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sldIdLst>
    <p:sldId id="256" r:id="rId5"/>
    <p:sldId id="327" r:id="rId6"/>
    <p:sldId id="328" r:id="rId7"/>
    <p:sldId id="387" r:id="rId8"/>
    <p:sldId id="385" r:id="rId9"/>
    <p:sldId id="330" r:id="rId10"/>
    <p:sldId id="331" r:id="rId11"/>
    <p:sldId id="322" r:id="rId12"/>
    <p:sldId id="397" r:id="rId13"/>
    <p:sldId id="386" r:id="rId14"/>
    <p:sldId id="369" r:id="rId15"/>
    <p:sldId id="407" r:id="rId16"/>
    <p:sldId id="408" r:id="rId17"/>
    <p:sldId id="394" r:id="rId18"/>
    <p:sldId id="406" r:id="rId19"/>
    <p:sldId id="401" r:id="rId20"/>
    <p:sldId id="402" r:id="rId21"/>
    <p:sldId id="403" r:id="rId22"/>
    <p:sldId id="404" r:id="rId23"/>
    <p:sldId id="339" r:id="rId24"/>
    <p:sldId id="257" r:id="rId25"/>
    <p:sldId id="347" r:id="rId26"/>
    <p:sldId id="398" r:id="rId27"/>
    <p:sldId id="390" r:id="rId28"/>
    <p:sldId id="391" r:id="rId29"/>
    <p:sldId id="392" r:id="rId30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 Wambeke, Eric" initials="VWE" lastIdx="5" clrIdx="0">
    <p:extLst>
      <p:ext uri="{19B8F6BF-5375-455C-9EA6-DF929625EA0E}">
        <p15:presenceInfo xmlns:p15="http://schemas.microsoft.com/office/powerpoint/2012/main" userId="S::eric.vanwambeke@cpuc.ca.gov::23ccbe2d-e1b6-4f1d-a017-86abf02d3dec" providerId="AD"/>
      </p:ext>
    </p:extLst>
  </p:cmAuthor>
  <p:cmAuthor id="2" name="Clark, Adam" initials="CA" lastIdx="1" clrIdx="1">
    <p:extLst>
      <p:ext uri="{19B8F6BF-5375-455C-9EA6-DF929625EA0E}">
        <p15:presenceInfo xmlns:p15="http://schemas.microsoft.com/office/powerpoint/2012/main" userId="S::adam.clark@cpuc.ca.gov::12eb1a50-3610-4410-9197-4541ba8d44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779A65-4658-74F5-323B-354E598B9873}" v="495" dt="2024-05-30T21:35:20.072"/>
    <p1510:client id="{4FDF129D-D369-4417-9CD4-E5DEA919D723}" v="1" dt="2024-05-30T21:54:11.7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31E153B-E979-4B1D-8883-89E793C7721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6EF5CF3-01F8-40A2-9158-6C1F0BE0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7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8188" y="1179513"/>
            <a:ext cx="5662612" cy="3184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7E4A-25F1-4E85-8B52-C174E6AB87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30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9579">
              <a:defRPr/>
            </a:pPr>
            <a:fld id="{A6EF5CF3-01F8-40A2-9158-6C1F0BE039F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9579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8863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9579">
              <a:defRPr/>
            </a:pPr>
            <a:fld id="{A6EF5CF3-01F8-40A2-9158-6C1F0BE039F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9579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35719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9579">
              <a:defRPr/>
            </a:pPr>
            <a:fld id="{A6EF5CF3-01F8-40A2-9158-6C1F0BE039F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9579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3579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9579">
              <a:defRPr/>
            </a:pPr>
            <a:fld id="{A6EF5CF3-01F8-40A2-9158-6C1F0BE039F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9579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90373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F5CF3-01F8-40A2-9158-6C1F0BE039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17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F5CF3-01F8-40A2-9158-6C1F0BE039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F5CF3-01F8-40A2-9158-6C1F0BE039F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48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F5CF3-01F8-40A2-9158-6C1F0BE039F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44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F5CF3-01F8-40A2-9158-6C1F0BE039F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31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F5CF3-01F8-40A2-9158-6C1F0BE039F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0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F5CF3-01F8-40A2-9158-6C1F0BE039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0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F5CF3-01F8-40A2-9158-6C1F0BE039F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0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F5CF3-01F8-40A2-9158-6C1F0BE039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14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F5CF3-01F8-40A2-9158-6C1F0BE039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78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F5CF3-01F8-40A2-9158-6C1F0BE039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4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F5CF3-01F8-40A2-9158-6C1F0BE039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66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F5CF3-01F8-40A2-9158-6C1F0BE039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95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F5CF3-01F8-40A2-9158-6C1F0BE039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98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F5CF3-01F8-40A2-9158-6C1F0BE039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2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70933" y="1"/>
            <a:ext cx="5037667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565" y="914401"/>
            <a:ext cx="9262836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8985" y="4402667"/>
            <a:ext cx="7683417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67698" y="6117337"/>
            <a:ext cx="1143297" cy="365125"/>
          </a:xfrm>
        </p:spPr>
        <p:txBody>
          <a:bodyPr/>
          <a:lstStyle/>
          <a:p>
            <a:fld id="{AE310057-575D-4CB8-BB82-06F8C426E7F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31644" y="6117337"/>
            <a:ext cx="481258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3760" y="6117337"/>
            <a:ext cx="548640" cy="365125"/>
          </a:xfrm>
        </p:spPr>
        <p:txBody>
          <a:bodyPr/>
          <a:lstStyle/>
          <a:p>
            <a:fld id="{3C1FF1FC-EA6A-448F-B69E-CAF600C2136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70933" y="3771900"/>
            <a:ext cx="48260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747185" y="3867150"/>
            <a:ext cx="82551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72795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698" y="4732865"/>
            <a:ext cx="1002132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634" y="932112"/>
            <a:ext cx="8228087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698" y="5299603"/>
            <a:ext cx="1002132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0057-575D-4CB8-BB82-06F8C426E7F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FC-EA6A-448F-B69E-CAF600C21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2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700" y="685800"/>
            <a:ext cx="1002132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9" y="4343400"/>
            <a:ext cx="1002132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0057-575D-4CB8-BB82-06F8C426E7F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FC-EA6A-448F-B69E-CAF600C21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01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92562" y="863023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6263" y="2819399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322" y="685801"/>
            <a:ext cx="9298820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30980" y="3428999"/>
            <a:ext cx="8841504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8" y="4343400"/>
            <a:ext cx="1002132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0057-575D-4CB8-BB82-06F8C426E7F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FC-EA6A-448F-B69E-CAF600C21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18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701" y="3308581"/>
            <a:ext cx="1002131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9" y="4777381"/>
            <a:ext cx="1002132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0057-575D-4CB8-BB82-06F8C426E7F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FC-EA6A-448F-B69E-CAF600C21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72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92562" y="863023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6263" y="2819399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322" y="685801"/>
            <a:ext cx="9298820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700" y="3886200"/>
            <a:ext cx="1002132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9" y="4775200"/>
            <a:ext cx="1002132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0057-575D-4CB8-BB82-06F8C426E7F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FC-EA6A-448F-B69E-CAF600C21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12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701" y="685802"/>
            <a:ext cx="1002132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699" y="3505200"/>
            <a:ext cx="1002132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9" y="4343400"/>
            <a:ext cx="1002132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0057-575D-4CB8-BB82-06F8C426E7F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FC-EA6A-448F-B69E-CAF600C21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64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0057-575D-4CB8-BB82-06F8C426E7F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FC-EA6A-448F-B69E-CAF600C21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57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5191" y="685800"/>
            <a:ext cx="1770831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699" y="685800"/>
            <a:ext cx="8021831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0057-575D-4CB8-BB82-06F8C426E7F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FC-EA6A-448F-B69E-CAF600C21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6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457201"/>
            <a:ext cx="10272889" cy="198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512" y="2667000"/>
            <a:ext cx="10272889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92440" y="6108174"/>
            <a:ext cx="1143297" cy="365125"/>
          </a:xfrm>
        </p:spPr>
        <p:txBody>
          <a:bodyPr/>
          <a:lstStyle/>
          <a:p>
            <a:fld id="{AE310057-575D-4CB8-BB82-06F8C426E7F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0197" y="6108174"/>
            <a:ext cx="708602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11957" y="6108174"/>
            <a:ext cx="570444" cy="365125"/>
          </a:xfrm>
        </p:spPr>
        <p:txBody>
          <a:bodyPr/>
          <a:lstStyle/>
          <a:p>
            <a:fld id="{3C1FF1FC-EA6A-448F-B69E-CAF600C21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2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328" y="2666999"/>
            <a:ext cx="8933073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9331" y="5027070"/>
            <a:ext cx="893306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0057-575D-4CB8-BB82-06F8C426E7F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1090" y="6116071"/>
            <a:ext cx="551311" cy="365125"/>
          </a:xfrm>
        </p:spPr>
        <p:txBody>
          <a:bodyPr/>
          <a:lstStyle/>
          <a:p>
            <a:fld id="{3C1FF1FC-EA6A-448F-B69E-CAF600C21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6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685802"/>
            <a:ext cx="10272889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9511" y="2667000"/>
            <a:ext cx="4986528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5872" y="2667000"/>
            <a:ext cx="4986528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0057-575D-4CB8-BB82-06F8C426E7F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FC-EA6A-448F-B69E-CAF600C21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8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642" y="2658533"/>
            <a:ext cx="46083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697" y="3335337"/>
            <a:ext cx="4896331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2280" y="2667000"/>
            <a:ext cx="462374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9688" y="3335337"/>
            <a:ext cx="4896331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0057-575D-4CB8-BB82-06F8C426E7F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FC-EA6A-448F-B69E-CAF600C21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0057-575D-4CB8-BB82-06F8C426E7F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FC-EA6A-448F-B69E-CAF600C21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3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0057-575D-4CB8-BB82-06F8C426E7F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FC-EA6A-448F-B69E-CAF600C21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7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699" y="1600200"/>
            <a:ext cx="355004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3404" y="685801"/>
            <a:ext cx="6242616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699" y="2971800"/>
            <a:ext cx="3550045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0057-575D-4CB8-BB82-06F8C426E7F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FC-EA6A-448F-B69E-CAF600C21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9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110" y="1752599"/>
            <a:ext cx="542757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6661" y="914400"/>
            <a:ext cx="3281828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3110" y="3124199"/>
            <a:ext cx="5427572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0057-575D-4CB8-BB82-06F8C426E7F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F1FC-EA6A-448F-B69E-CAF600C21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9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" y="1"/>
            <a:ext cx="2842684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9512" y="457201"/>
            <a:ext cx="10272889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512" y="2667001"/>
            <a:ext cx="10272888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11573" y="6116071"/>
            <a:ext cx="1143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310057-575D-4CB8-BB82-06F8C426E7F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9330" y="6116071"/>
            <a:ext cx="7086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31090" y="6116071"/>
            <a:ext cx="551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1FF1FC-EA6A-448F-B69E-CAF600C21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631A-ACF6-4BF2-9589-998E2CC07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3674" y="914402"/>
            <a:ext cx="6947127" cy="3167405"/>
          </a:xfrm>
        </p:spPr>
        <p:txBody>
          <a:bodyPr>
            <a:normAutofit/>
          </a:bodyPr>
          <a:lstStyle/>
          <a:p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CTF Administrative Committee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341C3F-692A-4020-A299-E715369B2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4397" y="4081807"/>
            <a:ext cx="6226405" cy="1685391"/>
          </a:xfrm>
        </p:spPr>
        <p:txBody>
          <a:bodyPr>
            <a:noAutofit/>
          </a:bodyPr>
          <a:lstStyle/>
          <a:p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September 9, 2024</a:t>
            </a:r>
          </a:p>
        </p:txBody>
      </p:sp>
      <p:pic>
        <p:nvPicPr>
          <p:cNvPr id="4" name="Picture 3" descr="CPUC Logo">
            <a:extLst>
              <a:ext uri="{FF2B5EF4-FFF2-40B4-BE49-F238E27FC236}">
                <a16:creationId xmlns:a16="http://schemas.microsoft.com/office/drawing/2014/main" id="{B6313DEB-61DA-4148-B88E-C466F018D7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32" y="86299"/>
            <a:ext cx="937847" cy="914400"/>
          </a:xfrm>
          <a:prstGeom prst="rect">
            <a:avLst/>
          </a:prstGeom>
        </p:spPr>
      </p:pic>
      <p:pic>
        <p:nvPicPr>
          <p:cNvPr id="5" name="Picture 4" descr="CTF Logo">
            <a:extLst>
              <a:ext uri="{FF2B5EF4-FFF2-40B4-BE49-F238E27FC236}">
                <a16:creationId xmlns:a16="http://schemas.microsoft.com/office/drawing/2014/main" id="{1848FF8D-4C30-438A-B6F2-EB16E9C8498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54" y="5857301"/>
            <a:ext cx="9161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52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441B-4674-479B-A1D8-CA39AB254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29" y="615821"/>
            <a:ext cx="10955831" cy="1693426"/>
          </a:xfrm>
        </p:spPr>
        <p:txBody>
          <a:bodyPr>
            <a:noAutofit/>
          </a:bodyPr>
          <a:lstStyle/>
          <a:p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(8) Status of CTF and E-CAP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E97537B-2816-40E6-BC61-228B714D4308}"/>
              </a:ext>
            </a:extLst>
          </p:cNvPr>
          <p:cNvSpPr txBox="1">
            <a:spLocks/>
          </p:cNvSpPr>
          <p:nvPr/>
        </p:nvSpPr>
        <p:spPr>
          <a:xfrm>
            <a:off x="864515" y="2485054"/>
            <a:ext cx="10021321" cy="281536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Applications/Recertification</a:t>
            </a: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endParaRPr lang="en-US" sz="44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Claims and Program Finances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25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F2E71-91FC-419E-9B91-5B631DBB5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004" y="366362"/>
            <a:ext cx="7515991" cy="1009765"/>
          </a:xfrm>
        </p:spPr>
        <p:txBody>
          <a:bodyPr>
            <a:normAutofit fontScale="90000"/>
          </a:bodyPr>
          <a:lstStyle/>
          <a:p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Teleconnect Fund</a:t>
            </a:r>
            <a:br>
              <a:rPr lang="en-US" altLang="en-US" sz="2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7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 received from </a:t>
            </a:r>
            <a:br>
              <a:rPr lang="en-US" altLang="en-US" sz="27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7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1, 2024 through August 27, 2024</a:t>
            </a:r>
            <a:endParaRPr lang="en-US" sz="2000" dirty="0"/>
          </a:p>
        </p:txBody>
      </p:sp>
      <p:pic>
        <p:nvPicPr>
          <p:cNvPr id="6" name="Picture 5" descr="CPUC Logo">
            <a:extLst>
              <a:ext uri="{FF2B5EF4-FFF2-40B4-BE49-F238E27FC236}">
                <a16:creationId xmlns:a16="http://schemas.microsoft.com/office/drawing/2014/main" id="{4F827288-1636-4C2F-B3BA-636BA110C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0853" y="77706"/>
            <a:ext cx="938865" cy="914479"/>
          </a:xfrm>
          <a:prstGeom prst="rect">
            <a:avLst/>
          </a:prstGeom>
        </p:spPr>
      </p:pic>
      <p:pic>
        <p:nvPicPr>
          <p:cNvPr id="7" name="Picture 6" descr="CTF Logo">
            <a:extLst>
              <a:ext uri="{FF2B5EF4-FFF2-40B4-BE49-F238E27FC236}">
                <a16:creationId xmlns:a16="http://schemas.microsoft.com/office/drawing/2014/main" id="{0FC81E1C-2557-4B30-A270-4D08886B4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0853" y="5865815"/>
            <a:ext cx="914479" cy="9144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836D75E5-E63F-4B72-B26F-6056612CF94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8628" y="1670061"/>
              <a:ext cx="10853531" cy="3784288"/>
            </p:xfrm>
            <a:graphic>
              <a:graphicData uri="http://schemas.openxmlformats.org/drawingml/2006/table">
                <a:tbl>
                  <a:tblPr firstRow="1" bandRow="1">
                    <a:tableStyleId>{5202B0CA-FC54-4496-8BCA-5EF66A818D29}</a:tableStyleId>
                  </a:tblPr>
                  <a:tblGrid>
                    <a:gridCol w="846972">
                      <a:extLst>
                        <a:ext uri="{9D8B030D-6E8A-4147-A177-3AD203B41FA5}">
                          <a16:colId xmlns:a16="http://schemas.microsoft.com/office/drawing/2014/main" val="2674197250"/>
                        </a:ext>
                      </a:extLst>
                    </a:gridCol>
                    <a:gridCol w="884546">
                      <a:extLst>
                        <a:ext uri="{9D8B030D-6E8A-4147-A177-3AD203B41FA5}">
                          <a16:colId xmlns:a16="http://schemas.microsoft.com/office/drawing/2014/main" val="3192925533"/>
                        </a:ext>
                      </a:extLst>
                    </a:gridCol>
                    <a:gridCol w="1083763">
                      <a:extLst>
                        <a:ext uri="{9D8B030D-6E8A-4147-A177-3AD203B41FA5}">
                          <a16:colId xmlns:a16="http://schemas.microsoft.com/office/drawing/2014/main" val="3409075418"/>
                        </a:ext>
                      </a:extLst>
                    </a:gridCol>
                    <a:gridCol w="917031">
                      <a:extLst>
                        <a:ext uri="{9D8B030D-6E8A-4147-A177-3AD203B41FA5}">
                          <a16:colId xmlns:a16="http://schemas.microsoft.com/office/drawing/2014/main" val="4289823732"/>
                        </a:ext>
                      </a:extLst>
                    </a:gridCol>
                    <a:gridCol w="1117110">
                      <a:extLst>
                        <a:ext uri="{9D8B030D-6E8A-4147-A177-3AD203B41FA5}">
                          <a16:colId xmlns:a16="http://schemas.microsoft.com/office/drawing/2014/main" val="970782398"/>
                        </a:ext>
                      </a:extLst>
                    </a:gridCol>
                    <a:gridCol w="858675">
                      <a:extLst>
                        <a:ext uri="{9D8B030D-6E8A-4147-A177-3AD203B41FA5}">
                          <a16:colId xmlns:a16="http://schemas.microsoft.com/office/drawing/2014/main" val="511415436"/>
                        </a:ext>
                      </a:extLst>
                    </a:gridCol>
                    <a:gridCol w="1057251">
                      <a:extLst>
                        <a:ext uri="{9D8B030D-6E8A-4147-A177-3AD203B41FA5}">
                          <a16:colId xmlns:a16="http://schemas.microsoft.com/office/drawing/2014/main" val="1475375294"/>
                        </a:ext>
                      </a:extLst>
                    </a:gridCol>
                    <a:gridCol w="1057251">
                      <a:extLst>
                        <a:ext uri="{9D8B030D-6E8A-4147-A177-3AD203B41FA5}">
                          <a16:colId xmlns:a16="http://schemas.microsoft.com/office/drawing/2014/main" val="855277859"/>
                        </a:ext>
                      </a:extLst>
                    </a:gridCol>
                    <a:gridCol w="1081940">
                      <a:extLst>
                        <a:ext uri="{9D8B030D-6E8A-4147-A177-3AD203B41FA5}">
                          <a16:colId xmlns:a16="http://schemas.microsoft.com/office/drawing/2014/main" val="2768010316"/>
                        </a:ext>
                      </a:extLst>
                    </a:gridCol>
                    <a:gridCol w="1081940">
                      <a:extLst>
                        <a:ext uri="{9D8B030D-6E8A-4147-A177-3AD203B41FA5}">
                          <a16:colId xmlns:a16="http://schemas.microsoft.com/office/drawing/2014/main" val="2448938497"/>
                        </a:ext>
                      </a:extLst>
                    </a:gridCol>
                    <a:gridCol w="867052">
                      <a:extLst>
                        <a:ext uri="{9D8B030D-6E8A-4147-A177-3AD203B41FA5}">
                          <a16:colId xmlns:a16="http://schemas.microsoft.com/office/drawing/2014/main" val="3071553044"/>
                        </a:ext>
                      </a:extLst>
                    </a:gridCol>
                  </a:tblGrid>
                  <a:tr h="857666">
                    <a:tc>
                      <a:txBody>
                        <a:bodyPr/>
                        <a:lstStyle/>
                        <a:p>
                          <a:endParaRPr lang="en-US" sz="1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  <a:p>
                          <a:pPr algn="ctr"/>
                          <a:r>
                            <a:rPr lang="en-US" sz="1200" dirty="0"/>
                            <a:t>CBO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  <a:p>
                          <a:pPr algn="ctr"/>
                          <a:r>
                            <a:rPr lang="en-US" sz="1200" dirty="0"/>
                            <a:t>Healthcare CBO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Gov</a:t>
                          </a:r>
                        </a:p>
                        <a:p>
                          <a:pPr algn="ctr"/>
                          <a:r>
                            <a:rPr lang="en-US" sz="1200" dirty="0"/>
                            <a:t>Hospitals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Community Colleges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  <a:p>
                          <a:pPr algn="ctr"/>
                          <a:r>
                            <a:rPr lang="en-US" sz="1200" dirty="0"/>
                            <a:t>Libraries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  <a:p>
                          <a:pPr algn="ctr"/>
                          <a:r>
                            <a:rPr lang="en-US" sz="1200" dirty="0"/>
                            <a:t>Private Schools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Charter Schools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  <a:p>
                          <a:pPr algn="ctr"/>
                          <a:r>
                            <a:rPr lang="en-US" sz="1200" dirty="0"/>
                            <a:t>Public Schools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2-1-1 Provider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  <a:p>
                          <a:pPr algn="ctr"/>
                          <a:r>
                            <a:rPr lang="en-US" sz="1200" dirty="0"/>
                            <a:t>Total</a:t>
                          </a:r>
                          <a:endParaRPr lang="en-US" sz="12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97142391"/>
                      </a:ext>
                    </a:extLst>
                  </a:tr>
                  <a:tr h="760418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Count of Intake 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   </a:t>
                          </a:r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109</a:t>
                          </a:r>
                        </a:p>
                        <a:p>
                          <a:endParaRPr lang="en-US" sz="1200" dirty="0"/>
                        </a:p>
                        <a:p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(50.5%)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53</a:t>
                          </a:r>
                        </a:p>
                        <a:p>
                          <a:pPr algn="ctr"/>
                          <a:endParaRPr lang="en-US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(24.5%)</a:t>
                          </a:r>
                        </a:p>
                        <a:p>
                          <a:pPr algn="ctr"/>
                          <a:endParaRPr lang="en-US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endParaRPr lang="en-US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(3.2%)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  <a:p>
                          <a:pPr algn="ctr"/>
                          <a:endParaRPr lang="en-US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(0.0%)</a:t>
                          </a:r>
                        </a:p>
                        <a:p>
                          <a:pPr algn="ctr"/>
                          <a:endParaRPr lang="en-US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  <a:p>
                          <a:pPr algn="ctr"/>
                          <a:endParaRPr lang="en-US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(0.0%)</a:t>
                          </a:r>
                        </a:p>
                        <a:p>
                          <a:pPr algn="ctr"/>
                          <a:endParaRPr lang="en-US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11</a:t>
                          </a:r>
                        </a:p>
                        <a:p>
                          <a:pPr algn="ctr"/>
                          <a:endParaRPr lang="en-US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(5.1%)</a:t>
                          </a:r>
                        </a:p>
                        <a:p>
                          <a:pPr algn="ctr"/>
                          <a:endParaRPr lang="en-US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</a:t>
                          </a:r>
                        </a:p>
                        <a:p>
                          <a:pPr algn="ctr"/>
                          <a:endParaRPr lang="en-US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(4.2%)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27*</a:t>
                          </a:r>
                        </a:p>
                        <a:p>
                          <a:pPr algn="ctr"/>
                          <a:endParaRPr lang="en-US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(12.5%)</a:t>
                          </a:r>
                        </a:p>
                        <a:p>
                          <a:pPr algn="ctr"/>
                          <a:endParaRPr lang="en-US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  <a:p>
                          <a:pPr algn="ctr"/>
                          <a:endParaRPr lang="en-US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(0.0%)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216</a:t>
                          </a:r>
                        </a:p>
                        <a:p>
                          <a:pPr algn="ctr"/>
                          <a:endParaRPr lang="en-US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(100%)</a:t>
                          </a:r>
                        </a:p>
                        <a:p>
                          <a:pPr algn="ctr"/>
                          <a:endParaRPr lang="en-US" sz="12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9467530"/>
                      </a:ext>
                    </a:extLst>
                  </a:tr>
                  <a:tr h="480521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Approved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150071"/>
                      </a:ext>
                    </a:extLst>
                  </a:tr>
                  <a:tr h="541047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Ineligible/Rejected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9271611"/>
                      </a:ext>
                    </a:extLst>
                  </a:tr>
                  <a:tr h="541047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Pending Info.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0318072"/>
                      </a:ext>
                    </a:extLst>
                  </a:tr>
                  <a:tr h="541047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In Analyst Review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08733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836D75E5-E63F-4B72-B26F-6056612CF9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7623439"/>
                  </p:ext>
                </p:extLst>
              </p:nvPr>
            </p:nvGraphicFramePr>
            <p:xfrm>
              <a:off x="778628" y="1670061"/>
              <a:ext cx="10853531" cy="3784288"/>
            </p:xfrm>
            <a:graphic>
              <a:graphicData uri="http://schemas.openxmlformats.org/drawingml/2006/table">
                <a:tbl>
                  <a:tblPr firstRow="1" bandRow="1">
                    <a:tableStyleId>{5202B0CA-FC54-4496-8BCA-5EF66A818D29}</a:tableStyleId>
                  </a:tblPr>
                  <a:tblGrid>
                    <a:gridCol w="846972">
                      <a:extLst>
                        <a:ext uri="{9D8B030D-6E8A-4147-A177-3AD203B41FA5}">
                          <a16:colId xmlns:a16="http://schemas.microsoft.com/office/drawing/2014/main" val="2674197250"/>
                        </a:ext>
                      </a:extLst>
                    </a:gridCol>
                    <a:gridCol w="884546">
                      <a:extLst>
                        <a:ext uri="{9D8B030D-6E8A-4147-A177-3AD203B41FA5}">
                          <a16:colId xmlns:a16="http://schemas.microsoft.com/office/drawing/2014/main" val="3192925533"/>
                        </a:ext>
                      </a:extLst>
                    </a:gridCol>
                    <a:gridCol w="1083763">
                      <a:extLst>
                        <a:ext uri="{9D8B030D-6E8A-4147-A177-3AD203B41FA5}">
                          <a16:colId xmlns:a16="http://schemas.microsoft.com/office/drawing/2014/main" val="3409075418"/>
                        </a:ext>
                      </a:extLst>
                    </a:gridCol>
                    <a:gridCol w="917031">
                      <a:extLst>
                        <a:ext uri="{9D8B030D-6E8A-4147-A177-3AD203B41FA5}">
                          <a16:colId xmlns:a16="http://schemas.microsoft.com/office/drawing/2014/main" val="4289823732"/>
                        </a:ext>
                      </a:extLst>
                    </a:gridCol>
                    <a:gridCol w="1117110">
                      <a:extLst>
                        <a:ext uri="{9D8B030D-6E8A-4147-A177-3AD203B41FA5}">
                          <a16:colId xmlns:a16="http://schemas.microsoft.com/office/drawing/2014/main" val="970782398"/>
                        </a:ext>
                      </a:extLst>
                    </a:gridCol>
                    <a:gridCol w="858675">
                      <a:extLst>
                        <a:ext uri="{9D8B030D-6E8A-4147-A177-3AD203B41FA5}">
                          <a16:colId xmlns:a16="http://schemas.microsoft.com/office/drawing/2014/main" val="511415436"/>
                        </a:ext>
                      </a:extLst>
                    </a:gridCol>
                    <a:gridCol w="1057251">
                      <a:extLst>
                        <a:ext uri="{9D8B030D-6E8A-4147-A177-3AD203B41FA5}">
                          <a16:colId xmlns:a16="http://schemas.microsoft.com/office/drawing/2014/main" val="1475375294"/>
                        </a:ext>
                      </a:extLst>
                    </a:gridCol>
                    <a:gridCol w="1057251">
                      <a:extLst>
                        <a:ext uri="{9D8B030D-6E8A-4147-A177-3AD203B41FA5}">
                          <a16:colId xmlns:a16="http://schemas.microsoft.com/office/drawing/2014/main" val="855277859"/>
                        </a:ext>
                      </a:extLst>
                    </a:gridCol>
                    <a:gridCol w="1081940">
                      <a:extLst>
                        <a:ext uri="{9D8B030D-6E8A-4147-A177-3AD203B41FA5}">
                          <a16:colId xmlns:a16="http://schemas.microsoft.com/office/drawing/2014/main" val="2768010316"/>
                        </a:ext>
                      </a:extLst>
                    </a:gridCol>
                    <a:gridCol w="1081940">
                      <a:extLst>
                        <a:ext uri="{9D8B030D-6E8A-4147-A177-3AD203B41FA5}">
                          <a16:colId xmlns:a16="http://schemas.microsoft.com/office/drawing/2014/main" val="2448938497"/>
                        </a:ext>
                      </a:extLst>
                    </a:gridCol>
                    <a:gridCol w="867052">
                      <a:extLst>
                        <a:ext uri="{9D8B030D-6E8A-4147-A177-3AD203B41FA5}">
                          <a16:colId xmlns:a16="http://schemas.microsoft.com/office/drawing/2014/main" val="3071553044"/>
                        </a:ext>
                      </a:extLst>
                    </a:gridCol>
                  </a:tblGrid>
                  <a:tr h="857666">
                    <a:tc>
                      <a:txBody>
                        <a:bodyPr/>
                        <a:lstStyle/>
                        <a:p>
                          <a:endParaRPr lang="en-US" sz="1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  <a:p>
                          <a:pPr algn="ctr"/>
                          <a:r>
                            <a:rPr lang="en-US" sz="1200" dirty="0"/>
                            <a:t>CBO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  <a:p>
                          <a:pPr algn="ctr"/>
                          <a:r>
                            <a:rPr lang="en-US" sz="1200" dirty="0"/>
                            <a:t>Healthcare CBO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Gov</a:t>
                          </a:r>
                        </a:p>
                        <a:p>
                          <a:pPr algn="ctr"/>
                          <a:r>
                            <a:rPr lang="en-US" sz="1200" dirty="0"/>
                            <a:t>Hospitals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Community Colleges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  <a:p>
                          <a:pPr algn="ctr"/>
                          <a:r>
                            <a:rPr lang="en-US" sz="1200" dirty="0"/>
                            <a:t>Libraries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  <a:p>
                          <a:pPr algn="ctr"/>
                          <a:r>
                            <a:rPr lang="en-US" sz="1200" dirty="0"/>
                            <a:t>Private Schools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Charter Schools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  <a:p>
                          <a:pPr algn="ctr"/>
                          <a:r>
                            <a:rPr lang="en-US" sz="1200" dirty="0"/>
                            <a:t>Public Schools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2-1-1 Provider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  <a:p>
                          <a:pPr algn="ctr"/>
                          <a:r>
                            <a:rPr lang="en-US" sz="1200" dirty="0"/>
                            <a:t>Total</a:t>
                          </a:r>
                          <a:endParaRPr lang="en-US" sz="12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9714239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Count of Intake 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   </a:t>
                          </a:r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109</a:t>
                          </a:r>
                        </a:p>
                        <a:p>
                          <a:endParaRPr lang="en-US" sz="1200" dirty="0"/>
                        </a:p>
                        <a:p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(50.5%)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53</a:t>
                          </a:r>
                        </a:p>
                        <a:p>
                          <a:pPr algn="ctr"/>
                          <a:endParaRPr lang="en-US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(24.5%)</a:t>
                          </a:r>
                        </a:p>
                        <a:p>
                          <a:pPr algn="ctr"/>
                          <a:endParaRPr lang="en-US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5960" t="-104444" r="-774172" b="-256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  <a:p>
                          <a:pPr algn="ctr"/>
                          <a:endParaRPr lang="en-US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(0.0%)</a:t>
                          </a:r>
                        </a:p>
                        <a:p>
                          <a:pPr algn="ctr"/>
                          <a:endParaRPr lang="en-US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  <a:p>
                          <a:pPr algn="ctr"/>
                          <a:endParaRPr lang="en-US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(0.0%)</a:t>
                          </a:r>
                        </a:p>
                        <a:p>
                          <a:pPr algn="ctr"/>
                          <a:endParaRPr lang="en-US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11</a:t>
                          </a:r>
                        </a:p>
                        <a:p>
                          <a:pPr algn="ctr"/>
                          <a:endParaRPr lang="en-US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(5.1%)</a:t>
                          </a:r>
                        </a:p>
                        <a:p>
                          <a:pPr algn="ctr"/>
                          <a:endParaRPr lang="en-US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</a:t>
                          </a:r>
                        </a:p>
                        <a:p>
                          <a:pPr algn="ctr"/>
                          <a:endParaRPr lang="en-US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(4.2%)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27*</a:t>
                          </a:r>
                        </a:p>
                        <a:p>
                          <a:pPr algn="ctr"/>
                          <a:endParaRPr lang="en-US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(12.5%)</a:t>
                          </a:r>
                        </a:p>
                        <a:p>
                          <a:pPr algn="ctr"/>
                          <a:endParaRPr lang="en-US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  <a:p>
                          <a:pPr algn="ctr"/>
                          <a:endParaRPr lang="en-US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(0.0%)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216</a:t>
                          </a:r>
                        </a:p>
                        <a:p>
                          <a:pPr algn="ctr"/>
                          <a:endParaRPr lang="en-US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(100%)</a:t>
                          </a:r>
                        </a:p>
                        <a:p>
                          <a:pPr algn="ctr"/>
                          <a:endParaRPr lang="en-US" sz="12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9467530"/>
                      </a:ext>
                    </a:extLst>
                  </a:tr>
                  <a:tr h="480521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Approved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150071"/>
                      </a:ext>
                    </a:extLst>
                  </a:tr>
                  <a:tr h="541047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Ineligible/Rejected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9271611"/>
                      </a:ext>
                    </a:extLst>
                  </a:tr>
                  <a:tr h="541047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Pending Info.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0318072"/>
                      </a:ext>
                    </a:extLst>
                  </a:tr>
                  <a:tr h="541047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In Analyst Review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08733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FD70E6E-7A45-D799-DC75-E89A99E2F775}"/>
              </a:ext>
            </a:extLst>
          </p:cNvPr>
          <p:cNvSpPr txBox="1"/>
          <p:nvPr/>
        </p:nvSpPr>
        <p:spPr>
          <a:xfrm>
            <a:off x="1751365" y="5759002"/>
            <a:ext cx="9826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*Non-Charter Public Schools</a:t>
            </a:r>
          </a:p>
        </p:txBody>
      </p:sp>
    </p:spTree>
    <p:extLst>
      <p:ext uri="{BB962C8B-B14F-4D97-AF65-F5344CB8AC3E}">
        <p14:creationId xmlns:p14="http://schemas.microsoft.com/office/powerpoint/2010/main" val="1008047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F2E71-91FC-419E-9B91-5B631DBB5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004" y="436727"/>
            <a:ext cx="7515991" cy="1110916"/>
          </a:xfrm>
        </p:spPr>
        <p:txBody>
          <a:bodyPr>
            <a:normAutofit/>
          </a:bodyPr>
          <a:lstStyle/>
          <a:p>
            <a:r>
              <a:rPr lang="en-US" altLang="en-US" sz="36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Teleconnect Fund</a:t>
            </a:r>
            <a:br>
              <a:rPr lang="en-US" altLang="en-US" sz="20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/>
          </a:p>
        </p:txBody>
      </p:sp>
      <p:pic>
        <p:nvPicPr>
          <p:cNvPr id="6" name="Picture 5" descr="CPUC Logo">
            <a:extLst>
              <a:ext uri="{FF2B5EF4-FFF2-40B4-BE49-F238E27FC236}">
                <a16:creationId xmlns:a16="http://schemas.microsoft.com/office/drawing/2014/main" id="{4F827288-1636-4C2F-B3BA-636BA110C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0853" y="77706"/>
            <a:ext cx="938865" cy="914479"/>
          </a:xfrm>
          <a:prstGeom prst="rect">
            <a:avLst/>
          </a:prstGeom>
        </p:spPr>
      </p:pic>
      <p:pic>
        <p:nvPicPr>
          <p:cNvPr id="7" name="Picture 6" descr="CTF Logo">
            <a:extLst>
              <a:ext uri="{FF2B5EF4-FFF2-40B4-BE49-F238E27FC236}">
                <a16:creationId xmlns:a16="http://schemas.microsoft.com/office/drawing/2014/main" id="{0FC81E1C-2557-4B30-A270-4D08886B4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0853" y="5865815"/>
            <a:ext cx="914479" cy="9144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734B4E-F25E-4079-B632-E86EB8214BAE}"/>
              </a:ext>
            </a:extLst>
          </p:cNvPr>
          <p:cNvSpPr txBox="1"/>
          <p:nvPr/>
        </p:nvSpPr>
        <p:spPr>
          <a:xfrm>
            <a:off x="2710161" y="1316810"/>
            <a:ext cx="6325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Fund Status Report through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30, 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Data collected August 26, 2024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C37653-158A-F4B7-6F1C-B70E8F49EA09}"/>
              </a:ext>
            </a:extLst>
          </p:cNvPr>
          <p:cNvGraphicFramePr>
            <a:graphicFrameLocks noGrp="1"/>
          </p:cNvGraphicFramePr>
          <p:nvPr/>
        </p:nvGraphicFramePr>
        <p:xfrm>
          <a:off x="2710162" y="2313993"/>
          <a:ext cx="7376232" cy="256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8896">
                  <a:extLst>
                    <a:ext uri="{9D8B030D-6E8A-4147-A177-3AD203B41FA5}">
                      <a16:colId xmlns:a16="http://schemas.microsoft.com/office/drawing/2014/main" val="295601066"/>
                    </a:ext>
                  </a:extLst>
                </a:gridCol>
                <a:gridCol w="1739112">
                  <a:extLst>
                    <a:ext uri="{9D8B030D-6E8A-4147-A177-3AD203B41FA5}">
                      <a16:colId xmlns:a16="http://schemas.microsoft.com/office/drawing/2014/main" val="3355838506"/>
                    </a:ext>
                  </a:extLst>
                </a:gridCol>
                <a:gridCol w="1739112">
                  <a:extLst>
                    <a:ext uri="{9D8B030D-6E8A-4147-A177-3AD203B41FA5}">
                      <a16:colId xmlns:a16="http://schemas.microsoft.com/office/drawing/2014/main" val="1168240335"/>
                    </a:ext>
                  </a:extLst>
                </a:gridCol>
                <a:gridCol w="1739112">
                  <a:extLst>
                    <a:ext uri="{9D8B030D-6E8A-4147-A177-3AD203B41FA5}">
                      <a16:colId xmlns:a16="http://schemas.microsoft.com/office/drawing/2014/main" val="3574938732"/>
                    </a:ext>
                  </a:extLst>
                </a:gridCol>
              </a:tblGrid>
              <a:tr h="52530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CTF Local Assistance Budget vs. Claim Projections and Payments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822076"/>
                  </a:ext>
                </a:extLst>
              </a:tr>
              <a:tr h="4040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highlight>
                            <a:srgbClr val="D9E1F2"/>
                          </a:highlight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highlight>
                            <a:srgbClr val="D9E1F2"/>
                          </a:highlight>
                        </a:rPr>
                        <a:t>FY 2021-2022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highlight>
                            <a:srgbClr val="D9E1F2"/>
                          </a:highlight>
                        </a:rPr>
                        <a:t>FY 2022-2023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highlight>
                            <a:srgbClr val="D9E1F2"/>
                          </a:highlight>
                        </a:rPr>
                        <a:t>FY 2023-2024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9581967"/>
                  </a:ext>
                </a:extLst>
              </a:tr>
              <a:tr h="4040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Local Assistance Budget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$105,000,000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$105,000,000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$105,000,000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2035447"/>
                  </a:ext>
                </a:extLst>
              </a:tr>
              <a:tr h="4040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Claim Projections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$67,000,000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$60,000,000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$60,000,000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2880494"/>
                  </a:ext>
                </a:extLst>
              </a:tr>
              <a:tr h="4040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Claim Paid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$52,000,000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$40,000,000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$41,000,000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9894918"/>
                  </a:ext>
                </a:extLst>
              </a:tr>
              <a:tr h="424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Budget less Paid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$53,000,000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$65,000,000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$64,000,000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4382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08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F2E71-91FC-419E-9B91-5B631DBB5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004" y="436727"/>
            <a:ext cx="7515991" cy="1110916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Teleconnect</a:t>
            </a: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Fund</a:t>
            </a:r>
            <a:br>
              <a:rPr lang="en-US" altLang="en-US" sz="2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/>
          </a:p>
        </p:txBody>
      </p:sp>
      <p:pic>
        <p:nvPicPr>
          <p:cNvPr id="6" name="Picture 5" descr="CPUC Logo">
            <a:extLst>
              <a:ext uri="{FF2B5EF4-FFF2-40B4-BE49-F238E27FC236}">
                <a16:creationId xmlns:a16="http://schemas.microsoft.com/office/drawing/2014/main" id="{4F827288-1636-4C2F-B3BA-636BA110C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0853" y="77706"/>
            <a:ext cx="938865" cy="914479"/>
          </a:xfrm>
          <a:prstGeom prst="rect">
            <a:avLst/>
          </a:prstGeom>
        </p:spPr>
      </p:pic>
      <p:pic>
        <p:nvPicPr>
          <p:cNvPr id="7" name="Picture 6" descr="CTF Logo">
            <a:extLst>
              <a:ext uri="{FF2B5EF4-FFF2-40B4-BE49-F238E27FC236}">
                <a16:creationId xmlns:a16="http://schemas.microsoft.com/office/drawing/2014/main" id="{0FC81E1C-2557-4B30-A270-4D08886B4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0853" y="5865815"/>
            <a:ext cx="914479" cy="9144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734B4E-F25E-4079-B632-E86EB8214BAE}"/>
              </a:ext>
            </a:extLst>
          </p:cNvPr>
          <p:cNvSpPr txBox="1"/>
          <p:nvPr/>
        </p:nvSpPr>
        <p:spPr>
          <a:xfrm>
            <a:off x="2757199" y="1316810"/>
            <a:ext cx="6325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Cash Balance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 of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30, 2024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6797EB5-69E3-58C0-4FED-8F7DCAD09A74}"/>
              </a:ext>
            </a:extLst>
          </p:cNvPr>
          <p:cNvGraphicFramePr>
            <a:graphicFrameLocks noGrp="1"/>
          </p:cNvGraphicFramePr>
          <p:nvPr/>
        </p:nvGraphicFramePr>
        <p:xfrm>
          <a:off x="2743200" y="2633663"/>
          <a:ext cx="6705600" cy="1590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9911748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40245142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01765025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13400571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980281679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661420768"/>
                    </a:ext>
                  </a:extLst>
                </a:gridCol>
              </a:tblGrid>
              <a:tr h="24765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State Controllers Office Fund Reconciliation Report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81189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  <a:highlight>
                            <a:srgbClr val="DDEBF7"/>
                          </a:highlight>
                        </a:rPr>
                        <a:t>Report Date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DDEB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  <a:highlight>
                            <a:srgbClr val="DDEBF7"/>
                          </a:highlight>
                        </a:rPr>
                        <a:t>FY / period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DDEB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  <a:highlight>
                            <a:srgbClr val="DDEBF7"/>
                          </a:highlight>
                        </a:rPr>
                        <a:t>Beginning Cash Balance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DDEB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  <a:highlight>
                            <a:srgbClr val="DDEBF7"/>
                          </a:highlight>
                        </a:rPr>
                        <a:t>Revenues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DDEB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  <a:highlight>
                            <a:srgbClr val="DDEBF7"/>
                          </a:highlight>
                        </a:rPr>
                        <a:t>Expenses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DDEB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effectLst/>
                          <a:highlight>
                            <a:srgbClr val="DDEBF7"/>
                          </a:highlight>
                        </a:rPr>
                        <a:t>Ending Cash Balance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DDEB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425958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3/31/2024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FY23 P09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     90,314,621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     10,407,271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        1,629,000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     99,092,892 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62794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4/30/2024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FY23 P10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     99,092,892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     10,003,147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  3,632,000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   105,464,039 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72141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5/31/2024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FY23 P11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   105,464,039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        8,191,681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  4,012,000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   109,643,720 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2225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6/30/2024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FY23 P12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   109,643,720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        9,486,585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  2,602,000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$         116,528,306 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4621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714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F2E71-91FC-419E-9B91-5B631DBB5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004" y="366362"/>
            <a:ext cx="7515991" cy="1427699"/>
          </a:xfrm>
        </p:spPr>
        <p:txBody>
          <a:bodyPr>
            <a:normAutofit fontScale="90000"/>
          </a:bodyPr>
          <a:lstStyle/>
          <a:p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Teleconnect</a:t>
            </a: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Fund</a:t>
            </a:r>
            <a:br>
              <a:rPr lang="en-US" altLang="en-US" sz="2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7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Claims received from </a:t>
            </a:r>
            <a:br>
              <a:rPr lang="en-US" altLang="en-US" sz="27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7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2024 through June 2024</a:t>
            </a:r>
            <a:endParaRPr lang="en-US" sz="2000" dirty="0"/>
          </a:p>
        </p:txBody>
      </p:sp>
      <p:pic>
        <p:nvPicPr>
          <p:cNvPr id="6" name="Picture 5" descr="CPUC Logo">
            <a:extLst>
              <a:ext uri="{FF2B5EF4-FFF2-40B4-BE49-F238E27FC236}">
                <a16:creationId xmlns:a16="http://schemas.microsoft.com/office/drawing/2014/main" id="{4F827288-1636-4C2F-B3BA-636BA110C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0853" y="77706"/>
            <a:ext cx="938865" cy="914479"/>
          </a:xfrm>
          <a:prstGeom prst="rect">
            <a:avLst/>
          </a:prstGeom>
        </p:spPr>
      </p:pic>
      <p:pic>
        <p:nvPicPr>
          <p:cNvPr id="7" name="Picture 6" descr="CTF Logo">
            <a:extLst>
              <a:ext uri="{FF2B5EF4-FFF2-40B4-BE49-F238E27FC236}">
                <a16:creationId xmlns:a16="http://schemas.microsoft.com/office/drawing/2014/main" id="{0FC81E1C-2557-4B30-A270-4D08886B4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0853" y="5865815"/>
            <a:ext cx="914479" cy="914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F05B04-3653-A163-EBA5-C7A6613AF8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163" y="2534437"/>
            <a:ext cx="9584603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95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FBC86-74C5-B585-137F-7D788A19B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281" y="1117600"/>
            <a:ext cx="9672120" cy="3911600"/>
          </a:xfrm>
        </p:spPr>
        <p:txBody>
          <a:bodyPr>
            <a:normAutofit/>
          </a:bodyPr>
          <a:lstStyle/>
          <a:p>
            <a:pPr algn="l"/>
            <a:r>
              <a:rPr lang="en-US" sz="4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eCAP Update </a:t>
            </a:r>
            <a:br>
              <a:rPr lang="en-US" sz="4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6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6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72FB1-4280-E09B-587E-273D1C5B7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281" y="1828721"/>
            <a:ext cx="9672120" cy="4173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CBO and HCCBO Applications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Future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eCAP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developments 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PUC Logo">
            <a:extLst>
              <a:ext uri="{FF2B5EF4-FFF2-40B4-BE49-F238E27FC236}">
                <a16:creationId xmlns:a16="http://schemas.microsoft.com/office/drawing/2014/main" id="{3C6040CD-DA2D-7F90-F966-0FA5571807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390" y="203121"/>
            <a:ext cx="937847" cy="914400"/>
          </a:xfrm>
          <a:prstGeom prst="rect">
            <a:avLst/>
          </a:prstGeom>
        </p:spPr>
      </p:pic>
      <p:pic>
        <p:nvPicPr>
          <p:cNvPr id="5" name="Picture 4" descr="CTF Logo">
            <a:extLst>
              <a:ext uri="{FF2B5EF4-FFF2-40B4-BE49-F238E27FC236}">
                <a16:creationId xmlns:a16="http://schemas.microsoft.com/office/drawing/2014/main" id="{5A0924D7-F73D-D011-FE1F-8E3B8A85E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2748" y="5740400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02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2EF04BA-0511-4F85-DCA5-6239562CE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2" y="457201"/>
            <a:ext cx="10272889" cy="918476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How to Process CTF Application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3A0D158-EAEA-1E57-A55D-09DB92CE2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2642" y="1512201"/>
            <a:ext cx="4247912" cy="1168339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Log into eCAP account with  username(email) and password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25A97A-E22A-3B4C-E40A-F4410BA1D9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/>
              <a:t>Log into your eCAP account with your username(email) and password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B4F5AFE-376C-D389-BF63-CA8400E5F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73814" y="1512201"/>
            <a:ext cx="4832207" cy="805486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Each application is assigned a case number. To begin a new application, applicant will click “ New CTF Application” button.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DE10A3-5B09-B477-56EF-3C5C6032C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19" y="2680540"/>
            <a:ext cx="5109929" cy="302224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755B24-A4C8-0D26-3249-F842D187FBE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73814" y="2666339"/>
            <a:ext cx="4737325" cy="2925440"/>
          </a:xfrm>
        </p:spPr>
      </p:pic>
    </p:spTree>
    <p:extLst>
      <p:ext uri="{BB962C8B-B14F-4D97-AF65-F5344CB8AC3E}">
        <p14:creationId xmlns:p14="http://schemas.microsoft.com/office/powerpoint/2010/main" val="832791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04E9715-B13E-2445-FE58-938F4C4C6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2" y="457201"/>
            <a:ext cx="10272889" cy="690464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How to process CTF Application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1B3265-7F27-6389-B0E1-E966BA562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9512" y="1429160"/>
            <a:ext cx="4741277" cy="843260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The system will present a series of questions. Select “No” until you see the question that best describes your organization and select “ Yes”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FD1A1A8-5339-34E4-153A-7B1F0741E3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09512" y="2763428"/>
            <a:ext cx="4741277" cy="2665412"/>
          </a:xfr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C0859D8-254D-2B25-9588-86861E107E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2280" y="1429160"/>
            <a:ext cx="4623741" cy="690464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Enter the requested information on the Basic Information Tab. 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3DFC8176-F372-ECAE-8082-0C0FC5039FE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10350" y="2763428"/>
            <a:ext cx="4895850" cy="2665413"/>
          </a:xfrm>
        </p:spPr>
      </p:pic>
    </p:spTree>
    <p:extLst>
      <p:ext uri="{BB962C8B-B14F-4D97-AF65-F5344CB8AC3E}">
        <p14:creationId xmlns:p14="http://schemas.microsoft.com/office/powerpoint/2010/main" val="854945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04E9715-B13E-2445-FE58-938F4C4C6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2" y="457201"/>
            <a:ext cx="10272889" cy="690464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How to process CTF Application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1B3265-7F27-6389-B0E1-E966BA562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9512" y="1429160"/>
            <a:ext cx="4741277" cy="843260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Libraries: Mobile Broadband Services:</a:t>
            </a:r>
          </a:p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next tab will ask if the Applicant is requesting the CTF discount for mobile broadband services.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C0859D8-254D-2B25-9588-86861E107E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2280" y="1348966"/>
            <a:ext cx="4623741" cy="597529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Libraries: Terms and Conditions and Submission</a:t>
            </a:r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85DEF647-39E0-646B-A7D8-F7EC6D8E737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536601" y="2725093"/>
            <a:ext cx="5045799" cy="3105339"/>
          </a:xfrm>
        </p:spPr>
      </p:pic>
      <p:pic>
        <p:nvPicPr>
          <p:cNvPr id="32" name="Content Placeholder 31">
            <a:extLst>
              <a:ext uri="{FF2B5EF4-FFF2-40B4-BE49-F238E27FC236}">
                <a16:creationId xmlns:a16="http://schemas.microsoft.com/office/drawing/2014/main" id="{584B10E6-BAB6-A83B-1E5D-6632346BFC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16064" y="2725093"/>
            <a:ext cx="5079936" cy="3275657"/>
          </a:xfrm>
        </p:spPr>
      </p:pic>
    </p:spTree>
    <p:extLst>
      <p:ext uri="{BB962C8B-B14F-4D97-AF65-F5344CB8AC3E}">
        <p14:creationId xmlns:p14="http://schemas.microsoft.com/office/powerpoint/2010/main" val="978592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04E9715-B13E-2445-FE58-938F4C4C6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2" y="457201"/>
            <a:ext cx="10272889" cy="690464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How to process CTF Application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1B3265-7F27-6389-B0E1-E966BA562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9512" y="1429159"/>
            <a:ext cx="4741277" cy="1024329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 Libraries” Save for Later”. If the application is saved for a later submittal, it will appear in the list of applications with a status of Draft and will be assigned a Case Number.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C0859D8-254D-2B25-9588-86861E107E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2280" y="1348966"/>
            <a:ext cx="4623741" cy="932507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8) Libraries: Submission. Once submitted, a confirmation message will appear, and the application ‘s status will change to submitted.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D239B03C-A73D-90C3-0064-7E54A72C98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9011" y="3429000"/>
            <a:ext cx="5702740" cy="1884893"/>
          </a:xfrm>
        </p:spPr>
      </p:pic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8149300C-FC88-057B-8413-59119B615F2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10350" y="3488802"/>
            <a:ext cx="5313064" cy="188489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869E37-EAE6-A64A-C5CA-F59526A15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911" y="5790339"/>
            <a:ext cx="5785164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1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441B-4674-479B-A1D8-CA39AB254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339" y="1255815"/>
            <a:ext cx="10021321" cy="3048000"/>
          </a:xfrm>
        </p:spPr>
        <p:txBody>
          <a:bodyPr>
            <a:normAutofit/>
          </a:bodyPr>
          <a:lstStyle/>
          <a:p>
            <a:r>
              <a:rPr lang="en-US" sz="6600">
                <a:latin typeface="Arial" panose="020B0604020202020204" pitchFamily="34" charset="0"/>
                <a:cs typeface="Arial" panose="020B0604020202020204" pitchFamily="34" charset="0"/>
              </a:rPr>
              <a:t>(1) Introductions</a:t>
            </a:r>
          </a:p>
        </p:txBody>
      </p:sp>
    </p:spTree>
    <p:extLst>
      <p:ext uri="{BB962C8B-B14F-4D97-AF65-F5344CB8AC3E}">
        <p14:creationId xmlns:p14="http://schemas.microsoft.com/office/powerpoint/2010/main" val="1254831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441B-4674-479B-A1D8-CA39AB254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339" y="1255814"/>
            <a:ext cx="10758318" cy="4303014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			(9) CTF Outreach</a:t>
            </a:r>
            <a:b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Planned outreach to Community Based Organizations and other sectors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78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A2096FD-9EC5-16C2-C496-30639BD705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96466" y="0"/>
          <a:ext cx="608120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108" imgH="7543800" progId="Acrobat.Document.DC">
                  <p:embed/>
                </p:oleObj>
              </mc:Choice>
              <mc:Fallback>
                <p:oleObj name="Acrobat Document" r:id="rId2" imgW="5829108" imgH="75438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A2096FD-9EC5-16C2-C496-30639BD705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96466" y="0"/>
                        <a:ext cx="6081204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C8CDBB2-2087-9DCA-9140-EEE722CDA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201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00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441B-4674-479B-A1D8-CA39AB254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339" y="1255815"/>
            <a:ext cx="10021321" cy="3048000"/>
          </a:xfrm>
        </p:spPr>
        <p:txBody>
          <a:bodyPr>
            <a:normAutofit/>
          </a:bodyPr>
          <a:lstStyle/>
          <a:p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(10) LACOE Update</a:t>
            </a:r>
          </a:p>
        </p:txBody>
      </p:sp>
    </p:spTree>
    <p:extLst>
      <p:ext uri="{BB962C8B-B14F-4D97-AF65-F5344CB8AC3E}">
        <p14:creationId xmlns:p14="http://schemas.microsoft.com/office/powerpoint/2010/main" val="2639287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441B-4674-479B-A1D8-CA39AB254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339" y="1255815"/>
            <a:ext cx="10021321" cy="3048000"/>
          </a:xfrm>
        </p:spPr>
        <p:txBody>
          <a:bodyPr>
            <a:normAutofit/>
          </a:bodyPr>
          <a:lstStyle/>
          <a:p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(11) School Annex Update</a:t>
            </a:r>
          </a:p>
        </p:txBody>
      </p:sp>
    </p:spTree>
    <p:extLst>
      <p:ext uri="{BB962C8B-B14F-4D97-AF65-F5344CB8AC3E}">
        <p14:creationId xmlns:p14="http://schemas.microsoft.com/office/powerpoint/2010/main" val="4217777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441B-4674-479B-A1D8-CA39AB254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339" y="1255815"/>
            <a:ext cx="10021321" cy="3048000"/>
          </a:xfrm>
        </p:spPr>
        <p:txBody>
          <a:bodyPr>
            <a:normAutofit/>
          </a:bodyPr>
          <a:lstStyle/>
          <a:p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(12) Pending Legislation</a:t>
            </a:r>
          </a:p>
        </p:txBody>
      </p:sp>
    </p:spTree>
    <p:extLst>
      <p:ext uri="{BB962C8B-B14F-4D97-AF65-F5344CB8AC3E}">
        <p14:creationId xmlns:p14="http://schemas.microsoft.com/office/powerpoint/2010/main" val="1145034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441B-4674-479B-A1D8-CA39AB254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339" y="1255815"/>
            <a:ext cx="10021321" cy="3048000"/>
          </a:xfrm>
        </p:spPr>
        <p:txBody>
          <a:bodyPr>
            <a:normAutofit/>
          </a:bodyPr>
          <a:lstStyle/>
          <a:p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(13) Agenda items for next meeting</a:t>
            </a:r>
          </a:p>
        </p:txBody>
      </p:sp>
    </p:spTree>
    <p:extLst>
      <p:ext uri="{BB962C8B-B14F-4D97-AF65-F5344CB8AC3E}">
        <p14:creationId xmlns:p14="http://schemas.microsoft.com/office/powerpoint/2010/main" val="3615545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441B-4674-479B-A1D8-CA39AB254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339" y="1255815"/>
            <a:ext cx="10021321" cy="304800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(14</a:t>
            </a:r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) December 2024 AC Meeting</a:t>
            </a:r>
          </a:p>
        </p:txBody>
      </p:sp>
    </p:spTree>
    <p:extLst>
      <p:ext uri="{BB962C8B-B14F-4D97-AF65-F5344CB8AC3E}">
        <p14:creationId xmlns:p14="http://schemas.microsoft.com/office/powerpoint/2010/main" val="350709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441B-4674-479B-A1D8-CA39AB254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339" y="1255815"/>
            <a:ext cx="10021321" cy="3048000"/>
          </a:xfrm>
        </p:spPr>
        <p:txBody>
          <a:bodyPr>
            <a:normAutofit/>
          </a:bodyPr>
          <a:lstStyle/>
          <a:p>
            <a:r>
              <a:rPr lang="en-US" sz="6600">
                <a:latin typeface="Arial" panose="020B0604020202020204" pitchFamily="34" charset="0"/>
                <a:cs typeface="Arial" panose="020B0604020202020204" pitchFamily="34" charset="0"/>
              </a:rPr>
              <a:t>(2) Public Comments on    Non-Agenda Items</a:t>
            </a:r>
          </a:p>
        </p:txBody>
      </p:sp>
    </p:spTree>
    <p:extLst>
      <p:ext uri="{BB962C8B-B14F-4D97-AF65-F5344CB8AC3E}">
        <p14:creationId xmlns:p14="http://schemas.microsoft.com/office/powerpoint/2010/main" val="2894078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441B-4674-479B-A1D8-CA39AB254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339" y="155435"/>
            <a:ext cx="10021321" cy="1068931"/>
          </a:xfrm>
        </p:spPr>
        <p:txBody>
          <a:bodyPr>
            <a:normAutofit fontScale="90000"/>
          </a:bodyPr>
          <a:lstStyle/>
          <a:p>
            <a:br>
              <a:rPr lang="en-US" sz="66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66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66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66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6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  <a:r>
              <a:rPr lang="en-US" sz="7300">
                <a:latin typeface="Arial" panose="020B0604020202020204" pitchFamily="34" charset="0"/>
                <a:cs typeface="Arial" panose="020B0604020202020204" pitchFamily="34" charset="0"/>
              </a:rPr>
              <a:t>Agenda Review</a:t>
            </a:r>
          </a:p>
        </p:txBody>
      </p:sp>
    </p:spTree>
    <p:extLst>
      <p:ext uri="{BB962C8B-B14F-4D97-AF65-F5344CB8AC3E}">
        <p14:creationId xmlns:p14="http://schemas.microsoft.com/office/powerpoint/2010/main" val="3040403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F1527C3-06F4-4F4D-B364-8E9726645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F1C23D2-D74F-4456-AD7B-904A6E28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78577AD-563A-4936-9ACB-FDCF29841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C9F3743-BFAB-4636-81C7-ACD99C694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C58029E-BC15-45E4-AA28-CC80C96A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1CBB721-7EDD-4FEA-9D6B-A3656D9F4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4C945CDA-4F14-4FA0-B272-B1E25B4FA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03BF673-8C68-4092-BF1B-53C57EFE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B1BDB70B-F0E6-4867-818F-C582494F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083" y="0"/>
            <a:ext cx="11134917" cy="6858000"/>
          </a:xfrm>
          <a:custGeom>
            <a:avLst/>
            <a:gdLst>
              <a:gd name="connsiteX0" fmla="*/ 7627977 w 11134917"/>
              <a:gd name="connsiteY0" fmla="*/ 0 h 6858000"/>
              <a:gd name="connsiteX1" fmla="*/ 8129873 w 11134917"/>
              <a:gd name="connsiteY1" fmla="*/ 0 h 6858000"/>
              <a:gd name="connsiteX2" fmla="*/ 11134917 w 11134917"/>
              <a:gd name="connsiteY2" fmla="*/ 0 h 6858000"/>
              <a:gd name="connsiteX3" fmla="*/ 11134917 w 11134917"/>
              <a:gd name="connsiteY3" fmla="*/ 6858000 h 6858000"/>
              <a:gd name="connsiteX4" fmla="*/ 8129873 w 11134917"/>
              <a:gd name="connsiteY4" fmla="*/ 6858000 h 6858000"/>
              <a:gd name="connsiteX5" fmla="*/ 7627977 w 11134917"/>
              <a:gd name="connsiteY5" fmla="*/ 6858000 h 6858000"/>
              <a:gd name="connsiteX6" fmla="*/ 7627977 w 11134917"/>
              <a:gd name="connsiteY6" fmla="*/ 6857419 h 6858000"/>
              <a:gd name="connsiteX7" fmla="*/ 1921931 w 11134917"/>
              <a:gd name="connsiteY7" fmla="*/ 6850814 h 6858000"/>
              <a:gd name="connsiteX8" fmla="*/ 0 w 11134917"/>
              <a:gd name="connsiteY8" fmla="*/ 5325357 h 6858000"/>
              <a:gd name="connsiteX9" fmla="*/ 838199 w 11134917"/>
              <a:gd name="connsiteY9" fmla="*/ 7331 h 6858000"/>
              <a:gd name="connsiteX10" fmla="*/ 7627977 w 11134917"/>
              <a:gd name="connsiteY10" fmla="*/ 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917" h="6858000">
                <a:moveTo>
                  <a:pt x="7627977" y="0"/>
                </a:moveTo>
                <a:lnTo>
                  <a:pt x="8129873" y="0"/>
                </a:lnTo>
                <a:lnTo>
                  <a:pt x="11134917" y="0"/>
                </a:lnTo>
                <a:lnTo>
                  <a:pt x="11134917" y="6858000"/>
                </a:lnTo>
                <a:lnTo>
                  <a:pt x="8129873" y="6858000"/>
                </a:lnTo>
                <a:lnTo>
                  <a:pt x="7627977" y="6858000"/>
                </a:lnTo>
                <a:lnTo>
                  <a:pt x="7627977" y="6857419"/>
                </a:lnTo>
                <a:lnTo>
                  <a:pt x="1921931" y="6850814"/>
                </a:lnTo>
                <a:lnTo>
                  <a:pt x="0" y="5325357"/>
                </a:lnTo>
                <a:lnTo>
                  <a:pt x="838199" y="7331"/>
                </a:lnTo>
                <a:lnTo>
                  <a:pt x="7627977" y="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52C707-F508-47B5-8864-8CC3EE0F0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025" y="0"/>
            <a:ext cx="2436813" cy="6858001"/>
            <a:chOff x="1320800" y="0"/>
            <a:chExt cx="2436813" cy="6858001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66B5DD9-1C9B-4957-AF7C-8E11C7E88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F9D480-2CEE-4037-8C1B-638068630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EBF6F7B8-E51D-495D-B944-B8E2E84C5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F43BB0F7-F9F4-4CFA-9277-2B671DC70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D51F18A6-D926-4462-B110-63097184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ED77B4F5-55D8-444A-9EFF-CAAA8CD6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4C45A3-273C-E27A-0707-9E7B16E62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5516" y="1024984"/>
            <a:ext cx="3041557" cy="452264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>
                <a:solidFill>
                  <a:schemeClr val="tx2"/>
                </a:solidFill>
              </a:rPr>
              <a:t>Agenda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29013-7547-D2C8-8FC0-85B6A8D8D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743" y="0"/>
            <a:ext cx="5886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1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441B-4674-479B-A1D8-CA39AB254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339" y="1255815"/>
            <a:ext cx="10021321" cy="3048000"/>
          </a:xfrm>
        </p:spPr>
        <p:txBody>
          <a:bodyPr>
            <a:normAutofit/>
          </a:bodyPr>
          <a:lstStyle/>
          <a:p>
            <a:r>
              <a:rPr lang="en-US" sz="6600">
                <a:latin typeface="Arial" panose="020B0604020202020204" pitchFamily="34" charset="0"/>
                <a:cs typeface="Arial" panose="020B0604020202020204" pitchFamily="34" charset="0"/>
              </a:rPr>
              <a:t>(4) Review and Approve Prior Meeting Minutes</a:t>
            </a:r>
            <a:br>
              <a:rPr lang="en-US" sz="66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473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6DE265-DCF1-6DA5-7DF2-94A7D80B2E0F}"/>
              </a:ext>
            </a:extLst>
          </p:cNvPr>
          <p:cNvSpPr txBox="1"/>
          <p:nvPr/>
        </p:nvSpPr>
        <p:spPr>
          <a:xfrm>
            <a:off x="1279303" y="590335"/>
            <a:ext cx="10692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(5) Action Items from Last Committee Meeting</a:t>
            </a:r>
            <a:endParaRPr lang="en-US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3CC51C-E354-0AE9-C898-B573A481C211}"/>
              </a:ext>
            </a:extLst>
          </p:cNvPr>
          <p:cNvSpPr txBox="1"/>
          <p:nvPr/>
        </p:nvSpPr>
        <p:spPr>
          <a:xfrm>
            <a:off x="1456585" y="1317371"/>
            <a:ext cx="101280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DDGP meeting with Thrive and SSDA will be postponed until the December AC meeting.</a:t>
            </a:r>
          </a:p>
          <a:p>
            <a:pPr marL="2857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marR="0" lvl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996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1141F4-F50A-864D-03AB-336DEBF4C9F5}"/>
              </a:ext>
            </a:extLst>
          </p:cNvPr>
          <p:cNvSpPr txBox="1"/>
          <p:nvPr/>
        </p:nvSpPr>
        <p:spPr>
          <a:xfrm>
            <a:off x="1279303" y="590335"/>
            <a:ext cx="10692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(6) Discussion of Current CTF-AC Vacancies</a:t>
            </a:r>
            <a:endParaRPr lang="en-US" sz="3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7480A5-48E0-EF0B-91C4-0552C262FCA5}"/>
              </a:ext>
            </a:extLst>
          </p:cNvPr>
          <p:cNvSpPr txBox="1"/>
          <p:nvPr/>
        </p:nvSpPr>
        <p:spPr>
          <a:xfrm>
            <a:off x="1279303" y="1466661"/>
            <a:ext cx="1012806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Public Hospitals and Clinics-Primary and Alternate vacancies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Rural Clinics and Telemedicine-Alternate vacancy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Local Exchange Carrier-Alternate vacancy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Deaf/Hard of Hearing-Alternate vacancy</a:t>
            </a:r>
          </a:p>
          <a:p>
            <a:endParaRPr lang="en-US" sz="2200" dirty="0"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</a:rPr>
              <a:t>Community Based Organization- Alternate vacancy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</a:rPr>
              <a:t>Public Advocates Office- Primary vacancy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25834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441B-4674-479B-A1D8-CA39AB254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339" y="1255815"/>
            <a:ext cx="10021321" cy="3048000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(7) Presentation by PAO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852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97f8e48-9362-4768-b9e7-03364844c51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F4118E6EDA441B0A3F487B7D910F1" ma:contentTypeVersion="8" ma:contentTypeDescription="Create a new document." ma:contentTypeScope="" ma:versionID="78e49ce8d9e99e926196a80905531b1b">
  <xsd:schema xmlns:xsd="http://www.w3.org/2001/XMLSchema" xmlns:xs="http://www.w3.org/2001/XMLSchema" xmlns:p="http://schemas.microsoft.com/office/2006/metadata/properties" xmlns:ns3="597f8e48-9362-4768-b9e7-03364844c515" xmlns:ns4="7fd82831-0577-4d47-b5a2-c5aa16088e4a" targetNamespace="http://schemas.microsoft.com/office/2006/metadata/properties" ma:root="true" ma:fieldsID="e55e412dea37752060f2aa9a8b220ef4" ns3:_="" ns4:_="">
    <xsd:import namespace="597f8e48-9362-4768-b9e7-03364844c515"/>
    <xsd:import namespace="7fd82831-0577-4d47-b5a2-c5aa16088e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8e48-9362-4768-b9e7-03364844c5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d82831-0577-4d47-b5a2-c5aa16088e4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611EA2-6E3D-46D4-A594-6089E3DD5C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ECA205-E9E5-44CC-9D60-324ECDDD234D}">
  <ds:schemaRefs>
    <ds:schemaRef ds:uri="http://purl.org/dc/elements/1.1/"/>
    <ds:schemaRef ds:uri="http://www.w3.org/XML/1998/namespace"/>
    <ds:schemaRef ds:uri="http://schemas.microsoft.com/office/2006/documentManagement/types"/>
    <ds:schemaRef ds:uri="597f8e48-9362-4768-b9e7-03364844c515"/>
    <ds:schemaRef ds:uri="http://purl.org/dc/terms/"/>
    <ds:schemaRef ds:uri="7fd82831-0577-4d47-b5a2-c5aa16088e4a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F3262EA-F860-4BF0-AF76-04EFBE21330F}">
  <ds:schemaRefs>
    <ds:schemaRef ds:uri="597f8e48-9362-4768-b9e7-03364844c515"/>
    <ds:schemaRef ds:uri="7fd82831-0577-4d47-b5a2-c5aa16088e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736</Words>
  <Application>Microsoft Office PowerPoint</Application>
  <PresentationFormat>Widescreen</PresentationFormat>
  <Paragraphs>223</Paragraphs>
  <Slides>26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Corbel</vt:lpstr>
      <vt:lpstr>Times New Roman</vt:lpstr>
      <vt:lpstr>Parallax</vt:lpstr>
      <vt:lpstr>Acrobat Document</vt:lpstr>
      <vt:lpstr>CTF Administrative Committee Meeting</vt:lpstr>
      <vt:lpstr>(1) Introductions</vt:lpstr>
      <vt:lpstr>(2) Public Comments on    Non-Agenda Items</vt:lpstr>
      <vt:lpstr>     (3) Agenda Review</vt:lpstr>
      <vt:lpstr>Agenda </vt:lpstr>
      <vt:lpstr>(4) Review and Approve Prior Meeting Minutes </vt:lpstr>
      <vt:lpstr>PowerPoint Presentation</vt:lpstr>
      <vt:lpstr>PowerPoint Presentation</vt:lpstr>
      <vt:lpstr>(7) Presentation by PAO</vt:lpstr>
      <vt:lpstr>(8) Status of CTF and E-CAP</vt:lpstr>
      <vt:lpstr>California Teleconnect Fund  Applications received from  May 1, 2024 through August 27, 2024</vt:lpstr>
      <vt:lpstr>California Teleconnect Fund </vt:lpstr>
      <vt:lpstr>California Teleconnect Fund </vt:lpstr>
      <vt:lpstr>California Teleconnect Fund  Claims received from  April 2024 through June 2024</vt:lpstr>
      <vt:lpstr>eCAP Update     </vt:lpstr>
      <vt:lpstr>How to Process CTF Application </vt:lpstr>
      <vt:lpstr>How to process CTF Application </vt:lpstr>
      <vt:lpstr>How to process CTF Application </vt:lpstr>
      <vt:lpstr>How to process CTF Application </vt:lpstr>
      <vt:lpstr>   (9) CTF Outreach        Planned outreach to Community Based Organizations and other sectors</vt:lpstr>
      <vt:lpstr>PowerPoint Presentation</vt:lpstr>
      <vt:lpstr>(10) LACOE Update</vt:lpstr>
      <vt:lpstr>(11) School Annex Update</vt:lpstr>
      <vt:lpstr>(12) Pending Legislation</vt:lpstr>
      <vt:lpstr>(13) Agenda items for next meeting</vt:lpstr>
      <vt:lpstr>(14) December 2024 AC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Aliabadi, Andrew</dc:creator>
  <cp:lastModifiedBy>Wong, Connie</cp:lastModifiedBy>
  <cp:revision>19</cp:revision>
  <cp:lastPrinted>2022-12-07T16:23:16Z</cp:lastPrinted>
  <dcterms:created xsi:type="dcterms:W3CDTF">2020-06-19T16:18:04Z</dcterms:created>
  <dcterms:modified xsi:type="dcterms:W3CDTF">2024-09-12T22:23:29Z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0x010100B7BF4118E6EDA441B0A3F487B7D910F1</vt:lpwstr>
  </property>
</Properties>
</file>