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0" r:id="rId2"/>
    <p:sldMasterId id="2147483661" r:id="rId3"/>
    <p:sldMasterId id="2147483674" r:id="rId4"/>
    <p:sldMasterId id="2147483687" r:id="rId5"/>
  </p:sldMasterIdLst>
  <p:notesMasterIdLst>
    <p:notesMasterId r:id="rId34"/>
  </p:notesMasterIdLst>
  <p:sldIdLst>
    <p:sldId id="256" r:id="rId6"/>
    <p:sldId id="311" r:id="rId7"/>
    <p:sldId id="424" r:id="rId8"/>
    <p:sldId id="313" r:id="rId9"/>
    <p:sldId id="290" r:id="rId10"/>
    <p:sldId id="402" r:id="rId11"/>
    <p:sldId id="440" r:id="rId12"/>
    <p:sldId id="444" r:id="rId13"/>
    <p:sldId id="445" r:id="rId14"/>
    <p:sldId id="448" r:id="rId15"/>
    <p:sldId id="446" r:id="rId16"/>
    <p:sldId id="399" r:id="rId17"/>
    <p:sldId id="421" r:id="rId18"/>
    <p:sldId id="329" r:id="rId19"/>
    <p:sldId id="328" r:id="rId20"/>
    <p:sldId id="343" r:id="rId21"/>
    <p:sldId id="431" r:id="rId22"/>
    <p:sldId id="398" r:id="rId23"/>
    <p:sldId id="439" r:id="rId24"/>
    <p:sldId id="434" r:id="rId25"/>
    <p:sldId id="451" r:id="rId26"/>
    <p:sldId id="442" r:id="rId27"/>
    <p:sldId id="453" r:id="rId28"/>
    <p:sldId id="454" r:id="rId29"/>
    <p:sldId id="452" r:id="rId30"/>
    <p:sldId id="273" r:id="rId31"/>
    <p:sldId id="264" r:id="rId32"/>
    <p:sldId id="26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E74735-954E-7D27-91D4-C63FA060C20C}" name="Khoury, Lina" initials="KL" userId="S::Lina.Khoury@cpuc.ca.gov::164be73d-2003-498a-99fd-010031afe6f9" providerId="AD"/>
  <p188:author id="{34B90E8C-E141-07CA-C567-EA3FFB5C6E94}" name="Alba-Librojo, Jocelyn" initials="JA" userId="S::Jocelyn.Alba-Librojo@cpuc.ca.gov::a36b4303-df4e-49ed-ae78-3b35c4889a8a" providerId="AD"/>
  <p188:author id="{62D5EFA2-CA47-2562-B927-9189CDFFBEAF}" name="Osborn, Robert B." initials="ORB" userId="S::robert.osborn@cpuc.ca.gov::bb2e4427-87e8-4f65-9546-3321f0bacd8f" providerId="AD"/>
  <p188:author id="{4A1B71C9-DA2C-59DA-C32E-D5D7D5930CA0}" name="Lyulkin, Daniel" initials="LD" userId="S::Daniel.Lyulkin@cpuc.ca.gov::d7c14bb1-1e89-4127-82e2-54fca7b2ae0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8E7"/>
    <a:srgbClr val="BABED0"/>
    <a:srgbClr val="23475F"/>
    <a:srgbClr val="2D8789"/>
    <a:srgbClr val="306284"/>
    <a:srgbClr val="141E2A"/>
    <a:srgbClr val="1B2939"/>
    <a:srgbClr val="798E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68" autoAdjust="0"/>
    <p:restoredTop sz="93557" autoAdjust="0"/>
  </p:normalViewPr>
  <p:slideViewPr>
    <p:cSldViewPr snapToGrid="0" snapToObjects="1" showGuides="1">
      <p:cViewPr varScale="1">
        <p:scale>
          <a:sx n="65" d="100"/>
          <a:sy n="65" d="100"/>
        </p:scale>
        <p:origin x="966"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49" d="100"/>
          <a:sy n="49" d="100"/>
        </p:scale>
        <p:origin x="2740"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image" Target="../media/image12.jpg"/></Relationships>
</file>

<file path=ppt/diagrams/_rels/data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image" Target="../media/image12.jpg"/></Relationships>
</file>

<file path=ppt/diagrams/_rels/drawing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9D7D1F-3F25-481A-B6B9-E856B3405C35}" type="doc">
      <dgm:prSet loTypeId="urn:microsoft.com/office/officeart/2005/8/layout/vList4" loCatId="list" qsTypeId="urn:microsoft.com/office/officeart/2005/8/quickstyle/3d3" qsCatId="3D" csTypeId="urn:microsoft.com/office/officeart/2005/8/colors/accent0_3" csCatId="mainScheme" phldr="1"/>
      <dgm:spPr/>
      <dgm:t>
        <a:bodyPr/>
        <a:lstStyle/>
        <a:p>
          <a:endParaRPr lang="en-US"/>
        </a:p>
      </dgm:t>
    </dgm:pt>
    <dgm:pt modelId="{DBDF7ED7-730C-4624-9AB3-0EA503D04205}">
      <dgm:prSet phldrT="[Text]" custT="1"/>
      <dgm:spPr>
        <a:solidFill>
          <a:srgbClr val="306284"/>
        </a:solidFill>
      </dgm:spPr>
      <dgm:t>
        <a:bodyPr/>
        <a:lstStyle/>
        <a:p>
          <a:r>
            <a:rPr lang="en-US" sz="3600" b="1" dirty="0"/>
            <a:t>Incomplete Claim Worksheet</a:t>
          </a:r>
        </a:p>
      </dgm:t>
    </dgm:pt>
    <dgm:pt modelId="{9F9F7592-D309-4836-951E-3E516A8CA5B2}" type="sibTrans" cxnId="{6E31C54A-27B2-4AC5-92CA-2A1518CD5B8A}">
      <dgm:prSet/>
      <dgm:spPr/>
      <dgm:t>
        <a:bodyPr/>
        <a:lstStyle/>
        <a:p>
          <a:endParaRPr lang="en-US"/>
        </a:p>
      </dgm:t>
    </dgm:pt>
    <dgm:pt modelId="{F976F9A0-F200-48C4-8D10-9045E0B116E0}" type="parTrans" cxnId="{6E31C54A-27B2-4AC5-92CA-2A1518CD5B8A}">
      <dgm:prSet/>
      <dgm:spPr/>
      <dgm:t>
        <a:bodyPr/>
        <a:lstStyle/>
        <a:p>
          <a:endParaRPr lang="en-US"/>
        </a:p>
      </dgm:t>
    </dgm:pt>
    <dgm:pt modelId="{D76B3D19-8855-4469-A063-A61786751FB2}">
      <dgm:prSet phldrT="[Text]" custT="1"/>
      <dgm:spPr>
        <a:solidFill>
          <a:srgbClr val="306284"/>
        </a:solidFill>
      </dgm:spPr>
      <dgm:t>
        <a:bodyPr/>
        <a:lstStyle/>
        <a:p>
          <a:r>
            <a:rPr lang="en-US" sz="3600" b="1" dirty="0"/>
            <a:t>Claim Entry Errors</a:t>
          </a:r>
        </a:p>
      </dgm:t>
    </dgm:pt>
    <dgm:pt modelId="{63E55B53-B246-49BC-9FA2-D9E0D78D3581}" type="sibTrans" cxnId="{409DCC8B-CDC1-4336-A8E3-73044F935A4F}">
      <dgm:prSet/>
      <dgm:spPr/>
      <dgm:t>
        <a:bodyPr/>
        <a:lstStyle/>
        <a:p>
          <a:endParaRPr lang="en-US"/>
        </a:p>
      </dgm:t>
    </dgm:pt>
    <dgm:pt modelId="{F7DB5854-5574-4924-BCC3-13BAB15306F9}" type="parTrans" cxnId="{409DCC8B-CDC1-4336-A8E3-73044F935A4F}">
      <dgm:prSet/>
      <dgm:spPr/>
      <dgm:t>
        <a:bodyPr/>
        <a:lstStyle/>
        <a:p>
          <a:endParaRPr lang="en-US"/>
        </a:p>
      </dgm:t>
    </dgm:pt>
    <dgm:pt modelId="{4CE7D45C-C2FE-4E3F-BBAC-8DA9BB101A74}">
      <dgm:prSet phldrT="[Text]" custT="1"/>
      <dgm:spPr>
        <a:solidFill>
          <a:srgbClr val="306284"/>
        </a:solidFill>
      </dgm:spPr>
      <dgm:t>
        <a:bodyPr/>
        <a:lstStyle/>
        <a:p>
          <a:r>
            <a:rPr lang="en-US" sz="3600" b="1" dirty="0"/>
            <a:t>Missing Claims Submission Deadlines</a:t>
          </a:r>
        </a:p>
      </dgm:t>
    </dgm:pt>
    <dgm:pt modelId="{8A4197A8-BB1B-4AE9-95C7-45DB19512F10}" type="parTrans" cxnId="{9DCDC12D-C572-4854-82BC-774DB151649D}">
      <dgm:prSet/>
      <dgm:spPr/>
      <dgm:t>
        <a:bodyPr/>
        <a:lstStyle/>
        <a:p>
          <a:endParaRPr lang="en-US"/>
        </a:p>
      </dgm:t>
    </dgm:pt>
    <dgm:pt modelId="{A268AFFE-7080-44BB-BB1C-FC789444A551}" type="sibTrans" cxnId="{9DCDC12D-C572-4854-82BC-774DB151649D}">
      <dgm:prSet/>
      <dgm:spPr/>
      <dgm:t>
        <a:bodyPr/>
        <a:lstStyle/>
        <a:p>
          <a:endParaRPr lang="en-US"/>
        </a:p>
      </dgm:t>
    </dgm:pt>
    <dgm:pt modelId="{CEB63BCB-DD41-4249-8064-F8F5DF0F409D}" type="pres">
      <dgm:prSet presAssocID="{D99D7D1F-3F25-481A-B6B9-E856B3405C35}" presName="linear" presStyleCnt="0">
        <dgm:presLayoutVars>
          <dgm:dir/>
          <dgm:resizeHandles val="exact"/>
        </dgm:presLayoutVars>
      </dgm:prSet>
      <dgm:spPr/>
    </dgm:pt>
    <dgm:pt modelId="{72FFB1B1-3A7C-4DAA-8EF0-811B9205ECD5}" type="pres">
      <dgm:prSet presAssocID="{D76B3D19-8855-4469-A063-A61786751FB2}" presName="comp" presStyleCnt="0"/>
      <dgm:spPr/>
    </dgm:pt>
    <dgm:pt modelId="{9820A81C-D6D6-4B5A-9510-64D032C1BD4B}" type="pres">
      <dgm:prSet presAssocID="{D76B3D19-8855-4469-A063-A61786751FB2}" presName="box" presStyleLbl="node1" presStyleIdx="0" presStyleCnt="3"/>
      <dgm:spPr/>
    </dgm:pt>
    <dgm:pt modelId="{77306A65-8FCD-4EFA-A833-B464522332AE}" type="pres">
      <dgm:prSet presAssocID="{D76B3D19-8855-4469-A063-A61786751FB2}"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extLst>
        <a:ext uri="{E40237B7-FDA0-4F09-8148-C483321AD2D9}">
          <dgm14:cNvPr xmlns:dgm14="http://schemas.microsoft.com/office/drawing/2010/diagram" id="0" name="" descr="Different numbers in 3D"/>
        </a:ext>
      </dgm:extLst>
    </dgm:pt>
    <dgm:pt modelId="{5DADDB83-31A0-4E45-8883-72A3743A5751}" type="pres">
      <dgm:prSet presAssocID="{D76B3D19-8855-4469-A063-A61786751FB2}" presName="text" presStyleLbl="node1" presStyleIdx="0" presStyleCnt="3">
        <dgm:presLayoutVars>
          <dgm:bulletEnabled val="1"/>
        </dgm:presLayoutVars>
      </dgm:prSet>
      <dgm:spPr/>
    </dgm:pt>
    <dgm:pt modelId="{FBB35350-7BA2-4386-B164-FDBF8D396AE4}" type="pres">
      <dgm:prSet presAssocID="{63E55B53-B246-49BC-9FA2-D9E0D78D3581}" presName="spacer" presStyleCnt="0"/>
      <dgm:spPr/>
    </dgm:pt>
    <dgm:pt modelId="{42D5999C-CE81-4F76-B26D-6C1AA647A564}" type="pres">
      <dgm:prSet presAssocID="{DBDF7ED7-730C-4624-9AB3-0EA503D04205}" presName="comp" presStyleCnt="0"/>
      <dgm:spPr/>
    </dgm:pt>
    <dgm:pt modelId="{3F90AB6A-442D-4684-8561-43FBC469642C}" type="pres">
      <dgm:prSet presAssocID="{DBDF7ED7-730C-4624-9AB3-0EA503D04205}" presName="box" presStyleLbl="node1" presStyleIdx="1" presStyleCnt="3"/>
      <dgm:spPr/>
    </dgm:pt>
    <dgm:pt modelId="{7F7E34CC-8F5F-4ADA-8187-240C6CEC4108}" type="pres">
      <dgm:prSet presAssocID="{DBDF7ED7-730C-4624-9AB3-0EA503D04205}" presName="img" presStyleLbl="fgImgPlace1" presStyleIdx="1" presStyleCnt="3"/>
      <dgm:spPr>
        <a:blipFill>
          <a:blip xmlns:r="http://schemas.openxmlformats.org/officeDocument/2006/relationships" r:embed="rId2"/>
          <a:srcRect/>
          <a:stretch>
            <a:fillRect t="-2000" b="-2000"/>
          </a:stretch>
        </a:blipFill>
      </dgm:spPr>
    </dgm:pt>
    <dgm:pt modelId="{B3451DA7-921E-4889-9A57-CBD2FCFBE0F9}" type="pres">
      <dgm:prSet presAssocID="{DBDF7ED7-730C-4624-9AB3-0EA503D04205}" presName="text" presStyleLbl="node1" presStyleIdx="1" presStyleCnt="3">
        <dgm:presLayoutVars>
          <dgm:bulletEnabled val="1"/>
        </dgm:presLayoutVars>
      </dgm:prSet>
      <dgm:spPr/>
    </dgm:pt>
    <dgm:pt modelId="{CAA25E32-C1C4-46E7-89AA-D625A470221C}" type="pres">
      <dgm:prSet presAssocID="{9F9F7592-D309-4836-951E-3E516A8CA5B2}" presName="spacer" presStyleCnt="0"/>
      <dgm:spPr/>
    </dgm:pt>
    <dgm:pt modelId="{B2773A30-D895-4372-8E7F-7A080077D0EE}" type="pres">
      <dgm:prSet presAssocID="{4CE7D45C-C2FE-4E3F-BBAC-8DA9BB101A74}" presName="comp" presStyleCnt="0"/>
      <dgm:spPr/>
    </dgm:pt>
    <dgm:pt modelId="{C48F8E81-CADB-4B7B-95AF-07A5DCE71A75}" type="pres">
      <dgm:prSet presAssocID="{4CE7D45C-C2FE-4E3F-BBAC-8DA9BB101A74}" presName="box" presStyleLbl="node1" presStyleIdx="2" presStyleCnt="3" custLinFactNeighborY="0"/>
      <dgm:spPr/>
    </dgm:pt>
    <dgm:pt modelId="{7C59D88F-4687-4CCC-B86B-851BDCA664FE}" type="pres">
      <dgm:prSet presAssocID="{4CE7D45C-C2FE-4E3F-BBAC-8DA9BB101A74}"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extLst>
        <a:ext uri="{E40237B7-FDA0-4F09-8148-C483321AD2D9}">
          <dgm14:cNvPr xmlns:dgm14="http://schemas.microsoft.com/office/drawing/2010/diagram" id="0" name="" descr="Close up of pin and stethoscope, pinned on doctor's appointment"/>
        </a:ext>
      </dgm:extLst>
    </dgm:pt>
    <dgm:pt modelId="{2A5AD34C-09CB-4F04-B201-0899ADCAD812}" type="pres">
      <dgm:prSet presAssocID="{4CE7D45C-C2FE-4E3F-BBAC-8DA9BB101A74}" presName="text" presStyleLbl="node1" presStyleIdx="2" presStyleCnt="3">
        <dgm:presLayoutVars>
          <dgm:bulletEnabled val="1"/>
        </dgm:presLayoutVars>
      </dgm:prSet>
      <dgm:spPr/>
    </dgm:pt>
  </dgm:ptLst>
  <dgm:cxnLst>
    <dgm:cxn modelId="{00C2BE0F-C716-4FA7-8974-3335F867F502}" type="presOf" srcId="{D99D7D1F-3F25-481A-B6B9-E856B3405C35}" destId="{CEB63BCB-DD41-4249-8064-F8F5DF0F409D}" srcOrd="0" destOrd="0" presId="urn:microsoft.com/office/officeart/2005/8/layout/vList4"/>
    <dgm:cxn modelId="{9DCDC12D-C572-4854-82BC-774DB151649D}" srcId="{D99D7D1F-3F25-481A-B6B9-E856B3405C35}" destId="{4CE7D45C-C2FE-4E3F-BBAC-8DA9BB101A74}" srcOrd="2" destOrd="0" parTransId="{8A4197A8-BB1B-4AE9-95C7-45DB19512F10}" sibTransId="{A268AFFE-7080-44BB-BB1C-FC789444A551}"/>
    <dgm:cxn modelId="{08AC5B3F-7024-491A-87C1-7C7CBBEF16A3}" type="presOf" srcId="{D76B3D19-8855-4469-A063-A61786751FB2}" destId="{5DADDB83-31A0-4E45-8883-72A3743A5751}" srcOrd="1" destOrd="0" presId="urn:microsoft.com/office/officeart/2005/8/layout/vList4"/>
    <dgm:cxn modelId="{6E31C54A-27B2-4AC5-92CA-2A1518CD5B8A}" srcId="{D99D7D1F-3F25-481A-B6B9-E856B3405C35}" destId="{DBDF7ED7-730C-4624-9AB3-0EA503D04205}" srcOrd="1" destOrd="0" parTransId="{F976F9A0-F200-48C4-8D10-9045E0B116E0}" sibTransId="{9F9F7592-D309-4836-951E-3E516A8CA5B2}"/>
    <dgm:cxn modelId="{720FB66C-C7F8-496E-AC9C-CF3900F7981B}" type="presOf" srcId="{4CE7D45C-C2FE-4E3F-BBAC-8DA9BB101A74}" destId="{C48F8E81-CADB-4B7B-95AF-07A5DCE71A75}" srcOrd="0" destOrd="0" presId="urn:microsoft.com/office/officeart/2005/8/layout/vList4"/>
    <dgm:cxn modelId="{D9EDAF6D-AFEB-4FC3-9275-3E51129537D4}" type="presOf" srcId="{DBDF7ED7-730C-4624-9AB3-0EA503D04205}" destId="{3F90AB6A-442D-4684-8561-43FBC469642C}" srcOrd="0" destOrd="0" presId="urn:microsoft.com/office/officeart/2005/8/layout/vList4"/>
    <dgm:cxn modelId="{409DCC8B-CDC1-4336-A8E3-73044F935A4F}" srcId="{D99D7D1F-3F25-481A-B6B9-E856B3405C35}" destId="{D76B3D19-8855-4469-A063-A61786751FB2}" srcOrd="0" destOrd="0" parTransId="{F7DB5854-5574-4924-BCC3-13BAB15306F9}" sibTransId="{63E55B53-B246-49BC-9FA2-D9E0D78D3581}"/>
    <dgm:cxn modelId="{947F93A5-AFFA-4E2F-B3E1-D3F09F2D1F48}" type="presOf" srcId="{DBDF7ED7-730C-4624-9AB3-0EA503D04205}" destId="{B3451DA7-921E-4889-9A57-CBD2FCFBE0F9}" srcOrd="1" destOrd="0" presId="urn:microsoft.com/office/officeart/2005/8/layout/vList4"/>
    <dgm:cxn modelId="{933A02D1-30B4-4B06-9B12-50A14C2A21DF}" type="presOf" srcId="{D76B3D19-8855-4469-A063-A61786751FB2}" destId="{9820A81C-D6D6-4B5A-9510-64D032C1BD4B}" srcOrd="0" destOrd="0" presId="urn:microsoft.com/office/officeart/2005/8/layout/vList4"/>
    <dgm:cxn modelId="{80B26ED5-E979-4961-9036-16527AC1723E}" type="presOf" srcId="{4CE7D45C-C2FE-4E3F-BBAC-8DA9BB101A74}" destId="{2A5AD34C-09CB-4F04-B201-0899ADCAD812}" srcOrd="1" destOrd="0" presId="urn:microsoft.com/office/officeart/2005/8/layout/vList4"/>
    <dgm:cxn modelId="{232786CB-02D3-46EF-831B-623898DAD011}" type="presParOf" srcId="{CEB63BCB-DD41-4249-8064-F8F5DF0F409D}" destId="{72FFB1B1-3A7C-4DAA-8EF0-811B9205ECD5}" srcOrd="0" destOrd="0" presId="urn:microsoft.com/office/officeart/2005/8/layout/vList4"/>
    <dgm:cxn modelId="{599009BF-8F30-4198-B299-0BEBB3586619}" type="presParOf" srcId="{72FFB1B1-3A7C-4DAA-8EF0-811B9205ECD5}" destId="{9820A81C-D6D6-4B5A-9510-64D032C1BD4B}" srcOrd="0" destOrd="0" presId="urn:microsoft.com/office/officeart/2005/8/layout/vList4"/>
    <dgm:cxn modelId="{40C3A906-D746-4196-B799-F5D75EE6C4D3}" type="presParOf" srcId="{72FFB1B1-3A7C-4DAA-8EF0-811B9205ECD5}" destId="{77306A65-8FCD-4EFA-A833-B464522332AE}" srcOrd="1" destOrd="0" presId="urn:microsoft.com/office/officeart/2005/8/layout/vList4"/>
    <dgm:cxn modelId="{ACB75004-DFB5-4601-8209-FDD86E72B8E6}" type="presParOf" srcId="{72FFB1B1-3A7C-4DAA-8EF0-811B9205ECD5}" destId="{5DADDB83-31A0-4E45-8883-72A3743A5751}" srcOrd="2" destOrd="0" presId="urn:microsoft.com/office/officeart/2005/8/layout/vList4"/>
    <dgm:cxn modelId="{0C74D18D-F782-42AA-B63C-FC2CEC3CC751}" type="presParOf" srcId="{CEB63BCB-DD41-4249-8064-F8F5DF0F409D}" destId="{FBB35350-7BA2-4386-B164-FDBF8D396AE4}" srcOrd="1" destOrd="0" presId="urn:microsoft.com/office/officeart/2005/8/layout/vList4"/>
    <dgm:cxn modelId="{FC44B6EE-9B8E-41C6-844B-E830516D56D8}" type="presParOf" srcId="{CEB63BCB-DD41-4249-8064-F8F5DF0F409D}" destId="{42D5999C-CE81-4F76-B26D-6C1AA647A564}" srcOrd="2" destOrd="0" presId="urn:microsoft.com/office/officeart/2005/8/layout/vList4"/>
    <dgm:cxn modelId="{816BFC96-3659-4F3F-AE54-1C67D0FD06CF}" type="presParOf" srcId="{42D5999C-CE81-4F76-B26D-6C1AA647A564}" destId="{3F90AB6A-442D-4684-8561-43FBC469642C}" srcOrd="0" destOrd="0" presId="urn:microsoft.com/office/officeart/2005/8/layout/vList4"/>
    <dgm:cxn modelId="{FB2EF7AC-87D7-4673-9DF9-79F7109BFFD7}" type="presParOf" srcId="{42D5999C-CE81-4F76-B26D-6C1AA647A564}" destId="{7F7E34CC-8F5F-4ADA-8187-240C6CEC4108}" srcOrd="1" destOrd="0" presId="urn:microsoft.com/office/officeart/2005/8/layout/vList4"/>
    <dgm:cxn modelId="{B841AAF4-8B21-44A0-83FA-D1A0F83F9A34}" type="presParOf" srcId="{42D5999C-CE81-4F76-B26D-6C1AA647A564}" destId="{B3451DA7-921E-4889-9A57-CBD2FCFBE0F9}" srcOrd="2" destOrd="0" presId="urn:microsoft.com/office/officeart/2005/8/layout/vList4"/>
    <dgm:cxn modelId="{E0525DB2-4E3F-4617-98E3-33973176015B}" type="presParOf" srcId="{CEB63BCB-DD41-4249-8064-F8F5DF0F409D}" destId="{CAA25E32-C1C4-46E7-89AA-D625A470221C}" srcOrd="3" destOrd="0" presId="urn:microsoft.com/office/officeart/2005/8/layout/vList4"/>
    <dgm:cxn modelId="{4DAABB94-5C68-4F9A-8220-393B20C93AD8}" type="presParOf" srcId="{CEB63BCB-DD41-4249-8064-F8F5DF0F409D}" destId="{B2773A30-D895-4372-8E7F-7A080077D0EE}" srcOrd="4" destOrd="0" presId="urn:microsoft.com/office/officeart/2005/8/layout/vList4"/>
    <dgm:cxn modelId="{18A25D78-3C98-41BD-BC5B-5EB9D54CD4F3}" type="presParOf" srcId="{B2773A30-D895-4372-8E7F-7A080077D0EE}" destId="{C48F8E81-CADB-4B7B-95AF-07A5DCE71A75}" srcOrd="0" destOrd="0" presId="urn:microsoft.com/office/officeart/2005/8/layout/vList4"/>
    <dgm:cxn modelId="{EF65931D-FDE3-4EBE-92CF-2E45F1707807}" type="presParOf" srcId="{B2773A30-D895-4372-8E7F-7A080077D0EE}" destId="{7C59D88F-4687-4CCC-B86B-851BDCA664FE}" srcOrd="1" destOrd="0" presId="urn:microsoft.com/office/officeart/2005/8/layout/vList4"/>
    <dgm:cxn modelId="{81BADCFE-D31C-4763-9F62-A3E49344DC98}" type="presParOf" srcId="{B2773A30-D895-4372-8E7F-7A080077D0EE}" destId="{2A5AD34C-09CB-4F04-B201-0899ADCAD812}"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FF0FB9-BFA8-405F-A32C-4A5636528BCC}" type="doc">
      <dgm:prSet loTypeId="urn:microsoft.com/office/officeart/2005/8/layout/hList2" loCatId="list" qsTypeId="urn:microsoft.com/office/officeart/2005/8/quickstyle/3d3" qsCatId="3D" csTypeId="urn:microsoft.com/office/officeart/2005/8/colors/accent1_2" csCatId="accent1" phldr="1"/>
      <dgm:spPr/>
      <dgm:t>
        <a:bodyPr/>
        <a:lstStyle/>
        <a:p>
          <a:endParaRPr lang="en-US"/>
        </a:p>
      </dgm:t>
    </dgm:pt>
    <dgm:pt modelId="{2B27E7EF-E0F2-4DC9-8D35-57F49C1895A9}">
      <dgm:prSet custT="1"/>
      <dgm:spPr/>
      <dgm:t>
        <a:bodyPr/>
        <a:lstStyle/>
        <a:p>
          <a:r>
            <a:rPr lang="en-US" sz="3200" b="1" dirty="0">
              <a:latin typeface="+mj-lt"/>
            </a:rPr>
            <a:t>Error  Tab</a:t>
          </a:r>
        </a:p>
      </dgm:t>
    </dgm:pt>
    <dgm:pt modelId="{3462FBC5-C667-4C00-BAEE-FC9CD7C51513}" type="parTrans" cxnId="{52CF287F-3D0E-4308-9B36-6D4BF5E691FE}">
      <dgm:prSet/>
      <dgm:spPr/>
      <dgm:t>
        <a:bodyPr/>
        <a:lstStyle/>
        <a:p>
          <a:endParaRPr lang="en-US"/>
        </a:p>
      </dgm:t>
    </dgm:pt>
    <dgm:pt modelId="{4CDF4768-6EE4-411C-A0B2-DFA46799E595}" type="sibTrans" cxnId="{52CF287F-3D0E-4308-9B36-6D4BF5E691FE}">
      <dgm:prSet/>
      <dgm:spPr/>
      <dgm:t>
        <a:bodyPr/>
        <a:lstStyle/>
        <a:p>
          <a:endParaRPr lang="en-US"/>
        </a:p>
      </dgm:t>
    </dgm:pt>
    <dgm:pt modelId="{14AC76E0-EFD0-4F92-8A7C-05BB427BD08F}">
      <dgm:prSet custT="1"/>
      <dgm:spPr/>
      <dgm:t>
        <a:bodyPr/>
        <a:lstStyle/>
        <a:p>
          <a:r>
            <a:rPr lang="en-US" sz="3200" b="1" dirty="0">
              <a:effectLst/>
              <a:latin typeface="+mj-lt"/>
              <a:ea typeface="Calibri" panose="020F0502020204030204" pitchFamily="34" charset="0"/>
            </a:rPr>
            <a:t>Alert  Tab</a:t>
          </a:r>
        </a:p>
      </dgm:t>
    </dgm:pt>
    <dgm:pt modelId="{C047D656-B8A1-466B-8CA3-C5B0561E83E2}" type="parTrans" cxnId="{37B31FD5-75FF-4ADD-B26F-25550786718B}">
      <dgm:prSet/>
      <dgm:spPr/>
      <dgm:t>
        <a:bodyPr/>
        <a:lstStyle/>
        <a:p>
          <a:endParaRPr lang="en-US"/>
        </a:p>
      </dgm:t>
    </dgm:pt>
    <dgm:pt modelId="{ADB2CA77-42F1-463C-B43A-122F91EE1D98}" type="sibTrans" cxnId="{37B31FD5-75FF-4ADD-B26F-25550786718B}">
      <dgm:prSet/>
      <dgm:spPr/>
      <dgm:t>
        <a:bodyPr/>
        <a:lstStyle/>
        <a:p>
          <a:endParaRPr lang="en-US"/>
        </a:p>
      </dgm:t>
    </dgm:pt>
    <dgm:pt modelId="{B5AFA1D2-291A-4588-ACB5-F02D1D83CA22}">
      <dgm:prSet custT="1"/>
      <dgm:spPr>
        <a:solidFill>
          <a:srgbClr val="306284"/>
        </a:solidFill>
      </dgm:spPr>
      <dgm:t>
        <a:bodyPr/>
        <a:lstStyle/>
        <a:p>
          <a:r>
            <a:rPr lang="en-US" sz="2000" dirty="0"/>
            <a:t>Provide Service Category</a:t>
          </a:r>
        </a:p>
      </dgm:t>
    </dgm:pt>
    <dgm:pt modelId="{C0747E7A-D5A5-4641-B508-CFA94958D2FD}" type="parTrans" cxnId="{04EDEC75-8700-4E30-B92B-939F801E4F2E}">
      <dgm:prSet/>
      <dgm:spPr/>
      <dgm:t>
        <a:bodyPr/>
        <a:lstStyle/>
        <a:p>
          <a:endParaRPr lang="en-US"/>
        </a:p>
      </dgm:t>
    </dgm:pt>
    <dgm:pt modelId="{56F3E7EF-42F5-4EF0-A879-8D70891443F8}" type="sibTrans" cxnId="{04EDEC75-8700-4E30-B92B-939F801E4F2E}">
      <dgm:prSet/>
      <dgm:spPr/>
      <dgm:t>
        <a:bodyPr/>
        <a:lstStyle/>
        <a:p>
          <a:endParaRPr lang="en-US"/>
        </a:p>
      </dgm:t>
    </dgm:pt>
    <dgm:pt modelId="{22751E39-69B2-4DF7-A832-4070F07D1003}">
      <dgm:prSet custT="1"/>
      <dgm:spPr>
        <a:solidFill>
          <a:srgbClr val="306284"/>
        </a:solidFill>
      </dgm:spPr>
      <dgm:t>
        <a:bodyPr/>
        <a:lstStyle/>
        <a:p>
          <a:r>
            <a:rPr lang="en-US" sz="2000" dirty="0"/>
            <a:t>Quantity Required</a:t>
          </a:r>
        </a:p>
      </dgm:t>
    </dgm:pt>
    <dgm:pt modelId="{002A600C-5425-4CDE-8D68-364F391EA259}" type="parTrans" cxnId="{D77DB591-D853-4739-AF00-92650E8C3D66}">
      <dgm:prSet/>
      <dgm:spPr/>
      <dgm:t>
        <a:bodyPr/>
        <a:lstStyle/>
        <a:p>
          <a:endParaRPr lang="en-US"/>
        </a:p>
      </dgm:t>
    </dgm:pt>
    <dgm:pt modelId="{3B8227DA-3EBA-47CF-A21F-AFB5BA95BB4F}" type="sibTrans" cxnId="{D77DB591-D853-4739-AF00-92650E8C3D66}">
      <dgm:prSet/>
      <dgm:spPr/>
      <dgm:t>
        <a:bodyPr/>
        <a:lstStyle/>
        <a:p>
          <a:endParaRPr lang="en-US"/>
        </a:p>
      </dgm:t>
    </dgm:pt>
    <dgm:pt modelId="{7322A97B-D004-4447-AC53-9188708C18E7}">
      <dgm:prSet custT="1"/>
      <dgm:spPr>
        <a:solidFill>
          <a:srgbClr val="306284"/>
        </a:solidFill>
      </dgm:spPr>
      <dgm:t>
        <a:bodyPr/>
        <a:lstStyle/>
        <a:p>
          <a:r>
            <a:rPr lang="en-US" sz="2000" dirty="0"/>
            <a:t>Participant Category does not match that of CTF ID/ App Number</a:t>
          </a:r>
        </a:p>
      </dgm:t>
    </dgm:pt>
    <dgm:pt modelId="{7A922565-4B11-4392-B968-3AE0B338BB8E}" type="parTrans" cxnId="{BECB401B-B95A-44C3-BC82-39BC0748E4F0}">
      <dgm:prSet/>
      <dgm:spPr/>
      <dgm:t>
        <a:bodyPr/>
        <a:lstStyle/>
        <a:p>
          <a:endParaRPr lang="en-US"/>
        </a:p>
      </dgm:t>
    </dgm:pt>
    <dgm:pt modelId="{FC05600D-46AB-463C-BD04-41E87D48A8A2}" type="sibTrans" cxnId="{BECB401B-B95A-44C3-BC82-39BC0748E4F0}">
      <dgm:prSet/>
      <dgm:spPr/>
      <dgm:t>
        <a:bodyPr/>
        <a:lstStyle/>
        <a:p>
          <a:endParaRPr lang="en-US"/>
        </a:p>
      </dgm:t>
    </dgm:pt>
    <dgm:pt modelId="{275E2DE4-F892-4E09-B71D-1D5226DC9497}">
      <dgm:prSet custT="1"/>
      <dgm:spPr>
        <a:solidFill>
          <a:srgbClr val="306284"/>
        </a:solidFill>
      </dgm:spPr>
      <dgm:t>
        <a:bodyPr/>
        <a:lstStyle/>
        <a:p>
          <a:r>
            <a:rPr lang="en-US" sz="2000" dirty="0"/>
            <a:t>Invalid Service Month</a:t>
          </a:r>
        </a:p>
      </dgm:t>
    </dgm:pt>
    <dgm:pt modelId="{2F5ECA94-7517-4FBC-B64E-69D27CB3EAD6}" type="parTrans" cxnId="{BB09C7C4-F7CD-413F-8DAA-358F73E80C69}">
      <dgm:prSet/>
      <dgm:spPr/>
      <dgm:t>
        <a:bodyPr/>
        <a:lstStyle/>
        <a:p>
          <a:endParaRPr lang="en-US"/>
        </a:p>
      </dgm:t>
    </dgm:pt>
    <dgm:pt modelId="{C75C7289-B288-48B4-BA57-7F76ADEF9832}" type="sibTrans" cxnId="{BB09C7C4-F7CD-413F-8DAA-358F73E80C69}">
      <dgm:prSet/>
      <dgm:spPr/>
      <dgm:t>
        <a:bodyPr/>
        <a:lstStyle/>
        <a:p>
          <a:endParaRPr lang="en-US"/>
        </a:p>
      </dgm:t>
    </dgm:pt>
    <dgm:pt modelId="{97F8E6A5-D5B1-426C-8905-BB51A2711CFB}">
      <dgm:prSet custT="1"/>
      <dgm:spPr>
        <a:solidFill>
          <a:srgbClr val="306284"/>
        </a:solidFill>
      </dgm:spPr>
      <dgm:t>
        <a:bodyPr/>
        <a:lstStyle/>
        <a:p>
          <a:r>
            <a:rPr lang="en-US" sz="2000" dirty="0"/>
            <a:t>Invalid Provider DBA</a:t>
          </a:r>
        </a:p>
      </dgm:t>
    </dgm:pt>
    <dgm:pt modelId="{1DEFA353-6028-4095-A2FF-201AEF2AF402}" type="parTrans" cxnId="{F8DDCB72-F4A7-4C4D-AF29-629F119A7581}">
      <dgm:prSet/>
      <dgm:spPr/>
      <dgm:t>
        <a:bodyPr/>
        <a:lstStyle/>
        <a:p>
          <a:endParaRPr lang="en-US"/>
        </a:p>
      </dgm:t>
    </dgm:pt>
    <dgm:pt modelId="{E11F3C8D-BB19-48CB-8B65-C4111CD70D91}" type="sibTrans" cxnId="{F8DDCB72-F4A7-4C4D-AF29-629F119A7581}">
      <dgm:prSet/>
      <dgm:spPr/>
      <dgm:t>
        <a:bodyPr/>
        <a:lstStyle/>
        <a:p>
          <a:endParaRPr lang="en-US"/>
        </a:p>
      </dgm:t>
    </dgm:pt>
    <dgm:pt modelId="{2DFBF5F3-FAE4-4FF3-B3C7-8A2BDE34E0BD}">
      <dgm:prSet/>
      <dgm:spPr>
        <a:solidFill>
          <a:srgbClr val="306284"/>
        </a:solidFill>
      </dgm:spPr>
      <dgm:t>
        <a:bodyPr/>
        <a:lstStyle/>
        <a:p>
          <a:endParaRPr lang="en-US" sz="2000" dirty="0"/>
        </a:p>
      </dgm:t>
    </dgm:pt>
    <dgm:pt modelId="{BE7A79A9-4758-471B-9CEF-2C4F96234E96}" type="parTrans" cxnId="{213509F9-D386-41CD-AEE8-802949549E75}">
      <dgm:prSet/>
      <dgm:spPr/>
      <dgm:t>
        <a:bodyPr/>
        <a:lstStyle/>
        <a:p>
          <a:endParaRPr lang="en-US"/>
        </a:p>
      </dgm:t>
    </dgm:pt>
    <dgm:pt modelId="{3EDD0351-D03C-4CEF-A770-CF73080A6691}" type="sibTrans" cxnId="{213509F9-D386-41CD-AEE8-802949549E75}">
      <dgm:prSet/>
      <dgm:spPr/>
      <dgm:t>
        <a:bodyPr/>
        <a:lstStyle/>
        <a:p>
          <a:endParaRPr lang="en-US"/>
        </a:p>
      </dgm:t>
    </dgm:pt>
    <dgm:pt modelId="{599F41CF-07C7-4D45-99DE-87FB31F60357}">
      <dgm:prSet custT="1"/>
      <dgm:spPr>
        <a:solidFill>
          <a:srgbClr val="306284"/>
        </a:solidFill>
      </dgm:spPr>
      <dgm:t>
        <a:bodyPr/>
        <a:lstStyle/>
        <a:p>
          <a:r>
            <a:rPr lang="en-US" sz="2000" dirty="0"/>
            <a:t>App Number or CTF ID Required</a:t>
          </a:r>
        </a:p>
      </dgm:t>
    </dgm:pt>
    <dgm:pt modelId="{C9EB5157-117F-449E-BB9C-BBA0BCD57DED}" type="parTrans" cxnId="{C54DDD57-E18F-453E-A837-84E554F135AE}">
      <dgm:prSet/>
      <dgm:spPr/>
      <dgm:t>
        <a:bodyPr/>
        <a:lstStyle/>
        <a:p>
          <a:endParaRPr lang="en-US"/>
        </a:p>
      </dgm:t>
    </dgm:pt>
    <dgm:pt modelId="{0E2B720E-319D-4632-9F7E-99AFAEA84CEF}" type="sibTrans" cxnId="{C54DDD57-E18F-453E-A837-84E554F135AE}">
      <dgm:prSet/>
      <dgm:spPr/>
      <dgm:t>
        <a:bodyPr/>
        <a:lstStyle/>
        <a:p>
          <a:endParaRPr lang="en-US"/>
        </a:p>
      </dgm:t>
    </dgm:pt>
    <dgm:pt modelId="{A88763DC-6E58-468F-8FE3-36D7C70FF6F1}">
      <dgm:prSet/>
      <dgm:spPr>
        <a:solidFill>
          <a:srgbClr val="306284"/>
        </a:solidFill>
      </dgm:spPr>
      <dgm:t>
        <a:bodyPr/>
        <a:lstStyle/>
        <a:p>
          <a:r>
            <a:rPr lang="en-US" dirty="0"/>
            <a:t>Claim Amount/CTF Discount incorrect</a:t>
          </a:r>
        </a:p>
      </dgm:t>
    </dgm:pt>
    <dgm:pt modelId="{79C78AB4-C317-4A7F-B21E-DC6A9425211C}" type="parTrans" cxnId="{29CFCAE3-C23D-4ECB-9D85-73C186984934}">
      <dgm:prSet/>
      <dgm:spPr/>
      <dgm:t>
        <a:bodyPr/>
        <a:lstStyle/>
        <a:p>
          <a:endParaRPr lang="en-US"/>
        </a:p>
      </dgm:t>
    </dgm:pt>
    <dgm:pt modelId="{7E1DA20B-7EC5-4315-BD7A-13DDE41B2A07}" type="sibTrans" cxnId="{29CFCAE3-C23D-4ECB-9D85-73C186984934}">
      <dgm:prSet/>
      <dgm:spPr/>
      <dgm:t>
        <a:bodyPr/>
        <a:lstStyle/>
        <a:p>
          <a:endParaRPr lang="en-US"/>
        </a:p>
      </dgm:t>
    </dgm:pt>
    <dgm:pt modelId="{F93F61F8-FB43-4136-8258-D707D7B05EC3}">
      <dgm:prSet/>
      <dgm:spPr>
        <a:solidFill>
          <a:srgbClr val="306284"/>
        </a:solidFill>
      </dgm:spPr>
      <dgm:t>
        <a:bodyPr/>
        <a:lstStyle/>
        <a:p>
          <a:r>
            <a:rPr lang="en-US" dirty="0"/>
            <a:t>E-Rate must be between 1% to 100%</a:t>
          </a:r>
        </a:p>
      </dgm:t>
    </dgm:pt>
    <dgm:pt modelId="{F520E64A-7092-4966-B1EF-0940AE7EEF20}" type="parTrans" cxnId="{CE49F1C2-FEEC-46A5-8EE8-6DC52D46461B}">
      <dgm:prSet/>
      <dgm:spPr/>
      <dgm:t>
        <a:bodyPr/>
        <a:lstStyle/>
        <a:p>
          <a:endParaRPr lang="en-US"/>
        </a:p>
      </dgm:t>
    </dgm:pt>
    <dgm:pt modelId="{A5B35E5E-2D6F-4909-B528-DDACD54F1575}" type="sibTrans" cxnId="{CE49F1C2-FEEC-46A5-8EE8-6DC52D46461B}">
      <dgm:prSet/>
      <dgm:spPr/>
      <dgm:t>
        <a:bodyPr/>
        <a:lstStyle/>
        <a:p>
          <a:endParaRPr lang="en-US"/>
        </a:p>
      </dgm:t>
    </dgm:pt>
    <dgm:pt modelId="{C84D943E-4DF3-45E7-AC03-67C607725F27}">
      <dgm:prSet/>
      <dgm:spPr>
        <a:solidFill>
          <a:srgbClr val="306284"/>
        </a:solidFill>
      </dgm:spPr>
      <dgm:t>
        <a:bodyPr/>
        <a:lstStyle/>
        <a:p>
          <a:r>
            <a:rPr lang="en-US" dirty="0"/>
            <a:t>E-Rate Average must be between 1% to 100%</a:t>
          </a:r>
        </a:p>
      </dgm:t>
    </dgm:pt>
    <dgm:pt modelId="{90029D2E-0424-4D7B-BC4F-99F7B0E359C4}" type="parTrans" cxnId="{D2029236-3F81-4B83-8FF9-A854AB4B3D9F}">
      <dgm:prSet/>
      <dgm:spPr/>
      <dgm:t>
        <a:bodyPr/>
        <a:lstStyle/>
        <a:p>
          <a:endParaRPr lang="en-US"/>
        </a:p>
      </dgm:t>
    </dgm:pt>
    <dgm:pt modelId="{96E0BF71-F7BF-4F5B-B102-9ACCCCA5D35C}" type="sibTrans" cxnId="{D2029236-3F81-4B83-8FF9-A854AB4B3D9F}">
      <dgm:prSet/>
      <dgm:spPr/>
      <dgm:t>
        <a:bodyPr/>
        <a:lstStyle/>
        <a:p>
          <a:endParaRPr lang="en-US"/>
        </a:p>
      </dgm:t>
    </dgm:pt>
    <dgm:pt modelId="{F560AB8C-AF19-4C29-969B-365A8C5DF3EA}">
      <dgm:prSet/>
      <dgm:spPr>
        <a:solidFill>
          <a:srgbClr val="306284"/>
        </a:solidFill>
      </dgm:spPr>
      <dgm:t>
        <a:bodyPr/>
        <a:lstStyle/>
        <a:p>
          <a:r>
            <a:rPr lang="en-US" dirty="0"/>
            <a:t>RHCP Support must be between 1% to 100%</a:t>
          </a:r>
        </a:p>
      </dgm:t>
    </dgm:pt>
    <dgm:pt modelId="{4C9A8411-8732-43C7-84E9-CAF12A2A0819}" type="parTrans" cxnId="{CD1D00B2-DBE8-4AFD-861D-37463E9CE506}">
      <dgm:prSet/>
      <dgm:spPr/>
      <dgm:t>
        <a:bodyPr/>
        <a:lstStyle/>
        <a:p>
          <a:endParaRPr lang="en-US"/>
        </a:p>
      </dgm:t>
    </dgm:pt>
    <dgm:pt modelId="{55991C30-7AB6-41A0-830C-62FAD1A4109D}" type="sibTrans" cxnId="{CD1D00B2-DBE8-4AFD-861D-37463E9CE506}">
      <dgm:prSet/>
      <dgm:spPr/>
      <dgm:t>
        <a:bodyPr/>
        <a:lstStyle/>
        <a:p>
          <a:endParaRPr lang="en-US"/>
        </a:p>
      </dgm:t>
    </dgm:pt>
    <dgm:pt modelId="{C7A64C11-1069-4922-B3AB-619EBE222CA4}">
      <dgm:prSet/>
      <dgm:spPr>
        <a:solidFill>
          <a:srgbClr val="306284"/>
        </a:solidFill>
      </dgm:spPr>
      <dgm:t>
        <a:bodyPr/>
        <a:lstStyle/>
        <a:p>
          <a:r>
            <a:rPr lang="en-US" dirty="0"/>
            <a:t>CTF Discount exceeds E-Rate support</a:t>
          </a:r>
        </a:p>
      </dgm:t>
    </dgm:pt>
    <dgm:pt modelId="{2C54CDF8-4A68-467B-AF32-E40FC1774729}" type="parTrans" cxnId="{0EDB98B4-3C2A-4ABD-8800-14C7D71731A9}">
      <dgm:prSet/>
      <dgm:spPr/>
      <dgm:t>
        <a:bodyPr/>
        <a:lstStyle/>
        <a:p>
          <a:endParaRPr lang="en-US"/>
        </a:p>
      </dgm:t>
    </dgm:pt>
    <dgm:pt modelId="{A15A71F0-7EC3-4E68-BC4E-9FCE170BAE85}" type="sibTrans" cxnId="{0EDB98B4-3C2A-4ABD-8800-14C7D71731A9}">
      <dgm:prSet/>
      <dgm:spPr/>
      <dgm:t>
        <a:bodyPr/>
        <a:lstStyle/>
        <a:p>
          <a:endParaRPr lang="en-US"/>
        </a:p>
      </dgm:t>
    </dgm:pt>
    <dgm:pt modelId="{3EB5ECBF-5990-45A3-BB2B-3FE158881DCE}" type="pres">
      <dgm:prSet presAssocID="{1AFF0FB9-BFA8-405F-A32C-4A5636528BCC}" presName="linearFlow" presStyleCnt="0">
        <dgm:presLayoutVars>
          <dgm:dir/>
          <dgm:animLvl val="lvl"/>
          <dgm:resizeHandles/>
        </dgm:presLayoutVars>
      </dgm:prSet>
      <dgm:spPr/>
    </dgm:pt>
    <dgm:pt modelId="{A8074159-8B0A-4F4C-B21F-10AD57437CC3}" type="pres">
      <dgm:prSet presAssocID="{2B27E7EF-E0F2-4DC9-8D35-57F49C1895A9}" presName="compositeNode" presStyleCnt="0">
        <dgm:presLayoutVars>
          <dgm:bulletEnabled val="1"/>
        </dgm:presLayoutVars>
      </dgm:prSet>
      <dgm:spPr/>
    </dgm:pt>
    <dgm:pt modelId="{05E7CBA3-4F6E-4CC7-8C58-668ABBEFC757}" type="pres">
      <dgm:prSet presAssocID="{2B27E7EF-E0F2-4DC9-8D35-57F49C1895A9}" presName="image" presStyleLbl="fgImgPlace1" presStyleIdx="0" presStyleCnt="2" custScaleX="55085" custScaleY="51245"/>
      <dgm:spPr>
        <a:blipFill>
          <a:blip xmlns:r="http://schemas.openxmlformats.org/officeDocument/2006/relationships" r:embed="rId1"/>
          <a:srcRect/>
          <a:stretch>
            <a:fillRect/>
          </a:stretch>
        </a:blipFill>
      </dgm:spPr>
    </dgm:pt>
    <dgm:pt modelId="{574D5E22-B2A0-4410-9164-530EF0FDC7FE}" type="pres">
      <dgm:prSet presAssocID="{2B27E7EF-E0F2-4DC9-8D35-57F49C1895A9}" presName="childNode" presStyleLbl="node1" presStyleIdx="0" presStyleCnt="2" custScaleX="111243">
        <dgm:presLayoutVars>
          <dgm:bulletEnabled val="1"/>
        </dgm:presLayoutVars>
      </dgm:prSet>
      <dgm:spPr/>
    </dgm:pt>
    <dgm:pt modelId="{035C2F87-6637-4552-99C4-8EC4DF2A445D}" type="pres">
      <dgm:prSet presAssocID="{2B27E7EF-E0F2-4DC9-8D35-57F49C1895A9}" presName="parentNode" presStyleLbl="revTx" presStyleIdx="0" presStyleCnt="2">
        <dgm:presLayoutVars>
          <dgm:chMax val="0"/>
          <dgm:bulletEnabled val="1"/>
        </dgm:presLayoutVars>
      </dgm:prSet>
      <dgm:spPr/>
    </dgm:pt>
    <dgm:pt modelId="{54622EEF-8939-4670-B560-E7E6869CD6E4}" type="pres">
      <dgm:prSet presAssocID="{4CDF4768-6EE4-411C-A0B2-DFA46799E595}" presName="sibTrans" presStyleCnt="0"/>
      <dgm:spPr/>
    </dgm:pt>
    <dgm:pt modelId="{48E1E70E-ED15-42B0-9886-E7DE7510ED7B}" type="pres">
      <dgm:prSet presAssocID="{14AC76E0-EFD0-4F92-8A7C-05BB427BD08F}" presName="compositeNode" presStyleCnt="0">
        <dgm:presLayoutVars>
          <dgm:bulletEnabled val="1"/>
        </dgm:presLayoutVars>
      </dgm:prSet>
      <dgm:spPr/>
    </dgm:pt>
    <dgm:pt modelId="{8D60EB54-4565-43C3-B160-9751585A591D}" type="pres">
      <dgm:prSet presAssocID="{14AC76E0-EFD0-4F92-8A7C-05BB427BD08F}" presName="image" presStyleLbl="fgImgPlace1" presStyleIdx="1" presStyleCnt="2" custScaleX="56431" custScaleY="48179"/>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pt>
    <dgm:pt modelId="{136123B3-8814-4638-94FA-766CA262E605}" type="pres">
      <dgm:prSet presAssocID="{14AC76E0-EFD0-4F92-8A7C-05BB427BD08F}" presName="childNode" presStyleLbl="node1" presStyleIdx="1" presStyleCnt="2" custScaleX="110570">
        <dgm:presLayoutVars>
          <dgm:bulletEnabled val="1"/>
        </dgm:presLayoutVars>
      </dgm:prSet>
      <dgm:spPr/>
    </dgm:pt>
    <dgm:pt modelId="{9051E5A3-23B6-4F59-808E-17782D6CF2E5}" type="pres">
      <dgm:prSet presAssocID="{14AC76E0-EFD0-4F92-8A7C-05BB427BD08F}" presName="parentNode" presStyleLbl="revTx" presStyleIdx="1" presStyleCnt="2">
        <dgm:presLayoutVars>
          <dgm:chMax val="0"/>
          <dgm:bulletEnabled val="1"/>
        </dgm:presLayoutVars>
      </dgm:prSet>
      <dgm:spPr/>
    </dgm:pt>
  </dgm:ptLst>
  <dgm:cxnLst>
    <dgm:cxn modelId="{0569C812-EC94-4AA5-8CA9-DCB194D50E72}" type="presOf" srcId="{A88763DC-6E58-468F-8FE3-36D7C70FF6F1}" destId="{136123B3-8814-4638-94FA-766CA262E605}" srcOrd="0" destOrd="0" presId="urn:microsoft.com/office/officeart/2005/8/layout/hList2"/>
    <dgm:cxn modelId="{4D11FE16-F590-452C-AB80-0DA8C3B4895A}" type="presOf" srcId="{F560AB8C-AF19-4C29-969B-365A8C5DF3EA}" destId="{136123B3-8814-4638-94FA-766CA262E605}" srcOrd="0" destOrd="4" presId="urn:microsoft.com/office/officeart/2005/8/layout/hList2"/>
    <dgm:cxn modelId="{BECB401B-B95A-44C3-BC82-39BC0748E4F0}" srcId="{2B27E7EF-E0F2-4DC9-8D35-57F49C1895A9}" destId="{7322A97B-D004-4447-AC53-9188708C18E7}" srcOrd="3" destOrd="0" parTransId="{7A922565-4B11-4392-B968-3AE0B338BB8E}" sibTransId="{FC05600D-46AB-463C-BD04-41E87D48A8A2}"/>
    <dgm:cxn modelId="{7211AE33-686C-4730-9A48-3F74BD6A8A2C}" type="presOf" srcId="{C7A64C11-1069-4922-B3AB-619EBE222CA4}" destId="{136123B3-8814-4638-94FA-766CA262E605}" srcOrd="0" destOrd="1" presId="urn:microsoft.com/office/officeart/2005/8/layout/hList2"/>
    <dgm:cxn modelId="{E68E9136-ACFB-4016-9C93-63521701DF14}" type="presOf" srcId="{C84D943E-4DF3-45E7-AC03-67C607725F27}" destId="{136123B3-8814-4638-94FA-766CA262E605}" srcOrd="0" destOrd="3" presId="urn:microsoft.com/office/officeart/2005/8/layout/hList2"/>
    <dgm:cxn modelId="{D2029236-3F81-4B83-8FF9-A854AB4B3D9F}" srcId="{14AC76E0-EFD0-4F92-8A7C-05BB427BD08F}" destId="{C84D943E-4DF3-45E7-AC03-67C607725F27}" srcOrd="3" destOrd="0" parTransId="{90029D2E-0424-4D7B-BC4F-99F7B0E359C4}" sibTransId="{96E0BF71-F7BF-4F5B-B102-9ACCCCA5D35C}"/>
    <dgm:cxn modelId="{170E393C-E228-43B6-8BCC-4C69C2519A71}" type="presOf" srcId="{B5AFA1D2-291A-4588-ACB5-F02D1D83CA22}" destId="{574D5E22-B2A0-4410-9164-530EF0FDC7FE}" srcOrd="0" destOrd="0" presId="urn:microsoft.com/office/officeart/2005/8/layout/hList2"/>
    <dgm:cxn modelId="{B3515050-4395-4255-999C-2BCD42D1A280}" type="presOf" srcId="{14AC76E0-EFD0-4F92-8A7C-05BB427BD08F}" destId="{9051E5A3-23B6-4F59-808E-17782D6CF2E5}" srcOrd="0" destOrd="0" presId="urn:microsoft.com/office/officeart/2005/8/layout/hList2"/>
    <dgm:cxn modelId="{F8DDCB72-F4A7-4C4D-AF29-629F119A7581}" srcId="{2B27E7EF-E0F2-4DC9-8D35-57F49C1895A9}" destId="{97F8E6A5-D5B1-426C-8905-BB51A2711CFB}" srcOrd="5" destOrd="0" parTransId="{1DEFA353-6028-4095-A2FF-201AEF2AF402}" sibTransId="{E11F3C8D-BB19-48CB-8B65-C4111CD70D91}"/>
    <dgm:cxn modelId="{04EDEC75-8700-4E30-B92B-939F801E4F2E}" srcId="{2B27E7EF-E0F2-4DC9-8D35-57F49C1895A9}" destId="{B5AFA1D2-291A-4588-ACB5-F02D1D83CA22}" srcOrd="0" destOrd="0" parTransId="{C0747E7A-D5A5-4641-B508-CFA94958D2FD}" sibTransId="{56F3E7EF-42F5-4EF0-A879-8D70891443F8}"/>
    <dgm:cxn modelId="{4E74BC56-F0E6-49A4-81AC-96450EACA355}" type="presOf" srcId="{2DFBF5F3-FAE4-4FF3-B3C7-8A2BDE34E0BD}" destId="{574D5E22-B2A0-4410-9164-530EF0FDC7FE}" srcOrd="0" destOrd="6" presId="urn:microsoft.com/office/officeart/2005/8/layout/hList2"/>
    <dgm:cxn modelId="{C54DDD57-E18F-453E-A837-84E554F135AE}" srcId="{2B27E7EF-E0F2-4DC9-8D35-57F49C1895A9}" destId="{599F41CF-07C7-4D45-99DE-87FB31F60357}" srcOrd="2" destOrd="0" parTransId="{C9EB5157-117F-449E-BB9C-BBA0BCD57DED}" sibTransId="{0E2B720E-319D-4632-9F7E-99AFAEA84CEF}"/>
    <dgm:cxn modelId="{D338E957-1C09-429A-8335-264397702D55}" type="presOf" srcId="{1AFF0FB9-BFA8-405F-A32C-4A5636528BCC}" destId="{3EB5ECBF-5990-45A3-BB2B-3FE158881DCE}" srcOrd="0" destOrd="0" presId="urn:microsoft.com/office/officeart/2005/8/layout/hList2"/>
    <dgm:cxn modelId="{05B90F7B-FA59-449E-A882-49F17FFD5003}" type="presOf" srcId="{22751E39-69B2-4DF7-A832-4070F07D1003}" destId="{574D5E22-B2A0-4410-9164-530EF0FDC7FE}" srcOrd="0" destOrd="1" presId="urn:microsoft.com/office/officeart/2005/8/layout/hList2"/>
    <dgm:cxn modelId="{544AB97E-28D4-4480-8E41-0BB16963C3BF}" type="presOf" srcId="{7322A97B-D004-4447-AC53-9188708C18E7}" destId="{574D5E22-B2A0-4410-9164-530EF0FDC7FE}" srcOrd="0" destOrd="3" presId="urn:microsoft.com/office/officeart/2005/8/layout/hList2"/>
    <dgm:cxn modelId="{52CF287F-3D0E-4308-9B36-6D4BF5E691FE}" srcId="{1AFF0FB9-BFA8-405F-A32C-4A5636528BCC}" destId="{2B27E7EF-E0F2-4DC9-8D35-57F49C1895A9}" srcOrd="0" destOrd="0" parTransId="{3462FBC5-C667-4C00-BAEE-FC9CD7C51513}" sibTransId="{4CDF4768-6EE4-411C-A0B2-DFA46799E595}"/>
    <dgm:cxn modelId="{D77DB591-D853-4739-AF00-92650E8C3D66}" srcId="{2B27E7EF-E0F2-4DC9-8D35-57F49C1895A9}" destId="{22751E39-69B2-4DF7-A832-4070F07D1003}" srcOrd="1" destOrd="0" parTransId="{002A600C-5425-4CDE-8D68-364F391EA259}" sibTransId="{3B8227DA-3EBA-47CF-A21F-AFB5BA95BB4F}"/>
    <dgm:cxn modelId="{D51DC296-E0E1-4D3D-9A5B-46262BFA1A31}" type="presOf" srcId="{599F41CF-07C7-4D45-99DE-87FB31F60357}" destId="{574D5E22-B2A0-4410-9164-530EF0FDC7FE}" srcOrd="0" destOrd="2" presId="urn:microsoft.com/office/officeart/2005/8/layout/hList2"/>
    <dgm:cxn modelId="{FF224B9F-A15E-4A0A-B7AC-4D1F6590F7B5}" type="presOf" srcId="{F93F61F8-FB43-4136-8258-D707D7B05EC3}" destId="{136123B3-8814-4638-94FA-766CA262E605}" srcOrd="0" destOrd="2" presId="urn:microsoft.com/office/officeart/2005/8/layout/hList2"/>
    <dgm:cxn modelId="{F3C3799F-7B18-473A-9F0D-DCEF9EF0BF04}" type="presOf" srcId="{97F8E6A5-D5B1-426C-8905-BB51A2711CFB}" destId="{574D5E22-B2A0-4410-9164-530EF0FDC7FE}" srcOrd="0" destOrd="5" presId="urn:microsoft.com/office/officeart/2005/8/layout/hList2"/>
    <dgm:cxn modelId="{CD1D00B2-DBE8-4AFD-861D-37463E9CE506}" srcId="{14AC76E0-EFD0-4F92-8A7C-05BB427BD08F}" destId="{F560AB8C-AF19-4C29-969B-365A8C5DF3EA}" srcOrd="4" destOrd="0" parTransId="{4C9A8411-8732-43C7-84E9-CAF12A2A0819}" sibTransId="{55991C30-7AB6-41A0-830C-62FAD1A4109D}"/>
    <dgm:cxn modelId="{0EDB98B4-3C2A-4ABD-8800-14C7D71731A9}" srcId="{14AC76E0-EFD0-4F92-8A7C-05BB427BD08F}" destId="{C7A64C11-1069-4922-B3AB-619EBE222CA4}" srcOrd="1" destOrd="0" parTransId="{2C54CDF8-4A68-467B-AF32-E40FC1774729}" sibTransId="{A15A71F0-7EC3-4E68-BC4E-9FCE170BAE85}"/>
    <dgm:cxn modelId="{CE49F1C2-FEEC-46A5-8EE8-6DC52D46461B}" srcId="{14AC76E0-EFD0-4F92-8A7C-05BB427BD08F}" destId="{F93F61F8-FB43-4136-8258-D707D7B05EC3}" srcOrd="2" destOrd="0" parTransId="{F520E64A-7092-4966-B1EF-0940AE7EEF20}" sibTransId="{A5B35E5E-2D6F-4909-B528-DDACD54F1575}"/>
    <dgm:cxn modelId="{BB09C7C4-F7CD-413F-8DAA-358F73E80C69}" srcId="{2B27E7EF-E0F2-4DC9-8D35-57F49C1895A9}" destId="{275E2DE4-F892-4E09-B71D-1D5226DC9497}" srcOrd="4" destOrd="0" parTransId="{2F5ECA94-7517-4FBC-B64E-69D27CB3EAD6}" sibTransId="{C75C7289-B288-48B4-BA57-7F76ADEF9832}"/>
    <dgm:cxn modelId="{E707D1C6-F2A1-4C07-A9D9-F50BAACE96DF}" type="presOf" srcId="{2B27E7EF-E0F2-4DC9-8D35-57F49C1895A9}" destId="{035C2F87-6637-4552-99C4-8EC4DF2A445D}" srcOrd="0" destOrd="0" presId="urn:microsoft.com/office/officeart/2005/8/layout/hList2"/>
    <dgm:cxn modelId="{37B31FD5-75FF-4ADD-B26F-25550786718B}" srcId="{1AFF0FB9-BFA8-405F-A32C-4A5636528BCC}" destId="{14AC76E0-EFD0-4F92-8A7C-05BB427BD08F}" srcOrd="1" destOrd="0" parTransId="{C047D656-B8A1-466B-8CA3-C5B0561E83E2}" sibTransId="{ADB2CA77-42F1-463C-B43A-122F91EE1D98}"/>
    <dgm:cxn modelId="{29CFCAE3-C23D-4ECB-9D85-73C186984934}" srcId="{14AC76E0-EFD0-4F92-8A7C-05BB427BD08F}" destId="{A88763DC-6E58-468F-8FE3-36D7C70FF6F1}" srcOrd="0" destOrd="0" parTransId="{79C78AB4-C317-4A7F-B21E-DC6A9425211C}" sibTransId="{7E1DA20B-7EC5-4315-BD7A-13DDE41B2A07}"/>
    <dgm:cxn modelId="{F59B75ED-DE0C-4208-97EA-938A8B5034F6}" type="presOf" srcId="{275E2DE4-F892-4E09-B71D-1D5226DC9497}" destId="{574D5E22-B2A0-4410-9164-530EF0FDC7FE}" srcOrd="0" destOrd="4" presId="urn:microsoft.com/office/officeart/2005/8/layout/hList2"/>
    <dgm:cxn modelId="{213509F9-D386-41CD-AEE8-802949549E75}" srcId="{2B27E7EF-E0F2-4DC9-8D35-57F49C1895A9}" destId="{2DFBF5F3-FAE4-4FF3-B3C7-8A2BDE34E0BD}" srcOrd="6" destOrd="0" parTransId="{BE7A79A9-4758-471B-9CEF-2C4F96234E96}" sibTransId="{3EDD0351-D03C-4CEF-A770-CF73080A6691}"/>
    <dgm:cxn modelId="{1DD9A0EB-1E2F-45F2-8335-3A682C48D7D5}" type="presParOf" srcId="{3EB5ECBF-5990-45A3-BB2B-3FE158881DCE}" destId="{A8074159-8B0A-4F4C-B21F-10AD57437CC3}" srcOrd="0" destOrd="0" presId="urn:microsoft.com/office/officeart/2005/8/layout/hList2"/>
    <dgm:cxn modelId="{0FA53085-50AA-4BA3-A910-1DC1DEBCEE5D}" type="presParOf" srcId="{A8074159-8B0A-4F4C-B21F-10AD57437CC3}" destId="{05E7CBA3-4F6E-4CC7-8C58-668ABBEFC757}" srcOrd="0" destOrd="0" presId="urn:microsoft.com/office/officeart/2005/8/layout/hList2"/>
    <dgm:cxn modelId="{8DC5DD73-AF28-41FF-BF6B-823A1BECB511}" type="presParOf" srcId="{A8074159-8B0A-4F4C-B21F-10AD57437CC3}" destId="{574D5E22-B2A0-4410-9164-530EF0FDC7FE}" srcOrd="1" destOrd="0" presId="urn:microsoft.com/office/officeart/2005/8/layout/hList2"/>
    <dgm:cxn modelId="{54C5D477-6061-4E4F-877A-FF26C1ADC034}" type="presParOf" srcId="{A8074159-8B0A-4F4C-B21F-10AD57437CC3}" destId="{035C2F87-6637-4552-99C4-8EC4DF2A445D}" srcOrd="2" destOrd="0" presId="urn:microsoft.com/office/officeart/2005/8/layout/hList2"/>
    <dgm:cxn modelId="{0FD0656A-4E85-4E70-B193-531A34BBA46A}" type="presParOf" srcId="{3EB5ECBF-5990-45A3-BB2B-3FE158881DCE}" destId="{54622EEF-8939-4670-B560-E7E6869CD6E4}" srcOrd="1" destOrd="0" presId="urn:microsoft.com/office/officeart/2005/8/layout/hList2"/>
    <dgm:cxn modelId="{1BC57BDC-AC4B-4329-9945-66CDE285495C}" type="presParOf" srcId="{3EB5ECBF-5990-45A3-BB2B-3FE158881DCE}" destId="{48E1E70E-ED15-42B0-9886-E7DE7510ED7B}" srcOrd="2" destOrd="0" presId="urn:microsoft.com/office/officeart/2005/8/layout/hList2"/>
    <dgm:cxn modelId="{ED1BE2C3-9729-4BD3-AA4E-B0C7B2B0418C}" type="presParOf" srcId="{48E1E70E-ED15-42B0-9886-E7DE7510ED7B}" destId="{8D60EB54-4565-43C3-B160-9751585A591D}" srcOrd="0" destOrd="0" presId="urn:microsoft.com/office/officeart/2005/8/layout/hList2"/>
    <dgm:cxn modelId="{414B8FE1-63CF-46D0-B170-215DC3D161A2}" type="presParOf" srcId="{48E1E70E-ED15-42B0-9886-E7DE7510ED7B}" destId="{136123B3-8814-4638-94FA-766CA262E605}" srcOrd="1" destOrd="0" presId="urn:microsoft.com/office/officeart/2005/8/layout/hList2"/>
    <dgm:cxn modelId="{CB221AE2-9E4F-4813-97B1-3E6A1118840A}" type="presParOf" srcId="{48E1E70E-ED15-42B0-9886-E7DE7510ED7B}" destId="{9051E5A3-23B6-4F59-808E-17782D6CF2E5}"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20A81C-D6D6-4B5A-9510-64D032C1BD4B}">
      <dsp:nvSpPr>
        <dsp:cNvPr id="0" name=""/>
        <dsp:cNvSpPr/>
      </dsp:nvSpPr>
      <dsp:spPr>
        <a:xfrm>
          <a:off x="0" y="0"/>
          <a:ext cx="9093759" cy="1470618"/>
        </a:xfrm>
        <a:prstGeom prst="roundRect">
          <a:avLst>
            <a:gd name="adj" fmla="val 10000"/>
          </a:avLst>
        </a:prstGeom>
        <a:solidFill>
          <a:srgbClr val="30628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t>Claim Entry Errors</a:t>
          </a:r>
        </a:p>
      </dsp:txBody>
      <dsp:txXfrm>
        <a:off x="1965813" y="0"/>
        <a:ext cx="7127945" cy="1470618"/>
      </dsp:txXfrm>
    </dsp:sp>
    <dsp:sp modelId="{77306A65-8FCD-4EFA-A833-B464522332AE}">
      <dsp:nvSpPr>
        <dsp:cNvPr id="0" name=""/>
        <dsp:cNvSpPr/>
      </dsp:nvSpPr>
      <dsp:spPr>
        <a:xfrm>
          <a:off x="147061" y="147061"/>
          <a:ext cx="1818751" cy="117649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F90AB6A-442D-4684-8561-43FBC469642C}">
      <dsp:nvSpPr>
        <dsp:cNvPr id="0" name=""/>
        <dsp:cNvSpPr/>
      </dsp:nvSpPr>
      <dsp:spPr>
        <a:xfrm>
          <a:off x="0" y="1617679"/>
          <a:ext cx="9093759" cy="1470618"/>
        </a:xfrm>
        <a:prstGeom prst="roundRect">
          <a:avLst>
            <a:gd name="adj" fmla="val 10000"/>
          </a:avLst>
        </a:prstGeom>
        <a:solidFill>
          <a:srgbClr val="30628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t>Incomplete Claim Worksheet</a:t>
          </a:r>
        </a:p>
      </dsp:txBody>
      <dsp:txXfrm>
        <a:off x="1965813" y="1617679"/>
        <a:ext cx="7127945" cy="1470618"/>
      </dsp:txXfrm>
    </dsp:sp>
    <dsp:sp modelId="{7F7E34CC-8F5F-4ADA-8187-240C6CEC4108}">
      <dsp:nvSpPr>
        <dsp:cNvPr id="0" name=""/>
        <dsp:cNvSpPr/>
      </dsp:nvSpPr>
      <dsp:spPr>
        <a:xfrm>
          <a:off x="147061" y="1764741"/>
          <a:ext cx="1818751" cy="1176494"/>
        </a:xfrm>
        <a:prstGeom prst="roundRect">
          <a:avLst>
            <a:gd name="adj" fmla="val 10000"/>
          </a:avLst>
        </a:prstGeom>
        <a:blipFill>
          <a:blip xmlns:r="http://schemas.openxmlformats.org/officeDocument/2006/relationships" r:embed="rId2"/>
          <a:srcRect/>
          <a:stretch>
            <a:fillRect t="-2000" b="-2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C48F8E81-CADB-4B7B-95AF-07A5DCE71A75}">
      <dsp:nvSpPr>
        <dsp:cNvPr id="0" name=""/>
        <dsp:cNvSpPr/>
      </dsp:nvSpPr>
      <dsp:spPr>
        <a:xfrm>
          <a:off x="0" y="3235359"/>
          <a:ext cx="9093759" cy="1470618"/>
        </a:xfrm>
        <a:prstGeom prst="roundRect">
          <a:avLst>
            <a:gd name="adj" fmla="val 10000"/>
          </a:avLst>
        </a:prstGeom>
        <a:solidFill>
          <a:srgbClr val="30628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t>Missing Claims Submission Deadlines</a:t>
          </a:r>
        </a:p>
      </dsp:txBody>
      <dsp:txXfrm>
        <a:off x="1965813" y="3235359"/>
        <a:ext cx="7127945" cy="1470618"/>
      </dsp:txXfrm>
    </dsp:sp>
    <dsp:sp modelId="{7C59D88F-4687-4CCC-B86B-851BDCA664FE}">
      <dsp:nvSpPr>
        <dsp:cNvPr id="0" name=""/>
        <dsp:cNvSpPr/>
      </dsp:nvSpPr>
      <dsp:spPr>
        <a:xfrm>
          <a:off x="147061" y="3382421"/>
          <a:ext cx="1818751" cy="117649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5C2F87-6637-4552-99C4-8EC4DF2A445D}">
      <dsp:nvSpPr>
        <dsp:cNvPr id="0" name=""/>
        <dsp:cNvSpPr/>
      </dsp:nvSpPr>
      <dsp:spPr>
        <a:xfrm rot="16200000">
          <a:off x="-1537511" y="2542703"/>
          <a:ext cx="4072041" cy="80667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711442" bIns="0" numCol="1" spcCol="1270" anchor="t" anchorCtr="0">
          <a:noAutofit/>
        </a:bodyPr>
        <a:lstStyle/>
        <a:p>
          <a:pPr marL="0" lvl="0" indent="0" algn="r" defTabSz="1422400">
            <a:lnSpc>
              <a:spcPct val="90000"/>
            </a:lnSpc>
            <a:spcBef>
              <a:spcPct val="0"/>
            </a:spcBef>
            <a:spcAft>
              <a:spcPct val="35000"/>
            </a:spcAft>
            <a:buNone/>
          </a:pPr>
          <a:r>
            <a:rPr lang="en-US" sz="3200" b="1" kern="1200" dirty="0">
              <a:latin typeface="+mj-lt"/>
            </a:rPr>
            <a:t>Error  Tab</a:t>
          </a:r>
        </a:p>
      </dsp:txBody>
      <dsp:txXfrm>
        <a:off x="-1537511" y="2542703"/>
        <a:ext cx="4072041" cy="806674"/>
      </dsp:txXfrm>
    </dsp:sp>
    <dsp:sp modelId="{574D5E22-B2A0-4410-9164-530EF0FDC7FE}">
      <dsp:nvSpPr>
        <dsp:cNvPr id="0" name=""/>
        <dsp:cNvSpPr/>
      </dsp:nvSpPr>
      <dsp:spPr>
        <a:xfrm>
          <a:off x="675968" y="910020"/>
          <a:ext cx="4469850" cy="4072041"/>
        </a:xfrm>
        <a:prstGeom prst="rect">
          <a:avLst/>
        </a:prstGeom>
        <a:solidFill>
          <a:srgbClr val="30628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711442"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Provide Service Category</a:t>
          </a:r>
        </a:p>
        <a:p>
          <a:pPr marL="228600" lvl="1" indent="-228600" algn="l" defTabSz="889000">
            <a:lnSpc>
              <a:spcPct val="90000"/>
            </a:lnSpc>
            <a:spcBef>
              <a:spcPct val="0"/>
            </a:spcBef>
            <a:spcAft>
              <a:spcPct val="15000"/>
            </a:spcAft>
            <a:buChar char="•"/>
          </a:pPr>
          <a:r>
            <a:rPr lang="en-US" sz="2000" kern="1200" dirty="0"/>
            <a:t>Quantity Required</a:t>
          </a:r>
        </a:p>
        <a:p>
          <a:pPr marL="228600" lvl="1" indent="-228600" algn="l" defTabSz="889000">
            <a:lnSpc>
              <a:spcPct val="90000"/>
            </a:lnSpc>
            <a:spcBef>
              <a:spcPct val="0"/>
            </a:spcBef>
            <a:spcAft>
              <a:spcPct val="15000"/>
            </a:spcAft>
            <a:buChar char="•"/>
          </a:pPr>
          <a:r>
            <a:rPr lang="en-US" sz="2000" kern="1200" dirty="0"/>
            <a:t>App Number or CTF ID Required</a:t>
          </a:r>
        </a:p>
        <a:p>
          <a:pPr marL="228600" lvl="1" indent="-228600" algn="l" defTabSz="889000">
            <a:lnSpc>
              <a:spcPct val="90000"/>
            </a:lnSpc>
            <a:spcBef>
              <a:spcPct val="0"/>
            </a:spcBef>
            <a:spcAft>
              <a:spcPct val="15000"/>
            </a:spcAft>
            <a:buChar char="•"/>
          </a:pPr>
          <a:r>
            <a:rPr lang="en-US" sz="2000" kern="1200" dirty="0"/>
            <a:t>Participant Category does not match that of CTF ID/ App Number</a:t>
          </a:r>
        </a:p>
        <a:p>
          <a:pPr marL="228600" lvl="1" indent="-228600" algn="l" defTabSz="889000">
            <a:lnSpc>
              <a:spcPct val="90000"/>
            </a:lnSpc>
            <a:spcBef>
              <a:spcPct val="0"/>
            </a:spcBef>
            <a:spcAft>
              <a:spcPct val="15000"/>
            </a:spcAft>
            <a:buChar char="•"/>
          </a:pPr>
          <a:r>
            <a:rPr lang="en-US" sz="2000" kern="1200" dirty="0"/>
            <a:t>Invalid Service Month</a:t>
          </a:r>
        </a:p>
        <a:p>
          <a:pPr marL="228600" lvl="1" indent="-228600" algn="l" defTabSz="889000">
            <a:lnSpc>
              <a:spcPct val="90000"/>
            </a:lnSpc>
            <a:spcBef>
              <a:spcPct val="0"/>
            </a:spcBef>
            <a:spcAft>
              <a:spcPct val="15000"/>
            </a:spcAft>
            <a:buChar char="•"/>
          </a:pPr>
          <a:r>
            <a:rPr lang="en-US" sz="2000" kern="1200" dirty="0"/>
            <a:t>Invalid Provider DBA</a:t>
          </a:r>
        </a:p>
        <a:p>
          <a:pPr marL="228600" lvl="1" indent="-228600" algn="l" defTabSz="889000">
            <a:lnSpc>
              <a:spcPct val="90000"/>
            </a:lnSpc>
            <a:spcBef>
              <a:spcPct val="0"/>
            </a:spcBef>
            <a:spcAft>
              <a:spcPct val="15000"/>
            </a:spcAft>
            <a:buChar char="•"/>
          </a:pPr>
          <a:endParaRPr lang="en-US" sz="2000" kern="1200" dirty="0"/>
        </a:p>
      </dsp:txBody>
      <dsp:txXfrm>
        <a:off x="675968" y="910020"/>
        <a:ext cx="4469850" cy="4072041"/>
      </dsp:txXfrm>
    </dsp:sp>
    <dsp:sp modelId="{05E7CBA3-4F6E-4CC7-8C58-668ABBEFC757}">
      <dsp:nvSpPr>
        <dsp:cNvPr id="0" name=""/>
        <dsp:cNvSpPr/>
      </dsp:nvSpPr>
      <dsp:spPr>
        <a:xfrm>
          <a:off x="457489" y="238504"/>
          <a:ext cx="888713" cy="826760"/>
        </a:xfrm>
        <a:prstGeom prst="rect">
          <a:avLst/>
        </a:prstGeom>
        <a:blipFill>
          <a:blip xmlns:r="http://schemas.openxmlformats.org/officeDocument/2006/relationships" r:embed="rId1"/>
          <a:srcRect/>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9051E5A3-23B6-4F59-808E-17782D6CF2E5}">
      <dsp:nvSpPr>
        <dsp:cNvPr id="0" name=""/>
        <dsp:cNvSpPr/>
      </dsp:nvSpPr>
      <dsp:spPr>
        <a:xfrm rot="16200000">
          <a:off x="4569061" y="2517971"/>
          <a:ext cx="4072041" cy="80667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711442" bIns="0" numCol="1" spcCol="1270" anchor="t" anchorCtr="0">
          <a:noAutofit/>
        </a:bodyPr>
        <a:lstStyle/>
        <a:p>
          <a:pPr marL="0" lvl="0" indent="0" algn="r" defTabSz="1422400">
            <a:lnSpc>
              <a:spcPct val="90000"/>
            </a:lnSpc>
            <a:spcBef>
              <a:spcPct val="0"/>
            </a:spcBef>
            <a:spcAft>
              <a:spcPct val="35000"/>
            </a:spcAft>
            <a:buNone/>
          </a:pPr>
          <a:r>
            <a:rPr lang="en-US" sz="3200" b="1" kern="1200" dirty="0">
              <a:effectLst/>
              <a:latin typeface="+mj-lt"/>
              <a:ea typeface="Calibri" panose="020F0502020204030204" pitchFamily="34" charset="0"/>
            </a:rPr>
            <a:t>Alert  Tab</a:t>
          </a:r>
        </a:p>
      </dsp:txBody>
      <dsp:txXfrm>
        <a:off x="4569061" y="2517971"/>
        <a:ext cx="4072041" cy="806674"/>
      </dsp:txXfrm>
    </dsp:sp>
    <dsp:sp modelId="{136123B3-8814-4638-94FA-766CA262E605}">
      <dsp:nvSpPr>
        <dsp:cNvPr id="0" name=""/>
        <dsp:cNvSpPr/>
      </dsp:nvSpPr>
      <dsp:spPr>
        <a:xfrm>
          <a:off x="6796063" y="885287"/>
          <a:ext cx="4442808" cy="4072041"/>
        </a:xfrm>
        <a:prstGeom prst="rect">
          <a:avLst/>
        </a:prstGeom>
        <a:solidFill>
          <a:srgbClr val="30628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2024" tIns="711442" rIns="192024" bIns="192024" numCol="1" spcCol="1270" anchor="t" anchorCtr="0">
          <a:noAutofit/>
        </a:bodyPr>
        <a:lstStyle/>
        <a:p>
          <a:pPr marL="228600" lvl="1" indent="-228600" algn="l" defTabSz="933450">
            <a:lnSpc>
              <a:spcPct val="90000"/>
            </a:lnSpc>
            <a:spcBef>
              <a:spcPct val="0"/>
            </a:spcBef>
            <a:spcAft>
              <a:spcPct val="15000"/>
            </a:spcAft>
            <a:buChar char="•"/>
          </a:pPr>
          <a:r>
            <a:rPr lang="en-US" sz="2100" kern="1200" dirty="0"/>
            <a:t>Claim Amount/CTF Discount incorrect</a:t>
          </a:r>
        </a:p>
        <a:p>
          <a:pPr marL="228600" lvl="1" indent="-228600" algn="l" defTabSz="933450">
            <a:lnSpc>
              <a:spcPct val="90000"/>
            </a:lnSpc>
            <a:spcBef>
              <a:spcPct val="0"/>
            </a:spcBef>
            <a:spcAft>
              <a:spcPct val="15000"/>
            </a:spcAft>
            <a:buChar char="•"/>
          </a:pPr>
          <a:r>
            <a:rPr lang="en-US" sz="2100" kern="1200" dirty="0"/>
            <a:t>CTF Discount exceeds E-Rate support</a:t>
          </a:r>
        </a:p>
        <a:p>
          <a:pPr marL="228600" lvl="1" indent="-228600" algn="l" defTabSz="933450">
            <a:lnSpc>
              <a:spcPct val="90000"/>
            </a:lnSpc>
            <a:spcBef>
              <a:spcPct val="0"/>
            </a:spcBef>
            <a:spcAft>
              <a:spcPct val="15000"/>
            </a:spcAft>
            <a:buChar char="•"/>
          </a:pPr>
          <a:r>
            <a:rPr lang="en-US" sz="2100" kern="1200" dirty="0"/>
            <a:t>E-Rate must be between 1% to 100%</a:t>
          </a:r>
        </a:p>
        <a:p>
          <a:pPr marL="228600" lvl="1" indent="-228600" algn="l" defTabSz="933450">
            <a:lnSpc>
              <a:spcPct val="90000"/>
            </a:lnSpc>
            <a:spcBef>
              <a:spcPct val="0"/>
            </a:spcBef>
            <a:spcAft>
              <a:spcPct val="15000"/>
            </a:spcAft>
            <a:buChar char="•"/>
          </a:pPr>
          <a:r>
            <a:rPr lang="en-US" sz="2100" kern="1200" dirty="0"/>
            <a:t>E-Rate Average must be between 1% to 100%</a:t>
          </a:r>
        </a:p>
        <a:p>
          <a:pPr marL="228600" lvl="1" indent="-228600" algn="l" defTabSz="933450">
            <a:lnSpc>
              <a:spcPct val="90000"/>
            </a:lnSpc>
            <a:spcBef>
              <a:spcPct val="0"/>
            </a:spcBef>
            <a:spcAft>
              <a:spcPct val="15000"/>
            </a:spcAft>
            <a:buChar char="•"/>
          </a:pPr>
          <a:r>
            <a:rPr lang="en-US" sz="2100" kern="1200" dirty="0"/>
            <a:t>RHCP Support must be between 1% to 100%</a:t>
          </a:r>
        </a:p>
      </dsp:txBody>
      <dsp:txXfrm>
        <a:off x="6796063" y="885287"/>
        <a:ext cx="4442808" cy="4072041"/>
      </dsp:txXfrm>
    </dsp:sp>
    <dsp:sp modelId="{8D60EB54-4565-43C3-B160-9751585A591D}">
      <dsp:nvSpPr>
        <dsp:cNvPr id="0" name=""/>
        <dsp:cNvSpPr/>
      </dsp:nvSpPr>
      <dsp:spPr>
        <a:xfrm>
          <a:off x="6553204" y="238504"/>
          <a:ext cx="910429" cy="77729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0ACE7A-C6EF-8447-9F67-958EE183E041}"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B7BAD3-AF26-C549-B9FF-03213EEFC56C}" type="slidenum">
              <a:rPr lang="en-US" smtClean="0"/>
              <a:t>‹#›</a:t>
            </a:fld>
            <a:endParaRPr lang="en-US"/>
          </a:p>
        </p:txBody>
      </p:sp>
    </p:spTree>
    <p:extLst>
      <p:ext uri="{BB962C8B-B14F-4D97-AF65-F5344CB8AC3E}">
        <p14:creationId xmlns:p14="http://schemas.microsoft.com/office/powerpoint/2010/main" val="3119809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B7BAD3-AF26-C549-B9FF-03213EEFC56C}" type="slidenum">
              <a:rPr lang="en-US" smtClean="0"/>
              <a:t>1</a:t>
            </a:fld>
            <a:endParaRPr lang="en-US"/>
          </a:p>
        </p:txBody>
      </p:sp>
    </p:spTree>
    <p:extLst>
      <p:ext uri="{BB962C8B-B14F-4D97-AF65-F5344CB8AC3E}">
        <p14:creationId xmlns:p14="http://schemas.microsoft.com/office/powerpoint/2010/main" val="3104967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7BAD3-AF26-C549-B9FF-03213EEFC56C}" type="slidenum">
              <a:rPr lang="en-US" smtClean="0"/>
              <a:t>2</a:t>
            </a:fld>
            <a:endParaRPr lang="en-US"/>
          </a:p>
        </p:txBody>
      </p:sp>
    </p:spTree>
    <p:extLst>
      <p:ext uri="{BB962C8B-B14F-4D97-AF65-F5344CB8AC3E}">
        <p14:creationId xmlns:p14="http://schemas.microsoft.com/office/powerpoint/2010/main" val="3025995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7BAD3-AF26-C549-B9FF-03213EEFC56C}" type="slidenum">
              <a:rPr lang="en-US" smtClean="0"/>
              <a:t>14</a:t>
            </a:fld>
            <a:endParaRPr lang="en-US"/>
          </a:p>
        </p:txBody>
      </p:sp>
    </p:spTree>
    <p:extLst>
      <p:ext uri="{BB962C8B-B14F-4D97-AF65-F5344CB8AC3E}">
        <p14:creationId xmlns:p14="http://schemas.microsoft.com/office/powerpoint/2010/main" val="3282583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7BAD3-AF26-C549-B9FF-03213EEFC56C}" type="slidenum">
              <a:rPr lang="en-US" smtClean="0"/>
              <a:t>23</a:t>
            </a:fld>
            <a:endParaRPr lang="en-US"/>
          </a:p>
        </p:txBody>
      </p:sp>
    </p:spTree>
    <p:extLst>
      <p:ext uri="{BB962C8B-B14F-4D97-AF65-F5344CB8AC3E}">
        <p14:creationId xmlns:p14="http://schemas.microsoft.com/office/powerpoint/2010/main" val="9832657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lnSpc>
                <a:spcPct val="100000"/>
              </a:lnSpc>
              <a:defRPr sz="4400"/>
            </a:lvl1pPr>
          </a:lstStyle>
          <a:p>
            <a:r>
              <a:rPr lang="en-US" dirty="0"/>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lnSpc>
                <a:spcPct val="100000"/>
              </a:lnSpc>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7E74D0F9-95D2-8340-B2F0-7378D646C80F}" type="datetime4">
              <a:rPr lang="en-US" smtClean="0"/>
              <a:t>January 17, 2024</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pic>
        <p:nvPicPr>
          <p:cNvPr id="9" name="Picture 8">
            <a:extLst>
              <a:ext uri="{FF2B5EF4-FFF2-40B4-BE49-F238E27FC236}">
                <a16:creationId xmlns:a16="http://schemas.microsoft.com/office/drawing/2014/main" id="{5ED43345-CE8E-0841-A74F-B26363861C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3429"/>
            <a:ext cx="2322857" cy="654797"/>
          </a:xfrm>
          <a:prstGeom prst="rect">
            <a:avLst/>
          </a:prstGeom>
          <a:solidFill>
            <a:schemeClr val="bg1"/>
          </a:solidFill>
        </p:spPr>
      </p:pic>
    </p:spTree>
    <p:extLst>
      <p:ext uri="{BB962C8B-B14F-4D97-AF65-F5344CB8AC3E}">
        <p14:creationId xmlns:p14="http://schemas.microsoft.com/office/powerpoint/2010/main" val="1198089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dirty="0"/>
              <a:t>Click to edit </a:t>
            </a:r>
            <a:br>
              <a:rPr lang="en-US" dirty="0"/>
            </a:br>
            <a:r>
              <a:rPr lang="en-US" dirty="0"/>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E34CEEBC-DF6B-3148-BA29-C310AFBE9727}" type="datetime4">
              <a:rPr lang="en-US" smtClean="0"/>
              <a:t>January 17, 2024</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488612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EC6C4D73-7B32-4F49-BC15-7C0FF231E089}" type="datetime4">
              <a:rPr lang="en-US" smtClean="0"/>
              <a:t>January 17, 2024</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222119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9EEC0D00-5AE3-274F-B039-C86FB4D476EC}" type="datetime4">
              <a:rPr lang="en-US" smtClean="0"/>
              <a:t>January 17, 2024</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753208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44A356D8-0ECF-E747-BA03-03D5F7490A95}" type="datetime4">
              <a:rPr lang="en-US" smtClean="0"/>
              <a:t>January 17, 2024</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pic>
        <p:nvPicPr>
          <p:cNvPr id="9" name="Picture 8">
            <a:extLst>
              <a:ext uri="{FF2B5EF4-FFF2-40B4-BE49-F238E27FC236}">
                <a16:creationId xmlns:a16="http://schemas.microsoft.com/office/drawing/2014/main" id="{5ED43345-CE8E-0841-A74F-B26363861C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3429"/>
            <a:ext cx="2322857" cy="654797"/>
          </a:xfrm>
          <a:prstGeom prst="rect">
            <a:avLst/>
          </a:prstGeom>
          <a:solidFill>
            <a:schemeClr val="bg2"/>
          </a:solidFill>
        </p:spPr>
      </p:pic>
    </p:spTree>
    <p:extLst>
      <p:ext uri="{BB962C8B-B14F-4D97-AF65-F5344CB8AC3E}">
        <p14:creationId xmlns:p14="http://schemas.microsoft.com/office/powerpoint/2010/main" val="127428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B923269C-E58F-174E-B990-E0E418CAD694}" type="datetime4">
              <a:rPr lang="en-US" smtClean="0"/>
              <a:t>January 17, 2024</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901456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AA566AAF-2144-204E-9236-2C6BA1B1017A}" type="datetime4">
              <a:rPr lang="en-US" smtClean="0"/>
              <a:t>January 17, 2024</a:t>
            </a:fld>
            <a:endParaRPr lang="en-US" dirty="0"/>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663634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090A7486-EBF6-4043-9E2B-DDEA7774D398}" type="datetime4">
              <a:rPr lang="en-US" smtClean="0"/>
              <a:t>January 17, 2024</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196257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476A89BB-5233-0845-93E8-4FECDB1456BE}" type="datetime4">
              <a:rPr lang="en-US" smtClean="0"/>
              <a:t>January 17, 2024</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5798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39C43B7B-1AAB-6145-9B21-5744CAD8C887}" type="datetime4">
              <a:rPr lang="en-US" smtClean="0"/>
              <a:t>January 17, 2024</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791361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E5B87BA5-B33F-E04B-92A6-6471351FE8AA}" type="datetime4">
              <a:rPr lang="en-US" smtClean="0"/>
              <a:t>January 17, 2024</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558108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C177EF36-DF07-3244-A281-141F0DAC9196}" type="datetime4">
              <a:rPr lang="en-US" smtClean="0"/>
              <a:t>January 17, 2024</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66498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BF91E12C-F7E3-9C46-BFFB-144F0FBDC852}" type="datetime4">
              <a:rPr lang="en-US" smtClean="0"/>
              <a:t>January 17, 2024</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001495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D586A759-E491-1A43-9E94-B3A4D096C747}" type="datetime4">
              <a:rPr lang="en-US" smtClean="0"/>
              <a:t>January 17, 2024</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614473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dirty="0"/>
              <a:t>Click to edit </a:t>
            </a:r>
            <a:br>
              <a:rPr lang="en-US" dirty="0"/>
            </a:br>
            <a:r>
              <a:rPr lang="en-US" dirty="0"/>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F95ED669-7F72-0643-B0D9-9ACA079D290A}" type="datetime4">
              <a:rPr lang="en-US" smtClean="0"/>
              <a:t>January 17, 2024</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091487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6ACDA198-3666-2A43-B798-B12BD4FB6F3D}" type="datetime4">
              <a:rPr lang="en-US" smtClean="0"/>
              <a:t>January 17, 2024</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612680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0A773AF5-D64D-1E40-ACCB-D72BB9B9E96A}" type="datetime4">
              <a:rPr lang="en-US" smtClean="0"/>
              <a:t>January 17, 2024</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065476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3911AA-67E0-5A46-8543-9FB39D2A2C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5312"/>
            <a:ext cx="2321859" cy="654516"/>
          </a:xfrm>
          <a:prstGeom prst="rect">
            <a:avLst/>
          </a:prstGeom>
          <a:solidFill>
            <a:schemeClr val="tx2"/>
          </a:solidFill>
        </p:spPr>
      </p:pic>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49CFDC3A-612B-A84C-98DC-5FDA0C86E561}" type="datetime4">
              <a:rPr lang="en-US" smtClean="0"/>
              <a:t>January 17, 2024</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909253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9577EF60-D52F-1B40-BE31-F673BDC92855}" type="datetime4">
              <a:rPr lang="en-US" smtClean="0"/>
              <a:t>January 17, 2024</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3449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9D8298D5-4F07-A746-91C5-FBDBE7A8C618}" type="datetime4">
              <a:rPr lang="en-US" smtClean="0"/>
              <a:t>January 17, 2024</a:t>
            </a:fld>
            <a:endParaRPr lang="en-US" dirty="0"/>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498514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C0E394FC-7F07-3C46-9F13-173B7F299292}" type="datetime4">
              <a:rPr lang="en-US" smtClean="0"/>
              <a:t>January 17, 2024</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966168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B7FE0D40-3AA5-764E-99F7-34BE6B829DB5}" type="datetime4">
              <a:rPr lang="en-US" smtClean="0"/>
              <a:t>January 17, 2024</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4120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1A950C30-41A0-B545-A825-8FCF0230990D}" type="datetime4">
              <a:rPr lang="en-US" smtClean="0"/>
              <a:t>January 17, 2024</a:t>
            </a:fld>
            <a:endParaRPr lang="en-US" dirty="0"/>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7338488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7BB05F4B-D44D-4B40-B15A-A22883AE3427}" type="datetime4">
              <a:rPr lang="en-US" smtClean="0"/>
              <a:t>January 17, 2024</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2103939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AAC7540F-16B2-524F-8AF7-2A7FE40996BC}" type="datetime4">
              <a:rPr lang="en-US" smtClean="0"/>
              <a:t>January 17, 2024</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6297851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83178A27-0D22-D741-93CA-5DE7A1E9B9F5}" type="datetime4">
              <a:rPr lang="en-US" smtClean="0"/>
              <a:t>January 17, 2024</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088596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EB67D9B7-922A-804E-AA37-457FB1FE5228}" type="datetime4">
              <a:rPr lang="en-US" smtClean="0"/>
              <a:t>January 17, 2024</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311126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dirty="0"/>
              <a:t>Click to edit </a:t>
            </a:r>
            <a:br>
              <a:rPr lang="en-US" dirty="0"/>
            </a:br>
            <a:r>
              <a:rPr lang="en-US" dirty="0"/>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EE1C379D-D172-5F40-B6FE-51C9329CB8B0}" type="datetime4">
              <a:rPr lang="en-US" smtClean="0"/>
              <a:t>January 17, 2024</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0638904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EC62404D-F786-EC4C-AFF7-4FDCCC57D4DC}" type="datetime4">
              <a:rPr lang="en-US" smtClean="0"/>
              <a:t>January 17, 2024</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011143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A37743D1-457B-7B42-9666-8B8E3BF1D552}" type="datetime4">
              <a:rPr lang="en-US" smtClean="0"/>
              <a:t>January 17, 2024</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404259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6FF4B8-010A-B047-A4A2-CECC568B8D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5312"/>
            <a:ext cx="2321859" cy="654516"/>
          </a:xfrm>
          <a:prstGeom prst="rect">
            <a:avLst/>
          </a:prstGeom>
          <a:solidFill>
            <a:schemeClr val="accent1"/>
          </a:solidFill>
        </p:spPr>
      </p:pic>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46752EE3-A7D0-4C40-9CAB-7059D5866A0D}" type="datetime4">
              <a:rPr lang="en-US" smtClean="0"/>
              <a:t>January 17, 2024</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1257231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05FC87FB-77A4-894F-B4F7-472C4360F420}" type="datetime4">
              <a:rPr lang="en-US" smtClean="0"/>
              <a:t>January 17, 2024</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2962000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814DD035-A39C-DA4D-9AD8-8F0DD7A51560}" type="datetime4">
              <a:rPr lang="en-US" smtClean="0"/>
              <a:t>January 17, 2024</a:t>
            </a:fld>
            <a:endParaRPr lang="en-US" dirty="0"/>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493982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9246C6A8-629F-964D-9B10-D2805A37A804}" type="datetime4">
              <a:rPr lang="en-US" smtClean="0"/>
              <a:t>January 17, 2024</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644972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C904E251-A1C5-8A4B-8605-8FB6A68215C2}" type="datetime4">
              <a:rPr lang="en-US" smtClean="0"/>
              <a:t>January 17, 2024</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285721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E7E8369D-166A-7041-BD8E-9A4958803952}" type="datetime4">
              <a:rPr lang="en-US" smtClean="0"/>
              <a:t>January 17, 2024</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31546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12391E7F-12E9-9548-A9C0-BD1C91C85562}" type="datetime4">
              <a:rPr lang="en-US" smtClean="0"/>
              <a:t>January 17, 2024</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0775376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30FAAD6E-216A-9648-A4BA-86421A8099EE}" type="datetime4">
              <a:rPr lang="en-US" smtClean="0"/>
              <a:t>January 17, 2024</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4997262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CEB67AAE-8CF6-0A4D-B71E-157974B1E4C7}" type="datetime4">
              <a:rPr lang="en-US" smtClean="0"/>
              <a:t>January 17, 2024</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450277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A66F9B35-39D0-0D4B-B6C4-5449F882120D}" type="datetime4">
              <a:rPr lang="en-US" smtClean="0"/>
              <a:t>January 17, 2024</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7073047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dirty="0"/>
              <a:t>Click to edit </a:t>
            </a:r>
            <a:br>
              <a:rPr lang="en-US" dirty="0"/>
            </a:br>
            <a:r>
              <a:rPr lang="en-US" dirty="0"/>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0E006805-608F-784B-AFCE-BFB691880455}" type="datetime4">
              <a:rPr lang="en-US" smtClean="0"/>
              <a:t>January 17, 2024</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2794452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6305B479-7E84-2147-BB40-A32280C56DDB}" type="datetime4">
              <a:rPr lang="en-US" smtClean="0"/>
              <a:t>January 17, 2024</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462500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B6EECBEB-2B44-784C-9D51-A6A7901FBF48}" type="datetime4">
              <a:rPr lang="en-US" smtClean="0"/>
              <a:t>January 17, 2024</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6037352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1296A10A-16BD-CB43-A1BD-5F771EA9F9EF}" type="datetime4">
              <a:rPr lang="en-US" smtClean="0"/>
              <a:t>January 17, 2024</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pic>
        <p:nvPicPr>
          <p:cNvPr id="8" name="Picture 7">
            <a:extLst>
              <a:ext uri="{FF2B5EF4-FFF2-40B4-BE49-F238E27FC236}">
                <a16:creationId xmlns:a16="http://schemas.microsoft.com/office/drawing/2014/main" id="{13FD4194-852C-DF42-8F80-863269456E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5312"/>
            <a:ext cx="2321859" cy="654516"/>
          </a:xfrm>
          <a:prstGeom prst="rect">
            <a:avLst/>
          </a:prstGeom>
          <a:solidFill>
            <a:schemeClr val="accent2"/>
          </a:solidFill>
        </p:spPr>
      </p:pic>
    </p:spTree>
    <p:extLst>
      <p:ext uri="{BB962C8B-B14F-4D97-AF65-F5344CB8AC3E}">
        <p14:creationId xmlns:p14="http://schemas.microsoft.com/office/powerpoint/2010/main" val="1199420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29B12EF0-CE9F-8F4C-8E7C-B1835900E62E}" type="datetime4">
              <a:rPr lang="en-US" smtClean="0"/>
              <a:t>January 17, 2024</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92714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E445AFEE-4B33-B04D-8638-C319D3003EB9}" type="datetime4">
              <a:rPr lang="en-US" smtClean="0"/>
              <a:t>January 17, 2024</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006412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ACB90495-03B7-CE40-A28A-ED3CD797E604}" type="datetime4">
              <a:rPr lang="en-US" smtClean="0"/>
              <a:t>January 17, 2024</a:t>
            </a:fld>
            <a:endParaRPr lang="en-US" dirty="0"/>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4758188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A01EDB3D-5265-AE47-ABE5-6FE2923F7EA4}" type="datetime4">
              <a:rPr lang="en-US" smtClean="0"/>
              <a:t>January 17, 2024</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8944424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F9978067-986A-6043-8977-42B7CC8A6116}" type="datetime4">
              <a:rPr lang="en-US" smtClean="0"/>
              <a:t>January 17, 2024</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71532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85DABA5C-43AB-824F-943F-D3AF357739BC}" type="datetime4">
              <a:rPr lang="en-US" smtClean="0"/>
              <a:t>January 17, 2024</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0081871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F631D8A6-4479-7C4C-8D63-8289280CBA4B}" type="datetime4">
              <a:rPr lang="en-US" smtClean="0"/>
              <a:t>January 17, 2024</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50474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FE778FBE-79F2-6B43-9A3C-7EA19F2FAE2F}" type="datetime4">
              <a:rPr lang="en-US" smtClean="0"/>
              <a:t>January 17, 2024</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5259614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6B9A35C3-4F64-4C47-8CE9-3696BDE1BD5D}" type="datetime4">
              <a:rPr lang="en-US" smtClean="0"/>
              <a:t>January 17, 2024</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6375856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dirty="0"/>
              <a:t>Click to edit </a:t>
            </a:r>
            <a:br>
              <a:rPr lang="en-US" dirty="0"/>
            </a:br>
            <a:r>
              <a:rPr lang="en-US" dirty="0"/>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37573057-B280-1840-BAE7-B4677EFF4287}" type="datetime4">
              <a:rPr lang="en-US" smtClean="0"/>
              <a:t>January 17, 2024</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8978402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D9231274-F8E3-1141-A5BE-48596741C5C6}" type="datetime4">
              <a:rPr lang="en-US" smtClean="0"/>
              <a:t>January 17, 2024</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603168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lvl1pPr>
              <a:lnSpc>
                <a:spcPct val="100000"/>
              </a:lnSpc>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lnSpc>
                <a:spcPct val="100000"/>
              </a:lnSpc>
              <a:defRPr sz="2200"/>
            </a:lvl1pPr>
            <a:lvl2pPr>
              <a:lnSpc>
                <a:spcPct val="100000"/>
              </a:lnSpc>
              <a:defRPr sz="2000"/>
            </a:lvl2pPr>
            <a:lvl3pPr>
              <a:lnSpc>
                <a:spcPct val="100000"/>
              </a:lnSpc>
              <a:defRPr sz="1800"/>
            </a:lvl3pPr>
            <a:lvl4pPr>
              <a:lnSpc>
                <a:spcPct val="100000"/>
              </a:lnSpc>
              <a:defRPr sz="16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lnSpc>
                <a:spcPct val="100000"/>
              </a:lnSpc>
              <a:defRPr sz="2200"/>
            </a:lvl1pPr>
            <a:lvl2pPr>
              <a:lnSpc>
                <a:spcPct val="100000"/>
              </a:lnSpc>
              <a:defRPr sz="2000"/>
            </a:lvl2pPr>
            <a:lvl3pPr>
              <a:lnSpc>
                <a:spcPct val="100000"/>
              </a:lnSpc>
              <a:defRPr sz="1800"/>
            </a:lvl3pPr>
            <a:lvl4pPr>
              <a:lnSpc>
                <a:spcPct val="100000"/>
              </a:lnSpc>
              <a:defRPr sz="16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6C14D06F-A82B-814B-8EFA-08EF03B0557D}" type="datetime4">
              <a:rPr lang="en-US" smtClean="0"/>
              <a:t>January 17, 2024</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5079708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BBD234C3-4C30-7E41-8E84-41A6A1FF971E}" type="datetime4">
              <a:rPr lang="en-US" smtClean="0"/>
              <a:t>January 17, 2024</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126424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D43F8F88-78E2-FB47-8C4A-A629B7A5F422}" type="datetime4">
              <a:rPr lang="en-US" smtClean="0"/>
              <a:t>January 17, 2024</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073045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403FF1F2-752A-424A-BE58-506FD7039591}" type="datetime4">
              <a:rPr lang="en-US" smtClean="0"/>
              <a:t>January 17, 2024</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03451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468A490C-7C8E-9941-9EE4-DE8E3F868485}" type="datetime4">
              <a:rPr lang="en-US" smtClean="0"/>
              <a:t>January 17, 2024</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369618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accent1"/>
                </a:solidFill>
              </a:defRPr>
            </a:lvl1pPr>
          </a:lstStyle>
          <a:p>
            <a:fld id="{AE0A7D8E-9D5E-B44D-AFB5-97106A0965C8}" type="datetime4">
              <a:rPr lang="en-US" smtClean="0"/>
              <a:t>January 17, 2024</a:t>
            </a:fld>
            <a:endParaRPr lang="en-US" dirty="0"/>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accent1"/>
                </a:solidFill>
              </a:defRPr>
            </a:lvl1pPr>
          </a:lstStyle>
          <a:p>
            <a:fld id="{1C4126A1-9282-4A82-AC02-A59AF4A969C8}" type="slidenum">
              <a:rPr lang="en-US" smtClean="0"/>
              <a:pPr/>
              <a:t>‹#›</a:t>
            </a:fld>
            <a:endParaRPr lang="en-US" dirty="0"/>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dirty="0">
                <a:solidFill>
                  <a:schemeClr val="accent1"/>
                </a:solidFill>
              </a:rPr>
              <a:t>California Public Utilities Commission</a:t>
            </a:r>
          </a:p>
        </p:txBody>
      </p:sp>
    </p:spTree>
    <p:extLst>
      <p:ext uri="{BB962C8B-B14F-4D97-AF65-F5344CB8AC3E}">
        <p14:creationId xmlns:p14="http://schemas.microsoft.com/office/powerpoint/2010/main" val="2783614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l" defTabSz="914400" rtl="0" eaLnBrk="1" fontAlgn="b" latinLnBrk="0" hangingPunct="1">
        <a:lnSpc>
          <a:spcPct val="10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571500" indent="-231775"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2pPr>
      <a:lvl3pPr marL="971550" indent="-173038" algn="l" defTabSz="914400" rtl="0" eaLnBrk="1" latinLnBrk="0" hangingPunct="1">
        <a:lnSpc>
          <a:spcPct val="10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430338" indent="-166688" algn="l" defTabSz="914400" rtl="0" eaLnBrk="1" latinLnBrk="0" hangingPunct="1">
        <a:lnSpc>
          <a:spcPct val="10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889125" indent="-17303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accent1"/>
                </a:solidFill>
              </a:defRPr>
            </a:lvl1pPr>
          </a:lstStyle>
          <a:p>
            <a:fld id="{AAC69767-2149-0A44-A16F-9B95B4E6FF2F}" type="datetime4">
              <a:rPr lang="en-US" smtClean="0"/>
              <a:t>January 17, 2024</a:t>
            </a:fld>
            <a:endParaRPr lang="en-US" dirty="0"/>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accent1"/>
                </a:solidFill>
              </a:defRPr>
            </a:lvl1pPr>
          </a:lstStyle>
          <a:p>
            <a:fld id="{1C4126A1-9282-4A82-AC02-A59AF4A969C8}" type="slidenum">
              <a:rPr lang="en-US" smtClean="0"/>
              <a:pPr/>
              <a:t>‹#›</a:t>
            </a:fld>
            <a:endParaRPr lang="en-US" dirty="0"/>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dirty="0">
                <a:solidFill>
                  <a:schemeClr val="accent1"/>
                </a:solidFill>
              </a:rPr>
              <a:t>California Public Utilities Commission</a:t>
            </a:r>
          </a:p>
        </p:txBody>
      </p:sp>
    </p:spTree>
    <p:extLst>
      <p:ext uri="{BB962C8B-B14F-4D97-AF65-F5344CB8AC3E}">
        <p14:creationId xmlns:p14="http://schemas.microsoft.com/office/powerpoint/2010/main" val="171391334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ftr="0" dt="0"/>
  <p:txStyles>
    <p:titleStyle>
      <a:lvl1pPr algn="l" defTabSz="914400" rtl="0" eaLnBrk="1" fontAlgn="b" latinLnBrk="0" hangingPunct="1">
        <a:lnSpc>
          <a:spcPct val="10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571500" indent="-231775"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2pPr>
      <a:lvl3pPr marL="971550" indent="-173038" algn="l" defTabSz="914400" rtl="0" eaLnBrk="1" latinLnBrk="0" hangingPunct="1">
        <a:lnSpc>
          <a:spcPct val="10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430338" indent="-166688" algn="l" defTabSz="914400" rtl="0" eaLnBrk="1" latinLnBrk="0" hangingPunct="1">
        <a:lnSpc>
          <a:spcPct val="10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889125" indent="-17303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accent1"/>
                </a:solidFill>
              </a:defRPr>
            </a:lvl1pPr>
          </a:lstStyle>
          <a:p>
            <a:fld id="{B1806813-E896-344A-A0BE-0E629183DF76}" type="datetime4">
              <a:rPr lang="en-US" smtClean="0"/>
              <a:t>January 17, 2024</a:t>
            </a:fld>
            <a:endParaRPr lang="en-US" dirty="0"/>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accent1"/>
                </a:solidFill>
              </a:defRPr>
            </a:lvl1pPr>
          </a:lstStyle>
          <a:p>
            <a:fld id="{1C4126A1-9282-4A82-AC02-A59AF4A969C8}" type="slidenum">
              <a:rPr lang="en-US" smtClean="0"/>
              <a:pPr/>
              <a:t>‹#›</a:t>
            </a:fld>
            <a:endParaRPr lang="en-US" dirty="0"/>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dirty="0">
                <a:solidFill>
                  <a:schemeClr val="accent1"/>
                </a:solidFill>
              </a:rPr>
              <a:t>California Public Utilities Commission</a:t>
            </a:r>
          </a:p>
        </p:txBody>
      </p:sp>
    </p:spTree>
    <p:extLst>
      <p:ext uri="{BB962C8B-B14F-4D97-AF65-F5344CB8AC3E}">
        <p14:creationId xmlns:p14="http://schemas.microsoft.com/office/powerpoint/2010/main" val="316390573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914400" rtl="0" eaLnBrk="1" fontAlgn="b" latinLnBrk="0" hangingPunct="1">
        <a:lnSpc>
          <a:spcPct val="100000"/>
        </a:lnSpc>
        <a:spcBef>
          <a:spcPct val="0"/>
        </a:spcBef>
        <a:buNone/>
        <a:defRPr sz="3600" b="1" kern="1200">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1pPr>
      <a:lvl2pPr marL="571500" indent="-231775" algn="l" defTabSz="914400" rtl="0" eaLnBrk="1" latinLnBrk="0" hangingPunct="1">
        <a:lnSpc>
          <a:spcPct val="100000"/>
        </a:lnSpc>
        <a:spcBef>
          <a:spcPts val="500"/>
        </a:spcBef>
        <a:buFont typeface="Arial" panose="020B0604020202020204" pitchFamily="34" charset="0"/>
        <a:buChar char="•"/>
        <a:tabLst/>
        <a:defRPr sz="2200" kern="1200">
          <a:solidFill>
            <a:schemeClr val="bg1"/>
          </a:solidFill>
          <a:latin typeface="+mn-lt"/>
          <a:ea typeface="+mn-ea"/>
          <a:cs typeface="+mn-cs"/>
        </a:defRPr>
      </a:lvl2pPr>
      <a:lvl3pPr marL="971550" indent="-173038" algn="l" defTabSz="914400" rtl="0" eaLnBrk="1" latinLnBrk="0" hangingPunct="1">
        <a:lnSpc>
          <a:spcPct val="100000"/>
        </a:lnSpc>
        <a:spcBef>
          <a:spcPts val="500"/>
        </a:spcBef>
        <a:buFont typeface="Arial" panose="020B0604020202020204" pitchFamily="34" charset="0"/>
        <a:buChar char="•"/>
        <a:tabLst/>
        <a:defRPr sz="2000" kern="1200">
          <a:solidFill>
            <a:schemeClr val="bg1"/>
          </a:solidFill>
          <a:latin typeface="+mn-lt"/>
          <a:ea typeface="+mn-ea"/>
          <a:cs typeface="+mn-cs"/>
        </a:defRPr>
      </a:lvl3pPr>
      <a:lvl4pPr marL="1430338" indent="-166688" algn="l" defTabSz="914400" rtl="0" eaLnBrk="1" latinLnBrk="0" hangingPunct="1">
        <a:lnSpc>
          <a:spcPct val="100000"/>
        </a:lnSpc>
        <a:spcBef>
          <a:spcPts val="500"/>
        </a:spcBef>
        <a:buFont typeface="Arial" panose="020B0604020202020204" pitchFamily="34" charset="0"/>
        <a:buChar char="•"/>
        <a:tabLst/>
        <a:defRPr sz="1800" kern="1200">
          <a:solidFill>
            <a:schemeClr val="bg1"/>
          </a:solidFill>
          <a:latin typeface="+mn-lt"/>
          <a:ea typeface="+mn-ea"/>
          <a:cs typeface="+mn-cs"/>
        </a:defRPr>
      </a:lvl4pPr>
      <a:lvl5pPr marL="1889125" indent="-173038" algn="l" defTabSz="914400" rtl="0" eaLnBrk="1" latinLnBrk="0" hangingPunct="1">
        <a:lnSpc>
          <a:spcPct val="100000"/>
        </a:lnSpc>
        <a:spcBef>
          <a:spcPts val="500"/>
        </a:spcBef>
        <a:buFont typeface="Arial" panose="020B0604020202020204" pitchFamily="34" charset="0"/>
        <a:buChar char="•"/>
        <a:tabLst/>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bg1"/>
                </a:solidFill>
              </a:defRPr>
            </a:lvl1pPr>
          </a:lstStyle>
          <a:p>
            <a:fld id="{3A4FACE1-393D-BA40-BD35-5F2AC2D64C5D}" type="datetime4">
              <a:rPr lang="en-US" smtClean="0"/>
              <a:t>January 17, 2024</a:t>
            </a:fld>
            <a:endParaRPr lang="en-US" dirty="0"/>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bg1"/>
                </a:solidFill>
              </a:defRPr>
            </a:lvl1pPr>
          </a:lstStyle>
          <a:p>
            <a:fld id="{1C4126A1-9282-4A82-AC02-A59AF4A969C8}" type="slidenum">
              <a:rPr lang="en-US" smtClean="0"/>
              <a:pPr/>
              <a:t>‹#›</a:t>
            </a:fld>
            <a:endParaRPr lang="en-US" dirty="0"/>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dirty="0">
                <a:solidFill>
                  <a:schemeClr val="bg1"/>
                </a:solidFill>
              </a:rPr>
              <a:t>California Public Utilities Commission</a:t>
            </a:r>
          </a:p>
        </p:txBody>
      </p:sp>
    </p:spTree>
    <p:extLst>
      <p:ext uri="{BB962C8B-B14F-4D97-AF65-F5344CB8AC3E}">
        <p14:creationId xmlns:p14="http://schemas.microsoft.com/office/powerpoint/2010/main" val="44087423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l" defTabSz="914400" rtl="0" eaLnBrk="1" fontAlgn="b" latinLnBrk="0" hangingPunct="1">
        <a:lnSpc>
          <a:spcPct val="10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1pPr>
      <a:lvl2pPr marL="571500" indent="-231775" algn="l" defTabSz="914400" rtl="0" eaLnBrk="1" latinLnBrk="0" hangingPunct="1">
        <a:lnSpc>
          <a:spcPct val="100000"/>
        </a:lnSpc>
        <a:spcBef>
          <a:spcPts val="500"/>
        </a:spcBef>
        <a:buFont typeface="Arial" panose="020B0604020202020204" pitchFamily="34" charset="0"/>
        <a:buChar char="•"/>
        <a:tabLst/>
        <a:defRPr sz="2200" kern="1200">
          <a:solidFill>
            <a:schemeClr val="bg1"/>
          </a:solidFill>
          <a:latin typeface="+mn-lt"/>
          <a:ea typeface="+mn-ea"/>
          <a:cs typeface="+mn-cs"/>
        </a:defRPr>
      </a:lvl2pPr>
      <a:lvl3pPr marL="971550" indent="-173038" algn="l" defTabSz="914400" rtl="0" eaLnBrk="1" latinLnBrk="0" hangingPunct="1">
        <a:lnSpc>
          <a:spcPct val="100000"/>
        </a:lnSpc>
        <a:spcBef>
          <a:spcPts val="500"/>
        </a:spcBef>
        <a:buFont typeface="Arial" panose="020B0604020202020204" pitchFamily="34" charset="0"/>
        <a:buChar char="•"/>
        <a:tabLst/>
        <a:defRPr sz="2000" kern="1200">
          <a:solidFill>
            <a:schemeClr val="bg1"/>
          </a:solidFill>
          <a:latin typeface="+mn-lt"/>
          <a:ea typeface="+mn-ea"/>
          <a:cs typeface="+mn-cs"/>
        </a:defRPr>
      </a:lvl3pPr>
      <a:lvl4pPr marL="1430338" indent="-166688" algn="l" defTabSz="914400" rtl="0" eaLnBrk="1" latinLnBrk="0" hangingPunct="1">
        <a:lnSpc>
          <a:spcPct val="100000"/>
        </a:lnSpc>
        <a:spcBef>
          <a:spcPts val="500"/>
        </a:spcBef>
        <a:buFont typeface="Arial" panose="020B0604020202020204" pitchFamily="34" charset="0"/>
        <a:buChar char="•"/>
        <a:tabLst/>
        <a:defRPr sz="1800" kern="1200">
          <a:solidFill>
            <a:schemeClr val="bg1"/>
          </a:solidFill>
          <a:latin typeface="+mn-lt"/>
          <a:ea typeface="+mn-ea"/>
          <a:cs typeface="+mn-cs"/>
        </a:defRPr>
      </a:lvl4pPr>
      <a:lvl5pPr marL="1889125" indent="-173038" algn="l" defTabSz="914400" rtl="0" eaLnBrk="1" latinLnBrk="0" hangingPunct="1">
        <a:lnSpc>
          <a:spcPct val="100000"/>
        </a:lnSpc>
        <a:spcBef>
          <a:spcPts val="500"/>
        </a:spcBef>
        <a:buFont typeface="Arial" panose="020B0604020202020204" pitchFamily="34" charset="0"/>
        <a:buChar char="•"/>
        <a:tabLst/>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bg1"/>
                </a:solidFill>
              </a:defRPr>
            </a:lvl1pPr>
          </a:lstStyle>
          <a:p>
            <a:fld id="{BCB06B5F-0482-C345-A9A2-5B3003513585}" type="datetime4">
              <a:rPr lang="en-US" smtClean="0"/>
              <a:t>January 17, 2024</a:t>
            </a:fld>
            <a:endParaRPr lang="en-US" dirty="0"/>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bg1"/>
                </a:solidFill>
              </a:defRPr>
            </a:lvl1pPr>
          </a:lstStyle>
          <a:p>
            <a:fld id="{1C4126A1-9282-4A82-AC02-A59AF4A969C8}" type="slidenum">
              <a:rPr lang="en-US" smtClean="0"/>
              <a:pPr/>
              <a:t>‹#›</a:t>
            </a:fld>
            <a:endParaRPr lang="en-US" dirty="0"/>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dirty="0">
                <a:solidFill>
                  <a:schemeClr val="bg1"/>
                </a:solidFill>
              </a:rPr>
              <a:t>California Public Utilities Commission</a:t>
            </a:r>
          </a:p>
        </p:txBody>
      </p:sp>
    </p:spTree>
    <p:extLst>
      <p:ext uri="{BB962C8B-B14F-4D97-AF65-F5344CB8AC3E}">
        <p14:creationId xmlns:p14="http://schemas.microsoft.com/office/powerpoint/2010/main" val="129628497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ftr="0" dt="0"/>
  <p:txStyles>
    <p:titleStyle>
      <a:lvl1pPr algn="l" defTabSz="914400" rtl="0" eaLnBrk="1" fontAlgn="b" latinLnBrk="0" hangingPunct="1">
        <a:lnSpc>
          <a:spcPct val="10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571500" indent="-231775"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2pPr>
      <a:lvl3pPr marL="971550" indent="-173038" algn="l" defTabSz="914400" rtl="0" eaLnBrk="1" latinLnBrk="0" hangingPunct="1">
        <a:lnSpc>
          <a:spcPct val="10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430338" indent="-166688" algn="l" defTabSz="914400" rtl="0" eaLnBrk="1" latinLnBrk="0" hangingPunct="1">
        <a:lnSpc>
          <a:spcPct val="10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889125" indent="-17303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www.cpuc.ca.gov/-/media/cpuc-website/divisions/communications-division/documents/california-teleconnect-fund/ctf_service_provider_manual.pdf"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hyperlink" Target="https://www.cpuc.ca.gov/consumer-support/financial-assistance-savings-and-discounts/california-teleconnect-fund/program-outreach-and-education" TargetMode="External"/><Relationship Id="rId2" Type="http://schemas.openxmlformats.org/officeDocument/2006/relationships/image" Target="../media/image21.emf"/><Relationship Id="rId1" Type="http://schemas.openxmlformats.org/officeDocument/2006/relationships/slideLayout" Target="../slideLayouts/slideLayout44.xml"/><Relationship Id="rId6" Type="http://schemas.openxmlformats.org/officeDocument/2006/relationships/hyperlink" Target="https://ecap.cpuc.ca.gov/s/help-faqs?tabset-139ec=1" TargetMode="External"/><Relationship Id="rId5" Type="http://schemas.openxmlformats.org/officeDocument/2006/relationships/hyperlink" Target="https://www.cpuc.ca.gov/-/media/cpuc-website/divisions/communications-division/documents/california-teleconnect-fund/ctf_service_provider_manual.pdf" TargetMode="External"/><Relationship Id="rId4" Type="http://schemas.openxmlformats.org/officeDocument/2006/relationships/hyperlink" Target="https://www.cpuc.ca.gov/CT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464010F7-06BE-FD41-8E38-28A63A4BDB9F}"/>
              </a:ext>
            </a:extLst>
          </p:cNvPr>
          <p:cNvSpPr>
            <a:spLocks noGrp="1"/>
          </p:cNvSpPr>
          <p:nvPr>
            <p:ph type="subTitle" idx="1"/>
          </p:nvPr>
        </p:nvSpPr>
        <p:spPr>
          <a:xfrm>
            <a:off x="609599" y="3164541"/>
            <a:ext cx="11259671" cy="2770093"/>
          </a:xfrm>
        </p:spPr>
        <p:txBody>
          <a:bodyPr>
            <a:normAutofit/>
          </a:bodyPr>
          <a:lstStyle/>
          <a:p>
            <a:pPr algn="ctr" fontAlgn="b">
              <a:lnSpc>
                <a:spcPct val="90000"/>
              </a:lnSpc>
              <a:spcBef>
                <a:spcPct val="0"/>
              </a:spcBef>
            </a:pPr>
            <a:r>
              <a:rPr lang="en-US" sz="3600" b="1" dirty="0">
                <a:solidFill>
                  <a:schemeClr val="tx2"/>
                </a:solidFill>
                <a:latin typeface="+mj-lt"/>
                <a:ea typeface="+mj-ea"/>
                <a:cs typeface="+mj-cs"/>
              </a:rPr>
              <a:t>California Teleconnect Fund (CTF) Program-</a:t>
            </a:r>
          </a:p>
          <a:p>
            <a:pPr algn="ctr" fontAlgn="b">
              <a:lnSpc>
                <a:spcPct val="90000"/>
              </a:lnSpc>
              <a:spcBef>
                <a:spcPct val="0"/>
              </a:spcBef>
            </a:pPr>
            <a:r>
              <a:rPr lang="en-US" sz="3600" b="1" dirty="0">
                <a:solidFill>
                  <a:schemeClr val="tx2"/>
                </a:solidFill>
                <a:latin typeface="+mj-lt"/>
                <a:ea typeface="+mj-ea"/>
                <a:cs typeface="+mj-cs"/>
              </a:rPr>
              <a:t>Claims</a:t>
            </a:r>
            <a:endParaRPr lang="en-US" dirty="0"/>
          </a:p>
          <a:p>
            <a:pPr algn="ctr" fontAlgn="b">
              <a:lnSpc>
                <a:spcPct val="90000"/>
              </a:lnSpc>
              <a:spcBef>
                <a:spcPct val="0"/>
              </a:spcBef>
            </a:pPr>
            <a:endParaRPr lang="en-US" sz="3200" dirty="0">
              <a:solidFill>
                <a:schemeClr val="tx2"/>
              </a:solidFill>
              <a:latin typeface="+mj-lt"/>
              <a:ea typeface="+mj-ea"/>
              <a:cs typeface="+mj-cs"/>
            </a:endParaRPr>
          </a:p>
          <a:p>
            <a:pPr algn="ctr" fontAlgn="b">
              <a:lnSpc>
                <a:spcPct val="90000"/>
              </a:lnSpc>
              <a:spcBef>
                <a:spcPct val="0"/>
              </a:spcBef>
            </a:pPr>
            <a:r>
              <a:rPr lang="en-US" sz="3200" dirty="0">
                <a:solidFill>
                  <a:schemeClr val="tx2"/>
                </a:solidFill>
                <a:latin typeface="+mj-lt"/>
                <a:ea typeface="+mj-ea"/>
                <a:cs typeface="+mj-cs"/>
              </a:rPr>
              <a:t>Presented by CTF Staff</a:t>
            </a:r>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p:txBody>
          <a:bodyPr/>
          <a:lstStyle/>
          <a:p>
            <a:fld id="{1C4126A1-9282-4A82-AC02-A59AF4A969C8}" type="slidenum">
              <a:rPr lang="en-US" smtClean="0"/>
              <a:t>1</a:t>
            </a:fld>
            <a:endParaRPr lang="en-US"/>
          </a:p>
        </p:txBody>
      </p:sp>
      <p:pic>
        <p:nvPicPr>
          <p:cNvPr id="5" name="Picture 4" descr="Logo&#10;&#10;Description automatically generated">
            <a:extLst>
              <a:ext uri="{FF2B5EF4-FFF2-40B4-BE49-F238E27FC236}">
                <a16:creationId xmlns:a16="http://schemas.microsoft.com/office/drawing/2014/main" id="{2147ACE8-31B2-293F-1D77-1698ED176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Tree>
    <p:extLst>
      <p:ext uri="{BB962C8B-B14F-4D97-AF65-F5344CB8AC3E}">
        <p14:creationId xmlns:p14="http://schemas.microsoft.com/office/powerpoint/2010/main" val="4270809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ECC3-E44F-1B65-01E0-34B9EE0C89D8}"/>
              </a:ext>
            </a:extLst>
          </p:cNvPr>
          <p:cNvSpPr>
            <a:spLocks noGrp="1"/>
          </p:cNvSpPr>
          <p:nvPr>
            <p:ph type="title"/>
          </p:nvPr>
        </p:nvSpPr>
        <p:spPr>
          <a:xfrm>
            <a:off x="609600" y="365125"/>
            <a:ext cx="10972800" cy="1325563"/>
          </a:xfrm>
        </p:spPr>
        <p:txBody>
          <a:bodyPr anchor="b">
            <a:normAutofit/>
          </a:bodyPr>
          <a:lstStyle/>
          <a:p>
            <a:r>
              <a:rPr lang="en-US"/>
              <a:t>Documentation / Information Requirements</a:t>
            </a:r>
          </a:p>
        </p:txBody>
      </p:sp>
      <p:pic>
        <p:nvPicPr>
          <p:cNvPr id="9" name="Content Placeholder 8" descr="Office clerk searching for files">
            <a:extLst>
              <a:ext uri="{FF2B5EF4-FFF2-40B4-BE49-F238E27FC236}">
                <a16:creationId xmlns:a16="http://schemas.microsoft.com/office/drawing/2014/main" id="{0DE50139-7807-4151-FE3A-AF0161BD331E}"/>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10687" b="-3"/>
          <a:stretch/>
        </p:blipFill>
        <p:spPr>
          <a:xfrm>
            <a:off x="609600" y="1832348"/>
            <a:ext cx="5181600" cy="4351338"/>
          </a:xfrm>
          <a:noFill/>
        </p:spPr>
      </p:pic>
      <p:sp>
        <p:nvSpPr>
          <p:cNvPr id="10" name="Content Placeholder 2">
            <a:extLst>
              <a:ext uri="{FF2B5EF4-FFF2-40B4-BE49-F238E27FC236}">
                <a16:creationId xmlns:a16="http://schemas.microsoft.com/office/drawing/2014/main" id="{EC2385B4-D6C0-51A5-1751-6ECC9C570DA5}"/>
              </a:ext>
            </a:extLst>
          </p:cNvPr>
          <p:cNvSpPr>
            <a:spLocks noGrp="1"/>
          </p:cNvSpPr>
          <p:nvPr>
            <p:ph sz="half" idx="2"/>
          </p:nvPr>
        </p:nvSpPr>
        <p:spPr>
          <a:xfrm>
            <a:off x="6400800" y="1825625"/>
            <a:ext cx="5181600" cy="4351338"/>
          </a:xfrm>
        </p:spPr>
        <p:txBody>
          <a:bodyPr>
            <a:normAutofit/>
          </a:bodyPr>
          <a:lstStyle/>
          <a:p>
            <a:pPr marL="0" indent="0">
              <a:buNone/>
            </a:pPr>
            <a:endParaRPr lang="en-US" sz="2200" baseline="0" dirty="0"/>
          </a:p>
          <a:p>
            <a:r>
              <a:rPr lang="en-US" sz="2200" dirty="0"/>
              <a:t>Keep contact information up to date in </a:t>
            </a:r>
            <a:r>
              <a:rPr lang="en-US" sz="2200" dirty="0" err="1"/>
              <a:t>eCAP</a:t>
            </a:r>
            <a:r>
              <a:rPr lang="en-US" sz="2200" dirty="0"/>
              <a:t> Portal</a:t>
            </a:r>
          </a:p>
          <a:p>
            <a:r>
              <a:rPr lang="en-US" sz="2200" baseline="0" dirty="0"/>
              <a:t>A certificate of Public Convenience and Necessity (CPCN)</a:t>
            </a:r>
          </a:p>
          <a:p>
            <a:r>
              <a:rPr lang="en-US" sz="2200" dirty="0"/>
              <a:t>Payee Data Record </a:t>
            </a:r>
            <a:r>
              <a:rPr lang="en-US" sz="2200" baseline="0" dirty="0"/>
              <a:t> </a:t>
            </a:r>
          </a:p>
          <a:p>
            <a:r>
              <a:rPr lang="en-US" sz="2200" dirty="0"/>
              <a:t>Service Provider Claim Worksheet </a:t>
            </a:r>
            <a:endParaRPr lang="en-US" sz="2200" baseline="0" dirty="0"/>
          </a:p>
          <a:p>
            <a:endParaRPr lang="en-US" sz="2200" baseline="0" dirty="0"/>
          </a:p>
          <a:p>
            <a:pPr marL="0" indent="0">
              <a:buNone/>
            </a:pPr>
            <a:r>
              <a:rPr lang="en-US" sz="2200" b="1" dirty="0"/>
              <a:t>  </a:t>
            </a:r>
            <a:endParaRPr lang="en-US" sz="2200" b="1" baseline="0" dirty="0"/>
          </a:p>
          <a:p>
            <a:pPr>
              <a:buFont typeface="Wingdings" panose="05000000000000000000" pitchFamily="2" charset="2"/>
              <a:buChar char="v"/>
            </a:pPr>
            <a:endParaRPr lang="en-US" sz="2200" b="0" dirty="0"/>
          </a:p>
          <a:p>
            <a:endParaRPr lang="en-US" sz="2200" dirty="0"/>
          </a:p>
        </p:txBody>
      </p:sp>
      <p:sp>
        <p:nvSpPr>
          <p:cNvPr id="5" name="Slide Number Placeholder 4">
            <a:extLst>
              <a:ext uri="{FF2B5EF4-FFF2-40B4-BE49-F238E27FC236}">
                <a16:creationId xmlns:a16="http://schemas.microsoft.com/office/drawing/2014/main" id="{9B82ED05-0E48-3670-AAEB-2719FF18D236}"/>
              </a:ext>
            </a:extLst>
          </p:cNvPr>
          <p:cNvSpPr>
            <a:spLocks noGrp="1"/>
          </p:cNvSpPr>
          <p:nvPr>
            <p:ph type="sldNum" sz="quarter" idx="12"/>
          </p:nvPr>
        </p:nvSpPr>
        <p:spPr>
          <a:xfrm>
            <a:off x="11199906" y="6400800"/>
            <a:ext cx="382493" cy="181909"/>
          </a:xfrm>
        </p:spPr>
        <p:txBody>
          <a:bodyPr anchor="t">
            <a:normAutofit/>
          </a:bodyPr>
          <a:lstStyle/>
          <a:p>
            <a:pPr>
              <a:spcAft>
                <a:spcPts val="600"/>
              </a:spcAft>
            </a:pPr>
            <a:fld id="{1C4126A1-9282-4A82-AC02-A59AF4A969C8}" type="slidenum">
              <a:rPr lang="en-US" smtClean="0"/>
              <a:pPr>
                <a:spcAft>
                  <a:spcPts val="600"/>
                </a:spcAft>
              </a:pPr>
              <a:t>10</a:t>
            </a:fld>
            <a:endParaRPr lang="en-US"/>
          </a:p>
        </p:txBody>
      </p:sp>
    </p:spTree>
    <p:extLst>
      <p:ext uri="{BB962C8B-B14F-4D97-AF65-F5344CB8AC3E}">
        <p14:creationId xmlns:p14="http://schemas.microsoft.com/office/powerpoint/2010/main" val="2426338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ECC3-E44F-1B65-01E0-34B9EE0C89D8}"/>
              </a:ext>
            </a:extLst>
          </p:cNvPr>
          <p:cNvSpPr>
            <a:spLocks noGrp="1"/>
          </p:cNvSpPr>
          <p:nvPr>
            <p:ph type="title"/>
          </p:nvPr>
        </p:nvSpPr>
        <p:spPr>
          <a:xfrm>
            <a:off x="609600" y="365125"/>
            <a:ext cx="10972800" cy="1325563"/>
          </a:xfrm>
        </p:spPr>
        <p:txBody>
          <a:bodyPr anchor="b">
            <a:normAutofit/>
          </a:bodyPr>
          <a:lstStyle/>
          <a:p>
            <a:pPr algn="ctr"/>
            <a:r>
              <a:rPr lang="en-US" dirty="0"/>
              <a:t>Accuracy in Claims Submission</a:t>
            </a:r>
          </a:p>
        </p:txBody>
      </p:sp>
      <p:sp>
        <p:nvSpPr>
          <p:cNvPr id="10" name="Content Placeholder 2">
            <a:extLst>
              <a:ext uri="{FF2B5EF4-FFF2-40B4-BE49-F238E27FC236}">
                <a16:creationId xmlns:a16="http://schemas.microsoft.com/office/drawing/2014/main" id="{EC2385B4-D6C0-51A5-1751-6ECC9C570DA5}"/>
              </a:ext>
            </a:extLst>
          </p:cNvPr>
          <p:cNvSpPr>
            <a:spLocks noGrp="1"/>
          </p:cNvSpPr>
          <p:nvPr>
            <p:ph sz="half" idx="1"/>
          </p:nvPr>
        </p:nvSpPr>
        <p:spPr>
          <a:xfrm>
            <a:off x="609600" y="1832348"/>
            <a:ext cx="5181600" cy="4351338"/>
          </a:xfrm>
        </p:spPr>
        <p:txBody>
          <a:bodyPr>
            <a:normAutofit/>
          </a:bodyPr>
          <a:lstStyle/>
          <a:p>
            <a:pPr>
              <a:lnSpc>
                <a:spcPct val="90000"/>
              </a:lnSpc>
            </a:pPr>
            <a:endParaRPr lang="en-US" baseline="0" dirty="0"/>
          </a:p>
          <a:p>
            <a:pPr lvl="1">
              <a:lnSpc>
                <a:spcPct val="90000"/>
              </a:lnSpc>
            </a:pPr>
            <a:endParaRPr lang="en-US" sz="2400" baseline="0" dirty="0"/>
          </a:p>
          <a:p>
            <a:pPr lvl="1">
              <a:lnSpc>
                <a:spcPct val="90000"/>
              </a:lnSpc>
            </a:pPr>
            <a:r>
              <a:rPr lang="en-US" sz="2400" baseline="0" dirty="0"/>
              <a:t>No duplicated claim submission </a:t>
            </a:r>
          </a:p>
          <a:p>
            <a:pPr lvl="1">
              <a:lnSpc>
                <a:spcPct val="90000"/>
              </a:lnSpc>
            </a:pPr>
            <a:r>
              <a:rPr lang="en-US" sz="2400" dirty="0"/>
              <a:t>The alert tab in </a:t>
            </a:r>
            <a:r>
              <a:rPr lang="en-US" sz="2400" dirty="0" err="1"/>
              <a:t>eCAP</a:t>
            </a:r>
            <a:endParaRPr lang="en-US" sz="2400" dirty="0"/>
          </a:p>
          <a:p>
            <a:pPr lvl="1">
              <a:lnSpc>
                <a:spcPct val="90000"/>
              </a:lnSpc>
            </a:pPr>
            <a:r>
              <a:rPr lang="en-US" sz="2400" baseline="0" dirty="0"/>
              <a:t>The </a:t>
            </a:r>
            <a:r>
              <a:rPr lang="en-US" sz="2400" dirty="0"/>
              <a:t>error tab in </a:t>
            </a:r>
            <a:r>
              <a:rPr lang="en-US" sz="2400" dirty="0" err="1"/>
              <a:t>eCAP</a:t>
            </a:r>
            <a:endParaRPr lang="en-US" sz="2400" dirty="0"/>
          </a:p>
          <a:p>
            <a:pPr lvl="1">
              <a:lnSpc>
                <a:spcPct val="90000"/>
              </a:lnSpc>
            </a:pPr>
            <a:r>
              <a:rPr lang="en-US" sz="2400" baseline="0" dirty="0"/>
              <a:t>Deficiency email notification </a:t>
            </a:r>
          </a:p>
          <a:p>
            <a:pPr lvl="1">
              <a:lnSpc>
                <a:spcPct val="90000"/>
              </a:lnSpc>
            </a:pPr>
            <a:endParaRPr lang="en-US" sz="2400" baseline="0" dirty="0"/>
          </a:p>
          <a:p>
            <a:pPr marL="0" indent="0">
              <a:lnSpc>
                <a:spcPct val="90000"/>
              </a:lnSpc>
              <a:buNone/>
            </a:pPr>
            <a:endParaRPr lang="en-US" baseline="0" dirty="0"/>
          </a:p>
          <a:p>
            <a:pPr marL="0" indent="0">
              <a:lnSpc>
                <a:spcPct val="90000"/>
              </a:lnSpc>
              <a:buNone/>
            </a:pPr>
            <a:r>
              <a:rPr lang="en-US" b="1" dirty="0"/>
              <a:t>  </a:t>
            </a:r>
            <a:endParaRPr lang="en-US" b="1" baseline="0" dirty="0"/>
          </a:p>
          <a:p>
            <a:pPr>
              <a:lnSpc>
                <a:spcPct val="90000"/>
              </a:lnSpc>
              <a:buFont typeface="Wingdings" panose="05000000000000000000" pitchFamily="2" charset="2"/>
              <a:buChar char="v"/>
            </a:pPr>
            <a:endParaRPr lang="en-US" b="0" dirty="0"/>
          </a:p>
          <a:p>
            <a:pPr>
              <a:lnSpc>
                <a:spcPct val="90000"/>
              </a:lnSpc>
            </a:pPr>
            <a:endParaRPr lang="en-US" dirty="0"/>
          </a:p>
        </p:txBody>
      </p:sp>
      <p:pic>
        <p:nvPicPr>
          <p:cNvPr id="7" name="Picture 6" descr="Angled photo Passing car lights on a curve.">
            <a:extLst>
              <a:ext uri="{FF2B5EF4-FFF2-40B4-BE49-F238E27FC236}">
                <a16:creationId xmlns:a16="http://schemas.microsoft.com/office/drawing/2014/main" id="{E17EE768-EB77-8D0E-C104-8DB959B1E40D}"/>
              </a:ext>
            </a:extLst>
          </p:cNvPr>
          <p:cNvPicPr>
            <a:picLocks noChangeAspect="1"/>
          </p:cNvPicPr>
          <p:nvPr/>
        </p:nvPicPr>
        <p:blipFill rotWithShape="1">
          <a:blip r:embed="rId2">
            <a:extLst>
              <a:ext uri="{28A0092B-C50C-407E-A947-70E740481C1C}">
                <a14:useLocalDpi xmlns:a14="http://schemas.microsoft.com/office/drawing/2010/main" val="0"/>
              </a:ext>
            </a:extLst>
          </a:blip>
          <a:srcRect l="16353" r="4160" b="-1"/>
          <a:stretch/>
        </p:blipFill>
        <p:spPr>
          <a:xfrm>
            <a:off x="6400800" y="1825625"/>
            <a:ext cx="5181600" cy="4351338"/>
          </a:xfrm>
          <a:prstGeom prst="rect">
            <a:avLst/>
          </a:prstGeom>
          <a:noFill/>
        </p:spPr>
      </p:pic>
      <p:sp>
        <p:nvSpPr>
          <p:cNvPr id="5" name="Slide Number Placeholder 4">
            <a:extLst>
              <a:ext uri="{FF2B5EF4-FFF2-40B4-BE49-F238E27FC236}">
                <a16:creationId xmlns:a16="http://schemas.microsoft.com/office/drawing/2014/main" id="{9B82ED05-0E48-3670-AAEB-2719FF18D236}"/>
              </a:ext>
            </a:extLst>
          </p:cNvPr>
          <p:cNvSpPr>
            <a:spLocks noGrp="1"/>
          </p:cNvSpPr>
          <p:nvPr>
            <p:ph type="sldNum" sz="quarter" idx="12"/>
          </p:nvPr>
        </p:nvSpPr>
        <p:spPr>
          <a:xfrm>
            <a:off x="11199906" y="6400800"/>
            <a:ext cx="382493" cy="181909"/>
          </a:xfrm>
        </p:spPr>
        <p:txBody>
          <a:bodyPr anchor="t">
            <a:normAutofit/>
          </a:bodyPr>
          <a:lstStyle/>
          <a:p>
            <a:pPr>
              <a:spcAft>
                <a:spcPts val="600"/>
              </a:spcAft>
            </a:pPr>
            <a:fld id="{1C4126A1-9282-4A82-AC02-A59AF4A969C8}" type="slidenum">
              <a:rPr lang="en-US" smtClean="0"/>
              <a:pPr>
                <a:spcAft>
                  <a:spcPts val="600"/>
                </a:spcAft>
              </a:pPr>
              <a:t>11</a:t>
            </a:fld>
            <a:endParaRPr lang="en-US"/>
          </a:p>
        </p:txBody>
      </p:sp>
    </p:spTree>
    <p:extLst>
      <p:ext uri="{BB962C8B-B14F-4D97-AF65-F5344CB8AC3E}">
        <p14:creationId xmlns:p14="http://schemas.microsoft.com/office/powerpoint/2010/main" val="3329506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a:xfrm>
            <a:off x="721658" y="3005652"/>
            <a:ext cx="10748683" cy="1500187"/>
          </a:xfrm>
        </p:spPr>
        <p:txBody>
          <a:bodyPr>
            <a:noAutofit/>
          </a:bodyPr>
          <a:lstStyle/>
          <a:p>
            <a:r>
              <a:rPr lang="en-US" sz="3600" b="1" dirty="0">
                <a:solidFill>
                  <a:schemeClr val="accent1">
                    <a:lumMod val="75000"/>
                  </a:schemeClr>
                </a:solidFill>
              </a:rPr>
              <a:t>CTF- Live Demonstration </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lstStyle/>
          <a:p>
            <a:fld id="{1C4126A1-9282-4A82-AC02-A59AF4A969C8}" type="slidenum">
              <a:rPr lang="en-US" smtClean="0"/>
              <a:t>12</a:t>
            </a:fld>
            <a:endParaRPr lang="en-US"/>
          </a:p>
        </p:txBody>
      </p:sp>
      <p:pic>
        <p:nvPicPr>
          <p:cNvPr id="5" name="Picture 4" descr="Logo&#10;&#10;Description automatically generated">
            <a:extLst>
              <a:ext uri="{FF2B5EF4-FFF2-40B4-BE49-F238E27FC236}">
                <a16:creationId xmlns:a16="http://schemas.microsoft.com/office/drawing/2014/main" id="{51BC2ADA-7AA9-04DE-4668-712F06DC5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
        <p:nvSpPr>
          <p:cNvPr id="2" name="TextBox 1">
            <a:extLst>
              <a:ext uri="{FF2B5EF4-FFF2-40B4-BE49-F238E27FC236}">
                <a16:creationId xmlns:a16="http://schemas.microsoft.com/office/drawing/2014/main" id="{3D8C59D0-F89E-53A6-929C-C17EC23DE223}"/>
              </a:ext>
            </a:extLst>
          </p:cNvPr>
          <p:cNvSpPr txBox="1"/>
          <p:nvPr/>
        </p:nvSpPr>
        <p:spPr>
          <a:xfrm>
            <a:off x="822960" y="3986784"/>
            <a:ext cx="10442448" cy="2123658"/>
          </a:xfrm>
          <a:prstGeom prst="rect">
            <a:avLst/>
          </a:prstGeom>
          <a:noFill/>
        </p:spPr>
        <p:txBody>
          <a:bodyPr wrap="square" rtlCol="0">
            <a:spAutoFit/>
          </a:bodyPr>
          <a:lstStyle/>
          <a:p>
            <a:r>
              <a:rPr lang="en-US" sz="2400" u="sng" dirty="0">
                <a:solidFill>
                  <a:schemeClr val="bg1"/>
                </a:solidFill>
              </a:rPr>
              <a:t>Objectives: </a:t>
            </a:r>
          </a:p>
          <a:p>
            <a:pPr marL="342900" indent="-342900">
              <a:buFont typeface="+mj-lt"/>
              <a:buAutoNum type="arabicPeriod"/>
            </a:pPr>
            <a:r>
              <a:rPr lang="en-US" sz="2400" dirty="0">
                <a:solidFill>
                  <a:schemeClr val="bg1"/>
                </a:solidFill>
              </a:rPr>
              <a:t>Claim Process Workflow </a:t>
            </a:r>
          </a:p>
          <a:p>
            <a:pPr marL="342900" indent="-342900">
              <a:buFont typeface="+mj-lt"/>
              <a:buAutoNum type="arabicPeriod"/>
            </a:pPr>
            <a:r>
              <a:rPr lang="en-US" sz="2400" dirty="0">
                <a:solidFill>
                  <a:schemeClr val="bg1"/>
                </a:solidFill>
              </a:rPr>
              <a:t>View ECAP Portal Claim Queues </a:t>
            </a:r>
          </a:p>
          <a:p>
            <a:pPr marL="342900" indent="-342900">
              <a:buFont typeface="+mj-lt"/>
              <a:buAutoNum type="arabicPeriod"/>
            </a:pPr>
            <a:r>
              <a:rPr lang="en-US" sz="2400" dirty="0">
                <a:solidFill>
                  <a:schemeClr val="bg1"/>
                </a:solidFill>
              </a:rPr>
              <a:t>View Claim Submission Process</a:t>
            </a:r>
          </a:p>
          <a:p>
            <a:endParaRPr lang="en-US" sz="3600" dirty="0">
              <a:solidFill>
                <a:schemeClr val="bg1"/>
              </a:solidFill>
            </a:endParaRPr>
          </a:p>
        </p:txBody>
      </p:sp>
    </p:spTree>
    <p:extLst>
      <p:ext uri="{BB962C8B-B14F-4D97-AF65-F5344CB8AC3E}">
        <p14:creationId xmlns:p14="http://schemas.microsoft.com/office/powerpoint/2010/main" val="1213103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80F5DA-7633-71AB-3BC3-C469D7D11938}"/>
              </a:ext>
            </a:extLst>
          </p:cNvPr>
          <p:cNvSpPr>
            <a:spLocks noGrp="1"/>
          </p:cNvSpPr>
          <p:nvPr>
            <p:ph type="sldNum" sz="quarter" idx="12"/>
          </p:nvPr>
        </p:nvSpPr>
        <p:spPr/>
        <p:txBody>
          <a:bodyPr/>
          <a:lstStyle/>
          <a:p>
            <a:fld id="{1C4126A1-9282-4A82-AC02-A59AF4A969C8}" type="slidenum">
              <a:rPr lang="en-US" smtClean="0"/>
              <a:t>13</a:t>
            </a:fld>
            <a:endParaRPr lang="en-US"/>
          </a:p>
        </p:txBody>
      </p:sp>
      <p:pic>
        <p:nvPicPr>
          <p:cNvPr id="16" name="Picture 15">
            <a:extLst>
              <a:ext uri="{FF2B5EF4-FFF2-40B4-BE49-F238E27FC236}">
                <a16:creationId xmlns:a16="http://schemas.microsoft.com/office/drawing/2014/main" id="{739822D2-F7A7-CD51-5C6E-55BD2A7B6CEB}"/>
              </a:ext>
            </a:extLst>
          </p:cNvPr>
          <p:cNvPicPr>
            <a:picLocks noChangeAspect="1"/>
          </p:cNvPicPr>
          <p:nvPr/>
        </p:nvPicPr>
        <p:blipFill>
          <a:blip r:embed="rId2"/>
          <a:stretch>
            <a:fillRect/>
          </a:stretch>
        </p:blipFill>
        <p:spPr>
          <a:xfrm>
            <a:off x="381000" y="235888"/>
            <a:ext cx="9973732" cy="6175004"/>
          </a:xfrm>
          <a:prstGeom prst="rect">
            <a:avLst/>
          </a:prstGeom>
        </p:spPr>
      </p:pic>
      <p:sp>
        <p:nvSpPr>
          <p:cNvPr id="17" name="Rectangle 16">
            <a:extLst>
              <a:ext uri="{FF2B5EF4-FFF2-40B4-BE49-F238E27FC236}">
                <a16:creationId xmlns:a16="http://schemas.microsoft.com/office/drawing/2014/main" id="{8004C1B0-6438-AAD6-48BC-9BE5E6317B77}"/>
              </a:ext>
            </a:extLst>
          </p:cNvPr>
          <p:cNvSpPr/>
          <p:nvPr/>
        </p:nvSpPr>
        <p:spPr>
          <a:xfrm>
            <a:off x="4402667" y="235888"/>
            <a:ext cx="4436533" cy="635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t>CTF Claims Process Workflow</a:t>
            </a:r>
          </a:p>
        </p:txBody>
      </p:sp>
    </p:spTree>
    <p:extLst>
      <p:ext uri="{BB962C8B-B14F-4D97-AF65-F5344CB8AC3E}">
        <p14:creationId xmlns:p14="http://schemas.microsoft.com/office/powerpoint/2010/main" val="3804757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18A1BB3-7AED-1B05-F684-8163A9E349A2}"/>
              </a:ext>
            </a:extLst>
          </p:cNvPr>
          <p:cNvSpPr>
            <a:spLocks noGrp="1"/>
          </p:cNvSpPr>
          <p:nvPr>
            <p:ph type="title"/>
          </p:nvPr>
        </p:nvSpPr>
        <p:spPr>
          <a:xfrm>
            <a:off x="2369488" y="198584"/>
            <a:ext cx="9274288" cy="997330"/>
          </a:xfrm>
          <a:effectLst>
            <a:softEdge rad="0"/>
          </a:effectLst>
        </p:spPr>
        <p:txBody>
          <a:bodyPr/>
          <a:lstStyle/>
          <a:p>
            <a:r>
              <a:rPr lang="en-US" sz="3200" dirty="0"/>
              <a:t>CLAIMS SUBMISSION IN ECAP</a:t>
            </a:r>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p:txBody>
          <a:bodyPr vert="horz" lIns="0" tIns="0" rIns="0" bIns="0" rtlCol="0" anchor="t" anchorCtr="0">
            <a:normAutofit/>
          </a:bodyPr>
          <a:lstStyle/>
          <a:p>
            <a:pPr>
              <a:spcAft>
                <a:spcPts val="600"/>
              </a:spcAft>
            </a:pPr>
            <a:fld id="{1C4126A1-9282-4A82-AC02-A59AF4A969C8}" type="slidenum">
              <a:rPr lang="en-US" smtClean="0"/>
              <a:pPr>
                <a:spcAft>
                  <a:spcPts val="600"/>
                </a:spcAft>
              </a:pPr>
              <a:t>14</a:t>
            </a:fld>
            <a:endParaRPr lang="en-US"/>
          </a:p>
        </p:txBody>
      </p:sp>
      <p:sp>
        <p:nvSpPr>
          <p:cNvPr id="9" name="TextBox 8">
            <a:extLst>
              <a:ext uri="{FF2B5EF4-FFF2-40B4-BE49-F238E27FC236}">
                <a16:creationId xmlns:a16="http://schemas.microsoft.com/office/drawing/2014/main" id="{76BC978D-F7E4-E22E-6ABA-425479D0C109}"/>
              </a:ext>
            </a:extLst>
          </p:cNvPr>
          <p:cNvSpPr txBox="1"/>
          <p:nvPr/>
        </p:nvSpPr>
        <p:spPr>
          <a:xfrm>
            <a:off x="2479718" y="1572240"/>
            <a:ext cx="8793067" cy="707886"/>
          </a:xfrm>
          <a:prstGeom prst="rect">
            <a:avLst/>
          </a:prstGeom>
          <a:noFill/>
        </p:spPr>
        <p:txBody>
          <a:bodyPr wrap="square" rtlCol="0">
            <a:spAutoFit/>
          </a:bodyPr>
          <a:lstStyle/>
          <a:p>
            <a:r>
              <a:rPr lang="en-US" sz="2000" b="1" dirty="0">
                <a:solidFill>
                  <a:schemeClr val="tx2"/>
                </a:solidFill>
                <a:latin typeface="+mj-lt"/>
                <a:ea typeface="+mj-ea"/>
                <a:cs typeface="+mj-cs"/>
              </a:rPr>
              <a:t>The  following will be CTF staff presenting live demonstrations regarding Service Providers submitting CTF claims. </a:t>
            </a:r>
          </a:p>
        </p:txBody>
      </p:sp>
      <p:grpSp>
        <p:nvGrpSpPr>
          <p:cNvPr id="24" name="Group 4">
            <a:extLst>
              <a:ext uri="{FF2B5EF4-FFF2-40B4-BE49-F238E27FC236}">
                <a16:creationId xmlns:a16="http://schemas.microsoft.com/office/drawing/2014/main" id="{67B35872-9C7E-68B7-28FC-1DEBAD1108B8}"/>
              </a:ext>
            </a:extLst>
          </p:cNvPr>
          <p:cNvGrpSpPr>
            <a:grpSpLocks noChangeAspect="1"/>
          </p:cNvGrpSpPr>
          <p:nvPr/>
        </p:nvGrpSpPr>
        <p:grpSpPr bwMode="auto">
          <a:xfrm>
            <a:off x="6855614" y="4140360"/>
            <a:ext cx="538163" cy="430212"/>
            <a:chOff x="6468" y="1728"/>
            <a:chExt cx="339" cy="271"/>
          </a:xfrm>
          <a:solidFill>
            <a:schemeClr val="bg1"/>
          </a:solidFill>
        </p:grpSpPr>
        <p:sp>
          <p:nvSpPr>
            <p:cNvPr id="26" name="Freeform 5">
              <a:extLst>
                <a:ext uri="{FF2B5EF4-FFF2-40B4-BE49-F238E27FC236}">
                  <a16:creationId xmlns:a16="http://schemas.microsoft.com/office/drawing/2014/main" id="{5975F0E6-E325-0200-0D1D-A3D099FD677E}"/>
                </a:ext>
              </a:extLst>
            </p:cNvPr>
            <p:cNvSpPr>
              <a:spLocks noEditPoints="1"/>
            </p:cNvSpPr>
            <p:nvPr/>
          </p:nvSpPr>
          <p:spPr bwMode="auto">
            <a:xfrm>
              <a:off x="6616" y="1838"/>
              <a:ext cx="43" cy="43"/>
            </a:xfrm>
            <a:custGeom>
              <a:avLst/>
              <a:gdLst>
                <a:gd name="T0" fmla="*/ 40 w 80"/>
                <a:gd name="T1" fmla="*/ 9 h 80"/>
                <a:gd name="T2" fmla="*/ 40 w 80"/>
                <a:gd name="T3" fmla="*/ 9 h 80"/>
                <a:gd name="T4" fmla="*/ 71 w 80"/>
                <a:gd name="T5" fmla="*/ 40 h 80"/>
                <a:gd name="T6" fmla="*/ 40 w 80"/>
                <a:gd name="T7" fmla="*/ 71 h 80"/>
                <a:gd name="T8" fmla="*/ 9 w 80"/>
                <a:gd name="T9" fmla="*/ 40 h 80"/>
                <a:gd name="T10" fmla="*/ 40 w 80"/>
                <a:gd name="T11" fmla="*/ 9 h 80"/>
                <a:gd name="T12" fmla="*/ 40 w 80"/>
                <a:gd name="T13" fmla="*/ 80 h 80"/>
                <a:gd name="T14" fmla="*/ 40 w 80"/>
                <a:gd name="T15" fmla="*/ 80 h 80"/>
                <a:gd name="T16" fmla="*/ 80 w 80"/>
                <a:gd name="T17" fmla="*/ 40 h 80"/>
                <a:gd name="T18" fmla="*/ 40 w 80"/>
                <a:gd name="T19" fmla="*/ 0 h 80"/>
                <a:gd name="T20" fmla="*/ 0 w 80"/>
                <a:gd name="T21" fmla="*/ 40 h 80"/>
                <a:gd name="T22" fmla="*/ 40 w 80"/>
                <a:gd name="T23"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0" h="80">
                  <a:moveTo>
                    <a:pt x="40" y="9"/>
                  </a:moveTo>
                  <a:lnTo>
                    <a:pt x="40" y="9"/>
                  </a:lnTo>
                  <a:cubicBezTo>
                    <a:pt x="57" y="9"/>
                    <a:pt x="71" y="22"/>
                    <a:pt x="71" y="40"/>
                  </a:cubicBezTo>
                  <a:cubicBezTo>
                    <a:pt x="71" y="57"/>
                    <a:pt x="57" y="71"/>
                    <a:pt x="40" y="71"/>
                  </a:cubicBezTo>
                  <a:cubicBezTo>
                    <a:pt x="23" y="71"/>
                    <a:pt x="9" y="57"/>
                    <a:pt x="9" y="40"/>
                  </a:cubicBezTo>
                  <a:cubicBezTo>
                    <a:pt x="9" y="22"/>
                    <a:pt x="23" y="9"/>
                    <a:pt x="40" y="9"/>
                  </a:cubicBezTo>
                  <a:close/>
                  <a:moveTo>
                    <a:pt x="40" y="80"/>
                  </a:moveTo>
                  <a:lnTo>
                    <a:pt x="40" y="80"/>
                  </a:lnTo>
                  <a:cubicBezTo>
                    <a:pt x="62" y="80"/>
                    <a:pt x="80" y="62"/>
                    <a:pt x="80" y="40"/>
                  </a:cubicBezTo>
                  <a:cubicBezTo>
                    <a:pt x="80" y="18"/>
                    <a:pt x="62" y="0"/>
                    <a:pt x="40" y="0"/>
                  </a:cubicBezTo>
                  <a:cubicBezTo>
                    <a:pt x="18" y="0"/>
                    <a:pt x="0" y="18"/>
                    <a:pt x="0" y="40"/>
                  </a:cubicBezTo>
                  <a:cubicBezTo>
                    <a:pt x="0" y="62"/>
                    <a:pt x="18" y="80"/>
                    <a:pt x="40" y="80"/>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6">
              <a:extLst>
                <a:ext uri="{FF2B5EF4-FFF2-40B4-BE49-F238E27FC236}">
                  <a16:creationId xmlns:a16="http://schemas.microsoft.com/office/drawing/2014/main" id="{08E61A3C-3808-4F5C-C4BE-6129667C8B2C}"/>
                </a:ext>
              </a:extLst>
            </p:cNvPr>
            <p:cNvSpPr>
              <a:spLocks noEditPoints="1"/>
            </p:cNvSpPr>
            <p:nvPr/>
          </p:nvSpPr>
          <p:spPr bwMode="auto">
            <a:xfrm>
              <a:off x="6468" y="1728"/>
              <a:ext cx="339" cy="271"/>
            </a:xfrm>
            <a:custGeom>
              <a:avLst/>
              <a:gdLst>
                <a:gd name="T0" fmla="*/ 389 w 639"/>
                <a:gd name="T1" fmla="*/ 397 h 495"/>
                <a:gd name="T2" fmla="*/ 227 w 639"/>
                <a:gd name="T3" fmla="*/ 485 h 495"/>
                <a:gd name="T4" fmla="*/ 405 w 639"/>
                <a:gd name="T5" fmla="*/ 471 h 495"/>
                <a:gd name="T6" fmla="*/ 251 w 639"/>
                <a:gd name="T7" fmla="*/ 397 h 495"/>
                <a:gd name="T8" fmla="*/ 11 w 639"/>
                <a:gd name="T9" fmla="*/ 424 h 495"/>
                <a:gd name="T10" fmla="*/ 39 w 639"/>
                <a:gd name="T11" fmla="*/ 364 h 495"/>
                <a:gd name="T12" fmla="*/ 418 w 639"/>
                <a:gd name="T13" fmla="*/ 160 h 495"/>
                <a:gd name="T14" fmla="*/ 281 w 639"/>
                <a:gd name="T15" fmla="*/ 158 h 495"/>
                <a:gd name="T16" fmla="*/ 167 w 639"/>
                <a:gd name="T17" fmla="*/ 162 h 495"/>
                <a:gd name="T18" fmla="*/ 66 w 639"/>
                <a:gd name="T19" fmla="*/ 172 h 495"/>
                <a:gd name="T20" fmla="*/ 320 w 639"/>
                <a:gd name="T21" fmla="*/ 108 h 495"/>
                <a:gd name="T22" fmla="*/ 550 w 639"/>
                <a:gd name="T23" fmla="*/ 121 h 495"/>
                <a:gd name="T24" fmla="*/ 600 w 639"/>
                <a:gd name="T25" fmla="*/ 175 h 495"/>
                <a:gd name="T26" fmla="*/ 523 w 639"/>
                <a:gd name="T27" fmla="*/ 166 h 495"/>
                <a:gd name="T28" fmla="*/ 427 w 639"/>
                <a:gd name="T29" fmla="*/ 160 h 495"/>
                <a:gd name="T30" fmla="*/ 382 w 639"/>
                <a:gd name="T31" fmla="*/ 326 h 495"/>
                <a:gd name="T32" fmla="*/ 268 w 639"/>
                <a:gd name="T33" fmla="*/ 325 h 495"/>
                <a:gd name="T34" fmla="*/ 268 w 639"/>
                <a:gd name="T35" fmla="*/ 325 h 495"/>
                <a:gd name="T36" fmla="*/ 39 w 639"/>
                <a:gd name="T37" fmla="*/ 277 h 495"/>
                <a:gd name="T38" fmla="*/ 39 w 639"/>
                <a:gd name="T39" fmla="*/ 231 h 495"/>
                <a:gd name="T40" fmla="*/ 427 w 639"/>
                <a:gd name="T41" fmla="*/ 273 h 495"/>
                <a:gd name="T42" fmla="*/ 382 w 639"/>
                <a:gd name="T43" fmla="*/ 273 h 495"/>
                <a:gd name="T44" fmla="*/ 418 w 639"/>
                <a:gd name="T45" fmla="*/ 264 h 495"/>
                <a:gd name="T46" fmla="*/ 600 w 639"/>
                <a:gd name="T47" fmla="*/ 267 h 495"/>
                <a:gd name="T48" fmla="*/ 524 w 639"/>
                <a:gd name="T49" fmla="*/ 178 h 495"/>
                <a:gd name="T50" fmla="*/ 600 w 639"/>
                <a:gd name="T51" fmla="*/ 220 h 495"/>
                <a:gd name="T52" fmla="*/ 415 w 639"/>
                <a:gd name="T53" fmla="*/ 171 h 495"/>
                <a:gd name="T54" fmla="*/ 415 w 639"/>
                <a:gd name="T55" fmla="*/ 171 h 495"/>
                <a:gd name="T56" fmla="*/ 268 w 639"/>
                <a:gd name="T57" fmla="*/ 316 h 495"/>
                <a:gd name="T58" fmla="*/ 83 w 639"/>
                <a:gd name="T59" fmla="*/ 182 h 495"/>
                <a:gd name="T60" fmla="*/ 188 w 639"/>
                <a:gd name="T61" fmla="*/ 173 h 495"/>
                <a:gd name="T62" fmla="*/ 39 w 639"/>
                <a:gd name="T63" fmla="*/ 222 h 495"/>
                <a:gd name="T64" fmla="*/ 304 w 639"/>
                <a:gd name="T65" fmla="*/ 395 h 495"/>
                <a:gd name="T66" fmla="*/ 261 w 639"/>
                <a:gd name="T67" fmla="*/ 394 h 495"/>
                <a:gd name="T68" fmla="*/ 381 w 639"/>
                <a:gd name="T69" fmla="*/ 417 h 495"/>
                <a:gd name="T70" fmla="*/ 279 w 639"/>
                <a:gd name="T71" fmla="*/ 417 h 495"/>
                <a:gd name="T72" fmla="*/ 272 w 639"/>
                <a:gd name="T73" fmla="*/ 404 h 495"/>
                <a:gd name="T74" fmla="*/ 326 w 639"/>
                <a:gd name="T75" fmla="*/ 404 h 495"/>
                <a:gd name="T76" fmla="*/ 366 w 639"/>
                <a:gd name="T77" fmla="*/ 404 h 495"/>
                <a:gd name="T78" fmla="*/ 258 w 639"/>
                <a:gd name="T79" fmla="*/ 426 h 495"/>
                <a:gd name="T80" fmla="*/ 319 w 639"/>
                <a:gd name="T81" fmla="*/ 427 h 495"/>
                <a:gd name="T82" fmla="*/ 383 w 639"/>
                <a:gd name="T83" fmla="*/ 426 h 495"/>
                <a:gd name="T84" fmla="*/ 260 w 639"/>
                <a:gd name="T85" fmla="*/ 440 h 495"/>
                <a:gd name="T86" fmla="*/ 397 w 639"/>
                <a:gd name="T87" fmla="*/ 462 h 495"/>
                <a:gd name="T88" fmla="*/ 244 w 639"/>
                <a:gd name="T89" fmla="*/ 449 h 495"/>
                <a:gd name="T90" fmla="*/ 279 w 639"/>
                <a:gd name="T91" fmla="*/ 449 h 495"/>
                <a:gd name="T92" fmla="*/ 397 w 639"/>
                <a:gd name="T93" fmla="*/ 462 h 495"/>
                <a:gd name="T94" fmla="*/ 427 w 639"/>
                <a:gd name="T95" fmla="*/ 370 h 495"/>
                <a:gd name="T96" fmla="*/ 513 w 639"/>
                <a:gd name="T97" fmla="*/ 47 h 495"/>
                <a:gd name="T98" fmla="*/ 612 w 639"/>
                <a:gd name="T99" fmla="*/ 320 h 495"/>
                <a:gd name="T100" fmla="*/ 612 w 639"/>
                <a:gd name="T101" fmla="*/ 226 h 495"/>
                <a:gd name="T102" fmla="*/ 562 w 639"/>
                <a:gd name="T103" fmla="*/ 116 h 495"/>
                <a:gd name="T104" fmla="*/ 522 w 639"/>
                <a:gd name="T105" fmla="*/ 5 h 495"/>
                <a:gd name="T106" fmla="*/ 418 w 639"/>
                <a:gd name="T107" fmla="*/ 98 h 495"/>
                <a:gd name="T108" fmla="*/ 27 w 639"/>
                <a:gd name="T109" fmla="*/ 148 h 495"/>
                <a:gd name="T110" fmla="*/ 0 w 639"/>
                <a:gd name="T111" fmla="*/ 429 h 495"/>
                <a:gd name="T112" fmla="*/ 217 w 639"/>
                <a:gd name="T113" fmla="*/ 492 h 495"/>
                <a:gd name="T114" fmla="*/ 421 w 639"/>
                <a:gd name="T115" fmla="*/ 488 h 495"/>
                <a:gd name="T116" fmla="*/ 637 w 639"/>
                <a:gd name="T117" fmla="*/ 36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9" h="495">
                  <a:moveTo>
                    <a:pt x="627" y="424"/>
                  </a:moveTo>
                  <a:lnTo>
                    <a:pt x="627" y="424"/>
                  </a:lnTo>
                  <a:cubicBezTo>
                    <a:pt x="571" y="431"/>
                    <a:pt x="489" y="436"/>
                    <a:pt x="403" y="438"/>
                  </a:cubicBezTo>
                  <a:cubicBezTo>
                    <a:pt x="403" y="438"/>
                    <a:pt x="403" y="438"/>
                    <a:pt x="403" y="438"/>
                  </a:cubicBezTo>
                  <a:lnTo>
                    <a:pt x="397" y="420"/>
                  </a:lnTo>
                  <a:lnTo>
                    <a:pt x="389" y="397"/>
                  </a:lnTo>
                  <a:lnTo>
                    <a:pt x="383" y="383"/>
                  </a:lnTo>
                  <a:cubicBezTo>
                    <a:pt x="472" y="382"/>
                    <a:pt x="555" y="379"/>
                    <a:pt x="627" y="374"/>
                  </a:cubicBezTo>
                  <a:lnTo>
                    <a:pt x="627" y="424"/>
                  </a:lnTo>
                  <a:close/>
                  <a:moveTo>
                    <a:pt x="319" y="486"/>
                  </a:moveTo>
                  <a:lnTo>
                    <a:pt x="319" y="486"/>
                  </a:lnTo>
                  <a:cubicBezTo>
                    <a:pt x="286" y="485"/>
                    <a:pt x="256" y="485"/>
                    <a:pt x="227" y="485"/>
                  </a:cubicBezTo>
                  <a:cubicBezTo>
                    <a:pt x="229" y="480"/>
                    <a:pt x="230" y="476"/>
                    <a:pt x="232" y="471"/>
                  </a:cubicBezTo>
                  <a:cubicBezTo>
                    <a:pt x="233" y="471"/>
                    <a:pt x="234" y="471"/>
                    <a:pt x="234" y="471"/>
                  </a:cubicBezTo>
                  <a:cubicBezTo>
                    <a:pt x="261" y="472"/>
                    <a:pt x="287" y="472"/>
                    <a:pt x="313" y="472"/>
                  </a:cubicBezTo>
                  <a:cubicBezTo>
                    <a:pt x="315" y="472"/>
                    <a:pt x="317" y="472"/>
                    <a:pt x="319" y="472"/>
                  </a:cubicBezTo>
                  <a:cubicBezTo>
                    <a:pt x="347" y="472"/>
                    <a:pt x="375" y="472"/>
                    <a:pt x="402" y="471"/>
                  </a:cubicBezTo>
                  <a:cubicBezTo>
                    <a:pt x="403" y="471"/>
                    <a:pt x="404" y="471"/>
                    <a:pt x="405" y="471"/>
                  </a:cubicBezTo>
                  <a:cubicBezTo>
                    <a:pt x="407" y="476"/>
                    <a:pt x="409" y="480"/>
                    <a:pt x="410" y="485"/>
                  </a:cubicBezTo>
                  <a:cubicBezTo>
                    <a:pt x="383" y="485"/>
                    <a:pt x="353" y="486"/>
                    <a:pt x="319" y="486"/>
                  </a:cubicBezTo>
                  <a:close/>
                  <a:moveTo>
                    <a:pt x="11" y="374"/>
                  </a:moveTo>
                  <a:lnTo>
                    <a:pt x="11" y="374"/>
                  </a:lnTo>
                  <a:cubicBezTo>
                    <a:pt x="84" y="379"/>
                    <a:pt x="167" y="382"/>
                    <a:pt x="256" y="383"/>
                  </a:cubicBezTo>
                  <a:cubicBezTo>
                    <a:pt x="254" y="387"/>
                    <a:pt x="253" y="391"/>
                    <a:pt x="251" y="397"/>
                  </a:cubicBezTo>
                  <a:cubicBezTo>
                    <a:pt x="251" y="397"/>
                    <a:pt x="251" y="397"/>
                    <a:pt x="251" y="397"/>
                  </a:cubicBezTo>
                  <a:cubicBezTo>
                    <a:pt x="248" y="406"/>
                    <a:pt x="246" y="411"/>
                    <a:pt x="243" y="420"/>
                  </a:cubicBezTo>
                  <a:cubicBezTo>
                    <a:pt x="243" y="420"/>
                    <a:pt x="243" y="420"/>
                    <a:pt x="243" y="420"/>
                  </a:cubicBezTo>
                  <a:cubicBezTo>
                    <a:pt x="240" y="427"/>
                    <a:pt x="238" y="432"/>
                    <a:pt x="236" y="438"/>
                  </a:cubicBezTo>
                  <a:cubicBezTo>
                    <a:pt x="236" y="438"/>
                    <a:pt x="235" y="438"/>
                    <a:pt x="235" y="438"/>
                  </a:cubicBezTo>
                  <a:cubicBezTo>
                    <a:pt x="155" y="436"/>
                    <a:pt x="70" y="430"/>
                    <a:pt x="11" y="424"/>
                  </a:cubicBezTo>
                  <a:lnTo>
                    <a:pt x="11" y="374"/>
                  </a:lnTo>
                  <a:close/>
                  <a:moveTo>
                    <a:pt x="39" y="324"/>
                  </a:moveTo>
                  <a:lnTo>
                    <a:pt x="39" y="324"/>
                  </a:lnTo>
                  <a:cubicBezTo>
                    <a:pt x="102" y="325"/>
                    <a:pt x="177" y="326"/>
                    <a:pt x="257" y="326"/>
                  </a:cubicBezTo>
                  <a:lnTo>
                    <a:pt x="257" y="371"/>
                  </a:lnTo>
                  <a:cubicBezTo>
                    <a:pt x="179" y="370"/>
                    <a:pt x="105" y="368"/>
                    <a:pt x="39" y="364"/>
                  </a:cubicBezTo>
                  <a:lnTo>
                    <a:pt x="39" y="324"/>
                  </a:lnTo>
                  <a:close/>
                  <a:moveTo>
                    <a:pt x="39" y="153"/>
                  </a:moveTo>
                  <a:lnTo>
                    <a:pt x="39" y="153"/>
                  </a:lnTo>
                  <a:cubicBezTo>
                    <a:pt x="116" y="142"/>
                    <a:pt x="215" y="135"/>
                    <a:pt x="321" y="135"/>
                  </a:cubicBezTo>
                  <a:cubicBezTo>
                    <a:pt x="354" y="135"/>
                    <a:pt x="387" y="136"/>
                    <a:pt x="418" y="137"/>
                  </a:cubicBezTo>
                  <a:lnTo>
                    <a:pt x="418" y="160"/>
                  </a:lnTo>
                  <a:cubicBezTo>
                    <a:pt x="417" y="159"/>
                    <a:pt x="416" y="159"/>
                    <a:pt x="414" y="159"/>
                  </a:cubicBezTo>
                  <a:cubicBezTo>
                    <a:pt x="409" y="159"/>
                    <a:pt x="404" y="159"/>
                    <a:pt x="399" y="159"/>
                  </a:cubicBezTo>
                  <a:cubicBezTo>
                    <a:pt x="391" y="159"/>
                    <a:pt x="382" y="158"/>
                    <a:pt x="373" y="158"/>
                  </a:cubicBezTo>
                  <a:cubicBezTo>
                    <a:pt x="369" y="158"/>
                    <a:pt x="365" y="158"/>
                    <a:pt x="361" y="158"/>
                  </a:cubicBezTo>
                  <a:cubicBezTo>
                    <a:pt x="348" y="158"/>
                    <a:pt x="334" y="158"/>
                    <a:pt x="321" y="158"/>
                  </a:cubicBezTo>
                  <a:cubicBezTo>
                    <a:pt x="308" y="158"/>
                    <a:pt x="295" y="158"/>
                    <a:pt x="281" y="158"/>
                  </a:cubicBezTo>
                  <a:cubicBezTo>
                    <a:pt x="277" y="158"/>
                    <a:pt x="273" y="158"/>
                    <a:pt x="269" y="158"/>
                  </a:cubicBezTo>
                  <a:cubicBezTo>
                    <a:pt x="260" y="158"/>
                    <a:pt x="251" y="159"/>
                    <a:pt x="242" y="159"/>
                  </a:cubicBezTo>
                  <a:cubicBezTo>
                    <a:pt x="237" y="159"/>
                    <a:pt x="232" y="159"/>
                    <a:pt x="227" y="159"/>
                  </a:cubicBezTo>
                  <a:cubicBezTo>
                    <a:pt x="219" y="160"/>
                    <a:pt x="212" y="160"/>
                    <a:pt x="204" y="160"/>
                  </a:cubicBezTo>
                  <a:cubicBezTo>
                    <a:pt x="199" y="161"/>
                    <a:pt x="193" y="161"/>
                    <a:pt x="188" y="161"/>
                  </a:cubicBezTo>
                  <a:cubicBezTo>
                    <a:pt x="181" y="162"/>
                    <a:pt x="174" y="162"/>
                    <a:pt x="167" y="162"/>
                  </a:cubicBezTo>
                  <a:cubicBezTo>
                    <a:pt x="162" y="163"/>
                    <a:pt x="156" y="163"/>
                    <a:pt x="151" y="164"/>
                  </a:cubicBezTo>
                  <a:cubicBezTo>
                    <a:pt x="145" y="164"/>
                    <a:pt x="138" y="164"/>
                    <a:pt x="132" y="165"/>
                  </a:cubicBezTo>
                  <a:cubicBezTo>
                    <a:pt x="126" y="165"/>
                    <a:pt x="121" y="166"/>
                    <a:pt x="116" y="166"/>
                  </a:cubicBezTo>
                  <a:cubicBezTo>
                    <a:pt x="110" y="167"/>
                    <a:pt x="104" y="168"/>
                    <a:pt x="98" y="168"/>
                  </a:cubicBezTo>
                  <a:cubicBezTo>
                    <a:pt x="93" y="169"/>
                    <a:pt x="88" y="169"/>
                    <a:pt x="83" y="170"/>
                  </a:cubicBezTo>
                  <a:cubicBezTo>
                    <a:pt x="77" y="171"/>
                    <a:pt x="71" y="171"/>
                    <a:pt x="66" y="172"/>
                  </a:cubicBezTo>
                  <a:cubicBezTo>
                    <a:pt x="61" y="173"/>
                    <a:pt x="56" y="173"/>
                    <a:pt x="52" y="174"/>
                  </a:cubicBezTo>
                  <a:cubicBezTo>
                    <a:pt x="48" y="174"/>
                    <a:pt x="43" y="175"/>
                    <a:pt x="39" y="176"/>
                  </a:cubicBezTo>
                  <a:lnTo>
                    <a:pt x="39" y="153"/>
                  </a:lnTo>
                  <a:close/>
                  <a:moveTo>
                    <a:pt x="88" y="122"/>
                  </a:moveTo>
                  <a:lnTo>
                    <a:pt x="88" y="122"/>
                  </a:lnTo>
                  <a:cubicBezTo>
                    <a:pt x="151" y="113"/>
                    <a:pt x="233" y="108"/>
                    <a:pt x="320" y="108"/>
                  </a:cubicBezTo>
                  <a:cubicBezTo>
                    <a:pt x="354" y="108"/>
                    <a:pt x="387" y="109"/>
                    <a:pt x="418" y="110"/>
                  </a:cubicBezTo>
                  <a:lnTo>
                    <a:pt x="418" y="125"/>
                  </a:lnTo>
                  <a:cubicBezTo>
                    <a:pt x="387" y="124"/>
                    <a:pt x="354" y="123"/>
                    <a:pt x="321" y="123"/>
                  </a:cubicBezTo>
                  <a:cubicBezTo>
                    <a:pt x="237" y="123"/>
                    <a:pt x="156" y="127"/>
                    <a:pt x="88" y="135"/>
                  </a:cubicBezTo>
                  <a:lnTo>
                    <a:pt x="88" y="122"/>
                  </a:lnTo>
                  <a:close/>
                  <a:moveTo>
                    <a:pt x="550" y="121"/>
                  </a:moveTo>
                  <a:lnTo>
                    <a:pt x="550" y="121"/>
                  </a:lnTo>
                  <a:lnTo>
                    <a:pt x="550" y="134"/>
                  </a:lnTo>
                  <a:cubicBezTo>
                    <a:pt x="512" y="130"/>
                    <a:pt x="471" y="127"/>
                    <a:pt x="427" y="126"/>
                  </a:cubicBezTo>
                  <a:lnTo>
                    <a:pt x="427" y="111"/>
                  </a:lnTo>
                  <a:cubicBezTo>
                    <a:pt x="472" y="113"/>
                    <a:pt x="514" y="117"/>
                    <a:pt x="550" y="121"/>
                  </a:cubicBezTo>
                  <a:close/>
                  <a:moveTo>
                    <a:pt x="600" y="175"/>
                  </a:moveTo>
                  <a:lnTo>
                    <a:pt x="600" y="175"/>
                  </a:lnTo>
                  <a:cubicBezTo>
                    <a:pt x="596" y="174"/>
                    <a:pt x="591" y="174"/>
                    <a:pt x="587" y="173"/>
                  </a:cubicBezTo>
                  <a:cubicBezTo>
                    <a:pt x="583" y="173"/>
                    <a:pt x="578" y="172"/>
                    <a:pt x="574" y="172"/>
                  </a:cubicBezTo>
                  <a:cubicBezTo>
                    <a:pt x="568" y="171"/>
                    <a:pt x="562" y="170"/>
                    <a:pt x="556" y="169"/>
                  </a:cubicBezTo>
                  <a:cubicBezTo>
                    <a:pt x="551" y="169"/>
                    <a:pt x="547" y="168"/>
                    <a:pt x="542" y="168"/>
                  </a:cubicBezTo>
                  <a:cubicBezTo>
                    <a:pt x="536" y="167"/>
                    <a:pt x="529" y="167"/>
                    <a:pt x="523" y="166"/>
                  </a:cubicBezTo>
                  <a:cubicBezTo>
                    <a:pt x="518" y="166"/>
                    <a:pt x="513" y="165"/>
                    <a:pt x="508" y="165"/>
                  </a:cubicBezTo>
                  <a:cubicBezTo>
                    <a:pt x="502" y="164"/>
                    <a:pt x="495" y="164"/>
                    <a:pt x="488" y="163"/>
                  </a:cubicBezTo>
                  <a:cubicBezTo>
                    <a:pt x="483" y="163"/>
                    <a:pt x="478" y="163"/>
                    <a:pt x="473" y="162"/>
                  </a:cubicBezTo>
                  <a:cubicBezTo>
                    <a:pt x="466" y="162"/>
                    <a:pt x="459" y="161"/>
                    <a:pt x="452" y="161"/>
                  </a:cubicBezTo>
                  <a:cubicBezTo>
                    <a:pt x="447" y="161"/>
                    <a:pt x="442" y="160"/>
                    <a:pt x="437" y="160"/>
                  </a:cubicBezTo>
                  <a:cubicBezTo>
                    <a:pt x="434" y="160"/>
                    <a:pt x="430" y="160"/>
                    <a:pt x="427" y="160"/>
                  </a:cubicBezTo>
                  <a:lnTo>
                    <a:pt x="427" y="138"/>
                  </a:lnTo>
                  <a:cubicBezTo>
                    <a:pt x="491" y="140"/>
                    <a:pt x="551" y="145"/>
                    <a:pt x="600" y="153"/>
                  </a:cubicBezTo>
                  <a:lnTo>
                    <a:pt x="600" y="175"/>
                  </a:lnTo>
                  <a:close/>
                  <a:moveTo>
                    <a:pt x="382" y="355"/>
                  </a:moveTo>
                  <a:lnTo>
                    <a:pt x="382" y="355"/>
                  </a:lnTo>
                  <a:lnTo>
                    <a:pt x="382" y="326"/>
                  </a:lnTo>
                  <a:cubicBezTo>
                    <a:pt x="394" y="326"/>
                    <a:pt x="406" y="326"/>
                    <a:pt x="418" y="326"/>
                  </a:cubicBezTo>
                  <a:lnTo>
                    <a:pt x="418" y="370"/>
                  </a:lnTo>
                  <a:cubicBezTo>
                    <a:pt x="406" y="371"/>
                    <a:pt x="394" y="371"/>
                    <a:pt x="382" y="371"/>
                  </a:cubicBezTo>
                  <a:lnTo>
                    <a:pt x="382" y="355"/>
                  </a:lnTo>
                  <a:close/>
                  <a:moveTo>
                    <a:pt x="268" y="325"/>
                  </a:moveTo>
                  <a:lnTo>
                    <a:pt x="268" y="325"/>
                  </a:lnTo>
                  <a:lnTo>
                    <a:pt x="370" y="325"/>
                  </a:lnTo>
                  <a:lnTo>
                    <a:pt x="370" y="355"/>
                  </a:lnTo>
                  <a:lnTo>
                    <a:pt x="370" y="371"/>
                  </a:lnTo>
                  <a:cubicBezTo>
                    <a:pt x="353" y="371"/>
                    <a:pt x="336" y="371"/>
                    <a:pt x="319" y="371"/>
                  </a:cubicBezTo>
                  <a:cubicBezTo>
                    <a:pt x="302" y="371"/>
                    <a:pt x="285" y="371"/>
                    <a:pt x="268" y="371"/>
                  </a:cubicBezTo>
                  <a:lnTo>
                    <a:pt x="268" y="325"/>
                  </a:lnTo>
                  <a:close/>
                  <a:moveTo>
                    <a:pt x="39" y="277"/>
                  </a:moveTo>
                  <a:lnTo>
                    <a:pt x="39" y="277"/>
                  </a:lnTo>
                  <a:cubicBezTo>
                    <a:pt x="103" y="275"/>
                    <a:pt x="178" y="273"/>
                    <a:pt x="257" y="273"/>
                  </a:cubicBezTo>
                  <a:lnTo>
                    <a:pt x="257" y="317"/>
                  </a:lnTo>
                  <a:cubicBezTo>
                    <a:pt x="177" y="317"/>
                    <a:pt x="102" y="316"/>
                    <a:pt x="39" y="315"/>
                  </a:cubicBezTo>
                  <a:lnTo>
                    <a:pt x="39" y="277"/>
                  </a:lnTo>
                  <a:close/>
                  <a:moveTo>
                    <a:pt x="39" y="231"/>
                  </a:moveTo>
                  <a:lnTo>
                    <a:pt x="39" y="231"/>
                  </a:lnTo>
                  <a:cubicBezTo>
                    <a:pt x="101" y="225"/>
                    <a:pt x="176" y="221"/>
                    <a:pt x="257" y="220"/>
                  </a:cubicBezTo>
                  <a:lnTo>
                    <a:pt x="257" y="264"/>
                  </a:lnTo>
                  <a:cubicBezTo>
                    <a:pt x="178" y="264"/>
                    <a:pt x="103" y="266"/>
                    <a:pt x="39" y="268"/>
                  </a:cubicBezTo>
                  <a:lnTo>
                    <a:pt x="39" y="231"/>
                  </a:lnTo>
                  <a:close/>
                  <a:moveTo>
                    <a:pt x="427" y="273"/>
                  </a:moveTo>
                  <a:lnTo>
                    <a:pt x="427" y="273"/>
                  </a:lnTo>
                  <a:cubicBezTo>
                    <a:pt x="489" y="274"/>
                    <a:pt x="548" y="275"/>
                    <a:pt x="600" y="276"/>
                  </a:cubicBezTo>
                  <a:lnTo>
                    <a:pt x="600" y="315"/>
                  </a:lnTo>
                  <a:cubicBezTo>
                    <a:pt x="549" y="316"/>
                    <a:pt x="490" y="317"/>
                    <a:pt x="427" y="317"/>
                  </a:cubicBezTo>
                  <a:lnTo>
                    <a:pt x="427" y="273"/>
                  </a:lnTo>
                  <a:close/>
                  <a:moveTo>
                    <a:pt x="382" y="273"/>
                  </a:moveTo>
                  <a:lnTo>
                    <a:pt x="382" y="273"/>
                  </a:lnTo>
                  <a:cubicBezTo>
                    <a:pt x="394" y="273"/>
                    <a:pt x="406" y="273"/>
                    <a:pt x="418" y="273"/>
                  </a:cubicBezTo>
                  <a:lnTo>
                    <a:pt x="418" y="317"/>
                  </a:lnTo>
                  <a:cubicBezTo>
                    <a:pt x="406" y="317"/>
                    <a:pt x="394" y="317"/>
                    <a:pt x="382" y="317"/>
                  </a:cubicBezTo>
                  <a:lnTo>
                    <a:pt x="382" y="273"/>
                  </a:lnTo>
                  <a:close/>
                  <a:moveTo>
                    <a:pt x="418" y="264"/>
                  </a:moveTo>
                  <a:lnTo>
                    <a:pt x="418" y="264"/>
                  </a:lnTo>
                  <a:cubicBezTo>
                    <a:pt x="406" y="264"/>
                    <a:pt x="394" y="264"/>
                    <a:pt x="382" y="264"/>
                  </a:cubicBezTo>
                  <a:lnTo>
                    <a:pt x="382" y="220"/>
                  </a:lnTo>
                  <a:cubicBezTo>
                    <a:pt x="394" y="220"/>
                    <a:pt x="406" y="220"/>
                    <a:pt x="418" y="220"/>
                  </a:cubicBezTo>
                  <a:lnTo>
                    <a:pt x="418" y="264"/>
                  </a:lnTo>
                  <a:close/>
                  <a:moveTo>
                    <a:pt x="600" y="267"/>
                  </a:moveTo>
                  <a:lnTo>
                    <a:pt x="600" y="267"/>
                  </a:lnTo>
                  <a:cubicBezTo>
                    <a:pt x="548" y="266"/>
                    <a:pt x="489" y="265"/>
                    <a:pt x="427" y="264"/>
                  </a:cubicBezTo>
                  <a:lnTo>
                    <a:pt x="427" y="221"/>
                  </a:lnTo>
                  <a:cubicBezTo>
                    <a:pt x="490" y="222"/>
                    <a:pt x="549" y="225"/>
                    <a:pt x="600" y="229"/>
                  </a:cubicBezTo>
                  <a:lnTo>
                    <a:pt x="600" y="267"/>
                  </a:lnTo>
                  <a:close/>
                  <a:moveTo>
                    <a:pt x="453" y="173"/>
                  </a:moveTo>
                  <a:lnTo>
                    <a:pt x="453" y="173"/>
                  </a:lnTo>
                  <a:cubicBezTo>
                    <a:pt x="460" y="173"/>
                    <a:pt x="466" y="174"/>
                    <a:pt x="473" y="174"/>
                  </a:cubicBezTo>
                  <a:cubicBezTo>
                    <a:pt x="478" y="175"/>
                    <a:pt x="484" y="175"/>
                    <a:pt x="489" y="175"/>
                  </a:cubicBezTo>
                  <a:cubicBezTo>
                    <a:pt x="496" y="176"/>
                    <a:pt x="502" y="176"/>
                    <a:pt x="508" y="177"/>
                  </a:cubicBezTo>
                  <a:cubicBezTo>
                    <a:pt x="513" y="177"/>
                    <a:pt x="519" y="178"/>
                    <a:pt x="524" y="178"/>
                  </a:cubicBezTo>
                  <a:cubicBezTo>
                    <a:pt x="530" y="179"/>
                    <a:pt x="536" y="179"/>
                    <a:pt x="541" y="180"/>
                  </a:cubicBezTo>
                  <a:cubicBezTo>
                    <a:pt x="546" y="180"/>
                    <a:pt x="552" y="181"/>
                    <a:pt x="557" y="182"/>
                  </a:cubicBezTo>
                  <a:cubicBezTo>
                    <a:pt x="562" y="182"/>
                    <a:pt x="568" y="183"/>
                    <a:pt x="573" y="183"/>
                  </a:cubicBezTo>
                  <a:cubicBezTo>
                    <a:pt x="578" y="184"/>
                    <a:pt x="583" y="185"/>
                    <a:pt x="588" y="186"/>
                  </a:cubicBezTo>
                  <a:cubicBezTo>
                    <a:pt x="592" y="186"/>
                    <a:pt x="596" y="187"/>
                    <a:pt x="600" y="187"/>
                  </a:cubicBezTo>
                  <a:lnTo>
                    <a:pt x="600" y="220"/>
                  </a:lnTo>
                  <a:cubicBezTo>
                    <a:pt x="549" y="216"/>
                    <a:pt x="490" y="213"/>
                    <a:pt x="427" y="212"/>
                  </a:cubicBezTo>
                  <a:lnTo>
                    <a:pt x="427" y="172"/>
                  </a:lnTo>
                  <a:cubicBezTo>
                    <a:pt x="430" y="172"/>
                    <a:pt x="433" y="172"/>
                    <a:pt x="436" y="172"/>
                  </a:cubicBezTo>
                  <a:cubicBezTo>
                    <a:pt x="442" y="172"/>
                    <a:pt x="447" y="173"/>
                    <a:pt x="453" y="173"/>
                  </a:cubicBezTo>
                  <a:close/>
                  <a:moveTo>
                    <a:pt x="415" y="171"/>
                  </a:moveTo>
                  <a:lnTo>
                    <a:pt x="415" y="171"/>
                  </a:lnTo>
                  <a:cubicBezTo>
                    <a:pt x="416" y="171"/>
                    <a:pt x="417" y="171"/>
                    <a:pt x="418" y="171"/>
                  </a:cubicBezTo>
                  <a:lnTo>
                    <a:pt x="418" y="211"/>
                  </a:lnTo>
                  <a:cubicBezTo>
                    <a:pt x="406" y="211"/>
                    <a:pt x="394" y="211"/>
                    <a:pt x="382" y="211"/>
                  </a:cubicBezTo>
                  <a:lnTo>
                    <a:pt x="382" y="170"/>
                  </a:lnTo>
                  <a:cubicBezTo>
                    <a:pt x="387" y="170"/>
                    <a:pt x="393" y="171"/>
                    <a:pt x="399" y="171"/>
                  </a:cubicBezTo>
                  <a:cubicBezTo>
                    <a:pt x="404" y="171"/>
                    <a:pt x="409" y="171"/>
                    <a:pt x="415" y="171"/>
                  </a:cubicBezTo>
                  <a:close/>
                  <a:moveTo>
                    <a:pt x="321" y="170"/>
                  </a:moveTo>
                  <a:lnTo>
                    <a:pt x="321" y="170"/>
                  </a:lnTo>
                  <a:cubicBezTo>
                    <a:pt x="334" y="170"/>
                    <a:pt x="347" y="170"/>
                    <a:pt x="360" y="170"/>
                  </a:cubicBezTo>
                  <a:cubicBezTo>
                    <a:pt x="364" y="170"/>
                    <a:pt x="367" y="170"/>
                    <a:pt x="370" y="170"/>
                  </a:cubicBezTo>
                  <a:lnTo>
                    <a:pt x="370" y="316"/>
                  </a:lnTo>
                  <a:lnTo>
                    <a:pt x="268" y="316"/>
                  </a:lnTo>
                  <a:lnTo>
                    <a:pt x="268" y="170"/>
                  </a:lnTo>
                  <a:cubicBezTo>
                    <a:pt x="273" y="170"/>
                    <a:pt x="277" y="170"/>
                    <a:pt x="281" y="170"/>
                  </a:cubicBezTo>
                  <a:cubicBezTo>
                    <a:pt x="295" y="170"/>
                    <a:pt x="308" y="170"/>
                    <a:pt x="321" y="170"/>
                  </a:cubicBezTo>
                  <a:close/>
                  <a:moveTo>
                    <a:pt x="66" y="184"/>
                  </a:moveTo>
                  <a:lnTo>
                    <a:pt x="66" y="184"/>
                  </a:lnTo>
                  <a:cubicBezTo>
                    <a:pt x="72" y="183"/>
                    <a:pt x="78" y="183"/>
                    <a:pt x="83" y="182"/>
                  </a:cubicBezTo>
                  <a:cubicBezTo>
                    <a:pt x="88" y="181"/>
                    <a:pt x="93" y="181"/>
                    <a:pt x="98" y="180"/>
                  </a:cubicBezTo>
                  <a:cubicBezTo>
                    <a:pt x="104" y="180"/>
                    <a:pt x="110" y="179"/>
                    <a:pt x="116" y="178"/>
                  </a:cubicBezTo>
                  <a:cubicBezTo>
                    <a:pt x="122" y="178"/>
                    <a:pt x="127" y="177"/>
                    <a:pt x="132" y="177"/>
                  </a:cubicBezTo>
                  <a:cubicBezTo>
                    <a:pt x="138" y="176"/>
                    <a:pt x="145" y="176"/>
                    <a:pt x="151" y="176"/>
                  </a:cubicBezTo>
                  <a:cubicBezTo>
                    <a:pt x="157" y="175"/>
                    <a:pt x="162" y="175"/>
                    <a:pt x="168" y="174"/>
                  </a:cubicBezTo>
                  <a:cubicBezTo>
                    <a:pt x="174" y="174"/>
                    <a:pt x="181" y="174"/>
                    <a:pt x="188" y="173"/>
                  </a:cubicBezTo>
                  <a:cubicBezTo>
                    <a:pt x="194" y="173"/>
                    <a:pt x="199" y="173"/>
                    <a:pt x="204" y="172"/>
                  </a:cubicBezTo>
                  <a:cubicBezTo>
                    <a:pt x="212" y="172"/>
                    <a:pt x="219" y="172"/>
                    <a:pt x="226" y="171"/>
                  </a:cubicBezTo>
                  <a:cubicBezTo>
                    <a:pt x="232" y="171"/>
                    <a:pt x="237" y="171"/>
                    <a:pt x="242" y="171"/>
                  </a:cubicBezTo>
                  <a:cubicBezTo>
                    <a:pt x="247" y="171"/>
                    <a:pt x="252" y="171"/>
                    <a:pt x="257" y="170"/>
                  </a:cubicBezTo>
                  <a:lnTo>
                    <a:pt x="257" y="211"/>
                  </a:lnTo>
                  <a:cubicBezTo>
                    <a:pt x="176" y="212"/>
                    <a:pt x="101" y="216"/>
                    <a:pt x="39" y="222"/>
                  </a:cubicBezTo>
                  <a:lnTo>
                    <a:pt x="39" y="188"/>
                  </a:lnTo>
                  <a:cubicBezTo>
                    <a:pt x="43" y="187"/>
                    <a:pt x="48" y="186"/>
                    <a:pt x="52" y="186"/>
                  </a:cubicBezTo>
                  <a:cubicBezTo>
                    <a:pt x="57" y="185"/>
                    <a:pt x="62" y="185"/>
                    <a:pt x="66" y="184"/>
                  </a:cubicBezTo>
                  <a:close/>
                  <a:moveTo>
                    <a:pt x="319" y="395"/>
                  </a:moveTo>
                  <a:lnTo>
                    <a:pt x="319" y="395"/>
                  </a:lnTo>
                  <a:cubicBezTo>
                    <a:pt x="314" y="395"/>
                    <a:pt x="309" y="395"/>
                    <a:pt x="304" y="395"/>
                  </a:cubicBezTo>
                  <a:cubicBezTo>
                    <a:pt x="303" y="395"/>
                    <a:pt x="301" y="395"/>
                    <a:pt x="300" y="395"/>
                  </a:cubicBezTo>
                  <a:cubicBezTo>
                    <a:pt x="296" y="395"/>
                    <a:pt x="293" y="395"/>
                    <a:pt x="289" y="395"/>
                  </a:cubicBezTo>
                  <a:cubicBezTo>
                    <a:pt x="287" y="395"/>
                    <a:pt x="285" y="395"/>
                    <a:pt x="282" y="395"/>
                  </a:cubicBezTo>
                  <a:cubicBezTo>
                    <a:pt x="280" y="395"/>
                    <a:pt x="277" y="395"/>
                    <a:pt x="274" y="395"/>
                  </a:cubicBezTo>
                  <a:cubicBezTo>
                    <a:pt x="271" y="395"/>
                    <a:pt x="269" y="395"/>
                    <a:pt x="266" y="395"/>
                  </a:cubicBezTo>
                  <a:cubicBezTo>
                    <a:pt x="265" y="394"/>
                    <a:pt x="263" y="394"/>
                    <a:pt x="261" y="394"/>
                  </a:cubicBezTo>
                  <a:cubicBezTo>
                    <a:pt x="263" y="390"/>
                    <a:pt x="264" y="387"/>
                    <a:pt x="265" y="383"/>
                  </a:cubicBezTo>
                  <a:cubicBezTo>
                    <a:pt x="283" y="383"/>
                    <a:pt x="301" y="383"/>
                    <a:pt x="319" y="383"/>
                  </a:cubicBezTo>
                  <a:cubicBezTo>
                    <a:pt x="338" y="383"/>
                    <a:pt x="356" y="383"/>
                    <a:pt x="374" y="383"/>
                  </a:cubicBezTo>
                  <a:lnTo>
                    <a:pt x="378" y="395"/>
                  </a:lnTo>
                  <a:cubicBezTo>
                    <a:pt x="360" y="395"/>
                    <a:pt x="338" y="395"/>
                    <a:pt x="319" y="395"/>
                  </a:cubicBezTo>
                  <a:close/>
                  <a:moveTo>
                    <a:pt x="381" y="417"/>
                  </a:moveTo>
                  <a:lnTo>
                    <a:pt x="381" y="417"/>
                  </a:lnTo>
                  <a:cubicBezTo>
                    <a:pt x="359" y="418"/>
                    <a:pt x="337" y="418"/>
                    <a:pt x="319" y="418"/>
                  </a:cubicBezTo>
                  <a:cubicBezTo>
                    <a:pt x="314" y="418"/>
                    <a:pt x="308" y="418"/>
                    <a:pt x="302" y="418"/>
                  </a:cubicBezTo>
                  <a:cubicBezTo>
                    <a:pt x="301" y="418"/>
                    <a:pt x="300" y="418"/>
                    <a:pt x="299" y="418"/>
                  </a:cubicBezTo>
                  <a:cubicBezTo>
                    <a:pt x="295" y="418"/>
                    <a:pt x="290" y="418"/>
                    <a:pt x="285" y="417"/>
                  </a:cubicBezTo>
                  <a:cubicBezTo>
                    <a:pt x="283" y="417"/>
                    <a:pt x="281" y="417"/>
                    <a:pt x="279" y="417"/>
                  </a:cubicBezTo>
                  <a:cubicBezTo>
                    <a:pt x="275" y="417"/>
                    <a:pt x="271" y="417"/>
                    <a:pt x="268" y="417"/>
                  </a:cubicBezTo>
                  <a:cubicBezTo>
                    <a:pt x="265" y="417"/>
                    <a:pt x="263" y="417"/>
                    <a:pt x="261" y="417"/>
                  </a:cubicBezTo>
                  <a:cubicBezTo>
                    <a:pt x="258" y="417"/>
                    <a:pt x="256" y="417"/>
                    <a:pt x="254" y="417"/>
                  </a:cubicBezTo>
                  <a:cubicBezTo>
                    <a:pt x="255" y="412"/>
                    <a:pt x="257" y="408"/>
                    <a:pt x="258" y="403"/>
                  </a:cubicBezTo>
                  <a:cubicBezTo>
                    <a:pt x="261" y="403"/>
                    <a:pt x="264" y="403"/>
                    <a:pt x="266" y="404"/>
                  </a:cubicBezTo>
                  <a:cubicBezTo>
                    <a:pt x="268" y="404"/>
                    <a:pt x="270" y="404"/>
                    <a:pt x="272" y="404"/>
                  </a:cubicBezTo>
                  <a:cubicBezTo>
                    <a:pt x="276" y="404"/>
                    <a:pt x="279" y="404"/>
                    <a:pt x="282" y="404"/>
                  </a:cubicBezTo>
                  <a:cubicBezTo>
                    <a:pt x="284" y="404"/>
                    <a:pt x="286" y="404"/>
                    <a:pt x="288" y="404"/>
                  </a:cubicBezTo>
                  <a:cubicBezTo>
                    <a:pt x="292" y="404"/>
                    <a:pt x="295" y="404"/>
                    <a:pt x="299" y="404"/>
                  </a:cubicBezTo>
                  <a:cubicBezTo>
                    <a:pt x="300" y="404"/>
                    <a:pt x="302" y="404"/>
                    <a:pt x="304" y="404"/>
                  </a:cubicBezTo>
                  <a:cubicBezTo>
                    <a:pt x="309" y="404"/>
                    <a:pt x="314" y="404"/>
                    <a:pt x="319" y="404"/>
                  </a:cubicBezTo>
                  <a:cubicBezTo>
                    <a:pt x="321" y="404"/>
                    <a:pt x="324" y="404"/>
                    <a:pt x="326" y="404"/>
                  </a:cubicBezTo>
                  <a:cubicBezTo>
                    <a:pt x="328" y="404"/>
                    <a:pt x="330" y="404"/>
                    <a:pt x="331" y="404"/>
                  </a:cubicBezTo>
                  <a:cubicBezTo>
                    <a:pt x="333" y="404"/>
                    <a:pt x="335" y="404"/>
                    <a:pt x="337" y="404"/>
                  </a:cubicBezTo>
                  <a:cubicBezTo>
                    <a:pt x="341" y="404"/>
                    <a:pt x="345" y="404"/>
                    <a:pt x="348" y="404"/>
                  </a:cubicBezTo>
                  <a:cubicBezTo>
                    <a:pt x="350" y="404"/>
                    <a:pt x="351" y="404"/>
                    <a:pt x="352" y="404"/>
                  </a:cubicBezTo>
                  <a:cubicBezTo>
                    <a:pt x="357" y="404"/>
                    <a:pt x="362" y="404"/>
                    <a:pt x="366" y="404"/>
                  </a:cubicBezTo>
                  <a:lnTo>
                    <a:pt x="366" y="404"/>
                  </a:lnTo>
                  <a:cubicBezTo>
                    <a:pt x="372" y="404"/>
                    <a:pt x="377" y="404"/>
                    <a:pt x="381" y="404"/>
                  </a:cubicBezTo>
                  <a:lnTo>
                    <a:pt x="386" y="417"/>
                  </a:lnTo>
                  <a:cubicBezTo>
                    <a:pt x="384" y="417"/>
                    <a:pt x="383" y="417"/>
                    <a:pt x="381" y="417"/>
                  </a:cubicBezTo>
                  <a:close/>
                  <a:moveTo>
                    <a:pt x="250" y="426"/>
                  </a:moveTo>
                  <a:lnTo>
                    <a:pt x="250" y="426"/>
                  </a:lnTo>
                  <a:cubicBezTo>
                    <a:pt x="253" y="426"/>
                    <a:pt x="255" y="426"/>
                    <a:pt x="258" y="426"/>
                  </a:cubicBezTo>
                  <a:cubicBezTo>
                    <a:pt x="261" y="426"/>
                    <a:pt x="263" y="426"/>
                    <a:pt x="266" y="426"/>
                  </a:cubicBezTo>
                  <a:cubicBezTo>
                    <a:pt x="271" y="426"/>
                    <a:pt x="275" y="426"/>
                    <a:pt x="279" y="426"/>
                  </a:cubicBezTo>
                  <a:cubicBezTo>
                    <a:pt x="281" y="426"/>
                    <a:pt x="282" y="426"/>
                    <a:pt x="284" y="426"/>
                  </a:cubicBezTo>
                  <a:cubicBezTo>
                    <a:pt x="290" y="427"/>
                    <a:pt x="296" y="427"/>
                    <a:pt x="301" y="427"/>
                  </a:cubicBezTo>
                  <a:cubicBezTo>
                    <a:pt x="301" y="427"/>
                    <a:pt x="302" y="427"/>
                    <a:pt x="302" y="427"/>
                  </a:cubicBezTo>
                  <a:cubicBezTo>
                    <a:pt x="308" y="427"/>
                    <a:pt x="314" y="427"/>
                    <a:pt x="319" y="427"/>
                  </a:cubicBezTo>
                  <a:cubicBezTo>
                    <a:pt x="321" y="427"/>
                    <a:pt x="323" y="427"/>
                    <a:pt x="325" y="427"/>
                  </a:cubicBezTo>
                  <a:cubicBezTo>
                    <a:pt x="326" y="427"/>
                    <a:pt x="327" y="427"/>
                    <a:pt x="328" y="427"/>
                  </a:cubicBezTo>
                  <a:cubicBezTo>
                    <a:pt x="332" y="427"/>
                    <a:pt x="336" y="427"/>
                    <a:pt x="341" y="427"/>
                  </a:cubicBezTo>
                  <a:cubicBezTo>
                    <a:pt x="341" y="427"/>
                    <a:pt x="341" y="427"/>
                    <a:pt x="341" y="427"/>
                  </a:cubicBezTo>
                  <a:cubicBezTo>
                    <a:pt x="352" y="427"/>
                    <a:pt x="363" y="426"/>
                    <a:pt x="374" y="426"/>
                  </a:cubicBezTo>
                  <a:cubicBezTo>
                    <a:pt x="377" y="426"/>
                    <a:pt x="380" y="426"/>
                    <a:pt x="383" y="426"/>
                  </a:cubicBezTo>
                  <a:cubicBezTo>
                    <a:pt x="385" y="426"/>
                    <a:pt x="387" y="426"/>
                    <a:pt x="389" y="426"/>
                  </a:cubicBezTo>
                  <a:lnTo>
                    <a:pt x="394" y="440"/>
                  </a:lnTo>
                  <a:cubicBezTo>
                    <a:pt x="376" y="440"/>
                    <a:pt x="343" y="440"/>
                    <a:pt x="319" y="440"/>
                  </a:cubicBezTo>
                  <a:cubicBezTo>
                    <a:pt x="306" y="440"/>
                    <a:pt x="289" y="440"/>
                    <a:pt x="271" y="440"/>
                  </a:cubicBezTo>
                  <a:lnTo>
                    <a:pt x="270" y="440"/>
                  </a:lnTo>
                  <a:cubicBezTo>
                    <a:pt x="267" y="440"/>
                    <a:pt x="263" y="440"/>
                    <a:pt x="260" y="440"/>
                  </a:cubicBezTo>
                  <a:cubicBezTo>
                    <a:pt x="260" y="440"/>
                    <a:pt x="260" y="440"/>
                    <a:pt x="259" y="440"/>
                  </a:cubicBezTo>
                  <a:cubicBezTo>
                    <a:pt x="256" y="440"/>
                    <a:pt x="253" y="440"/>
                    <a:pt x="250" y="440"/>
                  </a:cubicBezTo>
                  <a:cubicBezTo>
                    <a:pt x="249" y="440"/>
                    <a:pt x="249" y="440"/>
                    <a:pt x="248" y="440"/>
                  </a:cubicBezTo>
                  <a:cubicBezTo>
                    <a:pt x="247" y="440"/>
                    <a:pt x="246" y="440"/>
                    <a:pt x="245" y="440"/>
                  </a:cubicBezTo>
                  <a:cubicBezTo>
                    <a:pt x="247" y="435"/>
                    <a:pt x="248" y="431"/>
                    <a:pt x="250" y="426"/>
                  </a:cubicBezTo>
                  <a:close/>
                  <a:moveTo>
                    <a:pt x="397" y="462"/>
                  </a:moveTo>
                  <a:lnTo>
                    <a:pt x="397" y="462"/>
                  </a:lnTo>
                  <a:cubicBezTo>
                    <a:pt x="371" y="463"/>
                    <a:pt x="345" y="463"/>
                    <a:pt x="319" y="463"/>
                  </a:cubicBezTo>
                  <a:cubicBezTo>
                    <a:pt x="293" y="463"/>
                    <a:pt x="267" y="463"/>
                    <a:pt x="241" y="462"/>
                  </a:cubicBezTo>
                  <a:cubicBezTo>
                    <a:pt x="239" y="462"/>
                    <a:pt x="238" y="462"/>
                    <a:pt x="236" y="462"/>
                  </a:cubicBezTo>
                  <a:lnTo>
                    <a:pt x="241" y="448"/>
                  </a:lnTo>
                  <a:cubicBezTo>
                    <a:pt x="242" y="448"/>
                    <a:pt x="243" y="449"/>
                    <a:pt x="244" y="449"/>
                  </a:cubicBezTo>
                  <a:cubicBezTo>
                    <a:pt x="246" y="449"/>
                    <a:pt x="248" y="449"/>
                    <a:pt x="251" y="449"/>
                  </a:cubicBezTo>
                  <a:cubicBezTo>
                    <a:pt x="252" y="449"/>
                    <a:pt x="253" y="449"/>
                    <a:pt x="255" y="449"/>
                  </a:cubicBezTo>
                  <a:cubicBezTo>
                    <a:pt x="257" y="449"/>
                    <a:pt x="259" y="449"/>
                    <a:pt x="261" y="449"/>
                  </a:cubicBezTo>
                  <a:cubicBezTo>
                    <a:pt x="263" y="449"/>
                    <a:pt x="264" y="449"/>
                    <a:pt x="266" y="449"/>
                  </a:cubicBezTo>
                  <a:cubicBezTo>
                    <a:pt x="268" y="449"/>
                    <a:pt x="270" y="449"/>
                    <a:pt x="272" y="449"/>
                  </a:cubicBezTo>
                  <a:cubicBezTo>
                    <a:pt x="274" y="449"/>
                    <a:pt x="277" y="449"/>
                    <a:pt x="279" y="449"/>
                  </a:cubicBezTo>
                  <a:cubicBezTo>
                    <a:pt x="280" y="449"/>
                    <a:pt x="281" y="449"/>
                    <a:pt x="282" y="449"/>
                  </a:cubicBezTo>
                  <a:cubicBezTo>
                    <a:pt x="296" y="449"/>
                    <a:pt x="309" y="449"/>
                    <a:pt x="319" y="449"/>
                  </a:cubicBezTo>
                  <a:cubicBezTo>
                    <a:pt x="344" y="450"/>
                    <a:pt x="376" y="449"/>
                    <a:pt x="394" y="448"/>
                  </a:cubicBezTo>
                  <a:cubicBezTo>
                    <a:pt x="395" y="448"/>
                    <a:pt x="396" y="448"/>
                    <a:pt x="397" y="448"/>
                  </a:cubicBezTo>
                  <a:lnTo>
                    <a:pt x="402" y="462"/>
                  </a:lnTo>
                  <a:cubicBezTo>
                    <a:pt x="400" y="462"/>
                    <a:pt x="399" y="462"/>
                    <a:pt x="397" y="462"/>
                  </a:cubicBezTo>
                  <a:close/>
                  <a:moveTo>
                    <a:pt x="427" y="370"/>
                  </a:moveTo>
                  <a:lnTo>
                    <a:pt x="427" y="370"/>
                  </a:lnTo>
                  <a:lnTo>
                    <a:pt x="427" y="326"/>
                  </a:lnTo>
                  <a:cubicBezTo>
                    <a:pt x="490" y="326"/>
                    <a:pt x="549" y="325"/>
                    <a:pt x="600" y="324"/>
                  </a:cubicBezTo>
                  <a:lnTo>
                    <a:pt x="600" y="364"/>
                  </a:lnTo>
                  <a:cubicBezTo>
                    <a:pt x="547" y="367"/>
                    <a:pt x="489" y="369"/>
                    <a:pt x="427" y="370"/>
                  </a:cubicBezTo>
                  <a:close/>
                  <a:moveTo>
                    <a:pt x="513" y="47"/>
                  </a:moveTo>
                  <a:lnTo>
                    <a:pt x="513" y="47"/>
                  </a:lnTo>
                  <a:lnTo>
                    <a:pt x="427" y="47"/>
                  </a:lnTo>
                  <a:lnTo>
                    <a:pt x="427" y="8"/>
                  </a:lnTo>
                  <a:lnTo>
                    <a:pt x="513" y="8"/>
                  </a:lnTo>
                  <a:lnTo>
                    <a:pt x="513" y="47"/>
                  </a:lnTo>
                  <a:close/>
                  <a:moveTo>
                    <a:pt x="637" y="364"/>
                  </a:moveTo>
                  <a:lnTo>
                    <a:pt x="637" y="364"/>
                  </a:lnTo>
                  <a:cubicBezTo>
                    <a:pt x="636" y="362"/>
                    <a:pt x="635" y="362"/>
                    <a:pt x="633" y="362"/>
                  </a:cubicBezTo>
                  <a:cubicBezTo>
                    <a:pt x="626" y="362"/>
                    <a:pt x="619" y="363"/>
                    <a:pt x="612" y="363"/>
                  </a:cubicBezTo>
                  <a:lnTo>
                    <a:pt x="612" y="320"/>
                  </a:lnTo>
                  <a:cubicBezTo>
                    <a:pt x="612" y="320"/>
                    <a:pt x="612" y="320"/>
                    <a:pt x="612" y="320"/>
                  </a:cubicBezTo>
                  <a:cubicBezTo>
                    <a:pt x="612" y="319"/>
                    <a:pt x="612" y="319"/>
                    <a:pt x="612" y="319"/>
                  </a:cubicBezTo>
                  <a:lnTo>
                    <a:pt x="612" y="273"/>
                  </a:lnTo>
                  <a:cubicBezTo>
                    <a:pt x="612" y="273"/>
                    <a:pt x="612" y="272"/>
                    <a:pt x="612" y="272"/>
                  </a:cubicBezTo>
                  <a:cubicBezTo>
                    <a:pt x="612" y="272"/>
                    <a:pt x="612" y="272"/>
                    <a:pt x="612" y="271"/>
                  </a:cubicBezTo>
                  <a:lnTo>
                    <a:pt x="612" y="226"/>
                  </a:lnTo>
                  <a:cubicBezTo>
                    <a:pt x="612" y="226"/>
                    <a:pt x="612" y="226"/>
                    <a:pt x="612" y="226"/>
                  </a:cubicBezTo>
                  <a:cubicBezTo>
                    <a:pt x="612" y="225"/>
                    <a:pt x="612" y="225"/>
                    <a:pt x="612" y="225"/>
                  </a:cubicBezTo>
                  <a:lnTo>
                    <a:pt x="612" y="182"/>
                  </a:lnTo>
                  <a:lnTo>
                    <a:pt x="612" y="148"/>
                  </a:lnTo>
                  <a:cubicBezTo>
                    <a:pt x="612" y="145"/>
                    <a:pt x="610" y="142"/>
                    <a:pt x="607" y="142"/>
                  </a:cubicBezTo>
                  <a:cubicBezTo>
                    <a:pt x="593" y="140"/>
                    <a:pt x="578" y="138"/>
                    <a:pt x="562" y="136"/>
                  </a:cubicBezTo>
                  <a:lnTo>
                    <a:pt x="562" y="116"/>
                  </a:lnTo>
                  <a:cubicBezTo>
                    <a:pt x="562" y="113"/>
                    <a:pt x="560" y="111"/>
                    <a:pt x="557" y="110"/>
                  </a:cubicBezTo>
                  <a:cubicBezTo>
                    <a:pt x="519" y="105"/>
                    <a:pt x="475" y="101"/>
                    <a:pt x="427" y="99"/>
                  </a:cubicBezTo>
                  <a:lnTo>
                    <a:pt x="427" y="56"/>
                  </a:lnTo>
                  <a:lnTo>
                    <a:pt x="518" y="56"/>
                  </a:lnTo>
                  <a:cubicBezTo>
                    <a:pt x="520" y="56"/>
                    <a:pt x="522" y="54"/>
                    <a:pt x="522" y="51"/>
                  </a:cubicBezTo>
                  <a:lnTo>
                    <a:pt x="522" y="5"/>
                  </a:lnTo>
                  <a:cubicBezTo>
                    <a:pt x="522" y="2"/>
                    <a:pt x="520" y="0"/>
                    <a:pt x="518" y="0"/>
                  </a:cubicBezTo>
                  <a:lnTo>
                    <a:pt x="423" y="0"/>
                  </a:lnTo>
                  <a:cubicBezTo>
                    <a:pt x="423" y="0"/>
                    <a:pt x="423" y="0"/>
                    <a:pt x="423" y="0"/>
                  </a:cubicBezTo>
                  <a:cubicBezTo>
                    <a:pt x="423" y="0"/>
                    <a:pt x="423" y="0"/>
                    <a:pt x="423" y="0"/>
                  </a:cubicBezTo>
                  <a:cubicBezTo>
                    <a:pt x="420" y="0"/>
                    <a:pt x="418" y="2"/>
                    <a:pt x="418" y="5"/>
                  </a:cubicBezTo>
                  <a:lnTo>
                    <a:pt x="418" y="98"/>
                  </a:lnTo>
                  <a:cubicBezTo>
                    <a:pt x="387" y="97"/>
                    <a:pt x="354" y="96"/>
                    <a:pt x="320" y="96"/>
                  </a:cubicBezTo>
                  <a:cubicBezTo>
                    <a:pt x="231" y="96"/>
                    <a:pt x="146" y="101"/>
                    <a:pt x="81" y="111"/>
                  </a:cubicBezTo>
                  <a:cubicBezTo>
                    <a:pt x="78" y="111"/>
                    <a:pt x="76" y="114"/>
                    <a:pt x="76" y="117"/>
                  </a:cubicBezTo>
                  <a:lnTo>
                    <a:pt x="76" y="136"/>
                  </a:lnTo>
                  <a:cubicBezTo>
                    <a:pt x="61" y="138"/>
                    <a:pt x="46" y="140"/>
                    <a:pt x="32" y="142"/>
                  </a:cubicBezTo>
                  <a:cubicBezTo>
                    <a:pt x="29" y="143"/>
                    <a:pt x="27" y="145"/>
                    <a:pt x="27" y="148"/>
                  </a:cubicBezTo>
                  <a:lnTo>
                    <a:pt x="27" y="183"/>
                  </a:lnTo>
                  <a:lnTo>
                    <a:pt x="27" y="363"/>
                  </a:lnTo>
                  <a:cubicBezTo>
                    <a:pt x="20" y="363"/>
                    <a:pt x="13" y="362"/>
                    <a:pt x="6" y="362"/>
                  </a:cubicBezTo>
                  <a:cubicBezTo>
                    <a:pt x="4" y="362"/>
                    <a:pt x="3" y="362"/>
                    <a:pt x="1" y="364"/>
                  </a:cubicBezTo>
                  <a:cubicBezTo>
                    <a:pt x="0" y="365"/>
                    <a:pt x="0" y="366"/>
                    <a:pt x="0" y="368"/>
                  </a:cubicBezTo>
                  <a:lnTo>
                    <a:pt x="0" y="429"/>
                  </a:lnTo>
                  <a:cubicBezTo>
                    <a:pt x="0" y="432"/>
                    <a:pt x="2" y="435"/>
                    <a:pt x="5" y="435"/>
                  </a:cubicBezTo>
                  <a:cubicBezTo>
                    <a:pt x="63" y="442"/>
                    <a:pt x="150" y="447"/>
                    <a:pt x="231" y="450"/>
                  </a:cubicBezTo>
                  <a:lnTo>
                    <a:pt x="225" y="465"/>
                  </a:lnTo>
                  <a:cubicBezTo>
                    <a:pt x="225" y="465"/>
                    <a:pt x="225" y="465"/>
                    <a:pt x="225" y="465"/>
                  </a:cubicBezTo>
                  <a:cubicBezTo>
                    <a:pt x="222" y="474"/>
                    <a:pt x="220" y="479"/>
                    <a:pt x="217" y="488"/>
                  </a:cubicBezTo>
                  <a:cubicBezTo>
                    <a:pt x="216" y="489"/>
                    <a:pt x="216" y="491"/>
                    <a:pt x="217" y="492"/>
                  </a:cubicBezTo>
                  <a:cubicBezTo>
                    <a:pt x="218" y="493"/>
                    <a:pt x="219" y="494"/>
                    <a:pt x="221" y="494"/>
                  </a:cubicBezTo>
                  <a:cubicBezTo>
                    <a:pt x="250" y="494"/>
                    <a:pt x="281" y="495"/>
                    <a:pt x="315" y="495"/>
                  </a:cubicBezTo>
                  <a:lnTo>
                    <a:pt x="319" y="495"/>
                  </a:lnTo>
                  <a:cubicBezTo>
                    <a:pt x="355" y="494"/>
                    <a:pt x="387" y="494"/>
                    <a:pt x="417" y="494"/>
                  </a:cubicBezTo>
                  <a:cubicBezTo>
                    <a:pt x="418" y="494"/>
                    <a:pt x="420" y="493"/>
                    <a:pt x="421" y="492"/>
                  </a:cubicBezTo>
                  <a:cubicBezTo>
                    <a:pt x="421" y="491"/>
                    <a:pt x="422" y="489"/>
                    <a:pt x="421" y="488"/>
                  </a:cubicBezTo>
                  <a:cubicBezTo>
                    <a:pt x="418" y="479"/>
                    <a:pt x="416" y="474"/>
                    <a:pt x="413" y="465"/>
                  </a:cubicBezTo>
                  <a:lnTo>
                    <a:pt x="407" y="450"/>
                  </a:lnTo>
                  <a:cubicBezTo>
                    <a:pt x="495" y="448"/>
                    <a:pt x="577" y="442"/>
                    <a:pt x="634" y="435"/>
                  </a:cubicBezTo>
                  <a:cubicBezTo>
                    <a:pt x="637" y="435"/>
                    <a:pt x="639" y="432"/>
                    <a:pt x="639" y="429"/>
                  </a:cubicBezTo>
                  <a:lnTo>
                    <a:pt x="639" y="368"/>
                  </a:lnTo>
                  <a:cubicBezTo>
                    <a:pt x="639" y="366"/>
                    <a:pt x="639" y="365"/>
                    <a:pt x="637" y="364"/>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8" name="Group 9">
            <a:extLst>
              <a:ext uri="{FF2B5EF4-FFF2-40B4-BE49-F238E27FC236}">
                <a16:creationId xmlns:a16="http://schemas.microsoft.com/office/drawing/2014/main" id="{31605972-016E-A9F9-5CBB-26E9142AD77A}"/>
              </a:ext>
            </a:extLst>
          </p:cNvPr>
          <p:cNvGrpSpPr>
            <a:grpSpLocks noChangeAspect="1"/>
          </p:cNvGrpSpPr>
          <p:nvPr/>
        </p:nvGrpSpPr>
        <p:grpSpPr bwMode="auto">
          <a:xfrm>
            <a:off x="2841508" y="3094760"/>
            <a:ext cx="511175" cy="346075"/>
            <a:chOff x="6468" y="2115"/>
            <a:chExt cx="322" cy="218"/>
          </a:xfrm>
          <a:noFill/>
        </p:grpSpPr>
        <p:sp>
          <p:nvSpPr>
            <p:cNvPr id="29" name="AutoShape 8">
              <a:extLst>
                <a:ext uri="{FF2B5EF4-FFF2-40B4-BE49-F238E27FC236}">
                  <a16:creationId xmlns:a16="http://schemas.microsoft.com/office/drawing/2014/main" id="{7918A549-B025-4459-1524-056AF1E9791E}"/>
                </a:ext>
              </a:extLst>
            </p:cNvPr>
            <p:cNvSpPr>
              <a:spLocks noChangeAspect="1"/>
            </p:cNvSpPr>
            <p:nvPr/>
          </p:nvSpPr>
          <p:spPr bwMode="auto">
            <a:xfrm>
              <a:off x="6468" y="2115"/>
              <a:ext cx="320" cy="217"/>
            </a:xfrm>
            <a:prstGeom prst="rect">
              <a:avLst/>
            </a:prstGeom>
            <a:grp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10">
              <a:extLst>
                <a:ext uri="{FF2B5EF4-FFF2-40B4-BE49-F238E27FC236}">
                  <a16:creationId xmlns:a16="http://schemas.microsoft.com/office/drawing/2014/main" id="{50381774-0A29-9E62-996C-93603B378BEE}"/>
                </a:ext>
              </a:extLst>
            </p:cNvPr>
            <p:cNvSpPr>
              <a:spLocks/>
            </p:cNvSpPr>
            <p:nvPr/>
          </p:nvSpPr>
          <p:spPr bwMode="auto">
            <a:xfrm>
              <a:off x="6632" y="2118"/>
              <a:ext cx="68" cy="93"/>
            </a:xfrm>
            <a:custGeom>
              <a:avLst/>
              <a:gdLst>
                <a:gd name="T0" fmla="*/ 112 w 137"/>
                <a:gd name="T1" fmla="*/ 136 h 188"/>
                <a:gd name="T2" fmla="*/ 112 w 137"/>
                <a:gd name="T3" fmla="*/ 136 h 188"/>
                <a:gd name="T4" fmla="*/ 90 w 137"/>
                <a:gd name="T5" fmla="*/ 136 h 188"/>
                <a:gd name="T6" fmla="*/ 84 w 137"/>
                <a:gd name="T7" fmla="*/ 136 h 188"/>
                <a:gd name="T8" fmla="*/ 82 w 137"/>
                <a:gd name="T9" fmla="*/ 136 h 188"/>
                <a:gd name="T10" fmla="*/ 79 w 137"/>
                <a:gd name="T11" fmla="*/ 151 h 188"/>
                <a:gd name="T12" fmla="*/ 80 w 137"/>
                <a:gd name="T13" fmla="*/ 152 h 188"/>
                <a:gd name="T14" fmla="*/ 87 w 137"/>
                <a:gd name="T15" fmla="*/ 168 h 188"/>
                <a:gd name="T16" fmla="*/ 67 w 137"/>
                <a:gd name="T17" fmla="*/ 188 h 188"/>
                <a:gd name="T18" fmla="*/ 46 w 137"/>
                <a:gd name="T19" fmla="*/ 168 h 188"/>
                <a:gd name="T20" fmla="*/ 53 w 137"/>
                <a:gd name="T21" fmla="*/ 153 h 188"/>
                <a:gd name="T22" fmla="*/ 53 w 137"/>
                <a:gd name="T23" fmla="*/ 153 h 188"/>
                <a:gd name="T24" fmla="*/ 56 w 137"/>
                <a:gd name="T25" fmla="*/ 144 h 188"/>
                <a:gd name="T26" fmla="*/ 52 w 137"/>
                <a:gd name="T27" fmla="*/ 136 h 188"/>
                <a:gd name="T28" fmla="*/ 49 w 137"/>
                <a:gd name="T29" fmla="*/ 136 h 188"/>
                <a:gd name="T30" fmla="*/ 45 w 137"/>
                <a:gd name="T31" fmla="*/ 136 h 188"/>
                <a:gd name="T32" fmla="*/ 3 w 137"/>
                <a:gd name="T33" fmla="*/ 136 h 188"/>
                <a:gd name="T34" fmla="*/ 0 w 137"/>
                <a:gd name="T35" fmla="*/ 133 h 188"/>
                <a:gd name="T36" fmla="*/ 0 w 137"/>
                <a:gd name="T37" fmla="*/ 84 h 188"/>
                <a:gd name="T38" fmla="*/ 0 w 137"/>
                <a:gd name="T39" fmla="*/ 82 h 188"/>
                <a:gd name="T40" fmla="*/ 9 w 137"/>
                <a:gd name="T41" fmla="*/ 77 h 188"/>
                <a:gd name="T42" fmla="*/ 17 w 137"/>
                <a:gd name="T43" fmla="*/ 81 h 188"/>
                <a:gd name="T44" fmla="*/ 17 w 137"/>
                <a:gd name="T45" fmla="*/ 81 h 188"/>
                <a:gd name="T46" fmla="*/ 32 w 137"/>
                <a:gd name="T47" fmla="*/ 87 h 188"/>
                <a:gd name="T48" fmla="*/ 53 w 137"/>
                <a:gd name="T49" fmla="*/ 67 h 188"/>
                <a:gd name="T50" fmla="*/ 32 w 137"/>
                <a:gd name="T51" fmla="*/ 46 h 188"/>
                <a:gd name="T52" fmla="*/ 16 w 137"/>
                <a:gd name="T53" fmla="*/ 54 h 188"/>
                <a:gd name="T54" fmla="*/ 16 w 137"/>
                <a:gd name="T55" fmla="*/ 54 h 188"/>
                <a:gd name="T56" fmla="*/ 9 w 137"/>
                <a:gd name="T57" fmla="*/ 56 h 188"/>
                <a:gd name="T58" fmla="*/ 0 w 137"/>
                <a:gd name="T59" fmla="*/ 51 h 188"/>
                <a:gd name="T60" fmla="*/ 0 w 137"/>
                <a:gd name="T61" fmla="*/ 50 h 188"/>
                <a:gd name="T62" fmla="*/ 0 w 137"/>
                <a:gd name="T63" fmla="*/ 3 h 188"/>
                <a:gd name="T64" fmla="*/ 3 w 137"/>
                <a:gd name="T65" fmla="*/ 0 h 188"/>
                <a:gd name="T66" fmla="*/ 134 w 137"/>
                <a:gd name="T67" fmla="*/ 0 h 188"/>
                <a:gd name="T68" fmla="*/ 137 w 137"/>
                <a:gd name="T69" fmla="*/ 3 h 188"/>
                <a:gd name="T70" fmla="*/ 137 w 137"/>
                <a:gd name="T71" fmla="*/ 10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7" h="188">
                  <a:moveTo>
                    <a:pt x="112" y="136"/>
                  </a:moveTo>
                  <a:lnTo>
                    <a:pt x="112" y="136"/>
                  </a:lnTo>
                  <a:lnTo>
                    <a:pt x="90" y="136"/>
                  </a:lnTo>
                  <a:lnTo>
                    <a:pt x="84" y="136"/>
                  </a:lnTo>
                  <a:cubicBezTo>
                    <a:pt x="84" y="136"/>
                    <a:pt x="82" y="136"/>
                    <a:pt x="82" y="136"/>
                  </a:cubicBezTo>
                  <a:cubicBezTo>
                    <a:pt x="77" y="140"/>
                    <a:pt x="76" y="145"/>
                    <a:pt x="79" y="151"/>
                  </a:cubicBezTo>
                  <a:cubicBezTo>
                    <a:pt x="79" y="151"/>
                    <a:pt x="80" y="152"/>
                    <a:pt x="80" y="152"/>
                  </a:cubicBezTo>
                  <a:cubicBezTo>
                    <a:pt x="85" y="156"/>
                    <a:pt x="87" y="162"/>
                    <a:pt x="87" y="168"/>
                  </a:cubicBezTo>
                  <a:cubicBezTo>
                    <a:pt x="87" y="179"/>
                    <a:pt x="78" y="188"/>
                    <a:pt x="67" y="188"/>
                  </a:cubicBezTo>
                  <a:cubicBezTo>
                    <a:pt x="56" y="188"/>
                    <a:pt x="46" y="179"/>
                    <a:pt x="46" y="168"/>
                  </a:cubicBezTo>
                  <a:cubicBezTo>
                    <a:pt x="46" y="162"/>
                    <a:pt x="49" y="157"/>
                    <a:pt x="53" y="153"/>
                  </a:cubicBezTo>
                  <a:cubicBezTo>
                    <a:pt x="53" y="153"/>
                    <a:pt x="53" y="153"/>
                    <a:pt x="53" y="153"/>
                  </a:cubicBezTo>
                  <a:cubicBezTo>
                    <a:pt x="55" y="150"/>
                    <a:pt x="56" y="147"/>
                    <a:pt x="56" y="144"/>
                  </a:cubicBezTo>
                  <a:cubicBezTo>
                    <a:pt x="56" y="142"/>
                    <a:pt x="56" y="139"/>
                    <a:pt x="52" y="136"/>
                  </a:cubicBezTo>
                  <a:cubicBezTo>
                    <a:pt x="52" y="136"/>
                    <a:pt x="50" y="136"/>
                    <a:pt x="49" y="136"/>
                  </a:cubicBezTo>
                  <a:lnTo>
                    <a:pt x="45" y="136"/>
                  </a:lnTo>
                  <a:lnTo>
                    <a:pt x="3" y="136"/>
                  </a:lnTo>
                  <a:cubicBezTo>
                    <a:pt x="1" y="136"/>
                    <a:pt x="0" y="135"/>
                    <a:pt x="0" y="133"/>
                  </a:cubicBezTo>
                  <a:lnTo>
                    <a:pt x="0" y="84"/>
                  </a:lnTo>
                  <a:cubicBezTo>
                    <a:pt x="0" y="83"/>
                    <a:pt x="0" y="83"/>
                    <a:pt x="0" y="82"/>
                  </a:cubicBezTo>
                  <a:cubicBezTo>
                    <a:pt x="2" y="79"/>
                    <a:pt x="5" y="77"/>
                    <a:pt x="9" y="77"/>
                  </a:cubicBezTo>
                  <a:cubicBezTo>
                    <a:pt x="12" y="77"/>
                    <a:pt x="15" y="79"/>
                    <a:pt x="17" y="81"/>
                  </a:cubicBezTo>
                  <a:cubicBezTo>
                    <a:pt x="17" y="81"/>
                    <a:pt x="17" y="81"/>
                    <a:pt x="17" y="81"/>
                  </a:cubicBezTo>
                  <a:cubicBezTo>
                    <a:pt x="21" y="85"/>
                    <a:pt x="27" y="87"/>
                    <a:pt x="32" y="87"/>
                  </a:cubicBezTo>
                  <a:cubicBezTo>
                    <a:pt x="44" y="87"/>
                    <a:pt x="53" y="78"/>
                    <a:pt x="53" y="67"/>
                  </a:cubicBezTo>
                  <a:cubicBezTo>
                    <a:pt x="53" y="56"/>
                    <a:pt x="44" y="46"/>
                    <a:pt x="32" y="46"/>
                  </a:cubicBezTo>
                  <a:cubicBezTo>
                    <a:pt x="26" y="46"/>
                    <a:pt x="20" y="49"/>
                    <a:pt x="16" y="54"/>
                  </a:cubicBezTo>
                  <a:cubicBezTo>
                    <a:pt x="16" y="54"/>
                    <a:pt x="16" y="54"/>
                    <a:pt x="16" y="54"/>
                  </a:cubicBezTo>
                  <a:cubicBezTo>
                    <a:pt x="13" y="56"/>
                    <a:pt x="11" y="56"/>
                    <a:pt x="9" y="56"/>
                  </a:cubicBezTo>
                  <a:cubicBezTo>
                    <a:pt x="7" y="56"/>
                    <a:pt x="3" y="55"/>
                    <a:pt x="0" y="51"/>
                  </a:cubicBezTo>
                  <a:cubicBezTo>
                    <a:pt x="0" y="51"/>
                    <a:pt x="0" y="50"/>
                    <a:pt x="0" y="50"/>
                  </a:cubicBezTo>
                  <a:lnTo>
                    <a:pt x="0" y="3"/>
                  </a:lnTo>
                  <a:cubicBezTo>
                    <a:pt x="0" y="1"/>
                    <a:pt x="1" y="0"/>
                    <a:pt x="3" y="0"/>
                  </a:cubicBezTo>
                  <a:lnTo>
                    <a:pt x="134" y="0"/>
                  </a:lnTo>
                  <a:cubicBezTo>
                    <a:pt x="136" y="0"/>
                    <a:pt x="137" y="1"/>
                    <a:pt x="137" y="3"/>
                  </a:cubicBezTo>
                  <a:lnTo>
                    <a:pt x="137" y="100"/>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11">
              <a:extLst>
                <a:ext uri="{FF2B5EF4-FFF2-40B4-BE49-F238E27FC236}">
                  <a16:creationId xmlns:a16="http://schemas.microsoft.com/office/drawing/2014/main" id="{91194605-5F90-FFD3-C483-D886A34D5179}"/>
                </a:ext>
              </a:extLst>
            </p:cNvPr>
            <p:cNvSpPr>
              <a:spLocks/>
            </p:cNvSpPr>
            <p:nvPr/>
          </p:nvSpPr>
          <p:spPr bwMode="auto">
            <a:xfrm>
              <a:off x="6676" y="2152"/>
              <a:ext cx="114" cy="181"/>
            </a:xfrm>
            <a:custGeom>
              <a:avLst/>
              <a:gdLst>
                <a:gd name="T0" fmla="*/ 149 w 233"/>
                <a:gd name="T1" fmla="*/ 3 h 368"/>
                <a:gd name="T2" fmla="*/ 149 w 233"/>
                <a:gd name="T3" fmla="*/ 3 h 368"/>
                <a:gd name="T4" fmla="*/ 82 w 233"/>
                <a:gd name="T5" fmla="*/ 47 h 368"/>
                <a:gd name="T6" fmla="*/ 32 w 233"/>
                <a:gd name="T7" fmla="*/ 25 h 368"/>
                <a:gd name="T8" fmla="*/ 4 w 233"/>
                <a:gd name="T9" fmla="*/ 35 h 368"/>
                <a:gd name="T10" fmla="*/ 7 w 233"/>
                <a:gd name="T11" fmla="*/ 57 h 368"/>
                <a:gd name="T12" fmla="*/ 14 w 233"/>
                <a:gd name="T13" fmla="*/ 63 h 368"/>
                <a:gd name="T14" fmla="*/ 77 w 233"/>
                <a:gd name="T15" fmla="*/ 89 h 368"/>
                <a:gd name="T16" fmla="*/ 91 w 233"/>
                <a:gd name="T17" fmla="*/ 89 h 368"/>
                <a:gd name="T18" fmla="*/ 135 w 233"/>
                <a:gd name="T19" fmla="*/ 64 h 368"/>
                <a:gd name="T20" fmla="*/ 135 w 233"/>
                <a:gd name="T21" fmla="*/ 161 h 368"/>
                <a:gd name="T22" fmla="*/ 104 w 233"/>
                <a:gd name="T23" fmla="*/ 258 h 368"/>
                <a:gd name="T24" fmla="*/ 92 w 233"/>
                <a:gd name="T25" fmla="*/ 343 h 368"/>
                <a:gd name="T26" fmla="*/ 108 w 233"/>
                <a:gd name="T27" fmla="*/ 367 h 368"/>
                <a:gd name="T28" fmla="*/ 114 w 233"/>
                <a:gd name="T29" fmla="*/ 368 h 368"/>
                <a:gd name="T30" fmla="*/ 132 w 233"/>
                <a:gd name="T31" fmla="*/ 351 h 368"/>
                <a:gd name="T32" fmla="*/ 144 w 233"/>
                <a:gd name="T33" fmla="*/ 271 h 368"/>
                <a:gd name="T34" fmla="*/ 173 w 233"/>
                <a:gd name="T35" fmla="*/ 190 h 368"/>
                <a:gd name="T36" fmla="*/ 178 w 233"/>
                <a:gd name="T37" fmla="*/ 267 h 368"/>
                <a:gd name="T38" fmla="*/ 191 w 233"/>
                <a:gd name="T39" fmla="*/ 351 h 368"/>
                <a:gd name="T40" fmla="*/ 209 w 233"/>
                <a:gd name="T41" fmla="*/ 368 h 368"/>
                <a:gd name="T42" fmla="*/ 221 w 233"/>
                <a:gd name="T43" fmla="*/ 366 h 368"/>
                <a:gd name="T44" fmla="*/ 232 w 233"/>
                <a:gd name="T45" fmla="*/ 343 h 368"/>
                <a:gd name="T46" fmla="*/ 219 w 233"/>
                <a:gd name="T47" fmla="*/ 263 h 368"/>
                <a:gd name="T48" fmla="*/ 220 w 233"/>
                <a:gd name="T49" fmla="*/ 175 h 368"/>
                <a:gd name="T50" fmla="*/ 204 w 233"/>
                <a:gd name="T51" fmla="*/ 21 h 368"/>
                <a:gd name="T52" fmla="*/ 184 w 233"/>
                <a:gd name="T5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3" h="368">
                  <a:moveTo>
                    <a:pt x="149" y="3"/>
                  </a:moveTo>
                  <a:lnTo>
                    <a:pt x="149" y="3"/>
                  </a:lnTo>
                  <a:lnTo>
                    <a:pt x="82" y="47"/>
                  </a:lnTo>
                  <a:lnTo>
                    <a:pt x="32" y="25"/>
                  </a:lnTo>
                  <a:cubicBezTo>
                    <a:pt x="21" y="21"/>
                    <a:pt x="9" y="25"/>
                    <a:pt x="4" y="35"/>
                  </a:cubicBezTo>
                  <a:cubicBezTo>
                    <a:pt x="0" y="43"/>
                    <a:pt x="2" y="51"/>
                    <a:pt x="7" y="57"/>
                  </a:cubicBezTo>
                  <a:cubicBezTo>
                    <a:pt x="9" y="59"/>
                    <a:pt x="11" y="61"/>
                    <a:pt x="14" y="63"/>
                  </a:cubicBezTo>
                  <a:lnTo>
                    <a:pt x="77" y="89"/>
                  </a:lnTo>
                  <a:cubicBezTo>
                    <a:pt x="81" y="91"/>
                    <a:pt x="86" y="91"/>
                    <a:pt x="91" y="89"/>
                  </a:cubicBezTo>
                  <a:cubicBezTo>
                    <a:pt x="107" y="82"/>
                    <a:pt x="135" y="64"/>
                    <a:pt x="135" y="64"/>
                  </a:cubicBezTo>
                  <a:lnTo>
                    <a:pt x="135" y="161"/>
                  </a:lnTo>
                  <a:cubicBezTo>
                    <a:pt x="136" y="163"/>
                    <a:pt x="105" y="255"/>
                    <a:pt x="104" y="258"/>
                  </a:cubicBezTo>
                  <a:lnTo>
                    <a:pt x="92" y="343"/>
                  </a:lnTo>
                  <a:cubicBezTo>
                    <a:pt x="90" y="355"/>
                    <a:pt x="97" y="365"/>
                    <a:pt x="108" y="367"/>
                  </a:cubicBezTo>
                  <a:cubicBezTo>
                    <a:pt x="110" y="368"/>
                    <a:pt x="112" y="368"/>
                    <a:pt x="114" y="368"/>
                  </a:cubicBezTo>
                  <a:cubicBezTo>
                    <a:pt x="123" y="367"/>
                    <a:pt x="131" y="360"/>
                    <a:pt x="132" y="351"/>
                  </a:cubicBezTo>
                  <a:lnTo>
                    <a:pt x="144" y="271"/>
                  </a:lnTo>
                  <a:lnTo>
                    <a:pt x="173" y="190"/>
                  </a:lnTo>
                  <a:cubicBezTo>
                    <a:pt x="173" y="190"/>
                    <a:pt x="177" y="265"/>
                    <a:pt x="178" y="267"/>
                  </a:cubicBezTo>
                  <a:lnTo>
                    <a:pt x="191" y="351"/>
                  </a:lnTo>
                  <a:cubicBezTo>
                    <a:pt x="193" y="360"/>
                    <a:pt x="200" y="367"/>
                    <a:pt x="209" y="368"/>
                  </a:cubicBezTo>
                  <a:cubicBezTo>
                    <a:pt x="213" y="368"/>
                    <a:pt x="217" y="368"/>
                    <a:pt x="221" y="366"/>
                  </a:cubicBezTo>
                  <a:cubicBezTo>
                    <a:pt x="229" y="362"/>
                    <a:pt x="233" y="352"/>
                    <a:pt x="232" y="343"/>
                  </a:cubicBezTo>
                  <a:lnTo>
                    <a:pt x="219" y="263"/>
                  </a:lnTo>
                  <a:lnTo>
                    <a:pt x="220" y="175"/>
                  </a:lnTo>
                  <a:cubicBezTo>
                    <a:pt x="221" y="169"/>
                    <a:pt x="204" y="21"/>
                    <a:pt x="204" y="21"/>
                  </a:cubicBezTo>
                  <a:cubicBezTo>
                    <a:pt x="202" y="6"/>
                    <a:pt x="184" y="0"/>
                    <a:pt x="184" y="0"/>
                  </a:cubicBez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12">
              <a:extLst>
                <a:ext uri="{FF2B5EF4-FFF2-40B4-BE49-F238E27FC236}">
                  <a16:creationId xmlns:a16="http://schemas.microsoft.com/office/drawing/2014/main" id="{F0EF6F2B-A62B-48E6-73D4-144A1CE313E4}"/>
                </a:ext>
              </a:extLst>
            </p:cNvPr>
            <p:cNvSpPr>
              <a:spLocks/>
            </p:cNvSpPr>
            <p:nvPr/>
          </p:nvSpPr>
          <p:spPr bwMode="auto">
            <a:xfrm>
              <a:off x="6737" y="2116"/>
              <a:ext cx="39" cy="39"/>
            </a:xfrm>
            <a:custGeom>
              <a:avLst/>
              <a:gdLst>
                <a:gd name="T0" fmla="*/ 79 w 79"/>
                <a:gd name="T1" fmla="*/ 40 h 80"/>
                <a:gd name="T2" fmla="*/ 79 w 79"/>
                <a:gd name="T3" fmla="*/ 40 h 80"/>
                <a:gd name="T4" fmla="*/ 39 w 79"/>
                <a:gd name="T5" fmla="*/ 80 h 80"/>
                <a:gd name="T6" fmla="*/ 0 w 79"/>
                <a:gd name="T7" fmla="*/ 40 h 80"/>
                <a:gd name="T8" fmla="*/ 39 w 79"/>
                <a:gd name="T9" fmla="*/ 0 h 80"/>
                <a:gd name="T10" fmla="*/ 79 w 79"/>
                <a:gd name="T11" fmla="*/ 40 h 80"/>
                <a:gd name="T12" fmla="*/ 79 w 79"/>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79" h="80">
                  <a:moveTo>
                    <a:pt x="79" y="40"/>
                  </a:moveTo>
                  <a:lnTo>
                    <a:pt x="79" y="40"/>
                  </a:lnTo>
                  <a:cubicBezTo>
                    <a:pt x="79" y="62"/>
                    <a:pt x="62" y="80"/>
                    <a:pt x="39" y="80"/>
                  </a:cubicBezTo>
                  <a:cubicBezTo>
                    <a:pt x="17" y="80"/>
                    <a:pt x="0" y="62"/>
                    <a:pt x="0" y="40"/>
                  </a:cubicBezTo>
                  <a:cubicBezTo>
                    <a:pt x="0" y="18"/>
                    <a:pt x="17" y="0"/>
                    <a:pt x="39" y="0"/>
                  </a:cubicBezTo>
                  <a:cubicBezTo>
                    <a:pt x="62" y="0"/>
                    <a:pt x="79" y="18"/>
                    <a:pt x="79" y="40"/>
                  </a:cubicBezTo>
                  <a:lnTo>
                    <a:pt x="79" y="40"/>
                  </a:lnTo>
                  <a:close/>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13">
              <a:extLst>
                <a:ext uri="{FF2B5EF4-FFF2-40B4-BE49-F238E27FC236}">
                  <a16:creationId xmlns:a16="http://schemas.microsoft.com/office/drawing/2014/main" id="{F39D9319-87B7-20ED-CE3A-079269A2C82A}"/>
                </a:ext>
              </a:extLst>
            </p:cNvPr>
            <p:cNvSpPr>
              <a:spLocks/>
            </p:cNvSpPr>
            <p:nvPr/>
          </p:nvSpPr>
          <p:spPr bwMode="auto">
            <a:xfrm>
              <a:off x="6702" y="2150"/>
              <a:ext cx="35" cy="11"/>
            </a:xfrm>
            <a:custGeom>
              <a:avLst/>
              <a:gdLst>
                <a:gd name="T0" fmla="*/ 72 w 72"/>
                <a:gd name="T1" fmla="*/ 21 h 21"/>
                <a:gd name="T2" fmla="*/ 72 w 72"/>
                <a:gd name="T3" fmla="*/ 21 h 21"/>
                <a:gd name="T4" fmla="*/ 36 w 72"/>
                <a:gd name="T5" fmla="*/ 18 h 21"/>
                <a:gd name="T6" fmla="*/ 0 w 72"/>
                <a:gd name="T7" fmla="*/ 0 h 21"/>
              </a:gdLst>
              <a:ahLst/>
              <a:cxnLst>
                <a:cxn ang="0">
                  <a:pos x="T0" y="T1"/>
                </a:cxn>
                <a:cxn ang="0">
                  <a:pos x="T2" y="T3"/>
                </a:cxn>
                <a:cxn ang="0">
                  <a:pos x="T4" y="T5"/>
                </a:cxn>
                <a:cxn ang="0">
                  <a:pos x="T6" y="T7"/>
                </a:cxn>
              </a:cxnLst>
              <a:rect l="0" t="0" r="r" b="b"/>
              <a:pathLst>
                <a:path w="72" h="21">
                  <a:moveTo>
                    <a:pt x="72" y="21"/>
                  </a:moveTo>
                  <a:lnTo>
                    <a:pt x="72" y="21"/>
                  </a:lnTo>
                  <a:lnTo>
                    <a:pt x="36" y="18"/>
                  </a:lnTo>
                  <a:lnTo>
                    <a:pt x="0" y="0"/>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4">
              <a:extLst>
                <a:ext uri="{FF2B5EF4-FFF2-40B4-BE49-F238E27FC236}">
                  <a16:creationId xmlns:a16="http://schemas.microsoft.com/office/drawing/2014/main" id="{F74133B6-07B2-E86E-5FAD-E23E698BDB13}"/>
                </a:ext>
              </a:extLst>
            </p:cNvPr>
            <p:cNvSpPr>
              <a:spLocks/>
            </p:cNvSpPr>
            <p:nvPr/>
          </p:nvSpPr>
          <p:spPr bwMode="auto">
            <a:xfrm>
              <a:off x="6508" y="2117"/>
              <a:ext cx="40" cy="42"/>
            </a:xfrm>
            <a:custGeom>
              <a:avLst/>
              <a:gdLst>
                <a:gd name="T0" fmla="*/ 35 w 80"/>
                <a:gd name="T1" fmla="*/ 81 h 84"/>
                <a:gd name="T2" fmla="*/ 35 w 80"/>
                <a:gd name="T3" fmla="*/ 81 h 84"/>
                <a:gd name="T4" fmla="*/ 28 w 80"/>
                <a:gd name="T5" fmla="*/ 80 h 84"/>
                <a:gd name="T6" fmla="*/ 6 w 80"/>
                <a:gd name="T7" fmla="*/ 60 h 84"/>
                <a:gd name="T8" fmla="*/ 4 w 80"/>
                <a:gd name="T9" fmla="*/ 31 h 84"/>
                <a:gd name="T10" fmla="*/ 53 w 80"/>
                <a:gd name="T11" fmla="*/ 6 h 84"/>
                <a:gd name="T12" fmla="*/ 75 w 80"/>
                <a:gd name="T13" fmla="*/ 26 h 84"/>
                <a:gd name="T14" fmla="*/ 77 w 80"/>
                <a:gd name="T15" fmla="*/ 55 h 84"/>
                <a:gd name="T16" fmla="*/ 35 w 80"/>
                <a:gd name="T17" fmla="*/ 81 h 84"/>
                <a:gd name="T18" fmla="*/ 35 w 80"/>
                <a:gd name="T19" fmla="*/ 8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4">
                  <a:moveTo>
                    <a:pt x="35" y="81"/>
                  </a:moveTo>
                  <a:lnTo>
                    <a:pt x="35" y="81"/>
                  </a:lnTo>
                  <a:cubicBezTo>
                    <a:pt x="32" y="81"/>
                    <a:pt x="30" y="81"/>
                    <a:pt x="28" y="80"/>
                  </a:cubicBezTo>
                  <a:cubicBezTo>
                    <a:pt x="18" y="77"/>
                    <a:pt x="10" y="70"/>
                    <a:pt x="6" y="60"/>
                  </a:cubicBezTo>
                  <a:cubicBezTo>
                    <a:pt x="1" y="51"/>
                    <a:pt x="0" y="41"/>
                    <a:pt x="4" y="31"/>
                  </a:cubicBezTo>
                  <a:cubicBezTo>
                    <a:pt x="11" y="11"/>
                    <a:pt x="33" y="0"/>
                    <a:pt x="53" y="6"/>
                  </a:cubicBezTo>
                  <a:cubicBezTo>
                    <a:pt x="63" y="10"/>
                    <a:pt x="70" y="17"/>
                    <a:pt x="75" y="26"/>
                  </a:cubicBezTo>
                  <a:cubicBezTo>
                    <a:pt x="80" y="35"/>
                    <a:pt x="80" y="46"/>
                    <a:pt x="77" y="55"/>
                  </a:cubicBezTo>
                  <a:cubicBezTo>
                    <a:pt x="71" y="74"/>
                    <a:pt x="53" y="84"/>
                    <a:pt x="35" y="81"/>
                  </a:cubicBezTo>
                  <a:lnTo>
                    <a:pt x="35" y="81"/>
                  </a:lnTo>
                  <a:close/>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15">
              <a:extLst>
                <a:ext uri="{FF2B5EF4-FFF2-40B4-BE49-F238E27FC236}">
                  <a16:creationId xmlns:a16="http://schemas.microsoft.com/office/drawing/2014/main" id="{B0176943-435F-56A2-B527-375E31B39FE1}"/>
                </a:ext>
              </a:extLst>
            </p:cNvPr>
            <p:cNvSpPr>
              <a:spLocks/>
            </p:cNvSpPr>
            <p:nvPr/>
          </p:nvSpPr>
          <p:spPr bwMode="auto">
            <a:xfrm>
              <a:off x="6508" y="2176"/>
              <a:ext cx="57" cy="54"/>
            </a:xfrm>
            <a:custGeom>
              <a:avLst/>
              <a:gdLst>
                <a:gd name="T0" fmla="*/ 0 w 117"/>
                <a:gd name="T1" fmla="*/ 17 h 111"/>
                <a:gd name="T2" fmla="*/ 0 w 117"/>
                <a:gd name="T3" fmla="*/ 17 h 111"/>
                <a:gd name="T4" fmla="*/ 5 w 117"/>
                <a:gd name="T5" fmla="*/ 53 h 111"/>
                <a:gd name="T6" fmla="*/ 16 w 117"/>
                <a:gd name="T7" fmla="*/ 68 h 111"/>
                <a:gd name="T8" fmla="*/ 83 w 117"/>
                <a:gd name="T9" fmla="*/ 108 h 111"/>
                <a:gd name="T10" fmla="*/ 89 w 117"/>
                <a:gd name="T11" fmla="*/ 110 h 111"/>
                <a:gd name="T12" fmla="*/ 111 w 117"/>
                <a:gd name="T13" fmla="*/ 99 h 111"/>
                <a:gd name="T14" fmla="*/ 103 w 117"/>
                <a:gd name="T15" fmla="*/ 70 h 111"/>
                <a:gd name="T16" fmla="*/ 45 w 117"/>
                <a:gd name="T17" fmla="*/ 35 h 111"/>
                <a:gd name="T18" fmla="*/ 38 w 117"/>
                <a:gd name="T1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11">
                  <a:moveTo>
                    <a:pt x="0" y="17"/>
                  </a:moveTo>
                  <a:lnTo>
                    <a:pt x="0" y="17"/>
                  </a:lnTo>
                  <a:lnTo>
                    <a:pt x="5" y="53"/>
                  </a:lnTo>
                  <a:cubicBezTo>
                    <a:pt x="7" y="60"/>
                    <a:pt x="11" y="65"/>
                    <a:pt x="16" y="68"/>
                  </a:cubicBezTo>
                  <a:lnTo>
                    <a:pt x="83" y="108"/>
                  </a:lnTo>
                  <a:cubicBezTo>
                    <a:pt x="85" y="109"/>
                    <a:pt x="87" y="110"/>
                    <a:pt x="89" y="110"/>
                  </a:cubicBezTo>
                  <a:cubicBezTo>
                    <a:pt x="98" y="111"/>
                    <a:pt x="107" y="107"/>
                    <a:pt x="111" y="99"/>
                  </a:cubicBezTo>
                  <a:cubicBezTo>
                    <a:pt x="117" y="89"/>
                    <a:pt x="113" y="76"/>
                    <a:pt x="103" y="70"/>
                  </a:cubicBezTo>
                  <a:lnTo>
                    <a:pt x="45" y="35"/>
                  </a:lnTo>
                  <a:lnTo>
                    <a:pt x="38" y="0"/>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16">
              <a:extLst>
                <a:ext uri="{FF2B5EF4-FFF2-40B4-BE49-F238E27FC236}">
                  <a16:creationId xmlns:a16="http://schemas.microsoft.com/office/drawing/2014/main" id="{6C08B7DE-370F-826C-F404-8FB80F8BC409}"/>
                </a:ext>
              </a:extLst>
            </p:cNvPr>
            <p:cNvSpPr>
              <a:spLocks/>
            </p:cNvSpPr>
            <p:nvPr/>
          </p:nvSpPr>
          <p:spPr bwMode="auto">
            <a:xfrm>
              <a:off x="6526" y="2158"/>
              <a:ext cx="23" cy="31"/>
            </a:xfrm>
            <a:custGeom>
              <a:avLst/>
              <a:gdLst>
                <a:gd name="T0" fmla="*/ 46 w 46"/>
                <a:gd name="T1" fmla="*/ 64 h 64"/>
                <a:gd name="T2" fmla="*/ 46 w 46"/>
                <a:gd name="T3" fmla="*/ 64 h 64"/>
                <a:gd name="T4" fmla="*/ 28 w 46"/>
                <a:gd name="T5" fmla="*/ 46 h 64"/>
                <a:gd name="T6" fmla="*/ 21 w 46"/>
                <a:gd name="T7" fmla="*/ 23 h 64"/>
                <a:gd name="T8" fmla="*/ 0 w 46"/>
                <a:gd name="T9" fmla="*/ 0 h 64"/>
              </a:gdLst>
              <a:ahLst/>
              <a:cxnLst>
                <a:cxn ang="0">
                  <a:pos x="T0" y="T1"/>
                </a:cxn>
                <a:cxn ang="0">
                  <a:pos x="T2" y="T3"/>
                </a:cxn>
                <a:cxn ang="0">
                  <a:pos x="T4" y="T5"/>
                </a:cxn>
                <a:cxn ang="0">
                  <a:pos x="T6" y="T7"/>
                </a:cxn>
                <a:cxn ang="0">
                  <a:pos x="T8" y="T9"/>
                </a:cxn>
              </a:cxnLst>
              <a:rect l="0" t="0" r="r" b="b"/>
              <a:pathLst>
                <a:path w="46" h="64">
                  <a:moveTo>
                    <a:pt x="46" y="64"/>
                  </a:moveTo>
                  <a:lnTo>
                    <a:pt x="46" y="64"/>
                  </a:lnTo>
                  <a:lnTo>
                    <a:pt x="28" y="46"/>
                  </a:lnTo>
                  <a:lnTo>
                    <a:pt x="21" y="23"/>
                  </a:lnTo>
                  <a:cubicBezTo>
                    <a:pt x="17" y="13"/>
                    <a:pt x="9" y="3"/>
                    <a:pt x="0" y="0"/>
                  </a:cubicBez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17">
              <a:extLst>
                <a:ext uri="{FF2B5EF4-FFF2-40B4-BE49-F238E27FC236}">
                  <a16:creationId xmlns:a16="http://schemas.microsoft.com/office/drawing/2014/main" id="{9AFE28E6-3F41-B5CA-1D49-CFC4B4572F09}"/>
                </a:ext>
              </a:extLst>
            </p:cNvPr>
            <p:cNvSpPr>
              <a:spLocks/>
            </p:cNvSpPr>
            <p:nvPr/>
          </p:nvSpPr>
          <p:spPr bwMode="auto">
            <a:xfrm>
              <a:off x="6616" y="2185"/>
              <a:ext cx="73" cy="100"/>
            </a:xfrm>
            <a:custGeom>
              <a:avLst/>
              <a:gdLst>
                <a:gd name="T0" fmla="*/ 148 w 148"/>
                <a:gd name="T1" fmla="*/ 148 h 204"/>
                <a:gd name="T2" fmla="*/ 148 w 148"/>
                <a:gd name="T3" fmla="*/ 148 h 204"/>
                <a:gd name="T4" fmla="*/ 97 w 148"/>
                <a:gd name="T5" fmla="*/ 148 h 204"/>
                <a:gd name="T6" fmla="*/ 91 w 148"/>
                <a:gd name="T7" fmla="*/ 148 h 204"/>
                <a:gd name="T8" fmla="*/ 88 w 148"/>
                <a:gd name="T9" fmla="*/ 148 h 204"/>
                <a:gd name="T10" fmla="*/ 86 w 148"/>
                <a:gd name="T11" fmla="*/ 164 h 204"/>
                <a:gd name="T12" fmla="*/ 86 w 148"/>
                <a:gd name="T13" fmla="*/ 165 h 204"/>
                <a:gd name="T14" fmla="*/ 94 w 148"/>
                <a:gd name="T15" fmla="*/ 182 h 204"/>
                <a:gd name="T16" fmla="*/ 72 w 148"/>
                <a:gd name="T17" fmla="*/ 204 h 204"/>
                <a:gd name="T18" fmla="*/ 50 w 148"/>
                <a:gd name="T19" fmla="*/ 182 h 204"/>
                <a:gd name="T20" fmla="*/ 57 w 148"/>
                <a:gd name="T21" fmla="*/ 166 h 204"/>
                <a:gd name="T22" fmla="*/ 57 w 148"/>
                <a:gd name="T23" fmla="*/ 166 h 204"/>
                <a:gd name="T24" fmla="*/ 61 w 148"/>
                <a:gd name="T25" fmla="*/ 157 h 204"/>
                <a:gd name="T26" fmla="*/ 56 w 148"/>
                <a:gd name="T27" fmla="*/ 148 h 204"/>
                <a:gd name="T28" fmla="*/ 53 w 148"/>
                <a:gd name="T29" fmla="*/ 148 h 204"/>
                <a:gd name="T30" fmla="*/ 48 w 148"/>
                <a:gd name="T31" fmla="*/ 148 h 204"/>
                <a:gd name="T32" fmla="*/ 2 w 148"/>
                <a:gd name="T33" fmla="*/ 148 h 204"/>
                <a:gd name="T34" fmla="*/ 0 w 148"/>
                <a:gd name="T35" fmla="*/ 145 h 204"/>
                <a:gd name="T36" fmla="*/ 0 w 148"/>
                <a:gd name="T37" fmla="*/ 91 h 204"/>
                <a:gd name="T38" fmla="*/ 0 w 148"/>
                <a:gd name="T39" fmla="*/ 89 h 204"/>
                <a:gd name="T40" fmla="*/ 9 w 148"/>
                <a:gd name="T41" fmla="*/ 84 h 204"/>
                <a:gd name="T42" fmla="*/ 18 w 148"/>
                <a:gd name="T43" fmla="*/ 88 h 204"/>
                <a:gd name="T44" fmla="*/ 19 w 148"/>
                <a:gd name="T45" fmla="*/ 88 h 204"/>
                <a:gd name="T46" fmla="*/ 35 w 148"/>
                <a:gd name="T47" fmla="*/ 95 h 204"/>
                <a:gd name="T48" fmla="*/ 57 w 148"/>
                <a:gd name="T49" fmla="*/ 73 h 204"/>
                <a:gd name="T50" fmla="*/ 35 w 148"/>
                <a:gd name="T51" fmla="*/ 50 h 204"/>
                <a:gd name="T52" fmla="*/ 17 w 148"/>
                <a:gd name="T53" fmla="*/ 58 h 204"/>
                <a:gd name="T54" fmla="*/ 17 w 148"/>
                <a:gd name="T55" fmla="*/ 59 h 204"/>
                <a:gd name="T56" fmla="*/ 9 w 148"/>
                <a:gd name="T57" fmla="*/ 61 h 204"/>
                <a:gd name="T58" fmla="*/ 0 w 148"/>
                <a:gd name="T59" fmla="*/ 55 h 204"/>
                <a:gd name="T60" fmla="*/ 0 w 148"/>
                <a:gd name="T61" fmla="*/ 54 h 204"/>
                <a:gd name="T62" fmla="*/ 0 w 148"/>
                <a:gd name="T63"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204">
                  <a:moveTo>
                    <a:pt x="148" y="148"/>
                  </a:moveTo>
                  <a:lnTo>
                    <a:pt x="148" y="148"/>
                  </a:lnTo>
                  <a:lnTo>
                    <a:pt x="97" y="148"/>
                  </a:lnTo>
                  <a:lnTo>
                    <a:pt x="91" y="148"/>
                  </a:lnTo>
                  <a:cubicBezTo>
                    <a:pt x="90" y="148"/>
                    <a:pt x="89" y="148"/>
                    <a:pt x="88" y="148"/>
                  </a:cubicBezTo>
                  <a:cubicBezTo>
                    <a:pt x="83" y="152"/>
                    <a:pt x="82" y="158"/>
                    <a:pt x="86" y="164"/>
                  </a:cubicBezTo>
                  <a:cubicBezTo>
                    <a:pt x="86" y="164"/>
                    <a:pt x="86" y="165"/>
                    <a:pt x="86" y="165"/>
                  </a:cubicBezTo>
                  <a:cubicBezTo>
                    <a:pt x="91" y="169"/>
                    <a:pt x="94" y="175"/>
                    <a:pt x="94" y="182"/>
                  </a:cubicBezTo>
                  <a:cubicBezTo>
                    <a:pt x="94" y="194"/>
                    <a:pt x="84" y="204"/>
                    <a:pt x="72" y="204"/>
                  </a:cubicBezTo>
                  <a:cubicBezTo>
                    <a:pt x="60" y="204"/>
                    <a:pt x="50" y="194"/>
                    <a:pt x="50" y="182"/>
                  </a:cubicBezTo>
                  <a:cubicBezTo>
                    <a:pt x="50" y="176"/>
                    <a:pt x="52" y="170"/>
                    <a:pt x="57" y="166"/>
                  </a:cubicBezTo>
                  <a:cubicBezTo>
                    <a:pt x="57" y="166"/>
                    <a:pt x="57" y="166"/>
                    <a:pt x="57" y="166"/>
                  </a:cubicBezTo>
                  <a:cubicBezTo>
                    <a:pt x="60" y="163"/>
                    <a:pt x="61" y="160"/>
                    <a:pt x="61" y="157"/>
                  </a:cubicBezTo>
                  <a:cubicBezTo>
                    <a:pt x="61" y="154"/>
                    <a:pt x="60" y="151"/>
                    <a:pt x="56" y="148"/>
                  </a:cubicBezTo>
                  <a:cubicBezTo>
                    <a:pt x="56" y="148"/>
                    <a:pt x="54" y="148"/>
                    <a:pt x="53" y="148"/>
                  </a:cubicBezTo>
                  <a:lnTo>
                    <a:pt x="48" y="148"/>
                  </a:lnTo>
                  <a:lnTo>
                    <a:pt x="2" y="148"/>
                  </a:lnTo>
                  <a:cubicBezTo>
                    <a:pt x="1" y="148"/>
                    <a:pt x="0" y="146"/>
                    <a:pt x="0" y="145"/>
                  </a:cubicBezTo>
                  <a:lnTo>
                    <a:pt x="0" y="91"/>
                  </a:lnTo>
                  <a:cubicBezTo>
                    <a:pt x="0" y="90"/>
                    <a:pt x="0" y="90"/>
                    <a:pt x="0" y="89"/>
                  </a:cubicBezTo>
                  <a:cubicBezTo>
                    <a:pt x="2" y="86"/>
                    <a:pt x="5" y="84"/>
                    <a:pt x="9" y="84"/>
                  </a:cubicBezTo>
                  <a:cubicBezTo>
                    <a:pt x="12" y="84"/>
                    <a:pt x="15" y="85"/>
                    <a:pt x="18" y="88"/>
                  </a:cubicBezTo>
                  <a:cubicBezTo>
                    <a:pt x="18" y="88"/>
                    <a:pt x="18" y="88"/>
                    <a:pt x="19" y="88"/>
                  </a:cubicBezTo>
                  <a:cubicBezTo>
                    <a:pt x="23" y="92"/>
                    <a:pt x="28" y="95"/>
                    <a:pt x="35" y="95"/>
                  </a:cubicBezTo>
                  <a:cubicBezTo>
                    <a:pt x="47" y="95"/>
                    <a:pt x="57" y="85"/>
                    <a:pt x="57" y="73"/>
                  </a:cubicBezTo>
                  <a:cubicBezTo>
                    <a:pt x="57" y="60"/>
                    <a:pt x="47" y="50"/>
                    <a:pt x="35" y="50"/>
                  </a:cubicBezTo>
                  <a:cubicBezTo>
                    <a:pt x="28" y="50"/>
                    <a:pt x="22" y="53"/>
                    <a:pt x="17" y="58"/>
                  </a:cubicBezTo>
                  <a:cubicBezTo>
                    <a:pt x="17" y="59"/>
                    <a:pt x="17" y="59"/>
                    <a:pt x="17" y="59"/>
                  </a:cubicBezTo>
                  <a:cubicBezTo>
                    <a:pt x="14" y="60"/>
                    <a:pt x="12" y="61"/>
                    <a:pt x="9" y="61"/>
                  </a:cubicBezTo>
                  <a:cubicBezTo>
                    <a:pt x="7" y="61"/>
                    <a:pt x="3" y="60"/>
                    <a:pt x="0" y="55"/>
                  </a:cubicBezTo>
                  <a:cubicBezTo>
                    <a:pt x="0" y="55"/>
                    <a:pt x="0" y="54"/>
                    <a:pt x="0" y="54"/>
                  </a:cubicBezTo>
                  <a:lnTo>
                    <a:pt x="0" y="0"/>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18">
              <a:extLst>
                <a:ext uri="{FF2B5EF4-FFF2-40B4-BE49-F238E27FC236}">
                  <a16:creationId xmlns:a16="http://schemas.microsoft.com/office/drawing/2014/main" id="{6D55E1D6-C620-DBB7-70AC-89100C09572C}"/>
                </a:ext>
              </a:extLst>
            </p:cNvPr>
            <p:cNvSpPr>
              <a:spLocks/>
            </p:cNvSpPr>
            <p:nvPr/>
          </p:nvSpPr>
          <p:spPr bwMode="auto">
            <a:xfrm>
              <a:off x="6549" y="2230"/>
              <a:ext cx="140" cy="103"/>
            </a:xfrm>
            <a:custGeom>
              <a:avLst/>
              <a:gdLst>
                <a:gd name="T0" fmla="*/ 0 w 285"/>
                <a:gd name="T1" fmla="*/ 0 h 210"/>
                <a:gd name="T2" fmla="*/ 0 w 285"/>
                <a:gd name="T3" fmla="*/ 0 h 210"/>
                <a:gd name="T4" fmla="*/ 0 w 285"/>
                <a:gd name="T5" fmla="*/ 210 h 210"/>
                <a:gd name="T6" fmla="*/ 285 w 285"/>
                <a:gd name="T7" fmla="*/ 210 h 210"/>
                <a:gd name="T8" fmla="*/ 285 w 285"/>
                <a:gd name="T9" fmla="*/ 56 h 210"/>
              </a:gdLst>
              <a:ahLst/>
              <a:cxnLst>
                <a:cxn ang="0">
                  <a:pos x="T0" y="T1"/>
                </a:cxn>
                <a:cxn ang="0">
                  <a:pos x="T2" y="T3"/>
                </a:cxn>
                <a:cxn ang="0">
                  <a:pos x="T4" y="T5"/>
                </a:cxn>
                <a:cxn ang="0">
                  <a:pos x="T6" y="T7"/>
                </a:cxn>
                <a:cxn ang="0">
                  <a:pos x="T8" y="T9"/>
                </a:cxn>
              </a:cxnLst>
              <a:rect l="0" t="0" r="r" b="b"/>
              <a:pathLst>
                <a:path w="285" h="210">
                  <a:moveTo>
                    <a:pt x="0" y="0"/>
                  </a:moveTo>
                  <a:lnTo>
                    <a:pt x="0" y="0"/>
                  </a:lnTo>
                  <a:lnTo>
                    <a:pt x="0" y="210"/>
                  </a:lnTo>
                  <a:lnTo>
                    <a:pt x="285" y="210"/>
                  </a:lnTo>
                  <a:lnTo>
                    <a:pt x="285" y="56"/>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19">
              <a:extLst>
                <a:ext uri="{FF2B5EF4-FFF2-40B4-BE49-F238E27FC236}">
                  <a16:creationId xmlns:a16="http://schemas.microsoft.com/office/drawing/2014/main" id="{49A43AE1-C461-2FED-DB2F-F64A4B0FAF46}"/>
                </a:ext>
              </a:extLst>
            </p:cNvPr>
            <p:cNvSpPr>
              <a:spLocks/>
            </p:cNvSpPr>
            <p:nvPr/>
          </p:nvSpPr>
          <p:spPr bwMode="auto">
            <a:xfrm>
              <a:off x="6549" y="2185"/>
              <a:ext cx="67" cy="16"/>
            </a:xfrm>
            <a:custGeom>
              <a:avLst/>
              <a:gdLst>
                <a:gd name="T0" fmla="*/ 137 w 137"/>
                <a:gd name="T1" fmla="*/ 0 h 32"/>
                <a:gd name="T2" fmla="*/ 137 w 137"/>
                <a:gd name="T3" fmla="*/ 0 h 32"/>
                <a:gd name="T4" fmla="*/ 0 w 137"/>
                <a:gd name="T5" fmla="*/ 0 h 32"/>
                <a:gd name="T6" fmla="*/ 0 w 137"/>
                <a:gd name="T7" fmla="*/ 32 h 32"/>
              </a:gdLst>
              <a:ahLst/>
              <a:cxnLst>
                <a:cxn ang="0">
                  <a:pos x="T0" y="T1"/>
                </a:cxn>
                <a:cxn ang="0">
                  <a:pos x="T2" y="T3"/>
                </a:cxn>
                <a:cxn ang="0">
                  <a:pos x="T4" y="T5"/>
                </a:cxn>
                <a:cxn ang="0">
                  <a:pos x="T6" y="T7"/>
                </a:cxn>
              </a:cxnLst>
              <a:rect l="0" t="0" r="r" b="b"/>
              <a:pathLst>
                <a:path w="137" h="32">
                  <a:moveTo>
                    <a:pt x="137" y="0"/>
                  </a:moveTo>
                  <a:lnTo>
                    <a:pt x="137" y="0"/>
                  </a:lnTo>
                  <a:lnTo>
                    <a:pt x="0" y="0"/>
                  </a:lnTo>
                  <a:lnTo>
                    <a:pt x="0" y="32"/>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20">
              <a:extLst>
                <a:ext uri="{FF2B5EF4-FFF2-40B4-BE49-F238E27FC236}">
                  <a16:creationId xmlns:a16="http://schemas.microsoft.com/office/drawing/2014/main" id="{743713AE-DFA1-92D5-F60D-7D06E5611694}"/>
                </a:ext>
              </a:extLst>
            </p:cNvPr>
            <p:cNvSpPr>
              <a:spLocks/>
            </p:cNvSpPr>
            <p:nvPr/>
          </p:nvSpPr>
          <p:spPr bwMode="auto">
            <a:xfrm>
              <a:off x="6616" y="2315"/>
              <a:ext cx="0" cy="18"/>
            </a:xfrm>
            <a:custGeom>
              <a:avLst/>
              <a:gdLst>
                <a:gd name="T0" fmla="*/ 37 h 37"/>
                <a:gd name="T1" fmla="*/ 37 h 37"/>
                <a:gd name="T2" fmla="*/ 0 h 37"/>
              </a:gdLst>
              <a:ahLst/>
              <a:cxnLst>
                <a:cxn ang="0">
                  <a:pos x="0" y="T0"/>
                </a:cxn>
                <a:cxn ang="0">
                  <a:pos x="0" y="T1"/>
                </a:cxn>
                <a:cxn ang="0">
                  <a:pos x="0" y="T2"/>
                </a:cxn>
              </a:cxnLst>
              <a:rect l="0" t="0" r="r" b="b"/>
              <a:pathLst>
                <a:path h="37">
                  <a:moveTo>
                    <a:pt x="0" y="37"/>
                  </a:moveTo>
                  <a:lnTo>
                    <a:pt x="0" y="37"/>
                  </a:lnTo>
                  <a:lnTo>
                    <a:pt x="0" y="0"/>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21">
              <a:extLst>
                <a:ext uri="{FF2B5EF4-FFF2-40B4-BE49-F238E27FC236}">
                  <a16:creationId xmlns:a16="http://schemas.microsoft.com/office/drawing/2014/main" id="{5DEE2E4A-2E13-082B-CF80-E5F7B5851B88}"/>
                </a:ext>
              </a:extLst>
            </p:cNvPr>
            <p:cNvSpPr>
              <a:spLocks/>
            </p:cNvSpPr>
            <p:nvPr/>
          </p:nvSpPr>
          <p:spPr bwMode="auto">
            <a:xfrm>
              <a:off x="6591" y="2258"/>
              <a:ext cx="28" cy="0"/>
            </a:xfrm>
            <a:custGeom>
              <a:avLst/>
              <a:gdLst>
                <a:gd name="T0" fmla="*/ 56 w 56"/>
                <a:gd name="T1" fmla="*/ 56 w 56"/>
                <a:gd name="T2" fmla="*/ 0 w 56"/>
              </a:gdLst>
              <a:ahLst/>
              <a:cxnLst>
                <a:cxn ang="0">
                  <a:pos x="T0" y="0"/>
                </a:cxn>
                <a:cxn ang="0">
                  <a:pos x="T1" y="0"/>
                </a:cxn>
                <a:cxn ang="0">
                  <a:pos x="T2" y="0"/>
                </a:cxn>
              </a:cxnLst>
              <a:rect l="0" t="0" r="r" b="b"/>
              <a:pathLst>
                <a:path w="56">
                  <a:moveTo>
                    <a:pt x="56" y="0"/>
                  </a:moveTo>
                  <a:lnTo>
                    <a:pt x="56" y="0"/>
                  </a:lnTo>
                  <a:lnTo>
                    <a:pt x="0" y="0"/>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2">
              <a:extLst>
                <a:ext uri="{FF2B5EF4-FFF2-40B4-BE49-F238E27FC236}">
                  <a16:creationId xmlns:a16="http://schemas.microsoft.com/office/drawing/2014/main" id="{22E1EA24-0501-0089-40D6-3AD336424EF1}"/>
                </a:ext>
              </a:extLst>
            </p:cNvPr>
            <p:cNvSpPr>
              <a:spLocks/>
            </p:cNvSpPr>
            <p:nvPr/>
          </p:nvSpPr>
          <p:spPr bwMode="auto">
            <a:xfrm>
              <a:off x="6549" y="2258"/>
              <a:ext cx="26" cy="0"/>
            </a:xfrm>
            <a:custGeom>
              <a:avLst/>
              <a:gdLst>
                <a:gd name="T0" fmla="*/ 52 w 52"/>
                <a:gd name="T1" fmla="*/ 52 w 52"/>
                <a:gd name="T2" fmla="*/ 0 w 52"/>
              </a:gdLst>
              <a:ahLst/>
              <a:cxnLst>
                <a:cxn ang="0">
                  <a:pos x="T0" y="0"/>
                </a:cxn>
                <a:cxn ang="0">
                  <a:pos x="T1" y="0"/>
                </a:cxn>
                <a:cxn ang="0">
                  <a:pos x="T2" y="0"/>
                </a:cxn>
              </a:cxnLst>
              <a:rect l="0" t="0" r="r" b="b"/>
              <a:pathLst>
                <a:path w="52">
                  <a:moveTo>
                    <a:pt x="52" y="0"/>
                  </a:moveTo>
                  <a:lnTo>
                    <a:pt x="52" y="0"/>
                  </a:lnTo>
                  <a:lnTo>
                    <a:pt x="0" y="0"/>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3">
              <a:extLst>
                <a:ext uri="{FF2B5EF4-FFF2-40B4-BE49-F238E27FC236}">
                  <a16:creationId xmlns:a16="http://schemas.microsoft.com/office/drawing/2014/main" id="{B63E01AF-E5AF-3A99-8A98-C7EE8D4EA037}"/>
                </a:ext>
              </a:extLst>
            </p:cNvPr>
            <p:cNvSpPr>
              <a:spLocks/>
            </p:cNvSpPr>
            <p:nvPr/>
          </p:nvSpPr>
          <p:spPr bwMode="auto">
            <a:xfrm>
              <a:off x="6572" y="2230"/>
              <a:ext cx="22" cy="28"/>
            </a:xfrm>
            <a:custGeom>
              <a:avLst/>
              <a:gdLst>
                <a:gd name="T0" fmla="*/ 39 w 44"/>
                <a:gd name="T1" fmla="*/ 57 h 57"/>
                <a:gd name="T2" fmla="*/ 39 w 44"/>
                <a:gd name="T3" fmla="*/ 57 h 57"/>
                <a:gd name="T4" fmla="*/ 33 w 44"/>
                <a:gd name="T5" fmla="*/ 47 h 57"/>
                <a:gd name="T6" fmla="*/ 37 w 44"/>
                <a:gd name="T7" fmla="*/ 38 h 57"/>
                <a:gd name="T8" fmla="*/ 37 w 44"/>
                <a:gd name="T9" fmla="*/ 38 h 57"/>
                <a:gd name="T10" fmla="*/ 44 w 44"/>
                <a:gd name="T11" fmla="*/ 22 h 57"/>
                <a:gd name="T12" fmla="*/ 22 w 44"/>
                <a:gd name="T13" fmla="*/ 0 h 57"/>
                <a:gd name="T14" fmla="*/ 0 w 44"/>
                <a:gd name="T15" fmla="*/ 22 h 57"/>
                <a:gd name="T16" fmla="*/ 8 w 44"/>
                <a:gd name="T17" fmla="*/ 39 h 57"/>
                <a:gd name="T18" fmla="*/ 9 w 44"/>
                <a:gd name="T19" fmla="*/ 40 h 57"/>
                <a:gd name="T20" fmla="*/ 11 w 44"/>
                <a:gd name="T21" fmla="*/ 47 h 57"/>
                <a:gd name="T22" fmla="*/ 5 w 44"/>
                <a:gd name="T2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57">
                  <a:moveTo>
                    <a:pt x="39" y="57"/>
                  </a:moveTo>
                  <a:lnTo>
                    <a:pt x="39" y="57"/>
                  </a:lnTo>
                  <a:cubicBezTo>
                    <a:pt x="35" y="54"/>
                    <a:pt x="33" y="51"/>
                    <a:pt x="33" y="47"/>
                  </a:cubicBezTo>
                  <a:cubicBezTo>
                    <a:pt x="33" y="44"/>
                    <a:pt x="35" y="41"/>
                    <a:pt x="37" y="38"/>
                  </a:cubicBezTo>
                  <a:cubicBezTo>
                    <a:pt x="37" y="38"/>
                    <a:pt x="37" y="38"/>
                    <a:pt x="37" y="38"/>
                  </a:cubicBezTo>
                  <a:cubicBezTo>
                    <a:pt x="42" y="34"/>
                    <a:pt x="44" y="28"/>
                    <a:pt x="44" y="22"/>
                  </a:cubicBezTo>
                  <a:cubicBezTo>
                    <a:pt x="44" y="10"/>
                    <a:pt x="34" y="0"/>
                    <a:pt x="22" y="0"/>
                  </a:cubicBezTo>
                  <a:cubicBezTo>
                    <a:pt x="10" y="0"/>
                    <a:pt x="0" y="10"/>
                    <a:pt x="0" y="22"/>
                  </a:cubicBezTo>
                  <a:cubicBezTo>
                    <a:pt x="0" y="29"/>
                    <a:pt x="3" y="35"/>
                    <a:pt x="8" y="39"/>
                  </a:cubicBezTo>
                  <a:cubicBezTo>
                    <a:pt x="8" y="39"/>
                    <a:pt x="8" y="40"/>
                    <a:pt x="9" y="40"/>
                  </a:cubicBezTo>
                  <a:cubicBezTo>
                    <a:pt x="10" y="42"/>
                    <a:pt x="11" y="45"/>
                    <a:pt x="11" y="47"/>
                  </a:cubicBezTo>
                  <a:cubicBezTo>
                    <a:pt x="11" y="50"/>
                    <a:pt x="10" y="54"/>
                    <a:pt x="5" y="57"/>
                  </a:cubicBez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24">
              <a:extLst>
                <a:ext uri="{FF2B5EF4-FFF2-40B4-BE49-F238E27FC236}">
                  <a16:creationId xmlns:a16="http://schemas.microsoft.com/office/drawing/2014/main" id="{F211578A-B9D5-47AD-63A6-02B4A51698F9}"/>
                </a:ext>
              </a:extLst>
            </p:cNvPr>
            <p:cNvSpPr>
              <a:spLocks/>
            </p:cNvSpPr>
            <p:nvPr/>
          </p:nvSpPr>
          <p:spPr bwMode="auto">
            <a:xfrm>
              <a:off x="6470" y="2150"/>
              <a:ext cx="64" cy="183"/>
            </a:xfrm>
            <a:custGeom>
              <a:avLst/>
              <a:gdLst>
                <a:gd name="T0" fmla="*/ 85 w 130"/>
                <a:gd name="T1" fmla="*/ 0 h 371"/>
                <a:gd name="T2" fmla="*/ 85 w 130"/>
                <a:gd name="T3" fmla="*/ 0 h 371"/>
                <a:gd name="T4" fmla="*/ 58 w 130"/>
                <a:gd name="T5" fmla="*/ 23 h 371"/>
                <a:gd name="T6" fmla="*/ 21 w 130"/>
                <a:gd name="T7" fmla="*/ 173 h 371"/>
                <a:gd name="T8" fmla="*/ 17 w 130"/>
                <a:gd name="T9" fmla="*/ 260 h 371"/>
                <a:gd name="T10" fmla="*/ 2 w 130"/>
                <a:gd name="T11" fmla="*/ 346 h 371"/>
                <a:gd name="T12" fmla="*/ 20 w 130"/>
                <a:gd name="T13" fmla="*/ 370 h 371"/>
                <a:gd name="T14" fmla="*/ 23 w 130"/>
                <a:gd name="T15" fmla="*/ 371 h 371"/>
                <a:gd name="T16" fmla="*/ 44 w 130"/>
                <a:gd name="T17" fmla="*/ 352 h 371"/>
                <a:gd name="T18" fmla="*/ 59 w 130"/>
                <a:gd name="T19" fmla="*/ 266 h 371"/>
                <a:gd name="T20" fmla="*/ 60 w 130"/>
                <a:gd name="T21" fmla="*/ 263 h 371"/>
                <a:gd name="T22" fmla="*/ 63 w 130"/>
                <a:gd name="T23" fmla="*/ 192 h 371"/>
                <a:gd name="T24" fmla="*/ 84 w 130"/>
                <a:gd name="T25" fmla="*/ 265 h 371"/>
                <a:gd name="T26" fmla="*/ 87 w 130"/>
                <a:gd name="T27" fmla="*/ 350 h 371"/>
                <a:gd name="T28" fmla="*/ 109 w 130"/>
                <a:gd name="T29" fmla="*/ 370 h 371"/>
                <a:gd name="T30" fmla="*/ 109 w 130"/>
                <a:gd name="T31" fmla="*/ 370 h 371"/>
                <a:gd name="T32" fmla="*/ 130 w 130"/>
                <a:gd name="T33" fmla="*/ 348 h 371"/>
                <a:gd name="T34" fmla="*/ 126 w 130"/>
                <a:gd name="T35" fmla="*/ 262 h 371"/>
                <a:gd name="T36" fmla="*/ 125 w 130"/>
                <a:gd name="T37" fmla="*/ 257 h 371"/>
                <a:gd name="T38" fmla="*/ 102 w 130"/>
                <a:gd name="T39" fmla="*/ 163 h 371"/>
                <a:gd name="T40" fmla="*/ 101 w 130"/>
                <a:gd name="T41" fmla="*/ 160 h 371"/>
                <a:gd name="T42" fmla="*/ 108 w 130"/>
                <a:gd name="T43" fmla="*/ 129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371">
                  <a:moveTo>
                    <a:pt x="85" y="0"/>
                  </a:moveTo>
                  <a:lnTo>
                    <a:pt x="85" y="0"/>
                  </a:lnTo>
                  <a:cubicBezTo>
                    <a:pt x="85" y="0"/>
                    <a:pt x="65" y="6"/>
                    <a:pt x="58" y="23"/>
                  </a:cubicBezTo>
                  <a:cubicBezTo>
                    <a:pt x="58" y="23"/>
                    <a:pt x="21" y="166"/>
                    <a:pt x="21" y="173"/>
                  </a:cubicBezTo>
                  <a:lnTo>
                    <a:pt x="17" y="260"/>
                  </a:lnTo>
                  <a:lnTo>
                    <a:pt x="2" y="346"/>
                  </a:lnTo>
                  <a:cubicBezTo>
                    <a:pt x="0" y="358"/>
                    <a:pt x="8" y="369"/>
                    <a:pt x="20" y="370"/>
                  </a:cubicBezTo>
                  <a:cubicBezTo>
                    <a:pt x="21" y="370"/>
                    <a:pt x="22" y="371"/>
                    <a:pt x="23" y="371"/>
                  </a:cubicBezTo>
                  <a:cubicBezTo>
                    <a:pt x="34" y="371"/>
                    <a:pt x="43" y="363"/>
                    <a:pt x="44" y="352"/>
                  </a:cubicBezTo>
                  <a:lnTo>
                    <a:pt x="59" y="266"/>
                  </a:lnTo>
                  <a:cubicBezTo>
                    <a:pt x="60" y="265"/>
                    <a:pt x="60" y="264"/>
                    <a:pt x="60" y="263"/>
                  </a:cubicBezTo>
                  <a:lnTo>
                    <a:pt x="63" y="192"/>
                  </a:lnTo>
                  <a:cubicBezTo>
                    <a:pt x="64" y="193"/>
                    <a:pt x="84" y="265"/>
                    <a:pt x="84" y="265"/>
                  </a:cubicBezTo>
                  <a:lnTo>
                    <a:pt x="87" y="350"/>
                  </a:lnTo>
                  <a:cubicBezTo>
                    <a:pt x="88" y="361"/>
                    <a:pt x="97" y="370"/>
                    <a:pt x="109" y="370"/>
                  </a:cubicBezTo>
                  <a:cubicBezTo>
                    <a:pt x="109" y="370"/>
                    <a:pt x="109" y="370"/>
                    <a:pt x="109" y="370"/>
                  </a:cubicBezTo>
                  <a:cubicBezTo>
                    <a:pt x="121" y="370"/>
                    <a:pt x="130" y="360"/>
                    <a:pt x="130" y="348"/>
                  </a:cubicBezTo>
                  <a:lnTo>
                    <a:pt x="126" y="262"/>
                  </a:lnTo>
                  <a:cubicBezTo>
                    <a:pt x="126" y="260"/>
                    <a:pt x="126" y="259"/>
                    <a:pt x="125" y="257"/>
                  </a:cubicBezTo>
                  <a:lnTo>
                    <a:pt x="102" y="163"/>
                  </a:lnTo>
                  <a:cubicBezTo>
                    <a:pt x="102" y="162"/>
                    <a:pt x="101" y="161"/>
                    <a:pt x="101" y="160"/>
                  </a:cubicBezTo>
                  <a:lnTo>
                    <a:pt x="108" y="129"/>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5">
              <a:extLst>
                <a:ext uri="{FF2B5EF4-FFF2-40B4-BE49-F238E27FC236}">
                  <a16:creationId xmlns:a16="http://schemas.microsoft.com/office/drawing/2014/main" id="{3F905ACC-AEBD-146E-A8B8-0DDB27BF0463}"/>
                </a:ext>
              </a:extLst>
            </p:cNvPr>
            <p:cNvSpPr>
              <a:spLocks/>
            </p:cNvSpPr>
            <p:nvPr/>
          </p:nvSpPr>
          <p:spPr bwMode="auto">
            <a:xfrm>
              <a:off x="6742" y="2179"/>
              <a:ext cx="7" cy="4"/>
            </a:xfrm>
            <a:custGeom>
              <a:avLst/>
              <a:gdLst>
                <a:gd name="T0" fmla="*/ 0 w 14"/>
                <a:gd name="T1" fmla="*/ 8 h 8"/>
                <a:gd name="T2" fmla="*/ 0 w 14"/>
                <a:gd name="T3" fmla="*/ 8 h 8"/>
                <a:gd name="T4" fmla="*/ 14 w 14"/>
                <a:gd name="T5" fmla="*/ 0 h 8"/>
              </a:gdLst>
              <a:ahLst/>
              <a:cxnLst>
                <a:cxn ang="0">
                  <a:pos x="T0" y="T1"/>
                </a:cxn>
                <a:cxn ang="0">
                  <a:pos x="T2" y="T3"/>
                </a:cxn>
                <a:cxn ang="0">
                  <a:pos x="T4" y="T5"/>
                </a:cxn>
              </a:cxnLst>
              <a:rect l="0" t="0" r="r" b="b"/>
              <a:pathLst>
                <a:path w="14" h="8">
                  <a:moveTo>
                    <a:pt x="0" y="8"/>
                  </a:moveTo>
                  <a:lnTo>
                    <a:pt x="0" y="8"/>
                  </a:lnTo>
                  <a:cubicBezTo>
                    <a:pt x="9" y="4"/>
                    <a:pt x="14" y="0"/>
                    <a:pt x="14" y="0"/>
                  </a:cubicBez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8" name="Freeform 29">
            <a:extLst>
              <a:ext uri="{FF2B5EF4-FFF2-40B4-BE49-F238E27FC236}">
                <a16:creationId xmlns:a16="http://schemas.microsoft.com/office/drawing/2014/main" id="{3224340F-21EC-221C-F315-2D25B678CB85}"/>
              </a:ext>
            </a:extLst>
          </p:cNvPr>
          <p:cNvSpPr>
            <a:spLocks noEditPoints="1"/>
          </p:cNvSpPr>
          <p:nvPr/>
        </p:nvSpPr>
        <p:spPr bwMode="auto">
          <a:xfrm>
            <a:off x="6876252" y="3151910"/>
            <a:ext cx="509588" cy="287338"/>
          </a:xfrm>
          <a:custGeom>
            <a:avLst/>
            <a:gdLst>
              <a:gd name="T0" fmla="*/ 119 w 513"/>
              <a:gd name="T1" fmla="*/ 59 h 296"/>
              <a:gd name="T2" fmla="*/ 117 w 513"/>
              <a:gd name="T3" fmla="*/ 128 h 296"/>
              <a:gd name="T4" fmla="*/ 69 w 513"/>
              <a:gd name="T5" fmla="*/ 127 h 296"/>
              <a:gd name="T6" fmla="*/ 71 w 513"/>
              <a:gd name="T7" fmla="*/ 57 h 296"/>
              <a:gd name="T8" fmla="*/ 216 w 513"/>
              <a:gd name="T9" fmla="*/ 57 h 296"/>
              <a:gd name="T10" fmla="*/ 216 w 513"/>
              <a:gd name="T11" fmla="*/ 127 h 296"/>
              <a:gd name="T12" fmla="*/ 136 w 513"/>
              <a:gd name="T13" fmla="*/ 128 h 296"/>
              <a:gd name="T14" fmla="*/ 134 w 513"/>
              <a:gd name="T15" fmla="*/ 59 h 296"/>
              <a:gd name="T16" fmla="*/ 214 w 513"/>
              <a:gd name="T17" fmla="*/ 57 h 296"/>
              <a:gd name="T18" fmla="*/ 313 w 513"/>
              <a:gd name="T19" fmla="*/ 57 h 296"/>
              <a:gd name="T20" fmla="*/ 313 w 513"/>
              <a:gd name="T21" fmla="*/ 128 h 296"/>
              <a:gd name="T22" fmla="*/ 232 w 513"/>
              <a:gd name="T23" fmla="*/ 128 h 296"/>
              <a:gd name="T24" fmla="*/ 232 w 513"/>
              <a:gd name="T25" fmla="*/ 57 h 296"/>
              <a:gd name="T26" fmla="*/ 313 w 513"/>
              <a:gd name="T27" fmla="*/ 57 h 296"/>
              <a:gd name="T28" fmla="*/ 411 w 513"/>
              <a:gd name="T29" fmla="*/ 59 h 296"/>
              <a:gd name="T30" fmla="*/ 409 w 513"/>
              <a:gd name="T31" fmla="*/ 128 h 296"/>
              <a:gd name="T32" fmla="*/ 329 w 513"/>
              <a:gd name="T33" fmla="*/ 127 h 296"/>
              <a:gd name="T34" fmla="*/ 331 w 513"/>
              <a:gd name="T35" fmla="*/ 57 h 296"/>
              <a:gd name="T36" fmla="*/ 498 w 513"/>
              <a:gd name="T37" fmla="*/ 178 h 296"/>
              <a:gd name="T38" fmla="*/ 498 w 513"/>
              <a:gd name="T39" fmla="*/ 237 h 296"/>
              <a:gd name="T40" fmla="*/ 464 w 513"/>
              <a:gd name="T41" fmla="*/ 237 h 296"/>
              <a:gd name="T42" fmla="*/ 363 w 513"/>
              <a:gd name="T43" fmla="*/ 235 h 296"/>
              <a:gd name="T44" fmla="*/ 146 w 513"/>
              <a:gd name="T45" fmla="*/ 237 h 296"/>
              <a:gd name="T46" fmla="*/ 94 w 513"/>
              <a:gd name="T47" fmla="*/ 193 h 296"/>
              <a:gd name="T48" fmla="*/ 42 w 513"/>
              <a:gd name="T49" fmla="*/ 237 h 296"/>
              <a:gd name="T50" fmla="*/ 15 w 513"/>
              <a:gd name="T51" fmla="*/ 235 h 296"/>
              <a:gd name="T52" fmla="*/ 446 w 513"/>
              <a:gd name="T53" fmla="*/ 14 h 296"/>
              <a:gd name="T54" fmla="*/ 478 w 513"/>
              <a:gd name="T55" fmla="*/ 42 h 296"/>
              <a:gd name="T56" fmla="*/ 54 w 513"/>
              <a:gd name="T57" fmla="*/ 136 h 296"/>
              <a:gd name="T58" fmla="*/ 417 w 513"/>
              <a:gd name="T59" fmla="*/ 144 h 296"/>
              <a:gd name="T60" fmla="*/ 473 w 513"/>
              <a:gd name="T61" fmla="*/ 176 h 296"/>
              <a:gd name="T62" fmla="*/ 498 w 513"/>
              <a:gd name="T63" fmla="*/ 178 h 296"/>
              <a:gd name="T64" fmla="*/ 378 w 513"/>
              <a:gd name="T65" fmla="*/ 244 h 296"/>
              <a:gd name="T66" fmla="*/ 413 w 513"/>
              <a:gd name="T67" fmla="*/ 280 h 296"/>
              <a:gd name="T68" fmla="*/ 58 w 513"/>
              <a:gd name="T69" fmla="*/ 244 h 296"/>
              <a:gd name="T70" fmla="*/ 94 w 513"/>
              <a:gd name="T71" fmla="*/ 280 h 296"/>
              <a:gd name="T72" fmla="*/ 483 w 513"/>
              <a:gd name="T73" fmla="*/ 59 h 296"/>
              <a:gd name="T74" fmla="*/ 495 w 513"/>
              <a:gd name="T75" fmla="*/ 161 h 296"/>
              <a:gd name="T76" fmla="*/ 475 w 513"/>
              <a:gd name="T77" fmla="*/ 161 h 296"/>
              <a:gd name="T78" fmla="*/ 426 w 513"/>
              <a:gd name="T79" fmla="*/ 131 h 296"/>
              <a:gd name="T80" fmla="*/ 428 w 513"/>
              <a:gd name="T81" fmla="*/ 57 h 296"/>
              <a:gd name="T82" fmla="*/ 496 w 513"/>
              <a:gd name="T83" fmla="*/ 43 h 296"/>
              <a:gd name="T84" fmla="*/ 18 w 513"/>
              <a:gd name="T85" fmla="*/ 0 h 296"/>
              <a:gd name="T86" fmla="*/ 7 w 513"/>
              <a:gd name="T87" fmla="*/ 252 h 296"/>
              <a:gd name="T88" fmla="*/ 44 w 513"/>
              <a:gd name="T89" fmla="*/ 254 h 296"/>
              <a:gd name="T90" fmla="*/ 144 w 513"/>
              <a:gd name="T91" fmla="*/ 252 h 296"/>
              <a:gd name="T92" fmla="*/ 363 w 513"/>
              <a:gd name="T93" fmla="*/ 252 h 296"/>
              <a:gd name="T94" fmla="*/ 463 w 513"/>
              <a:gd name="T95" fmla="*/ 254 h 296"/>
              <a:gd name="T96" fmla="*/ 505 w 513"/>
              <a:gd name="T97" fmla="*/ 252 h 296"/>
              <a:gd name="T98" fmla="*/ 496 w 513"/>
              <a:gd name="T99" fmla="*/ 4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3" h="296">
                <a:moveTo>
                  <a:pt x="119" y="57"/>
                </a:moveTo>
                <a:lnTo>
                  <a:pt x="119" y="57"/>
                </a:lnTo>
                <a:lnTo>
                  <a:pt x="119" y="59"/>
                </a:lnTo>
                <a:lnTo>
                  <a:pt x="119" y="127"/>
                </a:lnTo>
                <a:lnTo>
                  <a:pt x="119" y="128"/>
                </a:lnTo>
                <a:lnTo>
                  <a:pt x="117" y="128"/>
                </a:lnTo>
                <a:lnTo>
                  <a:pt x="71" y="128"/>
                </a:lnTo>
                <a:lnTo>
                  <a:pt x="69" y="128"/>
                </a:lnTo>
                <a:lnTo>
                  <a:pt x="69" y="127"/>
                </a:lnTo>
                <a:lnTo>
                  <a:pt x="69" y="59"/>
                </a:lnTo>
                <a:lnTo>
                  <a:pt x="69" y="57"/>
                </a:lnTo>
                <a:lnTo>
                  <a:pt x="71" y="57"/>
                </a:lnTo>
                <a:lnTo>
                  <a:pt x="117" y="57"/>
                </a:lnTo>
                <a:lnTo>
                  <a:pt x="119" y="57"/>
                </a:lnTo>
                <a:close/>
                <a:moveTo>
                  <a:pt x="216" y="57"/>
                </a:moveTo>
                <a:lnTo>
                  <a:pt x="216" y="57"/>
                </a:lnTo>
                <a:lnTo>
                  <a:pt x="216" y="59"/>
                </a:lnTo>
                <a:lnTo>
                  <a:pt x="216" y="127"/>
                </a:lnTo>
                <a:lnTo>
                  <a:pt x="216" y="128"/>
                </a:lnTo>
                <a:lnTo>
                  <a:pt x="214" y="128"/>
                </a:lnTo>
                <a:lnTo>
                  <a:pt x="136" y="128"/>
                </a:lnTo>
                <a:lnTo>
                  <a:pt x="134" y="128"/>
                </a:lnTo>
                <a:lnTo>
                  <a:pt x="134" y="127"/>
                </a:lnTo>
                <a:lnTo>
                  <a:pt x="134" y="59"/>
                </a:lnTo>
                <a:lnTo>
                  <a:pt x="134" y="57"/>
                </a:lnTo>
                <a:lnTo>
                  <a:pt x="136" y="57"/>
                </a:lnTo>
                <a:lnTo>
                  <a:pt x="214" y="57"/>
                </a:lnTo>
                <a:lnTo>
                  <a:pt x="216" y="57"/>
                </a:lnTo>
                <a:close/>
                <a:moveTo>
                  <a:pt x="313" y="57"/>
                </a:moveTo>
                <a:lnTo>
                  <a:pt x="313" y="57"/>
                </a:lnTo>
                <a:lnTo>
                  <a:pt x="313" y="59"/>
                </a:lnTo>
                <a:lnTo>
                  <a:pt x="313" y="127"/>
                </a:lnTo>
                <a:lnTo>
                  <a:pt x="313" y="128"/>
                </a:lnTo>
                <a:lnTo>
                  <a:pt x="312" y="128"/>
                </a:lnTo>
                <a:lnTo>
                  <a:pt x="233" y="128"/>
                </a:lnTo>
                <a:lnTo>
                  <a:pt x="232" y="128"/>
                </a:lnTo>
                <a:lnTo>
                  <a:pt x="232" y="127"/>
                </a:lnTo>
                <a:lnTo>
                  <a:pt x="232" y="59"/>
                </a:lnTo>
                <a:lnTo>
                  <a:pt x="232" y="57"/>
                </a:lnTo>
                <a:lnTo>
                  <a:pt x="233" y="57"/>
                </a:lnTo>
                <a:lnTo>
                  <a:pt x="312" y="57"/>
                </a:lnTo>
                <a:lnTo>
                  <a:pt x="313" y="57"/>
                </a:lnTo>
                <a:close/>
                <a:moveTo>
                  <a:pt x="411" y="57"/>
                </a:moveTo>
                <a:lnTo>
                  <a:pt x="411" y="57"/>
                </a:lnTo>
                <a:lnTo>
                  <a:pt x="411" y="59"/>
                </a:lnTo>
                <a:lnTo>
                  <a:pt x="411" y="127"/>
                </a:lnTo>
                <a:lnTo>
                  <a:pt x="411" y="128"/>
                </a:lnTo>
                <a:lnTo>
                  <a:pt x="409" y="128"/>
                </a:lnTo>
                <a:lnTo>
                  <a:pt x="331" y="128"/>
                </a:lnTo>
                <a:lnTo>
                  <a:pt x="329" y="128"/>
                </a:lnTo>
                <a:lnTo>
                  <a:pt x="329" y="127"/>
                </a:lnTo>
                <a:lnTo>
                  <a:pt x="329" y="59"/>
                </a:lnTo>
                <a:lnTo>
                  <a:pt x="329" y="57"/>
                </a:lnTo>
                <a:lnTo>
                  <a:pt x="331" y="57"/>
                </a:lnTo>
                <a:lnTo>
                  <a:pt x="409" y="57"/>
                </a:lnTo>
                <a:lnTo>
                  <a:pt x="411" y="57"/>
                </a:lnTo>
                <a:close/>
                <a:moveTo>
                  <a:pt x="498" y="178"/>
                </a:moveTo>
                <a:lnTo>
                  <a:pt x="498" y="178"/>
                </a:lnTo>
                <a:lnTo>
                  <a:pt x="498" y="235"/>
                </a:lnTo>
                <a:lnTo>
                  <a:pt x="498" y="237"/>
                </a:lnTo>
                <a:lnTo>
                  <a:pt x="496" y="237"/>
                </a:lnTo>
                <a:lnTo>
                  <a:pt x="465" y="237"/>
                </a:lnTo>
                <a:lnTo>
                  <a:pt x="464" y="237"/>
                </a:lnTo>
                <a:lnTo>
                  <a:pt x="463" y="235"/>
                </a:lnTo>
                <a:cubicBezTo>
                  <a:pt x="459" y="211"/>
                  <a:pt x="438" y="193"/>
                  <a:pt x="413" y="193"/>
                </a:cubicBezTo>
                <a:cubicBezTo>
                  <a:pt x="389" y="193"/>
                  <a:pt x="368" y="211"/>
                  <a:pt x="363" y="235"/>
                </a:cubicBezTo>
                <a:lnTo>
                  <a:pt x="363" y="237"/>
                </a:lnTo>
                <a:lnTo>
                  <a:pt x="362" y="237"/>
                </a:lnTo>
                <a:lnTo>
                  <a:pt x="146" y="237"/>
                </a:lnTo>
                <a:lnTo>
                  <a:pt x="144" y="237"/>
                </a:lnTo>
                <a:lnTo>
                  <a:pt x="144" y="235"/>
                </a:lnTo>
                <a:cubicBezTo>
                  <a:pt x="140" y="211"/>
                  <a:pt x="119" y="193"/>
                  <a:pt x="94" y="193"/>
                </a:cubicBezTo>
                <a:cubicBezTo>
                  <a:pt x="69" y="193"/>
                  <a:pt x="48" y="211"/>
                  <a:pt x="44" y="235"/>
                </a:cubicBezTo>
                <a:lnTo>
                  <a:pt x="43" y="237"/>
                </a:lnTo>
                <a:lnTo>
                  <a:pt x="42" y="237"/>
                </a:lnTo>
                <a:lnTo>
                  <a:pt x="17" y="237"/>
                </a:lnTo>
                <a:lnTo>
                  <a:pt x="15" y="237"/>
                </a:lnTo>
                <a:lnTo>
                  <a:pt x="15" y="235"/>
                </a:lnTo>
                <a:lnTo>
                  <a:pt x="15" y="17"/>
                </a:lnTo>
                <a:cubicBezTo>
                  <a:pt x="15" y="15"/>
                  <a:pt x="16" y="14"/>
                  <a:pt x="18" y="14"/>
                </a:cubicBezTo>
                <a:lnTo>
                  <a:pt x="446" y="14"/>
                </a:lnTo>
                <a:cubicBezTo>
                  <a:pt x="461" y="14"/>
                  <a:pt x="475" y="25"/>
                  <a:pt x="480" y="40"/>
                </a:cubicBezTo>
                <a:lnTo>
                  <a:pt x="480" y="42"/>
                </a:lnTo>
                <a:lnTo>
                  <a:pt x="478" y="42"/>
                </a:lnTo>
                <a:lnTo>
                  <a:pt x="61" y="42"/>
                </a:lnTo>
                <a:cubicBezTo>
                  <a:pt x="57" y="42"/>
                  <a:pt x="54" y="45"/>
                  <a:pt x="54" y="50"/>
                </a:cubicBezTo>
                <a:lnTo>
                  <a:pt x="54" y="136"/>
                </a:lnTo>
                <a:cubicBezTo>
                  <a:pt x="54" y="140"/>
                  <a:pt x="57" y="144"/>
                  <a:pt x="61" y="144"/>
                </a:cubicBezTo>
                <a:lnTo>
                  <a:pt x="416" y="144"/>
                </a:lnTo>
                <a:lnTo>
                  <a:pt x="417" y="144"/>
                </a:lnTo>
                <a:lnTo>
                  <a:pt x="417" y="144"/>
                </a:lnTo>
                <a:lnTo>
                  <a:pt x="469" y="175"/>
                </a:lnTo>
                <a:cubicBezTo>
                  <a:pt x="470" y="176"/>
                  <a:pt x="471" y="176"/>
                  <a:pt x="473" y="176"/>
                </a:cubicBezTo>
                <a:lnTo>
                  <a:pt x="496" y="176"/>
                </a:lnTo>
                <a:lnTo>
                  <a:pt x="498" y="176"/>
                </a:lnTo>
                <a:lnTo>
                  <a:pt x="498" y="178"/>
                </a:lnTo>
                <a:close/>
                <a:moveTo>
                  <a:pt x="413" y="280"/>
                </a:moveTo>
                <a:lnTo>
                  <a:pt x="413" y="280"/>
                </a:lnTo>
                <a:cubicBezTo>
                  <a:pt x="394" y="280"/>
                  <a:pt x="378" y="264"/>
                  <a:pt x="378" y="244"/>
                </a:cubicBezTo>
                <a:cubicBezTo>
                  <a:pt x="378" y="225"/>
                  <a:pt x="394" y="209"/>
                  <a:pt x="413" y="209"/>
                </a:cubicBezTo>
                <a:cubicBezTo>
                  <a:pt x="433" y="209"/>
                  <a:pt x="449" y="225"/>
                  <a:pt x="449" y="244"/>
                </a:cubicBezTo>
                <a:cubicBezTo>
                  <a:pt x="449" y="264"/>
                  <a:pt x="433" y="280"/>
                  <a:pt x="413" y="280"/>
                </a:cubicBezTo>
                <a:close/>
                <a:moveTo>
                  <a:pt x="94" y="280"/>
                </a:moveTo>
                <a:lnTo>
                  <a:pt x="94" y="280"/>
                </a:lnTo>
                <a:cubicBezTo>
                  <a:pt x="74" y="280"/>
                  <a:pt x="58" y="264"/>
                  <a:pt x="58" y="244"/>
                </a:cubicBezTo>
                <a:cubicBezTo>
                  <a:pt x="58" y="225"/>
                  <a:pt x="74" y="209"/>
                  <a:pt x="94" y="209"/>
                </a:cubicBezTo>
                <a:cubicBezTo>
                  <a:pt x="113" y="209"/>
                  <a:pt x="129" y="225"/>
                  <a:pt x="129" y="244"/>
                </a:cubicBezTo>
                <a:cubicBezTo>
                  <a:pt x="129" y="264"/>
                  <a:pt x="113" y="280"/>
                  <a:pt x="94" y="280"/>
                </a:cubicBezTo>
                <a:close/>
                <a:moveTo>
                  <a:pt x="483" y="57"/>
                </a:moveTo>
                <a:lnTo>
                  <a:pt x="483" y="57"/>
                </a:lnTo>
                <a:lnTo>
                  <a:pt x="483" y="59"/>
                </a:lnTo>
                <a:lnTo>
                  <a:pt x="496" y="159"/>
                </a:lnTo>
                <a:lnTo>
                  <a:pt x="497" y="161"/>
                </a:lnTo>
                <a:lnTo>
                  <a:pt x="495" y="161"/>
                </a:lnTo>
                <a:lnTo>
                  <a:pt x="475" y="161"/>
                </a:lnTo>
                <a:lnTo>
                  <a:pt x="475" y="161"/>
                </a:lnTo>
                <a:lnTo>
                  <a:pt x="475" y="161"/>
                </a:lnTo>
                <a:lnTo>
                  <a:pt x="427" y="132"/>
                </a:lnTo>
                <a:lnTo>
                  <a:pt x="426" y="132"/>
                </a:lnTo>
                <a:lnTo>
                  <a:pt x="426" y="131"/>
                </a:lnTo>
                <a:lnTo>
                  <a:pt x="426" y="59"/>
                </a:lnTo>
                <a:lnTo>
                  <a:pt x="426" y="57"/>
                </a:lnTo>
                <a:lnTo>
                  <a:pt x="428" y="57"/>
                </a:lnTo>
                <a:lnTo>
                  <a:pt x="481" y="57"/>
                </a:lnTo>
                <a:lnTo>
                  <a:pt x="483" y="57"/>
                </a:lnTo>
                <a:close/>
                <a:moveTo>
                  <a:pt x="496" y="43"/>
                </a:moveTo>
                <a:lnTo>
                  <a:pt x="496" y="43"/>
                </a:lnTo>
                <a:cubicBezTo>
                  <a:pt x="493" y="18"/>
                  <a:pt x="471" y="0"/>
                  <a:pt x="446" y="0"/>
                </a:cubicBezTo>
                <a:lnTo>
                  <a:pt x="18" y="0"/>
                </a:lnTo>
                <a:cubicBezTo>
                  <a:pt x="8" y="0"/>
                  <a:pt x="0" y="8"/>
                  <a:pt x="0" y="17"/>
                </a:cubicBezTo>
                <a:lnTo>
                  <a:pt x="0" y="244"/>
                </a:lnTo>
                <a:cubicBezTo>
                  <a:pt x="0" y="249"/>
                  <a:pt x="3" y="252"/>
                  <a:pt x="7" y="252"/>
                </a:cubicBezTo>
                <a:lnTo>
                  <a:pt x="42" y="252"/>
                </a:lnTo>
                <a:lnTo>
                  <a:pt x="43" y="252"/>
                </a:lnTo>
                <a:lnTo>
                  <a:pt x="44" y="254"/>
                </a:lnTo>
                <a:cubicBezTo>
                  <a:pt x="48" y="278"/>
                  <a:pt x="69" y="296"/>
                  <a:pt x="94" y="296"/>
                </a:cubicBezTo>
                <a:cubicBezTo>
                  <a:pt x="119" y="296"/>
                  <a:pt x="140" y="278"/>
                  <a:pt x="144" y="254"/>
                </a:cubicBezTo>
                <a:lnTo>
                  <a:pt x="144" y="252"/>
                </a:lnTo>
                <a:lnTo>
                  <a:pt x="146" y="252"/>
                </a:lnTo>
                <a:lnTo>
                  <a:pt x="362" y="252"/>
                </a:lnTo>
                <a:lnTo>
                  <a:pt x="363" y="252"/>
                </a:lnTo>
                <a:lnTo>
                  <a:pt x="363" y="254"/>
                </a:lnTo>
                <a:cubicBezTo>
                  <a:pt x="368" y="278"/>
                  <a:pt x="389" y="296"/>
                  <a:pt x="413" y="296"/>
                </a:cubicBezTo>
                <a:cubicBezTo>
                  <a:pt x="438" y="296"/>
                  <a:pt x="459" y="278"/>
                  <a:pt x="463" y="254"/>
                </a:cubicBezTo>
                <a:lnTo>
                  <a:pt x="464" y="252"/>
                </a:lnTo>
                <a:lnTo>
                  <a:pt x="465" y="252"/>
                </a:lnTo>
                <a:lnTo>
                  <a:pt x="505" y="252"/>
                </a:lnTo>
                <a:cubicBezTo>
                  <a:pt x="510" y="252"/>
                  <a:pt x="513" y="249"/>
                  <a:pt x="513" y="244"/>
                </a:cubicBezTo>
                <a:lnTo>
                  <a:pt x="513" y="167"/>
                </a:lnTo>
                <a:lnTo>
                  <a:pt x="496" y="43"/>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49" name="Group 32">
            <a:extLst>
              <a:ext uri="{FF2B5EF4-FFF2-40B4-BE49-F238E27FC236}">
                <a16:creationId xmlns:a16="http://schemas.microsoft.com/office/drawing/2014/main" id="{12F2BE47-0CFF-2F22-523B-D5C210152FEF}"/>
              </a:ext>
            </a:extLst>
          </p:cNvPr>
          <p:cNvGrpSpPr>
            <a:grpSpLocks noChangeAspect="1"/>
          </p:cNvGrpSpPr>
          <p:nvPr/>
        </p:nvGrpSpPr>
        <p:grpSpPr bwMode="auto">
          <a:xfrm>
            <a:off x="2836746" y="4191900"/>
            <a:ext cx="479425" cy="317500"/>
            <a:chOff x="6564" y="1686"/>
            <a:chExt cx="302" cy="200"/>
          </a:xfrm>
          <a:solidFill>
            <a:schemeClr val="bg1"/>
          </a:solidFill>
        </p:grpSpPr>
        <p:sp>
          <p:nvSpPr>
            <p:cNvPr id="51" name="Freeform 33">
              <a:extLst>
                <a:ext uri="{FF2B5EF4-FFF2-40B4-BE49-F238E27FC236}">
                  <a16:creationId xmlns:a16="http://schemas.microsoft.com/office/drawing/2014/main" id="{6397D019-6AAA-A1EE-381A-223AD01A3469}"/>
                </a:ext>
              </a:extLst>
            </p:cNvPr>
            <p:cNvSpPr>
              <a:spLocks noEditPoints="1"/>
            </p:cNvSpPr>
            <p:nvPr/>
          </p:nvSpPr>
          <p:spPr bwMode="auto">
            <a:xfrm>
              <a:off x="6775" y="1714"/>
              <a:ext cx="70" cy="76"/>
            </a:xfrm>
            <a:custGeom>
              <a:avLst/>
              <a:gdLst>
                <a:gd name="T0" fmla="*/ 58 w 116"/>
                <a:gd name="T1" fmla="*/ 11 h 121"/>
                <a:gd name="T2" fmla="*/ 58 w 116"/>
                <a:gd name="T3" fmla="*/ 11 h 121"/>
                <a:gd name="T4" fmla="*/ 105 w 116"/>
                <a:gd name="T5" fmla="*/ 61 h 121"/>
                <a:gd name="T6" fmla="*/ 58 w 116"/>
                <a:gd name="T7" fmla="*/ 110 h 121"/>
                <a:gd name="T8" fmla="*/ 11 w 116"/>
                <a:gd name="T9" fmla="*/ 61 h 121"/>
                <a:gd name="T10" fmla="*/ 58 w 116"/>
                <a:gd name="T11" fmla="*/ 11 h 121"/>
                <a:gd name="T12" fmla="*/ 58 w 116"/>
                <a:gd name="T13" fmla="*/ 121 h 121"/>
                <a:gd name="T14" fmla="*/ 58 w 116"/>
                <a:gd name="T15" fmla="*/ 121 h 121"/>
                <a:gd name="T16" fmla="*/ 116 w 116"/>
                <a:gd name="T17" fmla="*/ 61 h 121"/>
                <a:gd name="T18" fmla="*/ 58 w 116"/>
                <a:gd name="T19" fmla="*/ 0 h 121"/>
                <a:gd name="T20" fmla="*/ 0 w 116"/>
                <a:gd name="T21" fmla="*/ 61 h 121"/>
                <a:gd name="T22" fmla="*/ 58 w 116"/>
                <a:gd name="T2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21">
                  <a:moveTo>
                    <a:pt x="58" y="11"/>
                  </a:moveTo>
                  <a:lnTo>
                    <a:pt x="58" y="11"/>
                  </a:lnTo>
                  <a:cubicBezTo>
                    <a:pt x="84" y="11"/>
                    <a:pt x="105" y="33"/>
                    <a:pt x="105" y="61"/>
                  </a:cubicBezTo>
                  <a:cubicBezTo>
                    <a:pt x="105" y="88"/>
                    <a:pt x="84" y="110"/>
                    <a:pt x="58" y="110"/>
                  </a:cubicBezTo>
                  <a:cubicBezTo>
                    <a:pt x="32" y="110"/>
                    <a:pt x="11" y="88"/>
                    <a:pt x="11" y="61"/>
                  </a:cubicBezTo>
                  <a:cubicBezTo>
                    <a:pt x="11" y="33"/>
                    <a:pt x="32" y="11"/>
                    <a:pt x="58" y="11"/>
                  </a:cubicBezTo>
                  <a:close/>
                  <a:moveTo>
                    <a:pt x="58" y="121"/>
                  </a:moveTo>
                  <a:lnTo>
                    <a:pt x="58" y="121"/>
                  </a:lnTo>
                  <a:cubicBezTo>
                    <a:pt x="90" y="121"/>
                    <a:pt x="116" y="94"/>
                    <a:pt x="116" y="61"/>
                  </a:cubicBezTo>
                  <a:cubicBezTo>
                    <a:pt x="116" y="27"/>
                    <a:pt x="90" y="0"/>
                    <a:pt x="58" y="0"/>
                  </a:cubicBezTo>
                  <a:cubicBezTo>
                    <a:pt x="26" y="0"/>
                    <a:pt x="0" y="27"/>
                    <a:pt x="0" y="61"/>
                  </a:cubicBezTo>
                  <a:cubicBezTo>
                    <a:pt x="0" y="94"/>
                    <a:pt x="26" y="121"/>
                    <a:pt x="58" y="121"/>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34">
              <a:extLst>
                <a:ext uri="{FF2B5EF4-FFF2-40B4-BE49-F238E27FC236}">
                  <a16:creationId xmlns:a16="http://schemas.microsoft.com/office/drawing/2014/main" id="{424EB98C-07F5-63C0-F300-8FE7518C1126}"/>
                </a:ext>
              </a:extLst>
            </p:cNvPr>
            <p:cNvSpPr>
              <a:spLocks/>
            </p:cNvSpPr>
            <p:nvPr/>
          </p:nvSpPr>
          <p:spPr bwMode="auto">
            <a:xfrm>
              <a:off x="6829" y="1859"/>
              <a:ext cx="7" cy="27"/>
            </a:xfrm>
            <a:custGeom>
              <a:avLst/>
              <a:gdLst>
                <a:gd name="T0" fmla="*/ 0 w 11"/>
                <a:gd name="T1" fmla="*/ 44 h 44"/>
                <a:gd name="T2" fmla="*/ 0 w 11"/>
                <a:gd name="T3" fmla="*/ 44 h 44"/>
                <a:gd name="T4" fmla="*/ 11 w 11"/>
                <a:gd name="T5" fmla="*/ 44 h 44"/>
                <a:gd name="T6" fmla="*/ 11 w 11"/>
                <a:gd name="T7" fmla="*/ 0 h 44"/>
                <a:gd name="T8" fmla="*/ 0 w 11"/>
                <a:gd name="T9" fmla="*/ 0 h 44"/>
                <a:gd name="T10" fmla="*/ 0 w 11"/>
                <a:gd name="T11" fmla="*/ 44 h 44"/>
              </a:gdLst>
              <a:ahLst/>
              <a:cxnLst>
                <a:cxn ang="0">
                  <a:pos x="T0" y="T1"/>
                </a:cxn>
                <a:cxn ang="0">
                  <a:pos x="T2" y="T3"/>
                </a:cxn>
                <a:cxn ang="0">
                  <a:pos x="T4" y="T5"/>
                </a:cxn>
                <a:cxn ang="0">
                  <a:pos x="T6" y="T7"/>
                </a:cxn>
                <a:cxn ang="0">
                  <a:pos x="T8" y="T9"/>
                </a:cxn>
                <a:cxn ang="0">
                  <a:pos x="T10" y="T11"/>
                </a:cxn>
              </a:cxnLst>
              <a:rect l="0" t="0" r="r" b="b"/>
              <a:pathLst>
                <a:path w="11" h="44">
                  <a:moveTo>
                    <a:pt x="0" y="44"/>
                  </a:moveTo>
                  <a:lnTo>
                    <a:pt x="0" y="44"/>
                  </a:lnTo>
                  <a:lnTo>
                    <a:pt x="11" y="44"/>
                  </a:lnTo>
                  <a:lnTo>
                    <a:pt x="11" y="0"/>
                  </a:lnTo>
                  <a:lnTo>
                    <a:pt x="0" y="0"/>
                  </a:lnTo>
                  <a:lnTo>
                    <a:pt x="0" y="44"/>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35">
              <a:extLst>
                <a:ext uri="{FF2B5EF4-FFF2-40B4-BE49-F238E27FC236}">
                  <a16:creationId xmlns:a16="http://schemas.microsoft.com/office/drawing/2014/main" id="{D5734D30-78C7-1F0D-1BDB-625DE7245367}"/>
                </a:ext>
              </a:extLst>
            </p:cNvPr>
            <p:cNvSpPr>
              <a:spLocks noEditPoints="1"/>
            </p:cNvSpPr>
            <p:nvPr/>
          </p:nvSpPr>
          <p:spPr bwMode="auto">
            <a:xfrm>
              <a:off x="6585" y="1714"/>
              <a:ext cx="70" cy="76"/>
            </a:xfrm>
            <a:custGeom>
              <a:avLst/>
              <a:gdLst>
                <a:gd name="T0" fmla="*/ 58 w 116"/>
                <a:gd name="T1" fmla="*/ 11 h 121"/>
                <a:gd name="T2" fmla="*/ 58 w 116"/>
                <a:gd name="T3" fmla="*/ 11 h 121"/>
                <a:gd name="T4" fmla="*/ 105 w 116"/>
                <a:gd name="T5" fmla="*/ 61 h 121"/>
                <a:gd name="T6" fmla="*/ 58 w 116"/>
                <a:gd name="T7" fmla="*/ 110 h 121"/>
                <a:gd name="T8" fmla="*/ 11 w 116"/>
                <a:gd name="T9" fmla="*/ 61 h 121"/>
                <a:gd name="T10" fmla="*/ 58 w 116"/>
                <a:gd name="T11" fmla="*/ 11 h 121"/>
                <a:gd name="T12" fmla="*/ 58 w 116"/>
                <a:gd name="T13" fmla="*/ 121 h 121"/>
                <a:gd name="T14" fmla="*/ 58 w 116"/>
                <a:gd name="T15" fmla="*/ 121 h 121"/>
                <a:gd name="T16" fmla="*/ 116 w 116"/>
                <a:gd name="T17" fmla="*/ 61 h 121"/>
                <a:gd name="T18" fmla="*/ 58 w 116"/>
                <a:gd name="T19" fmla="*/ 0 h 121"/>
                <a:gd name="T20" fmla="*/ 0 w 116"/>
                <a:gd name="T21" fmla="*/ 61 h 121"/>
                <a:gd name="T22" fmla="*/ 58 w 116"/>
                <a:gd name="T2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21">
                  <a:moveTo>
                    <a:pt x="58" y="11"/>
                  </a:moveTo>
                  <a:lnTo>
                    <a:pt x="58" y="11"/>
                  </a:lnTo>
                  <a:cubicBezTo>
                    <a:pt x="84" y="11"/>
                    <a:pt x="105" y="33"/>
                    <a:pt x="105" y="61"/>
                  </a:cubicBezTo>
                  <a:cubicBezTo>
                    <a:pt x="105" y="88"/>
                    <a:pt x="84" y="110"/>
                    <a:pt x="58" y="110"/>
                  </a:cubicBezTo>
                  <a:cubicBezTo>
                    <a:pt x="32" y="110"/>
                    <a:pt x="11" y="88"/>
                    <a:pt x="11" y="61"/>
                  </a:cubicBezTo>
                  <a:cubicBezTo>
                    <a:pt x="11" y="33"/>
                    <a:pt x="32" y="11"/>
                    <a:pt x="58" y="11"/>
                  </a:cubicBezTo>
                  <a:close/>
                  <a:moveTo>
                    <a:pt x="58" y="121"/>
                  </a:moveTo>
                  <a:lnTo>
                    <a:pt x="58" y="121"/>
                  </a:lnTo>
                  <a:cubicBezTo>
                    <a:pt x="90" y="121"/>
                    <a:pt x="116" y="94"/>
                    <a:pt x="116" y="61"/>
                  </a:cubicBezTo>
                  <a:cubicBezTo>
                    <a:pt x="116" y="27"/>
                    <a:pt x="90" y="0"/>
                    <a:pt x="58" y="0"/>
                  </a:cubicBezTo>
                  <a:cubicBezTo>
                    <a:pt x="26" y="0"/>
                    <a:pt x="0" y="27"/>
                    <a:pt x="0" y="61"/>
                  </a:cubicBezTo>
                  <a:cubicBezTo>
                    <a:pt x="0" y="94"/>
                    <a:pt x="26" y="121"/>
                    <a:pt x="58" y="121"/>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36">
              <a:extLst>
                <a:ext uri="{FF2B5EF4-FFF2-40B4-BE49-F238E27FC236}">
                  <a16:creationId xmlns:a16="http://schemas.microsoft.com/office/drawing/2014/main" id="{ECC9C330-D2A4-E87D-5111-E28245881518}"/>
                </a:ext>
              </a:extLst>
            </p:cNvPr>
            <p:cNvSpPr>
              <a:spLocks/>
            </p:cNvSpPr>
            <p:nvPr/>
          </p:nvSpPr>
          <p:spPr bwMode="auto">
            <a:xfrm>
              <a:off x="6594" y="1859"/>
              <a:ext cx="6" cy="27"/>
            </a:xfrm>
            <a:custGeom>
              <a:avLst/>
              <a:gdLst>
                <a:gd name="T0" fmla="*/ 0 w 11"/>
                <a:gd name="T1" fmla="*/ 44 h 44"/>
                <a:gd name="T2" fmla="*/ 0 w 11"/>
                <a:gd name="T3" fmla="*/ 44 h 44"/>
                <a:gd name="T4" fmla="*/ 11 w 11"/>
                <a:gd name="T5" fmla="*/ 44 h 44"/>
                <a:gd name="T6" fmla="*/ 11 w 11"/>
                <a:gd name="T7" fmla="*/ 0 h 44"/>
                <a:gd name="T8" fmla="*/ 0 w 11"/>
                <a:gd name="T9" fmla="*/ 0 h 44"/>
                <a:gd name="T10" fmla="*/ 0 w 11"/>
                <a:gd name="T11" fmla="*/ 44 h 44"/>
              </a:gdLst>
              <a:ahLst/>
              <a:cxnLst>
                <a:cxn ang="0">
                  <a:pos x="T0" y="T1"/>
                </a:cxn>
                <a:cxn ang="0">
                  <a:pos x="T2" y="T3"/>
                </a:cxn>
                <a:cxn ang="0">
                  <a:pos x="T4" y="T5"/>
                </a:cxn>
                <a:cxn ang="0">
                  <a:pos x="T6" y="T7"/>
                </a:cxn>
                <a:cxn ang="0">
                  <a:pos x="T8" y="T9"/>
                </a:cxn>
                <a:cxn ang="0">
                  <a:pos x="T10" y="T11"/>
                </a:cxn>
              </a:cxnLst>
              <a:rect l="0" t="0" r="r" b="b"/>
              <a:pathLst>
                <a:path w="11" h="44">
                  <a:moveTo>
                    <a:pt x="0" y="44"/>
                  </a:moveTo>
                  <a:lnTo>
                    <a:pt x="0" y="44"/>
                  </a:lnTo>
                  <a:lnTo>
                    <a:pt x="11" y="44"/>
                  </a:lnTo>
                  <a:lnTo>
                    <a:pt x="11" y="0"/>
                  </a:lnTo>
                  <a:lnTo>
                    <a:pt x="0" y="0"/>
                  </a:lnTo>
                  <a:lnTo>
                    <a:pt x="0" y="44"/>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37">
              <a:extLst>
                <a:ext uri="{FF2B5EF4-FFF2-40B4-BE49-F238E27FC236}">
                  <a16:creationId xmlns:a16="http://schemas.microsoft.com/office/drawing/2014/main" id="{98EFEE9F-2CC5-746D-068B-1A591EE128D1}"/>
                </a:ext>
              </a:extLst>
            </p:cNvPr>
            <p:cNvSpPr>
              <a:spLocks noEditPoints="1"/>
            </p:cNvSpPr>
            <p:nvPr/>
          </p:nvSpPr>
          <p:spPr bwMode="auto">
            <a:xfrm>
              <a:off x="6564" y="1686"/>
              <a:ext cx="302" cy="200"/>
            </a:xfrm>
            <a:custGeom>
              <a:avLst/>
              <a:gdLst>
                <a:gd name="T0" fmla="*/ 311 w 498"/>
                <a:gd name="T1" fmla="*/ 141 h 318"/>
                <a:gd name="T2" fmla="*/ 302 w 498"/>
                <a:gd name="T3" fmla="*/ 186 h 318"/>
                <a:gd name="T4" fmla="*/ 282 w 498"/>
                <a:gd name="T5" fmla="*/ 161 h 318"/>
                <a:gd name="T6" fmla="*/ 293 w 498"/>
                <a:gd name="T7" fmla="*/ 81 h 318"/>
                <a:gd name="T8" fmla="*/ 258 w 498"/>
                <a:gd name="T9" fmla="*/ 73 h 318"/>
                <a:gd name="T10" fmla="*/ 210 w 498"/>
                <a:gd name="T11" fmla="*/ 73 h 318"/>
                <a:gd name="T12" fmla="*/ 201 w 498"/>
                <a:gd name="T13" fmla="*/ 76 h 318"/>
                <a:gd name="T14" fmla="*/ 214 w 498"/>
                <a:gd name="T15" fmla="*/ 180 h 318"/>
                <a:gd name="T16" fmla="*/ 186 w 498"/>
                <a:gd name="T17" fmla="*/ 189 h 318"/>
                <a:gd name="T18" fmla="*/ 179 w 498"/>
                <a:gd name="T19" fmla="*/ 89 h 318"/>
                <a:gd name="T20" fmla="*/ 292 w 498"/>
                <a:gd name="T21" fmla="*/ 29 h 318"/>
                <a:gd name="T22" fmla="*/ 311 w 498"/>
                <a:gd name="T23" fmla="*/ 141 h 318"/>
                <a:gd name="T24" fmla="*/ 310 w 498"/>
                <a:gd name="T25" fmla="*/ 222 h 318"/>
                <a:gd name="T26" fmla="*/ 287 w 498"/>
                <a:gd name="T27" fmla="*/ 222 h 318"/>
                <a:gd name="T28" fmla="*/ 209 w 498"/>
                <a:gd name="T29" fmla="*/ 222 h 318"/>
                <a:gd name="T30" fmla="*/ 186 w 498"/>
                <a:gd name="T31" fmla="*/ 222 h 318"/>
                <a:gd name="T32" fmla="*/ 225 w 498"/>
                <a:gd name="T33" fmla="*/ 185 h 318"/>
                <a:gd name="T34" fmla="*/ 223 w 498"/>
                <a:gd name="T35" fmla="*/ 155 h 318"/>
                <a:gd name="T36" fmla="*/ 288 w 498"/>
                <a:gd name="T37" fmla="*/ 93 h 318"/>
                <a:gd name="T38" fmla="*/ 272 w 498"/>
                <a:gd name="T39" fmla="*/ 158 h 318"/>
                <a:gd name="T40" fmla="*/ 273 w 498"/>
                <a:gd name="T41" fmla="*/ 189 h 318"/>
                <a:gd name="T42" fmla="*/ 444 w 498"/>
                <a:gd name="T43" fmla="*/ 185 h 318"/>
                <a:gd name="T44" fmla="*/ 439 w 498"/>
                <a:gd name="T45" fmla="*/ 186 h 318"/>
                <a:gd name="T46" fmla="*/ 374 w 498"/>
                <a:gd name="T47" fmla="*/ 186 h 318"/>
                <a:gd name="T48" fmla="*/ 337 w 498"/>
                <a:gd name="T49" fmla="*/ 202 h 318"/>
                <a:gd name="T50" fmla="*/ 322 w 498"/>
                <a:gd name="T51" fmla="*/ 143 h 318"/>
                <a:gd name="T52" fmla="*/ 300 w 498"/>
                <a:gd name="T53" fmla="*/ 21 h 318"/>
                <a:gd name="T54" fmla="*/ 168 w 498"/>
                <a:gd name="T55" fmla="*/ 89 h 318"/>
                <a:gd name="T56" fmla="*/ 171 w 498"/>
                <a:gd name="T57" fmla="*/ 196 h 318"/>
                <a:gd name="T58" fmla="*/ 160 w 498"/>
                <a:gd name="T59" fmla="*/ 202 h 318"/>
                <a:gd name="T60" fmla="*/ 124 w 498"/>
                <a:gd name="T61" fmla="*/ 186 h 318"/>
                <a:gd name="T62" fmla="*/ 59 w 498"/>
                <a:gd name="T63" fmla="*/ 186 h 318"/>
                <a:gd name="T64" fmla="*/ 0 w 498"/>
                <a:gd name="T65" fmla="*/ 250 h 318"/>
                <a:gd name="T66" fmla="*/ 10 w 498"/>
                <a:gd name="T67" fmla="*/ 318 h 318"/>
                <a:gd name="T68" fmla="*/ 54 w 498"/>
                <a:gd name="T69" fmla="*/ 196 h 318"/>
                <a:gd name="T70" fmla="*/ 95 w 498"/>
                <a:gd name="T71" fmla="*/ 223 h 318"/>
                <a:gd name="T72" fmla="*/ 151 w 498"/>
                <a:gd name="T73" fmla="*/ 208 h 318"/>
                <a:gd name="T74" fmla="*/ 129 w 498"/>
                <a:gd name="T75" fmla="*/ 318 h 318"/>
                <a:gd name="T76" fmla="*/ 140 w 498"/>
                <a:gd name="T77" fmla="*/ 251 h 318"/>
                <a:gd name="T78" fmla="*/ 198 w 498"/>
                <a:gd name="T79" fmla="*/ 197 h 318"/>
                <a:gd name="T80" fmla="*/ 164 w 498"/>
                <a:gd name="T81" fmla="*/ 231 h 318"/>
                <a:gd name="T82" fmla="*/ 200 w 498"/>
                <a:gd name="T83" fmla="*/ 232 h 318"/>
                <a:gd name="T84" fmla="*/ 222 w 498"/>
                <a:gd name="T85" fmla="*/ 317 h 318"/>
                <a:gd name="T86" fmla="*/ 244 w 498"/>
                <a:gd name="T87" fmla="*/ 275 h 318"/>
                <a:gd name="T88" fmla="*/ 252 w 498"/>
                <a:gd name="T89" fmla="*/ 275 h 318"/>
                <a:gd name="T90" fmla="*/ 273 w 498"/>
                <a:gd name="T91" fmla="*/ 317 h 318"/>
                <a:gd name="T92" fmla="*/ 296 w 498"/>
                <a:gd name="T93" fmla="*/ 232 h 318"/>
                <a:gd name="T94" fmla="*/ 331 w 498"/>
                <a:gd name="T95" fmla="*/ 231 h 318"/>
                <a:gd name="T96" fmla="*/ 298 w 498"/>
                <a:gd name="T97" fmla="*/ 197 h 318"/>
                <a:gd name="T98" fmla="*/ 317 w 498"/>
                <a:gd name="T99" fmla="*/ 203 h 318"/>
                <a:gd name="T100" fmla="*/ 317 w 498"/>
                <a:gd name="T101" fmla="*/ 203 h 318"/>
                <a:gd name="T102" fmla="*/ 356 w 498"/>
                <a:gd name="T103" fmla="*/ 318 h 318"/>
                <a:gd name="T104" fmla="*/ 367 w 498"/>
                <a:gd name="T105" fmla="*/ 251 h 318"/>
                <a:gd name="T106" fmla="*/ 369 w 498"/>
                <a:gd name="T107" fmla="*/ 196 h 318"/>
                <a:gd name="T108" fmla="*/ 410 w 498"/>
                <a:gd name="T109" fmla="*/ 223 h 318"/>
                <a:gd name="T110" fmla="*/ 487 w 498"/>
                <a:gd name="T111" fmla="*/ 250 h 318"/>
                <a:gd name="T112" fmla="*/ 498 w 498"/>
                <a:gd name="T113" fmla="*/ 318 h 318"/>
                <a:gd name="T114" fmla="*/ 444 w 498"/>
                <a:gd name="T115" fmla="*/ 18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8" h="318">
                  <a:moveTo>
                    <a:pt x="311" y="141"/>
                  </a:moveTo>
                  <a:lnTo>
                    <a:pt x="311" y="141"/>
                  </a:lnTo>
                  <a:cubicBezTo>
                    <a:pt x="308" y="159"/>
                    <a:pt x="305" y="176"/>
                    <a:pt x="308" y="188"/>
                  </a:cubicBezTo>
                  <a:cubicBezTo>
                    <a:pt x="306" y="187"/>
                    <a:pt x="304" y="187"/>
                    <a:pt x="302" y="186"/>
                  </a:cubicBezTo>
                  <a:lnTo>
                    <a:pt x="282" y="181"/>
                  </a:lnTo>
                  <a:cubicBezTo>
                    <a:pt x="281" y="175"/>
                    <a:pt x="282" y="167"/>
                    <a:pt x="282" y="161"/>
                  </a:cubicBezTo>
                  <a:cubicBezTo>
                    <a:pt x="303" y="130"/>
                    <a:pt x="304" y="101"/>
                    <a:pt x="296" y="84"/>
                  </a:cubicBezTo>
                  <a:cubicBezTo>
                    <a:pt x="296" y="83"/>
                    <a:pt x="295" y="82"/>
                    <a:pt x="293" y="81"/>
                  </a:cubicBezTo>
                  <a:cubicBezTo>
                    <a:pt x="279" y="76"/>
                    <a:pt x="265" y="64"/>
                    <a:pt x="265" y="64"/>
                  </a:cubicBezTo>
                  <a:lnTo>
                    <a:pt x="258" y="73"/>
                  </a:lnTo>
                  <a:cubicBezTo>
                    <a:pt x="258" y="73"/>
                    <a:pt x="265" y="79"/>
                    <a:pt x="274" y="84"/>
                  </a:cubicBezTo>
                  <a:cubicBezTo>
                    <a:pt x="245" y="88"/>
                    <a:pt x="221" y="80"/>
                    <a:pt x="210" y="73"/>
                  </a:cubicBezTo>
                  <a:cubicBezTo>
                    <a:pt x="208" y="72"/>
                    <a:pt x="206" y="72"/>
                    <a:pt x="205" y="72"/>
                  </a:cubicBezTo>
                  <a:cubicBezTo>
                    <a:pt x="203" y="73"/>
                    <a:pt x="202" y="74"/>
                    <a:pt x="201" y="76"/>
                  </a:cubicBezTo>
                  <a:cubicBezTo>
                    <a:pt x="196" y="91"/>
                    <a:pt x="193" y="131"/>
                    <a:pt x="213" y="161"/>
                  </a:cubicBezTo>
                  <a:cubicBezTo>
                    <a:pt x="214" y="167"/>
                    <a:pt x="214" y="175"/>
                    <a:pt x="214" y="180"/>
                  </a:cubicBezTo>
                  <a:cubicBezTo>
                    <a:pt x="208" y="182"/>
                    <a:pt x="198" y="185"/>
                    <a:pt x="194" y="186"/>
                  </a:cubicBezTo>
                  <a:cubicBezTo>
                    <a:pt x="191" y="187"/>
                    <a:pt x="189" y="188"/>
                    <a:pt x="186" y="189"/>
                  </a:cubicBezTo>
                  <a:cubicBezTo>
                    <a:pt x="189" y="177"/>
                    <a:pt x="186" y="160"/>
                    <a:pt x="184" y="141"/>
                  </a:cubicBezTo>
                  <a:cubicBezTo>
                    <a:pt x="181" y="125"/>
                    <a:pt x="179" y="106"/>
                    <a:pt x="179" y="89"/>
                  </a:cubicBezTo>
                  <a:cubicBezTo>
                    <a:pt x="179" y="51"/>
                    <a:pt x="207" y="10"/>
                    <a:pt x="248" y="10"/>
                  </a:cubicBezTo>
                  <a:cubicBezTo>
                    <a:pt x="264" y="10"/>
                    <a:pt x="280" y="16"/>
                    <a:pt x="292" y="29"/>
                  </a:cubicBezTo>
                  <a:cubicBezTo>
                    <a:pt x="307" y="44"/>
                    <a:pt x="316" y="67"/>
                    <a:pt x="316" y="89"/>
                  </a:cubicBezTo>
                  <a:cubicBezTo>
                    <a:pt x="317" y="106"/>
                    <a:pt x="314" y="125"/>
                    <a:pt x="311" y="141"/>
                  </a:cubicBezTo>
                  <a:close/>
                  <a:moveTo>
                    <a:pt x="310" y="222"/>
                  </a:moveTo>
                  <a:lnTo>
                    <a:pt x="310" y="222"/>
                  </a:lnTo>
                  <a:lnTo>
                    <a:pt x="291" y="220"/>
                  </a:lnTo>
                  <a:cubicBezTo>
                    <a:pt x="290" y="220"/>
                    <a:pt x="288" y="221"/>
                    <a:pt x="287" y="222"/>
                  </a:cubicBezTo>
                  <a:lnTo>
                    <a:pt x="248" y="264"/>
                  </a:lnTo>
                  <a:lnTo>
                    <a:pt x="209" y="222"/>
                  </a:lnTo>
                  <a:cubicBezTo>
                    <a:pt x="208" y="221"/>
                    <a:pt x="206" y="220"/>
                    <a:pt x="204" y="220"/>
                  </a:cubicBezTo>
                  <a:lnTo>
                    <a:pt x="186" y="222"/>
                  </a:lnTo>
                  <a:lnTo>
                    <a:pt x="223" y="189"/>
                  </a:lnTo>
                  <a:cubicBezTo>
                    <a:pt x="224" y="188"/>
                    <a:pt x="225" y="187"/>
                    <a:pt x="225" y="185"/>
                  </a:cubicBezTo>
                  <a:cubicBezTo>
                    <a:pt x="225" y="178"/>
                    <a:pt x="225" y="167"/>
                    <a:pt x="224" y="158"/>
                  </a:cubicBezTo>
                  <a:cubicBezTo>
                    <a:pt x="224" y="157"/>
                    <a:pt x="224" y="156"/>
                    <a:pt x="223" y="155"/>
                  </a:cubicBezTo>
                  <a:cubicBezTo>
                    <a:pt x="208" y="133"/>
                    <a:pt x="206" y="102"/>
                    <a:pt x="210" y="86"/>
                  </a:cubicBezTo>
                  <a:cubicBezTo>
                    <a:pt x="226" y="93"/>
                    <a:pt x="256" y="100"/>
                    <a:pt x="288" y="93"/>
                  </a:cubicBezTo>
                  <a:cubicBezTo>
                    <a:pt x="292" y="107"/>
                    <a:pt x="290" y="131"/>
                    <a:pt x="272" y="156"/>
                  </a:cubicBezTo>
                  <a:cubicBezTo>
                    <a:pt x="272" y="157"/>
                    <a:pt x="272" y="158"/>
                    <a:pt x="272" y="158"/>
                  </a:cubicBezTo>
                  <a:cubicBezTo>
                    <a:pt x="271" y="167"/>
                    <a:pt x="270" y="178"/>
                    <a:pt x="271" y="185"/>
                  </a:cubicBezTo>
                  <a:cubicBezTo>
                    <a:pt x="271" y="187"/>
                    <a:pt x="271" y="188"/>
                    <a:pt x="273" y="189"/>
                  </a:cubicBezTo>
                  <a:lnTo>
                    <a:pt x="310" y="222"/>
                  </a:lnTo>
                  <a:close/>
                  <a:moveTo>
                    <a:pt x="444" y="185"/>
                  </a:moveTo>
                  <a:lnTo>
                    <a:pt x="444" y="185"/>
                  </a:lnTo>
                  <a:cubicBezTo>
                    <a:pt x="442" y="184"/>
                    <a:pt x="440" y="185"/>
                    <a:pt x="439" y="186"/>
                  </a:cubicBezTo>
                  <a:lnTo>
                    <a:pt x="406" y="212"/>
                  </a:lnTo>
                  <a:lnTo>
                    <a:pt x="374" y="186"/>
                  </a:lnTo>
                  <a:cubicBezTo>
                    <a:pt x="373" y="185"/>
                    <a:pt x="371" y="184"/>
                    <a:pt x="369" y="185"/>
                  </a:cubicBezTo>
                  <a:cubicBezTo>
                    <a:pt x="356" y="189"/>
                    <a:pt x="346" y="195"/>
                    <a:pt x="337" y="202"/>
                  </a:cubicBezTo>
                  <a:cubicBezTo>
                    <a:pt x="333" y="199"/>
                    <a:pt x="328" y="196"/>
                    <a:pt x="322" y="193"/>
                  </a:cubicBezTo>
                  <a:cubicBezTo>
                    <a:pt x="315" y="187"/>
                    <a:pt x="318" y="165"/>
                    <a:pt x="322" y="143"/>
                  </a:cubicBezTo>
                  <a:cubicBezTo>
                    <a:pt x="325" y="126"/>
                    <a:pt x="328" y="107"/>
                    <a:pt x="327" y="89"/>
                  </a:cubicBezTo>
                  <a:cubicBezTo>
                    <a:pt x="327" y="64"/>
                    <a:pt x="317" y="38"/>
                    <a:pt x="300" y="21"/>
                  </a:cubicBezTo>
                  <a:cubicBezTo>
                    <a:pt x="285" y="6"/>
                    <a:pt x="267" y="0"/>
                    <a:pt x="248" y="0"/>
                  </a:cubicBezTo>
                  <a:cubicBezTo>
                    <a:pt x="200" y="0"/>
                    <a:pt x="168" y="46"/>
                    <a:pt x="168" y="89"/>
                  </a:cubicBezTo>
                  <a:cubicBezTo>
                    <a:pt x="168" y="107"/>
                    <a:pt x="170" y="126"/>
                    <a:pt x="173" y="142"/>
                  </a:cubicBezTo>
                  <a:cubicBezTo>
                    <a:pt x="176" y="166"/>
                    <a:pt x="179" y="190"/>
                    <a:pt x="171" y="196"/>
                  </a:cubicBezTo>
                  <a:lnTo>
                    <a:pt x="171" y="196"/>
                  </a:lnTo>
                  <a:cubicBezTo>
                    <a:pt x="167" y="198"/>
                    <a:pt x="164" y="200"/>
                    <a:pt x="160" y="202"/>
                  </a:cubicBezTo>
                  <a:cubicBezTo>
                    <a:pt x="152" y="195"/>
                    <a:pt x="141" y="189"/>
                    <a:pt x="129" y="185"/>
                  </a:cubicBezTo>
                  <a:cubicBezTo>
                    <a:pt x="127" y="184"/>
                    <a:pt x="125" y="185"/>
                    <a:pt x="124" y="186"/>
                  </a:cubicBezTo>
                  <a:lnTo>
                    <a:pt x="91" y="212"/>
                  </a:lnTo>
                  <a:lnTo>
                    <a:pt x="59" y="186"/>
                  </a:lnTo>
                  <a:cubicBezTo>
                    <a:pt x="57" y="185"/>
                    <a:pt x="55" y="184"/>
                    <a:pt x="54" y="185"/>
                  </a:cubicBezTo>
                  <a:cubicBezTo>
                    <a:pt x="20" y="196"/>
                    <a:pt x="0" y="220"/>
                    <a:pt x="0" y="250"/>
                  </a:cubicBezTo>
                  <a:lnTo>
                    <a:pt x="0" y="318"/>
                  </a:lnTo>
                  <a:lnTo>
                    <a:pt x="10" y="318"/>
                  </a:lnTo>
                  <a:lnTo>
                    <a:pt x="10" y="250"/>
                  </a:lnTo>
                  <a:cubicBezTo>
                    <a:pt x="10" y="226"/>
                    <a:pt x="27" y="206"/>
                    <a:pt x="54" y="196"/>
                  </a:cubicBezTo>
                  <a:lnTo>
                    <a:pt x="88" y="223"/>
                  </a:lnTo>
                  <a:cubicBezTo>
                    <a:pt x="90" y="225"/>
                    <a:pt x="93" y="225"/>
                    <a:pt x="95" y="223"/>
                  </a:cubicBezTo>
                  <a:lnTo>
                    <a:pt x="128" y="196"/>
                  </a:lnTo>
                  <a:cubicBezTo>
                    <a:pt x="137" y="199"/>
                    <a:pt x="145" y="204"/>
                    <a:pt x="151" y="208"/>
                  </a:cubicBezTo>
                  <a:cubicBezTo>
                    <a:pt x="136" y="220"/>
                    <a:pt x="129" y="235"/>
                    <a:pt x="129" y="251"/>
                  </a:cubicBezTo>
                  <a:lnTo>
                    <a:pt x="129" y="318"/>
                  </a:lnTo>
                  <a:lnTo>
                    <a:pt x="140" y="318"/>
                  </a:lnTo>
                  <a:lnTo>
                    <a:pt x="140" y="251"/>
                  </a:lnTo>
                  <a:cubicBezTo>
                    <a:pt x="140" y="228"/>
                    <a:pt x="159" y="210"/>
                    <a:pt x="197" y="197"/>
                  </a:cubicBezTo>
                  <a:cubicBezTo>
                    <a:pt x="197" y="197"/>
                    <a:pt x="198" y="197"/>
                    <a:pt x="198" y="197"/>
                  </a:cubicBezTo>
                  <a:lnTo>
                    <a:pt x="166" y="224"/>
                  </a:lnTo>
                  <a:cubicBezTo>
                    <a:pt x="164" y="226"/>
                    <a:pt x="163" y="228"/>
                    <a:pt x="164" y="231"/>
                  </a:cubicBezTo>
                  <a:cubicBezTo>
                    <a:pt x="165" y="233"/>
                    <a:pt x="167" y="234"/>
                    <a:pt x="170" y="234"/>
                  </a:cubicBezTo>
                  <a:lnTo>
                    <a:pt x="200" y="232"/>
                  </a:lnTo>
                  <a:lnTo>
                    <a:pt x="211" y="318"/>
                  </a:lnTo>
                  <a:lnTo>
                    <a:pt x="222" y="317"/>
                  </a:lnTo>
                  <a:lnTo>
                    <a:pt x="212" y="242"/>
                  </a:lnTo>
                  <a:lnTo>
                    <a:pt x="244" y="275"/>
                  </a:lnTo>
                  <a:cubicBezTo>
                    <a:pt x="245" y="277"/>
                    <a:pt x="246" y="277"/>
                    <a:pt x="248" y="277"/>
                  </a:cubicBezTo>
                  <a:cubicBezTo>
                    <a:pt x="249" y="277"/>
                    <a:pt x="251" y="277"/>
                    <a:pt x="252" y="275"/>
                  </a:cubicBezTo>
                  <a:lnTo>
                    <a:pt x="283" y="242"/>
                  </a:lnTo>
                  <a:lnTo>
                    <a:pt x="273" y="317"/>
                  </a:lnTo>
                  <a:lnTo>
                    <a:pt x="284" y="318"/>
                  </a:lnTo>
                  <a:lnTo>
                    <a:pt x="296" y="232"/>
                  </a:lnTo>
                  <a:lnTo>
                    <a:pt x="326" y="234"/>
                  </a:lnTo>
                  <a:cubicBezTo>
                    <a:pt x="328" y="234"/>
                    <a:pt x="330" y="233"/>
                    <a:pt x="331" y="231"/>
                  </a:cubicBezTo>
                  <a:cubicBezTo>
                    <a:pt x="332" y="228"/>
                    <a:pt x="332" y="226"/>
                    <a:pt x="330" y="224"/>
                  </a:cubicBezTo>
                  <a:lnTo>
                    <a:pt x="298" y="197"/>
                  </a:lnTo>
                  <a:lnTo>
                    <a:pt x="299" y="197"/>
                  </a:lnTo>
                  <a:cubicBezTo>
                    <a:pt x="304" y="198"/>
                    <a:pt x="310" y="200"/>
                    <a:pt x="317" y="203"/>
                  </a:cubicBezTo>
                  <a:cubicBezTo>
                    <a:pt x="317" y="203"/>
                    <a:pt x="317" y="203"/>
                    <a:pt x="317" y="203"/>
                  </a:cubicBezTo>
                  <a:lnTo>
                    <a:pt x="317" y="203"/>
                  </a:lnTo>
                  <a:cubicBezTo>
                    <a:pt x="336" y="211"/>
                    <a:pt x="356" y="226"/>
                    <a:pt x="356" y="251"/>
                  </a:cubicBezTo>
                  <a:lnTo>
                    <a:pt x="356" y="318"/>
                  </a:lnTo>
                  <a:lnTo>
                    <a:pt x="367" y="318"/>
                  </a:lnTo>
                  <a:lnTo>
                    <a:pt x="367" y="251"/>
                  </a:lnTo>
                  <a:cubicBezTo>
                    <a:pt x="367" y="235"/>
                    <a:pt x="360" y="220"/>
                    <a:pt x="346" y="209"/>
                  </a:cubicBezTo>
                  <a:cubicBezTo>
                    <a:pt x="353" y="204"/>
                    <a:pt x="361" y="199"/>
                    <a:pt x="369" y="196"/>
                  </a:cubicBezTo>
                  <a:lnTo>
                    <a:pt x="403" y="223"/>
                  </a:lnTo>
                  <a:cubicBezTo>
                    <a:pt x="405" y="225"/>
                    <a:pt x="408" y="225"/>
                    <a:pt x="410" y="223"/>
                  </a:cubicBezTo>
                  <a:lnTo>
                    <a:pt x="443" y="196"/>
                  </a:lnTo>
                  <a:cubicBezTo>
                    <a:pt x="471" y="206"/>
                    <a:pt x="487" y="226"/>
                    <a:pt x="487" y="250"/>
                  </a:cubicBezTo>
                  <a:lnTo>
                    <a:pt x="487" y="318"/>
                  </a:lnTo>
                  <a:lnTo>
                    <a:pt x="498" y="318"/>
                  </a:lnTo>
                  <a:lnTo>
                    <a:pt x="498" y="250"/>
                  </a:lnTo>
                  <a:cubicBezTo>
                    <a:pt x="498" y="220"/>
                    <a:pt x="478" y="196"/>
                    <a:pt x="444" y="185"/>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74" name="Rectangle 73">
            <a:extLst>
              <a:ext uri="{FF2B5EF4-FFF2-40B4-BE49-F238E27FC236}">
                <a16:creationId xmlns:a16="http://schemas.microsoft.com/office/drawing/2014/main" id="{C029ED85-0E71-1DD0-FF2E-9E64E13EC908}"/>
              </a:ext>
            </a:extLst>
          </p:cNvPr>
          <p:cNvSpPr/>
          <p:nvPr/>
        </p:nvSpPr>
        <p:spPr>
          <a:xfrm>
            <a:off x="1" y="151076"/>
            <a:ext cx="2289061" cy="6488263"/>
          </a:xfrm>
          <a:prstGeom prst="rect">
            <a:avLst/>
          </a:prstGeom>
          <a:solidFill>
            <a:schemeClr val="accent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descr="Overlapping blue and white rays">
            <a:extLst>
              <a:ext uri="{FF2B5EF4-FFF2-40B4-BE49-F238E27FC236}">
                <a16:creationId xmlns:a16="http://schemas.microsoft.com/office/drawing/2014/main" id="{CDC9D14A-292F-CC0E-A134-F4A25D62A92C}"/>
              </a:ext>
            </a:extLst>
          </p:cNvPr>
          <p:cNvPicPr>
            <a:picLocks noChangeAspect="1"/>
          </p:cNvPicPr>
          <p:nvPr/>
        </p:nvPicPr>
        <p:blipFill rotWithShape="1">
          <a:blip r:embed="rId3">
            <a:alphaModFix amt="59000"/>
            <a:extLst>
              <a:ext uri="{28A0092B-C50C-407E-A947-70E740481C1C}">
                <a14:useLocalDpi xmlns:a14="http://schemas.microsoft.com/office/drawing/2010/main" val="0"/>
              </a:ext>
            </a:extLst>
          </a:blip>
          <a:srcRect l="24519" r="435" b="46"/>
          <a:stretch/>
        </p:blipFill>
        <p:spPr>
          <a:xfrm>
            <a:off x="-12648" y="152400"/>
            <a:ext cx="2308111" cy="6486939"/>
          </a:xfrm>
          <a:prstGeom prst="rect">
            <a:avLst/>
          </a:prstGeom>
          <a:effectLst>
            <a:softEdge rad="25400"/>
          </a:effectLst>
        </p:spPr>
      </p:pic>
      <p:pic>
        <p:nvPicPr>
          <p:cNvPr id="77" name="Picture 76" descr="Logo&#10;&#10;Description automatically generated">
            <a:extLst>
              <a:ext uri="{FF2B5EF4-FFF2-40B4-BE49-F238E27FC236}">
                <a16:creationId xmlns:a16="http://schemas.microsoft.com/office/drawing/2014/main" id="{91ED1977-EB13-7EC1-FC3B-6AA91DF5F461}"/>
              </a:ext>
            </a:extLst>
          </p:cNvPr>
          <p:cNvPicPr>
            <a:picLocks noChangeAspect="1"/>
          </p:cNvPicPr>
          <p:nvPr/>
        </p:nvPicPr>
        <p:blipFill rotWithShape="1">
          <a:blip r:embed="rId4">
            <a:extLst>
              <a:ext uri="{28A0092B-C50C-407E-A947-70E740481C1C}">
                <a14:useLocalDpi xmlns:a14="http://schemas.microsoft.com/office/drawing/2010/main" val="0"/>
              </a:ext>
            </a:extLst>
          </a:blip>
          <a:srcRect r="57385"/>
          <a:stretch/>
        </p:blipFill>
        <p:spPr>
          <a:xfrm>
            <a:off x="419279" y="456476"/>
            <a:ext cx="1444256" cy="1349527"/>
          </a:xfrm>
          <a:prstGeom prst="rect">
            <a:avLst/>
          </a:prstGeom>
        </p:spPr>
      </p:pic>
      <p:sp>
        <p:nvSpPr>
          <p:cNvPr id="82" name="Rectangle 81">
            <a:extLst>
              <a:ext uri="{FF2B5EF4-FFF2-40B4-BE49-F238E27FC236}">
                <a16:creationId xmlns:a16="http://schemas.microsoft.com/office/drawing/2014/main" id="{D8429192-1319-814B-CC9D-BEAC59C42BEC}"/>
              </a:ext>
            </a:extLst>
          </p:cNvPr>
          <p:cNvSpPr/>
          <p:nvPr/>
        </p:nvSpPr>
        <p:spPr>
          <a:xfrm>
            <a:off x="241082" y="4273992"/>
            <a:ext cx="1791139" cy="2218882"/>
          </a:xfrm>
          <a:prstGeom prst="rect">
            <a:avLst/>
          </a:prstGeom>
          <a:solidFill>
            <a:srgbClr val="23475F">
              <a:alpha val="60000"/>
            </a:srgbClr>
          </a:solidFill>
          <a:ln>
            <a:noFill/>
          </a:ln>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C674F9E4-EA08-9383-0121-13C3B568B46C}"/>
              </a:ext>
            </a:extLst>
          </p:cNvPr>
          <p:cNvSpPr txBox="1"/>
          <p:nvPr/>
        </p:nvSpPr>
        <p:spPr>
          <a:xfrm>
            <a:off x="325582" y="4466538"/>
            <a:ext cx="1730451" cy="1708160"/>
          </a:xfrm>
          <a:prstGeom prst="rect">
            <a:avLst/>
          </a:prstGeom>
          <a:noFill/>
        </p:spPr>
        <p:txBody>
          <a:bodyPr wrap="square" rtlCol="0">
            <a:spAutoFit/>
          </a:bodyPr>
          <a:lstStyle/>
          <a:p>
            <a:r>
              <a:rPr lang="en-US" sz="1050" dirty="0">
                <a:solidFill>
                  <a:schemeClr val="bg1"/>
                </a:solidFill>
              </a:rPr>
              <a:t>Service Providers must utilize eCAP to manage their participation in the CTF program, including submitting claims, maintaining contact information, and engaging in CTF outreach activities. </a:t>
            </a:r>
          </a:p>
          <a:p>
            <a:endParaRPr lang="en-US" sz="1050" dirty="0"/>
          </a:p>
        </p:txBody>
      </p:sp>
      <p:sp>
        <p:nvSpPr>
          <p:cNvPr id="84" name="TextBox 83">
            <a:extLst>
              <a:ext uri="{FF2B5EF4-FFF2-40B4-BE49-F238E27FC236}">
                <a16:creationId xmlns:a16="http://schemas.microsoft.com/office/drawing/2014/main" id="{5B6E4482-45BB-9443-A6F3-6D04D34AA9E2}"/>
              </a:ext>
            </a:extLst>
          </p:cNvPr>
          <p:cNvSpPr txBox="1"/>
          <p:nvPr/>
        </p:nvSpPr>
        <p:spPr>
          <a:xfrm>
            <a:off x="-39445" y="2303810"/>
            <a:ext cx="2408933" cy="492443"/>
          </a:xfrm>
          <a:prstGeom prst="rect">
            <a:avLst/>
          </a:prstGeom>
          <a:noFill/>
        </p:spPr>
        <p:txBody>
          <a:bodyPr wrap="square" rtlCol="0">
            <a:spAutoFit/>
          </a:bodyPr>
          <a:lstStyle/>
          <a:p>
            <a:pPr algn="ctr"/>
            <a:r>
              <a:rPr lang="en-US" sz="1300" dirty="0">
                <a:solidFill>
                  <a:schemeClr val="bg1"/>
                </a:solidFill>
              </a:rPr>
              <a:t>eCAP Web Portal: </a:t>
            </a:r>
          </a:p>
          <a:p>
            <a:r>
              <a:rPr lang="en-US" sz="1300" dirty="0">
                <a:solidFill>
                  <a:schemeClr val="bg1"/>
                </a:solidFill>
              </a:rPr>
              <a:t>https://ecap.cpuc.ca.gov/</a:t>
            </a:r>
          </a:p>
        </p:txBody>
      </p:sp>
      <p:sp>
        <p:nvSpPr>
          <p:cNvPr id="2" name="TextBox 1">
            <a:extLst>
              <a:ext uri="{FF2B5EF4-FFF2-40B4-BE49-F238E27FC236}">
                <a16:creationId xmlns:a16="http://schemas.microsoft.com/office/drawing/2014/main" id="{C129E90F-4608-0253-7E3A-9F39D90462F2}"/>
              </a:ext>
            </a:extLst>
          </p:cNvPr>
          <p:cNvSpPr txBox="1"/>
          <p:nvPr/>
        </p:nvSpPr>
        <p:spPr>
          <a:xfrm>
            <a:off x="2641600" y="2466109"/>
            <a:ext cx="9224818" cy="3416320"/>
          </a:xfrm>
          <a:prstGeom prst="rect">
            <a:avLst/>
          </a:prstGeom>
          <a:noFill/>
        </p:spPr>
        <p:txBody>
          <a:bodyPr wrap="square" rtlCol="0">
            <a:spAutoFit/>
          </a:bodyPr>
          <a:lstStyle/>
          <a:p>
            <a:pPr indent="-285750">
              <a:buFont typeface="Arial" panose="020B0604020202020204" pitchFamily="34" charset="0"/>
              <a:buChar char="•"/>
            </a:pPr>
            <a:r>
              <a:rPr lang="en-US" sz="2400" dirty="0">
                <a:solidFill>
                  <a:schemeClr val="tx2"/>
                </a:solidFill>
                <a:latin typeface="+mj-lt"/>
                <a:ea typeface="+mj-ea"/>
                <a:cs typeface="+mj-cs"/>
              </a:rPr>
              <a:t>Completion of the Service Provider Claim Workbook</a:t>
            </a:r>
          </a:p>
          <a:p>
            <a:endParaRPr lang="en-US" sz="2400" dirty="0">
              <a:solidFill>
                <a:schemeClr val="tx2"/>
              </a:solidFill>
              <a:latin typeface="+mj-lt"/>
              <a:ea typeface="+mj-ea"/>
              <a:cs typeface="+mj-cs"/>
            </a:endParaRPr>
          </a:p>
          <a:p>
            <a:pPr indent="-285750">
              <a:buFont typeface="Arial" panose="020B0604020202020204" pitchFamily="34" charset="0"/>
              <a:buChar char="•"/>
            </a:pPr>
            <a:r>
              <a:rPr lang="en-US" sz="2400" dirty="0">
                <a:solidFill>
                  <a:schemeClr val="tx2"/>
                </a:solidFill>
                <a:latin typeface="+mj-lt"/>
                <a:ea typeface="+mj-ea"/>
                <a:cs typeface="+mj-cs"/>
              </a:rPr>
              <a:t>Claim Queues within the </a:t>
            </a:r>
            <a:r>
              <a:rPr lang="en-US" sz="2400" dirty="0" err="1">
                <a:solidFill>
                  <a:schemeClr val="tx2"/>
                </a:solidFill>
                <a:latin typeface="+mj-lt"/>
                <a:ea typeface="+mj-ea"/>
                <a:cs typeface="+mj-cs"/>
              </a:rPr>
              <a:t>eCAP</a:t>
            </a:r>
            <a:r>
              <a:rPr lang="en-US" sz="2400" dirty="0">
                <a:solidFill>
                  <a:schemeClr val="tx2"/>
                </a:solidFill>
                <a:latin typeface="+mj-lt"/>
                <a:ea typeface="+mj-ea"/>
                <a:cs typeface="+mj-cs"/>
              </a:rPr>
              <a:t> Portal</a:t>
            </a:r>
          </a:p>
          <a:p>
            <a:endParaRPr lang="en-US" sz="2400" dirty="0">
              <a:solidFill>
                <a:schemeClr val="tx2"/>
              </a:solidFill>
              <a:latin typeface="+mj-lt"/>
              <a:ea typeface="+mj-ea"/>
              <a:cs typeface="+mj-cs"/>
            </a:endParaRPr>
          </a:p>
          <a:p>
            <a:pPr indent="-285750">
              <a:buFont typeface="Arial" panose="020B0604020202020204" pitchFamily="34" charset="0"/>
              <a:buChar char="•"/>
            </a:pPr>
            <a:r>
              <a:rPr lang="en-US" sz="2400" dirty="0">
                <a:solidFill>
                  <a:schemeClr val="tx2"/>
                </a:solidFill>
                <a:latin typeface="+mj-lt"/>
                <a:ea typeface="+mj-ea"/>
                <a:cs typeface="+mj-cs"/>
              </a:rPr>
              <a:t>Submission of Claims</a:t>
            </a:r>
          </a:p>
          <a:p>
            <a:endParaRPr lang="en-US" sz="2400" dirty="0">
              <a:solidFill>
                <a:schemeClr val="tx2"/>
              </a:solidFill>
              <a:latin typeface="+mj-lt"/>
              <a:ea typeface="+mj-ea"/>
              <a:cs typeface="+mj-cs"/>
            </a:endParaRPr>
          </a:p>
          <a:p>
            <a:pPr indent="-285750">
              <a:buFont typeface="Arial" panose="020B0604020202020204" pitchFamily="34" charset="0"/>
              <a:buChar char="•"/>
            </a:pPr>
            <a:r>
              <a:rPr lang="en-US" sz="2400" dirty="0">
                <a:solidFill>
                  <a:schemeClr val="tx2"/>
                </a:solidFill>
                <a:latin typeface="+mj-lt"/>
                <a:ea typeface="+mj-ea"/>
                <a:cs typeface="+mj-cs"/>
              </a:rPr>
              <a:t>Validation of Claims</a:t>
            </a:r>
          </a:p>
          <a:p>
            <a:endParaRPr lang="en-US" sz="2400" dirty="0">
              <a:solidFill>
                <a:schemeClr val="tx2"/>
              </a:solidFill>
              <a:latin typeface="+mj-lt"/>
              <a:ea typeface="+mj-ea"/>
              <a:cs typeface="+mj-cs"/>
            </a:endParaRPr>
          </a:p>
          <a:p>
            <a:pPr indent="-285750">
              <a:buFont typeface="Arial" panose="020B0604020202020204" pitchFamily="34" charset="0"/>
              <a:buChar char="•"/>
            </a:pPr>
            <a:r>
              <a:rPr lang="en-US" sz="2400" dirty="0">
                <a:solidFill>
                  <a:schemeClr val="tx2"/>
                </a:solidFill>
                <a:latin typeface="+mj-lt"/>
                <a:ea typeface="+mj-ea"/>
                <a:cs typeface="+mj-cs"/>
              </a:rPr>
              <a:t>Common Submission Challenges</a:t>
            </a:r>
          </a:p>
        </p:txBody>
      </p:sp>
    </p:spTree>
    <p:extLst>
      <p:ext uri="{BB962C8B-B14F-4D97-AF65-F5344CB8AC3E}">
        <p14:creationId xmlns:p14="http://schemas.microsoft.com/office/powerpoint/2010/main" val="2209350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p:txBody>
          <a:bodyPr vert="horz" lIns="0" tIns="0" rIns="0" bIns="0" rtlCol="0" anchor="t" anchorCtr="0">
            <a:normAutofit/>
          </a:bodyPr>
          <a:lstStyle/>
          <a:p>
            <a:pPr>
              <a:spcAft>
                <a:spcPts val="600"/>
              </a:spcAft>
            </a:pPr>
            <a:fld id="{1C4126A1-9282-4A82-AC02-A59AF4A969C8}" type="slidenum">
              <a:rPr lang="en-US" smtClean="0"/>
              <a:pPr>
                <a:spcAft>
                  <a:spcPts val="600"/>
                </a:spcAft>
              </a:pPr>
              <a:t>15</a:t>
            </a:fld>
            <a:endParaRPr lang="en-US"/>
          </a:p>
        </p:txBody>
      </p:sp>
      <p:pic>
        <p:nvPicPr>
          <p:cNvPr id="10" name="Picture 9">
            <a:extLst>
              <a:ext uri="{FF2B5EF4-FFF2-40B4-BE49-F238E27FC236}">
                <a16:creationId xmlns:a16="http://schemas.microsoft.com/office/drawing/2014/main" id="{0D4F0C7B-5C9F-7AC2-7685-FE975801AA73}"/>
              </a:ext>
            </a:extLst>
          </p:cNvPr>
          <p:cNvPicPr>
            <a:picLocks noChangeAspect="1"/>
          </p:cNvPicPr>
          <p:nvPr/>
        </p:nvPicPr>
        <p:blipFill>
          <a:blip r:embed="rId2"/>
          <a:stretch>
            <a:fillRect/>
          </a:stretch>
        </p:blipFill>
        <p:spPr>
          <a:xfrm>
            <a:off x="2690744" y="1147354"/>
            <a:ext cx="6810512" cy="5010032"/>
          </a:xfrm>
          <a:prstGeom prst="rect">
            <a:avLst/>
          </a:prstGeom>
        </p:spPr>
      </p:pic>
      <p:sp>
        <p:nvSpPr>
          <p:cNvPr id="13" name="TextBox 12">
            <a:extLst>
              <a:ext uri="{FF2B5EF4-FFF2-40B4-BE49-F238E27FC236}">
                <a16:creationId xmlns:a16="http://schemas.microsoft.com/office/drawing/2014/main" id="{4B1D8C7B-EEC9-917F-4C53-D36FA06D462F}"/>
              </a:ext>
            </a:extLst>
          </p:cNvPr>
          <p:cNvSpPr txBox="1"/>
          <p:nvPr/>
        </p:nvSpPr>
        <p:spPr>
          <a:xfrm>
            <a:off x="3048000" y="408226"/>
            <a:ext cx="6096000" cy="584775"/>
          </a:xfrm>
          <a:prstGeom prst="rect">
            <a:avLst/>
          </a:prstGeom>
          <a:noFill/>
        </p:spPr>
        <p:txBody>
          <a:bodyPr wrap="square">
            <a:spAutoFit/>
          </a:bodyPr>
          <a:lstStyle/>
          <a:p>
            <a:pPr algn="ctr" fontAlgn="b">
              <a:spcBef>
                <a:spcPct val="0"/>
              </a:spcBef>
            </a:pPr>
            <a:r>
              <a:rPr lang="en-US" sz="3200" b="1" dirty="0">
                <a:solidFill>
                  <a:schemeClr val="tx2"/>
                </a:solidFill>
                <a:latin typeface="+mj-lt"/>
                <a:ea typeface="+mj-ea"/>
                <a:cs typeface="+mj-cs"/>
              </a:rPr>
              <a:t>General Information  </a:t>
            </a:r>
          </a:p>
        </p:txBody>
      </p:sp>
    </p:spTree>
    <p:extLst>
      <p:ext uri="{BB962C8B-B14F-4D97-AF65-F5344CB8AC3E}">
        <p14:creationId xmlns:p14="http://schemas.microsoft.com/office/powerpoint/2010/main" val="1823559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8476DA7-E645-E6ED-7DE5-81B22B2B1C29}"/>
              </a:ext>
            </a:extLst>
          </p:cNvPr>
          <p:cNvSpPr>
            <a:spLocks noGrp="1"/>
          </p:cNvSpPr>
          <p:nvPr>
            <p:ph type="title"/>
          </p:nvPr>
        </p:nvSpPr>
        <p:spPr>
          <a:xfrm>
            <a:off x="489527" y="457200"/>
            <a:ext cx="3932237" cy="1458686"/>
          </a:xfrm>
        </p:spPr>
        <p:txBody>
          <a:bodyPr anchor="b">
            <a:normAutofit/>
          </a:bodyPr>
          <a:lstStyle/>
          <a:p>
            <a:r>
              <a:rPr lang="en-US" sz="2800" dirty="0"/>
              <a:t>List of submitted and in-process claims</a:t>
            </a:r>
          </a:p>
        </p:txBody>
      </p:sp>
      <p:sp>
        <p:nvSpPr>
          <p:cNvPr id="14" name="Text Placeholder 3">
            <a:extLst>
              <a:ext uri="{FF2B5EF4-FFF2-40B4-BE49-F238E27FC236}">
                <a16:creationId xmlns:a16="http://schemas.microsoft.com/office/drawing/2014/main" id="{3A203A2F-5A3F-1285-7D29-8D07369697A9}"/>
              </a:ext>
            </a:extLst>
          </p:cNvPr>
          <p:cNvSpPr>
            <a:spLocks noGrp="1"/>
          </p:cNvSpPr>
          <p:nvPr>
            <p:ph type="body" sz="half" idx="2"/>
          </p:nvPr>
        </p:nvSpPr>
        <p:spPr>
          <a:xfrm>
            <a:off x="489528" y="2087880"/>
            <a:ext cx="3932237" cy="3811588"/>
          </a:xfrm>
        </p:spPr>
        <p:txBody>
          <a:bodyPr/>
          <a:lstStyle/>
          <a:p>
            <a:pPr marL="285750" indent="-285750">
              <a:buFont typeface="Wingdings" panose="05000000000000000000" pitchFamily="2" charset="2"/>
              <a:buChar char="v"/>
            </a:pPr>
            <a:r>
              <a:rPr lang="en-US" sz="1800" dirty="0"/>
              <a:t>Each claim is assigned a claim number</a:t>
            </a:r>
          </a:p>
          <a:p>
            <a:pPr marL="285750" indent="-285750">
              <a:buFont typeface="Wingdings" panose="05000000000000000000" pitchFamily="2" charset="2"/>
              <a:buChar char="v"/>
            </a:pPr>
            <a:endParaRPr lang="en-US" sz="1800" dirty="0"/>
          </a:p>
          <a:p>
            <a:pPr marL="285750" indent="-285750">
              <a:buFont typeface="Wingdings" panose="05000000000000000000" pitchFamily="2" charset="2"/>
              <a:buChar char="v"/>
            </a:pPr>
            <a:r>
              <a:rPr lang="en-US" sz="1800" dirty="0"/>
              <a:t>“My Claims” queue will show all claims in various modes such as “approved, rejected, pending information, draft”</a:t>
            </a:r>
          </a:p>
          <a:p>
            <a:endParaRPr lang="en-US" sz="1800" dirty="0"/>
          </a:p>
          <a:p>
            <a:pPr marL="285750" indent="-285750">
              <a:buFont typeface="Wingdings" panose="05000000000000000000" pitchFamily="2" charset="2"/>
              <a:buChar char="v"/>
            </a:pPr>
            <a:r>
              <a:rPr lang="en-US" sz="1800" dirty="0"/>
              <a:t>To begin a new claim, service provider will click “File a Claim” button. </a:t>
            </a:r>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p:txBody>
          <a:bodyPr vert="horz" lIns="0" tIns="0" rIns="0" bIns="0" rtlCol="0" anchor="t" anchorCtr="0">
            <a:normAutofit/>
          </a:bodyPr>
          <a:lstStyle/>
          <a:p>
            <a:pPr>
              <a:spcAft>
                <a:spcPts val="600"/>
              </a:spcAft>
            </a:pPr>
            <a:fld id="{1C4126A1-9282-4A82-AC02-A59AF4A969C8}" type="slidenum">
              <a:rPr lang="en-US" smtClean="0"/>
              <a:pPr>
                <a:spcAft>
                  <a:spcPts val="600"/>
                </a:spcAft>
              </a:pPr>
              <a:t>16</a:t>
            </a:fld>
            <a:endParaRPr lang="en-US"/>
          </a:p>
        </p:txBody>
      </p:sp>
      <p:pic>
        <p:nvPicPr>
          <p:cNvPr id="5" name="Picture 4">
            <a:extLst>
              <a:ext uri="{FF2B5EF4-FFF2-40B4-BE49-F238E27FC236}">
                <a16:creationId xmlns:a16="http://schemas.microsoft.com/office/drawing/2014/main" id="{EC0C8ACA-6C0B-DF1C-867A-4558347DADA4}"/>
              </a:ext>
            </a:extLst>
          </p:cNvPr>
          <p:cNvPicPr>
            <a:picLocks noChangeAspect="1"/>
          </p:cNvPicPr>
          <p:nvPr/>
        </p:nvPicPr>
        <p:blipFill>
          <a:blip r:embed="rId2"/>
          <a:stretch>
            <a:fillRect/>
          </a:stretch>
        </p:blipFill>
        <p:spPr>
          <a:xfrm>
            <a:off x="4660560" y="1186543"/>
            <a:ext cx="6419273" cy="2807131"/>
          </a:xfrm>
          <a:prstGeom prst="rect">
            <a:avLst/>
          </a:prstGeom>
        </p:spPr>
      </p:pic>
      <p:pic>
        <p:nvPicPr>
          <p:cNvPr id="8" name="Picture 7">
            <a:extLst>
              <a:ext uri="{FF2B5EF4-FFF2-40B4-BE49-F238E27FC236}">
                <a16:creationId xmlns:a16="http://schemas.microsoft.com/office/drawing/2014/main" id="{D406FF4A-9742-BE9B-A75F-D8B436BE7559}"/>
              </a:ext>
            </a:extLst>
          </p:cNvPr>
          <p:cNvPicPr>
            <a:picLocks noChangeAspect="1"/>
          </p:cNvPicPr>
          <p:nvPr/>
        </p:nvPicPr>
        <p:blipFill>
          <a:blip r:embed="rId3"/>
          <a:stretch>
            <a:fillRect/>
          </a:stretch>
        </p:blipFill>
        <p:spPr>
          <a:xfrm>
            <a:off x="4660560" y="4610101"/>
            <a:ext cx="4419600" cy="1562100"/>
          </a:xfrm>
          <a:prstGeom prst="rect">
            <a:avLst/>
          </a:prstGeom>
        </p:spPr>
      </p:pic>
    </p:spTree>
    <p:extLst>
      <p:ext uri="{BB962C8B-B14F-4D97-AF65-F5344CB8AC3E}">
        <p14:creationId xmlns:p14="http://schemas.microsoft.com/office/powerpoint/2010/main" val="88638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ECC3-E44F-1B65-01E0-34B9EE0C89D8}"/>
              </a:ext>
            </a:extLst>
          </p:cNvPr>
          <p:cNvSpPr>
            <a:spLocks noGrp="1"/>
          </p:cNvSpPr>
          <p:nvPr>
            <p:ph type="title"/>
          </p:nvPr>
        </p:nvSpPr>
        <p:spPr>
          <a:xfrm>
            <a:off x="609600" y="365125"/>
            <a:ext cx="10972800" cy="3155315"/>
          </a:xfrm>
        </p:spPr>
        <p:txBody>
          <a:bodyPr anchor="b">
            <a:normAutofit/>
          </a:bodyPr>
          <a:lstStyle/>
          <a:p>
            <a:pPr algn="ctr"/>
            <a:r>
              <a:rPr lang="en-US" sz="4400" dirty="0"/>
              <a:t>LIVE DEMONSTRATION</a:t>
            </a:r>
          </a:p>
        </p:txBody>
      </p:sp>
      <p:sp>
        <p:nvSpPr>
          <p:cNvPr id="10" name="Content Placeholder 2">
            <a:extLst>
              <a:ext uri="{FF2B5EF4-FFF2-40B4-BE49-F238E27FC236}">
                <a16:creationId xmlns:a16="http://schemas.microsoft.com/office/drawing/2014/main" id="{EC2385B4-D6C0-51A5-1751-6ECC9C570DA5}"/>
              </a:ext>
            </a:extLst>
          </p:cNvPr>
          <p:cNvSpPr>
            <a:spLocks noGrp="1"/>
          </p:cNvSpPr>
          <p:nvPr>
            <p:ph idx="1"/>
          </p:nvPr>
        </p:nvSpPr>
        <p:spPr/>
        <p:txBody>
          <a:bodyPr/>
          <a:lstStyle/>
          <a:p>
            <a:pPr>
              <a:buFont typeface="Wingdings" panose="05000000000000000000" pitchFamily="2" charset="2"/>
              <a:buChar char="v"/>
            </a:pPr>
            <a:endParaRPr lang="en-US" sz="2200" b="0" baseline="0" dirty="0">
              <a:solidFill>
                <a:schemeClr val="tx2"/>
              </a:solidFill>
              <a:latin typeface="+mj-lt"/>
              <a:ea typeface="+mj-ea"/>
              <a:cs typeface="+mj-cs"/>
            </a:endParaRPr>
          </a:p>
          <a:p>
            <a:pPr>
              <a:buFont typeface="Wingdings" panose="05000000000000000000" pitchFamily="2" charset="2"/>
              <a:buChar char="v"/>
            </a:pPr>
            <a:endParaRPr lang="en-US" sz="1800" baseline="0" dirty="0">
              <a:solidFill>
                <a:schemeClr val="tx2"/>
              </a:solidFill>
              <a:latin typeface="+mj-lt"/>
              <a:ea typeface="+mj-ea"/>
              <a:cs typeface="+mj-cs"/>
            </a:endParaRPr>
          </a:p>
          <a:p>
            <a:pPr>
              <a:buFont typeface="Wingdings" panose="05000000000000000000" pitchFamily="2" charset="2"/>
              <a:buChar char="v"/>
            </a:pPr>
            <a:endParaRPr lang="en-US" sz="1800" b="0" dirty="0">
              <a:solidFill>
                <a:schemeClr val="tx2"/>
              </a:solidFill>
              <a:latin typeface="+mj-lt"/>
              <a:ea typeface="+mj-ea"/>
              <a:cs typeface="+mj-cs"/>
            </a:endParaRPr>
          </a:p>
          <a:p>
            <a:endParaRPr lang="en-US" dirty="0"/>
          </a:p>
        </p:txBody>
      </p:sp>
      <p:sp>
        <p:nvSpPr>
          <p:cNvPr id="5" name="Slide Number Placeholder 4">
            <a:extLst>
              <a:ext uri="{FF2B5EF4-FFF2-40B4-BE49-F238E27FC236}">
                <a16:creationId xmlns:a16="http://schemas.microsoft.com/office/drawing/2014/main" id="{9B82ED05-0E48-3670-AAEB-2719FF18D236}"/>
              </a:ext>
            </a:extLst>
          </p:cNvPr>
          <p:cNvSpPr>
            <a:spLocks noGrp="1"/>
          </p:cNvSpPr>
          <p:nvPr>
            <p:ph type="sldNum" sz="quarter" idx="12"/>
          </p:nvPr>
        </p:nvSpPr>
        <p:spPr/>
        <p:txBody>
          <a:bodyPr anchor="t">
            <a:normAutofit/>
          </a:bodyPr>
          <a:lstStyle/>
          <a:p>
            <a:pPr>
              <a:spcAft>
                <a:spcPts val="600"/>
              </a:spcAft>
            </a:pPr>
            <a:fld id="{1C4126A1-9282-4A82-AC02-A59AF4A969C8}" type="slidenum">
              <a:rPr lang="en-US" smtClean="0"/>
              <a:pPr>
                <a:spcAft>
                  <a:spcPts val="600"/>
                </a:spcAft>
              </a:pPr>
              <a:t>17</a:t>
            </a:fld>
            <a:endParaRPr lang="en-US"/>
          </a:p>
        </p:txBody>
      </p:sp>
    </p:spTree>
    <p:extLst>
      <p:ext uri="{BB962C8B-B14F-4D97-AF65-F5344CB8AC3E}">
        <p14:creationId xmlns:p14="http://schemas.microsoft.com/office/powerpoint/2010/main" val="1023673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a:xfrm>
            <a:off x="551330" y="4735665"/>
            <a:ext cx="10748683" cy="1500187"/>
          </a:xfrm>
        </p:spPr>
        <p:txBody>
          <a:bodyPr>
            <a:noAutofit/>
          </a:bodyPr>
          <a:lstStyle/>
          <a:p>
            <a:r>
              <a:rPr lang="en-US" sz="3600" dirty="0"/>
              <a:t>Common Mistakes to Avoid </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lstStyle/>
          <a:p>
            <a:fld id="{1C4126A1-9282-4A82-AC02-A59AF4A969C8}" type="slidenum">
              <a:rPr lang="en-US" smtClean="0"/>
              <a:t>18</a:t>
            </a:fld>
            <a:endParaRPr lang="en-US"/>
          </a:p>
        </p:txBody>
      </p:sp>
      <p:pic>
        <p:nvPicPr>
          <p:cNvPr id="5" name="Picture 4" descr="Logo&#10;&#10;Description automatically generated">
            <a:extLst>
              <a:ext uri="{FF2B5EF4-FFF2-40B4-BE49-F238E27FC236}">
                <a16:creationId xmlns:a16="http://schemas.microsoft.com/office/drawing/2014/main" id="{51BC2ADA-7AA9-04DE-4668-712F06DC5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Tree>
    <p:extLst>
      <p:ext uri="{BB962C8B-B14F-4D97-AF65-F5344CB8AC3E}">
        <p14:creationId xmlns:p14="http://schemas.microsoft.com/office/powerpoint/2010/main" val="257569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1755B-002F-240A-6B50-1960D6E8B24F}"/>
              </a:ext>
            </a:extLst>
          </p:cNvPr>
          <p:cNvSpPr>
            <a:spLocks noGrp="1"/>
          </p:cNvSpPr>
          <p:nvPr>
            <p:ph type="title"/>
          </p:nvPr>
        </p:nvSpPr>
        <p:spPr>
          <a:xfrm>
            <a:off x="609599" y="419781"/>
            <a:ext cx="10972800" cy="747168"/>
          </a:xfrm>
        </p:spPr>
        <p:txBody>
          <a:bodyPr/>
          <a:lstStyle/>
          <a:p>
            <a:pPr algn="ctr"/>
            <a:r>
              <a:rPr lang="en-US" dirty="0"/>
              <a:t>Claims: Common Mistakes to Avoid</a:t>
            </a:r>
          </a:p>
        </p:txBody>
      </p:sp>
      <p:sp>
        <p:nvSpPr>
          <p:cNvPr id="4" name="Slide Number Placeholder 3">
            <a:extLst>
              <a:ext uri="{FF2B5EF4-FFF2-40B4-BE49-F238E27FC236}">
                <a16:creationId xmlns:a16="http://schemas.microsoft.com/office/drawing/2014/main" id="{D880F5DA-7633-71AB-3BC3-C469D7D11938}"/>
              </a:ext>
            </a:extLst>
          </p:cNvPr>
          <p:cNvSpPr>
            <a:spLocks noGrp="1"/>
          </p:cNvSpPr>
          <p:nvPr>
            <p:ph type="sldNum" sz="quarter" idx="12"/>
          </p:nvPr>
        </p:nvSpPr>
        <p:spPr/>
        <p:txBody>
          <a:bodyPr/>
          <a:lstStyle/>
          <a:p>
            <a:fld id="{1C4126A1-9282-4A82-AC02-A59AF4A969C8}" type="slidenum">
              <a:rPr lang="en-US" smtClean="0"/>
              <a:t>19</a:t>
            </a:fld>
            <a:endParaRPr lang="en-US"/>
          </a:p>
        </p:txBody>
      </p:sp>
      <p:graphicFrame>
        <p:nvGraphicFramePr>
          <p:cNvPr id="7" name="Content Placeholder 2">
            <a:extLst>
              <a:ext uri="{FF2B5EF4-FFF2-40B4-BE49-F238E27FC236}">
                <a16:creationId xmlns:a16="http://schemas.microsoft.com/office/drawing/2014/main" id="{CD73D45E-B1FF-3BBD-9318-8507099B1FB2}"/>
              </a:ext>
            </a:extLst>
          </p:cNvPr>
          <p:cNvGraphicFramePr>
            <a:graphicFrameLocks/>
          </p:cNvGraphicFramePr>
          <p:nvPr>
            <p:extLst>
              <p:ext uri="{D42A27DB-BD31-4B8C-83A1-F6EECF244321}">
                <p14:modId xmlns:p14="http://schemas.microsoft.com/office/powerpoint/2010/main" val="2608064643"/>
              </p:ext>
            </p:extLst>
          </p:nvPr>
        </p:nvGraphicFramePr>
        <p:xfrm>
          <a:off x="1436914" y="1524000"/>
          <a:ext cx="9093759" cy="4705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882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2447BC-D7EC-C145-9239-F887ECB37EB8}"/>
              </a:ext>
            </a:extLst>
          </p:cNvPr>
          <p:cNvSpPr/>
          <p:nvPr/>
        </p:nvSpPr>
        <p:spPr>
          <a:xfrm>
            <a:off x="463216" y="6166184"/>
            <a:ext cx="3050005" cy="5233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50A0654-BFC0-7941-9A56-83925E75E5B6}"/>
              </a:ext>
            </a:extLst>
          </p:cNvPr>
          <p:cNvSpPr>
            <a:spLocks noGrp="1"/>
          </p:cNvSpPr>
          <p:nvPr>
            <p:ph type="sldNum" sz="quarter" idx="12"/>
          </p:nvPr>
        </p:nvSpPr>
        <p:spPr/>
        <p:txBody>
          <a:bodyPr/>
          <a:lstStyle/>
          <a:p>
            <a:fld id="{1C4126A1-9282-4A82-AC02-A59AF4A969C8}" type="slidenum">
              <a:rPr lang="en-US" smtClean="0"/>
              <a:t>2</a:t>
            </a:fld>
            <a:endParaRPr lang="en-US"/>
          </a:p>
        </p:txBody>
      </p:sp>
      <p:sp>
        <p:nvSpPr>
          <p:cNvPr id="7" name="TextBox 6">
            <a:extLst>
              <a:ext uri="{FF2B5EF4-FFF2-40B4-BE49-F238E27FC236}">
                <a16:creationId xmlns:a16="http://schemas.microsoft.com/office/drawing/2014/main" id="{38EF783F-9D8C-85E3-B702-4301294C69AB}"/>
              </a:ext>
            </a:extLst>
          </p:cNvPr>
          <p:cNvSpPr txBox="1"/>
          <p:nvPr/>
        </p:nvSpPr>
        <p:spPr>
          <a:xfrm>
            <a:off x="3254188" y="3419678"/>
            <a:ext cx="7488518" cy="1938992"/>
          </a:xfrm>
          <a:prstGeom prst="rect">
            <a:avLst/>
          </a:prstGeom>
          <a:noFill/>
        </p:spPr>
        <p:txBody>
          <a:bodyPr wrap="square">
            <a:spAutoFit/>
          </a:bodyPr>
          <a:lstStyle/>
          <a:p>
            <a:pPr marL="0" indent="0">
              <a:buNone/>
            </a:pPr>
            <a:r>
              <a:rPr lang="en-US" sz="2400" dirty="0">
                <a:solidFill>
                  <a:schemeClr val="bg1"/>
                </a:solidFill>
              </a:rPr>
              <a:t>The program aims to bring every Californian direct access to advanced communications services in their local communities, particularly those with lower rates of internet adoption and greater financial need. </a:t>
            </a:r>
            <a:r>
              <a:rPr lang="en-US" sz="1000" dirty="0">
                <a:solidFill>
                  <a:schemeClr val="bg1"/>
                </a:solidFill>
              </a:rPr>
              <a:t>– </a:t>
            </a:r>
            <a:r>
              <a:rPr lang="en-US" sz="1100" i="1" dirty="0">
                <a:solidFill>
                  <a:schemeClr val="bg1"/>
                </a:solidFill>
              </a:rPr>
              <a:t>California Teleconnect Fund </a:t>
            </a:r>
            <a:endParaRPr lang="en-US" sz="1000" i="1" dirty="0">
              <a:solidFill>
                <a:schemeClr val="bg1"/>
              </a:solidFill>
            </a:endParaRPr>
          </a:p>
        </p:txBody>
      </p:sp>
      <p:pic>
        <p:nvPicPr>
          <p:cNvPr id="2" name="Picture 1" descr="Logo&#10;&#10;Description automatically generated">
            <a:extLst>
              <a:ext uri="{FF2B5EF4-FFF2-40B4-BE49-F238E27FC236}">
                <a16:creationId xmlns:a16="http://schemas.microsoft.com/office/drawing/2014/main" id="{12B68620-8245-8057-B0FC-98FC13DF9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863" y="684901"/>
            <a:ext cx="5238337" cy="2085889"/>
          </a:xfrm>
          <a:prstGeom prst="rect">
            <a:avLst/>
          </a:prstGeom>
        </p:spPr>
      </p:pic>
    </p:spTree>
    <p:extLst>
      <p:ext uri="{BB962C8B-B14F-4D97-AF65-F5344CB8AC3E}">
        <p14:creationId xmlns:p14="http://schemas.microsoft.com/office/powerpoint/2010/main" val="1475296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80F5DA-7633-71AB-3BC3-C469D7D11938}"/>
              </a:ext>
            </a:extLst>
          </p:cNvPr>
          <p:cNvSpPr>
            <a:spLocks noGrp="1"/>
          </p:cNvSpPr>
          <p:nvPr>
            <p:ph type="sldNum" sz="quarter" idx="12"/>
          </p:nvPr>
        </p:nvSpPr>
        <p:spPr/>
        <p:txBody>
          <a:bodyPr/>
          <a:lstStyle/>
          <a:p>
            <a:fld id="{1C4126A1-9282-4A82-AC02-A59AF4A969C8}" type="slidenum">
              <a:rPr lang="en-US" smtClean="0"/>
              <a:t>20</a:t>
            </a:fld>
            <a:endParaRPr lang="en-US"/>
          </a:p>
        </p:txBody>
      </p:sp>
      <p:graphicFrame>
        <p:nvGraphicFramePr>
          <p:cNvPr id="5" name="Content Placeholder 5">
            <a:extLst>
              <a:ext uri="{FF2B5EF4-FFF2-40B4-BE49-F238E27FC236}">
                <a16:creationId xmlns:a16="http://schemas.microsoft.com/office/drawing/2014/main" id="{F2B0189A-9C0F-9D7F-63B9-C74AFE747187}"/>
              </a:ext>
            </a:extLst>
          </p:cNvPr>
          <p:cNvGraphicFramePr>
            <a:graphicFrameLocks/>
          </p:cNvGraphicFramePr>
          <p:nvPr>
            <p:extLst>
              <p:ext uri="{D42A27DB-BD31-4B8C-83A1-F6EECF244321}">
                <p14:modId xmlns:p14="http://schemas.microsoft.com/office/powerpoint/2010/main" val="750440400"/>
              </p:ext>
            </p:extLst>
          </p:nvPr>
        </p:nvGraphicFramePr>
        <p:xfrm>
          <a:off x="406400" y="796413"/>
          <a:ext cx="11334043" cy="52205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883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a:xfrm>
            <a:off x="551330" y="4735665"/>
            <a:ext cx="10748683" cy="1500187"/>
          </a:xfrm>
        </p:spPr>
        <p:txBody>
          <a:bodyPr>
            <a:noAutofit/>
          </a:bodyPr>
          <a:lstStyle/>
          <a:p>
            <a:r>
              <a:rPr lang="en-US" sz="3600" dirty="0"/>
              <a:t>Tips for Successful CTF Claims </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lstStyle/>
          <a:p>
            <a:fld id="{1C4126A1-9282-4A82-AC02-A59AF4A969C8}" type="slidenum">
              <a:rPr lang="en-US" smtClean="0"/>
              <a:t>21</a:t>
            </a:fld>
            <a:endParaRPr lang="en-US"/>
          </a:p>
        </p:txBody>
      </p:sp>
      <p:pic>
        <p:nvPicPr>
          <p:cNvPr id="5" name="Picture 4" descr="Logo&#10;&#10;Description automatically generated">
            <a:extLst>
              <a:ext uri="{FF2B5EF4-FFF2-40B4-BE49-F238E27FC236}">
                <a16:creationId xmlns:a16="http://schemas.microsoft.com/office/drawing/2014/main" id="{51BC2ADA-7AA9-04DE-4668-712F06DC5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Tree>
    <p:extLst>
      <p:ext uri="{BB962C8B-B14F-4D97-AF65-F5344CB8AC3E}">
        <p14:creationId xmlns:p14="http://schemas.microsoft.com/office/powerpoint/2010/main" val="3452475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ECC3-E44F-1B65-01E0-34B9EE0C89D8}"/>
              </a:ext>
            </a:extLst>
          </p:cNvPr>
          <p:cNvSpPr>
            <a:spLocks noGrp="1"/>
          </p:cNvSpPr>
          <p:nvPr>
            <p:ph type="title"/>
          </p:nvPr>
        </p:nvSpPr>
        <p:spPr>
          <a:xfrm>
            <a:off x="609600" y="457200"/>
            <a:ext cx="4162425" cy="1600200"/>
          </a:xfrm>
        </p:spPr>
        <p:txBody>
          <a:bodyPr anchor="b">
            <a:normAutofit/>
          </a:bodyPr>
          <a:lstStyle/>
          <a:p>
            <a:pPr>
              <a:lnSpc>
                <a:spcPct val="90000"/>
              </a:lnSpc>
            </a:pPr>
            <a:r>
              <a:rPr lang="en-US" sz="2700"/>
              <a:t>Best Practices for Documenting Expenses and Proper Documentation</a:t>
            </a:r>
          </a:p>
        </p:txBody>
      </p:sp>
      <p:pic>
        <p:nvPicPr>
          <p:cNvPr id="9" name="Content Placeholder 8" descr="Files on shelves">
            <a:extLst>
              <a:ext uri="{FF2B5EF4-FFF2-40B4-BE49-F238E27FC236}">
                <a16:creationId xmlns:a16="http://schemas.microsoft.com/office/drawing/2014/main" id="{01ECE1B9-441E-FFBE-9251-E060FA7CFAD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0189" b="1"/>
          <a:stretch/>
        </p:blipFill>
        <p:spPr>
          <a:xfrm>
            <a:off x="5357004" y="1122829"/>
            <a:ext cx="6225396" cy="4738221"/>
          </a:xfrm>
          <a:noFill/>
        </p:spPr>
      </p:pic>
      <p:sp>
        <p:nvSpPr>
          <p:cNvPr id="10" name="Content Placeholder 2">
            <a:extLst>
              <a:ext uri="{FF2B5EF4-FFF2-40B4-BE49-F238E27FC236}">
                <a16:creationId xmlns:a16="http://schemas.microsoft.com/office/drawing/2014/main" id="{EC2385B4-D6C0-51A5-1751-6ECC9C570DA5}"/>
              </a:ext>
            </a:extLst>
          </p:cNvPr>
          <p:cNvSpPr>
            <a:spLocks noGrp="1"/>
          </p:cNvSpPr>
          <p:nvPr>
            <p:ph type="body" sz="half" idx="2"/>
          </p:nvPr>
        </p:nvSpPr>
        <p:spPr>
          <a:xfrm>
            <a:off x="457200" y="2144806"/>
            <a:ext cx="4658264" cy="3724182"/>
          </a:xfrm>
        </p:spPr>
        <p:txBody>
          <a:bodyPr>
            <a:normAutofit/>
          </a:bodyPr>
          <a:lstStyle/>
          <a:p>
            <a:pPr marL="0" indent="0">
              <a:buNone/>
            </a:pPr>
            <a:endParaRPr lang="en-US" baseline="0" dirty="0"/>
          </a:p>
          <a:p>
            <a:pPr marL="285750" indent="-285750">
              <a:buFont typeface="Arial" panose="020B0604020202020204" pitchFamily="34" charset="0"/>
              <a:buChar char="•"/>
            </a:pPr>
            <a:r>
              <a:rPr lang="en-US" sz="1800" baseline="0" dirty="0"/>
              <a:t>Record retention</a:t>
            </a:r>
          </a:p>
          <a:p>
            <a:pPr marL="285750" indent="-285750">
              <a:buFont typeface="Arial" panose="020B0604020202020204" pitchFamily="34" charset="0"/>
              <a:buChar char="•"/>
            </a:pPr>
            <a:r>
              <a:rPr lang="en-US" sz="1800" dirty="0"/>
              <a:t>C</a:t>
            </a:r>
            <a:r>
              <a:rPr lang="en-US" sz="1800" baseline="0" dirty="0"/>
              <a:t>onsistent email communication </a:t>
            </a:r>
          </a:p>
          <a:p>
            <a:pPr marL="285750" indent="-285750">
              <a:buFont typeface="Arial" panose="020B0604020202020204" pitchFamily="34" charset="0"/>
              <a:buChar char="•"/>
            </a:pPr>
            <a:r>
              <a:rPr lang="en-US" sz="1800" dirty="0"/>
              <a:t>E</a:t>
            </a:r>
            <a:r>
              <a:rPr lang="en-US" sz="1800" baseline="0" dirty="0"/>
              <a:t>nsure correct claim totals </a:t>
            </a:r>
          </a:p>
          <a:p>
            <a:pPr marL="285750" indent="-285750">
              <a:buFont typeface="Arial" panose="020B0604020202020204" pitchFamily="34" charset="0"/>
              <a:buChar char="•"/>
            </a:pPr>
            <a:r>
              <a:rPr lang="en-US" sz="1800" dirty="0"/>
              <a:t>C</a:t>
            </a:r>
            <a:r>
              <a:rPr lang="en-US" sz="1800" baseline="0" dirty="0"/>
              <a:t>onsider final formatting </a:t>
            </a:r>
          </a:p>
          <a:p>
            <a:endParaRPr lang="en-US" baseline="0" dirty="0"/>
          </a:p>
          <a:p>
            <a:pPr lvl="1"/>
            <a:endParaRPr lang="en-US" sz="1600" baseline="0" dirty="0"/>
          </a:p>
          <a:p>
            <a:pPr marL="0" indent="0">
              <a:buNone/>
            </a:pPr>
            <a:endParaRPr lang="en-US" baseline="0" dirty="0"/>
          </a:p>
          <a:p>
            <a:pPr marL="0" indent="0">
              <a:buNone/>
            </a:pPr>
            <a:r>
              <a:rPr lang="en-US" b="1" dirty="0"/>
              <a:t>  </a:t>
            </a:r>
            <a:endParaRPr lang="en-US" b="1" baseline="0" dirty="0"/>
          </a:p>
          <a:p>
            <a:pPr>
              <a:buFont typeface="Wingdings" panose="05000000000000000000" pitchFamily="2" charset="2"/>
              <a:buChar char="v"/>
            </a:pPr>
            <a:endParaRPr lang="en-US" b="0" dirty="0"/>
          </a:p>
          <a:p>
            <a:endParaRPr lang="en-US" dirty="0"/>
          </a:p>
        </p:txBody>
      </p:sp>
      <p:sp>
        <p:nvSpPr>
          <p:cNvPr id="5" name="Slide Number Placeholder 4">
            <a:extLst>
              <a:ext uri="{FF2B5EF4-FFF2-40B4-BE49-F238E27FC236}">
                <a16:creationId xmlns:a16="http://schemas.microsoft.com/office/drawing/2014/main" id="{9B82ED05-0E48-3670-AAEB-2719FF18D236}"/>
              </a:ext>
            </a:extLst>
          </p:cNvPr>
          <p:cNvSpPr>
            <a:spLocks noGrp="1"/>
          </p:cNvSpPr>
          <p:nvPr>
            <p:ph type="sldNum" sz="quarter" idx="12"/>
          </p:nvPr>
        </p:nvSpPr>
        <p:spPr>
          <a:xfrm>
            <a:off x="11199906" y="6400800"/>
            <a:ext cx="382493" cy="181909"/>
          </a:xfrm>
        </p:spPr>
        <p:txBody>
          <a:bodyPr anchor="t">
            <a:normAutofit/>
          </a:bodyPr>
          <a:lstStyle/>
          <a:p>
            <a:pPr>
              <a:spcAft>
                <a:spcPts val="600"/>
              </a:spcAft>
            </a:pPr>
            <a:fld id="{1C4126A1-9282-4A82-AC02-A59AF4A969C8}" type="slidenum">
              <a:rPr lang="en-US" smtClean="0"/>
              <a:pPr>
                <a:spcAft>
                  <a:spcPts val="600"/>
                </a:spcAft>
              </a:pPr>
              <a:t>22</a:t>
            </a:fld>
            <a:endParaRPr lang="en-US"/>
          </a:p>
        </p:txBody>
      </p:sp>
    </p:spTree>
    <p:extLst>
      <p:ext uri="{BB962C8B-B14F-4D97-AF65-F5344CB8AC3E}">
        <p14:creationId xmlns:p14="http://schemas.microsoft.com/office/powerpoint/2010/main" val="1550707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ECC3-E44F-1B65-01E0-34B9EE0C89D8}"/>
              </a:ext>
            </a:extLst>
          </p:cNvPr>
          <p:cNvSpPr>
            <a:spLocks noGrp="1"/>
          </p:cNvSpPr>
          <p:nvPr>
            <p:ph type="title"/>
          </p:nvPr>
        </p:nvSpPr>
        <p:spPr>
          <a:xfrm>
            <a:off x="609600" y="365125"/>
            <a:ext cx="10972800" cy="1073257"/>
          </a:xfrm>
        </p:spPr>
        <p:txBody>
          <a:bodyPr vert="horz" lIns="0" tIns="45720" rIns="91440" bIns="45720" rtlCol="0" anchor="b" anchorCtr="0">
            <a:normAutofit/>
          </a:bodyPr>
          <a:lstStyle/>
          <a:p>
            <a:r>
              <a:rPr lang="en-US" b="1" kern="1200" dirty="0">
                <a:latin typeface="+mj-lt"/>
                <a:ea typeface="+mj-ea"/>
                <a:cs typeface="+mj-cs"/>
              </a:rPr>
              <a:t>Timely Submission </a:t>
            </a:r>
          </a:p>
        </p:txBody>
      </p:sp>
      <p:pic>
        <p:nvPicPr>
          <p:cNvPr id="4" name="Content Placeholder 3" descr="Hourglass and a calendar">
            <a:extLst>
              <a:ext uri="{FF2B5EF4-FFF2-40B4-BE49-F238E27FC236}">
                <a16:creationId xmlns:a16="http://schemas.microsoft.com/office/drawing/2014/main" id="{C56FBA80-7F38-31BB-B0D8-7607726BC11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09600" y="1664413"/>
            <a:ext cx="5181600" cy="4079440"/>
          </a:xfrm>
          <a:noFill/>
        </p:spPr>
      </p:pic>
      <p:sp>
        <p:nvSpPr>
          <p:cNvPr id="6" name="Content Placeholder 2">
            <a:extLst>
              <a:ext uri="{FF2B5EF4-FFF2-40B4-BE49-F238E27FC236}">
                <a16:creationId xmlns:a16="http://schemas.microsoft.com/office/drawing/2014/main" id="{1CD69727-6077-E7C7-DE4E-53C08CAB4CDC}"/>
              </a:ext>
            </a:extLst>
          </p:cNvPr>
          <p:cNvSpPr txBox="1">
            <a:spLocks/>
          </p:cNvSpPr>
          <p:nvPr/>
        </p:nvSpPr>
        <p:spPr>
          <a:xfrm>
            <a:off x="6400800" y="1520575"/>
            <a:ext cx="5181600" cy="4656388"/>
          </a:xfrm>
          <a:prstGeom prst="rect">
            <a:avLst/>
          </a:prstGeom>
          <a:noFill/>
        </p:spPr>
        <p:txBody>
          <a:bodyPr vert="horz" lIns="0" tIns="45720" rIns="91440" bIns="45720" rtlCol="0">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571500" indent="-231775"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2pPr>
            <a:lvl3pPr marL="971550" indent="-173038" algn="l" defTabSz="914400" rtl="0" eaLnBrk="1" latinLnBrk="0" hangingPunct="1">
              <a:lnSpc>
                <a:spcPct val="10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430338" indent="-166688" algn="l" defTabSz="914400" rtl="0" eaLnBrk="1" latinLnBrk="0" hangingPunct="1">
              <a:lnSpc>
                <a:spcPct val="10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889125" indent="-17303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sz="1700" dirty="0"/>
              <a:t>Per CPUC Resolution </a:t>
            </a:r>
            <a:r>
              <a:rPr lang="en-US" sz="1700" b="1" dirty="0"/>
              <a:t>T-17666</a:t>
            </a:r>
            <a:r>
              <a:rPr lang="en-US" sz="1700" dirty="0"/>
              <a:t>, the due date and time limit for carriers to submit claims for reimbursement shall be </a:t>
            </a:r>
            <a:r>
              <a:rPr lang="en-US" sz="1700" b="1" u="sng" dirty="0"/>
              <a:t>60 days from the end of the month </a:t>
            </a:r>
            <a:r>
              <a:rPr lang="en-US" sz="1700" dirty="0"/>
              <a:t>for claims submitted for March-2020 and thereafter. </a:t>
            </a:r>
          </a:p>
          <a:p>
            <a:pPr marL="228600" lvl="1" indent="-228600">
              <a:lnSpc>
                <a:spcPct val="90000"/>
              </a:lnSpc>
              <a:spcBef>
                <a:spcPts val="1000"/>
              </a:spcBef>
            </a:pPr>
            <a:r>
              <a:rPr lang="en-US" sz="1700" dirty="0"/>
              <a:t>Example: A claim with a Service Month of January 2024 must be submitted by March 31, 2024. </a:t>
            </a:r>
          </a:p>
          <a:p>
            <a:pPr>
              <a:lnSpc>
                <a:spcPct val="90000"/>
              </a:lnSpc>
            </a:pPr>
            <a:r>
              <a:rPr lang="en-US" sz="1700" dirty="0"/>
              <a:t>The requirement to use the statewide average E-rate support level as a placeholder enables service providers to apply the CTF discount, and then submit claims within 60-days, even when a customer’s actual E-rate support level is unknown. </a:t>
            </a:r>
          </a:p>
          <a:p>
            <a:pPr>
              <a:lnSpc>
                <a:spcPct val="90000"/>
              </a:lnSpc>
            </a:pPr>
            <a:r>
              <a:rPr lang="en-US" sz="1700" b="1" u="sng" dirty="0"/>
              <a:t>A Few Tips on Submitting Claims on Time</a:t>
            </a:r>
          </a:p>
          <a:p>
            <a:pPr>
              <a:lnSpc>
                <a:spcPct val="90000"/>
              </a:lnSpc>
            </a:pPr>
            <a:r>
              <a:rPr lang="en-US" sz="1700" dirty="0"/>
              <a:t>Ensure contact information is up to date</a:t>
            </a:r>
          </a:p>
          <a:p>
            <a:pPr>
              <a:lnSpc>
                <a:spcPct val="90000"/>
              </a:lnSpc>
            </a:pPr>
            <a:r>
              <a:rPr lang="en-US" sz="1700" dirty="0"/>
              <a:t>Access and view </a:t>
            </a:r>
            <a:r>
              <a:rPr lang="en-US" sz="1700" dirty="0" err="1"/>
              <a:t>eCAP</a:t>
            </a:r>
            <a:r>
              <a:rPr lang="en-US" sz="1700" dirty="0"/>
              <a:t> notifications</a:t>
            </a:r>
          </a:p>
          <a:p>
            <a:pPr>
              <a:lnSpc>
                <a:spcPct val="90000"/>
              </a:lnSpc>
            </a:pPr>
            <a:endParaRPr lang="en-US" sz="1500" dirty="0"/>
          </a:p>
        </p:txBody>
      </p:sp>
      <p:sp>
        <p:nvSpPr>
          <p:cNvPr id="5" name="Slide Number Placeholder 4">
            <a:extLst>
              <a:ext uri="{FF2B5EF4-FFF2-40B4-BE49-F238E27FC236}">
                <a16:creationId xmlns:a16="http://schemas.microsoft.com/office/drawing/2014/main" id="{9B82ED05-0E48-3670-AAEB-2719FF18D236}"/>
              </a:ext>
            </a:extLst>
          </p:cNvPr>
          <p:cNvSpPr>
            <a:spLocks noGrp="1"/>
          </p:cNvSpPr>
          <p:nvPr>
            <p:ph type="sldNum" sz="quarter" idx="12"/>
          </p:nvPr>
        </p:nvSpPr>
        <p:spPr>
          <a:xfrm>
            <a:off x="11199906" y="6400800"/>
            <a:ext cx="382493" cy="181909"/>
          </a:xfrm>
        </p:spPr>
        <p:txBody>
          <a:bodyPr vert="horz" lIns="0" tIns="0" rIns="0" bIns="0" rtlCol="0" anchor="t" anchorCtr="0">
            <a:normAutofit/>
          </a:bodyPr>
          <a:lstStyle/>
          <a:p>
            <a:pPr>
              <a:spcAft>
                <a:spcPts val="600"/>
              </a:spcAft>
            </a:pPr>
            <a:fld id="{1C4126A1-9282-4A82-AC02-A59AF4A969C8}" type="slidenum">
              <a:rPr lang="en-US" smtClean="0"/>
              <a:pPr>
                <a:spcAft>
                  <a:spcPts val="600"/>
                </a:spcAft>
              </a:pPr>
              <a:t>23</a:t>
            </a:fld>
            <a:endParaRPr lang="en-US"/>
          </a:p>
        </p:txBody>
      </p:sp>
    </p:spTree>
    <p:extLst>
      <p:ext uri="{BB962C8B-B14F-4D97-AF65-F5344CB8AC3E}">
        <p14:creationId xmlns:p14="http://schemas.microsoft.com/office/powerpoint/2010/main" val="3581080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ECC3-E44F-1B65-01E0-34B9EE0C89D8}"/>
              </a:ext>
            </a:extLst>
          </p:cNvPr>
          <p:cNvSpPr>
            <a:spLocks noGrp="1"/>
          </p:cNvSpPr>
          <p:nvPr>
            <p:ph type="title"/>
          </p:nvPr>
        </p:nvSpPr>
        <p:spPr>
          <a:xfrm>
            <a:off x="609600" y="365126"/>
            <a:ext cx="10972800" cy="1021886"/>
          </a:xfrm>
        </p:spPr>
        <p:txBody>
          <a:bodyPr anchor="b">
            <a:normAutofit/>
          </a:bodyPr>
          <a:lstStyle/>
          <a:p>
            <a:pPr algn="ctr"/>
            <a:r>
              <a:rPr lang="en-US" dirty="0"/>
              <a:t>Online Resources and Support </a:t>
            </a:r>
          </a:p>
        </p:txBody>
      </p:sp>
      <p:sp>
        <p:nvSpPr>
          <p:cNvPr id="10" name="Content Placeholder 2">
            <a:extLst>
              <a:ext uri="{FF2B5EF4-FFF2-40B4-BE49-F238E27FC236}">
                <a16:creationId xmlns:a16="http://schemas.microsoft.com/office/drawing/2014/main" id="{EC2385B4-D6C0-51A5-1751-6ECC9C570DA5}"/>
              </a:ext>
            </a:extLst>
          </p:cNvPr>
          <p:cNvSpPr>
            <a:spLocks noGrp="1"/>
          </p:cNvSpPr>
          <p:nvPr>
            <p:ph sz="half" idx="1"/>
          </p:nvPr>
        </p:nvSpPr>
        <p:spPr>
          <a:xfrm>
            <a:off x="609600" y="1690688"/>
            <a:ext cx="6417924" cy="4710112"/>
          </a:xfrm>
        </p:spPr>
        <p:txBody>
          <a:bodyPr>
            <a:normAutofit fontScale="92500" lnSpcReduction="10000"/>
          </a:bodyPr>
          <a:lstStyle/>
          <a:p>
            <a:pPr>
              <a:lnSpc>
                <a:spcPct val="90000"/>
              </a:lnSpc>
            </a:pPr>
            <a:endParaRPr lang="en-US" sz="1500" baseline="0" dirty="0"/>
          </a:p>
          <a:p>
            <a:pPr>
              <a:lnSpc>
                <a:spcPct val="90000"/>
              </a:lnSpc>
            </a:pPr>
            <a:r>
              <a:rPr lang="en-US" sz="1700" baseline="0" dirty="0">
                <a:latin typeface="+mj-lt"/>
              </a:rPr>
              <a:t>Access CTF Online Resources such as </a:t>
            </a:r>
            <a:r>
              <a:rPr lang="en-US" sz="1700" baseline="0" dirty="0" err="1">
                <a:latin typeface="+mj-lt"/>
              </a:rPr>
              <a:t>eCAP</a:t>
            </a:r>
            <a:r>
              <a:rPr lang="en-US" sz="1700" baseline="0" dirty="0">
                <a:latin typeface="+mj-lt"/>
              </a:rPr>
              <a:t> Q&amp;A</a:t>
            </a:r>
          </a:p>
          <a:p>
            <a:pPr lvl="1">
              <a:lnSpc>
                <a:spcPct val="90000"/>
              </a:lnSpc>
            </a:pPr>
            <a:r>
              <a:rPr lang="en-US" sz="1700" baseline="0" dirty="0">
                <a:latin typeface="+mj-lt"/>
                <a:ea typeface="+mj-ea"/>
                <a:cs typeface="+mj-cs"/>
              </a:rPr>
              <a:t>From the CPUC homepage (</a:t>
            </a:r>
            <a:r>
              <a:rPr lang="en-US" sz="1700" b="1" baseline="0" dirty="0">
                <a:latin typeface="+mj-lt"/>
                <a:ea typeface="+mj-ea"/>
                <a:cs typeface="+mj-cs"/>
              </a:rPr>
              <a:t>https://www.cpuc.ca.gov</a:t>
            </a:r>
            <a:r>
              <a:rPr lang="en-US" sz="1700" baseline="0" dirty="0">
                <a:latin typeface="+mj-lt"/>
                <a:ea typeface="+mj-ea"/>
                <a:cs typeface="+mj-cs"/>
              </a:rPr>
              <a:t>), click Financial Assistance. Click California </a:t>
            </a:r>
            <a:r>
              <a:rPr lang="en-US" sz="1700" baseline="0" dirty="0" err="1">
                <a:latin typeface="+mj-lt"/>
                <a:ea typeface="+mj-ea"/>
                <a:cs typeface="+mj-cs"/>
              </a:rPr>
              <a:t>Teleconnect</a:t>
            </a:r>
            <a:r>
              <a:rPr lang="en-US" sz="1700" baseline="0" dirty="0">
                <a:latin typeface="+mj-lt"/>
                <a:ea typeface="+mj-ea"/>
                <a:cs typeface="+mj-cs"/>
              </a:rPr>
              <a:t> Fund (CTF). There, you will find links to helpful resources including General </a:t>
            </a:r>
            <a:r>
              <a:rPr lang="en-US" sz="1700" baseline="0" dirty="0" err="1">
                <a:latin typeface="+mj-lt"/>
                <a:ea typeface="+mj-ea"/>
                <a:cs typeface="+mj-cs"/>
              </a:rPr>
              <a:t>eCAP</a:t>
            </a:r>
            <a:r>
              <a:rPr lang="en-US" sz="1700" baseline="0" dirty="0">
                <a:latin typeface="+mj-lt"/>
                <a:ea typeface="+mj-ea"/>
                <a:cs typeface="+mj-cs"/>
              </a:rPr>
              <a:t> Help and FAQ and CTF program Help and FAQ for </a:t>
            </a:r>
            <a:r>
              <a:rPr lang="en-US" sz="1700" baseline="0" dirty="0" err="1">
                <a:latin typeface="+mj-lt"/>
                <a:ea typeface="+mj-ea"/>
                <a:cs typeface="+mj-cs"/>
              </a:rPr>
              <a:t>eCAP</a:t>
            </a:r>
            <a:r>
              <a:rPr lang="en-US" sz="1700" baseline="0" dirty="0">
                <a:latin typeface="+mj-lt"/>
                <a:ea typeface="+mj-ea"/>
                <a:cs typeface="+mj-cs"/>
              </a:rPr>
              <a:t>. </a:t>
            </a:r>
            <a:endParaRPr lang="en-US" sz="1700" baseline="0" dirty="0">
              <a:latin typeface="+mj-lt"/>
            </a:endParaRPr>
          </a:p>
          <a:p>
            <a:pPr>
              <a:lnSpc>
                <a:spcPct val="90000"/>
              </a:lnSpc>
            </a:pPr>
            <a:r>
              <a:rPr lang="en-US" sz="1700" baseline="0" dirty="0">
                <a:latin typeface="+mj-lt"/>
              </a:rPr>
              <a:t>Utilize CTF Service Provider Manual.</a:t>
            </a:r>
          </a:p>
          <a:p>
            <a:pPr lvl="1">
              <a:lnSpc>
                <a:spcPct val="90000"/>
              </a:lnSpc>
            </a:pPr>
            <a:r>
              <a:rPr lang="en-US" sz="1600" b="0">
                <a:hlinkClick r:id="rId2">
                  <a:extLst>
                    <a:ext uri="{A12FA001-AC4F-418D-AE19-62706E023703}">
                      <ahyp:hlinkClr xmlns:ahyp="http://schemas.microsoft.com/office/drawing/2018/hyperlinkcolor" val="tx"/>
                    </a:ext>
                  </a:extLst>
                </a:hlinkClick>
              </a:rPr>
              <a:t>CTF Service Provider Manual</a:t>
            </a:r>
            <a:endParaRPr lang="en-US" sz="1500" baseline="0" dirty="0">
              <a:latin typeface="+mj-lt"/>
            </a:endParaRPr>
          </a:p>
          <a:p>
            <a:pPr>
              <a:lnSpc>
                <a:spcPct val="90000"/>
              </a:lnSpc>
            </a:pPr>
            <a:r>
              <a:rPr lang="en-US" sz="1700" baseline="0" dirty="0">
                <a:latin typeface="+mj-lt"/>
              </a:rPr>
              <a:t>Check ou</a:t>
            </a:r>
            <a:r>
              <a:rPr lang="en-US" sz="1700" dirty="0">
                <a:latin typeface="+mj-lt"/>
              </a:rPr>
              <a:t>t the “Program Outreach &amp; Education” webpage for a recording of this webinar and past CTF webinars. </a:t>
            </a:r>
            <a:endParaRPr lang="en-US" sz="1700" baseline="0" dirty="0">
              <a:latin typeface="+mj-lt"/>
            </a:endParaRPr>
          </a:p>
          <a:p>
            <a:pPr>
              <a:lnSpc>
                <a:spcPct val="90000"/>
              </a:lnSpc>
            </a:pPr>
            <a:r>
              <a:rPr lang="en-US" sz="1700" baseline="0" dirty="0">
                <a:latin typeface="+mj-lt"/>
              </a:rPr>
              <a:t>Service providers can contact </a:t>
            </a:r>
            <a:r>
              <a:rPr lang="en-US" sz="1700" b="1" baseline="0" dirty="0">
                <a:latin typeface="+mj-lt"/>
              </a:rPr>
              <a:t>CTFClaims@cpuc.ca.gov </a:t>
            </a:r>
            <a:r>
              <a:rPr lang="en-US" sz="1700" baseline="0" dirty="0">
                <a:latin typeface="+mj-lt"/>
              </a:rPr>
              <a:t>for additional help or inquiries regarding </a:t>
            </a:r>
            <a:r>
              <a:rPr lang="en-US" sz="1700" baseline="0" dirty="0" err="1">
                <a:latin typeface="+mj-lt"/>
              </a:rPr>
              <a:t>eCAP</a:t>
            </a:r>
            <a:r>
              <a:rPr lang="en-US" sz="1700" baseline="0" dirty="0">
                <a:latin typeface="+mj-lt"/>
              </a:rPr>
              <a:t>. </a:t>
            </a:r>
          </a:p>
          <a:p>
            <a:pPr>
              <a:lnSpc>
                <a:spcPct val="90000"/>
              </a:lnSpc>
            </a:pPr>
            <a:endParaRPr lang="en-US" sz="1500" baseline="0" dirty="0"/>
          </a:p>
          <a:p>
            <a:pPr>
              <a:lnSpc>
                <a:spcPct val="90000"/>
              </a:lnSpc>
            </a:pPr>
            <a:endParaRPr lang="en-US" sz="1500" baseline="0" dirty="0"/>
          </a:p>
          <a:p>
            <a:pPr lvl="1">
              <a:lnSpc>
                <a:spcPct val="90000"/>
              </a:lnSpc>
            </a:pPr>
            <a:endParaRPr lang="en-US" sz="1500" baseline="0" dirty="0"/>
          </a:p>
          <a:p>
            <a:pPr marL="0" indent="0">
              <a:lnSpc>
                <a:spcPct val="90000"/>
              </a:lnSpc>
              <a:buNone/>
            </a:pPr>
            <a:endParaRPr lang="en-US" sz="1500" baseline="0" dirty="0"/>
          </a:p>
          <a:p>
            <a:pPr marL="0" indent="0">
              <a:lnSpc>
                <a:spcPct val="90000"/>
              </a:lnSpc>
              <a:buNone/>
            </a:pPr>
            <a:r>
              <a:rPr lang="en-US" sz="1500" b="1" dirty="0"/>
              <a:t>  </a:t>
            </a:r>
            <a:endParaRPr lang="en-US" sz="1500" b="1" baseline="0" dirty="0"/>
          </a:p>
          <a:p>
            <a:pPr>
              <a:lnSpc>
                <a:spcPct val="90000"/>
              </a:lnSpc>
              <a:buFont typeface="Wingdings" panose="05000000000000000000" pitchFamily="2" charset="2"/>
              <a:buChar char="v"/>
            </a:pPr>
            <a:endParaRPr lang="en-US" sz="1500" b="0" dirty="0"/>
          </a:p>
          <a:p>
            <a:pPr>
              <a:lnSpc>
                <a:spcPct val="90000"/>
              </a:lnSpc>
            </a:pPr>
            <a:endParaRPr lang="en-US" sz="1500" dirty="0"/>
          </a:p>
        </p:txBody>
      </p:sp>
      <p:pic>
        <p:nvPicPr>
          <p:cNvPr id="6" name="Content Placeholder 5" descr="Sea of hands in the middle">
            <a:extLst>
              <a:ext uri="{FF2B5EF4-FFF2-40B4-BE49-F238E27FC236}">
                <a16:creationId xmlns:a16="http://schemas.microsoft.com/office/drawing/2014/main" id="{B9700BB4-C4C9-30B7-F0B5-FD56AB7A719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19991" y="1690688"/>
            <a:ext cx="4780908" cy="4332146"/>
          </a:xfrm>
        </p:spPr>
      </p:pic>
      <p:sp>
        <p:nvSpPr>
          <p:cNvPr id="5" name="Slide Number Placeholder 4">
            <a:extLst>
              <a:ext uri="{FF2B5EF4-FFF2-40B4-BE49-F238E27FC236}">
                <a16:creationId xmlns:a16="http://schemas.microsoft.com/office/drawing/2014/main" id="{9B82ED05-0E48-3670-AAEB-2719FF18D236}"/>
              </a:ext>
            </a:extLst>
          </p:cNvPr>
          <p:cNvSpPr>
            <a:spLocks noGrp="1"/>
          </p:cNvSpPr>
          <p:nvPr>
            <p:ph type="sldNum" sz="quarter" idx="12"/>
          </p:nvPr>
        </p:nvSpPr>
        <p:spPr>
          <a:xfrm>
            <a:off x="11199906" y="6400800"/>
            <a:ext cx="382493" cy="181909"/>
          </a:xfrm>
        </p:spPr>
        <p:txBody>
          <a:bodyPr anchor="t">
            <a:normAutofit/>
          </a:bodyPr>
          <a:lstStyle/>
          <a:p>
            <a:pPr>
              <a:spcAft>
                <a:spcPts val="600"/>
              </a:spcAft>
            </a:pPr>
            <a:fld id="{1C4126A1-9282-4A82-AC02-A59AF4A969C8}" type="slidenum">
              <a:rPr lang="en-US" smtClean="0"/>
              <a:pPr>
                <a:spcAft>
                  <a:spcPts val="600"/>
                </a:spcAft>
              </a:pPr>
              <a:t>24</a:t>
            </a:fld>
            <a:endParaRPr lang="en-US"/>
          </a:p>
        </p:txBody>
      </p:sp>
    </p:spTree>
    <p:extLst>
      <p:ext uri="{BB962C8B-B14F-4D97-AF65-F5344CB8AC3E}">
        <p14:creationId xmlns:p14="http://schemas.microsoft.com/office/powerpoint/2010/main" val="1888040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a:xfrm>
            <a:off x="551330" y="4735665"/>
            <a:ext cx="10748683" cy="1500187"/>
          </a:xfrm>
        </p:spPr>
        <p:txBody>
          <a:bodyPr>
            <a:noAutofit/>
          </a:bodyPr>
          <a:lstStyle/>
          <a:p>
            <a:r>
              <a:rPr lang="en-US" sz="3600" dirty="0"/>
              <a:t>Conclusion </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lstStyle/>
          <a:p>
            <a:fld id="{1C4126A1-9282-4A82-AC02-A59AF4A969C8}" type="slidenum">
              <a:rPr lang="en-US" smtClean="0"/>
              <a:t>25</a:t>
            </a:fld>
            <a:endParaRPr lang="en-US"/>
          </a:p>
        </p:txBody>
      </p:sp>
      <p:pic>
        <p:nvPicPr>
          <p:cNvPr id="5" name="Picture 4" descr="Logo&#10;&#10;Description automatically generated">
            <a:extLst>
              <a:ext uri="{FF2B5EF4-FFF2-40B4-BE49-F238E27FC236}">
                <a16:creationId xmlns:a16="http://schemas.microsoft.com/office/drawing/2014/main" id="{51BC2ADA-7AA9-04DE-4668-712F06DC5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Tree>
    <p:extLst>
      <p:ext uri="{BB962C8B-B14F-4D97-AF65-F5344CB8AC3E}">
        <p14:creationId xmlns:p14="http://schemas.microsoft.com/office/powerpoint/2010/main" val="2251360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464010F7-06BE-FD41-8E38-28A63A4BDB9F}"/>
              </a:ext>
            </a:extLst>
          </p:cNvPr>
          <p:cNvSpPr>
            <a:spLocks noGrp="1"/>
          </p:cNvSpPr>
          <p:nvPr>
            <p:ph type="subTitle" idx="1"/>
          </p:nvPr>
        </p:nvSpPr>
        <p:spPr>
          <a:xfrm>
            <a:off x="609599" y="1232899"/>
            <a:ext cx="10760635" cy="4486583"/>
          </a:xfrm>
        </p:spPr>
        <p:txBody>
          <a:bodyPr>
            <a:normAutofit/>
          </a:bodyPr>
          <a:lstStyle/>
          <a:p>
            <a:pPr marL="342900" indent="-342900">
              <a:buFont typeface="Wingdings" panose="05000000000000000000" pitchFamily="2" charset="2"/>
              <a:buChar char="v"/>
            </a:pPr>
            <a:endParaRPr lang="en-US" dirty="0"/>
          </a:p>
          <a:p>
            <a:pPr marL="342900" indent="-342900">
              <a:buFont typeface="Arial" panose="020B0604020202020204" pitchFamily="34" charset="0"/>
              <a:buChar char="•"/>
            </a:pPr>
            <a:r>
              <a:rPr lang="en-US" sz="2000" dirty="0">
                <a:effectLst/>
                <a:latin typeface="+mj-lt"/>
                <a:ea typeface="Aptos" panose="020B0004020202020204" pitchFamily="34" charset="0"/>
                <a:cs typeface="Times New Roman" panose="02020603050405020304" pitchFamily="18" charset="0"/>
              </a:rPr>
              <a:t>CTF ensures affordable and diverse access to advanced communication services for all Californians, including schools and healthcare.</a:t>
            </a:r>
            <a:endParaRPr lang="en-US" sz="2000" dirty="0">
              <a:latin typeface="+mj-lt"/>
            </a:endParaRPr>
          </a:p>
          <a:p>
            <a:pPr marL="342900" indent="-342900">
              <a:buFont typeface="Arial" panose="020B0604020202020204" pitchFamily="34" charset="0"/>
              <a:buChar char="•"/>
            </a:pPr>
            <a:r>
              <a:rPr lang="en-US" sz="2000" dirty="0">
                <a:effectLst/>
                <a:latin typeface="+mj-lt"/>
                <a:ea typeface="Aptos" panose="020B0004020202020204" pitchFamily="34" charset="0"/>
                <a:cs typeface="Times New Roman" panose="02020603050405020304" pitchFamily="18" charset="0"/>
              </a:rPr>
              <a:t>CTF claims ensure service providers are reimbursed for offering discounts, supporting affordable access to advanced communication services in California.</a:t>
            </a:r>
          </a:p>
          <a:p>
            <a:pPr marL="285750" indent="-285750">
              <a:buFont typeface="Arial" panose="020B0604020202020204" pitchFamily="34" charset="0"/>
              <a:buChar char="•"/>
            </a:pPr>
            <a:r>
              <a:rPr lang="en-US" sz="2000" dirty="0">
                <a:effectLst/>
                <a:latin typeface="+mj-lt"/>
                <a:ea typeface="Aptos" panose="020B0004020202020204" pitchFamily="34" charset="0"/>
                <a:cs typeface="Times New Roman" panose="02020603050405020304" pitchFamily="18" charset="0"/>
              </a:rPr>
              <a:t>Common claims mistakes to avoid are claim entry errors, incomplete claim worksheet, and missing claims submission deadlines. </a:t>
            </a:r>
          </a:p>
          <a:p>
            <a:pPr marL="285750" indent="-285750">
              <a:buFont typeface="Arial" panose="020B0604020202020204" pitchFamily="34" charset="0"/>
              <a:buChar char="•"/>
            </a:pPr>
            <a:r>
              <a:rPr lang="en-US" sz="2000" dirty="0">
                <a:effectLst/>
                <a:latin typeface="+mj-lt"/>
                <a:ea typeface="Aptos" panose="020B0004020202020204" pitchFamily="34" charset="0"/>
                <a:cs typeface="Times New Roman" panose="02020603050405020304" pitchFamily="18" charset="0"/>
              </a:rPr>
              <a:t>For successful claim submission, service providers need to maintain organized records, use clear and consistent email communication with CTF staff, double-check claim accuracy, and review their final excel sheet formatting.</a:t>
            </a:r>
          </a:p>
          <a:p>
            <a:pPr marL="285750" indent="-285750">
              <a:buFont typeface="Arial" panose="020B0604020202020204" pitchFamily="34" charset="0"/>
              <a:buChar char="•"/>
            </a:pPr>
            <a:r>
              <a:rPr lang="en-US" sz="2000" dirty="0">
                <a:effectLst/>
                <a:latin typeface="+mj-lt"/>
                <a:ea typeface="Aptos" panose="020B0004020202020204" pitchFamily="34" charset="0"/>
                <a:cs typeface="Times New Roman" panose="02020603050405020304" pitchFamily="18" charset="0"/>
              </a:rPr>
              <a:t>It’s crucial to keep contact information updated and access </a:t>
            </a:r>
            <a:r>
              <a:rPr lang="en-US" sz="2000" dirty="0" err="1">
                <a:effectLst/>
                <a:latin typeface="+mj-lt"/>
                <a:ea typeface="Aptos" panose="020B0004020202020204" pitchFamily="34" charset="0"/>
                <a:cs typeface="Times New Roman" panose="02020603050405020304" pitchFamily="18" charset="0"/>
              </a:rPr>
              <a:t>eCAP</a:t>
            </a:r>
            <a:r>
              <a:rPr lang="en-US" sz="2000" dirty="0">
                <a:effectLst/>
                <a:latin typeface="+mj-lt"/>
                <a:ea typeface="Aptos" panose="020B0004020202020204" pitchFamily="34" charset="0"/>
                <a:cs typeface="Times New Roman" panose="02020603050405020304" pitchFamily="18" charset="0"/>
              </a:rPr>
              <a:t> notifications promptly for program-related updates.</a:t>
            </a:r>
          </a:p>
          <a:p>
            <a:pPr marL="285750" indent="-285750">
              <a:buFont typeface="Arial" panose="020B0604020202020204" pitchFamily="34" charset="0"/>
              <a:buChar char="•"/>
            </a:pPr>
            <a:endParaRPr lang="en-US" sz="2000" dirty="0">
              <a:effectLst/>
              <a:latin typeface="+mj-lt"/>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endParaRPr lang="en-US" sz="2000" dirty="0">
              <a:effectLst/>
              <a:latin typeface="+mj-lt"/>
              <a:ea typeface="Aptos" panose="020B0004020202020204" pitchFamily="34" charset="0"/>
              <a:cs typeface="Times New Roman" panose="02020603050405020304" pitchFamily="18" charset="0"/>
            </a:endParaRPr>
          </a:p>
          <a:p>
            <a:pPr lvl="1" algn="l"/>
            <a:endParaRPr lang="en-US" sz="1600" dirty="0">
              <a:latin typeface="+mj-lt"/>
            </a:endParaRPr>
          </a:p>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p:txBody>
          <a:bodyPr/>
          <a:lstStyle/>
          <a:p>
            <a:fld id="{1C4126A1-9282-4A82-AC02-A59AF4A969C8}" type="slidenum">
              <a:rPr lang="en-US" smtClean="0"/>
              <a:t>26</a:t>
            </a:fld>
            <a:endParaRPr lang="en-US"/>
          </a:p>
        </p:txBody>
      </p:sp>
      <p:sp>
        <p:nvSpPr>
          <p:cNvPr id="3" name="TextBox 2">
            <a:extLst>
              <a:ext uri="{FF2B5EF4-FFF2-40B4-BE49-F238E27FC236}">
                <a16:creationId xmlns:a16="http://schemas.microsoft.com/office/drawing/2014/main" id="{935536A1-82EA-E743-CF5B-629A7A6737AB}"/>
              </a:ext>
            </a:extLst>
          </p:cNvPr>
          <p:cNvSpPr txBox="1"/>
          <p:nvPr/>
        </p:nvSpPr>
        <p:spPr>
          <a:xfrm>
            <a:off x="609600" y="736752"/>
            <a:ext cx="10760635" cy="867930"/>
          </a:xfrm>
          <a:prstGeom prst="rect">
            <a:avLst/>
          </a:prstGeom>
          <a:noFill/>
        </p:spPr>
        <p:txBody>
          <a:bodyPr wrap="square" rtlCol="0">
            <a:spAutoFit/>
          </a:bodyPr>
          <a:lstStyle/>
          <a:p>
            <a:pPr algn="ctr" fontAlgn="b">
              <a:lnSpc>
                <a:spcPct val="90000"/>
              </a:lnSpc>
              <a:spcBef>
                <a:spcPct val="0"/>
              </a:spcBef>
            </a:pPr>
            <a:r>
              <a:rPr lang="en-US" sz="3600" b="1" dirty="0">
                <a:solidFill>
                  <a:schemeClr val="tx2"/>
                </a:solidFill>
                <a:latin typeface="+mj-lt"/>
                <a:ea typeface="+mj-ea"/>
                <a:cs typeface="+mj-cs"/>
              </a:rPr>
              <a:t>Conclusion</a:t>
            </a:r>
          </a:p>
          <a:p>
            <a:endParaRPr lang="en-US" dirty="0"/>
          </a:p>
        </p:txBody>
      </p:sp>
    </p:spTree>
    <p:extLst>
      <p:ext uri="{BB962C8B-B14F-4D97-AF65-F5344CB8AC3E}">
        <p14:creationId xmlns:p14="http://schemas.microsoft.com/office/powerpoint/2010/main" val="3343537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8FA0FF-8384-6F4F-8CB5-24690E76E755}"/>
              </a:ext>
            </a:extLst>
          </p:cNvPr>
          <p:cNvPicPr>
            <a:picLocks noChangeAspect="1"/>
          </p:cNvPicPr>
          <p:nvPr/>
        </p:nvPicPr>
        <p:blipFill>
          <a:blip r:embed="rId2">
            <a:biLevel thresh="50000"/>
            <a:alphaModFix amt="20000"/>
          </a:blip>
          <a:stretch>
            <a:fillRect/>
          </a:stretch>
        </p:blipFill>
        <p:spPr>
          <a:xfrm>
            <a:off x="8373711" y="1155422"/>
            <a:ext cx="4572268" cy="4572268"/>
          </a:xfrm>
          <a:prstGeom prst="rect">
            <a:avLst/>
          </a:prstGeom>
        </p:spPr>
      </p:pic>
      <p:sp>
        <p:nvSpPr>
          <p:cNvPr id="7" name="Title 1">
            <a:extLst>
              <a:ext uri="{FF2B5EF4-FFF2-40B4-BE49-F238E27FC236}">
                <a16:creationId xmlns:a16="http://schemas.microsoft.com/office/drawing/2014/main" id="{F15472F1-D24F-E448-9A57-3E83DE1A4B04}"/>
              </a:ext>
            </a:extLst>
          </p:cNvPr>
          <p:cNvSpPr txBox="1">
            <a:spLocks/>
          </p:cNvSpPr>
          <p:nvPr/>
        </p:nvSpPr>
        <p:spPr>
          <a:xfrm>
            <a:off x="967579" y="3068053"/>
            <a:ext cx="4568952" cy="1023728"/>
          </a:xfrm>
          <a:prstGeom prst="rect">
            <a:avLst/>
          </a:prstGeom>
        </p:spPr>
        <p:txBody>
          <a:bodyPr>
            <a:noAutofit/>
          </a:bodyPr>
          <a:lstStyle>
            <a:lvl1pPr algn="l" defTabSz="914400" rtl="0" eaLnBrk="1" fontAlgn="b" latinLnBrk="0" hangingPunct="1">
              <a:lnSpc>
                <a:spcPct val="90000"/>
              </a:lnSpc>
              <a:spcBef>
                <a:spcPct val="0"/>
              </a:spcBef>
              <a:buNone/>
              <a:defRPr sz="3600" b="1" kern="1200">
                <a:solidFill>
                  <a:schemeClr val="bg1"/>
                </a:solidFill>
                <a:latin typeface="+mj-lt"/>
                <a:ea typeface="+mj-ea"/>
                <a:cs typeface="+mj-cs"/>
              </a:defRPr>
            </a:lvl1pPr>
          </a:lstStyle>
          <a:p>
            <a:pPr>
              <a:lnSpc>
                <a:spcPct val="110000"/>
              </a:lnSpc>
            </a:pPr>
            <a:r>
              <a:rPr lang="en-US" sz="4800" dirty="0"/>
              <a:t>Questions?</a:t>
            </a:r>
          </a:p>
        </p:txBody>
      </p:sp>
      <p:sp>
        <p:nvSpPr>
          <p:cNvPr id="9" name="Rectangle 8">
            <a:extLst>
              <a:ext uri="{FF2B5EF4-FFF2-40B4-BE49-F238E27FC236}">
                <a16:creationId xmlns:a16="http://schemas.microsoft.com/office/drawing/2014/main" id="{190B6040-71B8-7745-81FD-C79F2A84D522}"/>
              </a:ext>
            </a:extLst>
          </p:cNvPr>
          <p:cNvSpPr/>
          <p:nvPr/>
        </p:nvSpPr>
        <p:spPr>
          <a:xfrm>
            <a:off x="457200" y="6130089"/>
            <a:ext cx="2791326" cy="583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8F23402-0178-C84D-A408-94BA436D1E2D}"/>
              </a:ext>
            </a:extLst>
          </p:cNvPr>
          <p:cNvSpPr>
            <a:spLocks noGrp="1"/>
          </p:cNvSpPr>
          <p:nvPr>
            <p:ph type="sldNum" sz="quarter" idx="12"/>
          </p:nvPr>
        </p:nvSpPr>
        <p:spPr/>
        <p:txBody>
          <a:bodyPr/>
          <a:lstStyle/>
          <a:p>
            <a:fld id="{1C4126A1-9282-4A82-AC02-A59AF4A969C8}" type="slidenum">
              <a:rPr lang="en-US" smtClean="0"/>
              <a:t>27</a:t>
            </a:fld>
            <a:endParaRPr lang="en-US"/>
          </a:p>
        </p:txBody>
      </p:sp>
    </p:spTree>
    <p:extLst>
      <p:ext uri="{BB962C8B-B14F-4D97-AF65-F5344CB8AC3E}">
        <p14:creationId xmlns:p14="http://schemas.microsoft.com/office/powerpoint/2010/main" val="3269202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6B1CAB-E86E-7442-ACED-7334C166A1A7}"/>
              </a:ext>
            </a:extLst>
          </p:cNvPr>
          <p:cNvPicPr>
            <a:picLocks noChangeAspect="1"/>
          </p:cNvPicPr>
          <p:nvPr/>
        </p:nvPicPr>
        <p:blipFill>
          <a:blip r:embed="rId2">
            <a:biLevel thresh="50000"/>
            <a:alphaModFix amt="20000"/>
          </a:blip>
          <a:stretch>
            <a:fillRect/>
          </a:stretch>
        </p:blipFill>
        <p:spPr>
          <a:xfrm>
            <a:off x="8389934" y="1143571"/>
            <a:ext cx="4570857" cy="4570857"/>
          </a:xfrm>
          <a:prstGeom prst="rect">
            <a:avLst/>
          </a:prstGeom>
        </p:spPr>
      </p:pic>
      <p:sp>
        <p:nvSpPr>
          <p:cNvPr id="7" name="Title 1">
            <a:extLst>
              <a:ext uri="{FF2B5EF4-FFF2-40B4-BE49-F238E27FC236}">
                <a16:creationId xmlns:a16="http://schemas.microsoft.com/office/drawing/2014/main" id="{F15472F1-D24F-E448-9A57-3E83DE1A4B04}"/>
              </a:ext>
            </a:extLst>
          </p:cNvPr>
          <p:cNvSpPr txBox="1">
            <a:spLocks/>
          </p:cNvSpPr>
          <p:nvPr/>
        </p:nvSpPr>
        <p:spPr>
          <a:xfrm>
            <a:off x="457199" y="776177"/>
            <a:ext cx="11734800" cy="5937443"/>
          </a:xfrm>
          <a:prstGeom prst="rect">
            <a:avLst/>
          </a:prstGeom>
        </p:spPr>
        <p:txBody>
          <a:bodyPr>
            <a:noAutofit/>
          </a:bodyPr>
          <a:lstStyle>
            <a:lvl1pPr algn="l" defTabSz="914400" rtl="0" eaLnBrk="1" fontAlgn="b" latinLnBrk="0" hangingPunct="1">
              <a:lnSpc>
                <a:spcPct val="90000"/>
              </a:lnSpc>
              <a:spcBef>
                <a:spcPct val="0"/>
              </a:spcBef>
              <a:buNone/>
              <a:defRPr sz="3600" b="1" kern="1200">
                <a:solidFill>
                  <a:schemeClr val="bg1"/>
                </a:solidFill>
                <a:latin typeface="+mj-lt"/>
                <a:ea typeface="+mj-ea"/>
                <a:cs typeface="+mj-cs"/>
              </a:defRPr>
            </a:lvl1pPr>
          </a:lstStyle>
          <a:p>
            <a:pPr>
              <a:lnSpc>
                <a:spcPct val="110000"/>
              </a:lnSpc>
            </a:pPr>
            <a:r>
              <a:rPr lang="en-US" sz="2400" b="0" dirty="0"/>
              <a:t>Information on the previous webinar is</a:t>
            </a:r>
          </a:p>
          <a:p>
            <a:pPr>
              <a:lnSpc>
                <a:spcPct val="110000"/>
              </a:lnSpc>
            </a:pPr>
            <a:r>
              <a:rPr lang="en-US" sz="2400" b="0" dirty="0"/>
              <a:t>Available at:</a:t>
            </a:r>
          </a:p>
          <a:p>
            <a:pPr>
              <a:lnSpc>
                <a:spcPct val="110000"/>
              </a:lnSpc>
            </a:pPr>
            <a:r>
              <a:rPr lang="en-US" sz="2400" b="0" i="0" u="sng" dirty="0">
                <a:effectLst/>
                <a:latin typeface="Segoe UI" panose="020B0502040204020203" pitchFamily="34" charset="0"/>
                <a:hlinkClick r:id="rId3">
                  <a:extLst>
                    <a:ext uri="{A12FA001-AC4F-418D-AE19-62706E023703}">
                      <ahyp:hlinkClr xmlns:ahyp="http://schemas.microsoft.com/office/drawing/2018/hyperlinkcolor" val="tx"/>
                    </a:ext>
                  </a:extLst>
                </a:hlinkClick>
              </a:rPr>
              <a:t>Program Outreach and Education</a:t>
            </a:r>
            <a:endParaRPr lang="en-US" sz="2400" b="0" i="0" dirty="0">
              <a:effectLst/>
              <a:latin typeface="Segoe UI" panose="020B0502040204020203" pitchFamily="34" charset="0"/>
            </a:endParaRPr>
          </a:p>
          <a:p>
            <a:pPr>
              <a:lnSpc>
                <a:spcPct val="110000"/>
              </a:lnSpc>
            </a:pPr>
            <a:endParaRPr lang="en-US" sz="2400" b="0" dirty="0"/>
          </a:p>
          <a:p>
            <a:pPr>
              <a:lnSpc>
                <a:spcPct val="110000"/>
              </a:lnSpc>
            </a:pPr>
            <a:r>
              <a:rPr lang="en-US" sz="2400" b="0" dirty="0"/>
              <a:t>For more information:</a:t>
            </a:r>
          </a:p>
          <a:p>
            <a:pPr>
              <a:lnSpc>
                <a:spcPct val="110000"/>
              </a:lnSpc>
            </a:pPr>
            <a:r>
              <a:rPr lang="en-US" sz="2400" dirty="0">
                <a:solidFill>
                  <a:schemeClr val="accent1">
                    <a:lumMod val="40000"/>
                    <a:lumOff val="60000"/>
                  </a:schemeClr>
                </a:solidFill>
                <a:hlinkClick r:id="rId4">
                  <a:extLst>
                    <a:ext uri="{A12FA001-AC4F-418D-AE19-62706E023703}">
                      <ahyp:hlinkClr xmlns:ahyp="http://schemas.microsoft.com/office/drawing/2018/hyperlinkcolor" val="tx"/>
                    </a:ext>
                  </a:extLst>
                </a:hlinkClick>
              </a:rPr>
              <a:t>https://www.cpuc.ca.gov/CTF</a:t>
            </a:r>
            <a:endParaRPr lang="en-US" sz="2400" dirty="0">
              <a:solidFill>
                <a:schemeClr val="accent1">
                  <a:lumMod val="40000"/>
                  <a:lumOff val="60000"/>
                </a:schemeClr>
              </a:solidFill>
            </a:endParaRPr>
          </a:p>
          <a:p>
            <a:pPr>
              <a:lnSpc>
                <a:spcPct val="110000"/>
              </a:lnSpc>
            </a:pPr>
            <a:endParaRPr lang="en-US" sz="2400" dirty="0">
              <a:solidFill>
                <a:schemeClr val="accent1">
                  <a:lumMod val="40000"/>
                  <a:lumOff val="60000"/>
                </a:schemeClr>
              </a:solidFill>
            </a:endParaRPr>
          </a:p>
          <a:p>
            <a:pPr>
              <a:lnSpc>
                <a:spcPct val="110000"/>
              </a:lnSpc>
            </a:pPr>
            <a:r>
              <a:rPr lang="en-US" sz="2400" b="0" dirty="0">
                <a:hlinkClick r:id="rId5">
                  <a:extLst>
                    <a:ext uri="{A12FA001-AC4F-418D-AE19-62706E023703}">
                      <ahyp:hlinkClr xmlns:ahyp="http://schemas.microsoft.com/office/drawing/2018/hyperlinkcolor" val="tx"/>
                    </a:ext>
                  </a:extLst>
                </a:hlinkClick>
              </a:rPr>
              <a:t>CTF Service Provider Manual </a:t>
            </a:r>
            <a:endParaRPr lang="en-US" sz="2400" b="0" dirty="0"/>
          </a:p>
          <a:p>
            <a:pPr>
              <a:lnSpc>
                <a:spcPct val="110000"/>
              </a:lnSpc>
            </a:pPr>
            <a:endParaRPr lang="en-US" sz="2400" b="0" dirty="0"/>
          </a:p>
          <a:p>
            <a:pPr>
              <a:lnSpc>
                <a:spcPct val="110000"/>
              </a:lnSpc>
            </a:pPr>
            <a:r>
              <a:rPr lang="en-US" sz="2400" b="0" dirty="0"/>
              <a:t>E-CAP Frequently Asked Questions: </a:t>
            </a:r>
          </a:p>
          <a:p>
            <a:pPr>
              <a:lnSpc>
                <a:spcPct val="110000"/>
              </a:lnSpc>
            </a:pPr>
            <a:r>
              <a:rPr lang="en-US" sz="2400" dirty="0">
                <a:solidFill>
                  <a:schemeClr val="accent1">
                    <a:lumMod val="40000"/>
                    <a:lumOff val="60000"/>
                  </a:schemeClr>
                </a:solidFill>
                <a:hlinkClick r:id="rId6">
                  <a:extLst>
                    <a:ext uri="{A12FA001-AC4F-418D-AE19-62706E023703}">
                      <ahyp:hlinkClr xmlns:ahyp="http://schemas.microsoft.com/office/drawing/2018/hyperlinkcolor" val="tx"/>
                    </a:ext>
                  </a:extLst>
                </a:hlinkClick>
              </a:rPr>
              <a:t>Help - FAQs (ca.gov)</a:t>
            </a:r>
            <a:endParaRPr lang="en-US" sz="2400" dirty="0">
              <a:solidFill>
                <a:schemeClr val="accent1">
                  <a:lumMod val="40000"/>
                  <a:lumOff val="60000"/>
                </a:schemeClr>
              </a:solidFill>
            </a:endParaRPr>
          </a:p>
          <a:p>
            <a:pPr>
              <a:lnSpc>
                <a:spcPct val="110000"/>
              </a:lnSpc>
            </a:pPr>
            <a:endParaRPr lang="en-US" sz="3200" b="0" dirty="0">
              <a:solidFill>
                <a:schemeClr val="accent1">
                  <a:lumMod val="40000"/>
                  <a:lumOff val="60000"/>
                </a:schemeClr>
              </a:solidFill>
            </a:endParaRPr>
          </a:p>
          <a:p>
            <a:pPr>
              <a:lnSpc>
                <a:spcPct val="110000"/>
              </a:lnSpc>
            </a:pPr>
            <a:endParaRPr lang="en-US" sz="3200" b="0" dirty="0">
              <a:solidFill>
                <a:schemeClr val="accent1">
                  <a:lumMod val="40000"/>
                  <a:lumOff val="60000"/>
                </a:schemeClr>
              </a:solidFill>
            </a:endParaRPr>
          </a:p>
        </p:txBody>
      </p:sp>
      <p:sp>
        <p:nvSpPr>
          <p:cNvPr id="9" name="Rectangle 8">
            <a:extLst>
              <a:ext uri="{FF2B5EF4-FFF2-40B4-BE49-F238E27FC236}">
                <a16:creationId xmlns:a16="http://schemas.microsoft.com/office/drawing/2014/main" id="{190B6040-71B8-7745-81FD-C79F2A84D522}"/>
              </a:ext>
            </a:extLst>
          </p:cNvPr>
          <p:cNvSpPr/>
          <p:nvPr/>
        </p:nvSpPr>
        <p:spPr>
          <a:xfrm>
            <a:off x="457200" y="6130089"/>
            <a:ext cx="2791326" cy="583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437BD18-2B0B-3142-8517-F1529417EB65}"/>
              </a:ext>
            </a:extLst>
          </p:cNvPr>
          <p:cNvSpPr>
            <a:spLocks noGrp="1"/>
          </p:cNvSpPr>
          <p:nvPr>
            <p:ph type="sldNum" sz="quarter" idx="12"/>
          </p:nvPr>
        </p:nvSpPr>
        <p:spPr/>
        <p:txBody>
          <a:bodyPr/>
          <a:lstStyle/>
          <a:p>
            <a:fld id="{1C4126A1-9282-4A82-AC02-A59AF4A969C8}" type="slidenum">
              <a:rPr lang="en-US" smtClean="0"/>
              <a:t>28</a:t>
            </a:fld>
            <a:endParaRPr lang="en-US"/>
          </a:p>
        </p:txBody>
      </p:sp>
      <p:sp>
        <p:nvSpPr>
          <p:cNvPr id="3" name="TextBox 2">
            <a:extLst>
              <a:ext uri="{FF2B5EF4-FFF2-40B4-BE49-F238E27FC236}">
                <a16:creationId xmlns:a16="http://schemas.microsoft.com/office/drawing/2014/main" id="{22C8649F-8EEF-C95D-609A-0F9A9C8669FD}"/>
              </a:ext>
            </a:extLst>
          </p:cNvPr>
          <p:cNvSpPr txBox="1"/>
          <p:nvPr/>
        </p:nvSpPr>
        <p:spPr>
          <a:xfrm>
            <a:off x="1" y="81313"/>
            <a:ext cx="12191999" cy="769441"/>
          </a:xfrm>
          <a:prstGeom prst="rect">
            <a:avLst/>
          </a:prstGeom>
          <a:noFill/>
        </p:spPr>
        <p:txBody>
          <a:bodyPr wrap="square" rtlCol="0">
            <a:spAutoFit/>
          </a:bodyPr>
          <a:lstStyle/>
          <a:p>
            <a:pPr algn="ctr"/>
            <a:r>
              <a:rPr lang="en-US" sz="4400" dirty="0">
                <a:solidFill>
                  <a:schemeClr val="bg1"/>
                </a:solidFill>
                <a:latin typeface="+mj-lt"/>
                <a:ea typeface="+mj-ea"/>
                <a:cs typeface="+mj-cs"/>
              </a:rPr>
              <a:t>Resources</a:t>
            </a:r>
            <a:r>
              <a:rPr lang="en-US" sz="2400" dirty="0"/>
              <a:t> </a:t>
            </a:r>
          </a:p>
        </p:txBody>
      </p:sp>
    </p:spTree>
    <p:extLst>
      <p:ext uri="{BB962C8B-B14F-4D97-AF65-F5344CB8AC3E}">
        <p14:creationId xmlns:p14="http://schemas.microsoft.com/office/powerpoint/2010/main" val="2871387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99568-CCA0-35B1-A951-8F8AAF447829}"/>
              </a:ext>
            </a:extLst>
          </p:cNvPr>
          <p:cNvSpPr>
            <a:spLocks noGrp="1"/>
          </p:cNvSpPr>
          <p:nvPr>
            <p:ph type="title"/>
          </p:nvPr>
        </p:nvSpPr>
        <p:spPr>
          <a:xfrm>
            <a:off x="609599" y="126831"/>
            <a:ext cx="10972800" cy="1094965"/>
          </a:xfrm>
        </p:spPr>
        <p:txBody>
          <a:bodyPr/>
          <a:lstStyle/>
          <a:p>
            <a:pPr algn="ctr"/>
            <a:r>
              <a:rPr lang="en-US" dirty="0"/>
              <a:t>Presentation Guide</a:t>
            </a:r>
          </a:p>
        </p:txBody>
      </p:sp>
      <p:sp>
        <p:nvSpPr>
          <p:cNvPr id="3" name="Content Placeholder 2">
            <a:extLst>
              <a:ext uri="{FF2B5EF4-FFF2-40B4-BE49-F238E27FC236}">
                <a16:creationId xmlns:a16="http://schemas.microsoft.com/office/drawing/2014/main" id="{AD4A6895-18EA-47F0-D02B-2B7F0074763B}"/>
              </a:ext>
            </a:extLst>
          </p:cNvPr>
          <p:cNvSpPr>
            <a:spLocks noGrp="1"/>
          </p:cNvSpPr>
          <p:nvPr>
            <p:ph sz="half" idx="1"/>
          </p:nvPr>
        </p:nvSpPr>
        <p:spPr>
          <a:xfrm>
            <a:off x="609600" y="1431637"/>
            <a:ext cx="10590306" cy="4752050"/>
          </a:xfrm>
        </p:spPr>
        <p:txBody>
          <a:bodyPr/>
          <a:lstStyle/>
          <a:p>
            <a:r>
              <a:rPr lang="en-US" dirty="0"/>
              <a:t>Introduction </a:t>
            </a:r>
          </a:p>
          <a:p>
            <a:r>
              <a:rPr lang="en-US" dirty="0"/>
              <a:t>Importance of Claims</a:t>
            </a:r>
          </a:p>
          <a:p>
            <a:r>
              <a:rPr lang="en-US" dirty="0"/>
              <a:t>Understanding CTF Claims</a:t>
            </a:r>
          </a:p>
          <a:p>
            <a:r>
              <a:rPr lang="en-US" dirty="0"/>
              <a:t>CTF Claims Submission Eligibility &amp; Criteria</a:t>
            </a:r>
          </a:p>
          <a:p>
            <a:r>
              <a:rPr lang="en-US" dirty="0"/>
              <a:t>Live Demonstration-Navigating the Claims Process in </a:t>
            </a:r>
            <a:r>
              <a:rPr lang="en-US" dirty="0" err="1"/>
              <a:t>eCAP</a:t>
            </a:r>
            <a:endParaRPr lang="en-US" dirty="0"/>
          </a:p>
          <a:p>
            <a:r>
              <a:rPr lang="en-US" dirty="0"/>
              <a:t>Tips for Successful CTF Claim Submissions </a:t>
            </a:r>
          </a:p>
          <a:p>
            <a:r>
              <a:rPr lang="en-US" dirty="0"/>
              <a:t>Conclusion</a:t>
            </a:r>
          </a:p>
          <a:p>
            <a:r>
              <a:rPr lang="en-US" dirty="0"/>
              <a:t>Q&amp;A Session </a:t>
            </a:r>
          </a:p>
          <a:p>
            <a:r>
              <a:rPr lang="en-US" dirty="0"/>
              <a:t>Resources &amp; Additional Support </a:t>
            </a:r>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p:txBody>
      </p:sp>
      <p:sp>
        <p:nvSpPr>
          <p:cNvPr id="5" name="Slide Number Placeholder 4">
            <a:extLst>
              <a:ext uri="{FF2B5EF4-FFF2-40B4-BE49-F238E27FC236}">
                <a16:creationId xmlns:a16="http://schemas.microsoft.com/office/drawing/2014/main" id="{177AC197-3B59-76E4-F111-B183924CEE6F}"/>
              </a:ext>
            </a:extLst>
          </p:cNvPr>
          <p:cNvSpPr>
            <a:spLocks noGrp="1"/>
          </p:cNvSpPr>
          <p:nvPr>
            <p:ph type="sldNum" sz="quarter" idx="12"/>
          </p:nvPr>
        </p:nvSpPr>
        <p:spPr/>
        <p:txBody>
          <a:bodyPr/>
          <a:lstStyle/>
          <a:p>
            <a:fld id="{1C4126A1-9282-4A82-AC02-A59AF4A969C8}" type="slidenum">
              <a:rPr lang="en-US" smtClean="0"/>
              <a:t>3</a:t>
            </a:fld>
            <a:endParaRPr lang="en-US"/>
          </a:p>
        </p:txBody>
      </p:sp>
    </p:spTree>
    <p:extLst>
      <p:ext uri="{BB962C8B-B14F-4D97-AF65-F5344CB8AC3E}">
        <p14:creationId xmlns:p14="http://schemas.microsoft.com/office/powerpoint/2010/main" val="1534341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99568-CCA0-35B1-A951-8F8AAF447829}"/>
              </a:ext>
            </a:extLst>
          </p:cNvPr>
          <p:cNvSpPr>
            <a:spLocks noGrp="1"/>
          </p:cNvSpPr>
          <p:nvPr>
            <p:ph type="title"/>
          </p:nvPr>
        </p:nvSpPr>
        <p:spPr>
          <a:xfrm>
            <a:off x="609599" y="163498"/>
            <a:ext cx="10972800" cy="1442410"/>
          </a:xfrm>
        </p:spPr>
        <p:txBody>
          <a:bodyPr/>
          <a:lstStyle/>
          <a:p>
            <a:pPr algn="ctr"/>
            <a:br>
              <a:rPr lang="en-US" dirty="0"/>
            </a:br>
            <a:r>
              <a:rPr lang="en-US" dirty="0"/>
              <a:t>Importance of CTF Claims</a:t>
            </a:r>
          </a:p>
        </p:txBody>
      </p:sp>
      <p:sp>
        <p:nvSpPr>
          <p:cNvPr id="3" name="Content Placeholder 2">
            <a:extLst>
              <a:ext uri="{FF2B5EF4-FFF2-40B4-BE49-F238E27FC236}">
                <a16:creationId xmlns:a16="http://schemas.microsoft.com/office/drawing/2014/main" id="{AD4A6895-18EA-47F0-D02B-2B7F0074763B}"/>
              </a:ext>
            </a:extLst>
          </p:cNvPr>
          <p:cNvSpPr>
            <a:spLocks noGrp="1"/>
          </p:cNvSpPr>
          <p:nvPr>
            <p:ph sz="half" idx="1"/>
          </p:nvPr>
        </p:nvSpPr>
        <p:spPr>
          <a:xfrm>
            <a:off x="609600" y="1605907"/>
            <a:ext cx="10590306" cy="4628637"/>
          </a:xfrm>
        </p:spPr>
        <p:txBody>
          <a:bodyPr/>
          <a:lstStyle/>
          <a:p>
            <a:pPr marL="0" indent="0">
              <a:buNone/>
            </a:pPr>
            <a:endParaRPr lang="en-US" sz="2000" dirty="0"/>
          </a:p>
          <a:p>
            <a:r>
              <a:rPr lang="en-US" sz="2000" dirty="0"/>
              <a:t>To help ensure all Californians have direct access to advanced communications services in their local communities</a:t>
            </a:r>
          </a:p>
          <a:p>
            <a:r>
              <a:rPr lang="en-US" sz="2000" dirty="0"/>
              <a:t>To provide support for the cost of advanced communications services to approved participants, including schools, libraries, hospitals, health clinics, community colleges, 2-1-1 referral providers, and community-based organizations (CBOs)</a:t>
            </a:r>
          </a:p>
          <a:p>
            <a:r>
              <a:rPr lang="en-US" sz="2000" dirty="0"/>
              <a:t>To promote innovation in the delivery and use of advanced communication services, encourage the diversity of choices among services and providers, and ensure for affordable and widespread access to California’s broadband networks and technology. </a:t>
            </a:r>
          </a:p>
          <a:p>
            <a:pPr>
              <a:buFont typeface="Wingdings" panose="05000000000000000000" pitchFamily="2" charset="2"/>
              <a:buChar char="v"/>
            </a:pPr>
            <a:endParaRPr lang="en-US" sz="2000" dirty="0"/>
          </a:p>
          <a:p>
            <a:pPr>
              <a:buFont typeface="Wingdings" panose="05000000000000000000" pitchFamily="2" charset="2"/>
              <a:buChar char="v"/>
            </a:pPr>
            <a:endParaRPr lang="en-US" sz="2000" dirty="0"/>
          </a:p>
          <a:p>
            <a:pPr>
              <a:buFont typeface="Wingdings" panose="05000000000000000000" pitchFamily="2" charset="2"/>
              <a:buChar char="v"/>
            </a:pPr>
            <a:endParaRPr lang="en-US" sz="2000" dirty="0"/>
          </a:p>
          <a:p>
            <a:pPr>
              <a:buFont typeface="Wingdings" panose="05000000000000000000" pitchFamily="2" charset="2"/>
              <a:buChar char="v"/>
            </a:pPr>
            <a:endParaRPr lang="en-US" sz="2000" dirty="0"/>
          </a:p>
        </p:txBody>
      </p:sp>
      <p:sp>
        <p:nvSpPr>
          <p:cNvPr id="5" name="Slide Number Placeholder 4">
            <a:extLst>
              <a:ext uri="{FF2B5EF4-FFF2-40B4-BE49-F238E27FC236}">
                <a16:creationId xmlns:a16="http://schemas.microsoft.com/office/drawing/2014/main" id="{177AC197-3B59-76E4-F111-B183924CEE6F}"/>
              </a:ext>
            </a:extLst>
          </p:cNvPr>
          <p:cNvSpPr>
            <a:spLocks noGrp="1"/>
          </p:cNvSpPr>
          <p:nvPr>
            <p:ph type="sldNum" sz="quarter" idx="12"/>
          </p:nvPr>
        </p:nvSpPr>
        <p:spPr/>
        <p:txBody>
          <a:bodyPr/>
          <a:lstStyle/>
          <a:p>
            <a:fld id="{1C4126A1-9282-4A82-AC02-A59AF4A969C8}" type="slidenum">
              <a:rPr lang="en-US" smtClean="0"/>
              <a:t>4</a:t>
            </a:fld>
            <a:endParaRPr lang="en-US"/>
          </a:p>
        </p:txBody>
      </p:sp>
    </p:spTree>
    <p:extLst>
      <p:ext uri="{BB962C8B-B14F-4D97-AF65-F5344CB8AC3E}">
        <p14:creationId xmlns:p14="http://schemas.microsoft.com/office/powerpoint/2010/main" val="2751341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a:xfrm>
            <a:off x="551330" y="4505839"/>
            <a:ext cx="10748683" cy="1500187"/>
          </a:xfrm>
        </p:spPr>
        <p:txBody>
          <a:bodyPr>
            <a:noAutofit/>
          </a:bodyPr>
          <a:lstStyle/>
          <a:p>
            <a:r>
              <a:rPr lang="en-US" sz="3600" dirty="0"/>
              <a:t>Understanding CTF Claims</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lstStyle/>
          <a:p>
            <a:fld id="{1C4126A1-9282-4A82-AC02-A59AF4A969C8}" type="slidenum">
              <a:rPr lang="en-US" smtClean="0"/>
              <a:t>5</a:t>
            </a:fld>
            <a:endParaRPr lang="en-US"/>
          </a:p>
        </p:txBody>
      </p:sp>
      <p:pic>
        <p:nvPicPr>
          <p:cNvPr id="5" name="Picture 4" descr="Logo&#10;&#10;Description automatically generated">
            <a:extLst>
              <a:ext uri="{FF2B5EF4-FFF2-40B4-BE49-F238E27FC236}">
                <a16:creationId xmlns:a16="http://schemas.microsoft.com/office/drawing/2014/main" id="{51BC2ADA-7AA9-04DE-4668-712F06DC5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Tree>
    <p:extLst>
      <p:ext uri="{BB962C8B-B14F-4D97-AF65-F5344CB8AC3E}">
        <p14:creationId xmlns:p14="http://schemas.microsoft.com/office/powerpoint/2010/main" val="3340398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ECC3-E44F-1B65-01E0-34B9EE0C89D8}"/>
              </a:ext>
            </a:extLst>
          </p:cNvPr>
          <p:cNvSpPr>
            <a:spLocks noGrp="1"/>
          </p:cNvSpPr>
          <p:nvPr>
            <p:ph type="title"/>
          </p:nvPr>
        </p:nvSpPr>
        <p:spPr>
          <a:xfrm>
            <a:off x="609600" y="365125"/>
            <a:ext cx="10972800" cy="1080903"/>
          </a:xfrm>
        </p:spPr>
        <p:txBody>
          <a:bodyPr anchor="b">
            <a:normAutofit/>
          </a:bodyPr>
          <a:lstStyle/>
          <a:p>
            <a:pPr algn="ctr"/>
            <a:r>
              <a:rPr lang="en-US" dirty="0"/>
              <a:t>Definition &amp; Purpose of Claims</a:t>
            </a:r>
          </a:p>
        </p:txBody>
      </p:sp>
      <p:sp>
        <p:nvSpPr>
          <p:cNvPr id="10" name="Content Placeholder 2">
            <a:extLst>
              <a:ext uri="{FF2B5EF4-FFF2-40B4-BE49-F238E27FC236}">
                <a16:creationId xmlns:a16="http://schemas.microsoft.com/office/drawing/2014/main" id="{EC2385B4-D6C0-51A5-1751-6ECC9C570DA5}"/>
              </a:ext>
            </a:extLst>
          </p:cNvPr>
          <p:cNvSpPr>
            <a:spLocks noGrp="1"/>
          </p:cNvSpPr>
          <p:nvPr>
            <p:ph idx="1"/>
          </p:nvPr>
        </p:nvSpPr>
        <p:spPr>
          <a:xfrm>
            <a:off x="609600" y="1446028"/>
            <a:ext cx="10972800" cy="4730935"/>
          </a:xfrm>
        </p:spPr>
        <p:txBody>
          <a:bodyPr/>
          <a:lstStyle/>
          <a:p>
            <a:endParaRPr lang="en-US" sz="2000" baseline="0" dirty="0">
              <a:latin typeface="+mj-lt"/>
              <a:ea typeface="+mj-ea"/>
              <a:cs typeface="+mj-cs"/>
            </a:endParaRPr>
          </a:p>
          <a:p>
            <a:r>
              <a:rPr lang="en-US" sz="2000" baseline="0" dirty="0">
                <a:latin typeface="+mj-lt"/>
                <a:ea typeface="+mj-ea"/>
                <a:cs typeface="+mj-cs"/>
              </a:rPr>
              <a:t>What is the concept of a CTF claim? </a:t>
            </a:r>
          </a:p>
          <a:p>
            <a:pPr lvl="1"/>
            <a:r>
              <a:rPr lang="en-US" sz="1800" baseline="0" dirty="0">
                <a:latin typeface="+mj-lt"/>
                <a:ea typeface="+mj-ea"/>
                <a:cs typeface="+mj-cs"/>
              </a:rPr>
              <a:t>Submitting a CTF claim is the method by which service providers are reimbursed for the CTF discounts they had provided to CTF participants. </a:t>
            </a:r>
          </a:p>
          <a:p>
            <a:pPr lvl="2"/>
            <a:r>
              <a:rPr lang="en-US" sz="1600" baseline="0" dirty="0">
                <a:latin typeface="+mj-lt"/>
                <a:ea typeface="+mj-ea"/>
                <a:cs typeface="+mj-cs"/>
              </a:rPr>
              <a:t>Service providers provide CTF discounts to CTF participants.</a:t>
            </a:r>
          </a:p>
          <a:p>
            <a:pPr lvl="2"/>
            <a:r>
              <a:rPr lang="en-US" sz="1600" baseline="0" dirty="0">
                <a:latin typeface="+mj-lt"/>
                <a:ea typeface="+mj-ea"/>
                <a:cs typeface="+mj-cs"/>
              </a:rPr>
              <a:t>After applying the discount, carriers are required to file claims for reimbursement of the discount with the Communications Division. Currently, 80+ carriers file claims for reimbursement for discounts provided to CTF participants. </a:t>
            </a:r>
          </a:p>
          <a:p>
            <a:pPr lvl="2"/>
            <a:r>
              <a:rPr lang="en-US" sz="1600" baseline="0" dirty="0">
                <a:latin typeface="+mj-lt"/>
                <a:ea typeface="+mj-ea"/>
                <a:cs typeface="+mj-cs"/>
              </a:rPr>
              <a:t>In D.96-10-066, the Commission set initial parameters for the reimbursement process: </a:t>
            </a:r>
          </a:p>
          <a:p>
            <a:pPr marL="1263650" lvl="3" indent="0">
              <a:buNone/>
            </a:pPr>
            <a:r>
              <a:rPr lang="en-US" sz="1400" baseline="0" dirty="0">
                <a:latin typeface="+mj-lt"/>
                <a:ea typeface="+mj-ea"/>
                <a:cs typeface="+mj-cs"/>
              </a:rPr>
              <a:t>“In order for the carriers to claim reimbursement from the California </a:t>
            </a:r>
            <a:r>
              <a:rPr lang="en-US" sz="1400" baseline="0" dirty="0" err="1">
                <a:latin typeface="+mj-lt"/>
                <a:ea typeface="+mj-ea"/>
                <a:cs typeface="+mj-cs"/>
              </a:rPr>
              <a:t>Teleconnect</a:t>
            </a:r>
            <a:r>
              <a:rPr lang="en-US" sz="1400" baseline="0" dirty="0">
                <a:latin typeface="+mj-lt"/>
                <a:ea typeface="+mj-ea"/>
                <a:cs typeface="+mj-cs"/>
              </a:rPr>
              <a:t> Fund, the carriers will be required to file a monthly report with the Telecommunications Division in a format to be prescribed. Among the items the report shall contain are the number of qualifying institutions or organizations in each of the discount programs, and the amount the carrier is seeking reimbursement for.” </a:t>
            </a:r>
          </a:p>
          <a:p>
            <a:endParaRPr lang="en-US" sz="1800" baseline="0" dirty="0">
              <a:latin typeface="+mj-lt"/>
              <a:ea typeface="+mj-ea"/>
              <a:cs typeface="+mj-cs"/>
            </a:endParaRPr>
          </a:p>
          <a:p>
            <a:pPr lvl="1"/>
            <a:endParaRPr lang="en-US" sz="1800" baseline="0" dirty="0">
              <a:latin typeface="+mj-lt"/>
              <a:ea typeface="+mj-ea"/>
              <a:cs typeface="+mj-cs"/>
            </a:endParaRPr>
          </a:p>
          <a:p>
            <a:pPr marL="0" indent="0">
              <a:buNone/>
            </a:pPr>
            <a:endParaRPr lang="en-US" sz="2000" baseline="0" dirty="0">
              <a:latin typeface="+mj-lt"/>
              <a:ea typeface="+mj-ea"/>
              <a:cs typeface="+mj-cs"/>
            </a:endParaRPr>
          </a:p>
          <a:p>
            <a:pPr marL="0" indent="0">
              <a:buNone/>
            </a:pPr>
            <a:r>
              <a:rPr lang="en-US" sz="2000" b="1" dirty="0">
                <a:latin typeface="+mj-lt"/>
                <a:ea typeface="+mj-ea"/>
                <a:cs typeface="+mj-cs"/>
              </a:rPr>
              <a:t>  </a:t>
            </a:r>
            <a:endParaRPr lang="en-US" sz="2000" b="1" baseline="0" dirty="0">
              <a:latin typeface="+mj-lt"/>
              <a:ea typeface="+mj-ea"/>
              <a:cs typeface="+mj-cs"/>
            </a:endParaRPr>
          </a:p>
          <a:p>
            <a:pPr>
              <a:buFont typeface="Wingdings" panose="05000000000000000000" pitchFamily="2" charset="2"/>
              <a:buChar char="v"/>
            </a:pPr>
            <a:endParaRPr lang="en-US" sz="1800" b="0" dirty="0">
              <a:latin typeface="+mj-lt"/>
              <a:ea typeface="+mj-ea"/>
              <a:cs typeface="+mj-cs"/>
            </a:endParaRPr>
          </a:p>
          <a:p>
            <a:endParaRPr lang="en-US" dirty="0"/>
          </a:p>
        </p:txBody>
      </p:sp>
      <p:sp>
        <p:nvSpPr>
          <p:cNvPr id="5" name="Slide Number Placeholder 4">
            <a:extLst>
              <a:ext uri="{FF2B5EF4-FFF2-40B4-BE49-F238E27FC236}">
                <a16:creationId xmlns:a16="http://schemas.microsoft.com/office/drawing/2014/main" id="{9B82ED05-0E48-3670-AAEB-2719FF18D236}"/>
              </a:ext>
            </a:extLst>
          </p:cNvPr>
          <p:cNvSpPr>
            <a:spLocks noGrp="1"/>
          </p:cNvSpPr>
          <p:nvPr>
            <p:ph type="sldNum" sz="quarter" idx="12"/>
          </p:nvPr>
        </p:nvSpPr>
        <p:spPr/>
        <p:txBody>
          <a:bodyPr anchor="t">
            <a:normAutofit/>
          </a:bodyPr>
          <a:lstStyle/>
          <a:p>
            <a:pPr>
              <a:spcAft>
                <a:spcPts val="600"/>
              </a:spcAft>
            </a:pPr>
            <a:fld id="{1C4126A1-9282-4A82-AC02-A59AF4A969C8}" type="slidenum">
              <a:rPr lang="en-US" smtClean="0"/>
              <a:pPr>
                <a:spcAft>
                  <a:spcPts val="600"/>
                </a:spcAft>
              </a:pPr>
              <a:t>6</a:t>
            </a:fld>
            <a:endParaRPr lang="en-US"/>
          </a:p>
        </p:txBody>
      </p:sp>
    </p:spTree>
    <p:extLst>
      <p:ext uri="{BB962C8B-B14F-4D97-AF65-F5344CB8AC3E}">
        <p14:creationId xmlns:p14="http://schemas.microsoft.com/office/powerpoint/2010/main" val="3479748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ECC3-E44F-1B65-01E0-34B9EE0C89D8}"/>
              </a:ext>
            </a:extLst>
          </p:cNvPr>
          <p:cNvSpPr>
            <a:spLocks noGrp="1"/>
          </p:cNvSpPr>
          <p:nvPr>
            <p:ph type="title"/>
          </p:nvPr>
        </p:nvSpPr>
        <p:spPr>
          <a:xfrm>
            <a:off x="609600" y="365125"/>
            <a:ext cx="10972800" cy="1080903"/>
          </a:xfrm>
        </p:spPr>
        <p:txBody>
          <a:bodyPr anchor="b">
            <a:normAutofit/>
          </a:bodyPr>
          <a:lstStyle/>
          <a:p>
            <a:pPr algn="ctr"/>
            <a:r>
              <a:rPr lang="en-US" dirty="0"/>
              <a:t>Definition &amp; Purpose of Claims</a:t>
            </a:r>
          </a:p>
        </p:txBody>
      </p:sp>
      <p:sp>
        <p:nvSpPr>
          <p:cNvPr id="10" name="Content Placeholder 2">
            <a:extLst>
              <a:ext uri="{FF2B5EF4-FFF2-40B4-BE49-F238E27FC236}">
                <a16:creationId xmlns:a16="http://schemas.microsoft.com/office/drawing/2014/main" id="{EC2385B4-D6C0-51A5-1751-6ECC9C570DA5}"/>
              </a:ext>
            </a:extLst>
          </p:cNvPr>
          <p:cNvSpPr>
            <a:spLocks noGrp="1"/>
          </p:cNvSpPr>
          <p:nvPr>
            <p:ph idx="1"/>
          </p:nvPr>
        </p:nvSpPr>
        <p:spPr>
          <a:xfrm>
            <a:off x="609600" y="1446028"/>
            <a:ext cx="10972800" cy="4730935"/>
          </a:xfrm>
        </p:spPr>
        <p:txBody>
          <a:bodyPr/>
          <a:lstStyle/>
          <a:p>
            <a:endParaRPr lang="en-US" sz="2000" baseline="0" dirty="0">
              <a:latin typeface="+mj-lt"/>
              <a:ea typeface="+mj-ea"/>
              <a:cs typeface="+mj-cs"/>
            </a:endParaRPr>
          </a:p>
          <a:p>
            <a:r>
              <a:rPr lang="en-US" sz="2000" baseline="0" dirty="0">
                <a:latin typeface="+mj-lt"/>
                <a:ea typeface="+mj-ea"/>
                <a:cs typeface="+mj-cs"/>
              </a:rPr>
              <a:t>What is the Importance of Claims in Maximizing Participant Benefits?</a:t>
            </a:r>
          </a:p>
          <a:p>
            <a:pPr lvl="1"/>
            <a:r>
              <a:rPr lang="en-US" sz="1800" baseline="0" dirty="0">
                <a:latin typeface="+mj-lt"/>
                <a:ea typeface="+mj-ea"/>
                <a:cs typeface="+mj-cs"/>
              </a:rPr>
              <a:t>The program aims to bring every Californian direct access to advanced communications services in their local communities, particularly those with lower rates of internet adoption and greater financial need. </a:t>
            </a:r>
          </a:p>
          <a:p>
            <a:pPr lvl="1"/>
            <a:r>
              <a:rPr lang="en-US" sz="1800" baseline="0" dirty="0">
                <a:latin typeface="+mj-lt"/>
                <a:ea typeface="+mj-ea"/>
                <a:cs typeface="+mj-cs"/>
              </a:rPr>
              <a:t>Since </a:t>
            </a:r>
            <a:r>
              <a:rPr lang="en-US" sz="1800" dirty="0">
                <a:latin typeface="+mj-lt"/>
                <a:ea typeface="+mj-ea"/>
                <a:cs typeface="+mj-cs"/>
              </a:rPr>
              <a:t>CTF’s</a:t>
            </a:r>
            <a:r>
              <a:rPr lang="en-US" sz="1800" baseline="0" dirty="0">
                <a:latin typeface="+mj-lt"/>
                <a:ea typeface="+mj-ea"/>
                <a:cs typeface="+mj-cs"/>
              </a:rPr>
              <a:t> inception in 1996, </a:t>
            </a:r>
            <a:r>
              <a:rPr lang="en-US" sz="1800" dirty="0">
                <a:latin typeface="+mj-lt"/>
                <a:ea typeface="+mj-ea"/>
                <a:cs typeface="+mj-cs"/>
              </a:rPr>
              <a:t>it</a:t>
            </a:r>
            <a:r>
              <a:rPr lang="en-US" sz="1800" baseline="0" dirty="0">
                <a:latin typeface="+mj-lt"/>
                <a:ea typeface="+mj-ea"/>
                <a:cs typeface="+mj-cs"/>
              </a:rPr>
              <a:t> has supported over 14,000 participants by bridging the Digital Divide through access and adoption to broadband services at discounted rates in their community. </a:t>
            </a:r>
          </a:p>
          <a:p>
            <a:pPr lvl="1"/>
            <a:r>
              <a:rPr lang="en-US" sz="1800" baseline="0" dirty="0">
                <a:latin typeface="+mj-lt"/>
                <a:ea typeface="+mj-ea"/>
                <a:cs typeface="+mj-cs"/>
              </a:rPr>
              <a:t>Provides discounts to small Community Based Organizations (CBO’s), schools, libraries, government hospitals to diffuse access and adoption to broadband services. </a:t>
            </a:r>
          </a:p>
          <a:p>
            <a:pPr lvl="1"/>
            <a:r>
              <a:rPr lang="en-US" sz="1800" baseline="0" dirty="0">
                <a:latin typeface="+mj-lt"/>
                <a:ea typeface="+mj-ea"/>
                <a:cs typeface="+mj-cs"/>
              </a:rPr>
              <a:t>During the pandemic in 2020-21, the Distance Learning initiative provided 413 School Districts a total of 110,630 mobile hot spots, ensuring remote access to state testing for students. </a:t>
            </a:r>
          </a:p>
          <a:p>
            <a:endParaRPr lang="en-US" sz="1800" baseline="0" dirty="0">
              <a:latin typeface="+mj-lt"/>
              <a:ea typeface="+mj-ea"/>
              <a:cs typeface="+mj-cs"/>
            </a:endParaRPr>
          </a:p>
          <a:p>
            <a:pPr lvl="1"/>
            <a:endParaRPr lang="en-US" sz="1800" baseline="0" dirty="0">
              <a:latin typeface="+mj-lt"/>
              <a:ea typeface="+mj-ea"/>
              <a:cs typeface="+mj-cs"/>
            </a:endParaRPr>
          </a:p>
          <a:p>
            <a:pPr marL="0" indent="0">
              <a:buNone/>
            </a:pPr>
            <a:endParaRPr lang="en-US" sz="2000" baseline="0" dirty="0">
              <a:latin typeface="+mj-lt"/>
              <a:ea typeface="+mj-ea"/>
              <a:cs typeface="+mj-cs"/>
            </a:endParaRPr>
          </a:p>
          <a:p>
            <a:pPr marL="0" indent="0">
              <a:buNone/>
            </a:pPr>
            <a:r>
              <a:rPr lang="en-US" sz="2000" b="1" dirty="0">
                <a:latin typeface="+mj-lt"/>
                <a:ea typeface="+mj-ea"/>
                <a:cs typeface="+mj-cs"/>
              </a:rPr>
              <a:t>  </a:t>
            </a:r>
            <a:endParaRPr lang="en-US" sz="2000" b="1" baseline="0" dirty="0">
              <a:latin typeface="+mj-lt"/>
              <a:ea typeface="+mj-ea"/>
              <a:cs typeface="+mj-cs"/>
            </a:endParaRPr>
          </a:p>
          <a:p>
            <a:pPr>
              <a:buFont typeface="Wingdings" panose="05000000000000000000" pitchFamily="2" charset="2"/>
              <a:buChar char="v"/>
            </a:pPr>
            <a:endParaRPr lang="en-US" sz="1800" b="0" dirty="0">
              <a:latin typeface="+mj-lt"/>
              <a:ea typeface="+mj-ea"/>
              <a:cs typeface="+mj-cs"/>
            </a:endParaRPr>
          </a:p>
          <a:p>
            <a:endParaRPr lang="en-US" dirty="0"/>
          </a:p>
        </p:txBody>
      </p:sp>
      <p:sp>
        <p:nvSpPr>
          <p:cNvPr id="5" name="Slide Number Placeholder 4">
            <a:extLst>
              <a:ext uri="{FF2B5EF4-FFF2-40B4-BE49-F238E27FC236}">
                <a16:creationId xmlns:a16="http://schemas.microsoft.com/office/drawing/2014/main" id="{9B82ED05-0E48-3670-AAEB-2719FF18D236}"/>
              </a:ext>
            </a:extLst>
          </p:cNvPr>
          <p:cNvSpPr>
            <a:spLocks noGrp="1"/>
          </p:cNvSpPr>
          <p:nvPr>
            <p:ph type="sldNum" sz="quarter" idx="12"/>
          </p:nvPr>
        </p:nvSpPr>
        <p:spPr/>
        <p:txBody>
          <a:bodyPr anchor="t">
            <a:normAutofit/>
          </a:bodyPr>
          <a:lstStyle/>
          <a:p>
            <a:pPr>
              <a:spcAft>
                <a:spcPts val="600"/>
              </a:spcAft>
            </a:pPr>
            <a:fld id="{1C4126A1-9282-4A82-AC02-A59AF4A969C8}" type="slidenum">
              <a:rPr lang="en-US" smtClean="0"/>
              <a:pPr>
                <a:spcAft>
                  <a:spcPts val="600"/>
                </a:spcAft>
              </a:pPr>
              <a:t>7</a:t>
            </a:fld>
            <a:endParaRPr lang="en-US"/>
          </a:p>
        </p:txBody>
      </p:sp>
    </p:spTree>
    <p:extLst>
      <p:ext uri="{BB962C8B-B14F-4D97-AF65-F5344CB8AC3E}">
        <p14:creationId xmlns:p14="http://schemas.microsoft.com/office/powerpoint/2010/main" val="2199163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ECC3-E44F-1B65-01E0-34B9EE0C89D8}"/>
              </a:ext>
            </a:extLst>
          </p:cNvPr>
          <p:cNvSpPr>
            <a:spLocks noGrp="1"/>
          </p:cNvSpPr>
          <p:nvPr>
            <p:ph type="title"/>
          </p:nvPr>
        </p:nvSpPr>
        <p:spPr>
          <a:xfrm>
            <a:off x="609600" y="365125"/>
            <a:ext cx="10972800" cy="1080903"/>
          </a:xfrm>
        </p:spPr>
        <p:txBody>
          <a:bodyPr anchor="b">
            <a:normAutofit/>
          </a:bodyPr>
          <a:lstStyle/>
          <a:p>
            <a:pPr algn="ctr"/>
            <a:r>
              <a:rPr lang="en-US" dirty="0"/>
              <a:t>Eligibility Criteria for Claims</a:t>
            </a:r>
          </a:p>
        </p:txBody>
      </p:sp>
      <p:sp>
        <p:nvSpPr>
          <p:cNvPr id="10" name="Content Placeholder 2">
            <a:extLst>
              <a:ext uri="{FF2B5EF4-FFF2-40B4-BE49-F238E27FC236}">
                <a16:creationId xmlns:a16="http://schemas.microsoft.com/office/drawing/2014/main" id="{EC2385B4-D6C0-51A5-1751-6ECC9C570DA5}"/>
              </a:ext>
            </a:extLst>
          </p:cNvPr>
          <p:cNvSpPr>
            <a:spLocks noGrp="1"/>
          </p:cNvSpPr>
          <p:nvPr>
            <p:ph idx="1"/>
          </p:nvPr>
        </p:nvSpPr>
        <p:spPr>
          <a:xfrm>
            <a:off x="609600" y="1446028"/>
            <a:ext cx="10972800" cy="4730935"/>
          </a:xfrm>
        </p:spPr>
        <p:txBody>
          <a:bodyPr/>
          <a:lstStyle/>
          <a:p>
            <a:pPr marL="0" indent="0">
              <a:buNone/>
            </a:pPr>
            <a:endParaRPr lang="en-US" sz="2000" dirty="0">
              <a:latin typeface="+mj-lt"/>
              <a:ea typeface="+mj-ea"/>
              <a:cs typeface="+mj-cs"/>
            </a:endParaRPr>
          </a:p>
          <a:p>
            <a:pPr marL="0" indent="0">
              <a:buNone/>
            </a:pPr>
            <a:r>
              <a:rPr lang="en-US" sz="2000" dirty="0">
                <a:latin typeface="+mj-lt"/>
                <a:ea typeface="+mj-ea"/>
                <a:cs typeface="+mj-cs"/>
              </a:rPr>
              <a:t>Eligible Services are categories of advanced communication services that are eligible to receive the CTF discount. The following eligible services are</a:t>
            </a:r>
          </a:p>
          <a:p>
            <a:r>
              <a:rPr lang="en-US" sz="1800" dirty="0"/>
              <a:t> </a:t>
            </a:r>
            <a:r>
              <a:rPr lang="en-US" sz="2000" dirty="0"/>
              <a:t>Asynchronous Transfer Mode </a:t>
            </a:r>
          </a:p>
          <a:p>
            <a:r>
              <a:rPr lang="en-US" sz="2000" dirty="0"/>
              <a:t> Cable Modem </a:t>
            </a:r>
          </a:p>
          <a:p>
            <a:r>
              <a:rPr lang="en-US" sz="2000" dirty="0"/>
              <a:t> Digital Subscriber Line </a:t>
            </a:r>
          </a:p>
          <a:p>
            <a:r>
              <a:rPr lang="en-US" sz="2000" dirty="0"/>
              <a:t> Digital Signal, DS1, DS2, etc. </a:t>
            </a:r>
          </a:p>
          <a:p>
            <a:r>
              <a:rPr lang="en-US" sz="2000" dirty="0"/>
              <a:t> Ethernet </a:t>
            </a:r>
          </a:p>
          <a:p>
            <a:r>
              <a:rPr lang="en-US" sz="2000" dirty="0"/>
              <a:t> Fiber Optics, including leased dark fiber and leased lit fiber </a:t>
            </a:r>
          </a:p>
          <a:p>
            <a:r>
              <a:rPr lang="en-US" sz="2000" dirty="0"/>
              <a:t> Fixed Wireless Internet Access </a:t>
            </a:r>
          </a:p>
          <a:p>
            <a:pPr marL="0" indent="0">
              <a:buNone/>
            </a:pPr>
            <a:r>
              <a:rPr lang="en-US" sz="1800" dirty="0"/>
              <a:t> </a:t>
            </a:r>
          </a:p>
          <a:p>
            <a:endParaRPr lang="en-US" sz="1800" baseline="0" dirty="0">
              <a:latin typeface="+mj-lt"/>
              <a:ea typeface="+mj-ea"/>
              <a:cs typeface="+mj-cs"/>
            </a:endParaRPr>
          </a:p>
          <a:p>
            <a:pPr lvl="1"/>
            <a:endParaRPr lang="en-US" sz="1800" baseline="0" dirty="0">
              <a:latin typeface="+mj-lt"/>
              <a:ea typeface="+mj-ea"/>
              <a:cs typeface="+mj-cs"/>
            </a:endParaRPr>
          </a:p>
          <a:p>
            <a:pPr marL="0" indent="0">
              <a:buNone/>
            </a:pPr>
            <a:endParaRPr lang="en-US" sz="2000" baseline="0" dirty="0">
              <a:latin typeface="+mj-lt"/>
              <a:ea typeface="+mj-ea"/>
              <a:cs typeface="+mj-cs"/>
            </a:endParaRPr>
          </a:p>
          <a:p>
            <a:pPr marL="0" indent="0">
              <a:buNone/>
            </a:pPr>
            <a:r>
              <a:rPr lang="en-US" sz="2000" b="1" dirty="0">
                <a:latin typeface="+mj-lt"/>
                <a:ea typeface="+mj-ea"/>
                <a:cs typeface="+mj-cs"/>
              </a:rPr>
              <a:t>  </a:t>
            </a:r>
            <a:endParaRPr lang="en-US" sz="2000" b="1" baseline="0" dirty="0">
              <a:latin typeface="+mj-lt"/>
              <a:ea typeface="+mj-ea"/>
              <a:cs typeface="+mj-cs"/>
            </a:endParaRPr>
          </a:p>
          <a:p>
            <a:pPr>
              <a:buFont typeface="Wingdings" panose="05000000000000000000" pitchFamily="2" charset="2"/>
              <a:buChar char="v"/>
            </a:pPr>
            <a:endParaRPr lang="en-US" sz="1800" b="0" dirty="0">
              <a:latin typeface="+mj-lt"/>
              <a:ea typeface="+mj-ea"/>
              <a:cs typeface="+mj-cs"/>
            </a:endParaRPr>
          </a:p>
          <a:p>
            <a:endParaRPr lang="en-US" dirty="0"/>
          </a:p>
        </p:txBody>
      </p:sp>
      <p:sp>
        <p:nvSpPr>
          <p:cNvPr id="5" name="Slide Number Placeholder 4">
            <a:extLst>
              <a:ext uri="{FF2B5EF4-FFF2-40B4-BE49-F238E27FC236}">
                <a16:creationId xmlns:a16="http://schemas.microsoft.com/office/drawing/2014/main" id="{9B82ED05-0E48-3670-AAEB-2719FF18D236}"/>
              </a:ext>
            </a:extLst>
          </p:cNvPr>
          <p:cNvSpPr>
            <a:spLocks noGrp="1"/>
          </p:cNvSpPr>
          <p:nvPr>
            <p:ph type="sldNum" sz="quarter" idx="12"/>
          </p:nvPr>
        </p:nvSpPr>
        <p:spPr/>
        <p:txBody>
          <a:bodyPr anchor="t">
            <a:normAutofit/>
          </a:bodyPr>
          <a:lstStyle/>
          <a:p>
            <a:pPr>
              <a:spcAft>
                <a:spcPts val="600"/>
              </a:spcAft>
            </a:pPr>
            <a:fld id="{1C4126A1-9282-4A82-AC02-A59AF4A969C8}" type="slidenum">
              <a:rPr lang="en-US" smtClean="0"/>
              <a:pPr>
                <a:spcAft>
                  <a:spcPts val="600"/>
                </a:spcAft>
              </a:pPr>
              <a:t>8</a:t>
            </a:fld>
            <a:endParaRPr lang="en-US"/>
          </a:p>
        </p:txBody>
      </p:sp>
    </p:spTree>
    <p:extLst>
      <p:ext uri="{BB962C8B-B14F-4D97-AF65-F5344CB8AC3E}">
        <p14:creationId xmlns:p14="http://schemas.microsoft.com/office/powerpoint/2010/main" val="962743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ECC3-E44F-1B65-01E0-34B9EE0C89D8}"/>
              </a:ext>
            </a:extLst>
          </p:cNvPr>
          <p:cNvSpPr>
            <a:spLocks noGrp="1"/>
          </p:cNvSpPr>
          <p:nvPr>
            <p:ph type="title"/>
          </p:nvPr>
        </p:nvSpPr>
        <p:spPr>
          <a:xfrm>
            <a:off x="609600" y="365125"/>
            <a:ext cx="10972800" cy="1080903"/>
          </a:xfrm>
        </p:spPr>
        <p:txBody>
          <a:bodyPr anchor="b">
            <a:normAutofit/>
          </a:bodyPr>
          <a:lstStyle/>
          <a:p>
            <a:pPr algn="ctr"/>
            <a:r>
              <a:rPr lang="en-US" dirty="0"/>
              <a:t>Eligibility Criteria for Claims(Cont.)</a:t>
            </a:r>
          </a:p>
        </p:txBody>
      </p:sp>
      <p:sp>
        <p:nvSpPr>
          <p:cNvPr id="10" name="Content Placeholder 2">
            <a:extLst>
              <a:ext uri="{FF2B5EF4-FFF2-40B4-BE49-F238E27FC236}">
                <a16:creationId xmlns:a16="http://schemas.microsoft.com/office/drawing/2014/main" id="{EC2385B4-D6C0-51A5-1751-6ECC9C570DA5}"/>
              </a:ext>
            </a:extLst>
          </p:cNvPr>
          <p:cNvSpPr>
            <a:spLocks noGrp="1"/>
          </p:cNvSpPr>
          <p:nvPr>
            <p:ph idx="1"/>
          </p:nvPr>
        </p:nvSpPr>
        <p:spPr>
          <a:xfrm>
            <a:off x="609600" y="1446028"/>
            <a:ext cx="10972800" cy="4730935"/>
          </a:xfrm>
        </p:spPr>
        <p:txBody>
          <a:bodyPr/>
          <a:lstStyle/>
          <a:p>
            <a:endParaRPr lang="en-US" sz="1800" dirty="0"/>
          </a:p>
          <a:p>
            <a:r>
              <a:rPr lang="en-US" sz="2000" dirty="0"/>
              <a:t> Frame Relay </a:t>
            </a:r>
          </a:p>
          <a:p>
            <a:r>
              <a:rPr lang="en-US" sz="2000" dirty="0"/>
              <a:t> Integrated Services Digital Network </a:t>
            </a:r>
          </a:p>
          <a:p>
            <a:r>
              <a:rPr lang="en-US" sz="2000" dirty="0"/>
              <a:t> Mobile Broadband Service – with certain restrictions* </a:t>
            </a:r>
          </a:p>
          <a:p>
            <a:r>
              <a:rPr lang="en-US" sz="2000" dirty="0"/>
              <a:t> Multi-Protocol Label Switching </a:t>
            </a:r>
          </a:p>
          <a:p>
            <a:r>
              <a:rPr lang="en-US" sz="2000" dirty="0"/>
              <a:t> Optical Carrier, OC1, OC2, etc. </a:t>
            </a:r>
          </a:p>
          <a:p>
            <a:r>
              <a:rPr lang="en-US" sz="2000" dirty="0"/>
              <a:t> Satellite Internet Access </a:t>
            </a:r>
          </a:p>
          <a:p>
            <a:r>
              <a:rPr lang="en-US" sz="2000" dirty="0"/>
              <a:t> Switched Multimegabit Data Service </a:t>
            </a:r>
          </a:p>
          <a:p>
            <a:r>
              <a:rPr lang="en-US" sz="2000" dirty="0"/>
              <a:t> Trunk Level, T1, T2, etc.</a:t>
            </a:r>
          </a:p>
          <a:p>
            <a:r>
              <a:rPr lang="en-US" sz="2000" dirty="0"/>
              <a:t> Wide Area Network (WAN)¹</a:t>
            </a:r>
          </a:p>
          <a:p>
            <a:r>
              <a:rPr lang="en-US" sz="800" dirty="0"/>
              <a:t>Restrictions on Mobile Broadband Services: Mobile Broadband Services may be eligible for certain participants. In these instances, the participant’s Approval Letter must explicitly state that the participant is eligible to receive discounts on Mobile Broadband Services. If the participant’s Approval Letter includes restrictions on the eligibility of Mobile Broadband Services (for example, restrictions on the number of lines or on the types of eligible services), the service provider can only apply the CTF discount in accordance with those restrictions.</a:t>
            </a:r>
          </a:p>
          <a:p>
            <a:r>
              <a:rPr lang="en-US" sz="800" dirty="0"/>
              <a:t>¹ Wide Area Network connections that form a data network between multiple participants are eligible for the CTF discount. Local Area Network, Managed Internal Broadband Services, and other connections that from a data network for a single participant service address or campus are not eligible for the CTF discount.</a:t>
            </a:r>
          </a:p>
          <a:p>
            <a:pPr lvl="1"/>
            <a:endParaRPr lang="en-US" sz="1800" baseline="0" dirty="0">
              <a:latin typeface="+mj-lt"/>
              <a:ea typeface="+mj-ea"/>
              <a:cs typeface="+mj-cs"/>
            </a:endParaRPr>
          </a:p>
          <a:p>
            <a:pPr marL="0" indent="0">
              <a:buNone/>
            </a:pPr>
            <a:endParaRPr lang="en-US" sz="2000" baseline="0" dirty="0">
              <a:latin typeface="+mj-lt"/>
              <a:ea typeface="+mj-ea"/>
              <a:cs typeface="+mj-cs"/>
            </a:endParaRPr>
          </a:p>
          <a:p>
            <a:pPr marL="0" indent="0">
              <a:buNone/>
            </a:pPr>
            <a:r>
              <a:rPr lang="en-US" sz="2000" b="1" dirty="0">
                <a:latin typeface="+mj-lt"/>
                <a:ea typeface="+mj-ea"/>
                <a:cs typeface="+mj-cs"/>
              </a:rPr>
              <a:t>  </a:t>
            </a:r>
            <a:endParaRPr lang="en-US" sz="2000" b="1" baseline="0" dirty="0">
              <a:latin typeface="+mj-lt"/>
              <a:ea typeface="+mj-ea"/>
              <a:cs typeface="+mj-cs"/>
            </a:endParaRPr>
          </a:p>
          <a:p>
            <a:pPr>
              <a:buFont typeface="Wingdings" panose="05000000000000000000" pitchFamily="2" charset="2"/>
              <a:buChar char="v"/>
            </a:pPr>
            <a:endParaRPr lang="en-US" sz="1800" b="0" dirty="0">
              <a:latin typeface="+mj-lt"/>
              <a:ea typeface="+mj-ea"/>
              <a:cs typeface="+mj-cs"/>
            </a:endParaRPr>
          </a:p>
          <a:p>
            <a:endParaRPr lang="en-US" dirty="0"/>
          </a:p>
        </p:txBody>
      </p:sp>
      <p:sp>
        <p:nvSpPr>
          <p:cNvPr id="5" name="Slide Number Placeholder 4">
            <a:extLst>
              <a:ext uri="{FF2B5EF4-FFF2-40B4-BE49-F238E27FC236}">
                <a16:creationId xmlns:a16="http://schemas.microsoft.com/office/drawing/2014/main" id="{9B82ED05-0E48-3670-AAEB-2719FF18D236}"/>
              </a:ext>
            </a:extLst>
          </p:cNvPr>
          <p:cNvSpPr>
            <a:spLocks noGrp="1"/>
          </p:cNvSpPr>
          <p:nvPr>
            <p:ph type="sldNum" sz="quarter" idx="12"/>
          </p:nvPr>
        </p:nvSpPr>
        <p:spPr/>
        <p:txBody>
          <a:bodyPr anchor="t">
            <a:normAutofit/>
          </a:bodyPr>
          <a:lstStyle/>
          <a:p>
            <a:pPr>
              <a:spcAft>
                <a:spcPts val="600"/>
              </a:spcAft>
            </a:pPr>
            <a:fld id="{1C4126A1-9282-4A82-AC02-A59AF4A969C8}" type="slidenum">
              <a:rPr lang="en-US" smtClean="0"/>
              <a:pPr>
                <a:spcAft>
                  <a:spcPts val="600"/>
                </a:spcAft>
              </a:pPr>
              <a:t>9</a:t>
            </a:fld>
            <a:endParaRPr lang="en-US"/>
          </a:p>
        </p:txBody>
      </p:sp>
    </p:spTree>
    <p:extLst>
      <p:ext uri="{BB962C8B-B14F-4D97-AF65-F5344CB8AC3E}">
        <p14:creationId xmlns:p14="http://schemas.microsoft.com/office/powerpoint/2010/main" val="2116550410"/>
      </p:ext>
    </p:extLst>
  </p:cSld>
  <p:clrMapOvr>
    <a:masterClrMapping/>
  </p:clrMapOvr>
</p:sld>
</file>

<file path=ppt/theme/theme1.xml><?xml version="1.0" encoding="utf-8"?>
<a:theme xmlns:a="http://schemas.openxmlformats.org/drawingml/2006/main" name="CPUC White">
  <a:themeElements>
    <a:clrScheme name="Custom 1">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403093"/>
      </a:hlink>
      <a:folHlink>
        <a:srgbClr val="652B1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presentation_0221" id="{327D9AEB-2F70-1D49-9CB4-4BD0D9136A18}" vid="{B0390DC8-EBFC-934B-A85E-058264A3F2BF}"/>
    </a:ext>
  </a:extLst>
</a:theme>
</file>

<file path=ppt/theme/theme2.xml><?xml version="1.0" encoding="utf-8"?>
<a:theme xmlns:a="http://schemas.openxmlformats.org/drawingml/2006/main" name="CPUC Pale Gold">
  <a:themeElements>
    <a:clrScheme name="CPUC Custom">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presentation_0221" id="{327D9AEB-2F70-1D49-9CB4-4BD0D9136A18}" vid="{B3FE827D-2CEA-D440-9657-D90C23529458}"/>
    </a:ext>
  </a:extLst>
</a:theme>
</file>

<file path=ppt/theme/theme3.xml><?xml version="1.0" encoding="utf-8"?>
<a:theme xmlns:a="http://schemas.openxmlformats.org/drawingml/2006/main" name="CPUC Dark Blue">
  <a:themeElements>
    <a:clrScheme name="CPUC Custom">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presentation_0221" id="{327D9AEB-2F70-1D49-9CB4-4BD0D9136A18}" vid="{0883F92F-9246-D84A-9134-7698F27FC5C4}"/>
    </a:ext>
  </a:extLst>
</a:theme>
</file>

<file path=ppt/theme/theme4.xml><?xml version="1.0" encoding="utf-8"?>
<a:theme xmlns:a="http://schemas.openxmlformats.org/drawingml/2006/main" name="CPUC Blue">
  <a:themeElements>
    <a:clrScheme name="CPUC_2022">
      <a:dk1>
        <a:srgbClr val="000000"/>
      </a:dk1>
      <a:lt1>
        <a:srgbClr val="FFFFFF"/>
      </a:lt1>
      <a:dk2>
        <a:srgbClr val="2A3C50"/>
      </a:dk2>
      <a:lt2>
        <a:srgbClr val="FFDAA2"/>
      </a:lt2>
      <a:accent1>
        <a:srgbClr val="4779B1"/>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presentation_0221" id="{327D9AEB-2F70-1D49-9CB4-4BD0D9136A18}" vid="{7CDC2F98-AC07-0B43-9FC9-28AF319968BE}"/>
    </a:ext>
  </a:extLst>
</a:theme>
</file>

<file path=ppt/theme/theme5.xml><?xml version="1.0" encoding="utf-8"?>
<a:theme xmlns:a="http://schemas.openxmlformats.org/drawingml/2006/main" name="CPUC Gold">
  <a:themeElements>
    <a:clrScheme name="CPUC Custom">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presentation_0221" id="{327D9AEB-2F70-1D49-9CB4-4BD0D9136A18}" vid="{49CCA53C-6DD9-7D4F-AE7D-79F948514E8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CPUC White</Template>
  <TotalTime>6411</TotalTime>
  <Words>1521</Words>
  <Application>Microsoft Office PowerPoint</Application>
  <PresentationFormat>Widescreen</PresentationFormat>
  <Paragraphs>237</Paragraphs>
  <Slides>28</Slides>
  <Notes>4</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28</vt:i4>
      </vt:variant>
    </vt:vector>
  </HeadingPairs>
  <TitlesOfParts>
    <vt:vector size="38" baseType="lpstr">
      <vt:lpstr>Arial</vt:lpstr>
      <vt:lpstr>Calibri</vt:lpstr>
      <vt:lpstr>Century Gothic</vt:lpstr>
      <vt:lpstr>Segoe UI</vt:lpstr>
      <vt:lpstr>Wingdings</vt:lpstr>
      <vt:lpstr>CPUC White</vt:lpstr>
      <vt:lpstr>CPUC Pale Gold</vt:lpstr>
      <vt:lpstr>CPUC Dark Blue</vt:lpstr>
      <vt:lpstr>CPUC Blue</vt:lpstr>
      <vt:lpstr>CPUC Gold</vt:lpstr>
      <vt:lpstr>PowerPoint Presentation</vt:lpstr>
      <vt:lpstr>PowerPoint Presentation</vt:lpstr>
      <vt:lpstr>Presentation Guide</vt:lpstr>
      <vt:lpstr> Importance of CTF Claims</vt:lpstr>
      <vt:lpstr>PowerPoint Presentation</vt:lpstr>
      <vt:lpstr>Definition &amp; Purpose of Claims</vt:lpstr>
      <vt:lpstr>Definition &amp; Purpose of Claims</vt:lpstr>
      <vt:lpstr>Eligibility Criteria for Claims</vt:lpstr>
      <vt:lpstr>Eligibility Criteria for Claims(Cont.)</vt:lpstr>
      <vt:lpstr>Documentation / Information Requirements</vt:lpstr>
      <vt:lpstr>Accuracy in Claims Submission</vt:lpstr>
      <vt:lpstr>PowerPoint Presentation</vt:lpstr>
      <vt:lpstr>PowerPoint Presentation</vt:lpstr>
      <vt:lpstr>CLAIMS SUBMISSION IN ECAP</vt:lpstr>
      <vt:lpstr>PowerPoint Presentation</vt:lpstr>
      <vt:lpstr>List of submitted and in-process claims</vt:lpstr>
      <vt:lpstr>LIVE DEMONSTRATION</vt:lpstr>
      <vt:lpstr>PowerPoint Presentation</vt:lpstr>
      <vt:lpstr>Claims: Common Mistakes to Avoid</vt:lpstr>
      <vt:lpstr>PowerPoint Presentation</vt:lpstr>
      <vt:lpstr>PowerPoint Presentation</vt:lpstr>
      <vt:lpstr>Best Practices for Documenting Expenses and Proper Documentation</vt:lpstr>
      <vt:lpstr>Timely Submission </vt:lpstr>
      <vt:lpstr>Online Resources and Support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for Presentation</dc:title>
  <dc:creator>Walker, Jill</dc:creator>
  <cp:lastModifiedBy>Khoury, Lina</cp:lastModifiedBy>
  <cp:revision>300</cp:revision>
  <dcterms:created xsi:type="dcterms:W3CDTF">2021-02-04T20:02:28Z</dcterms:created>
  <dcterms:modified xsi:type="dcterms:W3CDTF">2024-01-17T20:40:42Z</dcterms:modified>
</cp:coreProperties>
</file>