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661" r:id="rId3"/>
    <p:sldMasterId id="2147483674" r:id="rId4"/>
    <p:sldMasterId id="2147483687" r:id="rId5"/>
  </p:sldMasterIdLst>
  <p:notesMasterIdLst>
    <p:notesMasterId r:id="rId46"/>
  </p:notesMasterIdLst>
  <p:sldIdLst>
    <p:sldId id="256" r:id="rId6"/>
    <p:sldId id="311" r:id="rId7"/>
    <p:sldId id="313" r:id="rId8"/>
    <p:sldId id="425" r:id="rId9"/>
    <p:sldId id="424" r:id="rId10"/>
    <p:sldId id="290" r:id="rId11"/>
    <p:sldId id="402" r:id="rId12"/>
    <p:sldId id="427" r:id="rId13"/>
    <p:sldId id="428" r:id="rId14"/>
    <p:sldId id="429" r:id="rId15"/>
    <p:sldId id="430" r:id="rId16"/>
    <p:sldId id="399" r:id="rId17"/>
    <p:sldId id="329" r:id="rId18"/>
    <p:sldId id="328" r:id="rId19"/>
    <p:sldId id="343" r:id="rId20"/>
    <p:sldId id="412" r:id="rId21"/>
    <p:sldId id="431" r:id="rId22"/>
    <p:sldId id="398" r:id="rId23"/>
    <p:sldId id="418" r:id="rId24"/>
    <p:sldId id="422" r:id="rId25"/>
    <p:sldId id="423" r:id="rId26"/>
    <p:sldId id="421" r:id="rId27"/>
    <p:sldId id="420" r:id="rId28"/>
    <p:sldId id="315" r:id="rId29"/>
    <p:sldId id="434" r:id="rId30"/>
    <p:sldId id="435" r:id="rId31"/>
    <p:sldId id="316" r:id="rId32"/>
    <p:sldId id="436" r:id="rId33"/>
    <p:sldId id="437" r:id="rId34"/>
    <p:sldId id="438" r:id="rId35"/>
    <p:sldId id="439" r:id="rId36"/>
    <p:sldId id="394" r:id="rId37"/>
    <p:sldId id="335" r:id="rId38"/>
    <p:sldId id="374" r:id="rId39"/>
    <p:sldId id="391" r:id="rId40"/>
    <p:sldId id="273" r:id="rId41"/>
    <p:sldId id="432" r:id="rId42"/>
    <p:sldId id="433" r:id="rId43"/>
    <p:sldId id="264" r:id="rId44"/>
    <p:sldId id="262"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74735-954E-7D27-91D4-C63FA060C20C}" name="Khoury, Lina" initials="KL" userId="S::Lina.Khoury@cpuc.ca.gov::164be73d-2003-498a-99fd-010031afe6f9" providerId="AD"/>
  <p188:author id="{34B90E8C-E141-07CA-C567-EA3FFB5C6E94}" name="Alba-Librojo, Jocelyn" initials="JA" userId="S::Jocelyn.Alba-Librojo@cpuc.ca.gov::a36b4303-df4e-49ed-ae78-3b35c4889a8a" providerId="AD"/>
  <p188:author id="{62D5EFA2-CA47-2562-B927-9189CDFFBEAF}" name="Osborn, Robert B." initials="ORB" userId="S::robert.osborn@cpuc.ca.gov::bb2e4427-87e8-4f65-9546-3321f0bacd8f" providerId="AD"/>
  <p188:author id="{4A1B71C9-DA2C-59DA-C32E-D5D7D5930CA0}" name="Lyulkin, Daniel" initials="LD" userId="S::Daniel.Lyulkin@cpuc.ca.gov::d7c14bb1-1e89-4127-82e2-54fca7b2ae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8E7"/>
    <a:srgbClr val="BABED0"/>
    <a:srgbClr val="23475F"/>
    <a:srgbClr val="2D8789"/>
    <a:srgbClr val="306284"/>
    <a:srgbClr val="141E2A"/>
    <a:srgbClr val="1B2939"/>
    <a:srgbClr val="798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79553" autoAdjust="0"/>
  </p:normalViewPr>
  <p:slideViewPr>
    <p:cSldViewPr snapToGrid="0" snapToObjects="1" showGuides="1">
      <p:cViewPr varScale="1">
        <p:scale>
          <a:sx n="66" d="100"/>
          <a:sy n="66" d="100"/>
        </p:scale>
        <p:origin x="998" y="5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49" d="100"/>
          <a:sy n="49" d="100"/>
        </p:scale>
        <p:origin x="2740"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jpeg"/><Relationship Id="rId4" Type="http://schemas.openxmlformats.org/officeDocument/2006/relationships/image" Target="../media/image14.jpeg"/></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jpeg"/></Relationships>
</file>

<file path=ppt/diagrams/_rels/data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png"/></Relationships>
</file>

<file path=ppt/diagrams/_rels/data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jpeg"/><Relationship Id="rId4"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FF0FB9-BFA8-405F-A32C-4A5636528BCC}" type="doc">
      <dgm:prSet loTypeId="urn:microsoft.com/office/officeart/2005/8/layout/pList2" loCatId="list" qsTypeId="urn:microsoft.com/office/officeart/2005/8/quickstyle/simple1" qsCatId="simple" csTypeId="urn:microsoft.com/office/officeart/2005/8/colors/colorful1" csCatId="colorful" phldr="1"/>
      <dgm:spPr/>
      <dgm:t>
        <a:bodyPr/>
        <a:lstStyle/>
        <a:p>
          <a:endParaRPr lang="en-US"/>
        </a:p>
      </dgm:t>
    </dgm:pt>
    <dgm:pt modelId="{3462FBC5-C667-4C00-BAEE-FC9CD7C51513}" type="parTrans" cxnId="{BAF578EA-9F85-4D20-BB50-F3B84BAA1A83}">
      <dgm:prSet/>
      <dgm:spPr/>
      <dgm:t>
        <a:bodyPr/>
        <a:lstStyle/>
        <a:p>
          <a:endParaRPr lang="en-US"/>
        </a:p>
      </dgm:t>
    </dgm:pt>
    <dgm:pt modelId="{2B27E7EF-E0F2-4DC9-8D35-57F49C1895A9}">
      <dgm:prSet custT="1"/>
      <dgm:spPr/>
      <dgm:t>
        <a:bodyPr>
          <a:noAutofit/>
        </a:bodyPr>
        <a:lstStyle/>
        <a:p>
          <a:pPr rtl="0"/>
          <a:r>
            <a:rPr lang="zh-Hans" sz="3600" b="0" i="0" u="none" strike="noStrike" dirty="0">
              <a:latin typeface="Simsun"/>
              <a:ea typeface="Simsun"/>
            </a:rPr>
            <a:t>信息不完整</a:t>
          </a:r>
          <a:endParaRPr lang="en-US" sz="2400" dirty="0">
            <a:latin typeface="+mj-lt"/>
          </a:endParaRPr>
        </a:p>
      </dgm:t>
    </dgm:pt>
    <dgm:pt modelId="{4CDF4768-6EE4-411C-A0B2-DFA46799E595}" type="sibTrans" cxnId="{BAF578EA-9F85-4D20-BB50-F3B84BAA1A83}">
      <dgm:prSet/>
      <dgm:spPr/>
      <dgm:t>
        <a:bodyPr/>
        <a:lstStyle/>
        <a:p>
          <a:endParaRPr lang="en-US"/>
        </a:p>
      </dgm:t>
    </dgm:pt>
    <dgm:pt modelId="{C047D656-B8A1-466B-8CA3-C5B0561E83E2}" type="parTrans" cxnId="{A7EE3CD1-9283-4FF3-8D66-F438D4CB0CD4}">
      <dgm:prSet/>
      <dgm:spPr/>
      <dgm:t>
        <a:bodyPr/>
        <a:lstStyle/>
        <a:p>
          <a:endParaRPr lang="en-US"/>
        </a:p>
      </dgm:t>
    </dgm:pt>
    <dgm:pt modelId="{14AC76E0-EFD0-4F92-8A7C-05BB427BD08F}">
      <dgm:prSet custT="1"/>
      <dgm:spPr/>
      <dgm:t>
        <a:bodyPr>
          <a:noAutofit/>
        </a:bodyPr>
        <a:lstStyle/>
        <a:p>
          <a:pPr rtl="0"/>
          <a:r>
            <a:rPr lang="zh-Hans" sz="3600" b="0" i="0" u="none" strike="noStrike" dirty="0">
              <a:latin typeface="Simsun"/>
              <a:ea typeface="Simsun"/>
            </a:rPr>
            <a:t>信息不正确或不准确</a:t>
          </a:r>
          <a:endParaRPr lang="en-US" sz="2400" dirty="0">
            <a:effectLst/>
            <a:latin typeface="+mj-lt"/>
            <a:ea typeface="Calibri" panose="020F0502020204030204" pitchFamily="34" charset="0"/>
          </a:endParaRPr>
        </a:p>
      </dgm:t>
    </dgm:pt>
    <dgm:pt modelId="{ADB2CA77-42F1-463C-B43A-122F91EE1D98}" type="sibTrans" cxnId="{A7EE3CD1-9283-4FF3-8D66-F438D4CB0CD4}">
      <dgm:prSet/>
      <dgm:spPr/>
      <dgm:t>
        <a:bodyPr/>
        <a:lstStyle/>
        <a:p>
          <a:endParaRPr lang="en-US"/>
        </a:p>
      </dgm:t>
    </dgm:pt>
    <dgm:pt modelId="{D98FDFD0-855B-48F7-9640-2D3E6A0C8251}" type="parTrans" cxnId="{ABE8622B-5AF6-489C-BFBF-BED3CE03BCE0}">
      <dgm:prSet/>
      <dgm:spPr/>
      <dgm:t>
        <a:bodyPr/>
        <a:lstStyle/>
        <a:p>
          <a:endParaRPr lang="en-US"/>
        </a:p>
      </dgm:t>
    </dgm:pt>
    <dgm:pt modelId="{D09839E2-C11B-4B20-9C2E-1C021FC35395}">
      <dgm:prSet custT="1"/>
      <dgm:spPr/>
      <dgm:t>
        <a:bodyPr>
          <a:noAutofit/>
        </a:bodyPr>
        <a:lstStyle/>
        <a:p>
          <a:pPr rtl="0"/>
          <a:r>
            <a:rPr lang="zh-Hans" sz="3600" b="0" i="0" u="none" strike="noStrike">
              <a:latin typeface="Simsun"/>
              <a:ea typeface="Simsun"/>
            </a:rPr>
            <a:t>资格问题</a:t>
          </a:r>
          <a:endParaRPr lang="en-US" sz="3600">
            <a:effectLst/>
            <a:latin typeface="+mj-lt"/>
            <a:ea typeface="Calibri" panose="020F0502020204030204" pitchFamily="34" charset="0"/>
          </a:endParaRPr>
        </a:p>
      </dgm:t>
    </dgm:pt>
    <dgm:pt modelId="{A1B1F395-56A8-4898-95E6-D6DB92AA5715}" type="sibTrans" cxnId="{ABE8622B-5AF6-489C-BFBF-BED3CE03BCE0}">
      <dgm:prSet/>
      <dgm:spPr/>
      <dgm:t>
        <a:bodyPr/>
        <a:lstStyle/>
        <a:p>
          <a:endParaRPr lang="en-US"/>
        </a:p>
      </dgm:t>
    </dgm:pt>
    <dgm:pt modelId="{4CACC5D8-1BCD-4B21-9D42-081DAEDC4E3E}" type="parTrans" cxnId="{47D63D89-C280-4F2B-B8A7-D249D7734A5C}">
      <dgm:prSet/>
      <dgm:spPr/>
      <dgm:t>
        <a:bodyPr/>
        <a:lstStyle/>
        <a:p>
          <a:endParaRPr lang="en-US"/>
        </a:p>
      </dgm:t>
    </dgm:pt>
    <dgm:pt modelId="{C6FA511A-7C45-40AE-8771-D61E002E0891}">
      <dgm:prSet custT="1"/>
      <dgm:spPr/>
      <dgm:t>
        <a:bodyPr>
          <a:noAutofit/>
        </a:bodyPr>
        <a:lstStyle/>
        <a:p>
          <a:pPr rtl="0"/>
          <a:r>
            <a:rPr lang="zh-Hans" sz="3600" b="0" i="0" u="none" strike="noStrike">
              <a:latin typeface="Simsun"/>
              <a:ea typeface="Simsun"/>
            </a:rPr>
            <a:t>未提供证明文件</a:t>
          </a:r>
          <a:endParaRPr lang="en-US" sz="3600">
            <a:latin typeface="+mj-lt"/>
            <a:ea typeface="Calibri" panose="020F0502020204030204" pitchFamily="34" charset="0"/>
          </a:endParaRPr>
        </a:p>
      </dgm:t>
    </dgm:pt>
    <dgm:pt modelId="{0E3A07AA-AD21-44C3-A8C6-9682F148918D}" type="sibTrans" cxnId="{47D63D89-C280-4F2B-B8A7-D249D7734A5C}">
      <dgm:prSet/>
      <dgm:spPr/>
      <dgm:t>
        <a:bodyPr/>
        <a:lstStyle/>
        <a:p>
          <a:endParaRPr lang="en-US"/>
        </a:p>
      </dgm:t>
    </dgm:pt>
    <dgm:pt modelId="{158CEBC3-BAA6-4A1C-85F7-C857F3328C7F}" type="pres">
      <dgm:prSet presAssocID="{1AFF0FB9-BFA8-405F-A32C-4A5636528BCC}" presName="Name0" presStyleCnt="0">
        <dgm:presLayoutVars>
          <dgm:dir/>
          <dgm:resizeHandles val="exact"/>
        </dgm:presLayoutVars>
      </dgm:prSet>
      <dgm:spPr/>
    </dgm:pt>
    <dgm:pt modelId="{93F9BA3E-2D08-4C33-80F6-CD0FD82E544F}" type="pres">
      <dgm:prSet presAssocID="{1AFF0FB9-BFA8-405F-A32C-4A5636528BCC}" presName="bkgdShp" presStyleLbl="alignAccFollowNode1" presStyleIdx="0" presStyleCnt="1" custLinFactNeighborX="1667" custLinFactNeighborY="81884"/>
      <dgm:spPr/>
    </dgm:pt>
    <dgm:pt modelId="{7EAF2EBC-DAA4-4FC9-B98D-B1D2F58FFC07}" type="pres">
      <dgm:prSet presAssocID="{1AFF0FB9-BFA8-405F-A32C-4A5636528BCC}" presName="linComp" presStyleCnt="0"/>
      <dgm:spPr/>
    </dgm:pt>
    <dgm:pt modelId="{B55C655D-2051-4E05-9926-D0F72BB9A56C}" type="pres">
      <dgm:prSet presAssocID="{2B27E7EF-E0F2-4DC9-8D35-57F49C1895A9}" presName="compNode" presStyleCnt="0"/>
      <dgm:spPr/>
    </dgm:pt>
    <dgm:pt modelId="{A13690D2-5D1C-4F90-BEB9-F84CE2CD05B4}" type="pres">
      <dgm:prSet presAssocID="{2B27E7EF-E0F2-4DC9-8D35-57F49C1895A9}" presName="node" presStyleLbl="node1" presStyleIdx="0" presStyleCnt="4">
        <dgm:presLayoutVars>
          <dgm:bulletEnabled val="1"/>
        </dgm:presLayoutVars>
      </dgm:prSet>
      <dgm:spPr/>
    </dgm:pt>
    <dgm:pt modelId="{C6C7E54B-FA7E-473C-81F0-DBCD64A5DB1D}" type="pres">
      <dgm:prSet presAssocID="{2B27E7EF-E0F2-4DC9-8D35-57F49C1895A9}" presName="invisiNode" presStyleLbl="node1" presStyleIdx="0" presStyleCnt="4"/>
      <dgm:spPr/>
    </dgm:pt>
    <dgm:pt modelId="{5C225033-132A-4AB9-906E-45D66F961E80}" type="pres">
      <dgm:prSet presAssocID="{2B27E7EF-E0F2-4DC9-8D35-57F49C1895A9}"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tretch>
            <a:fillRect t="-6000" b="-6000"/>
          </a:stretch>
        </a:blipFill>
      </dgm:spPr>
      <dgm:extLst>
        <a:ext uri="{E40237B7-FDA0-4F09-8148-C483321AD2D9}">
          <dgm14:cNvPr xmlns:dgm14="http://schemas.microsoft.com/office/drawing/2010/diagram" id="0" name="" descr="Top view of a wooden puzzle"/>
        </a:ext>
      </dgm:extLst>
    </dgm:pt>
    <dgm:pt modelId="{C27439CD-F7E1-4045-894D-75AE4829600C}" type="pres">
      <dgm:prSet presAssocID="{4CDF4768-6EE4-411C-A0B2-DFA46799E595}" presName="sibTrans" presStyleLbl="sibTrans2D1" presStyleIdx="0" presStyleCnt="0"/>
      <dgm:spPr/>
    </dgm:pt>
    <dgm:pt modelId="{DE99BE0E-BD3C-417D-ADFF-B62334C564E9}" type="pres">
      <dgm:prSet presAssocID="{14AC76E0-EFD0-4F92-8A7C-05BB427BD08F}" presName="compNode" presStyleCnt="0"/>
      <dgm:spPr/>
    </dgm:pt>
    <dgm:pt modelId="{CAFA5D8D-9929-42F4-8900-D825611670CE}" type="pres">
      <dgm:prSet presAssocID="{14AC76E0-EFD0-4F92-8A7C-05BB427BD08F}" presName="node" presStyleLbl="node1" presStyleIdx="1" presStyleCnt="4">
        <dgm:presLayoutVars>
          <dgm:bulletEnabled val="1"/>
        </dgm:presLayoutVars>
      </dgm:prSet>
      <dgm:spPr/>
    </dgm:pt>
    <dgm:pt modelId="{248A3D3C-4C8E-4EB1-BD31-6AB9E8CA9B5C}" type="pres">
      <dgm:prSet presAssocID="{14AC76E0-EFD0-4F92-8A7C-05BB427BD08F}" presName="invisiNode" presStyleLbl="node1" presStyleIdx="1" presStyleCnt="4"/>
      <dgm:spPr/>
    </dgm:pt>
    <dgm:pt modelId="{077AE355-45F4-496B-A776-7CEBD7F11B04}" type="pres">
      <dgm:prSet presAssocID="{14AC76E0-EFD0-4F92-8A7C-05BB427BD08F}"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tretch>
            <a:fillRect t="-30000" b="-30000"/>
          </a:stretch>
        </a:blipFill>
      </dgm:spPr>
    </dgm:pt>
    <dgm:pt modelId="{A342179C-9F72-49EF-A7C5-FA6DF628C3CD}" type="pres">
      <dgm:prSet presAssocID="{ADB2CA77-42F1-463C-B43A-122F91EE1D98}" presName="sibTrans" presStyleLbl="sibTrans2D1" presStyleIdx="0" presStyleCnt="0"/>
      <dgm:spPr/>
    </dgm:pt>
    <dgm:pt modelId="{437A8F6A-FBA4-42E4-A394-CDB0CD16AA73}" type="pres">
      <dgm:prSet presAssocID="{D09839E2-C11B-4B20-9C2E-1C021FC35395}" presName="compNode" presStyleCnt="0"/>
      <dgm:spPr/>
    </dgm:pt>
    <dgm:pt modelId="{F329A915-3C55-4AAE-9DC1-9AB6AF1D1D3C}" type="pres">
      <dgm:prSet presAssocID="{D09839E2-C11B-4B20-9C2E-1C021FC35395}" presName="node" presStyleLbl="node1" presStyleIdx="2" presStyleCnt="4">
        <dgm:presLayoutVars>
          <dgm:bulletEnabled val="1"/>
        </dgm:presLayoutVars>
      </dgm:prSet>
      <dgm:spPr/>
    </dgm:pt>
    <dgm:pt modelId="{39DBF606-5873-488B-819E-CD8C73D49A90}" type="pres">
      <dgm:prSet presAssocID="{D09839E2-C11B-4B20-9C2E-1C021FC35395}" presName="invisiNode" presStyleLbl="node1" presStyleIdx="2" presStyleCnt="4"/>
      <dgm:spPr/>
    </dgm:pt>
    <dgm:pt modelId="{04B328D5-CF46-47DC-8AC0-FDEF858E04DE}" type="pres">
      <dgm:prSet presAssocID="{D09839E2-C11B-4B20-9C2E-1C021FC35395}"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tretch>
            <a:fillRect t="-6000" b="-6000"/>
          </a:stretch>
        </a:blipFill>
      </dgm:spPr>
    </dgm:pt>
    <dgm:pt modelId="{629878C4-C3F3-4CB9-975F-1B270C3C5F41}" type="pres">
      <dgm:prSet presAssocID="{A1B1F395-56A8-4898-95E6-D6DB92AA5715}" presName="sibTrans" presStyleLbl="sibTrans2D1" presStyleIdx="0" presStyleCnt="0"/>
      <dgm:spPr/>
    </dgm:pt>
    <dgm:pt modelId="{0FAFEFB6-1309-40D8-857B-7A57B764746F}" type="pres">
      <dgm:prSet presAssocID="{C6FA511A-7C45-40AE-8771-D61E002E0891}" presName="compNode" presStyleCnt="0"/>
      <dgm:spPr/>
    </dgm:pt>
    <dgm:pt modelId="{9BF764CB-444B-4E80-A084-64FBB487DD0B}" type="pres">
      <dgm:prSet presAssocID="{C6FA511A-7C45-40AE-8771-D61E002E0891}" presName="node" presStyleLbl="node1" presStyleIdx="3" presStyleCnt="4">
        <dgm:presLayoutVars>
          <dgm:bulletEnabled val="1"/>
        </dgm:presLayoutVars>
      </dgm:prSet>
      <dgm:spPr/>
    </dgm:pt>
    <dgm:pt modelId="{EA6731BE-BBE1-420A-AB02-75DDB30B89CD}" type="pres">
      <dgm:prSet presAssocID="{C6FA511A-7C45-40AE-8771-D61E002E0891}" presName="invisiNode" presStyleLbl="node1" presStyleIdx="3" presStyleCnt="4"/>
      <dgm:spPr/>
    </dgm:pt>
    <dgm:pt modelId="{49D61D87-CF6D-469E-B577-DA387C90722F}" type="pres">
      <dgm:prSet presAssocID="{C6FA511A-7C45-40AE-8771-D61E002E0891}"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tretch>
            <a:fillRect t="-6000" b="-6000"/>
          </a:stretch>
        </a:blipFill>
      </dgm:spPr>
    </dgm:pt>
  </dgm:ptLst>
  <dgm:cxnLst>
    <dgm:cxn modelId="{E1DFE001-29F1-4EB6-8A71-54704047BEB8}" type="presOf" srcId="{D09839E2-C11B-4B20-9C2E-1C021FC35395}" destId="{F329A915-3C55-4AAE-9DC1-9AB6AF1D1D3C}" srcOrd="0" destOrd="0" presId="urn:microsoft.com/office/officeart/2005/8/layout/pList2"/>
    <dgm:cxn modelId="{ABE8622B-5AF6-489C-BFBF-BED3CE03BCE0}" srcId="{1AFF0FB9-BFA8-405F-A32C-4A5636528BCC}" destId="{D09839E2-C11B-4B20-9C2E-1C021FC35395}" srcOrd="2" destOrd="0" parTransId="{D98FDFD0-855B-48F7-9640-2D3E6A0C8251}" sibTransId="{A1B1F395-56A8-4898-95E6-D6DB92AA5715}"/>
    <dgm:cxn modelId="{7B5FF35D-7881-42F1-8E43-A10F59E64D35}" type="presOf" srcId="{A1B1F395-56A8-4898-95E6-D6DB92AA5715}" destId="{629878C4-C3F3-4CB9-975F-1B270C3C5F41}" srcOrd="0" destOrd="0" presId="urn:microsoft.com/office/officeart/2005/8/layout/pList2"/>
    <dgm:cxn modelId="{0D0AF176-5B59-4DB8-BF5F-0BF6DA7D061A}" type="presOf" srcId="{1AFF0FB9-BFA8-405F-A32C-4A5636528BCC}" destId="{158CEBC3-BAA6-4A1C-85F7-C857F3328C7F}" srcOrd="0" destOrd="0" presId="urn:microsoft.com/office/officeart/2005/8/layout/pList2"/>
    <dgm:cxn modelId="{47D63D89-C280-4F2B-B8A7-D249D7734A5C}" srcId="{1AFF0FB9-BFA8-405F-A32C-4A5636528BCC}" destId="{C6FA511A-7C45-40AE-8771-D61E002E0891}" srcOrd="3" destOrd="0" parTransId="{4CACC5D8-1BCD-4B21-9D42-081DAEDC4E3E}" sibTransId="{0E3A07AA-AD21-44C3-A8C6-9682F148918D}"/>
    <dgm:cxn modelId="{64A349A3-E94E-49D8-AF4A-96AFD13BE8AA}" type="presOf" srcId="{C6FA511A-7C45-40AE-8771-D61E002E0891}" destId="{9BF764CB-444B-4E80-A084-64FBB487DD0B}" srcOrd="0" destOrd="0" presId="urn:microsoft.com/office/officeart/2005/8/layout/pList2"/>
    <dgm:cxn modelId="{A7EE3CD1-9283-4FF3-8D66-F438D4CB0CD4}" srcId="{1AFF0FB9-BFA8-405F-A32C-4A5636528BCC}" destId="{14AC76E0-EFD0-4F92-8A7C-05BB427BD08F}" srcOrd="1" destOrd="0" parTransId="{C047D656-B8A1-466B-8CA3-C5B0561E83E2}" sibTransId="{ADB2CA77-42F1-463C-B43A-122F91EE1D98}"/>
    <dgm:cxn modelId="{51C8DADA-DF5A-4877-AF6F-1A9D5B8D494F}" type="presOf" srcId="{14AC76E0-EFD0-4F92-8A7C-05BB427BD08F}" destId="{CAFA5D8D-9929-42F4-8900-D825611670CE}" srcOrd="0" destOrd="0" presId="urn:microsoft.com/office/officeart/2005/8/layout/pList2"/>
    <dgm:cxn modelId="{BAF578EA-9F85-4D20-BB50-F3B84BAA1A83}" srcId="{1AFF0FB9-BFA8-405F-A32C-4A5636528BCC}" destId="{2B27E7EF-E0F2-4DC9-8D35-57F49C1895A9}" srcOrd="0" destOrd="0" parTransId="{3462FBC5-C667-4C00-BAEE-FC9CD7C51513}" sibTransId="{4CDF4768-6EE4-411C-A0B2-DFA46799E595}"/>
    <dgm:cxn modelId="{3B2236F1-0477-4CD1-91F1-A8D25943F29E}" type="presOf" srcId="{ADB2CA77-42F1-463C-B43A-122F91EE1D98}" destId="{A342179C-9F72-49EF-A7C5-FA6DF628C3CD}" srcOrd="0" destOrd="0" presId="urn:microsoft.com/office/officeart/2005/8/layout/pList2"/>
    <dgm:cxn modelId="{E941C1FE-2FF7-449F-A6F3-9CA8A816FA18}" type="presOf" srcId="{4CDF4768-6EE4-411C-A0B2-DFA46799E595}" destId="{C27439CD-F7E1-4045-894D-75AE4829600C}" srcOrd="0" destOrd="0" presId="urn:microsoft.com/office/officeart/2005/8/layout/pList2"/>
    <dgm:cxn modelId="{0741FDFE-AAAB-464B-9751-16FC7BEA794E}" type="presOf" srcId="{2B27E7EF-E0F2-4DC9-8D35-57F49C1895A9}" destId="{A13690D2-5D1C-4F90-BEB9-F84CE2CD05B4}" srcOrd="0" destOrd="0" presId="urn:microsoft.com/office/officeart/2005/8/layout/pList2"/>
    <dgm:cxn modelId="{0CEE7A05-0FC6-461C-8161-5FD8A945394A}" type="presParOf" srcId="{158CEBC3-BAA6-4A1C-85F7-C857F3328C7F}" destId="{93F9BA3E-2D08-4C33-80F6-CD0FD82E544F}" srcOrd="0" destOrd="0" presId="urn:microsoft.com/office/officeart/2005/8/layout/pList2"/>
    <dgm:cxn modelId="{E3A7F4B4-6B7F-4983-A408-A61939596F19}" type="presParOf" srcId="{158CEBC3-BAA6-4A1C-85F7-C857F3328C7F}" destId="{7EAF2EBC-DAA4-4FC9-B98D-B1D2F58FFC07}" srcOrd="1" destOrd="0" presId="urn:microsoft.com/office/officeart/2005/8/layout/pList2"/>
    <dgm:cxn modelId="{558B7385-2AC1-4C80-90C7-792FC3AABF80}" type="presParOf" srcId="{7EAF2EBC-DAA4-4FC9-B98D-B1D2F58FFC07}" destId="{B55C655D-2051-4E05-9926-D0F72BB9A56C}" srcOrd="0" destOrd="0" presId="urn:microsoft.com/office/officeart/2005/8/layout/pList2"/>
    <dgm:cxn modelId="{4BA9CABE-1112-4608-9C2B-F2ABF378CADA}" type="presParOf" srcId="{B55C655D-2051-4E05-9926-D0F72BB9A56C}" destId="{A13690D2-5D1C-4F90-BEB9-F84CE2CD05B4}" srcOrd="0" destOrd="0" presId="urn:microsoft.com/office/officeart/2005/8/layout/pList2"/>
    <dgm:cxn modelId="{FA5FC13D-39CF-4356-AC3F-D62A7B8EE742}" type="presParOf" srcId="{B55C655D-2051-4E05-9926-D0F72BB9A56C}" destId="{C6C7E54B-FA7E-473C-81F0-DBCD64A5DB1D}" srcOrd="1" destOrd="0" presId="urn:microsoft.com/office/officeart/2005/8/layout/pList2"/>
    <dgm:cxn modelId="{CB23E1A1-C773-4B3B-9D73-8230D150BEFD}" type="presParOf" srcId="{B55C655D-2051-4E05-9926-D0F72BB9A56C}" destId="{5C225033-132A-4AB9-906E-45D66F961E80}" srcOrd="2" destOrd="0" presId="urn:microsoft.com/office/officeart/2005/8/layout/pList2"/>
    <dgm:cxn modelId="{9479720E-865C-44D4-B468-4AC72CC4A448}" type="presParOf" srcId="{7EAF2EBC-DAA4-4FC9-B98D-B1D2F58FFC07}" destId="{C27439CD-F7E1-4045-894D-75AE4829600C}" srcOrd="1" destOrd="0" presId="urn:microsoft.com/office/officeart/2005/8/layout/pList2"/>
    <dgm:cxn modelId="{663985F8-2D03-458D-ABF5-CDFE1723166F}" type="presParOf" srcId="{7EAF2EBC-DAA4-4FC9-B98D-B1D2F58FFC07}" destId="{DE99BE0E-BD3C-417D-ADFF-B62334C564E9}" srcOrd="2" destOrd="0" presId="urn:microsoft.com/office/officeart/2005/8/layout/pList2"/>
    <dgm:cxn modelId="{2AC0DFB3-8587-43B2-9769-A0D68222EB9A}" type="presParOf" srcId="{DE99BE0E-BD3C-417D-ADFF-B62334C564E9}" destId="{CAFA5D8D-9929-42F4-8900-D825611670CE}" srcOrd="0" destOrd="0" presId="urn:microsoft.com/office/officeart/2005/8/layout/pList2"/>
    <dgm:cxn modelId="{2062511A-7CFD-4A27-BFC0-172E1692B5F6}" type="presParOf" srcId="{DE99BE0E-BD3C-417D-ADFF-B62334C564E9}" destId="{248A3D3C-4C8E-4EB1-BD31-6AB9E8CA9B5C}" srcOrd="1" destOrd="0" presId="urn:microsoft.com/office/officeart/2005/8/layout/pList2"/>
    <dgm:cxn modelId="{4F4F37E6-D0D4-4C0A-95FD-944684404450}" type="presParOf" srcId="{DE99BE0E-BD3C-417D-ADFF-B62334C564E9}" destId="{077AE355-45F4-496B-A776-7CEBD7F11B04}" srcOrd="2" destOrd="0" presId="urn:microsoft.com/office/officeart/2005/8/layout/pList2"/>
    <dgm:cxn modelId="{338042DE-F824-4BF1-BE6F-56DE4DC717F5}" type="presParOf" srcId="{7EAF2EBC-DAA4-4FC9-B98D-B1D2F58FFC07}" destId="{A342179C-9F72-49EF-A7C5-FA6DF628C3CD}" srcOrd="3" destOrd="0" presId="urn:microsoft.com/office/officeart/2005/8/layout/pList2"/>
    <dgm:cxn modelId="{E35D718B-849C-477A-8CF7-094C1ED0BE5F}" type="presParOf" srcId="{7EAF2EBC-DAA4-4FC9-B98D-B1D2F58FFC07}" destId="{437A8F6A-FBA4-42E4-A394-CDB0CD16AA73}" srcOrd="4" destOrd="0" presId="urn:microsoft.com/office/officeart/2005/8/layout/pList2"/>
    <dgm:cxn modelId="{5F655CBC-FBEA-4A97-9B3B-629297C87AF9}" type="presParOf" srcId="{437A8F6A-FBA4-42E4-A394-CDB0CD16AA73}" destId="{F329A915-3C55-4AAE-9DC1-9AB6AF1D1D3C}" srcOrd="0" destOrd="0" presId="urn:microsoft.com/office/officeart/2005/8/layout/pList2"/>
    <dgm:cxn modelId="{60A54CB3-28ED-49AF-899C-8589E26D830F}" type="presParOf" srcId="{437A8F6A-FBA4-42E4-A394-CDB0CD16AA73}" destId="{39DBF606-5873-488B-819E-CD8C73D49A90}" srcOrd="1" destOrd="0" presId="urn:microsoft.com/office/officeart/2005/8/layout/pList2"/>
    <dgm:cxn modelId="{749A862B-8BFE-4CA2-8CC0-D668DAA81C63}" type="presParOf" srcId="{437A8F6A-FBA4-42E4-A394-CDB0CD16AA73}" destId="{04B328D5-CF46-47DC-8AC0-FDEF858E04DE}" srcOrd="2" destOrd="0" presId="urn:microsoft.com/office/officeart/2005/8/layout/pList2"/>
    <dgm:cxn modelId="{78FD7F7E-C6FE-41BD-9E52-A2076B5E0C26}" type="presParOf" srcId="{7EAF2EBC-DAA4-4FC9-B98D-B1D2F58FFC07}" destId="{629878C4-C3F3-4CB9-975F-1B270C3C5F41}" srcOrd="5" destOrd="0" presId="urn:microsoft.com/office/officeart/2005/8/layout/pList2"/>
    <dgm:cxn modelId="{EBC41545-8A7D-4FCB-9AE8-470E84EA523F}" type="presParOf" srcId="{7EAF2EBC-DAA4-4FC9-B98D-B1D2F58FFC07}" destId="{0FAFEFB6-1309-40D8-857B-7A57B764746F}" srcOrd="6" destOrd="0" presId="urn:microsoft.com/office/officeart/2005/8/layout/pList2"/>
    <dgm:cxn modelId="{E634FCD5-1031-4C3A-8EDF-F95828BCA6CD}" type="presParOf" srcId="{0FAFEFB6-1309-40D8-857B-7A57B764746F}" destId="{9BF764CB-444B-4E80-A084-64FBB487DD0B}" srcOrd="0" destOrd="0" presId="urn:microsoft.com/office/officeart/2005/8/layout/pList2"/>
    <dgm:cxn modelId="{2CA82044-F66C-40AF-870A-B3412144B102}" type="presParOf" srcId="{0FAFEFB6-1309-40D8-857B-7A57B764746F}" destId="{EA6731BE-BBE1-420A-AB02-75DDB30B89CD}" srcOrd="1" destOrd="0" presId="urn:microsoft.com/office/officeart/2005/8/layout/pList2"/>
    <dgm:cxn modelId="{63FF4A61-6755-4078-8FDF-CFA23A3ADFF0}" type="presParOf" srcId="{0FAFEFB6-1309-40D8-857B-7A57B764746F}" destId="{49D61D87-CF6D-469E-B577-DA387C90722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01513CFA-CF0C-4F96-9F98-E3C9697840CF}" type="doc">
      <dgm:prSet loTypeId="urn:microsoft.com/office/officeart/2005/8/layout/pList2" loCatId="list" qsTypeId="urn:microsoft.com/office/officeart/2005/8/quickstyle/simple1" qsCatId="simple" csTypeId="urn:microsoft.com/office/officeart/2005/8/colors/colorful2" csCatId="colorful" phldr="1"/>
      <dgm:spPr/>
      <dgm:t>
        <a:bodyPr/>
        <a:lstStyle/>
        <a:p>
          <a:endParaRPr lang="en-US"/>
        </a:p>
      </dgm:t>
    </dgm:pt>
    <dgm:pt modelId="{2D60D503-2711-42C0-9557-C8D2E70ECAEB}" type="parTrans" cxnId="{B5ABC29E-A4CA-43FE-85BA-47C064AB8492}">
      <dgm:prSet/>
      <dgm:spPr/>
      <dgm:t>
        <a:bodyPr/>
        <a:lstStyle/>
        <a:p>
          <a:endParaRPr lang="en-US"/>
        </a:p>
      </dgm:t>
    </dgm:pt>
    <dgm:pt modelId="{7194EF72-D0F8-49FF-B032-066F99B3C79B}">
      <dgm:prSet phldrT="[Text]" custT="1"/>
      <dgm:spPr/>
      <dgm:t>
        <a:bodyPr>
          <a:noAutofit/>
        </a:bodyPr>
        <a:lstStyle/>
        <a:p>
          <a:pPr rtl="0">
            <a:buFont typeface="Wingdings" panose="05000000000000000000" pitchFamily="2" charset="2"/>
            <a:buChar char="v"/>
          </a:pPr>
          <a:r>
            <a:rPr lang="zh-Hans" sz="4800" b="0" i="0" u="none" strike="noStrike">
              <a:latin typeface="Simsun"/>
              <a:ea typeface="Simsun"/>
            </a:rPr>
            <a:t>服务提供者批准</a:t>
          </a:r>
          <a:endParaRPr lang="en-US" sz="4800"/>
        </a:p>
      </dgm:t>
    </dgm:pt>
    <dgm:pt modelId="{A1EF23E1-DCEE-4927-8FBB-30C91343AE88}" type="sibTrans" cxnId="{B5ABC29E-A4CA-43FE-85BA-47C064AB8492}">
      <dgm:prSet/>
      <dgm:spPr/>
      <dgm:t>
        <a:bodyPr/>
        <a:lstStyle/>
        <a:p>
          <a:endParaRPr lang="en-US"/>
        </a:p>
      </dgm:t>
    </dgm:pt>
    <dgm:pt modelId="{240BFE48-262E-4153-BBF5-2EE278D371F2}" type="parTrans" cxnId="{2F22F0DD-2B0B-4C70-A760-24B92CD9B49E}">
      <dgm:prSet/>
      <dgm:spPr/>
      <dgm:t>
        <a:bodyPr/>
        <a:lstStyle/>
        <a:p>
          <a:endParaRPr lang="en-US"/>
        </a:p>
      </dgm:t>
    </dgm:pt>
    <dgm:pt modelId="{9C948ACE-23D8-4065-85F3-2A17644083D6}">
      <dgm:prSet phldrT="[Text]" custT="1"/>
      <dgm:spPr/>
      <dgm:t>
        <a:bodyPr>
          <a:noAutofit/>
        </a:bodyPr>
        <a:lstStyle/>
        <a:p>
          <a:pPr rtl="0">
            <a:buFont typeface="Wingdings" panose="05000000000000000000" pitchFamily="2" charset="2"/>
            <a:buChar char="v"/>
          </a:pPr>
          <a:r>
            <a:rPr lang="zh-Hans" sz="4800" b="0" i="0" u="none" strike="noStrike" dirty="0">
              <a:latin typeface="Simsun"/>
              <a:ea typeface="Simsun"/>
            </a:rPr>
            <a:t>不合规</a:t>
          </a:r>
          <a:endParaRPr lang="en-US" sz="4800" dirty="0"/>
        </a:p>
      </dgm:t>
    </dgm:pt>
    <dgm:pt modelId="{18DA1C5D-3AF8-4466-99FF-F79845660E4C}" type="sibTrans" cxnId="{2F22F0DD-2B0B-4C70-A760-24B92CD9B49E}">
      <dgm:prSet/>
      <dgm:spPr/>
      <dgm:t>
        <a:bodyPr/>
        <a:lstStyle/>
        <a:p>
          <a:endParaRPr lang="en-US"/>
        </a:p>
      </dgm:t>
    </dgm:pt>
    <dgm:pt modelId="{8CF71B9B-39DA-4B55-B649-AA793BB33E93}" type="parTrans" cxnId="{79F18BDD-0118-48A5-99B6-46BBCD3FE2B3}">
      <dgm:prSet/>
      <dgm:spPr/>
      <dgm:t>
        <a:bodyPr/>
        <a:lstStyle/>
        <a:p>
          <a:endParaRPr lang="en-US"/>
        </a:p>
      </dgm:t>
    </dgm:pt>
    <dgm:pt modelId="{80D88A3C-DB11-4606-8798-E1058C6662D5}">
      <dgm:prSet custT="1"/>
      <dgm:spPr/>
      <dgm:t>
        <a:bodyPr>
          <a:noAutofit/>
        </a:bodyPr>
        <a:lstStyle/>
        <a:p>
          <a:pPr rtl="0"/>
          <a:r>
            <a:rPr lang="zh-Hans" sz="4400" b="0" i="0" u="none" strike="noStrike" dirty="0">
              <a:latin typeface="Simsun"/>
              <a:ea typeface="Simsun"/>
            </a:rPr>
            <a:t>费用细节不完整</a:t>
          </a:r>
          <a:endParaRPr lang="en-US" sz="4400" dirty="0">
            <a:effectLst/>
            <a:latin typeface="+mj-lt"/>
            <a:ea typeface="Calibri" panose="020F0502020204030204" pitchFamily="34" charset="0"/>
          </a:endParaRPr>
        </a:p>
      </dgm:t>
    </dgm:pt>
    <dgm:pt modelId="{240F208C-FA3B-4513-B0E8-7740CE67F844}" type="sibTrans" cxnId="{79F18BDD-0118-48A5-99B6-46BBCD3FE2B3}">
      <dgm:prSet/>
      <dgm:spPr/>
      <dgm:t>
        <a:bodyPr/>
        <a:lstStyle/>
        <a:p>
          <a:endParaRPr lang="en-US"/>
        </a:p>
      </dgm:t>
    </dgm:pt>
    <dgm:pt modelId="{144D3C98-7D54-499A-B537-3DEB52DA0F3E}" type="pres">
      <dgm:prSet presAssocID="{01513CFA-CF0C-4F96-9F98-E3C9697840CF}" presName="Name0" presStyleCnt="0">
        <dgm:presLayoutVars>
          <dgm:dir/>
          <dgm:resizeHandles val="exact"/>
        </dgm:presLayoutVars>
      </dgm:prSet>
      <dgm:spPr/>
    </dgm:pt>
    <dgm:pt modelId="{111895F8-466A-4F44-A41A-A72783CE0AC3}" type="pres">
      <dgm:prSet presAssocID="{01513CFA-CF0C-4F96-9F98-E3C9697840CF}" presName="bkgdShp" presStyleLbl="alignAccFollowNode1" presStyleIdx="0" presStyleCnt="1"/>
      <dgm:spPr/>
    </dgm:pt>
    <dgm:pt modelId="{7153E334-1092-42C6-A981-320C364FBEEB}" type="pres">
      <dgm:prSet presAssocID="{01513CFA-CF0C-4F96-9F98-E3C9697840CF}" presName="linComp" presStyleCnt="0"/>
      <dgm:spPr/>
    </dgm:pt>
    <dgm:pt modelId="{8ECA769D-6561-471C-A410-FB59D24F5913}" type="pres">
      <dgm:prSet presAssocID="{7194EF72-D0F8-49FF-B032-066F99B3C79B}" presName="compNode" presStyleCnt="0"/>
      <dgm:spPr/>
    </dgm:pt>
    <dgm:pt modelId="{FD5CA6A4-2CC4-4F15-B2CE-4095866CB2D5}" type="pres">
      <dgm:prSet presAssocID="{7194EF72-D0F8-49FF-B032-066F99B3C79B}" presName="node" presStyleLbl="node1" presStyleIdx="0" presStyleCnt="3">
        <dgm:presLayoutVars>
          <dgm:bulletEnabled val="1"/>
        </dgm:presLayoutVars>
      </dgm:prSet>
      <dgm:spPr/>
    </dgm:pt>
    <dgm:pt modelId="{7331F3E0-BB93-490E-996F-70945242DE9E}" type="pres">
      <dgm:prSet presAssocID="{7194EF72-D0F8-49FF-B032-066F99B3C79B}" presName="invisiNode" presStyleLbl="node1" presStyleIdx="0" presStyleCnt="3"/>
      <dgm:spPr/>
    </dgm:pt>
    <dgm:pt modelId="{AF35CC23-9CF5-47C9-9BE4-9A06D899E485}" type="pres">
      <dgm:prSet presAssocID="{7194EF72-D0F8-49FF-B032-066F99B3C79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tretch>
            <a:fillRect t="-6000" b="-6000"/>
          </a:stretch>
        </a:blipFill>
      </dgm:spPr>
      <dgm:extLst>
        <a:ext uri="{E40237B7-FDA0-4F09-8148-C483321AD2D9}">
          <dgm14:cNvPr xmlns:dgm14="http://schemas.microsoft.com/office/drawing/2010/diagram" id="0" name="" descr="People raising thumbs up"/>
        </a:ext>
      </dgm:extLst>
    </dgm:pt>
    <dgm:pt modelId="{0A35EE57-796F-4DE1-9E13-ACD429353787}" type="pres">
      <dgm:prSet presAssocID="{A1EF23E1-DCEE-4927-8FBB-30C91343AE88}" presName="sibTrans" presStyleLbl="sibTrans2D1" presStyleIdx="0" presStyleCnt="0"/>
      <dgm:spPr/>
    </dgm:pt>
    <dgm:pt modelId="{BF2C14B8-FE04-4530-90D9-D5CB6E014A31}" type="pres">
      <dgm:prSet presAssocID="{9C948ACE-23D8-4065-85F3-2A17644083D6}" presName="compNode" presStyleCnt="0"/>
      <dgm:spPr/>
    </dgm:pt>
    <dgm:pt modelId="{0391455C-28D0-46A6-BF45-495475F09489}" type="pres">
      <dgm:prSet presAssocID="{9C948ACE-23D8-4065-85F3-2A17644083D6}" presName="node" presStyleLbl="node1" presStyleIdx="1" presStyleCnt="3" custLinFactNeighborX="0" custLinFactNeighborY="0">
        <dgm:presLayoutVars>
          <dgm:bulletEnabled val="1"/>
        </dgm:presLayoutVars>
      </dgm:prSet>
      <dgm:spPr/>
    </dgm:pt>
    <dgm:pt modelId="{8001E6FB-C695-46B7-A988-27A2D41410FF}" type="pres">
      <dgm:prSet presAssocID="{9C948ACE-23D8-4065-85F3-2A17644083D6}" presName="invisiNode" presStyleLbl="node1" presStyleIdx="1" presStyleCnt="3"/>
      <dgm:spPr/>
    </dgm:pt>
    <dgm:pt modelId="{A120F32F-153E-4C33-B418-08D100273BCE}" type="pres">
      <dgm:prSet presAssocID="{9C948ACE-23D8-4065-85F3-2A17644083D6}"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tretch>
            <a:fillRect t="-13000" b="-13000"/>
          </a:stretch>
        </a:blipFill>
      </dgm:spPr>
    </dgm:pt>
    <dgm:pt modelId="{14CF54A6-2975-46F0-A627-34FA8D076536}" type="pres">
      <dgm:prSet presAssocID="{18DA1C5D-3AF8-4466-99FF-F79845660E4C}" presName="sibTrans" presStyleLbl="sibTrans2D1" presStyleIdx="0" presStyleCnt="0"/>
      <dgm:spPr/>
    </dgm:pt>
    <dgm:pt modelId="{43800020-CB9A-4930-9275-4B638EABF3AB}" type="pres">
      <dgm:prSet presAssocID="{80D88A3C-DB11-4606-8798-E1058C6662D5}" presName="compNode" presStyleCnt="0"/>
      <dgm:spPr/>
    </dgm:pt>
    <dgm:pt modelId="{D52E467F-494F-4FAD-9712-4A304BA78D70}" type="pres">
      <dgm:prSet presAssocID="{80D88A3C-DB11-4606-8798-E1058C6662D5}" presName="node" presStyleLbl="node1" presStyleIdx="2" presStyleCnt="3" custLinFactNeighborX="7411">
        <dgm:presLayoutVars>
          <dgm:bulletEnabled val="1"/>
        </dgm:presLayoutVars>
      </dgm:prSet>
      <dgm:spPr/>
    </dgm:pt>
    <dgm:pt modelId="{7DAEDF79-6149-4651-9193-5408D293CADB}" type="pres">
      <dgm:prSet presAssocID="{80D88A3C-DB11-4606-8798-E1058C6662D5}" presName="invisiNode" presStyleLbl="node1" presStyleIdx="2" presStyleCnt="3"/>
      <dgm:spPr/>
    </dgm:pt>
    <dgm:pt modelId="{C246DFFF-9232-4368-96FD-263408B4F60D}" type="pres">
      <dgm:prSet presAssocID="{80D88A3C-DB11-4606-8798-E1058C6662D5}"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tretch>
            <a:fillRect t="-9000" b="-9000"/>
          </a:stretch>
        </a:blipFill>
      </dgm:spPr>
    </dgm:pt>
  </dgm:ptLst>
  <dgm:cxnLst>
    <dgm:cxn modelId="{2A78BB3B-DB02-4271-902B-4A9EF85AA074}" type="presOf" srcId="{9C948ACE-23D8-4065-85F3-2A17644083D6}" destId="{0391455C-28D0-46A6-BF45-495475F09489}" srcOrd="0" destOrd="0" presId="urn:microsoft.com/office/officeart/2005/8/layout/pList2"/>
    <dgm:cxn modelId="{977C355D-0ED7-4789-8936-A3544C46B96C}" type="presOf" srcId="{7194EF72-D0F8-49FF-B032-066F99B3C79B}" destId="{FD5CA6A4-2CC4-4F15-B2CE-4095866CB2D5}" srcOrd="0" destOrd="0" presId="urn:microsoft.com/office/officeart/2005/8/layout/pList2"/>
    <dgm:cxn modelId="{8F2E0B91-ABFF-47C9-A44A-9C2D46C9921B}" type="presOf" srcId="{80D88A3C-DB11-4606-8798-E1058C6662D5}" destId="{D52E467F-494F-4FAD-9712-4A304BA78D70}" srcOrd="0" destOrd="0" presId="urn:microsoft.com/office/officeart/2005/8/layout/pList2"/>
    <dgm:cxn modelId="{B5ABC29E-A4CA-43FE-85BA-47C064AB8492}" srcId="{01513CFA-CF0C-4F96-9F98-E3C9697840CF}" destId="{7194EF72-D0F8-49FF-B032-066F99B3C79B}" srcOrd="0" destOrd="0" parTransId="{2D60D503-2711-42C0-9557-C8D2E70ECAEB}" sibTransId="{A1EF23E1-DCEE-4927-8FBB-30C91343AE88}"/>
    <dgm:cxn modelId="{4E9395AE-5848-4775-AC04-EBE55ED8E303}" type="presOf" srcId="{18DA1C5D-3AF8-4466-99FF-F79845660E4C}" destId="{14CF54A6-2975-46F0-A627-34FA8D076536}" srcOrd="0" destOrd="0" presId="urn:microsoft.com/office/officeart/2005/8/layout/pList2"/>
    <dgm:cxn modelId="{79F18BDD-0118-48A5-99B6-46BBCD3FE2B3}" srcId="{01513CFA-CF0C-4F96-9F98-E3C9697840CF}" destId="{80D88A3C-DB11-4606-8798-E1058C6662D5}" srcOrd="2" destOrd="0" parTransId="{8CF71B9B-39DA-4B55-B649-AA793BB33E93}" sibTransId="{240F208C-FA3B-4513-B0E8-7740CE67F844}"/>
    <dgm:cxn modelId="{2F22F0DD-2B0B-4C70-A760-24B92CD9B49E}" srcId="{01513CFA-CF0C-4F96-9F98-E3C9697840CF}" destId="{9C948ACE-23D8-4065-85F3-2A17644083D6}" srcOrd="1" destOrd="0" parTransId="{240BFE48-262E-4153-BBF5-2EE278D371F2}" sibTransId="{18DA1C5D-3AF8-4466-99FF-F79845660E4C}"/>
    <dgm:cxn modelId="{DDE8EBE0-8EFF-4F62-A3A9-45276FE442C4}" type="presOf" srcId="{01513CFA-CF0C-4F96-9F98-E3C9697840CF}" destId="{144D3C98-7D54-499A-B537-3DEB52DA0F3E}" srcOrd="0" destOrd="0" presId="urn:microsoft.com/office/officeart/2005/8/layout/pList2"/>
    <dgm:cxn modelId="{B1C51CFA-F143-4AB3-8A3A-0BF571D39822}" type="presOf" srcId="{A1EF23E1-DCEE-4927-8FBB-30C91343AE88}" destId="{0A35EE57-796F-4DE1-9E13-ACD429353787}" srcOrd="0" destOrd="0" presId="urn:microsoft.com/office/officeart/2005/8/layout/pList2"/>
    <dgm:cxn modelId="{CABE14F7-4769-4EEE-85A5-EED2DAA4FC80}" type="presParOf" srcId="{144D3C98-7D54-499A-B537-3DEB52DA0F3E}" destId="{111895F8-466A-4F44-A41A-A72783CE0AC3}" srcOrd="0" destOrd="0" presId="urn:microsoft.com/office/officeart/2005/8/layout/pList2"/>
    <dgm:cxn modelId="{3AF8E397-6ED8-4551-BB1F-1F0CAD2462E2}" type="presParOf" srcId="{144D3C98-7D54-499A-B537-3DEB52DA0F3E}" destId="{7153E334-1092-42C6-A981-320C364FBEEB}" srcOrd="1" destOrd="0" presId="urn:microsoft.com/office/officeart/2005/8/layout/pList2"/>
    <dgm:cxn modelId="{7667D16B-2873-40C9-A368-815702B0FCC3}" type="presParOf" srcId="{7153E334-1092-42C6-A981-320C364FBEEB}" destId="{8ECA769D-6561-471C-A410-FB59D24F5913}" srcOrd="0" destOrd="0" presId="urn:microsoft.com/office/officeart/2005/8/layout/pList2"/>
    <dgm:cxn modelId="{5200D9A7-A010-44FA-BE09-19D6449FA226}" type="presParOf" srcId="{8ECA769D-6561-471C-A410-FB59D24F5913}" destId="{FD5CA6A4-2CC4-4F15-B2CE-4095866CB2D5}" srcOrd="0" destOrd="0" presId="urn:microsoft.com/office/officeart/2005/8/layout/pList2"/>
    <dgm:cxn modelId="{5E26CB87-A86F-46A2-8E1C-7A7C23B67BE2}" type="presParOf" srcId="{8ECA769D-6561-471C-A410-FB59D24F5913}" destId="{7331F3E0-BB93-490E-996F-70945242DE9E}" srcOrd="1" destOrd="0" presId="urn:microsoft.com/office/officeart/2005/8/layout/pList2"/>
    <dgm:cxn modelId="{7DA5E1FF-FACF-4292-9990-A11B3A58766C}" type="presParOf" srcId="{8ECA769D-6561-471C-A410-FB59D24F5913}" destId="{AF35CC23-9CF5-47C9-9BE4-9A06D899E485}" srcOrd="2" destOrd="0" presId="urn:microsoft.com/office/officeart/2005/8/layout/pList2"/>
    <dgm:cxn modelId="{1261D23C-3C09-4FA9-93A9-AFC1BFD88DFB}" type="presParOf" srcId="{7153E334-1092-42C6-A981-320C364FBEEB}" destId="{0A35EE57-796F-4DE1-9E13-ACD429353787}" srcOrd="1" destOrd="0" presId="urn:microsoft.com/office/officeart/2005/8/layout/pList2"/>
    <dgm:cxn modelId="{7EF2C0DD-56CC-42BD-B207-6E248EEF2672}" type="presParOf" srcId="{7153E334-1092-42C6-A981-320C364FBEEB}" destId="{BF2C14B8-FE04-4530-90D9-D5CB6E014A31}" srcOrd="2" destOrd="0" presId="urn:microsoft.com/office/officeart/2005/8/layout/pList2"/>
    <dgm:cxn modelId="{FA11EB62-523C-4CD9-B82E-6F3E022DD1CA}" type="presParOf" srcId="{BF2C14B8-FE04-4530-90D9-D5CB6E014A31}" destId="{0391455C-28D0-46A6-BF45-495475F09489}" srcOrd="0" destOrd="0" presId="urn:microsoft.com/office/officeart/2005/8/layout/pList2"/>
    <dgm:cxn modelId="{F94CCF26-BE44-467B-95F5-A22456AD2B04}" type="presParOf" srcId="{BF2C14B8-FE04-4530-90D9-D5CB6E014A31}" destId="{8001E6FB-C695-46B7-A988-27A2D41410FF}" srcOrd="1" destOrd="0" presId="urn:microsoft.com/office/officeart/2005/8/layout/pList2"/>
    <dgm:cxn modelId="{53A37D9D-0E70-4969-80B9-E191976EEB54}" type="presParOf" srcId="{BF2C14B8-FE04-4530-90D9-D5CB6E014A31}" destId="{A120F32F-153E-4C33-B418-08D100273BCE}" srcOrd="2" destOrd="0" presId="urn:microsoft.com/office/officeart/2005/8/layout/pList2"/>
    <dgm:cxn modelId="{121533DE-5A80-4229-B325-CDC6039356A5}" type="presParOf" srcId="{7153E334-1092-42C6-A981-320C364FBEEB}" destId="{14CF54A6-2975-46F0-A627-34FA8D076536}" srcOrd="3" destOrd="0" presId="urn:microsoft.com/office/officeart/2005/8/layout/pList2"/>
    <dgm:cxn modelId="{427D342A-7D49-47A6-9D63-09B306D188A7}" type="presParOf" srcId="{7153E334-1092-42C6-A981-320C364FBEEB}" destId="{43800020-CB9A-4930-9275-4B638EABF3AB}" srcOrd="4" destOrd="0" presId="urn:microsoft.com/office/officeart/2005/8/layout/pList2"/>
    <dgm:cxn modelId="{39AA2DEA-622B-4DE4-ACBF-094D28C61F51}" type="presParOf" srcId="{43800020-CB9A-4930-9275-4B638EABF3AB}" destId="{D52E467F-494F-4FAD-9712-4A304BA78D70}" srcOrd="0" destOrd="0" presId="urn:microsoft.com/office/officeart/2005/8/layout/pList2"/>
    <dgm:cxn modelId="{AF8D2C20-C0BA-4D85-AB95-50217ECC53AD}" type="presParOf" srcId="{43800020-CB9A-4930-9275-4B638EABF3AB}" destId="{7DAEDF79-6149-4651-9193-5408D293CADB}" srcOrd="1" destOrd="0" presId="urn:microsoft.com/office/officeart/2005/8/layout/pList2"/>
    <dgm:cxn modelId="{02400B2F-8346-46FA-A90E-C8C22BDBD17B}" type="presParOf" srcId="{43800020-CB9A-4930-9275-4B638EABF3AB}" destId="{C246DFFF-9232-4368-96FD-263408B4F60D}"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0E04F5E1-A581-420A-9014-D1C6501E6294}" type="doc">
      <dgm:prSet loTypeId="urn:microsoft.com/office/officeart/2005/8/layout/pList1" loCatId="list" qsTypeId="urn:microsoft.com/office/officeart/2005/8/quickstyle/simple1" qsCatId="simple" csTypeId="urn:microsoft.com/office/officeart/2005/8/colors/colorful2" csCatId="colorful" phldr="1"/>
      <dgm:spPr/>
      <dgm:t>
        <a:bodyPr/>
        <a:lstStyle/>
        <a:p>
          <a:endParaRPr lang="en-US"/>
        </a:p>
      </dgm:t>
    </dgm:pt>
    <dgm:pt modelId="{3ADE7A5B-3999-4D37-B408-AAB8A87B59F5}" type="parTrans" cxnId="{C6D40193-C846-4D76-88ED-3FEBEC3305A3}">
      <dgm:prSet/>
      <dgm:spPr/>
      <dgm:t>
        <a:bodyPr/>
        <a:lstStyle/>
        <a:p>
          <a:endParaRPr lang="en-US"/>
        </a:p>
      </dgm:t>
    </dgm:pt>
    <dgm:pt modelId="{747452AE-DAB6-4B4A-A804-1D7E51161932}">
      <dgm:prSet phldrT="[Text]" custT="1"/>
      <dgm:spPr/>
      <dgm:t>
        <a:bodyPr>
          <a:noAutofit/>
        </a:bodyPr>
        <a:lstStyle/>
        <a:p>
          <a:pPr rtl="0"/>
          <a:r>
            <a:rPr lang="zh-Hans" sz="2700" b="0" i="0" u="none" strike="noStrike">
              <a:latin typeface="Simsun"/>
              <a:ea typeface="Simsun"/>
            </a:rPr>
            <a:t>确定资格</a:t>
          </a:r>
        </a:p>
      </dgm:t>
    </dgm:pt>
    <dgm:pt modelId="{19D7BAAF-5444-4BA1-8FDA-1EB4FD4F62BB}" type="sibTrans" cxnId="{C6D40193-C846-4D76-88ED-3FEBEC3305A3}">
      <dgm:prSet/>
      <dgm:spPr/>
      <dgm:t>
        <a:bodyPr/>
        <a:lstStyle/>
        <a:p>
          <a:endParaRPr lang="en-US"/>
        </a:p>
      </dgm:t>
    </dgm:pt>
    <dgm:pt modelId="{6723A3EA-8A4F-4025-A0FF-AF63AC68D244}" type="parTrans" cxnId="{19A51C71-93AE-4697-B5C1-677A5A4FA9C5}">
      <dgm:prSet/>
      <dgm:spPr/>
      <dgm:t>
        <a:bodyPr/>
        <a:lstStyle/>
        <a:p>
          <a:endParaRPr lang="en-US"/>
        </a:p>
      </dgm:t>
    </dgm:pt>
    <dgm:pt modelId="{AC8FD09F-9ED6-4649-8889-66EAF79C4673}">
      <dgm:prSet phldrT="[Text]" custT="1"/>
      <dgm:spPr/>
      <dgm:t>
        <a:bodyPr>
          <a:noAutofit/>
        </a:bodyPr>
        <a:lstStyle/>
        <a:p>
          <a:pPr rtl="0"/>
          <a:r>
            <a:rPr lang="zh-Hans" sz="2700" b="0" i="0" u="none" strike="noStrike">
              <a:latin typeface="Simsun"/>
              <a:ea typeface="Simsun"/>
            </a:rPr>
            <a:t>折扣计算</a:t>
          </a:r>
        </a:p>
      </dgm:t>
    </dgm:pt>
    <dgm:pt modelId="{22AE94A4-8B16-44F9-8919-8C0204734C64}" type="sibTrans" cxnId="{19A51C71-93AE-4697-B5C1-677A5A4FA9C5}">
      <dgm:prSet/>
      <dgm:spPr/>
      <dgm:t>
        <a:bodyPr/>
        <a:lstStyle/>
        <a:p>
          <a:endParaRPr lang="en-US"/>
        </a:p>
      </dgm:t>
    </dgm:pt>
    <dgm:pt modelId="{5C36AA3D-442E-46A2-A36D-61622F31F16C}" type="parTrans" cxnId="{452B5B20-5564-4281-8CDD-46035B3D6ABE}">
      <dgm:prSet/>
      <dgm:spPr/>
      <dgm:t>
        <a:bodyPr/>
        <a:lstStyle/>
        <a:p>
          <a:endParaRPr lang="en-US"/>
        </a:p>
      </dgm:t>
    </dgm:pt>
    <dgm:pt modelId="{9191E0EC-3FD5-4DB6-8D51-FF1528581A75}">
      <dgm:prSet phldrT="[Text]" custT="1"/>
      <dgm:spPr/>
      <dgm:t>
        <a:bodyPr>
          <a:noAutofit/>
        </a:bodyPr>
        <a:lstStyle/>
        <a:p>
          <a:pPr rtl="0"/>
          <a:r>
            <a:rPr lang="zh-Hans" sz="2700" b="0" i="0" u="none" strike="noStrike">
              <a:latin typeface="Simsun"/>
              <a:ea typeface="Simsun"/>
            </a:rPr>
            <a:t>申请程序</a:t>
          </a:r>
        </a:p>
      </dgm:t>
    </dgm:pt>
    <dgm:pt modelId="{4E4184E3-0905-4C75-9FA2-56C20B178CCD}" type="sibTrans" cxnId="{452B5B20-5564-4281-8CDD-46035B3D6ABE}">
      <dgm:prSet/>
      <dgm:spPr/>
      <dgm:t>
        <a:bodyPr/>
        <a:lstStyle/>
        <a:p>
          <a:endParaRPr lang="en-US"/>
        </a:p>
      </dgm:t>
    </dgm:pt>
    <dgm:pt modelId="{69CA474A-8448-4326-9FBE-64324CC27D3B}" type="parTrans" cxnId="{2D0E42FF-C108-4488-9230-163CAE27737A}">
      <dgm:prSet/>
      <dgm:spPr/>
      <dgm:t>
        <a:bodyPr/>
        <a:lstStyle/>
        <a:p>
          <a:endParaRPr lang="en-US"/>
        </a:p>
      </dgm:t>
    </dgm:pt>
    <dgm:pt modelId="{CC9C1E16-1644-4E7D-82DB-BC938682DE28}">
      <dgm:prSet phldrT="[Text]" custT="1"/>
      <dgm:spPr/>
      <dgm:t>
        <a:bodyPr>
          <a:noAutofit/>
        </a:bodyPr>
        <a:lstStyle/>
        <a:p>
          <a:pPr rtl="0"/>
          <a:r>
            <a:rPr lang="zh-Hans" sz="2700" b="0" i="0" u="none" strike="noStrike">
              <a:latin typeface="Simsun"/>
              <a:ea typeface="Simsun"/>
            </a:rPr>
            <a:t>合规</a:t>
          </a:r>
        </a:p>
      </dgm:t>
    </dgm:pt>
    <dgm:pt modelId="{30DD815B-34F2-4ADD-AC37-68FB11456CA3}" type="sibTrans" cxnId="{2D0E42FF-C108-4488-9230-163CAE27737A}">
      <dgm:prSet/>
      <dgm:spPr/>
      <dgm:t>
        <a:bodyPr/>
        <a:lstStyle/>
        <a:p>
          <a:endParaRPr lang="en-US"/>
        </a:p>
      </dgm:t>
    </dgm:pt>
    <dgm:pt modelId="{79F98530-EA35-433D-B589-84C8C76F2E8B}" type="pres">
      <dgm:prSet presAssocID="{0E04F5E1-A581-420A-9014-D1C6501E6294}" presName="Name0" presStyleCnt="0">
        <dgm:presLayoutVars>
          <dgm:dir/>
          <dgm:resizeHandles val="exact"/>
        </dgm:presLayoutVars>
      </dgm:prSet>
      <dgm:spPr/>
    </dgm:pt>
    <dgm:pt modelId="{B6B3AE9B-A928-4669-A01C-C060F95762D1}" type="pres">
      <dgm:prSet presAssocID="{747452AE-DAB6-4B4A-A804-1D7E51161932}" presName="compNode" presStyleCnt="0"/>
      <dgm:spPr/>
    </dgm:pt>
    <dgm:pt modelId="{1B79DEB6-DD18-493E-8F79-6B4552192BA9}" type="pres">
      <dgm:prSet presAssocID="{747452AE-DAB6-4B4A-A804-1D7E51161932}"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tretch>
            <a:fillRect l="-2000" r="-2000"/>
          </a:stretch>
        </a:blipFill>
      </dgm:spPr>
    </dgm:pt>
    <dgm:pt modelId="{1A9B4FDE-2F5A-48A9-8951-6671B9EE8AC0}" type="pres">
      <dgm:prSet presAssocID="{747452AE-DAB6-4B4A-A804-1D7E51161932}" presName="textRect" presStyleLbl="revTx" presStyleIdx="0" presStyleCnt="4">
        <dgm:presLayoutVars>
          <dgm:bulletEnabled val="1"/>
        </dgm:presLayoutVars>
      </dgm:prSet>
      <dgm:spPr/>
    </dgm:pt>
    <dgm:pt modelId="{CDF9819C-0D56-4101-BFA9-F3E91B9F33D6}" type="pres">
      <dgm:prSet presAssocID="{19D7BAAF-5444-4BA1-8FDA-1EB4FD4F62BB}" presName="sibTrans" presStyleLbl="sibTrans2D1" presStyleIdx="0" presStyleCnt="0"/>
      <dgm:spPr/>
    </dgm:pt>
    <dgm:pt modelId="{048308E9-14FF-4073-B213-1AC0008D7626}" type="pres">
      <dgm:prSet presAssocID="{AC8FD09F-9ED6-4649-8889-66EAF79C4673}" presName="compNode" presStyleCnt="0"/>
      <dgm:spPr/>
    </dgm:pt>
    <dgm:pt modelId="{5AE7562C-D9CE-43E4-AEF8-A822B28B4F8A}" type="pres">
      <dgm:prSet presAssocID="{AC8FD09F-9ED6-4649-8889-66EAF79C4673}"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tretch>
            <a:fillRect l="-2000" r="-2000"/>
          </a:stretch>
        </a:blipFill>
      </dgm:spPr>
      <dgm:extLst>
        <a:ext uri="{E40237B7-FDA0-4F09-8148-C483321AD2D9}">
          <dgm14:cNvPr xmlns:dgm14="http://schemas.microsoft.com/office/drawing/2010/diagram" id="0" name="" descr="Calculator and notepad"/>
        </a:ext>
      </dgm:extLst>
    </dgm:pt>
    <dgm:pt modelId="{043E332A-6903-4C52-B529-0829C4C2DDE2}" type="pres">
      <dgm:prSet presAssocID="{AC8FD09F-9ED6-4649-8889-66EAF79C4673}" presName="textRect" presStyleLbl="revTx" presStyleIdx="1" presStyleCnt="4">
        <dgm:presLayoutVars>
          <dgm:bulletEnabled val="1"/>
        </dgm:presLayoutVars>
      </dgm:prSet>
      <dgm:spPr/>
    </dgm:pt>
    <dgm:pt modelId="{47B35CFB-E3A5-41DB-ACAD-C06AAD6105A5}" type="pres">
      <dgm:prSet presAssocID="{22AE94A4-8B16-44F9-8919-8C0204734C64}" presName="sibTrans" presStyleLbl="sibTrans2D1" presStyleIdx="0" presStyleCnt="0"/>
      <dgm:spPr/>
    </dgm:pt>
    <dgm:pt modelId="{A4238483-8E53-429B-A2CA-88058091E860}" type="pres">
      <dgm:prSet presAssocID="{9191E0EC-3FD5-4DB6-8D51-FF1528581A75}" presName="compNode" presStyleCnt="0"/>
      <dgm:spPr/>
    </dgm:pt>
    <dgm:pt modelId="{94A32F67-CD67-4A02-A2DC-BE4F28EC8C77}" type="pres">
      <dgm:prSet presAssocID="{9191E0EC-3FD5-4DB6-8D51-FF1528581A75}"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tretch>
            <a:fillRect l="-2000" r="-2000"/>
          </a:stretch>
        </a:blipFill>
      </dgm:spPr>
    </dgm:pt>
    <dgm:pt modelId="{C6DF0E85-F867-40B3-A4AC-D024383A341C}" type="pres">
      <dgm:prSet presAssocID="{9191E0EC-3FD5-4DB6-8D51-FF1528581A75}" presName="textRect" presStyleLbl="revTx" presStyleIdx="2" presStyleCnt="4">
        <dgm:presLayoutVars>
          <dgm:bulletEnabled val="1"/>
        </dgm:presLayoutVars>
      </dgm:prSet>
      <dgm:spPr/>
    </dgm:pt>
    <dgm:pt modelId="{1D704C1D-49B9-43A8-9DE8-CB35F0749014}" type="pres">
      <dgm:prSet presAssocID="{4E4184E3-0905-4C75-9FA2-56C20B178CCD}" presName="sibTrans" presStyleLbl="sibTrans2D1" presStyleIdx="0" presStyleCnt="0"/>
      <dgm:spPr/>
    </dgm:pt>
    <dgm:pt modelId="{87842C33-07B8-4F9C-AD86-AAFB560D65ED}" type="pres">
      <dgm:prSet presAssocID="{CC9C1E16-1644-4E7D-82DB-BC938682DE28}" presName="compNode" presStyleCnt="0"/>
      <dgm:spPr/>
    </dgm:pt>
    <dgm:pt modelId="{54DAD36C-B972-42D4-BA18-425A2DE8C612}" type="pres">
      <dgm:prSet presAssocID="{CC9C1E16-1644-4E7D-82DB-BC938682DE28}"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tretch>
            <a:fillRect l="-53000" r="-53000"/>
          </a:stretch>
        </a:blipFill>
      </dgm:spPr>
    </dgm:pt>
    <dgm:pt modelId="{41438A21-3FD3-419A-A9C2-1AEDA680C7A5}" type="pres">
      <dgm:prSet presAssocID="{CC9C1E16-1644-4E7D-82DB-BC938682DE28}" presName="textRect" presStyleLbl="revTx" presStyleIdx="3" presStyleCnt="4">
        <dgm:presLayoutVars>
          <dgm:bulletEnabled val="1"/>
        </dgm:presLayoutVars>
      </dgm:prSet>
      <dgm:spPr/>
    </dgm:pt>
  </dgm:ptLst>
  <dgm:cxnLst>
    <dgm:cxn modelId="{E3C7FC10-E9F4-4CC4-9FC7-D06E6E5823A8}" type="presOf" srcId="{22AE94A4-8B16-44F9-8919-8C0204734C64}" destId="{47B35CFB-E3A5-41DB-ACAD-C06AAD6105A5}" srcOrd="0" destOrd="0" presId="urn:microsoft.com/office/officeart/2005/8/layout/pList1"/>
    <dgm:cxn modelId="{452B5B20-5564-4281-8CDD-46035B3D6ABE}" srcId="{0E04F5E1-A581-420A-9014-D1C6501E6294}" destId="{9191E0EC-3FD5-4DB6-8D51-FF1528581A75}" srcOrd="2" destOrd="0" parTransId="{5C36AA3D-442E-46A2-A36D-61622F31F16C}" sibTransId="{4E4184E3-0905-4C75-9FA2-56C20B178CCD}"/>
    <dgm:cxn modelId="{19A51C71-93AE-4697-B5C1-677A5A4FA9C5}" srcId="{0E04F5E1-A581-420A-9014-D1C6501E6294}" destId="{AC8FD09F-9ED6-4649-8889-66EAF79C4673}" srcOrd="1" destOrd="0" parTransId="{6723A3EA-8A4F-4025-A0FF-AF63AC68D244}" sibTransId="{22AE94A4-8B16-44F9-8919-8C0204734C64}"/>
    <dgm:cxn modelId="{DE574E75-ADA2-4339-959A-CB78D7A6355A}" type="presOf" srcId="{747452AE-DAB6-4B4A-A804-1D7E51161932}" destId="{1A9B4FDE-2F5A-48A9-8951-6671B9EE8AC0}" srcOrd="0" destOrd="0" presId="urn:microsoft.com/office/officeart/2005/8/layout/pList1"/>
    <dgm:cxn modelId="{C223DC79-BE24-4537-B979-E1A4E88AA760}" type="presOf" srcId="{19D7BAAF-5444-4BA1-8FDA-1EB4FD4F62BB}" destId="{CDF9819C-0D56-4101-BFA9-F3E91B9F33D6}" srcOrd="0" destOrd="0" presId="urn:microsoft.com/office/officeart/2005/8/layout/pList1"/>
    <dgm:cxn modelId="{C6D40193-C846-4D76-88ED-3FEBEC3305A3}" srcId="{0E04F5E1-A581-420A-9014-D1C6501E6294}" destId="{747452AE-DAB6-4B4A-A804-1D7E51161932}" srcOrd="0" destOrd="0" parTransId="{3ADE7A5B-3999-4D37-B408-AAB8A87B59F5}" sibTransId="{19D7BAAF-5444-4BA1-8FDA-1EB4FD4F62BB}"/>
    <dgm:cxn modelId="{15BEDA98-F567-4925-A4E7-D5972B0E9F2D}" type="presOf" srcId="{CC9C1E16-1644-4E7D-82DB-BC938682DE28}" destId="{41438A21-3FD3-419A-A9C2-1AEDA680C7A5}" srcOrd="0" destOrd="0" presId="urn:microsoft.com/office/officeart/2005/8/layout/pList1"/>
    <dgm:cxn modelId="{7A7263AE-7D67-4C82-AF8B-54F71DD47C7D}" type="presOf" srcId="{9191E0EC-3FD5-4DB6-8D51-FF1528581A75}" destId="{C6DF0E85-F867-40B3-A4AC-D024383A341C}" srcOrd="0" destOrd="0" presId="urn:microsoft.com/office/officeart/2005/8/layout/pList1"/>
    <dgm:cxn modelId="{475C6EC6-A536-4915-ACA5-576565F1265B}" type="presOf" srcId="{AC8FD09F-9ED6-4649-8889-66EAF79C4673}" destId="{043E332A-6903-4C52-B529-0829C4C2DDE2}" srcOrd="0" destOrd="0" presId="urn:microsoft.com/office/officeart/2005/8/layout/pList1"/>
    <dgm:cxn modelId="{DCEE75E1-281B-4111-A388-F80BD0A9605B}" type="presOf" srcId="{0E04F5E1-A581-420A-9014-D1C6501E6294}" destId="{79F98530-EA35-433D-B589-84C8C76F2E8B}" srcOrd="0" destOrd="0" presId="urn:microsoft.com/office/officeart/2005/8/layout/pList1"/>
    <dgm:cxn modelId="{F84C5DF4-3C0F-4792-9554-75DC5F36542F}" type="presOf" srcId="{4E4184E3-0905-4C75-9FA2-56C20B178CCD}" destId="{1D704C1D-49B9-43A8-9DE8-CB35F0749014}" srcOrd="0" destOrd="0" presId="urn:microsoft.com/office/officeart/2005/8/layout/pList1"/>
    <dgm:cxn modelId="{2D0E42FF-C108-4488-9230-163CAE27737A}" srcId="{0E04F5E1-A581-420A-9014-D1C6501E6294}" destId="{CC9C1E16-1644-4E7D-82DB-BC938682DE28}" srcOrd="3" destOrd="0" parTransId="{69CA474A-8448-4326-9FBE-64324CC27D3B}" sibTransId="{30DD815B-34F2-4ADD-AC37-68FB11456CA3}"/>
    <dgm:cxn modelId="{737088F3-2115-4506-A162-DBF08DAD7011}" type="presParOf" srcId="{79F98530-EA35-433D-B589-84C8C76F2E8B}" destId="{B6B3AE9B-A928-4669-A01C-C060F95762D1}" srcOrd="0" destOrd="0" presId="urn:microsoft.com/office/officeart/2005/8/layout/pList1"/>
    <dgm:cxn modelId="{B980BDA0-962B-4233-B35E-FA4797B0BE15}" type="presParOf" srcId="{B6B3AE9B-A928-4669-A01C-C060F95762D1}" destId="{1B79DEB6-DD18-493E-8F79-6B4552192BA9}" srcOrd="0" destOrd="0" presId="urn:microsoft.com/office/officeart/2005/8/layout/pList1"/>
    <dgm:cxn modelId="{A601C691-5A21-46B5-91C7-3DB606F26095}" type="presParOf" srcId="{B6B3AE9B-A928-4669-A01C-C060F95762D1}" destId="{1A9B4FDE-2F5A-48A9-8951-6671B9EE8AC0}" srcOrd="1" destOrd="0" presId="urn:microsoft.com/office/officeart/2005/8/layout/pList1"/>
    <dgm:cxn modelId="{1FD9FBE0-01BE-486C-9857-35AC46A0F977}" type="presParOf" srcId="{79F98530-EA35-433D-B589-84C8C76F2E8B}" destId="{CDF9819C-0D56-4101-BFA9-F3E91B9F33D6}" srcOrd="1" destOrd="0" presId="urn:microsoft.com/office/officeart/2005/8/layout/pList1"/>
    <dgm:cxn modelId="{01D76292-60C8-4FA2-AAEB-1D61FCAD46F6}" type="presParOf" srcId="{79F98530-EA35-433D-B589-84C8C76F2E8B}" destId="{048308E9-14FF-4073-B213-1AC0008D7626}" srcOrd="2" destOrd="0" presId="urn:microsoft.com/office/officeart/2005/8/layout/pList1"/>
    <dgm:cxn modelId="{E6769037-83CB-486D-997E-2C476B96FD3C}" type="presParOf" srcId="{048308E9-14FF-4073-B213-1AC0008D7626}" destId="{5AE7562C-D9CE-43E4-AEF8-A822B28B4F8A}" srcOrd="0" destOrd="0" presId="urn:microsoft.com/office/officeart/2005/8/layout/pList1"/>
    <dgm:cxn modelId="{B61430CE-8838-40B4-B531-3C4878C63F16}" type="presParOf" srcId="{048308E9-14FF-4073-B213-1AC0008D7626}" destId="{043E332A-6903-4C52-B529-0829C4C2DDE2}" srcOrd="1" destOrd="0" presId="urn:microsoft.com/office/officeart/2005/8/layout/pList1"/>
    <dgm:cxn modelId="{D656A00A-F12C-4084-BA8D-B415B31CFDBD}" type="presParOf" srcId="{79F98530-EA35-433D-B589-84C8C76F2E8B}" destId="{47B35CFB-E3A5-41DB-ACAD-C06AAD6105A5}" srcOrd="3" destOrd="0" presId="urn:microsoft.com/office/officeart/2005/8/layout/pList1"/>
    <dgm:cxn modelId="{FC0453E7-6799-4743-A420-B338F1EBD4B1}" type="presParOf" srcId="{79F98530-EA35-433D-B589-84C8C76F2E8B}" destId="{A4238483-8E53-429B-A2CA-88058091E860}" srcOrd="4" destOrd="0" presId="urn:microsoft.com/office/officeart/2005/8/layout/pList1"/>
    <dgm:cxn modelId="{E783CBF7-3865-4589-8A0C-8DD5F2056772}" type="presParOf" srcId="{A4238483-8E53-429B-A2CA-88058091E860}" destId="{94A32F67-CD67-4A02-A2DC-BE4F28EC8C77}" srcOrd="0" destOrd="0" presId="urn:microsoft.com/office/officeart/2005/8/layout/pList1"/>
    <dgm:cxn modelId="{D21AEBF2-50BD-4F43-B211-E43A280F5E4F}" type="presParOf" srcId="{A4238483-8E53-429B-A2CA-88058091E860}" destId="{C6DF0E85-F867-40B3-A4AC-D024383A341C}" srcOrd="1" destOrd="0" presId="urn:microsoft.com/office/officeart/2005/8/layout/pList1"/>
    <dgm:cxn modelId="{D49776B2-C1FD-4396-89DF-576DAF2034DA}" type="presParOf" srcId="{79F98530-EA35-433D-B589-84C8C76F2E8B}" destId="{1D704C1D-49B9-43A8-9DE8-CB35F0749014}" srcOrd="5" destOrd="0" presId="urn:microsoft.com/office/officeart/2005/8/layout/pList1"/>
    <dgm:cxn modelId="{6925AFD3-E040-4625-A826-C21816D6FFE6}" type="presParOf" srcId="{79F98530-EA35-433D-B589-84C8C76F2E8B}" destId="{87842C33-07B8-4F9C-AD86-AAFB560D65ED}" srcOrd="6" destOrd="0" presId="urn:microsoft.com/office/officeart/2005/8/layout/pList1"/>
    <dgm:cxn modelId="{8F4E5C8E-AF7E-46CC-9C52-33A3F351B105}" type="presParOf" srcId="{87842C33-07B8-4F9C-AD86-AAFB560D65ED}" destId="{54DAD36C-B972-42D4-BA18-425A2DE8C612}" srcOrd="0" destOrd="0" presId="urn:microsoft.com/office/officeart/2005/8/layout/pList1"/>
    <dgm:cxn modelId="{845C63A5-D261-4DD0-A027-D55A576C58B2}" type="presParOf" srcId="{87842C33-07B8-4F9C-AD86-AAFB560D65ED}" destId="{41438A21-3FD3-419A-A9C2-1AEDA680C7A5}"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D99D7D1F-3F25-481A-B6B9-E856B3405C35}"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F7DB5854-5574-4924-BCC3-13BAB15306F9}" type="parTrans" cxnId="{8414D9BE-5519-4E35-8037-48A9E920960D}">
      <dgm:prSet/>
      <dgm:spPr/>
      <dgm:t>
        <a:bodyPr/>
        <a:lstStyle/>
        <a:p>
          <a:endParaRPr lang="en-US"/>
        </a:p>
      </dgm:t>
    </dgm:pt>
    <dgm:pt modelId="{D76B3D19-8855-4469-A063-A61786751FB2}">
      <dgm:prSet phldrT="[Text]" custT="1"/>
      <dgm:spPr/>
      <dgm:t>
        <a:bodyPr>
          <a:noAutofit/>
        </a:bodyPr>
        <a:lstStyle/>
        <a:p>
          <a:pPr rtl="0"/>
          <a:r>
            <a:rPr lang="zh-Hans" sz="3700" b="0" i="0" u="none" strike="noStrike">
              <a:latin typeface="Simsun"/>
              <a:ea typeface="Simsun"/>
            </a:rPr>
            <a:t>互联网接入</a:t>
          </a:r>
        </a:p>
      </dgm:t>
    </dgm:pt>
    <dgm:pt modelId="{63E55B53-B246-49BC-9FA2-D9E0D78D3581}" type="sibTrans" cxnId="{8414D9BE-5519-4E35-8037-48A9E920960D}">
      <dgm:prSet/>
      <dgm:spPr/>
      <dgm:t>
        <a:bodyPr/>
        <a:lstStyle/>
        <a:p>
          <a:endParaRPr lang="en-US"/>
        </a:p>
      </dgm:t>
    </dgm:pt>
    <dgm:pt modelId="{F976F9A0-F200-48C4-8D10-9045E0B116E0}" type="parTrans" cxnId="{1C27CCFA-1B7E-427C-A17D-29C077BD6BCA}">
      <dgm:prSet/>
      <dgm:spPr/>
      <dgm:t>
        <a:bodyPr/>
        <a:lstStyle/>
        <a:p>
          <a:endParaRPr lang="en-US"/>
        </a:p>
      </dgm:t>
    </dgm:pt>
    <dgm:pt modelId="{DBDF7ED7-730C-4624-9AB3-0EA503D04205}">
      <dgm:prSet phldrT="[Text]" custT="1"/>
      <dgm:spPr/>
      <dgm:t>
        <a:bodyPr>
          <a:noAutofit/>
        </a:bodyPr>
        <a:lstStyle/>
        <a:p>
          <a:pPr rtl="0"/>
          <a:r>
            <a:rPr lang="zh-Hans" sz="3700" b="0" i="0" u="none" strike="noStrike">
              <a:latin typeface="Simsun"/>
              <a:ea typeface="Simsun"/>
            </a:rPr>
            <a:t>数据传输服务</a:t>
          </a:r>
        </a:p>
      </dgm:t>
    </dgm:pt>
    <dgm:pt modelId="{9F9F7592-D309-4836-951E-3E516A8CA5B2}" type="sibTrans" cxnId="{1C27CCFA-1B7E-427C-A17D-29C077BD6BCA}">
      <dgm:prSet/>
      <dgm:spPr/>
      <dgm:t>
        <a:bodyPr/>
        <a:lstStyle/>
        <a:p>
          <a:endParaRPr lang="en-US"/>
        </a:p>
      </dgm:t>
    </dgm:pt>
    <dgm:pt modelId="{8A4197A8-BB1B-4AE9-95C7-45DB19512F10}" type="parTrans" cxnId="{0080E8DA-E7FF-4500-AC8E-6E252240B067}">
      <dgm:prSet/>
      <dgm:spPr/>
      <dgm:t>
        <a:bodyPr/>
        <a:lstStyle/>
        <a:p>
          <a:endParaRPr lang="en-US"/>
        </a:p>
      </dgm:t>
    </dgm:pt>
    <dgm:pt modelId="{4CE7D45C-C2FE-4E3F-BBAC-8DA9BB101A74}">
      <dgm:prSet phldrT="[Text]" custT="1"/>
      <dgm:spPr/>
      <dgm:t>
        <a:bodyPr>
          <a:noAutofit/>
        </a:bodyPr>
        <a:lstStyle/>
        <a:p>
          <a:pPr rtl="0"/>
          <a:r>
            <a:rPr lang="zh-Hans" sz="3700" b="0" i="0" u="none" strike="noStrike">
              <a:latin typeface="Simsun"/>
              <a:ea typeface="Simsun"/>
            </a:rPr>
            <a:t>综合服务数字网络</a:t>
          </a:r>
        </a:p>
      </dgm:t>
    </dgm:pt>
    <dgm:pt modelId="{A268AFFE-7080-44BB-BB1C-FC789444A551}" type="sibTrans" cxnId="{0080E8DA-E7FF-4500-AC8E-6E252240B067}">
      <dgm:prSet/>
      <dgm:spPr/>
      <dgm:t>
        <a:bodyPr/>
        <a:lstStyle/>
        <a:p>
          <a:endParaRPr lang="en-US"/>
        </a:p>
      </dgm:t>
    </dgm:pt>
    <dgm:pt modelId="{CAAD14FB-007A-4141-8CE1-449B455D97C5}" type="pres">
      <dgm:prSet presAssocID="{D99D7D1F-3F25-481A-B6B9-E856B3405C35}" presName="linearFlow" presStyleCnt="0">
        <dgm:presLayoutVars>
          <dgm:dir/>
          <dgm:resizeHandles val="exact"/>
        </dgm:presLayoutVars>
      </dgm:prSet>
      <dgm:spPr/>
    </dgm:pt>
    <dgm:pt modelId="{5ABAB935-54F2-4263-ABAA-0AEB0D6F7006}" type="pres">
      <dgm:prSet presAssocID="{D76B3D19-8855-4469-A063-A61786751FB2}" presName="composite" presStyleCnt="0"/>
      <dgm:spPr/>
    </dgm:pt>
    <dgm:pt modelId="{7FB168E3-41C2-4717-929B-875411338EFB}" type="pres">
      <dgm:prSet presAssocID="{D76B3D19-8855-4469-A063-A61786751FB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tretch>
            <a:fillRect l="-25000" r="-25000"/>
          </a:stretch>
        </a:blipFill>
      </dgm:spPr>
      <dgm:extLst>
        <a:ext uri="{E40237B7-FDA0-4F09-8148-C483321AD2D9}">
          <dgm14:cNvPr xmlns:dgm14="http://schemas.microsoft.com/office/drawing/2010/diagram" id="0" name="" descr="Lines joining to the end to form a curve"/>
        </a:ext>
      </dgm:extLst>
    </dgm:pt>
    <dgm:pt modelId="{81F7AD5D-CC2D-4881-BF4E-81576949C0E0}" type="pres">
      <dgm:prSet presAssocID="{D76B3D19-8855-4469-A063-A61786751FB2}" presName="txShp" presStyleLbl="node1" presStyleIdx="0" presStyleCnt="3">
        <dgm:presLayoutVars>
          <dgm:bulletEnabled val="1"/>
        </dgm:presLayoutVars>
      </dgm:prSet>
      <dgm:spPr/>
    </dgm:pt>
    <dgm:pt modelId="{33D177EB-7DAA-48FB-85D7-FF0E3E267C67}" type="pres">
      <dgm:prSet presAssocID="{63E55B53-B246-49BC-9FA2-D9E0D78D3581}" presName="spacing" presStyleCnt="0"/>
      <dgm:spPr/>
    </dgm:pt>
    <dgm:pt modelId="{2D437B86-EC03-4D69-AED5-B0598248A7D7}" type="pres">
      <dgm:prSet presAssocID="{DBDF7ED7-730C-4624-9AB3-0EA503D04205}" presName="composite" presStyleCnt="0"/>
      <dgm:spPr/>
    </dgm:pt>
    <dgm:pt modelId="{D0C09CE8-E62A-4200-A00D-4B77F6782C01}" type="pres">
      <dgm:prSet presAssocID="{DBDF7ED7-730C-4624-9AB3-0EA503D04205}"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tretch>
            <a:fillRect l="-25000" r="-25000"/>
          </a:stretch>
        </a:blipFill>
      </dgm:spPr>
      <dgm:extLst>
        <a:ext uri="{E40237B7-FDA0-4F09-8148-C483321AD2D9}">
          <dgm14:cNvPr xmlns:dgm14="http://schemas.microsoft.com/office/drawing/2010/diagram" id="0" name="" descr="Digital numbers and graphs"/>
        </a:ext>
      </dgm:extLst>
    </dgm:pt>
    <dgm:pt modelId="{6DDCD697-1505-4ACE-ABEC-3E7C72BBE470}" type="pres">
      <dgm:prSet presAssocID="{DBDF7ED7-730C-4624-9AB3-0EA503D04205}" presName="txShp" presStyleLbl="node1" presStyleIdx="1" presStyleCnt="3">
        <dgm:presLayoutVars>
          <dgm:bulletEnabled val="1"/>
        </dgm:presLayoutVars>
      </dgm:prSet>
      <dgm:spPr/>
    </dgm:pt>
    <dgm:pt modelId="{7F977A84-B83E-4D6F-8452-570D7B8C54E3}" type="pres">
      <dgm:prSet presAssocID="{9F9F7592-D309-4836-951E-3E516A8CA5B2}" presName="spacing" presStyleCnt="0"/>
      <dgm:spPr/>
    </dgm:pt>
    <dgm:pt modelId="{CE95E17F-10D4-472E-9FB2-3DC3A28728E8}" type="pres">
      <dgm:prSet presAssocID="{4CE7D45C-C2FE-4E3F-BBAC-8DA9BB101A74}" presName="composite" presStyleCnt="0"/>
      <dgm:spPr/>
    </dgm:pt>
    <dgm:pt modelId="{2383F3A7-B793-4FC2-B03E-F5D091B20E46}" type="pres">
      <dgm:prSet presAssocID="{4CE7D45C-C2FE-4E3F-BBAC-8DA9BB101A74}"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tretch>
            <a:fillRect l="-39000" r="-39000"/>
          </a:stretch>
        </a:blipFill>
      </dgm:spPr>
      <dgm:extLst>
        <a:ext uri="{E40237B7-FDA0-4F09-8148-C483321AD2D9}">
          <dgm14:cNvPr xmlns:dgm14="http://schemas.microsoft.com/office/drawing/2010/diagram" id="0" name="" descr="CPU with binary numbers and blueprint"/>
        </a:ext>
      </dgm:extLst>
    </dgm:pt>
    <dgm:pt modelId="{C1DF4143-7DED-4133-BA74-62AC3E1A11F9}" type="pres">
      <dgm:prSet presAssocID="{4CE7D45C-C2FE-4E3F-BBAC-8DA9BB101A74}" presName="txShp" presStyleLbl="node1" presStyleIdx="2" presStyleCnt="3">
        <dgm:presLayoutVars>
          <dgm:bulletEnabled val="1"/>
        </dgm:presLayoutVars>
      </dgm:prSet>
      <dgm:spPr/>
    </dgm:pt>
  </dgm:ptLst>
  <dgm:cxnLst>
    <dgm:cxn modelId="{F14F283B-7818-48E1-8B4E-62A9196245E5}" type="presOf" srcId="{D76B3D19-8855-4469-A063-A61786751FB2}" destId="{81F7AD5D-CC2D-4881-BF4E-81576949C0E0}" srcOrd="0" destOrd="0" presId="urn:microsoft.com/office/officeart/2005/8/layout/vList3"/>
    <dgm:cxn modelId="{8414D9BE-5519-4E35-8037-48A9E920960D}" srcId="{D99D7D1F-3F25-481A-B6B9-E856B3405C35}" destId="{D76B3D19-8855-4469-A063-A61786751FB2}" srcOrd="0" destOrd="0" parTransId="{F7DB5854-5574-4924-BCC3-13BAB15306F9}" sibTransId="{63E55B53-B246-49BC-9FA2-D9E0D78D3581}"/>
    <dgm:cxn modelId="{163D84D6-7452-4BA6-91AC-ADC2C292FA70}" type="presOf" srcId="{4CE7D45C-C2FE-4E3F-BBAC-8DA9BB101A74}" destId="{C1DF4143-7DED-4133-BA74-62AC3E1A11F9}" srcOrd="0" destOrd="0" presId="urn:microsoft.com/office/officeart/2005/8/layout/vList3"/>
    <dgm:cxn modelId="{0080E8DA-E7FF-4500-AC8E-6E252240B067}" srcId="{D99D7D1F-3F25-481A-B6B9-E856B3405C35}" destId="{4CE7D45C-C2FE-4E3F-BBAC-8DA9BB101A74}" srcOrd="2" destOrd="0" parTransId="{8A4197A8-BB1B-4AE9-95C7-45DB19512F10}" sibTransId="{A268AFFE-7080-44BB-BB1C-FC789444A551}"/>
    <dgm:cxn modelId="{DE8772E5-A1F2-40B0-8AF8-C8AB4EF72BB6}" type="presOf" srcId="{DBDF7ED7-730C-4624-9AB3-0EA503D04205}" destId="{6DDCD697-1505-4ACE-ABEC-3E7C72BBE470}" srcOrd="0" destOrd="0" presId="urn:microsoft.com/office/officeart/2005/8/layout/vList3"/>
    <dgm:cxn modelId="{F71241EF-473B-4967-B43D-B4EB4CBA3CA3}" type="presOf" srcId="{D99D7D1F-3F25-481A-B6B9-E856B3405C35}" destId="{CAAD14FB-007A-4141-8CE1-449B455D97C5}" srcOrd="0" destOrd="0" presId="urn:microsoft.com/office/officeart/2005/8/layout/vList3"/>
    <dgm:cxn modelId="{1C27CCFA-1B7E-427C-A17D-29C077BD6BCA}" srcId="{D99D7D1F-3F25-481A-B6B9-E856B3405C35}" destId="{DBDF7ED7-730C-4624-9AB3-0EA503D04205}" srcOrd="1" destOrd="0" parTransId="{F976F9A0-F200-48C4-8D10-9045E0B116E0}" sibTransId="{9F9F7592-D309-4836-951E-3E516A8CA5B2}"/>
    <dgm:cxn modelId="{A25197FE-1AA7-404B-8711-055B6DA1FE95}" type="presParOf" srcId="{CAAD14FB-007A-4141-8CE1-449B455D97C5}" destId="{5ABAB935-54F2-4263-ABAA-0AEB0D6F7006}" srcOrd="0" destOrd="0" presId="urn:microsoft.com/office/officeart/2005/8/layout/vList3"/>
    <dgm:cxn modelId="{D1BF9E0F-261A-434A-9F31-EB70BCB0F169}" type="presParOf" srcId="{5ABAB935-54F2-4263-ABAA-0AEB0D6F7006}" destId="{7FB168E3-41C2-4717-929B-875411338EFB}" srcOrd="0" destOrd="0" presId="urn:microsoft.com/office/officeart/2005/8/layout/vList3"/>
    <dgm:cxn modelId="{FADF17FA-31F0-4D1C-9D11-C2F0F13E4D1E}" type="presParOf" srcId="{5ABAB935-54F2-4263-ABAA-0AEB0D6F7006}" destId="{81F7AD5D-CC2D-4881-BF4E-81576949C0E0}" srcOrd="1" destOrd="0" presId="urn:microsoft.com/office/officeart/2005/8/layout/vList3"/>
    <dgm:cxn modelId="{72B9B2A2-4833-45DD-AF33-B4E2522078B9}" type="presParOf" srcId="{CAAD14FB-007A-4141-8CE1-449B455D97C5}" destId="{33D177EB-7DAA-48FB-85D7-FF0E3E267C67}" srcOrd="1" destOrd="0" presId="urn:microsoft.com/office/officeart/2005/8/layout/vList3"/>
    <dgm:cxn modelId="{81038BEC-A170-4987-A1A5-29EDDD83397B}" type="presParOf" srcId="{CAAD14FB-007A-4141-8CE1-449B455D97C5}" destId="{2D437B86-EC03-4D69-AED5-B0598248A7D7}" srcOrd="2" destOrd="0" presId="urn:microsoft.com/office/officeart/2005/8/layout/vList3"/>
    <dgm:cxn modelId="{6DB3A6B0-C581-4889-BF41-85B5E4F5FEEA}" type="presParOf" srcId="{2D437B86-EC03-4D69-AED5-B0598248A7D7}" destId="{D0C09CE8-E62A-4200-A00D-4B77F6782C01}" srcOrd="0" destOrd="0" presId="urn:microsoft.com/office/officeart/2005/8/layout/vList3"/>
    <dgm:cxn modelId="{75FC1401-BA24-498D-AF2B-7E6B49F33E18}" type="presParOf" srcId="{2D437B86-EC03-4D69-AED5-B0598248A7D7}" destId="{6DDCD697-1505-4ACE-ABEC-3E7C72BBE470}" srcOrd="1" destOrd="0" presId="urn:microsoft.com/office/officeart/2005/8/layout/vList3"/>
    <dgm:cxn modelId="{372A8B80-9424-4365-95E4-CEAB63060222}" type="presParOf" srcId="{CAAD14FB-007A-4141-8CE1-449B455D97C5}" destId="{7F977A84-B83E-4D6F-8452-570D7B8C54E3}" srcOrd="3" destOrd="0" presId="urn:microsoft.com/office/officeart/2005/8/layout/vList3"/>
    <dgm:cxn modelId="{DC3A4E50-7DF0-45D0-BACE-8E7AE877C848}" type="presParOf" srcId="{CAAD14FB-007A-4141-8CE1-449B455D97C5}" destId="{CE95E17F-10D4-472E-9FB2-3DC3A28728E8}" srcOrd="4" destOrd="0" presId="urn:microsoft.com/office/officeart/2005/8/layout/vList3"/>
    <dgm:cxn modelId="{DB9FA852-FF98-4677-A0DE-3C6E4125B51B}" type="presParOf" srcId="{CE95E17F-10D4-472E-9FB2-3DC3A28728E8}" destId="{2383F3A7-B793-4FC2-B03E-F5D091B20E46}" srcOrd="0" destOrd="0" presId="urn:microsoft.com/office/officeart/2005/8/layout/vList3"/>
    <dgm:cxn modelId="{DB4F5E90-3348-46C5-B4AC-5FF3A42C6B23}" type="presParOf" srcId="{CE95E17F-10D4-472E-9FB2-3DC3A28728E8}" destId="{C1DF4143-7DED-4133-BA74-62AC3E1A11F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76FCF42B-821D-40A7-8B77-3797721B8A97}" type="doc">
      <dgm:prSet loTypeId="urn:microsoft.com/office/officeart/2005/8/layout/process4" loCatId="process" qsTypeId="urn:microsoft.com/office/officeart/2005/8/quickstyle/3d2" qsCatId="3D" csTypeId="urn:microsoft.com/office/officeart/2005/8/colors/accent1_3" csCatId="accent1" phldr="1"/>
      <dgm:spPr/>
      <dgm:t>
        <a:bodyPr/>
        <a:lstStyle/>
        <a:p>
          <a:endParaRPr lang="en-US"/>
        </a:p>
      </dgm:t>
    </dgm:pt>
    <dgm:pt modelId="{3099E736-D5A2-4F32-9FF3-38E0090AAB00}" type="parTrans" cxnId="{4D9E89F0-791A-448B-B2BB-06A78AEA2D5B}">
      <dgm:prSet/>
      <dgm:spPr/>
      <dgm:t>
        <a:bodyPr/>
        <a:lstStyle/>
        <a:p>
          <a:endParaRPr lang="en-US"/>
        </a:p>
      </dgm:t>
    </dgm:pt>
    <dgm:pt modelId="{04804D55-4520-4E2C-8BC5-1F7E10A87AB6}">
      <dgm:prSet phldrT="[Text]" custT="1"/>
      <dgm:spPr>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dgm:spPr>
      <dgm:t>
        <a:bodyPr>
          <a:noAutofit/>
        </a:bodyPr>
        <a:lstStyle/>
        <a:p>
          <a:pPr rtl="0"/>
          <a:r>
            <a:rPr lang="zh-Hans" sz="2000" b="1" i="0" u="none" strike="noStrike">
              <a:solidFill>
                <a:srgbClr val="808080"/>
              </a:solidFill>
              <a:latin typeface="Simsun"/>
              <a:ea typeface="Simsun"/>
            </a:rPr>
            <a:t>提交重新认证申请</a:t>
          </a:r>
        </a:p>
      </dgm:t>
    </dgm:pt>
    <dgm:pt modelId="{BDFD1918-0F83-4F24-AF29-78C97EDC8D17}" type="sibTrans" cxnId="{4D9E89F0-791A-448B-B2BB-06A78AEA2D5B}">
      <dgm:prSet/>
      <dgm:spPr/>
      <dgm:t>
        <a:bodyPr/>
        <a:lstStyle/>
        <a:p>
          <a:endParaRPr lang="en-US"/>
        </a:p>
      </dgm:t>
    </dgm:pt>
    <dgm:pt modelId="{1B039168-9648-42EC-BE1E-83774869BD41}" type="parTrans" cxnId="{2F1591B7-B07E-4FDF-AAF5-0AFB015E1B1A}">
      <dgm:prSet/>
      <dgm:spPr/>
      <dgm:t>
        <a:bodyPr/>
        <a:lstStyle/>
        <a:p>
          <a:endParaRPr lang="en-US"/>
        </a:p>
      </dgm:t>
    </dgm:pt>
    <dgm:pt modelId="{F96EB362-6498-4433-BE63-8CA3F0DC0B14}">
      <dgm:prSet phldrT="[Text]" custT="1"/>
      <dgm:spPr>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dgm:spPr>
      <dgm:t>
        <a:bodyPr>
          <a:noAutofit/>
        </a:bodyPr>
        <a:lstStyle/>
        <a:p>
          <a:pPr rtl="0"/>
          <a:r>
            <a:rPr lang="zh-Hans" sz="2000" b="1" i="0" u="none" strike="noStrike">
              <a:solidFill>
                <a:srgbClr val="808080"/>
              </a:solidFill>
              <a:latin typeface="Simsun"/>
              <a:ea typeface="Simsun"/>
            </a:rPr>
            <a:t>文件核验</a:t>
          </a:r>
        </a:p>
      </dgm:t>
    </dgm:pt>
    <dgm:pt modelId="{5BCD01B3-0759-4DF3-9196-EB4C9111DE1A}" type="sibTrans" cxnId="{2F1591B7-B07E-4FDF-AAF5-0AFB015E1B1A}">
      <dgm:prSet/>
      <dgm:spPr/>
      <dgm:t>
        <a:bodyPr/>
        <a:lstStyle/>
        <a:p>
          <a:endParaRPr lang="en-US"/>
        </a:p>
      </dgm:t>
    </dgm:pt>
    <dgm:pt modelId="{7AE75DBA-0B31-4466-8D22-0A3E7C358567}" type="parTrans" cxnId="{131764D9-2650-4FAC-B046-905EB0CFB801}">
      <dgm:prSet/>
      <dgm:spPr/>
      <dgm:t>
        <a:bodyPr/>
        <a:lstStyle/>
        <a:p>
          <a:endParaRPr lang="en-US"/>
        </a:p>
      </dgm:t>
    </dgm:pt>
    <dgm:pt modelId="{EE260ED6-1AC5-4F78-B98B-AF251EF6AF11}">
      <dgm:prSet phldrT="[Text]" custT="1"/>
      <dgm:spPr>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dgm:spPr>
      <dgm:t>
        <a:bodyPr>
          <a:noAutofit/>
        </a:bodyPr>
        <a:lstStyle/>
        <a:p>
          <a:pPr rtl="0"/>
          <a:r>
            <a:rPr lang="zh-Hans" sz="2000" b="1" i="0" u="none" strike="noStrike">
              <a:solidFill>
                <a:srgbClr val="808080"/>
              </a:solidFill>
              <a:latin typeface="Simsun"/>
              <a:ea typeface="Simsun"/>
            </a:rPr>
            <a:t>资格评估</a:t>
          </a:r>
        </a:p>
      </dgm:t>
    </dgm:pt>
    <dgm:pt modelId="{1FA70AB4-EE88-4309-910C-A6BBB4FDA271}" type="sibTrans" cxnId="{131764D9-2650-4FAC-B046-905EB0CFB801}">
      <dgm:prSet/>
      <dgm:spPr/>
      <dgm:t>
        <a:bodyPr/>
        <a:lstStyle/>
        <a:p>
          <a:endParaRPr lang="en-US"/>
        </a:p>
      </dgm:t>
    </dgm:pt>
    <dgm:pt modelId="{1CBDA489-AF97-4C9A-96E8-E243613E2002}" type="parTrans" cxnId="{F8A83BED-18CD-40E5-B18C-B5295253DECE}">
      <dgm:prSet/>
      <dgm:spPr/>
      <dgm:t>
        <a:bodyPr/>
        <a:lstStyle/>
        <a:p>
          <a:endParaRPr lang="en-US"/>
        </a:p>
      </dgm:t>
    </dgm:pt>
    <dgm:pt modelId="{EE84A550-51B8-4624-AC97-979008CD3507}">
      <dgm:prSet phldrT="[Text]" custT="1"/>
      <dgm:spPr>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dgm:spPr>
      <dgm:t>
        <a:bodyPr>
          <a:noAutofit/>
        </a:bodyPr>
        <a:lstStyle/>
        <a:p>
          <a:pPr rtl="0"/>
          <a:r>
            <a:rPr lang="zh-Hans" sz="2000" b="1" i="0" u="none" strike="noStrike">
              <a:solidFill>
                <a:srgbClr val="404040"/>
              </a:solidFill>
              <a:latin typeface="Simsun"/>
              <a:ea typeface="Simsun"/>
            </a:rPr>
            <a:t>审查财务信息</a:t>
          </a:r>
        </a:p>
      </dgm:t>
    </dgm:pt>
    <dgm:pt modelId="{5581B81E-7559-421E-B1D6-6651D77550FE}" type="sibTrans" cxnId="{F8A83BED-18CD-40E5-B18C-B5295253DECE}">
      <dgm:prSet/>
      <dgm:spPr/>
      <dgm:t>
        <a:bodyPr/>
        <a:lstStyle/>
        <a:p>
          <a:endParaRPr lang="en-US"/>
        </a:p>
      </dgm:t>
    </dgm:pt>
    <dgm:pt modelId="{855A9AB9-66CB-4459-97C1-2F6BD27E3074}" type="parTrans" cxnId="{108EB2C2-5584-4B77-A062-A2AF06DF68C1}">
      <dgm:prSet/>
      <dgm:spPr/>
      <dgm:t>
        <a:bodyPr/>
        <a:lstStyle/>
        <a:p>
          <a:endParaRPr lang="en-US"/>
        </a:p>
      </dgm:t>
    </dgm:pt>
    <dgm:pt modelId="{CF1F4EC5-06CD-4007-86C1-92EA5747B2A7}">
      <dgm:prSet phldrT="[Text]" custT="1"/>
      <dgm:spPr>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dgm:spPr>
      <dgm:t>
        <a:bodyPr>
          <a:noAutofit/>
        </a:bodyPr>
        <a:lstStyle/>
        <a:p>
          <a:pPr rtl="0"/>
          <a:r>
            <a:rPr lang="zh-Hans" sz="2000" b="1" i="0" u="none" strike="noStrike">
              <a:solidFill>
                <a:srgbClr val="404040"/>
              </a:solidFill>
              <a:latin typeface="Simsun"/>
              <a:ea typeface="Simsun"/>
            </a:rPr>
            <a:t>核验是否符合 CTF 计划规则</a:t>
          </a:r>
        </a:p>
      </dgm:t>
    </dgm:pt>
    <dgm:pt modelId="{92739B47-F9F2-48A3-BA7B-32B647830880}" type="sibTrans" cxnId="{108EB2C2-5584-4B77-A062-A2AF06DF68C1}">
      <dgm:prSet/>
      <dgm:spPr/>
      <dgm:t>
        <a:bodyPr/>
        <a:lstStyle/>
        <a:p>
          <a:endParaRPr lang="en-US"/>
        </a:p>
      </dgm:t>
    </dgm:pt>
    <dgm:pt modelId="{8F2FE9B2-FE7A-4A94-B7AD-C9730CF55D87}" type="parTrans" cxnId="{8407EA43-4E23-44A7-9E95-0BECEE4D881F}">
      <dgm:prSet/>
      <dgm:spPr/>
      <dgm:t>
        <a:bodyPr/>
        <a:lstStyle/>
        <a:p>
          <a:endParaRPr lang="en-US"/>
        </a:p>
      </dgm:t>
    </dgm:pt>
    <dgm:pt modelId="{4F93CB69-54E2-49E1-A1AB-22BF222E7E9A}">
      <dgm:prSet phldrT="[Text]" custT="1"/>
      <dgm:spPr>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artDeco"/>
          <a:contourClr>
            <a:srgbClr val="FFFFFF"/>
          </a:contourClr>
        </a:sp3d>
      </dgm:spPr>
      <dgm:t>
        <a:bodyPr>
          <a:noAutofit/>
        </a:bodyPr>
        <a:lstStyle/>
        <a:p>
          <a:pPr rtl="0"/>
          <a:r>
            <a:rPr lang="zh-Hans" sz="2400" b="1" i="0" u="none" strike="noStrike">
              <a:solidFill>
                <a:srgbClr val="404040"/>
              </a:solidFill>
              <a:latin typeface="Simsun"/>
              <a:ea typeface="Simsun"/>
            </a:rPr>
            <a:t>批准/不合格/拒绝</a:t>
          </a:r>
        </a:p>
      </dgm:t>
    </dgm:pt>
    <dgm:pt modelId="{76BCA81C-D969-4260-94B9-CAF510D615A8}" type="sibTrans" cxnId="{8407EA43-4E23-44A7-9E95-0BECEE4D881F}">
      <dgm:prSet/>
      <dgm:spPr/>
      <dgm:t>
        <a:bodyPr/>
        <a:lstStyle/>
        <a:p>
          <a:endParaRPr lang="en-US"/>
        </a:p>
      </dgm:t>
    </dgm:pt>
    <dgm:pt modelId="{EC529788-A1BD-4C08-8FEC-7E9269AB825D}" type="pres">
      <dgm:prSet presAssocID="{76FCF42B-821D-40A7-8B77-3797721B8A97}" presName="Name0" presStyleCnt="0">
        <dgm:presLayoutVars>
          <dgm:dir/>
          <dgm:animLvl val="lvl"/>
          <dgm:resizeHandles val="exact"/>
        </dgm:presLayoutVars>
      </dgm:prSet>
      <dgm:spPr/>
    </dgm:pt>
    <dgm:pt modelId="{51406C26-3A30-4093-ABB3-6F8998A97DD4}" type="pres">
      <dgm:prSet presAssocID="{4F93CB69-54E2-49E1-A1AB-22BF222E7E9A}" presName="boxAndChildren" presStyleCnt="0"/>
      <dgm:spPr/>
    </dgm:pt>
    <dgm:pt modelId="{F8BC5EB5-3147-41B0-8B50-A493CF694610}" type="pres">
      <dgm:prSet presAssocID="{4F93CB69-54E2-49E1-A1AB-22BF222E7E9A}" presName="parentTextBox" presStyleLbl="node1" presStyleIdx="0" presStyleCnt="6"/>
      <dgm:spPr/>
    </dgm:pt>
    <dgm:pt modelId="{C5649E37-F61D-4939-97CD-9A852F892D4B}" type="pres">
      <dgm:prSet presAssocID="{92739B47-F9F2-48A3-BA7B-32B647830880}" presName="sp" presStyleCnt="0"/>
      <dgm:spPr/>
    </dgm:pt>
    <dgm:pt modelId="{01DE00E2-D8E8-49AA-A32F-D4FA4822D7D7}" type="pres">
      <dgm:prSet presAssocID="{CF1F4EC5-06CD-4007-86C1-92EA5747B2A7}" presName="arrowAndChildren" presStyleCnt="0"/>
      <dgm:spPr/>
    </dgm:pt>
    <dgm:pt modelId="{1DF87030-4419-480E-8DA8-025A01B9C06A}" type="pres">
      <dgm:prSet presAssocID="{CF1F4EC5-06CD-4007-86C1-92EA5747B2A7}" presName="parentTextArrow" presStyleLbl="node1" presStyleIdx="1" presStyleCnt="6"/>
      <dgm:spPr/>
    </dgm:pt>
    <dgm:pt modelId="{9F2BFF6E-3176-4673-B819-C49ECD415B9A}" type="pres">
      <dgm:prSet presAssocID="{5581B81E-7559-421E-B1D6-6651D77550FE}" presName="sp" presStyleCnt="0"/>
      <dgm:spPr/>
    </dgm:pt>
    <dgm:pt modelId="{F23C6E7C-9103-470E-AF48-A66F342BD939}" type="pres">
      <dgm:prSet presAssocID="{EE84A550-51B8-4624-AC97-979008CD3507}" presName="arrowAndChildren" presStyleCnt="0"/>
      <dgm:spPr/>
    </dgm:pt>
    <dgm:pt modelId="{E12F1CBC-7FF9-43C7-98AD-886084E8E122}" type="pres">
      <dgm:prSet presAssocID="{EE84A550-51B8-4624-AC97-979008CD3507}" presName="parentTextArrow" presStyleLbl="node1" presStyleIdx="2" presStyleCnt="6"/>
      <dgm:spPr/>
    </dgm:pt>
    <dgm:pt modelId="{E6FF6F44-7A08-448D-BCEA-1D6C6E33321B}" type="pres">
      <dgm:prSet presAssocID="{1FA70AB4-EE88-4309-910C-A6BBB4FDA271}" presName="sp" presStyleCnt="0"/>
      <dgm:spPr/>
    </dgm:pt>
    <dgm:pt modelId="{7019BCE0-D06D-4608-A69B-C35A5022BD03}" type="pres">
      <dgm:prSet presAssocID="{EE260ED6-1AC5-4F78-B98B-AF251EF6AF11}" presName="arrowAndChildren" presStyleCnt="0"/>
      <dgm:spPr/>
    </dgm:pt>
    <dgm:pt modelId="{B9C9C6D4-6E96-45A2-9ACE-86AE8EF6AFC4}" type="pres">
      <dgm:prSet presAssocID="{EE260ED6-1AC5-4F78-B98B-AF251EF6AF11}" presName="parentTextArrow" presStyleLbl="node1" presStyleIdx="3" presStyleCnt="6"/>
      <dgm:spPr/>
    </dgm:pt>
    <dgm:pt modelId="{D74B21F2-F9A5-437F-B989-4DEB62DA7A5D}" type="pres">
      <dgm:prSet presAssocID="{5BCD01B3-0759-4DF3-9196-EB4C9111DE1A}" presName="sp" presStyleCnt="0"/>
      <dgm:spPr/>
    </dgm:pt>
    <dgm:pt modelId="{B9D23EAC-456A-4271-BC16-4B3728CEC3D0}" type="pres">
      <dgm:prSet presAssocID="{F96EB362-6498-4433-BE63-8CA3F0DC0B14}" presName="arrowAndChildren" presStyleCnt="0"/>
      <dgm:spPr/>
    </dgm:pt>
    <dgm:pt modelId="{86D3F7AC-6DBE-4B9E-A9F7-A49F76552D22}" type="pres">
      <dgm:prSet presAssocID="{F96EB362-6498-4433-BE63-8CA3F0DC0B14}" presName="parentTextArrow" presStyleLbl="node1" presStyleIdx="4" presStyleCnt="6"/>
      <dgm:spPr/>
    </dgm:pt>
    <dgm:pt modelId="{CE35BBD7-F9E4-49EE-ADC4-7E45D5A44CA4}" type="pres">
      <dgm:prSet presAssocID="{BDFD1918-0F83-4F24-AF29-78C97EDC8D17}" presName="sp" presStyleCnt="0"/>
      <dgm:spPr/>
    </dgm:pt>
    <dgm:pt modelId="{EEDB4C06-9CE0-43EB-84EA-4B37C8C0741A}" type="pres">
      <dgm:prSet presAssocID="{04804D55-4520-4E2C-8BC5-1F7E10A87AB6}" presName="arrowAndChildren" presStyleCnt="0"/>
      <dgm:spPr/>
    </dgm:pt>
    <dgm:pt modelId="{2FEAEA0A-8A9B-4429-B43E-5752F2543793}" type="pres">
      <dgm:prSet presAssocID="{04804D55-4520-4E2C-8BC5-1F7E10A87AB6}" presName="parentTextArrow" presStyleLbl="node1" presStyleIdx="5" presStyleCnt="6" custLinFactNeighborX="1075" custLinFactNeighborY="-3431"/>
      <dgm:spPr/>
    </dgm:pt>
  </dgm:ptLst>
  <dgm:cxnLst>
    <dgm:cxn modelId="{83D9032D-19D7-4DF7-9361-A97B14FF3091}" type="presOf" srcId="{EE260ED6-1AC5-4F78-B98B-AF251EF6AF11}" destId="{B9C9C6D4-6E96-45A2-9ACE-86AE8EF6AFC4}" srcOrd="0" destOrd="0" presId="urn:microsoft.com/office/officeart/2005/8/layout/process4"/>
    <dgm:cxn modelId="{5FD6383D-8F70-4A82-9CFF-DFFB270F8726}" type="presOf" srcId="{76FCF42B-821D-40A7-8B77-3797721B8A97}" destId="{EC529788-A1BD-4C08-8FEC-7E9269AB825D}" srcOrd="0" destOrd="0" presId="urn:microsoft.com/office/officeart/2005/8/layout/process4"/>
    <dgm:cxn modelId="{8407EA43-4E23-44A7-9E95-0BECEE4D881F}" srcId="{76FCF42B-821D-40A7-8B77-3797721B8A97}" destId="{4F93CB69-54E2-49E1-A1AB-22BF222E7E9A}" srcOrd="5" destOrd="0" parTransId="{8F2FE9B2-FE7A-4A94-B7AD-C9730CF55D87}" sibTransId="{76BCA81C-D969-4260-94B9-CAF510D615A8}"/>
    <dgm:cxn modelId="{5795BD6C-5CE9-499B-A3F6-DB082EBB3EEF}" type="presOf" srcId="{F96EB362-6498-4433-BE63-8CA3F0DC0B14}" destId="{86D3F7AC-6DBE-4B9E-A9F7-A49F76552D22}" srcOrd="0" destOrd="0" presId="urn:microsoft.com/office/officeart/2005/8/layout/process4"/>
    <dgm:cxn modelId="{AF91DA4E-4610-42F9-8C1C-441D16253993}" type="presOf" srcId="{CF1F4EC5-06CD-4007-86C1-92EA5747B2A7}" destId="{1DF87030-4419-480E-8DA8-025A01B9C06A}" srcOrd="0" destOrd="0" presId="urn:microsoft.com/office/officeart/2005/8/layout/process4"/>
    <dgm:cxn modelId="{1A3AD374-A313-4A1F-87BE-CF2B710C1663}" type="presOf" srcId="{04804D55-4520-4E2C-8BC5-1F7E10A87AB6}" destId="{2FEAEA0A-8A9B-4429-B43E-5752F2543793}" srcOrd="0" destOrd="0" presId="urn:microsoft.com/office/officeart/2005/8/layout/process4"/>
    <dgm:cxn modelId="{2F1591B7-B07E-4FDF-AAF5-0AFB015E1B1A}" srcId="{76FCF42B-821D-40A7-8B77-3797721B8A97}" destId="{F96EB362-6498-4433-BE63-8CA3F0DC0B14}" srcOrd="1" destOrd="0" parTransId="{1B039168-9648-42EC-BE1E-83774869BD41}" sibTransId="{5BCD01B3-0759-4DF3-9196-EB4C9111DE1A}"/>
    <dgm:cxn modelId="{108EB2C2-5584-4B77-A062-A2AF06DF68C1}" srcId="{76FCF42B-821D-40A7-8B77-3797721B8A97}" destId="{CF1F4EC5-06CD-4007-86C1-92EA5747B2A7}" srcOrd="4" destOrd="0" parTransId="{855A9AB9-66CB-4459-97C1-2F6BD27E3074}" sibTransId="{92739B47-F9F2-48A3-BA7B-32B647830880}"/>
    <dgm:cxn modelId="{8934C5C3-9660-415A-9C04-3D344684649B}" type="presOf" srcId="{EE84A550-51B8-4624-AC97-979008CD3507}" destId="{E12F1CBC-7FF9-43C7-98AD-886084E8E122}" srcOrd="0" destOrd="0" presId="urn:microsoft.com/office/officeart/2005/8/layout/process4"/>
    <dgm:cxn modelId="{131764D9-2650-4FAC-B046-905EB0CFB801}" srcId="{76FCF42B-821D-40A7-8B77-3797721B8A97}" destId="{EE260ED6-1AC5-4F78-B98B-AF251EF6AF11}" srcOrd="2" destOrd="0" parTransId="{7AE75DBA-0B31-4466-8D22-0A3E7C358567}" sibTransId="{1FA70AB4-EE88-4309-910C-A6BBB4FDA271}"/>
    <dgm:cxn modelId="{D65D77DD-CCCB-4BFE-A0B5-DC7C759E9993}" type="presOf" srcId="{4F93CB69-54E2-49E1-A1AB-22BF222E7E9A}" destId="{F8BC5EB5-3147-41B0-8B50-A493CF694610}" srcOrd="0" destOrd="0" presId="urn:microsoft.com/office/officeart/2005/8/layout/process4"/>
    <dgm:cxn modelId="{F8A83BED-18CD-40E5-B18C-B5295253DECE}" srcId="{76FCF42B-821D-40A7-8B77-3797721B8A97}" destId="{EE84A550-51B8-4624-AC97-979008CD3507}" srcOrd="3" destOrd="0" parTransId="{1CBDA489-AF97-4C9A-96E8-E243613E2002}" sibTransId="{5581B81E-7559-421E-B1D6-6651D77550FE}"/>
    <dgm:cxn modelId="{4D9E89F0-791A-448B-B2BB-06A78AEA2D5B}" srcId="{76FCF42B-821D-40A7-8B77-3797721B8A97}" destId="{04804D55-4520-4E2C-8BC5-1F7E10A87AB6}" srcOrd="0" destOrd="0" parTransId="{3099E736-D5A2-4F32-9FF3-38E0090AAB00}" sibTransId="{BDFD1918-0F83-4F24-AF29-78C97EDC8D17}"/>
    <dgm:cxn modelId="{3F2DA4CA-A460-4B92-A99F-540E513390ED}" type="presParOf" srcId="{EC529788-A1BD-4C08-8FEC-7E9269AB825D}" destId="{51406C26-3A30-4093-ABB3-6F8998A97DD4}" srcOrd="0" destOrd="0" presId="urn:microsoft.com/office/officeart/2005/8/layout/process4"/>
    <dgm:cxn modelId="{79900E28-E43B-42FB-8909-D4A2E55EF1FD}" type="presParOf" srcId="{51406C26-3A30-4093-ABB3-6F8998A97DD4}" destId="{F8BC5EB5-3147-41B0-8B50-A493CF694610}" srcOrd="0" destOrd="0" presId="urn:microsoft.com/office/officeart/2005/8/layout/process4"/>
    <dgm:cxn modelId="{7967F050-4657-4263-96E6-753A7C709EB1}" type="presParOf" srcId="{EC529788-A1BD-4C08-8FEC-7E9269AB825D}" destId="{C5649E37-F61D-4939-97CD-9A852F892D4B}" srcOrd="1" destOrd="0" presId="urn:microsoft.com/office/officeart/2005/8/layout/process4"/>
    <dgm:cxn modelId="{27B05BFE-D1D2-4C66-8A87-E996A3AF784C}" type="presParOf" srcId="{EC529788-A1BD-4C08-8FEC-7E9269AB825D}" destId="{01DE00E2-D8E8-49AA-A32F-D4FA4822D7D7}" srcOrd="2" destOrd="0" presId="urn:microsoft.com/office/officeart/2005/8/layout/process4"/>
    <dgm:cxn modelId="{08853140-76AD-4F65-8A93-3C3F7F404886}" type="presParOf" srcId="{01DE00E2-D8E8-49AA-A32F-D4FA4822D7D7}" destId="{1DF87030-4419-480E-8DA8-025A01B9C06A}" srcOrd="0" destOrd="0" presId="urn:microsoft.com/office/officeart/2005/8/layout/process4"/>
    <dgm:cxn modelId="{32AE963F-931F-4963-A239-F1A1EED5ECD5}" type="presParOf" srcId="{EC529788-A1BD-4C08-8FEC-7E9269AB825D}" destId="{9F2BFF6E-3176-4673-B819-C49ECD415B9A}" srcOrd="3" destOrd="0" presId="urn:microsoft.com/office/officeart/2005/8/layout/process4"/>
    <dgm:cxn modelId="{18C204DD-EEEA-4F0F-A071-A9A6DDF1BCAA}" type="presParOf" srcId="{EC529788-A1BD-4C08-8FEC-7E9269AB825D}" destId="{F23C6E7C-9103-470E-AF48-A66F342BD939}" srcOrd="4" destOrd="0" presId="urn:microsoft.com/office/officeart/2005/8/layout/process4"/>
    <dgm:cxn modelId="{53BAF6A3-2A2E-49E8-9845-DE44B6030BF7}" type="presParOf" srcId="{F23C6E7C-9103-470E-AF48-A66F342BD939}" destId="{E12F1CBC-7FF9-43C7-98AD-886084E8E122}" srcOrd="0" destOrd="0" presId="urn:microsoft.com/office/officeart/2005/8/layout/process4"/>
    <dgm:cxn modelId="{6235B080-803A-489A-8BC4-2301DD07FBE2}" type="presParOf" srcId="{EC529788-A1BD-4C08-8FEC-7E9269AB825D}" destId="{E6FF6F44-7A08-448D-BCEA-1D6C6E33321B}" srcOrd="5" destOrd="0" presId="urn:microsoft.com/office/officeart/2005/8/layout/process4"/>
    <dgm:cxn modelId="{65ADEB42-B570-490C-A6AF-1FDA2530D0C5}" type="presParOf" srcId="{EC529788-A1BD-4C08-8FEC-7E9269AB825D}" destId="{7019BCE0-D06D-4608-A69B-C35A5022BD03}" srcOrd="6" destOrd="0" presId="urn:microsoft.com/office/officeart/2005/8/layout/process4"/>
    <dgm:cxn modelId="{18B04E10-F1F6-45F5-96D7-E107E1FC1D19}" type="presParOf" srcId="{7019BCE0-D06D-4608-A69B-C35A5022BD03}" destId="{B9C9C6D4-6E96-45A2-9ACE-86AE8EF6AFC4}" srcOrd="0" destOrd="0" presId="urn:microsoft.com/office/officeart/2005/8/layout/process4"/>
    <dgm:cxn modelId="{4B71C148-8C48-4367-B4D4-58032FFA895E}" type="presParOf" srcId="{EC529788-A1BD-4C08-8FEC-7E9269AB825D}" destId="{D74B21F2-F9A5-437F-B989-4DEB62DA7A5D}" srcOrd="7" destOrd="0" presId="urn:microsoft.com/office/officeart/2005/8/layout/process4"/>
    <dgm:cxn modelId="{D6C39E43-A73F-4286-9C63-874B843F7868}" type="presParOf" srcId="{EC529788-A1BD-4C08-8FEC-7E9269AB825D}" destId="{B9D23EAC-456A-4271-BC16-4B3728CEC3D0}" srcOrd="8" destOrd="0" presId="urn:microsoft.com/office/officeart/2005/8/layout/process4"/>
    <dgm:cxn modelId="{F59E278A-EE89-44FF-BC5D-450F0403CD5C}" type="presParOf" srcId="{B9D23EAC-456A-4271-BC16-4B3728CEC3D0}" destId="{86D3F7AC-6DBE-4B9E-A9F7-A49F76552D22}" srcOrd="0" destOrd="0" presId="urn:microsoft.com/office/officeart/2005/8/layout/process4"/>
    <dgm:cxn modelId="{A9944783-E208-492A-8DD2-9EB74C716497}" type="presParOf" srcId="{EC529788-A1BD-4C08-8FEC-7E9269AB825D}" destId="{CE35BBD7-F9E4-49EE-ADC4-7E45D5A44CA4}" srcOrd="9" destOrd="0" presId="urn:microsoft.com/office/officeart/2005/8/layout/process4"/>
    <dgm:cxn modelId="{D20E9B94-733D-49EC-98B5-872A59301784}" type="presParOf" srcId="{EC529788-A1BD-4C08-8FEC-7E9269AB825D}" destId="{EEDB4C06-9CE0-43EB-84EA-4B37C8C0741A}" srcOrd="10" destOrd="0" presId="urn:microsoft.com/office/officeart/2005/8/layout/process4"/>
    <dgm:cxn modelId="{D89F97C1-68C6-4A23-98D9-709E785F9C48}" type="presParOf" srcId="{EEDB4C06-9CE0-43EB-84EA-4B37C8C0741A}" destId="{2FEAEA0A-8A9B-4429-B43E-5752F254379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9BA3E-2D08-4C33-80F6-CD0FD82E544F}">
      <dsp:nvSpPr>
        <dsp:cNvPr id="0" name=""/>
        <dsp:cNvSpPr/>
      </dsp:nvSpPr>
      <dsp:spPr>
        <a:xfrm>
          <a:off x="0" y="1603372"/>
          <a:ext cx="10972800" cy="1958102"/>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225033-132A-4AB9-906E-45D66F961E80}">
      <dsp:nvSpPr>
        <dsp:cNvPr id="0" name=""/>
        <dsp:cNvSpPr/>
      </dsp:nvSpPr>
      <dsp:spPr>
        <a:xfrm>
          <a:off x="332205" y="261080"/>
          <a:ext cx="2397299"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3690D2-5D1C-4F90-BEB9-F84CE2CD05B4}">
      <dsp:nvSpPr>
        <dsp:cNvPr id="0" name=""/>
        <dsp:cNvSpPr/>
      </dsp:nvSpPr>
      <dsp:spPr>
        <a:xfrm rot="10800000">
          <a:off x="332205" y="1958102"/>
          <a:ext cx="2397299" cy="2393235"/>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ctr" defTabSz="1600200" rtl="0">
            <a:lnSpc>
              <a:spcPct val="90000"/>
            </a:lnSpc>
            <a:spcBef>
              <a:spcPct val="0"/>
            </a:spcBef>
            <a:spcAft>
              <a:spcPct val="35000"/>
            </a:spcAft>
            <a:buNone/>
          </a:pPr>
          <a:r>
            <a:rPr lang="zh-Hans" sz="3600" b="0" i="0" u="none" strike="noStrike" kern="1200" dirty="0">
              <a:latin typeface="Simsun"/>
              <a:ea typeface="Simsun"/>
            </a:rPr>
            <a:t>信息不完整</a:t>
          </a:r>
          <a:endParaRPr lang="en-US" sz="2400" kern="1200" dirty="0">
            <a:latin typeface="+mj-lt"/>
          </a:endParaRPr>
        </a:p>
      </dsp:txBody>
      <dsp:txXfrm rot="10800000">
        <a:off x="405805" y="1958102"/>
        <a:ext cx="2250099" cy="2319635"/>
      </dsp:txXfrm>
    </dsp:sp>
    <dsp:sp modelId="{077AE355-45F4-496B-A776-7CEBD7F11B04}">
      <dsp:nvSpPr>
        <dsp:cNvPr id="0" name=""/>
        <dsp:cNvSpPr/>
      </dsp:nvSpPr>
      <dsp:spPr>
        <a:xfrm>
          <a:off x="2969235" y="261080"/>
          <a:ext cx="2397299" cy="1435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tretch>
            <a:fillRect t="-30000"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FA5D8D-9929-42F4-8900-D825611670CE}">
      <dsp:nvSpPr>
        <dsp:cNvPr id="0" name=""/>
        <dsp:cNvSpPr/>
      </dsp:nvSpPr>
      <dsp:spPr>
        <a:xfrm rot="10800000">
          <a:off x="2969235" y="1958102"/>
          <a:ext cx="2397299" cy="2393235"/>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ctr" defTabSz="1600200" rtl="0">
            <a:lnSpc>
              <a:spcPct val="90000"/>
            </a:lnSpc>
            <a:spcBef>
              <a:spcPct val="0"/>
            </a:spcBef>
            <a:spcAft>
              <a:spcPct val="35000"/>
            </a:spcAft>
            <a:buNone/>
          </a:pPr>
          <a:r>
            <a:rPr lang="zh-Hans" sz="3600" b="0" i="0" u="none" strike="noStrike" kern="1200" dirty="0">
              <a:latin typeface="Simsun"/>
              <a:ea typeface="Simsun"/>
            </a:rPr>
            <a:t>信息不正确或不准确</a:t>
          </a:r>
          <a:endParaRPr lang="en-US" sz="2400" kern="1200" dirty="0">
            <a:effectLst/>
            <a:latin typeface="+mj-lt"/>
            <a:ea typeface="Calibri" panose="020F0502020204030204" pitchFamily="34" charset="0"/>
          </a:endParaRPr>
        </a:p>
      </dsp:txBody>
      <dsp:txXfrm rot="10800000">
        <a:off x="3042835" y="1958102"/>
        <a:ext cx="2250099" cy="2319635"/>
      </dsp:txXfrm>
    </dsp:sp>
    <dsp:sp modelId="{04B328D5-CF46-47DC-8AC0-FDEF858E04DE}">
      <dsp:nvSpPr>
        <dsp:cNvPr id="0" name=""/>
        <dsp:cNvSpPr/>
      </dsp:nvSpPr>
      <dsp:spPr>
        <a:xfrm>
          <a:off x="5606264" y="261080"/>
          <a:ext cx="2397299"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29A915-3C55-4AAE-9DC1-9AB6AF1D1D3C}">
      <dsp:nvSpPr>
        <dsp:cNvPr id="0" name=""/>
        <dsp:cNvSpPr/>
      </dsp:nvSpPr>
      <dsp:spPr>
        <a:xfrm rot="10800000">
          <a:off x="5606264" y="1958102"/>
          <a:ext cx="2397299" cy="2393235"/>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ctr" defTabSz="1600200" rtl="0">
            <a:lnSpc>
              <a:spcPct val="90000"/>
            </a:lnSpc>
            <a:spcBef>
              <a:spcPct val="0"/>
            </a:spcBef>
            <a:spcAft>
              <a:spcPct val="35000"/>
            </a:spcAft>
            <a:buNone/>
          </a:pPr>
          <a:r>
            <a:rPr lang="zh-Hans" sz="3600" b="0" i="0" u="none" strike="noStrike" kern="1200">
              <a:latin typeface="Simsun"/>
              <a:ea typeface="Simsun"/>
            </a:rPr>
            <a:t>资格问题</a:t>
          </a:r>
          <a:endParaRPr lang="en-US" sz="3600" kern="1200">
            <a:effectLst/>
            <a:latin typeface="+mj-lt"/>
            <a:ea typeface="Calibri" panose="020F0502020204030204" pitchFamily="34" charset="0"/>
          </a:endParaRPr>
        </a:p>
      </dsp:txBody>
      <dsp:txXfrm rot="10800000">
        <a:off x="5679864" y="1958102"/>
        <a:ext cx="2250099" cy="2319635"/>
      </dsp:txXfrm>
    </dsp:sp>
    <dsp:sp modelId="{49D61D87-CF6D-469E-B577-DA387C90722F}">
      <dsp:nvSpPr>
        <dsp:cNvPr id="0" name=""/>
        <dsp:cNvSpPr/>
      </dsp:nvSpPr>
      <dsp:spPr>
        <a:xfrm>
          <a:off x="8243294" y="261080"/>
          <a:ext cx="2397299" cy="143594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764CB-444B-4E80-A084-64FBB487DD0B}">
      <dsp:nvSpPr>
        <dsp:cNvPr id="0" name=""/>
        <dsp:cNvSpPr/>
      </dsp:nvSpPr>
      <dsp:spPr>
        <a:xfrm rot="10800000">
          <a:off x="8243294" y="1958102"/>
          <a:ext cx="2397299" cy="2393235"/>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marL="0" lvl="0" indent="0" algn="ctr" defTabSz="1600200" rtl="0">
            <a:lnSpc>
              <a:spcPct val="90000"/>
            </a:lnSpc>
            <a:spcBef>
              <a:spcPct val="0"/>
            </a:spcBef>
            <a:spcAft>
              <a:spcPct val="35000"/>
            </a:spcAft>
            <a:buNone/>
          </a:pPr>
          <a:r>
            <a:rPr lang="zh-Hans" sz="3600" b="0" i="0" u="none" strike="noStrike" kern="1200">
              <a:latin typeface="Simsun"/>
              <a:ea typeface="Simsun"/>
            </a:rPr>
            <a:t>未提供证明文件</a:t>
          </a:r>
          <a:endParaRPr lang="en-US" sz="3600" kern="1200">
            <a:latin typeface="+mj-lt"/>
            <a:ea typeface="Calibri" panose="020F0502020204030204" pitchFamily="34" charset="0"/>
          </a:endParaRPr>
        </a:p>
      </dsp:txBody>
      <dsp:txXfrm rot="10800000">
        <a:off x="8316894" y="1958102"/>
        <a:ext cx="2250099" cy="23196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895F8-466A-4F44-A41A-A72783CE0AC3}">
      <dsp:nvSpPr>
        <dsp:cNvPr id="0" name=""/>
        <dsp:cNvSpPr/>
      </dsp:nvSpPr>
      <dsp:spPr>
        <a:xfrm>
          <a:off x="0" y="0"/>
          <a:ext cx="10972800" cy="1958102"/>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35CC23-9CF5-47C9-9BE4-9A06D899E485}">
      <dsp:nvSpPr>
        <dsp:cNvPr id="0" name=""/>
        <dsp:cNvSpPr/>
      </dsp:nvSpPr>
      <dsp:spPr>
        <a:xfrm>
          <a:off x="329184" y="261080"/>
          <a:ext cx="3223260"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5CA6A4-2CC4-4F15-B2CE-4095866CB2D5}">
      <dsp:nvSpPr>
        <dsp:cNvPr id="0" name=""/>
        <dsp:cNvSpPr/>
      </dsp:nvSpPr>
      <dsp:spPr>
        <a:xfrm rot="10800000">
          <a:off x="329184" y="1958102"/>
          <a:ext cx="3223260" cy="2393235"/>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t" anchorCtr="0">
          <a:noAutofit/>
        </a:bodyPr>
        <a:lstStyle/>
        <a:p>
          <a:pPr marL="0" lvl="0" indent="0" algn="ctr" defTabSz="2133600" rtl="0">
            <a:lnSpc>
              <a:spcPct val="90000"/>
            </a:lnSpc>
            <a:spcBef>
              <a:spcPct val="0"/>
            </a:spcBef>
            <a:spcAft>
              <a:spcPct val="35000"/>
            </a:spcAft>
            <a:buFont typeface="Wingdings" panose="05000000000000000000" pitchFamily="2" charset="2"/>
            <a:buNone/>
          </a:pPr>
          <a:r>
            <a:rPr lang="zh-Hans" sz="4800" b="0" i="0" u="none" strike="noStrike" kern="1200">
              <a:latin typeface="Simsun"/>
              <a:ea typeface="Simsun"/>
            </a:rPr>
            <a:t>服务提供者批准</a:t>
          </a:r>
          <a:endParaRPr lang="en-US" sz="4800" kern="1200"/>
        </a:p>
      </dsp:txBody>
      <dsp:txXfrm rot="10800000">
        <a:off x="402784" y="1958102"/>
        <a:ext cx="3076060" cy="2319635"/>
      </dsp:txXfrm>
    </dsp:sp>
    <dsp:sp modelId="{A120F32F-153E-4C33-B418-08D100273BCE}">
      <dsp:nvSpPr>
        <dsp:cNvPr id="0" name=""/>
        <dsp:cNvSpPr/>
      </dsp:nvSpPr>
      <dsp:spPr>
        <a:xfrm>
          <a:off x="3874770" y="261080"/>
          <a:ext cx="3223260" cy="1435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91455C-28D0-46A6-BF45-495475F09489}">
      <dsp:nvSpPr>
        <dsp:cNvPr id="0" name=""/>
        <dsp:cNvSpPr/>
      </dsp:nvSpPr>
      <dsp:spPr>
        <a:xfrm rot="10800000">
          <a:off x="3874770" y="1958102"/>
          <a:ext cx="3223260" cy="2393235"/>
        </a:xfrm>
        <a:prstGeom prst="round2SameRect">
          <a:avLst>
            <a:gd name="adj1" fmla="val 10500"/>
            <a:gd name="adj2" fmla="val 0"/>
          </a:avLst>
        </a:prstGeom>
        <a:solidFill>
          <a:schemeClr val="accent2">
            <a:hueOff val="1702779"/>
            <a:satOff val="-26735"/>
            <a:lumOff val="-4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t" anchorCtr="0">
          <a:noAutofit/>
        </a:bodyPr>
        <a:lstStyle/>
        <a:p>
          <a:pPr marL="0" lvl="0" indent="0" algn="ctr" defTabSz="2133600" rtl="0">
            <a:lnSpc>
              <a:spcPct val="90000"/>
            </a:lnSpc>
            <a:spcBef>
              <a:spcPct val="0"/>
            </a:spcBef>
            <a:spcAft>
              <a:spcPct val="35000"/>
            </a:spcAft>
            <a:buFont typeface="Wingdings" panose="05000000000000000000" pitchFamily="2" charset="2"/>
            <a:buNone/>
          </a:pPr>
          <a:r>
            <a:rPr lang="zh-Hans" sz="4800" b="0" i="0" u="none" strike="noStrike" kern="1200" dirty="0">
              <a:latin typeface="Simsun"/>
              <a:ea typeface="Simsun"/>
            </a:rPr>
            <a:t>不合规</a:t>
          </a:r>
          <a:endParaRPr lang="en-US" sz="4800" kern="1200" dirty="0"/>
        </a:p>
      </dsp:txBody>
      <dsp:txXfrm rot="10800000">
        <a:off x="3948370" y="1958102"/>
        <a:ext cx="3076060" cy="2319635"/>
      </dsp:txXfrm>
    </dsp:sp>
    <dsp:sp modelId="{C246DFFF-9232-4368-96FD-263408B4F60D}">
      <dsp:nvSpPr>
        <dsp:cNvPr id="0" name=""/>
        <dsp:cNvSpPr/>
      </dsp:nvSpPr>
      <dsp:spPr>
        <a:xfrm>
          <a:off x="7420356" y="261080"/>
          <a:ext cx="3223260"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2E467F-494F-4FAD-9712-4A304BA78D70}">
      <dsp:nvSpPr>
        <dsp:cNvPr id="0" name=""/>
        <dsp:cNvSpPr/>
      </dsp:nvSpPr>
      <dsp:spPr>
        <a:xfrm rot="10800000">
          <a:off x="7659231" y="1958102"/>
          <a:ext cx="3223260" cy="2393235"/>
        </a:xfrm>
        <a:prstGeom prst="round2SameRect">
          <a:avLst>
            <a:gd name="adj1" fmla="val 10500"/>
            <a:gd name="adj2" fmla="val 0"/>
          </a:avLst>
        </a:prstGeom>
        <a:solidFill>
          <a:schemeClr val="accent2">
            <a:hueOff val="3405557"/>
            <a:satOff val="-53469"/>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t" anchorCtr="0">
          <a:noAutofit/>
        </a:bodyPr>
        <a:lstStyle/>
        <a:p>
          <a:pPr marL="0" lvl="0" indent="0" algn="ctr" defTabSz="1955800" rtl="0">
            <a:lnSpc>
              <a:spcPct val="90000"/>
            </a:lnSpc>
            <a:spcBef>
              <a:spcPct val="0"/>
            </a:spcBef>
            <a:spcAft>
              <a:spcPct val="35000"/>
            </a:spcAft>
            <a:buNone/>
          </a:pPr>
          <a:r>
            <a:rPr lang="zh-Hans" sz="4400" b="0" i="0" u="none" strike="noStrike" kern="1200" dirty="0">
              <a:latin typeface="Simsun"/>
              <a:ea typeface="Simsun"/>
            </a:rPr>
            <a:t>费用细节不完整</a:t>
          </a:r>
          <a:endParaRPr lang="en-US" sz="4400" kern="1200" dirty="0">
            <a:effectLst/>
            <a:latin typeface="+mj-lt"/>
            <a:ea typeface="Calibri" panose="020F0502020204030204" pitchFamily="34" charset="0"/>
          </a:endParaRPr>
        </a:p>
      </dsp:txBody>
      <dsp:txXfrm rot="10800000">
        <a:off x="7732831" y="1958102"/>
        <a:ext cx="3076060" cy="23196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9DEB6-DD18-493E-8F79-6B4552192BA9}">
      <dsp:nvSpPr>
        <dsp:cNvPr id="0" name=""/>
        <dsp:cNvSpPr/>
      </dsp:nvSpPr>
      <dsp:spPr>
        <a:xfrm>
          <a:off x="5445" y="802170"/>
          <a:ext cx="2591506" cy="178554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9B4FDE-2F5A-48A9-8951-6671B9EE8AC0}">
      <dsp:nvSpPr>
        <dsp:cNvPr id="0" name=""/>
        <dsp:cNvSpPr/>
      </dsp:nvSpPr>
      <dsp:spPr>
        <a:xfrm>
          <a:off x="5445" y="2587718"/>
          <a:ext cx="2591506" cy="9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rtl="0">
            <a:lnSpc>
              <a:spcPct val="90000"/>
            </a:lnSpc>
            <a:spcBef>
              <a:spcPct val="0"/>
            </a:spcBef>
            <a:spcAft>
              <a:spcPct val="35000"/>
            </a:spcAft>
            <a:buNone/>
          </a:pPr>
          <a:r>
            <a:rPr lang="zh-Hans" altLang="en-US" sz="2700" b="0" i="0" u="none" strike="noStrike" kern="1200">
              <a:latin typeface="Simsun"/>
              <a:ea typeface="Simsun"/>
            </a:rPr>
            <a:t>确定资格</a:t>
          </a:r>
        </a:p>
      </dsp:txBody>
      <dsp:txXfrm>
        <a:off x="5445" y="2587718"/>
        <a:ext cx="2591506" cy="961448"/>
      </dsp:txXfrm>
    </dsp:sp>
    <dsp:sp modelId="{5AE7562C-D9CE-43E4-AEF8-A822B28B4F8A}">
      <dsp:nvSpPr>
        <dsp:cNvPr id="0" name=""/>
        <dsp:cNvSpPr/>
      </dsp:nvSpPr>
      <dsp:spPr>
        <a:xfrm>
          <a:off x="2856212" y="802170"/>
          <a:ext cx="2591506" cy="1785548"/>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3E332A-6903-4C52-B529-0829C4C2DDE2}">
      <dsp:nvSpPr>
        <dsp:cNvPr id="0" name=""/>
        <dsp:cNvSpPr/>
      </dsp:nvSpPr>
      <dsp:spPr>
        <a:xfrm>
          <a:off x="2856212" y="2587718"/>
          <a:ext cx="2591506" cy="9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rtl="0">
            <a:lnSpc>
              <a:spcPct val="90000"/>
            </a:lnSpc>
            <a:spcBef>
              <a:spcPct val="0"/>
            </a:spcBef>
            <a:spcAft>
              <a:spcPct val="35000"/>
            </a:spcAft>
            <a:buNone/>
          </a:pPr>
          <a:r>
            <a:rPr lang="zh-Hans" altLang="en-US" sz="2700" b="0" i="0" u="none" strike="noStrike" kern="1200">
              <a:latin typeface="Simsun"/>
              <a:ea typeface="Simsun"/>
            </a:rPr>
            <a:t>折扣计算</a:t>
          </a:r>
        </a:p>
      </dsp:txBody>
      <dsp:txXfrm>
        <a:off x="2856212" y="2587718"/>
        <a:ext cx="2591506" cy="961448"/>
      </dsp:txXfrm>
    </dsp:sp>
    <dsp:sp modelId="{94A32F67-CD67-4A02-A2DC-BE4F28EC8C77}">
      <dsp:nvSpPr>
        <dsp:cNvPr id="0" name=""/>
        <dsp:cNvSpPr/>
      </dsp:nvSpPr>
      <dsp:spPr>
        <a:xfrm>
          <a:off x="5706978" y="802170"/>
          <a:ext cx="2591506" cy="1785548"/>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F0E85-F867-40B3-A4AC-D024383A341C}">
      <dsp:nvSpPr>
        <dsp:cNvPr id="0" name=""/>
        <dsp:cNvSpPr/>
      </dsp:nvSpPr>
      <dsp:spPr>
        <a:xfrm>
          <a:off x="5706978" y="2587718"/>
          <a:ext cx="2591506" cy="9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rtl="0">
            <a:lnSpc>
              <a:spcPct val="90000"/>
            </a:lnSpc>
            <a:spcBef>
              <a:spcPct val="0"/>
            </a:spcBef>
            <a:spcAft>
              <a:spcPct val="35000"/>
            </a:spcAft>
            <a:buNone/>
          </a:pPr>
          <a:r>
            <a:rPr lang="zh-Hans" altLang="en-US" sz="2700" b="0" i="0" u="none" strike="noStrike" kern="1200">
              <a:latin typeface="Simsun"/>
              <a:ea typeface="Simsun"/>
            </a:rPr>
            <a:t>申请程序</a:t>
          </a:r>
        </a:p>
      </dsp:txBody>
      <dsp:txXfrm>
        <a:off x="5706978" y="2587718"/>
        <a:ext cx="2591506" cy="961448"/>
      </dsp:txXfrm>
    </dsp:sp>
    <dsp:sp modelId="{54DAD36C-B972-42D4-BA18-425A2DE8C612}">
      <dsp:nvSpPr>
        <dsp:cNvPr id="0" name=""/>
        <dsp:cNvSpPr/>
      </dsp:nvSpPr>
      <dsp:spPr>
        <a:xfrm>
          <a:off x="8557744" y="802170"/>
          <a:ext cx="2591506" cy="1785548"/>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38A21-3FD3-419A-A9C2-1AEDA680C7A5}">
      <dsp:nvSpPr>
        <dsp:cNvPr id="0" name=""/>
        <dsp:cNvSpPr/>
      </dsp:nvSpPr>
      <dsp:spPr>
        <a:xfrm>
          <a:off x="8557744" y="2587718"/>
          <a:ext cx="2591506" cy="9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rtl="0">
            <a:lnSpc>
              <a:spcPct val="90000"/>
            </a:lnSpc>
            <a:spcBef>
              <a:spcPct val="0"/>
            </a:spcBef>
            <a:spcAft>
              <a:spcPct val="35000"/>
            </a:spcAft>
            <a:buNone/>
          </a:pPr>
          <a:r>
            <a:rPr lang="zh-Hans" altLang="en-US" sz="2700" b="0" i="0" u="none" strike="noStrike" kern="1200">
              <a:latin typeface="Simsun"/>
              <a:ea typeface="Simsun"/>
            </a:rPr>
            <a:t>合规</a:t>
          </a:r>
        </a:p>
      </dsp:txBody>
      <dsp:txXfrm>
        <a:off x="8557744" y="2587718"/>
        <a:ext cx="2591506" cy="961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7AD5D-CC2D-4881-BF4E-81576949C0E0}">
      <dsp:nvSpPr>
        <dsp:cNvPr id="0" name=""/>
        <dsp:cNvSpPr/>
      </dsp:nvSpPr>
      <dsp:spPr>
        <a:xfrm rot="10800000">
          <a:off x="1895692" y="1424"/>
          <a:ext cx="6195183" cy="134100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346" tIns="140970" rIns="263144" bIns="140970" numCol="1" spcCol="1270" anchor="ctr" anchorCtr="0">
          <a:noAutofit/>
        </a:bodyPr>
        <a:lstStyle/>
        <a:p>
          <a:pPr marL="0" lvl="0" indent="0" algn="ctr" defTabSz="1644650" rtl="0">
            <a:lnSpc>
              <a:spcPct val="90000"/>
            </a:lnSpc>
            <a:spcBef>
              <a:spcPct val="0"/>
            </a:spcBef>
            <a:spcAft>
              <a:spcPct val="35000"/>
            </a:spcAft>
            <a:buNone/>
          </a:pPr>
          <a:r>
            <a:rPr lang="zh-Hans" altLang="en-US" sz="3700" b="0" i="0" u="none" strike="noStrike" kern="1200">
              <a:latin typeface="Simsun"/>
              <a:ea typeface="Simsun"/>
            </a:rPr>
            <a:t>互联网接入</a:t>
          </a:r>
        </a:p>
      </dsp:txBody>
      <dsp:txXfrm rot="10800000">
        <a:off x="2230943" y="1424"/>
        <a:ext cx="5859932" cy="1341004"/>
      </dsp:txXfrm>
    </dsp:sp>
    <dsp:sp modelId="{7FB168E3-41C2-4717-929B-875411338EFB}">
      <dsp:nvSpPr>
        <dsp:cNvPr id="0" name=""/>
        <dsp:cNvSpPr/>
      </dsp:nvSpPr>
      <dsp:spPr>
        <a:xfrm>
          <a:off x="1225190" y="1424"/>
          <a:ext cx="1341004" cy="13410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DCD697-1505-4ACE-ABEC-3E7C72BBE470}">
      <dsp:nvSpPr>
        <dsp:cNvPr id="0" name=""/>
        <dsp:cNvSpPr/>
      </dsp:nvSpPr>
      <dsp:spPr>
        <a:xfrm rot="10800000">
          <a:off x="1895692" y="1742728"/>
          <a:ext cx="6195183" cy="1341004"/>
        </a:xfrm>
        <a:prstGeom prst="homePlate">
          <a:avLst/>
        </a:prstGeom>
        <a:solidFill>
          <a:schemeClr val="accent2">
            <a:hueOff val="1702779"/>
            <a:satOff val="-26735"/>
            <a:lumOff val="-4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346" tIns="140970" rIns="263144" bIns="140970" numCol="1" spcCol="1270" anchor="ctr" anchorCtr="0">
          <a:noAutofit/>
        </a:bodyPr>
        <a:lstStyle/>
        <a:p>
          <a:pPr marL="0" lvl="0" indent="0" algn="ctr" defTabSz="1644650" rtl="0">
            <a:lnSpc>
              <a:spcPct val="90000"/>
            </a:lnSpc>
            <a:spcBef>
              <a:spcPct val="0"/>
            </a:spcBef>
            <a:spcAft>
              <a:spcPct val="35000"/>
            </a:spcAft>
            <a:buNone/>
          </a:pPr>
          <a:r>
            <a:rPr lang="zh-Hans" altLang="en-US" sz="3700" b="0" i="0" u="none" strike="noStrike" kern="1200">
              <a:latin typeface="Simsun"/>
              <a:ea typeface="Simsun"/>
            </a:rPr>
            <a:t>数据传输服务</a:t>
          </a:r>
        </a:p>
      </dsp:txBody>
      <dsp:txXfrm rot="10800000">
        <a:off x="2230943" y="1742728"/>
        <a:ext cx="5859932" cy="1341004"/>
      </dsp:txXfrm>
    </dsp:sp>
    <dsp:sp modelId="{D0C09CE8-E62A-4200-A00D-4B77F6782C01}">
      <dsp:nvSpPr>
        <dsp:cNvPr id="0" name=""/>
        <dsp:cNvSpPr/>
      </dsp:nvSpPr>
      <dsp:spPr>
        <a:xfrm>
          <a:off x="1225190" y="1742728"/>
          <a:ext cx="1341004" cy="134100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DF4143-7DED-4133-BA74-62AC3E1A11F9}">
      <dsp:nvSpPr>
        <dsp:cNvPr id="0" name=""/>
        <dsp:cNvSpPr/>
      </dsp:nvSpPr>
      <dsp:spPr>
        <a:xfrm rot="10800000">
          <a:off x="1895692" y="3484032"/>
          <a:ext cx="6195183" cy="1341004"/>
        </a:xfrm>
        <a:prstGeom prst="homePlate">
          <a:avLst/>
        </a:prstGeom>
        <a:solidFill>
          <a:schemeClr val="accent2">
            <a:hueOff val="3405557"/>
            <a:satOff val="-53469"/>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346" tIns="140970" rIns="263144" bIns="140970" numCol="1" spcCol="1270" anchor="ctr" anchorCtr="0">
          <a:noAutofit/>
        </a:bodyPr>
        <a:lstStyle/>
        <a:p>
          <a:pPr marL="0" lvl="0" indent="0" algn="ctr" defTabSz="1644650" rtl="0">
            <a:lnSpc>
              <a:spcPct val="90000"/>
            </a:lnSpc>
            <a:spcBef>
              <a:spcPct val="0"/>
            </a:spcBef>
            <a:spcAft>
              <a:spcPct val="35000"/>
            </a:spcAft>
            <a:buNone/>
          </a:pPr>
          <a:r>
            <a:rPr lang="zh-Hans" altLang="en-US" sz="3700" b="0" i="0" u="none" strike="noStrike" kern="1200">
              <a:latin typeface="Simsun"/>
              <a:ea typeface="Simsun"/>
            </a:rPr>
            <a:t>综合服务数字网络</a:t>
          </a:r>
        </a:p>
      </dsp:txBody>
      <dsp:txXfrm rot="10800000">
        <a:off x="2230943" y="3484032"/>
        <a:ext cx="5859932" cy="1341004"/>
      </dsp:txXfrm>
    </dsp:sp>
    <dsp:sp modelId="{2383F3A7-B793-4FC2-B03E-F5D091B20E46}">
      <dsp:nvSpPr>
        <dsp:cNvPr id="0" name=""/>
        <dsp:cNvSpPr/>
      </dsp:nvSpPr>
      <dsp:spPr>
        <a:xfrm>
          <a:off x="1225190" y="3484032"/>
          <a:ext cx="1341004" cy="134100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C5EB5-3147-41B0-8B50-A493CF694610}">
      <dsp:nvSpPr>
        <dsp:cNvPr id="0" name=""/>
        <dsp:cNvSpPr/>
      </dsp:nvSpPr>
      <dsp:spPr>
        <a:xfrm>
          <a:off x="0" y="4116991"/>
          <a:ext cx="8445911" cy="540352"/>
        </a:xfrm>
        <a:prstGeom prst="rect">
          <a:avLst/>
        </a:prstGeom>
        <a:solidFill>
          <a:schemeClr val="accent1">
            <a:lumMod val="75000"/>
          </a:schemeClr>
        </a:solidFill>
        <a:ln>
          <a:noFill/>
        </a:ln>
        <a:effectLst>
          <a:outerShdw blurRad="107950" dist="12700" dir="5400000" algn="ctr" rotWithShape="0">
            <a:srgbClr val="000000"/>
          </a:outerShdw>
        </a:effectLst>
        <a:scene3d>
          <a:camera prst="orthographicFront">
            <a:rot lat="0" lon="0" rev="0"/>
          </a:camera>
          <a:lightRig rig="soft" dir="t"/>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zh-Hans" altLang="en-US" sz="2400" b="1" i="0" u="none" strike="noStrike" kern="1200">
              <a:solidFill>
                <a:srgbClr val="404040"/>
              </a:solidFill>
              <a:latin typeface="Simsun"/>
              <a:ea typeface="Simsun"/>
            </a:rPr>
            <a:t>批准</a:t>
          </a:r>
          <a:r>
            <a:rPr lang="en-US" altLang="zh-Hans" sz="2400" b="1" i="0" u="none" strike="noStrike" kern="1200">
              <a:solidFill>
                <a:srgbClr val="404040"/>
              </a:solidFill>
              <a:latin typeface="Simsun"/>
              <a:ea typeface="Simsun"/>
            </a:rPr>
            <a:t>/</a:t>
          </a:r>
          <a:r>
            <a:rPr lang="zh-Hans" altLang="en-US" sz="2400" b="1" i="0" u="none" strike="noStrike" kern="1200">
              <a:solidFill>
                <a:srgbClr val="404040"/>
              </a:solidFill>
              <a:latin typeface="Simsun"/>
              <a:ea typeface="Simsun"/>
            </a:rPr>
            <a:t>不合格</a:t>
          </a:r>
          <a:r>
            <a:rPr lang="en-US" altLang="zh-Hans" sz="2400" b="1" i="0" u="none" strike="noStrike" kern="1200">
              <a:solidFill>
                <a:srgbClr val="404040"/>
              </a:solidFill>
              <a:latin typeface="Simsun"/>
              <a:ea typeface="Simsun"/>
            </a:rPr>
            <a:t>/</a:t>
          </a:r>
          <a:r>
            <a:rPr lang="zh-Hans" altLang="en-US" sz="2400" b="1" i="0" u="none" strike="noStrike" kern="1200">
              <a:solidFill>
                <a:srgbClr val="404040"/>
              </a:solidFill>
              <a:latin typeface="Simsun"/>
              <a:ea typeface="Simsun"/>
            </a:rPr>
            <a:t>拒绝</a:t>
          </a:r>
        </a:p>
      </dsp:txBody>
      <dsp:txXfrm>
        <a:off x="0" y="4116991"/>
        <a:ext cx="8445911" cy="540352"/>
      </dsp:txXfrm>
    </dsp:sp>
    <dsp:sp modelId="{1DF87030-4419-480E-8DA8-025A01B9C06A}">
      <dsp:nvSpPr>
        <dsp:cNvPr id="0" name=""/>
        <dsp:cNvSpPr/>
      </dsp:nvSpPr>
      <dsp:spPr>
        <a:xfrm rot="10800000">
          <a:off x="0" y="3294034"/>
          <a:ext cx="8445911" cy="831062"/>
        </a:xfrm>
        <a:prstGeom prst="upArrowCallout">
          <a:avLst/>
        </a:prstGeom>
        <a:gradFill rotWithShape="0">
          <a:gsLst>
            <a:gs pos="0">
              <a:schemeClr val="accent1">
                <a:shade val="80000"/>
                <a:hueOff val="42357"/>
                <a:satOff val="685"/>
                <a:lumOff val="4397"/>
                <a:alphaOff val="0"/>
                <a:satMod val="103000"/>
                <a:lumMod val="102000"/>
                <a:tint val="94000"/>
              </a:schemeClr>
            </a:gs>
            <a:gs pos="50000">
              <a:schemeClr val="accent1">
                <a:shade val="80000"/>
                <a:hueOff val="42357"/>
                <a:satOff val="685"/>
                <a:lumOff val="4397"/>
                <a:alphaOff val="0"/>
                <a:satMod val="110000"/>
                <a:lumMod val="100000"/>
                <a:shade val="100000"/>
              </a:schemeClr>
            </a:gs>
            <a:gs pos="100000">
              <a:schemeClr val="accent1">
                <a:shade val="80000"/>
                <a:hueOff val="42357"/>
                <a:satOff val="685"/>
                <a:lumOff val="4397"/>
                <a:alphaOff val="0"/>
                <a:lumMod val="99000"/>
                <a:satMod val="120000"/>
                <a:shade val="78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zh-Hans" altLang="en-US" sz="2000" b="1" i="0" u="none" strike="noStrike" kern="1200">
              <a:solidFill>
                <a:srgbClr val="404040"/>
              </a:solidFill>
              <a:latin typeface="Simsun"/>
              <a:ea typeface="Simsun"/>
            </a:rPr>
            <a:t>核验是否符合 </a:t>
          </a:r>
          <a:r>
            <a:rPr lang="en-US" altLang="zh-Hans" sz="2000" b="1" i="0" u="none" strike="noStrike" kern="1200">
              <a:solidFill>
                <a:srgbClr val="404040"/>
              </a:solidFill>
              <a:latin typeface="Simsun"/>
              <a:ea typeface="Simsun"/>
            </a:rPr>
            <a:t>CTF </a:t>
          </a:r>
          <a:r>
            <a:rPr lang="zh-Hans" altLang="en-US" sz="2000" b="1" i="0" u="none" strike="noStrike" kern="1200">
              <a:solidFill>
                <a:srgbClr val="404040"/>
              </a:solidFill>
              <a:latin typeface="Simsun"/>
              <a:ea typeface="Simsun"/>
            </a:rPr>
            <a:t>计划规则</a:t>
          </a:r>
        </a:p>
      </dsp:txBody>
      <dsp:txXfrm rot="10800000">
        <a:off x="0" y="3294034"/>
        <a:ext cx="8445911" cy="539999"/>
      </dsp:txXfrm>
    </dsp:sp>
    <dsp:sp modelId="{E12F1CBC-7FF9-43C7-98AD-886084E8E122}">
      <dsp:nvSpPr>
        <dsp:cNvPr id="0" name=""/>
        <dsp:cNvSpPr/>
      </dsp:nvSpPr>
      <dsp:spPr>
        <a:xfrm rot="10800000">
          <a:off x="0" y="2471076"/>
          <a:ext cx="8445911" cy="831062"/>
        </a:xfrm>
        <a:prstGeom prst="upArrowCallout">
          <a:avLst/>
        </a:prstGeom>
        <a:gradFill rotWithShape="0">
          <a:gsLst>
            <a:gs pos="0">
              <a:schemeClr val="accent1">
                <a:shade val="80000"/>
                <a:hueOff val="84714"/>
                <a:satOff val="1370"/>
                <a:lumOff val="8795"/>
                <a:alphaOff val="0"/>
                <a:satMod val="103000"/>
                <a:lumMod val="102000"/>
                <a:tint val="94000"/>
              </a:schemeClr>
            </a:gs>
            <a:gs pos="50000">
              <a:schemeClr val="accent1">
                <a:shade val="80000"/>
                <a:hueOff val="84714"/>
                <a:satOff val="1370"/>
                <a:lumOff val="8795"/>
                <a:alphaOff val="0"/>
                <a:satMod val="110000"/>
                <a:lumMod val="100000"/>
                <a:shade val="100000"/>
              </a:schemeClr>
            </a:gs>
            <a:gs pos="100000">
              <a:schemeClr val="accent1">
                <a:shade val="80000"/>
                <a:hueOff val="84714"/>
                <a:satOff val="1370"/>
                <a:lumOff val="8795"/>
                <a:alphaOff val="0"/>
                <a:lumMod val="99000"/>
                <a:satMod val="120000"/>
                <a:shade val="78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zh-Hans" altLang="en-US" sz="2000" b="1" i="0" u="none" strike="noStrike" kern="1200">
              <a:solidFill>
                <a:srgbClr val="404040"/>
              </a:solidFill>
              <a:latin typeface="Simsun"/>
              <a:ea typeface="Simsun"/>
            </a:rPr>
            <a:t>审查财务信息</a:t>
          </a:r>
        </a:p>
      </dsp:txBody>
      <dsp:txXfrm rot="10800000">
        <a:off x="0" y="2471076"/>
        <a:ext cx="8445911" cy="539999"/>
      </dsp:txXfrm>
    </dsp:sp>
    <dsp:sp modelId="{B9C9C6D4-6E96-45A2-9ACE-86AE8EF6AFC4}">
      <dsp:nvSpPr>
        <dsp:cNvPr id="0" name=""/>
        <dsp:cNvSpPr/>
      </dsp:nvSpPr>
      <dsp:spPr>
        <a:xfrm rot="10800000">
          <a:off x="0" y="1648119"/>
          <a:ext cx="8445911" cy="831062"/>
        </a:xfrm>
        <a:prstGeom prst="upArrowCallout">
          <a:avLst/>
        </a:prstGeom>
        <a:solidFill>
          <a:schemeClr val="accent1">
            <a:lumMod val="60000"/>
            <a:lumOff val="40000"/>
          </a:schemeClr>
        </a:solidFill>
        <a:ln>
          <a:noFill/>
        </a:ln>
        <a:effectLst>
          <a:outerShdw blurRad="107950" dist="12700" dir="5400000" algn="ctr" rotWithShape="0">
            <a:srgbClr val="000000"/>
          </a:outerShdw>
        </a:effectLst>
        <a:scene3d>
          <a:camera prst="orthographicFront">
            <a:rot lat="0" lon="0" rev="0"/>
          </a:camera>
          <a:lightRig rig="soft" dir="t"/>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zh-Hans" altLang="en-US" sz="2000" b="1" i="0" u="none" strike="noStrike" kern="1200">
              <a:solidFill>
                <a:srgbClr val="808080"/>
              </a:solidFill>
              <a:latin typeface="Simsun"/>
              <a:ea typeface="Simsun"/>
            </a:rPr>
            <a:t>资格评估</a:t>
          </a:r>
        </a:p>
      </dsp:txBody>
      <dsp:txXfrm rot="10800000">
        <a:off x="0" y="1648119"/>
        <a:ext cx="8445911" cy="539999"/>
      </dsp:txXfrm>
    </dsp:sp>
    <dsp:sp modelId="{86D3F7AC-6DBE-4B9E-A9F7-A49F76552D22}">
      <dsp:nvSpPr>
        <dsp:cNvPr id="0" name=""/>
        <dsp:cNvSpPr/>
      </dsp:nvSpPr>
      <dsp:spPr>
        <a:xfrm rot="10800000">
          <a:off x="0" y="825161"/>
          <a:ext cx="8445911" cy="831062"/>
        </a:xfrm>
        <a:prstGeom prst="upArrowCallout">
          <a:avLst/>
        </a:prstGeom>
        <a:solidFill>
          <a:schemeClr val="accent1">
            <a:lumMod val="40000"/>
            <a:lumOff val="60000"/>
          </a:schemeClr>
        </a:solidFill>
        <a:ln>
          <a:noFill/>
        </a:ln>
        <a:effectLst>
          <a:outerShdw blurRad="107950" dist="12700" dir="5400000" algn="ctr" rotWithShape="0">
            <a:srgbClr val="000000"/>
          </a:outerShdw>
        </a:effectLst>
        <a:scene3d>
          <a:camera prst="orthographicFront">
            <a:rot lat="0" lon="0" rev="0"/>
          </a:camera>
          <a:lightRig rig="soft" dir="t"/>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zh-Hans" altLang="en-US" sz="2000" b="1" i="0" u="none" strike="noStrike" kern="1200">
              <a:solidFill>
                <a:srgbClr val="808080"/>
              </a:solidFill>
              <a:latin typeface="Simsun"/>
              <a:ea typeface="Simsun"/>
            </a:rPr>
            <a:t>文件核验</a:t>
          </a:r>
        </a:p>
      </dsp:txBody>
      <dsp:txXfrm rot="10800000">
        <a:off x="0" y="825161"/>
        <a:ext cx="8445911" cy="539999"/>
      </dsp:txXfrm>
    </dsp:sp>
    <dsp:sp modelId="{2FEAEA0A-8A9B-4429-B43E-5752F2543793}">
      <dsp:nvSpPr>
        <dsp:cNvPr id="0" name=""/>
        <dsp:cNvSpPr/>
      </dsp:nvSpPr>
      <dsp:spPr>
        <a:xfrm rot="10800000">
          <a:off x="0" y="0"/>
          <a:ext cx="8445911" cy="831062"/>
        </a:xfrm>
        <a:prstGeom prst="upArrowCallout">
          <a:avLst/>
        </a:prstGeom>
        <a:solidFill>
          <a:schemeClr val="accent1">
            <a:lumMod val="20000"/>
            <a:lumOff val="80000"/>
          </a:schemeClr>
        </a:solidFill>
        <a:ln>
          <a:noFill/>
        </a:ln>
        <a:effectLst>
          <a:outerShdw blurRad="107950" dist="12700" dir="5400000" algn="ctr" rotWithShape="0">
            <a:srgbClr val="000000"/>
          </a:outerShdw>
        </a:effectLst>
        <a:scene3d>
          <a:camera prst="orthographicFront">
            <a:rot lat="0" lon="0" rev="0"/>
          </a:camera>
          <a:lightRig rig="soft" dir="t"/>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zh-Hans" altLang="en-US" sz="2000" b="1" i="0" u="none" strike="noStrike" kern="1200">
              <a:solidFill>
                <a:srgbClr val="808080"/>
              </a:solidFill>
              <a:latin typeface="Simsun"/>
              <a:ea typeface="Simsun"/>
            </a:rPr>
            <a:t>提交重新认证申请</a:t>
          </a:r>
        </a:p>
      </dsp:txBody>
      <dsp:txXfrm rot="10800000">
        <a:off x="0" y="0"/>
        <a:ext cx="8445911" cy="539999"/>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ACE7A-C6EF-8447-9F67-958EE183E041}"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7BAD3-AF26-C549-B9FF-03213EEFC56C}" type="slidenum">
              <a:rPr lang="en-US" smtClean="0"/>
              <a:t>‹#›</a:t>
            </a:fld>
            <a:endParaRPr lang="en-US"/>
          </a:p>
        </p:txBody>
      </p:sp>
    </p:spTree>
    <p:extLst>
      <p:ext uri="{BB962C8B-B14F-4D97-AF65-F5344CB8AC3E}">
        <p14:creationId xmlns:p14="http://schemas.microsoft.com/office/powerpoint/2010/main" val="3119809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7BAD3-AF26-C549-B9FF-03213EEFC56C}" type="slidenum">
              <a:rPr lang="en-US" smtClean="0"/>
              <a:t>1</a:t>
            </a:fld>
            <a:endParaRPr lang="en-US"/>
          </a:p>
        </p:txBody>
      </p:sp>
    </p:spTree>
    <p:extLst>
      <p:ext uri="{BB962C8B-B14F-4D97-AF65-F5344CB8AC3E}">
        <p14:creationId xmlns:p14="http://schemas.microsoft.com/office/powerpoint/2010/main" val="310496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7BAD3-AF26-C549-B9FF-03213EEFC56C}" type="slidenum">
              <a:rPr lang="en-US" smtClean="0"/>
              <a:t>2</a:t>
            </a:fld>
            <a:endParaRPr lang="en-US"/>
          </a:p>
        </p:txBody>
      </p:sp>
    </p:spTree>
    <p:extLst>
      <p:ext uri="{BB962C8B-B14F-4D97-AF65-F5344CB8AC3E}">
        <p14:creationId xmlns:p14="http://schemas.microsoft.com/office/powerpoint/2010/main" val="302599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7BAD3-AF26-C549-B9FF-03213EEFC56C}" type="slidenum">
              <a:rPr lang="en-US" smtClean="0"/>
              <a:t>13</a:t>
            </a:fld>
            <a:endParaRPr lang="en-US"/>
          </a:p>
        </p:txBody>
      </p:sp>
    </p:spTree>
    <p:extLst>
      <p:ext uri="{BB962C8B-B14F-4D97-AF65-F5344CB8AC3E}">
        <p14:creationId xmlns:p14="http://schemas.microsoft.com/office/powerpoint/2010/main" val="328258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7BAD3-AF26-C549-B9FF-03213EEFC56C}" type="slidenum">
              <a:rPr lang="en-US" smtClean="0"/>
              <a:t>23</a:t>
            </a:fld>
            <a:endParaRPr lang="en-US"/>
          </a:p>
        </p:txBody>
      </p:sp>
    </p:spTree>
    <p:extLst>
      <p:ext uri="{BB962C8B-B14F-4D97-AF65-F5344CB8AC3E}">
        <p14:creationId xmlns:p14="http://schemas.microsoft.com/office/powerpoint/2010/main" val="3854263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fld id="{9EB7BAD3-AF26-C549-B9FF-03213EEFC56C}" type="slidenum">
              <a:rPr lang="en-US" smtClean="0"/>
              <a:t>24</a:t>
            </a:fld>
            <a:endParaRPr lang="en-US"/>
          </a:p>
        </p:txBody>
      </p:sp>
    </p:spTree>
    <p:extLst>
      <p:ext uri="{BB962C8B-B14F-4D97-AF65-F5344CB8AC3E}">
        <p14:creationId xmlns:p14="http://schemas.microsoft.com/office/powerpoint/2010/main" val="3055050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lnSpc>
                <a:spcPct val="100000"/>
              </a:lnSpc>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7E74D0F9-95D2-8340-B2F0-7378D646C80F}" type="datetime4">
              <a:rPr lang="en-US" smtClean="0"/>
              <a:t>December 8,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1"/>
          </a:solidFill>
        </p:spPr>
      </p:pic>
    </p:spTree>
    <p:extLst>
      <p:ext uri="{BB962C8B-B14F-4D97-AF65-F5344CB8AC3E}">
        <p14:creationId xmlns:p14="http://schemas.microsoft.com/office/powerpoint/2010/main" val="11980895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34CEEBC-DF6B-3148-BA29-C310AFBE9727}" type="datetime4">
              <a:rPr lang="en-US" smtClean="0"/>
              <a:t>December 8,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8861255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C6C4D73-7B32-4F49-BC15-7C0FF231E089}" type="datetime4">
              <a:rPr lang="en-US" smtClean="0"/>
              <a:t>December 8,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2221194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9EEC0D00-5AE3-274F-B039-C86FB4D476EC}" type="datetime4">
              <a:rPr lang="en-US" smtClean="0"/>
              <a:t>December 8,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5320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4A356D8-0ECF-E747-BA03-03D5F7490A95}" type="datetime4">
              <a:rPr lang="en-US" smtClean="0"/>
              <a:t>December 8,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2"/>
          </a:solidFill>
        </p:spPr>
      </p:pic>
    </p:spTree>
    <p:extLst>
      <p:ext uri="{BB962C8B-B14F-4D97-AF65-F5344CB8AC3E}">
        <p14:creationId xmlns:p14="http://schemas.microsoft.com/office/powerpoint/2010/main" val="12742893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B923269C-E58F-174E-B990-E0E418CAD694}" type="datetime4">
              <a:rPr lang="en-US" smtClean="0"/>
              <a:t>December 8,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9014569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AA566AAF-2144-204E-9236-2C6BA1B1017A}" type="datetime4">
              <a:rPr lang="en-US" smtClean="0"/>
              <a:t>December 8, 2023</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6363478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090A7486-EBF6-4043-9E2B-DDEA7774D398}" type="datetime4">
              <a:rPr lang="en-US" smtClean="0"/>
              <a:t>December 8,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19625772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defRPr sz="2200"/>
            </a:lvl1pPr>
            <a:lvl2pPr marL="514350" indent="-227013">
              <a:defRPr sz="2000"/>
            </a:lvl2pPr>
            <a:lvl3pPr marL="747713" indent="-173038">
              <a:defRPr sz="1800"/>
            </a:lvl3pPr>
            <a:lvl4pPr marL="1028700" indent="-153988">
              <a:defRPr sz="1600"/>
            </a:lvl4pPr>
            <a:lvl5pPr marL="1201738" indent="-166688">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defRPr sz="2000"/>
            </a:lvl2pPr>
            <a:lvl3pPr marL="801688" indent="-174625">
              <a:defRPr sz="1800"/>
            </a:lvl3pPr>
            <a:lvl4pPr marL="1028700" indent="-153988">
              <a:defRPr sz="1600"/>
            </a:lvl4pPr>
            <a:lvl5pPr marL="1262063" indent="-1460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476A89BB-5233-0845-93E8-4FECDB1456BE}" type="datetime4">
              <a:rPr lang="en-US" smtClean="0"/>
              <a:t>December 8,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defRPr sz="2200"/>
            </a:lvl1pPr>
            <a:lvl2pPr marL="514350" indent="-227013">
              <a:defRPr sz="2000"/>
            </a:lvl2pPr>
            <a:lvl3pPr marL="747713" indent="-173038">
              <a:defRPr sz="1800"/>
            </a:lvl3pPr>
            <a:lvl4pPr marL="1028700" indent="-153988">
              <a:defRPr sz="1600"/>
            </a:lvl4pPr>
            <a:lvl5pPr marL="1201738" indent="-166688">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79843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39C43B7B-1AAB-6145-9B21-5744CAD8C887}" type="datetime4">
              <a:rPr lang="en-US" smtClean="0"/>
              <a:t>December 8,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9136152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E5B87BA5-B33F-E04B-92A6-6471351FE8AA}" type="datetime4">
              <a:rPr lang="en-US" smtClean="0"/>
              <a:t>December 8,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55810825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C177EF36-DF07-3244-A281-141F0DAC9196}" type="datetime4">
              <a:rPr lang="en-US" smtClean="0"/>
              <a:t>December 8,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649804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BF91E12C-F7E3-9C46-BFFB-144F0FBDC852}" type="datetime4">
              <a:rPr lang="en-US" smtClean="0"/>
              <a:t>December 8,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0149553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D586A759-E491-1A43-9E94-B3A4D096C747}" type="datetime4">
              <a:rPr lang="en-US" smtClean="0"/>
              <a:t>December 8,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1447377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F95ED669-7F72-0643-B0D9-9ACA079D290A}" type="datetime4">
              <a:rPr lang="en-US" smtClean="0"/>
              <a:t>December 8,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09148726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6ACDA198-3666-2A43-B798-B12BD4FB6F3D}" type="datetime4">
              <a:rPr lang="en-US" smtClean="0"/>
              <a:t>December 8,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61268087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0A773AF5-D64D-1E40-ACCB-D72BB9B9E96A}" type="datetime4">
              <a:rPr lang="en-US" smtClean="0"/>
              <a:t>December 8,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6547650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3911AA-67E0-5A46-8543-9FB39D2A2C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tx2"/>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9CFDC3A-612B-A84C-98DC-5FDA0C86E561}" type="datetime4">
              <a:rPr lang="en-US" smtClean="0"/>
              <a:t>December 8,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90925314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9577EF60-D52F-1B40-BE31-F673BDC92855}" type="datetime4">
              <a:rPr lang="en-US" smtClean="0"/>
              <a:t>December 8,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344905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9D8298D5-4F07-A746-91C5-FBDBE7A8C618}" type="datetime4">
              <a:rPr lang="en-US" smtClean="0"/>
              <a:t>December 8, 2023</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9851461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0E394FC-7F07-3C46-9F13-173B7F299292}" type="datetime4">
              <a:rPr lang="en-US" smtClean="0"/>
              <a:t>December 8,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96616883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defRPr sz="2200"/>
            </a:lvl1pPr>
            <a:lvl2pPr marL="514350" indent="-227013">
              <a:defRPr sz="2000"/>
            </a:lvl2pPr>
            <a:lvl3pPr marL="747713" indent="-173038">
              <a:defRPr sz="1800"/>
            </a:lvl3pPr>
            <a:lvl4pPr marL="1028700" indent="-153988">
              <a:defRPr sz="1600"/>
            </a:lvl4pPr>
            <a:lvl5pPr marL="1201738" indent="-166688">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defRPr sz="2000"/>
            </a:lvl2pPr>
            <a:lvl3pPr marL="801688" indent="-174625">
              <a:defRPr sz="1800"/>
            </a:lvl3pPr>
            <a:lvl4pPr marL="1028700" indent="-153988">
              <a:defRPr sz="1600"/>
            </a:lvl4pPr>
            <a:lvl5pPr marL="1262063" indent="-1460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B7FE0D40-3AA5-764E-99F7-34BE6B829DB5}" type="datetime4">
              <a:rPr lang="en-US" smtClean="0"/>
              <a:t>December 8,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defRPr sz="2200"/>
            </a:lvl1pPr>
            <a:lvl2pPr marL="514350" indent="-227013">
              <a:defRPr sz="2000"/>
            </a:lvl2pPr>
            <a:lvl3pPr marL="747713" indent="-173038">
              <a:defRPr sz="1800"/>
            </a:lvl3pPr>
            <a:lvl4pPr marL="1028700" indent="-153988">
              <a:defRPr sz="1600"/>
            </a:lvl4pPr>
            <a:lvl5pPr marL="1201738" indent="-166688">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1206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1A950C30-41A0-B545-A825-8FCF0230990D}" type="datetime4">
              <a:rPr lang="en-US" smtClean="0"/>
              <a:t>December 8, 2023</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73384889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7BB05F4B-D44D-4B40-B15A-A22883AE3427}" type="datetime4">
              <a:rPr lang="en-US" smtClean="0"/>
              <a:t>December 8,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21039395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AAC7540F-16B2-524F-8AF7-2A7FE40996BC}" type="datetime4">
              <a:rPr lang="en-US" smtClean="0"/>
              <a:t>December 8,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297851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83178A27-0D22-D741-93CA-5DE7A1E9B9F5}" type="datetime4">
              <a:rPr lang="en-US" smtClean="0"/>
              <a:t>December 8,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8859661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EB67D9B7-922A-804E-AA37-457FB1FE5228}" type="datetime4">
              <a:rPr lang="en-US" smtClean="0"/>
              <a:t>December 8,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31112672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E1C379D-D172-5F40-B6FE-51C9329CB8B0}" type="datetime4">
              <a:rPr lang="en-US" smtClean="0"/>
              <a:t>December 8,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0638904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C62404D-F786-EC4C-AFF7-4FDCCC57D4DC}" type="datetime4">
              <a:rPr lang="en-US" smtClean="0"/>
              <a:t>December 8,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1114367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A37743D1-457B-7B42-9666-8B8E3BF1D552}" type="datetime4">
              <a:rPr lang="en-US" smtClean="0"/>
              <a:t>December 8,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042590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6FF4B8-010A-B047-A4A2-CECC568B8D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1"/>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6752EE3-A7D0-4C40-9CAB-7059D5866A0D}" type="datetime4">
              <a:rPr lang="en-US" smtClean="0"/>
              <a:t>December 8,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12572314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05FC87FB-77A4-894F-B4F7-472C4360F420}" type="datetime4">
              <a:rPr lang="en-US" smtClean="0"/>
              <a:t>December 8,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29620004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814DD035-A39C-DA4D-9AD8-8F0DD7A51560}" type="datetime4">
              <a:rPr lang="en-US" smtClean="0"/>
              <a:t>December 8, 2023</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9398298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9246C6A8-629F-964D-9B10-D2805A37A804}" type="datetime4">
              <a:rPr lang="en-US" smtClean="0"/>
              <a:t>December 8,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449721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904E251-A1C5-8A4B-8605-8FB6A68215C2}" type="datetime4">
              <a:rPr lang="en-US" smtClean="0"/>
              <a:t>December 8,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28572178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defRPr sz="2200"/>
            </a:lvl1pPr>
            <a:lvl2pPr marL="514350" indent="-227013">
              <a:defRPr sz="2000"/>
            </a:lvl2pPr>
            <a:lvl3pPr marL="747713" indent="-173038">
              <a:defRPr sz="1800"/>
            </a:lvl3pPr>
            <a:lvl4pPr marL="1028700" indent="-153988">
              <a:defRPr sz="1600"/>
            </a:lvl4pPr>
            <a:lvl5pPr marL="1201738" indent="-166688">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defRPr sz="2000"/>
            </a:lvl2pPr>
            <a:lvl3pPr marL="801688" indent="-174625">
              <a:defRPr sz="1800"/>
            </a:lvl3pPr>
            <a:lvl4pPr marL="1028700" indent="-153988">
              <a:defRPr sz="1600"/>
            </a:lvl4pPr>
            <a:lvl5pPr marL="1262063" indent="-1460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E7E8369D-166A-7041-BD8E-9A4958803952}" type="datetime4">
              <a:rPr lang="en-US" smtClean="0"/>
              <a:t>December 8,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defRPr sz="2200"/>
            </a:lvl1pPr>
            <a:lvl2pPr marL="514350" indent="-227013">
              <a:defRPr sz="2000"/>
            </a:lvl2pPr>
            <a:lvl3pPr marL="747713" indent="-173038">
              <a:defRPr sz="1800"/>
            </a:lvl3pPr>
            <a:lvl4pPr marL="1028700" indent="-153988">
              <a:defRPr sz="1600"/>
            </a:lvl4pPr>
            <a:lvl5pPr marL="1201738" indent="-166688">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15464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12391E7F-12E9-9548-A9C0-BD1C91C85562}" type="datetime4">
              <a:rPr lang="en-US" smtClean="0"/>
              <a:t>December 8,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7753762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30FAAD6E-216A-9648-A4BA-86421A8099EE}" type="datetime4">
              <a:rPr lang="en-US" smtClean="0"/>
              <a:t>December 8,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49972626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CEB67AAE-8CF6-0A4D-B71E-157974B1E4C7}" type="datetime4">
              <a:rPr lang="en-US" smtClean="0"/>
              <a:t>December 8,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502774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A66F9B35-39D0-0D4B-B6C4-5449F882120D}" type="datetime4">
              <a:rPr lang="en-US" smtClean="0"/>
              <a:t>December 8,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0730472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0E006805-608F-784B-AFCE-BFB691880455}" type="datetime4">
              <a:rPr lang="en-US" smtClean="0"/>
              <a:t>December 8,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27944523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6305B479-7E84-2147-BB40-A32280C56DDB}" type="datetime4">
              <a:rPr lang="en-US" smtClean="0"/>
              <a:t>December 8,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625009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6EECBEB-2B44-784C-9D51-A6A7901FBF48}" type="datetime4">
              <a:rPr lang="en-US" smtClean="0"/>
              <a:t>December 8,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0373525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1296A10A-16BD-CB43-A1BD-5F771EA9F9EF}" type="datetime4">
              <a:rPr lang="en-US" smtClean="0"/>
              <a:t>December 8,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8" name="Picture 7">
            <a:extLst>
              <a:ext uri="{FF2B5EF4-FFF2-40B4-BE49-F238E27FC236}">
                <a16:creationId xmlns:a16="http://schemas.microsoft.com/office/drawing/2014/main" id="{13FD4194-852C-DF42-8F80-863269456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2"/>
          </a:solidFill>
        </p:spPr>
      </p:pic>
    </p:spTree>
    <p:extLst>
      <p:ext uri="{BB962C8B-B14F-4D97-AF65-F5344CB8AC3E}">
        <p14:creationId xmlns:p14="http://schemas.microsoft.com/office/powerpoint/2010/main" val="11994202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defRPr sz="2200"/>
            </a:lvl1pPr>
            <a:lvl2pPr marL="514350" indent="-227013">
              <a:defRPr sz="2000"/>
            </a:lvl2pPr>
            <a:lvl3pPr marL="747713" indent="-173038">
              <a:defRPr sz="1800"/>
            </a:lvl3pPr>
            <a:lvl4pPr marL="1028700" indent="-153988">
              <a:defRPr sz="1600"/>
            </a:lvl4pPr>
            <a:lvl5pPr marL="1201738" indent="-166688">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defRPr sz="2000"/>
            </a:lvl2pPr>
            <a:lvl3pPr marL="801688" indent="-174625">
              <a:defRPr sz="1800"/>
            </a:lvl3pPr>
            <a:lvl4pPr marL="1028700" indent="-153988">
              <a:defRPr sz="1600"/>
            </a:lvl4pPr>
            <a:lvl5pPr marL="1262063" indent="-1460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29B12EF0-CE9F-8F4C-8E7C-B1835900E62E}" type="datetime4">
              <a:rPr lang="en-US" smtClean="0"/>
              <a:t>December 8,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defRPr sz="2200"/>
            </a:lvl1pPr>
            <a:lvl2pPr marL="514350" indent="-227013">
              <a:defRPr sz="2000"/>
            </a:lvl2pPr>
            <a:lvl3pPr marL="747713" indent="-173038">
              <a:defRPr sz="1800"/>
            </a:lvl3pPr>
            <a:lvl4pPr marL="1028700" indent="-153988">
              <a:defRPr sz="1600"/>
            </a:lvl4pPr>
            <a:lvl5pPr marL="1201738" indent="-166688">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27143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E445AFEE-4B33-B04D-8638-C319D3003EB9}" type="datetime4">
              <a:rPr lang="en-US" smtClean="0"/>
              <a:t>December 8,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0064122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ACB90495-03B7-CE40-A28A-ED3CD797E604}" type="datetime4">
              <a:rPr lang="en-US" smtClean="0"/>
              <a:t>December 8, 2023</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7581888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A01EDB3D-5265-AE47-ABE5-6FE2923F7EA4}" type="datetime4">
              <a:rPr lang="en-US" smtClean="0"/>
              <a:t>December 8,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89444244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defRPr sz="2200"/>
            </a:lvl1pPr>
            <a:lvl2pPr marL="514350" indent="-227013">
              <a:defRPr sz="2000"/>
            </a:lvl2pPr>
            <a:lvl3pPr marL="747713" indent="-173038">
              <a:defRPr sz="1800"/>
            </a:lvl3pPr>
            <a:lvl4pPr marL="1028700" indent="-153988">
              <a:defRPr sz="1600"/>
            </a:lvl4pPr>
            <a:lvl5pPr marL="1201738" indent="-166688">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defRPr sz="2000"/>
            </a:lvl2pPr>
            <a:lvl3pPr marL="801688" indent="-174625">
              <a:defRPr sz="1800"/>
            </a:lvl3pPr>
            <a:lvl4pPr marL="1028700" indent="-153988">
              <a:defRPr sz="1600"/>
            </a:lvl4pPr>
            <a:lvl5pPr marL="1262063" indent="-1460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F9978067-986A-6043-8977-42B7CC8A6116}" type="datetime4">
              <a:rPr lang="en-US" smtClean="0"/>
              <a:t>December 8,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defRPr sz="2200"/>
            </a:lvl1pPr>
            <a:lvl2pPr marL="514350" indent="-227013">
              <a:defRPr sz="2000"/>
            </a:lvl2pPr>
            <a:lvl3pPr marL="747713" indent="-173038">
              <a:defRPr sz="1800"/>
            </a:lvl3pPr>
            <a:lvl4pPr marL="1028700" indent="-153988">
              <a:defRPr sz="1600"/>
            </a:lvl4pPr>
            <a:lvl5pPr marL="1201738" indent="-166688">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715325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85DABA5C-43AB-824F-943F-D3AF357739BC}" type="datetime4">
              <a:rPr lang="en-US" smtClean="0"/>
              <a:t>December 8,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0818713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F631D8A6-4479-7C4C-8D63-8289280CBA4B}" type="datetime4">
              <a:rPr lang="en-US" smtClean="0"/>
              <a:t>December 8,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5047402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FE778FBE-79F2-6B43-9A3C-7EA19F2FAE2F}" type="datetime4">
              <a:rPr lang="en-US" smtClean="0"/>
              <a:t>December 8,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52596149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6B9A35C3-4F64-4C47-8CE9-3696BDE1BD5D}" type="datetime4">
              <a:rPr lang="en-US" smtClean="0"/>
              <a:t>December 8,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63758560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37573057-B280-1840-BAE7-B4677EFF4287}" type="datetime4">
              <a:rPr lang="en-US" smtClean="0"/>
              <a:t>December 8,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89784023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D9231274-F8E3-1141-A5BE-48596741C5C6}" type="datetime4">
              <a:rPr lang="en-US" smtClean="0"/>
              <a:t>December 8,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60316893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lvl1pPr>
              <a:lnSpc>
                <a:spcPct val="100000"/>
              </a:lnSpc>
              <a:defRPr/>
            </a:lvl1p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lnSpc>
                <a:spcPct val="100000"/>
              </a:lnSpc>
              <a:defRPr sz="2200"/>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lnSpc>
                <a:spcPct val="100000"/>
              </a:lnSpc>
              <a:defRPr sz="2200"/>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6C14D06F-A82B-814B-8EFA-08EF03B0557D}" type="datetime4">
              <a:rPr lang="en-US" smtClean="0"/>
              <a:t>December 8,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50797081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BD234C3-4C30-7E41-8E84-41A6A1FF971E}" type="datetime4">
              <a:rPr lang="en-US" smtClean="0"/>
              <a:t>December 8,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1264249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D43F8F88-78E2-FB47-8C4A-A629B7A5F422}" type="datetime4">
              <a:rPr lang="en-US" smtClean="0"/>
              <a:t>December 8,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7304581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403FF1F2-752A-424A-BE58-506FD7039591}" type="datetime4">
              <a:rPr lang="en-US" smtClean="0"/>
              <a:t>December 8,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34515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468A490C-7C8E-9941-9EE4-DE8E3F868485}" type="datetime4">
              <a:rPr lang="en-US" smtClean="0"/>
              <a:t>December 8,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36961811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AE0A7D8E-9D5E-B44D-AFB5-97106A0965C8}" type="datetime4">
              <a:rPr lang="en-US" smtClean="0"/>
              <a:t>December 8, 2023</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accent1"/>
                </a:solidFill>
              </a:rPr>
              <a:t>California Public Utilities Commission</a:t>
            </a:r>
          </a:p>
        </p:txBody>
      </p:sp>
    </p:spTree>
    <p:extLst>
      <p:ext uri="{BB962C8B-B14F-4D97-AF65-F5344CB8AC3E}">
        <p14:creationId xmlns:p14="http://schemas.microsoft.com/office/powerpoint/2010/main" val="2783614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Lst>
  <p:transition/>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AAC69767-2149-0A44-A16F-9B95B4E6FF2F}" type="datetime4">
              <a:rPr lang="en-US" smtClean="0"/>
              <a:t>December 8, 2023</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accent1"/>
                </a:solidFill>
              </a:rPr>
              <a:t>California Public Utilities Commission</a:t>
            </a:r>
          </a:p>
        </p:txBody>
      </p:sp>
    </p:spTree>
    <p:extLst>
      <p:ext uri="{BB962C8B-B14F-4D97-AF65-F5344CB8AC3E}">
        <p14:creationId xmlns:p14="http://schemas.microsoft.com/office/powerpoint/2010/main" val="17139133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B1806813-E896-344A-A0BE-0E629183DF76}" type="datetime4">
              <a:rPr lang="en-US" smtClean="0"/>
              <a:t>December 8, 2023</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accent1"/>
                </a:solidFill>
              </a:rPr>
              <a:t>California Public Utilities Commission</a:t>
            </a:r>
          </a:p>
        </p:txBody>
      </p:sp>
    </p:spTree>
    <p:extLst>
      <p:ext uri="{BB962C8B-B14F-4D97-AF65-F5344CB8AC3E}">
        <p14:creationId xmlns:p14="http://schemas.microsoft.com/office/powerpoint/2010/main" val="31639057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hf hdr="0" ftr="0" dt="0"/>
  <p:txStyles>
    <p:titleStyle>
      <a:lvl1pPr algn="l" defTabSz="914400" rtl="0" eaLnBrk="1" fontAlgn="b" latinLnBrk="0" hangingPunct="1">
        <a:lnSpc>
          <a:spcPct val="100000"/>
        </a:lnSpc>
        <a:spcBef>
          <a:spcPct val="0"/>
        </a:spcBef>
        <a:buNone/>
        <a:defRPr sz="3600" b="1" kern="1200">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defRPr sz="2200" kern="1200">
          <a:solidFill>
            <a:schemeClr val="bg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3A4FACE1-393D-BA40-BD35-5F2AC2D64C5D}" type="datetime4">
              <a:rPr lang="en-US" smtClean="0"/>
              <a:t>December 8, 2023</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bg1"/>
                </a:solidFill>
              </a:rPr>
              <a:t>California Public Utilities Commission</a:t>
            </a:r>
          </a:p>
        </p:txBody>
      </p:sp>
    </p:spTree>
    <p:extLst>
      <p:ext uri="{BB962C8B-B14F-4D97-AF65-F5344CB8AC3E}">
        <p14:creationId xmlns:p14="http://schemas.microsoft.com/office/powerpoint/2010/main" val="4408742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p:hf hdr="0" ftr="0" dt="0"/>
  <p:txStyles>
    <p:titleStyle>
      <a:lvl1pPr algn="l" defTabSz="914400" rtl="0" eaLnBrk="1" fontAlgn="b" latinLnBrk="0" hangingPunct="1">
        <a:lnSpc>
          <a:spcPct val="10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defRPr sz="2200" kern="1200">
          <a:solidFill>
            <a:schemeClr val="bg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BCB06B5F-0482-C345-A9A2-5B3003513585}" type="datetime4">
              <a:rPr lang="en-US" smtClean="0"/>
              <a:t>December 8, 2023</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bg1"/>
                </a:solidFill>
              </a:rPr>
              <a:t>California Public Utilities Commission</a:t>
            </a:r>
          </a:p>
        </p:txBody>
      </p:sp>
    </p:spTree>
    <p:extLst>
      <p:ext uri="{BB962C8B-B14F-4D97-AF65-F5344CB8AC3E}">
        <p14:creationId xmlns:p14="http://schemas.microsoft.com/office/powerpoint/2010/main" val="129628497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8" Type="http://schemas.openxmlformats.org/officeDocument/2006/relationships/hyperlink" Target="https://pixabay.com/en/checklist-icon-notes-2024181/" TargetMode="External"/><Relationship Id="rId3" Type="http://schemas.openxmlformats.org/officeDocument/2006/relationships/diagramLayout" Target="../diagrams/layout5.xml"/><Relationship Id="rId7" Type="http://schemas.openxmlformats.org/officeDocument/2006/relationships/image" Target="../media/image27.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mailto:ctfhelp@cpuc.ca.gov"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cpuc.ca.gov/consumer-support/financial-assistance-savings-and-discounts/california-teleconnect-fund/program-outreach-and-education" TargetMode="External"/><Relationship Id="rId2" Type="http://schemas.openxmlformats.org/officeDocument/2006/relationships/image" Target="../media/image29.emf"/><Relationship Id="rId1" Type="http://schemas.openxmlformats.org/officeDocument/2006/relationships/slideLayout" Target="../slideLayouts/slideLayout44.xml"/><Relationship Id="rId6" Type="http://schemas.openxmlformats.org/officeDocument/2006/relationships/hyperlink" Target="https://ecap.cpuc.ca.gov/s/help-faqs?tabset-139ec=1" TargetMode="External"/><Relationship Id="rId5" Type="http://schemas.openxmlformats.org/officeDocument/2006/relationships/hyperlink" Target="https://www.cpuc.ca.gov/-/media/cpuc-website/divisions/communications-division/documents/california-teleconnect-fund/ctf_applicant_and_participant_guidebook.pdf" TargetMode="External"/><Relationship Id="rId4" Type="http://schemas.openxmlformats.org/officeDocument/2006/relationships/hyperlink" Target="https://www.cpuc.ca.gov/CT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609599" y="3164541"/>
            <a:ext cx="11259671" cy="2770093"/>
          </a:xfrm>
        </p:spPr>
        <p:txBody>
          <a:bodyPr>
            <a:noAutofit/>
          </a:bodyPr>
          <a:lstStyle/>
          <a:p>
            <a:pPr algn="ctr" rtl="0" fontAlgn="b">
              <a:lnSpc>
                <a:spcPct val="90000"/>
              </a:lnSpc>
              <a:spcBef>
                <a:spcPct val="0"/>
              </a:spcBef>
            </a:pPr>
            <a:r>
              <a:rPr lang="zh-Hans" sz="3600" b="1" i="0" u="none" strike="noStrike" dirty="0">
                <a:solidFill>
                  <a:srgbClr val="2A3C50"/>
                </a:solidFill>
                <a:latin typeface="Simsun"/>
                <a:ea typeface="Simsun"/>
                <a:cs typeface="+mj-cs"/>
              </a:rPr>
              <a:t>加州电信连接基金（CTF）计划</a:t>
            </a:r>
          </a:p>
          <a:p>
            <a:pPr algn="ctr" rtl="0" fontAlgn="b">
              <a:lnSpc>
                <a:spcPct val="90000"/>
              </a:lnSpc>
              <a:spcBef>
                <a:spcPct val="0"/>
              </a:spcBef>
            </a:pPr>
            <a:r>
              <a:rPr lang="zh-Hans" sz="3600" b="1" i="0" u="none" strike="noStrike" dirty="0">
                <a:solidFill>
                  <a:srgbClr val="2A3C50"/>
                </a:solidFill>
                <a:latin typeface="Simsun"/>
                <a:ea typeface="Simsun"/>
                <a:cs typeface="+mj-cs"/>
              </a:rPr>
              <a:t>参与者重新认证流程</a:t>
            </a:r>
            <a:endParaRPr lang="en-US" dirty="0"/>
          </a:p>
          <a:p>
            <a:pPr algn="ctr" fontAlgn="b">
              <a:lnSpc>
                <a:spcPct val="90000"/>
              </a:lnSpc>
              <a:spcBef>
                <a:spcPct val="0"/>
              </a:spcBef>
            </a:pPr>
            <a:endParaRPr lang="en-US" sz="3200" dirty="0">
              <a:solidFill>
                <a:schemeClr val="tx2"/>
              </a:solidFill>
              <a:latin typeface="+mj-lt"/>
              <a:ea typeface="+mj-ea"/>
              <a:cs typeface="+mj-cs"/>
            </a:endParaRPr>
          </a:p>
          <a:p>
            <a:pPr algn="ctr" rtl="0" fontAlgn="b">
              <a:lnSpc>
                <a:spcPct val="90000"/>
              </a:lnSpc>
              <a:spcBef>
                <a:spcPct val="0"/>
              </a:spcBef>
            </a:pPr>
            <a:r>
              <a:rPr lang="zh-Hans" sz="3200" b="0" i="0" u="none" strike="noStrike" dirty="0">
                <a:solidFill>
                  <a:srgbClr val="2A3C50"/>
                </a:solidFill>
                <a:latin typeface="Simsun"/>
                <a:ea typeface="Simsun"/>
                <a:cs typeface="+mj-cs"/>
              </a:rPr>
              <a:t>由 CTF 工作人员呈现</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noAutofit/>
          </a:bodyPr>
          <a:lstStyle/>
          <a:p>
            <a:pPr rtl="0"/>
            <a:r>
              <a:rPr lang="zh-Hans" sz="900" b="0" i="0" u="none" strike="noStrike">
                <a:latin typeface="Simsun"/>
                <a:ea typeface="Simsun"/>
              </a:rPr>
              <a:t>1</a:t>
            </a:r>
            <a:endParaRPr lang="en-US"/>
          </a:p>
        </p:txBody>
      </p:sp>
      <p:pic>
        <p:nvPicPr>
          <p:cNvPr id="5" name="Picture 4" descr="Logo&#10;&#10;Description automatically generated">
            <a:extLst>
              <a:ext uri="{FF2B5EF4-FFF2-40B4-BE49-F238E27FC236}">
                <a16:creationId xmlns:a16="http://schemas.microsoft.com/office/drawing/2014/main" id="{2147ACE8-31B2-293F-1D77-1698ED176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42708092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Autofit/>
          </a:bodyPr>
          <a:lstStyle/>
          <a:p>
            <a:pPr algn="ctr" rtl="0"/>
            <a:r>
              <a:rPr lang="zh-Hans" sz="3600" b="1" i="0" u="none" strike="noStrike">
                <a:latin typeface="Simsun"/>
                <a:ea typeface="Simsun"/>
              </a:rPr>
              <a:t>如何重新认证？</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noAutofit/>
          </a:bodyPr>
          <a:lstStyle/>
          <a:p>
            <a:pPr marL="0" indent="0" rtl="0">
              <a:buNone/>
            </a:pPr>
            <a:r>
              <a:rPr lang="zh-Hans" sz="2000" b="0" i="0" u="none" strike="noStrike">
                <a:solidFill>
                  <a:srgbClr val="2A3C50"/>
                </a:solidFill>
                <a:latin typeface="Simsun"/>
                <a:ea typeface="Simsun"/>
                <a:cs typeface="+mj-cs"/>
              </a:rPr>
              <a:t>参与者将通过 E-Cap 门户网站重新认证：</a:t>
            </a:r>
          </a:p>
          <a:p>
            <a:pPr marL="0" indent="0">
              <a:buNone/>
            </a:pPr>
            <a:endParaRPr lang="en-US" sz="2000">
              <a:solidFill>
                <a:schemeClr val="tx2"/>
              </a:solidFill>
              <a:latin typeface="+mj-lt"/>
              <a:ea typeface="+mj-ea"/>
              <a:cs typeface="+mj-cs"/>
            </a:endParaRPr>
          </a:p>
          <a:p>
            <a:pPr rtl="0"/>
            <a:r>
              <a:rPr lang="zh-Hans" sz="2000" b="0" i="0" u="none" strike="noStrike">
                <a:solidFill>
                  <a:srgbClr val="2A3C50"/>
                </a:solidFill>
                <a:latin typeface="Simsun"/>
                <a:ea typeface="Simsun"/>
                <a:cs typeface="+mj-cs"/>
              </a:rPr>
              <a:t>登录您的 E-Cap 账户并找到您的账户。</a:t>
            </a:r>
          </a:p>
          <a:p>
            <a:pPr marL="0" indent="0">
              <a:buNone/>
            </a:pPr>
            <a:endParaRPr lang="en-US" sz="2000">
              <a:solidFill>
                <a:schemeClr val="tx2"/>
              </a:solidFill>
              <a:latin typeface="+mj-lt"/>
              <a:ea typeface="+mj-ea"/>
              <a:cs typeface="+mj-cs"/>
            </a:endParaRPr>
          </a:p>
          <a:p>
            <a:pPr rtl="0"/>
            <a:r>
              <a:rPr lang="zh-Hans" sz="2000" b="0" i="0" u="none" strike="noStrike">
                <a:solidFill>
                  <a:srgbClr val="2A3C50"/>
                </a:solidFill>
                <a:latin typeface="Simsun"/>
                <a:ea typeface="Simsun"/>
                <a:cs typeface="+mj-cs"/>
              </a:rPr>
              <a:t>验证账户基本信息后，查看存档中的地点。</a:t>
            </a:r>
          </a:p>
          <a:p>
            <a:pPr marL="0" indent="0">
              <a:buNone/>
            </a:pPr>
            <a:endParaRPr lang="en-US" sz="2000">
              <a:solidFill>
                <a:schemeClr val="tx2"/>
              </a:solidFill>
              <a:latin typeface="+mj-lt"/>
              <a:ea typeface="+mj-ea"/>
              <a:cs typeface="+mj-cs"/>
            </a:endParaRPr>
          </a:p>
          <a:p>
            <a:pPr rtl="0"/>
            <a:r>
              <a:rPr lang="zh-Hans" sz="2000" b="0" i="0" u="none" strike="noStrike">
                <a:solidFill>
                  <a:srgbClr val="2A3C50"/>
                </a:solidFill>
                <a:latin typeface="Simsun"/>
                <a:ea typeface="Simsun"/>
                <a:cs typeface="+mj-cs"/>
              </a:rPr>
              <a:t>您将看到地址的申请编号、批准日期和到期日期。</a:t>
            </a:r>
          </a:p>
          <a:p>
            <a:pPr marL="0" indent="0">
              <a:buNone/>
            </a:pPr>
            <a:endParaRPr lang="en-US" sz="2000">
              <a:solidFill>
                <a:schemeClr val="tx2"/>
              </a:solidFill>
              <a:latin typeface="+mj-lt"/>
              <a:ea typeface="+mj-ea"/>
              <a:cs typeface="+mj-cs"/>
            </a:endParaRPr>
          </a:p>
          <a:p>
            <a:pPr rtl="0"/>
            <a:r>
              <a:rPr lang="zh-Hans" sz="2000" b="0" i="0" u="none" strike="noStrike">
                <a:solidFill>
                  <a:srgbClr val="2A3C50"/>
                </a:solidFill>
                <a:latin typeface="Simsun"/>
                <a:ea typeface="Simsun"/>
                <a:cs typeface="+mj-cs"/>
              </a:rPr>
              <a:t>您会看到“重新认证”选项卡。单击该选项卡并完成申请。</a:t>
            </a:r>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Autofit/>
          </a:bodyPr>
          <a:lstStyle/>
          <a:p>
            <a:pPr rtl="0">
              <a:spcAft>
                <a:spcPts val="600"/>
              </a:spcAft>
            </a:pPr>
            <a:r>
              <a:rPr lang="zh-Hans" sz="900" b="0" i="0" u="none" strike="noStrike">
                <a:latin typeface="Simsun"/>
                <a:ea typeface="Simsun"/>
              </a:rPr>
              <a:t>10</a:t>
            </a:r>
            <a:endParaRPr lang="en-US"/>
          </a:p>
        </p:txBody>
      </p:sp>
    </p:spTree>
    <p:extLst>
      <p:ext uri="{BB962C8B-B14F-4D97-AF65-F5344CB8AC3E}">
        <p14:creationId xmlns:p14="http://schemas.microsoft.com/office/powerpoint/2010/main" val="4888688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Autofit/>
          </a:bodyPr>
          <a:lstStyle/>
          <a:p>
            <a:pPr algn="ctr" rtl="0"/>
            <a:r>
              <a:rPr lang="zh-Hans" sz="3600" b="1" i="0" u="none" strike="noStrike">
                <a:latin typeface="Simsun"/>
                <a:ea typeface="Simsun"/>
              </a:rPr>
              <a:t>如何重新认证（2）？</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noAutofit/>
          </a:bodyPr>
          <a:lstStyle/>
          <a:p>
            <a:endParaRPr lang="en-US" sz="2000" dirty="0">
              <a:solidFill>
                <a:schemeClr val="tx2"/>
              </a:solidFill>
              <a:latin typeface="+mj-lt"/>
              <a:ea typeface="+mj-ea"/>
              <a:cs typeface="+mj-cs"/>
            </a:endParaRPr>
          </a:p>
          <a:p>
            <a:pPr rtl="0"/>
            <a:r>
              <a:rPr lang="zh-Hans" sz="2000" b="0" i="0" u="none" strike="noStrike" dirty="0">
                <a:latin typeface="Simsun"/>
                <a:ea typeface="Simsun"/>
                <a:cs typeface="+mj-cs"/>
              </a:rPr>
              <a:t>社区组织需要提供以下重新认证所需的文件：</a:t>
            </a:r>
          </a:p>
          <a:p>
            <a:pPr lvl="1" rtl="0"/>
            <a:r>
              <a:rPr lang="zh-Hans" sz="1800" b="0" i="0" u="none" strike="noStrike" dirty="0">
                <a:latin typeface="Simsun"/>
                <a:ea typeface="Simsun"/>
                <a:cs typeface="+mj-cs"/>
              </a:rPr>
              <a:t>IRS 501 (c)(3) 确认</a:t>
            </a:r>
          </a:p>
          <a:p>
            <a:pPr lvl="1" rtl="0"/>
            <a:r>
              <a:rPr lang="zh-Hans" sz="1800" b="0" i="0" u="none" strike="noStrike" dirty="0">
                <a:latin typeface="Simsun"/>
                <a:ea typeface="Simsun"/>
                <a:cs typeface="+mj-cs"/>
              </a:rPr>
              <a:t>最近的 IRS 990 表格</a:t>
            </a:r>
          </a:p>
          <a:p>
            <a:pPr lvl="1" rtl="0"/>
            <a:r>
              <a:rPr lang="zh-Hans" sz="1800" b="0" i="0" u="none" strike="noStrike" dirty="0">
                <a:latin typeface="Simsun"/>
                <a:ea typeface="Simsun"/>
                <a:cs typeface="+mj-cs"/>
              </a:rPr>
              <a:t>理事会名单</a:t>
            </a:r>
          </a:p>
          <a:p>
            <a:pPr lvl="1" rtl="0"/>
            <a:r>
              <a:rPr lang="zh-Hans" sz="1800" b="0" i="0" u="none" strike="noStrike" dirty="0">
                <a:latin typeface="Simsun"/>
                <a:ea typeface="Simsun"/>
                <a:cs typeface="+mj-cs"/>
              </a:rPr>
              <a:t>符合条件服务工作表</a:t>
            </a:r>
            <a:endParaRPr lang="en-US" altLang="zh-Hans" sz="1800" b="0" i="0" u="none" strike="noStrike" dirty="0">
              <a:latin typeface="Simsun"/>
              <a:ea typeface="Simsun"/>
              <a:cs typeface="+mj-cs"/>
            </a:endParaRPr>
          </a:p>
          <a:p>
            <a:pPr lvl="1" rtl="0"/>
            <a:endParaRPr lang="zh-Hans" sz="1800" b="0" i="0" u="none" strike="noStrike" dirty="0">
              <a:latin typeface="Simsun"/>
              <a:ea typeface="Simsun"/>
              <a:cs typeface="+mj-cs"/>
            </a:endParaRPr>
          </a:p>
          <a:p>
            <a:pPr rtl="0"/>
            <a:r>
              <a:rPr lang="zh-Hans" sz="2200" b="0" i="0" u="none" strike="noStrike" dirty="0">
                <a:latin typeface="Simsun"/>
                <a:ea typeface="Simsun"/>
                <a:cs typeface="+mj-cs"/>
              </a:rPr>
              <a:t>医疗社区组织还需要提供：</a:t>
            </a:r>
            <a:endParaRPr lang="en-US" sz="2000" dirty="0">
              <a:latin typeface="+mj-lt"/>
              <a:ea typeface="+mj-ea"/>
              <a:cs typeface="+mj-cs"/>
            </a:endParaRPr>
          </a:p>
          <a:p>
            <a:pPr lvl="1" rtl="0"/>
            <a:r>
              <a:rPr lang="zh-Hans" sz="1800" b="0" i="0" u="none" strike="noStrike" dirty="0">
                <a:latin typeface="Simsun"/>
                <a:ea typeface="Simsun"/>
                <a:cs typeface="+mj-cs"/>
              </a:rPr>
              <a:t>Medicare-Medi Cal 收费结构文件</a:t>
            </a:r>
          </a:p>
          <a:p>
            <a:pPr lvl="1" rtl="0"/>
            <a:r>
              <a:rPr lang="zh-Hans" sz="2000" b="0" i="0" u="none" strike="noStrike" dirty="0">
                <a:latin typeface="Simsun"/>
                <a:ea typeface="Simsun"/>
                <a:cs typeface="+mj-cs"/>
              </a:rPr>
              <a:t>州执业医师名单</a:t>
            </a:r>
          </a:p>
          <a:p>
            <a:pPr lvl="1" rtl="0"/>
            <a:r>
              <a:rPr lang="zh-Hans" sz="2000" b="0" i="0" u="none" strike="noStrike" dirty="0">
                <a:latin typeface="Simsun"/>
                <a:ea typeface="Simsun"/>
                <a:cs typeface="+mj-cs"/>
              </a:rPr>
              <a:t>州机构执照</a:t>
            </a:r>
          </a:p>
          <a:p>
            <a:pPr lvl="1"/>
            <a:endParaRPr lang="en-US" sz="2000" dirty="0">
              <a:solidFill>
                <a:schemeClr val="tx2"/>
              </a:solidFill>
              <a:latin typeface="+mj-lt"/>
              <a:ea typeface="+mj-ea"/>
              <a:cs typeface="+mj-cs"/>
            </a:endParaRPr>
          </a:p>
          <a:p>
            <a:pPr marL="339725" lvl="1" indent="0" rtl="0">
              <a:buNone/>
            </a:pPr>
            <a:endParaRPr lang="zh-Hans" sz="2000" b="0" i="0" u="none" strike="noStrike" dirty="0">
              <a:solidFill>
                <a:srgbClr val="2A3C50"/>
              </a:solidFill>
              <a:latin typeface="Simsun"/>
              <a:ea typeface="Simsun"/>
              <a:cs typeface="+mj-cs"/>
            </a:endParaRPr>
          </a:p>
          <a:p>
            <a:pPr lvl="1"/>
            <a:endParaRPr lang="en-US" sz="2000" dirty="0">
              <a:solidFill>
                <a:schemeClr val="tx2"/>
              </a:solidFill>
              <a:latin typeface="+mj-lt"/>
              <a:ea typeface="+mj-ea"/>
              <a:cs typeface="+mj-cs"/>
            </a:endParaRPr>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Autofit/>
          </a:bodyPr>
          <a:lstStyle/>
          <a:p>
            <a:pPr rtl="0">
              <a:spcAft>
                <a:spcPts val="600"/>
              </a:spcAft>
            </a:pPr>
            <a:r>
              <a:rPr lang="zh-Hans" sz="900" b="0" i="0" u="none" strike="noStrike">
                <a:latin typeface="Simsun"/>
                <a:ea typeface="Simsun"/>
              </a:rPr>
              <a:t>11</a:t>
            </a:r>
            <a:endParaRPr lang="en-US"/>
          </a:p>
        </p:txBody>
      </p:sp>
    </p:spTree>
    <p:extLst>
      <p:ext uri="{BB962C8B-B14F-4D97-AF65-F5344CB8AC3E}">
        <p14:creationId xmlns:p14="http://schemas.microsoft.com/office/powerpoint/2010/main" val="27417287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721658" y="3005652"/>
            <a:ext cx="10748683" cy="1500187"/>
          </a:xfrm>
        </p:spPr>
        <p:txBody>
          <a:bodyPr>
            <a:noAutofit/>
          </a:bodyPr>
          <a:lstStyle/>
          <a:p>
            <a:pPr rtl="0"/>
            <a:r>
              <a:rPr lang="zh-Hans" sz="3600" b="1" i="0" u="none" strike="noStrike">
                <a:solidFill>
                  <a:srgbClr val="3D6FA9"/>
                </a:solidFill>
                <a:latin typeface="Simsun"/>
                <a:ea typeface="Simsun"/>
              </a:rPr>
              <a:t>CTF-现场演示</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noAutofit/>
          </a:bodyPr>
          <a:lstStyle/>
          <a:p>
            <a:pPr rtl="0"/>
            <a:r>
              <a:rPr lang="zh-Hans" sz="900" b="0" i="0" u="none" strike="noStrike">
                <a:latin typeface="Simsun"/>
                <a:ea typeface="Simsun"/>
              </a:rPr>
              <a:t>12</a:t>
            </a:r>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
        <p:nvSpPr>
          <p:cNvPr id="2" name="TextBox 1">
            <a:extLst>
              <a:ext uri="{FF2B5EF4-FFF2-40B4-BE49-F238E27FC236}">
                <a16:creationId xmlns:a16="http://schemas.microsoft.com/office/drawing/2014/main" id="{3D8C59D0-F89E-53A6-929C-C17EC23DE223}"/>
              </a:ext>
            </a:extLst>
          </p:cNvPr>
          <p:cNvSpPr txBox="1"/>
          <p:nvPr/>
        </p:nvSpPr>
        <p:spPr>
          <a:xfrm>
            <a:off x="822960" y="3986784"/>
            <a:ext cx="10442448" cy="1754326"/>
          </a:xfrm>
          <a:prstGeom prst="rect">
            <a:avLst/>
          </a:prstGeom>
          <a:noFill/>
        </p:spPr>
        <p:txBody>
          <a:bodyPr wrap="square" rtlCol="0">
            <a:noAutofit/>
          </a:bodyPr>
          <a:lstStyle/>
          <a:p>
            <a:pPr rtl="0"/>
            <a:r>
              <a:rPr lang="zh-Hans" sz="2400" b="0" i="0" u="sng" strike="noStrike">
                <a:solidFill>
                  <a:srgbClr val="FFFFFF"/>
                </a:solidFill>
                <a:latin typeface="Simsun"/>
                <a:ea typeface="Simsun"/>
              </a:rPr>
              <a:t>目标：</a:t>
            </a:r>
          </a:p>
          <a:p>
            <a:pPr marL="342900" indent="-342900" rtl="0">
              <a:buFont typeface="+mj-lt"/>
              <a:buAutoNum type="arabicPeriod"/>
            </a:pPr>
            <a:r>
              <a:rPr lang="zh-Hans" sz="2400" b="0" i="0" u="none" strike="noStrike">
                <a:solidFill>
                  <a:srgbClr val="FFFFFF"/>
                </a:solidFill>
                <a:latin typeface="Simsun"/>
                <a:ea typeface="Simsun"/>
              </a:rPr>
              <a:t>查看 ECAP 门户队列</a:t>
            </a:r>
          </a:p>
          <a:p>
            <a:pPr marL="342900" indent="-342900" rtl="0">
              <a:buFont typeface="+mj-lt"/>
              <a:buAutoNum type="arabicPeriod"/>
            </a:pPr>
            <a:r>
              <a:rPr lang="zh-Hans" sz="2400" b="0" i="0" u="none" strike="noStrike">
                <a:solidFill>
                  <a:srgbClr val="FFFFFF"/>
                </a:solidFill>
                <a:latin typeface="Simsun"/>
                <a:ea typeface="Simsun"/>
              </a:rPr>
              <a:t>查看重新认证流程</a:t>
            </a:r>
          </a:p>
          <a:p>
            <a:endParaRPr lang="en-US" sz="3600">
              <a:solidFill>
                <a:schemeClr val="bg1"/>
              </a:solidFill>
            </a:endParaRPr>
          </a:p>
        </p:txBody>
      </p:sp>
    </p:spTree>
    <p:extLst>
      <p:ext uri="{BB962C8B-B14F-4D97-AF65-F5344CB8AC3E}">
        <p14:creationId xmlns:p14="http://schemas.microsoft.com/office/powerpoint/2010/main" val="121310392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lowchart: Connector 61">
            <a:extLst>
              <a:ext uri="{FF2B5EF4-FFF2-40B4-BE49-F238E27FC236}">
                <a16:creationId xmlns:a16="http://schemas.microsoft.com/office/drawing/2014/main" id="{4DECCD21-C675-48B9-94AA-8468A13FC948}"/>
              </a:ext>
            </a:extLst>
          </p:cNvPr>
          <p:cNvSpPr/>
          <p:nvPr/>
        </p:nvSpPr>
        <p:spPr>
          <a:xfrm>
            <a:off x="6657975" y="3930576"/>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1" name="Flowchart: Connector 60">
            <a:extLst>
              <a:ext uri="{FF2B5EF4-FFF2-40B4-BE49-F238E27FC236}">
                <a16:creationId xmlns:a16="http://schemas.microsoft.com/office/drawing/2014/main" id="{A20AA87D-0733-AD55-27EB-C0833C46B6CA}"/>
              </a:ext>
            </a:extLst>
          </p:cNvPr>
          <p:cNvSpPr/>
          <p:nvPr/>
        </p:nvSpPr>
        <p:spPr>
          <a:xfrm>
            <a:off x="6651625" y="2811952"/>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0" name="Flowchart: Connector 59">
            <a:extLst>
              <a:ext uri="{FF2B5EF4-FFF2-40B4-BE49-F238E27FC236}">
                <a16:creationId xmlns:a16="http://schemas.microsoft.com/office/drawing/2014/main" id="{24F5C948-A1C2-7C79-5B27-FA0AFDBA44AD}"/>
              </a:ext>
            </a:extLst>
          </p:cNvPr>
          <p:cNvSpPr/>
          <p:nvPr/>
        </p:nvSpPr>
        <p:spPr>
          <a:xfrm>
            <a:off x="2608149" y="3930576"/>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6" name="Flowchart: Connector 55">
            <a:extLst>
              <a:ext uri="{FF2B5EF4-FFF2-40B4-BE49-F238E27FC236}">
                <a16:creationId xmlns:a16="http://schemas.microsoft.com/office/drawing/2014/main" id="{D9D28EA6-3D3E-D2A9-5632-5951FDC218AB}"/>
              </a:ext>
            </a:extLst>
          </p:cNvPr>
          <p:cNvSpPr/>
          <p:nvPr/>
        </p:nvSpPr>
        <p:spPr>
          <a:xfrm>
            <a:off x="2603386" y="2811952"/>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2369488" y="346204"/>
            <a:ext cx="9274288" cy="997330"/>
          </a:xfrm>
          <a:effectLst>
            <a:softEdge rad="0"/>
          </a:effectLst>
        </p:spPr>
        <p:txBody>
          <a:bodyPr>
            <a:noAutofit/>
          </a:bodyPr>
          <a:lstStyle/>
          <a:p>
            <a:pPr rtl="0"/>
            <a:r>
              <a:rPr lang="zh-Hans" sz="3200" b="1" i="0" u="none" strike="noStrike">
                <a:latin typeface="Simsun"/>
                <a:ea typeface="Simsun"/>
              </a:rPr>
              <a:t>在 ECAP 中重新认证</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vert="horz" lIns="0" tIns="0" rIns="0" bIns="0" rtlCol="0" anchor="t" anchorCtr="0">
            <a:noAutofit/>
          </a:bodyPr>
          <a:lstStyle/>
          <a:p>
            <a:pPr rtl="0">
              <a:spcAft>
                <a:spcPts val="600"/>
              </a:spcAft>
            </a:pPr>
            <a:r>
              <a:rPr lang="zh-Hans" sz="900" b="0" i="0" u="none" strike="noStrike">
                <a:latin typeface="Simsun"/>
                <a:ea typeface="Simsun"/>
              </a:rPr>
              <a:t>13</a:t>
            </a:r>
            <a:endParaRPr lang="en-US"/>
          </a:p>
        </p:txBody>
      </p:sp>
      <p:sp>
        <p:nvSpPr>
          <p:cNvPr id="9" name="TextBox 8">
            <a:extLst>
              <a:ext uri="{FF2B5EF4-FFF2-40B4-BE49-F238E27FC236}">
                <a16:creationId xmlns:a16="http://schemas.microsoft.com/office/drawing/2014/main" id="{76BC978D-F7E4-E22E-6ABA-425479D0C109}"/>
              </a:ext>
            </a:extLst>
          </p:cNvPr>
          <p:cNvSpPr txBox="1"/>
          <p:nvPr/>
        </p:nvSpPr>
        <p:spPr>
          <a:xfrm>
            <a:off x="2479718" y="1572240"/>
            <a:ext cx="8793067" cy="646331"/>
          </a:xfrm>
          <a:prstGeom prst="rect">
            <a:avLst/>
          </a:prstGeom>
          <a:noFill/>
        </p:spPr>
        <p:txBody>
          <a:bodyPr wrap="square" rtlCol="0">
            <a:noAutofit/>
          </a:bodyPr>
          <a:lstStyle/>
          <a:p>
            <a:pPr rtl="0"/>
            <a:r>
              <a:rPr lang="zh-Hans" sz="1800" b="0" i="0" u="none" strike="noStrike">
                <a:solidFill>
                  <a:srgbClr val="2A3C50"/>
                </a:solidFill>
                <a:latin typeface="Simsun"/>
                <a:ea typeface="Simsun"/>
                <a:cs typeface="+mj-cs"/>
              </a:rPr>
              <a:t>接下来，CTF 工作人员将为提交 CTF 重新认证申请的参与者进行现场演示。</a:t>
            </a:r>
          </a:p>
        </p:txBody>
      </p:sp>
      <p:grpSp>
        <p:nvGrpSpPr>
          <p:cNvPr id="24" name="Group 4">
            <a:extLst>
              <a:ext uri="{FF2B5EF4-FFF2-40B4-BE49-F238E27FC236}">
                <a16:creationId xmlns:a16="http://schemas.microsoft.com/office/drawing/2014/main" id="{67B35872-9C7E-68B7-28FC-1DEBAD1108B8}"/>
              </a:ext>
            </a:extLst>
          </p:cNvPr>
          <p:cNvGrpSpPr>
            <a:grpSpLocks noChangeAspect="1"/>
          </p:cNvGrpSpPr>
          <p:nvPr/>
        </p:nvGrpSpPr>
        <p:grpSpPr>
          <a:xfrm>
            <a:off x="6855614" y="4140360"/>
            <a:ext cx="538163" cy="430212"/>
            <a:chOff x="6468" y="1728"/>
            <a:chExt cx="339" cy="271"/>
          </a:xfrm>
          <a:solidFill>
            <a:schemeClr val="bg1"/>
          </a:solidFill>
        </p:grpSpPr>
        <p:sp>
          <p:nvSpPr>
            <p:cNvPr id="26" name="Freeform 5">
              <a:extLst>
                <a:ext uri="{FF2B5EF4-FFF2-40B4-BE49-F238E27FC236}">
                  <a16:creationId xmlns:a16="http://schemas.microsoft.com/office/drawing/2014/main" id="{5975F0E6-E325-0200-0D1D-A3D099FD677E}"/>
                </a:ext>
              </a:extLst>
            </p:cNvPr>
            <p:cNvSpPr>
              <a:spLocks noEditPoints="1"/>
            </p:cNvSpPr>
            <p:nvPr/>
          </p:nvSpPr>
          <p:spPr bwMode="auto">
            <a:xfrm>
              <a:off x="6616" y="1838"/>
              <a:ext cx="43" cy="43"/>
            </a:xfrm>
            <a:custGeom>
              <a:avLst/>
              <a:gdLst>
                <a:gd name="T0" fmla="*/ 40 w 80"/>
                <a:gd name="T1" fmla="*/ 9 h 80"/>
                <a:gd name="T2" fmla="*/ 40 w 80"/>
                <a:gd name="T3" fmla="*/ 9 h 80"/>
                <a:gd name="T4" fmla="*/ 71 w 80"/>
                <a:gd name="T5" fmla="*/ 40 h 80"/>
                <a:gd name="T6" fmla="*/ 40 w 80"/>
                <a:gd name="T7" fmla="*/ 71 h 80"/>
                <a:gd name="T8" fmla="*/ 9 w 80"/>
                <a:gd name="T9" fmla="*/ 40 h 80"/>
                <a:gd name="T10" fmla="*/ 40 w 80"/>
                <a:gd name="T11" fmla="*/ 9 h 80"/>
                <a:gd name="T12" fmla="*/ 40 w 80"/>
                <a:gd name="T13" fmla="*/ 80 h 80"/>
                <a:gd name="T14" fmla="*/ 40 w 80"/>
                <a:gd name="T15" fmla="*/ 80 h 80"/>
                <a:gd name="T16" fmla="*/ 80 w 80"/>
                <a:gd name="T17" fmla="*/ 40 h 80"/>
                <a:gd name="T18" fmla="*/ 40 w 80"/>
                <a:gd name="T19" fmla="*/ 0 h 80"/>
                <a:gd name="T20" fmla="*/ 0 w 80"/>
                <a:gd name="T21" fmla="*/ 40 h 80"/>
                <a:gd name="T22" fmla="*/ 40 w 80"/>
                <a:gd name="T2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80">
                  <a:moveTo>
                    <a:pt x="40" y="9"/>
                  </a:moveTo>
                  <a:lnTo>
                    <a:pt x="40" y="9"/>
                  </a:lnTo>
                  <a:cubicBezTo>
                    <a:pt x="57" y="9"/>
                    <a:pt x="71" y="22"/>
                    <a:pt x="71" y="40"/>
                  </a:cubicBezTo>
                  <a:cubicBezTo>
                    <a:pt x="71" y="57"/>
                    <a:pt x="57" y="71"/>
                    <a:pt x="40" y="71"/>
                  </a:cubicBezTo>
                  <a:cubicBezTo>
                    <a:pt x="23" y="71"/>
                    <a:pt x="9" y="57"/>
                    <a:pt x="9" y="40"/>
                  </a:cubicBezTo>
                  <a:cubicBezTo>
                    <a:pt x="9" y="22"/>
                    <a:pt x="23" y="9"/>
                    <a:pt x="40" y="9"/>
                  </a:cubicBezTo>
                  <a:close/>
                  <a:moveTo>
                    <a:pt x="40" y="80"/>
                  </a:moveTo>
                  <a:lnTo>
                    <a:pt x="40" y="80"/>
                  </a:lnTo>
                  <a:cubicBezTo>
                    <a:pt x="62" y="80"/>
                    <a:pt x="80" y="62"/>
                    <a:pt x="80" y="40"/>
                  </a:cubicBezTo>
                  <a:cubicBezTo>
                    <a:pt x="80" y="18"/>
                    <a:pt x="62" y="0"/>
                    <a:pt x="40" y="0"/>
                  </a:cubicBezTo>
                  <a:cubicBezTo>
                    <a:pt x="18" y="0"/>
                    <a:pt x="0" y="18"/>
                    <a:pt x="0" y="40"/>
                  </a:cubicBezTo>
                  <a:cubicBezTo>
                    <a:pt x="0" y="62"/>
                    <a:pt x="18" y="80"/>
                    <a:pt x="40" y="80"/>
                  </a:cubicBezTo>
                  <a:close/>
                </a:path>
              </a:pathLst>
            </a:custGeom>
            <a:grpFill/>
            <a:ln w="0">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27" name="Freeform 6">
              <a:extLst>
                <a:ext uri="{FF2B5EF4-FFF2-40B4-BE49-F238E27FC236}">
                  <a16:creationId xmlns:a16="http://schemas.microsoft.com/office/drawing/2014/main" id="{08E61A3C-3808-4F5C-C4BE-6129667C8B2C}"/>
                </a:ext>
              </a:extLst>
            </p:cNvPr>
            <p:cNvSpPr>
              <a:spLocks noEditPoints="1"/>
            </p:cNvSpPr>
            <p:nvPr/>
          </p:nvSpPr>
          <p:spPr bwMode="auto">
            <a:xfrm>
              <a:off x="6468" y="1728"/>
              <a:ext cx="339" cy="271"/>
            </a:xfrm>
            <a:custGeom>
              <a:avLst/>
              <a:gdLst>
                <a:gd name="T0" fmla="*/ 389 w 639"/>
                <a:gd name="T1" fmla="*/ 397 h 495"/>
                <a:gd name="T2" fmla="*/ 227 w 639"/>
                <a:gd name="T3" fmla="*/ 485 h 495"/>
                <a:gd name="T4" fmla="*/ 405 w 639"/>
                <a:gd name="T5" fmla="*/ 471 h 495"/>
                <a:gd name="T6" fmla="*/ 251 w 639"/>
                <a:gd name="T7" fmla="*/ 397 h 495"/>
                <a:gd name="T8" fmla="*/ 11 w 639"/>
                <a:gd name="T9" fmla="*/ 424 h 495"/>
                <a:gd name="T10" fmla="*/ 39 w 639"/>
                <a:gd name="T11" fmla="*/ 364 h 495"/>
                <a:gd name="T12" fmla="*/ 418 w 639"/>
                <a:gd name="T13" fmla="*/ 160 h 495"/>
                <a:gd name="T14" fmla="*/ 281 w 639"/>
                <a:gd name="T15" fmla="*/ 158 h 495"/>
                <a:gd name="T16" fmla="*/ 167 w 639"/>
                <a:gd name="T17" fmla="*/ 162 h 495"/>
                <a:gd name="T18" fmla="*/ 66 w 639"/>
                <a:gd name="T19" fmla="*/ 172 h 495"/>
                <a:gd name="T20" fmla="*/ 320 w 639"/>
                <a:gd name="T21" fmla="*/ 108 h 495"/>
                <a:gd name="T22" fmla="*/ 550 w 639"/>
                <a:gd name="T23" fmla="*/ 121 h 495"/>
                <a:gd name="T24" fmla="*/ 600 w 639"/>
                <a:gd name="T25" fmla="*/ 175 h 495"/>
                <a:gd name="T26" fmla="*/ 523 w 639"/>
                <a:gd name="T27" fmla="*/ 166 h 495"/>
                <a:gd name="T28" fmla="*/ 427 w 639"/>
                <a:gd name="T29" fmla="*/ 160 h 495"/>
                <a:gd name="T30" fmla="*/ 382 w 639"/>
                <a:gd name="T31" fmla="*/ 326 h 495"/>
                <a:gd name="T32" fmla="*/ 268 w 639"/>
                <a:gd name="T33" fmla="*/ 325 h 495"/>
                <a:gd name="T34" fmla="*/ 268 w 639"/>
                <a:gd name="T35" fmla="*/ 325 h 495"/>
                <a:gd name="T36" fmla="*/ 39 w 639"/>
                <a:gd name="T37" fmla="*/ 277 h 495"/>
                <a:gd name="T38" fmla="*/ 39 w 639"/>
                <a:gd name="T39" fmla="*/ 231 h 495"/>
                <a:gd name="T40" fmla="*/ 427 w 639"/>
                <a:gd name="T41" fmla="*/ 273 h 495"/>
                <a:gd name="T42" fmla="*/ 382 w 639"/>
                <a:gd name="T43" fmla="*/ 273 h 495"/>
                <a:gd name="T44" fmla="*/ 418 w 639"/>
                <a:gd name="T45" fmla="*/ 264 h 495"/>
                <a:gd name="T46" fmla="*/ 600 w 639"/>
                <a:gd name="T47" fmla="*/ 267 h 495"/>
                <a:gd name="T48" fmla="*/ 524 w 639"/>
                <a:gd name="T49" fmla="*/ 178 h 495"/>
                <a:gd name="T50" fmla="*/ 600 w 639"/>
                <a:gd name="T51" fmla="*/ 220 h 495"/>
                <a:gd name="T52" fmla="*/ 415 w 639"/>
                <a:gd name="T53" fmla="*/ 171 h 495"/>
                <a:gd name="T54" fmla="*/ 415 w 639"/>
                <a:gd name="T55" fmla="*/ 171 h 495"/>
                <a:gd name="T56" fmla="*/ 268 w 639"/>
                <a:gd name="T57" fmla="*/ 316 h 495"/>
                <a:gd name="T58" fmla="*/ 83 w 639"/>
                <a:gd name="T59" fmla="*/ 182 h 495"/>
                <a:gd name="T60" fmla="*/ 188 w 639"/>
                <a:gd name="T61" fmla="*/ 173 h 495"/>
                <a:gd name="T62" fmla="*/ 39 w 639"/>
                <a:gd name="T63" fmla="*/ 222 h 495"/>
                <a:gd name="T64" fmla="*/ 304 w 639"/>
                <a:gd name="T65" fmla="*/ 395 h 495"/>
                <a:gd name="T66" fmla="*/ 261 w 639"/>
                <a:gd name="T67" fmla="*/ 394 h 495"/>
                <a:gd name="T68" fmla="*/ 381 w 639"/>
                <a:gd name="T69" fmla="*/ 417 h 495"/>
                <a:gd name="T70" fmla="*/ 279 w 639"/>
                <a:gd name="T71" fmla="*/ 417 h 495"/>
                <a:gd name="T72" fmla="*/ 272 w 639"/>
                <a:gd name="T73" fmla="*/ 404 h 495"/>
                <a:gd name="T74" fmla="*/ 326 w 639"/>
                <a:gd name="T75" fmla="*/ 404 h 495"/>
                <a:gd name="T76" fmla="*/ 366 w 639"/>
                <a:gd name="T77" fmla="*/ 404 h 495"/>
                <a:gd name="T78" fmla="*/ 258 w 639"/>
                <a:gd name="T79" fmla="*/ 426 h 495"/>
                <a:gd name="T80" fmla="*/ 319 w 639"/>
                <a:gd name="T81" fmla="*/ 427 h 495"/>
                <a:gd name="T82" fmla="*/ 383 w 639"/>
                <a:gd name="T83" fmla="*/ 426 h 495"/>
                <a:gd name="T84" fmla="*/ 260 w 639"/>
                <a:gd name="T85" fmla="*/ 440 h 495"/>
                <a:gd name="T86" fmla="*/ 397 w 639"/>
                <a:gd name="T87" fmla="*/ 462 h 495"/>
                <a:gd name="T88" fmla="*/ 244 w 639"/>
                <a:gd name="T89" fmla="*/ 449 h 495"/>
                <a:gd name="T90" fmla="*/ 279 w 639"/>
                <a:gd name="T91" fmla="*/ 449 h 495"/>
                <a:gd name="T92" fmla="*/ 397 w 639"/>
                <a:gd name="T93" fmla="*/ 462 h 495"/>
                <a:gd name="T94" fmla="*/ 427 w 639"/>
                <a:gd name="T95" fmla="*/ 370 h 495"/>
                <a:gd name="T96" fmla="*/ 513 w 639"/>
                <a:gd name="T97" fmla="*/ 47 h 495"/>
                <a:gd name="T98" fmla="*/ 612 w 639"/>
                <a:gd name="T99" fmla="*/ 320 h 495"/>
                <a:gd name="T100" fmla="*/ 612 w 639"/>
                <a:gd name="T101" fmla="*/ 226 h 495"/>
                <a:gd name="T102" fmla="*/ 562 w 639"/>
                <a:gd name="T103" fmla="*/ 116 h 495"/>
                <a:gd name="T104" fmla="*/ 522 w 639"/>
                <a:gd name="T105" fmla="*/ 5 h 495"/>
                <a:gd name="T106" fmla="*/ 418 w 639"/>
                <a:gd name="T107" fmla="*/ 98 h 495"/>
                <a:gd name="T108" fmla="*/ 27 w 639"/>
                <a:gd name="T109" fmla="*/ 148 h 495"/>
                <a:gd name="T110" fmla="*/ 0 w 639"/>
                <a:gd name="T111" fmla="*/ 429 h 495"/>
                <a:gd name="T112" fmla="*/ 217 w 639"/>
                <a:gd name="T113" fmla="*/ 492 h 495"/>
                <a:gd name="T114" fmla="*/ 421 w 639"/>
                <a:gd name="T115" fmla="*/ 488 h 495"/>
                <a:gd name="T116" fmla="*/ 637 w 639"/>
                <a:gd name="T117" fmla="*/ 36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9" h="495">
                  <a:moveTo>
                    <a:pt x="627" y="424"/>
                  </a:moveTo>
                  <a:lnTo>
                    <a:pt x="627" y="424"/>
                  </a:lnTo>
                  <a:cubicBezTo>
                    <a:pt x="571" y="431"/>
                    <a:pt x="489" y="436"/>
                    <a:pt x="403" y="438"/>
                  </a:cubicBezTo>
                  <a:cubicBezTo>
                    <a:pt x="403" y="438"/>
                    <a:pt x="403" y="438"/>
                    <a:pt x="403" y="438"/>
                  </a:cubicBezTo>
                  <a:lnTo>
                    <a:pt x="397" y="420"/>
                  </a:lnTo>
                  <a:lnTo>
                    <a:pt x="389" y="397"/>
                  </a:lnTo>
                  <a:lnTo>
                    <a:pt x="383" y="383"/>
                  </a:lnTo>
                  <a:cubicBezTo>
                    <a:pt x="472" y="382"/>
                    <a:pt x="555" y="379"/>
                    <a:pt x="627" y="374"/>
                  </a:cubicBezTo>
                  <a:lnTo>
                    <a:pt x="627" y="424"/>
                  </a:lnTo>
                  <a:close/>
                  <a:moveTo>
                    <a:pt x="319" y="486"/>
                  </a:moveTo>
                  <a:lnTo>
                    <a:pt x="319" y="486"/>
                  </a:lnTo>
                  <a:cubicBezTo>
                    <a:pt x="286" y="485"/>
                    <a:pt x="256" y="485"/>
                    <a:pt x="227" y="485"/>
                  </a:cubicBezTo>
                  <a:cubicBezTo>
                    <a:pt x="229" y="480"/>
                    <a:pt x="230" y="476"/>
                    <a:pt x="232" y="471"/>
                  </a:cubicBezTo>
                  <a:cubicBezTo>
                    <a:pt x="233" y="471"/>
                    <a:pt x="234" y="471"/>
                    <a:pt x="234" y="471"/>
                  </a:cubicBezTo>
                  <a:cubicBezTo>
                    <a:pt x="261" y="472"/>
                    <a:pt x="287" y="472"/>
                    <a:pt x="313" y="472"/>
                  </a:cubicBezTo>
                  <a:cubicBezTo>
                    <a:pt x="315" y="472"/>
                    <a:pt x="317" y="472"/>
                    <a:pt x="319" y="472"/>
                  </a:cubicBezTo>
                  <a:cubicBezTo>
                    <a:pt x="347" y="472"/>
                    <a:pt x="375" y="472"/>
                    <a:pt x="402" y="471"/>
                  </a:cubicBezTo>
                  <a:cubicBezTo>
                    <a:pt x="403" y="471"/>
                    <a:pt x="404" y="471"/>
                    <a:pt x="405" y="471"/>
                  </a:cubicBezTo>
                  <a:cubicBezTo>
                    <a:pt x="407" y="476"/>
                    <a:pt x="409" y="480"/>
                    <a:pt x="410" y="485"/>
                  </a:cubicBezTo>
                  <a:cubicBezTo>
                    <a:pt x="383" y="485"/>
                    <a:pt x="353" y="486"/>
                    <a:pt x="319" y="486"/>
                  </a:cubicBezTo>
                  <a:close/>
                  <a:moveTo>
                    <a:pt x="11" y="374"/>
                  </a:moveTo>
                  <a:lnTo>
                    <a:pt x="11" y="374"/>
                  </a:lnTo>
                  <a:cubicBezTo>
                    <a:pt x="84" y="379"/>
                    <a:pt x="167" y="382"/>
                    <a:pt x="256" y="383"/>
                  </a:cubicBezTo>
                  <a:cubicBezTo>
                    <a:pt x="254" y="387"/>
                    <a:pt x="253" y="391"/>
                    <a:pt x="251" y="397"/>
                  </a:cubicBezTo>
                  <a:cubicBezTo>
                    <a:pt x="251" y="397"/>
                    <a:pt x="251" y="397"/>
                    <a:pt x="251" y="397"/>
                  </a:cubicBezTo>
                  <a:cubicBezTo>
                    <a:pt x="248" y="406"/>
                    <a:pt x="246" y="411"/>
                    <a:pt x="243" y="420"/>
                  </a:cubicBezTo>
                  <a:cubicBezTo>
                    <a:pt x="243" y="420"/>
                    <a:pt x="243" y="420"/>
                    <a:pt x="243" y="420"/>
                  </a:cubicBezTo>
                  <a:cubicBezTo>
                    <a:pt x="240" y="427"/>
                    <a:pt x="238" y="432"/>
                    <a:pt x="236" y="438"/>
                  </a:cubicBezTo>
                  <a:cubicBezTo>
                    <a:pt x="236" y="438"/>
                    <a:pt x="235" y="438"/>
                    <a:pt x="235" y="438"/>
                  </a:cubicBezTo>
                  <a:cubicBezTo>
                    <a:pt x="155" y="436"/>
                    <a:pt x="70" y="430"/>
                    <a:pt x="11" y="424"/>
                  </a:cubicBezTo>
                  <a:lnTo>
                    <a:pt x="11" y="374"/>
                  </a:lnTo>
                  <a:close/>
                  <a:moveTo>
                    <a:pt x="39" y="324"/>
                  </a:moveTo>
                  <a:lnTo>
                    <a:pt x="39" y="324"/>
                  </a:lnTo>
                  <a:cubicBezTo>
                    <a:pt x="102" y="325"/>
                    <a:pt x="177" y="326"/>
                    <a:pt x="257" y="326"/>
                  </a:cubicBezTo>
                  <a:lnTo>
                    <a:pt x="257" y="371"/>
                  </a:lnTo>
                  <a:cubicBezTo>
                    <a:pt x="179" y="370"/>
                    <a:pt x="105" y="368"/>
                    <a:pt x="39" y="364"/>
                  </a:cubicBezTo>
                  <a:lnTo>
                    <a:pt x="39" y="324"/>
                  </a:lnTo>
                  <a:close/>
                  <a:moveTo>
                    <a:pt x="39" y="153"/>
                  </a:moveTo>
                  <a:lnTo>
                    <a:pt x="39" y="153"/>
                  </a:lnTo>
                  <a:cubicBezTo>
                    <a:pt x="116" y="142"/>
                    <a:pt x="215" y="135"/>
                    <a:pt x="321" y="135"/>
                  </a:cubicBezTo>
                  <a:cubicBezTo>
                    <a:pt x="354" y="135"/>
                    <a:pt x="387" y="136"/>
                    <a:pt x="418" y="137"/>
                  </a:cubicBezTo>
                  <a:lnTo>
                    <a:pt x="418" y="160"/>
                  </a:lnTo>
                  <a:cubicBezTo>
                    <a:pt x="417" y="159"/>
                    <a:pt x="416" y="159"/>
                    <a:pt x="414" y="159"/>
                  </a:cubicBezTo>
                  <a:cubicBezTo>
                    <a:pt x="409" y="159"/>
                    <a:pt x="404" y="159"/>
                    <a:pt x="399" y="159"/>
                  </a:cubicBezTo>
                  <a:cubicBezTo>
                    <a:pt x="391" y="159"/>
                    <a:pt x="382" y="158"/>
                    <a:pt x="373" y="158"/>
                  </a:cubicBezTo>
                  <a:cubicBezTo>
                    <a:pt x="369" y="158"/>
                    <a:pt x="365" y="158"/>
                    <a:pt x="361" y="158"/>
                  </a:cubicBezTo>
                  <a:cubicBezTo>
                    <a:pt x="348" y="158"/>
                    <a:pt x="334" y="158"/>
                    <a:pt x="321" y="158"/>
                  </a:cubicBezTo>
                  <a:cubicBezTo>
                    <a:pt x="308" y="158"/>
                    <a:pt x="295" y="158"/>
                    <a:pt x="281" y="158"/>
                  </a:cubicBezTo>
                  <a:cubicBezTo>
                    <a:pt x="277" y="158"/>
                    <a:pt x="273" y="158"/>
                    <a:pt x="269" y="158"/>
                  </a:cubicBezTo>
                  <a:cubicBezTo>
                    <a:pt x="260" y="158"/>
                    <a:pt x="251" y="159"/>
                    <a:pt x="242" y="159"/>
                  </a:cubicBezTo>
                  <a:cubicBezTo>
                    <a:pt x="237" y="159"/>
                    <a:pt x="232" y="159"/>
                    <a:pt x="227" y="159"/>
                  </a:cubicBezTo>
                  <a:cubicBezTo>
                    <a:pt x="219" y="160"/>
                    <a:pt x="212" y="160"/>
                    <a:pt x="204" y="160"/>
                  </a:cubicBezTo>
                  <a:cubicBezTo>
                    <a:pt x="199" y="161"/>
                    <a:pt x="193" y="161"/>
                    <a:pt x="188" y="161"/>
                  </a:cubicBezTo>
                  <a:cubicBezTo>
                    <a:pt x="181" y="162"/>
                    <a:pt x="174" y="162"/>
                    <a:pt x="167" y="162"/>
                  </a:cubicBezTo>
                  <a:cubicBezTo>
                    <a:pt x="162" y="163"/>
                    <a:pt x="156" y="163"/>
                    <a:pt x="151" y="164"/>
                  </a:cubicBezTo>
                  <a:cubicBezTo>
                    <a:pt x="145" y="164"/>
                    <a:pt x="138" y="164"/>
                    <a:pt x="132" y="165"/>
                  </a:cubicBezTo>
                  <a:cubicBezTo>
                    <a:pt x="126" y="165"/>
                    <a:pt x="121" y="166"/>
                    <a:pt x="116" y="166"/>
                  </a:cubicBezTo>
                  <a:cubicBezTo>
                    <a:pt x="110" y="167"/>
                    <a:pt x="104" y="168"/>
                    <a:pt x="98" y="168"/>
                  </a:cubicBezTo>
                  <a:cubicBezTo>
                    <a:pt x="93" y="169"/>
                    <a:pt x="88" y="169"/>
                    <a:pt x="83" y="170"/>
                  </a:cubicBezTo>
                  <a:cubicBezTo>
                    <a:pt x="77" y="171"/>
                    <a:pt x="71" y="171"/>
                    <a:pt x="66" y="172"/>
                  </a:cubicBezTo>
                  <a:cubicBezTo>
                    <a:pt x="61" y="173"/>
                    <a:pt x="56" y="173"/>
                    <a:pt x="52" y="174"/>
                  </a:cubicBezTo>
                  <a:cubicBezTo>
                    <a:pt x="48" y="174"/>
                    <a:pt x="43" y="175"/>
                    <a:pt x="39" y="176"/>
                  </a:cubicBezTo>
                  <a:lnTo>
                    <a:pt x="39" y="153"/>
                  </a:lnTo>
                  <a:close/>
                  <a:moveTo>
                    <a:pt x="88" y="122"/>
                  </a:moveTo>
                  <a:lnTo>
                    <a:pt x="88" y="122"/>
                  </a:lnTo>
                  <a:cubicBezTo>
                    <a:pt x="151" y="113"/>
                    <a:pt x="233" y="108"/>
                    <a:pt x="320" y="108"/>
                  </a:cubicBezTo>
                  <a:cubicBezTo>
                    <a:pt x="354" y="108"/>
                    <a:pt x="387" y="109"/>
                    <a:pt x="418" y="110"/>
                  </a:cubicBezTo>
                  <a:lnTo>
                    <a:pt x="418" y="125"/>
                  </a:lnTo>
                  <a:cubicBezTo>
                    <a:pt x="387" y="124"/>
                    <a:pt x="354" y="123"/>
                    <a:pt x="321" y="123"/>
                  </a:cubicBezTo>
                  <a:cubicBezTo>
                    <a:pt x="237" y="123"/>
                    <a:pt x="156" y="127"/>
                    <a:pt x="88" y="135"/>
                  </a:cubicBezTo>
                  <a:lnTo>
                    <a:pt x="88" y="122"/>
                  </a:lnTo>
                  <a:close/>
                  <a:moveTo>
                    <a:pt x="550" y="121"/>
                  </a:moveTo>
                  <a:lnTo>
                    <a:pt x="550" y="121"/>
                  </a:lnTo>
                  <a:lnTo>
                    <a:pt x="550" y="134"/>
                  </a:lnTo>
                  <a:cubicBezTo>
                    <a:pt x="512" y="130"/>
                    <a:pt x="471" y="127"/>
                    <a:pt x="427" y="126"/>
                  </a:cubicBezTo>
                  <a:lnTo>
                    <a:pt x="427" y="111"/>
                  </a:lnTo>
                  <a:cubicBezTo>
                    <a:pt x="472" y="113"/>
                    <a:pt x="514" y="117"/>
                    <a:pt x="550" y="121"/>
                  </a:cubicBezTo>
                  <a:close/>
                  <a:moveTo>
                    <a:pt x="600" y="175"/>
                  </a:moveTo>
                  <a:lnTo>
                    <a:pt x="600" y="175"/>
                  </a:lnTo>
                  <a:cubicBezTo>
                    <a:pt x="596" y="174"/>
                    <a:pt x="591" y="174"/>
                    <a:pt x="587" y="173"/>
                  </a:cubicBezTo>
                  <a:cubicBezTo>
                    <a:pt x="583" y="173"/>
                    <a:pt x="578" y="172"/>
                    <a:pt x="574" y="172"/>
                  </a:cubicBezTo>
                  <a:cubicBezTo>
                    <a:pt x="568" y="171"/>
                    <a:pt x="562" y="170"/>
                    <a:pt x="556" y="169"/>
                  </a:cubicBezTo>
                  <a:cubicBezTo>
                    <a:pt x="551" y="169"/>
                    <a:pt x="547" y="168"/>
                    <a:pt x="542" y="168"/>
                  </a:cubicBezTo>
                  <a:cubicBezTo>
                    <a:pt x="536" y="167"/>
                    <a:pt x="529" y="167"/>
                    <a:pt x="523" y="166"/>
                  </a:cubicBezTo>
                  <a:cubicBezTo>
                    <a:pt x="518" y="166"/>
                    <a:pt x="513" y="165"/>
                    <a:pt x="508" y="165"/>
                  </a:cubicBezTo>
                  <a:cubicBezTo>
                    <a:pt x="502" y="164"/>
                    <a:pt x="495" y="164"/>
                    <a:pt x="488" y="163"/>
                  </a:cubicBezTo>
                  <a:cubicBezTo>
                    <a:pt x="483" y="163"/>
                    <a:pt x="478" y="163"/>
                    <a:pt x="473" y="162"/>
                  </a:cubicBezTo>
                  <a:cubicBezTo>
                    <a:pt x="466" y="162"/>
                    <a:pt x="459" y="161"/>
                    <a:pt x="452" y="161"/>
                  </a:cubicBezTo>
                  <a:cubicBezTo>
                    <a:pt x="447" y="161"/>
                    <a:pt x="442" y="160"/>
                    <a:pt x="437" y="160"/>
                  </a:cubicBezTo>
                  <a:cubicBezTo>
                    <a:pt x="434" y="160"/>
                    <a:pt x="430" y="160"/>
                    <a:pt x="427" y="160"/>
                  </a:cubicBezTo>
                  <a:lnTo>
                    <a:pt x="427" y="138"/>
                  </a:lnTo>
                  <a:cubicBezTo>
                    <a:pt x="491" y="140"/>
                    <a:pt x="551" y="145"/>
                    <a:pt x="600" y="153"/>
                  </a:cubicBezTo>
                  <a:lnTo>
                    <a:pt x="600" y="175"/>
                  </a:lnTo>
                  <a:close/>
                  <a:moveTo>
                    <a:pt x="382" y="355"/>
                  </a:moveTo>
                  <a:lnTo>
                    <a:pt x="382" y="355"/>
                  </a:lnTo>
                  <a:lnTo>
                    <a:pt x="382" y="326"/>
                  </a:lnTo>
                  <a:cubicBezTo>
                    <a:pt x="394" y="326"/>
                    <a:pt x="406" y="326"/>
                    <a:pt x="418" y="326"/>
                  </a:cubicBezTo>
                  <a:lnTo>
                    <a:pt x="418" y="370"/>
                  </a:lnTo>
                  <a:cubicBezTo>
                    <a:pt x="406" y="371"/>
                    <a:pt x="394" y="371"/>
                    <a:pt x="382" y="371"/>
                  </a:cubicBezTo>
                  <a:lnTo>
                    <a:pt x="382" y="355"/>
                  </a:lnTo>
                  <a:close/>
                  <a:moveTo>
                    <a:pt x="268" y="325"/>
                  </a:moveTo>
                  <a:lnTo>
                    <a:pt x="268" y="325"/>
                  </a:lnTo>
                  <a:lnTo>
                    <a:pt x="370" y="325"/>
                  </a:lnTo>
                  <a:lnTo>
                    <a:pt x="370" y="355"/>
                  </a:lnTo>
                  <a:lnTo>
                    <a:pt x="370" y="371"/>
                  </a:lnTo>
                  <a:cubicBezTo>
                    <a:pt x="353" y="371"/>
                    <a:pt x="336" y="371"/>
                    <a:pt x="319" y="371"/>
                  </a:cubicBezTo>
                  <a:cubicBezTo>
                    <a:pt x="302" y="371"/>
                    <a:pt x="285" y="371"/>
                    <a:pt x="268" y="371"/>
                  </a:cubicBezTo>
                  <a:lnTo>
                    <a:pt x="268" y="325"/>
                  </a:lnTo>
                  <a:close/>
                  <a:moveTo>
                    <a:pt x="39" y="277"/>
                  </a:moveTo>
                  <a:lnTo>
                    <a:pt x="39" y="277"/>
                  </a:lnTo>
                  <a:cubicBezTo>
                    <a:pt x="103" y="275"/>
                    <a:pt x="178" y="273"/>
                    <a:pt x="257" y="273"/>
                  </a:cubicBezTo>
                  <a:lnTo>
                    <a:pt x="257" y="317"/>
                  </a:lnTo>
                  <a:cubicBezTo>
                    <a:pt x="177" y="317"/>
                    <a:pt x="102" y="316"/>
                    <a:pt x="39" y="315"/>
                  </a:cubicBezTo>
                  <a:lnTo>
                    <a:pt x="39" y="277"/>
                  </a:lnTo>
                  <a:close/>
                  <a:moveTo>
                    <a:pt x="39" y="231"/>
                  </a:moveTo>
                  <a:lnTo>
                    <a:pt x="39" y="231"/>
                  </a:lnTo>
                  <a:cubicBezTo>
                    <a:pt x="101" y="225"/>
                    <a:pt x="176" y="221"/>
                    <a:pt x="257" y="220"/>
                  </a:cubicBezTo>
                  <a:lnTo>
                    <a:pt x="257" y="264"/>
                  </a:lnTo>
                  <a:cubicBezTo>
                    <a:pt x="178" y="264"/>
                    <a:pt x="103" y="266"/>
                    <a:pt x="39" y="268"/>
                  </a:cubicBezTo>
                  <a:lnTo>
                    <a:pt x="39" y="231"/>
                  </a:lnTo>
                  <a:close/>
                  <a:moveTo>
                    <a:pt x="427" y="273"/>
                  </a:moveTo>
                  <a:lnTo>
                    <a:pt x="427" y="273"/>
                  </a:lnTo>
                  <a:cubicBezTo>
                    <a:pt x="489" y="274"/>
                    <a:pt x="548" y="275"/>
                    <a:pt x="600" y="276"/>
                  </a:cubicBezTo>
                  <a:lnTo>
                    <a:pt x="600" y="315"/>
                  </a:lnTo>
                  <a:cubicBezTo>
                    <a:pt x="549" y="316"/>
                    <a:pt x="490" y="317"/>
                    <a:pt x="427" y="317"/>
                  </a:cubicBezTo>
                  <a:lnTo>
                    <a:pt x="427" y="273"/>
                  </a:lnTo>
                  <a:close/>
                  <a:moveTo>
                    <a:pt x="382" y="273"/>
                  </a:moveTo>
                  <a:lnTo>
                    <a:pt x="382" y="273"/>
                  </a:lnTo>
                  <a:cubicBezTo>
                    <a:pt x="394" y="273"/>
                    <a:pt x="406" y="273"/>
                    <a:pt x="418" y="273"/>
                  </a:cubicBezTo>
                  <a:lnTo>
                    <a:pt x="418" y="317"/>
                  </a:lnTo>
                  <a:cubicBezTo>
                    <a:pt x="406" y="317"/>
                    <a:pt x="394" y="317"/>
                    <a:pt x="382" y="317"/>
                  </a:cubicBezTo>
                  <a:lnTo>
                    <a:pt x="382" y="273"/>
                  </a:lnTo>
                  <a:close/>
                  <a:moveTo>
                    <a:pt x="418" y="264"/>
                  </a:moveTo>
                  <a:lnTo>
                    <a:pt x="418" y="264"/>
                  </a:lnTo>
                  <a:cubicBezTo>
                    <a:pt x="406" y="264"/>
                    <a:pt x="394" y="264"/>
                    <a:pt x="382" y="264"/>
                  </a:cubicBezTo>
                  <a:lnTo>
                    <a:pt x="382" y="220"/>
                  </a:lnTo>
                  <a:cubicBezTo>
                    <a:pt x="394" y="220"/>
                    <a:pt x="406" y="220"/>
                    <a:pt x="418" y="220"/>
                  </a:cubicBezTo>
                  <a:lnTo>
                    <a:pt x="418" y="264"/>
                  </a:lnTo>
                  <a:close/>
                  <a:moveTo>
                    <a:pt x="600" y="267"/>
                  </a:moveTo>
                  <a:lnTo>
                    <a:pt x="600" y="267"/>
                  </a:lnTo>
                  <a:cubicBezTo>
                    <a:pt x="548" y="266"/>
                    <a:pt x="489" y="265"/>
                    <a:pt x="427" y="264"/>
                  </a:cubicBezTo>
                  <a:lnTo>
                    <a:pt x="427" y="221"/>
                  </a:lnTo>
                  <a:cubicBezTo>
                    <a:pt x="490" y="222"/>
                    <a:pt x="549" y="225"/>
                    <a:pt x="600" y="229"/>
                  </a:cubicBezTo>
                  <a:lnTo>
                    <a:pt x="600" y="267"/>
                  </a:lnTo>
                  <a:close/>
                  <a:moveTo>
                    <a:pt x="453" y="173"/>
                  </a:moveTo>
                  <a:lnTo>
                    <a:pt x="453" y="173"/>
                  </a:lnTo>
                  <a:cubicBezTo>
                    <a:pt x="460" y="173"/>
                    <a:pt x="466" y="174"/>
                    <a:pt x="473" y="174"/>
                  </a:cubicBezTo>
                  <a:cubicBezTo>
                    <a:pt x="478" y="175"/>
                    <a:pt x="484" y="175"/>
                    <a:pt x="489" y="175"/>
                  </a:cubicBezTo>
                  <a:cubicBezTo>
                    <a:pt x="496" y="176"/>
                    <a:pt x="502" y="176"/>
                    <a:pt x="508" y="177"/>
                  </a:cubicBezTo>
                  <a:cubicBezTo>
                    <a:pt x="513" y="177"/>
                    <a:pt x="519" y="178"/>
                    <a:pt x="524" y="178"/>
                  </a:cubicBezTo>
                  <a:cubicBezTo>
                    <a:pt x="530" y="179"/>
                    <a:pt x="536" y="179"/>
                    <a:pt x="541" y="180"/>
                  </a:cubicBezTo>
                  <a:cubicBezTo>
                    <a:pt x="546" y="180"/>
                    <a:pt x="552" y="181"/>
                    <a:pt x="557" y="182"/>
                  </a:cubicBezTo>
                  <a:cubicBezTo>
                    <a:pt x="562" y="182"/>
                    <a:pt x="568" y="183"/>
                    <a:pt x="573" y="183"/>
                  </a:cubicBezTo>
                  <a:cubicBezTo>
                    <a:pt x="578" y="184"/>
                    <a:pt x="583" y="185"/>
                    <a:pt x="588" y="186"/>
                  </a:cubicBezTo>
                  <a:cubicBezTo>
                    <a:pt x="592" y="186"/>
                    <a:pt x="596" y="187"/>
                    <a:pt x="600" y="187"/>
                  </a:cubicBezTo>
                  <a:lnTo>
                    <a:pt x="600" y="220"/>
                  </a:lnTo>
                  <a:cubicBezTo>
                    <a:pt x="549" y="216"/>
                    <a:pt x="490" y="213"/>
                    <a:pt x="427" y="212"/>
                  </a:cubicBezTo>
                  <a:lnTo>
                    <a:pt x="427" y="172"/>
                  </a:lnTo>
                  <a:cubicBezTo>
                    <a:pt x="430" y="172"/>
                    <a:pt x="433" y="172"/>
                    <a:pt x="436" y="172"/>
                  </a:cubicBezTo>
                  <a:cubicBezTo>
                    <a:pt x="442" y="172"/>
                    <a:pt x="447" y="173"/>
                    <a:pt x="453" y="173"/>
                  </a:cubicBezTo>
                  <a:close/>
                  <a:moveTo>
                    <a:pt x="415" y="171"/>
                  </a:moveTo>
                  <a:lnTo>
                    <a:pt x="415" y="171"/>
                  </a:lnTo>
                  <a:cubicBezTo>
                    <a:pt x="416" y="171"/>
                    <a:pt x="417" y="171"/>
                    <a:pt x="418" y="171"/>
                  </a:cubicBezTo>
                  <a:lnTo>
                    <a:pt x="418" y="211"/>
                  </a:lnTo>
                  <a:cubicBezTo>
                    <a:pt x="406" y="211"/>
                    <a:pt x="394" y="211"/>
                    <a:pt x="382" y="211"/>
                  </a:cubicBezTo>
                  <a:lnTo>
                    <a:pt x="382" y="170"/>
                  </a:lnTo>
                  <a:cubicBezTo>
                    <a:pt x="387" y="170"/>
                    <a:pt x="393" y="171"/>
                    <a:pt x="399" y="171"/>
                  </a:cubicBezTo>
                  <a:cubicBezTo>
                    <a:pt x="404" y="171"/>
                    <a:pt x="409" y="171"/>
                    <a:pt x="415" y="171"/>
                  </a:cubicBezTo>
                  <a:close/>
                  <a:moveTo>
                    <a:pt x="321" y="170"/>
                  </a:moveTo>
                  <a:lnTo>
                    <a:pt x="321" y="170"/>
                  </a:lnTo>
                  <a:cubicBezTo>
                    <a:pt x="334" y="170"/>
                    <a:pt x="347" y="170"/>
                    <a:pt x="360" y="170"/>
                  </a:cubicBezTo>
                  <a:cubicBezTo>
                    <a:pt x="364" y="170"/>
                    <a:pt x="367" y="170"/>
                    <a:pt x="370" y="170"/>
                  </a:cubicBezTo>
                  <a:lnTo>
                    <a:pt x="370" y="316"/>
                  </a:lnTo>
                  <a:lnTo>
                    <a:pt x="268" y="316"/>
                  </a:lnTo>
                  <a:lnTo>
                    <a:pt x="268" y="170"/>
                  </a:lnTo>
                  <a:cubicBezTo>
                    <a:pt x="273" y="170"/>
                    <a:pt x="277" y="170"/>
                    <a:pt x="281" y="170"/>
                  </a:cubicBezTo>
                  <a:cubicBezTo>
                    <a:pt x="295" y="170"/>
                    <a:pt x="308" y="170"/>
                    <a:pt x="321" y="170"/>
                  </a:cubicBezTo>
                  <a:close/>
                  <a:moveTo>
                    <a:pt x="66" y="184"/>
                  </a:moveTo>
                  <a:lnTo>
                    <a:pt x="66" y="184"/>
                  </a:lnTo>
                  <a:cubicBezTo>
                    <a:pt x="72" y="183"/>
                    <a:pt x="78" y="183"/>
                    <a:pt x="83" y="182"/>
                  </a:cubicBezTo>
                  <a:cubicBezTo>
                    <a:pt x="88" y="181"/>
                    <a:pt x="93" y="181"/>
                    <a:pt x="98" y="180"/>
                  </a:cubicBezTo>
                  <a:cubicBezTo>
                    <a:pt x="104" y="180"/>
                    <a:pt x="110" y="179"/>
                    <a:pt x="116" y="178"/>
                  </a:cubicBezTo>
                  <a:cubicBezTo>
                    <a:pt x="122" y="178"/>
                    <a:pt x="127" y="177"/>
                    <a:pt x="132" y="177"/>
                  </a:cubicBezTo>
                  <a:cubicBezTo>
                    <a:pt x="138" y="176"/>
                    <a:pt x="145" y="176"/>
                    <a:pt x="151" y="176"/>
                  </a:cubicBezTo>
                  <a:cubicBezTo>
                    <a:pt x="157" y="175"/>
                    <a:pt x="162" y="175"/>
                    <a:pt x="168" y="174"/>
                  </a:cubicBezTo>
                  <a:cubicBezTo>
                    <a:pt x="174" y="174"/>
                    <a:pt x="181" y="174"/>
                    <a:pt x="188" y="173"/>
                  </a:cubicBezTo>
                  <a:cubicBezTo>
                    <a:pt x="194" y="173"/>
                    <a:pt x="199" y="173"/>
                    <a:pt x="204" y="172"/>
                  </a:cubicBezTo>
                  <a:cubicBezTo>
                    <a:pt x="212" y="172"/>
                    <a:pt x="219" y="172"/>
                    <a:pt x="226" y="171"/>
                  </a:cubicBezTo>
                  <a:cubicBezTo>
                    <a:pt x="232" y="171"/>
                    <a:pt x="237" y="171"/>
                    <a:pt x="242" y="171"/>
                  </a:cubicBezTo>
                  <a:cubicBezTo>
                    <a:pt x="247" y="171"/>
                    <a:pt x="252" y="171"/>
                    <a:pt x="257" y="170"/>
                  </a:cubicBezTo>
                  <a:lnTo>
                    <a:pt x="257" y="211"/>
                  </a:lnTo>
                  <a:cubicBezTo>
                    <a:pt x="176" y="212"/>
                    <a:pt x="101" y="216"/>
                    <a:pt x="39" y="222"/>
                  </a:cubicBezTo>
                  <a:lnTo>
                    <a:pt x="39" y="188"/>
                  </a:lnTo>
                  <a:cubicBezTo>
                    <a:pt x="43" y="187"/>
                    <a:pt x="48" y="186"/>
                    <a:pt x="52" y="186"/>
                  </a:cubicBezTo>
                  <a:cubicBezTo>
                    <a:pt x="57" y="185"/>
                    <a:pt x="62" y="185"/>
                    <a:pt x="66" y="184"/>
                  </a:cubicBezTo>
                  <a:close/>
                  <a:moveTo>
                    <a:pt x="319" y="395"/>
                  </a:moveTo>
                  <a:lnTo>
                    <a:pt x="319" y="395"/>
                  </a:lnTo>
                  <a:cubicBezTo>
                    <a:pt x="314" y="395"/>
                    <a:pt x="309" y="395"/>
                    <a:pt x="304" y="395"/>
                  </a:cubicBezTo>
                  <a:cubicBezTo>
                    <a:pt x="303" y="395"/>
                    <a:pt x="301" y="395"/>
                    <a:pt x="300" y="395"/>
                  </a:cubicBezTo>
                  <a:cubicBezTo>
                    <a:pt x="296" y="395"/>
                    <a:pt x="293" y="395"/>
                    <a:pt x="289" y="395"/>
                  </a:cubicBezTo>
                  <a:cubicBezTo>
                    <a:pt x="287" y="395"/>
                    <a:pt x="285" y="395"/>
                    <a:pt x="282" y="395"/>
                  </a:cubicBezTo>
                  <a:cubicBezTo>
                    <a:pt x="280" y="395"/>
                    <a:pt x="277" y="395"/>
                    <a:pt x="274" y="395"/>
                  </a:cubicBezTo>
                  <a:cubicBezTo>
                    <a:pt x="271" y="395"/>
                    <a:pt x="269" y="395"/>
                    <a:pt x="266" y="395"/>
                  </a:cubicBezTo>
                  <a:cubicBezTo>
                    <a:pt x="265" y="394"/>
                    <a:pt x="263" y="394"/>
                    <a:pt x="261" y="394"/>
                  </a:cubicBezTo>
                  <a:cubicBezTo>
                    <a:pt x="263" y="390"/>
                    <a:pt x="264" y="387"/>
                    <a:pt x="265" y="383"/>
                  </a:cubicBezTo>
                  <a:cubicBezTo>
                    <a:pt x="283" y="383"/>
                    <a:pt x="301" y="383"/>
                    <a:pt x="319" y="383"/>
                  </a:cubicBezTo>
                  <a:cubicBezTo>
                    <a:pt x="338" y="383"/>
                    <a:pt x="356" y="383"/>
                    <a:pt x="374" y="383"/>
                  </a:cubicBezTo>
                  <a:lnTo>
                    <a:pt x="378" y="395"/>
                  </a:lnTo>
                  <a:cubicBezTo>
                    <a:pt x="360" y="395"/>
                    <a:pt x="338" y="395"/>
                    <a:pt x="319" y="395"/>
                  </a:cubicBezTo>
                  <a:close/>
                  <a:moveTo>
                    <a:pt x="381" y="417"/>
                  </a:moveTo>
                  <a:lnTo>
                    <a:pt x="381" y="417"/>
                  </a:lnTo>
                  <a:cubicBezTo>
                    <a:pt x="359" y="418"/>
                    <a:pt x="337" y="418"/>
                    <a:pt x="319" y="418"/>
                  </a:cubicBezTo>
                  <a:cubicBezTo>
                    <a:pt x="314" y="418"/>
                    <a:pt x="308" y="418"/>
                    <a:pt x="302" y="418"/>
                  </a:cubicBezTo>
                  <a:cubicBezTo>
                    <a:pt x="301" y="418"/>
                    <a:pt x="300" y="418"/>
                    <a:pt x="299" y="418"/>
                  </a:cubicBezTo>
                  <a:cubicBezTo>
                    <a:pt x="295" y="418"/>
                    <a:pt x="290" y="418"/>
                    <a:pt x="285" y="417"/>
                  </a:cubicBezTo>
                  <a:cubicBezTo>
                    <a:pt x="283" y="417"/>
                    <a:pt x="281" y="417"/>
                    <a:pt x="279" y="417"/>
                  </a:cubicBezTo>
                  <a:cubicBezTo>
                    <a:pt x="275" y="417"/>
                    <a:pt x="271" y="417"/>
                    <a:pt x="268" y="417"/>
                  </a:cubicBezTo>
                  <a:cubicBezTo>
                    <a:pt x="265" y="417"/>
                    <a:pt x="263" y="417"/>
                    <a:pt x="261" y="417"/>
                  </a:cubicBezTo>
                  <a:cubicBezTo>
                    <a:pt x="258" y="417"/>
                    <a:pt x="256" y="417"/>
                    <a:pt x="254" y="417"/>
                  </a:cubicBezTo>
                  <a:cubicBezTo>
                    <a:pt x="255" y="412"/>
                    <a:pt x="257" y="408"/>
                    <a:pt x="258" y="403"/>
                  </a:cubicBezTo>
                  <a:cubicBezTo>
                    <a:pt x="261" y="403"/>
                    <a:pt x="264" y="403"/>
                    <a:pt x="266" y="404"/>
                  </a:cubicBezTo>
                  <a:cubicBezTo>
                    <a:pt x="268" y="404"/>
                    <a:pt x="270" y="404"/>
                    <a:pt x="272" y="404"/>
                  </a:cubicBezTo>
                  <a:cubicBezTo>
                    <a:pt x="276" y="404"/>
                    <a:pt x="279" y="404"/>
                    <a:pt x="282" y="404"/>
                  </a:cubicBezTo>
                  <a:cubicBezTo>
                    <a:pt x="284" y="404"/>
                    <a:pt x="286" y="404"/>
                    <a:pt x="288" y="404"/>
                  </a:cubicBezTo>
                  <a:cubicBezTo>
                    <a:pt x="292" y="404"/>
                    <a:pt x="295" y="404"/>
                    <a:pt x="299" y="404"/>
                  </a:cubicBezTo>
                  <a:cubicBezTo>
                    <a:pt x="300" y="404"/>
                    <a:pt x="302" y="404"/>
                    <a:pt x="304" y="404"/>
                  </a:cubicBezTo>
                  <a:cubicBezTo>
                    <a:pt x="309" y="404"/>
                    <a:pt x="314" y="404"/>
                    <a:pt x="319" y="404"/>
                  </a:cubicBezTo>
                  <a:cubicBezTo>
                    <a:pt x="321" y="404"/>
                    <a:pt x="324" y="404"/>
                    <a:pt x="326" y="404"/>
                  </a:cubicBezTo>
                  <a:cubicBezTo>
                    <a:pt x="328" y="404"/>
                    <a:pt x="330" y="404"/>
                    <a:pt x="331" y="404"/>
                  </a:cubicBezTo>
                  <a:cubicBezTo>
                    <a:pt x="333" y="404"/>
                    <a:pt x="335" y="404"/>
                    <a:pt x="337" y="404"/>
                  </a:cubicBezTo>
                  <a:cubicBezTo>
                    <a:pt x="341" y="404"/>
                    <a:pt x="345" y="404"/>
                    <a:pt x="348" y="404"/>
                  </a:cubicBezTo>
                  <a:cubicBezTo>
                    <a:pt x="350" y="404"/>
                    <a:pt x="351" y="404"/>
                    <a:pt x="352" y="404"/>
                  </a:cubicBezTo>
                  <a:cubicBezTo>
                    <a:pt x="357" y="404"/>
                    <a:pt x="362" y="404"/>
                    <a:pt x="366" y="404"/>
                  </a:cubicBezTo>
                  <a:lnTo>
                    <a:pt x="366" y="404"/>
                  </a:lnTo>
                  <a:cubicBezTo>
                    <a:pt x="372" y="404"/>
                    <a:pt x="377" y="404"/>
                    <a:pt x="381" y="404"/>
                  </a:cubicBezTo>
                  <a:lnTo>
                    <a:pt x="386" y="417"/>
                  </a:lnTo>
                  <a:cubicBezTo>
                    <a:pt x="384" y="417"/>
                    <a:pt x="383" y="417"/>
                    <a:pt x="381" y="417"/>
                  </a:cubicBezTo>
                  <a:close/>
                  <a:moveTo>
                    <a:pt x="250" y="426"/>
                  </a:moveTo>
                  <a:lnTo>
                    <a:pt x="250" y="426"/>
                  </a:lnTo>
                  <a:cubicBezTo>
                    <a:pt x="253" y="426"/>
                    <a:pt x="255" y="426"/>
                    <a:pt x="258" y="426"/>
                  </a:cubicBezTo>
                  <a:cubicBezTo>
                    <a:pt x="261" y="426"/>
                    <a:pt x="263" y="426"/>
                    <a:pt x="266" y="426"/>
                  </a:cubicBezTo>
                  <a:cubicBezTo>
                    <a:pt x="271" y="426"/>
                    <a:pt x="275" y="426"/>
                    <a:pt x="279" y="426"/>
                  </a:cubicBezTo>
                  <a:cubicBezTo>
                    <a:pt x="281" y="426"/>
                    <a:pt x="282" y="426"/>
                    <a:pt x="284" y="426"/>
                  </a:cubicBezTo>
                  <a:cubicBezTo>
                    <a:pt x="290" y="427"/>
                    <a:pt x="296" y="427"/>
                    <a:pt x="301" y="427"/>
                  </a:cubicBezTo>
                  <a:cubicBezTo>
                    <a:pt x="301" y="427"/>
                    <a:pt x="302" y="427"/>
                    <a:pt x="302" y="427"/>
                  </a:cubicBezTo>
                  <a:cubicBezTo>
                    <a:pt x="308" y="427"/>
                    <a:pt x="314" y="427"/>
                    <a:pt x="319" y="427"/>
                  </a:cubicBezTo>
                  <a:cubicBezTo>
                    <a:pt x="321" y="427"/>
                    <a:pt x="323" y="427"/>
                    <a:pt x="325" y="427"/>
                  </a:cubicBezTo>
                  <a:cubicBezTo>
                    <a:pt x="326" y="427"/>
                    <a:pt x="327" y="427"/>
                    <a:pt x="328" y="427"/>
                  </a:cubicBezTo>
                  <a:cubicBezTo>
                    <a:pt x="332" y="427"/>
                    <a:pt x="336" y="427"/>
                    <a:pt x="341" y="427"/>
                  </a:cubicBezTo>
                  <a:cubicBezTo>
                    <a:pt x="341" y="427"/>
                    <a:pt x="341" y="427"/>
                    <a:pt x="341" y="427"/>
                  </a:cubicBezTo>
                  <a:cubicBezTo>
                    <a:pt x="352" y="427"/>
                    <a:pt x="363" y="426"/>
                    <a:pt x="374" y="426"/>
                  </a:cubicBezTo>
                  <a:cubicBezTo>
                    <a:pt x="377" y="426"/>
                    <a:pt x="380" y="426"/>
                    <a:pt x="383" y="426"/>
                  </a:cubicBezTo>
                  <a:cubicBezTo>
                    <a:pt x="385" y="426"/>
                    <a:pt x="387" y="426"/>
                    <a:pt x="389" y="426"/>
                  </a:cubicBezTo>
                  <a:lnTo>
                    <a:pt x="394" y="440"/>
                  </a:lnTo>
                  <a:cubicBezTo>
                    <a:pt x="376" y="440"/>
                    <a:pt x="343" y="440"/>
                    <a:pt x="319" y="440"/>
                  </a:cubicBezTo>
                  <a:cubicBezTo>
                    <a:pt x="306" y="440"/>
                    <a:pt x="289" y="440"/>
                    <a:pt x="271" y="440"/>
                  </a:cubicBezTo>
                  <a:lnTo>
                    <a:pt x="270" y="440"/>
                  </a:lnTo>
                  <a:cubicBezTo>
                    <a:pt x="267" y="440"/>
                    <a:pt x="263" y="440"/>
                    <a:pt x="260" y="440"/>
                  </a:cubicBezTo>
                  <a:cubicBezTo>
                    <a:pt x="260" y="440"/>
                    <a:pt x="260" y="440"/>
                    <a:pt x="259" y="440"/>
                  </a:cubicBezTo>
                  <a:cubicBezTo>
                    <a:pt x="256" y="440"/>
                    <a:pt x="253" y="440"/>
                    <a:pt x="250" y="440"/>
                  </a:cubicBezTo>
                  <a:cubicBezTo>
                    <a:pt x="249" y="440"/>
                    <a:pt x="249" y="440"/>
                    <a:pt x="248" y="440"/>
                  </a:cubicBezTo>
                  <a:cubicBezTo>
                    <a:pt x="247" y="440"/>
                    <a:pt x="246" y="440"/>
                    <a:pt x="245" y="440"/>
                  </a:cubicBezTo>
                  <a:cubicBezTo>
                    <a:pt x="247" y="435"/>
                    <a:pt x="248" y="431"/>
                    <a:pt x="250" y="426"/>
                  </a:cubicBezTo>
                  <a:close/>
                  <a:moveTo>
                    <a:pt x="397" y="462"/>
                  </a:moveTo>
                  <a:lnTo>
                    <a:pt x="397" y="462"/>
                  </a:lnTo>
                  <a:cubicBezTo>
                    <a:pt x="371" y="463"/>
                    <a:pt x="345" y="463"/>
                    <a:pt x="319" y="463"/>
                  </a:cubicBezTo>
                  <a:cubicBezTo>
                    <a:pt x="293" y="463"/>
                    <a:pt x="267" y="463"/>
                    <a:pt x="241" y="462"/>
                  </a:cubicBezTo>
                  <a:cubicBezTo>
                    <a:pt x="239" y="462"/>
                    <a:pt x="238" y="462"/>
                    <a:pt x="236" y="462"/>
                  </a:cubicBezTo>
                  <a:lnTo>
                    <a:pt x="241" y="448"/>
                  </a:lnTo>
                  <a:cubicBezTo>
                    <a:pt x="242" y="448"/>
                    <a:pt x="243" y="449"/>
                    <a:pt x="244" y="449"/>
                  </a:cubicBezTo>
                  <a:cubicBezTo>
                    <a:pt x="246" y="449"/>
                    <a:pt x="248" y="449"/>
                    <a:pt x="251" y="449"/>
                  </a:cubicBezTo>
                  <a:cubicBezTo>
                    <a:pt x="252" y="449"/>
                    <a:pt x="253" y="449"/>
                    <a:pt x="255" y="449"/>
                  </a:cubicBezTo>
                  <a:cubicBezTo>
                    <a:pt x="257" y="449"/>
                    <a:pt x="259" y="449"/>
                    <a:pt x="261" y="449"/>
                  </a:cubicBezTo>
                  <a:cubicBezTo>
                    <a:pt x="263" y="449"/>
                    <a:pt x="264" y="449"/>
                    <a:pt x="266" y="449"/>
                  </a:cubicBezTo>
                  <a:cubicBezTo>
                    <a:pt x="268" y="449"/>
                    <a:pt x="270" y="449"/>
                    <a:pt x="272" y="449"/>
                  </a:cubicBezTo>
                  <a:cubicBezTo>
                    <a:pt x="274" y="449"/>
                    <a:pt x="277" y="449"/>
                    <a:pt x="279" y="449"/>
                  </a:cubicBezTo>
                  <a:cubicBezTo>
                    <a:pt x="280" y="449"/>
                    <a:pt x="281" y="449"/>
                    <a:pt x="282" y="449"/>
                  </a:cubicBezTo>
                  <a:cubicBezTo>
                    <a:pt x="296" y="449"/>
                    <a:pt x="309" y="449"/>
                    <a:pt x="319" y="449"/>
                  </a:cubicBezTo>
                  <a:cubicBezTo>
                    <a:pt x="344" y="450"/>
                    <a:pt x="376" y="449"/>
                    <a:pt x="394" y="448"/>
                  </a:cubicBezTo>
                  <a:cubicBezTo>
                    <a:pt x="395" y="448"/>
                    <a:pt x="396" y="448"/>
                    <a:pt x="397" y="448"/>
                  </a:cubicBezTo>
                  <a:lnTo>
                    <a:pt x="402" y="462"/>
                  </a:lnTo>
                  <a:cubicBezTo>
                    <a:pt x="400" y="462"/>
                    <a:pt x="399" y="462"/>
                    <a:pt x="397" y="462"/>
                  </a:cubicBezTo>
                  <a:close/>
                  <a:moveTo>
                    <a:pt x="427" y="370"/>
                  </a:moveTo>
                  <a:lnTo>
                    <a:pt x="427" y="370"/>
                  </a:lnTo>
                  <a:lnTo>
                    <a:pt x="427" y="326"/>
                  </a:lnTo>
                  <a:cubicBezTo>
                    <a:pt x="490" y="326"/>
                    <a:pt x="549" y="325"/>
                    <a:pt x="600" y="324"/>
                  </a:cubicBezTo>
                  <a:lnTo>
                    <a:pt x="600" y="364"/>
                  </a:lnTo>
                  <a:cubicBezTo>
                    <a:pt x="547" y="367"/>
                    <a:pt x="489" y="369"/>
                    <a:pt x="427" y="370"/>
                  </a:cubicBezTo>
                  <a:close/>
                  <a:moveTo>
                    <a:pt x="513" y="47"/>
                  </a:moveTo>
                  <a:lnTo>
                    <a:pt x="513" y="47"/>
                  </a:lnTo>
                  <a:lnTo>
                    <a:pt x="427" y="47"/>
                  </a:lnTo>
                  <a:lnTo>
                    <a:pt x="427" y="8"/>
                  </a:lnTo>
                  <a:lnTo>
                    <a:pt x="513" y="8"/>
                  </a:lnTo>
                  <a:lnTo>
                    <a:pt x="513" y="47"/>
                  </a:lnTo>
                  <a:close/>
                  <a:moveTo>
                    <a:pt x="637" y="364"/>
                  </a:moveTo>
                  <a:lnTo>
                    <a:pt x="637" y="364"/>
                  </a:lnTo>
                  <a:cubicBezTo>
                    <a:pt x="636" y="362"/>
                    <a:pt x="635" y="362"/>
                    <a:pt x="633" y="362"/>
                  </a:cubicBezTo>
                  <a:cubicBezTo>
                    <a:pt x="626" y="362"/>
                    <a:pt x="619" y="363"/>
                    <a:pt x="612" y="363"/>
                  </a:cubicBezTo>
                  <a:lnTo>
                    <a:pt x="612" y="320"/>
                  </a:lnTo>
                  <a:cubicBezTo>
                    <a:pt x="612" y="320"/>
                    <a:pt x="612" y="320"/>
                    <a:pt x="612" y="320"/>
                  </a:cubicBezTo>
                  <a:cubicBezTo>
                    <a:pt x="612" y="319"/>
                    <a:pt x="612" y="319"/>
                    <a:pt x="612" y="319"/>
                  </a:cubicBezTo>
                  <a:lnTo>
                    <a:pt x="612" y="273"/>
                  </a:lnTo>
                  <a:cubicBezTo>
                    <a:pt x="612" y="273"/>
                    <a:pt x="612" y="272"/>
                    <a:pt x="612" y="272"/>
                  </a:cubicBezTo>
                  <a:cubicBezTo>
                    <a:pt x="612" y="272"/>
                    <a:pt x="612" y="272"/>
                    <a:pt x="612" y="271"/>
                  </a:cubicBezTo>
                  <a:lnTo>
                    <a:pt x="612" y="226"/>
                  </a:lnTo>
                  <a:cubicBezTo>
                    <a:pt x="612" y="226"/>
                    <a:pt x="612" y="226"/>
                    <a:pt x="612" y="226"/>
                  </a:cubicBezTo>
                  <a:cubicBezTo>
                    <a:pt x="612" y="225"/>
                    <a:pt x="612" y="225"/>
                    <a:pt x="612" y="225"/>
                  </a:cubicBezTo>
                  <a:lnTo>
                    <a:pt x="612" y="182"/>
                  </a:lnTo>
                  <a:lnTo>
                    <a:pt x="612" y="148"/>
                  </a:lnTo>
                  <a:cubicBezTo>
                    <a:pt x="612" y="145"/>
                    <a:pt x="610" y="142"/>
                    <a:pt x="607" y="142"/>
                  </a:cubicBezTo>
                  <a:cubicBezTo>
                    <a:pt x="593" y="140"/>
                    <a:pt x="578" y="138"/>
                    <a:pt x="562" y="136"/>
                  </a:cubicBezTo>
                  <a:lnTo>
                    <a:pt x="562" y="116"/>
                  </a:lnTo>
                  <a:cubicBezTo>
                    <a:pt x="562" y="113"/>
                    <a:pt x="560" y="111"/>
                    <a:pt x="557" y="110"/>
                  </a:cubicBezTo>
                  <a:cubicBezTo>
                    <a:pt x="519" y="105"/>
                    <a:pt x="475" y="101"/>
                    <a:pt x="427" y="99"/>
                  </a:cubicBezTo>
                  <a:lnTo>
                    <a:pt x="427" y="56"/>
                  </a:lnTo>
                  <a:lnTo>
                    <a:pt x="518" y="56"/>
                  </a:lnTo>
                  <a:cubicBezTo>
                    <a:pt x="520" y="56"/>
                    <a:pt x="522" y="54"/>
                    <a:pt x="522" y="51"/>
                  </a:cubicBezTo>
                  <a:lnTo>
                    <a:pt x="522" y="5"/>
                  </a:lnTo>
                  <a:cubicBezTo>
                    <a:pt x="522" y="2"/>
                    <a:pt x="520" y="0"/>
                    <a:pt x="518" y="0"/>
                  </a:cubicBezTo>
                  <a:lnTo>
                    <a:pt x="423" y="0"/>
                  </a:lnTo>
                  <a:cubicBezTo>
                    <a:pt x="423" y="0"/>
                    <a:pt x="423" y="0"/>
                    <a:pt x="423" y="0"/>
                  </a:cubicBezTo>
                  <a:cubicBezTo>
                    <a:pt x="423" y="0"/>
                    <a:pt x="423" y="0"/>
                    <a:pt x="423" y="0"/>
                  </a:cubicBezTo>
                  <a:cubicBezTo>
                    <a:pt x="420" y="0"/>
                    <a:pt x="418" y="2"/>
                    <a:pt x="418" y="5"/>
                  </a:cubicBezTo>
                  <a:lnTo>
                    <a:pt x="418" y="98"/>
                  </a:lnTo>
                  <a:cubicBezTo>
                    <a:pt x="387" y="97"/>
                    <a:pt x="354" y="96"/>
                    <a:pt x="320" y="96"/>
                  </a:cubicBezTo>
                  <a:cubicBezTo>
                    <a:pt x="231" y="96"/>
                    <a:pt x="146" y="101"/>
                    <a:pt x="81" y="111"/>
                  </a:cubicBezTo>
                  <a:cubicBezTo>
                    <a:pt x="78" y="111"/>
                    <a:pt x="76" y="114"/>
                    <a:pt x="76" y="117"/>
                  </a:cubicBezTo>
                  <a:lnTo>
                    <a:pt x="76" y="136"/>
                  </a:lnTo>
                  <a:cubicBezTo>
                    <a:pt x="61" y="138"/>
                    <a:pt x="46" y="140"/>
                    <a:pt x="32" y="142"/>
                  </a:cubicBezTo>
                  <a:cubicBezTo>
                    <a:pt x="29" y="143"/>
                    <a:pt x="27" y="145"/>
                    <a:pt x="27" y="148"/>
                  </a:cubicBezTo>
                  <a:lnTo>
                    <a:pt x="27" y="183"/>
                  </a:lnTo>
                  <a:lnTo>
                    <a:pt x="27" y="363"/>
                  </a:lnTo>
                  <a:cubicBezTo>
                    <a:pt x="20" y="363"/>
                    <a:pt x="13" y="362"/>
                    <a:pt x="6" y="362"/>
                  </a:cubicBezTo>
                  <a:cubicBezTo>
                    <a:pt x="4" y="362"/>
                    <a:pt x="3" y="362"/>
                    <a:pt x="1" y="364"/>
                  </a:cubicBezTo>
                  <a:cubicBezTo>
                    <a:pt x="0" y="365"/>
                    <a:pt x="0" y="366"/>
                    <a:pt x="0" y="368"/>
                  </a:cubicBezTo>
                  <a:lnTo>
                    <a:pt x="0" y="429"/>
                  </a:lnTo>
                  <a:cubicBezTo>
                    <a:pt x="0" y="432"/>
                    <a:pt x="2" y="435"/>
                    <a:pt x="5" y="435"/>
                  </a:cubicBezTo>
                  <a:cubicBezTo>
                    <a:pt x="63" y="442"/>
                    <a:pt x="150" y="447"/>
                    <a:pt x="231" y="450"/>
                  </a:cubicBezTo>
                  <a:lnTo>
                    <a:pt x="225" y="465"/>
                  </a:lnTo>
                  <a:cubicBezTo>
                    <a:pt x="225" y="465"/>
                    <a:pt x="225" y="465"/>
                    <a:pt x="225" y="465"/>
                  </a:cubicBezTo>
                  <a:cubicBezTo>
                    <a:pt x="222" y="474"/>
                    <a:pt x="220" y="479"/>
                    <a:pt x="217" y="488"/>
                  </a:cubicBezTo>
                  <a:cubicBezTo>
                    <a:pt x="216" y="489"/>
                    <a:pt x="216" y="491"/>
                    <a:pt x="217" y="492"/>
                  </a:cubicBezTo>
                  <a:cubicBezTo>
                    <a:pt x="218" y="493"/>
                    <a:pt x="219" y="494"/>
                    <a:pt x="221" y="494"/>
                  </a:cubicBezTo>
                  <a:cubicBezTo>
                    <a:pt x="250" y="494"/>
                    <a:pt x="281" y="495"/>
                    <a:pt x="315" y="495"/>
                  </a:cubicBezTo>
                  <a:lnTo>
                    <a:pt x="319" y="495"/>
                  </a:lnTo>
                  <a:cubicBezTo>
                    <a:pt x="355" y="494"/>
                    <a:pt x="387" y="494"/>
                    <a:pt x="417" y="494"/>
                  </a:cubicBezTo>
                  <a:cubicBezTo>
                    <a:pt x="418" y="494"/>
                    <a:pt x="420" y="493"/>
                    <a:pt x="421" y="492"/>
                  </a:cubicBezTo>
                  <a:cubicBezTo>
                    <a:pt x="421" y="491"/>
                    <a:pt x="422" y="489"/>
                    <a:pt x="421" y="488"/>
                  </a:cubicBezTo>
                  <a:cubicBezTo>
                    <a:pt x="418" y="479"/>
                    <a:pt x="416" y="474"/>
                    <a:pt x="413" y="465"/>
                  </a:cubicBezTo>
                  <a:lnTo>
                    <a:pt x="407" y="450"/>
                  </a:lnTo>
                  <a:cubicBezTo>
                    <a:pt x="495" y="448"/>
                    <a:pt x="577" y="442"/>
                    <a:pt x="634" y="435"/>
                  </a:cubicBezTo>
                  <a:cubicBezTo>
                    <a:pt x="637" y="435"/>
                    <a:pt x="639" y="432"/>
                    <a:pt x="639" y="429"/>
                  </a:cubicBezTo>
                  <a:lnTo>
                    <a:pt x="639" y="368"/>
                  </a:lnTo>
                  <a:cubicBezTo>
                    <a:pt x="639" y="366"/>
                    <a:pt x="639" y="365"/>
                    <a:pt x="637" y="364"/>
                  </a:cubicBezTo>
                  <a:close/>
                </a:path>
              </a:pathLst>
            </a:custGeom>
            <a:grpFill/>
            <a:ln w="0">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grpSp>
      <p:grpSp>
        <p:nvGrpSpPr>
          <p:cNvPr id="28" name="Group 9">
            <a:extLst>
              <a:ext uri="{FF2B5EF4-FFF2-40B4-BE49-F238E27FC236}">
                <a16:creationId xmlns:a16="http://schemas.microsoft.com/office/drawing/2014/main" id="{31605972-016E-A9F9-5CBB-26E9142AD77A}"/>
              </a:ext>
            </a:extLst>
          </p:cNvPr>
          <p:cNvGrpSpPr>
            <a:grpSpLocks noChangeAspect="1"/>
          </p:cNvGrpSpPr>
          <p:nvPr/>
        </p:nvGrpSpPr>
        <p:grpSpPr>
          <a:xfrm>
            <a:off x="2841508" y="3094760"/>
            <a:ext cx="511175" cy="346075"/>
            <a:chOff x="6468" y="2115"/>
            <a:chExt cx="322" cy="218"/>
          </a:xfrm>
          <a:noFill/>
        </p:grpSpPr>
        <p:sp>
          <p:nvSpPr>
            <p:cNvPr id="29" name="AutoShape 8">
              <a:extLst>
                <a:ext uri="{FF2B5EF4-FFF2-40B4-BE49-F238E27FC236}">
                  <a16:creationId xmlns:a16="http://schemas.microsoft.com/office/drawing/2014/main" id="{7918A549-B025-4459-1524-056AF1E9791E}"/>
                </a:ext>
              </a:extLst>
            </p:cNvPr>
            <p:cNvSpPr>
              <a:spLocks noChangeAspect="1"/>
            </p:cNvSpPr>
            <p:nvPr/>
          </p:nvSpPr>
          <p:spPr bwMode="auto">
            <a:xfrm>
              <a:off x="6468" y="2115"/>
              <a:ext cx="320" cy="217"/>
            </a:xfrm>
            <a:prstGeom prst="rect">
              <a:avLst/>
            </a:prstGeom>
            <a:grpFill/>
            <a:ln w="9525">
              <a:solidFill>
                <a:schemeClr val="bg1"/>
              </a:solidFill>
              <a:miter lim="800000"/>
            </a:ln>
          </p:spPr>
          <p:txBody>
            <a:bodyPr vert="horz" wrap="square" lIns="91440" tIns="45720" rIns="91440" bIns="45720" numCol="1" anchor="t" anchorCtr="0" compatLnSpc="1">
              <a:prstTxWarp prst="textNoShape">
                <a:avLst/>
              </a:prstTxWarp>
              <a:noAutofit/>
            </a:bodyPr>
            <a:lstStyle/>
            <a:p>
              <a:endParaRPr lang="en-US"/>
            </a:p>
          </p:txBody>
        </p:sp>
        <p:sp>
          <p:nvSpPr>
            <p:cNvPr id="30" name="Freeform 10">
              <a:extLst>
                <a:ext uri="{FF2B5EF4-FFF2-40B4-BE49-F238E27FC236}">
                  <a16:creationId xmlns:a16="http://schemas.microsoft.com/office/drawing/2014/main" id="{50381774-0A29-9E62-996C-93603B378BEE}"/>
                </a:ext>
              </a:extLst>
            </p:cNvPr>
            <p:cNvSpPr/>
            <p:nvPr/>
          </p:nvSpPr>
          <p:spPr bwMode="auto">
            <a:xfrm>
              <a:off x="6632" y="2118"/>
              <a:ext cx="68" cy="93"/>
            </a:xfrm>
            <a:custGeom>
              <a:avLst/>
              <a:gdLst>
                <a:gd name="T0" fmla="*/ 112 w 137"/>
                <a:gd name="T1" fmla="*/ 136 h 188"/>
                <a:gd name="T2" fmla="*/ 112 w 137"/>
                <a:gd name="T3" fmla="*/ 136 h 188"/>
                <a:gd name="T4" fmla="*/ 90 w 137"/>
                <a:gd name="T5" fmla="*/ 136 h 188"/>
                <a:gd name="T6" fmla="*/ 84 w 137"/>
                <a:gd name="T7" fmla="*/ 136 h 188"/>
                <a:gd name="T8" fmla="*/ 82 w 137"/>
                <a:gd name="T9" fmla="*/ 136 h 188"/>
                <a:gd name="T10" fmla="*/ 79 w 137"/>
                <a:gd name="T11" fmla="*/ 151 h 188"/>
                <a:gd name="T12" fmla="*/ 80 w 137"/>
                <a:gd name="T13" fmla="*/ 152 h 188"/>
                <a:gd name="T14" fmla="*/ 87 w 137"/>
                <a:gd name="T15" fmla="*/ 168 h 188"/>
                <a:gd name="T16" fmla="*/ 67 w 137"/>
                <a:gd name="T17" fmla="*/ 188 h 188"/>
                <a:gd name="T18" fmla="*/ 46 w 137"/>
                <a:gd name="T19" fmla="*/ 168 h 188"/>
                <a:gd name="T20" fmla="*/ 53 w 137"/>
                <a:gd name="T21" fmla="*/ 153 h 188"/>
                <a:gd name="T22" fmla="*/ 53 w 137"/>
                <a:gd name="T23" fmla="*/ 153 h 188"/>
                <a:gd name="T24" fmla="*/ 56 w 137"/>
                <a:gd name="T25" fmla="*/ 144 h 188"/>
                <a:gd name="T26" fmla="*/ 52 w 137"/>
                <a:gd name="T27" fmla="*/ 136 h 188"/>
                <a:gd name="T28" fmla="*/ 49 w 137"/>
                <a:gd name="T29" fmla="*/ 136 h 188"/>
                <a:gd name="T30" fmla="*/ 45 w 137"/>
                <a:gd name="T31" fmla="*/ 136 h 188"/>
                <a:gd name="T32" fmla="*/ 3 w 137"/>
                <a:gd name="T33" fmla="*/ 136 h 188"/>
                <a:gd name="T34" fmla="*/ 0 w 137"/>
                <a:gd name="T35" fmla="*/ 133 h 188"/>
                <a:gd name="T36" fmla="*/ 0 w 137"/>
                <a:gd name="T37" fmla="*/ 84 h 188"/>
                <a:gd name="T38" fmla="*/ 0 w 137"/>
                <a:gd name="T39" fmla="*/ 82 h 188"/>
                <a:gd name="T40" fmla="*/ 9 w 137"/>
                <a:gd name="T41" fmla="*/ 77 h 188"/>
                <a:gd name="T42" fmla="*/ 17 w 137"/>
                <a:gd name="T43" fmla="*/ 81 h 188"/>
                <a:gd name="T44" fmla="*/ 17 w 137"/>
                <a:gd name="T45" fmla="*/ 81 h 188"/>
                <a:gd name="T46" fmla="*/ 32 w 137"/>
                <a:gd name="T47" fmla="*/ 87 h 188"/>
                <a:gd name="T48" fmla="*/ 53 w 137"/>
                <a:gd name="T49" fmla="*/ 67 h 188"/>
                <a:gd name="T50" fmla="*/ 32 w 137"/>
                <a:gd name="T51" fmla="*/ 46 h 188"/>
                <a:gd name="T52" fmla="*/ 16 w 137"/>
                <a:gd name="T53" fmla="*/ 54 h 188"/>
                <a:gd name="T54" fmla="*/ 16 w 137"/>
                <a:gd name="T55" fmla="*/ 54 h 188"/>
                <a:gd name="T56" fmla="*/ 9 w 137"/>
                <a:gd name="T57" fmla="*/ 56 h 188"/>
                <a:gd name="T58" fmla="*/ 0 w 137"/>
                <a:gd name="T59" fmla="*/ 51 h 188"/>
                <a:gd name="T60" fmla="*/ 0 w 137"/>
                <a:gd name="T61" fmla="*/ 50 h 188"/>
                <a:gd name="T62" fmla="*/ 0 w 137"/>
                <a:gd name="T63" fmla="*/ 3 h 188"/>
                <a:gd name="T64" fmla="*/ 3 w 137"/>
                <a:gd name="T65" fmla="*/ 0 h 188"/>
                <a:gd name="T66" fmla="*/ 134 w 137"/>
                <a:gd name="T67" fmla="*/ 0 h 188"/>
                <a:gd name="T68" fmla="*/ 137 w 137"/>
                <a:gd name="T69" fmla="*/ 3 h 188"/>
                <a:gd name="T70" fmla="*/ 137 w 137"/>
                <a:gd name="T71" fmla="*/ 10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7" h="188">
                  <a:moveTo>
                    <a:pt x="112" y="136"/>
                  </a:moveTo>
                  <a:lnTo>
                    <a:pt x="112" y="136"/>
                  </a:lnTo>
                  <a:lnTo>
                    <a:pt x="90" y="136"/>
                  </a:lnTo>
                  <a:lnTo>
                    <a:pt x="84" y="136"/>
                  </a:lnTo>
                  <a:cubicBezTo>
                    <a:pt x="84" y="136"/>
                    <a:pt x="82" y="136"/>
                    <a:pt x="82" y="136"/>
                  </a:cubicBezTo>
                  <a:cubicBezTo>
                    <a:pt x="77" y="140"/>
                    <a:pt x="76" y="145"/>
                    <a:pt x="79" y="151"/>
                  </a:cubicBezTo>
                  <a:cubicBezTo>
                    <a:pt x="79" y="151"/>
                    <a:pt x="80" y="152"/>
                    <a:pt x="80" y="152"/>
                  </a:cubicBezTo>
                  <a:cubicBezTo>
                    <a:pt x="85" y="156"/>
                    <a:pt x="87" y="162"/>
                    <a:pt x="87" y="168"/>
                  </a:cubicBezTo>
                  <a:cubicBezTo>
                    <a:pt x="87" y="179"/>
                    <a:pt x="78" y="188"/>
                    <a:pt x="67" y="188"/>
                  </a:cubicBezTo>
                  <a:cubicBezTo>
                    <a:pt x="56" y="188"/>
                    <a:pt x="46" y="179"/>
                    <a:pt x="46" y="168"/>
                  </a:cubicBezTo>
                  <a:cubicBezTo>
                    <a:pt x="46" y="162"/>
                    <a:pt x="49" y="157"/>
                    <a:pt x="53" y="153"/>
                  </a:cubicBezTo>
                  <a:cubicBezTo>
                    <a:pt x="53" y="153"/>
                    <a:pt x="53" y="153"/>
                    <a:pt x="53" y="153"/>
                  </a:cubicBezTo>
                  <a:cubicBezTo>
                    <a:pt x="55" y="150"/>
                    <a:pt x="56" y="147"/>
                    <a:pt x="56" y="144"/>
                  </a:cubicBezTo>
                  <a:cubicBezTo>
                    <a:pt x="56" y="142"/>
                    <a:pt x="56" y="139"/>
                    <a:pt x="52" y="136"/>
                  </a:cubicBezTo>
                  <a:cubicBezTo>
                    <a:pt x="52" y="136"/>
                    <a:pt x="50" y="136"/>
                    <a:pt x="49" y="136"/>
                  </a:cubicBezTo>
                  <a:lnTo>
                    <a:pt x="45" y="136"/>
                  </a:lnTo>
                  <a:lnTo>
                    <a:pt x="3" y="136"/>
                  </a:lnTo>
                  <a:cubicBezTo>
                    <a:pt x="1" y="136"/>
                    <a:pt x="0" y="135"/>
                    <a:pt x="0" y="133"/>
                  </a:cubicBezTo>
                  <a:lnTo>
                    <a:pt x="0" y="84"/>
                  </a:lnTo>
                  <a:cubicBezTo>
                    <a:pt x="0" y="83"/>
                    <a:pt x="0" y="83"/>
                    <a:pt x="0" y="82"/>
                  </a:cubicBezTo>
                  <a:cubicBezTo>
                    <a:pt x="2" y="79"/>
                    <a:pt x="5" y="77"/>
                    <a:pt x="9" y="77"/>
                  </a:cubicBezTo>
                  <a:cubicBezTo>
                    <a:pt x="12" y="77"/>
                    <a:pt x="15" y="79"/>
                    <a:pt x="17" y="81"/>
                  </a:cubicBezTo>
                  <a:cubicBezTo>
                    <a:pt x="17" y="81"/>
                    <a:pt x="17" y="81"/>
                    <a:pt x="17" y="81"/>
                  </a:cubicBezTo>
                  <a:cubicBezTo>
                    <a:pt x="21" y="85"/>
                    <a:pt x="27" y="87"/>
                    <a:pt x="32" y="87"/>
                  </a:cubicBezTo>
                  <a:cubicBezTo>
                    <a:pt x="44" y="87"/>
                    <a:pt x="53" y="78"/>
                    <a:pt x="53" y="67"/>
                  </a:cubicBezTo>
                  <a:cubicBezTo>
                    <a:pt x="53" y="56"/>
                    <a:pt x="44" y="46"/>
                    <a:pt x="32" y="46"/>
                  </a:cubicBezTo>
                  <a:cubicBezTo>
                    <a:pt x="26" y="46"/>
                    <a:pt x="20" y="49"/>
                    <a:pt x="16" y="54"/>
                  </a:cubicBezTo>
                  <a:cubicBezTo>
                    <a:pt x="16" y="54"/>
                    <a:pt x="16" y="54"/>
                    <a:pt x="16" y="54"/>
                  </a:cubicBezTo>
                  <a:cubicBezTo>
                    <a:pt x="13" y="56"/>
                    <a:pt x="11" y="56"/>
                    <a:pt x="9" y="56"/>
                  </a:cubicBezTo>
                  <a:cubicBezTo>
                    <a:pt x="7" y="56"/>
                    <a:pt x="3" y="55"/>
                    <a:pt x="0" y="51"/>
                  </a:cubicBezTo>
                  <a:cubicBezTo>
                    <a:pt x="0" y="51"/>
                    <a:pt x="0" y="50"/>
                    <a:pt x="0" y="50"/>
                  </a:cubicBezTo>
                  <a:lnTo>
                    <a:pt x="0" y="3"/>
                  </a:lnTo>
                  <a:cubicBezTo>
                    <a:pt x="0" y="1"/>
                    <a:pt x="1" y="0"/>
                    <a:pt x="3" y="0"/>
                  </a:cubicBezTo>
                  <a:lnTo>
                    <a:pt x="134" y="0"/>
                  </a:lnTo>
                  <a:cubicBezTo>
                    <a:pt x="136" y="0"/>
                    <a:pt x="137" y="1"/>
                    <a:pt x="137" y="3"/>
                  </a:cubicBezTo>
                  <a:lnTo>
                    <a:pt x="137" y="100"/>
                  </a:ln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31" name="Freeform 11">
              <a:extLst>
                <a:ext uri="{FF2B5EF4-FFF2-40B4-BE49-F238E27FC236}">
                  <a16:creationId xmlns:a16="http://schemas.microsoft.com/office/drawing/2014/main" id="{91194605-5F90-FFD3-C483-D886A34D5179}"/>
                </a:ext>
              </a:extLst>
            </p:cNvPr>
            <p:cNvSpPr/>
            <p:nvPr/>
          </p:nvSpPr>
          <p:spPr bwMode="auto">
            <a:xfrm>
              <a:off x="6676" y="2152"/>
              <a:ext cx="114" cy="181"/>
            </a:xfrm>
            <a:custGeom>
              <a:avLst/>
              <a:gdLst>
                <a:gd name="T0" fmla="*/ 149 w 233"/>
                <a:gd name="T1" fmla="*/ 3 h 368"/>
                <a:gd name="T2" fmla="*/ 149 w 233"/>
                <a:gd name="T3" fmla="*/ 3 h 368"/>
                <a:gd name="T4" fmla="*/ 82 w 233"/>
                <a:gd name="T5" fmla="*/ 47 h 368"/>
                <a:gd name="T6" fmla="*/ 32 w 233"/>
                <a:gd name="T7" fmla="*/ 25 h 368"/>
                <a:gd name="T8" fmla="*/ 4 w 233"/>
                <a:gd name="T9" fmla="*/ 35 h 368"/>
                <a:gd name="T10" fmla="*/ 7 w 233"/>
                <a:gd name="T11" fmla="*/ 57 h 368"/>
                <a:gd name="T12" fmla="*/ 14 w 233"/>
                <a:gd name="T13" fmla="*/ 63 h 368"/>
                <a:gd name="T14" fmla="*/ 77 w 233"/>
                <a:gd name="T15" fmla="*/ 89 h 368"/>
                <a:gd name="T16" fmla="*/ 91 w 233"/>
                <a:gd name="T17" fmla="*/ 89 h 368"/>
                <a:gd name="T18" fmla="*/ 135 w 233"/>
                <a:gd name="T19" fmla="*/ 64 h 368"/>
                <a:gd name="T20" fmla="*/ 135 w 233"/>
                <a:gd name="T21" fmla="*/ 161 h 368"/>
                <a:gd name="T22" fmla="*/ 104 w 233"/>
                <a:gd name="T23" fmla="*/ 258 h 368"/>
                <a:gd name="T24" fmla="*/ 92 w 233"/>
                <a:gd name="T25" fmla="*/ 343 h 368"/>
                <a:gd name="T26" fmla="*/ 108 w 233"/>
                <a:gd name="T27" fmla="*/ 367 h 368"/>
                <a:gd name="T28" fmla="*/ 114 w 233"/>
                <a:gd name="T29" fmla="*/ 368 h 368"/>
                <a:gd name="T30" fmla="*/ 132 w 233"/>
                <a:gd name="T31" fmla="*/ 351 h 368"/>
                <a:gd name="T32" fmla="*/ 144 w 233"/>
                <a:gd name="T33" fmla="*/ 271 h 368"/>
                <a:gd name="T34" fmla="*/ 173 w 233"/>
                <a:gd name="T35" fmla="*/ 190 h 368"/>
                <a:gd name="T36" fmla="*/ 178 w 233"/>
                <a:gd name="T37" fmla="*/ 267 h 368"/>
                <a:gd name="T38" fmla="*/ 191 w 233"/>
                <a:gd name="T39" fmla="*/ 351 h 368"/>
                <a:gd name="T40" fmla="*/ 209 w 233"/>
                <a:gd name="T41" fmla="*/ 368 h 368"/>
                <a:gd name="T42" fmla="*/ 221 w 233"/>
                <a:gd name="T43" fmla="*/ 366 h 368"/>
                <a:gd name="T44" fmla="*/ 232 w 233"/>
                <a:gd name="T45" fmla="*/ 343 h 368"/>
                <a:gd name="T46" fmla="*/ 219 w 233"/>
                <a:gd name="T47" fmla="*/ 263 h 368"/>
                <a:gd name="T48" fmla="*/ 220 w 233"/>
                <a:gd name="T49" fmla="*/ 175 h 368"/>
                <a:gd name="T50" fmla="*/ 204 w 233"/>
                <a:gd name="T51" fmla="*/ 21 h 368"/>
                <a:gd name="T52" fmla="*/ 184 w 233"/>
                <a:gd name="T5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3" h="368">
                  <a:moveTo>
                    <a:pt x="149" y="3"/>
                  </a:moveTo>
                  <a:lnTo>
                    <a:pt x="149" y="3"/>
                  </a:lnTo>
                  <a:lnTo>
                    <a:pt x="82" y="47"/>
                  </a:lnTo>
                  <a:lnTo>
                    <a:pt x="32" y="25"/>
                  </a:lnTo>
                  <a:cubicBezTo>
                    <a:pt x="21" y="21"/>
                    <a:pt x="9" y="25"/>
                    <a:pt x="4" y="35"/>
                  </a:cubicBezTo>
                  <a:cubicBezTo>
                    <a:pt x="0" y="43"/>
                    <a:pt x="2" y="51"/>
                    <a:pt x="7" y="57"/>
                  </a:cubicBezTo>
                  <a:cubicBezTo>
                    <a:pt x="9" y="59"/>
                    <a:pt x="11" y="61"/>
                    <a:pt x="14" y="63"/>
                  </a:cubicBezTo>
                  <a:lnTo>
                    <a:pt x="77" y="89"/>
                  </a:lnTo>
                  <a:cubicBezTo>
                    <a:pt x="81" y="91"/>
                    <a:pt x="86" y="91"/>
                    <a:pt x="91" y="89"/>
                  </a:cubicBezTo>
                  <a:cubicBezTo>
                    <a:pt x="107" y="82"/>
                    <a:pt x="135" y="64"/>
                    <a:pt x="135" y="64"/>
                  </a:cubicBezTo>
                  <a:lnTo>
                    <a:pt x="135" y="161"/>
                  </a:lnTo>
                  <a:cubicBezTo>
                    <a:pt x="136" y="163"/>
                    <a:pt x="105" y="255"/>
                    <a:pt x="104" y="258"/>
                  </a:cubicBezTo>
                  <a:lnTo>
                    <a:pt x="92" y="343"/>
                  </a:lnTo>
                  <a:cubicBezTo>
                    <a:pt x="90" y="355"/>
                    <a:pt x="97" y="365"/>
                    <a:pt x="108" y="367"/>
                  </a:cubicBezTo>
                  <a:cubicBezTo>
                    <a:pt x="110" y="368"/>
                    <a:pt x="112" y="368"/>
                    <a:pt x="114" y="368"/>
                  </a:cubicBezTo>
                  <a:cubicBezTo>
                    <a:pt x="123" y="367"/>
                    <a:pt x="131" y="360"/>
                    <a:pt x="132" y="351"/>
                  </a:cubicBezTo>
                  <a:lnTo>
                    <a:pt x="144" y="271"/>
                  </a:lnTo>
                  <a:lnTo>
                    <a:pt x="173" y="190"/>
                  </a:lnTo>
                  <a:cubicBezTo>
                    <a:pt x="173" y="190"/>
                    <a:pt x="177" y="265"/>
                    <a:pt x="178" y="267"/>
                  </a:cubicBezTo>
                  <a:lnTo>
                    <a:pt x="191" y="351"/>
                  </a:lnTo>
                  <a:cubicBezTo>
                    <a:pt x="193" y="360"/>
                    <a:pt x="200" y="367"/>
                    <a:pt x="209" y="368"/>
                  </a:cubicBezTo>
                  <a:cubicBezTo>
                    <a:pt x="213" y="368"/>
                    <a:pt x="217" y="368"/>
                    <a:pt x="221" y="366"/>
                  </a:cubicBezTo>
                  <a:cubicBezTo>
                    <a:pt x="229" y="362"/>
                    <a:pt x="233" y="352"/>
                    <a:pt x="232" y="343"/>
                  </a:cubicBezTo>
                  <a:lnTo>
                    <a:pt x="219" y="263"/>
                  </a:lnTo>
                  <a:lnTo>
                    <a:pt x="220" y="175"/>
                  </a:lnTo>
                  <a:cubicBezTo>
                    <a:pt x="221" y="169"/>
                    <a:pt x="204" y="21"/>
                    <a:pt x="204" y="21"/>
                  </a:cubicBezTo>
                  <a:cubicBezTo>
                    <a:pt x="202" y="6"/>
                    <a:pt x="184" y="0"/>
                    <a:pt x="184" y="0"/>
                  </a:cubicBez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32" name="Freeform 12">
              <a:extLst>
                <a:ext uri="{FF2B5EF4-FFF2-40B4-BE49-F238E27FC236}">
                  <a16:creationId xmlns:a16="http://schemas.microsoft.com/office/drawing/2014/main" id="{F0EF6F2B-A62B-48E6-73D4-144A1CE313E4}"/>
                </a:ext>
              </a:extLst>
            </p:cNvPr>
            <p:cNvSpPr/>
            <p:nvPr/>
          </p:nvSpPr>
          <p:spPr bwMode="auto">
            <a:xfrm>
              <a:off x="6737" y="2116"/>
              <a:ext cx="39" cy="39"/>
            </a:xfrm>
            <a:custGeom>
              <a:avLst/>
              <a:gdLst>
                <a:gd name="T0" fmla="*/ 79 w 79"/>
                <a:gd name="T1" fmla="*/ 40 h 80"/>
                <a:gd name="T2" fmla="*/ 79 w 79"/>
                <a:gd name="T3" fmla="*/ 40 h 80"/>
                <a:gd name="T4" fmla="*/ 39 w 79"/>
                <a:gd name="T5" fmla="*/ 80 h 80"/>
                <a:gd name="T6" fmla="*/ 0 w 79"/>
                <a:gd name="T7" fmla="*/ 40 h 80"/>
                <a:gd name="T8" fmla="*/ 39 w 79"/>
                <a:gd name="T9" fmla="*/ 0 h 80"/>
                <a:gd name="T10" fmla="*/ 79 w 79"/>
                <a:gd name="T11" fmla="*/ 40 h 80"/>
                <a:gd name="T12" fmla="*/ 79 w 79"/>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79" h="80">
                  <a:moveTo>
                    <a:pt x="79" y="40"/>
                  </a:moveTo>
                  <a:lnTo>
                    <a:pt x="79" y="40"/>
                  </a:lnTo>
                  <a:cubicBezTo>
                    <a:pt x="79" y="62"/>
                    <a:pt x="62" y="80"/>
                    <a:pt x="39" y="80"/>
                  </a:cubicBezTo>
                  <a:cubicBezTo>
                    <a:pt x="17" y="80"/>
                    <a:pt x="0" y="62"/>
                    <a:pt x="0" y="40"/>
                  </a:cubicBezTo>
                  <a:cubicBezTo>
                    <a:pt x="0" y="18"/>
                    <a:pt x="17" y="0"/>
                    <a:pt x="39" y="0"/>
                  </a:cubicBezTo>
                  <a:cubicBezTo>
                    <a:pt x="62" y="0"/>
                    <a:pt x="79" y="18"/>
                    <a:pt x="79" y="40"/>
                  </a:cubicBezTo>
                  <a:lnTo>
                    <a:pt x="79" y="40"/>
                  </a:lnTo>
                  <a:close/>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33" name="Freeform 13">
              <a:extLst>
                <a:ext uri="{FF2B5EF4-FFF2-40B4-BE49-F238E27FC236}">
                  <a16:creationId xmlns:a16="http://schemas.microsoft.com/office/drawing/2014/main" id="{F39D9319-87B7-20ED-CE3A-079269A2C82A}"/>
                </a:ext>
              </a:extLst>
            </p:cNvPr>
            <p:cNvSpPr/>
            <p:nvPr/>
          </p:nvSpPr>
          <p:spPr bwMode="auto">
            <a:xfrm>
              <a:off x="6702" y="2150"/>
              <a:ext cx="35" cy="11"/>
            </a:xfrm>
            <a:custGeom>
              <a:avLst/>
              <a:gdLst>
                <a:gd name="T0" fmla="*/ 72 w 72"/>
                <a:gd name="T1" fmla="*/ 21 h 21"/>
                <a:gd name="T2" fmla="*/ 72 w 72"/>
                <a:gd name="T3" fmla="*/ 21 h 21"/>
                <a:gd name="T4" fmla="*/ 36 w 72"/>
                <a:gd name="T5" fmla="*/ 18 h 21"/>
                <a:gd name="T6" fmla="*/ 0 w 72"/>
                <a:gd name="T7" fmla="*/ 0 h 21"/>
              </a:gdLst>
              <a:ahLst/>
              <a:cxnLst>
                <a:cxn ang="0">
                  <a:pos x="T0" y="T1"/>
                </a:cxn>
                <a:cxn ang="0">
                  <a:pos x="T2" y="T3"/>
                </a:cxn>
                <a:cxn ang="0">
                  <a:pos x="T4" y="T5"/>
                </a:cxn>
                <a:cxn ang="0">
                  <a:pos x="T6" y="T7"/>
                </a:cxn>
              </a:cxnLst>
              <a:rect l="0" t="0" r="r" b="b"/>
              <a:pathLst>
                <a:path w="72" h="21">
                  <a:moveTo>
                    <a:pt x="72" y="21"/>
                  </a:moveTo>
                  <a:lnTo>
                    <a:pt x="72" y="21"/>
                  </a:lnTo>
                  <a:lnTo>
                    <a:pt x="36" y="18"/>
                  </a:lnTo>
                  <a:lnTo>
                    <a:pt x="0" y="0"/>
                  </a:ln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34" name="Freeform 14">
              <a:extLst>
                <a:ext uri="{FF2B5EF4-FFF2-40B4-BE49-F238E27FC236}">
                  <a16:creationId xmlns:a16="http://schemas.microsoft.com/office/drawing/2014/main" id="{F74133B6-07B2-E86E-5FAD-E23E698BDB13}"/>
                </a:ext>
              </a:extLst>
            </p:cNvPr>
            <p:cNvSpPr/>
            <p:nvPr/>
          </p:nvSpPr>
          <p:spPr bwMode="auto">
            <a:xfrm>
              <a:off x="6508" y="2117"/>
              <a:ext cx="40" cy="42"/>
            </a:xfrm>
            <a:custGeom>
              <a:avLst/>
              <a:gdLst>
                <a:gd name="T0" fmla="*/ 35 w 80"/>
                <a:gd name="T1" fmla="*/ 81 h 84"/>
                <a:gd name="T2" fmla="*/ 35 w 80"/>
                <a:gd name="T3" fmla="*/ 81 h 84"/>
                <a:gd name="T4" fmla="*/ 28 w 80"/>
                <a:gd name="T5" fmla="*/ 80 h 84"/>
                <a:gd name="T6" fmla="*/ 6 w 80"/>
                <a:gd name="T7" fmla="*/ 60 h 84"/>
                <a:gd name="T8" fmla="*/ 4 w 80"/>
                <a:gd name="T9" fmla="*/ 31 h 84"/>
                <a:gd name="T10" fmla="*/ 53 w 80"/>
                <a:gd name="T11" fmla="*/ 6 h 84"/>
                <a:gd name="T12" fmla="*/ 75 w 80"/>
                <a:gd name="T13" fmla="*/ 26 h 84"/>
                <a:gd name="T14" fmla="*/ 77 w 80"/>
                <a:gd name="T15" fmla="*/ 55 h 84"/>
                <a:gd name="T16" fmla="*/ 35 w 80"/>
                <a:gd name="T17" fmla="*/ 81 h 84"/>
                <a:gd name="T18" fmla="*/ 35 w 80"/>
                <a:gd name="T19"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4">
                  <a:moveTo>
                    <a:pt x="35" y="81"/>
                  </a:moveTo>
                  <a:lnTo>
                    <a:pt x="35" y="81"/>
                  </a:lnTo>
                  <a:cubicBezTo>
                    <a:pt x="32" y="81"/>
                    <a:pt x="30" y="81"/>
                    <a:pt x="28" y="80"/>
                  </a:cubicBezTo>
                  <a:cubicBezTo>
                    <a:pt x="18" y="77"/>
                    <a:pt x="10" y="70"/>
                    <a:pt x="6" y="60"/>
                  </a:cubicBezTo>
                  <a:cubicBezTo>
                    <a:pt x="1" y="51"/>
                    <a:pt x="0" y="41"/>
                    <a:pt x="4" y="31"/>
                  </a:cubicBezTo>
                  <a:cubicBezTo>
                    <a:pt x="11" y="11"/>
                    <a:pt x="33" y="0"/>
                    <a:pt x="53" y="6"/>
                  </a:cubicBezTo>
                  <a:cubicBezTo>
                    <a:pt x="63" y="10"/>
                    <a:pt x="70" y="17"/>
                    <a:pt x="75" y="26"/>
                  </a:cubicBezTo>
                  <a:cubicBezTo>
                    <a:pt x="80" y="35"/>
                    <a:pt x="80" y="46"/>
                    <a:pt x="77" y="55"/>
                  </a:cubicBezTo>
                  <a:cubicBezTo>
                    <a:pt x="71" y="74"/>
                    <a:pt x="53" y="84"/>
                    <a:pt x="35" y="81"/>
                  </a:cubicBezTo>
                  <a:lnTo>
                    <a:pt x="35" y="81"/>
                  </a:lnTo>
                  <a:close/>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35" name="Freeform 15">
              <a:extLst>
                <a:ext uri="{FF2B5EF4-FFF2-40B4-BE49-F238E27FC236}">
                  <a16:creationId xmlns:a16="http://schemas.microsoft.com/office/drawing/2014/main" id="{B0176943-435F-56A2-B527-375E31B39FE1}"/>
                </a:ext>
              </a:extLst>
            </p:cNvPr>
            <p:cNvSpPr/>
            <p:nvPr/>
          </p:nvSpPr>
          <p:spPr bwMode="auto">
            <a:xfrm>
              <a:off x="6508" y="2176"/>
              <a:ext cx="57" cy="54"/>
            </a:xfrm>
            <a:custGeom>
              <a:avLst/>
              <a:gdLst>
                <a:gd name="T0" fmla="*/ 0 w 117"/>
                <a:gd name="T1" fmla="*/ 17 h 111"/>
                <a:gd name="T2" fmla="*/ 0 w 117"/>
                <a:gd name="T3" fmla="*/ 17 h 111"/>
                <a:gd name="T4" fmla="*/ 5 w 117"/>
                <a:gd name="T5" fmla="*/ 53 h 111"/>
                <a:gd name="T6" fmla="*/ 16 w 117"/>
                <a:gd name="T7" fmla="*/ 68 h 111"/>
                <a:gd name="T8" fmla="*/ 83 w 117"/>
                <a:gd name="T9" fmla="*/ 108 h 111"/>
                <a:gd name="T10" fmla="*/ 89 w 117"/>
                <a:gd name="T11" fmla="*/ 110 h 111"/>
                <a:gd name="T12" fmla="*/ 111 w 117"/>
                <a:gd name="T13" fmla="*/ 99 h 111"/>
                <a:gd name="T14" fmla="*/ 103 w 117"/>
                <a:gd name="T15" fmla="*/ 70 h 111"/>
                <a:gd name="T16" fmla="*/ 45 w 117"/>
                <a:gd name="T17" fmla="*/ 35 h 111"/>
                <a:gd name="T18" fmla="*/ 38 w 117"/>
                <a:gd name="T1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10">
                  <a:moveTo>
                    <a:pt x="0" y="17"/>
                  </a:moveTo>
                  <a:lnTo>
                    <a:pt x="0" y="17"/>
                  </a:lnTo>
                  <a:lnTo>
                    <a:pt x="5" y="53"/>
                  </a:lnTo>
                  <a:cubicBezTo>
                    <a:pt x="7" y="60"/>
                    <a:pt x="11" y="65"/>
                    <a:pt x="16" y="68"/>
                  </a:cubicBezTo>
                  <a:lnTo>
                    <a:pt x="83" y="108"/>
                  </a:lnTo>
                  <a:cubicBezTo>
                    <a:pt x="85" y="109"/>
                    <a:pt x="87" y="110"/>
                    <a:pt x="89" y="110"/>
                  </a:cubicBezTo>
                  <a:cubicBezTo>
                    <a:pt x="98" y="111"/>
                    <a:pt x="107" y="107"/>
                    <a:pt x="111" y="99"/>
                  </a:cubicBezTo>
                  <a:cubicBezTo>
                    <a:pt x="117" y="89"/>
                    <a:pt x="113" y="76"/>
                    <a:pt x="103" y="70"/>
                  </a:cubicBezTo>
                  <a:lnTo>
                    <a:pt x="45" y="35"/>
                  </a:lnTo>
                  <a:lnTo>
                    <a:pt x="38" y="0"/>
                  </a:ln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36" name="Freeform 16">
              <a:extLst>
                <a:ext uri="{FF2B5EF4-FFF2-40B4-BE49-F238E27FC236}">
                  <a16:creationId xmlns:a16="http://schemas.microsoft.com/office/drawing/2014/main" id="{6C08B7DE-370F-826C-F404-8FB80F8BC409}"/>
                </a:ext>
              </a:extLst>
            </p:cNvPr>
            <p:cNvSpPr/>
            <p:nvPr/>
          </p:nvSpPr>
          <p:spPr bwMode="auto">
            <a:xfrm>
              <a:off x="6526" y="2158"/>
              <a:ext cx="23" cy="31"/>
            </a:xfrm>
            <a:custGeom>
              <a:avLst/>
              <a:gdLst>
                <a:gd name="T0" fmla="*/ 46 w 46"/>
                <a:gd name="T1" fmla="*/ 64 h 64"/>
                <a:gd name="T2" fmla="*/ 46 w 46"/>
                <a:gd name="T3" fmla="*/ 64 h 64"/>
                <a:gd name="T4" fmla="*/ 28 w 46"/>
                <a:gd name="T5" fmla="*/ 46 h 64"/>
                <a:gd name="T6" fmla="*/ 21 w 46"/>
                <a:gd name="T7" fmla="*/ 23 h 64"/>
                <a:gd name="T8" fmla="*/ 0 w 46"/>
                <a:gd name="T9" fmla="*/ 0 h 64"/>
              </a:gdLst>
              <a:ahLst/>
              <a:cxnLst>
                <a:cxn ang="0">
                  <a:pos x="T0" y="T1"/>
                </a:cxn>
                <a:cxn ang="0">
                  <a:pos x="T2" y="T3"/>
                </a:cxn>
                <a:cxn ang="0">
                  <a:pos x="T4" y="T5"/>
                </a:cxn>
                <a:cxn ang="0">
                  <a:pos x="T6" y="T7"/>
                </a:cxn>
                <a:cxn ang="0">
                  <a:pos x="T8" y="T9"/>
                </a:cxn>
              </a:cxnLst>
              <a:rect l="0" t="0" r="r" b="b"/>
              <a:pathLst>
                <a:path w="46" h="64">
                  <a:moveTo>
                    <a:pt x="46" y="64"/>
                  </a:moveTo>
                  <a:lnTo>
                    <a:pt x="46" y="64"/>
                  </a:lnTo>
                  <a:lnTo>
                    <a:pt x="28" y="46"/>
                  </a:lnTo>
                  <a:lnTo>
                    <a:pt x="21" y="23"/>
                  </a:lnTo>
                  <a:cubicBezTo>
                    <a:pt x="17" y="13"/>
                    <a:pt x="9" y="3"/>
                    <a:pt x="0" y="0"/>
                  </a:cubicBez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37" name="Freeform 17">
              <a:extLst>
                <a:ext uri="{FF2B5EF4-FFF2-40B4-BE49-F238E27FC236}">
                  <a16:creationId xmlns:a16="http://schemas.microsoft.com/office/drawing/2014/main" id="{9AFE28E6-3F41-B5CA-1D49-CFC4B4572F09}"/>
                </a:ext>
              </a:extLst>
            </p:cNvPr>
            <p:cNvSpPr/>
            <p:nvPr/>
          </p:nvSpPr>
          <p:spPr bwMode="auto">
            <a:xfrm>
              <a:off x="6616" y="2185"/>
              <a:ext cx="73" cy="100"/>
            </a:xfrm>
            <a:custGeom>
              <a:avLst/>
              <a:gdLst>
                <a:gd name="T0" fmla="*/ 148 w 148"/>
                <a:gd name="T1" fmla="*/ 148 h 204"/>
                <a:gd name="T2" fmla="*/ 148 w 148"/>
                <a:gd name="T3" fmla="*/ 148 h 204"/>
                <a:gd name="T4" fmla="*/ 97 w 148"/>
                <a:gd name="T5" fmla="*/ 148 h 204"/>
                <a:gd name="T6" fmla="*/ 91 w 148"/>
                <a:gd name="T7" fmla="*/ 148 h 204"/>
                <a:gd name="T8" fmla="*/ 88 w 148"/>
                <a:gd name="T9" fmla="*/ 148 h 204"/>
                <a:gd name="T10" fmla="*/ 86 w 148"/>
                <a:gd name="T11" fmla="*/ 164 h 204"/>
                <a:gd name="T12" fmla="*/ 86 w 148"/>
                <a:gd name="T13" fmla="*/ 165 h 204"/>
                <a:gd name="T14" fmla="*/ 94 w 148"/>
                <a:gd name="T15" fmla="*/ 182 h 204"/>
                <a:gd name="T16" fmla="*/ 72 w 148"/>
                <a:gd name="T17" fmla="*/ 204 h 204"/>
                <a:gd name="T18" fmla="*/ 50 w 148"/>
                <a:gd name="T19" fmla="*/ 182 h 204"/>
                <a:gd name="T20" fmla="*/ 57 w 148"/>
                <a:gd name="T21" fmla="*/ 166 h 204"/>
                <a:gd name="T22" fmla="*/ 57 w 148"/>
                <a:gd name="T23" fmla="*/ 166 h 204"/>
                <a:gd name="T24" fmla="*/ 61 w 148"/>
                <a:gd name="T25" fmla="*/ 157 h 204"/>
                <a:gd name="T26" fmla="*/ 56 w 148"/>
                <a:gd name="T27" fmla="*/ 148 h 204"/>
                <a:gd name="T28" fmla="*/ 53 w 148"/>
                <a:gd name="T29" fmla="*/ 148 h 204"/>
                <a:gd name="T30" fmla="*/ 48 w 148"/>
                <a:gd name="T31" fmla="*/ 148 h 204"/>
                <a:gd name="T32" fmla="*/ 2 w 148"/>
                <a:gd name="T33" fmla="*/ 148 h 204"/>
                <a:gd name="T34" fmla="*/ 0 w 148"/>
                <a:gd name="T35" fmla="*/ 145 h 204"/>
                <a:gd name="T36" fmla="*/ 0 w 148"/>
                <a:gd name="T37" fmla="*/ 91 h 204"/>
                <a:gd name="T38" fmla="*/ 0 w 148"/>
                <a:gd name="T39" fmla="*/ 89 h 204"/>
                <a:gd name="T40" fmla="*/ 9 w 148"/>
                <a:gd name="T41" fmla="*/ 84 h 204"/>
                <a:gd name="T42" fmla="*/ 18 w 148"/>
                <a:gd name="T43" fmla="*/ 88 h 204"/>
                <a:gd name="T44" fmla="*/ 19 w 148"/>
                <a:gd name="T45" fmla="*/ 88 h 204"/>
                <a:gd name="T46" fmla="*/ 35 w 148"/>
                <a:gd name="T47" fmla="*/ 95 h 204"/>
                <a:gd name="T48" fmla="*/ 57 w 148"/>
                <a:gd name="T49" fmla="*/ 73 h 204"/>
                <a:gd name="T50" fmla="*/ 35 w 148"/>
                <a:gd name="T51" fmla="*/ 50 h 204"/>
                <a:gd name="T52" fmla="*/ 17 w 148"/>
                <a:gd name="T53" fmla="*/ 58 h 204"/>
                <a:gd name="T54" fmla="*/ 17 w 148"/>
                <a:gd name="T55" fmla="*/ 59 h 204"/>
                <a:gd name="T56" fmla="*/ 9 w 148"/>
                <a:gd name="T57" fmla="*/ 61 h 204"/>
                <a:gd name="T58" fmla="*/ 0 w 148"/>
                <a:gd name="T59" fmla="*/ 55 h 204"/>
                <a:gd name="T60" fmla="*/ 0 w 148"/>
                <a:gd name="T61" fmla="*/ 54 h 204"/>
                <a:gd name="T62" fmla="*/ 0 w 148"/>
                <a:gd name="T6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204">
                  <a:moveTo>
                    <a:pt x="148" y="148"/>
                  </a:moveTo>
                  <a:lnTo>
                    <a:pt x="148" y="148"/>
                  </a:lnTo>
                  <a:lnTo>
                    <a:pt x="97" y="148"/>
                  </a:lnTo>
                  <a:lnTo>
                    <a:pt x="91" y="148"/>
                  </a:lnTo>
                  <a:cubicBezTo>
                    <a:pt x="90" y="148"/>
                    <a:pt x="89" y="148"/>
                    <a:pt x="88" y="148"/>
                  </a:cubicBezTo>
                  <a:cubicBezTo>
                    <a:pt x="83" y="152"/>
                    <a:pt x="82" y="158"/>
                    <a:pt x="86" y="164"/>
                  </a:cubicBezTo>
                  <a:cubicBezTo>
                    <a:pt x="86" y="164"/>
                    <a:pt x="86" y="165"/>
                    <a:pt x="86" y="165"/>
                  </a:cubicBezTo>
                  <a:cubicBezTo>
                    <a:pt x="91" y="169"/>
                    <a:pt x="94" y="175"/>
                    <a:pt x="94" y="182"/>
                  </a:cubicBezTo>
                  <a:cubicBezTo>
                    <a:pt x="94" y="194"/>
                    <a:pt x="84" y="204"/>
                    <a:pt x="72" y="204"/>
                  </a:cubicBezTo>
                  <a:cubicBezTo>
                    <a:pt x="60" y="204"/>
                    <a:pt x="50" y="194"/>
                    <a:pt x="50" y="182"/>
                  </a:cubicBezTo>
                  <a:cubicBezTo>
                    <a:pt x="50" y="176"/>
                    <a:pt x="52" y="170"/>
                    <a:pt x="57" y="166"/>
                  </a:cubicBezTo>
                  <a:cubicBezTo>
                    <a:pt x="57" y="166"/>
                    <a:pt x="57" y="166"/>
                    <a:pt x="57" y="166"/>
                  </a:cubicBezTo>
                  <a:cubicBezTo>
                    <a:pt x="60" y="163"/>
                    <a:pt x="61" y="160"/>
                    <a:pt x="61" y="157"/>
                  </a:cubicBezTo>
                  <a:cubicBezTo>
                    <a:pt x="61" y="154"/>
                    <a:pt x="60" y="151"/>
                    <a:pt x="56" y="148"/>
                  </a:cubicBezTo>
                  <a:cubicBezTo>
                    <a:pt x="56" y="148"/>
                    <a:pt x="54" y="148"/>
                    <a:pt x="53" y="148"/>
                  </a:cubicBezTo>
                  <a:lnTo>
                    <a:pt x="48" y="148"/>
                  </a:lnTo>
                  <a:lnTo>
                    <a:pt x="2" y="148"/>
                  </a:lnTo>
                  <a:cubicBezTo>
                    <a:pt x="1" y="148"/>
                    <a:pt x="0" y="146"/>
                    <a:pt x="0" y="145"/>
                  </a:cubicBezTo>
                  <a:lnTo>
                    <a:pt x="0" y="91"/>
                  </a:lnTo>
                  <a:cubicBezTo>
                    <a:pt x="0" y="90"/>
                    <a:pt x="0" y="90"/>
                    <a:pt x="0" y="89"/>
                  </a:cubicBezTo>
                  <a:cubicBezTo>
                    <a:pt x="2" y="86"/>
                    <a:pt x="5" y="84"/>
                    <a:pt x="9" y="84"/>
                  </a:cubicBezTo>
                  <a:cubicBezTo>
                    <a:pt x="12" y="84"/>
                    <a:pt x="15" y="85"/>
                    <a:pt x="18" y="88"/>
                  </a:cubicBezTo>
                  <a:cubicBezTo>
                    <a:pt x="18" y="88"/>
                    <a:pt x="18" y="88"/>
                    <a:pt x="19" y="88"/>
                  </a:cubicBezTo>
                  <a:cubicBezTo>
                    <a:pt x="23" y="92"/>
                    <a:pt x="28" y="95"/>
                    <a:pt x="35" y="95"/>
                  </a:cubicBezTo>
                  <a:cubicBezTo>
                    <a:pt x="47" y="95"/>
                    <a:pt x="57" y="85"/>
                    <a:pt x="57" y="73"/>
                  </a:cubicBezTo>
                  <a:cubicBezTo>
                    <a:pt x="57" y="60"/>
                    <a:pt x="47" y="50"/>
                    <a:pt x="35" y="50"/>
                  </a:cubicBezTo>
                  <a:cubicBezTo>
                    <a:pt x="28" y="50"/>
                    <a:pt x="22" y="53"/>
                    <a:pt x="17" y="58"/>
                  </a:cubicBezTo>
                  <a:cubicBezTo>
                    <a:pt x="17" y="59"/>
                    <a:pt x="17" y="59"/>
                    <a:pt x="17" y="59"/>
                  </a:cubicBezTo>
                  <a:cubicBezTo>
                    <a:pt x="14" y="60"/>
                    <a:pt x="12" y="61"/>
                    <a:pt x="9" y="61"/>
                  </a:cubicBezTo>
                  <a:cubicBezTo>
                    <a:pt x="7" y="61"/>
                    <a:pt x="3" y="60"/>
                    <a:pt x="0" y="55"/>
                  </a:cubicBezTo>
                  <a:cubicBezTo>
                    <a:pt x="0" y="55"/>
                    <a:pt x="0" y="54"/>
                    <a:pt x="0" y="54"/>
                  </a:cubicBezTo>
                  <a:lnTo>
                    <a:pt x="0" y="0"/>
                  </a:ln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38" name="Freeform 18">
              <a:extLst>
                <a:ext uri="{FF2B5EF4-FFF2-40B4-BE49-F238E27FC236}">
                  <a16:creationId xmlns:a16="http://schemas.microsoft.com/office/drawing/2014/main" id="{6D55E1D6-C620-DBB7-70AC-89100C09572C}"/>
                </a:ext>
              </a:extLst>
            </p:cNvPr>
            <p:cNvSpPr/>
            <p:nvPr/>
          </p:nvSpPr>
          <p:spPr bwMode="auto">
            <a:xfrm>
              <a:off x="6549" y="2230"/>
              <a:ext cx="140" cy="103"/>
            </a:xfrm>
            <a:custGeom>
              <a:avLst/>
              <a:gdLst>
                <a:gd name="T0" fmla="*/ 0 w 285"/>
                <a:gd name="T1" fmla="*/ 0 h 210"/>
                <a:gd name="T2" fmla="*/ 0 w 285"/>
                <a:gd name="T3" fmla="*/ 0 h 210"/>
                <a:gd name="T4" fmla="*/ 0 w 285"/>
                <a:gd name="T5" fmla="*/ 210 h 210"/>
                <a:gd name="T6" fmla="*/ 285 w 285"/>
                <a:gd name="T7" fmla="*/ 210 h 210"/>
                <a:gd name="T8" fmla="*/ 285 w 285"/>
                <a:gd name="T9" fmla="*/ 56 h 210"/>
              </a:gdLst>
              <a:ahLst/>
              <a:cxnLst>
                <a:cxn ang="0">
                  <a:pos x="T0" y="T1"/>
                </a:cxn>
                <a:cxn ang="0">
                  <a:pos x="T2" y="T3"/>
                </a:cxn>
                <a:cxn ang="0">
                  <a:pos x="T4" y="T5"/>
                </a:cxn>
                <a:cxn ang="0">
                  <a:pos x="T6" y="T7"/>
                </a:cxn>
                <a:cxn ang="0">
                  <a:pos x="T8" y="T9"/>
                </a:cxn>
              </a:cxnLst>
              <a:rect l="0" t="0" r="r" b="b"/>
              <a:pathLst>
                <a:path w="285" h="210">
                  <a:moveTo>
                    <a:pt x="0" y="0"/>
                  </a:moveTo>
                  <a:lnTo>
                    <a:pt x="0" y="0"/>
                  </a:lnTo>
                  <a:lnTo>
                    <a:pt x="0" y="210"/>
                  </a:lnTo>
                  <a:lnTo>
                    <a:pt x="285" y="210"/>
                  </a:lnTo>
                  <a:lnTo>
                    <a:pt x="285" y="56"/>
                  </a:ln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39" name="Freeform 19">
              <a:extLst>
                <a:ext uri="{FF2B5EF4-FFF2-40B4-BE49-F238E27FC236}">
                  <a16:creationId xmlns:a16="http://schemas.microsoft.com/office/drawing/2014/main" id="{49A43AE1-C461-2FED-DB2F-F64A4B0FAF46}"/>
                </a:ext>
              </a:extLst>
            </p:cNvPr>
            <p:cNvSpPr/>
            <p:nvPr/>
          </p:nvSpPr>
          <p:spPr bwMode="auto">
            <a:xfrm>
              <a:off x="6549" y="2185"/>
              <a:ext cx="67" cy="16"/>
            </a:xfrm>
            <a:custGeom>
              <a:avLst/>
              <a:gdLst>
                <a:gd name="T0" fmla="*/ 137 w 137"/>
                <a:gd name="T1" fmla="*/ 0 h 32"/>
                <a:gd name="T2" fmla="*/ 137 w 137"/>
                <a:gd name="T3" fmla="*/ 0 h 32"/>
                <a:gd name="T4" fmla="*/ 0 w 137"/>
                <a:gd name="T5" fmla="*/ 0 h 32"/>
                <a:gd name="T6" fmla="*/ 0 w 137"/>
                <a:gd name="T7" fmla="*/ 32 h 32"/>
              </a:gdLst>
              <a:ahLst/>
              <a:cxnLst>
                <a:cxn ang="0">
                  <a:pos x="T0" y="T1"/>
                </a:cxn>
                <a:cxn ang="0">
                  <a:pos x="T2" y="T3"/>
                </a:cxn>
                <a:cxn ang="0">
                  <a:pos x="T4" y="T5"/>
                </a:cxn>
                <a:cxn ang="0">
                  <a:pos x="T6" y="T7"/>
                </a:cxn>
              </a:cxnLst>
              <a:rect l="0" t="0" r="r" b="b"/>
              <a:pathLst>
                <a:path w="137" h="32">
                  <a:moveTo>
                    <a:pt x="137" y="0"/>
                  </a:moveTo>
                  <a:lnTo>
                    <a:pt x="137" y="0"/>
                  </a:lnTo>
                  <a:lnTo>
                    <a:pt x="0" y="0"/>
                  </a:lnTo>
                  <a:lnTo>
                    <a:pt x="0" y="32"/>
                  </a:ln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40" name="Freeform 20">
              <a:extLst>
                <a:ext uri="{FF2B5EF4-FFF2-40B4-BE49-F238E27FC236}">
                  <a16:creationId xmlns:a16="http://schemas.microsoft.com/office/drawing/2014/main" id="{743713AE-DFA1-92D5-F60D-7D06E5611694}"/>
                </a:ext>
              </a:extLst>
            </p:cNvPr>
            <p:cNvSpPr/>
            <p:nvPr/>
          </p:nvSpPr>
          <p:spPr bwMode="auto">
            <a:xfrm flipH="1">
              <a:off x="6616" y="2315"/>
              <a:ext cx="0" cy="18"/>
            </a:xfrm>
            <a:custGeom>
              <a:avLst/>
              <a:gdLst>
                <a:gd name="T0" fmla="*/ 37 h 37"/>
                <a:gd name="T1" fmla="*/ 37 h 37"/>
                <a:gd name="T2" fmla="*/ 0 h 37"/>
              </a:gdLst>
              <a:ahLst/>
              <a:cxnLst>
                <a:cxn ang="0">
                  <a:pos x="0" y="T0"/>
                </a:cxn>
                <a:cxn ang="0">
                  <a:pos x="0" y="T1"/>
                </a:cxn>
                <a:cxn ang="0">
                  <a:pos x="0" y="T2"/>
                </a:cxn>
              </a:cxnLst>
              <a:rect l="0" t="0" r="r" b="b"/>
              <a:pathLst>
                <a:path h="37">
                  <a:moveTo>
                    <a:pt x="0" y="37"/>
                  </a:moveTo>
                  <a:lnTo>
                    <a:pt x="0" y="37"/>
                  </a:lnTo>
                  <a:lnTo>
                    <a:pt x="0" y="0"/>
                  </a:ln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41" name="Freeform 21">
              <a:extLst>
                <a:ext uri="{FF2B5EF4-FFF2-40B4-BE49-F238E27FC236}">
                  <a16:creationId xmlns:a16="http://schemas.microsoft.com/office/drawing/2014/main" id="{5DEE2E4A-2E13-082B-CF80-E5F7B5851B88}"/>
                </a:ext>
              </a:extLst>
            </p:cNvPr>
            <p:cNvSpPr/>
            <p:nvPr/>
          </p:nvSpPr>
          <p:spPr bwMode="auto">
            <a:xfrm>
              <a:off x="6591" y="2258"/>
              <a:ext cx="28" cy="0"/>
            </a:xfrm>
            <a:custGeom>
              <a:avLst/>
              <a:gdLst>
                <a:gd name="T0" fmla="*/ 56 w 56"/>
                <a:gd name="T1" fmla="*/ 56 w 56"/>
                <a:gd name="T2" fmla="*/ 0 w 56"/>
              </a:gdLst>
              <a:ahLst/>
              <a:cxnLst>
                <a:cxn ang="0">
                  <a:pos x="T0" y="0"/>
                </a:cxn>
                <a:cxn ang="0">
                  <a:pos x="T1" y="0"/>
                </a:cxn>
                <a:cxn ang="0">
                  <a:pos x="T2" y="0"/>
                </a:cxn>
              </a:cxnLst>
              <a:rect l="0" t="0" r="r" b="b"/>
              <a:pathLst>
                <a:path w="56">
                  <a:moveTo>
                    <a:pt x="56" y="0"/>
                  </a:moveTo>
                  <a:lnTo>
                    <a:pt x="56" y="0"/>
                  </a:lnTo>
                  <a:lnTo>
                    <a:pt x="0" y="0"/>
                  </a:ln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42" name="Freeform 22">
              <a:extLst>
                <a:ext uri="{FF2B5EF4-FFF2-40B4-BE49-F238E27FC236}">
                  <a16:creationId xmlns:a16="http://schemas.microsoft.com/office/drawing/2014/main" id="{22E1EA24-0501-0089-40D6-3AD336424EF1}"/>
                </a:ext>
              </a:extLst>
            </p:cNvPr>
            <p:cNvSpPr/>
            <p:nvPr/>
          </p:nvSpPr>
          <p:spPr bwMode="auto">
            <a:xfrm>
              <a:off x="6549" y="2258"/>
              <a:ext cx="26" cy="0"/>
            </a:xfrm>
            <a:custGeom>
              <a:avLst/>
              <a:gdLst>
                <a:gd name="T0" fmla="*/ 52 w 52"/>
                <a:gd name="T1" fmla="*/ 52 w 52"/>
                <a:gd name="T2" fmla="*/ 0 w 52"/>
              </a:gdLst>
              <a:ahLst/>
              <a:cxnLst>
                <a:cxn ang="0">
                  <a:pos x="T0" y="0"/>
                </a:cxn>
                <a:cxn ang="0">
                  <a:pos x="T1" y="0"/>
                </a:cxn>
                <a:cxn ang="0">
                  <a:pos x="T2" y="0"/>
                </a:cxn>
              </a:cxnLst>
              <a:rect l="0" t="0" r="r" b="b"/>
              <a:pathLst>
                <a:path w="52">
                  <a:moveTo>
                    <a:pt x="52" y="0"/>
                  </a:moveTo>
                  <a:lnTo>
                    <a:pt x="52" y="0"/>
                  </a:lnTo>
                  <a:lnTo>
                    <a:pt x="0" y="0"/>
                  </a:ln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43" name="Freeform 23">
              <a:extLst>
                <a:ext uri="{FF2B5EF4-FFF2-40B4-BE49-F238E27FC236}">
                  <a16:creationId xmlns:a16="http://schemas.microsoft.com/office/drawing/2014/main" id="{B63E01AF-E5AF-3A99-8A98-C7EE8D4EA037}"/>
                </a:ext>
              </a:extLst>
            </p:cNvPr>
            <p:cNvSpPr/>
            <p:nvPr/>
          </p:nvSpPr>
          <p:spPr bwMode="auto">
            <a:xfrm>
              <a:off x="6572" y="2230"/>
              <a:ext cx="22" cy="28"/>
            </a:xfrm>
            <a:custGeom>
              <a:avLst/>
              <a:gdLst>
                <a:gd name="T0" fmla="*/ 39 w 44"/>
                <a:gd name="T1" fmla="*/ 57 h 57"/>
                <a:gd name="T2" fmla="*/ 39 w 44"/>
                <a:gd name="T3" fmla="*/ 57 h 57"/>
                <a:gd name="T4" fmla="*/ 33 w 44"/>
                <a:gd name="T5" fmla="*/ 47 h 57"/>
                <a:gd name="T6" fmla="*/ 37 w 44"/>
                <a:gd name="T7" fmla="*/ 38 h 57"/>
                <a:gd name="T8" fmla="*/ 37 w 44"/>
                <a:gd name="T9" fmla="*/ 38 h 57"/>
                <a:gd name="T10" fmla="*/ 44 w 44"/>
                <a:gd name="T11" fmla="*/ 22 h 57"/>
                <a:gd name="T12" fmla="*/ 22 w 44"/>
                <a:gd name="T13" fmla="*/ 0 h 57"/>
                <a:gd name="T14" fmla="*/ 0 w 44"/>
                <a:gd name="T15" fmla="*/ 22 h 57"/>
                <a:gd name="T16" fmla="*/ 8 w 44"/>
                <a:gd name="T17" fmla="*/ 39 h 57"/>
                <a:gd name="T18" fmla="*/ 9 w 44"/>
                <a:gd name="T19" fmla="*/ 40 h 57"/>
                <a:gd name="T20" fmla="*/ 11 w 44"/>
                <a:gd name="T21" fmla="*/ 47 h 57"/>
                <a:gd name="T22" fmla="*/ 5 w 44"/>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7">
                  <a:moveTo>
                    <a:pt x="39" y="57"/>
                  </a:moveTo>
                  <a:lnTo>
                    <a:pt x="39" y="57"/>
                  </a:lnTo>
                  <a:cubicBezTo>
                    <a:pt x="35" y="54"/>
                    <a:pt x="33" y="51"/>
                    <a:pt x="33" y="47"/>
                  </a:cubicBezTo>
                  <a:cubicBezTo>
                    <a:pt x="33" y="44"/>
                    <a:pt x="35" y="41"/>
                    <a:pt x="37" y="38"/>
                  </a:cubicBezTo>
                  <a:cubicBezTo>
                    <a:pt x="37" y="38"/>
                    <a:pt x="37" y="38"/>
                    <a:pt x="37" y="38"/>
                  </a:cubicBezTo>
                  <a:cubicBezTo>
                    <a:pt x="42" y="34"/>
                    <a:pt x="44" y="28"/>
                    <a:pt x="44" y="22"/>
                  </a:cubicBezTo>
                  <a:cubicBezTo>
                    <a:pt x="44" y="10"/>
                    <a:pt x="34" y="0"/>
                    <a:pt x="22" y="0"/>
                  </a:cubicBezTo>
                  <a:cubicBezTo>
                    <a:pt x="10" y="0"/>
                    <a:pt x="0" y="10"/>
                    <a:pt x="0" y="22"/>
                  </a:cubicBezTo>
                  <a:cubicBezTo>
                    <a:pt x="0" y="29"/>
                    <a:pt x="3" y="35"/>
                    <a:pt x="8" y="39"/>
                  </a:cubicBezTo>
                  <a:cubicBezTo>
                    <a:pt x="8" y="39"/>
                    <a:pt x="8" y="40"/>
                    <a:pt x="9" y="40"/>
                  </a:cubicBezTo>
                  <a:cubicBezTo>
                    <a:pt x="10" y="42"/>
                    <a:pt x="11" y="45"/>
                    <a:pt x="11" y="47"/>
                  </a:cubicBezTo>
                  <a:cubicBezTo>
                    <a:pt x="11" y="50"/>
                    <a:pt x="10" y="54"/>
                    <a:pt x="5" y="57"/>
                  </a:cubicBez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44" name="Freeform 24">
              <a:extLst>
                <a:ext uri="{FF2B5EF4-FFF2-40B4-BE49-F238E27FC236}">
                  <a16:creationId xmlns:a16="http://schemas.microsoft.com/office/drawing/2014/main" id="{F211578A-B9D5-47AD-63A6-02B4A51698F9}"/>
                </a:ext>
              </a:extLst>
            </p:cNvPr>
            <p:cNvSpPr/>
            <p:nvPr/>
          </p:nvSpPr>
          <p:spPr bwMode="auto">
            <a:xfrm>
              <a:off x="6470" y="2150"/>
              <a:ext cx="64" cy="183"/>
            </a:xfrm>
            <a:custGeom>
              <a:avLst/>
              <a:gdLst>
                <a:gd name="T0" fmla="*/ 85 w 130"/>
                <a:gd name="T1" fmla="*/ 0 h 371"/>
                <a:gd name="T2" fmla="*/ 85 w 130"/>
                <a:gd name="T3" fmla="*/ 0 h 371"/>
                <a:gd name="T4" fmla="*/ 58 w 130"/>
                <a:gd name="T5" fmla="*/ 23 h 371"/>
                <a:gd name="T6" fmla="*/ 21 w 130"/>
                <a:gd name="T7" fmla="*/ 173 h 371"/>
                <a:gd name="T8" fmla="*/ 17 w 130"/>
                <a:gd name="T9" fmla="*/ 260 h 371"/>
                <a:gd name="T10" fmla="*/ 2 w 130"/>
                <a:gd name="T11" fmla="*/ 346 h 371"/>
                <a:gd name="T12" fmla="*/ 20 w 130"/>
                <a:gd name="T13" fmla="*/ 370 h 371"/>
                <a:gd name="T14" fmla="*/ 23 w 130"/>
                <a:gd name="T15" fmla="*/ 371 h 371"/>
                <a:gd name="T16" fmla="*/ 44 w 130"/>
                <a:gd name="T17" fmla="*/ 352 h 371"/>
                <a:gd name="T18" fmla="*/ 59 w 130"/>
                <a:gd name="T19" fmla="*/ 266 h 371"/>
                <a:gd name="T20" fmla="*/ 60 w 130"/>
                <a:gd name="T21" fmla="*/ 263 h 371"/>
                <a:gd name="T22" fmla="*/ 63 w 130"/>
                <a:gd name="T23" fmla="*/ 192 h 371"/>
                <a:gd name="T24" fmla="*/ 84 w 130"/>
                <a:gd name="T25" fmla="*/ 265 h 371"/>
                <a:gd name="T26" fmla="*/ 87 w 130"/>
                <a:gd name="T27" fmla="*/ 350 h 371"/>
                <a:gd name="T28" fmla="*/ 109 w 130"/>
                <a:gd name="T29" fmla="*/ 370 h 371"/>
                <a:gd name="T30" fmla="*/ 109 w 130"/>
                <a:gd name="T31" fmla="*/ 370 h 371"/>
                <a:gd name="T32" fmla="*/ 130 w 130"/>
                <a:gd name="T33" fmla="*/ 348 h 371"/>
                <a:gd name="T34" fmla="*/ 126 w 130"/>
                <a:gd name="T35" fmla="*/ 262 h 371"/>
                <a:gd name="T36" fmla="*/ 125 w 130"/>
                <a:gd name="T37" fmla="*/ 257 h 371"/>
                <a:gd name="T38" fmla="*/ 102 w 130"/>
                <a:gd name="T39" fmla="*/ 163 h 371"/>
                <a:gd name="T40" fmla="*/ 101 w 130"/>
                <a:gd name="T41" fmla="*/ 160 h 371"/>
                <a:gd name="T42" fmla="*/ 108 w 130"/>
                <a:gd name="T43" fmla="*/ 12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371">
                  <a:moveTo>
                    <a:pt x="85" y="0"/>
                  </a:moveTo>
                  <a:lnTo>
                    <a:pt x="85" y="0"/>
                  </a:lnTo>
                  <a:cubicBezTo>
                    <a:pt x="85" y="0"/>
                    <a:pt x="65" y="6"/>
                    <a:pt x="58" y="23"/>
                  </a:cubicBezTo>
                  <a:cubicBezTo>
                    <a:pt x="58" y="23"/>
                    <a:pt x="21" y="166"/>
                    <a:pt x="21" y="173"/>
                  </a:cubicBezTo>
                  <a:lnTo>
                    <a:pt x="17" y="260"/>
                  </a:lnTo>
                  <a:lnTo>
                    <a:pt x="2" y="346"/>
                  </a:lnTo>
                  <a:cubicBezTo>
                    <a:pt x="0" y="358"/>
                    <a:pt x="8" y="369"/>
                    <a:pt x="20" y="370"/>
                  </a:cubicBezTo>
                  <a:cubicBezTo>
                    <a:pt x="21" y="370"/>
                    <a:pt x="22" y="371"/>
                    <a:pt x="23" y="371"/>
                  </a:cubicBezTo>
                  <a:cubicBezTo>
                    <a:pt x="34" y="371"/>
                    <a:pt x="43" y="363"/>
                    <a:pt x="44" y="352"/>
                  </a:cubicBezTo>
                  <a:lnTo>
                    <a:pt x="59" y="266"/>
                  </a:lnTo>
                  <a:cubicBezTo>
                    <a:pt x="60" y="265"/>
                    <a:pt x="60" y="264"/>
                    <a:pt x="60" y="263"/>
                  </a:cubicBezTo>
                  <a:lnTo>
                    <a:pt x="63" y="192"/>
                  </a:lnTo>
                  <a:cubicBezTo>
                    <a:pt x="64" y="193"/>
                    <a:pt x="84" y="265"/>
                    <a:pt x="84" y="265"/>
                  </a:cubicBezTo>
                  <a:lnTo>
                    <a:pt x="87" y="350"/>
                  </a:lnTo>
                  <a:cubicBezTo>
                    <a:pt x="88" y="361"/>
                    <a:pt x="97" y="370"/>
                    <a:pt x="109" y="370"/>
                  </a:cubicBezTo>
                  <a:cubicBezTo>
                    <a:pt x="109" y="370"/>
                    <a:pt x="109" y="370"/>
                    <a:pt x="109" y="370"/>
                  </a:cubicBezTo>
                  <a:cubicBezTo>
                    <a:pt x="121" y="370"/>
                    <a:pt x="130" y="360"/>
                    <a:pt x="130" y="348"/>
                  </a:cubicBezTo>
                  <a:lnTo>
                    <a:pt x="126" y="262"/>
                  </a:lnTo>
                  <a:cubicBezTo>
                    <a:pt x="126" y="260"/>
                    <a:pt x="126" y="259"/>
                    <a:pt x="125" y="257"/>
                  </a:cubicBezTo>
                  <a:lnTo>
                    <a:pt x="102" y="163"/>
                  </a:lnTo>
                  <a:cubicBezTo>
                    <a:pt x="102" y="162"/>
                    <a:pt x="101" y="161"/>
                    <a:pt x="101" y="160"/>
                  </a:cubicBezTo>
                  <a:lnTo>
                    <a:pt x="108" y="129"/>
                  </a:ln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45" name="Freeform 25">
              <a:extLst>
                <a:ext uri="{FF2B5EF4-FFF2-40B4-BE49-F238E27FC236}">
                  <a16:creationId xmlns:a16="http://schemas.microsoft.com/office/drawing/2014/main" id="{3F905ACC-AEBD-146E-A8B8-0DDB27BF0463}"/>
                </a:ext>
              </a:extLst>
            </p:cNvPr>
            <p:cNvSpPr/>
            <p:nvPr/>
          </p:nvSpPr>
          <p:spPr bwMode="auto">
            <a:xfrm>
              <a:off x="6742" y="2179"/>
              <a:ext cx="7" cy="4"/>
            </a:xfrm>
            <a:custGeom>
              <a:avLst/>
              <a:gdLst>
                <a:gd name="T0" fmla="*/ 0 w 14"/>
                <a:gd name="T1" fmla="*/ 8 h 8"/>
                <a:gd name="T2" fmla="*/ 0 w 14"/>
                <a:gd name="T3" fmla="*/ 8 h 8"/>
                <a:gd name="T4" fmla="*/ 14 w 14"/>
                <a:gd name="T5" fmla="*/ 0 h 8"/>
              </a:gdLst>
              <a:ahLst/>
              <a:cxnLst>
                <a:cxn ang="0">
                  <a:pos x="T0" y="T1"/>
                </a:cxn>
                <a:cxn ang="0">
                  <a:pos x="T2" y="T3"/>
                </a:cxn>
                <a:cxn ang="0">
                  <a:pos x="T4" y="T5"/>
                </a:cxn>
              </a:cxnLst>
              <a:rect l="0" t="0" r="r" b="b"/>
              <a:pathLst>
                <a:path w="14" h="8">
                  <a:moveTo>
                    <a:pt x="0" y="8"/>
                  </a:moveTo>
                  <a:lnTo>
                    <a:pt x="0" y="8"/>
                  </a:lnTo>
                  <a:cubicBezTo>
                    <a:pt x="9" y="4"/>
                    <a:pt x="14" y="0"/>
                    <a:pt x="14" y="0"/>
                  </a:cubicBezTo>
                </a:path>
              </a:pathLst>
            </a:custGeom>
            <a:grpFill/>
            <a:ln w="11113" cap="rnd">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grpSp>
      <p:sp>
        <p:nvSpPr>
          <p:cNvPr id="48" name="Freeform 29">
            <a:extLst>
              <a:ext uri="{FF2B5EF4-FFF2-40B4-BE49-F238E27FC236}">
                <a16:creationId xmlns:a16="http://schemas.microsoft.com/office/drawing/2014/main" id="{3224340F-21EC-221C-F315-2D25B678CB85}"/>
              </a:ext>
            </a:extLst>
          </p:cNvPr>
          <p:cNvSpPr>
            <a:spLocks noEditPoints="1"/>
          </p:cNvSpPr>
          <p:nvPr/>
        </p:nvSpPr>
        <p:spPr bwMode="auto">
          <a:xfrm>
            <a:off x="6876252" y="3151910"/>
            <a:ext cx="509588" cy="287338"/>
          </a:xfrm>
          <a:custGeom>
            <a:avLst/>
            <a:gdLst>
              <a:gd name="T0" fmla="*/ 119 w 513"/>
              <a:gd name="T1" fmla="*/ 59 h 296"/>
              <a:gd name="T2" fmla="*/ 117 w 513"/>
              <a:gd name="T3" fmla="*/ 128 h 296"/>
              <a:gd name="T4" fmla="*/ 69 w 513"/>
              <a:gd name="T5" fmla="*/ 127 h 296"/>
              <a:gd name="T6" fmla="*/ 71 w 513"/>
              <a:gd name="T7" fmla="*/ 57 h 296"/>
              <a:gd name="T8" fmla="*/ 216 w 513"/>
              <a:gd name="T9" fmla="*/ 57 h 296"/>
              <a:gd name="T10" fmla="*/ 216 w 513"/>
              <a:gd name="T11" fmla="*/ 127 h 296"/>
              <a:gd name="T12" fmla="*/ 136 w 513"/>
              <a:gd name="T13" fmla="*/ 128 h 296"/>
              <a:gd name="T14" fmla="*/ 134 w 513"/>
              <a:gd name="T15" fmla="*/ 59 h 296"/>
              <a:gd name="T16" fmla="*/ 214 w 513"/>
              <a:gd name="T17" fmla="*/ 57 h 296"/>
              <a:gd name="T18" fmla="*/ 313 w 513"/>
              <a:gd name="T19" fmla="*/ 57 h 296"/>
              <a:gd name="T20" fmla="*/ 313 w 513"/>
              <a:gd name="T21" fmla="*/ 128 h 296"/>
              <a:gd name="T22" fmla="*/ 232 w 513"/>
              <a:gd name="T23" fmla="*/ 128 h 296"/>
              <a:gd name="T24" fmla="*/ 232 w 513"/>
              <a:gd name="T25" fmla="*/ 57 h 296"/>
              <a:gd name="T26" fmla="*/ 313 w 513"/>
              <a:gd name="T27" fmla="*/ 57 h 296"/>
              <a:gd name="T28" fmla="*/ 411 w 513"/>
              <a:gd name="T29" fmla="*/ 59 h 296"/>
              <a:gd name="T30" fmla="*/ 409 w 513"/>
              <a:gd name="T31" fmla="*/ 128 h 296"/>
              <a:gd name="T32" fmla="*/ 329 w 513"/>
              <a:gd name="T33" fmla="*/ 127 h 296"/>
              <a:gd name="T34" fmla="*/ 331 w 513"/>
              <a:gd name="T35" fmla="*/ 57 h 296"/>
              <a:gd name="T36" fmla="*/ 498 w 513"/>
              <a:gd name="T37" fmla="*/ 178 h 296"/>
              <a:gd name="T38" fmla="*/ 498 w 513"/>
              <a:gd name="T39" fmla="*/ 237 h 296"/>
              <a:gd name="T40" fmla="*/ 464 w 513"/>
              <a:gd name="T41" fmla="*/ 237 h 296"/>
              <a:gd name="T42" fmla="*/ 363 w 513"/>
              <a:gd name="T43" fmla="*/ 235 h 296"/>
              <a:gd name="T44" fmla="*/ 146 w 513"/>
              <a:gd name="T45" fmla="*/ 237 h 296"/>
              <a:gd name="T46" fmla="*/ 94 w 513"/>
              <a:gd name="T47" fmla="*/ 193 h 296"/>
              <a:gd name="T48" fmla="*/ 42 w 513"/>
              <a:gd name="T49" fmla="*/ 237 h 296"/>
              <a:gd name="T50" fmla="*/ 15 w 513"/>
              <a:gd name="T51" fmla="*/ 235 h 296"/>
              <a:gd name="T52" fmla="*/ 446 w 513"/>
              <a:gd name="T53" fmla="*/ 14 h 296"/>
              <a:gd name="T54" fmla="*/ 478 w 513"/>
              <a:gd name="T55" fmla="*/ 42 h 296"/>
              <a:gd name="T56" fmla="*/ 54 w 513"/>
              <a:gd name="T57" fmla="*/ 136 h 296"/>
              <a:gd name="T58" fmla="*/ 417 w 513"/>
              <a:gd name="T59" fmla="*/ 144 h 296"/>
              <a:gd name="T60" fmla="*/ 473 w 513"/>
              <a:gd name="T61" fmla="*/ 176 h 296"/>
              <a:gd name="T62" fmla="*/ 498 w 513"/>
              <a:gd name="T63" fmla="*/ 178 h 296"/>
              <a:gd name="T64" fmla="*/ 378 w 513"/>
              <a:gd name="T65" fmla="*/ 244 h 296"/>
              <a:gd name="T66" fmla="*/ 413 w 513"/>
              <a:gd name="T67" fmla="*/ 280 h 296"/>
              <a:gd name="T68" fmla="*/ 58 w 513"/>
              <a:gd name="T69" fmla="*/ 244 h 296"/>
              <a:gd name="T70" fmla="*/ 94 w 513"/>
              <a:gd name="T71" fmla="*/ 280 h 296"/>
              <a:gd name="T72" fmla="*/ 483 w 513"/>
              <a:gd name="T73" fmla="*/ 59 h 296"/>
              <a:gd name="T74" fmla="*/ 495 w 513"/>
              <a:gd name="T75" fmla="*/ 161 h 296"/>
              <a:gd name="T76" fmla="*/ 475 w 513"/>
              <a:gd name="T77" fmla="*/ 161 h 296"/>
              <a:gd name="T78" fmla="*/ 426 w 513"/>
              <a:gd name="T79" fmla="*/ 131 h 296"/>
              <a:gd name="T80" fmla="*/ 428 w 513"/>
              <a:gd name="T81" fmla="*/ 57 h 296"/>
              <a:gd name="T82" fmla="*/ 496 w 513"/>
              <a:gd name="T83" fmla="*/ 43 h 296"/>
              <a:gd name="T84" fmla="*/ 18 w 513"/>
              <a:gd name="T85" fmla="*/ 0 h 296"/>
              <a:gd name="T86" fmla="*/ 7 w 513"/>
              <a:gd name="T87" fmla="*/ 252 h 296"/>
              <a:gd name="T88" fmla="*/ 44 w 513"/>
              <a:gd name="T89" fmla="*/ 254 h 296"/>
              <a:gd name="T90" fmla="*/ 144 w 513"/>
              <a:gd name="T91" fmla="*/ 252 h 296"/>
              <a:gd name="T92" fmla="*/ 363 w 513"/>
              <a:gd name="T93" fmla="*/ 252 h 296"/>
              <a:gd name="T94" fmla="*/ 463 w 513"/>
              <a:gd name="T95" fmla="*/ 254 h 296"/>
              <a:gd name="T96" fmla="*/ 505 w 513"/>
              <a:gd name="T97" fmla="*/ 252 h 296"/>
              <a:gd name="T98" fmla="*/ 496 w 513"/>
              <a:gd name="T99" fmla="*/ 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296">
                <a:moveTo>
                  <a:pt x="119" y="57"/>
                </a:moveTo>
                <a:lnTo>
                  <a:pt x="119" y="57"/>
                </a:lnTo>
                <a:lnTo>
                  <a:pt x="119" y="59"/>
                </a:lnTo>
                <a:lnTo>
                  <a:pt x="119" y="127"/>
                </a:lnTo>
                <a:lnTo>
                  <a:pt x="119" y="128"/>
                </a:lnTo>
                <a:lnTo>
                  <a:pt x="117" y="128"/>
                </a:lnTo>
                <a:lnTo>
                  <a:pt x="71" y="128"/>
                </a:lnTo>
                <a:lnTo>
                  <a:pt x="69" y="128"/>
                </a:lnTo>
                <a:lnTo>
                  <a:pt x="69" y="127"/>
                </a:lnTo>
                <a:lnTo>
                  <a:pt x="69" y="59"/>
                </a:lnTo>
                <a:lnTo>
                  <a:pt x="69" y="57"/>
                </a:lnTo>
                <a:lnTo>
                  <a:pt x="71" y="57"/>
                </a:lnTo>
                <a:lnTo>
                  <a:pt x="117" y="57"/>
                </a:lnTo>
                <a:lnTo>
                  <a:pt x="119" y="57"/>
                </a:lnTo>
                <a:close/>
                <a:moveTo>
                  <a:pt x="216" y="57"/>
                </a:moveTo>
                <a:lnTo>
                  <a:pt x="216" y="57"/>
                </a:lnTo>
                <a:lnTo>
                  <a:pt x="216" y="59"/>
                </a:lnTo>
                <a:lnTo>
                  <a:pt x="216" y="127"/>
                </a:lnTo>
                <a:lnTo>
                  <a:pt x="216" y="128"/>
                </a:lnTo>
                <a:lnTo>
                  <a:pt x="214" y="128"/>
                </a:lnTo>
                <a:lnTo>
                  <a:pt x="136" y="128"/>
                </a:lnTo>
                <a:lnTo>
                  <a:pt x="134" y="128"/>
                </a:lnTo>
                <a:lnTo>
                  <a:pt x="134" y="127"/>
                </a:lnTo>
                <a:lnTo>
                  <a:pt x="134" y="59"/>
                </a:lnTo>
                <a:lnTo>
                  <a:pt x="134" y="57"/>
                </a:lnTo>
                <a:lnTo>
                  <a:pt x="136" y="57"/>
                </a:lnTo>
                <a:lnTo>
                  <a:pt x="214" y="57"/>
                </a:lnTo>
                <a:lnTo>
                  <a:pt x="216" y="57"/>
                </a:lnTo>
                <a:close/>
                <a:moveTo>
                  <a:pt x="313" y="57"/>
                </a:moveTo>
                <a:lnTo>
                  <a:pt x="313" y="57"/>
                </a:lnTo>
                <a:lnTo>
                  <a:pt x="313" y="59"/>
                </a:lnTo>
                <a:lnTo>
                  <a:pt x="313" y="127"/>
                </a:lnTo>
                <a:lnTo>
                  <a:pt x="313" y="128"/>
                </a:lnTo>
                <a:lnTo>
                  <a:pt x="312" y="128"/>
                </a:lnTo>
                <a:lnTo>
                  <a:pt x="233" y="128"/>
                </a:lnTo>
                <a:lnTo>
                  <a:pt x="232" y="128"/>
                </a:lnTo>
                <a:lnTo>
                  <a:pt x="232" y="127"/>
                </a:lnTo>
                <a:lnTo>
                  <a:pt x="232" y="59"/>
                </a:lnTo>
                <a:lnTo>
                  <a:pt x="232" y="57"/>
                </a:lnTo>
                <a:lnTo>
                  <a:pt x="233" y="57"/>
                </a:lnTo>
                <a:lnTo>
                  <a:pt x="312" y="57"/>
                </a:lnTo>
                <a:lnTo>
                  <a:pt x="313" y="57"/>
                </a:lnTo>
                <a:close/>
                <a:moveTo>
                  <a:pt x="411" y="57"/>
                </a:moveTo>
                <a:lnTo>
                  <a:pt x="411" y="57"/>
                </a:lnTo>
                <a:lnTo>
                  <a:pt x="411" y="59"/>
                </a:lnTo>
                <a:lnTo>
                  <a:pt x="411" y="127"/>
                </a:lnTo>
                <a:lnTo>
                  <a:pt x="411" y="128"/>
                </a:lnTo>
                <a:lnTo>
                  <a:pt x="409" y="128"/>
                </a:lnTo>
                <a:lnTo>
                  <a:pt x="331" y="128"/>
                </a:lnTo>
                <a:lnTo>
                  <a:pt x="329" y="128"/>
                </a:lnTo>
                <a:lnTo>
                  <a:pt x="329" y="127"/>
                </a:lnTo>
                <a:lnTo>
                  <a:pt x="329" y="59"/>
                </a:lnTo>
                <a:lnTo>
                  <a:pt x="329" y="57"/>
                </a:lnTo>
                <a:lnTo>
                  <a:pt x="331" y="57"/>
                </a:lnTo>
                <a:lnTo>
                  <a:pt x="409" y="57"/>
                </a:lnTo>
                <a:lnTo>
                  <a:pt x="411" y="57"/>
                </a:lnTo>
                <a:close/>
                <a:moveTo>
                  <a:pt x="498" y="178"/>
                </a:moveTo>
                <a:lnTo>
                  <a:pt x="498" y="178"/>
                </a:lnTo>
                <a:lnTo>
                  <a:pt x="498" y="235"/>
                </a:lnTo>
                <a:lnTo>
                  <a:pt x="498" y="237"/>
                </a:lnTo>
                <a:lnTo>
                  <a:pt x="496" y="237"/>
                </a:lnTo>
                <a:lnTo>
                  <a:pt x="465" y="237"/>
                </a:lnTo>
                <a:lnTo>
                  <a:pt x="464" y="237"/>
                </a:lnTo>
                <a:lnTo>
                  <a:pt x="463" y="235"/>
                </a:lnTo>
                <a:cubicBezTo>
                  <a:pt x="459" y="211"/>
                  <a:pt x="438" y="193"/>
                  <a:pt x="413" y="193"/>
                </a:cubicBezTo>
                <a:cubicBezTo>
                  <a:pt x="389" y="193"/>
                  <a:pt x="368" y="211"/>
                  <a:pt x="363" y="235"/>
                </a:cubicBezTo>
                <a:lnTo>
                  <a:pt x="363" y="237"/>
                </a:lnTo>
                <a:lnTo>
                  <a:pt x="362" y="237"/>
                </a:lnTo>
                <a:lnTo>
                  <a:pt x="146" y="237"/>
                </a:lnTo>
                <a:lnTo>
                  <a:pt x="144" y="237"/>
                </a:lnTo>
                <a:lnTo>
                  <a:pt x="144" y="235"/>
                </a:lnTo>
                <a:cubicBezTo>
                  <a:pt x="140" y="211"/>
                  <a:pt x="119" y="193"/>
                  <a:pt x="94" y="193"/>
                </a:cubicBezTo>
                <a:cubicBezTo>
                  <a:pt x="69" y="193"/>
                  <a:pt x="48" y="211"/>
                  <a:pt x="44" y="235"/>
                </a:cubicBezTo>
                <a:lnTo>
                  <a:pt x="43" y="237"/>
                </a:lnTo>
                <a:lnTo>
                  <a:pt x="42" y="237"/>
                </a:lnTo>
                <a:lnTo>
                  <a:pt x="17" y="237"/>
                </a:lnTo>
                <a:lnTo>
                  <a:pt x="15" y="237"/>
                </a:lnTo>
                <a:lnTo>
                  <a:pt x="15" y="235"/>
                </a:lnTo>
                <a:lnTo>
                  <a:pt x="15" y="17"/>
                </a:lnTo>
                <a:cubicBezTo>
                  <a:pt x="15" y="15"/>
                  <a:pt x="16" y="14"/>
                  <a:pt x="18" y="14"/>
                </a:cubicBezTo>
                <a:lnTo>
                  <a:pt x="446" y="14"/>
                </a:lnTo>
                <a:cubicBezTo>
                  <a:pt x="461" y="14"/>
                  <a:pt x="475" y="25"/>
                  <a:pt x="480" y="40"/>
                </a:cubicBezTo>
                <a:lnTo>
                  <a:pt x="480" y="42"/>
                </a:lnTo>
                <a:lnTo>
                  <a:pt x="478" y="42"/>
                </a:lnTo>
                <a:lnTo>
                  <a:pt x="61" y="42"/>
                </a:lnTo>
                <a:cubicBezTo>
                  <a:pt x="57" y="42"/>
                  <a:pt x="54" y="45"/>
                  <a:pt x="54" y="50"/>
                </a:cubicBezTo>
                <a:lnTo>
                  <a:pt x="54" y="136"/>
                </a:lnTo>
                <a:cubicBezTo>
                  <a:pt x="54" y="140"/>
                  <a:pt x="57" y="144"/>
                  <a:pt x="61" y="144"/>
                </a:cubicBezTo>
                <a:lnTo>
                  <a:pt x="416" y="144"/>
                </a:lnTo>
                <a:lnTo>
                  <a:pt x="417" y="144"/>
                </a:lnTo>
                <a:lnTo>
                  <a:pt x="417" y="144"/>
                </a:lnTo>
                <a:lnTo>
                  <a:pt x="469" y="175"/>
                </a:lnTo>
                <a:cubicBezTo>
                  <a:pt x="470" y="176"/>
                  <a:pt x="471" y="176"/>
                  <a:pt x="473" y="176"/>
                </a:cubicBezTo>
                <a:lnTo>
                  <a:pt x="496" y="176"/>
                </a:lnTo>
                <a:lnTo>
                  <a:pt x="498" y="176"/>
                </a:lnTo>
                <a:lnTo>
                  <a:pt x="498" y="178"/>
                </a:lnTo>
                <a:close/>
                <a:moveTo>
                  <a:pt x="413" y="280"/>
                </a:moveTo>
                <a:lnTo>
                  <a:pt x="413" y="280"/>
                </a:lnTo>
                <a:cubicBezTo>
                  <a:pt x="394" y="280"/>
                  <a:pt x="378" y="264"/>
                  <a:pt x="378" y="244"/>
                </a:cubicBezTo>
                <a:cubicBezTo>
                  <a:pt x="378" y="225"/>
                  <a:pt x="394" y="209"/>
                  <a:pt x="413" y="209"/>
                </a:cubicBezTo>
                <a:cubicBezTo>
                  <a:pt x="433" y="209"/>
                  <a:pt x="449" y="225"/>
                  <a:pt x="449" y="244"/>
                </a:cubicBezTo>
                <a:cubicBezTo>
                  <a:pt x="449" y="264"/>
                  <a:pt x="433" y="280"/>
                  <a:pt x="413" y="280"/>
                </a:cubicBezTo>
                <a:close/>
                <a:moveTo>
                  <a:pt x="94" y="280"/>
                </a:moveTo>
                <a:lnTo>
                  <a:pt x="94" y="280"/>
                </a:lnTo>
                <a:cubicBezTo>
                  <a:pt x="74" y="280"/>
                  <a:pt x="58" y="264"/>
                  <a:pt x="58" y="244"/>
                </a:cubicBezTo>
                <a:cubicBezTo>
                  <a:pt x="58" y="225"/>
                  <a:pt x="74" y="209"/>
                  <a:pt x="94" y="209"/>
                </a:cubicBezTo>
                <a:cubicBezTo>
                  <a:pt x="113" y="209"/>
                  <a:pt x="129" y="225"/>
                  <a:pt x="129" y="244"/>
                </a:cubicBezTo>
                <a:cubicBezTo>
                  <a:pt x="129" y="264"/>
                  <a:pt x="113" y="280"/>
                  <a:pt x="94" y="280"/>
                </a:cubicBezTo>
                <a:close/>
                <a:moveTo>
                  <a:pt x="483" y="57"/>
                </a:moveTo>
                <a:lnTo>
                  <a:pt x="483" y="57"/>
                </a:lnTo>
                <a:lnTo>
                  <a:pt x="483" y="59"/>
                </a:lnTo>
                <a:lnTo>
                  <a:pt x="496" y="159"/>
                </a:lnTo>
                <a:lnTo>
                  <a:pt x="497" y="161"/>
                </a:lnTo>
                <a:lnTo>
                  <a:pt x="495" y="161"/>
                </a:lnTo>
                <a:lnTo>
                  <a:pt x="475" y="161"/>
                </a:lnTo>
                <a:lnTo>
                  <a:pt x="475" y="161"/>
                </a:lnTo>
                <a:lnTo>
                  <a:pt x="475" y="161"/>
                </a:lnTo>
                <a:lnTo>
                  <a:pt x="427" y="132"/>
                </a:lnTo>
                <a:lnTo>
                  <a:pt x="426" y="132"/>
                </a:lnTo>
                <a:lnTo>
                  <a:pt x="426" y="131"/>
                </a:lnTo>
                <a:lnTo>
                  <a:pt x="426" y="59"/>
                </a:lnTo>
                <a:lnTo>
                  <a:pt x="426" y="57"/>
                </a:lnTo>
                <a:lnTo>
                  <a:pt x="428" y="57"/>
                </a:lnTo>
                <a:lnTo>
                  <a:pt x="481" y="57"/>
                </a:lnTo>
                <a:lnTo>
                  <a:pt x="483" y="57"/>
                </a:lnTo>
                <a:close/>
                <a:moveTo>
                  <a:pt x="496" y="43"/>
                </a:moveTo>
                <a:lnTo>
                  <a:pt x="496" y="43"/>
                </a:lnTo>
                <a:cubicBezTo>
                  <a:pt x="493" y="18"/>
                  <a:pt x="471" y="0"/>
                  <a:pt x="446" y="0"/>
                </a:cubicBezTo>
                <a:lnTo>
                  <a:pt x="18" y="0"/>
                </a:lnTo>
                <a:cubicBezTo>
                  <a:pt x="8" y="0"/>
                  <a:pt x="0" y="8"/>
                  <a:pt x="0" y="17"/>
                </a:cubicBezTo>
                <a:lnTo>
                  <a:pt x="0" y="244"/>
                </a:lnTo>
                <a:cubicBezTo>
                  <a:pt x="0" y="249"/>
                  <a:pt x="3" y="252"/>
                  <a:pt x="7" y="252"/>
                </a:cubicBezTo>
                <a:lnTo>
                  <a:pt x="42" y="252"/>
                </a:lnTo>
                <a:lnTo>
                  <a:pt x="43" y="252"/>
                </a:lnTo>
                <a:lnTo>
                  <a:pt x="44" y="254"/>
                </a:lnTo>
                <a:cubicBezTo>
                  <a:pt x="48" y="278"/>
                  <a:pt x="69" y="296"/>
                  <a:pt x="94" y="296"/>
                </a:cubicBezTo>
                <a:cubicBezTo>
                  <a:pt x="119" y="296"/>
                  <a:pt x="140" y="278"/>
                  <a:pt x="144" y="254"/>
                </a:cubicBezTo>
                <a:lnTo>
                  <a:pt x="144" y="252"/>
                </a:lnTo>
                <a:lnTo>
                  <a:pt x="146" y="252"/>
                </a:lnTo>
                <a:lnTo>
                  <a:pt x="362" y="252"/>
                </a:lnTo>
                <a:lnTo>
                  <a:pt x="363" y="252"/>
                </a:lnTo>
                <a:lnTo>
                  <a:pt x="363" y="254"/>
                </a:lnTo>
                <a:cubicBezTo>
                  <a:pt x="368" y="278"/>
                  <a:pt x="389" y="296"/>
                  <a:pt x="413" y="296"/>
                </a:cubicBezTo>
                <a:cubicBezTo>
                  <a:pt x="438" y="296"/>
                  <a:pt x="459" y="278"/>
                  <a:pt x="463" y="254"/>
                </a:cubicBezTo>
                <a:lnTo>
                  <a:pt x="464" y="252"/>
                </a:lnTo>
                <a:lnTo>
                  <a:pt x="465" y="252"/>
                </a:lnTo>
                <a:lnTo>
                  <a:pt x="505" y="252"/>
                </a:lnTo>
                <a:cubicBezTo>
                  <a:pt x="510" y="252"/>
                  <a:pt x="513" y="249"/>
                  <a:pt x="513" y="244"/>
                </a:cubicBezTo>
                <a:lnTo>
                  <a:pt x="513" y="167"/>
                </a:lnTo>
                <a:lnTo>
                  <a:pt x="496" y="43"/>
                </a:lnTo>
                <a:close/>
              </a:path>
            </a:pathLst>
          </a:custGeom>
          <a:solidFill>
            <a:schemeClr val="bg1"/>
          </a:solidFill>
          <a:ln w="0">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grpSp>
        <p:nvGrpSpPr>
          <p:cNvPr id="49" name="Group 32">
            <a:extLst>
              <a:ext uri="{FF2B5EF4-FFF2-40B4-BE49-F238E27FC236}">
                <a16:creationId xmlns:a16="http://schemas.microsoft.com/office/drawing/2014/main" id="{12F2BE47-0CFF-2F22-523B-D5C210152FEF}"/>
              </a:ext>
            </a:extLst>
          </p:cNvPr>
          <p:cNvGrpSpPr>
            <a:grpSpLocks noChangeAspect="1"/>
          </p:cNvGrpSpPr>
          <p:nvPr/>
        </p:nvGrpSpPr>
        <p:grpSpPr>
          <a:xfrm>
            <a:off x="2836746" y="4191900"/>
            <a:ext cx="479425" cy="317500"/>
            <a:chOff x="6564" y="1686"/>
            <a:chExt cx="302" cy="200"/>
          </a:xfrm>
          <a:solidFill>
            <a:schemeClr val="bg1"/>
          </a:solidFill>
        </p:grpSpPr>
        <p:sp>
          <p:nvSpPr>
            <p:cNvPr id="51" name="Freeform 33">
              <a:extLst>
                <a:ext uri="{FF2B5EF4-FFF2-40B4-BE49-F238E27FC236}">
                  <a16:creationId xmlns:a16="http://schemas.microsoft.com/office/drawing/2014/main" id="{6397D019-6AAA-A1EE-381A-223AD01A3469}"/>
                </a:ext>
              </a:extLst>
            </p:cNvPr>
            <p:cNvSpPr>
              <a:spLocks noEditPoints="1"/>
            </p:cNvSpPr>
            <p:nvPr/>
          </p:nvSpPr>
          <p:spPr bwMode="auto">
            <a:xfrm>
              <a:off x="6775" y="1714"/>
              <a:ext cx="70" cy="76"/>
            </a:xfrm>
            <a:custGeom>
              <a:avLst/>
              <a:gdLst>
                <a:gd name="T0" fmla="*/ 58 w 116"/>
                <a:gd name="T1" fmla="*/ 11 h 121"/>
                <a:gd name="T2" fmla="*/ 58 w 116"/>
                <a:gd name="T3" fmla="*/ 11 h 121"/>
                <a:gd name="T4" fmla="*/ 105 w 116"/>
                <a:gd name="T5" fmla="*/ 61 h 121"/>
                <a:gd name="T6" fmla="*/ 58 w 116"/>
                <a:gd name="T7" fmla="*/ 110 h 121"/>
                <a:gd name="T8" fmla="*/ 11 w 116"/>
                <a:gd name="T9" fmla="*/ 61 h 121"/>
                <a:gd name="T10" fmla="*/ 58 w 116"/>
                <a:gd name="T11" fmla="*/ 11 h 121"/>
                <a:gd name="T12" fmla="*/ 58 w 116"/>
                <a:gd name="T13" fmla="*/ 121 h 121"/>
                <a:gd name="T14" fmla="*/ 58 w 116"/>
                <a:gd name="T15" fmla="*/ 121 h 121"/>
                <a:gd name="T16" fmla="*/ 116 w 116"/>
                <a:gd name="T17" fmla="*/ 61 h 121"/>
                <a:gd name="T18" fmla="*/ 58 w 116"/>
                <a:gd name="T19" fmla="*/ 0 h 121"/>
                <a:gd name="T20" fmla="*/ 0 w 116"/>
                <a:gd name="T21" fmla="*/ 61 h 121"/>
                <a:gd name="T22" fmla="*/ 58 w 116"/>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20">
                  <a:moveTo>
                    <a:pt x="58" y="11"/>
                  </a:moveTo>
                  <a:lnTo>
                    <a:pt x="58" y="11"/>
                  </a:lnTo>
                  <a:cubicBezTo>
                    <a:pt x="84" y="11"/>
                    <a:pt x="105" y="33"/>
                    <a:pt x="105" y="61"/>
                  </a:cubicBezTo>
                  <a:cubicBezTo>
                    <a:pt x="105" y="88"/>
                    <a:pt x="84" y="110"/>
                    <a:pt x="58" y="110"/>
                  </a:cubicBezTo>
                  <a:cubicBezTo>
                    <a:pt x="32" y="110"/>
                    <a:pt x="11" y="88"/>
                    <a:pt x="11" y="61"/>
                  </a:cubicBezTo>
                  <a:cubicBezTo>
                    <a:pt x="11" y="33"/>
                    <a:pt x="32" y="11"/>
                    <a:pt x="58" y="11"/>
                  </a:cubicBezTo>
                  <a:close/>
                  <a:moveTo>
                    <a:pt x="58" y="121"/>
                  </a:moveTo>
                  <a:lnTo>
                    <a:pt x="58" y="121"/>
                  </a:lnTo>
                  <a:cubicBezTo>
                    <a:pt x="90" y="121"/>
                    <a:pt x="116" y="94"/>
                    <a:pt x="116" y="61"/>
                  </a:cubicBezTo>
                  <a:cubicBezTo>
                    <a:pt x="116" y="27"/>
                    <a:pt x="90" y="0"/>
                    <a:pt x="58" y="0"/>
                  </a:cubicBezTo>
                  <a:cubicBezTo>
                    <a:pt x="26" y="0"/>
                    <a:pt x="0" y="27"/>
                    <a:pt x="0" y="61"/>
                  </a:cubicBezTo>
                  <a:cubicBezTo>
                    <a:pt x="0" y="94"/>
                    <a:pt x="26" y="121"/>
                    <a:pt x="58" y="121"/>
                  </a:cubicBezTo>
                  <a:close/>
                </a:path>
              </a:pathLst>
            </a:custGeom>
            <a:grpFill/>
            <a:ln w="0">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52" name="Freeform 34">
              <a:extLst>
                <a:ext uri="{FF2B5EF4-FFF2-40B4-BE49-F238E27FC236}">
                  <a16:creationId xmlns:a16="http://schemas.microsoft.com/office/drawing/2014/main" id="{424EB98C-07F5-63C0-F300-8FE7518C1126}"/>
                </a:ext>
              </a:extLst>
            </p:cNvPr>
            <p:cNvSpPr/>
            <p:nvPr/>
          </p:nvSpPr>
          <p:spPr bwMode="auto">
            <a:xfrm>
              <a:off x="6829" y="1859"/>
              <a:ext cx="7" cy="27"/>
            </a:xfrm>
            <a:custGeom>
              <a:avLst/>
              <a:gdLst>
                <a:gd name="T0" fmla="*/ 0 w 11"/>
                <a:gd name="T1" fmla="*/ 44 h 44"/>
                <a:gd name="T2" fmla="*/ 0 w 11"/>
                <a:gd name="T3" fmla="*/ 44 h 44"/>
                <a:gd name="T4" fmla="*/ 11 w 11"/>
                <a:gd name="T5" fmla="*/ 44 h 44"/>
                <a:gd name="T6" fmla="*/ 11 w 11"/>
                <a:gd name="T7" fmla="*/ 0 h 44"/>
                <a:gd name="T8" fmla="*/ 0 w 11"/>
                <a:gd name="T9" fmla="*/ 0 h 44"/>
                <a:gd name="T10" fmla="*/ 0 w 11"/>
                <a:gd name="T11" fmla="*/ 44 h 44"/>
              </a:gdLst>
              <a:ahLst/>
              <a:cxnLst>
                <a:cxn ang="0">
                  <a:pos x="T0" y="T1"/>
                </a:cxn>
                <a:cxn ang="0">
                  <a:pos x="T2" y="T3"/>
                </a:cxn>
                <a:cxn ang="0">
                  <a:pos x="T4" y="T5"/>
                </a:cxn>
                <a:cxn ang="0">
                  <a:pos x="T6" y="T7"/>
                </a:cxn>
                <a:cxn ang="0">
                  <a:pos x="T8" y="T9"/>
                </a:cxn>
                <a:cxn ang="0">
                  <a:pos x="T10" y="T11"/>
                </a:cxn>
              </a:cxnLst>
              <a:rect l="0" t="0" r="r" b="b"/>
              <a:pathLst>
                <a:path w="11" h="44">
                  <a:moveTo>
                    <a:pt x="0" y="44"/>
                  </a:moveTo>
                  <a:lnTo>
                    <a:pt x="0" y="44"/>
                  </a:lnTo>
                  <a:lnTo>
                    <a:pt x="11" y="44"/>
                  </a:lnTo>
                  <a:lnTo>
                    <a:pt x="11" y="0"/>
                  </a:lnTo>
                  <a:lnTo>
                    <a:pt x="0" y="0"/>
                  </a:lnTo>
                  <a:lnTo>
                    <a:pt x="0" y="44"/>
                  </a:lnTo>
                  <a:close/>
                </a:path>
              </a:pathLst>
            </a:custGeom>
            <a:grpFill/>
            <a:ln w="0">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53" name="Freeform 35">
              <a:extLst>
                <a:ext uri="{FF2B5EF4-FFF2-40B4-BE49-F238E27FC236}">
                  <a16:creationId xmlns:a16="http://schemas.microsoft.com/office/drawing/2014/main" id="{D5734D30-78C7-1F0D-1BDB-625DE7245367}"/>
                </a:ext>
              </a:extLst>
            </p:cNvPr>
            <p:cNvSpPr>
              <a:spLocks noEditPoints="1"/>
            </p:cNvSpPr>
            <p:nvPr/>
          </p:nvSpPr>
          <p:spPr bwMode="auto">
            <a:xfrm>
              <a:off x="6585" y="1714"/>
              <a:ext cx="70" cy="76"/>
            </a:xfrm>
            <a:custGeom>
              <a:avLst/>
              <a:gdLst>
                <a:gd name="T0" fmla="*/ 58 w 116"/>
                <a:gd name="T1" fmla="*/ 11 h 121"/>
                <a:gd name="T2" fmla="*/ 58 w 116"/>
                <a:gd name="T3" fmla="*/ 11 h 121"/>
                <a:gd name="T4" fmla="*/ 105 w 116"/>
                <a:gd name="T5" fmla="*/ 61 h 121"/>
                <a:gd name="T6" fmla="*/ 58 w 116"/>
                <a:gd name="T7" fmla="*/ 110 h 121"/>
                <a:gd name="T8" fmla="*/ 11 w 116"/>
                <a:gd name="T9" fmla="*/ 61 h 121"/>
                <a:gd name="T10" fmla="*/ 58 w 116"/>
                <a:gd name="T11" fmla="*/ 11 h 121"/>
                <a:gd name="T12" fmla="*/ 58 w 116"/>
                <a:gd name="T13" fmla="*/ 121 h 121"/>
                <a:gd name="T14" fmla="*/ 58 w 116"/>
                <a:gd name="T15" fmla="*/ 121 h 121"/>
                <a:gd name="T16" fmla="*/ 116 w 116"/>
                <a:gd name="T17" fmla="*/ 61 h 121"/>
                <a:gd name="T18" fmla="*/ 58 w 116"/>
                <a:gd name="T19" fmla="*/ 0 h 121"/>
                <a:gd name="T20" fmla="*/ 0 w 116"/>
                <a:gd name="T21" fmla="*/ 61 h 121"/>
                <a:gd name="T22" fmla="*/ 58 w 116"/>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20">
                  <a:moveTo>
                    <a:pt x="58" y="11"/>
                  </a:moveTo>
                  <a:lnTo>
                    <a:pt x="58" y="11"/>
                  </a:lnTo>
                  <a:cubicBezTo>
                    <a:pt x="84" y="11"/>
                    <a:pt x="105" y="33"/>
                    <a:pt x="105" y="61"/>
                  </a:cubicBezTo>
                  <a:cubicBezTo>
                    <a:pt x="105" y="88"/>
                    <a:pt x="84" y="110"/>
                    <a:pt x="58" y="110"/>
                  </a:cubicBezTo>
                  <a:cubicBezTo>
                    <a:pt x="32" y="110"/>
                    <a:pt x="11" y="88"/>
                    <a:pt x="11" y="61"/>
                  </a:cubicBezTo>
                  <a:cubicBezTo>
                    <a:pt x="11" y="33"/>
                    <a:pt x="32" y="11"/>
                    <a:pt x="58" y="11"/>
                  </a:cubicBezTo>
                  <a:close/>
                  <a:moveTo>
                    <a:pt x="58" y="121"/>
                  </a:moveTo>
                  <a:lnTo>
                    <a:pt x="58" y="121"/>
                  </a:lnTo>
                  <a:cubicBezTo>
                    <a:pt x="90" y="121"/>
                    <a:pt x="116" y="94"/>
                    <a:pt x="116" y="61"/>
                  </a:cubicBezTo>
                  <a:cubicBezTo>
                    <a:pt x="116" y="27"/>
                    <a:pt x="90" y="0"/>
                    <a:pt x="58" y="0"/>
                  </a:cubicBezTo>
                  <a:cubicBezTo>
                    <a:pt x="26" y="0"/>
                    <a:pt x="0" y="27"/>
                    <a:pt x="0" y="61"/>
                  </a:cubicBezTo>
                  <a:cubicBezTo>
                    <a:pt x="0" y="94"/>
                    <a:pt x="26" y="121"/>
                    <a:pt x="58" y="121"/>
                  </a:cubicBezTo>
                  <a:close/>
                </a:path>
              </a:pathLst>
            </a:custGeom>
            <a:grpFill/>
            <a:ln w="0">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54" name="Freeform 36">
              <a:extLst>
                <a:ext uri="{FF2B5EF4-FFF2-40B4-BE49-F238E27FC236}">
                  <a16:creationId xmlns:a16="http://schemas.microsoft.com/office/drawing/2014/main" id="{ECC9C330-D2A4-E87D-5111-E28245881518}"/>
                </a:ext>
              </a:extLst>
            </p:cNvPr>
            <p:cNvSpPr/>
            <p:nvPr/>
          </p:nvSpPr>
          <p:spPr bwMode="auto">
            <a:xfrm>
              <a:off x="6594" y="1859"/>
              <a:ext cx="6" cy="27"/>
            </a:xfrm>
            <a:custGeom>
              <a:avLst/>
              <a:gdLst>
                <a:gd name="T0" fmla="*/ 0 w 11"/>
                <a:gd name="T1" fmla="*/ 44 h 44"/>
                <a:gd name="T2" fmla="*/ 0 w 11"/>
                <a:gd name="T3" fmla="*/ 44 h 44"/>
                <a:gd name="T4" fmla="*/ 11 w 11"/>
                <a:gd name="T5" fmla="*/ 44 h 44"/>
                <a:gd name="T6" fmla="*/ 11 w 11"/>
                <a:gd name="T7" fmla="*/ 0 h 44"/>
                <a:gd name="T8" fmla="*/ 0 w 11"/>
                <a:gd name="T9" fmla="*/ 0 h 44"/>
                <a:gd name="T10" fmla="*/ 0 w 11"/>
                <a:gd name="T11" fmla="*/ 44 h 44"/>
              </a:gdLst>
              <a:ahLst/>
              <a:cxnLst>
                <a:cxn ang="0">
                  <a:pos x="T0" y="T1"/>
                </a:cxn>
                <a:cxn ang="0">
                  <a:pos x="T2" y="T3"/>
                </a:cxn>
                <a:cxn ang="0">
                  <a:pos x="T4" y="T5"/>
                </a:cxn>
                <a:cxn ang="0">
                  <a:pos x="T6" y="T7"/>
                </a:cxn>
                <a:cxn ang="0">
                  <a:pos x="T8" y="T9"/>
                </a:cxn>
                <a:cxn ang="0">
                  <a:pos x="T10" y="T11"/>
                </a:cxn>
              </a:cxnLst>
              <a:rect l="0" t="0" r="r" b="b"/>
              <a:pathLst>
                <a:path w="11" h="44">
                  <a:moveTo>
                    <a:pt x="0" y="44"/>
                  </a:moveTo>
                  <a:lnTo>
                    <a:pt x="0" y="44"/>
                  </a:lnTo>
                  <a:lnTo>
                    <a:pt x="11" y="44"/>
                  </a:lnTo>
                  <a:lnTo>
                    <a:pt x="11" y="0"/>
                  </a:lnTo>
                  <a:lnTo>
                    <a:pt x="0" y="0"/>
                  </a:lnTo>
                  <a:lnTo>
                    <a:pt x="0" y="44"/>
                  </a:lnTo>
                  <a:close/>
                </a:path>
              </a:pathLst>
            </a:custGeom>
            <a:grpFill/>
            <a:ln w="0">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sp>
          <p:nvSpPr>
            <p:cNvPr id="55" name="Freeform 37">
              <a:extLst>
                <a:ext uri="{FF2B5EF4-FFF2-40B4-BE49-F238E27FC236}">
                  <a16:creationId xmlns:a16="http://schemas.microsoft.com/office/drawing/2014/main" id="{98EFEE9F-2CC5-746D-068B-1A591EE128D1}"/>
                </a:ext>
              </a:extLst>
            </p:cNvPr>
            <p:cNvSpPr>
              <a:spLocks noEditPoints="1"/>
            </p:cNvSpPr>
            <p:nvPr/>
          </p:nvSpPr>
          <p:spPr bwMode="auto">
            <a:xfrm>
              <a:off x="6564" y="1686"/>
              <a:ext cx="302" cy="200"/>
            </a:xfrm>
            <a:custGeom>
              <a:avLst/>
              <a:gdLst>
                <a:gd name="T0" fmla="*/ 311 w 498"/>
                <a:gd name="T1" fmla="*/ 141 h 318"/>
                <a:gd name="T2" fmla="*/ 302 w 498"/>
                <a:gd name="T3" fmla="*/ 186 h 318"/>
                <a:gd name="T4" fmla="*/ 282 w 498"/>
                <a:gd name="T5" fmla="*/ 161 h 318"/>
                <a:gd name="T6" fmla="*/ 293 w 498"/>
                <a:gd name="T7" fmla="*/ 81 h 318"/>
                <a:gd name="T8" fmla="*/ 258 w 498"/>
                <a:gd name="T9" fmla="*/ 73 h 318"/>
                <a:gd name="T10" fmla="*/ 210 w 498"/>
                <a:gd name="T11" fmla="*/ 73 h 318"/>
                <a:gd name="T12" fmla="*/ 201 w 498"/>
                <a:gd name="T13" fmla="*/ 76 h 318"/>
                <a:gd name="T14" fmla="*/ 214 w 498"/>
                <a:gd name="T15" fmla="*/ 180 h 318"/>
                <a:gd name="T16" fmla="*/ 186 w 498"/>
                <a:gd name="T17" fmla="*/ 189 h 318"/>
                <a:gd name="T18" fmla="*/ 179 w 498"/>
                <a:gd name="T19" fmla="*/ 89 h 318"/>
                <a:gd name="T20" fmla="*/ 292 w 498"/>
                <a:gd name="T21" fmla="*/ 29 h 318"/>
                <a:gd name="T22" fmla="*/ 311 w 498"/>
                <a:gd name="T23" fmla="*/ 141 h 318"/>
                <a:gd name="T24" fmla="*/ 310 w 498"/>
                <a:gd name="T25" fmla="*/ 222 h 318"/>
                <a:gd name="T26" fmla="*/ 287 w 498"/>
                <a:gd name="T27" fmla="*/ 222 h 318"/>
                <a:gd name="T28" fmla="*/ 209 w 498"/>
                <a:gd name="T29" fmla="*/ 222 h 318"/>
                <a:gd name="T30" fmla="*/ 186 w 498"/>
                <a:gd name="T31" fmla="*/ 222 h 318"/>
                <a:gd name="T32" fmla="*/ 225 w 498"/>
                <a:gd name="T33" fmla="*/ 185 h 318"/>
                <a:gd name="T34" fmla="*/ 223 w 498"/>
                <a:gd name="T35" fmla="*/ 155 h 318"/>
                <a:gd name="T36" fmla="*/ 288 w 498"/>
                <a:gd name="T37" fmla="*/ 93 h 318"/>
                <a:gd name="T38" fmla="*/ 272 w 498"/>
                <a:gd name="T39" fmla="*/ 158 h 318"/>
                <a:gd name="T40" fmla="*/ 273 w 498"/>
                <a:gd name="T41" fmla="*/ 189 h 318"/>
                <a:gd name="T42" fmla="*/ 444 w 498"/>
                <a:gd name="T43" fmla="*/ 185 h 318"/>
                <a:gd name="T44" fmla="*/ 439 w 498"/>
                <a:gd name="T45" fmla="*/ 186 h 318"/>
                <a:gd name="T46" fmla="*/ 374 w 498"/>
                <a:gd name="T47" fmla="*/ 186 h 318"/>
                <a:gd name="T48" fmla="*/ 337 w 498"/>
                <a:gd name="T49" fmla="*/ 202 h 318"/>
                <a:gd name="T50" fmla="*/ 322 w 498"/>
                <a:gd name="T51" fmla="*/ 143 h 318"/>
                <a:gd name="T52" fmla="*/ 300 w 498"/>
                <a:gd name="T53" fmla="*/ 21 h 318"/>
                <a:gd name="T54" fmla="*/ 168 w 498"/>
                <a:gd name="T55" fmla="*/ 89 h 318"/>
                <a:gd name="T56" fmla="*/ 171 w 498"/>
                <a:gd name="T57" fmla="*/ 196 h 318"/>
                <a:gd name="T58" fmla="*/ 160 w 498"/>
                <a:gd name="T59" fmla="*/ 202 h 318"/>
                <a:gd name="T60" fmla="*/ 124 w 498"/>
                <a:gd name="T61" fmla="*/ 186 h 318"/>
                <a:gd name="T62" fmla="*/ 59 w 498"/>
                <a:gd name="T63" fmla="*/ 186 h 318"/>
                <a:gd name="T64" fmla="*/ 0 w 498"/>
                <a:gd name="T65" fmla="*/ 250 h 318"/>
                <a:gd name="T66" fmla="*/ 10 w 498"/>
                <a:gd name="T67" fmla="*/ 318 h 318"/>
                <a:gd name="T68" fmla="*/ 54 w 498"/>
                <a:gd name="T69" fmla="*/ 196 h 318"/>
                <a:gd name="T70" fmla="*/ 95 w 498"/>
                <a:gd name="T71" fmla="*/ 223 h 318"/>
                <a:gd name="T72" fmla="*/ 151 w 498"/>
                <a:gd name="T73" fmla="*/ 208 h 318"/>
                <a:gd name="T74" fmla="*/ 129 w 498"/>
                <a:gd name="T75" fmla="*/ 318 h 318"/>
                <a:gd name="T76" fmla="*/ 140 w 498"/>
                <a:gd name="T77" fmla="*/ 251 h 318"/>
                <a:gd name="T78" fmla="*/ 198 w 498"/>
                <a:gd name="T79" fmla="*/ 197 h 318"/>
                <a:gd name="T80" fmla="*/ 164 w 498"/>
                <a:gd name="T81" fmla="*/ 231 h 318"/>
                <a:gd name="T82" fmla="*/ 200 w 498"/>
                <a:gd name="T83" fmla="*/ 232 h 318"/>
                <a:gd name="T84" fmla="*/ 222 w 498"/>
                <a:gd name="T85" fmla="*/ 317 h 318"/>
                <a:gd name="T86" fmla="*/ 244 w 498"/>
                <a:gd name="T87" fmla="*/ 275 h 318"/>
                <a:gd name="T88" fmla="*/ 252 w 498"/>
                <a:gd name="T89" fmla="*/ 275 h 318"/>
                <a:gd name="T90" fmla="*/ 273 w 498"/>
                <a:gd name="T91" fmla="*/ 317 h 318"/>
                <a:gd name="T92" fmla="*/ 296 w 498"/>
                <a:gd name="T93" fmla="*/ 232 h 318"/>
                <a:gd name="T94" fmla="*/ 331 w 498"/>
                <a:gd name="T95" fmla="*/ 231 h 318"/>
                <a:gd name="T96" fmla="*/ 298 w 498"/>
                <a:gd name="T97" fmla="*/ 197 h 318"/>
                <a:gd name="T98" fmla="*/ 317 w 498"/>
                <a:gd name="T99" fmla="*/ 203 h 318"/>
                <a:gd name="T100" fmla="*/ 317 w 498"/>
                <a:gd name="T101" fmla="*/ 203 h 318"/>
                <a:gd name="T102" fmla="*/ 356 w 498"/>
                <a:gd name="T103" fmla="*/ 318 h 318"/>
                <a:gd name="T104" fmla="*/ 367 w 498"/>
                <a:gd name="T105" fmla="*/ 251 h 318"/>
                <a:gd name="T106" fmla="*/ 369 w 498"/>
                <a:gd name="T107" fmla="*/ 196 h 318"/>
                <a:gd name="T108" fmla="*/ 410 w 498"/>
                <a:gd name="T109" fmla="*/ 223 h 318"/>
                <a:gd name="T110" fmla="*/ 487 w 498"/>
                <a:gd name="T111" fmla="*/ 250 h 318"/>
                <a:gd name="T112" fmla="*/ 498 w 498"/>
                <a:gd name="T113" fmla="*/ 318 h 318"/>
                <a:gd name="T114" fmla="*/ 444 w 498"/>
                <a:gd name="T115" fmla="*/ 18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8" h="318">
                  <a:moveTo>
                    <a:pt x="311" y="141"/>
                  </a:moveTo>
                  <a:lnTo>
                    <a:pt x="311" y="141"/>
                  </a:lnTo>
                  <a:cubicBezTo>
                    <a:pt x="308" y="159"/>
                    <a:pt x="305" y="176"/>
                    <a:pt x="308" y="188"/>
                  </a:cubicBezTo>
                  <a:cubicBezTo>
                    <a:pt x="306" y="187"/>
                    <a:pt x="304" y="187"/>
                    <a:pt x="302" y="186"/>
                  </a:cubicBezTo>
                  <a:lnTo>
                    <a:pt x="282" y="181"/>
                  </a:lnTo>
                  <a:cubicBezTo>
                    <a:pt x="281" y="175"/>
                    <a:pt x="282" y="167"/>
                    <a:pt x="282" y="161"/>
                  </a:cubicBezTo>
                  <a:cubicBezTo>
                    <a:pt x="303" y="130"/>
                    <a:pt x="304" y="101"/>
                    <a:pt x="296" y="84"/>
                  </a:cubicBezTo>
                  <a:cubicBezTo>
                    <a:pt x="296" y="83"/>
                    <a:pt x="295" y="82"/>
                    <a:pt x="293" y="81"/>
                  </a:cubicBezTo>
                  <a:cubicBezTo>
                    <a:pt x="279" y="76"/>
                    <a:pt x="265" y="64"/>
                    <a:pt x="265" y="64"/>
                  </a:cubicBezTo>
                  <a:lnTo>
                    <a:pt x="258" y="73"/>
                  </a:lnTo>
                  <a:cubicBezTo>
                    <a:pt x="258" y="73"/>
                    <a:pt x="265" y="79"/>
                    <a:pt x="274" y="84"/>
                  </a:cubicBezTo>
                  <a:cubicBezTo>
                    <a:pt x="245" y="88"/>
                    <a:pt x="221" y="80"/>
                    <a:pt x="210" y="73"/>
                  </a:cubicBezTo>
                  <a:cubicBezTo>
                    <a:pt x="208" y="72"/>
                    <a:pt x="206" y="72"/>
                    <a:pt x="205" y="72"/>
                  </a:cubicBezTo>
                  <a:cubicBezTo>
                    <a:pt x="203" y="73"/>
                    <a:pt x="202" y="74"/>
                    <a:pt x="201" y="76"/>
                  </a:cubicBezTo>
                  <a:cubicBezTo>
                    <a:pt x="196" y="91"/>
                    <a:pt x="193" y="131"/>
                    <a:pt x="213" y="161"/>
                  </a:cubicBezTo>
                  <a:cubicBezTo>
                    <a:pt x="214" y="167"/>
                    <a:pt x="214" y="175"/>
                    <a:pt x="214" y="180"/>
                  </a:cubicBezTo>
                  <a:cubicBezTo>
                    <a:pt x="208" y="182"/>
                    <a:pt x="198" y="185"/>
                    <a:pt x="194" y="186"/>
                  </a:cubicBezTo>
                  <a:cubicBezTo>
                    <a:pt x="191" y="187"/>
                    <a:pt x="189" y="188"/>
                    <a:pt x="186" y="189"/>
                  </a:cubicBezTo>
                  <a:cubicBezTo>
                    <a:pt x="189" y="177"/>
                    <a:pt x="186" y="160"/>
                    <a:pt x="184" y="141"/>
                  </a:cubicBezTo>
                  <a:cubicBezTo>
                    <a:pt x="181" y="125"/>
                    <a:pt x="179" y="106"/>
                    <a:pt x="179" y="89"/>
                  </a:cubicBezTo>
                  <a:cubicBezTo>
                    <a:pt x="179" y="51"/>
                    <a:pt x="207" y="10"/>
                    <a:pt x="248" y="10"/>
                  </a:cubicBezTo>
                  <a:cubicBezTo>
                    <a:pt x="264" y="10"/>
                    <a:pt x="280" y="16"/>
                    <a:pt x="292" y="29"/>
                  </a:cubicBezTo>
                  <a:cubicBezTo>
                    <a:pt x="307" y="44"/>
                    <a:pt x="316" y="67"/>
                    <a:pt x="316" y="89"/>
                  </a:cubicBezTo>
                  <a:cubicBezTo>
                    <a:pt x="317" y="106"/>
                    <a:pt x="314" y="125"/>
                    <a:pt x="311" y="141"/>
                  </a:cubicBezTo>
                  <a:close/>
                  <a:moveTo>
                    <a:pt x="310" y="222"/>
                  </a:moveTo>
                  <a:lnTo>
                    <a:pt x="310" y="222"/>
                  </a:lnTo>
                  <a:lnTo>
                    <a:pt x="291" y="220"/>
                  </a:lnTo>
                  <a:cubicBezTo>
                    <a:pt x="290" y="220"/>
                    <a:pt x="288" y="221"/>
                    <a:pt x="287" y="222"/>
                  </a:cubicBezTo>
                  <a:lnTo>
                    <a:pt x="248" y="264"/>
                  </a:lnTo>
                  <a:lnTo>
                    <a:pt x="209" y="222"/>
                  </a:lnTo>
                  <a:cubicBezTo>
                    <a:pt x="208" y="221"/>
                    <a:pt x="206" y="220"/>
                    <a:pt x="204" y="220"/>
                  </a:cubicBezTo>
                  <a:lnTo>
                    <a:pt x="186" y="222"/>
                  </a:lnTo>
                  <a:lnTo>
                    <a:pt x="223" y="189"/>
                  </a:lnTo>
                  <a:cubicBezTo>
                    <a:pt x="224" y="188"/>
                    <a:pt x="225" y="187"/>
                    <a:pt x="225" y="185"/>
                  </a:cubicBezTo>
                  <a:cubicBezTo>
                    <a:pt x="225" y="178"/>
                    <a:pt x="225" y="167"/>
                    <a:pt x="224" y="158"/>
                  </a:cubicBezTo>
                  <a:cubicBezTo>
                    <a:pt x="224" y="157"/>
                    <a:pt x="224" y="156"/>
                    <a:pt x="223" y="155"/>
                  </a:cubicBezTo>
                  <a:cubicBezTo>
                    <a:pt x="208" y="133"/>
                    <a:pt x="206" y="102"/>
                    <a:pt x="210" y="86"/>
                  </a:cubicBezTo>
                  <a:cubicBezTo>
                    <a:pt x="226" y="93"/>
                    <a:pt x="256" y="100"/>
                    <a:pt x="288" y="93"/>
                  </a:cubicBezTo>
                  <a:cubicBezTo>
                    <a:pt x="292" y="107"/>
                    <a:pt x="290" y="131"/>
                    <a:pt x="272" y="156"/>
                  </a:cubicBezTo>
                  <a:cubicBezTo>
                    <a:pt x="272" y="157"/>
                    <a:pt x="272" y="158"/>
                    <a:pt x="272" y="158"/>
                  </a:cubicBezTo>
                  <a:cubicBezTo>
                    <a:pt x="271" y="167"/>
                    <a:pt x="270" y="178"/>
                    <a:pt x="271" y="185"/>
                  </a:cubicBezTo>
                  <a:cubicBezTo>
                    <a:pt x="271" y="187"/>
                    <a:pt x="271" y="188"/>
                    <a:pt x="273" y="189"/>
                  </a:cubicBezTo>
                  <a:lnTo>
                    <a:pt x="310" y="222"/>
                  </a:lnTo>
                  <a:close/>
                  <a:moveTo>
                    <a:pt x="444" y="185"/>
                  </a:moveTo>
                  <a:lnTo>
                    <a:pt x="444" y="185"/>
                  </a:lnTo>
                  <a:cubicBezTo>
                    <a:pt x="442" y="184"/>
                    <a:pt x="440" y="185"/>
                    <a:pt x="439" y="186"/>
                  </a:cubicBezTo>
                  <a:lnTo>
                    <a:pt x="406" y="212"/>
                  </a:lnTo>
                  <a:lnTo>
                    <a:pt x="374" y="186"/>
                  </a:lnTo>
                  <a:cubicBezTo>
                    <a:pt x="373" y="185"/>
                    <a:pt x="371" y="184"/>
                    <a:pt x="369" y="185"/>
                  </a:cubicBezTo>
                  <a:cubicBezTo>
                    <a:pt x="356" y="189"/>
                    <a:pt x="346" y="195"/>
                    <a:pt x="337" y="202"/>
                  </a:cubicBezTo>
                  <a:cubicBezTo>
                    <a:pt x="333" y="199"/>
                    <a:pt x="328" y="196"/>
                    <a:pt x="322" y="193"/>
                  </a:cubicBezTo>
                  <a:cubicBezTo>
                    <a:pt x="315" y="187"/>
                    <a:pt x="318" y="165"/>
                    <a:pt x="322" y="143"/>
                  </a:cubicBezTo>
                  <a:cubicBezTo>
                    <a:pt x="325" y="126"/>
                    <a:pt x="328" y="107"/>
                    <a:pt x="327" y="89"/>
                  </a:cubicBezTo>
                  <a:cubicBezTo>
                    <a:pt x="327" y="64"/>
                    <a:pt x="317" y="38"/>
                    <a:pt x="300" y="21"/>
                  </a:cubicBezTo>
                  <a:cubicBezTo>
                    <a:pt x="285" y="6"/>
                    <a:pt x="267" y="0"/>
                    <a:pt x="248" y="0"/>
                  </a:cubicBezTo>
                  <a:cubicBezTo>
                    <a:pt x="200" y="0"/>
                    <a:pt x="168" y="46"/>
                    <a:pt x="168" y="89"/>
                  </a:cubicBezTo>
                  <a:cubicBezTo>
                    <a:pt x="168" y="107"/>
                    <a:pt x="170" y="126"/>
                    <a:pt x="173" y="142"/>
                  </a:cubicBezTo>
                  <a:cubicBezTo>
                    <a:pt x="176" y="166"/>
                    <a:pt x="179" y="190"/>
                    <a:pt x="171" y="196"/>
                  </a:cubicBezTo>
                  <a:lnTo>
                    <a:pt x="171" y="196"/>
                  </a:lnTo>
                  <a:cubicBezTo>
                    <a:pt x="167" y="198"/>
                    <a:pt x="164" y="200"/>
                    <a:pt x="160" y="202"/>
                  </a:cubicBezTo>
                  <a:cubicBezTo>
                    <a:pt x="152" y="195"/>
                    <a:pt x="141" y="189"/>
                    <a:pt x="129" y="185"/>
                  </a:cubicBezTo>
                  <a:cubicBezTo>
                    <a:pt x="127" y="184"/>
                    <a:pt x="125" y="185"/>
                    <a:pt x="124" y="186"/>
                  </a:cubicBezTo>
                  <a:lnTo>
                    <a:pt x="91" y="212"/>
                  </a:lnTo>
                  <a:lnTo>
                    <a:pt x="59" y="186"/>
                  </a:lnTo>
                  <a:cubicBezTo>
                    <a:pt x="57" y="185"/>
                    <a:pt x="55" y="184"/>
                    <a:pt x="54" y="185"/>
                  </a:cubicBezTo>
                  <a:cubicBezTo>
                    <a:pt x="20" y="196"/>
                    <a:pt x="0" y="220"/>
                    <a:pt x="0" y="250"/>
                  </a:cubicBezTo>
                  <a:lnTo>
                    <a:pt x="0" y="318"/>
                  </a:lnTo>
                  <a:lnTo>
                    <a:pt x="10" y="318"/>
                  </a:lnTo>
                  <a:lnTo>
                    <a:pt x="10" y="250"/>
                  </a:lnTo>
                  <a:cubicBezTo>
                    <a:pt x="10" y="226"/>
                    <a:pt x="27" y="206"/>
                    <a:pt x="54" y="196"/>
                  </a:cubicBezTo>
                  <a:lnTo>
                    <a:pt x="88" y="223"/>
                  </a:lnTo>
                  <a:cubicBezTo>
                    <a:pt x="90" y="225"/>
                    <a:pt x="93" y="225"/>
                    <a:pt x="95" y="223"/>
                  </a:cubicBezTo>
                  <a:lnTo>
                    <a:pt x="128" y="196"/>
                  </a:lnTo>
                  <a:cubicBezTo>
                    <a:pt x="137" y="199"/>
                    <a:pt x="145" y="204"/>
                    <a:pt x="151" y="208"/>
                  </a:cubicBezTo>
                  <a:cubicBezTo>
                    <a:pt x="136" y="220"/>
                    <a:pt x="129" y="235"/>
                    <a:pt x="129" y="251"/>
                  </a:cubicBezTo>
                  <a:lnTo>
                    <a:pt x="129" y="318"/>
                  </a:lnTo>
                  <a:lnTo>
                    <a:pt x="140" y="318"/>
                  </a:lnTo>
                  <a:lnTo>
                    <a:pt x="140" y="251"/>
                  </a:lnTo>
                  <a:cubicBezTo>
                    <a:pt x="140" y="228"/>
                    <a:pt x="159" y="210"/>
                    <a:pt x="197" y="197"/>
                  </a:cubicBezTo>
                  <a:cubicBezTo>
                    <a:pt x="197" y="197"/>
                    <a:pt x="198" y="197"/>
                    <a:pt x="198" y="197"/>
                  </a:cubicBezTo>
                  <a:lnTo>
                    <a:pt x="166" y="224"/>
                  </a:lnTo>
                  <a:cubicBezTo>
                    <a:pt x="164" y="226"/>
                    <a:pt x="163" y="228"/>
                    <a:pt x="164" y="231"/>
                  </a:cubicBezTo>
                  <a:cubicBezTo>
                    <a:pt x="165" y="233"/>
                    <a:pt x="167" y="234"/>
                    <a:pt x="170" y="234"/>
                  </a:cubicBezTo>
                  <a:lnTo>
                    <a:pt x="200" y="232"/>
                  </a:lnTo>
                  <a:lnTo>
                    <a:pt x="211" y="318"/>
                  </a:lnTo>
                  <a:lnTo>
                    <a:pt x="222" y="317"/>
                  </a:lnTo>
                  <a:lnTo>
                    <a:pt x="212" y="242"/>
                  </a:lnTo>
                  <a:lnTo>
                    <a:pt x="244" y="275"/>
                  </a:lnTo>
                  <a:cubicBezTo>
                    <a:pt x="245" y="277"/>
                    <a:pt x="246" y="277"/>
                    <a:pt x="248" y="277"/>
                  </a:cubicBezTo>
                  <a:cubicBezTo>
                    <a:pt x="249" y="277"/>
                    <a:pt x="251" y="277"/>
                    <a:pt x="252" y="275"/>
                  </a:cubicBezTo>
                  <a:lnTo>
                    <a:pt x="283" y="242"/>
                  </a:lnTo>
                  <a:lnTo>
                    <a:pt x="273" y="317"/>
                  </a:lnTo>
                  <a:lnTo>
                    <a:pt x="284" y="318"/>
                  </a:lnTo>
                  <a:lnTo>
                    <a:pt x="296" y="232"/>
                  </a:lnTo>
                  <a:lnTo>
                    <a:pt x="326" y="234"/>
                  </a:lnTo>
                  <a:cubicBezTo>
                    <a:pt x="328" y="234"/>
                    <a:pt x="330" y="233"/>
                    <a:pt x="331" y="231"/>
                  </a:cubicBezTo>
                  <a:cubicBezTo>
                    <a:pt x="332" y="228"/>
                    <a:pt x="332" y="226"/>
                    <a:pt x="330" y="224"/>
                  </a:cubicBezTo>
                  <a:lnTo>
                    <a:pt x="298" y="197"/>
                  </a:lnTo>
                  <a:lnTo>
                    <a:pt x="299" y="197"/>
                  </a:lnTo>
                  <a:cubicBezTo>
                    <a:pt x="304" y="198"/>
                    <a:pt x="310" y="200"/>
                    <a:pt x="317" y="203"/>
                  </a:cubicBezTo>
                  <a:cubicBezTo>
                    <a:pt x="317" y="203"/>
                    <a:pt x="317" y="203"/>
                    <a:pt x="317" y="203"/>
                  </a:cubicBezTo>
                  <a:lnTo>
                    <a:pt x="317" y="203"/>
                  </a:lnTo>
                  <a:cubicBezTo>
                    <a:pt x="336" y="211"/>
                    <a:pt x="356" y="226"/>
                    <a:pt x="356" y="251"/>
                  </a:cubicBezTo>
                  <a:lnTo>
                    <a:pt x="356" y="318"/>
                  </a:lnTo>
                  <a:lnTo>
                    <a:pt x="367" y="318"/>
                  </a:lnTo>
                  <a:lnTo>
                    <a:pt x="367" y="251"/>
                  </a:lnTo>
                  <a:cubicBezTo>
                    <a:pt x="367" y="235"/>
                    <a:pt x="360" y="220"/>
                    <a:pt x="346" y="209"/>
                  </a:cubicBezTo>
                  <a:cubicBezTo>
                    <a:pt x="353" y="204"/>
                    <a:pt x="361" y="199"/>
                    <a:pt x="369" y="196"/>
                  </a:cubicBezTo>
                  <a:lnTo>
                    <a:pt x="403" y="223"/>
                  </a:lnTo>
                  <a:cubicBezTo>
                    <a:pt x="405" y="225"/>
                    <a:pt x="408" y="225"/>
                    <a:pt x="410" y="223"/>
                  </a:cubicBezTo>
                  <a:lnTo>
                    <a:pt x="443" y="196"/>
                  </a:lnTo>
                  <a:cubicBezTo>
                    <a:pt x="471" y="206"/>
                    <a:pt x="487" y="226"/>
                    <a:pt x="487" y="250"/>
                  </a:cubicBezTo>
                  <a:lnTo>
                    <a:pt x="487" y="318"/>
                  </a:lnTo>
                  <a:lnTo>
                    <a:pt x="498" y="318"/>
                  </a:lnTo>
                  <a:lnTo>
                    <a:pt x="498" y="250"/>
                  </a:lnTo>
                  <a:cubicBezTo>
                    <a:pt x="498" y="220"/>
                    <a:pt x="478" y="196"/>
                    <a:pt x="444" y="185"/>
                  </a:cubicBezTo>
                  <a:close/>
                </a:path>
              </a:pathLst>
            </a:custGeom>
            <a:grpFill/>
            <a:ln w="0">
              <a:solidFill>
                <a:schemeClr val="bg1"/>
              </a:solidFill>
              <a:prstDash val="solid"/>
              <a:round/>
            </a:ln>
          </p:spPr>
          <p:txBody>
            <a:bodyPr vert="horz" wrap="square" lIns="91440" tIns="45720" rIns="91440" bIns="45720" numCol="1" anchor="t" anchorCtr="0" compatLnSpc="1">
              <a:prstTxWarp prst="textNoShape">
                <a:avLst/>
              </a:prstTxWarp>
              <a:noAutofit/>
            </a:bodyPr>
            <a:lstStyle/>
            <a:p>
              <a:endParaRPr lang="en-US"/>
            </a:p>
          </p:txBody>
        </p:sp>
      </p:grpSp>
      <p:sp>
        <p:nvSpPr>
          <p:cNvPr id="63" name="TextBox 62">
            <a:extLst>
              <a:ext uri="{FF2B5EF4-FFF2-40B4-BE49-F238E27FC236}">
                <a16:creationId xmlns:a16="http://schemas.microsoft.com/office/drawing/2014/main" id="{CF0162F4-13F8-E658-3BA0-2878AC70C864}"/>
              </a:ext>
            </a:extLst>
          </p:cNvPr>
          <p:cNvSpPr txBox="1"/>
          <p:nvPr/>
        </p:nvSpPr>
        <p:spPr>
          <a:xfrm>
            <a:off x="3633746" y="2941983"/>
            <a:ext cx="2621000" cy="1169551"/>
          </a:xfrm>
          <a:prstGeom prst="rect">
            <a:avLst/>
          </a:prstGeom>
          <a:noFill/>
        </p:spPr>
        <p:txBody>
          <a:bodyPr wrap="square" rtlCol="0">
            <a:noAutofit/>
          </a:bodyPr>
          <a:lstStyle/>
          <a:p>
            <a:pPr rtl="0"/>
            <a:r>
              <a:rPr lang="zh-Hans" sz="1400" b="1" i="0" u="none" strike="noStrike">
                <a:solidFill>
                  <a:srgbClr val="000000"/>
                </a:solidFill>
                <a:latin typeface="Simsun"/>
                <a:ea typeface="Simsun"/>
              </a:rPr>
              <a:t>社区组织（CBO）</a:t>
            </a:r>
          </a:p>
          <a:p>
            <a:pPr rtl="0"/>
            <a:r>
              <a:rPr lang="zh-Hans" sz="1200" b="0" i="1" u="none" strike="noStrike">
                <a:solidFill>
                  <a:srgbClr val="000000"/>
                </a:solidFill>
                <a:latin typeface="Simsun"/>
                <a:ea typeface="Simsun"/>
              </a:rPr>
              <a:t>CTF 工作人员将进行现场演示</a:t>
            </a:r>
          </a:p>
          <a:p>
            <a:endParaRPr lang="en-US"/>
          </a:p>
        </p:txBody>
      </p:sp>
      <p:sp>
        <p:nvSpPr>
          <p:cNvPr id="68" name="TextBox 67">
            <a:extLst>
              <a:ext uri="{FF2B5EF4-FFF2-40B4-BE49-F238E27FC236}">
                <a16:creationId xmlns:a16="http://schemas.microsoft.com/office/drawing/2014/main" id="{6EC71ACD-C408-3138-354B-C84A06AA278D}"/>
              </a:ext>
            </a:extLst>
          </p:cNvPr>
          <p:cNvSpPr txBox="1"/>
          <p:nvPr/>
        </p:nvSpPr>
        <p:spPr>
          <a:xfrm>
            <a:off x="3745064" y="4126727"/>
            <a:ext cx="2365227" cy="1600438"/>
          </a:xfrm>
          <a:prstGeom prst="rect">
            <a:avLst/>
          </a:prstGeom>
          <a:noFill/>
        </p:spPr>
        <p:txBody>
          <a:bodyPr wrap="square" rtlCol="0">
            <a:noAutofit/>
          </a:bodyPr>
          <a:lstStyle/>
          <a:p>
            <a:pPr rtl="0"/>
            <a:r>
              <a:rPr lang="zh-Hans" sz="1400" b="1" i="0" u="none" strike="noStrike">
                <a:solidFill>
                  <a:srgbClr val="000000"/>
                </a:solidFill>
                <a:latin typeface="Simsun"/>
                <a:ea typeface="Simsun"/>
              </a:rPr>
              <a:t>医疗社区组织（HCBO）</a:t>
            </a:r>
            <a:endParaRPr lang="zh-Hans" sz="1400" b="0" i="1" u="none" strike="noStrike">
              <a:solidFill>
                <a:srgbClr val="000000"/>
              </a:solidFill>
              <a:latin typeface="Simsun"/>
              <a:ea typeface="Simsun"/>
            </a:endParaRPr>
          </a:p>
          <a:p>
            <a:pPr rtl="0"/>
            <a:r>
              <a:rPr lang="zh-Hans" sz="1200" b="0" i="1" u="none" strike="noStrike">
                <a:solidFill>
                  <a:srgbClr val="000000"/>
                </a:solidFill>
                <a:latin typeface="Simsun"/>
                <a:ea typeface="Simsun"/>
              </a:rPr>
              <a:t>CTF 工作人员向 HCBO 提供指南</a:t>
            </a:r>
          </a:p>
          <a:p>
            <a:endParaRPr lang="en-US" sz="1400" b="1">
              <a:solidFill>
                <a:srgbClr val="000000"/>
              </a:solidFill>
            </a:endParaRPr>
          </a:p>
          <a:p>
            <a:endParaRPr lang="en-US"/>
          </a:p>
        </p:txBody>
      </p:sp>
      <p:sp>
        <p:nvSpPr>
          <p:cNvPr id="70" name="TextBox 69">
            <a:extLst>
              <a:ext uri="{FF2B5EF4-FFF2-40B4-BE49-F238E27FC236}">
                <a16:creationId xmlns:a16="http://schemas.microsoft.com/office/drawing/2014/main" id="{75491CB9-260C-0E66-4830-E9B02217CF78}"/>
              </a:ext>
            </a:extLst>
          </p:cNvPr>
          <p:cNvSpPr txBox="1"/>
          <p:nvPr/>
        </p:nvSpPr>
        <p:spPr>
          <a:xfrm>
            <a:off x="7903597" y="2930459"/>
            <a:ext cx="3164619" cy="677108"/>
          </a:xfrm>
          <a:prstGeom prst="rect">
            <a:avLst/>
          </a:prstGeom>
          <a:noFill/>
        </p:spPr>
        <p:txBody>
          <a:bodyPr wrap="square" rtlCol="0">
            <a:noAutofit/>
          </a:bodyPr>
          <a:lstStyle/>
          <a:p>
            <a:pPr rtl="0"/>
            <a:r>
              <a:rPr lang="zh-Hans" sz="1400" b="1" i="0" u="none" strike="noStrike">
                <a:solidFill>
                  <a:srgbClr val="000000"/>
                </a:solidFill>
                <a:latin typeface="Simsun"/>
                <a:ea typeface="Simsun"/>
              </a:rPr>
              <a:t>公立和私立学校</a:t>
            </a:r>
          </a:p>
          <a:p>
            <a:pPr rtl="0"/>
            <a:r>
              <a:rPr lang="zh-Hans" sz="1200" b="0" i="1" u="none" strike="noStrike">
                <a:solidFill>
                  <a:srgbClr val="000000"/>
                </a:solidFill>
                <a:latin typeface="Simsun"/>
                <a:ea typeface="Simsun"/>
              </a:rPr>
              <a:t>CTF 工作人员将为公立学校提供现场演示</a:t>
            </a:r>
          </a:p>
        </p:txBody>
      </p:sp>
      <p:sp>
        <p:nvSpPr>
          <p:cNvPr id="71" name="TextBox 70">
            <a:extLst>
              <a:ext uri="{FF2B5EF4-FFF2-40B4-BE49-F238E27FC236}">
                <a16:creationId xmlns:a16="http://schemas.microsoft.com/office/drawing/2014/main" id="{AC479000-DF27-FFAB-CFF4-B6ED618C7CB1}"/>
              </a:ext>
            </a:extLst>
          </p:cNvPr>
          <p:cNvSpPr txBox="1"/>
          <p:nvPr/>
        </p:nvSpPr>
        <p:spPr>
          <a:xfrm>
            <a:off x="7894199" y="3937988"/>
            <a:ext cx="3305708" cy="1692771"/>
          </a:xfrm>
          <a:prstGeom prst="rect">
            <a:avLst/>
          </a:prstGeom>
          <a:noFill/>
        </p:spPr>
        <p:txBody>
          <a:bodyPr wrap="square" rtlCol="0">
            <a:noAutofit/>
          </a:bodyPr>
          <a:lstStyle/>
          <a:p>
            <a:pPr rtl="0"/>
            <a:r>
              <a:rPr lang="zh-Hans" sz="1400" b="1" i="0" u="none" strike="noStrike">
                <a:solidFill>
                  <a:srgbClr val="000000"/>
                </a:solidFill>
                <a:latin typeface="Simsun"/>
                <a:ea typeface="Simsun"/>
              </a:rPr>
              <a:t>图书馆、社区学院、政府医院、2-1-1 服务提供者</a:t>
            </a:r>
          </a:p>
          <a:p>
            <a:pPr rtl="0"/>
            <a:r>
              <a:rPr lang="zh-Hans" sz="1200" b="0" i="1" u="none" strike="noStrike">
                <a:solidFill>
                  <a:srgbClr val="000000"/>
                </a:solidFill>
                <a:latin typeface="Simsun"/>
                <a:ea typeface="Simsun"/>
              </a:rPr>
              <a:t>这些实体需要完成的流程与为 CBO、HCBO 和学校提供的现场演示类似。</a:t>
            </a:r>
          </a:p>
          <a:p>
            <a:endParaRPr lang="en-US" sz="1400" b="1">
              <a:solidFill>
                <a:srgbClr val="000000"/>
              </a:solidFill>
            </a:endParaRPr>
          </a:p>
        </p:txBody>
      </p:sp>
      <p:sp>
        <p:nvSpPr>
          <p:cNvPr id="74" name="Rectangle 73">
            <a:extLst>
              <a:ext uri="{FF2B5EF4-FFF2-40B4-BE49-F238E27FC236}">
                <a16:creationId xmlns:a16="http://schemas.microsoft.com/office/drawing/2014/main" id="{C029ED85-0E71-1DD0-FF2E-9E64E13EC908}"/>
              </a:ext>
            </a:extLst>
          </p:cNvPr>
          <p:cNvSpPr/>
          <p:nvPr/>
        </p:nvSpPr>
        <p:spPr>
          <a:xfrm>
            <a:off x="1" y="151076"/>
            <a:ext cx="2289061" cy="6488263"/>
          </a:xfrm>
          <a:prstGeom prst="rect">
            <a:avLst/>
          </a:prstGeom>
          <a:solidFill>
            <a:schemeClr val="accent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76" name="Picture 75" descr="Overlapping blue and white rays">
            <a:extLst>
              <a:ext uri="{FF2B5EF4-FFF2-40B4-BE49-F238E27FC236}">
                <a16:creationId xmlns:a16="http://schemas.microsoft.com/office/drawing/2014/main" id="{CDC9D14A-292F-CC0E-A134-F4A25D62A92C}"/>
              </a:ext>
            </a:extLst>
          </p:cNvPr>
          <p:cNvPicPr>
            <a:picLocks noChangeAspect="1"/>
          </p:cNvPicPr>
          <p:nvPr/>
        </p:nvPicPr>
        <p:blipFill>
          <a:blip r:embed="rId3">
            <a:alphaModFix amt="59000"/>
            <a:extLst>
              <a:ext uri="{28A0092B-C50C-407E-A947-70E740481C1C}">
                <a14:useLocalDpi xmlns:a14="http://schemas.microsoft.com/office/drawing/2010/main" val="0"/>
              </a:ext>
            </a:extLst>
          </a:blip>
          <a:srcRect l="24519" r="435" b="46"/>
          <a:stretch>
            <a:fillRect/>
          </a:stretch>
        </p:blipFill>
        <p:spPr>
          <a:xfrm>
            <a:off x="-12648" y="152400"/>
            <a:ext cx="2308111" cy="6486939"/>
          </a:xfrm>
          <a:prstGeom prst="rect">
            <a:avLst/>
          </a:prstGeom>
          <a:effectLst>
            <a:softEdge rad="25400"/>
          </a:effectLst>
        </p:spPr>
      </p:pic>
      <p:pic>
        <p:nvPicPr>
          <p:cNvPr id="77" name="Picture 76" descr="Logo&#10;&#10;Description automatically generated">
            <a:extLst>
              <a:ext uri="{FF2B5EF4-FFF2-40B4-BE49-F238E27FC236}">
                <a16:creationId xmlns:a16="http://schemas.microsoft.com/office/drawing/2014/main" id="{91ED1977-EB13-7EC1-FC3B-6AA91DF5F461}"/>
              </a:ext>
            </a:extLst>
          </p:cNvPr>
          <p:cNvPicPr>
            <a:picLocks noChangeAspect="1"/>
          </p:cNvPicPr>
          <p:nvPr/>
        </p:nvPicPr>
        <p:blipFill>
          <a:blip r:embed="rId4">
            <a:extLst>
              <a:ext uri="{28A0092B-C50C-407E-A947-70E740481C1C}">
                <a14:useLocalDpi xmlns:a14="http://schemas.microsoft.com/office/drawing/2010/main" val="0"/>
              </a:ext>
            </a:extLst>
          </a:blip>
          <a:srcRect r="57385"/>
          <a:stretch>
            <a:fillRect/>
          </a:stretch>
        </p:blipFill>
        <p:spPr>
          <a:xfrm>
            <a:off x="419279" y="456476"/>
            <a:ext cx="1444256" cy="1349527"/>
          </a:xfrm>
          <a:prstGeom prst="rect">
            <a:avLst/>
          </a:prstGeom>
        </p:spPr>
      </p:pic>
      <p:sp>
        <p:nvSpPr>
          <p:cNvPr id="82" name="Rectangle 81">
            <a:extLst>
              <a:ext uri="{FF2B5EF4-FFF2-40B4-BE49-F238E27FC236}">
                <a16:creationId xmlns:a16="http://schemas.microsoft.com/office/drawing/2014/main" id="{D8429192-1319-814B-CC9D-BEAC59C42BEC}"/>
              </a:ext>
            </a:extLst>
          </p:cNvPr>
          <p:cNvSpPr/>
          <p:nvPr/>
        </p:nvSpPr>
        <p:spPr>
          <a:xfrm>
            <a:off x="241082" y="4273992"/>
            <a:ext cx="1791139" cy="2218882"/>
          </a:xfrm>
          <a:prstGeom prst="rect">
            <a:avLst/>
          </a:prstGeom>
          <a:solidFill>
            <a:srgbClr val="23475F">
              <a:alpha val="60000"/>
            </a:srgbClr>
          </a:solid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3" name="TextBox 82">
            <a:extLst>
              <a:ext uri="{FF2B5EF4-FFF2-40B4-BE49-F238E27FC236}">
                <a16:creationId xmlns:a16="http://schemas.microsoft.com/office/drawing/2014/main" id="{C674F9E4-EA08-9383-0121-13C3B568B46C}"/>
              </a:ext>
            </a:extLst>
          </p:cNvPr>
          <p:cNvSpPr txBox="1"/>
          <p:nvPr/>
        </p:nvSpPr>
        <p:spPr>
          <a:xfrm>
            <a:off x="325582" y="4466538"/>
            <a:ext cx="1730451" cy="1869743"/>
          </a:xfrm>
          <a:prstGeom prst="rect">
            <a:avLst/>
          </a:prstGeom>
          <a:noFill/>
        </p:spPr>
        <p:txBody>
          <a:bodyPr wrap="square" rtlCol="0">
            <a:noAutofit/>
          </a:bodyPr>
          <a:lstStyle/>
          <a:p>
            <a:pPr rtl="0"/>
            <a:r>
              <a:rPr lang="zh-Hans" sz="1000" b="0" i="0" u="none" strike="noStrike">
                <a:solidFill>
                  <a:srgbClr val="FFFFFF"/>
                </a:solidFill>
                <a:latin typeface="Simsun"/>
                <a:ea typeface="Simsun"/>
              </a:rPr>
              <a:t>各组织必须使用 eCAP 管理其 CTF 计划的参与情况，包括提交申请、维护联系信息和完成资格重新认证。</a:t>
            </a:r>
          </a:p>
          <a:p>
            <a:endParaRPr lang="en-US" sz="1050"/>
          </a:p>
        </p:txBody>
      </p:sp>
      <p:sp>
        <p:nvSpPr>
          <p:cNvPr id="84" name="TextBox 83">
            <a:extLst>
              <a:ext uri="{FF2B5EF4-FFF2-40B4-BE49-F238E27FC236}">
                <a16:creationId xmlns:a16="http://schemas.microsoft.com/office/drawing/2014/main" id="{5B6E4482-45BB-9443-A6F3-6D04D34AA9E2}"/>
              </a:ext>
            </a:extLst>
          </p:cNvPr>
          <p:cNvSpPr txBox="1"/>
          <p:nvPr/>
        </p:nvSpPr>
        <p:spPr>
          <a:xfrm>
            <a:off x="-39445" y="2303810"/>
            <a:ext cx="2408933" cy="492443"/>
          </a:xfrm>
          <a:prstGeom prst="rect">
            <a:avLst/>
          </a:prstGeom>
          <a:noFill/>
        </p:spPr>
        <p:txBody>
          <a:bodyPr wrap="square" rtlCol="0">
            <a:noAutofit/>
          </a:bodyPr>
          <a:lstStyle/>
          <a:p>
            <a:pPr algn="ctr" rtl="0"/>
            <a:r>
              <a:rPr lang="zh-Hans" sz="1300" b="0" i="0" u="none" strike="noStrike">
                <a:solidFill>
                  <a:srgbClr val="FFFFFF"/>
                </a:solidFill>
                <a:latin typeface="Simsun"/>
                <a:ea typeface="Simsun"/>
              </a:rPr>
              <a:t>eCAP 网络门户：</a:t>
            </a:r>
          </a:p>
          <a:p>
            <a:pPr rtl="0"/>
            <a:r>
              <a:rPr lang="zh-Hans" sz="1300" b="0" i="0" u="none" strike="noStrike">
                <a:solidFill>
                  <a:srgbClr val="FFFFFF"/>
                </a:solidFill>
                <a:latin typeface="Simsun"/>
                <a:ea typeface="Simsun"/>
              </a:rPr>
              <a:t>https://ecap.cpuc.ca.gov/</a:t>
            </a:r>
          </a:p>
        </p:txBody>
      </p:sp>
    </p:spTree>
    <p:extLst>
      <p:ext uri="{BB962C8B-B14F-4D97-AF65-F5344CB8AC3E}">
        <p14:creationId xmlns:p14="http://schemas.microsoft.com/office/powerpoint/2010/main" val="22093504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vert="horz" lIns="0" tIns="0" rIns="0" bIns="0" rtlCol="0" anchor="t" anchorCtr="0">
            <a:noAutofit/>
          </a:bodyPr>
          <a:lstStyle/>
          <a:p>
            <a:pPr rtl="0">
              <a:spcAft>
                <a:spcPts val="600"/>
              </a:spcAft>
            </a:pPr>
            <a:r>
              <a:rPr lang="zh-Hans" sz="900" b="0" i="0" u="none" strike="noStrike">
                <a:latin typeface="Simsun"/>
                <a:ea typeface="Simsun"/>
              </a:rPr>
              <a:t>14</a:t>
            </a:r>
            <a:endParaRPr lang="en-US"/>
          </a:p>
        </p:txBody>
      </p:sp>
      <p:pic>
        <p:nvPicPr>
          <p:cNvPr id="10" name="Picture 9">
            <a:extLst>
              <a:ext uri="{FF2B5EF4-FFF2-40B4-BE49-F238E27FC236}">
                <a16:creationId xmlns:a16="http://schemas.microsoft.com/office/drawing/2014/main" id="{0D4F0C7B-5C9F-7AC2-7685-FE975801AA73}"/>
              </a:ext>
            </a:extLst>
          </p:cNvPr>
          <p:cNvPicPr>
            <a:picLocks noChangeAspect="1"/>
          </p:cNvPicPr>
          <p:nvPr/>
        </p:nvPicPr>
        <p:blipFill>
          <a:blip r:embed="rId2"/>
          <a:stretch>
            <a:fillRect/>
          </a:stretch>
        </p:blipFill>
        <p:spPr>
          <a:xfrm>
            <a:off x="2690744" y="1147354"/>
            <a:ext cx="6810512" cy="5010032"/>
          </a:xfrm>
          <a:prstGeom prst="rect">
            <a:avLst/>
          </a:prstGeom>
        </p:spPr>
      </p:pic>
      <p:sp>
        <p:nvSpPr>
          <p:cNvPr id="13" name="TextBox 12">
            <a:extLst>
              <a:ext uri="{FF2B5EF4-FFF2-40B4-BE49-F238E27FC236}">
                <a16:creationId xmlns:a16="http://schemas.microsoft.com/office/drawing/2014/main" id="{4B1D8C7B-EEC9-917F-4C53-D36FA06D462F}"/>
              </a:ext>
            </a:extLst>
          </p:cNvPr>
          <p:cNvSpPr txBox="1"/>
          <p:nvPr/>
        </p:nvSpPr>
        <p:spPr>
          <a:xfrm>
            <a:off x="3048000" y="408226"/>
            <a:ext cx="6096000" cy="584775"/>
          </a:xfrm>
          <a:prstGeom prst="rect">
            <a:avLst/>
          </a:prstGeom>
          <a:noFill/>
        </p:spPr>
        <p:txBody>
          <a:bodyPr wrap="square">
            <a:noAutofit/>
          </a:bodyPr>
          <a:lstStyle/>
          <a:p>
            <a:pPr algn="ctr" rtl="0" fontAlgn="b">
              <a:spcBef>
                <a:spcPct val="0"/>
              </a:spcBef>
            </a:pPr>
            <a:r>
              <a:rPr lang="zh-Hans" sz="3200" b="1" i="0" u="none" strike="noStrike">
                <a:solidFill>
                  <a:srgbClr val="2A3C50"/>
                </a:solidFill>
                <a:latin typeface="Simsun"/>
                <a:ea typeface="Simsun"/>
                <a:cs typeface="+mj-cs"/>
              </a:rPr>
              <a:t>一般信息</a:t>
            </a:r>
          </a:p>
        </p:txBody>
      </p:sp>
    </p:spTree>
    <p:extLst>
      <p:ext uri="{BB962C8B-B14F-4D97-AF65-F5344CB8AC3E}">
        <p14:creationId xmlns:p14="http://schemas.microsoft.com/office/powerpoint/2010/main" val="18235594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476DA7-E645-E6ED-7DE5-81B22B2B1C29}"/>
              </a:ext>
            </a:extLst>
          </p:cNvPr>
          <p:cNvSpPr>
            <a:spLocks noGrp="1"/>
          </p:cNvSpPr>
          <p:nvPr>
            <p:ph type="title"/>
          </p:nvPr>
        </p:nvSpPr>
        <p:spPr>
          <a:xfrm>
            <a:off x="609600" y="457200"/>
            <a:ext cx="3932237" cy="1458686"/>
          </a:xfrm>
        </p:spPr>
        <p:txBody>
          <a:bodyPr anchor="b">
            <a:noAutofit/>
          </a:bodyPr>
          <a:lstStyle/>
          <a:p>
            <a:pPr rtl="0"/>
            <a:r>
              <a:rPr lang="zh-Hans" sz="2800" b="1" i="0" u="none" strike="noStrike">
                <a:latin typeface="Simsun"/>
                <a:ea typeface="Simsun"/>
              </a:rPr>
              <a:t>已提交的申请/案件列表</a:t>
            </a:r>
          </a:p>
        </p:txBody>
      </p:sp>
      <p:sp>
        <p:nvSpPr>
          <p:cNvPr id="14" name="Text Placeholder 3">
            <a:extLst>
              <a:ext uri="{FF2B5EF4-FFF2-40B4-BE49-F238E27FC236}">
                <a16:creationId xmlns:a16="http://schemas.microsoft.com/office/drawing/2014/main" id="{3A203A2F-5A3F-1285-7D29-8D07369697A9}"/>
              </a:ext>
            </a:extLst>
          </p:cNvPr>
          <p:cNvSpPr>
            <a:spLocks noGrp="1"/>
          </p:cNvSpPr>
          <p:nvPr>
            <p:ph type="body" sz="half" idx="2"/>
          </p:nvPr>
        </p:nvSpPr>
        <p:spPr/>
        <p:txBody>
          <a:bodyPr>
            <a:noAutofit/>
          </a:bodyPr>
          <a:lstStyle/>
          <a:p>
            <a:pPr marL="285750" indent="-285750" rtl="0">
              <a:buFont typeface="Wingdings" panose="05000000000000000000" pitchFamily="2" charset="2"/>
              <a:buChar char="v"/>
            </a:pPr>
            <a:r>
              <a:rPr lang="zh-Hans" sz="1800" b="0" i="0" u="none" strike="noStrike">
                <a:latin typeface="Simsun"/>
                <a:ea typeface="Simsun"/>
              </a:rPr>
              <a:t>申请人队列中的申请称为“案件”</a:t>
            </a:r>
          </a:p>
          <a:p>
            <a:pPr marL="285750" indent="-285750" rtl="0">
              <a:buFont typeface="Wingdings" panose="05000000000000000000" pitchFamily="2" charset="2"/>
              <a:buChar char="v"/>
            </a:pPr>
            <a:r>
              <a:rPr lang="zh-Hans" sz="1800" b="0" i="0" u="none" strike="noStrike">
                <a:latin typeface="Simsun"/>
                <a:ea typeface="Simsun"/>
              </a:rPr>
              <a:t>每份申请都有一个案件编号</a:t>
            </a:r>
          </a:p>
          <a:p>
            <a:pPr marL="285750" indent="-285750" rtl="0">
              <a:buFont typeface="Wingdings" panose="05000000000000000000" pitchFamily="2" charset="2"/>
              <a:buChar char="v"/>
            </a:pPr>
            <a:r>
              <a:rPr lang="zh-Hans" sz="1800" b="0" i="0" u="none" strike="noStrike">
                <a:latin typeface="Simsun"/>
                <a:ea typeface="Simsun"/>
              </a:rPr>
              <a:t>如需提交新申请，申请人应点击“新 CTF 申请”按钮。</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vert="horz" lIns="0" tIns="0" rIns="0" bIns="0" rtlCol="0" anchor="t" anchorCtr="0">
            <a:noAutofit/>
          </a:bodyPr>
          <a:lstStyle/>
          <a:p>
            <a:pPr rtl="0">
              <a:spcAft>
                <a:spcPts val="600"/>
              </a:spcAft>
            </a:pPr>
            <a:r>
              <a:rPr lang="zh-Hans" sz="900" b="0" i="0" u="none" strike="noStrike">
                <a:latin typeface="Simsun"/>
                <a:ea typeface="Simsun"/>
              </a:rPr>
              <a:t>15</a:t>
            </a:r>
            <a:endParaRPr lang="en-US"/>
          </a:p>
        </p:txBody>
      </p:sp>
      <p:pic>
        <p:nvPicPr>
          <p:cNvPr id="3" name="Picture 2">
            <a:extLst>
              <a:ext uri="{FF2B5EF4-FFF2-40B4-BE49-F238E27FC236}">
                <a16:creationId xmlns:a16="http://schemas.microsoft.com/office/drawing/2014/main" id="{85A6C950-C20C-3EA1-D469-0EED847A0FD3}"/>
              </a:ext>
            </a:extLst>
          </p:cNvPr>
          <p:cNvPicPr>
            <a:picLocks noChangeAspect="1"/>
          </p:cNvPicPr>
          <p:nvPr/>
        </p:nvPicPr>
        <p:blipFill>
          <a:blip r:embed="rId2"/>
          <a:stretch>
            <a:fillRect/>
          </a:stretch>
        </p:blipFill>
        <p:spPr>
          <a:xfrm>
            <a:off x="4942518" y="2148840"/>
            <a:ext cx="6639882" cy="1842567"/>
          </a:xfrm>
          <a:prstGeom prst="rect">
            <a:avLst/>
          </a:prstGeom>
          <a:noFill/>
        </p:spPr>
      </p:pic>
      <p:pic>
        <p:nvPicPr>
          <p:cNvPr id="6" name="Picture 5">
            <a:extLst>
              <a:ext uri="{FF2B5EF4-FFF2-40B4-BE49-F238E27FC236}">
                <a16:creationId xmlns:a16="http://schemas.microsoft.com/office/drawing/2014/main" id="{21E0E691-C903-7A7A-CE65-E93E8080F002}"/>
              </a:ext>
            </a:extLst>
          </p:cNvPr>
          <p:cNvPicPr>
            <a:picLocks noChangeAspect="1"/>
          </p:cNvPicPr>
          <p:nvPr/>
        </p:nvPicPr>
        <p:blipFill>
          <a:blip r:embed="rId3"/>
          <a:stretch>
            <a:fillRect/>
          </a:stretch>
        </p:blipFill>
        <p:spPr>
          <a:xfrm>
            <a:off x="4922111" y="4662159"/>
            <a:ext cx="2905125" cy="1104900"/>
          </a:xfrm>
          <a:prstGeom prst="rect">
            <a:avLst/>
          </a:prstGeom>
        </p:spPr>
      </p:pic>
    </p:spTree>
    <p:extLst>
      <p:ext uri="{BB962C8B-B14F-4D97-AF65-F5344CB8AC3E}">
        <p14:creationId xmlns:p14="http://schemas.microsoft.com/office/powerpoint/2010/main" val="8863887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Autofit/>
          </a:bodyPr>
          <a:lstStyle/>
          <a:p>
            <a:pPr rtl="0">
              <a:spcAft>
                <a:spcPts val="600"/>
              </a:spcAft>
            </a:pPr>
            <a:r>
              <a:rPr lang="zh-Hans" sz="900" b="0" i="0" u="none" strike="noStrike">
                <a:latin typeface="Simsun"/>
                <a:ea typeface="Simsun"/>
              </a:rPr>
              <a:t>16</a:t>
            </a:r>
            <a:endParaRPr lang="en-US"/>
          </a:p>
        </p:txBody>
      </p:sp>
      <p:pic>
        <p:nvPicPr>
          <p:cNvPr id="9" name="Picture 8">
            <a:extLst>
              <a:ext uri="{FF2B5EF4-FFF2-40B4-BE49-F238E27FC236}">
                <a16:creationId xmlns:a16="http://schemas.microsoft.com/office/drawing/2014/main" id="{FB65CB29-E5FE-5917-2C61-90F1C21EEEEA}"/>
              </a:ext>
            </a:extLst>
          </p:cNvPr>
          <p:cNvPicPr>
            <a:picLocks noChangeAspect="1"/>
          </p:cNvPicPr>
          <p:nvPr/>
        </p:nvPicPr>
        <p:blipFill>
          <a:blip r:embed="rId2"/>
          <a:stretch>
            <a:fillRect/>
          </a:stretch>
        </p:blipFill>
        <p:spPr>
          <a:xfrm>
            <a:off x="0" y="153336"/>
            <a:ext cx="12197551" cy="6174312"/>
          </a:xfrm>
          <a:prstGeom prst="rect">
            <a:avLst/>
          </a:prstGeom>
        </p:spPr>
      </p:pic>
    </p:spTree>
    <p:extLst>
      <p:ext uri="{BB962C8B-B14F-4D97-AF65-F5344CB8AC3E}">
        <p14:creationId xmlns:p14="http://schemas.microsoft.com/office/powerpoint/2010/main" val="8925202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3155315"/>
          </a:xfrm>
        </p:spPr>
        <p:txBody>
          <a:bodyPr anchor="b">
            <a:noAutofit/>
          </a:bodyPr>
          <a:lstStyle/>
          <a:p>
            <a:pPr algn="ctr" rtl="0"/>
            <a:r>
              <a:rPr lang="zh-Hans" sz="4400" b="1" i="0" u="none" strike="noStrike">
                <a:latin typeface="Simsun"/>
                <a:ea typeface="Simsun"/>
              </a:rPr>
              <a:t>现场演示</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p:txBody>
          <a:bodyPr>
            <a:noAutofit/>
          </a:bodyPr>
          <a:lstStyle/>
          <a:p>
            <a:pPr>
              <a:buFont typeface="Wingdings" panose="05000000000000000000" pitchFamily="2" charset="2"/>
              <a:buChar char="v"/>
            </a:pPr>
            <a:endParaRPr lang="en-US" sz="2200" b="0" baseline="0">
              <a:solidFill>
                <a:schemeClr val="tx2"/>
              </a:solidFill>
              <a:latin typeface="+mj-lt"/>
              <a:ea typeface="+mj-ea"/>
              <a:cs typeface="+mj-cs"/>
            </a:endParaRPr>
          </a:p>
          <a:p>
            <a:pPr>
              <a:buFont typeface="Wingdings" panose="05000000000000000000" pitchFamily="2" charset="2"/>
              <a:buChar char="v"/>
            </a:pPr>
            <a:endParaRPr lang="en-US" sz="1800" baseline="0">
              <a:solidFill>
                <a:schemeClr val="tx2"/>
              </a:solidFill>
              <a:latin typeface="+mj-lt"/>
              <a:ea typeface="+mj-ea"/>
              <a:cs typeface="+mj-cs"/>
            </a:endParaRPr>
          </a:p>
          <a:p>
            <a:pPr>
              <a:buFont typeface="Wingdings" panose="05000000000000000000" pitchFamily="2" charset="2"/>
              <a:buChar char="v"/>
            </a:pPr>
            <a:endParaRPr lang="en-US" sz="1800" b="0">
              <a:solidFill>
                <a:schemeClr val="tx2"/>
              </a:solidFill>
              <a:latin typeface="+mj-lt"/>
              <a:ea typeface="+mj-ea"/>
              <a:cs typeface="+mj-cs"/>
            </a:endParaRPr>
          </a:p>
          <a:p>
            <a:endParaRPr lang="en-US"/>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Autofit/>
          </a:bodyPr>
          <a:lstStyle/>
          <a:p>
            <a:pPr rtl="0">
              <a:spcAft>
                <a:spcPts val="600"/>
              </a:spcAft>
            </a:pPr>
            <a:r>
              <a:rPr lang="zh-Hans" sz="900" b="0" i="0" u="none" strike="noStrike">
                <a:latin typeface="Simsun"/>
                <a:ea typeface="Simsun"/>
              </a:rPr>
              <a:t>17</a:t>
            </a:r>
            <a:endParaRPr lang="en-US"/>
          </a:p>
        </p:txBody>
      </p:sp>
    </p:spTree>
    <p:extLst>
      <p:ext uri="{BB962C8B-B14F-4D97-AF65-F5344CB8AC3E}">
        <p14:creationId xmlns:p14="http://schemas.microsoft.com/office/powerpoint/2010/main" val="10236737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pPr rtl="0"/>
            <a:r>
              <a:rPr lang="zh-Hans" sz="3600" b="0" i="0" u="none" strike="noStrike">
                <a:latin typeface="Simsun"/>
                <a:ea typeface="Simsun"/>
              </a:rPr>
              <a:t>CTF 重新认证所需文件和参与者联系信息</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noAutofit/>
          </a:bodyPr>
          <a:lstStyle/>
          <a:p>
            <a:pPr rtl="0"/>
            <a:r>
              <a:rPr lang="zh-Hans" sz="900" b="0" i="0" u="none" strike="noStrike">
                <a:latin typeface="Simsun"/>
                <a:ea typeface="Simsun"/>
              </a:rPr>
              <a:t>18</a:t>
            </a:r>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2575691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9568-CCA0-35B1-A951-8F8AAF447829}"/>
              </a:ext>
            </a:extLst>
          </p:cNvPr>
          <p:cNvSpPr>
            <a:spLocks noGrp="1"/>
          </p:cNvSpPr>
          <p:nvPr>
            <p:ph type="title"/>
          </p:nvPr>
        </p:nvSpPr>
        <p:spPr>
          <a:xfrm>
            <a:off x="609599" y="245782"/>
            <a:ext cx="10972800" cy="1094965"/>
          </a:xfrm>
        </p:spPr>
        <p:txBody>
          <a:bodyPr>
            <a:noAutofit/>
          </a:bodyPr>
          <a:lstStyle/>
          <a:p>
            <a:pPr algn="ctr" rtl="0"/>
            <a:r>
              <a:rPr lang="zh-Hans" sz="3600" b="1" i="0" u="none" strike="noStrike" dirty="0">
                <a:latin typeface="Simsun"/>
                <a:ea typeface="Simsun"/>
              </a:rPr>
              <a:t>文件和信息</a:t>
            </a:r>
          </a:p>
        </p:txBody>
      </p:sp>
      <p:sp>
        <p:nvSpPr>
          <p:cNvPr id="3" name="Content Placeholder 2">
            <a:extLst>
              <a:ext uri="{FF2B5EF4-FFF2-40B4-BE49-F238E27FC236}">
                <a16:creationId xmlns:a16="http://schemas.microsoft.com/office/drawing/2014/main" id="{AD4A6895-18EA-47F0-D02B-2B7F0074763B}"/>
              </a:ext>
            </a:extLst>
          </p:cNvPr>
          <p:cNvSpPr>
            <a:spLocks noGrp="1"/>
          </p:cNvSpPr>
          <p:nvPr>
            <p:ph sz="half" idx="1"/>
          </p:nvPr>
        </p:nvSpPr>
        <p:spPr>
          <a:xfrm>
            <a:off x="609600" y="1920240"/>
            <a:ext cx="10590306" cy="4263446"/>
          </a:xfrm>
        </p:spPr>
        <p:txBody>
          <a:bodyPr>
            <a:noAutofit/>
          </a:bodyPr>
          <a:lstStyle/>
          <a:p>
            <a:pPr marL="0" indent="0" rtl="0">
              <a:buNone/>
            </a:pPr>
            <a:r>
              <a:rPr lang="zh-Hans" sz="2400" b="0" i="0" u="none" strike="noStrike" dirty="0">
                <a:latin typeface="Simsun"/>
                <a:ea typeface="Simsun"/>
              </a:rPr>
              <a:t>申请人在提交重新认证时需要提供的文件和信息</a:t>
            </a:r>
          </a:p>
          <a:p>
            <a:pPr rtl="0"/>
            <a:r>
              <a:rPr lang="zh-Hans" sz="2400" b="0" i="0" u="none" strike="noStrike" dirty="0">
                <a:latin typeface="Simsun"/>
                <a:ea typeface="Simsun"/>
              </a:rPr>
              <a:t>登录您的 eCAP 账户</a:t>
            </a:r>
            <a:endParaRPr lang="en-US" altLang="zh-Hans" sz="2400" b="0" i="0" u="none" strike="noStrike" dirty="0">
              <a:latin typeface="Simsun"/>
              <a:ea typeface="Simsun"/>
            </a:endParaRPr>
          </a:p>
          <a:p>
            <a:pPr marL="0" indent="0" rtl="0">
              <a:buNone/>
            </a:pPr>
            <a:endParaRPr lang="zh-Hans" sz="2400" b="0" i="0" u="none" strike="noStrike" dirty="0">
              <a:latin typeface="Simsun"/>
              <a:ea typeface="Simsun"/>
            </a:endParaRPr>
          </a:p>
          <a:p>
            <a:pPr rtl="0"/>
            <a:r>
              <a:rPr lang="zh-Hans" sz="2400" b="0" i="0" u="none" strike="noStrike" dirty="0">
                <a:latin typeface="Simsun"/>
                <a:ea typeface="Simsun"/>
              </a:rPr>
              <a:t>学校、图书馆、社区学院、政府医院/诊所、社区组织、2-1-1 服务提供者和医疗社区组织在 eCAP 中提交文件时需要点击“重新认证 CTF 申请”。</a:t>
            </a:r>
          </a:p>
          <a:p>
            <a:pPr rtl="0"/>
            <a:endParaRPr lang="en-US" altLang="zh-Hans" sz="2400" b="0" i="0" u="none" strike="noStrike" dirty="0">
              <a:latin typeface="Simsun"/>
              <a:ea typeface="Simsun"/>
            </a:endParaRPr>
          </a:p>
          <a:p>
            <a:pPr rtl="0"/>
            <a:r>
              <a:rPr lang="zh-Hans" sz="2400" b="0" i="0" u="none" strike="noStrike" dirty="0">
                <a:latin typeface="Simsun"/>
                <a:ea typeface="Simsun"/>
              </a:rPr>
              <a:t>当前的 990 表格和 501c(3) 信函</a:t>
            </a:r>
          </a:p>
          <a:p>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
        <p:nvSpPr>
          <p:cNvPr id="5" name="Slide Number Placeholder 4">
            <a:extLst>
              <a:ext uri="{FF2B5EF4-FFF2-40B4-BE49-F238E27FC236}">
                <a16:creationId xmlns:a16="http://schemas.microsoft.com/office/drawing/2014/main" id="{177AC197-3B59-76E4-F111-B183924CEE6F}"/>
              </a:ext>
            </a:extLst>
          </p:cNvPr>
          <p:cNvSpPr>
            <a:spLocks noGrp="1"/>
          </p:cNvSpPr>
          <p:nvPr>
            <p:ph type="sldNum" sz="quarter" idx="12"/>
          </p:nvPr>
        </p:nvSpPr>
        <p:spPr/>
        <p:txBody>
          <a:bodyPr>
            <a:noAutofit/>
          </a:bodyPr>
          <a:lstStyle/>
          <a:p>
            <a:pPr rtl="0"/>
            <a:r>
              <a:rPr lang="zh-Hans" sz="900" b="0" i="0" u="none" strike="noStrike">
                <a:latin typeface="Simsun"/>
                <a:ea typeface="Simsun"/>
              </a:rPr>
              <a:t>19</a:t>
            </a:r>
            <a:endParaRPr lang="en-US"/>
          </a:p>
        </p:txBody>
      </p:sp>
    </p:spTree>
    <p:extLst>
      <p:ext uri="{BB962C8B-B14F-4D97-AF65-F5344CB8AC3E}">
        <p14:creationId xmlns:p14="http://schemas.microsoft.com/office/powerpoint/2010/main" val="28224700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2447BC-D7EC-C145-9239-F887ECB37EB8}"/>
              </a:ext>
            </a:extLst>
          </p:cNvPr>
          <p:cNvSpPr/>
          <p:nvPr/>
        </p:nvSpPr>
        <p:spPr>
          <a:xfrm>
            <a:off x="463216" y="6166184"/>
            <a:ext cx="3050005" cy="523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Slide Number Placeholder 2">
            <a:extLst>
              <a:ext uri="{FF2B5EF4-FFF2-40B4-BE49-F238E27FC236}">
                <a16:creationId xmlns:a16="http://schemas.microsoft.com/office/drawing/2014/main" id="{B50A0654-BFC0-7941-9A56-83925E75E5B6}"/>
              </a:ext>
            </a:extLst>
          </p:cNvPr>
          <p:cNvSpPr>
            <a:spLocks noGrp="1"/>
          </p:cNvSpPr>
          <p:nvPr>
            <p:ph type="sldNum" sz="quarter" idx="12"/>
          </p:nvPr>
        </p:nvSpPr>
        <p:spPr/>
        <p:txBody>
          <a:bodyPr>
            <a:noAutofit/>
          </a:bodyPr>
          <a:lstStyle/>
          <a:p>
            <a:pPr rtl="0"/>
            <a:r>
              <a:rPr lang="zh-Hans" sz="900" b="0" i="0" u="none" strike="noStrike">
                <a:latin typeface="Simsun"/>
                <a:ea typeface="Simsun"/>
              </a:rPr>
              <a:t>2</a:t>
            </a:r>
            <a:endParaRPr lang="en-US"/>
          </a:p>
        </p:txBody>
      </p:sp>
      <p:sp>
        <p:nvSpPr>
          <p:cNvPr id="7" name="TextBox 6">
            <a:extLst>
              <a:ext uri="{FF2B5EF4-FFF2-40B4-BE49-F238E27FC236}">
                <a16:creationId xmlns:a16="http://schemas.microsoft.com/office/drawing/2014/main" id="{38EF783F-9D8C-85E3-B702-4301294C69AB}"/>
              </a:ext>
            </a:extLst>
          </p:cNvPr>
          <p:cNvSpPr txBox="1"/>
          <p:nvPr/>
        </p:nvSpPr>
        <p:spPr>
          <a:xfrm>
            <a:off x="3254188" y="3419678"/>
            <a:ext cx="7488518" cy="1938992"/>
          </a:xfrm>
          <a:prstGeom prst="rect">
            <a:avLst/>
          </a:prstGeom>
          <a:noFill/>
        </p:spPr>
        <p:txBody>
          <a:bodyPr wrap="square">
            <a:noAutofit/>
          </a:bodyPr>
          <a:lstStyle/>
          <a:p>
            <a:pPr marL="0" indent="0" rtl="0">
              <a:buNone/>
            </a:pPr>
            <a:r>
              <a:rPr lang="zh-Hans" sz="2400" b="0" i="0" u="none" strike="noStrike">
                <a:solidFill>
                  <a:srgbClr val="FFFFFF"/>
                </a:solidFill>
                <a:latin typeface="Simsun"/>
                <a:ea typeface="Simsun"/>
              </a:rPr>
              <a:t>该计划旨在使每个加州人都能在当地社区直接获得先进的通信服务，特别是那些互联网采用率较低和经济需求较大的社区。</a:t>
            </a:r>
            <a:r>
              <a:rPr lang="zh-Hans" sz="1000" b="0" i="0" u="none" strike="noStrike">
                <a:solidFill>
                  <a:srgbClr val="FFFFFF"/>
                </a:solidFill>
                <a:latin typeface="Simsun"/>
                <a:ea typeface="Simsun"/>
              </a:rPr>
              <a:t>——</a:t>
            </a:r>
            <a:r>
              <a:rPr lang="zh-Hans" sz="1100" b="0" i="1" u="none" strike="noStrike">
                <a:solidFill>
                  <a:srgbClr val="FFFFFF"/>
                </a:solidFill>
                <a:latin typeface="Simsun"/>
                <a:ea typeface="Simsun"/>
              </a:rPr>
              <a:t>加州电信连接基金</a:t>
            </a:r>
            <a:endParaRPr lang="en-US" sz="1000" i="1">
              <a:solidFill>
                <a:schemeClr val="bg1"/>
              </a:solidFill>
            </a:endParaRPr>
          </a:p>
        </p:txBody>
      </p:sp>
      <p:pic>
        <p:nvPicPr>
          <p:cNvPr id="2" name="Picture 1" descr="Logo&#10;&#10;Description automatically generated">
            <a:extLst>
              <a:ext uri="{FF2B5EF4-FFF2-40B4-BE49-F238E27FC236}">
                <a16:creationId xmlns:a16="http://schemas.microsoft.com/office/drawing/2014/main" id="{12B68620-8245-8057-B0FC-98FC13DF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63" y="684901"/>
            <a:ext cx="5238337" cy="2085889"/>
          </a:xfrm>
          <a:prstGeom prst="rect">
            <a:avLst/>
          </a:prstGeom>
        </p:spPr>
      </p:pic>
    </p:spTree>
    <p:extLst>
      <p:ext uri="{BB962C8B-B14F-4D97-AF65-F5344CB8AC3E}">
        <p14:creationId xmlns:p14="http://schemas.microsoft.com/office/powerpoint/2010/main" val="147529662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2EC3-83AF-DE2C-BE61-9EA52C38ED8D}"/>
              </a:ext>
            </a:extLst>
          </p:cNvPr>
          <p:cNvSpPr>
            <a:spLocks noGrp="1"/>
          </p:cNvSpPr>
          <p:nvPr>
            <p:ph type="title"/>
          </p:nvPr>
        </p:nvSpPr>
        <p:spPr>
          <a:xfrm>
            <a:off x="609599" y="356617"/>
            <a:ext cx="11207931" cy="1060704"/>
          </a:xfrm>
        </p:spPr>
        <p:txBody>
          <a:bodyPr>
            <a:noAutofit/>
          </a:bodyPr>
          <a:lstStyle/>
          <a:p>
            <a:pPr rtl="0"/>
            <a:r>
              <a:rPr lang="zh-Hans" sz="3200" b="1" i="0" u="none" strike="noStrike">
                <a:latin typeface="Simsun"/>
                <a:ea typeface="Simsun"/>
              </a:rPr>
              <a:t>文件准确性和完整性的重要性</a:t>
            </a:r>
          </a:p>
        </p:txBody>
      </p:sp>
      <p:sp>
        <p:nvSpPr>
          <p:cNvPr id="3" name="Text Placeholder 2">
            <a:extLst>
              <a:ext uri="{FF2B5EF4-FFF2-40B4-BE49-F238E27FC236}">
                <a16:creationId xmlns:a16="http://schemas.microsoft.com/office/drawing/2014/main" id="{54C7FCB6-68C6-965F-7F79-F1F1A9A30A9C}"/>
              </a:ext>
            </a:extLst>
          </p:cNvPr>
          <p:cNvSpPr>
            <a:spLocks noGrp="1"/>
          </p:cNvSpPr>
          <p:nvPr>
            <p:ph type="body" idx="1"/>
          </p:nvPr>
        </p:nvSpPr>
        <p:spPr>
          <a:xfrm>
            <a:off x="609600" y="1975105"/>
            <a:ext cx="9601200" cy="4114546"/>
          </a:xfrm>
        </p:spPr>
        <p:txBody>
          <a:bodyPr>
            <a:noAutofit/>
          </a:bodyPr>
          <a:lstStyle/>
          <a:p>
            <a:pPr marL="342900" indent="-342900" rtl="0">
              <a:buFont typeface="Arial" panose="020B0604020202020204" pitchFamily="34" charset="0"/>
              <a:buChar char="•"/>
            </a:pPr>
            <a:r>
              <a:rPr lang="zh-Hans" sz="2200" b="0" i="0" u="none" strike="noStrike" dirty="0">
                <a:solidFill>
                  <a:srgbClr val="000000"/>
                </a:solidFill>
                <a:latin typeface="Simsun"/>
                <a:ea typeface="Simsun"/>
              </a:rPr>
              <a:t>通过 eCAP 提交的所有文件必须是最新且准确的文件</a:t>
            </a:r>
            <a:endParaRPr lang="en-US" altLang="zh-Hans" sz="2200" b="0" i="0" u="none" strike="noStrike" dirty="0">
              <a:solidFill>
                <a:srgbClr val="000000"/>
              </a:solidFill>
              <a:latin typeface="Simsun"/>
              <a:ea typeface="Simsun"/>
            </a:endParaRPr>
          </a:p>
          <a:p>
            <a:pPr marL="342900" indent="-342900" rtl="0">
              <a:buFont typeface="Arial" panose="020B0604020202020204" pitchFamily="34" charset="0"/>
              <a:buChar char="•"/>
            </a:pPr>
            <a:endParaRPr lang="zh-Hans" sz="2200" b="0" i="0" u="none" strike="noStrike" dirty="0">
              <a:solidFill>
                <a:srgbClr val="000000"/>
              </a:solidFill>
              <a:latin typeface="Simsun"/>
              <a:ea typeface="Simsun"/>
            </a:endParaRPr>
          </a:p>
          <a:p>
            <a:pPr marL="342900" indent="-342900" rtl="0">
              <a:buFont typeface="Arial" panose="020B0604020202020204" pitchFamily="34" charset="0"/>
              <a:buChar char="•"/>
            </a:pPr>
            <a:r>
              <a:rPr lang="zh-Hans" sz="2200" b="0" i="0" u="none" strike="noStrike" dirty="0">
                <a:solidFill>
                  <a:srgbClr val="000000"/>
                </a:solidFill>
                <a:latin typeface="Simsun"/>
                <a:ea typeface="Simsun"/>
              </a:rPr>
              <a:t>必须完成所有必要文件</a:t>
            </a:r>
            <a:endParaRPr lang="en-US" altLang="zh-Hans" sz="2200" b="0" i="0" u="none" strike="noStrike" dirty="0">
              <a:solidFill>
                <a:srgbClr val="000000"/>
              </a:solidFill>
              <a:latin typeface="Simsun"/>
              <a:ea typeface="Simsun"/>
            </a:endParaRPr>
          </a:p>
          <a:p>
            <a:pPr marL="342900" indent="-342900" rtl="0">
              <a:buFont typeface="Arial" panose="020B0604020202020204" pitchFamily="34" charset="0"/>
              <a:buChar char="•"/>
            </a:pPr>
            <a:endParaRPr lang="zh-Hans" sz="2200" b="0" i="0" u="none" strike="noStrike" dirty="0">
              <a:solidFill>
                <a:srgbClr val="000000"/>
              </a:solidFill>
              <a:latin typeface="Simsun"/>
              <a:ea typeface="Simsun"/>
            </a:endParaRPr>
          </a:p>
          <a:p>
            <a:pPr marL="342900" indent="-342900" rtl="0">
              <a:buFont typeface="Arial" panose="020B0604020202020204" pitchFamily="34" charset="0"/>
              <a:buChar char="•"/>
            </a:pPr>
            <a:r>
              <a:rPr lang="zh-Hans" sz="2200" b="0" i="0" u="none" strike="noStrike" dirty="0">
                <a:solidFill>
                  <a:srgbClr val="000000"/>
                </a:solidFill>
                <a:latin typeface="Simsun"/>
                <a:ea typeface="Simsun"/>
              </a:rPr>
              <a:t>在资格终止日期前至少 30 天提交重新认证申请</a:t>
            </a:r>
            <a:endParaRPr lang="en-US" altLang="zh-Hans" sz="2200" b="0" i="0" u="none" strike="noStrike" dirty="0">
              <a:solidFill>
                <a:srgbClr val="000000"/>
              </a:solidFill>
              <a:latin typeface="Simsun"/>
              <a:ea typeface="Simsun"/>
            </a:endParaRPr>
          </a:p>
          <a:p>
            <a:pPr marL="342900" indent="-342900" rtl="0">
              <a:buFont typeface="Arial" panose="020B0604020202020204" pitchFamily="34" charset="0"/>
              <a:buChar char="•"/>
            </a:pPr>
            <a:endParaRPr lang="zh-Hans" sz="2200" b="0" i="0" u="none" strike="noStrike" dirty="0">
              <a:solidFill>
                <a:srgbClr val="000000"/>
              </a:solidFill>
              <a:latin typeface="Simsun"/>
              <a:ea typeface="Simsun"/>
            </a:endParaRPr>
          </a:p>
          <a:p>
            <a:pPr marL="342900" indent="-342900" rtl="0">
              <a:buFont typeface="Arial" panose="020B0604020202020204" pitchFamily="34" charset="0"/>
              <a:buChar char="•"/>
            </a:pPr>
            <a:r>
              <a:rPr lang="zh-Hans" sz="2200" b="0" i="0" u="none" strike="noStrike" dirty="0">
                <a:solidFill>
                  <a:srgbClr val="000000"/>
                </a:solidFill>
                <a:latin typeface="Simsun"/>
                <a:ea typeface="Simsun"/>
              </a:rPr>
              <a:t>请勿创建新的 eCAP 帐户</a:t>
            </a:r>
          </a:p>
        </p:txBody>
      </p:sp>
      <p:sp>
        <p:nvSpPr>
          <p:cNvPr id="4" name="Slide Number Placeholder 3">
            <a:extLst>
              <a:ext uri="{FF2B5EF4-FFF2-40B4-BE49-F238E27FC236}">
                <a16:creationId xmlns:a16="http://schemas.microsoft.com/office/drawing/2014/main" id="{157328C0-5127-9392-6C7C-8431D6A60D52}"/>
              </a:ext>
            </a:extLst>
          </p:cNvPr>
          <p:cNvSpPr>
            <a:spLocks noGrp="1"/>
          </p:cNvSpPr>
          <p:nvPr>
            <p:ph type="sldNum" sz="quarter" idx="12"/>
          </p:nvPr>
        </p:nvSpPr>
        <p:spPr/>
        <p:txBody>
          <a:bodyPr>
            <a:noAutofit/>
          </a:bodyPr>
          <a:lstStyle/>
          <a:p>
            <a:pPr rtl="0"/>
            <a:r>
              <a:rPr lang="zh-Hans" sz="900" b="0" i="0" u="none" strike="noStrike">
                <a:latin typeface="Simsun"/>
                <a:ea typeface="Simsun"/>
              </a:rPr>
              <a:t>20</a:t>
            </a:r>
            <a:endParaRPr lang="en-US"/>
          </a:p>
        </p:txBody>
      </p:sp>
    </p:spTree>
    <p:extLst>
      <p:ext uri="{BB962C8B-B14F-4D97-AF65-F5344CB8AC3E}">
        <p14:creationId xmlns:p14="http://schemas.microsoft.com/office/powerpoint/2010/main" val="415759728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C2BC-B693-D604-A44B-C31BCE5AD0BB}"/>
              </a:ext>
            </a:extLst>
          </p:cNvPr>
          <p:cNvSpPr>
            <a:spLocks noGrp="1"/>
          </p:cNvSpPr>
          <p:nvPr>
            <p:ph type="title"/>
          </p:nvPr>
        </p:nvSpPr>
        <p:spPr>
          <a:xfrm>
            <a:off x="609600" y="341377"/>
            <a:ext cx="9601200" cy="1362455"/>
          </a:xfrm>
        </p:spPr>
        <p:txBody>
          <a:bodyPr>
            <a:noAutofit/>
          </a:bodyPr>
          <a:lstStyle/>
          <a:p>
            <a:pPr rtl="0"/>
            <a:r>
              <a:rPr lang="zh-Hans" sz="3200" b="1" i="0" u="none" strike="noStrike" dirty="0">
                <a:latin typeface="Simsun"/>
                <a:ea typeface="Simsun"/>
              </a:rPr>
              <a:t>强调：在 eCAP 中随时更新联系信息的重要性</a:t>
            </a:r>
          </a:p>
        </p:txBody>
      </p:sp>
      <p:sp>
        <p:nvSpPr>
          <p:cNvPr id="3" name="Text Placeholder 2">
            <a:extLst>
              <a:ext uri="{FF2B5EF4-FFF2-40B4-BE49-F238E27FC236}">
                <a16:creationId xmlns:a16="http://schemas.microsoft.com/office/drawing/2014/main" id="{402B8B5F-C048-F37D-8E01-FFF770D21D93}"/>
              </a:ext>
            </a:extLst>
          </p:cNvPr>
          <p:cNvSpPr>
            <a:spLocks noGrp="1"/>
          </p:cNvSpPr>
          <p:nvPr>
            <p:ph type="body" idx="1"/>
          </p:nvPr>
        </p:nvSpPr>
        <p:spPr>
          <a:xfrm>
            <a:off x="609600" y="2049128"/>
            <a:ext cx="9601200" cy="3657346"/>
          </a:xfrm>
        </p:spPr>
        <p:txBody>
          <a:bodyPr>
            <a:noAutofit/>
          </a:bodyPr>
          <a:lstStyle/>
          <a:p>
            <a:pPr marL="342900" indent="-342900" rtl="0">
              <a:buFont typeface="Arial" panose="020B0604020202020204" pitchFamily="34" charset="0"/>
              <a:buChar char="•"/>
            </a:pPr>
            <a:r>
              <a:rPr lang="zh-Hans" sz="2200" b="0" i="0" u="none" strike="noStrike" dirty="0">
                <a:solidFill>
                  <a:srgbClr val="000000"/>
                </a:solidFill>
                <a:latin typeface="Simsun"/>
                <a:ea typeface="Simsun"/>
              </a:rPr>
              <a:t>各组织必须提交最新的电子邮件地址</a:t>
            </a:r>
            <a:endParaRPr lang="en-US" altLang="zh-Hans" sz="2200" b="0" i="0" u="none" strike="noStrike" dirty="0">
              <a:solidFill>
                <a:srgbClr val="000000"/>
              </a:solidFill>
              <a:latin typeface="Simsun"/>
              <a:ea typeface="Simsun"/>
            </a:endParaRPr>
          </a:p>
          <a:p>
            <a:pPr marL="342900" indent="-342900" rtl="0">
              <a:buFont typeface="Arial" panose="020B0604020202020204" pitchFamily="34" charset="0"/>
              <a:buChar char="•"/>
            </a:pPr>
            <a:endParaRPr lang="zh-Hans" sz="2200" b="0" i="0" u="none" strike="noStrike" dirty="0">
              <a:solidFill>
                <a:srgbClr val="000000"/>
              </a:solidFill>
              <a:latin typeface="Simsun"/>
              <a:ea typeface="Simsun"/>
            </a:endParaRPr>
          </a:p>
          <a:p>
            <a:pPr marL="342900" indent="-342900" rtl="0">
              <a:buFont typeface="Arial" panose="020B0604020202020204" pitchFamily="34" charset="0"/>
              <a:buChar char="•"/>
            </a:pPr>
            <a:r>
              <a:rPr lang="zh-Hans" sz="2200" b="0" i="0" u="none" strike="noStrike" dirty="0">
                <a:solidFill>
                  <a:srgbClr val="000000"/>
                </a:solidFill>
                <a:latin typeface="Simsun"/>
                <a:ea typeface="Simsun"/>
              </a:rPr>
              <a:t>通过 eCAP 重新认证资格</a:t>
            </a:r>
            <a:endParaRPr lang="en-US" altLang="zh-Hans" sz="2200" b="0" i="0" u="none" strike="noStrike" dirty="0">
              <a:solidFill>
                <a:srgbClr val="000000"/>
              </a:solidFill>
              <a:latin typeface="Simsun"/>
              <a:ea typeface="Simsun"/>
            </a:endParaRPr>
          </a:p>
          <a:p>
            <a:pPr marL="342900" indent="-342900" rtl="0">
              <a:buFont typeface="Arial" panose="020B0604020202020204" pitchFamily="34" charset="0"/>
              <a:buChar char="•"/>
            </a:pPr>
            <a:endParaRPr lang="zh-Hans" sz="2200" b="0" i="0" u="none" strike="noStrike" dirty="0">
              <a:solidFill>
                <a:srgbClr val="000000"/>
              </a:solidFill>
              <a:latin typeface="Simsun"/>
              <a:ea typeface="Simsun"/>
            </a:endParaRPr>
          </a:p>
          <a:p>
            <a:pPr marL="342900" indent="-342900" rtl="0">
              <a:buFont typeface="Arial" panose="020B0604020202020204" pitchFamily="34" charset="0"/>
              <a:buChar char="•"/>
            </a:pPr>
            <a:r>
              <a:rPr lang="zh-Hans" sz="2200" b="0" i="0" u="none" strike="noStrike" dirty="0">
                <a:solidFill>
                  <a:srgbClr val="000000"/>
                </a:solidFill>
                <a:latin typeface="Simsun"/>
                <a:ea typeface="Simsun"/>
              </a:rPr>
              <a:t>接收重新认证通知</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BA5DE4A-6672-57D3-AA34-8D9CFB20A4FF}"/>
              </a:ext>
            </a:extLst>
          </p:cNvPr>
          <p:cNvSpPr>
            <a:spLocks noGrp="1"/>
          </p:cNvSpPr>
          <p:nvPr>
            <p:ph type="sldNum" sz="quarter" idx="12"/>
          </p:nvPr>
        </p:nvSpPr>
        <p:spPr/>
        <p:txBody>
          <a:bodyPr>
            <a:noAutofit/>
          </a:bodyPr>
          <a:lstStyle/>
          <a:p>
            <a:pPr rtl="0"/>
            <a:r>
              <a:rPr lang="zh-Hans" sz="900" b="0" i="0" u="none" strike="noStrike">
                <a:latin typeface="Simsun"/>
                <a:ea typeface="Simsun"/>
              </a:rPr>
              <a:t>21</a:t>
            </a:r>
            <a:endParaRPr lang="en-US"/>
          </a:p>
        </p:txBody>
      </p:sp>
    </p:spTree>
    <p:extLst>
      <p:ext uri="{BB962C8B-B14F-4D97-AF65-F5344CB8AC3E}">
        <p14:creationId xmlns:p14="http://schemas.microsoft.com/office/powerpoint/2010/main" val="7241053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1009650"/>
          </a:xfrm>
        </p:spPr>
        <p:txBody>
          <a:bodyPr>
            <a:noAutofit/>
          </a:bodyPr>
          <a:lstStyle/>
          <a:p>
            <a:pPr rtl="0"/>
            <a:r>
              <a:rPr lang="zh-Hans" sz="3500" b="1" i="0" u="none" strike="noStrike">
                <a:latin typeface="Simsun"/>
                <a:ea typeface="Simsun"/>
              </a:rPr>
              <a:t>CTF 外展工作 - 第 31 号行政信函</a:t>
            </a:r>
          </a:p>
        </p:txBody>
      </p:sp>
      <p:sp>
        <p:nvSpPr>
          <p:cNvPr id="3" name="Content Placeholder 2">
            <a:extLst>
              <a:ext uri="{FF2B5EF4-FFF2-40B4-BE49-F238E27FC236}">
                <a16:creationId xmlns:a16="http://schemas.microsoft.com/office/drawing/2014/main" id="{F8A07998-7D8C-F39F-D0FE-EB0E2F9087A1}"/>
              </a:ext>
            </a:extLst>
          </p:cNvPr>
          <p:cNvSpPr>
            <a:spLocks noGrp="1"/>
          </p:cNvSpPr>
          <p:nvPr>
            <p:ph idx="1"/>
          </p:nvPr>
        </p:nvSpPr>
        <p:spPr>
          <a:xfrm>
            <a:off x="609599" y="1898032"/>
            <a:ext cx="10972800" cy="3808667"/>
          </a:xfrm>
        </p:spPr>
        <p:txBody>
          <a:bodyPr>
            <a:noAutofit/>
          </a:bodyPr>
          <a:lstStyle/>
          <a:p>
            <a:pPr rtl="0"/>
            <a:r>
              <a:rPr lang="zh-Hans" sz="2400" b="0" i="0" u="none" strike="noStrike" dirty="0">
                <a:latin typeface="Simsun"/>
                <a:ea typeface="Simsun"/>
              </a:rPr>
              <a:t>该信函已于 2023 年 9 月 1 日发送给通讯公司。</a:t>
            </a:r>
            <a:endParaRPr lang="en-US" altLang="zh-Hans" sz="2400" b="0" i="0" u="none" strike="noStrike" dirty="0">
              <a:latin typeface="Simsun"/>
              <a:ea typeface="Simsun"/>
            </a:endParaRPr>
          </a:p>
          <a:p>
            <a:pPr rtl="0"/>
            <a:endParaRPr lang="zh-Hans" sz="2400" b="0" i="0" u="none" strike="noStrike" dirty="0">
              <a:latin typeface="Simsun"/>
              <a:ea typeface="Simsun"/>
            </a:endParaRPr>
          </a:p>
          <a:p>
            <a:pPr rtl="0"/>
            <a:r>
              <a:rPr lang="zh-Hans" sz="2400" b="0" i="0" u="none" strike="noStrike" dirty="0">
                <a:latin typeface="Simsun"/>
                <a:ea typeface="Simsun"/>
              </a:rPr>
              <a:t>收集参与者联系信息</a:t>
            </a:r>
            <a:endParaRPr lang="en-US" altLang="zh-Hans" sz="2400" b="0" i="0" u="none" strike="noStrike" dirty="0">
              <a:latin typeface="Simsun"/>
              <a:ea typeface="Simsun"/>
            </a:endParaRPr>
          </a:p>
          <a:p>
            <a:pPr rtl="0"/>
            <a:endParaRPr lang="zh-Hans" sz="2400" b="0" i="0" u="none" strike="noStrike" dirty="0">
              <a:latin typeface="Simsun"/>
              <a:ea typeface="Simsun"/>
            </a:endParaRPr>
          </a:p>
          <a:p>
            <a:pPr rtl="0"/>
            <a:r>
              <a:rPr lang="zh-Hans" sz="2400" b="0" i="0" u="none" strike="noStrike" dirty="0">
                <a:latin typeface="Simsun"/>
                <a:ea typeface="Simsun"/>
              </a:rPr>
              <a:t>通讯公司模板</a:t>
            </a:r>
            <a:endParaRPr lang="en-US" altLang="zh-Hans" sz="2400" b="0" i="0" u="none" strike="noStrike" dirty="0">
              <a:latin typeface="Simsun"/>
              <a:ea typeface="Simsun"/>
            </a:endParaRPr>
          </a:p>
          <a:p>
            <a:pPr rtl="0"/>
            <a:endParaRPr lang="zh-Hans" sz="2400" b="0" i="0" u="none" strike="noStrike" dirty="0">
              <a:latin typeface="Simsun"/>
              <a:ea typeface="Simsun"/>
            </a:endParaRPr>
          </a:p>
          <a:p>
            <a:pPr rtl="0"/>
            <a:r>
              <a:rPr lang="zh-Hans" sz="2400" b="0" i="0" u="none" strike="noStrike" dirty="0">
                <a:latin typeface="Simsun"/>
                <a:ea typeface="Simsun"/>
              </a:rPr>
              <a:t>距离提交至 CTF 还有 90 个日历日</a:t>
            </a:r>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noAutofit/>
          </a:bodyPr>
          <a:lstStyle/>
          <a:p>
            <a:pPr rtl="0"/>
            <a:r>
              <a:rPr lang="zh-Hans" sz="900" b="0" i="0" u="none" strike="noStrike">
                <a:latin typeface="Simsun"/>
                <a:ea typeface="Simsun"/>
              </a:rPr>
              <a:t>22</a:t>
            </a:r>
            <a:endParaRPr lang="en-US"/>
          </a:p>
        </p:txBody>
      </p:sp>
    </p:spTree>
    <p:extLst>
      <p:ext uri="{BB962C8B-B14F-4D97-AF65-F5344CB8AC3E}">
        <p14:creationId xmlns:p14="http://schemas.microsoft.com/office/powerpoint/2010/main" val="38047574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FE2842-5460-B6BE-B6F6-87EF5F04104D}"/>
              </a:ext>
            </a:extLst>
          </p:cNvPr>
          <p:cNvSpPr>
            <a:spLocks noGrp="1"/>
          </p:cNvSpPr>
          <p:nvPr>
            <p:ph type="title"/>
          </p:nvPr>
        </p:nvSpPr>
        <p:spPr>
          <a:xfrm>
            <a:off x="609600" y="95693"/>
            <a:ext cx="4162425" cy="1258700"/>
          </a:xfrm>
        </p:spPr>
        <p:txBody>
          <a:bodyPr>
            <a:noAutofit/>
          </a:bodyPr>
          <a:lstStyle/>
          <a:p>
            <a:pPr rtl="0"/>
            <a:r>
              <a:rPr lang="zh-Hans" sz="3600" b="1" i="0" u="none" strike="noStrike" dirty="0">
                <a:latin typeface="Simsun"/>
                <a:ea typeface="Simsun"/>
              </a:rPr>
              <a:t>重新认证通知</a:t>
            </a:r>
          </a:p>
        </p:txBody>
      </p:sp>
      <p:sp>
        <p:nvSpPr>
          <p:cNvPr id="11" name="Text Placeholder 3">
            <a:extLst>
              <a:ext uri="{FF2B5EF4-FFF2-40B4-BE49-F238E27FC236}">
                <a16:creationId xmlns:a16="http://schemas.microsoft.com/office/drawing/2014/main" id="{91C63AB6-3465-7DD5-4BFB-960A058E742C}"/>
              </a:ext>
            </a:extLst>
          </p:cNvPr>
          <p:cNvSpPr>
            <a:spLocks noGrp="1"/>
          </p:cNvSpPr>
          <p:nvPr>
            <p:ph type="body" sz="half" idx="2"/>
          </p:nvPr>
        </p:nvSpPr>
        <p:spPr>
          <a:xfrm>
            <a:off x="512064" y="1566909"/>
            <a:ext cx="4700016" cy="3724182"/>
          </a:xfrm>
        </p:spPr>
        <p:txBody>
          <a:bodyPr>
            <a:noAutofit/>
          </a:bodyPr>
          <a:lstStyle/>
          <a:p>
            <a:pPr marL="342900" indent="-342900" rtl="0">
              <a:buFont typeface="Arial" panose="020B0604020202020204" pitchFamily="34" charset="0"/>
              <a:buChar char="•"/>
            </a:pPr>
            <a:r>
              <a:rPr lang="zh-Hans" sz="2000" b="0" i="0" u="none" strike="noStrike" dirty="0">
                <a:latin typeface="Simsun"/>
                <a:ea typeface="Simsun"/>
              </a:rPr>
              <a:t>这是第一份重新认证通知的样本。</a:t>
            </a:r>
            <a:endParaRPr lang="en-US" altLang="zh-Hans" sz="2000" b="0" i="0" u="none" strike="noStrike" dirty="0">
              <a:latin typeface="Simsun"/>
              <a:ea typeface="Simsun"/>
            </a:endParaRPr>
          </a:p>
          <a:p>
            <a:pPr marL="342900" indent="-342900" rtl="0">
              <a:buFont typeface="Arial" panose="020B0604020202020204" pitchFamily="34" charset="0"/>
              <a:buChar char="•"/>
            </a:pPr>
            <a:endParaRPr lang="zh-Hans" sz="2000" b="0" i="0" u="none" strike="noStrike" dirty="0">
              <a:latin typeface="Simsun"/>
              <a:ea typeface="Simsun"/>
            </a:endParaRPr>
          </a:p>
          <a:p>
            <a:pPr marL="342900" indent="-342900" rtl="0">
              <a:buFont typeface="Arial" panose="020B0604020202020204" pitchFamily="34" charset="0"/>
              <a:buChar char="•"/>
            </a:pPr>
            <a:r>
              <a:rPr lang="zh-Hans" sz="2000" b="0" i="0" u="none" strike="noStrike" dirty="0">
                <a:latin typeface="Simsun"/>
                <a:ea typeface="Simsun"/>
              </a:rPr>
              <a:t>第一份通知在资格终止日期前 120 天发送给参与者。</a:t>
            </a:r>
            <a:endParaRPr lang="en-US" altLang="zh-Hans" sz="2000" b="0" i="0" u="none" strike="noStrike" dirty="0">
              <a:latin typeface="Simsun"/>
              <a:ea typeface="Simsun"/>
            </a:endParaRPr>
          </a:p>
          <a:p>
            <a:pPr marL="342900" indent="-342900" rtl="0">
              <a:buFont typeface="Arial" panose="020B0604020202020204" pitchFamily="34" charset="0"/>
              <a:buChar char="•"/>
            </a:pPr>
            <a:endParaRPr lang="zh-Hans" sz="2000" b="0" i="0" u="none" strike="noStrike" dirty="0">
              <a:latin typeface="Simsun"/>
              <a:ea typeface="Simsun"/>
            </a:endParaRPr>
          </a:p>
          <a:p>
            <a:pPr marL="342900" indent="-342900" rtl="0">
              <a:buFont typeface="Arial" panose="020B0604020202020204" pitchFamily="34" charset="0"/>
              <a:buChar char="•"/>
            </a:pPr>
            <a:r>
              <a:rPr lang="zh-Hans" sz="2000" b="0" i="0" u="none" strike="noStrike" dirty="0">
                <a:latin typeface="Simsun"/>
                <a:ea typeface="Simsun"/>
              </a:rPr>
              <a:t>第二份通知在资格终止日期前 60 天发出。</a:t>
            </a:r>
          </a:p>
          <a:p>
            <a:pPr marL="342900" indent="-342900" rtl="0">
              <a:buFont typeface="Arial" panose="020B0604020202020204" pitchFamily="34" charset="0"/>
              <a:buChar char="•"/>
            </a:pPr>
            <a:r>
              <a:rPr lang="zh-Hans" sz="2000" b="0" i="0" u="none" strike="noStrike" dirty="0">
                <a:latin typeface="Simsun"/>
                <a:ea typeface="Simsun"/>
              </a:rPr>
              <a:t>第三份也</a:t>
            </a:r>
            <a:endParaRPr lang="en-US" altLang="zh-Hans" sz="2000" b="0" i="0" u="none" strike="noStrike" dirty="0">
              <a:latin typeface="Simsun"/>
              <a:ea typeface="Simsun"/>
            </a:endParaRPr>
          </a:p>
          <a:p>
            <a:pPr marL="342900" indent="-342900" rtl="0">
              <a:buFont typeface="Arial" panose="020B0604020202020204" pitchFamily="34" charset="0"/>
              <a:buChar char="•"/>
            </a:pPr>
            <a:endParaRPr lang="en-US" altLang="zh-Hans" sz="2000" b="0" i="0" u="none" strike="noStrike" dirty="0">
              <a:latin typeface="Simsun"/>
              <a:ea typeface="Simsun"/>
            </a:endParaRPr>
          </a:p>
          <a:p>
            <a:pPr marL="342900" indent="-342900" rtl="0">
              <a:buFont typeface="Arial" panose="020B0604020202020204" pitchFamily="34" charset="0"/>
              <a:buChar char="•"/>
            </a:pPr>
            <a:r>
              <a:rPr lang="zh-Hans" sz="2000" b="0" i="0" u="none" strike="noStrike" dirty="0">
                <a:latin typeface="Simsun"/>
                <a:ea typeface="Simsun"/>
              </a:rPr>
              <a:t>是最后一份通知在资格终止日期前 30 天发出。</a:t>
            </a:r>
          </a:p>
        </p:txBody>
      </p:sp>
      <p:sp>
        <p:nvSpPr>
          <p:cNvPr id="2" name="Slide Number Placeholder 1">
            <a:extLst>
              <a:ext uri="{FF2B5EF4-FFF2-40B4-BE49-F238E27FC236}">
                <a16:creationId xmlns:a16="http://schemas.microsoft.com/office/drawing/2014/main" id="{EEC06986-7699-BC8E-14E4-52C860269B42}"/>
              </a:ext>
            </a:extLst>
          </p:cNvPr>
          <p:cNvSpPr>
            <a:spLocks noGrp="1"/>
          </p:cNvSpPr>
          <p:nvPr>
            <p:ph type="sldNum" sz="quarter" idx="12"/>
          </p:nvPr>
        </p:nvSpPr>
        <p:spPr/>
        <p:txBody>
          <a:bodyPr anchor="t">
            <a:noAutofit/>
          </a:bodyPr>
          <a:lstStyle/>
          <a:p>
            <a:pPr rtl="0">
              <a:spcAft>
                <a:spcPts val="600"/>
              </a:spcAft>
            </a:pPr>
            <a:r>
              <a:rPr lang="zh-Hans" sz="900" b="0" i="0" u="none" strike="noStrike">
                <a:latin typeface="Simsun"/>
                <a:ea typeface="Simsun"/>
              </a:rPr>
              <a:t>23</a:t>
            </a:r>
            <a:endParaRPr lang="en-US"/>
          </a:p>
        </p:txBody>
      </p:sp>
      <p:pic>
        <p:nvPicPr>
          <p:cNvPr id="5" name="Picture 4">
            <a:extLst>
              <a:ext uri="{FF2B5EF4-FFF2-40B4-BE49-F238E27FC236}">
                <a16:creationId xmlns:a16="http://schemas.microsoft.com/office/drawing/2014/main" id="{0DC826DB-C2BD-891A-B581-347A1D3CBDF3}"/>
              </a:ext>
            </a:extLst>
          </p:cNvPr>
          <p:cNvPicPr>
            <a:picLocks noChangeAspect="1"/>
          </p:cNvPicPr>
          <p:nvPr/>
        </p:nvPicPr>
        <p:blipFill>
          <a:blip r:embed="rId3"/>
          <a:stretch>
            <a:fillRect/>
          </a:stretch>
        </p:blipFill>
        <p:spPr>
          <a:xfrm>
            <a:off x="6096000" y="307086"/>
            <a:ext cx="5143500" cy="5905500"/>
          </a:xfrm>
          <a:prstGeom prst="rect">
            <a:avLst/>
          </a:prstGeom>
          <a:effectLst>
            <a:outerShdw blurRad="50800" dist="304800" dir="2700000" sx="94000" sy="94000" algn="ctr" rotWithShape="0">
              <a:srgbClr val="000000">
                <a:alpha val="43137"/>
              </a:srgbClr>
            </a:outerShdw>
            <a:softEdge rad="50800"/>
          </a:effectLst>
        </p:spPr>
      </p:pic>
      <p:sp>
        <p:nvSpPr>
          <p:cNvPr id="7" name="Arrow: Right 6">
            <a:extLst>
              <a:ext uri="{FF2B5EF4-FFF2-40B4-BE49-F238E27FC236}">
                <a16:creationId xmlns:a16="http://schemas.microsoft.com/office/drawing/2014/main" id="{2A8D2706-E3F4-FFCF-0D64-E3FAB5651234}"/>
              </a:ext>
            </a:extLst>
          </p:cNvPr>
          <p:cNvSpPr/>
          <p:nvPr/>
        </p:nvSpPr>
        <p:spPr>
          <a:xfrm>
            <a:off x="609600" y="2014153"/>
            <a:ext cx="3157728" cy="207839"/>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55984699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pPr rtl="0"/>
            <a:r>
              <a:rPr lang="zh-Hans" sz="3600" b="0" i="0" u="none" strike="noStrike">
                <a:latin typeface="Simsun"/>
                <a:ea typeface="Simsun"/>
              </a:rPr>
              <a:t>CTF-申请的问题</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noAutofit/>
          </a:bodyPr>
          <a:lstStyle/>
          <a:p>
            <a:pPr rtl="0"/>
            <a:r>
              <a:rPr lang="zh-Hans" sz="900" b="0" i="0" u="none" strike="noStrike">
                <a:latin typeface="Simsun"/>
                <a:ea typeface="Simsun"/>
              </a:rPr>
              <a:t>24</a:t>
            </a:r>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151872093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1009650"/>
          </a:xfrm>
        </p:spPr>
        <p:txBody>
          <a:bodyPr>
            <a:noAutofit/>
          </a:bodyPr>
          <a:lstStyle/>
          <a:p>
            <a:pPr algn="ctr" rtl="0"/>
            <a:r>
              <a:rPr lang="zh-Hans" sz="3200" b="1" i="0" u="none" strike="noStrike">
                <a:latin typeface="Simsun"/>
                <a:ea typeface="Simsun"/>
              </a:rPr>
              <a:t>问题和延迟</a:t>
            </a:r>
            <a:endParaRPr lang="en-US" sz="3500"/>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noAutofit/>
          </a:bodyPr>
          <a:lstStyle/>
          <a:p>
            <a:pPr rtl="0"/>
            <a:r>
              <a:rPr lang="zh-Hans" sz="900" b="0" i="0" u="none" strike="noStrike">
                <a:latin typeface="Simsun"/>
                <a:ea typeface="Simsun"/>
              </a:rPr>
              <a:t>25</a:t>
            </a:r>
            <a:endParaRPr lang="en-US"/>
          </a:p>
        </p:txBody>
      </p:sp>
      <p:graphicFrame>
        <p:nvGraphicFramePr>
          <p:cNvPr id="5" name="Content Placeholder 5">
            <a:extLst>
              <a:ext uri="{FF2B5EF4-FFF2-40B4-BE49-F238E27FC236}">
                <a16:creationId xmlns:a16="http://schemas.microsoft.com/office/drawing/2014/main" id="{F2B0189A-9C0F-9D7F-63B9-C74AFE747187}"/>
              </a:ext>
            </a:extLst>
          </p:cNvPr>
          <p:cNvGraphicFramePr/>
          <p:nvPr>
            <p:extLst>
              <p:ext uri="{D42A27DB-BD31-4B8C-83A1-F6EECF244321}">
                <p14:modId xmlns:p14="http://schemas.microsoft.com/office/powerpoint/2010/main" val="1830679642"/>
              </p:ext>
            </p:extLst>
          </p:nvPr>
        </p:nvGraphicFramePr>
        <p:xfrm>
          <a:off x="496389" y="1522593"/>
          <a:ext cx="10972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8835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1009650"/>
          </a:xfrm>
        </p:spPr>
        <p:txBody>
          <a:bodyPr>
            <a:noAutofit/>
          </a:bodyPr>
          <a:lstStyle/>
          <a:p>
            <a:pPr algn="ctr" rtl="0"/>
            <a:r>
              <a:rPr lang="zh-Hans" sz="3200" b="1" i="0" u="none" strike="noStrike">
                <a:latin typeface="Simsun"/>
                <a:ea typeface="Simsun"/>
              </a:rPr>
              <a:t>问题和延迟（续）</a:t>
            </a:r>
            <a:endParaRPr lang="en-US" sz="3500"/>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noAutofit/>
          </a:bodyPr>
          <a:lstStyle/>
          <a:p>
            <a:pPr rtl="0"/>
            <a:r>
              <a:rPr lang="zh-Hans" sz="900" b="0" i="0" u="none" strike="noStrike">
                <a:latin typeface="Simsun"/>
                <a:ea typeface="Simsun"/>
              </a:rPr>
              <a:t>26</a:t>
            </a:r>
            <a:endParaRPr lang="en-US"/>
          </a:p>
        </p:txBody>
      </p:sp>
      <p:graphicFrame>
        <p:nvGraphicFramePr>
          <p:cNvPr id="3" name="Content Placeholder 4">
            <a:extLst>
              <a:ext uri="{FF2B5EF4-FFF2-40B4-BE49-F238E27FC236}">
                <a16:creationId xmlns:a16="http://schemas.microsoft.com/office/drawing/2014/main" id="{2513E292-B3C1-D7D2-1FFA-529621E9B1F5}"/>
              </a:ext>
            </a:extLst>
          </p:cNvPr>
          <p:cNvGraphicFramePr>
            <a:graphicFrameLocks noGrp="1"/>
          </p:cNvGraphicFramePr>
          <p:nvPr>
            <p:ph idx="1"/>
            <p:extLst>
              <p:ext uri="{D42A27DB-BD31-4B8C-83A1-F6EECF244321}">
                <p14:modId xmlns:p14="http://schemas.microsoft.com/office/powerpoint/2010/main" val="3448378135"/>
              </p:ext>
            </p:extLst>
          </p:nvPr>
        </p:nvGraphicFramePr>
        <p:xfrm>
          <a:off x="609599" y="1529533"/>
          <a:ext cx="10972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1753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405653" y="4283957"/>
            <a:ext cx="11380694" cy="2116843"/>
          </a:xfrm>
        </p:spPr>
        <p:txBody>
          <a:bodyPr>
            <a:noAutofit/>
          </a:bodyPr>
          <a:lstStyle/>
          <a:p>
            <a:pPr rtl="0"/>
            <a:r>
              <a:rPr lang="zh-Hans" sz="3600" b="0" i="0" u="none" strike="noStrike">
                <a:latin typeface="Simsun"/>
                <a:ea typeface="Simsun"/>
              </a:rPr>
              <a:t>解决 CTF 申请的问题</a:t>
            </a:r>
          </a:p>
          <a:p>
            <a:pPr rtl="0"/>
            <a:r>
              <a:rPr lang="zh-Hans" sz="3600" b="0" i="0" u="none" strike="noStrike">
                <a:latin typeface="Simsun"/>
                <a:ea typeface="Simsun"/>
              </a:rPr>
              <a:t>符合条件服务工作表</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noAutofit/>
          </a:bodyPr>
          <a:lstStyle/>
          <a:p>
            <a:pPr rtl="0"/>
            <a:r>
              <a:rPr lang="zh-Hans" sz="900" b="0" i="0" u="none" strike="noStrike">
                <a:latin typeface="Simsun"/>
                <a:ea typeface="Simsun"/>
              </a:rPr>
              <a:t>27</a:t>
            </a:r>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411523229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1009650"/>
          </a:xfrm>
        </p:spPr>
        <p:txBody>
          <a:bodyPr>
            <a:noAutofit/>
          </a:bodyPr>
          <a:lstStyle/>
          <a:p>
            <a:pPr algn="ctr" rtl="0"/>
            <a:r>
              <a:rPr lang="zh-Hans" sz="3200" b="1" i="0" u="none" strike="noStrike">
                <a:latin typeface="Simsun"/>
                <a:ea typeface="Simsun"/>
              </a:rPr>
              <a:t>符合条件服务工作表的目的</a:t>
            </a:r>
            <a:endParaRPr lang="en-US" sz="3500"/>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noAutofit/>
          </a:bodyPr>
          <a:lstStyle/>
          <a:p>
            <a:pPr rtl="0"/>
            <a:r>
              <a:rPr lang="zh-Hans" sz="900" b="0" i="0" u="none" strike="noStrike">
                <a:latin typeface="Simsun"/>
                <a:ea typeface="Simsun"/>
              </a:rPr>
              <a:t>28</a:t>
            </a:r>
            <a:endParaRPr lang="en-US"/>
          </a:p>
        </p:txBody>
      </p:sp>
      <p:graphicFrame>
        <p:nvGraphicFramePr>
          <p:cNvPr id="7" name="Content Placeholder 7">
            <a:extLst>
              <a:ext uri="{FF2B5EF4-FFF2-40B4-BE49-F238E27FC236}">
                <a16:creationId xmlns:a16="http://schemas.microsoft.com/office/drawing/2014/main" id="{03B5F7F0-8970-B780-0BB3-82DEFD696015}"/>
              </a:ext>
            </a:extLst>
          </p:cNvPr>
          <p:cNvGraphicFramePr>
            <a:graphicFrameLocks noGrp="1"/>
          </p:cNvGraphicFramePr>
          <p:nvPr>
            <p:ph sz="half" idx="1"/>
            <p:extLst>
              <p:ext uri="{D42A27DB-BD31-4B8C-83A1-F6EECF244321}">
                <p14:modId xmlns:p14="http://schemas.microsoft.com/office/powerpoint/2010/main" val="3709708042"/>
              </p:ext>
            </p:extLst>
          </p:nvPr>
        </p:nvGraphicFramePr>
        <p:xfrm>
          <a:off x="518650" y="1631678"/>
          <a:ext cx="1115469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937262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285769"/>
            <a:ext cx="10972800" cy="823307"/>
          </a:xfrm>
        </p:spPr>
        <p:txBody>
          <a:bodyPr>
            <a:noAutofit/>
          </a:bodyPr>
          <a:lstStyle/>
          <a:p>
            <a:pPr algn="ctr" rtl="0"/>
            <a:r>
              <a:rPr lang="zh-Hans" sz="3200" b="1" i="0" u="none" strike="noStrike">
                <a:latin typeface="Simsun"/>
                <a:ea typeface="Simsun"/>
              </a:rPr>
              <a:t>如何准确填写工作表</a:t>
            </a:r>
            <a:endParaRPr lang="en-US" sz="3500"/>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noAutofit/>
          </a:bodyPr>
          <a:lstStyle/>
          <a:p>
            <a:pPr rtl="0"/>
            <a:r>
              <a:rPr lang="zh-Hans" sz="900" b="0" i="0" u="none" strike="noStrike">
                <a:latin typeface="Simsun"/>
                <a:ea typeface="Simsun"/>
              </a:rPr>
              <a:t>29</a:t>
            </a:r>
            <a:endParaRPr lang="en-US"/>
          </a:p>
        </p:txBody>
      </p:sp>
      <p:pic>
        <p:nvPicPr>
          <p:cNvPr id="6" name="Picture 5">
            <a:extLst>
              <a:ext uri="{FF2B5EF4-FFF2-40B4-BE49-F238E27FC236}">
                <a16:creationId xmlns:a16="http://schemas.microsoft.com/office/drawing/2014/main" id="{FB8DBA85-CBDF-2C32-B1F2-E851DEE083C7}"/>
              </a:ext>
            </a:extLst>
          </p:cNvPr>
          <p:cNvPicPr>
            <a:picLocks noChangeAspect="1"/>
          </p:cNvPicPr>
          <p:nvPr/>
        </p:nvPicPr>
        <p:blipFill>
          <a:blip r:embed="rId2"/>
          <a:stretch>
            <a:fillRect/>
          </a:stretch>
        </p:blipFill>
        <p:spPr>
          <a:xfrm>
            <a:off x="448940" y="1192778"/>
            <a:ext cx="11294119" cy="5473633"/>
          </a:xfrm>
          <a:prstGeom prst="rect">
            <a:avLst/>
          </a:prstGeom>
        </p:spPr>
      </p:pic>
    </p:spTree>
    <p:extLst>
      <p:ext uri="{BB962C8B-B14F-4D97-AF65-F5344CB8AC3E}">
        <p14:creationId xmlns:p14="http://schemas.microsoft.com/office/powerpoint/2010/main" val="42374051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9568-CCA0-35B1-A951-8F8AAF447829}"/>
              </a:ext>
            </a:extLst>
          </p:cNvPr>
          <p:cNvSpPr>
            <a:spLocks noGrp="1"/>
          </p:cNvSpPr>
          <p:nvPr>
            <p:ph type="title"/>
          </p:nvPr>
        </p:nvSpPr>
        <p:spPr>
          <a:xfrm>
            <a:off x="609600" y="365125"/>
            <a:ext cx="10972800" cy="1442410"/>
          </a:xfrm>
        </p:spPr>
        <p:txBody>
          <a:bodyPr>
            <a:noAutofit/>
          </a:bodyPr>
          <a:lstStyle/>
          <a:p>
            <a:pPr algn="ctr" rtl="0"/>
            <a:r>
              <a:rPr lang="zh-Hans" sz="3600" b="1" i="0" u="none" strike="noStrike">
                <a:latin typeface="Simsun"/>
                <a:ea typeface="Simsun"/>
              </a:rPr>
              <a:t>加州电信连接基金申请重新认证</a:t>
            </a:r>
          </a:p>
        </p:txBody>
      </p:sp>
      <p:sp>
        <p:nvSpPr>
          <p:cNvPr id="3" name="Content Placeholder 2">
            <a:extLst>
              <a:ext uri="{FF2B5EF4-FFF2-40B4-BE49-F238E27FC236}">
                <a16:creationId xmlns:a16="http://schemas.microsoft.com/office/drawing/2014/main" id="{AD4A6895-18EA-47F0-D02B-2B7F0074763B}"/>
              </a:ext>
            </a:extLst>
          </p:cNvPr>
          <p:cNvSpPr>
            <a:spLocks noGrp="1"/>
          </p:cNvSpPr>
          <p:nvPr>
            <p:ph sz="half" idx="1"/>
          </p:nvPr>
        </p:nvSpPr>
        <p:spPr>
          <a:xfrm>
            <a:off x="609600" y="1401939"/>
            <a:ext cx="10590306" cy="4546615"/>
          </a:xfrm>
        </p:spPr>
        <p:txBody>
          <a:bodyPr>
            <a:noAutofit/>
          </a:bodyPr>
          <a:lstStyle/>
          <a:p>
            <a:pPr marL="0" indent="0" algn="ctr">
              <a:buNone/>
            </a:pPr>
            <a:endParaRPr lang="en-US" b="1"/>
          </a:p>
          <a:p>
            <a:pPr marL="0" indent="0" algn="ctr">
              <a:buNone/>
            </a:pPr>
            <a:endParaRPr lang="en-US"/>
          </a:p>
          <a:p>
            <a:pPr rtl="0"/>
            <a:r>
              <a:rPr lang="zh-Hans" sz="2400" b="0" i="0" u="none" strike="noStrike">
                <a:latin typeface="Simsun"/>
                <a:ea typeface="Simsun"/>
              </a:rPr>
              <a:t>为了遵循计划规则</a:t>
            </a:r>
          </a:p>
          <a:p>
            <a:pPr>
              <a:buFont typeface="Wingdings" panose="05000000000000000000" pitchFamily="2" charset="2"/>
              <a:buChar char="v"/>
            </a:pPr>
            <a:endParaRPr lang="en-US"/>
          </a:p>
          <a:p>
            <a:pPr rtl="0"/>
            <a:r>
              <a:rPr lang="zh-Hans" sz="2400" b="0" i="0" u="none" strike="noStrike">
                <a:latin typeface="Simsun"/>
                <a:ea typeface="Simsun"/>
              </a:rPr>
              <a:t>为了确保参与者已更新其联系信息，并仍活跃在 CTF 中</a:t>
            </a:r>
          </a:p>
          <a:p>
            <a:pPr>
              <a:buFont typeface="Wingdings" panose="05000000000000000000" pitchFamily="2" charset="2"/>
              <a:buChar char="v"/>
            </a:pPr>
            <a:endParaRPr lang="en-US"/>
          </a:p>
          <a:p>
            <a:pPr rtl="0"/>
            <a:r>
              <a:rPr lang="zh-Hans" sz="2400" b="0" i="0" u="none" strike="noStrike">
                <a:latin typeface="Simsun"/>
                <a:ea typeface="Simsun"/>
              </a:rPr>
              <a:t>为了确保所有参与者都有资格获得 CTF 折扣</a:t>
            </a:r>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p:txBody>
      </p:sp>
      <p:sp>
        <p:nvSpPr>
          <p:cNvPr id="5" name="Slide Number Placeholder 4">
            <a:extLst>
              <a:ext uri="{FF2B5EF4-FFF2-40B4-BE49-F238E27FC236}">
                <a16:creationId xmlns:a16="http://schemas.microsoft.com/office/drawing/2014/main" id="{177AC197-3B59-76E4-F111-B183924CEE6F}"/>
              </a:ext>
            </a:extLst>
          </p:cNvPr>
          <p:cNvSpPr>
            <a:spLocks noGrp="1"/>
          </p:cNvSpPr>
          <p:nvPr>
            <p:ph type="sldNum" sz="quarter" idx="12"/>
          </p:nvPr>
        </p:nvSpPr>
        <p:spPr/>
        <p:txBody>
          <a:bodyPr>
            <a:noAutofit/>
          </a:bodyPr>
          <a:lstStyle/>
          <a:p>
            <a:pPr rtl="0"/>
            <a:r>
              <a:rPr lang="zh-Hans" sz="900" b="0" i="0" u="none" strike="noStrike">
                <a:latin typeface="Simsun"/>
                <a:ea typeface="Simsun"/>
              </a:rPr>
              <a:t>3</a:t>
            </a:r>
            <a:endParaRPr lang="en-US"/>
          </a:p>
        </p:txBody>
      </p:sp>
    </p:spTree>
    <p:extLst>
      <p:ext uri="{BB962C8B-B14F-4D97-AF65-F5344CB8AC3E}">
        <p14:creationId xmlns:p14="http://schemas.microsoft.com/office/powerpoint/2010/main" val="275134101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877796"/>
          </a:xfrm>
        </p:spPr>
        <p:txBody>
          <a:bodyPr>
            <a:noAutofit/>
          </a:bodyPr>
          <a:lstStyle/>
          <a:p>
            <a:pPr algn="ctr" rtl="0"/>
            <a:r>
              <a:rPr lang="zh-Hans" sz="3200" b="1" i="0" u="none" strike="noStrike">
                <a:latin typeface="Simsun"/>
                <a:ea typeface="Simsun"/>
              </a:rPr>
              <a:t>如何准确填写工作表（续）</a:t>
            </a:r>
            <a:endParaRPr lang="en-US" sz="3500"/>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noAutofit/>
          </a:bodyPr>
          <a:lstStyle/>
          <a:p>
            <a:pPr rtl="0"/>
            <a:r>
              <a:rPr lang="zh-Hans" sz="900" b="0" i="0" u="none" strike="noStrike">
                <a:latin typeface="Simsun"/>
                <a:ea typeface="Simsun"/>
              </a:rPr>
              <a:t>30</a:t>
            </a:r>
            <a:endParaRPr lang="en-US"/>
          </a:p>
        </p:txBody>
      </p:sp>
      <p:pic>
        <p:nvPicPr>
          <p:cNvPr id="6" name="Content Placeholder 6">
            <a:extLst>
              <a:ext uri="{FF2B5EF4-FFF2-40B4-BE49-F238E27FC236}">
                <a16:creationId xmlns:a16="http://schemas.microsoft.com/office/drawing/2014/main" id="{86DCCCAE-2F4F-AE57-4F25-A6FAE898F944}"/>
              </a:ext>
            </a:extLst>
          </p:cNvPr>
          <p:cNvPicPr>
            <a:picLocks noGrp="1" noChangeAspect="1"/>
          </p:cNvPicPr>
          <p:nvPr>
            <p:ph sz="half" idx="1"/>
          </p:nvPr>
        </p:nvPicPr>
        <p:blipFill>
          <a:blip r:embed="rId2"/>
          <a:stretch>
            <a:fillRect/>
          </a:stretch>
        </p:blipFill>
        <p:spPr>
          <a:xfrm>
            <a:off x="1299972" y="1391782"/>
            <a:ext cx="9348216" cy="4878389"/>
          </a:xfrm>
        </p:spPr>
      </p:pic>
    </p:spTree>
    <p:extLst>
      <p:ext uri="{BB962C8B-B14F-4D97-AF65-F5344CB8AC3E}">
        <p14:creationId xmlns:p14="http://schemas.microsoft.com/office/powerpoint/2010/main" val="424320898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747168"/>
          </a:xfrm>
        </p:spPr>
        <p:txBody>
          <a:bodyPr>
            <a:noAutofit/>
          </a:bodyPr>
          <a:lstStyle/>
          <a:p>
            <a:pPr algn="ctr" rtl="0"/>
            <a:r>
              <a:rPr lang="zh-Hans" sz="3200" b="1" i="0" u="none" strike="noStrike">
                <a:latin typeface="Simsun"/>
                <a:ea typeface="Simsun"/>
              </a:rPr>
              <a:t>常见的符合条件服务</a:t>
            </a:r>
            <a:endParaRPr lang="en-US" sz="3500"/>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noAutofit/>
          </a:bodyPr>
          <a:lstStyle/>
          <a:p>
            <a:pPr rtl="0"/>
            <a:r>
              <a:rPr lang="zh-Hans" sz="900" b="0" i="0" u="none" strike="noStrike">
                <a:latin typeface="Simsun"/>
                <a:ea typeface="Simsun"/>
              </a:rPr>
              <a:t>31</a:t>
            </a:r>
            <a:endParaRPr lang="en-US"/>
          </a:p>
        </p:txBody>
      </p:sp>
      <p:graphicFrame>
        <p:nvGraphicFramePr>
          <p:cNvPr id="7" name="Content Placeholder 2">
            <a:extLst>
              <a:ext uri="{FF2B5EF4-FFF2-40B4-BE49-F238E27FC236}">
                <a16:creationId xmlns:a16="http://schemas.microsoft.com/office/drawing/2014/main" id="{CD73D45E-B1FF-3BBD-9318-8507099B1FB2}"/>
              </a:ext>
            </a:extLst>
          </p:cNvPr>
          <p:cNvGraphicFramePr/>
          <p:nvPr>
            <p:extLst>
              <p:ext uri="{D42A27DB-BD31-4B8C-83A1-F6EECF244321}">
                <p14:modId xmlns:p14="http://schemas.microsoft.com/office/powerpoint/2010/main" val="4205894172"/>
              </p:ext>
            </p:extLst>
          </p:nvPr>
        </p:nvGraphicFramePr>
        <p:xfrm>
          <a:off x="1105988" y="1278475"/>
          <a:ext cx="9316066" cy="4826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88297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pPr rtl="0"/>
            <a:r>
              <a:rPr lang="zh-Hans" sz="3600" b="0" i="0" u="none" strike="noStrike">
                <a:latin typeface="Simsun"/>
                <a:ea typeface="Simsun"/>
              </a:rPr>
              <a:t>CTF-重新认证确认</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noAutofit/>
          </a:bodyPr>
          <a:lstStyle/>
          <a:p>
            <a:pPr rtl="0"/>
            <a:r>
              <a:rPr lang="zh-Hans" sz="900" b="0" i="0" u="none" strike="noStrike">
                <a:latin typeface="Simsun"/>
                <a:ea typeface="Simsun"/>
              </a:rPr>
              <a:t>32</a:t>
            </a:r>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125183594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1219200" y="457200"/>
            <a:ext cx="9980706" cy="1235413"/>
          </a:xfrm>
        </p:spPr>
        <p:txBody>
          <a:bodyPr anchor="b">
            <a:noAutofit/>
          </a:bodyPr>
          <a:lstStyle/>
          <a:p>
            <a:pPr algn="ctr" rtl="0"/>
            <a:r>
              <a:rPr lang="zh-Hans" sz="3200" b="1" i="0" u="none" strike="noStrike">
                <a:latin typeface="Simsun"/>
                <a:ea typeface="Simsun"/>
              </a:rPr>
              <a:t>重新认证审查程序</a:t>
            </a:r>
            <a:br>
              <a:rPr lang="zh-Hans" sz="3200" b="1" i="0" u="none" strike="noStrike">
                <a:latin typeface="Simsun"/>
                <a:ea typeface="Simsun"/>
              </a:rPr>
            </a:br>
            <a:endParaRPr lang="en-US"/>
          </a:p>
        </p:txBody>
      </p:sp>
      <p:sp>
        <p:nvSpPr>
          <p:cNvPr id="18" name="Slide Number Placeholder 4">
            <a:extLst>
              <a:ext uri="{FF2B5EF4-FFF2-40B4-BE49-F238E27FC236}">
                <a16:creationId xmlns:a16="http://schemas.microsoft.com/office/drawing/2014/main" id="{37CC6FE4-CDF2-C73B-0DA5-297100115D13}"/>
              </a:ext>
            </a:extLst>
          </p:cNvPr>
          <p:cNvSpPr>
            <a:spLocks noGrp="1"/>
          </p:cNvSpPr>
          <p:nvPr>
            <p:ph type="sldNum" sz="quarter" idx="12"/>
          </p:nvPr>
        </p:nvSpPr>
        <p:spPr/>
        <p:txBody>
          <a:bodyPr>
            <a:noAutofit/>
          </a:bodyPr>
          <a:lstStyle/>
          <a:p>
            <a:pPr rtl="0">
              <a:spcAft>
                <a:spcPts val="600"/>
              </a:spcAft>
            </a:pPr>
            <a:r>
              <a:rPr lang="zh-Hans" sz="900" b="0" i="0" u="none" strike="noStrike">
                <a:latin typeface="Simsun"/>
                <a:ea typeface="Simsun"/>
              </a:rPr>
              <a:t>33</a:t>
            </a:r>
            <a:endParaRPr lang="en-US"/>
          </a:p>
        </p:txBody>
      </p:sp>
      <p:sp>
        <p:nvSpPr>
          <p:cNvPr id="6" name="Subtitle 5">
            <a:extLst>
              <a:ext uri="{FF2B5EF4-FFF2-40B4-BE49-F238E27FC236}">
                <a16:creationId xmlns:a16="http://schemas.microsoft.com/office/drawing/2014/main" id="{464010F7-06BE-FD41-8E38-28A63A4BDB9F}"/>
              </a:ext>
            </a:extLst>
          </p:cNvPr>
          <p:cNvSpPr/>
          <p:nvPr/>
        </p:nvSpPr>
        <p:spPr>
          <a:xfrm>
            <a:off x="5183188" y="2180906"/>
            <a:ext cx="3021850" cy="2537651"/>
          </a:xfrm>
          <a:prstGeom prst="rect">
            <a:avLst/>
          </a:prstGeom>
        </p:spPr>
        <p:txBody>
          <a:bodyPr vert="horz" lIns="0" tIns="45720" rIns="91440" bIns="45720" rtlCol="0">
            <a:noAutofit/>
          </a:bodyPr>
          <a:lstStyle/>
          <a:p>
            <a:pPr defTabSz="530352">
              <a:spcAft>
                <a:spcPts val="600"/>
              </a:spcAft>
            </a:pPr>
            <a:endParaRPr lang="en-US" sz="1044" kern="1200">
              <a:solidFill>
                <a:schemeClr val="tx1"/>
              </a:solidFill>
              <a:latin typeface="+mn-lt"/>
              <a:ea typeface="+mn-ea"/>
              <a:cs typeface="+mn-cs"/>
            </a:endParaRPr>
          </a:p>
          <a:p>
            <a:pPr marL="342900" indent="-342900">
              <a:spcAft>
                <a:spcPts val="600"/>
              </a:spcAft>
            </a:pPr>
            <a:endParaRPr lang="en-US"/>
          </a:p>
        </p:txBody>
      </p:sp>
      <p:graphicFrame>
        <p:nvGraphicFramePr>
          <p:cNvPr id="2" name="Diagram 1">
            <a:extLst>
              <a:ext uri="{FF2B5EF4-FFF2-40B4-BE49-F238E27FC236}">
                <a16:creationId xmlns:a16="http://schemas.microsoft.com/office/drawing/2014/main" id="{962D54B4-C11F-61B7-E718-CA593E427E15}"/>
              </a:ext>
            </a:extLst>
          </p:cNvPr>
          <p:cNvGraphicFramePr/>
          <p:nvPr/>
        </p:nvGraphicFramePr>
        <p:xfrm>
          <a:off x="2910347" y="1605064"/>
          <a:ext cx="8445911" cy="4659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aper with a pencil and check marks&#10;&#10;Description automatically generated">
            <a:extLst>
              <a:ext uri="{FF2B5EF4-FFF2-40B4-BE49-F238E27FC236}">
                <a16:creationId xmlns:a16="http://schemas.microsoft.com/office/drawing/2014/main" id="{AC8F8DA3-799B-61C2-A06D-B8D4167B3A8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22788" y="2633191"/>
            <a:ext cx="2330244" cy="2653524"/>
          </a:xfrm>
          <a:prstGeom prst="rect">
            <a:avLst/>
          </a:prstGeom>
        </p:spPr>
      </p:pic>
    </p:spTree>
    <p:extLst>
      <p:ext uri="{BB962C8B-B14F-4D97-AF65-F5344CB8AC3E}">
        <p14:creationId xmlns:p14="http://schemas.microsoft.com/office/powerpoint/2010/main" val="24431189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FE12-3D70-8F38-DDB9-3D791DAA1A0A}"/>
              </a:ext>
            </a:extLst>
          </p:cNvPr>
          <p:cNvSpPr>
            <a:spLocks noGrp="1"/>
          </p:cNvSpPr>
          <p:nvPr>
            <p:ph type="title"/>
          </p:nvPr>
        </p:nvSpPr>
        <p:spPr>
          <a:xfrm>
            <a:off x="609600" y="365125"/>
            <a:ext cx="10972800" cy="841883"/>
          </a:xfrm>
        </p:spPr>
        <p:txBody>
          <a:bodyPr>
            <a:noAutofit/>
          </a:bodyPr>
          <a:lstStyle/>
          <a:p>
            <a:pPr algn="ctr" rtl="0"/>
            <a:r>
              <a:rPr lang="zh-Hans" sz="3600" b="1" i="0" u="none" strike="noStrike">
                <a:latin typeface="Simsun"/>
                <a:ea typeface="Simsun"/>
              </a:rPr>
              <a:t>重新认证时间表</a:t>
            </a:r>
          </a:p>
        </p:txBody>
      </p:sp>
      <p:sp>
        <p:nvSpPr>
          <p:cNvPr id="5" name="Slide Number Placeholder 4">
            <a:extLst>
              <a:ext uri="{FF2B5EF4-FFF2-40B4-BE49-F238E27FC236}">
                <a16:creationId xmlns:a16="http://schemas.microsoft.com/office/drawing/2014/main" id="{C18A1BC4-C6FB-2281-0852-6DE29233B475}"/>
              </a:ext>
            </a:extLst>
          </p:cNvPr>
          <p:cNvSpPr>
            <a:spLocks noGrp="1"/>
          </p:cNvSpPr>
          <p:nvPr>
            <p:ph type="sldNum" sz="quarter" idx="12"/>
          </p:nvPr>
        </p:nvSpPr>
        <p:spPr/>
        <p:txBody>
          <a:bodyPr>
            <a:noAutofit/>
          </a:bodyPr>
          <a:lstStyle/>
          <a:p>
            <a:pPr marL="0" marR="0" lvl="0" indent="0" algn="r" defTabSz="914400" rtl="0" eaLnBrk="1" fontAlgn="t" latinLnBrk="0" hangingPunct="1">
              <a:lnSpc>
                <a:spcPct val="100000"/>
              </a:lnSpc>
              <a:spcBef>
                <a:spcPct val="0"/>
              </a:spcBef>
              <a:spcAft>
                <a:spcPct val="0"/>
              </a:spcAft>
              <a:buClrTx/>
              <a:buSzTx/>
              <a:buFontTx/>
              <a:buNone/>
              <a:defRPr/>
            </a:pPr>
            <a:r>
              <a:rPr kumimoji="0" lang="zh-Hans" sz="900" b="0" i="0" u="none" strike="noStrike" kern="1200" cap="none" spc="0" normalizeH="0" baseline="0" noProof="0">
                <a:solidFill>
                  <a:srgbClr val="6996C9"/>
                </a:solidFill>
                <a:uLnTx/>
                <a:uFillTx/>
                <a:latin typeface="Simsun"/>
                <a:ea typeface="Simsun"/>
                <a:cs typeface="+mn-cs"/>
              </a:rPr>
              <a:t>34</a:t>
            </a:r>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
        <p:nvSpPr>
          <p:cNvPr id="9" name="Speech Bubble: Rectangle with Corners Rounded 8">
            <a:extLst>
              <a:ext uri="{FF2B5EF4-FFF2-40B4-BE49-F238E27FC236}">
                <a16:creationId xmlns:a16="http://schemas.microsoft.com/office/drawing/2014/main" id="{BC5AAD0D-65A5-298D-79A3-206841AE8A58}"/>
              </a:ext>
            </a:extLst>
          </p:cNvPr>
          <p:cNvSpPr/>
          <p:nvPr/>
        </p:nvSpPr>
        <p:spPr>
          <a:xfrm>
            <a:off x="1185101" y="1995950"/>
            <a:ext cx="1705737" cy="1433050"/>
          </a:xfrm>
          <a:custGeom>
            <a:avLst/>
            <a:gdLst>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1136" h="1655186">
                <a:moveTo>
                  <a:pt x="0" y="225557"/>
                </a:moveTo>
                <a:cubicBezTo>
                  <a:pt x="0" y="100985"/>
                  <a:pt x="100985" y="0"/>
                  <a:pt x="225557" y="0"/>
                </a:cubicBezTo>
                <a:lnTo>
                  <a:pt x="371856" y="0"/>
                </a:lnTo>
                <a:lnTo>
                  <a:pt x="371856" y="0"/>
                </a:lnTo>
                <a:lnTo>
                  <a:pt x="929640" y="0"/>
                </a:lnTo>
                <a:lnTo>
                  <a:pt x="2005579" y="0"/>
                </a:lnTo>
                <a:cubicBezTo>
                  <a:pt x="2130151" y="0"/>
                  <a:pt x="2231136" y="100985"/>
                  <a:pt x="2231136" y="225557"/>
                </a:cubicBezTo>
                <a:lnTo>
                  <a:pt x="2231136" y="789432"/>
                </a:lnTo>
                <a:lnTo>
                  <a:pt x="2231136" y="789432"/>
                </a:lnTo>
                <a:lnTo>
                  <a:pt x="2231136" y="1127760"/>
                </a:lnTo>
                <a:lnTo>
                  <a:pt x="2231136" y="1127755"/>
                </a:lnTo>
                <a:cubicBezTo>
                  <a:pt x="2231136" y="1252327"/>
                  <a:pt x="2130151" y="1353312"/>
                  <a:pt x="2005579" y="1353312"/>
                </a:cubicBezTo>
                <a:lnTo>
                  <a:pt x="1514856" y="1380744"/>
                </a:lnTo>
                <a:cubicBezTo>
                  <a:pt x="1367030" y="1391412"/>
                  <a:pt x="1161446" y="1794637"/>
                  <a:pt x="1041052" y="1604137"/>
                </a:cubicBezTo>
                <a:cubicBezTo>
                  <a:pt x="943465" y="1537134"/>
                  <a:pt x="857251" y="1491234"/>
                  <a:pt x="786384" y="1426464"/>
                </a:cubicBezTo>
                <a:cubicBezTo>
                  <a:pt x="678941" y="1389126"/>
                  <a:pt x="491235" y="1377696"/>
                  <a:pt x="381000" y="1362456"/>
                </a:cubicBezTo>
                <a:cubicBezTo>
                  <a:pt x="332234" y="1362456"/>
                  <a:pt x="274323" y="1353312"/>
                  <a:pt x="225557" y="1353312"/>
                </a:cubicBezTo>
                <a:cubicBezTo>
                  <a:pt x="100985" y="1353312"/>
                  <a:pt x="0" y="1252327"/>
                  <a:pt x="0" y="1127755"/>
                </a:cubicBezTo>
                <a:lnTo>
                  <a:pt x="0" y="1127760"/>
                </a:lnTo>
                <a:lnTo>
                  <a:pt x="0" y="789432"/>
                </a:lnTo>
                <a:lnTo>
                  <a:pt x="0" y="789432"/>
                </a:lnTo>
                <a:lnTo>
                  <a:pt x="0" y="225557"/>
                </a:lnTo>
                <a:close/>
              </a:path>
            </a:pathLst>
          </a:custGeom>
          <a:solidFill>
            <a:schemeClr val="accent2">
              <a:lumMod val="20000"/>
              <a:lumOff val="80000"/>
            </a:schemeClr>
          </a:solidFill>
          <a:ln>
            <a:noFill/>
          </a:ln>
          <a:effectLst>
            <a:outerShdw blurRad="50800" dist="127000" dir="2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1" i="0" u="sng" strike="noStrike" kern="1200" cap="none" spc="0" normalizeH="0" baseline="0" noProof="0" dirty="0">
                <a:solidFill>
                  <a:srgbClr val="294A70"/>
                </a:solidFill>
                <a:uLnTx/>
                <a:uFillTx/>
                <a:latin typeface="Simsun"/>
                <a:ea typeface="Simsun"/>
                <a:cs typeface="+mn-cs"/>
              </a:rPr>
              <a:t>CTF 分析员</a:t>
            </a:r>
            <a:r>
              <a:rPr kumimoji="0" lang="zh-Hans" sz="1600" b="0" i="0" u="none" strike="noStrike" kern="1200" cap="none" spc="0" normalizeH="0" baseline="0" noProof="0" dirty="0">
                <a:solidFill>
                  <a:srgbClr val="202D3C"/>
                </a:solidFill>
                <a:uLnTx/>
                <a:uFillTx/>
                <a:latin typeface="Simsun"/>
                <a:ea typeface="Simsun"/>
                <a:cs typeface="+mn-cs"/>
              </a:rPr>
              <a:t>收到重新认证申请</a:t>
            </a:r>
          </a:p>
        </p:txBody>
      </p:sp>
      <p:sp>
        <p:nvSpPr>
          <p:cNvPr id="10" name="Speech Bubble: Rectangle with Corners Rounded 8">
            <a:extLst>
              <a:ext uri="{FF2B5EF4-FFF2-40B4-BE49-F238E27FC236}">
                <a16:creationId xmlns:a16="http://schemas.microsoft.com/office/drawing/2014/main" id="{D6FD6315-410F-4921-D7DF-16002CDBAA83}"/>
              </a:ext>
            </a:extLst>
          </p:cNvPr>
          <p:cNvSpPr/>
          <p:nvPr/>
        </p:nvSpPr>
        <p:spPr>
          <a:xfrm>
            <a:off x="3652076" y="1995950"/>
            <a:ext cx="1705737" cy="1433050"/>
          </a:xfrm>
          <a:custGeom>
            <a:avLst/>
            <a:gdLst>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1136" h="1655186">
                <a:moveTo>
                  <a:pt x="0" y="225557"/>
                </a:moveTo>
                <a:cubicBezTo>
                  <a:pt x="0" y="100985"/>
                  <a:pt x="100985" y="0"/>
                  <a:pt x="225557" y="0"/>
                </a:cubicBezTo>
                <a:lnTo>
                  <a:pt x="371856" y="0"/>
                </a:lnTo>
                <a:lnTo>
                  <a:pt x="371856" y="0"/>
                </a:lnTo>
                <a:lnTo>
                  <a:pt x="929640" y="0"/>
                </a:lnTo>
                <a:lnTo>
                  <a:pt x="2005579" y="0"/>
                </a:lnTo>
                <a:cubicBezTo>
                  <a:pt x="2130151" y="0"/>
                  <a:pt x="2231136" y="100985"/>
                  <a:pt x="2231136" y="225557"/>
                </a:cubicBezTo>
                <a:lnTo>
                  <a:pt x="2231136" y="789432"/>
                </a:lnTo>
                <a:lnTo>
                  <a:pt x="2231136" y="789432"/>
                </a:lnTo>
                <a:lnTo>
                  <a:pt x="2231136" y="1127760"/>
                </a:lnTo>
                <a:lnTo>
                  <a:pt x="2231136" y="1127755"/>
                </a:lnTo>
                <a:cubicBezTo>
                  <a:pt x="2231136" y="1252327"/>
                  <a:pt x="2130151" y="1353312"/>
                  <a:pt x="2005579" y="1353312"/>
                </a:cubicBezTo>
                <a:lnTo>
                  <a:pt x="1514856" y="1380744"/>
                </a:lnTo>
                <a:cubicBezTo>
                  <a:pt x="1367030" y="1391412"/>
                  <a:pt x="1161446" y="1794637"/>
                  <a:pt x="1041052" y="1604137"/>
                </a:cubicBezTo>
                <a:cubicBezTo>
                  <a:pt x="943465" y="1537134"/>
                  <a:pt x="857251" y="1491234"/>
                  <a:pt x="786384" y="1426464"/>
                </a:cubicBezTo>
                <a:cubicBezTo>
                  <a:pt x="678941" y="1389126"/>
                  <a:pt x="491235" y="1377696"/>
                  <a:pt x="381000" y="1362456"/>
                </a:cubicBezTo>
                <a:cubicBezTo>
                  <a:pt x="332234" y="1362456"/>
                  <a:pt x="274323" y="1353312"/>
                  <a:pt x="225557" y="1353312"/>
                </a:cubicBezTo>
                <a:cubicBezTo>
                  <a:pt x="100985" y="1353312"/>
                  <a:pt x="0" y="1252327"/>
                  <a:pt x="0" y="1127755"/>
                </a:cubicBezTo>
                <a:lnTo>
                  <a:pt x="0" y="1127760"/>
                </a:lnTo>
                <a:lnTo>
                  <a:pt x="0" y="789432"/>
                </a:lnTo>
                <a:lnTo>
                  <a:pt x="0" y="789432"/>
                </a:lnTo>
                <a:lnTo>
                  <a:pt x="0" y="225557"/>
                </a:lnTo>
                <a:close/>
              </a:path>
            </a:pathLst>
          </a:custGeom>
          <a:solidFill>
            <a:schemeClr val="accent2">
              <a:lumMod val="40000"/>
              <a:lumOff val="60000"/>
            </a:schemeClr>
          </a:solidFill>
          <a:ln>
            <a:noFill/>
          </a:ln>
          <a:effectLst>
            <a:outerShdw blurRad="50800" dist="127000" dir="2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1" i="0" u="sng" strike="noStrike" kern="1200" cap="none" spc="0" normalizeH="0" baseline="0" noProof="0">
                <a:solidFill>
                  <a:srgbClr val="294A70"/>
                </a:solidFill>
                <a:uLnTx/>
                <a:uFillTx/>
                <a:latin typeface="Simsun"/>
                <a:ea typeface="Simsun"/>
                <a:cs typeface="+mn-cs"/>
              </a:rPr>
              <a:t>CTF 分析员</a:t>
            </a:r>
            <a:r>
              <a:rPr kumimoji="0" lang="zh-Hans" sz="1600" b="0" i="0" u="none" strike="noStrike" kern="1200" cap="none" spc="0" normalizeH="0" baseline="0" noProof="0">
                <a:solidFill>
                  <a:srgbClr val="595959"/>
                </a:solidFill>
                <a:uLnTx/>
                <a:uFillTx/>
                <a:latin typeface="Simsun"/>
                <a:ea typeface="Simsun"/>
                <a:cs typeface="+mn-cs"/>
              </a:rPr>
              <a:t>审核重新认证申请</a:t>
            </a:r>
          </a:p>
          <a:p>
            <a:pPr marL="0" marR="0" lvl="0" indent="0" algn="ctr" defTabSz="914400" rtl="0" eaLnBrk="1" fontAlgn="auto" latinLnBrk="0" hangingPunct="1">
              <a:lnSpc>
                <a:spcPct val="100000"/>
              </a:lnSpc>
              <a:spcBef>
                <a:spcPct val="0"/>
              </a:spcBef>
              <a:spcAft>
                <a:spcPct val="0"/>
              </a:spcAft>
              <a:buClrTx/>
              <a:buSzTx/>
              <a:buFontTx/>
              <a:buNone/>
              <a:defRPr/>
            </a:pPr>
            <a:r>
              <a:rPr lang="en-US" sz="1600">
                <a:solidFill>
                  <a:schemeClr val="tx1">
                    <a:lumMod val="65000"/>
                    <a:lumOff val="35000"/>
                  </a:schemeClr>
                </a:solidFill>
                <a:latin typeface="Century Gothic" panose="020F0302020204030204"/>
              </a:rPr>
              <a:t> </a:t>
            </a:r>
            <a:r>
              <a:rPr kumimoji="0" lang="en-US" sz="1600" b="0" i="0" u="none" strike="noStrike" kern="1200" cap="none" spc="0" normalizeH="0" baseline="0" noProof="0">
                <a:ln>
                  <a:noFill/>
                </a:ln>
                <a:solidFill>
                  <a:schemeClr val="tx1">
                    <a:lumMod val="65000"/>
                    <a:lumOff val="35000"/>
                  </a:scheme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1" name="Speech Bubble: Rectangle with Corners Rounded 8">
            <a:extLst>
              <a:ext uri="{FF2B5EF4-FFF2-40B4-BE49-F238E27FC236}">
                <a16:creationId xmlns:a16="http://schemas.microsoft.com/office/drawing/2014/main" id="{F477825E-E018-3AA5-242D-5EB3A08DE4CC}"/>
              </a:ext>
            </a:extLst>
          </p:cNvPr>
          <p:cNvSpPr/>
          <p:nvPr/>
        </p:nvSpPr>
        <p:spPr>
          <a:xfrm>
            <a:off x="6119052" y="1995950"/>
            <a:ext cx="1705737" cy="1433050"/>
          </a:xfrm>
          <a:custGeom>
            <a:avLst/>
            <a:gdLst>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1136" h="1655186">
                <a:moveTo>
                  <a:pt x="0" y="225557"/>
                </a:moveTo>
                <a:cubicBezTo>
                  <a:pt x="0" y="100985"/>
                  <a:pt x="100985" y="0"/>
                  <a:pt x="225557" y="0"/>
                </a:cubicBezTo>
                <a:lnTo>
                  <a:pt x="371856" y="0"/>
                </a:lnTo>
                <a:lnTo>
                  <a:pt x="371856" y="0"/>
                </a:lnTo>
                <a:lnTo>
                  <a:pt x="929640" y="0"/>
                </a:lnTo>
                <a:lnTo>
                  <a:pt x="2005579" y="0"/>
                </a:lnTo>
                <a:cubicBezTo>
                  <a:pt x="2130151" y="0"/>
                  <a:pt x="2231136" y="100985"/>
                  <a:pt x="2231136" y="225557"/>
                </a:cubicBezTo>
                <a:lnTo>
                  <a:pt x="2231136" y="789432"/>
                </a:lnTo>
                <a:lnTo>
                  <a:pt x="2231136" y="789432"/>
                </a:lnTo>
                <a:lnTo>
                  <a:pt x="2231136" y="1127760"/>
                </a:lnTo>
                <a:lnTo>
                  <a:pt x="2231136" y="1127755"/>
                </a:lnTo>
                <a:cubicBezTo>
                  <a:pt x="2231136" y="1252327"/>
                  <a:pt x="2130151" y="1353312"/>
                  <a:pt x="2005579" y="1353312"/>
                </a:cubicBezTo>
                <a:lnTo>
                  <a:pt x="1514856" y="1380744"/>
                </a:lnTo>
                <a:cubicBezTo>
                  <a:pt x="1367030" y="1391412"/>
                  <a:pt x="1161446" y="1794637"/>
                  <a:pt x="1041052" y="1604137"/>
                </a:cubicBezTo>
                <a:cubicBezTo>
                  <a:pt x="943465" y="1537134"/>
                  <a:pt x="857251" y="1491234"/>
                  <a:pt x="786384" y="1426464"/>
                </a:cubicBezTo>
                <a:cubicBezTo>
                  <a:pt x="678941" y="1389126"/>
                  <a:pt x="491235" y="1377696"/>
                  <a:pt x="381000" y="1362456"/>
                </a:cubicBezTo>
                <a:cubicBezTo>
                  <a:pt x="332234" y="1362456"/>
                  <a:pt x="274323" y="1353312"/>
                  <a:pt x="225557" y="1353312"/>
                </a:cubicBezTo>
                <a:cubicBezTo>
                  <a:pt x="100985" y="1353312"/>
                  <a:pt x="0" y="1252327"/>
                  <a:pt x="0" y="1127755"/>
                </a:cubicBezTo>
                <a:lnTo>
                  <a:pt x="0" y="1127760"/>
                </a:lnTo>
                <a:lnTo>
                  <a:pt x="0" y="789432"/>
                </a:lnTo>
                <a:lnTo>
                  <a:pt x="0" y="789432"/>
                </a:lnTo>
                <a:lnTo>
                  <a:pt x="0" y="225557"/>
                </a:lnTo>
                <a:close/>
              </a:path>
            </a:pathLst>
          </a:custGeom>
          <a:solidFill>
            <a:schemeClr val="accent2">
              <a:lumMod val="60000"/>
              <a:lumOff val="40000"/>
            </a:schemeClr>
          </a:solidFill>
          <a:ln>
            <a:noFill/>
          </a:ln>
          <a:effectLst>
            <a:outerShdw blurRad="50800" dist="127000" dir="2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1" i="0" u="sng" strike="noStrike" kern="1200" cap="none" spc="0" normalizeH="0" baseline="0" noProof="0">
                <a:solidFill>
                  <a:srgbClr val="294A70"/>
                </a:solidFill>
                <a:uLnTx/>
                <a:uFillTx/>
                <a:latin typeface="Simsun"/>
                <a:ea typeface="Simsun"/>
                <a:cs typeface="+mn-cs"/>
              </a:rPr>
              <a:t>CTF 分析员</a:t>
            </a:r>
            <a:r>
              <a:rPr kumimoji="0" lang="zh-Hans" sz="1500" b="0" i="0" u="none" strike="noStrike" kern="1200" cap="none" spc="0" normalizeH="0" baseline="0" noProof="0">
                <a:solidFill>
                  <a:srgbClr val="595959"/>
                </a:solidFill>
                <a:uLnTx/>
                <a:uFillTx/>
                <a:latin typeface="Simsun"/>
                <a:ea typeface="Simsun"/>
                <a:cs typeface="+mn-cs"/>
              </a:rPr>
              <a:t>发出问题通知</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500" b="0" i="0" u="none" strike="noStrike" kern="1200" cap="none" spc="0" normalizeH="0" baseline="0" noProof="0">
                <a:solidFill>
                  <a:srgbClr val="595959"/>
                </a:solidFill>
                <a:uLnTx/>
                <a:uFillTx/>
                <a:latin typeface="Simsun"/>
                <a:ea typeface="Simsun"/>
                <a:cs typeface="+mn-cs"/>
              </a:rPr>
              <a:t>**如适用</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 name="Speech Bubble: Rectangle with Corners Rounded 8">
            <a:extLst>
              <a:ext uri="{FF2B5EF4-FFF2-40B4-BE49-F238E27FC236}">
                <a16:creationId xmlns:a16="http://schemas.microsoft.com/office/drawing/2014/main" id="{3D5E57D5-9937-5BE3-F3F9-B8C7E70CEAB3}"/>
              </a:ext>
            </a:extLst>
          </p:cNvPr>
          <p:cNvSpPr/>
          <p:nvPr/>
        </p:nvSpPr>
        <p:spPr>
          <a:xfrm>
            <a:off x="8895588" y="1995950"/>
            <a:ext cx="1705737" cy="1433050"/>
          </a:xfrm>
          <a:custGeom>
            <a:avLst/>
            <a:gdLst>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1136" h="1655186">
                <a:moveTo>
                  <a:pt x="0" y="225557"/>
                </a:moveTo>
                <a:cubicBezTo>
                  <a:pt x="0" y="100985"/>
                  <a:pt x="100985" y="0"/>
                  <a:pt x="225557" y="0"/>
                </a:cubicBezTo>
                <a:lnTo>
                  <a:pt x="371856" y="0"/>
                </a:lnTo>
                <a:lnTo>
                  <a:pt x="371856" y="0"/>
                </a:lnTo>
                <a:lnTo>
                  <a:pt x="929640" y="0"/>
                </a:lnTo>
                <a:lnTo>
                  <a:pt x="2005579" y="0"/>
                </a:lnTo>
                <a:cubicBezTo>
                  <a:pt x="2130151" y="0"/>
                  <a:pt x="2231136" y="100985"/>
                  <a:pt x="2231136" y="225557"/>
                </a:cubicBezTo>
                <a:lnTo>
                  <a:pt x="2231136" y="789432"/>
                </a:lnTo>
                <a:lnTo>
                  <a:pt x="2231136" y="789432"/>
                </a:lnTo>
                <a:lnTo>
                  <a:pt x="2231136" y="1127760"/>
                </a:lnTo>
                <a:lnTo>
                  <a:pt x="2231136" y="1127755"/>
                </a:lnTo>
                <a:cubicBezTo>
                  <a:pt x="2231136" y="1252327"/>
                  <a:pt x="2130151" y="1353312"/>
                  <a:pt x="2005579" y="1353312"/>
                </a:cubicBezTo>
                <a:lnTo>
                  <a:pt x="1514856" y="1380744"/>
                </a:lnTo>
                <a:cubicBezTo>
                  <a:pt x="1367030" y="1391412"/>
                  <a:pt x="1161446" y="1794637"/>
                  <a:pt x="1041052" y="1604137"/>
                </a:cubicBezTo>
                <a:cubicBezTo>
                  <a:pt x="943465" y="1537134"/>
                  <a:pt x="857251" y="1491234"/>
                  <a:pt x="786384" y="1426464"/>
                </a:cubicBezTo>
                <a:cubicBezTo>
                  <a:pt x="678941" y="1389126"/>
                  <a:pt x="491235" y="1377696"/>
                  <a:pt x="381000" y="1362456"/>
                </a:cubicBezTo>
                <a:cubicBezTo>
                  <a:pt x="332234" y="1362456"/>
                  <a:pt x="274323" y="1353312"/>
                  <a:pt x="225557" y="1353312"/>
                </a:cubicBezTo>
                <a:cubicBezTo>
                  <a:pt x="100985" y="1353312"/>
                  <a:pt x="0" y="1252327"/>
                  <a:pt x="0" y="1127755"/>
                </a:cubicBezTo>
                <a:lnTo>
                  <a:pt x="0" y="1127760"/>
                </a:lnTo>
                <a:lnTo>
                  <a:pt x="0" y="789432"/>
                </a:lnTo>
                <a:lnTo>
                  <a:pt x="0" y="789432"/>
                </a:lnTo>
                <a:lnTo>
                  <a:pt x="0" y="225557"/>
                </a:lnTo>
                <a:close/>
              </a:path>
            </a:pathLst>
          </a:custGeom>
          <a:solidFill>
            <a:schemeClr val="bg2">
              <a:lumMod val="75000"/>
            </a:schemeClr>
          </a:solidFill>
          <a:ln>
            <a:noFill/>
          </a:ln>
          <a:effectLst>
            <a:outerShdw blurRad="50800" dist="127000" dir="2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1" i="0" u="sng" strike="noStrike" kern="1200" cap="none" spc="0" normalizeH="0" baseline="0" noProof="0">
                <a:solidFill>
                  <a:srgbClr val="294A70"/>
                </a:solidFill>
                <a:uLnTx/>
                <a:uFillTx/>
                <a:latin typeface="Simsun"/>
                <a:ea typeface="Simsun"/>
                <a:cs typeface="+mn-cs"/>
              </a:rPr>
              <a:t>CTF 分析员</a:t>
            </a:r>
            <a:r>
              <a:rPr kumimoji="0" lang="zh-Hans" sz="1600" b="0" i="0" u="none" strike="noStrike" kern="1200" cap="none" spc="0" normalizeH="0" baseline="0" noProof="0">
                <a:solidFill>
                  <a:srgbClr val="262626"/>
                </a:solidFill>
                <a:uLnTx/>
                <a:uFillTx/>
                <a:latin typeface="Simsun"/>
                <a:ea typeface="Simsun"/>
                <a:cs typeface="+mn-cs"/>
              </a:rPr>
              <a:t>批准或拒绝重新认证申请</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14" name="Straight Arrow Connector 13">
            <a:extLst>
              <a:ext uri="{FF2B5EF4-FFF2-40B4-BE49-F238E27FC236}">
                <a16:creationId xmlns:a16="http://schemas.microsoft.com/office/drawing/2014/main" id="{E6091B59-A6D9-8BA6-7AD5-601B02E65BBF}"/>
              </a:ext>
            </a:extLst>
          </p:cNvPr>
          <p:cNvCxnSpPr/>
          <p:nvPr/>
        </p:nvCxnSpPr>
        <p:spPr>
          <a:xfrm>
            <a:off x="1185101" y="3914775"/>
            <a:ext cx="9721024" cy="0"/>
          </a:xfrm>
          <a:prstGeom prst="straightConnector1">
            <a:avLst/>
          </a:prstGeom>
          <a:ln w="412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4BE8FC0-DF17-F2F3-20C4-9BA4A6BD6455}"/>
              </a:ext>
            </a:extLst>
          </p:cNvPr>
          <p:cNvSpPr/>
          <p:nvPr/>
        </p:nvSpPr>
        <p:spPr>
          <a:xfrm>
            <a:off x="1999012" y="3874236"/>
            <a:ext cx="77911" cy="8107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2" name="Oval 21">
            <a:extLst>
              <a:ext uri="{FF2B5EF4-FFF2-40B4-BE49-F238E27FC236}">
                <a16:creationId xmlns:a16="http://schemas.microsoft.com/office/drawing/2014/main" id="{C2C4B76B-3CEA-261E-16CE-48AC4B9E890C}"/>
              </a:ext>
            </a:extLst>
          </p:cNvPr>
          <p:cNvSpPr/>
          <p:nvPr/>
        </p:nvSpPr>
        <p:spPr>
          <a:xfrm>
            <a:off x="4462696" y="3874236"/>
            <a:ext cx="77911" cy="8107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17DC79C0-2C3B-2C1C-6B4D-30580B1D50E6}"/>
              </a:ext>
            </a:extLst>
          </p:cNvPr>
          <p:cNvSpPr/>
          <p:nvPr/>
        </p:nvSpPr>
        <p:spPr>
          <a:xfrm>
            <a:off x="9709499" y="3874236"/>
            <a:ext cx="77911" cy="8107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7F37912E-7ED9-573F-01DF-A3EDEAD82E58}"/>
              </a:ext>
            </a:extLst>
          </p:cNvPr>
          <p:cNvSpPr txBox="1"/>
          <p:nvPr/>
        </p:nvSpPr>
        <p:spPr>
          <a:xfrm>
            <a:off x="1021179" y="4152898"/>
            <a:ext cx="2119585" cy="1107996"/>
          </a:xfrm>
          <a:prstGeom prst="rect">
            <a:avLst/>
          </a:prstGeom>
          <a:noFill/>
        </p:spPr>
        <p:txBody>
          <a:bodyPr wrap="squar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1" i="0" u="sng" strike="noStrike" kern="1200" cap="none" spc="0" normalizeH="0" baseline="0" noProof="0">
                <a:solidFill>
                  <a:srgbClr val="294A70"/>
                </a:solidFill>
                <a:uLnTx/>
                <a:uFillTx/>
                <a:latin typeface="Simsun"/>
                <a:ea typeface="Simsun"/>
                <a:cs typeface="+mn-cs"/>
              </a:rPr>
              <a:t>重新认证申请人</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600" b="0" i="0" u="none" strike="noStrike" kern="1200" cap="none" spc="0" normalizeH="0" baseline="0" noProof="0">
                <a:solidFill>
                  <a:srgbClr val="595959"/>
                </a:solidFill>
                <a:uLnTx/>
                <a:uFillTx/>
                <a:latin typeface="Simsun"/>
                <a:ea typeface="Simsun"/>
                <a:cs typeface="+mn-cs"/>
              </a:rPr>
              <a:t>在 eCAP 中提交重新认证申请</a:t>
            </a:r>
          </a:p>
        </p:txBody>
      </p:sp>
      <p:sp>
        <p:nvSpPr>
          <p:cNvPr id="27" name="TextBox 26">
            <a:extLst>
              <a:ext uri="{FF2B5EF4-FFF2-40B4-BE49-F238E27FC236}">
                <a16:creationId xmlns:a16="http://schemas.microsoft.com/office/drawing/2014/main" id="{9F5A5E3D-187B-F5C1-60BF-132A60F23B7D}"/>
              </a:ext>
            </a:extLst>
          </p:cNvPr>
          <p:cNvSpPr txBox="1"/>
          <p:nvPr/>
        </p:nvSpPr>
        <p:spPr>
          <a:xfrm>
            <a:off x="3470787" y="4152898"/>
            <a:ext cx="2119585" cy="861774"/>
          </a:xfrm>
          <a:prstGeom prst="rect">
            <a:avLst/>
          </a:prstGeom>
          <a:noFill/>
        </p:spPr>
        <p:txBody>
          <a:bodyPr wrap="squar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1" i="0" u="sng" strike="noStrike" kern="1200" cap="none" spc="0" normalizeH="0" baseline="0" noProof="0">
                <a:solidFill>
                  <a:srgbClr val="294A70"/>
                </a:solidFill>
                <a:uLnTx/>
                <a:uFillTx/>
                <a:latin typeface="Simsun"/>
                <a:ea typeface="Simsun"/>
                <a:cs typeface="+mn-cs"/>
              </a:rPr>
              <a:t>重新认证申请人</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600" b="0" i="0" u="none" strike="noStrike" kern="1200" cap="none" spc="0" normalizeH="0" baseline="0" noProof="0">
                <a:solidFill>
                  <a:srgbClr val="595959"/>
                </a:solidFill>
                <a:uLnTx/>
                <a:uFillTx/>
                <a:latin typeface="Simsun"/>
                <a:ea typeface="Simsun"/>
                <a:cs typeface="+mn-cs"/>
              </a:rPr>
              <a:t>重新认证申请人等待审核过程</a:t>
            </a:r>
          </a:p>
        </p:txBody>
      </p:sp>
      <p:sp>
        <p:nvSpPr>
          <p:cNvPr id="28" name="TextBox 27">
            <a:extLst>
              <a:ext uri="{FF2B5EF4-FFF2-40B4-BE49-F238E27FC236}">
                <a16:creationId xmlns:a16="http://schemas.microsoft.com/office/drawing/2014/main" id="{7411AAE4-9256-7D12-43C7-DA19C585B514}"/>
              </a:ext>
            </a:extLst>
          </p:cNvPr>
          <p:cNvSpPr txBox="1"/>
          <p:nvPr/>
        </p:nvSpPr>
        <p:spPr>
          <a:xfrm>
            <a:off x="5814681" y="4152898"/>
            <a:ext cx="2646136" cy="1107996"/>
          </a:xfrm>
          <a:prstGeom prst="rect">
            <a:avLst/>
          </a:prstGeom>
          <a:noFill/>
        </p:spPr>
        <p:txBody>
          <a:bodyPr wrap="squar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800" b="1" i="0" u="sng" strike="noStrike" kern="1200" cap="none" spc="0" normalizeH="0" baseline="0" noProof="0">
                <a:solidFill>
                  <a:srgbClr val="294A70"/>
                </a:solidFill>
                <a:uLnTx/>
                <a:uFillTx/>
                <a:latin typeface="Simsun"/>
                <a:ea typeface="Simsun"/>
                <a:cs typeface="+mn-cs"/>
              </a:rPr>
              <a:t>重新认证申请人</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600" b="0" i="0" u="none" strike="noStrike" kern="1200" cap="none" spc="0" normalizeH="0" baseline="0" noProof="0">
                <a:solidFill>
                  <a:srgbClr val="595959"/>
                </a:solidFill>
                <a:uLnTx/>
                <a:uFillTx/>
                <a:latin typeface="Simsun"/>
                <a:ea typeface="Simsun"/>
                <a:cs typeface="+mn-cs"/>
              </a:rPr>
              <a:t>重新认证申请人收到问题通知并重新提交重新认证申请</a:t>
            </a:r>
          </a:p>
        </p:txBody>
      </p:sp>
      <p:sp>
        <p:nvSpPr>
          <p:cNvPr id="29" name="TextBox 28">
            <a:extLst>
              <a:ext uri="{FF2B5EF4-FFF2-40B4-BE49-F238E27FC236}">
                <a16:creationId xmlns:a16="http://schemas.microsoft.com/office/drawing/2014/main" id="{62E31CBC-EEEE-DFAF-F118-C1F21BA536A1}"/>
              </a:ext>
            </a:extLst>
          </p:cNvPr>
          <p:cNvSpPr txBox="1"/>
          <p:nvPr/>
        </p:nvSpPr>
        <p:spPr>
          <a:xfrm>
            <a:off x="8524685" y="4182612"/>
            <a:ext cx="2646136" cy="1107996"/>
          </a:xfrm>
          <a:prstGeom prst="rect">
            <a:avLst/>
          </a:prstGeom>
          <a:noFill/>
        </p:spPr>
        <p:txBody>
          <a:bodyPr wrap="squar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Hans" sz="1800" b="1" i="0" u="sng" strike="noStrike">
                <a:solidFill>
                  <a:srgbClr val="294A70"/>
                </a:solidFill>
                <a:latin typeface="Simsun"/>
                <a:ea typeface="Simsun"/>
              </a:rPr>
              <a:t>重新认证申请人</a:t>
            </a:r>
          </a:p>
          <a:p>
            <a:pPr marL="0" marR="0" lvl="0" indent="0" algn="ctr" defTabSz="914400" rtl="0" eaLnBrk="1" fontAlgn="auto" latinLnBrk="0" hangingPunct="1">
              <a:lnSpc>
                <a:spcPct val="100000"/>
              </a:lnSpc>
              <a:spcBef>
                <a:spcPct val="0"/>
              </a:spcBef>
              <a:spcAft>
                <a:spcPct val="0"/>
              </a:spcAft>
              <a:buClrTx/>
              <a:buSzTx/>
              <a:buFontTx/>
              <a:buNone/>
              <a:defRPr/>
            </a:pPr>
            <a:r>
              <a:rPr kumimoji="0" lang="zh-Hans" sz="1600" b="0" i="0" u="none" strike="noStrike" kern="1200" cap="none" spc="0" normalizeH="0" baseline="0" noProof="0">
                <a:solidFill>
                  <a:srgbClr val="595959"/>
                </a:solidFill>
                <a:uLnTx/>
                <a:uFillTx/>
                <a:latin typeface="Simsun"/>
                <a:ea typeface="Simsun"/>
                <a:cs typeface="+mn-cs"/>
              </a:rPr>
              <a:t>重新认证申请人收到重新认证申请批准或拒绝的通知</a:t>
            </a:r>
          </a:p>
        </p:txBody>
      </p:sp>
      <p:sp>
        <p:nvSpPr>
          <p:cNvPr id="3" name="Diamond 2">
            <a:extLst>
              <a:ext uri="{FF2B5EF4-FFF2-40B4-BE49-F238E27FC236}">
                <a16:creationId xmlns:a16="http://schemas.microsoft.com/office/drawing/2014/main" id="{CE8BEE18-C1EC-7EA1-1878-4C22FD5AC59A}"/>
              </a:ext>
            </a:extLst>
          </p:cNvPr>
          <p:cNvSpPr/>
          <p:nvPr/>
        </p:nvSpPr>
        <p:spPr>
          <a:xfrm>
            <a:off x="1825447" y="3731418"/>
            <a:ext cx="425040" cy="366713"/>
          </a:xfrm>
          <a:prstGeom prst="diamond">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relaxedInset"/>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Diamond 3">
            <a:extLst>
              <a:ext uri="{FF2B5EF4-FFF2-40B4-BE49-F238E27FC236}">
                <a16:creationId xmlns:a16="http://schemas.microsoft.com/office/drawing/2014/main" id="{798E23B5-1D2F-4082-3B53-E88E97BE5368}"/>
              </a:ext>
            </a:extLst>
          </p:cNvPr>
          <p:cNvSpPr/>
          <p:nvPr/>
        </p:nvSpPr>
        <p:spPr>
          <a:xfrm>
            <a:off x="4328087" y="3711301"/>
            <a:ext cx="425040" cy="366713"/>
          </a:xfrm>
          <a:prstGeom prst="diamond">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relaxedInset"/>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Diamond 5">
            <a:extLst>
              <a:ext uri="{FF2B5EF4-FFF2-40B4-BE49-F238E27FC236}">
                <a16:creationId xmlns:a16="http://schemas.microsoft.com/office/drawing/2014/main" id="{7B146859-E267-B006-1CF1-D5BE9378BBB7}"/>
              </a:ext>
            </a:extLst>
          </p:cNvPr>
          <p:cNvSpPr/>
          <p:nvPr/>
        </p:nvSpPr>
        <p:spPr>
          <a:xfrm>
            <a:off x="6759400" y="3711301"/>
            <a:ext cx="425040" cy="366713"/>
          </a:xfrm>
          <a:prstGeom prst="diamond">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relaxedInset"/>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Diamond 6">
            <a:extLst>
              <a:ext uri="{FF2B5EF4-FFF2-40B4-BE49-F238E27FC236}">
                <a16:creationId xmlns:a16="http://schemas.microsoft.com/office/drawing/2014/main" id="{CF89F110-EEEA-B6B5-B869-C435784CB7E7}"/>
              </a:ext>
            </a:extLst>
          </p:cNvPr>
          <p:cNvSpPr/>
          <p:nvPr/>
        </p:nvSpPr>
        <p:spPr>
          <a:xfrm>
            <a:off x="9540246" y="3720807"/>
            <a:ext cx="425040" cy="366713"/>
          </a:xfrm>
          <a:prstGeom prst="diamond">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scene3d>
          <a:sp3d contourW="44450" prstMaterial="matte">
            <a:bevelT w="63500" h="63500" prst="relaxedInset"/>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6553606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pPr rtl="0"/>
            <a:r>
              <a:rPr lang="zh-Hans" sz="3600" b="0" i="0" u="none" strike="noStrike">
                <a:latin typeface="Simsun"/>
                <a:ea typeface="Simsun"/>
              </a:rPr>
              <a:t>结论</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noAutofit/>
          </a:bodyPr>
          <a:lstStyle/>
          <a:p>
            <a:pPr rtl="0"/>
            <a:r>
              <a:rPr lang="zh-Hans" sz="900" b="0" i="0" u="none" strike="noStrike">
                <a:latin typeface="Simsun"/>
                <a:ea typeface="Simsun"/>
              </a:rPr>
              <a:t>35</a:t>
            </a:r>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225181658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609599" y="1595717"/>
            <a:ext cx="10760635" cy="4123765"/>
          </a:xfrm>
        </p:spPr>
        <p:txBody>
          <a:bodyPr>
            <a:noAutofit/>
          </a:bodyPr>
          <a:lstStyle/>
          <a:p>
            <a:pPr marL="342900" indent="-342900">
              <a:buFont typeface="Wingdings" panose="05000000000000000000" pitchFamily="2" charset="2"/>
              <a:buChar char="v"/>
            </a:pPr>
            <a:endParaRPr lang="en-US" dirty="0"/>
          </a:p>
          <a:p>
            <a:pPr marL="342900" indent="-342900" rtl="0">
              <a:buFont typeface="Arial" panose="020B0604020202020204" pitchFamily="34" charset="0"/>
              <a:buChar char="•"/>
            </a:pPr>
            <a:r>
              <a:rPr lang="zh-Hans" sz="2200" b="0" i="0" u="none" strike="noStrike" dirty="0">
                <a:latin typeface="Simsun"/>
                <a:ea typeface="Simsun"/>
              </a:rPr>
              <a:t>通过为小型社区组织提供折扣，推广宽带服务的接入和使用。</a:t>
            </a:r>
            <a:endParaRPr lang="en-US" altLang="zh-Hans" sz="2200" b="0" i="0" u="none" strike="noStrike" dirty="0">
              <a:latin typeface="Simsun"/>
              <a:ea typeface="Simsun"/>
            </a:endParaRPr>
          </a:p>
          <a:p>
            <a:pPr marL="342900" indent="-342900" rtl="0">
              <a:buFont typeface="Arial" panose="020B0604020202020204" pitchFamily="34" charset="0"/>
              <a:buChar char="•"/>
            </a:pPr>
            <a:endParaRPr lang="zh-Hans" sz="2200" b="0" i="0" u="none" strike="noStrike" dirty="0">
              <a:latin typeface="Simsun"/>
              <a:ea typeface="Simsun"/>
            </a:endParaRPr>
          </a:p>
          <a:p>
            <a:pPr marL="342900" indent="-342900" rtl="0">
              <a:buFont typeface="Arial" panose="020B0604020202020204" pitchFamily="34" charset="0"/>
              <a:buChar char="•"/>
            </a:pPr>
            <a:r>
              <a:rPr lang="zh-Hans" sz="2200" b="0" i="0" u="none" strike="noStrike" dirty="0">
                <a:latin typeface="Simsun"/>
                <a:ea typeface="Simsun"/>
              </a:rPr>
              <a:t>在 2020 至 2021 年大流行期间，远程学习计划为 413 个学区提供了共计 110,630 个移动热点，确保学生能够远程参加州测试。</a:t>
            </a:r>
            <a:endParaRPr lang="en-US" altLang="zh-Hans" sz="2200" b="0" i="0" u="none" strike="noStrike" dirty="0">
              <a:latin typeface="Simsun"/>
              <a:ea typeface="Simsun"/>
            </a:endParaRPr>
          </a:p>
          <a:p>
            <a:pPr marL="342900" indent="-342900" rtl="0">
              <a:buFont typeface="Arial" panose="020B0604020202020204" pitchFamily="34" charset="0"/>
              <a:buChar char="•"/>
            </a:pPr>
            <a:endParaRPr lang="zh-Hans" sz="2200" b="0" i="0" u="none" strike="noStrike" dirty="0">
              <a:latin typeface="Simsun"/>
              <a:ea typeface="Simsun"/>
            </a:endParaRPr>
          </a:p>
          <a:p>
            <a:pPr marL="342900" indent="-342900" rtl="0">
              <a:buFont typeface="Arial" panose="020B0604020202020204" pitchFamily="34" charset="0"/>
              <a:buChar char="•"/>
            </a:pPr>
            <a:r>
              <a:rPr lang="zh-Hans" sz="2200" b="0" i="0" u="none" strike="noStrike" dirty="0">
                <a:latin typeface="Simsun"/>
                <a:ea typeface="Simsun"/>
              </a:rPr>
              <a:t>数字鸿沟补助金计划提供了近 100 万美元的补助金，为低收入、农村和城市的小型学区提供整体技术解决方案。</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noAutofit/>
          </a:bodyPr>
          <a:lstStyle/>
          <a:p>
            <a:pPr rtl="0"/>
            <a:r>
              <a:rPr lang="zh-Hans" sz="900" b="0" i="0" u="none" strike="noStrike">
                <a:latin typeface="Simsun"/>
                <a:ea typeface="Simsun"/>
              </a:rPr>
              <a:t>36</a:t>
            </a:r>
            <a:endParaRPr lang="en-US"/>
          </a:p>
        </p:txBody>
      </p:sp>
      <p:sp>
        <p:nvSpPr>
          <p:cNvPr id="3" name="TextBox 2">
            <a:extLst>
              <a:ext uri="{FF2B5EF4-FFF2-40B4-BE49-F238E27FC236}">
                <a16:creationId xmlns:a16="http://schemas.microsoft.com/office/drawing/2014/main" id="{935536A1-82EA-E743-CF5B-629A7A6737AB}"/>
              </a:ext>
            </a:extLst>
          </p:cNvPr>
          <p:cNvSpPr txBox="1"/>
          <p:nvPr/>
        </p:nvSpPr>
        <p:spPr>
          <a:xfrm>
            <a:off x="609600" y="736752"/>
            <a:ext cx="10760635" cy="1366528"/>
          </a:xfrm>
          <a:prstGeom prst="rect">
            <a:avLst/>
          </a:prstGeom>
          <a:noFill/>
        </p:spPr>
        <p:txBody>
          <a:bodyPr wrap="square" rtlCol="0">
            <a:noAutofit/>
          </a:bodyPr>
          <a:lstStyle/>
          <a:p>
            <a:pPr algn="ctr" rtl="0" fontAlgn="b">
              <a:lnSpc>
                <a:spcPct val="90000"/>
              </a:lnSpc>
              <a:spcBef>
                <a:spcPct val="0"/>
              </a:spcBef>
            </a:pPr>
            <a:r>
              <a:rPr lang="zh-Hans" sz="3600" b="1" i="0" u="none" strike="noStrike">
                <a:solidFill>
                  <a:srgbClr val="2A3C50"/>
                </a:solidFill>
                <a:latin typeface="Simsun"/>
                <a:ea typeface="Simsun"/>
                <a:cs typeface="+mj-cs"/>
              </a:rPr>
              <a:t>加州电信连接基金如何弥合数字鸿沟</a:t>
            </a:r>
          </a:p>
          <a:p>
            <a:endParaRPr lang="en-US"/>
          </a:p>
        </p:txBody>
      </p:sp>
    </p:spTree>
    <p:extLst>
      <p:ext uri="{BB962C8B-B14F-4D97-AF65-F5344CB8AC3E}">
        <p14:creationId xmlns:p14="http://schemas.microsoft.com/office/powerpoint/2010/main" val="334353735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609599" y="1595717"/>
            <a:ext cx="10760635" cy="4123765"/>
          </a:xfrm>
        </p:spPr>
        <p:txBody>
          <a:bodyPr>
            <a:noAutofit/>
          </a:bodyPr>
          <a:lstStyle/>
          <a:p>
            <a:pPr marL="342900" indent="-342900">
              <a:buFont typeface="Wingdings" panose="05000000000000000000" pitchFamily="2" charset="2"/>
              <a:buChar char="v"/>
            </a:pPr>
            <a:endParaRPr lang="en-US" dirty="0"/>
          </a:p>
          <a:p>
            <a:pPr marL="342900" indent="-342900" rtl="0">
              <a:buFont typeface="Arial" panose="020B0604020202020204" pitchFamily="34" charset="0"/>
              <a:buChar char="•"/>
            </a:pPr>
            <a:r>
              <a:rPr lang="zh-Hans" sz="2200" b="0" i="0" u="none" strike="noStrike" dirty="0">
                <a:latin typeface="Simsun"/>
                <a:ea typeface="Simsun"/>
              </a:rPr>
              <a:t>加州电信连接基金参与者进行重新认证将确保参与者符合资格要求，加强计划管理，并确保参与者数据的准确性。</a:t>
            </a:r>
            <a:endParaRPr lang="en-US" altLang="zh-Hans" sz="2200" b="0" i="0" u="none" strike="noStrike" dirty="0">
              <a:latin typeface="Simsun"/>
              <a:ea typeface="Simsun"/>
            </a:endParaRPr>
          </a:p>
          <a:p>
            <a:pPr marL="342900" indent="-342900" rtl="0">
              <a:buFont typeface="Arial" panose="020B0604020202020204" pitchFamily="34" charset="0"/>
              <a:buChar char="•"/>
            </a:pPr>
            <a:endParaRPr lang="en-US" dirty="0"/>
          </a:p>
          <a:p>
            <a:pPr marL="342900" indent="-342900" rtl="0">
              <a:buFont typeface="Arial" panose="020B0604020202020204" pitchFamily="34" charset="0"/>
              <a:buChar char="•"/>
            </a:pPr>
            <a:r>
              <a:rPr lang="zh-Hans" sz="2200" b="0" i="0" u="none" strike="noStrike" dirty="0">
                <a:latin typeface="Simsun"/>
                <a:ea typeface="Simsun"/>
              </a:rPr>
              <a:t>根据 D.18-01-006，所有参与加州电信连接基金的医疗社区组织和社区组织必须每三年重新认证一次资格。</a:t>
            </a:r>
            <a:endParaRPr lang="en-US" altLang="zh-Hans" sz="2200" b="0" i="0" u="none" strike="noStrike" dirty="0">
              <a:latin typeface="Simsun"/>
              <a:ea typeface="Simsun"/>
            </a:endParaRPr>
          </a:p>
          <a:p>
            <a:pPr marL="342900" indent="-342900" rtl="0">
              <a:buFont typeface="Arial" panose="020B0604020202020204" pitchFamily="34" charset="0"/>
              <a:buChar char="•"/>
            </a:pPr>
            <a:endParaRPr lang="zh-Hans" sz="2200" b="0" i="0" u="none" strike="noStrike" dirty="0">
              <a:latin typeface="Simsun"/>
              <a:ea typeface="Simsun"/>
            </a:endParaRPr>
          </a:p>
          <a:p>
            <a:pPr marL="342900" indent="-342900" rtl="0">
              <a:buFont typeface="Arial" panose="020B0604020202020204" pitchFamily="34" charset="0"/>
              <a:buChar char="•"/>
            </a:pPr>
            <a:r>
              <a:rPr lang="zh-Hans" sz="2200" b="0" i="0" u="none" strike="noStrike" dirty="0">
                <a:latin typeface="Simsun"/>
                <a:ea typeface="Simsun"/>
              </a:rPr>
              <a:t>参与加州电信连接基金的学校、图书馆、政府拥有的医院和加州远程医疗网络成员必须每五年重新认证一次资格。</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noAutofit/>
          </a:bodyPr>
          <a:lstStyle/>
          <a:p>
            <a:pPr rtl="0"/>
            <a:r>
              <a:rPr lang="zh-Hans" sz="900" b="0" i="0" u="none" strike="noStrike">
                <a:latin typeface="Simsun"/>
                <a:ea typeface="Simsun"/>
              </a:rPr>
              <a:t>37</a:t>
            </a:r>
            <a:endParaRPr lang="en-US"/>
          </a:p>
        </p:txBody>
      </p:sp>
      <p:sp>
        <p:nvSpPr>
          <p:cNvPr id="3" name="TextBox 2">
            <a:extLst>
              <a:ext uri="{FF2B5EF4-FFF2-40B4-BE49-F238E27FC236}">
                <a16:creationId xmlns:a16="http://schemas.microsoft.com/office/drawing/2014/main" id="{935536A1-82EA-E743-CF5B-629A7A6737AB}"/>
              </a:ext>
            </a:extLst>
          </p:cNvPr>
          <p:cNvSpPr txBox="1"/>
          <p:nvPr/>
        </p:nvSpPr>
        <p:spPr>
          <a:xfrm>
            <a:off x="609600" y="736752"/>
            <a:ext cx="10760635" cy="867930"/>
          </a:xfrm>
          <a:prstGeom prst="rect">
            <a:avLst/>
          </a:prstGeom>
          <a:noFill/>
        </p:spPr>
        <p:txBody>
          <a:bodyPr wrap="square" rtlCol="0">
            <a:noAutofit/>
          </a:bodyPr>
          <a:lstStyle/>
          <a:p>
            <a:pPr algn="ctr" rtl="0" fontAlgn="b">
              <a:lnSpc>
                <a:spcPct val="90000"/>
              </a:lnSpc>
              <a:spcBef>
                <a:spcPct val="0"/>
              </a:spcBef>
            </a:pPr>
            <a:r>
              <a:rPr lang="zh-Hans" sz="3600" b="1" i="0" u="none" strike="noStrike">
                <a:solidFill>
                  <a:srgbClr val="2A3C50"/>
                </a:solidFill>
                <a:latin typeface="Simsun"/>
                <a:ea typeface="Simsun"/>
                <a:cs typeface="+mj-cs"/>
              </a:rPr>
              <a:t>总结</a:t>
            </a:r>
          </a:p>
          <a:p>
            <a:endParaRPr lang="en-US"/>
          </a:p>
        </p:txBody>
      </p:sp>
    </p:spTree>
    <p:extLst>
      <p:ext uri="{BB962C8B-B14F-4D97-AF65-F5344CB8AC3E}">
        <p14:creationId xmlns:p14="http://schemas.microsoft.com/office/powerpoint/2010/main" val="292650513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609599" y="1595717"/>
            <a:ext cx="10760635" cy="4123765"/>
          </a:xfrm>
        </p:spPr>
        <p:txBody>
          <a:bodyPr>
            <a:noAutofit/>
          </a:bodyPr>
          <a:lstStyle/>
          <a:p>
            <a:pPr marL="342900" indent="-342900">
              <a:buFont typeface="Wingdings" panose="05000000000000000000" pitchFamily="2" charset="2"/>
              <a:buChar char="v"/>
            </a:pPr>
            <a:endParaRPr lang="en-US" dirty="0"/>
          </a:p>
          <a:p>
            <a:pPr marL="342900" indent="-342900" rtl="0">
              <a:buFont typeface="Arial" panose="020B0604020202020204" pitchFamily="34" charset="0"/>
              <a:buChar char="•"/>
            </a:pPr>
            <a:r>
              <a:rPr lang="zh-Hans" sz="2200" b="0" i="0" u="none" strike="noStrike" dirty="0">
                <a:latin typeface="Simsun"/>
                <a:ea typeface="Simsun"/>
              </a:rPr>
              <a:t>请登录并查看您在 E-CAP 中的帐户，以便查看符合加州电信连接基金资格的地点，以及最重要的资格终止日期，为重新认证做好准备。</a:t>
            </a:r>
            <a:endParaRPr lang="en-US" altLang="zh-Hans" sz="2200" b="0" i="0" u="none" strike="noStrike" dirty="0">
              <a:latin typeface="Simsun"/>
              <a:ea typeface="Simsun"/>
            </a:endParaRPr>
          </a:p>
          <a:p>
            <a:pPr marL="342900" indent="-342900" rtl="0">
              <a:buFont typeface="Arial" panose="020B0604020202020204" pitchFamily="34" charset="0"/>
              <a:buChar char="•"/>
            </a:pPr>
            <a:endParaRPr lang="zh-Hans" sz="2200" b="0" i="0" u="none" strike="noStrike" dirty="0">
              <a:latin typeface="Simsun"/>
              <a:ea typeface="Simsun"/>
            </a:endParaRPr>
          </a:p>
          <a:p>
            <a:pPr marL="342900" indent="-342900" rtl="0">
              <a:buFont typeface="Arial" panose="020B0604020202020204" pitchFamily="34" charset="0"/>
              <a:buChar char="•"/>
            </a:pPr>
            <a:r>
              <a:rPr lang="zh-Hans" sz="2200" b="0" i="0" u="none" strike="noStrike" dirty="0">
                <a:latin typeface="Simsun"/>
                <a:ea typeface="Simsun"/>
              </a:rPr>
              <a:t>请注意将在您的实体重新认证日期前 120 天、60 天和 30 天收到的重新认证通知。</a:t>
            </a:r>
          </a:p>
          <a:p>
            <a:pPr marL="342900" indent="-342900">
              <a:buFont typeface="Arial" panose="020B0604020202020204" pitchFamily="34" charset="0"/>
              <a:buChar char="•"/>
            </a:pPr>
            <a:endParaRPr lang="en-US" dirty="0"/>
          </a:p>
          <a:p>
            <a:pPr marL="342900" indent="-342900" rtl="0">
              <a:buFont typeface="Arial" panose="020B0604020202020204" pitchFamily="34" charset="0"/>
              <a:buChar char="•"/>
            </a:pPr>
            <a:r>
              <a:rPr lang="zh-Hans" sz="2200" b="0" i="0" u="none" strike="noStrike" dirty="0">
                <a:latin typeface="Simsun"/>
                <a:ea typeface="Simsun"/>
              </a:rPr>
              <a:t>请将有关您的帐户和重新认证的问题发送至：</a:t>
            </a:r>
          </a:p>
          <a:p>
            <a:pPr algn="ctr" rtl="0"/>
            <a:r>
              <a:rPr lang="zh-Hans" sz="2200" b="0" i="0" u="none" strike="noStrike" dirty="0">
                <a:latin typeface="Simsun"/>
                <a:ea typeface="Simsun"/>
                <a:hlinkClick r:id="rId2"/>
              </a:rPr>
              <a:t>ctfhelp@cpuc.ca.gov</a:t>
            </a:r>
            <a:r>
              <a:rPr lang="zh-Hans" sz="2200" b="0" i="0" u="none" strike="noStrike" dirty="0">
                <a:latin typeface="Simsun"/>
                <a:ea typeface="Simsun"/>
              </a:rPr>
              <a:t>。</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noAutofit/>
          </a:bodyPr>
          <a:lstStyle/>
          <a:p>
            <a:pPr rtl="0"/>
            <a:r>
              <a:rPr lang="zh-Hans" sz="900" b="0" i="0" u="none" strike="noStrike">
                <a:latin typeface="Simsun"/>
                <a:ea typeface="Simsun"/>
              </a:rPr>
              <a:t>38</a:t>
            </a:r>
            <a:endParaRPr lang="en-US"/>
          </a:p>
        </p:txBody>
      </p:sp>
      <p:sp>
        <p:nvSpPr>
          <p:cNvPr id="3" name="TextBox 2">
            <a:extLst>
              <a:ext uri="{FF2B5EF4-FFF2-40B4-BE49-F238E27FC236}">
                <a16:creationId xmlns:a16="http://schemas.microsoft.com/office/drawing/2014/main" id="{935536A1-82EA-E743-CF5B-629A7A6737AB}"/>
              </a:ext>
            </a:extLst>
          </p:cNvPr>
          <p:cNvSpPr txBox="1"/>
          <p:nvPr/>
        </p:nvSpPr>
        <p:spPr>
          <a:xfrm>
            <a:off x="609600" y="736752"/>
            <a:ext cx="10760635" cy="867930"/>
          </a:xfrm>
          <a:prstGeom prst="rect">
            <a:avLst/>
          </a:prstGeom>
          <a:noFill/>
        </p:spPr>
        <p:txBody>
          <a:bodyPr wrap="square" rtlCol="0">
            <a:noAutofit/>
          </a:bodyPr>
          <a:lstStyle/>
          <a:p>
            <a:pPr algn="ctr" rtl="0" fontAlgn="b">
              <a:lnSpc>
                <a:spcPct val="90000"/>
              </a:lnSpc>
              <a:spcBef>
                <a:spcPct val="0"/>
              </a:spcBef>
            </a:pPr>
            <a:r>
              <a:rPr lang="zh-Hans" sz="3600" b="1" i="0" u="none" strike="noStrike">
                <a:solidFill>
                  <a:srgbClr val="2A3C50"/>
                </a:solidFill>
                <a:latin typeface="Simsun"/>
                <a:ea typeface="Simsun"/>
                <a:cs typeface="+mj-cs"/>
              </a:rPr>
              <a:t>总结</a:t>
            </a:r>
          </a:p>
          <a:p>
            <a:endParaRPr lang="en-US"/>
          </a:p>
        </p:txBody>
      </p:sp>
    </p:spTree>
    <p:extLst>
      <p:ext uri="{BB962C8B-B14F-4D97-AF65-F5344CB8AC3E}">
        <p14:creationId xmlns:p14="http://schemas.microsoft.com/office/powerpoint/2010/main" val="392180170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8FA0FF-8384-6F4F-8CB5-24690E76E755}"/>
              </a:ext>
            </a:extLst>
          </p:cNvPr>
          <p:cNvPicPr>
            <a:picLocks noChangeAspect="1"/>
          </p:cNvPicPr>
          <p:nvPr/>
        </p:nvPicPr>
        <p:blipFill>
          <a:blip r:embed="rId2">
            <a:biLevel thresh="50000"/>
            <a:alphaModFix amt="20000"/>
          </a:blip>
          <a:stretch>
            <a:fillRect/>
          </a:stretch>
        </p:blipFill>
        <p:spPr>
          <a:xfrm>
            <a:off x="8373711" y="1155422"/>
            <a:ext cx="4572268" cy="4572268"/>
          </a:xfrm>
          <a:prstGeom prst="rect">
            <a:avLst/>
          </a:prstGeom>
        </p:spPr>
      </p:pic>
      <p:sp>
        <p:nvSpPr>
          <p:cNvPr id="7" name="Title 1">
            <a:extLst>
              <a:ext uri="{FF2B5EF4-FFF2-40B4-BE49-F238E27FC236}">
                <a16:creationId xmlns:a16="http://schemas.microsoft.com/office/drawing/2014/main" id="{F15472F1-D24F-E448-9A57-3E83DE1A4B04}"/>
              </a:ext>
            </a:extLst>
          </p:cNvPr>
          <p:cNvSpPr txBox="1"/>
          <p:nvPr/>
        </p:nvSpPr>
        <p:spPr>
          <a:xfrm>
            <a:off x="967579" y="3068053"/>
            <a:ext cx="4568952" cy="1023728"/>
          </a:xfrm>
          <a:prstGeom prst="rect">
            <a:avLst/>
          </a:prstGeom>
        </p:spPr>
        <p:txBody>
          <a:bodyPr>
            <a:noAutofit/>
          </a:bodyPr>
          <a:lst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a:lstStyle>
          <a:p>
            <a:pPr rtl="0">
              <a:lnSpc>
                <a:spcPct val="110000"/>
              </a:lnSpc>
            </a:pPr>
            <a:r>
              <a:rPr lang="zh-Hans" sz="4800" b="1" i="0" u="none" strike="noStrike">
                <a:latin typeface="Simsun"/>
                <a:ea typeface="Simsun"/>
              </a:rPr>
              <a:t>仍有疑问？</a:t>
            </a:r>
          </a:p>
        </p:txBody>
      </p:sp>
      <p:sp>
        <p:nvSpPr>
          <p:cNvPr id="9" name="Rectangle 8">
            <a:extLst>
              <a:ext uri="{FF2B5EF4-FFF2-40B4-BE49-F238E27FC236}">
                <a16:creationId xmlns:a16="http://schemas.microsoft.com/office/drawing/2014/main" id="{190B6040-71B8-7745-81FD-C79F2A84D522}"/>
              </a:ext>
            </a:extLst>
          </p:cNvPr>
          <p:cNvSpPr/>
          <p:nvPr/>
        </p:nvSpPr>
        <p:spPr>
          <a:xfrm>
            <a:off x="457200" y="6130089"/>
            <a:ext cx="2791326" cy="583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Slide Number Placeholder 1">
            <a:extLst>
              <a:ext uri="{FF2B5EF4-FFF2-40B4-BE49-F238E27FC236}">
                <a16:creationId xmlns:a16="http://schemas.microsoft.com/office/drawing/2014/main" id="{38F23402-0178-C84D-A408-94BA436D1E2D}"/>
              </a:ext>
            </a:extLst>
          </p:cNvPr>
          <p:cNvSpPr>
            <a:spLocks noGrp="1"/>
          </p:cNvSpPr>
          <p:nvPr>
            <p:ph type="sldNum" sz="quarter" idx="12"/>
          </p:nvPr>
        </p:nvSpPr>
        <p:spPr/>
        <p:txBody>
          <a:bodyPr>
            <a:noAutofit/>
          </a:bodyPr>
          <a:lstStyle/>
          <a:p>
            <a:pPr rtl="0"/>
            <a:r>
              <a:rPr lang="zh-Hans" sz="900" b="0" i="0" u="none" strike="noStrike">
                <a:latin typeface="Simsun"/>
                <a:ea typeface="Simsun"/>
              </a:rPr>
              <a:t>39</a:t>
            </a:r>
            <a:endParaRPr lang="en-US"/>
          </a:p>
        </p:txBody>
      </p:sp>
    </p:spTree>
    <p:extLst>
      <p:ext uri="{BB962C8B-B14F-4D97-AF65-F5344CB8AC3E}">
        <p14:creationId xmlns:p14="http://schemas.microsoft.com/office/powerpoint/2010/main" val="326920223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9568-CCA0-35B1-A951-8F8AAF447829}"/>
              </a:ext>
            </a:extLst>
          </p:cNvPr>
          <p:cNvSpPr>
            <a:spLocks noGrp="1"/>
          </p:cNvSpPr>
          <p:nvPr>
            <p:ph type="title"/>
          </p:nvPr>
        </p:nvSpPr>
        <p:spPr>
          <a:xfrm>
            <a:off x="609599" y="275291"/>
            <a:ext cx="10972800" cy="1094965"/>
          </a:xfrm>
        </p:spPr>
        <p:txBody>
          <a:bodyPr>
            <a:noAutofit/>
          </a:bodyPr>
          <a:lstStyle/>
          <a:p>
            <a:pPr algn="ctr" rtl="0"/>
            <a:r>
              <a:rPr lang="zh-Hans" sz="3600" b="1" i="0" u="none" strike="noStrike">
                <a:latin typeface="Simsun"/>
                <a:ea typeface="Simsun"/>
              </a:rPr>
              <a:t>重新认证网络研讨会目标</a:t>
            </a:r>
          </a:p>
        </p:txBody>
      </p:sp>
      <p:sp>
        <p:nvSpPr>
          <p:cNvPr id="3" name="Content Placeholder 2">
            <a:extLst>
              <a:ext uri="{FF2B5EF4-FFF2-40B4-BE49-F238E27FC236}">
                <a16:creationId xmlns:a16="http://schemas.microsoft.com/office/drawing/2014/main" id="{AD4A6895-18EA-47F0-D02B-2B7F0074763B}"/>
              </a:ext>
            </a:extLst>
          </p:cNvPr>
          <p:cNvSpPr>
            <a:spLocks noGrp="1"/>
          </p:cNvSpPr>
          <p:nvPr>
            <p:ph sz="half" idx="1"/>
          </p:nvPr>
        </p:nvSpPr>
        <p:spPr>
          <a:xfrm>
            <a:off x="609600" y="1541277"/>
            <a:ext cx="10590306" cy="4546615"/>
          </a:xfrm>
        </p:spPr>
        <p:txBody>
          <a:bodyPr>
            <a:noAutofit/>
          </a:bodyPr>
          <a:lstStyle/>
          <a:p>
            <a:pPr rtl="0"/>
            <a:r>
              <a:rPr lang="zh-Hans" sz="2400" b="0" i="0" u="none" strike="noStrike">
                <a:latin typeface="Simsun"/>
                <a:ea typeface="Simsun"/>
              </a:rPr>
              <a:t>解释并说明重新认证的规则</a:t>
            </a:r>
          </a:p>
          <a:p>
            <a:endParaRPr lang="en-US"/>
          </a:p>
          <a:p>
            <a:pPr rtl="0"/>
            <a:r>
              <a:rPr lang="zh-Hans" sz="2400" b="0" i="0" u="none" strike="noStrike">
                <a:latin typeface="Simsun"/>
                <a:ea typeface="Simsun"/>
              </a:rPr>
              <a:t>重新认证流程</a:t>
            </a:r>
          </a:p>
          <a:p>
            <a:endParaRPr lang="en-US"/>
          </a:p>
          <a:p>
            <a:pPr rtl="0"/>
            <a:r>
              <a:rPr lang="zh-Hans" sz="2400" b="0" i="0" u="none" strike="noStrike">
                <a:latin typeface="Simsun"/>
                <a:ea typeface="Simsun"/>
              </a:rPr>
              <a:t>重新认证时间表</a:t>
            </a:r>
          </a:p>
          <a:p>
            <a:endParaRPr lang="en-US"/>
          </a:p>
          <a:p>
            <a:pPr rtl="0"/>
            <a:r>
              <a:rPr lang="zh-Hans" sz="2400" b="0" i="0" u="none" strike="noStrike">
                <a:latin typeface="Simsun"/>
                <a:ea typeface="Simsun"/>
              </a:rPr>
              <a:t>重新认证所需文件</a:t>
            </a:r>
          </a:p>
          <a:p>
            <a:endParaRPr lang="en-US"/>
          </a:p>
          <a:p>
            <a:pPr rtl="0"/>
            <a:r>
              <a:rPr lang="zh-Hans" sz="2400" b="0" i="0" u="none" strike="noStrike">
                <a:latin typeface="Simsun"/>
                <a:ea typeface="Simsun"/>
              </a:rPr>
              <a:t>现场演示</a:t>
            </a:r>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a:p>
            <a:pPr>
              <a:buFont typeface="Wingdings" panose="05000000000000000000" pitchFamily="2" charset="2"/>
              <a:buChar char="v"/>
            </a:pPr>
            <a:endParaRPr lang="en-US"/>
          </a:p>
        </p:txBody>
      </p:sp>
      <p:sp>
        <p:nvSpPr>
          <p:cNvPr id="5" name="Slide Number Placeholder 4">
            <a:extLst>
              <a:ext uri="{FF2B5EF4-FFF2-40B4-BE49-F238E27FC236}">
                <a16:creationId xmlns:a16="http://schemas.microsoft.com/office/drawing/2014/main" id="{177AC197-3B59-76E4-F111-B183924CEE6F}"/>
              </a:ext>
            </a:extLst>
          </p:cNvPr>
          <p:cNvSpPr>
            <a:spLocks noGrp="1"/>
          </p:cNvSpPr>
          <p:nvPr>
            <p:ph type="sldNum" sz="quarter" idx="12"/>
          </p:nvPr>
        </p:nvSpPr>
        <p:spPr/>
        <p:txBody>
          <a:bodyPr>
            <a:noAutofit/>
          </a:bodyPr>
          <a:lstStyle/>
          <a:p>
            <a:pPr rtl="0"/>
            <a:r>
              <a:rPr lang="zh-Hans" sz="900" b="0" i="0" u="none" strike="noStrike">
                <a:latin typeface="Simsun"/>
                <a:ea typeface="Simsun"/>
              </a:rPr>
              <a:t>4</a:t>
            </a:r>
            <a:endParaRPr lang="en-US"/>
          </a:p>
        </p:txBody>
      </p:sp>
    </p:spTree>
    <p:extLst>
      <p:ext uri="{BB962C8B-B14F-4D97-AF65-F5344CB8AC3E}">
        <p14:creationId xmlns:p14="http://schemas.microsoft.com/office/powerpoint/2010/main" val="235182782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6B1CAB-E86E-7442-ACED-7334C166A1A7}"/>
              </a:ext>
            </a:extLst>
          </p:cNvPr>
          <p:cNvPicPr>
            <a:picLocks noChangeAspect="1"/>
          </p:cNvPicPr>
          <p:nvPr/>
        </p:nvPicPr>
        <p:blipFill>
          <a:blip r:embed="rId2">
            <a:biLevel thresh="50000"/>
            <a:alphaModFix amt="20000"/>
          </a:blip>
          <a:stretch>
            <a:fillRect/>
          </a:stretch>
        </p:blipFill>
        <p:spPr>
          <a:xfrm>
            <a:off x="8389934" y="1143571"/>
            <a:ext cx="4570857" cy="4570857"/>
          </a:xfrm>
          <a:prstGeom prst="rect">
            <a:avLst/>
          </a:prstGeom>
        </p:spPr>
      </p:pic>
      <p:sp>
        <p:nvSpPr>
          <p:cNvPr id="7" name="Title 1">
            <a:extLst>
              <a:ext uri="{FF2B5EF4-FFF2-40B4-BE49-F238E27FC236}">
                <a16:creationId xmlns:a16="http://schemas.microsoft.com/office/drawing/2014/main" id="{F15472F1-D24F-E448-9A57-3E83DE1A4B04}"/>
              </a:ext>
            </a:extLst>
          </p:cNvPr>
          <p:cNvSpPr txBox="1"/>
          <p:nvPr/>
        </p:nvSpPr>
        <p:spPr>
          <a:xfrm>
            <a:off x="457199" y="776177"/>
            <a:ext cx="11734800" cy="5937443"/>
          </a:xfrm>
          <a:prstGeom prst="rect">
            <a:avLst/>
          </a:prstGeom>
        </p:spPr>
        <p:txBody>
          <a:bodyPr>
            <a:noAutofit/>
          </a:bodyPr>
          <a:lst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a:lstStyle>
          <a:p>
            <a:pPr rtl="0">
              <a:lnSpc>
                <a:spcPct val="110000"/>
              </a:lnSpc>
            </a:pPr>
            <a:r>
              <a:rPr lang="zh-Hans" sz="2400" b="0" i="0" u="none" strike="noStrike">
                <a:latin typeface="Simsun"/>
                <a:ea typeface="Simsun"/>
              </a:rPr>
              <a:t>有关上次网络研讨会的信息</a:t>
            </a:r>
          </a:p>
          <a:p>
            <a:pPr rtl="0">
              <a:lnSpc>
                <a:spcPct val="110000"/>
              </a:lnSpc>
            </a:pPr>
            <a:r>
              <a:rPr lang="zh-Hans" sz="2400" b="0" i="0" u="none" strike="noStrike">
                <a:latin typeface="Simsun"/>
                <a:ea typeface="Simsun"/>
              </a:rPr>
              <a:t>可在以下网址获取：</a:t>
            </a:r>
          </a:p>
          <a:p>
            <a:pPr rtl="0">
              <a:lnSpc>
                <a:spcPct val="110000"/>
              </a:lnSpc>
            </a:pPr>
            <a:r>
              <a:rPr lang="zh-Hans" sz="2400" b="0" i="0" u="sng" strike="noStrike">
                <a:latin typeface="Simsun"/>
                <a:ea typeface="Simsun"/>
                <a:hlinkClick r:id="rId3">
                  <a:extLst>
                    <a:ext uri="{A12FA001-AC4F-418D-AE19-62706E023703}">
                      <ahyp:hlinkClr xmlns:ahyp="http://schemas.microsoft.com/office/drawing/2018/hyperlinkcolor" val="tx"/>
                    </a:ext>
                  </a:extLst>
                </a:hlinkClick>
              </a:rPr>
              <a:t>计划外展和教育</a:t>
            </a:r>
            <a:endParaRPr lang="en-US" sz="2400" b="0" i="0">
              <a:effectLst/>
              <a:latin typeface="Segoe UI" panose="020B0502040204020203" pitchFamily="34" charset="0"/>
            </a:endParaRPr>
          </a:p>
          <a:p>
            <a:pPr>
              <a:lnSpc>
                <a:spcPct val="110000"/>
              </a:lnSpc>
            </a:pPr>
            <a:endParaRPr lang="en-US" sz="2400" b="0"/>
          </a:p>
          <a:p>
            <a:pPr rtl="0">
              <a:lnSpc>
                <a:spcPct val="110000"/>
              </a:lnSpc>
            </a:pPr>
            <a:r>
              <a:rPr lang="zh-Hans" sz="2400" b="0" i="0" u="none" strike="noStrike">
                <a:latin typeface="Simsun"/>
                <a:ea typeface="Simsun"/>
              </a:rPr>
              <a:t>如需了解更多信息：</a:t>
            </a:r>
          </a:p>
          <a:p>
            <a:pPr rtl="0">
              <a:lnSpc>
                <a:spcPct val="110000"/>
              </a:lnSpc>
            </a:pPr>
            <a:r>
              <a:rPr lang="zh-Hans" sz="2400" b="1" i="0" u="none" strike="noStrike">
                <a:solidFill>
                  <a:srgbClr val="B4C9E1"/>
                </a:solidFill>
                <a:latin typeface="Simsun"/>
                <a:ea typeface="Simsun"/>
                <a:hlinkClick r:id="rId4">
                  <a:extLst>
                    <a:ext uri="{A12FA001-AC4F-418D-AE19-62706E023703}">
                      <ahyp:hlinkClr xmlns:ahyp="http://schemas.microsoft.com/office/drawing/2018/hyperlinkcolor" val="tx"/>
                    </a:ext>
                  </a:extLst>
                </a:hlinkClick>
              </a:rPr>
              <a:t>https://www.cpuc.ca.gov/CTF</a:t>
            </a:r>
            <a:endParaRPr lang="en-US" sz="2400">
              <a:solidFill>
                <a:schemeClr val="accent1">
                  <a:lumMod val="40000"/>
                  <a:lumOff val="60000"/>
                </a:schemeClr>
              </a:solidFill>
            </a:endParaRPr>
          </a:p>
          <a:p>
            <a:pPr>
              <a:lnSpc>
                <a:spcPct val="110000"/>
              </a:lnSpc>
            </a:pPr>
            <a:endParaRPr lang="en-US" sz="2400">
              <a:solidFill>
                <a:schemeClr val="accent1">
                  <a:lumMod val="40000"/>
                  <a:lumOff val="60000"/>
                </a:schemeClr>
              </a:solidFill>
            </a:endParaRPr>
          </a:p>
          <a:p>
            <a:pPr rtl="0">
              <a:lnSpc>
                <a:spcPct val="110000"/>
              </a:lnSpc>
            </a:pPr>
            <a:r>
              <a:rPr lang="zh-Hans" sz="2400" b="0" i="0" u="none" strike="noStrike">
                <a:latin typeface="Simsun"/>
                <a:ea typeface="Simsun"/>
                <a:hlinkClick r:id="rId5">
                  <a:extLst>
                    <a:ext uri="{A12FA001-AC4F-418D-AE19-62706E023703}">
                      <ahyp:hlinkClr xmlns:ahyp="http://schemas.microsoft.com/office/drawing/2018/hyperlinkcolor" val="tx"/>
                    </a:ext>
                  </a:extLst>
                </a:hlinkClick>
              </a:rPr>
              <a:t>CTF 申请者与参与者指南</a:t>
            </a:r>
            <a:endParaRPr lang="en-US" sz="2400" b="0"/>
          </a:p>
          <a:p>
            <a:pPr rtl="0">
              <a:lnSpc>
                <a:spcPct val="110000"/>
              </a:lnSpc>
            </a:pPr>
            <a:r>
              <a:rPr lang="zh-Hans" sz="2400" b="0" i="0" u="none" strike="noStrike">
                <a:latin typeface="Simsun"/>
                <a:ea typeface="Simsun"/>
              </a:rPr>
              <a:t>英文、西班牙文和中文版可在我们的网站上查阅</a:t>
            </a:r>
          </a:p>
          <a:p>
            <a:pPr>
              <a:lnSpc>
                <a:spcPct val="110000"/>
              </a:lnSpc>
            </a:pPr>
            <a:endParaRPr lang="en-US" sz="2400" b="0"/>
          </a:p>
          <a:p>
            <a:pPr rtl="0">
              <a:lnSpc>
                <a:spcPct val="110000"/>
              </a:lnSpc>
            </a:pPr>
            <a:r>
              <a:rPr lang="zh-Hans" sz="2400" b="0" i="0" u="none" strike="noStrike">
                <a:latin typeface="Simsun"/>
                <a:ea typeface="Simsun"/>
              </a:rPr>
              <a:t>E-CAP 常见问题解答：</a:t>
            </a:r>
          </a:p>
          <a:p>
            <a:pPr rtl="0">
              <a:lnSpc>
                <a:spcPct val="110000"/>
              </a:lnSpc>
            </a:pPr>
            <a:r>
              <a:rPr lang="zh-Hans" sz="2400" b="1" i="0" u="none" strike="noStrike">
                <a:solidFill>
                  <a:srgbClr val="B4C9E1"/>
                </a:solidFill>
                <a:latin typeface="Simsun"/>
                <a:ea typeface="Simsun"/>
                <a:hlinkClick r:id="rId6">
                  <a:extLst>
                    <a:ext uri="{A12FA001-AC4F-418D-AE19-62706E023703}">
                      <ahyp:hlinkClr xmlns:ahyp="http://schemas.microsoft.com/office/drawing/2018/hyperlinkcolor" val="tx"/>
                    </a:ext>
                  </a:extLst>
                </a:hlinkClick>
              </a:rPr>
              <a:t>帮助 - 常见问题解答（ca.gov）</a:t>
            </a:r>
            <a:endParaRPr lang="en-US" sz="2400">
              <a:solidFill>
                <a:schemeClr val="accent1">
                  <a:lumMod val="40000"/>
                  <a:lumOff val="60000"/>
                </a:schemeClr>
              </a:solidFill>
            </a:endParaRPr>
          </a:p>
          <a:p>
            <a:pPr>
              <a:lnSpc>
                <a:spcPct val="110000"/>
              </a:lnSpc>
            </a:pPr>
            <a:endParaRPr lang="en-US" sz="3200" b="0">
              <a:solidFill>
                <a:schemeClr val="accent1">
                  <a:lumMod val="40000"/>
                  <a:lumOff val="60000"/>
                </a:schemeClr>
              </a:solidFill>
            </a:endParaRPr>
          </a:p>
          <a:p>
            <a:pPr>
              <a:lnSpc>
                <a:spcPct val="110000"/>
              </a:lnSpc>
            </a:pPr>
            <a:endParaRPr lang="en-US" sz="3200" b="0">
              <a:solidFill>
                <a:schemeClr val="accent1">
                  <a:lumMod val="40000"/>
                  <a:lumOff val="60000"/>
                </a:schemeClr>
              </a:solidFill>
            </a:endParaRPr>
          </a:p>
        </p:txBody>
      </p:sp>
      <p:sp>
        <p:nvSpPr>
          <p:cNvPr id="9" name="Rectangle 8">
            <a:extLst>
              <a:ext uri="{FF2B5EF4-FFF2-40B4-BE49-F238E27FC236}">
                <a16:creationId xmlns:a16="http://schemas.microsoft.com/office/drawing/2014/main" id="{190B6040-71B8-7745-81FD-C79F2A84D522}"/>
              </a:ext>
            </a:extLst>
          </p:cNvPr>
          <p:cNvSpPr/>
          <p:nvPr/>
        </p:nvSpPr>
        <p:spPr>
          <a:xfrm>
            <a:off x="457200" y="6130089"/>
            <a:ext cx="2791326" cy="583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Slide Number Placeholder 1">
            <a:extLst>
              <a:ext uri="{FF2B5EF4-FFF2-40B4-BE49-F238E27FC236}">
                <a16:creationId xmlns:a16="http://schemas.microsoft.com/office/drawing/2014/main" id="{A437BD18-2B0B-3142-8517-F1529417EB65}"/>
              </a:ext>
            </a:extLst>
          </p:cNvPr>
          <p:cNvSpPr>
            <a:spLocks noGrp="1"/>
          </p:cNvSpPr>
          <p:nvPr>
            <p:ph type="sldNum" sz="quarter" idx="12"/>
          </p:nvPr>
        </p:nvSpPr>
        <p:spPr/>
        <p:txBody>
          <a:bodyPr>
            <a:noAutofit/>
          </a:bodyPr>
          <a:lstStyle/>
          <a:p>
            <a:pPr rtl="0"/>
            <a:r>
              <a:rPr lang="zh-Hans" sz="900" b="0" i="0" u="none" strike="noStrike">
                <a:latin typeface="Simsun"/>
                <a:ea typeface="Simsun"/>
              </a:rPr>
              <a:t>40</a:t>
            </a:r>
            <a:endParaRPr lang="en-US"/>
          </a:p>
        </p:txBody>
      </p:sp>
      <p:sp>
        <p:nvSpPr>
          <p:cNvPr id="3" name="TextBox 2">
            <a:extLst>
              <a:ext uri="{FF2B5EF4-FFF2-40B4-BE49-F238E27FC236}">
                <a16:creationId xmlns:a16="http://schemas.microsoft.com/office/drawing/2014/main" id="{22C8649F-8EEF-C95D-609A-0F9A9C8669FD}"/>
              </a:ext>
            </a:extLst>
          </p:cNvPr>
          <p:cNvSpPr txBox="1"/>
          <p:nvPr/>
        </p:nvSpPr>
        <p:spPr>
          <a:xfrm>
            <a:off x="1" y="81313"/>
            <a:ext cx="12191999" cy="769441"/>
          </a:xfrm>
          <a:prstGeom prst="rect">
            <a:avLst/>
          </a:prstGeom>
          <a:noFill/>
        </p:spPr>
        <p:txBody>
          <a:bodyPr wrap="square" rtlCol="0">
            <a:noAutofit/>
          </a:bodyPr>
          <a:lstStyle/>
          <a:p>
            <a:pPr algn="ctr" rtl="0"/>
            <a:r>
              <a:rPr lang="zh-Hans" sz="4400" b="0" i="0" u="none" strike="noStrike">
                <a:solidFill>
                  <a:srgbClr val="FFFFFF"/>
                </a:solidFill>
                <a:latin typeface="Simsun"/>
                <a:ea typeface="Simsun"/>
                <a:cs typeface="+mj-cs"/>
              </a:rPr>
              <a:t>资源</a:t>
            </a:r>
            <a:endParaRPr lang="zh-Hans" sz="2400" b="0" i="0" u="none" strike="noStrike">
              <a:latin typeface="Simsun"/>
              <a:ea typeface="Simsun"/>
            </a:endParaRPr>
          </a:p>
        </p:txBody>
      </p:sp>
    </p:spTree>
    <p:extLst>
      <p:ext uri="{BB962C8B-B14F-4D97-AF65-F5344CB8AC3E}">
        <p14:creationId xmlns:p14="http://schemas.microsoft.com/office/powerpoint/2010/main" val="287138793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9568-CCA0-35B1-A951-8F8AAF447829}"/>
              </a:ext>
            </a:extLst>
          </p:cNvPr>
          <p:cNvSpPr>
            <a:spLocks noGrp="1"/>
          </p:cNvSpPr>
          <p:nvPr>
            <p:ph type="title"/>
          </p:nvPr>
        </p:nvSpPr>
        <p:spPr>
          <a:xfrm>
            <a:off x="609600" y="365125"/>
            <a:ext cx="10972800" cy="1094965"/>
          </a:xfrm>
        </p:spPr>
        <p:txBody>
          <a:bodyPr>
            <a:noAutofit/>
          </a:bodyPr>
          <a:lstStyle/>
          <a:p>
            <a:pPr algn="ctr" rtl="0"/>
            <a:r>
              <a:rPr lang="zh-Hans" sz="3600" b="1" i="0" u="none" strike="noStrike">
                <a:latin typeface="Simsun"/>
                <a:ea typeface="Simsun"/>
              </a:rPr>
              <a:t>议程事项</a:t>
            </a:r>
          </a:p>
        </p:txBody>
      </p:sp>
      <p:sp>
        <p:nvSpPr>
          <p:cNvPr id="3" name="Content Placeholder 2">
            <a:extLst>
              <a:ext uri="{FF2B5EF4-FFF2-40B4-BE49-F238E27FC236}">
                <a16:creationId xmlns:a16="http://schemas.microsoft.com/office/drawing/2014/main" id="{AD4A6895-18EA-47F0-D02B-2B7F0074763B}"/>
              </a:ext>
            </a:extLst>
          </p:cNvPr>
          <p:cNvSpPr>
            <a:spLocks noGrp="1"/>
          </p:cNvSpPr>
          <p:nvPr>
            <p:ph sz="half" idx="1"/>
          </p:nvPr>
        </p:nvSpPr>
        <p:spPr>
          <a:xfrm>
            <a:off x="609600" y="1637071"/>
            <a:ext cx="10590306" cy="4546615"/>
          </a:xfrm>
        </p:spPr>
        <p:txBody>
          <a:bodyPr>
            <a:noAutofit/>
          </a:bodyPr>
          <a:lstStyle/>
          <a:p>
            <a:pPr rtl="0"/>
            <a:r>
              <a:rPr lang="zh-Hans" sz="2400" b="0" i="0" u="none" strike="noStrike" dirty="0">
                <a:latin typeface="Simsun"/>
                <a:ea typeface="Simsun"/>
              </a:rPr>
              <a:t>引言</a:t>
            </a:r>
          </a:p>
          <a:p>
            <a:pPr rtl="0"/>
            <a:r>
              <a:rPr lang="zh-Hans" sz="2400" b="0" i="0" u="none" strike="noStrike" dirty="0">
                <a:latin typeface="Simsun"/>
                <a:ea typeface="Simsun"/>
              </a:rPr>
              <a:t>重新认证规则</a:t>
            </a:r>
          </a:p>
          <a:p>
            <a:pPr rtl="0"/>
            <a:r>
              <a:rPr lang="zh-Hans" sz="2400" b="0" i="0" u="none" strike="noStrike" dirty="0">
                <a:latin typeface="Simsun"/>
                <a:ea typeface="Simsun"/>
              </a:rPr>
              <a:t>ECAP 现场演示</a:t>
            </a:r>
          </a:p>
          <a:p>
            <a:pPr rtl="0"/>
            <a:r>
              <a:rPr lang="zh-Hans" sz="2400" b="0" i="0" u="none" strike="noStrike" dirty="0">
                <a:latin typeface="Simsun"/>
                <a:ea typeface="Simsun"/>
              </a:rPr>
              <a:t>重新认证所需文件</a:t>
            </a:r>
          </a:p>
          <a:p>
            <a:pPr rtl="0"/>
            <a:r>
              <a:rPr lang="zh-Hans" sz="2400" b="0" i="0" u="none" strike="noStrike" dirty="0">
                <a:latin typeface="Simsun"/>
                <a:ea typeface="Simsun"/>
              </a:rPr>
              <a:t>更新联系信息的重要性</a:t>
            </a:r>
          </a:p>
          <a:p>
            <a:pPr rtl="0"/>
            <a:r>
              <a:rPr lang="zh-Hans" sz="2400" b="0" i="0" u="none" strike="noStrike" dirty="0">
                <a:latin typeface="Simsun"/>
                <a:ea typeface="Simsun"/>
              </a:rPr>
              <a:t>有问题、不完整的重新认证申请</a:t>
            </a:r>
          </a:p>
          <a:p>
            <a:pPr rtl="0"/>
            <a:r>
              <a:rPr lang="zh-Hans" sz="2400" b="0" i="0" u="none" strike="noStrike" dirty="0">
                <a:latin typeface="Simsun"/>
                <a:ea typeface="Simsun"/>
              </a:rPr>
              <a:t>确定</a:t>
            </a:r>
          </a:p>
          <a:p>
            <a:pPr rtl="0"/>
            <a:r>
              <a:rPr lang="zh-Hans" sz="2400" b="0" i="0" u="none" strike="noStrike" dirty="0">
                <a:latin typeface="Simsun"/>
                <a:ea typeface="Simsun"/>
              </a:rPr>
              <a:t>结论</a:t>
            </a:r>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
        <p:nvSpPr>
          <p:cNvPr id="5" name="Slide Number Placeholder 4">
            <a:extLst>
              <a:ext uri="{FF2B5EF4-FFF2-40B4-BE49-F238E27FC236}">
                <a16:creationId xmlns:a16="http://schemas.microsoft.com/office/drawing/2014/main" id="{177AC197-3B59-76E4-F111-B183924CEE6F}"/>
              </a:ext>
            </a:extLst>
          </p:cNvPr>
          <p:cNvSpPr>
            <a:spLocks noGrp="1"/>
          </p:cNvSpPr>
          <p:nvPr>
            <p:ph type="sldNum" sz="quarter" idx="12"/>
          </p:nvPr>
        </p:nvSpPr>
        <p:spPr/>
        <p:txBody>
          <a:bodyPr>
            <a:noAutofit/>
          </a:bodyPr>
          <a:lstStyle/>
          <a:p>
            <a:pPr rtl="0"/>
            <a:r>
              <a:rPr lang="zh-Hans" sz="900" b="0" i="0" u="none" strike="noStrike">
                <a:latin typeface="Simsun"/>
                <a:ea typeface="Simsun"/>
              </a:rPr>
              <a:t>5</a:t>
            </a:r>
            <a:endParaRPr lang="en-US"/>
          </a:p>
        </p:txBody>
      </p:sp>
    </p:spTree>
    <p:extLst>
      <p:ext uri="{BB962C8B-B14F-4D97-AF65-F5344CB8AC3E}">
        <p14:creationId xmlns:p14="http://schemas.microsoft.com/office/powerpoint/2010/main" val="15343411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pPr rtl="0"/>
            <a:r>
              <a:rPr lang="zh-Hans" sz="3600" b="0" i="0" u="none" strike="noStrike">
                <a:latin typeface="Simsun"/>
                <a:ea typeface="Simsun"/>
              </a:rPr>
              <a:t>重新认证背景</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noAutofit/>
          </a:bodyPr>
          <a:lstStyle/>
          <a:p>
            <a:pPr rtl="0"/>
            <a:r>
              <a:rPr lang="zh-Hans" sz="900" b="0" i="0" u="none" strike="noStrike">
                <a:latin typeface="Simsun"/>
                <a:ea typeface="Simsun"/>
              </a:rPr>
              <a:t>6</a:t>
            </a:r>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33403985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Autofit/>
          </a:bodyPr>
          <a:lstStyle/>
          <a:p>
            <a:pPr algn="ctr" rtl="0"/>
            <a:r>
              <a:rPr lang="zh-Hans" sz="3600" b="1" i="0" u="none" strike="noStrike">
                <a:latin typeface="Simsun"/>
                <a:ea typeface="Simsun"/>
              </a:rPr>
              <a:t>为什么需要重新认证？</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noAutofit/>
          </a:bodyPr>
          <a:lstStyle/>
          <a:p>
            <a:pPr rtl="0"/>
            <a:r>
              <a:rPr lang="zh-Hans" sz="2000" b="0" i="0" u="none" strike="noStrike" baseline="0" dirty="0">
                <a:latin typeface="Simsun"/>
                <a:ea typeface="Simsun"/>
                <a:cs typeface="+mj-cs"/>
              </a:rPr>
              <a:t>加州电信连接基金是 CPUC 于 1996 年根据 1996 年电信法和联邦通信委员会第 96-10-066 号关于解除管制的决定而设立的。该决定规定，基金必须每三年接受一次审查。此后，2008 年、2015 年、2016 年和 2018 年的技术和计划规则都发生了变化。</a:t>
            </a:r>
            <a:endParaRPr lang="en-US" altLang="zh-Hans" sz="2000" b="0" i="0" u="none" strike="noStrike" baseline="0" dirty="0">
              <a:latin typeface="Simsun"/>
              <a:ea typeface="Simsun"/>
              <a:cs typeface="+mj-cs"/>
            </a:endParaRPr>
          </a:p>
          <a:p>
            <a:pPr rtl="0"/>
            <a:endParaRPr lang="zh-Hans" sz="2000" b="0" i="0" u="none" strike="noStrike" baseline="0" dirty="0">
              <a:latin typeface="Simsun"/>
              <a:ea typeface="Simsun"/>
              <a:cs typeface="+mj-cs"/>
            </a:endParaRPr>
          </a:p>
          <a:p>
            <a:pPr rtl="0"/>
            <a:r>
              <a:rPr lang="zh-Hans" sz="2000" b="0" i="0" u="none" strike="noStrike" dirty="0">
                <a:latin typeface="Simsun"/>
                <a:ea typeface="Simsun"/>
                <a:cs typeface="+mj-cs"/>
              </a:rPr>
              <a:t>在第 18-01-066 号决定（2018 年）中，委员会下令实施三年资格验证要求并提供具体文件。</a:t>
            </a:r>
            <a:endParaRPr lang="en-US" altLang="zh-Hans" sz="2000" b="0" i="0" u="none" strike="noStrike" dirty="0">
              <a:latin typeface="Simsun"/>
              <a:ea typeface="Simsun"/>
              <a:cs typeface="+mj-cs"/>
            </a:endParaRPr>
          </a:p>
          <a:p>
            <a:pPr rtl="0"/>
            <a:endParaRPr lang="zh-Hans" sz="2000" b="0" i="0" u="none" strike="noStrike" dirty="0">
              <a:latin typeface="Simsun"/>
              <a:ea typeface="Simsun"/>
              <a:cs typeface="+mj-cs"/>
            </a:endParaRPr>
          </a:p>
          <a:p>
            <a:pPr rtl="0"/>
            <a:r>
              <a:rPr lang="zh-Hans" sz="2000" b="0" i="0" u="none" strike="noStrike" baseline="0" dirty="0">
                <a:latin typeface="Simsun"/>
                <a:ea typeface="Simsun"/>
                <a:cs typeface="+mj-cs"/>
              </a:rPr>
              <a:t>自 1996 年成立以来，加州电信连接基金发生了重大变化：</a:t>
            </a:r>
          </a:p>
          <a:p>
            <a:pPr lvl="1" rtl="0"/>
            <a:r>
              <a:rPr lang="zh-Hans" sz="1800" b="0" i="0" u="none" strike="noStrike" dirty="0">
                <a:latin typeface="Simsun"/>
                <a:ea typeface="Simsun"/>
                <a:cs typeface="+mj-cs"/>
              </a:rPr>
              <a:t>2015 年，恢复 CTF 目标，取消对语音服务和符合条件服务清单的支持。</a:t>
            </a:r>
          </a:p>
          <a:p>
            <a:pPr lvl="1" rtl="0"/>
            <a:r>
              <a:rPr lang="zh-Hans" sz="1800" b="0" i="0" u="none" strike="noStrike" baseline="0" dirty="0">
                <a:latin typeface="Simsun"/>
                <a:ea typeface="Simsun"/>
                <a:cs typeface="+mj-cs"/>
              </a:rPr>
              <a:t>2016 年，设立电子费率上限。</a:t>
            </a:r>
          </a:p>
          <a:p>
            <a:pPr lvl="1" rtl="0"/>
            <a:r>
              <a:rPr lang="zh-Hans" sz="1800" b="0" i="0" u="none" strike="noStrike" dirty="0">
                <a:latin typeface="Simsun"/>
                <a:ea typeface="Simsun"/>
                <a:cs typeface="+mj-cs"/>
              </a:rPr>
              <a:t>2018 年，更新社区组织资格规则。</a:t>
            </a:r>
          </a:p>
          <a:p>
            <a:pPr lvl="1" rtl="0"/>
            <a:r>
              <a:rPr lang="zh-Hans" sz="1800" b="0" i="0" u="none" strike="noStrike" baseline="0" dirty="0">
                <a:latin typeface="Simsun"/>
                <a:ea typeface="Simsun"/>
                <a:cs typeface="+mj-cs"/>
              </a:rPr>
              <a:t>2019 年，实施 50% 任务规则和符合条件服务工作表。</a:t>
            </a:r>
          </a:p>
          <a:p>
            <a:pPr lvl="1"/>
            <a:endParaRPr lang="en-US" sz="1800" baseline="0" dirty="0">
              <a:latin typeface="+mj-lt"/>
              <a:ea typeface="+mj-ea"/>
              <a:cs typeface="+mj-cs"/>
            </a:endParaRPr>
          </a:p>
          <a:p>
            <a:pPr marL="0" indent="0">
              <a:buNone/>
            </a:pPr>
            <a:endParaRPr lang="en-US" sz="2000" baseline="0" dirty="0">
              <a:latin typeface="+mj-lt"/>
              <a:ea typeface="+mj-ea"/>
              <a:cs typeface="+mj-cs"/>
            </a:endParaRPr>
          </a:p>
          <a:p>
            <a:pPr marL="0" indent="0">
              <a:buNone/>
            </a:pPr>
            <a:r>
              <a:rPr lang="en-US" sz="2000" b="1" dirty="0">
                <a:latin typeface="+mj-lt"/>
                <a:ea typeface="+mj-ea"/>
                <a:cs typeface="+mj-cs"/>
              </a:rPr>
              <a:t>  </a:t>
            </a:r>
            <a:endParaRPr lang="en-US" sz="2000" b="1" baseline="0" dirty="0">
              <a:latin typeface="+mj-lt"/>
              <a:ea typeface="+mj-ea"/>
              <a:cs typeface="+mj-cs"/>
            </a:endParaRPr>
          </a:p>
          <a:p>
            <a:pPr>
              <a:buFont typeface="Wingdings" panose="05000000000000000000" pitchFamily="2" charset="2"/>
              <a:buChar char="v"/>
            </a:pPr>
            <a:endParaRPr lang="en-US" sz="1800" b="0" dirty="0">
              <a:latin typeface="+mj-lt"/>
              <a:ea typeface="+mj-ea"/>
              <a:cs typeface="+mj-cs"/>
            </a:endParaRPr>
          </a:p>
          <a:p>
            <a:endParaRPr lang="en-US" dirty="0"/>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Autofit/>
          </a:bodyPr>
          <a:lstStyle/>
          <a:p>
            <a:pPr rtl="0">
              <a:spcAft>
                <a:spcPts val="600"/>
              </a:spcAft>
            </a:pPr>
            <a:r>
              <a:rPr lang="zh-Hans" sz="900" b="0" i="0" u="none" strike="noStrike">
                <a:latin typeface="Simsun"/>
                <a:ea typeface="Simsun"/>
              </a:rPr>
              <a:t>7</a:t>
            </a:r>
            <a:endParaRPr lang="en-US"/>
          </a:p>
        </p:txBody>
      </p:sp>
    </p:spTree>
    <p:extLst>
      <p:ext uri="{BB962C8B-B14F-4D97-AF65-F5344CB8AC3E}">
        <p14:creationId xmlns:p14="http://schemas.microsoft.com/office/powerpoint/2010/main" val="347974891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Autofit/>
          </a:bodyPr>
          <a:lstStyle/>
          <a:p>
            <a:pPr algn="ctr" rtl="0"/>
            <a:r>
              <a:rPr lang="zh-Hans" sz="3600" b="1" i="0" u="none" strike="noStrike">
                <a:latin typeface="Simsun"/>
                <a:ea typeface="Simsun"/>
              </a:rPr>
              <a:t>谁需要重新认证？</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noAutofit/>
          </a:bodyPr>
          <a:lstStyle/>
          <a:p>
            <a:pPr rtl="0"/>
            <a:r>
              <a:rPr lang="zh-Hans" sz="2000" b="0" i="0" u="none" strike="noStrike" dirty="0">
                <a:latin typeface="Simsun"/>
                <a:ea typeface="Simsun"/>
                <a:cs typeface="+mj-cs"/>
              </a:rPr>
              <a:t>由于加州电信连接基金有超过 15,000 名参与者，重新认证过程将按类别进行。</a:t>
            </a:r>
            <a:endParaRPr lang="en-US" altLang="zh-Hans" sz="2000" b="0" i="0" u="none" strike="noStrike" dirty="0">
              <a:latin typeface="Simsun"/>
              <a:ea typeface="Simsun"/>
              <a:cs typeface="+mj-cs"/>
            </a:endParaRPr>
          </a:p>
          <a:p>
            <a:pPr rtl="0"/>
            <a:endParaRPr lang="zh-Hans" sz="2000" b="0" i="0" u="none" strike="noStrike" dirty="0">
              <a:latin typeface="Simsun"/>
              <a:ea typeface="Simsun"/>
              <a:cs typeface="+mj-cs"/>
            </a:endParaRPr>
          </a:p>
          <a:p>
            <a:pPr rtl="0"/>
            <a:r>
              <a:rPr lang="zh-Hans" sz="2000" b="0" i="0" u="none" strike="noStrike" baseline="0" dirty="0">
                <a:latin typeface="Simsun"/>
                <a:ea typeface="Simsun"/>
                <a:cs typeface="+mj-cs"/>
              </a:rPr>
              <a:t>社区组织必须自合格日期起每三年重新认证一次。其将是第一个进行重新认证的类别，因为其规模最大，资格标准变化也最多。这一过程大约需要三年时间。</a:t>
            </a:r>
            <a:endParaRPr lang="en-US" altLang="zh-Hans" sz="2000" b="0" i="0" u="none" strike="noStrike" baseline="0" dirty="0">
              <a:latin typeface="Simsun"/>
              <a:ea typeface="Simsun"/>
              <a:cs typeface="+mj-cs"/>
            </a:endParaRPr>
          </a:p>
          <a:p>
            <a:pPr rtl="0"/>
            <a:endParaRPr lang="zh-Hans" sz="2000" b="0" i="0" u="none" strike="noStrike" baseline="0" dirty="0">
              <a:latin typeface="Simsun"/>
              <a:ea typeface="Simsun"/>
              <a:cs typeface="+mj-cs"/>
            </a:endParaRPr>
          </a:p>
          <a:p>
            <a:pPr rtl="0"/>
            <a:r>
              <a:rPr lang="zh-Hans" sz="2000" b="0" i="0" u="none" strike="noStrike" dirty="0">
                <a:latin typeface="Simsun"/>
                <a:ea typeface="Simsun"/>
                <a:cs typeface="+mj-cs"/>
              </a:rPr>
              <a:t>以下类别将自合格日期起每五年进行一次重新认证。</a:t>
            </a:r>
          </a:p>
          <a:p>
            <a:pPr lvl="1" rtl="0"/>
            <a:r>
              <a:rPr lang="zh-Hans" sz="1800" b="0" i="0" u="none" strike="noStrike" baseline="0" dirty="0">
                <a:latin typeface="Simsun"/>
                <a:ea typeface="Simsun"/>
                <a:cs typeface="+mj-cs"/>
              </a:rPr>
              <a:t>公立和私立学校</a:t>
            </a:r>
          </a:p>
          <a:p>
            <a:pPr lvl="1" rtl="0"/>
            <a:r>
              <a:rPr lang="zh-Hans" sz="1800" b="0" i="0" u="none" strike="noStrike" baseline="0" dirty="0">
                <a:latin typeface="Simsun"/>
                <a:ea typeface="Simsun"/>
                <a:cs typeface="+mj-cs"/>
              </a:rPr>
              <a:t>图书馆</a:t>
            </a:r>
          </a:p>
          <a:p>
            <a:pPr lvl="1" rtl="0"/>
            <a:r>
              <a:rPr lang="zh-Hans" sz="1800" b="0" i="0" u="none" strike="noStrike" dirty="0">
                <a:latin typeface="Simsun"/>
                <a:ea typeface="Simsun"/>
                <a:cs typeface="+mj-cs"/>
              </a:rPr>
              <a:t>政府拥有和运营的医院</a:t>
            </a:r>
          </a:p>
          <a:p>
            <a:pPr lvl="1" rtl="0"/>
            <a:r>
              <a:rPr lang="zh-Hans" sz="1800" b="0" i="0" u="none" strike="noStrike" baseline="0" dirty="0">
                <a:latin typeface="Simsun"/>
                <a:ea typeface="Simsun"/>
                <a:cs typeface="+mj-cs"/>
              </a:rPr>
              <a:t>加州远程医疗网络成员</a:t>
            </a:r>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Autofit/>
          </a:bodyPr>
          <a:lstStyle/>
          <a:p>
            <a:pPr rtl="0">
              <a:spcAft>
                <a:spcPts val="600"/>
              </a:spcAft>
            </a:pPr>
            <a:r>
              <a:rPr lang="zh-Hans" sz="900" b="0" i="0" u="none" strike="noStrike">
                <a:latin typeface="Simsun"/>
                <a:ea typeface="Simsun"/>
              </a:rPr>
              <a:t>8</a:t>
            </a:r>
            <a:endParaRPr lang="en-US"/>
          </a:p>
        </p:txBody>
      </p:sp>
    </p:spTree>
    <p:extLst>
      <p:ext uri="{BB962C8B-B14F-4D97-AF65-F5344CB8AC3E}">
        <p14:creationId xmlns:p14="http://schemas.microsoft.com/office/powerpoint/2010/main" val="113505397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Autofit/>
          </a:bodyPr>
          <a:lstStyle/>
          <a:p>
            <a:pPr algn="ctr" rtl="0"/>
            <a:r>
              <a:rPr lang="zh-Hans" sz="3600" b="1" i="0" u="none" strike="noStrike">
                <a:latin typeface="Simsun"/>
                <a:ea typeface="Simsun"/>
              </a:rPr>
              <a:t>我如何知道何时重新认证？</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noAutofit/>
          </a:bodyPr>
          <a:lstStyle/>
          <a:p>
            <a:pPr marL="0" indent="0" rtl="0">
              <a:buNone/>
            </a:pPr>
            <a:r>
              <a:rPr lang="zh-Hans" sz="2000" b="0" i="0" u="none" strike="noStrike">
                <a:latin typeface="Simsun"/>
                <a:ea typeface="Simsun"/>
                <a:cs typeface="+mj-cs"/>
              </a:rPr>
              <a:t>加州电信连接基金将通过 E-CAP 通知需要重新认证的参与者。通知将通过电子邮件发送给参与者。</a:t>
            </a:r>
          </a:p>
          <a:p>
            <a:pPr marL="0" indent="0">
              <a:buNone/>
            </a:pPr>
            <a:endParaRPr lang="en-US" sz="2000">
              <a:latin typeface="+mj-lt"/>
              <a:ea typeface="+mj-ea"/>
              <a:cs typeface="+mj-cs"/>
            </a:endParaRPr>
          </a:p>
          <a:p>
            <a:pPr rtl="0"/>
            <a:r>
              <a:rPr lang="zh-Hans" sz="2000" b="0" i="0" u="none" strike="noStrike">
                <a:latin typeface="Simsun"/>
                <a:ea typeface="Simsun"/>
                <a:cs typeface="+mj-cs"/>
              </a:rPr>
              <a:t>第一份通知将在资格到期前 120 天发出。</a:t>
            </a:r>
          </a:p>
          <a:p>
            <a:pPr marL="0" indent="0">
              <a:buNone/>
            </a:pPr>
            <a:endParaRPr lang="en-US" sz="2000">
              <a:latin typeface="+mj-lt"/>
              <a:ea typeface="+mj-ea"/>
              <a:cs typeface="+mj-cs"/>
            </a:endParaRPr>
          </a:p>
          <a:p>
            <a:pPr rtl="0"/>
            <a:r>
              <a:rPr lang="zh-Hans" sz="2000" b="0" i="0" u="none" strike="noStrike">
                <a:latin typeface="Simsun"/>
                <a:ea typeface="Simsun"/>
                <a:cs typeface="+mj-cs"/>
              </a:rPr>
              <a:t>第二份通知将在资格到期前 60 天发出。</a:t>
            </a:r>
          </a:p>
          <a:p>
            <a:pPr marL="0" indent="0">
              <a:buNone/>
            </a:pPr>
            <a:endParaRPr lang="en-US" sz="2000">
              <a:latin typeface="+mj-lt"/>
              <a:ea typeface="+mj-ea"/>
              <a:cs typeface="+mj-cs"/>
            </a:endParaRPr>
          </a:p>
          <a:p>
            <a:pPr rtl="0"/>
            <a:r>
              <a:rPr lang="zh-Hans" sz="2000" b="0" i="0" u="none" strike="noStrike">
                <a:latin typeface="Simsun"/>
                <a:ea typeface="Simsun"/>
                <a:cs typeface="+mj-cs"/>
              </a:rPr>
              <a:t>第三次通知，也是最后一次通知，将在资格到期前 30 天发出。</a:t>
            </a:r>
          </a:p>
          <a:p>
            <a:pPr marL="0" indent="0">
              <a:buNone/>
            </a:pPr>
            <a:endParaRPr lang="en-US" sz="2000">
              <a:latin typeface="+mj-lt"/>
              <a:ea typeface="+mj-ea"/>
              <a:cs typeface="+mj-cs"/>
            </a:endParaRPr>
          </a:p>
          <a:p>
            <a:pPr rtl="0"/>
            <a:r>
              <a:rPr lang="zh-Hans" sz="2000" b="0" i="0" u="none" strike="noStrike">
                <a:latin typeface="Simsun"/>
                <a:ea typeface="Simsun"/>
                <a:cs typeface="+mj-cs"/>
              </a:rPr>
              <a:t>此外，还将向加州电信连接基金服务提供者发送通知，希望他们与 CTF 客户联系，以避免出现折扣资格遗漏。</a:t>
            </a:r>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Autofit/>
          </a:bodyPr>
          <a:lstStyle/>
          <a:p>
            <a:pPr rtl="0">
              <a:spcAft>
                <a:spcPts val="600"/>
              </a:spcAft>
            </a:pPr>
            <a:r>
              <a:rPr lang="zh-Hans" sz="900" b="0" i="0" u="none" strike="noStrike">
                <a:latin typeface="Simsun"/>
                <a:ea typeface="Simsun"/>
              </a:rPr>
              <a:t>9</a:t>
            </a:r>
            <a:endParaRPr lang="en-US"/>
          </a:p>
        </p:txBody>
      </p:sp>
    </p:spTree>
    <p:extLst>
      <p:ext uri="{BB962C8B-B14F-4D97-AF65-F5344CB8AC3E}">
        <p14:creationId xmlns:p14="http://schemas.microsoft.com/office/powerpoint/2010/main" val="292660723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32"/>
  <p:tag name="AS_OS" val="Unix 5.4.204.113"/>
  <p:tag name="AS_RELEASE_DATE" val="2020.03.14"/>
  <p:tag name="AS_TITLE" val="Aspose.Slides for .NET Standard 2.0"/>
  <p:tag name="AS_VERSION" val="20.3"/>
</p:tagLst>
</file>

<file path=ppt/theme/theme1.xml><?xml version="1.0" encoding="utf-8"?>
<a:theme xmlns:a="http://schemas.openxmlformats.org/drawingml/2006/main" name="CPUC White">
  <a:themeElements>
    <a:clrScheme name="Custom 1">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403093"/>
      </a:hlink>
      <a:folHlink>
        <a:srgbClr val="652B14"/>
      </a:folHlink>
    </a:clrScheme>
    <a:fontScheme name="Century Gothic">
      <a:majorFont>
        <a:latin typeface="Century Gothic" panose="020F0302020204030204"/>
        <a:ea typeface="Arial"/>
        <a:cs typeface="Arial"/>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Arial"/>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B0390DC8-EBFC-934B-A85E-058264A3F2BF}"/>
    </a:ext>
  </a:extLst>
</a:theme>
</file>

<file path=ppt/theme/theme2.xml><?xml version="1.0" encoding="utf-8"?>
<a:theme xmlns:a="http://schemas.openxmlformats.org/drawingml/2006/main" name="CPUC Pale Gold">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Arial"/>
        <a:cs typeface="Arial"/>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Arial"/>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B3FE827D-2CEA-D440-9657-D90C23529458}"/>
    </a:ext>
  </a:extLst>
</a:theme>
</file>

<file path=ppt/theme/theme3.xml><?xml version="1.0" encoding="utf-8"?>
<a:theme xmlns:a="http://schemas.openxmlformats.org/drawingml/2006/main" name="CPUC Dark Blu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Arial"/>
        <a:cs typeface="Arial"/>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Arial"/>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0883F92F-9246-D84A-9134-7698F27FC5C4}"/>
    </a:ext>
  </a:extLst>
</a:theme>
</file>

<file path=ppt/theme/theme4.xml><?xml version="1.0" encoding="utf-8"?>
<a:theme xmlns:a="http://schemas.openxmlformats.org/drawingml/2006/main" name="CPUC Blue">
  <a:themeElements>
    <a:clrScheme name="CPUC_2022">
      <a:dk1>
        <a:srgbClr val="000000"/>
      </a:dk1>
      <a:lt1>
        <a:srgbClr val="FFFFFF"/>
      </a:lt1>
      <a:dk2>
        <a:srgbClr val="2A3C50"/>
      </a:dk2>
      <a:lt2>
        <a:srgbClr val="FFDAA2"/>
      </a:lt2>
      <a:accent1>
        <a:srgbClr val="4779B1"/>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Arial"/>
        <a:cs typeface="Arial"/>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Arial"/>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7CDC2F98-AC07-0B43-9FC9-28AF319968BE}"/>
    </a:ext>
  </a:extLst>
</a:theme>
</file>

<file path=ppt/theme/theme5.xml><?xml version="1.0" encoding="utf-8"?>
<a:theme xmlns:a="http://schemas.openxmlformats.org/drawingml/2006/main" name="CPUC Gold">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Arial"/>
        <a:cs typeface="Arial"/>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Arial"/>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49CCA53C-6DD9-7D4F-AE7D-79F948514E8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CPUC White</Template>
  <TotalTime>5102</TotalTime>
  <Words>2993</Words>
  <Application>Microsoft Office PowerPoint</Application>
  <PresentationFormat>Widescreen</PresentationFormat>
  <Paragraphs>306</Paragraphs>
  <Slides>40</Slides>
  <Notes>5</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40</vt:i4>
      </vt:variant>
    </vt:vector>
  </HeadingPairs>
  <TitlesOfParts>
    <vt:vector size="51" baseType="lpstr">
      <vt:lpstr>Simsun</vt:lpstr>
      <vt:lpstr>Arial</vt:lpstr>
      <vt:lpstr>Calibri</vt:lpstr>
      <vt:lpstr>Century Gothic</vt:lpstr>
      <vt:lpstr>Segoe UI</vt:lpstr>
      <vt:lpstr>Wingdings</vt:lpstr>
      <vt:lpstr>CPUC White</vt:lpstr>
      <vt:lpstr>CPUC Pale Gold</vt:lpstr>
      <vt:lpstr>CPUC Dark Blue</vt:lpstr>
      <vt:lpstr>CPUC Blue</vt:lpstr>
      <vt:lpstr>CPUC Gold</vt:lpstr>
      <vt:lpstr>PowerPoint Presentation</vt:lpstr>
      <vt:lpstr>PowerPoint Presentation</vt:lpstr>
      <vt:lpstr>加州电信连接基金申请重新认证</vt:lpstr>
      <vt:lpstr>重新认证网络研讨会目标</vt:lpstr>
      <vt:lpstr>议程事项</vt:lpstr>
      <vt:lpstr>PowerPoint Presentation</vt:lpstr>
      <vt:lpstr>为什么需要重新认证？</vt:lpstr>
      <vt:lpstr>谁需要重新认证？</vt:lpstr>
      <vt:lpstr>我如何知道何时重新认证？</vt:lpstr>
      <vt:lpstr>如何重新认证？</vt:lpstr>
      <vt:lpstr>如何重新认证（2）？</vt:lpstr>
      <vt:lpstr>PowerPoint Presentation</vt:lpstr>
      <vt:lpstr>在 ECAP 中重新认证</vt:lpstr>
      <vt:lpstr>PowerPoint Presentation</vt:lpstr>
      <vt:lpstr>已提交的申请/案件列表</vt:lpstr>
      <vt:lpstr>PowerPoint Presentation</vt:lpstr>
      <vt:lpstr>现场演示</vt:lpstr>
      <vt:lpstr>PowerPoint Presentation</vt:lpstr>
      <vt:lpstr>文件和信息</vt:lpstr>
      <vt:lpstr>文件准确性和完整性的重要性</vt:lpstr>
      <vt:lpstr>强调：在 eCAP 中随时更新联系信息的重要性</vt:lpstr>
      <vt:lpstr>CTF 外展工作 - 第 31 号行政信函</vt:lpstr>
      <vt:lpstr>重新认证通知</vt:lpstr>
      <vt:lpstr>PowerPoint Presentation</vt:lpstr>
      <vt:lpstr>问题和延迟</vt:lpstr>
      <vt:lpstr>问题和延迟（续）</vt:lpstr>
      <vt:lpstr>PowerPoint Presentation</vt:lpstr>
      <vt:lpstr>符合条件服务工作表的目的</vt:lpstr>
      <vt:lpstr>如何准确填写工作表</vt:lpstr>
      <vt:lpstr>如何准确填写工作表（续）</vt:lpstr>
      <vt:lpstr>常见的符合条件服务</vt:lpstr>
      <vt:lpstr>PowerPoint Presentation</vt:lpstr>
      <vt:lpstr>重新认证审查程序 </vt:lpstr>
      <vt:lpstr>重新认证时间表</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for Presentation</dc:title>
  <dc:creator>Walker, Jill</dc:creator>
  <cp:lastModifiedBy>Sanchez, Claudia</cp:lastModifiedBy>
  <cp:revision>267</cp:revision>
  <dcterms:created xsi:type="dcterms:W3CDTF">2021-02-04T20:02:28Z</dcterms:created>
  <dcterms:modified xsi:type="dcterms:W3CDTF">2023-12-08T18:22:50Z</dcterms:modified>
</cp:coreProperties>
</file>