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4"/>
    <p:sldMasterId id="2147483691" r:id="rId5"/>
    <p:sldMasterId id="2147483704" r:id="rId6"/>
  </p:sldMasterIdLst>
  <p:notesMasterIdLst>
    <p:notesMasterId r:id="rId60"/>
  </p:notesMasterIdLst>
  <p:sldIdLst>
    <p:sldId id="377" r:id="rId7"/>
    <p:sldId id="311" r:id="rId8"/>
    <p:sldId id="313" r:id="rId9"/>
    <p:sldId id="380" r:id="rId10"/>
    <p:sldId id="456" r:id="rId11"/>
    <p:sldId id="458" r:id="rId12"/>
    <p:sldId id="388" r:id="rId13"/>
    <p:sldId id="283" r:id="rId14"/>
    <p:sldId id="286" r:id="rId15"/>
    <p:sldId id="289" r:id="rId16"/>
    <p:sldId id="287" r:id="rId17"/>
    <p:sldId id="288" r:id="rId18"/>
    <p:sldId id="290" r:id="rId19"/>
    <p:sldId id="439" r:id="rId20"/>
    <p:sldId id="381" r:id="rId21"/>
    <p:sldId id="440" r:id="rId22"/>
    <p:sldId id="441" r:id="rId23"/>
    <p:sldId id="455" r:id="rId24"/>
    <p:sldId id="443" r:id="rId25"/>
    <p:sldId id="444" r:id="rId26"/>
    <p:sldId id="445" r:id="rId27"/>
    <p:sldId id="447" r:id="rId28"/>
    <p:sldId id="448" r:id="rId29"/>
    <p:sldId id="465" r:id="rId30"/>
    <p:sldId id="466" r:id="rId31"/>
    <p:sldId id="375" r:id="rId32"/>
    <p:sldId id="374" r:id="rId33"/>
    <p:sldId id="256" r:id="rId34"/>
    <p:sldId id="378" r:id="rId35"/>
    <p:sldId id="379" r:id="rId36"/>
    <p:sldId id="462" r:id="rId37"/>
    <p:sldId id="382" r:id="rId38"/>
    <p:sldId id="389" r:id="rId39"/>
    <p:sldId id="390" r:id="rId40"/>
    <p:sldId id="391" r:id="rId41"/>
    <p:sldId id="383" r:id="rId42"/>
    <p:sldId id="373" r:id="rId43"/>
    <p:sldId id="460" r:id="rId44"/>
    <p:sldId id="461" r:id="rId45"/>
    <p:sldId id="371" r:id="rId46"/>
    <p:sldId id="370" r:id="rId47"/>
    <p:sldId id="372" r:id="rId48"/>
    <p:sldId id="384" r:id="rId49"/>
    <p:sldId id="284" r:id="rId50"/>
    <p:sldId id="452" r:id="rId51"/>
    <p:sldId id="453" r:id="rId52"/>
    <p:sldId id="454" r:id="rId53"/>
    <p:sldId id="385" r:id="rId54"/>
    <p:sldId id="459" r:id="rId55"/>
    <p:sldId id="386" r:id="rId56"/>
    <p:sldId id="431" r:id="rId57"/>
    <p:sldId id="387" r:id="rId58"/>
    <p:sldId id="467"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DEE1E1E-F87B-7549-4398-A57D8E876D6A}" name="Wong, Connie" initials="CW" userId="S::Connie.Wong@cpuc.ca.gov::366a2612-a681-41b1-81d8-ef60f62bfee2" providerId="AD"/>
  <p188:author id="{CBCD6596-3DBD-D82B-109D-2F123DA15E5A}" name="Khoury, Lina" initials="KL" userId="S::lina.khoury@cpuc.ca.gov::164be73d-2003-498a-99fd-010031afe6f9" providerId="AD"/>
  <p188:author id="{DA4901A9-CE90-009F-B723-4111FC71283C}" name="Donighi, Siamack" initials="DS" userId="S::siamack.donighi@cpuc.ca.gov::0f030c20-0af3-4a06-bd4b-bef2ccb29e55" providerId="AD"/>
  <p188:author id="{DE3549AA-EBC0-1404-5F42-788D8F7428C5}" name="Chang, Peter" initials="CP" userId="S::peter.chang@cpuc.ca.gov::ae664ea3-c964-4b95-8f18-62f48d76b51d" providerId="AD"/>
  <p188:author id="{4A1B71C9-DA2C-59DA-C32E-D5D7D5930CA0}" name="Lyulkin, Daniel" initials="DL" userId="S::Daniel.Lyulkin@cpuc.ca.gov::d7c14bb1-1e89-4127-82e2-54fca7b2ae0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F69A65-7C2E-9C95-272E-C0BA6DF7617F}" v="7" dt="2025-01-07T19:59:28.919"/>
    <p1510:client id="{CEE44880-F159-277D-2923-B28E6FED78EB}" v="22" dt="2025-01-08T19:56:32.830"/>
    <p1510:client id="{DD29B6B8-532F-59BB-AEB7-A8A90C5B6071}" v="84" dt="2025-01-07T20:41:57.352"/>
    <p1510:client id="{E63192C8-2E1A-3280-9610-AC52C97A0ECC}" v="161" dt="2025-01-07T21:30:26.5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6283" autoAdjust="0"/>
  </p:normalViewPr>
  <p:slideViewPr>
    <p:cSldViewPr snapToGrid="0">
      <p:cViewPr varScale="1">
        <p:scale>
          <a:sx n="83" d="100"/>
          <a:sy n="83" d="100"/>
        </p:scale>
        <p:origin x="658"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presProps" Target="presProp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notesMaster" Target="notesMasters/notesMaster1.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charts/_rels/chart1.xml.rels><?xml version="1.0" encoding="UTF-8" standalone="yes"?>
<Relationships xmlns="http://schemas.openxmlformats.org/package/2006/relationships"><Relationship Id="rId3" Type="http://schemas.openxmlformats.org/officeDocument/2006/relationships/oleObject" Target="file:///C:\Users\dly\Desktop\CTF%20Budget%20Graph.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900" b="1" i="0" u="none" strike="noStrike" kern="1200" cap="none" spc="50" normalizeH="0" baseline="0">
                <a:solidFill>
                  <a:sysClr val="windowText" lastClr="000000"/>
                </a:solidFill>
                <a:latin typeface="+mn-lt"/>
                <a:ea typeface="+mn-ea"/>
                <a:cs typeface="+mn-cs"/>
              </a:defRPr>
            </a:pPr>
            <a:r>
              <a:rPr lang="en-US" sz="1600" b="1" kern="1200">
                <a:solidFill>
                  <a:schemeClr val="tx2"/>
                </a:solidFill>
                <a:latin typeface="+mj-lt"/>
                <a:ea typeface="+mj-ea"/>
                <a:cs typeface="+mj-cs"/>
              </a:rPr>
              <a:t>California </a:t>
            </a:r>
            <a:r>
              <a:rPr lang="en-US" sz="1600" b="1" kern="1200" err="1">
                <a:solidFill>
                  <a:schemeClr val="tx2"/>
                </a:solidFill>
                <a:latin typeface="+mj-lt"/>
                <a:ea typeface="+mj-ea"/>
                <a:cs typeface="+mj-cs"/>
              </a:rPr>
              <a:t>Teleconnect</a:t>
            </a:r>
            <a:r>
              <a:rPr lang="en-US" sz="1600" b="1" kern="1200">
                <a:solidFill>
                  <a:schemeClr val="tx2"/>
                </a:solidFill>
                <a:latin typeface="+mj-lt"/>
                <a:ea typeface="+mj-ea"/>
                <a:cs typeface="+mj-cs"/>
              </a:rPr>
              <a:t> Fund Approved Budget by Fiscal Year </a:t>
            </a:r>
          </a:p>
          <a:p>
            <a:pPr>
              <a:defRPr lang="en-US" sz="900" b="1">
                <a:solidFill>
                  <a:sysClr val="windowText" lastClr="000000"/>
                </a:solidFill>
                <a:latin typeface="+mn-lt"/>
                <a:ea typeface="+mn-ea"/>
                <a:cs typeface="+mn-cs"/>
              </a:defRPr>
            </a:pPr>
            <a:r>
              <a:rPr lang="en-US" sz="1600" b="1" kern="1200">
                <a:solidFill>
                  <a:schemeClr val="tx2"/>
                </a:solidFill>
                <a:latin typeface="+mj-lt"/>
                <a:ea typeface="+mj-ea"/>
                <a:cs typeface="+mj-cs"/>
              </a:rPr>
              <a:t>(Dollars in Millions)</a:t>
            </a:r>
          </a:p>
        </c:rich>
      </c:tx>
      <c:layout>
        <c:manualLayout>
          <c:xMode val="edge"/>
          <c:yMode val="edge"/>
          <c:x val="0.2051765665608993"/>
          <c:y val="1.3677810731768259E-2"/>
        </c:manualLayout>
      </c:layout>
      <c:overlay val="0"/>
      <c:spPr>
        <a:noFill/>
        <a:ln>
          <a:noFill/>
        </a:ln>
        <a:effectLst/>
      </c:spPr>
      <c:txPr>
        <a:bodyPr rot="0" spcFirstLastPara="1" vertOverflow="ellipsis" vert="horz" wrap="square" anchor="ctr" anchorCtr="1"/>
        <a:lstStyle/>
        <a:p>
          <a:pPr>
            <a:defRPr lang="en-US" sz="900" b="1" i="0" u="none" strike="noStrike" kern="1200" cap="none" spc="50" normalizeH="0" baseline="0">
              <a:solidFill>
                <a:sysClr val="windowText" lastClr="000000"/>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Budget (millions)</c:v>
                </c:pt>
              </c:strCache>
            </c:strRef>
          </c:tx>
          <c:spPr>
            <a:solidFill>
              <a:schemeClr val="accent1">
                <a:alpha val="70000"/>
              </a:schemeClr>
            </a:solidFill>
            <a:ln>
              <a:noFill/>
            </a:ln>
            <a:effectLst/>
          </c:spPr>
          <c:invertIfNegative val="0"/>
          <c:dLbls>
            <c:dLbl>
              <c:idx val="0"/>
              <c:layout>
                <c:manualLayout>
                  <c:x val="-1.2065233002664554E-17"/>
                  <c:y val="4.9379088807928861E-3"/>
                </c:manualLayout>
              </c:layout>
              <c:numFmt formatCode="&quot;$&quot;#,##0.00" sourceLinked="0"/>
              <c:spPr>
                <a:noFill/>
                <a:ln>
                  <a:noFill/>
                </a:ln>
                <a:effectLst/>
              </c:spPr>
              <c:txPr>
                <a:bodyPr rot="0" spcFirstLastPara="1" vertOverflow="ellipsis" vert="horz" wrap="square" lIns="38100" tIns="19050" rIns="38100" bIns="19050" anchor="ctr" anchorCtr="1">
                  <a:spAutoFit/>
                </a:bodyPr>
                <a:lstStyle/>
                <a:p>
                  <a:pPr>
                    <a:defRPr lang="en-US" sz="900" b="1"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432-439D-931C-2D16D90BD507}"/>
                </c:ext>
              </c:extLst>
            </c:dLbl>
            <c:dLbl>
              <c:idx val="1"/>
              <c:layout>
                <c:manualLayout>
                  <c:x val="0"/>
                  <c:y val="4.9379088807928861E-3"/>
                </c:manualLayout>
              </c:layout>
              <c:numFmt formatCode="&quot;$&quot;#,##0.00" sourceLinked="0"/>
              <c:spPr>
                <a:noFill/>
                <a:ln>
                  <a:noFill/>
                </a:ln>
                <a:effectLst/>
              </c:spPr>
              <c:txPr>
                <a:bodyPr rot="0" spcFirstLastPara="1" vertOverflow="ellipsis" vert="horz" wrap="square" lIns="38100" tIns="19050" rIns="38100" bIns="19050" anchor="ctr" anchorCtr="1">
                  <a:spAutoFit/>
                </a:bodyPr>
                <a:lstStyle/>
                <a:p>
                  <a:pPr>
                    <a:defRPr lang="en-US" sz="900" b="1"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32-439D-931C-2D16D90BD507}"/>
                </c:ext>
              </c:extLst>
            </c:dLbl>
            <c:dLbl>
              <c:idx val="2"/>
              <c:layout>
                <c:manualLayout>
                  <c:x val="0"/>
                  <c:y val="4.9379088807928861E-3"/>
                </c:manualLayout>
              </c:layout>
              <c:numFmt formatCode="&quot;$&quot;#,##0.00" sourceLinked="0"/>
              <c:spPr>
                <a:noFill/>
                <a:ln>
                  <a:noFill/>
                </a:ln>
                <a:effectLst/>
              </c:spPr>
              <c:txPr>
                <a:bodyPr rot="0" spcFirstLastPara="1" vertOverflow="ellipsis" vert="horz" wrap="square" lIns="38100" tIns="19050" rIns="38100" bIns="19050" anchor="ctr" anchorCtr="1">
                  <a:spAutoFit/>
                </a:bodyPr>
                <a:lstStyle/>
                <a:p>
                  <a:pPr>
                    <a:defRPr lang="en-US" sz="900" b="1"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432-439D-931C-2D16D90BD507}"/>
                </c:ext>
              </c:extLst>
            </c:dLbl>
            <c:dLbl>
              <c:idx val="3"/>
              <c:layout>
                <c:manualLayout>
                  <c:x val="-4.8260932010658215E-17"/>
                  <c:y val="9.9130332589023387E-3"/>
                </c:manualLayout>
              </c:layout>
              <c:numFmt formatCode="&quot;$&quot;#,##0.00" sourceLinked="0"/>
              <c:spPr>
                <a:noFill/>
                <a:ln>
                  <a:noFill/>
                </a:ln>
                <a:effectLst/>
              </c:spPr>
              <c:txPr>
                <a:bodyPr rot="0" spcFirstLastPara="1" vertOverflow="ellipsis" vert="horz" wrap="square" lIns="38100" tIns="19050" rIns="38100" bIns="19050" anchor="ctr" anchorCtr="1">
                  <a:spAutoFit/>
                </a:bodyPr>
                <a:lstStyle/>
                <a:p>
                  <a:pPr>
                    <a:defRPr lang="en-US" sz="900" b="1"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432-439D-931C-2D16D90BD507}"/>
                </c:ext>
              </c:extLst>
            </c:dLbl>
            <c:dLbl>
              <c:idx val="4"/>
              <c:layout>
                <c:manualLayout>
                  <c:x val="0"/>
                  <c:y val="1.2400595447957066E-2"/>
                </c:manualLayout>
              </c:layout>
              <c:numFmt formatCode="&quot;$&quot;#,##0.00" sourceLinked="0"/>
              <c:spPr>
                <a:noFill/>
                <a:ln>
                  <a:noFill/>
                </a:ln>
                <a:effectLst/>
              </c:spPr>
              <c:txPr>
                <a:bodyPr rot="0" spcFirstLastPara="1" vertOverflow="ellipsis" vert="horz" wrap="square" lIns="38100" tIns="19050" rIns="38100" bIns="19050" anchor="ctr" anchorCtr="1">
                  <a:spAutoFit/>
                </a:bodyPr>
                <a:lstStyle/>
                <a:p>
                  <a:pPr>
                    <a:defRPr lang="en-US" sz="900" b="1"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432-439D-931C-2D16D90BD507}"/>
                </c:ext>
              </c:extLst>
            </c:dLbl>
            <c:dLbl>
              <c:idx val="5"/>
              <c:layout>
                <c:manualLayout>
                  <c:x val="0"/>
                  <c:y val="4.9379088807928861E-3"/>
                </c:manualLayout>
              </c:layout>
              <c:numFmt formatCode="&quot;$&quot;#,##0.00" sourceLinked="0"/>
              <c:spPr>
                <a:noFill/>
                <a:ln>
                  <a:noFill/>
                </a:ln>
                <a:effectLst/>
              </c:spPr>
              <c:txPr>
                <a:bodyPr rot="0" spcFirstLastPara="1" vertOverflow="ellipsis" vert="horz" wrap="square" lIns="38100" tIns="19050" rIns="38100" bIns="19050" anchor="ctr" anchorCtr="1">
                  <a:spAutoFit/>
                </a:bodyPr>
                <a:lstStyle/>
                <a:p>
                  <a:pPr>
                    <a:defRPr lang="en-US" sz="900" b="1"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432-439D-931C-2D16D90BD507}"/>
                </c:ext>
              </c:extLst>
            </c:dLbl>
            <c:dLbl>
              <c:idx val="6"/>
              <c:layout>
                <c:manualLayout>
                  <c:x val="1.316222441592581E-3"/>
                  <c:y val="9.9130332589022936E-3"/>
                </c:manualLayout>
              </c:layout>
              <c:numFmt formatCode="&quot;$&quot;#,##0.00" sourceLinked="0"/>
              <c:spPr>
                <a:noFill/>
                <a:ln>
                  <a:noFill/>
                </a:ln>
                <a:effectLst/>
              </c:spPr>
              <c:txPr>
                <a:bodyPr rot="0" spcFirstLastPara="1" vertOverflow="ellipsis" vert="horz" wrap="square" lIns="38100" tIns="19050" rIns="38100" bIns="19050" anchor="ctr" anchorCtr="1">
                  <a:spAutoFit/>
                </a:bodyPr>
                <a:lstStyle/>
                <a:p>
                  <a:pPr>
                    <a:defRPr lang="en-US" sz="900" b="1"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432-439D-931C-2D16D90BD507}"/>
                </c:ext>
              </c:extLst>
            </c:dLbl>
            <c:dLbl>
              <c:idx val="7"/>
              <c:layout>
                <c:manualLayout>
                  <c:x val="9.652186402131643E-17"/>
                  <c:y val="1.2400595447957066E-2"/>
                </c:manualLayout>
              </c:layout>
              <c:tx>
                <c:rich>
                  <a:bodyPr/>
                  <a:lstStyle/>
                  <a:p>
                    <a:fld id="{8C0E5A34-7C89-4C12-8A8D-EE9139D6408F}" type="VALUE">
                      <a:rPr lang="en-US" b="1">
                        <a:solidFill>
                          <a:sysClr val="windowText" lastClr="000000"/>
                        </a:solidFill>
                      </a:rPr>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5432-439D-931C-2D16D90BD507}"/>
                </c:ext>
              </c:extLst>
            </c:dLbl>
            <c:dLbl>
              <c:idx val="8"/>
              <c:layout>
                <c:manualLayout>
                  <c:x val="1.3162224415925326E-3"/>
                  <c:y val="9.9130332589022936E-3"/>
                </c:manualLayout>
              </c:layout>
              <c:numFmt formatCode="&quot;$&quot;#,##0.00" sourceLinked="0"/>
              <c:spPr>
                <a:noFill/>
                <a:ln>
                  <a:noFill/>
                </a:ln>
                <a:effectLst/>
              </c:spPr>
              <c:txPr>
                <a:bodyPr rot="0" spcFirstLastPara="1" vertOverflow="ellipsis" vert="horz" wrap="square" lIns="38100" tIns="19050" rIns="38100" bIns="19050" anchor="ctr" anchorCtr="1">
                  <a:spAutoFit/>
                </a:bodyPr>
                <a:lstStyle/>
                <a:p>
                  <a:pPr>
                    <a:defRPr lang="en-US" sz="900" b="1"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5432-439D-931C-2D16D90BD507}"/>
                </c:ext>
              </c:extLst>
            </c:dLbl>
            <c:dLbl>
              <c:idx val="9"/>
              <c:layout>
                <c:manualLayout>
                  <c:x val="0"/>
                  <c:y val="4.9379088807928861E-3"/>
                </c:manualLayout>
              </c:layout>
              <c:numFmt formatCode="&quot;$&quot;#,##0.00" sourceLinked="0"/>
              <c:spPr>
                <a:noFill/>
                <a:ln>
                  <a:noFill/>
                </a:ln>
                <a:effectLst/>
              </c:spPr>
              <c:txPr>
                <a:bodyPr rot="0" spcFirstLastPara="1" vertOverflow="ellipsis" vert="horz" wrap="square" lIns="38100" tIns="19050" rIns="38100" bIns="19050" anchor="ctr" anchorCtr="1">
                  <a:spAutoFit/>
                </a:bodyPr>
                <a:lstStyle/>
                <a:p>
                  <a:pPr>
                    <a:defRPr lang="en-US" sz="900" b="1"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5432-439D-931C-2D16D90BD507}"/>
                </c:ext>
              </c:extLst>
            </c:dLbl>
            <c:dLbl>
              <c:idx val="10"/>
              <c:layout>
                <c:manualLayout>
                  <c:x val="0"/>
                  <c:y val="1.2400595447957019E-2"/>
                </c:manualLayout>
              </c:layout>
              <c:numFmt formatCode="&quot;$&quot;#,##0.00" sourceLinked="0"/>
              <c:spPr>
                <a:noFill/>
                <a:ln>
                  <a:noFill/>
                </a:ln>
                <a:effectLst/>
              </c:spPr>
              <c:txPr>
                <a:bodyPr rot="0" spcFirstLastPara="1" vertOverflow="ellipsis" vert="horz" wrap="square" lIns="38100" tIns="19050" rIns="38100" bIns="19050" anchor="ctr" anchorCtr="1">
                  <a:spAutoFit/>
                </a:bodyPr>
                <a:lstStyle/>
                <a:p>
                  <a:pPr>
                    <a:defRPr lang="en-US" sz="900" b="1"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5432-439D-931C-2D16D90BD507}"/>
                </c:ext>
              </c:extLst>
            </c:dLbl>
            <c:dLbl>
              <c:idx val="11"/>
              <c:layout>
                <c:manualLayout>
                  <c:x val="0"/>
                  <c:y val="1.4888157637011791E-2"/>
                </c:manualLayout>
              </c:layout>
              <c:numFmt formatCode="&quot;$&quot;#,##0.00" sourceLinked="0"/>
              <c:spPr>
                <a:noFill/>
                <a:ln>
                  <a:noFill/>
                </a:ln>
                <a:effectLst/>
              </c:spPr>
              <c:txPr>
                <a:bodyPr rot="0" spcFirstLastPara="1" vertOverflow="ellipsis" vert="horz" wrap="square" lIns="38100" tIns="19050" rIns="38100" bIns="19050" anchor="ctr" anchorCtr="1">
                  <a:spAutoFit/>
                </a:bodyPr>
                <a:lstStyle/>
                <a:p>
                  <a:pPr>
                    <a:defRPr lang="en-US" sz="900" b="1"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5432-439D-931C-2D16D90BD507}"/>
                </c:ext>
              </c:extLst>
            </c:dLbl>
            <c:dLbl>
              <c:idx val="12"/>
              <c:layout>
                <c:manualLayout>
                  <c:x val="0"/>
                  <c:y val="1.2400595447957111E-2"/>
                </c:manualLayout>
              </c:layout>
              <c:numFmt formatCode="&quot;$&quot;#,##0.00" sourceLinked="0"/>
              <c:spPr>
                <a:noFill/>
                <a:ln>
                  <a:noFill/>
                </a:ln>
                <a:effectLst/>
              </c:spPr>
              <c:txPr>
                <a:bodyPr rot="0" spcFirstLastPara="1" vertOverflow="ellipsis" vert="horz" wrap="square" lIns="38100" tIns="19050" rIns="38100" bIns="19050" anchor="ctr" anchorCtr="1">
                  <a:spAutoFit/>
                </a:bodyPr>
                <a:lstStyle/>
                <a:p>
                  <a:pPr>
                    <a:defRPr lang="en-US" sz="900" b="1"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5432-439D-931C-2D16D90BD507}"/>
                </c:ext>
              </c:extLst>
            </c:dLbl>
            <c:dLbl>
              <c:idx val="13"/>
              <c:layout>
                <c:manualLayout>
                  <c:x val="0"/>
                  <c:y val="7.4254710698476124E-3"/>
                </c:manualLayout>
              </c:layout>
              <c:numFmt formatCode="&quot;$&quot;#,##0.00" sourceLinked="0"/>
              <c:spPr>
                <a:noFill/>
                <a:ln>
                  <a:noFill/>
                </a:ln>
                <a:effectLst/>
              </c:spPr>
              <c:txPr>
                <a:bodyPr rot="0" spcFirstLastPara="1" vertOverflow="ellipsis" vert="horz" wrap="square" lIns="38100" tIns="19050" rIns="38100" bIns="19050" anchor="ctr" anchorCtr="1">
                  <a:spAutoFit/>
                </a:bodyPr>
                <a:lstStyle/>
                <a:p>
                  <a:pPr>
                    <a:defRPr lang="en-US" sz="900" b="1"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5432-439D-931C-2D16D90BD507}"/>
                </c:ext>
              </c:extLst>
            </c:dLbl>
            <c:dLbl>
              <c:idx val="14"/>
              <c:layout>
                <c:manualLayout>
                  <c:x val="-9.652186402131643E-17"/>
                  <c:y val="2.4503466917381598E-3"/>
                </c:manualLayout>
              </c:layout>
              <c:numFmt formatCode="&quot;$&quot;#,##0.00" sourceLinked="0"/>
              <c:spPr>
                <a:noFill/>
                <a:ln>
                  <a:noFill/>
                </a:ln>
                <a:effectLst/>
              </c:spPr>
              <c:txPr>
                <a:bodyPr rot="0" spcFirstLastPara="1" vertOverflow="ellipsis" vert="horz" wrap="square" lIns="38100" tIns="19050" rIns="38100" bIns="19050" anchor="ctr" anchorCtr="1">
                  <a:spAutoFit/>
                </a:bodyPr>
                <a:lstStyle/>
                <a:p>
                  <a:pPr>
                    <a:defRPr lang="en-US" sz="900" b="1"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5432-439D-931C-2D16D90BD507}"/>
                </c:ext>
              </c:extLst>
            </c:dLbl>
            <c:dLbl>
              <c:idx val="15"/>
              <c:layout>
                <c:manualLayout>
                  <c:x val="0"/>
                  <c:y val="1.4888157637011746E-2"/>
                </c:manualLayout>
              </c:layout>
              <c:numFmt formatCode="&quot;$&quot;#,##0.00" sourceLinked="0"/>
              <c:spPr>
                <a:noFill/>
                <a:ln>
                  <a:noFill/>
                </a:ln>
                <a:effectLst/>
              </c:spPr>
              <c:txPr>
                <a:bodyPr rot="0" spcFirstLastPara="1" vertOverflow="ellipsis" vert="horz" wrap="square" lIns="38100" tIns="19050" rIns="38100" bIns="19050" anchor="ctr" anchorCtr="1">
                  <a:spAutoFit/>
                </a:bodyPr>
                <a:lstStyle/>
                <a:p>
                  <a:pPr>
                    <a:defRPr lang="en-US" sz="900" b="1"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5432-439D-931C-2D16D90BD507}"/>
                </c:ext>
              </c:extLst>
            </c:dLbl>
            <c:dLbl>
              <c:idx val="16"/>
              <c:layout>
                <c:manualLayout>
                  <c:x val="0"/>
                  <c:y val="7.4254710698476124E-3"/>
                </c:manualLayout>
              </c:layout>
              <c:numFmt formatCode="&quot;$&quot;#,##0.00" sourceLinked="0"/>
              <c:spPr>
                <a:noFill/>
                <a:ln>
                  <a:noFill/>
                </a:ln>
                <a:effectLst/>
              </c:spPr>
              <c:txPr>
                <a:bodyPr rot="0" spcFirstLastPara="1" vertOverflow="ellipsis" vert="horz" wrap="square" lIns="38100" tIns="19050" rIns="38100" bIns="19050" anchor="ctr" anchorCtr="1">
                  <a:spAutoFit/>
                </a:bodyPr>
                <a:lstStyle/>
                <a:p>
                  <a:pPr>
                    <a:defRPr lang="en-US" sz="900" b="1"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5432-439D-931C-2D16D90BD507}"/>
                </c:ext>
              </c:extLst>
            </c:dLbl>
            <c:numFmt formatCode="&quot;$&quot;#,##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Sheet1!$A$2:$A$18</c:f>
              <c:strCache>
                <c:ptCount val="17"/>
                <c:pt idx="0">
                  <c:v>2008-09</c:v>
                </c:pt>
                <c:pt idx="1">
                  <c:v>2009-10</c:v>
                </c:pt>
                <c:pt idx="2">
                  <c:v>2010-11</c:v>
                </c:pt>
                <c:pt idx="3">
                  <c:v>2011-12</c:v>
                </c:pt>
                <c:pt idx="4">
                  <c:v>2012-13</c:v>
                </c:pt>
                <c:pt idx="5">
                  <c:v>2013-14</c:v>
                </c:pt>
                <c:pt idx="6">
                  <c:v>2014-15</c:v>
                </c:pt>
                <c:pt idx="7">
                  <c:v>2015-16</c:v>
                </c:pt>
                <c:pt idx="8">
                  <c:v>2016-17</c:v>
                </c:pt>
                <c:pt idx="9">
                  <c:v>2017-18</c:v>
                </c:pt>
                <c:pt idx="10">
                  <c:v>2018-19</c:v>
                </c:pt>
                <c:pt idx="11">
                  <c:v>2019-20</c:v>
                </c:pt>
                <c:pt idx="12">
                  <c:v>2020-21</c:v>
                </c:pt>
                <c:pt idx="13">
                  <c:v>2021-22</c:v>
                </c:pt>
                <c:pt idx="14">
                  <c:v>2022-23</c:v>
                </c:pt>
                <c:pt idx="15">
                  <c:v>2023-24</c:v>
                </c:pt>
                <c:pt idx="16">
                  <c:v>2024-25</c:v>
                </c:pt>
              </c:strCache>
            </c:strRef>
          </c:cat>
          <c:val>
            <c:numRef>
              <c:f>Sheet1!$B$2:$B$18</c:f>
              <c:numCache>
                <c:formatCode>General</c:formatCode>
                <c:ptCount val="17"/>
                <c:pt idx="0">
                  <c:v>33.200000000000003</c:v>
                </c:pt>
                <c:pt idx="1">
                  <c:v>60.34</c:v>
                </c:pt>
                <c:pt idx="2">
                  <c:v>65.91</c:v>
                </c:pt>
                <c:pt idx="3">
                  <c:v>75.209999999999994</c:v>
                </c:pt>
                <c:pt idx="4">
                  <c:v>92.23</c:v>
                </c:pt>
                <c:pt idx="5">
                  <c:v>92.43</c:v>
                </c:pt>
                <c:pt idx="6">
                  <c:v>107.98</c:v>
                </c:pt>
                <c:pt idx="7">
                  <c:v>148.72</c:v>
                </c:pt>
                <c:pt idx="8">
                  <c:v>147.55000000000001</c:v>
                </c:pt>
                <c:pt idx="9">
                  <c:v>152.88</c:v>
                </c:pt>
                <c:pt idx="10">
                  <c:v>128.04</c:v>
                </c:pt>
                <c:pt idx="11">
                  <c:v>107.87</c:v>
                </c:pt>
                <c:pt idx="12">
                  <c:v>107.96</c:v>
                </c:pt>
                <c:pt idx="13">
                  <c:v>108.3</c:v>
                </c:pt>
                <c:pt idx="14">
                  <c:v>108.27</c:v>
                </c:pt>
                <c:pt idx="15">
                  <c:v>108.34</c:v>
                </c:pt>
                <c:pt idx="16">
                  <c:v>108.58</c:v>
                </c:pt>
              </c:numCache>
            </c:numRef>
          </c:val>
          <c:extLst>
            <c:ext xmlns:c16="http://schemas.microsoft.com/office/drawing/2014/chart" uri="{C3380CC4-5D6E-409C-BE32-E72D297353CC}">
              <c16:uniqueId val="{00000011-5432-439D-931C-2D16D90BD507}"/>
            </c:ext>
          </c:extLst>
        </c:ser>
        <c:dLbls>
          <c:dLblPos val="inEnd"/>
          <c:showLegendKey val="0"/>
          <c:showVal val="1"/>
          <c:showCatName val="0"/>
          <c:showSerName val="0"/>
          <c:showPercent val="0"/>
          <c:showBubbleSize val="0"/>
        </c:dLbls>
        <c:gapWidth val="80"/>
        <c:overlap val="25"/>
        <c:axId val="1321205600"/>
        <c:axId val="1321203200"/>
      </c:barChart>
      <c:catAx>
        <c:axId val="1321205600"/>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cap="none" spc="20" normalizeH="0" baseline="0">
                <a:solidFill>
                  <a:schemeClr val="tx1">
                    <a:lumMod val="65000"/>
                    <a:lumOff val="35000"/>
                  </a:schemeClr>
                </a:solidFill>
                <a:latin typeface="+mn-lt"/>
                <a:ea typeface="+mn-ea"/>
                <a:cs typeface="+mn-cs"/>
              </a:defRPr>
            </a:pPr>
            <a:endParaRPr lang="en-US"/>
          </a:p>
        </c:txPr>
        <c:crossAx val="1321203200"/>
        <c:crosses val="autoZero"/>
        <c:auto val="1"/>
        <c:lblAlgn val="ctr"/>
        <c:lblOffset val="100"/>
        <c:noMultiLvlLbl val="0"/>
      </c:catAx>
      <c:valAx>
        <c:axId val="1321203200"/>
        <c:scaling>
          <c:orientation val="minMax"/>
        </c:scaling>
        <c:delete val="0"/>
        <c:axPos val="l"/>
        <c:majorGridlines>
          <c:spPr>
            <a:ln w="9525" cap="flat" cmpd="sng" algn="ctr">
              <a:solidFill>
                <a:schemeClr val="tx1">
                  <a:lumMod val="5000"/>
                  <a:lumOff val="95000"/>
                </a:schemeClr>
              </a:solidFill>
              <a:round/>
            </a:ln>
            <a:effectLst/>
          </c:spPr>
        </c:majorGridlines>
        <c:numFmt formatCode="&quot;$&quot;#,##0.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spc="20" baseline="0">
                <a:solidFill>
                  <a:schemeClr val="tx1">
                    <a:lumMod val="65000"/>
                    <a:lumOff val="35000"/>
                  </a:schemeClr>
                </a:solidFill>
                <a:latin typeface="+mn-lt"/>
                <a:ea typeface="+mn-ea"/>
                <a:cs typeface="+mn-cs"/>
              </a:defRPr>
            </a:pPr>
            <a:endParaRPr lang="en-US"/>
          </a:p>
        </c:txPr>
        <c:crossAx val="13212056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900"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1600"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spc="20" baseline="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9D7D1F-3F25-481A-B6B9-E856B3405C35}" type="doc">
      <dgm:prSet loTypeId="urn:microsoft.com/office/officeart/2005/8/layout/vList4" loCatId="list" qsTypeId="urn:microsoft.com/office/officeart/2005/8/quickstyle/3d3" qsCatId="3D" csTypeId="urn:microsoft.com/office/officeart/2005/8/colors/accent0_3" csCatId="mainScheme" phldr="1"/>
      <dgm:spPr/>
      <dgm:t>
        <a:bodyPr/>
        <a:lstStyle/>
        <a:p>
          <a:endParaRPr lang="en-US"/>
        </a:p>
      </dgm:t>
    </dgm:pt>
    <dgm:pt modelId="{DBDF7ED7-730C-4624-9AB3-0EA503D04205}">
      <dgm:prSet phldrT="[Text]" custT="1"/>
      <dgm:spPr>
        <a:solidFill>
          <a:schemeClr val="accent1">
            <a:lumMod val="75000"/>
          </a:schemeClr>
        </a:solidFill>
      </dgm:spPr>
      <dgm:t>
        <a:bodyPr/>
        <a:lstStyle/>
        <a:p>
          <a:r>
            <a:rPr lang="en-US" sz="3600" b="1"/>
            <a:t>    Library Annex</a:t>
          </a:r>
        </a:p>
      </dgm:t>
    </dgm:pt>
    <dgm:pt modelId="{9F9F7592-D309-4836-951E-3E516A8CA5B2}" type="sibTrans" cxnId="{6E31C54A-27B2-4AC5-92CA-2A1518CD5B8A}">
      <dgm:prSet/>
      <dgm:spPr/>
      <dgm:t>
        <a:bodyPr/>
        <a:lstStyle/>
        <a:p>
          <a:endParaRPr lang="en-US"/>
        </a:p>
      </dgm:t>
    </dgm:pt>
    <dgm:pt modelId="{F976F9A0-F200-48C4-8D10-9045E0B116E0}" type="parTrans" cxnId="{6E31C54A-27B2-4AC5-92CA-2A1518CD5B8A}">
      <dgm:prSet/>
      <dgm:spPr/>
      <dgm:t>
        <a:bodyPr/>
        <a:lstStyle/>
        <a:p>
          <a:endParaRPr lang="en-US"/>
        </a:p>
      </dgm:t>
    </dgm:pt>
    <dgm:pt modelId="{D76B3D19-8855-4469-A063-A61786751FB2}">
      <dgm:prSet phldrT="[Text]" custT="1"/>
      <dgm:spPr>
        <a:solidFill>
          <a:schemeClr val="accent1">
            <a:lumMod val="75000"/>
          </a:schemeClr>
        </a:solidFill>
      </dgm:spPr>
      <dgm:t>
        <a:bodyPr/>
        <a:lstStyle/>
        <a:p>
          <a:r>
            <a:rPr lang="en-US" sz="3600" b="1"/>
            <a:t>    School Annex</a:t>
          </a:r>
        </a:p>
      </dgm:t>
    </dgm:pt>
    <dgm:pt modelId="{63E55B53-B246-49BC-9FA2-D9E0D78D3581}" type="sibTrans" cxnId="{409DCC8B-CDC1-4336-A8E3-73044F935A4F}">
      <dgm:prSet/>
      <dgm:spPr/>
      <dgm:t>
        <a:bodyPr/>
        <a:lstStyle/>
        <a:p>
          <a:endParaRPr lang="en-US"/>
        </a:p>
      </dgm:t>
    </dgm:pt>
    <dgm:pt modelId="{F7DB5854-5574-4924-BCC3-13BAB15306F9}" type="parTrans" cxnId="{409DCC8B-CDC1-4336-A8E3-73044F935A4F}">
      <dgm:prSet/>
      <dgm:spPr/>
      <dgm:t>
        <a:bodyPr/>
        <a:lstStyle/>
        <a:p>
          <a:endParaRPr lang="en-US"/>
        </a:p>
      </dgm:t>
    </dgm:pt>
    <dgm:pt modelId="{4CE7D45C-C2FE-4E3F-BBAC-8DA9BB101A74}">
      <dgm:prSet phldrT="[Text]" custT="1"/>
      <dgm:spPr>
        <a:solidFill>
          <a:schemeClr val="accent1">
            <a:lumMod val="75000"/>
          </a:schemeClr>
        </a:solidFill>
      </dgm:spPr>
      <dgm:t>
        <a:bodyPr/>
        <a:lstStyle/>
        <a:p>
          <a:r>
            <a:rPr lang="en-US" sz="3600" b="1"/>
            <a:t>    CTF Outreach</a:t>
          </a:r>
        </a:p>
      </dgm:t>
    </dgm:pt>
    <dgm:pt modelId="{8A4197A8-BB1B-4AE9-95C7-45DB19512F10}" type="parTrans" cxnId="{9DCDC12D-C572-4854-82BC-774DB151649D}">
      <dgm:prSet/>
      <dgm:spPr/>
      <dgm:t>
        <a:bodyPr/>
        <a:lstStyle/>
        <a:p>
          <a:endParaRPr lang="en-US"/>
        </a:p>
      </dgm:t>
    </dgm:pt>
    <dgm:pt modelId="{A268AFFE-7080-44BB-BB1C-FC789444A551}" type="sibTrans" cxnId="{9DCDC12D-C572-4854-82BC-774DB151649D}">
      <dgm:prSet/>
      <dgm:spPr/>
      <dgm:t>
        <a:bodyPr/>
        <a:lstStyle/>
        <a:p>
          <a:endParaRPr lang="en-US"/>
        </a:p>
      </dgm:t>
    </dgm:pt>
    <dgm:pt modelId="{CEB63BCB-DD41-4249-8064-F8F5DF0F409D}" type="pres">
      <dgm:prSet presAssocID="{D99D7D1F-3F25-481A-B6B9-E856B3405C35}" presName="linear" presStyleCnt="0">
        <dgm:presLayoutVars>
          <dgm:dir/>
          <dgm:resizeHandles val="exact"/>
        </dgm:presLayoutVars>
      </dgm:prSet>
      <dgm:spPr/>
    </dgm:pt>
    <dgm:pt modelId="{72FFB1B1-3A7C-4DAA-8EF0-811B9205ECD5}" type="pres">
      <dgm:prSet presAssocID="{D76B3D19-8855-4469-A063-A61786751FB2}" presName="comp" presStyleCnt="0"/>
      <dgm:spPr/>
    </dgm:pt>
    <dgm:pt modelId="{9820A81C-D6D6-4B5A-9510-64D032C1BD4B}" type="pres">
      <dgm:prSet presAssocID="{D76B3D19-8855-4469-A063-A61786751FB2}" presName="box" presStyleLbl="node1" presStyleIdx="0" presStyleCnt="3" custScaleX="92966" custScaleY="67525" custLinFactNeighborX="-351" custLinFactNeighborY="3621"/>
      <dgm:spPr/>
    </dgm:pt>
    <dgm:pt modelId="{77306A65-8FCD-4EFA-A833-B464522332AE}" type="pres">
      <dgm:prSet presAssocID="{D76B3D19-8855-4469-A063-A61786751FB2}" presName="img" presStyleLbl="fgImgPlace1" presStyleIdx="0" presStyleCnt="3" custScaleX="82193" custScaleY="60677" custLinFactNeighborX="14965" custLinFactNeighborY="4889"/>
      <dgm:spPr>
        <a:solidFill>
          <a:schemeClr val="bg2">
            <a:lumMod val="90000"/>
          </a:schemeClr>
        </a:solidFill>
      </dgm:spPr>
    </dgm:pt>
    <dgm:pt modelId="{5DADDB83-31A0-4E45-8883-72A3743A5751}" type="pres">
      <dgm:prSet presAssocID="{D76B3D19-8855-4469-A063-A61786751FB2}" presName="text" presStyleLbl="node1" presStyleIdx="0" presStyleCnt="3">
        <dgm:presLayoutVars>
          <dgm:bulletEnabled val="1"/>
        </dgm:presLayoutVars>
      </dgm:prSet>
      <dgm:spPr/>
    </dgm:pt>
    <dgm:pt modelId="{FBB35350-7BA2-4386-B164-FDBF8D396AE4}" type="pres">
      <dgm:prSet presAssocID="{63E55B53-B246-49BC-9FA2-D9E0D78D3581}" presName="spacer" presStyleCnt="0"/>
      <dgm:spPr/>
    </dgm:pt>
    <dgm:pt modelId="{42D5999C-CE81-4F76-B26D-6C1AA647A564}" type="pres">
      <dgm:prSet presAssocID="{DBDF7ED7-730C-4624-9AB3-0EA503D04205}" presName="comp" presStyleCnt="0"/>
      <dgm:spPr/>
    </dgm:pt>
    <dgm:pt modelId="{3F90AB6A-442D-4684-8561-43FBC469642C}" type="pres">
      <dgm:prSet presAssocID="{DBDF7ED7-730C-4624-9AB3-0EA503D04205}" presName="box" presStyleLbl="node1" presStyleIdx="1" presStyleCnt="3" custScaleX="92817" custScaleY="74560"/>
      <dgm:spPr/>
    </dgm:pt>
    <dgm:pt modelId="{7F7E34CC-8F5F-4ADA-8187-240C6CEC4108}" type="pres">
      <dgm:prSet presAssocID="{DBDF7ED7-730C-4624-9AB3-0EA503D04205}" presName="img" presStyleLbl="fgImgPlace1" presStyleIdx="1" presStyleCnt="3" custScaleX="80241" custScaleY="74436" custLinFactNeighborX="16155" custLinFactNeighborY="1618"/>
      <dgm:spPr>
        <a:solidFill>
          <a:schemeClr val="bg2">
            <a:lumMod val="90000"/>
          </a:schemeClr>
        </a:solidFill>
      </dgm:spPr>
    </dgm:pt>
    <dgm:pt modelId="{B3451DA7-921E-4889-9A57-CBD2FCFBE0F9}" type="pres">
      <dgm:prSet presAssocID="{DBDF7ED7-730C-4624-9AB3-0EA503D04205}" presName="text" presStyleLbl="node1" presStyleIdx="1" presStyleCnt="3">
        <dgm:presLayoutVars>
          <dgm:bulletEnabled val="1"/>
        </dgm:presLayoutVars>
      </dgm:prSet>
      <dgm:spPr/>
    </dgm:pt>
    <dgm:pt modelId="{CAA25E32-C1C4-46E7-89AA-D625A470221C}" type="pres">
      <dgm:prSet presAssocID="{9F9F7592-D309-4836-951E-3E516A8CA5B2}" presName="spacer" presStyleCnt="0"/>
      <dgm:spPr/>
    </dgm:pt>
    <dgm:pt modelId="{B2773A30-D895-4372-8E7F-7A080077D0EE}" type="pres">
      <dgm:prSet presAssocID="{4CE7D45C-C2FE-4E3F-BBAC-8DA9BB101A74}" presName="comp" presStyleCnt="0"/>
      <dgm:spPr/>
    </dgm:pt>
    <dgm:pt modelId="{C48F8E81-CADB-4B7B-95AF-07A5DCE71A75}" type="pres">
      <dgm:prSet presAssocID="{4CE7D45C-C2FE-4E3F-BBAC-8DA9BB101A74}" presName="box" presStyleLbl="node1" presStyleIdx="2" presStyleCnt="3" custScaleX="93141" custScaleY="69860" custLinFactNeighborY="0"/>
      <dgm:spPr/>
    </dgm:pt>
    <dgm:pt modelId="{7C59D88F-4687-4CCC-B86B-851BDCA664FE}" type="pres">
      <dgm:prSet presAssocID="{4CE7D45C-C2FE-4E3F-BBAC-8DA9BB101A74}" presName="img" presStyleLbl="fgImgPlace1" presStyleIdx="2" presStyleCnt="3" custScaleX="79469" custScaleY="73099" custLinFactNeighborX="13603" custLinFactNeighborY="668"/>
      <dgm:spPr>
        <a:solidFill>
          <a:schemeClr val="bg2">
            <a:lumMod val="90000"/>
          </a:schemeClr>
        </a:solidFill>
      </dgm:spPr>
    </dgm:pt>
    <dgm:pt modelId="{2A5AD34C-09CB-4F04-B201-0899ADCAD812}" type="pres">
      <dgm:prSet presAssocID="{4CE7D45C-C2FE-4E3F-BBAC-8DA9BB101A74}" presName="text" presStyleLbl="node1" presStyleIdx="2" presStyleCnt="3">
        <dgm:presLayoutVars>
          <dgm:bulletEnabled val="1"/>
        </dgm:presLayoutVars>
      </dgm:prSet>
      <dgm:spPr/>
    </dgm:pt>
  </dgm:ptLst>
  <dgm:cxnLst>
    <dgm:cxn modelId="{00C2BE0F-C716-4FA7-8974-3335F867F502}" type="presOf" srcId="{D99D7D1F-3F25-481A-B6B9-E856B3405C35}" destId="{CEB63BCB-DD41-4249-8064-F8F5DF0F409D}" srcOrd="0" destOrd="0" presId="urn:microsoft.com/office/officeart/2005/8/layout/vList4"/>
    <dgm:cxn modelId="{9DCDC12D-C572-4854-82BC-774DB151649D}" srcId="{D99D7D1F-3F25-481A-B6B9-E856B3405C35}" destId="{4CE7D45C-C2FE-4E3F-BBAC-8DA9BB101A74}" srcOrd="2" destOrd="0" parTransId="{8A4197A8-BB1B-4AE9-95C7-45DB19512F10}" sibTransId="{A268AFFE-7080-44BB-BB1C-FC789444A551}"/>
    <dgm:cxn modelId="{08AC5B3F-7024-491A-87C1-7C7CBBEF16A3}" type="presOf" srcId="{D76B3D19-8855-4469-A063-A61786751FB2}" destId="{5DADDB83-31A0-4E45-8883-72A3743A5751}" srcOrd="1" destOrd="0" presId="urn:microsoft.com/office/officeart/2005/8/layout/vList4"/>
    <dgm:cxn modelId="{6E31C54A-27B2-4AC5-92CA-2A1518CD5B8A}" srcId="{D99D7D1F-3F25-481A-B6B9-E856B3405C35}" destId="{DBDF7ED7-730C-4624-9AB3-0EA503D04205}" srcOrd="1" destOrd="0" parTransId="{F976F9A0-F200-48C4-8D10-9045E0B116E0}" sibTransId="{9F9F7592-D309-4836-951E-3E516A8CA5B2}"/>
    <dgm:cxn modelId="{720FB66C-C7F8-496E-AC9C-CF3900F7981B}" type="presOf" srcId="{4CE7D45C-C2FE-4E3F-BBAC-8DA9BB101A74}" destId="{C48F8E81-CADB-4B7B-95AF-07A5DCE71A75}" srcOrd="0" destOrd="0" presId="urn:microsoft.com/office/officeart/2005/8/layout/vList4"/>
    <dgm:cxn modelId="{D9EDAF6D-AFEB-4FC3-9275-3E51129537D4}" type="presOf" srcId="{DBDF7ED7-730C-4624-9AB3-0EA503D04205}" destId="{3F90AB6A-442D-4684-8561-43FBC469642C}" srcOrd="0" destOrd="0" presId="urn:microsoft.com/office/officeart/2005/8/layout/vList4"/>
    <dgm:cxn modelId="{409DCC8B-CDC1-4336-A8E3-73044F935A4F}" srcId="{D99D7D1F-3F25-481A-B6B9-E856B3405C35}" destId="{D76B3D19-8855-4469-A063-A61786751FB2}" srcOrd="0" destOrd="0" parTransId="{F7DB5854-5574-4924-BCC3-13BAB15306F9}" sibTransId="{63E55B53-B246-49BC-9FA2-D9E0D78D3581}"/>
    <dgm:cxn modelId="{947F93A5-AFFA-4E2F-B3E1-D3F09F2D1F48}" type="presOf" srcId="{DBDF7ED7-730C-4624-9AB3-0EA503D04205}" destId="{B3451DA7-921E-4889-9A57-CBD2FCFBE0F9}" srcOrd="1" destOrd="0" presId="urn:microsoft.com/office/officeart/2005/8/layout/vList4"/>
    <dgm:cxn modelId="{933A02D1-30B4-4B06-9B12-50A14C2A21DF}" type="presOf" srcId="{D76B3D19-8855-4469-A063-A61786751FB2}" destId="{9820A81C-D6D6-4B5A-9510-64D032C1BD4B}" srcOrd="0" destOrd="0" presId="urn:microsoft.com/office/officeart/2005/8/layout/vList4"/>
    <dgm:cxn modelId="{80B26ED5-E979-4961-9036-16527AC1723E}" type="presOf" srcId="{4CE7D45C-C2FE-4E3F-BBAC-8DA9BB101A74}" destId="{2A5AD34C-09CB-4F04-B201-0899ADCAD812}" srcOrd="1" destOrd="0" presId="urn:microsoft.com/office/officeart/2005/8/layout/vList4"/>
    <dgm:cxn modelId="{232786CB-02D3-46EF-831B-623898DAD011}" type="presParOf" srcId="{CEB63BCB-DD41-4249-8064-F8F5DF0F409D}" destId="{72FFB1B1-3A7C-4DAA-8EF0-811B9205ECD5}" srcOrd="0" destOrd="0" presId="urn:microsoft.com/office/officeart/2005/8/layout/vList4"/>
    <dgm:cxn modelId="{599009BF-8F30-4198-B299-0BEBB3586619}" type="presParOf" srcId="{72FFB1B1-3A7C-4DAA-8EF0-811B9205ECD5}" destId="{9820A81C-D6D6-4B5A-9510-64D032C1BD4B}" srcOrd="0" destOrd="0" presId="urn:microsoft.com/office/officeart/2005/8/layout/vList4"/>
    <dgm:cxn modelId="{40C3A906-D746-4196-B799-F5D75EE6C4D3}" type="presParOf" srcId="{72FFB1B1-3A7C-4DAA-8EF0-811B9205ECD5}" destId="{77306A65-8FCD-4EFA-A833-B464522332AE}" srcOrd="1" destOrd="0" presId="urn:microsoft.com/office/officeart/2005/8/layout/vList4"/>
    <dgm:cxn modelId="{ACB75004-DFB5-4601-8209-FDD86E72B8E6}" type="presParOf" srcId="{72FFB1B1-3A7C-4DAA-8EF0-811B9205ECD5}" destId="{5DADDB83-31A0-4E45-8883-72A3743A5751}" srcOrd="2" destOrd="0" presId="urn:microsoft.com/office/officeart/2005/8/layout/vList4"/>
    <dgm:cxn modelId="{0C74D18D-F782-42AA-B63C-FC2CEC3CC751}" type="presParOf" srcId="{CEB63BCB-DD41-4249-8064-F8F5DF0F409D}" destId="{FBB35350-7BA2-4386-B164-FDBF8D396AE4}" srcOrd="1" destOrd="0" presId="urn:microsoft.com/office/officeart/2005/8/layout/vList4"/>
    <dgm:cxn modelId="{FC44B6EE-9B8E-41C6-844B-E830516D56D8}" type="presParOf" srcId="{CEB63BCB-DD41-4249-8064-F8F5DF0F409D}" destId="{42D5999C-CE81-4F76-B26D-6C1AA647A564}" srcOrd="2" destOrd="0" presId="urn:microsoft.com/office/officeart/2005/8/layout/vList4"/>
    <dgm:cxn modelId="{816BFC96-3659-4F3F-AE54-1C67D0FD06CF}" type="presParOf" srcId="{42D5999C-CE81-4F76-B26D-6C1AA647A564}" destId="{3F90AB6A-442D-4684-8561-43FBC469642C}" srcOrd="0" destOrd="0" presId="urn:microsoft.com/office/officeart/2005/8/layout/vList4"/>
    <dgm:cxn modelId="{FB2EF7AC-87D7-4673-9DF9-79F7109BFFD7}" type="presParOf" srcId="{42D5999C-CE81-4F76-B26D-6C1AA647A564}" destId="{7F7E34CC-8F5F-4ADA-8187-240C6CEC4108}" srcOrd="1" destOrd="0" presId="urn:microsoft.com/office/officeart/2005/8/layout/vList4"/>
    <dgm:cxn modelId="{B841AAF4-8B21-44A0-83FA-D1A0F83F9A34}" type="presParOf" srcId="{42D5999C-CE81-4F76-B26D-6C1AA647A564}" destId="{B3451DA7-921E-4889-9A57-CBD2FCFBE0F9}" srcOrd="2" destOrd="0" presId="urn:microsoft.com/office/officeart/2005/8/layout/vList4"/>
    <dgm:cxn modelId="{E0525DB2-4E3F-4617-98E3-33973176015B}" type="presParOf" srcId="{CEB63BCB-DD41-4249-8064-F8F5DF0F409D}" destId="{CAA25E32-C1C4-46E7-89AA-D625A470221C}" srcOrd="3" destOrd="0" presId="urn:microsoft.com/office/officeart/2005/8/layout/vList4"/>
    <dgm:cxn modelId="{4DAABB94-5C68-4F9A-8220-393B20C93AD8}" type="presParOf" srcId="{CEB63BCB-DD41-4249-8064-F8F5DF0F409D}" destId="{B2773A30-D895-4372-8E7F-7A080077D0EE}" srcOrd="4" destOrd="0" presId="urn:microsoft.com/office/officeart/2005/8/layout/vList4"/>
    <dgm:cxn modelId="{18A25D78-3C98-41BD-BC5B-5EB9D54CD4F3}" type="presParOf" srcId="{B2773A30-D895-4372-8E7F-7A080077D0EE}" destId="{C48F8E81-CADB-4B7B-95AF-07A5DCE71A75}" srcOrd="0" destOrd="0" presId="urn:microsoft.com/office/officeart/2005/8/layout/vList4"/>
    <dgm:cxn modelId="{EF65931D-FDE3-4EBE-92CF-2E45F1707807}" type="presParOf" srcId="{B2773A30-D895-4372-8E7F-7A080077D0EE}" destId="{7C59D88F-4687-4CCC-B86B-851BDCA664FE}" srcOrd="1" destOrd="0" presId="urn:microsoft.com/office/officeart/2005/8/layout/vList4"/>
    <dgm:cxn modelId="{81BADCFE-D31C-4763-9F62-A3E49344DC98}" type="presParOf" srcId="{B2773A30-D895-4372-8E7F-7A080077D0EE}" destId="{2A5AD34C-09CB-4F04-B201-0899ADCAD812}"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20A81C-D6D6-4B5A-9510-64D032C1BD4B}">
      <dsp:nvSpPr>
        <dsp:cNvPr id="0" name=""/>
        <dsp:cNvSpPr/>
      </dsp:nvSpPr>
      <dsp:spPr>
        <a:xfrm>
          <a:off x="287908" y="66323"/>
          <a:ext cx="8454103" cy="1236804"/>
        </a:xfrm>
        <a:prstGeom prst="roundRect">
          <a:avLst>
            <a:gd name="adj" fmla="val 10000"/>
          </a:avLst>
        </a:prstGeom>
        <a:solidFill>
          <a:schemeClr val="accent1">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1" kern="1200"/>
            <a:t>    School Annex</a:t>
          </a:r>
        </a:p>
      </dsp:txBody>
      <dsp:txXfrm>
        <a:off x="2149007" y="66323"/>
        <a:ext cx="6593004" cy="1236804"/>
      </dsp:txXfrm>
    </dsp:sp>
    <dsp:sp modelId="{77306A65-8FCD-4EFA-A833-B464522332AE}">
      <dsp:nvSpPr>
        <dsp:cNvPr id="0" name=""/>
        <dsp:cNvSpPr/>
      </dsp:nvSpPr>
      <dsp:spPr>
        <a:xfrm>
          <a:off x="617271" y="245490"/>
          <a:ext cx="1494886" cy="889099"/>
        </a:xfrm>
        <a:prstGeom prst="roundRect">
          <a:avLst>
            <a:gd name="adj" fmla="val 10000"/>
          </a:avLst>
        </a:prstGeom>
        <a:solidFill>
          <a:schemeClr val="bg2">
            <a:lumMod val="90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3F90AB6A-442D-4684-8561-43FBC469642C}">
      <dsp:nvSpPr>
        <dsp:cNvPr id="0" name=""/>
        <dsp:cNvSpPr/>
      </dsp:nvSpPr>
      <dsp:spPr>
        <a:xfrm>
          <a:off x="326602" y="1419966"/>
          <a:ext cx="8440554" cy="1365658"/>
        </a:xfrm>
        <a:prstGeom prst="roundRect">
          <a:avLst>
            <a:gd name="adj" fmla="val 10000"/>
          </a:avLst>
        </a:prstGeom>
        <a:solidFill>
          <a:schemeClr val="accent1">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1" kern="1200"/>
            <a:t>    Library Annex</a:t>
          </a:r>
        </a:p>
      </dsp:txBody>
      <dsp:txXfrm>
        <a:off x="2184719" y="1419966"/>
        <a:ext cx="6582437" cy="1365658"/>
      </dsp:txXfrm>
    </dsp:sp>
    <dsp:sp modelId="{7F7E34CC-8F5F-4ADA-8187-240C6CEC4108}">
      <dsp:nvSpPr>
        <dsp:cNvPr id="0" name=""/>
        <dsp:cNvSpPr/>
      </dsp:nvSpPr>
      <dsp:spPr>
        <a:xfrm>
          <a:off x="656665" y="1581149"/>
          <a:ext cx="1459384" cy="1090710"/>
        </a:xfrm>
        <a:prstGeom prst="roundRect">
          <a:avLst>
            <a:gd name="adj" fmla="val 10000"/>
          </a:avLst>
        </a:prstGeom>
        <a:solidFill>
          <a:schemeClr val="bg2">
            <a:lumMod val="90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C48F8E81-CADB-4B7B-95AF-07A5DCE71A75}">
      <dsp:nvSpPr>
        <dsp:cNvPr id="0" name=""/>
        <dsp:cNvSpPr/>
      </dsp:nvSpPr>
      <dsp:spPr>
        <a:xfrm>
          <a:off x="311870" y="2968788"/>
          <a:ext cx="8470018" cy="1279572"/>
        </a:xfrm>
        <a:prstGeom prst="roundRect">
          <a:avLst>
            <a:gd name="adj" fmla="val 10000"/>
          </a:avLst>
        </a:prstGeom>
        <a:solidFill>
          <a:schemeClr val="accent1">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1" kern="1200"/>
            <a:t>    CTF Outreach</a:t>
          </a:r>
        </a:p>
      </dsp:txBody>
      <dsp:txXfrm>
        <a:off x="2176473" y="2968788"/>
        <a:ext cx="6605415" cy="1279572"/>
      </dsp:txXfrm>
    </dsp:sp>
    <dsp:sp modelId="{7C59D88F-4687-4CCC-B86B-851BDCA664FE}">
      <dsp:nvSpPr>
        <dsp:cNvPr id="0" name=""/>
        <dsp:cNvSpPr/>
      </dsp:nvSpPr>
      <dsp:spPr>
        <a:xfrm>
          <a:off x="617271" y="3082802"/>
          <a:ext cx="1445343" cy="1071119"/>
        </a:xfrm>
        <a:prstGeom prst="roundRect">
          <a:avLst>
            <a:gd name="adj" fmla="val 10000"/>
          </a:avLst>
        </a:prstGeom>
        <a:solidFill>
          <a:schemeClr val="bg2">
            <a:lumMod val="90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0F1733-9CEE-4328-9F05-26E75801AB28}" type="datetimeFigureOut">
              <a:rPr lang="en-US" smtClean="0"/>
              <a:t>1/17/2025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9905CB-B1AF-4026-8BDA-FDB4C2A15DC2}" type="slidenum">
              <a:rPr lang="en-US" smtClean="0"/>
              <a:t>‹#›</a:t>
            </a:fld>
            <a:endParaRPr lang="en-US"/>
          </a:p>
        </p:txBody>
      </p:sp>
    </p:spTree>
    <p:extLst>
      <p:ext uri="{BB962C8B-B14F-4D97-AF65-F5344CB8AC3E}">
        <p14:creationId xmlns:p14="http://schemas.microsoft.com/office/powerpoint/2010/main" val="10907100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8188" y="1179513"/>
            <a:ext cx="5662612" cy="31845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47E4A-25F1-4E85-8B52-C174E6AB87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67304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New Service Providers will receive a confirmation e-mail through e-Cap. </a:t>
            </a:r>
          </a:p>
        </p:txBody>
      </p:sp>
      <p:sp>
        <p:nvSpPr>
          <p:cNvPr id="4" name="Slide Number Placeholder 3"/>
          <p:cNvSpPr>
            <a:spLocks noGrp="1"/>
          </p:cNvSpPr>
          <p:nvPr>
            <p:ph type="sldNum" sz="quarter" idx="5"/>
          </p:nvPr>
        </p:nvSpPr>
        <p:spPr/>
        <p:txBody>
          <a:bodyPr/>
          <a:lstStyle/>
          <a:p>
            <a:fld id="{BF9905CB-B1AF-4026-8BDA-FDB4C2A15DC2}" type="slidenum">
              <a:rPr lang="en-US" smtClean="0"/>
              <a:t>19</a:t>
            </a:fld>
            <a:endParaRPr lang="en-US"/>
          </a:p>
        </p:txBody>
      </p:sp>
    </p:spTree>
    <p:extLst>
      <p:ext uri="{BB962C8B-B14F-4D97-AF65-F5344CB8AC3E}">
        <p14:creationId xmlns:p14="http://schemas.microsoft.com/office/powerpoint/2010/main" val="11051733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 is important that you verify eligibility and that the Approval Letter matches the information on the Participant Report. Kirsten will be going over the Report later.</a:t>
            </a:r>
          </a:p>
        </p:txBody>
      </p:sp>
      <p:sp>
        <p:nvSpPr>
          <p:cNvPr id="4" name="Slide Number Placeholder 3"/>
          <p:cNvSpPr>
            <a:spLocks noGrp="1"/>
          </p:cNvSpPr>
          <p:nvPr>
            <p:ph type="sldNum" sz="quarter" idx="5"/>
          </p:nvPr>
        </p:nvSpPr>
        <p:spPr/>
        <p:txBody>
          <a:bodyPr/>
          <a:lstStyle/>
          <a:p>
            <a:fld id="{BF9905CB-B1AF-4026-8BDA-FDB4C2A15DC2}" type="slidenum">
              <a:rPr lang="en-US" smtClean="0"/>
              <a:t>20</a:t>
            </a:fld>
            <a:endParaRPr lang="en-US"/>
          </a:p>
        </p:txBody>
      </p:sp>
    </p:spTree>
    <p:extLst>
      <p:ext uri="{BB962C8B-B14F-4D97-AF65-F5344CB8AC3E}">
        <p14:creationId xmlns:p14="http://schemas.microsoft.com/office/powerpoint/2010/main" val="24814577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Copies of Approval Letters must be requested by the participant. Service Providers can verify eligibility through the e-Cap Participant report.</a:t>
            </a:r>
          </a:p>
        </p:txBody>
      </p:sp>
      <p:sp>
        <p:nvSpPr>
          <p:cNvPr id="4" name="Slide Number Placeholder 3"/>
          <p:cNvSpPr>
            <a:spLocks noGrp="1"/>
          </p:cNvSpPr>
          <p:nvPr>
            <p:ph type="sldNum" sz="quarter" idx="5"/>
          </p:nvPr>
        </p:nvSpPr>
        <p:spPr/>
        <p:txBody>
          <a:bodyPr/>
          <a:lstStyle/>
          <a:p>
            <a:fld id="{BF9905CB-B1AF-4026-8BDA-FDB4C2A15DC2}" type="slidenum">
              <a:rPr lang="en-US" smtClean="0"/>
              <a:t>21</a:t>
            </a:fld>
            <a:endParaRPr lang="en-US"/>
          </a:p>
        </p:txBody>
      </p:sp>
    </p:spTree>
    <p:extLst>
      <p:ext uri="{BB962C8B-B14F-4D97-AF65-F5344CB8AC3E}">
        <p14:creationId xmlns:p14="http://schemas.microsoft.com/office/powerpoint/2010/main" val="20382641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EC5BD0-B108-C1ED-CD29-8F26CA8184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813F24-3A2B-3DDF-2715-651A5D59DE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5C2085-0651-1074-D208-21397DA16E7E}"/>
              </a:ext>
            </a:extLst>
          </p:cNvPr>
          <p:cNvSpPr>
            <a:spLocks noGrp="1"/>
          </p:cNvSpPr>
          <p:nvPr>
            <p:ph type="body" idx="1"/>
          </p:nvPr>
        </p:nvSpPr>
        <p:spPr/>
        <p:txBody>
          <a:bodyPr/>
          <a:lstStyle/>
          <a:p>
            <a:r>
              <a:rPr lang="en-US"/>
              <a:t>Copies of Approval Letters must be requested by the participant. Service Providers can verify eligibility through the e-Cap Participant report.</a:t>
            </a:r>
          </a:p>
        </p:txBody>
      </p:sp>
      <p:sp>
        <p:nvSpPr>
          <p:cNvPr id="4" name="Slide Number Placeholder 3">
            <a:extLst>
              <a:ext uri="{FF2B5EF4-FFF2-40B4-BE49-F238E27FC236}">
                <a16:creationId xmlns:a16="http://schemas.microsoft.com/office/drawing/2014/main" id="{7BC6F4F8-C052-968E-8D31-F4BE65D4D45D}"/>
              </a:ext>
            </a:extLst>
          </p:cNvPr>
          <p:cNvSpPr>
            <a:spLocks noGrp="1"/>
          </p:cNvSpPr>
          <p:nvPr>
            <p:ph type="sldNum" sz="quarter" idx="5"/>
          </p:nvPr>
        </p:nvSpPr>
        <p:spPr/>
        <p:txBody>
          <a:bodyPr/>
          <a:lstStyle/>
          <a:p>
            <a:fld id="{BF9905CB-B1AF-4026-8BDA-FDB4C2A15DC2}" type="slidenum">
              <a:rPr lang="en-US" smtClean="0"/>
              <a:t>22</a:t>
            </a:fld>
            <a:endParaRPr lang="en-US"/>
          </a:p>
        </p:txBody>
      </p:sp>
    </p:spTree>
    <p:extLst>
      <p:ext uri="{BB962C8B-B14F-4D97-AF65-F5344CB8AC3E}">
        <p14:creationId xmlns:p14="http://schemas.microsoft.com/office/powerpoint/2010/main" val="38970530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320C58-10E1-B2CE-C350-9421527157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EF0833-D39E-851B-24BC-7DC057C1D4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25E34A-4D81-2546-8E1B-942628E9239B}"/>
              </a:ext>
            </a:extLst>
          </p:cNvPr>
          <p:cNvSpPr>
            <a:spLocks noGrp="1"/>
          </p:cNvSpPr>
          <p:nvPr>
            <p:ph type="body" idx="1"/>
          </p:nvPr>
        </p:nvSpPr>
        <p:spPr/>
        <p:txBody>
          <a:bodyPr/>
          <a:lstStyle/>
          <a:p>
            <a:r>
              <a:rPr lang="en-US"/>
              <a:t>Copies of Approval Letters must be requested by the participant. Service Providers can verify eligibility through the e-Cap Participant report.</a:t>
            </a:r>
          </a:p>
        </p:txBody>
      </p:sp>
      <p:sp>
        <p:nvSpPr>
          <p:cNvPr id="4" name="Slide Number Placeholder 3">
            <a:extLst>
              <a:ext uri="{FF2B5EF4-FFF2-40B4-BE49-F238E27FC236}">
                <a16:creationId xmlns:a16="http://schemas.microsoft.com/office/drawing/2014/main" id="{017C6675-0563-06B5-5F1D-C24947815932}"/>
              </a:ext>
            </a:extLst>
          </p:cNvPr>
          <p:cNvSpPr>
            <a:spLocks noGrp="1"/>
          </p:cNvSpPr>
          <p:nvPr>
            <p:ph type="sldNum" sz="quarter" idx="5"/>
          </p:nvPr>
        </p:nvSpPr>
        <p:spPr/>
        <p:txBody>
          <a:bodyPr/>
          <a:lstStyle/>
          <a:p>
            <a:fld id="{BF9905CB-B1AF-4026-8BDA-FDB4C2A15DC2}" type="slidenum">
              <a:rPr lang="en-US" smtClean="0"/>
              <a:t>23</a:t>
            </a:fld>
            <a:endParaRPr lang="en-US"/>
          </a:p>
        </p:txBody>
      </p:sp>
    </p:spTree>
    <p:extLst>
      <p:ext uri="{BB962C8B-B14F-4D97-AF65-F5344CB8AC3E}">
        <p14:creationId xmlns:p14="http://schemas.microsoft.com/office/powerpoint/2010/main" val="33000293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BAF2D-0D25-973E-6130-DEB0CA1EEF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3116AB-FF64-7F19-1A58-7D8D30A9DE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0D0E9C-C012-1246-D44E-E9210C6F3745}"/>
              </a:ext>
            </a:extLst>
          </p:cNvPr>
          <p:cNvSpPr>
            <a:spLocks noGrp="1"/>
          </p:cNvSpPr>
          <p:nvPr>
            <p:ph type="body" idx="1"/>
          </p:nvPr>
        </p:nvSpPr>
        <p:spPr/>
        <p:txBody>
          <a:bodyPr/>
          <a:lstStyle/>
          <a:p>
            <a:r>
              <a:rPr lang="en-US"/>
              <a:t>Copies of Approval Letters must be requested by the participant. Service Providers can verify eligibility through the e-Cap Participant report.</a:t>
            </a:r>
          </a:p>
        </p:txBody>
      </p:sp>
      <p:sp>
        <p:nvSpPr>
          <p:cNvPr id="4" name="Slide Number Placeholder 3">
            <a:extLst>
              <a:ext uri="{FF2B5EF4-FFF2-40B4-BE49-F238E27FC236}">
                <a16:creationId xmlns:a16="http://schemas.microsoft.com/office/drawing/2014/main" id="{C3039E89-17C6-B62C-C205-E750911E1969}"/>
              </a:ext>
            </a:extLst>
          </p:cNvPr>
          <p:cNvSpPr>
            <a:spLocks noGrp="1"/>
          </p:cNvSpPr>
          <p:nvPr>
            <p:ph type="sldNum" sz="quarter" idx="5"/>
          </p:nvPr>
        </p:nvSpPr>
        <p:spPr/>
        <p:txBody>
          <a:bodyPr/>
          <a:lstStyle/>
          <a:p>
            <a:fld id="{BF9905CB-B1AF-4026-8BDA-FDB4C2A15DC2}" type="slidenum">
              <a:rPr lang="en-US" smtClean="0"/>
              <a:t>24</a:t>
            </a:fld>
            <a:endParaRPr lang="en-US"/>
          </a:p>
        </p:txBody>
      </p:sp>
    </p:spTree>
    <p:extLst>
      <p:ext uri="{BB962C8B-B14F-4D97-AF65-F5344CB8AC3E}">
        <p14:creationId xmlns:p14="http://schemas.microsoft.com/office/powerpoint/2010/main" val="31515432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BAF2D-0D25-973E-6130-DEB0CA1EEF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3116AB-FF64-7F19-1A58-7D8D30A9DE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0D0E9C-C012-1246-D44E-E9210C6F3745}"/>
              </a:ext>
            </a:extLst>
          </p:cNvPr>
          <p:cNvSpPr>
            <a:spLocks noGrp="1"/>
          </p:cNvSpPr>
          <p:nvPr>
            <p:ph type="body" idx="1"/>
          </p:nvPr>
        </p:nvSpPr>
        <p:spPr/>
        <p:txBody>
          <a:bodyPr/>
          <a:lstStyle/>
          <a:p>
            <a:r>
              <a:rPr lang="en-US"/>
              <a:t>Copies of Approval Letters must be requested by the participant. Service Providers can verify eligibility through the e-Cap Participant report.</a:t>
            </a:r>
          </a:p>
        </p:txBody>
      </p:sp>
      <p:sp>
        <p:nvSpPr>
          <p:cNvPr id="4" name="Slide Number Placeholder 3">
            <a:extLst>
              <a:ext uri="{FF2B5EF4-FFF2-40B4-BE49-F238E27FC236}">
                <a16:creationId xmlns:a16="http://schemas.microsoft.com/office/drawing/2014/main" id="{C3039E89-17C6-B62C-C205-E750911E1969}"/>
              </a:ext>
            </a:extLst>
          </p:cNvPr>
          <p:cNvSpPr>
            <a:spLocks noGrp="1"/>
          </p:cNvSpPr>
          <p:nvPr>
            <p:ph type="sldNum" sz="quarter" idx="5"/>
          </p:nvPr>
        </p:nvSpPr>
        <p:spPr/>
        <p:txBody>
          <a:bodyPr/>
          <a:lstStyle/>
          <a:p>
            <a:fld id="{BF9905CB-B1AF-4026-8BDA-FDB4C2A15DC2}" type="slidenum">
              <a:rPr lang="en-US" smtClean="0"/>
              <a:t>25</a:t>
            </a:fld>
            <a:endParaRPr lang="en-US"/>
          </a:p>
        </p:txBody>
      </p:sp>
    </p:spTree>
    <p:extLst>
      <p:ext uri="{BB962C8B-B14F-4D97-AF65-F5344CB8AC3E}">
        <p14:creationId xmlns:p14="http://schemas.microsoft.com/office/powerpoint/2010/main" val="21052015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5C96E2-223D-CFFB-E502-C632895DB9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AF34C3-2F80-9829-0DA1-740191BD77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95C9F4-ACC6-E6C0-05AB-5DA409CC5BE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D378759-EB4A-7F54-CD41-4478C4265A8B}"/>
              </a:ext>
            </a:extLst>
          </p:cNvPr>
          <p:cNvSpPr>
            <a:spLocks noGrp="1"/>
          </p:cNvSpPr>
          <p:nvPr>
            <p:ph type="sldNum" sz="quarter" idx="5"/>
          </p:nvPr>
        </p:nvSpPr>
        <p:spPr/>
        <p:txBody>
          <a:bodyPr/>
          <a:lstStyle/>
          <a:p>
            <a:pPr marL="0" marR="0" lvl="0" indent="0" algn="r" defTabSz="929579" rtl="0" eaLnBrk="1" fontAlgn="auto" latinLnBrk="0" hangingPunct="1">
              <a:lnSpc>
                <a:spcPct val="100000"/>
              </a:lnSpc>
              <a:spcBef>
                <a:spcPts val="0"/>
              </a:spcBef>
              <a:spcAft>
                <a:spcPts val="0"/>
              </a:spcAft>
              <a:buClrTx/>
              <a:buSzTx/>
              <a:buFontTx/>
              <a:buNone/>
              <a:tabLst/>
              <a:defRPr/>
            </a:pPr>
            <a:fld id="{A6EF5CF3-01F8-40A2-9158-6C1F0BE039F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9579"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555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B8F94-46B4-2431-00E6-56DC675725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BE9CEE-3BF0-B6B2-75CB-356CE3216D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890A7A-FD08-72E8-B026-0667617C7B5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64E553D-1782-E961-7A7F-38DEFC1FF451}"/>
              </a:ext>
            </a:extLst>
          </p:cNvPr>
          <p:cNvSpPr>
            <a:spLocks noGrp="1"/>
          </p:cNvSpPr>
          <p:nvPr>
            <p:ph type="sldNum" sz="quarter" idx="5"/>
          </p:nvPr>
        </p:nvSpPr>
        <p:spPr/>
        <p:txBody>
          <a:bodyPr/>
          <a:lstStyle/>
          <a:p>
            <a:pPr marL="0" marR="0" lvl="0" indent="0" algn="r" defTabSz="929579" rtl="0" eaLnBrk="1" fontAlgn="auto" latinLnBrk="0" hangingPunct="1">
              <a:lnSpc>
                <a:spcPct val="100000"/>
              </a:lnSpc>
              <a:spcBef>
                <a:spcPts val="0"/>
              </a:spcBef>
              <a:spcAft>
                <a:spcPts val="0"/>
              </a:spcAft>
              <a:buClrTx/>
              <a:buSzTx/>
              <a:buFontTx/>
              <a:buNone/>
              <a:tabLst/>
              <a:defRPr/>
            </a:pPr>
            <a:fld id="{A6EF5CF3-01F8-40A2-9158-6C1F0BE039F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9579"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05806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9905CB-B1AF-4026-8BDA-FDB4C2A15DC2}" type="slidenum">
              <a:rPr lang="en-US" smtClean="0"/>
              <a:t>28</a:t>
            </a:fld>
            <a:endParaRPr lang="en-US"/>
          </a:p>
        </p:txBody>
      </p:sp>
    </p:spTree>
    <p:extLst>
      <p:ext uri="{BB962C8B-B14F-4D97-AF65-F5344CB8AC3E}">
        <p14:creationId xmlns:p14="http://schemas.microsoft.com/office/powerpoint/2010/main" val="2986938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B7BAD3-AF26-C549-B9FF-03213EEFC5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59954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F9905CB-B1AF-4026-8BDA-FDB4C2A15DC2}" type="slidenum">
              <a:rPr lang="en-US" smtClean="0"/>
              <a:t>29</a:t>
            </a:fld>
            <a:endParaRPr lang="en-US"/>
          </a:p>
        </p:txBody>
      </p:sp>
    </p:spTree>
    <p:extLst>
      <p:ext uri="{BB962C8B-B14F-4D97-AF65-F5344CB8AC3E}">
        <p14:creationId xmlns:p14="http://schemas.microsoft.com/office/powerpoint/2010/main" val="30640593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F9905CB-B1AF-4026-8BDA-FDB4C2A15DC2}" type="slidenum">
              <a:rPr lang="en-US" smtClean="0"/>
              <a:t>30</a:t>
            </a:fld>
            <a:endParaRPr lang="en-US"/>
          </a:p>
        </p:txBody>
      </p:sp>
    </p:spTree>
    <p:extLst>
      <p:ext uri="{BB962C8B-B14F-4D97-AF65-F5344CB8AC3E}">
        <p14:creationId xmlns:p14="http://schemas.microsoft.com/office/powerpoint/2010/main" val="16033378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Requests for extensions are granted on a case-by-case basis. And now Connie will go over the payment process.</a:t>
            </a:r>
          </a:p>
        </p:txBody>
      </p:sp>
      <p:sp>
        <p:nvSpPr>
          <p:cNvPr id="4" name="Slide Number Placeholder 3"/>
          <p:cNvSpPr>
            <a:spLocks noGrp="1"/>
          </p:cNvSpPr>
          <p:nvPr>
            <p:ph type="sldNum" sz="quarter" idx="5"/>
          </p:nvPr>
        </p:nvSpPr>
        <p:spPr/>
        <p:txBody>
          <a:bodyPr/>
          <a:lstStyle/>
          <a:p>
            <a:fld id="{BF9905CB-B1AF-4026-8BDA-FDB4C2A15DC2}" type="slidenum">
              <a:rPr lang="en-US" smtClean="0"/>
              <a:t>31</a:t>
            </a:fld>
            <a:endParaRPr lang="en-US"/>
          </a:p>
        </p:txBody>
      </p:sp>
    </p:spTree>
    <p:extLst>
      <p:ext uri="{BB962C8B-B14F-4D97-AF65-F5344CB8AC3E}">
        <p14:creationId xmlns:p14="http://schemas.microsoft.com/office/powerpoint/2010/main" val="29966142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99F451-966F-BFCC-92E0-1BFEA74505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F6059C-260D-DA33-FC58-E454C8489E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EBF827-526A-613B-F17D-0AF1FB2C6B7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D4A5F7F-1D30-EBE9-A4ED-5236619B1BF5}"/>
              </a:ext>
            </a:extLst>
          </p:cNvPr>
          <p:cNvSpPr>
            <a:spLocks noGrp="1"/>
          </p:cNvSpPr>
          <p:nvPr>
            <p:ph type="sldNum" sz="quarter" idx="5"/>
          </p:nvPr>
        </p:nvSpPr>
        <p:spPr/>
        <p:txBody>
          <a:bodyPr/>
          <a:lstStyle/>
          <a:p>
            <a:pPr marL="0" marR="0" lvl="0" indent="0" algn="r" defTabSz="929579" rtl="0" eaLnBrk="1" fontAlgn="auto" latinLnBrk="0" hangingPunct="1">
              <a:lnSpc>
                <a:spcPct val="100000"/>
              </a:lnSpc>
              <a:spcBef>
                <a:spcPts val="0"/>
              </a:spcBef>
              <a:spcAft>
                <a:spcPts val="0"/>
              </a:spcAft>
              <a:buClrTx/>
              <a:buSzTx/>
              <a:buFontTx/>
              <a:buNone/>
              <a:tabLst/>
              <a:defRPr/>
            </a:pPr>
            <a:fld id="{A6EF5CF3-01F8-40A2-9158-6C1F0BE039F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9579"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05975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692F07-B6DE-25E3-7F18-71BB82931A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DD1464-F24B-01D1-328A-7E77EA6282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FEF589-CC7B-A866-E744-8DF8B03AEE7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8FEC195-17F1-981E-3B76-A0AE685621A1}"/>
              </a:ext>
            </a:extLst>
          </p:cNvPr>
          <p:cNvSpPr>
            <a:spLocks noGrp="1"/>
          </p:cNvSpPr>
          <p:nvPr>
            <p:ph type="sldNum" sz="quarter" idx="5"/>
          </p:nvPr>
        </p:nvSpPr>
        <p:spPr/>
        <p:txBody>
          <a:bodyPr/>
          <a:lstStyle/>
          <a:p>
            <a:pPr marL="0" marR="0" lvl="0" indent="0" algn="r" defTabSz="929579" rtl="0" eaLnBrk="1" fontAlgn="auto" latinLnBrk="0" hangingPunct="1">
              <a:lnSpc>
                <a:spcPct val="100000"/>
              </a:lnSpc>
              <a:spcBef>
                <a:spcPts val="0"/>
              </a:spcBef>
              <a:spcAft>
                <a:spcPts val="0"/>
              </a:spcAft>
              <a:buClrTx/>
              <a:buSzTx/>
              <a:buFontTx/>
              <a:buNone/>
              <a:tabLst/>
              <a:defRPr/>
            </a:pPr>
            <a:fld id="{A6EF5CF3-01F8-40A2-9158-6C1F0BE039F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9579"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8496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516C59-A632-8521-3908-3343A426A2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94DFF7-7850-4D1E-48CA-ED744B6A82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449E15-4CD1-042E-133B-CE67C5926E6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6A3BE34-0ED4-D992-65FA-E5AEE2047A85}"/>
              </a:ext>
            </a:extLst>
          </p:cNvPr>
          <p:cNvSpPr>
            <a:spLocks noGrp="1"/>
          </p:cNvSpPr>
          <p:nvPr>
            <p:ph type="sldNum" sz="quarter" idx="5"/>
          </p:nvPr>
        </p:nvSpPr>
        <p:spPr/>
        <p:txBody>
          <a:bodyPr/>
          <a:lstStyle/>
          <a:p>
            <a:pPr marL="0" marR="0" lvl="0" indent="0" algn="r" defTabSz="929579" rtl="0" eaLnBrk="1" fontAlgn="auto" latinLnBrk="0" hangingPunct="1">
              <a:lnSpc>
                <a:spcPct val="100000"/>
              </a:lnSpc>
              <a:spcBef>
                <a:spcPts val="0"/>
              </a:spcBef>
              <a:spcAft>
                <a:spcPts val="0"/>
              </a:spcAft>
              <a:buClrTx/>
              <a:buSzTx/>
              <a:buFontTx/>
              <a:buNone/>
              <a:tabLst/>
              <a:defRPr/>
            </a:pPr>
            <a:fld id="{A6EF5CF3-01F8-40A2-9158-6C1F0BE039F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9579"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14117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6965C1-2942-D86A-1E48-91D4FDFE34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0B742A-EE68-EB0E-6FE4-1517A8FE64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8DF58C-4915-BE5B-13F7-E340238AA323}"/>
              </a:ext>
            </a:extLst>
          </p:cNvPr>
          <p:cNvSpPr>
            <a:spLocks noGrp="1"/>
          </p:cNvSpPr>
          <p:nvPr>
            <p:ph type="body" idx="1"/>
          </p:nvPr>
        </p:nvSpPr>
        <p:spPr/>
        <p:txBody>
          <a:bodyPr/>
          <a:lstStyle/>
          <a:p>
            <a:r>
              <a:rPr lang="en-US"/>
              <a:t>Hi, I will be going over the definitions for each of the columns in the CTF workbook and then give you a demo on how to fill out the workbook for the different types of claim corrections.</a:t>
            </a:r>
          </a:p>
        </p:txBody>
      </p:sp>
      <p:sp>
        <p:nvSpPr>
          <p:cNvPr id="4" name="Slide Number Placeholder 3">
            <a:extLst>
              <a:ext uri="{FF2B5EF4-FFF2-40B4-BE49-F238E27FC236}">
                <a16:creationId xmlns:a16="http://schemas.microsoft.com/office/drawing/2014/main" id="{A2B55066-9792-1098-7515-FAB83A4515A5}"/>
              </a:ext>
            </a:extLst>
          </p:cNvPr>
          <p:cNvSpPr>
            <a:spLocks noGrp="1"/>
          </p:cNvSpPr>
          <p:nvPr>
            <p:ph type="sldNum" sz="quarter" idx="5"/>
          </p:nvPr>
        </p:nvSpPr>
        <p:spPr/>
        <p:txBody>
          <a:bodyPr/>
          <a:lstStyle/>
          <a:p>
            <a:pPr marL="0" marR="0" lvl="0" indent="0" algn="r" defTabSz="929579" rtl="0" eaLnBrk="1" fontAlgn="auto" latinLnBrk="0" hangingPunct="1">
              <a:lnSpc>
                <a:spcPct val="100000"/>
              </a:lnSpc>
              <a:spcBef>
                <a:spcPts val="0"/>
              </a:spcBef>
              <a:spcAft>
                <a:spcPts val="0"/>
              </a:spcAft>
              <a:buClrTx/>
              <a:buSzTx/>
              <a:buFontTx/>
              <a:buNone/>
              <a:tabLst/>
              <a:defRPr/>
            </a:pPr>
            <a:fld id="{A6EF5CF3-01F8-40A2-9158-6C1F0BE039F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9579"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59130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29579" rtl="0" eaLnBrk="1" fontAlgn="auto" latinLnBrk="0" hangingPunct="1">
              <a:lnSpc>
                <a:spcPct val="100000"/>
              </a:lnSpc>
              <a:spcBef>
                <a:spcPts val="0"/>
              </a:spcBef>
              <a:spcAft>
                <a:spcPts val="0"/>
              </a:spcAft>
              <a:buClrTx/>
              <a:buSzTx/>
              <a:buFontTx/>
              <a:buNone/>
              <a:tabLst/>
              <a:defRPr/>
            </a:pPr>
            <a:fld id="{A6EF5CF3-01F8-40A2-9158-6C1F0BE039F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9579"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78140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29579" rtl="0" eaLnBrk="1" fontAlgn="auto" latinLnBrk="0" hangingPunct="1">
              <a:lnSpc>
                <a:spcPct val="100000"/>
              </a:lnSpc>
              <a:spcBef>
                <a:spcPts val="0"/>
              </a:spcBef>
              <a:spcAft>
                <a:spcPts val="0"/>
              </a:spcAft>
              <a:buClrTx/>
              <a:buSzTx/>
              <a:buFontTx/>
              <a:buNone/>
              <a:tabLst/>
              <a:defRPr/>
            </a:pPr>
            <a:fld id="{A6EF5CF3-01F8-40A2-9158-6C1F0BE039F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9579"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78140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FF13E9-DD73-1E9F-D478-3FB772CC22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69C627-8F4E-85C2-97C4-4D52D981C9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8ABD39-B623-AABF-2A5F-56BB3A8B49D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A4A758F-D09C-B0B8-04E1-E929A3477239}"/>
              </a:ext>
            </a:extLst>
          </p:cNvPr>
          <p:cNvSpPr>
            <a:spLocks noGrp="1"/>
          </p:cNvSpPr>
          <p:nvPr>
            <p:ph type="sldNum" sz="quarter" idx="5"/>
          </p:nvPr>
        </p:nvSpPr>
        <p:spPr/>
        <p:txBody>
          <a:bodyPr/>
          <a:lstStyle/>
          <a:p>
            <a:pPr marL="0" marR="0" lvl="0" indent="0" algn="r" defTabSz="929579" rtl="0" eaLnBrk="1" fontAlgn="auto" latinLnBrk="0" hangingPunct="1">
              <a:lnSpc>
                <a:spcPct val="100000"/>
              </a:lnSpc>
              <a:spcBef>
                <a:spcPts val="0"/>
              </a:spcBef>
              <a:spcAft>
                <a:spcPts val="0"/>
              </a:spcAft>
              <a:buClrTx/>
              <a:buSzTx/>
              <a:buFontTx/>
              <a:buNone/>
              <a:tabLst/>
              <a:defRPr/>
            </a:pPr>
            <a:fld id="{A6EF5CF3-01F8-40A2-9158-6C1F0BE039F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9579"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1459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make sure you keep and retain all approval letters, invoices and billing information in the event of an audit.</a:t>
            </a:r>
          </a:p>
        </p:txBody>
      </p:sp>
      <p:sp>
        <p:nvSpPr>
          <p:cNvPr id="4" name="Slide Number Placeholder 3"/>
          <p:cNvSpPr>
            <a:spLocks noGrp="1"/>
          </p:cNvSpPr>
          <p:nvPr>
            <p:ph type="sldNum" sz="quarter" idx="5"/>
          </p:nvPr>
        </p:nvSpPr>
        <p:spPr/>
        <p:txBody>
          <a:bodyPr/>
          <a:lstStyle/>
          <a:p>
            <a:fld id="{BF9905CB-B1AF-4026-8BDA-FDB4C2A15DC2}" type="slidenum">
              <a:rPr lang="en-US" smtClean="0"/>
              <a:t>5</a:t>
            </a:fld>
            <a:endParaRPr lang="en-US"/>
          </a:p>
        </p:txBody>
      </p:sp>
    </p:spTree>
    <p:extLst>
      <p:ext uri="{BB962C8B-B14F-4D97-AF65-F5344CB8AC3E}">
        <p14:creationId xmlns:p14="http://schemas.microsoft.com/office/powerpoint/2010/main" val="722046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B7BAD3-AF26-C549-B9FF-03213EEFC5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56004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EE7D9-425E-C3AC-978A-36E0EF1EEB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78E276-6FBF-C379-F704-E01C8B8A09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3718C8-80B5-4440-7519-530F03D51BCA}"/>
              </a:ext>
            </a:extLst>
          </p:cNvPr>
          <p:cNvSpPr>
            <a:spLocks noGrp="1"/>
          </p:cNvSpPr>
          <p:nvPr>
            <p:ph type="body" idx="1"/>
          </p:nvPr>
        </p:nvSpPr>
        <p:spPr/>
        <p:txBody>
          <a:bodyPr/>
          <a:lstStyle/>
          <a:p>
            <a:r>
              <a:rPr lang="en-US"/>
              <a:t>Service Providers may use the CTF Participant Report to determine if, and when, a participant is eligible to receive the CTF Discount. Service Providers may use the CTF Approval Letter for the same purpose. They may also use the Participant Report to verify that any organizations included in their CTF claim do not have expired eligibility end dates. If a Service Provider believes does not find a particular organization in the participant report, they may request a copy of the CTF Approval Letter from the organization directly. If the Service provider believes there is an error in the Participant Report, CTF encourages them to share this with the CTF team so that we may correct any issues. </a:t>
            </a:r>
          </a:p>
          <a:p>
            <a:r>
              <a:rPr lang="en-US"/>
              <a:t>Participants may use the CTF Participant Report to verify their eligibility start and end dates for each service location that is participating in the program. Participants may direct their service provider to the CTF Participant Report as an alternative to providing their CTF Approval Letter. </a:t>
            </a:r>
          </a:p>
          <a:p>
            <a:r>
              <a:rPr lang="en-US"/>
              <a:t>Applicants may use the CTF Participant Report if they are unsure if their organization may have participated in the CTF program in the past. If the organization has had turnover, there may not be clarity on if the organization has an </a:t>
            </a:r>
            <a:r>
              <a:rPr lang="en-US" err="1"/>
              <a:t>eCAP</a:t>
            </a:r>
            <a:r>
              <a:rPr lang="en-US"/>
              <a:t> account. Any organizations that had previously participated in our program will have existing </a:t>
            </a:r>
            <a:r>
              <a:rPr lang="en-US" err="1"/>
              <a:t>eCAP</a:t>
            </a:r>
            <a:r>
              <a:rPr lang="en-US"/>
              <a:t> accounts regardless of expired eligibility. If an applicant sees that their organization does have an account listed on the Participant Report, but they do not have access to that account, they may email CTFHelp@cpuc.ca.gov for assistance. </a:t>
            </a:r>
          </a:p>
          <a:p>
            <a:endParaRPr lang="en-US"/>
          </a:p>
          <a:p>
            <a:endParaRPr lang="en-US"/>
          </a:p>
        </p:txBody>
      </p:sp>
      <p:sp>
        <p:nvSpPr>
          <p:cNvPr id="4" name="Slide Number Placeholder 3">
            <a:extLst>
              <a:ext uri="{FF2B5EF4-FFF2-40B4-BE49-F238E27FC236}">
                <a16:creationId xmlns:a16="http://schemas.microsoft.com/office/drawing/2014/main" id="{A431681B-5454-BAFC-BABB-354B51C565A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B7BAD3-AF26-C549-B9FF-03213EEFC5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5057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42CEA1-9966-F044-61E0-A322337E50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CFC0D9-7584-60DC-1147-A394017C28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D01063-D6B2-E2A4-EDA7-70675D7A9CB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6CECBD7-C39C-4EEF-DB29-191B2A1A941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B7BAD3-AF26-C549-B9FF-03213EEFC5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71181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9905CB-B1AF-4026-8BDA-FDB4C2A15DC2}" type="slidenum">
              <a:rPr lang="en-US" smtClean="0"/>
              <a:t>51</a:t>
            </a:fld>
            <a:endParaRPr lang="en-US"/>
          </a:p>
        </p:txBody>
      </p:sp>
    </p:spTree>
    <p:extLst>
      <p:ext uri="{BB962C8B-B14F-4D97-AF65-F5344CB8AC3E}">
        <p14:creationId xmlns:p14="http://schemas.microsoft.com/office/powerpoint/2010/main" val="29284439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make sure you keep and retain all approval letters, invoices and billing information in the event of an audit.</a:t>
            </a:r>
          </a:p>
        </p:txBody>
      </p:sp>
      <p:sp>
        <p:nvSpPr>
          <p:cNvPr id="4" name="Slide Number Placeholder 3"/>
          <p:cNvSpPr>
            <a:spLocks noGrp="1"/>
          </p:cNvSpPr>
          <p:nvPr>
            <p:ph type="sldNum" sz="quarter" idx="5"/>
          </p:nvPr>
        </p:nvSpPr>
        <p:spPr/>
        <p:txBody>
          <a:bodyPr/>
          <a:lstStyle/>
          <a:p>
            <a:fld id="{BF9905CB-B1AF-4026-8BDA-FDB4C2A15DC2}" type="slidenum">
              <a:rPr lang="en-US" smtClean="0"/>
              <a:t>6</a:t>
            </a:fld>
            <a:endParaRPr lang="en-US"/>
          </a:p>
        </p:txBody>
      </p:sp>
    </p:spTree>
    <p:extLst>
      <p:ext uri="{BB962C8B-B14F-4D97-AF65-F5344CB8AC3E}">
        <p14:creationId xmlns:p14="http://schemas.microsoft.com/office/powerpoint/2010/main" val="41217336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2D557E-1935-E870-86F2-05D5ED939A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1D3031-0AAE-4BD4-26F1-B614C911CC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253ECE-DCE6-6127-3E75-73519B1302F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C152EB7-4036-045A-4991-577BD73D3A1D}"/>
              </a:ext>
            </a:extLst>
          </p:cNvPr>
          <p:cNvSpPr>
            <a:spLocks noGrp="1"/>
          </p:cNvSpPr>
          <p:nvPr>
            <p:ph type="sldNum" sz="quarter" idx="5"/>
          </p:nvPr>
        </p:nvSpPr>
        <p:spPr/>
        <p:txBody>
          <a:bodyPr/>
          <a:lstStyle/>
          <a:p>
            <a:pPr marL="0" marR="0" lvl="0" indent="0" algn="r" defTabSz="929579" rtl="0" eaLnBrk="1" fontAlgn="auto" latinLnBrk="0" hangingPunct="1">
              <a:lnSpc>
                <a:spcPct val="100000"/>
              </a:lnSpc>
              <a:spcBef>
                <a:spcPts val="0"/>
              </a:spcBef>
              <a:spcAft>
                <a:spcPts val="0"/>
              </a:spcAft>
              <a:buClrTx/>
              <a:buSzTx/>
              <a:buFontTx/>
              <a:buNone/>
              <a:tabLst/>
              <a:defRPr/>
            </a:pPr>
            <a:fld id="{A6EF5CF3-01F8-40A2-9158-6C1F0BE039F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9579"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92251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9905CB-B1AF-4026-8BDA-FDB4C2A15DC2}" type="slidenum">
              <a:rPr lang="en-US" smtClean="0"/>
              <a:t>14</a:t>
            </a:fld>
            <a:endParaRPr lang="en-US"/>
          </a:p>
        </p:txBody>
      </p:sp>
    </p:spTree>
    <p:extLst>
      <p:ext uri="{BB962C8B-B14F-4D97-AF65-F5344CB8AC3E}">
        <p14:creationId xmlns:p14="http://schemas.microsoft.com/office/powerpoint/2010/main" val="40834093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 Joy. What do Service Providers need to do to participate in CTF? It is a simple process. First, a Service Provider needs to have CPCN on file with the Commission. If not:</a:t>
            </a:r>
          </a:p>
        </p:txBody>
      </p:sp>
      <p:sp>
        <p:nvSpPr>
          <p:cNvPr id="4" name="Slide Number Placeholder 3"/>
          <p:cNvSpPr>
            <a:spLocks noGrp="1"/>
          </p:cNvSpPr>
          <p:nvPr>
            <p:ph type="sldNum" sz="quarter" idx="5"/>
          </p:nvPr>
        </p:nvSpPr>
        <p:spPr/>
        <p:txBody>
          <a:bodyPr/>
          <a:lstStyle/>
          <a:p>
            <a:fld id="{BF9905CB-B1AF-4026-8BDA-FDB4C2A15DC2}" type="slidenum">
              <a:rPr lang="en-US" smtClean="0"/>
              <a:t>16</a:t>
            </a:fld>
            <a:endParaRPr lang="en-US"/>
          </a:p>
        </p:txBody>
      </p:sp>
    </p:spTree>
    <p:extLst>
      <p:ext uri="{BB962C8B-B14F-4D97-AF65-F5344CB8AC3E}">
        <p14:creationId xmlns:p14="http://schemas.microsoft.com/office/powerpoint/2010/main" val="41229374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website must have a dedicated CTF web page that is easy to find and to navigate through. It must have basic information and contact information. </a:t>
            </a:r>
          </a:p>
        </p:txBody>
      </p:sp>
      <p:sp>
        <p:nvSpPr>
          <p:cNvPr id="4" name="Slide Number Placeholder 3"/>
          <p:cNvSpPr>
            <a:spLocks noGrp="1"/>
          </p:cNvSpPr>
          <p:nvPr>
            <p:ph type="sldNum" sz="quarter" idx="5"/>
          </p:nvPr>
        </p:nvSpPr>
        <p:spPr/>
        <p:txBody>
          <a:bodyPr/>
          <a:lstStyle/>
          <a:p>
            <a:fld id="{BF9905CB-B1AF-4026-8BDA-FDB4C2A15DC2}" type="slidenum">
              <a:rPr lang="en-US" smtClean="0"/>
              <a:t>17</a:t>
            </a:fld>
            <a:endParaRPr lang="en-US"/>
          </a:p>
        </p:txBody>
      </p:sp>
    </p:spTree>
    <p:extLst>
      <p:ext uri="{BB962C8B-B14F-4D97-AF65-F5344CB8AC3E}">
        <p14:creationId xmlns:p14="http://schemas.microsoft.com/office/powerpoint/2010/main" val="38297920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make sure you keep and retain all approval letters, invoices and billing information in the event of an audit.</a:t>
            </a:r>
          </a:p>
        </p:txBody>
      </p:sp>
      <p:sp>
        <p:nvSpPr>
          <p:cNvPr id="4" name="Slide Number Placeholder 3"/>
          <p:cNvSpPr>
            <a:spLocks noGrp="1"/>
          </p:cNvSpPr>
          <p:nvPr>
            <p:ph type="sldNum" sz="quarter" idx="5"/>
          </p:nvPr>
        </p:nvSpPr>
        <p:spPr/>
        <p:txBody>
          <a:bodyPr/>
          <a:lstStyle/>
          <a:p>
            <a:fld id="{BF9905CB-B1AF-4026-8BDA-FDB4C2A15DC2}" type="slidenum">
              <a:rPr lang="en-US" smtClean="0"/>
              <a:t>18</a:t>
            </a:fld>
            <a:endParaRPr lang="en-US"/>
          </a:p>
        </p:txBody>
      </p:sp>
    </p:spTree>
    <p:extLst>
      <p:ext uri="{BB962C8B-B14F-4D97-AF65-F5344CB8AC3E}">
        <p14:creationId xmlns:p14="http://schemas.microsoft.com/office/powerpoint/2010/main" val="32647029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5CF10-454A-4175-82DA-D453962804A8}"/>
              </a:ext>
            </a:extLst>
          </p:cNvPr>
          <p:cNvSpPr>
            <a:spLocks noGrp="1"/>
          </p:cNvSpPr>
          <p:nvPr>
            <p:ph type="ctrTitle"/>
          </p:nvPr>
        </p:nvSpPr>
        <p:spPr>
          <a:xfrm>
            <a:off x="609600" y="710883"/>
            <a:ext cx="9601200" cy="2306637"/>
          </a:xfrm>
        </p:spPr>
        <p:txBody>
          <a:bodyPr tIns="0" rIns="0" bIns="0" anchor="b">
            <a:normAutofit/>
          </a:bodyPr>
          <a:lstStyle>
            <a:lvl1pPr algn="l">
              <a:lnSpc>
                <a:spcPct val="100000"/>
              </a:lnSpc>
              <a:defRPr sz="4400"/>
            </a:lvl1pPr>
          </a:lstStyle>
          <a:p>
            <a:r>
              <a:rPr lang="en-US"/>
              <a:t>Click to edit Master title style</a:t>
            </a:r>
          </a:p>
        </p:txBody>
      </p:sp>
      <p:sp>
        <p:nvSpPr>
          <p:cNvPr id="3" name="Subtitle 2">
            <a:extLst>
              <a:ext uri="{FF2B5EF4-FFF2-40B4-BE49-F238E27FC236}">
                <a16:creationId xmlns:a16="http://schemas.microsoft.com/office/drawing/2014/main" id="{26AE5AC7-53D4-4C0B-B42A-1A0692FD992D}"/>
              </a:ext>
            </a:extLst>
          </p:cNvPr>
          <p:cNvSpPr>
            <a:spLocks noGrp="1"/>
          </p:cNvSpPr>
          <p:nvPr>
            <p:ph type="subTitle" idx="1"/>
          </p:nvPr>
        </p:nvSpPr>
        <p:spPr>
          <a:xfrm>
            <a:off x="609600" y="3190558"/>
            <a:ext cx="9601200" cy="1655762"/>
          </a:xfrm>
        </p:spPr>
        <p:txBody>
          <a:bodyPr tIns="0" rIns="0" bIns="0">
            <a:normAutofit/>
          </a:bodyPr>
          <a:lstStyle>
            <a:lvl1pPr marL="0" indent="0" algn="l">
              <a:lnSpc>
                <a:spcPct val="100000"/>
              </a:lnSpc>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96E02B-B9F4-499C-8636-D007AAC35E5E}"/>
              </a:ext>
            </a:extLst>
          </p:cNvPr>
          <p:cNvSpPr>
            <a:spLocks noGrp="1"/>
          </p:cNvSpPr>
          <p:nvPr>
            <p:ph type="dt" sz="half" idx="10"/>
          </p:nvPr>
        </p:nvSpPr>
        <p:spPr/>
        <p:txBody>
          <a:bodyPr/>
          <a:lstStyle/>
          <a:p>
            <a:fld id="{7E74D0F9-95D2-8340-B2F0-7378D646C80F}" type="datetime4">
              <a:rPr lang="en-US" smtClean="0"/>
              <a:t>January 17, 2025</a:t>
            </a:fld>
            <a:endParaRPr lang="en-US"/>
          </a:p>
        </p:txBody>
      </p:sp>
      <p:sp>
        <p:nvSpPr>
          <p:cNvPr id="5" name="Footer Placeholder 4">
            <a:extLst>
              <a:ext uri="{FF2B5EF4-FFF2-40B4-BE49-F238E27FC236}">
                <a16:creationId xmlns:a16="http://schemas.microsoft.com/office/drawing/2014/main" id="{EEBB4B01-15EC-433F-9EFE-F46608EF9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8CCF19-ED3A-444D-9389-15BB7142521A}"/>
              </a:ext>
            </a:extLst>
          </p:cNvPr>
          <p:cNvSpPr>
            <a:spLocks noGrp="1"/>
          </p:cNvSpPr>
          <p:nvPr>
            <p:ph type="sldNum" sz="quarter" idx="12"/>
          </p:nvPr>
        </p:nvSpPr>
        <p:spPr/>
        <p:txBody>
          <a:bodyPr/>
          <a:lstStyle/>
          <a:p>
            <a:fld id="{1C4126A1-9282-4A82-AC02-A59AF4A969C8}" type="slidenum">
              <a:rPr lang="en-US" smtClean="0"/>
              <a:t>‹#›</a:t>
            </a:fld>
            <a:endParaRPr lang="en-US"/>
          </a:p>
        </p:txBody>
      </p:sp>
      <p:pic>
        <p:nvPicPr>
          <p:cNvPr id="9" name="Picture 8">
            <a:extLst>
              <a:ext uri="{FF2B5EF4-FFF2-40B4-BE49-F238E27FC236}">
                <a16:creationId xmlns:a16="http://schemas.microsoft.com/office/drawing/2014/main" id="{5ED43345-CE8E-0841-A74F-B26363861C2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 y="5923429"/>
            <a:ext cx="2322857" cy="654797"/>
          </a:xfrm>
          <a:prstGeom prst="rect">
            <a:avLst/>
          </a:prstGeom>
          <a:solidFill>
            <a:schemeClr val="bg1"/>
          </a:solidFill>
        </p:spPr>
      </p:pic>
    </p:spTree>
    <p:extLst>
      <p:ext uri="{BB962C8B-B14F-4D97-AF65-F5344CB8AC3E}">
        <p14:creationId xmlns:p14="http://schemas.microsoft.com/office/powerpoint/2010/main" val="31622730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12505-DA25-4627-AE8B-45B4E569D7F7}"/>
              </a:ext>
            </a:extLst>
          </p:cNvPr>
          <p:cNvSpPr>
            <a:spLocks noGrp="1"/>
          </p:cNvSpPr>
          <p:nvPr>
            <p:ph type="title" hasCustomPrompt="1"/>
          </p:nvPr>
        </p:nvSpPr>
        <p:spPr>
          <a:xfrm>
            <a:off x="609600" y="457200"/>
            <a:ext cx="3932237" cy="1600200"/>
          </a:xfrm>
        </p:spPr>
        <p:txBody>
          <a:bodyPr anchor="b"/>
          <a:lstStyle>
            <a:lvl1pPr>
              <a:defRPr sz="3200"/>
            </a:lvl1pPr>
          </a:lstStyle>
          <a:p>
            <a:r>
              <a:rPr lang="en-US"/>
              <a:t>Click to edit </a:t>
            </a:r>
            <a:br>
              <a:rPr lang="en-US"/>
            </a:br>
            <a:r>
              <a:rPr lang="en-US"/>
              <a:t>Master title style</a:t>
            </a:r>
          </a:p>
        </p:txBody>
      </p:sp>
      <p:sp>
        <p:nvSpPr>
          <p:cNvPr id="3" name="Picture Placeholder 2">
            <a:extLst>
              <a:ext uri="{FF2B5EF4-FFF2-40B4-BE49-F238E27FC236}">
                <a16:creationId xmlns:a16="http://schemas.microsoft.com/office/drawing/2014/main" id="{1C0070E8-7368-44B9-AF9C-ACF947C1DB59}"/>
              </a:ext>
            </a:extLst>
          </p:cNvPr>
          <p:cNvSpPr>
            <a:spLocks noGrp="1"/>
          </p:cNvSpPr>
          <p:nvPr>
            <p:ph type="pic" idx="1"/>
          </p:nvPr>
        </p:nvSpPr>
        <p:spPr>
          <a:xfrm>
            <a:off x="5183188" y="457200"/>
            <a:ext cx="6399212" cy="5714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58B0CC94-456E-4461-8F07-2069C3A33A39}"/>
              </a:ext>
            </a:extLst>
          </p:cNvPr>
          <p:cNvSpPr>
            <a:spLocks noGrp="1"/>
          </p:cNvSpPr>
          <p:nvPr>
            <p:ph type="body" sz="half" idx="2"/>
          </p:nvPr>
        </p:nvSpPr>
        <p:spPr>
          <a:xfrm>
            <a:off x="609600" y="214884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956321-E8FB-41E1-85F6-DBD6EA5FF53B}"/>
              </a:ext>
            </a:extLst>
          </p:cNvPr>
          <p:cNvSpPr>
            <a:spLocks noGrp="1"/>
          </p:cNvSpPr>
          <p:nvPr>
            <p:ph type="dt" sz="half" idx="10"/>
          </p:nvPr>
        </p:nvSpPr>
        <p:spPr/>
        <p:txBody>
          <a:bodyPr/>
          <a:lstStyle/>
          <a:p>
            <a:fld id="{E34CEEBC-DF6B-3148-BA29-C310AFBE9727}" type="datetime4">
              <a:rPr lang="en-US" smtClean="0"/>
              <a:t>January 17, 2025</a:t>
            </a:fld>
            <a:endParaRPr lang="en-US"/>
          </a:p>
        </p:txBody>
      </p:sp>
      <p:sp>
        <p:nvSpPr>
          <p:cNvPr id="6" name="Footer Placeholder 5">
            <a:extLst>
              <a:ext uri="{FF2B5EF4-FFF2-40B4-BE49-F238E27FC236}">
                <a16:creationId xmlns:a16="http://schemas.microsoft.com/office/drawing/2014/main" id="{36A4151C-9711-4DEA-A930-0BE29AAA55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C62239-A991-45D3-9A7C-078B372FD117}"/>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2073698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3A054-1E05-49E4-9A16-3F64354E71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D008EB-C649-4DF5-8B4C-A649F1678A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7C561E-6EC2-4599-9575-C067F25D9D0B}"/>
              </a:ext>
            </a:extLst>
          </p:cNvPr>
          <p:cNvSpPr>
            <a:spLocks noGrp="1"/>
          </p:cNvSpPr>
          <p:nvPr>
            <p:ph type="dt" sz="half" idx="10"/>
          </p:nvPr>
        </p:nvSpPr>
        <p:spPr/>
        <p:txBody>
          <a:bodyPr/>
          <a:lstStyle/>
          <a:p>
            <a:fld id="{EC6C4D73-7B32-4F49-BC15-7C0FF231E089}" type="datetime4">
              <a:rPr lang="en-US" smtClean="0"/>
              <a:t>January 17, 2025</a:t>
            </a:fld>
            <a:endParaRPr lang="en-US"/>
          </a:p>
        </p:txBody>
      </p:sp>
      <p:sp>
        <p:nvSpPr>
          <p:cNvPr id="5" name="Footer Placeholder 4">
            <a:extLst>
              <a:ext uri="{FF2B5EF4-FFF2-40B4-BE49-F238E27FC236}">
                <a16:creationId xmlns:a16="http://schemas.microsoft.com/office/drawing/2014/main" id="{9C9F41A2-BA7C-411A-9330-0BD84C0C03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D1534B-E674-4D9E-BC73-E4283BC2EC82}"/>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39811490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979964-4C31-41D4-B9E3-00E68D9F8CC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B9CA52-E870-4B90-827A-92F579F9D3E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05972A-1E60-4BFE-842E-4D79CB7AC71B}"/>
              </a:ext>
            </a:extLst>
          </p:cNvPr>
          <p:cNvSpPr>
            <a:spLocks noGrp="1"/>
          </p:cNvSpPr>
          <p:nvPr>
            <p:ph type="dt" sz="half" idx="10"/>
          </p:nvPr>
        </p:nvSpPr>
        <p:spPr/>
        <p:txBody>
          <a:bodyPr/>
          <a:lstStyle/>
          <a:p>
            <a:fld id="{9EEC0D00-5AE3-274F-B039-C86FB4D476EC}" type="datetime4">
              <a:rPr lang="en-US" smtClean="0"/>
              <a:t>January 17, 2025</a:t>
            </a:fld>
            <a:endParaRPr lang="en-US"/>
          </a:p>
        </p:txBody>
      </p:sp>
      <p:sp>
        <p:nvSpPr>
          <p:cNvPr id="5" name="Footer Placeholder 4">
            <a:extLst>
              <a:ext uri="{FF2B5EF4-FFF2-40B4-BE49-F238E27FC236}">
                <a16:creationId xmlns:a16="http://schemas.microsoft.com/office/drawing/2014/main" id="{6DEA85AD-1626-4202-9D3C-04AD62118C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25654E-34E4-440A-8E7A-8EBF46E06BD0}"/>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19436015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66FF4B8-010A-B047-A4A2-CECC568B8D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 y="5925312"/>
            <a:ext cx="2321859" cy="654516"/>
          </a:xfrm>
          <a:prstGeom prst="rect">
            <a:avLst/>
          </a:prstGeom>
          <a:solidFill>
            <a:schemeClr val="accent1"/>
          </a:solidFill>
        </p:spPr>
      </p:pic>
      <p:sp>
        <p:nvSpPr>
          <p:cNvPr id="2" name="Title 1">
            <a:extLst>
              <a:ext uri="{FF2B5EF4-FFF2-40B4-BE49-F238E27FC236}">
                <a16:creationId xmlns:a16="http://schemas.microsoft.com/office/drawing/2014/main" id="{AEE5CF10-454A-4175-82DA-D453962804A8}"/>
              </a:ext>
            </a:extLst>
          </p:cNvPr>
          <p:cNvSpPr>
            <a:spLocks noGrp="1"/>
          </p:cNvSpPr>
          <p:nvPr>
            <p:ph type="ctrTitle"/>
          </p:nvPr>
        </p:nvSpPr>
        <p:spPr>
          <a:xfrm>
            <a:off x="609600" y="710883"/>
            <a:ext cx="9601200" cy="2306637"/>
          </a:xfrm>
        </p:spPr>
        <p:txBody>
          <a:bodyPr tIns="0" rIns="0" bIns="0" anchor="b">
            <a:normAutofit/>
          </a:bodyPr>
          <a:lstStyle>
            <a:lvl1pPr algn="l">
              <a:defRPr sz="4400"/>
            </a:lvl1pPr>
          </a:lstStyle>
          <a:p>
            <a:r>
              <a:rPr lang="en-US"/>
              <a:t>Click to edit Master title style</a:t>
            </a:r>
          </a:p>
        </p:txBody>
      </p:sp>
      <p:sp>
        <p:nvSpPr>
          <p:cNvPr id="3" name="Subtitle 2">
            <a:extLst>
              <a:ext uri="{FF2B5EF4-FFF2-40B4-BE49-F238E27FC236}">
                <a16:creationId xmlns:a16="http://schemas.microsoft.com/office/drawing/2014/main" id="{26AE5AC7-53D4-4C0B-B42A-1A0692FD992D}"/>
              </a:ext>
            </a:extLst>
          </p:cNvPr>
          <p:cNvSpPr>
            <a:spLocks noGrp="1"/>
          </p:cNvSpPr>
          <p:nvPr>
            <p:ph type="subTitle" idx="1"/>
          </p:nvPr>
        </p:nvSpPr>
        <p:spPr>
          <a:xfrm>
            <a:off x="609600" y="3190558"/>
            <a:ext cx="9601200" cy="1655762"/>
          </a:xfrm>
        </p:spPr>
        <p:txBody>
          <a:bodyPr tIns="0" rIns="0" bIns="0">
            <a:normAutofit/>
          </a:bodyPr>
          <a:lstStyle>
            <a:lvl1pPr marL="0" indent="0" algn="l">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96E02B-B9F4-499C-8636-D007AAC35E5E}"/>
              </a:ext>
            </a:extLst>
          </p:cNvPr>
          <p:cNvSpPr>
            <a:spLocks noGrp="1"/>
          </p:cNvSpPr>
          <p:nvPr>
            <p:ph type="dt" sz="half" idx="10"/>
          </p:nvPr>
        </p:nvSpPr>
        <p:spPr/>
        <p:txBody>
          <a:bodyPr/>
          <a:lstStyle/>
          <a:p>
            <a:fld id="{46752EE3-A7D0-4C40-9CAB-7059D5866A0D}" type="datetime4">
              <a:rPr lang="en-US" smtClean="0"/>
              <a:t>January 17, 2025</a:t>
            </a:fld>
            <a:endParaRPr lang="en-US"/>
          </a:p>
        </p:txBody>
      </p:sp>
      <p:sp>
        <p:nvSpPr>
          <p:cNvPr id="5" name="Footer Placeholder 4">
            <a:extLst>
              <a:ext uri="{FF2B5EF4-FFF2-40B4-BE49-F238E27FC236}">
                <a16:creationId xmlns:a16="http://schemas.microsoft.com/office/drawing/2014/main" id="{EEBB4B01-15EC-433F-9EFE-F46608EF9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8CCF19-ED3A-444D-9389-15BB7142521A}"/>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14839453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B8DBE-A65E-489E-9AB9-0CC9F50776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9F09BE-9B55-4FB5-94A8-D345EC0CE6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B36BF3-B767-404C-9980-D5EC1336C7EB}"/>
              </a:ext>
            </a:extLst>
          </p:cNvPr>
          <p:cNvSpPr>
            <a:spLocks noGrp="1"/>
          </p:cNvSpPr>
          <p:nvPr>
            <p:ph type="dt" sz="half" idx="10"/>
          </p:nvPr>
        </p:nvSpPr>
        <p:spPr/>
        <p:txBody>
          <a:bodyPr/>
          <a:lstStyle/>
          <a:p>
            <a:fld id="{05FC87FB-77A4-894F-B4F7-472C4360F420}" type="datetime4">
              <a:rPr lang="en-US" smtClean="0"/>
              <a:t>January 17, 2025</a:t>
            </a:fld>
            <a:endParaRPr lang="en-US"/>
          </a:p>
        </p:txBody>
      </p:sp>
      <p:sp>
        <p:nvSpPr>
          <p:cNvPr id="5" name="Footer Placeholder 4">
            <a:extLst>
              <a:ext uri="{FF2B5EF4-FFF2-40B4-BE49-F238E27FC236}">
                <a16:creationId xmlns:a16="http://schemas.microsoft.com/office/drawing/2014/main" id="{97E69CF4-31FB-4A49-9A6A-5D616C29B6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84D128-D963-4687-A11C-8B4468DEDAC2}"/>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10162330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9D7DE-BD2F-44A7-9A26-631D18203EDC}"/>
              </a:ext>
            </a:extLst>
          </p:cNvPr>
          <p:cNvSpPr>
            <a:spLocks noGrp="1"/>
          </p:cNvSpPr>
          <p:nvPr>
            <p:ph type="title"/>
          </p:nvPr>
        </p:nvSpPr>
        <p:spPr>
          <a:xfrm>
            <a:off x="609600" y="1709739"/>
            <a:ext cx="9601200" cy="2781580"/>
          </a:xfrm>
        </p:spPr>
        <p:txBody>
          <a:bodyPr anchor="b">
            <a:normAutofit/>
          </a:bodyPr>
          <a:lstStyle>
            <a:lvl1pPr>
              <a:defRPr sz="4400"/>
            </a:lvl1pPr>
          </a:lstStyle>
          <a:p>
            <a:r>
              <a:rPr lang="en-US"/>
              <a:t>Click to edit Master title style</a:t>
            </a:r>
          </a:p>
        </p:txBody>
      </p:sp>
      <p:sp>
        <p:nvSpPr>
          <p:cNvPr id="3" name="Text Placeholder 2">
            <a:extLst>
              <a:ext uri="{FF2B5EF4-FFF2-40B4-BE49-F238E27FC236}">
                <a16:creationId xmlns:a16="http://schemas.microsoft.com/office/drawing/2014/main" id="{B4FF02F6-F40C-412A-8F1F-B0EDC42D17E7}"/>
              </a:ext>
            </a:extLst>
          </p:cNvPr>
          <p:cNvSpPr>
            <a:spLocks noGrp="1"/>
          </p:cNvSpPr>
          <p:nvPr>
            <p:ph type="body" idx="1"/>
          </p:nvPr>
        </p:nvSpPr>
        <p:spPr>
          <a:xfrm>
            <a:off x="609600" y="4589463"/>
            <a:ext cx="9601200" cy="1500187"/>
          </a:xfrm>
        </p:spPr>
        <p:txBody>
          <a:bodyPr>
            <a:normAutofit/>
          </a:bodyPr>
          <a:lstStyle>
            <a:lvl1pPr marL="0" indent="0">
              <a:buNone/>
              <a:defRPr sz="2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40A2848-E113-4E1E-BEB8-7252BCAC5D6F}"/>
              </a:ext>
            </a:extLst>
          </p:cNvPr>
          <p:cNvSpPr>
            <a:spLocks noGrp="1"/>
          </p:cNvSpPr>
          <p:nvPr>
            <p:ph type="dt" sz="half" idx="10"/>
          </p:nvPr>
        </p:nvSpPr>
        <p:spPr/>
        <p:txBody>
          <a:bodyPr/>
          <a:lstStyle/>
          <a:p>
            <a:fld id="{814DD035-A39C-DA4D-9AD8-8F0DD7A51560}" type="datetime4">
              <a:rPr lang="en-US" smtClean="0"/>
              <a:t>January 17, 2025</a:t>
            </a:fld>
            <a:endParaRPr lang="en-US"/>
          </a:p>
        </p:txBody>
      </p:sp>
      <p:sp>
        <p:nvSpPr>
          <p:cNvPr id="5" name="Footer Placeholder 4">
            <a:extLst>
              <a:ext uri="{FF2B5EF4-FFF2-40B4-BE49-F238E27FC236}">
                <a16:creationId xmlns:a16="http://schemas.microsoft.com/office/drawing/2014/main" id="{D5336698-0571-4544-B8CE-46A287EDAA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3FF6E0-585E-4E3C-AA69-4F05E9B98283}"/>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7331017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E21B7-A28E-4778-B02F-549747BDD9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358E54-8D65-4A81-99B9-303DBC954724}"/>
              </a:ext>
            </a:extLst>
          </p:cNvPr>
          <p:cNvSpPr>
            <a:spLocks noGrp="1"/>
          </p:cNvSpPr>
          <p:nvPr>
            <p:ph sz="half" idx="1"/>
          </p:nvPr>
        </p:nvSpPr>
        <p:spPr>
          <a:xfrm>
            <a:off x="609600" y="1832348"/>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52C811-A17E-409B-926F-A8B503DCA7AA}"/>
              </a:ext>
            </a:extLst>
          </p:cNvPr>
          <p:cNvSpPr>
            <a:spLocks noGrp="1"/>
          </p:cNvSpPr>
          <p:nvPr>
            <p:ph sz="half" idx="2"/>
          </p:nvPr>
        </p:nvSpPr>
        <p:spPr>
          <a:xfrm>
            <a:off x="64008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F9BADED-7370-42C0-92A7-9E8F573963BE}"/>
              </a:ext>
            </a:extLst>
          </p:cNvPr>
          <p:cNvSpPr>
            <a:spLocks noGrp="1"/>
          </p:cNvSpPr>
          <p:nvPr>
            <p:ph type="dt" sz="half" idx="10"/>
          </p:nvPr>
        </p:nvSpPr>
        <p:spPr/>
        <p:txBody>
          <a:bodyPr/>
          <a:lstStyle/>
          <a:p>
            <a:fld id="{C904E251-A1C5-8A4B-8605-8FB6A68215C2}" type="datetime4">
              <a:rPr lang="en-US" smtClean="0"/>
              <a:t>January 17, 2025</a:t>
            </a:fld>
            <a:endParaRPr lang="en-US"/>
          </a:p>
        </p:txBody>
      </p:sp>
      <p:sp>
        <p:nvSpPr>
          <p:cNvPr id="6" name="Footer Placeholder 5">
            <a:extLst>
              <a:ext uri="{FF2B5EF4-FFF2-40B4-BE49-F238E27FC236}">
                <a16:creationId xmlns:a16="http://schemas.microsoft.com/office/drawing/2014/main" id="{84804C91-34CB-4540-A5C3-641C0D9D42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AAB89B-4B63-497F-A3B0-B98F1ED3F95B}"/>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15205769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E21B7-A28E-4778-B02F-549747BDD9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358E54-8D65-4A81-99B9-303DBC954724}"/>
              </a:ext>
            </a:extLst>
          </p:cNvPr>
          <p:cNvSpPr>
            <a:spLocks noGrp="1"/>
          </p:cNvSpPr>
          <p:nvPr>
            <p:ph sz="half" idx="1"/>
          </p:nvPr>
        </p:nvSpPr>
        <p:spPr>
          <a:xfrm>
            <a:off x="609600" y="1832348"/>
            <a:ext cx="3429000" cy="4351338"/>
          </a:xfrm>
        </p:spPr>
        <p:txBody>
          <a:bodyPr/>
          <a:lstStyle>
            <a:lvl1pPr marL="233363" indent="-233363">
              <a:tabLst/>
              <a:defRPr sz="2200"/>
            </a:lvl1pPr>
            <a:lvl2pPr marL="514350" indent="-227013">
              <a:tabLst/>
              <a:defRPr sz="2000"/>
            </a:lvl2pPr>
            <a:lvl3pPr marL="747713" indent="-173038">
              <a:tabLst/>
              <a:defRPr sz="1800"/>
            </a:lvl3pPr>
            <a:lvl4pPr marL="1028700" indent="-153988">
              <a:tabLst/>
              <a:defRPr sz="1600"/>
            </a:lvl4pPr>
            <a:lvl5pPr marL="1201738" indent="-166688">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52C811-A17E-409B-926F-A8B503DCA7AA}"/>
              </a:ext>
            </a:extLst>
          </p:cNvPr>
          <p:cNvSpPr>
            <a:spLocks noGrp="1"/>
          </p:cNvSpPr>
          <p:nvPr>
            <p:ph sz="half" idx="2"/>
          </p:nvPr>
        </p:nvSpPr>
        <p:spPr>
          <a:xfrm>
            <a:off x="4381500" y="1825625"/>
            <a:ext cx="3429000" cy="4351338"/>
          </a:xfrm>
        </p:spPr>
        <p:txBody>
          <a:bodyPr/>
          <a:lstStyle>
            <a:lvl1pPr>
              <a:defRPr sz="2200"/>
            </a:lvl1pPr>
            <a:lvl2pPr marL="574675" indent="-228600">
              <a:tabLst/>
              <a:defRPr sz="2000"/>
            </a:lvl2pPr>
            <a:lvl3pPr marL="801688" indent="-174625">
              <a:tabLst/>
              <a:defRPr sz="1800"/>
            </a:lvl3pPr>
            <a:lvl4pPr marL="1028700" indent="-153988">
              <a:tabLst/>
              <a:defRPr sz="1600"/>
            </a:lvl4pPr>
            <a:lvl5pPr marL="1262063" indent="-146050">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F9BADED-7370-42C0-92A7-9E8F573963BE}"/>
              </a:ext>
            </a:extLst>
          </p:cNvPr>
          <p:cNvSpPr>
            <a:spLocks noGrp="1"/>
          </p:cNvSpPr>
          <p:nvPr>
            <p:ph type="dt" sz="half" idx="10"/>
          </p:nvPr>
        </p:nvSpPr>
        <p:spPr/>
        <p:txBody>
          <a:bodyPr/>
          <a:lstStyle/>
          <a:p>
            <a:fld id="{E7E8369D-166A-7041-BD8E-9A4958803952}" type="datetime4">
              <a:rPr lang="en-US" smtClean="0"/>
              <a:t>January 17, 2025</a:t>
            </a:fld>
            <a:endParaRPr lang="en-US"/>
          </a:p>
        </p:txBody>
      </p:sp>
      <p:sp>
        <p:nvSpPr>
          <p:cNvPr id="6" name="Footer Placeholder 5">
            <a:extLst>
              <a:ext uri="{FF2B5EF4-FFF2-40B4-BE49-F238E27FC236}">
                <a16:creationId xmlns:a16="http://schemas.microsoft.com/office/drawing/2014/main" id="{84804C91-34CB-4540-A5C3-641C0D9D42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AAB89B-4B63-497F-A3B0-B98F1ED3F95B}"/>
              </a:ext>
            </a:extLst>
          </p:cNvPr>
          <p:cNvSpPr>
            <a:spLocks noGrp="1"/>
          </p:cNvSpPr>
          <p:nvPr>
            <p:ph type="sldNum" sz="quarter" idx="12"/>
          </p:nvPr>
        </p:nvSpPr>
        <p:spPr/>
        <p:txBody>
          <a:bodyPr/>
          <a:lstStyle/>
          <a:p>
            <a:fld id="{1C4126A1-9282-4A82-AC02-A59AF4A969C8}" type="slidenum">
              <a:rPr lang="en-US" smtClean="0"/>
              <a:t>‹#›</a:t>
            </a:fld>
            <a:endParaRPr lang="en-US"/>
          </a:p>
        </p:txBody>
      </p:sp>
      <p:sp>
        <p:nvSpPr>
          <p:cNvPr id="9" name="Content Placeholder 2">
            <a:extLst>
              <a:ext uri="{FF2B5EF4-FFF2-40B4-BE49-F238E27FC236}">
                <a16:creationId xmlns:a16="http://schemas.microsoft.com/office/drawing/2014/main" id="{F3DD63F5-A3E6-5541-A0D2-0741078CC51F}"/>
              </a:ext>
            </a:extLst>
          </p:cNvPr>
          <p:cNvSpPr>
            <a:spLocks noGrp="1"/>
          </p:cNvSpPr>
          <p:nvPr>
            <p:ph sz="half" idx="14"/>
          </p:nvPr>
        </p:nvSpPr>
        <p:spPr>
          <a:xfrm>
            <a:off x="8153400" y="1823383"/>
            <a:ext cx="3429000" cy="4351338"/>
          </a:xfrm>
        </p:spPr>
        <p:txBody>
          <a:bodyPr/>
          <a:lstStyle>
            <a:lvl1pPr marL="233363" indent="-233363">
              <a:tabLst/>
              <a:defRPr sz="2200"/>
            </a:lvl1pPr>
            <a:lvl2pPr marL="514350" indent="-227013">
              <a:tabLst/>
              <a:defRPr sz="2000"/>
            </a:lvl2pPr>
            <a:lvl3pPr marL="747713" indent="-173038">
              <a:tabLst/>
              <a:defRPr sz="1800"/>
            </a:lvl3pPr>
            <a:lvl4pPr marL="1028700" indent="-153988">
              <a:tabLst/>
              <a:defRPr sz="1600"/>
            </a:lvl4pPr>
            <a:lvl5pPr marL="1201738" indent="-166688">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45416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09E6A-FDA0-4ED7-BE97-C8D95AC2BF58}"/>
              </a:ext>
            </a:extLst>
          </p:cNvPr>
          <p:cNvSpPr>
            <a:spLocks noGrp="1"/>
          </p:cNvSpPr>
          <p:nvPr>
            <p:ph type="title"/>
          </p:nvPr>
        </p:nvSpPr>
        <p:spPr>
          <a:xfrm>
            <a:off x="609600"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79AF82F-23EB-452A-A518-6954BA4178B3}"/>
              </a:ext>
            </a:extLst>
          </p:cNvPr>
          <p:cNvSpPr>
            <a:spLocks noGrp="1"/>
          </p:cNvSpPr>
          <p:nvPr>
            <p:ph type="body" idx="1"/>
          </p:nvPr>
        </p:nvSpPr>
        <p:spPr>
          <a:xfrm>
            <a:off x="609600" y="1815353"/>
            <a:ext cx="5157787" cy="6897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F511F2-1879-422A-AC83-AF4B757EA394}"/>
              </a:ext>
            </a:extLst>
          </p:cNvPr>
          <p:cNvSpPr>
            <a:spLocks noGrp="1"/>
          </p:cNvSpPr>
          <p:nvPr>
            <p:ph sz="half" idx="2"/>
          </p:nvPr>
        </p:nvSpPr>
        <p:spPr>
          <a:xfrm>
            <a:off x="609600" y="2618140"/>
            <a:ext cx="5157787" cy="3567507"/>
          </a:xfrm>
        </p:spPr>
        <p:txBody>
          <a:bodyPr/>
          <a:lstStyle>
            <a:lvl1pPr>
              <a:defRPr sz="2200"/>
            </a:lvl1pPr>
            <a:lvl2pPr>
              <a:defRPr sz="20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D085B0-5E55-4173-AD52-0FAA8D689EE8}"/>
              </a:ext>
            </a:extLst>
          </p:cNvPr>
          <p:cNvSpPr>
            <a:spLocks noGrp="1"/>
          </p:cNvSpPr>
          <p:nvPr>
            <p:ph type="body" sz="quarter" idx="3"/>
          </p:nvPr>
        </p:nvSpPr>
        <p:spPr>
          <a:xfrm>
            <a:off x="6399212" y="1822075"/>
            <a:ext cx="5183188" cy="682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367218-91F9-4ED6-B3FB-013FE4027395}"/>
              </a:ext>
            </a:extLst>
          </p:cNvPr>
          <p:cNvSpPr>
            <a:spLocks noGrp="1"/>
          </p:cNvSpPr>
          <p:nvPr>
            <p:ph sz="quarter" idx="4"/>
          </p:nvPr>
        </p:nvSpPr>
        <p:spPr>
          <a:xfrm>
            <a:off x="6399212" y="2618140"/>
            <a:ext cx="5183188" cy="3567507"/>
          </a:xfrm>
        </p:spPr>
        <p:txBody>
          <a:bodyPr/>
          <a:lstStyle>
            <a:lvl1pPr>
              <a:defRPr sz="2200"/>
            </a:lvl1pPr>
            <a:lvl2pPr>
              <a:defRPr sz="20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D77532-C7EF-4FB8-B588-848FEACDF9ED}"/>
              </a:ext>
            </a:extLst>
          </p:cNvPr>
          <p:cNvSpPr>
            <a:spLocks noGrp="1"/>
          </p:cNvSpPr>
          <p:nvPr>
            <p:ph type="dt" sz="half" idx="10"/>
          </p:nvPr>
        </p:nvSpPr>
        <p:spPr/>
        <p:txBody>
          <a:bodyPr/>
          <a:lstStyle/>
          <a:p>
            <a:fld id="{12391E7F-12E9-9548-A9C0-BD1C91C85562}" type="datetime4">
              <a:rPr lang="en-US" smtClean="0"/>
              <a:t>January 17, 2025</a:t>
            </a:fld>
            <a:endParaRPr lang="en-US"/>
          </a:p>
        </p:txBody>
      </p:sp>
      <p:sp>
        <p:nvSpPr>
          <p:cNvPr id="8" name="Footer Placeholder 7">
            <a:extLst>
              <a:ext uri="{FF2B5EF4-FFF2-40B4-BE49-F238E27FC236}">
                <a16:creationId xmlns:a16="http://schemas.microsoft.com/office/drawing/2014/main" id="{2079C5B1-FC29-4686-A5C9-68EB6E21314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00C4AA-2AAD-4FD5-882C-4D74AEB40118}"/>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17958480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BBEDE-A162-40BD-B5DF-FF0D21BB23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DE3442-FB53-48FB-8CC8-782FF27439F9}"/>
              </a:ext>
            </a:extLst>
          </p:cNvPr>
          <p:cNvSpPr>
            <a:spLocks noGrp="1"/>
          </p:cNvSpPr>
          <p:nvPr>
            <p:ph type="dt" sz="half" idx="10"/>
          </p:nvPr>
        </p:nvSpPr>
        <p:spPr/>
        <p:txBody>
          <a:bodyPr/>
          <a:lstStyle/>
          <a:p>
            <a:fld id="{30FAAD6E-216A-9648-A4BA-86421A8099EE}" type="datetime4">
              <a:rPr lang="en-US" smtClean="0"/>
              <a:t>January 17, 2025</a:t>
            </a:fld>
            <a:endParaRPr lang="en-US"/>
          </a:p>
        </p:txBody>
      </p:sp>
      <p:sp>
        <p:nvSpPr>
          <p:cNvPr id="4" name="Footer Placeholder 3">
            <a:extLst>
              <a:ext uri="{FF2B5EF4-FFF2-40B4-BE49-F238E27FC236}">
                <a16:creationId xmlns:a16="http://schemas.microsoft.com/office/drawing/2014/main" id="{783A1A1C-89E4-4841-B8AB-BB40669C69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A9CEA0-EE21-44A0-B68B-DC3742CB4306}"/>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19362144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B8DBE-A65E-489E-9AB9-0CC9F50776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9F09BE-9B55-4FB5-94A8-D345EC0CE6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B36BF3-B767-404C-9980-D5EC1336C7EB}"/>
              </a:ext>
            </a:extLst>
          </p:cNvPr>
          <p:cNvSpPr>
            <a:spLocks noGrp="1"/>
          </p:cNvSpPr>
          <p:nvPr>
            <p:ph type="dt" sz="half" idx="10"/>
          </p:nvPr>
        </p:nvSpPr>
        <p:spPr/>
        <p:txBody>
          <a:bodyPr/>
          <a:lstStyle/>
          <a:p>
            <a:fld id="{C177EF36-DF07-3244-A281-141F0DAC9196}" type="datetime4">
              <a:rPr lang="en-US" smtClean="0"/>
              <a:t>January 17, 2025</a:t>
            </a:fld>
            <a:endParaRPr lang="en-US"/>
          </a:p>
        </p:txBody>
      </p:sp>
      <p:sp>
        <p:nvSpPr>
          <p:cNvPr id="5" name="Footer Placeholder 4">
            <a:extLst>
              <a:ext uri="{FF2B5EF4-FFF2-40B4-BE49-F238E27FC236}">
                <a16:creationId xmlns:a16="http://schemas.microsoft.com/office/drawing/2014/main" id="{97E69CF4-31FB-4A49-9A6A-5D616C29B6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84D128-D963-4687-A11C-8B4468DEDAC2}"/>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33809917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C52EDD-1EE3-4B95-8473-43C06E5B2C34}"/>
              </a:ext>
            </a:extLst>
          </p:cNvPr>
          <p:cNvSpPr>
            <a:spLocks noGrp="1"/>
          </p:cNvSpPr>
          <p:nvPr>
            <p:ph type="dt" sz="half" idx="10"/>
          </p:nvPr>
        </p:nvSpPr>
        <p:spPr/>
        <p:txBody>
          <a:bodyPr/>
          <a:lstStyle/>
          <a:p>
            <a:fld id="{CEB67AAE-8CF6-0A4D-B71E-157974B1E4C7}" type="datetime4">
              <a:rPr lang="en-US" smtClean="0"/>
              <a:t>January 17, 2025</a:t>
            </a:fld>
            <a:endParaRPr lang="en-US"/>
          </a:p>
        </p:txBody>
      </p:sp>
      <p:sp>
        <p:nvSpPr>
          <p:cNvPr id="3" name="Footer Placeholder 2">
            <a:extLst>
              <a:ext uri="{FF2B5EF4-FFF2-40B4-BE49-F238E27FC236}">
                <a16:creationId xmlns:a16="http://schemas.microsoft.com/office/drawing/2014/main" id="{D6CBE13D-AC6B-4824-9171-82D0D4FE634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2BC3C82-BD2C-4170-9977-C96F9E468E34}"/>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23831029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1049A-26B2-4C56-BBAF-F24162BA11B0}"/>
              </a:ext>
            </a:extLst>
          </p:cNvPr>
          <p:cNvSpPr>
            <a:spLocks noGrp="1"/>
          </p:cNvSpPr>
          <p:nvPr>
            <p:ph type="title"/>
          </p:nvPr>
        </p:nvSpPr>
        <p:spPr>
          <a:xfrm>
            <a:off x="609600" y="457200"/>
            <a:ext cx="416242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E30857-C015-474B-91A7-FA6B383FF820}"/>
              </a:ext>
            </a:extLst>
          </p:cNvPr>
          <p:cNvSpPr>
            <a:spLocks noGrp="1"/>
          </p:cNvSpPr>
          <p:nvPr>
            <p:ph idx="1"/>
          </p:nvPr>
        </p:nvSpPr>
        <p:spPr>
          <a:xfrm>
            <a:off x="5183188" y="1122829"/>
            <a:ext cx="6399212" cy="4738221"/>
          </a:xfrm>
        </p:spPr>
        <p:txBody>
          <a:bodyPr/>
          <a:lstStyle>
            <a:lvl1pPr>
              <a:defRPr sz="2400"/>
            </a:lvl1pPr>
            <a:lvl2pPr>
              <a:defRPr sz="22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B9F55E0-CAAD-418B-B798-EF8909A82554}"/>
              </a:ext>
            </a:extLst>
          </p:cNvPr>
          <p:cNvSpPr>
            <a:spLocks noGrp="1"/>
          </p:cNvSpPr>
          <p:nvPr>
            <p:ph type="body" sz="half" idx="2"/>
          </p:nvPr>
        </p:nvSpPr>
        <p:spPr>
          <a:xfrm>
            <a:off x="609600" y="2144806"/>
            <a:ext cx="4162425" cy="372418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484654-1CE8-4958-8751-DED82E1F76CB}"/>
              </a:ext>
            </a:extLst>
          </p:cNvPr>
          <p:cNvSpPr>
            <a:spLocks noGrp="1"/>
          </p:cNvSpPr>
          <p:nvPr>
            <p:ph type="dt" sz="half" idx="10"/>
          </p:nvPr>
        </p:nvSpPr>
        <p:spPr/>
        <p:txBody>
          <a:bodyPr/>
          <a:lstStyle/>
          <a:p>
            <a:fld id="{A66F9B35-39D0-0D4B-B6C4-5449F882120D}" type="datetime4">
              <a:rPr lang="en-US" smtClean="0"/>
              <a:t>January 17, 2025</a:t>
            </a:fld>
            <a:endParaRPr lang="en-US"/>
          </a:p>
        </p:txBody>
      </p:sp>
      <p:sp>
        <p:nvSpPr>
          <p:cNvPr id="6" name="Footer Placeholder 5">
            <a:extLst>
              <a:ext uri="{FF2B5EF4-FFF2-40B4-BE49-F238E27FC236}">
                <a16:creationId xmlns:a16="http://schemas.microsoft.com/office/drawing/2014/main" id="{350DE396-885E-4921-803B-7D9BB9BF44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988B9E-F47E-4E3F-AED1-363F8FD6977F}"/>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22537154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12505-DA25-4627-AE8B-45B4E569D7F7}"/>
              </a:ext>
            </a:extLst>
          </p:cNvPr>
          <p:cNvSpPr>
            <a:spLocks noGrp="1"/>
          </p:cNvSpPr>
          <p:nvPr>
            <p:ph type="title" hasCustomPrompt="1"/>
          </p:nvPr>
        </p:nvSpPr>
        <p:spPr>
          <a:xfrm>
            <a:off x="609600" y="457200"/>
            <a:ext cx="3932237" cy="1600200"/>
          </a:xfrm>
        </p:spPr>
        <p:txBody>
          <a:bodyPr anchor="b"/>
          <a:lstStyle>
            <a:lvl1pPr>
              <a:defRPr sz="3200"/>
            </a:lvl1pPr>
          </a:lstStyle>
          <a:p>
            <a:r>
              <a:rPr lang="en-US"/>
              <a:t>Click to edit </a:t>
            </a:r>
            <a:br>
              <a:rPr lang="en-US"/>
            </a:br>
            <a:r>
              <a:rPr lang="en-US"/>
              <a:t>Master title style</a:t>
            </a:r>
          </a:p>
        </p:txBody>
      </p:sp>
      <p:sp>
        <p:nvSpPr>
          <p:cNvPr id="3" name="Picture Placeholder 2">
            <a:extLst>
              <a:ext uri="{FF2B5EF4-FFF2-40B4-BE49-F238E27FC236}">
                <a16:creationId xmlns:a16="http://schemas.microsoft.com/office/drawing/2014/main" id="{1C0070E8-7368-44B9-AF9C-ACF947C1DB59}"/>
              </a:ext>
            </a:extLst>
          </p:cNvPr>
          <p:cNvSpPr>
            <a:spLocks noGrp="1"/>
          </p:cNvSpPr>
          <p:nvPr>
            <p:ph type="pic" idx="1"/>
          </p:nvPr>
        </p:nvSpPr>
        <p:spPr>
          <a:xfrm>
            <a:off x="5183188" y="457200"/>
            <a:ext cx="6399212" cy="5714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8B0CC94-456E-4461-8F07-2069C3A33A39}"/>
              </a:ext>
            </a:extLst>
          </p:cNvPr>
          <p:cNvSpPr>
            <a:spLocks noGrp="1"/>
          </p:cNvSpPr>
          <p:nvPr>
            <p:ph type="body" sz="half" idx="2"/>
          </p:nvPr>
        </p:nvSpPr>
        <p:spPr>
          <a:xfrm>
            <a:off x="609600" y="214884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956321-E8FB-41E1-85F6-DBD6EA5FF53B}"/>
              </a:ext>
            </a:extLst>
          </p:cNvPr>
          <p:cNvSpPr>
            <a:spLocks noGrp="1"/>
          </p:cNvSpPr>
          <p:nvPr>
            <p:ph type="dt" sz="half" idx="10"/>
          </p:nvPr>
        </p:nvSpPr>
        <p:spPr/>
        <p:txBody>
          <a:bodyPr/>
          <a:lstStyle/>
          <a:p>
            <a:fld id="{0E006805-608F-784B-AFCE-BFB691880455}" type="datetime4">
              <a:rPr lang="en-US" smtClean="0"/>
              <a:t>January 17, 2025</a:t>
            </a:fld>
            <a:endParaRPr lang="en-US"/>
          </a:p>
        </p:txBody>
      </p:sp>
      <p:sp>
        <p:nvSpPr>
          <p:cNvPr id="6" name="Footer Placeholder 5">
            <a:extLst>
              <a:ext uri="{FF2B5EF4-FFF2-40B4-BE49-F238E27FC236}">
                <a16:creationId xmlns:a16="http://schemas.microsoft.com/office/drawing/2014/main" id="{36A4151C-9711-4DEA-A930-0BE29AAA55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C62239-A991-45D3-9A7C-078B372FD117}"/>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18595471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3A054-1E05-49E4-9A16-3F64354E71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D008EB-C649-4DF5-8B4C-A649F1678A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7C561E-6EC2-4599-9575-C067F25D9D0B}"/>
              </a:ext>
            </a:extLst>
          </p:cNvPr>
          <p:cNvSpPr>
            <a:spLocks noGrp="1"/>
          </p:cNvSpPr>
          <p:nvPr>
            <p:ph type="dt" sz="half" idx="10"/>
          </p:nvPr>
        </p:nvSpPr>
        <p:spPr/>
        <p:txBody>
          <a:bodyPr/>
          <a:lstStyle/>
          <a:p>
            <a:fld id="{6305B479-7E84-2147-BB40-A32280C56DDB}" type="datetime4">
              <a:rPr lang="en-US" smtClean="0"/>
              <a:t>January 17, 2025</a:t>
            </a:fld>
            <a:endParaRPr lang="en-US"/>
          </a:p>
        </p:txBody>
      </p:sp>
      <p:sp>
        <p:nvSpPr>
          <p:cNvPr id="5" name="Footer Placeholder 4">
            <a:extLst>
              <a:ext uri="{FF2B5EF4-FFF2-40B4-BE49-F238E27FC236}">
                <a16:creationId xmlns:a16="http://schemas.microsoft.com/office/drawing/2014/main" id="{9C9F41A2-BA7C-411A-9330-0BD84C0C03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D1534B-E674-4D9E-BC73-E4283BC2EC82}"/>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34239954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979964-4C31-41D4-B9E3-00E68D9F8CC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B9CA52-E870-4B90-827A-92F579F9D3E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05972A-1E60-4BFE-842E-4D79CB7AC71B}"/>
              </a:ext>
            </a:extLst>
          </p:cNvPr>
          <p:cNvSpPr>
            <a:spLocks noGrp="1"/>
          </p:cNvSpPr>
          <p:nvPr>
            <p:ph type="dt" sz="half" idx="10"/>
          </p:nvPr>
        </p:nvSpPr>
        <p:spPr/>
        <p:txBody>
          <a:bodyPr/>
          <a:lstStyle/>
          <a:p>
            <a:fld id="{B6EECBEB-2B44-784C-9D51-A6A7901FBF48}" type="datetime4">
              <a:rPr lang="en-US" smtClean="0"/>
              <a:t>January 17, 2025</a:t>
            </a:fld>
            <a:endParaRPr lang="en-US"/>
          </a:p>
        </p:txBody>
      </p:sp>
      <p:sp>
        <p:nvSpPr>
          <p:cNvPr id="5" name="Footer Placeholder 4">
            <a:extLst>
              <a:ext uri="{FF2B5EF4-FFF2-40B4-BE49-F238E27FC236}">
                <a16:creationId xmlns:a16="http://schemas.microsoft.com/office/drawing/2014/main" id="{6DEA85AD-1626-4202-9D3C-04AD62118C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25654E-34E4-440A-8E7A-8EBF46E06BD0}"/>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32433022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5CF10-454A-4175-82DA-D453962804A8}"/>
              </a:ext>
            </a:extLst>
          </p:cNvPr>
          <p:cNvSpPr>
            <a:spLocks noGrp="1"/>
          </p:cNvSpPr>
          <p:nvPr>
            <p:ph type="ctrTitle"/>
          </p:nvPr>
        </p:nvSpPr>
        <p:spPr>
          <a:xfrm>
            <a:off x="609600" y="710883"/>
            <a:ext cx="9601200" cy="2306637"/>
          </a:xfrm>
        </p:spPr>
        <p:txBody>
          <a:bodyPr tIns="0" rIns="0" bIns="0" anchor="b">
            <a:normAutofit/>
          </a:bodyPr>
          <a:lstStyle>
            <a:lvl1pPr algn="l">
              <a:defRPr sz="4400"/>
            </a:lvl1pPr>
          </a:lstStyle>
          <a:p>
            <a:r>
              <a:rPr lang="en-US"/>
              <a:t>Click to edit Master title style</a:t>
            </a:r>
          </a:p>
        </p:txBody>
      </p:sp>
      <p:sp>
        <p:nvSpPr>
          <p:cNvPr id="3" name="Subtitle 2">
            <a:extLst>
              <a:ext uri="{FF2B5EF4-FFF2-40B4-BE49-F238E27FC236}">
                <a16:creationId xmlns:a16="http://schemas.microsoft.com/office/drawing/2014/main" id="{26AE5AC7-53D4-4C0B-B42A-1A0692FD992D}"/>
              </a:ext>
            </a:extLst>
          </p:cNvPr>
          <p:cNvSpPr>
            <a:spLocks noGrp="1"/>
          </p:cNvSpPr>
          <p:nvPr>
            <p:ph type="subTitle" idx="1"/>
          </p:nvPr>
        </p:nvSpPr>
        <p:spPr>
          <a:xfrm>
            <a:off x="609600" y="3190558"/>
            <a:ext cx="9601200" cy="1655762"/>
          </a:xfrm>
        </p:spPr>
        <p:txBody>
          <a:bodyPr tIns="0" rIns="0" bIns="0">
            <a:normAutofit/>
          </a:bodyPr>
          <a:lstStyle>
            <a:lvl1pPr marL="0" indent="0" algn="l">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96E02B-B9F4-499C-8636-D007AAC35E5E}"/>
              </a:ext>
            </a:extLst>
          </p:cNvPr>
          <p:cNvSpPr>
            <a:spLocks noGrp="1"/>
          </p:cNvSpPr>
          <p:nvPr>
            <p:ph type="dt" sz="half" idx="10"/>
          </p:nvPr>
        </p:nvSpPr>
        <p:spPr/>
        <p:txBody>
          <a:bodyPr/>
          <a:lstStyle/>
          <a:p>
            <a:fld id="{1296A10A-16BD-CB43-A1BD-5F771EA9F9EF}" type="datetime4">
              <a:rPr lang="en-US" smtClean="0"/>
              <a:t>January 17, 2025</a:t>
            </a:fld>
            <a:endParaRPr lang="en-US"/>
          </a:p>
        </p:txBody>
      </p:sp>
      <p:sp>
        <p:nvSpPr>
          <p:cNvPr id="5" name="Footer Placeholder 4">
            <a:extLst>
              <a:ext uri="{FF2B5EF4-FFF2-40B4-BE49-F238E27FC236}">
                <a16:creationId xmlns:a16="http://schemas.microsoft.com/office/drawing/2014/main" id="{EEBB4B01-15EC-433F-9EFE-F46608EF9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8CCF19-ED3A-444D-9389-15BB7142521A}"/>
              </a:ext>
            </a:extLst>
          </p:cNvPr>
          <p:cNvSpPr>
            <a:spLocks noGrp="1"/>
          </p:cNvSpPr>
          <p:nvPr>
            <p:ph type="sldNum" sz="quarter" idx="12"/>
          </p:nvPr>
        </p:nvSpPr>
        <p:spPr/>
        <p:txBody>
          <a:bodyPr/>
          <a:lstStyle/>
          <a:p>
            <a:fld id="{1C4126A1-9282-4A82-AC02-A59AF4A969C8}" type="slidenum">
              <a:rPr lang="en-US" smtClean="0"/>
              <a:t>‹#›</a:t>
            </a:fld>
            <a:endParaRPr lang="en-US"/>
          </a:p>
        </p:txBody>
      </p:sp>
      <p:pic>
        <p:nvPicPr>
          <p:cNvPr id="8" name="Picture 7">
            <a:extLst>
              <a:ext uri="{FF2B5EF4-FFF2-40B4-BE49-F238E27FC236}">
                <a16:creationId xmlns:a16="http://schemas.microsoft.com/office/drawing/2014/main" id="{13FD4194-852C-DF42-8F80-863269456E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 y="5925312"/>
            <a:ext cx="2321859" cy="654516"/>
          </a:xfrm>
          <a:prstGeom prst="rect">
            <a:avLst/>
          </a:prstGeom>
          <a:solidFill>
            <a:schemeClr val="accent2"/>
          </a:solidFill>
        </p:spPr>
      </p:pic>
    </p:spTree>
    <p:extLst>
      <p:ext uri="{BB962C8B-B14F-4D97-AF65-F5344CB8AC3E}">
        <p14:creationId xmlns:p14="http://schemas.microsoft.com/office/powerpoint/2010/main" val="19199654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B8DBE-A65E-489E-9AB9-0CC9F50776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9F09BE-9B55-4FB5-94A8-D345EC0CE6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B36BF3-B767-404C-9980-D5EC1336C7EB}"/>
              </a:ext>
            </a:extLst>
          </p:cNvPr>
          <p:cNvSpPr>
            <a:spLocks noGrp="1"/>
          </p:cNvSpPr>
          <p:nvPr>
            <p:ph type="dt" sz="half" idx="10"/>
          </p:nvPr>
        </p:nvSpPr>
        <p:spPr/>
        <p:txBody>
          <a:bodyPr/>
          <a:lstStyle/>
          <a:p>
            <a:fld id="{E445AFEE-4B33-B04D-8638-C319D3003EB9}" type="datetime4">
              <a:rPr lang="en-US" smtClean="0"/>
              <a:t>January 17, 2025</a:t>
            </a:fld>
            <a:endParaRPr lang="en-US"/>
          </a:p>
        </p:txBody>
      </p:sp>
      <p:sp>
        <p:nvSpPr>
          <p:cNvPr id="5" name="Footer Placeholder 4">
            <a:extLst>
              <a:ext uri="{FF2B5EF4-FFF2-40B4-BE49-F238E27FC236}">
                <a16:creationId xmlns:a16="http://schemas.microsoft.com/office/drawing/2014/main" id="{97E69CF4-31FB-4A49-9A6A-5D616C29B6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84D128-D963-4687-A11C-8B4468DEDAC2}"/>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23100883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9D7DE-BD2F-44A7-9A26-631D18203EDC}"/>
              </a:ext>
            </a:extLst>
          </p:cNvPr>
          <p:cNvSpPr>
            <a:spLocks noGrp="1"/>
          </p:cNvSpPr>
          <p:nvPr>
            <p:ph type="title"/>
          </p:nvPr>
        </p:nvSpPr>
        <p:spPr>
          <a:xfrm>
            <a:off x="609600" y="1709739"/>
            <a:ext cx="9601200" cy="2781580"/>
          </a:xfrm>
        </p:spPr>
        <p:txBody>
          <a:bodyPr anchor="b">
            <a:normAutofit/>
          </a:bodyPr>
          <a:lstStyle>
            <a:lvl1pPr>
              <a:defRPr sz="4400"/>
            </a:lvl1pPr>
          </a:lstStyle>
          <a:p>
            <a:r>
              <a:rPr lang="en-US"/>
              <a:t>Click to edit Master title style</a:t>
            </a:r>
          </a:p>
        </p:txBody>
      </p:sp>
      <p:sp>
        <p:nvSpPr>
          <p:cNvPr id="3" name="Text Placeholder 2">
            <a:extLst>
              <a:ext uri="{FF2B5EF4-FFF2-40B4-BE49-F238E27FC236}">
                <a16:creationId xmlns:a16="http://schemas.microsoft.com/office/drawing/2014/main" id="{B4FF02F6-F40C-412A-8F1F-B0EDC42D17E7}"/>
              </a:ext>
            </a:extLst>
          </p:cNvPr>
          <p:cNvSpPr>
            <a:spLocks noGrp="1"/>
          </p:cNvSpPr>
          <p:nvPr>
            <p:ph type="body" idx="1"/>
          </p:nvPr>
        </p:nvSpPr>
        <p:spPr>
          <a:xfrm>
            <a:off x="609600" y="4589463"/>
            <a:ext cx="9601200" cy="1500187"/>
          </a:xfrm>
        </p:spPr>
        <p:txBody>
          <a:bodyPr>
            <a:normAutofit/>
          </a:bodyPr>
          <a:lstStyle>
            <a:lvl1pPr marL="0" indent="0">
              <a:buNone/>
              <a:defRPr sz="2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40A2848-E113-4E1E-BEB8-7252BCAC5D6F}"/>
              </a:ext>
            </a:extLst>
          </p:cNvPr>
          <p:cNvSpPr>
            <a:spLocks noGrp="1"/>
          </p:cNvSpPr>
          <p:nvPr>
            <p:ph type="dt" sz="half" idx="10"/>
          </p:nvPr>
        </p:nvSpPr>
        <p:spPr/>
        <p:txBody>
          <a:bodyPr/>
          <a:lstStyle/>
          <a:p>
            <a:fld id="{ACB90495-03B7-CE40-A28A-ED3CD797E604}" type="datetime4">
              <a:rPr lang="en-US" smtClean="0"/>
              <a:t>January 17, 2025</a:t>
            </a:fld>
            <a:endParaRPr lang="en-US"/>
          </a:p>
        </p:txBody>
      </p:sp>
      <p:sp>
        <p:nvSpPr>
          <p:cNvPr id="5" name="Footer Placeholder 4">
            <a:extLst>
              <a:ext uri="{FF2B5EF4-FFF2-40B4-BE49-F238E27FC236}">
                <a16:creationId xmlns:a16="http://schemas.microsoft.com/office/drawing/2014/main" id="{D5336698-0571-4544-B8CE-46A287EDAA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3FF6E0-585E-4E3C-AA69-4F05E9B98283}"/>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7161164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E21B7-A28E-4778-B02F-549747BDD9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358E54-8D65-4A81-99B9-303DBC954724}"/>
              </a:ext>
            </a:extLst>
          </p:cNvPr>
          <p:cNvSpPr>
            <a:spLocks noGrp="1"/>
          </p:cNvSpPr>
          <p:nvPr>
            <p:ph sz="half" idx="1"/>
          </p:nvPr>
        </p:nvSpPr>
        <p:spPr>
          <a:xfrm>
            <a:off x="609600" y="1832348"/>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52C811-A17E-409B-926F-A8B503DCA7AA}"/>
              </a:ext>
            </a:extLst>
          </p:cNvPr>
          <p:cNvSpPr>
            <a:spLocks noGrp="1"/>
          </p:cNvSpPr>
          <p:nvPr>
            <p:ph sz="half" idx="2"/>
          </p:nvPr>
        </p:nvSpPr>
        <p:spPr>
          <a:xfrm>
            <a:off x="64008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F9BADED-7370-42C0-92A7-9E8F573963BE}"/>
              </a:ext>
            </a:extLst>
          </p:cNvPr>
          <p:cNvSpPr>
            <a:spLocks noGrp="1"/>
          </p:cNvSpPr>
          <p:nvPr>
            <p:ph type="dt" sz="half" idx="10"/>
          </p:nvPr>
        </p:nvSpPr>
        <p:spPr/>
        <p:txBody>
          <a:bodyPr/>
          <a:lstStyle/>
          <a:p>
            <a:fld id="{A01EDB3D-5265-AE47-ABE5-6FE2923F7EA4}" type="datetime4">
              <a:rPr lang="en-US" smtClean="0"/>
              <a:t>January 17, 2025</a:t>
            </a:fld>
            <a:endParaRPr lang="en-US"/>
          </a:p>
        </p:txBody>
      </p:sp>
      <p:sp>
        <p:nvSpPr>
          <p:cNvPr id="6" name="Footer Placeholder 5">
            <a:extLst>
              <a:ext uri="{FF2B5EF4-FFF2-40B4-BE49-F238E27FC236}">
                <a16:creationId xmlns:a16="http://schemas.microsoft.com/office/drawing/2014/main" id="{84804C91-34CB-4540-A5C3-641C0D9D42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AAB89B-4B63-497F-A3B0-B98F1ED3F95B}"/>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12214586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E21B7-A28E-4778-B02F-549747BDD9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358E54-8D65-4A81-99B9-303DBC954724}"/>
              </a:ext>
            </a:extLst>
          </p:cNvPr>
          <p:cNvSpPr>
            <a:spLocks noGrp="1"/>
          </p:cNvSpPr>
          <p:nvPr>
            <p:ph sz="half" idx="1"/>
          </p:nvPr>
        </p:nvSpPr>
        <p:spPr>
          <a:xfrm>
            <a:off x="609600" y="1832348"/>
            <a:ext cx="3429000" cy="4351338"/>
          </a:xfrm>
        </p:spPr>
        <p:txBody>
          <a:bodyPr/>
          <a:lstStyle>
            <a:lvl1pPr marL="233363" indent="-233363">
              <a:tabLst/>
              <a:defRPr sz="2200"/>
            </a:lvl1pPr>
            <a:lvl2pPr marL="514350" indent="-227013">
              <a:tabLst/>
              <a:defRPr sz="2000"/>
            </a:lvl2pPr>
            <a:lvl3pPr marL="747713" indent="-173038">
              <a:tabLst/>
              <a:defRPr sz="1800"/>
            </a:lvl3pPr>
            <a:lvl4pPr marL="1028700" indent="-153988">
              <a:tabLst/>
              <a:defRPr sz="1600"/>
            </a:lvl4pPr>
            <a:lvl5pPr marL="1201738" indent="-166688">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52C811-A17E-409B-926F-A8B503DCA7AA}"/>
              </a:ext>
            </a:extLst>
          </p:cNvPr>
          <p:cNvSpPr>
            <a:spLocks noGrp="1"/>
          </p:cNvSpPr>
          <p:nvPr>
            <p:ph sz="half" idx="2"/>
          </p:nvPr>
        </p:nvSpPr>
        <p:spPr>
          <a:xfrm>
            <a:off x="4381500" y="1825625"/>
            <a:ext cx="3429000" cy="4351338"/>
          </a:xfrm>
        </p:spPr>
        <p:txBody>
          <a:bodyPr/>
          <a:lstStyle>
            <a:lvl1pPr>
              <a:defRPr sz="2200"/>
            </a:lvl1pPr>
            <a:lvl2pPr marL="574675" indent="-228600">
              <a:tabLst/>
              <a:defRPr sz="2000"/>
            </a:lvl2pPr>
            <a:lvl3pPr marL="801688" indent="-174625">
              <a:tabLst/>
              <a:defRPr sz="1800"/>
            </a:lvl3pPr>
            <a:lvl4pPr marL="1028700" indent="-153988">
              <a:tabLst/>
              <a:defRPr sz="1600"/>
            </a:lvl4pPr>
            <a:lvl5pPr marL="1262063" indent="-146050">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F9BADED-7370-42C0-92A7-9E8F573963BE}"/>
              </a:ext>
            </a:extLst>
          </p:cNvPr>
          <p:cNvSpPr>
            <a:spLocks noGrp="1"/>
          </p:cNvSpPr>
          <p:nvPr>
            <p:ph type="dt" sz="half" idx="10"/>
          </p:nvPr>
        </p:nvSpPr>
        <p:spPr/>
        <p:txBody>
          <a:bodyPr/>
          <a:lstStyle/>
          <a:p>
            <a:fld id="{F9978067-986A-6043-8977-42B7CC8A6116}" type="datetime4">
              <a:rPr lang="en-US" smtClean="0"/>
              <a:t>January 17, 2025</a:t>
            </a:fld>
            <a:endParaRPr lang="en-US"/>
          </a:p>
        </p:txBody>
      </p:sp>
      <p:sp>
        <p:nvSpPr>
          <p:cNvPr id="6" name="Footer Placeholder 5">
            <a:extLst>
              <a:ext uri="{FF2B5EF4-FFF2-40B4-BE49-F238E27FC236}">
                <a16:creationId xmlns:a16="http://schemas.microsoft.com/office/drawing/2014/main" id="{84804C91-34CB-4540-A5C3-641C0D9D42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AAB89B-4B63-497F-A3B0-B98F1ED3F95B}"/>
              </a:ext>
            </a:extLst>
          </p:cNvPr>
          <p:cNvSpPr>
            <a:spLocks noGrp="1"/>
          </p:cNvSpPr>
          <p:nvPr>
            <p:ph type="sldNum" sz="quarter" idx="12"/>
          </p:nvPr>
        </p:nvSpPr>
        <p:spPr/>
        <p:txBody>
          <a:bodyPr/>
          <a:lstStyle/>
          <a:p>
            <a:fld id="{1C4126A1-9282-4A82-AC02-A59AF4A969C8}" type="slidenum">
              <a:rPr lang="en-US" smtClean="0"/>
              <a:t>‹#›</a:t>
            </a:fld>
            <a:endParaRPr lang="en-US"/>
          </a:p>
        </p:txBody>
      </p:sp>
      <p:sp>
        <p:nvSpPr>
          <p:cNvPr id="9" name="Content Placeholder 2">
            <a:extLst>
              <a:ext uri="{FF2B5EF4-FFF2-40B4-BE49-F238E27FC236}">
                <a16:creationId xmlns:a16="http://schemas.microsoft.com/office/drawing/2014/main" id="{F3DD63F5-A3E6-5541-A0D2-0741078CC51F}"/>
              </a:ext>
            </a:extLst>
          </p:cNvPr>
          <p:cNvSpPr>
            <a:spLocks noGrp="1"/>
          </p:cNvSpPr>
          <p:nvPr>
            <p:ph sz="half" idx="14"/>
          </p:nvPr>
        </p:nvSpPr>
        <p:spPr>
          <a:xfrm>
            <a:off x="8153400" y="1823383"/>
            <a:ext cx="3429000" cy="4351338"/>
          </a:xfrm>
        </p:spPr>
        <p:txBody>
          <a:bodyPr/>
          <a:lstStyle>
            <a:lvl1pPr marL="233363" indent="-233363">
              <a:tabLst/>
              <a:defRPr sz="2200"/>
            </a:lvl1pPr>
            <a:lvl2pPr marL="514350" indent="-227013">
              <a:tabLst/>
              <a:defRPr sz="2000"/>
            </a:lvl2pPr>
            <a:lvl3pPr marL="747713" indent="-173038">
              <a:tabLst/>
              <a:defRPr sz="1800"/>
            </a:lvl3pPr>
            <a:lvl4pPr marL="1028700" indent="-153988">
              <a:tabLst/>
              <a:defRPr sz="1600"/>
            </a:lvl4pPr>
            <a:lvl5pPr marL="1201738" indent="-166688">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5475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9D7DE-BD2F-44A7-9A26-631D18203EDC}"/>
              </a:ext>
            </a:extLst>
          </p:cNvPr>
          <p:cNvSpPr>
            <a:spLocks noGrp="1"/>
          </p:cNvSpPr>
          <p:nvPr>
            <p:ph type="title"/>
          </p:nvPr>
        </p:nvSpPr>
        <p:spPr>
          <a:xfrm>
            <a:off x="609600" y="1709739"/>
            <a:ext cx="9601200" cy="2781580"/>
          </a:xfrm>
        </p:spPr>
        <p:txBody>
          <a:bodyPr anchor="b">
            <a:normAutofit/>
          </a:bodyPr>
          <a:lstStyle>
            <a:lvl1pPr>
              <a:defRPr sz="4400"/>
            </a:lvl1pPr>
          </a:lstStyle>
          <a:p>
            <a:r>
              <a:rPr lang="en-US"/>
              <a:t>Click to edit Master title style</a:t>
            </a:r>
          </a:p>
        </p:txBody>
      </p:sp>
      <p:sp>
        <p:nvSpPr>
          <p:cNvPr id="3" name="Text Placeholder 2">
            <a:extLst>
              <a:ext uri="{FF2B5EF4-FFF2-40B4-BE49-F238E27FC236}">
                <a16:creationId xmlns:a16="http://schemas.microsoft.com/office/drawing/2014/main" id="{B4FF02F6-F40C-412A-8F1F-B0EDC42D17E7}"/>
              </a:ext>
            </a:extLst>
          </p:cNvPr>
          <p:cNvSpPr>
            <a:spLocks noGrp="1"/>
          </p:cNvSpPr>
          <p:nvPr>
            <p:ph type="body" idx="1"/>
          </p:nvPr>
        </p:nvSpPr>
        <p:spPr>
          <a:xfrm>
            <a:off x="609600" y="4589463"/>
            <a:ext cx="9601200" cy="1500187"/>
          </a:xfrm>
        </p:spPr>
        <p:txBody>
          <a:bodyPr>
            <a:normAutofit/>
          </a:bodyPr>
          <a:lstStyle>
            <a:lvl1pPr marL="0" indent="0">
              <a:buNone/>
              <a:defRPr sz="22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40A2848-E113-4E1E-BEB8-7252BCAC5D6F}"/>
              </a:ext>
            </a:extLst>
          </p:cNvPr>
          <p:cNvSpPr>
            <a:spLocks noGrp="1"/>
          </p:cNvSpPr>
          <p:nvPr>
            <p:ph type="dt" sz="half" idx="10"/>
          </p:nvPr>
        </p:nvSpPr>
        <p:spPr/>
        <p:txBody>
          <a:bodyPr/>
          <a:lstStyle/>
          <a:p>
            <a:fld id="{1A950C30-41A0-B545-A825-8FCF0230990D}" type="datetime4">
              <a:rPr lang="en-US" smtClean="0"/>
              <a:t>January 17, 2025</a:t>
            </a:fld>
            <a:endParaRPr lang="en-US"/>
          </a:p>
        </p:txBody>
      </p:sp>
      <p:sp>
        <p:nvSpPr>
          <p:cNvPr id="5" name="Footer Placeholder 4">
            <a:extLst>
              <a:ext uri="{FF2B5EF4-FFF2-40B4-BE49-F238E27FC236}">
                <a16:creationId xmlns:a16="http://schemas.microsoft.com/office/drawing/2014/main" id="{D5336698-0571-4544-B8CE-46A287EDAA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3FF6E0-585E-4E3C-AA69-4F05E9B98283}"/>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35731839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09E6A-FDA0-4ED7-BE97-C8D95AC2BF58}"/>
              </a:ext>
            </a:extLst>
          </p:cNvPr>
          <p:cNvSpPr>
            <a:spLocks noGrp="1"/>
          </p:cNvSpPr>
          <p:nvPr>
            <p:ph type="title"/>
          </p:nvPr>
        </p:nvSpPr>
        <p:spPr>
          <a:xfrm>
            <a:off x="609600"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79AF82F-23EB-452A-A518-6954BA4178B3}"/>
              </a:ext>
            </a:extLst>
          </p:cNvPr>
          <p:cNvSpPr>
            <a:spLocks noGrp="1"/>
          </p:cNvSpPr>
          <p:nvPr>
            <p:ph type="body" idx="1"/>
          </p:nvPr>
        </p:nvSpPr>
        <p:spPr>
          <a:xfrm>
            <a:off x="609600" y="1815353"/>
            <a:ext cx="5157787" cy="6897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F511F2-1879-422A-AC83-AF4B757EA394}"/>
              </a:ext>
            </a:extLst>
          </p:cNvPr>
          <p:cNvSpPr>
            <a:spLocks noGrp="1"/>
          </p:cNvSpPr>
          <p:nvPr>
            <p:ph sz="half" idx="2"/>
          </p:nvPr>
        </p:nvSpPr>
        <p:spPr>
          <a:xfrm>
            <a:off x="609600" y="2618140"/>
            <a:ext cx="5157787" cy="3567507"/>
          </a:xfrm>
        </p:spPr>
        <p:txBody>
          <a:bodyPr/>
          <a:lstStyle>
            <a:lvl1pPr>
              <a:defRPr sz="2200"/>
            </a:lvl1pPr>
            <a:lvl2pPr>
              <a:defRPr sz="20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D085B0-5E55-4173-AD52-0FAA8D689EE8}"/>
              </a:ext>
            </a:extLst>
          </p:cNvPr>
          <p:cNvSpPr>
            <a:spLocks noGrp="1"/>
          </p:cNvSpPr>
          <p:nvPr>
            <p:ph type="body" sz="quarter" idx="3"/>
          </p:nvPr>
        </p:nvSpPr>
        <p:spPr>
          <a:xfrm>
            <a:off x="6399212" y="1822075"/>
            <a:ext cx="5183188" cy="682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367218-91F9-4ED6-B3FB-013FE4027395}"/>
              </a:ext>
            </a:extLst>
          </p:cNvPr>
          <p:cNvSpPr>
            <a:spLocks noGrp="1"/>
          </p:cNvSpPr>
          <p:nvPr>
            <p:ph sz="quarter" idx="4"/>
          </p:nvPr>
        </p:nvSpPr>
        <p:spPr>
          <a:xfrm>
            <a:off x="6399212" y="2618140"/>
            <a:ext cx="5183188" cy="3567507"/>
          </a:xfrm>
        </p:spPr>
        <p:txBody>
          <a:bodyPr/>
          <a:lstStyle>
            <a:lvl1pPr>
              <a:defRPr sz="2200"/>
            </a:lvl1pPr>
            <a:lvl2pPr>
              <a:defRPr sz="20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D77532-C7EF-4FB8-B588-848FEACDF9ED}"/>
              </a:ext>
            </a:extLst>
          </p:cNvPr>
          <p:cNvSpPr>
            <a:spLocks noGrp="1"/>
          </p:cNvSpPr>
          <p:nvPr>
            <p:ph type="dt" sz="half" idx="10"/>
          </p:nvPr>
        </p:nvSpPr>
        <p:spPr/>
        <p:txBody>
          <a:bodyPr/>
          <a:lstStyle/>
          <a:p>
            <a:fld id="{85DABA5C-43AB-824F-943F-D3AF357739BC}" type="datetime4">
              <a:rPr lang="en-US" smtClean="0"/>
              <a:t>January 17, 2025</a:t>
            </a:fld>
            <a:endParaRPr lang="en-US"/>
          </a:p>
        </p:txBody>
      </p:sp>
      <p:sp>
        <p:nvSpPr>
          <p:cNvPr id="8" name="Footer Placeholder 7">
            <a:extLst>
              <a:ext uri="{FF2B5EF4-FFF2-40B4-BE49-F238E27FC236}">
                <a16:creationId xmlns:a16="http://schemas.microsoft.com/office/drawing/2014/main" id="{2079C5B1-FC29-4686-A5C9-68EB6E21314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00C4AA-2AAD-4FD5-882C-4D74AEB40118}"/>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12780815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BBEDE-A162-40BD-B5DF-FF0D21BB23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DE3442-FB53-48FB-8CC8-782FF27439F9}"/>
              </a:ext>
            </a:extLst>
          </p:cNvPr>
          <p:cNvSpPr>
            <a:spLocks noGrp="1"/>
          </p:cNvSpPr>
          <p:nvPr>
            <p:ph type="dt" sz="half" idx="10"/>
          </p:nvPr>
        </p:nvSpPr>
        <p:spPr/>
        <p:txBody>
          <a:bodyPr/>
          <a:lstStyle/>
          <a:p>
            <a:fld id="{F631D8A6-4479-7C4C-8D63-8289280CBA4B}" type="datetime4">
              <a:rPr lang="en-US" smtClean="0"/>
              <a:t>January 17, 2025</a:t>
            </a:fld>
            <a:endParaRPr lang="en-US"/>
          </a:p>
        </p:txBody>
      </p:sp>
      <p:sp>
        <p:nvSpPr>
          <p:cNvPr id="4" name="Footer Placeholder 3">
            <a:extLst>
              <a:ext uri="{FF2B5EF4-FFF2-40B4-BE49-F238E27FC236}">
                <a16:creationId xmlns:a16="http://schemas.microsoft.com/office/drawing/2014/main" id="{783A1A1C-89E4-4841-B8AB-BB40669C69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A9CEA0-EE21-44A0-B68B-DC3742CB4306}"/>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432862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C52EDD-1EE3-4B95-8473-43C06E5B2C34}"/>
              </a:ext>
            </a:extLst>
          </p:cNvPr>
          <p:cNvSpPr>
            <a:spLocks noGrp="1"/>
          </p:cNvSpPr>
          <p:nvPr>
            <p:ph type="dt" sz="half" idx="10"/>
          </p:nvPr>
        </p:nvSpPr>
        <p:spPr/>
        <p:txBody>
          <a:bodyPr/>
          <a:lstStyle/>
          <a:p>
            <a:fld id="{FE778FBE-79F2-6B43-9A3C-7EA19F2FAE2F}" type="datetime4">
              <a:rPr lang="en-US" smtClean="0"/>
              <a:t>January 17, 2025</a:t>
            </a:fld>
            <a:endParaRPr lang="en-US"/>
          </a:p>
        </p:txBody>
      </p:sp>
      <p:sp>
        <p:nvSpPr>
          <p:cNvPr id="3" name="Footer Placeholder 2">
            <a:extLst>
              <a:ext uri="{FF2B5EF4-FFF2-40B4-BE49-F238E27FC236}">
                <a16:creationId xmlns:a16="http://schemas.microsoft.com/office/drawing/2014/main" id="{D6CBE13D-AC6B-4824-9171-82D0D4FE634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2BC3C82-BD2C-4170-9977-C96F9E468E34}"/>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19041557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1049A-26B2-4C56-BBAF-F24162BA11B0}"/>
              </a:ext>
            </a:extLst>
          </p:cNvPr>
          <p:cNvSpPr>
            <a:spLocks noGrp="1"/>
          </p:cNvSpPr>
          <p:nvPr>
            <p:ph type="title"/>
          </p:nvPr>
        </p:nvSpPr>
        <p:spPr>
          <a:xfrm>
            <a:off x="609600" y="457200"/>
            <a:ext cx="416242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E30857-C015-474B-91A7-FA6B383FF820}"/>
              </a:ext>
            </a:extLst>
          </p:cNvPr>
          <p:cNvSpPr>
            <a:spLocks noGrp="1"/>
          </p:cNvSpPr>
          <p:nvPr>
            <p:ph idx="1"/>
          </p:nvPr>
        </p:nvSpPr>
        <p:spPr>
          <a:xfrm>
            <a:off x="5183188" y="1122829"/>
            <a:ext cx="6399212" cy="4738221"/>
          </a:xfrm>
        </p:spPr>
        <p:txBody>
          <a:bodyPr/>
          <a:lstStyle>
            <a:lvl1pPr>
              <a:defRPr sz="2400"/>
            </a:lvl1pPr>
            <a:lvl2pPr>
              <a:defRPr sz="22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B9F55E0-CAAD-418B-B798-EF8909A82554}"/>
              </a:ext>
            </a:extLst>
          </p:cNvPr>
          <p:cNvSpPr>
            <a:spLocks noGrp="1"/>
          </p:cNvSpPr>
          <p:nvPr>
            <p:ph type="body" sz="half" idx="2"/>
          </p:nvPr>
        </p:nvSpPr>
        <p:spPr>
          <a:xfrm>
            <a:off x="609600" y="2144806"/>
            <a:ext cx="4162425" cy="372418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484654-1CE8-4958-8751-DED82E1F76CB}"/>
              </a:ext>
            </a:extLst>
          </p:cNvPr>
          <p:cNvSpPr>
            <a:spLocks noGrp="1"/>
          </p:cNvSpPr>
          <p:nvPr>
            <p:ph type="dt" sz="half" idx="10"/>
          </p:nvPr>
        </p:nvSpPr>
        <p:spPr/>
        <p:txBody>
          <a:bodyPr/>
          <a:lstStyle/>
          <a:p>
            <a:fld id="{6B9A35C3-4F64-4C47-8CE9-3696BDE1BD5D}" type="datetime4">
              <a:rPr lang="en-US" smtClean="0"/>
              <a:t>January 17, 2025</a:t>
            </a:fld>
            <a:endParaRPr lang="en-US"/>
          </a:p>
        </p:txBody>
      </p:sp>
      <p:sp>
        <p:nvSpPr>
          <p:cNvPr id="6" name="Footer Placeholder 5">
            <a:extLst>
              <a:ext uri="{FF2B5EF4-FFF2-40B4-BE49-F238E27FC236}">
                <a16:creationId xmlns:a16="http://schemas.microsoft.com/office/drawing/2014/main" id="{350DE396-885E-4921-803B-7D9BB9BF44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988B9E-F47E-4E3F-AED1-363F8FD6977F}"/>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39876343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12505-DA25-4627-AE8B-45B4E569D7F7}"/>
              </a:ext>
            </a:extLst>
          </p:cNvPr>
          <p:cNvSpPr>
            <a:spLocks noGrp="1"/>
          </p:cNvSpPr>
          <p:nvPr>
            <p:ph type="title" hasCustomPrompt="1"/>
          </p:nvPr>
        </p:nvSpPr>
        <p:spPr>
          <a:xfrm>
            <a:off x="609600" y="457200"/>
            <a:ext cx="3932237" cy="1600200"/>
          </a:xfrm>
        </p:spPr>
        <p:txBody>
          <a:bodyPr anchor="b"/>
          <a:lstStyle>
            <a:lvl1pPr>
              <a:defRPr sz="3200"/>
            </a:lvl1pPr>
          </a:lstStyle>
          <a:p>
            <a:r>
              <a:rPr lang="en-US"/>
              <a:t>Click to edit </a:t>
            </a:r>
            <a:br>
              <a:rPr lang="en-US"/>
            </a:br>
            <a:r>
              <a:rPr lang="en-US"/>
              <a:t>Master title style</a:t>
            </a:r>
          </a:p>
        </p:txBody>
      </p:sp>
      <p:sp>
        <p:nvSpPr>
          <p:cNvPr id="3" name="Picture Placeholder 2">
            <a:extLst>
              <a:ext uri="{FF2B5EF4-FFF2-40B4-BE49-F238E27FC236}">
                <a16:creationId xmlns:a16="http://schemas.microsoft.com/office/drawing/2014/main" id="{1C0070E8-7368-44B9-AF9C-ACF947C1DB59}"/>
              </a:ext>
            </a:extLst>
          </p:cNvPr>
          <p:cNvSpPr>
            <a:spLocks noGrp="1"/>
          </p:cNvSpPr>
          <p:nvPr>
            <p:ph type="pic" idx="1"/>
          </p:nvPr>
        </p:nvSpPr>
        <p:spPr>
          <a:xfrm>
            <a:off x="5183188" y="457200"/>
            <a:ext cx="6399212" cy="5714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8B0CC94-456E-4461-8F07-2069C3A33A39}"/>
              </a:ext>
            </a:extLst>
          </p:cNvPr>
          <p:cNvSpPr>
            <a:spLocks noGrp="1"/>
          </p:cNvSpPr>
          <p:nvPr>
            <p:ph type="body" sz="half" idx="2"/>
          </p:nvPr>
        </p:nvSpPr>
        <p:spPr>
          <a:xfrm>
            <a:off x="609600" y="214884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956321-E8FB-41E1-85F6-DBD6EA5FF53B}"/>
              </a:ext>
            </a:extLst>
          </p:cNvPr>
          <p:cNvSpPr>
            <a:spLocks noGrp="1"/>
          </p:cNvSpPr>
          <p:nvPr>
            <p:ph type="dt" sz="half" idx="10"/>
          </p:nvPr>
        </p:nvSpPr>
        <p:spPr/>
        <p:txBody>
          <a:bodyPr/>
          <a:lstStyle/>
          <a:p>
            <a:fld id="{37573057-B280-1840-BAE7-B4677EFF4287}" type="datetime4">
              <a:rPr lang="en-US" smtClean="0"/>
              <a:t>January 17, 2025</a:t>
            </a:fld>
            <a:endParaRPr lang="en-US"/>
          </a:p>
        </p:txBody>
      </p:sp>
      <p:sp>
        <p:nvSpPr>
          <p:cNvPr id="6" name="Footer Placeholder 5">
            <a:extLst>
              <a:ext uri="{FF2B5EF4-FFF2-40B4-BE49-F238E27FC236}">
                <a16:creationId xmlns:a16="http://schemas.microsoft.com/office/drawing/2014/main" id="{36A4151C-9711-4DEA-A930-0BE29AAA55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C62239-A991-45D3-9A7C-078B372FD117}"/>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29743172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3A054-1E05-49E4-9A16-3F64354E71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D008EB-C649-4DF5-8B4C-A649F1678A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7C561E-6EC2-4599-9575-C067F25D9D0B}"/>
              </a:ext>
            </a:extLst>
          </p:cNvPr>
          <p:cNvSpPr>
            <a:spLocks noGrp="1"/>
          </p:cNvSpPr>
          <p:nvPr>
            <p:ph type="dt" sz="half" idx="10"/>
          </p:nvPr>
        </p:nvSpPr>
        <p:spPr/>
        <p:txBody>
          <a:bodyPr/>
          <a:lstStyle/>
          <a:p>
            <a:fld id="{D9231274-F8E3-1141-A5BE-48596741C5C6}" type="datetime4">
              <a:rPr lang="en-US" smtClean="0"/>
              <a:t>January 17, 2025</a:t>
            </a:fld>
            <a:endParaRPr lang="en-US"/>
          </a:p>
        </p:txBody>
      </p:sp>
      <p:sp>
        <p:nvSpPr>
          <p:cNvPr id="5" name="Footer Placeholder 4">
            <a:extLst>
              <a:ext uri="{FF2B5EF4-FFF2-40B4-BE49-F238E27FC236}">
                <a16:creationId xmlns:a16="http://schemas.microsoft.com/office/drawing/2014/main" id="{9C9F41A2-BA7C-411A-9330-0BD84C0C03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D1534B-E674-4D9E-BC73-E4283BC2EC82}"/>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6920818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979964-4C31-41D4-B9E3-00E68D9F8CC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B9CA52-E870-4B90-827A-92F579F9D3E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05972A-1E60-4BFE-842E-4D79CB7AC71B}"/>
              </a:ext>
            </a:extLst>
          </p:cNvPr>
          <p:cNvSpPr>
            <a:spLocks noGrp="1"/>
          </p:cNvSpPr>
          <p:nvPr>
            <p:ph type="dt" sz="half" idx="10"/>
          </p:nvPr>
        </p:nvSpPr>
        <p:spPr/>
        <p:txBody>
          <a:bodyPr/>
          <a:lstStyle/>
          <a:p>
            <a:fld id="{BBD234C3-4C30-7E41-8E84-41A6A1FF971E}" type="datetime4">
              <a:rPr lang="en-US" smtClean="0"/>
              <a:t>January 17, 2025</a:t>
            </a:fld>
            <a:endParaRPr lang="en-US"/>
          </a:p>
        </p:txBody>
      </p:sp>
      <p:sp>
        <p:nvSpPr>
          <p:cNvPr id="5" name="Footer Placeholder 4">
            <a:extLst>
              <a:ext uri="{FF2B5EF4-FFF2-40B4-BE49-F238E27FC236}">
                <a16:creationId xmlns:a16="http://schemas.microsoft.com/office/drawing/2014/main" id="{6DEA85AD-1626-4202-9D3C-04AD62118C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25654E-34E4-440A-8E7A-8EBF46E06BD0}"/>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37940631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E21B7-A28E-4778-B02F-549747BDD9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358E54-8D65-4A81-99B9-303DBC954724}"/>
              </a:ext>
            </a:extLst>
          </p:cNvPr>
          <p:cNvSpPr>
            <a:spLocks noGrp="1"/>
          </p:cNvSpPr>
          <p:nvPr>
            <p:ph sz="half" idx="1"/>
          </p:nvPr>
        </p:nvSpPr>
        <p:spPr>
          <a:xfrm>
            <a:off x="609600" y="1832348"/>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52C811-A17E-409B-926F-A8B503DCA7AA}"/>
              </a:ext>
            </a:extLst>
          </p:cNvPr>
          <p:cNvSpPr>
            <a:spLocks noGrp="1"/>
          </p:cNvSpPr>
          <p:nvPr>
            <p:ph sz="half" idx="2"/>
          </p:nvPr>
        </p:nvSpPr>
        <p:spPr>
          <a:xfrm>
            <a:off x="64008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F9BADED-7370-42C0-92A7-9E8F573963BE}"/>
              </a:ext>
            </a:extLst>
          </p:cNvPr>
          <p:cNvSpPr>
            <a:spLocks noGrp="1"/>
          </p:cNvSpPr>
          <p:nvPr>
            <p:ph type="dt" sz="half" idx="10"/>
          </p:nvPr>
        </p:nvSpPr>
        <p:spPr/>
        <p:txBody>
          <a:bodyPr/>
          <a:lstStyle/>
          <a:p>
            <a:fld id="{9246C6A8-629F-964D-9B10-D2805A37A804}" type="datetime4">
              <a:rPr lang="en-US" smtClean="0"/>
              <a:t>January 17, 2025</a:t>
            </a:fld>
            <a:endParaRPr lang="en-US"/>
          </a:p>
        </p:txBody>
      </p:sp>
      <p:sp>
        <p:nvSpPr>
          <p:cNvPr id="6" name="Footer Placeholder 5">
            <a:extLst>
              <a:ext uri="{FF2B5EF4-FFF2-40B4-BE49-F238E27FC236}">
                <a16:creationId xmlns:a16="http://schemas.microsoft.com/office/drawing/2014/main" id="{84804C91-34CB-4540-A5C3-641C0D9D42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AAB89B-4B63-497F-A3B0-B98F1ED3F95B}"/>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1692757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E21B7-A28E-4778-B02F-549747BDD9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358E54-8D65-4A81-99B9-303DBC954724}"/>
              </a:ext>
            </a:extLst>
          </p:cNvPr>
          <p:cNvSpPr>
            <a:spLocks noGrp="1"/>
          </p:cNvSpPr>
          <p:nvPr>
            <p:ph sz="half" idx="1"/>
          </p:nvPr>
        </p:nvSpPr>
        <p:spPr>
          <a:xfrm>
            <a:off x="609600" y="1832348"/>
            <a:ext cx="3429000" cy="4351338"/>
          </a:xfrm>
        </p:spPr>
        <p:txBody>
          <a:bodyPr/>
          <a:lstStyle>
            <a:lvl1pPr marL="233363" indent="-233363">
              <a:tabLst/>
              <a:defRPr sz="2200"/>
            </a:lvl1pPr>
            <a:lvl2pPr marL="514350" indent="-227013">
              <a:tabLst/>
              <a:defRPr sz="2000"/>
            </a:lvl2pPr>
            <a:lvl3pPr marL="747713" indent="-173038">
              <a:tabLst/>
              <a:defRPr sz="1800"/>
            </a:lvl3pPr>
            <a:lvl4pPr marL="1028700" indent="-153988">
              <a:tabLst/>
              <a:defRPr sz="1600"/>
            </a:lvl4pPr>
            <a:lvl5pPr marL="1201738" indent="-166688">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52C811-A17E-409B-926F-A8B503DCA7AA}"/>
              </a:ext>
            </a:extLst>
          </p:cNvPr>
          <p:cNvSpPr>
            <a:spLocks noGrp="1"/>
          </p:cNvSpPr>
          <p:nvPr>
            <p:ph sz="half" idx="2"/>
          </p:nvPr>
        </p:nvSpPr>
        <p:spPr>
          <a:xfrm>
            <a:off x="4381500" y="1825625"/>
            <a:ext cx="3429000" cy="4351338"/>
          </a:xfrm>
        </p:spPr>
        <p:txBody>
          <a:bodyPr/>
          <a:lstStyle>
            <a:lvl1pPr>
              <a:defRPr sz="2200"/>
            </a:lvl1pPr>
            <a:lvl2pPr marL="574675" indent="-228600">
              <a:tabLst/>
              <a:defRPr sz="2000"/>
            </a:lvl2pPr>
            <a:lvl3pPr marL="801688" indent="-174625">
              <a:tabLst/>
              <a:defRPr sz="1800"/>
            </a:lvl3pPr>
            <a:lvl4pPr marL="1028700" indent="-153988">
              <a:tabLst/>
              <a:defRPr sz="1600"/>
            </a:lvl4pPr>
            <a:lvl5pPr marL="1262063" indent="-146050">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F9BADED-7370-42C0-92A7-9E8F573963BE}"/>
              </a:ext>
            </a:extLst>
          </p:cNvPr>
          <p:cNvSpPr>
            <a:spLocks noGrp="1"/>
          </p:cNvSpPr>
          <p:nvPr>
            <p:ph type="dt" sz="half" idx="10"/>
          </p:nvPr>
        </p:nvSpPr>
        <p:spPr/>
        <p:txBody>
          <a:bodyPr/>
          <a:lstStyle/>
          <a:p>
            <a:fld id="{29B12EF0-CE9F-8F4C-8E7C-B1835900E62E}" type="datetime4">
              <a:rPr lang="en-US" smtClean="0"/>
              <a:t>January 17, 2025</a:t>
            </a:fld>
            <a:endParaRPr lang="en-US"/>
          </a:p>
        </p:txBody>
      </p:sp>
      <p:sp>
        <p:nvSpPr>
          <p:cNvPr id="6" name="Footer Placeholder 5">
            <a:extLst>
              <a:ext uri="{FF2B5EF4-FFF2-40B4-BE49-F238E27FC236}">
                <a16:creationId xmlns:a16="http://schemas.microsoft.com/office/drawing/2014/main" id="{84804C91-34CB-4540-A5C3-641C0D9D42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AAB89B-4B63-497F-A3B0-B98F1ED3F95B}"/>
              </a:ext>
            </a:extLst>
          </p:cNvPr>
          <p:cNvSpPr>
            <a:spLocks noGrp="1"/>
          </p:cNvSpPr>
          <p:nvPr>
            <p:ph type="sldNum" sz="quarter" idx="12"/>
          </p:nvPr>
        </p:nvSpPr>
        <p:spPr/>
        <p:txBody>
          <a:bodyPr/>
          <a:lstStyle/>
          <a:p>
            <a:fld id="{1C4126A1-9282-4A82-AC02-A59AF4A969C8}" type="slidenum">
              <a:rPr lang="en-US" smtClean="0"/>
              <a:t>‹#›</a:t>
            </a:fld>
            <a:endParaRPr lang="en-US"/>
          </a:p>
        </p:txBody>
      </p:sp>
      <p:sp>
        <p:nvSpPr>
          <p:cNvPr id="9" name="Content Placeholder 2">
            <a:extLst>
              <a:ext uri="{FF2B5EF4-FFF2-40B4-BE49-F238E27FC236}">
                <a16:creationId xmlns:a16="http://schemas.microsoft.com/office/drawing/2014/main" id="{F3DD63F5-A3E6-5541-A0D2-0741078CC51F}"/>
              </a:ext>
            </a:extLst>
          </p:cNvPr>
          <p:cNvSpPr>
            <a:spLocks noGrp="1"/>
          </p:cNvSpPr>
          <p:nvPr>
            <p:ph sz="half" idx="14"/>
          </p:nvPr>
        </p:nvSpPr>
        <p:spPr>
          <a:xfrm>
            <a:off x="8153400" y="1823383"/>
            <a:ext cx="3429000" cy="4351338"/>
          </a:xfrm>
        </p:spPr>
        <p:txBody>
          <a:bodyPr/>
          <a:lstStyle>
            <a:lvl1pPr marL="233363" indent="-233363">
              <a:tabLst/>
              <a:defRPr sz="2200"/>
            </a:lvl1pPr>
            <a:lvl2pPr marL="514350" indent="-227013">
              <a:tabLst/>
              <a:defRPr sz="2000"/>
            </a:lvl2pPr>
            <a:lvl3pPr marL="747713" indent="-173038">
              <a:tabLst/>
              <a:defRPr sz="1800"/>
            </a:lvl3pPr>
            <a:lvl4pPr marL="1028700" indent="-153988">
              <a:tabLst/>
              <a:defRPr sz="1600"/>
            </a:lvl4pPr>
            <a:lvl5pPr marL="1201738" indent="-166688">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17775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09E6A-FDA0-4ED7-BE97-C8D95AC2BF58}"/>
              </a:ext>
            </a:extLst>
          </p:cNvPr>
          <p:cNvSpPr>
            <a:spLocks noGrp="1"/>
          </p:cNvSpPr>
          <p:nvPr>
            <p:ph type="title"/>
          </p:nvPr>
        </p:nvSpPr>
        <p:spPr>
          <a:xfrm>
            <a:off x="609600" y="365125"/>
            <a:ext cx="10515600" cy="1325563"/>
          </a:xfrm>
        </p:spPr>
        <p:txBody>
          <a:bodyPr/>
          <a:lstStyle>
            <a:lvl1pPr>
              <a:lnSpc>
                <a:spcPct val="100000"/>
              </a:lnSpc>
              <a:defRPr/>
            </a:lvl1pPr>
          </a:lstStyle>
          <a:p>
            <a:r>
              <a:rPr lang="en-US"/>
              <a:t>Click to edit Master title style</a:t>
            </a:r>
          </a:p>
        </p:txBody>
      </p:sp>
      <p:sp>
        <p:nvSpPr>
          <p:cNvPr id="3" name="Text Placeholder 2">
            <a:extLst>
              <a:ext uri="{FF2B5EF4-FFF2-40B4-BE49-F238E27FC236}">
                <a16:creationId xmlns:a16="http://schemas.microsoft.com/office/drawing/2014/main" id="{E79AF82F-23EB-452A-A518-6954BA4178B3}"/>
              </a:ext>
            </a:extLst>
          </p:cNvPr>
          <p:cNvSpPr>
            <a:spLocks noGrp="1"/>
          </p:cNvSpPr>
          <p:nvPr>
            <p:ph type="body" idx="1"/>
          </p:nvPr>
        </p:nvSpPr>
        <p:spPr>
          <a:xfrm>
            <a:off x="609600" y="1815353"/>
            <a:ext cx="5157787" cy="68972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F511F2-1879-422A-AC83-AF4B757EA394}"/>
              </a:ext>
            </a:extLst>
          </p:cNvPr>
          <p:cNvSpPr>
            <a:spLocks noGrp="1"/>
          </p:cNvSpPr>
          <p:nvPr>
            <p:ph sz="half" idx="2"/>
          </p:nvPr>
        </p:nvSpPr>
        <p:spPr>
          <a:xfrm>
            <a:off x="609600" y="2618140"/>
            <a:ext cx="5157787" cy="3567507"/>
          </a:xfrm>
        </p:spPr>
        <p:txBody>
          <a:bodyPr/>
          <a:lstStyle>
            <a:lvl1pPr>
              <a:lnSpc>
                <a:spcPct val="100000"/>
              </a:lnSpc>
              <a:defRPr sz="2200"/>
            </a:lvl1pPr>
            <a:lvl2pPr>
              <a:lnSpc>
                <a:spcPct val="100000"/>
              </a:lnSpc>
              <a:defRPr sz="2000"/>
            </a:lvl2pPr>
            <a:lvl3pPr>
              <a:lnSpc>
                <a:spcPct val="100000"/>
              </a:lnSpc>
              <a:defRPr sz="1800"/>
            </a:lvl3pPr>
            <a:lvl4pPr>
              <a:lnSpc>
                <a:spcPct val="100000"/>
              </a:lnSpc>
              <a:defRPr sz="1600"/>
            </a:lvl4pPr>
            <a:lvl5pPr>
              <a:lnSpc>
                <a:spcPct val="100000"/>
              </a:lnSpc>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D085B0-5E55-4173-AD52-0FAA8D689EE8}"/>
              </a:ext>
            </a:extLst>
          </p:cNvPr>
          <p:cNvSpPr>
            <a:spLocks noGrp="1"/>
          </p:cNvSpPr>
          <p:nvPr>
            <p:ph type="body" sz="quarter" idx="3"/>
          </p:nvPr>
        </p:nvSpPr>
        <p:spPr>
          <a:xfrm>
            <a:off x="6399212" y="1822075"/>
            <a:ext cx="5183188" cy="682999"/>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367218-91F9-4ED6-B3FB-013FE4027395}"/>
              </a:ext>
            </a:extLst>
          </p:cNvPr>
          <p:cNvSpPr>
            <a:spLocks noGrp="1"/>
          </p:cNvSpPr>
          <p:nvPr>
            <p:ph sz="quarter" idx="4"/>
          </p:nvPr>
        </p:nvSpPr>
        <p:spPr>
          <a:xfrm>
            <a:off x="6399212" y="2618140"/>
            <a:ext cx="5183188" cy="3567507"/>
          </a:xfrm>
        </p:spPr>
        <p:txBody>
          <a:bodyPr/>
          <a:lstStyle>
            <a:lvl1pPr>
              <a:lnSpc>
                <a:spcPct val="100000"/>
              </a:lnSpc>
              <a:defRPr sz="2200"/>
            </a:lvl1pPr>
            <a:lvl2pPr>
              <a:lnSpc>
                <a:spcPct val="100000"/>
              </a:lnSpc>
              <a:defRPr sz="2000"/>
            </a:lvl2pPr>
            <a:lvl3pPr>
              <a:lnSpc>
                <a:spcPct val="100000"/>
              </a:lnSpc>
              <a:defRPr sz="1800"/>
            </a:lvl3pPr>
            <a:lvl4pPr>
              <a:lnSpc>
                <a:spcPct val="100000"/>
              </a:lnSpc>
              <a:defRPr sz="1600"/>
            </a:lvl4pPr>
            <a:lvl5pPr>
              <a:lnSpc>
                <a:spcPct val="100000"/>
              </a:lnSpc>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D77532-C7EF-4FB8-B588-848FEACDF9ED}"/>
              </a:ext>
            </a:extLst>
          </p:cNvPr>
          <p:cNvSpPr>
            <a:spLocks noGrp="1"/>
          </p:cNvSpPr>
          <p:nvPr>
            <p:ph type="dt" sz="half" idx="10"/>
          </p:nvPr>
        </p:nvSpPr>
        <p:spPr/>
        <p:txBody>
          <a:bodyPr/>
          <a:lstStyle/>
          <a:p>
            <a:fld id="{6C14D06F-A82B-814B-8EFA-08EF03B0557D}" type="datetime4">
              <a:rPr lang="en-US" smtClean="0"/>
              <a:t>January 17, 2025</a:t>
            </a:fld>
            <a:endParaRPr lang="en-US"/>
          </a:p>
        </p:txBody>
      </p:sp>
      <p:sp>
        <p:nvSpPr>
          <p:cNvPr id="8" name="Footer Placeholder 7">
            <a:extLst>
              <a:ext uri="{FF2B5EF4-FFF2-40B4-BE49-F238E27FC236}">
                <a16:creationId xmlns:a16="http://schemas.microsoft.com/office/drawing/2014/main" id="{2079C5B1-FC29-4686-A5C9-68EB6E21314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00C4AA-2AAD-4FD5-882C-4D74AEB40118}"/>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399607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BBEDE-A162-40BD-B5DF-FF0D21BB23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DE3442-FB53-48FB-8CC8-782FF27439F9}"/>
              </a:ext>
            </a:extLst>
          </p:cNvPr>
          <p:cNvSpPr>
            <a:spLocks noGrp="1"/>
          </p:cNvSpPr>
          <p:nvPr>
            <p:ph type="dt" sz="half" idx="10"/>
          </p:nvPr>
        </p:nvSpPr>
        <p:spPr/>
        <p:txBody>
          <a:bodyPr/>
          <a:lstStyle/>
          <a:p>
            <a:fld id="{D43F8F88-78E2-FB47-8C4A-A629B7A5F422}" type="datetime4">
              <a:rPr lang="en-US" smtClean="0"/>
              <a:t>January 17, 2025</a:t>
            </a:fld>
            <a:endParaRPr lang="en-US"/>
          </a:p>
        </p:txBody>
      </p:sp>
      <p:sp>
        <p:nvSpPr>
          <p:cNvPr id="4" name="Footer Placeholder 3">
            <a:extLst>
              <a:ext uri="{FF2B5EF4-FFF2-40B4-BE49-F238E27FC236}">
                <a16:creationId xmlns:a16="http://schemas.microsoft.com/office/drawing/2014/main" id="{783A1A1C-89E4-4841-B8AB-BB40669C69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A9CEA0-EE21-44A0-B68B-DC3742CB4306}"/>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33163885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C52EDD-1EE3-4B95-8473-43C06E5B2C34}"/>
              </a:ext>
            </a:extLst>
          </p:cNvPr>
          <p:cNvSpPr>
            <a:spLocks noGrp="1"/>
          </p:cNvSpPr>
          <p:nvPr>
            <p:ph type="dt" sz="half" idx="10"/>
          </p:nvPr>
        </p:nvSpPr>
        <p:spPr/>
        <p:txBody>
          <a:bodyPr/>
          <a:lstStyle/>
          <a:p>
            <a:fld id="{403FF1F2-752A-424A-BE58-506FD7039591}" type="datetime4">
              <a:rPr lang="en-US" smtClean="0"/>
              <a:t>January 17, 2025</a:t>
            </a:fld>
            <a:endParaRPr lang="en-US"/>
          </a:p>
        </p:txBody>
      </p:sp>
      <p:sp>
        <p:nvSpPr>
          <p:cNvPr id="3" name="Footer Placeholder 2">
            <a:extLst>
              <a:ext uri="{FF2B5EF4-FFF2-40B4-BE49-F238E27FC236}">
                <a16:creationId xmlns:a16="http://schemas.microsoft.com/office/drawing/2014/main" id="{D6CBE13D-AC6B-4824-9171-82D0D4FE634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2BC3C82-BD2C-4170-9977-C96F9E468E34}"/>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5479234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1049A-26B2-4C56-BBAF-F24162BA11B0}"/>
              </a:ext>
            </a:extLst>
          </p:cNvPr>
          <p:cNvSpPr>
            <a:spLocks noGrp="1"/>
          </p:cNvSpPr>
          <p:nvPr>
            <p:ph type="title"/>
          </p:nvPr>
        </p:nvSpPr>
        <p:spPr>
          <a:xfrm>
            <a:off x="609600" y="457200"/>
            <a:ext cx="416242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E30857-C015-474B-91A7-FA6B383FF820}"/>
              </a:ext>
            </a:extLst>
          </p:cNvPr>
          <p:cNvSpPr>
            <a:spLocks noGrp="1"/>
          </p:cNvSpPr>
          <p:nvPr>
            <p:ph idx="1"/>
          </p:nvPr>
        </p:nvSpPr>
        <p:spPr>
          <a:xfrm>
            <a:off x="5183188" y="1122829"/>
            <a:ext cx="6399212" cy="4738221"/>
          </a:xfrm>
        </p:spPr>
        <p:txBody>
          <a:bodyPr/>
          <a:lstStyle>
            <a:lvl1pPr>
              <a:defRPr sz="2400"/>
            </a:lvl1pPr>
            <a:lvl2pPr>
              <a:defRPr sz="22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B9F55E0-CAAD-418B-B798-EF8909A82554}"/>
              </a:ext>
            </a:extLst>
          </p:cNvPr>
          <p:cNvSpPr>
            <a:spLocks noGrp="1"/>
          </p:cNvSpPr>
          <p:nvPr>
            <p:ph type="body" sz="half" idx="2"/>
          </p:nvPr>
        </p:nvSpPr>
        <p:spPr>
          <a:xfrm>
            <a:off x="609600" y="2144806"/>
            <a:ext cx="4162425" cy="372418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484654-1CE8-4958-8751-DED82E1F76CB}"/>
              </a:ext>
            </a:extLst>
          </p:cNvPr>
          <p:cNvSpPr>
            <a:spLocks noGrp="1"/>
          </p:cNvSpPr>
          <p:nvPr>
            <p:ph type="dt" sz="half" idx="10"/>
          </p:nvPr>
        </p:nvSpPr>
        <p:spPr/>
        <p:txBody>
          <a:bodyPr/>
          <a:lstStyle/>
          <a:p>
            <a:fld id="{468A490C-7C8E-9941-9EE4-DE8E3F868485}" type="datetime4">
              <a:rPr lang="en-US" smtClean="0"/>
              <a:t>January 17, 2025</a:t>
            </a:fld>
            <a:endParaRPr lang="en-US"/>
          </a:p>
        </p:txBody>
      </p:sp>
      <p:sp>
        <p:nvSpPr>
          <p:cNvPr id="6" name="Footer Placeholder 5">
            <a:extLst>
              <a:ext uri="{FF2B5EF4-FFF2-40B4-BE49-F238E27FC236}">
                <a16:creationId xmlns:a16="http://schemas.microsoft.com/office/drawing/2014/main" id="{350DE396-885E-4921-803B-7D9BB9BF44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988B9E-F47E-4E3F-AED1-363F8FD6977F}"/>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23277156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E98372-D69B-4C8A-9CBB-B1C765408554}"/>
              </a:ext>
            </a:extLst>
          </p:cNvPr>
          <p:cNvSpPr>
            <a:spLocks noGrp="1"/>
          </p:cNvSpPr>
          <p:nvPr>
            <p:ph type="title"/>
          </p:nvPr>
        </p:nvSpPr>
        <p:spPr>
          <a:xfrm>
            <a:off x="609600" y="365125"/>
            <a:ext cx="10972800" cy="1325563"/>
          </a:xfrm>
          <a:prstGeom prst="rect">
            <a:avLst/>
          </a:prstGeom>
        </p:spPr>
        <p:txBody>
          <a:bodyPr vert="horz" lIns="0" tIns="45720" rIns="91440" bIns="45720" rtlCol="0" anchor="b"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BC606B32-88C8-46F8-A892-446061875561}"/>
              </a:ext>
            </a:extLst>
          </p:cNvPr>
          <p:cNvSpPr>
            <a:spLocks noGrp="1"/>
          </p:cNvSpPr>
          <p:nvPr>
            <p:ph type="body" idx="1"/>
          </p:nvPr>
        </p:nvSpPr>
        <p:spPr>
          <a:xfrm>
            <a:off x="609600" y="1825625"/>
            <a:ext cx="10972800" cy="4351338"/>
          </a:xfrm>
          <a:prstGeom prst="rect">
            <a:avLst/>
          </a:prstGeom>
          <a:noFill/>
        </p:spPr>
        <p:txBody>
          <a:bodyPr vert="horz" lIns="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0707B2-76CD-463E-AE3E-654AD69596FA}"/>
              </a:ext>
            </a:extLst>
          </p:cNvPr>
          <p:cNvSpPr>
            <a:spLocks noGrp="1"/>
          </p:cNvSpPr>
          <p:nvPr>
            <p:ph type="dt" sz="half" idx="2"/>
          </p:nvPr>
        </p:nvSpPr>
        <p:spPr>
          <a:xfrm>
            <a:off x="9772650" y="6400801"/>
            <a:ext cx="1333125" cy="197223"/>
          </a:xfrm>
          <a:prstGeom prst="rect">
            <a:avLst/>
          </a:prstGeom>
        </p:spPr>
        <p:txBody>
          <a:bodyPr vert="horz" lIns="0" tIns="0" rIns="0" bIns="0" rtlCol="0" anchor="t" anchorCtr="0"/>
          <a:lstStyle>
            <a:lvl1pPr algn="r">
              <a:defRPr sz="900">
                <a:solidFill>
                  <a:schemeClr val="accent1"/>
                </a:solidFill>
              </a:defRPr>
            </a:lvl1pPr>
          </a:lstStyle>
          <a:p>
            <a:fld id="{AE0A7D8E-9D5E-B44D-AFB5-97106A0965C8}" type="datetime4">
              <a:rPr lang="en-US" smtClean="0"/>
              <a:t>January 17, 2025</a:t>
            </a:fld>
            <a:endParaRPr lang="en-US"/>
          </a:p>
        </p:txBody>
      </p:sp>
      <p:sp>
        <p:nvSpPr>
          <p:cNvPr id="5" name="Footer Placeholder 4">
            <a:extLst>
              <a:ext uri="{FF2B5EF4-FFF2-40B4-BE49-F238E27FC236}">
                <a16:creationId xmlns:a16="http://schemas.microsoft.com/office/drawing/2014/main" id="{87AEE54C-68AD-4486-8014-B28CE560FE13}"/>
              </a:ext>
            </a:extLst>
          </p:cNvPr>
          <p:cNvSpPr>
            <a:spLocks noGrp="1"/>
          </p:cNvSpPr>
          <p:nvPr>
            <p:ph type="ftr" sz="quarter" idx="3"/>
          </p:nvPr>
        </p:nvSpPr>
        <p:spPr>
          <a:xfrm>
            <a:off x="3633263" y="6400801"/>
            <a:ext cx="5842207" cy="209176"/>
          </a:xfrm>
          <a:prstGeom prst="rect">
            <a:avLst/>
          </a:prstGeom>
        </p:spPr>
        <p:txBody>
          <a:bodyPr vert="horz" lIns="0" tIns="0" rIns="0" bIns="0" rtlCol="0" anchor="t" anchorCtr="0"/>
          <a:lstStyle>
            <a:lvl1pPr algn="l">
              <a:defRPr sz="900">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ADC1B2D1-9758-4DCF-A947-E6FA30020604}"/>
              </a:ext>
            </a:extLst>
          </p:cNvPr>
          <p:cNvSpPr>
            <a:spLocks noGrp="1"/>
          </p:cNvSpPr>
          <p:nvPr>
            <p:ph type="sldNum" sz="quarter" idx="4"/>
          </p:nvPr>
        </p:nvSpPr>
        <p:spPr>
          <a:xfrm>
            <a:off x="11199906" y="6400800"/>
            <a:ext cx="382493" cy="181909"/>
          </a:xfrm>
          <a:prstGeom prst="rect">
            <a:avLst/>
          </a:prstGeom>
        </p:spPr>
        <p:txBody>
          <a:bodyPr vert="horz" lIns="0" tIns="0" rIns="0" bIns="0" rtlCol="0" anchor="t" anchorCtr="0"/>
          <a:lstStyle>
            <a:lvl1pPr algn="r" fontAlgn="t">
              <a:defRPr sz="900" baseline="0">
                <a:solidFill>
                  <a:schemeClr val="accent1"/>
                </a:solidFill>
              </a:defRPr>
            </a:lvl1pPr>
          </a:lstStyle>
          <a:p>
            <a:fld id="{1C4126A1-9282-4A82-AC02-A59AF4A969C8}" type="slidenum">
              <a:rPr lang="en-US" smtClean="0"/>
              <a:pPr/>
              <a:t>‹#›</a:t>
            </a:fld>
            <a:endParaRPr lang="en-US"/>
          </a:p>
        </p:txBody>
      </p:sp>
      <p:sp>
        <p:nvSpPr>
          <p:cNvPr id="9" name="TextBox 8">
            <a:extLst>
              <a:ext uri="{FF2B5EF4-FFF2-40B4-BE49-F238E27FC236}">
                <a16:creationId xmlns:a16="http://schemas.microsoft.com/office/drawing/2014/main" id="{7E6774D7-0621-A844-AF51-9BC0AAC55D77}"/>
              </a:ext>
            </a:extLst>
          </p:cNvPr>
          <p:cNvSpPr txBox="1"/>
          <p:nvPr userDrawn="1"/>
        </p:nvSpPr>
        <p:spPr>
          <a:xfrm>
            <a:off x="604838" y="6400800"/>
            <a:ext cx="2932747" cy="138499"/>
          </a:xfrm>
          <a:prstGeom prst="rect">
            <a:avLst/>
          </a:prstGeom>
          <a:noFill/>
        </p:spPr>
        <p:txBody>
          <a:bodyPr wrap="square" lIns="0" tIns="0" rIns="0" bIns="0" rtlCol="0">
            <a:spAutoFit/>
          </a:bodyPr>
          <a:lstStyle/>
          <a:p>
            <a:r>
              <a:rPr lang="en-US" sz="900" spc="50" baseline="0">
                <a:solidFill>
                  <a:schemeClr val="accent1"/>
                </a:solidFill>
              </a:rPr>
              <a:t>California Public Utilities Commission</a:t>
            </a:r>
          </a:p>
        </p:txBody>
      </p:sp>
    </p:spTree>
    <p:extLst>
      <p:ext uri="{BB962C8B-B14F-4D97-AF65-F5344CB8AC3E}">
        <p14:creationId xmlns:p14="http://schemas.microsoft.com/office/powerpoint/2010/main" val="239615246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p:hf hdr="0" ftr="0" dt="0"/>
  <p:txStyles>
    <p:titleStyle>
      <a:lvl1pPr algn="l" defTabSz="914400" rtl="0" eaLnBrk="1" fontAlgn="b" latinLnBrk="0" hangingPunct="1">
        <a:lnSpc>
          <a:spcPct val="100000"/>
        </a:lnSpc>
        <a:spcBef>
          <a:spcPct val="0"/>
        </a:spcBef>
        <a:buNone/>
        <a:defRPr sz="3600" b="1"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571500" indent="-231775" algn="l" defTabSz="914400" rtl="0" eaLnBrk="1" latinLnBrk="0" hangingPunct="1">
        <a:lnSpc>
          <a:spcPct val="100000"/>
        </a:lnSpc>
        <a:spcBef>
          <a:spcPts val="500"/>
        </a:spcBef>
        <a:buFont typeface="Arial" panose="020B0604020202020204" pitchFamily="34" charset="0"/>
        <a:buChar char="•"/>
        <a:tabLst/>
        <a:defRPr sz="2200" kern="1200">
          <a:solidFill>
            <a:schemeClr val="tx1"/>
          </a:solidFill>
          <a:latin typeface="+mn-lt"/>
          <a:ea typeface="+mn-ea"/>
          <a:cs typeface="+mn-cs"/>
        </a:defRPr>
      </a:lvl2pPr>
      <a:lvl3pPr marL="971550" indent="-173038" algn="l" defTabSz="914400" rtl="0" eaLnBrk="1" latinLnBrk="0" hangingPunct="1">
        <a:lnSpc>
          <a:spcPct val="100000"/>
        </a:lnSpc>
        <a:spcBef>
          <a:spcPts val="500"/>
        </a:spcBef>
        <a:buFont typeface="Arial" panose="020B0604020202020204" pitchFamily="34" charset="0"/>
        <a:buChar char="•"/>
        <a:tabLst/>
        <a:defRPr sz="2000" kern="1200">
          <a:solidFill>
            <a:schemeClr val="tx1"/>
          </a:solidFill>
          <a:latin typeface="+mn-lt"/>
          <a:ea typeface="+mn-ea"/>
          <a:cs typeface="+mn-cs"/>
        </a:defRPr>
      </a:lvl3pPr>
      <a:lvl4pPr marL="1430338" indent="-166688" algn="l" defTabSz="914400" rtl="0" eaLnBrk="1" latinLnBrk="0" hangingPunct="1">
        <a:lnSpc>
          <a:spcPct val="100000"/>
        </a:lnSpc>
        <a:spcBef>
          <a:spcPts val="500"/>
        </a:spcBef>
        <a:buFont typeface="Arial" panose="020B0604020202020204" pitchFamily="34" charset="0"/>
        <a:buChar char="•"/>
        <a:tabLst/>
        <a:defRPr sz="1800" kern="1200">
          <a:solidFill>
            <a:schemeClr val="tx1"/>
          </a:solidFill>
          <a:latin typeface="+mn-lt"/>
          <a:ea typeface="+mn-ea"/>
          <a:cs typeface="+mn-cs"/>
        </a:defRPr>
      </a:lvl4pPr>
      <a:lvl5pPr marL="1889125" indent="-173038" algn="l" defTabSz="914400" rtl="0" eaLnBrk="1" latinLnBrk="0" hangingPunct="1">
        <a:lnSpc>
          <a:spcPct val="100000"/>
        </a:lnSpc>
        <a:spcBef>
          <a:spcPts val="500"/>
        </a:spcBef>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384">
          <p15:clr>
            <a:srgbClr val="F26B43"/>
          </p15:clr>
        </p15:guide>
        <p15:guide id="4" pos="7296">
          <p15:clr>
            <a:srgbClr val="F26B43"/>
          </p15:clr>
        </p15:guide>
        <p15:guide id="5" orient="horz" pos="403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E98372-D69B-4C8A-9CBB-B1C765408554}"/>
              </a:ext>
            </a:extLst>
          </p:cNvPr>
          <p:cNvSpPr>
            <a:spLocks noGrp="1"/>
          </p:cNvSpPr>
          <p:nvPr>
            <p:ph type="title"/>
          </p:nvPr>
        </p:nvSpPr>
        <p:spPr>
          <a:xfrm>
            <a:off x="609600" y="365125"/>
            <a:ext cx="10972800" cy="1325563"/>
          </a:xfrm>
          <a:prstGeom prst="rect">
            <a:avLst/>
          </a:prstGeom>
        </p:spPr>
        <p:txBody>
          <a:bodyPr vert="horz" lIns="0" tIns="45720" rIns="91440" bIns="45720" rtlCol="0" anchor="b"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BC606B32-88C8-46F8-A892-446061875561}"/>
              </a:ext>
            </a:extLst>
          </p:cNvPr>
          <p:cNvSpPr>
            <a:spLocks noGrp="1"/>
          </p:cNvSpPr>
          <p:nvPr>
            <p:ph type="body" idx="1"/>
          </p:nvPr>
        </p:nvSpPr>
        <p:spPr>
          <a:xfrm>
            <a:off x="609600" y="1825625"/>
            <a:ext cx="10972800" cy="4351338"/>
          </a:xfrm>
          <a:prstGeom prst="rect">
            <a:avLst/>
          </a:prstGeom>
          <a:noFill/>
        </p:spPr>
        <p:txBody>
          <a:bodyPr vert="horz" lIns="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0707B2-76CD-463E-AE3E-654AD69596FA}"/>
              </a:ext>
            </a:extLst>
          </p:cNvPr>
          <p:cNvSpPr>
            <a:spLocks noGrp="1"/>
          </p:cNvSpPr>
          <p:nvPr>
            <p:ph type="dt" sz="half" idx="2"/>
          </p:nvPr>
        </p:nvSpPr>
        <p:spPr>
          <a:xfrm>
            <a:off x="9772650" y="6400801"/>
            <a:ext cx="1333125" cy="197223"/>
          </a:xfrm>
          <a:prstGeom prst="rect">
            <a:avLst/>
          </a:prstGeom>
        </p:spPr>
        <p:txBody>
          <a:bodyPr vert="horz" lIns="0" tIns="0" rIns="0" bIns="0" rtlCol="0" anchor="t" anchorCtr="0"/>
          <a:lstStyle>
            <a:lvl1pPr algn="r">
              <a:defRPr sz="900">
                <a:solidFill>
                  <a:schemeClr val="bg1"/>
                </a:solidFill>
              </a:defRPr>
            </a:lvl1pPr>
          </a:lstStyle>
          <a:p>
            <a:fld id="{3A4FACE1-393D-BA40-BD35-5F2AC2D64C5D}" type="datetime4">
              <a:rPr lang="en-US" smtClean="0"/>
              <a:t>January 17, 2025</a:t>
            </a:fld>
            <a:endParaRPr lang="en-US"/>
          </a:p>
        </p:txBody>
      </p:sp>
      <p:sp>
        <p:nvSpPr>
          <p:cNvPr id="5" name="Footer Placeholder 4">
            <a:extLst>
              <a:ext uri="{FF2B5EF4-FFF2-40B4-BE49-F238E27FC236}">
                <a16:creationId xmlns:a16="http://schemas.microsoft.com/office/drawing/2014/main" id="{87AEE54C-68AD-4486-8014-B28CE560FE13}"/>
              </a:ext>
            </a:extLst>
          </p:cNvPr>
          <p:cNvSpPr>
            <a:spLocks noGrp="1"/>
          </p:cNvSpPr>
          <p:nvPr>
            <p:ph type="ftr" sz="quarter" idx="3"/>
          </p:nvPr>
        </p:nvSpPr>
        <p:spPr>
          <a:xfrm>
            <a:off x="3633263" y="6400801"/>
            <a:ext cx="5842207" cy="209176"/>
          </a:xfrm>
          <a:prstGeom prst="rect">
            <a:avLst/>
          </a:prstGeom>
        </p:spPr>
        <p:txBody>
          <a:bodyPr vert="horz" lIns="0" tIns="0" rIns="0" bIns="0" rtlCol="0" anchor="t" anchorCtr="0"/>
          <a:lstStyle>
            <a:lvl1pPr algn="l">
              <a:defRPr sz="90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ADC1B2D1-9758-4DCF-A947-E6FA30020604}"/>
              </a:ext>
            </a:extLst>
          </p:cNvPr>
          <p:cNvSpPr>
            <a:spLocks noGrp="1"/>
          </p:cNvSpPr>
          <p:nvPr>
            <p:ph type="sldNum" sz="quarter" idx="4"/>
          </p:nvPr>
        </p:nvSpPr>
        <p:spPr>
          <a:xfrm>
            <a:off x="11199906" y="6400800"/>
            <a:ext cx="382493" cy="181909"/>
          </a:xfrm>
          <a:prstGeom prst="rect">
            <a:avLst/>
          </a:prstGeom>
        </p:spPr>
        <p:txBody>
          <a:bodyPr vert="horz" lIns="0" tIns="0" rIns="0" bIns="0" rtlCol="0" anchor="t" anchorCtr="0"/>
          <a:lstStyle>
            <a:lvl1pPr algn="r" fontAlgn="t">
              <a:defRPr sz="900" baseline="0">
                <a:solidFill>
                  <a:schemeClr val="bg1"/>
                </a:solidFill>
              </a:defRPr>
            </a:lvl1pPr>
          </a:lstStyle>
          <a:p>
            <a:fld id="{1C4126A1-9282-4A82-AC02-A59AF4A969C8}" type="slidenum">
              <a:rPr lang="en-US" smtClean="0"/>
              <a:pPr/>
              <a:t>‹#›</a:t>
            </a:fld>
            <a:endParaRPr lang="en-US"/>
          </a:p>
        </p:txBody>
      </p:sp>
      <p:sp>
        <p:nvSpPr>
          <p:cNvPr id="9" name="TextBox 8">
            <a:extLst>
              <a:ext uri="{FF2B5EF4-FFF2-40B4-BE49-F238E27FC236}">
                <a16:creationId xmlns:a16="http://schemas.microsoft.com/office/drawing/2014/main" id="{7E6774D7-0621-A844-AF51-9BC0AAC55D77}"/>
              </a:ext>
            </a:extLst>
          </p:cNvPr>
          <p:cNvSpPr txBox="1"/>
          <p:nvPr userDrawn="1"/>
        </p:nvSpPr>
        <p:spPr>
          <a:xfrm>
            <a:off x="604838" y="6400800"/>
            <a:ext cx="2932747" cy="138499"/>
          </a:xfrm>
          <a:prstGeom prst="rect">
            <a:avLst/>
          </a:prstGeom>
          <a:noFill/>
        </p:spPr>
        <p:txBody>
          <a:bodyPr wrap="square" lIns="0" tIns="0" rIns="0" bIns="0" rtlCol="0">
            <a:spAutoFit/>
          </a:bodyPr>
          <a:lstStyle/>
          <a:p>
            <a:r>
              <a:rPr lang="en-US" sz="900" spc="50" baseline="0">
                <a:solidFill>
                  <a:schemeClr val="bg1"/>
                </a:solidFill>
              </a:rPr>
              <a:t>California Public Utilities Commission</a:t>
            </a:r>
          </a:p>
        </p:txBody>
      </p:sp>
    </p:spTree>
    <p:extLst>
      <p:ext uri="{BB962C8B-B14F-4D97-AF65-F5344CB8AC3E}">
        <p14:creationId xmlns:p14="http://schemas.microsoft.com/office/powerpoint/2010/main" val="3981189548"/>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Lst>
  <p:hf hdr="0" ftr="0" dt="0"/>
  <p:txStyles>
    <p:titleStyle>
      <a:lvl1pPr algn="l" defTabSz="914400" rtl="0" eaLnBrk="1" fontAlgn="b" latinLnBrk="0" hangingPunct="1">
        <a:lnSpc>
          <a:spcPct val="100000"/>
        </a:lnSpc>
        <a:spcBef>
          <a:spcPct val="0"/>
        </a:spcBef>
        <a:buNone/>
        <a:defRPr sz="3600" b="1" kern="1200">
          <a:solidFill>
            <a:schemeClr val="bg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bg1"/>
          </a:solidFill>
          <a:latin typeface="+mn-lt"/>
          <a:ea typeface="+mn-ea"/>
          <a:cs typeface="+mn-cs"/>
        </a:defRPr>
      </a:lvl1pPr>
      <a:lvl2pPr marL="571500" indent="-231775" algn="l" defTabSz="914400" rtl="0" eaLnBrk="1" latinLnBrk="0" hangingPunct="1">
        <a:lnSpc>
          <a:spcPct val="100000"/>
        </a:lnSpc>
        <a:spcBef>
          <a:spcPts val="500"/>
        </a:spcBef>
        <a:buFont typeface="Arial" panose="020B0604020202020204" pitchFamily="34" charset="0"/>
        <a:buChar char="•"/>
        <a:tabLst/>
        <a:defRPr sz="2200" kern="1200">
          <a:solidFill>
            <a:schemeClr val="bg1"/>
          </a:solidFill>
          <a:latin typeface="+mn-lt"/>
          <a:ea typeface="+mn-ea"/>
          <a:cs typeface="+mn-cs"/>
        </a:defRPr>
      </a:lvl2pPr>
      <a:lvl3pPr marL="971550" indent="-173038" algn="l" defTabSz="914400" rtl="0" eaLnBrk="1" latinLnBrk="0" hangingPunct="1">
        <a:lnSpc>
          <a:spcPct val="100000"/>
        </a:lnSpc>
        <a:spcBef>
          <a:spcPts val="500"/>
        </a:spcBef>
        <a:buFont typeface="Arial" panose="020B0604020202020204" pitchFamily="34" charset="0"/>
        <a:buChar char="•"/>
        <a:tabLst/>
        <a:defRPr sz="2000" kern="1200">
          <a:solidFill>
            <a:schemeClr val="bg1"/>
          </a:solidFill>
          <a:latin typeface="+mn-lt"/>
          <a:ea typeface="+mn-ea"/>
          <a:cs typeface="+mn-cs"/>
        </a:defRPr>
      </a:lvl3pPr>
      <a:lvl4pPr marL="1430338" indent="-166688" algn="l" defTabSz="914400" rtl="0" eaLnBrk="1" latinLnBrk="0" hangingPunct="1">
        <a:lnSpc>
          <a:spcPct val="100000"/>
        </a:lnSpc>
        <a:spcBef>
          <a:spcPts val="500"/>
        </a:spcBef>
        <a:buFont typeface="Arial" panose="020B0604020202020204" pitchFamily="34" charset="0"/>
        <a:buChar char="•"/>
        <a:tabLst/>
        <a:defRPr sz="1800" kern="1200">
          <a:solidFill>
            <a:schemeClr val="bg1"/>
          </a:solidFill>
          <a:latin typeface="+mn-lt"/>
          <a:ea typeface="+mn-ea"/>
          <a:cs typeface="+mn-cs"/>
        </a:defRPr>
      </a:lvl4pPr>
      <a:lvl5pPr marL="1889125" indent="-173038" algn="l" defTabSz="914400" rtl="0" eaLnBrk="1" latinLnBrk="0" hangingPunct="1">
        <a:lnSpc>
          <a:spcPct val="100000"/>
        </a:lnSpc>
        <a:spcBef>
          <a:spcPts val="500"/>
        </a:spcBef>
        <a:buFont typeface="Arial" panose="020B0604020202020204" pitchFamily="34" charset="0"/>
        <a:buChar char="•"/>
        <a:tabLst/>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384">
          <p15:clr>
            <a:srgbClr val="F26B43"/>
          </p15:clr>
        </p15:guide>
        <p15:guide id="4" pos="7296">
          <p15:clr>
            <a:srgbClr val="F26B43"/>
          </p15:clr>
        </p15:guide>
        <p15:guide id="5" orient="horz" pos="403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E98372-D69B-4C8A-9CBB-B1C765408554}"/>
              </a:ext>
            </a:extLst>
          </p:cNvPr>
          <p:cNvSpPr>
            <a:spLocks noGrp="1"/>
          </p:cNvSpPr>
          <p:nvPr>
            <p:ph type="title"/>
          </p:nvPr>
        </p:nvSpPr>
        <p:spPr>
          <a:xfrm>
            <a:off x="609600" y="365125"/>
            <a:ext cx="10972800" cy="1325563"/>
          </a:xfrm>
          <a:prstGeom prst="rect">
            <a:avLst/>
          </a:prstGeom>
        </p:spPr>
        <p:txBody>
          <a:bodyPr vert="horz" lIns="0" tIns="45720" rIns="91440" bIns="45720" rtlCol="0" anchor="b"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BC606B32-88C8-46F8-A892-446061875561}"/>
              </a:ext>
            </a:extLst>
          </p:cNvPr>
          <p:cNvSpPr>
            <a:spLocks noGrp="1"/>
          </p:cNvSpPr>
          <p:nvPr>
            <p:ph type="body" idx="1"/>
          </p:nvPr>
        </p:nvSpPr>
        <p:spPr>
          <a:xfrm>
            <a:off x="609600" y="1825625"/>
            <a:ext cx="10972800" cy="4351338"/>
          </a:xfrm>
          <a:prstGeom prst="rect">
            <a:avLst/>
          </a:prstGeom>
          <a:noFill/>
        </p:spPr>
        <p:txBody>
          <a:bodyPr vert="horz" lIns="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0707B2-76CD-463E-AE3E-654AD69596FA}"/>
              </a:ext>
            </a:extLst>
          </p:cNvPr>
          <p:cNvSpPr>
            <a:spLocks noGrp="1"/>
          </p:cNvSpPr>
          <p:nvPr>
            <p:ph type="dt" sz="half" idx="2"/>
          </p:nvPr>
        </p:nvSpPr>
        <p:spPr>
          <a:xfrm>
            <a:off x="9772650" y="6400801"/>
            <a:ext cx="1333125" cy="197223"/>
          </a:xfrm>
          <a:prstGeom prst="rect">
            <a:avLst/>
          </a:prstGeom>
        </p:spPr>
        <p:txBody>
          <a:bodyPr vert="horz" lIns="0" tIns="0" rIns="0" bIns="0" rtlCol="0" anchor="t" anchorCtr="0"/>
          <a:lstStyle>
            <a:lvl1pPr algn="r">
              <a:defRPr sz="900">
                <a:solidFill>
                  <a:schemeClr val="bg1"/>
                </a:solidFill>
              </a:defRPr>
            </a:lvl1pPr>
          </a:lstStyle>
          <a:p>
            <a:fld id="{BCB06B5F-0482-C345-A9A2-5B3003513585}" type="datetime4">
              <a:rPr lang="en-US" smtClean="0"/>
              <a:t>January 17, 2025</a:t>
            </a:fld>
            <a:endParaRPr lang="en-US"/>
          </a:p>
        </p:txBody>
      </p:sp>
      <p:sp>
        <p:nvSpPr>
          <p:cNvPr id="5" name="Footer Placeholder 4">
            <a:extLst>
              <a:ext uri="{FF2B5EF4-FFF2-40B4-BE49-F238E27FC236}">
                <a16:creationId xmlns:a16="http://schemas.microsoft.com/office/drawing/2014/main" id="{87AEE54C-68AD-4486-8014-B28CE560FE13}"/>
              </a:ext>
            </a:extLst>
          </p:cNvPr>
          <p:cNvSpPr>
            <a:spLocks noGrp="1"/>
          </p:cNvSpPr>
          <p:nvPr>
            <p:ph type="ftr" sz="quarter" idx="3"/>
          </p:nvPr>
        </p:nvSpPr>
        <p:spPr>
          <a:xfrm>
            <a:off x="3633263" y="6400801"/>
            <a:ext cx="5842207" cy="209176"/>
          </a:xfrm>
          <a:prstGeom prst="rect">
            <a:avLst/>
          </a:prstGeom>
        </p:spPr>
        <p:txBody>
          <a:bodyPr vert="horz" lIns="0" tIns="0" rIns="0" bIns="0" rtlCol="0" anchor="t" anchorCtr="0"/>
          <a:lstStyle>
            <a:lvl1pPr algn="l">
              <a:defRPr sz="90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ADC1B2D1-9758-4DCF-A947-E6FA30020604}"/>
              </a:ext>
            </a:extLst>
          </p:cNvPr>
          <p:cNvSpPr>
            <a:spLocks noGrp="1"/>
          </p:cNvSpPr>
          <p:nvPr>
            <p:ph type="sldNum" sz="quarter" idx="4"/>
          </p:nvPr>
        </p:nvSpPr>
        <p:spPr>
          <a:xfrm>
            <a:off x="11199906" y="6400800"/>
            <a:ext cx="382493" cy="181909"/>
          </a:xfrm>
          <a:prstGeom prst="rect">
            <a:avLst/>
          </a:prstGeom>
        </p:spPr>
        <p:txBody>
          <a:bodyPr vert="horz" lIns="0" tIns="0" rIns="0" bIns="0" rtlCol="0" anchor="t" anchorCtr="0"/>
          <a:lstStyle>
            <a:lvl1pPr algn="r" fontAlgn="t">
              <a:defRPr sz="900" baseline="0">
                <a:solidFill>
                  <a:schemeClr val="bg1"/>
                </a:solidFill>
              </a:defRPr>
            </a:lvl1pPr>
          </a:lstStyle>
          <a:p>
            <a:fld id="{1C4126A1-9282-4A82-AC02-A59AF4A969C8}" type="slidenum">
              <a:rPr lang="en-US" smtClean="0"/>
              <a:pPr/>
              <a:t>‹#›</a:t>
            </a:fld>
            <a:endParaRPr lang="en-US"/>
          </a:p>
        </p:txBody>
      </p:sp>
      <p:sp>
        <p:nvSpPr>
          <p:cNvPr id="9" name="TextBox 8">
            <a:extLst>
              <a:ext uri="{FF2B5EF4-FFF2-40B4-BE49-F238E27FC236}">
                <a16:creationId xmlns:a16="http://schemas.microsoft.com/office/drawing/2014/main" id="{7E6774D7-0621-A844-AF51-9BC0AAC55D77}"/>
              </a:ext>
            </a:extLst>
          </p:cNvPr>
          <p:cNvSpPr txBox="1"/>
          <p:nvPr userDrawn="1"/>
        </p:nvSpPr>
        <p:spPr>
          <a:xfrm>
            <a:off x="604838" y="6400800"/>
            <a:ext cx="2932747" cy="138499"/>
          </a:xfrm>
          <a:prstGeom prst="rect">
            <a:avLst/>
          </a:prstGeom>
          <a:noFill/>
        </p:spPr>
        <p:txBody>
          <a:bodyPr wrap="square" lIns="0" tIns="0" rIns="0" bIns="0" rtlCol="0">
            <a:spAutoFit/>
          </a:bodyPr>
          <a:lstStyle/>
          <a:p>
            <a:r>
              <a:rPr lang="en-US" sz="900" spc="50" baseline="0">
                <a:solidFill>
                  <a:schemeClr val="bg1"/>
                </a:solidFill>
              </a:rPr>
              <a:t>California Public Utilities Commission</a:t>
            </a:r>
          </a:p>
        </p:txBody>
      </p:sp>
    </p:spTree>
    <p:extLst>
      <p:ext uri="{BB962C8B-B14F-4D97-AF65-F5344CB8AC3E}">
        <p14:creationId xmlns:p14="http://schemas.microsoft.com/office/powerpoint/2010/main" val="2184941200"/>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Lst>
  <p:hf hdr="0" ftr="0" dt="0"/>
  <p:txStyles>
    <p:titleStyle>
      <a:lvl1pPr algn="l" defTabSz="914400" rtl="0" eaLnBrk="1" fontAlgn="b" latinLnBrk="0" hangingPunct="1">
        <a:lnSpc>
          <a:spcPct val="100000"/>
        </a:lnSpc>
        <a:spcBef>
          <a:spcPct val="0"/>
        </a:spcBef>
        <a:buNone/>
        <a:defRPr sz="3600" b="1"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571500" indent="-231775" algn="l" defTabSz="914400" rtl="0" eaLnBrk="1" latinLnBrk="0" hangingPunct="1">
        <a:lnSpc>
          <a:spcPct val="100000"/>
        </a:lnSpc>
        <a:spcBef>
          <a:spcPts val="500"/>
        </a:spcBef>
        <a:buFont typeface="Arial" panose="020B0604020202020204" pitchFamily="34" charset="0"/>
        <a:buChar char="•"/>
        <a:tabLst/>
        <a:defRPr sz="2200" kern="1200">
          <a:solidFill>
            <a:schemeClr val="tx1"/>
          </a:solidFill>
          <a:latin typeface="+mn-lt"/>
          <a:ea typeface="+mn-ea"/>
          <a:cs typeface="+mn-cs"/>
        </a:defRPr>
      </a:lvl2pPr>
      <a:lvl3pPr marL="971550" indent="-173038" algn="l" defTabSz="914400" rtl="0" eaLnBrk="1" latinLnBrk="0" hangingPunct="1">
        <a:lnSpc>
          <a:spcPct val="100000"/>
        </a:lnSpc>
        <a:spcBef>
          <a:spcPts val="500"/>
        </a:spcBef>
        <a:buFont typeface="Arial" panose="020B0604020202020204" pitchFamily="34" charset="0"/>
        <a:buChar char="•"/>
        <a:tabLst/>
        <a:defRPr sz="2000" kern="1200">
          <a:solidFill>
            <a:schemeClr val="tx1"/>
          </a:solidFill>
          <a:latin typeface="+mn-lt"/>
          <a:ea typeface="+mn-ea"/>
          <a:cs typeface="+mn-cs"/>
        </a:defRPr>
      </a:lvl3pPr>
      <a:lvl4pPr marL="1430338" indent="-166688" algn="l" defTabSz="914400" rtl="0" eaLnBrk="1" latinLnBrk="0" hangingPunct="1">
        <a:lnSpc>
          <a:spcPct val="100000"/>
        </a:lnSpc>
        <a:spcBef>
          <a:spcPts val="500"/>
        </a:spcBef>
        <a:buFont typeface="Arial" panose="020B0604020202020204" pitchFamily="34" charset="0"/>
        <a:buChar char="•"/>
        <a:tabLst/>
        <a:defRPr sz="1800" kern="1200">
          <a:solidFill>
            <a:schemeClr val="tx1"/>
          </a:solidFill>
          <a:latin typeface="+mn-lt"/>
          <a:ea typeface="+mn-ea"/>
          <a:cs typeface="+mn-cs"/>
        </a:defRPr>
      </a:lvl4pPr>
      <a:lvl5pPr marL="1889125" indent="-173038" algn="l" defTabSz="914400" rtl="0" eaLnBrk="1" latinLnBrk="0" hangingPunct="1">
        <a:lnSpc>
          <a:spcPct val="100000"/>
        </a:lnSpc>
        <a:spcBef>
          <a:spcPts val="500"/>
        </a:spcBef>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384">
          <p15:clr>
            <a:srgbClr val="F26B43"/>
          </p15:clr>
        </p15:guide>
        <p15:guide id="4" pos="7296">
          <p15:clr>
            <a:srgbClr val="F26B43"/>
          </p15:clr>
        </p15:guide>
        <p15:guide id="5" orient="horz" pos="403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mailto:DigitalDivideGrantProgram@cpuc.ca.gov"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sv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18.svg"/><Relationship Id="rId5" Type="http://schemas.openxmlformats.org/officeDocument/2006/relationships/diagramQuickStyle" Target="../diagrams/quickStyle1.xml"/><Relationship Id="rId10" Type="http://schemas.openxmlformats.org/officeDocument/2006/relationships/image" Target="../media/image17.png"/><Relationship Id="rId4" Type="http://schemas.openxmlformats.org/officeDocument/2006/relationships/diagramLayout" Target="../diagrams/layout1.xml"/><Relationship Id="rId9" Type="http://schemas.openxmlformats.org/officeDocument/2006/relationships/image" Target="../media/image16.svg"/></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hyperlink" Target="http://www.cpuc.ca.gov/ctf"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mailto:CTFclaims@cpuc.ca.gov"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hyperlink" Target="https://ecap.cpuc.ca.gov/s/ctf-participants"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hyperlink" Target="mailto:CTFHelp@cpuc.ca.gov"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1.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1.xml"/></Relationships>
</file>

<file path=ppt/slides/_rels/slide4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hyperlink" Target="https://ecap.cpuc.ca.gov/s/ctf-participants" TargetMode="External"/><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1.xml"/></Relationships>
</file>

<file path=ppt/slides/_rels/slide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hyperlink" Target="https://ecap.cpuc.ca.gov/s/ctf-participants" TargetMode="External"/><Relationship Id="rId4" Type="http://schemas.openxmlformats.org/officeDocument/2006/relationships/image" Target="../media/image36.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1.xml"/></Relationships>
</file>

<file path=ppt/slides/_rels/slide5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hyperlink" Target="http://pixabay.com/en/exchange-of-ideas-debate-discussion-222788/"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svg"/></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2631A-ACF6-4BF2-9589-998E2CC071DD}"/>
              </a:ext>
            </a:extLst>
          </p:cNvPr>
          <p:cNvSpPr>
            <a:spLocks noGrp="1"/>
          </p:cNvSpPr>
          <p:nvPr>
            <p:ph type="ctrTitle"/>
          </p:nvPr>
        </p:nvSpPr>
        <p:spPr>
          <a:xfrm>
            <a:off x="1608021" y="1122363"/>
            <a:ext cx="9601200" cy="2306637"/>
          </a:xfrm>
        </p:spPr>
        <p:txBody>
          <a:bodyPr>
            <a:normAutofit/>
          </a:bodyPr>
          <a:lstStyle/>
          <a:p>
            <a:r>
              <a:rPr lang="en-US" sz="4400" b="1">
                <a:latin typeface="Arial" panose="020B0604020202020204" pitchFamily="34" charset="0"/>
                <a:cs typeface="Arial" panose="020B0604020202020204" pitchFamily="34" charset="0"/>
              </a:rPr>
              <a:t>CTF Service Provider Webinar</a:t>
            </a:r>
          </a:p>
        </p:txBody>
      </p:sp>
      <p:sp>
        <p:nvSpPr>
          <p:cNvPr id="3" name="Subtitle 2">
            <a:extLst>
              <a:ext uri="{FF2B5EF4-FFF2-40B4-BE49-F238E27FC236}">
                <a16:creationId xmlns:a16="http://schemas.microsoft.com/office/drawing/2014/main" id="{66341C3F-692A-4020-A299-E715369B2E3F}"/>
              </a:ext>
            </a:extLst>
          </p:cNvPr>
          <p:cNvSpPr>
            <a:spLocks noGrp="1"/>
          </p:cNvSpPr>
          <p:nvPr>
            <p:ph type="subTitle" idx="1"/>
          </p:nvPr>
        </p:nvSpPr>
        <p:spPr>
          <a:xfrm>
            <a:off x="8670910" y="5380306"/>
            <a:ext cx="2650806" cy="1141170"/>
          </a:xfrm>
        </p:spPr>
        <p:txBody>
          <a:bodyPr vert="horz" lIns="0" tIns="0" rIns="0" bIns="0" rtlCol="0" anchor="t">
            <a:noAutofit/>
          </a:bodyPr>
          <a:lstStyle/>
          <a:p>
            <a:br>
              <a:rPr lang="en-US" sz="3600">
                <a:latin typeface="Arial" panose="020B0604020202020204" pitchFamily="34" charset="0"/>
                <a:cs typeface="Arial" panose="020B0604020202020204" pitchFamily="34" charset="0"/>
              </a:rPr>
            </a:br>
            <a:r>
              <a:rPr lang="en-US" sz="2400">
                <a:latin typeface="Arial"/>
                <a:cs typeface="Arial"/>
              </a:rPr>
              <a:t>January 16, 2025</a:t>
            </a:r>
            <a:endParaRPr lang="en-US" sz="2400">
              <a:latin typeface="Arial" panose="020B0604020202020204" pitchFamily="34" charset="0"/>
              <a:cs typeface="Arial" panose="020B0604020202020204" pitchFamily="34" charset="0"/>
            </a:endParaRPr>
          </a:p>
        </p:txBody>
      </p:sp>
      <p:pic>
        <p:nvPicPr>
          <p:cNvPr id="6" name="Picture 5" descr="Logo&#10;&#10;Description automatically generated">
            <a:extLst>
              <a:ext uri="{FF2B5EF4-FFF2-40B4-BE49-F238E27FC236}">
                <a16:creationId xmlns:a16="http://schemas.microsoft.com/office/drawing/2014/main" id="{2147ACE8-31B2-293F-1D77-1698ED1768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409430"/>
            <a:ext cx="5316072" cy="2116843"/>
          </a:xfrm>
          <a:prstGeom prst="rect">
            <a:avLst/>
          </a:prstGeom>
        </p:spPr>
      </p:pic>
      <p:sp>
        <p:nvSpPr>
          <p:cNvPr id="8" name="TextBox 7">
            <a:extLst>
              <a:ext uri="{FF2B5EF4-FFF2-40B4-BE49-F238E27FC236}">
                <a16:creationId xmlns:a16="http://schemas.microsoft.com/office/drawing/2014/main" id="{6F5EBF6B-6062-BB68-FE40-4570047812A9}"/>
              </a:ext>
            </a:extLst>
          </p:cNvPr>
          <p:cNvSpPr txBox="1"/>
          <p:nvPr/>
        </p:nvSpPr>
        <p:spPr>
          <a:xfrm>
            <a:off x="2878675" y="4594468"/>
            <a:ext cx="6093994" cy="535531"/>
          </a:xfrm>
          <a:prstGeom prst="rect">
            <a:avLst/>
          </a:prstGeom>
          <a:noFill/>
        </p:spPr>
        <p:txBody>
          <a:bodyPr wrap="square">
            <a:spAutoFit/>
          </a:bodyPr>
          <a:lstStyle/>
          <a:p>
            <a:pPr marL="0" marR="0" lvl="0" indent="0" algn="ctr" defTabSz="914400" rtl="0" eaLnBrk="1" fontAlgn="b" latinLnBrk="0" hangingPunct="1">
              <a:lnSpc>
                <a:spcPct val="90000"/>
              </a:lnSpc>
              <a:spcBef>
                <a:spcPct val="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2A3C50"/>
                </a:solidFill>
                <a:effectLst/>
                <a:uLnTx/>
                <a:uFillTx/>
                <a:latin typeface="Century Gothic" panose="020F0302020204030204"/>
                <a:ea typeface="+mn-ea"/>
                <a:cs typeface="+mn-cs"/>
              </a:rPr>
              <a:t>Presented by CTF Staff</a:t>
            </a:r>
          </a:p>
        </p:txBody>
      </p:sp>
    </p:spTree>
    <p:extLst>
      <p:ext uri="{BB962C8B-B14F-4D97-AF65-F5344CB8AC3E}">
        <p14:creationId xmlns:p14="http://schemas.microsoft.com/office/powerpoint/2010/main" val="25989524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41800-29EB-2580-E4B0-46BE6E31B64E}"/>
              </a:ext>
            </a:extLst>
          </p:cNvPr>
          <p:cNvSpPr>
            <a:spLocks noGrp="1"/>
          </p:cNvSpPr>
          <p:nvPr>
            <p:ph type="title"/>
          </p:nvPr>
        </p:nvSpPr>
        <p:spPr>
          <a:xfrm>
            <a:off x="3751007" y="365126"/>
            <a:ext cx="4689986" cy="539442"/>
          </a:xfrm>
        </p:spPr>
        <p:txBody>
          <a:bodyPr vert="horz" lIns="91440" tIns="45720" rIns="91440" bIns="45720" rtlCol="0" anchor="b">
            <a:normAutofit fontScale="90000"/>
          </a:bodyPr>
          <a:lstStyle/>
          <a:p>
            <a:r>
              <a:rPr lang="en-US" kern="1200"/>
              <a:t>CTF Participant Trends</a:t>
            </a:r>
          </a:p>
        </p:txBody>
      </p:sp>
      <p:sp>
        <p:nvSpPr>
          <p:cNvPr id="9" name="Slide Number Placeholder 3">
            <a:extLst>
              <a:ext uri="{FF2B5EF4-FFF2-40B4-BE49-F238E27FC236}">
                <a16:creationId xmlns:a16="http://schemas.microsoft.com/office/drawing/2014/main" id="{7F471749-06A0-61DC-0E8C-1953BBC7C7B9}"/>
              </a:ext>
            </a:extLst>
          </p:cNvPr>
          <p:cNvSpPr>
            <a:spLocks noGrp="1"/>
          </p:cNvSpPr>
          <p:nvPr>
            <p:ph type="sldNum" sz="quarter" idx="12"/>
          </p:nvPr>
        </p:nvSpPr>
        <p:spPr>
          <a:xfrm>
            <a:off x="11199906" y="6400800"/>
            <a:ext cx="382493" cy="181909"/>
          </a:xfrm>
        </p:spPr>
        <p:txBody>
          <a:bodyPr anchor="t">
            <a:normAutofit/>
          </a:bodyPr>
          <a:lstStyle/>
          <a:p>
            <a:pPr>
              <a:spcAft>
                <a:spcPts val="600"/>
              </a:spcAft>
            </a:pPr>
            <a:fld id="{1C4126A1-9282-4A82-AC02-A59AF4A969C8}" type="slidenum">
              <a:rPr lang="en-US" smtClean="0"/>
              <a:pPr>
                <a:spcAft>
                  <a:spcPts val="600"/>
                </a:spcAft>
              </a:pPr>
              <a:t>10</a:t>
            </a:fld>
            <a:endParaRPr lang="en-US"/>
          </a:p>
        </p:txBody>
      </p:sp>
      <p:pic>
        <p:nvPicPr>
          <p:cNvPr id="8" name="Picture 7">
            <a:extLst>
              <a:ext uri="{FF2B5EF4-FFF2-40B4-BE49-F238E27FC236}">
                <a16:creationId xmlns:a16="http://schemas.microsoft.com/office/drawing/2014/main" id="{920C1AFA-2FF7-CA3E-C981-CCF5524D8BB4}"/>
              </a:ext>
            </a:extLst>
          </p:cNvPr>
          <p:cNvPicPr>
            <a:picLocks noChangeAspect="1"/>
          </p:cNvPicPr>
          <p:nvPr/>
        </p:nvPicPr>
        <p:blipFill>
          <a:blip r:embed="rId2"/>
          <a:stretch>
            <a:fillRect/>
          </a:stretch>
        </p:blipFill>
        <p:spPr>
          <a:xfrm>
            <a:off x="1233948" y="905551"/>
            <a:ext cx="9724103" cy="5495249"/>
          </a:xfrm>
          <a:prstGeom prst="rect">
            <a:avLst/>
          </a:prstGeom>
        </p:spPr>
      </p:pic>
      <p:sp>
        <p:nvSpPr>
          <p:cNvPr id="10" name="TextBox 9">
            <a:extLst>
              <a:ext uri="{FF2B5EF4-FFF2-40B4-BE49-F238E27FC236}">
                <a16:creationId xmlns:a16="http://schemas.microsoft.com/office/drawing/2014/main" id="{A7260C33-BDC8-6C0D-4E25-465FF48202B5}"/>
              </a:ext>
            </a:extLst>
          </p:cNvPr>
          <p:cNvSpPr txBox="1"/>
          <p:nvPr/>
        </p:nvSpPr>
        <p:spPr>
          <a:xfrm>
            <a:off x="4070969" y="1629624"/>
            <a:ext cx="476961" cy="400110"/>
          </a:xfrm>
          <a:prstGeom prst="rect">
            <a:avLst/>
          </a:prstGeom>
          <a:noFill/>
        </p:spPr>
        <p:txBody>
          <a:bodyPr wrap="square" rtlCol="0">
            <a:spAutoFit/>
          </a:bodyPr>
          <a:lstStyle/>
          <a:p>
            <a:r>
              <a:rPr lang="en-US" sz="2000">
                <a:latin typeface="Abadi" panose="020B0604020104020204" pitchFamily="34" charset="0"/>
              </a:rPr>
              <a:t>1</a:t>
            </a:r>
          </a:p>
        </p:txBody>
      </p:sp>
    </p:spTree>
    <p:extLst>
      <p:ext uri="{BB962C8B-B14F-4D97-AF65-F5344CB8AC3E}">
        <p14:creationId xmlns:p14="http://schemas.microsoft.com/office/powerpoint/2010/main" val="25745371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42D6F-5EF6-3EA9-4B77-07CD0F6D0F44}"/>
              </a:ext>
            </a:extLst>
          </p:cNvPr>
          <p:cNvSpPr>
            <a:spLocks noGrp="1"/>
          </p:cNvSpPr>
          <p:nvPr>
            <p:ph type="title"/>
          </p:nvPr>
        </p:nvSpPr>
        <p:spPr>
          <a:xfrm>
            <a:off x="609600" y="365125"/>
            <a:ext cx="10972800" cy="997614"/>
          </a:xfrm>
        </p:spPr>
        <p:txBody>
          <a:bodyPr/>
          <a:lstStyle/>
          <a:p>
            <a:pPr algn="ctr"/>
            <a:r>
              <a:rPr lang="en-US"/>
              <a:t>CTF Claims Worksheet- Update</a:t>
            </a:r>
          </a:p>
        </p:txBody>
      </p:sp>
      <p:sp>
        <p:nvSpPr>
          <p:cNvPr id="3" name="Content Placeholder 2">
            <a:extLst>
              <a:ext uri="{FF2B5EF4-FFF2-40B4-BE49-F238E27FC236}">
                <a16:creationId xmlns:a16="http://schemas.microsoft.com/office/drawing/2014/main" id="{BCBE1E60-F822-C674-5C8E-B2E1222AA18C}"/>
              </a:ext>
            </a:extLst>
          </p:cNvPr>
          <p:cNvSpPr>
            <a:spLocks noGrp="1"/>
          </p:cNvSpPr>
          <p:nvPr>
            <p:ph idx="1"/>
          </p:nvPr>
        </p:nvSpPr>
        <p:spPr>
          <a:xfrm>
            <a:off x="4197751" y="1536259"/>
            <a:ext cx="7384649" cy="4640704"/>
          </a:xfrm>
        </p:spPr>
        <p:txBody>
          <a:bodyPr/>
          <a:lstStyle/>
          <a:p>
            <a:r>
              <a:rPr lang="en-US" dirty="0"/>
              <a:t>Additional tab added for service providers to provide explanations regarding adjustment records. </a:t>
            </a:r>
          </a:p>
          <a:p>
            <a:r>
              <a:rPr lang="en-US" dirty="0"/>
              <a:t>Purpose of the tab is for service providers to explain various adjustments to the CTF program at the same time as submitting a claim. </a:t>
            </a:r>
          </a:p>
          <a:p>
            <a:pPr lvl="1"/>
            <a:r>
              <a:rPr lang="en-US" dirty="0"/>
              <a:t>Increases review efficiency</a:t>
            </a:r>
          </a:p>
          <a:p>
            <a:pPr lvl="1"/>
            <a:r>
              <a:rPr lang="en-US" dirty="0"/>
              <a:t>Reduces amount of data requests</a:t>
            </a:r>
          </a:p>
          <a:p>
            <a:pPr lvl="1"/>
            <a:r>
              <a:rPr lang="en-US" dirty="0"/>
              <a:t>Ensures program compliance</a:t>
            </a:r>
          </a:p>
        </p:txBody>
      </p:sp>
      <p:pic>
        <p:nvPicPr>
          <p:cNvPr id="4" name="Picture 3" descr="Closeup of hand pointing to line in book">
            <a:extLst>
              <a:ext uri="{FF2B5EF4-FFF2-40B4-BE49-F238E27FC236}">
                <a16:creationId xmlns:a16="http://schemas.microsoft.com/office/drawing/2014/main" id="{D4594D59-5899-028D-7223-A31D7DB93747}"/>
              </a:ext>
            </a:extLst>
          </p:cNvPr>
          <p:cNvPicPr>
            <a:picLocks noChangeAspect="1"/>
          </p:cNvPicPr>
          <p:nvPr/>
        </p:nvPicPr>
        <p:blipFill>
          <a:blip r:embed="rId2"/>
          <a:stretch>
            <a:fillRect/>
          </a:stretch>
        </p:blipFill>
        <p:spPr>
          <a:xfrm>
            <a:off x="472633" y="1538468"/>
            <a:ext cx="3713545" cy="4735976"/>
          </a:xfrm>
          <a:prstGeom prst="rect">
            <a:avLst/>
          </a:prstGeom>
        </p:spPr>
      </p:pic>
    </p:spTree>
    <p:extLst>
      <p:ext uri="{BB962C8B-B14F-4D97-AF65-F5344CB8AC3E}">
        <p14:creationId xmlns:p14="http://schemas.microsoft.com/office/powerpoint/2010/main" val="19294007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0C220C-98F4-EF87-7459-E744D5C90922}"/>
              </a:ext>
            </a:extLst>
          </p:cNvPr>
          <p:cNvPicPr>
            <a:picLocks noChangeAspect="1"/>
          </p:cNvPicPr>
          <p:nvPr/>
        </p:nvPicPr>
        <p:blipFill>
          <a:blip r:embed="rId2"/>
          <a:stretch>
            <a:fillRect/>
          </a:stretch>
        </p:blipFill>
        <p:spPr>
          <a:xfrm>
            <a:off x="2266950" y="1360243"/>
            <a:ext cx="7658100" cy="1343025"/>
          </a:xfrm>
          <a:prstGeom prst="rect">
            <a:avLst/>
          </a:prstGeom>
        </p:spPr>
      </p:pic>
      <p:pic>
        <p:nvPicPr>
          <p:cNvPr id="7" name="Picture 6">
            <a:extLst>
              <a:ext uri="{FF2B5EF4-FFF2-40B4-BE49-F238E27FC236}">
                <a16:creationId xmlns:a16="http://schemas.microsoft.com/office/drawing/2014/main" id="{07ECFB23-B0DE-B05D-487B-D326CF17E5C7}"/>
              </a:ext>
            </a:extLst>
          </p:cNvPr>
          <p:cNvPicPr>
            <a:picLocks noChangeAspect="1"/>
          </p:cNvPicPr>
          <p:nvPr/>
        </p:nvPicPr>
        <p:blipFill>
          <a:blip r:embed="rId3"/>
          <a:stretch>
            <a:fillRect/>
          </a:stretch>
        </p:blipFill>
        <p:spPr>
          <a:xfrm>
            <a:off x="99588" y="3243656"/>
            <a:ext cx="11992824" cy="1866117"/>
          </a:xfrm>
          <a:prstGeom prst="rect">
            <a:avLst/>
          </a:prstGeom>
        </p:spPr>
      </p:pic>
      <p:sp>
        <p:nvSpPr>
          <p:cNvPr id="2" name="TextBox 1">
            <a:extLst>
              <a:ext uri="{FF2B5EF4-FFF2-40B4-BE49-F238E27FC236}">
                <a16:creationId xmlns:a16="http://schemas.microsoft.com/office/drawing/2014/main" id="{F0CCD8C0-A40B-560B-5271-19D5719A5DD3}"/>
              </a:ext>
            </a:extLst>
          </p:cNvPr>
          <p:cNvSpPr txBox="1"/>
          <p:nvPr/>
        </p:nvSpPr>
        <p:spPr>
          <a:xfrm>
            <a:off x="458216" y="368808"/>
            <a:ext cx="838708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rgbClr val="2A3C50"/>
                </a:solidFill>
              </a:rPr>
              <a:t>Claims Worksheet Update- Example </a:t>
            </a:r>
          </a:p>
        </p:txBody>
      </p:sp>
    </p:spTree>
    <p:extLst>
      <p:ext uri="{BB962C8B-B14F-4D97-AF65-F5344CB8AC3E}">
        <p14:creationId xmlns:p14="http://schemas.microsoft.com/office/powerpoint/2010/main" val="833467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C0DAC-3057-F31C-1591-D64469F3A101}"/>
              </a:ext>
            </a:extLst>
          </p:cNvPr>
          <p:cNvSpPr>
            <a:spLocks noGrp="1"/>
          </p:cNvSpPr>
          <p:nvPr>
            <p:ph type="title"/>
          </p:nvPr>
        </p:nvSpPr>
        <p:spPr>
          <a:xfrm>
            <a:off x="609600" y="365125"/>
            <a:ext cx="10972800" cy="780653"/>
          </a:xfrm>
        </p:spPr>
        <p:txBody>
          <a:bodyPr anchor="b">
            <a:normAutofit/>
          </a:bodyPr>
          <a:lstStyle/>
          <a:p>
            <a:r>
              <a:rPr lang="en-US"/>
              <a:t>Digital Divide Grant Program</a:t>
            </a:r>
          </a:p>
        </p:txBody>
      </p:sp>
      <p:sp>
        <p:nvSpPr>
          <p:cNvPr id="3" name="Content Placeholder 2">
            <a:extLst>
              <a:ext uri="{FF2B5EF4-FFF2-40B4-BE49-F238E27FC236}">
                <a16:creationId xmlns:a16="http://schemas.microsoft.com/office/drawing/2014/main" id="{E39CEDEC-350D-7731-CFAE-1864516641CA}"/>
              </a:ext>
            </a:extLst>
          </p:cNvPr>
          <p:cNvSpPr>
            <a:spLocks noGrp="1"/>
          </p:cNvSpPr>
          <p:nvPr>
            <p:ph idx="1"/>
          </p:nvPr>
        </p:nvSpPr>
        <p:spPr>
          <a:xfrm>
            <a:off x="609600" y="1430158"/>
            <a:ext cx="6969891" cy="4746805"/>
          </a:xfrm>
        </p:spPr>
        <p:txBody>
          <a:bodyPr vert="horz" lIns="0" tIns="45720" rIns="91440" bIns="45720" rtlCol="0" anchor="t">
            <a:normAutofit lnSpcReduction="10000"/>
          </a:bodyPr>
          <a:lstStyle/>
          <a:p>
            <a:pPr marL="228600" indent="-228600">
              <a:lnSpc>
                <a:spcPct val="90000"/>
              </a:lnSpc>
              <a:buFont typeface="Arial" panose="020B0604020202020204" pitchFamily="34" charset="0"/>
              <a:buChar char="•"/>
            </a:pPr>
            <a:r>
              <a:rPr lang="en-US" sz="2000"/>
              <a:t>T-17842 to award CBOs and public schools' grants for reducing the digital divide in schools and communities located in low-income urban and rural areas by providing necessary resources and access to digital technology. </a:t>
            </a:r>
          </a:p>
          <a:p>
            <a:pPr marL="685800" lvl="2" indent="-228600">
              <a:lnSpc>
                <a:spcPct val="90000"/>
              </a:lnSpc>
              <a:spcBef>
                <a:spcPts val="1000"/>
              </a:spcBef>
              <a:buFont typeface="Arial" panose="020B0604020202020204" pitchFamily="34" charset="0"/>
              <a:buChar char="•"/>
            </a:pPr>
            <a:r>
              <a:rPr lang="en-US"/>
              <a:t>$100,000 to projects for low-income rural and urban schools </a:t>
            </a:r>
          </a:p>
          <a:p>
            <a:pPr marL="685800" lvl="2" indent="-228600">
              <a:lnSpc>
                <a:spcPct val="90000"/>
              </a:lnSpc>
              <a:spcBef>
                <a:spcPts val="1000"/>
              </a:spcBef>
              <a:buFont typeface="Arial" panose="020B0604020202020204" pitchFamily="34" charset="0"/>
              <a:buChar char="•"/>
            </a:pPr>
            <a:r>
              <a:rPr lang="en-US"/>
              <a:t>Two $50,000 awards for CBOs</a:t>
            </a:r>
          </a:p>
          <a:p>
            <a:pPr marL="228600" lvl="1" indent="-228600">
              <a:lnSpc>
                <a:spcPct val="90000"/>
              </a:lnSpc>
              <a:spcBef>
                <a:spcPts val="1000"/>
              </a:spcBef>
              <a:buFont typeface="Arial" panose="020B0604020202020204" pitchFamily="34" charset="0"/>
              <a:buChar char="•"/>
            </a:pPr>
            <a:r>
              <a:rPr lang="en-US" sz="2000"/>
              <a:t>The DDGP will begin accepting applications seven days after the adoption of this Resolution. </a:t>
            </a:r>
          </a:p>
          <a:p>
            <a:pPr marL="228600" lvl="1" indent="-228600">
              <a:lnSpc>
                <a:spcPct val="90000"/>
              </a:lnSpc>
              <a:spcBef>
                <a:spcPts val="1000"/>
              </a:spcBef>
              <a:buFont typeface="Arial" panose="020B0604020202020204" pitchFamily="34" charset="0"/>
              <a:buChar char="•"/>
            </a:pPr>
            <a:r>
              <a:rPr lang="en-US" sz="2000"/>
              <a:t>Applicants must submit their completed application, including all required documents, to </a:t>
            </a:r>
            <a:r>
              <a:rPr lang="en-US" sz="2000">
                <a:hlinkClick r:id="rId2">
                  <a:extLst>
                    <a:ext uri="{A12FA001-AC4F-418D-AE19-62706E023703}">
                      <ahyp:hlinkClr xmlns:ahyp="http://schemas.microsoft.com/office/drawing/2018/hyperlinkcolor" val="tx"/>
                    </a:ext>
                  </a:extLst>
                </a:hlinkClick>
              </a:rPr>
              <a:t>DigitalDivideGrantProgram@cpuc.ca.gov</a:t>
            </a:r>
            <a:r>
              <a:rPr lang="en-US" sz="2000"/>
              <a:t>.</a:t>
            </a:r>
          </a:p>
          <a:p>
            <a:pPr marL="685800" lvl="2" indent="-228600">
              <a:lnSpc>
                <a:spcPct val="90000"/>
              </a:lnSpc>
              <a:spcBef>
                <a:spcPts val="1000"/>
              </a:spcBef>
            </a:pPr>
            <a:r>
              <a:rPr lang="en-US"/>
              <a:t>See T-17842 Appendix A for Application Instructions</a:t>
            </a:r>
          </a:p>
        </p:txBody>
      </p:sp>
      <p:sp>
        <p:nvSpPr>
          <p:cNvPr id="8" name="Slide Number Placeholder 3">
            <a:extLst>
              <a:ext uri="{FF2B5EF4-FFF2-40B4-BE49-F238E27FC236}">
                <a16:creationId xmlns:a16="http://schemas.microsoft.com/office/drawing/2014/main" id="{EE645F49-FAC7-C045-A77E-70E54C05952A}"/>
              </a:ext>
            </a:extLst>
          </p:cNvPr>
          <p:cNvSpPr>
            <a:spLocks noGrp="1"/>
          </p:cNvSpPr>
          <p:nvPr>
            <p:ph type="sldNum" sz="quarter" idx="12"/>
          </p:nvPr>
        </p:nvSpPr>
        <p:spPr>
          <a:xfrm>
            <a:off x="11199906" y="6400800"/>
            <a:ext cx="382493" cy="181909"/>
          </a:xfrm>
        </p:spPr>
        <p:txBody>
          <a:bodyPr anchor="t">
            <a:normAutofit/>
          </a:bodyPr>
          <a:lstStyle/>
          <a:p>
            <a:pPr>
              <a:spcAft>
                <a:spcPts val="600"/>
              </a:spcAft>
            </a:pPr>
            <a:fld id="{1C4126A1-9282-4A82-AC02-A59AF4A969C8}" type="slidenum">
              <a:rPr lang="en-US" smtClean="0"/>
              <a:pPr>
                <a:spcAft>
                  <a:spcPts val="600"/>
                </a:spcAft>
              </a:pPr>
              <a:t>13</a:t>
            </a:fld>
            <a:endParaRPr lang="en-US"/>
          </a:p>
        </p:txBody>
      </p:sp>
      <p:pic>
        <p:nvPicPr>
          <p:cNvPr id="6" name="Picture 5" descr="Aerial view of bridge and Hoover Dam over river">
            <a:extLst>
              <a:ext uri="{FF2B5EF4-FFF2-40B4-BE49-F238E27FC236}">
                <a16:creationId xmlns:a16="http://schemas.microsoft.com/office/drawing/2014/main" id="{C535D7B3-F598-68EF-5188-CBB3730ECAC0}"/>
              </a:ext>
            </a:extLst>
          </p:cNvPr>
          <p:cNvPicPr>
            <a:picLocks noChangeAspect="1"/>
          </p:cNvPicPr>
          <p:nvPr/>
        </p:nvPicPr>
        <p:blipFill>
          <a:blip r:embed="rId3"/>
          <a:stretch>
            <a:fillRect/>
          </a:stretch>
        </p:blipFill>
        <p:spPr>
          <a:xfrm>
            <a:off x="7388506" y="895831"/>
            <a:ext cx="4436962" cy="5104919"/>
          </a:xfrm>
          <a:prstGeom prst="rect">
            <a:avLst/>
          </a:prstGeom>
        </p:spPr>
      </p:pic>
    </p:spTree>
    <p:extLst>
      <p:ext uri="{BB962C8B-B14F-4D97-AF65-F5344CB8AC3E}">
        <p14:creationId xmlns:p14="http://schemas.microsoft.com/office/powerpoint/2010/main" val="29047861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1755B-002F-240A-6B50-1960D6E8B24F}"/>
              </a:ext>
            </a:extLst>
          </p:cNvPr>
          <p:cNvSpPr>
            <a:spLocks noGrp="1"/>
          </p:cNvSpPr>
          <p:nvPr>
            <p:ph type="title"/>
          </p:nvPr>
        </p:nvSpPr>
        <p:spPr>
          <a:xfrm>
            <a:off x="1945758" y="419781"/>
            <a:ext cx="8633638" cy="966168"/>
          </a:xfrm>
        </p:spPr>
        <p:txBody>
          <a:bodyPr/>
          <a:lstStyle/>
          <a:p>
            <a:pPr algn="ctr"/>
            <a:r>
              <a:rPr lang="en-US" err="1"/>
              <a:t>eCAP</a:t>
            </a:r>
            <a:r>
              <a:rPr lang="en-US"/>
              <a:t> Updates</a:t>
            </a:r>
          </a:p>
        </p:txBody>
      </p:sp>
      <p:sp>
        <p:nvSpPr>
          <p:cNvPr id="4" name="Slide Number Placeholder 3">
            <a:extLst>
              <a:ext uri="{FF2B5EF4-FFF2-40B4-BE49-F238E27FC236}">
                <a16:creationId xmlns:a16="http://schemas.microsoft.com/office/drawing/2014/main" id="{D880F5DA-7633-71AB-3BC3-C469D7D11938}"/>
              </a:ext>
            </a:extLst>
          </p:cNvPr>
          <p:cNvSpPr>
            <a:spLocks noGrp="1"/>
          </p:cNvSpPr>
          <p:nvPr>
            <p:ph type="sldNum" sz="quarter" idx="12"/>
          </p:nvPr>
        </p:nvSpPr>
        <p:spPr/>
        <p:txBody>
          <a:bodyPr/>
          <a:lstStyle/>
          <a:p>
            <a:fld id="{1C4126A1-9282-4A82-AC02-A59AF4A969C8}" type="slidenum">
              <a:rPr lang="en-US" smtClean="0"/>
              <a:t>14</a:t>
            </a:fld>
            <a:endParaRPr lang="en-US"/>
          </a:p>
        </p:txBody>
      </p:sp>
      <p:graphicFrame>
        <p:nvGraphicFramePr>
          <p:cNvPr id="7" name="Content Placeholder 2">
            <a:extLst>
              <a:ext uri="{FF2B5EF4-FFF2-40B4-BE49-F238E27FC236}">
                <a16:creationId xmlns:a16="http://schemas.microsoft.com/office/drawing/2014/main" id="{CD73D45E-B1FF-3BBD-9318-8507099B1FB2}"/>
              </a:ext>
            </a:extLst>
          </p:cNvPr>
          <p:cNvGraphicFramePr>
            <a:graphicFrameLocks/>
          </p:cNvGraphicFramePr>
          <p:nvPr/>
        </p:nvGraphicFramePr>
        <p:xfrm>
          <a:off x="1840952" y="1711842"/>
          <a:ext cx="9093759" cy="42530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Graphic 4" descr="Classroom with solid fill">
            <a:extLst>
              <a:ext uri="{FF2B5EF4-FFF2-40B4-BE49-F238E27FC236}">
                <a16:creationId xmlns:a16="http://schemas.microsoft.com/office/drawing/2014/main" id="{CB63EE23-BE49-92B7-93DC-F0ACAEFADB1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637990" y="2062717"/>
            <a:ext cx="1040874" cy="657791"/>
          </a:xfrm>
          <a:prstGeom prst="rect">
            <a:avLst/>
          </a:prstGeom>
        </p:spPr>
      </p:pic>
      <p:pic>
        <p:nvPicPr>
          <p:cNvPr id="8" name="Graphic 7" descr="Books with solid fill">
            <a:extLst>
              <a:ext uri="{FF2B5EF4-FFF2-40B4-BE49-F238E27FC236}">
                <a16:creationId xmlns:a16="http://schemas.microsoft.com/office/drawing/2014/main" id="{6AA229EB-ED16-537B-2AB8-56645FB15C4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658140" y="3398530"/>
            <a:ext cx="1020724" cy="914400"/>
          </a:xfrm>
          <a:prstGeom prst="rect">
            <a:avLst/>
          </a:prstGeom>
        </p:spPr>
      </p:pic>
      <p:pic>
        <p:nvPicPr>
          <p:cNvPr id="10" name="Graphic 9" descr="Open envelope with solid fill">
            <a:extLst>
              <a:ext uri="{FF2B5EF4-FFF2-40B4-BE49-F238E27FC236}">
                <a16:creationId xmlns:a16="http://schemas.microsoft.com/office/drawing/2014/main" id="{BEC0FCF8-6924-FC0F-226B-3844C8F2B66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754389" y="4844730"/>
            <a:ext cx="914400" cy="914400"/>
          </a:xfrm>
          <a:prstGeom prst="rect">
            <a:avLst/>
          </a:prstGeom>
        </p:spPr>
      </p:pic>
    </p:spTree>
    <p:extLst>
      <p:ext uri="{BB962C8B-B14F-4D97-AF65-F5344CB8AC3E}">
        <p14:creationId xmlns:p14="http://schemas.microsoft.com/office/powerpoint/2010/main" val="2788829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4D6A3F-FDB0-9FB1-4A65-A22F28F16F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655E8B-48A8-1749-41E4-8A8CED49C03C}"/>
              </a:ext>
            </a:extLst>
          </p:cNvPr>
          <p:cNvSpPr>
            <a:spLocks noGrp="1"/>
          </p:cNvSpPr>
          <p:nvPr>
            <p:ph type="title"/>
          </p:nvPr>
        </p:nvSpPr>
        <p:spPr>
          <a:xfrm>
            <a:off x="-2048437" y="4319696"/>
            <a:ext cx="10972800" cy="1325563"/>
          </a:xfrm>
        </p:spPr>
        <p:txBody>
          <a:bodyPr/>
          <a:lstStyle/>
          <a:p>
            <a:pPr algn="ctr"/>
            <a:r>
              <a:rPr lang="en-US" sz="5400">
                <a:solidFill>
                  <a:schemeClr val="bg1"/>
                </a:solidFill>
              </a:rPr>
              <a:t>Processes</a:t>
            </a:r>
          </a:p>
        </p:txBody>
      </p:sp>
      <p:sp>
        <p:nvSpPr>
          <p:cNvPr id="3" name="Slide Number Placeholder 2">
            <a:extLst>
              <a:ext uri="{FF2B5EF4-FFF2-40B4-BE49-F238E27FC236}">
                <a16:creationId xmlns:a16="http://schemas.microsoft.com/office/drawing/2014/main" id="{8531F5A8-96D6-0ACE-63A9-F97EE34B1B0F}"/>
              </a:ext>
            </a:extLst>
          </p:cNvPr>
          <p:cNvSpPr>
            <a:spLocks noGrp="1"/>
          </p:cNvSpPr>
          <p:nvPr>
            <p:ph type="sldNum" sz="quarter" idx="12"/>
          </p:nvPr>
        </p:nvSpPr>
        <p:spPr/>
        <p:txBody>
          <a:bodyPr/>
          <a:lstStyle/>
          <a:p>
            <a:fld id="{1C4126A1-9282-4A82-AC02-A59AF4A969C8}" type="slidenum">
              <a:rPr lang="en-US" smtClean="0"/>
              <a:t>15</a:t>
            </a:fld>
            <a:endParaRPr lang="en-US"/>
          </a:p>
        </p:txBody>
      </p:sp>
      <p:pic>
        <p:nvPicPr>
          <p:cNvPr id="4" name="Picture 3" descr="Logo&#10;&#10;Description automatically generated">
            <a:extLst>
              <a:ext uri="{FF2B5EF4-FFF2-40B4-BE49-F238E27FC236}">
                <a16:creationId xmlns:a16="http://schemas.microsoft.com/office/drawing/2014/main" id="{E951847C-6036-99F2-C427-A450D418A1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927" y="421462"/>
            <a:ext cx="5316072" cy="2116843"/>
          </a:xfrm>
          <a:prstGeom prst="rect">
            <a:avLst/>
          </a:prstGeom>
        </p:spPr>
      </p:pic>
    </p:spTree>
    <p:extLst>
      <p:ext uri="{BB962C8B-B14F-4D97-AF65-F5344CB8AC3E}">
        <p14:creationId xmlns:p14="http://schemas.microsoft.com/office/powerpoint/2010/main" val="29233799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50397D-6E40-61A1-8C77-9AF853C2A4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F39B84-D87A-9E61-76A4-A3C1889762A2}"/>
              </a:ext>
            </a:extLst>
          </p:cNvPr>
          <p:cNvSpPr>
            <a:spLocks noGrp="1"/>
          </p:cNvSpPr>
          <p:nvPr>
            <p:ph type="title"/>
          </p:nvPr>
        </p:nvSpPr>
        <p:spPr>
          <a:xfrm>
            <a:off x="609600" y="365125"/>
            <a:ext cx="10972800" cy="866365"/>
          </a:xfrm>
        </p:spPr>
        <p:txBody>
          <a:bodyPr/>
          <a:lstStyle/>
          <a:p>
            <a:pPr algn="ctr"/>
            <a:r>
              <a:rPr lang="en-US"/>
              <a:t>Service Provider Program Requirements</a:t>
            </a:r>
          </a:p>
        </p:txBody>
      </p:sp>
      <p:sp>
        <p:nvSpPr>
          <p:cNvPr id="3" name="Content Placeholder 2">
            <a:extLst>
              <a:ext uri="{FF2B5EF4-FFF2-40B4-BE49-F238E27FC236}">
                <a16:creationId xmlns:a16="http://schemas.microsoft.com/office/drawing/2014/main" id="{A7113AB7-EDEB-0352-DD8A-CF74797F72B1}"/>
              </a:ext>
            </a:extLst>
          </p:cNvPr>
          <p:cNvSpPr>
            <a:spLocks noGrp="1"/>
          </p:cNvSpPr>
          <p:nvPr>
            <p:ph sz="half" idx="1"/>
          </p:nvPr>
        </p:nvSpPr>
        <p:spPr>
          <a:xfrm>
            <a:off x="3646714" y="1223414"/>
            <a:ext cx="7836221" cy="4481301"/>
          </a:xfrm>
        </p:spPr>
        <p:txBody>
          <a:bodyPr/>
          <a:lstStyle/>
          <a:p>
            <a:pPr>
              <a:buFont typeface="Wingdings" panose="05000000000000000000" pitchFamily="2" charset="2"/>
              <a:buChar char="v"/>
            </a:pPr>
            <a:r>
              <a:rPr lang="en-US" dirty="0"/>
              <a:t> Must have a Certificate Of Public Convenience and Necessity (CPCN) on file with the Communications Division to receive reimbursements.</a:t>
            </a:r>
          </a:p>
          <a:p>
            <a:pPr>
              <a:buFont typeface="Wingdings" panose="05000000000000000000" pitchFamily="2" charset="2"/>
              <a:buChar char="v"/>
            </a:pPr>
            <a:r>
              <a:rPr lang="en-US" dirty="0"/>
              <a:t> Service Providers that do not have a CPCN can partner with a CPCN holder to participate and to file claims for reimbursement on their behalf.</a:t>
            </a:r>
          </a:p>
          <a:p>
            <a:pPr>
              <a:buFont typeface="Wingdings" panose="05000000000000000000" pitchFamily="2" charset="2"/>
              <a:buChar char="v"/>
            </a:pPr>
            <a:r>
              <a:rPr lang="en-US" dirty="0"/>
              <a:t>Payments are addressed to the CPCN holder and are passed on to the partner.</a:t>
            </a:r>
          </a:p>
          <a:p>
            <a:pPr>
              <a:buFont typeface="Wingdings" panose="05000000000000000000" pitchFamily="2" charset="2"/>
              <a:buChar char="v"/>
            </a:pPr>
            <a:r>
              <a:rPr lang="en-US" dirty="0"/>
              <a:t> CTF does not arrange or facilitate partnerships.</a:t>
            </a:r>
          </a:p>
          <a:p>
            <a:pPr>
              <a:buFont typeface="Wingdings" panose="05000000000000000000" pitchFamily="2" charset="2"/>
              <a:buChar char="v"/>
            </a:pPr>
            <a:r>
              <a:rPr lang="en-US" dirty="0"/>
              <a:t> The Service Provider filing the claim is responsible for the veracity of the entire claim, including any amounts for a partner.</a:t>
            </a:r>
          </a:p>
          <a:p>
            <a:pPr>
              <a:buFont typeface="Wingdings" panose="05000000000000000000" pitchFamily="2" charset="2"/>
              <a:buChar char="v"/>
            </a:pPr>
            <a:endParaRPr lang="en-US" dirty="0"/>
          </a:p>
          <a:p>
            <a:pPr>
              <a:buFont typeface="Wingdings" panose="05000000000000000000" pitchFamily="2" charset="2"/>
              <a:buChar char="v"/>
            </a:pPr>
            <a:endParaRPr lang="en-US" dirty="0"/>
          </a:p>
          <a:p>
            <a:pPr>
              <a:buFont typeface="Wingdings" panose="05000000000000000000" pitchFamily="2" charset="2"/>
              <a:buChar char="v"/>
            </a:pPr>
            <a:endParaRPr lang="en-US" dirty="0"/>
          </a:p>
          <a:p>
            <a:pPr>
              <a:buFont typeface="Wingdings" panose="05000000000000000000" pitchFamily="2" charset="2"/>
              <a:buChar char="v"/>
            </a:pPr>
            <a:endParaRPr lang="en-US" dirty="0"/>
          </a:p>
          <a:p>
            <a:pPr>
              <a:buFont typeface="Wingdings" panose="05000000000000000000" pitchFamily="2" charset="2"/>
              <a:buChar char="v"/>
            </a:pPr>
            <a:endParaRPr lang="en-US" dirty="0"/>
          </a:p>
          <a:p>
            <a:pPr>
              <a:buFont typeface="Wingdings" panose="05000000000000000000" pitchFamily="2" charset="2"/>
              <a:buChar char="v"/>
            </a:pPr>
            <a:endParaRPr lang="en-US" dirty="0"/>
          </a:p>
          <a:p>
            <a:pPr>
              <a:buFont typeface="Wingdings" panose="05000000000000000000" pitchFamily="2" charset="2"/>
              <a:buChar char="v"/>
            </a:pPr>
            <a:endParaRPr lang="en-US" dirty="0"/>
          </a:p>
        </p:txBody>
      </p:sp>
      <p:sp>
        <p:nvSpPr>
          <p:cNvPr id="5" name="Slide Number Placeholder 4">
            <a:extLst>
              <a:ext uri="{FF2B5EF4-FFF2-40B4-BE49-F238E27FC236}">
                <a16:creationId xmlns:a16="http://schemas.microsoft.com/office/drawing/2014/main" id="{B245302A-C4C2-FCCF-6270-8F739A3C8BF0}"/>
              </a:ext>
            </a:extLst>
          </p:cNvPr>
          <p:cNvSpPr>
            <a:spLocks noGrp="1"/>
          </p:cNvSpPr>
          <p:nvPr>
            <p:ph type="sldNum" sz="quarter" idx="12"/>
          </p:nvPr>
        </p:nvSpPr>
        <p:spPr/>
        <p:txBody>
          <a:bodyPr/>
          <a:lstStyle/>
          <a:p>
            <a:pPr marL="0" marR="0" lvl="0" indent="0" algn="r" defTabSz="914400" rtl="0" eaLnBrk="1" fontAlgn="t" latinLnBrk="0" hangingPunct="1">
              <a:lnSpc>
                <a:spcPct val="100000"/>
              </a:lnSpc>
              <a:spcBef>
                <a:spcPts val="0"/>
              </a:spcBef>
              <a:spcAft>
                <a:spcPts val="0"/>
              </a:spcAft>
              <a:buClrTx/>
              <a:buSzTx/>
              <a:buFontTx/>
              <a:buNone/>
              <a:tabLst/>
              <a:defRPr/>
            </a:pPr>
            <a:fld id="{1C4126A1-9282-4A82-AC02-A59AF4A969C8}" type="slidenum">
              <a:rPr kumimoji="0" lang="en-US" sz="900" b="0" i="0" u="none" strike="noStrike" kern="1200" cap="none" spc="0" normalizeH="0" baseline="0" noProof="0" smtClean="0">
                <a:ln>
                  <a:noFill/>
                </a:ln>
                <a:solidFill>
                  <a:srgbClr val="6996C9"/>
                </a:solidFill>
                <a:effectLst/>
                <a:uLnTx/>
                <a:uFillTx/>
                <a:latin typeface="Century Gothic" panose="020F0302020204030204"/>
                <a:ea typeface="+mn-ea"/>
                <a:cs typeface="+mn-cs"/>
              </a:rPr>
              <a:pPr marL="0" marR="0" lvl="0" indent="0" algn="r" defTabSz="914400" rtl="0" eaLnBrk="1" fontAlgn="t" latinLnBrk="0" hangingPunct="1">
                <a:lnSpc>
                  <a:spcPct val="100000"/>
                </a:lnSpc>
                <a:spcBef>
                  <a:spcPts val="0"/>
                </a:spcBef>
                <a:spcAft>
                  <a:spcPts val="0"/>
                </a:spcAft>
                <a:buClrTx/>
                <a:buSzTx/>
                <a:buFontTx/>
                <a:buNone/>
                <a:tabLst/>
                <a:defRPr/>
              </a:pPr>
              <a:t>16</a:t>
            </a:fld>
            <a:endParaRPr kumimoji="0" lang="en-US" sz="900" b="0" i="0" u="none" strike="noStrike" kern="1200" cap="none" spc="0" normalizeH="0" baseline="0" noProof="0">
              <a:ln>
                <a:noFill/>
              </a:ln>
              <a:solidFill>
                <a:srgbClr val="6996C9"/>
              </a:solidFill>
              <a:effectLst/>
              <a:uLnTx/>
              <a:uFillTx/>
              <a:latin typeface="Century Gothic" panose="020F0302020204030204"/>
              <a:ea typeface="+mn-ea"/>
              <a:cs typeface="+mn-cs"/>
            </a:endParaRPr>
          </a:p>
        </p:txBody>
      </p:sp>
      <p:pic>
        <p:nvPicPr>
          <p:cNvPr id="8" name="Picture 7" descr="Sealed paper scrolls">
            <a:extLst>
              <a:ext uri="{FF2B5EF4-FFF2-40B4-BE49-F238E27FC236}">
                <a16:creationId xmlns:a16="http://schemas.microsoft.com/office/drawing/2014/main" id="{D854366D-7765-BE0C-C8C1-AB556DC2ECDD}"/>
              </a:ext>
            </a:extLst>
          </p:cNvPr>
          <p:cNvPicPr>
            <a:picLocks noChangeAspect="1"/>
          </p:cNvPicPr>
          <p:nvPr/>
        </p:nvPicPr>
        <p:blipFill>
          <a:blip r:embed="rId3"/>
          <a:stretch>
            <a:fillRect/>
          </a:stretch>
        </p:blipFill>
        <p:spPr>
          <a:xfrm>
            <a:off x="609600" y="1337409"/>
            <a:ext cx="3037115" cy="5162894"/>
          </a:xfrm>
          <a:prstGeom prst="rect">
            <a:avLst/>
          </a:prstGeom>
        </p:spPr>
      </p:pic>
    </p:spTree>
    <p:extLst>
      <p:ext uri="{BB962C8B-B14F-4D97-AF65-F5344CB8AC3E}">
        <p14:creationId xmlns:p14="http://schemas.microsoft.com/office/powerpoint/2010/main" val="16687309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9AC37D-F894-D7A4-9B51-CDEC9477A6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BE119E-976E-8D0A-665D-02A9718E2CC7}"/>
              </a:ext>
            </a:extLst>
          </p:cNvPr>
          <p:cNvSpPr>
            <a:spLocks noGrp="1"/>
          </p:cNvSpPr>
          <p:nvPr>
            <p:ph type="title"/>
          </p:nvPr>
        </p:nvSpPr>
        <p:spPr>
          <a:xfrm>
            <a:off x="609600" y="365125"/>
            <a:ext cx="10972800" cy="1094965"/>
          </a:xfrm>
        </p:spPr>
        <p:txBody>
          <a:bodyPr/>
          <a:lstStyle/>
          <a:p>
            <a:pPr algn="ctr"/>
            <a:r>
              <a:rPr lang="en-US"/>
              <a:t>Service Provider Program Requirements (cont.)</a:t>
            </a:r>
          </a:p>
        </p:txBody>
      </p:sp>
      <p:sp>
        <p:nvSpPr>
          <p:cNvPr id="3" name="Content Placeholder 2">
            <a:extLst>
              <a:ext uri="{FF2B5EF4-FFF2-40B4-BE49-F238E27FC236}">
                <a16:creationId xmlns:a16="http://schemas.microsoft.com/office/drawing/2014/main" id="{4F86D51A-1F79-F654-5068-E563ED9FFCD5}"/>
              </a:ext>
            </a:extLst>
          </p:cNvPr>
          <p:cNvSpPr>
            <a:spLocks noGrp="1"/>
          </p:cNvSpPr>
          <p:nvPr>
            <p:ph sz="half" idx="1"/>
          </p:nvPr>
        </p:nvSpPr>
        <p:spPr>
          <a:xfrm>
            <a:off x="609600" y="1637071"/>
            <a:ext cx="10590306" cy="4546615"/>
          </a:xfrm>
        </p:spPr>
        <p:txBody>
          <a:bodyPr/>
          <a:lstStyle/>
          <a:p>
            <a:pPr>
              <a:buFont typeface="Wingdings" panose="05000000000000000000" pitchFamily="2" charset="2"/>
              <a:buChar char="v"/>
            </a:pPr>
            <a:r>
              <a:rPr lang="en-US"/>
              <a:t> Must maintain a public webpage that includes information on CTF, a link to </a:t>
            </a:r>
            <a:r>
              <a:rPr lang="en-US">
                <a:hlinkClick r:id="rId3"/>
              </a:rPr>
              <a:t>www.cpuc.ca.gov/ctf</a:t>
            </a:r>
            <a:r>
              <a:rPr lang="en-US"/>
              <a:t>, a list of eligible services and contact information.</a:t>
            </a:r>
          </a:p>
          <a:p>
            <a:pPr>
              <a:buFont typeface="Wingdings" panose="05000000000000000000" pitchFamily="2" charset="2"/>
              <a:buChar char="v"/>
            </a:pPr>
            <a:r>
              <a:rPr lang="en-US"/>
              <a:t> If a Service Provider discounts tariffed services, they must have the tariffs on file with the CPUC.</a:t>
            </a:r>
          </a:p>
          <a:p>
            <a:pPr>
              <a:buFont typeface="Wingdings" panose="05000000000000000000" pitchFamily="2" charset="2"/>
              <a:buChar char="v"/>
            </a:pPr>
            <a:r>
              <a:rPr lang="en-US"/>
              <a:t> Must submit and update their CTF contacts to the Communications Division with a Carrier Information Update Request Form.</a:t>
            </a:r>
          </a:p>
          <a:p>
            <a:pPr>
              <a:buFont typeface="Wingdings" panose="05000000000000000000" pitchFamily="2" charset="2"/>
              <a:buChar char="v"/>
            </a:pPr>
            <a:r>
              <a:rPr lang="en-US"/>
              <a:t> Must have an accurate Payee Data Record on file with the CPUC’s Fiscal Department.</a:t>
            </a:r>
          </a:p>
          <a:p>
            <a:pPr>
              <a:buFont typeface="Wingdings" panose="05000000000000000000" pitchFamily="2" charset="2"/>
              <a:buChar char="v"/>
            </a:pPr>
            <a:endParaRPr lang="en-US"/>
          </a:p>
          <a:p>
            <a:pPr>
              <a:buFont typeface="Wingdings" panose="05000000000000000000" pitchFamily="2" charset="2"/>
              <a:buChar char="v"/>
            </a:pPr>
            <a:endParaRPr lang="en-US"/>
          </a:p>
          <a:p>
            <a:pPr>
              <a:buFont typeface="Wingdings" panose="05000000000000000000" pitchFamily="2" charset="2"/>
              <a:buChar char="v"/>
            </a:pPr>
            <a:endParaRPr lang="en-US"/>
          </a:p>
          <a:p>
            <a:pPr>
              <a:buFont typeface="Wingdings" panose="05000000000000000000" pitchFamily="2" charset="2"/>
              <a:buChar char="v"/>
            </a:pPr>
            <a:endParaRPr lang="en-US"/>
          </a:p>
          <a:p>
            <a:pPr>
              <a:buFont typeface="Wingdings" panose="05000000000000000000" pitchFamily="2" charset="2"/>
              <a:buChar char="v"/>
            </a:pPr>
            <a:endParaRPr lang="en-US"/>
          </a:p>
          <a:p>
            <a:pPr>
              <a:buFont typeface="Wingdings" panose="05000000000000000000" pitchFamily="2" charset="2"/>
              <a:buChar char="v"/>
            </a:pPr>
            <a:endParaRPr lang="en-US"/>
          </a:p>
          <a:p>
            <a:pPr>
              <a:buFont typeface="Wingdings" panose="05000000000000000000" pitchFamily="2" charset="2"/>
              <a:buChar char="v"/>
            </a:pPr>
            <a:endParaRPr lang="en-US"/>
          </a:p>
        </p:txBody>
      </p:sp>
      <p:sp>
        <p:nvSpPr>
          <p:cNvPr id="5" name="Slide Number Placeholder 4">
            <a:extLst>
              <a:ext uri="{FF2B5EF4-FFF2-40B4-BE49-F238E27FC236}">
                <a16:creationId xmlns:a16="http://schemas.microsoft.com/office/drawing/2014/main" id="{9BAEC032-2A40-292E-1872-426E0A5405FF}"/>
              </a:ext>
            </a:extLst>
          </p:cNvPr>
          <p:cNvSpPr>
            <a:spLocks noGrp="1"/>
          </p:cNvSpPr>
          <p:nvPr>
            <p:ph type="sldNum" sz="quarter" idx="12"/>
          </p:nvPr>
        </p:nvSpPr>
        <p:spPr/>
        <p:txBody>
          <a:bodyPr/>
          <a:lstStyle/>
          <a:p>
            <a:pPr marL="0" marR="0" lvl="0" indent="0" algn="r" defTabSz="914400" rtl="0" eaLnBrk="1" fontAlgn="t" latinLnBrk="0" hangingPunct="1">
              <a:lnSpc>
                <a:spcPct val="100000"/>
              </a:lnSpc>
              <a:spcBef>
                <a:spcPts val="0"/>
              </a:spcBef>
              <a:spcAft>
                <a:spcPts val="0"/>
              </a:spcAft>
              <a:buClrTx/>
              <a:buSzTx/>
              <a:buFontTx/>
              <a:buNone/>
              <a:tabLst/>
              <a:defRPr/>
            </a:pPr>
            <a:fld id="{1C4126A1-9282-4A82-AC02-A59AF4A969C8}" type="slidenum">
              <a:rPr kumimoji="0" lang="en-US" sz="900" b="0" i="0" u="none" strike="noStrike" kern="1200" cap="none" spc="0" normalizeH="0" baseline="0" noProof="0" smtClean="0">
                <a:ln>
                  <a:noFill/>
                </a:ln>
                <a:solidFill>
                  <a:srgbClr val="6996C9"/>
                </a:solidFill>
                <a:effectLst/>
                <a:uLnTx/>
                <a:uFillTx/>
                <a:latin typeface="Century Gothic" panose="020F0302020204030204"/>
                <a:ea typeface="+mn-ea"/>
                <a:cs typeface="+mn-cs"/>
              </a:rPr>
              <a:pPr marL="0" marR="0" lvl="0" indent="0" algn="r" defTabSz="914400" rtl="0" eaLnBrk="1" fontAlgn="t" latinLnBrk="0" hangingPunct="1">
                <a:lnSpc>
                  <a:spcPct val="100000"/>
                </a:lnSpc>
                <a:spcBef>
                  <a:spcPts val="0"/>
                </a:spcBef>
                <a:spcAft>
                  <a:spcPts val="0"/>
                </a:spcAft>
                <a:buClrTx/>
                <a:buSzTx/>
                <a:buFontTx/>
                <a:buNone/>
                <a:tabLst/>
                <a:defRPr/>
              </a:pPr>
              <a:t>17</a:t>
            </a:fld>
            <a:endParaRPr kumimoji="0" lang="en-US" sz="900" b="0" i="0" u="none" strike="noStrike" kern="1200" cap="none" spc="0" normalizeH="0" baseline="0" noProof="0">
              <a:ln>
                <a:noFill/>
              </a:ln>
              <a:solidFill>
                <a:srgbClr val="6996C9"/>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0515760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ED6C2-A4EA-1F9E-0C85-F29BB2E9C2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B5AB79-2122-CA8E-7AB4-4251D700DE4C}"/>
              </a:ext>
            </a:extLst>
          </p:cNvPr>
          <p:cNvSpPr>
            <a:spLocks noGrp="1"/>
          </p:cNvSpPr>
          <p:nvPr>
            <p:ph type="title"/>
          </p:nvPr>
        </p:nvSpPr>
        <p:spPr>
          <a:xfrm>
            <a:off x="609600" y="365125"/>
            <a:ext cx="10972800" cy="1094965"/>
          </a:xfrm>
        </p:spPr>
        <p:txBody>
          <a:bodyPr/>
          <a:lstStyle/>
          <a:p>
            <a:pPr algn="ctr"/>
            <a:r>
              <a:rPr lang="en-US"/>
              <a:t>Service Provider Program Requirements (cont.)</a:t>
            </a:r>
          </a:p>
        </p:txBody>
      </p:sp>
      <p:sp>
        <p:nvSpPr>
          <p:cNvPr id="3" name="Content Placeholder 2">
            <a:extLst>
              <a:ext uri="{FF2B5EF4-FFF2-40B4-BE49-F238E27FC236}">
                <a16:creationId xmlns:a16="http://schemas.microsoft.com/office/drawing/2014/main" id="{E55B12AD-A19E-51DE-B5D8-1F6729A43EA8}"/>
              </a:ext>
            </a:extLst>
          </p:cNvPr>
          <p:cNvSpPr>
            <a:spLocks noGrp="1"/>
          </p:cNvSpPr>
          <p:nvPr>
            <p:ph sz="half" idx="1"/>
          </p:nvPr>
        </p:nvSpPr>
        <p:spPr>
          <a:xfrm>
            <a:off x="609600" y="1637071"/>
            <a:ext cx="10590306" cy="4546615"/>
          </a:xfrm>
        </p:spPr>
        <p:txBody>
          <a:bodyPr/>
          <a:lstStyle/>
          <a:p>
            <a:pPr marL="0" indent="0">
              <a:buNone/>
            </a:pPr>
            <a:endParaRPr lang="en-US"/>
          </a:p>
          <a:p>
            <a:pPr>
              <a:buFont typeface="Wingdings" panose="05000000000000000000" pitchFamily="2" charset="2"/>
              <a:buChar char="v"/>
            </a:pPr>
            <a:r>
              <a:rPr lang="en-US"/>
              <a:t> Must provide any documentation or data requested by Communications Division.</a:t>
            </a:r>
          </a:p>
          <a:p>
            <a:pPr>
              <a:buFont typeface="Wingdings" panose="05000000000000000000" pitchFamily="2" charset="2"/>
              <a:buChar char="v"/>
            </a:pPr>
            <a:r>
              <a:rPr lang="en-US"/>
              <a:t> Must remain compliant and current on surcharge fee collections and remittances.</a:t>
            </a:r>
          </a:p>
          <a:p>
            <a:pPr>
              <a:buFont typeface="Wingdings" panose="05000000000000000000" pitchFamily="2" charset="2"/>
              <a:buChar char="v"/>
            </a:pPr>
            <a:r>
              <a:rPr lang="en-US"/>
              <a:t> Service Providers must comply with all applicable state laws, CPUC requirements and rules.</a:t>
            </a:r>
          </a:p>
          <a:p>
            <a:pPr>
              <a:buFont typeface="Wingdings" panose="05000000000000000000" pitchFamily="2" charset="2"/>
              <a:buChar char="v"/>
            </a:pPr>
            <a:endParaRPr lang="en-US"/>
          </a:p>
          <a:p>
            <a:pPr>
              <a:buFont typeface="Wingdings" panose="05000000000000000000" pitchFamily="2" charset="2"/>
              <a:buChar char="v"/>
            </a:pPr>
            <a:endParaRPr lang="en-US"/>
          </a:p>
          <a:p>
            <a:pPr>
              <a:buFont typeface="Wingdings" panose="05000000000000000000" pitchFamily="2" charset="2"/>
              <a:buChar char="v"/>
            </a:pPr>
            <a:endParaRPr lang="en-US"/>
          </a:p>
          <a:p>
            <a:pPr>
              <a:buFont typeface="Wingdings" panose="05000000000000000000" pitchFamily="2" charset="2"/>
              <a:buChar char="v"/>
            </a:pPr>
            <a:endParaRPr lang="en-US"/>
          </a:p>
          <a:p>
            <a:pPr>
              <a:buFont typeface="Wingdings" panose="05000000000000000000" pitchFamily="2" charset="2"/>
              <a:buChar char="v"/>
            </a:pPr>
            <a:endParaRPr lang="en-US"/>
          </a:p>
          <a:p>
            <a:pPr>
              <a:buFont typeface="Wingdings" panose="05000000000000000000" pitchFamily="2" charset="2"/>
              <a:buChar char="v"/>
            </a:pPr>
            <a:endParaRPr lang="en-US"/>
          </a:p>
          <a:p>
            <a:pPr>
              <a:buFont typeface="Wingdings" panose="05000000000000000000" pitchFamily="2" charset="2"/>
              <a:buChar char="v"/>
            </a:pPr>
            <a:endParaRPr lang="en-US"/>
          </a:p>
          <a:p>
            <a:pPr>
              <a:buFont typeface="Wingdings" panose="05000000000000000000" pitchFamily="2" charset="2"/>
              <a:buChar char="v"/>
            </a:pPr>
            <a:endParaRPr lang="en-US"/>
          </a:p>
        </p:txBody>
      </p:sp>
      <p:sp>
        <p:nvSpPr>
          <p:cNvPr id="5" name="Slide Number Placeholder 4">
            <a:extLst>
              <a:ext uri="{FF2B5EF4-FFF2-40B4-BE49-F238E27FC236}">
                <a16:creationId xmlns:a16="http://schemas.microsoft.com/office/drawing/2014/main" id="{64B190FA-19EE-4FC8-6B35-F62B273E0F1D}"/>
              </a:ext>
            </a:extLst>
          </p:cNvPr>
          <p:cNvSpPr>
            <a:spLocks noGrp="1"/>
          </p:cNvSpPr>
          <p:nvPr>
            <p:ph type="sldNum" sz="quarter" idx="12"/>
          </p:nvPr>
        </p:nvSpPr>
        <p:spPr/>
        <p:txBody>
          <a:bodyPr/>
          <a:lstStyle/>
          <a:p>
            <a:pPr marL="0" marR="0" lvl="0" indent="0" algn="r" defTabSz="914400" rtl="0" eaLnBrk="1" fontAlgn="t" latinLnBrk="0" hangingPunct="1">
              <a:lnSpc>
                <a:spcPct val="100000"/>
              </a:lnSpc>
              <a:spcBef>
                <a:spcPts val="0"/>
              </a:spcBef>
              <a:spcAft>
                <a:spcPts val="0"/>
              </a:spcAft>
              <a:buClrTx/>
              <a:buSzTx/>
              <a:buFontTx/>
              <a:buNone/>
              <a:tabLst/>
              <a:defRPr/>
            </a:pPr>
            <a:fld id="{1C4126A1-9282-4A82-AC02-A59AF4A969C8}" type="slidenum">
              <a:rPr kumimoji="0" lang="en-US" sz="900" b="0" i="0" u="none" strike="noStrike" kern="1200" cap="none" spc="0" normalizeH="0" baseline="0" noProof="0" smtClean="0">
                <a:ln>
                  <a:noFill/>
                </a:ln>
                <a:solidFill>
                  <a:srgbClr val="6996C9"/>
                </a:solidFill>
                <a:effectLst/>
                <a:uLnTx/>
                <a:uFillTx/>
                <a:latin typeface="Century Gothic" panose="020F0302020204030204"/>
                <a:ea typeface="+mn-ea"/>
                <a:cs typeface="+mn-cs"/>
              </a:rPr>
              <a:pPr marL="0" marR="0" lvl="0" indent="0" algn="r" defTabSz="914400" rtl="0" eaLnBrk="1" fontAlgn="t" latinLnBrk="0" hangingPunct="1">
                <a:lnSpc>
                  <a:spcPct val="100000"/>
                </a:lnSpc>
                <a:spcBef>
                  <a:spcPts val="0"/>
                </a:spcBef>
                <a:spcAft>
                  <a:spcPts val="0"/>
                </a:spcAft>
                <a:buClrTx/>
                <a:buSzTx/>
                <a:buFontTx/>
                <a:buNone/>
                <a:tabLst/>
                <a:defRPr/>
              </a:pPr>
              <a:t>18</a:t>
            </a:fld>
            <a:endParaRPr kumimoji="0" lang="en-US" sz="900" b="0" i="0" u="none" strike="noStrike" kern="1200" cap="none" spc="0" normalizeH="0" baseline="0" noProof="0">
              <a:ln>
                <a:noFill/>
              </a:ln>
              <a:solidFill>
                <a:srgbClr val="6996C9"/>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5453609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8EE460-5FEC-989F-B192-0D9D2BDA86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B941C2-1526-E8E4-A05F-FE4D00B7AD11}"/>
              </a:ext>
            </a:extLst>
          </p:cNvPr>
          <p:cNvSpPr>
            <a:spLocks noGrp="1"/>
          </p:cNvSpPr>
          <p:nvPr>
            <p:ph type="title"/>
          </p:nvPr>
        </p:nvSpPr>
        <p:spPr>
          <a:xfrm>
            <a:off x="609600" y="365125"/>
            <a:ext cx="10972800" cy="1094965"/>
          </a:xfrm>
        </p:spPr>
        <p:txBody>
          <a:bodyPr/>
          <a:lstStyle/>
          <a:p>
            <a:pPr algn="ctr"/>
            <a:r>
              <a:rPr lang="en-US"/>
              <a:t>Service Provider Program Enrollment</a:t>
            </a:r>
          </a:p>
        </p:txBody>
      </p:sp>
      <p:sp>
        <p:nvSpPr>
          <p:cNvPr id="3" name="Content Placeholder 2">
            <a:extLst>
              <a:ext uri="{FF2B5EF4-FFF2-40B4-BE49-F238E27FC236}">
                <a16:creationId xmlns:a16="http://schemas.microsoft.com/office/drawing/2014/main" id="{111E182A-43EA-3D62-61C0-E57BB30A2CA9}"/>
              </a:ext>
            </a:extLst>
          </p:cNvPr>
          <p:cNvSpPr>
            <a:spLocks noGrp="1"/>
          </p:cNvSpPr>
          <p:nvPr>
            <p:ph sz="half" idx="1"/>
          </p:nvPr>
        </p:nvSpPr>
        <p:spPr>
          <a:xfrm>
            <a:off x="859972" y="1452013"/>
            <a:ext cx="5702620" cy="4731673"/>
          </a:xfrm>
        </p:spPr>
        <p:txBody>
          <a:bodyPr vert="horz" lIns="0" tIns="45720" rIns="91440" bIns="45720" rtlCol="0" anchor="t">
            <a:noAutofit/>
          </a:bodyPr>
          <a:lstStyle/>
          <a:p>
            <a:pPr marL="0" indent="0">
              <a:buNone/>
            </a:pPr>
            <a:endParaRPr lang="en-US"/>
          </a:p>
          <a:p>
            <a:pPr>
              <a:buFont typeface="Wingdings" panose="05000000000000000000" pitchFamily="2" charset="2"/>
              <a:buChar char="v"/>
            </a:pPr>
            <a:r>
              <a:rPr lang="en-US"/>
              <a:t>Once a Service Provider is approved for CTF, they will receive a welcome email from e-Cap with instructions on how to log in and can add primary and additional contacts. Service Providers cannot create their own account. If you do not receive a welcome email, contact:         </a:t>
            </a:r>
          </a:p>
          <a:p>
            <a:pPr marL="0" indent="0" algn="ctr">
              <a:buNone/>
            </a:pPr>
            <a:r>
              <a:rPr lang="en-US">
                <a:hlinkClick r:id="rId3"/>
              </a:rPr>
              <a:t> CTFclaims@cpuc.ca.gov</a:t>
            </a:r>
            <a:r>
              <a:rPr lang="en-US"/>
              <a:t>. </a:t>
            </a:r>
          </a:p>
          <a:p>
            <a:pPr marL="0" indent="0" algn="ctr">
              <a:buNone/>
            </a:pPr>
            <a:endParaRPr lang="en-US"/>
          </a:p>
          <a:p>
            <a:pPr marL="0" indent="0">
              <a:buNone/>
            </a:pPr>
            <a:endParaRPr lang="en-US"/>
          </a:p>
          <a:p>
            <a:pPr>
              <a:buFont typeface="Wingdings" panose="05000000000000000000" pitchFamily="2" charset="2"/>
              <a:buChar char="v"/>
            </a:pPr>
            <a:endParaRPr lang="en-US"/>
          </a:p>
          <a:p>
            <a:pPr>
              <a:buFont typeface="Wingdings" panose="05000000000000000000" pitchFamily="2" charset="2"/>
              <a:buChar char="v"/>
            </a:pPr>
            <a:endParaRPr lang="en-US"/>
          </a:p>
          <a:p>
            <a:pPr>
              <a:buFont typeface="Wingdings" panose="05000000000000000000" pitchFamily="2" charset="2"/>
              <a:buChar char="v"/>
            </a:pPr>
            <a:endParaRPr lang="en-US"/>
          </a:p>
          <a:p>
            <a:pPr>
              <a:buFont typeface="Wingdings" panose="05000000000000000000" pitchFamily="2" charset="2"/>
              <a:buChar char="v"/>
            </a:pPr>
            <a:endParaRPr lang="en-US"/>
          </a:p>
          <a:p>
            <a:pPr>
              <a:buFont typeface="Wingdings" panose="05000000000000000000" pitchFamily="2" charset="2"/>
              <a:buChar char="v"/>
            </a:pPr>
            <a:endParaRPr lang="en-US"/>
          </a:p>
          <a:p>
            <a:pPr>
              <a:buFont typeface="Wingdings" panose="05000000000000000000" pitchFamily="2" charset="2"/>
              <a:buChar char="v"/>
            </a:pPr>
            <a:endParaRPr lang="en-US"/>
          </a:p>
          <a:p>
            <a:pPr>
              <a:buFont typeface="Wingdings" panose="05000000000000000000" pitchFamily="2" charset="2"/>
              <a:buChar char="v"/>
            </a:pPr>
            <a:endParaRPr lang="en-US"/>
          </a:p>
          <a:p>
            <a:pPr marL="0" indent="0">
              <a:buNone/>
            </a:pPr>
            <a:endParaRPr lang="en-US"/>
          </a:p>
        </p:txBody>
      </p:sp>
      <p:sp>
        <p:nvSpPr>
          <p:cNvPr id="5" name="Slide Number Placeholder 4">
            <a:extLst>
              <a:ext uri="{FF2B5EF4-FFF2-40B4-BE49-F238E27FC236}">
                <a16:creationId xmlns:a16="http://schemas.microsoft.com/office/drawing/2014/main" id="{46D5EAC1-C5EB-88B4-5722-426589D80D42}"/>
              </a:ext>
            </a:extLst>
          </p:cNvPr>
          <p:cNvSpPr>
            <a:spLocks noGrp="1"/>
          </p:cNvSpPr>
          <p:nvPr>
            <p:ph type="sldNum" sz="quarter" idx="12"/>
          </p:nvPr>
        </p:nvSpPr>
        <p:spPr/>
        <p:txBody>
          <a:bodyPr/>
          <a:lstStyle/>
          <a:p>
            <a:pPr marL="0" marR="0" lvl="0" indent="0" algn="r" defTabSz="914400" rtl="0" eaLnBrk="1" fontAlgn="t" latinLnBrk="0" hangingPunct="1">
              <a:lnSpc>
                <a:spcPct val="100000"/>
              </a:lnSpc>
              <a:spcBef>
                <a:spcPts val="0"/>
              </a:spcBef>
              <a:spcAft>
                <a:spcPts val="0"/>
              </a:spcAft>
              <a:buClrTx/>
              <a:buSzTx/>
              <a:buFontTx/>
              <a:buNone/>
              <a:tabLst/>
              <a:defRPr/>
            </a:pPr>
            <a:fld id="{1C4126A1-9282-4A82-AC02-A59AF4A969C8}" type="slidenum">
              <a:rPr kumimoji="0" lang="en-US" sz="900" b="0" i="0" u="none" strike="noStrike" kern="1200" cap="none" spc="0" normalizeH="0" baseline="0" noProof="0" smtClean="0">
                <a:ln>
                  <a:noFill/>
                </a:ln>
                <a:solidFill>
                  <a:srgbClr val="6996C9"/>
                </a:solidFill>
                <a:effectLst/>
                <a:uLnTx/>
                <a:uFillTx/>
                <a:latin typeface="Century Gothic" panose="020F0302020204030204"/>
                <a:ea typeface="+mn-ea"/>
                <a:cs typeface="+mn-cs"/>
              </a:rPr>
              <a:pPr marL="0" marR="0" lvl="0" indent="0" algn="r" defTabSz="914400" rtl="0" eaLnBrk="1" fontAlgn="t" latinLnBrk="0" hangingPunct="1">
                <a:lnSpc>
                  <a:spcPct val="100000"/>
                </a:lnSpc>
                <a:spcBef>
                  <a:spcPts val="0"/>
                </a:spcBef>
                <a:spcAft>
                  <a:spcPts val="0"/>
                </a:spcAft>
                <a:buClrTx/>
                <a:buSzTx/>
                <a:buFontTx/>
                <a:buNone/>
                <a:tabLst/>
                <a:defRPr/>
              </a:pPr>
              <a:t>19</a:t>
            </a:fld>
            <a:endParaRPr kumimoji="0" lang="en-US" sz="900" b="0" i="0" u="none" strike="noStrike" kern="1200" cap="none" spc="0" normalizeH="0" baseline="0" noProof="0">
              <a:ln>
                <a:noFill/>
              </a:ln>
              <a:solidFill>
                <a:srgbClr val="6996C9"/>
              </a:solidFill>
              <a:effectLst/>
              <a:uLnTx/>
              <a:uFillTx/>
              <a:latin typeface="Century Gothic" panose="020F0302020204030204"/>
              <a:ea typeface="+mn-ea"/>
              <a:cs typeface="+mn-cs"/>
            </a:endParaRPr>
          </a:p>
        </p:txBody>
      </p:sp>
      <p:pic>
        <p:nvPicPr>
          <p:cNvPr id="6" name="Picture 5" descr="Person holding mouse">
            <a:extLst>
              <a:ext uri="{FF2B5EF4-FFF2-40B4-BE49-F238E27FC236}">
                <a16:creationId xmlns:a16="http://schemas.microsoft.com/office/drawing/2014/main" id="{E48C4182-D8E3-CFD2-2DEC-6340C46A4508}"/>
              </a:ext>
            </a:extLst>
          </p:cNvPr>
          <p:cNvPicPr>
            <a:picLocks noChangeAspect="1"/>
          </p:cNvPicPr>
          <p:nvPr/>
        </p:nvPicPr>
        <p:blipFill>
          <a:blip r:embed="rId4"/>
          <a:stretch>
            <a:fillRect/>
          </a:stretch>
        </p:blipFill>
        <p:spPr>
          <a:xfrm>
            <a:off x="6823983" y="1449842"/>
            <a:ext cx="4063092" cy="5133975"/>
          </a:xfrm>
          <a:prstGeom prst="rect">
            <a:avLst/>
          </a:prstGeom>
        </p:spPr>
      </p:pic>
    </p:spTree>
    <p:extLst>
      <p:ext uri="{BB962C8B-B14F-4D97-AF65-F5344CB8AC3E}">
        <p14:creationId xmlns:p14="http://schemas.microsoft.com/office/powerpoint/2010/main" val="31486125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E2447BC-D7EC-C145-9239-F887ECB37EB8}"/>
              </a:ext>
            </a:extLst>
          </p:cNvPr>
          <p:cNvSpPr/>
          <p:nvPr/>
        </p:nvSpPr>
        <p:spPr>
          <a:xfrm>
            <a:off x="463216" y="6166184"/>
            <a:ext cx="3050005" cy="5233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3" name="Slide Number Placeholder 2">
            <a:extLst>
              <a:ext uri="{FF2B5EF4-FFF2-40B4-BE49-F238E27FC236}">
                <a16:creationId xmlns:a16="http://schemas.microsoft.com/office/drawing/2014/main" id="{B50A0654-BFC0-7941-9A56-83925E75E5B6}"/>
              </a:ext>
            </a:extLst>
          </p:cNvPr>
          <p:cNvSpPr>
            <a:spLocks noGrp="1"/>
          </p:cNvSpPr>
          <p:nvPr>
            <p:ph type="sldNum" sz="quarter" idx="12"/>
          </p:nvPr>
        </p:nvSpPr>
        <p:spPr/>
        <p:txBody>
          <a:bodyPr/>
          <a:lstStyle/>
          <a:p>
            <a:pPr marL="0" marR="0" lvl="0" indent="0" algn="r" defTabSz="914400" rtl="0" eaLnBrk="1" fontAlgn="t" latinLnBrk="0" hangingPunct="1">
              <a:lnSpc>
                <a:spcPct val="100000"/>
              </a:lnSpc>
              <a:spcBef>
                <a:spcPts val="0"/>
              </a:spcBef>
              <a:spcAft>
                <a:spcPts val="0"/>
              </a:spcAft>
              <a:buClrTx/>
              <a:buSzTx/>
              <a:buFontTx/>
              <a:buNone/>
              <a:tabLst/>
              <a:defRPr/>
            </a:pPr>
            <a:fld id="{1C4126A1-9282-4A82-AC02-A59AF4A969C8}" type="slidenum">
              <a:rPr kumimoji="0" lang="en-US" sz="900" b="0" i="0" u="none" strike="noStrike" kern="1200" cap="none" spc="0" normalizeH="0" baseline="0" noProof="0" smtClean="0">
                <a:ln>
                  <a:noFill/>
                </a:ln>
                <a:solidFill>
                  <a:srgbClr val="FFFFFF"/>
                </a:solidFill>
                <a:effectLst/>
                <a:uLnTx/>
                <a:uFillTx/>
                <a:latin typeface="Century Gothic" panose="020F0302020204030204"/>
                <a:ea typeface="+mn-ea"/>
                <a:cs typeface="+mn-cs"/>
              </a:rPr>
              <a:pPr marL="0" marR="0" lvl="0" indent="0" algn="r" defTabSz="914400" rtl="0" eaLnBrk="1" fontAlgn="t" latinLnBrk="0" hangingPunct="1">
                <a:lnSpc>
                  <a:spcPct val="100000"/>
                </a:lnSpc>
                <a:spcBef>
                  <a:spcPts val="0"/>
                </a:spcBef>
                <a:spcAft>
                  <a:spcPts val="0"/>
                </a:spcAft>
                <a:buClrTx/>
                <a:buSzTx/>
                <a:buFontTx/>
                <a:buNone/>
                <a:tabLst/>
                <a:defRPr/>
              </a:pPr>
              <a:t>2</a:t>
            </a:fld>
            <a:endParaRPr kumimoji="0" lang="en-US" sz="9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38EF783F-9D8C-85E3-B702-4301294C69AB}"/>
              </a:ext>
            </a:extLst>
          </p:cNvPr>
          <p:cNvSpPr txBox="1"/>
          <p:nvPr/>
        </p:nvSpPr>
        <p:spPr>
          <a:xfrm>
            <a:off x="3254188" y="3419678"/>
            <a:ext cx="7488518"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Century Gothic" panose="020F0302020204030204"/>
                <a:ea typeface="+mn-ea"/>
                <a:cs typeface="+mn-cs"/>
              </a:rPr>
              <a:t>The program aims to bring every Californian direct access to advanced communications services in their local communities, particularly those with lower rates of internet adoption and greater financial need. </a:t>
            </a:r>
            <a:r>
              <a:rPr kumimoji="0" lang="en-US" sz="1000" b="0" i="0" u="none" strike="noStrike" kern="1200" cap="none" spc="0" normalizeH="0" baseline="0" noProof="0">
                <a:ln>
                  <a:noFill/>
                </a:ln>
                <a:solidFill>
                  <a:srgbClr val="FFFFFF"/>
                </a:solidFill>
                <a:effectLst/>
                <a:uLnTx/>
                <a:uFillTx/>
                <a:latin typeface="Century Gothic" panose="020F0302020204030204"/>
                <a:ea typeface="+mn-ea"/>
                <a:cs typeface="+mn-cs"/>
              </a:rPr>
              <a:t>– </a:t>
            </a:r>
            <a:r>
              <a:rPr kumimoji="0" lang="en-US" sz="1100" b="0" i="1" u="none" strike="noStrike" kern="1200" cap="none" spc="0" normalizeH="0" baseline="0" noProof="0">
                <a:ln>
                  <a:noFill/>
                </a:ln>
                <a:solidFill>
                  <a:srgbClr val="FFFFFF"/>
                </a:solidFill>
                <a:effectLst/>
                <a:uLnTx/>
                <a:uFillTx/>
                <a:latin typeface="Century Gothic" panose="020F0302020204030204"/>
                <a:ea typeface="+mn-ea"/>
                <a:cs typeface="+mn-cs"/>
              </a:rPr>
              <a:t>California </a:t>
            </a:r>
            <a:r>
              <a:rPr kumimoji="0" lang="en-US" sz="1100" b="0" i="1" u="none" strike="noStrike" kern="1200" cap="none" spc="0" normalizeH="0" baseline="0" noProof="0" err="1">
                <a:ln>
                  <a:noFill/>
                </a:ln>
                <a:solidFill>
                  <a:srgbClr val="FFFFFF"/>
                </a:solidFill>
                <a:effectLst/>
                <a:uLnTx/>
                <a:uFillTx/>
                <a:latin typeface="Century Gothic" panose="020F0302020204030204"/>
                <a:ea typeface="+mn-ea"/>
                <a:cs typeface="+mn-cs"/>
              </a:rPr>
              <a:t>Teleconnect</a:t>
            </a:r>
            <a:r>
              <a:rPr kumimoji="0" lang="en-US" sz="1100" b="0" i="1" u="none" strike="noStrike" kern="1200" cap="none" spc="0" normalizeH="0" baseline="0" noProof="0">
                <a:ln>
                  <a:noFill/>
                </a:ln>
                <a:solidFill>
                  <a:srgbClr val="FFFFFF"/>
                </a:solidFill>
                <a:effectLst/>
                <a:uLnTx/>
                <a:uFillTx/>
                <a:latin typeface="Century Gothic" panose="020F0302020204030204"/>
                <a:ea typeface="+mn-ea"/>
                <a:cs typeface="+mn-cs"/>
              </a:rPr>
              <a:t> Fund </a:t>
            </a:r>
            <a:endParaRPr kumimoji="0" lang="en-US" sz="1000" b="0" i="1" u="none" strike="noStrike" kern="1200" cap="none" spc="0" normalizeH="0" baseline="0" noProof="0">
              <a:ln>
                <a:noFill/>
              </a:ln>
              <a:solidFill>
                <a:srgbClr val="FFFFFF"/>
              </a:solidFill>
              <a:effectLst/>
              <a:uLnTx/>
              <a:uFillTx/>
              <a:latin typeface="Century Gothic" panose="020F0302020204030204"/>
              <a:ea typeface="+mn-ea"/>
              <a:cs typeface="+mn-cs"/>
            </a:endParaRPr>
          </a:p>
        </p:txBody>
      </p:sp>
      <p:pic>
        <p:nvPicPr>
          <p:cNvPr id="2" name="Picture 1" descr="Logo&#10;&#10;Description automatically generated">
            <a:extLst>
              <a:ext uri="{FF2B5EF4-FFF2-40B4-BE49-F238E27FC236}">
                <a16:creationId xmlns:a16="http://schemas.microsoft.com/office/drawing/2014/main" id="{12B68620-8245-8057-B0FC-98FC13DF95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863" y="684901"/>
            <a:ext cx="5238337" cy="2085889"/>
          </a:xfrm>
          <a:prstGeom prst="rect">
            <a:avLst/>
          </a:prstGeom>
        </p:spPr>
      </p:pic>
    </p:spTree>
    <p:extLst>
      <p:ext uri="{BB962C8B-B14F-4D97-AF65-F5344CB8AC3E}">
        <p14:creationId xmlns:p14="http://schemas.microsoft.com/office/powerpoint/2010/main" val="14752966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12E4CF-AFC1-EBF6-5526-14BCF484E5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83E14E-900D-F451-EC7A-C3885A7305D6}"/>
              </a:ext>
            </a:extLst>
          </p:cNvPr>
          <p:cNvSpPr>
            <a:spLocks noGrp="1"/>
          </p:cNvSpPr>
          <p:nvPr>
            <p:ph type="title"/>
          </p:nvPr>
        </p:nvSpPr>
        <p:spPr>
          <a:xfrm>
            <a:off x="609600" y="365125"/>
            <a:ext cx="10972800" cy="1094965"/>
          </a:xfrm>
        </p:spPr>
        <p:txBody>
          <a:bodyPr/>
          <a:lstStyle/>
          <a:p>
            <a:pPr algn="ctr"/>
            <a:r>
              <a:rPr lang="en-US"/>
              <a:t>Before Providing CTF discounts:</a:t>
            </a:r>
          </a:p>
        </p:txBody>
      </p:sp>
      <p:sp>
        <p:nvSpPr>
          <p:cNvPr id="3" name="Content Placeholder 2">
            <a:extLst>
              <a:ext uri="{FF2B5EF4-FFF2-40B4-BE49-F238E27FC236}">
                <a16:creationId xmlns:a16="http://schemas.microsoft.com/office/drawing/2014/main" id="{BFE5F54A-643F-626C-D0AC-F97DA8B6552F}"/>
              </a:ext>
            </a:extLst>
          </p:cNvPr>
          <p:cNvSpPr>
            <a:spLocks noGrp="1"/>
          </p:cNvSpPr>
          <p:nvPr>
            <p:ph sz="half" idx="1"/>
          </p:nvPr>
        </p:nvSpPr>
        <p:spPr>
          <a:xfrm>
            <a:off x="609600" y="1637071"/>
            <a:ext cx="10590306" cy="4546615"/>
          </a:xfrm>
        </p:spPr>
        <p:txBody>
          <a:bodyPr vert="horz" lIns="0" tIns="45720" rIns="91440" bIns="45720" rtlCol="0" anchor="t">
            <a:noAutofit/>
          </a:bodyPr>
          <a:lstStyle/>
          <a:p>
            <a:pPr marL="0" indent="0">
              <a:buNone/>
            </a:pPr>
            <a:endParaRPr lang="en-US"/>
          </a:p>
          <a:p>
            <a:pPr>
              <a:buFont typeface="Wingdings" panose="05000000000000000000" pitchFamily="2" charset="2"/>
              <a:buChar char="v"/>
            </a:pPr>
            <a:r>
              <a:rPr lang="en-US"/>
              <a:t>Service providers must verify participant eligibility. This is done by obtaining a copy of the participants CTF Approval Letter. The Approval Letter will have the participants CTF-ID or Application number and the eligibility dates.</a:t>
            </a:r>
          </a:p>
          <a:p>
            <a:pPr>
              <a:buFont typeface="Wingdings" panose="05000000000000000000" pitchFamily="2" charset="2"/>
              <a:buChar char="v"/>
            </a:pPr>
            <a:r>
              <a:rPr lang="en-US"/>
              <a:t>You can further verify participant eligibility through the Participant Report at </a:t>
            </a:r>
            <a:r>
              <a:rPr lang="en-US">
                <a:hlinkClick r:id="rId3"/>
              </a:rPr>
              <a:t>https://ecap.cpuc.ca.gov/s/ctf-participants</a:t>
            </a:r>
            <a:r>
              <a:rPr lang="en-US"/>
              <a:t> </a:t>
            </a:r>
          </a:p>
          <a:p>
            <a:pPr>
              <a:buFont typeface="Wingdings" panose="05000000000000000000" pitchFamily="2" charset="2"/>
              <a:buChar char="v"/>
            </a:pPr>
            <a:endParaRPr lang="en-US"/>
          </a:p>
          <a:p>
            <a:pPr>
              <a:buFont typeface="Wingdings" panose="05000000000000000000" pitchFamily="2" charset="2"/>
              <a:buChar char="v"/>
            </a:pPr>
            <a:endParaRPr lang="en-US"/>
          </a:p>
          <a:p>
            <a:pPr marL="0" indent="0" algn="ctr">
              <a:buNone/>
            </a:pPr>
            <a:endParaRPr lang="en-US"/>
          </a:p>
          <a:p>
            <a:pPr marL="0" indent="0">
              <a:buNone/>
            </a:pPr>
            <a:endParaRPr lang="en-US"/>
          </a:p>
          <a:p>
            <a:pPr>
              <a:buFont typeface="Wingdings" panose="05000000000000000000" pitchFamily="2" charset="2"/>
              <a:buChar char="v"/>
            </a:pPr>
            <a:endParaRPr lang="en-US"/>
          </a:p>
          <a:p>
            <a:pPr>
              <a:buFont typeface="Wingdings" panose="05000000000000000000" pitchFamily="2" charset="2"/>
              <a:buChar char="v"/>
            </a:pPr>
            <a:endParaRPr lang="en-US"/>
          </a:p>
          <a:p>
            <a:pPr>
              <a:buFont typeface="Wingdings" panose="05000000000000000000" pitchFamily="2" charset="2"/>
              <a:buChar char="v"/>
            </a:pPr>
            <a:endParaRPr lang="en-US"/>
          </a:p>
          <a:p>
            <a:pPr>
              <a:buFont typeface="Wingdings" panose="05000000000000000000" pitchFamily="2" charset="2"/>
              <a:buChar char="v"/>
            </a:pPr>
            <a:endParaRPr lang="en-US"/>
          </a:p>
          <a:p>
            <a:pPr>
              <a:buFont typeface="Wingdings" panose="05000000000000000000" pitchFamily="2" charset="2"/>
              <a:buChar char="v"/>
            </a:pPr>
            <a:endParaRPr lang="en-US"/>
          </a:p>
          <a:p>
            <a:pPr>
              <a:buFont typeface="Wingdings" panose="05000000000000000000" pitchFamily="2" charset="2"/>
              <a:buChar char="v"/>
            </a:pPr>
            <a:endParaRPr lang="en-US"/>
          </a:p>
          <a:p>
            <a:pPr>
              <a:buFont typeface="Wingdings" panose="05000000000000000000" pitchFamily="2" charset="2"/>
              <a:buChar char="v"/>
            </a:pPr>
            <a:endParaRPr lang="en-US"/>
          </a:p>
          <a:p>
            <a:pPr marL="0" indent="0">
              <a:buNone/>
            </a:pPr>
            <a:endParaRPr lang="en-US"/>
          </a:p>
        </p:txBody>
      </p:sp>
      <p:sp>
        <p:nvSpPr>
          <p:cNvPr id="5" name="Slide Number Placeholder 4">
            <a:extLst>
              <a:ext uri="{FF2B5EF4-FFF2-40B4-BE49-F238E27FC236}">
                <a16:creationId xmlns:a16="http://schemas.microsoft.com/office/drawing/2014/main" id="{819ED3CD-188D-23D1-C06B-3DF899872B80}"/>
              </a:ext>
            </a:extLst>
          </p:cNvPr>
          <p:cNvSpPr>
            <a:spLocks noGrp="1"/>
          </p:cNvSpPr>
          <p:nvPr>
            <p:ph type="sldNum" sz="quarter" idx="12"/>
          </p:nvPr>
        </p:nvSpPr>
        <p:spPr/>
        <p:txBody>
          <a:bodyPr/>
          <a:lstStyle/>
          <a:p>
            <a:pPr marL="0" marR="0" lvl="0" indent="0" algn="r" defTabSz="914400" rtl="0" eaLnBrk="1" fontAlgn="t" latinLnBrk="0" hangingPunct="1">
              <a:lnSpc>
                <a:spcPct val="100000"/>
              </a:lnSpc>
              <a:spcBef>
                <a:spcPts val="0"/>
              </a:spcBef>
              <a:spcAft>
                <a:spcPts val="0"/>
              </a:spcAft>
              <a:buClrTx/>
              <a:buSzTx/>
              <a:buFontTx/>
              <a:buNone/>
              <a:tabLst/>
              <a:defRPr/>
            </a:pPr>
            <a:fld id="{1C4126A1-9282-4A82-AC02-A59AF4A969C8}" type="slidenum">
              <a:rPr kumimoji="0" lang="en-US" sz="900" b="0" i="0" u="none" strike="noStrike" kern="1200" cap="none" spc="0" normalizeH="0" baseline="0" noProof="0" smtClean="0">
                <a:ln>
                  <a:noFill/>
                </a:ln>
                <a:solidFill>
                  <a:srgbClr val="6996C9"/>
                </a:solidFill>
                <a:effectLst/>
                <a:uLnTx/>
                <a:uFillTx/>
                <a:latin typeface="Century Gothic" panose="020F0302020204030204"/>
                <a:ea typeface="+mn-ea"/>
                <a:cs typeface="+mn-cs"/>
              </a:rPr>
              <a:pPr marL="0" marR="0" lvl="0" indent="0" algn="r" defTabSz="914400" rtl="0" eaLnBrk="1" fontAlgn="t" latinLnBrk="0" hangingPunct="1">
                <a:lnSpc>
                  <a:spcPct val="100000"/>
                </a:lnSpc>
                <a:spcBef>
                  <a:spcPts val="0"/>
                </a:spcBef>
                <a:spcAft>
                  <a:spcPts val="0"/>
                </a:spcAft>
                <a:buClrTx/>
                <a:buSzTx/>
                <a:buFontTx/>
                <a:buNone/>
                <a:tabLst/>
                <a:defRPr/>
              </a:pPr>
              <a:t>20</a:t>
            </a:fld>
            <a:endParaRPr kumimoji="0" lang="en-US" sz="900" b="0" i="0" u="none" strike="noStrike" kern="1200" cap="none" spc="0" normalizeH="0" baseline="0" noProof="0">
              <a:ln>
                <a:noFill/>
              </a:ln>
              <a:solidFill>
                <a:srgbClr val="6996C9"/>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6663098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BA1C8E-856C-638C-02D0-19D44EDB1C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6BEB55-DF66-15B2-534F-0D1DD654D810}"/>
              </a:ext>
            </a:extLst>
          </p:cNvPr>
          <p:cNvSpPr>
            <a:spLocks noGrp="1"/>
          </p:cNvSpPr>
          <p:nvPr>
            <p:ph type="title"/>
          </p:nvPr>
        </p:nvSpPr>
        <p:spPr>
          <a:xfrm>
            <a:off x="609600" y="365125"/>
            <a:ext cx="10972800" cy="822823"/>
          </a:xfrm>
        </p:spPr>
        <p:txBody>
          <a:bodyPr/>
          <a:lstStyle/>
          <a:p>
            <a:pPr algn="ctr"/>
            <a:r>
              <a:rPr lang="en-US"/>
              <a:t>CTF Approval Letters</a:t>
            </a:r>
          </a:p>
        </p:txBody>
      </p:sp>
      <p:sp>
        <p:nvSpPr>
          <p:cNvPr id="3" name="Content Placeholder 2">
            <a:extLst>
              <a:ext uri="{FF2B5EF4-FFF2-40B4-BE49-F238E27FC236}">
                <a16:creationId xmlns:a16="http://schemas.microsoft.com/office/drawing/2014/main" id="{66FB2F93-CD6F-57AB-DFC8-6D9C371B64EA}"/>
              </a:ext>
            </a:extLst>
          </p:cNvPr>
          <p:cNvSpPr>
            <a:spLocks noGrp="1"/>
          </p:cNvSpPr>
          <p:nvPr>
            <p:ph sz="half" idx="1"/>
          </p:nvPr>
        </p:nvSpPr>
        <p:spPr>
          <a:xfrm>
            <a:off x="4887685" y="929500"/>
            <a:ext cx="6312221" cy="5254186"/>
          </a:xfrm>
        </p:spPr>
        <p:txBody>
          <a:bodyPr/>
          <a:lstStyle/>
          <a:p>
            <a:pPr marL="0" indent="0">
              <a:buNone/>
            </a:pPr>
            <a:endParaRPr lang="en-US"/>
          </a:p>
          <a:p>
            <a:pPr>
              <a:buFont typeface="Wingdings" panose="05000000000000000000" pitchFamily="2" charset="2"/>
              <a:buChar char="v"/>
            </a:pPr>
            <a:r>
              <a:rPr lang="en-US" b="1"/>
              <a:t>New</a:t>
            </a:r>
            <a:r>
              <a:rPr lang="en-US"/>
              <a:t> participants to the program must submit their CTF Approval Letter to the carrier to initiate their discounts. The participant must keep a copy for their records.</a:t>
            </a:r>
          </a:p>
          <a:p>
            <a:pPr>
              <a:buFont typeface="Wingdings" panose="05000000000000000000" pitchFamily="2" charset="2"/>
              <a:buChar char="v"/>
            </a:pPr>
            <a:r>
              <a:rPr lang="en-US" b="1"/>
              <a:t>Existing</a:t>
            </a:r>
            <a:r>
              <a:rPr lang="en-US"/>
              <a:t> participants do not need to submit copies of CTF Approval Letters, service provides can verify their eligibility through the Participant Report.</a:t>
            </a:r>
          </a:p>
          <a:p>
            <a:pPr>
              <a:buFont typeface="Wingdings" panose="05000000000000000000" pitchFamily="2" charset="2"/>
              <a:buChar char="v"/>
            </a:pPr>
            <a:r>
              <a:rPr lang="en-US"/>
              <a:t>Participants may request a copy of their Approval Letter for their records at </a:t>
            </a:r>
            <a:r>
              <a:rPr lang="en-US">
                <a:hlinkClick r:id="rId3"/>
              </a:rPr>
              <a:t>CTFHelp@cpuc.ca.gov</a:t>
            </a:r>
            <a:r>
              <a:rPr lang="en-US"/>
              <a:t>. </a:t>
            </a:r>
          </a:p>
          <a:p>
            <a:pPr>
              <a:buFont typeface="Wingdings" panose="05000000000000000000" pitchFamily="2" charset="2"/>
              <a:buChar char="v"/>
            </a:pPr>
            <a:endParaRPr lang="en-US"/>
          </a:p>
          <a:p>
            <a:pPr>
              <a:buFont typeface="Wingdings" panose="05000000000000000000" pitchFamily="2" charset="2"/>
              <a:buChar char="v"/>
            </a:pPr>
            <a:endParaRPr lang="en-US"/>
          </a:p>
          <a:p>
            <a:pPr>
              <a:buFont typeface="Wingdings" panose="05000000000000000000" pitchFamily="2" charset="2"/>
              <a:buChar char="v"/>
            </a:pPr>
            <a:endParaRPr lang="en-US"/>
          </a:p>
          <a:p>
            <a:pPr>
              <a:buFont typeface="Wingdings" panose="05000000000000000000" pitchFamily="2" charset="2"/>
              <a:buChar char="v"/>
            </a:pPr>
            <a:endParaRPr lang="en-US"/>
          </a:p>
          <a:p>
            <a:pPr marL="0" indent="0" algn="ctr">
              <a:buNone/>
            </a:pPr>
            <a:endParaRPr lang="en-US"/>
          </a:p>
          <a:p>
            <a:pPr marL="0" indent="0">
              <a:buNone/>
            </a:pPr>
            <a:endParaRPr lang="en-US"/>
          </a:p>
          <a:p>
            <a:pPr>
              <a:buFont typeface="Wingdings" panose="05000000000000000000" pitchFamily="2" charset="2"/>
              <a:buChar char="v"/>
            </a:pPr>
            <a:endParaRPr lang="en-US"/>
          </a:p>
          <a:p>
            <a:pPr>
              <a:buFont typeface="Wingdings" panose="05000000000000000000" pitchFamily="2" charset="2"/>
              <a:buChar char="v"/>
            </a:pPr>
            <a:endParaRPr lang="en-US"/>
          </a:p>
          <a:p>
            <a:pPr>
              <a:buFont typeface="Wingdings" panose="05000000000000000000" pitchFamily="2" charset="2"/>
              <a:buChar char="v"/>
            </a:pPr>
            <a:endParaRPr lang="en-US"/>
          </a:p>
          <a:p>
            <a:pPr>
              <a:buFont typeface="Wingdings" panose="05000000000000000000" pitchFamily="2" charset="2"/>
              <a:buChar char="v"/>
            </a:pPr>
            <a:endParaRPr lang="en-US"/>
          </a:p>
          <a:p>
            <a:pPr>
              <a:buFont typeface="Wingdings" panose="05000000000000000000" pitchFamily="2" charset="2"/>
              <a:buChar char="v"/>
            </a:pPr>
            <a:endParaRPr lang="en-US"/>
          </a:p>
          <a:p>
            <a:pPr>
              <a:buFont typeface="Wingdings" panose="05000000000000000000" pitchFamily="2" charset="2"/>
              <a:buChar char="v"/>
            </a:pPr>
            <a:endParaRPr lang="en-US"/>
          </a:p>
          <a:p>
            <a:pPr>
              <a:buFont typeface="Wingdings" panose="05000000000000000000" pitchFamily="2" charset="2"/>
              <a:buChar char="v"/>
            </a:pPr>
            <a:endParaRPr lang="en-US"/>
          </a:p>
          <a:p>
            <a:pPr marL="0" indent="0">
              <a:buNone/>
            </a:pPr>
            <a:endParaRPr lang="en-US"/>
          </a:p>
        </p:txBody>
      </p:sp>
      <p:sp>
        <p:nvSpPr>
          <p:cNvPr id="5" name="Slide Number Placeholder 4">
            <a:extLst>
              <a:ext uri="{FF2B5EF4-FFF2-40B4-BE49-F238E27FC236}">
                <a16:creationId xmlns:a16="http://schemas.microsoft.com/office/drawing/2014/main" id="{DFB310CA-EB8F-619C-B723-A36229B4FE9A}"/>
              </a:ext>
            </a:extLst>
          </p:cNvPr>
          <p:cNvSpPr>
            <a:spLocks noGrp="1"/>
          </p:cNvSpPr>
          <p:nvPr>
            <p:ph type="sldNum" sz="quarter" idx="12"/>
          </p:nvPr>
        </p:nvSpPr>
        <p:spPr/>
        <p:txBody>
          <a:bodyPr/>
          <a:lstStyle/>
          <a:p>
            <a:pPr marL="0" marR="0" lvl="0" indent="0" algn="r" defTabSz="914400" rtl="0" eaLnBrk="1" fontAlgn="t" latinLnBrk="0" hangingPunct="1">
              <a:lnSpc>
                <a:spcPct val="100000"/>
              </a:lnSpc>
              <a:spcBef>
                <a:spcPts val="0"/>
              </a:spcBef>
              <a:spcAft>
                <a:spcPts val="0"/>
              </a:spcAft>
              <a:buClrTx/>
              <a:buSzTx/>
              <a:buFontTx/>
              <a:buNone/>
              <a:tabLst/>
              <a:defRPr/>
            </a:pPr>
            <a:fld id="{1C4126A1-9282-4A82-AC02-A59AF4A969C8}" type="slidenum">
              <a:rPr kumimoji="0" lang="en-US" sz="900" b="0" i="0" u="none" strike="noStrike" kern="1200" cap="none" spc="0" normalizeH="0" baseline="0" noProof="0" smtClean="0">
                <a:ln>
                  <a:noFill/>
                </a:ln>
                <a:solidFill>
                  <a:srgbClr val="6996C9"/>
                </a:solidFill>
                <a:effectLst/>
                <a:uLnTx/>
                <a:uFillTx/>
                <a:latin typeface="Century Gothic" panose="020F0302020204030204"/>
                <a:ea typeface="+mn-ea"/>
                <a:cs typeface="+mn-cs"/>
              </a:rPr>
              <a:pPr marL="0" marR="0" lvl="0" indent="0" algn="r" defTabSz="914400" rtl="0" eaLnBrk="1" fontAlgn="t" latinLnBrk="0" hangingPunct="1">
                <a:lnSpc>
                  <a:spcPct val="100000"/>
                </a:lnSpc>
                <a:spcBef>
                  <a:spcPts val="0"/>
                </a:spcBef>
                <a:spcAft>
                  <a:spcPts val="0"/>
                </a:spcAft>
                <a:buClrTx/>
                <a:buSzTx/>
                <a:buFontTx/>
                <a:buNone/>
                <a:tabLst/>
                <a:defRPr/>
              </a:pPr>
              <a:t>21</a:t>
            </a:fld>
            <a:endParaRPr kumimoji="0" lang="en-US" sz="900" b="0" i="0" u="none" strike="noStrike" kern="1200" cap="none" spc="0" normalizeH="0" baseline="0" noProof="0">
              <a:ln>
                <a:noFill/>
              </a:ln>
              <a:solidFill>
                <a:srgbClr val="6996C9"/>
              </a:solidFill>
              <a:effectLst/>
              <a:uLnTx/>
              <a:uFillTx/>
              <a:latin typeface="Century Gothic" panose="020F0302020204030204"/>
              <a:ea typeface="+mn-ea"/>
              <a:cs typeface="+mn-cs"/>
            </a:endParaRPr>
          </a:p>
        </p:txBody>
      </p:sp>
      <p:pic>
        <p:nvPicPr>
          <p:cNvPr id="4" name="Picture 3" descr="People raising thumbs up">
            <a:extLst>
              <a:ext uri="{FF2B5EF4-FFF2-40B4-BE49-F238E27FC236}">
                <a16:creationId xmlns:a16="http://schemas.microsoft.com/office/drawing/2014/main" id="{C7606FFA-309A-03C1-8BAC-DE1B066F2F31}"/>
              </a:ext>
            </a:extLst>
          </p:cNvPr>
          <p:cNvPicPr>
            <a:picLocks noChangeAspect="1"/>
          </p:cNvPicPr>
          <p:nvPr/>
        </p:nvPicPr>
        <p:blipFill>
          <a:blip r:embed="rId4"/>
          <a:stretch>
            <a:fillRect/>
          </a:stretch>
        </p:blipFill>
        <p:spPr>
          <a:xfrm>
            <a:off x="435429" y="1186543"/>
            <a:ext cx="4212771" cy="5007429"/>
          </a:xfrm>
          <a:prstGeom prst="rect">
            <a:avLst/>
          </a:prstGeom>
        </p:spPr>
      </p:pic>
    </p:spTree>
    <p:extLst>
      <p:ext uri="{BB962C8B-B14F-4D97-AF65-F5344CB8AC3E}">
        <p14:creationId xmlns:p14="http://schemas.microsoft.com/office/powerpoint/2010/main" val="2868593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ABBD2A-4DE9-72B8-4E02-A0D84B2BE9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AD3F62-1C79-3300-9AA6-C17EAA8D169D}"/>
              </a:ext>
            </a:extLst>
          </p:cNvPr>
          <p:cNvSpPr>
            <a:spLocks noGrp="1"/>
          </p:cNvSpPr>
          <p:nvPr>
            <p:ph type="title"/>
          </p:nvPr>
        </p:nvSpPr>
        <p:spPr>
          <a:xfrm>
            <a:off x="609600" y="365125"/>
            <a:ext cx="10972800" cy="1094965"/>
          </a:xfrm>
        </p:spPr>
        <p:txBody>
          <a:bodyPr/>
          <a:lstStyle/>
          <a:p>
            <a:pPr algn="ctr"/>
            <a:r>
              <a:rPr lang="en-US"/>
              <a:t>Handling Claims ---- Service Provider Manual</a:t>
            </a:r>
            <a:br>
              <a:rPr lang="en-US"/>
            </a:br>
            <a:r>
              <a:rPr lang="en-US" sz="1600">
                <a:solidFill>
                  <a:srgbClr val="0000FF"/>
                </a:solidFill>
                <a:ea typeface="+mj-lt"/>
                <a:cs typeface="+mj-lt"/>
              </a:rPr>
              <a:t>https://www.cpuc.ca.gov/search#q=CTF&amp;sort=relevancy  </a:t>
            </a:r>
            <a:endParaRPr lang="en-US" sz="1600">
              <a:solidFill>
                <a:srgbClr val="0000FF"/>
              </a:solidFill>
            </a:endParaRPr>
          </a:p>
        </p:txBody>
      </p:sp>
      <p:sp>
        <p:nvSpPr>
          <p:cNvPr id="3" name="Content Placeholder 2">
            <a:extLst>
              <a:ext uri="{FF2B5EF4-FFF2-40B4-BE49-F238E27FC236}">
                <a16:creationId xmlns:a16="http://schemas.microsoft.com/office/drawing/2014/main" id="{1697987F-0F30-128A-4D6C-F5B3458592AE}"/>
              </a:ext>
            </a:extLst>
          </p:cNvPr>
          <p:cNvSpPr>
            <a:spLocks noGrp="1"/>
          </p:cNvSpPr>
          <p:nvPr>
            <p:ph sz="half" idx="1"/>
          </p:nvPr>
        </p:nvSpPr>
        <p:spPr>
          <a:xfrm>
            <a:off x="609600" y="1637071"/>
            <a:ext cx="10590306" cy="4546615"/>
          </a:xfrm>
        </p:spPr>
        <p:txBody>
          <a:bodyPr/>
          <a:lstStyle/>
          <a:p>
            <a:pPr marL="0" indent="0">
              <a:buNone/>
            </a:pPr>
            <a:endParaRPr lang="en-US"/>
          </a:p>
          <a:p>
            <a:pPr>
              <a:buFont typeface="Wingdings" panose="05000000000000000000" pitchFamily="2" charset="2"/>
              <a:buChar char="v"/>
            </a:pPr>
            <a:endParaRPr lang="en-US"/>
          </a:p>
          <a:p>
            <a:pPr marL="0" indent="0" algn="ctr">
              <a:buNone/>
            </a:pPr>
            <a:endParaRPr lang="en-US"/>
          </a:p>
          <a:p>
            <a:pPr marL="0" indent="0">
              <a:buNone/>
            </a:pPr>
            <a:endParaRPr lang="en-US"/>
          </a:p>
          <a:p>
            <a:pPr>
              <a:buFont typeface="Wingdings" panose="05000000000000000000" pitchFamily="2" charset="2"/>
              <a:buChar char="v"/>
            </a:pPr>
            <a:endParaRPr lang="en-US"/>
          </a:p>
          <a:p>
            <a:pPr>
              <a:buFont typeface="Wingdings" panose="05000000000000000000" pitchFamily="2" charset="2"/>
              <a:buChar char="v"/>
            </a:pPr>
            <a:endParaRPr lang="en-US"/>
          </a:p>
          <a:p>
            <a:pPr>
              <a:buFont typeface="Wingdings" panose="05000000000000000000" pitchFamily="2" charset="2"/>
              <a:buChar char="v"/>
            </a:pPr>
            <a:endParaRPr lang="en-US"/>
          </a:p>
          <a:p>
            <a:pPr>
              <a:buFont typeface="Wingdings" panose="05000000000000000000" pitchFamily="2" charset="2"/>
              <a:buChar char="v"/>
            </a:pPr>
            <a:endParaRPr lang="en-US"/>
          </a:p>
          <a:p>
            <a:pPr>
              <a:buFont typeface="Wingdings" panose="05000000000000000000" pitchFamily="2" charset="2"/>
              <a:buChar char="v"/>
            </a:pPr>
            <a:endParaRPr lang="en-US"/>
          </a:p>
          <a:p>
            <a:pPr>
              <a:buFont typeface="Wingdings" panose="05000000000000000000" pitchFamily="2" charset="2"/>
              <a:buChar char="v"/>
            </a:pPr>
            <a:endParaRPr lang="en-US"/>
          </a:p>
          <a:p>
            <a:pPr>
              <a:buFont typeface="Wingdings" panose="05000000000000000000" pitchFamily="2" charset="2"/>
              <a:buChar char="v"/>
            </a:pPr>
            <a:endParaRPr lang="en-US"/>
          </a:p>
          <a:p>
            <a:pPr marL="0" indent="0">
              <a:buNone/>
            </a:pPr>
            <a:endParaRPr lang="en-US"/>
          </a:p>
        </p:txBody>
      </p:sp>
      <p:sp>
        <p:nvSpPr>
          <p:cNvPr id="5" name="Slide Number Placeholder 4">
            <a:extLst>
              <a:ext uri="{FF2B5EF4-FFF2-40B4-BE49-F238E27FC236}">
                <a16:creationId xmlns:a16="http://schemas.microsoft.com/office/drawing/2014/main" id="{6DAB2640-0E06-C1D6-48C3-78DED5E3B28C}"/>
              </a:ext>
            </a:extLst>
          </p:cNvPr>
          <p:cNvSpPr>
            <a:spLocks noGrp="1"/>
          </p:cNvSpPr>
          <p:nvPr>
            <p:ph type="sldNum" sz="quarter" idx="12"/>
          </p:nvPr>
        </p:nvSpPr>
        <p:spPr/>
        <p:txBody>
          <a:bodyPr/>
          <a:lstStyle/>
          <a:p>
            <a:pPr marL="0" marR="0" lvl="0" indent="0" algn="r" defTabSz="914400" rtl="0" eaLnBrk="1" fontAlgn="t" latinLnBrk="0" hangingPunct="1">
              <a:lnSpc>
                <a:spcPct val="100000"/>
              </a:lnSpc>
              <a:spcBef>
                <a:spcPts val="0"/>
              </a:spcBef>
              <a:spcAft>
                <a:spcPts val="0"/>
              </a:spcAft>
              <a:buClrTx/>
              <a:buSzTx/>
              <a:buFontTx/>
              <a:buNone/>
              <a:tabLst/>
              <a:defRPr/>
            </a:pPr>
            <a:fld id="{1C4126A1-9282-4A82-AC02-A59AF4A969C8}" type="slidenum">
              <a:rPr kumimoji="0" lang="en-US" sz="900" b="0" i="0" u="none" strike="noStrike" kern="1200" cap="none" spc="0" normalizeH="0" baseline="0" noProof="0" smtClean="0">
                <a:ln>
                  <a:noFill/>
                </a:ln>
                <a:solidFill>
                  <a:srgbClr val="6996C9"/>
                </a:solidFill>
                <a:effectLst/>
                <a:uLnTx/>
                <a:uFillTx/>
                <a:latin typeface="Century Gothic" panose="020F0302020204030204"/>
                <a:ea typeface="+mn-ea"/>
                <a:cs typeface="+mn-cs"/>
              </a:rPr>
              <a:pPr marL="0" marR="0" lvl="0" indent="0" algn="r" defTabSz="914400" rtl="0" eaLnBrk="1" fontAlgn="t" latinLnBrk="0" hangingPunct="1">
                <a:lnSpc>
                  <a:spcPct val="100000"/>
                </a:lnSpc>
                <a:spcBef>
                  <a:spcPts val="0"/>
                </a:spcBef>
                <a:spcAft>
                  <a:spcPts val="0"/>
                </a:spcAft>
                <a:buClrTx/>
                <a:buSzTx/>
                <a:buFontTx/>
                <a:buNone/>
                <a:tabLst/>
                <a:defRPr/>
              </a:pPr>
              <a:t>22</a:t>
            </a:fld>
            <a:endParaRPr kumimoji="0" lang="en-US" sz="900" b="0" i="0" u="none" strike="noStrike" kern="1200" cap="none" spc="0" normalizeH="0" baseline="0" noProof="0">
              <a:ln>
                <a:noFill/>
              </a:ln>
              <a:solidFill>
                <a:srgbClr val="6996C9"/>
              </a:solidFill>
              <a:effectLst/>
              <a:uLnTx/>
              <a:uFillTx/>
              <a:latin typeface="Century Gothic" panose="020F0302020204030204"/>
              <a:ea typeface="+mn-ea"/>
              <a:cs typeface="+mn-cs"/>
            </a:endParaRPr>
          </a:p>
        </p:txBody>
      </p:sp>
      <p:pic>
        <p:nvPicPr>
          <p:cNvPr id="6" name="Picture 5">
            <a:extLst>
              <a:ext uri="{FF2B5EF4-FFF2-40B4-BE49-F238E27FC236}">
                <a16:creationId xmlns:a16="http://schemas.microsoft.com/office/drawing/2014/main" id="{145AFF2E-CD52-0A01-B5A3-E42552282D34}"/>
              </a:ext>
            </a:extLst>
          </p:cNvPr>
          <p:cNvPicPr>
            <a:picLocks noChangeAspect="1"/>
          </p:cNvPicPr>
          <p:nvPr/>
        </p:nvPicPr>
        <p:blipFill>
          <a:blip r:embed="rId3"/>
          <a:stretch>
            <a:fillRect/>
          </a:stretch>
        </p:blipFill>
        <p:spPr>
          <a:xfrm>
            <a:off x="0" y="1457540"/>
            <a:ext cx="12192000" cy="1654214"/>
          </a:xfrm>
          <a:prstGeom prst="rect">
            <a:avLst/>
          </a:prstGeom>
        </p:spPr>
      </p:pic>
      <p:pic>
        <p:nvPicPr>
          <p:cNvPr id="8" name="Picture 7">
            <a:extLst>
              <a:ext uri="{FF2B5EF4-FFF2-40B4-BE49-F238E27FC236}">
                <a16:creationId xmlns:a16="http://schemas.microsoft.com/office/drawing/2014/main" id="{7E8D7F0B-F0E3-19AC-88A9-14712B757DE9}"/>
              </a:ext>
            </a:extLst>
          </p:cNvPr>
          <p:cNvPicPr>
            <a:picLocks noChangeAspect="1"/>
          </p:cNvPicPr>
          <p:nvPr/>
        </p:nvPicPr>
        <p:blipFill>
          <a:blip r:embed="rId4"/>
          <a:stretch>
            <a:fillRect/>
          </a:stretch>
        </p:blipFill>
        <p:spPr>
          <a:xfrm>
            <a:off x="0" y="3648966"/>
            <a:ext cx="12192000" cy="1377554"/>
          </a:xfrm>
          <a:prstGeom prst="rect">
            <a:avLst/>
          </a:prstGeom>
        </p:spPr>
      </p:pic>
    </p:spTree>
    <p:extLst>
      <p:ext uri="{BB962C8B-B14F-4D97-AF65-F5344CB8AC3E}">
        <p14:creationId xmlns:p14="http://schemas.microsoft.com/office/powerpoint/2010/main" val="25232264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A8E940-A473-1317-9033-DC1F6289E1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0BED4F-A49D-E38D-030B-5785F7308A1E}"/>
              </a:ext>
            </a:extLst>
          </p:cNvPr>
          <p:cNvSpPr>
            <a:spLocks noGrp="1"/>
          </p:cNvSpPr>
          <p:nvPr>
            <p:ph type="title"/>
          </p:nvPr>
        </p:nvSpPr>
        <p:spPr>
          <a:xfrm>
            <a:off x="609600" y="365125"/>
            <a:ext cx="10972800" cy="1094965"/>
          </a:xfrm>
        </p:spPr>
        <p:txBody>
          <a:bodyPr/>
          <a:lstStyle/>
          <a:p>
            <a:pPr algn="ctr"/>
            <a:r>
              <a:rPr lang="en-US"/>
              <a:t>Handling Claims ---- Service Provider Manual</a:t>
            </a:r>
            <a:br>
              <a:rPr lang="en-US"/>
            </a:br>
            <a:r>
              <a:rPr lang="en-US" sz="1800">
                <a:solidFill>
                  <a:srgbClr val="0000FF"/>
                </a:solidFill>
                <a:ea typeface="+mj-lt"/>
                <a:cs typeface="+mj-lt"/>
              </a:rPr>
              <a:t>https://www.cpuc.ca.gov/-/media/cpuc-website/divisions/communications-division/documents/california-teleconnect-fund/ctf_service_provider_manual.pdf</a:t>
            </a:r>
            <a:endParaRPr lang="en-US" sz="1800">
              <a:solidFill>
                <a:srgbClr val="0000FF"/>
              </a:solidFill>
            </a:endParaRPr>
          </a:p>
        </p:txBody>
      </p:sp>
      <p:sp>
        <p:nvSpPr>
          <p:cNvPr id="3" name="Content Placeholder 2">
            <a:extLst>
              <a:ext uri="{FF2B5EF4-FFF2-40B4-BE49-F238E27FC236}">
                <a16:creationId xmlns:a16="http://schemas.microsoft.com/office/drawing/2014/main" id="{506AFE15-7024-9398-2BF2-35623E882AB3}"/>
              </a:ext>
            </a:extLst>
          </p:cNvPr>
          <p:cNvSpPr>
            <a:spLocks noGrp="1"/>
          </p:cNvSpPr>
          <p:nvPr>
            <p:ph sz="half" idx="1"/>
          </p:nvPr>
        </p:nvSpPr>
        <p:spPr>
          <a:xfrm>
            <a:off x="609600" y="1637071"/>
            <a:ext cx="10590306" cy="4546615"/>
          </a:xfrm>
        </p:spPr>
        <p:txBody>
          <a:bodyPr/>
          <a:lstStyle/>
          <a:p>
            <a:pPr marL="0" indent="0">
              <a:buNone/>
            </a:pPr>
            <a:endParaRPr lang="en-US"/>
          </a:p>
          <a:p>
            <a:pPr>
              <a:buFont typeface="Wingdings" panose="05000000000000000000" pitchFamily="2" charset="2"/>
              <a:buChar char="v"/>
            </a:pPr>
            <a:endParaRPr lang="en-US"/>
          </a:p>
          <a:p>
            <a:pPr marL="0" indent="0" algn="ctr">
              <a:buNone/>
            </a:pPr>
            <a:endParaRPr lang="en-US"/>
          </a:p>
          <a:p>
            <a:pPr marL="0" indent="0">
              <a:buNone/>
            </a:pPr>
            <a:endParaRPr lang="en-US"/>
          </a:p>
          <a:p>
            <a:pPr>
              <a:buFont typeface="Wingdings" panose="05000000000000000000" pitchFamily="2" charset="2"/>
              <a:buChar char="v"/>
            </a:pPr>
            <a:endParaRPr lang="en-US"/>
          </a:p>
          <a:p>
            <a:pPr>
              <a:buFont typeface="Wingdings" panose="05000000000000000000" pitchFamily="2" charset="2"/>
              <a:buChar char="v"/>
            </a:pPr>
            <a:endParaRPr lang="en-US"/>
          </a:p>
          <a:p>
            <a:pPr>
              <a:buFont typeface="Wingdings" panose="05000000000000000000" pitchFamily="2" charset="2"/>
              <a:buChar char="v"/>
            </a:pPr>
            <a:endParaRPr lang="en-US"/>
          </a:p>
          <a:p>
            <a:pPr>
              <a:buFont typeface="Wingdings" panose="05000000000000000000" pitchFamily="2" charset="2"/>
              <a:buChar char="v"/>
            </a:pPr>
            <a:endParaRPr lang="en-US"/>
          </a:p>
          <a:p>
            <a:pPr>
              <a:buFont typeface="Wingdings" panose="05000000000000000000" pitchFamily="2" charset="2"/>
              <a:buChar char="v"/>
            </a:pPr>
            <a:endParaRPr lang="en-US"/>
          </a:p>
          <a:p>
            <a:pPr>
              <a:buFont typeface="Wingdings" panose="05000000000000000000" pitchFamily="2" charset="2"/>
              <a:buChar char="v"/>
            </a:pPr>
            <a:endParaRPr lang="en-US"/>
          </a:p>
          <a:p>
            <a:pPr>
              <a:buFont typeface="Wingdings" panose="05000000000000000000" pitchFamily="2" charset="2"/>
              <a:buChar char="v"/>
            </a:pPr>
            <a:endParaRPr lang="en-US"/>
          </a:p>
          <a:p>
            <a:pPr marL="0" indent="0">
              <a:buNone/>
            </a:pPr>
            <a:endParaRPr lang="en-US"/>
          </a:p>
        </p:txBody>
      </p:sp>
      <p:sp>
        <p:nvSpPr>
          <p:cNvPr id="5" name="Slide Number Placeholder 4">
            <a:extLst>
              <a:ext uri="{FF2B5EF4-FFF2-40B4-BE49-F238E27FC236}">
                <a16:creationId xmlns:a16="http://schemas.microsoft.com/office/drawing/2014/main" id="{05BC2A23-0DEF-884B-7F97-9E274129AE68}"/>
              </a:ext>
            </a:extLst>
          </p:cNvPr>
          <p:cNvSpPr>
            <a:spLocks noGrp="1"/>
          </p:cNvSpPr>
          <p:nvPr>
            <p:ph type="sldNum" sz="quarter" idx="12"/>
          </p:nvPr>
        </p:nvSpPr>
        <p:spPr/>
        <p:txBody>
          <a:bodyPr/>
          <a:lstStyle/>
          <a:p>
            <a:pPr marL="0" marR="0" lvl="0" indent="0" algn="r" defTabSz="914400" rtl="0" eaLnBrk="1" fontAlgn="t" latinLnBrk="0" hangingPunct="1">
              <a:lnSpc>
                <a:spcPct val="100000"/>
              </a:lnSpc>
              <a:spcBef>
                <a:spcPts val="0"/>
              </a:spcBef>
              <a:spcAft>
                <a:spcPts val="0"/>
              </a:spcAft>
              <a:buClrTx/>
              <a:buSzTx/>
              <a:buFontTx/>
              <a:buNone/>
              <a:tabLst/>
              <a:defRPr/>
            </a:pPr>
            <a:fld id="{1C4126A1-9282-4A82-AC02-A59AF4A969C8}" type="slidenum">
              <a:rPr kumimoji="0" lang="en-US" sz="900" b="0" i="0" u="none" strike="noStrike" kern="1200" cap="none" spc="0" normalizeH="0" baseline="0" noProof="0" smtClean="0">
                <a:ln>
                  <a:noFill/>
                </a:ln>
                <a:solidFill>
                  <a:srgbClr val="6996C9"/>
                </a:solidFill>
                <a:effectLst/>
                <a:uLnTx/>
                <a:uFillTx/>
                <a:latin typeface="Century Gothic" panose="020F0302020204030204"/>
                <a:ea typeface="+mn-ea"/>
                <a:cs typeface="+mn-cs"/>
              </a:rPr>
              <a:pPr marL="0" marR="0" lvl="0" indent="0" algn="r" defTabSz="914400" rtl="0" eaLnBrk="1" fontAlgn="t" latinLnBrk="0" hangingPunct="1">
                <a:lnSpc>
                  <a:spcPct val="100000"/>
                </a:lnSpc>
                <a:spcBef>
                  <a:spcPts val="0"/>
                </a:spcBef>
                <a:spcAft>
                  <a:spcPts val="0"/>
                </a:spcAft>
                <a:buClrTx/>
                <a:buSzTx/>
                <a:buFontTx/>
                <a:buNone/>
                <a:tabLst/>
                <a:defRPr/>
              </a:pPr>
              <a:t>23</a:t>
            </a:fld>
            <a:endParaRPr kumimoji="0" lang="en-US" sz="900" b="0" i="0" u="none" strike="noStrike" kern="1200" cap="none" spc="0" normalizeH="0" baseline="0" noProof="0">
              <a:ln>
                <a:noFill/>
              </a:ln>
              <a:solidFill>
                <a:srgbClr val="6996C9"/>
              </a:solidFill>
              <a:effectLst/>
              <a:uLnTx/>
              <a:uFillTx/>
              <a:latin typeface="Century Gothic" panose="020F0302020204030204"/>
              <a:ea typeface="+mn-ea"/>
              <a:cs typeface="+mn-cs"/>
            </a:endParaRPr>
          </a:p>
        </p:txBody>
      </p:sp>
      <p:pic>
        <p:nvPicPr>
          <p:cNvPr id="10" name="Picture 9">
            <a:extLst>
              <a:ext uri="{FF2B5EF4-FFF2-40B4-BE49-F238E27FC236}">
                <a16:creationId xmlns:a16="http://schemas.microsoft.com/office/drawing/2014/main" id="{2E49CDF7-484B-822A-91A3-A0D26DFBEEF7}"/>
              </a:ext>
            </a:extLst>
          </p:cNvPr>
          <p:cNvPicPr>
            <a:picLocks noChangeAspect="1"/>
          </p:cNvPicPr>
          <p:nvPr/>
        </p:nvPicPr>
        <p:blipFill>
          <a:blip r:embed="rId3"/>
          <a:stretch>
            <a:fillRect/>
          </a:stretch>
        </p:blipFill>
        <p:spPr>
          <a:xfrm>
            <a:off x="1582366" y="1384208"/>
            <a:ext cx="8349574" cy="5016592"/>
          </a:xfrm>
          <a:prstGeom prst="rect">
            <a:avLst/>
          </a:prstGeom>
        </p:spPr>
      </p:pic>
    </p:spTree>
    <p:extLst>
      <p:ext uri="{BB962C8B-B14F-4D97-AF65-F5344CB8AC3E}">
        <p14:creationId xmlns:p14="http://schemas.microsoft.com/office/powerpoint/2010/main" val="26876293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48C6FC-69E1-66B6-CB5F-ABB97EE1FC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C9FDA1-B804-8116-DC14-FFEF2F2C99A7}"/>
              </a:ext>
            </a:extLst>
          </p:cNvPr>
          <p:cNvSpPr>
            <a:spLocks noGrp="1"/>
          </p:cNvSpPr>
          <p:nvPr>
            <p:ph type="title"/>
          </p:nvPr>
        </p:nvSpPr>
        <p:spPr>
          <a:xfrm>
            <a:off x="609600" y="365125"/>
            <a:ext cx="10972800" cy="1094965"/>
          </a:xfrm>
        </p:spPr>
        <p:txBody>
          <a:bodyPr/>
          <a:lstStyle/>
          <a:p>
            <a:pPr algn="ctr"/>
            <a:r>
              <a:rPr lang="en-US"/>
              <a:t>Handling Claims ---- Frequently Asked Questions</a:t>
            </a:r>
            <a:br>
              <a:rPr lang="en-US"/>
            </a:br>
            <a:r>
              <a:rPr lang="en-US" sz="1800">
                <a:solidFill>
                  <a:srgbClr val="0000FF"/>
                </a:solidFill>
                <a:ea typeface="+mj-lt"/>
                <a:cs typeface="+mj-lt"/>
              </a:rPr>
              <a:t>https://ecap.cpuc.ca.gov/s/help-faqs</a:t>
            </a:r>
            <a:r>
              <a:rPr lang="en-US" sz="1800">
                <a:solidFill>
                  <a:srgbClr val="0000FF"/>
                </a:solidFill>
              </a:rPr>
              <a:t> </a:t>
            </a:r>
          </a:p>
        </p:txBody>
      </p:sp>
      <p:sp>
        <p:nvSpPr>
          <p:cNvPr id="3" name="Content Placeholder 2">
            <a:extLst>
              <a:ext uri="{FF2B5EF4-FFF2-40B4-BE49-F238E27FC236}">
                <a16:creationId xmlns:a16="http://schemas.microsoft.com/office/drawing/2014/main" id="{665929A3-E763-9809-FA4F-2FCB24583A32}"/>
              </a:ext>
            </a:extLst>
          </p:cNvPr>
          <p:cNvSpPr>
            <a:spLocks noGrp="1"/>
          </p:cNvSpPr>
          <p:nvPr>
            <p:ph sz="half" idx="1"/>
          </p:nvPr>
        </p:nvSpPr>
        <p:spPr>
          <a:xfrm>
            <a:off x="609600" y="1637071"/>
            <a:ext cx="10590306" cy="4546615"/>
          </a:xfrm>
        </p:spPr>
        <p:txBody>
          <a:bodyPr/>
          <a:lstStyle/>
          <a:p>
            <a:pPr marL="0" indent="0">
              <a:buNone/>
            </a:pPr>
            <a:endParaRPr lang="en-US"/>
          </a:p>
          <a:p>
            <a:pPr>
              <a:buFont typeface="Wingdings" panose="05000000000000000000" pitchFamily="2" charset="2"/>
              <a:buChar char="v"/>
            </a:pPr>
            <a:endParaRPr lang="en-US"/>
          </a:p>
          <a:p>
            <a:pPr marL="0" indent="0" algn="ctr">
              <a:buNone/>
            </a:pPr>
            <a:endParaRPr lang="en-US"/>
          </a:p>
          <a:p>
            <a:pPr marL="0" indent="0">
              <a:buNone/>
            </a:pPr>
            <a:endParaRPr lang="en-US"/>
          </a:p>
          <a:p>
            <a:pPr>
              <a:buFont typeface="Wingdings" panose="05000000000000000000" pitchFamily="2" charset="2"/>
              <a:buChar char="v"/>
            </a:pPr>
            <a:endParaRPr lang="en-US"/>
          </a:p>
          <a:p>
            <a:pPr>
              <a:buFont typeface="Wingdings" panose="05000000000000000000" pitchFamily="2" charset="2"/>
              <a:buChar char="v"/>
            </a:pPr>
            <a:endParaRPr lang="en-US"/>
          </a:p>
          <a:p>
            <a:pPr>
              <a:buFont typeface="Wingdings" panose="05000000000000000000" pitchFamily="2" charset="2"/>
              <a:buChar char="v"/>
            </a:pPr>
            <a:endParaRPr lang="en-US"/>
          </a:p>
          <a:p>
            <a:pPr>
              <a:buFont typeface="Wingdings" panose="05000000000000000000" pitchFamily="2" charset="2"/>
              <a:buChar char="v"/>
            </a:pPr>
            <a:endParaRPr lang="en-US"/>
          </a:p>
          <a:p>
            <a:pPr>
              <a:buFont typeface="Wingdings" panose="05000000000000000000" pitchFamily="2" charset="2"/>
              <a:buChar char="v"/>
            </a:pPr>
            <a:endParaRPr lang="en-US"/>
          </a:p>
          <a:p>
            <a:pPr>
              <a:buFont typeface="Wingdings" panose="05000000000000000000" pitchFamily="2" charset="2"/>
              <a:buChar char="v"/>
            </a:pPr>
            <a:endParaRPr lang="en-US"/>
          </a:p>
          <a:p>
            <a:pPr>
              <a:buFont typeface="Wingdings" panose="05000000000000000000" pitchFamily="2" charset="2"/>
              <a:buChar char="v"/>
            </a:pPr>
            <a:endParaRPr lang="en-US"/>
          </a:p>
          <a:p>
            <a:pPr marL="0" indent="0">
              <a:buNone/>
            </a:pPr>
            <a:endParaRPr lang="en-US"/>
          </a:p>
        </p:txBody>
      </p:sp>
      <p:sp>
        <p:nvSpPr>
          <p:cNvPr id="5" name="Slide Number Placeholder 4">
            <a:extLst>
              <a:ext uri="{FF2B5EF4-FFF2-40B4-BE49-F238E27FC236}">
                <a16:creationId xmlns:a16="http://schemas.microsoft.com/office/drawing/2014/main" id="{0955DAC8-6804-A4B8-7F3B-8C90BBD26990}"/>
              </a:ext>
            </a:extLst>
          </p:cNvPr>
          <p:cNvSpPr>
            <a:spLocks noGrp="1"/>
          </p:cNvSpPr>
          <p:nvPr>
            <p:ph type="sldNum" sz="quarter" idx="12"/>
          </p:nvPr>
        </p:nvSpPr>
        <p:spPr/>
        <p:txBody>
          <a:bodyPr/>
          <a:lstStyle/>
          <a:p>
            <a:pPr marL="0" marR="0" lvl="0" indent="0" algn="r" defTabSz="914400" rtl="0" eaLnBrk="1" fontAlgn="t" latinLnBrk="0" hangingPunct="1">
              <a:lnSpc>
                <a:spcPct val="100000"/>
              </a:lnSpc>
              <a:spcBef>
                <a:spcPts val="0"/>
              </a:spcBef>
              <a:spcAft>
                <a:spcPts val="0"/>
              </a:spcAft>
              <a:buClrTx/>
              <a:buSzTx/>
              <a:buFontTx/>
              <a:buNone/>
              <a:tabLst/>
              <a:defRPr/>
            </a:pPr>
            <a:fld id="{1C4126A1-9282-4A82-AC02-A59AF4A969C8}" type="slidenum">
              <a:rPr kumimoji="0" lang="en-US" sz="900" b="0" i="0" u="none" strike="noStrike" kern="1200" cap="none" spc="0" normalizeH="0" baseline="0" noProof="0" smtClean="0">
                <a:ln>
                  <a:noFill/>
                </a:ln>
                <a:solidFill>
                  <a:srgbClr val="6996C9"/>
                </a:solidFill>
                <a:effectLst/>
                <a:uLnTx/>
                <a:uFillTx/>
                <a:latin typeface="Century Gothic" panose="020F0302020204030204"/>
                <a:ea typeface="+mn-ea"/>
                <a:cs typeface="+mn-cs"/>
              </a:rPr>
              <a:pPr marL="0" marR="0" lvl="0" indent="0" algn="r" defTabSz="914400" rtl="0" eaLnBrk="1" fontAlgn="t" latinLnBrk="0" hangingPunct="1">
                <a:lnSpc>
                  <a:spcPct val="100000"/>
                </a:lnSpc>
                <a:spcBef>
                  <a:spcPts val="0"/>
                </a:spcBef>
                <a:spcAft>
                  <a:spcPts val="0"/>
                </a:spcAft>
                <a:buClrTx/>
                <a:buSzTx/>
                <a:buFontTx/>
                <a:buNone/>
                <a:tabLst/>
                <a:defRPr/>
              </a:pPr>
              <a:t>24</a:t>
            </a:fld>
            <a:endParaRPr kumimoji="0" lang="en-US" sz="900" b="0" i="0" u="none" strike="noStrike" kern="1200" cap="none" spc="0" normalizeH="0" baseline="0" noProof="0">
              <a:ln>
                <a:noFill/>
              </a:ln>
              <a:solidFill>
                <a:srgbClr val="6996C9"/>
              </a:solidFill>
              <a:effectLst/>
              <a:uLnTx/>
              <a:uFillTx/>
              <a:latin typeface="Century Gothic" panose="020F0302020204030204"/>
              <a:ea typeface="+mn-ea"/>
              <a:cs typeface="+mn-cs"/>
            </a:endParaRPr>
          </a:p>
        </p:txBody>
      </p:sp>
      <p:pic>
        <p:nvPicPr>
          <p:cNvPr id="6" name="Picture 5">
            <a:extLst>
              <a:ext uri="{FF2B5EF4-FFF2-40B4-BE49-F238E27FC236}">
                <a16:creationId xmlns:a16="http://schemas.microsoft.com/office/drawing/2014/main" id="{AD5595F0-55B0-1A67-9EF5-2456E66FBA4F}"/>
              </a:ext>
            </a:extLst>
          </p:cNvPr>
          <p:cNvPicPr>
            <a:picLocks noChangeAspect="1"/>
          </p:cNvPicPr>
          <p:nvPr/>
        </p:nvPicPr>
        <p:blipFill>
          <a:blip r:embed="rId3"/>
          <a:stretch>
            <a:fillRect/>
          </a:stretch>
        </p:blipFill>
        <p:spPr>
          <a:xfrm>
            <a:off x="0" y="1633068"/>
            <a:ext cx="12192000" cy="4954748"/>
          </a:xfrm>
          <a:prstGeom prst="rect">
            <a:avLst/>
          </a:prstGeom>
        </p:spPr>
      </p:pic>
    </p:spTree>
    <p:extLst>
      <p:ext uri="{BB962C8B-B14F-4D97-AF65-F5344CB8AC3E}">
        <p14:creationId xmlns:p14="http://schemas.microsoft.com/office/powerpoint/2010/main" val="21573358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48C6FC-69E1-66B6-CB5F-ABB97EE1FC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C9FDA1-B804-8116-DC14-FFEF2F2C99A7}"/>
              </a:ext>
            </a:extLst>
          </p:cNvPr>
          <p:cNvSpPr>
            <a:spLocks noGrp="1"/>
          </p:cNvSpPr>
          <p:nvPr>
            <p:ph type="title"/>
          </p:nvPr>
        </p:nvSpPr>
        <p:spPr>
          <a:xfrm>
            <a:off x="1632558" y="469508"/>
            <a:ext cx="10440444" cy="1397677"/>
          </a:xfrm>
        </p:spPr>
        <p:txBody>
          <a:bodyPr/>
          <a:lstStyle/>
          <a:p>
            <a:pPr algn="ctr"/>
            <a:r>
              <a:rPr lang="en-US"/>
              <a:t>Handling Claims ---- </a:t>
            </a:r>
            <a:br>
              <a:rPr lang="en-US"/>
            </a:br>
            <a:r>
              <a:rPr lang="en-US"/>
              <a:t>CA Teleconnect Fund Webpage</a:t>
            </a:r>
            <a:br>
              <a:rPr lang="en-US"/>
            </a:br>
            <a:r>
              <a:rPr lang="en-US" sz="1800">
                <a:solidFill>
                  <a:srgbClr val="0000FF"/>
                </a:solidFill>
                <a:ea typeface="+mj-lt"/>
                <a:cs typeface="+mj-lt"/>
              </a:rPr>
              <a:t>https://www.cpuc.ca.gov/consumer-support/financial-assistance-savings-and-discounts/california-teleconnect-fund</a:t>
            </a:r>
            <a:endParaRPr lang="en-US" sz="1800"/>
          </a:p>
        </p:txBody>
      </p:sp>
      <p:sp>
        <p:nvSpPr>
          <p:cNvPr id="3" name="Content Placeholder 2">
            <a:extLst>
              <a:ext uri="{FF2B5EF4-FFF2-40B4-BE49-F238E27FC236}">
                <a16:creationId xmlns:a16="http://schemas.microsoft.com/office/drawing/2014/main" id="{665929A3-E763-9809-FA4F-2FCB24583A32}"/>
              </a:ext>
            </a:extLst>
          </p:cNvPr>
          <p:cNvSpPr>
            <a:spLocks noGrp="1"/>
          </p:cNvSpPr>
          <p:nvPr>
            <p:ph sz="half" idx="1"/>
          </p:nvPr>
        </p:nvSpPr>
        <p:spPr>
          <a:xfrm>
            <a:off x="-580373" y="1595318"/>
            <a:ext cx="10590306" cy="4546615"/>
          </a:xfrm>
        </p:spPr>
        <p:txBody>
          <a:bodyPr/>
          <a:lstStyle/>
          <a:p>
            <a:pPr marL="0" indent="0">
              <a:buNone/>
            </a:pPr>
            <a:endParaRPr lang="en-US"/>
          </a:p>
          <a:p>
            <a:pPr>
              <a:buFont typeface="Wingdings" panose="05000000000000000000" pitchFamily="2" charset="2"/>
              <a:buChar char="v"/>
            </a:pPr>
            <a:endParaRPr lang="en-US"/>
          </a:p>
          <a:p>
            <a:pPr marL="0" indent="0" algn="ctr">
              <a:buNone/>
            </a:pPr>
            <a:endParaRPr lang="en-US"/>
          </a:p>
          <a:p>
            <a:pPr marL="0" indent="0">
              <a:buNone/>
            </a:pPr>
            <a:endParaRPr lang="en-US"/>
          </a:p>
          <a:p>
            <a:pPr>
              <a:buFont typeface="Wingdings" panose="05000000000000000000" pitchFamily="2" charset="2"/>
              <a:buChar char="v"/>
            </a:pPr>
            <a:endParaRPr lang="en-US"/>
          </a:p>
          <a:p>
            <a:pPr>
              <a:buFont typeface="Wingdings" panose="05000000000000000000" pitchFamily="2" charset="2"/>
              <a:buChar char="v"/>
            </a:pPr>
            <a:endParaRPr lang="en-US"/>
          </a:p>
          <a:p>
            <a:pPr>
              <a:buFont typeface="Wingdings" panose="05000000000000000000" pitchFamily="2" charset="2"/>
              <a:buChar char="v"/>
            </a:pPr>
            <a:endParaRPr lang="en-US"/>
          </a:p>
          <a:p>
            <a:pPr>
              <a:buFont typeface="Wingdings" panose="05000000000000000000" pitchFamily="2" charset="2"/>
              <a:buChar char="v"/>
            </a:pPr>
            <a:endParaRPr lang="en-US"/>
          </a:p>
          <a:p>
            <a:pPr>
              <a:buFont typeface="Wingdings" panose="05000000000000000000" pitchFamily="2" charset="2"/>
              <a:buChar char="v"/>
            </a:pPr>
            <a:endParaRPr lang="en-US"/>
          </a:p>
          <a:p>
            <a:pPr>
              <a:buFont typeface="Wingdings" panose="05000000000000000000" pitchFamily="2" charset="2"/>
              <a:buChar char="v"/>
            </a:pPr>
            <a:endParaRPr lang="en-US"/>
          </a:p>
          <a:p>
            <a:pPr>
              <a:buFont typeface="Wingdings" panose="05000000000000000000" pitchFamily="2" charset="2"/>
              <a:buChar char="v"/>
            </a:pPr>
            <a:endParaRPr lang="en-US"/>
          </a:p>
          <a:p>
            <a:pPr marL="0" indent="0">
              <a:buNone/>
            </a:pPr>
            <a:endParaRPr lang="en-US"/>
          </a:p>
        </p:txBody>
      </p:sp>
      <p:sp>
        <p:nvSpPr>
          <p:cNvPr id="5" name="Slide Number Placeholder 4">
            <a:extLst>
              <a:ext uri="{FF2B5EF4-FFF2-40B4-BE49-F238E27FC236}">
                <a16:creationId xmlns:a16="http://schemas.microsoft.com/office/drawing/2014/main" id="{0955DAC8-6804-A4B8-7F3B-8C90BBD26990}"/>
              </a:ext>
            </a:extLst>
          </p:cNvPr>
          <p:cNvSpPr>
            <a:spLocks noGrp="1"/>
          </p:cNvSpPr>
          <p:nvPr>
            <p:ph type="sldNum" sz="quarter" idx="12"/>
          </p:nvPr>
        </p:nvSpPr>
        <p:spPr/>
        <p:txBody>
          <a:bodyPr/>
          <a:lstStyle/>
          <a:p>
            <a:pPr marL="0" marR="0" lvl="0" indent="0" algn="r" defTabSz="914400" rtl="0" eaLnBrk="1" fontAlgn="t" latinLnBrk="0" hangingPunct="1">
              <a:lnSpc>
                <a:spcPct val="100000"/>
              </a:lnSpc>
              <a:spcBef>
                <a:spcPts val="0"/>
              </a:spcBef>
              <a:spcAft>
                <a:spcPts val="0"/>
              </a:spcAft>
              <a:buClrTx/>
              <a:buSzTx/>
              <a:buFontTx/>
              <a:buNone/>
              <a:tabLst/>
              <a:defRPr/>
            </a:pPr>
            <a:fld id="{1C4126A1-9282-4A82-AC02-A59AF4A969C8}" type="slidenum">
              <a:rPr kumimoji="0" lang="en-US" sz="900" b="0" i="0" u="none" strike="noStrike" kern="1200" cap="none" spc="0" normalizeH="0" baseline="0" noProof="0" smtClean="0">
                <a:ln>
                  <a:noFill/>
                </a:ln>
                <a:solidFill>
                  <a:srgbClr val="6996C9"/>
                </a:solidFill>
                <a:effectLst/>
                <a:uLnTx/>
                <a:uFillTx/>
                <a:latin typeface="Century Gothic" panose="020F0302020204030204"/>
                <a:ea typeface="+mn-ea"/>
                <a:cs typeface="+mn-cs"/>
              </a:rPr>
              <a:pPr marL="0" marR="0" lvl="0" indent="0" algn="r" defTabSz="914400" rtl="0" eaLnBrk="1" fontAlgn="t" latinLnBrk="0" hangingPunct="1">
                <a:lnSpc>
                  <a:spcPct val="100000"/>
                </a:lnSpc>
                <a:spcBef>
                  <a:spcPts val="0"/>
                </a:spcBef>
                <a:spcAft>
                  <a:spcPts val="0"/>
                </a:spcAft>
                <a:buClrTx/>
                <a:buSzTx/>
                <a:buFontTx/>
                <a:buNone/>
                <a:tabLst/>
                <a:defRPr/>
              </a:pPr>
              <a:t>25</a:t>
            </a:fld>
            <a:endParaRPr kumimoji="0" lang="en-US" sz="900" b="0" i="0" u="none" strike="noStrike" kern="1200" cap="none" spc="0" normalizeH="0" baseline="0" noProof="0">
              <a:ln>
                <a:noFill/>
              </a:ln>
              <a:solidFill>
                <a:srgbClr val="6996C9"/>
              </a:solidFill>
              <a:effectLst/>
              <a:uLnTx/>
              <a:uFillTx/>
              <a:latin typeface="Century Gothic" panose="020F0302020204030204"/>
              <a:ea typeface="+mn-ea"/>
              <a:cs typeface="+mn-cs"/>
            </a:endParaRPr>
          </a:p>
        </p:txBody>
      </p:sp>
      <p:pic>
        <p:nvPicPr>
          <p:cNvPr id="4" name="Picture 3">
            <a:extLst>
              <a:ext uri="{FF2B5EF4-FFF2-40B4-BE49-F238E27FC236}">
                <a16:creationId xmlns:a16="http://schemas.microsoft.com/office/drawing/2014/main" id="{C5610203-57B4-AC39-F6B7-11F1C54FA6A7}"/>
              </a:ext>
            </a:extLst>
          </p:cNvPr>
          <p:cNvPicPr>
            <a:picLocks noChangeAspect="1"/>
          </p:cNvPicPr>
          <p:nvPr/>
        </p:nvPicPr>
        <p:blipFill>
          <a:blip r:embed="rId3"/>
          <a:stretch>
            <a:fillRect/>
          </a:stretch>
        </p:blipFill>
        <p:spPr>
          <a:xfrm>
            <a:off x="0" y="1864764"/>
            <a:ext cx="12192000" cy="4870316"/>
          </a:xfrm>
          <a:prstGeom prst="rect">
            <a:avLst/>
          </a:prstGeom>
        </p:spPr>
      </p:pic>
    </p:spTree>
    <p:extLst>
      <p:ext uri="{BB962C8B-B14F-4D97-AF65-F5344CB8AC3E}">
        <p14:creationId xmlns:p14="http://schemas.microsoft.com/office/powerpoint/2010/main" val="22906019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B349B-632D-E10A-BBF5-37C22BBB4C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108085-798D-24D8-20B6-838674F8117E}"/>
              </a:ext>
            </a:extLst>
          </p:cNvPr>
          <p:cNvSpPr>
            <a:spLocks noGrp="1"/>
          </p:cNvSpPr>
          <p:nvPr>
            <p:ph type="title"/>
          </p:nvPr>
        </p:nvSpPr>
        <p:spPr>
          <a:xfrm>
            <a:off x="1467852" y="365125"/>
            <a:ext cx="10114547" cy="1325563"/>
          </a:xfrm>
        </p:spPr>
        <p:txBody>
          <a:bodyPr>
            <a:normAutofit/>
          </a:bodyPr>
          <a:lstStyle/>
          <a:p>
            <a:r>
              <a:rPr lang="en-US" sz="4000">
                <a:latin typeface="Arial" panose="020B0604020202020204" pitchFamily="34" charset="0"/>
                <a:cs typeface="Arial" panose="020B0604020202020204" pitchFamily="34" charset="0"/>
              </a:rPr>
              <a:t>When To Submit A Claim</a:t>
            </a:r>
            <a:endParaRPr lang="en-US" sz="240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667AA62F-7039-8E86-BF95-5C7CAD3C0EFC}"/>
              </a:ext>
            </a:extLst>
          </p:cNvPr>
          <p:cNvSpPr txBox="1"/>
          <p:nvPr/>
        </p:nvSpPr>
        <p:spPr>
          <a:xfrm>
            <a:off x="4783583" y="2136607"/>
            <a:ext cx="6802963" cy="1969770"/>
          </a:xfrm>
          <a:prstGeom prst="rect">
            <a:avLst/>
          </a:prstGeom>
          <a:noFill/>
        </p:spPr>
        <p:txBody>
          <a:bodyPr wrap="square" lIns="91440" tIns="45720" rIns="91440" bIns="45720" rtlCol="0" anchor="t">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a:cs typeface="Arial"/>
              </a:rPr>
              <a:t>Only submit a claim after the participant has been billed.</a:t>
            </a:r>
            <a:endParaRPr lang="en-US" sz="2000" b="0" i="0" u="none" strike="noStrike" kern="1200" cap="none" spc="0" normalizeH="0" baseline="0" noProof="0">
              <a:ln>
                <a:noFill/>
              </a:ln>
              <a:solidFill>
                <a:prstClr val="black"/>
              </a:solidFill>
              <a:effectLst/>
              <a:uLnTx/>
              <a:uFillTx/>
              <a:latin typeface="Arial"/>
              <a:cs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a:solidFill>
                  <a:prstClr val="black"/>
                </a:solidFill>
                <a:latin typeface="Arial"/>
                <a:cs typeface="Arial"/>
              </a:rPr>
              <a:t>Claims Cannot be submitted before the participant has been billed.</a:t>
            </a:r>
          </a:p>
          <a:p>
            <a:pPr>
              <a:defRPr/>
            </a:pPr>
            <a:endParaRPr lang="en-US" b="0" i="0" u="none" strike="noStrike" kern="1200" cap="none" spc="0" normalizeH="0" baseline="0" noProof="0">
              <a:ln>
                <a:noFill/>
              </a:ln>
              <a:solidFill>
                <a:prstClr val="black"/>
              </a:solidFill>
              <a:effectLst/>
              <a:uLnTx/>
              <a:uFillTx/>
              <a:latin typeface="Corbel" panose="020B0503020204020204"/>
              <a:cs typeface="Arial" panose="020B0604020202020204" pitchFamily="34" charset="0"/>
            </a:endParaRPr>
          </a:p>
        </p:txBody>
      </p:sp>
      <p:pic>
        <p:nvPicPr>
          <p:cNvPr id="4" name="Picture 3" descr="Person doing taxes with calculator">
            <a:extLst>
              <a:ext uri="{FF2B5EF4-FFF2-40B4-BE49-F238E27FC236}">
                <a16:creationId xmlns:a16="http://schemas.microsoft.com/office/drawing/2014/main" id="{5D877949-1FF8-A459-A264-8BE188874E03}"/>
              </a:ext>
            </a:extLst>
          </p:cNvPr>
          <p:cNvPicPr>
            <a:picLocks noChangeAspect="1"/>
          </p:cNvPicPr>
          <p:nvPr/>
        </p:nvPicPr>
        <p:blipFill>
          <a:blip r:embed="rId3"/>
          <a:stretch>
            <a:fillRect/>
          </a:stretch>
        </p:blipFill>
        <p:spPr>
          <a:xfrm>
            <a:off x="441741" y="1717261"/>
            <a:ext cx="4340085" cy="4560957"/>
          </a:xfrm>
          <a:prstGeom prst="rect">
            <a:avLst/>
          </a:prstGeom>
        </p:spPr>
      </p:pic>
    </p:spTree>
    <p:extLst>
      <p:ext uri="{BB962C8B-B14F-4D97-AF65-F5344CB8AC3E}">
        <p14:creationId xmlns:p14="http://schemas.microsoft.com/office/powerpoint/2010/main" val="31763777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CBE0DF-DCBC-3537-02E2-A9D5E5F5E0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8C78A3-B3A9-8DA4-42FB-A0FE334191B2}"/>
              </a:ext>
            </a:extLst>
          </p:cNvPr>
          <p:cNvSpPr>
            <a:spLocks noGrp="1"/>
          </p:cNvSpPr>
          <p:nvPr>
            <p:ph type="title"/>
          </p:nvPr>
        </p:nvSpPr>
        <p:spPr>
          <a:xfrm>
            <a:off x="3364831" y="2763649"/>
            <a:ext cx="5462338" cy="665351"/>
          </a:xfrm>
        </p:spPr>
        <p:txBody>
          <a:bodyPr>
            <a:normAutofit fontScale="90000"/>
          </a:bodyPr>
          <a:lstStyle/>
          <a:p>
            <a:r>
              <a:rPr lang="en-US" sz="4000">
                <a:latin typeface="Arial" panose="020B0604020202020204" pitchFamily="34" charset="0"/>
                <a:cs typeface="Arial" panose="020B0604020202020204" pitchFamily="34" charset="0"/>
              </a:rPr>
              <a:t>Claim Adjustment Demo</a:t>
            </a:r>
            <a:endParaRPr lang="en-US" sz="240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D891681C-B44E-397A-8737-B785FEB2F04E}"/>
              </a:ext>
            </a:extLst>
          </p:cNvPr>
          <p:cNvSpPr txBox="1"/>
          <p:nvPr/>
        </p:nvSpPr>
        <p:spPr>
          <a:xfrm>
            <a:off x="1296732" y="3801338"/>
            <a:ext cx="10635049" cy="2031325"/>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rbel" panose="020B050302020402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panose="020B0503020204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9853676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2680C00-FDC3-DD87-ABB0-C0CF875DFCB0}"/>
              </a:ext>
            </a:extLst>
          </p:cNvPr>
          <p:cNvSpPr>
            <a:spLocks noGrp="1"/>
          </p:cNvSpPr>
          <p:nvPr>
            <p:ph type="title" idx="4294967295"/>
          </p:nvPr>
        </p:nvSpPr>
        <p:spPr>
          <a:xfrm>
            <a:off x="-176597" y="456053"/>
            <a:ext cx="10272712" cy="1981200"/>
          </a:xfrm>
        </p:spPr>
        <p:txBody>
          <a:bodyPr/>
          <a:lstStyle/>
          <a:p>
            <a:pPr algn="ctr"/>
            <a:r>
              <a:rPr lang="en-US" dirty="0"/>
              <a:t>Claim Adjustment Demo</a:t>
            </a:r>
            <a:br>
              <a:rPr lang="en-US" dirty="0"/>
            </a:br>
            <a:r>
              <a:rPr lang="en-US" dirty="0"/>
              <a:t>Correction</a:t>
            </a:r>
          </a:p>
        </p:txBody>
      </p:sp>
      <p:graphicFrame>
        <p:nvGraphicFramePr>
          <p:cNvPr id="10" name="Table 9">
            <a:extLst>
              <a:ext uri="{FF2B5EF4-FFF2-40B4-BE49-F238E27FC236}">
                <a16:creationId xmlns:a16="http://schemas.microsoft.com/office/drawing/2014/main" id="{39024A2D-091B-3BAB-6354-C0C89DB83E97}"/>
              </a:ext>
            </a:extLst>
          </p:cNvPr>
          <p:cNvGraphicFramePr>
            <a:graphicFrameLocks noGrp="1"/>
          </p:cNvGraphicFramePr>
          <p:nvPr>
            <p:extLst>
              <p:ext uri="{D42A27DB-BD31-4B8C-83A1-F6EECF244321}">
                <p14:modId xmlns:p14="http://schemas.microsoft.com/office/powerpoint/2010/main" val="3651134337"/>
              </p:ext>
            </p:extLst>
          </p:nvPr>
        </p:nvGraphicFramePr>
        <p:xfrm>
          <a:off x="796412" y="3325925"/>
          <a:ext cx="11336594" cy="1101212"/>
        </p:xfrm>
        <a:graphic>
          <a:graphicData uri="http://schemas.openxmlformats.org/drawingml/2006/table">
            <a:tbl>
              <a:tblPr/>
              <a:tblGrid>
                <a:gridCol w="1150375">
                  <a:extLst>
                    <a:ext uri="{9D8B030D-6E8A-4147-A177-3AD203B41FA5}">
                      <a16:colId xmlns:a16="http://schemas.microsoft.com/office/drawing/2014/main" val="411666558"/>
                    </a:ext>
                  </a:extLst>
                </a:gridCol>
                <a:gridCol w="35386">
                  <a:extLst>
                    <a:ext uri="{9D8B030D-6E8A-4147-A177-3AD203B41FA5}">
                      <a16:colId xmlns:a16="http://schemas.microsoft.com/office/drawing/2014/main" val="4000571284"/>
                    </a:ext>
                  </a:extLst>
                </a:gridCol>
                <a:gridCol w="35386">
                  <a:extLst>
                    <a:ext uri="{9D8B030D-6E8A-4147-A177-3AD203B41FA5}">
                      <a16:colId xmlns:a16="http://schemas.microsoft.com/office/drawing/2014/main" val="1308291419"/>
                    </a:ext>
                  </a:extLst>
                </a:gridCol>
                <a:gridCol w="35386">
                  <a:extLst>
                    <a:ext uri="{9D8B030D-6E8A-4147-A177-3AD203B41FA5}">
                      <a16:colId xmlns:a16="http://schemas.microsoft.com/office/drawing/2014/main" val="2422105401"/>
                    </a:ext>
                  </a:extLst>
                </a:gridCol>
                <a:gridCol w="660758">
                  <a:extLst>
                    <a:ext uri="{9D8B030D-6E8A-4147-A177-3AD203B41FA5}">
                      <a16:colId xmlns:a16="http://schemas.microsoft.com/office/drawing/2014/main" val="4148395148"/>
                    </a:ext>
                  </a:extLst>
                </a:gridCol>
                <a:gridCol w="1206171">
                  <a:extLst>
                    <a:ext uri="{9D8B030D-6E8A-4147-A177-3AD203B41FA5}">
                      <a16:colId xmlns:a16="http://schemas.microsoft.com/office/drawing/2014/main" val="1454468494"/>
                    </a:ext>
                  </a:extLst>
                </a:gridCol>
                <a:gridCol w="789778">
                  <a:extLst>
                    <a:ext uri="{9D8B030D-6E8A-4147-A177-3AD203B41FA5}">
                      <a16:colId xmlns:a16="http://schemas.microsoft.com/office/drawing/2014/main" val="1084626633"/>
                    </a:ext>
                  </a:extLst>
                </a:gridCol>
                <a:gridCol w="314632">
                  <a:extLst>
                    <a:ext uri="{9D8B030D-6E8A-4147-A177-3AD203B41FA5}">
                      <a16:colId xmlns:a16="http://schemas.microsoft.com/office/drawing/2014/main" val="3476893438"/>
                    </a:ext>
                  </a:extLst>
                </a:gridCol>
                <a:gridCol w="501445">
                  <a:extLst>
                    <a:ext uri="{9D8B030D-6E8A-4147-A177-3AD203B41FA5}">
                      <a16:colId xmlns:a16="http://schemas.microsoft.com/office/drawing/2014/main" val="1755468315"/>
                    </a:ext>
                  </a:extLst>
                </a:gridCol>
                <a:gridCol w="294968">
                  <a:extLst>
                    <a:ext uri="{9D8B030D-6E8A-4147-A177-3AD203B41FA5}">
                      <a16:colId xmlns:a16="http://schemas.microsoft.com/office/drawing/2014/main" val="3333605697"/>
                    </a:ext>
                  </a:extLst>
                </a:gridCol>
                <a:gridCol w="363793">
                  <a:extLst>
                    <a:ext uri="{9D8B030D-6E8A-4147-A177-3AD203B41FA5}">
                      <a16:colId xmlns:a16="http://schemas.microsoft.com/office/drawing/2014/main" val="1882075561"/>
                    </a:ext>
                  </a:extLst>
                </a:gridCol>
                <a:gridCol w="442452">
                  <a:extLst>
                    <a:ext uri="{9D8B030D-6E8A-4147-A177-3AD203B41FA5}">
                      <a16:colId xmlns:a16="http://schemas.microsoft.com/office/drawing/2014/main" val="3950871530"/>
                    </a:ext>
                  </a:extLst>
                </a:gridCol>
                <a:gridCol w="344129">
                  <a:extLst>
                    <a:ext uri="{9D8B030D-6E8A-4147-A177-3AD203B41FA5}">
                      <a16:colId xmlns:a16="http://schemas.microsoft.com/office/drawing/2014/main" val="211969934"/>
                    </a:ext>
                  </a:extLst>
                </a:gridCol>
                <a:gridCol w="363794">
                  <a:extLst>
                    <a:ext uri="{9D8B030D-6E8A-4147-A177-3AD203B41FA5}">
                      <a16:colId xmlns:a16="http://schemas.microsoft.com/office/drawing/2014/main" val="3347655475"/>
                    </a:ext>
                  </a:extLst>
                </a:gridCol>
                <a:gridCol w="580103">
                  <a:extLst>
                    <a:ext uri="{9D8B030D-6E8A-4147-A177-3AD203B41FA5}">
                      <a16:colId xmlns:a16="http://schemas.microsoft.com/office/drawing/2014/main" val="1594731847"/>
                    </a:ext>
                  </a:extLst>
                </a:gridCol>
                <a:gridCol w="668593">
                  <a:extLst>
                    <a:ext uri="{9D8B030D-6E8A-4147-A177-3AD203B41FA5}">
                      <a16:colId xmlns:a16="http://schemas.microsoft.com/office/drawing/2014/main" val="212991423"/>
                    </a:ext>
                  </a:extLst>
                </a:gridCol>
                <a:gridCol w="629265">
                  <a:extLst>
                    <a:ext uri="{9D8B030D-6E8A-4147-A177-3AD203B41FA5}">
                      <a16:colId xmlns:a16="http://schemas.microsoft.com/office/drawing/2014/main" val="750692694"/>
                    </a:ext>
                  </a:extLst>
                </a:gridCol>
                <a:gridCol w="550606">
                  <a:extLst>
                    <a:ext uri="{9D8B030D-6E8A-4147-A177-3AD203B41FA5}">
                      <a16:colId xmlns:a16="http://schemas.microsoft.com/office/drawing/2014/main" val="3490150714"/>
                    </a:ext>
                  </a:extLst>
                </a:gridCol>
                <a:gridCol w="639097">
                  <a:extLst>
                    <a:ext uri="{9D8B030D-6E8A-4147-A177-3AD203B41FA5}">
                      <a16:colId xmlns:a16="http://schemas.microsoft.com/office/drawing/2014/main" val="1978856109"/>
                    </a:ext>
                  </a:extLst>
                </a:gridCol>
                <a:gridCol w="560439">
                  <a:extLst>
                    <a:ext uri="{9D8B030D-6E8A-4147-A177-3AD203B41FA5}">
                      <a16:colId xmlns:a16="http://schemas.microsoft.com/office/drawing/2014/main" val="3003887312"/>
                    </a:ext>
                  </a:extLst>
                </a:gridCol>
                <a:gridCol w="648929">
                  <a:extLst>
                    <a:ext uri="{9D8B030D-6E8A-4147-A177-3AD203B41FA5}">
                      <a16:colId xmlns:a16="http://schemas.microsoft.com/office/drawing/2014/main" val="4051412635"/>
                    </a:ext>
                  </a:extLst>
                </a:gridCol>
                <a:gridCol w="521109">
                  <a:extLst>
                    <a:ext uri="{9D8B030D-6E8A-4147-A177-3AD203B41FA5}">
                      <a16:colId xmlns:a16="http://schemas.microsoft.com/office/drawing/2014/main" val="792490904"/>
                    </a:ext>
                  </a:extLst>
                </a:gridCol>
              </a:tblGrid>
              <a:tr h="191097">
                <a:tc>
                  <a:txBody>
                    <a:bodyPr/>
                    <a:lstStyle/>
                    <a:p>
                      <a:pPr algn="l" fontAlgn="b"/>
                      <a:r>
                        <a:rPr lang="en-US" sz="700" b="0" i="0" u="none" strike="noStrike">
                          <a:solidFill>
                            <a:srgbClr val="000000"/>
                          </a:solidFill>
                          <a:effectLst/>
                          <a:latin typeface="Calibri" panose="020F0502020204030204" pitchFamily="34" charset="0"/>
                        </a:rPr>
                        <a:t>Example Type</a:t>
                      </a:r>
                    </a:p>
                  </a:txBody>
                  <a:tcPr marL="4993" marR="4993" marT="4993" marB="0" anchor="b">
                    <a:lnL>
                      <a:noFill/>
                    </a:lnL>
                    <a:lnR>
                      <a:noFill/>
                    </a:lnR>
                    <a:lnT>
                      <a:noFill/>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l" fontAlgn="b"/>
                      <a:endParaRPr lang="en-US" sz="700" b="0" i="0" u="none" strike="noStrike">
                        <a:solidFill>
                          <a:srgbClr val="000000"/>
                        </a:solidFill>
                        <a:effectLst/>
                        <a:latin typeface="Calibri" panose="020F0502020204030204" pitchFamily="34" charset="0"/>
                      </a:endParaRPr>
                    </a:p>
                  </a:txBody>
                  <a:tcPr marL="4993" marR="4993" marT="4993" marB="0" anchor="b">
                    <a:lnL>
                      <a:noFill/>
                    </a:lnL>
                    <a:lnR>
                      <a:noFill/>
                    </a:lnR>
                    <a:lnT>
                      <a:noFill/>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l" fontAlgn="b"/>
                      <a:endParaRPr lang="en-US" sz="700" b="0" i="0" u="none" strike="noStrike">
                        <a:solidFill>
                          <a:srgbClr val="000000"/>
                        </a:solidFill>
                        <a:effectLst/>
                        <a:latin typeface="Calibri" panose="020F0502020204030204" pitchFamily="34" charset="0"/>
                      </a:endParaRPr>
                    </a:p>
                  </a:txBody>
                  <a:tcPr marL="4993" marR="4993" marT="4993" marB="0" anchor="b">
                    <a:lnL>
                      <a:noFill/>
                    </a:lnL>
                    <a:lnR>
                      <a:noFill/>
                    </a:lnR>
                    <a:lnT>
                      <a:noFill/>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l" fontAlgn="b"/>
                      <a:endParaRPr lang="en-US" sz="700" b="0" i="0" u="none" strike="noStrike">
                        <a:solidFill>
                          <a:srgbClr val="000000"/>
                        </a:solidFill>
                        <a:effectLst/>
                        <a:latin typeface="Calibri" panose="020F0502020204030204" pitchFamily="34" charset="0"/>
                      </a:endParaRPr>
                    </a:p>
                  </a:txBody>
                  <a:tcPr marL="4993" marR="4993" marT="4993" marB="0" anchor="b">
                    <a:lnL>
                      <a:noFill/>
                    </a:lnL>
                    <a:lnR>
                      <a:noFill/>
                    </a:lnR>
                    <a:lnT>
                      <a:noFill/>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l" fontAlgn="b"/>
                      <a:r>
                        <a:rPr lang="en-US" sz="700" b="0" i="0" u="none" strike="noStrike">
                          <a:solidFill>
                            <a:srgbClr val="000000"/>
                          </a:solidFill>
                          <a:effectLst/>
                          <a:latin typeface="Calibri" panose="020F0502020204030204" pitchFamily="34" charset="0"/>
                        </a:rPr>
                        <a:t>Srv_Month</a:t>
                      </a:r>
                    </a:p>
                  </a:txBody>
                  <a:tcPr marL="4993" marR="4993" marT="4993" marB="0" anchor="b">
                    <a:lnL>
                      <a:noFill/>
                    </a:lnL>
                    <a:lnR>
                      <a:noFill/>
                    </a:lnR>
                    <a:lnT>
                      <a:noFill/>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l" fontAlgn="b"/>
                      <a:r>
                        <a:rPr lang="en-US" sz="700" b="0" i="0" u="none" strike="noStrike">
                          <a:solidFill>
                            <a:srgbClr val="000000"/>
                          </a:solidFill>
                          <a:effectLst/>
                          <a:latin typeface="Calibri" panose="020F0502020204030204" pitchFamily="34" charset="0"/>
                        </a:rPr>
                        <a:t>Srv_Year</a:t>
                      </a:r>
                    </a:p>
                  </a:txBody>
                  <a:tcPr marL="4993" marR="4993" marT="4993" marB="0" anchor="b">
                    <a:lnL>
                      <a:noFill/>
                    </a:lnL>
                    <a:lnR>
                      <a:noFill/>
                    </a:lnR>
                    <a:lnT>
                      <a:noFill/>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l" fontAlgn="b"/>
                      <a:r>
                        <a:rPr lang="en-US" sz="700" b="0" i="0" u="none" strike="noStrike">
                          <a:solidFill>
                            <a:srgbClr val="000000"/>
                          </a:solidFill>
                          <a:effectLst/>
                          <a:latin typeface="Calibri" panose="020F0502020204030204" pitchFamily="34" charset="0"/>
                        </a:rPr>
                        <a:t>Provider_DBA</a:t>
                      </a:r>
                    </a:p>
                  </a:txBody>
                  <a:tcPr marL="4993" marR="4993" marT="4993" marB="0" anchor="b">
                    <a:lnL>
                      <a:noFill/>
                    </a:lnL>
                    <a:lnR>
                      <a:noFill/>
                    </a:lnR>
                    <a:lnT>
                      <a:noFill/>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l" fontAlgn="b"/>
                      <a:r>
                        <a:rPr lang="en-US" sz="700" b="0" i="0" u="none" strike="noStrike">
                          <a:solidFill>
                            <a:srgbClr val="000000"/>
                          </a:solidFill>
                          <a:effectLst/>
                          <a:latin typeface="Calibri" panose="020F0502020204030204" pitchFamily="34" charset="0"/>
                        </a:rPr>
                        <a:t>Affiliate</a:t>
                      </a:r>
                    </a:p>
                  </a:txBody>
                  <a:tcPr marL="4993" marR="4993" marT="4993" marB="0" anchor="b">
                    <a:lnL>
                      <a:noFill/>
                    </a:lnL>
                    <a:lnR>
                      <a:noFill/>
                    </a:lnR>
                    <a:lnT>
                      <a:noFill/>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l" fontAlgn="b"/>
                      <a:r>
                        <a:rPr lang="en-US" sz="700" b="0" i="0" u="none" strike="noStrike">
                          <a:solidFill>
                            <a:srgbClr val="000000"/>
                          </a:solidFill>
                          <a:effectLst/>
                          <a:latin typeface="Calibri" panose="020F0502020204030204" pitchFamily="34" charset="0"/>
                        </a:rPr>
                        <a:t>App_Number</a:t>
                      </a:r>
                    </a:p>
                  </a:txBody>
                  <a:tcPr marL="4993" marR="4993" marT="4993" marB="0" anchor="b">
                    <a:lnL>
                      <a:noFill/>
                    </a:lnL>
                    <a:lnR>
                      <a:noFill/>
                    </a:lnR>
                    <a:lnT>
                      <a:noFill/>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l" fontAlgn="b"/>
                      <a:r>
                        <a:rPr lang="en-US" sz="700" b="0" i="0" u="none" strike="noStrike">
                          <a:solidFill>
                            <a:srgbClr val="000000"/>
                          </a:solidFill>
                          <a:effectLst/>
                          <a:latin typeface="Calibri" panose="020F0502020204030204" pitchFamily="34" charset="0"/>
                        </a:rPr>
                        <a:t>CTF_ID</a:t>
                      </a:r>
                    </a:p>
                  </a:txBody>
                  <a:tcPr marL="4993" marR="4993" marT="4993" marB="0" anchor="b">
                    <a:lnL>
                      <a:noFill/>
                    </a:lnL>
                    <a:lnR>
                      <a:noFill/>
                    </a:lnR>
                    <a:lnT>
                      <a:noFill/>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l" fontAlgn="b"/>
                      <a:r>
                        <a:rPr lang="en-US" sz="700" b="0" i="0" u="none" strike="noStrike" err="1">
                          <a:solidFill>
                            <a:srgbClr val="000000"/>
                          </a:solidFill>
                          <a:effectLst/>
                          <a:latin typeface="Calibri" panose="020F0502020204030204" pitchFamily="34" charset="0"/>
                        </a:rPr>
                        <a:t>Part_Cat</a:t>
                      </a:r>
                      <a:endParaRPr lang="en-US" sz="700" b="0" i="0" u="none" strike="noStrike">
                        <a:solidFill>
                          <a:srgbClr val="000000"/>
                        </a:solidFill>
                        <a:effectLst/>
                        <a:latin typeface="Calibri" panose="020F0502020204030204" pitchFamily="34" charset="0"/>
                      </a:endParaRPr>
                    </a:p>
                  </a:txBody>
                  <a:tcPr marL="4993" marR="4993" marT="4993" marB="0" anchor="b">
                    <a:lnL>
                      <a:noFill/>
                    </a:lnL>
                    <a:lnR>
                      <a:noFill/>
                    </a:lnR>
                    <a:lnT>
                      <a:noFill/>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l" fontAlgn="b"/>
                      <a:r>
                        <a:rPr lang="en-US" sz="700" b="0" i="0" u="none" strike="noStrike">
                          <a:solidFill>
                            <a:srgbClr val="000000"/>
                          </a:solidFill>
                          <a:effectLst/>
                          <a:latin typeface="Calibri" panose="020F0502020204030204" pitchFamily="34" charset="0"/>
                        </a:rPr>
                        <a:t>Srv_Name</a:t>
                      </a:r>
                    </a:p>
                  </a:txBody>
                  <a:tcPr marL="4993" marR="4993" marT="4993" marB="0" anchor="b">
                    <a:lnL>
                      <a:noFill/>
                    </a:lnL>
                    <a:lnR>
                      <a:noFill/>
                    </a:lnR>
                    <a:lnT>
                      <a:noFill/>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l" fontAlgn="b"/>
                      <a:r>
                        <a:rPr lang="en-US" sz="700" b="0" i="0" u="none" strike="noStrike">
                          <a:solidFill>
                            <a:srgbClr val="000000"/>
                          </a:solidFill>
                          <a:effectLst/>
                          <a:latin typeface="Calibri" panose="020F0502020204030204" pitchFamily="34" charset="0"/>
                        </a:rPr>
                        <a:t>Srv_Cat</a:t>
                      </a:r>
                    </a:p>
                  </a:txBody>
                  <a:tcPr marL="4993" marR="4993" marT="4993" marB="0" anchor="b">
                    <a:lnL>
                      <a:noFill/>
                    </a:lnL>
                    <a:lnR>
                      <a:noFill/>
                    </a:lnR>
                    <a:lnT>
                      <a:noFill/>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l" fontAlgn="b"/>
                      <a:r>
                        <a:rPr lang="en-US" sz="700" b="0" i="0" u="none" strike="noStrike">
                          <a:solidFill>
                            <a:srgbClr val="000000"/>
                          </a:solidFill>
                          <a:effectLst/>
                          <a:latin typeface="Calibri" panose="020F0502020204030204" pitchFamily="34" charset="0"/>
                        </a:rPr>
                        <a:t>Quantity</a:t>
                      </a:r>
                    </a:p>
                  </a:txBody>
                  <a:tcPr marL="4993" marR="4993" marT="4993" marB="0" anchor="b">
                    <a:lnL>
                      <a:noFill/>
                    </a:lnL>
                    <a:lnR>
                      <a:noFill/>
                    </a:lnR>
                    <a:lnT>
                      <a:noFill/>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l" fontAlgn="b"/>
                      <a:r>
                        <a:rPr lang="en-US" sz="700" b="0" i="0" u="none" strike="noStrike">
                          <a:solidFill>
                            <a:srgbClr val="000000"/>
                          </a:solidFill>
                          <a:effectLst/>
                          <a:latin typeface="Calibri" panose="020F0502020204030204" pitchFamily="34" charset="0"/>
                        </a:rPr>
                        <a:t>Full_MRC</a:t>
                      </a:r>
                    </a:p>
                  </a:txBody>
                  <a:tcPr marL="4993" marR="4993" marT="4993" marB="0" anchor="b">
                    <a:lnL>
                      <a:noFill/>
                    </a:lnL>
                    <a:lnR>
                      <a:noFill/>
                    </a:lnR>
                    <a:lnT>
                      <a:noFill/>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l" fontAlgn="b"/>
                      <a:r>
                        <a:rPr lang="en-US" sz="700" b="0" i="0" u="none" strike="noStrike">
                          <a:solidFill>
                            <a:srgbClr val="000000"/>
                          </a:solidFill>
                          <a:effectLst/>
                          <a:latin typeface="Calibri" panose="020F0502020204030204" pitchFamily="34" charset="0"/>
                        </a:rPr>
                        <a:t>Eligible_MRC</a:t>
                      </a:r>
                    </a:p>
                  </a:txBody>
                  <a:tcPr marL="4993" marR="4993" marT="4993" marB="0" anchor="b">
                    <a:lnL>
                      <a:noFill/>
                    </a:lnL>
                    <a:lnR>
                      <a:noFill/>
                    </a:lnR>
                    <a:lnT>
                      <a:noFill/>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l" fontAlgn="b"/>
                      <a:r>
                        <a:rPr lang="en-US" sz="700" b="0" i="0" u="none" strike="noStrike">
                          <a:solidFill>
                            <a:srgbClr val="000000"/>
                          </a:solidFill>
                          <a:effectLst/>
                          <a:latin typeface="Calibri" panose="020F0502020204030204" pitchFamily="34" charset="0"/>
                        </a:rPr>
                        <a:t>Erate_Support</a:t>
                      </a:r>
                    </a:p>
                  </a:txBody>
                  <a:tcPr marL="4993" marR="4993" marT="4993" marB="0" anchor="b">
                    <a:lnL>
                      <a:noFill/>
                    </a:lnL>
                    <a:lnR>
                      <a:noFill/>
                    </a:lnR>
                    <a:lnT>
                      <a:noFill/>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l" fontAlgn="b"/>
                      <a:r>
                        <a:rPr lang="en-US" sz="700" b="0" i="0" u="none" strike="noStrike">
                          <a:solidFill>
                            <a:srgbClr val="000000"/>
                          </a:solidFill>
                          <a:effectLst/>
                          <a:latin typeface="Calibri" panose="020F0502020204030204" pitchFamily="34" charset="0"/>
                        </a:rPr>
                        <a:t>Erate_St_Avg</a:t>
                      </a:r>
                    </a:p>
                  </a:txBody>
                  <a:tcPr marL="4993" marR="4993" marT="4993" marB="0" anchor="b">
                    <a:lnL>
                      <a:noFill/>
                    </a:lnL>
                    <a:lnR>
                      <a:noFill/>
                    </a:lnR>
                    <a:lnT>
                      <a:noFill/>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l" fontAlgn="b"/>
                      <a:r>
                        <a:rPr lang="en-US" sz="700" b="0" i="0" u="none" strike="noStrike">
                          <a:solidFill>
                            <a:srgbClr val="000000"/>
                          </a:solidFill>
                          <a:effectLst/>
                          <a:latin typeface="Calibri" panose="020F0502020204030204" pitchFamily="34" charset="0"/>
                        </a:rPr>
                        <a:t>RHCP_Support</a:t>
                      </a:r>
                    </a:p>
                  </a:txBody>
                  <a:tcPr marL="4993" marR="4993" marT="4993" marB="0" anchor="b">
                    <a:lnL>
                      <a:noFill/>
                    </a:lnL>
                    <a:lnR>
                      <a:noFill/>
                    </a:lnR>
                    <a:lnT>
                      <a:noFill/>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l" fontAlgn="b"/>
                      <a:r>
                        <a:rPr lang="en-US" sz="700" b="0" i="0" u="none" strike="noStrike">
                          <a:solidFill>
                            <a:srgbClr val="000000"/>
                          </a:solidFill>
                          <a:effectLst/>
                          <a:latin typeface="Calibri" panose="020F0502020204030204" pitchFamily="34" charset="0"/>
                        </a:rPr>
                        <a:t>CTF_Discount</a:t>
                      </a:r>
                    </a:p>
                  </a:txBody>
                  <a:tcPr marL="4993" marR="4993" marT="4993" marB="0" anchor="b">
                    <a:lnL>
                      <a:noFill/>
                    </a:lnL>
                    <a:lnR>
                      <a:noFill/>
                    </a:lnR>
                    <a:lnT>
                      <a:noFill/>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l" fontAlgn="b"/>
                      <a:r>
                        <a:rPr lang="en-US" sz="700" b="0" i="0" u="none" strike="noStrike" err="1">
                          <a:solidFill>
                            <a:srgbClr val="000000"/>
                          </a:solidFill>
                          <a:effectLst/>
                          <a:latin typeface="Calibri" panose="020F0502020204030204" pitchFamily="34" charset="0"/>
                        </a:rPr>
                        <a:t>Orig_Discount</a:t>
                      </a:r>
                      <a:endParaRPr lang="en-US" sz="700" b="0" i="0" u="none" strike="noStrike">
                        <a:solidFill>
                          <a:srgbClr val="000000"/>
                        </a:solidFill>
                        <a:effectLst/>
                        <a:latin typeface="Calibri" panose="020F0502020204030204" pitchFamily="34" charset="0"/>
                      </a:endParaRPr>
                    </a:p>
                  </a:txBody>
                  <a:tcPr marL="4993" marR="4993" marT="4993" marB="0" anchor="b">
                    <a:lnL>
                      <a:noFill/>
                    </a:lnL>
                    <a:lnR>
                      <a:noFill/>
                    </a:lnR>
                    <a:lnT>
                      <a:noFill/>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l" fontAlgn="b"/>
                      <a:r>
                        <a:rPr lang="en-US" sz="700" b="0" i="0" u="none" strike="noStrike">
                          <a:solidFill>
                            <a:srgbClr val="000000"/>
                          </a:solidFill>
                          <a:effectLst/>
                          <a:latin typeface="Calibri" panose="020F0502020204030204" pitchFamily="34" charset="0"/>
                        </a:rPr>
                        <a:t>Claim</a:t>
                      </a:r>
                    </a:p>
                  </a:txBody>
                  <a:tcPr marL="4993" marR="4993" marT="4993" marB="0" anchor="b">
                    <a:lnL>
                      <a:noFill/>
                    </a:lnL>
                    <a:lnR>
                      <a:noFill/>
                    </a:lnR>
                    <a:lnT>
                      <a:noFill/>
                    </a:lnT>
                    <a:lnB w="635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3994027618"/>
                  </a:ext>
                </a:extLst>
              </a:tr>
              <a:tr h="359509">
                <a:tc>
                  <a:txBody>
                    <a:bodyPr/>
                    <a:lstStyle/>
                    <a:p>
                      <a:pPr algn="l" fontAlgn="b"/>
                      <a:r>
                        <a:rPr lang="en-US" sz="700" b="0" i="0" u="none" strike="noStrike">
                          <a:solidFill>
                            <a:srgbClr val="000000"/>
                          </a:solidFill>
                          <a:effectLst/>
                          <a:latin typeface="Calibri" panose="020F0502020204030204" pitchFamily="34" charset="0"/>
                        </a:rPr>
                        <a:t>Correction Record A</a:t>
                      </a:r>
                    </a:p>
                  </a:txBody>
                  <a:tcPr marL="4993" marR="4993" marT="4993" marB="0" anchor="b">
                    <a:lnL>
                      <a:noFill/>
                    </a:lnL>
                    <a:lnR>
                      <a:noFill/>
                    </a:lnR>
                    <a:lnT w="635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algn="l" fontAlgn="b"/>
                      <a:endParaRPr lang="en-US" sz="700" b="0" i="0" u="none" strike="noStrike">
                        <a:solidFill>
                          <a:srgbClr val="000000"/>
                        </a:solidFill>
                        <a:effectLst/>
                        <a:latin typeface="Calibri" panose="020F0502020204030204" pitchFamily="34" charset="0"/>
                      </a:endParaRPr>
                    </a:p>
                  </a:txBody>
                  <a:tcPr marL="4993" marR="4993" marT="4993" marB="0" anchor="b">
                    <a:lnL>
                      <a:noFill/>
                    </a:lnL>
                    <a:lnR>
                      <a:noFill/>
                    </a:lnR>
                    <a:lnT w="635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algn="l" fontAlgn="b"/>
                      <a:endParaRPr lang="en-US" sz="700" b="0" i="0" u="none" strike="noStrike">
                        <a:solidFill>
                          <a:srgbClr val="000000"/>
                        </a:solidFill>
                        <a:effectLst/>
                        <a:latin typeface="Calibri" panose="020F0502020204030204" pitchFamily="34" charset="0"/>
                      </a:endParaRPr>
                    </a:p>
                  </a:txBody>
                  <a:tcPr marL="4993" marR="4993" marT="4993" marB="0" anchor="b">
                    <a:lnL>
                      <a:noFill/>
                    </a:lnL>
                    <a:lnR>
                      <a:noFill/>
                    </a:lnR>
                    <a:lnT w="635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algn="l" fontAlgn="b"/>
                      <a:endParaRPr lang="en-US" sz="700" b="0" i="0" u="none" strike="noStrike">
                        <a:solidFill>
                          <a:srgbClr val="000000"/>
                        </a:solidFill>
                        <a:effectLst/>
                        <a:latin typeface="Calibri" panose="020F0502020204030204" pitchFamily="34" charset="0"/>
                      </a:endParaRPr>
                    </a:p>
                  </a:txBody>
                  <a:tcPr marL="4993" marR="4993" marT="4993" marB="0" anchor="b">
                    <a:lnL>
                      <a:noFill/>
                    </a:lnL>
                    <a:lnR>
                      <a:noFill/>
                    </a:lnR>
                    <a:lnT w="635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algn="l" fontAlgn="b"/>
                      <a:r>
                        <a:rPr lang="en-US" sz="700" b="0" i="0" u="none" strike="noStrike">
                          <a:solidFill>
                            <a:srgbClr val="000000"/>
                          </a:solidFill>
                          <a:effectLst/>
                          <a:latin typeface="Calibri" panose="020F0502020204030204" pitchFamily="34" charset="0"/>
                        </a:rPr>
                        <a:t>6</a:t>
                      </a:r>
                    </a:p>
                  </a:txBody>
                  <a:tcPr marL="4993" marR="4993" marT="4993" marB="0" anchor="b">
                    <a:lnL>
                      <a:noFill/>
                    </a:lnL>
                    <a:lnR>
                      <a:noFill/>
                    </a:lnR>
                    <a:lnT w="635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algn="l" fontAlgn="b"/>
                      <a:r>
                        <a:rPr lang="en-US" sz="700" b="0" i="0" u="none" strike="noStrike">
                          <a:solidFill>
                            <a:srgbClr val="000000"/>
                          </a:solidFill>
                          <a:effectLst/>
                          <a:latin typeface="Calibri" panose="020F0502020204030204" pitchFamily="34" charset="0"/>
                        </a:rPr>
                        <a:t>2021</a:t>
                      </a:r>
                    </a:p>
                  </a:txBody>
                  <a:tcPr marL="4993" marR="4993" marT="4993" marB="0" anchor="b">
                    <a:lnL>
                      <a:noFill/>
                    </a:lnL>
                    <a:lnR>
                      <a:noFill/>
                    </a:lnR>
                    <a:lnT w="635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algn="l" fontAlgn="b"/>
                      <a:r>
                        <a:rPr lang="en-US" sz="700" b="0" i="0" u="none" strike="noStrike">
                          <a:solidFill>
                            <a:srgbClr val="000000"/>
                          </a:solidFill>
                          <a:effectLst/>
                          <a:latin typeface="Calibri" panose="020F0502020204030204" pitchFamily="34" charset="0"/>
                        </a:rPr>
                        <a:t>Awesome Broadband </a:t>
                      </a:r>
                    </a:p>
                  </a:txBody>
                  <a:tcPr marL="4993" marR="4993" marT="4993" marB="0" anchor="b">
                    <a:lnL>
                      <a:noFill/>
                    </a:lnL>
                    <a:lnR>
                      <a:noFill/>
                    </a:lnR>
                    <a:lnT w="635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algn="l" fontAlgn="b"/>
                      <a:r>
                        <a:rPr lang="en-US" sz="700" b="0" i="0" u="none" strike="noStrike">
                          <a:solidFill>
                            <a:srgbClr val="000000"/>
                          </a:solidFill>
                          <a:effectLst/>
                          <a:latin typeface="Calibri" panose="020F0502020204030204" pitchFamily="34" charset="0"/>
                        </a:rPr>
                        <a:t>N</a:t>
                      </a:r>
                    </a:p>
                  </a:txBody>
                  <a:tcPr marL="4993" marR="4993" marT="4993" marB="0" anchor="b">
                    <a:lnL>
                      <a:noFill/>
                    </a:lnL>
                    <a:lnR>
                      <a:noFill/>
                    </a:lnR>
                    <a:lnT w="635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algn="l" fontAlgn="b"/>
                      <a:endParaRPr lang="en-US" sz="700" b="0" i="0" u="none" strike="noStrike">
                        <a:solidFill>
                          <a:srgbClr val="000000"/>
                        </a:solidFill>
                        <a:effectLst/>
                        <a:latin typeface="Calibri" panose="020F0502020204030204" pitchFamily="34" charset="0"/>
                      </a:endParaRPr>
                    </a:p>
                  </a:txBody>
                  <a:tcPr marL="4993" marR="4993" marT="4993" marB="0" anchor="b">
                    <a:lnL>
                      <a:noFill/>
                    </a:lnL>
                    <a:lnR>
                      <a:noFill/>
                    </a:lnR>
                    <a:lnT w="635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algn="l" fontAlgn="b"/>
                      <a:r>
                        <a:rPr lang="en-US" sz="700" b="0" i="0" u="none" strike="noStrike">
                          <a:solidFill>
                            <a:srgbClr val="000000"/>
                          </a:solidFill>
                          <a:effectLst/>
                          <a:latin typeface="Calibri" panose="020F0502020204030204" pitchFamily="34" charset="0"/>
                        </a:rPr>
                        <a:t>100099</a:t>
                      </a:r>
                    </a:p>
                  </a:txBody>
                  <a:tcPr marL="4993" marR="4993" marT="4993" marB="0" anchor="b">
                    <a:lnL>
                      <a:noFill/>
                    </a:lnL>
                    <a:lnR>
                      <a:noFill/>
                    </a:lnR>
                    <a:lnT w="635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algn="l" fontAlgn="b"/>
                      <a:r>
                        <a:rPr lang="en-US" sz="700" b="0" i="0" u="none" strike="noStrike">
                          <a:solidFill>
                            <a:srgbClr val="000000"/>
                          </a:solidFill>
                          <a:effectLst/>
                          <a:latin typeface="Calibri" panose="020F0502020204030204" pitchFamily="34" charset="0"/>
                        </a:rPr>
                        <a:t>CBO</a:t>
                      </a:r>
                    </a:p>
                  </a:txBody>
                  <a:tcPr marL="4993" marR="4993" marT="4993" marB="0" anchor="b">
                    <a:lnL>
                      <a:noFill/>
                    </a:lnL>
                    <a:lnR>
                      <a:noFill/>
                    </a:lnR>
                    <a:lnT w="635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algn="l" fontAlgn="b"/>
                      <a:r>
                        <a:rPr lang="en-US" sz="700" b="0" i="0" u="none" strike="noStrike">
                          <a:solidFill>
                            <a:srgbClr val="000000"/>
                          </a:solidFill>
                          <a:effectLst/>
                          <a:latin typeface="Calibri" panose="020F0502020204030204" pitchFamily="34" charset="0"/>
                        </a:rPr>
                        <a:t>Fast DSL</a:t>
                      </a:r>
                    </a:p>
                  </a:txBody>
                  <a:tcPr marL="4993" marR="4993" marT="4993" marB="0" anchor="b">
                    <a:lnL>
                      <a:noFill/>
                    </a:lnL>
                    <a:lnR>
                      <a:noFill/>
                    </a:lnR>
                    <a:lnT w="635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algn="l" fontAlgn="b"/>
                      <a:r>
                        <a:rPr lang="en-US" sz="700" b="0" i="0" u="none" strike="noStrike">
                          <a:solidFill>
                            <a:srgbClr val="000000"/>
                          </a:solidFill>
                          <a:effectLst/>
                          <a:latin typeface="Calibri" panose="020F0502020204030204" pitchFamily="34" charset="0"/>
                        </a:rPr>
                        <a:t>DSL</a:t>
                      </a:r>
                    </a:p>
                  </a:txBody>
                  <a:tcPr marL="4993" marR="4993" marT="4993" marB="0" anchor="b">
                    <a:lnL>
                      <a:noFill/>
                    </a:lnL>
                    <a:lnR>
                      <a:noFill/>
                    </a:lnR>
                    <a:lnT w="635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algn="l" fontAlgn="b"/>
                      <a:r>
                        <a:rPr lang="en-US" sz="700" b="0" i="0" u="none" strike="noStrike">
                          <a:solidFill>
                            <a:srgbClr val="000000"/>
                          </a:solidFill>
                          <a:effectLst/>
                          <a:latin typeface="Calibri" panose="020F0502020204030204" pitchFamily="34" charset="0"/>
                        </a:rPr>
                        <a:t>1</a:t>
                      </a:r>
                    </a:p>
                  </a:txBody>
                  <a:tcPr marL="4993" marR="4993" marT="4993" marB="0" anchor="b">
                    <a:lnL>
                      <a:noFill/>
                    </a:lnL>
                    <a:lnR>
                      <a:noFill/>
                    </a:lnR>
                    <a:lnT w="635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algn="l" fontAlgn="b"/>
                      <a:r>
                        <a:rPr lang="en-US" sz="700" b="0" i="0" u="none" strike="noStrike">
                          <a:solidFill>
                            <a:srgbClr val="000000"/>
                          </a:solidFill>
                          <a:effectLst/>
                          <a:latin typeface="Calibri" panose="020F0502020204030204" pitchFamily="34" charset="0"/>
                        </a:rPr>
                        <a:t> $            24.00 </a:t>
                      </a:r>
                    </a:p>
                  </a:txBody>
                  <a:tcPr marL="4993" marR="4993" marT="4993" marB="0" anchor="b">
                    <a:lnL>
                      <a:noFill/>
                    </a:lnL>
                    <a:lnR>
                      <a:noFill/>
                    </a:lnR>
                    <a:lnT w="635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algn="l" fontAlgn="b"/>
                      <a:r>
                        <a:rPr lang="en-US" sz="700" b="0" i="0" u="none" strike="noStrike">
                          <a:solidFill>
                            <a:srgbClr val="000000"/>
                          </a:solidFill>
                          <a:effectLst/>
                          <a:latin typeface="Calibri" panose="020F0502020204030204" pitchFamily="34" charset="0"/>
                        </a:rPr>
                        <a:t> $             24.00 </a:t>
                      </a:r>
                    </a:p>
                  </a:txBody>
                  <a:tcPr marL="4993" marR="4993" marT="4993" marB="0" anchor="b">
                    <a:lnL>
                      <a:noFill/>
                    </a:lnL>
                    <a:lnR>
                      <a:noFill/>
                    </a:lnR>
                    <a:lnT w="635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algn="l" fontAlgn="b"/>
                      <a:endParaRPr lang="en-US" sz="700" b="0" i="0" u="none" strike="noStrike">
                        <a:solidFill>
                          <a:srgbClr val="000000"/>
                        </a:solidFill>
                        <a:effectLst/>
                        <a:latin typeface="Calibri" panose="020F0502020204030204" pitchFamily="34" charset="0"/>
                      </a:endParaRPr>
                    </a:p>
                  </a:txBody>
                  <a:tcPr marL="4993" marR="4993" marT="4993" marB="0" anchor="b">
                    <a:lnL>
                      <a:noFill/>
                    </a:lnL>
                    <a:lnR>
                      <a:noFill/>
                    </a:lnR>
                    <a:lnT w="635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algn="l" fontAlgn="b"/>
                      <a:endParaRPr lang="en-US" sz="700" b="0" i="0" u="none" strike="noStrike">
                        <a:solidFill>
                          <a:srgbClr val="000000"/>
                        </a:solidFill>
                        <a:effectLst/>
                        <a:latin typeface="Calibri" panose="020F0502020204030204" pitchFamily="34" charset="0"/>
                      </a:endParaRPr>
                    </a:p>
                  </a:txBody>
                  <a:tcPr marL="4993" marR="4993" marT="4993" marB="0" anchor="b">
                    <a:lnL>
                      <a:noFill/>
                    </a:lnL>
                    <a:lnR>
                      <a:noFill/>
                    </a:lnR>
                    <a:lnT w="635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algn="l" fontAlgn="b"/>
                      <a:endParaRPr lang="en-US" sz="700" b="0" i="0" u="none" strike="noStrike">
                        <a:solidFill>
                          <a:srgbClr val="000000"/>
                        </a:solidFill>
                        <a:effectLst/>
                        <a:latin typeface="Calibri" panose="020F0502020204030204" pitchFamily="34" charset="0"/>
                      </a:endParaRPr>
                    </a:p>
                  </a:txBody>
                  <a:tcPr marL="4993" marR="4993" marT="4993" marB="0" anchor="b">
                    <a:lnL>
                      <a:noFill/>
                    </a:lnL>
                    <a:lnR>
                      <a:noFill/>
                    </a:lnR>
                    <a:lnT w="635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algn="l" fontAlgn="b"/>
                      <a:r>
                        <a:rPr lang="en-US" sz="700" b="0" i="0" u="none" strike="noStrike">
                          <a:solidFill>
                            <a:srgbClr val="000000"/>
                          </a:solidFill>
                          <a:effectLst/>
                          <a:latin typeface="Calibri" panose="020F0502020204030204" pitchFamily="34" charset="0"/>
                        </a:rPr>
                        <a:t> $             12.00 </a:t>
                      </a:r>
                    </a:p>
                  </a:txBody>
                  <a:tcPr marL="4993" marR="4993" marT="4993" marB="0" anchor="b">
                    <a:lnL>
                      <a:noFill/>
                    </a:lnL>
                    <a:lnR>
                      <a:noFill/>
                    </a:lnR>
                    <a:lnT w="635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algn="l" fontAlgn="b"/>
                      <a:r>
                        <a:rPr lang="en-US" sz="700" b="0" i="0" u="none" strike="noStrike">
                          <a:solidFill>
                            <a:srgbClr val="000000"/>
                          </a:solidFill>
                          <a:effectLst/>
                          <a:latin typeface="Calibri" panose="020F0502020204030204" pitchFamily="34" charset="0"/>
                        </a:rPr>
                        <a:t> $             10.00 </a:t>
                      </a:r>
                    </a:p>
                  </a:txBody>
                  <a:tcPr marL="4993" marR="4993" marT="4993" marB="0" anchor="b">
                    <a:lnL>
                      <a:noFill/>
                    </a:lnL>
                    <a:lnR>
                      <a:noFill/>
                    </a:lnR>
                    <a:lnT w="635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algn="l" fontAlgn="b"/>
                      <a:r>
                        <a:rPr lang="en-US" sz="700" b="0" i="0" u="none" strike="noStrike">
                          <a:solidFill>
                            <a:srgbClr val="000000"/>
                          </a:solidFill>
                          <a:effectLst/>
                          <a:latin typeface="Calibri" panose="020F0502020204030204" pitchFamily="34" charset="0"/>
                        </a:rPr>
                        <a:t> $          2.00 </a:t>
                      </a:r>
                    </a:p>
                  </a:txBody>
                  <a:tcPr marL="4993" marR="4993" marT="4993" marB="0" anchor="b">
                    <a:lnL>
                      <a:noFill/>
                    </a:lnL>
                    <a:lnR>
                      <a:noFill/>
                    </a:lnR>
                    <a:lnT w="6350" cap="flat" cmpd="sng" algn="ctr">
                      <a:solidFill>
                        <a:srgbClr val="000000"/>
                      </a:solidFill>
                      <a:prstDash val="solid"/>
                      <a:round/>
                      <a:headEnd type="none" w="med" len="med"/>
                      <a:tailEnd type="none" w="med" len="med"/>
                    </a:lnT>
                    <a:lnB>
                      <a:noFill/>
                    </a:lnB>
                    <a:solidFill>
                      <a:schemeClr val="accent1">
                        <a:lumMod val="40000"/>
                        <a:lumOff val="60000"/>
                      </a:schemeClr>
                    </a:solidFill>
                  </a:tcPr>
                </a:tc>
                <a:extLst>
                  <a:ext uri="{0D108BD9-81ED-4DB2-BD59-A6C34878D82A}">
                    <a16:rowId xmlns:a16="http://schemas.microsoft.com/office/drawing/2014/main" val="2076298644"/>
                  </a:ext>
                </a:extLst>
              </a:tr>
              <a:tr h="191097">
                <a:tc>
                  <a:txBody>
                    <a:bodyPr/>
                    <a:lstStyle/>
                    <a:p>
                      <a:pPr algn="l" fontAlgn="b"/>
                      <a:r>
                        <a:rPr lang="en-US" sz="700" b="0" i="1" u="none" strike="noStrike">
                          <a:solidFill>
                            <a:srgbClr val="000000"/>
                          </a:solidFill>
                          <a:effectLst/>
                          <a:latin typeface="Calibri" panose="020F0502020204030204" pitchFamily="34" charset="0"/>
                        </a:rPr>
                        <a:t>Record from June-2021 claim:</a:t>
                      </a:r>
                    </a:p>
                  </a:txBody>
                  <a:tcPr marL="4993" marR="4993" marT="4993" marB="0" anchor="b">
                    <a:lnL>
                      <a:noFill/>
                    </a:lnL>
                    <a:lnR>
                      <a:noFill/>
                    </a:lnR>
                    <a:lnT>
                      <a:noFill/>
                    </a:lnT>
                    <a:lnB>
                      <a:noFill/>
                    </a:lnB>
                    <a:solidFill>
                      <a:schemeClr val="accent1">
                        <a:lumMod val="40000"/>
                        <a:lumOff val="60000"/>
                      </a:schemeClr>
                    </a:solidFill>
                  </a:tcPr>
                </a:tc>
                <a:tc>
                  <a:txBody>
                    <a:bodyPr/>
                    <a:lstStyle/>
                    <a:p>
                      <a:pPr algn="l" fontAlgn="b"/>
                      <a:endParaRPr lang="en-US" sz="700" b="0" i="1" u="none" strike="noStrike">
                        <a:solidFill>
                          <a:srgbClr val="000000"/>
                        </a:solidFill>
                        <a:effectLst/>
                        <a:latin typeface="Calibri" panose="020F0502020204030204" pitchFamily="34" charset="0"/>
                      </a:endParaRPr>
                    </a:p>
                  </a:txBody>
                  <a:tcPr marL="4993" marR="4993" marT="4993" marB="0" anchor="b">
                    <a:lnL>
                      <a:noFill/>
                    </a:lnL>
                    <a:lnR>
                      <a:noFill/>
                    </a:lnR>
                    <a:lnT>
                      <a:noFill/>
                    </a:lnT>
                    <a:lnB>
                      <a:noFill/>
                    </a:lnB>
                    <a:solidFill>
                      <a:schemeClr val="accent1">
                        <a:lumMod val="40000"/>
                        <a:lumOff val="60000"/>
                      </a:schemeClr>
                    </a:solidFill>
                  </a:tcPr>
                </a:tc>
                <a:tc>
                  <a:txBody>
                    <a:bodyPr/>
                    <a:lstStyle/>
                    <a:p>
                      <a:pPr algn="l" fontAlgn="b"/>
                      <a:endParaRPr lang="en-US" sz="700" b="0" i="1" u="none" strike="noStrike">
                        <a:solidFill>
                          <a:srgbClr val="000000"/>
                        </a:solidFill>
                        <a:effectLst/>
                        <a:latin typeface="Calibri" panose="020F0502020204030204" pitchFamily="34" charset="0"/>
                      </a:endParaRPr>
                    </a:p>
                  </a:txBody>
                  <a:tcPr marL="4993" marR="4993" marT="4993" marB="0" anchor="b">
                    <a:lnL>
                      <a:noFill/>
                    </a:lnL>
                    <a:lnR>
                      <a:noFill/>
                    </a:lnR>
                    <a:lnT>
                      <a:noFill/>
                    </a:lnT>
                    <a:lnB>
                      <a:noFill/>
                    </a:lnB>
                    <a:solidFill>
                      <a:schemeClr val="accent1">
                        <a:lumMod val="40000"/>
                        <a:lumOff val="60000"/>
                      </a:schemeClr>
                    </a:solidFill>
                  </a:tcPr>
                </a:tc>
                <a:tc>
                  <a:txBody>
                    <a:bodyPr/>
                    <a:lstStyle/>
                    <a:p>
                      <a:pPr algn="l" fontAlgn="b"/>
                      <a:endParaRPr lang="en-US" sz="700" b="0" i="1" u="none" strike="noStrike">
                        <a:solidFill>
                          <a:srgbClr val="000000"/>
                        </a:solidFill>
                        <a:effectLst/>
                        <a:latin typeface="Calibri" panose="020F0502020204030204" pitchFamily="34" charset="0"/>
                      </a:endParaRPr>
                    </a:p>
                  </a:txBody>
                  <a:tcPr marL="4993" marR="4993" marT="4993" marB="0" anchor="b">
                    <a:lnL>
                      <a:noFill/>
                    </a:lnL>
                    <a:lnR>
                      <a:noFill/>
                    </a:lnR>
                    <a:lnT>
                      <a:noFill/>
                    </a:lnT>
                    <a:lnB>
                      <a:noFill/>
                    </a:lnB>
                    <a:solidFill>
                      <a:schemeClr val="accent1">
                        <a:lumMod val="40000"/>
                        <a:lumOff val="60000"/>
                      </a:schemeClr>
                    </a:solidFill>
                  </a:tcPr>
                </a:tc>
                <a:tc>
                  <a:txBody>
                    <a:bodyPr/>
                    <a:lstStyle/>
                    <a:p>
                      <a:pPr algn="l" fontAlgn="b"/>
                      <a:r>
                        <a:rPr lang="en-US" sz="700" b="0" i="1" u="none" strike="noStrike">
                          <a:solidFill>
                            <a:srgbClr val="000000"/>
                          </a:solidFill>
                          <a:effectLst/>
                          <a:latin typeface="Calibri" panose="020F0502020204030204" pitchFamily="34" charset="0"/>
                        </a:rPr>
                        <a:t> </a:t>
                      </a:r>
                    </a:p>
                  </a:txBody>
                  <a:tcPr marL="4993" marR="4993" marT="4993" marB="0" anchor="b">
                    <a:lnL>
                      <a:noFill/>
                    </a:lnL>
                    <a:lnR>
                      <a:noFill/>
                    </a:lnR>
                    <a:lnT>
                      <a:noFill/>
                    </a:lnT>
                    <a:lnB>
                      <a:noFill/>
                    </a:lnB>
                    <a:solidFill>
                      <a:schemeClr val="accent1">
                        <a:lumMod val="40000"/>
                        <a:lumOff val="60000"/>
                      </a:schemeClr>
                    </a:solidFill>
                  </a:tcPr>
                </a:tc>
                <a:tc>
                  <a:txBody>
                    <a:bodyPr/>
                    <a:lstStyle/>
                    <a:p>
                      <a:pPr algn="l" fontAlgn="b"/>
                      <a:r>
                        <a:rPr lang="en-US" sz="700" b="0" i="1" u="none" strike="noStrike">
                          <a:solidFill>
                            <a:srgbClr val="000000"/>
                          </a:solidFill>
                          <a:effectLst/>
                          <a:latin typeface="Calibri" panose="020F0502020204030204" pitchFamily="34" charset="0"/>
                        </a:rPr>
                        <a:t> </a:t>
                      </a:r>
                    </a:p>
                  </a:txBody>
                  <a:tcPr marL="4993" marR="4993" marT="4993" marB="0" anchor="b">
                    <a:lnL>
                      <a:noFill/>
                    </a:lnL>
                    <a:lnR>
                      <a:noFill/>
                    </a:lnR>
                    <a:lnT>
                      <a:noFill/>
                    </a:lnT>
                    <a:lnB>
                      <a:noFill/>
                    </a:lnB>
                    <a:solidFill>
                      <a:schemeClr val="accent1">
                        <a:lumMod val="40000"/>
                        <a:lumOff val="60000"/>
                      </a:schemeClr>
                    </a:solidFill>
                  </a:tcPr>
                </a:tc>
                <a:tc>
                  <a:txBody>
                    <a:bodyPr/>
                    <a:lstStyle/>
                    <a:p>
                      <a:pPr algn="l" fontAlgn="b"/>
                      <a:r>
                        <a:rPr lang="en-US" sz="700" b="0" i="1" u="none" strike="noStrike">
                          <a:solidFill>
                            <a:srgbClr val="000000"/>
                          </a:solidFill>
                          <a:effectLst/>
                          <a:latin typeface="Calibri" panose="020F0502020204030204" pitchFamily="34" charset="0"/>
                        </a:rPr>
                        <a:t> </a:t>
                      </a:r>
                    </a:p>
                  </a:txBody>
                  <a:tcPr marL="4993" marR="4993" marT="4993" marB="0" anchor="b">
                    <a:lnL>
                      <a:noFill/>
                    </a:lnL>
                    <a:lnR>
                      <a:noFill/>
                    </a:lnR>
                    <a:lnT>
                      <a:noFill/>
                    </a:lnT>
                    <a:lnB>
                      <a:noFill/>
                    </a:lnB>
                    <a:solidFill>
                      <a:schemeClr val="accent1">
                        <a:lumMod val="40000"/>
                        <a:lumOff val="60000"/>
                      </a:schemeClr>
                    </a:solidFill>
                  </a:tcPr>
                </a:tc>
                <a:tc>
                  <a:txBody>
                    <a:bodyPr/>
                    <a:lstStyle/>
                    <a:p>
                      <a:pPr algn="l" fontAlgn="b"/>
                      <a:r>
                        <a:rPr lang="en-US" sz="700" b="0" i="1" u="none" strike="noStrike">
                          <a:solidFill>
                            <a:srgbClr val="000000"/>
                          </a:solidFill>
                          <a:effectLst/>
                          <a:latin typeface="Calibri" panose="020F0502020204030204" pitchFamily="34" charset="0"/>
                        </a:rPr>
                        <a:t> </a:t>
                      </a:r>
                    </a:p>
                  </a:txBody>
                  <a:tcPr marL="4993" marR="4993" marT="4993" marB="0" anchor="b">
                    <a:lnL>
                      <a:noFill/>
                    </a:lnL>
                    <a:lnR>
                      <a:noFill/>
                    </a:lnR>
                    <a:lnT>
                      <a:noFill/>
                    </a:lnT>
                    <a:lnB>
                      <a:noFill/>
                    </a:lnB>
                    <a:solidFill>
                      <a:schemeClr val="accent1">
                        <a:lumMod val="40000"/>
                        <a:lumOff val="60000"/>
                      </a:schemeClr>
                    </a:solidFill>
                  </a:tcPr>
                </a:tc>
                <a:tc>
                  <a:txBody>
                    <a:bodyPr/>
                    <a:lstStyle/>
                    <a:p>
                      <a:pPr algn="l" fontAlgn="b"/>
                      <a:r>
                        <a:rPr lang="en-US" sz="700" b="0" i="1" u="none" strike="noStrike">
                          <a:solidFill>
                            <a:srgbClr val="000000"/>
                          </a:solidFill>
                          <a:effectLst/>
                          <a:latin typeface="Calibri" panose="020F0502020204030204" pitchFamily="34" charset="0"/>
                        </a:rPr>
                        <a:t> </a:t>
                      </a:r>
                    </a:p>
                  </a:txBody>
                  <a:tcPr marL="4993" marR="4993" marT="4993" marB="0" anchor="b">
                    <a:lnL>
                      <a:noFill/>
                    </a:lnL>
                    <a:lnR>
                      <a:noFill/>
                    </a:lnR>
                    <a:lnT>
                      <a:noFill/>
                    </a:lnT>
                    <a:lnB>
                      <a:noFill/>
                    </a:lnB>
                    <a:solidFill>
                      <a:schemeClr val="accent1">
                        <a:lumMod val="40000"/>
                        <a:lumOff val="60000"/>
                      </a:schemeClr>
                    </a:solidFill>
                  </a:tcPr>
                </a:tc>
                <a:tc>
                  <a:txBody>
                    <a:bodyPr/>
                    <a:lstStyle/>
                    <a:p>
                      <a:pPr algn="l" fontAlgn="b"/>
                      <a:r>
                        <a:rPr lang="en-US" sz="700" b="0" i="1" u="none" strike="noStrike">
                          <a:solidFill>
                            <a:srgbClr val="000000"/>
                          </a:solidFill>
                          <a:effectLst/>
                          <a:latin typeface="Calibri" panose="020F0502020204030204" pitchFamily="34" charset="0"/>
                        </a:rPr>
                        <a:t> </a:t>
                      </a:r>
                    </a:p>
                  </a:txBody>
                  <a:tcPr marL="4993" marR="4993" marT="4993" marB="0" anchor="b">
                    <a:lnL>
                      <a:noFill/>
                    </a:lnL>
                    <a:lnR>
                      <a:noFill/>
                    </a:lnR>
                    <a:lnT>
                      <a:noFill/>
                    </a:lnT>
                    <a:lnB>
                      <a:noFill/>
                    </a:lnB>
                    <a:solidFill>
                      <a:schemeClr val="accent1">
                        <a:lumMod val="40000"/>
                        <a:lumOff val="60000"/>
                      </a:schemeClr>
                    </a:solidFill>
                  </a:tcPr>
                </a:tc>
                <a:tc>
                  <a:txBody>
                    <a:bodyPr/>
                    <a:lstStyle/>
                    <a:p>
                      <a:pPr algn="l" fontAlgn="b"/>
                      <a:r>
                        <a:rPr lang="en-US" sz="700" b="0" i="1" u="none" strike="noStrike">
                          <a:solidFill>
                            <a:srgbClr val="000000"/>
                          </a:solidFill>
                          <a:effectLst/>
                          <a:latin typeface="Calibri" panose="020F0502020204030204" pitchFamily="34" charset="0"/>
                        </a:rPr>
                        <a:t> </a:t>
                      </a:r>
                    </a:p>
                  </a:txBody>
                  <a:tcPr marL="4993" marR="4993" marT="4993" marB="0" anchor="b">
                    <a:lnL>
                      <a:noFill/>
                    </a:lnL>
                    <a:lnR>
                      <a:noFill/>
                    </a:lnR>
                    <a:lnT>
                      <a:noFill/>
                    </a:lnT>
                    <a:lnB>
                      <a:noFill/>
                    </a:lnB>
                    <a:solidFill>
                      <a:schemeClr val="accent1">
                        <a:lumMod val="40000"/>
                        <a:lumOff val="60000"/>
                      </a:schemeClr>
                    </a:solidFill>
                  </a:tcPr>
                </a:tc>
                <a:tc>
                  <a:txBody>
                    <a:bodyPr/>
                    <a:lstStyle/>
                    <a:p>
                      <a:pPr algn="l" fontAlgn="b"/>
                      <a:r>
                        <a:rPr lang="en-US" sz="700" b="0" i="1" u="none" strike="noStrike">
                          <a:solidFill>
                            <a:srgbClr val="000000"/>
                          </a:solidFill>
                          <a:effectLst/>
                          <a:latin typeface="Calibri" panose="020F0502020204030204" pitchFamily="34" charset="0"/>
                        </a:rPr>
                        <a:t> </a:t>
                      </a:r>
                    </a:p>
                  </a:txBody>
                  <a:tcPr marL="4993" marR="4993" marT="4993" marB="0" anchor="b">
                    <a:lnL>
                      <a:noFill/>
                    </a:lnL>
                    <a:lnR>
                      <a:noFill/>
                    </a:lnR>
                    <a:lnT>
                      <a:noFill/>
                    </a:lnT>
                    <a:lnB>
                      <a:noFill/>
                    </a:lnB>
                    <a:solidFill>
                      <a:schemeClr val="accent1">
                        <a:lumMod val="40000"/>
                        <a:lumOff val="60000"/>
                      </a:schemeClr>
                    </a:solidFill>
                  </a:tcPr>
                </a:tc>
                <a:tc>
                  <a:txBody>
                    <a:bodyPr/>
                    <a:lstStyle/>
                    <a:p>
                      <a:pPr algn="l" fontAlgn="b"/>
                      <a:r>
                        <a:rPr lang="en-US" sz="700" b="0" i="1" u="none" strike="noStrike">
                          <a:solidFill>
                            <a:srgbClr val="000000"/>
                          </a:solidFill>
                          <a:effectLst/>
                          <a:latin typeface="Calibri" panose="020F0502020204030204" pitchFamily="34" charset="0"/>
                        </a:rPr>
                        <a:t> </a:t>
                      </a:r>
                    </a:p>
                  </a:txBody>
                  <a:tcPr marL="4993" marR="4993" marT="4993" marB="0" anchor="b">
                    <a:lnL>
                      <a:noFill/>
                    </a:lnL>
                    <a:lnR>
                      <a:noFill/>
                    </a:lnR>
                    <a:lnT>
                      <a:noFill/>
                    </a:lnT>
                    <a:lnB>
                      <a:noFill/>
                    </a:lnB>
                    <a:solidFill>
                      <a:schemeClr val="accent1">
                        <a:lumMod val="40000"/>
                        <a:lumOff val="60000"/>
                      </a:schemeClr>
                    </a:solidFill>
                  </a:tcPr>
                </a:tc>
                <a:tc>
                  <a:txBody>
                    <a:bodyPr/>
                    <a:lstStyle/>
                    <a:p>
                      <a:pPr algn="l" fontAlgn="b"/>
                      <a:r>
                        <a:rPr lang="en-US" sz="700" b="0" i="1" u="none" strike="noStrike">
                          <a:solidFill>
                            <a:srgbClr val="000000"/>
                          </a:solidFill>
                          <a:effectLst/>
                          <a:latin typeface="Calibri" panose="020F0502020204030204" pitchFamily="34" charset="0"/>
                        </a:rPr>
                        <a:t> </a:t>
                      </a:r>
                    </a:p>
                  </a:txBody>
                  <a:tcPr marL="4993" marR="4993" marT="4993" marB="0" anchor="b">
                    <a:lnL>
                      <a:noFill/>
                    </a:lnL>
                    <a:lnR>
                      <a:noFill/>
                    </a:lnR>
                    <a:lnT>
                      <a:noFill/>
                    </a:lnT>
                    <a:lnB>
                      <a:noFill/>
                    </a:lnB>
                    <a:solidFill>
                      <a:schemeClr val="accent1">
                        <a:lumMod val="40000"/>
                        <a:lumOff val="60000"/>
                      </a:schemeClr>
                    </a:solidFill>
                  </a:tcPr>
                </a:tc>
                <a:tc>
                  <a:txBody>
                    <a:bodyPr/>
                    <a:lstStyle/>
                    <a:p>
                      <a:pPr algn="l" fontAlgn="b"/>
                      <a:r>
                        <a:rPr lang="en-US" sz="700" b="0" i="1" u="none" strike="noStrike">
                          <a:solidFill>
                            <a:srgbClr val="000000"/>
                          </a:solidFill>
                          <a:effectLst/>
                          <a:latin typeface="Calibri" panose="020F0502020204030204" pitchFamily="34" charset="0"/>
                        </a:rPr>
                        <a:t> </a:t>
                      </a:r>
                    </a:p>
                  </a:txBody>
                  <a:tcPr marL="4993" marR="4993" marT="4993" marB="0" anchor="b">
                    <a:lnL>
                      <a:noFill/>
                    </a:lnL>
                    <a:lnR>
                      <a:noFill/>
                    </a:lnR>
                    <a:lnT>
                      <a:noFill/>
                    </a:lnT>
                    <a:lnB>
                      <a:noFill/>
                    </a:lnB>
                    <a:solidFill>
                      <a:schemeClr val="accent1">
                        <a:lumMod val="40000"/>
                        <a:lumOff val="60000"/>
                      </a:schemeClr>
                    </a:solidFill>
                  </a:tcPr>
                </a:tc>
                <a:tc>
                  <a:txBody>
                    <a:bodyPr/>
                    <a:lstStyle/>
                    <a:p>
                      <a:pPr algn="l" fontAlgn="b"/>
                      <a:r>
                        <a:rPr lang="en-US" sz="700" b="0" i="1" u="none" strike="noStrike">
                          <a:solidFill>
                            <a:srgbClr val="000000"/>
                          </a:solidFill>
                          <a:effectLst/>
                          <a:latin typeface="Calibri" panose="020F0502020204030204" pitchFamily="34" charset="0"/>
                        </a:rPr>
                        <a:t> </a:t>
                      </a:r>
                    </a:p>
                  </a:txBody>
                  <a:tcPr marL="4993" marR="4993" marT="4993" marB="0" anchor="b">
                    <a:lnL>
                      <a:noFill/>
                    </a:lnL>
                    <a:lnR>
                      <a:noFill/>
                    </a:lnR>
                    <a:lnT>
                      <a:noFill/>
                    </a:lnT>
                    <a:lnB>
                      <a:noFill/>
                    </a:lnB>
                    <a:solidFill>
                      <a:schemeClr val="accent1">
                        <a:lumMod val="40000"/>
                        <a:lumOff val="60000"/>
                      </a:schemeClr>
                    </a:solidFill>
                  </a:tcPr>
                </a:tc>
                <a:tc>
                  <a:txBody>
                    <a:bodyPr/>
                    <a:lstStyle/>
                    <a:p>
                      <a:pPr algn="l" fontAlgn="b"/>
                      <a:r>
                        <a:rPr lang="en-US" sz="700" b="0" i="1" u="none" strike="noStrike">
                          <a:solidFill>
                            <a:srgbClr val="000000"/>
                          </a:solidFill>
                          <a:effectLst/>
                          <a:latin typeface="Calibri" panose="020F0502020204030204" pitchFamily="34" charset="0"/>
                        </a:rPr>
                        <a:t> </a:t>
                      </a:r>
                    </a:p>
                  </a:txBody>
                  <a:tcPr marL="4993" marR="4993" marT="4993" marB="0" anchor="b">
                    <a:lnL>
                      <a:noFill/>
                    </a:lnL>
                    <a:lnR>
                      <a:noFill/>
                    </a:lnR>
                    <a:lnT>
                      <a:noFill/>
                    </a:lnT>
                    <a:lnB>
                      <a:noFill/>
                    </a:lnB>
                    <a:solidFill>
                      <a:schemeClr val="accent1">
                        <a:lumMod val="40000"/>
                        <a:lumOff val="60000"/>
                      </a:schemeClr>
                    </a:solidFill>
                  </a:tcPr>
                </a:tc>
                <a:tc>
                  <a:txBody>
                    <a:bodyPr/>
                    <a:lstStyle/>
                    <a:p>
                      <a:pPr algn="l" fontAlgn="b"/>
                      <a:r>
                        <a:rPr lang="en-US" sz="700" b="0" i="1" u="none" strike="noStrike">
                          <a:solidFill>
                            <a:srgbClr val="000000"/>
                          </a:solidFill>
                          <a:effectLst/>
                          <a:latin typeface="Calibri" panose="020F0502020204030204" pitchFamily="34" charset="0"/>
                        </a:rPr>
                        <a:t> </a:t>
                      </a:r>
                    </a:p>
                  </a:txBody>
                  <a:tcPr marL="4993" marR="4993" marT="4993" marB="0" anchor="b">
                    <a:lnL>
                      <a:noFill/>
                    </a:lnL>
                    <a:lnR>
                      <a:noFill/>
                    </a:lnR>
                    <a:lnT>
                      <a:noFill/>
                    </a:lnT>
                    <a:lnB>
                      <a:noFill/>
                    </a:lnB>
                    <a:solidFill>
                      <a:schemeClr val="accent1">
                        <a:lumMod val="40000"/>
                        <a:lumOff val="60000"/>
                      </a:schemeClr>
                    </a:solidFill>
                  </a:tcPr>
                </a:tc>
                <a:tc>
                  <a:txBody>
                    <a:bodyPr/>
                    <a:lstStyle/>
                    <a:p>
                      <a:pPr algn="l" fontAlgn="b"/>
                      <a:r>
                        <a:rPr lang="en-US" sz="700" b="0" i="1" u="none" strike="noStrike">
                          <a:solidFill>
                            <a:srgbClr val="000000"/>
                          </a:solidFill>
                          <a:effectLst/>
                          <a:latin typeface="Calibri" panose="020F0502020204030204" pitchFamily="34" charset="0"/>
                        </a:rPr>
                        <a:t> </a:t>
                      </a:r>
                    </a:p>
                  </a:txBody>
                  <a:tcPr marL="4993" marR="4993" marT="4993" marB="0" anchor="b">
                    <a:lnL>
                      <a:noFill/>
                    </a:lnL>
                    <a:lnR>
                      <a:noFill/>
                    </a:lnR>
                    <a:lnT>
                      <a:noFill/>
                    </a:lnT>
                    <a:lnB>
                      <a:noFill/>
                    </a:lnB>
                    <a:solidFill>
                      <a:schemeClr val="accent1">
                        <a:lumMod val="40000"/>
                        <a:lumOff val="60000"/>
                      </a:schemeClr>
                    </a:solidFill>
                  </a:tcPr>
                </a:tc>
                <a:tc>
                  <a:txBody>
                    <a:bodyPr/>
                    <a:lstStyle/>
                    <a:p>
                      <a:pPr algn="l" fontAlgn="b"/>
                      <a:r>
                        <a:rPr lang="en-US" sz="700" b="0" i="1" u="none" strike="noStrike">
                          <a:solidFill>
                            <a:srgbClr val="000000"/>
                          </a:solidFill>
                          <a:effectLst/>
                          <a:latin typeface="Calibri" panose="020F0502020204030204" pitchFamily="34" charset="0"/>
                        </a:rPr>
                        <a:t> </a:t>
                      </a:r>
                    </a:p>
                  </a:txBody>
                  <a:tcPr marL="4993" marR="4993" marT="4993" marB="0" anchor="b">
                    <a:lnL>
                      <a:noFill/>
                    </a:lnL>
                    <a:lnR>
                      <a:noFill/>
                    </a:lnR>
                    <a:lnT>
                      <a:noFill/>
                    </a:lnT>
                    <a:lnB>
                      <a:noFill/>
                    </a:lnB>
                    <a:solidFill>
                      <a:schemeClr val="accent1">
                        <a:lumMod val="40000"/>
                        <a:lumOff val="60000"/>
                      </a:schemeClr>
                    </a:solidFill>
                  </a:tcPr>
                </a:tc>
                <a:tc>
                  <a:txBody>
                    <a:bodyPr/>
                    <a:lstStyle/>
                    <a:p>
                      <a:pPr algn="l" fontAlgn="b"/>
                      <a:r>
                        <a:rPr lang="en-US" sz="700" b="0" i="1" u="none" strike="noStrike">
                          <a:solidFill>
                            <a:srgbClr val="000000"/>
                          </a:solidFill>
                          <a:effectLst/>
                          <a:latin typeface="Calibri" panose="020F0502020204030204" pitchFamily="34" charset="0"/>
                        </a:rPr>
                        <a:t> </a:t>
                      </a:r>
                    </a:p>
                  </a:txBody>
                  <a:tcPr marL="4993" marR="4993" marT="4993" marB="0" anchor="b">
                    <a:lnL>
                      <a:noFill/>
                    </a:lnL>
                    <a:lnR>
                      <a:noFill/>
                    </a:lnR>
                    <a:lnT>
                      <a:noFill/>
                    </a:lnT>
                    <a:lnB>
                      <a:noFill/>
                    </a:lnB>
                    <a:solidFill>
                      <a:schemeClr val="accent1">
                        <a:lumMod val="40000"/>
                        <a:lumOff val="60000"/>
                      </a:schemeClr>
                    </a:solidFill>
                  </a:tcPr>
                </a:tc>
                <a:tc>
                  <a:txBody>
                    <a:bodyPr/>
                    <a:lstStyle/>
                    <a:p>
                      <a:pPr algn="l" fontAlgn="b"/>
                      <a:r>
                        <a:rPr lang="en-US" sz="700" b="0" i="1" u="none" strike="noStrike">
                          <a:solidFill>
                            <a:srgbClr val="000000"/>
                          </a:solidFill>
                          <a:effectLst/>
                          <a:latin typeface="Calibri" panose="020F0502020204030204" pitchFamily="34" charset="0"/>
                        </a:rPr>
                        <a:t> </a:t>
                      </a:r>
                    </a:p>
                  </a:txBody>
                  <a:tcPr marL="4993" marR="4993" marT="4993" marB="0" anchor="b">
                    <a:lnL>
                      <a:noFill/>
                    </a:lnL>
                    <a:lnR>
                      <a:noFill/>
                    </a:lnR>
                    <a:lnT>
                      <a:noFill/>
                    </a:lnT>
                    <a:lnB>
                      <a:noFill/>
                    </a:lnB>
                    <a:solidFill>
                      <a:schemeClr val="accent1">
                        <a:lumMod val="40000"/>
                        <a:lumOff val="60000"/>
                      </a:schemeClr>
                    </a:solidFill>
                  </a:tcPr>
                </a:tc>
                <a:extLst>
                  <a:ext uri="{0D108BD9-81ED-4DB2-BD59-A6C34878D82A}">
                    <a16:rowId xmlns:a16="http://schemas.microsoft.com/office/drawing/2014/main" val="218453217"/>
                  </a:ext>
                </a:extLst>
              </a:tr>
              <a:tr h="359509">
                <a:tc>
                  <a:txBody>
                    <a:bodyPr/>
                    <a:lstStyle/>
                    <a:p>
                      <a:pPr algn="l" fontAlgn="b"/>
                      <a:r>
                        <a:rPr lang="en-US" sz="700" b="0" i="1" u="none" strike="noStrike">
                          <a:solidFill>
                            <a:srgbClr val="000000"/>
                          </a:solidFill>
                          <a:effectLst/>
                          <a:latin typeface="Calibri" panose="020F0502020204030204" pitchFamily="34" charset="0"/>
                        </a:rPr>
                        <a:t>Previous Record A</a:t>
                      </a:r>
                    </a:p>
                  </a:txBody>
                  <a:tcPr marL="4993" marR="4993" marT="4993" marB="0" anchor="b">
                    <a:lnL>
                      <a:noFill/>
                    </a:lnL>
                    <a:lnR>
                      <a:noFill/>
                    </a:lnR>
                    <a:lnT>
                      <a:noFill/>
                    </a:lnT>
                    <a:lnB>
                      <a:noFill/>
                    </a:lnB>
                    <a:solidFill>
                      <a:schemeClr val="accent1"/>
                    </a:solidFill>
                  </a:tcPr>
                </a:tc>
                <a:tc>
                  <a:txBody>
                    <a:bodyPr/>
                    <a:lstStyle/>
                    <a:p>
                      <a:pPr algn="l" fontAlgn="b"/>
                      <a:endParaRPr lang="en-US" sz="700" b="0" i="1" u="none" strike="noStrike">
                        <a:solidFill>
                          <a:srgbClr val="000000"/>
                        </a:solidFill>
                        <a:effectLst/>
                        <a:latin typeface="Calibri" panose="020F0502020204030204" pitchFamily="34" charset="0"/>
                      </a:endParaRPr>
                    </a:p>
                  </a:txBody>
                  <a:tcPr marL="4993" marR="4993" marT="4993" marB="0" anchor="b">
                    <a:lnL>
                      <a:noFill/>
                    </a:lnL>
                    <a:lnR>
                      <a:noFill/>
                    </a:lnR>
                    <a:lnT>
                      <a:noFill/>
                    </a:lnT>
                    <a:lnB>
                      <a:noFill/>
                    </a:lnB>
                    <a:solidFill>
                      <a:schemeClr val="accent1"/>
                    </a:solidFill>
                  </a:tcPr>
                </a:tc>
                <a:tc>
                  <a:txBody>
                    <a:bodyPr/>
                    <a:lstStyle/>
                    <a:p>
                      <a:pPr algn="l" fontAlgn="b"/>
                      <a:endParaRPr lang="en-US" sz="700" b="0" i="1" u="none" strike="noStrike">
                        <a:solidFill>
                          <a:srgbClr val="000000"/>
                        </a:solidFill>
                        <a:effectLst/>
                        <a:latin typeface="Calibri" panose="020F0502020204030204" pitchFamily="34" charset="0"/>
                      </a:endParaRPr>
                    </a:p>
                  </a:txBody>
                  <a:tcPr marL="4993" marR="4993" marT="4993" marB="0" anchor="b">
                    <a:lnL>
                      <a:noFill/>
                    </a:lnL>
                    <a:lnR>
                      <a:noFill/>
                    </a:lnR>
                    <a:lnT>
                      <a:noFill/>
                    </a:lnT>
                    <a:lnB>
                      <a:noFill/>
                    </a:lnB>
                    <a:solidFill>
                      <a:schemeClr val="accent1"/>
                    </a:solidFill>
                  </a:tcPr>
                </a:tc>
                <a:tc>
                  <a:txBody>
                    <a:bodyPr/>
                    <a:lstStyle/>
                    <a:p>
                      <a:pPr algn="l" fontAlgn="b"/>
                      <a:endParaRPr lang="en-US" sz="700" b="0" i="1" u="none" strike="noStrike">
                        <a:solidFill>
                          <a:srgbClr val="000000"/>
                        </a:solidFill>
                        <a:effectLst/>
                        <a:latin typeface="Calibri" panose="020F0502020204030204" pitchFamily="34" charset="0"/>
                      </a:endParaRPr>
                    </a:p>
                  </a:txBody>
                  <a:tcPr marL="4993" marR="4993" marT="4993" marB="0" anchor="b">
                    <a:lnL>
                      <a:noFill/>
                    </a:lnL>
                    <a:lnR>
                      <a:noFill/>
                    </a:lnR>
                    <a:lnT>
                      <a:noFill/>
                    </a:lnT>
                    <a:lnB>
                      <a:noFill/>
                    </a:lnB>
                    <a:solidFill>
                      <a:schemeClr val="accent1"/>
                    </a:solidFill>
                  </a:tcPr>
                </a:tc>
                <a:tc>
                  <a:txBody>
                    <a:bodyPr/>
                    <a:lstStyle/>
                    <a:p>
                      <a:pPr algn="l" fontAlgn="b"/>
                      <a:r>
                        <a:rPr lang="en-US" sz="700" b="0" i="1" u="none" strike="noStrike">
                          <a:solidFill>
                            <a:srgbClr val="000000"/>
                          </a:solidFill>
                          <a:effectLst/>
                          <a:latin typeface="Calibri" panose="020F0502020204030204" pitchFamily="34" charset="0"/>
                        </a:rPr>
                        <a:t>6</a:t>
                      </a:r>
                    </a:p>
                  </a:txBody>
                  <a:tcPr marL="4993" marR="4993" marT="4993" marB="0" anchor="b">
                    <a:lnL>
                      <a:noFill/>
                    </a:lnL>
                    <a:lnR>
                      <a:noFill/>
                    </a:lnR>
                    <a:lnT>
                      <a:noFill/>
                    </a:lnT>
                    <a:lnB>
                      <a:noFill/>
                    </a:lnB>
                    <a:solidFill>
                      <a:schemeClr val="accent1"/>
                    </a:solidFill>
                  </a:tcPr>
                </a:tc>
                <a:tc>
                  <a:txBody>
                    <a:bodyPr/>
                    <a:lstStyle/>
                    <a:p>
                      <a:pPr algn="l" fontAlgn="b"/>
                      <a:r>
                        <a:rPr lang="en-US" sz="700" b="0" i="1" u="none" strike="noStrike">
                          <a:solidFill>
                            <a:srgbClr val="000000"/>
                          </a:solidFill>
                          <a:effectLst/>
                          <a:latin typeface="Calibri" panose="020F0502020204030204" pitchFamily="34" charset="0"/>
                        </a:rPr>
                        <a:t>2021</a:t>
                      </a:r>
                    </a:p>
                  </a:txBody>
                  <a:tcPr marL="4993" marR="4993" marT="4993" marB="0" anchor="b">
                    <a:lnL>
                      <a:noFill/>
                    </a:lnL>
                    <a:lnR>
                      <a:noFill/>
                    </a:lnR>
                    <a:lnT>
                      <a:noFill/>
                    </a:lnT>
                    <a:lnB>
                      <a:noFill/>
                    </a:lnB>
                    <a:solidFill>
                      <a:schemeClr val="accent1"/>
                    </a:solidFill>
                  </a:tcPr>
                </a:tc>
                <a:tc>
                  <a:txBody>
                    <a:bodyPr/>
                    <a:lstStyle/>
                    <a:p>
                      <a:pPr algn="l" fontAlgn="b"/>
                      <a:r>
                        <a:rPr lang="en-US" sz="700" b="0" i="1" u="none" strike="noStrike">
                          <a:solidFill>
                            <a:srgbClr val="000000"/>
                          </a:solidFill>
                          <a:effectLst/>
                          <a:latin typeface="Calibri" panose="020F0502020204030204" pitchFamily="34" charset="0"/>
                        </a:rPr>
                        <a:t>Awesome Broadband </a:t>
                      </a:r>
                    </a:p>
                  </a:txBody>
                  <a:tcPr marL="4993" marR="4993" marT="4993" marB="0" anchor="b">
                    <a:lnL>
                      <a:noFill/>
                    </a:lnL>
                    <a:lnR>
                      <a:noFill/>
                    </a:lnR>
                    <a:lnT>
                      <a:noFill/>
                    </a:lnT>
                    <a:lnB>
                      <a:noFill/>
                    </a:lnB>
                    <a:solidFill>
                      <a:schemeClr val="accent1"/>
                    </a:solidFill>
                  </a:tcPr>
                </a:tc>
                <a:tc>
                  <a:txBody>
                    <a:bodyPr/>
                    <a:lstStyle/>
                    <a:p>
                      <a:pPr algn="l" fontAlgn="b"/>
                      <a:r>
                        <a:rPr lang="en-US" sz="700" b="0" i="1" u="none" strike="noStrike">
                          <a:solidFill>
                            <a:srgbClr val="000000"/>
                          </a:solidFill>
                          <a:effectLst/>
                          <a:latin typeface="Calibri" panose="020F0502020204030204" pitchFamily="34" charset="0"/>
                        </a:rPr>
                        <a:t>N</a:t>
                      </a:r>
                    </a:p>
                  </a:txBody>
                  <a:tcPr marL="4993" marR="4993" marT="4993" marB="0" anchor="b">
                    <a:lnL>
                      <a:noFill/>
                    </a:lnL>
                    <a:lnR>
                      <a:noFill/>
                    </a:lnR>
                    <a:lnT>
                      <a:noFill/>
                    </a:lnT>
                    <a:lnB>
                      <a:noFill/>
                    </a:lnB>
                    <a:solidFill>
                      <a:schemeClr val="accent1"/>
                    </a:solidFill>
                  </a:tcPr>
                </a:tc>
                <a:tc>
                  <a:txBody>
                    <a:bodyPr/>
                    <a:lstStyle/>
                    <a:p>
                      <a:pPr algn="l" fontAlgn="b"/>
                      <a:r>
                        <a:rPr lang="en-US" sz="700" b="0" i="1" u="none" strike="noStrike">
                          <a:solidFill>
                            <a:srgbClr val="000000"/>
                          </a:solidFill>
                          <a:effectLst/>
                          <a:latin typeface="Calibri" panose="020F0502020204030204" pitchFamily="34" charset="0"/>
                        </a:rPr>
                        <a:t> </a:t>
                      </a:r>
                    </a:p>
                  </a:txBody>
                  <a:tcPr marL="4993" marR="4993" marT="4993" marB="0" anchor="b">
                    <a:lnL>
                      <a:noFill/>
                    </a:lnL>
                    <a:lnR>
                      <a:noFill/>
                    </a:lnR>
                    <a:lnT>
                      <a:noFill/>
                    </a:lnT>
                    <a:lnB>
                      <a:noFill/>
                    </a:lnB>
                    <a:solidFill>
                      <a:schemeClr val="accent1"/>
                    </a:solidFill>
                  </a:tcPr>
                </a:tc>
                <a:tc>
                  <a:txBody>
                    <a:bodyPr/>
                    <a:lstStyle/>
                    <a:p>
                      <a:pPr algn="l" fontAlgn="b"/>
                      <a:r>
                        <a:rPr lang="en-US" sz="700" b="0" i="1" u="none" strike="noStrike">
                          <a:solidFill>
                            <a:srgbClr val="000000"/>
                          </a:solidFill>
                          <a:effectLst/>
                          <a:latin typeface="Calibri" panose="020F0502020204030204" pitchFamily="34" charset="0"/>
                        </a:rPr>
                        <a:t>100099</a:t>
                      </a:r>
                    </a:p>
                  </a:txBody>
                  <a:tcPr marL="4993" marR="4993" marT="4993" marB="0" anchor="b">
                    <a:lnL>
                      <a:noFill/>
                    </a:lnL>
                    <a:lnR>
                      <a:noFill/>
                    </a:lnR>
                    <a:lnT>
                      <a:noFill/>
                    </a:lnT>
                    <a:lnB>
                      <a:noFill/>
                    </a:lnB>
                    <a:solidFill>
                      <a:schemeClr val="accent1"/>
                    </a:solidFill>
                  </a:tcPr>
                </a:tc>
                <a:tc>
                  <a:txBody>
                    <a:bodyPr/>
                    <a:lstStyle/>
                    <a:p>
                      <a:pPr algn="l" fontAlgn="b"/>
                      <a:r>
                        <a:rPr lang="en-US" sz="700" b="0" i="1" u="none" strike="noStrike">
                          <a:solidFill>
                            <a:srgbClr val="000000"/>
                          </a:solidFill>
                          <a:effectLst/>
                          <a:latin typeface="Calibri" panose="020F0502020204030204" pitchFamily="34" charset="0"/>
                        </a:rPr>
                        <a:t>CBO</a:t>
                      </a:r>
                    </a:p>
                  </a:txBody>
                  <a:tcPr marL="4993" marR="4993" marT="4993" marB="0" anchor="b">
                    <a:lnL>
                      <a:noFill/>
                    </a:lnL>
                    <a:lnR>
                      <a:noFill/>
                    </a:lnR>
                    <a:lnT>
                      <a:noFill/>
                    </a:lnT>
                    <a:lnB>
                      <a:noFill/>
                    </a:lnB>
                    <a:solidFill>
                      <a:schemeClr val="accent1"/>
                    </a:solidFill>
                  </a:tcPr>
                </a:tc>
                <a:tc>
                  <a:txBody>
                    <a:bodyPr/>
                    <a:lstStyle/>
                    <a:p>
                      <a:pPr algn="l" fontAlgn="b"/>
                      <a:r>
                        <a:rPr lang="en-US" sz="700" b="0" i="1" u="none" strike="noStrike">
                          <a:solidFill>
                            <a:srgbClr val="000000"/>
                          </a:solidFill>
                          <a:effectLst/>
                          <a:latin typeface="Calibri" panose="020F0502020204030204" pitchFamily="34" charset="0"/>
                        </a:rPr>
                        <a:t>Fast DSL</a:t>
                      </a:r>
                    </a:p>
                  </a:txBody>
                  <a:tcPr marL="4993" marR="4993" marT="4993" marB="0" anchor="b">
                    <a:lnL>
                      <a:noFill/>
                    </a:lnL>
                    <a:lnR>
                      <a:noFill/>
                    </a:lnR>
                    <a:lnT>
                      <a:noFill/>
                    </a:lnT>
                    <a:lnB>
                      <a:noFill/>
                    </a:lnB>
                    <a:solidFill>
                      <a:schemeClr val="accent1"/>
                    </a:solidFill>
                  </a:tcPr>
                </a:tc>
                <a:tc>
                  <a:txBody>
                    <a:bodyPr/>
                    <a:lstStyle/>
                    <a:p>
                      <a:pPr algn="l" fontAlgn="b"/>
                      <a:r>
                        <a:rPr lang="en-US" sz="700" b="0" i="1" u="none" strike="noStrike">
                          <a:solidFill>
                            <a:srgbClr val="000000"/>
                          </a:solidFill>
                          <a:effectLst/>
                          <a:latin typeface="Calibri" panose="020F0502020204030204" pitchFamily="34" charset="0"/>
                        </a:rPr>
                        <a:t>DSL</a:t>
                      </a:r>
                    </a:p>
                  </a:txBody>
                  <a:tcPr marL="4993" marR="4993" marT="4993" marB="0" anchor="b">
                    <a:lnL>
                      <a:noFill/>
                    </a:lnL>
                    <a:lnR>
                      <a:noFill/>
                    </a:lnR>
                    <a:lnT>
                      <a:noFill/>
                    </a:lnT>
                    <a:lnB>
                      <a:noFill/>
                    </a:lnB>
                    <a:solidFill>
                      <a:schemeClr val="accent1"/>
                    </a:solidFill>
                  </a:tcPr>
                </a:tc>
                <a:tc>
                  <a:txBody>
                    <a:bodyPr/>
                    <a:lstStyle/>
                    <a:p>
                      <a:pPr algn="l" fontAlgn="b"/>
                      <a:r>
                        <a:rPr lang="en-US" sz="700" b="0" i="1" u="none" strike="noStrike">
                          <a:solidFill>
                            <a:srgbClr val="000000"/>
                          </a:solidFill>
                          <a:effectLst/>
                          <a:latin typeface="Calibri" panose="020F0502020204030204" pitchFamily="34" charset="0"/>
                        </a:rPr>
                        <a:t>1</a:t>
                      </a:r>
                    </a:p>
                  </a:txBody>
                  <a:tcPr marL="4993" marR="4993" marT="4993" marB="0" anchor="b">
                    <a:lnL>
                      <a:noFill/>
                    </a:lnL>
                    <a:lnR>
                      <a:noFill/>
                    </a:lnR>
                    <a:lnT>
                      <a:noFill/>
                    </a:lnT>
                    <a:lnB>
                      <a:noFill/>
                    </a:lnB>
                    <a:solidFill>
                      <a:schemeClr val="accent1"/>
                    </a:solidFill>
                  </a:tcPr>
                </a:tc>
                <a:tc>
                  <a:txBody>
                    <a:bodyPr/>
                    <a:lstStyle/>
                    <a:p>
                      <a:pPr algn="l" fontAlgn="b"/>
                      <a:r>
                        <a:rPr lang="en-US" sz="700" b="0" i="1" u="none" strike="noStrike">
                          <a:solidFill>
                            <a:srgbClr val="000000"/>
                          </a:solidFill>
                          <a:effectLst/>
                          <a:latin typeface="Calibri" panose="020F0502020204030204" pitchFamily="34" charset="0"/>
                        </a:rPr>
                        <a:t> $          $20.00 </a:t>
                      </a:r>
                    </a:p>
                  </a:txBody>
                  <a:tcPr marL="4993" marR="4993" marT="4993" marB="0" anchor="b">
                    <a:lnL>
                      <a:noFill/>
                    </a:lnL>
                    <a:lnR>
                      <a:noFill/>
                    </a:lnR>
                    <a:lnT>
                      <a:noFill/>
                    </a:lnT>
                    <a:lnB>
                      <a:noFill/>
                    </a:lnB>
                    <a:solidFill>
                      <a:schemeClr val="accent1"/>
                    </a:solidFill>
                  </a:tcPr>
                </a:tc>
                <a:tc>
                  <a:txBody>
                    <a:bodyPr/>
                    <a:lstStyle/>
                    <a:p>
                      <a:pPr algn="l" fontAlgn="b"/>
                      <a:r>
                        <a:rPr lang="en-US" sz="700" b="0" i="1" u="none" strike="noStrike">
                          <a:solidFill>
                            <a:srgbClr val="000000"/>
                          </a:solidFill>
                          <a:effectLst/>
                          <a:latin typeface="Calibri" panose="020F0502020204030204" pitchFamily="34" charset="0"/>
                        </a:rPr>
                        <a:t> $            20.00 </a:t>
                      </a:r>
                    </a:p>
                  </a:txBody>
                  <a:tcPr marL="4993" marR="4993" marT="4993" marB="0" anchor="b">
                    <a:lnL>
                      <a:noFill/>
                    </a:lnL>
                    <a:lnR>
                      <a:noFill/>
                    </a:lnR>
                    <a:lnT>
                      <a:noFill/>
                    </a:lnT>
                    <a:lnB>
                      <a:noFill/>
                    </a:lnB>
                    <a:solidFill>
                      <a:schemeClr val="accent1"/>
                    </a:solidFill>
                  </a:tcPr>
                </a:tc>
                <a:tc>
                  <a:txBody>
                    <a:bodyPr/>
                    <a:lstStyle/>
                    <a:p>
                      <a:pPr algn="l" fontAlgn="b"/>
                      <a:r>
                        <a:rPr lang="en-US" sz="700" b="0" i="1" u="none" strike="noStrike">
                          <a:solidFill>
                            <a:srgbClr val="000000"/>
                          </a:solidFill>
                          <a:effectLst/>
                          <a:latin typeface="Calibri" panose="020F0502020204030204" pitchFamily="34" charset="0"/>
                        </a:rPr>
                        <a:t> </a:t>
                      </a:r>
                    </a:p>
                  </a:txBody>
                  <a:tcPr marL="4993" marR="4993" marT="4993" marB="0" anchor="b">
                    <a:lnL>
                      <a:noFill/>
                    </a:lnL>
                    <a:lnR>
                      <a:noFill/>
                    </a:lnR>
                    <a:lnT>
                      <a:noFill/>
                    </a:lnT>
                    <a:lnB>
                      <a:noFill/>
                    </a:lnB>
                    <a:solidFill>
                      <a:schemeClr val="accent1"/>
                    </a:solidFill>
                  </a:tcPr>
                </a:tc>
                <a:tc>
                  <a:txBody>
                    <a:bodyPr/>
                    <a:lstStyle/>
                    <a:p>
                      <a:pPr algn="l" fontAlgn="b"/>
                      <a:r>
                        <a:rPr lang="en-US" sz="700" b="0" i="1" u="none" strike="noStrike">
                          <a:solidFill>
                            <a:srgbClr val="000000"/>
                          </a:solidFill>
                          <a:effectLst/>
                          <a:latin typeface="Calibri" panose="020F0502020204030204" pitchFamily="34" charset="0"/>
                        </a:rPr>
                        <a:t> </a:t>
                      </a:r>
                    </a:p>
                  </a:txBody>
                  <a:tcPr marL="4993" marR="4993" marT="4993" marB="0" anchor="b">
                    <a:lnL>
                      <a:noFill/>
                    </a:lnL>
                    <a:lnR>
                      <a:noFill/>
                    </a:lnR>
                    <a:lnT>
                      <a:noFill/>
                    </a:lnT>
                    <a:lnB>
                      <a:noFill/>
                    </a:lnB>
                    <a:solidFill>
                      <a:schemeClr val="accent1"/>
                    </a:solidFill>
                  </a:tcPr>
                </a:tc>
                <a:tc>
                  <a:txBody>
                    <a:bodyPr/>
                    <a:lstStyle/>
                    <a:p>
                      <a:pPr algn="l" fontAlgn="b"/>
                      <a:r>
                        <a:rPr lang="en-US" sz="700" b="0" i="1" u="none" strike="noStrike">
                          <a:solidFill>
                            <a:srgbClr val="000000"/>
                          </a:solidFill>
                          <a:effectLst/>
                          <a:latin typeface="Calibri" panose="020F0502020204030204" pitchFamily="34" charset="0"/>
                        </a:rPr>
                        <a:t> </a:t>
                      </a:r>
                    </a:p>
                  </a:txBody>
                  <a:tcPr marL="4993" marR="4993" marT="4993" marB="0" anchor="b">
                    <a:lnL>
                      <a:noFill/>
                    </a:lnL>
                    <a:lnR>
                      <a:noFill/>
                    </a:lnR>
                    <a:lnT>
                      <a:noFill/>
                    </a:lnT>
                    <a:lnB>
                      <a:noFill/>
                    </a:lnB>
                    <a:solidFill>
                      <a:schemeClr val="accent1"/>
                    </a:solidFill>
                  </a:tcPr>
                </a:tc>
                <a:tc>
                  <a:txBody>
                    <a:bodyPr/>
                    <a:lstStyle/>
                    <a:p>
                      <a:pPr algn="l" fontAlgn="b"/>
                      <a:r>
                        <a:rPr lang="en-US" sz="700" b="0" i="1" u="none" strike="noStrike">
                          <a:solidFill>
                            <a:srgbClr val="000000"/>
                          </a:solidFill>
                          <a:effectLst/>
                          <a:latin typeface="Calibri" panose="020F0502020204030204" pitchFamily="34" charset="0"/>
                        </a:rPr>
                        <a:t> $            10.00 </a:t>
                      </a:r>
                    </a:p>
                  </a:txBody>
                  <a:tcPr marL="4993" marR="4993" marT="4993" marB="0" anchor="b">
                    <a:lnL>
                      <a:noFill/>
                    </a:lnL>
                    <a:lnR>
                      <a:noFill/>
                    </a:lnR>
                    <a:lnT>
                      <a:noFill/>
                    </a:lnT>
                    <a:lnB>
                      <a:noFill/>
                    </a:lnB>
                    <a:solidFill>
                      <a:schemeClr val="accent1"/>
                    </a:solidFill>
                  </a:tcPr>
                </a:tc>
                <a:tc>
                  <a:txBody>
                    <a:bodyPr/>
                    <a:lstStyle/>
                    <a:p>
                      <a:pPr algn="l" fontAlgn="b"/>
                      <a:r>
                        <a:rPr lang="en-US" sz="700" b="0" i="1" u="none" strike="noStrike">
                          <a:solidFill>
                            <a:srgbClr val="000000"/>
                          </a:solidFill>
                          <a:effectLst/>
                          <a:latin typeface="Calibri" panose="020F0502020204030204" pitchFamily="34" charset="0"/>
                        </a:rPr>
                        <a:t> </a:t>
                      </a:r>
                    </a:p>
                  </a:txBody>
                  <a:tcPr marL="4993" marR="4993" marT="4993" marB="0" anchor="b">
                    <a:lnL>
                      <a:noFill/>
                    </a:lnL>
                    <a:lnR>
                      <a:noFill/>
                    </a:lnR>
                    <a:lnT>
                      <a:noFill/>
                    </a:lnT>
                    <a:lnB>
                      <a:noFill/>
                    </a:lnB>
                    <a:solidFill>
                      <a:schemeClr val="accent1"/>
                    </a:solidFill>
                  </a:tcPr>
                </a:tc>
                <a:tc>
                  <a:txBody>
                    <a:bodyPr/>
                    <a:lstStyle/>
                    <a:p>
                      <a:pPr algn="l" fontAlgn="b"/>
                      <a:r>
                        <a:rPr lang="en-US" sz="700" b="0" i="1" u="none" strike="noStrike" dirty="0">
                          <a:solidFill>
                            <a:srgbClr val="000000"/>
                          </a:solidFill>
                          <a:effectLst/>
                          <a:latin typeface="Calibri" panose="020F0502020204030204" pitchFamily="34" charset="0"/>
                        </a:rPr>
                        <a:t> $       10.00 </a:t>
                      </a:r>
                    </a:p>
                  </a:txBody>
                  <a:tcPr marL="4993" marR="4993" marT="4993" marB="0" anchor="b">
                    <a:lnL>
                      <a:noFill/>
                    </a:lnL>
                    <a:lnR>
                      <a:noFill/>
                    </a:lnR>
                    <a:lnT>
                      <a:noFill/>
                    </a:lnT>
                    <a:lnB>
                      <a:noFill/>
                    </a:lnB>
                    <a:solidFill>
                      <a:schemeClr val="accent1"/>
                    </a:solidFill>
                  </a:tcPr>
                </a:tc>
                <a:extLst>
                  <a:ext uri="{0D108BD9-81ED-4DB2-BD59-A6C34878D82A}">
                    <a16:rowId xmlns:a16="http://schemas.microsoft.com/office/drawing/2014/main" val="3365917309"/>
                  </a:ext>
                </a:extLst>
              </a:tr>
            </a:tbl>
          </a:graphicData>
        </a:graphic>
      </p:graphicFrame>
      <p:sp>
        <p:nvSpPr>
          <p:cNvPr id="12" name="Rectangle 11">
            <a:extLst>
              <a:ext uri="{FF2B5EF4-FFF2-40B4-BE49-F238E27FC236}">
                <a16:creationId xmlns:a16="http://schemas.microsoft.com/office/drawing/2014/main" id="{79AE883F-CD73-8974-A998-11632C7263A3}"/>
              </a:ext>
            </a:extLst>
          </p:cNvPr>
          <p:cNvSpPr/>
          <p:nvPr/>
        </p:nvSpPr>
        <p:spPr>
          <a:xfrm>
            <a:off x="7285703" y="3539613"/>
            <a:ext cx="1199536" cy="530942"/>
          </a:xfrm>
          <a:prstGeom prst="rect">
            <a:avLst/>
          </a:prstGeom>
          <a:solidFill>
            <a:schemeClr val="accent1">
              <a:lumMod val="40000"/>
              <a:lumOff val="60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C780D96-5D61-DBFF-21E7-A260DF362B33}"/>
              </a:ext>
            </a:extLst>
          </p:cNvPr>
          <p:cNvSpPr/>
          <p:nvPr/>
        </p:nvSpPr>
        <p:spPr>
          <a:xfrm>
            <a:off x="10628671" y="3539613"/>
            <a:ext cx="452284" cy="530942"/>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175B370-C32D-8AB7-C97E-12F95F7CAED6}"/>
              </a:ext>
            </a:extLst>
          </p:cNvPr>
          <p:cNvSpPr/>
          <p:nvPr/>
        </p:nvSpPr>
        <p:spPr>
          <a:xfrm>
            <a:off x="11080955" y="3539613"/>
            <a:ext cx="501446" cy="530942"/>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314C1B0-E899-0CC2-987B-A87AC4FAF6F2}"/>
              </a:ext>
            </a:extLst>
          </p:cNvPr>
          <p:cNvSpPr/>
          <p:nvPr/>
        </p:nvSpPr>
        <p:spPr>
          <a:xfrm>
            <a:off x="11582401" y="3539613"/>
            <a:ext cx="550605" cy="530942"/>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E137B19-FDDE-28D0-529D-CC4FE7932F3E}"/>
              </a:ext>
            </a:extLst>
          </p:cNvPr>
          <p:cNvSpPr/>
          <p:nvPr/>
        </p:nvSpPr>
        <p:spPr>
          <a:xfrm>
            <a:off x="1919288" y="3534697"/>
            <a:ext cx="570271" cy="530942"/>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55180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2" restart="whenNotActive" fill="hold" evtFilter="cancelBubble" nodeType="interactiveSeq">
                <p:stCondLst>
                  <p:cond evt="onClick" delay="0">
                    <p:tgtEl>
                      <p:spTgt spid="14"/>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2" restart="whenNotActive" fill="hold" evtFilter="cancelBubble" nodeType="interactiveSeq">
                <p:stCondLst>
                  <p:cond evt="onClick" delay="0">
                    <p:tgtEl>
                      <p:spTgt spid="16"/>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2" grpId="0" animBg="1"/>
      <p:bldP spid="13" grpId="0" animBg="1"/>
      <p:bldP spid="14" grpId="0" animBg="1"/>
      <p:bldP spid="15" grpId="0" animBg="1"/>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296D8-147C-032F-C61F-674028AEDA59}"/>
              </a:ext>
            </a:extLst>
          </p:cNvPr>
          <p:cNvSpPr>
            <a:spLocks noGrp="1"/>
          </p:cNvSpPr>
          <p:nvPr>
            <p:ph type="title" idx="4294967295"/>
          </p:nvPr>
        </p:nvSpPr>
        <p:spPr>
          <a:xfrm>
            <a:off x="1919288" y="457200"/>
            <a:ext cx="10272712" cy="1981200"/>
          </a:xfrm>
        </p:spPr>
        <p:txBody>
          <a:bodyPr/>
          <a:lstStyle/>
          <a:p>
            <a:r>
              <a:rPr lang="en-US"/>
              <a:t>Claim Adjustment Demo</a:t>
            </a:r>
            <a:br>
              <a:rPr lang="en-US"/>
            </a:br>
            <a:r>
              <a:rPr lang="en-US"/>
              <a:t>E-rate True-Up</a:t>
            </a:r>
          </a:p>
        </p:txBody>
      </p:sp>
      <p:graphicFrame>
        <p:nvGraphicFramePr>
          <p:cNvPr id="3" name="Table 2">
            <a:extLst>
              <a:ext uri="{FF2B5EF4-FFF2-40B4-BE49-F238E27FC236}">
                <a16:creationId xmlns:a16="http://schemas.microsoft.com/office/drawing/2014/main" id="{FD530642-5CDB-272C-00A4-5AD48CECBE93}"/>
              </a:ext>
            </a:extLst>
          </p:cNvPr>
          <p:cNvGraphicFramePr>
            <a:graphicFrameLocks noGrp="1"/>
          </p:cNvGraphicFramePr>
          <p:nvPr>
            <p:extLst>
              <p:ext uri="{D42A27DB-BD31-4B8C-83A1-F6EECF244321}">
                <p14:modId xmlns:p14="http://schemas.microsoft.com/office/powerpoint/2010/main" val="3578373396"/>
              </p:ext>
            </p:extLst>
          </p:nvPr>
        </p:nvGraphicFramePr>
        <p:xfrm>
          <a:off x="690258" y="3982065"/>
          <a:ext cx="11236271" cy="875070"/>
        </p:xfrm>
        <a:graphic>
          <a:graphicData uri="http://schemas.openxmlformats.org/drawingml/2006/table">
            <a:tbl>
              <a:tblPr/>
              <a:tblGrid>
                <a:gridCol w="1277237">
                  <a:extLst>
                    <a:ext uri="{9D8B030D-6E8A-4147-A177-3AD203B41FA5}">
                      <a16:colId xmlns:a16="http://schemas.microsoft.com/office/drawing/2014/main" val="528742691"/>
                    </a:ext>
                  </a:extLst>
                </a:gridCol>
                <a:gridCol w="37157">
                  <a:extLst>
                    <a:ext uri="{9D8B030D-6E8A-4147-A177-3AD203B41FA5}">
                      <a16:colId xmlns:a16="http://schemas.microsoft.com/office/drawing/2014/main" val="3508702077"/>
                    </a:ext>
                  </a:extLst>
                </a:gridCol>
                <a:gridCol w="37157">
                  <a:extLst>
                    <a:ext uri="{9D8B030D-6E8A-4147-A177-3AD203B41FA5}">
                      <a16:colId xmlns:a16="http://schemas.microsoft.com/office/drawing/2014/main" val="2213674352"/>
                    </a:ext>
                  </a:extLst>
                </a:gridCol>
                <a:gridCol w="37157">
                  <a:extLst>
                    <a:ext uri="{9D8B030D-6E8A-4147-A177-3AD203B41FA5}">
                      <a16:colId xmlns:a16="http://schemas.microsoft.com/office/drawing/2014/main" val="3507656395"/>
                    </a:ext>
                  </a:extLst>
                </a:gridCol>
                <a:gridCol w="539860">
                  <a:extLst>
                    <a:ext uri="{9D8B030D-6E8A-4147-A177-3AD203B41FA5}">
                      <a16:colId xmlns:a16="http://schemas.microsoft.com/office/drawing/2014/main" val="2602097957"/>
                    </a:ext>
                  </a:extLst>
                </a:gridCol>
                <a:gridCol w="443949">
                  <a:extLst>
                    <a:ext uri="{9D8B030D-6E8A-4147-A177-3AD203B41FA5}">
                      <a16:colId xmlns:a16="http://schemas.microsoft.com/office/drawing/2014/main" val="3923448468"/>
                    </a:ext>
                  </a:extLst>
                </a:gridCol>
                <a:gridCol w="898224">
                  <a:extLst>
                    <a:ext uri="{9D8B030D-6E8A-4147-A177-3AD203B41FA5}">
                      <a16:colId xmlns:a16="http://schemas.microsoft.com/office/drawing/2014/main" val="2661740915"/>
                    </a:ext>
                  </a:extLst>
                </a:gridCol>
                <a:gridCol w="412976">
                  <a:extLst>
                    <a:ext uri="{9D8B030D-6E8A-4147-A177-3AD203B41FA5}">
                      <a16:colId xmlns:a16="http://schemas.microsoft.com/office/drawing/2014/main" val="898884649"/>
                    </a:ext>
                  </a:extLst>
                </a:gridCol>
                <a:gridCol w="348548">
                  <a:extLst>
                    <a:ext uri="{9D8B030D-6E8A-4147-A177-3AD203B41FA5}">
                      <a16:colId xmlns:a16="http://schemas.microsoft.com/office/drawing/2014/main" val="700958872"/>
                    </a:ext>
                  </a:extLst>
                </a:gridCol>
                <a:gridCol w="334505">
                  <a:extLst>
                    <a:ext uri="{9D8B030D-6E8A-4147-A177-3AD203B41FA5}">
                      <a16:colId xmlns:a16="http://schemas.microsoft.com/office/drawing/2014/main" val="617674382"/>
                    </a:ext>
                  </a:extLst>
                </a:gridCol>
                <a:gridCol w="598053">
                  <a:extLst>
                    <a:ext uri="{9D8B030D-6E8A-4147-A177-3AD203B41FA5}">
                      <a16:colId xmlns:a16="http://schemas.microsoft.com/office/drawing/2014/main" val="676463933"/>
                    </a:ext>
                  </a:extLst>
                </a:gridCol>
                <a:gridCol w="516961">
                  <a:extLst>
                    <a:ext uri="{9D8B030D-6E8A-4147-A177-3AD203B41FA5}">
                      <a16:colId xmlns:a16="http://schemas.microsoft.com/office/drawing/2014/main" val="1575662938"/>
                    </a:ext>
                  </a:extLst>
                </a:gridCol>
                <a:gridCol w="364914">
                  <a:extLst>
                    <a:ext uri="{9D8B030D-6E8A-4147-A177-3AD203B41FA5}">
                      <a16:colId xmlns:a16="http://schemas.microsoft.com/office/drawing/2014/main" val="2034273604"/>
                    </a:ext>
                  </a:extLst>
                </a:gridCol>
                <a:gridCol w="385187">
                  <a:extLst>
                    <a:ext uri="{9D8B030D-6E8A-4147-A177-3AD203B41FA5}">
                      <a16:colId xmlns:a16="http://schemas.microsoft.com/office/drawing/2014/main" val="971067024"/>
                    </a:ext>
                  </a:extLst>
                </a:gridCol>
                <a:gridCol w="587917">
                  <a:extLst>
                    <a:ext uri="{9D8B030D-6E8A-4147-A177-3AD203B41FA5}">
                      <a16:colId xmlns:a16="http://schemas.microsoft.com/office/drawing/2014/main" val="3652685074"/>
                    </a:ext>
                  </a:extLst>
                </a:gridCol>
                <a:gridCol w="638600">
                  <a:extLst>
                    <a:ext uri="{9D8B030D-6E8A-4147-A177-3AD203B41FA5}">
                      <a16:colId xmlns:a16="http://schemas.microsoft.com/office/drawing/2014/main" val="1118782059"/>
                    </a:ext>
                  </a:extLst>
                </a:gridCol>
                <a:gridCol w="587917">
                  <a:extLst>
                    <a:ext uri="{9D8B030D-6E8A-4147-A177-3AD203B41FA5}">
                      <a16:colId xmlns:a16="http://schemas.microsoft.com/office/drawing/2014/main" val="2277758111"/>
                    </a:ext>
                  </a:extLst>
                </a:gridCol>
                <a:gridCol w="537235">
                  <a:extLst>
                    <a:ext uri="{9D8B030D-6E8A-4147-A177-3AD203B41FA5}">
                      <a16:colId xmlns:a16="http://schemas.microsoft.com/office/drawing/2014/main" val="3872181489"/>
                    </a:ext>
                  </a:extLst>
                </a:gridCol>
                <a:gridCol w="892012">
                  <a:extLst>
                    <a:ext uri="{9D8B030D-6E8A-4147-A177-3AD203B41FA5}">
                      <a16:colId xmlns:a16="http://schemas.microsoft.com/office/drawing/2014/main" val="1397619690"/>
                    </a:ext>
                  </a:extLst>
                </a:gridCol>
                <a:gridCol w="598053">
                  <a:extLst>
                    <a:ext uri="{9D8B030D-6E8A-4147-A177-3AD203B41FA5}">
                      <a16:colId xmlns:a16="http://schemas.microsoft.com/office/drawing/2014/main" val="2115474229"/>
                    </a:ext>
                  </a:extLst>
                </a:gridCol>
                <a:gridCol w="579985">
                  <a:extLst>
                    <a:ext uri="{9D8B030D-6E8A-4147-A177-3AD203B41FA5}">
                      <a16:colId xmlns:a16="http://schemas.microsoft.com/office/drawing/2014/main" val="1400590871"/>
                    </a:ext>
                  </a:extLst>
                </a:gridCol>
                <a:gridCol w="582667">
                  <a:extLst>
                    <a:ext uri="{9D8B030D-6E8A-4147-A177-3AD203B41FA5}">
                      <a16:colId xmlns:a16="http://schemas.microsoft.com/office/drawing/2014/main" val="1905963146"/>
                    </a:ext>
                  </a:extLst>
                </a:gridCol>
              </a:tblGrid>
              <a:tr h="418450">
                <a:tc>
                  <a:txBody>
                    <a:bodyPr/>
                    <a:lstStyle/>
                    <a:p>
                      <a:pPr algn="l" fontAlgn="b"/>
                      <a:r>
                        <a:rPr lang="en-US" sz="700" b="0" i="0" u="none" strike="noStrike">
                          <a:solidFill>
                            <a:srgbClr val="000000"/>
                          </a:solidFill>
                          <a:effectLst/>
                          <a:latin typeface="Calibri" panose="020F0502020204030204" pitchFamily="34" charset="0"/>
                        </a:rPr>
                        <a:t>Example Type</a:t>
                      </a:r>
                    </a:p>
                  </a:txBody>
                  <a:tcPr marL="4993" marR="4993" marT="4993" marB="0" anchor="b">
                    <a:lnL>
                      <a:noFill/>
                    </a:lnL>
                    <a:lnR>
                      <a:noFill/>
                    </a:lnR>
                    <a:lnT>
                      <a:noFill/>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l" fontAlgn="b"/>
                      <a:endParaRPr lang="en-US" sz="700" b="0" i="0" u="none" strike="noStrike">
                        <a:solidFill>
                          <a:srgbClr val="000000"/>
                        </a:solidFill>
                        <a:effectLst/>
                        <a:latin typeface="Calibri" panose="020F0502020204030204" pitchFamily="34" charset="0"/>
                      </a:endParaRPr>
                    </a:p>
                  </a:txBody>
                  <a:tcPr marL="4993" marR="4993" marT="4993" marB="0" anchor="b">
                    <a:lnL>
                      <a:noFill/>
                    </a:lnL>
                    <a:lnR>
                      <a:noFill/>
                    </a:lnR>
                    <a:lnT>
                      <a:noFill/>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l" fontAlgn="b"/>
                      <a:endParaRPr lang="en-US" sz="700" b="0" i="0" u="none" strike="noStrike">
                        <a:solidFill>
                          <a:srgbClr val="000000"/>
                        </a:solidFill>
                        <a:effectLst/>
                        <a:latin typeface="Calibri" panose="020F0502020204030204" pitchFamily="34" charset="0"/>
                      </a:endParaRPr>
                    </a:p>
                  </a:txBody>
                  <a:tcPr marL="4993" marR="4993" marT="4993" marB="0" anchor="b">
                    <a:lnL>
                      <a:noFill/>
                    </a:lnL>
                    <a:lnR>
                      <a:noFill/>
                    </a:lnR>
                    <a:lnT>
                      <a:noFill/>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l" fontAlgn="b"/>
                      <a:endParaRPr lang="en-US" sz="700" b="0" i="0" u="none" strike="noStrike">
                        <a:solidFill>
                          <a:srgbClr val="000000"/>
                        </a:solidFill>
                        <a:effectLst/>
                        <a:latin typeface="Calibri" panose="020F0502020204030204" pitchFamily="34" charset="0"/>
                      </a:endParaRPr>
                    </a:p>
                  </a:txBody>
                  <a:tcPr marL="4993" marR="4993" marT="4993" marB="0" anchor="b">
                    <a:lnL>
                      <a:noFill/>
                    </a:lnL>
                    <a:lnR>
                      <a:noFill/>
                    </a:lnR>
                    <a:lnT>
                      <a:noFill/>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l" fontAlgn="b"/>
                      <a:r>
                        <a:rPr lang="en-US" sz="700" b="0" i="0" u="none" strike="noStrike" dirty="0" err="1">
                          <a:solidFill>
                            <a:srgbClr val="000000"/>
                          </a:solidFill>
                          <a:effectLst/>
                          <a:latin typeface="Calibri" panose="020F0502020204030204" pitchFamily="34" charset="0"/>
                        </a:rPr>
                        <a:t>Srv_Month</a:t>
                      </a:r>
                      <a:endParaRPr lang="en-US" sz="700" b="0" i="0" u="none" strike="noStrike" dirty="0">
                        <a:solidFill>
                          <a:srgbClr val="000000"/>
                        </a:solidFill>
                        <a:effectLst/>
                        <a:latin typeface="Calibri" panose="020F0502020204030204" pitchFamily="34" charset="0"/>
                      </a:endParaRPr>
                    </a:p>
                  </a:txBody>
                  <a:tcPr marL="4993" marR="4993" marT="4993" marB="0" anchor="b">
                    <a:lnL>
                      <a:noFill/>
                    </a:lnL>
                    <a:lnR>
                      <a:noFill/>
                    </a:lnR>
                    <a:lnT>
                      <a:noFill/>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l" fontAlgn="b"/>
                      <a:r>
                        <a:rPr lang="en-US" sz="700" b="0" i="0" u="none" strike="noStrike">
                          <a:solidFill>
                            <a:srgbClr val="000000"/>
                          </a:solidFill>
                          <a:effectLst/>
                          <a:latin typeface="Calibri" panose="020F0502020204030204" pitchFamily="34" charset="0"/>
                        </a:rPr>
                        <a:t>Srv_Year</a:t>
                      </a:r>
                    </a:p>
                  </a:txBody>
                  <a:tcPr marL="4993" marR="4993" marT="4993" marB="0" anchor="b">
                    <a:lnL>
                      <a:noFill/>
                    </a:lnL>
                    <a:lnR>
                      <a:noFill/>
                    </a:lnR>
                    <a:lnT>
                      <a:noFill/>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l" fontAlgn="b"/>
                      <a:r>
                        <a:rPr lang="en-US" sz="700" b="0" i="0" u="none" strike="noStrike">
                          <a:solidFill>
                            <a:srgbClr val="000000"/>
                          </a:solidFill>
                          <a:effectLst/>
                          <a:latin typeface="Calibri" panose="020F0502020204030204" pitchFamily="34" charset="0"/>
                        </a:rPr>
                        <a:t>Provider_DBA</a:t>
                      </a:r>
                    </a:p>
                  </a:txBody>
                  <a:tcPr marL="4993" marR="4993" marT="4993" marB="0" anchor="b">
                    <a:lnL>
                      <a:noFill/>
                    </a:lnL>
                    <a:lnR>
                      <a:noFill/>
                    </a:lnR>
                    <a:lnT>
                      <a:noFill/>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l" fontAlgn="b"/>
                      <a:r>
                        <a:rPr lang="en-US" sz="700" b="0" i="0" u="none" strike="noStrike">
                          <a:solidFill>
                            <a:srgbClr val="000000"/>
                          </a:solidFill>
                          <a:effectLst/>
                          <a:latin typeface="Calibri" panose="020F0502020204030204" pitchFamily="34" charset="0"/>
                        </a:rPr>
                        <a:t>Affiliate</a:t>
                      </a:r>
                    </a:p>
                  </a:txBody>
                  <a:tcPr marL="4993" marR="4993" marT="4993" marB="0" anchor="b">
                    <a:lnL>
                      <a:noFill/>
                    </a:lnL>
                    <a:lnR>
                      <a:noFill/>
                    </a:lnR>
                    <a:lnT>
                      <a:noFill/>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l" fontAlgn="b"/>
                      <a:r>
                        <a:rPr lang="en-US" sz="700" b="0" i="0" u="none" strike="noStrike">
                          <a:solidFill>
                            <a:srgbClr val="000000"/>
                          </a:solidFill>
                          <a:effectLst/>
                          <a:latin typeface="Calibri" panose="020F0502020204030204" pitchFamily="34" charset="0"/>
                        </a:rPr>
                        <a:t>App</a:t>
                      </a:r>
                    </a:p>
                    <a:p>
                      <a:pPr algn="l" fontAlgn="b"/>
                      <a:r>
                        <a:rPr lang="en-US" sz="700" b="0" i="0" u="none" strike="noStrike">
                          <a:solidFill>
                            <a:srgbClr val="000000"/>
                          </a:solidFill>
                          <a:effectLst/>
                          <a:latin typeface="Calibri" panose="020F0502020204030204" pitchFamily="34" charset="0"/>
                        </a:rPr>
                        <a:t>Number</a:t>
                      </a:r>
                    </a:p>
                  </a:txBody>
                  <a:tcPr marL="4993" marR="4993" marT="4993" marB="0" anchor="b">
                    <a:lnL>
                      <a:noFill/>
                    </a:lnL>
                    <a:lnR>
                      <a:noFill/>
                    </a:lnR>
                    <a:lnT>
                      <a:noFill/>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l" fontAlgn="b"/>
                      <a:r>
                        <a:rPr lang="en-US" sz="700" b="0" i="0" u="none" strike="noStrike">
                          <a:solidFill>
                            <a:srgbClr val="000000"/>
                          </a:solidFill>
                          <a:effectLst/>
                          <a:latin typeface="Calibri" panose="020F0502020204030204" pitchFamily="34" charset="0"/>
                        </a:rPr>
                        <a:t>CTF_ID</a:t>
                      </a:r>
                    </a:p>
                  </a:txBody>
                  <a:tcPr marL="4993" marR="4993" marT="4993" marB="0" anchor="b">
                    <a:lnL>
                      <a:noFill/>
                    </a:lnL>
                    <a:lnR>
                      <a:noFill/>
                    </a:lnR>
                    <a:lnT>
                      <a:noFill/>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l" fontAlgn="b"/>
                      <a:r>
                        <a:rPr lang="en-US" sz="700" b="0" i="0" u="none" strike="noStrike">
                          <a:solidFill>
                            <a:srgbClr val="000000"/>
                          </a:solidFill>
                          <a:effectLst/>
                          <a:latin typeface="Calibri" panose="020F0502020204030204" pitchFamily="34" charset="0"/>
                        </a:rPr>
                        <a:t>Part_Cat</a:t>
                      </a:r>
                    </a:p>
                  </a:txBody>
                  <a:tcPr marL="4993" marR="4993" marT="4993" marB="0" anchor="b">
                    <a:lnL>
                      <a:noFill/>
                    </a:lnL>
                    <a:lnR>
                      <a:noFill/>
                    </a:lnR>
                    <a:lnT>
                      <a:noFill/>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l" fontAlgn="b"/>
                      <a:r>
                        <a:rPr lang="en-US" sz="700" b="0" i="0" u="none" strike="noStrike">
                          <a:solidFill>
                            <a:srgbClr val="000000"/>
                          </a:solidFill>
                          <a:effectLst/>
                          <a:latin typeface="Calibri" panose="020F0502020204030204" pitchFamily="34" charset="0"/>
                        </a:rPr>
                        <a:t>Srv_Name</a:t>
                      </a:r>
                    </a:p>
                  </a:txBody>
                  <a:tcPr marL="4993" marR="4993" marT="4993" marB="0" anchor="b">
                    <a:lnL>
                      <a:noFill/>
                    </a:lnL>
                    <a:lnR>
                      <a:noFill/>
                    </a:lnR>
                    <a:lnT>
                      <a:noFill/>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l" fontAlgn="b"/>
                      <a:r>
                        <a:rPr lang="en-US" sz="700" b="0" i="0" u="none" strike="noStrike">
                          <a:solidFill>
                            <a:srgbClr val="000000"/>
                          </a:solidFill>
                          <a:effectLst/>
                          <a:latin typeface="Calibri" panose="020F0502020204030204" pitchFamily="34" charset="0"/>
                        </a:rPr>
                        <a:t>Srv_Cat</a:t>
                      </a:r>
                    </a:p>
                  </a:txBody>
                  <a:tcPr marL="4993" marR="4993" marT="4993" marB="0" anchor="b">
                    <a:lnL>
                      <a:noFill/>
                    </a:lnL>
                    <a:lnR>
                      <a:noFill/>
                    </a:lnR>
                    <a:lnT>
                      <a:noFill/>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l" fontAlgn="b"/>
                      <a:r>
                        <a:rPr lang="en-US" sz="700" b="0" i="0" u="none" strike="noStrike">
                          <a:solidFill>
                            <a:srgbClr val="000000"/>
                          </a:solidFill>
                          <a:effectLst/>
                          <a:latin typeface="Calibri" panose="020F0502020204030204" pitchFamily="34" charset="0"/>
                        </a:rPr>
                        <a:t>Quantity</a:t>
                      </a:r>
                    </a:p>
                  </a:txBody>
                  <a:tcPr marL="4993" marR="4993" marT="4993" marB="0" anchor="b">
                    <a:lnL>
                      <a:noFill/>
                    </a:lnL>
                    <a:lnR>
                      <a:noFill/>
                    </a:lnR>
                    <a:lnT>
                      <a:noFill/>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l" fontAlgn="b"/>
                      <a:r>
                        <a:rPr lang="en-US" sz="700" b="0" i="0" u="none" strike="noStrike">
                          <a:solidFill>
                            <a:srgbClr val="000000"/>
                          </a:solidFill>
                          <a:effectLst/>
                          <a:latin typeface="Calibri" panose="020F0502020204030204" pitchFamily="34" charset="0"/>
                        </a:rPr>
                        <a:t>Full_MRC</a:t>
                      </a:r>
                    </a:p>
                  </a:txBody>
                  <a:tcPr marL="4993" marR="4993" marT="4993" marB="0" anchor="b">
                    <a:lnL>
                      <a:noFill/>
                    </a:lnL>
                    <a:lnR>
                      <a:noFill/>
                    </a:lnR>
                    <a:lnT>
                      <a:noFill/>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l" fontAlgn="b"/>
                      <a:r>
                        <a:rPr lang="en-US" sz="700" b="0" i="0" u="none" strike="noStrike">
                          <a:solidFill>
                            <a:srgbClr val="000000"/>
                          </a:solidFill>
                          <a:effectLst/>
                          <a:latin typeface="Calibri" panose="020F0502020204030204" pitchFamily="34" charset="0"/>
                        </a:rPr>
                        <a:t>Eligible_MRC</a:t>
                      </a:r>
                    </a:p>
                  </a:txBody>
                  <a:tcPr marL="4993" marR="4993" marT="4993" marB="0" anchor="b">
                    <a:lnL>
                      <a:noFill/>
                    </a:lnL>
                    <a:lnR>
                      <a:noFill/>
                    </a:lnR>
                    <a:lnT>
                      <a:noFill/>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l" fontAlgn="b"/>
                      <a:r>
                        <a:rPr lang="en-US" sz="700" b="0" i="0" u="none" strike="noStrike">
                          <a:solidFill>
                            <a:srgbClr val="000000"/>
                          </a:solidFill>
                          <a:effectLst/>
                          <a:latin typeface="Calibri" panose="020F0502020204030204" pitchFamily="34" charset="0"/>
                        </a:rPr>
                        <a:t>Erate_Support</a:t>
                      </a:r>
                    </a:p>
                  </a:txBody>
                  <a:tcPr marL="4993" marR="4993" marT="4993" marB="0" anchor="b">
                    <a:lnL>
                      <a:noFill/>
                    </a:lnL>
                    <a:lnR>
                      <a:noFill/>
                    </a:lnR>
                    <a:lnT>
                      <a:noFill/>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l" fontAlgn="b"/>
                      <a:r>
                        <a:rPr lang="en-US" sz="700" b="0" i="0" u="none" strike="noStrike">
                          <a:solidFill>
                            <a:srgbClr val="000000"/>
                          </a:solidFill>
                          <a:effectLst/>
                          <a:latin typeface="Calibri" panose="020F0502020204030204" pitchFamily="34" charset="0"/>
                        </a:rPr>
                        <a:t>Erate_St_Avg</a:t>
                      </a:r>
                    </a:p>
                  </a:txBody>
                  <a:tcPr marL="4993" marR="4993" marT="4993" marB="0" anchor="b">
                    <a:lnL>
                      <a:noFill/>
                    </a:lnL>
                    <a:lnR>
                      <a:noFill/>
                    </a:lnR>
                    <a:lnT>
                      <a:noFill/>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l" fontAlgn="b"/>
                      <a:r>
                        <a:rPr lang="en-US" sz="700" b="0" i="0" u="none" strike="noStrike">
                          <a:solidFill>
                            <a:srgbClr val="000000"/>
                          </a:solidFill>
                          <a:effectLst/>
                          <a:latin typeface="Calibri" panose="020F0502020204030204" pitchFamily="34" charset="0"/>
                        </a:rPr>
                        <a:t>RHCP_Support</a:t>
                      </a:r>
                    </a:p>
                  </a:txBody>
                  <a:tcPr marL="4993" marR="4993" marT="4993" marB="0" anchor="b">
                    <a:lnL>
                      <a:noFill/>
                    </a:lnL>
                    <a:lnR>
                      <a:noFill/>
                    </a:lnR>
                    <a:lnT>
                      <a:noFill/>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l" fontAlgn="b"/>
                      <a:r>
                        <a:rPr lang="en-US" sz="700" b="0" i="0" u="none" strike="noStrike">
                          <a:solidFill>
                            <a:srgbClr val="000000"/>
                          </a:solidFill>
                          <a:effectLst/>
                          <a:latin typeface="Calibri" panose="020F0502020204030204" pitchFamily="34" charset="0"/>
                        </a:rPr>
                        <a:t>CTF_Discount</a:t>
                      </a:r>
                    </a:p>
                  </a:txBody>
                  <a:tcPr marL="4993" marR="4993" marT="4993" marB="0" anchor="b">
                    <a:lnL>
                      <a:noFill/>
                    </a:lnL>
                    <a:lnR>
                      <a:noFill/>
                    </a:lnR>
                    <a:lnT>
                      <a:noFill/>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l" fontAlgn="b"/>
                      <a:r>
                        <a:rPr lang="en-US" sz="700" b="0" i="0" u="none" strike="noStrike">
                          <a:solidFill>
                            <a:srgbClr val="000000"/>
                          </a:solidFill>
                          <a:effectLst/>
                          <a:latin typeface="Calibri" panose="020F0502020204030204" pitchFamily="34" charset="0"/>
                        </a:rPr>
                        <a:t>Orig_Discount</a:t>
                      </a:r>
                    </a:p>
                  </a:txBody>
                  <a:tcPr marL="4993" marR="4993" marT="4993" marB="0" anchor="b">
                    <a:lnL>
                      <a:noFill/>
                    </a:lnL>
                    <a:lnR>
                      <a:noFill/>
                    </a:lnR>
                    <a:lnT>
                      <a:noFill/>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l" fontAlgn="b"/>
                      <a:r>
                        <a:rPr lang="en-US" sz="700" b="0" i="0" u="none" strike="noStrike">
                          <a:solidFill>
                            <a:srgbClr val="000000"/>
                          </a:solidFill>
                          <a:effectLst/>
                          <a:latin typeface="Calibri" panose="020F0502020204030204" pitchFamily="34" charset="0"/>
                        </a:rPr>
                        <a:t>Claim amount</a:t>
                      </a:r>
                    </a:p>
                  </a:txBody>
                  <a:tcPr marL="4993" marR="4993" marT="4993" marB="0" anchor="b">
                    <a:lnL>
                      <a:noFill/>
                    </a:lnL>
                    <a:lnR>
                      <a:noFill/>
                    </a:lnR>
                    <a:lnT>
                      <a:noFill/>
                    </a:lnT>
                    <a:lnB w="635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338598478"/>
                  </a:ext>
                </a:extLst>
              </a:tr>
              <a:tr h="456620">
                <a:tc>
                  <a:txBody>
                    <a:bodyPr/>
                    <a:lstStyle/>
                    <a:p>
                      <a:pPr algn="l" fontAlgn="b"/>
                      <a:r>
                        <a:rPr lang="en-US" sz="700" b="0" i="0" u="none" strike="noStrike">
                          <a:solidFill>
                            <a:srgbClr val="000000"/>
                          </a:solidFill>
                          <a:effectLst/>
                          <a:latin typeface="Calibri" panose="020F0502020204030204" pitchFamily="34" charset="0"/>
                        </a:rPr>
                        <a:t>E-rate True-up Entry</a:t>
                      </a:r>
                    </a:p>
                  </a:txBody>
                  <a:tcPr marL="4993" marR="4993" marT="4993" marB="0" anchor="b">
                    <a:lnL>
                      <a:noFill/>
                    </a:lnL>
                    <a:lnR>
                      <a:noFill/>
                    </a:lnR>
                    <a:lnT w="635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algn="l" fontAlgn="b"/>
                      <a:endParaRPr lang="en-US" sz="700" b="0" i="0" u="none" strike="noStrike">
                        <a:solidFill>
                          <a:srgbClr val="000000"/>
                        </a:solidFill>
                        <a:effectLst/>
                        <a:latin typeface="Calibri" panose="020F0502020204030204" pitchFamily="34" charset="0"/>
                      </a:endParaRPr>
                    </a:p>
                  </a:txBody>
                  <a:tcPr marL="4993" marR="4993" marT="4993" marB="0" anchor="b">
                    <a:lnL>
                      <a:noFill/>
                    </a:lnL>
                    <a:lnR>
                      <a:noFill/>
                    </a:lnR>
                    <a:lnT w="635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algn="l" fontAlgn="b"/>
                      <a:endParaRPr lang="en-US" sz="700" b="0" i="0" u="none" strike="noStrike">
                        <a:solidFill>
                          <a:srgbClr val="000000"/>
                        </a:solidFill>
                        <a:effectLst/>
                        <a:latin typeface="Calibri" panose="020F0502020204030204" pitchFamily="34" charset="0"/>
                      </a:endParaRPr>
                    </a:p>
                  </a:txBody>
                  <a:tcPr marL="4993" marR="4993" marT="4993" marB="0" anchor="b">
                    <a:lnL>
                      <a:noFill/>
                    </a:lnL>
                    <a:lnR>
                      <a:noFill/>
                    </a:lnR>
                    <a:lnT w="635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algn="l" fontAlgn="b"/>
                      <a:endParaRPr lang="en-US" sz="700" b="0" i="0" u="none" strike="noStrike">
                        <a:solidFill>
                          <a:srgbClr val="000000"/>
                        </a:solidFill>
                        <a:effectLst/>
                        <a:latin typeface="Calibri" panose="020F0502020204030204" pitchFamily="34" charset="0"/>
                      </a:endParaRPr>
                    </a:p>
                  </a:txBody>
                  <a:tcPr marL="4993" marR="4993" marT="4993" marB="0" anchor="b">
                    <a:lnL>
                      <a:noFill/>
                    </a:lnL>
                    <a:lnR>
                      <a:noFill/>
                    </a:lnR>
                    <a:lnT w="635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algn="l" fontAlgn="b"/>
                      <a:r>
                        <a:rPr lang="en-US" sz="700" b="0" i="0" u="none" strike="noStrike">
                          <a:solidFill>
                            <a:srgbClr val="000000"/>
                          </a:solidFill>
                          <a:effectLst/>
                          <a:latin typeface="Calibri" panose="020F0502020204030204" pitchFamily="34" charset="0"/>
                        </a:rPr>
                        <a:t>7</a:t>
                      </a:r>
                    </a:p>
                  </a:txBody>
                  <a:tcPr marL="4993" marR="4993" marT="4993" marB="0" anchor="b">
                    <a:lnL>
                      <a:noFill/>
                    </a:lnL>
                    <a:lnR>
                      <a:noFill/>
                    </a:lnR>
                    <a:lnT w="635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algn="l" fontAlgn="b"/>
                      <a:r>
                        <a:rPr lang="en-US" sz="700" b="0" i="0" u="none" strike="noStrike">
                          <a:solidFill>
                            <a:srgbClr val="000000"/>
                          </a:solidFill>
                          <a:effectLst/>
                          <a:latin typeface="Calibri" panose="020F0502020204030204" pitchFamily="34" charset="0"/>
                        </a:rPr>
                        <a:t>2021</a:t>
                      </a:r>
                    </a:p>
                  </a:txBody>
                  <a:tcPr marL="4993" marR="4993" marT="4993" marB="0" anchor="b">
                    <a:lnL>
                      <a:noFill/>
                    </a:lnL>
                    <a:lnR>
                      <a:noFill/>
                    </a:lnR>
                    <a:lnT w="635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algn="l" fontAlgn="b"/>
                      <a:r>
                        <a:rPr lang="en-US" sz="700" b="0" i="0" u="none" strike="noStrike">
                          <a:solidFill>
                            <a:srgbClr val="000000"/>
                          </a:solidFill>
                          <a:effectLst/>
                          <a:latin typeface="Calibri" panose="020F0502020204030204" pitchFamily="34" charset="0"/>
                        </a:rPr>
                        <a:t>Awesome Broadband </a:t>
                      </a:r>
                    </a:p>
                  </a:txBody>
                  <a:tcPr marL="4993" marR="4993" marT="4993" marB="0" anchor="b">
                    <a:lnL>
                      <a:noFill/>
                    </a:lnL>
                    <a:lnR>
                      <a:noFill/>
                    </a:lnR>
                    <a:lnT w="635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algn="l" fontAlgn="b"/>
                      <a:r>
                        <a:rPr lang="en-US" sz="700" b="0" i="0" u="none" strike="noStrike">
                          <a:solidFill>
                            <a:srgbClr val="000000"/>
                          </a:solidFill>
                          <a:effectLst/>
                          <a:latin typeface="Calibri" panose="020F0502020204030204" pitchFamily="34" charset="0"/>
                        </a:rPr>
                        <a:t>N</a:t>
                      </a:r>
                    </a:p>
                  </a:txBody>
                  <a:tcPr marL="4993" marR="4993" marT="4993" marB="0" anchor="b">
                    <a:lnL>
                      <a:noFill/>
                    </a:lnL>
                    <a:lnR>
                      <a:noFill/>
                    </a:lnR>
                    <a:lnT w="635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algn="l" fontAlgn="b"/>
                      <a:endParaRPr lang="en-US" sz="700" b="0" i="0" u="none" strike="noStrike">
                        <a:solidFill>
                          <a:srgbClr val="000000"/>
                        </a:solidFill>
                        <a:effectLst/>
                        <a:latin typeface="Calibri" panose="020F0502020204030204" pitchFamily="34" charset="0"/>
                      </a:endParaRPr>
                    </a:p>
                  </a:txBody>
                  <a:tcPr marL="4993" marR="4993" marT="4993" marB="0" anchor="b">
                    <a:lnL>
                      <a:noFill/>
                    </a:lnL>
                    <a:lnR>
                      <a:noFill/>
                    </a:lnR>
                    <a:lnT w="635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algn="l" fontAlgn="b"/>
                      <a:r>
                        <a:rPr lang="en-US" sz="700" b="0" i="0" u="none" strike="noStrike">
                          <a:solidFill>
                            <a:srgbClr val="000000"/>
                          </a:solidFill>
                          <a:effectLst/>
                          <a:latin typeface="Calibri" panose="020F0502020204030204" pitchFamily="34" charset="0"/>
                        </a:rPr>
                        <a:t>400235</a:t>
                      </a:r>
                    </a:p>
                  </a:txBody>
                  <a:tcPr marL="4993" marR="4993" marT="4993" marB="0" anchor="b">
                    <a:lnL>
                      <a:noFill/>
                    </a:lnL>
                    <a:lnR>
                      <a:noFill/>
                    </a:lnR>
                    <a:lnT w="635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algn="l" fontAlgn="b"/>
                      <a:r>
                        <a:rPr lang="en-US" sz="700" b="0" i="0" u="none" strike="noStrike">
                          <a:solidFill>
                            <a:srgbClr val="000000"/>
                          </a:solidFill>
                          <a:effectLst/>
                          <a:latin typeface="Calibri" panose="020F0502020204030204" pitchFamily="34" charset="0"/>
                        </a:rPr>
                        <a:t>Private School</a:t>
                      </a:r>
                    </a:p>
                  </a:txBody>
                  <a:tcPr marL="4993" marR="4993" marT="4993" marB="0" anchor="b">
                    <a:lnL>
                      <a:noFill/>
                    </a:lnL>
                    <a:lnR>
                      <a:noFill/>
                    </a:lnR>
                    <a:lnT w="635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algn="l" fontAlgn="b"/>
                      <a:r>
                        <a:rPr lang="en-US" sz="700" b="0" i="0" u="none" strike="noStrike">
                          <a:solidFill>
                            <a:srgbClr val="000000"/>
                          </a:solidFill>
                          <a:effectLst/>
                          <a:latin typeface="Calibri" panose="020F0502020204030204" pitchFamily="34" charset="0"/>
                        </a:rPr>
                        <a:t>Speedy Fiber</a:t>
                      </a:r>
                    </a:p>
                  </a:txBody>
                  <a:tcPr marL="4993" marR="4993" marT="4993" marB="0" anchor="b">
                    <a:lnL>
                      <a:noFill/>
                    </a:lnL>
                    <a:lnR>
                      <a:noFill/>
                    </a:lnR>
                    <a:lnT w="635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algn="l" fontAlgn="b"/>
                      <a:r>
                        <a:rPr lang="en-US" sz="700" b="0" i="0" u="none" strike="noStrike">
                          <a:solidFill>
                            <a:srgbClr val="000000"/>
                          </a:solidFill>
                          <a:effectLst/>
                          <a:latin typeface="Calibri" panose="020F0502020204030204" pitchFamily="34" charset="0"/>
                        </a:rPr>
                        <a:t>Fiber</a:t>
                      </a:r>
                    </a:p>
                  </a:txBody>
                  <a:tcPr marL="4993" marR="4993" marT="4993" marB="0" anchor="b">
                    <a:lnL>
                      <a:noFill/>
                    </a:lnL>
                    <a:lnR>
                      <a:noFill/>
                    </a:lnR>
                    <a:lnT w="635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algn="l" fontAlgn="b"/>
                      <a:r>
                        <a:rPr lang="en-US" sz="700" b="0" i="0" u="none" strike="noStrike">
                          <a:solidFill>
                            <a:srgbClr val="000000"/>
                          </a:solidFill>
                          <a:effectLst/>
                          <a:latin typeface="Calibri" panose="020F0502020204030204" pitchFamily="34" charset="0"/>
                        </a:rPr>
                        <a:t>1</a:t>
                      </a:r>
                    </a:p>
                  </a:txBody>
                  <a:tcPr marL="4993" marR="4993" marT="4993" marB="0" anchor="b">
                    <a:lnL>
                      <a:noFill/>
                    </a:lnL>
                    <a:lnR>
                      <a:noFill/>
                    </a:lnR>
                    <a:lnT w="635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algn="l" fontAlgn="b"/>
                      <a:r>
                        <a:rPr lang="en-US" sz="700" b="0" i="0" u="none" strike="noStrike">
                          <a:solidFill>
                            <a:srgbClr val="000000"/>
                          </a:solidFill>
                          <a:effectLst/>
                          <a:latin typeface="Calibri" panose="020F0502020204030204" pitchFamily="34" charset="0"/>
                        </a:rPr>
                        <a:t> $            50.00 </a:t>
                      </a:r>
                    </a:p>
                  </a:txBody>
                  <a:tcPr marL="4993" marR="4993" marT="4993" marB="0" anchor="b">
                    <a:lnL>
                      <a:noFill/>
                    </a:lnL>
                    <a:lnR>
                      <a:noFill/>
                    </a:lnR>
                    <a:lnT w="635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algn="l" fontAlgn="b"/>
                      <a:r>
                        <a:rPr lang="en-US" sz="700" b="0" i="0" u="none" strike="noStrike">
                          <a:solidFill>
                            <a:srgbClr val="000000"/>
                          </a:solidFill>
                          <a:effectLst/>
                          <a:latin typeface="Calibri" panose="020F0502020204030204" pitchFamily="34" charset="0"/>
                        </a:rPr>
                        <a:t> $             50.00 </a:t>
                      </a:r>
                    </a:p>
                  </a:txBody>
                  <a:tcPr marL="4993" marR="4993" marT="4993" marB="0" anchor="b">
                    <a:lnL>
                      <a:noFill/>
                    </a:lnL>
                    <a:lnR>
                      <a:noFill/>
                    </a:lnR>
                    <a:lnT w="635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algn="l" fontAlgn="b"/>
                      <a:r>
                        <a:rPr lang="en-US" sz="700" b="0" i="0" u="none" strike="noStrike">
                          <a:solidFill>
                            <a:srgbClr val="000000"/>
                          </a:solidFill>
                          <a:effectLst/>
                          <a:latin typeface="Calibri" panose="020F0502020204030204" pitchFamily="34" charset="0"/>
                        </a:rPr>
                        <a:t>70%</a:t>
                      </a:r>
                    </a:p>
                  </a:txBody>
                  <a:tcPr marL="4993" marR="4993" marT="4993" marB="0" anchor="b">
                    <a:lnL>
                      <a:noFill/>
                    </a:lnL>
                    <a:lnR>
                      <a:noFill/>
                    </a:lnR>
                    <a:lnT w="635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algn="l" fontAlgn="b"/>
                      <a:r>
                        <a:rPr lang="en-US" sz="700" b="0" i="0" u="none" strike="noStrike">
                          <a:solidFill>
                            <a:srgbClr val="000000"/>
                          </a:solidFill>
                          <a:effectLst/>
                          <a:latin typeface="Calibri" panose="020F0502020204030204" pitchFamily="34" charset="0"/>
                        </a:rPr>
                        <a:t>75%</a:t>
                      </a:r>
                    </a:p>
                  </a:txBody>
                  <a:tcPr marL="4993" marR="4993" marT="4993" marB="0" anchor="b">
                    <a:lnL>
                      <a:noFill/>
                    </a:lnL>
                    <a:lnR>
                      <a:noFill/>
                    </a:lnR>
                    <a:lnT w="635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algn="l" fontAlgn="b"/>
                      <a:endParaRPr lang="en-US" sz="700" b="0" i="0" u="none" strike="noStrike">
                        <a:solidFill>
                          <a:srgbClr val="000000"/>
                        </a:solidFill>
                        <a:effectLst/>
                        <a:latin typeface="Calibri" panose="020F0502020204030204" pitchFamily="34" charset="0"/>
                      </a:endParaRPr>
                    </a:p>
                  </a:txBody>
                  <a:tcPr marL="4993" marR="4993" marT="4993" marB="0" anchor="b">
                    <a:lnL>
                      <a:noFill/>
                    </a:lnL>
                    <a:lnR>
                      <a:noFill/>
                    </a:lnR>
                    <a:lnT w="635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algn="l" fontAlgn="b"/>
                      <a:r>
                        <a:rPr lang="en-US" sz="700" b="0" i="0" u="none" strike="noStrike">
                          <a:solidFill>
                            <a:srgbClr val="000000"/>
                          </a:solidFill>
                          <a:effectLst/>
                          <a:latin typeface="Calibri" panose="020F0502020204030204" pitchFamily="34" charset="0"/>
                        </a:rPr>
                        <a:t> $               7.50 </a:t>
                      </a:r>
                    </a:p>
                  </a:txBody>
                  <a:tcPr marL="4993" marR="4993" marT="4993" marB="0" anchor="b">
                    <a:lnL>
                      <a:noFill/>
                    </a:lnL>
                    <a:lnR>
                      <a:noFill/>
                    </a:lnR>
                    <a:lnT w="635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algn="l" fontAlgn="b"/>
                      <a:r>
                        <a:rPr lang="en-US" sz="700" b="0" i="0" u="none" strike="noStrike">
                          <a:solidFill>
                            <a:srgbClr val="000000"/>
                          </a:solidFill>
                          <a:effectLst/>
                          <a:latin typeface="Calibri" panose="020F0502020204030204" pitchFamily="34" charset="0"/>
                        </a:rPr>
                        <a:t> $               6.25 </a:t>
                      </a:r>
                    </a:p>
                  </a:txBody>
                  <a:tcPr marL="4993" marR="4993" marT="4993" marB="0" anchor="b">
                    <a:lnL>
                      <a:noFill/>
                    </a:lnL>
                    <a:lnR>
                      <a:noFill/>
                    </a:lnR>
                    <a:lnT w="635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algn="l" fontAlgn="b"/>
                      <a:r>
                        <a:rPr lang="en-US" sz="700" b="0" i="0" u="none" strike="noStrike" dirty="0">
                          <a:solidFill>
                            <a:srgbClr val="000000"/>
                          </a:solidFill>
                          <a:effectLst/>
                          <a:latin typeface="Calibri" panose="020F0502020204030204" pitchFamily="34" charset="0"/>
                        </a:rPr>
                        <a:t> $          1.25 </a:t>
                      </a:r>
                    </a:p>
                  </a:txBody>
                  <a:tcPr marL="4993" marR="4993" marT="4993" marB="0" anchor="b">
                    <a:lnL>
                      <a:noFill/>
                    </a:lnL>
                    <a:lnR>
                      <a:noFill/>
                    </a:lnR>
                    <a:lnT w="6350" cap="flat" cmpd="sng" algn="ctr">
                      <a:solidFill>
                        <a:srgbClr val="000000"/>
                      </a:solidFill>
                      <a:prstDash val="solid"/>
                      <a:round/>
                      <a:headEnd type="none" w="med" len="med"/>
                      <a:tailEnd type="none" w="med" len="med"/>
                    </a:lnT>
                    <a:lnB>
                      <a:noFill/>
                    </a:lnB>
                    <a:solidFill>
                      <a:schemeClr val="accent1">
                        <a:lumMod val="40000"/>
                        <a:lumOff val="60000"/>
                      </a:schemeClr>
                    </a:solidFill>
                  </a:tcPr>
                </a:tc>
                <a:extLst>
                  <a:ext uri="{0D108BD9-81ED-4DB2-BD59-A6C34878D82A}">
                    <a16:rowId xmlns:a16="http://schemas.microsoft.com/office/drawing/2014/main" val="463693766"/>
                  </a:ext>
                </a:extLst>
              </a:tr>
            </a:tbl>
          </a:graphicData>
        </a:graphic>
      </p:graphicFrame>
      <p:sp>
        <p:nvSpPr>
          <p:cNvPr id="4" name="Rectangle 3">
            <a:extLst>
              <a:ext uri="{FF2B5EF4-FFF2-40B4-BE49-F238E27FC236}">
                <a16:creationId xmlns:a16="http://schemas.microsoft.com/office/drawing/2014/main" id="{F54FC449-93EC-E570-0B37-CAC20E8A2C15}"/>
              </a:ext>
            </a:extLst>
          </p:cNvPr>
          <p:cNvSpPr/>
          <p:nvPr/>
        </p:nvSpPr>
        <p:spPr>
          <a:xfrm>
            <a:off x="2074606" y="4404852"/>
            <a:ext cx="521110" cy="452283"/>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56A20B9-E0D8-E58F-AA2E-6C78319FF72B}"/>
              </a:ext>
            </a:extLst>
          </p:cNvPr>
          <p:cNvSpPr/>
          <p:nvPr/>
        </p:nvSpPr>
        <p:spPr>
          <a:xfrm>
            <a:off x="8160774" y="4404852"/>
            <a:ext cx="521110" cy="452283"/>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ACAD54-2EC1-D722-3CC5-98081B94334B}"/>
              </a:ext>
            </a:extLst>
          </p:cNvPr>
          <p:cNvSpPr/>
          <p:nvPr/>
        </p:nvSpPr>
        <p:spPr>
          <a:xfrm>
            <a:off x="8681884" y="4404852"/>
            <a:ext cx="521110" cy="452283"/>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FA88CCD-192A-1F6E-9B51-332330E4C4B6}"/>
              </a:ext>
            </a:extLst>
          </p:cNvPr>
          <p:cNvSpPr/>
          <p:nvPr/>
        </p:nvSpPr>
        <p:spPr>
          <a:xfrm>
            <a:off x="10333703" y="4404852"/>
            <a:ext cx="521110" cy="452283"/>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82614DE-3FC5-7168-BF99-B09694AF6B27}"/>
              </a:ext>
            </a:extLst>
          </p:cNvPr>
          <p:cNvSpPr/>
          <p:nvPr/>
        </p:nvSpPr>
        <p:spPr>
          <a:xfrm>
            <a:off x="10854813" y="4404852"/>
            <a:ext cx="521110" cy="452283"/>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C446F98-F88B-1C67-6419-56D9E3688899}"/>
              </a:ext>
            </a:extLst>
          </p:cNvPr>
          <p:cNvSpPr/>
          <p:nvPr/>
        </p:nvSpPr>
        <p:spPr>
          <a:xfrm>
            <a:off x="11375924" y="4404852"/>
            <a:ext cx="521110" cy="452283"/>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62034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2" restart="whenNotActive" fill="hold" evtFilter="cancelBubble" nodeType="interactiveSeq">
                <p:stCondLst>
                  <p:cond evt="onClick" delay="0">
                    <p:tgtEl>
                      <p:spTgt spid="8"/>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7" restart="whenNotActive" fill="hold" evtFilter="cancelBubble" nodeType="interactiveSeq">
                <p:stCondLst>
                  <p:cond evt="onClick" delay="0">
                    <p:tgtEl>
                      <p:spTgt spid="9"/>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99568-CCA0-35B1-A951-8F8AAF447829}"/>
              </a:ext>
            </a:extLst>
          </p:cNvPr>
          <p:cNvSpPr>
            <a:spLocks noGrp="1"/>
          </p:cNvSpPr>
          <p:nvPr>
            <p:ph type="title"/>
          </p:nvPr>
        </p:nvSpPr>
        <p:spPr>
          <a:xfrm>
            <a:off x="609600" y="365125"/>
            <a:ext cx="10972800" cy="1094965"/>
          </a:xfrm>
        </p:spPr>
        <p:txBody>
          <a:bodyPr/>
          <a:lstStyle/>
          <a:p>
            <a:pPr algn="ctr"/>
            <a:r>
              <a:rPr lang="en-US"/>
              <a:t>Agenda Items</a:t>
            </a:r>
          </a:p>
        </p:txBody>
      </p:sp>
      <p:sp>
        <p:nvSpPr>
          <p:cNvPr id="3" name="Content Placeholder 2">
            <a:extLst>
              <a:ext uri="{FF2B5EF4-FFF2-40B4-BE49-F238E27FC236}">
                <a16:creationId xmlns:a16="http://schemas.microsoft.com/office/drawing/2014/main" id="{AD4A6895-18EA-47F0-D02B-2B7F0074763B}"/>
              </a:ext>
            </a:extLst>
          </p:cNvPr>
          <p:cNvSpPr>
            <a:spLocks noGrp="1"/>
          </p:cNvSpPr>
          <p:nvPr>
            <p:ph sz="half" idx="1"/>
          </p:nvPr>
        </p:nvSpPr>
        <p:spPr>
          <a:xfrm>
            <a:off x="609600" y="1637071"/>
            <a:ext cx="10590306" cy="4546615"/>
          </a:xfrm>
        </p:spPr>
        <p:txBody>
          <a:bodyPr/>
          <a:lstStyle/>
          <a:p>
            <a:pPr>
              <a:buFont typeface="Wingdings" panose="05000000000000000000" pitchFamily="2" charset="2"/>
              <a:buChar char="v"/>
            </a:pPr>
            <a:r>
              <a:rPr lang="en-US"/>
              <a:t> CTF Updates</a:t>
            </a:r>
          </a:p>
          <a:p>
            <a:pPr>
              <a:buFont typeface="Wingdings" panose="05000000000000000000" pitchFamily="2" charset="2"/>
              <a:buChar char="v"/>
            </a:pPr>
            <a:r>
              <a:rPr lang="en-US"/>
              <a:t> Processes</a:t>
            </a:r>
          </a:p>
          <a:p>
            <a:pPr>
              <a:buFont typeface="Wingdings" panose="05000000000000000000" pitchFamily="2" charset="2"/>
              <a:buChar char="v"/>
            </a:pPr>
            <a:r>
              <a:rPr lang="en-US"/>
              <a:t> Payments</a:t>
            </a:r>
          </a:p>
          <a:p>
            <a:pPr>
              <a:buFont typeface="Wingdings" panose="05000000000000000000" pitchFamily="2" charset="2"/>
              <a:buChar char="v"/>
            </a:pPr>
            <a:r>
              <a:rPr lang="en-US"/>
              <a:t> Concepts and Best Practices</a:t>
            </a:r>
          </a:p>
          <a:p>
            <a:pPr>
              <a:buFont typeface="Wingdings" panose="05000000000000000000" pitchFamily="2" charset="2"/>
              <a:buChar char="v"/>
            </a:pPr>
            <a:r>
              <a:rPr lang="en-US"/>
              <a:t> Participant Report</a:t>
            </a:r>
          </a:p>
          <a:p>
            <a:pPr>
              <a:buFont typeface="Wingdings" panose="05000000000000000000" pitchFamily="2" charset="2"/>
              <a:buChar char="v"/>
            </a:pPr>
            <a:r>
              <a:rPr lang="en-US"/>
              <a:t> Audits and Compliance</a:t>
            </a:r>
          </a:p>
          <a:p>
            <a:pPr>
              <a:buFont typeface="Wingdings" panose="05000000000000000000" pitchFamily="2" charset="2"/>
              <a:buChar char="v"/>
            </a:pPr>
            <a:r>
              <a:rPr lang="en-US"/>
              <a:t>Feedback/Discussion</a:t>
            </a:r>
          </a:p>
          <a:p>
            <a:pPr>
              <a:buFont typeface="Wingdings" panose="05000000000000000000" pitchFamily="2" charset="2"/>
              <a:buChar char="v"/>
            </a:pPr>
            <a:r>
              <a:rPr lang="en-US"/>
              <a:t> Conclusion</a:t>
            </a:r>
          </a:p>
          <a:p>
            <a:pPr>
              <a:buFont typeface="Wingdings" panose="05000000000000000000" pitchFamily="2" charset="2"/>
              <a:buChar char="v"/>
            </a:pPr>
            <a:endParaRPr lang="en-US"/>
          </a:p>
          <a:p>
            <a:pPr>
              <a:buFont typeface="Wingdings" panose="05000000000000000000" pitchFamily="2" charset="2"/>
              <a:buChar char="v"/>
            </a:pPr>
            <a:endParaRPr lang="en-US"/>
          </a:p>
          <a:p>
            <a:pPr>
              <a:buFont typeface="Wingdings" panose="05000000000000000000" pitchFamily="2" charset="2"/>
              <a:buChar char="v"/>
            </a:pPr>
            <a:endParaRPr lang="en-US"/>
          </a:p>
          <a:p>
            <a:pPr>
              <a:buFont typeface="Wingdings" panose="05000000000000000000" pitchFamily="2" charset="2"/>
              <a:buChar char="v"/>
            </a:pPr>
            <a:endParaRPr lang="en-US"/>
          </a:p>
          <a:p>
            <a:pPr>
              <a:buFont typeface="Wingdings" panose="05000000000000000000" pitchFamily="2" charset="2"/>
              <a:buChar char="v"/>
            </a:pPr>
            <a:endParaRPr lang="en-US"/>
          </a:p>
          <a:p>
            <a:pPr>
              <a:buFont typeface="Wingdings" panose="05000000000000000000" pitchFamily="2" charset="2"/>
              <a:buChar char="v"/>
            </a:pPr>
            <a:endParaRPr lang="en-US"/>
          </a:p>
          <a:p>
            <a:pPr>
              <a:buFont typeface="Wingdings" panose="05000000000000000000" pitchFamily="2" charset="2"/>
              <a:buChar char="v"/>
            </a:pPr>
            <a:endParaRPr lang="en-US"/>
          </a:p>
        </p:txBody>
      </p:sp>
      <p:sp>
        <p:nvSpPr>
          <p:cNvPr id="5" name="Slide Number Placeholder 4">
            <a:extLst>
              <a:ext uri="{FF2B5EF4-FFF2-40B4-BE49-F238E27FC236}">
                <a16:creationId xmlns:a16="http://schemas.microsoft.com/office/drawing/2014/main" id="{177AC197-3B59-76E4-F111-B183924CEE6F}"/>
              </a:ext>
            </a:extLst>
          </p:cNvPr>
          <p:cNvSpPr>
            <a:spLocks noGrp="1"/>
          </p:cNvSpPr>
          <p:nvPr>
            <p:ph type="sldNum" sz="quarter" idx="12"/>
          </p:nvPr>
        </p:nvSpPr>
        <p:spPr/>
        <p:txBody>
          <a:bodyPr/>
          <a:lstStyle/>
          <a:p>
            <a:pPr marL="0" marR="0" lvl="0" indent="0" algn="r" defTabSz="914400" rtl="0" eaLnBrk="1" fontAlgn="t" latinLnBrk="0" hangingPunct="1">
              <a:lnSpc>
                <a:spcPct val="100000"/>
              </a:lnSpc>
              <a:spcBef>
                <a:spcPts val="0"/>
              </a:spcBef>
              <a:spcAft>
                <a:spcPts val="0"/>
              </a:spcAft>
              <a:buClrTx/>
              <a:buSzTx/>
              <a:buFontTx/>
              <a:buNone/>
              <a:tabLst/>
              <a:defRPr/>
            </a:pPr>
            <a:fld id="{1C4126A1-9282-4A82-AC02-A59AF4A969C8}" type="slidenum">
              <a:rPr kumimoji="0" lang="en-US" sz="900" b="0" i="0" u="none" strike="noStrike" kern="1200" cap="none" spc="0" normalizeH="0" baseline="0" noProof="0" smtClean="0">
                <a:ln>
                  <a:noFill/>
                </a:ln>
                <a:solidFill>
                  <a:srgbClr val="6996C9"/>
                </a:solidFill>
                <a:effectLst/>
                <a:uLnTx/>
                <a:uFillTx/>
                <a:latin typeface="Century Gothic" panose="020F0302020204030204"/>
                <a:ea typeface="+mn-ea"/>
                <a:cs typeface="+mn-cs"/>
              </a:rPr>
              <a:pPr marL="0" marR="0" lvl="0" indent="0" algn="r" defTabSz="914400" rtl="0" eaLnBrk="1" fontAlgn="t" latinLnBrk="0" hangingPunct="1">
                <a:lnSpc>
                  <a:spcPct val="100000"/>
                </a:lnSpc>
                <a:spcBef>
                  <a:spcPts val="0"/>
                </a:spcBef>
                <a:spcAft>
                  <a:spcPts val="0"/>
                </a:spcAft>
                <a:buClrTx/>
                <a:buSzTx/>
                <a:buFontTx/>
                <a:buNone/>
                <a:tabLst/>
                <a:defRPr/>
              </a:pPr>
              <a:t>3</a:t>
            </a:fld>
            <a:endParaRPr kumimoji="0" lang="en-US" sz="900" b="0" i="0" u="none" strike="noStrike" kern="1200" cap="none" spc="0" normalizeH="0" baseline="0" noProof="0">
              <a:ln>
                <a:noFill/>
              </a:ln>
              <a:solidFill>
                <a:srgbClr val="6996C9"/>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7513410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73FF5-38E3-AAB4-A5C5-BE086ECF6286}"/>
              </a:ext>
            </a:extLst>
          </p:cNvPr>
          <p:cNvSpPr>
            <a:spLocks noGrp="1"/>
          </p:cNvSpPr>
          <p:nvPr>
            <p:ph type="title" idx="4294967295"/>
          </p:nvPr>
        </p:nvSpPr>
        <p:spPr>
          <a:xfrm>
            <a:off x="1919288" y="457200"/>
            <a:ext cx="10272712" cy="1981200"/>
          </a:xfrm>
        </p:spPr>
        <p:txBody>
          <a:bodyPr/>
          <a:lstStyle/>
          <a:p>
            <a:r>
              <a:rPr lang="en-US"/>
              <a:t>Claim Adjustment Demo </a:t>
            </a:r>
            <a:br>
              <a:rPr lang="en-US"/>
            </a:br>
            <a:r>
              <a:rPr lang="en-US"/>
              <a:t>Correction with A Refunded Amount</a:t>
            </a:r>
          </a:p>
        </p:txBody>
      </p:sp>
      <p:graphicFrame>
        <p:nvGraphicFramePr>
          <p:cNvPr id="3" name="Table 2">
            <a:extLst>
              <a:ext uri="{FF2B5EF4-FFF2-40B4-BE49-F238E27FC236}">
                <a16:creationId xmlns:a16="http://schemas.microsoft.com/office/drawing/2014/main" id="{93258CB1-B1FC-6FB8-3CE3-8F6A2794DBD2}"/>
              </a:ext>
            </a:extLst>
          </p:cNvPr>
          <p:cNvGraphicFramePr>
            <a:graphicFrameLocks noGrp="1"/>
          </p:cNvGraphicFramePr>
          <p:nvPr>
            <p:extLst>
              <p:ext uri="{D42A27DB-BD31-4B8C-83A1-F6EECF244321}">
                <p14:modId xmlns:p14="http://schemas.microsoft.com/office/powerpoint/2010/main" val="873483446"/>
              </p:ext>
            </p:extLst>
          </p:nvPr>
        </p:nvGraphicFramePr>
        <p:xfrm>
          <a:off x="589935" y="3959722"/>
          <a:ext cx="11552904" cy="1335961"/>
        </p:xfrm>
        <a:graphic>
          <a:graphicData uri="http://schemas.openxmlformats.org/drawingml/2006/table">
            <a:tbl>
              <a:tblPr/>
              <a:tblGrid>
                <a:gridCol w="973394">
                  <a:extLst>
                    <a:ext uri="{9D8B030D-6E8A-4147-A177-3AD203B41FA5}">
                      <a16:colId xmlns:a16="http://schemas.microsoft.com/office/drawing/2014/main" val="3721150023"/>
                    </a:ext>
                  </a:extLst>
                </a:gridCol>
                <a:gridCol w="35386">
                  <a:extLst>
                    <a:ext uri="{9D8B030D-6E8A-4147-A177-3AD203B41FA5}">
                      <a16:colId xmlns:a16="http://schemas.microsoft.com/office/drawing/2014/main" val="1723093448"/>
                    </a:ext>
                  </a:extLst>
                </a:gridCol>
                <a:gridCol w="35386">
                  <a:extLst>
                    <a:ext uri="{9D8B030D-6E8A-4147-A177-3AD203B41FA5}">
                      <a16:colId xmlns:a16="http://schemas.microsoft.com/office/drawing/2014/main" val="2588027931"/>
                    </a:ext>
                  </a:extLst>
                </a:gridCol>
                <a:gridCol w="35386">
                  <a:extLst>
                    <a:ext uri="{9D8B030D-6E8A-4147-A177-3AD203B41FA5}">
                      <a16:colId xmlns:a16="http://schemas.microsoft.com/office/drawing/2014/main" val="1030424871"/>
                    </a:ext>
                  </a:extLst>
                </a:gridCol>
                <a:gridCol w="542771">
                  <a:extLst>
                    <a:ext uri="{9D8B030D-6E8A-4147-A177-3AD203B41FA5}">
                      <a16:colId xmlns:a16="http://schemas.microsoft.com/office/drawing/2014/main" val="446475567"/>
                    </a:ext>
                  </a:extLst>
                </a:gridCol>
                <a:gridCol w="432619">
                  <a:extLst>
                    <a:ext uri="{9D8B030D-6E8A-4147-A177-3AD203B41FA5}">
                      <a16:colId xmlns:a16="http://schemas.microsoft.com/office/drawing/2014/main" val="760381717"/>
                    </a:ext>
                  </a:extLst>
                </a:gridCol>
                <a:gridCol w="668594">
                  <a:extLst>
                    <a:ext uri="{9D8B030D-6E8A-4147-A177-3AD203B41FA5}">
                      <a16:colId xmlns:a16="http://schemas.microsoft.com/office/drawing/2014/main" val="3243219525"/>
                    </a:ext>
                  </a:extLst>
                </a:gridCol>
                <a:gridCol w="432619">
                  <a:extLst>
                    <a:ext uri="{9D8B030D-6E8A-4147-A177-3AD203B41FA5}">
                      <a16:colId xmlns:a16="http://schemas.microsoft.com/office/drawing/2014/main" val="2877535747"/>
                    </a:ext>
                  </a:extLst>
                </a:gridCol>
                <a:gridCol w="648929">
                  <a:extLst>
                    <a:ext uri="{9D8B030D-6E8A-4147-A177-3AD203B41FA5}">
                      <a16:colId xmlns:a16="http://schemas.microsoft.com/office/drawing/2014/main" val="3055325961"/>
                    </a:ext>
                  </a:extLst>
                </a:gridCol>
                <a:gridCol w="393291">
                  <a:extLst>
                    <a:ext uri="{9D8B030D-6E8A-4147-A177-3AD203B41FA5}">
                      <a16:colId xmlns:a16="http://schemas.microsoft.com/office/drawing/2014/main" val="2097486325"/>
                    </a:ext>
                  </a:extLst>
                </a:gridCol>
                <a:gridCol w="422787">
                  <a:extLst>
                    <a:ext uri="{9D8B030D-6E8A-4147-A177-3AD203B41FA5}">
                      <a16:colId xmlns:a16="http://schemas.microsoft.com/office/drawing/2014/main" val="624176546"/>
                    </a:ext>
                  </a:extLst>
                </a:gridCol>
                <a:gridCol w="491613">
                  <a:extLst>
                    <a:ext uri="{9D8B030D-6E8A-4147-A177-3AD203B41FA5}">
                      <a16:colId xmlns:a16="http://schemas.microsoft.com/office/drawing/2014/main" val="2231282813"/>
                    </a:ext>
                  </a:extLst>
                </a:gridCol>
                <a:gridCol w="373625">
                  <a:extLst>
                    <a:ext uri="{9D8B030D-6E8A-4147-A177-3AD203B41FA5}">
                      <a16:colId xmlns:a16="http://schemas.microsoft.com/office/drawing/2014/main" val="3762567946"/>
                    </a:ext>
                  </a:extLst>
                </a:gridCol>
                <a:gridCol w="462570">
                  <a:extLst>
                    <a:ext uri="{9D8B030D-6E8A-4147-A177-3AD203B41FA5}">
                      <a16:colId xmlns:a16="http://schemas.microsoft.com/office/drawing/2014/main" val="2531049250"/>
                    </a:ext>
                  </a:extLst>
                </a:gridCol>
                <a:gridCol w="582432">
                  <a:extLst>
                    <a:ext uri="{9D8B030D-6E8A-4147-A177-3AD203B41FA5}">
                      <a16:colId xmlns:a16="http://schemas.microsoft.com/office/drawing/2014/main" val="2792037345"/>
                    </a:ext>
                  </a:extLst>
                </a:gridCol>
                <a:gridCol w="665811">
                  <a:extLst>
                    <a:ext uri="{9D8B030D-6E8A-4147-A177-3AD203B41FA5}">
                      <a16:colId xmlns:a16="http://schemas.microsoft.com/office/drawing/2014/main" val="3879739518"/>
                    </a:ext>
                  </a:extLst>
                </a:gridCol>
                <a:gridCol w="727587">
                  <a:extLst>
                    <a:ext uri="{9D8B030D-6E8A-4147-A177-3AD203B41FA5}">
                      <a16:colId xmlns:a16="http://schemas.microsoft.com/office/drawing/2014/main" val="434534973"/>
                    </a:ext>
                  </a:extLst>
                </a:gridCol>
                <a:gridCol w="648930">
                  <a:extLst>
                    <a:ext uri="{9D8B030D-6E8A-4147-A177-3AD203B41FA5}">
                      <a16:colId xmlns:a16="http://schemas.microsoft.com/office/drawing/2014/main" val="1156637369"/>
                    </a:ext>
                  </a:extLst>
                </a:gridCol>
                <a:gridCol w="757083">
                  <a:extLst>
                    <a:ext uri="{9D8B030D-6E8A-4147-A177-3AD203B41FA5}">
                      <a16:colId xmlns:a16="http://schemas.microsoft.com/office/drawing/2014/main" val="2139853423"/>
                    </a:ext>
                  </a:extLst>
                </a:gridCol>
                <a:gridCol w="668594">
                  <a:extLst>
                    <a:ext uri="{9D8B030D-6E8A-4147-A177-3AD203B41FA5}">
                      <a16:colId xmlns:a16="http://schemas.microsoft.com/office/drawing/2014/main" val="645939065"/>
                    </a:ext>
                  </a:extLst>
                </a:gridCol>
                <a:gridCol w="825910">
                  <a:extLst>
                    <a:ext uri="{9D8B030D-6E8A-4147-A177-3AD203B41FA5}">
                      <a16:colId xmlns:a16="http://schemas.microsoft.com/office/drawing/2014/main" val="3679518000"/>
                    </a:ext>
                  </a:extLst>
                </a:gridCol>
                <a:gridCol w="727587">
                  <a:extLst>
                    <a:ext uri="{9D8B030D-6E8A-4147-A177-3AD203B41FA5}">
                      <a16:colId xmlns:a16="http://schemas.microsoft.com/office/drawing/2014/main" val="4165099299"/>
                    </a:ext>
                  </a:extLst>
                </a:gridCol>
              </a:tblGrid>
              <a:tr h="0">
                <a:tc>
                  <a:txBody>
                    <a:bodyPr/>
                    <a:lstStyle/>
                    <a:p>
                      <a:pPr algn="l" fontAlgn="b"/>
                      <a:r>
                        <a:rPr lang="en-US" sz="900" b="0" i="0" u="none" strike="noStrike">
                          <a:solidFill>
                            <a:srgbClr val="000000"/>
                          </a:solidFill>
                          <a:effectLst/>
                          <a:latin typeface="Calibri" panose="020F0502020204030204" pitchFamily="34" charset="0"/>
                        </a:rPr>
                        <a:t>Example Type</a:t>
                      </a:r>
                    </a:p>
                  </a:txBody>
                  <a:tcPr marL="4993" marR="4993" marT="4993" marB="0" anchor="b">
                    <a:lnL>
                      <a:noFill/>
                    </a:lnL>
                    <a:lnR>
                      <a:noFill/>
                    </a:lnR>
                    <a:lnT>
                      <a:noFill/>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l" fontAlgn="b"/>
                      <a:endParaRPr lang="en-US" sz="900" b="0" i="0" u="none" strike="noStrike">
                        <a:solidFill>
                          <a:srgbClr val="000000"/>
                        </a:solidFill>
                        <a:effectLst/>
                        <a:latin typeface="Calibri" panose="020F0502020204030204" pitchFamily="34" charset="0"/>
                      </a:endParaRPr>
                    </a:p>
                  </a:txBody>
                  <a:tcPr marL="4993" marR="4993" marT="4993" marB="0" anchor="b">
                    <a:lnL>
                      <a:noFill/>
                    </a:lnL>
                    <a:lnR>
                      <a:noFill/>
                    </a:lnR>
                    <a:lnT>
                      <a:noFill/>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l" fontAlgn="b"/>
                      <a:endParaRPr lang="en-US" sz="900" b="0" i="0" u="none" strike="noStrike">
                        <a:solidFill>
                          <a:srgbClr val="000000"/>
                        </a:solidFill>
                        <a:effectLst/>
                        <a:latin typeface="Calibri" panose="020F0502020204030204" pitchFamily="34" charset="0"/>
                      </a:endParaRPr>
                    </a:p>
                  </a:txBody>
                  <a:tcPr marL="4993" marR="4993" marT="4993" marB="0" anchor="b">
                    <a:lnL>
                      <a:noFill/>
                    </a:lnL>
                    <a:lnR>
                      <a:noFill/>
                    </a:lnR>
                    <a:lnT>
                      <a:noFill/>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l" fontAlgn="b"/>
                      <a:endParaRPr lang="en-US" sz="900" b="0" i="0" u="none" strike="noStrike">
                        <a:solidFill>
                          <a:srgbClr val="000000"/>
                        </a:solidFill>
                        <a:effectLst/>
                        <a:latin typeface="Calibri" panose="020F0502020204030204" pitchFamily="34" charset="0"/>
                      </a:endParaRPr>
                    </a:p>
                  </a:txBody>
                  <a:tcPr marL="4993" marR="4993" marT="4993" marB="0" anchor="b">
                    <a:lnL>
                      <a:noFill/>
                    </a:lnL>
                    <a:lnR>
                      <a:noFill/>
                    </a:lnR>
                    <a:lnT>
                      <a:noFill/>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l" fontAlgn="b"/>
                      <a:r>
                        <a:rPr lang="en-US" sz="900" b="0" i="0" u="none" strike="noStrike">
                          <a:solidFill>
                            <a:srgbClr val="000000"/>
                          </a:solidFill>
                          <a:effectLst/>
                          <a:latin typeface="Calibri" panose="020F0502020204030204" pitchFamily="34" charset="0"/>
                        </a:rPr>
                        <a:t>Srv_Month</a:t>
                      </a:r>
                    </a:p>
                  </a:txBody>
                  <a:tcPr marL="4993" marR="4993" marT="4993" marB="0" anchor="b">
                    <a:lnL>
                      <a:noFill/>
                    </a:lnL>
                    <a:lnR>
                      <a:noFill/>
                    </a:lnR>
                    <a:lnT>
                      <a:noFill/>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l" fontAlgn="b"/>
                      <a:r>
                        <a:rPr lang="en-US" sz="900" b="0" i="0" u="none" strike="noStrike">
                          <a:solidFill>
                            <a:srgbClr val="000000"/>
                          </a:solidFill>
                          <a:effectLst/>
                          <a:latin typeface="Calibri" panose="020F0502020204030204" pitchFamily="34" charset="0"/>
                        </a:rPr>
                        <a:t>Srv_Year</a:t>
                      </a:r>
                    </a:p>
                  </a:txBody>
                  <a:tcPr marL="4993" marR="4993" marT="4993" marB="0" anchor="b">
                    <a:lnL>
                      <a:noFill/>
                    </a:lnL>
                    <a:lnR>
                      <a:noFill/>
                    </a:lnR>
                    <a:lnT>
                      <a:noFill/>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l" fontAlgn="b"/>
                      <a:r>
                        <a:rPr lang="en-US" sz="900" b="0" i="0" u="none" strike="noStrike">
                          <a:solidFill>
                            <a:srgbClr val="000000"/>
                          </a:solidFill>
                          <a:effectLst/>
                          <a:latin typeface="Calibri" panose="020F0502020204030204" pitchFamily="34" charset="0"/>
                        </a:rPr>
                        <a:t>Provider_DBA</a:t>
                      </a:r>
                    </a:p>
                  </a:txBody>
                  <a:tcPr marL="4993" marR="4993" marT="4993" marB="0" anchor="b">
                    <a:lnL>
                      <a:noFill/>
                    </a:lnL>
                    <a:lnR>
                      <a:noFill/>
                    </a:lnR>
                    <a:lnT>
                      <a:noFill/>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l" fontAlgn="b"/>
                      <a:r>
                        <a:rPr lang="en-US" sz="900" b="0" i="0" u="none" strike="noStrike">
                          <a:solidFill>
                            <a:srgbClr val="000000"/>
                          </a:solidFill>
                          <a:effectLst/>
                          <a:latin typeface="Calibri" panose="020F0502020204030204" pitchFamily="34" charset="0"/>
                        </a:rPr>
                        <a:t>Affiliate</a:t>
                      </a:r>
                    </a:p>
                  </a:txBody>
                  <a:tcPr marL="4993" marR="4993" marT="4993" marB="0" anchor="b">
                    <a:lnL>
                      <a:noFill/>
                    </a:lnL>
                    <a:lnR>
                      <a:noFill/>
                    </a:lnR>
                    <a:lnT>
                      <a:noFill/>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l" fontAlgn="b"/>
                      <a:r>
                        <a:rPr lang="en-US" sz="900" b="0" i="0" u="none" strike="noStrike" err="1">
                          <a:solidFill>
                            <a:srgbClr val="000000"/>
                          </a:solidFill>
                          <a:effectLst/>
                          <a:latin typeface="Calibri" panose="020F0502020204030204" pitchFamily="34" charset="0"/>
                        </a:rPr>
                        <a:t>App_Number</a:t>
                      </a:r>
                      <a:endParaRPr lang="en-US" sz="900" b="0" i="0" u="none" strike="noStrike">
                        <a:solidFill>
                          <a:srgbClr val="000000"/>
                        </a:solidFill>
                        <a:effectLst/>
                        <a:latin typeface="Calibri" panose="020F0502020204030204" pitchFamily="34" charset="0"/>
                      </a:endParaRPr>
                    </a:p>
                  </a:txBody>
                  <a:tcPr marL="4993" marR="4993" marT="4993" marB="0" anchor="b">
                    <a:lnL>
                      <a:noFill/>
                    </a:lnL>
                    <a:lnR>
                      <a:noFill/>
                    </a:lnR>
                    <a:lnT>
                      <a:noFill/>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l" fontAlgn="b"/>
                      <a:r>
                        <a:rPr lang="en-US" sz="900" b="0" i="0" u="none" strike="noStrike">
                          <a:solidFill>
                            <a:srgbClr val="000000"/>
                          </a:solidFill>
                          <a:effectLst/>
                          <a:latin typeface="Calibri" panose="020F0502020204030204" pitchFamily="34" charset="0"/>
                        </a:rPr>
                        <a:t>CTF_ID</a:t>
                      </a:r>
                    </a:p>
                  </a:txBody>
                  <a:tcPr marL="4993" marR="4993" marT="4993" marB="0" anchor="b">
                    <a:lnL>
                      <a:noFill/>
                    </a:lnL>
                    <a:lnR>
                      <a:noFill/>
                    </a:lnR>
                    <a:lnT>
                      <a:noFill/>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l" fontAlgn="b"/>
                      <a:r>
                        <a:rPr lang="en-US" sz="900" b="0" i="0" u="none" strike="noStrike">
                          <a:solidFill>
                            <a:srgbClr val="000000"/>
                          </a:solidFill>
                          <a:effectLst/>
                          <a:latin typeface="Calibri" panose="020F0502020204030204" pitchFamily="34" charset="0"/>
                        </a:rPr>
                        <a:t>Part_Cat</a:t>
                      </a:r>
                    </a:p>
                  </a:txBody>
                  <a:tcPr marL="4993" marR="4993" marT="4993" marB="0" anchor="b">
                    <a:lnL>
                      <a:noFill/>
                    </a:lnL>
                    <a:lnR>
                      <a:noFill/>
                    </a:lnR>
                    <a:lnT>
                      <a:noFill/>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l" fontAlgn="b"/>
                      <a:r>
                        <a:rPr lang="en-US" sz="900" b="0" i="0" u="none" strike="noStrike">
                          <a:solidFill>
                            <a:srgbClr val="000000"/>
                          </a:solidFill>
                          <a:effectLst/>
                          <a:latin typeface="Calibri" panose="020F0502020204030204" pitchFamily="34" charset="0"/>
                        </a:rPr>
                        <a:t>Srv_Name</a:t>
                      </a:r>
                    </a:p>
                  </a:txBody>
                  <a:tcPr marL="4993" marR="4993" marT="4993" marB="0" anchor="b">
                    <a:lnL>
                      <a:noFill/>
                    </a:lnL>
                    <a:lnR>
                      <a:noFill/>
                    </a:lnR>
                    <a:lnT>
                      <a:noFill/>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l" fontAlgn="b"/>
                      <a:r>
                        <a:rPr lang="en-US" sz="900" b="0" i="0" u="none" strike="noStrike">
                          <a:solidFill>
                            <a:srgbClr val="000000"/>
                          </a:solidFill>
                          <a:effectLst/>
                          <a:latin typeface="Calibri" panose="020F0502020204030204" pitchFamily="34" charset="0"/>
                        </a:rPr>
                        <a:t>Srv_Cat</a:t>
                      </a:r>
                    </a:p>
                  </a:txBody>
                  <a:tcPr marL="4993" marR="4993" marT="4993" marB="0" anchor="b">
                    <a:lnL>
                      <a:noFill/>
                    </a:lnL>
                    <a:lnR>
                      <a:noFill/>
                    </a:lnR>
                    <a:lnT>
                      <a:noFill/>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l" fontAlgn="b"/>
                      <a:r>
                        <a:rPr lang="en-US" sz="900" b="0" i="0" u="none" strike="noStrike">
                          <a:solidFill>
                            <a:srgbClr val="000000"/>
                          </a:solidFill>
                          <a:effectLst/>
                          <a:latin typeface="Calibri" panose="020F0502020204030204" pitchFamily="34" charset="0"/>
                        </a:rPr>
                        <a:t>Quantity</a:t>
                      </a:r>
                    </a:p>
                  </a:txBody>
                  <a:tcPr marL="4993" marR="4993" marT="4993" marB="0" anchor="b">
                    <a:lnL>
                      <a:noFill/>
                    </a:lnL>
                    <a:lnR>
                      <a:noFill/>
                    </a:lnR>
                    <a:lnT>
                      <a:noFill/>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l" fontAlgn="b"/>
                      <a:r>
                        <a:rPr lang="en-US" sz="900" b="0" i="0" u="none" strike="noStrike">
                          <a:solidFill>
                            <a:srgbClr val="000000"/>
                          </a:solidFill>
                          <a:effectLst/>
                          <a:latin typeface="Calibri" panose="020F0502020204030204" pitchFamily="34" charset="0"/>
                        </a:rPr>
                        <a:t>Full_MRC</a:t>
                      </a:r>
                    </a:p>
                  </a:txBody>
                  <a:tcPr marL="4993" marR="4993" marT="4993" marB="0" anchor="b">
                    <a:lnL>
                      <a:noFill/>
                    </a:lnL>
                    <a:lnR>
                      <a:noFill/>
                    </a:lnR>
                    <a:lnT>
                      <a:noFill/>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l" fontAlgn="b"/>
                      <a:r>
                        <a:rPr lang="en-US" sz="900" b="0" i="0" u="none" strike="noStrike">
                          <a:solidFill>
                            <a:srgbClr val="000000"/>
                          </a:solidFill>
                          <a:effectLst/>
                          <a:latin typeface="Calibri" panose="020F0502020204030204" pitchFamily="34" charset="0"/>
                        </a:rPr>
                        <a:t>Eligible_MRC</a:t>
                      </a:r>
                    </a:p>
                  </a:txBody>
                  <a:tcPr marL="4993" marR="4993" marT="4993" marB="0" anchor="b">
                    <a:lnL>
                      <a:noFill/>
                    </a:lnL>
                    <a:lnR>
                      <a:noFill/>
                    </a:lnR>
                    <a:lnT>
                      <a:noFill/>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l" fontAlgn="b"/>
                      <a:r>
                        <a:rPr lang="en-US" sz="900" b="0" i="0" u="none" strike="noStrike">
                          <a:solidFill>
                            <a:srgbClr val="000000"/>
                          </a:solidFill>
                          <a:effectLst/>
                          <a:latin typeface="Calibri" panose="020F0502020204030204" pitchFamily="34" charset="0"/>
                        </a:rPr>
                        <a:t>Erate_Support</a:t>
                      </a:r>
                    </a:p>
                  </a:txBody>
                  <a:tcPr marL="4993" marR="4993" marT="4993" marB="0" anchor="b">
                    <a:lnL>
                      <a:noFill/>
                    </a:lnL>
                    <a:lnR>
                      <a:noFill/>
                    </a:lnR>
                    <a:lnT>
                      <a:noFill/>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l" fontAlgn="b"/>
                      <a:r>
                        <a:rPr lang="en-US" sz="900" b="0" i="0" u="none" strike="noStrike" err="1">
                          <a:solidFill>
                            <a:srgbClr val="000000"/>
                          </a:solidFill>
                          <a:effectLst/>
                          <a:latin typeface="Calibri" panose="020F0502020204030204" pitchFamily="34" charset="0"/>
                        </a:rPr>
                        <a:t>Erate_St_Avg</a:t>
                      </a:r>
                      <a:endParaRPr lang="en-US" sz="900" b="0" i="0" u="none" strike="noStrike">
                        <a:solidFill>
                          <a:srgbClr val="000000"/>
                        </a:solidFill>
                        <a:effectLst/>
                        <a:latin typeface="Calibri" panose="020F0502020204030204" pitchFamily="34" charset="0"/>
                      </a:endParaRPr>
                    </a:p>
                  </a:txBody>
                  <a:tcPr marL="4993" marR="4993" marT="4993" marB="0" anchor="b">
                    <a:lnL>
                      <a:noFill/>
                    </a:lnL>
                    <a:lnR>
                      <a:noFill/>
                    </a:lnR>
                    <a:lnT>
                      <a:noFill/>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l" fontAlgn="b"/>
                      <a:r>
                        <a:rPr lang="en-US" sz="900" b="0" i="0" u="none" strike="noStrike">
                          <a:solidFill>
                            <a:srgbClr val="000000"/>
                          </a:solidFill>
                          <a:effectLst/>
                          <a:latin typeface="Calibri" panose="020F0502020204030204" pitchFamily="34" charset="0"/>
                        </a:rPr>
                        <a:t>RHCP_Support</a:t>
                      </a:r>
                    </a:p>
                  </a:txBody>
                  <a:tcPr marL="4993" marR="4993" marT="4993" marB="0" anchor="b">
                    <a:lnL>
                      <a:noFill/>
                    </a:lnL>
                    <a:lnR>
                      <a:noFill/>
                    </a:lnR>
                    <a:lnT>
                      <a:noFill/>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l" fontAlgn="b"/>
                      <a:r>
                        <a:rPr lang="en-US" sz="900" b="0" i="0" u="none" strike="noStrike">
                          <a:solidFill>
                            <a:srgbClr val="000000"/>
                          </a:solidFill>
                          <a:effectLst/>
                          <a:latin typeface="Calibri" panose="020F0502020204030204" pitchFamily="34" charset="0"/>
                        </a:rPr>
                        <a:t>CTF_Discount</a:t>
                      </a:r>
                    </a:p>
                  </a:txBody>
                  <a:tcPr marL="4993" marR="4993" marT="4993" marB="0" anchor="b">
                    <a:lnL>
                      <a:noFill/>
                    </a:lnL>
                    <a:lnR>
                      <a:noFill/>
                    </a:lnR>
                    <a:lnT>
                      <a:noFill/>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l" fontAlgn="b"/>
                      <a:r>
                        <a:rPr lang="en-US" sz="900" b="0" i="0" u="none" strike="noStrike">
                          <a:solidFill>
                            <a:srgbClr val="000000"/>
                          </a:solidFill>
                          <a:effectLst/>
                          <a:latin typeface="Calibri" panose="020F0502020204030204" pitchFamily="34" charset="0"/>
                        </a:rPr>
                        <a:t>Orig_Discount</a:t>
                      </a:r>
                    </a:p>
                  </a:txBody>
                  <a:tcPr marL="4993" marR="4993" marT="4993" marB="0" anchor="b">
                    <a:lnL>
                      <a:noFill/>
                    </a:lnL>
                    <a:lnR>
                      <a:noFill/>
                    </a:lnR>
                    <a:lnT>
                      <a:noFill/>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l" fontAlgn="b"/>
                      <a:r>
                        <a:rPr lang="en-US" sz="900" b="0" i="0" u="none" strike="noStrike">
                          <a:solidFill>
                            <a:srgbClr val="000000"/>
                          </a:solidFill>
                          <a:effectLst/>
                          <a:latin typeface="Calibri" panose="020F0502020204030204" pitchFamily="34" charset="0"/>
                        </a:rPr>
                        <a:t>Claim Amount</a:t>
                      </a:r>
                    </a:p>
                  </a:txBody>
                  <a:tcPr marL="4993" marR="4993" marT="4993" marB="0" anchor="b">
                    <a:lnL>
                      <a:noFill/>
                    </a:lnL>
                    <a:lnR>
                      <a:noFill/>
                    </a:lnR>
                    <a:lnT>
                      <a:noFill/>
                    </a:lnT>
                    <a:lnB w="635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3641137793"/>
                  </a:ext>
                </a:extLst>
              </a:tr>
              <a:tr h="323625">
                <a:tc>
                  <a:txBody>
                    <a:bodyPr/>
                    <a:lstStyle/>
                    <a:p>
                      <a:pPr algn="l" fontAlgn="b"/>
                      <a:r>
                        <a:rPr lang="en-US" sz="900" b="0" i="0" u="none" strike="noStrike">
                          <a:solidFill>
                            <a:srgbClr val="000000"/>
                          </a:solidFill>
                          <a:effectLst/>
                          <a:latin typeface="Calibri" panose="020F0502020204030204" pitchFamily="34" charset="0"/>
                        </a:rPr>
                        <a:t>Correction Record B</a:t>
                      </a:r>
                    </a:p>
                  </a:txBody>
                  <a:tcPr marL="4993" marR="4993" marT="4993" marB="0" anchor="b">
                    <a:lnL>
                      <a:noFill/>
                    </a:lnL>
                    <a:lnR>
                      <a:noFill/>
                    </a:lnR>
                    <a:lnT w="635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algn="l" fontAlgn="b"/>
                      <a:endParaRPr lang="en-US" sz="900" b="0" i="0" u="none" strike="noStrike">
                        <a:solidFill>
                          <a:srgbClr val="000000"/>
                        </a:solidFill>
                        <a:effectLst/>
                        <a:latin typeface="Calibri" panose="020F0502020204030204" pitchFamily="34" charset="0"/>
                      </a:endParaRPr>
                    </a:p>
                  </a:txBody>
                  <a:tcPr marL="4993" marR="4993" marT="4993" marB="0" anchor="b">
                    <a:lnL>
                      <a:noFill/>
                    </a:lnL>
                    <a:lnR>
                      <a:noFill/>
                    </a:lnR>
                    <a:lnT w="635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algn="l" fontAlgn="b"/>
                      <a:endParaRPr lang="en-US" sz="900" b="0" i="0" u="none" strike="noStrike">
                        <a:solidFill>
                          <a:srgbClr val="000000"/>
                        </a:solidFill>
                        <a:effectLst/>
                        <a:latin typeface="Calibri" panose="020F0502020204030204" pitchFamily="34" charset="0"/>
                      </a:endParaRPr>
                    </a:p>
                  </a:txBody>
                  <a:tcPr marL="4993" marR="4993" marT="4993" marB="0" anchor="b">
                    <a:lnL>
                      <a:noFill/>
                    </a:lnL>
                    <a:lnR>
                      <a:noFill/>
                    </a:lnR>
                    <a:lnT w="635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algn="l" fontAlgn="b"/>
                      <a:endParaRPr lang="en-US" sz="900" b="0" i="0" u="none" strike="noStrike">
                        <a:solidFill>
                          <a:srgbClr val="000000"/>
                        </a:solidFill>
                        <a:effectLst/>
                        <a:latin typeface="Calibri" panose="020F0502020204030204" pitchFamily="34" charset="0"/>
                      </a:endParaRPr>
                    </a:p>
                  </a:txBody>
                  <a:tcPr marL="4993" marR="4993" marT="4993" marB="0" anchor="b">
                    <a:lnL>
                      <a:noFill/>
                    </a:lnL>
                    <a:lnR>
                      <a:noFill/>
                    </a:lnR>
                    <a:lnT w="635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algn="l" fontAlgn="b"/>
                      <a:r>
                        <a:rPr lang="en-US" sz="900" b="0" i="0" u="none" strike="noStrike">
                          <a:solidFill>
                            <a:srgbClr val="000000"/>
                          </a:solidFill>
                          <a:effectLst/>
                          <a:latin typeface="Calibri" panose="020F0502020204030204" pitchFamily="34" charset="0"/>
                        </a:rPr>
                        <a:t>6</a:t>
                      </a:r>
                    </a:p>
                  </a:txBody>
                  <a:tcPr marL="4993" marR="4993" marT="4993" marB="0" anchor="b">
                    <a:lnL>
                      <a:noFill/>
                    </a:lnL>
                    <a:lnR>
                      <a:noFill/>
                    </a:lnR>
                    <a:lnT w="635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algn="l" fontAlgn="b"/>
                      <a:r>
                        <a:rPr lang="en-US" sz="900" b="0" i="0" u="none" strike="noStrike">
                          <a:solidFill>
                            <a:srgbClr val="000000"/>
                          </a:solidFill>
                          <a:effectLst/>
                          <a:latin typeface="Calibri" panose="020F0502020204030204" pitchFamily="34" charset="0"/>
                        </a:rPr>
                        <a:t>2021</a:t>
                      </a:r>
                    </a:p>
                  </a:txBody>
                  <a:tcPr marL="4993" marR="4993" marT="4993" marB="0" anchor="b">
                    <a:lnL>
                      <a:noFill/>
                    </a:lnL>
                    <a:lnR>
                      <a:noFill/>
                    </a:lnR>
                    <a:lnT w="635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algn="l" fontAlgn="b"/>
                      <a:r>
                        <a:rPr lang="en-US" sz="900" b="0" i="0" u="none" strike="noStrike">
                          <a:solidFill>
                            <a:srgbClr val="000000"/>
                          </a:solidFill>
                          <a:effectLst/>
                          <a:latin typeface="Calibri" panose="020F0502020204030204" pitchFamily="34" charset="0"/>
                        </a:rPr>
                        <a:t>Awesome Broadband </a:t>
                      </a:r>
                    </a:p>
                  </a:txBody>
                  <a:tcPr marL="4993" marR="4993" marT="4993" marB="0" anchor="b">
                    <a:lnL>
                      <a:noFill/>
                    </a:lnL>
                    <a:lnR>
                      <a:noFill/>
                    </a:lnR>
                    <a:lnT w="635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algn="l" fontAlgn="b"/>
                      <a:r>
                        <a:rPr lang="en-US" sz="900" b="0" i="0" u="none" strike="noStrike">
                          <a:solidFill>
                            <a:srgbClr val="000000"/>
                          </a:solidFill>
                          <a:effectLst/>
                          <a:latin typeface="Calibri" panose="020F0502020204030204" pitchFamily="34" charset="0"/>
                        </a:rPr>
                        <a:t>N</a:t>
                      </a:r>
                    </a:p>
                  </a:txBody>
                  <a:tcPr marL="4993" marR="4993" marT="4993" marB="0" anchor="b">
                    <a:lnL>
                      <a:noFill/>
                    </a:lnL>
                    <a:lnR>
                      <a:noFill/>
                    </a:lnR>
                    <a:lnT w="635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algn="l" fontAlgn="b"/>
                      <a:endParaRPr lang="en-US" sz="900" b="0" i="0" u="none" strike="noStrike">
                        <a:solidFill>
                          <a:srgbClr val="000000"/>
                        </a:solidFill>
                        <a:effectLst/>
                        <a:latin typeface="Calibri" panose="020F0502020204030204" pitchFamily="34" charset="0"/>
                      </a:endParaRPr>
                    </a:p>
                  </a:txBody>
                  <a:tcPr marL="4993" marR="4993" marT="4993" marB="0" anchor="b">
                    <a:lnL>
                      <a:noFill/>
                    </a:lnL>
                    <a:lnR>
                      <a:noFill/>
                    </a:lnR>
                    <a:lnT w="635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algn="l" fontAlgn="b"/>
                      <a:r>
                        <a:rPr lang="en-US" sz="900" b="0" i="0" u="none" strike="noStrike">
                          <a:solidFill>
                            <a:srgbClr val="000000"/>
                          </a:solidFill>
                          <a:effectLst/>
                          <a:latin typeface="Calibri" panose="020F0502020204030204" pitchFamily="34" charset="0"/>
                        </a:rPr>
                        <a:t>102354</a:t>
                      </a:r>
                    </a:p>
                  </a:txBody>
                  <a:tcPr marL="4993" marR="4993" marT="4993" marB="0" anchor="b">
                    <a:lnL>
                      <a:noFill/>
                    </a:lnL>
                    <a:lnR>
                      <a:noFill/>
                    </a:lnR>
                    <a:lnT w="635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algn="l" fontAlgn="b"/>
                      <a:r>
                        <a:rPr lang="en-US" sz="900" b="0" i="0" u="none" strike="noStrike">
                          <a:solidFill>
                            <a:srgbClr val="000000"/>
                          </a:solidFill>
                          <a:effectLst/>
                          <a:latin typeface="Calibri" panose="020F0502020204030204" pitchFamily="34" charset="0"/>
                        </a:rPr>
                        <a:t>CBO</a:t>
                      </a:r>
                    </a:p>
                  </a:txBody>
                  <a:tcPr marL="4993" marR="4993" marT="4993" marB="0" anchor="b">
                    <a:lnL>
                      <a:noFill/>
                    </a:lnL>
                    <a:lnR>
                      <a:noFill/>
                    </a:lnR>
                    <a:lnT w="635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algn="l" fontAlgn="b"/>
                      <a:r>
                        <a:rPr lang="en-US" sz="900" b="0" i="0" u="none" strike="noStrike">
                          <a:solidFill>
                            <a:srgbClr val="000000"/>
                          </a:solidFill>
                          <a:effectLst/>
                          <a:latin typeface="Calibri" panose="020F0502020204030204" pitchFamily="34" charset="0"/>
                        </a:rPr>
                        <a:t>Fast DSL</a:t>
                      </a:r>
                    </a:p>
                  </a:txBody>
                  <a:tcPr marL="4993" marR="4993" marT="4993" marB="0" anchor="b">
                    <a:lnL>
                      <a:noFill/>
                    </a:lnL>
                    <a:lnR>
                      <a:noFill/>
                    </a:lnR>
                    <a:lnT w="635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algn="l" fontAlgn="b"/>
                      <a:r>
                        <a:rPr lang="en-US" sz="900" b="0" i="0" u="none" strike="noStrike">
                          <a:solidFill>
                            <a:srgbClr val="000000"/>
                          </a:solidFill>
                          <a:effectLst/>
                          <a:latin typeface="Calibri" panose="020F0502020204030204" pitchFamily="34" charset="0"/>
                        </a:rPr>
                        <a:t>DSL</a:t>
                      </a:r>
                    </a:p>
                  </a:txBody>
                  <a:tcPr marL="4993" marR="4993" marT="4993" marB="0" anchor="b">
                    <a:lnL>
                      <a:noFill/>
                    </a:lnL>
                    <a:lnR>
                      <a:noFill/>
                    </a:lnR>
                    <a:lnT w="635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algn="l" fontAlgn="b"/>
                      <a:r>
                        <a:rPr lang="en-US" sz="900" b="0" i="0" u="none" strike="noStrike">
                          <a:solidFill>
                            <a:srgbClr val="000000"/>
                          </a:solidFill>
                          <a:effectLst/>
                          <a:latin typeface="Calibri" panose="020F0502020204030204" pitchFamily="34" charset="0"/>
                        </a:rPr>
                        <a:t>1</a:t>
                      </a:r>
                    </a:p>
                  </a:txBody>
                  <a:tcPr marL="4993" marR="4993" marT="4993" marB="0" anchor="b">
                    <a:lnL>
                      <a:noFill/>
                    </a:lnL>
                    <a:lnR>
                      <a:noFill/>
                    </a:lnR>
                    <a:lnT w="635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algn="l" fontAlgn="b"/>
                      <a:r>
                        <a:rPr lang="en-US" sz="900" b="0" i="0" u="none" strike="noStrike">
                          <a:solidFill>
                            <a:srgbClr val="000000"/>
                          </a:solidFill>
                          <a:effectLst/>
                          <a:latin typeface="Calibri" panose="020F0502020204030204" pitchFamily="34" charset="0"/>
                        </a:rPr>
                        <a:t> $         100.00 </a:t>
                      </a:r>
                    </a:p>
                  </a:txBody>
                  <a:tcPr marL="4993" marR="4993" marT="4993" marB="0" anchor="b">
                    <a:lnL>
                      <a:noFill/>
                    </a:lnL>
                    <a:lnR>
                      <a:noFill/>
                    </a:lnR>
                    <a:lnT w="635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algn="l" fontAlgn="b"/>
                      <a:r>
                        <a:rPr lang="en-US" sz="900" b="0" i="0" u="none" strike="noStrike">
                          <a:solidFill>
                            <a:srgbClr val="000000"/>
                          </a:solidFill>
                          <a:effectLst/>
                          <a:latin typeface="Calibri" panose="020F0502020204030204" pitchFamily="34" charset="0"/>
                        </a:rPr>
                        <a:t> $             80.00 </a:t>
                      </a:r>
                    </a:p>
                  </a:txBody>
                  <a:tcPr marL="4993" marR="4993" marT="4993" marB="0" anchor="b">
                    <a:lnL>
                      <a:noFill/>
                    </a:lnL>
                    <a:lnR>
                      <a:noFill/>
                    </a:lnR>
                    <a:lnT w="635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algn="l" fontAlgn="b"/>
                      <a:endParaRPr lang="en-US" sz="900" b="0" i="0" u="none" strike="noStrike">
                        <a:solidFill>
                          <a:srgbClr val="000000"/>
                        </a:solidFill>
                        <a:effectLst/>
                        <a:latin typeface="Calibri" panose="020F0502020204030204" pitchFamily="34" charset="0"/>
                      </a:endParaRPr>
                    </a:p>
                  </a:txBody>
                  <a:tcPr marL="4993" marR="4993" marT="4993" marB="0" anchor="b">
                    <a:lnL>
                      <a:noFill/>
                    </a:lnL>
                    <a:lnR>
                      <a:noFill/>
                    </a:lnR>
                    <a:lnT w="635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algn="l" fontAlgn="b"/>
                      <a:endParaRPr lang="en-US" sz="900" b="0" i="0" u="none" strike="noStrike">
                        <a:solidFill>
                          <a:srgbClr val="000000"/>
                        </a:solidFill>
                        <a:effectLst/>
                        <a:latin typeface="Calibri" panose="020F0502020204030204" pitchFamily="34" charset="0"/>
                      </a:endParaRPr>
                    </a:p>
                  </a:txBody>
                  <a:tcPr marL="4993" marR="4993" marT="4993" marB="0" anchor="b">
                    <a:lnL>
                      <a:noFill/>
                    </a:lnL>
                    <a:lnR>
                      <a:noFill/>
                    </a:lnR>
                    <a:lnT w="635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algn="l" fontAlgn="b"/>
                      <a:endParaRPr lang="en-US" sz="900" b="0" i="0" u="none" strike="noStrike">
                        <a:solidFill>
                          <a:srgbClr val="000000"/>
                        </a:solidFill>
                        <a:effectLst/>
                        <a:latin typeface="Calibri" panose="020F0502020204030204" pitchFamily="34" charset="0"/>
                      </a:endParaRPr>
                    </a:p>
                  </a:txBody>
                  <a:tcPr marL="4993" marR="4993" marT="4993" marB="0" anchor="b">
                    <a:lnL>
                      <a:noFill/>
                    </a:lnL>
                    <a:lnR>
                      <a:noFill/>
                    </a:lnR>
                    <a:lnT w="635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algn="l" fontAlgn="b"/>
                      <a:r>
                        <a:rPr lang="en-US" sz="900" b="0" i="0" u="none" strike="noStrike">
                          <a:solidFill>
                            <a:srgbClr val="000000"/>
                          </a:solidFill>
                          <a:effectLst/>
                          <a:latin typeface="Calibri" panose="020F0502020204030204" pitchFamily="34" charset="0"/>
                        </a:rPr>
                        <a:t> $             40.00 </a:t>
                      </a:r>
                    </a:p>
                  </a:txBody>
                  <a:tcPr marL="4993" marR="4993" marT="4993" marB="0" anchor="b">
                    <a:lnL>
                      <a:noFill/>
                    </a:lnL>
                    <a:lnR>
                      <a:noFill/>
                    </a:lnR>
                    <a:lnT w="635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algn="l" fontAlgn="b"/>
                      <a:r>
                        <a:rPr lang="en-US" sz="900" b="0" i="0" u="none" strike="noStrike">
                          <a:solidFill>
                            <a:srgbClr val="000000"/>
                          </a:solidFill>
                          <a:effectLst/>
                          <a:latin typeface="Calibri" panose="020F0502020204030204" pitchFamily="34" charset="0"/>
                        </a:rPr>
                        <a:t> $             50.00 </a:t>
                      </a:r>
                    </a:p>
                  </a:txBody>
                  <a:tcPr marL="4993" marR="4993" marT="4993" marB="0" anchor="b">
                    <a:lnL>
                      <a:noFill/>
                    </a:lnL>
                    <a:lnR>
                      <a:noFill/>
                    </a:lnR>
                    <a:lnT w="635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algn="l" fontAlgn="b"/>
                      <a:r>
                        <a:rPr lang="en-US" sz="900" b="0" i="0" u="none" strike="noStrike">
                          <a:solidFill>
                            <a:srgbClr val="000000"/>
                          </a:solidFill>
                          <a:effectLst/>
                          <a:latin typeface="Calibri" panose="020F0502020204030204" pitchFamily="34" charset="0"/>
                        </a:rPr>
                        <a:t> $      (10.00)</a:t>
                      </a:r>
                    </a:p>
                  </a:txBody>
                  <a:tcPr marL="4993" marR="4993" marT="4993" marB="0" anchor="b">
                    <a:lnL>
                      <a:noFill/>
                    </a:lnL>
                    <a:lnR>
                      <a:noFill/>
                    </a:lnR>
                    <a:lnT w="6350" cap="flat" cmpd="sng" algn="ctr">
                      <a:solidFill>
                        <a:srgbClr val="000000"/>
                      </a:solidFill>
                      <a:prstDash val="solid"/>
                      <a:round/>
                      <a:headEnd type="none" w="med" len="med"/>
                      <a:tailEnd type="none" w="med" len="med"/>
                    </a:lnT>
                    <a:lnB>
                      <a:noFill/>
                    </a:lnB>
                    <a:solidFill>
                      <a:schemeClr val="accent1">
                        <a:lumMod val="40000"/>
                        <a:lumOff val="60000"/>
                      </a:schemeClr>
                    </a:solidFill>
                  </a:tcPr>
                </a:tc>
                <a:extLst>
                  <a:ext uri="{0D108BD9-81ED-4DB2-BD59-A6C34878D82A}">
                    <a16:rowId xmlns:a16="http://schemas.microsoft.com/office/drawing/2014/main" val="1884794407"/>
                  </a:ext>
                </a:extLst>
              </a:tr>
              <a:tr h="327707">
                <a:tc>
                  <a:txBody>
                    <a:bodyPr/>
                    <a:lstStyle/>
                    <a:p>
                      <a:pPr algn="l" fontAlgn="b"/>
                      <a:r>
                        <a:rPr lang="en-US" sz="900" b="0" i="1" u="none" strike="noStrike">
                          <a:solidFill>
                            <a:srgbClr val="000000"/>
                          </a:solidFill>
                          <a:effectLst/>
                          <a:latin typeface="Calibri" panose="020F0502020204030204" pitchFamily="34" charset="0"/>
                        </a:rPr>
                        <a:t>Records from</a:t>
                      </a:r>
                    </a:p>
                    <a:p>
                      <a:pPr algn="l" fontAlgn="b"/>
                      <a:r>
                        <a:rPr lang="en-US" sz="900" b="0" i="1" u="none" strike="noStrike">
                          <a:solidFill>
                            <a:srgbClr val="000000"/>
                          </a:solidFill>
                          <a:effectLst/>
                          <a:latin typeface="Calibri" panose="020F0502020204030204" pitchFamily="34" charset="0"/>
                        </a:rPr>
                        <a:t> June-2021 claim:</a:t>
                      </a:r>
                    </a:p>
                  </a:txBody>
                  <a:tcPr marL="4993" marR="4993" marT="4993" marB="0" anchor="b">
                    <a:lnL>
                      <a:noFill/>
                    </a:lnL>
                    <a:lnR>
                      <a:noFill/>
                    </a:lnR>
                    <a:lnT>
                      <a:noFill/>
                    </a:lnT>
                    <a:lnB>
                      <a:noFill/>
                    </a:lnB>
                    <a:solidFill>
                      <a:schemeClr val="accent1">
                        <a:lumMod val="40000"/>
                        <a:lumOff val="60000"/>
                      </a:schemeClr>
                    </a:solidFill>
                  </a:tcPr>
                </a:tc>
                <a:tc>
                  <a:txBody>
                    <a:bodyPr/>
                    <a:lstStyle/>
                    <a:p>
                      <a:pPr algn="l" fontAlgn="b"/>
                      <a:endParaRPr lang="en-US" sz="900" b="0" i="1" u="none" strike="noStrike">
                        <a:solidFill>
                          <a:srgbClr val="000000"/>
                        </a:solidFill>
                        <a:effectLst/>
                        <a:latin typeface="Calibri" panose="020F0502020204030204" pitchFamily="34" charset="0"/>
                      </a:endParaRPr>
                    </a:p>
                  </a:txBody>
                  <a:tcPr marL="4993" marR="4993" marT="4993" marB="0" anchor="b">
                    <a:lnL>
                      <a:noFill/>
                    </a:lnL>
                    <a:lnR>
                      <a:noFill/>
                    </a:lnR>
                    <a:lnT>
                      <a:noFill/>
                    </a:lnT>
                    <a:lnB>
                      <a:noFill/>
                    </a:lnB>
                    <a:solidFill>
                      <a:schemeClr val="accent1">
                        <a:lumMod val="40000"/>
                        <a:lumOff val="60000"/>
                      </a:schemeClr>
                    </a:solidFill>
                  </a:tcPr>
                </a:tc>
                <a:tc>
                  <a:txBody>
                    <a:bodyPr/>
                    <a:lstStyle/>
                    <a:p>
                      <a:pPr algn="l" fontAlgn="b"/>
                      <a:endParaRPr lang="en-US" sz="900" b="0" i="1" u="none" strike="noStrike">
                        <a:solidFill>
                          <a:srgbClr val="000000"/>
                        </a:solidFill>
                        <a:effectLst/>
                        <a:latin typeface="Calibri" panose="020F0502020204030204" pitchFamily="34" charset="0"/>
                      </a:endParaRPr>
                    </a:p>
                  </a:txBody>
                  <a:tcPr marL="4993" marR="4993" marT="4993" marB="0" anchor="b">
                    <a:lnL>
                      <a:noFill/>
                    </a:lnL>
                    <a:lnR>
                      <a:noFill/>
                    </a:lnR>
                    <a:lnT>
                      <a:noFill/>
                    </a:lnT>
                    <a:lnB>
                      <a:noFill/>
                    </a:lnB>
                    <a:solidFill>
                      <a:schemeClr val="accent1">
                        <a:lumMod val="40000"/>
                        <a:lumOff val="60000"/>
                      </a:schemeClr>
                    </a:solidFill>
                  </a:tcPr>
                </a:tc>
                <a:tc>
                  <a:txBody>
                    <a:bodyPr/>
                    <a:lstStyle/>
                    <a:p>
                      <a:pPr algn="l" fontAlgn="b"/>
                      <a:endParaRPr lang="en-US" sz="900" b="0" i="1" u="none" strike="noStrike">
                        <a:solidFill>
                          <a:srgbClr val="000000"/>
                        </a:solidFill>
                        <a:effectLst/>
                        <a:latin typeface="Calibri" panose="020F0502020204030204" pitchFamily="34" charset="0"/>
                      </a:endParaRPr>
                    </a:p>
                  </a:txBody>
                  <a:tcPr marL="4993" marR="4993" marT="4993" marB="0" anchor="b">
                    <a:lnL>
                      <a:noFill/>
                    </a:lnL>
                    <a:lnR>
                      <a:noFill/>
                    </a:lnR>
                    <a:lnT>
                      <a:noFill/>
                    </a:lnT>
                    <a:lnB>
                      <a:noFill/>
                    </a:lnB>
                    <a:solidFill>
                      <a:schemeClr val="accent1">
                        <a:lumMod val="40000"/>
                        <a:lumOff val="60000"/>
                      </a:schemeClr>
                    </a:solidFill>
                  </a:tcPr>
                </a:tc>
                <a:tc>
                  <a:txBody>
                    <a:bodyPr/>
                    <a:lstStyle/>
                    <a:p>
                      <a:pPr algn="l" fontAlgn="b"/>
                      <a:r>
                        <a:rPr lang="en-US" sz="900" b="0" i="1" u="none" strike="noStrike">
                          <a:solidFill>
                            <a:srgbClr val="000000"/>
                          </a:solidFill>
                          <a:effectLst/>
                          <a:latin typeface="Calibri" panose="020F0502020204030204" pitchFamily="34" charset="0"/>
                        </a:rPr>
                        <a:t> </a:t>
                      </a:r>
                    </a:p>
                  </a:txBody>
                  <a:tcPr marL="4993" marR="4993" marT="4993" marB="0" anchor="b">
                    <a:lnL>
                      <a:noFill/>
                    </a:lnL>
                    <a:lnR>
                      <a:noFill/>
                    </a:lnR>
                    <a:lnT>
                      <a:noFill/>
                    </a:lnT>
                    <a:lnB>
                      <a:noFill/>
                    </a:lnB>
                    <a:solidFill>
                      <a:schemeClr val="accent1">
                        <a:lumMod val="40000"/>
                        <a:lumOff val="60000"/>
                      </a:schemeClr>
                    </a:solidFill>
                  </a:tcPr>
                </a:tc>
                <a:tc>
                  <a:txBody>
                    <a:bodyPr/>
                    <a:lstStyle/>
                    <a:p>
                      <a:pPr algn="l" fontAlgn="b"/>
                      <a:r>
                        <a:rPr lang="en-US" sz="900" b="0" i="1" u="none" strike="noStrike">
                          <a:solidFill>
                            <a:srgbClr val="000000"/>
                          </a:solidFill>
                          <a:effectLst/>
                          <a:latin typeface="Calibri" panose="020F0502020204030204" pitchFamily="34" charset="0"/>
                        </a:rPr>
                        <a:t> </a:t>
                      </a:r>
                    </a:p>
                  </a:txBody>
                  <a:tcPr marL="4993" marR="4993" marT="4993" marB="0" anchor="b">
                    <a:lnL>
                      <a:noFill/>
                    </a:lnL>
                    <a:lnR>
                      <a:noFill/>
                    </a:lnR>
                    <a:lnT>
                      <a:noFill/>
                    </a:lnT>
                    <a:lnB>
                      <a:noFill/>
                    </a:lnB>
                    <a:solidFill>
                      <a:schemeClr val="accent1">
                        <a:lumMod val="40000"/>
                        <a:lumOff val="60000"/>
                      </a:schemeClr>
                    </a:solidFill>
                  </a:tcPr>
                </a:tc>
                <a:tc>
                  <a:txBody>
                    <a:bodyPr/>
                    <a:lstStyle/>
                    <a:p>
                      <a:pPr algn="l" fontAlgn="b"/>
                      <a:r>
                        <a:rPr lang="en-US" sz="900" b="0" i="1" u="none" strike="noStrike">
                          <a:solidFill>
                            <a:srgbClr val="000000"/>
                          </a:solidFill>
                          <a:effectLst/>
                          <a:latin typeface="Calibri" panose="020F0502020204030204" pitchFamily="34" charset="0"/>
                        </a:rPr>
                        <a:t> </a:t>
                      </a:r>
                    </a:p>
                  </a:txBody>
                  <a:tcPr marL="4993" marR="4993" marT="4993" marB="0" anchor="b">
                    <a:lnL>
                      <a:noFill/>
                    </a:lnL>
                    <a:lnR>
                      <a:noFill/>
                    </a:lnR>
                    <a:lnT>
                      <a:noFill/>
                    </a:lnT>
                    <a:lnB>
                      <a:noFill/>
                    </a:lnB>
                    <a:solidFill>
                      <a:schemeClr val="accent1">
                        <a:lumMod val="40000"/>
                        <a:lumOff val="60000"/>
                      </a:schemeClr>
                    </a:solidFill>
                  </a:tcPr>
                </a:tc>
                <a:tc>
                  <a:txBody>
                    <a:bodyPr/>
                    <a:lstStyle/>
                    <a:p>
                      <a:pPr algn="l" fontAlgn="b"/>
                      <a:r>
                        <a:rPr lang="en-US" sz="900" b="0" i="1" u="none" strike="noStrike">
                          <a:solidFill>
                            <a:srgbClr val="000000"/>
                          </a:solidFill>
                          <a:effectLst/>
                          <a:latin typeface="Calibri" panose="020F0502020204030204" pitchFamily="34" charset="0"/>
                        </a:rPr>
                        <a:t> </a:t>
                      </a:r>
                    </a:p>
                  </a:txBody>
                  <a:tcPr marL="4993" marR="4993" marT="4993" marB="0" anchor="b">
                    <a:lnL>
                      <a:noFill/>
                    </a:lnL>
                    <a:lnR>
                      <a:noFill/>
                    </a:lnR>
                    <a:lnT>
                      <a:noFill/>
                    </a:lnT>
                    <a:lnB>
                      <a:noFill/>
                    </a:lnB>
                    <a:solidFill>
                      <a:schemeClr val="accent1">
                        <a:lumMod val="40000"/>
                        <a:lumOff val="60000"/>
                      </a:schemeClr>
                    </a:solidFill>
                  </a:tcPr>
                </a:tc>
                <a:tc>
                  <a:txBody>
                    <a:bodyPr/>
                    <a:lstStyle/>
                    <a:p>
                      <a:pPr algn="l" fontAlgn="b"/>
                      <a:r>
                        <a:rPr lang="en-US" sz="900" b="0" i="1" u="none" strike="noStrike">
                          <a:solidFill>
                            <a:srgbClr val="000000"/>
                          </a:solidFill>
                          <a:effectLst/>
                          <a:latin typeface="Calibri" panose="020F0502020204030204" pitchFamily="34" charset="0"/>
                        </a:rPr>
                        <a:t> </a:t>
                      </a:r>
                    </a:p>
                  </a:txBody>
                  <a:tcPr marL="4993" marR="4993" marT="4993" marB="0" anchor="b">
                    <a:lnL>
                      <a:noFill/>
                    </a:lnL>
                    <a:lnR>
                      <a:noFill/>
                    </a:lnR>
                    <a:lnT>
                      <a:noFill/>
                    </a:lnT>
                    <a:lnB>
                      <a:noFill/>
                    </a:lnB>
                    <a:solidFill>
                      <a:schemeClr val="accent1">
                        <a:lumMod val="40000"/>
                        <a:lumOff val="60000"/>
                      </a:schemeClr>
                    </a:solidFill>
                  </a:tcPr>
                </a:tc>
                <a:tc>
                  <a:txBody>
                    <a:bodyPr/>
                    <a:lstStyle/>
                    <a:p>
                      <a:pPr algn="l" fontAlgn="b"/>
                      <a:r>
                        <a:rPr lang="en-US" sz="900" b="0" i="1" u="none" strike="noStrike">
                          <a:solidFill>
                            <a:srgbClr val="000000"/>
                          </a:solidFill>
                          <a:effectLst/>
                          <a:latin typeface="Calibri" panose="020F0502020204030204" pitchFamily="34" charset="0"/>
                        </a:rPr>
                        <a:t> </a:t>
                      </a:r>
                    </a:p>
                  </a:txBody>
                  <a:tcPr marL="4993" marR="4993" marT="4993" marB="0" anchor="b">
                    <a:lnL>
                      <a:noFill/>
                    </a:lnL>
                    <a:lnR>
                      <a:noFill/>
                    </a:lnR>
                    <a:lnT>
                      <a:noFill/>
                    </a:lnT>
                    <a:lnB>
                      <a:noFill/>
                    </a:lnB>
                    <a:solidFill>
                      <a:schemeClr val="accent1">
                        <a:lumMod val="40000"/>
                        <a:lumOff val="60000"/>
                      </a:schemeClr>
                    </a:solidFill>
                  </a:tcPr>
                </a:tc>
                <a:tc>
                  <a:txBody>
                    <a:bodyPr/>
                    <a:lstStyle/>
                    <a:p>
                      <a:pPr algn="l" fontAlgn="b"/>
                      <a:r>
                        <a:rPr lang="en-US" sz="900" b="0" i="1" u="none" strike="noStrike">
                          <a:solidFill>
                            <a:srgbClr val="000000"/>
                          </a:solidFill>
                          <a:effectLst/>
                          <a:latin typeface="Calibri" panose="020F0502020204030204" pitchFamily="34" charset="0"/>
                        </a:rPr>
                        <a:t> </a:t>
                      </a:r>
                    </a:p>
                  </a:txBody>
                  <a:tcPr marL="4993" marR="4993" marT="4993" marB="0" anchor="b">
                    <a:lnL>
                      <a:noFill/>
                    </a:lnL>
                    <a:lnR>
                      <a:noFill/>
                    </a:lnR>
                    <a:lnT>
                      <a:noFill/>
                    </a:lnT>
                    <a:lnB>
                      <a:noFill/>
                    </a:lnB>
                    <a:solidFill>
                      <a:schemeClr val="accent1">
                        <a:lumMod val="40000"/>
                        <a:lumOff val="60000"/>
                      </a:schemeClr>
                    </a:solidFill>
                  </a:tcPr>
                </a:tc>
                <a:tc>
                  <a:txBody>
                    <a:bodyPr/>
                    <a:lstStyle/>
                    <a:p>
                      <a:pPr algn="l" fontAlgn="b"/>
                      <a:r>
                        <a:rPr lang="en-US" sz="900" b="0" i="1" u="none" strike="noStrike">
                          <a:solidFill>
                            <a:srgbClr val="000000"/>
                          </a:solidFill>
                          <a:effectLst/>
                          <a:latin typeface="Calibri" panose="020F0502020204030204" pitchFamily="34" charset="0"/>
                        </a:rPr>
                        <a:t> </a:t>
                      </a:r>
                    </a:p>
                  </a:txBody>
                  <a:tcPr marL="4993" marR="4993" marT="4993" marB="0" anchor="b">
                    <a:lnL>
                      <a:noFill/>
                    </a:lnL>
                    <a:lnR>
                      <a:noFill/>
                    </a:lnR>
                    <a:lnT>
                      <a:noFill/>
                    </a:lnT>
                    <a:lnB>
                      <a:noFill/>
                    </a:lnB>
                    <a:solidFill>
                      <a:schemeClr val="accent1">
                        <a:lumMod val="40000"/>
                        <a:lumOff val="60000"/>
                      </a:schemeClr>
                    </a:solidFill>
                  </a:tcPr>
                </a:tc>
                <a:tc>
                  <a:txBody>
                    <a:bodyPr/>
                    <a:lstStyle/>
                    <a:p>
                      <a:pPr algn="l" fontAlgn="b"/>
                      <a:r>
                        <a:rPr lang="en-US" sz="900" b="0" i="1" u="none" strike="noStrike">
                          <a:solidFill>
                            <a:srgbClr val="000000"/>
                          </a:solidFill>
                          <a:effectLst/>
                          <a:latin typeface="Calibri" panose="020F0502020204030204" pitchFamily="34" charset="0"/>
                        </a:rPr>
                        <a:t> </a:t>
                      </a:r>
                    </a:p>
                  </a:txBody>
                  <a:tcPr marL="4993" marR="4993" marT="4993" marB="0" anchor="b">
                    <a:lnL>
                      <a:noFill/>
                    </a:lnL>
                    <a:lnR>
                      <a:noFill/>
                    </a:lnR>
                    <a:lnT>
                      <a:noFill/>
                    </a:lnT>
                    <a:lnB>
                      <a:noFill/>
                    </a:lnB>
                    <a:solidFill>
                      <a:schemeClr val="accent1">
                        <a:lumMod val="40000"/>
                        <a:lumOff val="60000"/>
                      </a:schemeClr>
                    </a:solidFill>
                  </a:tcPr>
                </a:tc>
                <a:tc>
                  <a:txBody>
                    <a:bodyPr/>
                    <a:lstStyle/>
                    <a:p>
                      <a:pPr algn="l" fontAlgn="b"/>
                      <a:r>
                        <a:rPr lang="en-US" sz="900" b="0" i="1" u="none" strike="noStrike">
                          <a:solidFill>
                            <a:srgbClr val="000000"/>
                          </a:solidFill>
                          <a:effectLst/>
                          <a:latin typeface="Calibri" panose="020F0502020204030204" pitchFamily="34" charset="0"/>
                        </a:rPr>
                        <a:t> </a:t>
                      </a:r>
                    </a:p>
                  </a:txBody>
                  <a:tcPr marL="4993" marR="4993" marT="4993" marB="0" anchor="b">
                    <a:lnL>
                      <a:noFill/>
                    </a:lnL>
                    <a:lnR>
                      <a:noFill/>
                    </a:lnR>
                    <a:lnT>
                      <a:noFill/>
                    </a:lnT>
                    <a:lnB>
                      <a:noFill/>
                    </a:lnB>
                    <a:solidFill>
                      <a:schemeClr val="accent1">
                        <a:lumMod val="40000"/>
                        <a:lumOff val="60000"/>
                      </a:schemeClr>
                    </a:solidFill>
                  </a:tcPr>
                </a:tc>
                <a:tc>
                  <a:txBody>
                    <a:bodyPr/>
                    <a:lstStyle/>
                    <a:p>
                      <a:pPr algn="l" fontAlgn="b"/>
                      <a:r>
                        <a:rPr lang="en-US" sz="900" b="0" i="1" u="none" strike="noStrike">
                          <a:solidFill>
                            <a:srgbClr val="000000"/>
                          </a:solidFill>
                          <a:effectLst/>
                          <a:latin typeface="Calibri" panose="020F0502020204030204" pitchFamily="34" charset="0"/>
                        </a:rPr>
                        <a:t> </a:t>
                      </a:r>
                    </a:p>
                  </a:txBody>
                  <a:tcPr marL="4993" marR="4993" marT="4993" marB="0" anchor="b">
                    <a:lnL>
                      <a:noFill/>
                    </a:lnL>
                    <a:lnR>
                      <a:noFill/>
                    </a:lnR>
                    <a:lnT>
                      <a:noFill/>
                    </a:lnT>
                    <a:lnB>
                      <a:noFill/>
                    </a:lnB>
                    <a:solidFill>
                      <a:schemeClr val="accent1">
                        <a:lumMod val="40000"/>
                        <a:lumOff val="60000"/>
                      </a:schemeClr>
                    </a:solidFill>
                  </a:tcPr>
                </a:tc>
                <a:tc>
                  <a:txBody>
                    <a:bodyPr/>
                    <a:lstStyle/>
                    <a:p>
                      <a:pPr algn="l" fontAlgn="b"/>
                      <a:r>
                        <a:rPr lang="en-US" sz="900" b="0" i="1" u="none" strike="noStrike">
                          <a:solidFill>
                            <a:srgbClr val="000000"/>
                          </a:solidFill>
                          <a:effectLst/>
                          <a:latin typeface="Calibri" panose="020F0502020204030204" pitchFamily="34" charset="0"/>
                        </a:rPr>
                        <a:t> </a:t>
                      </a:r>
                    </a:p>
                  </a:txBody>
                  <a:tcPr marL="4993" marR="4993" marT="4993" marB="0" anchor="b">
                    <a:lnL>
                      <a:noFill/>
                    </a:lnL>
                    <a:lnR>
                      <a:noFill/>
                    </a:lnR>
                    <a:lnT>
                      <a:noFill/>
                    </a:lnT>
                    <a:lnB>
                      <a:noFill/>
                    </a:lnB>
                    <a:solidFill>
                      <a:schemeClr val="accent1">
                        <a:lumMod val="40000"/>
                        <a:lumOff val="60000"/>
                      </a:schemeClr>
                    </a:solidFill>
                  </a:tcPr>
                </a:tc>
                <a:tc>
                  <a:txBody>
                    <a:bodyPr/>
                    <a:lstStyle/>
                    <a:p>
                      <a:pPr algn="l" fontAlgn="b"/>
                      <a:r>
                        <a:rPr lang="en-US" sz="900" b="0" i="1" u="none" strike="noStrike">
                          <a:solidFill>
                            <a:srgbClr val="000000"/>
                          </a:solidFill>
                          <a:effectLst/>
                          <a:latin typeface="Calibri" panose="020F0502020204030204" pitchFamily="34" charset="0"/>
                        </a:rPr>
                        <a:t> </a:t>
                      </a:r>
                    </a:p>
                  </a:txBody>
                  <a:tcPr marL="4993" marR="4993" marT="4993" marB="0" anchor="b">
                    <a:lnL>
                      <a:noFill/>
                    </a:lnL>
                    <a:lnR>
                      <a:noFill/>
                    </a:lnR>
                    <a:lnT>
                      <a:noFill/>
                    </a:lnT>
                    <a:lnB>
                      <a:noFill/>
                    </a:lnB>
                    <a:solidFill>
                      <a:schemeClr val="accent1">
                        <a:lumMod val="40000"/>
                        <a:lumOff val="60000"/>
                      </a:schemeClr>
                    </a:solidFill>
                  </a:tcPr>
                </a:tc>
                <a:tc>
                  <a:txBody>
                    <a:bodyPr/>
                    <a:lstStyle/>
                    <a:p>
                      <a:pPr algn="l" fontAlgn="b"/>
                      <a:r>
                        <a:rPr lang="en-US" sz="900" b="0" i="1" u="none" strike="noStrike">
                          <a:solidFill>
                            <a:srgbClr val="000000"/>
                          </a:solidFill>
                          <a:effectLst/>
                          <a:latin typeface="Calibri" panose="020F0502020204030204" pitchFamily="34" charset="0"/>
                        </a:rPr>
                        <a:t> </a:t>
                      </a:r>
                    </a:p>
                  </a:txBody>
                  <a:tcPr marL="4993" marR="4993" marT="4993" marB="0" anchor="b">
                    <a:lnL>
                      <a:noFill/>
                    </a:lnL>
                    <a:lnR>
                      <a:noFill/>
                    </a:lnR>
                    <a:lnT>
                      <a:noFill/>
                    </a:lnT>
                    <a:lnB>
                      <a:noFill/>
                    </a:lnB>
                    <a:solidFill>
                      <a:schemeClr val="accent1">
                        <a:lumMod val="40000"/>
                        <a:lumOff val="60000"/>
                      </a:schemeClr>
                    </a:solidFill>
                  </a:tcPr>
                </a:tc>
                <a:tc>
                  <a:txBody>
                    <a:bodyPr/>
                    <a:lstStyle/>
                    <a:p>
                      <a:pPr algn="l" fontAlgn="b"/>
                      <a:r>
                        <a:rPr lang="en-US" sz="900" b="0" i="1" u="none" strike="noStrike">
                          <a:solidFill>
                            <a:srgbClr val="000000"/>
                          </a:solidFill>
                          <a:effectLst/>
                          <a:latin typeface="Calibri" panose="020F0502020204030204" pitchFamily="34" charset="0"/>
                        </a:rPr>
                        <a:t> </a:t>
                      </a:r>
                    </a:p>
                  </a:txBody>
                  <a:tcPr marL="4993" marR="4993" marT="4993" marB="0" anchor="b">
                    <a:lnL>
                      <a:noFill/>
                    </a:lnL>
                    <a:lnR>
                      <a:noFill/>
                    </a:lnR>
                    <a:lnT>
                      <a:noFill/>
                    </a:lnT>
                    <a:lnB>
                      <a:noFill/>
                    </a:lnB>
                    <a:solidFill>
                      <a:schemeClr val="accent1">
                        <a:lumMod val="40000"/>
                        <a:lumOff val="60000"/>
                      </a:schemeClr>
                    </a:solidFill>
                  </a:tcPr>
                </a:tc>
                <a:tc>
                  <a:txBody>
                    <a:bodyPr/>
                    <a:lstStyle/>
                    <a:p>
                      <a:pPr algn="l" fontAlgn="b"/>
                      <a:r>
                        <a:rPr lang="en-US" sz="900" b="0" i="1" u="none" strike="noStrike">
                          <a:solidFill>
                            <a:srgbClr val="000000"/>
                          </a:solidFill>
                          <a:effectLst/>
                          <a:latin typeface="Calibri" panose="020F0502020204030204" pitchFamily="34" charset="0"/>
                        </a:rPr>
                        <a:t> </a:t>
                      </a:r>
                    </a:p>
                  </a:txBody>
                  <a:tcPr marL="4993" marR="4993" marT="4993" marB="0" anchor="b">
                    <a:lnL>
                      <a:noFill/>
                    </a:lnL>
                    <a:lnR>
                      <a:noFill/>
                    </a:lnR>
                    <a:lnT>
                      <a:noFill/>
                    </a:lnT>
                    <a:lnB>
                      <a:noFill/>
                    </a:lnB>
                    <a:solidFill>
                      <a:schemeClr val="accent1">
                        <a:lumMod val="40000"/>
                        <a:lumOff val="60000"/>
                      </a:schemeClr>
                    </a:solidFill>
                  </a:tcPr>
                </a:tc>
                <a:tc>
                  <a:txBody>
                    <a:bodyPr/>
                    <a:lstStyle/>
                    <a:p>
                      <a:pPr algn="l" fontAlgn="b"/>
                      <a:r>
                        <a:rPr lang="en-US" sz="900" b="0" i="1" u="none" strike="noStrike">
                          <a:solidFill>
                            <a:srgbClr val="000000"/>
                          </a:solidFill>
                          <a:effectLst/>
                          <a:latin typeface="Calibri" panose="020F0502020204030204" pitchFamily="34" charset="0"/>
                        </a:rPr>
                        <a:t> </a:t>
                      </a:r>
                    </a:p>
                  </a:txBody>
                  <a:tcPr marL="4993" marR="4993" marT="4993" marB="0" anchor="b">
                    <a:lnL>
                      <a:noFill/>
                    </a:lnL>
                    <a:lnR>
                      <a:noFill/>
                    </a:lnR>
                    <a:lnT>
                      <a:noFill/>
                    </a:lnT>
                    <a:lnB>
                      <a:noFill/>
                    </a:lnB>
                    <a:solidFill>
                      <a:schemeClr val="accent1">
                        <a:lumMod val="40000"/>
                        <a:lumOff val="60000"/>
                      </a:schemeClr>
                    </a:solidFill>
                  </a:tcPr>
                </a:tc>
                <a:tc>
                  <a:txBody>
                    <a:bodyPr/>
                    <a:lstStyle/>
                    <a:p>
                      <a:pPr algn="l" fontAlgn="b"/>
                      <a:r>
                        <a:rPr lang="en-US" sz="900" b="0" i="1" u="none" strike="noStrike">
                          <a:solidFill>
                            <a:srgbClr val="000000"/>
                          </a:solidFill>
                          <a:effectLst/>
                          <a:latin typeface="Calibri" panose="020F0502020204030204" pitchFamily="34" charset="0"/>
                        </a:rPr>
                        <a:t> </a:t>
                      </a:r>
                    </a:p>
                  </a:txBody>
                  <a:tcPr marL="4993" marR="4993" marT="4993" marB="0" anchor="b">
                    <a:lnL>
                      <a:noFill/>
                    </a:lnL>
                    <a:lnR>
                      <a:noFill/>
                    </a:lnR>
                    <a:lnT>
                      <a:noFill/>
                    </a:lnT>
                    <a:lnB>
                      <a:noFill/>
                    </a:lnB>
                    <a:solidFill>
                      <a:schemeClr val="accent1">
                        <a:lumMod val="40000"/>
                        <a:lumOff val="60000"/>
                      </a:schemeClr>
                    </a:solidFill>
                  </a:tcPr>
                </a:tc>
                <a:extLst>
                  <a:ext uri="{0D108BD9-81ED-4DB2-BD59-A6C34878D82A}">
                    <a16:rowId xmlns:a16="http://schemas.microsoft.com/office/drawing/2014/main" val="3693486144"/>
                  </a:ext>
                </a:extLst>
              </a:tr>
              <a:tr h="542476">
                <a:tc>
                  <a:txBody>
                    <a:bodyPr/>
                    <a:lstStyle/>
                    <a:p>
                      <a:pPr algn="l" fontAlgn="b"/>
                      <a:r>
                        <a:rPr lang="en-US" sz="900" b="0" i="1" u="none" strike="noStrike">
                          <a:solidFill>
                            <a:srgbClr val="000000"/>
                          </a:solidFill>
                          <a:effectLst/>
                          <a:latin typeface="Calibri" panose="020F0502020204030204" pitchFamily="34" charset="0"/>
                        </a:rPr>
                        <a:t>Previous Record B</a:t>
                      </a:r>
                    </a:p>
                  </a:txBody>
                  <a:tcPr marL="4993" marR="4993" marT="4993" marB="0" anchor="b">
                    <a:lnL>
                      <a:noFill/>
                    </a:lnL>
                    <a:lnR>
                      <a:noFill/>
                    </a:lnR>
                    <a:lnT>
                      <a:noFill/>
                    </a:lnT>
                    <a:lnB>
                      <a:noFill/>
                    </a:lnB>
                    <a:solidFill>
                      <a:schemeClr val="accent1"/>
                    </a:solidFill>
                  </a:tcPr>
                </a:tc>
                <a:tc>
                  <a:txBody>
                    <a:bodyPr/>
                    <a:lstStyle/>
                    <a:p>
                      <a:pPr algn="l" fontAlgn="b"/>
                      <a:endParaRPr lang="en-US" sz="900" b="0" i="1" u="none" strike="noStrike">
                        <a:solidFill>
                          <a:srgbClr val="000000"/>
                        </a:solidFill>
                        <a:effectLst/>
                        <a:latin typeface="Calibri" panose="020F0502020204030204" pitchFamily="34" charset="0"/>
                      </a:endParaRPr>
                    </a:p>
                  </a:txBody>
                  <a:tcPr marL="4993" marR="4993" marT="4993" marB="0" anchor="b">
                    <a:lnL>
                      <a:noFill/>
                    </a:lnL>
                    <a:lnR>
                      <a:noFill/>
                    </a:lnR>
                    <a:lnT>
                      <a:noFill/>
                    </a:lnT>
                    <a:lnB>
                      <a:noFill/>
                    </a:lnB>
                    <a:solidFill>
                      <a:schemeClr val="accent1"/>
                    </a:solidFill>
                  </a:tcPr>
                </a:tc>
                <a:tc>
                  <a:txBody>
                    <a:bodyPr/>
                    <a:lstStyle/>
                    <a:p>
                      <a:pPr algn="l" fontAlgn="b"/>
                      <a:endParaRPr lang="en-US" sz="900" b="0" i="1" u="none" strike="noStrike">
                        <a:solidFill>
                          <a:srgbClr val="000000"/>
                        </a:solidFill>
                        <a:effectLst/>
                        <a:latin typeface="Calibri" panose="020F0502020204030204" pitchFamily="34" charset="0"/>
                      </a:endParaRPr>
                    </a:p>
                  </a:txBody>
                  <a:tcPr marL="4993" marR="4993" marT="4993" marB="0" anchor="b">
                    <a:lnL>
                      <a:noFill/>
                    </a:lnL>
                    <a:lnR>
                      <a:noFill/>
                    </a:lnR>
                    <a:lnT>
                      <a:noFill/>
                    </a:lnT>
                    <a:lnB>
                      <a:noFill/>
                    </a:lnB>
                    <a:solidFill>
                      <a:schemeClr val="accent1"/>
                    </a:solidFill>
                  </a:tcPr>
                </a:tc>
                <a:tc>
                  <a:txBody>
                    <a:bodyPr/>
                    <a:lstStyle/>
                    <a:p>
                      <a:pPr algn="l" fontAlgn="b"/>
                      <a:endParaRPr lang="en-US" sz="900" b="0" i="1" u="none" strike="noStrike">
                        <a:solidFill>
                          <a:srgbClr val="000000"/>
                        </a:solidFill>
                        <a:effectLst/>
                        <a:latin typeface="Calibri" panose="020F0502020204030204" pitchFamily="34" charset="0"/>
                      </a:endParaRPr>
                    </a:p>
                  </a:txBody>
                  <a:tcPr marL="4993" marR="4993" marT="4993" marB="0" anchor="b">
                    <a:lnL>
                      <a:noFill/>
                    </a:lnL>
                    <a:lnR>
                      <a:noFill/>
                    </a:lnR>
                    <a:lnT>
                      <a:noFill/>
                    </a:lnT>
                    <a:lnB>
                      <a:noFill/>
                    </a:lnB>
                    <a:solidFill>
                      <a:schemeClr val="accent1"/>
                    </a:solidFill>
                  </a:tcPr>
                </a:tc>
                <a:tc>
                  <a:txBody>
                    <a:bodyPr/>
                    <a:lstStyle/>
                    <a:p>
                      <a:pPr algn="l" fontAlgn="b"/>
                      <a:r>
                        <a:rPr lang="en-US" sz="900" b="0" i="1" u="none" strike="noStrike">
                          <a:solidFill>
                            <a:srgbClr val="000000"/>
                          </a:solidFill>
                          <a:effectLst/>
                          <a:latin typeface="Calibri" panose="020F0502020204030204" pitchFamily="34" charset="0"/>
                        </a:rPr>
                        <a:t>6</a:t>
                      </a:r>
                    </a:p>
                  </a:txBody>
                  <a:tcPr marL="4993" marR="4993" marT="4993" marB="0" anchor="b">
                    <a:lnL>
                      <a:noFill/>
                    </a:lnL>
                    <a:lnR>
                      <a:noFill/>
                    </a:lnR>
                    <a:lnT>
                      <a:noFill/>
                    </a:lnT>
                    <a:lnB>
                      <a:noFill/>
                    </a:lnB>
                    <a:solidFill>
                      <a:schemeClr val="accent1"/>
                    </a:solidFill>
                  </a:tcPr>
                </a:tc>
                <a:tc>
                  <a:txBody>
                    <a:bodyPr/>
                    <a:lstStyle/>
                    <a:p>
                      <a:pPr algn="l" fontAlgn="b"/>
                      <a:r>
                        <a:rPr lang="en-US" sz="900" b="0" i="1" u="none" strike="noStrike">
                          <a:solidFill>
                            <a:srgbClr val="000000"/>
                          </a:solidFill>
                          <a:effectLst/>
                          <a:latin typeface="Calibri" panose="020F0502020204030204" pitchFamily="34" charset="0"/>
                        </a:rPr>
                        <a:t>2021</a:t>
                      </a:r>
                    </a:p>
                  </a:txBody>
                  <a:tcPr marL="4993" marR="4993" marT="4993" marB="0" anchor="b">
                    <a:lnL>
                      <a:noFill/>
                    </a:lnL>
                    <a:lnR>
                      <a:noFill/>
                    </a:lnR>
                    <a:lnT>
                      <a:noFill/>
                    </a:lnT>
                    <a:lnB>
                      <a:noFill/>
                    </a:lnB>
                    <a:solidFill>
                      <a:schemeClr val="accent1"/>
                    </a:solidFill>
                  </a:tcPr>
                </a:tc>
                <a:tc>
                  <a:txBody>
                    <a:bodyPr/>
                    <a:lstStyle/>
                    <a:p>
                      <a:pPr algn="l" fontAlgn="b"/>
                      <a:r>
                        <a:rPr lang="en-US" sz="900" b="0" i="1" u="none" strike="noStrike">
                          <a:solidFill>
                            <a:srgbClr val="000000"/>
                          </a:solidFill>
                          <a:effectLst/>
                          <a:latin typeface="Calibri" panose="020F0502020204030204" pitchFamily="34" charset="0"/>
                        </a:rPr>
                        <a:t>Awesome Broadband </a:t>
                      </a:r>
                    </a:p>
                  </a:txBody>
                  <a:tcPr marL="4993" marR="4993" marT="4993" marB="0" anchor="b">
                    <a:lnL>
                      <a:noFill/>
                    </a:lnL>
                    <a:lnR>
                      <a:noFill/>
                    </a:lnR>
                    <a:lnT>
                      <a:noFill/>
                    </a:lnT>
                    <a:lnB>
                      <a:noFill/>
                    </a:lnB>
                    <a:solidFill>
                      <a:schemeClr val="accent1"/>
                    </a:solidFill>
                  </a:tcPr>
                </a:tc>
                <a:tc>
                  <a:txBody>
                    <a:bodyPr/>
                    <a:lstStyle/>
                    <a:p>
                      <a:pPr algn="l" fontAlgn="b"/>
                      <a:r>
                        <a:rPr lang="en-US" sz="900" b="0" i="1" u="none" strike="noStrike">
                          <a:solidFill>
                            <a:srgbClr val="000000"/>
                          </a:solidFill>
                          <a:effectLst/>
                          <a:latin typeface="Calibri" panose="020F0502020204030204" pitchFamily="34" charset="0"/>
                        </a:rPr>
                        <a:t>N</a:t>
                      </a:r>
                    </a:p>
                  </a:txBody>
                  <a:tcPr marL="4993" marR="4993" marT="4993" marB="0" anchor="b">
                    <a:lnL>
                      <a:noFill/>
                    </a:lnL>
                    <a:lnR>
                      <a:noFill/>
                    </a:lnR>
                    <a:lnT>
                      <a:noFill/>
                    </a:lnT>
                    <a:lnB>
                      <a:noFill/>
                    </a:lnB>
                    <a:solidFill>
                      <a:schemeClr val="accent1"/>
                    </a:solidFill>
                  </a:tcPr>
                </a:tc>
                <a:tc>
                  <a:txBody>
                    <a:bodyPr/>
                    <a:lstStyle/>
                    <a:p>
                      <a:pPr algn="l" fontAlgn="b"/>
                      <a:r>
                        <a:rPr lang="en-US" sz="900" b="0" i="1" u="none" strike="noStrike">
                          <a:solidFill>
                            <a:srgbClr val="000000"/>
                          </a:solidFill>
                          <a:effectLst/>
                          <a:latin typeface="Calibri" panose="020F0502020204030204" pitchFamily="34" charset="0"/>
                        </a:rPr>
                        <a:t> </a:t>
                      </a:r>
                    </a:p>
                  </a:txBody>
                  <a:tcPr marL="4993" marR="4993" marT="4993" marB="0" anchor="b">
                    <a:lnL>
                      <a:noFill/>
                    </a:lnL>
                    <a:lnR>
                      <a:noFill/>
                    </a:lnR>
                    <a:lnT>
                      <a:noFill/>
                    </a:lnT>
                    <a:lnB>
                      <a:noFill/>
                    </a:lnB>
                    <a:solidFill>
                      <a:schemeClr val="accent1"/>
                    </a:solidFill>
                  </a:tcPr>
                </a:tc>
                <a:tc>
                  <a:txBody>
                    <a:bodyPr/>
                    <a:lstStyle/>
                    <a:p>
                      <a:pPr algn="l" fontAlgn="b"/>
                      <a:r>
                        <a:rPr lang="en-US" sz="900" b="0" i="1" u="none" strike="noStrike">
                          <a:solidFill>
                            <a:srgbClr val="000000"/>
                          </a:solidFill>
                          <a:effectLst/>
                          <a:latin typeface="Calibri" panose="020F0502020204030204" pitchFamily="34" charset="0"/>
                        </a:rPr>
                        <a:t>102354</a:t>
                      </a:r>
                    </a:p>
                  </a:txBody>
                  <a:tcPr marL="4993" marR="4993" marT="4993" marB="0" anchor="b">
                    <a:lnL>
                      <a:noFill/>
                    </a:lnL>
                    <a:lnR>
                      <a:noFill/>
                    </a:lnR>
                    <a:lnT>
                      <a:noFill/>
                    </a:lnT>
                    <a:lnB>
                      <a:noFill/>
                    </a:lnB>
                    <a:solidFill>
                      <a:schemeClr val="accent1"/>
                    </a:solidFill>
                  </a:tcPr>
                </a:tc>
                <a:tc>
                  <a:txBody>
                    <a:bodyPr/>
                    <a:lstStyle/>
                    <a:p>
                      <a:pPr algn="l" fontAlgn="b"/>
                      <a:r>
                        <a:rPr lang="en-US" sz="900" b="0" i="1" u="none" strike="noStrike">
                          <a:solidFill>
                            <a:srgbClr val="000000"/>
                          </a:solidFill>
                          <a:effectLst/>
                          <a:latin typeface="Calibri" panose="020F0502020204030204" pitchFamily="34" charset="0"/>
                        </a:rPr>
                        <a:t>CBO</a:t>
                      </a:r>
                    </a:p>
                  </a:txBody>
                  <a:tcPr marL="4993" marR="4993" marT="4993" marB="0" anchor="b">
                    <a:lnL>
                      <a:noFill/>
                    </a:lnL>
                    <a:lnR>
                      <a:noFill/>
                    </a:lnR>
                    <a:lnT>
                      <a:noFill/>
                    </a:lnT>
                    <a:lnB>
                      <a:noFill/>
                    </a:lnB>
                    <a:solidFill>
                      <a:schemeClr val="accent1"/>
                    </a:solidFill>
                  </a:tcPr>
                </a:tc>
                <a:tc>
                  <a:txBody>
                    <a:bodyPr/>
                    <a:lstStyle/>
                    <a:p>
                      <a:pPr algn="l" fontAlgn="b"/>
                      <a:r>
                        <a:rPr lang="en-US" sz="900" b="0" i="1" u="none" strike="noStrike">
                          <a:solidFill>
                            <a:srgbClr val="000000"/>
                          </a:solidFill>
                          <a:effectLst/>
                          <a:latin typeface="Calibri" panose="020F0502020204030204" pitchFamily="34" charset="0"/>
                        </a:rPr>
                        <a:t>Fast DSL</a:t>
                      </a:r>
                    </a:p>
                  </a:txBody>
                  <a:tcPr marL="4993" marR="4993" marT="4993" marB="0" anchor="b">
                    <a:lnL>
                      <a:noFill/>
                    </a:lnL>
                    <a:lnR>
                      <a:noFill/>
                    </a:lnR>
                    <a:lnT>
                      <a:noFill/>
                    </a:lnT>
                    <a:lnB>
                      <a:noFill/>
                    </a:lnB>
                    <a:solidFill>
                      <a:schemeClr val="accent1"/>
                    </a:solidFill>
                  </a:tcPr>
                </a:tc>
                <a:tc>
                  <a:txBody>
                    <a:bodyPr/>
                    <a:lstStyle/>
                    <a:p>
                      <a:pPr algn="l" fontAlgn="b"/>
                      <a:r>
                        <a:rPr lang="en-US" sz="900" b="0" i="1" u="none" strike="noStrike">
                          <a:solidFill>
                            <a:srgbClr val="000000"/>
                          </a:solidFill>
                          <a:effectLst/>
                          <a:latin typeface="Calibri" panose="020F0502020204030204" pitchFamily="34" charset="0"/>
                        </a:rPr>
                        <a:t>DSL</a:t>
                      </a:r>
                    </a:p>
                  </a:txBody>
                  <a:tcPr marL="4993" marR="4993" marT="4993" marB="0" anchor="b">
                    <a:lnL>
                      <a:noFill/>
                    </a:lnL>
                    <a:lnR>
                      <a:noFill/>
                    </a:lnR>
                    <a:lnT>
                      <a:noFill/>
                    </a:lnT>
                    <a:lnB>
                      <a:noFill/>
                    </a:lnB>
                    <a:solidFill>
                      <a:schemeClr val="accent1"/>
                    </a:solidFill>
                  </a:tcPr>
                </a:tc>
                <a:tc>
                  <a:txBody>
                    <a:bodyPr/>
                    <a:lstStyle/>
                    <a:p>
                      <a:pPr algn="l" fontAlgn="b"/>
                      <a:r>
                        <a:rPr lang="en-US" sz="900" b="0" i="1" u="none" strike="noStrike">
                          <a:solidFill>
                            <a:srgbClr val="000000"/>
                          </a:solidFill>
                          <a:effectLst/>
                          <a:latin typeface="Calibri" panose="020F0502020204030204" pitchFamily="34" charset="0"/>
                        </a:rPr>
                        <a:t>1</a:t>
                      </a:r>
                    </a:p>
                  </a:txBody>
                  <a:tcPr marL="4993" marR="4993" marT="4993" marB="0" anchor="b">
                    <a:lnL>
                      <a:noFill/>
                    </a:lnL>
                    <a:lnR>
                      <a:noFill/>
                    </a:lnR>
                    <a:lnT>
                      <a:noFill/>
                    </a:lnT>
                    <a:lnB>
                      <a:noFill/>
                    </a:lnB>
                    <a:solidFill>
                      <a:schemeClr val="accent1"/>
                    </a:solidFill>
                  </a:tcPr>
                </a:tc>
                <a:tc>
                  <a:txBody>
                    <a:bodyPr/>
                    <a:lstStyle/>
                    <a:p>
                      <a:pPr algn="l" fontAlgn="b"/>
                      <a:r>
                        <a:rPr lang="en-US" sz="900" b="0" i="1" u="none" strike="noStrike">
                          <a:solidFill>
                            <a:srgbClr val="000000"/>
                          </a:solidFill>
                          <a:effectLst/>
                          <a:latin typeface="Calibri" panose="020F0502020204030204" pitchFamily="34" charset="0"/>
                        </a:rPr>
                        <a:t> $         100.00 </a:t>
                      </a:r>
                    </a:p>
                  </a:txBody>
                  <a:tcPr marL="4993" marR="4993" marT="4993" marB="0" anchor="b">
                    <a:lnL>
                      <a:noFill/>
                    </a:lnL>
                    <a:lnR>
                      <a:noFill/>
                    </a:lnR>
                    <a:lnT>
                      <a:noFill/>
                    </a:lnT>
                    <a:lnB>
                      <a:noFill/>
                    </a:lnB>
                    <a:solidFill>
                      <a:schemeClr val="accent1"/>
                    </a:solidFill>
                  </a:tcPr>
                </a:tc>
                <a:tc>
                  <a:txBody>
                    <a:bodyPr/>
                    <a:lstStyle/>
                    <a:p>
                      <a:pPr algn="l" fontAlgn="b"/>
                      <a:r>
                        <a:rPr lang="en-US" sz="900" b="0" i="1" u="none" strike="noStrike">
                          <a:solidFill>
                            <a:srgbClr val="000000"/>
                          </a:solidFill>
                          <a:effectLst/>
                          <a:latin typeface="Calibri" panose="020F0502020204030204" pitchFamily="34" charset="0"/>
                        </a:rPr>
                        <a:t> $          100.00 </a:t>
                      </a:r>
                    </a:p>
                  </a:txBody>
                  <a:tcPr marL="4993" marR="4993" marT="4993" marB="0" anchor="b">
                    <a:lnL>
                      <a:noFill/>
                    </a:lnL>
                    <a:lnR>
                      <a:noFill/>
                    </a:lnR>
                    <a:lnT>
                      <a:noFill/>
                    </a:lnT>
                    <a:lnB>
                      <a:noFill/>
                    </a:lnB>
                    <a:solidFill>
                      <a:schemeClr val="accent1"/>
                    </a:solidFill>
                  </a:tcPr>
                </a:tc>
                <a:tc>
                  <a:txBody>
                    <a:bodyPr/>
                    <a:lstStyle/>
                    <a:p>
                      <a:pPr algn="l" fontAlgn="b"/>
                      <a:r>
                        <a:rPr lang="en-US" sz="900" b="0" i="1" u="none" strike="noStrike">
                          <a:solidFill>
                            <a:srgbClr val="000000"/>
                          </a:solidFill>
                          <a:effectLst/>
                          <a:latin typeface="Calibri" panose="020F0502020204030204" pitchFamily="34" charset="0"/>
                        </a:rPr>
                        <a:t> </a:t>
                      </a:r>
                    </a:p>
                  </a:txBody>
                  <a:tcPr marL="4993" marR="4993" marT="4993" marB="0" anchor="b">
                    <a:lnL>
                      <a:noFill/>
                    </a:lnL>
                    <a:lnR>
                      <a:noFill/>
                    </a:lnR>
                    <a:lnT>
                      <a:noFill/>
                    </a:lnT>
                    <a:lnB>
                      <a:noFill/>
                    </a:lnB>
                    <a:solidFill>
                      <a:schemeClr val="accent1"/>
                    </a:solidFill>
                  </a:tcPr>
                </a:tc>
                <a:tc>
                  <a:txBody>
                    <a:bodyPr/>
                    <a:lstStyle/>
                    <a:p>
                      <a:pPr algn="l" fontAlgn="b"/>
                      <a:r>
                        <a:rPr lang="en-US" sz="900" b="0" i="1" u="none" strike="noStrike">
                          <a:solidFill>
                            <a:srgbClr val="000000"/>
                          </a:solidFill>
                          <a:effectLst/>
                          <a:latin typeface="Calibri" panose="020F0502020204030204" pitchFamily="34" charset="0"/>
                        </a:rPr>
                        <a:t> </a:t>
                      </a:r>
                    </a:p>
                  </a:txBody>
                  <a:tcPr marL="4993" marR="4993" marT="4993" marB="0" anchor="b">
                    <a:lnL>
                      <a:noFill/>
                    </a:lnL>
                    <a:lnR>
                      <a:noFill/>
                    </a:lnR>
                    <a:lnT>
                      <a:noFill/>
                    </a:lnT>
                    <a:lnB>
                      <a:noFill/>
                    </a:lnB>
                    <a:solidFill>
                      <a:schemeClr val="accent1"/>
                    </a:solidFill>
                  </a:tcPr>
                </a:tc>
                <a:tc>
                  <a:txBody>
                    <a:bodyPr/>
                    <a:lstStyle/>
                    <a:p>
                      <a:pPr algn="l" fontAlgn="b"/>
                      <a:r>
                        <a:rPr lang="en-US" sz="900" b="0" i="1" u="none" strike="noStrike">
                          <a:solidFill>
                            <a:srgbClr val="000000"/>
                          </a:solidFill>
                          <a:effectLst/>
                          <a:latin typeface="Calibri" panose="020F0502020204030204" pitchFamily="34" charset="0"/>
                        </a:rPr>
                        <a:t> </a:t>
                      </a:r>
                    </a:p>
                  </a:txBody>
                  <a:tcPr marL="4993" marR="4993" marT="4993" marB="0" anchor="b">
                    <a:lnL>
                      <a:noFill/>
                    </a:lnL>
                    <a:lnR>
                      <a:noFill/>
                    </a:lnR>
                    <a:lnT>
                      <a:noFill/>
                    </a:lnT>
                    <a:lnB>
                      <a:noFill/>
                    </a:lnB>
                    <a:solidFill>
                      <a:schemeClr val="accent1"/>
                    </a:solidFill>
                  </a:tcPr>
                </a:tc>
                <a:tc>
                  <a:txBody>
                    <a:bodyPr/>
                    <a:lstStyle/>
                    <a:p>
                      <a:pPr algn="l" fontAlgn="b"/>
                      <a:r>
                        <a:rPr lang="en-US" sz="900" b="0" i="1" u="none" strike="noStrike">
                          <a:solidFill>
                            <a:srgbClr val="000000"/>
                          </a:solidFill>
                          <a:effectLst/>
                          <a:latin typeface="Calibri" panose="020F0502020204030204" pitchFamily="34" charset="0"/>
                        </a:rPr>
                        <a:t> $            50.00 </a:t>
                      </a:r>
                    </a:p>
                  </a:txBody>
                  <a:tcPr marL="4993" marR="4993" marT="4993" marB="0" anchor="b">
                    <a:lnL>
                      <a:noFill/>
                    </a:lnL>
                    <a:lnR>
                      <a:noFill/>
                    </a:lnR>
                    <a:lnT>
                      <a:noFill/>
                    </a:lnT>
                    <a:lnB>
                      <a:noFill/>
                    </a:lnB>
                    <a:solidFill>
                      <a:schemeClr val="accent1"/>
                    </a:solidFill>
                  </a:tcPr>
                </a:tc>
                <a:tc>
                  <a:txBody>
                    <a:bodyPr/>
                    <a:lstStyle/>
                    <a:p>
                      <a:pPr algn="l" fontAlgn="b"/>
                      <a:r>
                        <a:rPr lang="en-US" sz="900" b="0" i="1" u="none" strike="noStrike">
                          <a:solidFill>
                            <a:srgbClr val="000000"/>
                          </a:solidFill>
                          <a:effectLst/>
                          <a:latin typeface="Calibri" panose="020F0502020204030204" pitchFamily="34" charset="0"/>
                        </a:rPr>
                        <a:t> </a:t>
                      </a:r>
                    </a:p>
                  </a:txBody>
                  <a:tcPr marL="4993" marR="4993" marT="4993" marB="0" anchor="b">
                    <a:lnL>
                      <a:noFill/>
                    </a:lnL>
                    <a:lnR>
                      <a:noFill/>
                    </a:lnR>
                    <a:lnT>
                      <a:noFill/>
                    </a:lnT>
                    <a:lnB>
                      <a:noFill/>
                    </a:lnB>
                    <a:solidFill>
                      <a:schemeClr val="accent1"/>
                    </a:solidFill>
                  </a:tcPr>
                </a:tc>
                <a:tc>
                  <a:txBody>
                    <a:bodyPr/>
                    <a:lstStyle/>
                    <a:p>
                      <a:pPr algn="l" fontAlgn="b"/>
                      <a:r>
                        <a:rPr lang="en-US" sz="900" b="0" i="1" u="none" strike="noStrike">
                          <a:solidFill>
                            <a:srgbClr val="000000"/>
                          </a:solidFill>
                          <a:effectLst/>
                          <a:latin typeface="Calibri" panose="020F0502020204030204" pitchFamily="34" charset="0"/>
                        </a:rPr>
                        <a:t> $       50.00 </a:t>
                      </a:r>
                    </a:p>
                  </a:txBody>
                  <a:tcPr marL="4993" marR="4993" marT="4993" marB="0" anchor="b">
                    <a:lnL>
                      <a:noFill/>
                    </a:lnL>
                    <a:lnR>
                      <a:noFill/>
                    </a:lnR>
                    <a:lnT>
                      <a:noFill/>
                    </a:lnT>
                    <a:lnB>
                      <a:noFill/>
                    </a:lnB>
                    <a:solidFill>
                      <a:schemeClr val="accent1"/>
                    </a:solidFill>
                  </a:tcPr>
                </a:tc>
                <a:extLst>
                  <a:ext uri="{0D108BD9-81ED-4DB2-BD59-A6C34878D82A}">
                    <a16:rowId xmlns:a16="http://schemas.microsoft.com/office/drawing/2014/main" val="2278071933"/>
                  </a:ext>
                </a:extLst>
              </a:tr>
            </a:tbl>
          </a:graphicData>
        </a:graphic>
      </p:graphicFrame>
      <p:sp>
        <p:nvSpPr>
          <p:cNvPr id="4" name="Rectangle 3">
            <a:extLst>
              <a:ext uri="{FF2B5EF4-FFF2-40B4-BE49-F238E27FC236}">
                <a16:creationId xmlns:a16="http://schemas.microsoft.com/office/drawing/2014/main" id="{33A75BAE-9A82-ED82-D262-0DEA5D983DB5}"/>
              </a:ext>
            </a:extLst>
          </p:cNvPr>
          <p:cNvSpPr/>
          <p:nvPr/>
        </p:nvSpPr>
        <p:spPr>
          <a:xfrm>
            <a:off x="1592826" y="4149213"/>
            <a:ext cx="550606" cy="609600"/>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FD7787A-2ED0-E6D5-363E-E1D579B34A04}"/>
              </a:ext>
            </a:extLst>
          </p:cNvPr>
          <p:cNvSpPr/>
          <p:nvPr/>
        </p:nvSpPr>
        <p:spPr>
          <a:xfrm>
            <a:off x="6548284" y="4149213"/>
            <a:ext cx="550606" cy="609600"/>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E2F1754-E18B-8819-4A0E-D7FB3A4DC4E1}"/>
              </a:ext>
            </a:extLst>
          </p:cNvPr>
          <p:cNvSpPr/>
          <p:nvPr/>
        </p:nvSpPr>
        <p:spPr>
          <a:xfrm>
            <a:off x="7098890" y="4149213"/>
            <a:ext cx="550606" cy="609600"/>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87085C7-BC7A-4CFF-50BF-579FD6E48F6A}"/>
              </a:ext>
            </a:extLst>
          </p:cNvPr>
          <p:cNvSpPr/>
          <p:nvPr/>
        </p:nvSpPr>
        <p:spPr>
          <a:xfrm>
            <a:off x="9891252" y="4149213"/>
            <a:ext cx="707922" cy="609600"/>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5B1851A-9B22-0BBB-47B2-031DBD84EF9F}"/>
              </a:ext>
            </a:extLst>
          </p:cNvPr>
          <p:cNvSpPr/>
          <p:nvPr/>
        </p:nvSpPr>
        <p:spPr>
          <a:xfrm>
            <a:off x="10599174" y="4149213"/>
            <a:ext cx="904568" cy="609600"/>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8356A6A-B485-0EA0-0A48-19D466AF5A69}"/>
              </a:ext>
            </a:extLst>
          </p:cNvPr>
          <p:cNvSpPr/>
          <p:nvPr/>
        </p:nvSpPr>
        <p:spPr>
          <a:xfrm>
            <a:off x="11503741" y="4149213"/>
            <a:ext cx="639097" cy="609600"/>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97216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2" restart="whenNotActive" fill="hold" evtFilter="cancelBubble" nodeType="interactiveSeq">
                <p:stCondLst>
                  <p:cond evt="onClick" delay="0">
                    <p:tgtEl>
                      <p:spTgt spid="8"/>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7" restart="whenNotActive" fill="hold" evtFilter="cancelBubble" nodeType="interactiveSeq">
                <p:stCondLst>
                  <p:cond evt="onClick" delay="0">
                    <p:tgtEl>
                      <p:spTgt spid="9"/>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8B098-1989-D07C-C064-617D7CC327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863D40-39E2-9873-4197-84C755293620}"/>
              </a:ext>
            </a:extLst>
          </p:cNvPr>
          <p:cNvSpPr>
            <a:spLocks noGrp="1"/>
          </p:cNvSpPr>
          <p:nvPr>
            <p:ph type="title"/>
          </p:nvPr>
        </p:nvSpPr>
        <p:spPr>
          <a:xfrm>
            <a:off x="609600" y="365125"/>
            <a:ext cx="10972800" cy="1094965"/>
          </a:xfrm>
        </p:spPr>
        <p:txBody>
          <a:bodyPr/>
          <a:lstStyle/>
          <a:p>
            <a:pPr algn="ctr"/>
            <a:r>
              <a:rPr lang="en-US"/>
              <a:t>Claim Extensions</a:t>
            </a:r>
          </a:p>
        </p:txBody>
      </p:sp>
      <p:sp>
        <p:nvSpPr>
          <p:cNvPr id="3" name="Content Placeholder 2">
            <a:extLst>
              <a:ext uri="{FF2B5EF4-FFF2-40B4-BE49-F238E27FC236}">
                <a16:creationId xmlns:a16="http://schemas.microsoft.com/office/drawing/2014/main" id="{2CF362BF-B04E-0853-CE57-F388DE3831E7}"/>
              </a:ext>
            </a:extLst>
          </p:cNvPr>
          <p:cNvSpPr>
            <a:spLocks noGrp="1"/>
          </p:cNvSpPr>
          <p:nvPr>
            <p:ph sz="half" idx="1"/>
          </p:nvPr>
        </p:nvSpPr>
        <p:spPr>
          <a:xfrm>
            <a:off x="609600" y="1637071"/>
            <a:ext cx="10590306" cy="4546615"/>
          </a:xfrm>
        </p:spPr>
        <p:txBody>
          <a:bodyPr/>
          <a:lstStyle/>
          <a:p>
            <a:pPr marL="0" indent="0">
              <a:buNone/>
            </a:pPr>
            <a:endParaRPr lang="en-US"/>
          </a:p>
          <a:p>
            <a:pPr marL="0" indent="0">
              <a:buNone/>
            </a:pPr>
            <a:endParaRPr lang="en-US"/>
          </a:p>
          <a:p>
            <a:pPr marL="0" indent="0">
              <a:buNone/>
            </a:pPr>
            <a:r>
              <a:rPr lang="en-US"/>
              <a:t>If you need more than 60 days to submit your claim, you can request an extension by contacting the CTF analyst processing the claim. You must do this within the 60-day window. The request will be forwarded to the CTF Supervisor for review and determination.</a:t>
            </a:r>
          </a:p>
          <a:p>
            <a:pPr>
              <a:buFont typeface="Wingdings" panose="05000000000000000000" pitchFamily="2" charset="2"/>
              <a:buChar char="v"/>
            </a:pPr>
            <a:endParaRPr lang="en-US"/>
          </a:p>
          <a:p>
            <a:pPr>
              <a:buFont typeface="Wingdings" panose="05000000000000000000" pitchFamily="2" charset="2"/>
              <a:buChar char="v"/>
            </a:pPr>
            <a:endParaRPr lang="en-US"/>
          </a:p>
          <a:p>
            <a:pPr>
              <a:buFont typeface="Wingdings" panose="05000000000000000000" pitchFamily="2" charset="2"/>
              <a:buChar char="v"/>
            </a:pPr>
            <a:endParaRPr lang="en-US"/>
          </a:p>
          <a:p>
            <a:pPr>
              <a:buFont typeface="Wingdings" panose="05000000000000000000" pitchFamily="2" charset="2"/>
              <a:buChar char="v"/>
            </a:pPr>
            <a:endParaRPr lang="en-US"/>
          </a:p>
          <a:p>
            <a:pPr marL="0" indent="0" algn="ctr">
              <a:buNone/>
            </a:pPr>
            <a:endParaRPr lang="en-US"/>
          </a:p>
          <a:p>
            <a:pPr marL="0" indent="0">
              <a:buNone/>
            </a:pPr>
            <a:endParaRPr lang="en-US"/>
          </a:p>
          <a:p>
            <a:pPr>
              <a:buFont typeface="Wingdings" panose="05000000000000000000" pitchFamily="2" charset="2"/>
              <a:buChar char="v"/>
            </a:pPr>
            <a:endParaRPr lang="en-US"/>
          </a:p>
          <a:p>
            <a:pPr>
              <a:buFont typeface="Wingdings" panose="05000000000000000000" pitchFamily="2" charset="2"/>
              <a:buChar char="v"/>
            </a:pPr>
            <a:endParaRPr lang="en-US"/>
          </a:p>
          <a:p>
            <a:pPr>
              <a:buFont typeface="Wingdings" panose="05000000000000000000" pitchFamily="2" charset="2"/>
              <a:buChar char="v"/>
            </a:pPr>
            <a:endParaRPr lang="en-US"/>
          </a:p>
          <a:p>
            <a:pPr>
              <a:buFont typeface="Wingdings" panose="05000000000000000000" pitchFamily="2" charset="2"/>
              <a:buChar char="v"/>
            </a:pPr>
            <a:endParaRPr lang="en-US"/>
          </a:p>
          <a:p>
            <a:pPr>
              <a:buFont typeface="Wingdings" panose="05000000000000000000" pitchFamily="2" charset="2"/>
              <a:buChar char="v"/>
            </a:pPr>
            <a:endParaRPr lang="en-US"/>
          </a:p>
          <a:p>
            <a:pPr>
              <a:buFont typeface="Wingdings" panose="05000000000000000000" pitchFamily="2" charset="2"/>
              <a:buChar char="v"/>
            </a:pPr>
            <a:endParaRPr lang="en-US"/>
          </a:p>
          <a:p>
            <a:pPr>
              <a:buFont typeface="Wingdings" panose="05000000000000000000" pitchFamily="2" charset="2"/>
              <a:buChar char="v"/>
            </a:pPr>
            <a:endParaRPr lang="en-US"/>
          </a:p>
          <a:p>
            <a:pPr marL="0" indent="0">
              <a:buNone/>
            </a:pPr>
            <a:r>
              <a:rPr lang="en-US"/>
              <a:t> </a:t>
            </a:r>
          </a:p>
        </p:txBody>
      </p:sp>
      <p:sp>
        <p:nvSpPr>
          <p:cNvPr id="5" name="Slide Number Placeholder 4">
            <a:extLst>
              <a:ext uri="{FF2B5EF4-FFF2-40B4-BE49-F238E27FC236}">
                <a16:creationId xmlns:a16="http://schemas.microsoft.com/office/drawing/2014/main" id="{4E1CA369-91ED-20A6-9F28-7BF300AF62E8}"/>
              </a:ext>
            </a:extLst>
          </p:cNvPr>
          <p:cNvSpPr>
            <a:spLocks noGrp="1"/>
          </p:cNvSpPr>
          <p:nvPr>
            <p:ph type="sldNum" sz="quarter" idx="12"/>
          </p:nvPr>
        </p:nvSpPr>
        <p:spPr/>
        <p:txBody>
          <a:bodyPr/>
          <a:lstStyle/>
          <a:p>
            <a:pPr marL="0" marR="0" lvl="0" indent="0" algn="r" defTabSz="914400" rtl="0" eaLnBrk="1" fontAlgn="t" latinLnBrk="0" hangingPunct="1">
              <a:lnSpc>
                <a:spcPct val="100000"/>
              </a:lnSpc>
              <a:spcBef>
                <a:spcPts val="0"/>
              </a:spcBef>
              <a:spcAft>
                <a:spcPts val="0"/>
              </a:spcAft>
              <a:buClrTx/>
              <a:buSzTx/>
              <a:buFontTx/>
              <a:buNone/>
              <a:tabLst/>
              <a:defRPr/>
            </a:pPr>
            <a:fld id="{1C4126A1-9282-4A82-AC02-A59AF4A969C8}" type="slidenum">
              <a:rPr kumimoji="0" lang="en-US" sz="900" b="0" i="0" u="none" strike="noStrike" kern="1200" cap="none" spc="0" normalizeH="0" baseline="0" noProof="0" smtClean="0">
                <a:ln>
                  <a:noFill/>
                </a:ln>
                <a:solidFill>
                  <a:srgbClr val="6996C9"/>
                </a:solidFill>
                <a:effectLst/>
                <a:uLnTx/>
                <a:uFillTx/>
                <a:latin typeface="Century Gothic" panose="020F0302020204030204"/>
                <a:ea typeface="+mn-ea"/>
                <a:cs typeface="+mn-cs"/>
              </a:rPr>
              <a:pPr marL="0" marR="0" lvl="0" indent="0" algn="r" defTabSz="914400" rtl="0" eaLnBrk="1" fontAlgn="t" latinLnBrk="0" hangingPunct="1">
                <a:lnSpc>
                  <a:spcPct val="100000"/>
                </a:lnSpc>
                <a:spcBef>
                  <a:spcPts val="0"/>
                </a:spcBef>
                <a:spcAft>
                  <a:spcPts val="0"/>
                </a:spcAft>
                <a:buClrTx/>
                <a:buSzTx/>
                <a:buFontTx/>
                <a:buNone/>
                <a:tabLst/>
                <a:defRPr/>
              </a:pPr>
              <a:t>31</a:t>
            </a:fld>
            <a:endParaRPr kumimoji="0" lang="en-US" sz="900" b="0" i="0" u="none" strike="noStrike" kern="1200" cap="none" spc="0" normalizeH="0" baseline="0" noProof="0">
              <a:ln>
                <a:noFill/>
              </a:ln>
              <a:solidFill>
                <a:srgbClr val="6996C9"/>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8566118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E37722-EB7B-181F-4AD6-41965A92A5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971768-9A21-B949-4575-43E2B7DCDAB3}"/>
              </a:ext>
            </a:extLst>
          </p:cNvPr>
          <p:cNvSpPr>
            <a:spLocks noGrp="1"/>
          </p:cNvSpPr>
          <p:nvPr>
            <p:ph type="title"/>
          </p:nvPr>
        </p:nvSpPr>
        <p:spPr>
          <a:xfrm>
            <a:off x="-2048437" y="4319696"/>
            <a:ext cx="10972800" cy="1325563"/>
          </a:xfrm>
        </p:spPr>
        <p:txBody>
          <a:bodyPr/>
          <a:lstStyle/>
          <a:p>
            <a:pPr algn="ctr"/>
            <a:r>
              <a:rPr lang="en-US" sz="5400">
                <a:solidFill>
                  <a:schemeClr val="bg1"/>
                </a:solidFill>
              </a:rPr>
              <a:t>Payments</a:t>
            </a:r>
          </a:p>
        </p:txBody>
      </p:sp>
      <p:sp>
        <p:nvSpPr>
          <p:cNvPr id="3" name="Slide Number Placeholder 2">
            <a:extLst>
              <a:ext uri="{FF2B5EF4-FFF2-40B4-BE49-F238E27FC236}">
                <a16:creationId xmlns:a16="http://schemas.microsoft.com/office/drawing/2014/main" id="{52506365-E285-C810-716C-6FCD30D7E7BA}"/>
              </a:ext>
            </a:extLst>
          </p:cNvPr>
          <p:cNvSpPr>
            <a:spLocks noGrp="1"/>
          </p:cNvSpPr>
          <p:nvPr>
            <p:ph type="sldNum" sz="quarter" idx="12"/>
          </p:nvPr>
        </p:nvSpPr>
        <p:spPr/>
        <p:txBody>
          <a:bodyPr/>
          <a:lstStyle/>
          <a:p>
            <a:fld id="{1C4126A1-9282-4A82-AC02-A59AF4A969C8}" type="slidenum">
              <a:rPr lang="en-US" smtClean="0"/>
              <a:t>32</a:t>
            </a:fld>
            <a:endParaRPr lang="en-US"/>
          </a:p>
        </p:txBody>
      </p:sp>
      <p:pic>
        <p:nvPicPr>
          <p:cNvPr id="4" name="Picture 3" descr="Logo&#10;&#10;Description automatically generated">
            <a:extLst>
              <a:ext uri="{FF2B5EF4-FFF2-40B4-BE49-F238E27FC236}">
                <a16:creationId xmlns:a16="http://schemas.microsoft.com/office/drawing/2014/main" id="{7438CC71-3550-F01D-AA13-E1844264EE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927" y="421462"/>
            <a:ext cx="5316072" cy="2116843"/>
          </a:xfrm>
          <a:prstGeom prst="rect">
            <a:avLst/>
          </a:prstGeom>
        </p:spPr>
      </p:pic>
    </p:spTree>
    <p:extLst>
      <p:ext uri="{BB962C8B-B14F-4D97-AF65-F5344CB8AC3E}">
        <p14:creationId xmlns:p14="http://schemas.microsoft.com/office/powerpoint/2010/main" val="32486868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447871-36CE-0A44-53BD-431E4A0C3D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C0179B-5C49-2993-6985-AF6543AD100B}"/>
              </a:ext>
            </a:extLst>
          </p:cNvPr>
          <p:cNvSpPr>
            <a:spLocks noGrp="1"/>
          </p:cNvSpPr>
          <p:nvPr>
            <p:ph type="title"/>
          </p:nvPr>
        </p:nvSpPr>
        <p:spPr>
          <a:xfrm>
            <a:off x="1467852" y="688063"/>
            <a:ext cx="10114547" cy="1493822"/>
          </a:xfrm>
        </p:spPr>
        <p:txBody>
          <a:bodyPr>
            <a:normAutofit fontScale="90000"/>
          </a:bodyPr>
          <a:lstStyle/>
          <a:p>
            <a:r>
              <a:rPr lang="en-US" sz="4000">
                <a:cs typeface="Arial"/>
              </a:rPr>
              <a:t>Instruction on how Service Providers Need to Submit a Claim Before They Receive Payment</a:t>
            </a:r>
            <a:endParaRPr lang="en-US" sz="2400">
              <a:cs typeface="Arial"/>
            </a:endParaRPr>
          </a:p>
        </p:txBody>
      </p:sp>
      <p:sp>
        <p:nvSpPr>
          <p:cNvPr id="3" name="TextBox 2">
            <a:extLst>
              <a:ext uri="{FF2B5EF4-FFF2-40B4-BE49-F238E27FC236}">
                <a16:creationId xmlns:a16="http://schemas.microsoft.com/office/drawing/2014/main" id="{1762A97D-2C86-5C56-1294-4FACE3DBA179}"/>
              </a:ext>
            </a:extLst>
          </p:cNvPr>
          <p:cNvSpPr txBox="1"/>
          <p:nvPr/>
        </p:nvSpPr>
        <p:spPr>
          <a:xfrm>
            <a:off x="1186004" y="2480650"/>
            <a:ext cx="10809151" cy="2954655"/>
          </a:xfrm>
          <a:prstGeom prst="rect">
            <a:avLst/>
          </a:prstGeom>
          <a:noFill/>
        </p:spPr>
        <p:txBody>
          <a:bodyPr wrap="square" lIns="91440" tIns="45720" rIns="91440" bIns="45720" rtlCol="0" anchor="t">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a:solidFill>
                  <a:prstClr val="black"/>
                </a:solidFill>
                <a:cs typeface="Arial"/>
              </a:rPr>
              <a:t>Service providers apply CTF discounts within participant’s monthly bills.</a:t>
            </a:r>
            <a:endParaRPr lang="en-US" sz="2400" b="0" i="0" u="none" strike="noStrike" kern="1200" cap="none" spc="0" normalizeH="0" baseline="0" noProof="0">
              <a:ln>
                <a:noFill/>
              </a:ln>
              <a:solidFill>
                <a:prstClr val="black"/>
              </a:solidFill>
              <a:effectLst/>
              <a:uLnTx/>
              <a:uFillTx/>
              <a:cs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a:solidFill>
                  <a:prstClr val="black"/>
                </a:solidFill>
                <a:cs typeface="Arial"/>
              </a:rPr>
              <a:t>Submit a claim for reimbursement to </a:t>
            </a:r>
            <a:r>
              <a:rPr lang="en-US" sz="2400" err="1">
                <a:solidFill>
                  <a:prstClr val="black"/>
                </a:solidFill>
                <a:cs typeface="Arial"/>
              </a:rPr>
              <a:t>eCAP</a:t>
            </a:r>
            <a:r>
              <a:rPr lang="en-US" sz="2400">
                <a:solidFill>
                  <a:prstClr val="black"/>
                </a:solidFill>
                <a:cs typeface="Arial"/>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a:solidFill>
                  <a:prstClr val="black"/>
                </a:solidFill>
                <a:cs typeface="Arial"/>
              </a:rPr>
              <a:t>Download the claim worksheet template, then complete and submit one claim worksheet per month.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a:solidFill>
                  <a:prstClr val="black"/>
                </a:solidFill>
                <a:cs typeface="Arial" panose="020B0604020202020204" pitchFamily="34" charset="0"/>
              </a:rPr>
              <a:t>Each claim worksheet is due 60 days from the last day of the month.</a:t>
            </a:r>
          </a:p>
          <a:p>
            <a:pPr marR="0" algn="l" defTabSz="914400" rtl="0" eaLnBrk="1" fontAlgn="auto" latinLnBrk="0" hangingPunct="1">
              <a:lnSpc>
                <a:spcPct val="100000"/>
              </a:lnSpc>
              <a:spcBef>
                <a:spcPts val="0"/>
              </a:spcBef>
              <a:spcAft>
                <a:spcPts val="0"/>
              </a:spcAft>
              <a:buClrTx/>
              <a:buSzTx/>
              <a:tabLst/>
              <a:defRPr/>
            </a:pPr>
            <a:endParaRPr lang="en-US" b="0" i="0" u="none" strike="noStrike" kern="1200" cap="none" spc="0" normalizeH="0" baseline="0" noProof="0">
              <a:ln>
                <a:noFill/>
              </a:ln>
              <a:solidFill>
                <a:prstClr val="black"/>
              </a:solidFill>
              <a:effectLst/>
              <a:uLnTx/>
              <a:uFillTx/>
              <a:latin typeface="Corbel" panose="020B0503020204020204"/>
              <a:cs typeface="Arial" panose="020B0604020202020204" pitchFamily="34" charset="0"/>
            </a:endParaRPr>
          </a:p>
        </p:txBody>
      </p:sp>
    </p:spTree>
    <p:extLst>
      <p:ext uri="{BB962C8B-B14F-4D97-AF65-F5344CB8AC3E}">
        <p14:creationId xmlns:p14="http://schemas.microsoft.com/office/powerpoint/2010/main" val="39885096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F131A7-2033-2C8C-31A0-7CE7C1E57C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3DD39C-CFF0-F6EB-3A2A-99E8EB9769FC}"/>
              </a:ext>
            </a:extLst>
          </p:cNvPr>
          <p:cNvSpPr>
            <a:spLocks noGrp="1"/>
          </p:cNvSpPr>
          <p:nvPr>
            <p:ph type="title"/>
          </p:nvPr>
        </p:nvSpPr>
        <p:spPr>
          <a:xfrm>
            <a:off x="1217635" y="407996"/>
            <a:ext cx="10114547" cy="1023042"/>
          </a:xfrm>
        </p:spPr>
        <p:txBody>
          <a:bodyPr>
            <a:normAutofit/>
          </a:bodyPr>
          <a:lstStyle/>
          <a:p>
            <a:r>
              <a:rPr lang="en-US">
                <a:cs typeface="Arial" panose="020B0604020202020204" pitchFamily="34" charset="0"/>
              </a:rPr>
              <a:t>Timeline for SP to Receive Payment from CTF</a:t>
            </a:r>
          </a:p>
        </p:txBody>
      </p:sp>
      <p:sp>
        <p:nvSpPr>
          <p:cNvPr id="3" name="TextBox 2">
            <a:extLst>
              <a:ext uri="{FF2B5EF4-FFF2-40B4-BE49-F238E27FC236}">
                <a16:creationId xmlns:a16="http://schemas.microsoft.com/office/drawing/2014/main" id="{08A43F02-EF06-BD45-36F5-64B593F25380}"/>
              </a:ext>
            </a:extLst>
          </p:cNvPr>
          <p:cNvSpPr txBox="1"/>
          <p:nvPr/>
        </p:nvSpPr>
        <p:spPr>
          <a:xfrm>
            <a:off x="1212269" y="1727703"/>
            <a:ext cx="7237931" cy="6463308"/>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prstClr val="black"/>
                </a:solidFill>
                <a:cs typeface="Arial" panose="020B0604020202020204" pitchFamily="34" charset="0"/>
              </a:rPr>
              <a:t>CTF analysts reviewed the claim in </a:t>
            </a:r>
            <a:r>
              <a:rPr lang="en-US" sz="2400" dirty="0" err="1">
                <a:solidFill>
                  <a:prstClr val="black"/>
                </a:solidFill>
                <a:cs typeface="Arial" panose="020B0604020202020204" pitchFamily="34" charset="0"/>
              </a:rPr>
              <a:t>eCAP</a:t>
            </a:r>
            <a:r>
              <a:rPr lang="en-US" sz="2400" dirty="0">
                <a:solidFill>
                  <a:prstClr val="black"/>
                </a:solidFill>
                <a:cs typeface="Arial" panose="020B0604020202020204" pitchFamily="34" charset="0"/>
              </a:rPr>
              <a:t> and submitted to supervisor for approved within 30 days.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prstClr val="black"/>
                </a:solidFill>
                <a:cs typeface="Arial" panose="020B0604020202020204" pitchFamily="34" charset="0"/>
              </a:rPr>
              <a:t>CTF supervisor reviewed and approved the claim.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prstClr val="black"/>
                </a:solidFill>
                <a:cs typeface="Arial" panose="020B0604020202020204" pitchFamily="34" charset="0"/>
              </a:rPr>
              <a:t>Fiscal office processed the claim and created a voucher in </a:t>
            </a:r>
            <a:r>
              <a:rPr lang="en-US" sz="2400" dirty="0" err="1">
                <a:solidFill>
                  <a:prstClr val="black"/>
                </a:solidFill>
                <a:cs typeface="Arial" panose="020B0604020202020204" pitchFamily="34" charset="0"/>
              </a:rPr>
              <a:t>FI$Cal</a:t>
            </a:r>
            <a:r>
              <a:rPr lang="en-US" sz="2400" dirty="0">
                <a:solidFill>
                  <a:prstClr val="black"/>
                </a:solidFill>
                <a:cs typeface="Arial" panose="020B0604020202020204" pitchFamily="34" charset="0"/>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prstClr val="black"/>
                </a:solidFill>
                <a:cs typeface="Arial" panose="020B0604020202020204" pitchFamily="34" charset="0"/>
              </a:rPr>
              <a:t>State Controller Office will approve or deny the claim in </a:t>
            </a:r>
            <a:r>
              <a:rPr lang="en-US" sz="2400" dirty="0" err="1">
                <a:solidFill>
                  <a:prstClr val="black"/>
                </a:solidFill>
                <a:cs typeface="Arial" panose="020B0604020202020204" pitchFamily="34" charset="0"/>
              </a:rPr>
              <a:t>FI$Cal</a:t>
            </a:r>
            <a:r>
              <a:rPr lang="en-US" sz="2400" dirty="0">
                <a:solidFill>
                  <a:prstClr val="black"/>
                </a:solidFill>
                <a:cs typeface="Arial" panose="020B0604020202020204" pitchFamily="34" charset="0"/>
              </a:rPr>
              <a: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prstClr val="black"/>
                </a:solidFill>
                <a:cs typeface="Arial" panose="020B0604020202020204" pitchFamily="34" charset="0"/>
              </a:rPr>
              <a:t>The warrant check will issue approximately 30 days after a claim is approved in </a:t>
            </a:r>
            <a:r>
              <a:rPr lang="en-US" sz="2400" dirty="0" err="1">
                <a:solidFill>
                  <a:prstClr val="black"/>
                </a:solidFill>
                <a:cs typeface="Arial" panose="020B0604020202020204" pitchFamily="34" charset="0"/>
              </a:rPr>
              <a:t>eCAP</a:t>
            </a:r>
            <a:r>
              <a:rPr lang="en-US" sz="2400" dirty="0">
                <a:solidFill>
                  <a:prstClr val="black"/>
                </a:solidFill>
                <a:cs typeface="Arial" panose="020B0604020202020204" pitchFamily="34" charset="0"/>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orbel" panose="020B050302020402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pic>
        <p:nvPicPr>
          <p:cNvPr id="4" name="Picture 3" descr="Half face clock on a wall">
            <a:extLst>
              <a:ext uri="{FF2B5EF4-FFF2-40B4-BE49-F238E27FC236}">
                <a16:creationId xmlns:a16="http://schemas.microsoft.com/office/drawing/2014/main" id="{9883639B-2597-457F-2D1E-B1F25AC14095}"/>
              </a:ext>
            </a:extLst>
          </p:cNvPr>
          <p:cNvPicPr>
            <a:picLocks noChangeAspect="1"/>
          </p:cNvPicPr>
          <p:nvPr/>
        </p:nvPicPr>
        <p:blipFill>
          <a:blip r:embed="rId3"/>
          <a:stretch>
            <a:fillRect/>
          </a:stretch>
        </p:blipFill>
        <p:spPr>
          <a:xfrm>
            <a:off x="8444638" y="1414116"/>
            <a:ext cx="2668722" cy="5100984"/>
          </a:xfrm>
          <a:prstGeom prst="rect">
            <a:avLst/>
          </a:prstGeom>
        </p:spPr>
      </p:pic>
    </p:spTree>
    <p:extLst>
      <p:ext uri="{BB962C8B-B14F-4D97-AF65-F5344CB8AC3E}">
        <p14:creationId xmlns:p14="http://schemas.microsoft.com/office/powerpoint/2010/main" val="33323717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AC54BF-181F-9762-DAE8-F54CB2F022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6AA21B-4C00-B47F-61BA-EE6211CB5FFB}"/>
              </a:ext>
            </a:extLst>
          </p:cNvPr>
          <p:cNvSpPr>
            <a:spLocks noGrp="1"/>
          </p:cNvSpPr>
          <p:nvPr>
            <p:ph type="title"/>
          </p:nvPr>
        </p:nvSpPr>
        <p:spPr>
          <a:xfrm>
            <a:off x="1467852" y="688063"/>
            <a:ext cx="10114547" cy="1032095"/>
          </a:xfrm>
        </p:spPr>
        <p:txBody>
          <a:bodyPr>
            <a:normAutofit/>
          </a:bodyPr>
          <a:lstStyle/>
          <a:p>
            <a:r>
              <a:rPr lang="en-US">
                <a:cs typeface="Arial" panose="020B0604020202020204" pitchFamily="34" charset="0"/>
              </a:rPr>
              <a:t>Returning Funds to CTF</a:t>
            </a:r>
          </a:p>
        </p:txBody>
      </p:sp>
      <p:sp>
        <p:nvSpPr>
          <p:cNvPr id="3" name="TextBox 2">
            <a:extLst>
              <a:ext uri="{FF2B5EF4-FFF2-40B4-BE49-F238E27FC236}">
                <a16:creationId xmlns:a16="http://schemas.microsoft.com/office/drawing/2014/main" id="{4E5CB877-A831-20C9-D4FA-85473F36A3F1}"/>
              </a:ext>
            </a:extLst>
          </p:cNvPr>
          <p:cNvSpPr txBox="1"/>
          <p:nvPr/>
        </p:nvSpPr>
        <p:spPr>
          <a:xfrm>
            <a:off x="1016074" y="2156333"/>
            <a:ext cx="10635049" cy="4801314"/>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2000" dirty="0">
              <a:solidFill>
                <a:prstClr val="black"/>
              </a:solidFill>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prstClr val="black"/>
                </a:solidFill>
                <a:cs typeface="Arial" panose="020B0604020202020204" pitchFamily="34" charset="0"/>
              </a:rPr>
              <a:t>The adjustments and corrections can sometime necessitate a service provider to return the funds.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prstClr val="black"/>
                </a:solidFill>
                <a:cs typeface="Arial" panose="020B0604020202020204" pitchFamily="34" charset="0"/>
              </a:rPr>
              <a:t>If the subtotal for any fiscal year listed is negative, the service providers must send a refund check.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prstClr val="black"/>
                </a:solidFill>
                <a:cs typeface="Arial" panose="020B0604020202020204" pitchFamily="34" charset="0"/>
              </a:rPr>
              <a:t>The refund check can be either a physical check or e-check.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ea typeface="+mn-ea"/>
                <a:cs typeface="Arial" panose="020B0604020202020204" pitchFamily="34" charset="0"/>
              </a:rPr>
              <a:t>A physical check need to mail and make payable to “California Public Utilities Commission- CTF program”.</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ea typeface="+mn-ea"/>
                <a:cs typeface="Arial" panose="020B0604020202020204" pitchFamily="34" charset="0"/>
              </a:rPr>
              <a:t>E-check is an electronic check</a:t>
            </a:r>
            <a:r>
              <a:rPr lang="en-US" sz="2000" dirty="0">
                <a:solidFill>
                  <a:prstClr val="black"/>
                </a:solidFill>
                <a:cs typeface="Arial" panose="020B0604020202020204" pitchFamily="34" charset="0"/>
              </a:rPr>
              <a:t> that can be mail to our CTF claims email.</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ea typeface="+mn-ea"/>
                <a:cs typeface="Arial" panose="020B0604020202020204" pitchFamily="34" charset="0"/>
              </a:rPr>
              <a:t>A claim is considered incomplete if the associated check has not received.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orbel" panose="020B050302020402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6575123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AD375B-0C1B-7DF2-A755-AEF70651E4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007FD0-BD2D-7818-BC98-3DF1D3DFD320}"/>
              </a:ext>
            </a:extLst>
          </p:cNvPr>
          <p:cNvSpPr>
            <a:spLocks noGrp="1"/>
          </p:cNvSpPr>
          <p:nvPr>
            <p:ph type="title"/>
          </p:nvPr>
        </p:nvSpPr>
        <p:spPr>
          <a:xfrm>
            <a:off x="609599" y="4392245"/>
            <a:ext cx="10972800" cy="1325563"/>
          </a:xfrm>
        </p:spPr>
        <p:txBody>
          <a:bodyPr/>
          <a:lstStyle/>
          <a:p>
            <a:pPr algn="ctr"/>
            <a:r>
              <a:rPr lang="en-US" sz="5400">
                <a:solidFill>
                  <a:schemeClr val="bg1"/>
                </a:solidFill>
              </a:rPr>
              <a:t>Concepts and Best Practices</a:t>
            </a:r>
          </a:p>
        </p:txBody>
      </p:sp>
      <p:sp>
        <p:nvSpPr>
          <p:cNvPr id="3" name="Slide Number Placeholder 2">
            <a:extLst>
              <a:ext uri="{FF2B5EF4-FFF2-40B4-BE49-F238E27FC236}">
                <a16:creationId xmlns:a16="http://schemas.microsoft.com/office/drawing/2014/main" id="{1BA61E3F-63EE-D8C1-D419-9D1FF115675F}"/>
              </a:ext>
            </a:extLst>
          </p:cNvPr>
          <p:cNvSpPr>
            <a:spLocks noGrp="1"/>
          </p:cNvSpPr>
          <p:nvPr>
            <p:ph type="sldNum" sz="quarter" idx="12"/>
          </p:nvPr>
        </p:nvSpPr>
        <p:spPr/>
        <p:txBody>
          <a:bodyPr/>
          <a:lstStyle/>
          <a:p>
            <a:fld id="{1C4126A1-9282-4A82-AC02-A59AF4A969C8}" type="slidenum">
              <a:rPr lang="en-US" smtClean="0"/>
              <a:t>36</a:t>
            </a:fld>
            <a:endParaRPr lang="en-US"/>
          </a:p>
        </p:txBody>
      </p:sp>
      <p:pic>
        <p:nvPicPr>
          <p:cNvPr id="4" name="Picture 3" descr="Logo&#10;&#10;Description automatically generated">
            <a:extLst>
              <a:ext uri="{FF2B5EF4-FFF2-40B4-BE49-F238E27FC236}">
                <a16:creationId xmlns:a16="http://schemas.microsoft.com/office/drawing/2014/main" id="{2F32384C-D16F-7507-5FA9-2E76983286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927" y="421462"/>
            <a:ext cx="5316072" cy="2116843"/>
          </a:xfrm>
          <a:prstGeom prst="rect">
            <a:avLst/>
          </a:prstGeom>
        </p:spPr>
      </p:pic>
    </p:spTree>
    <p:extLst>
      <p:ext uri="{BB962C8B-B14F-4D97-AF65-F5344CB8AC3E}">
        <p14:creationId xmlns:p14="http://schemas.microsoft.com/office/powerpoint/2010/main" val="15564972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80006-23F4-D3E7-90F8-88D9D475DFF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42D5E83-4D04-FDE5-E973-FE81F7F9CBF4}"/>
              </a:ext>
            </a:extLst>
          </p:cNvPr>
          <p:cNvSpPr txBox="1"/>
          <p:nvPr/>
        </p:nvSpPr>
        <p:spPr>
          <a:xfrm>
            <a:off x="805542" y="1883228"/>
            <a:ext cx="10591800" cy="43960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Bef>
                <a:spcPts val="1000"/>
              </a:spcBef>
              <a:buFont typeface="Arial"/>
              <a:buChar char="•"/>
            </a:pPr>
            <a:r>
              <a:rPr lang="en-US" sz="2000" b="1" dirty="0"/>
              <a:t>Multiple Locations:</a:t>
            </a:r>
            <a:endParaRPr lang="en-US" b="1" dirty="0"/>
          </a:p>
          <a:p>
            <a:pPr marL="800100" lvl="1" indent="-342900">
              <a:spcBef>
                <a:spcPts val="1000"/>
              </a:spcBef>
              <a:buFont typeface="Arial"/>
              <a:buChar char="•"/>
            </a:pPr>
            <a:r>
              <a:rPr lang="en-US" sz="2000"/>
              <a:t>CTF discount is location-based, each location (address) must receive its own Approval Letter to be eligible for CTF discount. </a:t>
            </a:r>
            <a:r>
              <a:rPr lang="en-US" sz="2000" dirty="0"/>
              <a:t>Verify each location's eligibility before adding the customer.</a:t>
            </a:r>
            <a:endParaRPr lang="en-US" dirty="0"/>
          </a:p>
          <a:p>
            <a:pPr marL="1257300" lvl="2" indent="-342900">
              <a:spcBef>
                <a:spcPts val="1000"/>
              </a:spcBef>
              <a:buFont typeface="Arial"/>
              <a:buChar char="•"/>
            </a:pPr>
            <a:r>
              <a:rPr lang="en-US" sz="2000" dirty="0">
                <a:latin typeface="Century Gothic"/>
                <a:cs typeface="Arial"/>
              </a:rPr>
              <a:t>Verify existing multiple-location customer for each location's CTF eligibility.</a:t>
            </a:r>
          </a:p>
          <a:p>
            <a:pPr marL="1257300" lvl="2" indent="-342900">
              <a:spcBef>
                <a:spcPts val="1000"/>
              </a:spcBef>
              <a:buFont typeface="Arial"/>
              <a:buChar char="•"/>
            </a:pPr>
            <a:r>
              <a:rPr lang="en-US" sz="2000" dirty="0">
                <a:latin typeface="Century Gothic"/>
                <a:cs typeface="Arial"/>
              </a:rPr>
              <a:t>Verify each CTF participant location's eligibility expiration date before submitting a claim since each location may have different CTF eligibility end date.</a:t>
            </a:r>
          </a:p>
          <a:p>
            <a:pPr marL="342900" indent="-342900">
              <a:spcBef>
                <a:spcPts val="1000"/>
              </a:spcBef>
              <a:buFont typeface="Arial"/>
              <a:buChar char="•"/>
            </a:pPr>
            <a:r>
              <a:rPr lang="en-US" sz="2000" b="1" dirty="0">
                <a:cs typeface="Arial"/>
              </a:rPr>
              <a:t>Record Retention:</a:t>
            </a:r>
            <a:r>
              <a:rPr lang="en-US" sz="2000" dirty="0">
                <a:cs typeface="Arial"/>
              </a:rPr>
              <a:t> </a:t>
            </a:r>
          </a:p>
          <a:p>
            <a:pPr marL="800100" lvl="1" indent="-342900">
              <a:spcBef>
                <a:spcPts val="1000"/>
              </a:spcBef>
              <a:buFont typeface="Arial"/>
              <a:buChar char="•"/>
            </a:pPr>
            <a:r>
              <a:rPr lang="en-US" sz="2000" dirty="0">
                <a:cs typeface="Arial"/>
              </a:rPr>
              <a:t>CTF service provider must keep claim-related records for 10 years and make them available in the event of a state audit. </a:t>
            </a:r>
          </a:p>
          <a:p>
            <a:endParaRPr lang="en-US" dirty="0"/>
          </a:p>
        </p:txBody>
      </p:sp>
      <p:sp>
        <p:nvSpPr>
          <p:cNvPr id="4" name="TextBox 3">
            <a:extLst>
              <a:ext uri="{FF2B5EF4-FFF2-40B4-BE49-F238E27FC236}">
                <a16:creationId xmlns:a16="http://schemas.microsoft.com/office/drawing/2014/main" id="{6FDF1A85-AD5C-3C0B-B756-715AFF8424DE}"/>
              </a:ext>
            </a:extLst>
          </p:cNvPr>
          <p:cNvSpPr txBox="1"/>
          <p:nvPr/>
        </p:nvSpPr>
        <p:spPr>
          <a:xfrm>
            <a:off x="0" y="673294"/>
            <a:ext cx="12192000" cy="590931"/>
          </a:xfrm>
          <a:prstGeom prst="rect">
            <a:avLst/>
          </a:prstGeom>
          <a:noFill/>
        </p:spPr>
        <p:txBody>
          <a:bodyPr wrap="square" lIns="91440" tIns="45720" rIns="91440" bIns="45720" rtlCol="0" anchor="t">
            <a:spAutoFit/>
          </a:bodyPr>
          <a:lstStyle/>
          <a:p>
            <a:pPr algn="ctr">
              <a:lnSpc>
                <a:spcPct val="90000"/>
              </a:lnSpc>
              <a:spcBef>
                <a:spcPct val="0"/>
              </a:spcBef>
              <a:defRPr/>
            </a:pPr>
            <a:r>
              <a:rPr lang="en-US" sz="3600" b="1">
                <a:solidFill>
                  <a:srgbClr val="2A3C50"/>
                </a:solidFill>
                <a:latin typeface="Century Gothic" panose="020F0302020204030204"/>
              </a:rPr>
              <a:t>Best Practices</a:t>
            </a:r>
            <a:endParaRPr lang="en-US">
              <a:ea typeface="+mn-ea"/>
              <a:cs typeface="+mn-cs"/>
            </a:endParaRPr>
          </a:p>
        </p:txBody>
      </p:sp>
    </p:spTree>
    <p:extLst>
      <p:ext uri="{BB962C8B-B14F-4D97-AF65-F5344CB8AC3E}">
        <p14:creationId xmlns:p14="http://schemas.microsoft.com/office/powerpoint/2010/main" val="18467049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BE971-2518-C7E9-852B-9B353A03DC7A}"/>
              </a:ext>
            </a:extLst>
          </p:cNvPr>
          <p:cNvSpPr>
            <a:spLocks noGrp="1"/>
          </p:cNvSpPr>
          <p:nvPr>
            <p:ph type="title"/>
          </p:nvPr>
        </p:nvSpPr>
        <p:spPr/>
        <p:txBody>
          <a:bodyPr vert="horz" lIns="0" tIns="45720" rIns="91440" bIns="45720" rtlCol="0" anchor="ctr" anchorCtr="0">
            <a:noAutofit/>
          </a:bodyPr>
          <a:lstStyle/>
          <a:p>
            <a:pPr algn="ctr">
              <a:spcBef>
                <a:spcPts val="0"/>
              </a:spcBef>
            </a:pPr>
            <a:br>
              <a:rPr lang="en-US" sz="1700"/>
            </a:br>
            <a:r>
              <a:rPr lang="en-US" sz="2800">
                <a:solidFill>
                  <a:srgbClr val="2A3C50"/>
                </a:solidFill>
              </a:rPr>
              <a:t>Common Errors and How to Avoid Them – </a:t>
            </a:r>
            <a:br>
              <a:rPr lang="en-US" sz="2800">
                <a:solidFill>
                  <a:srgbClr val="2A3C50"/>
                </a:solidFill>
              </a:rPr>
            </a:br>
            <a:r>
              <a:rPr lang="en-US" sz="2800">
                <a:solidFill>
                  <a:srgbClr val="2A3C50"/>
                </a:solidFill>
              </a:rPr>
              <a:t>and Get Reimbursed Faster </a:t>
            </a:r>
            <a:br>
              <a:rPr lang="en-US" sz="2800">
                <a:solidFill>
                  <a:srgbClr val="2A3C50"/>
                </a:solidFill>
              </a:rPr>
            </a:br>
            <a:endParaRPr lang="en-US" sz="2800" b="0">
              <a:solidFill>
                <a:srgbClr val="2A3C50"/>
              </a:solidFill>
            </a:endParaRPr>
          </a:p>
        </p:txBody>
      </p:sp>
      <p:sp>
        <p:nvSpPr>
          <p:cNvPr id="3" name="Content Placeholder 2">
            <a:extLst>
              <a:ext uri="{FF2B5EF4-FFF2-40B4-BE49-F238E27FC236}">
                <a16:creationId xmlns:a16="http://schemas.microsoft.com/office/drawing/2014/main" id="{456FDA35-FDB9-7E81-8B8A-9A2A218B6C69}"/>
              </a:ext>
            </a:extLst>
          </p:cNvPr>
          <p:cNvSpPr>
            <a:spLocks noGrp="1"/>
          </p:cNvSpPr>
          <p:nvPr>
            <p:ph idx="1"/>
          </p:nvPr>
        </p:nvSpPr>
        <p:spPr/>
        <p:txBody>
          <a:bodyPr vert="horz" lIns="0" tIns="45720" rIns="91440" bIns="45720" rtlCol="0" anchor="t">
            <a:noAutofit/>
          </a:bodyPr>
          <a:lstStyle/>
          <a:p>
            <a:r>
              <a:rPr lang="en-US" b="1"/>
              <a:t>Location eligibility for multi-location CTF participants.</a:t>
            </a:r>
          </a:p>
          <a:p>
            <a:pPr lvl="1"/>
            <a:r>
              <a:rPr lang="en-US"/>
              <a:t>CTF eligibility is location-based, please confirm each location's CTF eligibility before adding the location to customer account.</a:t>
            </a:r>
          </a:p>
          <a:p>
            <a:r>
              <a:rPr lang="en-US" b="1"/>
              <a:t>Confirm CTF participant eligibility for each claim month.</a:t>
            </a:r>
          </a:p>
          <a:p>
            <a:r>
              <a:rPr lang="en-US" b="1"/>
              <a:t>Name change.</a:t>
            </a:r>
          </a:p>
          <a:p>
            <a:pPr lvl="1"/>
            <a:r>
              <a:rPr lang="en-US"/>
              <a:t>When there is a legal name change. Please submit updated Std. Form 204 and IRS letter approving the name change.</a:t>
            </a:r>
          </a:p>
          <a:p>
            <a:r>
              <a:rPr lang="en-US" b="1">
                <a:ea typeface="+mn-lt"/>
                <a:cs typeface="+mn-lt"/>
              </a:rPr>
              <a:t>Claim Submission Deadline</a:t>
            </a:r>
          </a:p>
          <a:p>
            <a:pPr lvl="1"/>
            <a:r>
              <a:rPr lang="en-US">
                <a:ea typeface="+mn-lt"/>
                <a:cs typeface="+mn-lt"/>
              </a:rPr>
              <a:t>Service Providers must submit </a:t>
            </a:r>
            <a:r>
              <a:rPr lang="en-US" u="sng">
                <a:ea typeface="+mn-lt"/>
                <a:cs typeface="+mn-lt"/>
              </a:rPr>
              <a:t>one</a:t>
            </a:r>
            <a:r>
              <a:rPr lang="en-US">
                <a:ea typeface="+mn-lt"/>
                <a:cs typeface="+mn-lt"/>
              </a:rPr>
              <a:t> claim for each service month. Claim is due </a:t>
            </a:r>
            <a:r>
              <a:rPr lang="en-US" u="sng">
                <a:ea typeface="+mn-lt"/>
                <a:cs typeface="+mn-lt"/>
              </a:rPr>
              <a:t>60 days</a:t>
            </a:r>
            <a:r>
              <a:rPr lang="en-US">
                <a:ea typeface="+mn-lt"/>
                <a:cs typeface="+mn-lt"/>
              </a:rPr>
              <a:t> from the end of the month and is not eligible for reimbursement if received after the due date. </a:t>
            </a:r>
            <a:endParaRPr lang="en-US"/>
          </a:p>
        </p:txBody>
      </p:sp>
      <p:sp>
        <p:nvSpPr>
          <p:cNvPr id="4" name="Slide Number Placeholder 3">
            <a:extLst>
              <a:ext uri="{FF2B5EF4-FFF2-40B4-BE49-F238E27FC236}">
                <a16:creationId xmlns:a16="http://schemas.microsoft.com/office/drawing/2014/main" id="{594A4481-F530-7B4B-7E1F-50AC3DAB5077}"/>
              </a:ext>
            </a:extLst>
          </p:cNvPr>
          <p:cNvSpPr>
            <a:spLocks noGrp="1"/>
          </p:cNvSpPr>
          <p:nvPr>
            <p:ph type="sldNum" sz="quarter" idx="12"/>
          </p:nvPr>
        </p:nvSpPr>
        <p:spPr/>
        <p:txBody>
          <a:bodyPr/>
          <a:lstStyle/>
          <a:p>
            <a:fld id="{1C4126A1-9282-4A82-AC02-A59AF4A969C8}" type="slidenum">
              <a:rPr lang="en-US" smtClean="0"/>
              <a:t>38</a:t>
            </a:fld>
            <a:endParaRPr lang="en-US"/>
          </a:p>
        </p:txBody>
      </p:sp>
    </p:spTree>
    <p:extLst>
      <p:ext uri="{BB962C8B-B14F-4D97-AF65-F5344CB8AC3E}">
        <p14:creationId xmlns:p14="http://schemas.microsoft.com/office/powerpoint/2010/main" val="13343914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7844AE-3B3A-F338-E6E6-A8199F3A4B13}"/>
              </a:ext>
            </a:extLst>
          </p:cNvPr>
          <p:cNvSpPr>
            <a:spLocks noGrp="1"/>
          </p:cNvSpPr>
          <p:nvPr>
            <p:ph idx="1"/>
          </p:nvPr>
        </p:nvSpPr>
        <p:spPr>
          <a:xfrm>
            <a:off x="609600" y="1277711"/>
            <a:ext cx="10972800" cy="4982710"/>
          </a:xfrm>
        </p:spPr>
        <p:txBody>
          <a:bodyPr vert="horz" lIns="0" tIns="45720" rIns="91440" bIns="45720" rtlCol="0" anchor="t">
            <a:noAutofit/>
          </a:bodyPr>
          <a:lstStyle/>
          <a:p>
            <a:r>
              <a:rPr lang="en-US" b="1" dirty="0"/>
              <a:t>CTF payments are reimbursements:</a:t>
            </a:r>
          </a:p>
          <a:p>
            <a:pPr lvl="1"/>
            <a:r>
              <a:rPr lang="en-US" dirty="0"/>
              <a:t>Do not include in submitted claim prior to providing the discounted bill to the CTF participant.</a:t>
            </a:r>
          </a:p>
          <a:p>
            <a:r>
              <a:rPr lang="en-US" b="1" dirty="0" err="1"/>
              <a:t>eCAP</a:t>
            </a:r>
            <a:r>
              <a:rPr lang="en-US" b="1" dirty="0"/>
              <a:t> claim worksheet input errors:</a:t>
            </a:r>
          </a:p>
          <a:p>
            <a:pPr lvl="1"/>
            <a:r>
              <a:rPr lang="en-US" dirty="0"/>
              <a:t>Enter the appropriate information for claim worksheet columns. </a:t>
            </a:r>
          </a:p>
          <a:p>
            <a:pPr lvl="2" indent="-172720"/>
            <a:r>
              <a:rPr lang="en-US" dirty="0"/>
              <a:t>Service month vs. billed month.</a:t>
            </a:r>
          </a:p>
          <a:p>
            <a:pPr lvl="2" indent="-172720"/>
            <a:r>
              <a:rPr lang="en-US" dirty="0"/>
              <a:t>E-rate state average vs. E-rate support.</a:t>
            </a:r>
          </a:p>
          <a:p>
            <a:r>
              <a:rPr lang="en-US" b="1" dirty="0"/>
              <a:t>Adjusting past claim(s):</a:t>
            </a:r>
          </a:p>
          <a:p>
            <a:pPr lvl="1"/>
            <a:r>
              <a:rPr lang="en-US" dirty="0"/>
              <a:t>Adjust past claims by including the adjustments in the most recent claim month instead of adjusting past claims. </a:t>
            </a:r>
          </a:p>
          <a:p>
            <a:pPr lvl="1"/>
            <a:r>
              <a:rPr lang="en-US" b="1" dirty="0"/>
              <a:t>Not an error: but please include screenshot(s) when reporting </a:t>
            </a:r>
            <a:r>
              <a:rPr lang="en-US" b="1" dirty="0" err="1"/>
              <a:t>eCAP</a:t>
            </a:r>
            <a:r>
              <a:rPr lang="en-US" b="1" dirty="0"/>
              <a:t> errors.</a:t>
            </a:r>
            <a:endParaRPr lang="en-US" dirty="0"/>
          </a:p>
          <a:p>
            <a:pPr lvl="2" indent="-172720"/>
            <a:endParaRPr lang="en-US" dirty="0"/>
          </a:p>
          <a:p>
            <a:endParaRPr lang="en-US" sz="2200" dirty="0"/>
          </a:p>
        </p:txBody>
      </p:sp>
      <p:sp>
        <p:nvSpPr>
          <p:cNvPr id="4" name="Slide Number Placeholder 3">
            <a:extLst>
              <a:ext uri="{FF2B5EF4-FFF2-40B4-BE49-F238E27FC236}">
                <a16:creationId xmlns:a16="http://schemas.microsoft.com/office/drawing/2014/main" id="{AD0F9EE9-6A5E-F83E-FA24-18EDA58E6F62}"/>
              </a:ext>
            </a:extLst>
          </p:cNvPr>
          <p:cNvSpPr>
            <a:spLocks noGrp="1"/>
          </p:cNvSpPr>
          <p:nvPr>
            <p:ph type="sldNum" sz="quarter" idx="12"/>
          </p:nvPr>
        </p:nvSpPr>
        <p:spPr/>
        <p:txBody>
          <a:bodyPr/>
          <a:lstStyle/>
          <a:p>
            <a:fld id="{1C4126A1-9282-4A82-AC02-A59AF4A969C8}" type="slidenum">
              <a:rPr lang="en-US" smtClean="0"/>
              <a:t>39</a:t>
            </a:fld>
            <a:endParaRPr lang="en-US"/>
          </a:p>
        </p:txBody>
      </p:sp>
      <p:sp>
        <p:nvSpPr>
          <p:cNvPr id="2" name="TextBox 1">
            <a:extLst>
              <a:ext uri="{FF2B5EF4-FFF2-40B4-BE49-F238E27FC236}">
                <a16:creationId xmlns:a16="http://schemas.microsoft.com/office/drawing/2014/main" id="{1B659B46-F770-03D8-97EF-17B27329F2C8}"/>
              </a:ext>
            </a:extLst>
          </p:cNvPr>
          <p:cNvSpPr txBox="1"/>
          <p:nvPr/>
        </p:nvSpPr>
        <p:spPr>
          <a:xfrm>
            <a:off x="729343" y="478971"/>
            <a:ext cx="1075508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solidFill>
                  <a:srgbClr val="2A3C50"/>
                </a:solidFill>
              </a:rPr>
              <a:t>Common Errors – cont.</a:t>
            </a:r>
            <a:endParaRPr lang="en-US" sz="2800"/>
          </a:p>
        </p:txBody>
      </p:sp>
    </p:spTree>
    <p:extLst>
      <p:ext uri="{BB962C8B-B14F-4D97-AF65-F5344CB8AC3E}">
        <p14:creationId xmlns:p14="http://schemas.microsoft.com/office/powerpoint/2010/main" val="26567199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F85E2-4D9C-3CDD-885B-F234107708AA}"/>
              </a:ext>
            </a:extLst>
          </p:cNvPr>
          <p:cNvSpPr>
            <a:spLocks noGrp="1"/>
          </p:cNvSpPr>
          <p:nvPr>
            <p:ph type="title"/>
          </p:nvPr>
        </p:nvSpPr>
        <p:spPr>
          <a:xfrm>
            <a:off x="-2048437" y="4319696"/>
            <a:ext cx="10972800" cy="1325563"/>
          </a:xfrm>
        </p:spPr>
        <p:txBody>
          <a:bodyPr/>
          <a:lstStyle/>
          <a:p>
            <a:pPr algn="ctr"/>
            <a:r>
              <a:rPr lang="en-US" sz="5400">
                <a:solidFill>
                  <a:schemeClr val="bg1"/>
                </a:solidFill>
              </a:rPr>
              <a:t>CTF Updates</a:t>
            </a:r>
          </a:p>
        </p:txBody>
      </p:sp>
      <p:sp>
        <p:nvSpPr>
          <p:cNvPr id="3" name="Slide Number Placeholder 2">
            <a:extLst>
              <a:ext uri="{FF2B5EF4-FFF2-40B4-BE49-F238E27FC236}">
                <a16:creationId xmlns:a16="http://schemas.microsoft.com/office/drawing/2014/main" id="{41A4F835-01B9-034D-F352-9222DF048D46}"/>
              </a:ext>
            </a:extLst>
          </p:cNvPr>
          <p:cNvSpPr>
            <a:spLocks noGrp="1"/>
          </p:cNvSpPr>
          <p:nvPr>
            <p:ph type="sldNum" sz="quarter" idx="12"/>
          </p:nvPr>
        </p:nvSpPr>
        <p:spPr/>
        <p:txBody>
          <a:bodyPr/>
          <a:lstStyle/>
          <a:p>
            <a:fld id="{1C4126A1-9282-4A82-AC02-A59AF4A969C8}" type="slidenum">
              <a:rPr lang="en-US" smtClean="0"/>
              <a:t>4</a:t>
            </a:fld>
            <a:endParaRPr lang="en-US"/>
          </a:p>
        </p:txBody>
      </p:sp>
      <p:pic>
        <p:nvPicPr>
          <p:cNvPr id="4" name="Picture 3" descr="Logo&#10;&#10;Description automatically generated">
            <a:extLst>
              <a:ext uri="{FF2B5EF4-FFF2-40B4-BE49-F238E27FC236}">
                <a16:creationId xmlns:a16="http://schemas.microsoft.com/office/drawing/2014/main" id="{51BC2ADA-7AA9-04DE-4668-712F06DC51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927" y="421462"/>
            <a:ext cx="5316072" cy="2116843"/>
          </a:xfrm>
          <a:prstGeom prst="rect">
            <a:avLst/>
          </a:prstGeom>
        </p:spPr>
      </p:pic>
    </p:spTree>
    <p:extLst>
      <p:ext uri="{BB962C8B-B14F-4D97-AF65-F5344CB8AC3E}">
        <p14:creationId xmlns:p14="http://schemas.microsoft.com/office/powerpoint/2010/main" val="26191187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F7C34-C148-4A54-997C-A5C8A83BE182}"/>
              </a:ext>
            </a:extLst>
          </p:cNvPr>
          <p:cNvSpPr>
            <a:spLocks noGrp="1"/>
          </p:cNvSpPr>
          <p:nvPr>
            <p:ph type="title"/>
          </p:nvPr>
        </p:nvSpPr>
        <p:spPr>
          <a:xfrm>
            <a:off x="1600200" y="365126"/>
            <a:ext cx="9982199" cy="850064"/>
          </a:xfrm>
        </p:spPr>
        <p:txBody>
          <a:bodyPr>
            <a:normAutofit/>
          </a:bodyPr>
          <a:lstStyle/>
          <a:p>
            <a:r>
              <a:rPr lang="en-US" sz="4000">
                <a:latin typeface="Arial" panose="020B0604020202020204" pitchFamily="34" charset="0"/>
                <a:cs typeface="Arial" panose="020B0604020202020204" pitchFamily="34" charset="0"/>
              </a:rPr>
              <a:t>CTF Workbook Column Title Definitions</a:t>
            </a:r>
            <a:endParaRPr lang="en-US" sz="240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AB37C14A-9658-4D94-9A3A-8F3788D72AB2}"/>
              </a:ext>
            </a:extLst>
          </p:cNvPr>
          <p:cNvSpPr txBox="1"/>
          <p:nvPr/>
        </p:nvSpPr>
        <p:spPr>
          <a:xfrm>
            <a:off x="1511929" y="1030979"/>
            <a:ext cx="10483226" cy="5755422"/>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err="1">
                <a:ln>
                  <a:noFill/>
                </a:ln>
                <a:solidFill>
                  <a:srgbClr val="FF0000"/>
                </a:solidFill>
                <a:effectLst/>
                <a:uLnTx/>
                <a:uFillTx/>
                <a:latin typeface="Arial" panose="020B0604020202020204" pitchFamily="34" charset="0"/>
                <a:ea typeface="+mn-ea"/>
                <a:cs typeface="Arial" panose="020B0604020202020204" pitchFamily="34" charset="0"/>
              </a:rPr>
              <a:t>Service_Month</a:t>
            </a:r>
            <a:r>
              <a:rPr kumimoji="0" lang="en-US" sz="16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Month which the participant received the service.</a:t>
            </a:r>
          </a:p>
          <a:p>
            <a:pPr marR="0" lvl="0" algn="l" defTabSz="914400" rtl="0" eaLnBrk="1" fontAlgn="auto" latinLnBrk="0" hangingPunct="1">
              <a:lnSpc>
                <a:spcPct val="100000"/>
              </a:lnSpc>
              <a:spcBef>
                <a:spcPts val="0"/>
              </a:spcBef>
              <a:spcAft>
                <a:spcPts val="0"/>
              </a:spcAft>
              <a:buClrTx/>
              <a:buSzTx/>
              <a:tabLst/>
              <a:defRPr/>
            </a:pPr>
            <a:endPar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err="1">
                <a:solidFill>
                  <a:srgbClr val="FF0000"/>
                </a:solidFill>
                <a:latin typeface="Arial" panose="020B0604020202020204" pitchFamily="34" charset="0"/>
                <a:cs typeface="Arial" panose="020B0604020202020204" pitchFamily="34" charset="0"/>
              </a:rPr>
              <a:t>Service_Year</a:t>
            </a:r>
            <a:r>
              <a:rPr lang="en-US" sz="1600">
                <a:solidFill>
                  <a:srgbClr val="FF0000"/>
                </a:solidFill>
                <a:latin typeface="Arial" panose="020B0604020202020204" pitchFamily="34" charset="0"/>
                <a:cs typeface="Arial" panose="020B0604020202020204" pitchFamily="34" charset="0"/>
              </a:rPr>
              <a:t>- </a:t>
            </a:r>
            <a:r>
              <a:rPr lang="en-US" sz="1600">
                <a:solidFill>
                  <a:prstClr val="black"/>
                </a:solidFill>
                <a:latin typeface="Arial" panose="020B0604020202020204" pitchFamily="34" charset="0"/>
                <a:cs typeface="Arial" panose="020B0604020202020204" pitchFamily="34" charset="0"/>
              </a:rPr>
              <a:t>The year which the participant received the service.</a:t>
            </a:r>
          </a:p>
          <a:p>
            <a:pPr marR="0" lvl="0" algn="l" defTabSz="914400" rtl="0" eaLnBrk="1" fontAlgn="auto" latinLnBrk="0" hangingPunct="1">
              <a:lnSpc>
                <a:spcPct val="100000"/>
              </a:lnSpc>
              <a:spcBef>
                <a:spcPts val="0"/>
              </a:spcBef>
              <a:spcAft>
                <a:spcPts val="0"/>
              </a:spcAft>
              <a:buClrTx/>
              <a:buSzTx/>
              <a:tabLst/>
              <a:defRPr/>
            </a:pPr>
            <a:endParaRPr lang="en-US" sz="1600">
              <a:solidFill>
                <a:prstClr val="black"/>
              </a:solidFill>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Provider DBA- </a:t>
            </a: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service providers “do business as” Name. This will normally be the name of the company that submitted the claim however if an affiliate provided the service then they will need to be listed here instead.</a:t>
            </a:r>
          </a:p>
          <a:p>
            <a:pPr marR="0" lvl="0" algn="l" defTabSz="914400" rtl="0" eaLnBrk="1" fontAlgn="auto" latinLnBrk="0" hangingPunct="1">
              <a:lnSpc>
                <a:spcPct val="100000"/>
              </a:lnSpc>
              <a:spcBef>
                <a:spcPts val="0"/>
              </a:spcBef>
              <a:spcAft>
                <a:spcPts val="0"/>
              </a:spcAft>
              <a:buClrTx/>
              <a:buSzTx/>
              <a:tabLst/>
              <a:defRPr/>
            </a:pPr>
            <a:endPar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solidFill>
                  <a:srgbClr val="FF0000"/>
                </a:solidFill>
                <a:latin typeface="Arial" panose="020B0604020202020204" pitchFamily="34" charset="0"/>
                <a:cs typeface="Arial" panose="020B0604020202020204" pitchFamily="34" charset="0"/>
              </a:rPr>
              <a:t>Affiliate-</a:t>
            </a:r>
            <a:r>
              <a:rPr lang="en-US" sz="1600">
                <a:solidFill>
                  <a:prstClr val="black"/>
                </a:solidFill>
                <a:latin typeface="Arial" panose="020B0604020202020204" pitchFamily="34" charset="0"/>
                <a:cs typeface="Arial" panose="020B0604020202020204" pitchFamily="34" charset="0"/>
              </a:rPr>
              <a:t> This is anyone except the filing carrier that provided services. Refer to chapter 6 section C of the service provider manual for additional information on submitting claims on behalf of affiliates. </a:t>
            </a:r>
          </a:p>
          <a:p>
            <a:pPr marR="0" lvl="0" algn="l" defTabSz="914400" rtl="0" eaLnBrk="1" fontAlgn="auto" latinLnBrk="0" hangingPunct="1">
              <a:lnSpc>
                <a:spcPct val="100000"/>
              </a:lnSpc>
              <a:spcBef>
                <a:spcPts val="0"/>
              </a:spcBef>
              <a:spcAft>
                <a:spcPts val="0"/>
              </a:spcAft>
              <a:buClrTx/>
              <a:buSzTx/>
              <a:tabLst/>
              <a:defRPr/>
            </a:pPr>
            <a:endParaRPr lang="en-US" sz="1600">
              <a:solidFill>
                <a:prstClr val="black"/>
              </a:solidFill>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err="1">
                <a:ln>
                  <a:noFill/>
                </a:ln>
                <a:solidFill>
                  <a:srgbClr val="FF0000"/>
                </a:solidFill>
                <a:effectLst/>
                <a:uLnTx/>
                <a:uFillTx/>
                <a:latin typeface="Arial" panose="020B0604020202020204" pitchFamily="34" charset="0"/>
                <a:ea typeface="+mn-ea"/>
                <a:cs typeface="Arial" panose="020B0604020202020204" pitchFamily="34" charset="0"/>
              </a:rPr>
              <a:t>App_Number</a:t>
            </a:r>
            <a:r>
              <a:rPr kumimoji="0" lang="en-US" sz="16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programs identification number for CTF applicants approved before July, 2019.</a:t>
            </a:r>
          </a:p>
          <a:p>
            <a:pPr marR="0" lvl="0" algn="l" defTabSz="914400" rtl="0" eaLnBrk="1" fontAlgn="auto" latinLnBrk="0" hangingPunct="1">
              <a:lnSpc>
                <a:spcPct val="100000"/>
              </a:lnSpc>
              <a:spcBef>
                <a:spcPts val="0"/>
              </a:spcBef>
              <a:spcAft>
                <a:spcPts val="0"/>
              </a:spcAft>
              <a:buClrTx/>
              <a:buSzTx/>
              <a:tabLst/>
              <a:defRPr/>
            </a:pPr>
            <a:endPar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solidFill>
                  <a:srgbClr val="FF0000"/>
                </a:solidFill>
                <a:latin typeface="Arial" panose="020B0604020202020204" pitchFamily="34" charset="0"/>
                <a:cs typeface="Arial" panose="020B0604020202020204" pitchFamily="34" charset="0"/>
              </a:rPr>
              <a:t>CTF ID- </a:t>
            </a:r>
            <a:r>
              <a:rPr lang="en-US" sz="1600">
                <a:solidFill>
                  <a:prstClr val="black"/>
                </a:solidFill>
                <a:latin typeface="Arial" panose="020B0604020202020204" pitchFamily="34" charset="0"/>
                <a:cs typeface="Arial" panose="020B0604020202020204" pitchFamily="34" charset="0"/>
              </a:rPr>
              <a:t>A unique identifier for each eligible service address approved or recertified after July 1, 2019.</a:t>
            </a:r>
          </a:p>
          <a:p>
            <a:pPr marR="0" lvl="0" algn="l" defTabSz="914400" rtl="0" eaLnBrk="1" fontAlgn="auto" latinLnBrk="0" hangingPunct="1">
              <a:lnSpc>
                <a:spcPct val="100000"/>
              </a:lnSpc>
              <a:spcBef>
                <a:spcPts val="0"/>
              </a:spcBef>
              <a:spcAft>
                <a:spcPts val="0"/>
              </a:spcAft>
              <a:buClrTx/>
              <a:buSzTx/>
              <a:tabLst/>
              <a:defRPr/>
            </a:pPr>
            <a:endParaRPr lang="en-US" sz="1600">
              <a:solidFill>
                <a:prstClr val="black"/>
              </a:solidFill>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err="1">
                <a:ln>
                  <a:noFill/>
                </a:ln>
                <a:solidFill>
                  <a:srgbClr val="FF0000"/>
                </a:solidFill>
                <a:effectLst/>
                <a:uLnTx/>
                <a:uFillTx/>
                <a:latin typeface="Arial" panose="020B0604020202020204" pitchFamily="34" charset="0"/>
                <a:ea typeface="+mn-ea"/>
                <a:cs typeface="Arial" panose="020B0604020202020204" pitchFamily="34" charset="0"/>
              </a:rPr>
              <a:t>Part_Cat</a:t>
            </a:r>
            <a:r>
              <a:rPr kumimoji="0" lang="en-US" sz="16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Participant Category. This is the category of the eligible CTF participant. The </a:t>
            </a:r>
            <a:r>
              <a:rPr lang="en-US" sz="1600">
                <a:solidFill>
                  <a:prstClr val="black"/>
                </a:solidFill>
                <a:latin typeface="Arial" panose="020B0604020202020204" pitchFamily="34" charset="0"/>
                <a:cs typeface="Arial" panose="020B0604020202020204" pitchFamily="34" charset="0"/>
              </a:rPr>
              <a:t>eligible </a:t>
            </a: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categories are Private School, Public School, Public School-Annex, Library, Library-Annex, Community College, Gov. Hospital, CBO, and Healthcare CBO</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A7CF404B-624B-8CFF-58D7-A7B4A9B73FC4}"/>
              </a:ext>
            </a:extLst>
          </p:cNvPr>
          <p:cNvPicPr>
            <a:picLocks noChangeAspect="1"/>
          </p:cNvPicPr>
          <p:nvPr/>
        </p:nvPicPr>
        <p:blipFill>
          <a:blip r:embed="rId3"/>
          <a:stretch>
            <a:fillRect/>
          </a:stretch>
        </p:blipFill>
        <p:spPr>
          <a:xfrm>
            <a:off x="1936954" y="5854060"/>
            <a:ext cx="10255045" cy="454016"/>
          </a:xfrm>
          <a:prstGeom prst="rect">
            <a:avLst/>
          </a:prstGeom>
        </p:spPr>
      </p:pic>
    </p:spTree>
    <p:extLst>
      <p:ext uri="{BB962C8B-B14F-4D97-AF65-F5344CB8AC3E}">
        <p14:creationId xmlns:p14="http://schemas.microsoft.com/office/powerpoint/2010/main" val="7913597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F7C34-C148-4A54-997C-A5C8A83BE182}"/>
              </a:ext>
            </a:extLst>
          </p:cNvPr>
          <p:cNvSpPr>
            <a:spLocks noGrp="1"/>
          </p:cNvSpPr>
          <p:nvPr>
            <p:ph type="title"/>
          </p:nvPr>
        </p:nvSpPr>
        <p:spPr>
          <a:xfrm>
            <a:off x="1360106" y="365126"/>
            <a:ext cx="10222294" cy="862096"/>
          </a:xfrm>
        </p:spPr>
        <p:txBody>
          <a:bodyPr>
            <a:normAutofit/>
          </a:bodyPr>
          <a:lstStyle/>
          <a:p>
            <a:r>
              <a:rPr lang="en-US" sz="4000">
                <a:latin typeface="Arial" panose="020B0604020202020204" pitchFamily="34" charset="0"/>
                <a:cs typeface="Arial" panose="020B0604020202020204" pitchFamily="34" charset="0"/>
              </a:rPr>
              <a:t>Column Title Definitions Continued</a:t>
            </a:r>
            <a:endParaRPr lang="en-US" sz="240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AB37C14A-9658-4D94-9A3A-8F3788D72AB2}"/>
              </a:ext>
            </a:extLst>
          </p:cNvPr>
          <p:cNvSpPr txBox="1"/>
          <p:nvPr/>
        </p:nvSpPr>
        <p:spPr>
          <a:xfrm>
            <a:off x="1360106" y="1030978"/>
            <a:ext cx="10635049" cy="6771084"/>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a:solidFill>
                <a:prstClr val="black"/>
              </a:solidFill>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err="1">
                <a:solidFill>
                  <a:srgbClr val="FF0000"/>
                </a:solidFill>
                <a:latin typeface="Arial" panose="020B0604020202020204" pitchFamily="34" charset="0"/>
                <a:cs typeface="Arial" panose="020B0604020202020204" pitchFamily="34" charset="0"/>
              </a:rPr>
              <a:t>Service_Name</a:t>
            </a:r>
            <a:r>
              <a:rPr lang="en-US" sz="1600">
                <a:solidFill>
                  <a:srgbClr val="FF0000"/>
                </a:solidFill>
                <a:latin typeface="Arial" panose="020B0604020202020204" pitchFamily="34" charset="0"/>
                <a:cs typeface="Arial" panose="020B0604020202020204" pitchFamily="34" charset="0"/>
              </a:rPr>
              <a:t>- </a:t>
            </a:r>
            <a:r>
              <a:rPr lang="en-US" sz="1600">
                <a:solidFill>
                  <a:prstClr val="black"/>
                </a:solidFill>
                <a:latin typeface="Arial" panose="020B0604020202020204" pitchFamily="34" charset="0"/>
                <a:cs typeface="Arial" panose="020B0604020202020204" pitchFamily="34" charset="0"/>
              </a:rPr>
              <a:t>The marketed name of the service.</a:t>
            </a:r>
          </a:p>
          <a:p>
            <a:pPr marR="0" lvl="0" algn="l" defTabSz="914400" rtl="0" eaLnBrk="1" fontAlgn="auto" latinLnBrk="0" hangingPunct="1">
              <a:lnSpc>
                <a:spcPct val="100000"/>
              </a:lnSpc>
              <a:spcBef>
                <a:spcPts val="0"/>
              </a:spcBef>
              <a:spcAft>
                <a:spcPts val="0"/>
              </a:spcAft>
              <a:buClrTx/>
              <a:buSzTx/>
              <a:tabLst/>
              <a:defRPr/>
            </a:pPr>
            <a:endParaRPr lang="en-US" sz="1600">
              <a:solidFill>
                <a:prstClr val="black"/>
              </a:solidFill>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err="1">
                <a:ln>
                  <a:noFill/>
                </a:ln>
                <a:solidFill>
                  <a:srgbClr val="FF0000"/>
                </a:solidFill>
                <a:effectLst/>
                <a:uLnTx/>
                <a:uFillTx/>
                <a:latin typeface="Arial" panose="020B0604020202020204" pitchFamily="34" charset="0"/>
                <a:ea typeface="+mn-ea"/>
                <a:cs typeface="Arial" panose="020B0604020202020204" pitchFamily="34" charset="0"/>
              </a:rPr>
              <a:t>Service_Cat</a:t>
            </a:r>
            <a:r>
              <a:rPr kumimoji="0" lang="en-US" sz="16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CTF eligible Category of the service. For a list of eligible services please see the eligible services list in the service provider manual appendix B.</a:t>
            </a:r>
          </a:p>
          <a:p>
            <a:pPr marR="0" lvl="0" algn="l" defTabSz="914400" rtl="0" eaLnBrk="1" fontAlgn="auto" latinLnBrk="0" hangingPunct="1">
              <a:lnSpc>
                <a:spcPct val="100000"/>
              </a:lnSpc>
              <a:spcBef>
                <a:spcPts val="0"/>
              </a:spcBef>
              <a:spcAft>
                <a:spcPts val="0"/>
              </a:spcAft>
              <a:buClrTx/>
              <a:buSzTx/>
              <a:tabLst/>
              <a:defRPr/>
            </a:pPr>
            <a:endPar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solidFill>
                  <a:srgbClr val="FF0000"/>
                </a:solidFill>
                <a:latin typeface="Arial" panose="020B0604020202020204" pitchFamily="34" charset="0"/>
                <a:cs typeface="Arial" panose="020B0604020202020204" pitchFamily="34" charset="0"/>
              </a:rPr>
              <a:t>Quantity-</a:t>
            </a:r>
            <a:r>
              <a:rPr lang="en-US" sz="1600">
                <a:solidFill>
                  <a:prstClr val="black"/>
                </a:solidFill>
                <a:latin typeface="Arial" panose="020B0604020202020204" pitchFamily="34" charset="0"/>
                <a:cs typeface="Arial" panose="020B0604020202020204" pitchFamily="34" charset="0"/>
              </a:rPr>
              <a:t> The quantity of the service purchased by the participant.</a:t>
            </a:r>
          </a:p>
          <a:p>
            <a:pPr marR="0" lvl="0" algn="l" defTabSz="914400" rtl="0" eaLnBrk="1" fontAlgn="auto" latinLnBrk="0" hangingPunct="1">
              <a:lnSpc>
                <a:spcPct val="100000"/>
              </a:lnSpc>
              <a:spcBef>
                <a:spcPts val="0"/>
              </a:spcBef>
              <a:spcAft>
                <a:spcPts val="0"/>
              </a:spcAft>
              <a:buClrTx/>
              <a:buSzTx/>
              <a:tabLst/>
              <a:defRPr/>
            </a:pPr>
            <a:endPar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err="1">
                <a:ln>
                  <a:noFill/>
                </a:ln>
                <a:solidFill>
                  <a:srgbClr val="FF0000"/>
                </a:solidFill>
                <a:effectLst/>
                <a:uLnTx/>
                <a:uFillTx/>
                <a:latin typeface="Arial" panose="020B0604020202020204" pitchFamily="34" charset="0"/>
                <a:ea typeface="+mn-ea"/>
                <a:cs typeface="Arial" panose="020B0604020202020204" pitchFamily="34" charset="0"/>
              </a:rPr>
              <a:t>Full_MRC</a:t>
            </a:r>
            <a:r>
              <a:rPr kumimoji="0" lang="en-US" sz="16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full and undiscounted monthly recurring cost of service without any adjustments for credits or prorations.</a:t>
            </a:r>
          </a:p>
          <a:p>
            <a:pPr marR="0" lvl="0" algn="l" defTabSz="914400" rtl="0" eaLnBrk="1" fontAlgn="auto" latinLnBrk="0" hangingPunct="1">
              <a:lnSpc>
                <a:spcPct val="100000"/>
              </a:lnSpc>
              <a:spcBef>
                <a:spcPts val="0"/>
              </a:spcBef>
              <a:spcAft>
                <a:spcPts val="0"/>
              </a:spcAft>
              <a:buClrTx/>
              <a:buSzTx/>
              <a:tabLst/>
              <a:defRPr/>
            </a:pPr>
            <a:endPar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err="1">
                <a:ln>
                  <a:noFill/>
                </a:ln>
                <a:solidFill>
                  <a:srgbClr val="FF0000"/>
                </a:solidFill>
                <a:effectLst/>
                <a:uLnTx/>
                <a:uFillTx/>
                <a:latin typeface="Arial" panose="020B0604020202020204" pitchFamily="34" charset="0"/>
                <a:ea typeface="+mn-ea"/>
                <a:cs typeface="Arial" panose="020B0604020202020204" pitchFamily="34" charset="0"/>
              </a:rPr>
              <a:t>Eligible_MRC</a:t>
            </a:r>
            <a:r>
              <a:rPr kumimoji="0" lang="en-US" sz="16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portion of the full monthly recurring cost remaining after adjustments for time-based proration, service provider credits or discounts, and/or cost allocation of bundles containing ineligible services.</a:t>
            </a:r>
          </a:p>
          <a:p>
            <a:pPr marR="0" lvl="0" algn="l" defTabSz="914400" rtl="0" eaLnBrk="1" fontAlgn="auto" latinLnBrk="0" hangingPunct="1">
              <a:lnSpc>
                <a:spcPct val="100000"/>
              </a:lnSpc>
              <a:spcBef>
                <a:spcPts val="0"/>
              </a:spcBef>
              <a:spcAft>
                <a:spcPts val="0"/>
              </a:spcAft>
              <a:buClrTx/>
              <a:buSzTx/>
              <a:tabLst/>
              <a:defRPr/>
            </a:pPr>
            <a:endPar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err="1">
                <a:ln>
                  <a:noFill/>
                </a:ln>
                <a:solidFill>
                  <a:srgbClr val="FF0000"/>
                </a:solidFill>
                <a:effectLst/>
                <a:uLnTx/>
                <a:uFillTx/>
                <a:latin typeface="Arial" panose="020B0604020202020204" pitchFamily="34" charset="0"/>
                <a:ea typeface="+mn-ea"/>
                <a:cs typeface="Arial" panose="020B0604020202020204" pitchFamily="34" charset="0"/>
              </a:rPr>
              <a:t>Erate</a:t>
            </a:r>
            <a:r>
              <a:rPr lang="en-US" sz="1600">
                <a:solidFill>
                  <a:srgbClr val="FF0000"/>
                </a:solidFill>
                <a:latin typeface="Arial" panose="020B0604020202020204" pitchFamily="34" charset="0"/>
                <a:cs typeface="Arial" panose="020B0604020202020204" pitchFamily="34" charset="0"/>
              </a:rPr>
              <a:t>_Support- </a:t>
            </a:r>
            <a:r>
              <a:rPr lang="en-US" sz="1600">
                <a:solidFill>
                  <a:prstClr val="black"/>
                </a:solidFill>
                <a:latin typeface="Arial" panose="020B0604020202020204" pitchFamily="34" charset="0"/>
                <a:cs typeface="Arial" panose="020B0604020202020204" pitchFamily="34" charset="0"/>
              </a:rPr>
              <a:t>The participant’s support level commitment from the federal E-rate program.</a:t>
            </a:r>
          </a:p>
          <a:p>
            <a:pPr marR="0" lvl="0" algn="l" defTabSz="914400" rtl="0" eaLnBrk="1" fontAlgn="auto" latinLnBrk="0" hangingPunct="1">
              <a:lnSpc>
                <a:spcPct val="100000"/>
              </a:lnSpc>
              <a:spcBef>
                <a:spcPts val="0"/>
              </a:spcBef>
              <a:spcAft>
                <a:spcPts val="0"/>
              </a:spcAft>
              <a:buClrTx/>
              <a:buSzTx/>
              <a:tabLst/>
              <a:defRPr/>
            </a:pPr>
            <a:endParaRPr lang="en-US" sz="1600">
              <a:solidFill>
                <a:prstClr val="black"/>
              </a:solidFill>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err="1">
                <a:ln>
                  <a:noFill/>
                </a:ln>
                <a:solidFill>
                  <a:srgbClr val="FF0000"/>
                </a:solidFill>
                <a:effectLst/>
                <a:uLnTx/>
                <a:uFillTx/>
                <a:latin typeface="Arial" panose="020B0604020202020204" pitchFamily="34" charset="0"/>
                <a:ea typeface="+mn-ea"/>
                <a:cs typeface="Arial" panose="020B0604020202020204" pitchFamily="34" charset="0"/>
              </a:rPr>
              <a:t>Erate_ST_Avg</a:t>
            </a:r>
            <a:r>
              <a:rPr kumimoji="0" lang="en-US" sz="16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E-rate statewide average.</a:t>
            </a:r>
          </a:p>
          <a:p>
            <a:pPr marR="0" lvl="0" algn="l" defTabSz="914400" rtl="0" eaLnBrk="1" fontAlgn="auto" latinLnBrk="0" hangingPunct="1">
              <a:lnSpc>
                <a:spcPct val="100000"/>
              </a:lnSpc>
              <a:spcBef>
                <a:spcPts val="0"/>
              </a:spcBef>
              <a:spcAft>
                <a:spcPts val="0"/>
              </a:spcAft>
              <a:buClrTx/>
              <a:buSzTx/>
              <a:tabLst/>
              <a:defRPr/>
            </a:pPr>
            <a:endPar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rbel" panose="020B050302020402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panose="020B0503020204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pic>
        <p:nvPicPr>
          <p:cNvPr id="5" name="Picture 4">
            <a:extLst>
              <a:ext uri="{FF2B5EF4-FFF2-40B4-BE49-F238E27FC236}">
                <a16:creationId xmlns:a16="http://schemas.microsoft.com/office/drawing/2014/main" id="{E41F944E-EBDC-03C1-110B-810528D5700B}"/>
              </a:ext>
            </a:extLst>
          </p:cNvPr>
          <p:cNvPicPr>
            <a:picLocks noChangeAspect="1"/>
          </p:cNvPicPr>
          <p:nvPr/>
        </p:nvPicPr>
        <p:blipFill>
          <a:blip r:embed="rId3"/>
          <a:stretch>
            <a:fillRect/>
          </a:stretch>
        </p:blipFill>
        <p:spPr>
          <a:xfrm>
            <a:off x="1674203" y="5558388"/>
            <a:ext cx="10320952" cy="537267"/>
          </a:xfrm>
          <a:prstGeom prst="rect">
            <a:avLst/>
          </a:prstGeom>
        </p:spPr>
      </p:pic>
    </p:spTree>
    <p:extLst>
      <p:ext uri="{BB962C8B-B14F-4D97-AF65-F5344CB8AC3E}">
        <p14:creationId xmlns:p14="http://schemas.microsoft.com/office/powerpoint/2010/main" val="1566711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F949F2-DABD-88C4-4B6F-B5AF4F7683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3A497A-3D0B-AB3F-1E55-17122D6D95CC}"/>
              </a:ext>
            </a:extLst>
          </p:cNvPr>
          <p:cNvSpPr>
            <a:spLocks noGrp="1"/>
          </p:cNvSpPr>
          <p:nvPr>
            <p:ph type="title"/>
          </p:nvPr>
        </p:nvSpPr>
        <p:spPr>
          <a:xfrm>
            <a:off x="1517168" y="365126"/>
            <a:ext cx="10065232" cy="910222"/>
          </a:xfrm>
        </p:spPr>
        <p:txBody>
          <a:bodyPr>
            <a:normAutofit/>
          </a:bodyPr>
          <a:lstStyle/>
          <a:p>
            <a:r>
              <a:rPr lang="en-US" sz="4000">
                <a:latin typeface="Arial" panose="020B0604020202020204" pitchFamily="34" charset="0"/>
                <a:cs typeface="Arial" panose="020B0604020202020204" pitchFamily="34" charset="0"/>
              </a:rPr>
              <a:t>Column Title Definitions Continued</a:t>
            </a:r>
            <a:endParaRPr lang="en-US" sz="240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15C621F9-BE8A-E0EB-6998-32AD95B14CC8}"/>
              </a:ext>
            </a:extLst>
          </p:cNvPr>
          <p:cNvSpPr txBox="1"/>
          <p:nvPr/>
        </p:nvSpPr>
        <p:spPr>
          <a:xfrm>
            <a:off x="1360106" y="1030978"/>
            <a:ext cx="10635049" cy="5970865"/>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err="1">
                <a:solidFill>
                  <a:srgbClr val="FF0000"/>
                </a:solidFill>
                <a:latin typeface="Arial" panose="020B0604020202020204" pitchFamily="34" charset="0"/>
                <a:cs typeface="Arial" panose="020B0604020202020204" pitchFamily="34" charset="0"/>
              </a:rPr>
              <a:t>RHCP_Support</a:t>
            </a:r>
            <a:r>
              <a:rPr lang="en-US" sz="1600">
                <a:solidFill>
                  <a:srgbClr val="FF0000"/>
                </a:solidFill>
                <a:latin typeface="Arial" panose="020B0604020202020204" pitchFamily="34" charset="0"/>
                <a:cs typeface="Arial" panose="020B0604020202020204" pitchFamily="34" charset="0"/>
              </a:rPr>
              <a:t>- </a:t>
            </a:r>
            <a:r>
              <a:rPr lang="en-US" sz="1600">
                <a:solidFill>
                  <a:prstClr val="black"/>
                </a:solidFill>
                <a:latin typeface="Arial" panose="020B0604020202020204" pitchFamily="34" charset="0"/>
                <a:cs typeface="Arial" panose="020B0604020202020204" pitchFamily="34" charset="0"/>
              </a:rPr>
              <a:t>The amount of Rural Healthcare Program Support the participant receives.</a:t>
            </a:r>
          </a:p>
          <a:p>
            <a:pPr marR="0" lvl="0" algn="l" defTabSz="914400" rtl="0" eaLnBrk="1" fontAlgn="auto" latinLnBrk="0" hangingPunct="1">
              <a:lnSpc>
                <a:spcPct val="100000"/>
              </a:lnSpc>
              <a:spcBef>
                <a:spcPts val="0"/>
              </a:spcBef>
              <a:spcAft>
                <a:spcPts val="0"/>
              </a:spcAft>
              <a:buClrTx/>
              <a:buSzTx/>
              <a:tabLst/>
              <a:defRPr/>
            </a:pPr>
            <a:endParaRPr lang="en-US" sz="1600">
              <a:solidFill>
                <a:prstClr val="black"/>
              </a:solidFill>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err="1">
                <a:ln>
                  <a:noFill/>
                </a:ln>
                <a:solidFill>
                  <a:srgbClr val="FF0000"/>
                </a:solidFill>
                <a:effectLst/>
                <a:uLnTx/>
                <a:uFillTx/>
                <a:latin typeface="Arial" panose="020B0604020202020204" pitchFamily="34" charset="0"/>
                <a:ea typeface="+mn-ea"/>
                <a:cs typeface="Arial" panose="020B0604020202020204" pitchFamily="34" charset="0"/>
              </a:rPr>
              <a:t>CTF_Discount</a:t>
            </a:r>
            <a:r>
              <a:rPr kumimoji="0" lang="en-US" sz="16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CTF discount received by the participant.</a:t>
            </a:r>
          </a:p>
          <a:p>
            <a:pPr marR="0" lvl="0" algn="l" defTabSz="914400" rtl="0" eaLnBrk="1" fontAlgn="auto" latinLnBrk="0" hangingPunct="1">
              <a:lnSpc>
                <a:spcPct val="100000"/>
              </a:lnSpc>
              <a:spcBef>
                <a:spcPts val="0"/>
              </a:spcBef>
              <a:spcAft>
                <a:spcPts val="0"/>
              </a:spcAft>
              <a:buClrTx/>
              <a:buSzTx/>
              <a:tabLst/>
              <a:defRPr/>
            </a:pPr>
            <a:endPar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err="1">
                <a:solidFill>
                  <a:srgbClr val="FF0000"/>
                </a:solidFill>
                <a:latin typeface="Arial" panose="020B0604020202020204" pitchFamily="34" charset="0"/>
                <a:cs typeface="Arial" panose="020B0604020202020204" pitchFamily="34" charset="0"/>
              </a:rPr>
              <a:t>Orig_Discount</a:t>
            </a:r>
            <a:r>
              <a:rPr lang="en-US" sz="1600">
                <a:solidFill>
                  <a:srgbClr val="FF0000"/>
                </a:solidFill>
                <a:latin typeface="Arial" panose="020B0604020202020204" pitchFamily="34" charset="0"/>
                <a:cs typeface="Arial" panose="020B0604020202020204" pitchFamily="34" charset="0"/>
              </a:rPr>
              <a:t>- </a:t>
            </a:r>
            <a:r>
              <a:rPr lang="en-US" sz="1600">
                <a:solidFill>
                  <a:prstClr val="black"/>
                </a:solidFill>
                <a:latin typeface="Arial" panose="020B0604020202020204" pitchFamily="34" charset="0"/>
                <a:cs typeface="Arial" panose="020B0604020202020204" pitchFamily="34" charset="0"/>
              </a:rPr>
              <a:t>The original CTF discount amount previously given to the participant on a previous claim.</a:t>
            </a:r>
          </a:p>
          <a:p>
            <a:pPr marR="0" lvl="0" algn="l" defTabSz="914400" rtl="0" eaLnBrk="1" fontAlgn="auto" latinLnBrk="0" hangingPunct="1">
              <a:lnSpc>
                <a:spcPct val="100000"/>
              </a:lnSpc>
              <a:spcBef>
                <a:spcPts val="0"/>
              </a:spcBef>
              <a:spcAft>
                <a:spcPts val="0"/>
              </a:spcAft>
              <a:buClrTx/>
              <a:buSzTx/>
              <a:tabLst/>
              <a:defRPr/>
            </a:pPr>
            <a:endParaRPr lang="en-US" sz="1600">
              <a:solidFill>
                <a:prstClr val="black"/>
              </a:solidFill>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err="1">
                <a:ln>
                  <a:noFill/>
                </a:ln>
                <a:solidFill>
                  <a:srgbClr val="FF0000"/>
                </a:solidFill>
                <a:effectLst/>
                <a:uLnTx/>
                <a:uFillTx/>
                <a:latin typeface="Arial" panose="020B0604020202020204" pitchFamily="34" charset="0"/>
                <a:ea typeface="+mn-ea"/>
                <a:cs typeface="Arial" panose="020B0604020202020204" pitchFamily="34" charset="0"/>
              </a:rPr>
              <a:t>Claim_Amount</a:t>
            </a:r>
            <a:r>
              <a:rPr kumimoji="0" lang="en-US" sz="16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amount being reimbursed on the claim.</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a:solidFill>
                <a:prstClr val="black"/>
              </a:solidFill>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All of this information can be found in the CTF Service Provider Manual on our website-</a:t>
            </a:r>
          </a:p>
          <a:p>
            <a:pPr marR="0" lvl="0" algn="l" defTabSz="914400" rtl="0" eaLnBrk="1" fontAlgn="auto" latinLnBrk="0" hangingPunct="1">
              <a:lnSpc>
                <a:spcPct val="100000"/>
              </a:lnSpc>
              <a:spcBef>
                <a:spcPts val="0"/>
              </a:spcBef>
              <a:spcAft>
                <a:spcPts val="0"/>
              </a:spcAft>
              <a:buClrTx/>
              <a:buSzTx/>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https://www.cpuc.ca.gov/consumer-support/financial-assistance-savings-and-discounts/california-teleconnect-fund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rbel" panose="020B050302020402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panose="020B0503020204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pic>
        <p:nvPicPr>
          <p:cNvPr id="5" name="Picture 4">
            <a:extLst>
              <a:ext uri="{FF2B5EF4-FFF2-40B4-BE49-F238E27FC236}">
                <a16:creationId xmlns:a16="http://schemas.microsoft.com/office/drawing/2014/main" id="{62494557-E479-D97E-D03F-933F667CA7E6}"/>
              </a:ext>
            </a:extLst>
          </p:cNvPr>
          <p:cNvPicPr>
            <a:picLocks noChangeAspect="1"/>
          </p:cNvPicPr>
          <p:nvPr/>
        </p:nvPicPr>
        <p:blipFill>
          <a:blip r:embed="rId3"/>
          <a:stretch>
            <a:fillRect/>
          </a:stretch>
        </p:blipFill>
        <p:spPr>
          <a:xfrm>
            <a:off x="1517168" y="5429123"/>
            <a:ext cx="9527470" cy="397899"/>
          </a:xfrm>
          <a:prstGeom prst="rect">
            <a:avLst/>
          </a:prstGeom>
        </p:spPr>
      </p:pic>
    </p:spTree>
    <p:extLst>
      <p:ext uri="{BB962C8B-B14F-4D97-AF65-F5344CB8AC3E}">
        <p14:creationId xmlns:p14="http://schemas.microsoft.com/office/powerpoint/2010/main" val="4132694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A516A0-0C5E-7BA8-8059-DABB9731B4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58116B-C43E-CFE8-1971-8E9BC9402402}"/>
              </a:ext>
            </a:extLst>
          </p:cNvPr>
          <p:cNvSpPr>
            <a:spLocks noGrp="1"/>
          </p:cNvSpPr>
          <p:nvPr>
            <p:ph type="title"/>
          </p:nvPr>
        </p:nvSpPr>
        <p:spPr>
          <a:xfrm>
            <a:off x="779927" y="4392245"/>
            <a:ext cx="7016536" cy="1325563"/>
          </a:xfrm>
        </p:spPr>
        <p:txBody>
          <a:bodyPr/>
          <a:lstStyle/>
          <a:p>
            <a:pPr algn="ctr"/>
            <a:r>
              <a:rPr lang="en-US" sz="5400">
                <a:solidFill>
                  <a:schemeClr val="bg1"/>
                </a:solidFill>
              </a:rPr>
              <a:t>Participant Report</a:t>
            </a:r>
          </a:p>
        </p:txBody>
      </p:sp>
      <p:sp>
        <p:nvSpPr>
          <p:cNvPr id="3" name="Slide Number Placeholder 2">
            <a:extLst>
              <a:ext uri="{FF2B5EF4-FFF2-40B4-BE49-F238E27FC236}">
                <a16:creationId xmlns:a16="http://schemas.microsoft.com/office/drawing/2014/main" id="{B8F7DA44-35D3-9733-1C11-3B480C440746}"/>
              </a:ext>
            </a:extLst>
          </p:cNvPr>
          <p:cNvSpPr>
            <a:spLocks noGrp="1"/>
          </p:cNvSpPr>
          <p:nvPr>
            <p:ph type="sldNum" sz="quarter" idx="12"/>
          </p:nvPr>
        </p:nvSpPr>
        <p:spPr/>
        <p:txBody>
          <a:bodyPr/>
          <a:lstStyle/>
          <a:p>
            <a:fld id="{1C4126A1-9282-4A82-AC02-A59AF4A969C8}" type="slidenum">
              <a:rPr lang="en-US" smtClean="0"/>
              <a:t>43</a:t>
            </a:fld>
            <a:endParaRPr lang="en-US"/>
          </a:p>
        </p:txBody>
      </p:sp>
      <p:pic>
        <p:nvPicPr>
          <p:cNvPr id="4" name="Picture 3" descr="Logo&#10;&#10;Description automatically generated">
            <a:extLst>
              <a:ext uri="{FF2B5EF4-FFF2-40B4-BE49-F238E27FC236}">
                <a16:creationId xmlns:a16="http://schemas.microsoft.com/office/drawing/2014/main" id="{1247A10F-D061-940E-61B2-960518A078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927" y="421462"/>
            <a:ext cx="5316072" cy="2116843"/>
          </a:xfrm>
          <a:prstGeom prst="rect">
            <a:avLst/>
          </a:prstGeom>
        </p:spPr>
      </p:pic>
    </p:spTree>
    <p:extLst>
      <p:ext uri="{BB962C8B-B14F-4D97-AF65-F5344CB8AC3E}">
        <p14:creationId xmlns:p14="http://schemas.microsoft.com/office/powerpoint/2010/main" val="2912701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A57BFA5-7711-7E4D-8B4B-FD9E6C525EF8}"/>
              </a:ext>
            </a:extLst>
          </p:cNvPr>
          <p:cNvSpPr>
            <a:spLocks noGrp="1"/>
          </p:cNvSpPr>
          <p:nvPr>
            <p:ph type="sldNum" sz="quarter" idx="12"/>
          </p:nvPr>
        </p:nvSpPr>
        <p:spPr/>
        <p:txBody>
          <a:bodyPr/>
          <a:lstStyle/>
          <a:p>
            <a:pPr marL="0" marR="0" lvl="0" indent="0" algn="r" defTabSz="914400" rtl="0" eaLnBrk="1" fontAlgn="t" latinLnBrk="0" hangingPunct="1">
              <a:lnSpc>
                <a:spcPct val="100000"/>
              </a:lnSpc>
              <a:spcBef>
                <a:spcPts val="0"/>
              </a:spcBef>
              <a:spcAft>
                <a:spcPts val="0"/>
              </a:spcAft>
              <a:buClrTx/>
              <a:buSzTx/>
              <a:buFontTx/>
              <a:buNone/>
              <a:tabLst/>
              <a:defRPr/>
            </a:pPr>
            <a:fld id="{1C4126A1-9282-4A82-AC02-A59AF4A969C8}" type="slidenum">
              <a:rPr kumimoji="0" lang="en-US" sz="900" b="0" i="0" u="none" strike="noStrike" kern="1200" cap="none" spc="0" normalizeH="0" baseline="0" noProof="0" smtClean="0">
                <a:ln>
                  <a:noFill/>
                </a:ln>
                <a:solidFill>
                  <a:srgbClr val="6996C9"/>
                </a:solidFill>
                <a:effectLst/>
                <a:uLnTx/>
                <a:uFillTx/>
                <a:latin typeface="Century Gothic" panose="020F0302020204030204"/>
                <a:ea typeface="+mn-ea"/>
                <a:cs typeface="+mn-cs"/>
              </a:rPr>
              <a:pPr marL="0" marR="0" lvl="0" indent="0" algn="r" defTabSz="914400" rtl="0" eaLnBrk="1" fontAlgn="t" latinLnBrk="0" hangingPunct="1">
                <a:lnSpc>
                  <a:spcPct val="100000"/>
                </a:lnSpc>
                <a:spcBef>
                  <a:spcPts val="0"/>
                </a:spcBef>
                <a:spcAft>
                  <a:spcPts val="0"/>
                </a:spcAft>
                <a:buClrTx/>
                <a:buSzTx/>
                <a:buFontTx/>
                <a:buNone/>
                <a:tabLst/>
                <a:defRPr/>
              </a:pPr>
              <a:t>44</a:t>
            </a:fld>
            <a:endParaRPr kumimoji="0" lang="en-US" sz="900" b="0" i="0" u="none" strike="noStrike" kern="1200" cap="none" spc="0" normalizeH="0" baseline="0" noProof="0">
              <a:ln>
                <a:noFill/>
              </a:ln>
              <a:solidFill>
                <a:srgbClr val="6996C9"/>
              </a:solidFill>
              <a:effectLst/>
              <a:uLnTx/>
              <a:uFillTx/>
              <a:latin typeface="Century Gothic" panose="020F0302020204030204"/>
              <a:ea typeface="+mn-ea"/>
              <a:cs typeface="+mn-cs"/>
            </a:endParaRPr>
          </a:p>
        </p:txBody>
      </p:sp>
      <p:sp>
        <p:nvSpPr>
          <p:cNvPr id="6" name="Subtitle 5">
            <a:extLst>
              <a:ext uri="{FF2B5EF4-FFF2-40B4-BE49-F238E27FC236}">
                <a16:creationId xmlns:a16="http://schemas.microsoft.com/office/drawing/2014/main" id="{464010F7-06BE-FD41-8E38-28A63A4BDB9F}"/>
              </a:ext>
            </a:extLst>
          </p:cNvPr>
          <p:cNvSpPr>
            <a:spLocks noGrp="1"/>
          </p:cNvSpPr>
          <p:nvPr>
            <p:ph type="subTitle" idx="1"/>
          </p:nvPr>
        </p:nvSpPr>
        <p:spPr>
          <a:xfrm>
            <a:off x="4972450" y="1718169"/>
            <a:ext cx="7073370" cy="4132125"/>
          </a:xfrm>
        </p:spPr>
        <p:txBody>
          <a:bodyPr>
            <a:normAutofit fontScale="77500" lnSpcReduction="20000"/>
          </a:bodyPr>
          <a:lstStyle/>
          <a:p>
            <a:r>
              <a:rPr lang="en-US" sz="2800" b="1" i="1"/>
              <a:t>What is it? </a:t>
            </a:r>
          </a:p>
          <a:p>
            <a:r>
              <a:rPr lang="en-US" sz="2100"/>
              <a:t>A report of all CTF participants, that can be viewed in your browser or exported to Microsoft Excel, that includes:</a:t>
            </a:r>
          </a:p>
          <a:p>
            <a:r>
              <a:rPr lang="en-US" sz="2100"/>
              <a:t>	CTF ID/Application Number </a:t>
            </a:r>
          </a:p>
          <a:p>
            <a:r>
              <a:rPr lang="en-US" sz="2100"/>
              <a:t>	Participant Name</a:t>
            </a:r>
          </a:p>
          <a:p>
            <a:r>
              <a:rPr lang="en-US" sz="2100"/>
              <a:t>	Eligibility Start Date </a:t>
            </a:r>
          </a:p>
          <a:p>
            <a:r>
              <a:rPr lang="en-US" sz="2100"/>
              <a:t>	Eligibility End Date </a:t>
            </a:r>
          </a:p>
          <a:p>
            <a:r>
              <a:rPr lang="en-US" sz="2100"/>
              <a:t>	Number of Approved Onsite &amp; Offsite Mobile Connections</a:t>
            </a:r>
          </a:p>
          <a:p>
            <a:r>
              <a:rPr lang="en-US" sz="2100"/>
              <a:t>	Service Address</a:t>
            </a:r>
          </a:p>
          <a:p>
            <a:r>
              <a:rPr lang="en-US" sz="2100"/>
              <a:t>	Participant Category*</a:t>
            </a:r>
          </a:p>
          <a:p>
            <a:r>
              <a:rPr lang="en-US" sz="2100"/>
              <a:t>	</a:t>
            </a:r>
          </a:p>
          <a:p>
            <a:r>
              <a:rPr lang="en-US" sz="1600" i="1"/>
              <a:t>*The Participant Category field is included in the downloadable Participant Report only. </a:t>
            </a:r>
          </a:p>
          <a:p>
            <a:pPr marL="342900" indent="-342900">
              <a:buFont typeface="Arial" panose="020B0604020202020204" pitchFamily="34" charset="0"/>
              <a:buChar char="•"/>
            </a:pPr>
            <a:endParaRPr lang="en-US" sz="2000"/>
          </a:p>
          <a:p>
            <a:endParaRPr lang="en-US" b="1"/>
          </a:p>
          <a:p>
            <a:pPr marL="342900" indent="-342900">
              <a:buFont typeface="Arial" panose="020B0604020202020204" pitchFamily="34" charset="0"/>
              <a:buChar char="•"/>
            </a:pPr>
            <a:endParaRPr lang="en-US"/>
          </a:p>
          <a:p>
            <a:pPr marL="342900" indent="-342900">
              <a:buFont typeface="Arial" panose="020B0604020202020204" pitchFamily="34" charset="0"/>
              <a:buChar char="•"/>
            </a:pPr>
            <a:endParaRPr lang="en-US"/>
          </a:p>
        </p:txBody>
      </p:sp>
      <p:sp>
        <p:nvSpPr>
          <p:cNvPr id="3" name="TextBox 2">
            <a:extLst>
              <a:ext uri="{FF2B5EF4-FFF2-40B4-BE49-F238E27FC236}">
                <a16:creationId xmlns:a16="http://schemas.microsoft.com/office/drawing/2014/main" id="{935536A1-82EA-E743-CF5B-629A7A6737AB}"/>
              </a:ext>
            </a:extLst>
          </p:cNvPr>
          <p:cNvSpPr txBox="1"/>
          <p:nvPr/>
        </p:nvSpPr>
        <p:spPr>
          <a:xfrm>
            <a:off x="-22087" y="452424"/>
            <a:ext cx="12192000" cy="867930"/>
          </a:xfrm>
          <a:prstGeom prst="rect">
            <a:avLst/>
          </a:prstGeom>
          <a:noFill/>
        </p:spPr>
        <p:txBody>
          <a:bodyPr wrap="square" rtlCol="0">
            <a:spAutoFit/>
          </a:bodyPr>
          <a:lstStyle/>
          <a:p>
            <a:pPr marL="0" marR="0" lvl="0" indent="0" algn="ctr" defTabSz="914400" rtl="0" eaLnBrk="1" fontAlgn="b"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2A3C50"/>
                </a:solidFill>
                <a:effectLst/>
                <a:uLnTx/>
                <a:uFillTx/>
                <a:latin typeface="Century Gothic" panose="020F0302020204030204"/>
                <a:ea typeface="+mn-ea"/>
                <a:cs typeface="+mn-cs"/>
              </a:rPr>
              <a:t>CTF Participant Report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pic>
        <p:nvPicPr>
          <p:cNvPr id="5" name="Picture 4" descr="Magazine printing process">
            <a:extLst>
              <a:ext uri="{FF2B5EF4-FFF2-40B4-BE49-F238E27FC236}">
                <a16:creationId xmlns:a16="http://schemas.microsoft.com/office/drawing/2014/main" id="{E19E8764-A455-4DD2-273C-49160E1539B0}"/>
              </a:ext>
            </a:extLst>
          </p:cNvPr>
          <p:cNvPicPr>
            <a:picLocks noChangeAspect="1"/>
          </p:cNvPicPr>
          <p:nvPr/>
        </p:nvPicPr>
        <p:blipFill>
          <a:blip r:embed="rId3"/>
          <a:stretch>
            <a:fillRect/>
          </a:stretch>
        </p:blipFill>
        <p:spPr>
          <a:xfrm>
            <a:off x="405445" y="1325769"/>
            <a:ext cx="4445806" cy="4515680"/>
          </a:xfrm>
          <a:prstGeom prst="rect">
            <a:avLst/>
          </a:prstGeom>
        </p:spPr>
      </p:pic>
    </p:spTree>
    <p:extLst>
      <p:ext uri="{BB962C8B-B14F-4D97-AF65-F5344CB8AC3E}">
        <p14:creationId xmlns:p14="http://schemas.microsoft.com/office/powerpoint/2010/main" val="34039541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FC695-EFB9-3CB9-6151-16FC9348FE34}"/>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A5A4FED-E7DE-9B8D-C3D7-2F64D2B7198B}"/>
              </a:ext>
            </a:extLst>
          </p:cNvPr>
          <p:cNvSpPr>
            <a:spLocks noGrp="1"/>
          </p:cNvSpPr>
          <p:nvPr>
            <p:ph type="sldNum" sz="quarter" idx="12"/>
          </p:nvPr>
        </p:nvSpPr>
        <p:spPr/>
        <p:txBody>
          <a:bodyPr/>
          <a:lstStyle/>
          <a:p>
            <a:pPr marL="0" marR="0" lvl="0" indent="0" algn="r" defTabSz="914400" rtl="0" eaLnBrk="1" fontAlgn="t" latinLnBrk="0" hangingPunct="1">
              <a:lnSpc>
                <a:spcPct val="100000"/>
              </a:lnSpc>
              <a:spcBef>
                <a:spcPts val="0"/>
              </a:spcBef>
              <a:spcAft>
                <a:spcPts val="0"/>
              </a:spcAft>
              <a:buClrTx/>
              <a:buSzTx/>
              <a:buFontTx/>
              <a:buNone/>
              <a:tabLst/>
              <a:defRPr/>
            </a:pPr>
            <a:fld id="{1C4126A1-9282-4A82-AC02-A59AF4A969C8}" type="slidenum">
              <a:rPr kumimoji="0" lang="en-US" sz="900" b="0" i="0" u="none" strike="noStrike" kern="1200" cap="none" spc="0" normalizeH="0" baseline="0" noProof="0" smtClean="0">
                <a:ln>
                  <a:noFill/>
                </a:ln>
                <a:solidFill>
                  <a:srgbClr val="6996C9"/>
                </a:solidFill>
                <a:effectLst/>
                <a:uLnTx/>
                <a:uFillTx/>
                <a:latin typeface="Century Gothic" panose="020F0302020204030204"/>
                <a:ea typeface="+mn-ea"/>
                <a:cs typeface="+mn-cs"/>
              </a:rPr>
              <a:pPr marL="0" marR="0" lvl="0" indent="0" algn="r" defTabSz="914400" rtl="0" eaLnBrk="1" fontAlgn="t" latinLnBrk="0" hangingPunct="1">
                <a:lnSpc>
                  <a:spcPct val="100000"/>
                </a:lnSpc>
                <a:spcBef>
                  <a:spcPts val="0"/>
                </a:spcBef>
                <a:spcAft>
                  <a:spcPts val="0"/>
                </a:spcAft>
                <a:buClrTx/>
                <a:buSzTx/>
                <a:buFontTx/>
                <a:buNone/>
                <a:tabLst/>
                <a:defRPr/>
              </a:pPr>
              <a:t>45</a:t>
            </a:fld>
            <a:endParaRPr kumimoji="0" lang="en-US" sz="900" b="0" i="0" u="none" strike="noStrike" kern="1200" cap="none" spc="0" normalizeH="0" baseline="0" noProof="0">
              <a:ln>
                <a:noFill/>
              </a:ln>
              <a:solidFill>
                <a:srgbClr val="6996C9"/>
              </a:solidFill>
              <a:effectLst/>
              <a:uLnTx/>
              <a:uFillTx/>
              <a:latin typeface="Century Gothic" panose="020F0302020204030204"/>
              <a:ea typeface="+mn-ea"/>
              <a:cs typeface="+mn-cs"/>
            </a:endParaRPr>
          </a:p>
        </p:txBody>
      </p:sp>
      <p:sp>
        <p:nvSpPr>
          <p:cNvPr id="6" name="Subtitle 5">
            <a:extLst>
              <a:ext uri="{FF2B5EF4-FFF2-40B4-BE49-F238E27FC236}">
                <a16:creationId xmlns:a16="http://schemas.microsoft.com/office/drawing/2014/main" id="{4D2CAC15-B97A-AB03-5C9B-E1EAFEAD0638}"/>
              </a:ext>
            </a:extLst>
          </p:cNvPr>
          <p:cNvSpPr>
            <a:spLocks noGrp="1"/>
          </p:cNvSpPr>
          <p:nvPr>
            <p:ph type="subTitle" idx="1"/>
          </p:nvPr>
        </p:nvSpPr>
        <p:spPr>
          <a:xfrm>
            <a:off x="345233" y="1729212"/>
            <a:ext cx="11700587" cy="4121082"/>
          </a:xfrm>
        </p:spPr>
        <p:txBody>
          <a:bodyPr>
            <a:normAutofit/>
          </a:bodyPr>
          <a:lstStyle/>
          <a:p>
            <a:r>
              <a:rPr lang="en-US" sz="2400" b="1" i="1"/>
              <a:t>How is it used?</a:t>
            </a:r>
          </a:p>
          <a:p>
            <a:endParaRPr lang="en-US" sz="1000" b="1" i="1"/>
          </a:p>
          <a:p>
            <a:r>
              <a:rPr lang="en-US" sz="2000" i="1"/>
              <a:t>Service Providers: </a:t>
            </a:r>
          </a:p>
          <a:p>
            <a:r>
              <a:rPr lang="en-US" sz="1700"/>
              <a:t>	To determine if, and when, a participant is eligible to receive the CTF discount.  </a:t>
            </a:r>
          </a:p>
          <a:p>
            <a:r>
              <a:rPr lang="en-US" sz="2000" i="1"/>
              <a:t>Participants:</a:t>
            </a:r>
            <a:r>
              <a:rPr lang="en-US" sz="1700" i="1"/>
              <a:t> </a:t>
            </a:r>
          </a:p>
          <a:p>
            <a:r>
              <a:rPr lang="en-US" sz="1700"/>
              <a:t>	To verify their eligibility dates, service addresses or other information. </a:t>
            </a:r>
          </a:p>
          <a:p>
            <a:r>
              <a:rPr lang="en-US" sz="2000" i="1"/>
              <a:t>Applicants: </a:t>
            </a:r>
          </a:p>
          <a:p>
            <a:r>
              <a:rPr lang="en-US" sz="1700"/>
              <a:t>	To verify their organization does not have an existing </a:t>
            </a:r>
            <a:r>
              <a:rPr lang="en-US" sz="1700" err="1"/>
              <a:t>eCAP</a:t>
            </a:r>
            <a:r>
              <a:rPr lang="en-US" sz="1700"/>
              <a:t> account and avoid creating duplicate 	accounts. </a:t>
            </a:r>
          </a:p>
          <a:p>
            <a:endParaRPr lang="en-US" sz="2000"/>
          </a:p>
          <a:p>
            <a:endParaRPr lang="en-US" b="1"/>
          </a:p>
          <a:p>
            <a:pPr marL="342900" indent="-342900">
              <a:buFont typeface="Arial" panose="020B0604020202020204" pitchFamily="34" charset="0"/>
              <a:buChar char="•"/>
            </a:pPr>
            <a:endParaRPr lang="en-US"/>
          </a:p>
          <a:p>
            <a:pPr marL="342900" indent="-342900">
              <a:buFont typeface="Arial" panose="020B0604020202020204" pitchFamily="34" charset="0"/>
              <a:buChar char="•"/>
            </a:pPr>
            <a:endParaRPr lang="en-US"/>
          </a:p>
        </p:txBody>
      </p:sp>
      <p:sp>
        <p:nvSpPr>
          <p:cNvPr id="3" name="TextBox 2">
            <a:extLst>
              <a:ext uri="{FF2B5EF4-FFF2-40B4-BE49-F238E27FC236}">
                <a16:creationId xmlns:a16="http://schemas.microsoft.com/office/drawing/2014/main" id="{AAA50BFE-2A2C-47E3-63F5-7F896F98EFBB}"/>
              </a:ext>
            </a:extLst>
          </p:cNvPr>
          <p:cNvSpPr txBox="1"/>
          <p:nvPr/>
        </p:nvSpPr>
        <p:spPr>
          <a:xfrm>
            <a:off x="0" y="673294"/>
            <a:ext cx="12192000" cy="867930"/>
          </a:xfrm>
          <a:prstGeom prst="rect">
            <a:avLst/>
          </a:prstGeom>
          <a:noFill/>
        </p:spPr>
        <p:txBody>
          <a:bodyPr wrap="square" rtlCol="0">
            <a:spAutoFit/>
          </a:bodyPr>
          <a:lstStyle/>
          <a:p>
            <a:pPr marL="0" marR="0" lvl="0" indent="0" algn="ctr" defTabSz="914400" rtl="0" eaLnBrk="1" fontAlgn="b"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2A3C50"/>
                </a:solidFill>
                <a:effectLst/>
                <a:uLnTx/>
                <a:uFillTx/>
                <a:latin typeface="Century Gothic" panose="020F0302020204030204"/>
                <a:ea typeface="+mn-ea"/>
                <a:cs typeface="+mn-cs"/>
              </a:rPr>
              <a:t>CTF Participant Report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6679840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42E9D3-B400-95B1-2464-9539DA82B28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EFE42C7-EEAA-10EE-A1E4-9977B2B620F7}"/>
              </a:ext>
            </a:extLst>
          </p:cNvPr>
          <p:cNvSpPr>
            <a:spLocks noGrp="1"/>
          </p:cNvSpPr>
          <p:nvPr>
            <p:ph type="sldNum" sz="quarter" idx="12"/>
          </p:nvPr>
        </p:nvSpPr>
        <p:spPr/>
        <p:txBody>
          <a:bodyPr/>
          <a:lstStyle/>
          <a:p>
            <a:pPr marL="0" marR="0" lvl="0" indent="0" algn="r" defTabSz="914400" rtl="0" eaLnBrk="1" fontAlgn="t" latinLnBrk="0" hangingPunct="1">
              <a:lnSpc>
                <a:spcPct val="100000"/>
              </a:lnSpc>
              <a:spcBef>
                <a:spcPts val="0"/>
              </a:spcBef>
              <a:spcAft>
                <a:spcPts val="0"/>
              </a:spcAft>
              <a:buClrTx/>
              <a:buSzTx/>
              <a:buFontTx/>
              <a:buNone/>
              <a:tabLst/>
              <a:defRPr/>
            </a:pPr>
            <a:fld id="{1C4126A1-9282-4A82-AC02-A59AF4A969C8}" type="slidenum">
              <a:rPr kumimoji="0" lang="en-US" sz="900" b="0" i="0" u="none" strike="noStrike" kern="1200" cap="none" spc="0" normalizeH="0" baseline="0" noProof="0" smtClean="0">
                <a:ln>
                  <a:noFill/>
                </a:ln>
                <a:solidFill>
                  <a:srgbClr val="6996C9"/>
                </a:solidFill>
                <a:effectLst/>
                <a:uLnTx/>
                <a:uFillTx/>
                <a:latin typeface="Century Gothic" panose="020F0302020204030204"/>
                <a:ea typeface="+mn-ea"/>
                <a:cs typeface="+mn-cs"/>
              </a:rPr>
              <a:pPr marL="0" marR="0" lvl="0" indent="0" algn="r" defTabSz="914400" rtl="0" eaLnBrk="1" fontAlgn="t" latinLnBrk="0" hangingPunct="1">
                <a:lnSpc>
                  <a:spcPct val="100000"/>
                </a:lnSpc>
                <a:spcBef>
                  <a:spcPts val="0"/>
                </a:spcBef>
                <a:spcAft>
                  <a:spcPts val="0"/>
                </a:spcAft>
                <a:buClrTx/>
                <a:buSzTx/>
                <a:buFontTx/>
                <a:buNone/>
                <a:tabLst/>
                <a:defRPr/>
              </a:pPr>
              <a:t>46</a:t>
            </a:fld>
            <a:endParaRPr kumimoji="0" lang="en-US" sz="900" b="0" i="0" u="none" strike="noStrike" kern="1200" cap="none" spc="0" normalizeH="0" baseline="0" noProof="0">
              <a:ln>
                <a:noFill/>
              </a:ln>
              <a:solidFill>
                <a:srgbClr val="6996C9"/>
              </a:solidFill>
              <a:effectLst/>
              <a:uLnTx/>
              <a:uFillTx/>
              <a:latin typeface="Century Gothic" panose="020F0302020204030204"/>
              <a:ea typeface="+mn-ea"/>
              <a:cs typeface="+mn-cs"/>
            </a:endParaRPr>
          </a:p>
        </p:txBody>
      </p:sp>
      <p:sp>
        <p:nvSpPr>
          <p:cNvPr id="6" name="Subtitle 5">
            <a:extLst>
              <a:ext uri="{FF2B5EF4-FFF2-40B4-BE49-F238E27FC236}">
                <a16:creationId xmlns:a16="http://schemas.microsoft.com/office/drawing/2014/main" id="{E481051D-BCA0-1279-B586-CCE6490848B7}"/>
              </a:ext>
            </a:extLst>
          </p:cNvPr>
          <p:cNvSpPr>
            <a:spLocks noGrp="1"/>
          </p:cNvSpPr>
          <p:nvPr>
            <p:ph type="subTitle" idx="1"/>
          </p:nvPr>
        </p:nvSpPr>
        <p:spPr>
          <a:xfrm>
            <a:off x="345233" y="1729212"/>
            <a:ext cx="11700587" cy="4121082"/>
          </a:xfrm>
        </p:spPr>
        <p:txBody>
          <a:bodyPr>
            <a:normAutofit/>
          </a:bodyPr>
          <a:lstStyle/>
          <a:p>
            <a:r>
              <a:rPr lang="en-US" sz="2400" b="1" i="1"/>
              <a:t>Where is it located?</a:t>
            </a:r>
          </a:p>
          <a:p>
            <a:endParaRPr lang="en-US" sz="2400" b="1" i="1"/>
          </a:p>
          <a:p>
            <a:r>
              <a:rPr lang="en-US" sz="1900"/>
              <a:t>A link to the CTF Participant Report can be found on CTF’s homepage website, in the CTF Service Provider Manual and in the CTF Applicant &amp; Participant Guidebook.</a:t>
            </a:r>
          </a:p>
          <a:p>
            <a:endParaRPr lang="en-US" sz="1900"/>
          </a:p>
          <a:p>
            <a:endParaRPr lang="en-US" sz="1900"/>
          </a:p>
          <a:p>
            <a:pPr algn="ctr"/>
            <a:r>
              <a:rPr lang="en-US" sz="1900"/>
              <a:t>	</a:t>
            </a:r>
            <a:r>
              <a:rPr lang="en-US" sz="1900">
                <a:hlinkClick r:id="rId3"/>
              </a:rPr>
              <a:t>https://ecap.cpuc.ca.gov/s/ctf-participants</a:t>
            </a:r>
            <a:endParaRPr lang="en-US" sz="1900"/>
          </a:p>
          <a:p>
            <a:pPr marL="342900" indent="-342900">
              <a:buFont typeface="Arial" panose="020B0604020202020204" pitchFamily="34" charset="0"/>
              <a:buChar char="•"/>
            </a:pPr>
            <a:endParaRPr lang="en-US" sz="2000"/>
          </a:p>
          <a:p>
            <a:endParaRPr lang="en-US" b="1"/>
          </a:p>
          <a:p>
            <a:pPr marL="342900" indent="-342900">
              <a:buFont typeface="Arial" panose="020B0604020202020204" pitchFamily="34" charset="0"/>
              <a:buChar char="•"/>
            </a:pPr>
            <a:endParaRPr lang="en-US"/>
          </a:p>
          <a:p>
            <a:pPr marL="342900" indent="-342900">
              <a:buFont typeface="Arial" panose="020B0604020202020204" pitchFamily="34" charset="0"/>
              <a:buChar char="•"/>
            </a:pPr>
            <a:endParaRPr lang="en-US"/>
          </a:p>
        </p:txBody>
      </p:sp>
      <p:sp>
        <p:nvSpPr>
          <p:cNvPr id="3" name="TextBox 2">
            <a:extLst>
              <a:ext uri="{FF2B5EF4-FFF2-40B4-BE49-F238E27FC236}">
                <a16:creationId xmlns:a16="http://schemas.microsoft.com/office/drawing/2014/main" id="{E4E7CEC3-5FF9-CD9D-2AE5-D95E8AD7EAB5}"/>
              </a:ext>
            </a:extLst>
          </p:cNvPr>
          <p:cNvSpPr txBox="1"/>
          <p:nvPr/>
        </p:nvSpPr>
        <p:spPr>
          <a:xfrm>
            <a:off x="0" y="673294"/>
            <a:ext cx="12192000" cy="867930"/>
          </a:xfrm>
          <a:prstGeom prst="rect">
            <a:avLst/>
          </a:prstGeom>
          <a:noFill/>
        </p:spPr>
        <p:txBody>
          <a:bodyPr wrap="square" rtlCol="0">
            <a:spAutoFit/>
          </a:bodyPr>
          <a:lstStyle/>
          <a:p>
            <a:pPr marL="0" marR="0" lvl="0" indent="0" algn="ctr" defTabSz="914400" rtl="0" eaLnBrk="1" fontAlgn="b"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2A3C50"/>
                </a:solidFill>
                <a:effectLst/>
                <a:uLnTx/>
                <a:uFillTx/>
                <a:latin typeface="Century Gothic" panose="020F0302020204030204"/>
                <a:ea typeface="+mn-ea"/>
                <a:cs typeface="+mn-cs"/>
              </a:rPr>
              <a:t>CTF Participant Report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1001909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711EB8-85FB-30C8-CF65-7D63F1C1A525}"/>
              </a:ext>
            </a:extLst>
          </p:cNvPr>
          <p:cNvSpPr>
            <a:spLocks noGrp="1"/>
          </p:cNvSpPr>
          <p:nvPr>
            <p:ph idx="1"/>
          </p:nvPr>
        </p:nvSpPr>
        <p:spPr>
          <a:xfrm>
            <a:off x="609600" y="443620"/>
            <a:ext cx="10972800" cy="5733343"/>
          </a:xfrm>
        </p:spPr>
        <p:txBody>
          <a:bodyPr anchor="ctr"/>
          <a:lstStyle/>
          <a:p>
            <a:pPr marL="0" indent="0" algn="ctr">
              <a:buNone/>
            </a:pPr>
            <a:r>
              <a:rPr lang="en-US" b="1">
                <a:solidFill>
                  <a:schemeClr val="tx2"/>
                </a:solidFill>
              </a:rPr>
              <a:t>Participant Report Demonstration</a:t>
            </a:r>
          </a:p>
        </p:txBody>
      </p:sp>
      <p:sp>
        <p:nvSpPr>
          <p:cNvPr id="4" name="Slide Number Placeholder 3">
            <a:extLst>
              <a:ext uri="{FF2B5EF4-FFF2-40B4-BE49-F238E27FC236}">
                <a16:creationId xmlns:a16="http://schemas.microsoft.com/office/drawing/2014/main" id="{BA7398C5-F4B6-730D-DD0E-7D99D3D3EFFE}"/>
              </a:ext>
            </a:extLst>
          </p:cNvPr>
          <p:cNvSpPr>
            <a:spLocks noGrp="1"/>
          </p:cNvSpPr>
          <p:nvPr>
            <p:ph type="sldNum" sz="quarter" idx="12"/>
          </p:nvPr>
        </p:nvSpPr>
        <p:spPr/>
        <p:txBody>
          <a:bodyPr/>
          <a:lstStyle/>
          <a:p>
            <a:pPr marL="0" marR="0" lvl="0" indent="0" algn="r" defTabSz="914400" rtl="0" eaLnBrk="1" fontAlgn="t" latinLnBrk="0" hangingPunct="1">
              <a:lnSpc>
                <a:spcPct val="100000"/>
              </a:lnSpc>
              <a:spcBef>
                <a:spcPts val="0"/>
              </a:spcBef>
              <a:spcAft>
                <a:spcPts val="0"/>
              </a:spcAft>
              <a:buClrTx/>
              <a:buSzTx/>
              <a:buFontTx/>
              <a:buNone/>
              <a:tabLst/>
              <a:defRPr/>
            </a:pPr>
            <a:fld id="{1C4126A1-9282-4A82-AC02-A59AF4A969C8}" type="slidenum">
              <a:rPr kumimoji="0" lang="en-US" sz="900" b="0" i="0" u="none" strike="noStrike" kern="1200" cap="none" spc="0" normalizeH="0" baseline="0" noProof="0" smtClean="0">
                <a:ln>
                  <a:noFill/>
                </a:ln>
                <a:solidFill>
                  <a:srgbClr val="6996C9"/>
                </a:solidFill>
                <a:effectLst/>
                <a:uLnTx/>
                <a:uFillTx/>
                <a:latin typeface="Century Gothic" panose="020F0302020204030204"/>
                <a:ea typeface="+mn-ea"/>
                <a:cs typeface="+mn-cs"/>
              </a:rPr>
              <a:pPr marL="0" marR="0" lvl="0" indent="0" algn="r" defTabSz="914400" rtl="0" eaLnBrk="1" fontAlgn="t" latinLnBrk="0" hangingPunct="1">
                <a:lnSpc>
                  <a:spcPct val="100000"/>
                </a:lnSpc>
                <a:spcBef>
                  <a:spcPts val="0"/>
                </a:spcBef>
                <a:spcAft>
                  <a:spcPts val="0"/>
                </a:spcAft>
                <a:buClrTx/>
                <a:buSzTx/>
                <a:buFontTx/>
                <a:buNone/>
                <a:tabLst/>
                <a:defRPr/>
              </a:pPr>
              <a:t>47</a:t>
            </a:fld>
            <a:endParaRPr kumimoji="0" lang="en-US" sz="900" b="0" i="0" u="none" strike="noStrike" kern="1200" cap="none" spc="0" normalizeH="0" baseline="0" noProof="0">
              <a:ln>
                <a:noFill/>
              </a:ln>
              <a:solidFill>
                <a:srgbClr val="6996C9"/>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5221625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DFC71A-37F2-195E-49F5-70765D2BB4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87F851-45C2-C43C-A11A-55CE8F8E34C7}"/>
              </a:ext>
            </a:extLst>
          </p:cNvPr>
          <p:cNvSpPr>
            <a:spLocks noGrp="1"/>
          </p:cNvSpPr>
          <p:nvPr>
            <p:ph type="title"/>
          </p:nvPr>
        </p:nvSpPr>
        <p:spPr>
          <a:xfrm>
            <a:off x="779927" y="4392245"/>
            <a:ext cx="8327978" cy="1325563"/>
          </a:xfrm>
        </p:spPr>
        <p:txBody>
          <a:bodyPr/>
          <a:lstStyle/>
          <a:p>
            <a:pPr algn="ctr"/>
            <a:r>
              <a:rPr lang="en-US" sz="5400">
                <a:solidFill>
                  <a:schemeClr val="bg1"/>
                </a:solidFill>
              </a:rPr>
              <a:t>Audits and Compliance</a:t>
            </a:r>
          </a:p>
        </p:txBody>
      </p:sp>
      <p:sp>
        <p:nvSpPr>
          <p:cNvPr id="3" name="Slide Number Placeholder 2">
            <a:extLst>
              <a:ext uri="{FF2B5EF4-FFF2-40B4-BE49-F238E27FC236}">
                <a16:creationId xmlns:a16="http://schemas.microsoft.com/office/drawing/2014/main" id="{D4F3C2DF-7251-6F9A-592E-E8743280DDC3}"/>
              </a:ext>
            </a:extLst>
          </p:cNvPr>
          <p:cNvSpPr>
            <a:spLocks noGrp="1"/>
          </p:cNvSpPr>
          <p:nvPr>
            <p:ph type="sldNum" sz="quarter" idx="12"/>
          </p:nvPr>
        </p:nvSpPr>
        <p:spPr/>
        <p:txBody>
          <a:bodyPr/>
          <a:lstStyle/>
          <a:p>
            <a:fld id="{1C4126A1-9282-4A82-AC02-A59AF4A969C8}" type="slidenum">
              <a:rPr lang="en-US" smtClean="0"/>
              <a:t>48</a:t>
            </a:fld>
            <a:endParaRPr lang="en-US"/>
          </a:p>
        </p:txBody>
      </p:sp>
      <p:pic>
        <p:nvPicPr>
          <p:cNvPr id="4" name="Picture 3" descr="Logo&#10;&#10;Description automatically generated">
            <a:extLst>
              <a:ext uri="{FF2B5EF4-FFF2-40B4-BE49-F238E27FC236}">
                <a16:creationId xmlns:a16="http://schemas.microsoft.com/office/drawing/2014/main" id="{EBBABD02-3BD6-EAC3-303C-FA6A40175C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927" y="421462"/>
            <a:ext cx="5316072" cy="2116843"/>
          </a:xfrm>
          <a:prstGeom prst="rect">
            <a:avLst/>
          </a:prstGeom>
        </p:spPr>
      </p:pic>
    </p:spTree>
    <p:extLst>
      <p:ext uri="{BB962C8B-B14F-4D97-AF65-F5344CB8AC3E}">
        <p14:creationId xmlns:p14="http://schemas.microsoft.com/office/powerpoint/2010/main" val="32447995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10000" contrast="-10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54821087-2951-DC0D-F505-EBA4BCCB57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66156" y="2710474"/>
            <a:ext cx="3333750" cy="3425281"/>
          </a:xfrm>
          <a:prstGeom prst="rect">
            <a:avLst/>
          </a:prstGeom>
          <a:effectLst/>
          <a:scene3d>
            <a:camera prst="orthographicFront"/>
            <a:lightRig rig="threePt" dir="t"/>
          </a:scene3d>
          <a:sp3d prstMaterial="powder"/>
        </p:spPr>
      </p:pic>
      <p:sp>
        <p:nvSpPr>
          <p:cNvPr id="3" name="Slide Number Placeholder 2">
            <a:extLst>
              <a:ext uri="{FF2B5EF4-FFF2-40B4-BE49-F238E27FC236}">
                <a16:creationId xmlns:a16="http://schemas.microsoft.com/office/drawing/2014/main" id="{E08C5AAD-DB1F-394C-68BA-DE729F91B88A}"/>
              </a:ext>
            </a:extLst>
          </p:cNvPr>
          <p:cNvSpPr>
            <a:spLocks noGrp="1"/>
          </p:cNvSpPr>
          <p:nvPr>
            <p:ph type="sldNum" sz="quarter" idx="12"/>
          </p:nvPr>
        </p:nvSpPr>
        <p:spPr/>
        <p:txBody>
          <a:bodyPr/>
          <a:lstStyle/>
          <a:p>
            <a:pPr marL="0" marR="0" lvl="0" indent="0" algn="r" defTabSz="914400" rtl="0" eaLnBrk="1" fontAlgn="t" latinLnBrk="0" hangingPunct="1">
              <a:lnSpc>
                <a:spcPct val="100000"/>
              </a:lnSpc>
              <a:spcBef>
                <a:spcPts val="0"/>
              </a:spcBef>
              <a:spcAft>
                <a:spcPts val="0"/>
              </a:spcAft>
              <a:buClrTx/>
              <a:buSzTx/>
              <a:buFontTx/>
              <a:buNone/>
              <a:tabLst/>
              <a:defRPr/>
            </a:pPr>
            <a:fld id="{1C4126A1-9282-4A82-AC02-A59AF4A969C8}" type="slidenum">
              <a:rPr kumimoji="0" lang="en-US" sz="900" b="0" i="0" u="none" strike="noStrike" kern="1200" cap="none" spc="0" normalizeH="0" baseline="0" noProof="0" smtClean="0">
                <a:ln>
                  <a:noFill/>
                </a:ln>
                <a:solidFill>
                  <a:srgbClr val="6996C9"/>
                </a:solidFill>
                <a:effectLst/>
                <a:uLnTx/>
                <a:uFillTx/>
                <a:latin typeface="Century Gothic" panose="020F0302020204030204"/>
                <a:ea typeface="+mn-ea"/>
                <a:cs typeface="+mn-cs"/>
              </a:rPr>
              <a:pPr marL="0" marR="0" lvl="0" indent="0" algn="r" defTabSz="914400" rtl="0" eaLnBrk="1" fontAlgn="t" latinLnBrk="0" hangingPunct="1">
                <a:lnSpc>
                  <a:spcPct val="100000"/>
                </a:lnSpc>
                <a:spcBef>
                  <a:spcPts val="0"/>
                </a:spcBef>
                <a:spcAft>
                  <a:spcPts val="0"/>
                </a:spcAft>
                <a:buClrTx/>
                <a:buSzTx/>
                <a:buFontTx/>
                <a:buNone/>
                <a:tabLst/>
                <a:defRPr/>
              </a:pPr>
              <a:t>49</a:t>
            </a:fld>
            <a:endParaRPr kumimoji="0" lang="en-US" sz="900" b="0" i="0" u="none" strike="noStrike" kern="1200" cap="none" spc="0" normalizeH="0" baseline="0" noProof="0">
              <a:ln>
                <a:noFill/>
              </a:ln>
              <a:solidFill>
                <a:srgbClr val="6996C9"/>
              </a:solidFill>
              <a:effectLst/>
              <a:uLnTx/>
              <a:uFillTx/>
              <a:latin typeface="Century Gothic" panose="020F0302020204030204"/>
              <a:ea typeface="+mn-ea"/>
              <a:cs typeface="+mn-cs"/>
            </a:endParaRPr>
          </a:p>
        </p:txBody>
      </p:sp>
      <p:sp>
        <p:nvSpPr>
          <p:cNvPr id="4" name="Title 1">
            <a:extLst>
              <a:ext uri="{FF2B5EF4-FFF2-40B4-BE49-F238E27FC236}">
                <a16:creationId xmlns:a16="http://schemas.microsoft.com/office/drawing/2014/main" id="{282F49C6-84CC-E63F-CD63-A5473C4AB6D1}"/>
              </a:ext>
            </a:extLst>
          </p:cNvPr>
          <p:cNvSpPr>
            <a:spLocks noGrp="1"/>
          </p:cNvSpPr>
          <p:nvPr>
            <p:ph type="title"/>
          </p:nvPr>
        </p:nvSpPr>
        <p:spPr>
          <a:xfrm>
            <a:off x="609600" y="365125"/>
            <a:ext cx="10972800" cy="1988776"/>
          </a:xfrm>
        </p:spPr>
        <p:txBody>
          <a:bodyPr/>
          <a:lstStyle/>
          <a:p>
            <a:pPr algn="ctr"/>
            <a:r>
              <a:rPr lang="en-US" sz="6000">
                <a:latin typeface="Aptos" panose="020B0004020202020204" pitchFamily="34" charset="0"/>
              </a:rPr>
              <a:t>Utility Audits Branch</a:t>
            </a:r>
          </a:p>
        </p:txBody>
      </p:sp>
      <p:sp>
        <p:nvSpPr>
          <p:cNvPr id="5" name="Subtitle 2">
            <a:extLst>
              <a:ext uri="{FF2B5EF4-FFF2-40B4-BE49-F238E27FC236}">
                <a16:creationId xmlns:a16="http://schemas.microsoft.com/office/drawing/2014/main" id="{68C2701C-BE68-07EC-CD53-0E62B4AACB6C}"/>
              </a:ext>
            </a:extLst>
          </p:cNvPr>
          <p:cNvSpPr txBox="1">
            <a:spLocks/>
          </p:cNvSpPr>
          <p:nvPr/>
        </p:nvSpPr>
        <p:spPr>
          <a:xfrm>
            <a:off x="1524000" y="2885273"/>
            <a:ext cx="5573486" cy="3250483"/>
          </a:xfrm>
          <a:prstGeom prst="rect">
            <a:avLst/>
          </a:prstGeom>
        </p:spPr>
        <p:txBody>
          <a:bodyPr lIns="91440" tIns="45720" rIns="91440" bIns="45720" anchor="t">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571500" indent="-231775" algn="l" defTabSz="914400" rtl="0" eaLnBrk="1" latinLnBrk="0" hangingPunct="1">
              <a:lnSpc>
                <a:spcPct val="100000"/>
              </a:lnSpc>
              <a:spcBef>
                <a:spcPts val="500"/>
              </a:spcBef>
              <a:buFont typeface="Arial" panose="020B0604020202020204" pitchFamily="34" charset="0"/>
              <a:buChar char="•"/>
              <a:tabLst/>
              <a:defRPr sz="2200" kern="1200">
                <a:solidFill>
                  <a:schemeClr val="tx1"/>
                </a:solidFill>
                <a:latin typeface="+mn-lt"/>
                <a:ea typeface="+mn-ea"/>
                <a:cs typeface="+mn-cs"/>
              </a:defRPr>
            </a:lvl2pPr>
            <a:lvl3pPr marL="971550" indent="-173038" algn="l" defTabSz="914400" rtl="0" eaLnBrk="1" latinLnBrk="0" hangingPunct="1">
              <a:lnSpc>
                <a:spcPct val="100000"/>
              </a:lnSpc>
              <a:spcBef>
                <a:spcPts val="500"/>
              </a:spcBef>
              <a:buFont typeface="Arial" panose="020B0604020202020204" pitchFamily="34" charset="0"/>
              <a:buChar char="•"/>
              <a:tabLst/>
              <a:defRPr sz="2000" kern="1200">
                <a:solidFill>
                  <a:schemeClr val="tx1"/>
                </a:solidFill>
                <a:latin typeface="+mn-lt"/>
                <a:ea typeface="+mn-ea"/>
                <a:cs typeface="+mn-cs"/>
              </a:defRPr>
            </a:lvl3pPr>
            <a:lvl4pPr marL="1430338" indent="-166688" algn="l" defTabSz="914400" rtl="0" eaLnBrk="1" latinLnBrk="0" hangingPunct="1">
              <a:lnSpc>
                <a:spcPct val="100000"/>
              </a:lnSpc>
              <a:spcBef>
                <a:spcPts val="500"/>
              </a:spcBef>
              <a:buFont typeface="Arial" panose="020B0604020202020204" pitchFamily="34" charset="0"/>
              <a:buChar char="•"/>
              <a:tabLst/>
              <a:defRPr sz="1800" kern="1200">
                <a:solidFill>
                  <a:schemeClr val="tx1"/>
                </a:solidFill>
                <a:latin typeface="+mn-lt"/>
                <a:ea typeface="+mn-ea"/>
                <a:cs typeface="+mn-cs"/>
              </a:defRPr>
            </a:lvl4pPr>
            <a:lvl5pPr marL="1889125" indent="-173038" algn="l" defTabSz="914400" rtl="0" eaLnBrk="1" latinLnBrk="0" hangingPunct="1">
              <a:lnSpc>
                <a:spcPct val="100000"/>
              </a:lnSpc>
              <a:spcBef>
                <a:spcPts val="500"/>
              </a:spcBef>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US"/>
              <a:t>How to Prepare for an Audit</a:t>
            </a:r>
          </a:p>
          <a:p>
            <a:pPr marL="342900" indent="-342900"/>
            <a:r>
              <a:rPr lang="en-US"/>
              <a:t>Common Issues</a:t>
            </a:r>
          </a:p>
          <a:p>
            <a:pPr marL="685800" lvl="1" indent="-342900">
              <a:buFont typeface="Courier New" panose="020B0604020202020204" pitchFamily="34" charset="0"/>
              <a:buChar char="o"/>
            </a:pPr>
            <a:r>
              <a:rPr lang="en-US"/>
              <a:t>CTF Participant’s Eligibility</a:t>
            </a:r>
          </a:p>
          <a:p>
            <a:pPr marL="1256030" lvl="2" indent="-342900">
              <a:buFont typeface="Wingdings" panose="020B0604020202020204" pitchFamily="34" charset="0"/>
              <a:buChar char="Ø"/>
            </a:pPr>
            <a:r>
              <a:rPr lang="en-US">
                <a:ea typeface="+mn-lt"/>
                <a:cs typeface="+mn-lt"/>
                <a:hlinkClick r:id="rId5"/>
              </a:rPr>
              <a:t>CTF Participants</a:t>
            </a:r>
            <a:endParaRPr lang="en-US"/>
          </a:p>
          <a:p>
            <a:pPr marL="685800" lvl="1" indent="-342900">
              <a:buFont typeface="Courier New" panose="020B0604020202020204" pitchFamily="34" charset="0"/>
              <a:buChar char="o"/>
            </a:pPr>
            <a:r>
              <a:rPr lang="en-US"/>
              <a:t>Statewide Average E-rate</a:t>
            </a:r>
          </a:p>
          <a:p>
            <a:pPr marL="685800" lvl="1" indent="-342900">
              <a:buFont typeface="Courier New" panose="020B0604020202020204" pitchFamily="34" charset="0"/>
              <a:buChar char="o"/>
            </a:pPr>
            <a:r>
              <a:rPr lang="en-US"/>
              <a:t>CTF Discount</a:t>
            </a:r>
          </a:p>
          <a:p>
            <a:pPr marL="685800" lvl="1" indent="-342900">
              <a:buFont typeface="Courier New" panose="020B0604020202020204" pitchFamily="34" charset="0"/>
              <a:buChar char="o"/>
            </a:pPr>
            <a:r>
              <a:rPr lang="en-US"/>
              <a:t>Internal Controls  </a:t>
            </a:r>
          </a:p>
          <a:p>
            <a:pPr marL="342900" indent="-342900"/>
            <a:endParaRPr lang="en-US" b="1"/>
          </a:p>
        </p:txBody>
      </p:sp>
    </p:spTree>
    <p:extLst>
      <p:ext uri="{BB962C8B-B14F-4D97-AF65-F5344CB8AC3E}">
        <p14:creationId xmlns:p14="http://schemas.microsoft.com/office/powerpoint/2010/main" val="24450346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ED6C2-A4EA-1F9E-0C85-F29BB2E9C2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B5AB79-2122-CA8E-7AB4-4251D700DE4C}"/>
              </a:ext>
            </a:extLst>
          </p:cNvPr>
          <p:cNvSpPr>
            <a:spLocks noGrp="1"/>
          </p:cNvSpPr>
          <p:nvPr>
            <p:ph type="title"/>
          </p:nvPr>
        </p:nvSpPr>
        <p:spPr>
          <a:xfrm>
            <a:off x="609600" y="365125"/>
            <a:ext cx="10972800" cy="4579884"/>
          </a:xfrm>
        </p:spPr>
        <p:txBody>
          <a:bodyPr/>
          <a:lstStyle/>
          <a:p>
            <a:pPr algn="ctr"/>
            <a:r>
              <a:rPr lang="en-US" sz="4000">
                <a:ea typeface="+mj-lt"/>
                <a:cs typeface="+mj-lt"/>
              </a:rPr>
              <a:t>Legislative and Policy Updates</a:t>
            </a:r>
            <a:br>
              <a:rPr lang="en-US" sz="2800">
                <a:ea typeface="+mj-lt"/>
                <a:cs typeface="+mj-lt"/>
              </a:rPr>
            </a:br>
            <a:r>
              <a:rPr lang="en-US" sz="2400">
                <a:ea typeface="+mj-lt"/>
                <a:cs typeface="+mj-lt"/>
              </a:rPr>
              <a:t>Federal Communications Commission Includes </a:t>
            </a:r>
            <a:r>
              <a:rPr lang="en-US" sz="2400" err="1">
                <a:ea typeface="+mj-lt"/>
                <a:cs typeface="+mj-lt"/>
              </a:rPr>
              <a:t>WiFi</a:t>
            </a:r>
            <a:r>
              <a:rPr lang="en-US" sz="2400">
                <a:ea typeface="+mj-lt"/>
                <a:cs typeface="+mj-lt"/>
              </a:rPr>
              <a:t> Hotspots for Public Schools, CTF Adapts Requirements</a:t>
            </a:r>
            <a:br>
              <a:rPr lang="en-US" sz="2400">
                <a:ea typeface="+mj-lt"/>
                <a:cs typeface="+mj-lt"/>
              </a:rPr>
            </a:br>
            <a:br>
              <a:rPr lang="en-US" sz="2200">
                <a:ea typeface="+mj-lt"/>
                <a:cs typeface="+mj-lt"/>
              </a:rPr>
            </a:br>
            <a:br>
              <a:rPr lang="en-US" sz="2200">
                <a:ea typeface="+mj-lt"/>
                <a:cs typeface="+mj-lt"/>
              </a:rPr>
            </a:br>
            <a:br>
              <a:rPr lang="en-US" sz="2200">
                <a:ea typeface="+mj-lt"/>
                <a:cs typeface="+mj-lt"/>
              </a:rPr>
            </a:br>
            <a:br>
              <a:rPr lang="en-US" sz="2200">
                <a:ea typeface="+mj-lt"/>
                <a:cs typeface="+mj-lt"/>
              </a:rPr>
            </a:br>
            <a:br>
              <a:rPr lang="en-US" sz="2200">
                <a:ea typeface="+mj-lt"/>
                <a:cs typeface="+mj-lt"/>
              </a:rPr>
            </a:br>
            <a:br>
              <a:rPr lang="en-US" sz="2200">
                <a:ea typeface="+mj-lt"/>
                <a:cs typeface="+mj-lt"/>
              </a:rPr>
            </a:br>
            <a:endParaRPr lang="en-US" sz="2200" b="0">
              <a:solidFill>
                <a:srgbClr val="000000"/>
              </a:solidFill>
              <a:ea typeface="+mj-lt"/>
              <a:cs typeface="+mj-lt"/>
            </a:endParaRPr>
          </a:p>
          <a:p>
            <a:pPr algn="ctr"/>
            <a:endParaRPr lang="en-US" sz="2200" b="0">
              <a:ea typeface="+mj-lt"/>
              <a:cs typeface="+mj-lt"/>
            </a:endParaRPr>
          </a:p>
        </p:txBody>
      </p:sp>
      <p:sp>
        <p:nvSpPr>
          <p:cNvPr id="3" name="Content Placeholder 2">
            <a:extLst>
              <a:ext uri="{FF2B5EF4-FFF2-40B4-BE49-F238E27FC236}">
                <a16:creationId xmlns:a16="http://schemas.microsoft.com/office/drawing/2014/main" id="{E55B12AD-A19E-51DE-B5D8-1F6729A43EA8}"/>
              </a:ext>
            </a:extLst>
          </p:cNvPr>
          <p:cNvSpPr>
            <a:spLocks noGrp="1"/>
          </p:cNvSpPr>
          <p:nvPr>
            <p:ph sz="half" idx="1"/>
          </p:nvPr>
        </p:nvSpPr>
        <p:spPr>
          <a:xfrm>
            <a:off x="609600" y="1626633"/>
            <a:ext cx="10590306" cy="4546615"/>
          </a:xfrm>
        </p:spPr>
        <p:txBody>
          <a:bodyPr vert="horz" lIns="0" tIns="45720" rIns="91440" bIns="45720" rtlCol="0" anchor="t">
            <a:noAutofit/>
          </a:bodyPr>
          <a:lstStyle/>
          <a:p>
            <a:pPr marL="0" indent="0">
              <a:buNone/>
            </a:pPr>
            <a:endParaRPr lang="en-US"/>
          </a:p>
          <a:p>
            <a:pPr>
              <a:buFont typeface="Wingdings" panose="05000000000000000000" pitchFamily="2" charset="2"/>
              <a:buChar char="v"/>
            </a:pPr>
            <a:endParaRPr lang="en-US"/>
          </a:p>
          <a:p>
            <a:pPr>
              <a:buFont typeface="Wingdings" panose="05000000000000000000" pitchFamily="2" charset="2"/>
              <a:buChar char="v"/>
            </a:pPr>
            <a:endParaRPr lang="en-US"/>
          </a:p>
          <a:p>
            <a:pPr>
              <a:buFont typeface="Wingdings" panose="05000000000000000000" pitchFamily="2" charset="2"/>
              <a:buChar char="v"/>
            </a:pPr>
            <a:r>
              <a:rPr lang="en-US">
                <a:ea typeface="+mn-lt"/>
                <a:cs typeface="+mn-lt"/>
              </a:rPr>
              <a:t>On July 18, 2024, the FCC, in the Wi-Fi Hotspot Report and Order, granting schools and libraries the ability to utilize E-Rate resources to loan out Wi-Fi hotspots which will provide internet access for those individuals without a reliable connection at home.</a:t>
            </a:r>
            <a:endParaRPr lang="en-US"/>
          </a:p>
          <a:p>
            <a:pPr>
              <a:buFont typeface="Wingdings" panose="05000000000000000000" pitchFamily="2" charset="2"/>
              <a:buChar char="v"/>
            </a:pPr>
            <a:r>
              <a:rPr lang="en-US">
                <a:ea typeface="+mn-lt"/>
                <a:cs typeface="+mn-lt"/>
              </a:rPr>
              <a:t>Resolution T-17848 revises CTF’s eligible services list and reflects the FCC’s adoption of the Wi-Fi Hotspot Report and Order making eligible the off-premises use of Wi-Fi hotspots and mobile wireless Internet access services. </a:t>
            </a:r>
            <a:endParaRPr lang="en-US"/>
          </a:p>
          <a:p>
            <a:pPr>
              <a:buFont typeface="Wingdings" panose="05000000000000000000" pitchFamily="2" charset="2"/>
              <a:buChar char="v"/>
            </a:pPr>
            <a:endParaRPr lang="en-US"/>
          </a:p>
          <a:p>
            <a:pPr>
              <a:buFont typeface="Wingdings" panose="05000000000000000000" pitchFamily="2" charset="2"/>
              <a:buChar char="v"/>
            </a:pPr>
            <a:endParaRPr lang="en-US"/>
          </a:p>
          <a:p>
            <a:pPr>
              <a:buFont typeface="Wingdings" panose="05000000000000000000" pitchFamily="2" charset="2"/>
              <a:buChar char="v"/>
            </a:pPr>
            <a:endParaRPr lang="en-US"/>
          </a:p>
          <a:p>
            <a:pPr>
              <a:buFont typeface="Wingdings" panose="05000000000000000000" pitchFamily="2" charset="2"/>
              <a:buChar char="v"/>
            </a:pPr>
            <a:endParaRPr lang="en-US"/>
          </a:p>
          <a:p>
            <a:pPr>
              <a:buFont typeface="Wingdings" panose="05000000000000000000" pitchFamily="2" charset="2"/>
              <a:buChar char="v"/>
            </a:pPr>
            <a:endParaRPr lang="en-US"/>
          </a:p>
          <a:p>
            <a:pPr>
              <a:buFont typeface="Wingdings" panose="05000000000000000000" pitchFamily="2" charset="2"/>
              <a:buChar char="v"/>
            </a:pPr>
            <a:endParaRPr lang="en-US"/>
          </a:p>
          <a:p>
            <a:pPr>
              <a:buFont typeface="Wingdings" panose="05000000000000000000" pitchFamily="2" charset="2"/>
              <a:buChar char="v"/>
            </a:pPr>
            <a:endParaRPr lang="en-US"/>
          </a:p>
        </p:txBody>
      </p:sp>
      <p:sp>
        <p:nvSpPr>
          <p:cNvPr id="5" name="Slide Number Placeholder 4">
            <a:extLst>
              <a:ext uri="{FF2B5EF4-FFF2-40B4-BE49-F238E27FC236}">
                <a16:creationId xmlns:a16="http://schemas.microsoft.com/office/drawing/2014/main" id="{64B190FA-19EE-4FC8-6B35-F62B273E0F1D}"/>
              </a:ext>
            </a:extLst>
          </p:cNvPr>
          <p:cNvSpPr>
            <a:spLocks noGrp="1"/>
          </p:cNvSpPr>
          <p:nvPr>
            <p:ph type="sldNum" sz="quarter" idx="12"/>
          </p:nvPr>
        </p:nvSpPr>
        <p:spPr/>
        <p:txBody>
          <a:bodyPr/>
          <a:lstStyle/>
          <a:p>
            <a:pPr marL="0" marR="0" lvl="0" indent="0" algn="r" defTabSz="914400" rtl="0" eaLnBrk="1" fontAlgn="t" latinLnBrk="0" hangingPunct="1">
              <a:lnSpc>
                <a:spcPct val="100000"/>
              </a:lnSpc>
              <a:spcBef>
                <a:spcPts val="0"/>
              </a:spcBef>
              <a:spcAft>
                <a:spcPts val="0"/>
              </a:spcAft>
              <a:buClrTx/>
              <a:buSzTx/>
              <a:buFontTx/>
              <a:buNone/>
              <a:tabLst/>
              <a:defRPr/>
            </a:pPr>
            <a:fld id="{1C4126A1-9282-4A82-AC02-A59AF4A969C8}" type="slidenum">
              <a:rPr kumimoji="0" lang="en-US" sz="900" b="0" i="0" u="none" strike="noStrike" kern="1200" cap="none" spc="0" normalizeH="0" baseline="0" noProof="0" smtClean="0">
                <a:ln>
                  <a:noFill/>
                </a:ln>
                <a:solidFill>
                  <a:srgbClr val="6996C9"/>
                </a:solidFill>
                <a:effectLst/>
                <a:uLnTx/>
                <a:uFillTx/>
                <a:latin typeface="Century Gothic" panose="020F0302020204030204"/>
                <a:ea typeface="+mn-ea"/>
                <a:cs typeface="+mn-cs"/>
              </a:rPr>
              <a:pPr marL="0" marR="0" lvl="0" indent="0" algn="r" defTabSz="914400" rtl="0" eaLnBrk="1" fontAlgn="t" latinLnBrk="0" hangingPunct="1">
                <a:lnSpc>
                  <a:spcPct val="100000"/>
                </a:lnSpc>
                <a:spcBef>
                  <a:spcPts val="0"/>
                </a:spcBef>
                <a:spcAft>
                  <a:spcPts val="0"/>
                </a:spcAft>
                <a:buClrTx/>
                <a:buSzTx/>
                <a:buFontTx/>
                <a:buNone/>
                <a:tabLst/>
                <a:defRPr/>
              </a:pPr>
              <a:t>5</a:t>
            </a:fld>
            <a:endParaRPr kumimoji="0" lang="en-US" sz="900" b="0" i="0" u="none" strike="noStrike" kern="1200" cap="none" spc="0" normalizeH="0" baseline="0" noProof="0">
              <a:ln>
                <a:noFill/>
              </a:ln>
              <a:solidFill>
                <a:srgbClr val="6996C9"/>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7186327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A576F6-DB4A-E01D-3C36-B8075D22AB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9E3512-6C14-5C9A-A5A7-FE446A67381B}"/>
              </a:ext>
            </a:extLst>
          </p:cNvPr>
          <p:cNvSpPr>
            <a:spLocks noGrp="1"/>
          </p:cNvSpPr>
          <p:nvPr>
            <p:ph type="title"/>
          </p:nvPr>
        </p:nvSpPr>
        <p:spPr>
          <a:xfrm>
            <a:off x="779927" y="4392245"/>
            <a:ext cx="7521862" cy="1325563"/>
          </a:xfrm>
        </p:spPr>
        <p:txBody>
          <a:bodyPr/>
          <a:lstStyle/>
          <a:p>
            <a:pPr algn="ctr"/>
            <a:r>
              <a:rPr lang="en-US" sz="5400">
                <a:solidFill>
                  <a:schemeClr val="bg1"/>
                </a:solidFill>
              </a:rPr>
              <a:t>Feedback Discussion</a:t>
            </a:r>
          </a:p>
        </p:txBody>
      </p:sp>
      <p:sp>
        <p:nvSpPr>
          <p:cNvPr id="3" name="Slide Number Placeholder 2">
            <a:extLst>
              <a:ext uri="{FF2B5EF4-FFF2-40B4-BE49-F238E27FC236}">
                <a16:creationId xmlns:a16="http://schemas.microsoft.com/office/drawing/2014/main" id="{E17F04A4-319A-F5D6-115A-4FDEDBC5C454}"/>
              </a:ext>
            </a:extLst>
          </p:cNvPr>
          <p:cNvSpPr>
            <a:spLocks noGrp="1"/>
          </p:cNvSpPr>
          <p:nvPr>
            <p:ph type="sldNum" sz="quarter" idx="12"/>
          </p:nvPr>
        </p:nvSpPr>
        <p:spPr/>
        <p:txBody>
          <a:bodyPr/>
          <a:lstStyle/>
          <a:p>
            <a:fld id="{1C4126A1-9282-4A82-AC02-A59AF4A969C8}" type="slidenum">
              <a:rPr lang="en-US" smtClean="0"/>
              <a:t>50</a:t>
            </a:fld>
            <a:endParaRPr lang="en-US"/>
          </a:p>
        </p:txBody>
      </p:sp>
      <p:pic>
        <p:nvPicPr>
          <p:cNvPr id="4" name="Picture 3" descr="Logo&#10;&#10;Description automatically generated">
            <a:extLst>
              <a:ext uri="{FF2B5EF4-FFF2-40B4-BE49-F238E27FC236}">
                <a16:creationId xmlns:a16="http://schemas.microsoft.com/office/drawing/2014/main" id="{68B734B5-3980-4533-C3A3-6DDC73F7C4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927" y="421462"/>
            <a:ext cx="5316072" cy="2116843"/>
          </a:xfrm>
          <a:prstGeom prst="rect">
            <a:avLst/>
          </a:prstGeom>
        </p:spPr>
      </p:pic>
    </p:spTree>
    <p:extLst>
      <p:ext uri="{BB962C8B-B14F-4D97-AF65-F5344CB8AC3E}">
        <p14:creationId xmlns:p14="http://schemas.microsoft.com/office/powerpoint/2010/main" val="2092257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EC2385B4-D6C0-51A5-1751-6ECC9C570DA5}"/>
              </a:ext>
            </a:extLst>
          </p:cNvPr>
          <p:cNvSpPr>
            <a:spLocks noGrp="1"/>
          </p:cNvSpPr>
          <p:nvPr>
            <p:ph idx="1"/>
          </p:nvPr>
        </p:nvSpPr>
        <p:spPr>
          <a:xfrm>
            <a:off x="5847907" y="956930"/>
            <a:ext cx="5954232" cy="4828637"/>
          </a:xfrm>
        </p:spPr>
        <p:txBody>
          <a:bodyPr vert="horz" lIns="0" tIns="45720" rIns="91440" bIns="45720" rtlCol="0" anchor="t">
            <a:noAutofit/>
          </a:bodyPr>
          <a:lstStyle/>
          <a:p>
            <a:pPr>
              <a:buFont typeface="Wingdings" panose="05000000000000000000" pitchFamily="2" charset="2"/>
              <a:buChar char="v"/>
            </a:pPr>
            <a:endParaRPr lang="en-US" sz="2200" b="0" baseline="0">
              <a:solidFill>
                <a:schemeClr val="tx2"/>
              </a:solidFill>
              <a:latin typeface="+mj-lt"/>
              <a:ea typeface="+mj-ea"/>
              <a:cs typeface="+mj-cs"/>
            </a:endParaRPr>
          </a:p>
          <a:p>
            <a:pPr marL="0" indent="0">
              <a:buNone/>
            </a:pPr>
            <a:r>
              <a:rPr lang="en-US" sz="3600" b="1">
                <a:solidFill>
                  <a:schemeClr val="accent1">
                    <a:lumMod val="75000"/>
                  </a:schemeClr>
                </a:solidFill>
                <a:latin typeface="+mj-lt"/>
                <a:ea typeface="+mj-ea"/>
                <a:cs typeface="+mj-cs"/>
              </a:rPr>
              <a:t>Feedback from the Service Providers</a:t>
            </a:r>
          </a:p>
          <a:p>
            <a:pPr marL="0" indent="0">
              <a:buNone/>
            </a:pPr>
            <a:endParaRPr lang="en-US" sz="3600" b="1" baseline="0">
              <a:solidFill>
                <a:schemeClr val="accent1">
                  <a:lumMod val="75000"/>
                </a:schemeClr>
              </a:solidFill>
              <a:latin typeface="+mj-lt"/>
              <a:ea typeface="+mj-ea"/>
              <a:cs typeface="+mj-cs"/>
            </a:endParaRPr>
          </a:p>
          <a:p>
            <a:pPr>
              <a:buFont typeface="Wingdings" panose="05000000000000000000" pitchFamily="2" charset="2"/>
              <a:buChar char="§"/>
            </a:pPr>
            <a:r>
              <a:rPr lang="en-US" sz="2800" b="0">
                <a:latin typeface="+mj-lt"/>
                <a:ea typeface="+mj-ea"/>
                <a:cs typeface="+mj-cs"/>
              </a:rPr>
              <a:t>How can the CTF Program better assis</a:t>
            </a:r>
            <a:r>
              <a:rPr lang="en-US" sz="2800">
                <a:latin typeface="+mj-lt"/>
                <a:ea typeface="+mj-ea"/>
                <a:cs typeface="+mj-cs"/>
              </a:rPr>
              <a:t>t you with the claims process?</a:t>
            </a:r>
          </a:p>
          <a:p>
            <a:pPr>
              <a:buFont typeface="Wingdings" panose="05000000000000000000" pitchFamily="2" charset="2"/>
              <a:buChar char="§"/>
            </a:pPr>
            <a:r>
              <a:rPr lang="en-US" sz="2800">
                <a:latin typeface="+mj-lt"/>
                <a:ea typeface="+mj-ea"/>
                <a:cs typeface="+mj-cs"/>
              </a:rPr>
              <a:t>L</a:t>
            </a:r>
            <a:r>
              <a:rPr lang="en-US" sz="2800" b="0">
                <a:latin typeface="+mj-lt"/>
                <a:ea typeface="+mj-ea"/>
                <a:cs typeface="+mj-cs"/>
              </a:rPr>
              <a:t>atest </a:t>
            </a:r>
            <a:r>
              <a:rPr lang="en-US" sz="2800">
                <a:latin typeface="+mj-lt"/>
                <a:ea typeface="+mj-ea"/>
                <a:cs typeface="+mj-cs"/>
              </a:rPr>
              <a:t>Technology</a:t>
            </a:r>
            <a:r>
              <a:rPr lang="en-US" sz="2800" b="0">
                <a:latin typeface="+mj-lt"/>
                <a:ea typeface="+mj-ea"/>
                <a:cs typeface="+mj-cs"/>
              </a:rPr>
              <a:t> in the </a:t>
            </a:r>
            <a:r>
              <a:rPr lang="en-US" sz="2800">
                <a:latin typeface="+mj-lt"/>
                <a:ea typeface="+mj-ea"/>
                <a:cs typeface="+mj-cs"/>
              </a:rPr>
              <a:t>Industry</a:t>
            </a:r>
            <a:endParaRPr lang="en-US" sz="2800" b="0">
              <a:latin typeface="+mj-lt"/>
              <a:ea typeface="+mj-ea"/>
              <a:cs typeface="+mj-cs"/>
            </a:endParaRPr>
          </a:p>
          <a:p>
            <a:endParaRPr lang="en-US"/>
          </a:p>
        </p:txBody>
      </p:sp>
      <p:sp>
        <p:nvSpPr>
          <p:cNvPr id="5" name="Slide Number Placeholder 4">
            <a:extLst>
              <a:ext uri="{FF2B5EF4-FFF2-40B4-BE49-F238E27FC236}">
                <a16:creationId xmlns:a16="http://schemas.microsoft.com/office/drawing/2014/main" id="{9B82ED05-0E48-3670-AAEB-2719FF18D236}"/>
              </a:ext>
            </a:extLst>
          </p:cNvPr>
          <p:cNvSpPr>
            <a:spLocks noGrp="1"/>
          </p:cNvSpPr>
          <p:nvPr>
            <p:ph type="sldNum" sz="quarter" idx="12"/>
          </p:nvPr>
        </p:nvSpPr>
        <p:spPr/>
        <p:txBody>
          <a:bodyPr anchor="t">
            <a:normAutofit/>
          </a:bodyPr>
          <a:lstStyle/>
          <a:p>
            <a:pPr>
              <a:spcAft>
                <a:spcPts val="600"/>
              </a:spcAft>
            </a:pPr>
            <a:fld id="{1C4126A1-9282-4A82-AC02-A59AF4A969C8}" type="slidenum">
              <a:rPr lang="en-US" smtClean="0"/>
              <a:pPr>
                <a:spcAft>
                  <a:spcPts val="600"/>
                </a:spcAft>
              </a:pPr>
              <a:t>51</a:t>
            </a:fld>
            <a:endParaRPr lang="en-US"/>
          </a:p>
        </p:txBody>
      </p:sp>
      <p:pic>
        <p:nvPicPr>
          <p:cNvPr id="12" name="Picture 11" descr="A picture containing logo&#10;&#10;Description automatically generated">
            <a:extLst>
              <a:ext uri="{FF2B5EF4-FFF2-40B4-BE49-F238E27FC236}">
                <a16:creationId xmlns:a16="http://schemas.microsoft.com/office/drawing/2014/main" id="{776EBA6F-1BFF-B812-5E5B-9364310BBA4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89861" y="1658679"/>
            <a:ext cx="4990213" cy="3765380"/>
          </a:xfrm>
          <a:prstGeom prst="rect">
            <a:avLst/>
          </a:prstGeom>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10236737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C25A0-D133-F78E-EFAD-E996055E167E}"/>
              </a:ext>
            </a:extLst>
          </p:cNvPr>
          <p:cNvSpPr>
            <a:spLocks noGrp="1"/>
          </p:cNvSpPr>
          <p:nvPr>
            <p:ph type="ctrTitle"/>
          </p:nvPr>
        </p:nvSpPr>
        <p:spPr>
          <a:xfrm>
            <a:off x="609600" y="710883"/>
            <a:ext cx="9601200" cy="752949"/>
          </a:xfrm>
        </p:spPr>
        <p:txBody>
          <a:bodyPr/>
          <a:lstStyle/>
          <a:p>
            <a:pPr algn="ctr"/>
            <a:r>
              <a:rPr lang="en-US" sz="4800"/>
              <a:t>Conclusion</a:t>
            </a:r>
          </a:p>
        </p:txBody>
      </p:sp>
      <p:sp>
        <p:nvSpPr>
          <p:cNvPr id="3" name="Slide Number Placeholder 2">
            <a:extLst>
              <a:ext uri="{FF2B5EF4-FFF2-40B4-BE49-F238E27FC236}">
                <a16:creationId xmlns:a16="http://schemas.microsoft.com/office/drawing/2014/main" id="{E08C5AAD-DB1F-394C-68BA-DE729F91B88A}"/>
              </a:ext>
            </a:extLst>
          </p:cNvPr>
          <p:cNvSpPr>
            <a:spLocks noGrp="1"/>
          </p:cNvSpPr>
          <p:nvPr>
            <p:ph type="sldNum" sz="quarter" idx="12"/>
          </p:nvPr>
        </p:nvSpPr>
        <p:spPr/>
        <p:txBody>
          <a:bodyPr/>
          <a:lstStyle/>
          <a:p>
            <a:fld id="{1C4126A1-9282-4A82-AC02-A59AF4A969C8}" type="slidenum">
              <a:rPr lang="en-US" smtClean="0"/>
              <a:t>52</a:t>
            </a:fld>
            <a:endParaRPr lang="en-US"/>
          </a:p>
        </p:txBody>
      </p:sp>
      <p:sp>
        <p:nvSpPr>
          <p:cNvPr id="4" name="TextBox 3">
            <a:extLst>
              <a:ext uri="{FF2B5EF4-FFF2-40B4-BE49-F238E27FC236}">
                <a16:creationId xmlns:a16="http://schemas.microsoft.com/office/drawing/2014/main" id="{491FF87A-AC9F-F332-996A-53B4D2F72DED}"/>
              </a:ext>
            </a:extLst>
          </p:cNvPr>
          <p:cNvSpPr txBox="1"/>
          <p:nvPr/>
        </p:nvSpPr>
        <p:spPr>
          <a:xfrm>
            <a:off x="1898315" y="1533722"/>
            <a:ext cx="8398041"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v"/>
            </a:pPr>
            <a:r>
              <a:rPr lang="en-US" sz="2400" dirty="0"/>
              <a:t>The CTF Has updated the eligible services list to include mobile broadband services.</a:t>
            </a:r>
          </a:p>
          <a:p>
            <a:pPr marL="285750" indent="-285750">
              <a:buFont typeface="Wingdings"/>
              <a:buChar char="v"/>
            </a:pPr>
            <a:r>
              <a:rPr lang="en-US" sz="2400" dirty="0"/>
              <a:t>The Digital Divide Grant Program has become a permanent program.</a:t>
            </a:r>
          </a:p>
          <a:p>
            <a:pPr marL="285750" indent="-285750">
              <a:buFont typeface="Wingdings"/>
              <a:buChar char="v"/>
            </a:pPr>
            <a:r>
              <a:rPr lang="en-US" sz="2400" dirty="0"/>
              <a:t>Only submit claims after the participant has been billed</a:t>
            </a:r>
          </a:p>
          <a:p>
            <a:pPr marL="285750" indent="-285750">
              <a:buFont typeface="Wingdings"/>
              <a:buChar char="v"/>
            </a:pPr>
            <a:r>
              <a:rPr lang="en-US" sz="2400" dirty="0"/>
              <a:t>Service Providers can access the CTF Participant Report at this link Https://ecap.cpuc.ca.gov/s/ctf-participants</a:t>
            </a:r>
          </a:p>
          <a:p>
            <a:pPr marL="285750" indent="-285750">
              <a:buFont typeface="Wingdings"/>
              <a:buChar char="v"/>
            </a:pPr>
            <a:r>
              <a:rPr lang="en-US" sz="2400" dirty="0"/>
              <a:t>Thank you for being a part of the CTF program.</a:t>
            </a:r>
          </a:p>
        </p:txBody>
      </p:sp>
    </p:spTree>
    <p:extLst>
      <p:ext uri="{BB962C8B-B14F-4D97-AF65-F5344CB8AC3E}">
        <p14:creationId xmlns:p14="http://schemas.microsoft.com/office/powerpoint/2010/main" val="21021964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98301-D93D-2462-B648-7FE44820F3BD}"/>
              </a:ext>
            </a:extLst>
          </p:cNvPr>
          <p:cNvSpPr>
            <a:spLocks noGrp="1"/>
          </p:cNvSpPr>
          <p:nvPr>
            <p:ph type="title"/>
          </p:nvPr>
        </p:nvSpPr>
        <p:spPr/>
        <p:txBody>
          <a:bodyPr/>
          <a:lstStyle/>
          <a:p>
            <a:pPr algn="ctr"/>
            <a:r>
              <a:rPr lang="en-US"/>
              <a:t>Questions and Answers</a:t>
            </a:r>
          </a:p>
        </p:txBody>
      </p:sp>
      <p:pic>
        <p:nvPicPr>
          <p:cNvPr id="5" name="Content Placeholder 4" descr="Puzzles in brain">
            <a:extLst>
              <a:ext uri="{FF2B5EF4-FFF2-40B4-BE49-F238E27FC236}">
                <a16:creationId xmlns:a16="http://schemas.microsoft.com/office/drawing/2014/main" id="{B3299ADF-795B-5641-1913-52F3C63A0DEC}"/>
              </a:ext>
            </a:extLst>
          </p:cNvPr>
          <p:cNvPicPr>
            <a:picLocks noGrp="1" noChangeAspect="1"/>
          </p:cNvPicPr>
          <p:nvPr>
            <p:ph idx="1"/>
          </p:nvPr>
        </p:nvPicPr>
        <p:blipFill>
          <a:blip r:embed="rId2"/>
          <a:stretch>
            <a:fillRect/>
          </a:stretch>
        </p:blipFill>
        <p:spPr>
          <a:xfrm>
            <a:off x="2832496" y="1825625"/>
            <a:ext cx="6527007" cy="4351338"/>
          </a:xfrm>
        </p:spPr>
      </p:pic>
      <p:sp>
        <p:nvSpPr>
          <p:cNvPr id="4" name="Slide Number Placeholder 3">
            <a:extLst>
              <a:ext uri="{FF2B5EF4-FFF2-40B4-BE49-F238E27FC236}">
                <a16:creationId xmlns:a16="http://schemas.microsoft.com/office/drawing/2014/main" id="{687F8EFE-87EC-0D33-FE6B-372B53A3CFE3}"/>
              </a:ext>
            </a:extLst>
          </p:cNvPr>
          <p:cNvSpPr>
            <a:spLocks noGrp="1"/>
          </p:cNvSpPr>
          <p:nvPr>
            <p:ph type="sldNum" sz="quarter" idx="12"/>
          </p:nvPr>
        </p:nvSpPr>
        <p:spPr/>
        <p:txBody>
          <a:bodyPr/>
          <a:lstStyle/>
          <a:p>
            <a:fld id="{1C4126A1-9282-4A82-AC02-A59AF4A969C8}" type="slidenum">
              <a:rPr lang="en-US" smtClean="0"/>
              <a:t>53</a:t>
            </a:fld>
            <a:endParaRPr lang="en-US"/>
          </a:p>
        </p:txBody>
      </p:sp>
      <p:pic>
        <p:nvPicPr>
          <p:cNvPr id="6" name="Picture 5" descr="Puzzles in brain">
            <a:extLst>
              <a:ext uri="{FF2B5EF4-FFF2-40B4-BE49-F238E27FC236}">
                <a16:creationId xmlns:a16="http://schemas.microsoft.com/office/drawing/2014/main" id="{47923443-64A7-980E-94E8-E056408E13EF}"/>
              </a:ext>
            </a:extLst>
          </p:cNvPr>
          <p:cNvPicPr>
            <a:picLocks noChangeAspect="1"/>
          </p:cNvPicPr>
          <p:nvPr/>
        </p:nvPicPr>
        <p:blipFill>
          <a:blip r:embed="rId2"/>
          <a:stretch>
            <a:fillRect/>
          </a:stretch>
        </p:blipFill>
        <p:spPr>
          <a:xfrm>
            <a:off x="1524000" y="1827695"/>
            <a:ext cx="8878956" cy="4439481"/>
          </a:xfrm>
          <a:prstGeom prst="rect">
            <a:avLst/>
          </a:prstGeom>
        </p:spPr>
      </p:pic>
    </p:spTree>
    <p:extLst>
      <p:ext uri="{BB962C8B-B14F-4D97-AF65-F5344CB8AC3E}">
        <p14:creationId xmlns:p14="http://schemas.microsoft.com/office/powerpoint/2010/main" val="35011933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ED6C2-A4EA-1F9E-0C85-F29BB2E9C2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B5AB79-2122-CA8E-7AB4-4251D700DE4C}"/>
              </a:ext>
            </a:extLst>
          </p:cNvPr>
          <p:cNvSpPr>
            <a:spLocks noGrp="1"/>
          </p:cNvSpPr>
          <p:nvPr>
            <p:ph type="title"/>
          </p:nvPr>
        </p:nvSpPr>
        <p:spPr>
          <a:xfrm>
            <a:off x="609600" y="365125"/>
            <a:ext cx="10972800" cy="4579884"/>
          </a:xfrm>
        </p:spPr>
        <p:txBody>
          <a:bodyPr/>
          <a:lstStyle/>
          <a:p>
            <a:pPr algn="ctr"/>
            <a:r>
              <a:rPr lang="en-US" sz="4000">
                <a:ea typeface="+mj-lt"/>
                <a:cs typeface="+mj-lt"/>
              </a:rPr>
              <a:t>Legislative and Policy Updates</a:t>
            </a:r>
            <a:br>
              <a:rPr lang="en-US" sz="2800">
                <a:ea typeface="+mj-lt"/>
                <a:cs typeface="+mj-lt"/>
              </a:rPr>
            </a:br>
            <a:r>
              <a:rPr lang="en-US" sz="2400">
                <a:ea typeface="+mj-lt"/>
                <a:cs typeface="+mj-lt"/>
              </a:rPr>
              <a:t>Federal Communications Commission Includes </a:t>
            </a:r>
            <a:r>
              <a:rPr lang="en-US" sz="2400" err="1">
                <a:ea typeface="+mj-lt"/>
                <a:cs typeface="+mj-lt"/>
              </a:rPr>
              <a:t>WiFi</a:t>
            </a:r>
            <a:r>
              <a:rPr lang="en-US" sz="2400">
                <a:ea typeface="+mj-lt"/>
                <a:cs typeface="+mj-lt"/>
              </a:rPr>
              <a:t> Hotspots for Public Schools, CTF Adapts Requirements</a:t>
            </a:r>
            <a:br>
              <a:rPr lang="en-US" sz="2400">
                <a:ea typeface="+mj-lt"/>
                <a:cs typeface="+mj-lt"/>
              </a:rPr>
            </a:br>
            <a:br>
              <a:rPr lang="en-US" sz="2200">
                <a:ea typeface="+mj-lt"/>
                <a:cs typeface="+mj-lt"/>
              </a:rPr>
            </a:br>
            <a:br>
              <a:rPr lang="en-US" sz="2200">
                <a:ea typeface="+mj-lt"/>
                <a:cs typeface="+mj-lt"/>
              </a:rPr>
            </a:br>
            <a:br>
              <a:rPr lang="en-US" sz="2200">
                <a:ea typeface="+mj-lt"/>
                <a:cs typeface="+mj-lt"/>
              </a:rPr>
            </a:br>
            <a:br>
              <a:rPr lang="en-US" sz="2200">
                <a:ea typeface="+mj-lt"/>
                <a:cs typeface="+mj-lt"/>
              </a:rPr>
            </a:br>
            <a:br>
              <a:rPr lang="en-US" sz="2200">
                <a:ea typeface="+mj-lt"/>
                <a:cs typeface="+mj-lt"/>
              </a:rPr>
            </a:br>
            <a:br>
              <a:rPr lang="en-US" sz="2200">
                <a:ea typeface="+mj-lt"/>
                <a:cs typeface="+mj-lt"/>
              </a:rPr>
            </a:br>
            <a:endParaRPr lang="en-US" sz="2200" b="0">
              <a:solidFill>
                <a:srgbClr val="000000"/>
              </a:solidFill>
              <a:ea typeface="+mj-lt"/>
              <a:cs typeface="+mj-lt"/>
            </a:endParaRPr>
          </a:p>
          <a:p>
            <a:pPr algn="ctr"/>
            <a:endParaRPr lang="en-US" sz="2200" b="0">
              <a:ea typeface="+mj-lt"/>
              <a:cs typeface="+mj-lt"/>
            </a:endParaRPr>
          </a:p>
        </p:txBody>
      </p:sp>
      <p:sp>
        <p:nvSpPr>
          <p:cNvPr id="3" name="Content Placeholder 2">
            <a:extLst>
              <a:ext uri="{FF2B5EF4-FFF2-40B4-BE49-F238E27FC236}">
                <a16:creationId xmlns:a16="http://schemas.microsoft.com/office/drawing/2014/main" id="{E55B12AD-A19E-51DE-B5D8-1F6729A43EA8}"/>
              </a:ext>
            </a:extLst>
          </p:cNvPr>
          <p:cNvSpPr>
            <a:spLocks noGrp="1"/>
          </p:cNvSpPr>
          <p:nvPr>
            <p:ph sz="half" idx="1"/>
          </p:nvPr>
        </p:nvSpPr>
        <p:spPr>
          <a:xfrm>
            <a:off x="609600" y="1626633"/>
            <a:ext cx="10590306" cy="4546615"/>
          </a:xfrm>
        </p:spPr>
        <p:txBody>
          <a:bodyPr vert="horz" lIns="0" tIns="45720" rIns="91440" bIns="45720" rtlCol="0" anchor="t">
            <a:noAutofit/>
          </a:bodyPr>
          <a:lstStyle/>
          <a:p>
            <a:pPr marL="0" indent="0">
              <a:buNone/>
            </a:pPr>
            <a:endParaRPr lang="en-US"/>
          </a:p>
          <a:p>
            <a:pPr>
              <a:buFont typeface="Wingdings" panose="05000000000000000000" pitchFamily="2" charset="2"/>
              <a:buChar char="v"/>
            </a:pPr>
            <a:endParaRPr lang="en-US"/>
          </a:p>
          <a:p>
            <a:pPr>
              <a:buFont typeface="Wingdings" panose="05000000000000000000" pitchFamily="2" charset="2"/>
              <a:buChar char="v"/>
            </a:pPr>
            <a:endParaRPr lang="en-US"/>
          </a:p>
          <a:p>
            <a:pPr>
              <a:buFont typeface="Wingdings" panose="05000000000000000000" pitchFamily="2" charset="2"/>
              <a:buChar char="v"/>
            </a:pPr>
            <a:endParaRPr lang="en-US"/>
          </a:p>
          <a:p>
            <a:pPr>
              <a:buFont typeface="Wingdings" panose="05000000000000000000" pitchFamily="2" charset="2"/>
              <a:buChar char="v"/>
            </a:pPr>
            <a:endParaRPr lang="en-US"/>
          </a:p>
          <a:p>
            <a:pPr>
              <a:buFont typeface="Wingdings" panose="05000000000000000000" pitchFamily="2" charset="2"/>
              <a:buChar char="v"/>
            </a:pPr>
            <a:endParaRPr lang="en-US"/>
          </a:p>
          <a:p>
            <a:pPr>
              <a:buFont typeface="Wingdings" panose="05000000000000000000" pitchFamily="2" charset="2"/>
              <a:buChar char="v"/>
            </a:pPr>
            <a:endParaRPr lang="en-US"/>
          </a:p>
          <a:p>
            <a:pPr>
              <a:buFont typeface="Wingdings" panose="05000000000000000000" pitchFamily="2" charset="2"/>
              <a:buChar char="v"/>
            </a:pPr>
            <a:endParaRPr lang="en-US"/>
          </a:p>
          <a:p>
            <a:pPr>
              <a:buFont typeface="Wingdings" panose="05000000000000000000" pitchFamily="2" charset="2"/>
              <a:buChar char="v"/>
            </a:pPr>
            <a:endParaRPr lang="en-US"/>
          </a:p>
          <a:p>
            <a:pPr>
              <a:buFont typeface="Wingdings" panose="05000000000000000000" pitchFamily="2" charset="2"/>
              <a:buChar char="v"/>
            </a:pPr>
            <a:endParaRPr lang="en-US"/>
          </a:p>
          <a:p>
            <a:pPr>
              <a:buFont typeface="Wingdings" panose="05000000000000000000" pitchFamily="2" charset="2"/>
              <a:buChar char="v"/>
            </a:pPr>
            <a:endParaRPr lang="en-US"/>
          </a:p>
        </p:txBody>
      </p:sp>
      <p:sp>
        <p:nvSpPr>
          <p:cNvPr id="5" name="Slide Number Placeholder 4">
            <a:extLst>
              <a:ext uri="{FF2B5EF4-FFF2-40B4-BE49-F238E27FC236}">
                <a16:creationId xmlns:a16="http://schemas.microsoft.com/office/drawing/2014/main" id="{64B190FA-19EE-4FC8-6B35-F62B273E0F1D}"/>
              </a:ext>
            </a:extLst>
          </p:cNvPr>
          <p:cNvSpPr>
            <a:spLocks noGrp="1"/>
          </p:cNvSpPr>
          <p:nvPr>
            <p:ph type="sldNum" sz="quarter" idx="12"/>
          </p:nvPr>
        </p:nvSpPr>
        <p:spPr/>
        <p:txBody>
          <a:bodyPr/>
          <a:lstStyle/>
          <a:p>
            <a:pPr marL="0" marR="0" lvl="0" indent="0" algn="r" defTabSz="914400" rtl="0" eaLnBrk="1" fontAlgn="t" latinLnBrk="0" hangingPunct="1">
              <a:lnSpc>
                <a:spcPct val="100000"/>
              </a:lnSpc>
              <a:spcBef>
                <a:spcPts val="0"/>
              </a:spcBef>
              <a:spcAft>
                <a:spcPts val="0"/>
              </a:spcAft>
              <a:buClrTx/>
              <a:buSzTx/>
              <a:buFontTx/>
              <a:buNone/>
              <a:tabLst/>
              <a:defRPr/>
            </a:pPr>
            <a:fld id="{1C4126A1-9282-4A82-AC02-A59AF4A969C8}" type="slidenum">
              <a:rPr kumimoji="0" lang="en-US" sz="900" b="0" i="0" u="none" strike="noStrike" kern="1200" cap="none" spc="0" normalizeH="0" baseline="0" noProof="0" smtClean="0">
                <a:ln>
                  <a:noFill/>
                </a:ln>
                <a:solidFill>
                  <a:srgbClr val="6996C9"/>
                </a:solidFill>
                <a:effectLst/>
                <a:uLnTx/>
                <a:uFillTx/>
                <a:latin typeface="Century Gothic" panose="020F0302020204030204"/>
                <a:ea typeface="+mn-ea"/>
                <a:cs typeface="+mn-cs"/>
              </a:rPr>
              <a:pPr marL="0" marR="0" lvl="0" indent="0" algn="r" defTabSz="914400" rtl="0" eaLnBrk="1" fontAlgn="t" latinLnBrk="0" hangingPunct="1">
                <a:lnSpc>
                  <a:spcPct val="100000"/>
                </a:lnSpc>
                <a:spcBef>
                  <a:spcPts val="0"/>
                </a:spcBef>
                <a:spcAft>
                  <a:spcPts val="0"/>
                </a:spcAft>
                <a:buClrTx/>
                <a:buSzTx/>
                <a:buFontTx/>
                <a:buNone/>
                <a:tabLst/>
                <a:defRPr/>
              </a:pPr>
              <a:t>6</a:t>
            </a:fld>
            <a:endParaRPr kumimoji="0" lang="en-US" sz="900" b="0" i="0" u="none" strike="noStrike" kern="1200" cap="none" spc="0" normalizeH="0" baseline="0" noProof="0">
              <a:ln>
                <a:noFill/>
              </a:ln>
              <a:solidFill>
                <a:srgbClr val="6996C9"/>
              </a:solidFill>
              <a:effectLst/>
              <a:uLnTx/>
              <a:uFillTx/>
              <a:latin typeface="Century Gothic" panose="020F0302020204030204"/>
              <a:ea typeface="+mn-ea"/>
              <a:cs typeface="+mn-cs"/>
            </a:endParaRPr>
          </a:p>
        </p:txBody>
      </p:sp>
      <p:pic>
        <p:nvPicPr>
          <p:cNvPr id="6" name="Picture 5">
            <a:extLst>
              <a:ext uri="{FF2B5EF4-FFF2-40B4-BE49-F238E27FC236}">
                <a16:creationId xmlns:a16="http://schemas.microsoft.com/office/drawing/2014/main" id="{E69746B0-9A99-0D07-B42B-05EFC70371F6}"/>
              </a:ext>
            </a:extLst>
          </p:cNvPr>
          <p:cNvPicPr>
            <a:picLocks noChangeAspect="1"/>
          </p:cNvPicPr>
          <p:nvPr/>
        </p:nvPicPr>
        <p:blipFill>
          <a:blip r:embed="rId3"/>
          <a:stretch>
            <a:fillRect/>
          </a:stretch>
        </p:blipFill>
        <p:spPr>
          <a:xfrm>
            <a:off x="2371711" y="2205758"/>
            <a:ext cx="7810500" cy="4495800"/>
          </a:xfrm>
          <a:prstGeom prst="rect">
            <a:avLst/>
          </a:prstGeom>
        </p:spPr>
      </p:pic>
    </p:spTree>
    <p:extLst>
      <p:ext uri="{BB962C8B-B14F-4D97-AF65-F5344CB8AC3E}">
        <p14:creationId xmlns:p14="http://schemas.microsoft.com/office/powerpoint/2010/main" val="26463485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E3146D-EE92-667A-AA7D-7C46A1E057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116132-6716-FECD-6E77-252231CF8905}"/>
              </a:ext>
            </a:extLst>
          </p:cNvPr>
          <p:cNvSpPr>
            <a:spLocks noGrp="1"/>
          </p:cNvSpPr>
          <p:nvPr>
            <p:ph type="title"/>
          </p:nvPr>
        </p:nvSpPr>
        <p:spPr>
          <a:xfrm>
            <a:off x="1038726" y="365125"/>
            <a:ext cx="10114547" cy="1128697"/>
          </a:xfrm>
        </p:spPr>
        <p:txBody>
          <a:bodyPr>
            <a:normAutofit/>
          </a:bodyPr>
          <a:lstStyle/>
          <a:p>
            <a:pPr algn="ctr" fontAlgn="b">
              <a:lnSpc>
                <a:spcPct val="90000"/>
              </a:lnSpc>
              <a:spcBef>
                <a:spcPct val="0"/>
              </a:spcBef>
            </a:pPr>
            <a:r>
              <a:rPr lang="en-US" sz="4000" b="1">
                <a:solidFill>
                  <a:schemeClr val="tx2"/>
                </a:solidFill>
                <a:latin typeface="+mj-lt"/>
                <a:ea typeface="+mj-ea"/>
                <a:cs typeface="+mj-cs"/>
              </a:rPr>
              <a:t>CTF Funding Sources</a:t>
            </a:r>
          </a:p>
        </p:txBody>
      </p:sp>
      <p:sp>
        <p:nvSpPr>
          <p:cNvPr id="3" name="TextBox 2">
            <a:extLst>
              <a:ext uri="{FF2B5EF4-FFF2-40B4-BE49-F238E27FC236}">
                <a16:creationId xmlns:a16="http://schemas.microsoft.com/office/drawing/2014/main" id="{25A2238B-8A42-9F09-1BE5-F612EE263D92}"/>
              </a:ext>
            </a:extLst>
          </p:cNvPr>
          <p:cNvSpPr txBox="1"/>
          <p:nvPr/>
        </p:nvSpPr>
        <p:spPr>
          <a:xfrm>
            <a:off x="383458" y="1709979"/>
            <a:ext cx="6726745" cy="6468437"/>
          </a:xfrm>
          <a:prstGeom prst="rect">
            <a:avLst/>
          </a:prstGeom>
          <a:noFill/>
        </p:spPr>
        <p:txBody>
          <a:bodyPr wrap="square" rtlCol="0">
            <a:spAutoFit/>
          </a:bodyPr>
          <a:lstStyle/>
          <a:p>
            <a:pPr>
              <a:spcBef>
                <a:spcPts val="1000"/>
              </a:spcBef>
            </a:pPr>
            <a:r>
              <a:rPr lang="en-US" sz="2000"/>
              <a:t>The CTF program is funded by California ratepayers through surcharges based on the number of active access lines that a telephone corporation operates in California</a:t>
            </a:r>
          </a:p>
          <a:p>
            <a:pPr>
              <a:spcBef>
                <a:spcPts val="1000"/>
              </a:spcBef>
            </a:pPr>
            <a:endParaRPr lang="en-US" sz="2000"/>
          </a:p>
          <a:p>
            <a:pPr marL="742950" lvl="1" indent="-285750">
              <a:buFont typeface="Arial" panose="020B0604020202020204" pitchFamily="34" charset="0"/>
              <a:buChar char="•"/>
            </a:pPr>
            <a:r>
              <a:rPr lang="en-US"/>
              <a:t>Updated Surcharge Mechanism- Effective April 1, 2023, assessed on a per access line basis (D. 22-10-021)</a:t>
            </a:r>
          </a:p>
          <a:p>
            <a:pPr marL="742950" lvl="1" indent="-285750">
              <a:buFont typeface="Arial" panose="020B0604020202020204" pitchFamily="34" charset="0"/>
              <a:buChar char="•"/>
            </a:pPr>
            <a:r>
              <a:rPr lang="en-US"/>
              <a:t>Telecommunications carriers were required to begin collecting a flat rate surcharge of $1.11 for every active access line (telephone line) in California to support California’s six Universal Service programs, known as Public Purpose Programs.</a:t>
            </a:r>
          </a:p>
          <a:p>
            <a:pPr marL="742950" lvl="1" indent="-285750">
              <a:buFont typeface="Arial" panose="020B0604020202020204" pitchFamily="34" charset="0"/>
              <a:buChar char="•"/>
            </a:pPr>
            <a:r>
              <a:rPr lang="en-US"/>
              <a:t>CTF’s allocation of the $1.11 surcharge is approximately $0.25, or 22.46%.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rbel" panose="020B050302020402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panose="020B0503020204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pic>
        <p:nvPicPr>
          <p:cNvPr id="9" name="Graphic 8" descr="Money with solid fill">
            <a:extLst>
              <a:ext uri="{FF2B5EF4-FFF2-40B4-BE49-F238E27FC236}">
                <a16:creationId xmlns:a16="http://schemas.microsoft.com/office/drawing/2014/main" id="{820649F0-C0E8-5207-345D-027639FACD0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08360" y="579422"/>
            <a:ext cx="914400" cy="914400"/>
          </a:xfrm>
          <a:prstGeom prst="rect">
            <a:avLst/>
          </a:prstGeom>
        </p:spPr>
      </p:pic>
      <p:pic>
        <p:nvPicPr>
          <p:cNvPr id="5" name="Picture 4" descr="Pile of American dollar banknotes">
            <a:extLst>
              <a:ext uri="{FF2B5EF4-FFF2-40B4-BE49-F238E27FC236}">
                <a16:creationId xmlns:a16="http://schemas.microsoft.com/office/drawing/2014/main" id="{934502D2-7FAF-07E1-8974-C2646FB2C28E}"/>
              </a:ext>
            </a:extLst>
          </p:cNvPr>
          <p:cNvPicPr>
            <a:picLocks noChangeAspect="1"/>
          </p:cNvPicPr>
          <p:nvPr/>
        </p:nvPicPr>
        <p:blipFill>
          <a:blip r:embed="rId5"/>
          <a:stretch>
            <a:fillRect/>
          </a:stretch>
        </p:blipFill>
        <p:spPr>
          <a:xfrm>
            <a:off x="7102542" y="1374975"/>
            <a:ext cx="4613421" cy="5140125"/>
          </a:xfrm>
          <a:prstGeom prst="rect">
            <a:avLst/>
          </a:prstGeom>
        </p:spPr>
      </p:pic>
    </p:spTree>
    <p:extLst>
      <p:ext uri="{BB962C8B-B14F-4D97-AF65-F5344CB8AC3E}">
        <p14:creationId xmlns:p14="http://schemas.microsoft.com/office/powerpoint/2010/main" val="42533061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35536A1-82EA-E743-CF5B-629A7A6737AB}"/>
              </a:ext>
            </a:extLst>
          </p:cNvPr>
          <p:cNvSpPr txBox="1"/>
          <p:nvPr/>
        </p:nvSpPr>
        <p:spPr>
          <a:xfrm>
            <a:off x="609600" y="497941"/>
            <a:ext cx="10972800" cy="1327684"/>
          </a:xfrm>
          <a:prstGeom prst="rect">
            <a:avLst/>
          </a:prstGeom>
        </p:spPr>
        <p:txBody>
          <a:bodyPr vert="horz" lIns="0" tIns="45720" rIns="91440" bIns="45720" rtlCol="0" anchor="b" anchorCtr="0">
            <a:normAutofit/>
          </a:bodyPr>
          <a:lstStyle/>
          <a:p>
            <a:pPr fontAlgn="b">
              <a:spcBef>
                <a:spcPct val="0"/>
              </a:spcBef>
              <a:spcAft>
                <a:spcPts val="600"/>
              </a:spcAft>
            </a:pPr>
            <a:r>
              <a:rPr lang="en-US" sz="3600" b="1" kern="1200">
                <a:solidFill>
                  <a:schemeClr val="tx2"/>
                </a:solidFill>
                <a:latin typeface="+mj-lt"/>
                <a:ea typeface="+mj-ea"/>
                <a:cs typeface="+mj-cs"/>
              </a:rPr>
              <a:t>CTF Funding Limits &amp; Activities </a:t>
            </a:r>
          </a:p>
          <a:p>
            <a:pPr fontAlgn="b">
              <a:spcBef>
                <a:spcPct val="0"/>
              </a:spcBef>
              <a:spcAft>
                <a:spcPts val="600"/>
              </a:spcAft>
            </a:pPr>
            <a:endParaRPr lang="en-US" sz="3600" b="1" kern="1200">
              <a:solidFill>
                <a:schemeClr val="tx2"/>
              </a:solidFill>
              <a:latin typeface="+mj-lt"/>
              <a:ea typeface="+mj-ea"/>
              <a:cs typeface="+mj-cs"/>
            </a:endParaRPr>
          </a:p>
        </p:txBody>
      </p:sp>
      <p:sp>
        <p:nvSpPr>
          <p:cNvPr id="6" name="Subtitle 5">
            <a:extLst>
              <a:ext uri="{FF2B5EF4-FFF2-40B4-BE49-F238E27FC236}">
                <a16:creationId xmlns:a16="http://schemas.microsoft.com/office/drawing/2014/main" id="{464010F7-06BE-FD41-8E38-28A63A4BDB9F}"/>
              </a:ext>
            </a:extLst>
          </p:cNvPr>
          <p:cNvSpPr>
            <a:spLocks noGrp="1"/>
          </p:cNvSpPr>
          <p:nvPr>
            <p:ph idx="1"/>
          </p:nvPr>
        </p:nvSpPr>
        <p:spPr>
          <a:xfrm>
            <a:off x="609600" y="1455511"/>
            <a:ext cx="6859656" cy="4721452"/>
          </a:xfrm>
        </p:spPr>
        <p:txBody>
          <a:bodyPr vert="horz" lIns="0" tIns="45720" rIns="91440" bIns="45720" rtlCol="0">
            <a:normAutofit lnSpcReduction="10000"/>
          </a:bodyPr>
          <a:lstStyle/>
          <a:p>
            <a:pPr>
              <a:lnSpc>
                <a:spcPct val="90000"/>
              </a:lnSpc>
            </a:pPr>
            <a:r>
              <a:rPr lang="en-US" sz="2000" b="1"/>
              <a:t>Funding Limits </a:t>
            </a:r>
          </a:p>
          <a:p>
            <a:pPr marL="342900" indent="-342900">
              <a:lnSpc>
                <a:spcPct val="90000"/>
              </a:lnSpc>
            </a:pPr>
            <a:r>
              <a:rPr lang="en-US" sz="2000"/>
              <a:t>Standard Budgetary appropriation limits per year (Annual CA Budget Act)</a:t>
            </a:r>
          </a:p>
          <a:p>
            <a:pPr marL="342900" indent="-342900">
              <a:lnSpc>
                <a:spcPct val="90000"/>
              </a:lnSpc>
            </a:pPr>
            <a:r>
              <a:rPr lang="en-US" sz="2000"/>
              <a:t>Continuous annual Funding is based on first come, first served until funding runs out</a:t>
            </a:r>
          </a:p>
          <a:p>
            <a:pPr>
              <a:lnSpc>
                <a:spcPct val="90000"/>
              </a:lnSpc>
            </a:pPr>
            <a:r>
              <a:rPr lang="en-US" sz="2000" b="1"/>
              <a:t>CTF Activities </a:t>
            </a:r>
          </a:p>
          <a:p>
            <a:pPr marL="342900" indent="-342900">
              <a:lnSpc>
                <a:spcPct val="90000"/>
              </a:lnSpc>
            </a:pPr>
            <a:r>
              <a:rPr lang="en-US" sz="2000"/>
              <a:t>Aside from the main goal of the CTF program, which is to administer a program to advance universal service by providing 50% discounts to qualifying entities, CTF funding was also used for various sub-programs and projects such as</a:t>
            </a:r>
          </a:p>
          <a:p>
            <a:pPr marL="628650" lvl="2" indent="-228600">
              <a:lnSpc>
                <a:spcPct val="90000"/>
              </a:lnSpc>
              <a:spcBef>
                <a:spcPts val="1000"/>
              </a:spcBef>
            </a:pPr>
            <a:r>
              <a:rPr lang="en-US"/>
              <a:t>Distance Learning Project </a:t>
            </a:r>
          </a:p>
          <a:p>
            <a:pPr marL="628650" lvl="2" indent="-228600">
              <a:lnSpc>
                <a:spcPct val="90000"/>
              </a:lnSpc>
              <a:spcBef>
                <a:spcPts val="1000"/>
              </a:spcBef>
            </a:pPr>
            <a:r>
              <a:rPr lang="en-US"/>
              <a:t>Senate Bill (SB)1212 / 2-1-1 project </a:t>
            </a:r>
          </a:p>
          <a:p>
            <a:pPr marL="628650" lvl="2" indent="-228600">
              <a:lnSpc>
                <a:spcPct val="90000"/>
              </a:lnSpc>
              <a:spcBef>
                <a:spcPts val="1000"/>
              </a:spcBef>
            </a:pPr>
            <a:r>
              <a:rPr lang="en-US"/>
              <a:t>Digital Divide Grant Program (DDGP)</a:t>
            </a:r>
          </a:p>
          <a:p>
            <a:pPr marL="342900" indent="-342900">
              <a:lnSpc>
                <a:spcPct val="90000"/>
              </a:lnSpc>
            </a:pPr>
            <a:endParaRPr lang="en-US" sz="2000"/>
          </a:p>
          <a:p>
            <a:pPr marL="342900" indent="-342900">
              <a:lnSpc>
                <a:spcPct val="90000"/>
              </a:lnSpc>
            </a:pPr>
            <a:endParaRPr lang="en-US" sz="2000"/>
          </a:p>
          <a:p>
            <a:pPr marL="342900" indent="-342900">
              <a:lnSpc>
                <a:spcPct val="90000"/>
              </a:lnSpc>
            </a:pPr>
            <a:endParaRPr lang="en-US" sz="2000"/>
          </a:p>
        </p:txBody>
      </p:sp>
      <p:sp>
        <p:nvSpPr>
          <p:cNvPr id="4" name="Slide Number Placeholder 3">
            <a:extLst>
              <a:ext uri="{FF2B5EF4-FFF2-40B4-BE49-F238E27FC236}">
                <a16:creationId xmlns:a16="http://schemas.microsoft.com/office/drawing/2014/main" id="{EA57BFA5-7711-7E4D-8B4B-FD9E6C525EF8}"/>
              </a:ext>
            </a:extLst>
          </p:cNvPr>
          <p:cNvSpPr>
            <a:spLocks noGrp="1"/>
          </p:cNvSpPr>
          <p:nvPr>
            <p:ph type="sldNum" sz="quarter" idx="12"/>
          </p:nvPr>
        </p:nvSpPr>
        <p:spPr>
          <a:xfrm>
            <a:off x="11199906" y="6400800"/>
            <a:ext cx="382493" cy="181909"/>
          </a:xfrm>
        </p:spPr>
        <p:txBody>
          <a:bodyPr vert="horz" lIns="0" tIns="0" rIns="0" bIns="0" rtlCol="0" anchor="t" anchorCtr="0">
            <a:normAutofit/>
          </a:bodyPr>
          <a:lstStyle/>
          <a:p>
            <a:pPr>
              <a:spcAft>
                <a:spcPts val="600"/>
              </a:spcAft>
            </a:pPr>
            <a:fld id="{1C4126A1-9282-4A82-AC02-A59AF4A969C8}" type="slidenum">
              <a:rPr lang="en-US" smtClean="0"/>
              <a:pPr>
                <a:spcAft>
                  <a:spcPts val="600"/>
                </a:spcAft>
              </a:pPr>
              <a:t>8</a:t>
            </a:fld>
            <a:endParaRPr lang="en-US"/>
          </a:p>
        </p:txBody>
      </p:sp>
      <p:pic>
        <p:nvPicPr>
          <p:cNvPr id="8" name="Picture 7" descr="Spreadsheet and calculator">
            <a:extLst>
              <a:ext uri="{FF2B5EF4-FFF2-40B4-BE49-F238E27FC236}">
                <a16:creationId xmlns:a16="http://schemas.microsoft.com/office/drawing/2014/main" id="{CCAB2C98-92F3-6143-D5B9-FA1DBF805259}"/>
              </a:ext>
            </a:extLst>
          </p:cNvPr>
          <p:cNvPicPr>
            <a:picLocks noChangeAspect="1"/>
          </p:cNvPicPr>
          <p:nvPr/>
        </p:nvPicPr>
        <p:blipFill>
          <a:blip r:embed="rId2"/>
          <a:stretch>
            <a:fillRect/>
          </a:stretch>
        </p:blipFill>
        <p:spPr>
          <a:xfrm>
            <a:off x="7456026" y="381000"/>
            <a:ext cx="4369442" cy="6115290"/>
          </a:xfrm>
          <a:prstGeom prst="rect">
            <a:avLst/>
          </a:prstGeom>
        </p:spPr>
      </p:pic>
    </p:spTree>
    <p:extLst>
      <p:ext uri="{BB962C8B-B14F-4D97-AF65-F5344CB8AC3E}">
        <p14:creationId xmlns:p14="http://schemas.microsoft.com/office/powerpoint/2010/main" val="14305648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997DE6CD-CE25-0BEE-9935-C1CAFA1764A6}"/>
              </a:ext>
            </a:extLst>
          </p:cNvPr>
          <p:cNvGraphicFramePr>
            <a:graphicFrameLocks/>
          </p:cNvGraphicFramePr>
          <p:nvPr>
            <p:extLst>
              <p:ext uri="{D42A27DB-BD31-4B8C-83A1-F6EECF244321}">
                <p14:modId xmlns:p14="http://schemas.microsoft.com/office/powerpoint/2010/main" val="649835972"/>
              </p:ext>
            </p:extLst>
          </p:nvPr>
        </p:nvGraphicFramePr>
        <p:xfrm>
          <a:off x="643467" y="643466"/>
          <a:ext cx="10905066" cy="55710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26793568"/>
      </p:ext>
    </p:extLst>
  </p:cSld>
  <p:clrMapOvr>
    <a:masterClrMapping/>
  </p:clrMapOvr>
</p:sld>
</file>

<file path=ppt/theme/theme1.xml><?xml version="1.0" encoding="utf-8"?>
<a:theme xmlns:a="http://schemas.openxmlformats.org/drawingml/2006/main" name="CPUC White">
  <a:themeElements>
    <a:clrScheme name="Custom 1">
      <a:dk1>
        <a:srgbClr val="000000"/>
      </a:dk1>
      <a:lt1>
        <a:srgbClr val="FFFFFF"/>
      </a:lt1>
      <a:dk2>
        <a:srgbClr val="2A3C50"/>
      </a:dk2>
      <a:lt2>
        <a:srgbClr val="FFDAA2"/>
      </a:lt2>
      <a:accent1>
        <a:srgbClr val="6996C9"/>
      </a:accent1>
      <a:accent2>
        <a:srgbClr val="FBAD22"/>
      </a:accent2>
      <a:accent3>
        <a:srgbClr val="70AD45"/>
      </a:accent3>
      <a:accent4>
        <a:srgbClr val="E66425"/>
      </a:accent4>
      <a:accent5>
        <a:srgbClr val="403193"/>
      </a:accent5>
      <a:accent6>
        <a:srgbClr val="652B14"/>
      </a:accent6>
      <a:hlink>
        <a:srgbClr val="403093"/>
      </a:hlink>
      <a:folHlink>
        <a:srgbClr val="652B14"/>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PUCpresentation_0221" id="{327D9AEB-2F70-1D49-9CB4-4BD0D9136A18}" vid="{B0390DC8-EBFC-934B-A85E-058264A3F2BF}"/>
    </a:ext>
  </a:extLst>
</a:theme>
</file>

<file path=ppt/theme/theme2.xml><?xml version="1.0" encoding="utf-8"?>
<a:theme xmlns:a="http://schemas.openxmlformats.org/drawingml/2006/main" name="CPUC Blue">
  <a:themeElements>
    <a:clrScheme name="CPUC_2022">
      <a:dk1>
        <a:srgbClr val="000000"/>
      </a:dk1>
      <a:lt1>
        <a:srgbClr val="FFFFFF"/>
      </a:lt1>
      <a:dk2>
        <a:srgbClr val="2A3C50"/>
      </a:dk2>
      <a:lt2>
        <a:srgbClr val="FFDAA2"/>
      </a:lt2>
      <a:accent1>
        <a:srgbClr val="4779B1"/>
      </a:accent1>
      <a:accent2>
        <a:srgbClr val="FBAD22"/>
      </a:accent2>
      <a:accent3>
        <a:srgbClr val="70AD45"/>
      </a:accent3>
      <a:accent4>
        <a:srgbClr val="E66425"/>
      </a:accent4>
      <a:accent5>
        <a:srgbClr val="403193"/>
      </a:accent5>
      <a:accent6>
        <a:srgbClr val="652B14"/>
      </a:accent6>
      <a:hlink>
        <a:srgbClr val="6996C9"/>
      </a:hlink>
      <a:folHlink>
        <a:srgbClr val="403193"/>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PUCpresentation_0221" id="{327D9AEB-2F70-1D49-9CB4-4BD0D9136A18}" vid="{7CDC2F98-AC07-0B43-9FC9-28AF319968BE}"/>
    </a:ext>
  </a:extLst>
</a:theme>
</file>

<file path=ppt/theme/theme3.xml><?xml version="1.0" encoding="utf-8"?>
<a:theme xmlns:a="http://schemas.openxmlformats.org/drawingml/2006/main" name="CPUC Gold">
  <a:themeElements>
    <a:clrScheme name="CPUC Custom">
      <a:dk1>
        <a:srgbClr val="000000"/>
      </a:dk1>
      <a:lt1>
        <a:srgbClr val="FFFFFF"/>
      </a:lt1>
      <a:dk2>
        <a:srgbClr val="2A3C50"/>
      </a:dk2>
      <a:lt2>
        <a:srgbClr val="FFDAA2"/>
      </a:lt2>
      <a:accent1>
        <a:srgbClr val="6996C9"/>
      </a:accent1>
      <a:accent2>
        <a:srgbClr val="FBAD22"/>
      </a:accent2>
      <a:accent3>
        <a:srgbClr val="70AD45"/>
      </a:accent3>
      <a:accent4>
        <a:srgbClr val="E66425"/>
      </a:accent4>
      <a:accent5>
        <a:srgbClr val="403193"/>
      </a:accent5>
      <a:accent6>
        <a:srgbClr val="652B14"/>
      </a:accent6>
      <a:hlink>
        <a:srgbClr val="6996C9"/>
      </a:hlink>
      <a:folHlink>
        <a:srgbClr val="403193"/>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PUCpresentation_0221" id="{327D9AEB-2F70-1D49-9CB4-4BD0D9136A18}" vid="{49CCA53C-6DD9-7D4F-AE7D-79F948514E89}"/>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18E004FC2A1704182BFDBEF44CDB7BC" ma:contentTypeVersion="15" ma:contentTypeDescription="Create a new document." ma:contentTypeScope="" ma:versionID="8f0a40ca2856d6264cbb9b06556739f4">
  <xsd:schema xmlns:xsd="http://www.w3.org/2001/XMLSchema" xmlns:xs="http://www.w3.org/2001/XMLSchema" xmlns:p="http://schemas.microsoft.com/office/2006/metadata/properties" xmlns:ns2="0ae05265-6270-412e-b46f-e8ce72dcfb30" xmlns:ns3="331a2c5f-3fa0-4884-a60d-c849c04e4844" xmlns:ns4="17cb5e86-481a-4126-8972-e9951515453f" targetNamespace="http://schemas.microsoft.com/office/2006/metadata/properties" ma:root="true" ma:fieldsID="d3491e89756fc2ef016dfef91f801b57" ns2:_="" ns3:_="" ns4:_="">
    <xsd:import namespace="0ae05265-6270-412e-b46f-e8ce72dcfb30"/>
    <xsd:import namespace="331a2c5f-3fa0-4884-a60d-c849c04e4844"/>
    <xsd:import namespace="17cb5e86-481a-4126-8972-e9951515453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MediaServiceSearchProperties" minOccurs="0"/>
                <xsd:element ref="ns2:lcf76f155ced4ddcb4097134ff3c332f" minOccurs="0"/>
                <xsd:element ref="ns4: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ae05265-6270-412e-b46f-e8ce72dcfb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958c64cc-ee56-435d-b6d0-239f1a5e0d97"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31a2c5f-3fa0-4884-a60d-c849c04e484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7cb5e86-481a-4126-8972-e9951515453f"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780199b9-60b7-43e1-a86f-4638216660b6}" ma:internalName="TaxCatchAll" ma:showField="CatchAllData" ma:web="17cb5e86-481a-4126-8972-e9951515453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ae05265-6270-412e-b46f-e8ce72dcfb30">
      <Terms xmlns="http://schemas.microsoft.com/office/infopath/2007/PartnerControls"/>
    </lcf76f155ced4ddcb4097134ff3c332f>
    <TaxCatchAll xmlns="17cb5e86-481a-4126-8972-e9951515453f" xsi:nil="true"/>
  </documentManagement>
</p:properties>
</file>

<file path=customXml/itemProps1.xml><?xml version="1.0" encoding="utf-8"?>
<ds:datastoreItem xmlns:ds="http://schemas.openxmlformats.org/officeDocument/2006/customXml" ds:itemID="{EBF96AD8-64C9-4397-92F4-2FDBF4C213FA}">
  <ds:schemaRefs>
    <ds:schemaRef ds:uri="0ae05265-6270-412e-b46f-e8ce72dcfb30"/>
    <ds:schemaRef ds:uri="17cb5e86-481a-4126-8972-e9951515453f"/>
    <ds:schemaRef ds:uri="331a2c5f-3fa0-4884-a60d-c849c04e484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522692E-E4E2-4A63-85AD-BF3D0072CC8E}">
  <ds:schemaRefs>
    <ds:schemaRef ds:uri="http://schemas.microsoft.com/sharepoint/v3/contenttype/forms"/>
  </ds:schemaRefs>
</ds:datastoreItem>
</file>

<file path=customXml/itemProps3.xml><?xml version="1.0" encoding="utf-8"?>
<ds:datastoreItem xmlns:ds="http://schemas.openxmlformats.org/officeDocument/2006/customXml" ds:itemID="{C9DAD5F6-8506-495A-921A-D60B7D674D2B}">
  <ds:schemaRefs>
    <ds:schemaRef ds:uri="0ae05265-6270-412e-b46f-e8ce72dcfb30"/>
    <ds:schemaRef ds:uri="17cb5e86-481a-4126-8972-e9951515453f"/>
    <ds:schemaRef ds:uri="331a2c5f-3fa0-4884-a60d-c849c04e484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104</TotalTime>
  <Words>3589</Words>
  <Application>Microsoft Office PowerPoint</Application>
  <PresentationFormat>Widescreen</PresentationFormat>
  <Paragraphs>669</Paragraphs>
  <Slides>53</Slides>
  <Notes>33</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53</vt:i4>
      </vt:variant>
    </vt:vector>
  </HeadingPairs>
  <TitlesOfParts>
    <vt:vector size="64" baseType="lpstr">
      <vt:lpstr>Abadi</vt:lpstr>
      <vt:lpstr>Aptos</vt:lpstr>
      <vt:lpstr>Arial</vt:lpstr>
      <vt:lpstr>Calibri</vt:lpstr>
      <vt:lpstr>Century Gothic</vt:lpstr>
      <vt:lpstr>Corbel</vt:lpstr>
      <vt:lpstr>Courier New</vt:lpstr>
      <vt:lpstr>Wingdings</vt:lpstr>
      <vt:lpstr>CPUC White</vt:lpstr>
      <vt:lpstr>CPUC Blue</vt:lpstr>
      <vt:lpstr>CPUC Gold</vt:lpstr>
      <vt:lpstr>CTF Service Provider Webinar</vt:lpstr>
      <vt:lpstr>PowerPoint Presentation</vt:lpstr>
      <vt:lpstr>Agenda Items</vt:lpstr>
      <vt:lpstr>CTF Updates</vt:lpstr>
      <vt:lpstr>Legislative and Policy Updates Federal Communications Commission Includes WiFi Hotspots for Public Schools, CTF Adapts Requirements        </vt:lpstr>
      <vt:lpstr>Legislative and Policy Updates Federal Communications Commission Includes WiFi Hotspots for Public Schools, CTF Adapts Requirements        </vt:lpstr>
      <vt:lpstr>CTF Funding Sources</vt:lpstr>
      <vt:lpstr>PowerPoint Presentation</vt:lpstr>
      <vt:lpstr>PowerPoint Presentation</vt:lpstr>
      <vt:lpstr>CTF Participant Trends</vt:lpstr>
      <vt:lpstr>CTF Claims Worksheet- Update</vt:lpstr>
      <vt:lpstr>PowerPoint Presentation</vt:lpstr>
      <vt:lpstr>Digital Divide Grant Program</vt:lpstr>
      <vt:lpstr>eCAP Updates</vt:lpstr>
      <vt:lpstr>Processes</vt:lpstr>
      <vt:lpstr>Service Provider Program Requirements</vt:lpstr>
      <vt:lpstr>Service Provider Program Requirements (cont.)</vt:lpstr>
      <vt:lpstr>Service Provider Program Requirements (cont.)</vt:lpstr>
      <vt:lpstr>Service Provider Program Enrollment</vt:lpstr>
      <vt:lpstr>Before Providing CTF discounts:</vt:lpstr>
      <vt:lpstr>CTF Approval Letters</vt:lpstr>
      <vt:lpstr>Handling Claims ---- Service Provider Manual https://www.cpuc.ca.gov/search#q=CTF&amp;sort=relevancy  </vt:lpstr>
      <vt:lpstr>Handling Claims ---- Service Provider Manual https://www.cpuc.ca.gov/-/media/cpuc-website/divisions/communications-division/documents/california-teleconnect-fund/ctf_service_provider_manual.pdf</vt:lpstr>
      <vt:lpstr>Handling Claims ---- Frequently Asked Questions https://ecap.cpuc.ca.gov/s/help-faqs </vt:lpstr>
      <vt:lpstr>Handling Claims ----  CA Teleconnect Fund Webpage https://www.cpuc.ca.gov/consumer-support/financial-assistance-savings-and-discounts/california-teleconnect-fund</vt:lpstr>
      <vt:lpstr>When To Submit A Claim</vt:lpstr>
      <vt:lpstr>Claim Adjustment Demo</vt:lpstr>
      <vt:lpstr>Claim Adjustment Demo Correction</vt:lpstr>
      <vt:lpstr>Claim Adjustment Demo E-rate True-Up</vt:lpstr>
      <vt:lpstr>Claim Adjustment Demo  Correction with A Refunded Amount</vt:lpstr>
      <vt:lpstr>Claim Extensions</vt:lpstr>
      <vt:lpstr>Payments</vt:lpstr>
      <vt:lpstr>Instruction on how Service Providers Need to Submit a Claim Before They Receive Payment</vt:lpstr>
      <vt:lpstr>Timeline for SP to Receive Payment from CTF</vt:lpstr>
      <vt:lpstr>Returning Funds to CTF</vt:lpstr>
      <vt:lpstr>Concepts and Best Practices</vt:lpstr>
      <vt:lpstr>PowerPoint Presentation</vt:lpstr>
      <vt:lpstr> Common Errors and How to Avoid Them –  and Get Reimbursed Faster  </vt:lpstr>
      <vt:lpstr>PowerPoint Presentation</vt:lpstr>
      <vt:lpstr>CTF Workbook Column Title Definitions</vt:lpstr>
      <vt:lpstr>Column Title Definitions Continued</vt:lpstr>
      <vt:lpstr>Column Title Definitions Continued</vt:lpstr>
      <vt:lpstr>Participant Report</vt:lpstr>
      <vt:lpstr>PowerPoint Presentation</vt:lpstr>
      <vt:lpstr>PowerPoint Presentation</vt:lpstr>
      <vt:lpstr>PowerPoint Presentation</vt:lpstr>
      <vt:lpstr>PowerPoint Presentation</vt:lpstr>
      <vt:lpstr>Audits and Compliance</vt:lpstr>
      <vt:lpstr>Utility Audits Branch</vt:lpstr>
      <vt:lpstr>Feedback Discussion</vt:lpstr>
      <vt:lpstr>PowerPoint Presentation</vt:lpstr>
      <vt:lpstr>Conclusion</vt:lpstr>
      <vt:lpstr>Questions and Answers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Donighi, Siamack</dc:creator>
  <cp:lastModifiedBy>Wong, Connie</cp:lastModifiedBy>
  <cp:revision>5</cp:revision>
  <dcterms:created xsi:type="dcterms:W3CDTF">2024-11-19T22:19:52Z</dcterms:created>
  <dcterms:modified xsi:type="dcterms:W3CDTF">2025-01-17T17:34:03Z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0x010100718E004FC2A1704182BFDBEF44CDB7BC</vt:lpwstr>
  </property>
  <property fmtid="{D5CDD505-2E9C-101B-9397-08002B2CF9AE}" pid="3" name="MediaServiceImageTags">
    <vt:lpwstr/>
  </property>
</Properties>
</file>