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98"/>
  </p:sldMasterIdLst>
  <p:notesMasterIdLst>
    <p:notesMasterId r:id="rId145"/>
  </p:notesMasterIdLst>
  <p:handoutMasterIdLst>
    <p:handoutMasterId r:id="rId146"/>
  </p:handoutMasterIdLst>
  <p:sldIdLst>
    <p:sldId id="257" r:id="rId99"/>
    <p:sldId id="1175" r:id="rId100"/>
    <p:sldId id="1167" r:id="rId101"/>
    <p:sldId id="1178" r:id="rId102"/>
    <p:sldId id="1176" r:id="rId103"/>
    <p:sldId id="1170" r:id="rId104"/>
    <p:sldId id="1169" r:id="rId105"/>
    <p:sldId id="1179" r:id="rId106"/>
    <p:sldId id="352" r:id="rId107"/>
    <p:sldId id="353" r:id="rId108"/>
    <p:sldId id="358" r:id="rId109"/>
    <p:sldId id="265" r:id="rId110"/>
    <p:sldId id="268" r:id="rId111"/>
    <p:sldId id="316" r:id="rId112"/>
    <p:sldId id="325" r:id="rId113"/>
    <p:sldId id="1157" r:id="rId114"/>
    <p:sldId id="357" r:id="rId115"/>
    <p:sldId id="354" r:id="rId116"/>
    <p:sldId id="356" r:id="rId117"/>
    <p:sldId id="355" r:id="rId118"/>
    <p:sldId id="341" r:id="rId119"/>
    <p:sldId id="1173" r:id="rId120"/>
    <p:sldId id="1159" r:id="rId121"/>
    <p:sldId id="342" r:id="rId122"/>
    <p:sldId id="343" r:id="rId123"/>
    <p:sldId id="344" r:id="rId124"/>
    <p:sldId id="1174" r:id="rId125"/>
    <p:sldId id="346" r:id="rId126"/>
    <p:sldId id="345" r:id="rId127"/>
    <p:sldId id="271" r:id="rId128"/>
    <p:sldId id="285" r:id="rId129"/>
    <p:sldId id="269" r:id="rId130"/>
    <p:sldId id="270" r:id="rId131"/>
    <p:sldId id="317" r:id="rId132"/>
    <p:sldId id="318" r:id="rId133"/>
    <p:sldId id="304" r:id="rId134"/>
    <p:sldId id="1150" r:id="rId135"/>
    <p:sldId id="294" r:id="rId136"/>
    <p:sldId id="1153" r:id="rId137"/>
    <p:sldId id="1166" r:id="rId138"/>
    <p:sldId id="1151" r:id="rId139"/>
    <p:sldId id="1152" r:id="rId140"/>
    <p:sldId id="1154" r:id="rId141"/>
    <p:sldId id="1155" r:id="rId142"/>
    <p:sldId id="1156" r:id="rId143"/>
    <p:sldId id="1165" r:id="rId144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57CCB-07EE-AD44-4E05-4EE3ECE06D8E}" name="Bass, Lisa" initials="BL" userId="S::Lisa.Bass@cpuc.ca.gov::8a59481d-43b8-47d0-9351-1da338195b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DE6"/>
    <a:srgbClr val="3399FF"/>
    <a:srgbClr val="417FCB"/>
    <a:srgbClr val="26C1E6"/>
    <a:srgbClr val="FA3526"/>
    <a:srgbClr val="CD1305"/>
    <a:srgbClr val="65D7FF"/>
    <a:srgbClr val="6A91A2"/>
    <a:srgbClr val="5B88B1"/>
    <a:srgbClr val="B81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 snapToObjects="1">
      <p:cViewPr varScale="1">
        <p:scale>
          <a:sx n="101" d="100"/>
          <a:sy n="101" d="100"/>
        </p:scale>
        <p:origin x="8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9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40.xml"/><Relationship Id="rId107" Type="http://schemas.openxmlformats.org/officeDocument/2006/relationships/slide" Target="slides/slide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30.xml"/><Relationship Id="rId149" Type="http://schemas.openxmlformats.org/officeDocument/2006/relationships/theme" Target="theme/theme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" Target="slides/slide15.xml"/><Relationship Id="rId118" Type="http://schemas.openxmlformats.org/officeDocument/2006/relationships/slide" Target="slides/slide20.xml"/><Relationship Id="rId134" Type="http://schemas.openxmlformats.org/officeDocument/2006/relationships/slide" Target="slides/slide36.xml"/><Relationship Id="rId139" Type="http://schemas.openxmlformats.org/officeDocument/2006/relationships/slide" Target="slides/slide41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tableStyles" Target="tableStyle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5.xml"/><Relationship Id="rId108" Type="http://schemas.openxmlformats.org/officeDocument/2006/relationships/slide" Target="slides/slide10.xml"/><Relationship Id="rId124" Type="http://schemas.openxmlformats.org/officeDocument/2006/relationships/slide" Target="slides/slide26.xml"/><Relationship Id="rId129" Type="http://schemas.openxmlformats.org/officeDocument/2006/relationships/slide" Target="slides/slide31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42.xml"/><Relationship Id="rId14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" Target="slides/slide16.xml"/><Relationship Id="rId119" Type="http://schemas.openxmlformats.org/officeDocument/2006/relationships/slide" Target="slides/slide21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32.xml"/><Relationship Id="rId135" Type="http://schemas.openxmlformats.org/officeDocument/2006/relationships/slide" Target="slides/slide37.xml"/><Relationship Id="rId151" Type="http://schemas.microsoft.com/office/2016/11/relationships/changesInfo" Target="changesInfos/changesInfo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1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slide" Target="slides/slide6.xml"/><Relationship Id="rId120" Type="http://schemas.openxmlformats.org/officeDocument/2006/relationships/slide" Target="slides/slide22.xml"/><Relationship Id="rId125" Type="http://schemas.openxmlformats.org/officeDocument/2006/relationships/slide" Target="slides/slide27.xml"/><Relationship Id="rId141" Type="http://schemas.openxmlformats.org/officeDocument/2006/relationships/slide" Target="slides/slide43.xml"/><Relationship Id="rId146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2.xml"/><Relationship Id="rId115" Type="http://schemas.openxmlformats.org/officeDocument/2006/relationships/slide" Target="slides/slide17.xml"/><Relationship Id="rId131" Type="http://schemas.openxmlformats.org/officeDocument/2006/relationships/slide" Target="slides/slide33.xml"/><Relationship Id="rId136" Type="http://schemas.openxmlformats.org/officeDocument/2006/relationships/slide" Target="slides/slide3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microsoft.com/office/2018/10/relationships/authors" Target="author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slide" Target="slides/slide2.xml"/><Relationship Id="rId105" Type="http://schemas.openxmlformats.org/officeDocument/2006/relationships/slide" Target="slides/slide7.xml"/><Relationship Id="rId126" Type="http://schemas.openxmlformats.org/officeDocument/2006/relationships/slide" Target="slides/slide28.xml"/><Relationship Id="rId147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slideMaster" Target="slideMasters/slideMaster1.xml"/><Relationship Id="rId121" Type="http://schemas.openxmlformats.org/officeDocument/2006/relationships/slide" Target="slides/slide23.xml"/><Relationship Id="rId142" Type="http://schemas.openxmlformats.org/officeDocument/2006/relationships/slide" Target="slides/slide44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" Target="slides/slide18.xml"/><Relationship Id="rId137" Type="http://schemas.openxmlformats.org/officeDocument/2006/relationships/slide" Target="slides/slide3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" Target="slides/slide13.xml"/><Relationship Id="rId132" Type="http://schemas.openxmlformats.org/officeDocument/2006/relationships/slide" Target="slides/slide34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" Target="slides/slide8.xml"/><Relationship Id="rId127" Type="http://schemas.openxmlformats.org/officeDocument/2006/relationships/slide" Target="slides/slide2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slide" Target="slides/slide1.xml"/><Relationship Id="rId101" Type="http://schemas.openxmlformats.org/officeDocument/2006/relationships/slide" Target="slides/slide3.xml"/><Relationship Id="rId122" Type="http://schemas.openxmlformats.org/officeDocument/2006/relationships/slide" Target="slides/slide24.xml"/><Relationship Id="rId143" Type="http://schemas.openxmlformats.org/officeDocument/2006/relationships/slide" Target="slides/slide45.xml"/><Relationship Id="rId148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slide" Target="slides/slide14.xml"/><Relationship Id="rId133" Type="http://schemas.openxmlformats.org/officeDocument/2006/relationships/slide" Target="slides/slide35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slide" Target="slides/slide4.xml"/><Relationship Id="rId123" Type="http://schemas.openxmlformats.org/officeDocument/2006/relationships/slide" Target="slides/slide25.xml"/><Relationship Id="rId144" Type="http://schemas.openxmlformats.org/officeDocument/2006/relationships/slide" Target="slides/slide46.xml"/><Relationship Id="rId90" Type="http://schemas.openxmlformats.org/officeDocument/2006/relationships/customXml" Target="../customXml/item9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ettinger, James R" userId="a1950f07-3ad9-48eb-8a7a-55a8afe69a63" providerId="ADAL" clId="{2F5EC4DD-44AD-4A57-9A87-793F9258CB46}"/>
    <pc:docChg chg="delSld">
      <pc:chgData name="Graettinger, James R" userId="a1950f07-3ad9-48eb-8a7a-55a8afe69a63" providerId="ADAL" clId="{2F5EC4DD-44AD-4A57-9A87-793F9258CB46}" dt="2025-12-09T11:43:43.017" v="0" actId="2696"/>
      <pc:docMkLst>
        <pc:docMk/>
      </pc:docMkLst>
      <pc:sldChg chg="del">
        <pc:chgData name="Graettinger, James R" userId="a1950f07-3ad9-48eb-8a7a-55a8afe69a63" providerId="ADAL" clId="{2F5EC4DD-44AD-4A57-9A87-793F9258CB46}" dt="2025-12-09T11:43:43.017" v="0" actId="2696"/>
        <pc:sldMkLst>
          <pc:docMk/>
          <pc:sldMk cId="2390891749" sldId="11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'6Month'!$B$1:$B$2</c:f>
              <c:strCache>
                <c:ptCount val="2"/>
                <c:pt idx="0">
                  <c:v>Wireless</c:v>
                </c:pt>
                <c:pt idx="1">
                  <c:v>Federal/State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'6Month'!$A$6:$A$11</c:f>
              <c:numCache>
                <c:formatCode>mmm\-yy</c:formatCode>
                <c:ptCount val="6"/>
                <c:pt idx="0">
                  <c:v>45809</c:v>
                </c:pt>
                <c:pt idx="1">
                  <c:v>45839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</c:numCache>
            </c:numRef>
          </c:cat>
          <c:val>
            <c:numRef>
              <c:f>'6Month'!$B$6:$B$11</c:f>
              <c:numCache>
                <c:formatCode>#,##0</c:formatCode>
                <c:ptCount val="6"/>
                <c:pt idx="0">
                  <c:v>1649690</c:v>
                </c:pt>
                <c:pt idx="1">
                  <c:v>1687294</c:v>
                </c:pt>
                <c:pt idx="2">
                  <c:v>1689614</c:v>
                </c:pt>
                <c:pt idx="3">
                  <c:v>1705462</c:v>
                </c:pt>
                <c:pt idx="4">
                  <c:v>1713626</c:v>
                </c:pt>
                <c:pt idx="5">
                  <c:v>1677183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1-4762-99F6-7D25A628DD4E}"/>
            </c:ext>
          </c:extLst>
        </c:ser>
        <c:ser>
          <c:idx val="1"/>
          <c:order val="1"/>
          <c:tx>
            <c:strRef>
              <c:f>'6Month'!$C$1:$C$2</c:f>
              <c:strCache>
                <c:ptCount val="2"/>
                <c:pt idx="0">
                  <c:v>Wireless</c:v>
                </c:pt>
                <c:pt idx="1">
                  <c:v>California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78261187105894E-3"/>
                  <c:y val="-2.1505376344085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641-4762-99F6-7D25A628DD4E}"/>
                </c:ext>
              </c:extLst>
            </c:dLbl>
            <c:dLbl>
              <c:idx val="1"/>
              <c:layout>
                <c:manualLayout>
                  <c:x val="3.4782611871058515E-3"/>
                  <c:y val="-2.7649769585253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41-4762-99F6-7D25A628DD4E}"/>
                </c:ext>
              </c:extLst>
            </c:dLbl>
            <c:dLbl>
              <c:idx val="2"/>
              <c:layout>
                <c:manualLayout>
                  <c:x val="1.1594203957019647E-3"/>
                  <c:y val="-3.0721966205837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41-4762-99F6-7D25A628DD4E}"/>
                </c:ext>
              </c:extLst>
            </c:dLbl>
            <c:dLbl>
              <c:idx val="3"/>
              <c:layout>
                <c:manualLayout>
                  <c:x val="5.7971019785098233E-3"/>
                  <c:y val="-2.45775729646697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41-4762-99F6-7D25A628DD4E}"/>
                </c:ext>
              </c:extLst>
            </c:dLbl>
            <c:dLbl>
              <c:idx val="4"/>
              <c:layout>
                <c:manualLayout>
                  <c:x val="3.478261187105724E-3"/>
                  <c:y val="-2.7649769585253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41-4762-99F6-7D25A628DD4E}"/>
                </c:ext>
              </c:extLst>
            </c:dLbl>
            <c:dLbl>
              <c:idx val="5"/>
              <c:layout>
                <c:manualLayout>
                  <c:x val="3.478261187105894E-3"/>
                  <c:y val="-2.457757296466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41-4762-99F6-7D25A628D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'6Month'!$A$6:$A$11</c:f>
              <c:numCache>
                <c:formatCode>mmm\-yy</c:formatCode>
                <c:ptCount val="6"/>
                <c:pt idx="0">
                  <c:v>45809</c:v>
                </c:pt>
                <c:pt idx="1">
                  <c:v>45839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</c:numCache>
            </c:numRef>
          </c:cat>
          <c:val>
            <c:numRef>
              <c:f>'6Month'!$C$6:$C$11</c:f>
              <c:numCache>
                <c:formatCode>#,##0</c:formatCode>
                <c:ptCount val="6"/>
                <c:pt idx="0">
                  <c:v>22115</c:v>
                </c:pt>
                <c:pt idx="1">
                  <c:v>22220</c:v>
                </c:pt>
                <c:pt idx="2">
                  <c:v>22125</c:v>
                </c:pt>
                <c:pt idx="3">
                  <c:v>21795</c:v>
                </c:pt>
                <c:pt idx="4">
                  <c:v>21669</c:v>
                </c:pt>
                <c:pt idx="5">
                  <c:v>21191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1-4762-99F6-7D25A628DD4E}"/>
            </c:ext>
          </c:extLst>
        </c:ser>
        <c:ser>
          <c:idx val="2"/>
          <c:order val="2"/>
          <c:tx>
            <c:strRef>
              <c:f>'6Month'!$D$1:$D$2</c:f>
              <c:strCache>
                <c:ptCount val="2"/>
                <c:pt idx="0">
                  <c:v>Wireline</c:v>
                </c:pt>
                <c:pt idx="1">
                  <c:v>Federal/State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9155145929339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41-4762-99F6-7D25A628DD4E}"/>
                </c:ext>
              </c:extLst>
            </c:dLbl>
            <c:dLbl>
              <c:idx val="1"/>
              <c:layout>
                <c:manualLayout>
                  <c:x val="-4.2511590078222464E-17"/>
                  <c:y val="-4.60829493087558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41-4762-99F6-7D25A628DD4E}"/>
                </c:ext>
              </c:extLst>
            </c:dLbl>
            <c:dLbl>
              <c:idx val="2"/>
              <c:layout>
                <c:manualLayout>
                  <c:x val="0"/>
                  <c:y val="-4.9155145929339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41-4762-99F6-7D25A628DD4E}"/>
                </c:ext>
              </c:extLst>
            </c:dLbl>
            <c:dLbl>
              <c:idx val="3"/>
              <c:layout>
                <c:manualLayout>
                  <c:x val="-8.5023180156444928E-17"/>
                  <c:y val="-6.14439324116743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41-4762-99F6-7D25A628DD4E}"/>
                </c:ext>
              </c:extLst>
            </c:dLbl>
            <c:dLbl>
              <c:idx val="4"/>
              <c:layout>
                <c:manualLayout>
                  <c:x val="1.1594203957019647E-3"/>
                  <c:y val="-5.5299539170506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41-4762-99F6-7D25A628DD4E}"/>
                </c:ext>
              </c:extLst>
            </c:dLbl>
            <c:dLbl>
              <c:idx val="5"/>
              <c:layout>
                <c:manualLayout>
                  <c:x val="0"/>
                  <c:y val="-5.5299539170506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41-4762-99F6-7D25A628D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'6Month'!$A$6:$A$11</c:f>
              <c:numCache>
                <c:formatCode>mmm\-yy</c:formatCode>
                <c:ptCount val="6"/>
                <c:pt idx="0">
                  <c:v>45809</c:v>
                </c:pt>
                <c:pt idx="1">
                  <c:v>45839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</c:numCache>
            </c:numRef>
          </c:cat>
          <c:val>
            <c:numRef>
              <c:f>'6Month'!$D$6:$D$11</c:f>
              <c:numCache>
                <c:formatCode>#,##0</c:formatCode>
                <c:ptCount val="6"/>
                <c:pt idx="0">
                  <c:v>84975</c:v>
                </c:pt>
                <c:pt idx="1">
                  <c:v>83349</c:v>
                </c:pt>
                <c:pt idx="2">
                  <c:v>81627</c:v>
                </c:pt>
                <c:pt idx="3">
                  <c:v>80025</c:v>
                </c:pt>
                <c:pt idx="4">
                  <c:v>78609</c:v>
                </c:pt>
                <c:pt idx="5">
                  <c:v>76881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41-4762-99F6-7D25A628DD4E}"/>
            </c:ext>
          </c:extLst>
        </c:ser>
        <c:ser>
          <c:idx val="3"/>
          <c:order val="3"/>
          <c:tx>
            <c:strRef>
              <c:f>'6Month'!$E$1:$E$2</c:f>
              <c:strCache>
                <c:ptCount val="2"/>
                <c:pt idx="0">
                  <c:v>Wireline</c:v>
                </c:pt>
                <c:pt idx="1">
                  <c:v>California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94203957019647E-3"/>
                  <c:y val="-1.84331797235024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641-4762-99F6-7D25A628DD4E}"/>
                </c:ext>
              </c:extLst>
            </c:dLbl>
            <c:dLbl>
              <c:idx val="1"/>
              <c:layout>
                <c:manualLayout>
                  <c:x val="0"/>
                  <c:y val="-1.53609831029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641-4762-99F6-7D25A628DD4E}"/>
                </c:ext>
              </c:extLst>
            </c:dLbl>
            <c:dLbl>
              <c:idx val="2"/>
              <c:layout>
                <c:manualLayout>
                  <c:x val="0"/>
                  <c:y val="-2.457757296466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41-4762-99F6-7D25A628DD4E}"/>
                </c:ext>
              </c:extLst>
            </c:dLbl>
            <c:dLbl>
              <c:idx val="3"/>
              <c:layout>
                <c:manualLayout>
                  <c:x val="-8.5023180156444928E-17"/>
                  <c:y val="-2.1505376344086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41-4762-99F6-7D25A628DD4E}"/>
                </c:ext>
              </c:extLst>
            </c:dLbl>
            <c:dLbl>
              <c:idx val="4"/>
              <c:layout>
                <c:manualLayout>
                  <c:x val="2.3188407914039293E-3"/>
                  <c:y val="-2.1505376344086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41-4762-99F6-7D25A628DD4E}"/>
                </c:ext>
              </c:extLst>
            </c:dLbl>
            <c:dLbl>
              <c:idx val="5"/>
              <c:layout>
                <c:manualLayout>
                  <c:x val="0"/>
                  <c:y val="-2.1505376344086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41-4762-99F6-7D25A628D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'6Month'!$A$6:$A$11</c:f>
              <c:numCache>
                <c:formatCode>mmm\-yy</c:formatCode>
                <c:ptCount val="6"/>
                <c:pt idx="0">
                  <c:v>45809</c:v>
                </c:pt>
                <c:pt idx="1">
                  <c:v>45839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</c:numCache>
            </c:numRef>
          </c:cat>
          <c:val>
            <c:numRef>
              <c:f>'6Month'!$E$6:$E$11</c:f>
              <c:numCache>
                <c:formatCode>#,##0</c:formatCode>
                <c:ptCount val="6"/>
                <c:pt idx="0">
                  <c:v>8018</c:v>
                </c:pt>
                <c:pt idx="1">
                  <c:v>7820</c:v>
                </c:pt>
                <c:pt idx="2">
                  <c:v>7642</c:v>
                </c:pt>
                <c:pt idx="3">
                  <c:v>7464</c:v>
                </c:pt>
                <c:pt idx="4">
                  <c:v>7288</c:v>
                </c:pt>
                <c:pt idx="5">
                  <c:v>6831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41-4762-99F6-7D25A628DD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734336"/>
        <c:axId val="573731936"/>
      </c:barChart>
      <c:dateAx>
        <c:axId val="5737343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3731936"/>
        <c:crosses val="autoZero"/>
        <c:auto val="1"/>
        <c:lblOffset val="100"/>
        <c:baseTimeUnit val="months"/>
      </c:dateAx>
      <c:valAx>
        <c:axId val="57373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373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'Calls Offered Eng_Spa'!$B$1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'Calls Offered Eng_Spa'!$A$2:$A$7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Eng_Spa'!$B$2:$B$7</c:f>
              <c:numCache>
                <c:formatCode>#,##0_);\(#,##0\)</c:formatCode>
                <c:ptCount val="6"/>
                <c:pt idx="0">
                  <c:v>33066</c:v>
                </c:pt>
                <c:pt idx="1">
                  <c:v>37316</c:v>
                </c:pt>
                <c:pt idx="2">
                  <c:v>39288</c:v>
                </c:pt>
                <c:pt idx="3">
                  <c:v>43246</c:v>
                </c:pt>
                <c:pt idx="4">
                  <c:v>56592</c:v>
                </c:pt>
                <c:pt idx="5">
                  <c:v>47436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7-47C7-8758-9C06357B13B1}"/>
            </c:ext>
          </c:extLst>
        </c:ser>
        <c:ser>
          <c:idx val="1"/>
          <c:order val="1"/>
          <c:tx>
            <c:strRef>
              <c:f>'Calls Offered Eng_Spa'!$C$1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'Calls Offered Eng_Spa'!$A$2:$A$7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Eng_Spa'!$C$2:$C$7</c:f>
              <c:numCache>
                <c:formatCode>#,##0_);\(#,##0\)</c:formatCode>
                <c:ptCount val="6"/>
                <c:pt idx="0">
                  <c:v>3114</c:v>
                </c:pt>
                <c:pt idx="1">
                  <c:v>3480</c:v>
                </c:pt>
                <c:pt idx="2">
                  <c:v>3927</c:v>
                </c:pt>
                <c:pt idx="3">
                  <c:v>4466</c:v>
                </c:pt>
                <c:pt idx="4">
                  <c:v>5468</c:v>
                </c:pt>
                <c:pt idx="5">
                  <c:v>4119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7-47C7-8758-9C06357B13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9569952"/>
        <c:axId val="689570432"/>
      </c:barChart>
      <c:catAx>
        <c:axId val="6895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570432"/>
        <c:crosses val="autoZero"/>
        <c:auto val="1"/>
        <c:lblAlgn val="ctr"/>
        <c:lblOffset val="100"/>
        <c:noMultiLvlLbl val="0"/>
      </c:catAx>
      <c:valAx>
        <c:axId val="6895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56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'Calls Offered Other Lang'!$B$1</c:f>
              <c:strCache>
                <c:ptCount val="1"/>
                <c:pt idx="0">
                  <c:v>Mandarin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'Calls Offered Other Lang'!$A$2:$A$7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Other Lang'!$B$2:$B$7</c:f>
              <c:numCache>
                <c:formatCode>#,##0_);\(#,##0\)</c:formatCode>
                <c:ptCount val="6"/>
                <c:pt idx="0">
                  <c:v>146</c:v>
                </c:pt>
                <c:pt idx="1">
                  <c:v>152</c:v>
                </c:pt>
                <c:pt idx="2">
                  <c:v>204</c:v>
                </c:pt>
                <c:pt idx="3">
                  <c:v>258</c:v>
                </c:pt>
                <c:pt idx="4">
                  <c:v>302</c:v>
                </c:pt>
                <c:pt idx="5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A-45E6-BD28-ED4958F315D1}"/>
            </c:ext>
          </c:extLst>
        </c:ser>
        <c:ser>
          <c:idx val="1"/>
          <c:order val="1"/>
          <c:tx>
            <c:strRef>
              <c:f>'Calls Offered Other Lang'!$C$1</c:f>
              <c:strCache>
                <c:ptCount val="1"/>
                <c:pt idx="0">
                  <c:v>Cantonese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'Calls Offered Other Lang'!$A$2:$A$7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Other Lang'!$C$2:$C$7</c:f>
              <c:numCache>
                <c:formatCode>#,##0_);\(#,##0\)</c:formatCode>
                <c:ptCount val="6"/>
                <c:pt idx="0">
                  <c:v>120</c:v>
                </c:pt>
                <c:pt idx="1">
                  <c:v>103</c:v>
                </c:pt>
                <c:pt idx="2">
                  <c:v>156</c:v>
                </c:pt>
                <c:pt idx="3">
                  <c:v>198</c:v>
                </c:pt>
                <c:pt idx="4">
                  <c:v>201</c:v>
                </c:pt>
                <c:pt idx="5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A-45E6-BD28-ED4958F315D1}"/>
            </c:ext>
          </c:extLst>
        </c:ser>
        <c:ser>
          <c:idx val="2"/>
          <c:order val="2"/>
          <c:tx>
            <c:strRef>
              <c:f>'Calls Offered Other Lang'!$D$1</c:f>
              <c:strCache>
                <c:ptCount val="1"/>
                <c:pt idx="0">
                  <c:v>Vietnamese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'Calls Offered Other Lang'!$A$2:$A$7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Other Lang'!$D$2:$D$7</c:f>
              <c:numCache>
                <c:formatCode>#,##0_);\(#,##0\)</c:formatCode>
                <c:ptCount val="6"/>
                <c:pt idx="0">
                  <c:v>115</c:v>
                </c:pt>
                <c:pt idx="1">
                  <c:v>127</c:v>
                </c:pt>
                <c:pt idx="2">
                  <c:v>139</c:v>
                </c:pt>
                <c:pt idx="3">
                  <c:v>156</c:v>
                </c:pt>
                <c:pt idx="4">
                  <c:v>178</c:v>
                </c:pt>
                <c:pt idx="5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CA-45E6-BD28-ED4958F315D1}"/>
            </c:ext>
          </c:extLst>
        </c:ser>
        <c:ser>
          <c:idx val="3"/>
          <c:order val="3"/>
          <c:tx>
            <c:strRef>
              <c:f>'Calls Offered Other Lang'!$E$1</c:f>
              <c:strCache>
                <c:ptCount val="1"/>
                <c:pt idx="0">
                  <c:v>Korean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'Calls Offered Other Lang'!$A$2:$A$7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Other Lang'!$E$2:$E$7</c:f>
              <c:numCache>
                <c:formatCode>#,##0_);\(#,##0\)</c:formatCode>
                <c:ptCount val="6"/>
                <c:pt idx="0">
                  <c:v>54</c:v>
                </c:pt>
                <c:pt idx="1">
                  <c:v>56</c:v>
                </c:pt>
                <c:pt idx="2">
                  <c:v>67</c:v>
                </c:pt>
                <c:pt idx="3">
                  <c:v>79</c:v>
                </c:pt>
                <c:pt idx="4">
                  <c:v>100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CA-45E6-BD28-ED4958F315D1}"/>
            </c:ext>
          </c:extLst>
        </c:ser>
        <c:ser>
          <c:idx val="4"/>
          <c:order val="4"/>
          <c:tx>
            <c:strRef>
              <c:f>'Calls Offered Other Lang'!$F$1</c:f>
              <c:strCache>
                <c:ptCount val="1"/>
                <c:pt idx="0">
                  <c:v>Tagalog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'Calls Offered Other Lang'!$A$2:$A$7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Other Lang'!$F$2:$F$7</c:f>
              <c:numCache>
                <c:formatCode>#,##0_);\(#,##0\)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17</c:v>
                </c:pt>
                <c:pt idx="3">
                  <c:v>29</c:v>
                </c:pt>
                <c:pt idx="4">
                  <c:v>17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CA-45E6-BD28-ED4958F315D1}"/>
            </c:ext>
          </c:extLst>
        </c:ser>
        <c:ser>
          <c:idx val="5"/>
          <c:order val="5"/>
          <c:tx>
            <c:strRef>
              <c:f>'Calls Offered Other Lang'!$G$1</c:f>
              <c:strCache>
                <c:ptCount val="1"/>
                <c:pt idx="0">
                  <c:v>Japanese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'Calls Offered Other Lang'!$A$2:$A$7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Other Lang'!$G$2:$G$7</c:f>
              <c:numCache>
                <c:formatCode>#,##0_);\(#,##0\)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22</c:v>
                </c:pt>
                <c:pt idx="3">
                  <c:v>19</c:v>
                </c:pt>
                <c:pt idx="4">
                  <c:v>12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CA-45E6-BD28-ED4958F315D1}"/>
            </c:ext>
          </c:extLst>
        </c:ser>
        <c:ser>
          <c:idx val="6"/>
          <c:order val="6"/>
          <c:tx>
            <c:strRef>
              <c:f>'Calls Offered Other Lang'!$H$1</c:f>
              <c:strCache>
                <c:ptCount val="1"/>
                <c:pt idx="0">
                  <c:v>Cambodian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'Calls Offered Other Lang'!$A$2:$A$7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Other Lang'!$H$2:$H$7</c:f>
              <c:numCache>
                <c:formatCode>#,##0_);\(#,##0\)</c:formatCode>
                <c:ptCount val="6"/>
                <c:pt idx="0">
                  <c:v>9</c:v>
                </c:pt>
                <c:pt idx="1">
                  <c:v>7</c:v>
                </c:pt>
                <c:pt idx="2">
                  <c:v>14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CA-45E6-BD28-ED4958F315D1}"/>
            </c:ext>
          </c:extLst>
        </c:ser>
        <c:ser>
          <c:idx val="7"/>
          <c:order val="7"/>
          <c:tx>
            <c:strRef>
              <c:f>'Calls Offered Other Lang'!$I$1</c:f>
              <c:strCache>
                <c:ptCount val="1"/>
                <c:pt idx="0">
                  <c:v>Laotian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'Calls Offered Other Lang'!$A$2:$A$7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Other Lang'!$I$2:$I$7</c:f>
              <c:numCache>
                <c:formatCode>#,##0_);\(#,##0\)</c:formatCode>
                <c:ptCount val="6"/>
                <c:pt idx="0">
                  <c:v>7</c:v>
                </c:pt>
                <c:pt idx="1">
                  <c:v>7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CA-45E6-BD28-ED4958F315D1}"/>
            </c:ext>
          </c:extLst>
        </c:ser>
        <c:ser>
          <c:idx val="8"/>
          <c:order val="8"/>
          <c:tx>
            <c:strRef>
              <c:f>'Calls Offered Other Lang'!$J$1</c:f>
              <c:strCache>
                <c:ptCount val="1"/>
                <c:pt idx="0">
                  <c:v>Hmong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'Calls Offered Other Lang'!$A$2:$A$7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 Other Lang'!$J$2:$J$7</c:f>
              <c:numCache>
                <c:formatCode>#,##0_);\(#,##0\)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CA-45E6-BD28-ED4958F31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569952"/>
        <c:axId val="689570432"/>
      </c:barChart>
      <c:catAx>
        <c:axId val="6895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570432"/>
        <c:crosses val="autoZero"/>
        <c:auto val="1"/>
        <c:lblAlgn val="ctr"/>
        <c:lblOffset val="100"/>
        <c:noMultiLvlLbl val="0"/>
      </c:catAx>
      <c:valAx>
        <c:axId val="6895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56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Webchats!$B$1</c:f>
              <c:strCache>
                <c:ptCount val="1"/>
                <c:pt idx="0">
                  <c:v>Webchats Handled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Webchats!$A$8:$A$13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Webchats!$B$8:$B$13</c:f>
              <c:numCache>
                <c:formatCode>#,##0</c:formatCode>
                <c:ptCount val="6"/>
                <c:pt idx="0">
                  <c:v>3148</c:v>
                </c:pt>
                <c:pt idx="1">
                  <c:v>3620</c:v>
                </c:pt>
                <c:pt idx="2">
                  <c:v>3697</c:v>
                </c:pt>
                <c:pt idx="3">
                  <c:v>4263</c:v>
                </c:pt>
                <c:pt idx="4">
                  <c:v>11979</c:v>
                </c:pt>
                <c:pt idx="5">
                  <c:v>12655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F-4822-8745-1D2C2220EA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2129568"/>
        <c:axId val="1582130528"/>
      </c:barChart>
      <c:catAx>
        <c:axId val="15821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2130528"/>
        <c:crosses val="autoZero"/>
        <c:auto val="1"/>
        <c:lblAlgn val="ctr"/>
        <c:lblOffset val="100"/>
        <c:noMultiLvlLbl val="0"/>
      </c:catAx>
      <c:valAx>
        <c:axId val="158213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21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Emails!$B$1</c:f>
              <c:strCache>
                <c:ptCount val="1"/>
                <c:pt idx="0">
                  <c:v>Emails Handled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Emails!$A$8:$A$13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Emails!$B$8:$B$13</c:f>
              <c:numCache>
                <c:formatCode>#,##0</c:formatCode>
                <c:ptCount val="6"/>
                <c:pt idx="0">
                  <c:v>1971</c:v>
                </c:pt>
                <c:pt idx="1">
                  <c:v>2051</c:v>
                </c:pt>
                <c:pt idx="2">
                  <c:v>2270</c:v>
                </c:pt>
                <c:pt idx="3">
                  <c:v>2633</c:v>
                </c:pt>
                <c:pt idx="4">
                  <c:v>3165</c:v>
                </c:pt>
                <c:pt idx="5">
                  <c:v>2827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7-418A-8620-C04B207273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9572352"/>
        <c:axId val="689571872"/>
      </c:barChart>
      <c:catAx>
        <c:axId val="6895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571872"/>
        <c:crosses val="autoZero"/>
        <c:auto val="1"/>
        <c:lblAlgn val="ctr"/>
        <c:lblOffset val="100"/>
        <c:noMultiLvlLbl val="0"/>
      </c:catAx>
      <c:valAx>
        <c:axId val="6895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57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Forms!$B$1</c:f>
              <c:strCache>
                <c:ptCount val="1"/>
                <c:pt idx="0">
                  <c:v>Forms Manually Processed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Forms!$A$8:$A$13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Forms!$B$8:$B$13</c:f>
              <c:numCache>
                <c:formatCode>#,##0</c:formatCode>
                <c:ptCount val="6"/>
                <c:pt idx="0">
                  <c:v>96089</c:v>
                </c:pt>
                <c:pt idx="1">
                  <c:v>119224</c:v>
                </c:pt>
                <c:pt idx="2">
                  <c:v>92869</c:v>
                </c:pt>
                <c:pt idx="3">
                  <c:v>104336</c:v>
                </c:pt>
                <c:pt idx="4">
                  <c:v>125290</c:v>
                </c:pt>
                <c:pt idx="5">
                  <c:v>98708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5-4725-85BC-C9B88A1D66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7305408"/>
        <c:axId val="737305888"/>
      </c:barChart>
      <c:catAx>
        <c:axId val="73730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7305888"/>
        <c:crosses val="autoZero"/>
        <c:auto val="1"/>
        <c:lblAlgn val="ctr"/>
        <c:lblOffset val="100"/>
        <c:noMultiLvlLbl val="0"/>
      </c:catAx>
      <c:valAx>
        <c:axId val="73730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730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'Application Form Summary-Enrol'!$B$1</c:f>
              <c:strCache>
                <c:ptCount val="1"/>
                <c:pt idx="0">
                  <c:v>Enrollment Forms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'Application Form Summary-Enrol'!$A$2:$A$4</c:f>
              <c:strCache>
                <c:ptCount val="3"/>
                <c:pt idx="0">
                  <c:v>Portal</c:v>
                </c:pt>
                <c:pt idx="1">
                  <c:v>Mail</c:v>
                </c:pt>
                <c:pt idx="2">
                  <c:v>SPIA</c:v>
                </c:pt>
              </c:strCache>
            </c:strRef>
          </c:cat>
          <c:val>
            <c:numRef>
              <c:f>'Application Form Summary-Enrol'!$B$2:$B$4</c:f>
              <c:numCache>
                <c:formatCode>#,##0</c:formatCode>
                <c:ptCount val="3"/>
                <c:pt idx="0">
                  <c:v>2393</c:v>
                </c:pt>
                <c:pt idx="1">
                  <c:v>4953</c:v>
                </c:pt>
                <c:pt idx="2">
                  <c:v>918055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F-44BE-93A5-734D78D751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43583728"/>
        <c:axId val="1843583248"/>
      </c:barChart>
      <c:catAx>
        <c:axId val="184358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583248"/>
        <c:crosses val="autoZero"/>
        <c:auto val="1"/>
        <c:lblAlgn val="ctr"/>
        <c:lblOffset val="100"/>
        <c:noMultiLvlLbl val="0"/>
      </c:catAx>
      <c:valAx>
        <c:axId val="184358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58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'Renewal App'!$B$1</c:f>
              <c:strCache>
                <c:ptCount val="1"/>
                <c:pt idx="0">
                  <c:v># Renewal Applications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'Renewal App'!$A$2:$A$7</c:f>
              <c:strCache>
                <c:ptCount val="6"/>
                <c:pt idx="0">
                  <c:v>Interactive Voice Response (IVR)</c:v>
                </c:pt>
                <c:pt idx="1">
                  <c:v>SPIA</c:v>
                </c:pt>
                <c:pt idx="2">
                  <c:v>Call Center (CSR-assisted)</c:v>
                </c:pt>
                <c:pt idx="3">
                  <c:v>Portal</c:v>
                </c:pt>
                <c:pt idx="4">
                  <c:v>Mail</c:v>
                </c:pt>
                <c:pt idx="5">
                  <c:v>System (CalFresh Confirm Database Matches)</c:v>
                </c:pt>
              </c:strCache>
            </c:strRef>
          </c:cat>
          <c:val>
            <c:numRef>
              <c:f>'Renewal App'!$B$2:$B$7</c:f>
              <c:numCache>
                <c:formatCode>#,##0</c:formatCode>
                <c:ptCount val="6"/>
                <c:pt idx="0">
                  <c:v>8775</c:v>
                </c:pt>
                <c:pt idx="1">
                  <c:v>16686</c:v>
                </c:pt>
                <c:pt idx="2">
                  <c:v>20304</c:v>
                </c:pt>
                <c:pt idx="3">
                  <c:v>41300</c:v>
                </c:pt>
                <c:pt idx="4">
                  <c:v>44345</c:v>
                </c:pt>
                <c:pt idx="5">
                  <c:v>481466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A-43FE-8B74-E6D4F7FF3C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43472"/>
        <c:axId val="14846832"/>
      </c:barChart>
      <c:catAx>
        <c:axId val="1484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46832"/>
        <c:crosses val="autoZero"/>
        <c:auto val="1"/>
        <c:lblAlgn val="ctr"/>
        <c:lblOffset val="100"/>
        <c:noMultiLvlLbl val="0"/>
      </c:catAx>
      <c:valAx>
        <c:axId val="1484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4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4162065374559"/>
          <c:y val="5.7184563040731017E-2"/>
          <c:w val="0.5243265866934419"/>
          <c:h val="0.92750263326528049"/>
        </c:manualLayout>
      </c:layout>
      <c:doughnut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Percent of Total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12-4DC9-A35E-D2468F40446E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12-4DC9-A35E-D2468F40446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Sheet1!$E$2:$E$3</c:f>
              <c:strCache>
                <c:ptCount val="2"/>
                <c:pt idx="0">
                  <c:v>Program</c:v>
                </c:pt>
                <c:pt idx="1">
                  <c:v>Income</c:v>
                </c:pt>
              </c:strCache>
            </c:strRef>
          </c:cat>
          <c:val>
            <c:numRef>
              <c:f>Sheet1!$F$2:$F$3</c:f>
              <c:numCache>
                <c:formatCode>0.0%</c:formatCode>
                <c:ptCount val="2"/>
                <c:pt idx="0">
                  <c:v>0.9147662134917196</c:v>
                </c:pt>
                <c:pt idx="1">
                  <c:v>8.5233786508280437E-2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12-4DC9-A35E-D2468F404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150620206727255E-2"/>
          <c:y val="0.46529721869469071"/>
          <c:w val="0.22227969363011355"/>
          <c:h val="4.680734908136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50971524039721"/>
          <c:y val="2.3579849946409433E-2"/>
          <c:w val="0.50580680239828779"/>
          <c:h val="0.86361225747103154"/>
        </c:manualLayout>
      </c:layout>
      <c:pieChart>
        <c:varyColors val="1"/>
        <c:ser>
          <c:idx val="0"/>
          <c:order val="0"/>
          <c:tx>
            <c:strRef>
              <c:f>Programs!$H$1</c:f>
              <c:strCache>
                <c:ptCount val="1"/>
                <c:pt idx="0">
                  <c:v>% of Total</c:v>
                </c:pt>
              </c:strCache>
            </c:strRef>
          </c:tx>
          <c:dPt>
            <c:idx val="0"/>
            <c:bubble3D val="0"/>
            <c:spPr>
              <a:solidFill>
                <a:srgbClr val="9F7F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59-4007-8587-B6CDF8A08EDA}"/>
              </c:ext>
            </c:extLst>
          </c:dPt>
          <c:dPt>
            <c:idx val="1"/>
            <c:bubble3D val="0"/>
            <c:spPr>
              <a:solidFill>
                <a:srgbClr val="9F7FC9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59-4007-8587-B6CDF8A08ED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59-4007-8587-B6CDF8A08ED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59-4007-8587-B6CDF8A08ED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59-4007-8587-B6CDF8A08ED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59-4007-8587-B6CDF8A08EDA}"/>
              </c:ext>
            </c:extLst>
          </c:dPt>
          <c:dLbls>
            <c:dLbl>
              <c:idx val="0"/>
              <c:layout>
                <c:manualLayout>
                  <c:x val="-7.4163342576528124E-2"/>
                  <c:y val="-0.26877640947623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9-4007-8587-B6CDF8A08EDA}"/>
                </c:ext>
              </c:extLst>
            </c:dLbl>
            <c:dLbl>
              <c:idx val="1"/>
              <c:layout>
                <c:manualLayout>
                  <c:x val="0.10138652866131846"/>
                  <c:y val="0.117186872528662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59-4007-8587-B6CDF8A08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Programs!$G$2:$G$7</c:f>
              <c:strCache>
                <c:ptCount val="6"/>
                <c:pt idx="0">
                  <c:v>CalFresh (SNAP)</c:v>
                </c:pt>
                <c:pt idx="1">
                  <c:v>Medi-Cal (Medicaid)</c:v>
                </c:pt>
                <c:pt idx="2">
                  <c:v>Supplemental Security Income (SSI)</c:v>
                </c:pt>
                <c:pt idx="3">
                  <c:v>Special Supplemental Nutrition Program for Women, Infants, and Children (WIC)</c:v>
                </c:pt>
                <c:pt idx="4">
                  <c:v>Federal Housing Assistance </c:v>
                </c:pt>
                <c:pt idx="5">
                  <c:v>Others</c:v>
                </c:pt>
              </c:strCache>
            </c:strRef>
          </c:cat>
          <c:val>
            <c:numRef>
              <c:f>Programs!$H$2:$H$7</c:f>
              <c:numCache>
                <c:formatCode>0.0%</c:formatCode>
                <c:ptCount val="6"/>
                <c:pt idx="0">
                  <c:v>0.77851245531870483</c:v>
                </c:pt>
                <c:pt idx="1">
                  <c:v>0.20148654995173115</c:v>
                </c:pt>
                <c:pt idx="2">
                  <c:v>1.009935880710726E-2</c:v>
                </c:pt>
                <c:pt idx="3">
                  <c:v>6.653680825527696E-3</c:v>
                </c:pt>
                <c:pt idx="4">
                  <c:v>1.1048020977378872E-3</c:v>
                </c:pt>
                <c:pt idx="5">
                  <c:v>2.1431529991911705E-3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59-4007-8587-B6CDF8A08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513659662598673E-2"/>
          <c:y val="0.21982442795172796"/>
          <c:w val="0.40321238093825845"/>
          <c:h val="0.560256058878353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09951881014872"/>
          <c:y val="5.6214324859595592E-2"/>
          <c:w val="0.71911570428696414"/>
          <c:h val="0.84178572327668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Renewal!$B$1</c:f>
              <c:strCache>
                <c:ptCount val="1"/>
                <c:pt idx="0">
                  <c:v># Denied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Renewal!$A$2:$A$6</c:f>
              <c:strCache>
                <c:ptCount val="5"/>
                <c:pt idx="0">
                  <c:v>22-17</c:v>
                </c:pt>
                <c:pt idx="1">
                  <c:v>21-13</c:v>
                </c:pt>
                <c:pt idx="2">
                  <c:v>24-9</c:v>
                </c:pt>
                <c:pt idx="3">
                  <c:v>24-8</c:v>
                </c:pt>
                <c:pt idx="4">
                  <c:v>22-15</c:v>
                </c:pt>
              </c:strCache>
            </c:strRef>
          </c:cat>
          <c:val>
            <c:numRef>
              <c:f>Renewal!$B$2:$B$6</c:f>
              <c:numCache>
                <c:formatCode>#,##0</c:formatCode>
                <c:ptCount val="5"/>
                <c:pt idx="0">
                  <c:v>2700</c:v>
                </c:pt>
                <c:pt idx="1">
                  <c:v>2727</c:v>
                </c:pt>
                <c:pt idx="2">
                  <c:v>21850</c:v>
                </c:pt>
                <c:pt idx="3">
                  <c:v>189208</c:v>
                </c:pt>
                <c:pt idx="4">
                  <c:v>248543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1D-465B-BA41-3F6C0F6BF6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892911"/>
        <c:axId val="56890511"/>
      </c:barChart>
      <c:catAx>
        <c:axId val="56892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890511"/>
        <c:crosses val="autoZero"/>
        <c:auto val="1"/>
        <c:lblAlgn val="ctr"/>
        <c:lblOffset val="100"/>
        <c:noMultiLvlLbl val="0"/>
      </c:catAx>
      <c:valAx>
        <c:axId val="56890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89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IEH!$B$1</c:f>
              <c:strCache>
                <c:ptCount val="1"/>
                <c:pt idx="0">
                  <c:v># Standalone Household Worksheets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IEH!$A$2:$A$5</c:f>
              <c:strCache>
                <c:ptCount val="4"/>
                <c:pt idx="0">
                  <c:v>Mail</c:v>
                </c:pt>
                <c:pt idx="1">
                  <c:v>Call Center (CSR-assisted)</c:v>
                </c:pt>
                <c:pt idx="2">
                  <c:v>Portal</c:v>
                </c:pt>
                <c:pt idx="3">
                  <c:v>SPIA</c:v>
                </c:pt>
              </c:strCache>
            </c:strRef>
          </c:cat>
          <c:val>
            <c:numRef>
              <c:f>IEH!$B$2:$B$5</c:f>
              <c:numCache>
                <c:formatCode>#,##0</c:formatCode>
                <c:ptCount val="4"/>
                <c:pt idx="0">
                  <c:v>1255</c:v>
                </c:pt>
                <c:pt idx="1">
                  <c:v>1751</c:v>
                </c:pt>
                <c:pt idx="2">
                  <c:v>7275</c:v>
                </c:pt>
                <c:pt idx="3">
                  <c:v>269918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6-4497-8867-3D82ADC1F1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159871"/>
        <c:axId val="69156991"/>
      </c:barChart>
      <c:catAx>
        <c:axId val="69159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156991"/>
        <c:crosses val="autoZero"/>
        <c:auto val="1"/>
        <c:lblAlgn val="ctr"/>
        <c:lblOffset val="100"/>
        <c:noMultiLvlLbl val="0"/>
      </c:catAx>
      <c:valAx>
        <c:axId val="69156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159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'Calls Offered'!$B$1</c:f>
              <c:strCache>
                <c:ptCount val="1"/>
                <c:pt idx="0">
                  <c:v>Calls Offered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'Calls Offered'!$A$8:$A$13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Offered'!$B$8:$B$13</c:f>
              <c:numCache>
                <c:formatCode>#,##0</c:formatCode>
                <c:ptCount val="6"/>
                <c:pt idx="0">
                  <c:v>37914</c:v>
                </c:pt>
                <c:pt idx="1">
                  <c:v>42076</c:v>
                </c:pt>
                <c:pt idx="2">
                  <c:v>45042</c:v>
                </c:pt>
                <c:pt idx="3">
                  <c:v>50308</c:v>
                </c:pt>
                <c:pt idx="4">
                  <c:v>69470</c:v>
                </c:pt>
                <c:pt idx="5">
                  <c:v>64167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2-4338-99A4-FA0BF849B7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9569952"/>
        <c:axId val="689570432"/>
      </c:barChart>
      <c:catAx>
        <c:axId val="6895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570432"/>
        <c:crosses val="autoZero"/>
        <c:auto val="1"/>
        <c:lblAlgn val="ctr"/>
        <c:lblOffset val="100"/>
        <c:noMultiLvlLbl val="0"/>
      </c:catAx>
      <c:valAx>
        <c:axId val="6895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56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'Calls ASA'!$B$1</c:f>
              <c:strCache>
                <c:ptCount val="1"/>
                <c:pt idx="0">
                  <c:v>Average Seconds to Answer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'Calls ASA'!$A$8:$A$13</c:f>
              <c:strCache>
                <c:ptCount val="6"/>
                <c:pt idx="0">
                  <c:v>JUN 2025</c:v>
                </c:pt>
                <c:pt idx="1">
                  <c:v>JUL 2025</c:v>
                </c:pt>
                <c:pt idx="2">
                  <c:v>AUG 2025</c:v>
                </c:pt>
                <c:pt idx="3">
                  <c:v>SEP 2025</c:v>
                </c:pt>
                <c:pt idx="4">
                  <c:v>OCT 2025</c:v>
                </c:pt>
                <c:pt idx="5">
                  <c:v>NOV 2025</c:v>
                </c:pt>
              </c:strCache>
            </c:strRef>
          </c:cat>
          <c:val>
            <c:numRef>
              <c:f>'Calls ASA'!$B$8:$B$13</c:f>
              <c:numCache>
                <c:formatCode>#,##0.00</c:formatCode>
                <c:ptCount val="6"/>
                <c:pt idx="0">
                  <c:v>25</c:v>
                </c:pt>
                <c:pt idx="1">
                  <c:v>12</c:v>
                </c:pt>
                <c:pt idx="2">
                  <c:v>19</c:v>
                </c:pt>
                <c:pt idx="3">
                  <c:v>28</c:v>
                </c:pt>
                <c:pt idx="4">
                  <c:v>82</c:v>
                </c:pt>
                <c:pt idx="5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8-44BB-B1C6-40F14ED87A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8547984"/>
        <c:axId val="1528546064"/>
      </c:barChart>
      <c:catAx>
        <c:axId val="152854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546064"/>
        <c:crosses val="autoZero"/>
        <c:auto val="1"/>
        <c:lblAlgn val="ctr"/>
        <c:lblOffset val="100"/>
        <c:noMultiLvlLbl val="0"/>
      </c:catAx>
      <c:valAx>
        <c:axId val="152854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54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EE502-1DE0-414E-9C15-0B2705663C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8E557-4278-42DC-B083-F285608D59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1AF385BA-B95E-4186-86D8-BABFEA880C0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12F17-502E-47C7-B9CF-F63C2E697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48BE6-41C9-49D5-BF53-07BCB58726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16297703-F35D-44AF-90AE-8C9527F80D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4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CEBE06FA-8DFC-4643-A388-580874438022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5D90867F-770D-4202-805A-3FE73A5D0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3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1">
    <p:bg>
      <p:bgPr>
        <a:solidFill>
          <a:srgbClr val="502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08D-ADF8-4EC5-B658-5328A20C68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8724" y="1572595"/>
            <a:ext cx="11274552" cy="3712811"/>
          </a:xfrm>
        </p:spPr>
        <p:txBody>
          <a:bodyPr anchor="ctr" anchorCtr="0">
            <a:spAutoFit/>
          </a:bodyPr>
          <a:lstStyle>
            <a:lvl1pPr algn="ctr">
              <a:lnSpc>
                <a:spcPct val="80000"/>
              </a:lnSpc>
              <a:spcAft>
                <a:spcPts val="2400"/>
              </a:spcAft>
              <a:defRPr sz="6000" b="0" i="0">
                <a:solidFill>
                  <a:schemeClr val="bg1"/>
                </a:solidFill>
              </a:defRPr>
            </a:lvl1pPr>
            <a:lvl2pPr algn="ctr">
              <a:defRPr sz="3600" b="1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marL="0" indent="0" algn="ctr">
              <a:buNone/>
              <a:defRPr sz="2400">
                <a:solidFill>
                  <a:schemeClr val="bg1"/>
                </a:solidFill>
              </a:defRPr>
            </a:lvl4pPr>
            <a:lvl5pPr marL="0" indent="0" algn="ctr">
              <a:buNone/>
              <a:defRPr sz="18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596CAF-F233-4A87-AD06-EDCF9FFEF706}"/>
              </a:ext>
            </a:extLst>
          </p:cNvPr>
          <p:cNvGrpSpPr>
            <a:grpSpLocks noChangeAspect="1"/>
          </p:cNvGrpSpPr>
          <p:nvPr/>
        </p:nvGrpSpPr>
        <p:grpSpPr>
          <a:xfrm>
            <a:off x="4292665" y="457200"/>
            <a:ext cx="3606670" cy="457200"/>
            <a:chOff x="2931072" y="-829430"/>
            <a:chExt cx="6003607" cy="761048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7DDA8F-287C-4ADD-91C1-23D1E2F28F3F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1881521-6FAA-417A-96C1-310012211E9E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3FF76F-2113-4A71-BA99-9E2FEA5E455F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6ED1D8-AC8B-4877-99C3-890B4124BB6A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C5DC76-87D4-4DDB-B894-9F330CD81E2E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09E53C-48F1-4679-A483-25C5D426CFFD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76E3ED-44E7-4E3B-9531-05B0F1E29805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A85B1B-79FB-497E-8427-70F2E992FD17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7C25B42-BCBC-45D3-A573-D79CF6E0DE71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64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3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CCD25C-DA1B-45C9-A660-92C94876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anchor="ctr" anchorCtr="0"/>
          <a:lstStyle>
            <a:lvl1pPr>
              <a:defRPr sz="400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93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43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08D-ADF8-4EC5-B658-5328A20C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4" y="1076267"/>
            <a:ext cx="11274552" cy="1595309"/>
          </a:xfrm>
        </p:spPr>
        <p:txBody>
          <a:bodyPr>
            <a:spAutoFit/>
          </a:bodyPr>
          <a:lstStyle>
            <a:lvl1pPr algn="l">
              <a:defRPr/>
            </a:lvl1pPr>
            <a:lvl2pPr algn="l">
              <a:defRPr sz="2400"/>
            </a:lvl2pPr>
            <a:lvl3pPr algn="l">
              <a:defRPr sz="1800">
                <a:solidFill>
                  <a:schemeClr val="tx1"/>
                </a:solidFill>
              </a:defRPr>
            </a:lvl3pPr>
            <a:lvl4pPr marL="0" indent="0" algn="l">
              <a:buNone/>
              <a:defRPr sz="1600"/>
            </a:lvl4pPr>
            <a:lvl5pPr marL="0" indent="0" algn="l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4D29F-FD13-465F-8951-315C9780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anchor="ctr" anchorCtr="0"/>
          <a:lstStyle>
            <a:lvl1pPr>
              <a:defRPr sz="400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41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D4B79-9454-49D2-AC52-CF193552D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CB1A69-F507-4261-80B8-4607BB5DAA8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8724" y="1737406"/>
            <a:ext cx="11274552" cy="1595309"/>
          </a:xfrm>
        </p:spPr>
        <p:txBody>
          <a:bodyPr>
            <a:spAutoFit/>
          </a:bodyPr>
          <a:lstStyle>
            <a:lvl1pPr algn="l">
              <a:defRPr/>
            </a:lvl1pPr>
            <a:lvl2pPr algn="l">
              <a:defRPr sz="2400"/>
            </a:lvl2pPr>
            <a:lvl3pPr algn="l">
              <a:defRPr sz="1800">
                <a:solidFill>
                  <a:schemeClr val="tx1"/>
                </a:solidFill>
              </a:defRPr>
            </a:lvl3pPr>
            <a:lvl4pPr marL="0" indent="0" algn="l">
              <a:buNone/>
              <a:defRPr sz="1600"/>
            </a:lvl4pPr>
            <a:lvl5pPr marL="0" indent="0" algn="l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08D-ADF8-4EC5-B658-5328A20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C6EEE-2D74-49E2-9EFE-D6C04C31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69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har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025CB0-1BD3-4800-A9D9-53A31E01899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3" y="2008803"/>
            <a:ext cx="11277592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/>
            </a:lvl1pPr>
            <a:lvl2pPr algn="l">
              <a:defRPr/>
            </a:lvl2pPr>
            <a:lvl3pPr algn="ctr">
              <a:defRPr/>
            </a:lvl3pPr>
            <a:lvl5pPr marL="475476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1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07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har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D18B82-ACDC-4A34-9717-7D698C37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9430"/>
            <a:ext cx="11277594" cy="37204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  <a:lvl5pPr marL="475476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025CB0-1BD3-4800-A9D9-53A31E01899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3" y="2008803"/>
            <a:ext cx="11277592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/>
            </a:lvl1pPr>
            <a:lvl2pPr algn="l">
              <a:defRPr/>
            </a:lvl2pPr>
            <a:lvl3pPr algn="ctr">
              <a:defRPr/>
            </a:lvl3pPr>
            <a:lvl5pPr marL="475476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1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001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65065E-851A-48FF-92F0-3C413BB20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09442"/>
            <a:ext cx="5486400" cy="4039119"/>
          </a:xfrm>
          <a:prstGeom prst="rect">
            <a:avLst/>
          </a:prstGeom>
        </p:spPr>
        <p:txBody>
          <a:bodyPr vert="horz" lIns="0" tIns="45720" rIns="0" bIns="45720" rtlCol="0" anchor="ctr" anchorCtr="0">
            <a:sp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2"/>
                </a:solidFill>
              </a:defRPr>
            </a:lvl1pPr>
            <a:lvl2pPr algn="l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bg2"/>
                </a:solidFill>
              </a:defRPr>
            </a:lvl2pPr>
            <a:lvl3pPr algn="l">
              <a:lnSpc>
                <a:spcPct val="85000"/>
              </a:lnSpc>
              <a:spcAft>
                <a:spcPts val="800"/>
              </a:spcAft>
              <a:defRPr sz="3600" b="0" i="0" spc="-200">
                <a:solidFill>
                  <a:schemeClr val="bg2"/>
                </a:solidFill>
              </a:defRPr>
            </a:lvl3pPr>
            <a:lvl4pPr marL="0" indent="0" algn="l">
              <a:buNone/>
              <a:defRPr sz="1867">
                <a:solidFill>
                  <a:schemeClr val="tx1"/>
                </a:solidFill>
              </a:defRPr>
            </a:lvl4pPr>
            <a:lvl5pPr marL="109728" indent="-109728" algn="l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Title Style</a:t>
            </a:r>
          </a:p>
          <a:p>
            <a:pPr lvl="1"/>
            <a:r>
              <a:rPr lang="en-US" dirty="0"/>
              <a:t>Second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2"/>
            <a:r>
              <a:rPr lang="en-US" dirty="0"/>
              <a:t>Third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87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7D1C1-0D0A-40A2-9152-AFB7C138F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57202"/>
            <a:ext cx="4572000" cy="594359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4400" b="0" i="0" spc="-107" baseline="0">
                <a:solidFill>
                  <a:schemeClr val="bg2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/>
            </a:lvl4pPr>
            <a:lvl5pPr marL="475464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05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2 Line 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094B4D-3008-4855-8B57-135BA3528DFE}"/>
              </a:ext>
            </a:extLst>
          </p:cNvPr>
          <p:cNvGrpSpPr>
            <a:grpSpLocks noChangeAspect="1"/>
          </p:cNvGrpSpPr>
          <p:nvPr/>
        </p:nvGrpSpPr>
        <p:grpSpPr>
          <a:xfrm>
            <a:off x="3896348" y="6494246"/>
            <a:ext cx="1066177" cy="135154"/>
            <a:chOff x="2931072" y="-829430"/>
            <a:chExt cx="6003607" cy="76104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4CF801-689B-4469-B6ED-4D6BFBB2E292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B63F58-8C3F-4B44-B0B7-F6002F92A131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20D36E-6462-4F5E-89E1-0D34C06509D9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B55852-84C1-40A1-83E6-0059A832E047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AD716-F6D3-4707-81D9-29A03D699BF3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29FE5F-0978-434C-A78F-96F6FE1643D3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A0BD45-6573-4422-B47A-62D25E66EC39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C2C676-A0C2-4F24-BA97-6C41A4975CC1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3EBBBB-A89C-4670-B63B-6D35921BC110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1FDFBB-DB60-4E60-8358-E92BEBA8546A}"/>
              </a:ext>
            </a:extLst>
          </p:cNvPr>
          <p:cNvSpPr txBox="1">
            <a:spLocks/>
          </p:cNvSpPr>
          <p:nvPr/>
        </p:nvSpPr>
        <p:spPr>
          <a:xfrm>
            <a:off x="764126" y="6485443"/>
            <a:ext cx="3053926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E6837-D10F-473B-AC4F-3D7E824A3357}"/>
              </a:ext>
            </a:extLst>
          </p:cNvPr>
          <p:cNvSpPr/>
          <p:nvPr/>
        </p:nvSpPr>
        <p:spPr>
          <a:xfrm>
            <a:off x="5191125" y="0"/>
            <a:ext cx="7000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9EEF3-D014-4609-ABE1-D13B83B7DE47}"/>
              </a:ext>
            </a:extLst>
          </p:cNvPr>
          <p:cNvSpPr/>
          <p:nvPr/>
        </p:nvSpPr>
        <p:spPr>
          <a:xfrm>
            <a:off x="5421745" y="3007445"/>
            <a:ext cx="6541655" cy="362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EAE43-E17D-4B18-BBE7-4508577C59A8}"/>
              </a:ext>
            </a:extLst>
          </p:cNvPr>
          <p:cNvSpPr/>
          <p:nvPr/>
        </p:nvSpPr>
        <p:spPr>
          <a:xfrm>
            <a:off x="5421745" y="228600"/>
            <a:ext cx="6541655" cy="2560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1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2">
    <p:bg>
      <p:bgPr>
        <a:solidFill>
          <a:srgbClr val="502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4CF600-8977-4B99-922B-A470C2CE113D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463295" y="1856229"/>
            <a:ext cx="5975605" cy="314554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tx1"/>
                </a:solidFill>
              </a:defRPr>
            </a:lvl1pPr>
            <a:lvl2pPr algn="ctr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tx1"/>
                </a:solidFill>
              </a:defRPr>
            </a:lvl2pPr>
            <a:lvl3pPr algn="ctr">
              <a:lnSpc>
                <a:spcPct val="85000"/>
              </a:lnSpc>
              <a:spcAft>
                <a:spcPts val="800"/>
              </a:spcAft>
              <a:defRPr sz="3600" b="0" i="0" spc="-200">
                <a:solidFill>
                  <a:schemeClr val="tx1"/>
                </a:solidFill>
              </a:defRPr>
            </a:lvl3pPr>
            <a:lvl4pPr marL="0" indent="0" algn="ctr">
              <a:buNone/>
              <a:defRPr sz="2667" spc="-107" baseline="0">
                <a:solidFill>
                  <a:schemeClr val="tx1"/>
                </a:solidFill>
              </a:defRPr>
            </a:lvl4pPr>
            <a:lvl5pPr marL="3048" indent="0" algn="ctr">
              <a:buClr>
                <a:schemeClr val="tx2"/>
              </a:buClr>
              <a:buFontTx/>
              <a:buNone/>
              <a:defRPr sz="1867" spc="3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69AE500-AC9E-4AD4-A365-360F9927D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5867" y="457295"/>
            <a:ext cx="4838933" cy="6400705"/>
          </a:xfrm>
          <a:custGeom>
            <a:avLst/>
            <a:gdLst>
              <a:gd name="connsiteX0" fmla="*/ 0 w 4666183"/>
              <a:gd name="connsiteY0" fmla="*/ 0 h 6172200"/>
              <a:gd name="connsiteX1" fmla="*/ 3633368 w 4666183"/>
              <a:gd name="connsiteY1" fmla="*/ 0 h 6172200"/>
              <a:gd name="connsiteX2" fmla="*/ 3637483 w 4666183"/>
              <a:gd name="connsiteY2" fmla="*/ 0 h 6172200"/>
              <a:gd name="connsiteX3" fmla="*/ 3635426 w 4666183"/>
              <a:gd name="connsiteY3" fmla="*/ 105 h 6172200"/>
              <a:gd name="connsiteX4" fmla="*/ 3738968 w 4666183"/>
              <a:gd name="connsiteY4" fmla="*/ 5333 h 6172200"/>
              <a:gd name="connsiteX5" fmla="*/ 4660851 w 4666183"/>
              <a:gd name="connsiteY5" fmla="*/ 927216 h 6172200"/>
              <a:gd name="connsiteX6" fmla="*/ 4666079 w 4666183"/>
              <a:gd name="connsiteY6" fmla="*/ 1030757 h 6172200"/>
              <a:gd name="connsiteX7" fmla="*/ 4666183 w 4666183"/>
              <a:gd name="connsiteY7" fmla="*/ 1028700 h 6172200"/>
              <a:gd name="connsiteX8" fmla="*/ 4666183 w 4666183"/>
              <a:gd name="connsiteY8" fmla="*/ 1032815 h 6172200"/>
              <a:gd name="connsiteX9" fmla="*/ 4666183 w 4666183"/>
              <a:gd name="connsiteY9" fmla="*/ 6172200 h 6172200"/>
              <a:gd name="connsiteX10" fmla="*/ 0 w 4666183"/>
              <a:gd name="connsiteY10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6183" h="6172200">
                <a:moveTo>
                  <a:pt x="0" y="0"/>
                </a:moveTo>
                <a:lnTo>
                  <a:pt x="3633368" y="0"/>
                </a:lnTo>
                <a:lnTo>
                  <a:pt x="3637483" y="0"/>
                </a:lnTo>
                <a:lnTo>
                  <a:pt x="3635426" y="105"/>
                </a:lnTo>
                <a:lnTo>
                  <a:pt x="3738968" y="5333"/>
                </a:lnTo>
                <a:cubicBezTo>
                  <a:pt x="4225051" y="54697"/>
                  <a:pt x="4611487" y="441133"/>
                  <a:pt x="4660851" y="927216"/>
                </a:cubicBezTo>
                <a:lnTo>
                  <a:pt x="4666079" y="1030757"/>
                </a:lnTo>
                <a:lnTo>
                  <a:pt x="4666183" y="1028700"/>
                </a:lnTo>
                <a:lnTo>
                  <a:pt x="4666183" y="1032815"/>
                </a:lnTo>
                <a:lnTo>
                  <a:pt x="4666183" y="6172200"/>
                </a:lnTo>
                <a:lnTo>
                  <a:pt x="0" y="61722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600" b="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FA6559E-A6EE-4F7A-BEF2-4452E56DC828}"/>
              </a:ext>
            </a:extLst>
          </p:cNvPr>
          <p:cNvSpPr/>
          <p:nvPr/>
        </p:nvSpPr>
        <p:spPr>
          <a:xfrm>
            <a:off x="0" y="4447238"/>
            <a:ext cx="1745736" cy="2410763"/>
          </a:xfrm>
          <a:custGeom>
            <a:avLst/>
            <a:gdLst>
              <a:gd name="connsiteX0" fmla="*/ 0 w 1745736"/>
              <a:gd name="connsiteY0" fmla="*/ 0 h 2410763"/>
              <a:gd name="connsiteX1" fmla="*/ 1745736 w 1745736"/>
              <a:gd name="connsiteY1" fmla="*/ 2410763 h 2410763"/>
              <a:gd name="connsiteX2" fmla="*/ 0 w 1745736"/>
              <a:gd name="connsiteY2" fmla="*/ 2410763 h 24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736" h="2410763">
                <a:moveTo>
                  <a:pt x="0" y="0"/>
                </a:moveTo>
                <a:lnTo>
                  <a:pt x="1745736" y="2410763"/>
                </a:lnTo>
                <a:lnTo>
                  <a:pt x="0" y="2410763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8C3A638-067D-4C72-A84C-E9F38B40D89B}"/>
              </a:ext>
            </a:extLst>
          </p:cNvPr>
          <p:cNvSpPr/>
          <p:nvPr/>
        </p:nvSpPr>
        <p:spPr>
          <a:xfrm>
            <a:off x="0" y="1"/>
            <a:ext cx="1743701" cy="2399681"/>
          </a:xfrm>
          <a:custGeom>
            <a:avLst/>
            <a:gdLst>
              <a:gd name="connsiteX0" fmla="*/ 0 w 1743701"/>
              <a:gd name="connsiteY0" fmla="*/ 0 h 2399681"/>
              <a:gd name="connsiteX1" fmla="*/ 1743701 w 1743701"/>
              <a:gd name="connsiteY1" fmla="*/ 0 h 2399681"/>
              <a:gd name="connsiteX2" fmla="*/ 0 w 1743701"/>
              <a:gd name="connsiteY2" fmla="*/ 2399681 h 23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701" h="2399681">
                <a:moveTo>
                  <a:pt x="0" y="0"/>
                </a:moveTo>
                <a:lnTo>
                  <a:pt x="1743701" y="0"/>
                </a:lnTo>
                <a:lnTo>
                  <a:pt x="0" y="2399681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1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8" pos="4344">
          <p15:clr>
            <a:srgbClr val="FBAE40"/>
          </p15:clr>
        </p15:guide>
        <p15:guide id="9" pos="4200">
          <p15:clr>
            <a:srgbClr val="FBAE40"/>
          </p15:clr>
        </p15:guide>
        <p15:guide id="10" pos="4056">
          <p15:clr>
            <a:srgbClr val="FBAE40"/>
          </p15:clr>
        </p15:guide>
        <p15:guide id="11" pos="7536">
          <p15:clr>
            <a:srgbClr val="FBAE40"/>
          </p15:clr>
        </p15:guide>
        <p15:guide id="12" pos="73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2 Line 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094B4D-3008-4855-8B57-135BA3528DFE}"/>
              </a:ext>
            </a:extLst>
          </p:cNvPr>
          <p:cNvGrpSpPr>
            <a:grpSpLocks noChangeAspect="1"/>
          </p:cNvGrpSpPr>
          <p:nvPr/>
        </p:nvGrpSpPr>
        <p:grpSpPr>
          <a:xfrm>
            <a:off x="3896348" y="6490703"/>
            <a:ext cx="1066177" cy="135154"/>
            <a:chOff x="2931072" y="-829430"/>
            <a:chExt cx="6003607" cy="76104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4CF801-689B-4469-B6ED-4D6BFBB2E292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B63F58-8C3F-4B44-B0B7-F6002F92A131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20D36E-6462-4F5E-89E1-0D34C06509D9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B55852-84C1-40A1-83E6-0059A832E047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AD716-F6D3-4707-81D9-29A03D699BF3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29FE5F-0978-434C-A78F-96F6FE1643D3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A0BD45-6573-4422-B47A-62D25E66EC39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C2C676-A0C2-4F24-BA97-6C41A4975CC1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3EBBBB-A89C-4670-B63B-6D35921BC110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1FDFBB-DB60-4E60-8358-E92BEBA8546A}"/>
              </a:ext>
            </a:extLst>
          </p:cNvPr>
          <p:cNvSpPr txBox="1">
            <a:spLocks/>
          </p:cNvSpPr>
          <p:nvPr/>
        </p:nvSpPr>
        <p:spPr>
          <a:xfrm>
            <a:off x="759333" y="6485690"/>
            <a:ext cx="2904608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E6837-D10F-473B-AC4F-3D7E824A3357}"/>
              </a:ext>
            </a:extLst>
          </p:cNvPr>
          <p:cNvSpPr/>
          <p:nvPr/>
        </p:nvSpPr>
        <p:spPr>
          <a:xfrm>
            <a:off x="5191125" y="0"/>
            <a:ext cx="7000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C5E0FD-165D-4608-9C2F-DC95199C7675}"/>
              </a:ext>
            </a:extLst>
          </p:cNvPr>
          <p:cNvSpPr/>
          <p:nvPr/>
        </p:nvSpPr>
        <p:spPr>
          <a:xfrm>
            <a:off x="5421745" y="228599"/>
            <a:ext cx="6541655" cy="6415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31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65065E-851A-48FF-92F0-3C413BB20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400" y="1182778"/>
            <a:ext cx="5486400" cy="4492448"/>
          </a:xfrm>
          <a:prstGeom prst="rect">
            <a:avLst/>
          </a:prstGeom>
        </p:spPr>
        <p:txBody>
          <a:bodyPr vert="horz" lIns="0" tIns="45720" rIns="0" bIns="45720" rtlCol="0" anchor="ctr" anchorCtr="0">
            <a:sp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2"/>
                </a:solidFill>
              </a:defRPr>
            </a:lvl1pPr>
            <a:lvl2pPr algn="l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bg2"/>
                </a:solidFill>
              </a:defRPr>
            </a:lvl2pPr>
            <a:lvl3pPr algn="l">
              <a:lnSpc>
                <a:spcPct val="85000"/>
              </a:lnSpc>
              <a:spcAft>
                <a:spcPts val="800"/>
              </a:spcAft>
              <a:defRPr sz="5333" b="0" i="0" spc="-200">
                <a:solidFill>
                  <a:schemeClr val="bg2"/>
                </a:solidFill>
              </a:defRPr>
            </a:lvl3pPr>
            <a:lvl4pPr marL="0" indent="0" algn="l">
              <a:buNone/>
              <a:defRPr sz="1867">
                <a:solidFill>
                  <a:schemeClr val="tx1"/>
                </a:solidFill>
              </a:defRPr>
            </a:lvl4pPr>
            <a:lvl5pPr marL="109728" indent="-109728" algn="l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Title Style</a:t>
            </a:r>
          </a:p>
          <a:p>
            <a:pPr lvl="1"/>
            <a:r>
              <a:rPr lang="en-US" dirty="0"/>
              <a:t>Second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2"/>
            <a:r>
              <a:rPr lang="en-US" dirty="0"/>
              <a:t>Third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4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7D1C1-0D0A-40A2-9152-AFB7C138F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67600" y="457202"/>
            <a:ext cx="4267200" cy="594359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4000" b="0" i="0" spc="-107" baseline="0">
                <a:solidFill>
                  <a:schemeClr val="bg2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/>
            </a:lvl4pPr>
            <a:lvl5pPr marL="475464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533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cked Bar Graph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92291D-DF8C-4B66-87E1-1D98D33A3DB0}"/>
              </a:ext>
            </a:extLst>
          </p:cNvPr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167BBE-C2B3-4B6F-B2B6-1B72C19310F1}"/>
              </a:ext>
            </a:extLst>
          </p:cNvPr>
          <p:cNvSpPr/>
          <p:nvPr/>
        </p:nvSpPr>
        <p:spPr>
          <a:xfrm>
            <a:off x="228600" y="3557017"/>
            <a:ext cx="6400800" cy="307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79DDE-7FE1-4C75-8EFC-AC748CCB3BAD}"/>
              </a:ext>
            </a:extLst>
          </p:cNvPr>
          <p:cNvSpPr/>
          <p:nvPr/>
        </p:nvSpPr>
        <p:spPr>
          <a:xfrm>
            <a:off x="228600" y="242317"/>
            <a:ext cx="6400800" cy="307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515100"/>
            <a:ext cx="296359" cy="228600"/>
          </a:xfrm>
        </p:spPr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33E42E-05C5-437E-B1FD-9C2D96B2CDCC}"/>
              </a:ext>
            </a:extLst>
          </p:cNvPr>
          <p:cNvSpPr txBox="1">
            <a:spLocks/>
          </p:cNvSpPr>
          <p:nvPr/>
        </p:nvSpPr>
        <p:spPr>
          <a:xfrm>
            <a:off x="7322342" y="6515100"/>
            <a:ext cx="2929097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919051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Lef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9E9299-EC2D-47FD-ADDA-BC0C48628F18}"/>
              </a:ext>
            </a:extLst>
          </p:cNvPr>
          <p:cNvSpPr/>
          <p:nvPr/>
        </p:nvSpPr>
        <p:spPr>
          <a:xfrm>
            <a:off x="0" y="-6096"/>
            <a:ext cx="4572000" cy="6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201459-D08B-4B58-8EBE-983F10EC53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1" y="457200"/>
            <a:ext cx="3658508" cy="59436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1"/>
                </a:solidFill>
              </a:defRPr>
            </a:lvl1pPr>
            <a:lvl2pPr algn="l">
              <a:defRPr sz="1800" b="1">
                <a:solidFill>
                  <a:schemeClr val="bg1"/>
                </a:solidFill>
              </a:defRPr>
            </a:lvl2pPr>
            <a:lvl3pPr algn="l">
              <a:defRPr sz="1400">
                <a:solidFill>
                  <a:schemeClr val="bg1"/>
                </a:solidFill>
              </a:defRPr>
            </a:lvl3pPr>
            <a:lvl4pPr algn="l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475476" algn="l">
              <a:buClr>
                <a:schemeClr val="bg1">
                  <a:lumMod val="6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41E74-AF81-4148-9E14-11BBE01D9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FBE0F4-9FA7-47AA-851D-D5500410F0E8}"/>
              </a:ext>
            </a:extLst>
          </p:cNvPr>
          <p:cNvSpPr txBox="1">
            <a:spLocks/>
          </p:cNvSpPr>
          <p:nvPr/>
        </p:nvSpPr>
        <p:spPr>
          <a:xfrm>
            <a:off x="774173" y="6470878"/>
            <a:ext cx="3341536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bg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00310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2592">
          <p15:clr>
            <a:srgbClr val="FBAE40"/>
          </p15:clr>
        </p15:guide>
        <p15:guide id="9" pos="2736">
          <p15:clr>
            <a:srgbClr val="FBAE40"/>
          </p15:clr>
        </p15:guide>
        <p15:guide id="10" pos="2880">
          <p15:clr>
            <a:srgbClr val="FBAE40"/>
          </p15:clr>
        </p15:guide>
        <p15:guide id="11" pos="3024">
          <p15:clr>
            <a:srgbClr val="FBAE40"/>
          </p15:clr>
        </p15:guide>
        <p15:guide id="12" pos="31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0A530C3-8F59-4E0F-A812-B3CCEF38F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10765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02918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5F86-DE37-405F-91F0-8FAA2BF75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2807292"/>
            <a:ext cx="6096000" cy="124341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35149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C8209D-33E6-4861-B580-B682A9C480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422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5F86-DE37-405F-91F0-8FAA2BF75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457200"/>
            <a:ext cx="6096000" cy="108952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14829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601FC2-84EF-406D-97F1-10B0DEB20B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9364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5D685BD-A577-EA48-AB79-78E89A76F6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8800" y="2008803"/>
            <a:ext cx="6095998" cy="4271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475476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75F86-DE37-405F-91F0-8FAA2BF75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432578"/>
            <a:ext cx="6096000" cy="1138773"/>
          </a:xfrm>
        </p:spPr>
        <p:txBody>
          <a:bodyPr/>
          <a:lstStyle>
            <a:lvl1pPr algn="l"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30069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F93B50-360D-48AF-8A98-5D163AC8A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926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itl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7D1C1-0D0A-40A2-9152-AFB7C138F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57202"/>
            <a:ext cx="5029200" cy="594359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4000" b="0" i="0" spc="-107" baseline="0">
                <a:solidFill>
                  <a:schemeClr val="bg2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/>
            </a:lvl4pPr>
            <a:lvl5pPr marL="475464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AC2E674-34E8-4122-8105-B32A4496582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89989" y="609599"/>
            <a:ext cx="1633728" cy="1636774"/>
          </a:xfrm>
          <a:custGeom>
            <a:avLst/>
            <a:gdLst>
              <a:gd name="connsiteX0" fmla="*/ 0 w 1633728"/>
              <a:gd name="connsiteY0" fmla="*/ 0 h 1636774"/>
              <a:gd name="connsiteX1" fmla="*/ 1271444 w 1633728"/>
              <a:gd name="connsiteY1" fmla="*/ 0 h 1636774"/>
              <a:gd name="connsiteX2" fmla="*/ 1272887 w 1633728"/>
              <a:gd name="connsiteY2" fmla="*/ 0 h 1636774"/>
              <a:gd name="connsiteX3" fmla="*/ 1272165 w 1633728"/>
              <a:gd name="connsiteY3" fmla="*/ 37 h 1636774"/>
              <a:gd name="connsiteX4" fmla="*/ 1308485 w 1633728"/>
              <a:gd name="connsiteY4" fmla="*/ 1871 h 1636774"/>
              <a:gd name="connsiteX5" fmla="*/ 1631858 w 1633728"/>
              <a:gd name="connsiteY5" fmla="*/ 325243 h 1636774"/>
              <a:gd name="connsiteX6" fmla="*/ 1633692 w 1633728"/>
              <a:gd name="connsiteY6" fmla="*/ 361563 h 1636774"/>
              <a:gd name="connsiteX7" fmla="*/ 1633728 w 1633728"/>
              <a:gd name="connsiteY7" fmla="*/ 360841 h 1636774"/>
              <a:gd name="connsiteX8" fmla="*/ 1633728 w 1633728"/>
              <a:gd name="connsiteY8" fmla="*/ 362285 h 1636774"/>
              <a:gd name="connsiteX9" fmla="*/ 1633728 w 1633728"/>
              <a:gd name="connsiteY9" fmla="*/ 1636774 h 1636774"/>
              <a:gd name="connsiteX10" fmla="*/ 0 w 1633728"/>
              <a:gd name="connsiteY10" fmla="*/ 1636774 h 16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728" h="1636774">
                <a:moveTo>
                  <a:pt x="0" y="0"/>
                </a:moveTo>
                <a:lnTo>
                  <a:pt x="1271444" y="0"/>
                </a:lnTo>
                <a:lnTo>
                  <a:pt x="1272887" y="0"/>
                </a:lnTo>
                <a:lnTo>
                  <a:pt x="1272165" y="37"/>
                </a:lnTo>
                <a:lnTo>
                  <a:pt x="1308485" y="1871"/>
                </a:lnTo>
                <a:cubicBezTo>
                  <a:pt x="1478990" y="19186"/>
                  <a:pt x="1614542" y="154738"/>
                  <a:pt x="1631858" y="325243"/>
                </a:cubicBezTo>
                <a:lnTo>
                  <a:pt x="1633692" y="361563"/>
                </a:lnTo>
                <a:lnTo>
                  <a:pt x="1633728" y="360841"/>
                </a:lnTo>
                <a:lnTo>
                  <a:pt x="1633728" y="362285"/>
                </a:lnTo>
                <a:lnTo>
                  <a:pt x="1633728" y="1636774"/>
                </a:lnTo>
                <a:lnTo>
                  <a:pt x="0" y="1636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5C505DF-DD76-48EC-9FD1-17DE2065C22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089989" y="2614718"/>
            <a:ext cx="1633728" cy="1636774"/>
          </a:xfrm>
          <a:custGeom>
            <a:avLst/>
            <a:gdLst>
              <a:gd name="connsiteX0" fmla="*/ 0 w 1633728"/>
              <a:gd name="connsiteY0" fmla="*/ 0 h 1636774"/>
              <a:gd name="connsiteX1" fmla="*/ 1271444 w 1633728"/>
              <a:gd name="connsiteY1" fmla="*/ 0 h 1636774"/>
              <a:gd name="connsiteX2" fmla="*/ 1272887 w 1633728"/>
              <a:gd name="connsiteY2" fmla="*/ 0 h 1636774"/>
              <a:gd name="connsiteX3" fmla="*/ 1272165 w 1633728"/>
              <a:gd name="connsiteY3" fmla="*/ 37 h 1636774"/>
              <a:gd name="connsiteX4" fmla="*/ 1308485 w 1633728"/>
              <a:gd name="connsiteY4" fmla="*/ 1871 h 1636774"/>
              <a:gd name="connsiteX5" fmla="*/ 1631858 w 1633728"/>
              <a:gd name="connsiteY5" fmla="*/ 325243 h 1636774"/>
              <a:gd name="connsiteX6" fmla="*/ 1633692 w 1633728"/>
              <a:gd name="connsiteY6" fmla="*/ 361563 h 1636774"/>
              <a:gd name="connsiteX7" fmla="*/ 1633728 w 1633728"/>
              <a:gd name="connsiteY7" fmla="*/ 360841 h 1636774"/>
              <a:gd name="connsiteX8" fmla="*/ 1633728 w 1633728"/>
              <a:gd name="connsiteY8" fmla="*/ 362285 h 1636774"/>
              <a:gd name="connsiteX9" fmla="*/ 1633728 w 1633728"/>
              <a:gd name="connsiteY9" fmla="*/ 1636774 h 1636774"/>
              <a:gd name="connsiteX10" fmla="*/ 0 w 1633728"/>
              <a:gd name="connsiteY10" fmla="*/ 1636774 h 16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728" h="1636774">
                <a:moveTo>
                  <a:pt x="0" y="0"/>
                </a:moveTo>
                <a:lnTo>
                  <a:pt x="1271444" y="0"/>
                </a:lnTo>
                <a:lnTo>
                  <a:pt x="1272887" y="0"/>
                </a:lnTo>
                <a:lnTo>
                  <a:pt x="1272165" y="37"/>
                </a:lnTo>
                <a:lnTo>
                  <a:pt x="1308485" y="1871"/>
                </a:lnTo>
                <a:cubicBezTo>
                  <a:pt x="1478990" y="19186"/>
                  <a:pt x="1614542" y="154738"/>
                  <a:pt x="1631858" y="325243"/>
                </a:cubicBezTo>
                <a:lnTo>
                  <a:pt x="1633692" y="361563"/>
                </a:lnTo>
                <a:lnTo>
                  <a:pt x="1633728" y="360841"/>
                </a:lnTo>
                <a:lnTo>
                  <a:pt x="1633728" y="362285"/>
                </a:lnTo>
                <a:lnTo>
                  <a:pt x="1633728" y="1636774"/>
                </a:lnTo>
                <a:lnTo>
                  <a:pt x="0" y="1636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EB4504F-C3A4-46CD-91DE-4134B4DD20D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89989" y="4617730"/>
            <a:ext cx="1633728" cy="1636774"/>
          </a:xfrm>
          <a:custGeom>
            <a:avLst/>
            <a:gdLst>
              <a:gd name="connsiteX0" fmla="*/ 0 w 1633728"/>
              <a:gd name="connsiteY0" fmla="*/ 0 h 1636774"/>
              <a:gd name="connsiteX1" fmla="*/ 1271444 w 1633728"/>
              <a:gd name="connsiteY1" fmla="*/ 0 h 1636774"/>
              <a:gd name="connsiteX2" fmla="*/ 1272887 w 1633728"/>
              <a:gd name="connsiteY2" fmla="*/ 0 h 1636774"/>
              <a:gd name="connsiteX3" fmla="*/ 1272165 w 1633728"/>
              <a:gd name="connsiteY3" fmla="*/ 37 h 1636774"/>
              <a:gd name="connsiteX4" fmla="*/ 1308485 w 1633728"/>
              <a:gd name="connsiteY4" fmla="*/ 1871 h 1636774"/>
              <a:gd name="connsiteX5" fmla="*/ 1631858 w 1633728"/>
              <a:gd name="connsiteY5" fmla="*/ 325243 h 1636774"/>
              <a:gd name="connsiteX6" fmla="*/ 1633692 w 1633728"/>
              <a:gd name="connsiteY6" fmla="*/ 361563 h 1636774"/>
              <a:gd name="connsiteX7" fmla="*/ 1633728 w 1633728"/>
              <a:gd name="connsiteY7" fmla="*/ 360841 h 1636774"/>
              <a:gd name="connsiteX8" fmla="*/ 1633728 w 1633728"/>
              <a:gd name="connsiteY8" fmla="*/ 362285 h 1636774"/>
              <a:gd name="connsiteX9" fmla="*/ 1633728 w 1633728"/>
              <a:gd name="connsiteY9" fmla="*/ 1636774 h 1636774"/>
              <a:gd name="connsiteX10" fmla="*/ 0 w 1633728"/>
              <a:gd name="connsiteY10" fmla="*/ 1636774 h 16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728" h="1636774">
                <a:moveTo>
                  <a:pt x="0" y="0"/>
                </a:moveTo>
                <a:lnTo>
                  <a:pt x="1271444" y="0"/>
                </a:lnTo>
                <a:lnTo>
                  <a:pt x="1272887" y="0"/>
                </a:lnTo>
                <a:lnTo>
                  <a:pt x="1272165" y="37"/>
                </a:lnTo>
                <a:lnTo>
                  <a:pt x="1308485" y="1871"/>
                </a:lnTo>
                <a:cubicBezTo>
                  <a:pt x="1478990" y="19186"/>
                  <a:pt x="1614542" y="154738"/>
                  <a:pt x="1631858" y="325243"/>
                </a:cubicBezTo>
                <a:lnTo>
                  <a:pt x="1633692" y="361563"/>
                </a:lnTo>
                <a:lnTo>
                  <a:pt x="1633728" y="360841"/>
                </a:lnTo>
                <a:lnTo>
                  <a:pt x="1633728" y="362285"/>
                </a:lnTo>
                <a:lnTo>
                  <a:pt x="1633728" y="1636774"/>
                </a:lnTo>
                <a:lnTo>
                  <a:pt x="0" y="1636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C33CC-BE94-4A93-987C-93CDDA16171A}"/>
              </a:ext>
            </a:extLst>
          </p:cNvPr>
          <p:cNvCxnSpPr>
            <a:cxnSpLocks/>
          </p:cNvCxnSpPr>
          <p:nvPr/>
        </p:nvCxnSpPr>
        <p:spPr>
          <a:xfrm>
            <a:off x="6089990" y="4433556"/>
            <a:ext cx="5486061" cy="0"/>
          </a:xfrm>
          <a:prstGeom prst="line">
            <a:avLst/>
          </a:prstGeom>
          <a:ln w="9525" cap="sq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5BC642-A0E8-4526-AA7D-DB07A9AD1986}"/>
              </a:ext>
            </a:extLst>
          </p:cNvPr>
          <p:cNvCxnSpPr>
            <a:cxnSpLocks/>
          </p:cNvCxnSpPr>
          <p:nvPr/>
        </p:nvCxnSpPr>
        <p:spPr>
          <a:xfrm>
            <a:off x="6089990" y="2430545"/>
            <a:ext cx="5486061" cy="0"/>
          </a:xfrm>
          <a:prstGeom prst="line">
            <a:avLst/>
          </a:prstGeom>
          <a:ln w="9525" cap="sq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4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B3893579-91D2-254C-B20E-8F23C13B839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-1" y="0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68DFFF5C-C576-FB47-A6E6-DF31C36642B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-1" y="4584192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0674A712-B576-2641-B3F5-C5D67F02618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-1" y="2273808"/>
            <a:ext cx="2747264" cy="231038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328A3B26-0B11-F34E-B08F-8436482F40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4736" y="0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7B825D32-817B-BB45-AB47-C6671013BF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444736" y="4584192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98EC7B97-05E7-7A4E-88DB-DED59D401E0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444736" y="2273808"/>
            <a:ext cx="2747264" cy="231038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0B6FD433-6B1E-4EF2-8E33-BA5EEE72DDCA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3200400" y="1856229"/>
            <a:ext cx="5791200" cy="314554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2"/>
                </a:solidFill>
              </a:defRPr>
            </a:lvl1pPr>
            <a:lvl2pPr algn="ctr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bg2"/>
                </a:solidFill>
              </a:defRPr>
            </a:lvl2pPr>
            <a:lvl3pPr algn="ctr">
              <a:lnSpc>
                <a:spcPct val="85000"/>
              </a:lnSpc>
              <a:spcAft>
                <a:spcPts val="800"/>
              </a:spcAft>
              <a:defRPr sz="3600" b="0" i="0" spc="-200">
                <a:solidFill>
                  <a:schemeClr val="bg2"/>
                </a:solidFill>
              </a:defRPr>
            </a:lvl3pPr>
            <a:lvl4pPr marL="0" indent="0" algn="ctr">
              <a:buNone/>
              <a:defRPr sz="2667" spc="-107" baseline="0">
                <a:solidFill>
                  <a:schemeClr val="accent1"/>
                </a:solidFill>
              </a:defRPr>
            </a:lvl4pPr>
            <a:lvl5pPr marL="3048" indent="0" algn="ctr">
              <a:buClr>
                <a:schemeClr val="tx2"/>
              </a:buClr>
              <a:buFontTx/>
              <a:buNone/>
              <a:defRPr sz="1867" spc="3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E46A6A-7759-4B13-A8FB-4FF8335DA518}"/>
              </a:ext>
            </a:extLst>
          </p:cNvPr>
          <p:cNvGrpSpPr>
            <a:grpSpLocks noChangeAspect="1"/>
          </p:cNvGrpSpPr>
          <p:nvPr/>
        </p:nvGrpSpPr>
        <p:grpSpPr>
          <a:xfrm>
            <a:off x="4292669" y="457199"/>
            <a:ext cx="3606662" cy="457199"/>
            <a:chOff x="2931072" y="-829430"/>
            <a:chExt cx="6003607" cy="76104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2E071-1D82-48C8-83D7-E3BB83318545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7DA692-63B6-4FA7-AC7C-6174C277DED1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44205-A5D2-490E-A15C-F46572BEAB2D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5E96FC-E771-4808-8D22-ADA7F96AD4F1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698C94-5D0E-4B27-9252-70243AACB982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4BDABB-1FA7-4654-B6E8-026E175DB2A3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EA55DE5-9DAF-4A69-8F7B-328CA280C083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7D0798-163C-42A7-B7A9-E9FADDF15EFA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7A9C59-C810-4E53-BCED-B132E9881486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53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5808">
          <p15:clr>
            <a:srgbClr val="FBAE40"/>
          </p15:clr>
        </p15:guide>
        <p15:guide id="5" pos="5952">
          <p15:clr>
            <a:srgbClr val="FBAE40"/>
          </p15:clr>
        </p15:guide>
        <p15:guide id="8" pos="1728">
          <p15:clr>
            <a:srgbClr val="FBAE40"/>
          </p15:clr>
        </p15:guide>
        <p15:guide id="9" pos="1872">
          <p15:clr>
            <a:srgbClr val="FBAE40"/>
          </p15:clr>
        </p15:guide>
        <p15:guide id="10" pos="2016">
          <p15:clr>
            <a:srgbClr val="FBAE40"/>
          </p15:clr>
        </p15:guide>
        <p15:guide id="11" pos="566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14F0B4B-AC70-4958-B8D9-CA963F87FA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6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6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2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35A8153-41BE-4B59-A111-37ED2D8A4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9024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6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6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2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724032F-050D-46C3-B9B2-FA6C750B9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08448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6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6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2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076BDE7-EFCD-47D2-ADA7-0CB5B71514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57872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5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5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1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AEE3F05-2862-48CD-9133-7CF4779F1A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07296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5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5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1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57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ABE601-271A-74A3-8B23-1E41139D57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2E91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286143AA-10AF-029E-FA4C-9D5D393DF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7536" y="-3"/>
            <a:ext cx="7001471" cy="6857999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07C2A6F-9724-E478-25BD-54E4D08C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45" y="2194587"/>
            <a:ext cx="6117374" cy="2247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CD5B6-F745-E986-A527-FBB92F6D57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8119" y="4713061"/>
            <a:ext cx="6118225" cy="39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4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33D0EA6E-CB14-731E-CCB8-92C07A817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786" y="0"/>
            <a:ext cx="1854214" cy="1854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F3B55-BF44-F020-85D4-FB9A5E9D0264}"/>
              </a:ext>
            </a:extLst>
          </p:cNvPr>
          <p:cNvSpPr txBox="1"/>
          <p:nvPr userDrawn="1"/>
        </p:nvSpPr>
        <p:spPr>
          <a:xfrm>
            <a:off x="10920914" y="239173"/>
            <a:ext cx="107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B0878C-769E-1B43-B7EC-09BB50880372}" type="slidenum">
              <a:rPr lang="en-US" sz="1200">
                <a:solidFill>
                  <a:schemeClr val="bg1"/>
                </a:solidFill>
                <a:latin typeface="Avenir Next" panose="020B0503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3A3361B-D289-263B-C4DB-DAC10DA19A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868" y="387226"/>
            <a:ext cx="327022" cy="3205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DEAEF-FB86-CF42-8BB2-2F5C7D47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1964971"/>
            <a:ext cx="7918450" cy="587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502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5A247-EE8D-65AE-2984-5372D02C70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185" y="2875180"/>
            <a:ext cx="10741025" cy="3123685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1B4DA15-C0E3-D2EA-A62F-831A0590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4643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95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10AA47-5BC3-7074-A23B-8E6405990F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2E91"/>
              </a:solidFill>
            </a:endParaRPr>
          </a:p>
        </p:txBody>
      </p:sp>
      <p:pic>
        <p:nvPicPr>
          <p:cNvPr id="9" name="Picture 8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F5F30B61-D1D5-F3FF-3E42-D03580B76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4870" y="3010111"/>
            <a:ext cx="4362259" cy="5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5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21124-939F-4CBD-BC61-7FA152E05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31848"/>
            <a:ext cx="11277600" cy="31943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5400" b="0" i="0" spc="-2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800" spc="-20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267" spc="-133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90000"/>
              </a:lnSpc>
              <a:spcBef>
                <a:spcPts val="800"/>
              </a:spcBef>
              <a:buNone/>
              <a:defRPr sz="3733" spc="-67" baseline="0">
                <a:solidFill>
                  <a:schemeClr val="bg1"/>
                </a:solidFill>
              </a:defRPr>
            </a:lvl4pPr>
            <a:lvl5pPr marL="3048" indent="0" algn="ctr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None/>
              <a:defRPr sz="2400" b="1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927E3-AB15-4894-BF12-D8595DF561DB}"/>
              </a:ext>
            </a:extLst>
          </p:cNvPr>
          <p:cNvSpPr txBox="1">
            <a:spLocks/>
          </p:cNvSpPr>
          <p:nvPr/>
        </p:nvSpPr>
        <p:spPr>
          <a:xfrm>
            <a:off x="822034" y="6472284"/>
            <a:ext cx="5792125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bg1"/>
                </a:solidFill>
              </a:rPr>
              <a:t>PRESENTATION NAME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A1941-E604-4149-A950-8E6B4A93A767}"/>
              </a:ext>
            </a:extLst>
          </p:cNvPr>
          <p:cNvGrpSpPr>
            <a:grpSpLocks noChangeAspect="1"/>
          </p:cNvGrpSpPr>
          <p:nvPr/>
        </p:nvGrpSpPr>
        <p:grpSpPr>
          <a:xfrm>
            <a:off x="10180094" y="6431280"/>
            <a:ext cx="1562890" cy="198120"/>
            <a:chOff x="2931072" y="-829430"/>
            <a:chExt cx="6003607" cy="761048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23C51B-6FA2-4622-A877-CC694A9F839D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9DBEA-113C-45A7-AD49-88D224BFE40D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6FD3941-0CDB-4FE6-860A-510828B14D12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6CE130-FFA8-429E-A61D-1266D3D23403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FD2DD6-2F2A-4021-9D00-2B9325616FC2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241D4B2-AA52-4E3D-BA70-FB185FC11D98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9AC82-346E-408E-9BFB-FBD1C1E735F6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37F52D-DD9B-441C-9F46-21CAF37357FB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3E9936-B162-43AA-B474-9B2B52A4A7AD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24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E0291D-9EB3-4EEE-8502-757D833E6BB9}"/>
              </a:ext>
            </a:extLst>
          </p:cNvPr>
          <p:cNvGrpSpPr/>
          <p:nvPr/>
        </p:nvGrpSpPr>
        <p:grpSpPr>
          <a:xfrm>
            <a:off x="4960467" y="0"/>
            <a:ext cx="7231533" cy="6858000"/>
            <a:chOff x="4960467" y="0"/>
            <a:chExt cx="7231533" cy="6858000"/>
          </a:xfrm>
          <a:solidFill>
            <a:schemeClr val="tx2">
              <a:alpha val="70000"/>
            </a:schemeClr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C356984-8A53-44D3-8728-BC163330A500}"/>
                </a:ext>
              </a:extLst>
            </p:cNvPr>
            <p:cNvSpPr/>
            <p:nvPr/>
          </p:nvSpPr>
          <p:spPr>
            <a:xfrm>
              <a:off x="9402667" y="4408356"/>
              <a:ext cx="2789333" cy="2449644"/>
            </a:xfrm>
            <a:custGeom>
              <a:avLst/>
              <a:gdLst>
                <a:gd name="connsiteX0" fmla="*/ 1246456 w 2789333"/>
                <a:gd name="connsiteY0" fmla="*/ 0 h 2449644"/>
                <a:gd name="connsiteX1" fmla="*/ 2789333 w 2789333"/>
                <a:gd name="connsiteY1" fmla="*/ 2130627 h 2449644"/>
                <a:gd name="connsiteX2" fmla="*/ 2789333 w 2789333"/>
                <a:gd name="connsiteY2" fmla="*/ 2449644 h 2449644"/>
                <a:gd name="connsiteX3" fmla="*/ 526043 w 2789333"/>
                <a:gd name="connsiteY3" fmla="*/ 2449644 h 2449644"/>
                <a:gd name="connsiteX4" fmla="*/ 0 w 2789333"/>
                <a:gd name="connsiteY4" fmla="*/ 1725001 h 24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333" h="2449644">
                  <a:moveTo>
                    <a:pt x="1246456" y="0"/>
                  </a:moveTo>
                  <a:lnTo>
                    <a:pt x="2789333" y="2130627"/>
                  </a:lnTo>
                  <a:lnTo>
                    <a:pt x="2789333" y="2449644"/>
                  </a:lnTo>
                  <a:lnTo>
                    <a:pt x="526043" y="2449644"/>
                  </a:lnTo>
                  <a:lnTo>
                    <a:pt x="0" y="1725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92F183-84B4-4046-A3CD-67B3C688C9AF}"/>
                </a:ext>
              </a:extLst>
            </p:cNvPr>
            <p:cNvSpPr/>
            <p:nvPr/>
          </p:nvSpPr>
          <p:spPr>
            <a:xfrm>
              <a:off x="9413792" y="0"/>
              <a:ext cx="2778208" cy="2438531"/>
            </a:xfrm>
            <a:custGeom>
              <a:avLst/>
              <a:gdLst>
                <a:gd name="connsiteX0" fmla="*/ 526040 w 2778208"/>
                <a:gd name="connsiteY0" fmla="*/ 0 h 2438531"/>
                <a:gd name="connsiteX1" fmla="*/ 2778208 w 2778208"/>
                <a:gd name="connsiteY1" fmla="*/ 0 h 2438531"/>
                <a:gd name="connsiteX2" fmla="*/ 2778208 w 2778208"/>
                <a:gd name="connsiteY2" fmla="*/ 315213 h 2438531"/>
                <a:gd name="connsiteX3" fmla="*/ 1235323 w 2778208"/>
                <a:gd name="connsiteY3" fmla="*/ 2438531 h 2438531"/>
                <a:gd name="connsiteX4" fmla="*/ 0 w 2778208"/>
                <a:gd name="connsiteY4" fmla="*/ 724648 h 243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208" h="2438531">
                  <a:moveTo>
                    <a:pt x="526040" y="0"/>
                  </a:moveTo>
                  <a:lnTo>
                    <a:pt x="2778208" y="0"/>
                  </a:lnTo>
                  <a:lnTo>
                    <a:pt x="2778208" y="315213"/>
                  </a:lnTo>
                  <a:lnTo>
                    <a:pt x="1235323" y="2438531"/>
                  </a:lnTo>
                  <a:lnTo>
                    <a:pt x="0" y="7246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DFE6DF-042B-47EB-9B63-0D0ACB6BA75B}"/>
                </a:ext>
              </a:extLst>
            </p:cNvPr>
            <p:cNvSpPr/>
            <p:nvPr/>
          </p:nvSpPr>
          <p:spPr>
            <a:xfrm>
              <a:off x="4960467" y="0"/>
              <a:ext cx="4976426" cy="6858000"/>
            </a:xfrm>
            <a:custGeom>
              <a:avLst/>
              <a:gdLst>
                <a:gd name="connsiteX0" fmla="*/ 9068 w 4976426"/>
                <a:gd name="connsiteY0" fmla="*/ 0 h 6858000"/>
                <a:gd name="connsiteX1" fmla="*/ 2490843 w 4976426"/>
                <a:gd name="connsiteY1" fmla="*/ 0 h 6858000"/>
                <a:gd name="connsiteX2" fmla="*/ 4976426 w 4976426"/>
                <a:gd name="connsiteY2" fmla="*/ 3429006 h 6858000"/>
                <a:gd name="connsiteX3" fmla="*/ 3741106 w 4976426"/>
                <a:gd name="connsiteY3" fmla="*/ 5131741 h 6858000"/>
                <a:gd name="connsiteX4" fmla="*/ 2475178 w 4976426"/>
                <a:gd name="connsiteY4" fmla="*/ 6858000 h 6858000"/>
                <a:gd name="connsiteX5" fmla="*/ 0 w 4976426"/>
                <a:gd name="connsiteY5" fmla="*/ 6858000 h 6858000"/>
                <a:gd name="connsiteX6" fmla="*/ 2494651 w 4976426"/>
                <a:gd name="connsiteY6" fmla="*/ 342900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6426" h="6858000">
                  <a:moveTo>
                    <a:pt x="9068" y="0"/>
                  </a:moveTo>
                  <a:lnTo>
                    <a:pt x="2490843" y="0"/>
                  </a:lnTo>
                  <a:lnTo>
                    <a:pt x="4976426" y="3429006"/>
                  </a:lnTo>
                  <a:lnTo>
                    <a:pt x="3741106" y="5131741"/>
                  </a:lnTo>
                  <a:lnTo>
                    <a:pt x="2475178" y="6858000"/>
                  </a:lnTo>
                  <a:lnTo>
                    <a:pt x="0" y="6858000"/>
                  </a:lnTo>
                  <a:lnTo>
                    <a:pt x="2494651" y="3429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21124-939F-4CBD-BC61-7FA152E05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066399"/>
            <a:ext cx="11277600" cy="4143698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marL="0" indent="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5400" b="0" i="0" spc="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4000" i="0" spc="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200" spc="0" baseline="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800"/>
              </a:spcBef>
              <a:buNone/>
              <a:defRPr sz="2800" spc="0" baseline="0">
                <a:solidFill>
                  <a:schemeClr val="bg1"/>
                </a:solidFill>
              </a:defRPr>
            </a:lvl4pPr>
            <a:lvl5pPr marL="3048" indent="0" algn="l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None/>
              <a:defRPr sz="2400" b="1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Template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927E3-AB15-4894-BF12-D8595DF561DB}"/>
              </a:ext>
            </a:extLst>
          </p:cNvPr>
          <p:cNvSpPr txBox="1">
            <a:spLocks/>
          </p:cNvSpPr>
          <p:nvPr/>
        </p:nvSpPr>
        <p:spPr>
          <a:xfrm>
            <a:off x="883506" y="6484034"/>
            <a:ext cx="4976425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bg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314980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21124-939F-4CBD-BC61-7FA152E05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31848"/>
            <a:ext cx="11277600" cy="31943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5400" b="0" i="0" spc="-200">
                <a:solidFill>
                  <a:schemeClr val="bg2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800" b="1" spc="-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267" spc="-133" baseline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800"/>
              </a:spcBef>
              <a:buNone/>
              <a:defRPr sz="3733" b="1" spc="-67" baseline="0">
                <a:solidFill>
                  <a:schemeClr val="tx1"/>
                </a:solidFill>
              </a:defRPr>
            </a:lvl4pPr>
            <a:lvl5pPr marL="3048" indent="0" algn="l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None/>
              <a:defRPr sz="2400" b="1" spc="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684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5E4363-2FCB-41C1-979D-8702DFED09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652354"/>
            <a:ext cx="11277600" cy="69756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5333" b="0" i="0" spc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Template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51D55-A115-45D4-B38C-EC1B9816A78E}"/>
              </a:ext>
            </a:extLst>
          </p:cNvPr>
          <p:cNvCxnSpPr/>
          <p:nvPr/>
        </p:nvCxnSpPr>
        <p:spPr>
          <a:xfrm>
            <a:off x="5791200" y="3654704"/>
            <a:ext cx="609600" cy="0"/>
          </a:xfrm>
          <a:prstGeom prst="line">
            <a:avLst/>
          </a:prstGeom>
          <a:ln w="50800" cap="flat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1967CB-C526-4CCC-BF31-91673D8DBAB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3959493"/>
            <a:ext cx="11277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85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4028D5-EFEA-4300-998A-7A540A5F9A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283084"/>
            <a:ext cx="11277600" cy="139512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5333" b="0" i="0" spc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5AFE86-C950-4DAD-A713-819A7036912A}"/>
              </a:ext>
            </a:extLst>
          </p:cNvPr>
          <p:cNvCxnSpPr/>
          <p:nvPr/>
        </p:nvCxnSpPr>
        <p:spPr>
          <a:xfrm>
            <a:off x="5791200" y="3982997"/>
            <a:ext cx="609600" cy="0"/>
          </a:xfrm>
          <a:prstGeom prst="line">
            <a:avLst/>
          </a:prstGeom>
          <a:ln w="50800" cap="flat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31D3052-E314-4BB7-8CAC-4FA86287D22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4287787"/>
            <a:ext cx="11277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96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D033E-882F-4905-8721-38F845341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24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DF9DC-5703-4178-B33C-1F784C8F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243417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F9B61-FE06-4AD3-BFD0-849AD957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1964077"/>
            <a:ext cx="11274552" cy="43158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1">
            <a:extLst>
              <a:ext uri="{FF2B5EF4-FFF2-40B4-BE49-F238E27FC236}">
                <a16:creationId xmlns:a16="http://schemas.microsoft.com/office/drawing/2014/main" id="{76C2FCC9-2F09-4721-9A6D-A8D770C76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4300"/>
            <a:ext cx="296359" cy="2286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>
            <a:lvl1pPr algn="r">
              <a:defRPr sz="1200" b="1" i="0">
                <a:solidFill>
                  <a:schemeClr val="bg2"/>
                </a:solidFill>
              </a:defRPr>
            </a:lvl1pPr>
          </a:lstStyle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EE6105E-4C9A-4B95-89E5-B4D8F1DCB443}"/>
              </a:ext>
            </a:extLst>
          </p:cNvPr>
          <p:cNvSpPr txBox="1">
            <a:spLocks/>
          </p:cNvSpPr>
          <p:nvPr/>
        </p:nvSpPr>
        <p:spPr>
          <a:xfrm>
            <a:off x="764280" y="6477456"/>
            <a:ext cx="6582701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to the ULTS Administrative Committee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75405C-B2DF-4F58-9801-02AE2578731C}"/>
              </a:ext>
            </a:extLst>
          </p:cNvPr>
          <p:cNvGrpSpPr>
            <a:grpSpLocks noChangeAspect="1"/>
          </p:cNvGrpSpPr>
          <p:nvPr/>
        </p:nvGrpSpPr>
        <p:grpSpPr>
          <a:xfrm>
            <a:off x="10683863" y="6539890"/>
            <a:ext cx="1066177" cy="135154"/>
            <a:chOff x="2931072" y="-829430"/>
            <a:chExt cx="6003607" cy="76104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D2A2581-A149-4D6E-B65C-0B123B2B9D79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DC8D56B-3D68-4FE3-9F03-89ACA7EDF220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45015DA-2801-4267-853F-30DDB91F5BD8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FEDFE6-6D64-4A15-BC73-D0D3F971885C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70722C-1442-42DE-9D16-247602FF4D57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CBA79E-CAAC-4523-8747-65718A49628E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0304FC-C366-4BDB-A2C6-4D5741C00D35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FE65FC-513D-4292-B667-A3E8B7158317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52962B-BF8B-4F79-9667-AEA13077FD18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209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2" r:id="rId31"/>
    <p:sldLayoutId id="2147483693" r:id="rId32"/>
    <p:sldLayoutId id="2147483656" r:id="rId3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73736" indent="-173736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6616" indent="-173736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3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36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8.sv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1.xml"/><Relationship Id="rId1" Type="http://schemas.openxmlformats.org/officeDocument/2006/relationships/customXml" Target="../../customXml/item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3.xml"/><Relationship Id="rId1" Type="http://schemas.openxmlformats.org/officeDocument/2006/relationships/customXml" Target="../../customXml/item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3.xml"/><Relationship Id="rId1" Type="http://schemas.openxmlformats.org/officeDocument/2006/relationships/customXml" Target="../../customXml/item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64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7.xml"/><Relationship Id="rId1" Type="http://schemas.openxmlformats.org/officeDocument/2006/relationships/customXml" Target="../../customXml/item66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69.xml"/><Relationship Id="rId1" Type="http://schemas.openxmlformats.org/officeDocument/2006/relationships/customXml" Target="../../customXml/item68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70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73.xml"/><Relationship Id="rId1" Type="http://schemas.openxmlformats.org/officeDocument/2006/relationships/customXml" Target="../../customXml/item7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74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77.xml"/><Relationship Id="rId1" Type="http://schemas.openxmlformats.org/officeDocument/2006/relationships/customXml" Target="../../customXml/item7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79.xml"/><Relationship Id="rId1" Type="http://schemas.openxmlformats.org/officeDocument/2006/relationships/customXml" Target="../../customXml/item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81.xml"/><Relationship Id="rId1" Type="http://schemas.openxmlformats.org/officeDocument/2006/relationships/customXml" Target="../../customXml/item80.xml"/><Relationship Id="rId4" Type="http://schemas.openxmlformats.org/officeDocument/2006/relationships/chart" Target="../charts/char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82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85.xml"/><Relationship Id="rId1" Type="http://schemas.openxmlformats.org/officeDocument/2006/relationships/customXml" Target="../../customXml/item84.xml"/><Relationship Id="rId4" Type="http://schemas.openxmlformats.org/officeDocument/2006/relationships/chart" Target="../charts/char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87.xml"/><Relationship Id="rId1" Type="http://schemas.openxmlformats.org/officeDocument/2006/relationships/customXml" Target="../../customXml/item86.xml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89.xml"/><Relationship Id="rId1" Type="http://schemas.openxmlformats.org/officeDocument/2006/relationships/customXml" Target="../../customXml/item88.xml"/><Relationship Id="rId4" Type="http://schemas.openxmlformats.org/officeDocument/2006/relationships/chart" Target="../charts/char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91.xml"/><Relationship Id="rId1" Type="http://schemas.openxmlformats.org/officeDocument/2006/relationships/customXml" Target="../../customXml/item90.xml"/><Relationship Id="rId4" Type="http://schemas.openxmlformats.org/officeDocument/2006/relationships/chart" Target="../charts/char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93.xml"/><Relationship Id="rId1" Type="http://schemas.openxmlformats.org/officeDocument/2006/relationships/customXml" Target="../../customXml/item92.xml"/><Relationship Id="rId4" Type="http://schemas.openxmlformats.org/officeDocument/2006/relationships/chart" Target="../charts/char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95.xml"/><Relationship Id="rId1" Type="http://schemas.openxmlformats.org/officeDocument/2006/relationships/customXml" Target="../../customXml/item94.xml"/><Relationship Id="rId4" Type="http://schemas.openxmlformats.org/officeDocument/2006/relationships/chart" Target="../charts/char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97.xml"/><Relationship Id="rId1" Type="http://schemas.openxmlformats.org/officeDocument/2006/relationships/customXml" Target="../../customXml/item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CEEB-44BC-5A1B-093E-E875800E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44" y="2194587"/>
            <a:ext cx="6859157" cy="2247446"/>
          </a:xfrm>
        </p:spPr>
        <p:txBody>
          <a:bodyPr/>
          <a:lstStyle/>
          <a:p>
            <a:r>
              <a:rPr lang="en-US" dirty="0"/>
              <a:t>California LifeLine Third Party Administrator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CCEEA-5B28-575D-ED20-ECD74435E9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8119" y="4713061"/>
            <a:ext cx="6118225" cy="305979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Arial"/>
                <a:cs typeface="Arial"/>
              </a:rPr>
              <a:t>Presentation to the ULTS Administrative Committee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A78BA2-8743-4C64-8AF8-907A5F925590}"/>
              </a:ext>
            </a:extLst>
          </p:cNvPr>
          <p:cNvSpPr txBox="1">
            <a:spLocks/>
          </p:cNvSpPr>
          <p:nvPr/>
        </p:nvSpPr>
        <p:spPr>
          <a:xfrm>
            <a:off x="1338545" y="5190581"/>
            <a:ext cx="6118225" cy="30597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Arial"/>
                <a:cs typeface="Arial"/>
              </a:rPr>
              <a:t>December 9, 2025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334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820" y="454874"/>
            <a:ext cx="7918450" cy="587308"/>
          </a:xfrm>
        </p:spPr>
        <p:txBody>
          <a:bodyPr>
            <a:normAutofit/>
          </a:bodyPr>
          <a:lstStyle/>
          <a:p>
            <a:r>
              <a:rPr lang="en-US" sz="3200" dirty="0"/>
              <a:t>Program and Operations Reports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E3D78-94BA-E87A-D1C4-770DD48489F2}"/>
              </a:ext>
            </a:extLst>
          </p:cNvPr>
          <p:cNvSpPr txBox="1"/>
          <p:nvPr/>
        </p:nvSpPr>
        <p:spPr>
          <a:xfrm>
            <a:off x="649620" y="1259175"/>
            <a:ext cx="101367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Customer Portal – Registered Users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Household Income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Gender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Race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Asian Ethnicity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Subscriber Reported Demographics – Pacific Islander Ethnicity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Response &amp; Approval Rates – All Form Types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Enrollment Application Volume by Received Channel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Renewal Form Volume by Received Channel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Enrollment Eligibility Methods – Program Versus Income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Enrollment Eligibility Methods – By Qualifying Program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857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820" y="454874"/>
            <a:ext cx="7918450" cy="587308"/>
          </a:xfrm>
        </p:spPr>
        <p:txBody>
          <a:bodyPr>
            <a:normAutofit/>
          </a:bodyPr>
          <a:lstStyle/>
          <a:p>
            <a:r>
              <a:rPr lang="en-US" sz="3200" dirty="0"/>
              <a:t>Program and Operations Reports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E3D78-94BA-E87A-D1C4-770DD48489F2}"/>
              </a:ext>
            </a:extLst>
          </p:cNvPr>
          <p:cNvSpPr txBox="1"/>
          <p:nvPr/>
        </p:nvSpPr>
        <p:spPr>
          <a:xfrm>
            <a:off x="774443" y="1186039"/>
            <a:ext cx="1013677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Top 5 Denial Reasons – Enrollment Applications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Top 5 Denial Reasons – Renewal Forms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Renewal Rate – Renewal Processes Starting September 6, 2024, through September 5,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CalFresh Confirm Match Rates – Renewal Processes Starting September 6, 2024, through September 5,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Standalone Household Worksheet Volume by Received Channel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Calls Offered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Average Seconds to Answer (ASA)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Inbound Calls Handled – English &amp; Spanish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Inbound Calls Handled – Other Supported Spoken Languages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Webchats Handled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Emails Handled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Call Center – Forms Manually Processed – June 2025 through November 2025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3470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463386"/>
            <a:ext cx="9955680" cy="58730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Program Participation – Active LifeLine Subscribers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B4F2-1782-17EF-CA1C-DF5D6D1BF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185" y="1730158"/>
            <a:ext cx="10741025" cy="4167303"/>
          </a:xfrm>
        </p:spPr>
        <p:txBody>
          <a:bodyPr/>
          <a:lstStyle/>
          <a:p>
            <a:endParaRPr lang="en-US" dirty="0">
              <a:solidFill>
                <a:srgbClr val="502E9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48660-B14E-46A0-87A7-9A990EABC68C}"/>
              </a:ext>
            </a:extLst>
          </p:cNvPr>
          <p:cNvSpPr txBox="1">
            <a:spLocks/>
          </p:cNvSpPr>
          <p:nvPr/>
        </p:nvSpPr>
        <p:spPr>
          <a:xfrm>
            <a:off x="793184" y="1616516"/>
            <a:ext cx="5064691" cy="16717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Active LifeLine Subscribers – December 1, 2025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Total: 1,782,086</a:t>
            </a:r>
          </a:p>
          <a:p>
            <a:pPr marL="742950" lvl="2" indent="-285750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Wireless: 1,698,374</a:t>
            </a:r>
          </a:p>
          <a:p>
            <a:pPr marL="742950" lvl="2" indent="-285750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Wireline:  83,712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5A4C4-A42F-4009-AE71-B6A53DFA6492}"/>
              </a:ext>
            </a:extLst>
          </p:cNvPr>
          <p:cNvSpPr txBox="1">
            <a:spLocks/>
          </p:cNvSpPr>
          <p:nvPr/>
        </p:nvSpPr>
        <p:spPr>
          <a:xfrm>
            <a:off x="793184" y="3813809"/>
            <a:ext cx="5064691" cy="167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Active LifeLine Subscribers – September 1, 2025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Total: 1,801,008</a:t>
            </a:r>
          </a:p>
          <a:p>
            <a:pPr marL="742950" lvl="2" indent="-285750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Wireless: 1,711,739</a:t>
            </a:r>
          </a:p>
          <a:p>
            <a:pPr marL="742950" lvl="2" indent="-285750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Wireline:  89,269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B3BB8-C13D-F764-002F-4E6EFD2D8CEB}"/>
              </a:ext>
            </a:extLst>
          </p:cNvPr>
          <p:cNvSpPr txBox="1"/>
          <p:nvPr/>
        </p:nvSpPr>
        <p:spPr>
          <a:xfrm>
            <a:off x="6403882" y="3288256"/>
            <a:ext cx="4023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A5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1.05% decrease of total subscribers</a:t>
            </a:r>
            <a:endParaRPr lang="en-US" sz="1600" b="1" dirty="0">
              <a:solidFill>
                <a:srgbClr val="CA5C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531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697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Program Participation – Active LifeLine Subscribers -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D39E0-8CC6-04CD-8A31-833FF2445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372" y="825600"/>
            <a:ext cx="9615255" cy="539496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4413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80" y="487821"/>
            <a:ext cx="8473440" cy="1138773"/>
          </a:xfrm>
        </p:spPr>
        <p:txBody>
          <a:bodyPr wrap="square" anchor="ctr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Active Subscribers</a:t>
            </a:r>
            <a:br>
              <a:rPr lang="en-US" sz="2800" dirty="0"/>
            </a:br>
            <a:r>
              <a:rPr lang="en-US" sz="2800" dirty="0"/>
              <a:t>Top 5 Service Providers By Subscriber Count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A54482-44D8-12D6-C35A-BD3C3E724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99754"/>
              </p:ext>
            </p:extLst>
          </p:nvPr>
        </p:nvGraphicFramePr>
        <p:xfrm>
          <a:off x="1659255" y="1634351"/>
          <a:ext cx="8473440" cy="4082032"/>
        </p:xfrm>
        <a:graphic>
          <a:graphicData uri="http://schemas.openxmlformats.org/drawingml/2006/table">
            <a:tbl>
              <a:tblPr firstRow="1" bandRow="1"/>
              <a:tblGrid>
                <a:gridCol w="5464181">
                  <a:extLst>
                    <a:ext uri="{9D8B030D-6E8A-4147-A177-3AD203B41FA5}">
                      <a16:colId xmlns:a16="http://schemas.microsoft.com/office/drawing/2014/main" val="2862637973"/>
                    </a:ext>
                  </a:extLst>
                </a:gridCol>
                <a:gridCol w="3009259">
                  <a:extLst>
                    <a:ext uri="{9D8B030D-6E8A-4147-A177-3AD203B41FA5}">
                      <a16:colId xmlns:a16="http://schemas.microsoft.com/office/drawing/2014/main" val="3578107270"/>
                    </a:ext>
                  </a:extLst>
                </a:gridCol>
              </a:tblGrid>
              <a:tr h="375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Service Provider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049997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TruConnect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665,167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29527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Verizon Value, Inc. fka Tracfone Wireless, Inc.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237,478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88457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AmeriMex dba SafetyNet Wireless</a:t>
                      </a: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179,590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77043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AirVoice Wireless dba AirTalk Wireless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144,995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384741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Gen Mobile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105,953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30186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9859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Active Subscribers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Top 5 Service Providers by Subscriber Count and by Technology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5CBA67-2406-FE2C-27FF-7620273D4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90092"/>
              </p:ext>
            </p:extLst>
          </p:nvPr>
        </p:nvGraphicFramePr>
        <p:xfrm>
          <a:off x="457200" y="1637115"/>
          <a:ext cx="5360489" cy="3441700"/>
        </p:xfrm>
        <a:graphic>
          <a:graphicData uri="http://schemas.openxmlformats.org/drawingml/2006/table">
            <a:tbl>
              <a:tblPr/>
              <a:tblGrid>
                <a:gridCol w="3429076">
                  <a:extLst>
                    <a:ext uri="{9D8B030D-6E8A-4147-A177-3AD203B41FA5}">
                      <a16:colId xmlns:a16="http://schemas.microsoft.com/office/drawing/2014/main" val="1942017412"/>
                    </a:ext>
                  </a:extLst>
                </a:gridCol>
                <a:gridCol w="1931413">
                  <a:extLst>
                    <a:ext uri="{9D8B030D-6E8A-4147-A177-3AD203B41FA5}">
                      <a16:colId xmlns:a16="http://schemas.microsoft.com/office/drawing/2014/main" val="1457857602"/>
                    </a:ext>
                  </a:extLst>
                </a:gridCol>
              </a:tblGrid>
              <a:tr h="647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Wireless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809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Service Provider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4850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TruConnect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665,167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57001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Verizon Value, Inc. fka Tracfone Wireless, Inc.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237,478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51509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AmeriMex dba SafetyNet Wireless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179,590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77755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AirVoice Wireless dba AirTalk Wireless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144,995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52265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Gen Mobile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105,953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107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AEA7A1-BBB0-EF35-56F7-F62957FD3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67084"/>
              </p:ext>
            </p:extLst>
          </p:nvPr>
        </p:nvGraphicFramePr>
        <p:xfrm>
          <a:off x="6096000" y="1648296"/>
          <a:ext cx="5360489" cy="3430522"/>
        </p:xfrm>
        <a:graphic>
          <a:graphicData uri="http://schemas.openxmlformats.org/drawingml/2006/table">
            <a:tbl>
              <a:tblPr firstRow="1" bandRow="1"/>
              <a:tblGrid>
                <a:gridCol w="3429077">
                  <a:extLst>
                    <a:ext uri="{9D8B030D-6E8A-4147-A177-3AD203B41FA5}">
                      <a16:colId xmlns:a16="http://schemas.microsoft.com/office/drawing/2014/main" val="1051921385"/>
                    </a:ext>
                  </a:extLst>
                </a:gridCol>
                <a:gridCol w="1931412">
                  <a:extLst>
                    <a:ext uri="{9D8B030D-6E8A-4147-A177-3AD203B41FA5}">
                      <a16:colId xmlns:a16="http://schemas.microsoft.com/office/drawing/2014/main" val="1784160826"/>
                    </a:ext>
                  </a:extLst>
                </a:gridCol>
              </a:tblGrid>
              <a:tr h="6259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Wireline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49793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Service Provider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67119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Pacific Bell dba AT&amp;T California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72855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Frontier Communications dba Frontier 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93306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Charter Communications dba Time Warner Cable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424782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Cox Communications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25126"/>
                  </a:ext>
                </a:extLst>
              </a:tr>
              <a:tr h="509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ConnectTo Communications, Inc.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81565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2788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973"/>
            <a:ext cx="11277600" cy="101447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Active Subscriber By Funding Type 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June 2025 through November 2025</a:t>
            </a:r>
            <a:endParaRPr lang="en-US" sz="2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72A5C5B-ACB8-E62B-D67E-2C87F921B3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234222"/>
              </p:ext>
            </p:extLst>
          </p:nvPr>
        </p:nvGraphicFramePr>
        <p:xfrm>
          <a:off x="628650" y="1648295"/>
          <a:ext cx="10953749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8923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706"/>
            <a:ext cx="12653554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b="0" i="0" kern="1200" dirty="0"/>
              <a:t>Active Subscribers - Top 20 State Senate Districts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C0A1E7-EEF8-A4B5-AE56-3435D6C19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71682"/>
              </p:ext>
            </p:extLst>
          </p:nvPr>
        </p:nvGraphicFramePr>
        <p:xfrm>
          <a:off x="874204" y="799438"/>
          <a:ext cx="4835864" cy="5562290"/>
        </p:xfrm>
        <a:graphic>
          <a:graphicData uri="http://schemas.openxmlformats.org/drawingml/2006/table">
            <a:tbl>
              <a:tblPr/>
              <a:tblGrid>
                <a:gridCol w="2417932">
                  <a:extLst>
                    <a:ext uri="{9D8B030D-6E8A-4147-A177-3AD203B41FA5}">
                      <a16:colId xmlns:a16="http://schemas.microsoft.com/office/drawing/2014/main" val="1380759739"/>
                    </a:ext>
                  </a:extLst>
                </a:gridCol>
                <a:gridCol w="2417932">
                  <a:extLst>
                    <a:ext uri="{9D8B030D-6E8A-4147-A177-3AD203B41FA5}">
                      <a16:colId xmlns:a16="http://schemas.microsoft.com/office/drawing/2014/main" val="1773020423"/>
                    </a:ext>
                  </a:extLst>
                </a:gridCol>
              </a:tblGrid>
              <a:tr h="188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September 2025</a:t>
                      </a:r>
                    </a:p>
                  </a:txBody>
                  <a:tcPr marL="2919" marR="2919" marT="2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25315"/>
                  </a:ext>
                </a:extLst>
              </a:tr>
              <a:tr h="248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Senate District</a:t>
                      </a:r>
                    </a:p>
                  </a:txBody>
                  <a:tcPr marL="2919" marR="2919" marT="29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2919" marR="2919" marT="29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966013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85,662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32976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76,546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57814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73,222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24487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24630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72,420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81519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70,484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01822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00928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65,407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08483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62,795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03714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60,970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613920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60978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57,047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315538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872546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50,259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74154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70661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47,755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6402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19515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63763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41,448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84612"/>
                  </a:ext>
                </a:extLst>
              </a:tr>
              <a:tr h="2510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8339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955C42-9E66-8CC9-3C3B-4369EB580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938410"/>
              </p:ext>
            </p:extLst>
          </p:nvPr>
        </p:nvGraphicFramePr>
        <p:xfrm>
          <a:off x="6326777" y="799438"/>
          <a:ext cx="4551938" cy="5572962"/>
        </p:xfrm>
        <a:graphic>
          <a:graphicData uri="http://schemas.openxmlformats.org/drawingml/2006/table">
            <a:tbl>
              <a:tblPr/>
              <a:tblGrid>
                <a:gridCol w="2275969">
                  <a:extLst>
                    <a:ext uri="{9D8B030D-6E8A-4147-A177-3AD203B41FA5}">
                      <a16:colId xmlns:a16="http://schemas.microsoft.com/office/drawing/2014/main" val="2601001367"/>
                    </a:ext>
                  </a:extLst>
                </a:gridCol>
                <a:gridCol w="2275969">
                  <a:extLst>
                    <a:ext uri="{9D8B030D-6E8A-4147-A177-3AD203B41FA5}">
                      <a16:colId xmlns:a16="http://schemas.microsoft.com/office/drawing/2014/main" val="3981768607"/>
                    </a:ext>
                  </a:extLst>
                </a:gridCol>
              </a:tblGrid>
              <a:tr h="2528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2025</a:t>
                      </a:r>
                    </a:p>
                  </a:txBody>
                  <a:tcPr marL="6996" marR="6996" marT="69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194120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Senate District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343161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78937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75241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606130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89812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41927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571193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69,616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81116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302581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66,414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3526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879904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03517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55,829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879221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274529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430392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08585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36830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80003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63337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84789"/>
                  </a:ext>
                </a:extLst>
              </a:tr>
              <a:tr h="2528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98197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4885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3" y="113352"/>
            <a:ext cx="11277600" cy="605175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r>
              <a:rPr lang="en-US" sz="2800" b="0" i="0" kern="1200" dirty="0"/>
              <a:t>Active Subscribers - Top 20 State Assembly Districts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32A74A-D23E-BA1A-FEF8-EFB674ED9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24254"/>
              </p:ext>
            </p:extLst>
          </p:nvPr>
        </p:nvGraphicFramePr>
        <p:xfrm>
          <a:off x="1076325" y="746039"/>
          <a:ext cx="4729020" cy="5683336"/>
        </p:xfrm>
        <a:graphic>
          <a:graphicData uri="http://schemas.openxmlformats.org/drawingml/2006/table">
            <a:tbl>
              <a:tblPr/>
              <a:tblGrid>
                <a:gridCol w="2364510">
                  <a:extLst>
                    <a:ext uri="{9D8B030D-6E8A-4147-A177-3AD203B41FA5}">
                      <a16:colId xmlns:a16="http://schemas.microsoft.com/office/drawing/2014/main" val="635956740"/>
                    </a:ext>
                  </a:extLst>
                </a:gridCol>
                <a:gridCol w="2364510">
                  <a:extLst>
                    <a:ext uri="{9D8B030D-6E8A-4147-A177-3AD203B41FA5}">
                      <a16:colId xmlns:a16="http://schemas.microsoft.com/office/drawing/2014/main" val="1304716699"/>
                    </a:ext>
                  </a:extLst>
                </a:gridCol>
              </a:tblGrid>
              <a:tr h="2490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September 2025</a:t>
                      </a: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17375"/>
                  </a:ext>
                </a:extLst>
              </a:tr>
              <a:tr h="3655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Assembly District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9503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1882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741963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53,847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4101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42417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3416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45,082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08000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42,474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99527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11998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75445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23731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86307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78148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30,728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9988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13014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8045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29,719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41414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29,688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58859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07590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71588"/>
                  </a:ext>
                </a:extLst>
              </a:tr>
              <a:tr h="251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28,814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4172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8E633B-4737-72BD-0825-522F51974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16412"/>
              </p:ext>
            </p:extLst>
          </p:nvPr>
        </p:nvGraphicFramePr>
        <p:xfrm>
          <a:off x="6386657" y="746039"/>
          <a:ext cx="4797496" cy="5702077"/>
        </p:xfrm>
        <a:graphic>
          <a:graphicData uri="http://schemas.openxmlformats.org/drawingml/2006/table">
            <a:tbl>
              <a:tblPr/>
              <a:tblGrid>
                <a:gridCol w="2451460">
                  <a:extLst>
                    <a:ext uri="{9D8B030D-6E8A-4147-A177-3AD203B41FA5}">
                      <a16:colId xmlns:a16="http://schemas.microsoft.com/office/drawing/2014/main" val="336059033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3280297905"/>
                    </a:ext>
                  </a:extLst>
                </a:gridCol>
              </a:tblGrid>
              <a:tr h="25219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2025</a:t>
                      </a:r>
                    </a:p>
                  </a:txBody>
                  <a:tcPr marL="6996" marR="6996" marT="69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082125"/>
                  </a:ext>
                </a:extLst>
              </a:tr>
              <a:tr h="3825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Assembly District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18074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53899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83181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29115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6052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51661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87153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41,831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521835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397638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27383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98237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60251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33556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725785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3229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2535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96143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460996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94577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42380"/>
                  </a:ext>
                </a:extLst>
              </a:tr>
              <a:tr h="252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24775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6000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660"/>
            <a:ext cx="11277600" cy="545238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Active Subscribers - Top 20 Counties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304645-6FF3-155F-514C-B18F4E01C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67633"/>
              </p:ext>
            </p:extLst>
          </p:nvPr>
        </p:nvGraphicFramePr>
        <p:xfrm>
          <a:off x="1096106" y="809898"/>
          <a:ext cx="4572000" cy="557784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403103661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971329678"/>
                    </a:ext>
                  </a:extLst>
                </a:gridCol>
              </a:tblGrid>
              <a:tr h="2511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September 2025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662458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County 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37365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514,001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857681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Riverside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169,757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99744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Bernardino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147,670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16396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Diego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124,955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517114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100,406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64838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84,652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99541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Fresno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65,241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38207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333882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Alameda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95376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Clara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49,069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4575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Joaquin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40,357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59098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39,492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78908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Imperial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37,284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56469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 Costa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31,720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94006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81769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Stanislaus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66826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78334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98104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86696"/>
                  </a:ext>
                </a:extLst>
              </a:tr>
              <a:tr h="253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065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2F3F87-71F2-B11D-B5E6-C7831FCBA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34444"/>
              </p:ext>
            </p:extLst>
          </p:nvPr>
        </p:nvGraphicFramePr>
        <p:xfrm>
          <a:off x="6415453" y="809910"/>
          <a:ext cx="4572000" cy="5577836"/>
        </p:xfrm>
        <a:graphic>
          <a:graphicData uri="http://schemas.openxmlformats.org/drawingml/2006/table">
            <a:tbl>
              <a:tblPr/>
              <a:tblGrid>
                <a:gridCol w="2207492">
                  <a:extLst>
                    <a:ext uri="{9D8B030D-6E8A-4147-A177-3AD203B41FA5}">
                      <a16:colId xmlns:a16="http://schemas.microsoft.com/office/drawing/2014/main" val="825812411"/>
                    </a:ext>
                  </a:extLst>
                </a:gridCol>
                <a:gridCol w="2364508">
                  <a:extLst>
                    <a:ext uri="{9D8B030D-6E8A-4147-A177-3AD203B41FA5}">
                      <a16:colId xmlns:a16="http://schemas.microsoft.com/office/drawing/2014/main" val="1570706856"/>
                    </a:ext>
                  </a:extLst>
                </a:gridCol>
              </a:tblGrid>
              <a:tr h="25353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2025</a:t>
                      </a:r>
                    </a:p>
                  </a:txBody>
                  <a:tcPr marL="6996" marR="6996" marT="69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604055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County 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96" marR="6996" marT="69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37376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475,298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72637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Riverside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201,108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38012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Bernardino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171,316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156827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Diego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10850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100,401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29315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73661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Fresno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82869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12944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Alameda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52,851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34218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Clara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20321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58911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Joaquin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99640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 Costa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60763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88919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Imperial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7168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Stanislaus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65423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31258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985515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87910"/>
                  </a:ext>
                </a:extLst>
              </a:tr>
              <a:tr h="2535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94455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4960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7ECEB-8F87-64E5-69C8-82303040C331}"/>
              </a:ext>
            </a:extLst>
          </p:cNvPr>
          <p:cNvSpPr txBox="1"/>
          <p:nvPr/>
        </p:nvSpPr>
        <p:spPr>
          <a:xfrm>
            <a:off x="1754591" y="1644000"/>
            <a:ext cx="87229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accent2">
                    <a:lumMod val="10000"/>
                  </a:schemeClr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Completed Initiatives</a:t>
            </a:r>
          </a:p>
          <a:p>
            <a:pPr marR="0" lvl="0"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Upcoming Initiatives</a:t>
            </a:r>
            <a:endParaRPr lang="en-US" sz="3200" dirty="0">
              <a:solidFill>
                <a:schemeClr val="accent2">
                  <a:lumMod val="10000"/>
                </a:schemeClr>
              </a:solidFill>
              <a:effectLst/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 marR="0" lvl="0"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accent2">
                    <a:lumMod val="10000"/>
                  </a:schemeClr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Program Reports</a:t>
            </a:r>
          </a:p>
          <a:p>
            <a:endParaRPr lang="en-US" dirty="0"/>
          </a:p>
        </p:txBody>
      </p:sp>
      <p:pic>
        <p:nvPicPr>
          <p:cNvPr id="7" name="Graphic 6" descr="Inbox Check with solid fill">
            <a:extLst>
              <a:ext uri="{FF2B5EF4-FFF2-40B4-BE49-F238E27FC236}">
                <a16:creationId xmlns:a16="http://schemas.microsoft.com/office/drawing/2014/main" id="{49F3ED8B-E888-93F7-D5C5-D9B981C67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91" y="1365736"/>
            <a:ext cx="914400" cy="914400"/>
          </a:xfrm>
          <a:prstGeom prst="rect">
            <a:avLst/>
          </a:prstGeom>
        </p:spPr>
      </p:pic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128BB326-9F46-13C8-4B80-53A355393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0973" y="3086099"/>
            <a:ext cx="914400" cy="914400"/>
          </a:xfrm>
          <a:prstGeom prst="rect">
            <a:avLst/>
          </a:prstGeom>
        </p:spPr>
      </p:pic>
      <p:pic>
        <p:nvPicPr>
          <p:cNvPr id="11" name="Graphic 10" descr="Stopwatch with solid fill">
            <a:extLst>
              <a:ext uri="{FF2B5EF4-FFF2-40B4-BE49-F238E27FC236}">
                <a16:creationId xmlns:a16="http://schemas.microsoft.com/office/drawing/2014/main" id="{FCA40B45-CA24-DBDF-6905-08798A9AF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191" y="2280136"/>
            <a:ext cx="914400" cy="9144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7017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104"/>
            <a:ext cx="11277600" cy="491964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Active Subscribers - Top 20 ZIP Codes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F5B821-55F1-51A4-AD52-B0952BB15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30353"/>
              </p:ext>
            </p:extLst>
          </p:nvPr>
        </p:nvGraphicFramePr>
        <p:xfrm>
          <a:off x="6442500" y="661332"/>
          <a:ext cx="4572000" cy="556888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5228202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693639921"/>
                    </a:ext>
                  </a:extLst>
                </a:gridCol>
              </a:tblGrid>
              <a:tr h="2470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2025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44813"/>
                  </a:ext>
                </a:extLst>
              </a:tr>
              <a:tr h="2470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ZIP Code</a:t>
                      </a:r>
                    </a:p>
                  </a:txBody>
                  <a:tcPr marL="6951" marR="6951" marT="695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51" marR="6951" marT="695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25127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59204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95237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41769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8279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24334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04087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49217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47364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0065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19493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43605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51337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13682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04309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74232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197984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37021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03879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18584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950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AE6925-9694-E3A1-2552-BD64C0496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81020"/>
              </p:ext>
            </p:extLst>
          </p:nvPr>
        </p:nvGraphicFramePr>
        <p:xfrm>
          <a:off x="1053675" y="661332"/>
          <a:ext cx="4572000" cy="556888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34134007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743146123"/>
                    </a:ext>
                  </a:extLst>
                </a:gridCol>
              </a:tblGrid>
              <a:tr h="2470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September 2025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28398"/>
                  </a:ext>
                </a:extLst>
              </a:tr>
              <a:tr h="2470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ZIP Code</a:t>
                      </a:r>
                    </a:p>
                  </a:txBody>
                  <a:tcPr marL="6951" marR="6951" marT="695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6951" marR="6951" marT="695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83535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69940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860624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703627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77781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21845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8410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8665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1865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56041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79512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2470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69735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98482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55887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12207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90805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49164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10723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37257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6122"/>
                  </a:ext>
                </a:extLst>
              </a:tr>
              <a:tr h="24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420628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726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69" y="500814"/>
            <a:ext cx="11277600" cy="457129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Active Subscribers – Written Language Preferences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4C1BD5-0AEC-2AE8-4936-D720180CD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58776"/>
              </p:ext>
            </p:extLst>
          </p:nvPr>
        </p:nvGraphicFramePr>
        <p:xfrm>
          <a:off x="6327594" y="1280272"/>
          <a:ext cx="4572000" cy="30480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8294689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93046999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39439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Language Code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6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English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1,729,960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889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Spanish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116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Chinese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204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Vietnamese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7943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Korean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823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Tagalog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665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Japanese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9256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D9AD0D-3843-5AC7-EC32-EBE2956E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25714"/>
              </p:ext>
            </p:extLst>
          </p:nvPr>
        </p:nvGraphicFramePr>
        <p:xfrm>
          <a:off x="1145994" y="1280272"/>
          <a:ext cx="4572000" cy="30480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8294689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93046999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September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39439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Language Code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Active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6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English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1,744,959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889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Spanish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116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Chinese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204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Vietnamese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7943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Korean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823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Tagalog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665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Japanese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92561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92688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C1463-E86F-BC3D-9A00-BCF4EEEB7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9E4B5-06CD-4EB5-7D65-7A2059B3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69" y="500814"/>
            <a:ext cx="11277600" cy="457129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Active Subscribers – Average Ages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8C41F9-52E9-53A5-969D-9FFCAD53D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33595"/>
              </p:ext>
            </p:extLst>
          </p:nvPr>
        </p:nvGraphicFramePr>
        <p:xfrm>
          <a:off x="3336834" y="1295400"/>
          <a:ext cx="5518332" cy="4267200"/>
        </p:xfrm>
        <a:graphic>
          <a:graphicData uri="http://schemas.openxmlformats.org/drawingml/2006/table">
            <a:tbl>
              <a:tblPr/>
              <a:tblGrid>
                <a:gridCol w="2759166">
                  <a:extLst>
                    <a:ext uri="{9D8B030D-6E8A-4147-A177-3AD203B41FA5}">
                      <a16:colId xmlns:a16="http://schemas.microsoft.com/office/drawing/2014/main" val="2082946892"/>
                    </a:ext>
                  </a:extLst>
                </a:gridCol>
                <a:gridCol w="2759166">
                  <a:extLst>
                    <a:ext uri="{9D8B030D-6E8A-4147-A177-3AD203B41FA5}">
                      <a16:colId xmlns:a16="http://schemas.microsoft.com/office/drawing/2014/main" val="3093046999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Anniversary Month &amp; 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Subscribers’ Average Ages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6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September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889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October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116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November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204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December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7943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January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823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February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665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March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925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April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133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May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3773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June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23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July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961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</a:rPr>
                        <a:t>August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38171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4654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086"/>
            <a:ext cx="11277600" cy="491964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Customer Portal – Registered Users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A5E533-B5FC-0370-DFDC-B525103E6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89068"/>
              </p:ext>
            </p:extLst>
          </p:nvPr>
        </p:nvGraphicFramePr>
        <p:xfrm>
          <a:off x="2203450" y="1465367"/>
          <a:ext cx="8127999" cy="369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129567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248724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18905448"/>
                    </a:ext>
                  </a:extLst>
                </a:gridCol>
              </a:tblGrid>
              <a:tr h="739535">
                <a:tc>
                  <a:txBody>
                    <a:bodyPr/>
                    <a:lstStyle/>
                    <a:p>
                      <a:r>
                        <a:rPr lang="en-US" sz="1600" dirty="0"/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09/02/2025 Counts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12/01/2025 Counts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398082"/>
                  </a:ext>
                </a:extLst>
              </a:tr>
              <a:tr h="739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solidFill>
                            <a:srgbClr val="2A2A43"/>
                          </a:solidFill>
                          <a:effectLst/>
                        </a:rPr>
                        <a:t>Registered Users</a:t>
                      </a:r>
                      <a:endParaRPr lang="en-US" sz="1600" b="1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250,864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282,615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2576772478"/>
                  </a:ext>
                </a:extLst>
              </a:tr>
              <a:tr h="739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solidFill>
                            <a:srgbClr val="2A2A43"/>
                          </a:solidFill>
                          <a:effectLst/>
                        </a:rPr>
                        <a:t>Wireless Registered Users</a:t>
                      </a:r>
                      <a:endParaRPr lang="en-US" sz="1600" b="1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222,910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252,263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3205563950"/>
                  </a:ext>
                </a:extLst>
              </a:tr>
              <a:tr h="739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solidFill>
                            <a:srgbClr val="2A2A43"/>
                          </a:solidFill>
                          <a:effectLst/>
                        </a:rPr>
                        <a:t>Wireline Registered Users</a:t>
                      </a:r>
                      <a:endParaRPr lang="en-US" sz="1600" b="1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27,954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30,352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3593464294"/>
                  </a:ext>
                </a:extLst>
              </a:tr>
              <a:tr h="739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solidFill>
                            <a:srgbClr val="2A2A43"/>
                          </a:solidFill>
                          <a:effectLst/>
                        </a:rPr>
                        <a:t>At least one LifeLine form submitted via the Portal after registering</a:t>
                      </a:r>
                      <a:endParaRPr lang="en-US" sz="1600" b="1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107,433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2A2A43"/>
                          </a:solidFill>
                          <a:effectLst/>
                        </a:rPr>
                        <a:t>122,361</a:t>
                      </a:r>
                      <a:endParaRPr lang="en-US" sz="1600" b="0" i="0" u="none" strike="noStrike" dirty="0">
                        <a:solidFill>
                          <a:srgbClr val="2A2A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3408438474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6040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Household Income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A6B7E3-32A4-4E23-B51D-49F942579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356641"/>
              </p:ext>
            </p:extLst>
          </p:nvPr>
        </p:nvGraphicFramePr>
        <p:xfrm>
          <a:off x="1524000" y="1805463"/>
          <a:ext cx="8917578" cy="3792755"/>
        </p:xfrm>
        <a:graphic>
          <a:graphicData uri="http://schemas.openxmlformats.org/drawingml/2006/table">
            <a:tbl>
              <a:tblPr firstRow="1" bandRow="1"/>
              <a:tblGrid>
                <a:gridCol w="3198829">
                  <a:extLst>
                    <a:ext uri="{9D8B030D-6E8A-4147-A177-3AD203B41FA5}">
                      <a16:colId xmlns:a16="http://schemas.microsoft.com/office/drawing/2014/main" val="1871724206"/>
                    </a:ext>
                  </a:extLst>
                </a:gridCol>
                <a:gridCol w="1827126">
                  <a:extLst>
                    <a:ext uri="{9D8B030D-6E8A-4147-A177-3AD203B41FA5}">
                      <a16:colId xmlns:a16="http://schemas.microsoft.com/office/drawing/2014/main" val="2511763600"/>
                    </a:ext>
                  </a:extLst>
                </a:gridCol>
                <a:gridCol w="1588061">
                  <a:extLst>
                    <a:ext uri="{9D8B030D-6E8A-4147-A177-3AD203B41FA5}">
                      <a16:colId xmlns:a16="http://schemas.microsoft.com/office/drawing/2014/main" val="1959515969"/>
                    </a:ext>
                  </a:extLst>
                </a:gridCol>
                <a:gridCol w="2303562">
                  <a:extLst>
                    <a:ext uri="{9D8B030D-6E8A-4147-A177-3AD203B41FA5}">
                      <a16:colId xmlns:a16="http://schemas.microsoft.com/office/drawing/2014/main" val="1780941379"/>
                    </a:ext>
                  </a:extLst>
                </a:gridCol>
              </a:tblGrid>
              <a:tr h="9380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Household Income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September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81277"/>
                  </a:ext>
                </a:extLst>
              </a:tr>
              <a:tr h="491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0-9,999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116,156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132,690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14.23%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22501"/>
                  </a:ext>
                </a:extLst>
              </a:tr>
              <a:tr h="4576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10,000 - 19,999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48,824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54,270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11.15%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83352"/>
                  </a:ext>
                </a:extLst>
              </a:tr>
              <a:tr h="476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20,000 - 29,999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27,856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10.94%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00487"/>
                  </a:ext>
                </a:extLst>
              </a:tr>
              <a:tr h="476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30,000 - 39,999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11,869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10.43%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36323"/>
                  </a:ext>
                </a:extLst>
              </a:tr>
              <a:tr h="476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40,000+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11,165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10.73%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82299"/>
                  </a:ext>
                </a:extLst>
              </a:tr>
              <a:tr h="476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Prefer Not To Respond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44,884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17.07%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560934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35032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Gender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9873A0-5218-52D6-F5C6-FE6E7F9A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601736"/>
              </p:ext>
            </p:extLst>
          </p:nvPr>
        </p:nvGraphicFramePr>
        <p:xfrm>
          <a:off x="1501140" y="1764370"/>
          <a:ext cx="9067800" cy="3600450"/>
        </p:xfrm>
        <a:graphic>
          <a:graphicData uri="http://schemas.openxmlformats.org/drawingml/2006/table">
            <a:tbl>
              <a:tblPr firstRow="1" bandRow="1"/>
              <a:tblGrid>
                <a:gridCol w="2514600">
                  <a:extLst>
                    <a:ext uri="{9D8B030D-6E8A-4147-A177-3AD203B41FA5}">
                      <a16:colId xmlns:a16="http://schemas.microsoft.com/office/drawing/2014/main" val="1160336164"/>
                    </a:ext>
                  </a:extLst>
                </a:gridCol>
                <a:gridCol w="2137410">
                  <a:extLst>
                    <a:ext uri="{9D8B030D-6E8A-4147-A177-3AD203B41FA5}">
                      <a16:colId xmlns:a16="http://schemas.microsoft.com/office/drawing/2014/main" val="2430035333"/>
                    </a:ext>
                  </a:extLst>
                </a:gridCol>
                <a:gridCol w="2231390">
                  <a:extLst>
                    <a:ext uri="{9D8B030D-6E8A-4147-A177-3AD203B41FA5}">
                      <a16:colId xmlns:a16="http://schemas.microsoft.com/office/drawing/2014/main" val="6831034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341068447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September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December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7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5727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142,161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12.53%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093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124,628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5096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Prefer Not To Respond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20.86%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456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Nonbinary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6963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Transgender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91378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5754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Race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F122CD-3E0D-6A4E-E56D-50B646AD7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16664"/>
              </p:ext>
            </p:extLst>
          </p:nvPr>
        </p:nvGraphicFramePr>
        <p:xfrm>
          <a:off x="1206500" y="1678707"/>
          <a:ext cx="9779000" cy="417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927">
                  <a:extLst>
                    <a:ext uri="{9D8B030D-6E8A-4147-A177-3AD203B41FA5}">
                      <a16:colId xmlns:a16="http://schemas.microsoft.com/office/drawing/2014/main" val="3602809170"/>
                    </a:ext>
                  </a:extLst>
                </a:gridCol>
                <a:gridCol w="2183691">
                  <a:extLst>
                    <a:ext uri="{9D8B030D-6E8A-4147-A177-3AD203B41FA5}">
                      <a16:colId xmlns:a16="http://schemas.microsoft.com/office/drawing/2014/main" val="1217039088"/>
                    </a:ext>
                  </a:extLst>
                </a:gridCol>
                <a:gridCol w="2183691">
                  <a:extLst>
                    <a:ext uri="{9D8B030D-6E8A-4147-A177-3AD203B41FA5}">
                      <a16:colId xmlns:a16="http://schemas.microsoft.com/office/drawing/2014/main" val="1689479288"/>
                    </a:ext>
                  </a:extLst>
                </a:gridCol>
                <a:gridCol w="2183691">
                  <a:extLst>
                    <a:ext uri="{9D8B030D-6E8A-4147-A177-3AD203B41FA5}">
                      <a16:colId xmlns:a16="http://schemas.microsoft.com/office/drawing/2014/main" val="1581007980"/>
                    </a:ext>
                  </a:extLst>
                </a:gridCol>
              </a:tblGrid>
              <a:tr h="804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Race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September 2025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December 2025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% Change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17723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Hispanic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76,688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86,360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4550177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White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64,815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72,987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2081521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Asian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31,494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36,545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20.06%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6070059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Prefer Not To Respond</a:t>
                      </a:r>
                      <a:endParaRPr lang="en-US" sz="16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30,439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34,287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8581413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Black American</a:t>
                      </a:r>
                      <a:endParaRPr lang="en-US" sz="16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28,478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32,494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803232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6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12,074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421803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American Indian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3,767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670325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Pacific Islander</a:t>
                      </a:r>
                      <a:endParaRPr lang="en-US" sz="16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13.69%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42436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28181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02B73-8842-E0D7-90F0-B398F89D8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4D6CDB-8839-3F66-3B4E-7D773D0C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517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Asian Ethnicity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183C2F-3CC1-D173-5C56-5269888F7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50618"/>
              </p:ext>
            </p:extLst>
          </p:nvPr>
        </p:nvGraphicFramePr>
        <p:xfrm>
          <a:off x="1562100" y="1439290"/>
          <a:ext cx="9067800" cy="398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033887633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07079255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915181328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943287254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Asian Ethnicity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September 2025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December 2025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% Change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178705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Chinese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10,211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10,966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7.39%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7948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Vietnamese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9,134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9,887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8.24%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479655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Other Asian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95788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Filipino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962495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Indian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0777868"/>
                  </a:ext>
                </a:extLst>
              </a:tr>
              <a:tr h="332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Korean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56854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Cambodian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7.91%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50666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Japanese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364018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Laotian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5371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Prefer Not To Respond</a:t>
                      </a:r>
                      <a:endParaRPr lang="en-US" sz="16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-100.00%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0608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D0D2249-FE52-E8B1-C1D5-E49BF79F4329}"/>
              </a:ext>
            </a:extLst>
          </p:cNvPr>
          <p:cNvSpPr txBox="1"/>
          <p:nvPr/>
        </p:nvSpPr>
        <p:spPr>
          <a:xfrm>
            <a:off x="2290354" y="541871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Registered users can change their responses. For example, the decrease of “Prefer Not To Respond” might represent a user who changed their response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81588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Subscriber Reported Demographics</a:t>
            </a:r>
            <a:br>
              <a:rPr lang="en-US" sz="2800" dirty="0"/>
            </a:br>
            <a:r>
              <a:rPr lang="en-US" sz="2800" dirty="0"/>
              <a:t>Pacific Islander Ethnicity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FC32CE-75C3-422C-4F3A-EC5B383E7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59684"/>
              </p:ext>
            </p:extLst>
          </p:nvPr>
        </p:nvGraphicFramePr>
        <p:xfrm>
          <a:off x="1562100" y="1648296"/>
          <a:ext cx="9067800" cy="389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82789813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006976057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30818921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718800255"/>
                    </a:ext>
                  </a:extLst>
                </a:gridCol>
              </a:tblGrid>
              <a:tr h="1259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Pacific Islander Ethnicity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September 2025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December 2025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% Change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9871801"/>
                  </a:ext>
                </a:extLst>
              </a:tr>
              <a:tr h="659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Other Pacific Islander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802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11.35%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5680794"/>
                  </a:ext>
                </a:extLst>
              </a:tr>
              <a:tr h="659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Native Hawaiian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266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24.44%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5371526"/>
                  </a:ext>
                </a:extLst>
              </a:tr>
              <a:tr h="659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Samoan</a:t>
                      </a:r>
                      <a:endParaRPr lang="en-US" sz="16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286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10.84%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0711296"/>
                  </a:ext>
                </a:extLst>
              </a:tr>
              <a:tr h="659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Guamanian</a:t>
                      </a:r>
                      <a:endParaRPr lang="en-US" sz="16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151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12.58%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310039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0539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517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Response &amp; Approval Rates – All Form Types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June 2025 through November 2025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B5F9CF-72A3-D819-0F67-0C1897CD6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53810"/>
              </p:ext>
            </p:extLst>
          </p:nvPr>
        </p:nvGraphicFramePr>
        <p:xfrm>
          <a:off x="1038226" y="1439290"/>
          <a:ext cx="10391774" cy="333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539">
                  <a:extLst>
                    <a:ext uri="{9D8B030D-6E8A-4147-A177-3AD203B41FA5}">
                      <a16:colId xmlns:a16="http://schemas.microsoft.com/office/drawing/2014/main" val="4033887633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1070792552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2915181328"/>
                    </a:ext>
                  </a:extLst>
                </a:gridCol>
                <a:gridCol w="1691943">
                  <a:extLst>
                    <a:ext uri="{9D8B030D-6E8A-4147-A177-3AD203B41FA5}">
                      <a16:colId xmlns:a16="http://schemas.microsoft.com/office/drawing/2014/main" val="943287254"/>
                    </a:ext>
                  </a:extLst>
                </a:gridCol>
                <a:gridCol w="1277136">
                  <a:extLst>
                    <a:ext uri="{9D8B030D-6E8A-4147-A177-3AD203B41FA5}">
                      <a16:colId xmlns:a16="http://schemas.microsoft.com/office/drawing/2014/main" val="3298829815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972862321"/>
                    </a:ext>
                  </a:extLst>
                </a:gridCol>
                <a:gridCol w="1484539">
                  <a:extLst>
                    <a:ext uri="{9D8B030D-6E8A-4147-A177-3AD203B41FA5}">
                      <a16:colId xmlns:a16="http://schemas.microsoft.com/office/drawing/2014/main" val="1493278139"/>
                    </a:ext>
                  </a:extLst>
                </a:gridCol>
              </a:tblGrid>
              <a:tr h="974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Month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Responded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% Responded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Qualified 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 Renewed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1787050"/>
                  </a:ext>
                </a:extLst>
              </a:tr>
              <a:tr h="342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374,063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331,282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259,478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794874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422,044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379,784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304,205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4796557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408,058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363,859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9578829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408,196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367,530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299,725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9624951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429,315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387,436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312,301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0777868"/>
                  </a:ext>
                </a:extLst>
              </a:tr>
              <a:tr h="361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362,430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253,545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5685407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2,404,106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2,153,827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1,723,522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50666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BE62D8-571F-4AC5-4902-6920061BE5EE}"/>
              </a:ext>
            </a:extLst>
          </p:cNvPr>
          <p:cNvSpPr txBox="1"/>
          <p:nvPr/>
        </p:nvSpPr>
        <p:spPr>
          <a:xfrm>
            <a:off x="4312603" y="4777270"/>
            <a:ext cx="356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Responded / Total = % Responded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Approved / Responded = % Approved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Approved / Total - % Qualified or Renewed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7166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5D9B5-7F1D-72E1-C1BF-4917F987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8D5DF3-5C8E-3589-9F59-5CEEFF2EE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F90AE-49CC-AA15-E44B-6BBAD41F6918}"/>
              </a:ext>
            </a:extLst>
          </p:cNvPr>
          <p:cNvSpPr txBox="1"/>
          <p:nvPr/>
        </p:nvSpPr>
        <p:spPr>
          <a:xfrm>
            <a:off x="800100" y="909854"/>
            <a:ext cx="1072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 to Transfer Process for Wireless Service Providers</a:t>
            </a:r>
            <a:endParaRPr lang="en-US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B3C5E-8EDB-C280-A75A-4B8581C913DF}"/>
              </a:ext>
            </a:extLst>
          </p:cNvPr>
          <p:cNvSpPr txBox="1"/>
          <p:nvPr/>
        </p:nvSpPr>
        <p:spPr>
          <a:xfrm>
            <a:off x="1533525" y="1287244"/>
            <a:ext cx="828484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 OCN Submission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Wireless Service Providers must submit the accurate Operating Company Number (OCN) for the subscriber’s current provider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subscriber does not know their current Service Provider, they must contact the TPA Call Center, or log into their Customer Portal account to confirm their Service Provider’s identity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Human-created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Signatures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mages of human-created signatures must be submitted when benefit transfers are initiated by wireless Service Providers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24-Hour Transfer Freeze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Submitting an incorrect OCN for the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Service Provider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trigger a 24-hour freeze for the subscriber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Dates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Friday, October 3 – soft launch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Thursday, October 23 – hard launch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10034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Enrollment Application Volume by Received Channel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June 2025 </a:t>
            </a:r>
            <a:r>
              <a:rPr lang="en-US" sz="2800" b="0" i="0" kern="1200" dirty="0">
                <a:latin typeface="Arial" panose="020B0604020202020204" pitchFamily="34" charset="0"/>
                <a:ea typeface="+mj-ea"/>
                <a:cs typeface="+mj-cs"/>
              </a:rPr>
              <a:t>through November 2025</a:t>
            </a:r>
            <a:endParaRPr 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721612A-8E49-2075-28BF-61C9F5944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117171"/>
              </p:ext>
            </p:extLst>
          </p:nvPr>
        </p:nvGraphicFramePr>
        <p:xfrm>
          <a:off x="1057275" y="1493043"/>
          <a:ext cx="9963150" cy="465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82009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Renewal Applications Submitted by Received Channel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</a:rPr>
              <a:t>June 2025 through November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B4E99-BDC5-85F0-F6A0-1CC1BE2AF76D}"/>
              </a:ext>
            </a:extLst>
          </p:cNvPr>
          <p:cNvSpPr/>
          <p:nvPr/>
        </p:nvSpPr>
        <p:spPr>
          <a:xfrm>
            <a:off x="4612532" y="6200961"/>
            <a:ext cx="2740768" cy="247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# Renewal forms received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FBF3AAD-4EAD-624B-F3E2-611B61F0B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601938"/>
              </p:ext>
            </p:extLst>
          </p:nvPr>
        </p:nvGraphicFramePr>
        <p:xfrm>
          <a:off x="762000" y="1778794"/>
          <a:ext cx="10210800" cy="411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3700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Enrollment Eligibility Methods – Program Versus Income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C702C6-E9D1-9D34-480C-B9AE11971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105044"/>
              </p:ext>
            </p:extLst>
          </p:nvPr>
        </p:nvGraphicFramePr>
        <p:xfrm>
          <a:off x="1452562" y="1060441"/>
          <a:ext cx="10010775" cy="506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70995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Enrollment Eligibility Methods – By Qualifying Program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A4D28A-DFE8-6205-7FAF-31F42A742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874705"/>
              </p:ext>
            </p:extLst>
          </p:nvPr>
        </p:nvGraphicFramePr>
        <p:xfrm>
          <a:off x="1390650" y="876300"/>
          <a:ext cx="10115550" cy="729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81205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405" y="407166"/>
            <a:ext cx="10496531" cy="58730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Top 5 Denial Reasons – Enrollment Applications</a:t>
            </a:r>
          </a:p>
          <a:p>
            <a:pPr algn="ctr"/>
            <a:r>
              <a:rPr lang="en-US" sz="2800" b="0" i="0" kern="1200" dirty="0">
                <a:latin typeface="Arial" panose="020B0604020202020204" pitchFamily="34" charset="0"/>
                <a:ea typeface="+mj-ea"/>
                <a:cs typeface="+mj-cs"/>
              </a:rPr>
              <a:t>June 2025 through November 2025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CBFC0C-F633-3FAA-0CCF-B3020D797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34560"/>
              </p:ext>
            </p:extLst>
          </p:nvPr>
        </p:nvGraphicFramePr>
        <p:xfrm>
          <a:off x="5816338" y="1827933"/>
          <a:ext cx="6218644" cy="385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4911">
                  <a:extLst>
                    <a:ext uri="{9D8B030D-6E8A-4147-A177-3AD203B41FA5}">
                      <a16:colId xmlns:a16="http://schemas.microsoft.com/office/drawing/2014/main" val="4162404158"/>
                    </a:ext>
                  </a:extLst>
                </a:gridCol>
                <a:gridCol w="1696607">
                  <a:extLst>
                    <a:ext uri="{9D8B030D-6E8A-4147-A177-3AD203B41FA5}">
                      <a16:colId xmlns:a16="http://schemas.microsoft.com/office/drawing/2014/main" val="1854812781"/>
                    </a:ext>
                  </a:extLst>
                </a:gridCol>
                <a:gridCol w="3287126">
                  <a:extLst>
                    <a:ext uri="{9D8B030D-6E8A-4147-A177-3AD203B41FA5}">
                      <a16:colId xmlns:a16="http://schemas.microsoft.com/office/drawing/2014/main" val="1791153099"/>
                    </a:ext>
                  </a:extLst>
                </a:gridCol>
              </a:tblGrid>
              <a:tr h="4024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Denial Code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Type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527342"/>
                  </a:ext>
                </a:extLst>
              </a:tr>
              <a:tr h="599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8-9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Enrollment application was not submitted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3196188"/>
                  </a:ext>
                </a:extLst>
              </a:tr>
              <a:tr h="697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6-22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Correctible Denial</a:t>
                      </a:r>
                      <a:endParaRPr lang="en-US" sz="1400" b="1" i="0" u="none" strike="noStrike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Documentation submitted does not meet eligibility guidelines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1723088"/>
                  </a:ext>
                </a:extLst>
              </a:tr>
              <a:tr h="665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5-12</a:t>
                      </a:r>
                      <a:endParaRPr lang="en-US" sz="1400" b="1" i="0" u="none" strike="noStrike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Active Phone Number &amp; Service Start Date not received within 30 days of status code 53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342786"/>
                  </a:ext>
                </a:extLst>
              </a:tr>
              <a:tr h="706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8-10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Enrollment application was returned undeliverable as addressed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871464"/>
                  </a:ext>
                </a:extLst>
              </a:tr>
              <a:tr h="786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6-18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Correctible Denial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Chose to qualify through a program but did not provide eligibility proof</a:t>
                      </a:r>
                      <a:endParaRPr lang="en-US" sz="1400" b="1" i="0" u="none" strike="noStrike" dirty="0">
                        <a:solidFill>
                          <a:srgbClr val="130B1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89935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E43BC35-4EEE-24AF-86D4-2F734CC64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5" y="1827933"/>
            <a:ext cx="6506483" cy="402963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83144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405" y="407166"/>
            <a:ext cx="10496531" cy="58730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Top 5 Denial Reasons – Renewal Applications</a:t>
            </a:r>
          </a:p>
          <a:p>
            <a:pPr algn="ctr"/>
            <a:r>
              <a:rPr lang="en-US" sz="2800" dirty="0"/>
              <a:t>June 2025 through November 2025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2FBC5E-59AE-DF7F-F243-B3046629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72475"/>
              </p:ext>
            </p:extLst>
          </p:nvPr>
        </p:nvGraphicFramePr>
        <p:xfrm>
          <a:off x="6096000" y="1808718"/>
          <a:ext cx="5606472" cy="4211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945">
                  <a:extLst>
                    <a:ext uri="{9D8B030D-6E8A-4147-A177-3AD203B41FA5}">
                      <a16:colId xmlns:a16="http://schemas.microsoft.com/office/drawing/2014/main" val="1281931435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614854516"/>
                    </a:ext>
                  </a:extLst>
                </a:gridCol>
                <a:gridCol w="2272145">
                  <a:extLst>
                    <a:ext uri="{9D8B030D-6E8A-4147-A177-3AD203B41FA5}">
                      <a16:colId xmlns:a16="http://schemas.microsoft.com/office/drawing/2014/main" val="139726217"/>
                    </a:ext>
                  </a:extLst>
                </a:gridCol>
              </a:tblGrid>
              <a:tr h="2350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Denial Code</a:t>
                      </a:r>
                      <a:endParaRPr lang="en-US" sz="1400" b="1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Type</a:t>
                      </a:r>
                      <a:endParaRPr lang="en-US" sz="1400" b="1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922661"/>
                  </a:ext>
                </a:extLst>
              </a:tr>
              <a:tr h="638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22-15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Soft Denial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Initial renewal form not returned by the due date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457651"/>
                  </a:ext>
                </a:extLst>
              </a:tr>
              <a:tr h="848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24-8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Hard Denial 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Second chance renewal form not returned by the due date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953956"/>
                  </a:ext>
                </a:extLst>
              </a:tr>
              <a:tr h="756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24-9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chance form returned undeliverable as addressed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56268"/>
                  </a:ext>
                </a:extLst>
              </a:tr>
              <a:tr h="866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22-13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Correctible Denial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Subscriber failed to print their first and last name on the renewal form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3415724"/>
                  </a:ext>
                </a:extLst>
              </a:tr>
              <a:tr h="866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22-17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Correctible Denial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Subscriber failed to initial the 1 per household certification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6097234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8BE80C-32BB-D593-5544-19031976D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421742"/>
              </p:ext>
            </p:extLst>
          </p:nvPr>
        </p:nvGraphicFramePr>
        <p:xfrm>
          <a:off x="1228725" y="1808718"/>
          <a:ext cx="4572000" cy="445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18742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0" y="511154"/>
            <a:ext cx="7839075" cy="1138773"/>
          </a:xfrm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</a:rPr>
              <a:t>Renewal Rate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Renewal Processes Starting September 6, 2024, through September 5, 2025*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45E3B-EAA4-58A6-ABE1-FC2B8AF32DD2}"/>
              </a:ext>
            </a:extLst>
          </p:cNvPr>
          <p:cNvSpPr txBox="1"/>
          <p:nvPr/>
        </p:nvSpPr>
        <p:spPr>
          <a:xfrm>
            <a:off x="2090057" y="2023132"/>
            <a:ext cx="67029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Total renewal processes started:		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1,517,832</a:t>
            </a: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Total Hard Denials:			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380,419	</a:t>
            </a: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Renewal Rate:			     74.94%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B0A39-38E5-F8A8-ABB7-9DE92FFD8005}"/>
              </a:ext>
            </a:extLst>
          </p:cNvPr>
          <p:cNvSpPr txBox="1"/>
          <p:nvPr/>
        </p:nvSpPr>
        <p:spPr>
          <a:xfrm>
            <a:off x="960714" y="4135274"/>
            <a:ext cx="9810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*Note: Final dispositions have been recorded for all renewal processes started for the selected period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33191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2" y="509522"/>
            <a:ext cx="10430579" cy="1138773"/>
          </a:xfrm>
        </p:spPr>
        <p:txBody>
          <a:bodyPr wrap="square" anchor="ctr">
            <a:normAutofit fontScale="90000"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CalFresh Confirm Match Rates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Renewal Processes Starting September 6, 2024, through September 5, 2025*</a:t>
            </a:r>
            <a:endParaRPr lang="en-US" sz="2800" dirty="0"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45E3B-EAA4-58A6-ABE1-FC2B8AF32DD2}"/>
              </a:ext>
            </a:extLst>
          </p:cNvPr>
          <p:cNvSpPr txBox="1"/>
          <p:nvPr/>
        </p:nvSpPr>
        <p:spPr>
          <a:xfrm>
            <a:off x="1072675" y="2026964"/>
            <a:ext cx="100415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Day 0 – 55.38%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[837,710 subscribers matched and passed]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Before issuing a soft denial for nonresponse – 5.24%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[5,863 subscribers matched and passed]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Before issuing a hard denial for nonresponse – 4.21%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[15,980 subscribers matched and passed]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94956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b="0" i="0" kern="1200" dirty="0">
                <a:latin typeface="+mj-lt"/>
                <a:ea typeface="+mj-ea"/>
                <a:cs typeface="+mj-cs"/>
              </a:rPr>
              <a:t>Standalone Household Worksheet Volume by Received Channel </a:t>
            </a:r>
          </a:p>
          <a:p>
            <a:pPr algn="ctr"/>
            <a:r>
              <a:rPr lang="en-US" sz="2800" dirty="0"/>
              <a:t>June 2025 through November 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8FD790-2354-C835-4E2D-5CE09F7BC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968450"/>
              </p:ext>
            </p:extLst>
          </p:nvPr>
        </p:nvGraphicFramePr>
        <p:xfrm>
          <a:off x="1090612" y="1745456"/>
          <a:ext cx="9115426" cy="407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44089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Call Center – Calls Offered</a:t>
            </a:r>
            <a:br>
              <a:rPr lang="en-US" sz="2800" dirty="0"/>
            </a:br>
            <a:r>
              <a:rPr lang="en-US" sz="2800" dirty="0"/>
              <a:t>June 2025 through November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90C8C9D-BC3C-72C5-7DDC-1731E2979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836021"/>
              </p:ext>
            </p:extLst>
          </p:nvPr>
        </p:nvGraphicFramePr>
        <p:xfrm>
          <a:off x="914400" y="1581150"/>
          <a:ext cx="10496549" cy="484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6516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80741-9D5F-856D-E58A-62F3C052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B15C8D-2A5F-09AA-B8C7-7B2608FC1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2E080-FA7E-25C5-6753-8A593E496F9B}"/>
              </a:ext>
            </a:extLst>
          </p:cNvPr>
          <p:cNvSpPr txBox="1"/>
          <p:nvPr/>
        </p:nvSpPr>
        <p:spPr>
          <a:xfrm>
            <a:off x="800100" y="1115019"/>
            <a:ext cx="1072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 to Transfer Process for Wireless Service Providers</a:t>
            </a:r>
            <a:endParaRPr lang="en-US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6AC557-B1B9-AD52-FABD-661BCA65C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97055"/>
              </p:ext>
            </p:extLst>
          </p:nvPr>
        </p:nvGraphicFramePr>
        <p:xfrm>
          <a:off x="1885950" y="1819275"/>
          <a:ext cx="8286749" cy="34099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5244">
                  <a:extLst>
                    <a:ext uri="{9D8B030D-6E8A-4147-A177-3AD203B41FA5}">
                      <a16:colId xmlns:a16="http://schemas.microsoft.com/office/drawing/2014/main" val="3528384436"/>
                    </a:ext>
                  </a:extLst>
                </a:gridCol>
                <a:gridCol w="2801393">
                  <a:extLst>
                    <a:ext uri="{9D8B030D-6E8A-4147-A177-3AD203B41FA5}">
                      <a16:colId xmlns:a16="http://schemas.microsoft.com/office/drawing/2014/main" val="1550513030"/>
                    </a:ext>
                  </a:extLst>
                </a:gridCol>
                <a:gridCol w="3230112">
                  <a:extLst>
                    <a:ext uri="{9D8B030D-6E8A-4147-A177-3AD203B41FA5}">
                      <a16:colId xmlns:a16="http://schemas.microsoft.com/office/drawing/2014/main" val="3303332144"/>
                    </a:ext>
                  </a:extLst>
                </a:gridCol>
              </a:tblGrid>
              <a:tr h="920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Wireless Transfers (SPIA)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Unauthorized Transfer Complaints Reported to the TPA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20523"/>
                  </a:ext>
                </a:extLst>
              </a:tr>
              <a:tr h="4148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June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173,780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1,738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58443"/>
                  </a:ext>
                </a:extLst>
              </a:tr>
              <a:tr h="4148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July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233,433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2,657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97283"/>
                  </a:ext>
                </a:extLst>
              </a:tr>
              <a:tr h="4148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August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250,995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2,452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23323"/>
                  </a:ext>
                </a:extLst>
              </a:tr>
              <a:tr h="4148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September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238,812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33096"/>
                  </a:ext>
                </a:extLst>
              </a:tr>
              <a:tr h="4148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October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198,816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73659"/>
                  </a:ext>
                </a:extLst>
              </a:tr>
              <a:tr h="4148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November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91,986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878710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20040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E0EDD-9259-01BC-4758-CBD8C465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3FE20-5326-AEB1-4F06-D6F7AB87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Call Center – Average Seconds to Answer (ASA)</a:t>
            </a:r>
            <a:br>
              <a:rPr lang="en-US" sz="2800" dirty="0"/>
            </a:br>
            <a:r>
              <a:rPr lang="en-US" sz="2800" dirty="0"/>
              <a:t>June 2025 through November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F75D86-D404-4CA7-BD45-12B5E7B67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709393"/>
              </p:ext>
            </p:extLst>
          </p:nvPr>
        </p:nvGraphicFramePr>
        <p:xfrm>
          <a:off x="952499" y="1648295"/>
          <a:ext cx="9420225" cy="456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45968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en-US" sz="2800" b="0" i="0" kern="1200" dirty="0">
                <a:latin typeface="+mj-lt"/>
                <a:ea typeface="+mj-ea"/>
                <a:cs typeface="+mj-cs"/>
              </a:rPr>
              <a:t>Call Center – Inbound Calls Handled</a:t>
            </a:r>
            <a:br>
              <a:rPr lang="en-US" sz="2800" b="0" i="0" kern="1200" dirty="0"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latin typeface="+mj-lt"/>
                <a:ea typeface="+mj-ea"/>
                <a:cs typeface="+mj-cs"/>
              </a:rPr>
              <a:t>English &amp; Spanish</a:t>
            </a:r>
            <a:br>
              <a:rPr lang="en-US" sz="2800" b="0" i="0" kern="1200" dirty="0">
                <a:latin typeface="+mj-lt"/>
                <a:ea typeface="+mj-ea"/>
                <a:cs typeface="+mj-cs"/>
              </a:rPr>
            </a:br>
            <a:r>
              <a:rPr lang="en-US" sz="2800" dirty="0"/>
              <a:t>June 2025 through November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868F4F-0F2F-494F-AEB0-75F2F1F04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453488"/>
              </p:ext>
            </p:extLst>
          </p:nvPr>
        </p:nvGraphicFramePr>
        <p:xfrm>
          <a:off x="1581150" y="1766953"/>
          <a:ext cx="98298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41327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" y="195197"/>
            <a:ext cx="11277600" cy="1138773"/>
          </a:xfrm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en-US" sz="2800" b="0" i="0" kern="1200" dirty="0">
                <a:latin typeface="+mj-lt"/>
                <a:ea typeface="+mj-ea"/>
                <a:cs typeface="+mj-cs"/>
              </a:rPr>
              <a:t>Call Center – Inbound Calls Handled</a:t>
            </a:r>
            <a:br>
              <a:rPr lang="en-US" sz="2800" b="0" i="0" kern="1200" dirty="0"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latin typeface="+mj-lt"/>
                <a:ea typeface="+mj-ea"/>
                <a:cs typeface="+mj-cs"/>
              </a:rPr>
              <a:t>Other Supported Spoken Languages</a:t>
            </a:r>
            <a:br>
              <a:rPr lang="en-US" sz="2800" b="0" i="0" kern="1200" dirty="0">
                <a:latin typeface="+mj-lt"/>
                <a:ea typeface="+mj-ea"/>
                <a:cs typeface="+mj-cs"/>
              </a:rPr>
            </a:br>
            <a:r>
              <a:rPr lang="en-US" sz="2800" dirty="0"/>
              <a:t>June 2025 through November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FDB2267-4718-4E32-B200-370A6A74C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944507"/>
              </p:ext>
            </p:extLst>
          </p:nvPr>
        </p:nvGraphicFramePr>
        <p:xfrm>
          <a:off x="657225" y="1438275"/>
          <a:ext cx="112776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49206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Call Center – Webchats Handled</a:t>
            </a:r>
            <a:br>
              <a:rPr lang="en-US" sz="2800" dirty="0"/>
            </a:br>
            <a:r>
              <a:rPr lang="en-US" sz="2800" dirty="0"/>
              <a:t>June 2025 through November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D27544-1783-4E16-B03E-946C47D461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453274"/>
              </p:ext>
            </p:extLst>
          </p:nvPr>
        </p:nvGraphicFramePr>
        <p:xfrm>
          <a:off x="1143000" y="1648295"/>
          <a:ext cx="9686925" cy="456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16878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Call Center – Emails Handled</a:t>
            </a:r>
            <a:br>
              <a:rPr lang="en-US" sz="2800" dirty="0"/>
            </a:br>
            <a:r>
              <a:rPr lang="en-US" sz="2800" dirty="0"/>
              <a:t>June 2025 through November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F2E283-91CE-5226-E0BD-9A0BB731D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870441"/>
              </p:ext>
            </p:extLst>
          </p:nvPr>
        </p:nvGraphicFramePr>
        <p:xfrm>
          <a:off x="1038225" y="1648295"/>
          <a:ext cx="9858375" cy="460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86771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Call Center – Forms Manually Processed</a:t>
            </a:r>
            <a:br>
              <a:rPr lang="en-US" sz="2800" dirty="0"/>
            </a:br>
            <a:r>
              <a:rPr lang="en-US" sz="2800" dirty="0"/>
              <a:t>June 2025 through November 2025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BC99E3-B8D9-554A-9FC8-F8FE8749D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79765"/>
              </p:ext>
            </p:extLst>
          </p:nvPr>
        </p:nvGraphicFramePr>
        <p:xfrm>
          <a:off x="1085850" y="1562100"/>
          <a:ext cx="9791700" cy="478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20160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vert="horz" wrap="square" lIns="0" tIns="45720" rIns="0" bIns="45720" rtlCol="0" anchor="ctr">
            <a:normAutofit/>
          </a:bodyPr>
          <a:lstStyle/>
          <a:p>
            <a:pPr algn="ctr"/>
            <a:r>
              <a:rPr lang="en-US" sz="2800" dirty="0"/>
              <a:t>Questions or Comments for the TPA</a:t>
            </a:r>
            <a:endParaRPr lang="en-US" sz="2800" b="0" i="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BC6F2-47F4-4BAF-8070-B35ED000FD1B}"/>
              </a:ext>
            </a:extLst>
          </p:cNvPr>
          <p:cNvSpPr txBox="1"/>
          <p:nvPr/>
        </p:nvSpPr>
        <p:spPr>
          <a:xfrm>
            <a:off x="1485900" y="2409825"/>
            <a:ext cx="902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submit questions or comments for the TPA to TPA@CaliforniaLifeLine.com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3041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008E3-0C35-B775-9724-643EB6A0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E6C958-5E37-D93D-DA79-D6FE2A25B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7DFE9-FCC6-8260-A0DD-05957001FF3A}"/>
              </a:ext>
            </a:extLst>
          </p:cNvPr>
          <p:cNvSpPr txBox="1"/>
          <p:nvPr/>
        </p:nvSpPr>
        <p:spPr>
          <a:xfrm>
            <a:off x="800100" y="1115019"/>
            <a:ext cx="1072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Review Queue Categories for Income-Based Enrollment &amp; Renewal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Applications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3D5D6-143C-EB3C-0191-954C9E7D4849}"/>
              </a:ext>
            </a:extLst>
          </p:cNvPr>
          <p:cNvSpPr txBox="1"/>
          <p:nvPr/>
        </p:nvSpPr>
        <p:spPr>
          <a:xfrm>
            <a:off x="1447367" y="1689516"/>
            <a:ext cx="9426804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Due to a recent rise in suspicious income-based documentation, on </a:t>
            </a:r>
            <a:r>
              <a:rPr lang="en-US" sz="1600" b="1" dirty="0">
                <a:solidFill>
                  <a:schemeClr val="tx2"/>
                </a:solidFill>
                <a:cs typeface="Arial" panose="020B0604020202020204" pitchFamily="34" charset="0"/>
              </a:rPr>
              <a:t>Thursday, October 16</a:t>
            </a:r>
            <a:r>
              <a:rPr lang="en-US" sz="1600" dirty="0">
                <a:cs typeface="Arial" panose="020B0604020202020204" pitchFamily="34" charset="0"/>
              </a:rPr>
              <a:t>, the TPA introduced two new Regular Queue review categories: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New Application – Income-based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Renewal Application – Income-based</a:t>
            </a:r>
          </a:p>
          <a:p>
            <a:endParaRPr lang="en-US" sz="1600" dirty="0"/>
          </a:p>
          <a:p>
            <a:r>
              <a:rPr lang="en-US" sz="1600" dirty="0"/>
              <a:t>These new categories enable the TPA system to route eligibility determination tasks based on the qualification method</a:t>
            </a:r>
          </a:p>
          <a:p>
            <a:endParaRPr lang="en-US" sz="1600" dirty="0"/>
          </a:p>
          <a:p>
            <a:r>
              <a:rPr lang="en-US" sz="1600" dirty="0"/>
              <a:t>The CPUC directed the TPA to apply enhanced scrutiny to income-based eligibility documentation. Reviewers have up to five (5) business days to complete eligibility decisions for income-based enrollment and renewal applications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2361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1AA71-5E85-845B-786F-FE9895D4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DDEEDF-71AA-70D3-6B04-1E37B0773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527" y="322546"/>
            <a:ext cx="1105047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B460B-A7E2-F4ED-1047-75F279334201}"/>
              </a:ext>
            </a:extLst>
          </p:cNvPr>
          <p:cNvSpPr txBox="1"/>
          <p:nvPr/>
        </p:nvSpPr>
        <p:spPr>
          <a:xfrm>
            <a:off x="800100" y="1115019"/>
            <a:ext cx="1072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Renewal Recertification Requirement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EF0BC-3471-0547-75FB-373001FCF75A}"/>
              </a:ext>
            </a:extLst>
          </p:cNvPr>
          <p:cNvSpPr txBox="1"/>
          <p:nvPr/>
        </p:nvSpPr>
        <p:spPr>
          <a:xfrm>
            <a:off x="1447367" y="1689516"/>
            <a:ext cx="9426804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Beginning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6, 2025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subscribers, whose continuing LifeLine eligibility is not verified by checking an eligibility database, must submit qualifying eligibility documentation to successfully renew their LifeLine benefits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November 6, the TPA began utilizing the Department of Health Care Services’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Eligibility Verification System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check for current Medi-Cal participation for subscribers whose renewals cannot be completed based on CalFresh Confirm checks if the TPA has the subscribers’ Medi-Cal Client Index Numbers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6419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B41A3-0A0F-4C43-A635-2F7021FB3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1CA49B-BB33-E072-8786-CA0DFE294E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2820" y="310341"/>
            <a:ext cx="11059180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Upcoming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E90AF-393F-6C77-B377-80DA8C39B66D}"/>
              </a:ext>
            </a:extLst>
          </p:cNvPr>
          <p:cNvSpPr txBox="1"/>
          <p:nvPr/>
        </p:nvSpPr>
        <p:spPr>
          <a:xfrm>
            <a:off x="870817" y="1851516"/>
            <a:ext cx="101485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 Decision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Issued August 28, 2025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Number: D.25-08-050</a:t>
            </a:r>
          </a:p>
          <a:p>
            <a:pPr marR="0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Duration: 3-year pilot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Purpose: Allows eligible California households to apply the California LifeLine subsidy to qualifying broadband plans. The pilot is technology-neutral</a:t>
            </a:r>
          </a:p>
          <a:p>
            <a:pPr marR="0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TPA System Changes 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Deployment Target Date: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Monday, January 26,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8FFB9-B7A3-547D-42C9-49B041DF2442}"/>
              </a:ext>
            </a:extLst>
          </p:cNvPr>
          <p:cNvSpPr txBox="1"/>
          <p:nvPr/>
        </p:nvSpPr>
        <p:spPr>
          <a:xfrm>
            <a:off x="492036" y="1299454"/>
            <a:ext cx="104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LifeLine Home Broadband Pilot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6565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E0C49-BE0D-DF23-44F7-75B8A419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24159-058F-B463-AE26-14A653670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2820" y="310341"/>
            <a:ext cx="11059180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Upcoming Initiatives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870DA-F934-14F0-DBA6-6ABE6B3D25DD}"/>
              </a:ext>
            </a:extLst>
          </p:cNvPr>
          <p:cNvSpPr txBox="1"/>
          <p:nvPr/>
        </p:nvSpPr>
        <p:spPr>
          <a:xfrm>
            <a:off x="870817" y="1851516"/>
            <a:ext cx="10148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TBD – Establishing an API connection with the Department of Health Care Services Medi-Cal database to confirm applicants’ and subscribers’ eligibility for enrollments and renewals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TBD – Customer Portal 2.0, which will introduce a direct enrollment pathway between qualified California residents and the TPA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4ECEF-0B62-159B-C533-A69A86132224}"/>
              </a:ext>
            </a:extLst>
          </p:cNvPr>
          <p:cNvSpPr txBox="1"/>
          <p:nvPr/>
        </p:nvSpPr>
        <p:spPr>
          <a:xfrm>
            <a:off x="492036" y="1299454"/>
            <a:ext cx="104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Upcoming Initiatives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41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820" y="454874"/>
            <a:ext cx="7918450" cy="587308"/>
          </a:xfrm>
        </p:spPr>
        <p:txBody>
          <a:bodyPr>
            <a:normAutofit/>
          </a:bodyPr>
          <a:lstStyle/>
          <a:p>
            <a:r>
              <a:rPr lang="en-US" sz="3200" dirty="0"/>
              <a:t>Program and Operations Reports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E3D78-94BA-E87A-D1C4-770DD48489F2}"/>
              </a:ext>
            </a:extLst>
          </p:cNvPr>
          <p:cNvSpPr txBox="1"/>
          <p:nvPr/>
        </p:nvSpPr>
        <p:spPr>
          <a:xfrm>
            <a:off x="852820" y="1282258"/>
            <a:ext cx="1013677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Program Participation – Active LifeLine Subscribers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Program Participation – Active LifeLine Subscribers – Trend – November 2024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Top 5 Service Providers By Subscriber Count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Top 5 Service Providers by Subscriber Count and by Technology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By Funding Type – June 2025 through November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- Top 20 State Senate Districts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- Top 20 State Assembly Districts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Top 20 Counties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Top 20 ZIP Codes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Written Language Preferences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2E91"/>
                </a:solidFill>
              </a:rPr>
              <a:t>Active Subscribers – Average Ages</a:t>
            </a:r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48074372"/>
      </p:ext>
    </p:extLst>
  </p:cSld>
  <p:clrMapOvr>
    <a:masterClrMapping/>
  </p:clrMapOvr>
</p:sld>
</file>

<file path=ppt/theme/theme1.xml><?xml version="1.0" encoding="utf-8"?>
<a:theme xmlns:a="http://schemas.openxmlformats.org/drawingml/2006/main" name="Maximus-22">
  <a:themeElements>
    <a:clrScheme name="Maximus 22">
      <a:dk1>
        <a:srgbClr val="414141"/>
      </a:dk1>
      <a:lt1>
        <a:srgbClr val="FFFFFF"/>
      </a:lt1>
      <a:dk2>
        <a:srgbClr val="6C489C"/>
      </a:dk2>
      <a:lt2>
        <a:srgbClr val="502E91"/>
      </a:lt2>
      <a:accent1>
        <a:srgbClr val="9F7FC9"/>
      </a:accent1>
      <a:accent2>
        <a:srgbClr val="CBB7E5"/>
      </a:accent2>
      <a:accent3>
        <a:srgbClr val="EBE3F3"/>
      </a:accent3>
      <a:accent4>
        <a:srgbClr val="468C40"/>
      </a:accent4>
      <a:accent5>
        <a:srgbClr val="6177B9"/>
      </a:accent5>
      <a:accent6>
        <a:srgbClr val="7CBE64"/>
      </a:accent6>
      <a:hlink>
        <a:srgbClr val="200649"/>
      </a:hlink>
      <a:folHlink>
        <a:srgbClr val="767676"/>
      </a:folHlink>
    </a:clrScheme>
    <a:fontScheme name="Trins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sz="1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ximus-22" id="{B5EF012B-ACC9-1449-BD61-29E8FD2A1C41}" vid="{EABC7A0F-6978-6743-BCAA-D589D6D8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item1.xml><?xml version="1.0" encoding="utf-8"?>
<TemplafyFormConfiguration><![CDATA[{"formFields":[],"formDataEntries":[]}]]></Templafy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TemplateConfiguration><![CDATA[{"elementsMetadata":[],"transformationConfigurations":[],"templateName":"PowerPoint-Template","templateDescription":"","enableDocumentContentUpdater":false,"version":"2.0"}]]></TemplafyTemplateConfiguration>
</file>

<file path=customXml/item2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9.xml><?xml version="1.0" encoding="utf-8"?>
<TemplafySlideFormConfiguration><![CDATA[{"formFields":[],"formDataEntries":[]}]]></TemplafySlideForm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A1B08E6C45B4EB8C40B073BBFD68D" ma:contentTypeVersion="11" ma:contentTypeDescription="Create a new document." ma:contentTypeScope="" ma:versionID="9c078fc66ebc8c3b5d3e8d348228076b">
  <xsd:schema xmlns:xsd="http://www.w3.org/2001/XMLSchema" xmlns:xs="http://www.w3.org/2001/XMLSchema" xmlns:p="http://schemas.microsoft.com/office/2006/metadata/properties" xmlns:ns3="64bed620-86a9-426b-81ad-a74481fd4b72" xmlns:ns4="d08b0760-57dd-437e-be5d-5105d6842521" targetNamespace="http://schemas.microsoft.com/office/2006/metadata/properties" ma:root="true" ma:fieldsID="122db19aa0fd98eecb72fcd9145b8fa2" ns3:_="" ns4:_="">
    <xsd:import namespace="64bed620-86a9-426b-81ad-a74481fd4b72"/>
    <xsd:import namespace="d08b0760-57dd-437e-be5d-5105d68425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ed620-86a9-426b-81ad-a74481fd4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b0760-57dd-437e-be5d-5105d684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FormConfiguration><![CDATA[{"formFields":[],"formDataEntries":[]}]]></TemplafySlideFormConfiguration>
</file>

<file path=customXml/item43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7.xml><?xml version="1.0" encoding="utf-8"?>
<TemplafySlideFormConfiguration><![CDATA[{"formFields":[],"formDataEntries":[]}]]></TemplafySlideFormConfiguration>
</file>

<file path=customXml/item4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9.xml><?xml version="1.0" encoding="utf-8"?>
<TemplafySlideFormConfiguration><![CDATA[{"formFields":[],"formDataEntries":[]}]]></TemplafySlideFormConfiguratio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0.xml><?xml version="1.0" encoding="utf-8"?>
<TemplafySlideFormConfiguration><![CDATA[{"formFields":[],"formDataEntries":[]}]]></TemplafySlideFormConfiguration>
</file>

<file path=customXml/item5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5.xml><?xml version="1.0" encoding="utf-8"?>
<TemplafySlideFormConfiguration><![CDATA[{"formFields":[],"formDataEntries":[]}]]></TemplafySlideFormConfiguration>
</file>

<file path=customXml/item5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7.xml><?xml version="1.0" encoding="utf-8"?>
<TemplafySlideFormConfiguration><![CDATA[{"formFields":[],"formDataEntries":[]}]]></TemplafySlideFormConfiguration>
</file>

<file path=customXml/item5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59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6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61.xml><?xml version="1.0" encoding="utf-8"?>
<TemplafySlideFormConfiguration><![CDATA[{"formFields":[],"formDataEntries":[]}]]></TemplafySlideFormConfiguration>
</file>

<file path=customXml/item6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63.xml><?xml version="1.0" encoding="utf-8"?>
<TemplafySlideFormConfiguration><![CDATA[{"formFields":[],"formDataEntries":[]}]]></TemplafySlideFormConfiguration>
</file>

<file path=customXml/item6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65.xml><?xml version="1.0" encoding="utf-8"?>
<TemplafySlideFormConfiguration><![CDATA[{"formFields":[],"formDataEntries":[]}]]></TemplafySlideFormConfiguration>
</file>

<file path=customXml/item6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67.xml><?xml version="1.0" encoding="utf-8"?>
<TemplafySlideFormConfiguration><![CDATA[{"formFields":[],"formDataEntries":[]}]]></TemplafySlideFormConfiguration>
</file>

<file path=customXml/item6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69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7878478851683961","enableDocumentContentUpdater":false,"version":"2.0"}]]></TemplafySlideTemplateConfiguration>
</file>

<file path=customXml/item7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1.xml><?xml version="1.0" encoding="utf-8"?>
<TemplafySlideFormConfiguration><![CDATA[{"formFields":[],"formDataEntries":[]}]]></TemplafySlideFormConfiguration>
</file>

<file path=customXml/item7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3.xml><?xml version="1.0" encoding="utf-8"?>
<TemplafySlideFormConfiguration><![CDATA[{"formFields":[],"formDataEntries":[]}]]></TemplafySlideFormConfiguration>
</file>

<file path=customXml/item74.xml><?xml version="1.0" encoding="utf-8"?>
<TemplafySlideFormConfiguration><![CDATA[{"formFields":[],"formDataEntries":[]}]]></TemplafySlideFormConfiguration>
</file>

<file path=customXml/item75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7.xml><?xml version="1.0" encoding="utf-8"?>
<TemplafySlideFormConfiguration><![CDATA[{"formFields":[],"formDataEntries":[]}]]></TemplafySlideFormConfiguration>
</file>

<file path=customXml/item7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9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0.xml><?xml version="1.0" encoding="utf-8"?>
<TemplafySlideFormConfiguration><![CDATA[{"formFields":[],"formDataEntries":[]}]]></TemplafySlideFormConfiguration>
</file>

<file path=customXml/item8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2.xml><?xml version="1.0" encoding="utf-8"?>
<TemplafySlideFormConfiguration><![CDATA[{"formFields":[],"formDataEntries":[]}]]></TemplafySlideFormConfiguration>
</file>

<file path=customXml/item83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4.xml><?xml version="1.0" encoding="utf-8"?>
<TemplafySlideFormConfiguration><![CDATA[{"formFields":[],"formDataEntries":[]}]]></TemplafySlideFormConfiguration>
</file>

<file path=customXml/item85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7.xml><?xml version="1.0" encoding="utf-8"?>
<TemplafySlideFormConfiguration><![CDATA[{"formFields":[],"formDataEntries":[]}]]></TemplafySlideFormConfiguration>
</file>

<file path=customXml/item88.xml><?xml version="1.0" encoding="utf-8"?>
<TemplafySlideFormConfiguration><![CDATA[{"formFields":[],"formDataEntries":[]}]]></TemplafySlideFormConfiguration>
</file>

<file path=customXml/item8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90.xml><?xml version="1.0" encoding="utf-8"?>
<TemplafySlideFormConfiguration><![CDATA[{"formFields":[],"formDataEntries":[]}]]></TemplafySlideFormConfiguration>
</file>

<file path=customXml/item9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92.xml><?xml version="1.0" encoding="utf-8"?>
<TemplafySlideFormConfiguration><![CDATA[{"formFields":[],"formDataEntries":[]}]]></TemplafySlideFormConfiguration>
</file>

<file path=customXml/item93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94.xml><?xml version="1.0" encoding="utf-8"?>
<TemplafySlideFormConfiguration><![CDATA[{"formFields":[],"formDataEntries":[]}]]></TemplafySlideFormConfiguration>
</file>

<file path=customXml/item95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96.xml><?xml version="1.0" encoding="utf-8"?>
<TemplafySlideFormConfiguration><![CDATA[{"formFields":[],"formDataEntries":[]}]]></TemplafySlideFormConfiguration>
</file>

<file path=customXml/item97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2C9624FA-BE37-4338-AFBA-10A015DA315A}">
  <ds:schemaRefs/>
</ds:datastoreItem>
</file>

<file path=customXml/itemProps10.xml><?xml version="1.0" encoding="utf-8"?>
<ds:datastoreItem xmlns:ds="http://schemas.openxmlformats.org/officeDocument/2006/customXml" ds:itemID="{6408F70E-8E6F-43B6-A2AC-601627311299}">
  <ds:schemaRefs/>
</ds:datastoreItem>
</file>

<file path=customXml/itemProps11.xml><?xml version="1.0" encoding="utf-8"?>
<ds:datastoreItem xmlns:ds="http://schemas.openxmlformats.org/officeDocument/2006/customXml" ds:itemID="{128411A9-418A-45D5-A056-C26491A810B9}">
  <ds:schemaRefs/>
</ds:datastoreItem>
</file>

<file path=customXml/itemProps12.xml><?xml version="1.0" encoding="utf-8"?>
<ds:datastoreItem xmlns:ds="http://schemas.openxmlformats.org/officeDocument/2006/customXml" ds:itemID="{B5FA92B5-6EB2-4A06-94E4-416AD6CE5938}">
  <ds:schemaRefs/>
</ds:datastoreItem>
</file>

<file path=customXml/itemProps13.xml><?xml version="1.0" encoding="utf-8"?>
<ds:datastoreItem xmlns:ds="http://schemas.openxmlformats.org/officeDocument/2006/customXml" ds:itemID="{DA72A271-C888-49FD-9852-443D50955458}">
  <ds:schemaRefs/>
</ds:datastoreItem>
</file>

<file path=customXml/itemProps14.xml><?xml version="1.0" encoding="utf-8"?>
<ds:datastoreItem xmlns:ds="http://schemas.openxmlformats.org/officeDocument/2006/customXml" ds:itemID="{402812C8-590F-483F-AA00-FDBA5EEEE228}">
  <ds:schemaRefs/>
</ds:datastoreItem>
</file>

<file path=customXml/itemProps15.xml><?xml version="1.0" encoding="utf-8"?>
<ds:datastoreItem xmlns:ds="http://schemas.openxmlformats.org/officeDocument/2006/customXml" ds:itemID="{726E7203-3EF1-4165-B78F-924B96384C2C}">
  <ds:schemaRefs/>
</ds:datastoreItem>
</file>

<file path=customXml/itemProps16.xml><?xml version="1.0" encoding="utf-8"?>
<ds:datastoreItem xmlns:ds="http://schemas.openxmlformats.org/officeDocument/2006/customXml" ds:itemID="{3A6A5395-C6F1-4C26-9F5A-D098F680BEA3}">
  <ds:schemaRefs/>
</ds:datastoreItem>
</file>

<file path=customXml/itemProps17.xml><?xml version="1.0" encoding="utf-8"?>
<ds:datastoreItem xmlns:ds="http://schemas.openxmlformats.org/officeDocument/2006/customXml" ds:itemID="{285C53F3-695B-47DB-A4C1-BB45C759B6E1}">
  <ds:schemaRefs/>
</ds:datastoreItem>
</file>

<file path=customXml/itemProps18.xml><?xml version="1.0" encoding="utf-8"?>
<ds:datastoreItem xmlns:ds="http://schemas.openxmlformats.org/officeDocument/2006/customXml" ds:itemID="{430067A2-7DA8-4AE8-9076-0C577D75B339}">
  <ds:schemaRefs/>
</ds:datastoreItem>
</file>

<file path=customXml/itemProps19.xml><?xml version="1.0" encoding="utf-8"?>
<ds:datastoreItem xmlns:ds="http://schemas.openxmlformats.org/officeDocument/2006/customXml" ds:itemID="{05ED1BAA-6A3D-49DE-9D81-5BF8213B7F0A}">
  <ds:schemaRefs/>
</ds:datastoreItem>
</file>

<file path=customXml/itemProps2.xml><?xml version="1.0" encoding="utf-8"?>
<ds:datastoreItem xmlns:ds="http://schemas.openxmlformats.org/officeDocument/2006/customXml" ds:itemID="{66553269-4FF6-4D45-9727-85E374EDFFA8}">
  <ds:schemaRefs/>
</ds:datastoreItem>
</file>

<file path=customXml/itemProps20.xml><?xml version="1.0" encoding="utf-8"?>
<ds:datastoreItem xmlns:ds="http://schemas.openxmlformats.org/officeDocument/2006/customXml" ds:itemID="{5239DF1F-0C5E-4BFF-82DF-6D8A90C18BC8}">
  <ds:schemaRefs/>
</ds:datastoreItem>
</file>

<file path=customXml/itemProps21.xml><?xml version="1.0" encoding="utf-8"?>
<ds:datastoreItem xmlns:ds="http://schemas.openxmlformats.org/officeDocument/2006/customXml" ds:itemID="{F5C3296E-B0A2-4A6E-8C7E-28BA219D277F}">
  <ds:schemaRefs/>
</ds:datastoreItem>
</file>

<file path=customXml/itemProps22.xml><?xml version="1.0" encoding="utf-8"?>
<ds:datastoreItem xmlns:ds="http://schemas.openxmlformats.org/officeDocument/2006/customXml" ds:itemID="{EBE27C63-5209-476B-A271-1A215C1321CD}">
  <ds:schemaRefs/>
</ds:datastoreItem>
</file>

<file path=customXml/itemProps23.xml><?xml version="1.0" encoding="utf-8"?>
<ds:datastoreItem xmlns:ds="http://schemas.openxmlformats.org/officeDocument/2006/customXml" ds:itemID="{C312F0CD-5FCB-4EDB-A51F-B43E2607B1C9}">
  <ds:schemaRefs/>
</ds:datastoreItem>
</file>

<file path=customXml/itemProps24.xml><?xml version="1.0" encoding="utf-8"?>
<ds:datastoreItem xmlns:ds="http://schemas.openxmlformats.org/officeDocument/2006/customXml" ds:itemID="{41E61236-33EC-40F0-81B9-779A622B931D}">
  <ds:schemaRefs/>
</ds:datastoreItem>
</file>

<file path=customXml/itemProps25.xml><?xml version="1.0" encoding="utf-8"?>
<ds:datastoreItem xmlns:ds="http://schemas.openxmlformats.org/officeDocument/2006/customXml" ds:itemID="{B9069622-307F-4893-89DB-7F26F04E35A9}">
  <ds:schemaRefs/>
</ds:datastoreItem>
</file>

<file path=customXml/itemProps26.xml><?xml version="1.0" encoding="utf-8"?>
<ds:datastoreItem xmlns:ds="http://schemas.openxmlformats.org/officeDocument/2006/customXml" ds:itemID="{8CB62D6E-B2E6-4CF8-90CE-A808CC803162}">
  <ds:schemaRefs/>
</ds:datastoreItem>
</file>

<file path=customXml/itemProps27.xml><?xml version="1.0" encoding="utf-8"?>
<ds:datastoreItem xmlns:ds="http://schemas.openxmlformats.org/officeDocument/2006/customXml" ds:itemID="{7A462F18-985F-493E-8B53-BF0D50A8DF5B}">
  <ds:schemaRefs/>
</ds:datastoreItem>
</file>

<file path=customXml/itemProps28.xml><?xml version="1.0" encoding="utf-8"?>
<ds:datastoreItem xmlns:ds="http://schemas.openxmlformats.org/officeDocument/2006/customXml" ds:itemID="{5DE8B174-FA10-42B1-8B05-0CA67F0C5FE1}">
  <ds:schemaRefs/>
</ds:datastoreItem>
</file>

<file path=customXml/itemProps29.xml><?xml version="1.0" encoding="utf-8"?>
<ds:datastoreItem xmlns:ds="http://schemas.openxmlformats.org/officeDocument/2006/customXml" ds:itemID="{BE345EFA-2517-4EC0-A976-21424F4206EB}">
  <ds:schemaRefs/>
</ds:datastoreItem>
</file>

<file path=customXml/itemProps3.xml><?xml version="1.0" encoding="utf-8"?>
<ds:datastoreItem xmlns:ds="http://schemas.openxmlformats.org/officeDocument/2006/customXml" ds:itemID="{BEA9EFE8-435D-4264-9D4E-7E8FA8CEB3FA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08b0760-57dd-437e-be5d-5105d6842521"/>
    <ds:schemaRef ds:uri="64bed620-86a9-426b-81ad-a74481fd4b72"/>
    <ds:schemaRef ds:uri="http://www.w3.org/XML/1998/namespace"/>
    <ds:schemaRef ds:uri="http://purl.org/dc/elements/1.1/"/>
  </ds:schemaRefs>
</ds:datastoreItem>
</file>

<file path=customXml/itemProps30.xml><?xml version="1.0" encoding="utf-8"?>
<ds:datastoreItem xmlns:ds="http://schemas.openxmlformats.org/officeDocument/2006/customXml" ds:itemID="{6DB265A6-E8AC-45CA-BF19-CE9B3527FD48}">
  <ds:schemaRefs/>
</ds:datastoreItem>
</file>

<file path=customXml/itemProps31.xml><?xml version="1.0" encoding="utf-8"?>
<ds:datastoreItem xmlns:ds="http://schemas.openxmlformats.org/officeDocument/2006/customXml" ds:itemID="{6EDAD7FE-4897-4B59-B75D-6368592C5C4D}">
  <ds:schemaRefs/>
</ds:datastoreItem>
</file>

<file path=customXml/itemProps32.xml><?xml version="1.0" encoding="utf-8"?>
<ds:datastoreItem xmlns:ds="http://schemas.openxmlformats.org/officeDocument/2006/customXml" ds:itemID="{30C93D8B-E412-4A8F-99C4-0FC7B514528C}">
  <ds:schemaRefs/>
</ds:datastoreItem>
</file>

<file path=customXml/itemProps33.xml><?xml version="1.0" encoding="utf-8"?>
<ds:datastoreItem xmlns:ds="http://schemas.openxmlformats.org/officeDocument/2006/customXml" ds:itemID="{A26EECD5-3EE3-4AA5-A331-236F8A667C4F}">
  <ds:schemaRefs/>
</ds:datastoreItem>
</file>

<file path=customXml/itemProps34.xml><?xml version="1.0" encoding="utf-8"?>
<ds:datastoreItem xmlns:ds="http://schemas.openxmlformats.org/officeDocument/2006/customXml" ds:itemID="{3A80E705-F826-42F6-BA6C-DEEBC4B4D212}">
  <ds:schemaRefs/>
</ds:datastoreItem>
</file>

<file path=customXml/itemProps35.xml><?xml version="1.0" encoding="utf-8"?>
<ds:datastoreItem xmlns:ds="http://schemas.openxmlformats.org/officeDocument/2006/customXml" ds:itemID="{C973095E-AE50-408D-847D-CE9FC2EA4133}">
  <ds:schemaRefs/>
</ds:datastoreItem>
</file>

<file path=customXml/itemProps36.xml><?xml version="1.0" encoding="utf-8"?>
<ds:datastoreItem xmlns:ds="http://schemas.openxmlformats.org/officeDocument/2006/customXml" ds:itemID="{7796FC4B-841A-4C15-9EB8-9566FD9BD423}">
  <ds:schemaRefs/>
</ds:datastoreItem>
</file>

<file path=customXml/itemProps37.xml><?xml version="1.0" encoding="utf-8"?>
<ds:datastoreItem xmlns:ds="http://schemas.openxmlformats.org/officeDocument/2006/customXml" ds:itemID="{7ADD5BF4-8235-47F9-8CD9-91AC91AA2BC9}">
  <ds:schemaRefs/>
</ds:datastoreItem>
</file>

<file path=customXml/itemProps38.xml><?xml version="1.0" encoding="utf-8"?>
<ds:datastoreItem xmlns:ds="http://schemas.openxmlformats.org/officeDocument/2006/customXml" ds:itemID="{39BC0DC1-3599-4BAA-9AAF-907C07E9BFE1}">
  <ds:schemaRefs/>
</ds:datastoreItem>
</file>

<file path=customXml/itemProps39.xml><?xml version="1.0" encoding="utf-8"?>
<ds:datastoreItem xmlns:ds="http://schemas.openxmlformats.org/officeDocument/2006/customXml" ds:itemID="{E4F23093-5F2F-4934-A1A2-7FBCC3C3E48C}">
  <ds:schemaRefs/>
</ds:datastoreItem>
</file>

<file path=customXml/itemProps4.xml><?xml version="1.0" encoding="utf-8"?>
<ds:datastoreItem xmlns:ds="http://schemas.openxmlformats.org/officeDocument/2006/customXml" ds:itemID="{DA1955B8-8BF6-4A61-B82D-7A963C4B3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ed620-86a9-426b-81ad-a74481fd4b72"/>
    <ds:schemaRef ds:uri="d08b0760-57dd-437e-be5d-5105d6842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0.xml><?xml version="1.0" encoding="utf-8"?>
<ds:datastoreItem xmlns:ds="http://schemas.openxmlformats.org/officeDocument/2006/customXml" ds:itemID="{FD33E501-6369-4C00-811E-C6FFDAC2434B}">
  <ds:schemaRefs/>
</ds:datastoreItem>
</file>

<file path=customXml/itemProps41.xml><?xml version="1.0" encoding="utf-8"?>
<ds:datastoreItem xmlns:ds="http://schemas.openxmlformats.org/officeDocument/2006/customXml" ds:itemID="{123A6C40-0957-49A7-87E9-760895FBBD94}">
  <ds:schemaRefs/>
</ds:datastoreItem>
</file>

<file path=customXml/itemProps42.xml><?xml version="1.0" encoding="utf-8"?>
<ds:datastoreItem xmlns:ds="http://schemas.openxmlformats.org/officeDocument/2006/customXml" ds:itemID="{4250F103-ACF8-41AC-A29F-57AD86B52C88}">
  <ds:schemaRefs/>
</ds:datastoreItem>
</file>

<file path=customXml/itemProps43.xml><?xml version="1.0" encoding="utf-8"?>
<ds:datastoreItem xmlns:ds="http://schemas.openxmlformats.org/officeDocument/2006/customXml" ds:itemID="{32D15880-7245-474C-91FF-2F5C3A21FC5E}">
  <ds:schemaRefs/>
</ds:datastoreItem>
</file>

<file path=customXml/itemProps44.xml><?xml version="1.0" encoding="utf-8"?>
<ds:datastoreItem xmlns:ds="http://schemas.openxmlformats.org/officeDocument/2006/customXml" ds:itemID="{BB9D7D2B-409F-461E-8222-7088A479B6D4}">
  <ds:schemaRefs/>
</ds:datastoreItem>
</file>

<file path=customXml/itemProps45.xml><?xml version="1.0" encoding="utf-8"?>
<ds:datastoreItem xmlns:ds="http://schemas.openxmlformats.org/officeDocument/2006/customXml" ds:itemID="{A5631EFE-896A-4E21-A971-86250BD0485C}">
  <ds:schemaRefs/>
</ds:datastoreItem>
</file>

<file path=customXml/itemProps46.xml><?xml version="1.0" encoding="utf-8"?>
<ds:datastoreItem xmlns:ds="http://schemas.openxmlformats.org/officeDocument/2006/customXml" ds:itemID="{2A50CB9C-72E6-42B6-AEB0-93DBBAB5AA9B}">
  <ds:schemaRefs/>
</ds:datastoreItem>
</file>

<file path=customXml/itemProps47.xml><?xml version="1.0" encoding="utf-8"?>
<ds:datastoreItem xmlns:ds="http://schemas.openxmlformats.org/officeDocument/2006/customXml" ds:itemID="{71F8FD4F-DE94-4160-85B6-AFA450C5F9E1}">
  <ds:schemaRefs/>
</ds:datastoreItem>
</file>

<file path=customXml/itemProps48.xml><?xml version="1.0" encoding="utf-8"?>
<ds:datastoreItem xmlns:ds="http://schemas.openxmlformats.org/officeDocument/2006/customXml" ds:itemID="{7BAB2A61-E46E-447F-B1F0-A9BE16EC83B3}">
  <ds:schemaRefs/>
</ds:datastoreItem>
</file>

<file path=customXml/itemProps49.xml><?xml version="1.0" encoding="utf-8"?>
<ds:datastoreItem xmlns:ds="http://schemas.openxmlformats.org/officeDocument/2006/customXml" ds:itemID="{177CDBC6-561F-4C8E-AF80-E6147DBAC042}">
  <ds:schemaRefs/>
</ds:datastoreItem>
</file>

<file path=customXml/itemProps5.xml><?xml version="1.0" encoding="utf-8"?>
<ds:datastoreItem xmlns:ds="http://schemas.openxmlformats.org/officeDocument/2006/customXml" ds:itemID="{A9491512-FD94-4FB0-A3D9-43AAD14981F0}">
  <ds:schemaRefs>
    <ds:schemaRef ds:uri="http://schemas.microsoft.com/sharepoint/v3/contenttype/forms"/>
  </ds:schemaRefs>
</ds:datastoreItem>
</file>

<file path=customXml/itemProps50.xml><?xml version="1.0" encoding="utf-8"?>
<ds:datastoreItem xmlns:ds="http://schemas.openxmlformats.org/officeDocument/2006/customXml" ds:itemID="{1160C00C-046E-446A-8F84-FB10D660708B}">
  <ds:schemaRefs/>
</ds:datastoreItem>
</file>

<file path=customXml/itemProps51.xml><?xml version="1.0" encoding="utf-8"?>
<ds:datastoreItem xmlns:ds="http://schemas.openxmlformats.org/officeDocument/2006/customXml" ds:itemID="{2DD83FC3-CE12-4A7D-AB17-F6A5B5316B66}">
  <ds:schemaRefs/>
</ds:datastoreItem>
</file>

<file path=customXml/itemProps52.xml><?xml version="1.0" encoding="utf-8"?>
<ds:datastoreItem xmlns:ds="http://schemas.openxmlformats.org/officeDocument/2006/customXml" ds:itemID="{305F0E4A-A32A-4554-840F-4F2C39239FC6}">
  <ds:schemaRefs/>
</ds:datastoreItem>
</file>

<file path=customXml/itemProps53.xml><?xml version="1.0" encoding="utf-8"?>
<ds:datastoreItem xmlns:ds="http://schemas.openxmlformats.org/officeDocument/2006/customXml" ds:itemID="{4E0AF2B5-8B29-4D55-8682-6E4E3E63AE9C}">
  <ds:schemaRefs/>
</ds:datastoreItem>
</file>

<file path=customXml/itemProps54.xml><?xml version="1.0" encoding="utf-8"?>
<ds:datastoreItem xmlns:ds="http://schemas.openxmlformats.org/officeDocument/2006/customXml" ds:itemID="{67000A6F-3ED0-4A7D-8A3C-1113DB44E857}">
  <ds:schemaRefs/>
</ds:datastoreItem>
</file>

<file path=customXml/itemProps55.xml><?xml version="1.0" encoding="utf-8"?>
<ds:datastoreItem xmlns:ds="http://schemas.openxmlformats.org/officeDocument/2006/customXml" ds:itemID="{471622C6-30C5-4774-A0C3-6DD2FA85F2CF}">
  <ds:schemaRefs/>
</ds:datastoreItem>
</file>

<file path=customXml/itemProps56.xml><?xml version="1.0" encoding="utf-8"?>
<ds:datastoreItem xmlns:ds="http://schemas.openxmlformats.org/officeDocument/2006/customXml" ds:itemID="{E639DD27-BC52-4222-BE2F-CF31DFBFBA9F}">
  <ds:schemaRefs/>
</ds:datastoreItem>
</file>

<file path=customXml/itemProps57.xml><?xml version="1.0" encoding="utf-8"?>
<ds:datastoreItem xmlns:ds="http://schemas.openxmlformats.org/officeDocument/2006/customXml" ds:itemID="{B3EDA849-D9F4-4AB9-B5F6-4CFB56FEB7E7}">
  <ds:schemaRefs/>
</ds:datastoreItem>
</file>

<file path=customXml/itemProps58.xml><?xml version="1.0" encoding="utf-8"?>
<ds:datastoreItem xmlns:ds="http://schemas.openxmlformats.org/officeDocument/2006/customXml" ds:itemID="{BE47F78B-B944-40FF-8573-1F62932DAF50}">
  <ds:schemaRefs/>
</ds:datastoreItem>
</file>

<file path=customXml/itemProps59.xml><?xml version="1.0" encoding="utf-8"?>
<ds:datastoreItem xmlns:ds="http://schemas.openxmlformats.org/officeDocument/2006/customXml" ds:itemID="{FA5DBE9D-E301-446D-A523-82CA5BA6BE16}">
  <ds:schemaRefs/>
</ds:datastoreItem>
</file>

<file path=customXml/itemProps6.xml><?xml version="1.0" encoding="utf-8"?>
<ds:datastoreItem xmlns:ds="http://schemas.openxmlformats.org/officeDocument/2006/customXml" ds:itemID="{47C1C4D1-2AA0-4E2D-9B5F-D6FD321DB166}">
  <ds:schemaRefs/>
</ds:datastoreItem>
</file>

<file path=customXml/itemProps60.xml><?xml version="1.0" encoding="utf-8"?>
<ds:datastoreItem xmlns:ds="http://schemas.openxmlformats.org/officeDocument/2006/customXml" ds:itemID="{0CAF2786-7332-4BAB-9BC4-8FF4592FEC37}">
  <ds:schemaRefs/>
</ds:datastoreItem>
</file>

<file path=customXml/itemProps61.xml><?xml version="1.0" encoding="utf-8"?>
<ds:datastoreItem xmlns:ds="http://schemas.openxmlformats.org/officeDocument/2006/customXml" ds:itemID="{24B8DCBD-3428-4DD3-BA21-43222CE03F44}">
  <ds:schemaRefs/>
</ds:datastoreItem>
</file>

<file path=customXml/itemProps62.xml><?xml version="1.0" encoding="utf-8"?>
<ds:datastoreItem xmlns:ds="http://schemas.openxmlformats.org/officeDocument/2006/customXml" ds:itemID="{9BE09431-D879-40B6-86A1-8AF5A62EB1A7}">
  <ds:schemaRefs/>
</ds:datastoreItem>
</file>

<file path=customXml/itemProps63.xml><?xml version="1.0" encoding="utf-8"?>
<ds:datastoreItem xmlns:ds="http://schemas.openxmlformats.org/officeDocument/2006/customXml" ds:itemID="{EA1488D5-6D39-40A8-8934-6CF48075D0F7}">
  <ds:schemaRefs/>
</ds:datastoreItem>
</file>

<file path=customXml/itemProps64.xml><?xml version="1.0" encoding="utf-8"?>
<ds:datastoreItem xmlns:ds="http://schemas.openxmlformats.org/officeDocument/2006/customXml" ds:itemID="{5F658EEE-6235-4B09-9CA3-1A12F59B3917}">
  <ds:schemaRefs/>
</ds:datastoreItem>
</file>

<file path=customXml/itemProps65.xml><?xml version="1.0" encoding="utf-8"?>
<ds:datastoreItem xmlns:ds="http://schemas.openxmlformats.org/officeDocument/2006/customXml" ds:itemID="{76FF478C-EBC1-46D7-ADDA-1ACE9F3EEFFA}">
  <ds:schemaRefs/>
</ds:datastoreItem>
</file>

<file path=customXml/itemProps66.xml><?xml version="1.0" encoding="utf-8"?>
<ds:datastoreItem xmlns:ds="http://schemas.openxmlformats.org/officeDocument/2006/customXml" ds:itemID="{672DA79E-AA62-42FA-B34B-1B158753B0A5}">
  <ds:schemaRefs/>
</ds:datastoreItem>
</file>

<file path=customXml/itemProps67.xml><?xml version="1.0" encoding="utf-8"?>
<ds:datastoreItem xmlns:ds="http://schemas.openxmlformats.org/officeDocument/2006/customXml" ds:itemID="{1B60E64A-18E1-48A6-83FF-5B0D2D66A292}">
  <ds:schemaRefs/>
</ds:datastoreItem>
</file>

<file path=customXml/itemProps68.xml><?xml version="1.0" encoding="utf-8"?>
<ds:datastoreItem xmlns:ds="http://schemas.openxmlformats.org/officeDocument/2006/customXml" ds:itemID="{A098F3CE-032A-4D4F-87C5-B53611BF1A7F}">
  <ds:schemaRefs/>
</ds:datastoreItem>
</file>

<file path=customXml/itemProps69.xml><?xml version="1.0" encoding="utf-8"?>
<ds:datastoreItem xmlns:ds="http://schemas.openxmlformats.org/officeDocument/2006/customXml" ds:itemID="{9671EC5C-A300-405A-87BA-BD843A8EFBAD}">
  <ds:schemaRefs/>
</ds:datastoreItem>
</file>

<file path=customXml/itemProps7.xml><?xml version="1.0" encoding="utf-8"?>
<ds:datastoreItem xmlns:ds="http://schemas.openxmlformats.org/officeDocument/2006/customXml" ds:itemID="{2F91A98B-433B-412D-8A70-96F9008AB9F3}">
  <ds:schemaRefs/>
</ds:datastoreItem>
</file>

<file path=customXml/itemProps70.xml><?xml version="1.0" encoding="utf-8"?>
<ds:datastoreItem xmlns:ds="http://schemas.openxmlformats.org/officeDocument/2006/customXml" ds:itemID="{B3DCD8D5-822F-4693-8221-159F02362F5F}">
  <ds:schemaRefs/>
</ds:datastoreItem>
</file>

<file path=customXml/itemProps71.xml><?xml version="1.0" encoding="utf-8"?>
<ds:datastoreItem xmlns:ds="http://schemas.openxmlformats.org/officeDocument/2006/customXml" ds:itemID="{6CDB2BA5-7028-4DDA-BF22-A0AAABFE730E}">
  <ds:schemaRefs/>
</ds:datastoreItem>
</file>

<file path=customXml/itemProps72.xml><?xml version="1.0" encoding="utf-8"?>
<ds:datastoreItem xmlns:ds="http://schemas.openxmlformats.org/officeDocument/2006/customXml" ds:itemID="{7ABE7966-75EB-4788-88FA-237482FDDE35}">
  <ds:schemaRefs/>
</ds:datastoreItem>
</file>

<file path=customXml/itemProps73.xml><?xml version="1.0" encoding="utf-8"?>
<ds:datastoreItem xmlns:ds="http://schemas.openxmlformats.org/officeDocument/2006/customXml" ds:itemID="{BD1E68A5-F53A-4CD7-8938-10952E90BE05}">
  <ds:schemaRefs/>
</ds:datastoreItem>
</file>

<file path=customXml/itemProps74.xml><?xml version="1.0" encoding="utf-8"?>
<ds:datastoreItem xmlns:ds="http://schemas.openxmlformats.org/officeDocument/2006/customXml" ds:itemID="{55C759F1-1659-4B4B-A83B-D256EA7D61C5}">
  <ds:schemaRefs/>
</ds:datastoreItem>
</file>

<file path=customXml/itemProps75.xml><?xml version="1.0" encoding="utf-8"?>
<ds:datastoreItem xmlns:ds="http://schemas.openxmlformats.org/officeDocument/2006/customXml" ds:itemID="{4F3A8CDE-EB6C-4A47-AB71-9AEAF48C12C4}">
  <ds:schemaRefs/>
</ds:datastoreItem>
</file>

<file path=customXml/itemProps76.xml><?xml version="1.0" encoding="utf-8"?>
<ds:datastoreItem xmlns:ds="http://schemas.openxmlformats.org/officeDocument/2006/customXml" ds:itemID="{C8FEEB92-E430-4109-9330-15CCE1FFEBA8}">
  <ds:schemaRefs/>
</ds:datastoreItem>
</file>

<file path=customXml/itemProps77.xml><?xml version="1.0" encoding="utf-8"?>
<ds:datastoreItem xmlns:ds="http://schemas.openxmlformats.org/officeDocument/2006/customXml" ds:itemID="{D6106447-B329-42FC-A072-D6490744F192}">
  <ds:schemaRefs/>
</ds:datastoreItem>
</file>

<file path=customXml/itemProps78.xml><?xml version="1.0" encoding="utf-8"?>
<ds:datastoreItem xmlns:ds="http://schemas.openxmlformats.org/officeDocument/2006/customXml" ds:itemID="{B577C770-9384-47A9-A1DF-F43735A4EA5E}">
  <ds:schemaRefs/>
</ds:datastoreItem>
</file>

<file path=customXml/itemProps79.xml><?xml version="1.0" encoding="utf-8"?>
<ds:datastoreItem xmlns:ds="http://schemas.openxmlformats.org/officeDocument/2006/customXml" ds:itemID="{813099AF-75B8-45A4-BED7-4546BE969788}">
  <ds:schemaRefs/>
</ds:datastoreItem>
</file>

<file path=customXml/itemProps8.xml><?xml version="1.0" encoding="utf-8"?>
<ds:datastoreItem xmlns:ds="http://schemas.openxmlformats.org/officeDocument/2006/customXml" ds:itemID="{1490A74D-4906-4A11-B113-5C483BCBF432}">
  <ds:schemaRefs/>
</ds:datastoreItem>
</file>

<file path=customXml/itemProps80.xml><?xml version="1.0" encoding="utf-8"?>
<ds:datastoreItem xmlns:ds="http://schemas.openxmlformats.org/officeDocument/2006/customXml" ds:itemID="{217EA1EC-90D8-4D4D-AEC1-5A080F3FA89C}">
  <ds:schemaRefs/>
</ds:datastoreItem>
</file>

<file path=customXml/itemProps81.xml><?xml version="1.0" encoding="utf-8"?>
<ds:datastoreItem xmlns:ds="http://schemas.openxmlformats.org/officeDocument/2006/customXml" ds:itemID="{78385EB6-83CC-423C-9674-292A4C6ACF6D}">
  <ds:schemaRefs/>
</ds:datastoreItem>
</file>

<file path=customXml/itemProps82.xml><?xml version="1.0" encoding="utf-8"?>
<ds:datastoreItem xmlns:ds="http://schemas.openxmlformats.org/officeDocument/2006/customXml" ds:itemID="{D904C7E7-C9F9-4879-A822-D92156A1B29C}">
  <ds:schemaRefs/>
</ds:datastoreItem>
</file>

<file path=customXml/itemProps83.xml><?xml version="1.0" encoding="utf-8"?>
<ds:datastoreItem xmlns:ds="http://schemas.openxmlformats.org/officeDocument/2006/customXml" ds:itemID="{CB1EFDAD-C505-4827-AF32-7ACC2AF19E72}">
  <ds:schemaRefs/>
</ds:datastoreItem>
</file>

<file path=customXml/itemProps84.xml><?xml version="1.0" encoding="utf-8"?>
<ds:datastoreItem xmlns:ds="http://schemas.openxmlformats.org/officeDocument/2006/customXml" ds:itemID="{A397F10C-C440-49D0-BFCC-6203E8B4A5E2}">
  <ds:schemaRefs/>
</ds:datastoreItem>
</file>

<file path=customXml/itemProps85.xml><?xml version="1.0" encoding="utf-8"?>
<ds:datastoreItem xmlns:ds="http://schemas.openxmlformats.org/officeDocument/2006/customXml" ds:itemID="{DC1FFDE0-0B31-4817-864A-15A90A60C8D1}">
  <ds:schemaRefs/>
</ds:datastoreItem>
</file>

<file path=customXml/itemProps86.xml><?xml version="1.0" encoding="utf-8"?>
<ds:datastoreItem xmlns:ds="http://schemas.openxmlformats.org/officeDocument/2006/customXml" ds:itemID="{D558669E-22A9-47D3-8BB0-EBCCE3E09825}">
  <ds:schemaRefs/>
</ds:datastoreItem>
</file>

<file path=customXml/itemProps87.xml><?xml version="1.0" encoding="utf-8"?>
<ds:datastoreItem xmlns:ds="http://schemas.openxmlformats.org/officeDocument/2006/customXml" ds:itemID="{BB55E44D-CE20-4113-9DAD-9C5F2E08A30D}">
  <ds:schemaRefs/>
</ds:datastoreItem>
</file>

<file path=customXml/itemProps88.xml><?xml version="1.0" encoding="utf-8"?>
<ds:datastoreItem xmlns:ds="http://schemas.openxmlformats.org/officeDocument/2006/customXml" ds:itemID="{118695AB-EACA-42E5-A990-6D96752DC2B8}">
  <ds:schemaRefs/>
</ds:datastoreItem>
</file>

<file path=customXml/itemProps89.xml><?xml version="1.0" encoding="utf-8"?>
<ds:datastoreItem xmlns:ds="http://schemas.openxmlformats.org/officeDocument/2006/customXml" ds:itemID="{9044E33A-B554-4DDF-AE8E-C0D029A57285}">
  <ds:schemaRefs/>
</ds:datastoreItem>
</file>

<file path=customXml/itemProps9.xml><?xml version="1.0" encoding="utf-8"?>
<ds:datastoreItem xmlns:ds="http://schemas.openxmlformats.org/officeDocument/2006/customXml" ds:itemID="{41A61D0F-DA0C-4B7D-9AC9-7D85B091367A}">
  <ds:schemaRefs/>
</ds:datastoreItem>
</file>

<file path=customXml/itemProps90.xml><?xml version="1.0" encoding="utf-8"?>
<ds:datastoreItem xmlns:ds="http://schemas.openxmlformats.org/officeDocument/2006/customXml" ds:itemID="{A4B7408E-431A-4A47-A94B-9BCE0E65EFEF}">
  <ds:schemaRefs/>
</ds:datastoreItem>
</file>

<file path=customXml/itemProps91.xml><?xml version="1.0" encoding="utf-8"?>
<ds:datastoreItem xmlns:ds="http://schemas.openxmlformats.org/officeDocument/2006/customXml" ds:itemID="{989B86C6-AD8A-46F4-B72D-A0E0EA875A1D}">
  <ds:schemaRefs/>
</ds:datastoreItem>
</file>

<file path=customXml/itemProps92.xml><?xml version="1.0" encoding="utf-8"?>
<ds:datastoreItem xmlns:ds="http://schemas.openxmlformats.org/officeDocument/2006/customXml" ds:itemID="{314467A8-9018-4F6B-8746-70BAA1144B02}">
  <ds:schemaRefs/>
</ds:datastoreItem>
</file>

<file path=customXml/itemProps93.xml><?xml version="1.0" encoding="utf-8"?>
<ds:datastoreItem xmlns:ds="http://schemas.openxmlformats.org/officeDocument/2006/customXml" ds:itemID="{77500970-E80D-4378-B17F-4B466546FBE0}">
  <ds:schemaRefs/>
</ds:datastoreItem>
</file>

<file path=customXml/itemProps94.xml><?xml version="1.0" encoding="utf-8"?>
<ds:datastoreItem xmlns:ds="http://schemas.openxmlformats.org/officeDocument/2006/customXml" ds:itemID="{67DD716D-B2C9-4F6B-B30D-A8AECBD49A12}">
  <ds:schemaRefs/>
</ds:datastoreItem>
</file>

<file path=customXml/itemProps95.xml><?xml version="1.0" encoding="utf-8"?>
<ds:datastoreItem xmlns:ds="http://schemas.openxmlformats.org/officeDocument/2006/customXml" ds:itemID="{9AE22200-080D-4C2D-8DA2-53AD4185D757}">
  <ds:schemaRefs/>
</ds:datastoreItem>
</file>

<file path=customXml/itemProps96.xml><?xml version="1.0" encoding="utf-8"?>
<ds:datastoreItem xmlns:ds="http://schemas.openxmlformats.org/officeDocument/2006/customXml" ds:itemID="{3A4F31A8-428D-467E-994A-8BF8F117B602}">
  <ds:schemaRefs/>
</ds:datastoreItem>
</file>

<file path=customXml/itemProps97.xml><?xml version="1.0" encoding="utf-8"?>
<ds:datastoreItem xmlns:ds="http://schemas.openxmlformats.org/officeDocument/2006/customXml" ds:itemID="{6B0D54D4-BCD3-407E-BC1F-935CE0FCC17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9672</TotalTime>
  <Words>2431</Words>
  <Application>Microsoft Office PowerPoint</Application>
  <PresentationFormat>Widescreen</PresentationFormat>
  <Paragraphs>872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Avenir Next</vt:lpstr>
      <vt:lpstr>Calibri</vt:lpstr>
      <vt:lpstr>Wingdings</vt:lpstr>
      <vt:lpstr>Maximus-22</vt:lpstr>
      <vt:lpstr>California LifeLine Third Party Administrator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Participation – Active LifeLine Subscribers - Trend</vt:lpstr>
      <vt:lpstr>Active Subscribers Top 5 Service Providers By Subscriber Count</vt:lpstr>
      <vt:lpstr>Active Subscribers Top 5 Service Providers by Subscriber Count and by Technology</vt:lpstr>
      <vt:lpstr>Active Subscriber By Funding Type  June 2025 through November 2025</vt:lpstr>
      <vt:lpstr>Active Subscribers - Top 20 State Senate Districts</vt:lpstr>
      <vt:lpstr>Active Subscribers - Top 20 State Assembly Districts</vt:lpstr>
      <vt:lpstr>Active Subscribers - Top 20 Counties</vt:lpstr>
      <vt:lpstr>Active Subscribers - Top 20 ZIP Codes</vt:lpstr>
      <vt:lpstr>Active Subscribers – Written Language Preferences</vt:lpstr>
      <vt:lpstr>Active Subscribers – Average Ages</vt:lpstr>
      <vt:lpstr>Customer Portal – Registered Users </vt:lpstr>
      <vt:lpstr>Subscriber Reported Demographics Household Income</vt:lpstr>
      <vt:lpstr>Subscriber Reported Demographics Gender</vt:lpstr>
      <vt:lpstr>Subscriber Reported Demographics Race</vt:lpstr>
      <vt:lpstr>Subscriber Reported Demographics Asian Ethnicity</vt:lpstr>
      <vt:lpstr>Subscriber Reported Demographics Pacific Islander Ethnicity</vt:lpstr>
      <vt:lpstr>Response &amp; Approval Rates – All Form Types June 2025 through November 2025</vt:lpstr>
      <vt:lpstr>Enrollment Application Volume by Received Channel June 2025 through November 2025</vt:lpstr>
      <vt:lpstr>Renewal Applications Submitted by Received Channel  June 2025 through November 2025</vt:lpstr>
      <vt:lpstr>Enrollment Eligibility Methods – Program Versus Income</vt:lpstr>
      <vt:lpstr>Enrollment Eligibility Methods – By Qualifying Program</vt:lpstr>
      <vt:lpstr>PowerPoint Presentation</vt:lpstr>
      <vt:lpstr>PowerPoint Presentation</vt:lpstr>
      <vt:lpstr>Renewal Rate Renewal Processes Starting September 6, 2024, through September 5, 2025*</vt:lpstr>
      <vt:lpstr>CalFresh Confirm Match Rates Renewal Processes Starting September 6, 2024, through September 5, 2025*</vt:lpstr>
      <vt:lpstr>Standalone Household Worksheet Volume by Received Channel  June 2025 through November 2025</vt:lpstr>
      <vt:lpstr>Call Center – Calls Offered June 2025 through November 2025</vt:lpstr>
      <vt:lpstr>Call Center – Average Seconds to Answer (ASA) June 2025 through November 2025</vt:lpstr>
      <vt:lpstr>Call Center – Inbound Calls Handled English &amp; Spanish June 2025 through November 2025</vt:lpstr>
      <vt:lpstr>Call Center – Inbound Calls Handled Other Supported Spoken Languages June 2025 through November 2025</vt:lpstr>
      <vt:lpstr>Call Center – Webchats Handled June 2025 through November 2025</vt:lpstr>
      <vt:lpstr>Call Center – Emails Handled June 2025 through November 2025</vt:lpstr>
      <vt:lpstr>Call Center – Forms Manually Processed June 2025 through November 2025</vt:lpstr>
      <vt:lpstr>Questions or Comments for the TPA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Graettinger, James R</dc:creator>
  <cp:lastModifiedBy>Graettinger, James R</cp:lastModifiedBy>
  <cp:revision>80</cp:revision>
  <cp:lastPrinted>2025-12-05T11:23:40Z</cp:lastPrinted>
  <dcterms:created xsi:type="dcterms:W3CDTF">2022-06-20T13:30:03Z</dcterms:created>
  <dcterms:modified xsi:type="dcterms:W3CDTF">2025-12-09T11:43:53Z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0x010100187A1B08E6C45B4EB8C40B073BBFD68D</vt:lpwstr>
  </property>
  <property fmtid="{D5CDD505-2E9C-101B-9397-08002B2CF9AE}" pid="3" name="TemplafyTimeStamp">
    <vt:lpwstr>2022-05-11T06:38:05</vt:lpwstr>
  </property>
  <property fmtid="{D5CDD505-2E9C-101B-9397-08002B2CF9AE}" pid="4" name="TemplafyTenantId">
    <vt:lpwstr>maximus</vt:lpwstr>
  </property>
  <property fmtid="{D5CDD505-2E9C-101B-9397-08002B2CF9AE}" pid="5" name="TemplafyTemplateId">
    <vt:lpwstr>637878478838814905</vt:lpwstr>
  </property>
  <property fmtid="{D5CDD505-2E9C-101B-9397-08002B2CF9AE}" pid="6" name="TemplafyUserProfileId">
    <vt:lpwstr>637878257776275529</vt:lpwstr>
  </property>
  <property fmtid="{D5CDD505-2E9C-101B-9397-08002B2CF9AE}" pid="7" name="TemplafyFromBlank">
    <vt:bool>false</vt:bool>
  </property>
</Properties>
</file>