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18"/>
  </p:notesMasterIdLst>
  <p:sldIdLst>
    <p:sldId id="284" r:id="rId6"/>
    <p:sldId id="268" r:id="rId7"/>
    <p:sldId id="275" r:id="rId8"/>
    <p:sldId id="437" r:id="rId9"/>
    <p:sldId id="441" r:id="rId10"/>
    <p:sldId id="446" r:id="rId11"/>
    <p:sldId id="445" r:id="rId12"/>
    <p:sldId id="442" r:id="rId13"/>
    <p:sldId id="443" r:id="rId14"/>
    <p:sldId id="438" r:id="rId15"/>
    <p:sldId id="444"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pper, Nicole" initials="CN" lastIdx="2" clrIdx="0">
    <p:extLst>
      <p:ext uri="{19B8F6BF-5375-455C-9EA6-DF929625EA0E}">
        <p15:presenceInfo xmlns:p15="http://schemas.microsoft.com/office/powerpoint/2012/main" userId="S::Nicole.Cropper@cpuc.ca.gov::3b34678a-68fa-462a-9bb2-27fde86a77a4" providerId="AD"/>
      </p:ext>
    </p:extLst>
  </p:cmAuthor>
  <p:cmAuthor id="2" name="Monica Palmeira" initials="MP" lastIdx="1" clrIdx="1">
    <p:extLst>
      <p:ext uri="{19B8F6BF-5375-455C-9EA6-DF929625EA0E}">
        <p15:presenceInfo xmlns:p15="http://schemas.microsoft.com/office/powerpoint/2012/main" userId="S::monica.palmeira@cpuc.ca.gov::423c17a0-4bb7-43aa-b13d-5743dcade5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57" autoAdjust="0"/>
    <p:restoredTop sz="72037" autoAdjust="0"/>
  </p:normalViewPr>
  <p:slideViewPr>
    <p:cSldViewPr snapToGrid="0" snapToObjects="1" showGuides="1">
      <p:cViewPr varScale="1">
        <p:scale>
          <a:sx n="92" d="100"/>
          <a:sy n="92" d="100"/>
        </p:scale>
        <p:origin x="23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10/14/21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https://www.healthandenvironment.org/environmental-health/social-context/history/environmental-justice-or-rather-injustice </a:t>
            </a:r>
          </a:p>
          <a:p>
            <a:endParaRPr lang="en-US" dirty="0"/>
          </a:p>
          <a:p>
            <a:r>
              <a:rPr lang="en-US" dirty="0"/>
              <a:t>ESJ Action Plan Goals:</a:t>
            </a:r>
          </a:p>
          <a:p>
            <a:pPr marL="342900" indent="-342900" algn="l">
              <a:buFontTx/>
              <a:buAutoNum type="arabicPeriod"/>
            </a:pPr>
            <a:r>
              <a:rPr lang="en-US" altLang="en-US" sz="1200" dirty="0"/>
              <a:t>Consistently </a:t>
            </a:r>
            <a:r>
              <a:rPr lang="en-US" altLang="en-US" sz="1200" b="1" dirty="0"/>
              <a:t>integrate equity and access considerations </a:t>
            </a:r>
            <a:r>
              <a:rPr lang="en-US" altLang="en-US" sz="1200" dirty="0"/>
              <a:t>throughout CPUC proceedings and other efforts.</a:t>
            </a:r>
          </a:p>
          <a:p>
            <a:pPr marL="342900" indent="-342900" algn="l">
              <a:buFontTx/>
              <a:buAutoNum type="arabicPeriod"/>
            </a:pPr>
            <a:r>
              <a:rPr lang="en-US" altLang="en-US" sz="1200" b="1" dirty="0"/>
              <a:t>Increase investment in clean energy resources </a:t>
            </a:r>
            <a:r>
              <a:rPr lang="en-US" altLang="en-US" sz="1200" dirty="0"/>
              <a:t>to benefit ESJ communities, especially to improve local air quality and public health. </a:t>
            </a:r>
          </a:p>
          <a:p>
            <a:pPr marL="342900" indent="-342900" algn="l">
              <a:buFontTx/>
              <a:buAutoNum type="arabicPeriod"/>
            </a:pPr>
            <a:r>
              <a:rPr lang="en-US" altLang="en-US" sz="1200" dirty="0"/>
              <a:t>Strive to </a:t>
            </a:r>
            <a:r>
              <a:rPr lang="en-US" altLang="en-US" sz="1200" b="1" dirty="0"/>
              <a:t>improve access to high-quality water, communications, and transportation services</a:t>
            </a:r>
            <a:r>
              <a:rPr lang="en-US" altLang="en-US" sz="1200" dirty="0"/>
              <a:t> for ESJ communities.  </a:t>
            </a:r>
          </a:p>
          <a:p>
            <a:pPr marL="342900" indent="-342900" algn="l">
              <a:buFontTx/>
              <a:buAutoNum type="arabicPeriod"/>
            </a:pPr>
            <a:r>
              <a:rPr lang="en-US" altLang="en-US" sz="1200" dirty="0"/>
              <a:t>Increase </a:t>
            </a:r>
            <a:r>
              <a:rPr lang="en-US" altLang="en-US" sz="1200" b="1" dirty="0"/>
              <a:t>climate resiliency </a:t>
            </a:r>
            <a:r>
              <a:rPr lang="en-US" altLang="en-US" sz="1200" dirty="0"/>
              <a:t>in ESJ communities. </a:t>
            </a:r>
          </a:p>
          <a:p>
            <a:pPr marL="342900" indent="-342900" algn="l">
              <a:buFontTx/>
              <a:buAutoNum type="arabicPeriod"/>
            </a:pPr>
            <a:r>
              <a:rPr lang="en-US" altLang="en-US" sz="1200" b="1" dirty="0"/>
              <a:t>Enhance outreach and public participation </a:t>
            </a:r>
            <a:r>
              <a:rPr lang="en-US" altLang="en-US" sz="1200" dirty="0"/>
              <a:t>opportunities for ESJ communities to meaningfully participate in the CPUC's decision-making process and benefit from CPUC programs.  </a:t>
            </a:r>
          </a:p>
          <a:p>
            <a:pPr marL="342900" indent="-342900" algn="l">
              <a:buFontTx/>
              <a:buAutoNum type="arabicPeriod"/>
            </a:pPr>
            <a:r>
              <a:rPr lang="en-US" altLang="en-US" sz="1200" b="1" dirty="0"/>
              <a:t>Enhance enforcement </a:t>
            </a:r>
            <a:r>
              <a:rPr lang="en-US" altLang="en-US" sz="1200" dirty="0"/>
              <a:t>to ensure safety and consumer protection for ESJ communities. </a:t>
            </a:r>
          </a:p>
          <a:p>
            <a:pPr marL="342900" indent="-342900" algn="l">
              <a:buFontTx/>
              <a:buAutoNum type="arabicPeriod"/>
            </a:pPr>
            <a:r>
              <a:rPr lang="en-US" altLang="en-US" sz="1200" b="1" dirty="0"/>
              <a:t>Promote economic and workforce development </a:t>
            </a:r>
            <a:r>
              <a:rPr lang="en-US" altLang="en-US" sz="1200" dirty="0"/>
              <a:t>opportunities in ESJ communities. </a:t>
            </a:r>
          </a:p>
          <a:p>
            <a:pPr marL="342900" indent="-342900" algn="l">
              <a:buFontTx/>
              <a:buAutoNum type="arabicPeriod"/>
            </a:pPr>
            <a:r>
              <a:rPr lang="en-US" altLang="en-US" sz="1200" b="1" dirty="0"/>
              <a:t>Improve training and staff development </a:t>
            </a:r>
            <a:r>
              <a:rPr lang="en-US" altLang="en-US" sz="1200" dirty="0"/>
              <a:t>related to ESJ issues within the CPUC's jurisdiction.</a:t>
            </a:r>
          </a:p>
          <a:p>
            <a:pPr marL="342900" indent="-342900" algn="l">
              <a:buFontTx/>
              <a:buAutoNum type="arabicPeriod"/>
            </a:pPr>
            <a:r>
              <a:rPr lang="en-US" altLang="en-US" sz="1200" b="1" dirty="0"/>
              <a:t>Monitor the CPUC's ESJ efforts </a:t>
            </a:r>
            <a:r>
              <a:rPr lang="en-US" altLang="en-US" sz="1200" dirty="0"/>
              <a:t>to evaluate how they are achieving their objectives.  </a:t>
            </a:r>
          </a:p>
          <a:p>
            <a:pPr marL="342900" indent="-342900" algn="l">
              <a:buFontTx/>
              <a:buAutoNum type="arabicPeriod"/>
            </a:pPr>
            <a:endParaRPr lang="en-US" altLang="en-US" sz="1200" dirty="0"/>
          </a:p>
          <a:p>
            <a:pPr marL="514350" indent="-514350" algn="l">
              <a:buFontTx/>
              <a:buChar char="•"/>
              <a:defRPr/>
            </a:pPr>
            <a:r>
              <a:rPr lang="en-US" altLang="en-US" sz="2800" dirty="0"/>
              <a:t>Core Team &amp; ESJ Liaisons</a:t>
            </a:r>
          </a:p>
          <a:p>
            <a:pPr marL="971550" lvl="1" indent="-514350" algn="l">
              <a:buFontTx/>
              <a:buChar char="•"/>
              <a:defRPr/>
            </a:pPr>
            <a:r>
              <a:rPr lang="en-US" altLang="en-US" sz="2400" dirty="0"/>
              <a:t>Represent each Division at the CPUC and tasked with tracking status of action items and serving as “ambassador” in Division for ESJ issues</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87263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21594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203657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4</a:t>
            </a:fld>
            <a:endParaRPr lang="en-US"/>
          </a:p>
        </p:txBody>
      </p:sp>
    </p:spTree>
    <p:extLst>
      <p:ext uri="{BB962C8B-B14F-4D97-AF65-F5344CB8AC3E}">
        <p14:creationId xmlns:p14="http://schemas.microsoft.com/office/powerpoint/2010/main" val="273917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b="1" dirty="0">
                <a:effectLst/>
                <a:ea typeface="Calibri" panose="020F0502020204030204" pitchFamily="34" charset="0"/>
                <a:cs typeface="Times New Roman" panose="02020603050405020304" pitchFamily="18" charset="0"/>
              </a:rPr>
              <a:t>1.1.1</a:t>
            </a:r>
            <a:r>
              <a:rPr lang="en-US" sz="1200" dirty="0">
                <a:effectLst/>
                <a:ea typeface="Calibri" panose="020F0502020204030204" pitchFamily="34" charset="0"/>
                <a:cs typeface="Times New Roman" panose="02020603050405020304" pitchFamily="18" charset="0"/>
              </a:rPr>
              <a:t> </a:t>
            </a:r>
            <a:r>
              <a:rPr lang="en-US" sz="1200" b="1" dirty="0">
                <a:solidFill>
                  <a:srgbClr val="0070C0"/>
                </a:solidFill>
                <a:effectLst/>
                <a:ea typeface="Calibri" panose="020F0502020204030204" pitchFamily="34" charset="0"/>
                <a:cs typeface="Times New Roman" panose="02020603050405020304" pitchFamily="18" charset="0"/>
              </a:rPr>
              <a:t>ESJ Impacts in CPUC Processes</a:t>
            </a:r>
            <a:r>
              <a:rPr lang="en-US" sz="1200" dirty="0">
                <a:effectLst/>
                <a:ea typeface="Calibri" panose="020F0502020204030204" pitchFamily="34" charset="0"/>
                <a:cs typeface="Times New Roman" panose="02020603050405020304" pitchFamily="18" charset="0"/>
              </a:rPr>
              <a:t>: </a:t>
            </a:r>
            <a:r>
              <a:rPr lang="en-US" sz="1200" dirty="0"/>
              <a:t>Continue to systematically incorporate ESJ considerations into proceedings, and further pursue opportunities to incorporate ESJ into Advice Letters, Resolutions, and other processes. </a:t>
            </a:r>
            <a:r>
              <a:rPr lang="en-US" sz="1200" dirty="0">
                <a:solidFill>
                  <a:srgbClr val="FF0000"/>
                </a:solidFill>
              </a:rPr>
              <a:t>[Emphasize scoping phase]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b="1" dirty="0">
                <a:ea typeface="Calibri" panose="020F0502020204030204" pitchFamily="34" charset="0"/>
                <a:cs typeface="Times New Roman" panose="02020603050405020304" pitchFamily="18" charset="0"/>
              </a:rPr>
              <a:t>8.1.1 </a:t>
            </a:r>
            <a:r>
              <a:rPr lang="en-US" sz="1200" b="1" dirty="0">
                <a:solidFill>
                  <a:srgbClr val="0070C0"/>
                </a:solidFill>
                <a:ea typeface="Calibri" panose="020F0502020204030204" pitchFamily="34" charset="0"/>
                <a:cs typeface="Times New Roman" panose="02020603050405020304" pitchFamily="18" charset="0"/>
              </a:rPr>
              <a:t>Division-Specific Training on Incorporating ESJ Issues into Proceedings: </a:t>
            </a:r>
            <a:r>
              <a:rPr lang="en-US" sz="1200" dirty="0">
                <a:ea typeface="Calibri" panose="020F0502020204030204" pitchFamily="34" charset="0"/>
                <a:cs typeface="Times New Roman" panose="02020603050405020304" pitchFamily="18" charset="0"/>
              </a:rPr>
              <a:t>Work within each CPUC division to provide tailored trainings for staff on how to incorporate ESJ issues into CPUC processes.</a:t>
            </a:r>
            <a:endParaRPr lang="en-US" sz="1200" dirty="0"/>
          </a:p>
          <a:p>
            <a:pPr marL="342900" marR="0" lvl="0" indent="-342900">
              <a:lnSpc>
                <a:spcPct val="107000"/>
              </a:lnSpc>
              <a:spcBef>
                <a:spcPts val="0"/>
              </a:spcBef>
              <a:spcAft>
                <a:spcPts val="0"/>
              </a:spcAft>
              <a:buFont typeface="Symbol" panose="05050102010706020507" pitchFamily="18" charset="2"/>
              <a:buChar char=""/>
            </a:pPr>
            <a:r>
              <a:rPr lang="en-US" sz="1200" b="1" dirty="0">
                <a:effectLst/>
                <a:ea typeface="Calibri" panose="020F0502020204030204" pitchFamily="34" charset="0"/>
                <a:cs typeface="Times New Roman" panose="02020603050405020304" pitchFamily="18" charset="0"/>
              </a:rPr>
              <a:t>1.1.5</a:t>
            </a:r>
            <a:r>
              <a:rPr lang="en-US" sz="1200" dirty="0">
                <a:effectLst/>
                <a:ea typeface="Calibri" panose="020F0502020204030204" pitchFamily="34" charset="0"/>
                <a:cs typeface="Times New Roman" panose="02020603050405020304" pitchFamily="18" charset="0"/>
              </a:rPr>
              <a:t> </a:t>
            </a:r>
            <a:r>
              <a:rPr lang="en-US" sz="1200" b="1" dirty="0">
                <a:solidFill>
                  <a:srgbClr val="0070C0"/>
                </a:solidFill>
                <a:effectLst/>
                <a:ea typeface="Calibri" panose="020F0502020204030204" pitchFamily="34" charset="0"/>
                <a:cs typeface="Times New Roman" panose="02020603050405020304" pitchFamily="18" charset="0"/>
              </a:rPr>
              <a:t>ESJ Definitions: Catalogue and Assess Opportunities for Mutual Eligibility</a:t>
            </a:r>
            <a:r>
              <a:rPr lang="en-US" sz="1200" dirty="0">
                <a:effectLst/>
                <a:ea typeface="Calibri" panose="020F0502020204030204" pitchFamily="34" charset="0"/>
                <a:cs typeface="Times New Roman" panose="02020603050405020304" pitchFamily="18" charset="0"/>
              </a:rPr>
              <a:t>: Catalogue definitions being used across the CPUC for ESJ purposes and create a framework for the creation of future definitions. Consider opportunities for alignment and mutual eligibility in coordination with industry divisions</a:t>
            </a:r>
            <a:endParaRPr lang="en-US" sz="1200" b="1"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ea typeface="Calibri" panose="020F0502020204030204" pitchFamily="34" charset="0"/>
                <a:cs typeface="Times New Roman" panose="02020603050405020304" pitchFamily="18" charset="0"/>
              </a:rPr>
              <a:t>2.1.1 </a:t>
            </a:r>
            <a:r>
              <a:rPr lang="en-US" sz="1200" b="1" dirty="0">
                <a:solidFill>
                  <a:srgbClr val="0070C0"/>
                </a:solidFill>
                <a:effectLst/>
                <a:ea typeface="Calibri" panose="020F0502020204030204" pitchFamily="34" charset="0"/>
                <a:cs typeface="Times New Roman" panose="02020603050405020304" pitchFamily="18" charset="0"/>
              </a:rPr>
              <a:t>Alignment &amp; Coordination Across Marketing, Education &amp; Outreach (ME&amp;O) Plans: </a:t>
            </a:r>
            <a:r>
              <a:rPr lang="en-US" sz="1200" dirty="0">
                <a:effectLst/>
                <a:ea typeface="Calibri" panose="020F0502020204030204" pitchFamily="34" charset="0"/>
                <a:cs typeface="Times New Roman" panose="02020603050405020304" pitchFamily="18" charset="0"/>
              </a:rPr>
              <a:t>Leverage ongoing work across a multitude of investor owned utilities (IOU) initiatives and programs to create synergy and deepen impact in ESJ communities, especially related to partnerships with community-based organizations (CBOs).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b="1" dirty="0">
                <a:effectLst/>
                <a:ea typeface="Calibri" panose="020F0502020204030204" pitchFamily="34" charset="0"/>
                <a:cs typeface="Times New Roman" panose="02020603050405020304" pitchFamily="18" charset="0"/>
              </a:rPr>
              <a:t>8.2.1 </a:t>
            </a:r>
            <a:r>
              <a:rPr lang="en-US" sz="1200" b="1" dirty="0">
                <a:solidFill>
                  <a:srgbClr val="0070C0"/>
                </a:solidFill>
                <a:effectLst/>
                <a:ea typeface="Calibri" panose="020F0502020204030204" pitchFamily="34" charset="0"/>
                <a:cs typeface="Times New Roman" panose="02020603050405020304" pitchFamily="18" charset="0"/>
              </a:rPr>
              <a:t>Alignment with Upcoming Racial Equity Action Plan: </a:t>
            </a:r>
            <a:r>
              <a:rPr lang="en-US" sz="1200" dirty="0">
                <a:effectLst/>
                <a:ea typeface="Calibri" panose="020F0502020204030204" pitchFamily="34" charset="0"/>
                <a:cs typeface="Times New Roman" panose="02020603050405020304" pitchFamily="18" charset="0"/>
              </a:rPr>
              <a:t>Support CCORE cohort to implement forthcoming CPUC Racial Equity Plan and support any efforts to conduct training for staff on racial equity issues.</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71135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b="1" dirty="0">
                <a:ea typeface="Calibri" panose="020F0502020204030204" pitchFamily="34" charset="0"/>
                <a:cs typeface="Times New Roman" panose="02020603050405020304" pitchFamily="18" charset="0"/>
              </a:rPr>
              <a:t>1.2.1</a:t>
            </a:r>
            <a:r>
              <a:rPr lang="en-US" sz="1200" dirty="0">
                <a:ea typeface="Calibri" panose="020F0502020204030204" pitchFamily="34" charset="0"/>
                <a:cs typeface="Times New Roman" panose="02020603050405020304" pitchFamily="18" charset="0"/>
              </a:rPr>
              <a:t> </a:t>
            </a:r>
            <a:r>
              <a:rPr lang="en-US" sz="1200" b="1" dirty="0">
                <a:solidFill>
                  <a:srgbClr val="0070C0"/>
                </a:solidFill>
                <a:ea typeface="Calibri" panose="020F0502020204030204" pitchFamily="34" charset="0"/>
                <a:cs typeface="Times New Roman" panose="02020603050405020304" pitchFamily="18" charset="0"/>
              </a:rPr>
              <a:t>Evaluation of Intervenor Compensation Program (ICOMP)</a:t>
            </a:r>
            <a:r>
              <a:rPr lang="en-US" sz="1200" dirty="0">
                <a:ea typeface="Calibri" panose="020F0502020204030204" pitchFamily="34" charset="0"/>
                <a:cs typeface="Times New Roman" panose="02020603050405020304" pitchFamily="18" charset="0"/>
              </a:rPr>
              <a:t>: Conduct an assessment of the current ICOMP successes and challenges, and propose recommendations for future improvements, both administrative and statutory.</a:t>
            </a:r>
          </a:p>
          <a:p>
            <a:pPr marL="342900" marR="0" lvl="0" indent="-342900">
              <a:lnSpc>
                <a:spcPct val="107000"/>
              </a:lnSpc>
              <a:spcBef>
                <a:spcPts val="0"/>
              </a:spcBef>
              <a:spcAft>
                <a:spcPts val="0"/>
              </a:spcAft>
              <a:buFont typeface="Symbol" panose="05050102010706020507" pitchFamily="18" charset="2"/>
              <a:buChar char=""/>
            </a:pPr>
            <a:r>
              <a:rPr lang="en-US" sz="1200" b="1" dirty="0">
                <a:effectLst/>
                <a:ea typeface="Calibri" panose="020F0502020204030204" pitchFamily="34" charset="0"/>
                <a:cs typeface="Times New Roman" panose="02020603050405020304" pitchFamily="18" charset="0"/>
              </a:rPr>
              <a:t>1.2.2</a:t>
            </a:r>
            <a:r>
              <a:rPr lang="en-US" sz="1200" dirty="0">
                <a:effectLst/>
                <a:ea typeface="Calibri" panose="020F0502020204030204" pitchFamily="34" charset="0"/>
                <a:cs typeface="Times New Roman" panose="02020603050405020304" pitchFamily="18" charset="0"/>
              </a:rPr>
              <a:t> </a:t>
            </a:r>
            <a:r>
              <a:rPr lang="en-US" sz="1200" b="1" dirty="0">
                <a:solidFill>
                  <a:srgbClr val="0070C0"/>
                </a:solidFill>
                <a:effectLst/>
                <a:ea typeface="Calibri" panose="020F0502020204030204" pitchFamily="34" charset="0"/>
                <a:cs typeface="Times New Roman" panose="02020603050405020304" pitchFamily="18" charset="0"/>
              </a:rPr>
              <a:t>Research Feasibility of a Pilot Program for Participation of Community Based Organizations (CBOs)</a:t>
            </a:r>
            <a:r>
              <a:rPr lang="en-US" sz="1200" dirty="0">
                <a:effectLst/>
                <a:ea typeface="Calibri" panose="020F0502020204030204" pitchFamily="34" charset="0"/>
                <a:cs typeface="Times New Roman" panose="02020603050405020304" pitchFamily="18" charset="0"/>
              </a:rPr>
              <a:t>: Identify a funding source outside of ICOMP and create a pilot program that aims to facilitate deeper involvement of CBOs in CPUC programs and processes. </a:t>
            </a:r>
          </a:p>
          <a:p>
            <a:pPr marL="342900" marR="0" lvl="0" indent="-342900">
              <a:lnSpc>
                <a:spcPct val="107000"/>
              </a:lnSpc>
              <a:spcBef>
                <a:spcPts val="0"/>
              </a:spcBef>
              <a:spcAft>
                <a:spcPts val="0"/>
              </a:spcAft>
              <a:buFont typeface="Symbol" panose="05050102010706020507" pitchFamily="18" charset="2"/>
              <a:buChar char=""/>
            </a:pPr>
            <a:r>
              <a:rPr lang="en-US" sz="1200" b="1" dirty="0">
                <a:ea typeface="Calibri" panose="020F0502020204030204" pitchFamily="34" charset="0"/>
                <a:cs typeface="Times New Roman" panose="02020603050405020304" pitchFamily="18" charset="0"/>
              </a:rPr>
              <a:t>1.2.5 </a:t>
            </a:r>
            <a:r>
              <a:rPr lang="en-US" sz="1200" b="1" dirty="0">
                <a:solidFill>
                  <a:srgbClr val="0070C0"/>
                </a:solidFill>
                <a:ea typeface="Calibri" panose="020F0502020204030204" pitchFamily="34" charset="0"/>
                <a:cs typeface="Times New Roman" panose="02020603050405020304" pitchFamily="18" charset="0"/>
              </a:rPr>
              <a:t>Host Regular "Participate in CPUC" Sessions </a:t>
            </a:r>
            <a:r>
              <a:rPr lang="en-US" sz="1200" dirty="0">
                <a:ea typeface="Calibri" panose="020F0502020204030204" pitchFamily="34" charset="0"/>
                <a:cs typeface="Times New Roman" panose="02020603050405020304" pitchFamily="18" charset="0"/>
              </a:rPr>
              <a:t>: Host virtual workshops on "Participating in CPUC Processes" to provide education on proceedings, processes, programs, how to engage, etc.</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b="1" dirty="0">
                <a:ea typeface="Calibri" panose="020F0502020204030204" pitchFamily="34" charset="0"/>
                <a:cs typeface="Times New Roman" panose="02020603050405020304" pitchFamily="18" charset="0"/>
              </a:rPr>
              <a:t>5.2.2: </a:t>
            </a:r>
            <a:r>
              <a:rPr lang="en-US" sz="1200" b="1" dirty="0">
                <a:solidFill>
                  <a:srgbClr val="0070C0"/>
                </a:solidFill>
                <a:ea typeface="Calibri" panose="020F0502020204030204" pitchFamily="34" charset="0"/>
                <a:cs typeface="Times New Roman" panose="02020603050405020304" pitchFamily="18" charset="0"/>
              </a:rPr>
              <a:t>Leverage CBOs for CPUC Workshops and Community Engagement:</a:t>
            </a:r>
            <a:r>
              <a:rPr lang="en-US" sz="1200" dirty="0">
                <a:solidFill>
                  <a:srgbClr val="0070C0"/>
                </a:solidFill>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Consider how CBOs can provide critical services and assistance to CPUC staff in the planning, outreach, and facilitation of proceeding-related workshops and other engagement needs. Pursue opportunities to provide grants or contracts with CBOs with relevant experience.</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182606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b="1" dirty="0">
                <a:effectLst/>
                <a:ea typeface="Calibri" panose="020F0502020204030204" pitchFamily="34" charset="0"/>
                <a:cs typeface="Times New Roman" panose="02020603050405020304" pitchFamily="18" charset="0"/>
              </a:rPr>
              <a:t>6.2.3 </a:t>
            </a:r>
            <a:r>
              <a:rPr lang="en-US" sz="1200" b="1" dirty="0">
                <a:solidFill>
                  <a:srgbClr val="0070C0"/>
                </a:solidFill>
                <a:effectLst/>
                <a:ea typeface="Calibri" panose="020F0502020204030204" pitchFamily="34" charset="0"/>
                <a:cs typeface="Times New Roman" panose="02020603050405020304" pitchFamily="18" charset="0"/>
              </a:rPr>
              <a:t>Expand Opportunities to Leverage Enforcement Action Settlements for ESJ Purposes: </a:t>
            </a:r>
            <a:r>
              <a:rPr lang="en-US" sz="1200" dirty="0">
                <a:effectLst/>
                <a:ea typeface="Calibri" panose="020F0502020204030204" pitchFamily="34" charset="0"/>
                <a:cs typeface="Times New Roman" panose="02020603050405020304" pitchFamily="18" charset="0"/>
              </a:rPr>
              <a:t>Building on long-running practice of supporting low-income and ESJ-related programs, consider ESJ communities when considering alternative enforcement options, or when considering recipients of settlement funds after restitution and fines.</a:t>
            </a:r>
          </a:p>
          <a:p>
            <a:pPr marL="342900" marR="0" lvl="0" indent="-342900">
              <a:lnSpc>
                <a:spcPct val="107000"/>
              </a:lnSpc>
              <a:spcBef>
                <a:spcPts val="0"/>
              </a:spcBef>
              <a:spcAft>
                <a:spcPts val="0"/>
              </a:spcAft>
              <a:buFont typeface="Symbol" panose="05050102010706020507" pitchFamily="18" charset="2"/>
              <a:buChar char=""/>
            </a:pPr>
            <a:r>
              <a:rPr lang="en-US" sz="1200" b="1" dirty="0">
                <a:ea typeface="Calibri" panose="020F0502020204030204" pitchFamily="34" charset="0"/>
                <a:cs typeface="Times New Roman" panose="02020603050405020304" pitchFamily="18" charset="0"/>
              </a:rPr>
              <a:t>6.3.1 </a:t>
            </a:r>
            <a:r>
              <a:rPr lang="en-US" sz="1200" b="1" dirty="0">
                <a:solidFill>
                  <a:srgbClr val="0070C0"/>
                </a:solidFill>
                <a:ea typeface="Calibri" panose="020F0502020204030204" pitchFamily="34" charset="0"/>
                <a:cs typeface="Times New Roman" panose="02020603050405020304" pitchFamily="18" charset="0"/>
              </a:rPr>
              <a:t>Develop an ESJ Lens for New CPUC Enforcement Policy:</a:t>
            </a:r>
            <a:r>
              <a:rPr lang="en-US" sz="1200" dirty="0">
                <a:ea typeface="Calibri" panose="020F0502020204030204" pitchFamily="34" charset="0"/>
                <a:cs typeface="Times New Roman" panose="02020603050405020304" pitchFamily="18" charset="0"/>
              </a:rPr>
              <a:t> Based on lessons learned from sister agencies, develop a training on ESJ issues and guidance on how to approach enforcement from an ESJ perspective. Consider pilot opportunities.</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52775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b="1" dirty="0">
                <a:effectLst/>
                <a:ea typeface="Calibri" panose="020F0502020204030204" pitchFamily="34" charset="0"/>
                <a:cs typeface="Times New Roman" panose="02020603050405020304" pitchFamily="18" charset="0"/>
              </a:rPr>
              <a:t>9.1.1 </a:t>
            </a:r>
            <a:r>
              <a:rPr lang="en-US" sz="1200" b="1" dirty="0">
                <a:solidFill>
                  <a:srgbClr val="0070C0"/>
                </a:solidFill>
                <a:effectLst/>
                <a:ea typeface="Calibri" panose="020F0502020204030204" pitchFamily="34" charset="0"/>
                <a:cs typeface="Times New Roman" panose="02020603050405020304" pitchFamily="18" charset="0"/>
              </a:rPr>
              <a:t>Metrics to Measure Impact, Community Outreach &amp; Engagement: </a:t>
            </a:r>
            <a:r>
              <a:rPr lang="en-US" sz="1200" dirty="0">
                <a:effectLst/>
                <a:ea typeface="Calibri" panose="020F0502020204030204" pitchFamily="34" charset="0"/>
                <a:cs typeface="Times New Roman" panose="02020603050405020304" pitchFamily="18" charset="0"/>
              </a:rPr>
              <a:t>Develop metrics, criteria, and guidance to ensure that utility programs and/or funds are having the intended effect, and measure meaningful and effective outreach and engagement. </a:t>
            </a:r>
          </a:p>
          <a:p>
            <a:pPr marL="342900" marR="0" lvl="0" indent="-342900">
              <a:lnSpc>
                <a:spcPct val="107000"/>
              </a:lnSpc>
              <a:spcBef>
                <a:spcPts val="0"/>
              </a:spcBef>
              <a:spcAft>
                <a:spcPts val="0"/>
              </a:spcAft>
              <a:buFont typeface="Symbol" panose="05050102010706020507" pitchFamily="18" charset="2"/>
              <a:buChar char=""/>
            </a:pPr>
            <a:r>
              <a:rPr lang="en-US" sz="1200" b="1" dirty="0">
                <a:ea typeface="Calibri" panose="020F0502020204030204" pitchFamily="34" charset="0"/>
                <a:cs typeface="Times New Roman" panose="02020603050405020304" pitchFamily="18" charset="0"/>
              </a:rPr>
              <a:t>9.2.1 </a:t>
            </a:r>
            <a:r>
              <a:rPr lang="en-US" sz="1200" b="1" dirty="0">
                <a:solidFill>
                  <a:srgbClr val="0070C0"/>
                </a:solidFill>
                <a:ea typeface="Calibri" panose="020F0502020204030204" pitchFamily="34" charset="0"/>
                <a:cs typeface="Times New Roman" panose="02020603050405020304" pitchFamily="18" charset="0"/>
              </a:rPr>
              <a:t>Metrics to Measure Satisfaction, Comprehension, and Experience: </a:t>
            </a:r>
            <a:r>
              <a:rPr lang="en-US" sz="1200" dirty="0">
                <a:ea typeface="Calibri" panose="020F0502020204030204" pitchFamily="34" charset="0"/>
                <a:cs typeface="Times New Roman" panose="02020603050405020304" pitchFamily="18" charset="0"/>
              </a:rPr>
              <a:t>Identify qualitative information-gathering strategies of utilities and evaluative spectra to help measure issues such as comprehension, satisfaction, and effectiveness of utility marketing, education, and outreach. Ensure there are pathways to act on information received. </a:t>
            </a:r>
            <a:endParaRPr lang="en-US" sz="12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278263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96369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2373081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October 14,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October 14,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October 14,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October 14,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October 14,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October 14,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October 14,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October 14,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October 14,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October 14,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October 14,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October 14,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October 14,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October 14,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October 14,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October 14,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October 14,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October 14,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October 14,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October 14,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October 14,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October 14,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October 14,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October 14,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October 14,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October 14,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October 14,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October 14,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October 14,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October 14,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October 14,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October 14,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October 14,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October 14,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October 14,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October 14,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October 14,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October 14,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October 14,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October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October 14,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October 14,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October 14,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October 14,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October 14,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October 14,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October 14,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October 14,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October 14,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October 14,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October 14,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October 14,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October 14,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October 14,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October 14,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October 14,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s://cpuc.webex.com/cpuc/j.php?RGID=r7891b25a7d2b2f2cbb865e340d7ed0c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puc.ca.gov/ESJActionPl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ESJActionPlan@cpuc.c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icole.Cropper@cpuc.ca.gov" TargetMode="External"/><Relationship Id="rId2" Type="http://schemas.openxmlformats.org/officeDocument/2006/relationships/hyperlink" Target="mailto:Monica.Palmeira@cpuc.ca.gov" TargetMode="External"/><Relationship Id="rId1" Type="http://schemas.openxmlformats.org/officeDocument/2006/relationships/slideLayout" Target="../slideLayouts/slideLayout25.xml"/><Relationship Id="rId4" Type="http://schemas.openxmlformats.org/officeDocument/2006/relationships/hyperlink" Target="mailto:Sarah.Sharpe@cpuc.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D60B-66D5-48BA-86A4-35C62E35D552}"/>
              </a:ext>
            </a:extLst>
          </p:cNvPr>
          <p:cNvSpPr>
            <a:spLocks noGrp="1"/>
          </p:cNvSpPr>
          <p:nvPr>
            <p:ph type="ctrTitle"/>
          </p:nvPr>
        </p:nvSpPr>
        <p:spPr>
          <a:xfrm>
            <a:off x="609600" y="710883"/>
            <a:ext cx="10959548" cy="2306637"/>
          </a:xfrm>
        </p:spPr>
        <p:txBody>
          <a:bodyPr>
            <a:normAutofit/>
          </a:bodyPr>
          <a:lstStyle/>
          <a:p>
            <a:r>
              <a:rPr lang="en-US" sz="3600" dirty="0"/>
              <a:t>CPUC Environmental &amp; Social Justice Action Plan</a:t>
            </a:r>
            <a:br>
              <a:rPr lang="en-US" sz="3600" dirty="0"/>
            </a:br>
            <a:endParaRPr lang="en-US" sz="3600" dirty="0"/>
          </a:p>
        </p:txBody>
      </p:sp>
      <p:sp>
        <p:nvSpPr>
          <p:cNvPr id="3" name="Subtitle 2">
            <a:extLst>
              <a:ext uri="{FF2B5EF4-FFF2-40B4-BE49-F238E27FC236}">
                <a16:creationId xmlns:a16="http://schemas.microsoft.com/office/drawing/2014/main" id="{7F82A9DA-F7AF-4369-A4C2-A181805FB6DC}"/>
              </a:ext>
            </a:extLst>
          </p:cNvPr>
          <p:cNvSpPr>
            <a:spLocks noGrp="1"/>
          </p:cNvSpPr>
          <p:nvPr>
            <p:ph type="subTitle" idx="1"/>
          </p:nvPr>
        </p:nvSpPr>
        <p:spPr>
          <a:xfrm>
            <a:off x="609600" y="2539683"/>
            <a:ext cx="9601200" cy="2306637"/>
          </a:xfrm>
        </p:spPr>
        <p:txBody>
          <a:bodyPr>
            <a:normAutofit/>
          </a:bodyPr>
          <a:lstStyle/>
          <a:p>
            <a:r>
              <a:rPr lang="en-US" sz="2800" b="1" dirty="0"/>
              <a:t>Draft Version 2.0</a:t>
            </a:r>
          </a:p>
          <a:p>
            <a:endParaRPr lang="en-US" sz="2800" dirty="0"/>
          </a:p>
          <a:p>
            <a:r>
              <a:rPr lang="en-US" sz="2800" dirty="0"/>
              <a:t>Disadvantaged Communities Advisory Group (DACAG)</a:t>
            </a:r>
          </a:p>
          <a:p>
            <a:r>
              <a:rPr lang="en-US" sz="2800" dirty="0"/>
              <a:t>Friday October 15, 2021</a:t>
            </a:r>
          </a:p>
        </p:txBody>
      </p:sp>
    </p:spTree>
    <p:extLst>
      <p:ext uri="{BB962C8B-B14F-4D97-AF65-F5344CB8AC3E}">
        <p14:creationId xmlns:p14="http://schemas.microsoft.com/office/powerpoint/2010/main" val="178888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Tentative Timeline &amp; Next Steps</a:t>
            </a:r>
          </a:p>
        </p:txBody>
      </p:sp>
      <p:graphicFrame>
        <p:nvGraphicFramePr>
          <p:cNvPr id="4" name="Content Placeholder 3">
            <a:extLst>
              <a:ext uri="{FF2B5EF4-FFF2-40B4-BE49-F238E27FC236}">
                <a16:creationId xmlns:a16="http://schemas.microsoft.com/office/drawing/2014/main" id="{31481E22-324A-4030-8121-B83C067939FB}"/>
              </a:ext>
            </a:extLst>
          </p:cNvPr>
          <p:cNvGraphicFramePr>
            <a:graphicFrameLocks noGrp="1"/>
          </p:cNvGraphicFramePr>
          <p:nvPr>
            <p:ph idx="1"/>
            <p:extLst>
              <p:ext uri="{D42A27DB-BD31-4B8C-83A1-F6EECF244321}">
                <p14:modId xmlns:p14="http://schemas.microsoft.com/office/powerpoint/2010/main" val="1795999842"/>
              </p:ext>
            </p:extLst>
          </p:nvPr>
        </p:nvGraphicFramePr>
        <p:xfrm>
          <a:off x="1514475" y="1631066"/>
          <a:ext cx="9305926" cy="4464936"/>
        </p:xfrm>
        <a:graphic>
          <a:graphicData uri="http://schemas.openxmlformats.org/drawingml/2006/table">
            <a:tbl>
              <a:tblPr firstRow="1" firstCol="1" bandRow="1">
                <a:tableStyleId>{BC89EF96-8CEA-46FF-86C4-4CE0E7609802}</a:tableStyleId>
              </a:tblPr>
              <a:tblGrid>
                <a:gridCol w="6055624">
                  <a:extLst>
                    <a:ext uri="{9D8B030D-6E8A-4147-A177-3AD203B41FA5}">
                      <a16:colId xmlns:a16="http://schemas.microsoft.com/office/drawing/2014/main" val="881838421"/>
                    </a:ext>
                  </a:extLst>
                </a:gridCol>
                <a:gridCol w="3250302">
                  <a:extLst>
                    <a:ext uri="{9D8B030D-6E8A-4147-A177-3AD203B41FA5}">
                      <a16:colId xmlns:a16="http://schemas.microsoft.com/office/drawing/2014/main" val="1394958361"/>
                    </a:ext>
                  </a:extLst>
                </a:gridCol>
              </a:tblGrid>
              <a:tr h="637848">
                <a:tc>
                  <a:txBody>
                    <a:bodyPr/>
                    <a:lstStyle/>
                    <a:p>
                      <a:pPr marL="0" marR="0" algn="ctr">
                        <a:lnSpc>
                          <a:spcPct val="107000"/>
                        </a:lnSpc>
                        <a:spcBef>
                          <a:spcPts val="0"/>
                        </a:spcBef>
                        <a:spcAft>
                          <a:spcPts val="0"/>
                        </a:spcAft>
                      </a:pPr>
                      <a:r>
                        <a:rPr lang="en-US" sz="1800" i="0" dirty="0">
                          <a:solidFill>
                            <a:schemeClr val="tx1"/>
                          </a:solidFill>
                          <a:effectLst/>
                          <a:latin typeface="+mn-lt"/>
                          <a:ea typeface="Calibri" panose="020F0502020204030204" pitchFamily="34" charset="0"/>
                          <a:cs typeface="Times New Roman" panose="02020603050405020304" pitchFamily="18" charset="0"/>
                        </a:rPr>
                        <a:t>Presentation to Low Income Oversight Board (LIOB)</a:t>
                      </a:r>
                    </a:p>
                  </a:txBody>
                  <a:tcPr marL="68580" marR="68580" marT="0" marB="0" anchor="ctr"/>
                </a:tc>
                <a:tc>
                  <a:txBody>
                    <a:bodyPr/>
                    <a:lstStyle/>
                    <a:p>
                      <a:pPr marL="0" marR="0" algn="ctr">
                        <a:lnSpc>
                          <a:spcPct val="107000"/>
                        </a:lnSpc>
                        <a:spcBef>
                          <a:spcPts val="0"/>
                        </a:spcBef>
                        <a:spcAft>
                          <a:spcPts val="0"/>
                        </a:spcAft>
                      </a:pPr>
                      <a:r>
                        <a:rPr lang="en-US" sz="1800" b="0" i="0" dirty="0">
                          <a:solidFill>
                            <a:schemeClr val="tx1"/>
                          </a:solidFill>
                          <a:effectLst/>
                          <a:latin typeface="+mn-lt"/>
                          <a:ea typeface="Calibri" panose="020F0502020204030204" pitchFamily="34" charset="0"/>
                          <a:cs typeface="Times New Roman" panose="02020603050405020304" pitchFamily="18" charset="0"/>
                        </a:rPr>
                        <a:t>Wednesday September 29</a:t>
                      </a:r>
                    </a:p>
                  </a:txBody>
                  <a:tcPr marL="68580" marR="68580" marT="0" marB="0" anchor="ctr"/>
                </a:tc>
                <a:extLst>
                  <a:ext uri="{0D108BD9-81ED-4DB2-BD59-A6C34878D82A}">
                    <a16:rowId xmlns:a16="http://schemas.microsoft.com/office/drawing/2014/main" val="3614719420"/>
                  </a:ext>
                </a:extLst>
              </a:tr>
              <a:tr h="637848">
                <a:tc>
                  <a:txBody>
                    <a:bodyPr/>
                    <a:lstStyle/>
                    <a:p>
                      <a:pPr marL="0" marR="0" algn="ctr">
                        <a:lnSpc>
                          <a:spcPct val="107000"/>
                        </a:lnSpc>
                        <a:spcBef>
                          <a:spcPts val="0"/>
                        </a:spcBef>
                        <a:spcAft>
                          <a:spcPts val="0"/>
                        </a:spcAft>
                      </a:pPr>
                      <a:r>
                        <a:rPr lang="en-US" sz="1800" i="0" dirty="0">
                          <a:solidFill>
                            <a:schemeClr val="tx1"/>
                          </a:solidFill>
                          <a:effectLst/>
                          <a:latin typeface="+mn-lt"/>
                          <a:ea typeface="Calibri" panose="020F0502020204030204" pitchFamily="34" charset="0"/>
                          <a:cs typeface="Times New Roman" panose="02020603050405020304" pitchFamily="18" charset="0"/>
                        </a:rPr>
                        <a:t>Presentation to Disadvantaged Communities Advisory Group (DACAG)</a:t>
                      </a:r>
                    </a:p>
                  </a:txBody>
                  <a:tcPr marL="68580" marR="68580" marT="0" marB="0" anchor="ctr"/>
                </a:tc>
                <a:tc>
                  <a:txBody>
                    <a:bodyPr/>
                    <a:lstStyle/>
                    <a:p>
                      <a:pPr marL="0" marR="0" algn="ctr">
                        <a:lnSpc>
                          <a:spcPct val="107000"/>
                        </a:lnSpc>
                        <a:spcBef>
                          <a:spcPts val="0"/>
                        </a:spcBef>
                        <a:spcAft>
                          <a:spcPts val="0"/>
                        </a:spcAft>
                      </a:pPr>
                      <a:r>
                        <a:rPr lang="en-US" sz="1800" b="0" i="0" dirty="0">
                          <a:solidFill>
                            <a:schemeClr val="tx1"/>
                          </a:solidFill>
                          <a:effectLst/>
                          <a:latin typeface="+mn-lt"/>
                          <a:ea typeface="Calibri" panose="020F0502020204030204" pitchFamily="34" charset="0"/>
                          <a:cs typeface="Times New Roman" panose="02020603050405020304" pitchFamily="18" charset="0"/>
                        </a:rPr>
                        <a:t>Friday October 15</a:t>
                      </a:r>
                    </a:p>
                  </a:txBody>
                  <a:tcPr marL="68580" marR="68580" marT="0" marB="0" anchor="ctr"/>
                </a:tc>
                <a:extLst>
                  <a:ext uri="{0D108BD9-81ED-4DB2-BD59-A6C34878D82A}">
                    <a16:rowId xmlns:a16="http://schemas.microsoft.com/office/drawing/2014/main" val="2224066782"/>
                  </a:ext>
                </a:extLst>
              </a:tr>
              <a:tr h="637848">
                <a:tc>
                  <a:txBody>
                    <a:bodyPr/>
                    <a:lstStyle/>
                    <a:p>
                      <a:pPr marL="0" marR="0" algn="ctr">
                        <a:lnSpc>
                          <a:spcPct val="107000"/>
                        </a:lnSpc>
                        <a:spcBef>
                          <a:spcPts val="0"/>
                        </a:spcBef>
                        <a:spcAft>
                          <a:spcPts val="0"/>
                        </a:spcAft>
                      </a:pPr>
                      <a:r>
                        <a:rPr lang="en-US" sz="1800" dirty="0">
                          <a:effectLst/>
                        </a:rPr>
                        <a:t>Post Draft Version 2.0 for Public Comment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Wednesday October 20</a:t>
                      </a:r>
                    </a:p>
                  </a:txBody>
                  <a:tcPr marL="68580" marR="68580" marT="0" marB="0" anchor="ctr"/>
                </a:tc>
                <a:extLst>
                  <a:ext uri="{0D108BD9-81ED-4DB2-BD59-A6C34878D82A}">
                    <a16:rowId xmlns:a16="http://schemas.microsoft.com/office/drawing/2014/main" val="3055412733"/>
                  </a:ext>
                </a:extLst>
              </a:tr>
              <a:tr h="637848">
                <a:tc>
                  <a:txBody>
                    <a:bodyPr/>
                    <a:lstStyle/>
                    <a:p>
                      <a:pPr marL="0" marR="0" algn="ctr">
                        <a:lnSpc>
                          <a:spcPct val="107000"/>
                        </a:lnSpc>
                        <a:spcBef>
                          <a:spcPts val="0"/>
                        </a:spcBef>
                        <a:spcAft>
                          <a:spcPts val="0"/>
                        </a:spcAft>
                      </a:pPr>
                      <a:r>
                        <a:rPr lang="en-US" sz="1800" i="1" dirty="0">
                          <a:solidFill>
                            <a:schemeClr val="accent4">
                              <a:lumMod val="75000"/>
                            </a:schemeClr>
                          </a:solidFill>
                          <a:effectLst/>
                          <a:latin typeface="+mn-lt"/>
                          <a:ea typeface="Calibri" panose="020F0502020204030204" pitchFamily="34" charset="0"/>
                          <a:cs typeface="Times New Roman" panose="02020603050405020304" pitchFamily="18" charset="0"/>
                        </a:rPr>
                        <a:t> Business &amp; Community Outreach (BCO) Webinar</a:t>
                      </a:r>
                    </a:p>
                    <a:p>
                      <a:pPr marL="0" marR="0" algn="ctr">
                        <a:lnSpc>
                          <a:spcPct val="107000"/>
                        </a:lnSpc>
                        <a:spcBef>
                          <a:spcPts val="0"/>
                        </a:spcBef>
                        <a:spcAft>
                          <a:spcPts val="0"/>
                        </a:spcAft>
                      </a:pPr>
                      <a:r>
                        <a:rPr lang="en-US" sz="1800" i="1" dirty="0">
                          <a:solidFill>
                            <a:schemeClr val="accent4">
                              <a:lumMod val="75000"/>
                            </a:schemeClr>
                          </a:solidFill>
                          <a:effectLst/>
                          <a:latin typeface="+mn-lt"/>
                          <a:ea typeface="Calibri" panose="020F0502020204030204" pitchFamily="34" charset="0"/>
                          <a:cs typeface="Times New Roman" panose="02020603050405020304" pitchFamily="18" charset="0"/>
                          <a:hlinkClick r:id="rId3"/>
                        </a:rPr>
                        <a:t>Register Here</a:t>
                      </a:r>
                      <a:endParaRPr lang="en-US" sz="1800" i="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0" i="1" dirty="0">
                          <a:solidFill>
                            <a:schemeClr val="accent4">
                              <a:lumMod val="75000"/>
                            </a:schemeClr>
                          </a:solidFill>
                          <a:effectLst/>
                          <a:latin typeface="+mn-lt"/>
                          <a:ea typeface="Calibri" panose="020F0502020204030204" pitchFamily="34" charset="0"/>
                          <a:cs typeface="Times New Roman" panose="02020603050405020304" pitchFamily="18" charset="0"/>
                        </a:rPr>
                        <a:t>Wednesday November 3</a:t>
                      </a:r>
                    </a:p>
                    <a:p>
                      <a:pPr marL="0" marR="0" algn="ctr">
                        <a:lnSpc>
                          <a:spcPct val="107000"/>
                        </a:lnSpc>
                        <a:spcBef>
                          <a:spcPts val="0"/>
                        </a:spcBef>
                        <a:spcAft>
                          <a:spcPts val="0"/>
                        </a:spcAft>
                      </a:pPr>
                      <a:r>
                        <a:rPr lang="en-US" sz="1800" b="0" i="1" dirty="0">
                          <a:solidFill>
                            <a:schemeClr val="accent4">
                              <a:lumMod val="75000"/>
                            </a:schemeClr>
                          </a:solidFill>
                          <a:effectLst/>
                          <a:latin typeface="+mn-lt"/>
                          <a:ea typeface="Calibri" panose="020F0502020204030204" pitchFamily="34" charset="0"/>
                          <a:cs typeface="Times New Roman" panose="02020603050405020304" pitchFamily="18" charset="0"/>
                        </a:rPr>
                        <a:t>10:00 – 11:45 AM</a:t>
                      </a:r>
                    </a:p>
                  </a:txBody>
                  <a:tcPr marL="68580" marR="68580" marT="0" marB="0" anchor="ctr"/>
                </a:tc>
                <a:extLst>
                  <a:ext uri="{0D108BD9-81ED-4DB2-BD59-A6C34878D82A}">
                    <a16:rowId xmlns:a16="http://schemas.microsoft.com/office/drawing/2014/main" val="3615632304"/>
                  </a:ext>
                </a:extLst>
              </a:tr>
              <a:tr h="637848">
                <a:tc>
                  <a:txBody>
                    <a:bodyPr/>
                    <a:lstStyle/>
                    <a:p>
                      <a:pPr marL="0" marR="0" algn="ctr">
                        <a:lnSpc>
                          <a:spcPct val="107000"/>
                        </a:lnSpc>
                        <a:spcBef>
                          <a:spcPts val="0"/>
                        </a:spcBef>
                        <a:spcAft>
                          <a:spcPts val="0"/>
                        </a:spcAft>
                      </a:pPr>
                      <a:r>
                        <a:rPr lang="en-US" sz="1800" dirty="0">
                          <a:effectLst/>
                        </a:rPr>
                        <a:t>Public Comment Deadline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0" dirty="0">
                          <a:effectLst/>
                        </a:rPr>
                        <a:t>Friday November 19</a:t>
                      </a:r>
                      <a:endParaRPr lang="en-US" sz="18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7250540"/>
                  </a:ext>
                </a:extLst>
              </a:tr>
              <a:tr h="637848">
                <a:tc>
                  <a:txBody>
                    <a:bodyPr/>
                    <a:lstStyle/>
                    <a:p>
                      <a:pPr marL="0" marR="0" algn="ctr">
                        <a:lnSpc>
                          <a:spcPct val="107000"/>
                        </a:lnSpc>
                        <a:spcBef>
                          <a:spcPts val="0"/>
                        </a:spcBef>
                        <a:spcAft>
                          <a:spcPts val="0"/>
                        </a:spcAft>
                      </a:pPr>
                      <a:r>
                        <a:rPr lang="en-US" sz="1800">
                          <a:effectLst/>
                        </a:rPr>
                        <a:t>Post Final Version</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TBD</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2328816"/>
                  </a:ext>
                </a:extLst>
              </a:tr>
              <a:tr h="637848">
                <a:tc>
                  <a:txBody>
                    <a:bodyPr/>
                    <a:lstStyle/>
                    <a:p>
                      <a:pPr marL="0" marR="0" algn="ctr">
                        <a:lnSpc>
                          <a:spcPct val="107000"/>
                        </a:lnSpc>
                        <a:spcBef>
                          <a:spcPts val="0"/>
                        </a:spcBef>
                        <a:spcAft>
                          <a:spcPts val="0"/>
                        </a:spcAft>
                      </a:pPr>
                      <a:r>
                        <a:rPr lang="en-US" sz="1800" dirty="0">
                          <a:effectLst/>
                        </a:rPr>
                        <a:t>Commissioner Voting Meeting for Adoption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TBD</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2899351"/>
                  </a:ext>
                </a:extLst>
              </a:tr>
            </a:tbl>
          </a:graphicData>
        </a:graphic>
      </p:graphicFrame>
    </p:spTree>
    <p:extLst>
      <p:ext uri="{BB962C8B-B14F-4D97-AF65-F5344CB8AC3E}">
        <p14:creationId xmlns:p14="http://schemas.microsoft.com/office/powerpoint/2010/main" val="394836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Comment Letters</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p:txBody>
          <a:bodyPr>
            <a:normAutofit/>
          </a:bodyPr>
          <a:lstStyle/>
          <a:p>
            <a:pPr marL="0" indent="0" algn="ctr">
              <a:buNone/>
            </a:pPr>
            <a:r>
              <a:rPr lang="en-US" sz="2800" dirty="0">
                <a:solidFill>
                  <a:schemeClr val="tx1"/>
                </a:solidFill>
                <a:effectLst/>
                <a:ea typeface="Calibri" panose="020F0502020204030204" pitchFamily="34" charset="0"/>
                <a:cs typeface="Calibri" panose="020F0502020204030204" pitchFamily="34" charset="0"/>
              </a:rPr>
              <a:t>Full Draft ESJ Action Plan available at: </a:t>
            </a:r>
            <a:r>
              <a:rPr lang="en-US" sz="2800" dirty="0">
                <a:solidFill>
                  <a:schemeClr val="tx1"/>
                </a:solidFill>
                <a:effectLst/>
                <a:ea typeface="Calibri" panose="020F0502020204030204" pitchFamily="34" charset="0"/>
                <a:cs typeface="Calibri" panose="020F0502020204030204" pitchFamily="34" charset="0"/>
                <a:hlinkClick r:id="rId3"/>
              </a:rPr>
              <a:t>www.cpuc.ca.gov/ESJActionPlan</a:t>
            </a:r>
            <a:r>
              <a:rPr lang="en-US" sz="2800" dirty="0">
                <a:solidFill>
                  <a:schemeClr val="tx1"/>
                </a:solidFill>
                <a:effectLst/>
                <a:ea typeface="Calibri" panose="020F0502020204030204" pitchFamily="34" charset="0"/>
                <a:cs typeface="Calibri" panose="020F0502020204030204" pitchFamily="34" charset="0"/>
              </a:rPr>
              <a:t> </a:t>
            </a:r>
          </a:p>
          <a:p>
            <a:pPr marL="0" indent="0" algn="ctr">
              <a:buNone/>
            </a:pPr>
            <a:endParaRPr lang="en-US" sz="2800" dirty="0">
              <a:solidFill>
                <a:schemeClr val="tx1"/>
              </a:solidFill>
              <a:effectLst/>
              <a:ea typeface="Calibri" panose="020F0502020204030204" pitchFamily="34" charset="0"/>
              <a:cs typeface="Calibri" panose="020F0502020204030204" pitchFamily="34" charset="0"/>
            </a:endParaRPr>
          </a:p>
          <a:p>
            <a:pPr marL="0" indent="0" algn="ctr">
              <a:buNone/>
            </a:pPr>
            <a:r>
              <a:rPr lang="en-US" sz="2800" dirty="0">
                <a:solidFill>
                  <a:schemeClr val="tx1"/>
                </a:solidFill>
                <a:effectLst/>
                <a:ea typeface="Calibri" panose="020F0502020204030204" pitchFamily="34" charset="0"/>
                <a:cs typeface="Calibri" panose="020F0502020204030204" pitchFamily="34" charset="0"/>
              </a:rPr>
              <a:t>Comments Due: </a:t>
            </a:r>
          </a:p>
          <a:p>
            <a:pPr marL="0" indent="0" algn="ctr">
              <a:buNone/>
            </a:pPr>
            <a:r>
              <a:rPr lang="en-US" sz="2800" b="1" dirty="0">
                <a:solidFill>
                  <a:srgbClr val="FF0000"/>
                </a:solidFill>
                <a:ea typeface="Calibri" panose="020F0502020204030204" pitchFamily="34" charset="0"/>
                <a:cs typeface="Calibri" panose="020F0502020204030204" pitchFamily="34" charset="0"/>
              </a:rPr>
              <a:t>Friday November 19</a:t>
            </a:r>
            <a:r>
              <a:rPr lang="en-US" sz="2800" b="1" dirty="0">
                <a:solidFill>
                  <a:srgbClr val="FF0000"/>
                </a:solidFill>
                <a:effectLst/>
                <a:ea typeface="Calibri" panose="020F0502020204030204" pitchFamily="34" charset="0"/>
                <a:cs typeface="Calibri" panose="020F0502020204030204" pitchFamily="34" charset="0"/>
              </a:rPr>
              <a:t>, 2021</a:t>
            </a:r>
          </a:p>
          <a:p>
            <a:pPr marL="0" indent="0" algn="ctr">
              <a:buNone/>
            </a:pPr>
            <a:endParaRPr lang="en-US" sz="2800" dirty="0">
              <a:solidFill>
                <a:schemeClr val="tx1"/>
              </a:solidFill>
              <a:effectLst/>
              <a:ea typeface="Calibri" panose="020F0502020204030204" pitchFamily="34" charset="0"/>
              <a:cs typeface="Calibri" panose="020F0502020204030204" pitchFamily="34" charset="0"/>
            </a:endParaRPr>
          </a:p>
          <a:p>
            <a:pPr marL="0" indent="0" algn="ctr">
              <a:buNone/>
            </a:pPr>
            <a:r>
              <a:rPr lang="en-US" sz="2800" dirty="0">
                <a:solidFill>
                  <a:schemeClr val="tx1"/>
                </a:solidFill>
                <a:ea typeface="Calibri" panose="020F0502020204030204" pitchFamily="34" charset="0"/>
                <a:cs typeface="Calibri" panose="020F0502020204030204" pitchFamily="34" charset="0"/>
              </a:rPr>
              <a:t>Submit Comments to: </a:t>
            </a:r>
          </a:p>
          <a:p>
            <a:pPr marL="0" indent="0" algn="ctr">
              <a:buNone/>
            </a:pPr>
            <a:r>
              <a:rPr lang="en-US" sz="2800" dirty="0">
                <a:solidFill>
                  <a:schemeClr val="tx1"/>
                </a:solidFill>
                <a:ea typeface="Calibri" panose="020F0502020204030204" pitchFamily="34" charset="0"/>
                <a:cs typeface="Calibri" panose="020F0502020204030204" pitchFamily="34" charset="0"/>
                <a:hlinkClick r:id="rId4"/>
              </a:rPr>
              <a:t>ESJActionPlan@cpuc.ca.gov</a:t>
            </a:r>
            <a:r>
              <a:rPr lang="en-US" sz="2800" dirty="0">
                <a:solidFill>
                  <a:schemeClr val="tx1"/>
                </a:solidFill>
                <a:ea typeface="Calibri" panose="020F0502020204030204" pitchFamily="34" charset="0"/>
                <a:cs typeface="Calibri" panose="020F0502020204030204" pitchFamily="34" charset="0"/>
              </a:rPr>
              <a:t> </a:t>
            </a:r>
          </a:p>
          <a:p>
            <a:endParaRPr lang="en-US" sz="2600" dirty="0">
              <a:solidFill>
                <a:srgbClr val="0563C1"/>
              </a:solidFill>
              <a:effectLst/>
              <a:ea typeface="Calibri" panose="020F0502020204030204" pitchFamily="34" charset="0"/>
              <a:cs typeface="Calibri" panose="020F0502020204030204" pitchFamily="34" charset="0"/>
            </a:endParaRPr>
          </a:p>
          <a:p>
            <a:pPr marL="0" indent="0">
              <a:buNone/>
            </a:pPr>
            <a:endParaRPr lang="en-US" sz="2800" u="sng" dirty="0">
              <a:solidFill>
                <a:srgbClr val="0563C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91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D60B-66D5-48BA-86A4-35C62E35D552}"/>
              </a:ext>
            </a:extLst>
          </p:cNvPr>
          <p:cNvSpPr>
            <a:spLocks noGrp="1"/>
          </p:cNvSpPr>
          <p:nvPr>
            <p:ph type="ctrTitle"/>
          </p:nvPr>
        </p:nvSpPr>
        <p:spPr>
          <a:xfrm>
            <a:off x="609600" y="710883"/>
            <a:ext cx="9601200" cy="1655763"/>
          </a:xfrm>
        </p:spPr>
        <p:txBody>
          <a:bodyPr>
            <a:normAutofit/>
          </a:bodyPr>
          <a:lstStyle/>
          <a:p>
            <a:r>
              <a:rPr lang="en-US" sz="3600" dirty="0"/>
              <a:t>THANK YOU!</a:t>
            </a:r>
          </a:p>
        </p:txBody>
      </p:sp>
      <p:sp>
        <p:nvSpPr>
          <p:cNvPr id="3" name="Subtitle 2">
            <a:extLst>
              <a:ext uri="{FF2B5EF4-FFF2-40B4-BE49-F238E27FC236}">
                <a16:creationId xmlns:a16="http://schemas.microsoft.com/office/drawing/2014/main" id="{7F82A9DA-F7AF-4369-A4C2-A181805FB6DC}"/>
              </a:ext>
            </a:extLst>
          </p:cNvPr>
          <p:cNvSpPr>
            <a:spLocks noGrp="1"/>
          </p:cNvSpPr>
          <p:nvPr>
            <p:ph type="subTitle" idx="1"/>
          </p:nvPr>
        </p:nvSpPr>
        <p:spPr>
          <a:xfrm>
            <a:off x="609600" y="2529191"/>
            <a:ext cx="9601200" cy="2587558"/>
          </a:xfrm>
        </p:spPr>
        <p:txBody>
          <a:bodyPr>
            <a:normAutofit fontScale="92500" lnSpcReduction="10000"/>
          </a:bodyPr>
          <a:lstStyle/>
          <a:p>
            <a:r>
              <a:rPr lang="en-US" sz="2800" dirty="0"/>
              <a:t>Monica Palmeira | News &amp; Outreach Office </a:t>
            </a:r>
            <a:r>
              <a:rPr lang="en-US" sz="2800" dirty="0">
                <a:hlinkClick r:id="rId2"/>
              </a:rPr>
              <a:t>Monica.Palmeira@cpuc.ca.gov</a:t>
            </a:r>
            <a:r>
              <a:rPr lang="en-US" sz="2800" dirty="0"/>
              <a:t> </a:t>
            </a:r>
          </a:p>
          <a:p>
            <a:r>
              <a:rPr lang="en-US" sz="2800" dirty="0"/>
              <a:t>Nicole Cropper | Office of the Commission</a:t>
            </a:r>
          </a:p>
          <a:p>
            <a:r>
              <a:rPr lang="en-US" sz="2800" dirty="0">
                <a:hlinkClick r:id="rId3"/>
              </a:rPr>
              <a:t>Nicole.Cropper@cpuc.ca.gov</a:t>
            </a:r>
            <a:r>
              <a:rPr lang="en-US" sz="2800" dirty="0"/>
              <a:t> </a:t>
            </a:r>
          </a:p>
          <a:p>
            <a:r>
              <a:rPr lang="en-US" sz="2800" dirty="0"/>
              <a:t>Sarah Sharpe | Office of Commissioner Guzman Aceves</a:t>
            </a:r>
          </a:p>
          <a:p>
            <a:r>
              <a:rPr lang="en-US" sz="2800" dirty="0">
                <a:hlinkClick r:id="rId4"/>
              </a:rPr>
              <a:t>Sarah.Sharpe@cpuc.ca.gov</a:t>
            </a:r>
            <a:r>
              <a:rPr lang="en-US" sz="2800" dirty="0"/>
              <a:t> </a:t>
            </a:r>
          </a:p>
          <a:p>
            <a:endParaRPr lang="en-US" sz="2800" dirty="0"/>
          </a:p>
          <a:p>
            <a:endParaRPr lang="en-US" sz="2800" dirty="0"/>
          </a:p>
        </p:txBody>
      </p:sp>
    </p:spTree>
    <p:extLst>
      <p:ext uri="{BB962C8B-B14F-4D97-AF65-F5344CB8AC3E}">
        <p14:creationId xmlns:p14="http://schemas.microsoft.com/office/powerpoint/2010/main" val="47621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4E1C-251F-41B9-9BA0-FD4466714983}"/>
              </a:ext>
            </a:extLst>
          </p:cNvPr>
          <p:cNvSpPr>
            <a:spLocks noGrp="1"/>
          </p:cNvSpPr>
          <p:nvPr>
            <p:ph type="title"/>
          </p:nvPr>
        </p:nvSpPr>
        <p:spPr>
          <a:xfrm>
            <a:off x="609600" y="365126"/>
            <a:ext cx="10972800" cy="1080716"/>
          </a:xfrm>
        </p:spPr>
        <p:txBody>
          <a:bodyPr/>
          <a:lstStyle/>
          <a:p>
            <a:r>
              <a:rPr lang="en-US" dirty="0"/>
              <a:t>About the ESJ Action Plan</a:t>
            </a:r>
          </a:p>
        </p:txBody>
      </p:sp>
      <p:sp>
        <p:nvSpPr>
          <p:cNvPr id="3" name="Content Placeholder 2">
            <a:extLst>
              <a:ext uri="{FF2B5EF4-FFF2-40B4-BE49-F238E27FC236}">
                <a16:creationId xmlns:a16="http://schemas.microsoft.com/office/drawing/2014/main" id="{11F73D87-23C0-4333-8637-E8AD952C3AF5}"/>
              </a:ext>
            </a:extLst>
          </p:cNvPr>
          <p:cNvSpPr>
            <a:spLocks noGrp="1"/>
          </p:cNvSpPr>
          <p:nvPr>
            <p:ph idx="1"/>
          </p:nvPr>
        </p:nvSpPr>
        <p:spPr>
          <a:xfrm>
            <a:off x="609600" y="1876847"/>
            <a:ext cx="7181850" cy="4300116"/>
          </a:xfrm>
        </p:spPr>
        <p:txBody>
          <a:bodyPr>
            <a:noAutofit/>
          </a:bodyPr>
          <a:lstStyle/>
          <a:p>
            <a:pPr>
              <a:lnSpc>
                <a:spcPct val="107000"/>
              </a:lnSpc>
              <a:spcBef>
                <a:spcPts val="0"/>
              </a:spcBef>
              <a:spcAft>
                <a:spcPts val="800"/>
              </a:spcAft>
            </a:pPr>
            <a:r>
              <a:rPr lang="en-US" sz="2000" dirty="0">
                <a:solidFill>
                  <a:schemeClr val="tx1"/>
                </a:solidFill>
                <a:effectLst/>
                <a:ea typeface="Calibri" panose="020F0502020204030204" pitchFamily="34" charset="0"/>
                <a:cs typeface="Calibri" panose="020F0502020204030204" pitchFamily="34" charset="0"/>
              </a:rPr>
              <a:t>Operating framework with which to integrate ESJ considerations throughout the agency’s work. </a:t>
            </a:r>
            <a:endParaRPr lang="en-US" sz="2000" dirty="0">
              <a:solidFill>
                <a:schemeClr val="tx1"/>
              </a:solidFill>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2000" dirty="0">
                <a:solidFill>
                  <a:schemeClr val="tx1"/>
                </a:solidFill>
                <a:effectLst/>
                <a:ea typeface="Calibri" panose="020F0502020204030204" pitchFamily="34" charset="0"/>
                <a:cs typeface="Calibri" panose="020F0502020204030204" pitchFamily="34" charset="0"/>
              </a:rPr>
              <a:t>Version 1.0 was adopted in February 2019.</a:t>
            </a:r>
          </a:p>
          <a:p>
            <a:pPr>
              <a:lnSpc>
                <a:spcPct val="107000"/>
              </a:lnSpc>
              <a:spcBef>
                <a:spcPts val="0"/>
              </a:spcBef>
              <a:spcAft>
                <a:spcPts val="800"/>
              </a:spcAft>
            </a:pPr>
            <a:r>
              <a:rPr lang="en-US" sz="2000" dirty="0">
                <a:solidFill>
                  <a:schemeClr val="tx1"/>
                </a:solidFill>
                <a:effectLst/>
                <a:ea typeface="Calibri" panose="020F0502020204030204" pitchFamily="34" charset="0"/>
                <a:cs typeface="Calibri" panose="020F0502020204030204" pitchFamily="34" charset="0"/>
              </a:rPr>
              <a:t>Consists of:</a:t>
            </a:r>
          </a:p>
          <a:p>
            <a:pPr lvl="1">
              <a:lnSpc>
                <a:spcPct val="107000"/>
              </a:lnSpc>
              <a:spcBef>
                <a:spcPts val="0"/>
              </a:spcBef>
              <a:spcAft>
                <a:spcPts val="800"/>
              </a:spcAft>
            </a:pPr>
            <a:r>
              <a:rPr lang="en-US" sz="2000" dirty="0">
                <a:solidFill>
                  <a:schemeClr val="tx1"/>
                </a:solidFill>
                <a:ea typeface="Calibri" panose="020F0502020204030204" pitchFamily="34" charset="0"/>
                <a:cs typeface="Calibri" panose="020F0502020204030204" pitchFamily="34" charset="0"/>
              </a:rPr>
              <a:t>9</a:t>
            </a:r>
            <a:r>
              <a:rPr lang="en-US" sz="2000" dirty="0">
                <a:solidFill>
                  <a:schemeClr val="tx1"/>
                </a:solidFill>
                <a:effectLst/>
                <a:ea typeface="Calibri" panose="020F0502020204030204" pitchFamily="34" charset="0"/>
                <a:cs typeface="Calibri" panose="020F0502020204030204" pitchFamily="34" charset="0"/>
              </a:rPr>
              <a:t> overarching goals</a:t>
            </a:r>
          </a:p>
          <a:p>
            <a:pPr lvl="1">
              <a:lnSpc>
                <a:spcPct val="107000"/>
              </a:lnSpc>
              <a:spcBef>
                <a:spcPts val="0"/>
              </a:spcBef>
              <a:spcAft>
                <a:spcPts val="800"/>
              </a:spcAft>
            </a:pPr>
            <a:r>
              <a:rPr lang="en-US" sz="2000" dirty="0">
                <a:solidFill>
                  <a:schemeClr val="tx1"/>
                </a:solidFill>
                <a:ea typeface="Calibri" panose="020F0502020204030204" pitchFamily="34" charset="0"/>
                <a:cs typeface="Calibri" panose="020F0502020204030204" pitchFamily="34" charset="0"/>
              </a:rPr>
              <a:t>C</a:t>
            </a:r>
            <a:r>
              <a:rPr lang="en-US" sz="2000" dirty="0">
                <a:solidFill>
                  <a:schemeClr val="tx1"/>
                </a:solidFill>
                <a:effectLst/>
                <a:ea typeface="Calibri" panose="020F0502020204030204" pitchFamily="34" charset="0"/>
                <a:cs typeface="Calibri" panose="020F0502020204030204" pitchFamily="34" charset="0"/>
              </a:rPr>
              <a:t>lear objectives</a:t>
            </a:r>
          </a:p>
          <a:p>
            <a:pPr lvl="1">
              <a:lnSpc>
                <a:spcPct val="107000"/>
              </a:lnSpc>
              <a:spcBef>
                <a:spcPts val="0"/>
              </a:spcBef>
              <a:spcAft>
                <a:spcPts val="800"/>
              </a:spcAft>
            </a:pPr>
            <a:r>
              <a:rPr lang="en-US" sz="2000" dirty="0">
                <a:solidFill>
                  <a:schemeClr val="tx1"/>
                </a:solidFill>
                <a:effectLst/>
                <a:ea typeface="Calibri" panose="020F0502020204030204" pitchFamily="34" charset="0"/>
                <a:cs typeface="Calibri" panose="020F0502020204030204" pitchFamily="34" charset="0"/>
              </a:rPr>
              <a:t>95 concrete action items (Draft 1.0) to ensure agency-wide collaboration, accountability, and forward movement in meeting ESJ principles</a:t>
            </a:r>
            <a:r>
              <a:rPr lang="en-US" sz="2000" dirty="0">
                <a:effectLst/>
                <a:ea typeface="Calibri" panose="020F0502020204030204" pitchFamily="34" charset="0"/>
                <a:cs typeface="Calibri" panose="020F0502020204030204" pitchFamily="34" charset="0"/>
              </a:rPr>
              <a:t>. </a:t>
            </a:r>
            <a:endParaRPr lang="en-US" sz="2000" dirty="0"/>
          </a:p>
        </p:txBody>
      </p:sp>
      <p:pic>
        <p:nvPicPr>
          <p:cNvPr id="5" name="Picture 4" descr="Image result for environmental justice">
            <a:extLst>
              <a:ext uri="{FF2B5EF4-FFF2-40B4-BE49-F238E27FC236}">
                <a16:creationId xmlns:a16="http://schemas.microsoft.com/office/drawing/2014/main" id="{22EE607E-0764-464D-90A9-70B880AF2159}"/>
              </a:ext>
            </a:extLst>
          </p:cNvPr>
          <p:cNvPicPr>
            <a:picLocks noChangeAspect="1" noChangeArrowheads="1"/>
          </p:cNvPicPr>
          <p:nvPr/>
        </p:nvPicPr>
        <p:blipFill rotWithShape="1">
          <a:blip r:embed="rId3">
            <a:alphaModFix/>
          </a:blip>
          <a:srcRect r="4" b="4786"/>
          <a:stretch/>
        </p:blipFill>
        <p:spPr bwMode="auto">
          <a:xfrm>
            <a:off x="7941890" y="1876847"/>
            <a:ext cx="3869109" cy="386910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Tree>
    <p:extLst>
      <p:ext uri="{BB962C8B-B14F-4D97-AF65-F5344CB8AC3E}">
        <p14:creationId xmlns:p14="http://schemas.microsoft.com/office/powerpoint/2010/main" val="302935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Update Process</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a:xfrm>
            <a:off x="609600" y="1964987"/>
            <a:ext cx="6482862" cy="3424136"/>
          </a:xfrm>
        </p:spPr>
        <p:txBody>
          <a:bodyPr>
            <a:normAutofit/>
          </a:bodyPr>
          <a:lstStyle/>
          <a:p>
            <a:r>
              <a:rPr lang="en-US" dirty="0">
                <a:solidFill>
                  <a:schemeClr val="tx1"/>
                </a:solidFill>
                <a:effectLst/>
                <a:ea typeface="Calibri" panose="020F0502020204030204" pitchFamily="34" charset="0"/>
              </a:rPr>
              <a:t>February 2021 workshop to collect feedback from stakeholders through moderated discussions and issue specific breakout rooms.</a:t>
            </a:r>
          </a:p>
          <a:p>
            <a:endParaRPr lang="en-US" dirty="0">
              <a:solidFill>
                <a:schemeClr val="tx1"/>
              </a:solidFill>
              <a:effectLst/>
              <a:ea typeface="Calibri" panose="020F0502020204030204" pitchFamily="34" charset="0"/>
            </a:endParaRPr>
          </a:p>
          <a:p>
            <a:r>
              <a:rPr lang="en-US" dirty="0">
                <a:solidFill>
                  <a:schemeClr val="tx1"/>
                </a:solidFill>
                <a:ea typeface="Calibri" panose="020F0502020204030204" pitchFamily="34" charset="0"/>
                <a:cs typeface="Calibri" panose="020F0502020204030204" pitchFamily="34" charset="0"/>
              </a:rPr>
              <a:t>Additional feedback from a number of proceedings and ongoing engagement with stakeholders.</a:t>
            </a:r>
            <a:endParaRPr lang="en-US" dirty="0">
              <a:solidFill>
                <a:schemeClr val="tx1"/>
              </a:solidFill>
              <a:effectLst/>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87976EF-234E-4E0B-93B4-5820839484F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500"/>
          <a:stretch>
            <a:fillRect/>
          </a:stretch>
        </p:blipFill>
        <p:spPr bwMode="auto">
          <a:xfrm>
            <a:off x="7537484" y="1497378"/>
            <a:ext cx="4044916" cy="44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01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Overview of Changes in Version 2.0</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a:xfrm>
            <a:off x="609600" y="1657350"/>
            <a:ext cx="10972800" cy="4519613"/>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0070C0"/>
                </a:solidFill>
                <a:effectLst/>
                <a:ea typeface="Calibri" panose="020F0502020204030204" pitchFamily="34" charset="0"/>
                <a:cs typeface="Calibri" panose="020F0502020204030204" pitchFamily="34" charset="0"/>
              </a:rPr>
              <a:t>All Action Items </a:t>
            </a:r>
            <a:r>
              <a:rPr lang="en-US" sz="2000" b="1" dirty="0">
                <a:solidFill>
                  <a:srgbClr val="0070C0"/>
                </a:solidFill>
                <a:ea typeface="Calibri" panose="020F0502020204030204" pitchFamily="34" charset="0"/>
                <a:cs typeface="Calibri" panose="020F0502020204030204" pitchFamily="34" charset="0"/>
              </a:rPr>
              <a:t>and Objectives</a:t>
            </a:r>
            <a:r>
              <a:rPr lang="en-US" sz="2000" b="1" dirty="0">
                <a:solidFill>
                  <a:srgbClr val="0070C0"/>
                </a:solidFill>
                <a:effectLst/>
                <a:ea typeface="Calibri" panose="020F0502020204030204" pitchFamily="34" charset="0"/>
                <a:cs typeface="Calibri" panose="020F0502020204030204" pitchFamily="34" charset="0"/>
              </a:rPr>
              <a:t> have been updated to reflect present-day priorities and efforts. </a:t>
            </a:r>
          </a:p>
          <a:p>
            <a:pPr marL="342900" marR="0" lvl="0" indent="-342900">
              <a:lnSpc>
                <a:spcPct val="107000"/>
              </a:lnSpc>
              <a:spcBef>
                <a:spcPts val="0"/>
              </a:spcBef>
              <a:spcAft>
                <a:spcPts val="0"/>
              </a:spcAft>
              <a:buFont typeface="Symbol" panose="05050102010706020507" pitchFamily="18" charset="2"/>
              <a:buChar char=""/>
            </a:pPr>
            <a:endParaRPr lang="en-US" sz="2000" b="1" dirty="0">
              <a:solidFill>
                <a:srgbClr val="0070C0"/>
              </a:solidFill>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ea typeface="Calibri" panose="020F0502020204030204" pitchFamily="34" charset="0"/>
                <a:cs typeface="Calibri" panose="020F0502020204030204" pitchFamily="34" charset="0"/>
              </a:rPr>
              <a:t>Updated </a:t>
            </a:r>
            <a:r>
              <a:rPr lang="en-US" sz="2000" dirty="0">
                <a:effectLst/>
                <a:ea typeface="Calibri" panose="020F0502020204030204" pitchFamily="34" charset="0"/>
                <a:cs typeface="Calibri" panose="020F0502020204030204" pitchFamily="34" charset="0"/>
              </a:rPr>
              <a:t>Goal 7 (</a:t>
            </a:r>
            <a:r>
              <a:rPr lang="en-US" sz="2000" dirty="0">
                <a:ea typeface="Calibri" panose="020F0502020204030204" pitchFamily="34" charset="0"/>
                <a:cs typeface="Calibri" panose="020F0502020204030204" pitchFamily="34" charset="0"/>
              </a:rPr>
              <a:t>W</a:t>
            </a:r>
            <a:r>
              <a:rPr lang="en-US" sz="2000" dirty="0">
                <a:effectLst/>
                <a:ea typeface="Calibri" panose="020F0502020204030204" pitchFamily="34" charset="0"/>
                <a:cs typeface="Calibri" panose="020F0502020204030204" pitchFamily="34" charset="0"/>
              </a:rPr>
              <a:t>orkforce Development): </a:t>
            </a:r>
            <a:r>
              <a:rPr lang="en-US" sz="2000" b="1" dirty="0">
                <a:solidFill>
                  <a:srgbClr val="0070C0"/>
                </a:solidFill>
                <a:effectLst/>
                <a:ea typeface="Calibri" panose="020F0502020204030204" pitchFamily="34" charset="0"/>
                <a:cs typeface="Calibri" panose="020F0502020204030204" pitchFamily="34" charset="0"/>
              </a:rPr>
              <a:t>“Foster high road employment opportunities and career paths for residents of ESJ communities.”</a:t>
            </a:r>
          </a:p>
          <a:p>
            <a:pPr marL="0" marR="0" lvl="0" indent="0">
              <a:lnSpc>
                <a:spcPct val="107000"/>
              </a:lnSpc>
              <a:spcBef>
                <a:spcPts val="0"/>
              </a:spcBef>
              <a:spcAft>
                <a:spcPts val="0"/>
              </a:spcAft>
              <a:buNone/>
            </a:pPr>
            <a:endParaRPr lang="en-US" sz="2000" b="1" dirty="0">
              <a:solidFill>
                <a:srgbClr val="0070C0"/>
              </a:solidFill>
              <a:effectLst/>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ea typeface="Calibri" panose="020F0502020204030204" pitchFamily="34" charset="0"/>
                <a:cs typeface="Calibri" panose="020F0502020204030204" pitchFamily="34" charset="0"/>
              </a:rPr>
              <a:t>Equitable distribution of Action Items across all CPUC Industry Divisions.</a:t>
            </a:r>
          </a:p>
          <a:p>
            <a:pPr marL="0" marR="0" lvl="0" indent="0">
              <a:lnSpc>
                <a:spcPct val="107000"/>
              </a:lnSpc>
              <a:spcBef>
                <a:spcPts val="0"/>
              </a:spcBef>
              <a:spcAft>
                <a:spcPts val="0"/>
              </a:spcAft>
              <a:buNone/>
            </a:pPr>
            <a:endParaRPr lang="en-US" sz="2000" dirty="0">
              <a:solidFill>
                <a:schemeClr val="tx1"/>
              </a:solidFill>
              <a:effectLst/>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b="1" dirty="0">
                <a:solidFill>
                  <a:srgbClr val="0070C0"/>
                </a:solidFill>
                <a:effectLst/>
                <a:ea typeface="Calibri" panose="020F0502020204030204" pitchFamily="34" charset="0"/>
                <a:cs typeface="Calibri" panose="020F0502020204030204" pitchFamily="34" charset="0"/>
              </a:rPr>
              <a:t>Appendices include resource documents </a:t>
            </a:r>
            <a:r>
              <a:rPr lang="en-US" sz="2000" dirty="0">
                <a:solidFill>
                  <a:schemeClr val="tx1"/>
                </a:solidFill>
                <a:effectLst/>
                <a:ea typeface="Calibri" panose="020F0502020204030204" pitchFamily="34" charset="0"/>
                <a:cs typeface="Calibri" panose="020F0502020204030204" pitchFamily="34" charset="0"/>
              </a:rPr>
              <a:t>to assist CPUC staff and stakeholders in incorporating ESJ issues into their work</a:t>
            </a:r>
            <a:r>
              <a:rPr lang="en-US" sz="2000" dirty="0">
                <a:solidFill>
                  <a:schemeClr val="tx1"/>
                </a:solidFill>
                <a:ea typeface="Calibri" panose="020F0502020204030204" pitchFamily="34" charset="0"/>
                <a:cs typeface="Calibri" panose="020F0502020204030204" pitchFamily="34" charset="0"/>
              </a:rPr>
              <a:t>. These include: </a:t>
            </a:r>
            <a:endParaRPr lang="en-US" sz="2000" dirty="0">
              <a:solidFill>
                <a:schemeClr val="tx1"/>
              </a:solidFill>
              <a:effectLst/>
              <a:ea typeface="Calibri" panose="020F0502020204030204" pitchFamily="34" charset="0"/>
              <a:cs typeface="Calibri" panose="020F0502020204030204" pitchFamily="34" charset="0"/>
            </a:endParaRPr>
          </a:p>
          <a:p>
            <a:pPr marL="685800" lvl="1" indent="-342900">
              <a:lnSpc>
                <a:spcPct val="107000"/>
              </a:lnSpc>
              <a:spcBef>
                <a:spcPts val="0"/>
              </a:spcBef>
              <a:buFont typeface="Symbol" panose="05050102010706020507" pitchFamily="18" charset="2"/>
              <a:buChar char=""/>
            </a:pPr>
            <a:r>
              <a:rPr lang="en-US" sz="2000" dirty="0">
                <a:solidFill>
                  <a:schemeClr val="tx1"/>
                </a:solidFill>
                <a:ea typeface="Calibri" panose="020F0502020204030204" pitchFamily="34" charset="0"/>
                <a:cs typeface="Calibri" panose="020F0502020204030204" pitchFamily="34" charset="0"/>
              </a:rPr>
              <a:t>E</a:t>
            </a:r>
            <a:r>
              <a:rPr lang="en-US" sz="2000" dirty="0">
                <a:solidFill>
                  <a:schemeClr val="tx1"/>
                </a:solidFill>
                <a:effectLst/>
                <a:ea typeface="Calibri" panose="020F0502020204030204" pitchFamily="34" charset="0"/>
                <a:cs typeface="Calibri" panose="020F0502020204030204" pitchFamily="34" charset="0"/>
              </a:rPr>
              <a:t>xamples of ESJ in proceedings and programs; </a:t>
            </a:r>
          </a:p>
          <a:p>
            <a:pPr marL="685800" lvl="1" indent="-342900">
              <a:lnSpc>
                <a:spcPct val="107000"/>
              </a:lnSpc>
              <a:spcBef>
                <a:spcPts val="0"/>
              </a:spcBef>
              <a:buFont typeface="Symbol" panose="05050102010706020507" pitchFamily="18" charset="2"/>
              <a:buChar char=""/>
            </a:pPr>
            <a:r>
              <a:rPr lang="en-US" sz="2000" dirty="0">
                <a:solidFill>
                  <a:schemeClr val="tx1"/>
                </a:solidFill>
                <a:ea typeface="Calibri" panose="020F0502020204030204" pitchFamily="34" charset="0"/>
                <a:cs typeface="Calibri" panose="020F0502020204030204" pitchFamily="34" charset="0"/>
              </a:rPr>
              <a:t>A</a:t>
            </a:r>
            <a:r>
              <a:rPr lang="en-US" sz="2000" dirty="0">
                <a:solidFill>
                  <a:schemeClr val="tx1"/>
                </a:solidFill>
                <a:effectLst/>
                <a:ea typeface="Calibri" panose="020F0502020204030204" pitchFamily="34" charset="0"/>
                <a:cs typeface="Calibri" panose="020F0502020204030204" pitchFamily="34" charset="0"/>
              </a:rPr>
              <a:t> guide of definitions and terminology related to ESJ concepts; and </a:t>
            </a:r>
          </a:p>
          <a:p>
            <a:pPr marL="685800" lvl="1" indent="-342900">
              <a:lnSpc>
                <a:spcPct val="107000"/>
              </a:lnSpc>
              <a:spcBef>
                <a:spcPts val="0"/>
              </a:spcBef>
              <a:buFont typeface="Symbol" panose="05050102010706020507" pitchFamily="18" charset="2"/>
              <a:buChar char=""/>
            </a:pPr>
            <a:r>
              <a:rPr lang="en-US" sz="2000" dirty="0">
                <a:solidFill>
                  <a:schemeClr val="tx1"/>
                </a:solidFill>
                <a:effectLst/>
                <a:ea typeface="Calibri" panose="020F0502020204030204" pitchFamily="34" charset="0"/>
                <a:cs typeface="Calibri" panose="020F0502020204030204" pitchFamily="34" charset="0"/>
              </a:rPr>
              <a:t>Key documents for use in implementing the ESJ Action Plan.</a:t>
            </a:r>
            <a:endParaRPr lang="en-US" sz="20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8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normAutofit/>
          </a:bodyPr>
          <a:lstStyle/>
          <a:p>
            <a:r>
              <a:rPr lang="en-US" dirty="0"/>
              <a:t>Action Items: Equity &amp; Alignment</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a:xfrm>
            <a:off x="609600" y="1500554"/>
            <a:ext cx="10972800" cy="4676409"/>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1.1.1 </a:t>
            </a:r>
            <a:r>
              <a:rPr lang="en-US" sz="1800" dirty="0">
                <a:solidFill>
                  <a:srgbClr val="0070C0"/>
                </a:solidFill>
                <a:effectLst/>
                <a:ea typeface="Calibri" panose="020F0502020204030204" pitchFamily="34" charset="0"/>
                <a:cs typeface="Times New Roman" panose="02020603050405020304" pitchFamily="18" charset="0"/>
              </a:rPr>
              <a:t>ESJ Impacts in CPUC Processes</a:t>
            </a:r>
          </a:p>
          <a:p>
            <a:pPr marL="0" marR="0" lvl="0" indent="0">
              <a:lnSpc>
                <a:spcPct val="107000"/>
              </a:lnSpc>
              <a:spcBef>
                <a:spcPts val="0"/>
              </a:spcBef>
              <a:spcAft>
                <a:spcPts val="0"/>
              </a:spcAft>
              <a:buNone/>
            </a:pPr>
            <a:endParaRPr lang="en-US" sz="1800" dirty="0">
              <a:solidFill>
                <a:srgbClr val="0070C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a typeface="Calibri" panose="020F0502020204030204" pitchFamily="34" charset="0"/>
                <a:cs typeface="Times New Roman" panose="02020603050405020304" pitchFamily="18" charset="0"/>
              </a:rPr>
              <a:t>8.1.1 </a:t>
            </a:r>
            <a:r>
              <a:rPr lang="en-US" sz="1800" dirty="0">
                <a:solidFill>
                  <a:srgbClr val="0070C0"/>
                </a:solidFill>
                <a:ea typeface="Calibri" panose="020F0502020204030204" pitchFamily="34" charset="0"/>
                <a:cs typeface="Times New Roman" panose="02020603050405020304" pitchFamily="18" charset="0"/>
              </a:rPr>
              <a:t>Division-Specific Training on Incorporating ESJ Issues into Proceedings</a:t>
            </a:r>
          </a:p>
          <a:p>
            <a:pPr marL="0" marR="0" lvl="0" indent="0">
              <a:lnSpc>
                <a:spcPct val="107000"/>
              </a:lnSpc>
              <a:spcBef>
                <a:spcPts val="0"/>
              </a:spcBef>
              <a:spcAft>
                <a:spcPts val="0"/>
              </a:spcAft>
              <a:buNone/>
            </a:pPr>
            <a:endParaRPr lang="en-US" sz="1800" dirty="0">
              <a:solidFill>
                <a:srgbClr val="0070C0"/>
              </a:solidFill>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1.1.5 </a:t>
            </a:r>
            <a:r>
              <a:rPr lang="en-US" sz="1800" dirty="0">
                <a:solidFill>
                  <a:srgbClr val="0070C0"/>
                </a:solidFill>
                <a:effectLst/>
                <a:ea typeface="Calibri" panose="020F0502020204030204" pitchFamily="34" charset="0"/>
                <a:cs typeface="Times New Roman" panose="02020603050405020304" pitchFamily="18" charset="0"/>
              </a:rPr>
              <a:t>ESJ Definitions: Catalogue and Assess Opportunities for Mutual Eligibility</a:t>
            </a:r>
          </a:p>
          <a:p>
            <a:pPr marL="0" indent="0">
              <a:lnSpc>
                <a:spcPct val="107000"/>
              </a:lnSpc>
              <a:spcBef>
                <a:spcPts val="0"/>
              </a:spcBef>
              <a:buNone/>
            </a:pPr>
            <a:endParaRPr lang="en-US" sz="1800" dirty="0">
              <a:solidFill>
                <a:srgbClr val="0070C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2.1.1 </a:t>
            </a:r>
            <a:r>
              <a:rPr lang="en-US" sz="1800" dirty="0">
                <a:solidFill>
                  <a:srgbClr val="0070C0"/>
                </a:solidFill>
                <a:effectLst/>
                <a:ea typeface="Calibri" panose="020F0502020204030204" pitchFamily="34" charset="0"/>
                <a:cs typeface="Times New Roman" panose="02020603050405020304" pitchFamily="18" charset="0"/>
              </a:rPr>
              <a:t>Alignment &amp; Coordination Across Marketing, Education &amp; Outreach (ME&amp;O) Plans</a:t>
            </a:r>
          </a:p>
          <a:p>
            <a:pPr marL="0" marR="0" lvl="0" indent="0">
              <a:lnSpc>
                <a:spcPct val="107000"/>
              </a:lnSpc>
              <a:spcBef>
                <a:spcPts val="0"/>
              </a:spcBef>
              <a:spcAft>
                <a:spcPts val="0"/>
              </a:spcAft>
              <a:buNone/>
            </a:pPr>
            <a:endParaRPr lang="en-US" sz="1800" dirty="0">
              <a:solidFill>
                <a:srgbClr val="0070C0"/>
              </a:solidFill>
              <a:effectLst/>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8.2.1 </a:t>
            </a:r>
            <a:r>
              <a:rPr lang="en-US" sz="1800" dirty="0">
                <a:solidFill>
                  <a:srgbClr val="0070C0"/>
                </a:solidFill>
                <a:effectLst/>
                <a:ea typeface="Calibri" panose="020F0502020204030204" pitchFamily="34" charset="0"/>
                <a:cs typeface="Times New Roman" panose="02020603050405020304" pitchFamily="18" charset="0"/>
              </a:rPr>
              <a:t>Alignment with Upcoming Racial Equity Action Plan</a:t>
            </a:r>
          </a:p>
          <a:p>
            <a:pPr marL="342900" marR="0" lvl="0" indent="-342900">
              <a:lnSpc>
                <a:spcPct val="107000"/>
              </a:lnSpc>
              <a:spcBef>
                <a:spcPts val="0"/>
              </a:spcBef>
              <a:spcAft>
                <a:spcPts val="0"/>
              </a:spcAft>
              <a:buFont typeface="Symbol" panose="05050102010706020507" pitchFamily="18" charset="2"/>
              <a:buChar char=""/>
            </a:pPr>
            <a:endParaRPr lang="en-US" sz="1800" dirty="0">
              <a:solidFill>
                <a:srgbClr val="0070C0"/>
              </a:solidFill>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5A8F70E-3B0E-4501-8583-24A50B5D2BD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70" b="18257"/>
          <a:stretch/>
        </p:blipFill>
        <p:spPr bwMode="auto">
          <a:xfrm>
            <a:off x="3060970" y="4436880"/>
            <a:ext cx="6070059" cy="17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59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normAutofit/>
          </a:bodyPr>
          <a:lstStyle/>
          <a:p>
            <a:r>
              <a:rPr lang="en-US" dirty="0"/>
              <a:t>Action Items: Community-Based Organizations</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a:xfrm>
            <a:off x="609600" y="2042810"/>
            <a:ext cx="6687037" cy="3638143"/>
          </a:xfrm>
        </p:spPr>
        <p:txBody>
          <a:bodyPr>
            <a:noAutofit/>
          </a:bodyPr>
          <a:lstStyle/>
          <a:p>
            <a:pPr marL="0" marR="0" lvl="0" indent="0">
              <a:lnSpc>
                <a:spcPct val="107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a typeface="Calibri" panose="020F0502020204030204" pitchFamily="34" charset="0"/>
                <a:cs typeface="Times New Roman" panose="02020603050405020304" pitchFamily="18" charset="0"/>
              </a:rPr>
              <a:t>1.2.1 </a:t>
            </a:r>
            <a:r>
              <a:rPr lang="en-US" sz="1800" dirty="0">
                <a:solidFill>
                  <a:srgbClr val="0070C0"/>
                </a:solidFill>
                <a:ea typeface="Calibri" panose="020F0502020204030204" pitchFamily="34" charset="0"/>
                <a:cs typeface="Times New Roman" panose="02020603050405020304" pitchFamily="18" charset="0"/>
              </a:rPr>
              <a:t>Evaluation of Intervenor Compensation Program</a:t>
            </a:r>
          </a:p>
          <a:p>
            <a:pPr marL="0" marR="0" lvl="0" indent="0">
              <a:lnSpc>
                <a:spcPct val="107000"/>
              </a:lnSpc>
              <a:spcBef>
                <a:spcPts val="0"/>
              </a:spcBef>
              <a:spcAft>
                <a:spcPts val="0"/>
              </a:spcAft>
              <a:buNone/>
            </a:pPr>
            <a:r>
              <a:rPr lang="en-US" sz="1800" dirty="0">
                <a:solidFill>
                  <a:srgbClr val="0070C0"/>
                </a:solidFill>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solidFill>
                  <a:schemeClr val="tx1"/>
                </a:solidFill>
                <a:effectLst/>
                <a:ea typeface="Calibri" panose="020F0502020204030204" pitchFamily="34" charset="0"/>
                <a:cs typeface="Times New Roman" panose="02020603050405020304" pitchFamily="18" charset="0"/>
              </a:rPr>
              <a:t>1.2.2 </a:t>
            </a:r>
            <a:r>
              <a:rPr lang="en-US" sz="1800">
                <a:solidFill>
                  <a:srgbClr val="0070C0"/>
                </a:solidFill>
                <a:effectLst/>
                <a:ea typeface="Calibri" panose="020F0502020204030204" pitchFamily="34" charset="0"/>
                <a:cs typeface="Times New Roman" panose="02020603050405020304" pitchFamily="18" charset="0"/>
              </a:rPr>
              <a:t>Pilot </a:t>
            </a:r>
            <a:r>
              <a:rPr lang="en-US" sz="1800" dirty="0">
                <a:solidFill>
                  <a:srgbClr val="0070C0"/>
                </a:solidFill>
                <a:effectLst/>
                <a:ea typeface="Calibri" panose="020F0502020204030204" pitchFamily="34" charset="0"/>
                <a:cs typeface="Times New Roman" panose="02020603050405020304" pitchFamily="18" charset="0"/>
              </a:rPr>
              <a:t>Program for Participation of Community Based Organizations </a:t>
            </a:r>
          </a:p>
          <a:p>
            <a:pPr marL="0" marR="0" lvl="0" indent="0">
              <a:lnSpc>
                <a:spcPct val="107000"/>
              </a:lnSpc>
              <a:spcBef>
                <a:spcPts val="0"/>
              </a:spcBef>
              <a:spcAft>
                <a:spcPts val="0"/>
              </a:spcAft>
              <a:buNone/>
            </a:pPr>
            <a:endParaRPr lang="en-US" sz="1800" dirty="0">
              <a:solidFill>
                <a:srgbClr val="0070C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a typeface="Calibri" panose="020F0502020204030204" pitchFamily="34" charset="0"/>
                <a:cs typeface="Times New Roman" panose="02020603050405020304" pitchFamily="18" charset="0"/>
              </a:rPr>
              <a:t>1.2.5 </a:t>
            </a:r>
            <a:r>
              <a:rPr lang="en-US" sz="1800" dirty="0">
                <a:solidFill>
                  <a:srgbClr val="0070C0"/>
                </a:solidFill>
                <a:ea typeface="Calibri" panose="020F0502020204030204" pitchFamily="34" charset="0"/>
                <a:cs typeface="Times New Roman" panose="02020603050405020304" pitchFamily="18" charset="0"/>
              </a:rPr>
              <a:t>Host Regular "Participate in CPUC" Sessions </a:t>
            </a:r>
          </a:p>
          <a:p>
            <a:pPr marL="0" marR="0" lvl="0" indent="0">
              <a:lnSpc>
                <a:spcPct val="107000"/>
              </a:lnSpc>
              <a:spcBef>
                <a:spcPts val="0"/>
              </a:spcBef>
              <a:spcAft>
                <a:spcPts val="0"/>
              </a:spcAft>
              <a:buNone/>
            </a:pPr>
            <a:endParaRPr lang="en-US" sz="1800" dirty="0">
              <a:solidFill>
                <a:srgbClr val="0070C0"/>
              </a:solidFill>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800" dirty="0">
                <a:solidFill>
                  <a:schemeClr val="tx1"/>
                </a:solidFill>
                <a:ea typeface="Calibri" panose="020F0502020204030204" pitchFamily="34" charset="0"/>
                <a:cs typeface="Times New Roman" panose="02020603050405020304" pitchFamily="18" charset="0"/>
              </a:rPr>
              <a:t>5.2.2 </a:t>
            </a:r>
            <a:r>
              <a:rPr lang="en-US" sz="1800" dirty="0">
                <a:solidFill>
                  <a:srgbClr val="0070C0"/>
                </a:solidFill>
                <a:ea typeface="Calibri" panose="020F0502020204030204" pitchFamily="34" charset="0"/>
                <a:cs typeface="Times New Roman" panose="02020603050405020304" pitchFamily="18" charset="0"/>
              </a:rPr>
              <a:t>Leverage CBOs for CPUC Workshops and Community Engagement</a:t>
            </a:r>
            <a:endParaRPr lang="en-US" sz="1800" dirty="0">
              <a:solidFill>
                <a:srgbClr val="0070C0"/>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8431912A-2C9F-466D-AB43-0702E71E84E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333" b="15556"/>
          <a:stretch>
            <a:fillRect/>
          </a:stretch>
        </p:blipFill>
        <p:spPr bwMode="auto">
          <a:xfrm>
            <a:off x="7787951" y="1642188"/>
            <a:ext cx="3406031" cy="436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05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Action Items: Enforcement</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a:xfrm>
            <a:off x="609600" y="1657350"/>
            <a:ext cx="10972800" cy="4519613"/>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ffectLst/>
                <a:ea typeface="Calibri" panose="020F0502020204030204" pitchFamily="34" charset="0"/>
                <a:cs typeface="Times New Roman" panose="02020603050405020304" pitchFamily="18" charset="0"/>
              </a:rPr>
              <a:t>6.2.3 </a:t>
            </a:r>
            <a:r>
              <a:rPr lang="en-US" sz="1800" dirty="0">
                <a:solidFill>
                  <a:srgbClr val="0070C0"/>
                </a:solidFill>
                <a:effectLst/>
                <a:ea typeface="Calibri" panose="020F0502020204030204" pitchFamily="34" charset="0"/>
                <a:cs typeface="Times New Roman" panose="02020603050405020304" pitchFamily="18" charset="0"/>
              </a:rPr>
              <a:t>Expand Opportunities to Leverage Enforcement Action Settlements for ESJ Purposes</a:t>
            </a:r>
          </a:p>
          <a:p>
            <a:pPr marL="0" marR="0" lvl="0" indent="0">
              <a:lnSpc>
                <a:spcPct val="107000"/>
              </a:lnSpc>
              <a:spcBef>
                <a:spcPts val="0"/>
              </a:spcBef>
              <a:spcAft>
                <a:spcPts val="0"/>
              </a:spcAft>
              <a:buNone/>
            </a:pPr>
            <a:endParaRPr lang="en-US" sz="1800" dirty="0">
              <a:solidFill>
                <a:srgbClr val="0070C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tx1"/>
                </a:solidFill>
                <a:ea typeface="Calibri" panose="020F0502020204030204" pitchFamily="34" charset="0"/>
                <a:cs typeface="Times New Roman" panose="02020603050405020304" pitchFamily="18" charset="0"/>
              </a:rPr>
              <a:t>6.3.1 </a:t>
            </a:r>
            <a:r>
              <a:rPr lang="en-US" sz="1800" dirty="0">
                <a:solidFill>
                  <a:srgbClr val="0070C0"/>
                </a:solidFill>
                <a:ea typeface="Calibri" panose="020F0502020204030204" pitchFamily="34" charset="0"/>
                <a:cs typeface="Times New Roman" panose="02020603050405020304" pitchFamily="18" charset="0"/>
              </a:rPr>
              <a:t>Develop an ESJ Lens for New CPUC Enforcement Policy</a:t>
            </a:r>
            <a:endParaRPr lang="en-US" sz="1800" dirty="0">
              <a:solidFill>
                <a:srgbClr val="0070C0"/>
              </a:solidFill>
              <a:effectLs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AC21DC7B-3892-435F-8C83-D4C97CB47D6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650" b="18613"/>
          <a:stretch>
            <a:fillRect/>
          </a:stretch>
        </p:blipFill>
        <p:spPr bwMode="auto">
          <a:xfrm>
            <a:off x="1725295" y="3287949"/>
            <a:ext cx="8741410" cy="240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75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Action Items: Training &amp; Metrics</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a:xfrm>
            <a:off x="517647" y="1930645"/>
            <a:ext cx="6506308" cy="3383573"/>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8.1.2 </a:t>
            </a:r>
            <a:r>
              <a:rPr lang="en-US" sz="1800" dirty="0">
                <a:solidFill>
                  <a:srgbClr val="0070C0"/>
                </a:solidFill>
                <a:effectLst/>
                <a:ea typeface="Calibri" panose="020F0502020204030204" pitchFamily="34" charset="0"/>
                <a:cs typeface="Times New Roman" panose="02020603050405020304" pitchFamily="18" charset="0"/>
              </a:rPr>
              <a:t>ESJ Session at New Employee Orientation (NEO)</a:t>
            </a:r>
          </a:p>
          <a:p>
            <a:pPr marL="0" marR="0" lvl="0" indent="0">
              <a:lnSpc>
                <a:spcPct val="107000"/>
              </a:lnSpc>
              <a:spcBef>
                <a:spcPts val="0"/>
              </a:spcBef>
              <a:spcAft>
                <a:spcPts val="0"/>
              </a:spcAft>
              <a:buNone/>
            </a:pPr>
            <a:endParaRPr lang="en-US" sz="1800" dirty="0">
              <a:solidFill>
                <a:srgbClr val="0070C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a typeface="Calibri" panose="020F0502020204030204" pitchFamily="34" charset="0"/>
                <a:cs typeface="Times New Roman" panose="02020603050405020304" pitchFamily="18" charset="0"/>
              </a:rPr>
              <a:t>8.2.2 </a:t>
            </a:r>
            <a:r>
              <a:rPr lang="en-US" sz="1800" dirty="0">
                <a:solidFill>
                  <a:srgbClr val="0070C0"/>
                </a:solidFill>
                <a:ea typeface="Calibri" panose="020F0502020204030204" pitchFamily="34" charset="0"/>
                <a:cs typeface="Times New Roman" panose="02020603050405020304" pitchFamily="18" charset="0"/>
              </a:rPr>
              <a:t>Community Engagement Training for CPUC Staff</a:t>
            </a:r>
          </a:p>
          <a:p>
            <a:pPr marL="0" marR="0" lvl="0" indent="0">
              <a:lnSpc>
                <a:spcPct val="107000"/>
              </a:lnSpc>
              <a:spcBef>
                <a:spcPts val="0"/>
              </a:spcBef>
              <a:spcAft>
                <a:spcPts val="0"/>
              </a:spcAft>
              <a:buNone/>
            </a:pPr>
            <a:endParaRPr lang="en-US" sz="1800" dirty="0">
              <a:solidFill>
                <a:srgbClr val="0070C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8.2.4 </a:t>
            </a:r>
            <a:r>
              <a:rPr lang="en-US" sz="1800" dirty="0">
                <a:solidFill>
                  <a:srgbClr val="0070C0"/>
                </a:solidFill>
                <a:effectLst/>
                <a:ea typeface="Calibri" panose="020F0502020204030204" pitchFamily="34" charset="0"/>
                <a:cs typeface="Times New Roman" panose="02020603050405020304" pitchFamily="18" charset="0"/>
              </a:rPr>
              <a:t>Meeting Facilitation Training for Staff</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9.1.1 </a:t>
            </a:r>
            <a:r>
              <a:rPr lang="en-US" sz="1800" dirty="0">
                <a:solidFill>
                  <a:srgbClr val="0070C0"/>
                </a:solidFill>
                <a:effectLst/>
                <a:ea typeface="Calibri" panose="020F0502020204030204" pitchFamily="34" charset="0"/>
                <a:cs typeface="Times New Roman" panose="02020603050405020304" pitchFamily="18" charset="0"/>
              </a:rPr>
              <a:t>Metrics to Measure Impact, Community Outreach &amp; Engagement</a:t>
            </a:r>
          </a:p>
          <a:p>
            <a:pPr marL="342900" marR="0" lvl="0" indent="-342900">
              <a:lnSpc>
                <a:spcPct val="107000"/>
              </a:lnSpc>
              <a:spcBef>
                <a:spcPts val="0"/>
              </a:spcBef>
              <a:spcAft>
                <a:spcPts val="0"/>
              </a:spcAft>
              <a:buFont typeface="Symbol" panose="05050102010706020507" pitchFamily="18" charset="2"/>
              <a:buChar char=""/>
            </a:pPr>
            <a:endParaRPr lang="en-US" sz="1800" dirty="0">
              <a:solidFill>
                <a:srgbClr val="0070C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a typeface="Calibri" panose="020F0502020204030204" pitchFamily="34" charset="0"/>
                <a:cs typeface="Times New Roman" panose="02020603050405020304" pitchFamily="18" charset="0"/>
              </a:rPr>
              <a:t>9.2.1 </a:t>
            </a:r>
            <a:r>
              <a:rPr lang="en-US" sz="1800" dirty="0">
                <a:solidFill>
                  <a:srgbClr val="0070C0"/>
                </a:solidFill>
                <a:ea typeface="Calibri" panose="020F0502020204030204" pitchFamily="34" charset="0"/>
                <a:cs typeface="Times New Roman" panose="02020603050405020304" pitchFamily="18" charset="0"/>
              </a:rPr>
              <a:t>Metrics to Measure Satisfaction, Comprehension, and Experience</a:t>
            </a:r>
            <a:endParaRPr lang="en-US" sz="1800" dirty="0">
              <a:effectLst/>
              <a:ea typeface="Calibri" panose="020F0502020204030204" pitchFamily="34" charset="0"/>
              <a:cs typeface="Times New Roman" panose="02020603050405020304" pitchFamily="18" charset="0"/>
            </a:endParaRPr>
          </a:p>
        </p:txBody>
      </p:sp>
      <p:pic>
        <p:nvPicPr>
          <p:cNvPr id="4" name="Picture 2" descr="Photo: Judith Ikle, David Leggett, and Steve St. Marie">
            <a:extLst>
              <a:ext uri="{FF2B5EF4-FFF2-40B4-BE49-F238E27FC236}">
                <a16:creationId xmlns:a16="http://schemas.microsoft.com/office/drawing/2014/main" id="{AF3BA590-AFCE-47F5-8F98-14FFD93C629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0" t="17548" r="1640" b="13565"/>
          <a:stretch>
            <a:fillRect/>
          </a:stretch>
        </p:blipFill>
        <p:spPr bwMode="auto">
          <a:xfrm>
            <a:off x="7319840" y="1622182"/>
            <a:ext cx="43545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65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365125"/>
            <a:ext cx="10972800" cy="978483"/>
          </a:xfrm>
        </p:spPr>
        <p:txBody>
          <a:bodyPr/>
          <a:lstStyle/>
          <a:p>
            <a:r>
              <a:rPr lang="en-US" dirty="0"/>
              <a:t>Tracking &amp; Accountability </a:t>
            </a:r>
          </a:p>
        </p:txBody>
      </p:sp>
      <p:sp>
        <p:nvSpPr>
          <p:cNvPr id="3" name="Content Placeholder 2">
            <a:extLst>
              <a:ext uri="{FF2B5EF4-FFF2-40B4-BE49-F238E27FC236}">
                <a16:creationId xmlns:a16="http://schemas.microsoft.com/office/drawing/2014/main" id="{BFF4025A-07CE-4A7A-9DDF-E155F2571A3B}"/>
              </a:ext>
            </a:extLst>
          </p:cNvPr>
          <p:cNvSpPr>
            <a:spLocks noGrp="1"/>
          </p:cNvSpPr>
          <p:nvPr>
            <p:ph idx="1"/>
          </p:nvPr>
        </p:nvSpPr>
        <p:spPr/>
        <p:txBody>
          <a:bodyPr>
            <a:normAutofit/>
          </a:bodyPr>
          <a:lstStyle/>
          <a:p>
            <a:r>
              <a:rPr lang="en-US" sz="2800" dirty="0">
                <a:solidFill>
                  <a:schemeClr val="tx1"/>
                </a:solidFill>
                <a:effectLst/>
                <a:ea typeface="Calibri" panose="020F0502020204030204" pitchFamily="34" charset="0"/>
                <a:cs typeface="Calibri" panose="020F0502020204030204" pitchFamily="34" charset="0"/>
              </a:rPr>
              <a:t>Action Items have a 3-year time horizon</a:t>
            </a:r>
          </a:p>
          <a:p>
            <a:pPr lvl="1"/>
            <a:r>
              <a:rPr lang="en-US" sz="2600" dirty="0">
                <a:solidFill>
                  <a:schemeClr val="tx1"/>
                </a:solidFill>
                <a:ea typeface="Calibri" panose="020F0502020204030204" pitchFamily="34" charset="0"/>
                <a:cs typeface="Calibri" panose="020F0502020204030204" pitchFamily="34" charset="0"/>
              </a:rPr>
              <a:t>T</a:t>
            </a:r>
            <a:r>
              <a:rPr lang="en-US" sz="2600" dirty="0">
                <a:solidFill>
                  <a:schemeClr val="tx1"/>
                </a:solidFill>
                <a:effectLst/>
                <a:ea typeface="Calibri" panose="020F0502020204030204" pitchFamily="34" charset="0"/>
                <a:cs typeface="Calibri" panose="020F0502020204030204" pitchFamily="34" charset="0"/>
              </a:rPr>
              <a:t>entatively 2022-2025</a:t>
            </a:r>
          </a:p>
          <a:p>
            <a:pPr marL="339725" lvl="1" indent="0">
              <a:buNone/>
            </a:pPr>
            <a:endParaRPr lang="en-US" sz="2600" dirty="0">
              <a:solidFill>
                <a:schemeClr val="tx1"/>
              </a:solidFill>
              <a:effectLst/>
              <a:ea typeface="Calibri" panose="020F0502020204030204" pitchFamily="34" charset="0"/>
              <a:cs typeface="Calibri" panose="020F0502020204030204" pitchFamily="34" charset="0"/>
            </a:endParaRPr>
          </a:p>
          <a:p>
            <a:r>
              <a:rPr lang="en-US" sz="2800" dirty="0">
                <a:solidFill>
                  <a:schemeClr val="tx1"/>
                </a:solidFill>
                <a:effectLst/>
                <a:ea typeface="Calibri" panose="020F0502020204030204" pitchFamily="34" charset="0"/>
                <a:cs typeface="Calibri" panose="020F0502020204030204" pitchFamily="34" charset="0"/>
              </a:rPr>
              <a:t>Mid-Point Status Report, offering latest information on implementation of all 91 Action Items, to be published in 2023</a:t>
            </a:r>
          </a:p>
          <a:p>
            <a:pPr lvl="1"/>
            <a:r>
              <a:rPr lang="en-US" sz="2600" dirty="0">
                <a:solidFill>
                  <a:schemeClr val="tx1"/>
                </a:solidFill>
                <a:ea typeface="Calibri" panose="020F0502020204030204" pitchFamily="34" charset="0"/>
                <a:cs typeface="Calibri" panose="020F0502020204030204" pitchFamily="34" charset="0"/>
              </a:rPr>
              <a:t>ESJ Liaisons will provide key support in drafting Status Report</a:t>
            </a:r>
          </a:p>
          <a:p>
            <a:pPr lvl="1"/>
            <a:r>
              <a:rPr lang="en-US" sz="2600" dirty="0">
                <a:solidFill>
                  <a:schemeClr val="tx1"/>
                </a:solidFill>
                <a:ea typeface="Calibri" panose="020F0502020204030204" pitchFamily="34" charset="0"/>
                <a:cs typeface="Calibri" panose="020F0502020204030204" pitchFamily="34" charset="0"/>
              </a:rPr>
              <a:t>Include </a:t>
            </a:r>
            <a:r>
              <a:rPr lang="en-US" sz="2600" dirty="0">
                <a:solidFill>
                  <a:schemeClr val="tx1"/>
                </a:solidFill>
                <a:effectLst/>
                <a:ea typeface="Calibri" panose="020F0502020204030204" pitchFamily="34" charset="0"/>
                <a:cs typeface="Calibri" panose="020F0502020204030204" pitchFamily="34" charset="0"/>
              </a:rPr>
              <a:t>public presentation to Commissioners and DACAG</a:t>
            </a:r>
            <a:endParaRPr lang="en-US" sz="2600" dirty="0">
              <a:solidFill>
                <a:srgbClr val="0563C1"/>
              </a:solidFill>
              <a:effectLst/>
              <a:ea typeface="Calibri" panose="020F0502020204030204" pitchFamily="34" charset="0"/>
              <a:cs typeface="Calibri" panose="020F0502020204030204" pitchFamily="34" charset="0"/>
            </a:endParaRPr>
          </a:p>
          <a:p>
            <a:pPr marL="0" indent="0">
              <a:buNone/>
            </a:pPr>
            <a:endParaRPr lang="en-US" sz="2800" u="sng" dirty="0">
              <a:solidFill>
                <a:srgbClr val="0563C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0094081"/>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4E3C5C50-02BC-4A65-A0F1-7EE613FC8516}"/>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D92964ED-1C2B-45DF-A22E-D7BF513B8240}"/>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AF7C307-168F-45CB-BF70-03AB70F89DC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8CBFCDD-00F0-45FE-9BCD-4E3D2D579DA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 FFF ESJ Slides 11.2.2020</Template>
  <TotalTime>1482</TotalTime>
  <Words>1333</Words>
  <Application>Microsoft Macintosh PowerPoint</Application>
  <PresentationFormat>Widescreen</PresentationFormat>
  <Paragraphs>138</Paragraphs>
  <Slides>12</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Arial</vt:lpstr>
      <vt:lpstr>Calibri</vt:lpstr>
      <vt:lpstr>Century Gothic</vt:lpstr>
      <vt:lpstr>Symbol</vt:lpstr>
      <vt:lpstr>CPUC White</vt:lpstr>
      <vt:lpstr>CPUC Pale Gold</vt:lpstr>
      <vt:lpstr>CPUC Dark Blue</vt:lpstr>
      <vt:lpstr>CPUC Blue</vt:lpstr>
      <vt:lpstr>CPUC Gold</vt:lpstr>
      <vt:lpstr>CPUC Environmental &amp; Social Justice Action Plan </vt:lpstr>
      <vt:lpstr>About the ESJ Action Plan</vt:lpstr>
      <vt:lpstr>Update Process</vt:lpstr>
      <vt:lpstr>Overview of Changes in Version 2.0</vt:lpstr>
      <vt:lpstr>Action Items: Equity &amp; Alignment</vt:lpstr>
      <vt:lpstr>Action Items: Community-Based Organizations</vt:lpstr>
      <vt:lpstr>Action Items: Enforcement</vt:lpstr>
      <vt:lpstr>Action Items: Training &amp; Metrics</vt:lpstr>
      <vt:lpstr>Tracking &amp; Accountability </vt:lpstr>
      <vt:lpstr>Tentative Timeline &amp; Next Steps</vt:lpstr>
      <vt:lpstr>Comment Letters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CPUC Environmental &amp; Social Justice Action Plan 2021 Update Workshop</dc:title>
  <dc:creator>Palmeira, Monica</dc:creator>
  <cp:lastModifiedBy>Voris, Philip</cp:lastModifiedBy>
  <cp:revision>46</cp:revision>
  <dcterms:created xsi:type="dcterms:W3CDTF">2021-02-01T05:01:18Z</dcterms:created>
  <dcterms:modified xsi:type="dcterms:W3CDTF">2021-10-14T18:08:21Z</dcterms:modified>
</cp:coreProperties>
</file>