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10.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tags/tag111.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9" r:id="rId6"/>
    <p:sldMasterId id="2147483702" r:id="rId7"/>
    <p:sldMasterId id="2147483704" r:id="rId8"/>
    <p:sldMasterId id="2147483709" r:id="rId9"/>
    <p:sldMasterId id="2147483719" r:id="rId10"/>
    <p:sldMasterId id="2147483741" r:id="rId11"/>
    <p:sldMasterId id="2147483753" r:id="rId12"/>
    <p:sldMasterId id="2147483763" r:id="rId13"/>
    <p:sldMasterId id="2147483765" r:id="rId14"/>
    <p:sldMasterId id="2147483771" r:id="rId15"/>
    <p:sldMasterId id="2147483773" r:id="rId16"/>
    <p:sldMasterId id="2147483827" r:id="rId17"/>
    <p:sldMasterId id="2147483840" r:id="rId18"/>
    <p:sldMasterId id="2147483853" r:id="rId19"/>
    <p:sldMasterId id="2147483871" r:id="rId20"/>
    <p:sldMasterId id="2147483895" r:id="rId21"/>
    <p:sldMasterId id="2147483908" r:id="rId22"/>
    <p:sldMasterId id="2147483921" r:id="rId23"/>
    <p:sldMasterId id="2147483933" r:id="rId24"/>
    <p:sldMasterId id="2147483955" r:id="rId25"/>
    <p:sldMasterId id="2147483987" r:id="rId26"/>
    <p:sldMasterId id="2147483994" r:id="rId27"/>
    <p:sldMasterId id="2147484007" r:id="rId28"/>
  </p:sldMasterIdLst>
  <p:notesMasterIdLst>
    <p:notesMasterId r:id="rId200"/>
  </p:notesMasterIdLst>
  <p:sldIdLst>
    <p:sldId id="2147472902" r:id="rId29"/>
    <p:sldId id="2147472903" r:id="rId30"/>
    <p:sldId id="256" r:id="rId31"/>
    <p:sldId id="259" r:id="rId32"/>
    <p:sldId id="293" r:id="rId33"/>
    <p:sldId id="295" r:id="rId34"/>
    <p:sldId id="290" r:id="rId35"/>
    <p:sldId id="291" r:id="rId36"/>
    <p:sldId id="286" r:id="rId37"/>
    <p:sldId id="270" r:id="rId38"/>
    <p:sldId id="275" r:id="rId39"/>
    <p:sldId id="296" r:id="rId40"/>
    <p:sldId id="313"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260" r:id="rId57"/>
    <p:sldId id="261" r:id="rId58"/>
    <p:sldId id="262" r:id="rId59"/>
    <p:sldId id="263" r:id="rId60"/>
    <p:sldId id="267" r:id="rId61"/>
    <p:sldId id="264" r:id="rId62"/>
    <p:sldId id="265" r:id="rId63"/>
    <p:sldId id="266" r:id="rId64"/>
    <p:sldId id="257" r:id="rId65"/>
    <p:sldId id="258" r:id="rId66"/>
    <p:sldId id="331" r:id="rId67"/>
    <p:sldId id="8679" r:id="rId68"/>
    <p:sldId id="8547" r:id="rId69"/>
    <p:sldId id="8541" r:id="rId70"/>
    <p:sldId id="4315" r:id="rId71"/>
    <p:sldId id="8449" r:id="rId72"/>
    <p:sldId id="8458" r:id="rId73"/>
    <p:sldId id="8580" r:id="rId74"/>
    <p:sldId id="8557" r:id="rId75"/>
    <p:sldId id="8542" r:id="rId76"/>
    <p:sldId id="8593" r:id="rId77"/>
    <p:sldId id="8594" r:id="rId78"/>
    <p:sldId id="8680" r:id="rId79"/>
    <p:sldId id="2053" r:id="rId80"/>
    <p:sldId id="1943" r:id="rId81"/>
    <p:sldId id="2051" r:id="rId82"/>
    <p:sldId id="1986" r:id="rId83"/>
    <p:sldId id="2034" r:id="rId84"/>
    <p:sldId id="2020" r:id="rId85"/>
    <p:sldId id="2037" r:id="rId86"/>
    <p:sldId id="2052" r:id="rId87"/>
    <p:sldId id="8681" r:id="rId88"/>
    <p:sldId id="274" r:id="rId89"/>
    <p:sldId id="276" r:id="rId90"/>
    <p:sldId id="8682" r:id="rId91"/>
    <p:sldId id="1963" r:id="rId92"/>
    <p:sldId id="306" r:id="rId93"/>
    <p:sldId id="2142533288" r:id="rId94"/>
    <p:sldId id="303" r:id="rId95"/>
    <p:sldId id="2142533277" r:id="rId96"/>
    <p:sldId id="2142533278" r:id="rId97"/>
    <p:sldId id="2142533279" r:id="rId98"/>
    <p:sldId id="2142533280" r:id="rId99"/>
    <p:sldId id="2142533286" r:id="rId100"/>
    <p:sldId id="2142533287" r:id="rId101"/>
    <p:sldId id="2142533281" r:id="rId102"/>
    <p:sldId id="2142533282" r:id="rId103"/>
    <p:sldId id="2142533284" r:id="rId104"/>
    <p:sldId id="2142533283" r:id="rId105"/>
    <p:sldId id="2142533285" r:id="rId106"/>
    <p:sldId id="304" r:id="rId107"/>
    <p:sldId id="305" r:id="rId108"/>
    <p:sldId id="351" r:id="rId109"/>
    <p:sldId id="8693" r:id="rId110"/>
    <p:sldId id="8694" r:id="rId111"/>
    <p:sldId id="354" r:id="rId112"/>
    <p:sldId id="8695" r:id="rId113"/>
    <p:sldId id="355" r:id="rId114"/>
    <p:sldId id="8696" r:id="rId115"/>
    <p:sldId id="356" r:id="rId116"/>
    <p:sldId id="298" r:id="rId117"/>
    <p:sldId id="268" r:id="rId118"/>
    <p:sldId id="672" r:id="rId119"/>
    <p:sldId id="2147376896" r:id="rId120"/>
    <p:sldId id="692" r:id="rId121"/>
    <p:sldId id="2147376884" r:id="rId122"/>
    <p:sldId id="2147376881" r:id="rId123"/>
    <p:sldId id="2147376882" r:id="rId124"/>
    <p:sldId id="2147376885" r:id="rId125"/>
    <p:sldId id="2147376880" r:id="rId126"/>
    <p:sldId id="640" r:id="rId127"/>
    <p:sldId id="307" r:id="rId128"/>
    <p:sldId id="308" r:id="rId129"/>
    <p:sldId id="314" r:id="rId130"/>
    <p:sldId id="8687" r:id="rId131"/>
    <p:sldId id="8688" r:id="rId132"/>
    <p:sldId id="8689" r:id="rId133"/>
    <p:sldId id="269" r:id="rId134"/>
    <p:sldId id="8690" r:id="rId135"/>
    <p:sldId id="278" r:id="rId136"/>
    <p:sldId id="277" r:id="rId137"/>
    <p:sldId id="279" r:id="rId138"/>
    <p:sldId id="288" r:id="rId139"/>
    <p:sldId id="289" r:id="rId140"/>
    <p:sldId id="309" r:id="rId141"/>
    <p:sldId id="2147481537" r:id="rId142"/>
    <p:sldId id="2588" r:id="rId143"/>
    <p:sldId id="2147483647" r:id="rId144"/>
    <p:sldId id="271" r:id="rId145"/>
    <p:sldId id="272" r:id="rId146"/>
    <p:sldId id="273" r:id="rId147"/>
    <p:sldId id="280" r:id="rId148"/>
    <p:sldId id="281" r:id="rId149"/>
    <p:sldId id="282" r:id="rId150"/>
    <p:sldId id="283" r:id="rId151"/>
    <p:sldId id="301" r:id="rId152"/>
    <p:sldId id="302" r:id="rId153"/>
    <p:sldId id="300" r:id="rId154"/>
    <p:sldId id="284" r:id="rId155"/>
    <p:sldId id="285" r:id="rId156"/>
    <p:sldId id="287" r:id="rId157"/>
    <p:sldId id="292" r:id="rId158"/>
    <p:sldId id="310" r:id="rId159"/>
    <p:sldId id="311" r:id="rId160"/>
    <p:sldId id="1057" r:id="rId161"/>
    <p:sldId id="1063" r:id="rId162"/>
    <p:sldId id="1062" r:id="rId163"/>
    <p:sldId id="312" r:id="rId164"/>
    <p:sldId id="332" r:id="rId165"/>
    <p:sldId id="333" r:id="rId166"/>
    <p:sldId id="334" r:id="rId167"/>
    <p:sldId id="335" r:id="rId168"/>
    <p:sldId id="336" r:id="rId169"/>
    <p:sldId id="337" r:id="rId170"/>
    <p:sldId id="338" r:id="rId171"/>
    <p:sldId id="339" r:id="rId172"/>
    <p:sldId id="2147477196" r:id="rId173"/>
    <p:sldId id="340" r:id="rId174"/>
    <p:sldId id="341" r:id="rId175"/>
    <p:sldId id="342" r:id="rId176"/>
    <p:sldId id="343" r:id="rId177"/>
    <p:sldId id="344" r:id="rId178"/>
    <p:sldId id="345" r:id="rId179"/>
    <p:sldId id="2147477195" r:id="rId180"/>
    <p:sldId id="346" r:id="rId181"/>
    <p:sldId id="2147477194" r:id="rId182"/>
    <p:sldId id="347" r:id="rId183"/>
    <p:sldId id="348" r:id="rId184"/>
    <p:sldId id="2147477191" r:id="rId185"/>
    <p:sldId id="2147477150" r:id="rId186"/>
    <p:sldId id="349" r:id="rId187"/>
    <p:sldId id="2147477192" r:id="rId188"/>
    <p:sldId id="2147477158" r:id="rId189"/>
    <p:sldId id="350" r:id="rId190"/>
    <p:sldId id="352" r:id="rId191"/>
    <p:sldId id="2147477157" r:id="rId192"/>
    <p:sldId id="353" r:id="rId193"/>
    <p:sldId id="2147477193" r:id="rId194"/>
    <p:sldId id="294" r:id="rId195"/>
    <p:sldId id="330" r:id="rId196"/>
    <p:sldId id="297" r:id="rId197"/>
    <p:sldId id="2147472913" r:id="rId198"/>
    <p:sldId id="2147472914" r:id="rId1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16DF1-86DC-B364-7723-F0A1CBA598B3}" name="Wadhwa, Abhilasha" initials="" userId="S::Abhilasha.Wadhwa@cpuc.ca.gov::ca2d0544-3280-4d65-8c5b-f5767b5c2f0a" providerId="AD"/>
  <p188:author id="{19D6B2F9-4A1E-0BF1-9653-4FD0461AE4AC}" name="Cook, Meghan" initials="MC" userId="S::Meghan.Cook@cpuc.ca.gov::55339282-999e-4997-a205-1cf7a8d530f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567B61-7F53-4C9E-9695-26356A26A800}" v="6" dt="2026-01-22T03:20:14.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18.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microsoft.com/office/2015/10/relationships/revisionInfo" Target="revisionInfo.xml"/><Relationship Id="rId107" Type="http://schemas.openxmlformats.org/officeDocument/2006/relationships/slide" Target="slides/slide79.xml"/><Relationship Id="rId11" Type="http://schemas.openxmlformats.org/officeDocument/2006/relationships/slideMaster" Target="slideMasters/slideMaster8.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2.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2" Type="http://schemas.openxmlformats.org/officeDocument/2006/relationships/slideMaster" Target="slideMasters/slideMaster19.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microsoft.com/office/2018/10/relationships/authors" Target="authors.xml"/><Relationship Id="rId12" Type="http://schemas.openxmlformats.org/officeDocument/2006/relationships/slideMaster" Target="slideMasters/slideMaster9.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6" Type="http://schemas.openxmlformats.org/officeDocument/2006/relationships/slideMaster" Target="slideMasters/slideMaster3.xml"/><Relationship Id="rId23" Type="http://schemas.openxmlformats.org/officeDocument/2006/relationships/slideMaster" Target="slideMasters/slideMaster20.xml"/><Relationship Id="rId119" Type="http://schemas.openxmlformats.org/officeDocument/2006/relationships/slide" Target="slides/slide91.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13" Type="http://schemas.openxmlformats.org/officeDocument/2006/relationships/slideMaster" Target="slideMasters/slideMaster10.xml"/><Relationship Id="rId109" Type="http://schemas.openxmlformats.org/officeDocument/2006/relationships/slide" Target="slides/slide81.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4.xml"/><Relationship Id="rId162" Type="http://schemas.openxmlformats.org/officeDocument/2006/relationships/slide" Target="slides/slide134.xml"/><Relationship Id="rId183" Type="http://schemas.openxmlformats.org/officeDocument/2006/relationships/slide" Target="slides/slide155.xml"/><Relationship Id="rId24" Type="http://schemas.openxmlformats.org/officeDocument/2006/relationships/slideMaster" Target="slideMasters/slideMaster21.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199" Type="http://schemas.openxmlformats.org/officeDocument/2006/relationships/slide" Target="slides/slide171.xml"/><Relationship Id="rId203" Type="http://schemas.openxmlformats.org/officeDocument/2006/relationships/theme" Target="theme/theme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5.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189" Type="http://schemas.openxmlformats.org/officeDocument/2006/relationships/slide" Target="slides/slide161.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17.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5" Type="http://schemas.openxmlformats.org/officeDocument/2006/relationships/slide" Target="slides/slide167.xml"/><Relationship Id="rId190" Type="http://schemas.openxmlformats.org/officeDocument/2006/relationships/slide" Target="slides/slide162.xml"/><Relationship Id="rId204" Type="http://schemas.openxmlformats.org/officeDocument/2006/relationships/tableStyles" Target="tableStyles.xml"/><Relationship Id="rId15" Type="http://schemas.openxmlformats.org/officeDocument/2006/relationships/slideMaster" Target="slideMasters/slideMaster12.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7.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2.xml"/><Relationship Id="rId26" Type="http://schemas.openxmlformats.org/officeDocument/2006/relationships/slideMaster" Target="slideMasters/slideMaster23.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notesMaster" Target="notesMasters/notesMaster1.xml"/><Relationship Id="rId16" Type="http://schemas.openxmlformats.org/officeDocument/2006/relationships/slideMaster" Target="slideMasters/slideMaster13.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7" Type="http://schemas.openxmlformats.org/officeDocument/2006/relationships/slideMaster" Target="slideMasters/slideMaster24.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presProps" Target="presProps.xml"/><Relationship Id="rId17" Type="http://schemas.openxmlformats.org/officeDocument/2006/relationships/slideMaster" Target="slideMasters/slideMaster14.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customXml" Target="../customXml/item1.xml"/><Relationship Id="rId28" Type="http://schemas.openxmlformats.org/officeDocument/2006/relationships/slideMaster" Target="slideMasters/slideMaster25.xml"/><Relationship Id="rId49" Type="http://schemas.openxmlformats.org/officeDocument/2006/relationships/slide" Target="slides/slide21.xml"/><Relationship Id="rId114" Type="http://schemas.openxmlformats.org/officeDocument/2006/relationships/slide" Target="slides/slide86.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viewProps" Target="viewProps.xml"/><Relationship Id="rId18" Type="http://schemas.openxmlformats.org/officeDocument/2006/relationships/slideMaster" Target="slideMasters/slideMaster15.xml"/><Relationship Id="rId39" Type="http://schemas.openxmlformats.org/officeDocument/2006/relationships/slide" Target="slides/slide1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7C2_CBCF6278.xlsx"/></Relationships>
</file>

<file path=ppt/charts/_rels/chart2.xml.rels><?xml version="1.0" encoding="UTF-8" standalone="yes"?>
<Relationships xmlns="http://schemas.openxmlformats.org/package/2006/relationships"><Relationship Id="rId3" Type="http://schemas.openxmlformats.org/officeDocument/2006/relationships/oleObject" Target="https://smud.sharepoint.com/sites/AES/CGS%20Library/Building%20Electrification/CPUC/260122_CPUC_BldgDecarbWorkshop/TECH%20data%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mud.sharepoint.com/sites/AES/CGS%20Library/Building%20Electrification/SMUD%20BE%20program%20metrics/CONFIDENTIAL%20-%20Pricing%20and%20contractor%20metrics/HPWH%20Pricing%20July%202024-June%202025%20(last%204%20quarters)%202025.7.16%20updated%207.17."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ou7010\Projects\SMUD%20Advanced%20Home%20Solutions\code\SMUD%20AHS%20Report%20Tables%20and%20Figures%202024083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21F5_912A9740.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pge.sharepoint.com/sites/PGEDecarbonizationVision/Shared%20Documents/PGE%20internal%20net%20zero%20scenarios/Net-Zero%20Plan/Emissions/Final%20Emissions%20Graph.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07105345450261E-2"/>
          <c:y val="6.596644561724932E-2"/>
          <c:w val="0.90464213840353092"/>
          <c:h val="0.85352380701832231"/>
        </c:manualLayout>
      </c:layout>
      <c:lineChart>
        <c:grouping val="standard"/>
        <c:varyColors val="0"/>
        <c:ser>
          <c:idx val="4"/>
          <c:order val="0"/>
          <c:tx>
            <c:strRef>
              <c:f>EmissiveLimitPercents!$F$1</c:f>
              <c:strCache>
                <c:ptCount val="1"/>
                <c:pt idx="0">
                  <c:v>Space Heat Baseline</c:v>
                </c:pt>
              </c:strCache>
            </c:strRef>
          </c:tx>
          <c:spPr>
            <a:ln w="38100" cap="rnd">
              <a:solidFill>
                <a:schemeClr val="accent1"/>
              </a:solidFill>
              <a:prstDash val="dash"/>
              <a:round/>
            </a:ln>
            <a:effectLst/>
          </c:spPr>
          <c:marker>
            <c:symbol val="diamond"/>
            <c:size val="9"/>
            <c:spPr>
              <a:solidFill>
                <a:schemeClr val="accent1"/>
              </a:solidFill>
              <a:ln w="9525">
                <a:solidFill>
                  <a:schemeClr val="accent1"/>
                </a:solidFill>
                <a:round/>
              </a:ln>
              <a:effectLst/>
            </c:spPr>
          </c:marker>
          <c:cat>
            <c:numRef>
              <c:f>EmissiveLimitPercents!$A$2:$A$12</c:f>
              <c:numCache>
                <c:formatCode>General</c:formatCode>
                <c:ptCount val="11"/>
                <c:pt idx="0">
                  <c:v>2030</c:v>
                </c:pt>
                <c:pt idx="1">
                  <c:v>2031</c:v>
                </c:pt>
                <c:pt idx="2">
                  <c:v>2032</c:v>
                </c:pt>
                <c:pt idx="3">
                  <c:v>2033</c:v>
                </c:pt>
                <c:pt idx="4">
                  <c:v>2034</c:v>
                </c:pt>
                <c:pt idx="5">
                  <c:v>2035</c:v>
                </c:pt>
                <c:pt idx="6">
                  <c:v>2036</c:v>
                </c:pt>
                <c:pt idx="7">
                  <c:v>2037</c:v>
                </c:pt>
                <c:pt idx="8">
                  <c:v>2038</c:v>
                </c:pt>
                <c:pt idx="9">
                  <c:v>2039</c:v>
                </c:pt>
                <c:pt idx="10">
                  <c:v>2040</c:v>
                </c:pt>
              </c:numCache>
            </c:numRef>
          </c:cat>
          <c:val>
            <c:numRef>
              <c:f>EmissiveLimitPercents!$F$2:$F$12</c:f>
              <c:numCache>
                <c:formatCode>0.00%</c:formatCode>
                <c:ptCount val="11"/>
                <c:pt idx="0">
                  <c:v>0.52500000000000002</c:v>
                </c:pt>
                <c:pt idx="1">
                  <c:v>0.53600000000000003</c:v>
                </c:pt>
                <c:pt idx="2">
                  <c:v>0.52700000000000002</c:v>
                </c:pt>
                <c:pt idx="3">
                  <c:v>0.52500000000000002</c:v>
                </c:pt>
                <c:pt idx="4">
                  <c:v>0.52300000000000002</c:v>
                </c:pt>
                <c:pt idx="5">
                  <c:v>0.52100000000000002</c:v>
                </c:pt>
                <c:pt idx="6">
                  <c:v>0.51900000000000002</c:v>
                </c:pt>
                <c:pt idx="7">
                  <c:v>0.51700000000000002</c:v>
                </c:pt>
                <c:pt idx="8">
                  <c:v>0.51800000000000002</c:v>
                </c:pt>
                <c:pt idx="9">
                  <c:v>0.51700000000000002</c:v>
                </c:pt>
                <c:pt idx="10">
                  <c:v>0.51500000000000001</c:v>
                </c:pt>
              </c:numCache>
            </c:numRef>
          </c:val>
          <c:smooth val="0"/>
          <c:extLst>
            <c:ext xmlns:c16="http://schemas.microsoft.com/office/drawing/2014/chart" uri="{C3380CC4-5D6E-409C-BE32-E72D297353CC}">
              <c16:uniqueId val="{00000000-CE34-4FEE-A920-3B691F059120}"/>
            </c:ext>
          </c:extLst>
        </c:ser>
        <c:ser>
          <c:idx val="3"/>
          <c:order val="1"/>
          <c:tx>
            <c:strRef>
              <c:f>EmissiveLimitPercents!$E$1</c:f>
              <c:strCache>
                <c:ptCount val="1"/>
                <c:pt idx="0">
                  <c:v>Water Heat Baseline</c:v>
                </c:pt>
              </c:strCache>
            </c:strRef>
          </c:tx>
          <c:spPr>
            <a:ln w="38100" cap="rnd">
              <a:solidFill>
                <a:schemeClr val="accent2"/>
              </a:solidFill>
              <a:prstDash val="sysDot"/>
              <a:round/>
            </a:ln>
            <a:effectLst/>
          </c:spPr>
          <c:marker>
            <c:symbol val="x"/>
            <c:size val="6"/>
            <c:spPr>
              <a:solidFill>
                <a:schemeClr val="accent2"/>
              </a:solidFill>
              <a:ln w="9525">
                <a:solidFill>
                  <a:schemeClr val="accent2"/>
                </a:solidFill>
                <a:round/>
              </a:ln>
              <a:effectLst/>
            </c:spPr>
          </c:marker>
          <c:cat>
            <c:numRef>
              <c:f>EmissiveLimitPercents!$A$2:$A$12</c:f>
              <c:numCache>
                <c:formatCode>General</c:formatCode>
                <c:ptCount val="11"/>
                <c:pt idx="0">
                  <c:v>2030</c:v>
                </c:pt>
                <c:pt idx="1">
                  <c:v>2031</c:v>
                </c:pt>
                <c:pt idx="2">
                  <c:v>2032</c:v>
                </c:pt>
                <c:pt idx="3">
                  <c:v>2033</c:v>
                </c:pt>
                <c:pt idx="4">
                  <c:v>2034</c:v>
                </c:pt>
                <c:pt idx="5">
                  <c:v>2035</c:v>
                </c:pt>
                <c:pt idx="6">
                  <c:v>2036</c:v>
                </c:pt>
                <c:pt idx="7">
                  <c:v>2037</c:v>
                </c:pt>
                <c:pt idx="8">
                  <c:v>2038</c:v>
                </c:pt>
                <c:pt idx="9">
                  <c:v>2039</c:v>
                </c:pt>
                <c:pt idx="10">
                  <c:v>2040</c:v>
                </c:pt>
              </c:numCache>
            </c:numRef>
          </c:cat>
          <c:val>
            <c:numRef>
              <c:f>EmissiveLimitPercents!$E$2:$E$12</c:f>
              <c:numCache>
                <c:formatCode>0.00%</c:formatCode>
                <c:ptCount val="11"/>
                <c:pt idx="0">
                  <c:v>0.70099999999999996</c:v>
                </c:pt>
                <c:pt idx="1">
                  <c:v>0.69899999999999995</c:v>
                </c:pt>
                <c:pt idx="2">
                  <c:v>0.69099999999999995</c:v>
                </c:pt>
                <c:pt idx="3">
                  <c:v>0.68899999999999995</c:v>
                </c:pt>
                <c:pt idx="4">
                  <c:v>0.68700000000000006</c:v>
                </c:pt>
                <c:pt idx="5">
                  <c:v>0.68500000000000005</c:v>
                </c:pt>
                <c:pt idx="6">
                  <c:v>0.68200000000000005</c:v>
                </c:pt>
                <c:pt idx="7">
                  <c:v>0.68</c:v>
                </c:pt>
                <c:pt idx="8">
                  <c:v>0.68100000000000005</c:v>
                </c:pt>
                <c:pt idx="9">
                  <c:v>0.67900000000000005</c:v>
                </c:pt>
                <c:pt idx="10">
                  <c:v>0.67700000000000005</c:v>
                </c:pt>
              </c:numCache>
            </c:numRef>
          </c:val>
          <c:smooth val="0"/>
          <c:extLst>
            <c:ext xmlns:c16="http://schemas.microsoft.com/office/drawing/2014/chart" uri="{C3380CC4-5D6E-409C-BE32-E72D297353CC}">
              <c16:uniqueId val="{00000001-CE34-4FEE-A920-3B691F059120}"/>
            </c:ext>
          </c:extLst>
        </c:ser>
        <c:ser>
          <c:idx val="5"/>
          <c:order val="2"/>
          <c:tx>
            <c:strRef>
              <c:f>EmissiveLimitPercents!$G$1</c:f>
              <c:strCache>
                <c:ptCount val="1"/>
                <c:pt idx="0">
                  <c:v>Pool Heat Baseline</c:v>
                </c:pt>
              </c:strCache>
            </c:strRef>
          </c:tx>
          <c:spPr>
            <a:ln w="38100" cap="rnd">
              <a:solidFill>
                <a:schemeClr val="accent6"/>
              </a:solidFill>
              <a:prstDash val="dashDot"/>
              <a:round/>
            </a:ln>
            <a:effectLst/>
          </c:spPr>
          <c:marker>
            <c:symbol val="triangle"/>
            <c:size val="9"/>
            <c:spPr>
              <a:solidFill>
                <a:schemeClr val="accent6"/>
              </a:solidFill>
              <a:ln w="8890">
                <a:solidFill>
                  <a:schemeClr val="accent6"/>
                </a:solidFill>
                <a:prstDash val="dashDot"/>
                <a:round/>
              </a:ln>
              <a:effectLst/>
            </c:spPr>
          </c:marker>
          <c:cat>
            <c:numRef>
              <c:f>EmissiveLimitPercents!$A$2:$A$12</c:f>
              <c:numCache>
                <c:formatCode>General</c:formatCode>
                <c:ptCount val="11"/>
                <c:pt idx="0">
                  <c:v>2030</c:v>
                </c:pt>
                <c:pt idx="1">
                  <c:v>2031</c:v>
                </c:pt>
                <c:pt idx="2">
                  <c:v>2032</c:v>
                </c:pt>
                <c:pt idx="3">
                  <c:v>2033</c:v>
                </c:pt>
                <c:pt idx="4">
                  <c:v>2034</c:v>
                </c:pt>
                <c:pt idx="5">
                  <c:v>2035</c:v>
                </c:pt>
                <c:pt idx="6">
                  <c:v>2036</c:v>
                </c:pt>
                <c:pt idx="7">
                  <c:v>2037</c:v>
                </c:pt>
                <c:pt idx="8">
                  <c:v>2038</c:v>
                </c:pt>
                <c:pt idx="9">
                  <c:v>2039</c:v>
                </c:pt>
                <c:pt idx="10">
                  <c:v>2040</c:v>
                </c:pt>
              </c:numCache>
            </c:numRef>
          </c:cat>
          <c:val>
            <c:numRef>
              <c:f>EmissiveLimitPercents!$G$2:$G$12</c:f>
              <c:numCache>
                <c:formatCode>0.00%</c:formatCode>
                <c:ptCount val="11"/>
                <c:pt idx="0">
                  <c:v>0.62</c:v>
                </c:pt>
                <c:pt idx="1">
                  <c:v>0.42</c:v>
                </c:pt>
                <c:pt idx="2">
                  <c:v>0.42</c:v>
                </c:pt>
                <c:pt idx="3">
                  <c:v>0.42</c:v>
                </c:pt>
                <c:pt idx="4">
                  <c:v>0.42</c:v>
                </c:pt>
                <c:pt idx="5">
                  <c:v>0.42</c:v>
                </c:pt>
                <c:pt idx="6">
                  <c:v>0.42</c:v>
                </c:pt>
                <c:pt idx="7">
                  <c:v>0.42</c:v>
                </c:pt>
                <c:pt idx="8">
                  <c:v>0.42</c:v>
                </c:pt>
                <c:pt idx="9">
                  <c:v>0.42</c:v>
                </c:pt>
                <c:pt idx="10">
                  <c:v>0.42</c:v>
                </c:pt>
              </c:numCache>
            </c:numRef>
          </c:val>
          <c:smooth val="0"/>
          <c:extLst>
            <c:ext xmlns:c16="http://schemas.microsoft.com/office/drawing/2014/chart" uri="{C3380CC4-5D6E-409C-BE32-E72D297353CC}">
              <c16:uniqueId val="{00000002-CE34-4FEE-A920-3B691F059120}"/>
            </c:ext>
          </c:extLst>
        </c:ser>
        <c:ser>
          <c:idx val="0"/>
          <c:order val="3"/>
          <c:tx>
            <c:strRef>
              <c:f>EmissiveLimitPercents!$B$1</c:f>
              <c:strCache>
                <c:ptCount val="1"/>
                <c:pt idx="0">
                  <c:v>Space Heating Limit</c:v>
                </c:pt>
              </c:strCache>
            </c:strRef>
          </c:tx>
          <c:spPr>
            <a:ln w="38100" cap="rnd">
              <a:solidFill>
                <a:schemeClr val="accent1"/>
              </a:solidFill>
              <a:round/>
            </a:ln>
            <a:effectLst/>
          </c:spPr>
          <c:marker>
            <c:symbol val="diamond"/>
            <c:size val="9"/>
            <c:spPr>
              <a:solidFill>
                <a:schemeClr val="accent1"/>
              </a:solidFill>
              <a:ln w="9525">
                <a:solidFill>
                  <a:schemeClr val="accent1"/>
                </a:solidFill>
                <a:round/>
              </a:ln>
              <a:effectLst/>
            </c:spPr>
          </c:marker>
          <c:dLbls>
            <c:dLbl>
              <c:idx val="0"/>
              <c:layout>
                <c:manualLayout>
                  <c:x val="-4.1809768188428832E-2"/>
                  <c:y val="-2.9212313443387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34-4FEE-A920-3B691F059120}"/>
                </c:ext>
              </c:extLst>
            </c:dLbl>
            <c:dLbl>
              <c:idx val="10"/>
              <c:layout>
                <c:manualLayout>
                  <c:x val="-1.8117566214985829E-2"/>
                  <c:y val="-3.9522541717524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34-4FEE-A920-3B691F059120}"/>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Avenir Next LT Pro" panose="020B05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EmissiveLimitPercents!$A$2:$A$12</c:f>
              <c:numCache>
                <c:formatCode>General</c:formatCode>
                <c:ptCount val="11"/>
                <c:pt idx="0">
                  <c:v>2030</c:v>
                </c:pt>
                <c:pt idx="1">
                  <c:v>2031</c:v>
                </c:pt>
                <c:pt idx="2">
                  <c:v>2032</c:v>
                </c:pt>
                <c:pt idx="3">
                  <c:v>2033</c:v>
                </c:pt>
                <c:pt idx="4">
                  <c:v>2034</c:v>
                </c:pt>
                <c:pt idx="5">
                  <c:v>2035</c:v>
                </c:pt>
                <c:pt idx="6">
                  <c:v>2036</c:v>
                </c:pt>
                <c:pt idx="7">
                  <c:v>2037</c:v>
                </c:pt>
                <c:pt idx="8">
                  <c:v>2038</c:v>
                </c:pt>
                <c:pt idx="9">
                  <c:v>2039</c:v>
                </c:pt>
                <c:pt idx="10">
                  <c:v>2040</c:v>
                </c:pt>
              </c:numCache>
            </c:numRef>
          </c:cat>
          <c:val>
            <c:numRef>
              <c:f>EmissiveLimitPercents!$B$2:$B$12</c:f>
              <c:numCache>
                <c:formatCode>0.0%</c:formatCode>
                <c:ptCount val="11"/>
                <c:pt idx="0">
                  <c:v>0.4</c:v>
                </c:pt>
                <c:pt idx="1">
                  <c:v>0.38500000000000001</c:v>
                </c:pt>
                <c:pt idx="2">
                  <c:v>0.37</c:v>
                </c:pt>
                <c:pt idx="3">
                  <c:v>0.35499999999999998</c:v>
                </c:pt>
                <c:pt idx="4">
                  <c:v>0.33999999999999997</c:v>
                </c:pt>
                <c:pt idx="5">
                  <c:v>0.32499999999999996</c:v>
                </c:pt>
                <c:pt idx="6">
                  <c:v>0.30999999999999994</c:v>
                </c:pt>
                <c:pt idx="7">
                  <c:v>0.29499999999999993</c:v>
                </c:pt>
                <c:pt idx="8">
                  <c:v>0.27999999999999992</c:v>
                </c:pt>
                <c:pt idx="9">
                  <c:v>0.2649999999999999</c:v>
                </c:pt>
                <c:pt idx="10">
                  <c:v>0.25</c:v>
                </c:pt>
              </c:numCache>
            </c:numRef>
          </c:val>
          <c:smooth val="0"/>
          <c:extLst>
            <c:ext xmlns:c16="http://schemas.microsoft.com/office/drawing/2014/chart" uri="{C3380CC4-5D6E-409C-BE32-E72D297353CC}">
              <c16:uniqueId val="{00000005-CE34-4FEE-A920-3B691F059120}"/>
            </c:ext>
          </c:extLst>
        </c:ser>
        <c:ser>
          <c:idx val="1"/>
          <c:order val="4"/>
          <c:tx>
            <c:strRef>
              <c:f>EmissiveLimitPercents!$C$1</c:f>
              <c:strCache>
                <c:ptCount val="1"/>
                <c:pt idx="0">
                  <c:v>Water Heating Limit</c:v>
                </c:pt>
              </c:strCache>
            </c:strRef>
          </c:tx>
          <c:spPr>
            <a:ln w="38100"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4.8019484154902183E-2"/>
                  <c:y val="4.6117775033216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31-482C-B76C-970AE7479557}"/>
                </c:ext>
              </c:extLst>
            </c:dLbl>
            <c:dLbl>
              <c:idx val="10"/>
              <c:layout>
                <c:manualLayout>
                  <c:x val="-2.4009742077451098E-2"/>
                  <c:y val="4.86798736461729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31-482C-B76C-970AE747955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Avenir Next LT Pro" panose="020B05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EmissiveLimitPercents!$A$2:$A$12</c:f>
              <c:numCache>
                <c:formatCode>General</c:formatCode>
                <c:ptCount val="11"/>
                <c:pt idx="0">
                  <c:v>2030</c:v>
                </c:pt>
                <c:pt idx="1">
                  <c:v>2031</c:v>
                </c:pt>
                <c:pt idx="2">
                  <c:v>2032</c:v>
                </c:pt>
                <c:pt idx="3">
                  <c:v>2033</c:v>
                </c:pt>
                <c:pt idx="4">
                  <c:v>2034</c:v>
                </c:pt>
                <c:pt idx="5">
                  <c:v>2035</c:v>
                </c:pt>
                <c:pt idx="6">
                  <c:v>2036</c:v>
                </c:pt>
                <c:pt idx="7">
                  <c:v>2037</c:v>
                </c:pt>
                <c:pt idx="8">
                  <c:v>2038</c:v>
                </c:pt>
                <c:pt idx="9">
                  <c:v>2039</c:v>
                </c:pt>
                <c:pt idx="10">
                  <c:v>2040</c:v>
                </c:pt>
              </c:numCache>
            </c:numRef>
          </c:cat>
          <c:val>
            <c:numRef>
              <c:f>EmissiveLimitPercents!$C$2:$C$12</c:f>
              <c:numCache>
                <c:formatCode>0.0%</c:formatCode>
                <c:ptCount val="11"/>
                <c:pt idx="0">
                  <c:v>0.6</c:v>
                </c:pt>
                <c:pt idx="1">
                  <c:v>0.59</c:v>
                </c:pt>
                <c:pt idx="2">
                  <c:v>0.57999999999999996</c:v>
                </c:pt>
                <c:pt idx="3">
                  <c:v>0.56999999999999995</c:v>
                </c:pt>
                <c:pt idx="4">
                  <c:v>0.55999999999999994</c:v>
                </c:pt>
                <c:pt idx="5">
                  <c:v>0.54999999999999993</c:v>
                </c:pt>
                <c:pt idx="6">
                  <c:v>0.53999999999999992</c:v>
                </c:pt>
                <c:pt idx="7">
                  <c:v>0.52999999999999992</c:v>
                </c:pt>
                <c:pt idx="8">
                  <c:v>0.51999999999999991</c:v>
                </c:pt>
                <c:pt idx="9">
                  <c:v>0.5099999999999999</c:v>
                </c:pt>
                <c:pt idx="10">
                  <c:v>0.5</c:v>
                </c:pt>
              </c:numCache>
            </c:numRef>
          </c:val>
          <c:smooth val="0"/>
          <c:extLst>
            <c:ext xmlns:c16="http://schemas.microsoft.com/office/drawing/2014/chart" uri="{C3380CC4-5D6E-409C-BE32-E72D297353CC}">
              <c16:uniqueId val="{00000006-CE34-4FEE-A920-3B691F059120}"/>
            </c:ext>
          </c:extLst>
        </c:ser>
        <c:ser>
          <c:idx val="2"/>
          <c:order val="5"/>
          <c:tx>
            <c:strRef>
              <c:f>EmissiveLimitPercents!$D$1</c:f>
              <c:strCache>
                <c:ptCount val="1"/>
                <c:pt idx="0">
                  <c:v>Pool Heating Limit</c:v>
                </c:pt>
              </c:strCache>
            </c:strRef>
          </c:tx>
          <c:spPr>
            <a:ln w="38100" cap="rnd">
              <a:solidFill>
                <a:schemeClr val="accent6"/>
              </a:solidFill>
              <a:round/>
            </a:ln>
            <a:effectLst/>
          </c:spPr>
          <c:marker>
            <c:symbol val="triangle"/>
            <c:size val="9"/>
            <c:spPr>
              <a:solidFill>
                <a:schemeClr val="accent6"/>
              </a:solidFill>
              <a:ln w="9525">
                <a:solidFill>
                  <a:schemeClr val="accent6"/>
                </a:solidFill>
                <a:round/>
              </a:ln>
              <a:effectLst/>
            </c:spPr>
          </c:marker>
          <c:dLbls>
            <c:dLbl>
              <c:idx val="10"/>
              <c:layout>
                <c:manualLayout>
                  <c:x val="-2.2918390164839684E-2"/>
                  <c:y val="5.1241972259129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31-482C-B76C-970AE747955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Avenir Next LT Pro" panose="020B05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EmissiveLimitPercents!$A$2:$A$12</c:f>
              <c:numCache>
                <c:formatCode>General</c:formatCode>
                <c:ptCount val="11"/>
                <c:pt idx="0">
                  <c:v>2030</c:v>
                </c:pt>
                <c:pt idx="1">
                  <c:v>2031</c:v>
                </c:pt>
                <c:pt idx="2">
                  <c:v>2032</c:v>
                </c:pt>
                <c:pt idx="3">
                  <c:v>2033</c:v>
                </c:pt>
                <c:pt idx="4">
                  <c:v>2034</c:v>
                </c:pt>
                <c:pt idx="5">
                  <c:v>2035</c:v>
                </c:pt>
                <c:pt idx="6">
                  <c:v>2036</c:v>
                </c:pt>
                <c:pt idx="7">
                  <c:v>2037</c:v>
                </c:pt>
                <c:pt idx="8">
                  <c:v>2038</c:v>
                </c:pt>
                <c:pt idx="9">
                  <c:v>2039</c:v>
                </c:pt>
                <c:pt idx="10">
                  <c:v>2040</c:v>
                </c:pt>
              </c:numCache>
            </c:numRef>
          </c:cat>
          <c:val>
            <c:numRef>
              <c:f>EmissiveLimitPercents!$D$2:$D$12</c:f>
              <c:numCache>
                <c:formatCode>0.0%</c:formatCode>
                <c:ptCount val="11"/>
                <c:pt idx="0">
                  <c:v>0.6</c:v>
                </c:pt>
                <c:pt idx="1">
                  <c:v>0.4</c:v>
                </c:pt>
                <c:pt idx="2">
                  <c:v>0.4</c:v>
                </c:pt>
                <c:pt idx="3">
                  <c:v>0.4</c:v>
                </c:pt>
                <c:pt idx="4">
                  <c:v>0.4</c:v>
                </c:pt>
                <c:pt idx="5">
                  <c:v>0.4</c:v>
                </c:pt>
                <c:pt idx="6">
                  <c:v>0.4</c:v>
                </c:pt>
                <c:pt idx="7">
                  <c:v>0.4</c:v>
                </c:pt>
                <c:pt idx="8">
                  <c:v>0.4</c:v>
                </c:pt>
                <c:pt idx="9">
                  <c:v>0.4</c:v>
                </c:pt>
                <c:pt idx="10">
                  <c:v>0.4</c:v>
                </c:pt>
              </c:numCache>
            </c:numRef>
          </c:val>
          <c:smooth val="0"/>
          <c:extLst>
            <c:ext xmlns:c16="http://schemas.microsoft.com/office/drawing/2014/chart" uri="{C3380CC4-5D6E-409C-BE32-E72D297353CC}">
              <c16:uniqueId val="{00000007-CE34-4FEE-A920-3B691F059120}"/>
            </c:ext>
          </c:extLst>
        </c:ser>
        <c:dLbls>
          <c:showLegendKey val="0"/>
          <c:showVal val="0"/>
          <c:showCatName val="0"/>
          <c:showSerName val="0"/>
          <c:showPercent val="0"/>
          <c:showBubbleSize val="0"/>
        </c:dLbls>
        <c:marker val="1"/>
        <c:smooth val="0"/>
        <c:axId val="1093108591"/>
        <c:axId val="1093100911"/>
      </c:lineChart>
      <c:catAx>
        <c:axId val="10931085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ysClr val="windowText" lastClr="000000"/>
                </a:solidFill>
                <a:latin typeface="Avenir Next LT Pro" panose="020B0504020202020204" pitchFamily="34" charset="0"/>
                <a:ea typeface="+mn-ea"/>
                <a:cs typeface="+mn-cs"/>
              </a:defRPr>
            </a:pPr>
            <a:endParaRPr lang="en-US"/>
          </a:p>
        </c:txPr>
        <c:crossAx val="1093100911"/>
        <c:crosses val="autoZero"/>
        <c:auto val="1"/>
        <c:lblAlgn val="ctr"/>
        <c:lblOffset val="100"/>
        <c:noMultiLvlLbl val="0"/>
      </c:catAx>
      <c:valAx>
        <c:axId val="1093100911"/>
        <c:scaling>
          <c:orientation val="minMax"/>
          <c:min val="0.2"/>
        </c:scaling>
        <c:delete val="0"/>
        <c:axPos val="l"/>
        <c:title>
          <c:tx>
            <c:rich>
              <a:bodyPr rot="-5400000" spcFirstLastPara="1" vertOverflow="ellipsis" vert="horz" wrap="square" anchor="ctr" anchorCtr="1"/>
              <a:lstStyle/>
              <a:p>
                <a:pPr>
                  <a:defRPr sz="1800" b="1" i="0" u="none" strike="noStrike" kern="1200" cap="all" baseline="0">
                    <a:solidFill>
                      <a:sysClr val="windowText" lastClr="000000"/>
                    </a:solidFill>
                    <a:latin typeface="Avenir Next LT Pro" panose="020B0504020202020204" pitchFamily="34" charset="0"/>
                    <a:ea typeface="+mn-ea"/>
                    <a:cs typeface="+mn-cs"/>
                  </a:defRPr>
                </a:pPr>
                <a:r>
                  <a:rPr lang="en-US" sz="1800" b="1" cap="none" baseline="0">
                    <a:solidFill>
                      <a:sysClr val="windowText" lastClr="000000"/>
                    </a:solidFill>
                  </a:rPr>
                  <a:t>Percent Emissive Sales</a:t>
                </a:r>
              </a:p>
            </c:rich>
          </c:tx>
          <c:overlay val="0"/>
          <c:spPr>
            <a:noFill/>
            <a:ln>
              <a:noFill/>
            </a:ln>
            <a:effectLst/>
          </c:spPr>
          <c:txPr>
            <a:bodyPr rot="-5400000" spcFirstLastPara="1" vertOverflow="ellipsis" vert="horz" wrap="square" anchor="ctr" anchorCtr="1"/>
            <a:lstStyle/>
            <a:p>
              <a:pPr>
                <a:defRPr sz="1800" b="1" i="0" u="none" strike="noStrike" kern="1200" cap="all" baseline="0">
                  <a:solidFill>
                    <a:sysClr val="windowText" lastClr="000000"/>
                  </a:solidFill>
                  <a:latin typeface="Avenir Next LT Pro" panose="020B0504020202020204" pitchFamily="34" charset="0"/>
                  <a:ea typeface="+mn-ea"/>
                  <a:cs typeface="+mn-cs"/>
                </a:defRPr>
              </a:pPr>
              <a:endParaRPr lang="en-US"/>
            </a:p>
          </c:txPr>
        </c:title>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venir Next LT Pro" panose="020B0504020202020204" pitchFamily="34" charset="0"/>
                <a:ea typeface="+mn-ea"/>
                <a:cs typeface="+mn-cs"/>
              </a:defRPr>
            </a:pPr>
            <a:endParaRPr lang="en-US"/>
          </a:p>
        </c:txPr>
        <c:crossAx val="1093108591"/>
        <c:crosses val="autoZero"/>
        <c:crossBetween val="between"/>
      </c:valAx>
      <c:spPr>
        <a:noFill/>
        <a:ln>
          <a:noFill/>
        </a:ln>
        <a:effectLst/>
      </c:spPr>
    </c:plotArea>
    <c:legend>
      <c:legendPos val="t"/>
      <c:layout>
        <c:manualLayout>
          <c:xMode val="edge"/>
          <c:yMode val="edge"/>
          <c:x val="0.1742954313688741"/>
          <c:y val="4.2550809239855603E-2"/>
          <c:w val="0.65108890873934711"/>
          <c:h val="0.13460237238227157"/>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venir Next LT Pro" panose="020B05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600">
          <a:latin typeface="Avenir Next LT Pro" panose="020B05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Variable-Speed HVAC Incentive Levels by Month and Source</a:t>
            </a:r>
          </a:p>
        </c:rich>
      </c:tx>
      <c:layout>
        <c:manualLayout>
          <c:xMode val="edge"/>
          <c:yMode val="edge"/>
          <c:x val="0.15154314924028719"/>
          <c:y val="1.7369077282725624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614047467023083"/>
          <c:y val="0.21120096028192328"/>
          <c:w val="0.76281223143368493"/>
          <c:h val="0.41412130435727373"/>
        </c:manualLayout>
      </c:layout>
      <c:areaChart>
        <c:grouping val="stacked"/>
        <c:varyColors val="0"/>
        <c:ser>
          <c:idx val="11"/>
          <c:order val="0"/>
          <c:tx>
            <c:strRef>
              <c:f>'[Rebates &amp; Incentives History &amp; Charts.xlsx]Timeline chart - full'!$B$17</c:f>
              <c:strCache>
                <c:ptCount val="1"/>
                <c:pt idx="0">
                  <c:v>SMUD Variable-Speed</c:v>
                </c:pt>
              </c:strCache>
            </c:strRef>
          </c:tx>
          <c:spPr>
            <a:solidFill>
              <a:schemeClr val="accent6">
                <a:lumMod val="60000"/>
              </a:schemeClr>
            </a:solidFill>
            <a:ln>
              <a:noFill/>
            </a:ln>
            <a:effectLst/>
          </c:spPr>
          <c:cat>
            <c:numRef>
              <c:f>'[1]Timeline chart - full'!$C$3:$BQ$3</c:f>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f>'[1]Timeline chart - full'!$C$17:$BQ$17</c:f>
              <c:numCache>
                <c:formatCode>"$"#,##0_);[Red]\("$"#,##0\)</c:formatCode>
                <c:ptCount val="67"/>
                <c:pt idx="1">
                  <c:v>3000</c:v>
                </c:pt>
                <c:pt idx="2">
                  <c:v>3000</c:v>
                </c:pt>
                <c:pt idx="3">
                  <c:v>3000</c:v>
                </c:pt>
                <c:pt idx="4">
                  <c:v>3000</c:v>
                </c:pt>
                <c:pt idx="5">
                  <c:v>3000</c:v>
                </c:pt>
                <c:pt idx="6">
                  <c:v>3000</c:v>
                </c:pt>
                <c:pt idx="7">
                  <c:v>3000</c:v>
                </c:pt>
                <c:pt idx="8">
                  <c:v>3000</c:v>
                </c:pt>
                <c:pt idx="9">
                  <c:v>3000</c:v>
                </c:pt>
                <c:pt idx="10">
                  <c:v>3000</c:v>
                </c:pt>
                <c:pt idx="11">
                  <c:v>3000</c:v>
                </c:pt>
                <c:pt idx="12">
                  <c:v>3000</c:v>
                </c:pt>
                <c:pt idx="13">
                  <c:v>3000</c:v>
                </c:pt>
                <c:pt idx="14">
                  <c:v>3000</c:v>
                </c:pt>
                <c:pt idx="15">
                  <c:v>3000</c:v>
                </c:pt>
                <c:pt idx="16">
                  <c:v>3000</c:v>
                </c:pt>
                <c:pt idx="17">
                  <c:v>3000</c:v>
                </c:pt>
                <c:pt idx="18">
                  <c:v>3000</c:v>
                </c:pt>
                <c:pt idx="19">
                  <c:v>3000</c:v>
                </c:pt>
                <c:pt idx="20">
                  <c:v>3000</c:v>
                </c:pt>
                <c:pt idx="21">
                  <c:v>3000</c:v>
                </c:pt>
                <c:pt idx="22">
                  <c:v>3000</c:v>
                </c:pt>
                <c:pt idx="23">
                  <c:v>3000</c:v>
                </c:pt>
                <c:pt idx="24">
                  <c:v>3000</c:v>
                </c:pt>
                <c:pt idx="25">
                  <c:v>3000</c:v>
                </c:pt>
                <c:pt idx="26">
                  <c:v>3000</c:v>
                </c:pt>
                <c:pt idx="27">
                  <c:v>3000</c:v>
                </c:pt>
                <c:pt idx="28">
                  <c:v>3000</c:v>
                </c:pt>
                <c:pt idx="29">
                  <c:v>3500</c:v>
                </c:pt>
                <c:pt idx="30">
                  <c:v>3500</c:v>
                </c:pt>
                <c:pt idx="31">
                  <c:v>3500</c:v>
                </c:pt>
                <c:pt idx="32">
                  <c:v>3500</c:v>
                </c:pt>
                <c:pt idx="33">
                  <c:v>3500</c:v>
                </c:pt>
                <c:pt idx="34">
                  <c:v>3500</c:v>
                </c:pt>
                <c:pt idx="35">
                  <c:v>3500</c:v>
                </c:pt>
                <c:pt idx="36">
                  <c:v>3500</c:v>
                </c:pt>
                <c:pt idx="37">
                  <c:v>3500</c:v>
                </c:pt>
                <c:pt idx="38">
                  <c:v>3500</c:v>
                </c:pt>
                <c:pt idx="39">
                  <c:v>3500</c:v>
                </c:pt>
                <c:pt idx="40">
                  <c:v>3500</c:v>
                </c:pt>
                <c:pt idx="41">
                  <c:v>3500</c:v>
                </c:pt>
                <c:pt idx="42">
                  <c:v>3500</c:v>
                </c:pt>
                <c:pt idx="43">
                  <c:v>3500</c:v>
                </c:pt>
                <c:pt idx="44">
                  <c:v>3500</c:v>
                </c:pt>
                <c:pt idx="45">
                  <c:v>3500</c:v>
                </c:pt>
                <c:pt idx="46">
                  <c:v>3500</c:v>
                </c:pt>
                <c:pt idx="47">
                  <c:v>3500</c:v>
                </c:pt>
                <c:pt idx="48">
                  <c:v>3000</c:v>
                </c:pt>
                <c:pt idx="49">
                  <c:v>3000</c:v>
                </c:pt>
                <c:pt idx="50">
                  <c:v>3000</c:v>
                </c:pt>
                <c:pt idx="51">
                  <c:v>3000</c:v>
                </c:pt>
                <c:pt idx="52">
                  <c:v>3000</c:v>
                </c:pt>
                <c:pt idx="53">
                  <c:v>3000</c:v>
                </c:pt>
                <c:pt idx="54">
                  <c:v>2000</c:v>
                </c:pt>
                <c:pt idx="55">
                  <c:v>2000</c:v>
                </c:pt>
                <c:pt idx="56">
                  <c:v>2000</c:v>
                </c:pt>
                <c:pt idx="57">
                  <c:v>2000</c:v>
                </c:pt>
                <c:pt idx="58">
                  <c:v>2000</c:v>
                </c:pt>
                <c:pt idx="59">
                  <c:v>2500</c:v>
                </c:pt>
                <c:pt idx="60">
                  <c:v>2500</c:v>
                </c:pt>
                <c:pt idx="61">
                  <c:v>2500</c:v>
                </c:pt>
                <c:pt idx="62">
                  <c:v>2500</c:v>
                </c:pt>
                <c:pt idx="63">
                  <c:v>2500</c:v>
                </c:pt>
                <c:pt idx="64">
                  <c:v>2500</c:v>
                </c:pt>
                <c:pt idx="65">
                  <c:v>2500</c:v>
                </c:pt>
                <c:pt idx="66">
                  <c:v>3000</c:v>
                </c:pt>
              </c:numCache>
            </c:numRef>
          </c:val>
          <c:extLst>
            <c:ext xmlns:c16="http://schemas.microsoft.com/office/drawing/2014/chart" uri="{C3380CC4-5D6E-409C-BE32-E72D297353CC}">
              <c16:uniqueId val="{00000000-780E-4BD3-91AD-4A141663E1C6}"/>
            </c:ext>
          </c:extLst>
        </c:ser>
        <c:ser>
          <c:idx val="1"/>
          <c:order val="2"/>
          <c:tx>
            <c:strRef>
              <c:f>'[Rebates &amp; Incentives History &amp; Charts.xlsx]Timeline chart - full'!$B$19</c:f>
              <c:strCache>
                <c:ptCount val="1"/>
                <c:pt idx="0">
                  <c:v>TECH HVAC - full decommissioning</c:v>
                </c:pt>
              </c:strCache>
            </c:strRef>
          </c:tx>
          <c:spPr>
            <a:solidFill>
              <a:schemeClr val="accent2"/>
            </a:solidFill>
            <a:ln>
              <a:noFill/>
            </a:ln>
            <a:effectLst/>
          </c:spPr>
          <c:cat>
            <c:numRef>
              <c:f>'[1]Timeline chart - full'!$C$3:$BQ$3</c:f>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f>'[1]Timeline chart - full'!$C$19:$BQ$19</c:f>
              <c:numCache>
                <c:formatCode>General</c:formatCode>
                <c:ptCount val="67"/>
                <c:pt idx="16" formatCode="&quot;$&quot;#,##0_);[Red]\(&quot;$&quot;#,##0\)">
                  <c:v>4800</c:v>
                </c:pt>
                <c:pt idx="17" formatCode="&quot;$&quot;#,##0_);[Red]\(&quot;$&quot;#,##0\)">
                  <c:v>4800</c:v>
                </c:pt>
                <c:pt idx="18" formatCode="&quot;$&quot;#,##0_);[Red]\(&quot;$&quot;#,##0\)">
                  <c:v>4800</c:v>
                </c:pt>
                <c:pt idx="19" formatCode="&quot;$&quot;#,##0_);[Red]\(&quot;$&quot;#,##0\)">
                  <c:v>4800</c:v>
                </c:pt>
                <c:pt idx="20" formatCode="&quot;$&quot;#,##0_);[Red]\(&quot;$&quot;#,##0\)">
                  <c:v>4800</c:v>
                </c:pt>
                <c:pt idx="21" formatCode="&quot;$&quot;#,##0_);[Red]\(&quot;$&quot;#,##0\)">
                  <c:v>0</c:v>
                </c:pt>
                <c:pt idx="22" formatCode="&quot;$&quot;#,##0_);[Red]\(&quot;$&quot;#,##0\)">
                  <c:v>0</c:v>
                </c:pt>
                <c:pt idx="23" formatCode="&quot;$&quot;#,##0_);[Red]\(&quot;$&quot;#,##0\)">
                  <c:v>0</c:v>
                </c:pt>
                <c:pt idx="24" formatCode="&quot;$&quot;#,##0_);[Red]\(&quot;$&quot;#,##0\)">
                  <c:v>0</c:v>
                </c:pt>
                <c:pt idx="25" formatCode="&quot;$&quot;#,##0_);[Red]\(&quot;$&quot;#,##0\)">
                  <c:v>0</c:v>
                </c:pt>
                <c:pt idx="26" formatCode="&quot;$&quot;#,##0_);[Red]\(&quot;$&quot;#,##0\)">
                  <c:v>0</c:v>
                </c:pt>
                <c:pt idx="27" formatCode="&quot;$&quot;#,##0_);[Red]\(&quot;$&quot;#,##0\)">
                  <c:v>0</c:v>
                </c:pt>
                <c:pt idx="28" formatCode="&quot;$&quot;#,##0_);[Red]\(&quot;$&quot;#,##0\)">
                  <c:v>0</c:v>
                </c:pt>
                <c:pt idx="29" formatCode="&quot;$&quot;#,##0_);[Red]\(&quot;$&quot;#,##0\)">
                  <c:v>0</c:v>
                </c:pt>
                <c:pt idx="30" formatCode="&quot;$&quot;#,##0_);[Red]\(&quot;$&quot;#,##0\)">
                  <c:v>0</c:v>
                </c:pt>
                <c:pt idx="31" formatCode="&quot;$&quot;#,##0_);[Red]\(&quot;$&quot;#,##0\)">
                  <c:v>0</c:v>
                </c:pt>
                <c:pt idx="32" formatCode="&quot;$&quot;#,##0_);[Red]\(&quot;$&quot;#,##0\)">
                  <c:v>0</c:v>
                </c:pt>
                <c:pt idx="33" formatCode="&quot;$&quot;#,##0_);[Red]\(&quot;$&quot;#,##0\)">
                  <c:v>1000</c:v>
                </c:pt>
                <c:pt idx="34" formatCode="&quot;$&quot;#,##0_);[Red]\(&quot;$&quot;#,##0\)">
                  <c:v>1000</c:v>
                </c:pt>
                <c:pt idx="35" formatCode="&quot;$&quot;#,##0_);[Red]\(&quot;$&quot;#,##0\)">
                  <c:v>1000</c:v>
                </c:pt>
                <c:pt idx="36" formatCode="&quot;$&quot;#,##0_);[Red]\(&quot;$&quot;#,##0\)">
                  <c:v>1000</c:v>
                </c:pt>
                <c:pt idx="37" formatCode="&quot;$&quot;#,##0_);[Red]\(&quot;$&quot;#,##0\)">
                  <c:v>1000</c:v>
                </c:pt>
                <c:pt idx="38" formatCode="&quot;$&quot;#,##0_);[Red]\(&quot;$&quot;#,##0\)">
                  <c:v>1000</c:v>
                </c:pt>
                <c:pt idx="39" formatCode="&quot;$&quot;#,##0_);[Red]\(&quot;$&quot;#,##0\)">
                  <c:v>1000</c:v>
                </c:pt>
                <c:pt idx="40" formatCode="&quot;$&quot;#,##0_);[Red]\(&quot;$&quot;#,##0\)">
                  <c:v>1000</c:v>
                </c:pt>
                <c:pt idx="41" formatCode="&quot;$&quot;#,##0_);[Red]\(&quot;$&quot;#,##0\)">
                  <c:v>1000</c:v>
                </c:pt>
                <c:pt idx="42" formatCode="&quot;$&quot;#,##0_);[Red]\(&quot;$&quot;#,##0\)">
                  <c:v>1000</c:v>
                </c:pt>
                <c:pt idx="43" formatCode="&quot;$&quot;#,##0_);[Red]\(&quot;$&quot;#,##0\)">
                  <c:v>1000</c:v>
                </c:pt>
                <c:pt idx="44" formatCode="&quot;$&quot;#,##0_);[Red]\(&quot;$&quot;#,##0\)">
                  <c:v>1000</c:v>
                </c:pt>
                <c:pt idx="45" formatCode="&quot;$&quot;#,##0_);[Red]\(&quot;$&quot;#,##0\)">
                  <c:v>1000</c:v>
                </c:pt>
                <c:pt idx="46" formatCode="&quot;$&quot;#,##0_);[Red]\(&quot;$&quot;#,##0\)">
                  <c:v>1000</c:v>
                </c:pt>
                <c:pt idx="47" formatCode="&quot;$&quot;#,##0_);[Red]\(&quot;$&quot;#,##0\)">
                  <c:v>1000</c:v>
                </c:pt>
                <c:pt idx="48" formatCode="&quot;$&quot;#,##0_);[Red]\(&quot;$&quot;#,##0\)">
                  <c:v>1000</c:v>
                </c:pt>
                <c:pt idx="49" formatCode="&quot;$&quot;#,##0_);[Red]\(&quot;$&quot;#,##0\)">
                  <c:v>1000</c:v>
                </c:pt>
                <c:pt idx="50" formatCode="&quot;$&quot;#,##0_);[Red]\(&quot;$&quot;#,##0\)">
                  <c:v>1500</c:v>
                </c:pt>
                <c:pt idx="51" formatCode="&quot;$&quot;#,##0_);[Red]\(&quot;$&quot;#,##0\)">
                  <c:v>1500</c:v>
                </c:pt>
                <c:pt idx="52" formatCode="&quot;$&quot;#,##0_);[Red]\(&quot;$&quot;#,##0\)">
                  <c:v>1500</c:v>
                </c:pt>
                <c:pt idx="53" formatCode="&quot;$&quot;#,##0_);[Red]\(&quot;$&quot;#,##0\)">
                  <c:v>1500</c:v>
                </c:pt>
                <c:pt idx="54" formatCode="&quot;$&quot;#,##0_);[Red]\(&quot;$&quot;#,##0\)">
                  <c:v>0</c:v>
                </c:pt>
                <c:pt idx="55" formatCode="&quot;$&quot;#,##0_);[Red]\(&quot;$&quot;#,##0\)">
                  <c:v>0</c:v>
                </c:pt>
                <c:pt idx="56" formatCode="&quot;$&quot;#,##0_);[Red]\(&quot;$&quot;#,##0\)">
                  <c:v>0</c:v>
                </c:pt>
                <c:pt idx="57" formatCode="&quot;$&quot;#,##0_);[Red]\(&quot;$&quot;#,##0\)">
                  <c:v>0</c:v>
                </c:pt>
                <c:pt idx="58" formatCode="&quot;$&quot;#,##0_);[Red]\(&quot;$&quot;#,##0\)">
                  <c:v>0</c:v>
                </c:pt>
                <c:pt idx="59" formatCode="&quot;$&quot;#,##0_);[Red]\(&quot;$&quot;#,##0\)">
                  <c:v>0</c:v>
                </c:pt>
                <c:pt idx="60" formatCode="&quot;$&quot;#,##0_);[Red]\(&quot;$&quot;#,##0\)">
                  <c:v>1500</c:v>
                </c:pt>
                <c:pt idx="61" formatCode="&quot;$&quot;#,##0_);[Red]\(&quot;$&quot;#,##0\)">
                  <c:v>1500</c:v>
                </c:pt>
                <c:pt idx="62" formatCode="&quot;$&quot;#,##0_);[Red]\(&quot;$&quot;#,##0\)">
                  <c:v>1500</c:v>
                </c:pt>
                <c:pt idx="63" formatCode="&quot;$&quot;#,##0_);[Red]\(&quot;$&quot;#,##0\)">
                  <c:v>1500</c:v>
                </c:pt>
                <c:pt idx="64" formatCode="&quot;$&quot;#,##0_);[Red]\(&quot;$&quot;#,##0\)">
                  <c:v>0</c:v>
                </c:pt>
                <c:pt idx="65" formatCode="&quot;$&quot;#,##0_);[Red]\(&quot;$&quot;#,##0\)">
                  <c:v>0</c:v>
                </c:pt>
                <c:pt idx="66" formatCode="&quot;$&quot;#,##0_);[Red]\(&quot;$&quot;#,##0\)">
                  <c:v>0</c:v>
                </c:pt>
              </c:numCache>
            </c:numRef>
          </c:val>
          <c:extLst>
            <c:ext xmlns:c16="http://schemas.microsoft.com/office/drawing/2014/chart" uri="{C3380CC4-5D6E-409C-BE32-E72D297353CC}">
              <c16:uniqueId val="{00000001-780E-4BD3-91AD-4A141663E1C6}"/>
            </c:ext>
          </c:extLst>
        </c:ser>
        <c:ser>
          <c:idx val="5"/>
          <c:order val="6"/>
          <c:tx>
            <c:strRef>
              <c:f>'[Rebates &amp; Incentives History &amp; Charts.xlsx]Timeline chart - full'!$B$23</c:f>
              <c:strCache>
                <c:ptCount val="1"/>
                <c:pt idx="0">
                  <c:v>HEEHRA – Middle income</c:v>
                </c:pt>
              </c:strCache>
            </c:strRef>
          </c:tx>
          <c:spPr>
            <a:solidFill>
              <a:schemeClr val="accent6"/>
            </a:solidFill>
            <a:ln>
              <a:noFill/>
            </a:ln>
            <a:effectLst/>
          </c:spPr>
          <c:cat>
            <c:numRef>
              <c:f>'[1]Timeline chart - full'!$C$3:$BQ$3</c:f>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f>'[1]Timeline chart - full'!$C$23:$BQ$23</c:f>
              <c:numCache>
                <c:formatCode>General</c:formatCode>
                <c:ptCount val="67"/>
                <c:pt idx="16" formatCode="&quot;$&quot;#,##0_);[Red]\(&quot;$&quot;#,##0\)">
                  <c:v>0</c:v>
                </c:pt>
                <c:pt idx="17" formatCode="&quot;$&quot;#,##0_);[Red]\(&quot;$&quot;#,##0\)">
                  <c:v>0</c:v>
                </c:pt>
                <c:pt idx="18" formatCode="&quot;$&quot;#,##0_);[Red]\(&quot;$&quot;#,##0\)">
                  <c:v>0</c:v>
                </c:pt>
                <c:pt idx="19" formatCode="&quot;$&quot;#,##0_);[Red]\(&quot;$&quot;#,##0\)">
                  <c:v>0</c:v>
                </c:pt>
                <c:pt idx="20" formatCode="&quot;$&quot;#,##0_);[Red]\(&quot;$&quot;#,##0\)">
                  <c:v>0</c:v>
                </c:pt>
                <c:pt idx="21" formatCode="&quot;$&quot;#,##0_);[Red]\(&quot;$&quot;#,##0\)">
                  <c:v>0</c:v>
                </c:pt>
                <c:pt idx="22" formatCode="&quot;$&quot;#,##0_);[Red]\(&quot;$&quot;#,##0\)">
                  <c:v>0</c:v>
                </c:pt>
                <c:pt idx="23" formatCode="&quot;$&quot;#,##0_);[Red]\(&quot;$&quot;#,##0\)">
                  <c:v>0</c:v>
                </c:pt>
                <c:pt idx="24" formatCode="&quot;$&quot;#,##0_);[Red]\(&quot;$&quot;#,##0\)">
                  <c:v>0</c:v>
                </c:pt>
                <c:pt idx="25" formatCode="&quot;$&quot;#,##0_);[Red]\(&quot;$&quot;#,##0\)">
                  <c:v>0</c:v>
                </c:pt>
                <c:pt idx="26" formatCode="&quot;$&quot;#,##0_);[Red]\(&quot;$&quot;#,##0\)">
                  <c:v>0</c:v>
                </c:pt>
                <c:pt idx="27" formatCode="&quot;$&quot;#,##0_);[Red]\(&quot;$&quot;#,##0\)">
                  <c:v>0</c:v>
                </c:pt>
                <c:pt idx="28" formatCode="&quot;$&quot;#,##0_);[Red]\(&quot;$&quot;#,##0\)">
                  <c:v>0</c:v>
                </c:pt>
                <c:pt idx="29" formatCode="&quot;$&quot;#,##0_);[Red]\(&quot;$&quot;#,##0\)">
                  <c:v>0</c:v>
                </c:pt>
                <c:pt idx="30" formatCode="&quot;$&quot;#,##0_);[Red]\(&quot;$&quot;#,##0\)">
                  <c:v>0</c:v>
                </c:pt>
                <c:pt idx="31" formatCode="&quot;$&quot;#,##0_);[Red]\(&quot;$&quot;#,##0\)">
                  <c:v>0</c:v>
                </c:pt>
                <c:pt idx="32" formatCode="&quot;$&quot;#,##0_);[Red]\(&quot;$&quot;#,##0\)">
                  <c:v>0</c:v>
                </c:pt>
                <c:pt idx="33" formatCode="&quot;$&quot;#,##0_);[Red]\(&quot;$&quot;#,##0\)">
                  <c:v>0</c:v>
                </c:pt>
                <c:pt idx="34" formatCode="&quot;$&quot;#,##0_);[Red]\(&quot;$&quot;#,##0\)">
                  <c:v>0</c:v>
                </c:pt>
                <c:pt idx="35" formatCode="&quot;$&quot;#,##0_);[Red]\(&quot;$&quot;#,##0\)">
                  <c:v>0</c:v>
                </c:pt>
                <c:pt idx="36" formatCode="&quot;$&quot;#,##0_);[Red]\(&quot;$&quot;#,##0\)">
                  <c:v>0</c:v>
                </c:pt>
                <c:pt idx="37" formatCode="&quot;$&quot;#,##0_);[Red]\(&quot;$&quot;#,##0\)">
                  <c:v>0</c:v>
                </c:pt>
                <c:pt idx="38" formatCode="&quot;$&quot;#,##0_);[Red]\(&quot;$&quot;#,##0\)">
                  <c:v>0</c:v>
                </c:pt>
                <c:pt idx="39" formatCode="&quot;$&quot;#,##0_);[Red]\(&quot;$&quot;#,##0\)">
                  <c:v>0</c:v>
                </c:pt>
                <c:pt idx="40" formatCode="&quot;$&quot;#,##0_);[Red]\(&quot;$&quot;#,##0\)">
                  <c:v>0</c:v>
                </c:pt>
                <c:pt idx="41" formatCode="&quot;$&quot;#,##0_);[Red]\(&quot;$&quot;#,##0\)">
                  <c:v>0</c:v>
                </c:pt>
                <c:pt idx="42" formatCode="&quot;$&quot;#,##0_);[Red]\(&quot;$&quot;#,##0\)">
                  <c:v>0</c:v>
                </c:pt>
                <c:pt idx="43" formatCode="&quot;$&quot;#,##0_);[Red]\(&quot;$&quot;#,##0\)">
                  <c:v>0</c:v>
                </c:pt>
                <c:pt idx="44" formatCode="&quot;$&quot;#,##0_);[Red]\(&quot;$&quot;#,##0\)">
                  <c:v>0</c:v>
                </c:pt>
                <c:pt idx="45" formatCode="&quot;$&quot;#,##0_);[Red]\(&quot;$&quot;#,##0\)">
                  <c:v>0</c:v>
                </c:pt>
                <c:pt idx="46" formatCode="&quot;$&quot;#,##0_);[Red]\(&quot;$&quot;#,##0\)">
                  <c:v>0</c:v>
                </c:pt>
                <c:pt idx="47" formatCode="&quot;$&quot;#,##0_);[Red]\(&quot;$&quot;#,##0\)">
                  <c:v>0</c:v>
                </c:pt>
                <c:pt idx="48" formatCode="&quot;$&quot;#,##0_);[Red]\(&quot;$&quot;#,##0\)">
                  <c:v>0</c:v>
                </c:pt>
                <c:pt idx="49" formatCode="&quot;$&quot;#,##0_);[Red]\(&quot;$&quot;#,##0\)">
                  <c:v>0</c:v>
                </c:pt>
                <c:pt idx="50" formatCode="&quot;$&quot;#,##0_);[Red]\(&quot;$&quot;#,##0\)">
                  <c:v>0</c:v>
                </c:pt>
                <c:pt idx="51" formatCode="&quot;$&quot;#,##0_);[Red]\(&quot;$&quot;#,##0\)">
                  <c:v>4000</c:v>
                </c:pt>
                <c:pt idx="52" formatCode="&quot;$&quot;#,##0_);[Red]\(&quot;$&quot;#,##0\)">
                  <c:v>4000</c:v>
                </c:pt>
                <c:pt idx="53" formatCode="&quot;$&quot;#,##0_);[Red]\(&quot;$&quot;#,##0\)">
                  <c:v>4000</c:v>
                </c:pt>
                <c:pt idx="54" formatCode="&quot;$&quot;#,##0_);[Red]\(&quot;$&quot;#,##0\)">
                  <c:v>4000</c:v>
                </c:pt>
                <c:pt idx="55" formatCode="&quot;$&quot;#,##0_);[Red]\(&quot;$&quot;#,##0\)">
                  <c:v>0</c:v>
                </c:pt>
                <c:pt idx="56" formatCode="&quot;$&quot;#,##0_);[Red]\(&quot;$&quot;#,##0\)">
                  <c:v>0</c:v>
                </c:pt>
                <c:pt idx="57" formatCode="&quot;$&quot;#,##0_);[Red]\(&quot;$&quot;#,##0\)">
                  <c:v>0</c:v>
                </c:pt>
                <c:pt idx="58" formatCode="&quot;$&quot;#,##0_);[Red]\(&quot;$&quot;#,##0\)">
                  <c:v>0</c:v>
                </c:pt>
                <c:pt idx="59" formatCode="&quot;$&quot;#,##0_);[Red]\(&quot;$&quot;#,##0\)">
                  <c:v>0</c:v>
                </c:pt>
                <c:pt idx="60" formatCode="&quot;$&quot;#,##0_);[Red]\(&quot;$&quot;#,##0\)">
                  <c:v>0</c:v>
                </c:pt>
                <c:pt idx="61" formatCode="&quot;$&quot;#,##0_);[Red]\(&quot;$&quot;#,##0\)">
                  <c:v>0</c:v>
                </c:pt>
                <c:pt idx="62" formatCode="&quot;$&quot;#,##0_);[Red]\(&quot;$&quot;#,##0\)">
                  <c:v>0</c:v>
                </c:pt>
                <c:pt idx="63" formatCode="&quot;$&quot;#,##0_);[Red]\(&quot;$&quot;#,##0\)">
                  <c:v>0</c:v>
                </c:pt>
                <c:pt idx="64" formatCode="&quot;$&quot;#,##0_);[Red]\(&quot;$&quot;#,##0\)">
                  <c:v>4000</c:v>
                </c:pt>
                <c:pt idx="65" formatCode="&quot;$&quot;#,##0_);[Red]\(&quot;$&quot;#,##0\)">
                  <c:v>4000</c:v>
                </c:pt>
                <c:pt idx="66" formatCode="&quot;$&quot;#,##0_);[Red]\(&quot;$&quot;#,##0\)">
                  <c:v>0</c:v>
                </c:pt>
              </c:numCache>
            </c:numRef>
          </c:val>
          <c:extLst>
            <c:ext xmlns:c16="http://schemas.microsoft.com/office/drawing/2014/chart" uri="{C3380CC4-5D6E-409C-BE32-E72D297353CC}">
              <c16:uniqueId val="{00000002-780E-4BD3-91AD-4A141663E1C6}"/>
            </c:ext>
          </c:extLst>
        </c:ser>
        <c:ser>
          <c:idx val="7"/>
          <c:order val="8"/>
          <c:tx>
            <c:strRef>
              <c:f>'[Rebates &amp; Incentives History &amp; Charts.xlsx]Timeline chart - full'!$B$25</c:f>
              <c:strCache>
                <c:ptCount val="1"/>
                <c:pt idx="0">
                  <c:v>HEEHRA Low Income (incremental)</c:v>
                </c:pt>
              </c:strCache>
            </c:strRef>
          </c:tx>
          <c:spPr>
            <a:solidFill>
              <a:schemeClr val="accent2">
                <a:lumMod val="60000"/>
              </a:schemeClr>
            </a:solidFill>
            <a:ln>
              <a:noFill/>
            </a:ln>
            <a:effectLst/>
          </c:spPr>
          <c:cat>
            <c:numRef>
              <c:f>'[1]Timeline chart - full'!$C$3:$BQ$3</c:f>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f>'[1]Timeline chart - full'!$C$25:$BQ$25</c:f>
              <c:numCache>
                <c:formatCode>"$"#,##0_);[Red]\("$"#,##0\)</c:formatCode>
                <c:ptCount val="6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4000</c:v>
                </c:pt>
                <c:pt idx="52">
                  <c:v>4000</c:v>
                </c:pt>
                <c:pt idx="53">
                  <c:v>4000</c:v>
                </c:pt>
                <c:pt idx="54">
                  <c:v>4000</c:v>
                </c:pt>
                <c:pt idx="55">
                  <c:v>0</c:v>
                </c:pt>
                <c:pt idx="56">
                  <c:v>0</c:v>
                </c:pt>
                <c:pt idx="57">
                  <c:v>0</c:v>
                </c:pt>
                <c:pt idx="58">
                  <c:v>0</c:v>
                </c:pt>
                <c:pt idx="59">
                  <c:v>0</c:v>
                </c:pt>
                <c:pt idx="60">
                  <c:v>0</c:v>
                </c:pt>
                <c:pt idx="61">
                  <c:v>0</c:v>
                </c:pt>
                <c:pt idx="62">
                  <c:v>0</c:v>
                </c:pt>
                <c:pt idx="63">
                  <c:v>0</c:v>
                </c:pt>
                <c:pt idx="64">
                  <c:v>4000</c:v>
                </c:pt>
                <c:pt idx="65">
                  <c:v>4000</c:v>
                </c:pt>
                <c:pt idx="66">
                  <c:v>0</c:v>
                </c:pt>
              </c:numCache>
            </c:numRef>
          </c:val>
          <c:extLst>
            <c:ext xmlns:c16="http://schemas.microsoft.com/office/drawing/2014/chart" uri="{C3380CC4-5D6E-409C-BE32-E72D297353CC}">
              <c16:uniqueId val="{00000003-780E-4BD3-91AD-4A141663E1C6}"/>
            </c:ext>
          </c:extLst>
        </c:ser>
        <c:dLbls>
          <c:showLegendKey val="0"/>
          <c:showVal val="0"/>
          <c:showCatName val="0"/>
          <c:showSerName val="0"/>
          <c:showPercent val="0"/>
          <c:showBubbleSize val="0"/>
        </c:dLbls>
        <c:axId val="672055056"/>
        <c:axId val="1019255912"/>
        <c:extLst>
          <c:ext xmlns:c15="http://schemas.microsoft.com/office/drawing/2012/chart" uri="{02D57815-91ED-43cb-92C2-25804820EDAC}">
            <c15:filteredAreaSeries>
              <c15:ser>
                <c:idx val="0"/>
                <c:order val="1"/>
                <c:tx>
                  <c:strRef>
                    <c:extLst>
                      <c:ext uri="{02D57815-91ED-43cb-92C2-25804820EDAC}">
                        <c15:formulaRef>
                          <c15:sqref>'[Rebates &amp; Incentives History &amp; Charts.xlsx]Timeline chart - full'!$B$18</c15:sqref>
                        </c15:formulaRef>
                      </c:ext>
                    </c:extLst>
                    <c:strCache>
                      <c:ptCount val="1"/>
                      <c:pt idx="0">
                        <c:v>SMUD 2-Stage</c:v>
                      </c:pt>
                    </c:strCache>
                  </c:strRef>
                </c:tx>
                <c:spPr>
                  <a:solidFill>
                    <a:schemeClr val="accent1"/>
                  </a:solidFill>
                  <a:ln>
                    <a:noFill/>
                  </a:ln>
                  <a:effectLst/>
                </c:spPr>
                <c:cat>
                  <c:numRef>
                    <c:extLst>
                      <c:ext uri="{02D57815-91ED-43cb-92C2-25804820EDAC}">
                        <c15:formulaRef>
                          <c15:sqref>'[1]Timeline chart - full'!$C$3:$BQ$3</c15:sqref>
                        </c15:formulaRef>
                      </c:ext>
                    </c:extLst>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extLst>
                      <c:ext uri="{02D57815-91ED-43cb-92C2-25804820EDAC}">
                        <c15:formulaRef>
                          <c15:sqref>'[1]Timeline chart - full'!$C$18:$BQ$18</c15:sqref>
                        </c15:formulaRef>
                      </c:ext>
                    </c:extLst>
                    <c:numCache>
                      <c:formatCode>"$"#,##0_);[Red]\("$"#,##0\)</c:formatCode>
                      <c:ptCount val="67"/>
                      <c:pt idx="1">
                        <c:v>3000</c:v>
                      </c:pt>
                      <c:pt idx="2">
                        <c:v>3000</c:v>
                      </c:pt>
                      <c:pt idx="3">
                        <c:v>3000</c:v>
                      </c:pt>
                      <c:pt idx="4">
                        <c:v>3000</c:v>
                      </c:pt>
                      <c:pt idx="5">
                        <c:v>3000</c:v>
                      </c:pt>
                      <c:pt idx="6">
                        <c:v>3000</c:v>
                      </c:pt>
                      <c:pt idx="7">
                        <c:v>3000</c:v>
                      </c:pt>
                      <c:pt idx="8">
                        <c:v>3000</c:v>
                      </c:pt>
                      <c:pt idx="9">
                        <c:v>3000</c:v>
                      </c:pt>
                      <c:pt idx="10">
                        <c:v>3000</c:v>
                      </c:pt>
                      <c:pt idx="11">
                        <c:v>3000</c:v>
                      </c:pt>
                      <c:pt idx="12">
                        <c:v>3000</c:v>
                      </c:pt>
                      <c:pt idx="13">
                        <c:v>3000</c:v>
                      </c:pt>
                      <c:pt idx="14">
                        <c:v>3000</c:v>
                      </c:pt>
                      <c:pt idx="15">
                        <c:v>3000</c:v>
                      </c:pt>
                      <c:pt idx="16">
                        <c:v>3000</c:v>
                      </c:pt>
                      <c:pt idx="17">
                        <c:v>3000</c:v>
                      </c:pt>
                      <c:pt idx="18">
                        <c:v>3000</c:v>
                      </c:pt>
                      <c:pt idx="19">
                        <c:v>3000</c:v>
                      </c:pt>
                      <c:pt idx="20">
                        <c:v>3000</c:v>
                      </c:pt>
                      <c:pt idx="21">
                        <c:v>3000</c:v>
                      </c:pt>
                      <c:pt idx="22">
                        <c:v>3000</c:v>
                      </c:pt>
                      <c:pt idx="23">
                        <c:v>3000</c:v>
                      </c:pt>
                      <c:pt idx="24">
                        <c:v>3000</c:v>
                      </c:pt>
                      <c:pt idx="25">
                        <c:v>3000</c:v>
                      </c:pt>
                      <c:pt idx="26">
                        <c:v>3000</c:v>
                      </c:pt>
                      <c:pt idx="27">
                        <c:v>3000</c:v>
                      </c:pt>
                      <c:pt idx="28">
                        <c:v>3000</c:v>
                      </c:pt>
                      <c:pt idx="29">
                        <c:v>2000</c:v>
                      </c:pt>
                      <c:pt idx="30">
                        <c:v>2000</c:v>
                      </c:pt>
                      <c:pt idx="31">
                        <c:v>2000</c:v>
                      </c:pt>
                      <c:pt idx="32">
                        <c:v>2000</c:v>
                      </c:pt>
                      <c:pt idx="33">
                        <c:v>2000</c:v>
                      </c:pt>
                      <c:pt idx="34">
                        <c:v>2000</c:v>
                      </c:pt>
                      <c:pt idx="35">
                        <c:v>2000</c:v>
                      </c:pt>
                      <c:pt idx="36">
                        <c:v>2000</c:v>
                      </c:pt>
                      <c:pt idx="37">
                        <c:v>2000</c:v>
                      </c:pt>
                      <c:pt idx="38">
                        <c:v>2000</c:v>
                      </c:pt>
                      <c:pt idx="39">
                        <c:v>2000</c:v>
                      </c:pt>
                      <c:pt idx="40">
                        <c:v>2000</c:v>
                      </c:pt>
                      <c:pt idx="41">
                        <c:v>2000</c:v>
                      </c:pt>
                      <c:pt idx="42">
                        <c:v>2000</c:v>
                      </c:pt>
                      <c:pt idx="43">
                        <c:v>2000</c:v>
                      </c:pt>
                      <c:pt idx="44">
                        <c:v>2000</c:v>
                      </c:pt>
                      <c:pt idx="45">
                        <c:v>2000</c:v>
                      </c:pt>
                      <c:pt idx="46">
                        <c:v>2000</c:v>
                      </c:pt>
                      <c:pt idx="47">
                        <c:v>2000</c:v>
                      </c:pt>
                      <c:pt idx="48">
                        <c:v>1000</c:v>
                      </c:pt>
                      <c:pt idx="49">
                        <c:v>1000</c:v>
                      </c:pt>
                      <c:pt idx="50">
                        <c:v>1000</c:v>
                      </c:pt>
                      <c:pt idx="51">
                        <c:v>1000</c:v>
                      </c:pt>
                      <c:pt idx="52">
                        <c:v>1000</c:v>
                      </c:pt>
                      <c:pt idx="53">
                        <c:v>1000</c:v>
                      </c:pt>
                      <c:pt idx="54">
                        <c:v>1000</c:v>
                      </c:pt>
                      <c:pt idx="55">
                        <c:v>1000</c:v>
                      </c:pt>
                      <c:pt idx="56">
                        <c:v>1000</c:v>
                      </c:pt>
                      <c:pt idx="57">
                        <c:v>1000</c:v>
                      </c:pt>
                      <c:pt idx="58">
                        <c:v>1000</c:v>
                      </c:pt>
                      <c:pt idx="59">
                        <c:v>1500</c:v>
                      </c:pt>
                      <c:pt idx="60">
                        <c:v>1500</c:v>
                      </c:pt>
                      <c:pt idx="61">
                        <c:v>1500</c:v>
                      </c:pt>
                      <c:pt idx="62">
                        <c:v>1500</c:v>
                      </c:pt>
                      <c:pt idx="63">
                        <c:v>1500</c:v>
                      </c:pt>
                      <c:pt idx="64">
                        <c:v>1500</c:v>
                      </c:pt>
                      <c:pt idx="65">
                        <c:v>1500</c:v>
                      </c:pt>
                      <c:pt idx="66">
                        <c:v>2000</c:v>
                      </c:pt>
                    </c:numCache>
                  </c:numRef>
                </c:val>
                <c:extLst>
                  <c:ext xmlns:c16="http://schemas.microsoft.com/office/drawing/2014/chart" uri="{C3380CC4-5D6E-409C-BE32-E72D297353CC}">
                    <c16:uniqueId val="{00000004-780E-4BD3-91AD-4A141663E1C6}"/>
                  </c:ext>
                </c:extLst>
              </c15:ser>
            </c15:filteredAreaSeries>
            <c15:filteredAreaSeries>
              <c15:ser>
                <c:idx val="2"/>
                <c:order val="3"/>
                <c:tx>
                  <c:strRef>
                    <c:extLst xmlns:c15="http://schemas.microsoft.com/office/drawing/2012/chart">
                      <c:ext xmlns:c15="http://schemas.microsoft.com/office/drawing/2012/chart" uri="{02D57815-91ED-43cb-92C2-25804820EDAC}">
                        <c15:formulaRef>
                          <c15:sqref>'[Rebates &amp; Incentives History &amp; Charts.xlsx]Timeline chart - full'!$B$20</c15:sqref>
                        </c15:formulaRef>
                      </c:ext>
                    </c:extLst>
                    <c:strCache>
                      <c:ptCount val="1"/>
                      <c:pt idx="0">
                        <c:v>TECH HVAC - dual fuel (not stackable with SMUD)</c:v>
                      </c:pt>
                    </c:strCache>
                  </c:strRef>
                </c:tx>
                <c:spPr>
                  <a:solidFill>
                    <a:schemeClr val="accent3"/>
                  </a:solidFill>
                  <a:ln>
                    <a:noFill/>
                  </a:ln>
                  <a:effectLst/>
                </c:spPr>
                <c:cat>
                  <c:numRef>
                    <c:extLst xmlns:c15="http://schemas.microsoft.com/office/drawing/2012/chart">
                      <c:ext xmlns:c15="http://schemas.microsoft.com/office/drawing/2012/chart" uri="{02D57815-91ED-43cb-92C2-25804820EDAC}">
                        <c15:formulaRef>
                          <c15:sqref>'[1]Timeline chart - full'!$C$3:$BQ$3</c15:sqref>
                        </c15:formulaRef>
                      </c:ext>
                    </c:extLst>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extLst xmlns:c15="http://schemas.microsoft.com/office/drawing/2012/chart">
                      <c:ext xmlns:c15="http://schemas.microsoft.com/office/drawing/2012/chart" uri="{02D57815-91ED-43cb-92C2-25804820EDAC}">
                        <c15:formulaRef>
                          <c15:sqref>'[1]Timeline chart - full'!$C$20:$BQ$20</c15:sqref>
                        </c15:formulaRef>
                      </c:ext>
                    </c:extLst>
                    <c:numCache>
                      <c:formatCode>General</c:formatCode>
                      <c:ptCount val="67"/>
                      <c:pt idx="16" formatCode="&quot;$&quot;#,##0_);[Red]\(&quot;$&quot;#,##0\)">
                        <c:v>4800</c:v>
                      </c:pt>
                      <c:pt idx="17" formatCode="&quot;$&quot;#,##0_);[Red]\(&quot;$&quot;#,##0\)">
                        <c:v>4800</c:v>
                      </c:pt>
                      <c:pt idx="18" formatCode="&quot;$&quot;#,##0_);[Red]\(&quot;$&quot;#,##0\)">
                        <c:v>4800</c:v>
                      </c:pt>
                      <c:pt idx="19" formatCode="&quot;$&quot;#,##0_);[Red]\(&quot;$&quot;#,##0\)">
                        <c:v>4800</c:v>
                      </c:pt>
                      <c:pt idx="20" formatCode="&quot;$&quot;#,##0_);[Red]\(&quot;$&quot;#,##0\)">
                        <c:v>4800</c:v>
                      </c:pt>
                      <c:pt idx="21" formatCode="&quot;$&quot;#,##0_);[Red]\(&quot;$&quot;#,##0\)">
                        <c:v>0</c:v>
                      </c:pt>
                      <c:pt idx="22" formatCode="&quot;$&quot;#,##0_);[Red]\(&quot;$&quot;#,##0\)">
                        <c:v>0</c:v>
                      </c:pt>
                      <c:pt idx="23" formatCode="&quot;$&quot;#,##0_);[Red]\(&quot;$&quot;#,##0\)">
                        <c:v>0</c:v>
                      </c:pt>
                      <c:pt idx="24" formatCode="&quot;$&quot;#,##0_);[Red]\(&quot;$&quot;#,##0\)">
                        <c:v>0</c:v>
                      </c:pt>
                      <c:pt idx="25" formatCode="&quot;$&quot;#,##0_);[Red]\(&quot;$&quot;#,##0\)">
                        <c:v>0</c:v>
                      </c:pt>
                      <c:pt idx="26" formatCode="&quot;$&quot;#,##0_);[Red]\(&quot;$&quot;#,##0\)">
                        <c:v>0</c:v>
                      </c:pt>
                      <c:pt idx="27" formatCode="&quot;$&quot;#,##0_);[Red]\(&quot;$&quot;#,##0\)">
                        <c:v>0</c:v>
                      </c:pt>
                      <c:pt idx="28" formatCode="&quot;$&quot;#,##0_);[Red]\(&quot;$&quot;#,##0\)">
                        <c:v>0</c:v>
                      </c:pt>
                      <c:pt idx="29" formatCode="&quot;$&quot;#,##0_);[Red]\(&quot;$&quot;#,##0\)">
                        <c:v>0</c:v>
                      </c:pt>
                      <c:pt idx="30" formatCode="&quot;$&quot;#,##0_);[Red]\(&quot;$&quot;#,##0\)">
                        <c:v>0</c:v>
                      </c:pt>
                      <c:pt idx="31" formatCode="&quot;$&quot;#,##0_);[Red]\(&quot;$&quot;#,##0\)">
                        <c:v>0</c:v>
                      </c:pt>
                      <c:pt idx="32" formatCode="&quot;$&quot;#,##0_);[Red]\(&quot;$&quot;#,##0\)">
                        <c:v>0</c:v>
                      </c:pt>
                      <c:pt idx="33" formatCode="&quot;$&quot;#,##0_);[Red]\(&quot;$&quot;#,##0\)">
                        <c:v>1000</c:v>
                      </c:pt>
                      <c:pt idx="34" formatCode="&quot;$&quot;#,##0_);[Red]\(&quot;$&quot;#,##0\)">
                        <c:v>1000</c:v>
                      </c:pt>
                      <c:pt idx="35" formatCode="&quot;$&quot;#,##0_);[Red]\(&quot;$&quot;#,##0\)">
                        <c:v>1000</c:v>
                      </c:pt>
                      <c:pt idx="36" formatCode="&quot;$&quot;#,##0_);[Red]\(&quot;$&quot;#,##0\)">
                        <c:v>1000</c:v>
                      </c:pt>
                      <c:pt idx="37" formatCode="&quot;$&quot;#,##0_);[Red]\(&quot;$&quot;#,##0\)">
                        <c:v>1000</c:v>
                      </c:pt>
                      <c:pt idx="38" formatCode="&quot;$&quot;#,##0_);[Red]\(&quot;$&quot;#,##0\)">
                        <c:v>1000</c:v>
                      </c:pt>
                      <c:pt idx="39" formatCode="&quot;$&quot;#,##0_);[Red]\(&quot;$&quot;#,##0\)">
                        <c:v>1000</c:v>
                      </c:pt>
                      <c:pt idx="40" formatCode="&quot;$&quot;#,##0_);[Red]\(&quot;$&quot;#,##0\)">
                        <c:v>1000</c:v>
                      </c:pt>
                      <c:pt idx="41" formatCode="&quot;$&quot;#,##0_);[Red]\(&quot;$&quot;#,##0\)">
                        <c:v>1000</c:v>
                      </c:pt>
                      <c:pt idx="42" formatCode="&quot;$&quot;#,##0_);[Red]\(&quot;$&quot;#,##0\)">
                        <c:v>1000</c:v>
                      </c:pt>
                      <c:pt idx="43" formatCode="&quot;$&quot;#,##0_);[Red]\(&quot;$&quot;#,##0\)">
                        <c:v>1000</c:v>
                      </c:pt>
                      <c:pt idx="44" formatCode="&quot;$&quot;#,##0_);[Red]\(&quot;$&quot;#,##0\)">
                        <c:v>1000</c:v>
                      </c:pt>
                      <c:pt idx="45" formatCode="&quot;$&quot;#,##0_);[Red]\(&quot;$&quot;#,##0\)">
                        <c:v>1000</c:v>
                      </c:pt>
                      <c:pt idx="46" formatCode="&quot;$&quot;#,##0_);[Red]\(&quot;$&quot;#,##0\)">
                        <c:v>1000</c:v>
                      </c:pt>
                      <c:pt idx="47" formatCode="&quot;$&quot;#,##0_);[Red]\(&quot;$&quot;#,##0\)">
                        <c:v>1000</c:v>
                      </c:pt>
                      <c:pt idx="48" formatCode="&quot;$&quot;#,##0_);[Red]\(&quot;$&quot;#,##0\)">
                        <c:v>1000</c:v>
                      </c:pt>
                      <c:pt idx="49" formatCode="&quot;$&quot;#,##0_);[Red]\(&quot;$&quot;#,##0\)">
                        <c:v>1000</c:v>
                      </c:pt>
                      <c:pt idx="50" formatCode="&quot;$&quot;#,##0_);[Red]\(&quot;$&quot;#,##0\)">
                        <c:v>1000</c:v>
                      </c:pt>
                      <c:pt idx="51" formatCode="&quot;$&quot;#,##0_);[Red]\(&quot;$&quot;#,##0\)">
                        <c:v>1000</c:v>
                      </c:pt>
                      <c:pt idx="52" formatCode="&quot;$&quot;#,##0_);[Red]\(&quot;$&quot;#,##0\)">
                        <c:v>1000</c:v>
                      </c:pt>
                      <c:pt idx="53" formatCode="&quot;$&quot;#,##0_);[Red]\(&quot;$&quot;#,##0\)">
                        <c:v>1000</c:v>
                      </c:pt>
                      <c:pt idx="54" formatCode="&quot;$&quot;#,##0_);[Red]\(&quot;$&quot;#,##0\)">
                        <c:v>0</c:v>
                      </c:pt>
                      <c:pt idx="55" formatCode="&quot;$&quot;#,##0_);[Red]\(&quot;$&quot;#,##0\)">
                        <c:v>0</c:v>
                      </c:pt>
                      <c:pt idx="56" formatCode="&quot;$&quot;#,##0_);[Red]\(&quot;$&quot;#,##0\)">
                        <c:v>0</c:v>
                      </c:pt>
                      <c:pt idx="57" formatCode="&quot;$&quot;#,##0_);[Red]\(&quot;$&quot;#,##0\)">
                        <c:v>0</c:v>
                      </c:pt>
                      <c:pt idx="58" formatCode="&quot;$&quot;#,##0_);[Red]\(&quot;$&quot;#,##0\)">
                        <c:v>0</c:v>
                      </c:pt>
                      <c:pt idx="59" formatCode="&quot;$&quot;#,##0_);[Red]\(&quot;$&quot;#,##0\)">
                        <c:v>0</c:v>
                      </c:pt>
                      <c:pt idx="60" formatCode="&quot;$&quot;#,##0_);[Red]\(&quot;$&quot;#,##0\)">
                        <c:v>1000</c:v>
                      </c:pt>
                      <c:pt idx="61" formatCode="&quot;$&quot;#,##0_);[Red]\(&quot;$&quot;#,##0\)">
                        <c:v>1000</c:v>
                      </c:pt>
                      <c:pt idx="62" formatCode="&quot;$&quot;#,##0_);[Red]\(&quot;$&quot;#,##0\)">
                        <c:v>1000</c:v>
                      </c:pt>
                      <c:pt idx="63" formatCode="&quot;$&quot;#,##0_);[Red]\(&quot;$&quot;#,##0\)">
                        <c:v>1000</c:v>
                      </c:pt>
                      <c:pt idx="64" formatCode="&quot;$&quot;#,##0_);[Red]\(&quot;$&quot;#,##0\)">
                        <c:v>0</c:v>
                      </c:pt>
                      <c:pt idx="65" formatCode="&quot;$&quot;#,##0_);[Red]\(&quot;$&quot;#,##0\)">
                        <c:v>0</c:v>
                      </c:pt>
                      <c:pt idx="66" formatCode="&quot;$&quot;#,##0_);[Red]\(&quot;$&quot;#,##0\)">
                        <c:v>0</c:v>
                      </c:pt>
                    </c:numCache>
                  </c:numRef>
                </c:val>
                <c:extLst xmlns:c15="http://schemas.microsoft.com/office/drawing/2012/chart">
                  <c:ext xmlns:c16="http://schemas.microsoft.com/office/drawing/2014/chart" uri="{C3380CC4-5D6E-409C-BE32-E72D297353CC}">
                    <c16:uniqueId val="{00000005-780E-4BD3-91AD-4A141663E1C6}"/>
                  </c:ext>
                </c:extLst>
              </c15:ser>
            </c15:filteredAreaSeries>
            <c15:filteredAreaSeries>
              <c15:ser>
                <c:idx val="3"/>
                <c:order val="4"/>
                <c:tx>
                  <c:strRef>
                    <c:extLst xmlns:c15="http://schemas.microsoft.com/office/drawing/2012/chart">
                      <c:ext xmlns:c15="http://schemas.microsoft.com/office/drawing/2012/chart" uri="{02D57815-91ED-43cb-92C2-25804820EDAC}">
                        <c15:formulaRef>
                          <c15:sqref>'[Rebates &amp; Incentives History &amp; Charts.xlsx]Timeline chart - full'!$B$21</c15:sqref>
                        </c15:formulaRef>
                      </c:ext>
                    </c:extLst>
                    <c:strCache>
                      <c:ptCount val="1"/>
                      <c:pt idx="0">
                        <c:v>TECH HVAC - Equity (full decommision)</c:v>
                      </c:pt>
                    </c:strCache>
                  </c:strRef>
                </c:tx>
                <c:spPr>
                  <a:solidFill>
                    <a:schemeClr val="accent4"/>
                  </a:solidFill>
                  <a:ln>
                    <a:noFill/>
                  </a:ln>
                  <a:effectLst/>
                </c:spPr>
                <c:cat>
                  <c:numRef>
                    <c:extLst xmlns:c15="http://schemas.microsoft.com/office/drawing/2012/chart">
                      <c:ext xmlns:c15="http://schemas.microsoft.com/office/drawing/2012/chart" uri="{02D57815-91ED-43cb-92C2-25804820EDAC}">
                        <c15:formulaRef>
                          <c15:sqref>'[1]Timeline chart - full'!$C$3:$BQ$3</c15:sqref>
                        </c15:formulaRef>
                      </c:ext>
                    </c:extLst>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extLst xmlns:c15="http://schemas.microsoft.com/office/drawing/2012/chart">
                      <c:ext xmlns:c15="http://schemas.microsoft.com/office/drawing/2012/chart" uri="{02D57815-91ED-43cb-92C2-25804820EDAC}">
                        <c15:formulaRef>
                          <c15:sqref>'[1]Timeline chart - full'!$C$21:$BQ$21</c15:sqref>
                        </c15:formulaRef>
                      </c:ext>
                    </c:extLst>
                    <c:numCache>
                      <c:formatCode>General</c:formatCode>
                      <c:ptCount val="67"/>
                      <c:pt idx="60" formatCode="&quot;$&quot;#,##0_);[Red]\(&quot;$&quot;#,##0\)">
                        <c:v>4000</c:v>
                      </c:pt>
                      <c:pt idx="61" formatCode="&quot;$&quot;#,##0_);[Red]\(&quot;$&quot;#,##0\)">
                        <c:v>4000</c:v>
                      </c:pt>
                      <c:pt idx="62" formatCode="&quot;$&quot;#,##0_);[Red]\(&quot;$&quot;#,##0\)">
                        <c:v>4000</c:v>
                      </c:pt>
                      <c:pt idx="63" formatCode="&quot;$&quot;#,##0_);[Red]\(&quot;$&quot;#,##0\)">
                        <c:v>4000</c:v>
                      </c:pt>
                      <c:pt idx="64" formatCode="&quot;$&quot;#,##0_);[Red]\(&quot;$&quot;#,##0\)">
                        <c:v>0</c:v>
                      </c:pt>
                      <c:pt idx="65" formatCode="&quot;$&quot;#,##0_);[Red]\(&quot;$&quot;#,##0\)">
                        <c:v>0</c:v>
                      </c:pt>
                      <c:pt idx="66" formatCode="&quot;$&quot;#,##0_);[Red]\(&quot;$&quot;#,##0\)">
                        <c:v>0</c:v>
                      </c:pt>
                    </c:numCache>
                  </c:numRef>
                </c:val>
                <c:extLst xmlns:c15="http://schemas.microsoft.com/office/drawing/2012/chart">
                  <c:ext xmlns:c16="http://schemas.microsoft.com/office/drawing/2014/chart" uri="{C3380CC4-5D6E-409C-BE32-E72D297353CC}">
                    <c16:uniqueId val="{00000006-780E-4BD3-91AD-4A141663E1C6}"/>
                  </c:ext>
                </c:extLst>
              </c15:ser>
            </c15:filteredAreaSeries>
            <c15:filteredAreaSeries>
              <c15:ser>
                <c:idx val="4"/>
                <c:order val="5"/>
                <c:tx>
                  <c:strRef>
                    <c:extLst xmlns:c15="http://schemas.microsoft.com/office/drawing/2012/chart">
                      <c:ext xmlns:c15="http://schemas.microsoft.com/office/drawing/2012/chart" uri="{02D57815-91ED-43cb-92C2-25804820EDAC}">
                        <c15:formulaRef>
                          <c15:sqref>'[Rebates &amp; Incentives History &amp; Charts.xlsx]Timeline chart - full'!$B$22</c15:sqref>
                        </c15:formulaRef>
                      </c:ext>
                    </c:extLst>
                    <c:strCache>
                      <c:ptCount val="1"/>
                      <c:pt idx="0">
                        <c:v>TECH HVAC - Equity dual fuel (not stackable with SMUD)</c:v>
                      </c:pt>
                    </c:strCache>
                  </c:strRef>
                </c:tx>
                <c:spPr>
                  <a:solidFill>
                    <a:schemeClr val="accent5"/>
                  </a:solidFill>
                  <a:ln>
                    <a:noFill/>
                  </a:ln>
                  <a:effectLst/>
                </c:spPr>
                <c:cat>
                  <c:numRef>
                    <c:extLst xmlns:c15="http://schemas.microsoft.com/office/drawing/2012/chart">
                      <c:ext xmlns:c15="http://schemas.microsoft.com/office/drawing/2012/chart" uri="{02D57815-91ED-43cb-92C2-25804820EDAC}">
                        <c15:formulaRef>
                          <c15:sqref>'[1]Timeline chart - full'!$C$3:$BQ$3</c15:sqref>
                        </c15:formulaRef>
                      </c:ext>
                    </c:extLst>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extLst xmlns:c15="http://schemas.microsoft.com/office/drawing/2012/chart">
                      <c:ext xmlns:c15="http://schemas.microsoft.com/office/drawing/2012/chart" uri="{02D57815-91ED-43cb-92C2-25804820EDAC}">
                        <c15:formulaRef>
                          <c15:sqref>'[1]Timeline chart - full'!$C$22:$BQ$22</c15:sqref>
                        </c15:formulaRef>
                      </c:ext>
                    </c:extLst>
                    <c:numCache>
                      <c:formatCode>General</c:formatCode>
                      <c:ptCount val="67"/>
                      <c:pt idx="60" formatCode="&quot;$&quot;#,##0_);[Red]\(&quot;$&quot;#,##0\)">
                        <c:v>3500</c:v>
                      </c:pt>
                      <c:pt idx="61" formatCode="&quot;$&quot;#,##0_);[Red]\(&quot;$&quot;#,##0\)">
                        <c:v>3500</c:v>
                      </c:pt>
                      <c:pt idx="62" formatCode="&quot;$&quot;#,##0_);[Red]\(&quot;$&quot;#,##0\)">
                        <c:v>3500</c:v>
                      </c:pt>
                      <c:pt idx="63" formatCode="&quot;$&quot;#,##0_);[Red]\(&quot;$&quot;#,##0\)">
                        <c:v>3500</c:v>
                      </c:pt>
                      <c:pt idx="64" formatCode="&quot;$&quot;#,##0_);[Red]\(&quot;$&quot;#,##0\)">
                        <c:v>0</c:v>
                      </c:pt>
                      <c:pt idx="65" formatCode="&quot;$&quot;#,##0_);[Red]\(&quot;$&quot;#,##0\)">
                        <c:v>0</c:v>
                      </c:pt>
                      <c:pt idx="66" formatCode="&quot;$&quot;#,##0_);[Red]\(&quot;$&quot;#,##0\)">
                        <c:v>0</c:v>
                      </c:pt>
                    </c:numCache>
                  </c:numRef>
                </c:val>
                <c:extLst xmlns:c15="http://schemas.microsoft.com/office/drawing/2012/chart">
                  <c:ext xmlns:c16="http://schemas.microsoft.com/office/drawing/2014/chart" uri="{C3380CC4-5D6E-409C-BE32-E72D297353CC}">
                    <c16:uniqueId val="{00000007-780E-4BD3-91AD-4A141663E1C6}"/>
                  </c:ext>
                </c:extLst>
              </c15:ser>
            </c15:filteredAreaSeries>
            <c15:filteredAreaSeries>
              <c15:ser>
                <c:idx val="6"/>
                <c:order val="7"/>
                <c:tx>
                  <c:strRef>
                    <c:extLst xmlns:c15="http://schemas.microsoft.com/office/drawing/2012/chart">
                      <c:ext xmlns:c15="http://schemas.microsoft.com/office/drawing/2012/chart" uri="{02D57815-91ED-43cb-92C2-25804820EDAC}">
                        <c15:formulaRef>
                          <c15:sqref>'[Rebates &amp; Incentives History &amp; Charts.xlsx]Timeline chart - full'!$B$24</c15:sqref>
                        </c15:formulaRef>
                      </c:ext>
                    </c:extLst>
                    <c:strCache>
                      <c:ptCount val="1"/>
                      <c:pt idx="0">
                        <c:v>HEEHRA - Low income</c:v>
                      </c:pt>
                    </c:strCache>
                  </c:strRef>
                </c:tx>
                <c:spPr>
                  <a:solidFill>
                    <a:schemeClr val="accent1">
                      <a:lumMod val="60000"/>
                    </a:schemeClr>
                  </a:solidFill>
                  <a:ln>
                    <a:noFill/>
                  </a:ln>
                  <a:effectLst/>
                </c:spPr>
                <c:cat>
                  <c:numRef>
                    <c:extLst xmlns:c15="http://schemas.microsoft.com/office/drawing/2012/chart">
                      <c:ext xmlns:c15="http://schemas.microsoft.com/office/drawing/2012/chart" uri="{02D57815-91ED-43cb-92C2-25804820EDAC}">
                        <c15:formulaRef>
                          <c15:sqref>'[1]Timeline chart - full'!$C$3:$BQ$3</c15:sqref>
                        </c15:formulaRef>
                      </c:ext>
                    </c:extLst>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extLst xmlns:c15="http://schemas.microsoft.com/office/drawing/2012/chart">
                      <c:ext xmlns:c15="http://schemas.microsoft.com/office/drawing/2012/chart" uri="{02D57815-91ED-43cb-92C2-25804820EDAC}">
                        <c15:formulaRef>
                          <c15:sqref>'[1]Timeline chart - full'!$C$24:$BQ$24</c15:sqref>
                        </c15:formulaRef>
                      </c:ext>
                    </c:extLst>
                    <c:numCache>
                      <c:formatCode>General</c:formatCode>
                      <c:ptCount val="67"/>
                      <c:pt idx="16" formatCode="&quot;$&quot;#,##0_);[Red]\(&quot;$&quot;#,##0\)">
                        <c:v>0</c:v>
                      </c:pt>
                      <c:pt idx="17" formatCode="&quot;$&quot;#,##0_);[Red]\(&quot;$&quot;#,##0\)">
                        <c:v>0</c:v>
                      </c:pt>
                      <c:pt idx="18" formatCode="&quot;$&quot;#,##0_);[Red]\(&quot;$&quot;#,##0\)">
                        <c:v>0</c:v>
                      </c:pt>
                      <c:pt idx="19" formatCode="&quot;$&quot;#,##0_);[Red]\(&quot;$&quot;#,##0\)">
                        <c:v>0</c:v>
                      </c:pt>
                      <c:pt idx="20" formatCode="&quot;$&quot;#,##0_);[Red]\(&quot;$&quot;#,##0\)">
                        <c:v>0</c:v>
                      </c:pt>
                      <c:pt idx="21" formatCode="&quot;$&quot;#,##0_);[Red]\(&quot;$&quot;#,##0\)">
                        <c:v>0</c:v>
                      </c:pt>
                      <c:pt idx="22" formatCode="&quot;$&quot;#,##0_);[Red]\(&quot;$&quot;#,##0\)">
                        <c:v>0</c:v>
                      </c:pt>
                      <c:pt idx="23" formatCode="&quot;$&quot;#,##0_);[Red]\(&quot;$&quot;#,##0\)">
                        <c:v>0</c:v>
                      </c:pt>
                      <c:pt idx="24" formatCode="&quot;$&quot;#,##0_);[Red]\(&quot;$&quot;#,##0\)">
                        <c:v>0</c:v>
                      </c:pt>
                      <c:pt idx="25" formatCode="&quot;$&quot;#,##0_);[Red]\(&quot;$&quot;#,##0\)">
                        <c:v>0</c:v>
                      </c:pt>
                      <c:pt idx="26" formatCode="&quot;$&quot;#,##0_);[Red]\(&quot;$&quot;#,##0\)">
                        <c:v>0</c:v>
                      </c:pt>
                      <c:pt idx="27" formatCode="&quot;$&quot;#,##0_);[Red]\(&quot;$&quot;#,##0\)">
                        <c:v>0</c:v>
                      </c:pt>
                      <c:pt idx="28" formatCode="&quot;$&quot;#,##0_);[Red]\(&quot;$&quot;#,##0\)">
                        <c:v>0</c:v>
                      </c:pt>
                      <c:pt idx="29" formatCode="&quot;$&quot;#,##0_);[Red]\(&quot;$&quot;#,##0\)">
                        <c:v>0</c:v>
                      </c:pt>
                      <c:pt idx="30" formatCode="&quot;$&quot;#,##0_);[Red]\(&quot;$&quot;#,##0\)">
                        <c:v>0</c:v>
                      </c:pt>
                      <c:pt idx="31" formatCode="&quot;$&quot;#,##0_);[Red]\(&quot;$&quot;#,##0\)">
                        <c:v>0</c:v>
                      </c:pt>
                      <c:pt idx="32" formatCode="&quot;$&quot;#,##0_);[Red]\(&quot;$&quot;#,##0\)">
                        <c:v>0</c:v>
                      </c:pt>
                      <c:pt idx="33" formatCode="&quot;$&quot;#,##0_);[Red]\(&quot;$&quot;#,##0\)">
                        <c:v>0</c:v>
                      </c:pt>
                      <c:pt idx="34" formatCode="&quot;$&quot;#,##0_);[Red]\(&quot;$&quot;#,##0\)">
                        <c:v>0</c:v>
                      </c:pt>
                      <c:pt idx="35" formatCode="&quot;$&quot;#,##0_);[Red]\(&quot;$&quot;#,##0\)">
                        <c:v>0</c:v>
                      </c:pt>
                      <c:pt idx="36" formatCode="&quot;$&quot;#,##0_);[Red]\(&quot;$&quot;#,##0\)">
                        <c:v>0</c:v>
                      </c:pt>
                      <c:pt idx="37" formatCode="&quot;$&quot;#,##0_);[Red]\(&quot;$&quot;#,##0\)">
                        <c:v>0</c:v>
                      </c:pt>
                      <c:pt idx="38" formatCode="&quot;$&quot;#,##0_);[Red]\(&quot;$&quot;#,##0\)">
                        <c:v>0</c:v>
                      </c:pt>
                      <c:pt idx="39" formatCode="&quot;$&quot;#,##0_);[Red]\(&quot;$&quot;#,##0\)">
                        <c:v>0</c:v>
                      </c:pt>
                      <c:pt idx="40" formatCode="&quot;$&quot;#,##0_);[Red]\(&quot;$&quot;#,##0\)">
                        <c:v>0</c:v>
                      </c:pt>
                      <c:pt idx="41" formatCode="&quot;$&quot;#,##0_);[Red]\(&quot;$&quot;#,##0\)">
                        <c:v>0</c:v>
                      </c:pt>
                      <c:pt idx="42" formatCode="&quot;$&quot;#,##0_);[Red]\(&quot;$&quot;#,##0\)">
                        <c:v>0</c:v>
                      </c:pt>
                      <c:pt idx="43" formatCode="&quot;$&quot;#,##0_);[Red]\(&quot;$&quot;#,##0\)">
                        <c:v>0</c:v>
                      </c:pt>
                      <c:pt idx="44" formatCode="&quot;$&quot;#,##0_);[Red]\(&quot;$&quot;#,##0\)">
                        <c:v>0</c:v>
                      </c:pt>
                      <c:pt idx="45" formatCode="&quot;$&quot;#,##0_);[Red]\(&quot;$&quot;#,##0\)">
                        <c:v>0</c:v>
                      </c:pt>
                      <c:pt idx="46" formatCode="&quot;$&quot;#,##0_);[Red]\(&quot;$&quot;#,##0\)">
                        <c:v>0</c:v>
                      </c:pt>
                      <c:pt idx="47" formatCode="&quot;$&quot;#,##0_);[Red]\(&quot;$&quot;#,##0\)">
                        <c:v>0</c:v>
                      </c:pt>
                      <c:pt idx="48" formatCode="&quot;$&quot;#,##0_);[Red]\(&quot;$&quot;#,##0\)">
                        <c:v>0</c:v>
                      </c:pt>
                      <c:pt idx="49" formatCode="&quot;$&quot;#,##0_);[Red]\(&quot;$&quot;#,##0\)">
                        <c:v>0</c:v>
                      </c:pt>
                      <c:pt idx="50" formatCode="&quot;$&quot;#,##0_);[Red]\(&quot;$&quot;#,##0\)">
                        <c:v>0</c:v>
                      </c:pt>
                      <c:pt idx="51" formatCode="&quot;$&quot;#,##0_);[Red]\(&quot;$&quot;#,##0\)">
                        <c:v>8000</c:v>
                      </c:pt>
                      <c:pt idx="52" formatCode="&quot;$&quot;#,##0_);[Red]\(&quot;$&quot;#,##0\)">
                        <c:v>8000</c:v>
                      </c:pt>
                      <c:pt idx="53" formatCode="&quot;$&quot;#,##0_);[Red]\(&quot;$&quot;#,##0\)">
                        <c:v>8000</c:v>
                      </c:pt>
                      <c:pt idx="54" formatCode="&quot;$&quot;#,##0_);[Red]\(&quot;$&quot;#,##0\)">
                        <c:v>8000</c:v>
                      </c:pt>
                      <c:pt idx="55" formatCode="&quot;$&quot;#,##0_);[Red]\(&quot;$&quot;#,##0\)">
                        <c:v>0</c:v>
                      </c:pt>
                      <c:pt idx="56" formatCode="&quot;$&quot;#,##0_);[Red]\(&quot;$&quot;#,##0\)">
                        <c:v>0</c:v>
                      </c:pt>
                      <c:pt idx="57" formatCode="&quot;$&quot;#,##0_);[Red]\(&quot;$&quot;#,##0\)">
                        <c:v>0</c:v>
                      </c:pt>
                      <c:pt idx="58" formatCode="&quot;$&quot;#,##0_);[Red]\(&quot;$&quot;#,##0\)">
                        <c:v>0</c:v>
                      </c:pt>
                      <c:pt idx="59" formatCode="&quot;$&quot;#,##0_);[Red]\(&quot;$&quot;#,##0\)">
                        <c:v>0</c:v>
                      </c:pt>
                      <c:pt idx="60" formatCode="&quot;$&quot;#,##0_);[Red]\(&quot;$&quot;#,##0\)">
                        <c:v>0</c:v>
                      </c:pt>
                      <c:pt idx="61" formatCode="&quot;$&quot;#,##0_);[Red]\(&quot;$&quot;#,##0\)">
                        <c:v>0</c:v>
                      </c:pt>
                      <c:pt idx="62" formatCode="&quot;$&quot;#,##0_);[Red]\(&quot;$&quot;#,##0\)">
                        <c:v>0</c:v>
                      </c:pt>
                      <c:pt idx="63" formatCode="&quot;$&quot;#,##0_);[Red]\(&quot;$&quot;#,##0\)">
                        <c:v>0</c:v>
                      </c:pt>
                      <c:pt idx="64" formatCode="&quot;$&quot;#,##0_);[Red]\(&quot;$&quot;#,##0\)">
                        <c:v>8000</c:v>
                      </c:pt>
                      <c:pt idx="65" formatCode="&quot;$&quot;#,##0_);[Red]\(&quot;$&quot;#,##0\)">
                        <c:v>8000</c:v>
                      </c:pt>
                      <c:pt idx="66" formatCode="&quot;$&quot;#,##0_);[Red]\(&quot;$&quot;#,##0\)">
                        <c:v>0</c:v>
                      </c:pt>
                    </c:numCache>
                  </c:numRef>
                </c:val>
                <c:extLst xmlns:c15="http://schemas.microsoft.com/office/drawing/2012/chart">
                  <c:ext xmlns:c16="http://schemas.microsoft.com/office/drawing/2014/chart" uri="{C3380CC4-5D6E-409C-BE32-E72D297353CC}">
                    <c16:uniqueId val="{00000008-780E-4BD3-91AD-4A141663E1C6}"/>
                  </c:ext>
                </c:extLst>
              </c15:ser>
            </c15:filteredAreaSeries>
            <c15:filteredAreaSeries>
              <c15:ser>
                <c:idx val="8"/>
                <c:order val="9"/>
                <c:tx>
                  <c:strRef>
                    <c:extLst xmlns:c15="http://schemas.microsoft.com/office/drawing/2012/chart">
                      <c:ext xmlns:c15="http://schemas.microsoft.com/office/drawing/2012/chart" uri="{02D57815-91ED-43cb-92C2-25804820EDAC}">
                        <c15:formulaRef>
                          <c15:sqref>'[Rebates &amp; Incentives History &amp; Charts.xlsx]Timeline chart - full'!$B$26</c15:sqref>
                        </c15:formulaRef>
                      </c:ext>
                    </c:extLst>
                    <c:strCache>
                      <c:ptCount val="1"/>
                      <c:pt idx="0">
                        <c:v>Comfortably CA - Midstream</c:v>
                      </c:pt>
                    </c:strCache>
                  </c:strRef>
                </c:tx>
                <c:spPr>
                  <a:solidFill>
                    <a:schemeClr val="accent3">
                      <a:lumMod val="60000"/>
                    </a:schemeClr>
                  </a:solidFill>
                  <a:ln>
                    <a:noFill/>
                  </a:ln>
                  <a:effectLst/>
                </c:spPr>
                <c:cat>
                  <c:numRef>
                    <c:extLst xmlns:c15="http://schemas.microsoft.com/office/drawing/2012/chart">
                      <c:ext xmlns:c15="http://schemas.microsoft.com/office/drawing/2012/chart" uri="{02D57815-91ED-43cb-92C2-25804820EDAC}">
                        <c15:formulaRef>
                          <c15:sqref>'[1]Timeline chart - full'!$C$3:$BQ$3</c15:sqref>
                        </c15:formulaRef>
                      </c:ext>
                    </c:extLst>
                    <c:numCache>
                      <c:formatCode>m/d/yyyy</c:formatCode>
                      <c:ptCount val="67"/>
                      <c:pt idx="0">
                        <c:v>43800</c:v>
                      </c:pt>
                      <c:pt idx="1">
                        <c:v>44075</c:v>
                      </c:pt>
                      <c:pt idx="2">
                        <c:v>44105</c:v>
                      </c:pt>
                      <c:pt idx="3">
                        <c:v>44136</c:v>
                      </c:pt>
                      <c:pt idx="4">
                        <c:v>44166</c:v>
                      </c:pt>
                      <c:pt idx="5">
                        <c:v>44197</c:v>
                      </c:pt>
                      <c:pt idx="6">
                        <c:v>44228</c:v>
                      </c:pt>
                      <c:pt idx="7">
                        <c:v>44256</c:v>
                      </c:pt>
                      <c:pt idx="8">
                        <c:v>44287</c:v>
                      </c:pt>
                      <c:pt idx="9">
                        <c:v>44317</c:v>
                      </c:pt>
                      <c:pt idx="10">
                        <c:v>44348</c:v>
                      </c:pt>
                      <c:pt idx="11">
                        <c:v>44378</c:v>
                      </c:pt>
                      <c:pt idx="12">
                        <c:v>44409</c:v>
                      </c:pt>
                      <c:pt idx="13">
                        <c:v>44440</c:v>
                      </c:pt>
                      <c:pt idx="14">
                        <c:v>44470</c:v>
                      </c:pt>
                      <c:pt idx="15">
                        <c:v>44501</c:v>
                      </c:pt>
                      <c:pt idx="16">
                        <c:v>44531</c:v>
                      </c:pt>
                      <c:pt idx="17">
                        <c:v>44562</c:v>
                      </c:pt>
                      <c:pt idx="18">
                        <c:v>44593</c:v>
                      </c:pt>
                      <c:pt idx="19">
                        <c:v>44621</c:v>
                      </c:pt>
                      <c:pt idx="20">
                        <c:v>44652</c:v>
                      </c:pt>
                      <c:pt idx="21">
                        <c:v>44682</c:v>
                      </c:pt>
                      <c:pt idx="22">
                        <c:v>44713</c:v>
                      </c:pt>
                      <c:pt idx="23">
                        <c:v>44743</c:v>
                      </c:pt>
                      <c:pt idx="24">
                        <c:v>44774</c:v>
                      </c:pt>
                      <c:pt idx="25">
                        <c:v>44805</c:v>
                      </c:pt>
                      <c:pt idx="26">
                        <c:v>44835</c:v>
                      </c:pt>
                      <c:pt idx="27">
                        <c:v>44866</c:v>
                      </c:pt>
                      <c:pt idx="28">
                        <c:v>44896</c:v>
                      </c:pt>
                      <c:pt idx="29">
                        <c:v>44927</c:v>
                      </c:pt>
                      <c:pt idx="30">
                        <c:v>44958</c:v>
                      </c:pt>
                      <c:pt idx="31">
                        <c:v>44986</c:v>
                      </c:pt>
                      <c:pt idx="32">
                        <c:v>45017</c:v>
                      </c:pt>
                      <c:pt idx="33">
                        <c:v>45047</c:v>
                      </c:pt>
                      <c:pt idx="34">
                        <c:v>45078</c:v>
                      </c:pt>
                      <c:pt idx="35">
                        <c:v>45108</c:v>
                      </c:pt>
                      <c:pt idx="36">
                        <c:v>45139</c:v>
                      </c:pt>
                      <c:pt idx="37">
                        <c:v>45170</c:v>
                      </c:pt>
                      <c:pt idx="38">
                        <c:v>45200</c:v>
                      </c:pt>
                      <c:pt idx="39">
                        <c:v>45231</c:v>
                      </c:pt>
                      <c:pt idx="40">
                        <c:v>45261</c:v>
                      </c:pt>
                      <c:pt idx="41">
                        <c:v>45292</c:v>
                      </c:pt>
                      <c:pt idx="42">
                        <c:v>45323</c:v>
                      </c:pt>
                      <c:pt idx="43">
                        <c:v>45352</c:v>
                      </c:pt>
                      <c:pt idx="44">
                        <c:v>45383</c:v>
                      </c:pt>
                      <c:pt idx="45">
                        <c:v>45413</c:v>
                      </c:pt>
                      <c:pt idx="46">
                        <c:v>45444</c:v>
                      </c:pt>
                      <c:pt idx="47">
                        <c:v>45474</c:v>
                      </c:pt>
                      <c:pt idx="48">
                        <c:v>45505</c:v>
                      </c:pt>
                      <c:pt idx="49">
                        <c:v>45536</c:v>
                      </c:pt>
                      <c:pt idx="50">
                        <c:v>45566</c:v>
                      </c:pt>
                      <c:pt idx="51">
                        <c:v>45597</c:v>
                      </c:pt>
                      <c:pt idx="52">
                        <c:v>45627</c:v>
                      </c:pt>
                      <c:pt idx="53">
                        <c:v>45658</c:v>
                      </c:pt>
                      <c:pt idx="54">
                        <c:v>45689</c:v>
                      </c:pt>
                      <c:pt idx="55">
                        <c:v>45717</c:v>
                      </c:pt>
                      <c:pt idx="56">
                        <c:v>45748</c:v>
                      </c:pt>
                      <c:pt idx="57">
                        <c:v>45778</c:v>
                      </c:pt>
                      <c:pt idx="58">
                        <c:v>45809</c:v>
                      </c:pt>
                      <c:pt idx="59">
                        <c:v>45839</c:v>
                      </c:pt>
                      <c:pt idx="60">
                        <c:v>45870</c:v>
                      </c:pt>
                      <c:pt idx="61">
                        <c:v>45901</c:v>
                      </c:pt>
                      <c:pt idx="62">
                        <c:v>45931</c:v>
                      </c:pt>
                      <c:pt idx="63">
                        <c:v>45962</c:v>
                      </c:pt>
                      <c:pt idx="64">
                        <c:v>45992</c:v>
                      </c:pt>
                      <c:pt idx="65">
                        <c:v>46023</c:v>
                      </c:pt>
                      <c:pt idx="66">
                        <c:v>46054</c:v>
                      </c:pt>
                    </c:numCache>
                  </c:numRef>
                </c:cat>
                <c:val>
                  <c:numRef>
                    <c:extLst xmlns:c15="http://schemas.microsoft.com/office/drawing/2012/chart">
                      <c:ext xmlns:c15="http://schemas.microsoft.com/office/drawing/2012/chart" uri="{02D57815-91ED-43cb-92C2-25804820EDAC}">
                        <c15:formulaRef>
                          <c15:sqref>'[1]Timeline chart - full'!$C$26:$BQ$26</c15:sqref>
                        </c15:formulaRef>
                      </c:ext>
                    </c:extLst>
                    <c:numCache>
                      <c:formatCode>General</c:formatCode>
                      <c:ptCount val="67"/>
                    </c:numCache>
                  </c:numRef>
                </c:val>
                <c:extLst xmlns:c15="http://schemas.microsoft.com/office/drawing/2012/chart">
                  <c:ext xmlns:c16="http://schemas.microsoft.com/office/drawing/2014/chart" uri="{C3380CC4-5D6E-409C-BE32-E72D297353CC}">
                    <c16:uniqueId val="{00000009-780E-4BD3-91AD-4A141663E1C6}"/>
                  </c:ext>
                </c:extLst>
              </c15:ser>
            </c15:filteredAreaSeries>
          </c:ext>
        </c:extLst>
      </c:areaChart>
      <c:catAx>
        <c:axId val="672055056"/>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9255912"/>
        <c:crossesAt val="0"/>
        <c:auto val="0"/>
        <c:lblAlgn val="ctr"/>
        <c:lblOffset val="100"/>
        <c:noMultiLvlLbl val="1"/>
      </c:catAx>
      <c:valAx>
        <c:axId val="10192559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72055056"/>
        <c:crossesAt val="1"/>
        <c:crossBetween val="between"/>
      </c:valAx>
      <c:spPr>
        <a:noFill/>
        <a:ln>
          <a:noFill/>
        </a:ln>
        <a:effectLst/>
      </c:spPr>
    </c:plotArea>
    <c:legend>
      <c:legendPos val="b"/>
      <c:layout>
        <c:manualLayout>
          <c:xMode val="edge"/>
          <c:yMode val="edge"/>
          <c:x val="9.5627665383511848E-2"/>
          <c:y val="0.79331218872048315"/>
          <c:w val="0.87930647857236677"/>
          <c:h val="0.1857284040401595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Heat Pump Water Heater (HPWH) Installation Cost Ranges for Top 6 SMUD Contractors</a:t>
            </a:r>
          </a:p>
          <a:p>
            <a:pPr>
              <a:defRPr/>
            </a:pPr>
            <a:r>
              <a:rPr lang="en-US"/>
              <a:t>July 2024 - June 2025</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spPr>
            <a:noFill/>
            <a:ln>
              <a:noFill/>
            </a:ln>
            <a:effectLst/>
          </c:spPr>
          <c:invertIfNegative val="0"/>
          <c:val>
            <c:numRef>
              <c:f>'[HPWH Pricing July 2024-June 2025 (last 4 quarters) 2025.7.16 updated 7.17.2025.xlsx]Sheet2'!$AH$15:$AH$24</c:f>
              <c:numCache>
                <c:formatCode>General</c:formatCode>
                <c:ptCount val="6"/>
                <c:pt idx="0">
                  <c:v>6289.9465520740432</c:v>
                </c:pt>
                <c:pt idx="1">
                  <c:v>5346.7458645931856</c:v>
                </c:pt>
                <c:pt idx="2">
                  <c:v>4556.8317417781045</c:v>
                </c:pt>
                <c:pt idx="3">
                  <c:v>4850.1874925065695</c:v>
                </c:pt>
                <c:pt idx="4">
                  <c:v>4294.7764309274035</c:v>
                </c:pt>
                <c:pt idx="5">
                  <c:v>4399.8958428053702</c:v>
                </c:pt>
              </c:numCache>
            </c:numRef>
          </c:val>
          <c:extLst>
            <c:ext xmlns:c16="http://schemas.microsoft.com/office/drawing/2014/chart" uri="{C3380CC4-5D6E-409C-BE32-E72D297353CC}">
              <c16:uniqueId val="{00000000-421F-4235-9A0E-368938E14196}"/>
            </c:ext>
          </c:extLst>
        </c:ser>
        <c:ser>
          <c:idx val="1"/>
          <c:order val="1"/>
          <c:spPr>
            <a:solidFill>
              <a:srgbClr val="92D050"/>
            </a:solidFill>
            <a:ln>
              <a:noFill/>
            </a:ln>
            <a:effectLst/>
          </c:spPr>
          <c:invertIfNegative val="0"/>
          <c:val>
            <c:numRef>
              <c:f>'[HPWH Pricing July 2024-June 2025 (last 4 quarters) 2025.7.16 updated 7.17.2025.xlsx]Sheet2'!$AI$15:$AI$24</c:f>
              <c:numCache>
                <c:formatCode>General</c:formatCode>
                <c:ptCount val="6"/>
                <c:pt idx="0">
                  <c:v>2533.414647925958</c:v>
                </c:pt>
                <c:pt idx="1">
                  <c:v>2059.1923707009328</c:v>
                </c:pt>
                <c:pt idx="2">
                  <c:v>644.97825822189498</c:v>
                </c:pt>
                <c:pt idx="3">
                  <c:v>1434.2003199934306</c:v>
                </c:pt>
                <c:pt idx="4">
                  <c:v>1210.3502742749079</c:v>
                </c:pt>
                <c:pt idx="5">
                  <c:v>1265.201203826754</c:v>
                </c:pt>
              </c:numCache>
            </c:numRef>
          </c:val>
          <c:extLst>
            <c:ext xmlns:c16="http://schemas.microsoft.com/office/drawing/2014/chart" uri="{C3380CC4-5D6E-409C-BE32-E72D297353CC}">
              <c16:uniqueId val="{00000001-421F-4235-9A0E-368938E14196}"/>
            </c:ext>
          </c:extLst>
        </c:ser>
        <c:ser>
          <c:idx val="2"/>
          <c:order val="2"/>
          <c:spPr>
            <a:solidFill>
              <a:srgbClr val="92D050"/>
            </a:solidFill>
            <a:ln>
              <a:noFill/>
            </a:ln>
            <a:effectLst/>
          </c:spPr>
          <c:invertIfNegative val="0"/>
          <c:val>
            <c:numRef>
              <c:f>'[HPWH Pricing July 2024-June 2025 (last 4 quarters) 2025.7.16 updated 7.17.2025.xlsx]Sheet2'!$AJ$15:$AJ$24</c:f>
              <c:numCache>
                <c:formatCode>General</c:formatCode>
                <c:ptCount val="6"/>
                <c:pt idx="0">
                  <c:v>2533.414647925958</c:v>
                </c:pt>
                <c:pt idx="1">
                  <c:v>2059.1923707009328</c:v>
                </c:pt>
                <c:pt idx="2">
                  <c:v>644.97825822189498</c:v>
                </c:pt>
                <c:pt idx="3">
                  <c:v>1434.2003199934306</c:v>
                </c:pt>
                <c:pt idx="4">
                  <c:v>1210.3502742749079</c:v>
                </c:pt>
                <c:pt idx="5">
                  <c:v>1265.201203826754</c:v>
                </c:pt>
              </c:numCache>
            </c:numRef>
          </c:val>
          <c:extLst>
            <c:ext xmlns:c16="http://schemas.microsoft.com/office/drawing/2014/chart" uri="{C3380CC4-5D6E-409C-BE32-E72D297353CC}">
              <c16:uniqueId val="{00000002-421F-4235-9A0E-368938E14196}"/>
            </c:ext>
          </c:extLst>
        </c:ser>
        <c:dLbls>
          <c:showLegendKey val="0"/>
          <c:showVal val="0"/>
          <c:showCatName val="0"/>
          <c:showSerName val="0"/>
          <c:showPercent val="0"/>
          <c:showBubbleSize val="0"/>
        </c:dLbls>
        <c:gapWidth val="150"/>
        <c:overlap val="100"/>
        <c:axId val="1022004112"/>
        <c:axId val="1022005072"/>
      </c:barChart>
      <c:catAx>
        <c:axId val="102200411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Contractor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22005072"/>
        <c:crosses val="autoZero"/>
        <c:auto val="1"/>
        <c:lblAlgn val="ctr"/>
        <c:lblOffset val="100"/>
        <c:noMultiLvlLbl val="0"/>
      </c:catAx>
      <c:valAx>
        <c:axId val="10220050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22004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677426178450158E-2"/>
          <c:y val="1.8686445852712549E-2"/>
          <c:w val="0.89956203295859649"/>
          <c:h val="0.78071602929210737"/>
        </c:manualLayout>
      </c:layout>
      <c:barChart>
        <c:barDir val="col"/>
        <c:grouping val="clustered"/>
        <c:varyColors val="0"/>
        <c:ser>
          <c:idx val="0"/>
          <c:order val="0"/>
          <c:tx>
            <c:strRef>
              <c:f>'Pre-post Figs by season'!$H$3</c:f>
              <c:strCache>
                <c:ptCount val="1"/>
                <c:pt idx="0">
                  <c:v>All systems </c:v>
                </c:pt>
              </c:strCache>
            </c:strRef>
          </c:tx>
          <c:spPr>
            <a:solidFill>
              <a:schemeClr val="accent4"/>
            </a:solidFill>
            <a:ln>
              <a:noFill/>
            </a:ln>
            <a:effectLst/>
          </c:spPr>
          <c:invertIfNegative val="0"/>
          <c:errBars>
            <c:errBarType val="both"/>
            <c:errValType val="cust"/>
            <c:noEndCap val="0"/>
            <c:plus>
              <c:numRef>
                <c:f>'Pre-post Figs by season'!$H$18:$H$23</c:f>
                <c:numCache>
                  <c:formatCode>General</c:formatCode>
                  <c:ptCount val="6"/>
                  <c:pt idx="0">
                    <c:v>284.92413141560536</c:v>
                  </c:pt>
                  <c:pt idx="1">
                    <c:v>139.24336913416383</c:v>
                  </c:pt>
                  <c:pt idx="2">
                    <c:v>192.59709774434577</c:v>
                  </c:pt>
                  <c:pt idx="3">
                    <c:v>147.87684265331961</c:v>
                  </c:pt>
                  <c:pt idx="4">
                    <c:v>77.787732726403178</c:v>
                  </c:pt>
                  <c:pt idx="5">
                    <c:v>100.89979311812378</c:v>
                  </c:pt>
                </c:numCache>
              </c:numRef>
            </c:plus>
            <c:minus>
              <c:numRef>
                <c:f>'Pre-post Figs by season'!$H$18:$H$23</c:f>
                <c:numCache>
                  <c:formatCode>General</c:formatCode>
                  <c:ptCount val="6"/>
                  <c:pt idx="0">
                    <c:v>284.92413141560536</c:v>
                  </c:pt>
                  <c:pt idx="1">
                    <c:v>139.24336913416383</c:v>
                  </c:pt>
                  <c:pt idx="2">
                    <c:v>192.59709774434577</c:v>
                  </c:pt>
                  <c:pt idx="3">
                    <c:v>147.87684265331961</c:v>
                  </c:pt>
                  <c:pt idx="4">
                    <c:v>77.787732726403178</c:v>
                  </c:pt>
                  <c:pt idx="5">
                    <c:v>100.89979311812378</c:v>
                  </c:pt>
                </c:numCache>
              </c:numRef>
            </c:minus>
            <c:spPr>
              <a:noFill/>
              <a:ln w="9525" cap="flat" cmpd="sng" algn="ctr">
                <a:solidFill>
                  <a:schemeClr val="tx1">
                    <a:lumMod val="65000"/>
                    <a:lumOff val="35000"/>
                  </a:schemeClr>
                </a:solidFill>
                <a:round/>
              </a:ln>
              <a:effectLst/>
            </c:spPr>
          </c:errBars>
          <c:cat>
            <c:multiLvlStrRef>
              <c:f>'Pre-post Figs by season'!$E$4:$F$9</c:f>
              <c:multiLvlStrCache>
                <c:ptCount val="6"/>
                <c:lvl>
                  <c:pt idx="0">
                    <c:v>Annual load</c:v>
                  </c:pt>
                  <c:pt idx="1">
                    <c:v>Summer load</c:v>
                  </c:pt>
                  <c:pt idx="2">
                    <c:v>Winter load</c:v>
                  </c:pt>
                  <c:pt idx="3">
                    <c:v>Annual load</c:v>
                  </c:pt>
                  <c:pt idx="4">
                    <c:v>Summer load</c:v>
                  </c:pt>
                  <c:pt idx="5">
                    <c:v>Winter load</c:v>
                  </c:pt>
                </c:lvl>
                <c:lvl>
                  <c:pt idx="0">
                    <c:v>Electric-to-electric savings</c:v>
                  </c:pt>
                  <c:pt idx="3">
                    <c:v>Gas-to-electric savings</c:v>
                  </c:pt>
                </c:lvl>
              </c:multiLvlStrCache>
            </c:multiLvlStrRef>
          </c:cat>
          <c:val>
            <c:numRef>
              <c:f>'Pre-post Figs by season'!$H$4:$H$9</c:f>
              <c:numCache>
                <c:formatCode>#,##0</c:formatCode>
                <c:ptCount val="6"/>
                <c:pt idx="0">
                  <c:v>1067.7119576057064</c:v>
                </c:pt>
                <c:pt idx="1">
                  <c:v>401.76952087910183</c:v>
                </c:pt>
                <c:pt idx="2">
                  <c:v>665.94243672660491</c:v>
                </c:pt>
                <c:pt idx="3">
                  <c:v>-1932.7420984546043</c:v>
                </c:pt>
                <c:pt idx="4">
                  <c:v>275.80360218783642</c:v>
                </c:pt>
                <c:pt idx="5">
                  <c:v>-2208.5457006424381</c:v>
                </c:pt>
              </c:numCache>
            </c:numRef>
          </c:val>
          <c:extLst>
            <c:ext xmlns:c16="http://schemas.microsoft.com/office/drawing/2014/chart" uri="{C3380CC4-5D6E-409C-BE32-E72D297353CC}">
              <c16:uniqueId val="{00000000-D900-41AD-8CB9-5EF56FFB9AD9}"/>
            </c:ext>
          </c:extLst>
        </c:ser>
        <c:ser>
          <c:idx val="1"/>
          <c:order val="1"/>
          <c:tx>
            <c:strRef>
              <c:f>'Pre-post Figs by season'!$I$3</c:f>
              <c:strCache>
                <c:ptCount val="1"/>
                <c:pt idx="0">
                  <c:v>Two-stage</c:v>
                </c:pt>
              </c:strCache>
            </c:strRef>
          </c:tx>
          <c:spPr>
            <a:solidFill>
              <a:schemeClr val="accent1"/>
            </a:solidFill>
            <a:ln>
              <a:noFill/>
            </a:ln>
            <a:effectLst/>
          </c:spPr>
          <c:invertIfNegative val="0"/>
          <c:errBars>
            <c:errBarType val="both"/>
            <c:errValType val="cust"/>
            <c:noEndCap val="0"/>
            <c:plus>
              <c:numRef>
                <c:f>'Pre-post Figs by season'!$I$18:$I$23</c:f>
                <c:numCache>
                  <c:formatCode>General</c:formatCode>
                  <c:ptCount val="6"/>
                  <c:pt idx="0">
                    <c:v>278.34826241967443</c:v>
                  </c:pt>
                  <c:pt idx="1">
                    <c:v>136.0531034279432</c:v>
                  </c:pt>
                  <c:pt idx="2">
                    <c:v>188.33757975903598</c:v>
                  </c:pt>
                  <c:pt idx="3">
                    <c:v>156.86368122337393</c:v>
                  </c:pt>
                  <c:pt idx="4">
                    <c:v>81.931000882069412</c:v>
                  </c:pt>
                  <c:pt idx="5">
                    <c:v>106.06577969375428</c:v>
                  </c:pt>
                </c:numCache>
              </c:numRef>
            </c:plus>
            <c:minus>
              <c:numRef>
                <c:f>'Pre-post Figs by season'!$I$18:$I$23</c:f>
                <c:numCache>
                  <c:formatCode>General</c:formatCode>
                  <c:ptCount val="6"/>
                  <c:pt idx="0">
                    <c:v>278.34826241967443</c:v>
                  </c:pt>
                  <c:pt idx="1">
                    <c:v>136.0531034279432</c:v>
                  </c:pt>
                  <c:pt idx="2">
                    <c:v>188.33757975903598</c:v>
                  </c:pt>
                  <c:pt idx="3">
                    <c:v>156.86368122337393</c:v>
                  </c:pt>
                  <c:pt idx="4">
                    <c:v>81.931000882069412</c:v>
                  </c:pt>
                  <c:pt idx="5">
                    <c:v>106.06577969375428</c:v>
                  </c:pt>
                </c:numCache>
              </c:numRef>
            </c:minus>
            <c:spPr>
              <a:noFill/>
              <a:ln w="9525" cap="flat" cmpd="sng" algn="ctr">
                <a:solidFill>
                  <a:schemeClr val="tx1">
                    <a:lumMod val="65000"/>
                    <a:lumOff val="35000"/>
                  </a:schemeClr>
                </a:solidFill>
                <a:round/>
              </a:ln>
              <a:effectLst/>
            </c:spPr>
          </c:errBars>
          <c:cat>
            <c:multiLvlStrRef>
              <c:f>'Pre-post Figs by season'!$E$4:$F$9</c:f>
              <c:multiLvlStrCache>
                <c:ptCount val="6"/>
                <c:lvl>
                  <c:pt idx="0">
                    <c:v>Annual load</c:v>
                  </c:pt>
                  <c:pt idx="1">
                    <c:v>Summer load</c:v>
                  </c:pt>
                  <c:pt idx="2">
                    <c:v>Winter load</c:v>
                  </c:pt>
                  <c:pt idx="3">
                    <c:v>Annual load</c:v>
                  </c:pt>
                  <c:pt idx="4">
                    <c:v>Summer load</c:v>
                  </c:pt>
                  <c:pt idx="5">
                    <c:v>Winter load</c:v>
                  </c:pt>
                </c:lvl>
                <c:lvl>
                  <c:pt idx="0">
                    <c:v>Electric-to-electric savings</c:v>
                  </c:pt>
                  <c:pt idx="3">
                    <c:v>Gas-to-electric savings</c:v>
                  </c:pt>
                </c:lvl>
              </c:multiLvlStrCache>
            </c:multiLvlStrRef>
          </c:cat>
          <c:val>
            <c:numRef>
              <c:f>'Pre-post Figs by season'!$I$4:$I$9</c:f>
              <c:numCache>
                <c:formatCode>#,##0</c:formatCode>
                <c:ptCount val="6"/>
                <c:pt idx="0">
                  <c:v>1131.2488956890629</c:v>
                </c:pt>
                <c:pt idx="1">
                  <c:v>385.88089762189207</c:v>
                </c:pt>
                <c:pt idx="2">
                  <c:v>745.36799806717124</c:v>
                </c:pt>
                <c:pt idx="3">
                  <c:v>-1931.7754619817756</c:v>
                </c:pt>
                <c:pt idx="4">
                  <c:v>259.84905448576336</c:v>
                </c:pt>
                <c:pt idx="5">
                  <c:v>-2191.6245164675324</c:v>
                </c:pt>
              </c:numCache>
            </c:numRef>
          </c:val>
          <c:extLst>
            <c:ext xmlns:c16="http://schemas.microsoft.com/office/drawing/2014/chart" uri="{C3380CC4-5D6E-409C-BE32-E72D297353CC}">
              <c16:uniqueId val="{00000001-D900-41AD-8CB9-5EF56FFB9AD9}"/>
            </c:ext>
          </c:extLst>
        </c:ser>
        <c:ser>
          <c:idx val="2"/>
          <c:order val="2"/>
          <c:tx>
            <c:strRef>
              <c:f>'Pre-post Figs by season'!$J$3</c:f>
              <c:strCache>
                <c:ptCount val="1"/>
                <c:pt idx="0">
                  <c:v>Variable-speed</c:v>
                </c:pt>
              </c:strCache>
            </c:strRef>
          </c:tx>
          <c:spPr>
            <a:solidFill>
              <a:schemeClr val="accent2"/>
            </a:solidFill>
            <a:ln>
              <a:noFill/>
            </a:ln>
            <a:effectLst/>
          </c:spPr>
          <c:invertIfNegative val="0"/>
          <c:errBars>
            <c:errBarType val="both"/>
            <c:errValType val="cust"/>
            <c:noEndCap val="0"/>
            <c:plus>
              <c:numRef>
                <c:f>'Pre-post Figs by season'!$J$18:$J$23</c:f>
                <c:numCache>
                  <c:formatCode>General</c:formatCode>
                  <c:ptCount val="6"/>
                  <c:pt idx="0">
                    <c:v>249.62634038419853</c:v>
                  </c:pt>
                  <c:pt idx="1">
                    <c:v>121.95590702183983</c:v>
                  </c:pt>
                  <c:pt idx="2">
                    <c:v>168.44121203313117</c:v>
                  </c:pt>
                  <c:pt idx="3">
                    <c:v>117.65950785567686</c:v>
                  </c:pt>
                  <c:pt idx="4">
                    <c:v>62.311790227778275</c:v>
                  </c:pt>
                  <c:pt idx="5">
                    <c:v>80.975229845229862</c:v>
                  </c:pt>
                </c:numCache>
              </c:numRef>
            </c:plus>
            <c:minus>
              <c:numRef>
                <c:f>'Pre-post Figs by season'!$J$18:$J$23</c:f>
                <c:numCache>
                  <c:formatCode>General</c:formatCode>
                  <c:ptCount val="6"/>
                  <c:pt idx="0">
                    <c:v>249.62634038419853</c:v>
                  </c:pt>
                  <c:pt idx="1">
                    <c:v>121.95590702183983</c:v>
                  </c:pt>
                  <c:pt idx="2">
                    <c:v>168.44121203313117</c:v>
                  </c:pt>
                  <c:pt idx="3">
                    <c:v>117.65950785567686</c:v>
                  </c:pt>
                  <c:pt idx="4">
                    <c:v>62.311790227778275</c:v>
                  </c:pt>
                  <c:pt idx="5">
                    <c:v>80.975229845229862</c:v>
                  </c:pt>
                </c:numCache>
              </c:numRef>
            </c:minus>
            <c:spPr>
              <a:noFill/>
              <a:ln w="9525" cap="flat" cmpd="sng" algn="ctr">
                <a:solidFill>
                  <a:schemeClr val="tx1">
                    <a:lumMod val="65000"/>
                    <a:lumOff val="35000"/>
                  </a:schemeClr>
                </a:solidFill>
                <a:round/>
              </a:ln>
              <a:effectLst/>
            </c:spPr>
          </c:errBars>
          <c:cat>
            <c:multiLvlStrRef>
              <c:f>'Pre-post Figs by season'!$E$4:$F$9</c:f>
              <c:multiLvlStrCache>
                <c:ptCount val="6"/>
                <c:lvl>
                  <c:pt idx="0">
                    <c:v>Annual load</c:v>
                  </c:pt>
                  <c:pt idx="1">
                    <c:v>Summer load</c:v>
                  </c:pt>
                  <c:pt idx="2">
                    <c:v>Winter load</c:v>
                  </c:pt>
                  <c:pt idx="3">
                    <c:v>Annual load</c:v>
                  </c:pt>
                  <c:pt idx="4">
                    <c:v>Summer load</c:v>
                  </c:pt>
                  <c:pt idx="5">
                    <c:v>Winter load</c:v>
                  </c:pt>
                </c:lvl>
                <c:lvl>
                  <c:pt idx="0">
                    <c:v>Electric-to-electric savings</c:v>
                  </c:pt>
                  <c:pt idx="3">
                    <c:v>Gas-to-electric savings</c:v>
                  </c:pt>
                </c:lvl>
              </c:multiLvlStrCache>
            </c:multiLvlStrRef>
          </c:cat>
          <c:val>
            <c:numRef>
              <c:f>'Pre-post Figs by season'!$J$4:$J$9</c:f>
              <c:numCache>
                <c:formatCode>#,##0</c:formatCode>
                <c:ptCount val="6"/>
                <c:pt idx="0">
                  <c:v>946.90629954587155</c:v>
                </c:pt>
                <c:pt idx="1">
                  <c:v>431.97927989729448</c:v>
                </c:pt>
                <c:pt idx="2">
                  <c:v>514.92701964857724</c:v>
                </c:pt>
                <c:pt idx="3">
                  <c:v>-1933.5689000301006</c:v>
                </c:pt>
                <c:pt idx="4">
                  <c:v>289.45014413737084</c:v>
                </c:pt>
                <c:pt idx="5">
                  <c:v>-2223.0190441674722</c:v>
                </c:pt>
              </c:numCache>
            </c:numRef>
          </c:val>
          <c:extLst>
            <c:ext xmlns:c16="http://schemas.microsoft.com/office/drawing/2014/chart" uri="{C3380CC4-5D6E-409C-BE32-E72D297353CC}">
              <c16:uniqueId val="{00000002-D900-41AD-8CB9-5EF56FFB9AD9}"/>
            </c:ext>
          </c:extLst>
        </c:ser>
        <c:dLbls>
          <c:showLegendKey val="0"/>
          <c:showVal val="0"/>
          <c:showCatName val="0"/>
          <c:showSerName val="0"/>
          <c:showPercent val="0"/>
          <c:showBubbleSize val="0"/>
        </c:dLbls>
        <c:gapWidth val="219"/>
        <c:overlap val="-27"/>
        <c:axId val="1398468600"/>
        <c:axId val="1398464280"/>
      </c:barChart>
      <c:catAx>
        <c:axId val="13984686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98464280"/>
        <c:crosses val="autoZero"/>
        <c:auto val="1"/>
        <c:lblAlgn val="ctr"/>
        <c:lblOffset val="100"/>
        <c:noMultiLvlLbl val="0"/>
      </c:catAx>
      <c:valAx>
        <c:axId val="1398464280"/>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kWh</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9846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34216068866499"/>
          <c:y val="0.17029392453464523"/>
          <c:w val="0.65440861287195862"/>
          <c:h val="0.63545237394971787"/>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4E-42A7-B430-6A5438459B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84E-42A7-B430-6A5438459B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E84E-42A7-B430-6A5438459BF3}"/>
              </c:ext>
            </c:extLst>
          </c:dPt>
          <c:dLbls>
            <c:dLbl>
              <c:idx val="0"/>
              <c:layout>
                <c:manualLayout>
                  <c:x val="-0.12164950106561091"/>
                  <c:y val="-0.24061280843733673"/>
                </c:manualLayout>
              </c:layout>
              <c:showLegendKey val="0"/>
              <c:showVal val="0"/>
              <c:showCatName val="1"/>
              <c:showSerName val="0"/>
              <c:showPercent val="1"/>
              <c:showBubbleSize val="0"/>
              <c:extLst>
                <c:ext xmlns:c15="http://schemas.microsoft.com/office/drawing/2012/chart" uri="{CE6537A1-D6FC-4f65-9D91-7224C49458BB}">
                  <c15:layout>
                    <c:manualLayout>
                      <c:w val="0.39576741898688922"/>
                      <c:h val="0.17506807266241284"/>
                    </c:manualLayout>
                  </c15:layout>
                </c:ext>
                <c:ext xmlns:c16="http://schemas.microsoft.com/office/drawing/2014/chart" uri="{C3380CC4-5D6E-409C-BE32-E72D297353CC}">
                  <c16:uniqueId val="{00000001-E84E-42A7-B430-6A5438459BF3}"/>
                </c:ext>
              </c:extLst>
            </c:dLbl>
            <c:dLbl>
              <c:idx val="1"/>
              <c:layout>
                <c:manualLayout>
                  <c:x val="-0.18026899942804991"/>
                  <c:y val="-0.14814187722180339"/>
                </c:manualLayout>
              </c:layout>
              <c:showLegendKey val="0"/>
              <c:showVal val="0"/>
              <c:showCatName val="1"/>
              <c:showSerName val="0"/>
              <c:showPercent val="1"/>
              <c:showBubbleSize val="0"/>
              <c:extLst>
                <c:ext xmlns:c15="http://schemas.microsoft.com/office/drawing/2012/chart" uri="{CE6537A1-D6FC-4f65-9D91-7224C49458BB}">
                  <c15:layout>
                    <c:manualLayout>
                      <c:w val="0.28270719036217745"/>
                      <c:h val="0.18684422362134157"/>
                    </c:manualLayout>
                  </c15:layout>
                </c:ext>
                <c:ext xmlns:c16="http://schemas.microsoft.com/office/drawing/2014/chart" uri="{C3380CC4-5D6E-409C-BE32-E72D297353CC}">
                  <c16:uniqueId val="{00000003-E84E-42A7-B430-6A5438459BF3}"/>
                </c:ext>
              </c:extLst>
            </c:dLbl>
            <c:dLbl>
              <c:idx val="2"/>
              <c:layout>
                <c:manualLayout>
                  <c:x val="0.17507835816501977"/>
                  <c:y val="-0.1571678755904435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84E-42A7-B430-6A5438459BF3}"/>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Transportation</c:v>
                </c:pt>
                <c:pt idx="1">
                  <c:v>Buildings</c:v>
                </c:pt>
                <c:pt idx="2">
                  <c:v>Other</c:v>
                </c:pt>
              </c:strCache>
            </c:strRef>
          </c:cat>
          <c:val>
            <c:numRef>
              <c:f>Sheet1!$B$2:$B$4</c:f>
              <c:numCache>
                <c:formatCode>General</c:formatCode>
                <c:ptCount val="3"/>
                <c:pt idx="0">
                  <c:v>251063</c:v>
                </c:pt>
                <c:pt idx="1">
                  <c:v>144996</c:v>
                </c:pt>
                <c:pt idx="2">
                  <c:v>18423</c:v>
                </c:pt>
              </c:numCache>
            </c:numRef>
          </c:val>
          <c:extLst>
            <c:ext xmlns:c16="http://schemas.microsoft.com/office/drawing/2014/chart" uri="{C3380CC4-5D6E-409C-BE32-E72D297353CC}">
              <c16:uniqueId val="{00000000-E84E-42A7-B430-6A5438459BF3}"/>
            </c:ext>
          </c:extLst>
        </c:ser>
        <c:dLbls>
          <c:showLegendKey val="0"/>
          <c:showVal val="0"/>
          <c:showCatName val="0"/>
          <c:showSerName val="0"/>
          <c:showPercent val="0"/>
          <c:showBubbleSize val="0"/>
          <c:showLeaderLines val="0"/>
        </c:dLbls>
        <c:firstSliceAng val="48"/>
        <c:holeSize val="75"/>
      </c:doughnutChart>
      <c:spPr>
        <a:noFill/>
        <a:ln>
          <a:noFill/>
        </a:ln>
        <a:effectLst/>
      </c:spPr>
    </c:plotArea>
    <c:legend>
      <c:legendPos val="b"/>
      <c:layout>
        <c:manualLayout>
          <c:xMode val="edge"/>
          <c:yMode val="edge"/>
          <c:x val="5.3181588267582444E-2"/>
          <c:y val="0.84319118900250345"/>
          <c:w val="0.89999992484230029"/>
          <c:h val="8.575002536076138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800" b="1">
                <a:solidFill>
                  <a:sysClr val="windowText" lastClr="000000"/>
                </a:solidFill>
              </a:rPr>
              <a:t>2024 Actual</a:t>
            </a:r>
            <a:r>
              <a:rPr lang="en-US" sz="1800" b="1" baseline="0">
                <a:solidFill>
                  <a:sysClr val="windowText" lastClr="000000"/>
                </a:solidFill>
              </a:rPr>
              <a:t> </a:t>
            </a:r>
            <a:r>
              <a:rPr lang="en-US" sz="1800" b="1">
                <a:solidFill>
                  <a:sysClr val="windowText" lastClr="000000"/>
                </a:solidFill>
              </a:rPr>
              <a:t>Emissions </a:t>
            </a:r>
            <a:r>
              <a:rPr lang="en-US" sz="1050" b="0">
                <a:solidFill>
                  <a:sysClr val="windowText" lastClr="000000"/>
                </a:solidFill>
              </a:rPr>
              <a:t>(MMT CO</a:t>
            </a:r>
            <a:r>
              <a:rPr lang="en-US" sz="1050" b="0" baseline="-25000">
                <a:solidFill>
                  <a:sysClr val="windowText" lastClr="000000"/>
                </a:solidFill>
              </a:rPr>
              <a:t>2</a:t>
            </a:r>
            <a:r>
              <a:rPr lang="en-US" sz="1050" b="0">
                <a:solidFill>
                  <a:sysClr val="windowText" lastClr="000000"/>
                </a:solidFill>
              </a:rPr>
              <a:t>e)</a:t>
            </a:r>
            <a:endParaRPr lang="en-US" b="0">
              <a:solidFill>
                <a:sysClr val="windowText" lastClr="000000"/>
              </a:solidFill>
            </a:endParaRPr>
          </a:p>
        </c:rich>
      </c:tx>
      <c:layout>
        <c:manualLayout>
          <c:xMode val="edge"/>
          <c:yMode val="edge"/>
          <c:x val="0.33083629876454129"/>
          <c:y val="1.71527555969084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2261412488533272"/>
          <c:y val="0.16895534663105383"/>
          <c:w val="0.56974644089300164"/>
          <c:h val="0.74559410783528612"/>
        </c:manualLayout>
      </c:layout>
      <c:pieChart>
        <c:varyColors val="1"/>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'5 Year Data'!$N$59</c15:sqref>
                        </c15:formulaRef>
                      </c:ext>
                    </c:extLst>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7BE4-43DA-9954-109525BAFB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7BE4-43DA-9954-109525BAFB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7BE4-43DA-9954-109525BAFB0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7BE4-43DA-9954-109525BAFB0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7BE4-43DA-9954-109525BAFB0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7BE4-43DA-9954-109525BAFB04}"/>
                    </c:ext>
                  </c:extLst>
                </c:dPt>
                <c:dLbls>
                  <c:dLbl>
                    <c:idx val="0"/>
                    <c:layout>
                      <c:manualLayout>
                        <c:x val="-5.3741637935793396E-2"/>
                        <c:y val="6.8778334526366019E-4"/>
                      </c:manualLayout>
                    </c:layout>
                    <c:dLblPos val="bestFit"/>
                    <c:showLegendKey val="0"/>
                    <c:showVal val="1"/>
                    <c:showCatName val="1"/>
                    <c:showSerName val="0"/>
                    <c:showPercent val="0"/>
                    <c:showBubbleSize val="0"/>
                    <c:separator>
</c:separator>
                    <c:extLst>
                      <c:ext uri="{CE6537A1-D6FC-4f65-9D91-7224C49458BB}"/>
                      <c:ext xmlns:c16="http://schemas.microsoft.com/office/drawing/2014/chart" uri="{C3380CC4-5D6E-409C-BE32-E72D297353CC}">
                        <c16:uniqueId val="{0000000E-7BE4-43DA-9954-109525BAFB04}"/>
                      </c:ext>
                    </c:extLst>
                  </c:dLbl>
                  <c:dLbl>
                    <c:idx val="1"/>
                    <c:layout>
                      <c:manualLayout>
                        <c:x val="4.068813578035059E-2"/>
                        <c:y val="3.4984788833214028E-2"/>
                      </c:manualLayout>
                    </c:layout>
                    <c:dLblPos val="bestFit"/>
                    <c:showLegendKey val="0"/>
                    <c:showVal val="1"/>
                    <c:showCatName val="1"/>
                    <c:showSerName val="0"/>
                    <c:showPercent val="0"/>
                    <c:showBubbleSize val="0"/>
                    <c:separator>
</c:separator>
                    <c:extLst>
                      <c:ext uri="{CE6537A1-D6FC-4f65-9D91-7224C49458BB}"/>
                      <c:ext xmlns:c16="http://schemas.microsoft.com/office/drawing/2014/chart" uri="{C3380CC4-5D6E-409C-BE32-E72D297353CC}">
                        <c16:uniqueId val="{00000010-7BE4-43DA-9954-109525BAFB04}"/>
                      </c:ext>
                    </c:extLst>
                  </c:dLbl>
                  <c:dLbl>
                    <c:idx val="2"/>
                    <c:layout>
                      <c:manualLayout>
                        <c:x val="5.3537284894837479E-2"/>
                        <c:y val="0.10984848484848489"/>
                      </c:manualLayout>
                    </c:layout>
                    <c:dLblPos val="bestFit"/>
                    <c:showLegendKey val="0"/>
                    <c:showVal val="1"/>
                    <c:showCatName val="1"/>
                    <c:showSerName val="0"/>
                    <c:showPercent val="0"/>
                    <c:showBubbleSize val="0"/>
                    <c:separator>
</c:separator>
                    <c:extLst>
                      <c:ext uri="{CE6537A1-D6FC-4f65-9D91-7224C49458BB}"/>
                      <c:ext xmlns:c16="http://schemas.microsoft.com/office/drawing/2014/chart" uri="{C3380CC4-5D6E-409C-BE32-E72D297353CC}">
                        <c16:uniqueId val="{00000012-7BE4-43DA-9954-109525BAFB04}"/>
                      </c:ext>
                    </c:extLst>
                  </c:dLbl>
                  <c:dLbl>
                    <c:idx val="3"/>
                    <c:layout>
                      <c:manualLayout>
                        <c:x val="1.7811704834605504E-2"/>
                        <c:y val="8.408983587433716E-2"/>
                      </c:manualLayout>
                    </c:layout>
                    <c:dLblPos val="bestFit"/>
                    <c:showLegendKey val="0"/>
                    <c:showVal val="1"/>
                    <c:showCatName val="1"/>
                    <c:showSerName val="0"/>
                    <c:showPercent val="0"/>
                    <c:showBubbleSize val="0"/>
                    <c:separator>
</c:separator>
                    <c:extLst>
                      <c:ext uri="{CE6537A1-D6FC-4f65-9D91-7224C49458BB}"/>
                      <c:ext xmlns:c16="http://schemas.microsoft.com/office/drawing/2014/chart" uri="{C3380CC4-5D6E-409C-BE32-E72D297353CC}">
                        <c16:uniqueId val="{00000014-7BE4-43DA-9954-109525BAFB04}"/>
                      </c:ext>
                    </c:extLst>
                  </c:dLbl>
                  <c:dLbl>
                    <c:idx val="4"/>
                    <c:layout>
                      <c:manualLayout>
                        <c:x val="-8.3969465648854991E-2"/>
                        <c:y val="-3.8222652670153257E-3"/>
                      </c:manualLayout>
                    </c:layout>
                    <c:dLblPos val="bestFit"/>
                    <c:showLegendKey val="0"/>
                    <c:showVal val="1"/>
                    <c:showCatName val="1"/>
                    <c:showSerName val="0"/>
                    <c:showPercent val="0"/>
                    <c:showBubbleSize val="0"/>
                    <c:separator>
</c:separator>
                    <c:extLst>
                      <c:ext uri="{CE6537A1-D6FC-4f65-9D91-7224C49458BB}"/>
                      <c:ext xmlns:c16="http://schemas.microsoft.com/office/drawing/2014/chart" uri="{C3380CC4-5D6E-409C-BE32-E72D297353CC}">
                        <c16:uniqueId val="{00000016-7BE4-43DA-9954-109525BAFB04}"/>
                      </c:ext>
                    </c:extLst>
                  </c:dLbl>
                  <c:dLbl>
                    <c:idx val="5"/>
                    <c:layout>
                      <c:manualLayout>
                        <c:x val="-8.5877939788272448E-2"/>
                        <c:y val="4.6142305937081698E-2"/>
                      </c:manualLayout>
                    </c:layout>
                    <c:dLblPos val="bestFit"/>
                    <c:showLegendKey val="0"/>
                    <c:showVal val="1"/>
                    <c:showCatName val="1"/>
                    <c:showSerName val="0"/>
                    <c:showPercent val="0"/>
                    <c:showBubbleSize val="0"/>
                    <c:separator>
</c:separator>
                    <c:extLst>
                      <c:ext uri="{CE6537A1-D6FC-4f65-9D91-7224C49458BB}">
                        <c15:layout>
                          <c:manualLayout>
                            <c:w val="9.7750611001540672E-2"/>
                            <c:h val="0.13742961107134335"/>
                          </c:manualLayout>
                        </c15:layout>
                      </c:ext>
                      <c:ext xmlns:c16="http://schemas.microsoft.com/office/drawing/2014/chart" uri="{C3380CC4-5D6E-409C-BE32-E72D297353CC}">
                        <c16:uniqueId val="{00000018-7BE4-43DA-9954-109525BAFB0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'5 Year Data'!$K$60:$K$65</c15:sqref>
                        </c15:formulaRef>
                      </c:ext>
                    </c:extLst>
                    <c:strCache>
                      <c:ptCount val="6"/>
                      <c:pt idx="0">
                        <c:v>Operational</c:v>
                      </c:pt>
                      <c:pt idx="1">
                        <c:v>Utility Owned Generation</c:v>
                      </c:pt>
                      <c:pt idx="2">
                        <c:v>Purchased Electricity </c:v>
                      </c:pt>
                      <c:pt idx="3">
                        <c:v>Noncore gas -Electric generation</c:v>
                      </c:pt>
                      <c:pt idx="4">
                        <c:v>Noncore gas - Industrial</c:v>
                      </c:pt>
                      <c:pt idx="5">
                        <c:v>Core gas</c:v>
                      </c:pt>
                    </c:strCache>
                  </c:strRef>
                </c:cat>
                <c:val>
                  <c:numRef>
                    <c:extLst>
                      <c:ext uri="{02D57815-91ED-43cb-92C2-25804820EDAC}">
                        <c15:formulaRef>
                          <c15:sqref>'5 Year Data'!$N$60:$N$65</c15:sqref>
                        </c15:formulaRef>
                      </c:ext>
                    </c:extLst>
                    <c:numCache>
                      <c:formatCode>_(* #,##0.0_);_(* \(#,##0.0\);_(* "-"??_);_(@_)</c:formatCode>
                      <c:ptCount val="6"/>
                      <c:pt idx="0">
                        <c:v>1.5549999999999999</c:v>
                      </c:pt>
                      <c:pt idx="1">
                        <c:v>2.4500000000000002</c:v>
                      </c:pt>
                      <c:pt idx="2">
                        <c:v>4.7069063487468403</c:v>
                      </c:pt>
                      <c:pt idx="3">
                        <c:v>14.755335134939257</c:v>
                      </c:pt>
                      <c:pt idx="4">
                        <c:v>9.3895095325577103</c:v>
                      </c:pt>
                      <c:pt idx="5">
                        <c:v>14.272823923415562</c:v>
                      </c:pt>
                    </c:numCache>
                  </c:numRef>
                </c:val>
                <c:extLst>
                  <c:ext xmlns:c16="http://schemas.microsoft.com/office/drawing/2014/chart" uri="{C3380CC4-5D6E-409C-BE32-E72D297353CC}">
                    <c16:uniqueId val="{00000019-7BE4-43DA-9954-109525BAFB04}"/>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'5 Year Data'!$O$59</c15:sqref>
                        </c15:formulaRef>
                      </c:ext>
                    </c:extLst>
                    <c:strCache>
                      <c:ptCount val="1"/>
                      <c:pt idx="0">
                        <c:v>2040</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B-7BE4-43DA-9954-109525BAFB0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D-7BE4-43DA-9954-109525BAFB0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F-7BE4-43DA-9954-109525BAFB0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1-7BE4-43DA-9954-109525BAFB0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3-7BE4-43DA-9954-109525BAFB04}"/>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25-7BE4-43DA-9954-109525BAFB04}"/>
                    </c:ext>
                  </c:extLst>
                </c:dPt>
                <c:dLbls>
                  <c:dLbl>
                    <c:idx val="0"/>
                    <c:layout>
                      <c:manualLayout>
                        <c:x val="4.0712468193384227E-2"/>
                        <c:y val="4.204491793716858E-2"/>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1B-7BE4-43DA-9954-109525BAFB04}"/>
                      </c:ext>
                    </c:extLst>
                  </c:dLbl>
                  <c:dLbl>
                    <c:idx val="1"/>
                    <c:layout>
                      <c:manualLayout>
                        <c:x val="4.5889101338432027E-2"/>
                        <c:y val="7.9545454545454516E-2"/>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1D-7BE4-43DA-9954-109525BAFB04}"/>
                      </c:ext>
                    </c:extLst>
                  </c:dLbl>
                  <c:dLbl>
                    <c:idx val="2"/>
                    <c:layout>
                      <c:manualLayout>
                        <c:x val="4.8438495857233907E-2"/>
                        <c:y val="7.575757575757576E-3"/>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1F-7BE4-43DA-9954-109525BAFB04}"/>
                      </c:ext>
                    </c:extLst>
                  </c:dLbl>
                  <c:dLbl>
                    <c:idx val="3"/>
                    <c:layout>
                      <c:manualLayout>
                        <c:x val="0.18350782634006313"/>
                        <c:y val="-7.5757575757577147E-3"/>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21-7BE4-43DA-9954-109525BAFB04}"/>
                      </c:ext>
                    </c:extLst>
                  </c:dLbl>
                  <c:dLbl>
                    <c:idx val="4"/>
                    <c:layout>
                      <c:manualLayout>
                        <c:x val="-5.343511450381682E-2"/>
                        <c:y val="-3.8222652670153257E-3"/>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23-7BE4-43DA-9954-109525BAFB04}"/>
                      </c:ext>
                    </c:extLst>
                  </c:dLbl>
                  <c:dLbl>
                    <c:idx val="5"/>
                    <c:layout>
                      <c:manualLayout>
                        <c:x val="-5.8524173027989845E-2"/>
                        <c:y val="5.7333979005229879E-2"/>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25-7BE4-43DA-9954-109525BAFB0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'5 Year Data'!$K$60:$K$65</c15:sqref>
                        </c15:formulaRef>
                      </c:ext>
                    </c:extLst>
                    <c:strCache>
                      <c:ptCount val="6"/>
                      <c:pt idx="0">
                        <c:v>Operational</c:v>
                      </c:pt>
                      <c:pt idx="1">
                        <c:v>Utility Owned Generation</c:v>
                      </c:pt>
                      <c:pt idx="2">
                        <c:v>Purchased Electricity </c:v>
                      </c:pt>
                      <c:pt idx="3">
                        <c:v>Noncore gas -Electric generation</c:v>
                      </c:pt>
                      <c:pt idx="4">
                        <c:v>Noncore gas - Industrial</c:v>
                      </c:pt>
                      <c:pt idx="5">
                        <c:v>Core gas</c:v>
                      </c:pt>
                    </c:strCache>
                  </c:strRef>
                </c:cat>
                <c:val>
                  <c:numRef>
                    <c:extLst xmlns:c15="http://schemas.microsoft.com/office/drawing/2012/chart">
                      <c:ext xmlns:c15="http://schemas.microsoft.com/office/drawing/2012/chart" uri="{02D57815-91ED-43cb-92C2-25804820EDAC}">
                        <c15:formulaRef>
                          <c15:sqref>'5 Year Data'!$O$60:$O$65</c15:sqref>
                        </c15:formulaRef>
                      </c:ext>
                    </c:extLst>
                    <c:numCache>
                      <c:formatCode>_(* #,##0.0_);_(* \(#,##0.0\);_(* "-"??_);_(@_)</c:formatCode>
                      <c:ptCount val="6"/>
                      <c:pt idx="0">
                        <c:v>0.91829384174863671</c:v>
                      </c:pt>
                      <c:pt idx="1">
                        <c:v>1.206677</c:v>
                      </c:pt>
                      <c:pt idx="2">
                        <c:v>2.5414026284038544</c:v>
                      </c:pt>
                      <c:pt idx="3">
                        <c:v>4.5683547279600294</c:v>
                      </c:pt>
                      <c:pt idx="4">
                        <c:v>2.1910046306750766</c:v>
                      </c:pt>
                      <c:pt idx="5">
                        <c:v>3.1568219592228388</c:v>
                      </c:pt>
                    </c:numCache>
                  </c:numRef>
                </c:val>
                <c:extLst xmlns:c15="http://schemas.microsoft.com/office/drawing/2012/chart">
                  <c:ext xmlns:c16="http://schemas.microsoft.com/office/drawing/2014/chart" uri="{C3380CC4-5D6E-409C-BE32-E72D297353CC}">
                    <c16:uniqueId val="{00000026-7BE4-43DA-9954-109525BAFB04}"/>
                  </c:ext>
                </c:extLst>
              </c15:ser>
            </c15:filteredPieSeries>
            <c15:filteredPieSeries>
              <c15:ser>
                <c:idx val="3"/>
                <c:order val="2"/>
                <c:tx>
                  <c:strRef>
                    <c:extLst xmlns:c15="http://schemas.microsoft.com/office/drawing/2012/chart">
                      <c:ext xmlns:c15="http://schemas.microsoft.com/office/drawing/2012/chart" uri="{02D57815-91ED-43cb-92C2-25804820EDAC}">
                        <c15:formulaRef>
                          <c15:sqref>'5 Year Data'!$M$59</c15:sqref>
                        </c15:formulaRef>
                      </c:ext>
                    </c:extLst>
                    <c:strCache>
                      <c:ptCount val="1"/>
                      <c:pt idx="0">
                        <c:v>2024 Goal</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8-7BE4-43DA-9954-109525BAFB0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A-7BE4-43DA-9954-109525BAFB0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C-7BE4-43DA-9954-109525BAFB0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E-7BE4-43DA-9954-109525BAFB0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0-7BE4-43DA-9954-109525BAFB04}"/>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2-7BE4-43DA-9954-109525BAFB04}"/>
                    </c:ext>
                  </c:extLst>
                </c:dPt>
                <c:dLbls>
                  <c:dLbl>
                    <c:idx val="0"/>
                    <c:layout>
                      <c:manualLayout>
                        <c:x val="-9.9162240400871876E-2"/>
                        <c:y val="0"/>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28-7BE4-43DA-9954-109525BAFB04}"/>
                      </c:ext>
                    </c:extLst>
                  </c:dLbl>
                  <c:dLbl>
                    <c:idx val="1"/>
                    <c:layout>
                      <c:manualLayout>
                        <c:x val="1.2774562566789745E-2"/>
                        <c:y val="1.9015420457897315E-2"/>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2A-7BE4-43DA-9954-109525BAFB04}"/>
                      </c:ext>
                    </c:extLst>
                  </c:dLbl>
                  <c:dLbl>
                    <c:idx val="2"/>
                    <c:layout>
                      <c:manualLayout>
                        <c:x val="8.1757200427454879E-2"/>
                        <c:y val="8.3667850014748177E-2"/>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2C-7BE4-43DA-9954-109525BAFB04}"/>
                      </c:ext>
                    </c:extLst>
                  </c:dLbl>
                  <c:dLbl>
                    <c:idx val="3"/>
                    <c:layout>
                      <c:manualLayout>
                        <c:x val="7.6647375400739036E-3"/>
                        <c:y val="6.4652429556850868E-2"/>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2E-7BE4-43DA-9954-109525BAFB04}"/>
                      </c:ext>
                    </c:extLst>
                  </c:dLbl>
                  <c:dLbl>
                    <c:idx val="4"/>
                    <c:layout>
                      <c:manualLayout>
                        <c:x val="-3.5768775187011596E-2"/>
                        <c:y val="-7.6061681831590651E-3"/>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30-7BE4-43DA-9954-109525BAFB04}"/>
                      </c:ext>
                    </c:extLst>
                  </c:dLbl>
                  <c:dLbl>
                    <c:idx val="5"/>
                    <c:layout>
                      <c:manualLayout>
                        <c:x val="-3.0658950160295614E-2"/>
                        <c:y val="7.6061681831589262E-2"/>
                      </c:manualLayout>
                    </c:layout>
                    <c:dLblPos val="bestFit"/>
                    <c:showLegendKey val="0"/>
                    <c:showVal val="1"/>
                    <c:showCatName val="1"/>
                    <c:showSerName val="0"/>
                    <c:showPercent val="0"/>
                    <c:showBubbleSize val="0"/>
                    <c:separator>
</c:separator>
                    <c:extLst xmlns:c15="http://schemas.microsoft.com/office/drawing/2012/chart">
                      <c:ext xmlns:c15="http://schemas.microsoft.com/office/drawing/2012/chart" uri="{CE6537A1-D6FC-4f65-9D91-7224C49458BB}"/>
                      <c:ext xmlns:c16="http://schemas.microsoft.com/office/drawing/2014/chart" uri="{C3380CC4-5D6E-409C-BE32-E72D297353CC}">
                        <c16:uniqueId val="{00000032-7BE4-43DA-9954-109525BAFB0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'5 Year Data'!$K$60:$K$65</c15:sqref>
                        </c15:formulaRef>
                      </c:ext>
                    </c:extLst>
                    <c:strCache>
                      <c:ptCount val="6"/>
                      <c:pt idx="0">
                        <c:v>Operational</c:v>
                      </c:pt>
                      <c:pt idx="1">
                        <c:v>Utility Owned Generation</c:v>
                      </c:pt>
                      <c:pt idx="2">
                        <c:v>Purchased Electricity </c:v>
                      </c:pt>
                      <c:pt idx="3">
                        <c:v>Noncore gas -Electric generation</c:v>
                      </c:pt>
                      <c:pt idx="4">
                        <c:v>Noncore gas - Industrial</c:v>
                      </c:pt>
                      <c:pt idx="5">
                        <c:v>Core gas</c:v>
                      </c:pt>
                    </c:strCache>
                  </c:strRef>
                </c:cat>
                <c:val>
                  <c:numRef>
                    <c:extLst xmlns:c15="http://schemas.microsoft.com/office/drawing/2012/chart">
                      <c:ext xmlns:c15="http://schemas.microsoft.com/office/drawing/2012/chart" uri="{02D57815-91ED-43cb-92C2-25804820EDAC}">
                        <c15:formulaRef>
                          <c15:sqref>'5 Year Data'!$M$60:$M$65</c15:sqref>
                        </c15:formulaRef>
                      </c:ext>
                    </c:extLst>
                    <c:numCache>
                      <c:formatCode>_(* #,##0.0_);_(* \(#,##0.0\);_(* "-"??_);_(@_)</c:formatCode>
                      <c:ptCount val="6"/>
                      <c:pt idx="0">
                        <c:v>1.5449999999999999</c:v>
                      </c:pt>
                      <c:pt idx="1">
                        <c:v>2.6</c:v>
                      </c:pt>
                      <c:pt idx="2">
                        <c:v>1</c:v>
                      </c:pt>
                      <c:pt idx="3">
                        <c:v>15.368412589291779</c:v>
                      </c:pt>
                      <c:pt idx="4">
                        <c:v>9.3422204832825582</c:v>
                      </c:pt>
                      <c:pt idx="5">
                        <c:v>14.608331425650016</c:v>
                      </c:pt>
                    </c:numCache>
                  </c:numRef>
                </c:val>
                <c:extLst xmlns:c15="http://schemas.microsoft.com/office/drawing/2012/chart">
                  <c:ext xmlns:c16="http://schemas.microsoft.com/office/drawing/2014/chart" uri="{C3380CC4-5D6E-409C-BE32-E72D297353CC}">
                    <c16:uniqueId val="{00000033-7BE4-43DA-9954-109525BAFB04}"/>
                  </c:ext>
                </c:extLst>
              </c15:ser>
            </c15:filteredPieSeries>
          </c:ext>
        </c:extLst>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2024 Emissions Actuals (MMT CO2e) </a:t>
            </a:r>
          </a:p>
        </c:rich>
      </c:tx>
      <c:layout>
        <c:manualLayout>
          <c:xMode val="edge"/>
          <c:yMode val="edge"/>
          <c:x val="0.29952179307725935"/>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339933"/>
              </a:solidFill>
              <a:ln w="19050">
                <a:solidFill>
                  <a:schemeClr val="lt1"/>
                </a:solidFill>
              </a:ln>
              <a:effectLst/>
            </c:spPr>
            <c:extLst>
              <c:ext xmlns:c16="http://schemas.microsoft.com/office/drawing/2014/chart" uri="{C3380CC4-5D6E-409C-BE32-E72D297353CC}">
                <c16:uniqueId val="{00000001-4FD5-4CE2-AA9E-20AF410D62A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FD5-4CE2-AA9E-20AF410D62A7}"/>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4FD5-4CE2-AA9E-20AF410D62A7}"/>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FD5-4CE2-AA9E-20AF410D62A7}"/>
              </c:ext>
            </c:extLst>
          </c:dPt>
          <c:dPt>
            <c:idx val="4"/>
            <c:bubble3D val="0"/>
            <c:spPr>
              <a:solidFill>
                <a:srgbClr val="FF9900"/>
              </a:solidFill>
              <a:ln w="19050">
                <a:solidFill>
                  <a:schemeClr val="lt1"/>
                </a:solidFill>
              </a:ln>
              <a:effectLst/>
            </c:spPr>
            <c:extLst>
              <c:ext xmlns:c16="http://schemas.microsoft.com/office/drawing/2014/chart" uri="{C3380CC4-5D6E-409C-BE32-E72D297353CC}">
                <c16:uniqueId val="{00000009-4FD5-4CE2-AA9E-20AF410D62A7}"/>
              </c:ext>
            </c:extLst>
          </c:dPt>
          <c:dLbls>
            <c:dLbl>
              <c:idx val="0"/>
              <c:layout>
                <c:manualLayout>
                  <c:x val="0.2171929817270461"/>
                  <c:y val="0.12689835592233648"/>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3175">
                        <a:noFill/>
                      </a:ln>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FD5-4CE2-AA9E-20AF410D62A7}"/>
                </c:ext>
              </c:extLst>
            </c:dLbl>
            <c:dLbl>
              <c:idx val="1"/>
              <c:layout>
                <c:manualLayout>
                  <c:x val="0.15322063050794454"/>
                  <c:y val="0.21418017580755661"/>
                </c:manualLayout>
              </c:layout>
              <c:numFmt formatCode="General"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3175">
                        <a:noFill/>
                      </a:ln>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FD5-4CE2-AA9E-20AF410D62A7}"/>
                </c:ext>
              </c:extLst>
            </c:dLbl>
            <c:dLbl>
              <c:idx val="2"/>
              <c:layout>
                <c:manualLayout>
                  <c:x val="5.6458598646703641E-2"/>
                  <c:y val="0.2152925016460800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3175">
                        <a:noFill/>
                      </a:ln>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FD5-4CE2-AA9E-20AF410D62A7}"/>
                </c:ext>
              </c:extLst>
            </c:dLbl>
            <c:dLbl>
              <c:idx val="3"/>
              <c:layout>
                <c:manualLayout>
                  <c:x val="-9.6029030896366468E-2"/>
                  <c:y val="-1.355932203389830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3175">
                        <a:noFill/>
                      </a:ln>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FD5-4CE2-AA9E-20AF410D62A7}"/>
                </c:ext>
              </c:extLst>
            </c:dLbl>
            <c:dLbl>
              <c:idx val="4"/>
              <c:layout>
                <c:manualLayout>
                  <c:x val="-5.355465184605053E-2"/>
                  <c:y val="4.067796610169488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ln w="3175">
                        <a:noFill/>
                      </a:ln>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4FD5-4CE2-AA9E-20AF410D62A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ln w="3175">
                      <a:noFill/>
                    </a:ln>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PG&amp;E Operations &amp; Generation</c:v>
                </c:pt>
                <c:pt idx="1">
                  <c:v>Purchased Electricity</c:v>
                </c:pt>
                <c:pt idx="2">
                  <c:v>Noncore gas (electric generation)</c:v>
                </c:pt>
                <c:pt idx="3">
                  <c:v>Core gas </c:v>
                </c:pt>
                <c:pt idx="4">
                  <c:v>Noncore gas (industrial)</c:v>
                </c:pt>
              </c:strCache>
            </c:strRef>
          </c:cat>
          <c:val>
            <c:numRef>
              <c:f>Sheet1!$B$1:$B$5</c:f>
              <c:numCache>
                <c:formatCode>General</c:formatCode>
                <c:ptCount val="5"/>
                <c:pt idx="0">
                  <c:v>3.8</c:v>
                </c:pt>
                <c:pt idx="1">
                  <c:v>0.2</c:v>
                </c:pt>
                <c:pt idx="2">
                  <c:v>14.8</c:v>
                </c:pt>
                <c:pt idx="3">
                  <c:v>14.1</c:v>
                </c:pt>
                <c:pt idx="4">
                  <c:v>9</c:v>
                </c:pt>
              </c:numCache>
            </c:numRef>
          </c:val>
          <c:extLst>
            <c:ext xmlns:c16="http://schemas.microsoft.com/office/drawing/2014/chart" uri="{C3380CC4-5D6E-409C-BE32-E72D297353CC}">
              <c16:uniqueId val="{0000000A-4FD5-4CE2-AA9E-20AF410D62A7}"/>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image" Target="../media/image241.png"/><Relationship Id="rId4" Type="http://schemas.openxmlformats.org/officeDocument/2006/relationships/image" Target="../media/image24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image" Target="../media/image241.png"/><Relationship Id="rId4" Type="http://schemas.openxmlformats.org/officeDocument/2006/relationships/image" Target="../media/image24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F9124-F812-416D-8E3A-7D540EC7FFC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FC72503-5D7D-4469-894F-3E9E8336E094}">
      <dgm:prSet phldrT="[Text]"/>
      <dgm:spPr>
        <a:solidFill>
          <a:srgbClr val="0072BC"/>
        </a:solidFill>
        <a:ln>
          <a:solidFill>
            <a:srgbClr val="0072BC"/>
          </a:solidFill>
        </a:ln>
      </dgm:spPr>
      <dgm:t>
        <a:bodyPr/>
        <a:lstStyle/>
        <a:p>
          <a:pPr algn="ctr"/>
          <a:r>
            <a:rPr lang="en-US"/>
            <a:t>Low-Income Households</a:t>
          </a:r>
        </a:p>
      </dgm:t>
    </dgm:pt>
    <dgm:pt modelId="{C4E31E45-565F-43CE-A162-4CA87D4C8210}" type="parTrans" cxnId="{59DFCB66-7E36-42D2-BF86-90941901151A}">
      <dgm:prSet/>
      <dgm:spPr/>
      <dgm:t>
        <a:bodyPr/>
        <a:lstStyle/>
        <a:p>
          <a:endParaRPr lang="en-US"/>
        </a:p>
      </dgm:t>
    </dgm:pt>
    <dgm:pt modelId="{677B86D6-FE50-4A65-80AA-9B27912993A9}" type="sibTrans" cxnId="{59DFCB66-7E36-42D2-BF86-90941901151A}">
      <dgm:prSet/>
      <dgm:spPr/>
      <dgm:t>
        <a:bodyPr/>
        <a:lstStyle/>
        <a:p>
          <a:endParaRPr lang="en-US"/>
        </a:p>
      </dgm:t>
    </dgm:pt>
    <dgm:pt modelId="{24064502-7494-490D-B49B-E0F6821B21DD}">
      <dgm:prSet phldrT="[Text]" custT="1"/>
      <dgm:spPr/>
      <dgm:t>
        <a:bodyPr/>
        <a:lstStyle/>
        <a:p>
          <a:r>
            <a:rPr lang="en-US" sz="2000"/>
            <a:t>Single-family</a:t>
          </a:r>
        </a:p>
      </dgm:t>
    </dgm:pt>
    <dgm:pt modelId="{8FCF388F-48E4-48AC-9DD7-83BAC09E9802}" type="parTrans" cxnId="{7E678480-5702-4975-B66D-2D634769F34A}">
      <dgm:prSet/>
      <dgm:spPr/>
      <dgm:t>
        <a:bodyPr/>
        <a:lstStyle/>
        <a:p>
          <a:endParaRPr lang="en-US"/>
        </a:p>
      </dgm:t>
    </dgm:pt>
    <dgm:pt modelId="{56CE8625-48E8-4801-AD6D-548BFE75BC0D}" type="sibTrans" cxnId="{7E678480-5702-4975-B66D-2D634769F34A}">
      <dgm:prSet/>
      <dgm:spPr/>
      <dgm:t>
        <a:bodyPr/>
        <a:lstStyle/>
        <a:p>
          <a:endParaRPr lang="en-US"/>
        </a:p>
      </dgm:t>
    </dgm:pt>
    <dgm:pt modelId="{1B26A399-65CF-419F-AF3C-D0EDCEF742A2}">
      <dgm:prSet phldrT="[Text]"/>
      <dgm:spPr>
        <a:solidFill>
          <a:srgbClr val="165380"/>
        </a:solidFill>
        <a:ln>
          <a:solidFill>
            <a:srgbClr val="165380"/>
          </a:solidFill>
        </a:ln>
      </dgm:spPr>
      <dgm:t>
        <a:bodyPr/>
        <a:lstStyle/>
        <a:p>
          <a:pPr algn="ctr"/>
          <a:r>
            <a:rPr lang="en-US"/>
            <a:t>Underresourced Communities</a:t>
          </a:r>
        </a:p>
      </dgm:t>
    </dgm:pt>
    <dgm:pt modelId="{2A096A4D-F155-449C-8A8C-CA808E520A55}" type="parTrans" cxnId="{2EC44D1F-0B2A-4CCD-B1C6-17DC25350E27}">
      <dgm:prSet/>
      <dgm:spPr/>
      <dgm:t>
        <a:bodyPr/>
        <a:lstStyle/>
        <a:p>
          <a:endParaRPr lang="en-US"/>
        </a:p>
      </dgm:t>
    </dgm:pt>
    <dgm:pt modelId="{10657691-9C70-4476-BC0F-0167AC97093C}" type="sibTrans" cxnId="{2EC44D1F-0B2A-4CCD-B1C6-17DC25350E27}">
      <dgm:prSet/>
      <dgm:spPr/>
      <dgm:t>
        <a:bodyPr/>
        <a:lstStyle/>
        <a:p>
          <a:endParaRPr lang="en-US"/>
        </a:p>
      </dgm:t>
    </dgm:pt>
    <dgm:pt modelId="{F41E3B2A-12CC-4D31-AFFC-4AAB67ADDE2C}">
      <dgm:prSet phldrT="[Text]" custT="1"/>
      <dgm:spPr/>
      <dgm:t>
        <a:bodyPr/>
        <a:lstStyle/>
        <a:p>
          <a:r>
            <a:rPr lang="en-US" sz="2000"/>
            <a:t>Disadvantaged communities</a:t>
          </a:r>
        </a:p>
      </dgm:t>
    </dgm:pt>
    <dgm:pt modelId="{F0ACACD0-2740-41BE-A741-30254CCAA332}" type="parTrans" cxnId="{05F44A00-601C-4126-920A-D03AB7454C9C}">
      <dgm:prSet/>
      <dgm:spPr/>
      <dgm:t>
        <a:bodyPr/>
        <a:lstStyle/>
        <a:p>
          <a:endParaRPr lang="en-US"/>
        </a:p>
      </dgm:t>
    </dgm:pt>
    <dgm:pt modelId="{1EF0747E-A4F2-45EE-83DA-0975E225B412}" type="sibTrans" cxnId="{05F44A00-601C-4126-920A-D03AB7454C9C}">
      <dgm:prSet/>
      <dgm:spPr/>
      <dgm:t>
        <a:bodyPr/>
        <a:lstStyle/>
        <a:p>
          <a:endParaRPr lang="en-US"/>
        </a:p>
      </dgm:t>
    </dgm:pt>
    <dgm:pt modelId="{721E60AB-52AC-4C28-B5E7-5E0E5DDAC151}">
      <dgm:prSet phldrT="[Text]" custT="1"/>
      <dgm:spPr/>
      <dgm:t>
        <a:bodyPr/>
        <a:lstStyle/>
        <a:p>
          <a:r>
            <a:rPr lang="en-US" sz="2000"/>
            <a:t>Low-income communities</a:t>
          </a:r>
        </a:p>
      </dgm:t>
    </dgm:pt>
    <dgm:pt modelId="{D248C6FC-FC70-47CD-870F-C7538DB00605}" type="parTrans" cxnId="{DEC6A571-694C-4718-9CE2-8A278B0CBF75}">
      <dgm:prSet/>
      <dgm:spPr/>
      <dgm:t>
        <a:bodyPr/>
        <a:lstStyle/>
        <a:p>
          <a:endParaRPr lang="en-US"/>
        </a:p>
      </dgm:t>
    </dgm:pt>
    <dgm:pt modelId="{AB95EB28-EF61-4AD3-98E3-B0B80D58D6C2}" type="sibTrans" cxnId="{DEC6A571-694C-4718-9CE2-8A278B0CBF75}">
      <dgm:prSet/>
      <dgm:spPr/>
      <dgm:t>
        <a:bodyPr/>
        <a:lstStyle/>
        <a:p>
          <a:endParaRPr lang="en-US"/>
        </a:p>
      </dgm:t>
    </dgm:pt>
    <dgm:pt modelId="{A827EF5A-5B84-4F06-AEA1-F5BB740BC292}">
      <dgm:prSet phldrT="[Text]" custT="1"/>
      <dgm:spPr/>
      <dgm:t>
        <a:bodyPr/>
        <a:lstStyle/>
        <a:p>
          <a:r>
            <a:rPr lang="en-US" sz="2000"/>
            <a:t>Multifamily</a:t>
          </a:r>
        </a:p>
      </dgm:t>
    </dgm:pt>
    <dgm:pt modelId="{964AEDDF-1979-472D-A14B-0F5212CABDB9}" type="parTrans" cxnId="{9E388079-691F-4EA1-910F-66DA3780B23E}">
      <dgm:prSet/>
      <dgm:spPr/>
      <dgm:t>
        <a:bodyPr/>
        <a:lstStyle/>
        <a:p>
          <a:endParaRPr lang="en-US"/>
        </a:p>
      </dgm:t>
    </dgm:pt>
    <dgm:pt modelId="{4C6F4F2D-948E-465F-970A-2C0562F4DDFC}" type="sibTrans" cxnId="{9E388079-691F-4EA1-910F-66DA3780B23E}">
      <dgm:prSet/>
      <dgm:spPr/>
      <dgm:t>
        <a:bodyPr/>
        <a:lstStyle/>
        <a:p>
          <a:endParaRPr lang="en-US"/>
        </a:p>
      </dgm:t>
    </dgm:pt>
    <dgm:pt modelId="{CDBA11F2-1BD2-4BAA-9A8E-0DF721EEC805}">
      <dgm:prSet phldrT="[Text]" custT="1"/>
      <dgm:spPr/>
      <dgm:t>
        <a:bodyPr/>
        <a:lstStyle/>
        <a:p>
          <a:r>
            <a:rPr lang="en-US" sz="2000"/>
            <a:t>Manufactured and mobile homes</a:t>
          </a:r>
        </a:p>
      </dgm:t>
    </dgm:pt>
    <dgm:pt modelId="{92E80533-6694-47D4-B0AF-282AED5444DE}" type="parTrans" cxnId="{CD0C3CD9-8797-4C66-ACB1-57576F568673}">
      <dgm:prSet/>
      <dgm:spPr/>
      <dgm:t>
        <a:bodyPr/>
        <a:lstStyle/>
        <a:p>
          <a:endParaRPr lang="en-US"/>
        </a:p>
      </dgm:t>
    </dgm:pt>
    <dgm:pt modelId="{98A56B90-B330-450E-B1D1-04C82037F8D1}" type="sibTrans" cxnId="{CD0C3CD9-8797-4C66-ACB1-57576F568673}">
      <dgm:prSet/>
      <dgm:spPr/>
      <dgm:t>
        <a:bodyPr/>
        <a:lstStyle/>
        <a:p>
          <a:endParaRPr lang="en-US"/>
        </a:p>
      </dgm:t>
    </dgm:pt>
    <dgm:pt modelId="{CEAC5637-F220-4756-A362-8DB1247073C8}">
      <dgm:prSet phldrT="[Text]" custT="1"/>
      <dgm:spPr/>
      <dgm:t>
        <a:bodyPr/>
        <a:lstStyle/>
        <a:p>
          <a:endParaRPr lang="en-US" sz="2000"/>
        </a:p>
      </dgm:t>
    </dgm:pt>
    <dgm:pt modelId="{2FF32F5E-CF88-4D86-A626-7582E42A86F7}" type="sibTrans" cxnId="{A07398C3-AA68-461C-8632-72807B128ADA}">
      <dgm:prSet/>
      <dgm:spPr/>
      <dgm:t>
        <a:bodyPr/>
        <a:lstStyle/>
        <a:p>
          <a:endParaRPr lang="en-US"/>
        </a:p>
      </dgm:t>
    </dgm:pt>
    <dgm:pt modelId="{6B450564-59B0-4C9B-8318-88621F342063}" type="parTrans" cxnId="{A07398C3-AA68-461C-8632-72807B128ADA}">
      <dgm:prSet/>
      <dgm:spPr/>
      <dgm:t>
        <a:bodyPr/>
        <a:lstStyle/>
        <a:p>
          <a:endParaRPr lang="en-US"/>
        </a:p>
      </dgm:t>
    </dgm:pt>
    <dgm:pt modelId="{6ED2505E-FAF6-4946-8B03-46F17C9AA00E}" type="pres">
      <dgm:prSet presAssocID="{FD4F9124-F812-416D-8E3A-7D540EC7FFCE}" presName="linear" presStyleCnt="0">
        <dgm:presLayoutVars>
          <dgm:dir/>
          <dgm:animLvl val="lvl"/>
          <dgm:resizeHandles val="exact"/>
        </dgm:presLayoutVars>
      </dgm:prSet>
      <dgm:spPr/>
    </dgm:pt>
    <dgm:pt modelId="{9CBCB5CB-A55B-48AD-B2D3-E88989F1644B}" type="pres">
      <dgm:prSet presAssocID="{3FC72503-5D7D-4469-894F-3E9E8336E094}" presName="parentLin" presStyleCnt="0"/>
      <dgm:spPr/>
    </dgm:pt>
    <dgm:pt modelId="{5D8E3CDC-A4D4-4F96-BA52-6DF660374CED}" type="pres">
      <dgm:prSet presAssocID="{3FC72503-5D7D-4469-894F-3E9E8336E094}" presName="parentLeftMargin" presStyleLbl="node1" presStyleIdx="0" presStyleCnt="2"/>
      <dgm:spPr/>
    </dgm:pt>
    <dgm:pt modelId="{E100319C-A2A6-4959-855F-2E3C00D83DAF}" type="pres">
      <dgm:prSet presAssocID="{3FC72503-5D7D-4469-894F-3E9E8336E094}" presName="parentText" presStyleLbl="node1" presStyleIdx="0" presStyleCnt="2">
        <dgm:presLayoutVars>
          <dgm:chMax val="0"/>
          <dgm:bulletEnabled val="1"/>
        </dgm:presLayoutVars>
      </dgm:prSet>
      <dgm:spPr/>
    </dgm:pt>
    <dgm:pt modelId="{9D3A5E09-C632-4B2D-AC44-71D5F755FD92}" type="pres">
      <dgm:prSet presAssocID="{3FC72503-5D7D-4469-894F-3E9E8336E094}" presName="negativeSpace" presStyleCnt="0"/>
      <dgm:spPr/>
    </dgm:pt>
    <dgm:pt modelId="{A6CC61C3-2BCD-4359-848F-83F6C5DD96AE}" type="pres">
      <dgm:prSet presAssocID="{3FC72503-5D7D-4469-894F-3E9E8336E094}" presName="childText" presStyleLbl="conFgAcc1" presStyleIdx="0" presStyleCnt="2">
        <dgm:presLayoutVars>
          <dgm:bulletEnabled val="1"/>
        </dgm:presLayoutVars>
      </dgm:prSet>
      <dgm:spPr/>
    </dgm:pt>
    <dgm:pt modelId="{86348430-7DDA-4632-86B8-23F73EE0BE84}" type="pres">
      <dgm:prSet presAssocID="{677B86D6-FE50-4A65-80AA-9B27912993A9}" presName="spaceBetweenRectangles" presStyleCnt="0"/>
      <dgm:spPr/>
    </dgm:pt>
    <dgm:pt modelId="{85CA08CD-7E55-4197-8C44-B8CE7F805CF4}" type="pres">
      <dgm:prSet presAssocID="{1B26A399-65CF-419F-AF3C-D0EDCEF742A2}" presName="parentLin" presStyleCnt="0"/>
      <dgm:spPr/>
    </dgm:pt>
    <dgm:pt modelId="{5F04FD3F-07D9-4D68-9E33-03A652F6C79A}" type="pres">
      <dgm:prSet presAssocID="{1B26A399-65CF-419F-AF3C-D0EDCEF742A2}" presName="parentLeftMargin" presStyleLbl="node1" presStyleIdx="0" presStyleCnt="2"/>
      <dgm:spPr/>
    </dgm:pt>
    <dgm:pt modelId="{609B2B15-4FF1-4201-83A0-0047488A68D4}" type="pres">
      <dgm:prSet presAssocID="{1B26A399-65CF-419F-AF3C-D0EDCEF742A2}" presName="parentText" presStyleLbl="node1" presStyleIdx="1" presStyleCnt="2">
        <dgm:presLayoutVars>
          <dgm:chMax val="0"/>
          <dgm:bulletEnabled val="1"/>
        </dgm:presLayoutVars>
      </dgm:prSet>
      <dgm:spPr/>
    </dgm:pt>
    <dgm:pt modelId="{63DD2DAC-0626-4812-B7F2-69252F419037}" type="pres">
      <dgm:prSet presAssocID="{1B26A399-65CF-419F-AF3C-D0EDCEF742A2}" presName="negativeSpace" presStyleCnt="0"/>
      <dgm:spPr/>
    </dgm:pt>
    <dgm:pt modelId="{ADFE624E-3457-4A85-B7F7-43AF1B0D7D91}" type="pres">
      <dgm:prSet presAssocID="{1B26A399-65CF-419F-AF3C-D0EDCEF742A2}" presName="childText" presStyleLbl="conFgAcc1" presStyleIdx="1" presStyleCnt="2" custLinFactNeighborX="-16125" custLinFactNeighborY="13324">
        <dgm:presLayoutVars>
          <dgm:bulletEnabled val="1"/>
        </dgm:presLayoutVars>
      </dgm:prSet>
      <dgm:spPr/>
    </dgm:pt>
  </dgm:ptLst>
  <dgm:cxnLst>
    <dgm:cxn modelId="{05F44A00-601C-4126-920A-D03AB7454C9C}" srcId="{1B26A399-65CF-419F-AF3C-D0EDCEF742A2}" destId="{F41E3B2A-12CC-4D31-AFFC-4AAB67ADDE2C}" srcOrd="0" destOrd="0" parTransId="{F0ACACD0-2740-41BE-A741-30254CCAA332}" sibTransId="{1EF0747E-A4F2-45EE-83DA-0975E225B412}"/>
    <dgm:cxn modelId="{2EC44D1F-0B2A-4CCD-B1C6-17DC25350E27}" srcId="{FD4F9124-F812-416D-8E3A-7D540EC7FFCE}" destId="{1B26A399-65CF-419F-AF3C-D0EDCEF742A2}" srcOrd="1" destOrd="0" parTransId="{2A096A4D-F155-449C-8A8C-CA808E520A55}" sibTransId="{10657691-9C70-4476-BC0F-0167AC97093C}"/>
    <dgm:cxn modelId="{B427252B-CD96-40B2-8E67-0BB0E7FE1BCB}" type="presOf" srcId="{FD4F9124-F812-416D-8E3A-7D540EC7FFCE}" destId="{6ED2505E-FAF6-4946-8B03-46F17C9AA00E}" srcOrd="0" destOrd="0" presId="urn:microsoft.com/office/officeart/2005/8/layout/list1"/>
    <dgm:cxn modelId="{8FE6983F-07A8-4BE8-9079-A72AC359CB4D}" type="presOf" srcId="{CDBA11F2-1BD2-4BAA-9A8E-0DF721EEC805}" destId="{A6CC61C3-2BCD-4359-848F-83F6C5DD96AE}" srcOrd="0" destOrd="2" presId="urn:microsoft.com/office/officeart/2005/8/layout/list1"/>
    <dgm:cxn modelId="{45B1D643-1048-4DFA-B1F8-27A3FBF54845}" type="presOf" srcId="{3FC72503-5D7D-4469-894F-3E9E8336E094}" destId="{5D8E3CDC-A4D4-4F96-BA52-6DF660374CED}" srcOrd="0" destOrd="0" presId="urn:microsoft.com/office/officeart/2005/8/layout/list1"/>
    <dgm:cxn modelId="{59DFCB66-7E36-42D2-BF86-90941901151A}" srcId="{FD4F9124-F812-416D-8E3A-7D540EC7FFCE}" destId="{3FC72503-5D7D-4469-894F-3E9E8336E094}" srcOrd="0" destOrd="0" parTransId="{C4E31E45-565F-43CE-A162-4CA87D4C8210}" sibTransId="{677B86D6-FE50-4A65-80AA-9B27912993A9}"/>
    <dgm:cxn modelId="{4C484E68-097C-442A-A1D5-6782BCCD736B}" type="presOf" srcId="{A827EF5A-5B84-4F06-AEA1-F5BB740BC292}" destId="{A6CC61C3-2BCD-4359-848F-83F6C5DD96AE}" srcOrd="0" destOrd="1" presId="urn:microsoft.com/office/officeart/2005/8/layout/list1"/>
    <dgm:cxn modelId="{D675586C-00CC-40AC-9403-957795912BD6}" type="presOf" srcId="{F41E3B2A-12CC-4D31-AFFC-4AAB67ADDE2C}" destId="{ADFE624E-3457-4A85-B7F7-43AF1B0D7D91}" srcOrd="0" destOrd="0" presId="urn:microsoft.com/office/officeart/2005/8/layout/list1"/>
    <dgm:cxn modelId="{DEC6A571-694C-4718-9CE2-8A278B0CBF75}" srcId="{1B26A399-65CF-419F-AF3C-D0EDCEF742A2}" destId="{721E60AB-52AC-4C28-B5E7-5E0E5DDAC151}" srcOrd="1" destOrd="0" parTransId="{D248C6FC-FC70-47CD-870F-C7538DB00605}" sibTransId="{AB95EB28-EF61-4AD3-98E3-B0B80D58D6C2}"/>
    <dgm:cxn modelId="{9E388079-691F-4EA1-910F-66DA3780B23E}" srcId="{3FC72503-5D7D-4469-894F-3E9E8336E094}" destId="{A827EF5A-5B84-4F06-AEA1-F5BB740BC292}" srcOrd="1" destOrd="0" parTransId="{964AEDDF-1979-472D-A14B-0F5212CABDB9}" sibTransId="{4C6F4F2D-948E-465F-970A-2C0562F4DDFC}"/>
    <dgm:cxn modelId="{E6EC4880-0E30-4EAE-B3DD-297DD39941C9}" type="presOf" srcId="{721E60AB-52AC-4C28-B5E7-5E0E5DDAC151}" destId="{ADFE624E-3457-4A85-B7F7-43AF1B0D7D91}" srcOrd="0" destOrd="1" presId="urn:microsoft.com/office/officeart/2005/8/layout/list1"/>
    <dgm:cxn modelId="{7E678480-5702-4975-B66D-2D634769F34A}" srcId="{3FC72503-5D7D-4469-894F-3E9E8336E094}" destId="{24064502-7494-490D-B49B-E0F6821B21DD}" srcOrd="0" destOrd="0" parTransId="{8FCF388F-48E4-48AC-9DD7-83BAC09E9802}" sibTransId="{56CE8625-48E8-4801-AD6D-548BFE75BC0D}"/>
    <dgm:cxn modelId="{4C68B080-604A-4EEC-BAB8-485A1AAF7576}" type="presOf" srcId="{24064502-7494-490D-B49B-E0F6821B21DD}" destId="{A6CC61C3-2BCD-4359-848F-83F6C5DD96AE}" srcOrd="0" destOrd="0" presId="urn:microsoft.com/office/officeart/2005/8/layout/list1"/>
    <dgm:cxn modelId="{C3C8F69B-50BF-4FBE-B83A-7F67AB64CE84}" type="presOf" srcId="{CEAC5637-F220-4756-A362-8DB1247073C8}" destId="{ADFE624E-3457-4A85-B7F7-43AF1B0D7D91}" srcOrd="0" destOrd="2" presId="urn:microsoft.com/office/officeart/2005/8/layout/list1"/>
    <dgm:cxn modelId="{6DF505A1-065B-4C2F-ACB9-E2A184DB0647}" type="presOf" srcId="{1B26A399-65CF-419F-AF3C-D0EDCEF742A2}" destId="{5F04FD3F-07D9-4D68-9E33-03A652F6C79A}" srcOrd="0" destOrd="0" presId="urn:microsoft.com/office/officeart/2005/8/layout/list1"/>
    <dgm:cxn modelId="{A07398C3-AA68-461C-8632-72807B128ADA}" srcId="{1B26A399-65CF-419F-AF3C-D0EDCEF742A2}" destId="{CEAC5637-F220-4756-A362-8DB1247073C8}" srcOrd="2" destOrd="0" parTransId="{6B450564-59B0-4C9B-8318-88621F342063}" sibTransId="{2FF32F5E-CF88-4D86-A626-7582E42A86F7}"/>
    <dgm:cxn modelId="{DA961DD9-1D3C-499E-8A5E-66DCDBCBF36C}" type="presOf" srcId="{3FC72503-5D7D-4469-894F-3E9E8336E094}" destId="{E100319C-A2A6-4959-855F-2E3C00D83DAF}" srcOrd="1" destOrd="0" presId="urn:microsoft.com/office/officeart/2005/8/layout/list1"/>
    <dgm:cxn modelId="{CD0C3CD9-8797-4C66-ACB1-57576F568673}" srcId="{3FC72503-5D7D-4469-894F-3E9E8336E094}" destId="{CDBA11F2-1BD2-4BAA-9A8E-0DF721EEC805}" srcOrd="2" destOrd="0" parTransId="{92E80533-6694-47D4-B0AF-282AED5444DE}" sibTransId="{98A56B90-B330-450E-B1D1-04C82037F8D1}"/>
    <dgm:cxn modelId="{E5D5ACE8-1E69-409E-9B1B-B0DCC8FA3327}" type="presOf" srcId="{1B26A399-65CF-419F-AF3C-D0EDCEF742A2}" destId="{609B2B15-4FF1-4201-83A0-0047488A68D4}" srcOrd="1" destOrd="0" presId="urn:microsoft.com/office/officeart/2005/8/layout/list1"/>
    <dgm:cxn modelId="{24F9AD2A-32C3-4B19-966F-F3EE495F5E97}" type="presParOf" srcId="{6ED2505E-FAF6-4946-8B03-46F17C9AA00E}" destId="{9CBCB5CB-A55B-48AD-B2D3-E88989F1644B}" srcOrd="0" destOrd="0" presId="urn:microsoft.com/office/officeart/2005/8/layout/list1"/>
    <dgm:cxn modelId="{8FC8842F-A533-4E22-B29C-774C04258974}" type="presParOf" srcId="{9CBCB5CB-A55B-48AD-B2D3-E88989F1644B}" destId="{5D8E3CDC-A4D4-4F96-BA52-6DF660374CED}" srcOrd="0" destOrd="0" presId="urn:microsoft.com/office/officeart/2005/8/layout/list1"/>
    <dgm:cxn modelId="{48E2FBD4-F03E-4453-B05A-58548BCFACB8}" type="presParOf" srcId="{9CBCB5CB-A55B-48AD-B2D3-E88989F1644B}" destId="{E100319C-A2A6-4959-855F-2E3C00D83DAF}" srcOrd="1" destOrd="0" presId="urn:microsoft.com/office/officeart/2005/8/layout/list1"/>
    <dgm:cxn modelId="{0D3B95B3-264D-4B28-BD0B-0ADF3674D4FE}" type="presParOf" srcId="{6ED2505E-FAF6-4946-8B03-46F17C9AA00E}" destId="{9D3A5E09-C632-4B2D-AC44-71D5F755FD92}" srcOrd="1" destOrd="0" presId="urn:microsoft.com/office/officeart/2005/8/layout/list1"/>
    <dgm:cxn modelId="{73A46CD1-A840-441F-A886-A753E1A85D04}" type="presParOf" srcId="{6ED2505E-FAF6-4946-8B03-46F17C9AA00E}" destId="{A6CC61C3-2BCD-4359-848F-83F6C5DD96AE}" srcOrd="2" destOrd="0" presId="urn:microsoft.com/office/officeart/2005/8/layout/list1"/>
    <dgm:cxn modelId="{E687E70F-071F-4452-BF87-C983092245E2}" type="presParOf" srcId="{6ED2505E-FAF6-4946-8B03-46F17C9AA00E}" destId="{86348430-7DDA-4632-86B8-23F73EE0BE84}" srcOrd="3" destOrd="0" presId="urn:microsoft.com/office/officeart/2005/8/layout/list1"/>
    <dgm:cxn modelId="{871E1052-84FC-4184-BB28-6855DD064E93}" type="presParOf" srcId="{6ED2505E-FAF6-4946-8B03-46F17C9AA00E}" destId="{85CA08CD-7E55-4197-8C44-B8CE7F805CF4}" srcOrd="4" destOrd="0" presId="urn:microsoft.com/office/officeart/2005/8/layout/list1"/>
    <dgm:cxn modelId="{25B37346-F075-4C30-9070-A96CD0153D76}" type="presParOf" srcId="{85CA08CD-7E55-4197-8C44-B8CE7F805CF4}" destId="{5F04FD3F-07D9-4D68-9E33-03A652F6C79A}" srcOrd="0" destOrd="0" presId="urn:microsoft.com/office/officeart/2005/8/layout/list1"/>
    <dgm:cxn modelId="{50983F23-BCFB-4D11-97F0-ACF6F3A32595}" type="presParOf" srcId="{85CA08CD-7E55-4197-8C44-B8CE7F805CF4}" destId="{609B2B15-4FF1-4201-83A0-0047488A68D4}" srcOrd="1" destOrd="0" presId="urn:microsoft.com/office/officeart/2005/8/layout/list1"/>
    <dgm:cxn modelId="{E6F1CE50-4AE2-4576-A2DA-E377C67DEDA6}" type="presParOf" srcId="{6ED2505E-FAF6-4946-8B03-46F17C9AA00E}" destId="{63DD2DAC-0626-4812-B7F2-69252F419037}" srcOrd="5" destOrd="0" presId="urn:microsoft.com/office/officeart/2005/8/layout/list1"/>
    <dgm:cxn modelId="{9672D7FE-301F-4D6A-9DE4-2B14FDAF9DE4}" type="presParOf" srcId="{6ED2505E-FAF6-4946-8B03-46F17C9AA00E}" destId="{ADFE624E-3457-4A85-B7F7-43AF1B0D7D91}" srcOrd="6"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AE396A-B394-4934-8A92-AD42916D48F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B15D2C44-40D5-4766-AB9C-F4CB2AA81D31}">
      <dgm:prSet custT="1"/>
      <dgm:spPr>
        <a:solidFill>
          <a:srgbClr val="003557"/>
        </a:solidFill>
        <a:ln>
          <a:solidFill>
            <a:srgbClr val="003557"/>
          </a:solidFill>
        </a:ln>
      </dgm:spPr>
      <dgm:t>
        <a:bodyPr/>
        <a:lstStyle/>
        <a:p>
          <a:r>
            <a:rPr lang="en-US" sz="2400">
              <a:solidFill>
                <a:schemeClr val="bg1"/>
              </a:solidFill>
            </a:rPr>
            <a:t>Heating and Cooling</a:t>
          </a:r>
        </a:p>
      </dgm:t>
    </dgm:pt>
    <dgm:pt modelId="{68E91478-A403-425E-A2A9-7216D9515DD8}" type="parTrans" cxnId="{31826356-A4AA-4840-AF1C-E0E6A0BFA0CA}">
      <dgm:prSet/>
      <dgm:spPr/>
      <dgm:t>
        <a:bodyPr/>
        <a:lstStyle/>
        <a:p>
          <a:endParaRPr lang="en-US">
            <a:solidFill>
              <a:schemeClr val="accent1">
                <a:lumMod val="50000"/>
              </a:schemeClr>
            </a:solidFill>
          </a:endParaRPr>
        </a:p>
      </dgm:t>
    </dgm:pt>
    <dgm:pt modelId="{37F76225-F178-4CC4-BDB5-9DC73EA1A444}" type="sibTrans" cxnId="{31826356-A4AA-4840-AF1C-E0E6A0BFA0CA}">
      <dgm:prSet/>
      <dgm:spPr/>
      <dgm:t>
        <a:bodyPr/>
        <a:lstStyle/>
        <a:p>
          <a:endParaRPr lang="en-US">
            <a:solidFill>
              <a:schemeClr val="accent1">
                <a:lumMod val="50000"/>
              </a:schemeClr>
            </a:solidFill>
          </a:endParaRPr>
        </a:p>
      </dgm:t>
    </dgm:pt>
    <dgm:pt modelId="{B781A3CF-ED80-4D20-9EC0-4831107BD556}">
      <dgm:prSet custT="1"/>
      <dgm:spPr/>
      <dgm:t>
        <a:bodyPr/>
        <a:lstStyle/>
        <a:p>
          <a:r>
            <a:rPr lang="en-US" sz="2000">
              <a:solidFill>
                <a:schemeClr val="accent1">
                  <a:lumMod val="50000"/>
                </a:schemeClr>
              </a:solidFill>
            </a:rPr>
            <a:t>Heat pump</a:t>
          </a:r>
        </a:p>
      </dgm:t>
    </dgm:pt>
    <dgm:pt modelId="{2132B5B6-A380-4078-A2A1-04086A2B2B2B}" type="parTrans" cxnId="{E538258C-CF38-412F-B3B1-9ED4E6573B1A}">
      <dgm:prSet/>
      <dgm:spPr/>
      <dgm:t>
        <a:bodyPr/>
        <a:lstStyle/>
        <a:p>
          <a:endParaRPr lang="en-US">
            <a:solidFill>
              <a:schemeClr val="accent1">
                <a:lumMod val="50000"/>
              </a:schemeClr>
            </a:solidFill>
          </a:endParaRPr>
        </a:p>
      </dgm:t>
    </dgm:pt>
    <dgm:pt modelId="{F8B55F66-4913-4798-A256-8D350E4813D1}" type="sibTrans" cxnId="{E538258C-CF38-412F-B3B1-9ED4E6573B1A}">
      <dgm:prSet/>
      <dgm:spPr/>
      <dgm:t>
        <a:bodyPr/>
        <a:lstStyle/>
        <a:p>
          <a:endParaRPr lang="en-US">
            <a:solidFill>
              <a:schemeClr val="accent1">
                <a:lumMod val="50000"/>
              </a:schemeClr>
            </a:solidFill>
          </a:endParaRPr>
        </a:p>
      </dgm:t>
    </dgm:pt>
    <dgm:pt modelId="{7A802660-E572-4AED-85D6-2B02EABECDF1}">
      <dgm:prSet custT="1"/>
      <dgm:spPr/>
      <dgm:t>
        <a:bodyPr/>
        <a:lstStyle/>
        <a:p>
          <a:r>
            <a:rPr lang="en-US" sz="2000">
              <a:solidFill>
                <a:schemeClr val="accent1">
                  <a:lumMod val="50000"/>
                </a:schemeClr>
              </a:solidFill>
            </a:rPr>
            <a:t>Smart thermostat</a:t>
          </a:r>
        </a:p>
      </dgm:t>
    </dgm:pt>
    <dgm:pt modelId="{EFC90CE7-AFA0-4622-8522-5E9238BD23C7}" type="parTrans" cxnId="{7B786B20-7491-4883-B4DD-91012AE3096D}">
      <dgm:prSet/>
      <dgm:spPr/>
      <dgm:t>
        <a:bodyPr/>
        <a:lstStyle/>
        <a:p>
          <a:endParaRPr lang="en-US">
            <a:solidFill>
              <a:schemeClr val="accent1">
                <a:lumMod val="50000"/>
              </a:schemeClr>
            </a:solidFill>
          </a:endParaRPr>
        </a:p>
      </dgm:t>
    </dgm:pt>
    <dgm:pt modelId="{6CACA2A1-6A78-4F4E-8A7E-3978E068FFAA}" type="sibTrans" cxnId="{7B786B20-7491-4883-B4DD-91012AE3096D}">
      <dgm:prSet/>
      <dgm:spPr/>
      <dgm:t>
        <a:bodyPr/>
        <a:lstStyle/>
        <a:p>
          <a:endParaRPr lang="en-US">
            <a:solidFill>
              <a:schemeClr val="accent1">
                <a:lumMod val="50000"/>
              </a:schemeClr>
            </a:solidFill>
          </a:endParaRPr>
        </a:p>
      </dgm:t>
    </dgm:pt>
    <dgm:pt modelId="{F5D49EA5-C305-4404-AB01-31B24E2673D2}">
      <dgm:prSet custT="1"/>
      <dgm:spPr/>
      <dgm:t>
        <a:bodyPr/>
        <a:lstStyle/>
        <a:p>
          <a:r>
            <a:rPr lang="en-US" sz="2000">
              <a:solidFill>
                <a:schemeClr val="accent1">
                  <a:lumMod val="50000"/>
                </a:schemeClr>
              </a:solidFill>
            </a:rPr>
            <a:t>Ceiling fan, whole-house fan</a:t>
          </a:r>
        </a:p>
      </dgm:t>
    </dgm:pt>
    <dgm:pt modelId="{BF46B12A-99E5-4287-B26E-9AFB666064AC}" type="parTrans" cxnId="{1B496376-3827-4430-B386-37F822E41B61}">
      <dgm:prSet/>
      <dgm:spPr/>
      <dgm:t>
        <a:bodyPr/>
        <a:lstStyle/>
        <a:p>
          <a:endParaRPr lang="en-US">
            <a:solidFill>
              <a:schemeClr val="accent1">
                <a:lumMod val="50000"/>
              </a:schemeClr>
            </a:solidFill>
          </a:endParaRPr>
        </a:p>
      </dgm:t>
    </dgm:pt>
    <dgm:pt modelId="{6B9E3099-7AEA-4FB3-8CA7-70EFAA3AC622}" type="sibTrans" cxnId="{1B496376-3827-4430-B386-37F822E41B61}">
      <dgm:prSet/>
      <dgm:spPr/>
      <dgm:t>
        <a:bodyPr/>
        <a:lstStyle/>
        <a:p>
          <a:endParaRPr lang="en-US">
            <a:solidFill>
              <a:schemeClr val="accent1">
                <a:lumMod val="50000"/>
              </a:schemeClr>
            </a:solidFill>
          </a:endParaRPr>
        </a:p>
      </dgm:t>
    </dgm:pt>
    <dgm:pt modelId="{3D4B4EFE-E727-42CC-86C4-9CEF848B5061}">
      <dgm:prSet custT="1"/>
      <dgm:spPr>
        <a:solidFill>
          <a:srgbClr val="165380"/>
        </a:solidFill>
        <a:ln>
          <a:solidFill>
            <a:srgbClr val="165380"/>
          </a:solidFill>
        </a:ln>
      </dgm:spPr>
      <dgm:t>
        <a:bodyPr/>
        <a:lstStyle/>
        <a:p>
          <a:r>
            <a:rPr lang="en-US" sz="2400">
              <a:solidFill>
                <a:schemeClr val="bg1"/>
              </a:solidFill>
            </a:rPr>
            <a:t>Water</a:t>
          </a:r>
          <a:r>
            <a:rPr lang="en-US" sz="2700">
              <a:solidFill>
                <a:schemeClr val="bg1"/>
              </a:solidFill>
            </a:rPr>
            <a:t> </a:t>
          </a:r>
          <a:r>
            <a:rPr lang="en-US" sz="2400">
              <a:solidFill>
                <a:schemeClr val="bg1"/>
              </a:solidFill>
            </a:rPr>
            <a:t>Heating</a:t>
          </a:r>
          <a:endParaRPr lang="en-US" sz="2700">
            <a:solidFill>
              <a:schemeClr val="bg1"/>
            </a:solidFill>
          </a:endParaRPr>
        </a:p>
      </dgm:t>
    </dgm:pt>
    <dgm:pt modelId="{B3BF9E6F-231E-4855-A108-9C151529E300}" type="parTrans" cxnId="{7A331BEC-6E71-413D-A296-521CF3925C08}">
      <dgm:prSet/>
      <dgm:spPr/>
      <dgm:t>
        <a:bodyPr/>
        <a:lstStyle/>
        <a:p>
          <a:endParaRPr lang="en-US">
            <a:solidFill>
              <a:schemeClr val="accent1">
                <a:lumMod val="50000"/>
              </a:schemeClr>
            </a:solidFill>
          </a:endParaRPr>
        </a:p>
      </dgm:t>
    </dgm:pt>
    <dgm:pt modelId="{7472063A-EBFC-474B-9F13-2AC8B18E94A7}" type="sibTrans" cxnId="{7A331BEC-6E71-413D-A296-521CF3925C08}">
      <dgm:prSet/>
      <dgm:spPr/>
      <dgm:t>
        <a:bodyPr/>
        <a:lstStyle/>
        <a:p>
          <a:endParaRPr lang="en-US">
            <a:solidFill>
              <a:schemeClr val="accent1">
                <a:lumMod val="50000"/>
              </a:schemeClr>
            </a:solidFill>
          </a:endParaRPr>
        </a:p>
      </dgm:t>
    </dgm:pt>
    <dgm:pt modelId="{193A697E-16C5-432A-A227-8FDA80397078}">
      <dgm:prSet custT="1"/>
      <dgm:spPr/>
      <dgm:t>
        <a:bodyPr/>
        <a:lstStyle/>
        <a:p>
          <a:r>
            <a:rPr lang="en-US" sz="2000">
              <a:solidFill>
                <a:schemeClr val="accent1">
                  <a:lumMod val="50000"/>
                </a:schemeClr>
              </a:solidFill>
            </a:rPr>
            <a:t>Heat pump water heater</a:t>
          </a:r>
        </a:p>
      </dgm:t>
    </dgm:pt>
    <dgm:pt modelId="{0970BD8F-7C94-438F-B998-BF7B58602A65}" type="parTrans" cxnId="{DC38026F-D3B8-4407-BA49-E8C18600AEA0}">
      <dgm:prSet/>
      <dgm:spPr/>
      <dgm:t>
        <a:bodyPr/>
        <a:lstStyle/>
        <a:p>
          <a:endParaRPr lang="en-US">
            <a:solidFill>
              <a:schemeClr val="accent1">
                <a:lumMod val="50000"/>
              </a:schemeClr>
            </a:solidFill>
          </a:endParaRPr>
        </a:p>
      </dgm:t>
    </dgm:pt>
    <dgm:pt modelId="{5E24BA3D-AA2A-4157-B64E-7E83E0D5AC99}" type="sibTrans" cxnId="{DC38026F-D3B8-4407-BA49-E8C18600AEA0}">
      <dgm:prSet/>
      <dgm:spPr/>
      <dgm:t>
        <a:bodyPr/>
        <a:lstStyle/>
        <a:p>
          <a:endParaRPr lang="en-US">
            <a:solidFill>
              <a:schemeClr val="accent1">
                <a:lumMod val="50000"/>
              </a:schemeClr>
            </a:solidFill>
          </a:endParaRPr>
        </a:p>
      </dgm:t>
    </dgm:pt>
    <dgm:pt modelId="{9C768FF9-724F-4AB5-84C2-17E1A7A9A641}">
      <dgm:prSet custT="1"/>
      <dgm:spPr/>
      <dgm:t>
        <a:bodyPr/>
        <a:lstStyle/>
        <a:p>
          <a:r>
            <a:rPr lang="en-US" sz="2000">
              <a:solidFill>
                <a:schemeClr val="accent1">
                  <a:lumMod val="50000"/>
                </a:schemeClr>
              </a:solidFill>
            </a:rPr>
            <a:t>Low-flow showerheads and faucets</a:t>
          </a:r>
        </a:p>
      </dgm:t>
    </dgm:pt>
    <dgm:pt modelId="{8A17E150-4ED1-4480-9905-C4C67E59EEC0}" type="parTrans" cxnId="{C3FF2091-46C9-40F5-9F2F-6FC60C7388E4}">
      <dgm:prSet/>
      <dgm:spPr/>
      <dgm:t>
        <a:bodyPr/>
        <a:lstStyle/>
        <a:p>
          <a:endParaRPr lang="en-US">
            <a:solidFill>
              <a:schemeClr val="accent1">
                <a:lumMod val="50000"/>
              </a:schemeClr>
            </a:solidFill>
          </a:endParaRPr>
        </a:p>
      </dgm:t>
    </dgm:pt>
    <dgm:pt modelId="{5ED63B59-EBBA-4ACF-B9AF-0BB1520CA3AB}" type="sibTrans" cxnId="{C3FF2091-46C9-40F5-9F2F-6FC60C7388E4}">
      <dgm:prSet/>
      <dgm:spPr/>
      <dgm:t>
        <a:bodyPr/>
        <a:lstStyle/>
        <a:p>
          <a:endParaRPr lang="en-US">
            <a:solidFill>
              <a:schemeClr val="accent1">
                <a:lumMod val="50000"/>
              </a:schemeClr>
            </a:solidFill>
          </a:endParaRPr>
        </a:p>
      </dgm:t>
    </dgm:pt>
    <dgm:pt modelId="{A394CF90-90C2-4FCB-BB21-C9AC63D9C4B8}">
      <dgm:prSet custT="1"/>
      <dgm:spPr/>
      <dgm:t>
        <a:bodyPr/>
        <a:lstStyle/>
        <a:p>
          <a:r>
            <a:rPr lang="en-US" sz="2000">
              <a:solidFill>
                <a:schemeClr val="accent1">
                  <a:lumMod val="50000"/>
                </a:schemeClr>
              </a:solidFill>
            </a:rPr>
            <a:t>Duct testing/sealing</a:t>
          </a:r>
        </a:p>
      </dgm:t>
    </dgm:pt>
    <dgm:pt modelId="{6A3A85E7-B2E1-4F0C-850F-2E3BCD77FC00}" type="parTrans" cxnId="{472620BF-C1C9-4C3A-9C54-2F0AAD8B2612}">
      <dgm:prSet/>
      <dgm:spPr/>
      <dgm:t>
        <a:bodyPr/>
        <a:lstStyle/>
        <a:p>
          <a:endParaRPr lang="en-US">
            <a:solidFill>
              <a:schemeClr val="accent1">
                <a:lumMod val="50000"/>
              </a:schemeClr>
            </a:solidFill>
          </a:endParaRPr>
        </a:p>
      </dgm:t>
    </dgm:pt>
    <dgm:pt modelId="{9EDBBA0E-71BE-4ACE-A363-DC4A66D64C86}" type="sibTrans" cxnId="{472620BF-C1C9-4C3A-9C54-2F0AAD8B2612}">
      <dgm:prSet/>
      <dgm:spPr/>
      <dgm:t>
        <a:bodyPr/>
        <a:lstStyle/>
        <a:p>
          <a:endParaRPr lang="en-US">
            <a:solidFill>
              <a:schemeClr val="accent1">
                <a:lumMod val="50000"/>
              </a:schemeClr>
            </a:solidFill>
          </a:endParaRPr>
        </a:p>
      </dgm:t>
    </dgm:pt>
    <dgm:pt modelId="{715DB80B-96FF-4FA7-B43A-EF164C14EEEF}">
      <dgm:prSet custT="1"/>
      <dgm:spPr>
        <a:solidFill>
          <a:srgbClr val="004071"/>
        </a:solidFill>
        <a:ln>
          <a:solidFill>
            <a:srgbClr val="004071"/>
          </a:solidFill>
        </a:ln>
      </dgm:spPr>
      <dgm:t>
        <a:bodyPr/>
        <a:lstStyle/>
        <a:p>
          <a:r>
            <a:rPr lang="en-US" sz="2400">
              <a:solidFill>
                <a:schemeClr val="bg1"/>
              </a:solidFill>
            </a:rPr>
            <a:t>Building Envelope</a:t>
          </a:r>
        </a:p>
      </dgm:t>
    </dgm:pt>
    <dgm:pt modelId="{0E92319D-E5B7-447E-B71D-560EA931BD9B}" type="parTrans" cxnId="{2CB42787-C678-4638-B9D3-A42CD2E5DC3C}">
      <dgm:prSet/>
      <dgm:spPr/>
      <dgm:t>
        <a:bodyPr/>
        <a:lstStyle/>
        <a:p>
          <a:endParaRPr lang="en-US">
            <a:solidFill>
              <a:schemeClr val="accent1">
                <a:lumMod val="50000"/>
              </a:schemeClr>
            </a:solidFill>
          </a:endParaRPr>
        </a:p>
      </dgm:t>
    </dgm:pt>
    <dgm:pt modelId="{F364D05C-922A-4010-AE93-4664EFB2DEA8}" type="sibTrans" cxnId="{2CB42787-C678-4638-B9D3-A42CD2E5DC3C}">
      <dgm:prSet/>
      <dgm:spPr/>
      <dgm:t>
        <a:bodyPr/>
        <a:lstStyle/>
        <a:p>
          <a:endParaRPr lang="en-US">
            <a:solidFill>
              <a:schemeClr val="accent1">
                <a:lumMod val="50000"/>
              </a:schemeClr>
            </a:solidFill>
          </a:endParaRPr>
        </a:p>
      </dgm:t>
    </dgm:pt>
    <dgm:pt modelId="{1AC527A9-D4F2-4C8C-92DD-AD5922C9D68A}">
      <dgm:prSet custT="1"/>
      <dgm:spPr/>
      <dgm:t>
        <a:bodyPr/>
        <a:lstStyle/>
        <a:p>
          <a:r>
            <a:rPr lang="en-US" sz="2000">
              <a:solidFill>
                <a:schemeClr val="accent1">
                  <a:lumMod val="50000"/>
                </a:schemeClr>
              </a:solidFill>
            </a:rPr>
            <a:t>Insulation</a:t>
          </a:r>
        </a:p>
      </dgm:t>
    </dgm:pt>
    <dgm:pt modelId="{E60F57E0-4E18-4501-8048-0DE1BC4739D0}" type="parTrans" cxnId="{1A598AB7-625D-4020-AF22-1AE14618DE13}">
      <dgm:prSet/>
      <dgm:spPr/>
      <dgm:t>
        <a:bodyPr/>
        <a:lstStyle/>
        <a:p>
          <a:endParaRPr lang="en-US">
            <a:solidFill>
              <a:schemeClr val="accent1">
                <a:lumMod val="50000"/>
              </a:schemeClr>
            </a:solidFill>
          </a:endParaRPr>
        </a:p>
      </dgm:t>
    </dgm:pt>
    <dgm:pt modelId="{B875DF1E-5268-4791-B67A-922A815455A0}" type="sibTrans" cxnId="{1A598AB7-625D-4020-AF22-1AE14618DE13}">
      <dgm:prSet/>
      <dgm:spPr/>
      <dgm:t>
        <a:bodyPr/>
        <a:lstStyle/>
        <a:p>
          <a:endParaRPr lang="en-US">
            <a:solidFill>
              <a:schemeClr val="accent1">
                <a:lumMod val="50000"/>
              </a:schemeClr>
            </a:solidFill>
          </a:endParaRPr>
        </a:p>
      </dgm:t>
    </dgm:pt>
    <dgm:pt modelId="{02989840-F1D9-45ED-B580-5D91B0846A09}">
      <dgm:prSet custT="1"/>
      <dgm:spPr/>
      <dgm:t>
        <a:bodyPr/>
        <a:lstStyle/>
        <a:p>
          <a:r>
            <a:rPr lang="en-US" sz="2000">
              <a:solidFill>
                <a:schemeClr val="accent1">
                  <a:lumMod val="50000"/>
                </a:schemeClr>
              </a:solidFill>
            </a:rPr>
            <a:t>Air sealing</a:t>
          </a:r>
        </a:p>
      </dgm:t>
    </dgm:pt>
    <dgm:pt modelId="{78297426-9CDF-4E59-9454-1845EDC75D11}" type="parTrans" cxnId="{99BBF7A3-FA27-429D-9990-EA79DE452102}">
      <dgm:prSet/>
      <dgm:spPr/>
      <dgm:t>
        <a:bodyPr/>
        <a:lstStyle/>
        <a:p>
          <a:endParaRPr lang="en-US">
            <a:solidFill>
              <a:schemeClr val="accent1">
                <a:lumMod val="50000"/>
              </a:schemeClr>
            </a:solidFill>
          </a:endParaRPr>
        </a:p>
      </dgm:t>
    </dgm:pt>
    <dgm:pt modelId="{48693BCD-6A83-45DB-B1D9-CC21D789088E}" type="sibTrans" cxnId="{99BBF7A3-FA27-429D-9990-EA79DE452102}">
      <dgm:prSet/>
      <dgm:spPr/>
      <dgm:t>
        <a:bodyPr/>
        <a:lstStyle/>
        <a:p>
          <a:endParaRPr lang="en-US">
            <a:solidFill>
              <a:schemeClr val="accent1">
                <a:lumMod val="50000"/>
              </a:schemeClr>
            </a:solidFill>
          </a:endParaRPr>
        </a:p>
      </dgm:t>
    </dgm:pt>
    <dgm:pt modelId="{C3BF0A76-D79D-4AFD-99F9-B55655C1C3D4}">
      <dgm:prSet custT="1"/>
      <dgm:spPr/>
      <dgm:t>
        <a:bodyPr/>
        <a:lstStyle/>
        <a:p>
          <a:r>
            <a:rPr lang="en-US" sz="2000">
              <a:solidFill>
                <a:schemeClr val="accent1">
                  <a:lumMod val="50000"/>
                </a:schemeClr>
              </a:solidFill>
            </a:rPr>
            <a:t>Solar window film</a:t>
          </a:r>
        </a:p>
      </dgm:t>
    </dgm:pt>
    <dgm:pt modelId="{8D978261-B544-467E-A475-6C6C0E33F39F}" type="parTrans" cxnId="{6EC4CBB5-6919-43F1-A987-D4B9F1EC74CC}">
      <dgm:prSet/>
      <dgm:spPr/>
      <dgm:t>
        <a:bodyPr/>
        <a:lstStyle/>
        <a:p>
          <a:endParaRPr lang="en-US">
            <a:solidFill>
              <a:schemeClr val="accent1">
                <a:lumMod val="50000"/>
              </a:schemeClr>
            </a:solidFill>
          </a:endParaRPr>
        </a:p>
      </dgm:t>
    </dgm:pt>
    <dgm:pt modelId="{303618E1-C331-47A7-B359-9EFD0E5A338E}" type="sibTrans" cxnId="{6EC4CBB5-6919-43F1-A987-D4B9F1EC74CC}">
      <dgm:prSet/>
      <dgm:spPr/>
      <dgm:t>
        <a:bodyPr/>
        <a:lstStyle/>
        <a:p>
          <a:endParaRPr lang="en-US">
            <a:solidFill>
              <a:schemeClr val="accent1">
                <a:lumMod val="50000"/>
              </a:schemeClr>
            </a:solidFill>
          </a:endParaRPr>
        </a:p>
      </dgm:t>
    </dgm:pt>
    <dgm:pt modelId="{EADFD4C8-9A83-4638-85C3-8338F0A3E768}" type="pres">
      <dgm:prSet presAssocID="{3CAE396A-B394-4934-8A92-AD42916D48F6}" presName="linear" presStyleCnt="0">
        <dgm:presLayoutVars>
          <dgm:animLvl val="lvl"/>
          <dgm:resizeHandles val="exact"/>
        </dgm:presLayoutVars>
      </dgm:prSet>
      <dgm:spPr/>
    </dgm:pt>
    <dgm:pt modelId="{2FFE724B-1DB6-4FC6-9722-C07E326C8775}" type="pres">
      <dgm:prSet presAssocID="{B15D2C44-40D5-4766-AB9C-F4CB2AA81D31}" presName="parentText" presStyleLbl="node1" presStyleIdx="0" presStyleCnt="3" custLinFactNeighborX="182" custLinFactNeighborY="-562">
        <dgm:presLayoutVars>
          <dgm:chMax val="0"/>
          <dgm:bulletEnabled val="1"/>
        </dgm:presLayoutVars>
      </dgm:prSet>
      <dgm:spPr/>
    </dgm:pt>
    <dgm:pt modelId="{D327A1C6-F461-4595-8002-3C74EB80EA02}" type="pres">
      <dgm:prSet presAssocID="{B15D2C44-40D5-4766-AB9C-F4CB2AA81D31}" presName="childText" presStyleLbl="revTx" presStyleIdx="0" presStyleCnt="3">
        <dgm:presLayoutVars>
          <dgm:bulletEnabled val="1"/>
        </dgm:presLayoutVars>
      </dgm:prSet>
      <dgm:spPr/>
    </dgm:pt>
    <dgm:pt modelId="{147A8BE5-C2EA-4EEF-B770-4AC0BA1FA9C2}" type="pres">
      <dgm:prSet presAssocID="{715DB80B-96FF-4FA7-B43A-EF164C14EEEF}" presName="parentText" presStyleLbl="node1" presStyleIdx="1" presStyleCnt="3">
        <dgm:presLayoutVars>
          <dgm:chMax val="0"/>
          <dgm:bulletEnabled val="1"/>
        </dgm:presLayoutVars>
      </dgm:prSet>
      <dgm:spPr/>
    </dgm:pt>
    <dgm:pt modelId="{906C7674-2418-4CAF-A363-2D9E5D647067}" type="pres">
      <dgm:prSet presAssocID="{715DB80B-96FF-4FA7-B43A-EF164C14EEEF}" presName="childText" presStyleLbl="revTx" presStyleIdx="1" presStyleCnt="3">
        <dgm:presLayoutVars>
          <dgm:bulletEnabled val="1"/>
        </dgm:presLayoutVars>
      </dgm:prSet>
      <dgm:spPr/>
    </dgm:pt>
    <dgm:pt modelId="{F4F904BA-90FB-4E78-B063-EF076F988CB9}" type="pres">
      <dgm:prSet presAssocID="{3D4B4EFE-E727-42CC-86C4-9CEF848B5061}" presName="parentText" presStyleLbl="node1" presStyleIdx="2" presStyleCnt="3">
        <dgm:presLayoutVars>
          <dgm:chMax val="0"/>
          <dgm:bulletEnabled val="1"/>
        </dgm:presLayoutVars>
      </dgm:prSet>
      <dgm:spPr/>
    </dgm:pt>
    <dgm:pt modelId="{B40C054D-575D-4127-A8AE-A99A4C7F9BFE}" type="pres">
      <dgm:prSet presAssocID="{3D4B4EFE-E727-42CC-86C4-9CEF848B5061}" presName="childText" presStyleLbl="revTx" presStyleIdx="2" presStyleCnt="3">
        <dgm:presLayoutVars>
          <dgm:bulletEnabled val="1"/>
        </dgm:presLayoutVars>
      </dgm:prSet>
      <dgm:spPr/>
    </dgm:pt>
  </dgm:ptLst>
  <dgm:cxnLst>
    <dgm:cxn modelId="{7DB57F14-4F08-4711-B4A3-DDAEB2585C74}" type="presOf" srcId="{3D4B4EFE-E727-42CC-86C4-9CEF848B5061}" destId="{F4F904BA-90FB-4E78-B063-EF076F988CB9}" srcOrd="0" destOrd="0" presId="urn:microsoft.com/office/officeart/2005/8/layout/vList2"/>
    <dgm:cxn modelId="{7B786B20-7491-4883-B4DD-91012AE3096D}" srcId="{B15D2C44-40D5-4766-AB9C-F4CB2AA81D31}" destId="{7A802660-E572-4AED-85D6-2B02EABECDF1}" srcOrd="2" destOrd="0" parTransId="{EFC90CE7-AFA0-4622-8522-5E9238BD23C7}" sibTransId="{6CACA2A1-6A78-4F4E-8A7E-3978E068FFAA}"/>
    <dgm:cxn modelId="{43F15B40-89C7-4CFB-8E27-C123B8695692}" type="presOf" srcId="{F5D49EA5-C305-4404-AB01-31B24E2673D2}" destId="{D327A1C6-F461-4595-8002-3C74EB80EA02}" srcOrd="0" destOrd="3" presId="urn:microsoft.com/office/officeart/2005/8/layout/vList2"/>
    <dgm:cxn modelId="{3EF35746-2A77-4153-A9D1-F8FF929C8A52}" type="presOf" srcId="{B15D2C44-40D5-4766-AB9C-F4CB2AA81D31}" destId="{2FFE724B-1DB6-4FC6-9722-C07E326C8775}" srcOrd="0" destOrd="0" presId="urn:microsoft.com/office/officeart/2005/8/layout/vList2"/>
    <dgm:cxn modelId="{CE9ADF46-92B4-4E65-9DBC-C754B9AEAD83}" type="presOf" srcId="{3CAE396A-B394-4934-8A92-AD42916D48F6}" destId="{EADFD4C8-9A83-4638-85C3-8338F0A3E768}" srcOrd="0" destOrd="0" presId="urn:microsoft.com/office/officeart/2005/8/layout/vList2"/>
    <dgm:cxn modelId="{06F60948-B478-4B2C-8F93-5CD5EADD3B22}" type="presOf" srcId="{A394CF90-90C2-4FCB-BB21-C9AC63D9C4B8}" destId="{D327A1C6-F461-4595-8002-3C74EB80EA02}" srcOrd="0" destOrd="1" presId="urn:microsoft.com/office/officeart/2005/8/layout/vList2"/>
    <dgm:cxn modelId="{B428886B-CF67-49A3-8F12-547CE2CD0F44}" type="presOf" srcId="{9C768FF9-724F-4AB5-84C2-17E1A7A9A641}" destId="{B40C054D-575D-4127-A8AE-A99A4C7F9BFE}" srcOrd="0" destOrd="1" presId="urn:microsoft.com/office/officeart/2005/8/layout/vList2"/>
    <dgm:cxn modelId="{DC38026F-D3B8-4407-BA49-E8C18600AEA0}" srcId="{3D4B4EFE-E727-42CC-86C4-9CEF848B5061}" destId="{193A697E-16C5-432A-A227-8FDA80397078}" srcOrd="0" destOrd="0" parTransId="{0970BD8F-7C94-438F-B998-BF7B58602A65}" sibTransId="{5E24BA3D-AA2A-4157-B64E-7E83E0D5AC99}"/>
    <dgm:cxn modelId="{1B496376-3827-4430-B386-37F822E41B61}" srcId="{B15D2C44-40D5-4766-AB9C-F4CB2AA81D31}" destId="{F5D49EA5-C305-4404-AB01-31B24E2673D2}" srcOrd="3" destOrd="0" parTransId="{BF46B12A-99E5-4287-B26E-9AFB666064AC}" sibTransId="{6B9E3099-7AEA-4FB3-8CA7-70EFAA3AC622}"/>
    <dgm:cxn modelId="{31826356-A4AA-4840-AF1C-E0E6A0BFA0CA}" srcId="{3CAE396A-B394-4934-8A92-AD42916D48F6}" destId="{B15D2C44-40D5-4766-AB9C-F4CB2AA81D31}" srcOrd="0" destOrd="0" parTransId="{68E91478-A403-425E-A2A9-7216D9515DD8}" sibTransId="{37F76225-F178-4CC4-BDB5-9DC73EA1A444}"/>
    <dgm:cxn modelId="{CEAFC256-268E-43A9-92B3-17A32A16F424}" type="presOf" srcId="{B781A3CF-ED80-4D20-9EC0-4831107BD556}" destId="{D327A1C6-F461-4595-8002-3C74EB80EA02}" srcOrd="0" destOrd="0" presId="urn:microsoft.com/office/officeart/2005/8/layout/vList2"/>
    <dgm:cxn modelId="{52BE2358-0F82-457E-B9A7-A1B2D1CCF862}" type="presOf" srcId="{7A802660-E572-4AED-85D6-2B02EABECDF1}" destId="{D327A1C6-F461-4595-8002-3C74EB80EA02}" srcOrd="0" destOrd="2" presId="urn:microsoft.com/office/officeart/2005/8/layout/vList2"/>
    <dgm:cxn modelId="{A445DB7F-E323-4757-9F2D-1549E7982A94}" type="presOf" srcId="{193A697E-16C5-432A-A227-8FDA80397078}" destId="{B40C054D-575D-4127-A8AE-A99A4C7F9BFE}" srcOrd="0" destOrd="0" presId="urn:microsoft.com/office/officeart/2005/8/layout/vList2"/>
    <dgm:cxn modelId="{2CB42787-C678-4638-B9D3-A42CD2E5DC3C}" srcId="{3CAE396A-B394-4934-8A92-AD42916D48F6}" destId="{715DB80B-96FF-4FA7-B43A-EF164C14EEEF}" srcOrd="1" destOrd="0" parTransId="{0E92319D-E5B7-447E-B71D-560EA931BD9B}" sibTransId="{F364D05C-922A-4010-AE93-4664EFB2DEA8}"/>
    <dgm:cxn modelId="{E538258C-CF38-412F-B3B1-9ED4E6573B1A}" srcId="{B15D2C44-40D5-4766-AB9C-F4CB2AA81D31}" destId="{B781A3CF-ED80-4D20-9EC0-4831107BD556}" srcOrd="0" destOrd="0" parTransId="{2132B5B6-A380-4078-A2A1-04086A2B2B2B}" sibTransId="{F8B55F66-4913-4798-A256-8D350E4813D1}"/>
    <dgm:cxn modelId="{C3FF2091-46C9-40F5-9F2F-6FC60C7388E4}" srcId="{3D4B4EFE-E727-42CC-86C4-9CEF848B5061}" destId="{9C768FF9-724F-4AB5-84C2-17E1A7A9A641}" srcOrd="1" destOrd="0" parTransId="{8A17E150-4ED1-4480-9905-C4C67E59EEC0}" sibTransId="{5ED63B59-EBBA-4ACF-B9AF-0BB1520CA3AB}"/>
    <dgm:cxn modelId="{99BBF7A3-FA27-429D-9990-EA79DE452102}" srcId="{715DB80B-96FF-4FA7-B43A-EF164C14EEEF}" destId="{02989840-F1D9-45ED-B580-5D91B0846A09}" srcOrd="1" destOrd="0" parTransId="{78297426-9CDF-4E59-9454-1845EDC75D11}" sibTransId="{48693BCD-6A83-45DB-B1D9-CC21D789088E}"/>
    <dgm:cxn modelId="{E3564EAB-1B42-4F2F-A7CC-0B5FA6C6D132}" type="presOf" srcId="{C3BF0A76-D79D-4AFD-99F9-B55655C1C3D4}" destId="{906C7674-2418-4CAF-A363-2D9E5D647067}" srcOrd="0" destOrd="2" presId="urn:microsoft.com/office/officeart/2005/8/layout/vList2"/>
    <dgm:cxn modelId="{39152BAD-B89D-4062-BE6A-3E7863E47DD2}" type="presOf" srcId="{715DB80B-96FF-4FA7-B43A-EF164C14EEEF}" destId="{147A8BE5-C2EA-4EEF-B770-4AC0BA1FA9C2}" srcOrd="0" destOrd="0" presId="urn:microsoft.com/office/officeart/2005/8/layout/vList2"/>
    <dgm:cxn modelId="{6EC4CBB5-6919-43F1-A987-D4B9F1EC74CC}" srcId="{715DB80B-96FF-4FA7-B43A-EF164C14EEEF}" destId="{C3BF0A76-D79D-4AFD-99F9-B55655C1C3D4}" srcOrd="2" destOrd="0" parTransId="{8D978261-B544-467E-A475-6C6C0E33F39F}" sibTransId="{303618E1-C331-47A7-B359-9EFD0E5A338E}"/>
    <dgm:cxn modelId="{1A598AB7-625D-4020-AF22-1AE14618DE13}" srcId="{715DB80B-96FF-4FA7-B43A-EF164C14EEEF}" destId="{1AC527A9-D4F2-4C8C-92DD-AD5922C9D68A}" srcOrd="0" destOrd="0" parTransId="{E60F57E0-4E18-4501-8048-0DE1BC4739D0}" sibTransId="{B875DF1E-5268-4791-B67A-922A815455A0}"/>
    <dgm:cxn modelId="{472620BF-C1C9-4C3A-9C54-2F0AAD8B2612}" srcId="{B15D2C44-40D5-4766-AB9C-F4CB2AA81D31}" destId="{A394CF90-90C2-4FCB-BB21-C9AC63D9C4B8}" srcOrd="1" destOrd="0" parTransId="{6A3A85E7-B2E1-4F0C-850F-2E3BCD77FC00}" sibTransId="{9EDBBA0E-71BE-4ACE-A363-DC4A66D64C86}"/>
    <dgm:cxn modelId="{F5F1FFCF-DCFA-4B0C-9D32-8101B48160A8}" type="presOf" srcId="{1AC527A9-D4F2-4C8C-92DD-AD5922C9D68A}" destId="{906C7674-2418-4CAF-A363-2D9E5D647067}" srcOrd="0" destOrd="0" presId="urn:microsoft.com/office/officeart/2005/8/layout/vList2"/>
    <dgm:cxn modelId="{894B52E9-AAF3-4E96-8DCE-8E259A79CDD2}" type="presOf" srcId="{02989840-F1D9-45ED-B580-5D91B0846A09}" destId="{906C7674-2418-4CAF-A363-2D9E5D647067}" srcOrd="0" destOrd="1" presId="urn:microsoft.com/office/officeart/2005/8/layout/vList2"/>
    <dgm:cxn modelId="{7A331BEC-6E71-413D-A296-521CF3925C08}" srcId="{3CAE396A-B394-4934-8A92-AD42916D48F6}" destId="{3D4B4EFE-E727-42CC-86C4-9CEF848B5061}" srcOrd="2" destOrd="0" parTransId="{B3BF9E6F-231E-4855-A108-9C151529E300}" sibTransId="{7472063A-EBFC-474B-9F13-2AC8B18E94A7}"/>
    <dgm:cxn modelId="{85DDFEF5-6F55-4BE1-BFFC-66C637115EE8}" type="presParOf" srcId="{EADFD4C8-9A83-4638-85C3-8338F0A3E768}" destId="{2FFE724B-1DB6-4FC6-9722-C07E326C8775}" srcOrd="0" destOrd="0" presId="urn:microsoft.com/office/officeart/2005/8/layout/vList2"/>
    <dgm:cxn modelId="{0CC56E51-6F24-4FB6-A885-6B4BCC4B3CFC}" type="presParOf" srcId="{EADFD4C8-9A83-4638-85C3-8338F0A3E768}" destId="{D327A1C6-F461-4595-8002-3C74EB80EA02}" srcOrd="1" destOrd="0" presId="urn:microsoft.com/office/officeart/2005/8/layout/vList2"/>
    <dgm:cxn modelId="{A96653D8-1914-4DA7-BABD-F49223EDB278}" type="presParOf" srcId="{EADFD4C8-9A83-4638-85C3-8338F0A3E768}" destId="{147A8BE5-C2EA-4EEF-B770-4AC0BA1FA9C2}" srcOrd="2" destOrd="0" presId="urn:microsoft.com/office/officeart/2005/8/layout/vList2"/>
    <dgm:cxn modelId="{B7A77864-5BC9-431F-9A88-909945698D16}" type="presParOf" srcId="{EADFD4C8-9A83-4638-85C3-8338F0A3E768}" destId="{906C7674-2418-4CAF-A363-2D9E5D647067}" srcOrd="3" destOrd="0" presId="urn:microsoft.com/office/officeart/2005/8/layout/vList2"/>
    <dgm:cxn modelId="{4C8E4DE9-8708-47BC-B060-D619C82EBE29}" type="presParOf" srcId="{EADFD4C8-9A83-4638-85C3-8338F0A3E768}" destId="{F4F904BA-90FB-4E78-B063-EF076F988CB9}" srcOrd="4" destOrd="0" presId="urn:microsoft.com/office/officeart/2005/8/layout/vList2"/>
    <dgm:cxn modelId="{4AAE6736-CB6A-4B20-B340-9392D85CDD2F}" type="presParOf" srcId="{EADFD4C8-9A83-4638-85C3-8338F0A3E768}" destId="{B40C054D-575D-4127-A8AE-A99A4C7F9BF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AE396A-B394-4934-8A92-AD42916D48F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A62FA37A-95BB-4C73-BFD5-628BEAFAFE1A}">
      <dgm:prSet custT="1"/>
      <dgm:spPr>
        <a:solidFill>
          <a:srgbClr val="0072BC"/>
        </a:solidFill>
        <a:ln>
          <a:solidFill>
            <a:schemeClr val="accent1"/>
          </a:solidFill>
        </a:ln>
      </dgm:spPr>
      <dgm:t>
        <a:bodyPr/>
        <a:lstStyle/>
        <a:p>
          <a:r>
            <a:rPr lang="en-US" sz="2400">
              <a:solidFill>
                <a:schemeClr val="bg1"/>
              </a:solidFill>
            </a:rPr>
            <a:t>Cooking, Laundry</a:t>
          </a:r>
        </a:p>
      </dgm:t>
    </dgm:pt>
    <dgm:pt modelId="{575B9873-EAC9-4799-9670-40C668E4A7BD}" type="parTrans" cxnId="{8B4B1958-6859-4B62-A3B7-DE165CFCDC6C}">
      <dgm:prSet/>
      <dgm:spPr/>
      <dgm:t>
        <a:bodyPr/>
        <a:lstStyle/>
        <a:p>
          <a:endParaRPr lang="en-US">
            <a:solidFill>
              <a:schemeClr val="accent1">
                <a:lumMod val="50000"/>
              </a:schemeClr>
            </a:solidFill>
          </a:endParaRPr>
        </a:p>
      </dgm:t>
    </dgm:pt>
    <dgm:pt modelId="{5722BFEA-D481-4158-81EB-4E4E0C78D17F}" type="sibTrans" cxnId="{8B4B1958-6859-4B62-A3B7-DE165CFCDC6C}">
      <dgm:prSet/>
      <dgm:spPr/>
      <dgm:t>
        <a:bodyPr/>
        <a:lstStyle/>
        <a:p>
          <a:endParaRPr lang="en-US">
            <a:solidFill>
              <a:schemeClr val="accent1">
                <a:lumMod val="50000"/>
              </a:schemeClr>
            </a:solidFill>
          </a:endParaRPr>
        </a:p>
      </dgm:t>
    </dgm:pt>
    <dgm:pt modelId="{47054B95-F1B3-42B8-95C7-2B5335A30273}">
      <dgm:prSet custT="1"/>
      <dgm:spPr/>
      <dgm:t>
        <a:bodyPr/>
        <a:lstStyle/>
        <a:p>
          <a:r>
            <a:rPr lang="en-US" sz="2000">
              <a:solidFill>
                <a:schemeClr val="accent1">
                  <a:lumMod val="50000"/>
                </a:schemeClr>
              </a:solidFill>
            </a:rPr>
            <a:t>Induction range or cooktop</a:t>
          </a:r>
        </a:p>
      </dgm:t>
    </dgm:pt>
    <dgm:pt modelId="{8C1057D3-1BB9-4BC0-9876-7A6E93316DA2}" type="parTrans" cxnId="{32DAFC24-A467-421A-B8D1-A36972A63B28}">
      <dgm:prSet/>
      <dgm:spPr/>
      <dgm:t>
        <a:bodyPr/>
        <a:lstStyle/>
        <a:p>
          <a:endParaRPr lang="en-US">
            <a:solidFill>
              <a:schemeClr val="accent1">
                <a:lumMod val="50000"/>
              </a:schemeClr>
            </a:solidFill>
          </a:endParaRPr>
        </a:p>
      </dgm:t>
    </dgm:pt>
    <dgm:pt modelId="{6A791184-B5C6-44FD-A468-8169729E2410}" type="sibTrans" cxnId="{32DAFC24-A467-421A-B8D1-A36972A63B28}">
      <dgm:prSet/>
      <dgm:spPr/>
      <dgm:t>
        <a:bodyPr/>
        <a:lstStyle/>
        <a:p>
          <a:endParaRPr lang="en-US">
            <a:solidFill>
              <a:schemeClr val="accent1">
                <a:lumMod val="50000"/>
              </a:schemeClr>
            </a:solidFill>
          </a:endParaRPr>
        </a:p>
      </dgm:t>
    </dgm:pt>
    <dgm:pt modelId="{17BBE737-DE64-4B06-B502-BCEC2E0247A4}">
      <dgm:prSet custT="1"/>
      <dgm:spPr>
        <a:solidFill>
          <a:srgbClr val="0F6FC6"/>
        </a:solidFill>
        <a:ln>
          <a:solidFill>
            <a:srgbClr val="0F6FC6"/>
          </a:solidFill>
        </a:ln>
      </dgm:spPr>
      <dgm:t>
        <a:bodyPr/>
        <a:lstStyle/>
        <a:p>
          <a:r>
            <a:rPr lang="en-US" sz="2400">
              <a:solidFill>
                <a:schemeClr val="bg1"/>
              </a:solidFill>
            </a:rPr>
            <a:t>Air Quality, Lighting</a:t>
          </a:r>
        </a:p>
      </dgm:t>
    </dgm:pt>
    <dgm:pt modelId="{1721F08B-A491-46E6-8366-E4D4077F33F0}" type="parTrans" cxnId="{663B7785-D2A0-40DD-BC0B-1F91340B39E2}">
      <dgm:prSet/>
      <dgm:spPr/>
      <dgm:t>
        <a:bodyPr/>
        <a:lstStyle/>
        <a:p>
          <a:endParaRPr lang="en-US">
            <a:solidFill>
              <a:schemeClr val="accent1">
                <a:lumMod val="50000"/>
              </a:schemeClr>
            </a:solidFill>
          </a:endParaRPr>
        </a:p>
      </dgm:t>
    </dgm:pt>
    <dgm:pt modelId="{BE479493-8864-4810-9AF9-A452CBF707BE}" type="sibTrans" cxnId="{663B7785-D2A0-40DD-BC0B-1F91340B39E2}">
      <dgm:prSet/>
      <dgm:spPr/>
      <dgm:t>
        <a:bodyPr/>
        <a:lstStyle/>
        <a:p>
          <a:endParaRPr lang="en-US">
            <a:solidFill>
              <a:schemeClr val="accent1">
                <a:lumMod val="50000"/>
              </a:schemeClr>
            </a:solidFill>
          </a:endParaRPr>
        </a:p>
      </dgm:t>
    </dgm:pt>
    <dgm:pt modelId="{AF1B4267-857E-4811-BE34-143B8ED63D92}">
      <dgm:prSet custT="1"/>
      <dgm:spPr/>
      <dgm:t>
        <a:bodyPr/>
        <a:lstStyle/>
        <a:p>
          <a:r>
            <a:rPr lang="en-US" sz="2000">
              <a:solidFill>
                <a:schemeClr val="accent1">
                  <a:lumMod val="50000"/>
                </a:schemeClr>
              </a:solidFill>
            </a:rPr>
            <a:t>Air filtration</a:t>
          </a:r>
        </a:p>
      </dgm:t>
    </dgm:pt>
    <dgm:pt modelId="{88843472-83AC-4146-8448-539EA366CE5D}" type="parTrans" cxnId="{87E86658-E9A6-4438-A48C-CD8D6CDA5F47}">
      <dgm:prSet/>
      <dgm:spPr/>
      <dgm:t>
        <a:bodyPr/>
        <a:lstStyle/>
        <a:p>
          <a:endParaRPr lang="en-US">
            <a:solidFill>
              <a:schemeClr val="accent1">
                <a:lumMod val="50000"/>
              </a:schemeClr>
            </a:solidFill>
          </a:endParaRPr>
        </a:p>
      </dgm:t>
    </dgm:pt>
    <dgm:pt modelId="{FE153D1A-8452-405F-BE4F-E29B7D1ED95C}" type="sibTrans" cxnId="{87E86658-E9A6-4438-A48C-CD8D6CDA5F47}">
      <dgm:prSet/>
      <dgm:spPr/>
      <dgm:t>
        <a:bodyPr/>
        <a:lstStyle/>
        <a:p>
          <a:endParaRPr lang="en-US">
            <a:solidFill>
              <a:schemeClr val="accent1">
                <a:lumMod val="50000"/>
              </a:schemeClr>
            </a:solidFill>
          </a:endParaRPr>
        </a:p>
      </dgm:t>
    </dgm:pt>
    <dgm:pt modelId="{A59330CA-8DB0-4D76-B10E-1C0B0C752231}">
      <dgm:prSet custT="1"/>
      <dgm:spPr>
        <a:solidFill>
          <a:srgbClr val="0066FF"/>
        </a:solidFill>
        <a:ln>
          <a:solidFill>
            <a:srgbClr val="0066FF"/>
          </a:solidFill>
        </a:ln>
      </dgm:spPr>
      <dgm:t>
        <a:bodyPr/>
        <a:lstStyle/>
        <a:p>
          <a:r>
            <a:rPr lang="en-US" sz="2400">
              <a:solidFill>
                <a:schemeClr val="bg1"/>
              </a:solidFill>
            </a:rPr>
            <a:t>Electrical and Remediation</a:t>
          </a:r>
        </a:p>
      </dgm:t>
    </dgm:pt>
    <dgm:pt modelId="{8E4E3993-02D3-459D-9680-50A36FDB4947}" type="parTrans" cxnId="{47602179-E56A-4478-BEF0-1D4E03652C41}">
      <dgm:prSet/>
      <dgm:spPr/>
      <dgm:t>
        <a:bodyPr/>
        <a:lstStyle/>
        <a:p>
          <a:endParaRPr lang="en-US">
            <a:solidFill>
              <a:schemeClr val="accent1">
                <a:lumMod val="50000"/>
              </a:schemeClr>
            </a:solidFill>
          </a:endParaRPr>
        </a:p>
      </dgm:t>
    </dgm:pt>
    <dgm:pt modelId="{A1573176-75C1-41A5-BCC3-8891A83A5EB9}" type="sibTrans" cxnId="{47602179-E56A-4478-BEF0-1D4E03652C41}">
      <dgm:prSet/>
      <dgm:spPr/>
      <dgm:t>
        <a:bodyPr/>
        <a:lstStyle/>
        <a:p>
          <a:endParaRPr lang="en-US">
            <a:solidFill>
              <a:schemeClr val="accent1">
                <a:lumMod val="50000"/>
              </a:schemeClr>
            </a:solidFill>
          </a:endParaRPr>
        </a:p>
      </dgm:t>
    </dgm:pt>
    <dgm:pt modelId="{D4B81A79-01BF-40B7-A90A-7C85B6D21074}">
      <dgm:prSet custT="1"/>
      <dgm:spPr/>
      <dgm:t>
        <a:bodyPr/>
        <a:lstStyle/>
        <a:p>
          <a:r>
            <a:rPr lang="en-US" sz="2000">
              <a:solidFill>
                <a:schemeClr val="accent1">
                  <a:lumMod val="50000"/>
                </a:schemeClr>
              </a:solidFill>
            </a:rPr>
            <a:t>Remediation and safety</a:t>
          </a:r>
        </a:p>
      </dgm:t>
    </dgm:pt>
    <dgm:pt modelId="{9FF40FCD-4513-4AE8-BEFA-F235684D2121}" type="parTrans" cxnId="{5FF6B586-9733-4C8B-9B9E-A0AAB5A1FE04}">
      <dgm:prSet/>
      <dgm:spPr/>
      <dgm:t>
        <a:bodyPr/>
        <a:lstStyle/>
        <a:p>
          <a:endParaRPr lang="en-US">
            <a:solidFill>
              <a:schemeClr val="accent1">
                <a:lumMod val="50000"/>
              </a:schemeClr>
            </a:solidFill>
          </a:endParaRPr>
        </a:p>
      </dgm:t>
    </dgm:pt>
    <dgm:pt modelId="{99DB2AEB-B570-47E9-A102-4C94B5D4C721}" type="sibTrans" cxnId="{5FF6B586-9733-4C8B-9B9E-A0AAB5A1FE04}">
      <dgm:prSet/>
      <dgm:spPr/>
      <dgm:t>
        <a:bodyPr/>
        <a:lstStyle/>
        <a:p>
          <a:endParaRPr lang="en-US">
            <a:solidFill>
              <a:schemeClr val="accent1">
                <a:lumMod val="50000"/>
              </a:schemeClr>
            </a:solidFill>
          </a:endParaRPr>
        </a:p>
      </dgm:t>
    </dgm:pt>
    <dgm:pt modelId="{FE0E435D-C14B-478B-83C9-DC3D291CA704}">
      <dgm:prSet custT="1"/>
      <dgm:spPr/>
      <dgm:t>
        <a:bodyPr/>
        <a:lstStyle/>
        <a:p>
          <a:r>
            <a:rPr lang="en-US" sz="2000">
              <a:solidFill>
                <a:schemeClr val="accent1">
                  <a:lumMod val="50000"/>
                </a:schemeClr>
              </a:solidFill>
            </a:rPr>
            <a:t>Electrical wiring and panel upgrades</a:t>
          </a:r>
        </a:p>
      </dgm:t>
    </dgm:pt>
    <dgm:pt modelId="{58B7C65A-C070-4C69-9962-D35B0757D6AC}" type="parTrans" cxnId="{364BBD68-5985-4338-8101-8E55527DD4B9}">
      <dgm:prSet/>
      <dgm:spPr/>
      <dgm:t>
        <a:bodyPr/>
        <a:lstStyle/>
        <a:p>
          <a:endParaRPr lang="en-US">
            <a:solidFill>
              <a:schemeClr val="accent1">
                <a:lumMod val="50000"/>
              </a:schemeClr>
            </a:solidFill>
          </a:endParaRPr>
        </a:p>
      </dgm:t>
    </dgm:pt>
    <dgm:pt modelId="{5ADE0C4D-37E8-44C1-A2B8-0EC67DF2EF3B}" type="sibTrans" cxnId="{364BBD68-5985-4338-8101-8E55527DD4B9}">
      <dgm:prSet/>
      <dgm:spPr/>
      <dgm:t>
        <a:bodyPr/>
        <a:lstStyle/>
        <a:p>
          <a:endParaRPr lang="en-US">
            <a:solidFill>
              <a:schemeClr val="accent1">
                <a:lumMod val="50000"/>
              </a:schemeClr>
            </a:solidFill>
          </a:endParaRPr>
        </a:p>
      </dgm:t>
    </dgm:pt>
    <dgm:pt modelId="{7B52F994-6AF5-48E3-A79C-5C083EF2AA71}">
      <dgm:prSet custT="1"/>
      <dgm:spPr/>
      <dgm:t>
        <a:bodyPr/>
        <a:lstStyle/>
        <a:p>
          <a:r>
            <a:rPr lang="en-US" sz="2000">
              <a:solidFill>
                <a:schemeClr val="accent1">
                  <a:lumMod val="50000"/>
                </a:schemeClr>
              </a:solidFill>
            </a:rPr>
            <a:t>Electric clothes dryer</a:t>
          </a:r>
        </a:p>
      </dgm:t>
    </dgm:pt>
    <dgm:pt modelId="{DEBAA58C-D1C2-4F09-BD74-D4679142A840}" type="parTrans" cxnId="{3530DAFD-00C1-4F1F-8743-E50B2F965962}">
      <dgm:prSet/>
      <dgm:spPr/>
      <dgm:t>
        <a:bodyPr/>
        <a:lstStyle/>
        <a:p>
          <a:endParaRPr lang="en-US">
            <a:solidFill>
              <a:schemeClr val="accent1">
                <a:lumMod val="50000"/>
              </a:schemeClr>
            </a:solidFill>
          </a:endParaRPr>
        </a:p>
      </dgm:t>
    </dgm:pt>
    <dgm:pt modelId="{CF51ED48-8C42-412D-A200-B47794AF185A}" type="sibTrans" cxnId="{3530DAFD-00C1-4F1F-8743-E50B2F965962}">
      <dgm:prSet/>
      <dgm:spPr/>
      <dgm:t>
        <a:bodyPr/>
        <a:lstStyle/>
        <a:p>
          <a:endParaRPr lang="en-US">
            <a:solidFill>
              <a:schemeClr val="accent1">
                <a:lumMod val="50000"/>
              </a:schemeClr>
            </a:solidFill>
          </a:endParaRPr>
        </a:p>
      </dgm:t>
    </dgm:pt>
    <dgm:pt modelId="{7407803A-1291-420F-A750-D0ACAAA7DD68}">
      <dgm:prSet custT="1"/>
      <dgm:spPr/>
      <dgm:t>
        <a:bodyPr/>
        <a:lstStyle/>
        <a:p>
          <a:r>
            <a:rPr lang="en-US" sz="2000">
              <a:solidFill>
                <a:schemeClr val="accent1">
                  <a:lumMod val="50000"/>
                </a:schemeClr>
              </a:solidFill>
            </a:rPr>
            <a:t>LED lights</a:t>
          </a:r>
        </a:p>
      </dgm:t>
    </dgm:pt>
    <dgm:pt modelId="{D8EEF591-FFFE-4E6D-A091-B043BE375578}" type="parTrans" cxnId="{FDC8C3FB-6588-430F-B65E-A54A3F38017B}">
      <dgm:prSet/>
      <dgm:spPr/>
      <dgm:t>
        <a:bodyPr/>
        <a:lstStyle/>
        <a:p>
          <a:endParaRPr lang="en-US">
            <a:solidFill>
              <a:schemeClr val="accent1">
                <a:lumMod val="50000"/>
              </a:schemeClr>
            </a:solidFill>
          </a:endParaRPr>
        </a:p>
      </dgm:t>
    </dgm:pt>
    <dgm:pt modelId="{82D0C39C-7771-4607-8157-D9C87DEE48C5}" type="sibTrans" cxnId="{FDC8C3FB-6588-430F-B65E-A54A3F38017B}">
      <dgm:prSet/>
      <dgm:spPr/>
      <dgm:t>
        <a:bodyPr/>
        <a:lstStyle/>
        <a:p>
          <a:endParaRPr lang="en-US">
            <a:solidFill>
              <a:schemeClr val="accent1">
                <a:lumMod val="50000"/>
              </a:schemeClr>
            </a:solidFill>
          </a:endParaRPr>
        </a:p>
      </dgm:t>
    </dgm:pt>
    <dgm:pt modelId="{EADFD4C8-9A83-4638-85C3-8338F0A3E768}" type="pres">
      <dgm:prSet presAssocID="{3CAE396A-B394-4934-8A92-AD42916D48F6}" presName="linear" presStyleCnt="0">
        <dgm:presLayoutVars>
          <dgm:animLvl val="lvl"/>
          <dgm:resizeHandles val="exact"/>
        </dgm:presLayoutVars>
      </dgm:prSet>
      <dgm:spPr/>
    </dgm:pt>
    <dgm:pt modelId="{CF46844B-049F-4E3C-A073-64C6FBCC0A3B}" type="pres">
      <dgm:prSet presAssocID="{A62FA37A-95BB-4C73-BFD5-628BEAFAFE1A}" presName="parentText" presStyleLbl="node1" presStyleIdx="0" presStyleCnt="3">
        <dgm:presLayoutVars>
          <dgm:chMax val="0"/>
          <dgm:bulletEnabled val="1"/>
        </dgm:presLayoutVars>
      </dgm:prSet>
      <dgm:spPr/>
    </dgm:pt>
    <dgm:pt modelId="{DE067802-C4CB-4509-9D56-AD3A15AEF589}" type="pres">
      <dgm:prSet presAssocID="{A62FA37A-95BB-4C73-BFD5-628BEAFAFE1A}" presName="childText" presStyleLbl="revTx" presStyleIdx="0" presStyleCnt="3">
        <dgm:presLayoutVars>
          <dgm:bulletEnabled val="1"/>
        </dgm:presLayoutVars>
      </dgm:prSet>
      <dgm:spPr/>
    </dgm:pt>
    <dgm:pt modelId="{34E2A71A-E90D-4128-916E-85C4132E37AB}" type="pres">
      <dgm:prSet presAssocID="{17BBE737-DE64-4B06-B502-BCEC2E0247A4}" presName="parentText" presStyleLbl="node1" presStyleIdx="1" presStyleCnt="3">
        <dgm:presLayoutVars>
          <dgm:chMax val="0"/>
          <dgm:bulletEnabled val="1"/>
        </dgm:presLayoutVars>
      </dgm:prSet>
      <dgm:spPr/>
    </dgm:pt>
    <dgm:pt modelId="{6DB7C1CC-F06A-40C9-AD89-2339D37770C0}" type="pres">
      <dgm:prSet presAssocID="{17BBE737-DE64-4B06-B502-BCEC2E0247A4}" presName="childText" presStyleLbl="revTx" presStyleIdx="1" presStyleCnt="3">
        <dgm:presLayoutVars>
          <dgm:bulletEnabled val="1"/>
        </dgm:presLayoutVars>
      </dgm:prSet>
      <dgm:spPr/>
    </dgm:pt>
    <dgm:pt modelId="{8723429E-CEDD-487F-A00A-A9EE3E6D4DDF}" type="pres">
      <dgm:prSet presAssocID="{A59330CA-8DB0-4D76-B10E-1C0B0C752231}" presName="parentText" presStyleLbl="node1" presStyleIdx="2" presStyleCnt="3">
        <dgm:presLayoutVars>
          <dgm:chMax val="0"/>
          <dgm:bulletEnabled val="1"/>
        </dgm:presLayoutVars>
      </dgm:prSet>
      <dgm:spPr/>
    </dgm:pt>
    <dgm:pt modelId="{570C615C-D364-490E-9133-611453B508F7}" type="pres">
      <dgm:prSet presAssocID="{A59330CA-8DB0-4D76-B10E-1C0B0C752231}" presName="childText" presStyleLbl="revTx" presStyleIdx="2" presStyleCnt="3">
        <dgm:presLayoutVars>
          <dgm:bulletEnabled val="1"/>
        </dgm:presLayoutVars>
      </dgm:prSet>
      <dgm:spPr/>
    </dgm:pt>
  </dgm:ptLst>
  <dgm:cxnLst>
    <dgm:cxn modelId="{C73A5B0D-5015-41DF-812F-3A88F0E4CE3A}" type="presOf" srcId="{7407803A-1291-420F-A750-D0ACAAA7DD68}" destId="{6DB7C1CC-F06A-40C9-AD89-2339D37770C0}" srcOrd="0" destOrd="1" presId="urn:microsoft.com/office/officeart/2005/8/layout/vList2"/>
    <dgm:cxn modelId="{F7FA4710-2531-468F-BF34-FF072A9A7C47}" type="presOf" srcId="{A62FA37A-95BB-4C73-BFD5-628BEAFAFE1A}" destId="{CF46844B-049F-4E3C-A073-64C6FBCC0A3B}" srcOrd="0" destOrd="0" presId="urn:microsoft.com/office/officeart/2005/8/layout/vList2"/>
    <dgm:cxn modelId="{32DAFC24-A467-421A-B8D1-A36972A63B28}" srcId="{A62FA37A-95BB-4C73-BFD5-628BEAFAFE1A}" destId="{47054B95-F1B3-42B8-95C7-2B5335A30273}" srcOrd="0" destOrd="0" parTransId="{8C1057D3-1BB9-4BC0-9876-7A6E93316DA2}" sibTransId="{6A791184-B5C6-44FD-A468-8169729E2410}"/>
    <dgm:cxn modelId="{85DDFF33-FF01-4140-BECE-9D24AFAA66C3}" type="presOf" srcId="{D4B81A79-01BF-40B7-A90A-7C85B6D21074}" destId="{570C615C-D364-490E-9133-611453B508F7}" srcOrd="0" destOrd="1" presId="urn:microsoft.com/office/officeart/2005/8/layout/vList2"/>
    <dgm:cxn modelId="{CE9ADF46-92B4-4E65-9DBC-C754B9AEAD83}" type="presOf" srcId="{3CAE396A-B394-4934-8A92-AD42916D48F6}" destId="{EADFD4C8-9A83-4638-85C3-8338F0A3E768}" srcOrd="0" destOrd="0" presId="urn:microsoft.com/office/officeart/2005/8/layout/vList2"/>
    <dgm:cxn modelId="{364BBD68-5985-4338-8101-8E55527DD4B9}" srcId="{A59330CA-8DB0-4D76-B10E-1C0B0C752231}" destId="{FE0E435D-C14B-478B-83C9-DC3D291CA704}" srcOrd="0" destOrd="0" parTransId="{58B7C65A-C070-4C69-9962-D35B0757D6AC}" sibTransId="{5ADE0C4D-37E8-44C1-A2B8-0EC67DF2EF3B}"/>
    <dgm:cxn modelId="{8B4B1958-6859-4B62-A3B7-DE165CFCDC6C}" srcId="{3CAE396A-B394-4934-8A92-AD42916D48F6}" destId="{A62FA37A-95BB-4C73-BFD5-628BEAFAFE1A}" srcOrd="0" destOrd="0" parTransId="{575B9873-EAC9-4799-9670-40C668E4A7BD}" sibTransId="{5722BFEA-D481-4158-81EB-4E4E0C78D17F}"/>
    <dgm:cxn modelId="{87E86658-E9A6-4438-A48C-CD8D6CDA5F47}" srcId="{17BBE737-DE64-4B06-B502-BCEC2E0247A4}" destId="{AF1B4267-857E-4811-BE34-143B8ED63D92}" srcOrd="0" destOrd="0" parTransId="{88843472-83AC-4146-8448-539EA366CE5D}" sibTransId="{FE153D1A-8452-405F-BE4F-E29B7D1ED95C}"/>
    <dgm:cxn modelId="{47602179-E56A-4478-BEF0-1D4E03652C41}" srcId="{3CAE396A-B394-4934-8A92-AD42916D48F6}" destId="{A59330CA-8DB0-4D76-B10E-1C0B0C752231}" srcOrd="2" destOrd="0" parTransId="{8E4E3993-02D3-459D-9680-50A36FDB4947}" sibTransId="{A1573176-75C1-41A5-BCC3-8891A83A5EB9}"/>
    <dgm:cxn modelId="{70D74679-99AB-4F21-A8CA-57817C1D8011}" type="presOf" srcId="{17BBE737-DE64-4B06-B502-BCEC2E0247A4}" destId="{34E2A71A-E90D-4128-916E-85C4132E37AB}" srcOrd="0" destOrd="0" presId="urn:microsoft.com/office/officeart/2005/8/layout/vList2"/>
    <dgm:cxn modelId="{663B7785-D2A0-40DD-BC0B-1F91340B39E2}" srcId="{3CAE396A-B394-4934-8A92-AD42916D48F6}" destId="{17BBE737-DE64-4B06-B502-BCEC2E0247A4}" srcOrd="1" destOrd="0" parTransId="{1721F08B-A491-46E6-8366-E4D4077F33F0}" sibTransId="{BE479493-8864-4810-9AF9-A452CBF707BE}"/>
    <dgm:cxn modelId="{5FF6B586-9733-4C8B-9B9E-A0AAB5A1FE04}" srcId="{A59330CA-8DB0-4D76-B10E-1C0B0C752231}" destId="{D4B81A79-01BF-40B7-A90A-7C85B6D21074}" srcOrd="1" destOrd="0" parTransId="{9FF40FCD-4513-4AE8-BEFA-F235684D2121}" sibTransId="{99DB2AEB-B570-47E9-A102-4C94B5D4C721}"/>
    <dgm:cxn modelId="{E4673092-0AC3-40A2-9817-CE8596AFF9DA}" type="presOf" srcId="{7B52F994-6AF5-48E3-A79C-5C083EF2AA71}" destId="{DE067802-C4CB-4509-9D56-AD3A15AEF589}" srcOrd="0" destOrd="1" presId="urn:microsoft.com/office/officeart/2005/8/layout/vList2"/>
    <dgm:cxn modelId="{D1677C96-B58D-4F5F-BE95-831BE34A6499}" type="presOf" srcId="{AF1B4267-857E-4811-BE34-143B8ED63D92}" destId="{6DB7C1CC-F06A-40C9-AD89-2339D37770C0}" srcOrd="0" destOrd="0" presId="urn:microsoft.com/office/officeart/2005/8/layout/vList2"/>
    <dgm:cxn modelId="{6084D49C-3BBD-4038-975A-18813ED29166}" type="presOf" srcId="{FE0E435D-C14B-478B-83C9-DC3D291CA704}" destId="{570C615C-D364-490E-9133-611453B508F7}" srcOrd="0" destOrd="0" presId="urn:microsoft.com/office/officeart/2005/8/layout/vList2"/>
    <dgm:cxn modelId="{5C11DECD-B884-41A9-B192-F999DE1918CF}" type="presOf" srcId="{47054B95-F1B3-42B8-95C7-2B5335A30273}" destId="{DE067802-C4CB-4509-9D56-AD3A15AEF589}" srcOrd="0" destOrd="0" presId="urn:microsoft.com/office/officeart/2005/8/layout/vList2"/>
    <dgm:cxn modelId="{FF3804EF-B548-4974-94A9-529663950778}" type="presOf" srcId="{A59330CA-8DB0-4D76-B10E-1C0B0C752231}" destId="{8723429E-CEDD-487F-A00A-A9EE3E6D4DDF}" srcOrd="0" destOrd="0" presId="urn:microsoft.com/office/officeart/2005/8/layout/vList2"/>
    <dgm:cxn modelId="{FDC8C3FB-6588-430F-B65E-A54A3F38017B}" srcId="{17BBE737-DE64-4B06-B502-BCEC2E0247A4}" destId="{7407803A-1291-420F-A750-D0ACAAA7DD68}" srcOrd="1" destOrd="0" parTransId="{D8EEF591-FFFE-4E6D-A091-B043BE375578}" sibTransId="{82D0C39C-7771-4607-8157-D9C87DEE48C5}"/>
    <dgm:cxn modelId="{3530DAFD-00C1-4F1F-8743-E50B2F965962}" srcId="{A62FA37A-95BB-4C73-BFD5-628BEAFAFE1A}" destId="{7B52F994-6AF5-48E3-A79C-5C083EF2AA71}" srcOrd="1" destOrd="0" parTransId="{DEBAA58C-D1C2-4F09-BD74-D4679142A840}" sibTransId="{CF51ED48-8C42-412D-A200-B47794AF185A}"/>
    <dgm:cxn modelId="{063233B3-FCAE-4302-A846-63986109AE85}" type="presParOf" srcId="{EADFD4C8-9A83-4638-85C3-8338F0A3E768}" destId="{CF46844B-049F-4E3C-A073-64C6FBCC0A3B}" srcOrd="0" destOrd="0" presId="urn:microsoft.com/office/officeart/2005/8/layout/vList2"/>
    <dgm:cxn modelId="{79429FD8-EE63-478A-AF38-0BD09FCB87A2}" type="presParOf" srcId="{EADFD4C8-9A83-4638-85C3-8338F0A3E768}" destId="{DE067802-C4CB-4509-9D56-AD3A15AEF589}" srcOrd="1" destOrd="0" presId="urn:microsoft.com/office/officeart/2005/8/layout/vList2"/>
    <dgm:cxn modelId="{EE887924-B14C-47AE-B41A-FB05AE4BD705}" type="presParOf" srcId="{EADFD4C8-9A83-4638-85C3-8338F0A3E768}" destId="{34E2A71A-E90D-4128-916E-85C4132E37AB}" srcOrd="2" destOrd="0" presId="urn:microsoft.com/office/officeart/2005/8/layout/vList2"/>
    <dgm:cxn modelId="{40825E6B-8176-4494-B6CD-3967D26C5781}" type="presParOf" srcId="{EADFD4C8-9A83-4638-85C3-8338F0A3E768}" destId="{6DB7C1CC-F06A-40C9-AD89-2339D37770C0}" srcOrd="3" destOrd="0" presId="urn:microsoft.com/office/officeart/2005/8/layout/vList2"/>
    <dgm:cxn modelId="{7241F71F-D866-4FAA-BE21-64B29DFF39FF}" type="presParOf" srcId="{EADFD4C8-9A83-4638-85C3-8338F0A3E768}" destId="{8723429E-CEDD-487F-A00A-A9EE3E6D4DDF}" srcOrd="4" destOrd="0" presId="urn:microsoft.com/office/officeart/2005/8/layout/vList2"/>
    <dgm:cxn modelId="{93FDF2FA-EFCE-40F8-887F-FB54DD03D456}" type="presParOf" srcId="{EADFD4C8-9A83-4638-85C3-8338F0A3E768}" destId="{570C615C-D364-490E-9133-611453B508F7}"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186529-4B35-4B08-96B3-3C9389E2E01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F25599D-BB46-47D3-A620-561A9EAC0BBB}">
      <dgm:prSet phldrT="[Text]"/>
      <dgm:spPr>
        <a:solidFill>
          <a:schemeClr val="accent5"/>
        </a:solidFill>
      </dgm:spPr>
      <dgm:t>
        <a:bodyPr/>
        <a:lstStyle/>
        <a:p>
          <a:r>
            <a:rPr lang="en-US" b="1"/>
            <a:t>2022 State SIP Strategy Concept:</a:t>
          </a:r>
          <a:r>
            <a:rPr lang="en-US"/>
            <a:t> </a:t>
          </a:r>
        </a:p>
        <a:p>
          <a:r>
            <a:rPr lang="en-US"/>
            <a:t>100% </a:t>
          </a:r>
          <a:r>
            <a:rPr lang="en-US" u="none"/>
            <a:t>sales must meet zero-GHG emission targets </a:t>
          </a:r>
          <a:r>
            <a:rPr lang="en-US"/>
            <a:t>starting in 2030</a:t>
          </a:r>
        </a:p>
      </dgm:t>
    </dgm:pt>
    <dgm:pt modelId="{77BAF958-97E7-4326-9BA9-CC28EFAC47F7}" type="parTrans" cxnId="{1DEC31BD-5561-4907-8457-3CC41B937E4B}">
      <dgm:prSet/>
      <dgm:spPr/>
      <dgm:t>
        <a:bodyPr/>
        <a:lstStyle/>
        <a:p>
          <a:endParaRPr lang="en-US"/>
        </a:p>
      </dgm:t>
    </dgm:pt>
    <dgm:pt modelId="{D17691AA-AB20-4025-9016-924B00CF32AE}" type="sibTrans" cxnId="{1DEC31BD-5561-4907-8457-3CC41B937E4B}">
      <dgm:prSet/>
      <dgm:spPr/>
      <dgm:t>
        <a:bodyPr/>
        <a:lstStyle/>
        <a:p>
          <a:endParaRPr lang="en-US"/>
        </a:p>
      </dgm:t>
    </dgm:pt>
    <dgm:pt modelId="{445EFA0E-582E-4481-BFEE-4F2B22FC0B7A}">
      <dgm:prSet phldrT="[Text]"/>
      <dgm:spPr>
        <a:solidFill>
          <a:schemeClr val="accent5">
            <a:lumMod val="75000"/>
          </a:schemeClr>
        </a:solidFill>
      </dgm:spPr>
      <dgm:t>
        <a:bodyPr/>
        <a:lstStyle/>
        <a:p>
          <a:r>
            <a:rPr lang="en-US" b="1"/>
            <a:t>May 2024 Concept: </a:t>
          </a:r>
        </a:p>
        <a:p>
          <a:r>
            <a:rPr lang="en-US"/>
            <a:t>Different types and sizes of equipment must meet zero-GHG emission targets starting in 2027 and ending in 2033</a:t>
          </a:r>
          <a:endParaRPr lang="en-US" strike="sngStrike"/>
        </a:p>
      </dgm:t>
    </dgm:pt>
    <dgm:pt modelId="{10562AE3-66F2-46FD-973F-1493F863AC8F}" type="parTrans" cxnId="{89F43D6A-0289-4CA5-8891-54A8D52EC6E1}">
      <dgm:prSet/>
      <dgm:spPr/>
      <dgm:t>
        <a:bodyPr/>
        <a:lstStyle/>
        <a:p>
          <a:endParaRPr lang="en-US"/>
        </a:p>
      </dgm:t>
    </dgm:pt>
    <dgm:pt modelId="{18E51070-9B57-4E2F-8DD5-BAEAEF189849}" type="sibTrans" cxnId="{89F43D6A-0289-4CA5-8891-54A8D52EC6E1}">
      <dgm:prSet/>
      <dgm:spPr/>
      <dgm:t>
        <a:bodyPr/>
        <a:lstStyle/>
        <a:p>
          <a:endParaRPr lang="en-US"/>
        </a:p>
      </dgm:t>
    </dgm:pt>
    <dgm:pt modelId="{A1AA281E-ADB4-474B-84CD-0BA4D88F678B}">
      <dgm:prSet phldrT="[Text]"/>
      <dgm:spPr>
        <a:solidFill>
          <a:schemeClr val="accent5">
            <a:lumMod val="50000"/>
          </a:schemeClr>
        </a:solidFill>
      </dgm:spPr>
      <dgm:t>
        <a:bodyPr/>
        <a:lstStyle/>
        <a:p>
          <a:r>
            <a:rPr lang="en-US" b="1"/>
            <a:t>December 2025 Proposal: </a:t>
          </a:r>
          <a:r>
            <a:rPr lang="en-US"/>
            <a:t> </a:t>
          </a:r>
        </a:p>
        <a:p>
          <a:r>
            <a:rPr lang="en-US">
              <a:solidFill>
                <a:schemeClr val="bg1"/>
              </a:solidFill>
            </a:rPr>
            <a:t>Emissive sales limits </a:t>
          </a:r>
          <a:r>
            <a:rPr lang="en-US" u="none">
              <a:solidFill>
                <a:schemeClr val="bg1"/>
              </a:solidFill>
            </a:rPr>
            <a:t>combined with a </a:t>
          </a:r>
          <a:r>
            <a:rPr lang="en-US" u="none" strike="noStrike">
              <a:solidFill>
                <a:schemeClr val="bg1"/>
              </a:solidFill>
            </a:rPr>
            <a:t>credit system to provide flexibility to </a:t>
          </a:r>
          <a:r>
            <a:rPr lang="en-US" strike="noStrike">
              <a:solidFill>
                <a:schemeClr val="bg1"/>
              </a:solidFill>
            </a:rPr>
            <a:t>address regulated entity and end user challenges</a:t>
          </a:r>
        </a:p>
      </dgm:t>
    </dgm:pt>
    <dgm:pt modelId="{E9004CC4-E9C5-4FAB-B8DC-B5F4DB50A43B}" type="parTrans" cxnId="{17257CB0-ACA6-43F2-AB81-DAE391E7D698}">
      <dgm:prSet/>
      <dgm:spPr/>
      <dgm:t>
        <a:bodyPr/>
        <a:lstStyle/>
        <a:p>
          <a:endParaRPr lang="en-US"/>
        </a:p>
      </dgm:t>
    </dgm:pt>
    <dgm:pt modelId="{570AD013-88EE-4015-9DED-849E70C56C66}" type="sibTrans" cxnId="{17257CB0-ACA6-43F2-AB81-DAE391E7D698}">
      <dgm:prSet/>
      <dgm:spPr/>
      <dgm:t>
        <a:bodyPr/>
        <a:lstStyle/>
        <a:p>
          <a:endParaRPr lang="en-US"/>
        </a:p>
      </dgm:t>
    </dgm:pt>
    <dgm:pt modelId="{E587202F-36BB-47A0-965F-F5047E34011C}" type="pres">
      <dgm:prSet presAssocID="{BD186529-4B35-4B08-96B3-3C9389E2E016}" presName="outerComposite" presStyleCnt="0">
        <dgm:presLayoutVars>
          <dgm:chMax val="5"/>
          <dgm:dir/>
          <dgm:resizeHandles val="exact"/>
        </dgm:presLayoutVars>
      </dgm:prSet>
      <dgm:spPr/>
    </dgm:pt>
    <dgm:pt modelId="{B2DFC975-9DC0-4156-9A9D-A40F2C7B8951}" type="pres">
      <dgm:prSet presAssocID="{BD186529-4B35-4B08-96B3-3C9389E2E016}" presName="dummyMaxCanvas" presStyleCnt="0">
        <dgm:presLayoutVars/>
      </dgm:prSet>
      <dgm:spPr/>
    </dgm:pt>
    <dgm:pt modelId="{7036A2D9-4F36-4F71-99A1-249B6D8F146D}" type="pres">
      <dgm:prSet presAssocID="{BD186529-4B35-4B08-96B3-3C9389E2E016}" presName="ThreeNodes_1" presStyleLbl="node1" presStyleIdx="0" presStyleCnt="3" custLinFactNeighborX="17647" custLinFactNeighborY="7618">
        <dgm:presLayoutVars>
          <dgm:bulletEnabled val="1"/>
        </dgm:presLayoutVars>
      </dgm:prSet>
      <dgm:spPr/>
    </dgm:pt>
    <dgm:pt modelId="{80F9BEF1-69F6-437C-9EB2-89513E50BF9A}" type="pres">
      <dgm:prSet presAssocID="{BD186529-4B35-4B08-96B3-3C9389E2E016}" presName="ThreeNodes_2" presStyleLbl="node1" presStyleIdx="1" presStyleCnt="3" custLinFactNeighborX="8755" custLinFactNeighborY="3152">
        <dgm:presLayoutVars>
          <dgm:bulletEnabled val="1"/>
        </dgm:presLayoutVars>
      </dgm:prSet>
      <dgm:spPr/>
    </dgm:pt>
    <dgm:pt modelId="{4D0AFD0F-2568-44A5-9589-3908E1226350}" type="pres">
      <dgm:prSet presAssocID="{BD186529-4B35-4B08-96B3-3C9389E2E016}" presName="ThreeNodes_3" presStyleLbl="node1" presStyleIdx="2" presStyleCnt="3">
        <dgm:presLayoutVars>
          <dgm:bulletEnabled val="1"/>
        </dgm:presLayoutVars>
      </dgm:prSet>
      <dgm:spPr/>
    </dgm:pt>
    <dgm:pt modelId="{80A47073-81AB-4455-BEFA-DEE67E83C718}" type="pres">
      <dgm:prSet presAssocID="{BD186529-4B35-4B08-96B3-3C9389E2E016}" presName="ThreeConn_1-2" presStyleLbl="fgAccFollowNode1" presStyleIdx="0" presStyleCnt="2" custLinFactNeighborX="85173" custLinFactNeighborY="-4378">
        <dgm:presLayoutVars>
          <dgm:bulletEnabled val="1"/>
        </dgm:presLayoutVars>
      </dgm:prSet>
      <dgm:spPr/>
    </dgm:pt>
    <dgm:pt modelId="{4D6EF3FB-155B-4948-9D50-2A9A969A88F9}" type="pres">
      <dgm:prSet presAssocID="{BD186529-4B35-4B08-96B3-3C9389E2E016}" presName="ThreeConn_2-3" presStyleLbl="fgAccFollowNode1" presStyleIdx="1" presStyleCnt="2" custLinFactNeighborX="23360" custLinFactNeighborY="-1374">
        <dgm:presLayoutVars>
          <dgm:bulletEnabled val="1"/>
        </dgm:presLayoutVars>
      </dgm:prSet>
      <dgm:spPr/>
    </dgm:pt>
    <dgm:pt modelId="{96F635CD-C094-4CCA-8131-04594D13802F}" type="pres">
      <dgm:prSet presAssocID="{BD186529-4B35-4B08-96B3-3C9389E2E016}" presName="ThreeNodes_1_text" presStyleLbl="node1" presStyleIdx="2" presStyleCnt="3">
        <dgm:presLayoutVars>
          <dgm:bulletEnabled val="1"/>
        </dgm:presLayoutVars>
      </dgm:prSet>
      <dgm:spPr/>
    </dgm:pt>
    <dgm:pt modelId="{37665158-4873-45C8-BD80-7A5699C8ED32}" type="pres">
      <dgm:prSet presAssocID="{BD186529-4B35-4B08-96B3-3C9389E2E016}" presName="ThreeNodes_2_text" presStyleLbl="node1" presStyleIdx="2" presStyleCnt="3">
        <dgm:presLayoutVars>
          <dgm:bulletEnabled val="1"/>
        </dgm:presLayoutVars>
      </dgm:prSet>
      <dgm:spPr/>
    </dgm:pt>
    <dgm:pt modelId="{573FAEDC-D311-4C19-812D-AA22C1F0D43C}" type="pres">
      <dgm:prSet presAssocID="{BD186529-4B35-4B08-96B3-3C9389E2E016}" presName="ThreeNodes_3_text" presStyleLbl="node1" presStyleIdx="2" presStyleCnt="3">
        <dgm:presLayoutVars>
          <dgm:bulletEnabled val="1"/>
        </dgm:presLayoutVars>
      </dgm:prSet>
      <dgm:spPr/>
    </dgm:pt>
  </dgm:ptLst>
  <dgm:cxnLst>
    <dgm:cxn modelId="{D08CEE21-5209-4BF9-8AE0-A3487671DF96}" type="presOf" srcId="{445EFA0E-582E-4481-BFEE-4F2B22FC0B7A}" destId="{80F9BEF1-69F6-437C-9EB2-89513E50BF9A}" srcOrd="0" destOrd="0" presId="urn:microsoft.com/office/officeart/2005/8/layout/vProcess5"/>
    <dgm:cxn modelId="{7B897F2C-E462-4149-A4F6-8147CFCF712C}" type="presOf" srcId="{D17691AA-AB20-4025-9016-924B00CF32AE}" destId="{80A47073-81AB-4455-BEFA-DEE67E83C718}" srcOrd="0" destOrd="0" presId="urn:microsoft.com/office/officeart/2005/8/layout/vProcess5"/>
    <dgm:cxn modelId="{4FA5262D-316D-48AF-B3F9-E44837B29147}" type="presOf" srcId="{FF25599D-BB46-47D3-A620-561A9EAC0BBB}" destId="{7036A2D9-4F36-4F71-99A1-249B6D8F146D}" srcOrd="0" destOrd="0" presId="urn:microsoft.com/office/officeart/2005/8/layout/vProcess5"/>
    <dgm:cxn modelId="{A6B1C035-AF3D-417B-AB7C-CC5711361B0D}" type="presOf" srcId="{A1AA281E-ADB4-474B-84CD-0BA4D88F678B}" destId="{4D0AFD0F-2568-44A5-9589-3908E1226350}" srcOrd="0" destOrd="0" presId="urn:microsoft.com/office/officeart/2005/8/layout/vProcess5"/>
    <dgm:cxn modelId="{C97C9C68-61BF-4D2B-82E5-02EE803E1C67}" type="presOf" srcId="{445EFA0E-582E-4481-BFEE-4F2B22FC0B7A}" destId="{37665158-4873-45C8-BD80-7A5699C8ED32}" srcOrd="1" destOrd="0" presId="urn:microsoft.com/office/officeart/2005/8/layout/vProcess5"/>
    <dgm:cxn modelId="{C393B848-2B18-4B60-B687-654AA1F89783}" type="presOf" srcId="{A1AA281E-ADB4-474B-84CD-0BA4D88F678B}" destId="{573FAEDC-D311-4C19-812D-AA22C1F0D43C}" srcOrd="1" destOrd="0" presId="urn:microsoft.com/office/officeart/2005/8/layout/vProcess5"/>
    <dgm:cxn modelId="{89F43D6A-0289-4CA5-8891-54A8D52EC6E1}" srcId="{BD186529-4B35-4B08-96B3-3C9389E2E016}" destId="{445EFA0E-582E-4481-BFEE-4F2B22FC0B7A}" srcOrd="1" destOrd="0" parTransId="{10562AE3-66F2-46FD-973F-1493F863AC8F}" sibTransId="{18E51070-9B57-4E2F-8DD5-BAEAEF189849}"/>
    <dgm:cxn modelId="{CED1ABAD-4F3D-4C09-8B76-AC9E83988A02}" type="presOf" srcId="{FF25599D-BB46-47D3-A620-561A9EAC0BBB}" destId="{96F635CD-C094-4CCA-8131-04594D13802F}" srcOrd="1" destOrd="0" presId="urn:microsoft.com/office/officeart/2005/8/layout/vProcess5"/>
    <dgm:cxn modelId="{17257CB0-ACA6-43F2-AB81-DAE391E7D698}" srcId="{BD186529-4B35-4B08-96B3-3C9389E2E016}" destId="{A1AA281E-ADB4-474B-84CD-0BA4D88F678B}" srcOrd="2" destOrd="0" parTransId="{E9004CC4-E9C5-4FAB-B8DC-B5F4DB50A43B}" sibTransId="{570AD013-88EE-4015-9DED-849E70C56C66}"/>
    <dgm:cxn modelId="{FBD05AB6-D9A1-432A-A142-3C6308E44A75}" type="presOf" srcId="{18E51070-9B57-4E2F-8DD5-BAEAEF189849}" destId="{4D6EF3FB-155B-4948-9D50-2A9A969A88F9}" srcOrd="0" destOrd="0" presId="urn:microsoft.com/office/officeart/2005/8/layout/vProcess5"/>
    <dgm:cxn modelId="{1DEC31BD-5561-4907-8457-3CC41B937E4B}" srcId="{BD186529-4B35-4B08-96B3-3C9389E2E016}" destId="{FF25599D-BB46-47D3-A620-561A9EAC0BBB}" srcOrd="0" destOrd="0" parTransId="{77BAF958-97E7-4326-9BA9-CC28EFAC47F7}" sibTransId="{D17691AA-AB20-4025-9016-924B00CF32AE}"/>
    <dgm:cxn modelId="{AEE1F3F6-CC2A-493C-819A-D22635819DCE}" type="presOf" srcId="{BD186529-4B35-4B08-96B3-3C9389E2E016}" destId="{E587202F-36BB-47A0-965F-F5047E34011C}" srcOrd="0" destOrd="0" presId="urn:microsoft.com/office/officeart/2005/8/layout/vProcess5"/>
    <dgm:cxn modelId="{2DE4B399-D70A-471E-A2E6-E2B152599FF9}" type="presParOf" srcId="{E587202F-36BB-47A0-965F-F5047E34011C}" destId="{B2DFC975-9DC0-4156-9A9D-A40F2C7B8951}" srcOrd="0" destOrd="0" presId="urn:microsoft.com/office/officeart/2005/8/layout/vProcess5"/>
    <dgm:cxn modelId="{08EC0224-BB2F-4371-82C4-4A72930F3089}" type="presParOf" srcId="{E587202F-36BB-47A0-965F-F5047E34011C}" destId="{7036A2D9-4F36-4F71-99A1-249B6D8F146D}" srcOrd="1" destOrd="0" presId="urn:microsoft.com/office/officeart/2005/8/layout/vProcess5"/>
    <dgm:cxn modelId="{379E47B9-1173-4F05-B315-224DA832BEA7}" type="presParOf" srcId="{E587202F-36BB-47A0-965F-F5047E34011C}" destId="{80F9BEF1-69F6-437C-9EB2-89513E50BF9A}" srcOrd="2" destOrd="0" presId="urn:microsoft.com/office/officeart/2005/8/layout/vProcess5"/>
    <dgm:cxn modelId="{B74128F3-5E3B-4C2E-8DA7-E81862180ADF}" type="presParOf" srcId="{E587202F-36BB-47A0-965F-F5047E34011C}" destId="{4D0AFD0F-2568-44A5-9589-3908E1226350}" srcOrd="3" destOrd="0" presId="urn:microsoft.com/office/officeart/2005/8/layout/vProcess5"/>
    <dgm:cxn modelId="{3C89A1EC-A8CE-4F87-A600-ACCD87749CAA}" type="presParOf" srcId="{E587202F-36BB-47A0-965F-F5047E34011C}" destId="{80A47073-81AB-4455-BEFA-DEE67E83C718}" srcOrd="4" destOrd="0" presId="urn:microsoft.com/office/officeart/2005/8/layout/vProcess5"/>
    <dgm:cxn modelId="{E7F94EF6-3251-404B-A83C-1DE78BEA2EEF}" type="presParOf" srcId="{E587202F-36BB-47A0-965F-F5047E34011C}" destId="{4D6EF3FB-155B-4948-9D50-2A9A969A88F9}" srcOrd="5" destOrd="0" presId="urn:microsoft.com/office/officeart/2005/8/layout/vProcess5"/>
    <dgm:cxn modelId="{40ACDBDA-A340-4621-855E-C411CB6F3CC6}" type="presParOf" srcId="{E587202F-36BB-47A0-965F-F5047E34011C}" destId="{96F635CD-C094-4CCA-8131-04594D13802F}" srcOrd="6" destOrd="0" presId="urn:microsoft.com/office/officeart/2005/8/layout/vProcess5"/>
    <dgm:cxn modelId="{86CC0C8B-2400-4F6C-9CB3-F29FEBCC702E}" type="presParOf" srcId="{E587202F-36BB-47A0-965F-F5047E34011C}" destId="{37665158-4873-45C8-BD80-7A5699C8ED32}" srcOrd="7" destOrd="0" presId="urn:microsoft.com/office/officeart/2005/8/layout/vProcess5"/>
    <dgm:cxn modelId="{0034557C-24B4-4707-85B2-48E78361132C}" type="presParOf" srcId="{E587202F-36BB-47A0-965F-F5047E34011C}" destId="{573FAEDC-D311-4C19-812D-AA22C1F0D43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BE6D66-6A4E-4CBD-A722-130C41E0BE2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6F7E1B-E439-406F-B249-F201CBDDD464}">
      <dgm:prSet custT="1"/>
      <dgm:spPr>
        <a:solidFill>
          <a:schemeClr val="accent1"/>
        </a:solidFill>
      </dgm:spPr>
      <dgm:t>
        <a:bodyPr/>
        <a:lstStyle/>
        <a:p>
          <a:pPr algn="l">
            <a:lnSpc>
              <a:spcPct val="90000"/>
            </a:lnSpc>
          </a:pPr>
          <a:r>
            <a:rPr lang="en-US" sz="2600" b="1">
              <a:solidFill>
                <a:srgbClr val="FFFFFF"/>
              </a:solidFill>
              <a:ea typeface="+mn-ea"/>
            </a:rPr>
            <a:t>External funding pathways to address full cost of electrification</a:t>
          </a:r>
          <a:endParaRPr lang="en-US" sz="2600">
            <a:solidFill>
              <a:srgbClr val="FFFFFF"/>
            </a:solidFill>
            <a:ea typeface="+mn-ea"/>
          </a:endParaRPr>
        </a:p>
      </dgm:t>
      <dgm:extLst>
        <a:ext uri="{E40237B7-FDA0-4F09-8148-C483321AD2D9}">
          <dgm14:cNvPr xmlns:dgm14="http://schemas.microsoft.com/office/drawing/2010/diagram" id="0" name="" descr="External funding pathways to address full cost of electrification&#10;"/>
        </a:ext>
      </dgm:extLst>
    </dgm:pt>
    <dgm:pt modelId="{321EB3A4-2771-4CBD-8543-A1BA572053E0}" type="parTrans" cxnId="{470A7559-C523-4F60-92D7-AF89740DE0A2}">
      <dgm:prSet/>
      <dgm:spPr/>
      <dgm:t>
        <a:bodyPr/>
        <a:lstStyle/>
        <a:p>
          <a:endParaRPr lang="en-US"/>
        </a:p>
      </dgm:t>
    </dgm:pt>
    <dgm:pt modelId="{3497858C-DC0D-4DC8-BAA9-46ACC7A4A6C3}" type="sibTrans" cxnId="{470A7559-C523-4F60-92D7-AF89740DE0A2}">
      <dgm:prSet/>
      <dgm:spPr/>
      <dgm:t>
        <a:bodyPr/>
        <a:lstStyle/>
        <a:p>
          <a:endParaRPr lang="en-US"/>
        </a:p>
      </dgm:t>
    </dgm:pt>
    <dgm:pt modelId="{785F949F-ED78-4657-AFA3-6722CAAB94D7}">
      <dgm:prSet custT="1"/>
      <dgm:spPr>
        <a:solidFill>
          <a:srgbClr val="FF6600">
            <a:alpha val="80000"/>
          </a:srgbClr>
        </a:solidFill>
      </dgm:spPr>
      <dgm:t>
        <a:bodyPr/>
        <a:lstStyle/>
        <a:p>
          <a:pPr algn="l">
            <a:lnSpc>
              <a:spcPct val="90000"/>
            </a:lnSpc>
          </a:pPr>
          <a:r>
            <a:rPr lang="en-US" sz="2600" b="1">
              <a:solidFill>
                <a:srgbClr val="FFFFFF"/>
              </a:solidFill>
              <a:ea typeface="+mn-ea"/>
            </a:rPr>
            <a:t>Innovative solutions for challenging electrification situations</a:t>
          </a:r>
          <a:endParaRPr lang="en-US" sz="2600">
            <a:solidFill>
              <a:srgbClr val="FFFFFF"/>
            </a:solidFill>
            <a:ea typeface="+mn-ea"/>
          </a:endParaRPr>
        </a:p>
      </dgm:t>
      <dgm:extLst>
        <a:ext uri="{E40237B7-FDA0-4F09-8148-C483321AD2D9}">
          <dgm14:cNvPr xmlns:dgm14="http://schemas.microsoft.com/office/drawing/2010/diagram" id="0" name="" descr="Innovative solutions for challenging electrification situations&#10;"/>
        </a:ext>
      </dgm:extLst>
    </dgm:pt>
    <dgm:pt modelId="{2A3F2D66-79FE-4471-85BC-88ED85C2DF6B}" type="parTrans" cxnId="{9AE2FB41-317F-4F14-B67D-F9B2309BF57E}">
      <dgm:prSet/>
      <dgm:spPr/>
      <dgm:t>
        <a:bodyPr/>
        <a:lstStyle/>
        <a:p>
          <a:endParaRPr lang="en-US"/>
        </a:p>
      </dgm:t>
    </dgm:pt>
    <dgm:pt modelId="{3AD84D89-CCA5-40B9-BA7B-998DAC8F825F}" type="sibTrans" cxnId="{9AE2FB41-317F-4F14-B67D-F9B2309BF57E}">
      <dgm:prSet/>
      <dgm:spPr/>
      <dgm:t>
        <a:bodyPr/>
        <a:lstStyle/>
        <a:p>
          <a:endParaRPr lang="en-US"/>
        </a:p>
      </dgm:t>
    </dgm:pt>
    <dgm:pt modelId="{8AEA57D5-27CA-4A3A-8FF9-B845F5C98207}">
      <dgm:prSet custT="1"/>
      <dgm:spPr>
        <a:solidFill>
          <a:schemeClr val="accent1"/>
        </a:solidFill>
      </dgm:spPr>
      <dgm:t>
        <a:bodyPr/>
        <a:lstStyle/>
        <a:p>
          <a:pPr algn="l">
            <a:lnSpc>
              <a:spcPct val="90000"/>
            </a:lnSpc>
          </a:pPr>
          <a:r>
            <a:rPr lang="en-US" sz="2600" b="1">
              <a:solidFill>
                <a:srgbClr val="FFFFFF"/>
              </a:solidFill>
              <a:ea typeface="+mn-ea"/>
            </a:rPr>
            <a:t>Flexible long-term asset management framework</a:t>
          </a:r>
          <a:endParaRPr lang="en-US" sz="2600">
            <a:solidFill>
              <a:srgbClr val="FFFFFF"/>
            </a:solidFill>
            <a:ea typeface="+mn-ea"/>
          </a:endParaRPr>
        </a:p>
      </dgm:t>
      <dgm:extLst>
        <a:ext uri="{E40237B7-FDA0-4F09-8148-C483321AD2D9}">
          <dgm14:cNvPr xmlns:dgm14="http://schemas.microsoft.com/office/drawing/2010/diagram" id="0" name="" descr="Flexible long-term asset management framework&#10;"/>
        </a:ext>
      </dgm:extLst>
    </dgm:pt>
    <dgm:pt modelId="{8BD14DEC-7906-4A52-90D1-53D746CB257F}" type="parTrans" cxnId="{670A0950-6BFC-48FB-8C6E-1E0F51259779}">
      <dgm:prSet/>
      <dgm:spPr/>
      <dgm:t>
        <a:bodyPr/>
        <a:lstStyle/>
        <a:p>
          <a:endParaRPr lang="en-US"/>
        </a:p>
      </dgm:t>
    </dgm:pt>
    <dgm:pt modelId="{4CC794EA-1420-452B-9617-95B0254E29CC}" type="sibTrans" cxnId="{670A0950-6BFC-48FB-8C6E-1E0F51259779}">
      <dgm:prSet/>
      <dgm:spPr/>
      <dgm:t>
        <a:bodyPr/>
        <a:lstStyle/>
        <a:p>
          <a:endParaRPr lang="en-US"/>
        </a:p>
      </dgm:t>
    </dgm:pt>
    <dgm:pt modelId="{D2FDC354-F300-4816-9527-208DAB243F2D}">
      <dgm:prSet custT="1"/>
      <dgm:spPr>
        <a:solidFill>
          <a:srgbClr val="FF6600">
            <a:alpha val="80000"/>
          </a:srgbClr>
        </a:solidFill>
      </dgm:spPr>
      <dgm:t>
        <a:bodyPr/>
        <a:lstStyle/>
        <a:p>
          <a:pPr algn="l">
            <a:lnSpc>
              <a:spcPct val="90000"/>
            </a:lnSpc>
          </a:pPr>
          <a:r>
            <a:rPr lang="en-US" sz="2600" b="1">
              <a:solidFill>
                <a:srgbClr val="FFFFFF"/>
              </a:solidFill>
              <a:ea typeface="+mn-ea"/>
            </a:rPr>
            <a:t>Coordinated statewide implementation framework</a:t>
          </a:r>
        </a:p>
      </dgm:t>
      <dgm:extLst>
        <a:ext uri="{E40237B7-FDA0-4F09-8148-C483321AD2D9}">
          <dgm14:cNvPr xmlns:dgm14="http://schemas.microsoft.com/office/drawing/2010/diagram" id="0" name="" descr="Coordinated statewide implementation framework&#10;"/>
        </a:ext>
      </dgm:extLst>
    </dgm:pt>
    <dgm:pt modelId="{BB104F1B-14B1-4B3C-B65F-8C85357413D7}" type="parTrans" cxnId="{AB78A1B1-D81A-4699-8ECE-7EAA8B2FF1C7}">
      <dgm:prSet/>
      <dgm:spPr/>
      <dgm:t>
        <a:bodyPr/>
        <a:lstStyle/>
        <a:p>
          <a:endParaRPr lang="en-US"/>
        </a:p>
      </dgm:t>
    </dgm:pt>
    <dgm:pt modelId="{0BBA6CEE-73DC-4A10-94D3-EAE922A0113F}" type="sibTrans" cxnId="{AB78A1B1-D81A-4699-8ECE-7EAA8B2FF1C7}">
      <dgm:prSet/>
      <dgm:spPr/>
      <dgm:t>
        <a:bodyPr/>
        <a:lstStyle/>
        <a:p>
          <a:endParaRPr lang="en-US"/>
        </a:p>
      </dgm:t>
    </dgm:pt>
    <dgm:pt modelId="{FA382CD5-E679-4943-ADF4-DEAA8658ED73}" type="pres">
      <dgm:prSet presAssocID="{B3BE6D66-6A4E-4CBD-A722-130C41E0BE2B}" presName="linear" presStyleCnt="0">
        <dgm:presLayoutVars>
          <dgm:animLvl val="lvl"/>
          <dgm:resizeHandles val="exact"/>
        </dgm:presLayoutVars>
      </dgm:prSet>
      <dgm:spPr/>
    </dgm:pt>
    <dgm:pt modelId="{C8C14050-4D9D-424B-97C9-40C414ECD810}" type="pres">
      <dgm:prSet presAssocID="{666F7E1B-E439-406F-B249-F201CBDDD464}" presName="parentText" presStyleLbl="node1" presStyleIdx="0" presStyleCnt="4" custScaleY="60638">
        <dgm:presLayoutVars>
          <dgm:chMax val="0"/>
          <dgm:bulletEnabled val="1"/>
        </dgm:presLayoutVars>
      </dgm:prSet>
      <dgm:spPr/>
    </dgm:pt>
    <dgm:pt modelId="{A075D2DB-4974-49DB-8A44-6E62417F1135}" type="pres">
      <dgm:prSet presAssocID="{3497858C-DC0D-4DC8-BAA9-46ACC7A4A6C3}" presName="spacer" presStyleCnt="0"/>
      <dgm:spPr/>
    </dgm:pt>
    <dgm:pt modelId="{A5A5BD12-C50F-4329-B747-E6B78C6ED889}" type="pres">
      <dgm:prSet presAssocID="{785F949F-ED78-4657-AFA3-6722CAAB94D7}" presName="parentText" presStyleLbl="node1" presStyleIdx="1" presStyleCnt="4" custScaleY="60638">
        <dgm:presLayoutVars>
          <dgm:chMax val="0"/>
          <dgm:bulletEnabled val="1"/>
        </dgm:presLayoutVars>
      </dgm:prSet>
      <dgm:spPr/>
    </dgm:pt>
    <dgm:pt modelId="{2D31D0E9-074F-4306-BB10-C588852228E8}" type="pres">
      <dgm:prSet presAssocID="{3AD84D89-CCA5-40B9-BA7B-998DAC8F825F}" presName="spacer" presStyleCnt="0"/>
      <dgm:spPr/>
    </dgm:pt>
    <dgm:pt modelId="{09DD5C2A-31C3-43E2-AD44-7CCA6C708200}" type="pres">
      <dgm:prSet presAssocID="{8AEA57D5-27CA-4A3A-8FF9-B845F5C98207}" presName="parentText" presStyleLbl="node1" presStyleIdx="2" presStyleCnt="4" custScaleY="60638">
        <dgm:presLayoutVars>
          <dgm:chMax val="0"/>
          <dgm:bulletEnabled val="1"/>
        </dgm:presLayoutVars>
      </dgm:prSet>
      <dgm:spPr/>
    </dgm:pt>
    <dgm:pt modelId="{44C7FD7A-2F61-4B58-8A24-5C924CE74915}" type="pres">
      <dgm:prSet presAssocID="{4CC794EA-1420-452B-9617-95B0254E29CC}" presName="spacer" presStyleCnt="0"/>
      <dgm:spPr/>
    </dgm:pt>
    <dgm:pt modelId="{338B9402-DE02-4763-8324-B89CE71328D9}" type="pres">
      <dgm:prSet presAssocID="{D2FDC354-F300-4816-9527-208DAB243F2D}" presName="parentText" presStyleLbl="node1" presStyleIdx="3" presStyleCnt="4" custScaleY="60638">
        <dgm:presLayoutVars>
          <dgm:chMax val="0"/>
          <dgm:bulletEnabled val="1"/>
        </dgm:presLayoutVars>
      </dgm:prSet>
      <dgm:spPr/>
    </dgm:pt>
  </dgm:ptLst>
  <dgm:cxnLst>
    <dgm:cxn modelId="{E5AAB93A-BC9F-428F-B478-CBCAE0F36065}" type="presOf" srcId="{666F7E1B-E439-406F-B249-F201CBDDD464}" destId="{C8C14050-4D9D-424B-97C9-40C414ECD810}" srcOrd="0" destOrd="0" presId="urn:microsoft.com/office/officeart/2005/8/layout/vList2"/>
    <dgm:cxn modelId="{94A7E760-7EF9-4EF7-B79D-E33569CECAF9}" type="presOf" srcId="{D2FDC354-F300-4816-9527-208DAB243F2D}" destId="{338B9402-DE02-4763-8324-B89CE71328D9}" srcOrd="0" destOrd="0" presId="urn:microsoft.com/office/officeart/2005/8/layout/vList2"/>
    <dgm:cxn modelId="{9AE2FB41-317F-4F14-B67D-F9B2309BF57E}" srcId="{B3BE6D66-6A4E-4CBD-A722-130C41E0BE2B}" destId="{785F949F-ED78-4657-AFA3-6722CAAB94D7}" srcOrd="1" destOrd="0" parTransId="{2A3F2D66-79FE-4471-85BC-88ED85C2DF6B}" sibTransId="{3AD84D89-CCA5-40B9-BA7B-998DAC8F825F}"/>
    <dgm:cxn modelId="{6E05274A-B233-4B7C-A7E2-6EAD630EF874}" type="presOf" srcId="{8AEA57D5-27CA-4A3A-8FF9-B845F5C98207}" destId="{09DD5C2A-31C3-43E2-AD44-7CCA6C708200}" srcOrd="0" destOrd="0" presId="urn:microsoft.com/office/officeart/2005/8/layout/vList2"/>
    <dgm:cxn modelId="{670A0950-6BFC-48FB-8C6E-1E0F51259779}" srcId="{B3BE6D66-6A4E-4CBD-A722-130C41E0BE2B}" destId="{8AEA57D5-27CA-4A3A-8FF9-B845F5C98207}" srcOrd="2" destOrd="0" parTransId="{8BD14DEC-7906-4A52-90D1-53D746CB257F}" sibTransId="{4CC794EA-1420-452B-9617-95B0254E29CC}"/>
    <dgm:cxn modelId="{470A7559-C523-4F60-92D7-AF89740DE0A2}" srcId="{B3BE6D66-6A4E-4CBD-A722-130C41E0BE2B}" destId="{666F7E1B-E439-406F-B249-F201CBDDD464}" srcOrd="0" destOrd="0" parTransId="{321EB3A4-2771-4CBD-8543-A1BA572053E0}" sibTransId="{3497858C-DC0D-4DC8-BAA9-46ACC7A4A6C3}"/>
    <dgm:cxn modelId="{30E0F4A9-2FC2-453D-B862-48C6CC7C4E2C}" type="presOf" srcId="{785F949F-ED78-4657-AFA3-6722CAAB94D7}" destId="{A5A5BD12-C50F-4329-B747-E6B78C6ED889}" srcOrd="0" destOrd="0" presId="urn:microsoft.com/office/officeart/2005/8/layout/vList2"/>
    <dgm:cxn modelId="{AB78A1B1-D81A-4699-8ECE-7EAA8B2FF1C7}" srcId="{B3BE6D66-6A4E-4CBD-A722-130C41E0BE2B}" destId="{D2FDC354-F300-4816-9527-208DAB243F2D}" srcOrd="3" destOrd="0" parTransId="{BB104F1B-14B1-4B3C-B65F-8C85357413D7}" sibTransId="{0BBA6CEE-73DC-4A10-94D3-EAE922A0113F}"/>
    <dgm:cxn modelId="{92ECC4C9-9700-49D4-8BCD-82DE10FEF217}" type="presOf" srcId="{B3BE6D66-6A4E-4CBD-A722-130C41E0BE2B}" destId="{FA382CD5-E679-4943-ADF4-DEAA8658ED73}" srcOrd="0" destOrd="0" presId="urn:microsoft.com/office/officeart/2005/8/layout/vList2"/>
    <dgm:cxn modelId="{C728EF3F-2718-44CE-B803-DBB39CD66872}" type="presParOf" srcId="{FA382CD5-E679-4943-ADF4-DEAA8658ED73}" destId="{C8C14050-4D9D-424B-97C9-40C414ECD810}" srcOrd="0" destOrd="0" presId="urn:microsoft.com/office/officeart/2005/8/layout/vList2"/>
    <dgm:cxn modelId="{A42CECE0-3ED1-4BC9-B122-92D1E0C49AEA}" type="presParOf" srcId="{FA382CD5-E679-4943-ADF4-DEAA8658ED73}" destId="{A075D2DB-4974-49DB-8A44-6E62417F1135}" srcOrd="1" destOrd="0" presId="urn:microsoft.com/office/officeart/2005/8/layout/vList2"/>
    <dgm:cxn modelId="{7750DF1D-910E-4EE0-822F-23B4E72335BF}" type="presParOf" srcId="{FA382CD5-E679-4943-ADF4-DEAA8658ED73}" destId="{A5A5BD12-C50F-4329-B747-E6B78C6ED889}" srcOrd="2" destOrd="0" presId="urn:microsoft.com/office/officeart/2005/8/layout/vList2"/>
    <dgm:cxn modelId="{33599225-967B-477E-B9A8-C10113BE6468}" type="presParOf" srcId="{FA382CD5-E679-4943-ADF4-DEAA8658ED73}" destId="{2D31D0E9-074F-4306-BB10-C588852228E8}" srcOrd="3" destOrd="0" presId="urn:microsoft.com/office/officeart/2005/8/layout/vList2"/>
    <dgm:cxn modelId="{0B1F0B2D-5AA3-4B92-97C4-4DCAE05CEB3B}" type="presParOf" srcId="{FA382CD5-E679-4943-ADF4-DEAA8658ED73}" destId="{09DD5C2A-31C3-43E2-AD44-7CCA6C708200}" srcOrd="4" destOrd="0" presId="urn:microsoft.com/office/officeart/2005/8/layout/vList2"/>
    <dgm:cxn modelId="{DE3CAF27-78F8-46A5-B0F7-7541E9C0AEE3}" type="presParOf" srcId="{FA382CD5-E679-4943-ADF4-DEAA8658ED73}" destId="{44C7FD7A-2F61-4B58-8A24-5C924CE74915}" srcOrd="5" destOrd="0" presId="urn:microsoft.com/office/officeart/2005/8/layout/vList2"/>
    <dgm:cxn modelId="{CE42F521-9CD8-43C5-8A93-6A35C52A2C8B}" type="presParOf" srcId="{FA382CD5-E679-4943-ADF4-DEAA8658ED73}" destId="{338B9402-DE02-4763-8324-B89CE71328D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59C74-B973-4AB7-BBEB-DB68268EA3D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59053289-8F90-4BF7-82C7-12EBB3365E53}">
      <dgm:prSet phldrT="[Text]" phldr="0"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Incentive Programs</a:t>
          </a:r>
        </a:p>
      </dgm:t>
    </dgm:pt>
    <dgm:pt modelId="{B6AC6224-7032-470E-A8D4-0A2973942F13}" type="parTrans" cxnId="{06D169BB-624D-40CA-9CD6-72A51D68011B}">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3F91554F-F051-45C6-839F-D7BB444A66D3}" type="sibTrans" cxnId="{06D169BB-624D-40CA-9CD6-72A51D68011B}">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94FD5EC3-E302-4DA0-84CA-15ACADDFE5E5}">
      <dgm:prSet phldrT="[Text]" phldr="0"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Assistance Programs</a:t>
          </a:r>
        </a:p>
      </dgm:t>
    </dgm:pt>
    <dgm:pt modelId="{C3243807-E755-4D1D-AD74-EF47D75E30DD}" type="parTrans" cxnId="{4DE5B2C6-94EA-4F9C-A4A6-851431729831}">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887F9DAD-5FC2-46E3-BBDD-E3046A6E72D6}" type="sibTrans" cxnId="{4DE5B2C6-94EA-4F9C-A4A6-851431729831}">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11402AC9-9EDE-4CC2-8925-EC86530BF758}">
      <dgm:prSet phldrT="[Text]" phldr="0"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Pricing Plans</a:t>
          </a:r>
        </a:p>
      </dgm:t>
    </dgm:pt>
    <dgm:pt modelId="{233678B8-6775-4B59-8B43-DDBABC28BB4B}" type="parTrans" cxnId="{2F377927-D7A5-43C5-A5EE-903FEB6CCCA9}">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76AFE388-81E8-4C5B-9893-2AB559376472}" type="sibTrans" cxnId="{2F377927-D7A5-43C5-A5EE-903FEB6CCCA9}">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A246E576-20A8-4E6A-B18C-EB7C65746429}">
      <dgm:prSet phldrT="[Text]" phldr="0" custT="1"/>
      <dgm:spPr/>
      <dgm:t>
        <a:bodyPr/>
        <a:lstStyle/>
        <a:p>
          <a:r>
            <a:rPr lang="en-US" sz="1800">
              <a:latin typeface="Calibri" panose="020F0502020204030204" pitchFamily="34" charset="0"/>
              <a:ea typeface="Calibri" panose="020F0502020204030204" pitchFamily="34" charset="0"/>
              <a:cs typeface="Calibri" panose="020F0502020204030204" pitchFamily="34" charset="0"/>
            </a:rPr>
            <a:t>Building Electrification Support</a:t>
          </a:r>
        </a:p>
      </dgm:t>
    </dgm:pt>
    <dgm:pt modelId="{15563BB5-4FA1-4913-9D12-DC28F0490D0E}" type="parTrans" cxnId="{2F09CA1A-1D88-4864-A88A-380775DF6880}">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B669C71F-68FA-4689-AB2C-26C8F1B918D0}" type="sibTrans" cxnId="{2F09CA1A-1D88-4864-A88A-380775DF6880}">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028B6D27-FFC1-4C08-8BBA-2FA9BFC4893A}" type="pres">
      <dgm:prSet presAssocID="{53959C74-B973-4AB7-BBEB-DB68268EA3DA}" presName="Name0" presStyleCnt="0">
        <dgm:presLayoutVars>
          <dgm:dir/>
          <dgm:resizeHandles val="exact"/>
        </dgm:presLayoutVars>
      </dgm:prSet>
      <dgm:spPr/>
    </dgm:pt>
    <dgm:pt modelId="{BDA57D2C-6E99-48CD-B587-AA01D0AD8CA4}" type="pres">
      <dgm:prSet presAssocID="{59053289-8F90-4BF7-82C7-12EBB3365E53}" presName="compNode" presStyleCnt="0"/>
      <dgm:spPr/>
    </dgm:pt>
    <dgm:pt modelId="{3EFE72AC-6D70-4CD3-85BE-64972D5F3C9C}" type="pres">
      <dgm:prSet presAssocID="{59053289-8F90-4BF7-82C7-12EBB3365E53}" presName="pictRect" presStyleLbl="node1" presStyleIdx="0" presStyleCnt="4"/>
      <dgm:spPr>
        <a:blipFill>
          <a:blip xmlns:r="http://schemas.openxmlformats.org/officeDocument/2006/relationships" r:embed="rId1"/>
          <a:srcRect/>
          <a:stretch>
            <a:fillRect l="-2000" r="-2000"/>
          </a:stretch>
        </a:blipFill>
      </dgm:spPr>
    </dgm:pt>
    <dgm:pt modelId="{8CA47F57-7324-4C06-955B-3A9155B0609F}" type="pres">
      <dgm:prSet presAssocID="{59053289-8F90-4BF7-82C7-12EBB3365E53}" presName="textRect" presStyleLbl="revTx" presStyleIdx="0" presStyleCnt="4">
        <dgm:presLayoutVars>
          <dgm:bulletEnabled val="1"/>
        </dgm:presLayoutVars>
      </dgm:prSet>
      <dgm:spPr/>
    </dgm:pt>
    <dgm:pt modelId="{1D13B08B-CF16-49E9-A0F1-640A75AA4E3D}" type="pres">
      <dgm:prSet presAssocID="{3F91554F-F051-45C6-839F-D7BB444A66D3}" presName="sibTrans" presStyleLbl="sibTrans2D1" presStyleIdx="0" presStyleCnt="0"/>
      <dgm:spPr/>
    </dgm:pt>
    <dgm:pt modelId="{42A2C7F8-D4FC-42F7-BAA6-A507B1D17A71}" type="pres">
      <dgm:prSet presAssocID="{94FD5EC3-E302-4DA0-84CA-15ACADDFE5E5}" presName="compNode" presStyleCnt="0"/>
      <dgm:spPr/>
    </dgm:pt>
    <dgm:pt modelId="{24850A2A-B93B-42C5-89F5-1C9973FC2E16}" type="pres">
      <dgm:prSet presAssocID="{94FD5EC3-E302-4DA0-84CA-15ACADDFE5E5}" presName="pictRect" presStyleLbl="node1" presStyleIdx="1" presStyleCnt="4"/>
      <dgm:spPr>
        <a:blipFill>
          <a:blip xmlns:r="http://schemas.openxmlformats.org/officeDocument/2006/relationships" r:embed="rId2"/>
          <a:srcRect/>
          <a:stretch>
            <a:fillRect l="-2000" r="-2000"/>
          </a:stretch>
        </a:blipFill>
      </dgm:spPr>
    </dgm:pt>
    <dgm:pt modelId="{B0942961-70C0-4998-84F8-C7A2CD7F503E}" type="pres">
      <dgm:prSet presAssocID="{94FD5EC3-E302-4DA0-84CA-15ACADDFE5E5}" presName="textRect" presStyleLbl="revTx" presStyleIdx="1" presStyleCnt="4">
        <dgm:presLayoutVars>
          <dgm:bulletEnabled val="1"/>
        </dgm:presLayoutVars>
      </dgm:prSet>
      <dgm:spPr/>
    </dgm:pt>
    <dgm:pt modelId="{7B17ECD7-E161-4549-B971-71F30A1E5F94}" type="pres">
      <dgm:prSet presAssocID="{887F9DAD-5FC2-46E3-BBDD-E3046A6E72D6}" presName="sibTrans" presStyleLbl="sibTrans2D1" presStyleIdx="0" presStyleCnt="0"/>
      <dgm:spPr/>
    </dgm:pt>
    <dgm:pt modelId="{4642A439-CE90-4BB2-8FEA-90068E48D59F}" type="pres">
      <dgm:prSet presAssocID="{11402AC9-9EDE-4CC2-8925-EC86530BF758}" presName="compNode" presStyleCnt="0"/>
      <dgm:spPr/>
    </dgm:pt>
    <dgm:pt modelId="{8AEF78F5-1613-41CC-B26E-41C411C23538}" type="pres">
      <dgm:prSet presAssocID="{11402AC9-9EDE-4CC2-8925-EC86530BF758}" presName="pictRect" presStyleLbl="node1" presStyleIdx="2" presStyleCnt="4"/>
      <dgm:spPr>
        <a:blipFill>
          <a:blip xmlns:r="http://schemas.openxmlformats.org/officeDocument/2006/relationships" r:embed="rId3"/>
          <a:srcRect/>
          <a:stretch>
            <a:fillRect l="-2000" r="-2000"/>
          </a:stretch>
        </a:blipFill>
      </dgm:spPr>
    </dgm:pt>
    <dgm:pt modelId="{07148BB1-9723-49EA-B6A3-F740355D9329}" type="pres">
      <dgm:prSet presAssocID="{11402AC9-9EDE-4CC2-8925-EC86530BF758}" presName="textRect" presStyleLbl="revTx" presStyleIdx="2" presStyleCnt="4">
        <dgm:presLayoutVars>
          <dgm:bulletEnabled val="1"/>
        </dgm:presLayoutVars>
      </dgm:prSet>
      <dgm:spPr/>
    </dgm:pt>
    <dgm:pt modelId="{F683F0AD-72E4-4FEC-99E6-2D8D2643449C}" type="pres">
      <dgm:prSet presAssocID="{76AFE388-81E8-4C5B-9893-2AB559376472}" presName="sibTrans" presStyleLbl="sibTrans2D1" presStyleIdx="0" presStyleCnt="0"/>
      <dgm:spPr/>
    </dgm:pt>
    <dgm:pt modelId="{D563240E-A208-4E81-A8C0-5A5BD4E2AFCF}" type="pres">
      <dgm:prSet presAssocID="{A246E576-20A8-4E6A-B18C-EB7C65746429}" presName="compNode" presStyleCnt="0"/>
      <dgm:spPr/>
    </dgm:pt>
    <dgm:pt modelId="{F016A250-E082-4941-9EFA-3D491D27F6A9}" type="pres">
      <dgm:prSet presAssocID="{A246E576-20A8-4E6A-B18C-EB7C65746429}" presName="pictRect" presStyleLbl="node1" presStyleIdx="3" presStyleCnt="4"/>
      <dgm:spPr>
        <a:blipFill>
          <a:blip xmlns:r="http://schemas.openxmlformats.org/officeDocument/2006/relationships" r:embed="rId4"/>
          <a:srcRect/>
          <a:stretch>
            <a:fillRect l="-2000" r="-2000"/>
          </a:stretch>
        </a:blipFill>
      </dgm:spPr>
    </dgm:pt>
    <dgm:pt modelId="{BFAD6F31-A1B6-47FE-ABBD-79DA2A892D94}" type="pres">
      <dgm:prSet presAssocID="{A246E576-20A8-4E6A-B18C-EB7C65746429}" presName="textRect" presStyleLbl="revTx" presStyleIdx="3" presStyleCnt="4">
        <dgm:presLayoutVars>
          <dgm:bulletEnabled val="1"/>
        </dgm:presLayoutVars>
      </dgm:prSet>
      <dgm:spPr/>
    </dgm:pt>
  </dgm:ptLst>
  <dgm:cxnLst>
    <dgm:cxn modelId="{F66E1A07-E7A5-4CE1-9217-7537B0B06CE5}" type="presOf" srcId="{76AFE388-81E8-4C5B-9893-2AB559376472}" destId="{F683F0AD-72E4-4FEC-99E6-2D8D2643449C}" srcOrd="0" destOrd="0" presId="urn:microsoft.com/office/officeart/2005/8/layout/pList1"/>
    <dgm:cxn modelId="{D435A218-4D91-416F-BBA7-B50F0E937BC2}" type="presOf" srcId="{11402AC9-9EDE-4CC2-8925-EC86530BF758}" destId="{07148BB1-9723-49EA-B6A3-F740355D9329}" srcOrd="0" destOrd="0" presId="urn:microsoft.com/office/officeart/2005/8/layout/pList1"/>
    <dgm:cxn modelId="{2F09CA1A-1D88-4864-A88A-380775DF6880}" srcId="{53959C74-B973-4AB7-BBEB-DB68268EA3DA}" destId="{A246E576-20A8-4E6A-B18C-EB7C65746429}" srcOrd="3" destOrd="0" parTransId="{15563BB5-4FA1-4913-9D12-DC28F0490D0E}" sibTransId="{B669C71F-68FA-4689-AB2C-26C8F1B918D0}"/>
    <dgm:cxn modelId="{2F377927-D7A5-43C5-A5EE-903FEB6CCCA9}" srcId="{53959C74-B973-4AB7-BBEB-DB68268EA3DA}" destId="{11402AC9-9EDE-4CC2-8925-EC86530BF758}" srcOrd="2" destOrd="0" parTransId="{233678B8-6775-4B59-8B43-DDBABC28BB4B}" sibTransId="{76AFE388-81E8-4C5B-9893-2AB559376472}"/>
    <dgm:cxn modelId="{7D67D835-A96A-4207-A6C9-86F61037B29D}" type="presOf" srcId="{53959C74-B973-4AB7-BBEB-DB68268EA3DA}" destId="{028B6D27-FFC1-4C08-8BBA-2FA9BFC4893A}" srcOrd="0" destOrd="0" presId="urn:microsoft.com/office/officeart/2005/8/layout/pList1"/>
    <dgm:cxn modelId="{C961EB3F-20CF-493F-BA0C-B0CB48C073DF}" type="presOf" srcId="{887F9DAD-5FC2-46E3-BBDD-E3046A6E72D6}" destId="{7B17ECD7-E161-4549-B971-71F30A1E5F94}" srcOrd="0" destOrd="0" presId="urn:microsoft.com/office/officeart/2005/8/layout/pList1"/>
    <dgm:cxn modelId="{8BC19044-1E49-4EC6-A1C6-8091FCAF4AEB}" type="presOf" srcId="{A246E576-20A8-4E6A-B18C-EB7C65746429}" destId="{BFAD6F31-A1B6-47FE-ABBD-79DA2A892D94}" srcOrd="0" destOrd="0" presId="urn:microsoft.com/office/officeart/2005/8/layout/pList1"/>
    <dgm:cxn modelId="{021D68A8-326A-4558-BA3E-47B0EC606254}" type="presOf" srcId="{94FD5EC3-E302-4DA0-84CA-15ACADDFE5E5}" destId="{B0942961-70C0-4998-84F8-C7A2CD7F503E}" srcOrd="0" destOrd="0" presId="urn:microsoft.com/office/officeart/2005/8/layout/pList1"/>
    <dgm:cxn modelId="{06D169BB-624D-40CA-9CD6-72A51D68011B}" srcId="{53959C74-B973-4AB7-BBEB-DB68268EA3DA}" destId="{59053289-8F90-4BF7-82C7-12EBB3365E53}" srcOrd="0" destOrd="0" parTransId="{B6AC6224-7032-470E-A8D4-0A2973942F13}" sibTransId="{3F91554F-F051-45C6-839F-D7BB444A66D3}"/>
    <dgm:cxn modelId="{DBDE6FC4-8149-4939-A66A-92C2F84D0AAB}" type="presOf" srcId="{3F91554F-F051-45C6-839F-D7BB444A66D3}" destId="{1D13B08B-CF16-49E9-A0F1-640A75AA4E3D}" srcOrd="0" destOrd="0" presId="urn:microsoft.com/office/officeart/2005/8/layout/pList1"/>
    <dgm:cxn modelId="{4DE5B2C6-94EA-4F9C-A4A6-851431729831}" srcId="{53959C74-B973-4AB7-BBEB-DB68268EA3DA}" destId="{94FD5EC3-E302-4DA0-84CA-15ACADDFE5E5}" srcOrd="1" destOrd="0" parTransId="{C3243807-E755-4D1D-AD74-EF47D75E30DD}" sibTransId="{887F9DAD-5FC2-46E3-BBDD-E3046A6E72D6}"/>
    <dgm:cxn modelId="{D78E12CA-4B7C-4DD0-9449-E30A6ECCD2A7}" type="presOf" srcId="{59053289-8F90-4BF7-82C7-12EBB3365E53}" destId="{8CA47F57-7324-4C06-955B-3A9155B0609F}" srcOrd="0" destOrd="0" presId="urn:microsoft.com/office/officeart/2005/8/layout/pList1"/>
    <dgm:cxn modelId="{4602BCFC-7218-446A-9712-F8C6829BD590}" type="presParOf" srcId="{028B6D27-FFC1-4C08-8BBA-2FA9BFC4893A}" destId="{BDA57D2C-6E99-48CD-B587-AA01D0AD8CA4}" srcOrd="0" destOrd="0" presId="urn:microsoft.com/office/officeart/2005/8/layout/pList1"/>
    <dgm:cxn modelId="{E80A71C6-11ED-45B9-ADEF-929A9D91C4CB}" type="presParOf" srcId="{BDA57D2C-6E99-48CD-B587-AA01D0AD8CA4}" destId="{3EFE72AC-6D70-4CD3-85BE-64972D5F3C9C}" srcOrd="0" destOrd="0" presId="urn:microsoft.com/office/officeart/2005/8/layout/pList1"/>
    <dgm:cxn modelId="{34D92CDE-EF7C-449C-B5E5-EAED1A7401E9}" type="presParOf" srcId="{BDA57D2C-6E99-48CD-B587-AA01D0AD8CA4}" destId="{8CA47F57-7324-4C06-955B-3A9155B0609F}" srcOrd="1" destOrd="0" presId="urn:microsoft.com/office/officeart/2005/8/layout/pList1"/>
    <dgm:cxn modelId="{3B613EE2-70CC-46C8-8E2F-296F38B2F57F}" type="presParOf" srcId="{028B6D27-FFC1-4C08-8BBA-2FA9BFC4893A}" destId="{1D13B08B-CF16-49E9-A0F1-640A75AA4E3D}" srcOrd="1" destOrd="0" presId="urn:microsoft.com/office/officeart/2005/8/layout/pList1"/>
    <dgm:cxn modelId="{18A24C9D-C1BA-4B14-A17F-3AD5AD3B241B}" type="presParOf" srcId="{028B6D27-FFC1-4C08-8BBA-2FA9BFC4893A}" destId="{42A2C7F8-D4FC-42F7-BAA6-A507B1D17A71}" srcOrd="2" destOrd="0" presId="urn:microsoft.com/office/officeart/2005/8/layout/pList1"/>
    <dgm:cxn modelId="{74F40BA5-9782-47C9-B12E-A4ABCE055984}" type="presParOf" srcId="{42A2C7F8-D4FC-42F7-BAA6-A507B1D17A71}" destId="{24850A2A-B93B-42C5-89F5-1C9973FC2E16}" srcOrd="0" destOrd="0" presId="urn:microsoft.com/office/officeart/2005/8/layout/pList1"/>
    <dgm:cxn modelId="{F470814B-D417-4612-9EEA-047512F14DD7}" type="presParOf" srcId="{42A2C7F8-D4FC-42F7-BAA6-A507B1D17A71}" destId="{B0942961-70C0-4998-84F8-C7A2CD7F503E}" srcOrd="1" destOrd="0" presId="urn:microsoft.com/office/officeart/2005/8/layout/pList1"/>
    <dgm:cxn modelId="{FD0A8C68-5247-490D-AD08-FF30929CE4F4}" type="presParOf" srcId="{028B6D27-FFC1-4C08-8BBA-2FA9BFC4893A}" destId="{7B17ECD7-E161-4549-B971-71F30A1E5F94}" srcOrd="3" destOrd="0" presId="urn:microsoft.com/office/officeart/2005/8/layout/pList1"/>
    <dgm:cxn modelId="{76C965E5-4ACA-41BC-83ED-A4BDF45E0045}" type="presParOf" srcId="{028B6D27-FFC1-4C08-8BBA-2FA9BFC4893A}" destId="{4642A439-CE90-4BB2-8FEA-90068E48D59F}" srcOrd="4" destOrd="0" presId="urn:microsoft.com/office/officeart/2005/8/layout/pList1"/>
    <dgm:cxn modelId="{EFEC7F47-2FF1-4B89-ABAD-A5CE08C5F28D}" type="presParOf" srcId="{4642A439-CE90-4BB2-8FEA-90068E48D59F}" destId="{8AEF78F5-1613-41CC-B26E-41C411C23538}" srcOrd="0" destOrd="0" presId="urn:microsoft.com/office/officeart/2005/8/layout/pList1"/>
    <dgm:cxn modelId="{0A60EB77-4E5C-4697-BC45-54106108BE5D}" type="presParOf" srcId="{4642A439-CE90-4BB2-8FEA-90068E48D59F}" destId="{07148BB1-9723-49EA-B6A3-F740355D9329}" srcOrd="1" destOrd="0" presId="urn:microsoft.com/office/officeart/2005/8/layout/pList1"/>
    <dgm:cxn modelId="{C2D207F0-5235-41C8-B786-41E89814684C}" type="presParOf" srcId="{028B6D27-FFC1-4C08-8BBA-2FA9BFC4893A}" destId="{F683F0AD-72E4-4FEC-99E6-2D8D2643449C}" srcOrd="5" destOrd="0" presId="urn:microsoft.com/office/officeart/2005/8/layout/pList1"/>
    <dgm:cxn modelId="{E365FAF4-23A2-4F38-956F-F9D27214A128}" type="presParOf" srcId="{028B6D27-FFC1-4C08-8BBA-2FA9BFC4893A}" destId="{D563240E-A208-4E81-A8C0-5A5BD4E2AFCF}" srcOrd="6" destOrd="0" presId="urn:microsoft.com/office/officeart/2005/8/layout/pList1"/>
    <dgm:cxn modelId="{BD88CB79-319A-49DF-AA47-841B2694BF19}" type="presParOf" srcId="{D563240E-A208-4E81-A8C0-5A5BD4E2AFCF}" destId="{F016A250-E082-4941-9EFA-3D491D27F6A9}" srcOrd="0" destOrd="0" presId="urn:microsoft.com/office/officeart/2005/8/layout/pList1"/>
    <dgm:cxn modelId="{412741C0-91DE-486C-AB6E-BA126C4F92AF}" type="presParOf" srcId="{D563240E-A208-4E81-A8C0-5A5BD4E2AFCF}" destId="{BFAD6F31-A1B6-47FE-ABBD-79DA2A892D94}"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F98846-8C9E-4A33-9B8B-6A955E1DFC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649225-1884-4E13-B025-F4916FD885B9}">
      <dgm:prSet phldrT="[Text]" custT="1"/>
      <dgm:spPr/>
      <dgm:t>
        <a:bodyPr/>
        <a:lstStyle/>
        <a:p>
          <a:pPr algn="ctr">
            <a:buFont typeface="Arial" panose="020B0604020202020204" pitchFamily="34" charset="0"/>
            <a:buChar char="•"/>
          </a:pPr>
          <a:r>
            <a:rPr lang="en-US" sz="1800" b="0"/>
            <a:t>High Upfront Costs​</a:t>
          </a:r>
        </a:p>
      </dgm:t>
    </dgm:pt>
    <dgm:pt modelId="{C55A1975-EEC0-431F-9964-FD0442931A71}" type="parTrans" cxnId="{A2A9C1CF-77C3-4D5D-99CF-4E29C7C9F448}">
      <dgm:prSet/>
      <dgm:spPr/>
      <dgm:t>
        <a:bodyPr/>
        <a:lstStyle/>
        <a:p>
          <a:pPr algn="ctr"/>
          <a:endParaRPr lang="en-US" sz="1100" b="0"/>
        </a:p>
      </dgm:t>
    </dgm:pt>
    <dgm:pt modelId="{B9DC1737-9D4F-4709-88C3-91DB93CD9671}" type="sibTrans" cxnId="{A2A9C1CF-77C3-4D5D-99CF-4E29C7C9F448}">
      <dgm:prSet/>
      <dgm:spPr/>
      <dgm:t>
        <a:bodyPr/>
        <a:lstStyle/>
        <a:p>
          <a:pPr algn="ctr"/>
          <a:endParaRPr lang="en-US" sz="1100" b="0"/>
        </a:p>
      </dgm:t>
    </dgm:pt>
    <dgm:pt modelId="{6AF3C956-36C1-4779-A3BE-6E2C33CA8145}">
      <dgm:prSet custT="1"/>
      <dgm:spPr/>
      <dgm:t>
        <a:bodyPr/>
        <a:lstStyle/>
        <a:p>
          <a:pPr algn="ctr"/>
          <a:r>
            <a:rPr lang="en-US" sz="1800" b="0"/>
            <a:t>Process Complexity​</a:t>
          </a:r>
        </a:p>
      </dgm:t>
    </dgm:pt>
    <dgm:pt modelId="{3AB308DF-9CB6-4807-BEC0-FB952930A3DB}" type="parTrans" cxnId="{6D3BD9A0-6391-4206-9746-E1F540FA79EC}">
      <dgm:prSet/>
      <dgm:spPr/>
      <dgm:t>
        <a:bodyPr/>
        <a:lstStyle/>
        <a:p>
          <a:pPr algn="ctr"/>
          <a:endParaRPr lang="en-US" sz="1100" b="0"/>
        </a:p>
      </dgm:t>
    </dgm:pt>
    <dgm:pt modelId="{BF6F1D90-28B2-4774-9603-F59AD41256D9}" type="sibTrans" cxnId="{6D3BD9A0-6391-4206-9746-E1F540FA79EC}">
      <dgm:prSet/>
      <dgm:spPr/>
      <dgm:t>
        <a:bodyPr/>
        <a:lstStyle/>
        <a:p>
          <a:pPr algn="ctr"/>
          <a:endParaRPr lang="en-US" sz="1100" b="0"/>
        </a:p>
      </dgm:t>
    </dgm:pt>
    <dgm:pt modelId="{EFED8424-CC73-4EC1-A74B-09AF37273C3C}">
      <dgm:prSet custT="1"/>
      <dgm:spPr/>
      <dgm:t>
        <a:bodyPr/>
        <a:lstStyle/>
        <a:p>
          <a:pPr algn="ctr"/>
          <a:r>
            <a:rPr lang="en-US" sz="1800" b="0"/>
            <a:t>Electrical Capacity Limits​​</a:t>
          </a:r>
        </a:p>
      </dgm:t>
    </dgm:pt>
    <dgm:pt modelId="{F721001F-8A90-406D-BC75-D3FA343465A9}" type="parTrans" cxnId="{2118CDCD-4CD3-4AE9-90D4-4D0BA3674ECB}">
      <dgm:prSet/>
      <dgm:spPr/>
      <dgm:t>
        <a:bodyPr/>
        <a:lstStyle/>
        <a:p>
          <a:pPr algn="ctr"/>
          <a:endParaRPr lang="en-US" sz="1100" b="0"/>
        </a:p>
      </dgm:t>
    </dgm:pt>
    <dgm:pt modelId="{885D79E7-14FC-40D2-8F99-90562EFDFAC1}" type="sibTrans" cxnId="{2118CDCD-4CD3-4AE9-90D4-4D0BA3674ECB}">
      <dgm:prSet/>
      <dgm:spPr/>
      <dgm:t>
        <a:bodyPr/>
        <a:lstStyle/>
        <a:p>
          <a:pPr algn="ctr"/>
          <a:endParaRPr lang="en-US" sz="1100" b="0"/>
        </a:p>
      </dgm:t>
    </dgm:pt>
    <dgm:pt modelId="{F8B82F79-9E6F-46C6-B7FE-466A60FB5B35}">
      <dgm:prSet custT="1"/>
      <dgm:spPr/>
      <dgm:t>
        <a:bodyPr/>
        <a:lstStyle/>
        <a:p>
          <a:pPr algn="ctr"/>
          <a:r>
            <a:rPr lang="en-US" sz="1800" b="0"/>
            <a:t>Equity and Access Issues​</a:t>
          </a:r>
        </a:p>
      </dgm:t>
    </dgm:pt>
    <dgm:pt modelId="{D435774D-E8DA-47E7-B157-1ECE28D49562}" type="parTrans" cxnId="{28F5BAF9-D532-4E36-B788-32183352BFD1}">
      <dgm:prSet/>
      <dgm:spPr/>
      <dgm:t>
        <a:bodyPr/>
        <a:lstStyle/>
        <a:p>
          <a:pPr algn="ctr"/>
          <a:endParaRPr lang="en-US" sz="1100" b="0"/>
        </a:p>
      </dgm:t>
    </dgm:pt>
    <dgm:pt modelId="{A3F8EEB8-197C-4C1A-8A84-A36EA17C6681}" type="sibTrans" cxnId="{28F5BAF9-D532-4E36-B788-32183352BFD1}">
      <dgm:prSet/>
      <dgm:spPr/>
      <dgm:t>
        <a:bodyPr/>
        <a:lstStyle/>
        <a:p>
          <a:pPr algn="ctr"/>
          <a:endParaRPr lang="en-US" sz="1100" b="0"/>
        </a:p>
      </dgm:t>
    </dgm:pt>
    <dgm:pt modelId="{4A6351BF-A16A-4955-8008-A3A72AFF3E97}">
      <dgm:prSet custT="1"/>
      <dgm:spPr/>
      <dgm:t>
        <a:bodyPr/>
        <a:lstStyle/>
        <a:p>
          <a:pPr algn="ctr"/>
          <a:r>
            <a:rPr lang="en-US" sz="1800" b="0"/>
            <a:t>Limited Awareness or Understanding</a:t>
          </a:r>
        </a:p>
      </dgm:t>
    </dgm:pt>
    <dgm:pt modelId="{F928DB0D-831D-46C9-9F79-3EC84B2C748D}" type="parTrans" cxnId="{97E22CA3-5ECD-426F-B8C0-BCFA47C3AA87}">
      <dgm:prSet/>
      <dgm:spPr/>
      <dgm:t>
        <a:bodyPr/>
        <a:lstStyle/>
        <a:p>
          <a:pPr algn="ctr"/>
          <a:endParaRPr lang="en-US" sz="1100" b="0"/>
        </a:p>
      </dgm:t>
    </dgm:pt>
    <dgm:pt modelId="{CE232620-CAE8-4CDE-A72B-4A816D2A8352}" type="sibTrans" cxnId="{97E22CA3-5ECD-426F-B8C0-BCFA47C3AA87}">
      <dgm:prSet/>
      <dgm:spPr/>
      <dgm:t>
        <a:bodyPr/>
        <a:lstStyle/>
        <a:p>
          <a:pPr algn="ctr"/>
          <a:endParaRPr lang="en-US" sz="1100" b="0"/>
        </a:p>
      </dgm:t>
    </dgm:pt>
    <dgm:pt modelId="{5171475C-FB79-42CA-B9D3-84DB899C9156}">
      <dgm:prSet custT="1"/>
      <dgm:spPr/>
      <dgm:t>
        <a:bodyPr/>
        <a:lstStyle/>
        <a:p>
          <a:pPr algn="ctr"/>
          <a:r>
            <a:rPr lang="en-US" sz="1800" b="0"/>
            <a:t>Contractor Capacity and Quality Variability</a:t>
          </a:r>
        </a:p>
      </dgm:t>
    </dgm:pt>
    <dgm:pt modelId="{FF005053-D8A9-48BE-9258-8FB0F59CD635}" type="parTrans" cxnId="{4DA9D301-4CDE-4802-8712-BA44C8C5ED12}">
      <dgm:prSet/>
      <dgm:spPr/>
      <dgm:t>
        <a:bodyPr/>
        <a:lstStyle/>
        <a:p>
          <a:pPr algn="ctr"/>
          <a:endParaRPr lang="en-US" sz="1100" b="0"/>
        </a:p>
      </dgm:t>
    </dgm:pt>
    <dgm:pt modelId="{CAA517A1-DFC3-409C-B050-A129F577D975}" type="sibTrans" cxnId="{4DA9D301-4CDE-4802-8712-BA44C8C5ED12}">
      <dgm:prSet/>
      <dgm:spPr/>
      <dgm:t>
        <a:bodyPr/>
        <a:lstStyle/>
        <a:p>
          <a:pPr algn="ctr"/>
          <a:endParaRPr lang="en-US" sz="1100" b="0"/>
        </a:p>
      </dgm:t>
    </dgm:pt>
    <dgm:pt modelId="{D3EC3AB2-5D46-423E-80BB-7019C5CF92D2}">
      <dgm:prSet custT="1"/>
      <dgm:spPr/>
      <dgm:t>
        <a:bodyPr/>
        <a:lstStyle/>
        <a:p>
          <a:pPr algn="ctr"/>
          <a:r>
            <a:rPr lang="en-US" sz="1800" b="0"/>
            <a:t>Uncertainty About Bill Impacts</a:t>
          </a:r>
        </a:p>
      </dgm:t>
    </dgm:pt>
    <dgm:pt modelId="{C41FF678-7086-4044-990F-5DEB5920C351}" type="parTrans" cxnId="{7E317BDB-ADB3-4E56-956E-AA2400745887}">
      <dgm:prSet/>
      <dgm:spPr/>
      <dgm:t>
        <a:bodyPr/>
        <a:lstStyle/>
        <a:p>
          <a:pPr algn="ctr"/>
          <a:endParaRPr lang="en-US" sz="1100" b="0"/>
        </a:p>
      </dgm:t>
    </dgm:pt>
    <dgm:pt modelId="{A8FB6656-B881-4175-AAFE-5A9CD3685228}" type="sibTrans" cxnId="{7E317BDB-ADB3-4E56-956E-AA2400745887}">
      <dgm:prSet/>
      <dgm:spPr/>
      <dgm:t>
        <a:bodyPr/>
        <a:lstStyle/>
        <a:p>
          <a:pPr algn="ctr"/>
          <a:endParaRPr lang="en-US" sz="1100" b="0"/>
        </a:p>
      </dgm:t>
    </dgm:pt>
    <dgm:pt modelId="{D285898D-5A49-4933-A61D-E27EBB9B31C4}" type="pres">
      <dgm:prSet presAssocID="{3CF98846-8C9E-4A33-9B8B-6A955E1DFC1E}" presName="linear" presStyleCnt="0">
        <dgm:presLayoutVars>
          <dgm:animLvl val="lvl"/>
          <dgm:resizeHandles val="exact"/>
        </dgm:presLayoutVars>
      </dgm:prSet>
      <dgm:spPr/>
    </dgm:pt>
    <dgm:pt modelId="{DB1426F0-2D63-4552-903F-F7C1D827C031}" type="pres">
      <dgm:prSet presAssocID="{2F649225-1884-4E13-B025-F4916FD885B9}" presName="parentText" presStyleLbl="node1" presStyleIdx="0" presStyleCnt="7">
        <dgm:presLayoutVars>
          <dgm:chMax val="0"/>
          <dgm:bulletEnabled val="1"/>
        </dgm:presLayoutVars>
      </dgm:prSet>
      <dgm:spPr/>
    </dgm:pt>
    <dgm:pt modelId="{0513A499-A7EF-4878-B8AF-8D0CE2B93244}" type="pres">
      <dgm:prSet presAssocID="{B9DC1737-9D4F-4709-88C3-91DB93CD9671}" presName="spacer" presStyleCnt="0"/>
      <dgm:spPr/>
    </dgm:pt>
    <dgm:pt modelId="{0F4A1A6E-D916-4999-B78C-A5B6B0856939}" type="pres">
      <dgm:prSet presAssocID="{6AF3C956-36C1-4779-A3BE-6E2C33CA8145}" presName="parentText" presStyleLbl="node1" presStyleIdx="1" presStyleCnt="7">
        <dgm:presLayoutVars>
          <dgm:chMax val="0"/>
          <dgm:bulletEnabled val="1"/>
        </dgm:presLayoutVars>
      </dgm:prSet>
      <dgm:spPr/>
    </dgm:pt>
    <dgm:pt modelId="{D098D5F6-70D7-4CDF-BB70-7882C1F2E4E8}" type="pres">
      <dgm:prSet presAssocID="{BF6F1D90-28B2-4774-9603-F59AD41256D9}" presName="spacer" presStyleCnt="0"/>
      <dgm:spPr/>
    </dgm:pt>
    <dgm:pt modelId="{0D291D81-A933-43E8-BAAD-5AEB6F967067}" type="pres">
      <dgm:prSet presAssocID="{EFED8424-CC73-4EC1-A74B-09AF37273C3C}" presName="parentText" presStyleLbl="node1" presStyleIdx="2" presStyleCnt="7">
        <dgm:presLayoutVars>
          <dgm:chMax val="0"/>
          <dgm:bulletEnabled val="1"/>
        </dgm:presLayoutVars>
      </dgm:prSet>
      <dgm:spPr/>
    </dgm:pt>
    <dgm:pt modelId="{5B852FA9-EC21-46EF-BE10-3CD8EDBB5F05}" type="pres">
      <dgm:prSet presAssocID="{885D79E7-14FC-40D2-8F99-90562EFDFAC1}" presName="spacer" presStyleCnt="0"/>
      <dgm:spPr/>
    </dgm:pt>
    <dgm:pt modelId="{E2925746-F6FC-4376-8DD0-5AC3C64E9721}" type="pres">
      <dgm:prSet presAssocID="{F8B82F79-9E6F-46C6-B7FE-466A60FB5B35}" presName="parentText" presStyleLbl="node1" presStyleIdx="3" presStyleCnt="7">
        <dgm:presLayoutVars>
          <dgm:chMax val="0"/>
          <dgm:bulletEnabled val="1"/>
        </dgm:presLayoutVars>
      </dgm:prSet>
      <dgm:spPr/>
    </dgm:pt>
    <dgm:pt modelId="{2CFF3B39-4A87-4635-9C17-7BBD411159A3}" type="pres">
      <dgm:prSet presAssocID="{A3F8EEB8-197C-4C1A-8A84-A36EA17C6681}" presName="spacer" presStyleCnt="0"/>
      <dgm:spPr/>
    </dgm:pt>
    <dgm:pt modelId="{CC07A440-8C4E-4356-B682-236DC5D3FA5A}" type="pres">
      <dgm:prSet presAssocID="{4A6351BF-A16A-4955-8008-A3A72AFF3E97}" presName="parentText" presStyleLbl="node1" presStyleIdx="4" presStyleCnt="7">
        <dgm:presLayoutVars>
          <dgm:chMax val="0"/>
          <dgm:bulletEnabled val="1"/>
        </dgm:presLayoutVars>
      </dgm:prSet>
      <dgm:spPr/>
    </dgm:pt>
    <dgm:pt modelId="{9284BEE3-E8CE-46D9-9453-4EB837F96A61}" type="pres">
      <dgm:prSet presAssocID="{CE232620-CAE8-4CDE-A72B-4A816D2A8352}" presName="spacer" presStyleCnt="0"/>
      <dgm:spPr/>
    </dgm:pt>
    <dgm:pt modelId="{02324CCB-AC36-4DAE-944F-0BA259A9F3E4}" type="pres">
      <dgm:prSet presAssocID="{5171475C-FB79-42CA-B9D3-84DB899C9156}" presName="parentText" presStyleLbl="node1" presStyleIdx="5" presStyleCnt="7">
        <dgm:presLayoutVars>
          <dgm:chMax val="0"/>
          <dgm:bulletEnabled val="1"/>
        </dgm:presLayoutVars>
      </dgm:prSet>
      <dgm:spPr/>
    </dgm:pt>
    <dgm:pt modelId="{42F8BE87-D3B3-4D6C-840E-2F2A30699F3C}" type="pres">
      <dgm:prSet presAssocID="{CAA517A1-DFC3-409C-B050-A129F577D975}" presName="spacer" presStyleCnt="0"/>
      <dgm:spPr/>
    </dgm:pt>
    <dgm:pt modelId="{F8D6CE8E-15B2-42BD-AB29-8F36FF0225F9}" type="pres">
      <dgm:prSet presAssocID="{D3EC3AB2-5D46-423E-80BB-7019C5CF92D2}" presName="parentText" presStyleLbl="node1" presStyleIdx="6" presStyleCnt="7">
        <dgm:presLayoutVars>
          <dgm:chMax val="0"/>
          <dgm:bulletEnabled val="1"/>
        </dgm:presLayoutVars>
      </dgm:prSet>
      <dgm:spPr/>
    </dgm:pt>
  </dgm:ptLst>
  <dgm:cxnLst>
    <dgm:cxn modelId="{4DA9D301-4CDE-4802-8712-BA44C8C5ED12}" srcId="{3CF98846-8C9E-4A33-9B8B-6A955E1DFC1E}" destId="{5171475C-FB79-42CA-B9D3-84DB899C9156}" srcOrd="5" destOrd="0" parTransId="{FF005053-D8A9-48BE-9258-8FB0F59CD635}" sibTransId="{CAA517A1-DFC3-409C-B050-A129F577D975}"/>
    <dgm:cxn modelId="{7DEFD440-F5B9-48D6-8AA6-12D3936118FA}" type="presOf" srcId="{D3EC3AB2-5D46-423E-80BB-7019C5CF92D2}" destId="{F8D6CE8E-15B2-42BD-AB29-8F36FF0225F9}" srcOrd="0" destOrd="0" presId="urn:microsoft.com/office/officeart/2005/8/layout/vList2"/>
    <dgm:cxn modelId="{6BE10878-ABE9-47D4-B07C-0CF494EA6B8E}" type="presOf" srcId="{5171475C-FB79-42CA-B9D3-84DB899C9156}" destId="{02324CCB-AC36-4DAE-944F-0BA259A9F3E4}" srcOrd="0" destOrd="0" presId="urn:microsoft.com/office/officeart/2005/8/layout/vList2"/>
    <dgm:cxn modelId="{C27B8497-EF7B-4748-8657-16AAD42FD1A4}" type="presOf" srcId="{4A6351BF-A16A-4955-8008-A3A72AFF3E97}" destId="{CC07A440-8C4E-4356-B682-236DC5D3FA5A}" srcOrd="0" destOrd="0" presId="urn:microsoft.com/office/officeart/2005/8/layout/vList2"/>
    <dgm:cxn modelId="{6D3BD9A0-6391-4206-9746-E1F540FA79EC}" srcId="{3CF98846-8C9E-4A33-9B8B-6A955E1DFC1E}" destId="{6AF3C956-36C1-4779-A3BE-6E2C33CA8145}" srcOrd="1" destOrd="0" parTransId="{3AB308DF-9CB6-4807-BEC0-FB952930A3DB}" sibTransId="{BF6F1D90-28B2-4774-9603-F59AD41256D9}"/>
    <dgm:cxn modelId="{437C39A2-7456-4F12-92EC-91A7654A9F2A}" type="presOf" srcId="{EFED8424-CC73-4EC1-A74B-09AF37273C3C}" destId="{0D291D81-A933-43E8-BAAD-5AEB6F967067}" srcOrd="0" destOrd="0" presId="urn:microsoft.com/office/officeart/2005/8/layout/vList2"/>
    <dgm:cxn modelId="{97E22CA3-5ECD-426F-B8C0-BCFA47C3AA87}" srcId="{3CF98846-8C9E-4A33-9B8B-6A955E1DFC1E}" destId="{4A6351BF-A16A-4955-8008-A3A72AFF3E97}" srcOrd="4" destOrd="0" parTransId="{F928DB0D-831D-46C9-9F79-3EC84B2C748D}" sibTransId="{CE232620-CAE8-4CDE-A72B-4A816D2A8352}"/>
    <dgm:cxn modelId="{1FE2CBB7-29E9-484E-9FFC-710CEDF4AAE9}" type="presOf" srcId="{6AF3C956-36C1-4779-A3BE-6E2C33CA8145}" destId="{0F4A1A6E-D916-4999-B78C-A5B6B0856939}" srcOrd="0" destOrd="0" presId="urn:microsoft.com/office/officeart/2005/8/layout/vList2"/>
    <dgm:cxn modelId="{435796C2-016F-49A4-A188-04BA35FDDD92}" type="presOf" srcId="{3CF98846-8C9E-4A33-9B8B-6A955E1DFC1E}" destId="{D285898D-5A49-4933-A61D-E27EBB9B31C4}" srcOrd="0" destOrd="0" presId="urn:microsoft.com/office/officeart/2005/8/layout/vList2"/>
    <dgm:cxn modelId="{2118CDCD-4CD3-4AE9-90D4-4D0BA3674ECB}" srcId="{3CF98846-8C9E-4A33-9B8B-6A955E1DFC1E}" destId="{EFED8424-CC73-4EC1-A74B-09AF37273C3C}" srcOrd="2" destOrd="0" parTransId="{F721001F-8A90-406D-BC75-D3FA343465A9}" sibTransId="{885D79E7-14FC-40D2-8F99-90562EFDFAC1}"/>
    <dgm:cxn modelId="{A2A9C1CF-77C3-4D5D-99CF-4E29C7C9F448}" srcId="{3CF98846-8C9E-4A33-9B8B-6A955E1DFC1E}" destId="{2F649225-1884-4E13-B025-F4916FD885B9}" srcOrd="0" destOrd="0" parTransId="{C55A1975-EEC0-431F-9964-FD0442931A71}" sibTransId="{B9DC1737-9D4F-4709-88C3-91DB93CD9671}"/>
    <dgm:cxn modelId="{8387F3D6-BE4D-45F0-8112-689BD06BDCE6}" type="presOf" srcId="{F8B82F79-9E6F-46C6-B7FE-466A60FB5B35}" destId="{E2925746-F6FC-4376-8DD0-5AC3C64E9721}" srcOrd="0" destOrd="0" presId="urn:microsoft.com/office/officeart/2005/8/layout/vList2"/>
    <dgm:cxn modelId="{7E317BDB-ADB3-4E56-956E-AA2400745887}" srcId="{3CF98846-8C9E-4A33-9B8B-6A955E1DFC1E}" destId="{D3EC3AB2-5D46-423E-80BB-7019C5CF92D2}" srcOrd="6" destOrd="0" parTransId="{C41FF678-7086-4044-990F-5DEB5920C351}" sibTransId="{A8FB6656-B881-4175-AAFE-5A9CD3685228}"/>
    <dgm:cxn modelId="{BA8693E7-E4D0-4E78-A41C-DD5D820AA4B8}" type="presOf" srcId="{2F649225-1884-4E13-B025-F4916FD885B9}" destId="{DB1426F0-2D63-4552-903F-F7C1D827C031}" srcOrd="0" destOrd="0" presId="urn:microsoft.com/office/officeart/2005/8/layout/vList2"/>
    <dgm:cxn modelId="{28F5BAF9-D532-4E36-B788-32183352BFD1}" srcId="{3CF98846-8C9E-4A33-9B8B-6A955E1DFC1E}" destId="{F8B82F79-9E6F-46C6-B7FE-466A60FB5B35}" srcOrd="3" destOrd="0" parTransId="{D435774D-E8DA-47E7-B157-1ECE28D49562}" sibTransId="{A3F8EEB8-197C-4C1A-8A84-A36EA17C6681}"/>
    <dgm:cxn modelId="{E09A7FF4-7BCB-4CC9-A8DB-454806487844}" type="presParOf" srcId="{D285898D-5A49-4933-A61D-E27EBB9B31C4}" destId="{DB1426F0-2D63-4552-903F-F7C1D827C031}" srcOrd="0" destOrd="0" presId="urn:microsoft.com/office/officeart/2005/8/layout/vList2"/>
    <dgm:cxn modelId="{F539CDB1-4003-4341-AD56-B995F07F6376}" type="presParOf" srcId="{D285898D-5A49-4933-A61D-E27EBB9B31C4}" destId="{0513A499-A7EF-4878-B8AF-8D0CE2B93244}" srcOrd="1" destOrd="0" presId="urn:microsoft.com/office/officeart/2005/8/layout/vList2"/>
    <dgm:cxn modelId="{9604EC61-416D-4359-B0B5-713A551624C4}" type="presParOf" srcId="{D285898D-5A49-4933-A61D-E27EBB9B31C4}" destId="{0F4A1A6E-D916-4999-B78C-A5B6B0856939}" srcOrd="2" destOrd="0" presId="urn:microsoft.com/office/officeart/2005/8/layout/vList2"/>
    <dgm:cxn modelId="{F649E3D8-3382-4AB6-A159-357EFE1EE62C}" type="presParOf" srcId="{D285898D-5A49-4933-A61D-E27EBB9B31C4}" destId="{D098D5F6-70D7-4CDF-BB70-7882C1F2E4E8}" srcOrd="3" destOrd="0" presId="urn:microsoft.com/office/officeart/2005/8/layout/vList2"/>
    <dgm:cxn modelId="{47E4DE59-8B8A-412D-AEDE-B7E175EE7E54}" type="presParOf" srcId="{D285898D-5A49-4933-A61D-E27EBB9B31C4}" destId="{0D291D81-A933-43E8-BAAD-5AEB6F967067}" srcOrd="4" destOrd="0" presId="urn:microsoft.com/office/officeart/2005/8/layout/vList2"/>
    <dgm:cxn modelId="{72DFF463-36C1-44DD-8F14-02D192410883}" type="presParOf" srcId="{D285898D-5A49-4933-A61D-E27EBB9B31C4}" destId="{5B852FA9-EC21-46EF-BE10-3CD8EDBB5F05}" srcOrd="5" destOrd="0" presId="urn:microsoft.com/office/officeart/2005/8/layout/vList2"/>
    <dgm:cxn modelId="{7DA96DCF-7606-4C2F-A161-6D47FCBB60E9}" type="presParOf" srcId="{D285898D-5A49-4933-A61D-E27EBB9B31C4}" destId="{E2925746-F6FC-4376-8DD0-5AC3C64E9721}" srcOrd="6" destOrd="0" presId="urn:microsoft.com/office/officeart/2005/8/layout/vList2"/>
    <dgm:cxn modelId="{128AE168-03FD-430D-AAA7-9D80BAA08F9A}" type="presParOf" srcId="{D285898D-5A49-4933-A61D-E27EBB9B31C4}" destId="{2CFF3B39-4A87-4635-9C17-7BBD411159A3}" srcOrd="7" destOrd="0" presId="urn:microsoft.com/office/officeart/2005/8/layout/vList2"/>
    <dgm:cxn modelId="{C199A498-27D7-4E3E-B29C-AF5B80105FE0}" type="presParOf" srcId="{D285898D-5A49-4933-A61D-E27EBB9B31C4}" destId="{CC07A440-8C4E-4356-B682-236DC5D3FA5A}" srcOrd="8" destOrd="0" presId="urn:microsoft.com/office/officeart/2005/8/layout/vList2"/>
    <dgm:cxn modelId="{FCB46A3E-2C59-4BBA-AF6E-6D1AFE301D25}" type="presParOf" srcId="{D285898D-5A49-4933-A61D-E27EBB9B31C4}" destId="{9284BEE3-E8CE-46D9-9453-4EB837F96A61}" srcOrd="9" destOrd="0" presId="urn:microsoft.com/office/officeart/2005/8/layout/vList2"/>
    <dgm:cxn modelId="{0F874242-4A24-43FD-AAEF-CAF7C70CF52E}" type="presParOf" srcId="{D285898D-5A49-4933-A61D-E27EBB9B31C4}" destId="{02324CCB-AC36-4DAE-944F-0BA259A9F3E4}" srcOrd="10" destOrd="0" presId="urn:microsoft.com/office/officeart/2005/8/layout/vList2"/>
    <dgm:cxn modelId="{12948AD0-A77A-42AD-9CF9-44DED3BB5A84}" type="presParOf" srcId="{D285898D-5A49-4933-A61D-E27EBB9B31C4}" destId="{42F8BE87-D3B3-4D6C-840E-2F2A30699F3C}" srcOrd="11" destOrd="0" presId="urn:microsoft.com/office/officeart/2005/8/layout/vList2"/>
    <dgm:cxn modelId="{B5410306-F9A1-4FB6-9619-6409305F03F8}" type="presParOf" srcId="{D285898D-5A49-4933-A61D-E27EBB9B31C4}" destId="{F8D6CE8E-15B2-42BD-AB29-8F36FF0225F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61C3-2BCD-4359-848F-83F6C5DD96AE}">
      <dsp:nvSpPr>
        <dsp:cNvPr id="0" name=""/>
        <dsp:cNvSpPr/>
      </dsp:nvSpPr>
      <dsp:spPr>
        <a:xfrm>
          <a:off x="0" y="453068"/>
          <a:ext cx="9953625" cy="1644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2512" tIns="604012" rIns="77251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Single-family</a:t>
          </a:r>
        </a:p>
        <a:p>
          <a:pPr marL="228600" lvl="1" indent="-228600" algn="l" defTabSz="889000">
            <a:lnSpc>
              <a:spcPct val="90000"/>
            </a:lnSpc>
            <a:spcBef>
              <a:spcPct val="0"/>
            </a:spcBef>
            <a:spcAft>
              <a:spcPct val="15000"/>
            </a:spcAft>
            <a:buChar char="•"/>
          </a:pPr>
          <a:r>
            <a:rPr lang="en-US" sz="2000" kern="1200"/>
            <a:t>Multifamily</a:t>
          </a:r>
        </a:p>
        <a:p>
          <a:pPr marL="228600" lvl="1" indent="-228600" algn="l" defTabSz="889000">
            <a:lnSpc>
              <a:spcPct val="90000"/>
            </a:lnSpc>
            <a:spcBef>
              <a:spcPct val="0"/>
            </a:spcBef>
            <a:spcAft>
              <a:spcPct val="15000"/>
            </a:spcAft>
            <a:buChar char="•"/>
          </a:pPr>
          <a:r>
            <a:rPr lang="en-US" sz="2000" kern="1200"/>
            <a:t>Manufactured and mobile homes</a:t>
          </a:r>
        </a:p>
      </dsp:txBody>
      <dsp:txXfrm>
        <a:off x="0" y="453068"/>
        <a:ext cx="9953625" cy="1644300"/>
      </dsp:txXfrm>
    </dsp:sp>
    <dsp:sp modelId="{E100319C-A2A6-4959-855F-2E3C00D83DAF}">
      <dsp:nvSpPr>
        <dsp:cNvPr id="0" name=""/>
        <dsp:cNvSpPr/>
      </dsp:nvSpPr>
      <dsp:spPr>
        <a:xfrm>
          <a:off x="497681" y="25028"/>
          <a:ext cx="6967537" cy="856080"/>
        </a:xfrm>
        <a:prstGeom prst="roundRect">
          <a:avLst/>
        </a:prstGeom>
        <a:solidFill>
          <a:srgbClr val="0072BC"/>
        </a:solidFill>
        <a:ln w="12700" cap="flat" cmpd="sng" algn="ctr">
          <a:solidFill>
            <a:srgbClr val="0072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356" tIns="0" rIns="263356" bIns="0" numCol="1" spcCol="1270" anchor="ctr" anchorCtr="0">
          <a:noAutofit/>
        </a:bodyPr>
        <a:lstStyle/>
        <a:p>
          <a:pPr marL="0" lvl="0" indent="0" algn="ctr" defTabSz="1289050">
            <a:lnSpc>
              <a:spcPct val="90000"/>
            </a:lnSpc>
            <a:spcBef>
              <a:spcPct val="0"/>
            </a:spcBef>
            <a:spcAft>
              <a:spcPct val="35000"/>
            </a:spcAft>
            <a:buNone/>
          </a:pPr>
          <a:r>
            <a:rPr lang="en-US" sz="2900" kern="1200"/>
            <a:t>Low-Income Households</a:t>
          </a:r>
        </a:p>
      </dsp:txBody>
      <dsp:txXfrm>
        <a:off x="539471" y="66818"/>
        <a:ext cx="6883957" cy="772500"/>
      </dsp:txXfrm>
    </dsp:sp>
    <dsp:sp modelId="{ADFE624E-3457-4A85-B7F7-43AF1B0D7D91}">
      <dsp:nvSpPr>
        <dsp:cNvPr id="0" name=""/>
        <dsp:cNvSpPr/>
      </dsp:nvSpPr>
      <dsp:spPr>
        <a:xfrm>
          <a:off x="0" y="2707038"/>
          <a:ext cx="9953625" cy="16443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2512" tIns="604012" rIns="77251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Disadvantaged communities</a:t>
          </a:r>
        </a:p>
        <a:p>
          <a:pPr marL="228600" lvl="1" indent="-228600" algn="l" defTabSz="889000">
            <a:lnSpc>
              <a:spcPct val="90000"/>
            </a:lnSpc>
            <a:spcBef>
              <a:spcPct val="0"/>
            </a:spcBef>
            <a:spcAft>
              <a:spcPct val="15000"/>
            </a:spcAft>
            <a:buChar char="•"/>
          </a:pPr>
          <a:r>
            <a:rPr lang="en-US" sz="2000" kern="1200"/>
            <a:t>Low-income communities</a:t>
          </a:r>
        </a:p>
        <a:p>
          <a:pPr marL="228600" lvl="1" indent="-228600" algn="l" defTabSz="889000">
            <a:lnSpc>
              <a:spcPct val="90000"/>
            </a:lnSpc>
            <a:spcBef>
              <a:spcPct val="0"/>
            </a:spcBef>
            <a:spcAft>
              <a:spcPct val="15000"/>
            </a:spcAft>
            <a:buChar char="•"/>
          </a:pPr>
          <a:endParaRPr lang="en-US" sz="2000" kern="1200"/>
        </a:p>
      </dsp:txBody>
      <dsp:txXfrm>
        <a:off x="0" y="2707038"/>
        <a:ext cx="9953625" cy="1644300"/>
      </dsp:txXfrm>
    </dsp:sp>
    <dsp:sp modelId="{609B2B15-4FF1-4201-83A0-0047488A68D4}">
      <dsp:nvSpPr>
        <dsp:cNvPr id="0" name=""/>
        <dsp:cNvSpPr/>
      </dsp:nvSpPr>
      <dsp:spPr>
        <a:xfrm>
          <a:off x="497681" y="2253969"/>
          <a:ext cx="6967537" cy="856080"/>
        </a:xfrm>
        <a:prstGeom prst="roundRect">
          <a:avLst/>
        </a:prstGeom>
        <a:solidFill>
          <a:srgbClr val="165380"/>
        </a:solidFill>
        <a:ln w="12700" cap="flat" cmpd="sng" algn="ctr">
          <a:solidFill>
            <a:srgbClr val="1653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356" tIns="0" rIns="263356" bIns="0" numCol="1" spcCol="1270" anchor="ctr" anchorCtr="0">
          <a:noAutofit/>
        </a:bodyPr>
        <a:lstStyle/>
        <a:p>
          <a:pPr marL="0" lvl="0" indent="0" algn="ctr" defTabSz="1289050">
            <a:lnSpc>
              <a:spcPct val="90000"/>
            </a:lnSpc>
            <a:spcBef>
              <a:spcPct val="0"/>
            </a:spcBef>
            <a:spcAft>
              <a:spcPct val="35000"/>
            </a:spcAft>
            <a:buNone/>
          </a:pPr>
          <a:r>
            <a:rPr lang="en-US" sz="2900" kern="1200"/>
            <a:t>Underresourced Communities</a:t>
          </a:r>
        </a:p>
      </dsp:txBody>
      <dsp:txXfrm>
        <a:off x="539471" y="2295759"/>
        <a:ext cx="6883957" cy="77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724B-1DB6-4FC6-9722-C07E326C8775}">
      <dsp:nvSpPr>
        <dsp:cNvPr id="0" name=""/>
        <dsp:cNvSpPr/>
      </dsp:nvSpPr>
      <dsp:spPr>
        <a:xfrm>
          <a:off x="0" y="24055"/>
          <a:ext cx="5118453" cy="748800"/>
        </a:xfrm>
        <a:prstGeom prst="roundRect">
          <a:avLst/>
        </a:prstGeom>
        <a:solidFill>
          <a:srgbClr val="003557"/>
        </a:solidFill>
        <a:ln w="12700" cap="flat" cmpd="sng" algn="ctr">
          <a:solidFill>
            <a:srgbClr val="0035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Heating and Cooling</a:t>
          </a:r>
        </a:p>
      </dsp:txBody>
      <dsp:txXfrm>
        <a:off x="36553" y="60608"/>
        <a:ext cx="5045347" cy="675694"/>
      </dsp:txXfrm>
    </dsp:sp>
    <dsp:sp modelId="{D327A1C6-F461-4595-8002-3C74EB80EA02}">
      <dsp:nvSpPr>
        <dsp:cNvPr id="0" name=""/>
        <dsp:cNvSpPr/>
      </dsp:nvSpPr>
      <dsp:spPr>
        <a:xfrm>
          <a:off x="0" y="780068"/>
          <a:ext cx="5118453" cy="128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Heat pump</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Duct testing/sealing</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Smart thermostat</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Ceiling fan, whole-house fan</a:t>
          </a:r>
        </a:p>
      </dsp:txBody>
      <dsp:txXfrm>
        <a:off x="0" y="780068"/>
        <a:ext cx="5118453" cy="1283400"/>
      </dsp:txXfrm>
    </dsp:sp>
    <dsp:sp modelId="{147A8BE5-C2EA-4EEF-B770-4AC0BA1FA9C2}">
      <dsp:nvSpPr>
        <dsp:cNvPr id="0" name=""/>
        <dsp:cNvSpPr/>
      </dsp:nvSpPr>
      <dsp:spPr>
        <a:xfrm>
          <a:off x="0" y="2063468"/>
          <a:ext cx="5118453" cy="748800"/>
        </a:xfrm>
        <a:prstGeom prst="roundRect">
          <a:avLst/>
        </a:prstGeom>
        <a:solidFill>
          <a:srgbClr val="004071"/>
        </a:solidFill>
        <a:ln w="12700" cap="flat" cmpd="sng" algn="ctr">
          <a:solidFill>
            <a:srgbClr val="00407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Building Envelope</a:t>
          </a:r>
        </a:p>
      </dsp:txBody>
      <dsp:txXfrm>
        <a:off x="36553" y="2100021"/>
        <a:ext cx="5045347" cy="675694"/>
      </dsp:txXfrm>
    </dsp:sp>
    <dsp:sp modelId="{906C7674-2418-4CAF-A363-2D9E5D647067}">
      <dsp:nvSpPr>
        <dsp:cNvPr id="0" name=""/>
        <dsp:cNvSpPr/>
      </dsp:nvSpPr>
      <dsp:spPr>
        <a:xfrm>
          <a:off x="0" y="2812268"/>
          <a:ext cx="5118453" cy="97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Insulation</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Air sealing</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Solar window film</a:t>
          </a:r>
        </a:p>
      </dsp:txBody>
      <dsp:txXfrm>
        <a:off x="0" y="2812268"/>
        <a:ext cx="5118453" cy="972900"/>
      </dsp:txXfrm>
    </dsp:sp>
    <dsp:sp modelId="{F4F904BA-90FB-4E78-B063-EF076F988CB9}">
      <dsp:nvSpPr>
        <dsp:cNvPr id="0" name=""/>
        <dsp:cNvSpPr/>
      </dsp:nvSpPr>
      <dsp:spPr>
        <a:xfrm>
          <a:off x="0" y="3785168"/>
          <a:ext cx="5118453" cy="748800"/>
        </a:xfrm>
        <a:prstGeom prst="roundRect">
          <a:avLst/>
        </a:prstGeom>
        <a:solidFill>
          <a:srgbClr val="165380"/>
        </a:solidFill>
        <a:ln w="12700" cap="flat" cmpd="sng" algn="ctr">
          <a:solidFill>
            <a:srgbClr val="1653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Water</a:t>
          </a:r>
          <a:r>
            <a:rPr lang="en-US" sz="2700" kern="1200">
              <a:solidFill>
                <a:schemeClr val="bg1"/>
              </a:solidFill>
            </a:rPr>
            <a:t> </a:t>
          </a:r>
          <a:r>
            <a:rPr lang="en-US" sz="2400" kern="1200">
              <a:solidFill>
                <a:schemeClr val="bg1"/>
              </a:solidFill>
            </a:rPr>
            <a:t>Heating</a:t>
          </a:r>
          <a:endParaRPr lang="en-US" sz="2700" kern="1200">
            <a:solidFill>
              <a:schemeClr val="bg1"/>
            </a:solidFill>
          </a:endParaRPr>
        </a:p>
      </dsp:txBody>
      <dsp:txXfrm>
        <a:off x="36553" y="3821721"/>
        <a:ext cx="5045347" cy="675694"/>
      </dsp:txXfrm>
    </dsp:sp>
    <dsp:sp modelId="{B40C054D-575D-4127-A8AE-A99A4C7F9BFE}">
      <dsp:nvSpPr>
        <dsp:cNvPr id="0" name=""/>
        <dsp:cNvSpPr/>
      </dsp:nvSpPr>
      <dsp:spPr>
        <a:xfrm>
          <a:off x="0" y="4533968"/>
          <a:ext cx="5118453"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Heat pump water heater</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Low-flow showerheads and faucets</a:t>
          </a:r>
        </a:p>
      </dsp:txBody>
      <dsp:txXfrm>
        <a:off x="0" y="4533968"/>
        <a:ext cx="5118453" cy="662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6844B-049F-4E3C-A073-64C6FBCC0A3B}">
      <dsp:nvSpPr>
        <dsp:cNvPr id="0" name=""/>
        <dsp:cNvSpPr/>
      </dsp:nvSpPr>
      <dsp:spPr>
        <a:xfrm>
          <a:off x="0" y="10663"/>
          <a:ext cx="5707581" cy="730080"/>
        </a:xfrm>
        <a:prstGeom prst="roundRect">
          <a:avLst/>
        </a:prstGeom>
        <a:solidFill>
          <a:srgbClr val="0072BC"/>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Cooking, Laundry</a:t>
          </a:r>
        </a:p>
      </dsp:txBody>
      <dsp:txXfrm>
        <a:off x="35640" y="46303"/>
        <a:ext cx="5636301" cy="658800"/>
      </dsp:txXfrm>
    </dsp:sp>
    <dsp:sp modelId="{DE067802-C4CB-4509-9D56-AD3A15AEF589}">
      <dsp:nvSpPr>
        <dsp:cNvPr id="0" name=""/>
        <dsp:cNvSpPr/>
      </dsp:nvSpPr>
      <dsp:spPr>
        <a:xfrm>
          <a:off x="0" y="740743"/>
          <a:ext cx="5707581"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21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Induction range or cooktop</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Electric clothes dryer</a:t>
          </a:r>
        </a:p>
      </dsp:txBody>
      <dsp:txXfrm>
        <a:off x="0" y="740743"/>
        <a:ext cx="5707581" cy="645840"/>
      </dsp:txXfrm>
    </dsp:sp>
    <dsp:sp modelId="{34E2A71A-E90D-4128-916E-85C4132E37AB}">
      <dsp:nvSpPr>
        <dsp:cNvPr id="0" name=""/>
        <dsp:cNvSpPr/>
      </dsp:nvSpPr>
      <dsp:spPr>
        <a:xfrm>
          <a:off x="0" y="1386583"/>
          <a:ext cx="5707581" cy="730080"/>
        </a:xfrm>
        <a:prstGeom prst="roundRect">
          <a:avLst/>
        </a:prstGeom>
        <a:solidFill>
          <a:srgbClr val="0F6FC6"/>
        </a:solidFill>
        <a:ln w="12700" cap="flat" cmpd="sng" algn="ctr">
          <a:solidFill>
            <a:srgbClr val="0F6FC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Air Quality, Lighting</a:t>
          </a:r>
        </a:p>
      </dsp:txBody>
      <dsp:txXfrm>
        <a:off x="35640" y="1422223"/>
        <a:ext cx="5636301" cy="658800"/>
      </dsp:txXfrm>
    </dsp:sp>
    <dsp:sp modelId="{6DB7C1CC-F06A-40C9-AD89-2339D37770C0}">
      <dsp:nvSpPr>
        <dsp:cNvPr id="0" name=""/>
        <dsp:cNvSpPr/>
      </dsp:nvSpPr>
      <dsp:spPr>
        <a:xfrm>
          <a:off x="0" y="2116663"/>
          <a:ext cx="5707581"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21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Air filtration</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LED lights</a:t>
          </a:r>
        </a:p>
      </dsp:txBody>
      <dsp:txXfrm>
        <a:off x="0" y="2116663"/>
        <a:ext cx="5707581" cy="645840"/>
      </dsp:txXfrm>
    </dsp:sp>
    <dsp:sp modelId="{8723429E-CEDD-487F-A00A-A9EE3E6D4DDF}">
      <dsp:nvSpPr>
        <dsp:cNvPr id="0" name=""/>
        <dsp:cNvSpPr/>
      </dsp:nvSpPr>
      <dsp:spPr>
        <a:xfrm>
          <a:off x="0" y="2762503"/>
          <a:ext cx="5707581" cy="730080"/>
        </a:xfrm>
        <a:prstGeom prst="roundRect">
          <a:avLst/>
        </a:prstGeom>
        <a:solidFill>
          <a:srgbClr val="0066FF"/>
        </a:solidFill>
        <a:ln w="12700" cap="flat" cmpd="sng" algn="ctr">
          <a:solidFill>
            <a:srgbClr val="0066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bg1"/>
              </a:solidFill>
            </a:rPr>
            <a:t>Electrical and Remediation</a:t>
          </a:r>
        </a:p>
      </dsp:txBody>
      <dsp:txXfrm>
        <a:off x="35640" y="2798143"/>
        <a:ext cx="5636301" cy="658800"/>
      </dsp:txXfrm>
    </dsp:sp>
    <dsp:sp modelId="{570C615C-D364-490E-9133-611453B508F7}">
      <dsp:nvSpPr>
        <dsp:cNvPr id="0" name=""/>
        <dsp:cNvSpPr/>
      </dsp:nvSpPr>
      <dsp:spPr>
        <a:xfrm>
          <a:off x="0" y="3492583"/>
          <a:ext cx="5707581"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21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Electrical wiring and panel upgrades</a:t>
          </a:r>
        </a:p>
        <a:p>
          <a:pPr marL="228600" lvl="1" indent="-228600" algn="l" defTabSz="889000">
            <a:lnSpc>
              <a:spcPct val="90000"/>
            </a:lnSpc>
            <a:spcBef>
              <a:spcPct val="0"/>
            </a:spcBef>
            <a:spcAft>
              <a:spcPct val="20000"/>
            </a:spcAft>
            <a:buChar char="•"/>
          </a:pPr>
          <a:r>
            <a:rPr lang="en-US" sz="2000" kern="1200">
              <a:solidFill>
                <a:schemeClr val="accent1">
                  <a:lumMod val="50000"/>
                </a:schemeClr>
              </a:solidFill>
            </a:rPr>
            <a:t>Remediation and safety</a:t>
          </a:r>
        </a:p>
      </dsp:txBody>
      <dsp:txXfrm>
        <a:off x="0" y="3492583"/>
        <a:ext cx="5707581" cy="645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6A2D9-4F36-4F71-99A1-249B6D8F146D}">
      <dsp:nvSpPr>
        <dsp:cNvPr id="0" name=""/>
        <dsp:cNvSpPr/>
      </dsp:nvSpPr>
      <dsp:spPr>
        <a:xfrm>
          <a:off x="1219195" y="117940"/>
          <a:ext cx="6908800" cy="154818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2022 State SIP Strategy Concept:</a:t>
          </a:r>
          <a:r>
            <a:rPr lang="en-US" sz="2000" kern="1200"/>
            <a:t> </a:t>
          </a:r>
        </a:p>
        <a:p>
          <a:pPr marL="0" lvl="0" indent="0" algn="l" defTabSz="889000">
            <a:lnSpc>
              <a:spcPct val="90000"/>
            </a:lnSpc>
            <a:spcBef>
              <a:spcPct val="0"/>
            </a:spcBef>
            <a:spcAft>
              <a:spcPct val="35000"/>
            </a:spcAft>
            <a:buNone/>
          </a:pPr>
          <a:r>
            <a:rPr lang="en-US" sz="2000" kern="1200"/>
            <a:t>100% </a:t>
          </a:r>
          <a:r>
            <a:rPr lang="en-US" sz="2000" u="none" kern="1200"/>
            <a:t>sales must meet zero-GHG emission targets </a:t>
          </a:r>
          <a:r>
            <a:rPr lang="en-US" sz="2000" kern="1200"/>
            <a:t>starting in 2030</a:t>
          </a:r>
        </a:p>
      </dsp:txBody>
      <dsp:txXfrm>
        <a:off x="1264540" y="163285"/>
        <a:ext cx="5238186" cy="1457495"/>
      </dsp:txXfrm>
    </dsp:sp>
    <dsp:sp modelId="{80F9BEF1-69F6-437C-9EB2-89513E50BF9A}">
      <dsp:nvSpPr>
        <dsp:cNvPr id="0" name=""/>
        <dsp:cNvSpPr/>
      </dsp:nvSpPr>
      <dsp:spPr>
        <a:xfrm>
          <a:off x="1214465" y="1855015"/>
          <a:ext cx="6908800" cy="1548185"/>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May 2024 Concept: </a:t>
          </a:r>
        </a:p>
        <a:p>
          <a:pPr marL="0" lvl="0" indent="0" algn="l" defTabSz="889000">
            <a:lnSpc>
              <a:spcPct val="90000"/>
            </a:lnSpc>
            <a:spcBef>
              <a:spcPct val="0"/>
            </a:spcBef>
            <a:spcAft>
              <a:spcPct val="35000"/>
            </a:spcAft>
            <a:buNone/>
          </a:pPr>
          <a:r>
            <a:rPr lang="en-US" sz="2000" kern="1200"/>
            <a:t>Different types and sizes of equipment must meet zero-GHG emission targets starting in 2027 and ending in 2033</a:t>
          </a:r>
          <a:endParaRPr lang="en-US" sz="2000" strike="sngStrike" kern="1200"/>
        </a:p>
      </dsp:txBody>
      <dsp:txXfrm>
        <a:off x="1259810" y="1900360"/>
        <a:ext cx="5202189" cy="1457495"/>
      </dsp:txXfrm>
    </dsp:sp>
    <dsp:sp modelId="{4D0AFD0F-2568-44A5-9589-3908E1226350}">
      <dsp:nvSpPr>
        <dsp:cNvPr id="0" name=""/>
        <dsp:cNvSpPr/>
      </dsp:nvSpPr>
      <dsp:spPr>
        <a:xfrm>
          <a:off x="1219199" y="3612432"/>
          <a:ext cx="6908800" cy="1548185"/>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December 2025 Proposal: </a:t>
          </a:r>
          <a:r>
            <a:rPr lang="en-US" sz="2000" kern="1200"/>
            <a:t> </a:t>
          </a:r>
        </a:p>
        <a:p>
          <a:pPr marL="0" lvl="0" indent="0" algn="l" defTabSz="889000">
            <a:lnSpc>
              <a:spcPct val="90000"/>
            </a:lnSpc>
            <a:spcBef>
              <a:spcPct val="0"/>
            </a:spcBef>
            <a:spcAft>
              <a:spcPct val="35000"/>
            </a:spcAft>
            <a:buNone/>
          </a:pPr>
          <a:r>
            <a:rPr lang="en-US" sz="2000" kern="1200">
              <a:solidFill>
                <a:schemeClr val="bg1"/>
              </a:solidFill>
            </a:rPr>
            <a:t>Emissive sales limits </a:t>
          </a:r>
          <a:r>
            <a:rPr lang="en-US" sz="2000" u="none" kern="1200">
              <a:solidFill>
                <a:schemeClr val="bg1"/>
              </a:solidFill>
            </a:rPr>
            <a:t>combined with a </a:t>
          </a:r>
          <a:r>
            <a:rPr lang="en-US" sz="2000" u="none" strike="noStrike" kern="1200">
              <a:solidFill>
                <a:schemeClr val="bg1"/>
              </a:solidFill>
            </a:rPr>
            <a:t>credit system to provide flexibility to </a:t>
          </a:r>
          <a:r>
            <a:rPr lang="en-US" sz="2000" strike="noStrike" kern="1200">
              <a:solidFill>
                <a:schemeClr val="bg1"/>
              </a:solidFill>
            </a:rPr>
            <a:t>address regulated entity and end user challenges</a:t>
          </a:r>
        </a:p>
      </dsp:txBody>
      <dsp:txXfrm>
        <a:off x="1264544" y="3657777"/>
        <a:ext cx="5202189" cy="1457495"/>
      </dsp:txXfrm>
    </dsp:sp>
    <dsp:sp modelId="{80A47073-81AB-4455-BEFA-DEE67E83C718}">
      <dsp:nvSpPr>
        <dsp:cNvPr id="0" name=""/>
        <dsp:cNvSpPr/>
      </dsp:nvSpPr>
      <dsp:spPr>
        <a:xfrm>
          <a:off x="6759592" y="1129983"/>
          <a:ext cx="1006320" cy="100632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86014" y="1129983"/>
        <a:ext cx="553476" cy="757256"/>
      </dsp:txXfrm>
    </dsp:sp>
    <dsp:sp modelId="{4D6EF3FB-155B-4948-9D50-2A9A969A88F9}">
      <dsp:nvSpPr>
        <dsp:cNvPr id="0" name=""/>
        <dsp:cNvSpPr/>
      </dsp:nvSpPr>
      <dsp:spPr>
        <a:xfrm>
          <a:off x="6747155" y="2956108"/>
          <a:ext cx="1006320" cy="100632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73577" y="2956108"/>
        <a:ext cx="553476" cy="7572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14050-4D9D-424B-97C9-40C414ECD810}">
      <dsp:nvSpPr>
        <dsp:cNvPr id="0" name=""/>
        <dsp:cNvSpPr/>
      </dsp:nvSpPr>
      <dsp:spPr>
        <a:xfrm>
          <a:off x="0" y="1076101"/>
          <a:ext cx="10241535" cy="737843"/>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solidFill>
                <a:srgbClr val="FFFFFF"/>
              </a:solidFill>
              <a:ea typeface="+mn-ea"/>
            </a:rPr>
            <a:t>External funding pathways to address full cost of electrification</a:t>
          </a:r>
          <a:endParaRPr lang="en-US" sz="2600" kern="1200">
            <a:solidFill>
              <a:srgbClr val="FFFFFF"/>
            </a:solidFill>
            <a:ea typeface="+mn-ea"/>
          </a:endParaRPr>
        </a:p>
      </dsp:txBody>
      <dsp:txXfrm>
        <a:off x="36019" y="1112120"/>
        <a:ext cx="10169497" cy="665805"/>
      </dsp:txXfrm>
    </dsp:sp>
    <dsp:sp modelId="{A5A5BD12-C50F-4329-B747-E6B78C6ED889}">
      <dsp:nvSpPr>
        <dsp:cNvPr id="0" name=""/>
        <dsp:cNvSpPr/>
      </dsp:nvSpPr>
      <dsp:spPr>
        <a:xfrm>
          <a:off x="0" y="2001144"/>
          <a:ext cx="10241535" cy="737843"/>
        </a:xfrm>
        <a:prstGeom prst="roundRect">
          <a:avLst/>
        </a:prstGeom>
        <a:solidFill>
          <a:srgbClr val="FF6600">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solidFill>
                <a:srgbClr val="FFFFFF"/>
              </a:solidFill>
              <a:ea typeface="+mn-ea"/>
            </a:rPr>
            <a:t>Innovative solutions for challenging electrification situations</a:t>
          </a:r>
          <a:endParaRPr lang="en-US" sz="2600" kern="1200">
            <a:solidFill>
              <a:srgbClr val="FFFFFF"/>
            </a:solidFill>
            <a:ea typeface="+mn-ea"/>
          </a:endParaRPr>
        </a:p>
      </dsp:txBody>
      <dsp:txXfrm>
        <a:off x="36019" y="2037163"/>
        <a:ext cx="10169497" cy="665805"/>
      </dsp:txXfrm>
    </dsp:sp>
    <dsp:sp modelId="{09DD5C2A-31C3-43E2-AD44-7CCA6C708200}">
      <dsp:nvSpPr>
        <dsp:cNvPr id="0" name=""/>
        <dsp:cNvSpPr/>
      </dsp:nvSpPr>
      <dsp:spPr>
        <a:xfrm>
          <a:off x="0" y="2926187"/>
          <a:ext cx="10241535" cy="737843"/>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solidFill>
                <a:srgbClr val="FFFFFF"/>
              </a:solidFill>
              <a:ea typeface="+mn-ea"/>
            </a:rPr>
            <a:t>Flexible long-term asset management framework</a:t>
          </a:r>
          <a:endParaRPr lang="en-US" sz="2600" kern="1200">
            <a:solidFill>
              <a:srgbClr val="FFFFFF"/>
            </a:solidFill>
            <a:ea typeface="+mn-ea"/>
          </a:endParaRPr>
        </a:p>
      </dsp:txBody>
      <dsp:txXfrm>
        <a:off x="36019" y="2962206"/>
        <a:ext cx="10169497" cy="665805"/>
      </dsp:txXfrm>
    </dsp:sp>
    <dsp:sp modelId="{338B9402-DE02-4763-8324-B89CE71328D9}">
      <dsp:nvSpPr>
        <dsp:cNvPr id="0" name=""/>
        <dsp:cNvSpPr/>
      </dsp:nvSpPr>
      <dsp:spPr>
        <a:xfrm>
          <a:off x="0" y="3851230"/>
          <a:ext cx="10241535" cy="737843"/>
        </a:xfrm>
        <a:prstGeom prst="roundRect">
          <a:avLst/>
        </a:prstGeom>
        <a:solidFill>
          <a:srgbClr val="FF6600">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solidFill>
                <a:srgbClr val="FFFFFF"/>
              </a:solidFill>
              <a:ea typeface="+mn-ea"/>
            </a:rPr>
            <a:t>Coordinated statewide implementation framework</a:t>
          </a:r>
        </a:p>
      </dsp:txBody>
      <dsp:txXfrm>
        <a:off x="36019" y="3887249"/>
        <a:ext cx="10169497" cy="665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E72AC-6D70-4CD3-85BE-64972D5F3C9C}">
      <dsp:nvSpPr>
        <dsp:cNvPr id="0" name=""/>
        <dsp:cNvSpPr/>
      </dsp:nvSpPr>
      <dsp:spPr>
        <a:xfrm>
          <a:off x="5345" y="1361072"/>
          <a:ext cx="2543888" cy="1752739"/>
        </a:xfrm>
        <a:prstGeom prst="round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A47F57-7324-4C06-955B-3A9155B0609F}">
      <dsp:nvSpPr>
        <dsp:cNvPr id="0" name=""/>
        <dsp:cNvSpPr/>
      </dsp:nvSpPr>
      <dsp:spPr>
        <a:xfrm>
          <a:off x="5345" y="3113811"/>
          <a:ext cx="2543888" cy="94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Incentive Programs</a:t>
          </a:r>
        </a:p>
      </dsp:txBody>
      <dsp:txXfrm>
        <a:off x="5345" y="3113811"/>
        <a:ext cx="2543888" cy="943782"/>
      </dsp:txXfrm>
    </dsp:sp>
    <dsp:sp modelId="{24850A2A-B93B-42C5-89F5-1C9973FC2E16}">
      <dsp:nvSpPr>
        <dsp:cNvPr id="0" name=""/>
        <dsp:cNvSpPr/>
      </dsp:nvSpPr>
      <dsp:spPr>
        <a:xfrm>
          <a:off x="2803730" y="1361072"/>
          <a:ext cx="2543888" cy="1752739"/>
        </a:xfrm>
        <a:prstGeom prst="roundRect">
          <a:avLst/>
        </a:prstGeom>
        <a:blipFill>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42961-70C0-4998-84F8-C7A2CD7F503E}">
      <dsp:nvSpPr>
        <dsp:cNvPr id="0" name=""/>
        <dsp:cNvSpPr/>
      </dsp:nvSpPr>
      <dsp:spPr>
        <a:xfrm>
          <a:off x="2803730" y="3113811"/>
          <a:ext cx="2543888" cy="94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Assistance Programs</a:t>
          </a:r>
        </a:p>
      </dsp:txBody>
      <dsp:txXfrm>
        <a:off x="2803730" y="3113811"/>
        <a:ext cx="2543888" cy="943782"/>
      </dsp:txXfrm>
    </dsp:sp>
    <dsp:sp modelId="{8AEF78F5-1613-41CC-B26E-41C411C23538}">
      <dsp:nvSpPr>
        <dsp:cNvPr id="0" name=""/>
        <dsp:cNvSpPr/>
      </dsp:nvSpPr>
      <dsp:spPr>
        <a:xfrm>
          <a:off x="5602114" y="1361072"/>
          <a:ext cx="2543888" cy="1752739"/>
        </a:xfrm>
        <a:prstGeom prst="roundRect">
          <a:avLst/>
        </a:prstGeom>
        <a:blipFill>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148BB1-9723-49EA-B6A3-F740355D9329}">
      <dsp:nvSpPr>
        <dsp:cNvPr id="0" name=""/>
        <dsp:cNvSpPr/>
      </dsp:nvSpPr>
      <dsp:spPr>
        <a:xfrm>
          <a:off x="5602114" y="3113811"/>
          <a:ext cx="2543888" cy="94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Pricing Plans</a:t>
          </a:r>
        </a:p>
      </dsp:txBody>
      <dsp:txXfrm>
        <a:off x="5602114" y="3113811"/>
        <a:ext cx="2543888" cy="943782"/>
      </dsp:txXfrm>
    </dsp:sp>
    <dsp:sp modelId="{F016A250-E082-4941-9EFA-3D491D27F6A9}">
      <dsp:nvSpPr>
        <dsp:cNvPr id="0" name=""/>
        <dsp:cNvSpPr/>
      </dsp:nvSpPr>
      <dsp:spPr>
        <a:xfrm>
          <a:off x="8400499" y="1361072"/>
          <a:ext cx="2543888" cy="1752739"/>
        </a:xfrm>
        <a:prstGeom prst="roundRect">
          <a:avLst/>
        </a:prstGeom>
        <a:blipFill>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D6F31-A1B6-47FE-ABBD-79DA2A892D94}">
      <dsp:nvSpPr>
        <dsp:cNvPr id="0" name=""/>
        <dsp:cNvSpPr/>
      </dsp:nvSpPr>
      <dsp:spPr>
        <a:xfrm>
          <a:off x="8400499" y="3113811"/>
          <a:ext cx="2543888" cy="94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ea typeface="Calibri" panose="020F0502020204030204" pitchFamily="34" charset="0"/>
              <a:cs typeface="Calibri" panose="020F0502020204030204" pitchFamily="34" charset="0"/>
            </a:rPr>
            <a:t>Building Electrification Support</a:t>
          </a:r>
        </a:p>
      </dsp:txBody>
      <dsp:txXfrm>
        <a:off x="8400499" y="3113811"/>
        <a:ext cx="2543888" cy="9437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426F0-2D63-4552-903F-F7C1D827C031}">
      <dsp:nvSpPr>
        <dsp:cNvPr id="0" name=""/>
        <dsp:cNvSpPr/>
      </dsp:nvSpPr>
      <dsp:spPr>
        <a:xfrm>
          <a:off x="0" y="28533"/>
          <a:ext cx="653856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kern="1200"/>
            <a:t>High Upfront Costs​</a:t>
          </a:r>
        </a:p>
      </dsp:txBody>
      <dsp:txXfrm>
        <a:off x="31070" y="59603"/>
        <a:ext cx="6476422" cy="574340"/>
      </dsp:txXfrm>
    </dsp:sp>
    <dsp:sp modelId="{0F4A1A6E-D916-4999-B78C-A5B6B0856939}">
      <dsp:nvSpPr>
        <dsp:cNvPr id="0" name=""/>
        <dsp:cNvSpPr/>
      </dsp:nvSpPr>
      <dsp:spPr>
        <a:xfrm>
          <a:off x="0" y="762933"/>
          <a:ext cx="653856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Process Complexity​</a:t>
          </a:r>
        </a:p>
      </dsp:txBody>
      <dsp:txXfrm>
        <a:off x="31070" y="794003"/>
        <a:ext cx="6476422" cy="574340"/>
      </dsp:txXfrm>
    </dsp:sp>
    <dsp:sp modelId="{0D291D81-A933-43E8-BAAD-5AEB6F967067}">
      <dsp:nvSpPr>
        <dsp:cNvPr id="0" name=""/>
        <dsp:cNvSpPr/>
      </dsp:nvSpPr>
      <dsp:spPr>
        <a:xfrm>
          <a:off x="0" y="1497333"/>
          <a:ext cx="653856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Electrical Capacity Limits​​</a:t>
          </a:r>
        </a:p>
      </dsp:txBody>
      <dsp:txXfrm>
        <a:off x="31070" y="1528403"/>
        <a:ext cx="6476422" cy="574340"/>
      </dsp:txXfrm>
    </dsp:sp>
    <dsp:sp modelId="{E2925746-F6FC-4376-8DD0-5AC3C64E9721}">
      <dsp:nvSpPr>
        <dsp:cNvPr id="0" name=""/>
        <dsp:cNvSpPr/>
      </dsp:nvSpPr>
      <dsp:spPr>
        <a:xfrm>
          <a:off x="0" y="2231733"/>
          <a:ext cx="653856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Equity and Access Issues​</a:t>
          </a:r>
        </a:p>
      </dsp:txBody>
      <dsp:txXfrm>
        <a:off x="31070" y="2262803"/>
        <a:ext cx="6476422" cy="574340"/>
      </dsp:txXfrm>
    </dsp:sp>
    <dsp:sp modelId="{CC07A440-8C4E-4356-B682-236DC5D3FA5A}">
      <dsp:nvSpPr>
        <dsp:cNvPr id="0" name=""/>
        <dsp:cNvSpPr/>
      </dsp:nvSpPr>
      <dsp:spPr>
        <a:xfrm>
          <a:off x="0" y="2966133"/>
          <a:ext cx="653856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Limited Awareness or Understanding</a:t>
          </a:r>
        </a:p>
      </dsp:txBody>
      <dsp:txXfrm>
        <a:off x="31070" y="2997203"/>
        <a:ext cx="6476422" cy="574340"/>
      </dsp:txXfrm>
    </dsp:sp>
    <dsp:sp modelId="{02324CCB-AC36-4DAE-944F-0BA259A9F3E4}">
      <dsp:nvSpPr>
        <dsp:cNvPr id="0" name=""/>
        <dsp:cNvSpPr/>
      </dsp:nvSpPr>
      <dsp:spPr>
        <a:xfrm>
          <a:off x="0" y="3700533"/>
          <a:ext cx="653856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Contractor Capacity and Quality Variability</a:t>
          </a:r>
        </a:p>
      </dsp:txBody>
      <dsp:txXfrm>
        <a:off x="31070" y="3731603"/>
        <a:ext cx="6476422" cy="574340"/>
      </dsp:txXfrm>
    </dsp:sp>
    <dsp:sp modelId="{F8D6CE8E-15B2-42BD-AB29-8F36FF0225F9}">
      <dsp:nvSpPr>
        <dsp:cNvPr id="0" name=""/>
        <dsp:cNvSpPr/>
      </dsp:nvSpPr>
      <dsp:spPr>
        <a:xfrm>
          <a:off x="0" y="4434933"/>
          <a:ext cx="653856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Uncertainty About Bill Impacts</a:t>
          </a:r>
        </a:p>
      </dsp:txBody>
      <dsp:txXfrm>
        <a:off x="31070" y="4466003"/>
        <a:ext cx="6476422" cy="5743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CCB32-6EFC-42C3-B227-F441D9F85DC0}"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0A47D-7995-498A-84F2-74684D3CF1B2}" type="slidenum">
              <a:rPr lang="en-US" smtClean="0"/>
              <a:t>‹#›</a:t>
            </a:fld>
            <a:endParaRPr lang="en-US"/>
          </a:p>
        </p:txBody>
      </p:sp>
    </p:spTree>
    <p:extLst>
      <p:ext uri="{BB962C8B-B14F-4D97-AF65-F5344CB8AC3E}">
        <p14:creationId xmlns:p14="http://schemas.microsoft.com/office/powerpoint/2010/main" val="410886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109550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282482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401965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88074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31E45-4238-5A0C-08E4-A4B1E5C7C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D02F9-A26D-01ED-F7E1-00C9FE4F4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1D294C-452F-91C0-D4CD-F3BBB38290D8}"/>
              </a:ext>
            </a:extLst>
          </p:cNvPr>
          <p:cNvSpPr>
            <a:spLocks noGrp="1"/>
          </p:cNvSpPr>
          <p:nvPr>
            <p:ph type="body" idx="1"/>
          </p:nvPr>
        </p:nvSpPr>
        <p:spPr/>
        <p:txBody>
          <a:bodyPr/>
          <a:lstStyle/>
          <a:p>
            <a:r>
              <a:rPr lang="en-US"/>
              <a:t>When we talk about building decarbonization, we often frame it as a building problem — efficiency, electrification, retrofits.</a:t>
            </a:r>
          </a:p>
          <a:p>
            <a:r>
              <a:rPr lang="en-US"/>
              <a:t>But from a system perspective, buildings are now one of the primary drivers of </a:t>
            </a:r>
            <a:r>
              <a:rPr lang="en-US" b="1"/>
              <a:t>distribution grid impacts, peak demand growth, and long-term cost trajectories</a:t>
            </a:r>
            <a:r>
              <a:rPr lang="en-US"/>
              <a:t>.</a:t>
            </a:r>
          </a:p>
          <a:p>
            <a:r>
              <a:rPr lang="en-US"/>
              <a:t>That means decarbonization success or failure shows up not just in emissions numbers, but in </a:t>
            </a:r>
            <a:r>
              <a:rPr lang="en-US" b="1"/>
              <a:t>rates, reliability, and infrastructure investment decisions</a:t>
            </a:r>
            <a:r>
              <a:rPr lang="en-US"/>
              <a:t> — which makes this a systems problem, not a technology problem.</a:t>
            </a:r>
          </a:p>
          <a:p>
            <a:endParaRPr lang="en-US"/>
          </a:p>
        </p:txBody>
      </p:sp>
      <p:sp>
        <p:nvSpPr>
          <p:cNvPr id="4" name="Slide Number Placeholder 3">
            <a:extLst>
              <a:ext uri="{FF2B5EF4-FFF2-40B4-BE49-F238E27FC236}">
                <a16:creationId xmlns:a16="http://schemas.microsoft.com/office/drawing/2014/main" id="{1353339A-0238-2535-30D6-00B714356D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119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talk about building decarbonization, we often frame it as a building problem — efficiency, electrification, retrofits.</a:t>
            </a:r>
          </a:p>
          <a:p>
            <a:r>
              <a:rPr lang="en-US"/>
              <a:t>But from a system perspective, buildings are now one of the primary drivers of </a:t>
            </a:r>
            <a:r>
              <a:rPr lang="en-US" b="1"/>
              <a:t>distribution grid impacts, peak demand growth, and long-term cost trajectories</a:t>
            </a:r>
            <a:r>
              <a:rPr lang="en-US"/>
              <a:t>.</a:t>
            </a:r>
          </a:p>
          <a:p>
            <a:r>
              <a:rPr lang="en-US"/>
              <a:t>That means decarbonization success or failure shows up not just in emissions numbers, but in </a:t>
            </a:r>
            <a:r>
              <a:rPr lang="en-US" b="1"/>
              <a:t>rates, reliability, and infrastructure investment decisions</a:t>
            </a:r>
            <a:r>
              <a:rPr lang="en-US"/>
              <a:t> — which makes this a systems problem, not a technology problem.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050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BFBED-53DE-E915-812C-6A1CBF0D9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1C566-3089-4F8F-422B-FA7246B58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4BAC3-EB1F-5043-0E03-2F80267B535C}"/>
              </a:ext>
            </a:extLst>
          </p:cNvPr>
          <p:cNvSpPr>
            <a:spLocks noGrp="1"/>
          </p:cNvSpPr>
          <p:nvPr>
            <p:ph type="body" idx="1"/>
          </p:nvPr>
        </p:nvSpPr>
        <p:spPr/>
        <p:txBody>
          <a:bodyPr/>
          <a:lstStyle/>
          <a:p>
            <a:r>
              <a:rPr lang="en-US"/>
              <a:t>Systems thinking simply means we stop optimizing individual components in isolation and start optimizing </a:t>
            </a:r>
            <a:r>
              <a:rPr lang="en-US" b="1"/>
              <a:t>outcomes across the whole system</a:t>
            </a:r>
            <a:r>
              <a:rPr lang="en-US"/>
              <a:t>.</a:t>
            </a:r>
          </a:p>
          <a:p>
            <a:endParaRPr lang="en-US"/>
          </a:p>
          <a:p>
            <a:r>
              <a:rPr lang="en-US"/>
              <a:t>In the building-grid context, that means understanding how efficiency, electrification, DERs, grid planning, and rate design </a:t>
            </a:r>
            <a:r>
              <a:rPr lang="en-US" b="1"/>
              <a:t>interact over time</a:t>
            </a:r>
            <a:r>
              <a:rPr lang="en-US"/>
              <a:t>.</a:t>
            </a:r>
          </a:p>
          <a:p>
            <a:endParaRPr lang="en-US"/>
          </a:p>
          <a:p>
            <a:r>
              <a:rPr lang="en-US"/>
              <a:t>Many regulatory conflicts exist where both sides are technically right — but they’re optimizing different layers of the system. Systems thinking helps reconcile that.</a:t>
            </a:r>
          </a:p>
          <a:p>
            <a:endParaRPr lang="en-US"/>
          </a:p>
        </p:txBody>
      </p:sp>
      <p:sp>
        <p:nvSpPr>
          <p:cNvPr id="4" name="Slide Number Placeholder 3">
            <a:extLst>
              <a:ext uri="{FF2B5EF4-FFF2-40B4-BE49-F238E27FC236}">
                <a16:creationId xmlns:a16="http://schemas.microsoft.com/office/drawing/2014/main" id="{92A4F361-E13F-1853-88DB-783A12CEEA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279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29F9E-71BD-F8BB-EA30-CFA1AC874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A8E8E-8347-7F4B-22AB-D99F3CB81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735B1-0691-FF0B-6FB8-91446F8611FD}"/>
              </a:ext>
            </a:extLst>
          </p:cNvPr>
          <p:cNvSpPr>
            <a:spLocks noGrp="1"/>
          </p:cNvSpPr>
          <p:nvPr>
            <p:ph type="body" idx="1"/>
          </p:nvPr>
        </p:nvSpPr>
        <p:spPr/>
        <p:txBody>
          <a:bodyPr/>
          <a:lstStyle/>
          <a:p>
            <a:r>
              <a:rPr lang="en-US"/>
              <a:t>Electrification fundamentally changes the role of buildings.</a:t>
            </a:r>
          </a:p>
          <a:p>
            <a:endParaRPr lang="en-US"/>
          </a:p>
          <a:p>
            <a:r>
              <a:rPr lang="en-US"/>
              <a:t>Heat pumps, EV charging, batteries, and controls turn buildings into </a:t>
            </a:r>
            <a:r>
              <a:rPr lang="en-US" b="1"/>
              <a:t>dynamic, fast-changing grid participants</a:t>
            </a:r>
            <a:r>
              <a:rPr lang="en-US"/>
              <a:t>.</a:t>
            </a:r>
          </a:p>
          <a:p>
            <a:endParaRPr lang="en-US"/>
          </a:p>
          <a:p>
            <a:r>
              <a:rPr lang="en-US"/>
              <a:t>Two identical buildings with the same annual energy use can have </a:t>
            </a:r>
            <a:r>
              <a:rPr lang="en-US" b="1"/>
              <a:t>very different grid impacts</a:t>
            </a:r>
            <a:r>
              <a:rPr lang="en-US"/>
              <a:t> depending on location, timing, control, and coordination.</a:t>
            </a:r>
          </a:p>
          <a:p>
            <a:endParaRPr lang="en-US"/>
          </a:p>
          <a:p>
            <a:r>
              <a:rPr lang="en-US"/>
              <a:t>That’s why treating electrification as just a fuel switch is no longer sufficient.</a:t>
            </a:r>
          </a:p>
          <a:p>
            <a:endParaRPr lang="en-US"/>
          </a:p>
        </p:txBody>
      </p:sp>
      <p:sp>
        <p:nvSpPr>
          <p:cNvPr id="4" name="Slide Number Placeholder 3">
            <a:extLst>
              <a:ext uri="{FF2B5EF4-FFF2-40B4-BE49-F238E27FC236}">
                <a16:creationId xmlns:a16="http://schemas.microsoft.com/office/drawing/2014/main" id="{CEFED4C4-A236-ACB2-C053-92CAF200B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8269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25C77-40B1-A0FC-24DB-0D033191F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45FD3-CBAA-2E49-279C-4B93ED2B8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99D23-2FDE-8D27-EDFD-71239E1334A8}"/>
              </a:ext>
            </a:extLst>
          </p:cNvPr>
          <p:cNvSpPr>
            <a:spLocks noGrp="1"/>
          </p:cNvSpPr>
          <p:nvPr>
            <p:ph type="body" idx="1"/>
          </p:nvPr>
        </p:nvSpPr>
        <p:spPr/>
        <p:txBody>
          <a:bodyPr/>
          <a:lstStyle/>
          <a:p>
            <a:r>
              <a:rPr lang="en-US"/>
              <a:t>Distribution grids were designed for a very different world — predictable growth, one-way power flow, and infrequent peaks.</a:t>
            </a:r>
          </a:p>
          <a:p>
            <a:endParaRPr lang="en-US"/>
          </a:p>
          <a:p>
            <a:r>
              <a:rPr lang="en-US"/>
              <a:t>Today we’re seeing fast ramps, coincident electrification loads, and localized constraints.</a:t>
            </a:r>
          </a:p>
          <a:p>
            <a:endParaRPr lang="en-US"/>
          </a:p>
          <a:p>
            <a:r>
              <a:rPr lang="en-US"/>
              <a:t>This isn’t a utility failure — it’s an </a:t>
            </a:r>
            <a:r>
              <a:rPr lang="en-US" b="1"/>
              <a:t>architecture mismatch</a:t>
            </a:r>
            <a:r>
              <a:rPr lang="en-US"/>
              <a:t>.</a:t>
            </a:r>
          </a:p>
          <a:p>
            <a:endParaRPr lang="en-US"/>
          </a:p>
          <a:p>
            <a:r>
              <a:rPr lang="en-US"/>
              <a:t>If we respond only with traditional infrastructure expansion, we risk </a:t>
            </a:r>
            <a:r>
              <a:rPr lang="en-US" b="1"/>
              <a:t>higher rates, equity concerns, and stranded investments</a:t>
            </a:r>
            <a:r>
              <a:rPr lang="en-US"/>
              <a:t>.</a:t>
            </a:r>
          </a:p>
          <a:p>
            <a:endParaRPr lang="en-US"/>
          </a:p>
        </p:txBody>
      </p:sp>
      <p:sp>
        <p:nvSpPr>
          <p:cNvPr id="4" name="Slide Number Placeholder 3">
            <a:extLst>
              <a:ext uri="{FF2B5EF4-FFF2-40B4-BE49-F238E27FC236}">
                <a16:creationId xmlns:a16="http://schemas.microsoft.com/office/drawing/2014/main" id="{9091FB15-7769-2E53-47AC-CB8E69B9FC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4257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7E58-442E-423C-722E-88AB377D9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4E521-450F-74C6-F047-D78D1DC5E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EAC4C-F48E-82B0-CB0B-AC64D335E7A0}"/>
              </a:ext>
            </a:extLst>
          </p:cNvPr>
          <p:cNvSpPr>
            <a:spLocks noGrp="1"/>
          </p:cNvSpPr>
          <p:nvPr>
            <p:ph type="body" idx="1"/>
          </p:nvPr>
        </p:nvSpPr>
        <p:spPr/>
        <p:txBody>
          <a:bodyPr/>
          <a:lstStyle/>
          <a:p>
            <a:r>
              <a:rPr lang="en-US"/>
              <a:t>Buildings-grid integration is not about making buildings serve the grid — it’s about </a:t>
            </a:r>
            <a:r>
              <a:rPr lang="en-US" b="1"/>
              <a:t>reducing total system cost while achieving decarbonization goals</a:t>
            </a:r>
            <a:r>
              <a:rPr lang="en-US"/>
              <a:t>.</a:t>
            </a:r>
          </a:p>
          <a:p>
            <a:endParaRPr lang="en-US"/>
          </a:p>
          <a:p>
            <a:r>
              <a:rPr lang="en-US"/>
              <a:t>Coordinated buildings can reduce peaks, increase hosting capacity, and defer expensive upgrades.</a:t>
            </a:r>
          </a:p>
          <a:p>
            <a:endParaRPr lang="en-US"/>
          </a:p>
          <a:p>
            <a:r>
              <a:rPr lang="en-US"/>
              <a:t>From a regulatory perspective, this directly affects </a:t>
            </a:r>
            <a:r>
              <a:rPr lang="en-US" b="1"/>
              <a:t>ratepayer impacts, affordability, and long-term system risk</a:t>
            </a:r>
            <a:r>
              <a:rPr lang="en-US"/>
              <a:t>.</a:t>
            </a:r>
          </a:p>
          <a:p>
            <a:endParaRPr lang="en-US"/>
          </a:p>
        </p:txBody>
      </p:sp>
      <p:sp>
        <p:nvSpPr>
          <p:cNvPr id="4" name="Slide Number Placeholder 3">
            <a:extLst>
              <a:ext uri="{FF2B5EF4-FFF2-40B4-BE49-F238E27FC236}">
                <a16:creationId xmlns:a16="http://schemas.microsoft.com/office/drawing/2014/main" id="{B2D2D6E8-BBB8-6F23-5C2A-F6BC1A11FC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183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3C3B-1DC9-4B27-6D8D-E6AB16D20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F8CE5-7D62-056A-3024-8EA45AABC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49316-4ABE-9E98-C8B8-5619D3146EE0}"/>
              </a:ext>
            </a:extLst>
          </p:cNvPr>
          <p:cNvSpPr>
            <a:spLocks noGrp="1"/>
          </p:cNvSpPr>
          <p:nvPr>
            <p:ph type="body" idx="1"/>
          </p:nvPr>
        </p:nvSpPr>
        <p:spPr/>
        <p:txBody>
          <a:bodyPr/>
          <a:lstStyle/>
          <a:p>
            <a:r>
              <a:rPr lang="en-US"/>
              <a:t>Australia is a useful case study because it didn’t </a:t>
            </a:r>
            <a:r>
              <a:rPr lang="en-US" i="1"/>
              <a:t>plan</a:t>
            </a:r>
            <a:r>
              <a:rPr lang="en-US"/>
              <a:t> to become a DER laboratory — it became one by adoption speed.</a:t>
            </a:r>
          </a:p>
          <a:p>
            <a:endParaRPr lang="en-US"/>
          </a:p>
          <a:p>
            <a:r>
              <a:rPr lang="en-US"/>
              <a:t>In several regions, over </a:t>
            </a:r>
            <a:r>
              <a:rPr lang="en-US" b="1"/>
              <a:t>40% of homes have rooftop solar</a:t>
            </a:r>
            <a:r>
              <a:rPr lang="en-US"/>
              <a:t>, and electrification is accelerating. Buildings shifted from passive loads to </a:t>
            </a:r>
            <a:r>
              <a:rPr lang="en-US" b="1"/>
              <a:t>material grid actors</a:t>
            </a:r>
            <a:r>
              <a:rPr lang="en-US"/>
              <a:t> faster than planning frameworks evolved.</a:t>
            </a:r>
          </a:p>
          <a:p>
            <a:endParaRPr lang="en-US"/>
          </a:p>
          <a:p>
            <a:r>
              <a:rPr lang="en-US"/>
              <a:t>The result wasn’t failure — it was stress. Voltage limits, reverse power flows, protection challenges, and rising coordination costs all showed up first at the </a:t>
            </a:r>
            <a:r>
              <a:rPr lang="en-US" b="1"/>
              <a:t>distribution level</a:t>
            </a:r>
            <a:r>
              <a:rPr lang="en-US"/>
              <a:t>.</a:t>
            </a:r>
          </a:p>
          <a:p>
            <a:r>
              <a:rPr lang="en-US"/>
              <a:t>Australia demonstrates that </a:t>
            </a:r>
            <a:r>
              <a:rPr lang="en-US" b="1"/>
              <a:t>building decarbonization succeeds or fails at the grid interface</a:t>
            </a:r>
            <a:r>
              <a:rPr lang="en-US"/>
              <a:t>, not at the appliance level.</a:t>
            </a:r>
          </a:p>
          <a:p>
            <a:endParaRPr lang="en-US"/>
          </a:p>
        </p:txBody>
      </p:sp>
      <p:sp>
        <p:nvSpPr>
          <p:cNvPr id="4" name="Slide Number Placeholder 3">
            <a:extLst>
              <a:ext uri="{FF2B5EF4-FFF2-40B4-BE49-F238E27FC236}">
                <a16:creationId xmlns:a16="http://schemas.microsoft.com/office/drawing/2014/main" id="{53E57902-FAE9-0196-1B2E-0E5C30D9F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964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18842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F0DE-D6A3-2997-B8B8-71D0AD159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50775-AAC9-FA9E-1464-086BAB7CE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2186D-119E-5A1F-E906-7EBD3C4CD191}"/>
              </a:ext>
            </a:extLst>
          </p:cNvPr>
          <p:cNvSpPr>
            <a:spLocks noGrp="1"/>
          </p:cNvSpPr>
          <p:nvPr>
            <p:ph type="body" idx="1"/>
          </p:nvPr>
        </p:nvSpPr>
        <p:spPr/>
        <p:txBody>
          <a:bodyPr/>
          <a:lstStyle/>
          <a:p>
            <a:r>
              <a:rPr lang="en-US"/>
              <a:t>Australia’s response has been instructive. Rather than simply slowing DERs, regulators and system planners began reframing the problem as a </a:t>
            </a:r>
            <a:r>
              <a:rPr lang="en-US" b="1"/>
              <a:t>system-design challenge</a:t>
            </a:r>
            <a:r>
              <a:rPr lang="en-US"/>
              <a:t>.</a:t>
            </a:r>
          </a:p>
          <a:p>
            <a:endParaRPr lang="en-US"/>
          </a:p>
          <a:p>
            <a:r>
              <a:rPr lang="en-US"/>
              <a:t>CSIRO and AEMO articulated eight </a:t>
            </a:r>
            <a:r>
              <a:rPr lang="en-US" b="1"/>
              <a:t>Future Customer and Societal Objectives</a:t>
            </a:r>
            <a:r>
              <a:rPr lang="en-US"/>
              <a:t> — dependable, affordable, sustainable, equitable, empowering, expandable, adaptable, and beneficial — explicitly recognizing that customers are now </a:t>
            </a:r>
            <a:r>
              <a:rPr lang="en-US" b="1"/>
              <a:t>participants and investors</a:t>
            </a:r>
            <a:r>
              <a:rPr lang="en-US"/>
              <a:t>, not just ratepayers </a:t>
            </a:r>
          </a:p>
          <a:p>
            <a:r>
              <a:rPr lang="en-US"/>
              <a:t>.</a:t>
            </a:r>
          </a:p>
          <a:p>
            <a:r>
              <a:rPr lang="en-US"/>
              <a:t>That led to new focus areas: dynamic operating limits, flexible export, distribution system coordination, and portfolio-based thinking.</a:t>
            </a:r>
          </a:p>
          <a:p>
            <a:r>
              <a:rPr lang="en-US"/>
              <a:t>The key lesson for California is this:</a:t>
            </a:r>
          </a:p>
          <a:p>
            <a:br>
              <a:rPr lang="en-US"/>
            </a:br>
            <a:r>
              <a:rPr lang="en-US" b="1"/>
              <a:t>High DER penetration doesn’t fail because of technology — it fails when system architecture and program design lag reality.</a:t>
            </a:r>
            <a:endParaRPr lang="en-US"/>
          </a:p>
          <a:p>
            <a:endParaRPr lang="en-US"/>
          </a:p>
        </p:txBody>
      </p:sp>
      <p:sp>
        <p:nvSpPr>
          <p:cNvPr id="4" name="Slide Number Placeholder 3">
            <a:extLst>
              <a:ext uri="{FF2B5EF4-FFF2-40B4-BE49-F238E27FC236}">
                <a16:creationId xmlns:a16="http://schemas.microsoft.com/office/drawing/2014/main" id="{73A9F943-9324-0524-4D12-E6CE39E72D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3474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F57D-24F5-8101-155B-38FD4664A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3D401-AF89-1607-917D-5F2C1D3D7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BEA5A-DECA-283A-17BC-80F1AC21CC9F}"/>
              </a:ext>
            </a:extLst>
          </p:cNvPr>
          <p:cNvSpPr>
            <a:spLocks noGrp="1"/>
          </p:cNvSpPr>
          <p:nvPr>
            <p:ph type="body" idx="1"/>
          </p:nvPr>
        </p:nvSpPr>
        <p:spPr/>
        <p:txBody>
          <a:bodyPr/>
          <a:lstStyle/>
          <a:p>
            <a:r>
              <a:rPr lang="en-US"/>
              <a:t>A systems-oriented approach shifts us from isolated programs to </a:t>
            </a:r>
            <a:r>
              <a:rPr lang="en-US" b="1"/>
              <a:t>coordinated portfolios</a:t>
            </a:r>
            <a:r>
              <a:rPr lang="en-US"/>
              <a:t>. Including</a:t>
            </a:r>
            <a:r>
              <a:rPr lang="en-US" baseline="0"/>
              <a:t> different incentives at the utility level and consumer level, regulation reform stressing cost and technical performance, utility business model reform and technology innovation.</a:t>
            </a:r>
            <a:endParaRPr lang="en-US"/>
          </a:p>
          <a:p>
            <a:endParaRPr lang="en-US"/>
          </a:p>
          <a:p>
            <a:r>
              <a:rPr lang="en-US"/>
              <a:t>That includes flexible interconnection, dynamic operating envelopes, and performance metrics tied to </a:t>
            </a:r>
            <a:r>
              <a:rPr lang="en-US" b="1"/>
              <a:t>capacity delivery, emissions reduction, and cost control</a:t>
            </a:r>
            <a:r>
              <a:rPr lang="en-US"/>
              <a:t>.</a:t>
            </a:r>
          </a:p>
          <a:p>
            <a:endParaRPr lang="en-US"/>
          </a:p>
          <a:p>
            <a:r>
              <a:rPr lang="en-US"/>
              <a:t>Importantly, this approach supports zonal and neighborhood-scale strategies that align well with equity and affordability goals.</a:t>
            </a:r>
          </a:p>
          <a:p>
            <a:endParaRPr lang="en-US"/>
          </a:p>
        </p:txBody>
      </p:sp>
      <p:sp>
        <p:nvSpPr>
          <p:cNvPr id="4" name="Slide Number Placeholder 3">
            <a:extLst>
              <a:ext uri="{FF2B5EF4-FFF2-40B4-BE49-F238E27FC236}">
                <a16:creationId xmlns:a16="http://schemas.microsoft.com/office/drawing/2014/main" id="{C03B3426-6A23-1866-9D17-8BE1D0EC18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6045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36F39-15AD-DFBA-2BDE-F1A54C1CF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6CF2A-ACD0-8E49-A0A9-9203B06EF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E804B-2893-2F70-7BAB-0BA38AAB0484}"/>
              </a:ext>
            </a:extLst>
          </p:cNvPr>
          <p:cNvSpPr>
            <a:spLocks noGrp="1"/>
          </p:cNvSpPr>
          <p:nvPr>
            <p:ph type="body" idx="1"/>
          </p:nvPr>
        </p:nvSpPr>
        <p:spPr/>
        <p:txBody>
          <a:bodyPr/>
          <a:lstStyle/>
          <a:p>
            <a:r>
              <a:rPr lang="en-US"/>
              <a:t>We know how to decarbonize buildings.</a:t>
            </a:r>
          </a:p>
          <a:p>
            <a:br>
              <a:rPr lang="en-US"/>
            </a:br>
            <a:r>
              <a:rPr lang="en-US"/>
              <a:t>We know how to modernize grids.</a:t>
            </a:r>
          </a:p>
          <a:p>
            <a:endParaRPr lang="en-US"/>
          </a:p>
          <a:p>
            <a:r>
              <a:rPr lang="en-US"/>
              <a:t>The open question is whether we design the system </a:t>
            </a:r>
            <a:r>
              <a:rPr lang="en-US" b="1"/>
              <a:t>intentionally</a:t>
            </a:r>
            <a:r>
              <a:rPr lang="en-US"/>
              <a:t>, or allow it to emerge through fragmented decisions — usually at much higher cost.</a:t>
            </a:r>
          </a:p>
          <a:p>
            <a:endParaRPr lang="en-US"/>
          </a:p>
          <a:p>
            <a:r>
              <a:rPr lang="en-US"/>
              <a:t>Systems thinking and buildings-grid integration give regulators and program designers the tools to </a:t>
            </a:r>
            <a:r>
              <a:rPr lang="en-US" b="1"/>
              <a:t>scale decarbonization while protecting ratepayers</a:t>
            </a:r>
            <a:r>
              <a:rPr lang="en-US"/>
              <a:t>.</a:t>
            </a:r>
          </a:p>
          <a:p>
            <a:endParaRPr lang="en-US"/>
          </a:p>
          <a:p>
            <a:r>
              <a:rPr lang="en-US"/>
              <a:t>That’s the opportunity in front of us.</a:t>
            </a:r>
          </a:p>
          <a:p>
            <a:endParaRPr lang="en-US"/>
          </a:p>
        </p:txBody>
      </p:sp>
      <p:sp>
        <p:nvSpPr>
          <p:cNvPr id="4" name="Slide Number Placeholder 3">
            <a:extLst>
              <a:ext uri="{FF2B5EF4-FFF2-40B4-BE49-F238E27FC236}">
                <a16:creationId xmlns:a16="http://schemas.microsoft.com/office/drawing/2014/main" id="{23381711-12B0-9BFB-F1C3-7D55BCE2D6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99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20B7-C1D5-442B-08C8-61A2096B3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AAE4-8B1E-02A3-FCAD-C167F3146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8730C-70C8-0111-061D-001EC9F824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7F2A15-651F-5646-E998-B462F1A498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00E5-53A2-9D40-B074-5A30A8A0A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242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645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6C5A7-E637-B983-1811-B98E3785E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0EC6F-86AC-B480-B651-C9A54C031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9702C-758A-651F-614C-AA685494FE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06616B-0187-1C95-3860-5E22B3A61E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306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079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959886-D37C-446C-8A1A-C4E9E03BC6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535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D4C7-E740-E0B6-0D9D-C74657A1B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842C-FB93-17E9-41DA-302559443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355BF-C77D-663A-D288-CB21C6A964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Let’s start with the relative importance of hydrofluorocarbon or HFC emissions compared with statewide greenhouse gas emissions in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chart here is annual GHG emissions from all sectors in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If you look in the purple segment on the right towards the center, you can see a category of high-GWP gases. Over 98% of high-GWP gases are HFCs, which are predominantly used as refrigerants. It’s not a very large category but as California phases out fossil fuels, the % of HFCs is expected to rise. As a key strategy of building decarbonization is to increase the deployment of heat pump technologies which use refrigerants, HFCs for the most part, leading to a potential increase in HFCs. </a:t>
            </a:r>
          </a:p>
        </p:txBody>
      </p:sp>
      <p:sp>
        <p:nvSpPr>
          <p:cNvPr id="4" name="Slide Number Placeholder 3">
            <a:extLst>
              <a:ext uri="{FF2B5EF4-FFF2-40B4-BE49-F238E27FC236}">
                <a16:creationId xmlns:a16="http://schemas.microsoft.com/office/drawing/2014/main" id="{C5DB9EDE-2550-FFC7-C72C-F808EC2A26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F00C0-F22F-4F5F-9A28-2A7C8598CC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4698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A09BB-6181-AAEA-7E83-9E3DF2070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1CC0F-34E0-7827-2291-B760B50AA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E2EF-8E3C-4108-8644-8F9E8369D755}"/>
              </a:ext>
            </a:extLst>
          </p:cNvPr>
          <p:cNvSpPr>
            <a:spLocks noGrp="1"/>
          </p:cNvSpPr>
          <p:nvPr>
            <p:ph type="body" idx="1"/>
          </p:nvPr>
        </p:nvSpPr>
        <p:spPr/>
        <p:txBody>
          <a:bodyPr/>
          <a:lstStyle/>
          <a:p>
            <a:endParaRPr lang="en-US">
              <a:latin typeface="Avenir LT Std 35 Light" panose="020B0402020203020204" pitchFamily="34" charset="0"/>
            </a:endParaRPr>
          </a:p>
        </p:txBody>
      </p:sp>
      <p:sp>
        <p:nvSpPr>
          <p:cNvPr id="4" name="Slide Number Placeholder 3">
            <a:extLst>
              <a:ext uri="{FF2B5EF4-FFF2-40B4-BE49-F238E27FC236}">
                <a16:creationId xmlns:a16="http://schemas.microsoft.com/office/drawing/2014/main" id="{16D9B948-1A97-FED7-8A03-FF78A068D7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FF415-F84B-4A6D-A593-FE7A655407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372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676897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60977-A4FF-1499-CEB1-5E6BC93B9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C23EB-F04D-CEBC-12FF-93083FAE0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BBD0A-526B-D05F-CA60-35BF053916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750106-89B2-3D21-A4D1-E074DB5E73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22A0A-BC5A-4221-82E2-365AF3065A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6282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774AD-7BC5-9038-0162-A44D8B03D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FEB9F-9450-E438-97BD-FDA8FB110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5F209-A312-3E91-1EE7-D11B3550D6DD}"/>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CF8DA0E-F454-4181-194E-6054E9EE8A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6B167-2DD3-44A9-91E8-242A1F6DA6A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4994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B6FD3-63CE-C887-2DBC-206EDE757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8E211-A757-2E8C-3202-E33AAC368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DC83B-FD6E-AD4D-B66D-49E8736EB798}"/>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E909F47-8825-3F0C-9D12-25236D2309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6B167-2DD3-44A9-91E8-242A1F6DA6A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9210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A5983-222D-0C91-369F-5B52333CF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B4C9B-E145-A9E8-B902-0F15C2465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A5E75-C799-4E6D-0355-7AD04A91031E}"/>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4A63B9E-24A7-DA93-DC51-74DE1FDE74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6B167-2DD3-44A9-91E8-242A1F6DA6A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5755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D5D9-C9C7-33B6-804E-869ECC9FA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E4BA1-FD54-772E-5A3A-3878C949C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B7819-B9C7-E927-F130-821815559E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Let’s start with the relative importance of hydrofluorocarbon or HFC emissions compared with statewide greenhouse gas emissions in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chart here is annual GHG emissions from all sectors in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If you look in the purple segment on the right towards the center, you can see a category of high-GWP gases. Over 98% of high-GWP gases are HFCs, which are predominantly used as refrigerants. It’s not a very large category but as California phases out fossil fuels, the % of HFCs is expected to rise. As a key strategy of building decarbonization is to increase the deployment of heat pump technologies which use refrigerants, HFCs for the most part, leading to a potential increase in HFCs. </a:t>
            </a:r>
          </a:p>
        </p:txBody>
      </p:sp>
      <p:sp>
        <p:nvSpPr>
          <p:cNvPr id="4" name="Slide Number Placeholder 3">
            <a:extLst>
              <a:ext uri="{FF2B5EF4-FFF2-40B4-BE49-F238E27FC236}">
                <a16:creationId xmlns:a16="http://schemas.microsoft.com/office/drawing/2014/main" id="{B6CF63C5-555E-AA26-AA02-B6491BD787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F00C0-F22F-4F5F-9A28-2A7C8598CC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0278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California has been directed to reduce HFC emissions by 40% from 2013 levels via SB 1383 given they are short-lived climate pollutants. To make progress towards the SB 1383 emission reduction target, CARB passed a first-of-its-kind HFC Regulation in 2020, which places GWP limits on the refrigerants used in stationary air conditioning and refrigeration equipment shown here on the left, which are the largest sources of HFC emissions. The HVAC sector is projected to become the largest source of HFC emissions by the end of the decade.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Also in 2020, Congress passed the AIM Act, which lays out a national HFC phasedown shown here on the right, and directs the U.S. EPA to adopt rules to implement this phasedown. This national phasedown also aligns with the ongoing international phasedown of HFCs per the Kigali Amendment to the Montreal Protocol. Ultimately resulting in an 85% reduction in the production and consumption of HFCs in the U.S. by 2036. </a:t>
            </a:r>
          </a:p>
          <a:p>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CARB’s work paved the way for federal adoption. The US EPA adopted similar GWP standards in 2023 in their final Technology Transition Rule under the AIM Act and a national transition for all HVAC equipment was completed in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Currently there are no standards for heat pump water heaters or pool and spa heat pumps. </a:t>
            </a:r>
            <a:endParaRPr lang="en-US" sz="1200" b="0" i="0"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F00C0-F22F-4F5F-9A28-2A7C8598CC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4662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635E-F719-7A4B-03BF-165720FC7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B4B56-8868-D4A7-B55F-C435DEA32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8D687-B830-14EC-22D3-51A6AC4B6D50}"/>
              </a:ext>
            </a:extLst>
          </p:cNvPr>
          <p:cNvSpPr>
            <a:spLocks noGrp="1"/>
          </p:cNvSpPr>
          <p:nvPr>
            <p:ph type="body" idx="1"/>
          </p:nvPr>
        </p:nvSpPr>
        <p:spPr/>
        <p:txBody>
          <a:bodyPr/>
          <a:lstStyle/>
          <a:p>
            <a:r>
              <a:rPr lang="en-US" sz="1200" kern="1200">
                <a:solidFill>
                  <a:schemeClr val="tx1"/>
                </a:solidFill>
                <a:effectLst/>
                <a:latin typeface="+mn-lt"/>
                <a:ea typeface="+mn-ea"/>
                <a:cs typeface="+mn-cs"/>
              </a:rPr>
              <a:t>Financial incentives play an important role in transitioning the market beyond regulatory measures. </a:t>
            </a:r>
          </a:p>
          <a:p>
            <a:r>
              <a:rPr lang="en-US" sz="1200" kern="1200">
                <a:solidFill>
                  <a:schemeClr val="tx1"/>
                </a:solidFill>
                <a:effectLst/>
                <a:latin typeface="+mn-lt"/>
                <a:ea typeface="+mn-ea"/>
                <a:cs typeface="+mn-cs"/>
              </a:rPr>
              <a:t>CARB’s F-gas Reduction Incentive or FRIP has received a total of $66 million dollars from the California legislature to promote the adoption of climate-friendly ultra-low-GWP (&lt; 10 GWP) refrigerant technologies and alleviate markets barriers. With these funds, we’ve launched several FRIP sub-programs.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One important subprogram is focused on reducing emissions from industrial and commercial refrigeration systems and alleviating cost barriers to the adoption of ultra-low-GWP refrigeration equipment. This is a first come, first serve program and so far we’ve awarded $13 million across 45 projects. FRIP also supports a successful industry transition by pairing the installation of new ultra-low-GWP refrigeration technologies with targeted workforce development.  </a:t>
            </a:r>
          </a:p>
          <a:p>
            <a:endParaRPr lang="en-US" sz="1200" kern="1200">
              <a:solidFill>
                <a:schemeClr val="tx1"/>
              </a:solidFill>
              <a:effectLst/>
              <a:latin typeface="+mn-lt"/>
              <a:ea typeface="+mn-ea"/>
              <a:cs typeface="+mn-cs"/>
            </a:endParaRPr>
          </a:p>
          <a:p>
            <a:r>
              <a:rPr lang="en-US"/>
              <a:t>FRIP’s most recent sub-program is for a complete risk assessment of residential monobloc air-to-water heat pumps using A3, or flammable, refrigerants, to inform codes and standards setting organizations in the North American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FRIP has also funded a literature review project, so CARB can best understand the current science on the environmental and health impacts of degradation products of next-generation synthetic gases, the goal of this is to avoid unforeseen consequences of synthetic materials that have happened with previous generations of refrigerants.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FRIP funding will be used to help increase recovery and reclamation of high-GWP material from the residential HVAC sector, where refrigerant recovery rates are low, through our REFRESH Pilot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I’ll share some more information about this program on the following slide. </a:t>
            </a:r>
          </a:p>
          <a:p>
            <a:endParaRPr lang="en-US"/>
          </a:p>
          <a:p>
            <a:r>
              <a:rPr lang="en-US"/>
              <a:t>You can visit fripfunding.com to learn more and keep up to date on additional sub-programs coming soon. </a:t>
            </a:r>
          </a:p>
          <a:p>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54692DEE-ACE0-83D4-BBE2-3F179B3D42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F00C0-F22F-4F5F-9A28-2A7C8598CC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520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I’ll dive into a little more detail about CARB’s new REFRESH Pilot Program. CARB has set aside up to $5 million in FRIP funding to help increase recovery and reclamation of high-GWP material from the residential HVAC sector in California. We are targeting this sector specifically because recovery rates of refrigerant from residential HVAC equipment have been very 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CARB’s REFRESH program is currently partnering with CEC’s Equitable Building Decarbonization direct install program, and we are very interested in expanding REFRESH to partner with other state agencies and utilities to incentivize recovery and reclamation from the residential sector, especially as new heat pump technologies are deployed in this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shows a brief overview of the refrigerant recovery process for the REFRESH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begins with a contractor recovering the refrigerant from decommissioned HVAC equipment into a refrigerant cylinder. Contractors will recover refrigerant from multiple pieces of equipment until the cylinder is full, or nearly full.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refrigerant cylinders are uniquely barcoded for tracking purposes.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Then our partner U.S. EPA certified refrigerant reclaimers, which for this program include Hudson Technologies and A-Gas, will retrieve or ship the refrigerant at no cost to the contractor then process the recovered refrigerant, and send the contractor an empty cylinder in exchange.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the reclaimer has processed the refrigerant, money is sent to the contractor via check or direct deposit, regardless of the purity level of the refrigerant. In the past, contractors were charged fees for sending in “dirty” refrigerant gas.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the reclaimers send a monthly report to CARB detailing cylinder, refrigerant, and payment data.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39FBA-2B02-4BEA-B80E-3D5C864A75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8269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Finally, I’ll highlight California’s SB 1206 which lays out the future of HFC use in California.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SB 1206 prohibits the sale of bulk or newly produced, high-GWP HFCs and requires reclaimed HFCs to be used in the servicing of existing equipment.</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In addition, SB 1206 also directs CARB to write an assessment report specifying how to transition all HFC sectors in California to ultra-low GWP or no-GWP alternatives no later than 2035. And then initiate rulemaking to achieve that transition. </a:t>
            </a:r>
          </a:p>
          <a:p>
            <a:pPr rtl="0" fontAlgn="base"/>
            <a:r>
              <a:rPr lang="en-US" sz="1200" b="0" i="0" u="none" strike="noStrike" kern="1200">
                <a:solidFill>
                  <a:schemeClr val="tx1"/>
                </a:solidFill>
                <a:effectLst/>
                <a:latin typeface="+mn-lt"/>
                <a:ea typeface="+mn-ea"/>
                <a:cs typeface="+mn-cs"/>
              </a:rPr>
              <a:t>The assessment will also include an analysis of the refrigerant reclamation industry from the California Energy Commission, recommendations for workforce development and training, how to increase the adoption of new technologies, and the role of incentive funding to support a successful transition of the market.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Ultimately, SB 1206’s message is that California’s future is ultra-low-GWP and HFC free. </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F00C0-F22F-4F5F-9A28-2A7C8598CC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2911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189490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Aft>
                <a:spcPts val="800"/>
              </a:spcAft>
              <a:buFont typeface="Arial" panose="020B0604020202020204" pitchFamily="34" charset="0"/>
              <a:buNone/>
              <a:tabLst>
                <a:tab pos="457200" algn="l"/>
              </a:tabLst>
            </a:pP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Times New Roman" panose="02020603050405020304" pitchFamily="18" charset="0"/>
              </a:rPr>
              <a:t>SMUD is a community-owned, not-for-profit electric company. </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endParaRPr lang="en-US" sz="1200" kern="100">
              <a:effectLst/>
              <a:latin typeface="Arial" panose="020B06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Times New Roman" panose="02020603050405020304" pitchFamily="18" charset="0"/>
              </a:rPr>
              <a:t>We’re governed by a 7-member elected Board of Directors that sets our rates and establishes our policy direction.</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endParaRPr lang="en-US" sz="1200" kern="100">
              <a:effectLst/>
              <a:latin typeface="Arial" panose="020B06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Times New Roman" panose="02020603050405020304" pitchFamily="18" charset="0"/>
              </a:rPr>
              <a:t>Because we’re community-owned, there are no shareholders. That means we make decisions that are in the best interest of our customers and community.</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endParaRPr lang="en-US" sz="1200" kern="100">
              <a:effectLst/>
              <a:latin typeface="Arial" panose="020B06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Times New Roman" panose="02020603050405020304" pitchFamily="18" charset="0"/>
              </a:rPr>
              <a:t>We’re one of the cleanest utilities in the nation, with more than half of our power coming from carbon free resources. In 2024, we were 62% carbon free. The amount of carbon-free energy can change from year to year based on a number of factors, particularly the weather, which drives the amount of hydro energy.</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endParaRPr lang="en-US" sz="1200" kern="100">
              <a:effectLst/>
              <a:latin typeface="Arial" panose="020B0604020202020204" pitchFamily="34" charset="0"/>
              <a:ea typeface="Aptos" panose="020B0004020202020204" pitchFamily="34" charset="0"/>
              <a:cs typeface="Times New Roman" panose="02020603050405020304" pitchFamily="18" charset="0"/>
            </a:endParaRPr>
          </a:p>
          <a:p>
            <a:pPr marL="171450" marR="0" lvl="0" indent="-171450">
              <a:lnSpc>
                <a:spcPct val="150000"/>
              </a:lnSpc>
              <a:spcAft>
                <a:spcPts val="800"/>
              </a:spcAft>
              <a:buFont typeface="Arial" panose="020B0604020202020204" pitchFamily="34" charset="0"/>
              <a:buChar char="•"/>
              <a:tabLst>
                <a:tab pos="457200" algn="l"/>
              </a:tabLst>
            </a:pPr>
            <a:r>
              <a:rPr lang="en-US" sz="1200" kern="100">
                <a:effectLst/>
                <a:latin typeface="Arial" panose="020B0604020202020204" pitchFamily="34" charset="0"/>
                <a:ea typeface="Aptos" panose="020B0004020202020204" pitchFamily="34" charset="0"/>
                <a:cs typeface="Times New Roman" panose="02020603050405020304" pitchFamily="18" charset="0"/>
              </a:rPr>
              <a:t>And, we have an ambitious goal of zero carbon emissions by 2030, which is anchored in reliability and affordability. In fact, our customers’ electric bills on average are more than 50% lower than our</a:t>
            </a:r>
            <a:r>
              <a:rPr lang="en-US" sz="700" kern="100">
                <a:effectLst/>
                <a:latin typeface="Aptos" panose="020B0004020202020204" pitchFamily="34" charset="0"/>
                <a:ea typeface="Aptos" panose="020B0004020202020204" pitchFamily="34" charset="0"/>
                <a:cs typeface="Times New Roman" panose="02020603050405020304" pitchFamily="18" charset="0"/>
              </a:rPr>
              <a:t> </a:t>
            </a:r>
            <a:r>
              <a:rPr lang="en-US" sz="1200" kern="100">
                <a:effectLst/>
                <a:latin typeface="Arial" panose="020B0604020202020204" pitchFamily="34" charset="0"/>
                <a:ea typeface="Aptos" panose="020B0004020202020204" pitchFamily="34" charset="0"/>
                <a:cs typeface="Times New Roman" panose="02020603050405020304" pitchFamily="18" charset="0"/>
              </a:rPr>
              <a:t>neighboring investor-owned utility.</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D46F7-6142-4FBE-95BB-857FC5B5F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438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442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128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632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83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26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7932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794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906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776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664721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679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F545F-8398-4B4B-A22A-A0C9B60641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941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62C20-9DBE-4D32-9903-8D547461E2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3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17EE-B4A7-2872-767F-B83A5F2D3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9F308-DB90-3CDB-AF93-4B90F0EE5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31134-D00D-6A5A-2A9E-B35C3E09EEF6}"/>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5A0768B6-4711-0F62-6F19-7A04ED04A8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62C20-9DBE-4D32-9903-8D547461E2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66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 name="Google Shape;109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4" name="Google Shape;123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8" name="Google Shape;111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7" name="Google Shape;116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0" name="Google Shape;118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10429533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3" name="Google Shape;117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7" name="Google Shape;118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3" name="Google Shape;126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1" name="Google Shape;12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348C-5DFA-5332-ED1F-DA5F624E1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F580B-BC97-49C7-154F-3BA786F6F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CAFB5-4EDC-7020-82BF-53B0914BC9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ADCB3C-63E8-CFAF-097C-CEF5144693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DEDD4-B5AD-41EA-A9F9-CCCED5D06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6819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CBF58-7713-4A04-AFB7-F74853C8D0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4666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481EA-D277-1AF1-9322-205567CD9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9DD9F-53FE-B9FA-8417-57C54F96C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186A6-9DE6-B93A-EC53-65BC3D4C44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A1D464-4F6A-C795-6431-91F3C7772B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1AE72-A180-489B-8AAE-4A62C6E92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878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CBF58-7713-4A04-AFB7-F74853C8D0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51759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B478-BFB0-1930-69E6-13ABD8D61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C2C00-A8A1-419A-44BF-7E5054A26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17E4D-BC59-4D09-7FDE-6168FC3793BD}"/>
              </a:ext>
            </a:extLst>
          </p:cNvPr>
          <p:cNvSpPr>
            <a:spLocks noGrp="1"/>
          </p:cNvSpPr>
          <p:nvPr>
            <p:ph type="body" idx="1"/>
          </p:nvPr>
        </p:nvSpPr>
        <p:spPr/>
        <p:txBody>
          <a:bodyPr/>
          <a:lstStyle/>
          <a:p>
            <a:endParaRPr lang="en-US">
              <a:latin typeface="Arial"/>
              <a:cs typeface="Arial"/>
            </a:endParaRPr>
          </a:p>
        </p:txBody>
      </p:sp>
      <p:sp>
        <p:nvSpPr>
          <p:cNvPr id="4" name="Slide Number Placeholder 3">
            <a:extLst>
              <a:ext uri="{FF2B5EF4-FFF2-40B4-BE49-F238E27FC236}">
                <a16:creationId xmlns:a16="http://schemas.microsoft.com/office/drawing/2014/main" id="{254CF65A-7250-0AD7-09DE-2AA10D90F0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CBF58-7713-4A04-AFB7-F74853C8D0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6755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5A00D-81D0-9C2C-C3F4-340ECBE2F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9F220-7610-5877-46F7-92928C354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489A0-5B2A-FA9B-8791-6FA6DDBF3D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 typeface="Arial"/>
              <a:buNone/>
              <a:tabLst/>
              <a:defRPr/>
            </a:pPr>
            <a:endParaRPr lang="en-US">
              <a:solidFill>
                <a:srgbClr val="000000"/>
              </a:solidFill>
              <a:latin typeface="Bahnschrift"/>
            </a:endParaRPr>
          </a:p>
        </p:txBody>
      </p:sp>
      <p:sp>
        <p:nvSpPr>
          <p:cNvPr id="4" name="Slide Number Placeholder 3">
            <a:extLst>
              <a:ext uri="{FF2B5EF4-FFF2-40B4-BE49-F238E27FC236}">
                <a16:creationId xmlns:a16="http://schemas.microsoft.com/office/drawing/2014/main" id="{8E15399A-8D27-BE7D-8522-A31808B2E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CBF58-7713-4A04-AFB7-F74853C8D0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85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19635108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33325" y="7202488"/>
            <a:ext cx="34575750" cy="194500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5529946" y="56728524"/>
            <a:ext cx="4230508" cy="2996623"/>
          </a:xfrm>
          <a:prstGeom prst="rect">
            <a:avLst/>
          </a:prstGeom>
        </p:spPr>
        <p:txBody>
          <a:bodyPr lIns="191447" tIns="95724" rIns="191447" bIns="95724"/>
          <a:lstStyle/>
          <a:p>
            <a:pPr marL="0" marR="0" lvl="0" indent="0" algn="r" defTabSz="2051530" rtl="0" eaLnBrk="1" fontAlgn="auto" latinLnBrk="0" hangingPunct="1">
              <a:lnSpc>
                <a:spcPct val="100000"/>
              </a:lnSpc>
              <a:spcBef>
                <a:spcPts val="0"/>
              </a:spcBef>
              <a:spcAft>
                <a:spcPts val="0"/>
              </a:spcAft>
              <a:buClrTx/>
              <a:buSzTx/>
              <a:buFontTx/>
              <a:buNone/>
              <a:tabLst/>
              <a:defRPr/>
            </a:pPr>
            <a:fld id="{A59B3A78-FE2B-47B4-9E79-8B1A4E94D986}" type="slidenum">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2051530" rtl="0" eaLnBrk="1" fontAlgn="auto" latinLnBrk="0" hangingPunct="1">
                <a:lnSpc>
                  <a:spcPct val="100000"/>
                </a:lnSpc>
                <a:spcBef>
                  <a:spcPts val="0"/>
                </a:spcBef>
                <a:spcAft>
                  <a:spcPts val="0"/>
                </a:spcAft>
                <a:buClrTx/>
                <a:buSzTx/>
                <a:buFontTx/>
                <a:buNone/>
                <a:tabLst/>
                <a:defRPr/>
              </a:pPr>
              <a:t>121</a:t>
            </a:fld>
            <a:endParaRPr kumimoji="0" lang="en-US" sz="3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83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0FED5-9CCA-40E3-A240-339C1A17F78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5224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0FED5-9CCA-40E3-A240-339C1A17F78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55419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0FED5-9CCA-40E3-A240-339C1A17F78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85388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0FED5-9CCA-40E3-A240-339C1A17F78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2169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A9AB9-89CE-4984-934A-E1B9308EC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6448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TENs are passionately supported by a diverse bipartisan coalition: climate activists, republican legislators, unions, advocates for EJ/Housing/Jobs, underemployed youth, clean energy startups, the fossil fuel industry, and more…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FBB81-BF8F-184C-90BE-A0A9656BE2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4962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buClr>
                <a:schemeClr val="dk1"/>
              </a:buClr>
            </a:pPr>
            <a:r>
              <a:rPr lang="en-US" sz="1200">
                <a:solidFill>
                  <a:srgbClr val="595959"/>
                </a:solidFill>
                <a:latin typeface="Montserrat Medium"/>
                <a:ea typeface="Montserrat Medium"/>
                <a:cs typeface="Montserrat Medium"/>
                <a:sym typeface="Montserrat Medium"/>
              </a:rPr>
              <a:t>Engineering, site work, and permitting simplified, research learnings applied, approach to procurement changed.</a:t>
            </a:r>
            <a:endParaRPr lang="en-US" sz="1400">
              <a:solidFill>
                <a:schemeClr val="dk1"/>
              </a:solidFill>
              <a:latin typeface="Montserrat"/>
              <a:ea typeface="Montserrat"/>
              <a:cs typeface="Montserrat"/>
              <a:sym typeface="Montserra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FBB81-BF8F-184C-90BE-A0A9656BE2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3881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FBB81-BF8F-184C-90BE-A0A9656BE2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32347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29bc88b453c_0_6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2" name="Google Shape;1082;g29bc88b453c_0_615:notes"/>
          <p:cNvSpPr txBox="1">
            <a:spLocks noGrp="1"/>
          </p:cNvSpPr>
          <p:nvPr>
            <p:ph type="body" idx="1"/>
          </p:nvPr>
        </p:nvSpPr>
        <p:spPr>
          <a:xfrm>
            <a:off x="701346" y="4416099"/>
            <a:ext cx="5607600" cy="41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400"/>
              <a:buNone/>
            </a:pPr>
            <a:endParaRPr sz="1800">
              <a:latin typeface="Calibri"/>
              <a:ea typeface="Calibri"/>
              <a:cs typeface="Calibri"/>
              <a:sym typeface="Calibri"/>
            </a:endParaRPr>
          </a:p>
        </p:txBody>
      </p:sp>
      <p:sp>
        <p:nvSpPr>
          <p:cNvPr id="1083" name="Google Shape;1083;g29bc88b453c_0_615:notes"/>
          <p:cNvSpPr txBox="1">
            <a:spLocks noGrp="1"/>
          </p:cNvSpPr>
          <p:nvPr>
            <p:ph type="sldNum" idx="12"/>
          </p:nvPr>
        </p:nvSpPr>
        <p:spPr>
          <a:xfrm>
            <a:off x="3970734" y="8830660"/>
            <a:ext cx="3038100" cy="46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t>157</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474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1553146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9EC863BE-A332-1C38-03E1-66BF4A08DC21}"/>
            </a:ext>
          </a:extLst>
        </p:cNvPr>
        <p:cNvGrpSpPr/>
        <p:nvPr/>
      </p:nvGrpSpPr>
      <p:grpSpPr>
        <a:xfrm>
          <a:off x="0" y="0"/>
          <a:ext cx="0" cy="0"/>
          <a:chOff x="0" y="0"/>
          <a:chExt cx="0" cy="0"/>
        </a:xfrm>
      </p:grpSpPr>
      <p:sp>
        <p:nvSpPr>
          <p:cNvPr id="157" name="Google Shape;157;g3133652b13d_0_126:notes">
            <a:extLst>
              <a:ext uri="{FF2B5EF4-FFF2-40B4-BE49-F238E27FC236}">
                <a16:creationId xmlns:a16="http://schemas.microsoft.com/office/drawing/2014/main" id="{A791784A-05A1-991A-2E97-7E761AE2190D}"/>
              </a:ext>
            </a:extLst>
          </p:cNvPr>
          <p:cNvSpPr>
            <a:spLocks noGrp="1" noRot="1" noChangeAspect="1"/>
          </p:cNvSpPr>
          <p:nvPr>
            <p:ph type="sldImg" idx="2"/>
          </p:nvPr>
        </p:nvSpPr>
        <p:spPr>
          <a:xfrm>
            <a:off x="-627063" y="928688"/>
            <a:ext cx="8264526" cy="46497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 name="Google Shape;158;g3133652b13d_0_126:notes">
            <a:extLst>
              <a:ext uri="{FF2B5EF4-FFF2-40B4-BE49-F238E27FC236}">
                <a16:creationId xmlns:a16="http://schemas.microsoft.com/office/drawing/2014/main" id="{EB0169E5-4532-79AF-F2C3-9A3EAA881F2B}"/>
              </a:ext>
            </a:extLst>
          </p:cNvPr>
          <p:cNvSpPr txBox="1">
            <a:spLocks noGrp="1"/>
          </p:cNvSpPr>
          <p:nvPr>
            <p:ph type="body" idx="1"/>
          </p:nvPr>
        </p:nvSpPr>
        <p:spPr>
          <a:xfrm>
            <a:off x="701346" y="5888132"/>
            <a:ext cx="5607600" cy="5576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Calibri"/>
              <a:buNone/>
            </a:pPr>
            <a:r>
              <a:rPr lang="en-US">
                <a:latin typeface="Calibri"/>
                <a:ea typeface="Calibri"/>
                <a:cs typeface="Calibri"/>
                <a:sym typeface="Calibri"/>
              </a:rPr>
              <a:t>Putting it all together in one chart – what is a thermal energy or geothermal energy network? It is a specific type of district energy that uses geothermal energy. This is provided here for your reference and was created to address the very variable and/or missing definitions in state laws and regs. Also, just because we get SO MANY questions on this.  </a:t>
            </a:r>
            <a:r>
              <a:rPr lang="en-US">
                <a:latin typeface="Calibri"/>
                <a:ea typeface="Calibri"/>
                <a:cs typeface="Calibri"/>
                <a:sym typeface="Wingdings" pitchFamily="2" charset="2"/>
              </a:rPr>
              <a:t></a:t>
            </a:r>
            <a:endParaRPr>
              <a:latin typeface="Calibri"/>
              <a:ea typeface="Calibri"/>
              <a:cs typeface="Calibri"/>
              <a:sym typeface="Calibri"/>
            </a:endParaRPr>
          </a:p>
        </p:txBody>
      </p:sp>
      <p:sp>
        <p:nvSpPr>
          <p:cNvPr id="159" name="Google Shape;159;g3133652b13d_0_126:notes">
            <a:extLst>
              <a:ext uri="{FF2B5EF4-FFF2-40B4-BE49-F238E27FC236}">
                <a16:creationId xmlns:a16="http://schemas.microsoft.com/office/drawing/2014/main" id="{7334E5FE-7F82-3732-DDEA-168034A60954}"/>
              </a:ext>
            </a:extLst>
          </p:cNvPr>
          <p:cNvSpPr txBox="1">
            <a:spLocks noGrp="1"/>
          </p:cNvSpPr>
          <p:nvPr>
            <p:ph type="sldNum" idx="12"/>
          </p:nvPr>
        </p:nvSpPr>
        <p:spPr>
          <a:xfrm>
            <a:off x="3970734" y="11774213"/>
            <a:ext cx="3038100" cy="618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t>158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7641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355738e2d7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3355738e2d7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t>Heating and cooling loads:</a:t>
            </a:r>
            <a:endParaRPr b="1"/>
          </a:p>
          <a:p>
            <a:pPr marL="457200" lvl="0" indent="-298450" algn="l" rtl="0">
              <a:lnSpc>
                <a:spcPct val="100000"/>
              </a:lnSpc>
              <a:spcBef>
                <a:spcPts val="0"/>
              </a:spcBef>
              <a:spcAft>
                <a:spcPts val="0"/>
              </a:spcAft>
              <a:buSzPts val="1100"/>
              <a:buChar char="●"/>
            </a:pPr>
            <a:r>
              <a:rPr lang="en"/>
              <a:t>Based on building energy profiles.</a:t>
            </a:r>
            <a:endParaRPr/>
          </a:p>
          <a:p>
            <a:pPr marL="457200" lvl="0" indent="-298450" algn="l" rtl="0">
              <a:lnSpc>
                <a:spcPct val="100000"/>
              </a:lnSpc>
              <a:spcBef>
                <a:spcPts val="0"/>
              </a:spcBef>
              <a:spcAft>
                <a:spcPts val="0"/>
              </a:spcAft>
              <a:buSzPts val="1100"/>
              <a:buChar char="●"/>
            </a:pPr>
            <a:r>
              <a:rPr lang="en"/>
              <a:t>Energy use intensities (EUI) applied to PSS building areas.</a:t>
            </a:r>
            <a:endParaRPr/>
          </a:p>
          <a:p>
            <a:pPr marL="457200" lvl="0" indent="-298450" algn="l" rtl="0">
              <a:lnSpc>
                <a:spcPct val="100000"/>
              </a:lnSpc>
              <a:spcBef>
                <a:spcPts val="0"/>
              </a:spcBef>
              <a:spcAft>
                <a:spcPts val="0"/>
              </a:spcAft>
              <a:buSzPts val="1100"/>
              <a:buChar char="●"/>
            </a:pPr>
            <a:r>
              <a:rPr lang="en"/>
              <a:t>Heating and cooling demand calculated for individual buildings.</a:t>
            </a:r>
            <a:endParaRPr/>
          </a:p>
          <a:p>
            <a:pPr marL="457200" lvl="0" indent="-298450" algn="l" rtl="0">
              <a:lnSpc>
                <a:spcPct val="100000"/>
              </a:lnSpc>
              <a:spcBef>
                <a:spcPts val="0"/>
              </a:spcBef>
              <a:spcAft>
                <a:spcPts val="0"/>
              </a:spcAft>
              <a:buSzPts val="1100"/>
              <a:buChar char="●"/>
            </a:pPr>
            <a:r>
              <a:rPr lang="en"/>
              <a:t>Coincident heating and cooling demand derived from aggregated peak day hourly loads.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565865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marR="0" lvl="0" indent="0" algn="l" rtl="0">
              <a:lnSpc>
                <a:spcPct val="115000"/>
              </a:lnSpc>
              <a:spcBef>
                <a:spcPts val="0"/>
              </a:spcBef>
              <a:spcAft>
                <a:spcPts val="0"/>
              </a:spcAft>
              <a:buSzPts val="1400"/>
              <a:buNone/>
            </a:pPr>
            <a:endParaRPr sz="1800">
              <a:solidFill>
                <a:srgbClr val="141414"/>
              </a:solidFill>
              <a:latin typeface="Calibri"/>
              <a:ea typeface="Calibri"/>
              <a:cs typeface="Calibri"/>
              <a:sym typeface="Calibri"/>
            </a:endParaRPr>
          </a:p>
        </p:txBody>
      </p:sp>
      <p:sp>
        <p:nvSpPr>
          <p:cNvPr id="447" name="Google Shape;447;p15: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marR="0" lvl="0" indent="0" algn="l" rtl="0">
              <a:lnSpc>
                <a:spcPct val="115000"/>
              </a:lnSpc>
              <a:spcBef>
                <a:spcPts val="0"/>
              </a:spcBef>
              <a:spcAft>
                <a:spcPts val="0"/>
              </a:spcAft>
              <a:buSzPts val="1400"/>
              <a:buNone/>
            </a:pPr>
            <a:endParaRPr sz="1800">
              <a:solidFill>
                <a:srgbClr val="141414"/>
              </a:solidFill>
              <a:latin typeface="Calibri"/>
              <a:ea typeface="Calibri"/>
              <a:cs typeface="Calibri"/>
              <a:sym typeface="Calibri"/>
            </a:endParaRPr>
          </a:p>
        </p:txBody>
      </p:sp>
      <p:sp>
        <p:nvSpPr>
          <p:cNvPr id="463" name="Google Shape;463;p1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927640129d_0_28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6" name="Google Shape;436;g3927640129d_0_282:notes"/>
          <p:cNvSpPr txBox="1">
            <a:spLocks noGrp="1"/>
          </p:cNvSpPr>
          <p:nvPr>
            <p:ph type="body" idx="1"/>
          </p:nvPr>
        </p:nvSpPr>
        <p:spPr>
          <a:xfrm>
            <a:off x="701346" y="4416099"/>
            <a:ext cx="5607600" cy="41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Calibri"/>
              <a:buNone/>
            </a:pPr>
            <a:r>
              <a:rPr lang="en">
                <a:latin typeface="Calibri"/>
                <a:ea typeface="Calibri"/>
                <a:cs typeface="Calibri"/>
                <a:sym typeface="Calibri"/>
              </a:rPr>
              <a:t>A key slide bringing the thermal opportunity into view… </a:t>
            </a:r>
            <a:endParaRPr/>
          </a:p>
          <a:p>
            <a:pPr marL="0" marR="0" lvl="0" indent="0" algn="l" rtl="0">
              <a:lnSpc>
                <a:spcPct val="115000"/>
              </a:lnSpc>
              <a:spcBef>
                <a:spcPts val="0"/>
              </a:spcBef>
              <a:spcAft>
                <a:spcPts val="0"/>
              </a:spcAft>
              <a:buClr>
                <a:schemeClr val="dk1"/>
              </a:buClr>
              <a:buSzPts val="1400"/>
              <a:buFont typeface="Calibri"/>
              <a:buNone/>
            </a:pPr>
            <a:endParaRPr>
              <a:latin typeface="Calibri"/>
              <a:ea typeface="Calibri"/>
              <a:cs typeface="Calibri"/>
              <a:sym typeface="Calibri"/>
            </a:endParaRPr>
          </a:p>
          <a:p>
            <a:pPr marL="228600" marR="0" lvl="0" indent="-228600" algn="l" rtl="0">
              <a:lnSpc>
                <a:spcPct val="115000"/>
              </a:lnSpc>
              <a:spcBef>
                <a:spcPts val="0"/>
              </a:spcBef>
              <a:spcAft>
                <a:spcPts val="0"/>
              </a:spcAft>
              <a:buClr>
                <a:schemeClr val="dk1"/>
              </a:buClr>
              <a:buSzPts val="1400"/>
              <a:buFont typeface="Calibri"/>
              <a:buAutoNum type="arabicPeriod"/>
            </a:pPr>
            <a:r>
              <a:rPr lang="en">
                <a:latin typeface="Calibri"/>
                <a:ea typeface="Calibri"/>
                <a:cs typeface="Calibri"/>
                <a:sym typeface="Calibri"/>
              </a:rPr>
              <a:t>Climate change is a thermal energy management challenge… it causes an increase in ‘ambient geothermal energy’ throughout the earth – in the ocean, in the bedrock, and a wee bit in the air.</a:t>
            </a:r>
            <a:endParaRPr/>
          </a:p>
          <a:p>
            <a:pPr marL="228600" marR="0" lvl="0" indent="-228600" algn="l" rtl="0">
              <a:lnSpc>
                <a:spcPct val="115000"/>
              </a:lnSpc>
              <a:spcBef>
                <a:spcPts val="0"/>
              </a:spcBef>
              <a:spcAft>
                <a:spcPts val="0"/>
              </a:spcAft>
              <a:buClr>
                <a:schemeClr val="dk1"/>
              </a:buClr>
              <a:buSzPts val="1400"/>
              <a:buFont typeface="Calibri"/>
              <a:buAutoNum type="arabicPeriod"/>
            </a:pPr>
            <a:r>
              <a:rPr lang="en">
                <a:latin typeface="Calibri"/>
                <a:ea typeface="Calibri"/>
                <a:cs typeface="Calibri"/>
                <a:sym typeface="Calibri"/>
              </a:rPr>
              <a:t>That excess thermal energy is ‘anthropogenic’… and tapping it can help BOTH prevent a changing climate and mitigate and restore our climate.</a:t>
            </a:r>
            <a:endParaRPr>
              <a:latin typeface="Calibri"/>
              <a:ea typeface="Calibri"/>
              <a:cs typeface="Calibri"/>
              <a:sym typeface="Calibri"/>
            </a:endParaRPr>
          </a:p>
        </p:txBody>
      </p:sp>
      <p:sp>
        <p:nvSpPr>
          <p:cNvPr id="437" name="Google Shape;437;g3927640129d_0_282:notes"/>
          <p:cNvSpPr txBox="1">
            <a:spLocks noGrp="1"/>
          </p:cNvSpPr>
          <p:nvPr>
            <p:ph type="sldNum" idx="12"/>
          </p:nvPr>
        </p:nvSpPr>
        <p:spPr>
          <a:xfrm>
            <a:off x="3970734" y="8830660"/>
            <a:ext cx="3038100" cy="46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t>165</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a:extLst>
            <a:ext uri="{FF2B5EF4-FFF2-40B4-BE49-F238E27FC236}">
              <a16:creationId xmlns:a16="http://schemas.microsoft.com/office/drawing/2014/main" id="{75912B6D-2ED9-F06B-FF87-217D8709569E}"/>
            </a:ext>
          </a:extLst>
        </p:cNvPr>
        <p:cNvGrpSpPr/>
        <p:nvPr/>
      </p:nvGrpSpPr>
      <p:grpSpPr>
        <a:xfrm>
          <a:off x="0" y="0"/>
          <a:ext cx="0" cy="0"/>
          <a:chOff x="0" y="0"/>
          <a:chExt cx="0" cy="0"/>
        </a:xfrm>
      </p:grpSpPr>
      <p:sp>
        <p:nvSpPr>
          <p:cNvPr id="886" name="Google Shape;886;g29bc88b453c_0_533:notes">
            <a:extLst>
              <a:ext uri="{FF2B5EF4-FFF2-40B4-BE49-F238E27FC236}">
                <a16:creationId xmlns:a16="http://schemas.microsoft.com/office/drawing/2014/main" id="{7DECCCA6-81A7-5931-737A-0F3E2AC044FC}"/>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7" name="Google Shape;887;g29bc88b453c_0_533:notes">
            <a:extLst>
              <a:ext uri="{FF2B5EF4-FFF2-40B4-BE49-F238E27FC236}">
                <a16:creationId xmlns:a16="http://schemas.microsoft.com/office/drawing/2014/main" id="{C5616426-9127-1EFF-D11B-927FAF4F8D9B}"/>
              </a:ext>
            </a:extLst>
          </p:cNvPr>
          <p:cNvSpPr txBox="1">
            <a:spLocks noGrp="1"/>
          </p:cNvSpPr>
          <p:nvPr>
            <p:ph type="body" idx="1"/>
          </p:nvPr>
        </p:nvSpPr>
        <p:spPr>
          <a:xfrm>
            <a:off x="701346" y="4416099"/>
            <a:ext cx="5607600" cy="41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400"/>
              <a:buNone/>
            </a:pPr>
            <a:r>
              <a:rPr lang="en-US">
                <a:latin typeface="Calibri"/>
                <a:ea typeface="Calibri"/>
                <a:cs typeface="Calibri"/>
                <a:sym typeface="Calibri"/>
              </a:rPr>
              <a:t>Grid Decarbonization Scenario:</a:t>
            </a:r>
          </a:p>
          <a:p>
            <a:pPr marL="0" marR="0" lvl="0" indent="0" algn="l" rtl="0">
              <a:lnSpc>
                <a:spcPct val="115000"/>
              </a:lnSpc>
              <a:spcBef>
                <a:spcPts val="0"/>
              </a:spcBef>
              <a:spcAft>
                <a:spcPts val="0"/>
              </a:spcAft>
              <a:buSzPts val="1400"/>
              <a:buNone/>
            </a:pPr>
            <a:r>
              <a:rPr lang="en-US">
                <a:latin typeface="Calibri"/>
                <a:ea typeface="Calibri"/>
                <a:cs typeface="Calibri"/>
                <a:sym typeface="Calibri"/>
              </a:rPr>
              <a:t>Undiscounted cumulative savings through 2050 are more than $1 Trillion. </a:t>
            </a:r>
          </a:p>
          <a:p>
            <a:pPr marL="0" marR="0" lvl="0" indent="0" algn="l" rtl="0">
              <a:lnSpc>
                <a:spcPct val="115000"/>
              </a:lnSpc>
              <a:spcBef>
                <a:spcPts val="0"/>
              </a:spcBef>
              <a:spcAft>
                <a:spcPts val="0"/>
              </a:spcAft>
              <a:buSzPts val="1400"/>
              <a:buNone/>
            </a:pPr>
            <a:r>
              <a:rPr lang="en-US">
                <a:latin typeface="Calibri"/>
                <a:ea typeface="Calibri"/>
                <a:cs typeface="Calibri"/>
                <a:sym typeface="Calibri"/>
              </a:rPr>
              <a:t>This reduces wholesale electricity prices by 12% ($10/MWh price reduction)</a:t>
            </a:r>
          </a:p>
          <a:p>
            <a:pPr marL="0" marR="0" lvl="0" indent="0" algn="l" rtl="0">
              <a:lnSpc>
                <a:spcPct val="115000"/>
              </a:lnSpc>
              <a:spcBef>
                <a:spcPts val="0"/>
              </a:spcBef>
              <a:spcAft>
                <a:spcPts val="0"/>
              </a:spcAft>
              <a:buSzPts val="1400"/>
              <a:buNone/>
            </a:pPr>
            <a:r>
              <a:rPr lang="en-US">
                <a:latin typeface="Calibri"/>
                <a:ea typeface="Calibri"/>
                <a:cs typeface="Calibri"/>
                <a:sym typeface="Calibri"/>
              </a:rPr>
              <a:t>GHPs reduce cost of decarbonization: 47% for grid decarbonization (632 billion cost reduction) and 27% for full electrification (810 billion cost reduction)</a:t>
            </a:r>
          </a:p>
          <a:p>
            <a:pPr marL="0" marR="0" lvl="0" indent="0" algn="l" rtl="0">
              <a:lnSpc>
                <a:spcPct val="115000"/>
              </a:lnSpc>
              <a:spcBef>
                <a:spcPts val="0"/>
              </a:spcBef>
              <a:spcAft>
                <a:spcPts val="0"/>
              </a:spcAft>
              <a:buSzPts val="1400"/>
              <a:buNone/>
            </a:pPr>
            <a:endParaRPr lang="en-US">
              <a:latin typeface="Calibri"/>
              <a:ea typeface="Calibri"/>
              <a:cs typeface="Calibri"/>
              <a:sym typeface="Calibri"/>
            </a:endParaRPr>
          </a:p>
          <a:p>
            <a:pPr marL="0" marR="0" lvl="0" indent="0" algn="l" rtl="0">
              <a:lnSpc>
                <a:spcPct val="115000"/>
              </a:lnSpc>
              <a:spcBef>
                <a:spcPts val="0"/>
              </a:spcBef>
              <a:spcAft>
                <a:spcPts val="0"/>
              </a:spcAft>
              <a:buSzPts val="1400"/>
              <a:buNone/>
            </a:pPr>
            <a:r>
              <a:rPr lang="en-US">
                <a:latin typeface="Calibri"/>
                <a:ea typeface="Calibri"/>
                <a:cs typeface="Calibri"/>
                <a:sym typeface="Calibri"/>
              </a:rPr>
              <a:t>We all get to save 19 Billion on heating fuel each year along the way.</a:t>
            </a:r>
            <a:endParaRPr>
              <a:latin typeface="Calibri"/>
              <a:ea typeface="Calibri"/>
              <a:cs typeface="Calibri"/>
              <a:sym typeface="Calibri"/>
            </a:endParaRPr>
          </a:p>
        </p:txBody>
      </p:sp>
      <p:sp>
        <p:nvSpPr>
          <p:cNvPr id="888" name="Google Shape;888;g29bc88b453c_0_533:notes">
            <a:extLst>
              <a:ext uri="{FF2B5EF4-FFF2-40B4-BE49-F238E27FC236}">
                <a16:creationId xmlns:a16="http://schemas.microsoft.com/office/drawing/2014/main" id="{D23D97B1-94F5-B719-6779-015A804331AA}"/>
              </a:ext>
            </a:extLst>
          </p:cNvPr>
          <p:cNvSpPr txBox="1">
            <a:spLocks noGrp="1"/>
          </p:cNvSpPr>
          <p:nvPr>
            <p:ph type="sldNum" idx="12"/>
          </p:nvPr>
        </p:nvSpPr>
        <p:spPr>
          <a:xfrm>
            <a:off x="3970734" y="8830660"/>
            <a:ext cx="3038100" cy="46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t>166</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103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98100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5.xml"/><Relationship Id="rId4" Type="http://schemas.openxmlformats.org/officeDocument/2006/relationships/image" Target="../media/image27.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15.xml"/><Relationship Id="rId4" Type="http://schemas.openxmlformats.org/officeDocument/2006/relationships/image" Target="../media/image27.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5.xml"/><Relationship Id="rId4" Type="http://schemas.openxmlformats.org/officeDocument/2006/relationships/image" Target="../media/image32.sv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9.jpeg"/><Relationship Id="rId1" Type="http://schemas.openxmlformats.org/officeDocument/2006/relationships/slideMaster" Target="../slideMasters/slideMaster16.xml"/><Relationship Id="rId4" Type="http://schemas.openxmlformats.org/officeDocument/2006/relationships/image" Target="../media/image40.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Master" Target="../slideMasters/slideMaster16.xml"/><Relationship Id="rId4" Type="http://schemas.openxmlformats.org/officeDocument/2006/relationships/image" Target="../media/image38.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Master" Target="../slideMasters/slideMaster20.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0.xml"/><Relationship Id="rId4" Type="http://schemas.openxmlformats.org/officeDocument/2006/relationships/image" Target="../media/image45.pn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Master" Target="../slideMasters/slideMaster21.xml"/><Relationship Id="rId4" Type="http://schemas.openxmlformats.org/officeDocument/2006/relationships/image" Target="../media/image52.png"/></Relationships>
</file>

<file path=ppt/slideLayouts/_rels/slideLayout2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Master" Target="../slideMasters/slideMaster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6.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Master" Target="../slideMasters/slideMaster21.xml"/><Relationship Id="rId4" Type="http://schemas.openxmlformats.org/officeDocument/2006/relationships/image" Target="../media/image53.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Master" Target="../slideMasters/slideMaster21.xml"/><Relationship Id="rId5" Type="http://schemas.openxmlformats.org/officeDocument/2006/relationships/image" Target="../media/image52.png"/><Relationship Id="rId4" Type="http://schemas.openxmlformats.org/officeDocument/2006/relationships/image" Target="../media/image56.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2.xml"/><Relationship Id="rId1" Type="http://schemas.openxmlformats.org/officeDocument/2006/relationships/tags" Target="../tags/tag2.xml"/><Relationship Id="rId4" Type="http://schemas.openxmlformats.org/officeDocument/2006/relationships/image" Target="../media/image63.emf"/></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8" Type="http://schemas.openxmlformats.org/officeDocument/2006/relationships/slideMaster" Target="../slideMasters/slideMaster23.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69.jpeg"/><Relationship Id="rId5" Type="http://schemas.openxmlformats.org/officeDocument/2006/relationships/tags" Target="../tags/tag67.xml"/><Relationship Id="rId10" Type="http://schemas.openxmlformats.org/officeDocument/2006/relationships/image" Target="../media/image68.emf"/><Relationship Id="rId4" Type="http://schemas.openxmlformats.org/officeDocument/2006/relationships/tags" Target="../tags/tag66.xml"/><Relationship Id="rId9" Type="http://schemas.openxmlformats.org/officeDocument/2006/relationships/oleObject" Target="../embeddings/oleObject4.bin"/></Relationships>
</file>

<file path=ppt/slideLayouts/_rels/slideLayout25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70.emf"/><Relationship Id="rId5" Type="http://schemas.openxmlformats.org/officeDocument/2006/relationships/oleObject" Target="../embeddings/oleObject4.bin"/><Relationship Id="rId4"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71.emf"/><Relationship Id="rId5" Type="http://schemas.openxmlformats.org/officeDocument/2006/relationships/oleObject" Target="../embeddings/oleObject4.bin"/><Relationship Id="rId4"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23.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72.emf"/><Relationship Id="rId4" Type="http://schemas.openxmlformats.org/officeDocument/2006/relationships/oleObject" Target="../embeddings/oleObject4.bin"/></Relationships>
</file>

<file path=ppt/slideLayouts/_rels/slideLayout254.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slideMaster" Target="../slideMasters/slideMaster23.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Master" Target="../slideMasters/slideMaster23.xml"/><Relationship Id="rId1" Type="http://schemas.openxmlformats.org/officeDocument/2006/relationships/tags" Target="../tags/tag84.xml"/></Relationships>
</file>

<file path=ppt/slideLayouts/_rels/slideLayout2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95.xml"/><Relationship Id="rId7" Type="http://schemas.openxmlformats.org/officeDocument/2006/relationships/slideMaster" Target="../slideMasters/slideMaster24.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ags" Target="../tags/tag99.xml"/></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101.xml"/><Relationship Id="rId1" Type="http://schemas.openxmlformats.org/officeDocument/2006/relationships/tags" Target="../tags/tag100.xml"/></Relationships>
</file>

<file path=ppt/slideLayouts/_rels/slideLayout259.xml.rels><?xml version="1.0" encoding="UTF-8" standalone="yes"?>
<Relationships xmlns="http://schemas.openxmlformats.org/package/2006/relationships"><Relationship Id="rId8" Type="http://schemas.openxmlformats.org/officeDocument/2006/relationships/slideMaster" Target="../slideMasters/slideMaster24.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9" Type="http://schemas.openxmlformats.org/officeDocument/2006/relationships/image" Target="../media/image7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ags" Target="../tags/tag10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facebook.com/eneffect" TargetMode="External"/><Relationship Id="rId7" Type="http://schemas.openxmlformats.org/officeDocument/2006/relationships/image" Target="../media/image10.png"/><Relationship Id="rId2" Type="http://schemas.openxmlformats.org/officeDocument/2006/relationships/hyperlink" Target="http://www.eneffect.bg/" TargetMode="External"/><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hyperlink" Target="https://www.linkedin.com/in/dragomir-tzanev-14931b16/" TargetMode="External"/><Relationship Id="rId9" Type="http://schemas.openxmlformats.org/officeDocument/2006/relationships/hyperlink" Target="mailto:dtzanev@eneffect.bg"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81B2-9BA1-CB8C-CBBA-F09AE13B71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90099B-6338-7B59-9CF2-5DD9BA15B1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981107-F60C-FF14-64FE-B9FC91AA7BE3}"/>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5" name="Footer Placeholder 4">
            <a:extLst>
              <a:ext uri="{FF2B5EF4-FFF2-40B4-BE49-F238E27FC236}">
                <a16:creationId xmlns:a16="http://schemas.microsoft.com/office/drawing/2014/main" id="{1520920C-C888-15C1-1947-FD292C913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8DDC3-3E2A-D19A-3BBC-AF190852A51C}"/>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124295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FC51-9E86-A76A-C814-E7BA8E6A37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1894-3566-AD49-0BDA-16DB9BF59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2D2C0-A9DF-4C71-4243-A4AB1B7D6A17}"/>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5" name="Footer Placeholder 4">
            <a:extLst>
              <a:ext uri="{FF2B5EF4-FFF2-40B4-BE49-F238E27FC236}">
                <a16:creationId xmlns:a16="http://schemas.microsoft.com/office/drawing/2014/main" id="{142DA9A9-EBEF-40DD-37A9-9F875669A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4A8FC-36C1-FE30-4D5C-9EA3D3AD7F20}"/>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16941274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Slide Number Placeholder 14">
            <a:extLst>
              <a:ext uri="{FF2B5EF4-FFF2-40B4-BE49-F238E27FC236}">
                <a16:creationId xmlns:a16="http://schemas.microsoft.com/office/drawing/2014/main" id="{69185AE2-48DF-43BA-BBF5-79D5584B4795}"/>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
        <p:nvSpPr>
          <p:cNvPr id="6" name="Rectangle 5">
            <a:extLst>
              <a:ext uri="{FF2B5EF4-FFF2-40B4-BE49-F238E27FC236}">
                <a16:creationId xmlns:a16="http://schemas.microsoft.com/office/drawing/2014/main" id="{10E8E066-ABA5-4B35-9064-44DD4BADFFC4}"/>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7" name="Content Placeholder 2">
            <a:extLst>
              <a:ext uri="{FF2B5EF4-FFF2-40B4-BE49-F238E27FC236}">
                <a16:creationId xmlns:a16="http://schemas.microsoft.com/office/drawing/2014/main" id="{B3DD6DE2-2CD1-43CA-B21B-59B5D710BE6B}"/>
              </a:ext>
            </a:extLst>
          </p:cNvPr>
          <p:cNvSpPr>
            <a:spLocks noGrp="1"/>
          </p:cNvSpPr>
          <p:nvPr>
            <p:ph sz="half" idx="1"/>
          </p:nvPr>
        </p:nvSpPr>
        <p:spPr>
          <a:xfrm>
            <a:off x="838200" y="2494758"/>
            <a:ext cx="5181600" cy="4351338"/>
          </a:xfrm>
          <a:prstGeom prst="rect">
            <a:avLst/>
          </a:prstGeom>
        </p:spPr>
        <p:txBody>
          <a:bodyPr/>
          <a:lstStyle>
            <a:lvl1pPr>
              <a:buClr>
                <a:srgbClr val="279989"/>
              </a:buClr>
              <a:defRPr>
                <a:latin typeface="Proxima Nova" panose="02000506030000020004" pitchFamily="50" charset="0"/>
              </a:defRPr>
            </a:lvl1pPr>
            <a:lvl2pPr>
              <a:buClr>
                <a:srgbClr val="279989"/>
              </a:buClr>
              <a:defRPr>
                <a:latin typeface="Proxima Nova" panose="02000506030000020004" pitchFamily="50" charset="0"/>
              </a:defRPr>
            </a:lvl2pPr>
            <a:lvl3pPr>
              <a:buClr>
                <a:srgbClr val="279989"/>
              </a:buClr>
              <a:defRPr>
                <a:latin typeface="Proxima Nova" panose="02000506030000020004" pitchFamily="50" charset="0"/>
              </a:defRPr>
            </a:lvl3pPr>
            <a:lvl4pPr>
              <a:buClr>
                <a:srgbClr val="279989"/>
              </a:buClr>
              <a:defRPr>
                <a:latin typeface="Proxima Nova" panose="02000506030000020004" pitchFamily="50" charset="0"/>
              </a:defRPr>
            </a:lvl4pPr>
            <a:lvl5pPr>
              <a:buClr>
                <a:srgbClr val="279989"/>
              </a:buClr>
              <a:defRPr>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52E8DF5-BA38-4912-AD1E-C61168F7AA2B}"/>
              </a:ext>
            </a:extLst>
          </p:cNvPr>
          <p:cNvSpPr>
            <a:spLocks noGrp="1"/>
          </p:cNvSpPr>
          <p:nvPr>
            <p:ph sz="half" idx="2"/>
          </p:nvPr>
        </p:nvSpPr>
        <p:spPr>
          <a:xfrm>
            <a:off x="6172200" y="2494758"/>
            <a:ext cx="5181600" cy="4351338"/>
          </a:xfrm>
          <a:prstGeom prst="rect">
            <a:avLst/>
          </a:prstGeom>
        </p:spPr>
        <p:txBody>
          <a:bodyPr/>
          <a:lstStyle>
            <a:lvl1pPr marL="457200" indent="-457200">
              <a:buClr>
                <a:srgbClr val="279989"/>
              </a:buClr>
              <a:buFont typeface="Arial" panose="020B0604020202020204" pitchFamily="34" charset="0"/>
              <a:buChar char="•"/>
              <a:defRPr>
                <a:latin typeface="Proxima Nova" panose="02000506030000020004" pitchFamily="50" charset="0"/>
              </a:defRPr>
            </a:lvl1pPr>
            <a:lvl2pPr marL="800100" indent="-342900">
              <a:buClr>
                <a:srgbClr val="279989"/>
              </a:buClr>
              <a:buFont typeface="Arial" panose="020B0604020202020204" pitchFamily="34" charset="0"/>
              <a:buChar char="•"/>
              <a:defRPr>
                <a:latin typeface="Proxima Nova" panose="02000506030000020004" pitchFamily="50" charset="0"/>
              </a:defRPr>
            </a:lvl2pPr>
            <a:lvl3pPr marL="1257300" indent="-342900">
              <a:buClr>
                <a:srgbClr val="279989"/>
              </a:buClr>
              <a:buFont typeface="Arial" panose="020B0604020202020204" pitchFamily="34" charset="0"/>
              <a:buChar char="•"/>
              <a:defRPr>
                <a:latin typeface="Proxima Nova" panose="02000506030000020004" pitchFamily="50" charset="0"/>
              </a:defRPr>
            </a:lvl3pPr>
            <a:lvl4pPr marL="1657350" indent="-285750">
              <a:buClr>
                <a:srgbClr val="279989"/>
              </a:buClr>
              <a:buFont typeface="Arial" panose="020B0604020202020204" pitchFamily="34" charset="0"/>
              <a:buChar char="•"/>
              <a:defRPr>
                <a:latin typeface="Proxima Nova" panose="02000506030000020004" pitchFamily="50" charset="0"/>
              </a:defRPr>
            </a:lvl4pPr>
            <a:lvl5pPr marL="2114550" indent="-285750">
              <a:buClr>
                <a:srgbClr val="279989"/>
              </a:buClr>
              <a:buFont typeface="Arial" panose="020B0604020202020204" pitchFamily="34" charset="0"/>
              <a:buChar char="•"/>
              <a:defRPr>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10F101F-F934-4008-A1E1-2237D74C1658}"/>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2" name="Subtitle 2">
            <a:extLst>
              <a:ext uri="{FF2B5EF4-FFF2-40B4-BE49-F238E27FC236}">
                <a16:creationId xmlns:a16="http://schemas.microsoft.com/office/drawing/2014/main" id="{BD3B1221-7E55-4A2D-BA53-86329D9C67D6}"/>
              </a:ext>
            </a:extLst>
          </p:cNvPr>
          <p:cNvSpPr>
            <a:spLocks noGrp="1"/>
          </p:cNvSpPr>
          <p:nvPr>
            <p:ph type="subTitle" idx="10" hasCustomPrompt="1"/>
          </p:nvPr>
        </p:nvSpPr>
        <p:spPr>
          <a:xfrm>
            <a:off x="695396" y="1599184"/>
            <a:ext cx="2188005" cy="40318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Tree>
    <p:extLst>
      <p:ext uri="{BB962C8B-B14F-4D97-AF65-F5344CB8AC3E}">
        <p14:creationId xmlns:p14="http://schemas.microsoft.com/office/powerpoint/2010/main" val="26774392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DC7B4A-EC37-4F93-8B07-0608F83EFA08}"/>
              </a:ext>
            </a:extLst>
          </p:cNvPr>
          <p:cNvSpPr/>
          <p:nvPr userDrawn="1"/>
        </p:nvSpPr>
        <p:spPr>
          <a:xfrm>
            <a:off x="0" y="1389530"/>
            <a:ext cx="3953435" cy="5468470"/>
          </a:xfrm>
          <a:prstGeom prst="rect">
            <a:avLst/>
          </a:prstGeom>
          <a:solidFill>
            <a:srgbClr val="A0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4">
            <a:extLst>
              <a:ext uri="{FF2B5EF4-FFF2-40B4-BE49-F238E27FC236}">
                <a16:creationId xmlns:a16="http://schemas.microsoft.com/office/drawing/2014/main" id="{69185AE2-48DF-43BA-BBF5-79D5584B4795}"/>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
        <p:nvSpPr>
          <p:cNvPr id="6" name="Rectangle 5">
            <a:extLst>
              <a:ext uri="{FF2B5EF4-FFF2-40B4-BE49-F238E27FC236}">
                <a16:creationId xmlns:a16="http://schemas.microsoft.com/office/drawing/2014/main" id="{10E8E066-ABA5-4B35-9064-44DD4BADFFC4}"/>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9" name="Content Placeholder 2">
            <a:extLst>
              <a:ext uri="{FF2B5EF4-FFF2-40B4-BE49-F238E27FC236}">
                <a16:creationId xmlns:a16="http://schemas.microsoft.com/office/drawing/2014/main" id="{6749F147-29C3-4380-BD68-99C0960A60D6}"/>
              </a:ext>
            </a:extLst>
          </p:cNvPr>
          <p:cNvSpPr>
            <a:spLocks noGrp="1"/>
          </p:cNvSpPr>
          <p:nvPr>
            <p:ph idx="4294967295"/>
          </p:nvPr>
        </p:nvSpPr>
        <p:spPr>
          <a:xfrm>
            <a:off x="4612341" y="2782735"/>
            <a:ext cx="4032986" cy="2124545"/>
          </a:xfrm>
          <a:prstGeom prst="rect">
            <a:avLst/>
          </a:prstGeom>
        </p:spPr>
        <p:txBody>
          <a:bodyPr>
            <a:normAutofit/>
          </a:bodyPr>
          <a:lstStyle/>
          <a:p>
            <a:r>
              <a:rPr lang="en-US" sz="2400">
                <a:latin typeface="Proxima Nova" panose="02000506030000020004" pitchFamily="50" charset="0"/>
                <a:ea typeface="Verdana" panose="020B0604030504040204" pitchFamily="34" charset="0"/>
              </a:rPr>
              <a:t>Supporting info, graphs, etc. more details here</a:t>
            </a:r>
          </a:p>
        </p:txBody>
      </p:sp>
      <p:sp>
        <p:nvSpPr>
          <p:cNvPr id="10" name="Title 1">
            <a:extLst>
              <a:ext uri="{FF2B5EF4-FFF2-40B4-BE49-F238E27FC236}">
                <a16:creationId xmlns:a16="http://schemas.microsoft.com/office/drawing/2014/main" id="{4C80771A-7A62-47C7-8523-E47DDC023E86}"/>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2" name="Subtitle 2">
            <a:extLst>
              <a:ext uri="{FF2B5EF4-FFF2-40B4-BE49-F238E27FC236}">
                <a16:creationId xmlns:a16="http://schemas.microsoft.com/office/drawing/2014/main" id="{4078F6A6-3C0E-4389-8DFF-E519AAA25AA3}"/>
              </a:ext>
            </a:extLst>
          </p:cNvPr>
          <p:cNvSpPr>
            <a:spLocks noGrp="1"/>
          </p:cNvSpPr>
          <p:nvPr>
            <p:ph type="subTitle" idx="10" hasCustomPrompt="1"/>
          </p:nvPr>
        </p:nvSpPr>
        <p:spPr>
          <a:xfrm>
            <a:off x="695396" y="1599184"/>
            <a:ext cx="2188005" cy="40318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Tree>
    <p:extLst>
      <p:ext uri="{BB962C8B-B14F-4D97-AF65-F5344CB8AC3E}">
        <p14:creationId xmlns:p14="http://schemas.microsoft.com/office/powerpoint/2010/main" val="17179620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Slide Number Placeholder 14">
            <a:extLst>
              <a:ext uri="{FF2B5EF4-FFF2-40B4-BE49-F238E27FC236}">
                <a16:creationId xmlns:a16="http://schemas.microsoft.com/office/drawing/2014/main" id="{6903E7AE-C241-4694-88CE-B943439A7395}"/>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
        <p:nvSpPr>
          <p:cNvPr id="5" name="Content Placeholder 2">
            <a:extLst>
              <a:ext uri="{FF2B5EF4-FFF2-40B4-BE49-F238E27FC236}">
                <a16:creationId xmlns:a16="http://schemas.microsoft.com/office/drawing/2014/main" id="{E5FE3228-AE76-49B3-9E43-B0A84D0FAE47}"/>
              </a:ext>
            </a:extLst>
          </p:cNvPr>
          <p:cNvSpPr>
            <a:spLocks noGrp="1"/>
          </p:cNvSpPr>
          <p:nvPr>
            <p:ph idx="4294967295"/>
          </p:nvPr>
        </p:nvSpPr>
        <p:spPr>
          <a:xfrm>
            <a:off x="1148275" y="2630335"/>
            <a:ext cx="9895449" cy="2124545"/>
          </a:xfrm>
          <a:prstGeom prst="rect">
            <a:avLst/>
          </a:prstGeom>
        </p:spPr>
        <p:txBody>
          <a:bodyPr>
            <a:normAutofit/>
          </a:bodyPr>
          <a:lstStyle/>
          <a:p>
            <a:r>
              <a:rPr lang="en-US" sz="2400">
                <a:latin typeface="Proxima Nova" panose="02000506030000020004" pitchFamily="50" charset="0"/>
                <a:ea typeface="Verdana" panose="020B0604030504040204" pitchFamily="34" charset="0"/>
              </a:rPr>
              <a:t>Supporting info, graphs, etc. more details here</a:t>
            </a:r>
          </a:p>
        </p:txBody>
      </p:sp>
      <p:sp>
        <p:nvSpPr>
          <p:cNvPr id="9" name="Title 1">
            <a:extLst>
              <a:ext uri="{FF2B5EF4-FFF2-40B4-BE49-F238E27FC236}">
                <a16:creationId xmlns:a16="http://schemas.microsoft.com/office/drawing/2014/main" id="{7E8A722E-23FC-4F50-B9FB-8E1DAF1B6FED}"/>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1" name="Rectangle 10">
            <a:extLst>
              <a:ext uri="{FF2B5EF4-FFF2-40B4-BE49-F238E27FC236}">
                <a16:creationId xmlns:a16="http://schemas.microsoft.com/office/drawing/2014/main" id="{872F9794-A4F7-48D1-8E65-00AA31DA768F}"/>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Tree>
    <p:extLst>
      <p:ext uri="{BB962C8B-B14F-4D97-AF65-F5344CB8AC3E}">
        <p14:creationId xmlns:p14="http://schemas.microsoft.com/office/powerpoint/2010/main" val="35966457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Slide Number Placeholder 14">
            <a:extLst>
              <a:ext uri="{FF2B5EF4-FFF2-40B4-BE49-F238E27FC236}">
                <a16:creationId xmlns:a16="http://schemas.microsoft.com/office/drawing/2014/main" id="{6903E7AE-C241-4694-88CE-B943439A7395}"/>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
        <p:nvSpPr>
          <p:cNvPr id="5" name="Content Placeholder 2">
            <a:extLst>
              <a:ext uri="{FF2B5EF4-FFF2-40B4-BE49-F238E27FC236}">
                <a16:creationId xmlns:a16="http://schemas.microsoft.com/office/drawing/2014/main" id="{E5FE3228-AE76-49B3-9E43-B0A84D0FAE47}"/>
              </a:ext>
            </a:extLst>
          </p:cNvPr>
          <p:cNvSpPr>
            <a:spLocks noGrp="1"/>
          </p:cNvSpPr>
          <p:nvPr>
            <p:ph idx="4294967295"/>
          </p:nvPr>
        </p:nvSpPr>
        <p:spPr>
          <a:xfrm>
            <a:off x="3500247" y="2366727"/>
            <a:ext cx="4742329" cy="2124545"/>
          </a:xfrm>
          <a:prstGeom prst="rect">
            <a:avLst/>
          </a:prstGeom>
        </p:spPr>
        <p:txBody>
          <a:bodyPr>
            <a:normAutofit/>
          </a:bodyPr>
          <a:lstStyle/>
          <a:p>
            <a:r>
              <a:rPr lang="en-US" sz="2400">
                <a:latin typeface="Proxima Nova" panose="02000506030000020004" pitchFamily="50" charset="0"/>
                <a:ea typeface="Verdana" panose="020B0604030504040204" pitchFamily="34" charset="0"/>
              </a:rPr>
              <a:t>Supporting info, graphs, etc. more details here</a:t>
            </a:r>
          </a:p>
        </p:txBody>
      </p:sp>
      <p:sp>
        <p:nvSpPr>
          <p:cNvPr id="7" name="Title 1">
            <a:extLst>
              <a:ext uri="{FF2B5EF4-FFF2-40B4-BE49-F238E27FC236}">
                <a16:creationId xmlns:a16="http://schemas.microsoft.com/office/drawing/2014/main" id="{5E48C789-940F-467A-92CD-746CEDAC3F91}"/>
              </a:ext>
            </a:extLst>
          </p:cNvPr>
          <p:cNvSpPr txBox="1">
            <a:spLocks/>
          </p:cNvSpPr>
          <p:nvPr userDrawn="1"/>
        </p:nvSpPr>
        <p:spPr>
          <a:xfrm>
            <a:off x="1251350" y="417862"/>
            <a:ext cx="4620062" cy="824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Proxima Nova" panose="02000506030000020004" pitchFamily="50" charset="0"/>
                <a:ea typeface="Verdana" panose="020B0604030504040204" pitchFamily="34" charset="0"/>
              </a:rPr>
              <a:t>Title of the Page</a:t>
            </a:r>
          </a:p>
        </p:txBody>
      </p:sp>
      <p:sp>
        <p:nvSpPr>
          <p:cNvPr id="8" name="Rectangle 7">
            <a:extLst>
              <a:ext uri="{FF2B5EF4-FFF2-40B4-BE49-F238E27FC236}">
                <a16:creationId xmlns:a16="http://schemas.microsoft.com/office/drawing/2014/main" id="{D0EB1A84-56B4-43D4-9FF0-F96E8EB709C9}"/>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Tree>
    <p:extLst>
      <p:ext uri="{BB962C8B-B14F-4D97-AF65-F5344CB8AC3E}">
        <p14:creationId xmlns:p14="http://schemas.microsoft.com/office/powerpoint/2010/main" val="3453744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EB1A84-56B4-43D4-9FF0-F96E8EB709C9}"/>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9" name="Title 1">
            <a:extLst>
              <a:ext uri="{FF2B5EF4-FFF2-40B4-BE49-F238E27FC236}">
                <a16:creationId xmlns:a16="http://schemas.microsoft.com/office/drawing/2014/main" id="{F33F30F3-D88F-4BF7-93A3-F063625B88A8}"/>
              </a:ext>
            </a:extLst>
          </p:cNvPr>
          <p:cNvSpPr>
            <a:spLocks noGrp="1"/>
          </p:cNvSpPr>
          <p:nvPr>
            <p:ph type="title" hasCustomPrompt="1"/>
          </p:nvPr>
        </p:nvSpPr>
        <p:spPr>
          <a:xfrm>
            <a:off x="1251350" y="417863"/>
            <a:ext cx="9959646"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1" name="Subtitle 2">
            <a:extLst>
              <a:ext uri="{FF2B5EF4-FFF2-40B4-BE49-F238E27FC236}">
                <a16:creationId xmlns:a16="http://schemas.microsoft.com/office/drawing/2014/main" id="{485ACB50-2EFA-448C-BBD7-34D02F4602CC}"/>
              </a:ext>
            </a:extLst>
          </p:cNvPr>
          <p:cNvSpPr>
            <a:spLocks noGrp="1"/>
          </p:cNvSpPr>
          <p:nvPr>
            <p:ph type="subTitle" idx="10" hasCustomPrompt="1"/>
          </p:nvPr>
        </p:nvSpPr>
        <p:spPr>
          <a:xfrm>
            <a:off x="695396" y="1599184"/>
            <a:ext cx="10515600" cy="403186"/>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Content Placeholder 2">
            <a:extLst>
              <a:ext uri="{FF2B5EF4-FFF2-40B4-BE49-F238E27FC236}">
                <a16:creationId xmlns:a16="http://schemas.microsoft.com/office/drawing/2014/main" id="{7E0D3107-F626-47E2-8B32-677943434A36}"/>
              </a:ext>
            </a:extLst>
          </p:cNvPr>
          <p:cNvSpPr>
            <a:spLocks noGrp="1"/>
          </p:cNvSpPr>
          <p:nvPr>
            <p:ph idx="1"/>
          </p:nvPr>
        </p:nvSpPr>
        <p:spPr>
          <a:xfrm>
            <a:off x="695396" y="2258327"/>
            <a:ext cx="10515600" cy="4351338"/>
          </a:xfrm>
          <a:prstGeom prst="rect">
            <a:avLst/>
          </a:prstGeom>
        </p:spPr>
        <p:txBody>
          <a:bodyPr/>
          <a:lstStyle>
            <a:lvl1pPr>
              <a:buClr>
                <a:srgbClr val="279989"/>
              </a:buClr>
              <a:defRPr/>
            </a:lvl1pPr>
            <a:lvl2pPr>
              <a:buClr>
                <a:srgbClr val="279989"/>
              </a:buClr>
              <a:defRPr/>
            </a:lvl2pPr>
            <a:lvl3pPr>
              <a:buClr>
                <a:srgbClr val="279989"/>
              </a:buClr>
              <a:defRPr/>
            </a:lvl3pPr>
            <a:lvl4pPr>
              <a:buClr>
                <a:srgbClr val="279989"/>
              </a:buClr>
              <a:defRPr/>
            </a:lvl4pPr>
            <a:lvl5pPr>
              <a:buClr>
                <a:srgbClr val="27998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0889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EB1A84-56B4-43D4-9FF0-F96E8EB709C9}"/>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9" name="Title 1">
            <a:extLst>
              <a:ext uri="{FF2B5EF4-FFF2-40B4-BE49-F238E27FC236}">
                <a16:creationId xmlns:a16="http://schemas.microsoft.com/office/drawing/2014/main" id="{1FFF1394-32CC-4EA0-A11E-DE2D447C042C}"/>
              </a:ext>
            </a:extLst>
          </p:cNvPr>
          <p:cNvSpPr>
            <a:spLocks noGrp="1"/>
          </p:cNvSpPr>
          <p:nvPr>
            <p:ph type="title" hasCustomPrompt="1"/>
          </p:nvPr>
        </p:nvSpPr>
        <p:spPr>
          <a:xfrm>
            <a:off x="1251350" y="417863"/>
            <a:ext cx="9959646"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7" name="Subtitle 2">
            <a:extLst>
              <a:ext uri="{FF2B5EF4-FFF2-40B4-BE49-F238E27FC236}">
                <a16:creationId xmlns:a16="http://schemas.microsoft.com/office/drawing/2014/main" id="{03354288-99F6-4FAC-AE41-61D1FA3659B1}"/>
              </a:ext>
            </a:extLst>
          </p:cNvPr>
          <p:cNvSpPr>
            <a:spLocks noGrp="1"/>
          </p:cNvSpPr>
          <p:nvPr>
            <p:ph type="subTitle" idx="10" hasCustomPrompt="1"/>
          </p:nvPr>
        </p:nvSpPr>
        <p:spPr>
          <a:xfrm>
            <a:off x="485720" y="1599184"/>
            <a:ext cx="10725276" cy="403186"/>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12" name="Content Placeholder 2">
            <a:extLst>
              <a:ext uri="{FF2B5EF4-FFF2-40B4-BE49-F238E27FC236}">
                <a16:creationId xmlns:a16="http://schemas.microsoft.com/office/drawing/2014/main" id="{6760A12D-3A82-4D43-A167-7DA6EE7EDF72}"/>
              </a:ext>
            </a:extLst>
          </p:cNvPr>
          <p:cNvSpPr>
            <a:spLocks noGrp="1"/>
          </p:cNvSpPr>
          <p:nvPr>
            <p:ph idx="1" hasCustomPrompt="1"/>
          </p:nvPr>
        </p:nvSpPr>
        <p:spPr>
          <a:xfrm>
            <a:off x="485720" y="2258327"/>
            <a:ext cx="10725276" cy="4351338"/>
          </a:xfrm>
          <a:prstGeom prst="rect">
            <a:avLst/>
          </a:prstGeom>
        </p:spPr>
        <p:txBody>
          <a:bodyPr/>
          <a:lstStyle>
            <a:lvl1pPr marL="0" indent="0" algn="l">
              <a:buClr>
                <a:srgbClr val="279989"/>
              </a:buClr>
              <a:buNone/>
              <a:defRPr sz="2000"/>
            </a:lvl1pPr>
            <a:lvl2pPr marL="0" indent="0" algn="l">
              <a:buClr>
                <a:srgbClr val="279989"/>
              </a:buClr>
              <a:buNone/>
              <a:defRPr/>
            </a:lvl2pPr>
            <a:lvl3pPr marL="0" indent="0" algn="l">
              <a:buClr>
                <a:srgbClr val="279989"/>
              </a:buClr>
              <a:buNone/>
              <a:defRPr/>
            </a:lvl3pPr>
            <a:lvl4pPr marL="0" indent="0" algn="l">
              <a:buClr>
                <a:srgbClr val="279989"/>
              </a:buClr>
              <a:buNone/>
              <a:defRPr/>
            </a:lvl4pPr>
            <a:lvl5pPr marL="0" indent="0" algn="l">
              <a:buClr>
                <a:srgbClr val="279989"/>
              </a:buClr>
              <a:buNone/>
              <a:defRPr/>
            </a:lvl5pPr>
          </a:lstStyle>
          <a:p>
            <a:pPr lvl="0"/>
            <a:r>
              <a:rPr lang="en-US"/>
              <a:t>Body Content Goes Here</a:t>
            </a:r>
          </a:p>
        </p:txBody>
      </p:sp>
    </p:spTree>
    <p:extLst>
      <p:ext uri="{BB962C8B-B14F-4D97-AF65-F5344CB8AC3E}">
        <p14:creationId xmlns:p14="http://schemas.microsoft.com/office/powerpoint/2010/main" val="42081657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14F1E6A-E696-437D-99A0-21E047EFB8BE}"/>
              </a:ext>
            </a:extLst>
          </p:cNvPr>
          <p:cNvSpPr>
            <a:spLocks noGrp="1"/>
          </p:cNvSpPr>
          <p:nvPr>
            <p:ph idx="4294967295"/>
          </p:nvPr>
        </p:nvSpPr>
        <p:spPr>
          <a:xfrm>
            <a:off x="5521502" y="1597040"/>
            <a:ext cx="5712555" cy="3663919"/>
          </a:xfrm>
          <a:prstGeom prst="rect">
            <a:avLst/>
          </a:prstGeom>
        </p:spPr>
        <p:txBody>
          <a:bodyPr>
            <a:normAutofit/>
          </a:bodyPr>
          <a:lstStyle>
            <a:lvl1pPr marL="0" indent="0">
              <a:buNone/>
              <a:defRPr>
                <a:solidFill>
                  <a:schemeClr val="bg1"/>
                </a:solidFill>
              </a:defRPr>
            </a:lvl1pPr>
          </a:lstStyle>
          <a:p>
            <a:endParaRPr lang="en-US" sz="2400">
              <a:latin typeface="Proxima Nova" panose="02000506030000020004" pitchFamily="50" charset="0"/>
              <a:ea typeface="Verdana" panose="020B0604030504040204" pitchFamily="34" charset="0"/>
            </a:endParaRPr>
          </a:p>
        </p:txBody>
      </p:sp>
    </p:spTree>
    <p:extLst>
      <p:ext uri="{BB962C8B-B14F-4D97-AF65-F5344CB8AC3E}">
        <p14:creationId xmlns:p14="http://schemas.microsoft.com/office/powerpoint/2010/main" val="19847131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72CD48-B99F-4A9A-BA3E-C521136E4122}"/>
              </a:ext>
            </a:extLst>
          </p:cNvPr>
          <p:cNvSpPr>
            <a:spLocks noGrp="1"/>
          </p:cNvSpPr>
          <p:nvPr>
            <p:ph type="sldNum" sz="quarter" idx="10"/>
          </p:nvPr>
        </p:nvSpPr>
        <p:spPr/>
        <p:txBody>
          <a:bodyPr/>
          <a:lstStyle/>
          <a:p>
            <a:fld id="{5227637E-3EC5-4FDE-B52B-BDE9D0B50102}" type="slidenum">
              <a:rPr lang="en-US" smtClean="0"/>
              <a:pPr/>
              <a:t>‹#›</a:t>
            </a:fld>
            <a:endParaRPr lang="en-US"/>
          </a:p>
        </p:txBody>
      </p:sp>
    </p:spTree>
    <p:extLst>
      <p:ext uri="{BB962C8B-B14F-4D97-AF65-F5344CB8AC3E}">
        <p14:creationId xmlns:p14="http://schemas.microsoft.com/office/powerpoint/2010/main" val="2593021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79A0A-4053-47B2-8B9A-18DFC2D9161C}"/>
              </a:ext>
            </a:extLst>
          </p:cNvPr>
          <p:cNvSpPr>
            <a:spLocks noGrp="1"/>
          </p:cNvSpPr>
          <p:nvPr>
            <p:ph type="sldNum" sz="quarter" idx="10"/>
          </p:nvPr>
        </p:nvSpPr>
        <p:spPr/>
        <p:txBody>
          <a:bodyPr/>
          <a:lstStyle/>
          <a:p>
            <a:fld id="{5227637E-3EC5-4FDE-B52B-BDE9D0B50102}" type="slidenum">
              <a:rPr lang="en-US" smtClean="0"/>
              <a:pPr/>
              <a:t>‹#›</a:t>
            </a:fld>
            <a:endParaRPr lang="en-US"/>
          </a:p>
        </p:txBody>
      </p:sp>
      <p:sp>
        <p:nvSpPr>
          <p:cNvPr id="4" name="Slide Number Placeholder 14">
            <a:extLst>
              <a:ext uri="{FF2B5EF4-FFF2-40B4-BE49-F238E27FC236}">
                <a16:creationId xmlns:a16="http://schemas.microsoft.com/office/drawing/2014/main" id="{26BB2E95-B99B-478A-A74E-E591F5269C17}"/>
              </a:ext>
            </a:extLst>
          </p:cNvPr>
          <p:cNvSpPr txBox="1">
            <a:spLocks/>
          </p:cNvSpPr>
          <p:nvPr userDrawn="1"/>
        </p:nvSpPr>
        <p:spPr>
          <a:xfrm>
            <a:off x="11502188" y="6332287"/>
            <a:ext cx="469233"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tint val="75000"/>
                  </a:schemeClr>
                </a:solidFill>
                <a:latin typeface="Proxima Nova"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27637E-3EC5-4FDE-B52B-BDE9D0B50102}" type="slidenum">
              <a:rPr lang="en-US" smtClean="0"/>
              <a:pPr/>
              <a:t>‹#›</a:t>
            </a:fld>
            <a:endParaRPr lang="en-US"/>
          </a:p>
        </p:txBody>
      </p:sp>
      <p:sp>
        <p:nvSpPr>
          <p:cNvPr id="5" name="Content Placeholder 2">
            <a:extLst>
              <a:ext uri="{FF2B5EF4-FFF2-40B4-BE49-F238E27FC236}">
                <a16:creationId xmlns:a16="http://schemas.microsoft.com/office/drawing/2014/main" id="{53CFCED2-88A7-41E0-9094-B218B66B1C6C}"/>
              </a:ext>
            </a:extLst>
          </p:cNvPr>
          <p:cNvSpPr>
            <a:spLocks noGrp="1"/>
          </p:cNvSpPr>
          <p:nvPr>
            <p:ph idx="4294967295"/>
          </p:nvPr>
        </p:nvSpPr>
        <p:spPr>
          <a:xfrm>
            <a:off x="838200" y="2630335"/>
            <a:ext cx="4032986" cy="2124545"/>
          </a:xfrm>
          <a:prstGeom prst="rect">
            <a:avLst/>
          </a:prstGeom>
        </p:spPr>
        <p:txBody>
          <a:bodyPr>
            <a:normAutofit/>
          </a:bodyPr>
          <a:lstStyle/>
          <a:p>
            <a:r>
              <a:rPr lang="en-US" sz="2400">
                <a:latin typeface="Proxima Nova" panose="02000506030000020004" pitchFamily="50" charset="0"/>
                <a:ea typeface="Verdana" panose="020B0604030504040204" pitchFamily="34" charset="0"/>
              </a:rPr>
              <a:t>Supporting info, graphs, etc. more details here</a:t>
            </a:r>
          </a:p>
        </p:txBody>
      </p:sp>
      <p:sp>
        <p:nvSpPr>
          <p:cNvPr id="8" name="Rectangle 7">
            <a:extLst>
              <a:ext uri="{FF2B5EF4-FFF2-40B4-BE49-F238E27FC236}">
                <a16:creationId xmlns:a16="http://schemas.microsoft.com/office/drawing/2014/main" id="{2F326E6F-8C47-40A7-9DE9-19418A46C3AB}"/>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9" name="Title 1">
            <a:extLst>
              <a:ext uri="{FF2B5EF4-FFF2-40B4-BE49-F238E27FC236}">
                <a16:creationId xmlns:a16="http://schemas.microsoft.com/office/drawing/2014/main" id="{D852B9E3-9DFA-4FD8-A1EF-A166F0C812FB}"/>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1" name="Subtitle 2">
            <a:extLst>
              <a:ext uri="{FF2B5EF4-FFF2-40B4-BE49-F238E27FC236}">
                <a16:creationId xmlns:a16="http://schemas.microsoft.com/office/drawing/2014/main" id="{5ADF6073-4DE8-48FB-BBB9-C1410950587D}"/>
              </a:ext>
            </a:extLst>
          </p:cNvPr>
          <p:cNvSpPr>
            <a:spLocks noGrp="1"/>
          </p:cNvSpPr>
          <p:nvPr>
            <p:ph type="subTitle" idx="11" hasCustomPrompt="1"/>
          </p:nvPr>
        </p:nvSpPr>
        <p:spPr>
          <a:xfrm>
            <a:off x="695396" y="1599184"/>
            <a:ext cx="2188005" cy="40318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Subtitile</a:t>
            </a:r>
            <a:r>
              <a:rPr lang="en-US"/>
              <a:t> Text</a:t>
            </a:r>
          </a:p>
        </p:txBody>
      </p:sp>
    </p:spTree>
    <p:extLst>
      <p:ext uri="{BB962C8B-B14F-4D97-AF65-F5344CB8AC3E}">
        <p14:creationId xmlns:p14="http://schemas.microsoft.com/office/powerpoint/2010/main" val="431610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Slide Number Placeholder 14">
            <a:extLst>
              <a:ext uri="{FF2B5EF4-FFF2-40B4-BE49-F238E27FC236}">
                <a16:creationId xmlns:a16="http://schemas.microsoft.com/office/drawing/2014/main" id="{5D8E24E8-1584-4150-BAD4-1FBCF016079C}"/>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
        <p:nvSpPr>
          <p:cNvPr id="12" name="Rectangle 11">
            <a:extLst>
              <a:ext uri="{FF2B5EF4-FFF2-40B4-BE49-F238E27FC236}">
                <a16:creationId xmlns:a16="http://schemas.microsoft.com/office/drawing/2014/main" id="{3C61DF5A-437F-45B6-8A96-A547B262D204}"/>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3" name="Content Placeholder 2">
            <a:extLst>
              <a:ext uri="{FF2B5EF4-FFF2-40B4-BE49-F238E27FC236}">
                <a16:creationId xmlns:a16="http://schemas.microsoft.com/office/drawing/2014/main" id="{6D5F2434-57F4-4AA6-9D1A-CC77331C435C}"/>
              </a:ext>
            </a:extLst>
          </p:cNvPr>
          <p:cNvSpPr>
            <a:spLocks noGrp="1"/>
          </p:cNvSpPr>
          <p:nvPr>
            <p:ph sz="half" idx="1"/>
          </p:nvPr>
        </p:nvSpPr>
        <p:spPr>
          <a:xfrm>
            <a:off x="838200" y="2494758"/>
            <a:ext cx="10663988" cy="3475736"/>
          </a:xfrm>
          <a:prstGeom prst="rect">
            <a:avLst/>
          </a:prstGeom>
        </p:spPr>
        <p:txBody>
          <a:bodyPr/>
          <a:lstStyle>
            <a:lvl1pPr>
              <a:buClr>
                <a:srgbClr val="279989"/>
              </a:buClr>
              <a:defRPr>
                <a:latin typeface="Proxima Nova" panose="02000506030000020004" pitchFamily="50" charset="0"/>
              </a:defRPr>
            </a:lvl1pPr>
            <a:lvl2pPr>
              <a:buClr>
                <a:srgbClr val="279989"/>
              </a:buClr>
              <a:defRPr>
                <a:latin typeface="Proxima Nova" panose="02000506030000020004" pitchFamily="50" charset="0"/>
              </a:defRPr>
            </a:lvl2pPr>
            <a:lvl3pPr>
              <a:buClr>
                <a:srgbClr val="279989"/>
              </a:buClr>
              <a:defRPr>
                <a:latin typeface="Proxima Nova" panose="02000506030000020004" pitchFamily="50" charset="0"/>
              </a:defRPr>
            </a:lvl3pPr>
            <a:lvl4pPr>
              <a:buClr>
                <a:srgbClr val="279989"/>
              </a:buClr>
              <a:defRPr>
                <a:latin typeface="Proxima Nova" panose="02000506030000020004" pitchFamily="50" charset="0"/>
              </a:defRPr>
            </a:lvl4pPr>
            <a:lvl5pPr>
              <a:buClr>
                <a:srgbClr val="279989"/>
              </a:buClr>
              <a:defRPr>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672C004-76A8-44A1-9245-A9AA661A24CB}"/>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4" name="Subtitle 2">
            <a:extLst>
              <a:ext uri="{FF2B5EF4-FFF2-40B4-BE49-F238E27FC236}">
                <a16:creationId xmlns:a16="http://schemas.microsoft.com/office/drawing/2014/main" id="{578A1411-8FC1-477E-9C9F-D91B3F084293}"/>
              </a:ext>
            </a:extLst>
          </p:cNvPr>
          <p:cNvSpPr>
            <a:spLocks noGrp="1"/>
          </p:cNvSpPr>
          <p:nvPr>
            <p:ph type="subTitle" idx="10" hasCustomPrompt="1"/>
          </p:nvPr>
        </p:nvSpPr>
        <p:spPr>
          <a:xfrm>
            <a:off x="695396" y="1599184"/>
            <a:ext cx="2188005" cy="40318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Tree>
    <p:extLst>
      <p:ext uri="{BB962C8B-B14F-4D97-AF65-F5344CB8AC3E}">
        <p14:creationId xmlns:p14="http://schemas.microsoft.com/office/powerpoint/2010/main" val="583481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4FD33-358F-4A55-8819-8A829A694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1EF9C2-EC58-4DB7-0087-B20068D79C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66603-89C4-E13B-FD00-F31C49B317FB}"/>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5" name="Footer Placeholder 4">
            <a:extLst>
              <a:ext uri="{FF2B5EF4-FFF2-40B4-BE49-F238E27FC236}">
                <a16:creationId xmlns:a16="http://schemas.microsoft.com/office/drawing/2014/main" id="{EBF0B95A-2FD8-6C9E-5156-2A079C35C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8E8E4-E9AE-141B-CF3F-75294BE48A17}"/>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31168218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59653D-3175-499C-9FED-686C86DB08D2}"/>
              </a:ext>
            </a:extLst>
          </p:cNvPr>
          <p:cNvSpPr>
            <a:spLocks noGrp="1"/>
          </p:cNvSpPr>
          <p:nvPr>
            <p:ph type="sldNum" sz="quarter" idx="10"/>
          </p:nvPr>
        </p:nvSpPr>
        <p:spPr/>
        <p:txBody>
          <a:bodyPr/>
          <a:lstStyle/>
          <a:p>
            <a:fld id="{5227637E-3EC5-4FDE-B52B-BDE9D0B50102}" type="slidenum">
              <a:rPr lang="en-US" smtClean="0"/>
              <a:pPr/>
              <a:t>‹#›</a:t>
            </a:fld>
            <a:endParaRPr lang="en-US"/>
          </a:p>
        </p:txBody>
      </p:sp>
      <p:sp>
        <p:nvSpPr>
          <p:cNvPr id="4" name="Slide Number Placeholder 14">
            <a:extLst>
              <a:ext uri="{FF2B5EF4-FFF2-40B4-BE49-F238E27FC236}">
                <a16:creationId xmlns:a16="http://schemas.microsoft.com/office/drawing/2014/main" id="{73848A69-3B28-4D1C-84AF-56BCDFAB78C1}"/>
              </a:ext>
            </a:extLst>
          </p:cNvPr>
          <p:cNvSpPr txBox="1">
            <a:spLocks/>
          </p:cNvSpPr>
          <p:nvPr userDrawn="1"/>
        </p:nvSpPr>
        <p:spPr>
          <a:xfrm>
            <a:off x="11502188" y="6332287"/>
            <a:ext cx="469233"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tint val="75000"/>
                  </a:schemeClr>
                </a:solidFill>
                <a:latin typeface="Proxima Nova"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27637E-3EC5-4FDE-B52B-BDE9D0B50102}" type="slidenum">
              <a:rPr lang="en-US" smtClean="0"/>
              <a:pPr/>
              <a:t>‹#›</a:t>
            </a:fld>
            <a:endParaRPr lang="en-US"/>
          </a:p>
        </p:txBody>
      </p:sp>
      <p:sp>
        <p:nvSpPr>
          <p:cNvPr id="7" name="Rectangle 6">
            <a:extLst>
              <a:ext uri="{FF2B5EF4-FFF2-40B4-BE49-F238E27FC236}">
                <a16:creationId xmlns:a16="http://schemas.microsoft.com/office/drawing/2014/main" id="{4DB0984E-CAE6-4854-828E-679E9181D40C}"/>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8" name="Content Placeholder 2">
            <a:extLst>
              <a:ext uri="{FF2B5EF4-FFF2-40B4-BE49-F238E27FC236}">
                <a16:creationId xmlns:a16="http://schemas.microsoft.com/office/drawing/2014/main" id="{05678DB2-C65B-4951-A5FA-A98247FCFB26}"/>
              </a:ext>
            </a:extLst>
          </p:cNvPr>
          <p:cNvSpPr>
            <a:spLocks noGrp="1"/>
          </p:cNvSpPr>
          <p:nvPr>
            <p:ph sz="half" idx="1"/>
          </p:nvPr>
        </p:nvSpPr>
        <p:spPr>
          <a:xfrm>
            <a:off x="838200" y="2494758"/>
            <a:ext cx="5181600" cy="4351338"/>
          </a:xfrm>
          <a:prstGeom prst="rect">
            <a:avLst/>
          </a:prstGeom>
        </p:spPr>
        <p:txBody>
          <a:bodyPr/>
          <a:lstStyle>
            <a:lvl1pPr>
              <a:buClr>
                <a:srgbClr val="279989"/>
              </a:buClr>
              <a:defRPr>
                <a:latin typeface="Proxima Nova" panose="02000506030000020004" pitchFamily="50" charset="0"/>
              </a:defRPr>
            </a:lvl1pPr>
            <a:lvl2pPr>
              <a:buClr>
                <a:srgbClr val="279989"/>
              </a:buClr>
              <a:defRPr>
                <a:latin typeface="Proxima Nova" panose="02000506030000020004" pitchFamily="50" charset="0"/>
              </a:defRPr>
            </a:lvl2pPr>
            <a:lvl3pPr>
              <a:buClr>
                <a:srgbClr val="279989"/>
              </a:buClr>
              <a:defRPr>
                <a:latin typeface="Proxima Nova" panose="02000506030000020004" pitchFamily="50" charset="0"/>
              </a:defRPr>
            </a:lvl3pPr>
            <a:lvl4pPr>
              <a:buClr>
                <a:srgbClr val="279989"/>
              </a:buClr>
              <a:defRPr>
                <a:latin typeface="Proxima Nova" panose="02000506030000020004" pitchFamily="50" charset="0"/>
              </a:defRPr>
            </a:lvl4pPr>
            <a:lvl5pPr>
              <a:buClr>
                <a:srgbClr val="279989"/>
              </a:buClr>
              <a:defRPr>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02C5675F-0C13-4FAD-A94B-221319FF8013}"/>
              </a:ext>
            </a:extLst>
          </p:cNvPr>
          <p:cNvSpPr>
            <a:spLocks noGrp="1"/>
          </p:cNvSpPr>
          <p:nvPr>
            <p:ph sz="half" idx="2"/>
          </p:nvPr>
        </p:nvSpPr>
        <p:spPr>
          <a:xfrm>
            <a:off x="6172200" y="2494758"/>
            <a:ext cx="5181600" cy="4351338"/>
          </a:xfrm>
          <a:prstGeom prst="rect">
            <a:avLst/>
          </a:prstGeom>
        </p:spPr>
        <p:txBody>
          <a:bodyPr/>
          <a:lstStyle>
            <a:lvl1pPr marL="457200" indent="-457200">
              <a:buClr>
                <a:srgbClr val="279989"/>
              </a:buClr>
              <a:buFont typeface="Arial" panose="020B0604020202020204" pitchFamily="34" charset="0"/>
              <a:buChar char="•"/>
              <a:defRPr>
                <a:latin typeface="Proxima Nova" panose="02000506030000020004" pitchFamily="50" charset="0"/>
              </a:defRPr>
            </a:lvl1pPr>
            <a:lvl2pPr marL="800100" indent="-342900">
              <a:buClr>
                <a:srgbClr val="279989"/>
              </a:buClr>
              <a:buFont typeface="Arial" panose="020B0604020202020204" pitchFamily="34" charset="0"/>
              <a:buChar char="•"/>
              <a:defRPr>
                <a:latin typeface="Proxima Nova" panose="02000506030000020004" pitchFamily="50" charset="0"/>
              </a:defRPr>
            </a:lvl2pPr>
            <a:lvl3pPr marL="1257300" indent="-342900">
              <a:buClr>
                <a:srgbClr val="279989"/>
              </a:buClr>
              <a:buFont typeface="Arial" panose="020B0604020202020204" pitchFamily="34" charset="0"/>
              <a:buChar char="•"/>
              <a:defRPr>
                <a:latin typeface="Proxima Nova" panose="02000506030000020004" pitchFamily="50" charset="0"/>
              </a:defRPr>
            </a:lvl3pPr>
            <a:lvl4pPr marL="1657350" indent="-285750">
              <a:buClr>
                <a:srgbClr val="279989"/>
              </a:buClr>
              <a:buFont typeface="Arial" panose="020B0604020202020204" pitchFamily="34" charset="0"/>
              <a:buChar char="•"/>
              <a:defRPr>
                <a:latin typeface="Proxima Nova" panose="02000506030000020004" pitchFamily="50" charset="0"/>
              </a:defRPr>
            </a:lvl4pPr>
            <a:lvl5pPr marL="2114550" indent="-285750">
              <a:buClr>
                <a:srgbClr val="279989"/>
              </a:buClr>
              <a:buFont typeface="Arial" panose="020B0604020202020204" pitchFamily="34" charset="0"/>
              <a:buChar char="•"/>
              <a:defRPr>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B05AF24-EBA7-4327-A313-2D5339FAF61A}"/>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3" name="Subtitle 2">
            <a:extLst>
              <a:ext uri="{FF2B5EF4-FFF2-40B4-BE49-F238E27FC236}">
                <a16:creationId xmlns:a16="http://schemas.microsoft.com/office/drawing/2014/main" id="{AA26A9A4-3884-4170-846D-1D8F2AAFB4D7}"/>
              </a:ext>
            </a:extLst>
          </p:cNvPr>
          <p:cNvSpPr>
            <a:spLocks noGrp="1"/>
          </p:cNvSpPr>
          <p:nvPr>
            <p:ph type="subTitle" idx="11" hasCustomPrompt="1"/>
          </p:nvPr>
        </p:nvSpPr>
        <p:spPr>
          <a:xfrm>
            <a:off x="695396" y="1599184"/>
            <a:ext cx="2188005" cy="40318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Tree>
    <p:extLst>
      <p:ext uri="{BB962C8B-B14F-4D97-AF65-F5344CB8AC3E}">
        <p14:creationId xmlns:p14="http://schemas.microsoft.com/office/powerpoint/2010/main" val="2267114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7CC098-AF8A-4D0F-BE9F-CD7C6A72A2F9}"/>
              </a:ext>
            </a:extLst>
          </p:cNvPr>
          <p:cNvSpPr>
            <a:spLocks noGrp="1"/>
          </p:cNvSpPr>
          <p:nvPr>
            <p:ph type="sldNum" sz="quarter" idx="10"/>
          </p:nvPr>
        </p:nvSpPr>
        <p:spPr/>
        <p:txBody>
          <a:bodyPr/>
          <a:lstStyle/>
          <a:p>
            <a:fld id="{5227637E-3EC5-4FDE-B52B-BDE9D0B50102}" type="slidenum">
              <a:rPr lang="en-US" smtClean="0"/>
              <a:pPr/>
              <a:t>‹#›</a:t>
            </a:fld>
            <a:endParaRPr lang="en-US"/>
          </a:p>
        </p:txBody>
      </p:sp>
      <p:sp>
        <p:nvSpPr>
          <p:cNvPr id="4" name="Slide Number Placeholder 14">
            <a:extLst>
              <a:ext uri="{FF2B5EF4-FFF2-40B4-BE49-F238E27FC236}">
                <a16:creationId xmlns:a16="http://schemas.microsoft.com/office/drawing/2014/main" id="{80E0D61A-1569-4760-AE85-BBE5554B862C}"/>
              </a:ext>
            </a:extLst>
          </p:cNvPr>
          <p:cNvSpPr txBox="1">
            <a:spLocks/>
          </p:cNvSpPr>
          <p:nvPr userDrawn="1"/>
        </p:nvSpPr>
        <p:spPr>
          <a:xfrm>
            <a:off x="11502188" y="6332287"/>
            <a:ext cx="469233"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tint val="75000"/>
                  </a:schemeClr>
                </a:solidFill>
                <a:latin typeface="Proxima Nova"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27637E-3EC5-4FDE-B52B-BDE9D0B50102}" type="slidenum">
              <a:rPr lang="en-US" smtClean="0"/>
              <a:pPr/>
              <a:t>‹#›</a:t>
            </a:fld>
            <a:endParaRPr lang="en-US"/>
          </a:p>
        </p:txBody>
      </p:sp>
      <p:sp>
        <p:nvSpPr>
          <p:cNvPr id="7" name="Rectangle 6">
            <a:extLst>
              <a:ext uri="{FF2B5EF4-FFF2-40B4-BE49-F238E27FC236}">
                <a16:creationId xmlns:a16="http://schemas.microsoft.com/office/drawing/2014/main" id="{09C1D877-585B-4502-8EB8-226B34537F76}"/>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9" name="Content Placeholder 2">
            <a:extLst>
              <a:ext uri="{FF2B5EF4-FFF2-40B4-BE49-F238E27FC236}">
                <a16:creationId xmlns:a16="http://schemas.microsoft.com/office/drawing/2014/main" id="{18D51E1D-4271-4B2E-BA45-6FF3FBBD3661}"/>
              </a:ext>
            </a:extLst>
          </p:cNvPr>
          <p:cNvSpPr>
            <a:spLocks noGrp="1"/>
          </p:cNvSpPr>
          <p:nvPr>
            <p:ph idx="4294967295"/>
          </p:nvPr>
        </p:nvSpPr>
        <p:spPr>
          <a:xfrm>
            <a:off x="4612341" y="2782735"/>
            <a:ext cx="4032986" cy="2124545"/>
          </a:xfrm>
          <a:prstGeom prst="rect">
            <a:avLst/>
          </a:prstGeom>
        </p:spPr>
        <p:txBody>
          <a:bodyPr>
            <a:normAutofit/>
          </a:bodyPr>
          <a:lstStyle/>
          <a:p>
            <a:r>
              <a:rPr lang="en-US" sz="2400">
                <a:latin typeface="Proxima Nova" panose="02000506030000020004" pitchFamily="50" charset="0"/>
                <a:ea typeface="Verdana" panose="020B0604030504040204" pitchFamily="34" charset="0"/>
              </a:rPr>
              <a:t>Supporting info, graphs, etc. more details here</a:t>
            </a:r>
          </a:p>
        </p:txBody>
      </p:sp>
      <p:sp>
        <p:nvSpPr>
          <p:cNvPr id="10" name="Title 1">
            <a:extLst>
              <a:ext uri="{FF2B5EF4-FFF2-40B4-BE49-F238E27FC236}">
                <a16:creationId xmlns:a16="http://schemas.microsoft.com/office/drawing/2014/main" id="{3653C144-C680-46B4-8A10-07CDF50C35E6}"/>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Tree>
    <p:extLst>
      <p:ext uri="{BB962C8B-B14F-4D97-AF65-F5344CB8AC3E}">
        <p14:creationId xmlns:p14="http://schemas.microsoft.com/office/powerpoint/2010/main" val="42280804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14F1E6A-E696-437D-99A0-21E047EFB8BE}"/>
              </a:ext>
            </a:extLst>
          </p:cNvPr>
          <p:cNvSpPr>
            <a:spLocks noGrp="1"/>
          </p:cNvSpPr>
          <p:nvPr>
            <p:ph idx="4294967295"/>
          </p:nvPr>
        </p:nvSpPr>
        <p:spPr>
          <a:xfrm>
            <a:off x="5521502" y="1597040"/>
            <a:ext cx="5712555" cy="3663919"/>
          </a:xfrm>
          <a:prstGeom prst="rect">
            <a:avLst/>
          </a:prstGeom>
        </p:spPr>
        <p:txBody>
          <a:bodyPr>
            <a:normAutofit/>
          </a:bodyPr>
          <a:lstStyle>
            <a:lvl1pPr marL="0" indent="0">
              <a:buNone/>
              <a:defRPr>
                <a:solidFill>
                  <a:schemeClr val="bg1"/>
                </a:solidFill>
              </a:defRPr>
            </a:lvl1pPr>
          </a:lstStyle>
          <a:p>
            <a:endParaRPr lang="en-US" sz="2400">
              <a:latin typeface="Proxima Nova" panose="02000506030000020004" pitchFamily="50" charset="0"/>
              <a:ea typeface="Verdana" panose="020B0604030504040204" pitchFamily="34" charset="0"/>
            </a:endParaRPr>
          </a:p>
        </p:txBody>
      </p:sp>
    </p:spTree>
    <p:extLst>
      <p:ext uri="{BB962C8B-B14F-4D97-AF65-F5344CB8AC3E}">
        <p14:creationId xmlns:p14="http://schemas.microsoft.com/office/powerpoint/2010/main" val="26393241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ED63BD-06CA-422F-AEA4-337487A372E6}"/>
              </a:ext>
            </a:extLst>
          </p:cNvPr>
          <p:cNvSpPr>
            <a:spLocks noGrp="1"/>
          </p:cNvSpPr>
          <p:nvPr>
            <p:ph type="title"/>
          </p:nvPr>
        </p:nvSpPr>
        <p:spPr>
          <a:xfrm>
            <a:off x="4829120" y="2028030"/>
            <a:ext cx="7019980" cy="881063"/>
          </a:xfrm>
        </p:spPr>
        <p:txBody>
          <a:bodyPr/>
          <a:lstStyle>
            <a:lvl1pPr>
              <a:defRPr b="1">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B06652F5-C023-4985-BB28-5FCD5E04CBF4}"/>
              </a:ext>
            </a:extLst>
          </p:cNvPr>
          <p:cNvSpPr>
            <a:spLocks noGrp="1"/>
          </p:cNvSpPr>
          <p:nvPr>
            <p:ph type="body" sz="half" idx="10" hasCustomPrompt="1"/>
          </p:nvPr>
        </p:nvSpPr>
        <p:spPr>
          <a:xfrm>
            <a:off x="4829120" y="3124200"/>
            <a:ext cx="6270680" cy="2451100"/>
          </a:xfrm>
          <a:prstGeom prst="rect">
            <a:avLst/>
          </a:prstGeom>
        </p:spPr>
        <p:txBody>
          <a:bodyPr/>
          <a:lstStyle>
            <a:lvl1pPr marL="0" indent="0">
              <a:lnSpc>
                <a:spcPct val="100000"/>
              </a:lnSpc>
              <a:spcBef>
                <a:spcPts val="0"/>
              </a:spcBef>
              <a:spcAft>
                <a:spcPts val="600"/>
              </a:spcAft>
              <a:buNone/>
              <a:defRPr sz="2000">
                <a:solidFill>
                  <a:schemeClr val="bg1"/>
                </a:solidFill>
                <a:latin typeface="Proxima Nova" panose="02000506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Now that you’re using carbon-free </a:t>
            </a:r>
            <a:r>
              <a:rPr lang="en-US" err="1"/>
              <a:t>GreenStart</a:t>
            </a:r>
            <a:r>
              <a:rPr lang="en-US"/>
              <a:t>, you can power your electric vehicle and high-efficiency electric home appliances with it and further reduce emissions. Explore other clean energy options like 100% renewable </a:t>
            </a:r>
            <a:r>
              <a:rPr lang="en-US" err="1"/>
              <a:t>GreenPrime</a:t>
            </a:r>
            <a:r>
              <a:rPr lang="en-US"/>
              <a:t> or your own solar plus battery system. All within </a:t>
            </a:r>
            <a:r>
              <a:rPr lang="en-US" err="1"/>
              <a:t>eHub’s</a:t>
            </a:r>
            <a:r>
              <a:rPr lang="en-US"/>
              <a:t> Clean Electricity page.</a:t>
            </a:r>
          </a:p>
        </p:txBody>
      </p:sp>
    </p:spTree>
    <p:extLst>
      <p:ext uri="{BB962C8B-B14F-4D97-AF65-F5344CB8AC3E}">
        <p14:creationId xmlns:p14="http://schemas.microsoft.com/office/powerpoint/2010/main" val="364162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CE Title Slide Whit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2367" y="2048450"/>
            <a:ext cx="9144000" cy="1076495"/>
          </a:xfrm>
        </p:spPr>
        <p:txBody>
          <a:bodyPr/>
          <a:lstStyle>
            <a:lvl1pPr marL="0" indent="0" algn="l">
              <a:buNone/>
              <a:defRPr sz="2400">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a:p>
            <a:endParaRPr lang="en-US"/>
          </a:p>
        </p:txBody>
      </p:sp>
      <p:sp>
        <p:nvSpPr>
          <p:cNvPr id="14" name="Rectangle 13"/>
          <p:cNvSpPr/>
          <p:nvPr userDrawn="1"/>
        </p:nvSpPr>
        <p:spPr>
          <a:xfrm>
            <a:off x="1" y="6020038"/>
            <a:ext cx="9105091"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137" y="6140304"/>
            <a:ext cx="2662487" cy="219882"/>
          </a:xfrm>
          <a:prstGeom prst="rect">
            <a:avLst/>
          </a:prstGeom>
        </p:spPr>
      </p:pic>
      <p:cxnSp>
        <p:nvCxnSpPr>
          <p:cNvPr id="16" name="Straight Connector 15"/>
          <p:cNvCxnSpPr/>
          <p:nvPr userDrawn="1"/>
        </p:nvCxnSpPr>
        <p:spPr>
          <a:xfrm>
            <a:off x="9105091" y="5987598"/>
            <a:ext cx="0" cy="525294"/>
          </a:xfrm>
          <a:prstGeom prst="line">
            <a:avLst/>
          </a:prstGeom>
          <a:ln w="3175">
            <a:solidFill>
              <a:srgbClr val="D0D0D2"/>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1003916" y="675860"/>
            <a:ext cx="10515600" cy="1325563"/>
          </a:xfrm>
        </p:spPr>
        <p:txBody>
          <a:bodyPr anchor="b" anchorCtr="0"/>
          <a:lstStyle>
            <a:lvl1pPr>
              <a:defRPr>
                <a:solidFill>
                  <a:srgbClr val="006369"/>
                </a:solidFill>
              </a:defRPr>
            </a:lvl1pPr>
          </a:lstStyle>
          <a:p>
            <a:r>
              <a:rPr lang="en-US"/>
              <a:t>Click to edit Master title style</a:t>
            </a:r>
          </a:p>
        </p:txBody>
      </p:sp>
      <p:pic>
        <p:nvPicPr>
          <p:cNvPr id="8" name="Picture 7">
            <a:extLst>
              <a:ext uri="{FF2B5EF4-FFF2-40B4-BE49-F238E27FC236}">
                <a16:creationId xmlns:a16="http://schemas.microsoft.com/office/drawing/2014/main" id="{E3418865-99F3-4E52-9BAE-44D846AF3F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4135" y="5850778"/>
            <a:ext cx="2035381" cy="798934"/>
          </a:xfrm>
          <a:prstGeom prst="rect">
            <a:avLst/>
          </a:prstGeom>
        </p:spPr>
      </p:pic>
    </p:spTree>
    <p:extLst>
      <p:ext uri="{BB962C8B-B14F-4D97-AF65-F5344CB8AC3E}">
        <p14:creationId xmlns:p14="http://schemas.microsoft.com/office/powerpoint/2010/main" val="24706506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CE Divider Slide Green">
    <p:bg>
      <p:bgPr>
        <a:solidFill>
          <a:srgbClr val="0063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157" y="1554731"/>
            <a:ext cx="7909264" cy="1325563"/>
          </a:xfrm>
        </p:spPr>
        <p:txBody>
          <a:bodyPr/>
          <a:lstStyle>
            <a:lvl1pPr>
              <a:defRPr baseline="0">
                <a:solidFill>
                  <a:schemeClr val="bg1"/>
                </a:solidFill>
              </a:defRPr>
            </a:lvl1pPr>
          </a:lstStyle>
          <a:p>
            <a:r>
              <a:rPr lang="en-US"/>
              <a:t>Divider Slide Title</a:t>
            </a:r>
          </a:p>
        </p:txBody>
      </p:sp>
      <p:sp>
        <p:nvSpPr>
          <p:cNvPr id="9" name="Rectangle 8"/>
          <p:cNvSpPr/>
          <p:nvPr userDrawn="1"/>
        </p:nvSpPr>
        <p:spPr>
          <a:xfrm>
            <a:off x="1" y="6027939"/>
            <a:ext cx="9105091"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136" y="6178531"/>
            <a:ext cx="2827691" cy="175565"/>
          </a:xfrm>
          <a:prstGeom prst="rect">
            <a:avLst/>
          </a:prstGeom>
        </p:spPr>
      </p:pic>
      <p:sp>
        <p:nvSpPr>
          <p:cNvPr id="11" name="Rectangle 10"/>
          <p:cNvSpPr/>
          <p:nvPr userDrawn="1"/>
        </p:nvSpPr>
        <p:spPr>
          <a:xfrm>
            <a:off x="9102571" y="0"/>
            <a:ext cx="307759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BF5A5D07-231F-4B51-9193-AAF09C4511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4135" y="5850778"/>
            <a:ext cx="2035381" cy="798934"/>
          </a:xfrm>
          <a:prstGeom prst="rect">
            <a:avLst/>
          </a:prstGeom>
        </p:spPr>
      </p:pic>
    </p:spTree>
    <p:extLst>
      <p:ext uri="{BB962C8B-B14F-4D97-AF65-F5344CB8AC3E}">
        <p14:creationId xmlns:p14="http://schemas.microsoft.com/office/powerpoint/2010/main" val="433316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CE Divider Slide Gre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157" y="1554731"/>
            <a:ext cx="7909264" cy="1325563"/>
          </a:xfrm>
        </p:spPr>
        <p:txBody>
          <a:bodyPr/>
          <a:lstStyle>
            <a:lvl1pPr>
              <a:defRPr baseline="0">
                <a:solidFill>
                  <a:schemeClr val="tx1"/>
                </a:solidFill>
              </a:defRPr>
            </a:lvl1pPr>
          </a:lstStyle>
          <a:p>
            <a:r>
              <a:rPr lang="en-US"/>
              <a:t>Divider Slide Title</a:t>
            </a:r>
          </a:p>
        </p:txBody>
      </p:sp>
      <p:sp>
        <p:nvSpPr>
          <p:cNvPr id="9" name="Rectangle 8"/>
          <p:cNvSpPr/>
          <p:nvPr userDrawn="1"/>
        </p:nvSpPr>
        <p:spPr>
          <a:xfrm>
            <a:off x="1" y="6027939"/>
            <a:ext cx="9105091" cy="460414"/>
          </a:xfrm>
          <a:prstGeom prst="rect">
            <a:avLst/>
          </a:prstGeom>
          <a:solidFill>
            <a:srgbClr val="FED1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136" y="6178531"/>
            <a:ext cx="2827691" cy="175565"/>
          </a:xfrm>
          <a:prstGeom prst="rect">
            <a:avLst/>
          </a:prstGeom>
        </p:spPr>
      </p:pic>
      <p:sp>
        <p:nvSpPr>
          <p:cNvPr id="11" name="Rectangle 10"/>
          <p:cNvSpPr/>
          <p:nvPr userDrawn="1"/>
        </p:nvSpPr>
        <p:spPr>
          <a:xfrm>
            <a:off x="9102571" y="0"/>
            <a:ext cx="307759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D5D710-9650-4107-B04E-137B08D0C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4135" y="5850778"/>
            <a:ext cx="2035381" cy="798934"/>
          </a:xfrm>
          <a:prstGeom prst="rect">
            <a:avLst/>
          </a:prstGeom>
        </p:spPr>
      </p:pic>
    </p:spTree>
    <p:extLst>
      <p:ext uri="{BB962C8B-B14F-4D97-AF65-F5344CB8AC3E}">
        <p14:creationId xmlns:p14="http://schemas.microsoft.com/office/powerpoint/2010/main" val="33407960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Content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65F35D-6605-443D-9F38-140776D68947}" type="datetime1">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24872746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lum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DB8819-B877-4AAF-AB71-63C59D44BF13}" type="datetime1">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8680375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E2EBC-325E-46EC-87DD-6EC14BFC4DB2}" type="datetime1">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1793277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B0A9-A0D4-3390-4942-3BF228F9E0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CE1AE-71A2-6248-FC74-89FDD334D4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5BFF6A-999F-1199-C8A5-AC7649E6BD33}"/>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5" name="Footer Placeholder 4">
            <a:extLst>
              <a:ext uri="{FF2B5EF4-FFF2-40B4-BE49-F238E27FC236}">
                <a16:creationId xmlns:a16="http://schemas.microsoft.com/office/drawing/2014/main" id="{268D0695-0182-9233-1461-1A3E46961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BA311-51D8-7ED9-EAE5-D36841E3D39D}"/>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37275777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arge Photo White">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12192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3" name="Title 1"/>
          <p:cNvSpPr>
            <a:spLocks noGrp="1"/>
          </p:cNvSpPr>
          <p:nvPr>
            <p:ph type="title"/>
          </p:nvPr>
        </p:nvSpPr>
        <p:spPr>
          <a:xfrm>
            <a:off x="471256" y="97654"/>
            <a:ext cx="10515600" cy="909454"/>
          </a:xfrm>
        </p:spPr>
        <p:txBody>
          <a:bodyPr/>
          <a:lstStyle/>
          <a:p>
            <a:r>
              <a:rPr lang="en-US"/>
              <a:t>Click to edit Master title style</a:t>
            </a:r>
          </a:p>
        </p:txBody>
      </p:sp>
      <p:sp>
        <p:nvSpPr>
          <p:cNvPr id="5"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Tree>
    <p:extLst>
      <p:ext uri="{BB962C8B-B14F-4D97-AF65-F5344CB8AC3E}">
        <p14:creationId xmlns:p14="http://schemas.microsoft.com/office/powerpoint/2010/main" val="1077572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ull Bleed Photo ">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5"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6" name="Title 1"/>
          <p:cNvSpPr>
            <a:spLocks noGrp="1"/>
          </p:cNvSpPr>
          <p:nvPr>
            <p:ph type="title"/>
          </p:nvPr>
        </p:nvSpPr>
        <p:spPr>
          <a:xfrm>
            <a:off x="471256" y="301848"/>
            <a:ext cx="10515600" cy="909454"/>
          </a:xfrm>
        </p:spPr>
        <p:txBody>
          <a:bodyPr/>
          <a:lstStyle/>
          <a:p>
            <a:r>
              <a:rPr lang="en-US"/>
              <a:t>Click to edit Master title style</a:t>
            </a:r>
          </a:p>
        </p:txBody>
      </p:sp>
    </p:spTree>
    <p:extLst>
      <p:ext uri="{BB962C8B-B14F-4D97-AF65-F5344CB8AC3E}">
        <p14:creationId xmlns:p14="http://schemas.microsoft.com/office/powerpoint/2010/main" val="28371955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879167" y="1084826"/>
            <a:ext cx="6336508" cy="5191691"/>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838201" y="1541539"/>
            <a:ext cx="4227991"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71256" y="186434"/>
            <a:ext cx="10515600" cy="909454"/>
          </a:xfrm>
        </p:spPr>
        <p:txBody>
          <a:bodyPr/>
          <a:lstStyle/>
          <a:p>
            <a:r>
              <a:rPr lang="en-US"/>
              <a:t>Click to edit Master title style</a:t>
            </a:r>
          </a:p>
        </p:txBody>
      </p:sp>
      <p:sp>
        <p:nvSpPr>
          <p:cNvPr id="2" name="Date Placeholder 1"/>
          <p:cNvSpPr>
            <a:spLocks noGrp="1"/>
          </p:cNvSpPr>
          <p:nvPr>
            <p:ph type="dt" sz="half" idx="14"/>
          </p:nvPr>
        </p:nvSpPr>
        <p:spPr/>
        <p:txBody>
          <a:bodyPr/>
          <a:lstStyle/>
          <a:p>
            <a:fld id="{62FE63C3-A73F-4097-86A9-7B28950712B1}" type="datetime1">
              <a:rPr lang="en-US" smtClean="0"/>
              <a:pPr/>
              <a:t>1/28/2026</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5E94BA17-8AE8-4651-9FD9-8589E5D42325}" type="slidenum">
              <a:rPr lang="en-US" smtClean="0"/>
              <a:pPr/>
              <a:t>‹#›</a:t>
            </a:fld>
            <a:endParaRPr lang="en-US"/>
          </a:p>
        </p:txBody>
      </p:sp>
    </p:spTree>
    <p:extLst>
      <p:ext uri="{BB962C8B-B14F-4D97-AF65-F5344CB8AC3E}">
        <p14:creationId xmlns:p14="http://schemas.microsoft.com/office/powerpoint/2010/main" val="14206924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2" name="Picture Placeholder 2"/>
          <p:cNvSpPr>
            <a:spLocks noGrp="1" noChangeAspect="1"/>
          </p:cNvSpPr>
          <p:nvPr>
            <p:ph type="pic" idx="13"/>
          </p:nvPr>
        </p:nvSpPr>
        <p:spPr>
          <a:xfrm>
            <a:off x="5507812" y="401239"/>
            <a:ext cx="6684189" cy="278619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3" name="Picture Placeholder 2"/>
          <p:cNvSpPr>
            <a:spLocks noGrp="1" noChangeAspect="1"/>
          </p:cNvSpPr>
          <p:nvPr>
            <p:ph type="pic" idx="14"/>
          </p:nvPr>
        </p:nvSpPr>
        <p:spPr>
          <a:xfrm>
            <a:off x="5507812" y="3190426"/>
            <a:ext cx="3402387"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14" name="Picture Placeholder 2"/>
          <p:cNvSpPr>
            <a:spLocks noGrp="1" noChangeAspect="1"/>
          </p:cNvSpPr>
          <p:nvPr>
            <p:ph type="pic" idx="15"/>
          </p:nvPr>
        </p:nvSpPr>
        <p:spPr>
          <a:xfrm>
            <a:off x="8895025" y="3190426"/>
            <a:ext cx="3296976" cy="2698753"/>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a:p>
            <a:r>
              <a:rPr lang="en-US"/>
              <a:t>Drag picture to placeholder or click icon to add</a:t>
            </a:r>
          </a:p>
        </p:txBody>
      </p:sp>
      <p:sp>
        <p:nvSpPr>
          <p:cNvPr id="7" name="Content Placeholder 2"/>
          <p:cNvSpPr>
            <a:spLocks noGrp="1"/>
          </p:cNvSpPr>
          <p:nvPr>
            <p:ph sz="half" idx="1"/>
          </p:nvPr>
        </p:nvSpPr>
        <p:spPr>
          <a:xfrm>
            <a:off x="388398" y="1000002"/>
            <a:ext cx="4227991"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11"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1/28/2026</a:t>
            </a:fld>
            <a:endParaRPr lang="en-US"/>
          </a:p>
        </p:txBody>
      </p:sp>
      <p:sp>
        <p:nvSpPr>
          <p:cNvPr id="15"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40418367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70029" y="1621438"/>
            <a:ext cx="4227991" cy="435133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304231" y="6374108"/>
            <a:ext cx="688760" cy="365125"/>
          </a:xfrm>
        </p:spPr>
        <p:txBody>
          <a:bodyPr/>
          <a:lstStyle/>
          <a:p>
            <a:fld id="{5E94BA17-8AE8-4651-9FD9-8589E5D42325}" type="slidenum">
              <a:rPr lang="en-US" smtClean="0"/>
              <a:t>‹#›</a:t>
            </a:fld>
            <a:endParaRPr lang="en-US"/>
          </a:p>
        </p:txBody>
      </p:sp>
      <p:sp>
        <p:nvSpPr>
          <p:cNvPr id="6" name="Chart Placeholder 5"/>
          <p:cNvSpPr>
            <a:spLocks noGrp="1"/>
          </p:cNvSpPr>
          <p:nvPr>
            <p:ph type="chart" sz="quarter" idx="13"/>
          </p:nvPr>
        </p:nvSpPr>
        <p:spPr>
          <a:xfrm>
            <a:off x="4935986" y="1683711"/>
            <a:ext cx="6960093" cy="4042386"/>
          </a:xfrm>
          <a:solidFill>
            <a:schemeClr val="bg1">
              <a:lumMod val="75000"/>
            </a:schemeClr>
          </a:solidFill>
        </p:spPr>
        <p:txBody>
          <a:bodyPr/>
          <a:lstStyle>
            <a:lvl1pPr marL="0" indent="0">
              <a:buNone/>
              <a:defRPr/>
            </a:lvl1pPr>
          </a:lstStyle>
          <a:p>
            <a:endParaRPr lang="en-US"/>
          </a:p>
        </p:txBody>
      </p:sp>
      <p:sp>
        <p:nvSpPr>
          <p:cNvPr id="15" name="Title 1"/>
          <p:cNvSpPr>
            <a:spLocks noGrp="1"/>
          </p:cNvSpPr>
          <p:nvPr>
            <p:ph type="title"/>
          </p:nvPr>
        </p:nvSpPr>
        <p:spPr>
          <a:xfrm>
            <a:off x="471256" y="186434"/>
            <a:ext cx="10515600" cy="909454"/>
          </a:xfrm>
        </p:spPr>
        <p:txBody>
          <a:bodyPr/>
          <a:lstStyle/>
          <a:p>
            <a:r>
              <a:rPr lang="en-US"/>
              <a:t>Click to edit Master title style</a:t>
            </a:r>
          </a:p>
        </p:txBody>
      </p:sp>
      <p:sp>
        <p:nvSpPr>
          <p:cNvPr id="16"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50">
                <a:solidFill>
                  <a:schemeClr val="tx1"/>
                </a:solidFill>
                <a:latin typeface="Segoe UI Semibold" panose="020B0702040204020203" pitchFamily="34" charset="0"/>
              </a:defRPr>
            </a:lvl1pPr>
          </a:lstStyle>
          <a:p>
            <a:fld id="{62FE63C3-A73F-4097-86A9-7B28950712B1}" type="datetime1">
              <a:rPr lang="en-US" smtClean="0"/>
              <a:pPr/>
              <a:t>1/28/2026</a:t>
            </a:fld>
            <a:endParaRPr lang="en-US"/>
          </a:p>
        </p:txBody>
      </p:sp>
      <p:sp>
        <p:nvSpPr>
          <p:cNvPr id="17"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200968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59282"/>
            <a:ext cx="10363200" cy="2050681"/>
          </a:xfrm>
        </p:spPr>
        <p:txBody>
          <a:bodyPr anchor="b">
            <a:normAutofit/>
          </a:bodyPr>
          <a:lstStyle>
            <a:lvl1pPr algn="ctr">
              <a:defRPr sz="36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0000"/>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p:cNvSpPr>
            <a:spLocks noGrp="1"/>
          </p:cNvSpPr>
          <p:nvPr>
            <p:ph type="sldNum" sz="quarter" idx="4"/>
          </p:nvPr>
        </p:nvSpPr>
        <p:spPr>
          <a:xfrm>
            <a:off x="838200" y="6489522"/>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186DC542-6CB9-419E-B49C-81182B59E367}"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040" y="660348"/>
            <a:ext cx="2035381" cy="79893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5733" y="3251200"/>
            <a:ext cx="5929376" cy="350520"/>
          </a:xfrm>
          <a:prstGeom prst="rect">
            <a:avLst/>
          </a:prstGeom>
        </p:spPr>
      </p:pic>
    </p:spTree>
    <p:extLst>
      <p:ext uri="{BB962C8B-B14F-4D97-AF65-F5344CB8AC3E}">
        <p14:creationId xmlns:p14="http://schemas.microsoft.com/office/powerpoint/2010/main" val="5931864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Option 01">
    <p:spTree>
      <p:nvGrpSpPr>
        <p:cNvPr id="1" name=""/>
        <p:cNvGrpSpPr/>
        <p:nvPr/>
      </p:nvGrpSpPr>
      <p:grpSpPr>
        <a:xfrm>
          <a:off x="0" y="0"/>
          <a:ext cx="0" cy="0"/>
          <a:chOff x="0" y="0"/>
          <a:chExt cx="0" cy="0"/>
        </a:xfrm>
      </p:grpSpPr>
      <p:pic>
        <p:nvPicPr>
          <p:cNvPr id="8" name="Picture 7" descr="A city on the water&#10;&#10;Description automatically generated with low confidence">
            <a:extLst>
              <a:ext uri="{FF2B5EF4-FFF2-40B4-BE49-F238E27FC236}">
                <a16:creationId xmlns:a16="http://schemas.microsoft.com/office/drawing/2014/main" id="{020080E3-A8A0-E762-F7F7-90223792C7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11685BB-14C8-3C7A-97F2-6B002B5C3EB5}"/>
              </a:ext>
            </a:extLst>
          </p:cNvPr>
          <p:cNvSpPr/>
          <p:nvPr userDrawn="1"/>
        </p:nvSpPr>
        <p:spPr>
          <a:xfrm>
            <a:off x="0" y="0"/>
            <a:ext cx="12192000"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400F25E-54C0-3DBA-0B91-384E5CB6867B}"/>
              </a:ext>
            </a:extLst>
          </p:cNvPr>
          <p:cNvSpPr/>
          <p:nvPr userDrawn="1"/>
        </p:nvSpPr>
        <p:spPr>
          <a:xfrm>
            <a:off x="0" y="0"/>
            <a:ext cx="12192000" cy="6858000"/>
          </a:xfrm>
          <a:custGeom>
            <a:avLst/>
            <a:gdLst>
              <a:gd name="connsiteX0" fmla="*/ 2596710 w 12192000"/>
              <a:gd name="connsiteY0" fmla="*/ 4870467 h 6858000"/>
              <a:gd name="connsiteX1" fmla="*/ 2596710 w 12192000"/>
              <a:gd name="connsiteY1" fmla="*/ 4871092 h 6858000"/>
              <a:gd name="connsiteX2" fmla="*/ 2596935 w 12192000"/>
              <a:gd name="connsiteY2" fmla="*/ 4871410 h 6858000"/>
              <a:gd name="connsiteX3" fmla="*/ 12192000 w 12192000"/>
              <a:gd name="connsiteY3" fmla="*/ 2795518 h 6858000"/>
              <a:gd name="connsiteX4" fmla="*/ 12192000 w 12192000"/>
              <a:gd name="connsiteY4" fmla="*/ 6858000 h 6858000"/>
              <a:gd name="connsiteX5" fmla="*/ 7763885 w 12192000"/>
              <a:gd name="connsiteY5" fmla="*/ 6858000 h 6858000"/>
              <a:gd name="connsiteX6" fmla="*/ 8094058 w 12192000"/>
              <a:gd name="connsiteY6" fmla="*/ 6645526 h 6858000"/>
              <a:gd name="connsiteX7" fmla="*/ 12167306 w 12192000"/>
              <a:gd name="connsiteY7" fmla="*/ 2832572 h 6858000"/>
              <a:gd name="connsiteX8" fmla="*/ 0 w 12192000"/>
              <a:gd name="connsiteY8" fmla="*/ 0 h 6858000"/>
              <a:gd name="connsiteX9" fmla="*/ 10856594 w 12192000"/>
              <a:gd name="connsiteY9" fmla="*/ 0 h 6858000"/>
              <a:gd name="connsiteX10" fmla="*/ 10710593 w 12192000"/>
              <a:gd name="connsiteY10" fmla="*/ 221055 h 6858000"/>
              <a:gd name="connsiteX11" fmla="*/ 2612606 w 12192000"/>
              <a:gd name="connsiteY11" fmla="*/ 4865313 h 6858000"/>
              <a:gd name="connsiteX12" fmla="*/ 2596710 w 12192000"/>
              <a:gd name="connsiteY12" fmla="*/ 4867673 h 6858000"/>
              <a:gd name="connsiteX13" fmla="*/ 2596710 w 12192000"/>
              <a:gd name="connsiteY13" fmla="*/ 4867766 h 6858000"/>
              <a:gd name="connsiteX14" fmla="*/ 3170962 w 12192000"/>
              <a:gd name="connsiteY14" fmla="*/ 4865240 h 6858000"/>
              <a:gd name="connsiteX15" fmla="*/ 11181887 w 12192000"/>
              <a:gd name="connsiteY15" fmla="*/ 2272549 h 6858000"/>
              <a:gd name="connsiteX16" fmla="*/ 11642951 w 12192000"/>
              <a:gd name="connsiteY16" fmla="*/ 1940565 h 6858000"/>
              <a:gd name="connsiteX17" fmla="*/ 11863506 w 12192000"/>
              <a:gd name="connsiteY17" fmla="*/ 1766405 h 6858000"/>
              <a:gd name="connsiteX18" fmla="*/ 11865068 w 12192000"/>
              <a:gd name="connsiteY18" fmla="*/ 1770089 h 6858000"/>
              <a:gd name="connsiteX19" fmla="*/ 12192000 w 12192000"/>
              <a:gd name="connsiteY19" fmla="*/ 1511929 h 6858000"/>
              <a:gd name="connsiteX20" fmla="*/ 12192000 w 12192000"/>
              <a:gd name="connsiteY20" fmla="*/ 2768026 h 6858000"/>
              <a:gd name="connsiteX21" fmla="*/ 12073439 w 12192000"/>
              <a:gd name="connsiteY21" fmla="*/ 2854015 h 6858000"/>
              <a:gd name="connsiteX22" fmla="*/ 4956726 w 12192000"/>
              <a:gd name="connsiteY22" fmla="*/ 6798790 h 6858000"/>
              <a:gd name="connsiteX23" fmla="*/ 4769226 w 12192000"/>
              <a:gd name="connsiteY23" fmla="*/ 6858000 h 6858000"/>
              <a:gd name="connsiteX24" fmla="*/ 2938363 w 12192000"/>
              <a:gd name="connsiteY24" fmla="*/ 6858000 h 6858000"/>
              <a:gd name="connsiteX25" fmla="*/ 2150074 w 12192000"/>
              <a:gd name="connsiteY25" fmla="*/ 6858000 h 6858000"/>
              <a:gd name="connsiteX26" fmla="*/ 2150075 w 12192000"/>
              <a:gd name="connsiteY26" fmla="*/ 6857999 h 6858000"/>
              <a:gd name="connsiteX27" fmla="*/ 0 w 12192000"/>
              <a:gd name="connsiteY27"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2596710" y="4870467"/>
                </a:moveTo>
                <a:lnTo>
                  <a:pt x="2596710" y="4871092"/>
                </a:lnTo>
                <a:lnTo>
                  <a:pt x="2596935" y="4871410"/>
                </a:lnTo>
                <a:close/>
                <a:moveTo>
                  <a:pt x="12192000" y="2795518"/>
                </a:moveTo>
                <a:lnTo>
                  <a:pt x="12192000" y="6858000"/>
                </a:lnTo>
                <a:lnTo>
                  <a:pt x="7763885" y="6858000"/>
                </a:lnTo>
                <a:lnTo>
                  <a:pt x="8094058" y="6645526"/>
                </a:lnTo>
                <a:cubicBezTo>
                  <a:pt x="10637160" y="4966049"/>
                  <a:pt x="11893066" y="3238274"/>
                  <a:pt x="12167306" y="2832572"/>
                </a:cubicBezTo>
                <a:close/>
                <a:moveTo>
                  <a:pt x="0" y="0"/>
                </a:moveTo>
                <a:lnTo>
                  <a:pt x="10856594" y="0"/>
                </a:lnTo>
                <a:lnTo>
                  <a:pt x="10710593" y="221055"/>
                </a:lnTo>
                <a:cubicBezTo>
                  <a:pt x="8082006" y="3979346"/>
                  <a:pt x="2941207" y="4815336"/>
                  <a:pt x="2612606" y="4865313"/>
                </a:cubicBezTo>
                <a:lnTo>
                  <a:pt x="2596710" y="4867673"/>
                </a:lnTo>
                <a:lnTo>
                  <a:pt x="2596710" y="4867766"/>
                </a:lnTo>
                <a:lnTo>
                  <a:pt x="3170962" y="4865240"/>
                </a:lnTo>
                <a:cubicBezTo>
                  <a:pt x="6040167" y="4796741"/>
                  <a:pt x="8822765" y="3893109"/>
                  <a:pt x="11181887" y="2272549"/>
                </a:cubicBezTo>
                <a:lnTo>
                  <a:pt x="11642951" y="1940565"/>
                </a:lnTo>
                <a:lnTo>
                  <a:pt x="11863506" y="1766405"/>
                </a:lnTo>
                <a:lnTo>
                  <a:pt x="11865068" y="1770089"/>
                </a:lnTo>
                <a:lnTo>
                  <a:pt x="12192000" y="1511929"/>
                </a:lnTo>
                <a:lnTo>
                  <a:pt x="12192000" y="2768026"/>
                </a:lnTo>
                <a:lnTo>
                  <a:pt x="12073439" y="2854015"/>
                </a:lnTo>
                <a:cubicBezTo>
                  <a:pt x="10732237" y="3820468"/>
                  <a:pt x="7597353" y="5921350"/>
                  <a:pt x="4956726" y="6798790"/>
                </a:cubicBezTo>
                <a:lnTo>
                  <a:pt x="4769226" y="6858000"/>
                </a:lnTo>
                <a:lnTo>
                  <a:pt x="2938363" y="6858000"/>
                </a:lnTo>
                <a:lnTo>
                  <a:pt x="2150074" y="6858000"/>
                </a:lnTo>
                <a:lnTo>
                  <a:pt x="2150075" y="6857999"/>
                </a:lnTo>
                <a:lnTo>
                  <a:pt x="0" y="6857999"/>
                </a:lnTo>
                <a:close/>
              </a:path>
            </a:pathLst>
          </a:cu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itle 1">
            <a:extLst>
              <a:ext uri="{FF2B5EF4-FFF2-40B4-BE49-F238E27FC236}">
                <a16:creationId xmlns:a16="http://schemas.microsoft.com/office/drawing/2014/main" id="{8A98F44B-0605-1140-9531-F5FF63C6AA7A}"/>
              </a:ext>
            </a:extLst>
          </p:cNvPr>
          <p:cNvSpPr>
            <a:spLocks noGrp="1"/>
          </p:cNvSpPr>
          <p:nvPr>
            <p:ph type="ctrTitle" hasCustomPrompt="1"/>
          </p:nvPr>
        </p:nvSpPr>
        <p:spPr>
          <a:xfrm>
            <a:off x="358534" y="4978400"/>
            <a:ext cx="5390606" cy="718351"/>
          </a:xfrm>
          <a:prstGeom prst="rect">
            <a:avLst/>
          </a:prstGeom>
        </p:spPr>
        <p:txBody>
          <a:bodyPr anchor="b">
            <a:normAutofit/>
          </a:bodyPr>
          <a:lstStyle>
            <a:lvl1pPr algn="l">
              <a:defRPr sz="2000" b="1">
                <a:solidFill>
                  <a:schemeClr val="tx1">
                    <a:lumMod val="75000"/>
                    <a:lumOff val="25000"/>
                  </a:schemeClr>
                </a:solidFill>
              </a:defRPr>
            </a:lvl1pPr>
          </a:lstStyle>
          <a:p>
            <a:r>
              <a:rPr lang="en-US"/>
              <a:t>CLICK TO EDIT MASTER TITLE STYLE</a:t>
            </a:r>
          </a:p>
        </p:txBody>
      </p:sp>
      <p:sp>
        <p:nvSpPr>
          <p:cNvPr id="35" name="Subtitle 2">
            <a:extLst>
              <a:ext uri="{FF2B5EF4-FFF2-40B4-BE49-F238E27FC236}">
                <a16:creationId xmlns:a16="http://schemas.microsoft.com/office/drawing/2014/main" id="{06CB5F6D-C2B3-44B3-6A6E-6D61EF88D12C}"/>
              </a:ext>
            </a:extLst>
          </p:cNvPr>
          <p:cNvSpPr>
            <a:spLocks noGrp="1"/>
          </p:cNvSpPr>
          <p:nvPr>
            <p:ph type="subTitle" idx="1"/>
          </p:nvPr>
        </p:nvSpPr>
        <p:spPr>
          <a:xfrm>
            <a:off x="358534" y="5946809"/>
            <a:ext cx="5390606" cy="483020"/>
          </a:xfrm>
          <a:prstGeom prst="rect">
            <a:avLst/>
          </a:prstGeom>
        </p:spPr>
        <p:txBody>
          <a:bodyPr>
            <a:normAutofit/>
          </a:bodyPr>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6" name="Straight Connector 35">
            <a:extLst>
              <a:ext uri="{FF2B5EF4-FFF2-40B4-BE49-F238E27FC236}">
                <a16:creationId xmlns:a16="http://schemas.microsoft.com/office/drawing/2014/main" id="{F6DF0A94-FE5E-713A-5832-583B2C6A7FA2}"/>
              </a:ext>
            </a:extLst>
          </p:cNvPr>
          <p:cNvCxnSpPr/>
          <p:nvPr userDrawn="1"/>
        </p:nvCxnSpPr>
        <p:spPr>
          <a:xfrm flipH="1">
            <a:off x="2728771" y="5813854"/>
            <a:ext cx="990600" cy="0"/>
          </a:xfrm>
          <a:prstGeom prst="line">
            <a:avLst/>
          </a:prstGeom>
          <a:ln w="476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925C9A-0D7A-590A-4855-26CC7B989EC0}"/>
              </a:ext>
            </a:extLst>
          </p:cNvPr>
          <p:cNvCxnSpPr/>
          <p:nvPr userDrawn="1"/>
        </p:nvCxnSpPr>
        <p:spPr>
          <a:xfrm flipH="1">
            <a:off x="1607427" y="5813854"/>
            <a:ext cx="990600" cy="0"/>
          </a:xfrm>
          <a:prstGeom prst="line">
            <a:avLst/>
          </a:prstGeom>
          <a:ln w="476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descr="three dashed lines blue, green, and yellow">
            <a:extLst>
              <a:ext uri="{FF2B5EF4-FFF2-40B4-BE49-F238E27FC236}">
                <a16:creationId xmlns:a16="http://schemas.microsoft.com/office/drawing/2014/main" id="{E0CD9662-E55F-782E-0514-FA92DDE912D2}"/>
              </a:ext>
            </a:extLst>
          </p:cNvPr>
          <p:cNvCxnSpPr/>
          <p:nvPr userDrawn="1"/>
        </p:nvCxnSpPr>
        <p:spPr>
          <a:xfrm flipH="1">
            <a:off x="486083" y="5813854"/>
            <a:ext cx="990600" cy="0"/>
          </a:xfrm>
          <a:prstGeom prst="line">
            <a:avLst/>
          </a:prstGeom>
          <a:ln w="47625" cap="rnd">
            <a:round/>
          </a:ln>
        </p:spPr>
        <p:style>
          <a:lnRef idx="1">
            <a:schemeClr val="accent1"/>
          </a:lnRef>
          <a:fillRef idx="0">
            <a:schemeClr val="accent1"/>
          </a:fillRef>
          <a:effectRef idx="0">
            <a:schemeClr val="accent1"/>
          </a:effectRef>
          <a:fontRef idx="minor">
            <a:schemeClr val="tx1"/>
          </a:fontRef>
        </p:style>
      </p:cxnSp>
      <p:pic>
        <p:nvPicPr>
          <p:cNvPr id="2" name="Graphic 1" descr="SDGE LOGO">
            <a:extLst>
              <a:ext uri="{FF2B5EF4-FFF2-40B4-BE49-F238E27FC236}">
                <a16:creationId xmlns:a16="http://schemas.microsoft.com/office/drawing/2014/main" id="{C7D2437C-8E73-FF03-5097-D1BD7AD9CF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2118" y="597155"/>
            <a:ext cx="3488372" cy="933508"/>
          </a:xfrm>
          <a:prstGeom prst="rect">
            <a:avLst/>
          </a:prstGeom>
        </p:spPr>
      </p:pic>
      <p:sp>
        <p:nvSpPr>
          <p:cNvPr id="3" name="TextBox 2">
            <a:extLst>
              <a:ext uri="{FF2B5EF4-FFF2-40B4-BE49-F238E27FC236}">
                <a16:creationId xmlns:a16="http://schemas.microsoft.com/office/drawing/2014/main" id="{226BB8AF-9605-6641-EE75-49DF9AE74033}"/>
              </a:ext>
            </a:extLst>
          </p:cNvPr>
          <p:cNvSpPr txBox="1"/>
          <p:nvPr userDrawn="1"/>
        </p:nvSpPr>
        <p:spPr>
          <a:xfrm>
            <a:off x="-35454" y="6935686"/>
            <a:ext cx="6722003" cy="215444"/>
          </a:xfrm>
          <a:prstGeom prst="rect">
            <a:avLst/>
          </a:prstGeom>
          <a:noFill/>
        </p:spPr>
        <p:txBody>
          <a:bodyPr wrap="square">
            <a:spAutoFit/>
          </a:bodyPr>
          <a:lstStyle/>
          <a:p>
            <a:r>
              <a:rPr lang="en-US" sz="800" b="0" i="0">
                <a:solidFill>
                  <a:schemeClr val="tx2"/>
                </a:solidFill>
                <a:effectLst/>
                <a:latin typeface="+mj-lt"/>
              </a:rPr>
              <a:t>©2023 San Diego Gas &amp; Electric® Company. Trademarks are property of their respective owners. All rights reserved.</a:t>
            </a:r>
            <a:endParaRPr lang="en-US" sz="800">
              <a:solidFill>
                <a:schemeClr val="tx2"/>
              </a:solidFill>
              <a:latin typeface="+mj-lt"/>
            </a:endParaRPr>
          </a:p>
        </p:txBody>
      </p:sp>
    </p:spTree>
    <p:extLst>
      <p:ext uri="{BB962C8B-B14F-4D97-AF65-F5344CB8AC3E}">
        <p14:creationId xmlns:p14="http://schemas.microsoft.com/office/powerpoint/2010/main" val="5136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nodeType="withEffect">
                                  <p:stCondLst>
                                    <p:cond delay="0"/>
                                  </p:stCondLst>
                                  <p:childTnLst>
                                    <p:animMotion origin="layout" path="M 4.375E-6 -2.59259E-6 L -0.03685 -2.59259E-6 " pathEditMode="relative" rAng="0" ptsTypes="AA">
                                      <p:cBhvr>
                                        <p:cTn id="9" dur="1000" spd="-100000" fill="hold"/>
                                        <p:tgtEl>
                                          <p:spTgt spid="2"/>
                                        </p:tgtEl>
                                        <p:attrNameLst>
                                          <p:attrName>ppt_x</p:attrName>
                                          <p:attrName>ppt_y</p:attrName>
                                        </p:attrNameLst>
                                      </p:cBhvr>
                                      <p:rCtr x="-1849" y="0"/>
                                    </p:animMotion>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250"/>
                                        <p:tgtEl>
                                          <p:spTgt spid="38"/>
                                        </p:tgtEl>
                                        <p:attrNameLst>
                                          <p:attrName>ppt_x</p:attrName>
                                        </p:attrNameLst>
                                      </p:cBhvr>
                                      <p:tavLst>
                                        <p:tav tm="0">
                                          <p:val>
                                            <p:strVal val="#ppt_x-#ppt_w*1.125000"/>
                                          </p:val>
                                        </p:tav>
                                        <p:tav tm="100000">
                                          <p:val>
                                            <p:strVal val="#ppt_x"/>
                                          </p:val>
                                        </p:tav>
                                      </p:tavLst>
                                    </p:anim>
                                    <p:animEffect transition="in" filter="wipe(right)">
                                      <p:cBhvr>
                                        <p:cTn id="14" dur="250"/>
                                        <p:tgtEl>
                                          <p:spTgt spid="38"/>
                                        </p:tgtEl>
                                      </p:cBhvr>
                                    </p:animEffect>
                                  </p:childTnLst>
                                </p:cTn>
                              </p:par>
                              <p:par>
                                <p:cTn id="15" presetID="12" presetClass="entr" presetSubtype="8" fill="hold" nodeType="withEffect">
                                  <p:stCondLst>
                                    <p:cond delay="15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250"/>
                                        <p:tgtEl>
                                          <p:spTgt spid="37"/>
                                        </p:tgtEl>
                                        <p:attrNameLst>
                                          <p:attrName>ppt_x</p:attrName>
                                        </p:attrNameLst>
                                      </p:cBhvr>
                                      <p:tavLst>
                                        <p:tav tm="0">
                                          <p:val>
                                            <p:strVal val="#ppt_x-#ppt_w*1.125000"/>
                                          </p:val>
                                        </p:tav>
                                        <p:tav tm="100000">
                                          <p:val>
                                            <p:strVal val="#ppt_x"/>
                                          </p:val>
                                        </p:tav>
                                      </p:tavLst>
                                    </p:anim>
                                    <p:animEffect transition="in" filter="wipe(right)">
                                      <p:cBhvr>
                                        <p:cTn id="18" dur="250"/>
                                        <p:tgtEl>
                                          <p:spTgt spid="37"/>
                                        </p:tgtEl>
                                      </p:cBhvr>
                                    </p:animEffect>
                                  </p:childTnLst>
                                </p:cTn>
                              </p:par>
                              <p:par>
                                <p:cTn id="19" presetID="12" presetClass="entr" presetSubtype="8" fill="hold" nodeType="withEffect">
                                  <p:stCondLst>
                                    <p:cond delay="3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250"/>
                                        <p:tgtEl>
                                          <p:spTgt spid="36"/>
                                        </p:tgtEl>
                                        <p:attrNameLst>
                                          <p:attrName>ppt_x</p:attrName>
                                        </p:attrNameLst>
                                      </p:cBhvr>
                                      <p:tavLst>
                                        <p:tav tm="0">
                                          <p:val>
                                            <p:strVal val="#ppt_x-#ppt_w*1.125000"/>
                                          </p:val>
                                        </p:tav>
                                        <p:tav tm="100000">
                                          <p:val>
                                            <p:strVal val="#ppt_x"/>
                                          </p:val>
                                        </p:tav>
                                      </p:tavLst>
                                    </p:anim>
                                    <p:animEffect transition="in" filter="wipe(right)">
                                      <p:cBhvr>
                                        <p:cTn id="22" dur="250"/>
                                        <p:tgtEl>
                                          <p:spTgt spid="36"/>
                                        </p:tgtEl>
                                      </p:cBhvr>
                                    </p:animEffect>
                                  </p:childTnLst>
                                </p:cTn>
                              </p:par>
                            </p:childTnLst>
                          </p:cTn>
                        </p:par>
                        <p:par>
                          <p:cTn id="23" fill="hold">
                            <p:stCondLst>
                              <p:cond delay="1550"/>
                            </p:stCondLst>
                            <p:childTnLst>
                              <p:par>
                                <p:cTn id="24" presetID="12" presetClass="entr" presetSubtype="4"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250"/>
                                        <p:tgtEl>
                                          <p:spTgt spid="34"/>
                                        </p:tgtEl>
                                        <p:attrNameLst>
                                          <p:attrName>ppt_y</p:attrName>
                                        </p:attrNameLst>
                                      </p:cBhvr>
                                      <p:tavLst>
                                        <p:tav tm="0">
                                          <p:val>
                                            <p:strVal val="#ppt_y+#ppt_h*1.125000"/>
                                          </p:val>
                                        </p:tav>
                                        <p:tav tm="100000">
                                          <p:val>
                                            <p:strVal val="#ppt_y"/>
                                          </p:val>
                                        </p:tav>
                                      </p:tavLst>
                                    </p:anim>
                                    <p:animEffect transition="in" filter="wipe(up)">
                                      <p:cBhvr>
                                        <p:cTn id="27" dur="250"/>
                                        <p:tgtEl>
                                          <p:spTgt spid="34"/>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35">
                                            <p:txEl>
                                              <p:pRg st="0" end="0"/>
                                            </p:txEl>
                                          </p:spTgt>
                                        </p:tgtEl>
                                        <p:attrNameLst>
                                          <p:attrName>style.visibility</p:attrName>
                                        </p:attrNameLst>
                                      </p:cBhvr>
                                      <p:to>
                                        <p:strVal val="visible"/>
                                      </p:to>
                                    </p:set>
                                    <p:anim calcmode="lin" valueType="num">
                                      <p:cBhvr additive="base">
                                        <p:cTn id="30" dur="250"/>
                                        <p:tgtEl>
                                          <p:spTgt spid="35">
                                            <p:txEl>
                                              <p:pRg st="0" end="0"/>
                                            </p:txEl>
                                          </p:spTgt>
                                        </p:tgtEl>
                                        <p:attrNameLst>
                                          <p:attrName>ppt_y</p:attrName>
                                        </p:attrNameLst>
                                      </p:cBhvr>
                                      <p:tavLst>
                                        <p:tav tm="0">
                                          <p:val>
                                            <p:strVal val="#ppt_y-#ppt_h*1.125000"/>
                                          </p:val>
                                        </p:tav>
                                        <p:tav tm="100000">
                                          <p:val>
                                            <p:strVal val="#ppt_y"/>
                                          </p:val>
                                        </p:tav>
                                      </p:tavLst>
                                    </p:anim>
                                    <p:animEffect transition="in" filter="wipe(down)">
                                      <p:cBhvr>
                                        <p:cTn id="31" dur="25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build="p">
        <p:tmplLst>
          <p:tmpl lvl="1">
            <p:tnLst>
              <p:par>
                <p:cTn presetID="12" presetClass="entr" presetSubtype="1"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250"/>
                        <p:tgtEl>
                          <p:spTgt spid="35"/>
                        </p:tgtEl>
                        <p:attrNameLst>
                          <p:attrName>ppt_y</p:attrName>
                        </p:attrNameLst>
                      </p:cBhvr>
                      <p:tavLst>
                        <p:tav tm="0">
                          <p:val>
                            <p:strVal val="#ppt_y-#ppt_h*1.125000"/>
                          </p:val>
                        </p:tav>
                        <p:tav tm="100000">
                          <p:val>
                            <p:strVal val="#ppt_y"/>
                          </p:val>
                        </p:tav>
                      </p:tavLst>
                    </p:anim>
                    <p:animEffect transition="in" filter="wipe(down)">
                      <p:cBhvr>
                        <p:cTn dur="250"/>
                        <p:tgtEl>
                          <p:spTgt spid="35"/>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Option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83706-E57E-4C75-40C9-87FBCD77F3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Isosceles Triangle 4">
            <a:extLst>
              <a:ext uri="{FF2B5EF4-FFF2-40B4-BE49-F238E27FC236}">
                <a16:creationId xmlns:a16="http://schemas.microsoft.com/office/drawing/2014/main" id="{5D7F39E0-784E-0E0B-5E74-951625E24D17}"/>
              </a:ext>
            </a:extLst>
          </p:cNvPr>
          <p:cNvSpPr/>
          <p:nvPr userDrawn="1"/>
        </p:nvSpPr>
        <p:spPr>
          <a:xfrm rot="10800000">
            <a:off x="3553905" y="2912882"/>
            <a:ext cx="2092750" cy="1505932"/>
          </a:xfrm>
          <a:prstGeom prst="triangle">
            <a:avLst>
              <a:gd name="adj" fmla="val 756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C3ECE1-D815-BC17-B4E9-321A0FCB051A}"/>
              </a:ext>
            </a:extLst>
          </p:cNvPr>
          <p:cNvSpPr/>
          <p:nvPr userDrawn="1"/>
        </p:nvSpPr>
        <p:spPr>
          <a:xfrm>
            <a:off x="169682" y="2884602"/>
            <a:ext cx="3949831" cy="1329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2319EA-C14F-21E3-E31A-D2173408827B}"/>
              </a:ext>
            </a:extLst>
          </p:cNvPr>
          <p:cNvSpPr>
            <a:spLocks noGrp="1" noRot="1" noMove="1" noResize="1" noEditPoints="1" noAdjustHandles="1" noChangeArrowheads="1" noChangeShapeType="1"/>
          </p:cNvSpPr>
          <p:nvPr userDrawn="1"/>
        </p:nvSpPr>
        <p:spPr>
          <a:xfrm rot="2720934">
            <a:off x="4091168" y="3024143"/>
            <a:ext cx="1607351" cy="385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3AA87AB-F13D-B30C-207A-00A0DA7413D2}"/>
              </a:ext>
            </a:extLst>
          </p:cNvPr>
          <p:cNvSpPr>
            <a:spLocks noGrp="1" noRot="1" noMove="1" noResize="1" noEditPoints="1" noAdjustHandles="1" noChangeArrowheads="1" noChangeShapeType="1"/>
          </p:cNvSpPr>
          <p:nvPr userDrawn="1"/>
        </p:nvSpPr>
        <p:spPr>
          <a:xfrm rot="2720934">
            <a:off x="10832961" y="884237"/>
            <a:ext cx="1607351" cy="3149221"/>
          </a:xfrm>
          <a:custGeom>
            <a:avLst/>
            <a:gdLst>
              <a:gd name="connsiteX0" fmla="*/ 0 w 1607351"/>
              <a:gd name="connsiteY0" fmla="*/ 0 h 3149221"/>
              <a:gd name="connsiteX1" fmla="*/ 1607351 w 1607351"/>
              <a:gd name="connsiteY1" fmla="*/ 1587893 h 3149221"/>
              <a:gd name="connsiteX2" fmla="*/ 1607351 w 1607351"/>
              <a:gd name="connsiteY2" fmla="*/ 3149221 h 3149221"/>
              <a:gd name="connsiteX3" fmla="*/ 0 w 1607351"/>
              <a:gd name="connsiteY3" fmla="*/ 3149221 h 3149221"/>
            </a:gdLst>
            <a:ahLst/>
            <a:cxnLst>
              <a:cxn ang="0">
                <a:pos x="connsiteX0" y="connsiteY0"/>
              </a:cxn>
              <a:cxn ang="0">
                <a:pos x="connsiteX1" y="connsiteY1"/>
              </a:cxn>
              <a:cxn ang="0">
                <a:pos x="connsiteX2" y="connsiteY2"/>
              </a:cxn>
              <a:cxn ang="0">
                <a:pos x="connsiteX3" y="connsiteY3"/>
              </a:cxn>
            </a:cxnLst>
            <a:rect l="l" t="t" r="r" b="b"/>
            <a:pathLst>
              <a:path w="1607351" h="3149221">
                <a:moveTo>
                  <a:pt x="0" y="0"/>
                </a:moveTo>
                <a:lnTo>
                  <a:pt x="1607351" y="1587893"/>
                </a:lnTo>
                <a:lnTo>
                  <a:pt x="1607351" y="3149221"/>
                </a:lnTo>
                <a:lnTo>
                  <a:pt x="0" y="31492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32DFD097-B9D3-6728-9621-166BAD6BBED9}"/>
              </a:ext>
            </a:extLst>
          </p:cNvPr>
          <p:cNvSpPr>
            <a:spLocks noGrp="1" noRot="1" noMove="1" noResize="1" noEditPoints="1" noAdjustHandles="1" noChangeArrowheads="1" noChangeShapeType="1"/>
          </p:cNvSpPr>
          <p:nvPr userDrawn="1"/>
        </p:nvSpPr>
        <p:spPr>
          <a:xfrm>
            <a:off x="2026762" y="5779694"/>
            <a:ext cx="2092751" cy="10901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95C0AC2-7732-8453-17A2-EE446B0C2083}"/>
              </a:ext>
            </a:extLst>
          </p:cNvPr>
          <p:cNvSpPr/>
          <p:nvPr userDrawn="1"/>
        </p:nvSpPr>
        <p:spPr>
          <a:xfrm>
            <a:off x="3314700" y="0"/>
            <a:ext cx="8877300" cy="686987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DGE LOGO">
            <a:extLst>
              <a:ext uri="{FF2B5EF4-FFF2-40B4-BE49-F238E27FC236}">
                <a16:creationId xmlns:a16="http://schemas.microsoft.com/office/drawing/2014/main" id="{B10E5DD8-F727-E91D-BA06-2171B9D1487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2118" y="597155"/>
            <a:ext cx="3488372" cy="933508"/>
          </a:xfrm>
          <a:prstGeom prst="rect">
            <a:avLst/>
          </a:prstGeom>
        </p:spPr>
      </p:pic>
      <p:sp>
        <p:nvSpPr>
          <p:cNvPr id="3" name="Title 1">
            <a:extLst>
              <a:ext uri="{FF2B5EF4-FFF2-40B4-BE49-F238E27FC236}">
                <a16:creationId xmlns:a16="http://schemas.microsoft.com/office/drawing/2014/main" id="{96B0AFD2-B360-85FA-991D-54CF1B46C3D2}"/>
              </a:ext>
            </a:extLst>
          </p:cNvPr>
          <p:cNvSpPr>
            <a:spLocks noGrp="1"/>
          </p:cNvSpPr>
          <p:nvPr>
            <p:ph type="ctrTitle" hasCustomPrompt="1"/>
          </p:nvPr>
        </p:nvSpPr>
        <p:spPr>
          <a:xfrm>
            <a:off x="350365" y="3380580"/>
            <a:ext cx="5257778" cy="960002"/>
          </a:xfrm>
          <a:prstGeom prst="rect">
            <a:avLst/>
          </a:prstGeom>
        </p:spPr>
        <p:txBody>
          <a:bodyPr anchor="b">
            <a:normAutofit/>
          </a:bodyPr>
          <a:lstStyle>
            <a:lvl1pPr algn="l">
              <a:defRPr sz="2000" b="1">
                <a:solidFill>
                  <a:schemeClr val="tx1">
                    <a:lumMod val="75000"/>
                    <a:lumOff val="25000"/>
                  </a:schemeClr>
                </a:solidFill>
              </a:defRPr>
            </a:lvl1pPr>
          </a:lstStyle>
          <a:p>
            <a:r>
              <a:rPr lang="en-US"/>
              <a:t>CLICK TO EDIT MASTER TITLE STYLE</a:t>
            </a:r>
          </a:p>
        </p:txBody>
      </p:sp>
      <p:sp>
        <p:nvSpPr>
          <p:cNvPr id="6" name="Subtitle 2">
            <a:extLst>
              <a:ext uri="{FF2B5EF4-FFF2-40B4-BE49-F238E27FC236}">
                <a16:creationId xmlns:a16="http://schemas.microsoft.com/office/drawing/2014/main" id="{18A623E7-0891-E964-97CB-A1040FE22BAD}"/>
              </a:ext>
            </a:extLst>
          </p:cNvPr>
          <p:cNvSpPr>
            <a:spLocks noGrp="1"/>
          </p:cNvSpPr>
          <p:nvPr>
            <p:ph type="subTitle" idx="1"/>
          </p:nvPr>
        </p:nvSpPr>
        <p:spPr>
          <a:xfrm>
            <a:off x="350364" y="4590639"/>
            <a:ext cx="5257777" cy="600632"/>
          </a:xfrm>
          <a:prstGeom prst="rect">
            <a:avLst/>
          </a:prstGeom>
        </p:spPr>
        <p:txBody>
          <a:bodyPr>
            <a:normAutofit/>
          </a:bodyPr>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FDA3B0B2-743A-7EF8-7F01-8091115F4577}"/>
              </a:ext>
            </a:extLst>
          </p:cNvPr>
          <p:cNvCxnSpPr>
            <a:cxnSpLocks/>
          </p:cNvCxnSpPr>
          <p:nvPr userDrawn="1"/>
        </p:nvCxnSpPr>
        <p:spPr>
          <a:xfrm flipH="1">
            <a:off x="2720602" y="4457684"/>
            <a:ext cx="990600" cy="0"/>
          </a:xfrm>
          <a:prstGeom prst="line">
            <a:avLst/>
          </a:prstGeom>
          <a:ln w="476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0BA914-A73E-216B-11BB-D67CC54BD6CB}"/>
              </a:ext>
            </a:extLst>
          </p:cNvPr>
          <p:cNvCxnSpPr>
            <a:cxnSpLocks/>
          </p:cNvCxnSpPr>
          <p:nvPr userDrawn="1"/>
        </p:nvCxnSpPr>
        <p:spPr>
          <a:xfrm flipH="1">
            <a:off x="1599258" y="4457684"/>
            <a:ext cx="990600" cy="0"/>
          </a:xfrm>
          <a:prstGeom prst="line">
            <a:avLst/>
          </a:prstGeom>
          <a:ln w="476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descr="three dashed lines blue, green, and yellow">
            <a:extLst>
              <a:ext uri="{FF2B5EF4-FFF2-40B4-BE49-F238E27FC236}">
                <a16:creationId xmlns:a16="http://schemas.microsoft.com/office/drawing/2014/main" id="{ADFB3794-A45D-BDBA-EA93-4C467AA1DE32}"/>
              </a:ext>
            </a:extLst>
          </p:cNvPr>
          <p:cNvCxnSpPr>
            <a:cxnSpLocks/>
          </p:cNvCxnSpPr>
          <p:nvPr userDrawn="1"/>
        </p:nvCxnSpPr>
        <p:spPr>
          <a:xfrm flipH="1">
            <a:off x="477914" y="4457684"/>
            <a:ext cx="990600" cy="0"/>
          </a:xfrm>
          <a:prstGeom prst="line">
            <a:avLst/>
          </a:prstGeom>
          <a:ln w="47625" cap="rnd">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BB40A45-2F3B-542E-6050-184CA0F6990A}"/>
              </a:ext>
            </a:extLst>
          </p:cNvPr>
          <p:cNvSpPr txBox="1"/>
          <p:nvPr userDrawn="1"/>
        </p:nvSpPr>
        <p:spPr>
          <a:xfrm>
            <a:off x="-35454" y="6935686"/>
            <a:ext cx="6722003" cy="215444"/>
          </a:xfrm>
          <a:prstGeom prst="rect">
            <a:avLst/>
          </a:prstGeom>
          <a:noFill/>
        </p:spPr>
        <p:txBody>
          <a:bodyPr wrap="square">
            <a:spAutoFit/>
          </a:bodyPr>
          <a:lstStyle/>
          <a:p>
            <a:r>
              <a:rPr lang="en-US" sz="800" b="0" i="0">
                <a:solidFill>
                  <a:schemeClr val="tx2"/>
                </a:solidFill>
                <a:effectLst/>
                <a:latin typeface="+mj-lt"/>
              </a:rPr>
              <a:t>©2023 San Diego Gas &amp; Electric® Company. Trademarks are property of their respective owners. All rights reserved.</a:t>
            </a:r>
            <a:endParaRPr lang="en-US" sz="800">
              <a:solidFill>
                <a:schemeClr val="tx2"/>
              </a:solidFill>
              <a:latin typeface="+mj-lt"/>
            </a:endParaRPr>
          </a:p>
        </p:txBody>
      </p:sp>
    </p:spTree>
    <p:extLst>
      <p:ext uri="{BB962C8B-B14F-4D97-AF65-F5344CB8AC3E}">
        <p14:creationId xmlns:p14="http://schemas.microsoft.com/office/powerpoint/2010/main" val="26427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accel="50000" decel="50000" fill="hold" nodeType="withEffect">
                                  <p:stCondLst>
                                    <p:cond delay="0"/>
                                  </p:stCondLst>
                                  <p:childTnLst>
                                    <p:animMotion origin="layout" path="M 4.375E-6 -2.59259E-6 L -0.03685 -2.59259E-6 " pathEditMode="relative" rAng="0" ptsTypes="AA">
                                      <p:cBhvr>
                                        <p:cTn id="9" dur="1000" spd="-100000" fill="hold"/>
                                        <p:tgtEl>
                                          <p:spTgt spid="20"/>
                                        </p:tgtEl>
                                        <p:attrNameLst>
                                          <p:attrName>ppt_x</p:attrName>
                                          <p:attrName>ppt_y</p:attrName>
                                        </p:attrNameLst>
                                      </p:cBhvr>
                                      <p:rCtr x="-1849" y="0"/>
                                    </p:animMotion>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
                                        <p:tgtEl>
                                          <p:spTgt spid="9"/>
                                        </p:tgtEl>
                                        <p:attrNameLst>
                                          <p:attrName>ppt_x</p:attrName>
                                        </p:attrNameLst>
                                      </p:cBhvr>
                                      <p:tavLst>
                                        <p:tav tm="0">
                                          <p:val>
                                            <p:strVal val="#ppt_x-#ppt_w*1.125000"/>
                                          </p:val>
                                        </p:tav>
                                        <p:tav tm="100000">
                                          <p:val>
                                            <p:strVal val="#ppt_x"/>
                                          </p:val>
                                        </p:tav>
                                      </p:tavLst>
                                    </p:anim>
                                    <p:animEffect transition="in" filter="wipe(right)">
                                      <p:cBhvr>
                                        <p:cTn id="14" dur="250"/>
                                        <p:tgtEl>
                                          <p:spTgt spid="9"/>
                                        </p:tgtEl>
                                      </p:cBhvr>
                                    </p:animEffect>
                                  </p:childTnLst>
                                </p:cTn>
                              </p:par>
                              <p:par>
                                <p:cTn id="15" presetID="12" presetClass="entr" presetSubtype="8" fill="hold" nodeType="withEffect">
                                  <p:stCondLst>
                                    <p:cond delay="1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p:tgtEl>
                                          <p:spTgt spid="8"/>
                                        </p:tgtEl>
                                        <p:attrNameLst>
                                          <p:attrName>ppt_x</p:attrName>
                                        </p:attrNameLst>
                                      </p:cBhvr>
                                      <p:tavLst>
                                        <p:tav tm="0">
                                          <p:val>
                                            <p:strVal val="#ppt_x-#ppt_w*1.125000"/>
                                          </p:val>
                                        </p:tav>
                                        <p:tav tm="100000">
                                          <p:val>
                                            <p:strVal val="#ppt_x"/>
                                          </p:val>
                                        </p:tav>
                                      </p:tavLst>
                                    </p:anim>
                                    <p:animEffect transition="in" filter="wipe(right)">
                                      <p:cBhvr>
                                        <p:cTn id="18" dur="250"/>
                                        <p:tgtEl>
                                          <p:spTgt spid="8"/>
                                        </p:tgtEl>
                                      </p:cBhvr>
                                    </p:animEffect>
                                  </p:childTnLst>
                                </p:cTn>
                              </p:par>
                              <p:par>
                                <p:cTn id="19" presetID="12" presetClass="entr" presetSubtype="8" fill="hold" nodeType="withEffect">
                                  <p:stCondLst>
                                    <p:cond delay="3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50"/>
                                        <p:tgtEl>
                                          <p:spTgt spid="7"/>
                                        </p:tgtEl>
                                        <p:attrNameLst>
                                          <p:attrName>ppt_x</p:attrName>
                                        </p:attrNameLst>
                                      </p:cBhvr>
                                      <p:tavLst>
                                        <p:tav tm="0">
                                          <p:val>
                                            <p:strVal val="#ppt_x-#ppt_w*1.125000"/>
                                          </p:val>
                                        </p:tav>
                                        <p:tav tm="100000">
                                          <p:val>
                                            <p:strVal val="#ppt_x"/>
                                          </p:val>
                                        </p:tav>
                                      </p:tavLst>
                                    </p:anim>
                                    <p:animEffect transition="in" filter="wipe(right)">
                                      <p:cBhvr>
                                        <p:cTn id="22" dur="250"/>
                                        <p:tgtEl>
                                          <p:spTgt spid="7"/>
                                        </p:tgtEl>
                                      </p:cBhvr>
                                    </p:animEffect>
                                  </p:childTnLst>
                                </p:cTn>
                              </p:par>
                            </p:childTnLst>
                          </p:cTn>
                        </p:par>
                        <p:par>
                          <p:cTn id="23" fill="hold">
                            <p:stCondLst>
                              <p:cond delay="1550"/>
                            </p:stCondLst>
                            <p:childTnLst>
                              <p:par>
                                <p:cTn id="24" presetID="12" presetClass="entr" presetSubtype="4"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50"/>
                                        <p:tgtEl>
                                          <p:spTgt spid="3"/>
                                        </p:tgtEl>
                                        <p:attrNameLst>
                                          <p:attrName>ppt_y</p:attrName>
                                        </p:attrNameLst>
                                      </p:cBhvr>
                                      <p:tavLst>
                                        <p:tav tm="0">
                                          <p:val>
                                            <p:strVal val="#ppt_y+#ppt_h*1.125000"/>
                                          </p:val>
                                        </p:tav>
                                        <p:tav tm="100000">
                                          <p:val>
                                            <p:strVal val="#ppt_y"/>
                                          </p:val>
                                        </p:tav>
                                      </p:tavLst>
                                    </p:anim>
                                    <p:animEffect transition="in" filter="wipe(up)">
                                      <p:cBhvr>
                                        <p:cTn id="27" dur="250"/>
                                        <p:tgtEl>
                                          <p:spTgt spid="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additive="base">
                                        <p:cTn id="30" dur="250"/>
                                        <p:tgtEl>
                                          <p:spTgt spid="6">
                                            <p:txEl>
                                              <p:pRg st="0" end="0"/>
                                            </p:txEl>
                                          </p:spTgt>
                                        </p:tgtEl>
                                        <p:attrNameLst>
                                          <p:attrName>ppt_y</p:attrName>
                                        </p:attrNameLst>
                                      </p:cBhvr>
                                      <p:tavLst>
                                        <p:tav tm="0">
                                          <p:val>
                                            <p:strVal val="#ppt_y-#ppt_h*1.125000"/>
                                          </p:val>
                                        </p:tav>
                                        <p:tav tm="100000">
                                          <p:val>
                                            <p:strVal val="#ppt_y"/>
                                          </p:val>
                                        </p:tav>
                                      </p:tavLst>
                                    </p:anim>
                                    <p:animEffect transition="in" filter="wipe(down)">
                                      <p:cBhvr>
                                        <p:cTn id="31"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2" presetClass="entr" presetSubtype="1"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250"/>
                        <p:tgtEl>
                          <p:spTgt spid="6"/>
                        </p:tgtEl>
                        <p:attrNameLst>
                          <p:attrName>ppt_y</p:attrName>
                        </p:attrNameLst>
                      </p:cBhvr>
                      <p:tavLst>
                        <p:tav tm="0">
                          <p:val>
                            <p:strVal val="#ppt_y-#ppt_h*1.125000"/>
                          </p:val>
                        </p:tav>
                        <p:tav tm="100000">
                          <p:val>
                            <p:strVal val="#ppt_y"/>
                          </p:val>
                        </p:tav>
                      </p:tavLst>
                    </p:anim>
                    <p:animEffect transition="in" filter="wipe(down)">
                      <p:cBhvr>
                        <p:cTn dur="250"/>
                        <p:tgtEl>
                          <p:spTgt spid="6"/>
                        </p:tgtEl>
                      </p:cBhvr>
                    </p:animEffect>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648353-033A-4651-562A-BB961155B5DD}"/>
              </a:ext>
            </a:extLst>
          </p:cNvPr>
          <p:cNvSpPr/>
          <p:nvPr userDrawn="1"/>
        </p:nvSpPr>
        <p:spPr>
          <a:xfrm>
            <a:off x="5250730" y="0"/>
            <a:ext cx="6941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pylon, outdoor object&#10;&#10;Description automatically generated">
            <a:extLst>
              <a:ext uri="{FF2B5EF4-FFF2-40B4-BE49-F238E27FC236}">
                <a16:creationId xmlns:a16="http://schemas.microsoft.com/office/drawing/2014/main" id="{248A1620-EE23-038E-D586-FDE7642C5D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2596710 w 12192000"/>
              <a:gd name="connsiteY0" fmla="*/ 4870467 h 6858000"/>
              <a:gd name="connsiteX1" fmla="*/ 2596710 w 12192000"/>
              <a:gd name="connsiteY1" fmla="*/ 4871092 h 6858000"/>
              <a:gd name="connsiteX2" fmla="*/ 2596935 w 12192000"/>
              <a:gd name="connsiteY2" fmla="*/ 4871410 h 6858000"/>
              <a:gd name="connsiteX3" fmla="*/ 12192000 w 12192000"/>
              <a:gd name="connsiteY3" fmla="*/ 2795518 h 6858000"/>
              <a:gd name="connsiteX4" fmla="*/ 12192000 w 12192000"/>
              <a:gd name="connsiteY4" fmla="*/ 6858000 h 6858000"/>
              <a:gd name="connsiteX5" fmla="*/ 7763885 w 12192000"/>
              <a:gd name="connsiteY5" fmla="*/ 6858000 h 6858000"/>
              <a:gd name="connsiteX6" fmla="*/ 8094058 w 12192000"/>
              <a:gd name="connsiteY6" fmla="*/ 6645526 h 6858000"/>
              <a:gd name="connsiteX7" fmla="*/ 12167306 w 12192000"/>
              <a:gd name="connsiteY7" fmla="*/ 2832572 h 6858000"/>
              <a:gd name="connsiteX8" fmla="*/ 0 w 12192000"/>
              <a:gd name="connsiteY8" fmla="*/ 0 h 6858000"/>
              <a:gd name="connsiteX9" fmla="*/ 10856594 w 12192000"/>
              <a:gd name="connsiteY9" fmla="*/ 0 h 6858000"/>
              <a:gd name="connsiteX10" fmla="*/ 10710593 w 12192000"/>
              <a:gd name="connsiteY10" fmla="*/ 221055 h 6858000"/>
              <a:gd name="connsiteX11" fmla="*/ 2612606 w 12192000"/>
              <a:gd name="connsiteY11" fmla="*/ 4865313 h 6858000"/>
              <a:gd name="connsiteX12" fmla="*/ 2596710 w 12192000"/>
              <a:gd name="connsiteY12" fmla="*/ 4867673 h 6858000"/>
              <a:gd name="connsiteX13" fmla="*/ 2596710 w 12192000"/>
              <a:gd name="connsiteY13" fmla="*/ 4867766 h 6858000"/>
              <a:gd name="connsiteX14" fmla="*/ 3170962 w 12192000"/>
              <a:gd name="connsiteY14" fmla="*/ 4865240 h 6858000"/>
              <a:gd name="connsiteX15" fmla="*/ 11181887 w 12192000"/>
              <a:gd name="connsiteY15" fmla="*/ 2272549 h 6858000"/>
              <a:gd name="connsiteX16" fmla="*/ 11642951 w 12192000"/>
              <a:gd name="connsiteY16" fmla="*/ 1940565 h 6858000"/>
              <a:gd name="connsiteX17" fmla="*/ 11863506 w 12192000"/>
              <a:gd name="connsiteY17" fmla="*/ 1766405 h 6858000"/>
              <a:gd name="connsiteX18" fmla="*/ 11865068 w 12192000"/>
              <a:gd name="connsiteY18" fmla="*/ 1770089 h 6858000"/>
              <a:gd name="connsiteX19" fmla="*/ 12192000 w 12192000"/>
              <a:gd name="connsiteY19" fmla="*/ 1511929 h 6858000"/>
              <a:gd name="connsiteX20" fmla="*/ 12192000 w 12192000"/>
              <a:gd name="connsiteY20" fmla="*/ 2768026 h 6858000"/>
              <a:gd name="connsiteX21" fmla="*/ 12073439 w 12192000"/>
              <a:gd name="connsiteY21" fmla="*/ 2854015 h 6858000"/>
              <a:gd name="connsiteX22" fmla="*/ 4956726 w 12192000"/>
              <a:gd name="connsiteY22" fmla="*/ 6798790 h 6858000"/>
              <a:gd name="connsiteX23" fmla="*/ 4769226 w 12192000"/>
              <a:gd name="connsiteY23" fmla="*/ 6858000 h 6858000"/>
              <a:gd name="connsiteX24" fmla="*/ 2938363 w 12192000"/>
              <a:gd name="connsiteY24" fmla="*/ 6858000 h 6858000"/>
              <a:gd name="connsiteX25" fmla="*/ 2150074 w 12192000"/>
              <a:gd name="connsiteY25" fmla="*/ 6858000 h 6858000"/>
              <a:gd name="connsiteX26" fmla="*/ 2150075 w 12192000"/>
              <a:gd name="connsiteY26" fmla="*/ 6857999 h 6858000"/>
              <a:gd name="connsiteX27" fmla="*/ 0 w 12192000"/>
              <a:gd name="connsiteY27"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2596710" y="4870467"/>
                </a:moveTo>
                <a:lnTo>
                  <a:pt x="2596710" y="4871092"/>
                </a:lnTo>
                <a:lnTo>
                  <a:pt x="2596935" y="4871410"/>
                </a:lnTo>
                <a:close/>
                <a:moveTo>
                  <a:pt x="12192000" y="2795518"/>
                </a:moveTo>
                <a:lnTo>
                  <a:pt x="12192000" y="6858000"/>
                </a:lnTo>
                <a:lnTo>
                  <a:pt x="7763885" y="6858000"/>
                </a:lnTo>
                <a:lnTo>
                  <a:pt x="8094058" y="6645526"/>
                </a:lnTo>
                <a:cubicBezTo>
                  <a:pt x="10637160" y="4966049"/>
                  <a:pt x="11893066" y="3238274"/>
                  <a:pt x="12167306" y="2832572"/>
                </a:cubicBezTo>
                <a:close/>
                <a:moveTo>
                  <a:pt x="0" y="0"/>
                </a:moveTo>
                <a:lnTo>
                  <a:pt x="10856594" y="0"/>
                </a:lnTo>
                <a:lnTo>
                  <a:pt x="10710593" y="221055"/>
                </a:lnTo>
                <a:cubicBezTo>
                  <a:pt x="8082006" y="3979346"/>
                  <a:pt x="2941207" y="4815336"/>
                  <a:pt x="2612606" y="4865313"/>
                </a:cubicBezTo>
                <a:lnTo>
                  <a:pt x="2596710" y="4867673"/>
                </a:lnTo>
                <a:lnTo>
                  <a:pt x="2596710" y="4867766"/>
                </a:lnTo>
                <a:lnTo>
                  <a:pt x="3170962" y="4865240"/>
                </a:lnTo>
                <a:cubicBezTo>
                  <a:pt x="6040167" y="4796741"/>
                  <a:pt x="8822765" y="3893109"/>
                  <a:pt x="11181887" y="2272549"/>
                </a:cubicBezTo>
                <a:lnTo>
                  <a:pt x="11642951" y="1940565"/>
                </a:lnTo>
                <a:lnTo>
                  <a:pt x="11863506" y="1766405"/>
                </a:lnTo>
                <a:lnTo>
                  <a:pt x="11865068" y="1770089"/>
                </a:lnTo>
                <a:lnTo>
                  <a:pt x="12192000" y="1511929"/>
                </a:lnTo>
                <a:lnTo>
                  <a:pt x="12192000" y="2768026"/>
                </a:lnTo>
                <a:lnTo>
                  <a:pt x="12073439" y="2854015"/>
                </a:lnTo>
                <a:cubicBezTo>
                  <a:pt x="10732237" y="3820468"/>
                  <a:pt x="7597353" y="5921350"/>
                  <a:pt x="4956726" y="6798790"/>
                </a:cubicBezTo>
                <a:lnTo>
                  <a:pt x="4769226" y="6858000"/>
                </a:lnTo>
                <a:lnTo>
                  <a:pt x="2938363" y="6858000"/>
                </a:lnTo>
                <a:lnTo>
                  <a:pt x="2150074" y="6858000"/>
                </a:lnTo>
                <a:lnTo>
                  <a:pt x="2150075" y="6857999"/>
                </a:lnTo>
                <a:lnTo>
                  <a:pt x="0" y="6857999"/>
                </a:lnTo>
                <a:close/>
              </a:path>
            </a:pathLst>
          </a:custGeom>
        </p:spPr>
      </p:pic>
      <p:sp>
        <p:nvSpPr>
          <p:cNvPr id="7" name="Freeform: Shape 6">
            <a:extLst>
              <a:ext uri="{FF2B5EF4-FFF2-40B4-BE49-F238E27FC236}">
                <a16:creationId xmlns:a16="http://schemas.microsoft.com/office/drawing/2014/main" id="{D3442265-2093-36E2-25F6-C705F391D2CD}"/>
              </a:ext>
            </a:extLst>
          </p:cNvPr>
          <p:cNvSpPr/>
          <p:nvPr userDrawn="1"/>
        </p:nvSpPr>
        <p:spPr>
          <a:xfrm>
            <a:off x="0" y="0"/>
            <a:ext cx="12192000" cy="6858000"/>
          </a:xfrm>
          <a:custGeom>
            <a:avLst/>
            <a:gdLst>
              <a:gd name="connsiteX0" fmla="*/ 2596710 w 12192000"/>
              <a:gd name="connsiteY0" fmla="*/ 4870467 h 6858000"/>
              <a:gd name="connsiteX1" fmla="*/ 2596710 w 12192000"/>
              <a:gd name="connsiteY1" fmla="*/ 4871092 h 6858000"/>
              <a:gd name="connsiteX2" fmla="*/ 2596935 w 12192000"/>
              <a:gd name="connsiteY2" fmla="*/ 4871410 h 6858000"/>
              <a:gd name="connsiteX3" fmla="*/ 12192000 w 12192000"/>
              <a:gd name="connsiteY3" fmla="*/ 2795518 h 6858000"/>
              <a:gd name="connsiteX4" fmla="*/ 12192000 w 12192000"/>
              <a:gd name="connsiteY4" fmla="*/ 6858000 h 6858000"/>
              <a:gd name="connsiteX5" fmla="*/ 7763885 w 12192000"/>
              <a:gd name="connsiteY5" fmla="*/ 6858000 h 6858000"/>
              <a:gd name="connsiteX6" fmla="*/ 8094058 w 12192000"/>
              <a:gd name="connsiteY6" fmla="*/ 6645526 h 6858000"/>
              <a:gd name="connsiteX7" fmla="*/ 12167306 w 12192000"/>
              <a:gd name="connsiteY7" fmla="*/ 2832572 h 6858000"/>
              <a:gd name="connsiteX8" fmla="*/ 0 w 12192000"/>
              <a:gd name="connsiteY8" fmla="*/ 0 h 6858000"/>
              <a:gd name="connsiteX9" fmla="*/ 10856594 w 12192000"/>
              <a:gd name="connsiteY9" fmla="*/ 0 h 6858000"/>
              <a:gd name="connsiteX10" fmla="*/ 10710593 w 12192000"/>
              <a:gd name="connsiteY10" fmla="*/ 221055 h 6858000"/>
              <a:gd name="connsiteX11" fmla="*/ 2612606 w 12192000"/>
              <a:gd name="connsiteY11" fmla="*/ 4865313 h 6858000"/>
              <a:gd name="connsiteX12" fmla="*/ 2596710 w 12192000"/>
              <a:gd name="connsiteY12" fmla="*/ 4867673 h 6858000"/>
              <a:gd name="connsiteX13" fmla="*/ 2596710 w 12192000"/>
              <a:gd name="connsiteY13" fmla="*/ 4867766 h 6858000"/>
              <a:gd name="connsiteX14" fmla="*/ 3170962 w 12192000"/>
              <a:gd name="connsiteY14" fmla="*/ 4865240 h 6858000"/>
              <a:gd name="connsiteX15" fmla="*/ 11181887 w 12192000"/>
              <a:gd name="connsiteY15" fmla="*/ 2272549 h 6858000"/>
              <a:gd name="connsiteX16" fmla="*/ 11642951 w 12192000"/>
              <a:gd name="connsiteY16" fmla="*/ 1940565 h 6858000"/>
              <a:gd name="connsiteX17" fmla="*/ 11863506 w 12192000"/>
              <a:gd name="connsiteY17" fmla="*/ 1766405 h 6858000"/>
              <a:gd name="connsiteX18" fmla="*/ 11865068 w 12192000"/>
              <a:gd name="connsiteY18" fmla="*/ 1770089 h 6858000"/>
              <a:gd name="connsiteX19" fmla="*/ 12192000 w 12192000"/>
              <a:gd name="connsiteY19" fmla="*/ 1511929 h 6858000"/>
              <a:gd name="connsiteX20" fmla="*/ 12192000 w 12192000"/>
              <a:gd name="connsiteY20" fmla="*/ 2768026 h 6858000"/>
              <a:gd name="connsiteX21" fmla="*/ 12073439 w 12192000"/>
              <a:gd name="connsiteY21" fmla="*/ 2854015 h 6858000"/>
              <a:gd name="connsiteX22" fmla="*/ 4956726 w 12192000"/>
              <a:gd name="connsiteY22" fmla="*/ 6798790 h 6858000"/>
              <a:gd name="connsiteX23" fmla="*/ 4769226 w 12192000"/>
              <a:gd name="connsiteY23" fmla="*/ 6858000 h 6858000"/>
              <a:gd name="connsiteX24" fmla="*/ 2938363 w 12192000"/>
              <a:gd name="connsiteY24" fmla="*/ 6858000 h 6858000"/>
              <a:gd name="connsiteX25" fmla="*/ 2150074 w 12192000"/>
              <a:gd name="connsiteY25" fmla="*/ 6858000 h 6858000"/>
              <a:gd name="connsiteX26" fmla="*/ 2150075 w 12192000"/>
              <a:gd name="connsiteY26" fmla="*/ 6857999 h 6858000"/>
              <a:gd name="connsiteX27" fmla="*/ 0 w 12192000"/>
              <a:gd name="connsiteY27"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2596710" y="4870467"/>
                </a:moveTo>
                <a:lnTo>
                  <a:pt x="2596710" y="4871092"/>
                </a:lnTo>
                <a:lnTo>
                  <a:pt x="2596935" y="4871410"/>
                </a:lnTo>
                <a:close/>
                <a:moveTo>
                  <a:pt x="12192000" y="2795518"/>
                </a:moveTo>
                <a:lnTo>
                  <a:pt x="12192000" y="6858000"/>
                </a:lnTo>
                <a:lnTo>
                  <a:pt x="7763885" y="6858000"/>
                </a:lnTo>
                <a:lnTo>
                  <a:pt x="8094058" y="6645526"/>
                </a:lnTo>
                <a:cubicBezTo>
                  <a:pt x="10637160" y="4966049"/>
                  <a:pt x="11893066" y="3238274"/>
                  <a:pt x="12167306" y="2832572"/>
                </a:cubicBezTo>
                <a:close/>
                <a:moveTo>
                  <a:pt x="0" y="0"/>
                </a:moveTo>
                <a:lnTo>
                  <a:pt x="10856594" y="0"/>
                </a:lnTo>
                <a:lnTo>
                  <a:pt x="10710593" y="221055"/>
                </a:lnTo>
                <a:cubicBezTo>
                  <a:pt x="8082006" y="3979346"/>
                  <a:pt x="2941207" y="4815336"/>
                  <a:pt x="2612606" y="4865313"/>
                </a:cubicBezTo>
                <a:lnTo>
                  <a:pt x="2596710" y="4867673"/>
                </a:lnTo>
                <a:lnTo>
                  <a:pt x="2596710" y="4867766"/>
                </a:lnTo>
                <a:lnTo>
                  <a:pt x="3170962" y="4865240"/>
                </a:lnTo>
                <a:cubicBezTo>
                  <a:pt x="6040167" y="4796741"/>
                  <a:pt x="8822765" y="3893109"/>
                  <a:pt x="11181887" y="2272549"/>
                </a:cubicBezTo>
                <a:lnTo>
                  <a:pt x="11642951" y="1940565"/>
                </a:lnTo>
                <a:lnTo>
                  <a:pt x="11863506" y="1766405"/>
                </a:lnTo>
                <a:lnTo>
                  <a:pt x="11865068" y="1770089"/>
                </a:lnTo>
                <a:lnTo>
                  <a:pt x="12192000" y="1511929"/>
                </a:lnTo>
                <a:lnTo>
                  <a:pt x="12192000" y="2768026"/>
                </a:lnTo>
                <a:lnTo>
                  <a:pt x="12073439" y="2854015"/>
                </a:lnTo>
                <a:cubicBezTo>
                  <a:pt x="10732237" y="3820468"/>
                  <a:pt x="7597353" y="5921350"/>
                  <a:pt x="4956726" y="6798790"/>
                </a:cubicBezTo>
                <a:lnTo>
                  <a:pt x="4769226" y="6858000"/>
                </a:lnTo>
                <a:lnTo>
                  <a:pt x="2938363" y="6858000"/>
                </a:lnTo>
                <a:lnTo>
                  <a:pt x="2150074" y="6858000"/>
                </a:lnTo>
                <a:lnTo>
                  <a:pt x="2150075" y="6857999"/>
                </a:lnTo>
                <a:lnTo>
                  <a:pt x="0" y="6857999"/>
                </a:lnTo>
                <a:close/>
              </a:path>
            </a:pathLst>
          </a:cu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Graphic 8" descr="SDGE LOGO">
            <a:extLst>
              <a:ext uri="{FF2B5EF4-FFF2-40B4-BE49-F238E27FC236}">
                <a16:creationId xmlns:a16="http://schemas.microsoft.com/office/drawing/2014/main" id="{95C7AEBE-6998-C357-7A0A-FAE95E5AFB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8245" y="683303"/>
            <a:ext cx="1550575" cy="414943"/>
          </a:xfrm>
          <a:prstGeom prst="rect">
            <a:avLst/>
          </a:prstGeom>
        </p:spPr>
      </p:pic>
      <p:sp>
        <p:nvSpPr>
          <p:cNvPr id="2" name="Title 1">
            <a:extLst>
              <a:ext uri="{FF2B5EF4-FFF2-40B4-BE49-F238E27FC236}">
                <a16:creationId xmlns:a16="http://schemas.microsoft.com/office/drawing/2014/main" id="{314864AF-0396-67B7-4972-CCF5B5F2627C}"/>
              </a:ext>
            </a:extLst>
          </p:cNvPr>
          <p:cNvSpPr>
            <a:spLocks noGrp="1"/>
          </p:cNvSpPr>
          <p:nvPr>
            <p:ph type="ctrTitle" hasCustomPrompt="1"/>
          </p:nvPr>
        </p:nvSpPr>
        <p:spPr>
          <a:xfrm>
            <a:off x="350365" y="4937760"/>
            <a:ext cx="6187596" cy="1083032"/>
          </a:xfrm>
          <a:prstGeom prst="rect">
            <a:avLst/>
          </a:prstGeom>
        </p:spPr>
        <p:txBody>
          <a:bodyPr anchor="b">
            <a:normAutofit/>
          </a:bodyPr>
          <a:lstStyle>
            <a:lvl1pPr algn="l">
              <a:defRPr sz="2000" b="1">
                <a:solidFill>
                  <a:schemeClr val="bg1"/>
                </a:solidFill>
              </a:defRPr>
            </a:lvl1pPr>
          </a:lstStyle>
          <a:p>
            <a:r>
              <a:rPr lang="en-US"/>
              <a:t>CLICK TO EDIT SECTION TITLE</a:t>
            </a:r>
          </a:p>
        </p:txBody>
      </p:sp>
    </p:spTree>
    <p:extLst>
      <p:ext uri="{BB962C8B-B14F-4D97-AF65-F5344CB8AC3E}">
        <p14:creationId xmlns:p14="http://schemas.microsoft.com/office/powerpoint/2010/main" val="35045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accel="50000" decel="50000" fill="hold" nodeType="withEffect">
                                  <p:stCondLst>
                                    <p:cond delay="0"/>
                                  </p:stCondLst>
                                  <p:childTnLst>
                                    <p:animMotion origin="layout" path="M 8.33333E-7 -1.11111E-6 L -0.03685 -1.11111E-6 " pathEditMode="relative" rAng="0" ptsTypes="AA">
                                      <p:cBhvr>
                                        <p:cTn id="9" dur="1000" spd="-100000" fill="hold"/>
                                        <p:tgtEl>
                                          <p:spTgt spid="9"/>
                                        </p:tgtEl>
                                        <p:attrNameLst>
                                          <p:attrName>ppt_x</p:attrName>
                                          <p:attrName>ppt_y</p:attrName>
                                        </p:attrNameLst>
                                      </p:cBhvr>
                                      <p:rCtr x="-1849" y="0"/>
                                    </p:animMotion>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
                                        <p:tgtEl>
                                          <p:spTgt spid="2"/>
                                        </p:tgtEl>
                                        <p:attrNameLst>
                                          <p:attrName>ppt_y</p:attrName>
                                        </p:attrNameLst>
                                      </p:cBhvr>
                                      <p:tavLst>
                                        <p:tav tm="0">
                                          <p:val>
                                            <p:strVal val="#ppt_y+#ppt_h*1.125000"/>
                                          </p:val>
                                        </p:tav>
                                        <p:tav tm="100000">
                                          <p:val>
                                            <p:strVal val="#ppt_y"/>
                                          </p:val>
                                        </p:tav>
                                      </p:tavLst>
                                    </p:anim>
                                    <p:animEffect transition="in" filter="wipe(up)">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074" name="Picture 2" hidden="1">
            <a:extLst>
              <a:ext uri="{FF2B5EF4-FFF2-40B4-BE49-F238E27FC236}">
                <a16:creationId xmlns:a16="http://schemas.microsoft.com/office/drawing/2014/main" id="{669FFDCA-CB90-009B-161F-39BD316455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7775E81-4338-6B63-1CE5-07D9ACAFCF86}"/>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903544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95162-A5F3-3829-066B-E176C2709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A5DEB-6CE1-33D2-E4F3-A67E69380C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3663F-B9E7-8AE8-6079-036B6B15A7BD}"/>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5" name="Footer Placeholder 4">
            <a:extLst>
              <a:ext uri="{FF2B5EF4-FFF2-40B4-BE49-F238E27FC236}">
                <a16:creationId xmlns:a16="http://schemas.microsoft.com/office/drawing/2014/main" id="{6C006FBF-712D-E68E-449F-F1F446590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8E8E0-DA7A-9587-21A4-1C3BFA47CC48}"/>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17042190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lide 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138DF27-A504-EE2E-DE67-DA0BC7B3FE5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Content Placeholder 8">
            <a:extLst>
              <a:ext uri="{FF2B5EF4-FFF2-40B4-BE49-F238E27FC236}">
                <a16:creationId xmlns:a16="http://schemas.microsoft.com/office/drawing/2014/main" id="{9607DD9A-246B-6E22-8222-6C88BA84D2AB}"/>
              </a:ext>
            </a:extLst>
          </p:cNvPr>
          <p:cNvSpPr>
            <a:spLocks noGrp="1"/>
          </p:cNvSpPr>
          <p:nvPr>
            <p:ph sz="quarter" idx="13"/>
          </p:nvPr>
        </p:nvSpPr>
        <p:spPr>
          <a:xfrm>
            <a:off x="435007" y="1245870"/>
            <a:ext cx="11296181" cy="4657747"/>
          </a:xfrm>
          <a:prstGeom prst="rect">
            <a:avLst/>
          </a:prstGeom>
        </p:spPr>
        <p:txBody>
          <a:bodyPr/>
          <a:lstStyle>
            <a:lvl1pPr marL="228600" indent="-228600">
              <a:buClr>
                <a:schemeClr val="accent1"/>
              </a:buClr>
              <a:buFont typeface="Wingdings" panose="05000000000000000000" pitchFamily="2" charset="2"/>
              <a:buChar char="§"/>
              <a:defRPr sz="1400">
                <a:solidFill>
                  <a:schemeClr val="tx1">
                    <a:lumMod val="75000"/>
                    <a:lumOff val="25000"/>
                  </a:schemeClr>
                </a:solidFill>
              </a:defRPr>
            </a:lvl1pPr>
            <a:lvl2pPr marL="685800" indent="-228600">
              <a:buClr>
                <a:schemeClr val="accent1"/>
              </a:buClr>
              <a:buFont typeface="Arial" panose="020B0604020202020204" pitchFamily="34" charset="0"/>
              <a:buChar char="−"/>
              <a:defRPr sz="1400">
                <a:solidFill>
                  <a:schemeClr val="tx1">
                    <a:lumMod val="75000"/>
                    <a:lumOff val="25000"/>
                  </a:schemeClr>
                </a:solidFill>
              </a:defRPr>
            </a:lvl2pPr>
            <a:lvl3pPr marL="1143000" indent="-228600">
              <a:buClr>
                <a:schemeClr val="accent1"/>
              </a:buClr>
              <a:buFont typeface="Arial" panose="020B0604020202020204" pitchFamily="34" charset="0"/>
              <a:buChar char="►"/>
              <a:defRPr sz="1400">
                <a:solidFill>
                  <a:schemeClr val="tx1">
                    <a:lumMod val="75000"/>
                    <a:lumOff val="25000"/>
                  </a:schemeClr>
                </a:solidFill>
              </a:defRPr>
            </a:lvl3pPr>
            <a:lvl4pPr marL="1600200" indent="-228600">
              <a:buClr>
                <a:schemeClr val="accent1"/>
              </a:buClr>
              <a:buFont typeface="Arial" panose="020B0604020202020204" pitchFamily="34" charset="0"/>
              <a:buChar char="•"/>
              <a:defRPr sz="1400">
                <a:solidFill>
                  <a:schemeClr val="tx1">
                    <a:lumMod val="75000"/>
                    <a:lumOff val="25000"/>
                  </a:schemeClr>
                </a:solidFill>
              </a:defRPr>
            </a:lvl4pPr>
            <a:lvl5pPr marL="2057400" indent="-228600">
              <a:buClr>
                <a:schemeClr val="accent1"/>
              </a:buClr>
              <a:buFont typeface="Courier New" panose="02070309020205020404" pitchFamily="49" charset="0"/>
              <a:buChar char="o"/>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52411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138DF27-A504-EE2E-DE67-DA0BC7B3FE5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Content Placeholder 8">
            <a:extLst>
              <a:ext uri="{FF2B5EF4-FFF2-40B4-BE49-F238E27FC236}">
                <a16:creationId xmlns:a16="http://schemas.microsoft.com/office/drawing/2014/main" id="{9607DD9A-246B-6E22-8222-6C88BA84D2AB}"/>
              </a:ext>
            </a:extLst>
          </p:cNvPr>
          <p:cNvSpPr>
            <a:spLocks noGrp="1"/>
          </p:cNvSpPr>
          <p:nvPr>
            <p:ph sz="quarter" idx="13"/>
          </p:nvPr>
        </p:nvSpPr>
        <p:spPr>
          <a:xfrm>
            <a:off x="435007" y="1648135"/>
            <a:ext cx="11296181" cy="4257695"/>
          </a:xfrm>
          <a:prstGeom prst="rect">
            <a:avLst/>
          </a:prstGeom>
        </p:spPr>
        <p:txBody>
          <a:bodyPr/>
          <a:lstStyle>
            <a:lvl1pPr marL="228600" indent="-228600">
              <a:buClr>
                <a:schemeClr val="accent1"/>
              </a:buClr>
              <a:buFont typeface="Wingdings" panose="05000000000000000000" pitchFamily="2" charset="2"/>
              <a:buChar char="§"/>
              <a:defRPr sz="1400">
                <a:solidFill>
                  <a:schemeClr val="tx1">
                    <a:lumMod val="75000"/>
                    <a:lumOff val="25000"/>
                  </a:schemeClr>
                </a:solidFill>
              </a:defRPr>
            </a:lvl1pPr>
            <a:lvl2pPr marL="685800" indent="-228600">
              <a:buClr>
                <a:schemeClr val="accent1"/>
              </a:buClr>
              <a:buFont typeface="Arial" panose="020B0604020202020204" pitchFamily="34" charset="0"/>
              <a:buChar char="−"/>
              <a:defRPr sz="1400">
                <a:solidFill>
                  <a:schemeClr val="tx1">
                    <a:lumMod val="75000"/>
                    <a:lumOff val="25000"/>
                  </a:schemeClr>
                </a:solidFill>
              </a:defRPr>
            </a:lvl2pPr>
            <a:lvl3pPr marL="1143000" indent="-228600">
              <a:buClr>
                <a:schemeClr val="accent1"/>
              </a:buClr>
              <a:buFont typeface="Arial" panose="020B0604020202020204" pitchFamily="34" charset="0"/>
              <a:buChar char="►"/>
              <a:defRPr sz="1400">
                <a:solidFill>
                  <a:schemeClr val="tx1">
                    <a:lumMod val="75000"/>
                    <a:lumOff val="25000"/>
                  </a:schemeClr>
                </a:solidFill>
              </a:defRPr>
            </a:lvl3pPr>
            <a:lvl4pPr marL="1600200" indent="-228600">
              <a:buClr>
                <a:schemeClr val="accent1"/>
              </a:buClr>
              <a:buFont typeface="Arial" panose="020B0604020202020204" pitchFamily="34" charset="0"/>
              <a:buChar char="•"/>
              <a:defRPr sz="1400">
                <a:solidFill>
                  <a:schemeClr val="tx1">
                    <a:lumMod val="75000"/>
                    <a:lumOff val="25000"/>
                  </a:schemeClr>
                </a:solidFill>
              </a:defRPr>
            </a:lvl4pPr>
            <a:lvl5pPr marL="2057400" indent="-228600">
              <a:buClr>
                <a:schemeClr val="accent1"/>
              </a:buClr>
              <a:buFont typeface="Courier New" panose="02070309020205020404" pitchFamily="49" charset="0"/>
              <a:buChar char="o"/>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440EA0-7EB5-F147-2860-E3C0414048A9}"/>
              </a:ext>
            </a:extLst>
          </p:cNvPr>
          <p:cNvSpPr>
            <a:spLocks noGrp="1"/>
          </p:cNvSpPr>
          <p:nvPr>
            <p:ph type="body" sz="quarter" idx="14" hasCustomPrompt="1"/>
          </p:nvPr>
        </p:nvSpPr>
        <p:spPr>
          <a:xfrm>
            <a:off x="434975" y="852873"/>
            <a:ext cx="11322050" cy="354109"/>
          </a:xfrm>
          <a:prstGeom prst="rect">
            <a:avLst/>
          </a:prstGeom>
        </p:spPr>
        <p:txBody>
          <a:bodyPr/>
          <a:lstStyle>
            <a:lvl1pPr marL="0" indent="0">
              <a:buNone/>
              <a:defRPr sz="1800">
                <a:solidFill>
                  <a:schemeClr val="tx1">
                    <a:lumMod val="75000"/>
                    <a:lumOff val="25000"/>
                  </a:schemeClr>
                </a:solidFill>
              </a:defRPr>
            </a:lvl1pPr>
          </a:lstStyle>
          <a:p>
            <a:pPr lvl="0"/>
            <a:r>
              <a:rPr lang="en-US"/>
              <a:t>Click to edit sub text styles</a:t>
            </a:r>
          </a:p>
        </p:txBody>
      </p:sp>
    </p:spTree>
    <p:extLst>
      <p:ext uri="{BB962C8B-B14F-4D97-AF65-F5344CB8AC3E}">
        <p14:creationId xmlns:p14="http://schemas.microsoft.com/office/powerpoint/2010/main" val="26538976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Content, and Image Option 0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35009" y="1266613"/>
            <a:ext cx="7526404" cy="4639218"/>
          </a:xfrm>
          <a:prstGeom prst="rect">
            <a:avLst/>
          </a:prstGeom>
        </p:spPr>
        <p:txBody>
          <a:bodyPr/>
          <a:lstStyle>
            <a:lvl1pPr marL="0" indent="0" rtl="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rtl="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rtl="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5136F3D-F362-5385-2A20-EA9E429B0325}"/>
              </a:ext>
            </a:extLst>
          </p:cNvPr>
          <p:cNvSpPr>
            <a:spLocks noGrp="1"/>
          </p:cNvSpPr>
          <p:nvPr>
            <p:ph type="pic" sz="quarter" idx="13"/>
          </p:nvPr>
        </p:nvSpPr>
        <p:spPr>
          <a:xfrm>
            <a:off x="8551901" y="1266613"/>
            <a:ext cx="3186193" cy="4639215"/>
          </a:xfrm>
          <a:prstGeom prst="rect">
            <a:avLst/>
          </a:prstGeom>
        </p:spPr>
        <p:txBody>
          <a:bodyPr anchor="ctr"/>
          <a:lstStyle>
            <a:lvl1pPr marL="0" indent="0" algn="ctr" rtl="0">
              <a:buNone/>
              <a:defRPr>
                <a:solidFill>
                  <a:schemeClr val="tx1">
                    <a:lumMod val="75000"/>
                    <a:lumOff val="25000"/>
                  </a:schemeClr>
                </a:solidFill>
              </a:defRPr>
            </a:lvl1pPr>
          </a:lstStyle>
          <a:p>
            <a:endParaRPr lang="en-US"/>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Title 1">
            <a:extLst>
              <a:ext uri="{FF2B5EF4-FFF2-40B4-BE49-F238E27FC236}">
                <a16:creationId xmlns:a16="http://schemas.microsoft.com/office/drawing/2014/main" id="{85529BDF-2A97-7C23-8F4B-74C439567733}"/>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6752496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Content, and Image Option 0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5136F3D-F362-5385-2A20-EA9E429B0325}"/>
              </a:ext>
            </a:extLst>
          </p:cNvPr>
          <p:cNvSpPr>
            <a:spLocks noGrp="1"/>
          </p:cNvSpPr>
          <p:nvPr>
            <p:ph type="pic" sz="quarter" idx="13"/>
          </p:nvPr>
        </p:nvSpPr>
        <p:spPr>
          <a:xfrm>
            <a:off x="441915" y="3769971"/>
            <a:ext cx="11296180" cy="2135859"/>
          </a:xfrm>
          <a:prstGeom prst="rect">
            <a:avLst/>
          </a:prstGeom>
        </p:spPr>
        <p:txBody>
          <a:bodyPr anchor="ctr"/>
          <a:lstStyle>
            <a:lvl1pPr marL="0" indent="0" algn="ctr">
              <a:buNone/>
              <a:defRPr>
                <a:solidFill>
                  <a:schemeClr val="tx1">
                    <a:lumMod val="75000"/>
                    <a:lumOff val="25000"/>
                  </a:schemeClr>
                </a:solidFill>
              </a:defRPr>
            </a:lvl1pPr>
          </a:lstStyle>
          <a:p>
            <a:endParaRPr lang="en-US"/>
          </a:p>
        </p:txBody>
      </p:sp>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35008" y="1266613"/>
            <a:ext cx="11296179" cy="2056260"/>
          </a:xfrm>
          <a:prstGeom prst="rect">
            <a:avLst/>
          </a:prstGeom>
        </p:spPr>
        <p:txBody>
          <a:bodyPr/>
          <a:lstStyle>
            <a:lvl1pPr marL="0" indent="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9" name="Title 1">
            <a:extLst>
              <a:ext uri="{FF2B5EF4-FFF2-40B4-BE49-F238E27FC236}">
                <a16:creationId xmlns:a16="http://schemas.microsoft.com/office/drawing/2014/main" id="{85529BDF-2A97-7C23-8F4B-74C439567733}"/>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7985792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 Title and 3 Conten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918AF9-D1D7-52FD-D8E5-229799FE7182}"/>
              </a:ext>
            </a:extLst>
          </p:cNvPr>
          <p:cNvSpPr/>
          <p:nvPr userDrawn="1"/>
        </p:nvSpPr>
        <p:spPr>
          <a:xfrm>
            <a:off x="442825" y="1265159"/>
            <a:ext cx="3391168" cy="4640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9D704D-E839-A81C-24E8-F61538DD0C38}"/>
              </a:ext>
            </a:extLst>
          </p:cNvPr>
          <p:cNvSpPr/>
          <p:nvPr userDrawn="1"/>
        </p:nvSpPr>
        <p:spPr>
          <a:xfrm>
            <a:off x="4260186" y="1265159"/>
            <a:ext cx="3671703" cy="4640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D82D49-5C53-E262-15F0-F5C7FCD2DFAC}"/>
              </a:ext>
            </a:extLst>
          </p:cNvPr>
          <p:cNvSpPr/>
          <p:nvPr userDrawn="1"/>
        </p:nvSpPr>
        <p:spPr>
          <a:xfrm>
            <a:off x="8358745" y="1265159"/>
            <a:ext cx="3390431" cy="4640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2148A56C-C044-A959-DFAE-1F9A5999DD75}"/>
              </a:ext>
            </a:extLst>
          </p:cNvPr>
          <p:cNvSpPr>
            <a:spLocks noGrp="1"/>
          </p:cNvSpPr>
          <p:nvPr>
            <p:ph sz="quarter" idx="12"/>
          </p:nvPr>
        </p:nvSpPr>
        <p:spPr>
          <a:xfrm>
            <a:off x="442826" y="2025851"/>
            <a:ext cx="3391167" cy="3879979"/>
          </a:xfrm>
          <a:prstGeom prst="rect">
            <a:avLst/>
          </a:prstGeom>
        </p:spPr>
        <p:txBody>
          <a:bodyPr/>
          <a:lstStyle>
            <a:lvl1pPr marL="2286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2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C438C7F-726C-9A5A-C3CE-E8C7CBDB4442}"/>
              </a:ext>
            </a:extLst>
          </p:cNvPr>
          <p:cNvCxnSpPr/>
          <p:nvPr userDrawn="1"/>
        </p:nvCxnSpPr>
        <p:spPr>
          <a:xfrm>
            <a:off x="11389723" y="6356350"/>
            <a:ext cx="0" cy="5048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23C2907-D499-458A-D51A-08E85BED56AA}"/>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sp>
        <p:nvSpPr>
          <p:cNvPr id="2" name="Content Placeholder 16">
            <a:extLst>
              <a:ext uri="{FF2B5EF4-FFF2-40B4-BE49-F238E27FC236}">
                <a16:creationId xmlns:a16="http://schemas.microsoft.com/office/drawing/2014/main" id="{4CF3F71E-9E5B-53F2-0E4A-4A4F606D7CF9}"/>
              </a:ext>
            </a:extLst>
          </p:cNvPr>
          <p:cNvSpPr>
            <a:spLocks noGrp="1"/>
          </p:cNvSpPr>
          <p:nvPr>
            <p:ph sz="quarter" idx="13"/>
          </p:nvPr>
        </p:nvSpPr>
        <p:spPr>
          <a:xfrm>
            <a:off x="8358082" y="2025851"/>
            <a:ext cx="3391094" cy="3879979"/>
          </a:xfrm>
          <a:prstGeom prst="rect">
            <a:avLst/>
          </a:prstGeom>
        </p:spPr>
        <p:txBody>
          <a:bodyPr/>
          <a:lstStyle>
            <a:lvl1pPr marL="2286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2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6">
            <a:extLst>
              <a:ext uri="{FF2B5EF4-FFF2-40B4-BE49-F238E27FC236}">
                <a16:creationId xmlns:a16="http://schemas.microsoft.com/office/drawing/2014/main" id="{0E3DA0DB-162C-9DD0-8321-1C3C96FA1B73}"/>
              </a:ext>
            </a:extLst>
          </p:cNvPr>
          <p:cNvSpPr>
            <a:spLocks noGrp="1"/>
          </p:cNvSpPr>
          <p:nvPr>
            <p:ph sz="quarter" idx="14"/>
          </p:nvPr>
        </p:nvSpPr>
        <p:spPr>
          <a:xfrm>
            <a:off x="4259448" y="2025851"/>
            <a:ext cx="3672441" cy="3879979"/>
          </a:xfrm>
          <a:prstGeom prst="rect">
            <a:avLst/>
          </a:prstGeom>
        </p:spPr>
        <p:txBody>
          <a:bodyPr/>
          <a:lstStyle>
            <a:lvl1pPr marL="2286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2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2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23BD2325-8240-4345-FC46-CF9FDF041A5B}"/>
              </a:ext>
            </a:extLst>
          </p:cNvPr>
          <p:cNvSpPr>
            <a:spLocks noGrp="1"/>
          </p:cNvSpPr>
          <p:nvPr>
            <p:ph type="body" sz="quarter" idx="18"/>
          </p:nvPr>
        </p:nvSpPr>
        <p:spPr>
          <a:xfrm>
            <a:off x="443215" y="1265159"/>
            <a:ext cx="3390021" cy="504825"/>
          </a:xfrm>
          <a:prstGeom prst="rect">
            <a:avLst/>
          </a:prstGeom>
        </p:spPr>
        <p:txBody>
          <a:bodyPr anchor="ctr"/>
          <a:lstStyle>
            <a:lvl1pPr>
              <a:defRPr lang="en-US" sz="1400" b="1" kern="1200" dirty="0" smtClean="0">
                <a:solidFill>
                  <a:schemeClr val="accent1"/>
                </a:solidFill>
                <a:latin typeface="+mn-lt"/>
                <a:ea typeface="+mn-ea"/>
                <a:cs typeface="+mn-cs"/>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Clr>
                <a:schemeClr val="accent1"/>
              </a:buClr>
              <a:buFont typeface="Wingdings" panose="05000000000000000000" pitchFamily="2" charset="2"/>
              <a:buNone/>
            </a:pPr>
            <a:r>
              <a:rPr lang="en-US"/>
              <a:t>Click to edit Master text styles</a:t>
            </a:r>
          </a:p>
        </p:txBody>
      </p:sp>
      <p:sp>
        <p:nvSpPr>
          <p:cNvPr id="20" name="Text Placeholder 18">
            <a:extLst>
              <a:ext uri="{FF2B5EF4-FFF2-40B4-BE49-F238E27FC236}">
                <a16:creationId xmlns:a16="http://schemas.microsoft.com/office/drawing/2014/main" id="{DC810096-2015-33BC-32A9-348F971908AD}"/>
              </a:ext>
            </a:extLst>
          </p:cNvPr>
          <p:cNvSpPr>
            <a:spLocks noGrp="1"/>
          </p:cNvSpPr>
          <p:nvPr>
            <p:ph type="body" sz="quarter" idx="19"/>
          </p:nvPr>
        </p:nvSpPr>
        <p:spPr>
          <a:xfrm>
            <a:off x="4260593" y="1265159"/>
            <a:ext cx="3671201" cy="504825"/>
          </a:xfrm>
          <a:prstGeom prst="rect">
            <a:avLst/>
          </a:prstGeom>
        </p:spPr>
        <p:txBody>
          <a:bodyPr anchor="ctr"/>
          <a:lstStyle>
            <a:lvl1pPr>
              <a:defRPr lang="en-US" sz="1400" b="1" kern="1200" dirty="0" smtClean="0">
                <a:solidFill>
                  <a:schemeClr val="accent1"/>
                </a:solidFill>
                <a:latin typeface="+mn-lt"/>
                <a:ea typeface="+mn-ea"/>
                <a:cs typeface="+mn-cs"/>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Clr>
                <a:schemeClr val="accent1"/>
              </a:buClr>
              <a:buFont typeface="Wingdings" panose="05000000000000000000" pitchFamily="2" charset="2"/>
              <a:buNone/>
            </a:pPr>
            <a:r>
              <a:rPr lang="en-US"/>
              <a:t>Click to edit Master text styles</a:t>
            </a:r>
          </a:p>
        </p:txBody>
      </p:sp>
      <p:sp>
        <p:nvSpPr>
          <p:cNvPr id="21" name="Text Placeholder 18">
            <a:extLst>
              <a:ext uri="{FF2B5EF4-FFF2-40B4-BE49-F238E27FC236}">
                <a16:creationId xmlns:a16="http://schemas.microsoft.com/office/drawing/2014/main" id="{0A43F23D-20E7-708F-EA58-9AFCC683FD9B}"/>
              </a:ext>
            </a:extLst>
          </p:cNvPr>
          <p:cNvSpPr>
            <a:spLocks noGrp="1"/>
          </p:cNvSpPr>
          <p:nvPr>
            <p:ph type="body" sz="quarter" idx="20"/>
          </p:nvPr>
        </p:nvSpPr>
        <p:spPr>
          <a:xfrm>
            <a:off x="8359228" y="1265159"/>
            <a:ext cx="3389948" cy="504825"/>
          </a:xfrm>
          <a:prstGeom prst="rect">
            <a:avLst/>
          </a:prstGeom>
        </p:spPr>
        <p:txBody>
          <a:bodyPr anchor="ctr"/>
          <a:lstStyle>
            <a:lvl1pPr>
              <a:defRPr lang="en-US" sz="1400" b="1" kern="1200" dirty="0" smtClean="0">
                <a:solidFill>
                  <a:schemeClr val="accent1"/>
                </a:solidFill>
                <a:latin typeface="+mn-lt"/>
                <a:ea typeface="+mn-ea"/>
                <a:cs typeface="+mn-cs"/>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Clr>
                <a:schemeClr val="accent1"/>
              </a:buClr>
              <a:buFont typeface="Wingdings" panose="05000000000000000000" pitchFamily="2" charset="2"/>
              <a:buNone/>
            </a:pPr>
            <a:r>
              <a:rPr lang="en-US"/>
              <a:t>Click to edit Master text styles</a:t>
            </a:r>
          </a:p>
        </p:txBody>
      </p:sp>
      <p:sp>
        <p:nvSpPr>
          <p:cNvPr id="22" name="Title 1">
            <a:extLst>
              <a:ext uri="{FF2B5EF4-FFF2-40B4-BE49-F238E27FC236}">
                <a16:creationId xmlns:a16="http://schemas.microsoft.com/office/drawing/2014/main" id="{8DFDB797-EA66-4411-F739-39700D3BDBB7}"/>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9266382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Phon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B63F473-CB86-BE33-4DD8-D693A8F77C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6807" y="1270635"/>
            <a:ext cx="3146624" cy="6370166"/>
          </a:xfrm>
          <a:prstGeom prst="rect">
            <a:avLst/>
          </a:prstGeom>
        </p:spPr>
      </p:pic>
      <p:sp>
        <p:nvSpPr>
          <p:cNvPr id="6" name="Picture Placeholder 5">
            <a:extLst>
              <a:ext uri="{FF2B5EF4-FFF2-40B4-BE49-F238E27FC236}">
                <a16:creationId xmlns:a16="http://schemas.microsoft.com/office/drawing/2014/main" id="{96DA4F54-8B18-66E0-781F-3342A4D58323}"/>
              </a:ext>
            </a:extLst>
          </p:cNvPr>
          <p:cNvSpPr>
            <a:spLocks noGrp="1"/>
          </p:cNvSpPr>
          <p:nvPr>
            <p:ph type="pic" sz="quarter" idx="13"/>
          </p:nvPr>
        </p:nvSpPr>
        <p:spPr>
          <a:xfrm>
            <a:off x="8045966" y="1400638"/>
            <a:ext cx="2829679" cy="6067168"/>
          </a:xfrm>
          <a:prstGeom prst="roundRect">
            <a:avLst>
              <a:gd name="adj" fmla="val 9696"/>
            </a:avLst>
          </a:prstGeom>
        </p:spPr>
        <p:txBody>
          <a:bodyPr anchor="ctr"/>
          <a:lstStyle>
            <a:lvl1pPr marL="0" indent="0" algn="ctr">
              <a:buNone/>
              <a:defRPr>
                <a:solidFill>
                  <a:schemeClr val="tx1">
                    <a:lumMod val="75000"/>
                    <a:lumOff val="25000"/>
                  </a:schemeClr>
                </a:solidFill>
              </a:defRPr>
            </a:lvl1pPr>
          </a:lstStyle>
          <a:p>
            <a:endParaRPr lang="en-US"/>
          </a:p>
        </p:txBody>
      </p:sp>
      <p:sp>
        <p:nvSpPr>
          <p:cNvPr id="3" name="Content Placeholder 16">
            <a:extLst>
              <a:ext uri="{FF2B5EF4-FFF2-40B4-BE49-F238E27FC236}">
                <a16:creationId xmlns:a16="http://schemas.microsoft.com/office/drawing/2014/main" id="{EA62A1D3-C441-ED53-A32D-A66F9CAD67C1}"/>
              </a:ext>
            </a:extLst>
          </p:cNvPr>
          <p:cNvSpPr>
            <a:spLocks noGrp="1"/>
          </p:cNvSpPr>
          <p:nvPr>
            <p:ph sz="quarter" idx="12"/>
          </p:nvPr>
        </p:nvSpPr>
        <p:spPr>
          <a:xfrm>
            <a:off x="435008" y="1266616"/>
            <a:ext cx="6790945" cy="4639214"/>
          </a:xfrm>
          <a:prstGeom prst="rect">
            <a:avLst/>
          </a:prstGeom>
        </p:spPr>
        <p:txBody>
          <a:bodyPr/>
          <a:lstStyle>
            <a:lvl1pPr marL="2286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6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6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5C03BBF-B02A-2681-8E98-0E7A90308B56}"/>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2985649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Laptop, and Conten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32C212D-BE85-7888-0449-C8FDA3D21D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81" t="19273" r="9181" b="21624"/>
          <a:stretch/>
        </p:blipFill>
        <p:spPr>
          <a:xfrm>
            <a:off x="4989535" y="1886230"/>
            <a:ext cx="7022926" cy="4053262"/>
          </a:xfrm>
          <a:prstGeom prst="rect">
            <a:avLst/>
          </a:prstGeom>
        </p:spPr>
      </p:pic>
      <p:sp>
        <p:nvSpPr>
          <p:cNvPr id="6" name="Picture Placeholder 5">
            <a:extLst>
              <a:ext uri="{FF2B5EF4-FFF2-40B4-BE49-F238E27FC236}">
                <a16:creationId xmlns:a16="http://schemas.microsoft.com/office/drawing/2014/main" id="{96DA4F54-8B18-66E0-781F-3342A4D58323}"/>
              </a:ext>
            </a:extLst>
          </p:cNvPr>
          <p:cNvSpPr>
            <a:spLocks noGrp="1"/>
          </p:cNvSpPr>
          <p:nvPr>
            <p:ph type="pic" sz="quarter" idx="13"/>
          </p:nvPr>
        </p:nvSpPr>
        <p:spPr>
          <a:xfrm>
            <a:off x="5854045" y="2197688"/>
            <a:ext cx="5354425" cy="3337088"/>
          </a:xfrm>
          <a:prstGeom prst="roundRect">
            <a:avLst>
              <a:gd name="adj" fmla="val 0"/>
            </a:avLst>
          </a:prstGeom>
        </p:spPr>
        <p:txBody>
          <a:bodyPr anchor="ctr"/>
          <a:lstStyle>
            <a:lvl1pPr marL="0" indent="0" algn="ctr">
              <a:buNone/>
              <a:defRPr>
                <a:solidFill>
                  <a:schemeClr val="tx1">
                    <a:lumMod val="75000"/>
                    <a:lumOff val="25000"/>
                  </a:schemeClr>
                </a:solidFill>
              </a:defRPr>
            </a:lvl1pPr>
          </a:lstStyle>
          <a:p>
            <a:endParaRPr lang="en-US"/>
          </a:p>
        </p:txBody>
      </p:sp>
      <p:sp>
        <p:nvSpPr>
          <p:cNvPr id="4" name="Content Placeholder 16">
            <a:extLst>
              <a:ext uri="{FF2B5EF4-FFF2-40B4-BE49-F238E27FC236}">
                <a16:creationId xmlns:a16="http://schemas.microsoft.com/office/drawing/2014/main" id="{BF236814-0997-7CE8-BBD0-D0C77F081BA2}"/>
              </a:ext>
            </a:extLst>
          </p:cNvPr>
          <p:cNvSpPr>
            <a:spLocks noGrp="1"/>
          </p:cNvSpPr>
          <p:nvPr>
            <p:ph sz="quarter" idx="12"/>
          </p:nvPr>
        </p:nvSpPr>
        <p:spPr>
          <a:xfrm>
            <a:off x="435008" y="1266616"/>
            <a:ext cx="4148143" cy="4639214"/>
          </a:xfrm>
          <a:prstGeom prst="rect">
            <a:avLst/>
          </a:prstGeom>
        </p:spPr>
        <p:txBody>
          <a:bodyPr/>
          <a:lstStyle>
            <a:lvl1pPr marL="0" indent="0">
              <a:buClr>
                <a:schemeClr val="accent1"/>
              </a:buClr>
              <a:buFont typeface="Wingdings" panose="05000000000000000000" pitchFamily="2" charset="2"/>
              <a:buNone/>
              <a:defRPr lang="en-US" sz="1400" b="0" kern="1200" dirty="0" smtClean="0">
                <a:solidFill>
                  <a:schemeClr val="tx1">
                    <a:lumMod val="75000"/>
                    <a:lumOff val="25000"/>
                  </a:schemeClr>
                </a:solidFill>
                <a:latin typeface="+mn-lt"/>
                <a:ea typeface="+mn-ea"/>
                <a:cs typeface="+mn-cs"/>
              </a:defRPr>
            </a:lvl1pPr>
            <a:lvl2pPr marL="6858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2pPr>
            <a:lvl3pPr marL="11430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3pPr>
            <a:lvl4pPr marL="1600200" indent="-228600">
              <a:buClr>
                <a:schemeClr val="accent1"/>
              </a:buClr>
              <a:buFont typeface="Wingdings" panose="05000000000000000000" pitchFamily="2" charset="2"/>
              <a:buChar char="§"/>
              <a:defRPr lang="en-US" sz="1400" b="0" kern="1200" dirty="0" smtClean="0">
                <a:solidFill>
                  <a:schemeClr val="tx1">
                    <a:lumMod val="75000"/>
                    <a:lumOff val="25000"/>
                  </a:schemeClr>
                </a:solidFill>
                <a:latin typeface="+mn-lt"/>
                <a:ea typeface="+mn-ea"/>
                <a:cs typeface="+mn-cs"/>
              </a:defRPr>
            </a:lvl4pPr>
            <a:lvl5pPr marL="2057400" indent="-228600">
              <a:buClr>
                <a:schemeClr val="accent1"/>
              </a:buClr>
              <a:buFont typeface="Wingdings" panose="05000000000000000000" pitchFamily="2" charset="2"/>
              <a:buChar char="§"/>
              <a:defRPr lang="en-US" sz="1400" b="0" kern="1200" dirty="0">
                <a:solidFill>
                  <a:schemeClr val="tx1">
                    <a:lumMod val="75000"/>
                    <a:lumOff val="2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6C6FDDC-F618-7200-812A-8EE5CC00A846}"/>
              </a:ext>
            </a:extLst>
          </p:cNvPr>
          <p:cNvSpPr>
            <a:spLocks noGrp="1"/>
          </p:cNvSpPr>
          <p:nvPr>
            <p:ph type="title" hasCustomPrompt="1"/>
          </p:nvPr>
        </p:nvSpPr>
        <p:spPr>
          <a:xfrm>
            <a:off x="435008" y="314611"/>
            <a:ext cx="11296180" cy="504904"/>
          </a:xfrm>
          <a:prstGeom prst="rect">
            <a:avLst/>
          </a:prstGeom>
        </p:spPr>
        <p:txBody>
          <a:bodyPr anchor="t"/>
          <a:lstStyle>
            <a:lvl1pPr algn="l" defTabSz="914400" rtl="0" eaLnBrk="1" latinLnBrk="0" hangingPunct="1">
              <a:lnSpc>
                <a:spcPct val="90000"/>
              </a:lnSpc>
              <a:spcBef>
                <a:spcPct val="0"/>
              </a:spcBef>
              <a:buNone/>
              <a:defRPr lang="en-US" sz="2800" b="1" kern="1200" dirty="0">
                <a:solidFill>
                  <a:schemeClr val="tx1">
                    <a:lumMod val="75000"/>
                    <a:lumOff val="25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95578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6993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8" name="Picture 2" descr="C:\Users\SRosas\Desktop\ESK_049_5x.png">
            <a:extLst>
              <a:ext uri="{FF2B5EF4-FFF2-40B4-BE49-F238E27FC236}">
                <a16:creationId xmlns:a16="http://schemas.microsoft.com/office/drawing/2014/main" id="{ABD7223A-956E-0048-8019-607D46424DA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716472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079D7B4-CFFF-AF41-903C-61FBDFC32150}"/>
              </a:ext>
            </a:extLst>
          </p:cNvPr>
          <p:cNvSpPr/>
          <p:nvPr userDrawn="1"/>
        </p:nvSpPr>
        <p:spPr>
          <a:xfrm>
            <a:off x="2002420" y="0"/>
            <a:ext cx="5456268" cy="6858000"/>
          </a:xfrm>
          <a:prstGeom prst="rect">
            <a:avLst/>
          </a:prstGeom>
          <a:gradFill>
            <a:gsLst>
              <a:gs pos="58000">
                <a:schemeClr val="accent3">
                  <a:alpha val="77900"/>
                </a:schemeClr>
              </a:gs>
              <a:gs pos="10000">
                <a:schemeClr val="accent1">
                  <a:lumMod val="5000"/>
                  <a:lumOff val="95000"/>
                  <a:alpha val="0"/>
                </a:schemeClr>
              </a:gs>
              <a:gs pos="85000">
                <a:schemeClr val="tx2">
                  <a:alpha val="83394"/>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DC888C98-4CED-ED46-8D3C-D871EB68174D}"/>
              </a:ext>
            </a:extLst>
          </p:cNvPr>
          <p:cNvSpPr/>
          <p:nvPr userDrawn="1"/>
        </p:nvSpPr>
        <p:spPr>
          <a:xfrm>
            <a:off x="4064000" y="-20323"/>
            <a:ext cx="8128000" cy="6888484"/>
          </a:xfrm>
          <a:custGeom>
            <a:avLst/>
            <a:gdLst>
              <a:gd name="connsiteX0" fmla="*/ 0 w 8483600"/>
              <a:gd name="connsiteY0" fmla="*/ 10160 h 6969760"/>
              <a:gd name="connsiteX1" fmla="*/ 3139440 w 8483600"/>
              <a:gd name="connsiteY1" fmla="*/ 4013200 h 6969760"/>
              <a:gd name="connsiteX2" fmla="*/ 1696720 w 8483600"/>
              <a:gd name="connsiteY2" fmla="*/ 6969760 h 6969760"/>
              <a:gd name="connsiteX3" fmla="*/ 8483600 w 8483600"/>
              <a:gd name="connsiteY3" fmla="*/ 6969760 h 6969760"/>
              <a:gd name="connsiteX4" fmla="*/ 8483600 w 8483600"/>
              <a:gd name="connsiteY4" fmla="*/ 0 h 6969760"/>
              <a:gd name="connsiteX5" fmla="*/ 0 w 8483600"/>
              <a:gd name="connsiteY5" fmla="*/ 10160 h 6969760"/>
              <a:gd name="connsiteX0" fmla="*/ 0 w 8483600"/>
              <a:gd name="connsiteY0" fmla="*/ 10160 h 6980055"/>
              <a:gd name="connsiteX1" fmla="*/ 3139440 w 8483600"/>
              <a:gd name="connsiteY1" fmla="*/ 4013200 h 6980055"/>
              <a:gd name="connsiteX2" fmla="*/ 1134682 w 8483600"/>
              <a:gd name="connsiteY2" fmla="*/ 6980055 h 6980055"/>
              <a:gd name="connsiteX3" fmla="*/ 8483600 w 8483600"/>
              <a:gd name="connsiteY3" fmla="*/ 6969760 h 6980055"/>
              <a:gd name="connsiteX4" fmla="*/ 8483600 w 8483600"/>
              <a:gd name="connsiteY4" fmla="*/ 0 h 6980055"/>
              <a:gd name="connsiteX5" fmla="*/ 0 w 8483600"/>
              <a:gd name="connsiteY5" fmla="*/ 10160 h 698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600" h="6980055">
                <a:moveTo>
                  <a:pt x="0" y="10160"/>
                </a:moveTo>
                <a:lnTo>
                  <a:pt x="3139440" y="4013200"/>
                </a:lnTo>
                <a:lnTo>
                  <a:pt x="1134682" y="6980055"/>
                </a:lnTo>
                <a:lnTo>
                  <a:pt x="8483600" y="6969760"/>
                </a:lnTo>
                <a:lnTo>
                  <a:pt x="8483600" y="0"/>
                </a:lnTo>
                <a:lnTo>
                  <a:pt x="0" y="101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7459579" y="3979316"/>
            <a:ext cx="4254451" cy="615553"/>
          </a:xfrm>
          <a:noFill/>
        </p:spPr>
        <p:txBody>
          <a:bodyPr wrap="square" lIns="0" tIns="0" rIns="0" bIns="0">
            <a:spAutoFit/>
          </a:bodyPr>
          <a:lstStyle>
            <a:lvl1pPr marL="0" indent="0" algn="l">
              <a:buNone/>
              <a:defRPr sz="2000">
                <a:solidFill>
                  <a:schemeClr val="tx2"/>
                </a:solidFill>
                <a:latin typeface="Avenir Book" panose="0200050302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7459579" y="2936557"/>
            <a:ext cx="4254451" cy="984885"/>
          </a:xfrm>
          <a:noFill/>
        </p:spPr>
        <p:txBody>
          <a:bodyPr wrap="square" lIns="0" tIns="0" rIns="0" bIns="0" anchor="b" anchorCtr="0">
            <a:spAutoFit/>
          </a:bodyPr>
          <a:lstStyle>
            <a:lvl1pPr algn="l">
              <a:defRPr sz="3200" b="1" i="0" cap="all" baseline="0">
                <a:solidFill>
                  <a:schemeClr val="tx2"/>
                </a:solidFill>
                <a:latin typeface="Avenir Black" panose="02000503020000020003" pitchFamily="2" charset="0"/>
                <a:cs typeface="Arial Black" panose="020B0604020202020204" pitchFamily="34" charset="0"/>
              </a:defRPr>
            </a:lvl1pPr>
          </a:lstStyle>
          <a:p>
            <a:r>
              <a:rPr lang="en-US"/>
              <a:t>Click to edit Master title style</a:t>
            </a:r>
          </a:p>
        </p:txBody>
      </p:sp>
      <p:sp>
        <p:nvSpPr>
          <p:cNvPr id="13" name="Date Placeholder 3">
            <a:extLst>
              <a:ext uri="{FF2B5EF4-FFF2-40B4-BE49-F238E27FC236}">
                <a16:creationId xmlns:a16="http://schemas.microsoft.com/office/drawing/2014/main" id="{26B04D7D-33B1-2841-9963-8A69D7ADD380}"/>
              </a:ext>
            </a:extLst>
          </p:cNvPr>
          <p:cNvSpPr>
            <a:spLocks noGrp="1"/>
          </p:cNvSpPr>
          <p:nvPr>
            <p:ph type="dt" sz="half" idx="2"/>
          </p:nvPr>
        </p:nvSpPr>
        <p:spPr>
          <a:xfrm>
            <a:off x="358274" y="6312628"/>
            <a:ext cx="793897" cy="269738"/>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fld id="{C84FEDB9-6206-4BED-89A8-3882F617E2F4}" type="datetime1">
              <a:rPr lang="en-US" smtClean="0"/>
              <a:t>1/28/2026</a:t>
            </a:fld>
            <a:endParaRPr lang="en-US"/>
          </a:p>
        </p:txBody>
      </p:sp>
      <p:sp>
        <p:nvSpPr>
          <p:cNvPr id="14" name="Slide Number Placeholder 5">
            <a:extLst>
              <a:ext uri="{FF2B5EF4-FFF2-40B4-BE49-F238E27FC236}">
                <a16:creationId xmlns:a16="http://schemas.microsoft.com/office/drawing/2014/main" id="{86D53981-51E5-164E-99CF-9B5EA31EF758}"/>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pic>
        <p:nvPicPr>
          <p:cNvPr id="4" name="Picture 3">
            <a:extLst>
              <a:ext uri="{FF2B5EF4-FFF2-40B4-BE49-F238E27FC236}">
                <a16:creationId xmlns:a16="http://schemas.microsoft.com/office/drawing/2014/main" id="{98209864-C9C6-C019-D34F-43C8FCF91F3A}"/>
              </a:ext>
            </a:extLst>
          </p:cNvPr>
          <p:cNvPicPr>
            <a:picLocks noChangeAspect="1"/>
          </p:cNvPicPr>
          <p:nvPr userDrawn="1"/>
        </p:nvPicPr>
        <p:blipFill>
          <a:blip r:embed="rId3"/>
          <a:stretch>
            <a:fillRect/>
          </a:stretch>
        </p:blipFill>
        <p:spPr>
          <a:xfrm>
            <a:off x="9825674" y="6005658"/>
            <a:ext cx="1949316" cy="528119"/>
          </a:xfrm>
          <a:prstGeom prst="rect">
            <a:avLst/>
          </a:prstGeom>
        </p:spPr>
      </p:pic>
      <p:pic>
        <p:nvPicPr>
          <p:cNvPr id="6" name="Picture 5">
            <a:extLst>
              <a:ext uri="{FF2B5EF4-FFF2-40B4-BE49-F238E27FC236}">
                <a16:creationId xmlns:a16="http://schemas.microsoft.com/office/drawing/2014/main" id="{C25D2548-EBBC-C476-0E74-DA58F05B0805}"/>
              </a:ext>
            </a:extLst>
          </p:cNvPr>
          <p:cNvPicPr>
            <a:picLocks noChangeAspect="1"/>
          </p:cNvPicPr>
          <p:nvPr userDrawn="1"/>
        </p:nvPicPr>
        <p:blipFill>
          <a:blip r:embed="rId4"/>
          <a:stretch>
            <a:fillRect/>
          </a:stretch>
        </p:blipFill>
        <p:spPr>
          <a:xfrm>
            <a:off x="7460519" y="5773784"/>
            <a:ext cx="1892928" cy="739674"/>
          </a:xfrm>
          <a:prstGeom prst="rect">
            <a:avLst/>
          </a:prstGeom>
        </p:spPr>
      </p:pic>
    </p:spTree>
    <p:extLst>
      <p:ext uri="{BB962C8B-B14F-4D97-AF65-F5344CB8AC3E}">
        <p14:creationId xmlns:p14="http://schemas.microsoft.com/office/powerpoint/2010/main" val="1362919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2" descr="Image of blue sky and clouds">
            <a:extLst>
              <a:ext uri="{FF2B5EF4-FFF2-40B4-BE49-F238E27FC236}">
                <a16:creationId xmlns:a16="http://schemas.microsoft.com/office/drawing/2014/main" id="{43EE69D4-F0C9-E448-B997-61008EE98A77}"/>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716472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7CB0233-7353-DA4C-98F0-A40829A5B939}"/>
              </a:ext>
            </a:extLst>
          </p:cNvPr>
          <p:cNvSpPr/>
          <p:nvPr userDrawn="1"/>
        </p:nvSpPr>
        <p:spPr>
          <a:xfrm>
            <a:off x="2002420" y="0"/>
            <a:ext cx="5456268" cy="6858000"/>
          </a:xfrm>
          <a:prstGeom prst="rect">
            <a:avLst/>
          </a:prstGeom>
          <a:gradFill>
            <a:gsLst>
              <a:gs pos="58000">
                <a:schemeClr val="accent3">
                  <a:alpha val="77900"/>
                </a:schemeClr>
              </a:gs>
              <a:gs pos="10000">
                <a:schemeClr val="accent1">
                  <a:lumMod val="5000"/>
                  <a:lumOff val="95000"/>
                  <a:alpha val="0"/>
                </a:schemeClr>
              </a:gs>
              <a:gs pos="85000">
                <a:schemeClr val="tx2">
                  <a:alpha val="83394"/>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DC888C98-4CED-ED46-8D3C-D871EB68174D}"/>
              </a:ext>
            </a:extLst>
          </p:cNvPr>
          <p:cNvSpPr/>
          <p:nvPr userDrawn="1"/>
        </p:nvSpPr>
        <p:spPr>
          <a:xfrm>
            <a:off x="4064000" y="-20323"/>
            <a:ext cx="8128000" cy="6888484"/>
          </a:xfrm>
          <a:custGeom>
            <a:avLst/>
            <a:gdLst>
              <a:gd name="connsiteX0" fmla="*/ 0 w 8483600"/>
              <a:gd name="connsiteY0" fmla="*/ 10160 h 6969760"/>
              <a:gd name="connsiteX1" fmla="*/ 3139440 w 8483600"/>
              <a:gd name="connsiteY1" fmla="*/ 4013200 h 6969760"/>
              <a:gd name="connsiteX2" fmla="*/ 1696720 w 8483600"/>
              <a:gd name="connsiteY2" fmla="*/ 6969760 h 6969760"/>
              <a:gd name="connsiteX3" fmla="*/ 8483600 w 8483600"/>
              <a:gd name="connsiteY3" fmla="*/ 6969760 h 6969760"/>
              <a:gd name="connsiteX4" fmla="*/ 8483600 w 8483600"/>
              <a:gd name="connsiteY4" fmla="*/ 0 h 6969760"/>
              <a:gd name="connsiteX5" fmla="*/ 0 w 8483600"/>
              <a:gd name="connsiteY5" fmla="*/ 10160 h 6969760"/>
              <a:gd name="connsiteX0" fmla="*/ 0 w 8483600"/>
              <a:gd name="connsiteY0" fmla="*/ 10160 h 6980055"/>
              <a:gd name="connsiteX1" fmla="*/ 3139440 w 8483600"/>
              <a:gd name="connsiteY1" fmla="*/ 4013200 h 6980055"/>
              <a:gd name="connsiteX2" fmla="*/ 1134682 w 8483600"/>
              <a:gd name="connsiteY2" fmla="*/ 6980055 h 6980055"/>
              <a:gd name="connsiteX3" fmla="*/ 8483600 w 8483600"/>
              <a:gd name="connsiteY3" fmla="*/ 6969760 h 6980055"/>
              <a:gd name="connsiteX4" fmla="*/ 8483600 w 8483600"/>
              <a:gd name="connsiteY4" fmla="*/ 0 h 6980055"/>
              <a:gd name="connsiteX5" fmla="*/ 0 w 8483600"/>
              <a:gd name="connsiteY5" fmla="*/ 10160 h 698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600" h="6980055">
                <a:moveTo>
                  <a:pt x="0" y="10160"/>
                </a:moveTo>
                <a:lnTo>
                  <a:pt x="3139440" y="4013200"/>
                </a:lnTo>
                <a:lnTo>
                  <a:pt x="1134682" y="6980055"/>
                </a:lnTo>
                <a:lnTo>
                  <a:pt x="8483600" y="6969760"/>
                </a:lnTo>
                <a:lnTo>
                  <a:pt x="8483600" y="0"/>
                </a:lnTo>
                <a:lnTo>
                  <a:pt x="0" y="101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7459579" y="3979316"/>
            <a:ext cx="4254451" cy="615553"/>
          </a:xfrm>
          <a:noFill/>
        </p:spPr>
        <p:txBody>
          <a:bodyPr wrap="square" lIns="0" tIns="0" rIns="0" bIns="0">
            <a:spAutoFit/>
          </a:bodyPr>
          <a:lstStyle>
            <a:lvl1pPr marL="0" indent="0" algn="l">
              <a:buNone/>
              <a:defRPr sz="2000">
                <a:solidFill>
                  <a:schemeClr val="tx2"/>
                </a:solidFill>
                <a:latin typeface="Avenir Book" panose="0200050302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7459579" y="2936557"/>
            <a:ext cx="4254451" cy="984885"/>
          </a:xfrm>
          <a:noFill/>
        </p:spPr>
        <p:txBody>
          <a:bodyPr wrap="square" lIns="0" tIns="0" rIns="0" bIns="0" anchor="b" anchorCtr="0">
            <a:spAutoFit/>
          </a:bodyPr>
          <a:lstStyle>
            <a:lvl1pPr algn="l">
              <a:defRPr sz="3200" b="1" i="0" cap="all" baseline="0">
                <a:solidFill>
                  <a:schemeClr val="tx2"/>
                </a:solidFill>
                <a:latin typeface="Avenir Black" panose="02000503020000020003" pitchFamily="2" charset="0"/>
                <a:cs typeface="Arial Black" panose="020B0604020202020204" pitchFamily="34" charset="0"/>
              </a:defRPr>
            </a:lvl1pPr>
          </a:lstStyle>
          <a:p>
            <a:r>
              <a:rPr lang="en-US"/>
              <a:t>Click to edit Master title style</a:t>
            </a:r>
          </a:p>
        </p:txBody>
      </p:sp>
      <p:sp>
        <p:nvSpPr>
          <p:cNvPr id="13" name="Date Placeholder 3">
            <a:extLst>
              <a:ext uri="{FF2B5EF4-FFF2-40B4-BE49-F238E27FC236}">
                <a16:creationId xmlns:a16="http://schemas.microsoft.com/office/drawing/2014/main" id="{26B04D7D-33B1-2841-9963-8A69D7ADD380}"/>
              </a:ext>
            </a:extLst>
          </p:cNvPr>
          <p:cNvSpPr>
            <a:spLocks noGrp="1"/>
          </p:cNvSpPr>
          <p:nvPr>
            <p:ph type="dt" sz="half" idx="2"/>
          </p:nvPr>
        </p:nvSpPr>
        <p:spPr>
          <a:xfrm>
            <a:off x="358274" y="6312628"/>
            <a:ext cx="793897" cy="269738"/>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fld id="{0A364408-26F8-4190-829E-D009EFC2D18F}" type="datetime1">
              <a:rPr lang="en-US" smtClean="0"/>
              <a:t>1/28/2026</a:t>
            </a:fld>
            <a:endParaRPr lang="en-US"/>
          </a:p>
        </p:txBody>
      </p:sp>
      <p:sp>
        <p:nvSpPr>
          <p:cNvPr id="14" name="Slide Number Placeholder 5">
            <a:extLst>
              <a:ext uri="{FF2B5EF4-FFF2-40B4-BE49-F238E27FC236}">
                <a16:creationId xmlns:a16="http://schemas.microsoft.com/office/drawing/2014/main" id="{86D53981-51E5-164E-99CF-9B5EA31EF758}"/>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pic>
        <p:nvPicPr>
          <p:cNvPr id="4" name="Picture 3" descr="Logo of SoCalGas">
            <a:extLst>
              <a:ext uri="{FF2B5EF4-FFF2-40B4-BE49-F238E27FC236}">
                <a16:creationId xmlns:a16="http://schemas.microsoft.com/office/drawing/2014/main" id="{B019C7A8-0A97-C1D2-A3B9-6855B74B93FB}"/>
              </a:ext>
            </a:extLst>
          </p:cNvPr>
          <p:cNvPicPr>
            <a:picLocks noChangeAspect="1"/>
          </p:cNvPicPr>
          <p:nvPr userDrawn="1"/>
        </p:nvPicPr>
        <p:blipFill>
          <a:blip r:embed="rId3"/>
          <a:stretch>
            <a:fillRect/>
          </a:stretch>
        </p:blipFill>
        <p:spPr>
          <a:xfrm>
            <a:off x="9815684" y="5773784"/>
            <a:ext cx="1892928" cy="739674"/>
          </a:xfrm>
          <a:prstGeom prst="rect">
            <a:avLst/>
          </a:prstGeom>
        </p:spPr>
      </p:pic>
      <p:pic>
        <p:nvPicPr>
          <p:cNvPr id="6" name="Picture 5" descr="Logo of San Diego Gas &amp; Electric">
            <a:extLst>
              <a:ext uri="{FF2B5EF4-FFF2-40B4-BE49-F238E27FC236}">
                <a16:creationId xmlns:a16="http://schemas.microsoft.com/office/drawing/2014/main" id="{4E5F3D16-FCBD-B935-BDD6-E6A1DDFC19F3}"/>
              </a:ext>
            </a:extLst>
          </p:cNvPr>
          <p:cNvPicPr>
            <a:picLocks noChangeAspect="1"/>
          </p:cNvPicPr>
          <p:nvPr userDrawn="1"/>
        </p:nvPicPr>
        <p:blipFill>
          <a:blip r:embed="rId4"/>
          <a:stretch>
            <a:fillRect/>
          </a:stretch>
        </p:blipFill>
        <p:spPr>
          <a:xfrm>
            <a:off x="7458688" y="6005658"/>
            <a:ext cx="1949316" cy="528119"/>
          </a:xfrm>
          <a:prstGeom prst="rect">
            <a:avLst/>
          </a:prstGeom>
        </p:spPr>
      </p:pic>
    </p:spTree>
    <p:extLst>
      <p:ext uri="{BB962C8B-B14F-4D97-AF65-F5344CB8AC3E}">
        <p14:creationId xmlns:p14="http://schemas.microsoft.com/office/powerpoint/2010/main" val="2345540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94C1-D203-7A87-F559-7EA4AE507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05A2E8-BA80-66CC-021F-843DA8DC4C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B1F53A-D97A-E516-F5B3-4482F699BD47}"/>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5" name="Footer Placeholder 4">
            <a:extLst>
              <a:ext uri="{FF2B5EF4-FFF2-40B4-BE49-F238E27FC236}">
                <a16:creationId xmlns:a16="http://schemas.microsoft.com/office/drawing/2014/main" id="{E79DCD87-9954-34A6-D87C-82A89ABBB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BB806-2045-4FD6-F364-55B62EB121ED}"/>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15787514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091" y="274638"/>
            <a:ext cx="11281464" cy="685994"/>
          </a:xfrm>
        </p:spPr>
        <p:txBody>
          <a:bodyPr>
            <a:noAutofit/>
          </a:bodyPr>
          <a:lstStyle>
            <a:lvl1pPr>
              <a:defRPr sz="3400" cap="none"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D43A74D-B81A-EE42-8BAE-D01086100C11}"/>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F938709-D42D-4824-8D83-83D5537ADF7A}" type="datetime1">
              <a:rPr lang="en-US" smtClean="0"/>
              <a:t>1/28/2026</a:t>
            </a:fld>
            <a:endParaRPr lang="en-US"/>
          </a:p>
        </p:txBody>
      </p:sp>
      <p:sp>
        <p:nvSpPr>
          <p:cNvPr id="9" name="Slide Number Placeholder 5">
            <a:extLst>
              <a:ext uri="{FF2B5EF4-FFF2-40B4-BE49-F238E27FC236}">
                <a16:creationId xmlns:a16="http://schemas.microsoft.com/office/drawing/2014/main" id="{1621E55B-89EE-384A-9CC1-E383EA0DFD84}"/>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6351500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966B6F-BBC2-844C-B01E-765D2882C7D7}"/>
              </a:ext>
            </a:extLst>
          </p:cNvPr>
          <p:cNvSpPr/>
          <p:nvPr userDrawn="1"/>
        </p:nvSpPr>
        <p:spPr>
          <a:xfrm>
            <a:off x="0" y="5266944"/>
            <a:ext cx="5020056"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9091" y="274638"/>
            <a:ext cx="11281464" cy="685994"/>
          </a:xfrm>
        </p:spPr>
        <p:txBody>
          <a:bodyPr>
            <a:noAutofit/>
          </a:bodyPr>
          <a:lstStyle>
            <a:lvl1pPr>
              <a:defRPr sz="3400" cap="none"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D43A74D-B81A-EE42-8BAE-D01086100C11}"/>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80723AEA-CAE1-4DAF-9375-64490D3BDF8C}" type="datetime1">
              <a:rPr lang="en-US" smtClean="0"/>
              <a:t>1/28/2026</a:t>
            </a:fld>
            <a:endParaRPr lang="en-US"/>
          </a:p>
        </p:txBody>
      </p:sp>
      <p:sp>
        <p:nvSpPr>
          <p:cNvPr id="9" name="Slide Number Placeholder 5">
            <a:extLst>
              <a:ext uri="{FF2B5EF4-FFF2-40B4-BE49-F238E27FC236}">
                <a16:creationId xmlns:a16="http://schemas.microsoft.com/office/drawing/2014/main" id="{1621E55B-89EE-384A-9CC1-E383EA0DFD84}"/>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pic>
        <p:nvPicPr>
          <p:cNvPr id="4" name="Picture 3" descr="Logo of SoCalGas">
            <a:extLst>
              <a:ext uri="{FF2B5EF4-FFF2-40B4-BE49-F238E27FC236}">
                <a16:creationId xmlns:a16="http://schemas.microsoft.com/office/drawing/2014/main" id="{202B3A58-0D8E-7043-B229-6FCDEBF7167A}"/>
              </a:ext>
            </a:extLst>
          </p:cNvPr>
          <p:cNvPicPr>
            <a:picLocks noChangeAspect="1"/>
          </p:cNvPicPr>
          <p:nvPr userDrawn="1"/>
        </p:nvPicPr>
        <p:blipFill>
          <a:blip r:embed="rId2"/>
          <a:stretch>
            <a:fillRect/>
          </a:stretch>
        </p:blipFill>
        <p:spPr>
          <a:xfrm>
            <a:off x="459252" y="5968598"/>
            <a:ext cx="1570716" cy="613767"/>
          </a:xfrm>
          <a:prstGeom prst="rect">
            <a:avLst/>
          </a:prstGeom>
        </p:spPr>
      </p:pic>
    </p:spTree>
    <p:extLst>
      <p:ext uri="{BB962C8B-B14F-4D97-AF65-F5344CB8AC3E}">
        <p14:creationId xmlns:p14="http://schemas.microsoft.com/office/powerpoint/2010/main" val="3932840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966B6F-BBC2-844C-B01E-765D2882C7D7}"/>
              </a:ext>
            </a:extLst>
          </p:cNvPr>
          <p:cNvSpPr/>
          <p:nvPr userDrawn="1"/>
        </p:nvSpPr>
        <p:spPr>
          <a:xfrm>
            <a:off x="0" y="5266944"/>
            <a:ext cx="12192000"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9091" y="274638"/>
            <a:ext cx="11281464" cy="685994"/>
          </a:xfrm>
        </p:spPr>
        <p:txBody>
          <a:bodyPr>
            <a:noAutofit/>
          </a:bodyPr>
          <a:lstStyle>
            <a:lvl1pPr>
              <a:defRPr sz="3400" cap="none"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D43A74D-B81A-EE42-8BAE-D01086100C11}"/>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1EAFA0E5-DACD-486D-97D1-9BA861255DCA}" type="datetime1">
              <a:rPr lang="en-US" smtClean="0"/>
              <a:t>1/28/2026</a:t>
            </a:fld>
            <a:endParaRPr lang="en-US"/>
          </a:p>
        </p:txBody>
      </p:sp>
      <p:sp>
        <p:nvSpPr>
          <p:cNvPr id="9" name="Slide Number Placeholder 5">
            <a:extLst>
              <a:ext uri="{FF2B5EF4-FFF2-40B4-BE49-F238E27FC236}">
                <a16:creationId xmlns:a16="http://schemas.microsoft.com/office/drawing/2014/main" id="{1621E55B-89EE-384A-9CC1-E383EA0DFD84}"/>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14358042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F1E7B9AE-9D54-E94B-B7D1-14D719A4DC52}"/>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A8823DE6-C2E2-4E82-B766-EA3C48785B6B}" type="datetime1">
              <a:rPr lang="en-US" smtClean="0"/>
              <a:t>1/28/2026</a:t>
            </a:fld>
            <a:endParaRPr lang="en-US"/>
          </a:p>
        </p:txBody>
      </p:sp>
      <p:sp>
        <p:nvSpPr>
          <p:cNvPr id="7" name="Slide Number Placeholder 5">
            <a:extLst>
              <a:ext uri="{FF2B5EF4-FFF2-40B4-BE49-F238E27FC236}">
                <a16:creationId xmlns:a16="http://schemas.microsoft.com/office/drawing/2014/main" id="{AAD92CF3-3C7A-144B-81AC-BEC6A3E17FC3}"/>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8956018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1443" y="1178560"/>
            <a:ext cx="5384800"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5757" y="1178560"/>
            <a:ext cx="5384800"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55C4137-9E73-5843-86A1-C7DDF4399DE4}"/>
              </a:ext>
            </a:extLst>
          </p:cNvPr>
          <p:cNvSpPr>
            <a:spLocks noGrp="1"/>
          </p:cNvSpPr>
          <p:nvPr>
            <p:ph type="dt" sz="half" idx="10"/>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564FF750-7F8B-4101-82A3-D6F73B76BF86}" type="datetime1">
              <a:rPr lang="en-US" smtClean="0"/>
              <a:t>1/28/2026</a:t>
            </a:fld>
            <a:endParaRPr lang="en-US"/>
          </a:p>
        </p:txBody>
      </p:sp>
      <p:sp>
        <p:nvSpPr>
          <p:cNvPr id="9" name="Slide Number Placeholder 5">
            <a:extLst>
              <a:ext uri="{FF2B5EF4-FFF2-40B4-BE49-F238E27FC236}">
                <a16:creationId xmlns:a16="http://schemas.microsoft.com/office/drawing/2014/main" id="{2F74E081-A768-A74A-AA3B-B9D5F804522C}"/>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36432163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5308" y="1178560"/>
            <a:ext cx="3521062"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9494" y="1178560"/>
            <a:ext cx="3521062"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55C4137-9E73-5843-86A1-C7DDF4399DE4}"/>
              </a:ext>
            </a:extLst>
          </p:cNvPr>
          <p:cNvSpPr>
            <a:spLocks noGrp="1"/>
          </p:cNvSpPr>
          <p:nvPr>
            <p:ph type="dt" sz="half" idx="10"/>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F4A8BBEB-4F08-40E0-A6D2-5D94624A978C}" type="datetime1">
              <a:rPr lang="en-US" smtClean="0"/>
              <a:t>1/28/2026</a:t>
            </a:fld>
            <a:endParaRPr lang="en-US"/>
          </a:p>
        </p:txBody>
      </p:sp>
      <p:sp>
        <p:nvSpPr>
          <p:cNvPr id="9" name="Slide Number Placeholder 5">
            <a:extLst>
              <a:ext uri="{FF2B5EF4-FFF2-40B4-BE49-F238E27FC236}">
                <a16:creationId xmlns:a16="http://schemas.microsoft.com/office/drawing/2014/main" id="{2F74E081-A768-A74A-AA3B-B9D5F804522C}"/>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
        <p:nvSpPr>
          <p:cNvPr id="7" name="Content Placeholder 2">
            <a:extLst>
              <a:ext uri="{FF2B5EF4-FFF2-40B4-BE49-F238E27FC236}">
                <a16:creationId xmlns:a16="http://schemas.microsoft.com/office/drawing/2014/main" id="{ADD9BEF3-5590-8844-AB0B-3DFE3A814884}"/>
              </a:ext>
            </a:extLst>
          </p:cNvPr>
          <p:cNvSpPr>
            <a:spLocks noGrp="1"/>
          </p:cNvSpPr>
          <p:nvPr>
            <p:ph sz="half" idx="11"/>
          </p:nvPr>
        </p:nvSpPr>
        <p:spPr>
          <a:xfrm>
            <a:off x="461444" y="1178560"/>
            <a:ext cx="3521062"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7537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1283" y="274638"/>
            <a:ext cx="3521062" cy="685995"/>
          </a:xfrm>
        </p:spPr>
        <p:txBody>
          <a:bodyPr/>
          <a:lstStyle/>
          <a:p>
            <a:r>
              <a:rPr lang="en-US"/>
              <a:t>Click to edit Master title style</a:t>
            </a:r>
          </a:p>
        </p:txBody>
      </p:sp>
      <p:sp>
        <p:nvSpPr>
          <p:cNvPr id="3" name="Content Placeholder 2"/>
          <p:cNvSpPr>
            <a:spLocks noGrp="1"/>
          </p:cNvSpPr>
          <p:nvPr>
            <p:ph sz="half" idx="1"/>
          </p:nvPr>
        </p:nvSpPr>
        <p:spPr>
          <a:xfrm>
            <a:off x="4325308" y="274638"/>
            <a:ext cx="3521062" cy="5622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9494" y="274638"/>
            <a:ext cx="3521062" cy="5622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55C4137-9E73-5843-86A1-C7DDF4399DE4}"/>
              </a:ext>
            </a:extLst>
          </p:cNvPr>
          <p:cNvSpPr>
            <a:spLocks noGrp="1"/>
          </p:cNvSpPr>
          <p:nvPr>
            <p:ph type="dt" sz="half" idx="10"/>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8E964875-E5AC-4512-A910-3B4E46CA4F3F}" type="datetime1">
              <a:rPr lang="en-US" smtClean="0"/>
              <a:t>1/28/2026</a:t>
            </a:fld>
            <a:endParaRPr lang="en-US"/>
          </a:p>
        </p:txBody>
      </p:sp>
      <p:sp>
        <p:nvSpPr>
          <p:cNvPr id="9" name="Slide Number Placeholder 5">
            <a:extLst>
              <a:ext uri="{FF2B5EF4-FFF2-40B4-BE49-F238E27FC236}">
                <a16:creationId xmlns:a16="http://schemas.microsoft.com/office/drawing/2014/main" id="{2F74E081-A768-A74A-AA3B-B9D5F804522C}"/>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28257180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1444" y="1150973"/>
            <a:ext cx="5535074" cy="535587"/>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1444" y="1790734"/>
            <a:ext cx="5535074" cy="41122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150973"/>
            <a:ext cx="5535074" cy="535587"/>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90734"/>
            <a:ext cx="5535074" cy="41122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AA1B8BF9-A714-0644-AD55-D7D69AFF96AB}"/>
              </a:ext>
            </a:extLst>
          </p:cNvPr>
          <p:cNvSpPr>
            <a:spLocks noGrp="1"/>
          </p:cNvSpPr>
          <p:nvPr>
            <p:ph type="dt" sz="half" idx="10"/>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1D360A8-F613-463E-8DC7-19CD78024F2A}" type="datetime1">
              <a:rPr lang="en-US" smtClean="0"/>
              <a:t>1/28/2026</a:t>
            </a:fld>
            <a:endParaRPr lang="en-US"/>
          </a:p>
        </p:txBody>
      </p:sp>
      <p:sp>
        <p:nvSpPr>
          <p:cNvPr id="11" name="Slide Number Placeholder 5">
            <a:extLst>
              <a:ext uri="{FF2B5EF4-FFF2-40B4-BE49-F238E27FC236}">
                <a16:creationId xmlns:a16="http://schemas.microsoft.com/office/drawing/2014/main" id="{6BF15111-3BAB-0C40-BC52-D9C46D7D2777}"/>
              </a:ext>
            </a:extLst>
          </p:cNvPr>
          <p:cNvSpPr>
            <a:spLocks noGrp="1"/>
          </p:cNvSpPr>
          <p:nvPr>
            <p:ph type="sldNum" sz="quarter" idx="11"/>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35635217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01D7EF15-53F0-5843-A65B-68C237FB8453}"/>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4F8504F7-36EB-46B0-91F7-D9AFC66C1EBE}" type="datetime1">
              <a:rPr lang="en-US" smtClean="0"/>
              <a:t>1/28/2026</a:t>
            </a:fld>
            <a:endParaRPr lang="en-US"/>
          </a:p>
        </p:txBody>
      </p:sp>
      <p:sp>
        <p:nvSpPr>
          <p:cNvPr id="7" name="Slide Number Placeholder 5">
            <a:extLst>
              <a:ext uri="{FF2B5EF4-FFF2-40B4-BE49-F238E27FC236}">
                <a16:creationId xmlns:a16="http://schemas.microsoft.com/office/drawing/2014/main" id="{05AD499F-7F63-9C4E-A9E9-2CA577E52816}"/>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8247375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5B396E6-1F13-974A-8686-F769B9C65EE1}"/>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EBFB5828-3363-42E2-828C-EF83CB7FE64A}" type="datetime1">
              <a:rPr lang="en-US" smtClean="0"/>
              <a:t>1/28/2026</a:t>
            </a:fld>
            <a:endParaRPr lang="en-US"/>
          </a:p>
        </p:txBody>
      </p:sp>
      <p:sp>
        <p:nvSpPr>
          <p:cNvPr id="6" name="Slide Number Placeholder 5">
            <a:extLst>
              <a:ext uri="{FF2B5EF4-FFF2-40B4-BE49-F238E27FC236}">
                <a16:creationId xmlns:a16="http://schemas.microsoft.com/office/drawing/2014/main" id="{95F18FF0-8EB8-BB47-A741-F0071447FE6E}"/>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2650900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EFC2-CF90-CCFC-9FFC-851B43006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B4D45-315D-1A43-EEF5-9DD519CEEC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D59FD-5A8C-9195-7779-80E030E56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B009C6-72D9-7822-B0EA-27CAADA68326}"/>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6" name="Footer Placeholder 5">
            <a:extLst>
              <a:ext uri="{FF2B5EF4-FFF2-40B4-BE49-F238E27FC236}">
                <a16:creationId xmlns:a16="http://schemas.microsoft.com/office/drawing/2014/main" id="{174538EE-05D8-C528-C30A-B31ECCD15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0CAA8-E242-D191-3527-72B5731E38F2}"/>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241472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163485" cy="1162050"/>
          </a:xfrm>
        </p:spPr>
        <p:txBody>
          <a:bodyPr anchor="b">
            <a:noAutofit/>
          </a:bodyPr>
          <a:lstStyle>
            <a:lvl1pPr algn="l">
              <a:defRPr sz="3600" b="1"/>
            </a:lvl1pPr>
          </a:lstStyle>
          <a:p>
            <a:r>
              <a:rPr lang="en-US"/>
              <a:t>Click to edit Master title style</a:t>
            </a:r>
          </a:p>
        </p:txBody>
      </p:sp>
      <p:sp>
        <p:nvSpPr>
          <p:cNvPr id="3" name="Content Placeholder 2"/>
          <p:cNvSpPr>
            <a:spLocks noGrp="1"/>
          </p:cNvSpPr>
          <p:nvPr>
            <p:ph idx="1"/>
          </p:nvPr>
        </p:nvSpPr>
        <p:spPr>
          <a:xfrm>
            <a:off x="4766733" y="273050"/>
            <a:ext cx="6968067" cy="58839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4163485" cy="4431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a:extLst>
              <a:ext uri="{FF2B5EF4-FFF2-40B4-BE49-F238E27FC236}">
                <a16:creationId xmlns:a16="http://schemas.microsoft.com/office/drawing/2014/main" id="{FF72B1C8-711B-A243-B872-F560F7AF3175}"/>
              </a:ext>
            </a:extLst>
          </p:cNvPr>
          <p:cNvSpPr>
            <a:spLocks noGrp="1"/>
          </p:cNvSpPr>
          <p:nvPr>
            <p:ph type="dt" sz="half" idx="10"/>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996EE55C-01B7-4674-BCB0-1DC2D9A2A267}" type="datetime1">
              <a:rPr lang="en-US" smtClean="0"/>
              <a:t>1/28/2026</a:t>
            </a:fld>
            <a:endParaRPr lang="en-US"/>
          </a:p>
        </p:txBody>
      </p:sp>
      <p:sp>
        <p:nvSpPr>
          <p:cNvPr id="9" name="Slide Number Placeholder 5">
            <a:extLst>
              <a:ext uri="{FF2B5EF4-FFF2-40B4-BE49-F238E27FC236}">
                <a16:creationId xmlns:a16="http://schemas.microsoft.com/office/drawing/2014/main" id="{795ECE78-E3B4-9D43-ACEE-75968368B505}"/>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36683069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9"/>
            <a:ext cx="7315200" cy="5813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787ED12D-775A-8742-878E-2CE0CD4EBE7C}"/>
              </a:ext>
            </a:extLst>
          </p:cNvPr>
          <p:cNvSpPr>
            <a:spLocks noGrp="1"/>
          </p:cNvSpPr>
          <p:nvPr>
            <p:ph type="dt" sz="half" idx="10"/>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5430F4FD-7DE2-48FE-9A79-1E7428E1B8CF}" type="datetime1">
              <a:rPr lang="en-US" smtClean="0"/>
              <a:t>1/28/2026</a:t>
            </a:fld>
            <a:endParaRPr lang="en-US"/>
          </a:p>
        </p:txBody>
      </p:sp>
      <p:sp>
        <p:nvSpPr>
          <p:cNvPr id="8" name="Slide Number Placeholder 5">
            <a:extLst>
              <a:ext uri="{FF2B5EF4-FFF2-40B4-BE49-F238E27FC236}">
                <a16:creationId xmlns:a16="http://schemas.microsoft.com/office/drawing/2014/main" id="{83DAF550-4764-8145-8466-DDE89E3FCCBE}"/>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24637869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CF0276-FE0E-0A41-ADFD-17D8A91AD218}"/>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7479806-19F8-4C61-9894-83617D2FE79F}" type="datetime1">
              <a:rPr lang="en-US" smtClean="0"/>
              <a:t>1/28/2026</a:t>
            </a:fld>
            <a:endParaRPr lang="en-US"/>
          </a:p>
        </p:txBody>
      </p:sp>
      <p:sp>
        <p:nvSpPr>
          <p:cNvPr id="8" name="Slide Number Placeholder 5">
            <a:extLst>
              <a:ext uri="{FF2B5EF4-FFF2-40B4-BE49-F238E27FC236}">
                <a16:creationId xmlns:a16="http://schemas.microsoft.com/office/drawing/2014/main" id="{06A9CD38-6D1E-7449-A578-DDBB7983DB51}"/>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10504317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84081" y="274640"/>
            <a:ext cx="1972962" cy="5612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4957" y="274639"/>
            <a:ext cx="9176403" cy="5612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0D2720-B26D-454B-84CC-EF39771DE61D}"/>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34F76161-3C58-42BD-B2EC-ADCF42D4012B}" type="datetime1">
              <a:rPr lang="en-US" smtClean="0"/>
              <a:t>1/28/2026</a:t>
            </a:fld>
            <a:endParaRPr lang="en-US"/>
          </a:p>
        </p:txBody>
      </p:sp>
      <p:sp>
        <p:nvSpPr>
          <p:cNvPr id="8" name="Slide Number Placeholder 5">
            <a:extLst>
              <a:ext uri="{FF2B5EF4-FFF2-40B4-BE49-F238E27FC236}">
                <a16:creationId xmlns:a16="http://schemas.microsoft.com/office/drawing/2014/main" id="{946CCFF7-9E2A-0447-9F38-5B515E80AB8F}"/>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10726531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69557" y="1117600"/>
            <a:ext cx="11232291" cy="4820863"/>
          </a:xfrm>
        </p:spPr>
        <p:txBody>
          <a:bodyPr/>
          <a:lstStyle>
            <a:lvl1pPr>
              <a:buClr>
                <a:schemeClr val="tx2">
                  <a:lumMod val="20000"/>
                  <a:lumOff val="80000"/>
                </a:schemeClr>
              </a:buClr>
              <a:defRPr/>
            </a:lvl1pPr>
            <a:lvl2pPr>
              <a:buClr>
                <a:schemeClr val="tx2">
                  <a:lumMod val="20000"/>
                  <a:lumOff val="80000"/>
                </a:schemeClr>
              </a:buClr>
              <a:defRPr/>
            </a:lvl2pPr>
            <a:lvl3pPr>
              <a:buClr>
                <a:schemeClr val="tx2">
                  <a:lumMod val="20000"/>
                  <a:lumOff val="80000"/>
                </a:schemeClr>
              </a:buClr>
              <a:defRPr/>
            </a:lvl3pPr>
            <a:lvl4pPr>
              <a:buClr>
                <a:schemeClr val="tx2">
                  <a:lumMod val="20000"/>
                  <a:lumOff val="80000"/>
                </a:schemeClr>
              </a:buClr>
              <a:defRPr/>
            </a:lvl4pPr>
            <a:lvl5pPr>
              <a:buClr>
                <a:schemeClr val="tx2">
                  <a:lumMod val="20000"/>
                  <a:lumOff val="8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ctrTitle"/>
          </p:nvPr>
        </p:nvSpPr>
        <p:spPr>
          <a:xfrm>
            <a:off x="441781" y="251723"/>
            <a:ext cx="11232291" cy="675857"/>
          </a:xfrm>
        </p:spPr>
        <p:txBody>
          <a:bodyPr/>
          <a:lstStyle>
            <a:lvl1pPr algn="l">
              <a:defRPr/>
            </a:lvl1pPr>
          </a:lstStyle>
          <a:p>
            <a:r>
              <a:rPr lang="en-US"/>
              <a:t>Click to edit Master title style</a:t>
            </a:r>
          </a:p>
        </p:txBody>
      </p:sp>
      <p:sp>
        <p:nvSpPr>
          <p:cNvPr id="7" name="Date Placeholder 3">
            <a:extLst>
              <a:ext uri="{FF2B5EF4-FFF2-40B4-BE49-F238E27FC236}">
                <a16:creationId xmlns:a16="http://schemas.microsoft.com/office/drawing/2014/main" id="{EB349F9D-06D8-5443-8A04-8F16B2EBC46B}"/>
              </a:ext>
            </a:extLst>
          </p:cNvPr>
          <p:cNvSpPr>
            <a:spLocks noGrp="1"/>
          </p:cNvSpPr>
          <p:nvPr>
            <p:ph type="dt" sz="half" idx="2"/>
          </p:nvPr>
        </p:nvSpPr>
        <p:spPr>
          <a:xfrm>
            <a:off x="6486094" y="6312628"/>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E3B85ECF-D7B0-4FE5-9C2F-0B4B8F2F7CCB}" type="datetime1">
              <a:rPr lang="en-US" smtClean="0"/>
              <a:t>1/28/2026</a:t>
            </a:fld>
            <a:endParaRPr lang="en-US"/>
          </a:p>
        </p:txBody>
      </p:sp>
      <p:sp>
        <p:nvSpPr>
          <p:cNvPr id="9" name="Slide Number Placeholder 5">
            <a:extLst>
              <a:ext uri="{FF2B5EF4-FFF2-40B4-BE49-F238E27FC236}">
                <a16:creationId xmlns:a16="http://schemas.microsoft.com/office/drawing/2014/main" id="{36F8BCCE-7AFD-134B-8182-F8A40E66C61F}"/>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spTree>
    <p:extLst>
      <p:ext uri="{BB962C8B-B14F-4D97-AF65-F5344CB8AC3E}">
        <p14:creationId xmlns:p14="http://schemas.microsoft.com/office/powerpoint/2010/main" val="190829556"/>
      </p:ext>
    </p:extLst>
  </p:cSld>
  <p:clrMapOvr>
    <a:masterClrMapping/>
  </p:clrMapOvr>
  <p:transition spd="med" advClick="0"/>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B7DA32F1-07FE-4D05-B4A0-7D73F5E45D74}" type="datetime4">
              <a:rPr lang="en-US" smtClean="0"/>
              <a:t>January 28, 2026</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25233440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994B680A-CD58-49A0-9FF1-39DB96B5584D}" type="datetime4">
              <a:rPr lang="en-US" smtClean="0"/>
              <a:t>January 28, 2026</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588917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F93C2F67-711A-4A02-B777-C14FD5001BAA}" type="datetime4">
              <a:rPr lang="en-US" smtClean="0"/>
              <a:t>January 28, 2026</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065056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5F743239-6828-4ABF-9924-51D9955D7360}" type="datetime4">
              <a:rPr lang="en-US" smtClean="0"/>
              <a:t>January 28, 2026</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3295585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54A51981-7269-415F-9437-55978191E015}" type="datetime4">
              <a:rPr lang="en-US" smtClean="0"/>
              <a:t>January 28, 2026</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80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2BF6-BFAD-45F5-88A1-623B3E8BDB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B9C613-38B0-3F22-E2CB-21F7BEFBF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117F0-5BB4-350C-4AB8-CFF43362E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389FBD-BBB5-41EF-C5ED-C19C49EF46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CD9E92-2F79-A147-3054-FA6B662482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09D8F1-1E6A-050E-4FEF-A72DB7724299}"/>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8" name="Footer Placeholder 7">
            <a:extLst>
              <a:ext uri="{FF2B5EF4-FFF2-40B4-BE49-F238E27FC236}">
                <a16:creationId xmlns:a16="http://schemas.microsoft.com/office/drawing/2014/main" id="{BE8B87F1-8768-77BD-3D4A-75F05D210B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F1F4A9-D06B-89F1-5980-F39255348030}"/>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475893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B70015D9-0EBE-4F82-8BB4-CB70F650BD55}" type="datetime4">
              <a:rPr lang="en-US" smtClean="0"/>
              <a:t>January 28, 2026</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505198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B80B5C7C-8638-44BC-9F58-2DC8F02D0467}" type="datetime4">
              <a:rPr lang="en-US" smtClean="0"/>
              <a:t>January 28, 2026</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341245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EFCA9C26-189A-4B54-9E86-5FBA21ED84FB}" type="datetime4">
              <a:rPr lang="en-US" smtClean="0"/>
              <a:t>January 28, 2026</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461915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30D35F8A-6C9D-4C4C-81E5-068667DA7453}" type="datetime4">
              <a:rPr lang="en-US" smtClean="0"/>
              <a:t>January 28, 2026</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5785801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B3CF9B4-5D40-4585-A9F2-252CF4B4C447}" type="datetime4">
              <a:rPr lang="en-US" smtClean="0"/>
              <a:t>January 28, 2026</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545163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CB695C7F-EEC2-4532-BAE0-7643CB881800}" type="datetime4">
              <a:rPr lang="en-US" smtClean="0"/>
              <a:t>January 28, 2026</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1693210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2B736759-0C0A-4803-ADFA-D866A82C03BE}" type="datetime4">
              <a:rPr lang="en-US" smtClean="0"/>
              <a:t>January 28, 2026</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720529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BF091DFA-3076-4F2A-A415-7375C827C590}" type="datetime4">
              <a:rPr lang="en-US" smtClean="0"/>
              <a:t>January 28, 2026</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8" name="Picture 7">
            <a:extLst>
              <a:ext uri="{FF2B5EF4-FFF2-40B4-BE49-F238E27FC236}">
                <a16:creationId xmlns:a16="http://schemas.microsoft.com/office/drawing/2014/main" id="{13FD4194-852C-DF42-8F80-863269456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2"/>
          </a:solidFill>
        </p:spPr>
      </p:pic>
    </p:spTree>
    <p:extLst>
      <p:ext uri="{BB962C8B-B14F-4D97-AF65-F5344CB8AC3E}">
        <p14:creationId xmlns:p14="http://schemas.microsoft.com/office/powerpoint/2010/main" val="25169826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66512CFA-23AC-40CC-B8B2-ABB2005FB330}" type="datetime4">
              <a:rPr lang="en-US" smtClean="0"/>
              <a:t>January 28, 2026</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8275990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258F80BC-2372-47F9-BED5-4D3B47AB9DED}" type="datetime4">
              <a:rPr lang="en-US" smtClean="0"/>
              <a:t>January 28, 2026</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701146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4D30-4657-446C-80D3-0A493CF650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EA457B-B336-7D6C-A801-69EB678C8ED2}"/>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4" name="Footer Placeholder 3">
            <a:extLst>
              <a:ext uri="{FF2B5EF4-FFF2-40B4-BE49-F238E27FC236}">
                <a16:creationId xmlns:a16="http://schemas.microsoft.com/office/drawing/2014/main" id="{D868B912-CD78-D2DD-9C64-8D5F023AC4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62438F-5788-48C6-A9BC-6629DCDBF79C}"/>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11520119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387CA94B-936D-47C1-A429-741CEB837EEF}" type="datetime4">
              <a:rPr lang="en-US" smtClean="0"/>
              <a:t>January 28, 2026</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929907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B049513F-9A60-4EF6-B79A-155FEE73AFF3}" type="datetime4">
              <a:rPr lang="en-US" smtClean="0"/>
              <a:t>January 28, 2026</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9689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C480F494-BBD9-4D0B-ADE5-403FEFF09EBD}" type="datetime4">
              <a:rPr lang="en-US" smtClean="0"/>
              <a:t>January 28, 2026</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358830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55E8A545-F624-4DC4-B095-5545921FD8EA}" type="datetime4">
              <a:rPr lang="en-US" smtClean="0"/>
              <a:t>January 28, 2026</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37942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3043C14-9AD3-4498-8B12-E0296A2581CC}" type="datetime4">
              <a:rPr lang="en-US" smtClean="0"/>
              <a:t>January 28, 2026</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055251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00F0337-A2D2-4A7A-A422-58102535B223}" type="datetime4">
              <a:rPr lang="en-US" smtClean="0"/>
              <a:t>January 28, 2026</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349249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4C9A3F67-5666-427E-912A-A73A86072520}" type="datetime4">
              <a:rPr lang="en-US" smtClean="0"/>
              <a:t>January 28, 2026</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133274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CE6073CC-8CD4-40C6-8A1B-A86F12558A0D}" type="datetime4">
              <a:rPr lang="en-US" smtClean="0"/>
              <a:t>January 28, 2026</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7562128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DCA275CC-D97D-4BD8-8D6C-273A2C22299B}" type="datetime4">
              <a:rPr lang="en-US" smtClean="0"/>
              <a:t>January 28, 2026</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300609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366AB624-5A2F-4331-A906-4C94B10A4C5F}" type="datetime4">
              <a:rPr lang="en-US" smtClean="0"/>
              <a:t>January 28, 2026</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63305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B05624-0DAA-F3EC-0A30-04B33FBDD81B}"/>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3" name="Footer Placeholder 2">
            <a:extLst>
              <a:ext uri="{FF2B5EF4-FFF2-40B4-BE49-F238E27FC236}">
                <a16:creationId xmlns:a16="http://schemas.microsoft.com/office/drawing/2014/main" id="{B0BB429C-D3A5-64C4-88DA-04DD9AF2D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047498-E327-CAC7-4279-20502E318E28}"/>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32766750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E8C7D82-5D37-4835-B098-EE6B47676D87}" type="datetime4">
              <a:rPr lang="en-US" smtClean="0"/>
              <a:t>January 28, 2026</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884337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5F42AC4-0FAA-4E6C-8A20-3E062F8CC434}" type="datetime4">
              <a:rPr lang="en-US" smtClean="0"/>
              <a:t>January 28, 2026</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532689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7B94EC0-9ABC-49BC-BA30-668E26A25AE0}" type="datetime4">
              <a:rPr lang="en-US" smtClean="0"/>
              <a:t>January 28, 2026</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78871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815E5E01-F4EC-4DC8-9ACB-6FDD45D41AEC}" type="datetime4">
              <a:rPr lang="en-US" smtClean="0"/>
              <a:t>January 28, 2026</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6219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7C03F73E-5292-4537-B8F8-52D270436380}" type="datetime4">
              <a:rPr lang="en-US" smtClean="0"/>
              <a:t>January 28, 2026</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105479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D1A9525-FA85-4700-983A-6D39984CE173}" type="datetime4">
              <a:rPr lang="en-US" smtClean="0"/>
              <a:t>January 28, 2026</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534052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B3168235-AC39-42D2-BA6A-BEA70773360D}" type="datetime4">
              <a:rPr lang="en-US" smtClean="0"/>
              <a:t>January 28, 2026</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087288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9A25059F-EC4E-4F52-A3FD-8DC5A3BDEA36}" type="datetime4">
              <a:rPr lang="en-US" smtClean="0"/>
              <a:t>January 28, 2026</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515341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ACA89699-4CE8-46F4-B2B4-77528C65F470}" type="datetime4">
              <a:rPr lang="en-US" smtClean="0"/>
              <a:t>January 28, 2026</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5256950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83110A9D-A9A8-4F45-95D6-96F21A04DD06}" type="datetime4">
              <a:rPr lang="en-US" smtClean="0"/>
              <a:t>January 28, 2026</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106959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C5F6-9475-824E-A0D6-7508835CBB8E}"/>
              </a:ext>
            </a:extLst>
          </p:cNvPr>
          <p:cNvSpPr>
            <a:spLocks noGrp="1"/>
          </p:cNvSpPr>
          <p:nvPr>
            <p:ph type="title"/>
          </p:nvPr>
        </p:nvSpPr>
        <p:spPr>
          <a:xfrm>
            <a:off x="839788" y="457200"/>
            <a:ext cx="3932237" cy="1600200"/>
          </a:xfrm>
        </p:spPr>
        <p:txBody>
          <a:bodyPr anchor="b"/>
          <a:lstStyle>
            <a:lvl1pPr>
              <a:defRPr sz="3200">
                <a:solidFill>
                  <a:srgbClr val="92D05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935CEC-7313-7797-974C-E26BBBCCC6E8}"/>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6E0F5-B487-C816-F31B-D6BA72A6853E}"/>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EF82A-1229-E87C-8819-45C732FCB261}"/>
              </a:ext>
            </a:extLst>
          </p:cNvPr>
          <p:cNvSpPr>
            <a:spLocks noGrp="1"/>
          </p:cNvSpPr>
          <p:nvPr>
            <p:ph type="dt" sz="half" idx="10"/>
          </p:nvPr>
        </p:nvSpPr>
        <p:spPr/>
        <p:txBody>
          <a:bodyPr/>
          <a:lstStyle/>
          <a:p>
            <a:r>
              <a:rPr lang="en-US"/>
              <a:t>1/21/26</a:t>
            </a:r>
          </a:p>
        </p:txBody>
      </p:sp>
      <p:sp>
        <p:nvSpPr>
          <p:cNvPr id="6" name="Footer Placeholder 5">
            <a:extLst>
              <a:ext uri="{FF2B5EF4-FFF2-40B4-BE49-F238E27FC236}">
                <a16:creationId xmlns:a16="http://schemas.microsoft.com/office/drawing/2014/main" id="{5E26B81D-14AF-8966-858B-CC470FCD7229}"/>
              </a:ext>
            </a:extLst>
          </p:cNvPr>
          <p:cNvSpPr>
            <a:spLocks noGrp="1"/>
          </p:cNvSpPr>
          <p:nvPr>
            <p:ph type="ftr" sz="quarter" idx="11"/>
          </p:nvPr>
        </p:nvSpPr>
        <p:spPr>
          <a:xfrm>
            <a:off x="3888828" y="6356350"/>
            <a:ext cx="4393324" cy="365125"/>
          </a:xfrm>
        </p:spPr>
        <p:txBody>
          <a:bodyPr/>
          <a:lstStyle/>
          <a:p>
            <a:r>
              <a:rPr lang="en-US"/>
              <a:t>Building Decarbonization Best Practices and Future Pathways</a:t>
            </a:r>
          </a:p>
        </p:txBody>
      </p:sp>
      <p:sp>
        <p:nvSpPr>
          <p:cNvPr id="7" name="Slide Number Placeholder 6">
            <a:extLst>
              <a:ext uri="{FF2B5EF4-FFF2-40B4-BE49-F238E27FC236}">
                <a16:creationId xmlns:a16="http://schemas.microsoft.com/office/drawing/2014/main" id="{3592C0D0-76DC-6A7D-9C27-DBBB5F28C158}"/>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1434206780"/>
      </p:ext>
    </p:extLst>
  </p:cSld>
  <p:clrMapOvr>
    <a:overrideClrMapping bg1="dk1" tx1="lt1" bg2="dk2" tx2="lt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F32ABCC0-80B5-4CAB-A182-FA645B112416}" type="datetime4">
              <a:rPr lang="en-US" smtClean="0"/>
              <a:t>January 28, 2026</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41329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Slide 1">
    <p:bg>
      <p:bgPr>
        <a:solidFill>
          <a:srgbClr val="CFC3B5"/>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6A00A25-C4ED-464D-9CE7-A6F77060FF5C}"/>
              </a:ext>
            </a:extLst>
          </p:cNvPr>
          <p:cNvSpPr>
            <a:spLocks noGrp="1"/>
          </p:cNvSpPr>
          <p:nvPr>
            <p:ph type="body" sz="quarter" idx="13" hasCustomPrompt="1"/>
          </p:nvPr>
        </p:nvSpPr>
        <p:spPr>
          <a:xfrm>
            <a:off x="623032" y="4429626"/>
            <a:ext cx="10515600" cy="446087"/>
          </a:xfrm>
        </p:spPr>
        <p:txBody>
          <a:bodyPr/>
          <a:lstStyle>
            <a:lvl1pPr>
              <a:defRPr>
                <a:solidFill>
                  <a:schemeClr val="bg1"/>
                </a:solidFill>
              </a:defRPr>
            </a:lvl1pPr>
          </a:lstStyle>
          <a:p>
            <a:pPr lvl="0"/>
            <a:r>
              <a:rPr lang="en-US"/>
              <a:t>Presenter name or Subtitle</a:t>
            </a:r>
          </a:p>
        </p:txBody>
      </p:sp>
      <p:sp>
        <p:nvSpPr>
          <p:cNvPr id="14" name="Text Placeholder 13">
            <a:extLst>
              <a:ext uri="{FF2B5EF4-FFF2-40B4-BE49-F238E27FC236}">
                <a16:creationId xmlns:a16="http://schemas.microsoft.com/office/drawing/2014/main" id="{FEBB8063-FAEA-47FB-81DA-99C3A3179188}"/>
              </a:ext>
            </a:extLst>
          </p:cNvPr>
          <p:cNvSpPr>
            <a:spLocks noGrp="1"/>
          </p:cNvSpPr>
          <p:nvPr>
            <p:ph type="body" sz="quarter" idx="12" hasCustomPrompt="1"/>
          </p:nvPr>
        </p:nvSpPr>
        <p:spPr>
          <a:xfrm>
            <a:off x="623725" y="1806398"/>
            <a:ext cx="10515600" cy="2465353"/>
          </a:xfrm>
        </p:spPr>
        <p:txBody>
          <a:bodyPr>
            <a:normAutofit/>
          </a:bodyPr>
          <a:lstStyle>
            <a:lvl1pPr algn="l">
              <a:defRPr sz="5400" b="1"/>
            </a:lvl1pPr>
          </a:lstStyle>
          <a:p>
            <a:pPr lvl="0"/>
            <a:r>
              <a:rPr lang="en-US"/>
              <a:t>One two three              </a:t>
            </a:r>
          </a:p>
          <a:p>
            <a:pPr lvl="0"/>
            <a:r>
              <a:rPr lang="en-US"/>
              <a:t>four five six           </a:t>
            </a:r>
          </a:p>
          <a:p>
            <a:pPr lvl="0"/>
            <a:r>
              <a:rPr lang="en-US"/>
              <a:t>seven eight</a:t>
            </a:r>
          </a:p>
        </p:txBody>
      </p:sp>
      <p:sp>
        <p:nvSpPr>
          <p:cNvPr id="5" name="Text Placeholder 4">
            <a:extLst>
              <a:ext uri="{FF2B5EF4-FFF2-40B4-BE49-F238E27FC236}">
                <a16:creationId xmlns:a16="http://schemas.microsoft.com/office/drawing/2014/main" id="{07DA9F7A-E3AB-4616-B5C3-9FF015336A39}"/>
              </a:ext>
            </a:extLst>
          </p:cNvPr>
          <p:cNvSpPr>
            <a:spLocks noGrp="1"/>
          </p:cNvSpPr>
          <p:nvPr>
            <p:ph type="body" sz="quarter" idx="11" hasCustomPrompt="1"/>
          </p:nvPr>
        </p:nvSpPr>
        <p:spPr>
          <a:xfrm>
            <a:off x="623727" y="1283398"/>
            <a:ext cx="10515600" cy="365125"/>
          </a:xfrm>
        </p:spPr>
        <p:txBody>
          <a:bodyPr>
            <a:noAutofit/>
          </a:bodyPr>
          <a:lstStyle>
            <a:lvl1pPr>
              <a:defRPr sz="2000" b="1">
                <a:solidFill>
                  <a:srgbClr val="F15C22"/>
                </a:solidFill>
              </a:defRPr>
            </a:lvl1pPr>
          </a:lstStyle>
          <a:p>
            <a:pPr lvl="0"/>
            <a:r>
              <a:rPr lang="en-US"/>
              <a:t>Day Date Year</a:t>
            </a:r>
          </a:p>
        </p:txBody>
      </p:sp>
      <p:pic>
        <p:nvPicPr>
          <p:cNvPr id="10" name="Picture 9" descr="PoweringForward-white-01.png">
            <a:extLst>
              <a:ext uri="{FF2B5EF4-FFF2-40B4-BE49-F238E27FC236}">
                <a16:creationId xmlns:a16="http://schemas.microsoft.com/office/drawing/2014/main" id="{A9B27D02-5D4B-4507-8BED-437F755598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3728" y="6244739"/>
            <a:ext cx="1151974" cy="349083"/>
          </a:xfrm>
          <a:prstGeom prst="rect">
            <a:avLst/>
          </a:prstGeom>
        </p:spPr>
      </p:pic>
    </p:spTree>
    <p:extLst>
      <p:ext uri="{BB962C8B-B14F-4D97-AF65-F5344CB8AC3E}">
        <p14:creationId xmlns:p14="http://schemas.microsoft.com/office/powerpoint/2010/main" val="25990697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554BB5-074F-4307-8AAA-329C464893ED}"/>
              </a:ext>
            </a:extLst>
          </p:cNvPr>
          <p:cNvSpPr>
            <a:spLocks noGrp="1"/>
          </p:cNvSpPr>
          <p:nvPr>
            <p:ph type="body" sz="quarter" idx="10" hasCustomPrompt="1"/>
          </p:nvPr>
        </p:nvSpPr>
        <p:spPr>
          <a:xfrm>
            <a:off x="623728" y="1790018"/>
            <a:ext cx="10363200" cy="2401888"/>
          </a:xfrm>
        </p:spPr>
        <p:txBody>
          <a:bodyPr>
            <a:noAutofit/>
          </a:bodyPr>
          <a:lstStyle>
            <a:lvl1pPr>
              <a:spcBef>
                <a:spcPts val="0"/>
              </a:spcBef>
              <a:defRPr sz="5400" b="1">
                <a:solidFill>
                  <a:schemeClr val="bg1"/>
                </a:solidFill>
              </a:defRPr>
            </a:lvl1pPr>
            <a:lvl2pPr>
              <a:defRPr sz="5400" b="1">
                <a:solidFill>
                  <a:schemeClr val="bg1"/>
                </a:solidFill>
              </a:defRPr>
            </a:lvl2pPr>
            <a:lvl3pPr>
              <a:defRPr sz="5400" b="1">
                <a:solidFill>
                  <a:schemeClr val="bg1"/>
                </a:solidFill>
              </a:defRPr>
            </a:lvl3pPr>
            <a:lvl4pPr>
              <a:defRPr sz="5400" b="1">
                <a:solidFill>
                  <a:schemeClr val="bg1"/>
                </a:solidFill>
              </a:defRPr>
            </a:lvl4pPr>
            <a:lvl5pPr>
              <a:defRPr sz="5400" b="1">
                <a:solidFill>
                  <a:schemeClr val="bg1"/>
                </a:solidFill>
              </a:defRPr>
            </a:lvl5pPr>
          </a:lstStyle>
          <a:p>
            <a:pPr lvl="0"/>
            <a:r>
              <a:rPr lang="en-US"/>
              <a:t>Insert title here, </a:t>
            </a:r>
          </a:p>
          <a:p>
            <a:pPr lvl="0"/>
            <a:r>
              <a:rPr lang="en-US"/>
              <a:t>up to 3 lines if needed                        </a:t>
            </a:r>
          </a:p>
        </p:txBody>
      </p:sp>
      <p:sp>
        <p:nvSpPr>
          <p:cNvPr id="5" name="Text Placeholder 4">
            <a:extLst>
              <a:ext uri="{FF2B5EF4-FFF2-40B4-BE49-F238E27FC236}">
                <a16:creationId xmlns:a16="http://schemas.microsoft.com/office/drawing/2014/main" id="{3961DCC0-2108-42E3-AAE0-3A48D1F81558}"/>
              </a:ext>
            </a:extLst>
          </p:cNvPr>
          <p:cNvSpPr>
            <a:spLocks noGrp="1"/>
          </p:cNvSpPr>
          <p:nvPr>
            <p:ph type="body" sz="quarter" idx="11" hasCustomPrompt="1"/>
          </p:nvPr>
        </p:nvSpPr>
        <p:spPr>
          <a:xfrm>
            <a:off x="623729" y="4603963"/>
            <a:ext cx="10363200" cy="409575"/>
          </a:xfrm>
        </p:spPr>
        <p:txBody>
          <a:bodyPr/>
          <a:lstStyle>
            <a:lvl1pPr>
              <a:defRPr>
                <a:solidFill>
                  <a:schemeClr val="bg1"/>
                </a:solidFill>
              </a:defRPr>
            </a:lvl1pPr>
          </a:lstStyle>
          <a:p>
            <a:pPr lvl="0"/>
            <a:r>
              <a:rPr lang="en-US"/>
              <a:t>Name Surname of presenter</a:t>
            </a:r>
          </a:p>
        </p:txBody>
      </p:sp>
      <p:sp>
        <p:nvSpPr>
          <p:cNvPr id="4" name="Text Placeholder 3">
            <a:extLst>
              <a:ext uri="{FF2B5EF4-FFF2-40B4-BE49-F238E27FC236}">
                <a16:creationId xmlns:a16="http://schemas.microsoft.com/office/drawing/2014/main" id="{8A69E513-A6F9-414A-AEC5-E57F10230765}"/>
              </a:ext>
            </a:extLst>
          </p:cNvPr>
          <p:cNvSpPr>
            <a:spLocks noGrp="1"/>
          </p:cNvSpPr>
          <p:nvPr>
            <p:ph type="body" sz="quarter" idx="12" hasCustomPrompt="1"/>
          </p:nvPr>
        </p:nvSpPr>
        <p:spPr>
          <a:xfrm>
            <a:off x="623729" y="1142795"/>
            <a:ext cx="10363200" cy="409575"/>
          </a:xfrm>
        </p:spPr>
        <p:txBody>
          <a:bodyPr>
            <a:normAutofit/>
          </a:bodyPr>
          <a:lstStyle>
            <a:lvl1pPr>
              <a:defRPr sz="2000" b="1">
                <a:solidFill>
                  <a:srgbClr val="FDB414"/>
                </a:solidFill>
              </a:defRPr>
            </a:lvl1pPr>
          </a:lstStyle>
          <a:p>
            <a:pPr lvl="0"/>
            <a:r>
              <a:rPr lang="en-US"/>
              <a:t>Day Date Year</a:t>
            </a:r>
          </a:p>
        </p:txBody>
      </p:sp>
      <p:pic>
        <p:nvPicPr>
          <p:cNvPr id="12" name="Picture 11" descr="PoweringForward-white-01.png">
            <a:extLst>
              <a:ext uri="{FF2B5EF4-FFF2-40B4-BE49-F238E27FC236}">
                <a16:creationId xmlns:a16="http://schemas.microsoft.com/office/drawing/2014/main" id="{5D00724E-EDC4-4048-B84E-D730FC2ACA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3728" y="6244739"/>
            <a:ext cx="1151974" cy="349083"/>
          </a:xfrm>
          <a:prstGeom prst="rect">
            <a:avLst/>
          </a:prstGeom>
        </p:spPr>
      </p:pic>
      <p:pic>
        <p:nvPicPr>
          <p:cNvPr id="10" name="Picture 9">
            <a:extLst>
              <a:ext uri="{FF2B5EF4-FFF2-40B4-BE49-F238E27FC236}">
                <a16:creationId xmlns:a16="http://schemas.microsoft.com/office/drawing/2014/main" id="{B73E95D3-6D95-4EB6-AC82-48B6D2847F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060" y="6212499"/>
            <a:ext cx="1652954" cy="439470"/>
          </a:xfrm>
          <a:prstGeom prst="rect">
            <a:avLst/>
          </a:prstGeom>
        </p:spPr>
      </p:pic>
    </p:spTree>
    <p:extLst>
      <p:ext uri="{BB962C8B-B14F-4D97-AF65-F5344CB8AC3E}">
        <p14:creationId xmlns:p14="http://schemas.microsoft.com/office/powerpoint/2010/main" val="23160528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itle Slide 2 - Dark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Picture 7" descr="PicGradient_4-3-01.png">
            <a:extLst>
              <a:ext uri="{FF2B5EF4-FFF2-40B4-BE49-F238E27FC236}">
                <a16:creationId xmlns:a16="http://schemas.microsoft.com/office/drawing/2014/main" id="{86C30269-3693-48FF-B648-39F023C90801}"/>
              </a:ext>
            </a:extLst>
          </p:cNvPr>
          <p:cNvPicPr>
            <a:picLocks noChangeAspect="1"/>
          </p:cNvPicPr>
          <p:nvPr userDrawn="1"/>
        </p:nvPicPr>
        <p:blipFill>
          <a:blip r:embed="rId2">
            <a:alphaModFix amt="8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3"/>
            <a:ext cx="12192000" cy="6854653"/>
          </a:xfrm>
          <a:prstGeom prst="rect">
            <a:avLst/>
          </a:prstGeom>
        </p:spPr>
      </p:pic>
      <p:sp>
        <p:nvSpPr>
          <p:cNvPr id="3" name="Text Placeholder 2">
            <a:extLst>
              <a:ext uri="{FF2B5EF4-FFF2-40B4-BE49-F238E27FC236}">
                <a16:creationId xmlns:a16="http://schemas.microsoft.com/office/drawing/2014/main" id="{2A554BB5-074F-4307-8AAA-329C464893ED}"/>
              </a:ext>
            </a:extLst>
          </p:cNvPr>
          <p:cNvSpPr>
            <a:spLocks noGrp="1"/>
          </p:cNvSpPr>
          <p:nvPr>
            <p:ph type="body" sz="quarter" idx="10" hasCustomPrompt="1"/>
          </p:nvPr>
        </p:nvSpPr>
        <p:spPr>
          <a:xfrm>
            <a:off x="623728" y="1790018"/>
            <a:ext cx="10363200" cy="2401888"/>
          </a:xfrm>
        </p:spPr>
        <p:txBody>
          <a:bodyPr>
            <a:noAutofit/>
          </a:bodyPr>
          <a:lstStyle>
            <a:lvl1pPr>
              <a:spcBef>
                <a:spcPts val="0"/>
              </a:spcBef>
              <a:defRPr sz="5400" b="1">
                <a:solidFill>
                  <a:schemeClr val="bg1"/>
                </a:solidFill>
              </a:defRPr>
            </a:lvl1pPr>
            <a:lvl2pPr>
              <a:defRPr sz="5400" b="1">
                <a:solidFill>
                  <a:schemeClr val="bg1"/>
                </a:solidFill>
              </a:defRPr>
            </a:lvl2pPr>
            <a:lvl3pPr>
              <a:defRPr sz="5400" b="1">
                <a:solidFill>
                  <a:schemeClr val="bg1"/>
                </a:solidFill>
              </a:defRPr>
            </a:lvl3pPr>
            <a:lvl4pPr>
              <a:defRPr sz="5400" b="1">
                <a:solidFill>
                  <a:schemeClr val="bg1"/>
                </a:solidFill>
              </a:defRPr>
            </a:lvl4pPr>
            <a:lvl5pPr>
              <a:defRPr sz="5400" b="1">
                <a:solidFill>
                  <a:schemeClr val="bg1"/>
                </a:solidFill>
              </a:defRPr>
            </a:lvl5pPr>
          </a:lstStyle>
          <a:p>
            <a:pPr lvl="0"/>
            <a:r>
              <a:rPr lang="en-US"/>
              <a:t>Insert title here, </a:t>
            </a:r>
          </a:p>
          <a:p>
            <a:pPr lvl="0"/>
            <a:r>
              <a:rPr lang="en-US"/>
              <a:t>up to 3 lines if needed                        </a:t>
            </a:r>
          </a:p>
        </p:txBody>
      </p:sp>
      <p:sp>
        <p:nvSpPr>
          <p:cNvPr id="5" name="Text Placeholder 4">
            <a:extLst>
              <a:ext uri="{FF2B5EF4-FFF2-40B4-BE49-F238E27FC236}">
                <a16:creationId xmlns:a16="http://schemas.microsoft.com/office/drawing/2014/main" id="{3961DCC0-2108-42E3-AAE0-3A48D1F81558}"/>
              </a:ext>
            </a:extLst>
          </p:cNvPr>
          <p:cNvSpPr>
            <a:spLocks noGrp="1"/>
          </p:cNvSpPr>
          <p:nvPr>
            <p:ph type="body" sz="quarter" idx="11" hasCustomPrompt="1"/>
          </p:nvPr>
        </p:nvSpPr>
        <p:spPr>
          <a:xfrm>
            <a:off x="623729" y="4603963"/>
            <a:ext cx="10363200" cy="409575"/>
          </a:xfrm>
        </p:spPr>
        <p:txBody>
          <a:bodyPr/>
          <a:lstStyle>
            <a:lvl1pPr>
              <a:defRPr>
                <a:solidFill>
                  <a:schemeClr val="bg1"/>
                </a:solidFill>
              </a:defRPr>
            </a:lvl1pPr>
          </a:lstStyle>
          <a:p>
            <a:pPr lvl="0"/>
            <a:r>
              <a:rPr lang="en-US"/>
              <a:t>Name Surname of presenter</a:t>
            </a:r>
          </a:p>
        </p:txBody>
      </p:sp>
      <p:sp>
        <p:nvSpPr>
          <p:cNvPr id="4" name="Text Placeholder 3">
            <a:extLst>
              <a:ext uri="{FF2B5EF4-FFF2-40B4-BE49-F238E27FC236}">
                <a16:creationId xmlns:a16="http://schemas.microsoft.com/office/drawing/2014/main" id="{8A69E513-A6F9-414A-AEC5-E57F10230765}"/>
              </a:ext>
            </a:extLst>
          </p:cNvPr>
          <p:cNvSpPr>
            <a:spLocks noGrp="1"/>
          </p:cNvSpPr>
          <p:nvPr>
            <p:ph type="body" sz="quarter" idx="12" hasCustomPrompt="1"/>
          </p:nvPr>
        </p:nvSpPr>
        <p:spPr>
          <a:xfrm>
            <a:off x="623729" y="1142795"/>
            <a:ext cx="10363200" cy="409575"/>
          </a:xfrm>
        </p:spPr>
        <p:txBody>
          <a:bodyPr>
            <a:normAutofit/>
          </a:bodyPr>
          <a:lstStyle>
            <a:lvl1pPr>
              <a:defRPr sz="2000" b="1">
                <a:solidFill>
                  <a:srgbClr val="FDB414"/>
                </a:solidFill>
              </a:defRPr>
            </a:lvl1pPr>
          </a:lstStyle>
          <a:p>
            <a:pPr lvl="0"/>
            <a:r>
              <a:rPr lang="en-US"/>
              <a:t>Day Date Year</a:t>
            </a:r>
          </a:p>
        </p:txBody>
      </p:sp>
      <p:pic>
        <p:nvPicPr>
          <p:cNvPr id="12" name="Picture 11" descr="PoweringForward-white-01.png">
            <a:extLst>
              <a:ext uri="{FF2B5EF4-FFF2-40B4-BE49-F238E27FC236}">
                <a16:creationId xmlns:a16="http://schemas.microsoft.com/office/drawing/2014/main" id="{5D00724E-EDC4-4048-B84E-D730FC2ACAC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23728" y="6244739"/>
            <a:ext cx="1151974" cy="349083"/>
          </a:xfrm>
          <a:prstGeom prst="rect">
            <a:avLst/>
          </a:prstGeom>
        </p:spPr>
      </p:pic>
      <p:pic>
        <p:nvPicPr>
          <p:cNvPr id="10" name="Picture 9">
            <a:extLst>
              <a:ext uri="{FF2B5EF4-FFF2-40B4-BE49-F238E27FC236}">
                <a16:creationId xmlns:a16="http://schemas.microsoft.com/office/drawing/2014/main" id="{B73E95D3-6D95-4EB6-AC82-48B6D2847FE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57060" y="6212499"/>
            <a:ext cx="1652954" cy="439470"/>
          </a:xfrm>
          <a:prstGeom prst="rect">
            <a:avLst/>
          </a:prstGeom>
        </p:spPr>
      </p:pic>
    </p:spTree>
    <p:extLst>
      <p:ext uri="{BB962C8B-B14F-4D97-AF65-F5344CB8AC3E}">
        <p14:creationId xmlns:p14="http://schemas.microsoft.com/office/powerpoint/2010/main" val="31097095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icture 6" descr="Coverwave-4-3-01.png">
            <a:extLst>
              <a:ext uri="{FF2B5EF4-FFF2-40B4-BE49-F238E27FC236}">
                <a16:creationId xmlns:a16="http://schemas.microsoft.com/office/drawing/2014/main" id="{189F863A-8E1D-43CC-B465-4664DF2BB7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90242"/>
            <a:ext cx="12192000" cy="4471590"/>
          </a:xfrm>
          <a:prstGeom prst="rect">
            <a:avLst/>
          </a:prstGeom>
        </p:spPr>
      </p:pic>
      <p:pic>
        <p:nvPicPr>
          <p:cNvPr id="14" name="Picture 13" descr="Coverwave-4-3-01.png">
            <a:extLst>
              <a:ext uri="{FF2B5EF4-FFF2-40B4-BE49-F238E27FC236}">
                <a16:creationId xmlns:a16="http://schemas.microsoft.com/office/drawing/2014/main" id="{19425CAF-8C44-4E14-B414-759E4C118E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90242"/>
            <a:ext cx="12192000" cy="4471590"/>
          </a:xfrm>
          <a:prstGeom prst="rect">
            <a:avLst/>
          </a:prstGeom>
        </p:spPr>
      </p:pic>
      <p:sp>
        <p:nvSpPr>
          <p:cNvPr id="3" name="Text Placeholder 2">
            <a:extLst>
              <a:ext uri="{FF2B5EF4-FFF2-40B4-BE49-F238E27FC236}">
                <a16:creationId xmlns:a16="http://schemas.microsoft.com/office/drawing/2014/main" id="{95326E9C-42D2-4E36-AEAA-91568B7579AE}"/>
              </a:ext>
            </a:extLst>
          </p:cNvPr>
          <p:cNvSpPr>
            <a:spLocks noGrp="1"/>
          </p:cNvSpPr>
          <p:nvPr>
            <p:ph type="body" sz="quarter" idx="11" hasCustomPrompt="1"/>
          </p:nvPr>
        </p:nvSpPr>
        <p:spPr>
          <a:xfrm>
            <a:off x="623729" y="3432061"/>
            <a:ext cx="10363200" cy="361950"/>
          </a:xfrm>
        </p:spPr>
        <p:txBody>
          <a:bodyPr>
            <a:noAutofit/>
          </a:bodyPr>
          <a:lstStyle>
            <a:lvl1pPr>
              <a:defRPr sz="2000" b="1">
                <a:solidFill>
                  <a:srgbClr val="FDB414"/>
                </a:solidFill>
              </a:defRPr>
            </a:lvl1pPr>
          </a:lstStyle>
          <a:p>
            <a:pPr lvl="0"/>
            <a:r>
              <a:rPr lang="en-US"/>
              <a:t>Day Date Year</a:t>
            </a:r>
          </a:p>
        </p:txBody>
      </p:sp>
      <p:sp>
        <p:nvSpPr>
          <p:cNvPr id="6" name="Text Placeholder 5">
            <a:extLst>
              <a:ext uri="{FF2B5EF4-FFF2-40B4-BE49-F238E27FC236}">
                <a16:creationId xmlns:a16="http://schemas.microsoft.com/office/drawing/2014/main" id="{3E942D90-F5BD-4F68-AB04-4A852B35C365}"/>
              </a:ext>
            </a:extLst>
          </p:cNvPr>
          <p:cNvSpPr>
            <a:spLocks noGrp="1"/>
          </p:cNvSpPr>
          <p:nvPr>
            <p:ph type="body" sz="quarter" idx="12" hasCustomPrompt="1"/>
          </p:nvPr>
        </p:nvSpPr>
        <p:spPr>
          <a:xfrm>
            <a:off x="623729" y="4020838"/>
            <a:ext cx="10363200" cy="1997075"/>
          </a:xfrm>
        </p:spPr>
        <p:txBody>
          <a:bodyPr>
            <a:normAutofit/>
          </a:bodyPr>
          <a:lstStyle>
            <a:lvl1pPr>
              <a:defRPr sz="5400" b="1">
                <a:solidFill>
                  <a:srgbClr val="F15C22"/>
                </a:solidFill>
              </a:defRPr>
            </a:lvl1pPr>
          </a:lstStyle>
          <a:p>
            <a:pPr lvl="0"/>
            <a:r>
              <a:rPr lang="en-US"/>
              <a:t>Insert headline here</a:t>
            </a:r>
          </a:p>
          <a:p>
            <a:pPr lvl="0"/>
            <a:r>
              <a:rPr lang="en-US"/>
              <a:t>2 lines if needed</a:t>
            </a:r>
          </a:p>
        </p:txBody>
      </p:sp>
      <p:pic>
        <p:nvPicPr>
          <p:cNvPr id="10" name="Picture 9">
            <a:extLst>
              <a:ext uri="{FF2B5EF4-FFF2-40B4-BE49-F238E27FC236}">
                <a16:creationId xmlns:a16="http://schemas.microsoft.com/office/drawing/2014/main" id="{72C3236D-C462-4DF6-BD18-33C7D706AA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26053" y="6244739"/>
            <a:ext cx="1151973" cy="349083"/>
          </a:xfrm>
          <a:prstGeom prst="rect">
            <a:avLst/>
          </a:prstGeom>
        </p:spPr>
      </p:pic>
      <p:pic>
        <p:nvPicPr>
          <p:cNvPr id="12" name="Picture 11">
            <a:extLst>
              <a:ext uri="{FF2B5EF4-FFF2-40B4-BE49-F238E27FC236}">
                <a16:creationId xmlns:a16="http://schemas.microsoft.com/office/drawing/2014/main" id="{8ECCE320-45A1-469F-A428-E33EEE9BB41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062746" y="6215695"/>
            <a:ext cx="1661634" cy="446825"/>
          </a:xfrm>
          <a:prstGeom prst="rect">
            <a:avLst/>
          </a:prstGeom>
        </p:spPr>
      </p:pic>
    </p:spTree>
    <p:extLst>
      <p:ext uri="{BB962C8B-B14F-4D97-AF65-F5344CB8AC3E}">
        <p14:creationId xmlns:p14="http://schemas.microsoft.com/office/powerpoint/2010/main" val="6899341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623728" y="1429700"/>
            <a:ext cx="10936816" cy="4216400"/>
          </a:xfrm>
        </p:spPr>
        <p:txBody>
          <a:bodyPr>
            <a:normAutofit/>
          </a:bodyPr>
          <a:lstStyle>
            <a:lvl1pPr>
              <a:lnSpc>
                <a:spcPct val="100000"/>
              </a:lnSpc>
              <a:spcBef>
                <a:spcPts val="0"/>
              </a:spcBef>
              <a:defRPr sz="5400" b="1">
                <a:solidFill>
                  <a:schemeClr val="bg1"/>
                </a:solidFill>
              </a:defRPr>
            </a:lvl1pPr>
          </a:lstStyle>
          <a:p>
            <a:pPr lvl="0"/>
            <a:r>
              <a:rPr lang="en-US"/>
              <a:t>Insert divider title here, </a:t>
            </a:r>
          </a:p>
          <a:p>
            <a:pPr lvl="0"/>
            <a:r>
              <a:rPr lang="en-US"/>
              <a:t>up to 4 lines </a:t>
            </a:r>
          </a:p>
          <a:p>
            <a:pPr lvl="0"/>
            <a:r>
              <a:rPr lang="en-US"/>
              <a:t>if needed</a:t>
            </a:r>
          </a:p>
        </p:txBody>
      </p:sp>
      <p:pic>
        <p:nvPicPr>
          <p:cNvPr id="8" name="Picture 7">
            <a:extLst>
              <a:ext uri="{FF2B5EF4-FFF2-40B4-BE49-F238E27FC236}">
                <a16:creationId xmlns:a16="http://schemas.microsoft.com/office/drawing/2014/main" id="{F9C9F602-3E3F-44C4-B48B-09AD84CC5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5852" y="6221291"/>
            <a:ext cx="1652954" cy="439470"/>
          </a:xfrm>
          <a:prstGeom prst="rect">
            <a:avLst/>
          </a:prstGeom>
        </p:spPr>
      </p:pic>
      <p:sp>
        <p:nvSpPr>
          <p:cNvPr id="2" name="Slide Number Placeholder 1">
            <a:extLst>
              <a:ext uri="{FF2B5EF4-FFF2-40B4-BE49-F238E27FC236}">
                <a16:creationId xmlns:a16="http://schemas.microsoft.com/office/drawing/2014/main" id="{E85A6DB7-F654-48CC-8086-BD180FF04DAB}"/>
              </a:ext>
            </a:extLst>
          </p:cNvPr>
          <p:cNvSpPr>
            <a:spLocks noGrp="1"/>
          </p:cNvSpPr>
          <p:nvPr>
            <p:ph type="sldNum" sz="quarter" idx="11"/>
          </p:nvPr>
        </p:nvSpPr>
        <p:spPr/>
        <p:txBody>
          <a:bodyPr/>
          <a:lstStyle>
            <a:lvl1pPr>
              <a:defRPr>
                <a:solidFill>
                  <a:schemeClr val="bg1"/>
                </a:solidFill>
              </a:defRPr>
            </a:lvl1pPr>
          </a:lstStyle>
          <a:p>
            <a:fld id="{DBEA14BB-67FB-4843-B6CA-3747B5373727}" type="slidenum">
              <a:rPr lang="en-US" smtClean="0"/>
              <a:pPr/>
              <a:t>‹#›</a:t>
            </a:fld>
            <a:endParaRPr lang="en-US"/>
          </a:p>
        </p:txBody>
      </p:sp>
    </p:spTree>
    <p:extLst>
      <p:ext uri="{BB962C8B-B14F-4D97-AF65-F5344CB8AC3E}">
        <p14:creationId xmlns:p14="http://schemas.microsoft.com/office/powerpoint/2010/main" val="29410798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Agenda">
    <p:bg>
      <p:bgPr>
        <a:solidFill>
          <a:srgbClr val="CFC3B5"/>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EE0156-B460-4502-8350-9250004D1F6E}"/>
              </a:ext>
            </a:extLst>
          </p:cNvPr>
          <p:cNvSpPr>
            <a:spLocks noGrp="1"/>
          </p:cNvSpPr>
          <p:nvPr>
            <p:ph sz="quarter" idx="10"/>
          </p:nvPr>
        </p:nvSpPr>
        <p:spPr>
          <a:xfrm>
            <a:off x="624417" y="1782763"/>
            <a:ext cx="11013016" cy="4334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9A3B5B8-73D4-4017-8F0E-A831042143E1}"/>
              </a:ext>
            </a:extLst>
          </p:cNvPr>
          <p:cNvSpPr>
            <a:spLocks noGrp="1"/>
          </p:cNvSpPr>
          <p:nvPr>
            <p:ph type="title" hasCustomPrompt="1"/>
          </p:nvPr>
        </p:nvSpPr>
        <p:spPr>
          <a:xfrm>
            <a:off x="623727" y="348515"/>
            <a:ext cx="11013220" cy="1325563"/>
          </a:xfrm>
        </p:spPr>
        <p:txBody>
          <a:bodyPr/>
          <a:lstStyle>
            <a:lvl1pPr>
              <a:lnSpc>
                <a:spcPct val="100000"/>
              </a:lnSpc>
              <a:defRPr>
                <a:solidFill>
                  <a:srgbClr val="F15C22"/>
                </a:solidFill>
              </a:defRPr>
            </a:lvl1pPr>
          </a:lstStyle>
          <a:p>
            <a:r>
              <a:rPr lang="en-US"/>
              <a:t>Agenda</a:t>
            </a:r>
            <a:br>
              <a:rPr lang="en-US"/>
            </a:br>
            <a:r>
              <a:rPr lang="en-US"/>
              <a:t>2 lines if needed</a:t>
            </a:r>
          </a:p>
        </p:txBody>
      </p:sp>
      <p:sp>
        <p:nvSpPr>
          <p:cNvPr id="3" name="Slide Number Placeholder 2">
            <a:extLst>
              <a:ext uri="{FF2B5EF4-FFF2-40B4-BE49-F238E27FC236}">
                <a16:creationId xmlns:a16="http://schemas.microsoft.com/office/drawing/2014/main" id="{EE991857-881D-4B8E-B948-174F69ACB878}"/>
              </a:ext>
            </a:extLst>
          </p:cNvPr>
          <p:cNvSpPr>
            <a:spLocks noGrp="1"/>
          </p:cNvSpPr>
          <p:nvPr>
            <p:ph type="sldNum" sz="quarter" idx="11"/>
          </p:nvPr>
        </p:nvSpPr>
        <p:spPr/>
        <p:txBody>
          <a:bodyPr/>
          <a:lstStyle/>
          <a:p>
            <a:fld id="{DBEA14BB-67FB-4843-B6CA-3747B5373727}" type="slidenum">
              <a:rPr lang="en-US" smtClean="0"/>
              <a:pPr/>
              <a:t>‹#›</a:t>
            </a:fld>
            <a:endParaRPr lang="en-US"/>
          </a:p>
        </p:txBody>
      </p:sp>
    </p:spTree>
    <p:extLst>
      <p:ext uri="{BB962C8B-B14F-4D97-AF65-F5344CB8AC3E}">
        <p14:creationId xmlns:p14="http://schemas.microsoft.com/office/powerpoint/2010/main" val="15679078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94436401-8F45-4E00-9596-D7CF38318FE8}"/>
              </a:ext>
            </a:extLst>
          </p:cNvPr>
          <p:cNvSpPr>
            <a:spLocks noGrp="1"/>
          </p:cNvSpPr>
          <p:nvPr>
            <p:ph sz="quarter" idx="11"/>
          </p:nvPr>
        </p:nvSpPr>
        <p:spPr>
          <a:xfrm>
            <a:off x="624417" y="1782763"/>
            <a:ext cx="11013016" cy="4334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p:txBody>
          <a:bodyPr/>
          <a:lstStyle>
            <a:lvl1pPr>
              <a:lnSpc>
                <a:spcPct val="100000"/>
              </a:lnSpc>
              <a:defRPr/>
            </a:lvl1pPr>
          </a:lstStyle>
          <a:p>
            <a:r>
              <a:rPr lang="en-US"/>
              <a:t>Click to edit Master title style</a:t>
            </a:r>
            <a:br>
              <a:rPr lang="en-US"/>
            </a:br>
            <a:r>
              <a:rPr lang="en-US"/>
              <a:t>2 lines if needed</a:t>
            </a:r>
          </a:p>
        </p:txBody>
      </p:sp>
      <p:sp>
        <p:nvSpPr>
          <p:cNvPr id="3" name="Slide Number Placeholder 2">
            <a:extLst>
              <a:ext uri="{FF2B5EF4-FFF2-40B4-BE49-F238E27FC236}">
                <a16:creationId xmlns:a16="http://schemas.microsoft.com/office/drawing/2014/main" id="{E01EBE01-4A63-4818-A74D-FFC09E943D0B}"/>
              </a:ext>
            </a:extLst>
          </p:cNvPr>
          <p:cNvSpPr>
            <a:spLocks noGrp="1"/>
          </p:cNvSpPr>
          <p:nvPr>
            <p:ph type="sldNum" sz="quarter" idx="12"/>
          </p:nvPr>
        </p:nvSpPr>
        <p:spPr/>
        <p:txBody>
          <a:bodyPr/>
          <a:lstStyle/>
          <a:p>
            <a:fld id="{DBEA14BB-67FB-4843-B6CA-3747B5373727}" type="slidenum">
              <a:rPr lang="en-US" smtClean="0"/>
              <a:pPr/>
              <a:t>‹#›</a:t>
            </a:fld>
            <a:endParaRPr lang="en-US"/>
          </a:p>
        </p:txBody>
      </p:sp>
    </p:spTree>
    <p:extLst>
      <p:ext uri="{BB962C8B-B14F-4D97-AF65-F5344CB8AC3E}">
        <p14:creationId xmlns:p14="http://schemas.microsoft.com/office/powerpoint/2010/main" val="23759539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Content + Photo 1">
    <p:bg>
      <p:bgPr>
        <a:solidFill>
          <a:srgbClr val="70AFB9">
            <a:alpha val="40000"/>
          </a:srgb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D8FF81-99EB-4E94-88FE-04C0DBF33C6F}"/>
              </a:ext>
            </a:extLst>
          </p:cNvPr>
          <p:cNvSpPr>
            <a:spLocks noGrp="1"/>
          </p:cNvSpPr>
          <p:nvPr>
            <p:ph type="pic" sz="quarter" idx="10"/>
          </p:nvPr>
        </p:nvSpPr>
        <p:spPr>
          <a:xfrm>
            <a:off x="6630829" y="1805353"/>
            <a:ext cx="4987161" cy="4314094"/>
          </a:xfrm>
        </p:spPr>
        <p:txBody>
          <a:bodyPr/>
          <a:lstStyle/>
          <a:p>
            <a:r>
              <a:rPr lang="en-US"/>
              <a:t>Click icon to add picture</a:t>
            </a:r>
          </a:p>
        </p:txBody>
      </p:sp>
      <p:sp>
        <p:nvSpPr>
          <p:cNvPr id="8" name="Text Placeholder 7">
            <a:extLst>
              <a:ext uri="{FF2B5EF4-FFF2-40B4-BE49-F238E27FC236}">
                <a16:creationId xmlns:a16="http://schemas.microsoft.com/office/drawing/2014/main" id="{055FE38C-B7D3-411D-8D84-1A8139944F01}"/>
              </a:ext>
            </a:extLst>
          </p:cNvPr>
          <p:cNvSpPr>
            <a:spLocks noGrp="1"/>
          </p:cNvSpPr>
          <p:nvPr>
            <p:ph type="body" sz="quarter" idx="11" hasCustomPrompt="1"/>
          </p:nvPr>
        </p:nvSpPr>
        <p:spPr>
          <a:xfrm>
            <a:off x="623727" y="365127"/>
            <a:ext cx="10994263" cy="1325563"/>
          </a:xfrm>
        </p:spPr>
        <p:txBody>
          <a:bodyPr anchor="ctr">
            <a:normAutofit/>
          </a:bodyPr>
          <a:lstStyle>
            <a:lvl1pPr>
              <a:defRPr sz="3600" b="1">
                <a:solidFill>
                  <a:srgbClr val="517891"/>
                </a:solidFill>
              </a:defRPr>
            </a:lvl1pPr>
          </a:lstStyle>
          <a:p>
            <a:pPr lvl="0"/>
            <a:r>
              <a:rPr lang="en-US"/>
              <a:t>Headline</a:t>
            </a:r>
          </a:p>
          <a:p>
            <a:pPr lvl="0"/>
            <a:r>
              <a:rPr lang="en-US"/>
              <a:t>2 lines if needed</a:t>
            </a:r>
          </a:p>
        </p:txBody>
      </p:sp>
      <p:sp>
        <p:nvSpPr>
          <p:cNvPr id="7" name="Text Placeholder 2">
            <a:extLst>
              <a:ext uri="{FF2B5EF4-FFF2-40B4-BE49-F238E27FC236}">
                <a16:creationId xmlns:a16="http://schemas.microsoft.com/office/drawing/2014/main" id="{F2B3BAD7-F35B-41A0-B054-264FD36DE477}"/>
              </a:ext>
            </a:extLst>
          </p:cNvPr>
          <p:cNvSpPr>
            <a:spLocks noGrp="1"/>
          </p:cNvSpPr>
          <p:nvPr>
            <p:ph type="body" sz="quarter" idx="12"/>
          </p:nvPr>
        </p:nvSpPr>
        <p:spPr>
          <a:xfrm>
            <a:off x="624417" y="1805352"/>
            <a:ext cx="5865283" cy="4314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877755FA-3295-478B-8CEC-00E906413D9B}"/>
              </a:ext>
            </a:extLst>
          </p:cNvPr>
          <p:cNvSpPr>
            <a:spLocks noGrp="1"/>
          </p:cNvSpPr>
          <p:nvPr>
            <p:ph type="sldNum" sz="quarter" idx="13"/>
          </p:nvPr>
        </p:nvSpPr>
        <p:spPr/>
        <p:txBody>
          <a:bodyPr/>
          <a:lstStyle/>
          <a:p>
            <a:fld id="{DBEA14BB-67FB-4843-B6CA-3747B5373727}" type="slidenum">
              <a:rPr lang="en-US" smtClean="0"/>
              <a:pPr/>
              <a:t>‹#›</a:t>
            </a:fld>
            <a:endParaRPr lang="en-US"/>
          </a:p>
        </p:txBody>
      </p:sp>
    </p:spTree>
    <p:extLst>
      <p:ext uri="{BB962C8B-B14F-4D97-AF65-F5344CB8AC3E}">
        <p14:creationId xmlns:p14="http://schemas.microsoft.com/office/powerpoint/2010/main" val="19263874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Content + Photo 2">
    <p:bg>
      <p:bgPr>
        <a:solidFill>
          <a:srgbClr val="70AFB9">
            <a:alpha val="40000"/>
          </a:srgbClr>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CE2A637-52F1-4A0A-882C-4CDCD59F9E16}"/>
              </a:ext>
            </a:extLst>
          </p:cNvPr>
          <p:cNvSpPr>
            <a:spLocks noGrp="1"/>
          </p:cNvSpPr>
          <p:nvPr>
            <p:ph type="body" sz="quarter" idx="13"/>
          </p:nvPr>
        </p:nvSpPr>
        <p:spPr>
          <a:xfrm>
            <a:off x="6394452" y="1817076"/>
            <a:ext cx="5228979" cy="4302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106FB59F-7565-427B-9118-1BC792D1C0E1}"/>
              </a:ext>
            </a:extLst>
          </p:cNvPr>
          <p:cNvSpPr>
            <a:spLocks noGrp="1"/>
          </p:cNvSpPr>
          <p:nvPr>
            <p:ph type="body" sz="quarter" idx="11" hasCustomPrompt="1"/>
          </p:nvPr>
        </p:nvSpPr>
        <p:spPr>
          <a:xfrm>
            <a:off x="6394452" y="365127"/>
            <a:ext cx="5228979" cy="1325563"/>
          </a:xfrm>
        </p:spPr>
        <p:txBody>
          <a:bodyPr anchor="ctr">
            <a:normAutofit/>
          </a:bodyPr>
          <a:lstStyle>
            <a:lvl1pPr>
              <a:defRPr sz="3600" b="1">
                <a:solidFill>
                  <a:srgbClr val="517891"/>
                </a:solidFill>
              </a:defRPr>
            </a:lvl1pPr>
          </a:lstStyle>
          <a:p>
            <a:pPr lvl="0"/>
            <a:r>
              <a:rPr lang="en-US"/>
              <a:t>Headline</a:t>
            </a:r>
          </a:p>
          <a:p>
            <a:pPr lvl="0"/>
            <a:r>
              <a:rPr lang="en-US"/>
              <a:t>2 lines if needed</a:t>
            </a:r>
          </a:p>
        </p:txBody>
      </p:sp>
      <p:sp>
        <p:nvSpPr>
          <p:cNvPr id="10" name="Picture Placeholder 9">
            <a:extLst>
              <a:ext uri="{FF2B5EF4-FFF2-40B4-BE49-F238E27FC236}">
                <a16:creationId xmlns:a16="http://schemas.microsoft.com/office/drawing/2014/main" id="{2D570AC9-0444-47CF-B75E-29B45A39F7C1}"/>
              </a:ext>
            </a:extLst>
          </p:cNvPr>
          <p:cNvSpPr>
            <a:spLocks noGrp="1"/>
          </p:cNvSpPr>
          <p:nvPr>
            <p:ph type="pic" sz="quarter" idx="12"/>
          </p:nvPr>
        </p:nvSpPr>
        <p:spPr>
          <a:xfrm>
            <a:off x="0" y="0"/>
            <a:ext cx="6096000" cy="6858000"/>
          </a:xfrm>
        </p:spPr>
        <p:txBody>
          <a:bodyPr/>
          <a:lstStyle/>
          <a:p>
            <a:r>
              <a:rPr lang="en-US"/>
              <a:t>Click icon to add picture</a:t>
            </a:r>
          </a:p>
        </p:txBody>
      </p:sp>
      <p:sp>
        <p:nvSpPr>
          <p:cNvPr id="2" name="Slide Number Placeholder 1">
            <a:extLst>
              <a:ext uri="{FF2B5EF4-FFF2-40B4-BE49-F238E27FC236}">
                <a16:creationId xmlns:a16="http://schemas.microsoft.com/office/drawing/2014/main" id="{A8102236-D7E7-4C6B-802F-7089CE4AADC1}"/>
              </a:ext>
            </a:extLst>
          </p:cNvPr>
          <p:cNvSpPr>
            <a:spLocks noGrp="1"/>
          </p:cNvSpPr>
          <p:nvPr>
            <p:ph type="sldNum" sz="quarter" idx="14"/>
          </p:nvPr>
        </p:nvSpPr>
        <p:spPr/>
        <p:txBody>
          <a:bodyPr/>
          <a:lstStyle/>
          <a:p>
            <a:fld id="{DBEA14BB-67FB-4843-B6CA-3747B5373727}" type="slidenum">
              <a:rPr lang="en-US" smtClean="0"/>
              <a:pPr/>
              <a:t>‹#›</a:t>
            </a:fld>
            <a:endParaRPr lang="en-US"/>
          </a:p>
        </p:txBody>
      </p:sp>
    </p:spTree>
    <p:extLst>
      <p:ext uri="{BB962C8B-B14F-4D97-AF65-F5344CB8AC3E}">
        <p14:creationId xmlns:p14="http://schemas.microsoft.com/office/powerpoint/2010/main" val="359952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FB80-4D29-64F1-5EFA-DFE2AA6E8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56E52-9785-A965-7944-5D77E0F12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0ADC5-D8ED-7844-5139-AC33D42EA01B}"/>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5" name="Footer Placeholder 4">
            <a:extLst>
              <a:ext uri="{FF2B5EF4-FFF2-40B4-BE49-F238E27FC236}">
                <a16:creationId xmlns:a16="http://schemas.microsoft.com/office/drawing/2014/main" id="{35746DD0-E334-D391-BA31-8DCBF4505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25747-1DC1-7418-7762-EA8185313662}"/>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963500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0579-17B0-DC8C-D528-1C850ED27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3DFF18-D4D3-0AC8-C50A-2461188BF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737750-DCAD-8F48-54DF-6ADDB3E71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219B7-76C3-DDC7-D1CE-890CCF2AB23E}"/>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6" name="Footer Placeholder 5">
            <a:extLst>
              <a:ext uri="{FF2B5EF4-FFF2-40B4-BE49-F238E27FC236}">
                <a16:creationId xmlns:a16="http://schemas.microsoft.com/office/drawing/2014/main" id="{A6B8A419-A9AF-F08A-28B8-507B7181F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74EC2-4F15-2621-CBE9-AF518F919E27}"/>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7006224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 Content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8E80-2F8E-4B2B-94D1-3E95A7334526}"/>
              </a:ext>
            </a:extLst>
          </p:cNvPr>
          <p:cNvSpPr>
            <a:spLocks noGrp="1"/>
          </p:cNvSpPr>
          <p:nvPr>
            <p:ph sz="quarter" idx="12"/>
          </p:nvPr>
        </p:nvSpPr>
        <p:spPr>
          <a:xfrm>
            <a:off x="624417" y="1382713"/>
            <a:ext cx="11013016" cy="4729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623727" y="298938"/>
            <a:ext cx="11013220" cy="963679"/>
          </a:xfrm>
          <a:prstGeom prst="rect">
            <a:avLst/>
          </a:prstGeom>
        </p:spPr>
        <p:txBody>
          <a:bodyPr/>
          <a:lstStyle>
            <a:lvl1pPr>
              <a:defRPr b="1">
                <a:solidFill>
                  <a:srgbClr val="517891"/>
                </a:solidFill>
                <a:latin typeface="+mn-lt"/>
              </a:defRPr>
            </a:lvl1pPr>
          </a:lstStyle>
          <a:p>
            <a:r>
              <a:rPr lang="en-US"/>
              <a:t>Headline</a:t>
            </a:r>
            <a:br>
              <a:rPr lang="en-US"/>
            </a:br>
            <a:r>
              <a:rPr lang="en-US"/>
              <a:t>2 lines if needed</a:t>
            </a:r>
          </a:p>
        </p:txBody>
      </p:sp>
      <p:sp>
        <p:nvSpPr>
          <p:cNvPr id="3" name="Slide Number Placeholder 2">
            <a:extLst>
              <a:ext uri="{FF2B5EF4-FFF2-40B4-BE49-F238E27FC236}">
                <a16:creationId xmlns:a16="http://schemas.microsoft.com/office/drawing/2014/main" id="{40B520EF-26FF-4C44-AD8D-7E084CB786A4}"/>
              </a:ext>
            </a:extLst>
          </p:cNvPr>
          <p:cNvSpPr>
            <a:spLocks noGrp="1"/>
          </p:cNvSpPr>
          <p:nvPr>
            <p:ph type="sldNum" sz="quarter" idx="11"/>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18200730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7945-A329-001E-A782-284607BFBF0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EB63B-DF9E-A7BC-52DC-1BAA455C469A}"/>
              </a:ext>
            </a:extLst>
          </p:cNvPr>
          <p:cNvSpPr>
            <a:spLocks noGrp="1"/>
          </p:cNvSpPr>
          <p:nvPr>
            <p:ph type="sldNum" sz="quarter" idx="10"/>
          </p:nvPr>
        </p:nvSpPr>
        <p:spPr/>
        <p:txBody>
          <a:bodyPr/>
          <a:lstStyle/>
          <a:p>
            <a:fld id="{DBEA14BB-67FB-4843-B6CA-3747B5373727}" type="slidenum">
              <a:rPr lang="en-US" smtClean="0"/>
              <a:pPr/>
              <a:t>‹#›</a:t>
            </a:fld>
            <a:endParaRPr lang="en-US"/>
          </a:p>
        </p:txBody>
      </p:sp>
    </p:spTree>
    <p:extLst>
      <p:ext uri="{BB962C8B-B14F-4D97-AF65-F5344CB8AC3E}">
        <p14:creationId xmlns:p14="http://schemas.microsoft.com/office/powerpoint/2010/main" val="31012186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14" name="Picture 13" descr="PoweringForward-white-01.png">
            <a:extLst>
              <a:ext uri="{FF2B5EF4-FFF2-40B4-BE49-F238E27FC236}">
                <a16:creationId xmlns:a16="http://schemas.microsoft.com/office/drawing/2014/main" id="{89CF704B-061A-45B4-9A3A-9A5D692380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3732" y="6244744"/>
            <a:ext cx="1535965" cy="349083"/>
          </a:xfrm>
          <a:prstGeom prst="rect">
            <a:avLst/>
          </a:prstGeom>
        </p:spPr>
      </p:pic>
      <p:sp>
        <p:nvSpPr>
          <p:cNvPr id="3" name="Text Placeholder 2">
            <a:extLst>
              <a:ext uri="{FF2B5EF4-FFF2-40B4-BE49-F238E27FC236}">
                <a16:creationId xmlns:a16="http://schemas.microsoft.com/office/drawing/2014/main" id="{2A554BB5-074F-4307-8AAA-329C464893ED}"/>
              </a:ext>
            </a:extLst>
          </p:cNvPr>
          <p:cNvSpPr>
            <a:spLocks noGrp="1"/>
          </p:cNvSpPr>
          <p:nvPr>
            <p:ph type="body" sz="quarter" idx="10" hasCustomPrompt="1"/>
          </p:nvPr>
        </p:nvSpPr>
        <p:spPr>
          <a:xfrm>
            <a:off x="742007" y="615983"/>
            <a:ext cx="11074988" cy="2972290"/>
          </a:xfrm>
          <a:prstGeom prst="rect">
            <a:avLst/>
          </a:prstGeom>
        </p:spPr>
        <p:txBody>
          <a:bodyPr>
            <a:noAutofit/>
          </a:bodyPr>
          <a:lstStyle>
            <a:lvl1pPr>
              <a:spcBef>
                <a:spcPts val="0"/>
              </a:spcBef>
              <a:defRPr sz="6400" b="0">
                <a:solidFill>
                  <a:schemeClr val="bg1"/>
                </a:solidFill>
                <a:latin typeface="Rockwell" panose="02060603020205020403" pitchFamily="18" charset="0"/>
              </a:defRPr>
            </a:lvl1pPr>
            <a:lvl2pPr>
              <a:defRPr sz="5400" b="1">
                <a:solidFill>
                  <a:schemeClr val="bg1"/>
                </a:solidFill>
              </a:defRPr>
            </a:lvl2pPr>
            <a:lvl3pPr>
              <a:defRPr sz="5400" b="1">
                <a:solidFill>
                  <a:schemeClr val="bg1"/>
                </a:solidFill>
              </a:defRPr>
            </a:lvl3pPr>
            <a:lvl4pPr>
              <a:defRPr sz="5400" b="1">
                <a:solidFill>
                  <a:schemeClr val="bg1"/>
                </a:solidFill>
              </a:defRPr>
            </a:lvl4pPr>
            <a:lvl5pPr>
              <a:defRPr sz="5400" b="1">
                <a:solidFill>
                  <a:schemeClr val="bg1"/>
                </a:solidFill>
              </a:defRPr>
            </a:lvl5pPr>
          </a:lstStyle>
          <a:p>
            <a:pPr lvl="0"/>
            <a:r>
              <a:rPr lang="en-US"/>
              <a:t>One two three </a:t>
            </a:r>
            <a:br>
              <a:rPr lang="en-US"/>
            </a:br>
            <a:r>
              <a:rPr lang="en-US"/>
              <a:t>four five six </a:t>
            </a:r>
            <a:br>
              <a:rPr lang="en-US"/>
            </a:br>
            <a:r>
              <a:rPr lang="en-US"/>
              <a:t>seven eight</a:t>
            </a:r>
          </a:p>
        </p:txBody>
      </p:sp>
      <p:sp>
        <p:nvSpPr>
          <p:cNvPr id="4" name="Text Placeholder 3">
            <a:extLst>
              <a:ext uri="{FF2B5EF4-FFF2-40B4-BE49-F238E27FC236}">
                <a16:creationId xmlns:a16="http://schemas.microsoft.com/office/drawing/2014/main" id="{8A69E513-A6F9-414A-AEC5-E57F10230765}"/>
              </a:ext>
            </a:extLst>
          </p:cNvPr>
          <p:cNvSpPr>
            <a:spLocks noGrp="1"/>
          </p:cNvSpPr>
          <p:nvPr>
            <p:ph type="body" sz="quarter" idx="12" hasCustomPrompt="1"/>
          </p:nvPr>
        </p:nvSpPr>
        <p:spPr>
          <a:xfrm>
            <a:off x="742009" y="4200913"/>
            <a:ext cx="11074987" cy="409575"/>
          </a:xfrm>
          <a:prstGeom prst="rect">
            <a:avLst/>
          </a:prstGeom>
        </p:spPr>
        <p:txBody>
          <a:bodyPr>
            <a:normAutofit/>
          </a:bodyPr>
          <a:lstStyle>
            <a:lvl1pPr>
              <a:defRPr sz="1600" b="1">
                <a:solidFill>
                  <a:srgbClr val="FDB414"/>
                </a:solidFill>
              </a:defRPr>
            </a:lvl1pPr>
          </a:lstStyle>
          <a:p>
            <a:pPr lvl="0"/>
            <a:r>
              <a:rPr lang="en-US"/>
              <a:t>Day Date Year</a:t>
            </a:r>
          </a:p>
        </p:txBody>
      </p:sp>
      <p:pic>
        <p:nvPicPr>
          <p:cNvPr id="10" name="Picture 9">
            <a:extLst>
              <a:ext uri="{FF2B5EF4-FFF2-40B4-BE49-F238E27FC236}">
                <a16:creationId xmlns:a16="http://schemas.microsoft.com/office/drawing/2014/main" id="{1E8C7CB5-A29C-4DF1-A310-6121331F77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234612"/>
            <a:ext cx="12192000" cy="907256"/>
          </a:xfrm>
          <a:prstGeom prst="rect">
            <a:avLst/>
          </a:prstGeom>
        </p:spPr>
      </p:pic>
      <p:pic>
        <p:nvPicPr>
          <p:cNvPr id="8" name="Picture 7">
            <a:extLst>
              <a:ext uri="{FF2B5EF4-FFF2-40B4-BE49-F238E27FC236}">
                <a16:creationId xmlns:a16="http://schemas.microsoft.com/office/drawing/2014/main" id="{B9D0AACF-0F72-4445-A16F-A4D694BD12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Tree>
    <p:extLst>
      <p:ext uri="{BB962C8B-B14F-4D97-AF65-F5344CB8AC3E}">
        <p14:creationId xmlns:p14="http://schemas.microsoft.com/office/powerpoint/2010/main" val="8064484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background">
    <p:spTree>
      <p:nvGrpSpPr>
        <p:cNvPr id="1" name=""/>
        <p:cNvGrpSpPr/>
        <p:nvPr/>
      </p:nvGrpSpPr>
      <p:grpSpPr>
        <a:xfrm>
          <a:off x="0" y="0"/>
          <a:ext cx="0" cy="0"/>
          <a:chOff x="0" y="0"/>
          <a:chExt cx="0" cy="0"/>
        </a:xfrm>
      </p:grpSpPr>
      <p:pic>
        <p:nvPicPr>
          <p:cNvPr id="9" name="Picture 8" descr="PicGradient_4-3-01.png">
            <a:extLst>
              <a:ext uri="{FF2B5EF4-FFF2-40B4-BE49-F238E27FC236}">
                <a16:creationId xmlns:a16="http://schemas.microsoft.com/office/drawing/2014/main" id="{1592CC26-EF7C-43A9-BCDB-C57F8D37FD00}"/>
              </a:ext>
            </a:extLst>
          </p:cNvPr>
          <p:cNvPicPr>
            <a:picLocks noChangeAspect="1"/>
          </p:cNvPicPr>
          <p:nvPr userDrawn="1"/>
        </p:nvPicPr>
        <p:blipFill>
          <a:blip r:embed="rId2">
            <a:alphaModFix amt="8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5"/>
            <a:ext cx="12192000" cy="6854653"/>
          </a:xfrm>
          <a:prstGeom prst="rect">
            <a:avLst/>
          </a:prstGeom>
        </p:spPr>
      </p:pic>
      <p:pic>
        <p:nvPicPr>
          <p:cNvPr id="14" name="Picture 13" descr="PoweringForward-white-01.png">
            <a:extLst>
              <a:ext uri="{FF2B5EF4-FFF2-40B4-BE49-F238E27FC236}">
                <a16:creationId xmlns:a16="http://schemas.microsoft.com/office/drawing/2014/main" id="{89CF704B-061A-45B4-9A3A-9A5D6923803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23732" y="6244744"/>
            <a:ext cx="1535965" cy="349083"/>
          </a:xfrm>
          <a:prstGeom prst="rect">
            <a:avLst/>
          </a:prstGeom>
        </p:spPr>
      </p:pic>
      <p:sp>
        <p:nvSpPr>
          <p:cNvPr id="3" name="Text Placeholder 2">
            <a:extLst>
              <a:ext uri="{FF2B5EF4-FFF2-40B4-BE49-F238E27FC236}">
                <a16:creationId xmlns:a16="http://schemas.microsoft.com/office/drawing/2014/main" id="{2A554BB5-074F-4307-8AAA-329C464893ED}"/>
              </a:ext>
            </a:extLst>
          </p:cNvPr>
          <p:cNvSpPr>
            <a:spLocks noGrp="1"/>
          </p:cNvSpPr>
          <p:nvPr>
            <p:ph type="body" sz="quarter" idx="10" hasCustomPrompt="1"/>
          </p:nvPr>
        </p:nvSpPr>
        <p:spPr>
          <a:xfrm>
            <a:off x="742007" y="615983"/>
            <a:ext cx="11074988" cy="2972290"/>
          </a:xfrm>
          <a:prstGeom prst="rect">
            <a:avLst/>
          </a:prstGeom>
        </p:spPr>
        <p:txBody>
          <a:bodyPr>
            <a:noAutofit/>
          </a:bodyPr>
          <a:lstStyle>
            <a:lvl1pPr>
              <a:spcBef>
                <a:spcPts val="0"/>
              </a:spcBef>
              <a:defRPr sz="6400" b="0">
                <a:solidFill>
                  <a:schemeClr val="bg1"/>
                </a:solidFill>
                <a:latin typeface="Rockwell" panose="02060603020205020403" pitchFamily="18" charset="0"/>
              </a:defRPr>
            </a:lvl1pPr>
            <a:lvl2pPr>
              <a:defRPr sz="5400" b="1">
                <a:solidFill>
                  <a:schemeClr val="bg1"/>
                </a:solidFill>
              </a:defRPr>
            </a:lvl2pPr>
            <a:lvl3pPr>
              <a:defRPr sz="5400" b="1">
                <a:solidFill>
                  <a:schemeClr val="bg1"/>
                </a:solidFill>
              </a:defRPr>
            </a:lvl3pPr>
            <a:lvl4pPr>
              <a:defRPr sz="5400" b="1">
                <a:solidFill>
                  <a:schemeClr val="bg1"/>
                </a:solidFill>
              </a:defRPr>
            </a:lvl4pPr>
            <a:lvl5pPr>
              <a:defRPr sz="5400" b="1">
                <a:solidFill>
                  <a:schemeClr val="bg1"/>
                </a:solidFill>
              </a:defRPr>
            </a:lvl5pPr>
          </a:lstStyle>
          <a:p>
            <a:pPr lvl="0"/>
            <a:r>
              <a:rPr lang="en-US"/>
              <a:t>One two three </a:t>
            </a:r>
            <a:br>
              <a:rPr lang="en-US"/>
            </a:br>
            <a:r>
              <a:rPr lang="en-US"/>
              <a:t>four five six </a:t>
            </a:r>
            <a:br>
              <a:rPr lang="en-US"/>
            </a:br>
            <a:r>
              <a:rPr lang="en-US"/>
              <a:t>seven eight</a:t>
            </a:r>
          </a:p>
        </p:txBody>
      </p:sp>
      <p:sp>
        <p:nvSpPr>
          <p:cNvPr id="4" name="Text Placeholder 3">
            <a:extLst>
              <a:ext uri="{FF2B5EF4-FFF2-40B4-BE49-F238E27FC236}">
                <a16:creationId xmlns:a16="http://schemas.microsoft.com/office/drawing/2014/main" id="{8A69E513-A6F9-414A-AEC5-E57F10230765}"/>
              </a:ext>
            </a:extLst>
          </p:cNvPr>
          <p:cNvSpPr>
            <a:spLocks noGrp="1"/>
          </p:cNvSpPr>
          <p:nvPr>
            <p:ph type="body" sz="quarter" idx="12" hasCustomPrompt="1"/>
          </p:nvPr>
        </p:nvSpPr>
        <p:spPr>
          <a:xfrm>
            <a:off x="742009" y="4200913"/>
            <a:ext cx="11074987" cy="409575"/>
          </a:xfrm>
          <a:prstGeom prst="rect">
            <a:avLst/>
          </a:prstGeom>
        </p:spPr>
        <p:txBody>
          <a:bodyPr>
            <a:normAutofit/>
          </a:bodyPr>
          <a:lstStyle>
            <a:lvl1pPr>
              <a:defRPr sz="1600" b="1">
                <a:solidFill>
                  <a:srgbClr val="FDB414"/>
                </a:solidFill>
              </a:defRPr>
            </a:lvl1pPr>
          </a:lstStyle>
          <a:p>
            <a:pPr lvl="0"/>
            <a:r>
              <a:rPr lang="en-US"/>
              <a:t>Day Date Year</a:t>
            </a:r>
          </a:p>
        </p:txBody>
      </p:sp>
      <p:pic>
        <p:nvPicPr>
          <p:cNvPr id="10" name="Picture 9">
            <a:extLst>
              <a:ext uri="{FF2B5EF4-FFF2-40B4-BE49-F238E27FC236}">
                <a16:creationId xmlns:a16="http://schemas.microsoft.com/office/drawing/2014/main" id="{1E8C7CB5-A29C-4DF1-A310-6121331F77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5234612"/>
            <a:ext cx="12192000" cy="907256"/>
          </a:xfrm>
          <a:prstGeom prst="rect">
            <a:avLst/>
          </a:prstGeom>
        </p:spPr>
      </p:pic>
      <p:pic>
        <p:nvPicPr>
          <p:cNvPr id="8" name="Picture 7">
            <a:extLst>
              <a:ext uri="{FF2B5EF4-FFF2-40B4-BE49-F238E27FC236}">
                <a16:creationId xmlns:a16="http://schemas.microsoft.com/office/drawing/2014/main" id="{298224AF-4BA6-4BAA-B273-BD137647F4D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Tree>
    <p:extLst>
      <p:ext uri="{BB962C8B-B14F-4D97-AF65-F5344CB8AC3E}">
        <p14:creationId xmlns:p14="http://schemas.microsoft.com/office/powerpoint/2010/main" val="22893678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gradFill>
          <a:gsLst>
            <a:gs pos="54000">
              <a:srgbClr val="FFFFFF">
                <a:alpha val="91765"/>
              </a:srgbClr>
            </a:gs>
            <a:gs pos="0">
              <a:schemeClr val="accent1">
                <a:lumMod val="5000"/>
                <a:lumOff val="95000"/>
              </a:schemeClr>
            </a:gs>
            <a:gs pos="100000">
              <a:srgbClr val="70AFB9"/>
            </a:gs>
          </a:gsLst>
          <a:lin ang="162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C80ADD0-54D4-480C-85E6-484CB6FA26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3731" y="6244744"/>
            <a:ext cx="1535964" cy="349083"/>
          </a:xfrm>
          <a:prstGeom prst="rect">
            <a:avLst/>
          </a:prstGeom>
        </p:spPr>
      </p:pic>
      <p:sp>
        <p:nvSpPr>
          <p:cNvPr id="3" name="Text Placeholder 2">
            <a:extLst>
              <a:ext uri="{FF2B5EF4-FFF2-40B4-BE49-F238E27FC236}">
                <a16:creationId xmlns:a16="http://schemas.microsoft.com/office/drawing/2014/main" id="{95326E9C-42D2-4E36-AEAA-91568B7579AE}"/>
              </a:ext>
            </a:extLst>
          </p:cNvPr>
          <p:cNvSpPr>
            <a:spLocks noGrp="1"/>
          </p:cNvSpPr>
          <p:nvPr>
            <p:ph type="body" sz="quarter" idx="11" hasCustomPrompt="1"/>
          </p:nvPr>
        </p:nvSpPr>
        <p:spPr>
          <a:xfrm>
            <a:off x="827620" y="4711340"/>
            <a:ext cx="10536765" cy="361950"/>
          </a:xfrm>
          <a:prstGeom prst="rect">
            <a:avLst/>
          </a:prstGeom>
        </p:spPr>
        <p:txBody>
          <a:bodyPr>
            <a:noAutofit/>
          </a:bodyPr>
          <a:lstStyle>
            <a:lvl1pPr>
              <a:defRPr sz="1600" b="1">
                <a:solidFill>
                  <a:srgbClr val="635550"/>
                </a:solidFill>
              </a:defRPr>
            </a:lvl1pPr>
          </a:lstStyle>
          <a:p>
            <a:pPr lvl="0"/>
            <a:r>
              <a:rPr lang="en-US"/>
              <a:t>Day Date Year</a:t>
            </a:r>
          </a:p>
        </p:txBody>
      </p:sp>
      <p:pic>
        <p:nvPicPr>
          <p:cNvPr id="18" name="Picture 17">
            <a:extLst>
              <a:ext uri="{FF2B5EF4-FFF2-40B4-BE49-F238E27FC236}">
                <a16:creationId xmlns:a16="http://schemas.microsoft.com/office/drawing/2014/main" id="{DA780C5F-62BE-4A37-9914-520D9238851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5715" y="6195872"/>
            <a:ext cx="2215512" cy="446825"/>
          </a:xfrm>
          <a:prstGeom prst="rect">
            <a:avLst/>
          </a:prstGeom>
        </p:spPr>
      </p:pic>
      <p:sp>
        <p:nvSpPr>
          <p:cNvPr id="6" name="Text Placeholder 5">
            <a:extLst>
              <a:ext uri="{FF2B5EF4-FFF2-40B4-BE49-F238E27FC236}">
                <a16:creationId xmlns:a16="http://schemas.microsoft.com/office/drawing/2014/main" id="{3E942D90-F5BD-4F68-AB04-4A852B35C365}"/>
              </a:ext>
            </a:extLst>
          </p:cNvPr>
          <p:cNvSpPr>
            <a:spLocks noGrp="1"/>
          </p:cNvSpPr>
          <p:nvPr>
            <p:ph type="body" sz="quarter" idx="12" hasCustomPrompt="1"/>
          </p:nvPr>
        </p:nvSpPr>
        <p:spPr>
          <a:xfrm>
            <a:off x="827620" y="3256099"/>
            <a:ext cx="10536765" cy="1375937"/>
          </a:xfrm>
          <a:prstGeom prst="rect">
            <a:avLst/>
          </a:prstGeom>
        </p:spPr>
        <p:txBody>
          <a:bodyPr>
            <a:normAutofit/>
          </a:bodyPr>
          <a:lstStyle>
            <a:lvl1pPr>
              <a:defRPr sz="3600" b="0">
                <a:solidFill>
                  <a:srgbClr val="F15C22"/>
                </a:solidFill>
                <a:latin typeface="Rockwell" panose="02060603020205020403" pitchFamily="18" charset="0"/>
              </a:defRPr>
            </a:lvl1pPr>
          </a:lstStyle>
          <a:p>
            <a:pPr lvl="0"/>
            <a:r>
              <a:rPr lang="en-US"/>
              <a:t>One two three four five </a:t>
            </a:r>
            <a:br>
              <a:rPr lang="en-US"/>
            </a:br>
            <a:r>
              <a:rPr lang="en-US"/>
              <a:t>six seven eight </a:t>
            </a:r>
          </a:p>
        </p:txBody>
      </p:sp>
      <p:sp>
        <p:nvSpPr>
          <p:cNvPr id="4" name="Picture Placeholder 3">
            <a:extLst>
              <a:ext uri="{FF2B5EF4-FFF2-40B4-BE49-F238E27FC236}">
                <a16:creationId xmlns:a16="http://schemas.microsoft.com/office/drawing/2014/main" id="{E0F12001-B426-48B3-9D28-239DD19C5FB5}"/>
              </a:ext>
            </a:extLst>
          </p:cNvPr>
          <p:cNvSpPr>
            <a:spLocks noGrp="1"/>
          </p:cNvSpPr>
          <p:nvPr>
            <p:ph type="pic" sz="quarter" idx="13"/>
          </p:nvPr>
        </p:nvSpPr>
        <p:spPr>
          <a:xfrm>
            <a:off x="8077203" y="527050"/>
            <a:ext cx="3287183" cy="2543038"/>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996D8EE8-3C08-4256-86AE-7C69CE2E5264}"/>
              </a:ext>
            </a:extLst>
          </p:cNvPr>
          <p:cNvSpPr>
            <a:spLocks noGrp="1"/>
          </p:cNvSpPr>
          <p:nvPr>
            <p:ph type="pic" sz="quarter" idx="14"/>
          </p:nvPr>
        </p:nvSpPr>
        <p:spPr>
          <a:xfrm>
            <a:off x="827621" y="527050"/>
            <a:ext cx="3287183" cy="2546924"/>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E0CCC17A-8430-49F2-9C94-695689C5B769}"/>
              </a:ext>
            </a:extLst>
          </p:cNvPr>
          <p:cNvSpPr>
            <a:spLocks noGrp="1"/>
          </p:cNvSpPr>
          <p:nvPr>
            <p:ph type="pic" sz="quarter" idx="15"/>
          </p:nvPr>
        </p:nvSpPr>
        <p:spPr>
          <a:xfrm>
            <a:off x="4452411" y="530936"/>
            <a:ext cx="3287183" cy="2543038"/>
          </a:xfrm>
          <a:prstGeom prst="rect">
            <a:avLst/>
          </a:prstGeom>
        </p:spPr>
        <p:txBody>
          <a:bodyPr/>
          <a:lstStyle/>
          <a:p>
            <a:endParaRPr lang="en-US"/>
          </a:p>
        </p:txBody>
      </p:sp>
      <p:pic>
        <p:nvPicPr>
          <p:cNvPr id="7" name="Picture 6">
            <a:extLst>
              <a:ext uri="{FF2B5EF4-FFF2-40B4-BE49-F238E27FC236}">
                <a16:creationId xmlns:a16="http://schemas.microsoft.com/office/drawing/2014/main" id="{4101B855-2E48-4F9B-975C-C75601FC3C5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5255418"/>
            <a:ext cx="12192000" cy="1024181"/>
          </a:xfrm>
          <a:prstGeom prst="rect">
            <a:avLst/>
          </a:prstGeom>
        </p:spPr>
      </p:pic>
    </p:spTree>
    <p:extLst>
      <p:ext uri="{BB962C8B-B14F-4D97-AF65-F5344CB8AC3E}">
        <p14:creationId xmlns:p14="http://schemas.microsoft.com/office/powerpoint/2010/main" val="6789617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ivider - Dk. Grey">
    <p:bg>
      <p:bgPr>
        <a:solidFill>
          <a:srgbClr val="6355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6196818"/>
            <a:ext cx="12192000" cy="66118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6CA3D338-B261-49E1-B0E6-CDA559438B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6" name="Picture 5" descr="A close up of a device&#10;&#10;Description generated with high confidence">
            <a:extLst>
              <a:ext uri="{FF2B5EF4-FFF2-40B4-BE49-F238E27FC236}">
                <a16:creationId xmlns:a16="http://schemas.microsoft.com/office/drawing/2014/main" id="{0F8C713C-E57D-4401-9558-0EC5F78220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171691"/>
            <a:ext cx="12192000" cy="1024181"/>
          </a:xfrm>
          <a:prstGeom prst="rect">
            <a:avLst/>
          </a:prstGeom>
        </p:spPr>
      </p:pic>
      <p:sp>
        <p:nvSpPr>
          <p:cNvPr id="4" name="Slide Number Placeholder 3">
            <a:extLst>
              <a:ext uri="{FF2B5EF4-FFF2-40B4-BE49-F238E27FC236}">
                <a16:creationId xmlns:a16="http://schemas.microsoft.com/office/drawing/2014/main" id="{8F197E6B-DEEE-4258-97DE-637B124E4BB9}"/>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626613246"/>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ivider - Dk. Blu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6196818"/>
            <a:ext cx="12192000" cy="66118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6" name="Picture 5" descr="A close up of a device&#10;&#10;Description generated with high confidence">
            <a:extLst>
              <a:ext uri="{FF2B5EF4-FFF2-40B4-BE49-F238E27FC236}">
                <a16:creationId xmlns:a16="http://schemas.microsoft.com/office/drawing/2014/main" id="{0F8C713C-E57D-4401-9558-0EC5F78220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171691"/>
            <a:ext cx="12192000" cy="1024181"/>
          </a:xfrm>
          <a:prstGeom prst="rect">
            <a:avLst/>
          </a:prstGeom>
        </p:spPr>
      </p:pic>
      <p:pic>
        <p:nvPicPr>
          <p:cNvPr id="9" name="Picture 8">
            <a:extLst>
              <a:ext uri="{FF2B5EF4-FFF2-40B4-BE49-F238E27FC236}">
                <a16:creationId xmlns:a16="http://schemas.microsoft.com/office/drawing/2014/main" id="{7AFA9F07-F726-437D-AF06-58B9FF7141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
        <p:nvSpPr>
          <p:cNvPr id="4" name="Slide Number Placeholder 3">
            <a:extLst>
              <a:ext uri="{FF2B5EF4-FFF2-40B4-BE49-F238E27FC236}">
                <a16:creationId xmlns:a16="http://schemas.microsoft.com/office/drawing/2014/main" id="{0DA25954-2DA8-4F36-A312-2A0C796E8DAA}"/>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1344968082"/>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vider - Orang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6196818"/>
            <a:ext cx="12192000" cy="661182"/>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7" name="Picture 6" descr="A close up of a logo&#10;&#10;Description generated with very high confidence">
            <a:extLst>
              <a:ext uri="{FF2B5EF4-FFF2-40B4-BE49-F238E27FC236}">
                <a16:creationId xmlns:a16="http://schemas.microsoft.com/office/drawing/2014/main" id="{5FC96D6C-C80D-4A8C-804D-AA643BAE0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4016" y="6196823"/>
            <a:ext cx="2090936" cy="436773"/>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0F8C713C-E57D-4401-9558-0EC5F78220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171691"/>
            <a:ext cx="12192000" cy="1024181"/>
          </a:xfrm>
          <a:prstGeom prst="rect">
            <a:avLst/>
          </a:prstGeom>
        </p:spPr>
      </p:pic>
      <p:sp>
        <p:nvSpPr>
          <p:cNvPr id="4" name="Slide Number Placeholder 3">
            <a:extLst>
              <a:ext uri="{FF2B5EF4-FFF2-40B4-BE49-F238E27FC236}">
                <a16:creationId xmlns:a16="http://schemas.microsoft.com/office/drawing/2014/main" id="{5BA777B7-396A-4C58-80F4-49F22ECA61E4}"/>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2263397498"/>
      </p:ext>
    </p:extLst>
  </p:cSld>
  <p:clrMapOvr>
    <a:masterClrMapping/>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vider - Green">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6196818"/>
            <a:ext cx="12192000" cy="661182"/>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6" name="Picture 5" descr="A close up of a device&#10;&#10;Description generated with high confidence">
            <a:extLst>
              <a:ext uri="{FF2B5EF4-FFF2-40B4-BE49-F238E27FC236}">
                <a16:creationId xmlns:a16="http://schemas.microsoft.com/office/drawing/2014/main" id="{0F8C713C-E57D-4401-9558-0EC5F78220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171691"/>
            <a:ext cx="12192000" cy="1024181"/>
          </a:xfrm>
          <a:prstGeom prst="rect">
            <a:avLst/>
          </a:prstGeom>
        </p:spPr>
      </p:pic>
      <p:pic>
        <p:nvPicPr>
          <p:cNvPr id="9" name="Picture 8">
            <a:extLst>
              <a:ext uri="{FF2B5EF4-FFF2-40B4-BE49-F238E27FC236}">
                <a16:creationId xmlns:a16="http://schemas.microsoft.com/office/drawing/2014/main" id="{E9FE72E3-EC77-477A-AED1-6A38F11B98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
        <p:nvSpPr>
          <p:cNvPr id="4" name="Slide Number Placeholder 3">
            <a:extLst>
              <a:ext uri="{FF2B5EF4-FFF2-40B4-BE49-F238E27FC236}">
                <a16:creationId xmlns:a16="http://schemas.microsoft.com/office/drawing/2014/main" id="{A17A1FF7-E9F3-45B7-ADB1-8EAAC2F4A2B3}"/>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2731735617"/>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 Go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6196818"/>
            <a:ext cx="12192000" cy="66118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6" name="Picture 5" descr="A close up of a device&#10;&#10;Description generated with high confidence">
            <a:extLst>
              <a:ext uri="{FF2B5EF4-FFF2-40B4-BE49-F238E27FC236}">
                <a16:creationId xmlns:a16="http://schemas.microsoft.com/office/drawing/2014/main" id="{0F8C713C-E57D-4401-9558-0EC5F78220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171691"/>
            <a:ext cx="12192000" cy="1024181"/>
          </a:xfrm>
          <a:prstGeom prst="rect">
            <a:avLst/>
          </a:prstGeom>
        </p:spPr>
      </p:pic>
      <p:pic>
        <p:nvPicPr>
          <p:cNvPr id="9" name="Picture 8">
            <a:extLst>
              <a:ext uri="{FF2B5EF4-FFF2-40B4-BE49-F238E27FC236}">
                <a16:creationId xmlns:a16="http://schemas.microsoft.com/office/drawing/2014/main" id="{FB39F0D3-51FD-4054-9201-9D3EEE1AE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
        <p:nvSpPr>
          <p:cNvPr id="4" name="Slide Number Placeholder 3">
            <a:extLst>
              <a:ext uri="{FF2B5EF4-FFF2-40B4-BE49-F238E27FC236}">
                <a16:creationId xmlns:a16="http://schemas.microsoft.com/office/drawing/2014/main" id="{54ACCFAE-B7A5-4D3D-A6B1-9AECB3E46AB7}"/>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215052291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777E-A30C-EDDB-18B2-67C3F8DF6B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3AD075-CD35-46E5-82E8-991BD755CA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9F248-722F-0CC8-4200-1F12478AE977}"/>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5" name="Footer Placeholder 4">
            <a:extLst>
              <a:ext uri="{FF2B5EF4-FFF2-40B4-BE49-F238E27FC236}">
                <a16:creationId xmlns:a16="http://schemas.microsoft.com/office/drawing/2014/main" id="{EEB8EBAB-7993-BC68-A960-0F066C36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6DC78-3B53-096A-1507-176E68B3E31D}"/>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24724923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ivider - Lt. Blue">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96865-09FA-4BD5-8121-5266404C78C8}"/>
              </a:ext>
            </a:extLst>
          </p:cNvPr>
          <p:cNvSpPr/>
          <p:nvPr userDrawn="1"/>
        </p:nvSpPr>
        <p:spPr>
          <a:xfrm>
            <a:off x="0" y="6196818"/>
            <a:ext cx="12192000" cy="661182"/>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83806B2A-EEF1-4A0A-A80C-A45A69D77826}"/>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6" name="Picture 5" descr="A close up of a device&#10;&#10;Description generated with high confidence">
            <a:extLst>
              <a:ext uri="{FF2B5EF4-FFF2-40B4-BE49-F238E27FC236}">
                <a16:creationId xmlns:a16="http://schemas.microsoft.com/office/drawing/2014/main" id="{0F8C713C-E57D-4401-9558-0EC5F78220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171691"/>
            <a:ext cx="12192000" cy="1024181"/>
          </a:xfrm>
          <a:prstGeom prst="rect">
            <a:avLst/>
          </a:prstGeom>
        </p:spPr>
      </p:pic>
      <p:pic>
        <p:nvPicPr>
          <p:cNvPr id="9" name="Picture 8">
            <a:extLst>
              <a:ext uri="{FF2B5EF4-FFF2-40B4-BE49-F238E27FC236}">
                <a16:creationId xmlns:a16="http://schemas.microsoft.com/office/drawing/2014/main" id="{10CA49DD-9F38-4AE2-B057-78C06C71CE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
        <p:nvSpPr>
          <p:cNvPr id="4" name="Slide Number Placeholder 3">
            <a:extLst>
              <a:ext uri="{FF2B5EF4-FFF2-40B4-BE49-F238E27FC236}">
                <a16:creationId xmlns:a16="http://schemas.microsoft.com/office/drawing/2014/main" id="{C7AB5BF7-38FD-435C-A0C8-30FC07A13B36}"/>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1146837659"/>
      </p:ext>
    </p:extLst>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Photo divider">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5" name="Picture 4" descr="A close up of a device&#10;&#10;Description generated with high confidence">
            <a:extLst>
              <a:ext uri="{FF2B5EF4-FFF2-40B4-BE49-F238E27FC236}">
                <a16:creationId xmlns:a16="http://schemas.microsoft.com/office/drawing/2014/main" id="{AD660947-9F55-41DD-BFB6-7A98913D15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59229"/>
            <a:ext cx="12192000" cy="1024181"/>
          </a:xfrm>
          <a:prstGeom prst="rect">
            <a:avLst/>
          </a:prstGeom>
        </p:spPr>
      </p:pic>
      <p:sp>
        <p:nvSpPr>
          <p:cNvPr id="8" name="Content Placeholder 2">
            <a:extLst>
              <a:ext uri="{FF2B5EF4-FFF2-40B4-BE49-F238E27FC236}">
                <a16:creationId xmlns:a16="http://schemas.microsoft.com/office/drawing/2014/main" id="{D3C44B1A-8FF0-4AD5-99CC-E2B8F3638E44}"/>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9" name="Picture 8">
            <a:extLst>
              <a:ext uri="{FF2B5EF4-FFF2-40B4-BE49-F238E27FC236}">
                <a16:creationId xmlns:a16="http://schemas.microsoft.com/office/drawing/2014/main" id="{7547194E-546C-4045-83C6-E520312ECE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
        <p:nvSpPr>
          <p:cNvPr id="2" name="Slide Number Placeholder 1">
            <a:extLst>
              <a:ext uri="{FF2B5EF4-FFF2-40B4-BE49-F238E27FC236}">
                <a16:creationId xmlns:a16="http://schemas.microsoft.com/office/drawing/2014/main" id="{D354BC55-32E0-43E7-B120-6F2A6BBE82F0}"/>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3059291715"/>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hoto divider - Dark background">
    <p:spTree>
      <p:nvGrpSpPr>
        <p:cNvPr id="1" name=""/>
        <p:cNvGrpSpPr/>
        <p:nvPr/>
      </p:nvGrpSpPr>
      <p:grpSpPr>
        <a:xfrm>
          <a:off x="0" y="0"/>
          <a:ext cx="0" cy="0"/>
          <a:chOff x="0" y="0"/>
          <a:chExt cx="0" cy="0"/>
        </a:xfrm>
      </p:grpSpPr>
      <p:pic>
        <p:nvPicPr>
          <p:cNvPr id="9" name="Picture 8" descr="PicGradient_4-3-01.png">
            <a:extLst>
              <a:ext uri="{FF2B5EF4-FFF2-40B4-BE49-F238E27FC236}">
                <a16:creationId xmlns:a16="http://schemas.microsoft.com/office/drawing/2014/main" id="{1592CC26-EF7C-43A9-BCDB-C57F8D37FD00}"/>
              </a:ext>
            </a:extLst>
          </p:cNvPr>
          <p:cNvPicPr>
            <a:picLocks noChangeAspect="1"/>
          </p:cNvPicPr>
          <p:nvPr userDrawn="1"/>
        </p:nvPicPr>
        <p:blipFill>
          <a:blip r:embed="rId2">
            <a:alphaModFix amt="8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5"/>
            <a:ext cx="12192000" cy="6854653"/>
          </a:xfrm>
          <a:prstGeom prst="rect">
            <a:avLst/>
          </a:prstGeom>
        </p:spPr>
      </p:pic>
      <p:pic>
        <p:nvPicPr>
          <p:cNvPr id="5" name="Picture 4" descr="A close up of a device&#10;&#10;Description generated with high confidence">
            <a:extLst>
              <a:ext uri="{FF2B5EF4-FFF2-40B4-BE49-F238E27FC236}">
                <a16:creationId xmlns:a16="http://schemas.microsoft.com/office/drawing/2014/main" id="{AD660947-9F55-41DD-BFB6-7A98913D15D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5059229"/>
            <a:ext cx="12192000" cy="1024181"/>
          </a:xfrm>
          <a:prstGeom prst="rect">
            <a:avLst/>
          </a:prstGeom>
        </p:spPr>
      </p:pic>
      <p:sp>
        <p:nvSpPr>
          <p:cNvPr id="8" name="Content Placeholder 2">
            <a:extLst>
              <a:ext uri="{FF2B5EF4-FFF2-40B4-BE49-F238E27FC236}">
                <a16:creationId xmlns:a16="http://schemas.microsoft.com/office/drawing/2014/main" id="{D3C44B1A-8FF0-4AD5-99CC-E2B8F3638E44}"/>
              </a:ext>
            </a:extLst>
          </p:cNvPr>
          <p:cNvSpPr>
            <a:spLocks noGrp="1"/>
          </p:cNvSpPr>
          <p:nvPr>
            <p:ph sz="quarter" idx="10" hasCustomPrompt="1"/>
          </p:nvPr>
        </p:nvSpPr>
        <p:spPr>
          <a:xfrm>
            <a:off x="623728" y="1429705"/>
            <a:ext cx="10936816" cy="3080885"/>
          </a:xfrm>
          <a:prstGeom prst="rect">
            <a:avLst/>
          </a:prstGeom>
        </p:spPr>
        <p:txBody>
          <a:bodyPr>
            <a:normAutofit/>
          </a:bodyPr>
          <a:lstStyle>
            <a:lvl1pPr>
              <a:lnSpc>
                <a:spcPct val="100000"/>
              </a:lnSpc>
              <a:spcBef>
                <a:spcPts val="0"/>
              </a:spcBef>
              <a:defRPr sz="5800" b="0">
                <a:solidFill>
                  <a:schemeClr val="bg1"/>
                </a:solidFill>
                <a:latin typeface="Rockwell" panose="02060603020205020403" pitchFamily="18" charset="0"/>
              </a:defRPr>
            </a:lvl1pPr>
          </a:lstStyle>
          <a:p>
            <a:pPr lvl="0"/>
            <a:r>
              <a:rPr lang="en-US"/>
              <a:t>One two three </a:t>
            </a:r>
          </a:p>
          <a:p>
            <a:pPr lvl="0"/>
            <a:r>
              <a:rPr lang="en-US"/>
              <a:t>four five six </a:t>
            </a:r>
          </a:p>
          <a:p>
            <a:pPr lvl="0"/>
            <a:r>
              <a:rPr lang="en-US"/>
              <a:t>seven eight</a:t>
            </a:r>
          </a:p>
        </p:txBody>
      </p:sp>
      <p:pic>
        <p:nvPicPr>
          <p:cNvPr id="7" name="Picture 6">
            <a:extLst>
              <a:ext uri="{FF2B5EF4-FFF2-40B4-BE49-F238E27FC236}">
                <a16:creationId xmlns:a16="http://schemas.microsoft.com/office/drawing/2014/main" id="{D347FE47-AFD2-4BDE-A63F-30D1239A9E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497517" y="6194121"/>
            <a:ext cx="2203939" cy="439470"/>
          </a:xfrm>
          <a:prstGeom prst="rect">
            <a:avLst/>
          </a:prstGeom>
        </p:spPr>
      </p:pic>
      <p:sp>
        <p:nvSpPr>
          <p:cNvPr id="2" name="Slide Number Placeholder 1">
            <a:extLst>
              <a:ext uri="{FF2B5EF4-FFF2-40B4-BE49-F238E27FC236}">
                <a16:creationId xmlns:a16="http://schemas.microsoft.com/office/drawing/2014/main" id="{FA533ECD-881E-4865-8F63-D17801A53207}"/>
              </a:ext>
            </a:extLst>
          </p:cNvPr>
          <p:cNvSpPr>
            <a:spLocks noGrp="1"/>
          </p:cNvSpPr>
          <p:nvPr>
            <p:ph type="sldNum" sz="quarter" idx="11"/>
          </p:nvPr>
        </p:nvSpPr>
        <p:spPr/>
        <p:txBody>
          <a:bodyPr/>
          <a:lstStyle>
            <a:lvl1pPr>
              <a:defRPr>
                <a:solidFill>
                  <a:schemeClr val="bg1"/>
                </a:solidFill>
              </a:defRPr>
            </a:lvl1pPr>
          </a:lstStyle>
          <a:p>
            <a:fld id="{4AB642A8-0893-4220-BD9F-2F764944D32A}" type="slidenum">
              <a:rPr lang="en-US" smtClean="0"/>
              <a:pPr/>
              <a:t>‹#›</a:t>
            </a:fld>
            <a:endParaRPr lang="en-US"/>
          </a:p>
        </p:txBody>
      </p:sp>
    </p:spTree>
    <p:extLst>
      <p:ext uri="{BB962C8B-B14F-4D97-AF65-F5344CB8AC3E}">
        <p14:creationId xmlns:p14="http://schemas.microsoft.com/office/powerpoint/2010/main" val="4248472283"/>
      </p:ext>
    </p:extLst>
  </p:cSld>
  <p:clrMapOvr>
    <a:masterClrMapping/>
  </p:clrMapOvr>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623727" y="298938"/>
            <a:ext cx="11013220" cy="963678"/>
          </a:xfrm>
          <a:prstGeom prst="rect">
            <a:avLst/>
          </a:prstGeom>
        </p:spPr>
        <p:txBody>
          <a:bodyPr/>
          <a:lstStyle>
            <a:lvl1pPr>
              <a:defRPr b="0">
                <a:solidFill>
                  <a:srgbClr val="F15C22"/>
                </a:solidFill>
                <a:latin typeface="Rockwell" panose="02060603020205020403" pitchFamily="18" charset="0"/>
              </a:defRPr>
            </a:lvl1pPr>
          </a:lstStyle>
          <a:p>
            <a:r>
              <a:rPr lang="en-US"/>
              <a:t>Headline</a:t>
            </a:r>
            <a:br>
              <a:rPr lang="en-US"/>
            </a:br>
            <a:r>
              <a:rPr lang="en-US"/>
              <a:t>2 lines if needed</a:t>
            </a:r>
          </a:p>
        </p:txBody>
      </p:sp>
      <p:sp>
        <p:nvSpPr>
          <p:cNvPr id="3" name="Slide Number Placeholder 2">
            <a:extLst>
              <a:ext uri="{FF2B5EF4-FFF2-40B4-BE49-F238E27FC236}">
                <a16:creationId xmlns:a16="http://schemas.microsoft.com/office/drawing/2014/main" id="{40B520EF-26FF-4C44-AD8D-7E084CB786A4}"/>
              </a:ext>
            </a:extLst>
          </p:cNvPr>
          <p:cNvSpPr>
            <a:spLocks noGrp="1"/>
          </p:cNvSpPr>
          <p:nvPr>
            <p:ph type="sldNum" sz="quarter" idx="11"/>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35812764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itle + Content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8E80-2F8E-4B2B-94D1-3E95A7334526}"/>
              </a:ext>
            </a:extLst>
          </p:cNvPr>
          <p:cNvSpPr>
            <a:spLocks noGrp="1"/>
          </p:cNvSpPr>
          <p:nvPr>
            <p:ph sz="quarter" idx="12"/>
          </p:nvPr>
        </p:nvSpPr>
        <p:spPr>
          <a:xfrm>
            <a:off x="624417" y="1382718"/>
            <a:ext cx="11013016" cy="4736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623727" y="298938"/>
            <a:ext cx="11013220" cy="963678"/>
          </a:xfrm>
          <a:prstGeom prst="rect">
            <a:avLst/>
          </a:prstGeom>
        </p:spPr>
        <p:txBody>
          <a:bodyPr/>
          <a:lstStyle>
            <a:lvl1pPr>
              <a:defRPr b="0">
                <a:solidFill>
                  <a:srgbClr val="F15C22"/>
                </a:solidFill>
                <a:latin typeface="Rockwell" panose="02060603020205020403" pitchFamily="18" charset="0"/>
              </a:defRPr>
            </a:lvl1pPr>
          </a:lstStyle>
          <a:p>
            <a:r>
              <a:rPr lang="en-US"/>
              <a:t>Headline</a:t>
            </a:r>
            <a:br>
              <a:rPr lang="en-US"/>
            </a:br>
            <a:r>
              <a:rPr lang="en-US"/>
              <a:t>2 lines if needed</a:t>
            </a:r>
          </a:p>
        </p:txBody>
      </p:sp>
      <p:sp>
        <p:nvSpPr>
          <p:cNvPr id="3" name="Slide Number Placeholder 2">
            <a:extLst>
              <a:ext uri="{FF2B5EF4-FFF2-40B4-BE49-F238E27FC236}">
                <a16:creationId xmlns:a16="http://schemas.microsoft.com/office/drawing/2014/main" id="{40B520EF-26FF-4C44-AD8D-7E084CB786A4}"/>
              </a:ext>
            </a:extLst>
          </p:cNvPr>
          <p:cNvSpPr>
            <a:spLocks noGrp="1"/>
          </p:cNvSpPr>
          <p:nvPr>
            <p:ph type="sldNum" sz="quarter" idx="11"/>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38225482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Content + Photo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237781B-EF0B-4A7A-A681-616F93F57DC6}"/>
              </a:ext>
            </a:extLst>
          </p:cNvPr>
          <p:cNvSpPr>
            <a:spLocks noGrp="1"/>
          </p:cNvSpPr>
          <p:nvPr>
            <p:ph sz="quarter" idx="14"/>
          </p:nvPr>
        </p:nvSpPr>
        <p:spPr>
          <a:xfrm>
            <a:off x="624417" y="1365254"/>
            <a:ext cx="5865283" cy="4733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D8FF81-99EB-4E94-88FE-04C0DBF33C6F}"/>
              </a:ext>
            </a:extLst>
          </p:cNvPr>
          <p:cNvSpPr>
            <a:spLocks noGrp="1"/>
          </p:cNvSpPr>
          <p:nvPr>
            <p:ph type="pic" sz="quarter" idx="10"/>
          </p:nvPr>
        </p:nvSpPr>
        <p:spPr>
          <a:xfrm>
            <a:off x="6630828" y="1365739"/>
            <a:ext cx="5006117" cy="4732320"/>
          </a:xfrm>
          <a:prstGeom prst="rect">
            <a:avLst/>
          </a:prstGeom>
        </p:spPr>
        <p:txBody>
          <a:bodyPr/>
          <a:lstStyle/>
          <a:p>
            <a:endParaRPr lang="en-US"/>
          </a:p>
        </p:txBody>
      </p:sp>
      <p:sp>
        <p:nvSpPr>
          <p:cNvPr id="6" name="Title 1">
            <a:extLst>
              <a:ext uri="{FF2B5EF4-FFF2-40B4-BE49-F238E27FC236}">
                <a16:creationId xmlns:a16="http://schemas.microsoft.com/office/drawing/2014/main" id="{F0373DF3-95B0-4E4A-BD03-8F3512E19F3E}"/>
              </a:ext>
            </a:extLst>
          </p:cNvPr>
          <p:cNvSpPr>
            <a:spLocks noGrp="1"/>
          </p:cNvSpPr>
          <p:nvPr>
            <p:ph type="title" hasCustomPrompt="1"/>
          </p:nvPr>
        </p:nvSpPr>
        <p:spPr>
          <a:xfrm>
            <a:off x="623727" y="298938"/>
            <a:ext cx="11013220" cy="963678"/>
          </a:xfrm>
          <a:prstGeom prst="rect">
            <a:avLst/>
          </a:prstGeom>
        </p:spPr>
        <p:txBody>
          <a:bodyPr/>
          <a:lstStyle>
            <a:lvl1pPr>
              <a:defRPr b="0">
                <a:solidFill>
                  <a:srgbClr val="F15C22"/>
                </a:solidFill>
                <a:latin typeface="Rockwell" panose="02060603020205020403" pitchFamily="18" charset="0"/>
              </a:defRPr>
            </a:lvl1pPr>
          </a:lstStyle>
          <a:p>
            <a:r>
              <a:rPr lang="en-US"/>
              <a:t>Headline</a:t>
            </a:r>
            <a:br>
              <a:rPr lang="en-US"/>
            </a:br>
            <a:r>
              <a:rPr lang="en-US"/>
              <a:t>2 lines if needed</a:t>
            </a:r>
          </a:p>
        </p:txBody>
      </p:sp>
      <p:sp>
        <p:nvSpPr>
          <p:cNvPr id="2" name="Slide Number Placeholder 1">
            <a:extLst>
              <a:ext uri="{FF2B5EF4-FFF2-40B4-BE49-F238E27FC236}">
                <a16:creationId xmlns:a16="http://schemas.microsoft.com/office/drawing/2014/main" id="{73B73B2F-2ECA-45D2-B813-90715A8E4CDB}"/>
              </a:ext>
            </a:extLst>
          </p:cNvPr>
          <p:cNvSpPr>
            <a:spLocks noGrp="1"/>
          </p:cNvSpPr>
          <p:nvPr>
            <p:ph type="sldNum" sz="quarter" idx="13"/>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26509331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Content + Photo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570AC9-0444-47CF-B75E-29B45A39F7C1}"/>
              </a:ext>
            </a:extLst>
          </p:cNvPr>
          <p:cNvSpPr>
            <a:spLocks noGrp="1"/>
          </p:cNvSpPr>
          <p:nvPr>
            <p:ph type="pic" sz="quarter" idx="12"/>
          </p:nvPr>
        </p:nvSpPr>
        <p:spPr>
          <a:xfrm>
            <a:off x="0" y="0"/>
            <a:ext cx="6096000" cy="6858000"/>
          </a:xfrm>
          <a:prstGeom prst="rect">
            <a:avLst/>
          </a:prstGeom>
        </p:spPr>
        <p:txBody>
          <a:bodyPr/>
          <a:lstStyle/>
          <a:p>
            <a:endParaRPr lang="en-US"/>
          </a:p>
        </p:txBody>
      </p:sp>
      <p:sp>
        <p:nvSpPr>
          <p:cNvPr id="7" name="Title 1">
            <a:extLst>
              <a:ext uri="{FF2B5EF4-FFF2-40B4-BE49-F238E27FC236}">
                <a16:creationId xmlns:a16="http://schemas.microsoft.com/office/drawing/2014/main" id="{9636D893-93B0-44FC-BFB7-15F8E8033568}"/>
              </a:ext>
            </a:extLst>
          </p:cNvPr>
          <p:cNvSpPr>
            <a:spLocks noGrp="1"/>
          </p:cNvSpPr>
          <p:nvPr>
            <p:ph type="title" hasCustomPrompt="1"/>
          </p:nvPr>
        </p:nvSpPr>
        <p:spPr>
          <a:xfrm>
            <a:off x="6394454" y="298938"/>
            <a:ext cx="5242495" cy="963678"/>
          </a:xfrm>
          <a:prstGeom prst="rect">
            <a:avLst/>
          </a:prstGeom>
        </p:spPr>
        <p:txBody>
          <a:bodyPr/>
          <a:lstStyle>
            <a:lvl1pPr>
              <a:defRPr b="0">
                <a:solidFill>
                  <a:srgbClr val="F15C22"/>
                </a:solidFill>
                <a:latin typeface="Rockwell" panose="02060603020205020403" pitchFamily="18" charset="0"/>
              </a:defRPr>
            </a:lvl1pPr>
          </a:lstStyle>
          <a:p>
            <a:r>
              <a:rPr lang="en-US"/>
              <a:t>Headline</a:t>
            </a:r>
            <a:br>
              <a:rPr lang="en-US"/>
            </a:br>
            <a:r>
              <a:rPr lang="en-US"/>
              <a:t>2 lines if needed</a:t>
            </a:r>
          </a:p>
        </p:txBody>
      </p:sp>
      <p:sp>
        <p:nvSpPr>
          <p:cNvPr id="2" name="Slide Number Placeholder 1">
            <a:extLst>
              <a:ext uri="{FF2B5EF4-FFF2-40B4-BE49-F238E27FC236}">
                <a16:creationId xmlns:a16="http://schemas.microsoft.com/office/drawing/2014/main" id="{C78D5365-6C19-4874-980B-6B1B63E20EFF}"/>
              </a:ext>
            </a:extLst>
          </p:cNvPr>
          <p:cNvSpPr>
            <a:spLocks noGrp="1"/>
          </p:cNvSpPr>
          <p:nvPr>
            <p:ph type="sldNum" sz="quarter" idx="14"/>
          </p:nvPr>
        </p:nvSpPr>
        <p:spPr/>
        <p:txBody>
          <a:bodyPr/>
          <a:lstStyle/>
          <a:p>
            <a:fld id="{4AB642A8-0893-4220-BD9F-2F764944D32A}" type="slidenum">
              <a:rPr lang="en-US" smtClean="0"/>
              <a:pPr/>
              <a:t>‹#›</a:t>
            </a:fld>
            <a:endParaRPr lang="en-US"/>
          </a:p>
        </p:txBody>
      </p:sp>
      <p:sp>
        <p:nvSpPr>
          <p:cNvPr id="4" name="Content Placeholder 3">
            <a:extLst>
              <a:ext uri="{FF2B5EF4-FFF2-40B4-BE49-F238E27FC236}">
                <a16:creationId xmlns:a16="http://schemas.microsoft.com/office/drawing/2014/main" id="{A4091FA9-C802-4466-92DE-04069E08BC76}"/>
              </a:ext>
            </a:extLst>
          </p:cNvPr>
          <p:cNvSpPr>
            <a:spLocks noGrp="1"/>
          </p:cNvSpPr>
          <p:nvPr>
            <p:ph sz="quarter" idx="15"/>
          </p:nvPr>
        </p:nvSpPr>
        <p:spPr>
          <a:xfrm>
            <a:off x="6394454" y="1371600"/>
            <a:ext cx="5242983" cy="4677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9539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 Icons">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4585FC8F-9814-4268-B645-84ECB0048248}"/>
              </a:ext>
            </a:extLst>
          </p:cNvPr>
          <p:cNvSpPr>
            <a:spLocks noGrp="1"/>
          </p:cNvSpPr>
          <p:nvPr>
            <p:ph type="body" sz="quarter" idx="10" hasCustomPrompt="1"/>
          </p:nvPr>
        </p:nvSpPr>
        <p:spPr>
          <a:xfrm>
            <a:off x="1933048" y="1434917"/>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30" name="Text Placeholder 26">
            <a:extLst>
              <a:ext uri="{FF2B5EF4-FFF2-40B4-BE49-F238E27FC236}">
                <a16:creationId xmlns:a16="http://schemas.microsoft.com/office/drawing/2014/main" id="{76298B2F-49FB-4424-A27D-6F67CC8FA104}"/>
              </a:ext>
            </a:extLst>
          </p:cNvPr>
          <p:cNvSpPr>
            <a:spLocks noGrp="1"/>
          </p:cNvSpPr>
          <p:nvPr>
            <p:ph type="body" sz="quarter" idx="13" hasCustomPrompt="1"/>
          </p:nvPr>
        </p:nvSpPr>
        <p:spPr>
          <a:xfrm>
            <a:off x="1933048" y="2412606"/>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31" name="Text Placeholder 26">
            <a:extLst>
              <a:ext uri="{FF2B5EF4-FFF2-40B4-BE49-F238E27FC236}">
                <a16:creationId xmlns:a16="http://schemas.microsoft.com/office/drawing/2014/main" id="{F0AB74B6-0B8C-4DAD-9387-F51F60A9398D}"/>
              </a:ext>
            </a:extLst>
          </p:cNvPr>
          <p:cNvSpPr>
            <a:spLocks noGrp="1"/>
          </p:cNvSpPr>
          <p:nvPr>
            <p:ph type="body" sz="quarter" idx="14" hasCustomPrompt="1"/>
          </p:nvPr>
        </p:nvSpPr>
        <p:spPr>
          <a:xfrm>
            <a:off x="1922169" y="3389692"/>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32" name="Text Placeholder 26">
            <a:extLst>
              <a:ext uri="{FF2B5EF4-FFF2-40B4-BE49-F238E27FC236}">
                <a16:creationId xmlns:a16="http://schemas.microsoft.com/office/drawing/2014/main" id="{21068E5E-62A6-4AA4-93E9-8D34CABDAB9E}"/>
              </a:ext>
            </a:extLst>
          </p:cNvPr>
          <p:cNvSpPr>
            <a:spLocks noGrp="1"/>
          </p:cNvSpPr>
          <p:nvPr>
            <p:ph type="body" sz="quarter" idx="15" hasCustomPrompt="1"/>
          </p:nvPr>
        </p:nvSpPr>
        <p:spPr>
          <a:xfrm>
            <a:off x="1939748" y="4358103"/>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11" name="Content Placeholder 10">
            <a:extLst>
              <a:ext uri="{FF2B5EF4-FFF2-40B4-BE49-F238E27FC236}">
                <a16:creationId xmlns:a16="http://schemas.microsoft.com/office/drawing/2014/main" id="{CA101898-5A5C-4A09-B78C-7A3057569F2D}"/>
              </a:ext>
            </a:extLst>
          </p:cNvPr>
          <p:cNvSpPr>
            <a:spLocks noGrp="1"/>
          </p:cNvSpPr>
          <p:nvPr>
            <p:ph sz="quarter" idx="20"/>
          </p:nvPr>
        </p:nvSpPr>
        <p:spPr>
          <a:xfrm>
            <a:off x="624417" y="1434917"/>
            <a:ext cx="1117600" cy="817749"/>
          </a:xfrm>
          <a:prstGeom prst="rect">
            <a:avLst/>
          </a:prstGeom>
        </p:spPr>
        <p:txBody>
          <a:bodyPr/>
          <a:lstStyle/>
          <a:p>
            <a:pPr lvl="0"/>
            <a:endParaRPr lang="en-US"/>
          </a:p>
        </p:txBody>
      </p:sp>
      <p:sp>
        <p:nvSpPr>
          <p:cNvPr id="18" name="Content Placeholder 10">
            <a:extLst>
              <a:ext uri="{FF2B5EF4-FFF2-40B4-BE49-F238E27FC236}">
                <a16:creationId xmlns:a16="http://schemas.microsoft.com/office/drawing/2014/main" id="{EF735292-58DE-4EC8-A152-17A0B8EA11CC}"/>
              </a:ext>
            </a:extLst>
          </p:cNvPr>
          <p:cNvSpPr>
            <a:spLocks noGrp="1"/>
          </p:cNvSpPr>
          <p:nvPr>
            <p:ph sz="quarter" idx="21"/>
          </p:nvPr>
        </p:nvSpPr>
        <p:spPr>
          <a:xfrm>
            <a:off x="622964" y="3399781"/>
            <a:ext cx="1117600" cy="817749"/>
          </a:xfrm>
          <a:prstGeom prst="rect">
            <a:avLst/>
          </a:prstGeom>
        </p:spPr>
        <p:txBody>
          <a:bodyPr/>
          <a:lstStyle/>
          <a:p>
            <a:pPr lvl="0"/>
            <a:endParaRPr lang="en-US"/>
          </a:p>
        </p:txBody>
      </p:sp>
      <p:sp>
        <p:nvSpPr>
          <p:cNvPr id="19" name="Content Placeholder 10">
            <a:extLst>
              <a:ext uri="{FF2B5EF4-FFF2-40B4-BE49-F238E27FC236}">
                <a16:creationId xmlns:a16="http://schemas.microsoft.com/office/drawing/2014/main" id="{B9D7F26B-092F-4D8C-A4B9-D5A437B74CCC}"/>
              </a:ext>
            </a:extLst>
          </p:cNvPr>
          <p:cNvSpPr>
            <a:spLocks noGrp="1"/>
          </p:cNvSpPr>
          <p:nvPr>
            <p:ph sz="quarter" idx="22"/>
          </p:nvPr>
        </p:nvSpPr>
        <p:spPr>
          <a:xfrm>
            <a:off x="623725" y="4357152"/>
            <a:ext cx="1117600" cy="817749"/>
          </a:xfrm>
          <a:prstGeom prst="rect">
            <a:avLst/>
          </a:prstGeom>
        </p:spPr>
        <p:txBody>
          <a:bodyPr/>
          <a:lstStyle/>
          <a:p>
            <a:pPr lvl="0"/>
            <a:endParaRPr lang="en-US"/>
          </a:p>
        </p:txBody>
      </p:sp>
      <p:sp>
        <p:nvSpPr>
          <p:cNvPr id="20" name="Content Placeholder 10">
            <a:extLst>
              <a:ext uri="{FF2B5EF4-FFF2-40B4-BE49-F238E27FC236}">
                <a16:creationId xmlns:a16="http://schemas.microsoft.com/office/drawing/2014/main" id="{CF868D29-F6BA-4B98-8838-C7BAFBE3B4C4}"/>
              </a:ext>
            </a:extLst>
          </p:cNvPr>
          <p:cNvSpPr>
            <a:spLocks noGrp="1"/>
          </p:cNvSpPr>
          <p:nvPr>
            <p:ph sz="quarter" idx="23"/>
          </p:nvPr>
        </p:nvSpPr>
        <p:spPr>
          <a:xfrm>
            <a:off x="613368" y="2403930"/>
            <a:ext cx="1117600" cy="817749"/>
          </a:xfrm>
          <a:prstGeom prst="rect">
            <a:avLst/>
          </a:prstGeom>
        </p:spPr>
        <p:txBody>
          <a:bodyPr/>
          <a:lstStyle/>
          <a:p>
            <a:pPr lvl="0"/>
            <a:endParaRPr lang="en-US"/>
          </a:p>
        </p:txBody>
      </p:sp>
      <p:sp>
        <p:nvSpPr>
          <p:cNvPr id="21" name="Text Placeholder 26">
            <a:extLst>
              <a:ext uri="{FF2B5EF4-FFF2-40B4-BE49-F238E27FC236}">
                <a16:creationId xmlns:a16="http://schemas.microsoft.com/office/drawing/2014/main" id="{FAAFB008-CB43-4B65-96F4-C64129D9071A}"/>
              </a:ext>
            </a:extLst>
          </p:cNvPr>
          <p:cNvSpPr>
            <a:spLocks noGrp="1"/>
          </p:cNvSpPr>
          <p:nvPr>
            <p:ph type="body" sz="quarter" idx="24" hasCustomPrompt="1"/>
          </p:nvPr>
        </p:nvSpPr>
        <p:spPr>
          <a:xfrm>
            <a:off x="7664099" y="1434317"/>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22" name="Text Placeholder 26">
            <a:extLst>
              <a:ext uri="{FF2B5EF4-FFF2-40B4-BE49-F238E27FC236}">
                <a16:creationId xmlns:a16="http://schemas.microsoft.com/office/drawing/2014/main" id="{F817216B-DFEF-41C6-A1B9-E27B64ACEF2E}"/>
              </a:ext>
            </a:extLst>
          </p:cNvPr>
          <p:cNvSpPr>
            <a:spLocks noGrp="1"/>
          </p:cNvSpPr>
          <p:nvPr>
            <p:ph type="body" sz="quarter" idx="25" hasCustomPrompt="1"/>
          </p:nvPr>
        </p:nvSpPr>
        <p:spPr>
          <a:xfrm>
            <a:off x="7664099" y="2412005"/>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endParaRPr lang="en-US"/>
          </a:p>
          <a:p>
            <a:pPr lvl="0"/>
            <a:r>
              <a:rPr lang="en-US" err="1"/>
              <a:t>tetuer</a:t>
            </a:r>
            <a:r>
              <a:rPr lang="en-US"/>
              <a:t> </a:t>
            </a:r>
            <a:r>
              <a:rPr lang="en-US" err="1"/>
              <a:t>adipiscing</a:t>
            </a:r>
            <a:endParaRPr lang="en-US"/>
          </a:p>
        </p:txBody>
      </p:sp>
      <p:sp>
        <p:nvSpPr>
          <p:cNvPr id="23" name="Text Placeholder 26">
            <a:extLst>
              <a:ext uri="{FF2B5EF4-FFF2-40B4-BE49-F238E27FC236}">
                <a16:creationId xmlns:a16="http://schemas.microsoft.com/office/drawing/2014/main" id="{79F17D79-D888-49A7-9B12-A87CAE17B835}"/>
              </a:ext>
            </a:extLst>
          </p:cNvPr>
          <p:cNvSpPr>
            <a:spLocks noGrp="1"/>
          </p:cNvSpPr>
          <p:nvPr>
            <p:ph type="body" sz="quarter" idx="26" hasCustomPrompt="1"/>
          </p:nvPr>
        </p:nvSpPr>
        <p:spPr>
          <a:xfrm>
            <a:off x="7653220" y="3389091"/>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a:t>
            </a:r>
          </a:p>
          <a:p>
            <a:pPr lvl="0"/>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24" name="Text Placeholder 26">
            <a:extLst>
              <a:ext uri="{FF2B5EF4-FFF2-40B4-BE49-F238E27FC236}">
                <a16:creationId xmlns:a16="http://schemas.microsoft.com/office/drawing/2014/main" id="{42D1013F-4702-4AA8-8614-7894739B4D05}"/>
              </a:ext>
            </a:extLst>
          </p:cNvPr>
          <p:cNvSpPr>
            <a:spLocks noGrp="1"/>
          </p:cNvSpPr>
          <p:nvPr>
            <p:ph type="body" sz="quarter" idx="27" hasCustomPrompt="1"/>
          </p:nvPr>
        </p:nvSpPr>
        <p:spPr>
          <a:xfrm>
            <a:off x="7670799" y="4357502"/>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25" name="Content Placeholder 10">
            <a:extLst>
              <a:ext uri="{FF2B5EF4-FFF2-40B4-BE49-F238E27FC236}">
                <a16:creationId xmlns:a16="http://schemas.microsoft.com/office/drawing/2014/main" id="{DB32FF43-BD21-4890-9CAD-A4DCFEBEC955}"/>
              </a:ext>
            </a:extLst>
          </p:cNvPr>
          <p:cNvSpPr>
            <a:spLocks noGrp="1"/>
          </p:cNvSpPr>
          <p:nvPr>
            <p:ph sz="quarter" idx="28"/>
          </p:nvPr>
        </p:nvSpPr>
        <p:spPr>
          <a:xfrm>
            <a:off x="6355468" y="1434312"/>
            <a:ext cx="1117600" cy="817749"/>
          </a:xfrm>
          <a:prstGeom prst="rect">
            <a:avLst/>
          </a:prstGeom>
        </p:spPr>
        <p:txBody>
          <a:bodyPr/>
          <a:lstStyle/>
          <a:p>
            <a:pPr lvl="0"/>
            <a:endParaRPr lang="en-US"/>
          </a:p>
        </p:txBody>
      </p:sp>
      <p:sp>
        <p:nvSpPr>
          <p:cNvPr id="26" name="Content Placeholder 10">
            <a:extLst>
              <a:ext uri="{FF2B5EF4-FFF2-40B4-BE49-F238E27FC236}">
                <a16:creationId xmlns:a16="http://schemas.microsoft.com/office/drawing/2014/main" id="{8A298C70-5921-42E9-95B3-5A295BAB0720}"/>
              </a:ext>
            </a:extLst>
          </p:cNvPr>
          <p:cNvSpPr>
            <a:spLocks noGrp="1"/>
          </p:cNvSpPr>
          <p:nvPr>
            <p:ph sz="quarter" idx="29"/>
          </p:nvPr>
        </p:nvSpPr>
        <p:spPr>
          <a:xfrm>
            <a:off x="6354015" y="3399180"/>
            <a:ext cx="1117600" cy="817749"/>
          </a:xfrm>
          <a:prstGeom prst="rect">
            <a:avLst/>
          </a:prstGeom>
        </p:spPr>
        <p:txBody>
          <a:bodyPr/>
          <a:lstStyle/>
          <a:p>
            <a:pPr lvl="0"/>
            <a:endParaRPr lang="en-US"/>
          </a:p>
        </p:txBody>
      </p:sp>
      <p:sp>
        <p:nvSpPr>
          <p:cNvPr id="28" name="Content Placeholder 10">
            <a:extLst>
              <a:ext uri="{FF2B5EF4-FFF2-40B4-BE49-F238E27FC236}">
                <a16:creationId xmlns:a16="http://schemas.microsoft.com/office/drawing/2014/main" id="{7250B859-5AB0-4951-823D-B7977CB8CCD2}"/>
              </a:ext>
            </a:extLst>
          </p:cNvPr>
          <p:cNvSpPr>
            <a:spLocks noGrp="1"/>
          </p:cNvSpPr>
          <p:nvPr>
            <p:ph sz="quarter" idx="30"/>
          </p:nvPr>
        </p:nvSpPr>
        <p:spPr>
          <a:xfrm>
            <a:off x="6354776" y="4356551"/>
            <a:ext cx="1117600" cy="817749"/>
          </a:xfrm>
          <a:prstGeom prst="rect">
            <a:avLst/>
          </a:prstGeom>
        </p:spPr>
        <p:txBody>
          <a:bodyPr/>
          <a:lstStyle/>
          <a:p>
            <a:pPr lvl="0"/>
            <a:endParaRPr lang="en-US"/>
          </a:p>
        </p:txBody>
      </p:sp>
      <p:sp>
        <p:nvSpPr>
          <p:cNvPr id="29" name="Content Placeholder 10">
            <a:extLst>
              <a:ext uri="{FF2B5EF4-FFF2-40B4-BE49-F238E27FC236}">
                <a16:creationId xmlns:a16="http://schemas.microsoft.com/office/drawing/2014/main" id="{0977A6D8-5299-4BD9-B125-66BFBEC494FF}"/>
              </a:ext>
            </a:extLst>
          </p:cNvPr>
          <p:cNvSpPr>
            <a:spLocks noGrp="1"/>
          </p:cNvSpPr>
          <p:nvPr>
            <p:ph sz="quarter" idx="31"/>
          </p:nvPr>
        </p:nvSpPr>
        <p:spPr>
          <a:xfrm>
            <a:off x="6344419" y="2403329"/>
            <a:ext cx="1117600" cy="817749"/>
          </a:xfrm>
          <a:prstGeom prst="rect">
            <a:avLst/>
          </a:prstGeom>
        </p:spPr>
        <p:txBody>
          <a:bodyPr/>
          <a:lstStyle/>
          <a:p>
            <a:pPr lvl="0"/>
            <a:endParaRPr lang="en-US"/>
          </a:p>
        </p:txBody>
      </p:sp>
      <p:sp>
        <p:nvSpPr>
          <p:cNvPr id="34" name="Title 1">
            <a:extLst>
              <a:ext uri="{FF2B5EF4-FFF2-40B4-BE49-F238E27FC236}">
                <a16:creationId xmlns:a16="http://schemas.microsoft.com/office/drawing/2014/main" id="{C25912D4-0A9F-4DBD-9F38-01EC3676E784}"/>
              </a:ext>
            </a:extLst>
          </p:cNvPr>
          <p:cNvSpPr>
            <a:spLocks noGrp="1"/>
          </p:cNvSpPr>
          <p:nvPr>
            <p:ph type="title" hasCustomPrompt="1"/>
          </p:nvPr>
        </p:nvSpPr>
        <p:spPr>
          <a:xfrm>
            <a:off x="623727" y="298938"/>
            <a:ext cx="11013220" cy="963678"/>
          </a:xfrm>
          <a:prstGeom prst="rect">
            <a:avLst/>
          </a:prstGeom>
        </p:spPr>
        <p:txBody>
          <a:bodyPr/>
          <a:lstStyle>
            <a:lvl1pPr>
              <a:defRPr b="0">
                <a:solidFill>
                  <a:srgbClr val="F15C22"/>
                </a:solidFill>
                <a:latin typeface="Rockwell" panose="02060603020205020403" pitchFamily="18" charset="0"/>
              </a:defRPr>
            </a:lvl1pPr>
          </a:lstStyle>
          <a:p>
            <a:r>
              <a:rPr lang="en-US"/>
              <a:t>Headline</a:t>
            </a:r>
            <a:br>
              <a:rPr lang="en-US"/>
            </a:br>
            <a:r>
              <a:rPr lang="en-US"/>
              <a:t>2 lines if needed</a:t>
            </a:r>
          </a:p>
        </p:txBody>
      </p:sp>
      <p:sp>
        <p:nvSpPr>
          <p:cNvPr id="2" name="Slide Number Placeholder 1">
            <a:extLst>
              <a:ext uri="{FF2B5EF4-FFF2-40B4-BE49-F238E27FC236}">
                <a16:creationId xmlns:a16="http://schemas.microsoft.com/office/drawing/2014/main" id="{CCAB1BD6-4FB3-4D9C-9DD4-1AE0C7C5E5CE}"/>
              </a:ext>
            </a:extLst>
          </p:cNvPr>
          <p:cNvSpPr>
            <a:spLocks noGrp="1"/>
          </p:cNvSpPr>
          <p:nvPr>
            <p:ph type="sldNum" sz="quarter" idx="32"/>
          </p:nvPr>
        </p:nvSpPr>
        <p:spPr/>
        <p:txBody>
          <a:bodyPr/>
          <a:lstStyle/>
          <a:p>
            <a:fld id="{4AB642A8-0893-4220-BD9F-2F764944D32A}" type="slidenum">
              <a:rPr lang="en-US" smtClean="0"/>
              <a:pPr/>
              <a:t>‹#›</a:t>
            </a:fld>
            <a:endParaRPr lang="en-US"/>
          </a:p>
        </p:txBody>
      </p:sp>
      <p:sp>
        <p:nvSpPr>
          <p:cNvPr id="33" name="Text Placeholder 26">
            <a:extLst>
              <a:ext uri="{FF2B5EF4-FFF2-40B4-BE49-F238E27FC236}">
                <a16:creationId xmlns:a16="http://schemas.microsoft.com/office/drawing/2014/main" id="{18460C80-9C2A-41C8-A9DC-DFE01CF58680}"/>
              </a:ext>
            </a:extLst>
          </p:cNvPr>
          <p:cNvSpPr>
            <a:spLocks noGrp="1"/>
          </p:cNvSpPr>
          <p:nvPr>
            <p:ph type="body" sz="quarter" idx="33" hasCustomPrompt="1"/>
          </p:nvPr>
        </p:nvSpPr>
        <p:spPr>
          <a:xfrm>
            <a:off x="1964080" y="5323559"/>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35" name="Content Placeholder 10">
            <a:extLst>
              <a:ext uri="{FF2B5EF4-FFF2-40B4-BE49-F238E27FC236}">
                <a16:creationId xmlns:a16="http://schemas.microsoft.com/office/drawing/2014/main" id="{1CDBDAD5-A030-45A5-BB8D-3FE5A60E235C}"/>
              </a:ext>
            </a:extLst>
          </p:cNvPr>
          <p:cNvSpPr>
            <a:spLocks noGrp="1"/>
          </p:cNvSpPr>
          <p:nvPr>
            <p:ph sz="quarter" idx="34"/>
          </p:nvPr>
        </p:nvSpPr>
        <p:spPr>
          <a:xfrm>
            <a:off x="648057" y="5322608"/>
            <a:ext cx="1117600" cy="817749"/>
          </a:xfrm>
          <a:prstGeom prst="rect">
            <a:avLst/>
          </a:prstGeom>
        </p:spPr>
        <p:txBody>
          <a:bodyPr/>
          <a:lstStyle/>
          <a:p>
            <a:pPr lvl="0"/>
            <a:endParaRPr lang="en-US"/>
          </a:p>
        </p:txBody>
      </p:sp>
      <p:sp>
        <p:nvSpPr>
          <p:cNvPr id="36" name="Text Placeholder 26">
            <a:extLst>
              <a:ext uri="{FF2B5EF4-FFF2-40B4-BE49-F238E27FC236}">
                <a16:creationId xmlns:a16="http://schemas.microsoft.com/office/drawing/2014/main" id="{959C8B51-07A3-405C-84F3-41B1082D33BC}"/>
              </a:ext>
            </a:extLst>
          </p:cNvPr>
          <p:cNvSpPr>
            <a:spLocks noGrp="1"/>
          </p:cNvSpPr>
          <p:nvPr>
            <p:ph type="body" sz="quarter" idx="35" hasCustomPrompt="1"/>
          </p:nvPr>
        </p:nvSpPr>
        <p:spPr>
          <a:xfrm>
            <a:off x="7687735" y="5322958"/>
            <a:ext cx="3896784" cy="818349"/>
          </a:xfrm>
          <a:prstGeom prst="rect">
            <a:avLst/>
          </a:prstGeom>
        </p:spPr>
        <p:txBody>
          <a:bodyPr>
            <a:noAutofit/>
          </a:bodyPr>
          <a:lstStyle>
            <a:lvl1pPr>
              <a:lnSpc>
                <a:spcPct val="100000"/>
              </a:lnSpc>
              <a:spcBef>
                <a:spcPts val="0"/>
              </a:spcBef>
              <a:defRPr sz="1200">
                <a:solidFill>
                  <a:srgbClr val="635550"/>
                </a:solidFill>
              </a:defRPr>
            </a:lvl1pPr>
            <a:lvl2pPr>
              <a:defRPr sz="1200"/>
            </a:lvl2pPr>
            <a:lvl3pPr>
              <a:defRPr sz="1200"/>
            </a:lvl3pPr>
            <a:lvl4pPr>
              <a:defRPr sz="1200"/>
            </a:lvl4pPr>
            <a:lvl5pPr>
              <a:defRPr sz="1200"/>
            </a:lvl5pPr>
          </a:lstStyle>
          <a:p>
            <a:pPr lvl="0"/>
            <a:r>
              <a:rPr lang="en-US" err="1"/>
              <a:t>HeadlineLorem</a:t>
            </a:r>
            <a:r>
              <a:rPr lang="en-US"/>
              <a:t> ipsum dolor sit </a:t>
            </a:r>
            <a:r>
              <a:rPr lang="en-US" err="1"/>
              <a:t>amet</a:t>
            </a:r>
            <a:r>
              <a:rPr lang="en-US"/>
              <a:t>, </a:t>
            </a:r>
            <a:r>
              <a:rPr lang="en-US" err="1"/>
              <a:t>consectetuer</a:t>
            </a:r>
            <a:r>
              <a:rPr lang="en-US"/>
              <a:t> </a:t>
            </a:r>
            <a:r>
              <a:rPr lang="en-US" err="1"/>
              <a:t>adipiscing</a:t>
            </a:r>
            <a:r>
              <a:rPr lang="en-US"/>
              <a:t> </a:t>
            </a:r>
            <a:r>
              <a:rPr lang="en-US" err="1"/>
              <a:t>tetuer</a:t>
            </a:r>
            <a:r>
              <a:rPr lang="en-US"/>
              <a:t> </a:t>
            </a:r>
            <a:r>
              <a:rPr lang="en-US" err="1"/>
              <a:t>adipiscing</a:t>
            </a:r>
            <a:endParaRPr lang="en-US"/>
          </a:p>
        </p:txBody>
      </p:sp>
      <p:sp>
        <p:nvSpPr>
          <p:cNvPr id="37" name="Content Placeholder 10">
            <a:extLst>
              <a:ext uri="{FF2B5EF4-FFF2-40B4-BE49-F238E27FC236}">
                <a16:creationId xmlns:a16="http://schemas.microsoft.com/office/drawing/2014/main" id="{36B9226D-A22A-4C4B-A270-794F18BF7EEF}"/>
              </a:ext>
            </a:extLst>
          </p:cNvPr>
          <p:cNvSpPr>
            <a:spLocks noGrp="1"/>
          </p:cNvSpPr>
          <p:nvPr>
            <p:ph sz="quarter" idx="36"/>
          </p:nvPr>
        </p:nvSpPr>
        <p:spPr>
          <a:xfrm>
            <a:off x="6371712" y="5322007"/>
            <a:ext cx="1117600" cy="817749"/>
          </a:xfrm>
          <a:prstGeom prst="rect">
            <a:avLst/>
          </a:prstGeom>
        </p:spPr>
        <p:txBody>
          <a:bodyPr/>
          <a:lstStyle/>
          <a:p>
            <a:pPr lvl="0"/>
            <a:endParaRPr lang="en-US"/>
          </a:p>
        </p:txBody>
      </p:sp>
    </p:spTree>
    <p:extLst>
      <p:ext uri="{BB962C8B-B14F-4D97-AF65-F5344CB8AC3E}">
        <p14:creationId xmlns:p14="http://schemas.microsoft.com/office/powerpoint/2010/main" val="28455380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_Title + Content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38E80-2F8E-4B2B-94D1-3E95A7334526}"/>
              </a:ext>
            </a:extLst>
          </p:cNvPr>
          <p:cNvSpPr>
            <a:spLocks noGrp="1"/>
          </p:cNvSpPr>
          <p:nvPr>
            <p:ph sz="quarter" idx="12"/>
          </p:nvPr>
        </p:nvSpPr>
        <p:spPr>
          <a:xfrm>
            <a:off x="624417" y="1382713"/>
            <a:ext cx="11013016" cy="4729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4B0ED44-2347-4B00-BF43-8B7F2F009918}"/>
              </a:ext>
            </a:extLst>
          </p:cNvPr>
          <p:cNvSpPr>
            <a:spLocks noGrp="1"/>
          </p:cNvSpPr>
          <p:nvPr>
            <p:ph type="title" hasCustomPrompt="1"/>
          </p:nvPr>
        </p:nvSpPr>
        <p:spPr>
          <a:xfrm>
            <a:off x="623727" y="298938"/>
            <a:ext cx="11013220" cy="963679"/>
          </a:xfrm>
          <a:prstGeom prst="rect">
            <a:avLst/>
          </a:prstGeom>
        </p:spPr>
        <p:txBody>
          <a:bodyPr/>
          <a:lstStyle>
            <a:lvl1pPr>
              <a:defRPr b="1">
                <a:solidFill>
                  <a:srgbClr val="517891"/>
                </a:solidFill>
                <a:latin typeface="+mn-lt"/>
              </a:defRPr>
            </a:lvl1pPr>
          </a:lstStyle>
          <a:p>
            <a:r>
              <a:rPr lang="en-US"/>
              <a:t>Headline</a:t>
            </a:r>
            <a:br>
              <a:rPr lang="en-US"/>
            </a:br>
            <a:r>
              <a:rPr lang="en-US"/>
              <a:t>2 lines if needed</a:t>
            </a:r>
          </a:p>
        </p:txBody>
      </p:sp>
      <p:sp>
        <p:nvSpPr>
          <p:cNvPr id="3" name="Slide Number Placeholder 2">
            <a:extLst>
              <a:ext uri="{FF2B5EF4-FFF2-40B4-BE49-F238E27FC236}">
                <a16:creationId xmlns:a16="http://schemas.microsoft.com/office/drawing/2014/main" id="{40B520EF-26FF-4C44-AD8D-7E084CB786A4}"/>
              </a:ext>
            </a:extLst>
          </p:cNvPr>
          <p:cNvSpPr>
            <a:spLocks noGrp="1"/>
          </p:cNvSpPr>
          <p:nvPr>
            <p:ph type="sldNum" sz="quarter" idx="11"/>
          </p:nvPr>
        </p:nvSpPr>
        <p:spPr/>
        <p:txBody>
          <a:bodyPr/>
          <a:lstStyle/>
          <a:p>
            <a:fld id="{4AB642A8-0893-4220-BD9F-2F764944D32A}" type="slidenum">
              <a:rPr lang="en-US" smtClean="0"/>
              <a:pPr/>
              <a:t>‹#›</a:t>
            </a:fld>
            <a:endParaRPr lang="en-US"/>
          </a:p>
        </p:txBody>
      </p:sp>
    </p:spTree>
    <p:extLst>
      <p:ext uri="{BB962C8B-B14F-4D97-AF65-F5344CB8AC3E}">
        <p14:creationId xmlns:p14="http://schemas.microsoft.com/office/powerpoint/2010/main" val="13323200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53019" y="1"/>
            <a:ext cx="10434181" cy="1189972"/>
          </a:xfrm>
        </p:spPr>
        <p:txBody>
          <a:bodyP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6FCA9CC-DF9C-4EC5-81F1-FD3817D6C74B}" type="datetime1">
              <a:rPr lang="en-US" smtClean="0"/>
              <a:t>1/28/2026</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DRAFT FOR DISCUSSION</a:t>
            </a:r>
          </a:p>
        </p:txBody>
      </p:sp>
      <p:sp>
        <p:nvSpPr>
          <p:cNvPr id="5" name="Slide Number Placeholder 4"/>
          <p:cNvSpPr>
            <a:spLocks noGrp="1"/>
          </p:cNvSpPr>
          <p:nvPr>
            <p:ph type="sldNum" sz="quarter" idx="12"/>
          </p:nvPr>
        </p:nvSpPr>
        <p:spPr>
          <a:xfrm>
            <a:off x="9248384" y="6356352"/>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6" name="Content Placeholder 2">
            <a:extLst>
              <a:ext uri="{FF2B5EF4-FFF2-40B4-BE49-F238E27FC236}">
                <a16:creationId xmlns:a16="http://schemas.microsoft.com/office/drawing/2014/main" id="{BFDA9DBA-BEF3-0786-467A-060FF11802D0}"/>
              </a:ext>
            </a:extLst>
          </p:cNvPr>
          <p:cNvSpPr>
            <a:spLocks noGrp="1"/>
          </p:cNvSpPr>
          <p:nvPr>
            <p:ph idx="1"/>
          </p:nvPr>
        </p:nvSpPr>
        <p:spPr>
          <a:xfrm>
            <a:off x="9144" y="1144023"/>
            <a:ext cx="12182856" cy="447033"/>
          </a:xfrm>
          <a:solidFill>
            <a:srgbClr val="002060"/>
          </a:solidFill>
        </p:spPr>
        <p:txBody>
          <a:bodyPr lIns="292608" rIns="182880" anchor="ctr">
            <a:normAutofit/>
          </a:bodyPr>
          <a:lstStyle>
            <a:lvl1pPr marL="0" indent="0">
              <a:buNone/>
              <a:defRPr sz="1600">
                <a:solidFill>
                  <a:schemeClr val="bg1"/>
                </a:solidFill>
                <a:latin typeface="Arial" panose="020B0604020202020204" pitchFamily="34" charset="0"/>
                <a:cs typeface="Arial" panose="020B0604020202020204" pitchFamily="34" charset="0"/>
              </a:defRPr>
            </a:lvl1pPr>
            <a:lvl2pPr marL="685816" indent="-228605">
              <a:buFont typeface="Calibri" panose="020F0502020204030204" pitchFamily="34" charset="0"/>
              <a:buChar char="̶"/>
              <a:defRPr sz="24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2">
            <a:extLst>
              <a:ext uri="{FF2B5EF4-FFF2-40B4-BE49-F238E27FC236}">
                <a16:creationId xmlns:a16="http://schemas.microsoft.com/office/drawing/2014/main" id="{A49AB1E0-A0E0-659C-EBFE-9E02FD2551B7}"/>
              </a:ext>
            </a:extLst>
          </p:cNvPr>
          <p:cNvSpPr>
            <a:spLocks noGrp="1"/>
          </p:cNvSpPr>
          <p:nvPr>
            <p:ph idx="13"/>
          </p:nvPr>
        </p:nvSpPr>
        <p:spPr>
          <a:xfrm>
            <a:off x="1453019" y="1636984"/>
            <a:ext cx="10538565" cy="47197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566343"/>
      </p:ext>
    </p:extLst>
  </p:cSld>
  <p:clrMapOvr>
    <a:masterClrMapping/>
  </p:clrMapOvr>
  <p:extLst>
    <p:ext uri="{DCECCB84-F9BA-43D5-87BE-67443E8EF086}">
      <p15:sldGuideLst xmlns:p15="http://schemas.microsoft.com/office/powerpoint/2012/main">
        <p15:guide id="1" pos="1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F28349-556F-57F3-C462-F782C192BC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0CC84C-46BF-7391-D963-59A2C78E5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CF4EE-88AB-E71C-7699-6FCDC0EBF24D}"/>
              </a:ext>
            </a:extLst>
          </p:cNvPr>
          <p:cNvSpPr>
            <a:spLocks noGrp="1"/>
          </p:cNvSpPr>
          <p:nvPr>
            <p:ph type="dt" sz="half" idx="10"/>
          </p:nvPr>
        </p:nvSpPr>
        <p:spPr/>
        <p:txBody>
          <a:bodyPr/>
          <a:lstStyle/>
          <a:p>
            <a:fld id="{2448140F-8D55-C849-B880-41286E69E4A8}" type="datetimeFigureOut">
              <a:rPr lang="en-US" smtClean="0"/>
              <a:t>1/28/2026</a:t>
            </a:fld>
            <a:endParaRPr lang="en-US"/>
          </a:p>
        </p:txBody>
      </p:sp>
      <p:sp>
        <p:nvSpPr>
          <p:cNvPr id="5" name="Footer Placeholder 4">
            <a:extLst>
              <a:ext uri="{FF2B5EF4-FFF2-40B4-BE49-F238E27FC236}">
                <a16:creationId xmlns:a16="http://schemas.microsoft.com/office/drawing/2014/main" id="{3B08F419-91C6-CCEE-25F8-38305ADBB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F7B9B-FE71-F5A8-04E1-9A522B7171E0}"/>
              </a:ext>
            </a:extLst>
          </p:cNvPr>
          <p:cNvSpPr>
            <a:spLocks noGrp="1"/>
          </p:cNvSpPr>
          <p:nvPr>
            <p:ph type="sldNum" sz="quarter" idx="12"/>
          </p:nvPr>
        </p:nvSpPr>
        <p:spPr/>
        <p:txBody>
          <a:bodyPr/>
          <a:lstStyle/>
          <a:p>
            <a:fld id="{3E9B6E83-419E-D049-B126-378FB36B0670}" type="slidenum">
              <a:rPr lang="en-US" smtClean="0"/>
              <a:t>‹#›</a:t>
            </a:fld>
            <a:endParaRPr lang="en-US"/>
          </a:p>
        </p:txBody>
      </p:sp>
    </p:spTree>
    <p:extLst>
      <p:ext uri="{BB962C8B-B14F-4D97-AF65-F5344CB8AC3E}">
        <p14:creationId xmlns:p14="http://schemas.microsoft.com/office/powerpoint/2010/main" val="11914326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Blu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920EB-D370-6C43-89B4-3C40807AC05C}"/>
              </a:ext>
            </a:extLst>
          </p:cNvPr>
          <p:cNvSpPr/>
          <p:nvPr userDrawn="1"/>
        </p:nvSpPr>
        <p:spPr>
          <a:xfrm>
            <a:off x="-1" y="0"/>
            <a:ext cx="12192001" cy="4857370"/>
          </a:xfrm>
          <a:prstGeom prst="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54477" y="1590805"/>
            <a:ext cx="9452975" cy="1919158"/>
          </a:xfrm>
        </p:spPr>
        <p:txBody>
          <a:bodyPr anchor="ctr"/>
          <a:lstStyle>
            <a:lvl1pPr marL="338138" indent="-338138" algn="l">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54475" y="3602039"/>
            <a:ext cx="9452976" cy="681863"/>
          </a:xfrm>
        </p:spPr>
        <p:txBody>
          <a:bodyPr/>
          <a:lstStyle>
            <a:lvl1pPr marL="0" indent="0" algn="l">
              <a:buNone/>
              <a:defRPr lang="en-US" sz="2600" kern="1200" dirty="0" smtClean="0">
                <a:solidFill>
                  <a:schemeClr val="tx2">
                    <a:lumMod val="50000"/>
                  </a:schemeClr>
                </a:solidFill>
                <a:latin typeface="Arial" panose="020B0604020202020204" pitchFamily="34" charset="0"/>
                <a:ea typeface="MS PGothic" panose="020B060007020508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AB9849EE-9517-B346-A685-5805A88E10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4475" y="5760720"/>
            <a:ext cx="663464" cy="690879"/>
          </a:xfrm>
          <a:prstGeom prst="rect">
            <a:avLst/>
          </a:prstGeom>
        </p:spPr>
      </p:pic>
    </p:spTree>
    <p:extLst>
      <p:ext uri="{BB962C8B-B14F-4D97-AF65-F5344CB8AC3E}">
        <p14:creationId xmlns:p14="http://schemas.microsoft.com/office/powerpoint/2010/main" val="18598689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Whit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54477" y="1590805"/>
            <a:ext cx="9452975" cy="1919158"/>
          </a:xfrm>
        </p:spPr>
        <p:txBody>
          <a:bodyPr anchor="ctr"/>
          <a:lstStyle>
            <a:lvl1pPr marL="338138" indent="-338138" algn="l">
              <a:defRPr sz="6000">
                <a:solidFill>
                  <a:srgbClr val="EEA42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54475" y="3602039"/>
            <a:ext cx="9452976" cy="681863"/>
          </a:xfrm>
        </p:spPr>
        <p:txBody>
          <a:bodyPr/>
          <a:lstStyle>
            <a:lvl1pPr marL="0" indent="0" algn="l">
              <a:buNone/>
              <a:defRPr lang="en-US" sz="2600" kern="1200" dirty="0" smtClean="0">
                <a:solidFill>
                  <a:schemeClr val="tx2">
                    <a:lumMod val="50000"/>
                  </a:schemeClr>
                </a:solidFill>
                <a:latin typeface="Arial" panose="020B0604020202020204" pitchFamily="34" charset="0"/>
                <a:ea typeface="MS PGothic" panose="020B060007020508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3A658E30-4A24-184F-9FEB-503C3168F4CB}"/>
              </a:ext>
            </a:extLst>
          </p:cNvPr>
          <p:cNvSpPr/>
          <p:nvPr userDrawn="1"/>
        </p:nvSpPr>
        <p:spPr>
          <a:xfrm>
            <a:off x="0" y="5175885"/>
            <a:ext cx="12192000" cy="1675479"/>
          </a:xfrm>
          <a:prstGeom prst="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A04BAD8-036B-C547-8146-4CB7B5EB2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4475" y="5716460"/>
            <a:ext cx="718681" cy="745299"/>
          </a:xfrm>
          <a:prstGeom prst="rect">
            <a:avLst/>
          </a:prstGeom>
        </p:spPr>
      </p:pic>
    </p:spTree>
    <p:extLst>
      <p:ext uri="{BB962C8B-B14F-4D97-AF65-F5344CB8AC3E}">
        <p14:creationId xmlns:p14="http://schemas.microsoft.com/office/powerpoint/2010/main" val="25563350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6" y="2267211"/>
            <a:ext cx="10538568" cy="3770333"/>
          </a:xfrm>
        </p:spPr>
        <p:txBody>
          <a:bodyPr/>
          <a:lstStyle>
            <a:lvl1pPr>
              <a:defRPr sz="2800">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022881"/>
            <a:ext cx="10538567" cy="1068967"/>
          </a:xfrm>
        </p:spPr>
        <p:txBody>
          <a:bodyPr anchor="ctr">
            <a:normAutofit/>
          </a:bodyPr>
          <a:lstStyle>
            <a:lvl1pPr marL="0" indent="0" algn="l" defTabSz="457200" rtl="0" eaLnBrk="1" fontAlgn="base" hangingPunct="1">
              <a:lnSpc>
                <a:spcPct val="100000"/>
              </a:lnSpc>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716307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wo line Title, Subhead, and Content">
    <p:spTree>
      <p:nvGrpSpPr>
        <p:cNvPr id="1" name=""/>
        <p:cNvGrpSpPr/>
        <p:nvPr/>
      </p:nvGrpSpPr>
      <p:grpSpPr>
        <a:xfrm>
          <a:off x="0" y="0"/>
          <a:ext cx="0" cy="0"/>
          <a:chOff x="0" y="0"/>
          <a:chExt cx="0" cy="0"/>
        </a:xfrm>
      </p:grpSpPr>
      <p:pic>
        <p:nvPicPr>
          <p:cNvPr id="9" name="Picture 8" descr="BlueBar_DoubleLine-02.jpg">
            <a:extLst>
              <a:ext uri="{FF2B5EF4-FFF2-40B4-BE49-F238E27FC236}">
                <a16:creationId xmlns:a16="http://schemas.microsoft.com/office/drawing/2014/main" id="{C50011C2-61F4-4C3A-B993-7AB7CA5BB31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0"/>
            <a:ext cx="10538565" cy="158675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2666860"/>
            <a:ext cx="10538565" cy="3532047"/>
          </a:xfrm>
        </p:spPr>
        <p:txBody>
          <a:bodyPr/>
          <a:lstStyle>
            <a:lvl1pPr>
              <a:lnSpc>
                <a:spcPct val="100000"/>
              </a:lnSpc>
              <a:spcBef>
                <a:spcPts val="600"/>
              </a:spcBef>
              <a:defRPr sz="2800">
                <a:latin typeface="Arial" panose="020B0604020202020204" pitchFamily="34" charset="0"/>
                <a:cs typeface="Arial" panose="020B0604020202020204" pitchFamily="34" charset="0"/>
              </a:defRPr>
            </a:lvl1pPr>
            <a:lvl2pPr marL="685800" indent="-228600">
              <a:lnSpc>
                <a:spcPct val="100000"/>
              </a:lnSpc>
              <a:spcBef>
                <a:spcPts val="600"/>
              </a:spcBef>
              <a:buFont typeface="Calibri" panose="020F0502020204030204" pitchFamily="34" charset="0"/>
              <a:buChar char="̶"/>
              <a:defRPr>
                <a:latin typeface="Arial" panose="020B0604020202020204" pitchFamily="34" charset="0"/>
                <a:cs typeface="Arial" panose="020B0604020202020204" pitchFamily="34" charset="0"/>
              </a:defRPr>
            </a:lvl2pPr>
            <a:lvl3pPr>
              <a:lnSpc>
                <a:spcPct val="100000"/>
              </a:lnSpc>
              <a:spcBef>
                <a:spcPts val="600"/>
              </a:spcBef>
              <a:defRPr>
                <a:latin typeface="Arial" panose="020B0604020202020204" pitchFamily="34" charset="0"/>
                <a:cs typeface="Arial" panose="020B0604020202020204" pitchFamily="34" charset="0"/>
              </a:defRPr>
            </a:lvl3pPr>
            <a:lvl4pPr>
              <a:lnSpc>
                <a:spcPct val="100000"/>
              </a:lnSpc>
              <a:spcBef>
                <a:spcPts val="600"/>
              </a:spcBef>
              <a:defRPr>
                <a:latin typeface="Arial" panose="020B0604020202020204" pitchFamily="34" charset="0"/>
                <a:cs typeface="Arial" panose="020B0604020202020204" pitchFamily="34" charset="0"/>
              </a:defRPr>
            </a:lvl4pPr>
            <a:lvl5pPr>
              <a:lnSpc>
                <a:spcPct val="100000"/>
              </a:lnSpc>
              <a:spcBef>
                <a:spcPts val="6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8" y="1778652"/>
            <a:ext cx="10538567" cy="730763"/>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5775885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ubhead, and Content w/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1877998"/>
            <a:ext cx="5544855" cy="4159546"/>
          </a:xfrm>
        </p:spPr>
        <p:txBody>
          <a:bodyPr/>
          <a:lstStyle>
            <a:lvl1pPr marL="342900" indent="-342900">
              <a:buFont typeface="Arial" panose="020B0604020202020204" pitchFamily="34" charset="0"/>
              <a:buChar char="•"/>
              <a:defRPr lang="en-US" sz="2400" b="1" kern="1200" dirty="0" smtClean="0">
                <a:solidFill>
                  <a:schemeClr val="accent5"/>
                </a:solidFill>
                <a:latin typeface="Arial" panose="020B0604020202020204" pitchFamily="34" charset="0"/>
                <a:ea typeface="+mn-ea"/>
                <a:cs typeface="Arial" panose="020B0604020202020204" pitchFamily="34" charset="0"/>
              </a:defRPr>
            </a:lvl1pPr>
            <a:lvl2pPr marL="627063" indent="-228600">
              <a:buFont typeface="Arial" panose="020B0604020202020204" pitchFamily="34" charset="0"/>
              <a:buChar cha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6" y="1315385"/>
            <a:ext cx="10538568" cy="438259"/>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icture Placeholder 8">
            <a:extLst>
              <a:ext uri="{FF2B5EF4-FFF2-40B4-BE49-F238E27FC236}">
                <a16:creationId xmlns:a16="http://schemas.microsoft.com/office/drawing/2014/main" id="{D9795D0D-0B00-4B18-9195-A2F99AC3EBE2}"/>
              </a:ext>
            </a:extLst>
          </p:cNvPr>
          <p:cNvSpPr>
            <a:spLocks noGrp="1"/>
          </p:cNvSpPr>
          <p:nvPr>
            <p:ph type="pic" sz="quarter" idx="14"/>
          </p:nvPr>
        </p:nvSpPr>
        <p:spPr>
          <a:xfrm>
            <a:off x="7181851" y="1878014"/>
            <a:ext cx="4809733" cy="3144837"/>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1" name="Text Placeholder 10">
            <a:extLst>
              <a:ext uri="{FF2B5EF4-FFF2-40B4-BE49-F238E27FC236}">
                <a16:creationId xmlns:a16="http://schemas.microsoft.com/office/drawing/2014/main" id="{49F6F1BD-1707-49FF-B486-8A06D1976CA3}"/>
              </a:ext>
            </a:extLst>
          </p:cNvPr>
          <p:cNvSpPr>
            <a:spLocks noGrp="1"/>
          </p:cNvSpPr>
          <p:nvPr>
            <p:ph type="body" sz="quarter" idx="15"/>
          </p:nvPr>
        </p:nvSpPr>
        <p:spPr>
          <a:xfrm>
            <a:off x="7181851" y="5148263"/>
            <a:ext cx="4809733" cy="889000"/>
          </a:xfrm>
        </p:spPr>
        <p:txBody>
          <a:bodyPr>
            <a:noAutofit/>
          </a:bodyPr>
          <a:lstStyle>
            <a:lvl1pPr marL="0" indent="0" algn="l" defTabSz="457200" rtl="0" eaLnBrk="1" fontAlgn="base" hangingPunct="1">
              <a:spcBef>
                <a:spcPct val="0"/>
              </a:spcBef>
              <a:spcAft>
                <a:spcPct val="0"/>
              </a:spcAft>
              <a:buNone/>
              <a:defRPr lang="en-US" sz="1600" b="1" kern="1200" dirty="0" smtClean="0">
                <a:solidFill>
                  <a:srgbClr val="60BDE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9310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wo Line Title, Subhead, and Content w/ photo">
    <p:spTree>
      <p:nvGrpSpPr>
        <p:cNvPr id="1" name=""/>
        <p:cNvGrpSpPr/>
        <p:nvPr/>
      </p:nvGrpSpPr>
      <p:grpSpPr>
        <a:xfrm>
          <a:off x="0" y="0"/>
          <a:ext cx="0" cy="0"/>
          <a:chOff x="0" y="0"/>
          <a:chExt cx="0" cy="0"/>
        </a:xfrm>
      </p:grpSpPr>
      <p:pic>
        <p:nvPicPr>
          <p:cNvPr id="12" name="Picture 11" descr="BlueBar_DoubleLine-02.jpg">
            <a:extLst>
              <a:ext uri="{FF2B5EF4-FFF2-40B4-BE49-F238E27FC236}">
                <a16:creationId xmlns:a16="http://schemas.microsoft.com/office/drawing/2014/main" id="{B1528430-B270-4799-84A4-2188D3F3B80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2341735"/>
            <a:ext cx="5544855" cy="3902001"/>
          </a:xfrm>
        </p:spPr>
        <p:txBody>
          <a:bodyPr/>
          <a:lstStyle>
            <a:lvl1pPr marL="342900" indent="-342900">
              <a:buFont typeface="Arial" panose="020B0604020202020204" pitchFamily="34" charset="0"/>
              <a:buChar char="•"/>
              <a:defRPr lang="en-US" sz="2800" kern="1200" dirty="0" smtClean="0">
                <a:solidFill>
                  <a:schemeClr val="tx1"/>
                </a:solidFill>
                <a:latin typeface="Arial" panose="020B0604020202020204" pitchFamily="34" charset="0"/>
                <a:ea typeface="+mn-ea"/>
                <a:cs typeface="Arial" panose="020B0604020202020204" pitchFamily="34" charset="0"/>
              </a:defRPr>
            </a:lvl1pPr>
            <a:lvl2pPr marL="627063" indent="-228600">
              <a:buFont typeface="Arial" panose="020B0604020202020204" pitchFamily="34" charset="0"/>
              <a:buChar cha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699368"/>
            <a:ext cx="10538568" cy="529655"/>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icture Placeholder 8">
            <a:extLst>
              <a:ext uri="{FF2B5EF4-FFF2-40B4-BE49-F238E27FC236}">
                <a16:creationId xmlns:a16="http://schemas.microsoft.com/office/drawing/2014/main" id="{D9795D0D-0B00-4B18-9195-A2F99AC3EBE2}"/>
              </a:ext>
            </a:extLst>
          </p:cNvPr>
          <p:cNvSpPr>
            <a:spLocks noGrp="1"/>
          </p:cNvSpPr>
          <p:nvPr>
            <p:ph type="pic" sz="quarter" idx="14"/>
          </p:nvPr>
        </p:nvSpPr>
        <p:spPr>
          <a:xfrm>
            <a:off x="7181851" y="2341735"/>
            <a:ext cx="4809733" cy="2887308"/>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1" name="Text Placeholder 10">
            <a:extLst>
              <a:ext uri="{FF2B5EF4-FFF2-40B4-BE49-F238E27FC236}">
                <a16:creationId xmlns:a16="http://schemas.microsoft.com/office/drawing/2014/main" id="{49F6F1BD-1707-49FF-B486-8A06D1976CA3}"/>
              </a:ext>
            </a:extLst>
          </p:cNvPr>
          <p:cNvSpPr>
            <a:spLocks noGrp="1"/>
          </p:cNvSpPr>
          <p:nvPr>
            <p:ph type="body" sz="quarter" idx="15"/>
          </p:nvPr>
        </p:nvSpPr>
        <p:spPr>
          <a:xfrm>
            <a:off x="7181851" y="5354456"/>
            <a:ext cx="4809733" cy="889000"/>
          </a:xfrm>
        </p:spPr>
        <p:txBody>
          <a:bodyPr>
            <a:noAutofit/>
          </a:bodyPr>
          <a:lstStyle>
            <a:lvl1pPr marL="0" indent="0" algn="l" defTabSz="457200" rtl="0" eaLnBrk="1" fontAlgn="base" hangingPunct="1">
              <a:spcBef>
                <a:spcPct val="0"/>
              </a:spcBef>
              <a:spcAft>
                <a:spcPct val="0"/>
              </a:spcAft>
              <a:buNone/>
              <a:defRPr lang="en-US" sz="1600" b="1" kern="1200" dirty="0" smtClean="0">
                <a:solidFill>
                  <a:srgbClr val="60BDE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1597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wo Line Title, Picture, Subhead, and text">
    <p:spTree>
      <p:nvGrpSpPr>
        <p:cNvPr id="1" name=""/>
        <p:cNvGrpSpPr/>
        <p:nvPr/>
      </p:nvGrpSpPr>
      <p:grpSpPr>
        <a:xfrm>
          <a:off x="0" y="0"/>
          <a:ext cx="0" cy="0"/>
          <a:chOff x="0" y="0"/>
          <a:chExt cx="0" cy="0"/>
        </a:xfrm>
      </p:grpSpPr>
      <p:pic>
        <p:nvPicPr>
          <p:cNvPr id="17" name="Picture 16" descr="BlueBar_DoubleLine-02.jpg">
            <a:extLst>
              <a:ext uri="{FF2B5EF4-FFF2-40B4-BE49-F238E27FC236}">
                <a16:creationId xmlns:a16="http://schemas.microsoft.com/office/drawing/2014/main" id="{64784218-9674-4E9F-AEA0-B2D94146BB2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7281333" y="1682004"/>
            <a:ext cx="4710252" cy="730763"/>
          </a:xfrm>
        </p:spPr>
        <p:txBody>
          <a:bodyPr anchor="ctr">
            <a:noAutofit/>
          </a:bodyPr>
          <a:lstStyle>
            <a:lvl1pPr marL="0" indent="0" algn="l" defTabSz="457200" rtl="0" eaLnBrk="1" fontAlgn="base" hangingPunct="1">
              <a:spcBef>
                <a:spcPct val="0"/>
              </a:spcBef>
              <a:spcAft>
                <a:spcPct val="0"/>
              </a:spcAft>
              <a:buNone/>
              <a:defRPr lang="en-US" sz="28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508020"/>
            <a:ext cx="4709584" cy="3753080"/>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F8B8FCA5-3A3D-4B61-8DAF-66D5780EB24C}"/>
              </a:ext>
            </a:extLst>
          </p:cNvPr>
          <p:cNvSpPr>
            <a:spLocks noGrp="1"/>
          </p:cNvSpPr>
          <p:nvPr>
            <p:ph type="pic" sz="quarter" idx="16"/>
          </p:nvPr>
        </p:nvSpPr>
        <p:spPr>
          <a:xfrm>
            <a:off x="0" y="1682004"/>
            <a:ext cx="7145867" cy="4579096"/>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3927895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wo Line Title, Chart, Subhead, and text">
    <p:spTree>
      <p:nvGrpSpPr>
        <p:cNvPr id="1" name=""/>
        <p:cNvGrpSpPr/>
        <p:nvPr/>
      </p:nvGrpSpPr>
      <p:grpSpPr>
        <a:xfrm>
          <a:off x="0" y="0"/>
          <a:ext cx="0" cy="0"/>
          <a:chOff x="0" y="0"/>
          <a:chExt cx="0" cy="0"/>
        </a:xfrm>
      </p:grpSpPr>
      <p:pic>
        <p:nvPicPr>
          <p:cNvPr id="12" name="Picture 11" descr="BlueBar_DoubleLine-02.jpg">
            <a:extLst>
              <a:ext uri="{FF2B5EF4-FFF2-40B4-BE49-F238E27FC236}">
                <a16:creationId xmlns:a16="http://schemas.microsoft.com/office/drawing/2014/main" id="{1DF46E67-5D22-4984-B1BA-D5F8ED7A412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7281333" y="1805829"/>
            <a:ext cx="4710252" cy="730763"/>
          </a:xfrm>
        </p:spPr>
        <p:txBody>
          <a:bodyPr anchor="ctr">
            <a:noAutofit/>
          </a:bodyPr>
          <a:lstStyle>
            <a:lvl1pPr marL="0" indent="0" algn="l" defTabSz="457200" rtl="0" eaLnBrk="1" fontAlgn="base" hangingPunct="1">
              <a:spcBef>
                <a:spcPct val="0"/>
              </a:spcBef>
              <a:spcAft>
                <a:spcPct val="0"/>
              </a:spcAft>
              <a:buNone/>
              <a:defRPr lang="en-US" sz="28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755670"/>
            <a:ext cx="4709584" cy="3381606"/>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7">
            <a:extLst>
              <a:ext uri="{FF2B5EF4-FFF2-40B4-BE49-F238E27FC236}">
                <a16:creationId xmlns:a16="http://schemas.microsoft.com/office/drawing/2014/main" id="{CB338A3B-18CF-48D0-B3DC-2AAD9E17D24F}"/>
              </a:ext>
            </a:extLst>
          </p:cNvPr>
          <p:cNvSpPr>
            <a:spLocks noGrp="1"/>
          </p:cNvSpPr>
          <p:nvPr>
            <p:ph type="chart" sz="quarter" idx="16"/>
          </p:nvPr>
        </p:nvSpPr>
        <p:spPr>
          <a:xfrm>
            <a:off x="1452034" y="1805829"/>
            <a:ext cx="5630333" cy="4331446"/>
          </a:xfrm>
        </p:spPr>
        <p:txBody>
          <a:bodyPr/>
          <a:lstStyle>
            <a:lvl1pPr>
              <a:defRPr>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31471524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OLD Statement w/ Centered Object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E2B4A-A478-4305-BF81-7D8CEC05DECD}"/>
              </a:ext>
            </a:extLst>
          </p:cNvPr>
          <p:cNvSpPr/>
          <p:nvPr userDrawn="1"/>
        </p:nvSpPr>
        <p:spPr>
          <a:xfrm>
            <a:off x="0" y="1295400"/>
            <a:ext cx="12192000" cy="5562600"/>
          </a:xfrm>
          <a:prstGeom prst="rect">
            <a:avLst/>
          </a:prstGeom>
          <a:solidFill>
            <a:srgbClr val="EEA42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0" name="Text Placeholder 9">
            <a:extLst>
              <a:ext uri="{FF2B5EF4-FFF2-40B4-BE49-F238E27FC236}">
                <a16:creationId xmlns:a16="http://schemas.microsoft.com/office/drawing/2014/main" id="{18BFAC42-5820-4FCF-AB23-6D9803492C74}"/>
              </a:ext>
            </a:extLst>
          </p:cNvPr>
          <p:cNvSpPr>
            <a:spLocks noGrp="1"/>
          </p:cNvSpPr>
          <p:nvPr>
            <p:ph type="body" sz="quarter" idx="13"/>
          </p:nvPr>
        </p:nvSpPr>
        <p:spPr>
          <a:xfrm>
            <a:off x="0" y="1465729"/>
            <a:ext cx="12192000" cy="647700"/>
          </a:xfrm>
        </p:spPr>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a:t>Click to edit Master text styles</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2180105"/>
            <a:ext cx="12192000" cy="517525"/>
          </a:xfrm>
        </p:spPr>
        <p:txBody>
          <a:bodyPr anchor="ctr"/>
          <a:lstStyle>
            <a:lvl1pPr marL="0" indent="0" algn="ctr">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26533" y="2870200"/>
            <a:ext cx="10972800" cy="3349627"/>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72062085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OLD Statement w/ Side Obje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8C7B01-3FCF-4660-B2C9-EACF2AD0F450}"/>
              </a:ext>
            </a:extLst>
          </p:cNvPr>
          <p:cNvSpPr/>
          <p:nvPr userDrawn="1"/>
        </p:nvSpPr>
        <p:spPr>
          <a:xfrm>
            <a:off x="0" y="1295400"/>
            <a:ext cx="12192000" cy="5562600"/>
          </a:xfrm>
          <a:prstGeom prst="rect">
            <a:avLst/>
          </a:prstGeom>
          <a:solidFill>
            <a:srgbClr val="EEA42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0" name="Text Placeholder 9">
            <a:extLst>
              <a:ext uri="{FF2B5EF4-FFF2-40B4-BE49-F238E27FC236}">
                <a16:creationId xmlns:a16="http://schemas.microsoft.com/office/drawing/2014/main" id="{18BFAC42-5820-4FCF-AB23-6D9803492C74}"/>
              </a:ext>
            </a:extLst>
          </p:cNvPr>
          <p:cNvSpPr>
            <a:spLocks noGrp="1"/>
          </p:cNvSpPr>
          <p:nvPr>
            <p:ph type="body" sz="quarter" idx="13"/>
          </p:nvPr>
        </p:nvSpPr>
        <p:spPr>
          <a:xfrm>
            <a:off x="643003" y="2163261"/>
            <a:ext cx="4843397" cy="1569450"/>
          </a:xfrm>
        </p:spPr>
        <p:txBody>
          <a:bodyPr anchor="ctr"/>
          <a:lstStyle>
            <a:lvl1pPr marL="0" indent="0" algn="l">
              <a:buNone/>
              <a:defRPr b="1">
                <a:latin typeface="Arial" panose="020B0604020202020204" pitchFamily="34" charset="0"/>
                <a:cs typeface="Arial" panose="020B0604020202020204" pitchFamily="34" charset="0"/>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a:t>Click to edit Master text styles</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668055" y="3911600"/>
            <a:ext cx="4843397" cy="1474593"/>
          </a:xfrm>
        </p:spPr>
        <p:txBody>
          <a:bodyPr anchor="ctr"/>
          <a:lstStyle>
            <a:lvl1pPr marL="0" indent="0" algn="l">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129402" y="1295400"/>
            <a:ext cx="6062599" cy="556260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75993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6B9B-7081-1784-43A2-0DC26513CC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9F8DC7-95F4-57E2-4C5F-6790A10CF2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65567F-2179-CE37-AB39-38977BD439BB}"/>
              </a:ext>
            </a:extLst>
          </p:cNvPr>
          <p:cNvSpPr>
            <a:spLocks noGrp="1"/>
          </p:cNvSpPr>
          <p:nvPr>
            <p:ph type="dt" sz="half" idx="10"/>
          </p:nvPr>
        </p:nvSpPr>
        <p:spPr/>
        <p:txBody>
          <a:bodyPr/>
          <a:lstStyle/>
          <a:p>
            <a:fld id="{7C83DFBD-4455-4B85-BC93-F45669CA1EEE}" type="datetimeFigureOut">
              <a:rPr lang="en-GB" smtClean="0"/>
              <a:t>28/01/2026</a:t>
            </a:fld>
            <a:endParaRPr lang="en-GB"/>
          </a:p>
        </p:txBody>
      </p:sp>
      <p:sp>
        <p:nvSpPr>
          <p:cNvPr id="5" name="Footer Placeholder 4">
            <a:extLst>
              <a:ext uri="{FF2B5EF4-FFF2-40B4-BE49-F238E27FC236}">
                <a16:creationId xmlns:a16="http://schemas.microsoft.com/office/drawing/2014/main" id="{A118BBB3-6214-7EDD-A7FE-C409D4665E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F2FCE3-A954-F582-2822-BF3062E6C742}"/>
              </a:ext>
            </a:extLst>
          </p:cNvPr>
          <p:cNvSpPr>
            <a:spLocks noGrp="1"/>
          </p:cNvSpPr>
          <p:nvPr>
            <p:ph type="sldNum" sz="quarter" idx="12"/>
          </p:nvPr>
        </p:nvSpPr>
        <p:spPr/>
        <p:txBody>
          <a:bodyPr/>
          <a:lstStyle/>
          <a:p>
            <a:fld id="{D2B3832C-5FC8-4A54-9164-1F2A2ACAD43A}" type="slidenum">
              <a:rPr lang="en-GB" smtClean="0"/>
              <a:t>‹#›</a:t>
            </a:fld>
            <a:endParaRPr lang="en-GB"/>
          </a:p>
        </p:txBody>
      </p:sp>
    </p:spTree>
    <p:extLst>
      <p:ext uri="{BB962C8B-B14F-4D97-AF65-F5344CB8AC3E}">
        <p14:creationId xmlns:p14="http://schemas.microsoft.com/office/powerpoint/2010/main" val="33225953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OLD Statement w/ Centered Object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55D812-0334-479B-996D-F1F403C42B8A}"/>
              </a:ext>
            </a:extLst>
          </p:cNvPr>
          <p:cNvSpPr/>
          <p:nvPr userDrawn="1"/>
        </p:nvSpPr>
        <p:spPr>
          <a:xfrm>
            <a:off x="0" y="1308846"/>
            <a:ext cx="12192000" cy="5549153"/>
          </a:xfrm>
          <a:prstGeom prst="rect">
            <a:avLst/>
          </a:prstGeom>
          <a:solidFill>
            <a:srgbClr val="93B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5326856"/>
            <a:ext cx="12192000" cy="517525"/>
          </a:xfrm>
        </p:spPr>
        <p:txBody>
          <a:bodyPr anchor="ctr">
            <a:noAutofit/>
          </a:bodyPr>
          <a:lstStyle>
            <a:lvl1pPr marL="0" indent="0" algn="ctr">
              <a:buNone/>
              <a:defRPr lang="en-US" sz="32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09600" y="1641825"/>
            <a:ext cx="10972800" cy="3349627"/>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655936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OLD Statement w/ Pictures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55D812-0334-479B-996D-F1F403C42B8A}"/>
              </a:ext>
            </a:extLst>
          </p:cNvPr>
          <p:cNvSpPr/>
          <p:nvPr userDrawn="1"/>
        </p:nvSpPr>
        <p:spPr>
          <a:xfrm>
            <a:off x="0" y="1295400"/>
            <a:ext cx="12192000" cy="5562599"/>
          </a:xfrm>
          <a:prstGeom prst="rect">
            <a:avLst/>
          </a:prstGeom>
          <a:solidFill>
            <a:srgbClr val="93B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5645856"/>
            <a:ext cx="12192000" cy="517525"/>
          </a:xfrm>
        </p:spPr>
        <p:txBody>
          <a:bodyPr anchor="ctr">
            <a:noAutofit/>
          </a:bodyPr>
          <a:lstStyle>
            <a:lvl1pPr marL="0" indent="0" algn="ctr">
              <a:buNone/>
              <a:defRPr lang="en-US" sz="32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8AA07807-1937-42D6-B95B-67D65A2A46F8}"/>
              </a:ext>
            </a:extLst>
          </p:cNvPr>
          <p:cNvSpPr>
            <a:spLocks noGrp="1"/>
          </p:cNvSpPr>
          <p:nvPr>
            <p:ph type="pic" sz="quarter" idx="15"/>
          </p:nvPr>
        </p:nvSpPr>
        <p:spPr>
          <a:xfrm>
            <a:off x="85823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6">
            <a:extLst>
              <a:ext uri="{FF2B5EF4-FFF2-40B4-BE49-F238E27FC236}">
                <a16:creationId xmlns:a16="http://schemas.microsoft.com/office/drawing/2014/main" id="{0457E514-8BF3-4C16-A19F-02217CD24D10}"/>
              </a:ext>
            </a:extLst>
          </p:cNvPr>
          <p:cNvSpPr>
            <a:spLocks noGrp="1"/>
          </p:cNvSpPr>
          <p:nvPr>
            <p:ph type="pic" sz="quarter" idx="16"/>
          </p:nvPr>
        </p:nvSpPr>
        <p:spPr>
          <a:xfrm>
            <a:off x="353329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6">
            <a:extLst>
              <a:ext uri="{FF2B5EF4-FFF2-40B4-BE49-F238E27FC236}">
                <a16:creationId xmlns:a16="http://schemas.microsoft.com/office/drawing/2014/main" id="{DF9748F2-F228-4F96-B8D3-E707174B3FCB}"/>
              </a:ext>
            </a:extLst>
          </p:cNvPr>
          <p:cNvSpPr>
            <a:spLocks noGrp="1"/>
          </p:cNvSpPr>
          <p:nvPr>
            <p:ph type="pic" sz="quarter" idx="17"/>
          </p:nvPr>
        </p:nvSpPr>
        <p:spPr>
          <a:xfrm>
            <a:off x="6220307"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6">
            <a:extLst>
              <a:ext uri="{FF2B5EF4-FFF2-40B4-BE49-F238E27FC236}">
                <a16:creationId xmlns:a16="http://schemas.microsoft.com/office/drawing/2014/main" id="{D698F640-0DF3-4334-803C-BE0B1EA5F625}"/>
              </a:ext>
            </a:extLst>
          </p:cNvPr>
          <p:cNvSpPr>
            <a:spLocks noGrp="1"/>
          </p:cNvSpPr>
          <p:nvPr>
            <p:ph type="pic" sz="quarter" idx="18"/>
          </p:nvPr>
        </p:nvSpPr>
        <p:spPr>
          <a:xfrm>
            <a:off x="8907320"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6">
            <a:extLst>
              <a:ext uri="{FF2B5EF4-FFF2-40B4-BE49-F238E27FC236}">
                <a16:creationId xmlns:a16="http://schemas.microsoft.com/office/drawing/2014/main" id="{2E481E13-3504-4E8E-8CBB-9BC0204E1FA8}"/>
              </a:ext>
            </a:extLst>
          </p:cNvPr>
          <p:cNvSpPr>
            <a:spLocks noGrp="1"/>
          </p:cNvSpPr>
          <p:nvPr>
            <p:ph type="pic" sz="quarter" idx="19"/>
          </p:nvPr>
        </p:nvSpPr>
        <p:spPr>
          <a:xfrm>
            <a:off x="85823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6">
            <a:extLst>
              <a:ext uri="{FF2B5EF4-FFF2-40B4-BE49-F238E27FC236}">
                <a16:creationId xmlns:a16="http://schemas.microsoft.com/office/drawing/2014/main" id="{F3EF6C84-35AD-4CBE-9804-BB949C4990E9}"/>
              </a:ext>
            </a:extLst>
          </p:cNvPr>
          <p:cNvSpPr>
            <a:spLocks noGrp="1"/>
          </p:cNvSpPr>
          <p:nvPr>
            <p:ph type="pic" sz="quarter" idx="20"/>
          </p:nvPr>
        </p:nvSpPr>
        <p:spPr>
          <a:xfrm>
            <a:off x="353329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9" name="Picture Placeholder 6">
            <a:extLst>
              <a:ext uri="{FF2B5EF4-FFF2-40B4-BE49-F238E27FC236}">
                <a16:creationId xmlns:a16="http://schemas.microsoft.com/office/drawing/2014/main" id="{AC05D50A-FDB2-46C5-A84C-9D20B8A6324D}"/>
              </a:ext>
            </a:extLst>
          </p:cNvPr>
          <p:cNvSpPr>
            <a:spLocks noGrp="1"/>
          </p:cNvSpPr>
          <p:nvPr>
            <p:ph type="pic" sz="quarter" idx="21"/>
          </p:nvPr>
        </p:nvSpPr>
        <p:spPr>
          <a:xfrm>
            <a:off x="6220307"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20" name="Picture Placeholder 6">
            <a:extLst>
              <a:ext uri="{FF2B5EF4-FFF2-40B4-BE49-F238E27FC236}">
                <a16:creationId xmlns:a16="http://schemas.microsoft.com/office/drawing/2014/main" id="{5B5C804E-8C40-41CD-A85A-C88D44895072}"/>
              </a:ext>
            </a:extLst>
          </p:cNvPr>
          <p:cNvSpPr>
            <a:spLocks noGrp="1"/>
          </p:cNvSpPr>
          <p:nvPr>
            <p:ph type="pic" sz="quarter" idx="22"/>
          </p:nvPr>
        </p:nvSpPr>
        <p:spPr>
          <a:xfrm>
            <a:off x="8907320"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7220094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OLD Statement w/ Picture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39" name="Text Placeholder 11">
            <a:extLst>
              <a:ext uri="{FF2B5EF4-FFF2-40B4-BE49-F238E27FC236}">
                <a16:creationId xmlns:a16="http://schemas.microsoft.com/office/drawing/2014/main" id="{2B27D4CB-00B2-48C6-B88A-9777714395CB}"/>
              </a:ext>
            </a:extLst>
          </p:cNvPr>
          <p:cNvSpPr>
            <a:spLocks noGrp="1"/>
          </p:cNvSpPr>
          <p:nvPr>
            <p:ph type="body" sz="quarter" idx="14"/>
          </p:nvPr>
        </p:nvSpPr>
        <p:spPr>
          <a:xfrm>
            <a:off x="0" y="5645856"/>
            <a:ext cx="12192000" cy="517525"/>
          </a:xfrm>
        </p:spPr>
        <p:txBody>
          <a:bodyPr anchor="ctr">
            <a:noAutofit/>
          </a:bodyPr>
          <a:lstStyle>
            <a:lvl1pPr marL="0" indent="0" algn="ctr">
              <a:buNone/>
              <a:defRPr lang="en-US" sz="3200" b="1" kern="1200" dirty="0" smtClean="0">
                <a:solidFill>
                  <a:schemeClr val="accent2"/>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40" name="Picture Placeholder 6">
            <a:extLst>
              <a:ext uri="{FF2B5EF4-FFF2-40B4-BE49-F238E27FC236}">
                <a16:creationId xmlns:a16="http://schemas.microsoft.com/office/drawing/2014/main" id="{3910B348-7BAB-4CF6-A183-3DDB1334FA9F}"/>
              </a:ext>
            </a:extLst>
          </p:cNvPr>
          <p:cNvSpPr>
            <a:spLocks noGrp="1"/>
          </p:cNvSpPr>
          <p:nvPr>
            <p:ph type="pic" sz="quarter" idx="15"/>
          </p:nvPr>
        </p:nvSpPr>
        <p:spPr>
          <a:xfrm>
            <a:off x="85823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1" name="Picture Placeholder 6">
            <a:extLst>
              <a:ext uri="{FF2B5EF4-FFF2-40B4-BE49-F238E27FC236}">
                <a16:creationId xmlns:a16="http://schemas.microsoft.com/office/drawing/2014/main" id="{F0F4DC99-EF4F-43C4-961A-CA258C2AF15B}"/>
              </a:ext>
            </a:extLst>
          </p:cNvPr>
          <p:cNvSpPr>
            <a:spLocks noGrp="1"/>
          </p:cNvSpPr>
          <p:nvPr>
            <p:ph type="pic" sz="quarter" idx="16"/>
          </p:nvPr>
        </p:nvSpPr>
        <p:spPr>
          <a:xfrm>
            <a:off x="353329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2" name="Picture Placeholder 6">
            <a:extLst>
              <a:ext uri="{FF2B5EF4-FFF2-40B4-BE49-F238E27FC236}">
                <a16:creationId xmlns:a16="http://schemas.microsoft.com/office/drawing/2014/main" id="{C25C2F78-3B88-4BD9-A7B3-C6941D2D7770}"/>
              </a:ext>
            </a:extLst>
          </p:cNvPr>
          <p:cNvSpPr>
            <a:spLocks noGrp="1"/>
          </p:cNvSpPr>
          <p:nvPr>
            <p:ph type="pic" sz="quarter" idx="17"/>
          </p:nvPr>
        </p:nvSpPr>
        <p:spPr>
          <a:xfrm>
            <a:off x="6220307"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3" name="Picture Placeholder 6">
            <a:extLst>
              <a:ext uri="{FF2B5EF4-FFF2-40B4-BE49-F238E27FC236}">
                <a16:creationId xmlns:a16="http://schemas.microsoft.com/office/drawing/2014/main" id="{6A50CF1F-2D88-4997-B4D4-8C4A8466A9EE}"/>
              </a:ext>
            </a:extLst>
          </p:cNvPr>
          <p:cNvSpPr>
            <a:spLocks noGrp="1"/>
          </p:cNvSpPr>
          <p:nvPr>
            <p:ph type="pic" sz="quarter" idx="18"/>
          </p:nvPr>
        </p:nvSpPr>
        <p:spPr>
          <a:xfrm>
            <a:off x="8907320"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4" name="Picture Placeholder 6">
            <a:extLst>
              <a:ext uri="{FF2B5EF4-FFF2-40B4-BE49-F238E27FC236}">
                <a16:creationId xmlns:a16="http://schemas.microsoft.com/office/drawing/2014/main" id="{0D5061F5-564C-4EB5-9B72-00DE8640BB43}"/>
              </a:ext>
            </a:extLst>
          </p:cNvPr>
          <p:cNvSpPr>
            <a:spLocks noGrp="1"/>
          </p:cNvSpPr>
          <p:nvPr>
            <p:ph type="pic" sz="quarter" idx="19"/>
          </p:nvPr>
        </p:nvSpPr>
        <p:spPr>
          <a:xfrm>
            <a:off x="85823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5" name="Picture Placeholder 6">
            <a:extLst>
              <a:ext uri="{FF2B5EF4-FFF2-40B4-BE49-F238E27FC236}">
                <a16:creationId xmlns:a16="http://schemas.microsoft.com/office/drawing/2014/main" id="{7879C736-1E45-4B60-BD15-C9822CBA034A}"/>
              </a:ext>
            </a:extLst>
          </p:cNvPr>
          <p:cNvSpPr>
            <a:spLocks noGrp="1"/>
          </p:cNvSpPr>
          <p:nvPr>
            <p:ph type="pic" sz="quarter" idx="20"/>
          </p:nvPr>
        </p:nvSpPr>
        <p:spPr>
          <a:xfrm>
            <a:off x="353329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6" name="Picture Placeholder 6">
            <a:extLst>
              <a:ext uri="{FF2B5EF4-FFF2-40B4-BE49-F238E27FC236}">
                <a16:creationId xmlns:a16="http://schemas.microsoft.com/office/drawing/2014/main" id="{524EDC20-BB1E-4676-8652-E3D900B751F5}"/>
              </a:ext>
            </a:extLst>
          </p:cNvPr>
          <p:cNvSpPr>
            <a:spLocks noGrp="1"/>
          </p:cNvSpPr>
          <p:nvPr>
            <p:ph type="pic" sz="quarter" idx="21"/>
          </p:nvPr>
        </p:nvSpPr>
        <p:spPr>
          <a:xfrm>
            <a:off x="6220307"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7" name="Picture Placeholder 6">
            <a:extLst>
              <a:ext uri="{FF2B5EF4-FFF2-40B4-BE49-F238E27FC236}">
                <a16:creationId xmlns:a16="http://schemas.microsoft.com/office/drawing/2014/main" id="{436CCF61-93D7-403A-8D6D-2935609813B3}"/>
              </a:ext>
            </a:extLst>
          </p:cNvPr>
          <p:cNvSpPr>
            <a:spLocks noGrp="1"/>
          </p:cNvSpPr>
          <p:nvPr>
            <p:ph type="pic" sz="quarter" idx="22"/>
          </p:nvPr>
        </p:nvSpPr>
        <p:spPr>
          <a:xfrm>
            <a:off x="8907320"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4788825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ubhead, Text, and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6" y="1310624"/>
            <a:ext cx="10538568" cy="443020"/>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9">
            <a:extLst>
              <a:ext uri="{FF2B5EF4-FFF2-40B4-BE49-F238E27FC236}">
                <a16:creationId xmlns:a16="http://schemas.microsoft.com/office/drawing/2014/main" id="{3ADD1A90-239D-49F7-A980-0F38BE5298CC}"/>
              </a:ext>
            </a:extLst>
          </p:cNvPr>
          <p:cNvSpPr>
            <a:spLocks noGrp="1"/>
          </p:cNvSpPr>
          <p:nvPr>
            <p:ph type="body" sz="quarter" idx="14"/>
          </p:nvPr>
        </p:nvSpPr>
        <p:spPr>
          <a:xfrm>
            <a:off x="1452034" y="1892300"/>
            <a:ext cx="10538884" cy="11938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marL="914400" indent="0">
              <a:buNone/>
              <a:defRPr sz="1600"/>
            </a:lvl3pPr>
            <a:lvl4pPr>
              <a:defRPr sz="1400"/>
            </a:lvl4pPr>
            <a:lvl5pPr>
              <a:defRPr sz="1200"/>
            </a:lvl5pPr>
          </a:lstStyle>
          <a:p>
            <a:pPr lvl="0"/>
            <a:r>
              <a:rPr lang="en-US"/>
              <a:t>Click to edit Master text styles</a:t>
            </a:r>
          </a:p>
          <a:p>
            <a:pPr lvl="1"/>
            <a:r>
              <a:rPr lang="en-US"/>
              <a:t>Second level</a:t>
            </a:r>
          </a:p>
        </p:txBody>
      </p:sp>
      <p:sp>
        <p:nvSpPr>
          <p:cNvPr id="15" name="Content Placeholder 14">
            <a:extLst>
              <a:ext uri="{FF2B5EF4-FFF2-40B4-BE49-F238E27FC236}">
                <a16:creationId xmlns:a16="http://schemas.microsoft.com/office/drawing/2014/main" id="{E4119E39-3D14-47D5-A52B-3E7DECE31268}"/>
              </a:ext>
            </a:extLst>
          </p:cNvPr>
          <p:cNvSpPr>
            <a:spLocks noGrp="1"/>
          </p:cNvSpPr>
          <p:nvPr>
            <p:ph sz="quarter" idx="15"/>
          </p:nvPr>
        </p:nvSpPr>
        <p:spPr>
          <a:xfrm>
            <a:off x="184050" y="3206751"/>
            <a:ext cx="11823903" cy="3019425"/>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229957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ubhead, and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2034" y="1334435"/>
            <a:ext cx="10538568" cy="574534"/>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66512F17-0097-4F71-950E-B075D533BD1C}"/>
              </a:ext>
            </a:extLst>
          </p:cNvPr>
          <p:cNvSpPr>
            <a:spLocks noGrp="1"/>
          </p:cNvSpPr>
          <p:nvPr>
            <p:ph type="body" sz="quarter" idx="15"/>
          </p:nvPr>
        </p:nvSpPr>
        <p:spPr>
          <a:xfrm>
            <a:off x="184048" y="5969000"/>
            <a:ext cx="11806870" cy="387352"/>
          </a:xfrm>
        </p:spPr>
        <p:txBody>
          <a:bodyPr>
            <a:noAutofit/>
          </a:bodyPr>
          <a:lstStyle>
            <a:lvl1pPr marL="0" indent="0" algn="ctr">
              <a:buNone/>
              <a:defRPr sz="1400">
                <a:latin typeface="Arial" panose="020B0604020202020204" pitchFamily="34" charset="0"/>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Content Placeholder 11">
            <a:extLst>
              <a:ext uri="{FF2B5EF4-FFF2-40B4-BE49-F238E27FC236}">
                <a16:creationId xmlns:a16="http://schemas.microsoft.com/office/drawing/2014/main" id="{9D342297-364B-4C76-ABC7-ABEDA6043F92}"/>
              </a:ext>
            </a:extLst>
          </p:cNvPr>
          <p:cNvSpPr>
            <a:spLocks noGrp="1"/>
          </p:cNvSpPr>
          <p:nvPr>
            <p:ph sz="quarter" idx="16"/>
          </p:nvPr>
        </p:nvSpPr>
        <p:spPr>
          <a:xfrm>
            <a:off x="184048" y="2029620"/>
            <a:ext cx="11823905" cy="3794917"/>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18309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ubhead, Text Left/Content Right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2349" y="1310625"/>
            <a:ext cx="10538568" cy="526801"/>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66512F17-0097-4F71-950E-B075D533BD1C}"/>
              </a:ext>
            </a:extLst>
          </p:cNvPr>
          <p:cNvSpPr>
            <a:spLocks noGrp="1"/>
          </p:cNvSpPr>
          <p:nvPr>
            <p:ph type="body" sz="quarter" idx="15"/>
          </p:nvPr>
        </p:nvSpPr>
        <p:spPr>
          <a:xfrm>
            <a:off x="1452034" y="5969000"/>
            <a:ext cx="10538884" cy="2667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ext Placeholder 7">
            <a:extLst>
              <a:ext uri="{FF2B5EF4-FFF2-40B4-BE49-F238E27FC236}">
                <a16:creationId xmlns:a16="http://schemas.microsoft.com/office/drawing/2014/main" id="{F1439268-8818-411A-8FBC-12583703D994}"/>
              </a:ext>
            </a:extLst>
          </p:cNvPr>
          <p:cNvSpPr>
            <a:spLocks noGrp="1"/>
          </p:cNvSpPr>
          <p:nvPr>
            <p:ph type="body" sz="quarter" idx="17"/>
          </p:nvPr>
        </p:nvSpPr>
        <p:spPr>
          <a:xfrm>
            <a:off x="1452034" y="1963270"/>
            <a:ext cx="3824817" cy="3848567"/>
          </a:xfrm>
        </p:spPr>
        <p:txBody>
          <a:bodyPr anchor="ctr">
            <a:normAutofit/>
          </a:bodyPr>
          <a:lstStyle>
            <a:lvl1pPr marL="0" indent="0">
              <a:buNone/>
              <a:defRPr sz="2800">
                <a:latin typeface="Arial" panose="020B0604020202020204" pitchFamily="34" charset="0"/>
                <a:cs typeface="Arial" panose="020B0604020202020204" pitchFamily="34" charset="0"/>
              </a:defRPr>
            </a:lvl1pPr>
            <a:lvl2pPr>
              <a:defRPr sz="2400"/>
            </a:lvl2pPr>
            <a:lvl3pPr>
              <a:defRPr sz="1800"/>
            </a:lvl3pPr>
            <a:lvl4pPr>
              <a:defRPr sz="1600"/>
            </a:lvl4pPr>
            <a:lvl5pPr>
              <a:defRPr sz="1400"/>
            </a:lvl5pPr>
          </a:lstStyle>
          <a:p>
            <a:pPr lvl="0"/>
            <a:r>
              <a:rPr lang="en-US"/>
              <a:t>Click to edit Master text styles</a:t>
            </a:r>
          </a:p>
        </p:txBody>
      </p:sp>
      <p:sp>
        <p:nvSpPr>
          <p:cNvPr id="12" name="Content Placeholder 11">
            <a:extLst>
              <a:ext uri="{FF2B5EF4-FFF2-40B4-BE49-F238E27FC236}">
                <a16:creationId xmlns:a16="http://schemas.microsoft.com/office/drawing/2014/main" id="{4F8C5B39-2CEC-4D5E-B115-5B25FC0AB866}"/>
              </a:ext>
            </a:extLst>
          </p:cNvPr>
          <p:cNvSpPr>
            <a:spLocks noGrp="1"/>
          </p:cNvSpPr>
          <p:nvPr>
            <p:ph sz="quarter" idx="18"/>
          </p:nvPr>
        </p:nvSpPr>
        <p:spPr>
          <a:xfrm>
            <a:off x="5477933" y="1958078"/>
            <a:ext cx="6512984" cy="3853760"/>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835911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wo Line Title, Subhead, Text Right/Object Left">
    <p:spTree>
      <p:nvGrpSpPr>
        <p:cNvPr id="1" name=""/>
        <p:cNvGrpSpPr/>
        <p:nvPr/>
      </p:nvGrpSpPr>
      <p:grpSpPr>
        <a:xfrm>
          <a:off x="0" y="0"/>
          <a:ext cx="0" cy="0"/>
          <a:chOff x="0" y="0"/>
          <a:chExt cx="0" cy="0"/>
        </a:xfrm>
      </p:grpSpPr>
      <p:pic>
        <p:nvPicPr>
          <p:cNvPr id="13" name="Picture 12" descr="BlueBar_DoubleLine-02.jpg">
            <a:extLst>
              <a:ext uri="{FF2B5EF4-FFF2-40B4-BE49-F238E27FC236}">
                <a16:creationId xmlns:a16="http://schemas.microsoft.com/office/drawing/2014/main" id="{2AC1FF59-EF7B-467C-844B-45B034B900C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682004"/>
            <a:ext cx="10538568" cy="730763"/>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510118"/>
            <a:ext cx="4709584" cy="3750982"/>
          </a:xfrm>
        </p:spPr>
        <p:txBody>
          <a:bodyPr/>
          <a:lstStyle>
            <a:lvl1pPr>
              <a:defRPr sz="2400">
                <a:latin typeface="Arial" panose="020B0604020202020204" pitchFamily="34" charset="0"/>
                <a:cs typeface="Arial" panose="020B0604020202020204" pitchFamily="34" charset="0"/>
              </a:defRPr>
            </a:lvl1pPr>
            <a:lvl2pPr>
              <a:defRPr sz="2400" i="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BD7D799-947F-47C9-93CF-0135C2AFC30C}"/>
              </a:ext>
            </a:extLst>
          </p:cNvPr>
          <p:cNvSpPr>
            <a:spLocks noGrp="1"/>
          </p:cNvSpPr>
          <p:nvPr>
            <p:ph sz="quarter" idx="16"/>
          </p:nvPr>
        </p:nvSpPr>
        <p:spPr>
          <a:xfrm>
            <a:off x="1452034" y="2510118"/>
            <a:ext cx="5630333" cy="3750982"/>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434669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Black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07855F-E478-4CB7-B3AE-BFFDAFDF34C6}"/>
              </a:ext>
            </a:extLst>
          </p:cNvPr>
          <p:cNvSpPr>
            <a:spLocks noGrp="1"/>
          </p:cNvSpPr>
          <p:nvPr>
            <p:ph type="pic" sz="quarter" idx="13"/>
          </p:nvPr>
        </p:nvSpPr>
        <p:spPr>
          <a:xfrm>
            <a:off x="0" y="0"/>
            <a:ext cx="12192000" cy="6858000"/>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800" b="1">
                <a:solidFill>
                  <a:schemeClr val="tx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23610619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White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07855F-E478-4CB7-B3AE-BFFDAFDF34C6}"/>
              </a:ext>
            </a:extLst>
          </p:cNvPr>
          <p:cNvSpPr>
            <a:spLocks noGrp="1"/>
          </p:cNvSpPr>
          <p:nvPr>
            <p:ph type="pic" sz="quarter" idx="13"/>
          </p:nvPr>
        </p:nvSpPr>
        <p:spPr>
          <a:xfrm>
            <a:off x="0" y="0"/>
            <a:ext cx="12192000" cy="6858000"/>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8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11206810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453017" y="1443318"/>
            <a:ext cx="5181600" cy="46584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7017" y="1443318"/>
            <a:ext cx="5181600" cy="46584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3114330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568591-A0B3-6B9E-7C5C-288AAC22D452}"/>
              </a:ext>
            </a:extLst>
          </p:cNvPr>
          <p:cNvSpPr/>
          <p:nvPr userDrawn="1"/>
        </p:nvSpPr>
        <p:spPr>
          <a:xfrm>
            <a:off x="0" y="-79140"/>
            <a:ext cx="12192000" cy="6975029"/>
          </a:xfrm>
          <a:prstGeom prst="rect">
            <a:avLst/>
          </a:prstGeom>
          <a:gradFill>
            <a:gsLst>
              <a:gs pos="0">
                <a:schemeClr val="accent5">
                  <a:lumMod val="20000"/>
                  <a:lumOff val="80000"/>
                  <a:alpha val="50000"/>
                </a:schemeClr>
              </a:gs>
              <a:gs pos="62000">
                <a:schemeClr val="accent1">
                  <a:lumMod val="40000"/>
                  <a:lumOff val="60000"/>
                  <a:alpha val="50000"/>
                </a:schemeClr>
              </a:gs>
              <a:gs pos="83000">
                <a:schemeClr val="accent5">
                  <a:lumMod val="60000"/>
                  <a:lumOff val="40000"/>
                  <a:alpha val="50000"/>
                </a:schemeClr>
              </a:gs>
              <a:gs pos="100000">
                <a:schemeClr val="accent1">
                  <a:lumMod val="60000"/>
                  <a:lumOff val="40000"/>
                  <a:alpha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8">
            <a:extLst>
              <a:ext uri="{FF2B5EF4-FFF2-40B4-BE49-F238E27FC236}">
                <a16:creationId xmlns:a16="http://schemas.microsoft.com/office/drawing/2014/main" id="{4883BD3E-23AE-EE11-5E76-870F5B97DE8A}"/>
              </a:ext>
            </a:extLst>
          </p:cNvPr>
          <p:cNvPicPr>
            <a:picLocks noChangeAspect="1"/>
          </p:cNvPicPr>
          <p:nvPr userDrawn="1"/>
        </p:nvPicPr>
        <p:blipFill>
          <a:blip r:embed="rId2">
            <a:extLst>
              <a:ext uri="{28A0092B-C50C-407E-A947-70E740481C1C}">
                <a14:useLocalDpi xmlns:a14="http://schemas.microsoft.com/office/drawing/2010/main" val="0"/>
              </a:ext>
            </a:extLst>
          </a:blip>
          <a:srcRect b="20836"/>
          <a:stretch>
            <a:fillRect/>
          </a:stretch>
        </p:blipFill>
        <p:spPr>
          <a:xfrm>
            <a:off x="210106" y="266417"/>
            <a:ext cx="3069308" cy="1254286"/>
          </a:xfrm>
          <a:prstGeom prst="rect">
            <a:avLst/>
          </a:prstGeom>
        </p:spPr>
      </p:pic>
      <p:pic>
        <p:nvPicPr>
          <p:cNvPr id="12" name="Picture 11">
            <a:extLst>
              <a:ext uri="{FF2B5EF4-FFF2-40B4-BE49-F238E27FC236}">
                <a16:creationId xmlns:a16="http://schemas.microsoft.com/office/drawing/2014/main" id="{90D85F7C-643E-A09C-1BC4-9BFF1676687B}"/>
              </a:ext>
            </a:extLst>
          </p:cNvPr>
          <p:cNvPicPr>
            <a:picLocks noChangeAspect="1"/>
          </p:cNvPicPr>
          <p:nvPr userDrawn="1"/>
        </p:nvPicPr>
        <p:blipFill>
          <a:blip r:embed="rId3"/>
          <a:srcRect l="20451" r="22297" b="86025"/>
          <a:stretch>
            <a:fillRect/>
          </a:stretch>
        </p:blipFill>
        <p:spPr>
          <a:xfrm>
            <a:off x="7310298" y="174664"/>
            <a:ext cx="4710457" cy="1705509"/>
          </a:xfrm>
          <a:prstGeom prst="rect">
            <a:avLst/>
          </a:prstGeom>
        </p:spPr>
      </p:pic>
    </p:spTree>
    <p:extLst>
      <p:ext uri="{BB962C8B-B14F-4D97-AF65-F5344CB8AC3E}">
        <p14:creationId xmlns:p14="http://schemas.microsoft.com/office/powerpoint/2010/main" val="39448253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53017" y="1"/>
            <a:ext cx="10538567" cy="85177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453016" y="1255059"/>
            <a:ext cx="5157787" cy="598662"/>
          </a:xfrm>
        </p:spPr>
        <p:txBody>
          <a:bodyPr anchor="b">
            <a:noAutofit/>
          </a:bodyPr>
          <a:lstStyle>
            <a:lvl1pPr marL="0" indent="0">
              <a:buNone/>
              <a:defRPr sz="2800" b="1">
                <a:solidFill>
                  <a:srgbClr val="EEA42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53016" y="1853721"/>
            <a:ext cx="5157787" cy="4334137"/>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5427" y="1255059"/>
            <a:ext cx="5183188" cy="598662"/>
          </a:xfrm>
        </p:spPr>
        <p:txBody>
          <a:bodyPr anchor="b">
            <a:noAutofit/>
          </a:bodyPr>
          <a:lstStyle>
            <a:lvl1pPr marL="0" indent="0">
              <a:buNone/>
              <a:defRPr sz="2800" b="1">
                <a:solidFill>
                  <a:srgbClr val="EEA42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85427" y="1853721"/>
            <a:ext cx="5183188" cy="4334137"/>
          </a:xfrm>
        </p:spPr>
        <p:txBody>
          <a:bodyPr/>
          <a:lstStyle>
            <a:lvl1pPr marL="228600" indent="-228600">
              <a:defRPr lang="en-US" sz="2400" kern="1200" dirty="0" smtClean="0">
                <a:solidFill>
                  <a:schemeClr val="tx2">
                    <a:lumMod val="50000"/>
                  </a:schemeClr>
                </a:solidFill>
                <a:latin typeface="Arial" panose="020B0604020202020204" pitchFamily="34" charset="0"/>
                <a:ea typeface="+mn-ea"/>
                <a:cs typeface="Arial" panose="020B0604020202020204" pitchFamily="34" charset="0"/>
              </a:defRPr>
            </a:lvl1pPr>
            <a:lvl2pPr>
              <a:defRPr lang="en-US" sz="2000" kern="1200" dirty="0" smtClean="0">
                <a:solidFill>
                  <a:schemeClr val="tx2">
                    <a:lumMod val="50000"/>
                  </a:schemeClr>
                </a:solidFill>
                <a:latin typeface="+mn-lt"/>
                <a:ea typeface="+mn-ea"/>
                <a:cs typeface="+mn-cs"/>
              </a:defRPr>
            </a:lvl2pPr>
            <a:lvl3pPr>
              <a:defRPr/>
            </a:lvl3pPr>
            <a:lvl4pPr>
              <a:defRPr/>
            </a:lvl4pPr>
            <a:lvl5pPr>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17211700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38814306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Only" preserve="1">
  <p:cSld name="Two Line Title Only">
    <p:spTree>
      <p:nvGrpSpPr>
        <p:cNvPr id="1" name=""/>
        <p:cNvGrpSpPr/>
        <p:nvPr/>
      </p:nvGrpSpPr>
      <p:grpSpPr>
        <a:xfrm>
          <a:off x="0" y="0"/>
          <a:ext cx="0" cy="0"/>
          <a:chOff x="0" y="0"/>
          <a:chExt cx="0" cy="0"/>
        </a:xfrm>
      </p:grpSpPr>
      <p:pic>
        <p:nvPicPr>
          <p:cNvPr id="7" name="Picture 6" descr="BlueBar_DoubleLine-02.jpg">
            <a:extLst>
              <a:ext uri="{FF2B5EF4-FFF2-40B4-BE49-F238E27FC236}">
                <a16:creationId xmlns:a16="http://schemas.microsoft.com/office/drawing/2014/main" id="{110EA34B-EB37-4072-A9DA-F122D17AA14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0"/>
            <a:ext cx="10538565" cy="158675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24808940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18301811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9409" y="0"/>
            <a:ext cx="10672175" cy="85177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1317812"/>
            <a:ext cx="6808395" cy="4882572"/>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19407" y="1317812"/>
            <a:ext cx="3624199" cy="4882572"/>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1/28/2026</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a:p>
        </p:txBody>
      </p:sp>
    </p:spTree>
    <p:extLst>
      <p:ext uri="{BB962C8B-B14F-4D97-AF65-F5344CB8AC3E}">
        <p14:creationId xmlns:p14="http://schemas.microsoft.com/office/powerpoint/2010/main" val="42234328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5693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descr="footer_blue_Artboard 17 copy.jpg">
            <a:extLst>
              <a:ext uri="{FF2B5EF4-FFF2-40B4-BE49-F238E27FC236}">
                <a16:creationId xmlns:a16="http://schemas.microsoft.com/office/drawing/2014/main" id="{663D51C5-F283-451E-9839-1EC785F650A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5683624"/>
            <a:ext cx="12188111" cy="117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1013976-554D-4523-878B-855D72571970}"/>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A5B56432-4C90-4F05-B8D0-B4F6788E1284}" type="slidenum">
              <a:rPr lang="en-US" smtClean="0"/>
              <a:pPr/>
              <a:t>‹#›</a:t>
            </a:fld>
            <a:r>
              <a:rPr lang="en-US"/>
              <a:t> - INTERNAL</a:t>
            </a:r>
          </a:p>
        </p:txBody>
      </p:sp>
      <p:sp>
        <p:nvSpPr>
          <p:cNvPr id="8" name="Text Placeholder 7">
            <a:extLst>
              <a:ext uri="{FF2B5EF4-FFF2-40B4-BE49-F238E27FC236}">
                <a16:creationId xmlns:a16="http://schemas.microsoft.com/office/drawing/2014/main" id="{5F180095-7617-454D-9FDD-AB9FA717D982}"/>
              </a:ext>
            </a:extLst>
          </p:cNvPr>
          <p:cNvSpPr>
            <a:spLocks noGrp="1"/>
          </p:cNvSpPr>
          <p:nvPr>
            <p:ph type="body" sz="quarter" idx="13"/>
          </p:nvPr>
        </p:nvSpPr>
        <p:spPr>
          <a:xfrm>
            <a:off x="1452563" y="2017713"/>
            <a:ext cx="6059487" cy="949605"/>
          </a:xfrm>
        </p:spPr>
        <p:txBody>
          <a:bodyPr>
            <a:normAutofit/>
          </a:bodyPr>
          <a:lstStyle>
            <a:lvl1pPr marL="0" indent="0">
              <a:buNone/>
              <a:defRPr sz="3600" b="1">
                <a:solidFill>
                  <a:schemeClr val="accent2"/>
                </a:solidFill>
                <a:latin typeface="Arial" panose="020B0604020202020204" pitchFamily="34"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0" name="Text Placeholder 9">
            <a:extLst>
              <a:ext uri="{FF2B5EF4-FFF2-40B4-BE49-F238E27FC236}">
                <a16:creationId xmlns:a16="http://schemas.microsoft.com/office/drawing/2014/main" id="{0F56092B-A048-4791-BF67-8F484F10E071}"/>
              </a:ext>
            </a:extLst>
          </p:cNvPr>
          <p:cNvSpPr>
            <a:spLocks noGrp="1"/>
          </p:cNvSpPr>
          <p:nvPr>
            <p:ph type="body" sz="quarter" idx="14"/>
          </p:nvPr>
        </p:nvSpPr>
        <p:spPr>
          <a:xfrm>
            <a:off x="1452563" y="3074521"/>
            <a:ext cx="6059487" cy="958850"/>
          </a:xfrm>
        </p:spPr>
        <p:txBody>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sz="2000">
                <a:solidFill>
                  <a:schemeClr val="tx2"/>
                </a:solidFill>
                <a:latin typeface="Arial" panose="020B0604020202020204" pitchFamily="34" charset="0"/>
                <a:cs typeface="Arial" panose="020B0604020202020204" pitchFamily="34" charset="0"/>
              </a:defRPr>
            </a:lvl2pPr>
            <a:lvl3pPr marL="914400" indent="0">
              <a:buFontTx/>
              <a:buNone/>
              <a:defRPr sz="2000">
                <a:solidFill>
                  <a:schemeClr val="tx2"/>
                </a:solidFill>
                <a:latin typeface="Arial" panose="020B0604020202020204" pitchFamily="34" charset="0"/>
                <a:cs typeface="Arial" panose="020B0604020202020204" pitchFamily="34" charset="0"/>
              </a:defRPr>
            </a:lvl3pPr>
            <a:lvl4pPr marL="1371600" indent="0">
              <a:buFontTx/>
              <a:buNone/>
              <a:defRPr sz="2000">
                <a:solidFill>
                  <a:schemeClr val="tx2"/>
                </a:solidFill>
                <a:latin typeface="Arial" panose="020B0604020202020204" pitchFamily="34" charset="0"/>
                <a:cs typeface="Arial" panose="020B0604020202020204" pitchFamily="34" charset="0"/>
              </a:defRPr>
            </a:lvl4pPr>
            <a:lvl5pPr marL="1828800" indent="0">
              <a:buFontTx/>
              <a:buNone/>
              <a:defRPr sz="20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587807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9B486B7-A862-6547-31E2-C6552D2838BD}"/>
              </a:ext>
            </a:extLst>
          </p:cNvPr>
          <p:cNvGraphicFramePr>
            <a:graphicFrameLocks noChangeAspect="1"/>
          </p:cNvGraphicFramePr>
          <p:nvPr userDrawn="1">
            <p:custDataLst>
              <p:tags r:id="rId1"/>
            </p:custDataLst>
            <p:extLst>
              <p:ext uri="{D42A27DB-BD31-4B8C-83A1-F6EECF244321}">
                <p14:modId xmlns:p14="http://schemas.microsoft.com/office/powerpoint/2010/main" val="34509819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think-cell data - do not delete" hidden="1">
                        <a:extLst>
                          <a:ext uri="{FF2B5EF4-FFF2-40B4-BE49-F238E27FC236}">
                            <a16:creationId xmlns:a16="http://schemas.microsoft.com/office/drawing/2014/main" id="{99B486B7-A862-6547-31E2-C6552D2838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CC401D94-4739-8168-2C74-7E9F9F675DAE}"/>
              </a:ext>
            </a:extLst>
          </p:cNvPr>
          <p:cNvSpPr>
            <a:spLocks noGrp="1"/>
          </p:cNvSpPr>
          <p:nvPr>
            <p:ph type="title"/>
          </p:nvPr>
        </p:nvSpPr>
        <p:spPr>
          <a:xfrm>
            <a:off x="1453019" y="0"/>
            <a:ext cx="10434181" cy="1189972"/>
          </a:xfrm>
        </p:spPr>
        <p:txBody>
          <a:bodyPr vert="horz">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6">
            <a:extLst>
              <a:ext uri="{FF2B5EF4-FFF2-40B4-BE49-F238E27FC236}">
                <a16:creationId xmlns:a16="http://schemas.microsoft.com/office/drawing/2014/main" id="{A3E8863E-B592-1EB5-C3AA-87036B9DE5D8}"/>
              </a:ext>
            </a:extLst>
          </p:cNvPr>
          <p:cNvSpPr>
            <a:spLocks noGrp="1" noRot="1" noMove="1" noResize="1" noEditPoints="1" noAdjustHandles="1" noChangeArrowheads="1" noChangeShapeType="1"/>
          </p:cNvSpPr>
          <p:nvPr>
            <p:ph type="sldNum" sz="quarter" idx="12"/>
          </p:nvPr>
        </p:nvSpPr>
        <p:spPr>
          <a:xfrm>
            <a:off x="11345407" y="6492874"/>
            <a:ext cx="383784" cy="365125"/>
          </a:xfrm>
        </p:spPr>
        <p:txBody>
          <a:bodyPr/>
          <a:lstStyle>
            <a:lvl1pPr>
              <a:defRPr>
                <a:latin typeface="Arial" panose="020B0604020202020204" pitchFamily="34" charset="0"/>
                <a:cs typeface="Arial" panose="020B0604020202020204" pitchFamily="34" charset="0"/>
              </a:defRPr>
            </a:lvl1pPr>
          </a:lstStyle>
          <a:p>
            <a:fld id="{76F174AF-916B-410D-B083-3C690855AD7C}" type="slidenum">
              <a:rPr lang="en-US" smtClean="0"/>
              <a:t>‹#›</a:t>
            </a:fld>
            <a:endParaRPr lang="en-US"/>
          </a:p>
        </p:txBody>
      </p:sp>
    </p:spTree>
    <p:extLst>
      <p:ext uri="{BB962C8B-B14F-4D97-AF65-F5344CB8AC3E}">
        <p14:creationId xmlns:p14="http://schemas.microsoft.com/office/powerpoint/2010/main" val="2183551282"/>
      </p:ext>
    </p:extLst>
  </p:cSld>
  <p:clrMapOvr>
    <a:masterClrMapping/>
  </p:clrMapOvr>
  <p:hf hdr="0" ftr="0" dt="0"/>
  <p:extLst>
    <p:ext uri="{DCECCB84-F9BA-43D5-87BE-67443E8EF086}">
      <p15:sldGuideLst xmlns:p15="http://schemas.microsoft.com/office/powerpoint/2012/main">
        <p15:guide id="2" pos="192">
          <p15:clr>
            <a:srgbClr val="FBAE40"/>
          </p15:clr>
        </p15:guide>
        <p15:guide id="3" pos="7488">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3_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26716" y="1619511"/>
            <a:ext cx="10538568" cy="3770333"/>
          </a:xfrm>
        </p:spPr>
        <p:txBody>
          <a:bodyPr>
            <a:normAutofit/>
          </a:bodyPr>
          <a:lstStyle>
            <a:lvl1pPr>
              <a:defRPr sz="2400">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sz="24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0203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USE THIS SLIDE">
    <p:spTree>
      <p:nvGrpSpPr>
        <p:cNvPr id="1" name=""/>
        <p:cNvGrpSpPr/>
        <p:nvPr/>
      </p:nvGrpSpPr>
      <p:grpSpPr>
        <a:xfrm>
          <a:off x="0" y="0"/>
          <a:ext cx="0" cy="0"/>
          <a:chOff x="0" y="0"/>
          <a:chExt cx="0" cy="0"/>
        </a:xfrm>
      </p:grpSpPr>
      <p:pic>
        <p:nvPicPr>
          <p:cNvPr id="11" name="Picture 10" descr="A picture containing drawing&#10;&#10;Description automatically generated">
            <a:extLst>
              <a:ext uri="{FF2B5EF4-FFF2-40B4-BE49-F238E27FC236}">
                <a16:creationId xmlns:a16="http://schemas.microsoft.com/office/drawing/2014/main" id="{A702BE35-B5DA-4671-B6C2-55DA0DEE3E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507" y="185173"/>
            <a:ext cx="655703" cy="679371"/>
          </a:xfrm>
          <a:prstGeom prst="rect">
            <a:avLst/>
          </a:prstGeom>
        </p:spPr>
      </p:pic>
      <p:pic>
        <p:nvPicPr>
          <p:cNvPr id="9" name="Picture 8" descr="ColorBlue_bar_top-12.jpg">
            <a:extLst>
              <a:ext uri="{FF2B5EF4-FFF2-40B4-BE49-F238E27FC236}">
                <a16:creationId xmlns:a16="http://schemas.microsoft.com/office/drawing/2014/main" id="{16653E63-5C59-4A5C-ADC6-7C432D2D463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23761" y="0"/>
            <a:ext cx="11268239"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320800" y="321902"/>
            <a:ext cx="9753600" cy="623887"/>
          </a:xfrm>
          <a:prstGeom prst="rect">
            <a:avLst/>
          </a:prstGeom>
        </p:spPr>
        <p:txBody>
          <a:bodyPr anchor="ctr"/>
          <a:lstStyle>
            <a:lvl1pPr algn="l">
              <a:defRPr sz="2800" b="1">
                <a:solidFill>
                  <a:schemeClr val="bg1"/>
                </a:solidFill>
                <a:latin typeface="+mn-lt"/>
              </a:defRPr>
            </a:lvl1pPr>
          </a:lstStyle>
          <a:p>
            <a:r>
              <a:rPr lang="en-US"/>
              <a:t>Click to edit Master title style</a:t>
            </a:r>
          </a:p>
        </p:txBody>
      </p:sp>
      <p:sp>
        <p:nvSpPr>
          <p:cNvPr id="8" name="Slide Number Placeholder 5">
            <a:extLst>
              <a:ext uri="{FF2B5EF4-FFF2-40B4-BE49-F238E27FC236}">
                <a16:creationId xmlns:a16="http://schemas.microsoft.com/office/drawing/2014/main" id="{A51156D6-9209-4E47-8D19-DF768BD7BF22}"/>
              </a:ext>
            </a:extLst>
          </p:cNvPr>
          <p:cNvSpPr txBox="1">
            <a:spLocks/>
          </p:cNvSpPr>
          <p:nvPr userDrawn="1"/>
        </p:nvSpPr>
        <p:spPr bwMode="auto">
          <a:xfrm>
            <a:off x="10871203" y="6543301"/>
            <a:ext cx="1500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FD7B720C-F98A-44EF-809C-B225C8B671C0}" type="slidenum">
              <a:rPr lang="en-US" altLang="en-US" sz="900" smtClean="0">
                <a:solidFill>
                  <a:srgbClr val="7F7F7F"/>
                </a:solidFill>
                <a:latin typeface="Calibri" panose="020F0502020204030204" pitchFamily="34" charset="0"/>
                <a:cs typeface="Calibri" panose="020F0502020204030204" pitchFamily="34" charset="0"/>
              </a:rPr>
              <a:pPr algn="ctr" eaLnBrk="1" hangingPunct="1"/>
              <a:t>‹#›</a:t>
            </a:fld>
            <a:endParaRPr lang="en-US" altLang="en-US" sz="900">
              <a:solidFill>
                <a:srgbClr val="7F7F7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6130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B2F9-FA38-10F8-CFE4-815C095676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8BFB89-FAC0-7BF6-64BE-D0CCAEAA5D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B05CA9-3FB3-AC79-93C8-70FEC687D917}"/>
              </a:ext>
            </a:extLst>
          </p:cNvPr>
          <p:cNvSpPr>
            <a:spLocks noGrp="1"/>
          </p:cNvSpPr>
          <p:nvPr>
            <p:ph type="dt" sz="half" idx="10"/>
          </p:nvPr>
        </p:nvSpPr>
        <p:spPr/>
        <p:txBody>
          <a:bodyPr/>
          <a:lstStyle/>
          <a:p>
            <a:fld id="{7C83DFBD-4455-4B85-BC93-F45669CA1EEE}" type="datetimeFigureOut">
              <a:rPr lang="en-GB" smtClean="0"/>
              <a:t>28/01/2026</a:t>
            </a:fld>
            <a:endParaRPr lang="en-GB"/>
          </a:p>
        </p:txBody>
      </p:sp>
      <p:sp>
        <p:nvSpPr>
          <p:cNvPr id="5" name="Footer Placeholder 4">
            <a:extLst>
              <a:ext uri="{FF2B5EF4-FFF2-40B4-BE49-F238E27FC236}">
                <a16:creationId xmlns:a16="http://schemas.microsoft.com/office/drawing/2014/main" id="{D602D420-5415-7A02-92AC-BD3EE06C1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F08EB8-8E65-64D8-AF74-81A0AC33C2AA}"/>
              </a:ext>
            </a:extLst>
          </p:cNvPr>
          <p:cNvSpPr>
            <a:spLocks noGrp="1"/>
          </p:cNvSpPr>
          <p:nvPr>
            <p:ph type="sldNum" sz="quarter" idx="12"/>
          </p:nvPr>
        </p:nvSpPr>
        <p:spPr/>
        <p:txBody>
          <a:bodyPr/>
          <a:lstStyle/>
          <a:p>
            <a:fld id="{D2B3832C-5FC8-4A54-9164-1F2A2ACAD43A}" type="slidenum">
              <a:rPr lang="en-GB" smtClean="0"/>
              <a:t>‹#›</a:t>
            </a:fld>
            <a:endParaRPr lang="en-GB"/>
          </a:p>
        </p:txBody>
      </p:sp>
      <p:sp>
        <p:nvSpPr>
          <p:cNvPr id="8" name="Rectangle 7">
            <a:extLst>
              <a:ext uri="{FF2B5EF4-FFF2-40B4-BE49-F238E27FC236}">
                <a16:creationId xmlns:a16="http://schemas.microsoft.com/office/drawing/2014/main" id="{3C66879B-F1E7-8AD0-A62D-2546C6005E19}"/>
              </a:ext>
            </a:extLst>
          </p:cNvPr>
          <p:cNvSpPr/>
          <p:nvPr userDrawn="1"/>
        </p:nvSpPr>
        <p:spPr>
          <a:xfrm>
            <a:off x="0" y="-79140"/>
            <a:ext cx="12192000" cy="6975029"/>
          </a:xfrm>
          <a:prstGeom prst="rect">
            <a:avLst/>
          </a:prstGeom>
          <a:gradFill>
            <a:gsLst>
              <a:gs pos="0">
                <a:schemeClr val="accent5">
                  <a:lumMod val="20000"/>
                  <a:lumOff val="80000"/>
                  <a:alpha val="50000"/>
                </a:schemeClr>
              </a:gs>
              <a:gs pos="62000">
                <a:schemeClr val="accent1">
                  <a:lumMod val="40000"/>
                  <a:lumOff val="60000"/>
                  <a:alpha val="50000"/>
                </a:schemeClr>
              </a:gs>
              <a:gs pos="83000">
                <a:schemeClr val="accent5">
                  <a:lumMod val="60000"/>
                  <a:lumOff val="40000"/>
                  <a:alpha val="50000"/>
                </a:schemeClr>
              </a:gs>
              <a:gs pos="100000">
                <a:schemeClr val="accent1">
                  <a:lumMod val="60000"/>
                  <a:lumOff val="40000"/>
                  <a:alpha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64D60B8C-BC94-8383-BCF1-E22DCBABE9C4}"/>
              </a:ext>
            </a:extLst>
          </p:cNvPr>
          <p:cNvPicPr>
            <a:picLocks noChangeAspect="1"/>
          </p:cNvPicPr>
          <p:nvPr userDrawn="1"/>
        </p:nvPicPr>
        <p:blipFill>
          <a:blip r:embed="rId2">
            <a:extLst>
              <a:ext uri="{28A0092B-C50C-407E-A947-70E740481C1C}">
                <a14:useLocalDpi xmlns:a14="http://schemas.microsoft.com/office/drawing/2010/main" val="0"/>
              </a:ext>
            </a:extLst>
          </a:blip>
          <a:srcRect b="20836"/>
          <a:stretch>
            <a:fillRect/>
          </a:stretch>
        </p:blipFill>
        <p:spPr>
          <a:xfrm>
            <a:off x="210106" y="266417"/>
            <a:ext cx="3069308" cy="1254286"/>
          </a:xfrm>
          <a:prstGeom prst="rect">
            <a:avLst/>
          </a:prstGeom>
        </p:spPr>
      </p:pic>
      <p:pic>
        <p:nvPicPr>
          <p:cNvPr id="11" name="Picture 10">
            <a:extLst>
              <a:ext uri="{FF2B5EF4-FFF2-40B4-BE49-F238E27FC236}">
                <a16:creationId xmlns:a16="http://schemas.microsoft.com/office/drawing/2014/main" id="{F6B23A39-5562-303D-81C1-6160B9B72833}"/>
              </a:ext>
            </a:extLst>
          </p:cNvPr>
          <p:cNvPicPr>
            <a:picLocks noChangeAspect="1"/>
          </p:cNvPicPr>
          <p:nvPr userDrawn="1"/>
        </p:nvPicPr>
        <p:blipFill>
          <a:blip r:embed="rId3"/>
          <a:srcRect l="20451" r="22297" b="86025"/>
          <a:stretch>
            <a:fillRect/>
          </a:stretch>
        </p:blipFill>
        <p:spPr>
          <a:xfrm>
            <a:off x="7310298" y="174664"/>
            <a:ext cx="4710457" cy="1705509"/>
          </a:xfrm>
          <a:prstGeom prst="rect">
            <a:avLst/>
          </a:prstGeom>
        </p:spPr>
      </p:pic>
    </p:spTree>
    <p:extLst>
      <p:ext uri="{BB962C8B-B14F-4D97-AF65-F5344CB8AC3E}">
        <p14:creationId xmlns:p14="http://schemas.microsoft.com/office/powerpoint/2010/main" val="27293408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4" y="1625"/>
          <a:ext cx="2159" cy="1619"/>
        </p:xfrm>
        <a:graphic>
          <a:graphicData uri="http://schemas.openxmlformats.org/presentationml/2006/ole">
            <mc:AlternateContent xmlns:mc="http://schemas.openxmlformats.org/markup-compatibility/2006">
              <mc:Choice xmlns:v="urn:schemas-microsoft-com:vml" Requires="v">
                <p:oleObj name="think-cell Slide" r:id="rId9" imgW="0" imgH="0" progId="TCLayout.ActiveDocument.1">
                  <p:embed/>
                </p:oleObj>
              </mc:Choice>
              <mc:Fallback>
                <p:oleObj name="think-cell Slide" r:id="rId9" imgW="0" imgH="0" progId="TCLayout.ActiveDocument.1">
                  <p:embed/>
                  <p:pic>
                    <p:nvPicPr>
                      <p:cNvPr id="3" name="Object 2" hidden="1"/>
                      <p:cNvPicPr/>
                      <p:nvPr/>
                    </p:nvPicPr>
                    <p:blipFill>
                      <a:blip r:embed="rId10"/>
                      <a:stretch>
                        <a:fillRect/>
                      </a:stretch>
                    </p:blipFill>
                    <p:spPr>
                      <a:xfrm>
                        <a:off x="2164" y="1625"/>
                        <a:ext cx="2159" cy="1619"/>
                      </a:xfrm>
                      <a:prstGeom prst="rect">
                        <a:avLst/>
                      </a:prstGeom>
                    </p:spPr>
                  </p:pic>
                </p:oleObj>
              </mc:Fallback>
            </mc:AlternateContent>
          </a:graphicData>
        </a:graphic>
      </p:graphicFrame>
      <p:pic>
        <p:nvPicPr>
          <p:cNvPr id="24" name="Picture 23"/>
          <p:cNvPicPr>
            <a:picLocks noChangeAspect="1"/>
          </p:cNvPicPr>
          <p:nvPr>
            <p:custDataLst>
              <p:tags r:id="rId2"/>
            </p:custDataLst>
          </p:nvPr>
        </p:nvPicPr>
        <p:blipFill>
          <a:blip r:embed="rId11">
            <a:extLst>
              <a:ext uri="{28A0092B-C50C-407E-A947-70E740481C1C}">
                <a14:useLocalDpi xmlns:a14="http://schemas.microsoft.com/office/drawing/2010/main" val="0"/>
              </a:ext>
            </a:extLst>
          </a:blip>
          <a:srcRect l="48311"/>
          <a:stretch>
            <a:fillRect/>
          </a:stretch>
        </p:blipFill>
        <p:spPr bwMode="ltGray">
          <a:xfrm>
            <a:off x="4320" y="5391316"/>
            <a:ext cx="1218767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p:cNvSpPr>
            <a:spLocks noGrp="1" noChangeArrowheads="1"/>
          </p:cNvSpPr>
          <p:nvPr>
            <p:ph type="ctrTitle"/>
            <p:custDataLst>
              <p:tags r:id="rId3"/>
            </p:custDataLst>
          </p:nvPr>
        </p:nvSpPr>
        <p:spPr bwMode="auto">
          <a:xfrm>
            <a:off x="1622428" y="2705696"/>
            <a:ext cx="8945033" cy="492443"/>
          </a:xfrm>
          <a:prstGeom prst="rect">
            <a:avLst/>
          </a:prstGeom>
        </p:spPr>
        <p:txBody>
          <a:bodyPr wrap="square" anchor="t">
            <a:spAutoFit/>
          </a:bodyPr>
          <a:lstStyle>
            <a:lvl1pPr algn="ctr">
              <a:defRPr sz="3200" b="1" baseline="0">
                <a:solidFill>
                  <a:schemeClr val="accent3"/>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custDataLst>
              <p:tags r:id="rId4"/>
            </p:custDataLst>
          </p:nvPr>
        </p:nvSpPr>
        <p:spPr bwMode="auto">
          <a:xfrm>
            <a:off x="1622428" y="3773604"/>
            <a:ext cx="8945033" cy="292388"/>
          </a:xfrm>
          <a:prstGeom prst="rect">
            <a:avLst/>
          </a:prstGeom>
        </p:spPr>
        <p:txBody>
          <a:bodyPr wrap="square">
            <a:spAutoFit/>
          </a:bodyPr>
          <a:lstStyle>
            <a:lvl1pPr algn="ctr">
              <a:defRPr sz="1900" cap="none" baseline="0">
                <a:solidFill>
                  <a:schemeClr val="accent6"/>
                </a:solidFill>
                <a:latin typeface="+mn-lt"/>
                <a:ea typeface="+mn-ea"/>
              </a:defRPr>
            </a:lvl1pPr>
          </a:lstStyle>
          <a:p>
            <a:pPr lvl="0" latinLnBrk="0"/>
            <a:r>
              <a:rPr lang="en-US" noProof="0"/>
              <a:t>Click to edit Master subtitle style</a:t>
            </a:r>
          </a:p>
        </p:txBody>
      </p:sp>
      <p:sp>
        <p:nvSpPr>
          <p:cNvPr id="30" name="Document type" hidden="1"/>
          <p:cNvSpPr txBox="1">
            <a:spLocks noChangeArrowheads="1"/>
          </p:cNvSpPr>
          <p:nvPr>
            <p:custDataLst>
              <p:tags r:id="rId5"/>
            </p:custDataLst>
          </p:nvPr>
        </p:nvSpPr>
        <p:spPr bwMode="auto">
          <a:xfrm>
            <a:off x="1622428" y="4641917"/>
            <a:ext cx="894503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defRPr/>
            </a:pPr>
            <a:r>
              <a:rPr lang="en-US" sz="1400" baseline="0" noProof="0">
                <a:solidFill>
                  <a:schemeClr val="accent6"/>
                </a:solidFill>
                <a:latin typeface="+mn-lt"/>
              </a:rPr>
              <a:t>Document type | Date</a:t>
            </a:r>
          </a:p>
        </p:txBody>
      </p:sp>
      <p:pic>
        <p:nvPicPr>
          <p:cNvPr id="17" name="Picture 16"/>
          <p:cNvPicPr>
            <a:picLocks noChangeAspect="1"/>
          </p:cNvPicPr>
          <p:nvPr>
            <p:custDataLst>
              <p:tags r:id="rId6"/>
            </p:custDataLst>
          </p:nvPr>
        </p:nvPicPr>
        <p:blipFill>
          <a:blip r:embed="rId11">
            <a:extLst>
              <a:ext uri="{28A0092B-C50C-407E-A947-70E740481C1C}">
                <a14:useLocalDpi xmlns:a14="http://schemas.microsoft.com/office/drawing/2010/main" val="0"/>
              </a:ext>
            </a:extLst>
          </a:blip>
          <a:srcRect l="15709" t="24766" r="52167" b="24766"/>
          <a:stretch>
            <a:fillRect/>
          </a:stretch>
        </p:blipFill>
        <p:spPr bwMode="ltGray">
          <a:xfrm>
            <a:off x="203199" y="5755379"/>
            <a:ext cx="3917247" cy="74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doc id"/>
          <p:cNvSpPr>
            <a:spLocks noChangeArrowheads="1"/>
          </p:cNvSpPr>
          <p:nvPr>
            <p:custDataLst>
              <p:tags r:id="rId7"/>
            </p:custDataLst>
          </p:nvPr>
        </p:nvSpPr>
        <p:spPr bwMode="auto">
          <a:xfrm>
            <a:off x="11064591" y="952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48"/>
            <a:endParaRPr lang="en-US" sz="800" baseline="0">
              <a:solidFill>
                <a:schemeClr val="bg2"/>
              </a:solidFill>
              <a:latin typeface="+mn-lt"/>
              <a:ea typeface="+mn-ea"/>
            </a:endParaRPr>
          </a:p>
        </p:txBody>
      </p:sp>
    </p:spTree>
    <p:extLst>
      <p:ext uri="{BB962C8B-B14F-4D97-AF65-F5344CB8AC3E}">
        <p14:creationId xmlns:p14="http://schemas.microsoft.com/office/powerpoint/2010/main" val="2103184394"/>
      </p:ext>
    </p:extLst>
  </p:cSld>
  <p:clrMapOvr>
    <a:masterClrMapping/>
  </p:clrMapOvr>
  <p:transition/>
  <p:extLst>
    <p:ext uri="{DCECCB84-F9BA-43D5-87BE-67443E8EF086}">
      <p15:sldGuideLst xmlns:p15="http://schemas.microsoft.com/office/powerpoint/2012/main">
        <p15:guide id="3" pos="5568">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5" imgW="0" imgH="0" progId="TCLayout.ActiveDocument.1">
                  <p:embed/>
                </p:oleObj>
              </mc:Choice>
              <mc:Fallback>
                <p:oleObj name="think-cell Slide" r:id="rId5" imgW="0" imgH="0" progId="TCLayout.ActiveDocument.1">
                  <p:embed/>
                  <p:pic>
                    <p:nvPicPr>
                      <p:cNvPr id="3" name="Object 2" hidden="1"/>
                      <p:cNvPicPr/>
                      <p:nvPr/>
                    </p:nvPicPr>
                    <p:blipFill>
                      <a:blip r:embed="rId6"/>
                      <a:stretch>
                        <a:fillRect/>
                      </a:stretch>
                    </p:blipFill>
                    <p:spPr>
                      <a:xfrm>
                        <a:off x="2119" y="1592"/>
                        <a:ext cx="2116" cy="1587"/>
                      </a:xfrm>
                      <a:prstGeom prst="rect">
                        <a:avLst/>
                      </a:prstGeom>
                    </p:spPr>
                  </p:pic>
                </p:oleObj>
              </mc:Fallback>
            </mc:AlternateContent>
          </a:graphicData>
        </a:graphic>
      </p:graphicFrame>
      <p:sp>
        <p:nvSpPr>
          <p:cNvPr id="2" name="2. Slide Title"/>
          <p:cNvSpPr>
            <a:spLocks noGrp="1"/>
          </p:cNvSpPr>
          <p:nvPr>
            <p:ph type="title"/>
            <p:custDataLst>
              <p:tags r:id="rId2"/>
            </p:custDataLst>
          </p:nvPr>
        </p:nvSpPr>
        <p:spPr bwMode="auto"/>
        <p:txBody>
          <a:bodyPr/>
          <a:lstStyle/>
          <a:p>
            <a:r>
              <a:rPr lang="en-US"/>
              <a:t>Click to edit Master title style</a:t>
            </a:r>
          </a:p>
        </p:txBody>
      </p:sp>
      <p:sp>
        <p:nvSpPr>
          <p:cNvPr id="4" name="doc id"/>
          <p:cNvSpPr>
            <a:spLocks noChangeArrowheads="1"/>
          </p:cNvSpPr>
          <p:nvPr>
            <p:custDataLst>
              <p:tags r:id="rId3"/>
            </p:custDataLst>
          </p:nvPr>
        </p:nvSpPr>
        <p:spPr bwMode="auto">
          <a:xfrm>
            <a:off x="11064591" y="952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48"/>
            <a:endParaRPr lang="en-US" sz="816" baseline="0">
              <a:solidFill>
                <a:schemeClr val="bg1"/>
              </a:solidFill>
              <a:latin typeface="+mn-lt"/>
              <a:ea typeface="+mn-ea"/>
            </a:endParaRPr>
          </a:p>
        </p:txBody>
      </p:sp>
    </p:spTree>
    <p:extLst>
      <p:ext uri="{BB962C8B-B14F-4D97-AF65-F5344CB8AC3E}">
        <p14:creationId xmlns:p14="http://schemas.microsoft.com/office/powerpoint/2010/main" val="948471809"/>
      </p:ext>
    </p:extLst>
  </p:cSld>
  <p:clrMapOvr>
    <a:masterClrMapping/>
  </p:clrMapOvr>
  <p:transition/>
  <p:extLst>
    <p:ext uri="{DCECCB84-F9BA-43D5-87BE-67443E8EF086}">
      <p15:sldGuideLst xmlns:p15="http://schemas.microsoft.com/office/powerpoint/2012/main">
        <p15:guide id="1" pos="1072">
          <p15:clr>
            <a:srgbClr val="CCCCCC"/>
          </p15:clr>
        </p15:guide>
        <p15:guide id="2" pos="7536">
          <p15:clr>
            <a:srgbClr val="CCCCCC"/>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B27A3A-D282-4B7D-B6AE-4C3C9F018A49}"/>
              </a:ext>
            </a:extLst>
          </p:cNvPr>
          <p:cNvGraphicFramePr>
            <a:graphicFrameLocks noChangeAspect="1"/>
          </p:cNvGraphicFramePr>
          <p:nvPr>
            <p:custDataLst>
              <p:tags r:id="rId1"/>
            </p:custData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5" imgW="0" imgH="0" progId="TCLayout.ActiveDocument.1">
                  <p:embed/>
                </p:oleObj>
              </mc:Choice>
              <mc:Fallback>
                <p:oleObj name="think-cell Slide" r:id="rId5" imgW="0" imgH="0" progId="TCLayout.ActiveDocument.1">
                  <p:embed/>
                  <p:pic>
                    <p:nvPicPr>
                      <p:cNvPr id="4" name="Object 3" hidden="1">
                        <a:extLst>
                          <a:ext uri="{FF2B5EF4-FFF2-40B4-BE49-F238E27FC236}">
                            <a16:creationId xmlns:a16="http://schemas.microsoft.com/office/drawing/2014/main" id="{87B27A3A-D282-4B7D-B6AE-4C3C9F018A49}"/>
                          </a:ext>
                        </a:extLst>
                      </p:cNvPr>
                      <p:cNvPicPr/>
                      <p:nvPr/>
                    </p:nvPicPr>
                    <p:blipFill>
                      <a:blip r:embed="rId6"/>
                      <a:stretch>
                        <a:fillRect/>
                      </a:stretch>
                    </p:blipFill>
                    <p:spPr>
                      <a:xfrm>
                        <a:off x="2119" y="1592"/>
                        <a:ext cx="2116"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B48D4B-91DE-4225-8257-07D90B8A69AE}"/>
              </a:ext>
            </a:extLst>
          </p:cNvPr>
          <p:cNvSpPr>
            <a:spLocks noGrp="1"/>
          </p:cNvSpPr>
          <p:nvPr>
            <p:ph type="title"/>
            <p:custDataLst>
              <p:tags r:id="rId2"/>
            </p:custDataLst>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6475-1CFE-4E60-990F-A27CAB4885A3}"/>
              </a:ext>
            </a:extLst>
          </p:cNvPr>
          <p:cNvSpPr>
            <a:spLocks noGrp="1"/>
          </p:cNvSpPr>
          <p:nvPr>
            <p:ph idx="1"/>
            <p:custDataLst>
              <p:tags r:id="rId3"/>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5228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3" name="Object 2" hidden="1"/>
                      <p:cNvPicPr/>
                      <p:nvPr/>
                    </p:nvPicPr>
                    <p:blipFill>
                      <a:blip r:embed="rId5"/>
                      <a:stretch>
                        <a:fillRect/>
                      </a:stretch>
                    </p:blipFill>
                    <p:spPr>
                      <a:xfrm>
                        <a:off x="2119" y="1592"/>
                        <a:ext cx="2116" cy="1587"/>
                      </a:xfrm>
                      <a:prstGeom prst="rect">
                        <a:avLst/>
                      </a:prstGeom>
                    </p:spPr>
                  </p:pic>
                </p:oleObj>
              </mc:Fallback>
            </mc:AlternateContent>
          </a:graphicData>
        </a:graphic>
      </p:graphicFrame>
      <p:sp>
        <p:nvSpPr>
          <p:cNvPr id="2" name="Title 1"/>
          <p:cNvSpPr>
            <a:spLocks noGrp="1"/>
          </p:cNvSpPr>
          <p:nvPr>
            <p:ph type="title"/>
            <p:custDataLst>
              <p:tags r:id="rId2"/>
            </p:custDataLst>
          </p:nvPr>
        </p:nvSpPr>
        <p:spPr/>
        <p:txBody>
          <a:bodyPr/>
          <a:lstStyle/>
          <a:p>
            <a:r>
              <a:rPr lang="en-US"/>
              <a:t>Click to edit Master title style</a:t>
            </a:r>
          </a:p>
        </p:txBody>
      </p:sp>
    </p:spTree>
    <p:extLst>
      <p:ext uri="{BB962C8B-B14F-4D97-AF65-F5344CB8AC3E}">
        <p14:creationId xmlns:p14="http://schemas.microsoft.com/office/powerpoint/2010/main" val="314456757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cSld name="Title, Subhead,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custDataLst>
              <p:tags r:id="rId2"/>
            </p:custDataLst>
          </p:nvPr>
        </p:nvSpPr>
        <p:spPr>
          <a:xfrm>
            <a:off x="1453016" y="2267211"/>
            <a:ext cx="9900784" cy="1415772"/>
          </a:xfrm>
        </p:spPr>
        <p:txBody>
          <a:bodyPr/>
          <a:lstStyle>
            <a:lvl1pPr>
              <a:defRPr sz="2800">
                <a:latin typeface="Arial" panose="020B0604020202020204" pitchFamily="34" charset="0"/>
                <a:cs typeface="Arial" panose="020B0604020202020204" pitchFamily="34" charset="0"/>
              </a:defRPr>
            </a:lvl1pPr>
            <a:lvl2pPr marL="685816" indent="-228605">
              <a:buFont typeface="Calibri" panose="020F050202020403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atin typeface="Arial" panose="020B0604020202020204" pitchFamily="34" charset="0"/>
                <a:cs typeface="Arial" panose="020B0604020202020204" pitchFamily="34" charset="0"/>
              </a:defRPr>
            </a:lvl1pPr>
          </a:lstStyle>
          <a:p>
            <a:fld id="{6FC9A932-3B0F-46F1-973B-8080C5D28B91}" type="datetimeFigureOut">
              <a:rPr lang="en-US" smtClean="0"/>
              <a:t>1/28/2026</a:t>
            </a:fld>
            <a:endParaRPr lang="en-US"/>
          </a:p>
        </p:txBody>
      </p:sp>
      <p:sp>
        <p:nvSpPr>
          <p:cNvPr id="5" name="Footer Placeholder 4"/>
          <p:cNvSpPr>
            <a:spLocks noGrp="1"/>
          </p:cNvSpPr>
          <p:nvPr>
            <p:ph type="ftr" sz="quarter" idx="11"/>
            <p:custDataLst>
              <p:tags r:id="rId4"/>
            </p:custDataLst>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custDataLst>
              <p:tags r:id="rId5"/>
            </p:custDataLst>
          </p:nvPr>
        </p:nvSpPr>
        <p:spPr/>
        <p:txBody>
          <a:bodyPr/>
          <a:lstStyle>
            <a:lvl1pPr>
              <a:defRPr>
                <a:latin typeface="Arial" panose="020B0604020202020204" pitchFamily="34" charset="0"/>
                <a:cs typeface="Arial" panose="020B0604020202020204" pitchFamily="34" charset="0"/>
              </a:defRPr>
            </a:lvl1pPr>
          </a:lstStyle>
          <a:p>
            <a:fld id="{A8BC48D5-B155-41BC-88AF-8E166B387E83}" type="slidenum">
              <a:rPr lang="en-US" smtClean="0"/>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custDataLst>
              <p:tags r:id="rId6"/>
            </p:custDataLst>
          </p:nvPr>
        </p:nvSpPr>
        <p:spPr>
          <a:xfrm>
            <a:off x="1453019" y="1022884"/>
            <a:ext cx="9900783" cy="1068967"/>
          </a:xfrm>
        </p:spPr>
        <p:txBody>
          <a:bodyPr anchor="ctr">
            <a:normAutofit/>
          </a:bodyPr>
          <a:lstStyle>
            <a:lvl1pPr marL="0" indent="0" algn="l" defTabSz="457211" rtl="0" eaLnBrk="1" fontAlgn="base" hangingPunct="1">
              <a:lnSpc>
                <a:spcPct val="100000"/>
              </a:lnSpc>
              <a:spcBef>
                <a:spcPct val="0"/>
              </a:spcBef>
              <a:spcAft>
                <a:spcPct val="0"/>
              </a:spcAft>
              <a:buNone/>
              <a:defRPr lang="en-US" sz="3000" b="1" kern="120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Edit Master text styles</a:t>
            </a:r>
          </a:p>
        </p:txBody>
      </p:sp>
    </p:spTree>
    <p:extLst>
      <p:ext uri="{BB962C8B-B14F-4D97-AF65-F5344CB8AC3E}">
        <p14:creationId xmlns:p14="http://schemas.microsoft.com/office/powerpoint/2010/main" val="110385852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2" name="Picture 1" descr="ColorBlue_bar_top-12.jpg"/>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bwMode="auto">
          <a:xfrm>
            <a:off x="0" y="2"/>
            <a:ext cx="1219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47223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920EB-D370-6C43-89B4-3C40807AC05C}"/>
              </a:ext>
            </a:extLst>
          </p:cNvPr>
          <p:cNvSpPr/>
          <p:nvPr userDrawn="1">
            <p:custDataLst>
              <p:tags r:id="rId1"/>
            </p:custDataLst>
          </p:nvPr>
        </p:nvSpPr>
        <p:spPr>
          <a:xfrm>
            <a:off x="-1" y="0"/>
            <a:ext cx="12192001" cy="4857370"/>
          </a:xfrm>
          <a:prstGeom prst="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Subtitle 2"/>
          <p:cNvSpPr>
            <a:spLocks noGrp="1"/>
          </p:cNvSpPr>
          <p:nvPr>
            <p:ph type="subTitle" idx="1"/>
            <p:custDataLst>
              <p:tags r:id="rId2"/>
            </p:custDataLst>
          </p:nvPr>
        </p:nvSpPr>
        <p:spPr>
          <a:xfrm>
            <a:off x="2154476" y="3602039"/>
            <a:ext cx="9452976" cy="681863"/>
          </a:xfrm>
        </p:spPr>
        <p:txBody>
          <a:bodyPr/>
          <a:lstStyle>
            <a:lvl1pPr marL="0" indent="0" algn="l">
              <a:buNone/>
              <a:defRPr lang="en-US" sz="2600" kern="1200" smtClean="0">
                <a:solidFill>
                  <a:schemeClr val="tx2">
                    <a:lumMod val="50000"/>
                  </a:schemeClr>
                </a:solidFill>
                <a:latin typeface="+mn-lt"/>
                <a:ea typeface="MS PGothic" panose="020B0600070205080204" pitchFamily="34" charset="-128"/>
                <a:cs typeface="Arial" panose="020B0604020202020204" pitchFamily="34" charset="0"/>
              </a:defRPr>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8BBB2E36-F9A5-4D72-8D12-F6C2B76B71D7}"/>
              </a:ext>
            </a:extLst>
          </p:cNvPr>
          <p:cNvSpPr>
            <a:spLocks noGrp="1"/>
          </p:cNvSpPr>
          <p:nvPr>
            <p:ph type="title"/>
            <p:custDataLst>
              <p:tags r:id="rId3"/>
            </p:custDataLst>
          </p:nvPr>
        </p:nvSpPr>
        <p:spPr>
          <a:xfrm>
            <a:off x="2154476" y="1632449"/>
            <a:ext cx="9452976" cy="1793381"/>
          </a:xfrm>
        </p:spPr>
        <p:txBody>
          <a:bodyPr>
            <a:noAutofit/>
          </a:bodyPr>
          <a:lstStyle>
            <a:lvl1pPr>
              <a:defRPr sz="6000"/>
            </a:lvl1pPr>
          </a:lstStyle>
          <a:p>
            <a:r>
              <a:rPr lang="en-US"/>
              <a:t>Click to edit Master title style</a:t>
            </a:r>
          </a:p>
        </p:txBody>
      </p:sp>
      <p:sp>
        <p:nvSpPr>
          <p:cNvPr id="2" name="Rectangle 1">
            <a:extLst>
              <a:ext uri="{FF2B5EF4-FFF2-40B4-BE49-F238E27FC236}">
                <a16:creationId xmlns:a16="http://schemas.microsoft.com/office/drawing/2014/main" id="{92EB637C-1CA5-AE15-974F-43757018BAED}"/>
              </a:ext>
            </a:extLst>
          </p:cNvPr>
          <p:cNvSpPr/>
          <p:nvPr userDrawn="1">
            <p:custDataLst>
              <p:tags r:id="rId4"/>
            </p:custDataLst>
          </p:nvPr>
        </p:nvSpPr>
        <p:spPr>
          <a:xfrm>
            <a:off x="898219" y="6561138"/>
            <a:ext cx="5366882" cy="215444"/>
          </a:xfrm>
          <a:prstGeom prst="rect">
            <a:avLst/>
          </a:prstGeom>
        </p:spPr>
        <p:txBody>
          <a:bodyPr wrap="square" lIns="0">
            <a:spAutoFit/>
          </a:bodyPr>
          <a:lstStyle/>
          <a:p>
            <a:pPr marL="0" indent="0" algn="l">
              <a:buNone/>
            </a:pPr>
            <a:r>
              <a:rPr lang="en-GB" sz="800">
                <a:solidFill>
                  <a:srgbClr val="777777"/>
                </a:solidFill>
              </a:rPr>
              <a:t>This information is confidential; it is not to be relied on by any 3rd party without prior written consent.</a:t>
            </a:r>
          </a:p>
        </p:txBody>
      </p:sp>
      <p:sp>
        <p:nvSpPr>
          <p:cNvPr id="7" name="TextBox 6">
            <a:extLst>
              <a:ext uri="{FF2B5EF4-FFF2-40B4-BE49-F238E27FC236}">
                <a16:creationId xmlns:a16="http://schemas.microsoft.com/office/drawing/2014/main" id="{D5148621-DE71-FF79-FCE1-97DCF50D3EDD}"/>
              </a:ext>
            </a:extLst>
          </p:cNvPr>
          <p:cNvSpPr txBox="1"/>
          <p:nvPr userDrawn="1">
            <p:custDataLst>
              <p:tags r:id="rId5"/>
            </p:custDataLst>
          </p:nvPr>
        </p:nvSpPr>
        <p:spPr bwMode="gray">
          <a:xfrm>
            <a:off x="6722302" y="6581016"/>
            <a:ext cx="4927106" cy="211203"/>
          </a:xfrm>
          <a:prstGeom prst="rect">
            <a:avLst/>
          </a:prstGeom>
          <a:noFill/>
        </p:spPr>
        <p:txBody>
          <a:bodyPr wrap="square" lIns="36000" tIns="36000" rIns="36000" bIns="36000" rtlCol="0">
            <a:spAutoFit/>
          </a:bodyPr>
          <a:lstStyle/>
          <a:p>
            <a:pPr marL="0" indent="0" algn="ctr">
              <a:buNone/>
            </a:pPr>
            <a:r>
              <a:rPr lang="en-US" sz="900" b="1" i="1">
                <a:solidFill>
                  <a:srgbClr val="000000"/>
                </a:solidFill>
              </a:rPr>
              <a:t>Privileged &amp; Confidential - Developed at Direction of Counsel</a:t>
            </a:r>
          </a:p>
        </p:txBody>
      </p:sp>
      <p:pic>
        <p:nvPicPr>
          <p:cNvPr id="9" name="Picture 2" descr="PG&amp;E Logo, symbol, meaning, history, PNG, brand">
            <a:extLst>
              <a:ext uri="{FF2B5EF4-FFF2-40B4-BE49-F238E27FC236}">
                <a16:creationId xmlns:a16="http://schemas.microsoft.com/office/drawing/2014/main" id="{1911A927-18A6-7943-6EAE-2AED8D350523}"/>
              </a:ext>
            </a:extLst>
          </p:cNvPr>
          <p:cNvPicPr>
            <a:picLocks noChangeAspect="1" noChangeArrowheads="1"/>
          </p:cNvPicPr>
          <p:nvPr userDrawn="1">
            <p:custDataLst>
              <p:tags r:id="rId6"/>
            </p:custDataLst>
          </p:nvPr>
        </p:nvPicPr>
        <p:blipFill>
          <a:blip r:embed="rId8">
            <a:extLst>
              <a:ext uri="{28A0092B-C50C-407E-A947-70E740481C1C}">
                <a14:useLocalDpi xmlns:a14="http://schemas.microsoft.com/office/drawing/2010/main"/>
              </a:ext>
            </a:extLst>
          </a:blip>
          <a:srcRect t="26667" r="77240" b="26725"/>
          <a:stretch>
            <a:fillRect/>
          </a:stretch>
        </p:blipFill>
        <p:spPr bwMode="auto">
          <a:xfrm>
            <a:off x="2148447" y="5753778"/>
            <a:ext cx="611826" cy="70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41655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chor="ctr">
            <a:normAutofit/>
          </a:bodyPr>
          <a:lstStyle>
            <a:lvl1pPr>
              <a:defRPr sz="2400">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0074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3791AB-788A-F24F-3B1A-777AB87A9EBD}"/>
              </a:ext>
            </a:extLst>
          </p:cNvPr>
          <p:cNvSpPr/>
          <p:nvPr userDrawn="1">
            <p:custDataLst>
              <p:tags r:id="rId1"/>
            </p:custDataLst>
          </p:nvPr>
        </p:nvSpPr>
        <p:spPr>
          <a:xfrm>
            <a:off x="898219" y="6561138"/>
            <a:ext cx="5366882" cy="215444"/>
          </a:xfrm>
          <a:prstGeom prst="rect">
            <a:avLst/>
          </a:prstGeom>
        </p:spPr>
        <p:txBody>
          <a:bodyPr wrap="square" lIns="0">
            <a:spAutoFit/>
          </a:bodyPr>
          <a:lstStyle/>
          <a:p>
            <a:pPr marL="0" indent="0" algn="l">
              <a:buNone/>
            </a:pPr>
            <a:r>
              <a:rPr lang="en-GB" sz="800">
                <a:solidFill>
                  <a:srgbClr val="777777"/>
                </a:solidFill>
              </a:rPr>
              <a:t>This information is confidential; it is not to be relied on by any 3rd party without prior written consent.</a:t>
            </a:r>
          </a:p>
        </p:txBody>
      </p:sp>
      <p:sp>
        <p:nvSpPr>
          <p:cNvPr id="2" name="TextBox 1">
            <a:extLst>
              <a:ext uri="{FF2B5EF4-FFF2-40B4-BE49-F238E27FC236}">
                <a16:creationId xmlns:a16="http://schemas.microsoft.com/office/drawing/2014/main" id="{0CA3BE2B-29B9-C52A-7373-22FD16FE899A}"/>
              </a:ext>
            </a:extLst>
          </p:cNvPr>
          <p:cNvSpPr txBox="1"/>
          <p:nvPr userDrawn="1">
            <p:custDataLst>
              <p:tags r:id="rId2"/>
            </p:custDataLst>
          </p:nvPr>
        </p:nvSpPr>
        <p:spPr bwMode="gray">
          <a:xfrm>
            <a:off x="6722302" y="6581016"/>
            <a:ext cx="4927106" cy="211203"/>
          </a:xfrm>
          <a:prstGeom prst="rect">
            <a:avLst/>
          </a:prstGeom>
          <a:noFill/>
        </p:spPr>
        <p:txBody>
          <a:bodyPr wrap="square" lIns="36000" tIns="36000" rIns="36000" bIns="36000" rtlCol="0">
            <a:spAutoFit/>
          </a:bodyPr>
          <a:lstStyle/>
          <a:p>
            <a:pPr marL="0" indent="0" algn="ctr">
              <a:buNone/>
            </a:pPr>
            <a:r>
              <a:rPr lang="en-US" sz="900" b="1" i="1">
                <a:solidFill>
                  <a:srgbClr val="000000"/>
                </a:solidFill>
              </a:rPr>
              <a:t>Privileged &amp; Confidential - Developed at Direction of Counsel</a:t>
            </a:r>
          </a:p>
        </p:txBody>
      </p:sp>
    </p:spTree>
    <p:extLst>
      <p:ext uri="{BB962C8B-B14F-4D97-AF65-F5344CB8AC3E}">
        <p14:creationId xmlns:p14="http://schemas.microsoft.com/office/powerpoint/2010/main" val="43334255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920EB-D370-6C43-89B4-3C40807AC05C}"/>
              </a:ext>
            </a:extLst>
          </p:cNvPr>
          <p:cNvSpPr/>
          <p:nvPr userDrawn="1">
            <p:custDataLst>
              <p:tags r:id="rId1"/>
            </p:custDataLst>
          </p:nvPr>
        </p:nvSpPr>
        <p:spPr>
          <a:xfrm>
            <a:off x="-1" y="0"/>
            <a:ext cx="12192001" cy="4857370"/>
          </a:xfrm>
          <a:prstGeom prst="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Subtitle 2"/>
          <p:cNvSpPr>
            <a:spLocks noGrp="1"/>
          </p:cNvSpPr>
          <p:nvPr>
            <p:ph type="subTitle" idx="1"/>
            <p:custDataLst>
              <p:tags r:id="rId2"/>
            </p:custDataLst>
          </p:nvPr>
        </p:nvSpPr>
        <p:spPr>
          <a:xfrm>
            <a:off x="2154476" y="3602039"/>
            <a:ext cx="9452976" cy="681863"/>
          </a:xfrm>
        </p:spPr>
        <p:txBody>
          <a:bodyPr/>
          <a:lstStyle>
            <a:lvl1pPr marL="0" indent="0" algn="l">
              <a:buNone/>
              <a:defRPr lang="en-US" sz="2600" kern="1200" smtClean="0">
                <a:solidFill>
                  <a:schemeClr val="tx2">
                    <a:lumMod val="50000"/>
                  </a:schemeClr>
                </a:solidFill>
                <a:latin typeface="+mn-lt"/>
                <a:ea typeface="MS PGothic" panose="020B0600070205080204" pitchFamily="34" charset="-128"/>
                <a:cs typeface="Arial" panose="020B0604020202020204" pitchFamily="34" charset="0"/>
              </a:defRPr>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7946AED3-9B2A-4F26-974E-C45CE71B4359}"/>
              </a:ext>
            </a:extLst>
          </p:cNvPr>
          <p:cNvSpPr txBox="1"/>
          <p:nvPr userDrawn="1">
            <p:custDataLst>
              <p:tags r:id="rId3"/>
            </p:custDataLst>
          </p:nvPr>
        </p:nvSpPr>
        <p:spPr>
          <a:xfrm>
            <a:off x="2154475" y="5267195"/>
            <a:ext cx="857810" cy="246221"/>
          </a:xfrm>
          <a:prstGeom prst="rect">
            <a:avLst/>
          </a:prstGeom>
          <a:noFill/>
        </p:spPr>
        <p:txBody>
          <a:bodyPr wrap="none" lIns="0" tIns="0" rIns="0" bIns="0" rtlCol="0">
            <a:noAutofit/>
          </a:bodyPr>
          <a:lstStyle/>
          <a:p>
            <a:pPr marL="0" indent="0" algn="l">
              <a:buNone/>
            </a:pPr>
            <a:r>
              <a:rPr lang="en-US" sz="1600" b="1" cap="all" spc="300" baseline="0">
                <a:solidFill>
                  <a:srgbClr val="3C3C3C"/>
                </a:solidFill>
              </a:rPr>
              <a:t>Draft</a:t>
            </a:r>
          </a:p>
        </p:txBody>
      </p:sp>
      <p:sp>
        <p:nvSpPr>
          <p:cNvPr id="10" name="Title 9">
            <a:extLst>
              <a:ext uri="{FF2B5EF4-FFF2-40B4-BE49-F238E27FC236}">
                <a16:creationId xmlns:a16="http://schemas.microsoft.com/office/drawing/2014/main" id="{8BBB2E36-F9A5-4D72-8D12-F6C2B76B71D7}"/>
              </a:ext>
            </a:extLst>
          </p:cNvPr>
          <p:cNvSpPr>
            <a:spLocks noGrp="1"/>
          </p:cNvSpPr>
          <p:nvPr>
            <p:ph type="title"/>
            <p:custDataLst>
              <p:tags r:id="rId4"/>
            </p:custDataLst>
          </p:nvPr>
        </p:nvSpPr>
        <p:spPr>
          <a:xfrm>
            <a:off x="2154476" y="1632449"/>
            <a:ext cx="9452976" cy="1793381"/>
          </a:xfrm>
        </p:spPr>
        <p:txBody>
          <a:bodyPr>
            <a:noAutofit/>
          </a:bodyPr>
          <a:lstStyle>
            <a:lvl1pPr>
              <a:defRPr sz="6000"/>
            </a:lvl1pPr>
          </a:lstStyle>
          <a:p>
            <a:r>
              <a:rPr lang="en-US"/>
              <a:t>Click to edit Master title style</a:t>
            </a:r>
          </a:p>
        </p:txBody>
      </p:sp>
      <p:sp>
        <p:nvSpPr>
          <p:cNvPr id="2" name="Rectangle 1">
            <a:extLst>
              <a:ext uri="{FF2B5EF4-FFF2-40B4-BE49-F238E27FC236}">
                <a16:creationId xmlns:a16="http://schemas.microsoft.com/office/drawing/2014/main" id="{92EB637C-1CA5-AE15-974F-43757018BAED}"/>
              </a:ext>
            </a:extLst>
          </p:cNvPr>
          <p:cNvSpPr/>
          <p:nvPr userDrawn="1">
            <p:custDataLst>
              <p:tags r:id="rId5"/>
            </p:custDataLst>
          </p:nvPr>
        </p:nvSpPr>
        <p:spPr>
          <a:xfrm>
            <a:off x="898219" y="6561138"/>
            <a:ext cx="5366882" cy="215444"/>
          </a:xfrm>
          <a:prstGeom prst="rect">
            <a:avLst/>
          </a:prstGeom>
        </p:spPr>
        <p:txBody>
          <a:bodyPr wrap="square" lIns="0">
            <a:spAutoFit/>
          </a:bodyPr>
          <a:lstStyle/>
          <a:p>
            <a:pPr marL="0" indent="0" algn="l">
              <a:buNone/>
            </a:pPr>
            <a:r>
              <a:rPr lang="en-GB" sz="800">
                <a:solidFill>
                  <a:srgbClr val="777777"/>
                </a:solidFill>
              </a:rPr>
              <a:t>This information is confidential; it is not to be relied on by any 3rd party without prior written consent.</a:t>
            </a:r>
          </a:p>
        </p:txBody>
      </p:sp>
      <p:sp>
        <p:nvSpPr>
          <p:cNvPr id="7" name="TextBox 6">
            <a:extLst>
              <a:ext uri="{FF2B5EF4-FFF2-40B4-BE49-F238E27FC236}">
                <a16:creationId xmlns:a16="http://schemas.microsoft.com/office/drawing/2014/main" id="{D5148621-DE71-FF79-FCE1-97DCF50D3EDD}"/>
              </a:ext>
            </a:extLst>
          </p:cNvPr>
          <p:cNvSpPr txBox="1"/>
          <p:nvPr userDrawn="1">
            <p:custDataLst>
              <p:tags r:id="rId6"/>
            </p:custDataLst>
          </p:nvPr>
        </p:nvSpPr>
        <p:spPr bwMode="gray">
          <a:xfrm>
            <a:off x="6722302" y="6581016"/>
            <a:ext cx="4927106" cy="211203"/>
          </a:xfrm>
          <a:prstGeom prst="rect">
            <a:avLst/>
          </a:prstGeom>
          <a:noFill/>
        </p:spPr>
        <p:txBody>
          <a:bodyPr wrap="square" lIns="36000" tIns="36000" rIns="36000" bIns="36000" rtlCol="0">
            <a:spAutoFit/>
          </a:bodyPr>
          <a:lstStyle/>
          <a:p>
            <a:pPr marL="0" indent="0" algn="ctr">
              <a:buNone/>
            </a:pPr>
            <a:r>
              <a:rPr lang="en-US" sz="900" b="1" i="1">
                <a:solidFill>
                  <a:srgbClr val="000000"/>
                </a:solidFill>
              </a:rPr>
              <a:t>Privileged &amp; Confidential - Developed at Direction of Counsel</a:t>
            </a:r>
          </a:p>
        </p:txBody>
      </p:sp>
      <p:pic>
        <p:nvPicPr>
          <p:cNvPr id="11" name="Picture 2" descr="PG&amp;E Logo, symbol, meaning, history, PNG, brand">
            <a:extLst>
              <a:ext uri="{FF2B5EF4-FFF2-40B4-BE49-F238E27FC236}">
                <a16:creationId xmlns:a16="http://schemas.microsoft.com/office/drawing/2014/main" id="{6BA65350-B7C5-3D5B-73CF-2F6794BDBA9E}"/>
              </a:ext>
            </a:extLst>
          </p:cNvPr>
          <p:cNvPicPr>
            <a:picLocks noChangeAspect="1" noChangeArrowheads="1"/>
          </p:cNvPicPr>
          <p:nvPr userDrawn="1">
            <p:custDataLst>
              <p:tags r:id="rId7"/>
            </p:custDataLst>
          </p:nvPr>
        </p:nvPicPr>
        <p:blipFill>
          <a:blip r:embed="rId9">
            <a:extLst>
              <a:ext uri="{28A0092B-C50C-407E-A947-70E740481C1C}">
                <a14:useLocalDpi xmlns:a14="http://schemas.microsoft.com/office/drawing/2010/main"/>
              </a:ext>
            </a:extLst>
          </a:blip>
          <a:srcRect t="26667" r="77240" b="26725"/>
          <a:stretch>
            <a:fillRect/>
          </a:stretch>
        </p:blipFill>
        <p:spPr bwMode="auto">
          <a:xfrm>
            <a:off x="2148447" y="5753778"/>
            <a:ext cx="611826" cy="70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42985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45D57-ACFC-8E5E-977C-178B08C2A165}"/>
              </a:ext>
            </a:extLst>
          </p:cNvPr>
          <p:cNvSpPr>
            <a:spLocks noGrp="1"/>
          </p:cNvSpPr>
          <p:nvPr>
            <p:ph type="dt" sz="half" idx="10"/>
          </p:nvPr>
        </p:nvSpPr>
        <p:spPr/>
        <p:txBody>
          <a:bodyPr/>
          <a:lstStyle/>
          <a:p>
            <a:fld id="{7C83DFBD-4455-4B85-BC93-F45669CA1EEE}" type="datetimeFigureOut">
              <a:rPr lang="en-GB" smtClean="0"/>
              <a:t>28/01/2026</a:t>
            </a:fld>
            <a:endParaRPr lang="en-GB"/>
          </a:p>
        </p:txBody>
      </p:sp>
      <p:sp>
        <p:nvSpPr>
          <p:cNvPr id="3" name="Footer Placeholder 2">
            <a:extLst>
              <a:ext uri="{FF2B5EF4-FFF2-40B4-BE49-F238E27FC236}">
                <a16:creationId xmlns:a16="http://schemas.microsoft.com/office/drawing/2014/main" id="{7B391FB7-F267-BDA7-7A67-63988FA7CF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63670F-D221-05E3-94D4-9FA275DCAB9E}"/>
              </a:ext>
            </a:extLst>
          </p:cNvPr>
          <p:cNvSpPr>
            <a:spLocks noGrp="1"/>
          </p:cNvSpPr>
          <p:nvPr>
            <p:ph type="sldNum" sz="quarter" idx="12"/>
          </p:nvPr>
        </p:nvSpPr>
        <p:spPr/>
        <p:txBody>
          <a:bodyPr/>
          <a:lstStyle/>
          <a:p>
            <a:fld id="{D2B3832C-5FC8-4A54-9164-1F2A2ACAD43A}" type="slidenum">
              <a:rPr lang="en-GB" smtClean="0"/>
              <a:t>‹#›</a:t>
            </a:fld>
            <a:endParaRPr lang="en-GB"/>
          </a:p>
        </p:txBody>
      </p:sp>
      <p:sp>
        <p:nvSpPr>
          <p:cNvPr id="6" name="Rectangle 5">
            <a:extLst>
              <a:ext uri="{FF2B5EF4-FFF2-40B4-BE49-F238E27FC236}">
                <a16:creationId xmlns:a16="http://schemas.microsoft.com/office/drawing/2014/main" id="{A0B9D6D2-B800-A8FE-F80B-DCE7E6EEBE72}"/>
              </a:ext>
            </a:extLst>
          </p:cNvPr>
          <p:cNvSpPr/>
          <p:nvPr userDrawn="1"/>
        </p:nvSpPr>
        <p:spPr>
          <a:xfrm>
            <a:off x="0" y="-79140"/>
            <a:ext cx="12192000" cy="6975029"/>
          </a:xfrm>
          <a:prstGeom prst="rect">
            <a:avLst/>
          </a:prstGeom>
          <a:gradFill>
            <a:gsLst>
              <a:gs pos="0">
                <a:schemeClr val="accent5">
                  <a:lumMod val="20000"/>
                  <a:lumOff val="80000"/>
                  <a:alpha val="50000"/>
                </a:schemeClr>
              </a:gs>
              <a:gs pos="62000">
                <a:schemeClr val="accent1">
                  <a:lumMod val="40000"/>
                  <a:lumOff val="60000"/>
                  <a:alpha val="50000"/>
                </a:schemeClr>
              </a:gs>
              <a:gs pos="83000">
                <a:schemeClr val="accent5">
                  <a:lumMod val="60000"/>
                  <a:lumOff val="40000"/>
                  <a:alpha val="50000"/>
                </a:schemeClr>
              </a:gs>
              <a:gs pos="100000">
                <a:schemeClr val="accent1">
                  <a:lumMod val="60000"/>
                  <a:lumOff val="40000"/>
                  <a:alpha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E69B2824-69A4-F800-E84F-FCBF2E757FF5}"/>
              </a:ext>
            </a:extLst>
          </p:cNvPr>
          <p:cNvPicPr>
            <a:picLocks noChangeAspect="1"/>
          </p:cNvPicPr>
          <p:nvPr userDrawn="1"/>
        </p:nvPicPr>
        <p:blipFill>
          <a:blip r:embed="rId2">
            <a:extLst>
              <a:ext uri="{28A0092B-C50C-407E-A947-70E740481C1C}">
                <a14:useLocalDpi xmlns:a14="http://schemas.microsoft.com/office/drawing/2010/main" val="0"/>
              </a:ext>
            </a:extLst>
          </a:blip>
          <a:srcRect b="20836"/>
          <a:stretch>
            <a:fillRect/>
          </a:stretch>
        </p:blipFill>
        <p:spPr>
          <a:xfrm>
            <a:off x="210106" y="266417"/>
            <a:ext cx="3069308" cy="1254286"/>
          </a:xfrm>
          <a:prstGeom prst="rect">
            <a:avLst/>
          </a:prstGeom>
        </p:spPr>
      </p:pic>
      <p:pic>
        <p:nvPicPr>
          <p:cNvPr id="9" name="Picture 8">
            <a:extLst>
              <a:ext uri="{FF2B5EF4-FFF2-40B4-BE49-F238E27FC236}">
                <a16:creationId xmlns:a16="http://schemas.microsoft.com/office/drawing/2014/main" id="{431C0CA9-0401-AC6F-1F2A-2AC79C94C77A}"/>
              </a:ext>
            </a:extLst>
          </p:cNvPr>
          <p:cNvPicPr>
            <a:picLocks noChangeAspect="1"/>
          </p:cNvPicPr>
          <p:nvPr userDrawn="1"/>
        </p:nvPicPr>
        <p:blipFill>
          <a:blip r:embed="rId3"/>
          <a:srcRect l="20451" r="22297" b="86025"/>
          <a:stretch>
            <a:fillRect/>
          </a:stretch>
        </p:blipFill>
        <p:spPr>
          <a:xfrm>
            <a:off x="7310298" y="174664"/>
            <a:ext cx="4710457" cy="1705509"/>
          </a:xfrm>
          <a:prstGeom prst="rect">
            <a:avLst/>
          </a:prstGeom>
        </p:spPr>
      </p:pic>
    </p:spTree>
    <p:extLst>
      <p:ext uri="{BB962C8B-B14F-4D97-AF65-F5344CB8AC3E}">
        <p14:creationId xmlns:p14="http://schemas.microsoft.com/office/powerpoint/2010/main" val="38130211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chor="ctr">
            <a:normAutofit/>
          </a:bodyPr>
          <a:lstStyle>
            <a:lvl1pPr>
              <a:defRPr sz="2400">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53406784"/>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26716" y="1619511"/>
            <a:ext cx="10538568" cy="3770333"/>
          </a:xfrm>
        </p:spPr>
        <p:txBody>
          <a:bodyPr>
            <a:normAutofit/>
          </a:bodyPr>
          <a:lstStyle>
            <a:lvl1pPr>
              <a:defRPr sz="2400">
                <a:latin typeface="Arial" panose="020B0604020202020204" pitchFamily="34" charset="0"/>
                <a:cs typeface="Arial" panose="020B0604020202020204" pitchFamily="34" charset="0"/>
              </a:defRPr>
            </a:lvl1pPr>
            <a:lvl2pPr marL="685816" indent="-228605">
              <a:buFont typeface="Calibri" panose="020F0502020204030204" pitchFamily="34" charset="0"/>
              <a:buChar char="̶"/>
              <a:defRPr sz="24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656460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icture 1" descr="Color_PPT_template-0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52C5290-6811-4155-803E-B7F848C39805}"/>
              </a:ext>
            </a:extLst>
          </p:cNvPr>
          <p:cNvSpPr/>
          <p:nvPr userDrawn="1"/>
        </p:nvSpPr>
        <p:spPr>
          <a:xfrm>
            <a:off x="2759947" y="5737608"/>
            <a:ext cx="2639368" cy="8440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FDFB1B6F-5C72-4E71-83EE-893E48C986C8}"/>
              </a:ext>
            </a:extLst>
          </p:cNvPr>
          <p:cNvSpPr/>
          <p:nvPr userDrawn="1"/>
        </p:nvSpPr>
        <p:spPr>
          <a:xfrm>
            <a:off x="1685925" y="5524500"/>
            <a:ext cx="1885950" cy="10571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Tree>
    <p:extLst>
      <p:ext uri="{BB962C8B-B14F-4D97-AF65-F5344CB8AC3E}">
        <p14:creationId xmlns:p14="http://schemas.microsoft.com/office/powerpoint/2010/main" val="9652236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cSld name="Whit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54477" y="1590805"/>
            <a:ext cx="9452975" cy="1919158"/>
          </a:xfrm>
        </p:spPr>
        <p:txBody>
          <a:bodyPr anchor="ctr"/>
          <a:lstStyle>
            <a:lvl1pPr marL="338138" indent="-338138" algn="l">
              <a:defRPr sz="6000">
                <a:solidFill>
                  <a:srgbClr val="EEA42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54475" y="3602039"/>
            <a:ext cx="9452976" cy="681863"/>
          </a:xfrm>
        </p:spPr>
        <p:txBody>
          <a:bodyPr/>
          <a:lstStyle>
            <a:lvl1pPr marL="0" indent="0" algn="l">
              <a:buNone/>
              <a:defRPr lang="en-US" sz="2600" kern="1200" dirty="0" smtClean="0">
                <a:solidFill>
                  <a:schemeClr val="tx2">
                    <a:lumMod val="50000"/>
                  </a:schemeClr>
                </a:solidFill>
                <a:latin typeface="Arial" panose="020B0604020202020204" pitchFamily="34" charset="0"/>
                <a:ea typeface="MS PGothic" panose="020B060007020508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3A658E30-4A24-184F-9FEB-503C3168F4CB}"/>
              </a:ext>
            </a:extLst>
          </p:cNvPr>
          <p:cNvSpPr/>
          <p:nvPr/>
        </p:nvSpPr>
        <p:spPr>
          <a:xfrm>
            <a:off x="0" y="5175885"/>
            <a:ext cx="12192000" cy="1675479"/>
          </a:xfrm>
          <a:prstGeom prst="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A04BAD8-036B-C547-8146-4CB7B5EB2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475" y="5716460"/>
            <a:ext cx="718681" cy="745299"/>
          </a:xfrm>
          <a:prstGeom prst="rect">
            <a:avLst/>
          </a:prstGeom>
        </p:spPr>
      </p:pic>
    </p:spTree>
    <p:extLst>
      <p:ext uri="{BB962C8B-B14F-4D97-AF65-F5344CB8AC3E}">
        <p14:creationId xmlns:p14="http://schemas.microsoft.com/office/powerpoint/2010/main" val="15273499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ColorBlue_bar_top-12.jpg">
            <a:extLst>
              <a:ext uri="{FF2B5EF4-FFF2-40B4-BE49-F238E27FC236}">
                <a16:creationId xmlns:a16="http://schemas.microsoft.com/office/drawing/2014/main" id="{348455D7-D3A4-962A-A391-23B9CBDC89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12192000"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4214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ColorBlue_bar_top-1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txBox="1">
            <a:spLocks/>
          </p:cNvSpPr>
          <p:nvPr userDrawn="1"/>
        </p:nvSpPr>
        <p:spPr bwMode="auto">
          <a:xfrm>
            <a:off x="10759018" y="6492876"/>
            <a:ext cx="1500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pPr>
            <a:fld id="{FD7B720C-F98A-44EF-809C-B225C8B671C0}" type="slidenum">
              <a:rPr lang="en-US" altLang="en-US" sz="900" smtClean="0">
                <a:solidFill>
                  <a:srgbClr val="7F7F7F"/>
                </a:solidFill>
                <a:latin typeface="Arial" pitchFamily="34" charset="0"/>
                <a:cs typeface="Arial" pitchFamily="34" charset="0"/>
              </a:rPr>
              <a:pPr algn="ctr" defTabSz="457200" eaLnBrk="1" fontAlgn="base" hangingPunct="1">
                <a:spcBef>
                  <a:spcPct val="0"/>
                </a:spcBef>
                <a:spcAft>
                  <a:spcPct val="0"/>
                </a:spcAft>
              </a:pPr>
              <a:t>‹#›</a:t>
            </a:fld>
            <a:endParaRPr lang="en-US" altLang="en-US" sz="900">
              <a:solidFill>
                <a:srgbClr val="7F7F7F"/>
              </a:solidFill>
              <a:latin typeface="Arial" pitchFamily="34" charset="0"/>
              <a:cs typeface="Arial" pitchFamily="34" charset="0"/>
            </a:endParaRPr>
          </a:p>
        </p:txBody>
      </p:sp>
      <p:sp>
        <p:nvSpPr>
          <p:cNvPr id="4" name="Title 3"/>
          <p:cNvSpPr>
            <a:spLocks noGrp="1"/>
          </p:cNvSpPr>
          <p:nvPr>
            <p:ph type="title"/>
          </p:nvPr>
        </p:nvSpPr>
        <p:spPr>
          <a:xfrm>
            <a:off x="1615044" y="132138"/>
            <a:ext cx="9753600" cy="623887"/>
          </a:xfrm>
          <a:prstGeom prst="rect">
            <a:avLst/>
          </a:prstGeom>
        </p:spPr>
        <p:txBody>
          <a:bodyPr anchor="ctr"/>
          <a:lstStyle>
            <a:lvl1pPr algn="l">
              <a:defRPr sz="2800" b="1">
                <a:solidFill>
                  <a:schemeClr val="bg1"/>
                </a:solidFill>
              </a:defRPr>
            </a:lvl1pPr>
          </a:lstStyle>
          <a:p>
            <a:r>
              <a:rPr lang="en-US"/>
              <a:t>Click to edit Master title style</a:t>
            </a:r>
          </a:p>
        </p:txBody>
      </p:sp>
      <p:sp>
        <p:nvSpPr>
          <p:cNvPr id="5" name="Text Placeholder 10"/>
          <p:cNvSpPr>
            <a:spLocks noGrp="1"/>
          </p:cNvSpPr>
          <p:nvPr>
            <p:ph type="body" sz="quarter" idx="10"/>
          </p:nvPr>
        </p:nvSpPr>
        <p:spPr>
          <a:xfrm>
            <a:off x="1211267" y="1828249"/>
            <a:ext cx="9753600" cy="1496828"/>
          </a:xfrm>
          <a:prstGeom prst="rect">
            <a:avLst/>
          </a:prstGeom>
        </p:spPr>
        <p:txBody>
          <a:bodyPr/>
          <a:lstStyle>
            <a:lvl1pPr marL="285750" indent="-285750">
              <a:buFont typeface="Arial" panose="020B0604020202020204" pitchFamily="34" charset="0"/>
              <a:buChar char="•"/>
              <a:defRPr sz="1800" baseline="0">
                <a:solidFill>
                  <a:srgbClr val="000000"/>
                </a:solidFill>
                <a:latin typeface="Arial" panose="020B0604020202020204" pitchFamily="34" charset="0"/>
                <a:cs typeface="Arial" panose="020B0604020202020204" pitchFamily="34" charset="0"/>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4"/>
          <p:cNvSpPr>
            <a:spLocks noGrp="1"/>
          </p:cNvSpPr>
          <p:nvPr>
            <p:ph type="body" sz="quarter" idx="11"/>
          </p:nvPr>
        </p:nvSpPr>
        <p:spPr>
          <a:xfrm>
            <a:off x="1211267" y="1279024"/>
            <a:ext cx="9753600" cy="457200"/>
          </a:xfrm>
          <a:prstGeom prst="rect">
            <a:avLst/>
          </a:prstGeom>
        </p:spPr>
        <p:txBody>
          <a:bodyPr/>
          <a:lstStyle>
            <a:lvl1pPr marL="0" indent="0">
              <a:buNone/>
              <a:defRPr sz="1800" b="1">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a:p>
            <a:pPr lvl="0"/>
            <a:endParaRPr lang="en-US"/>
          </a:p>
        </p:txBody>
      </p:sp>
    </p:spTree>
    <p:extLst>
      <p:ext uri="{BB962C8B-B14F-4D97-AF65-F5344CB8AC3E}">
        <p14:creationId xmlns:p14="http://schemas.microsoft.com/office/powerpoint/2010/main" val="23693165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_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6" y="2267211"/>
            <a:ext cx="9900784" cy="3770333"/>
          </a:xfrm>
        </p:spPr>
        <p:txBody>
          <a:bodyPr/>
          <a:lstStyle>
            <a:lvl1pPr>
              <a:defRPr sz="2100">
                <a:latin typeface="Arial" panose="020B0604020202020204" pitchFamily="34" charset="0"/>
                <a:cs typeface="Arial" panose="020B0604020202020204" pitchFamily="34" charset="0"/>
              </a:defRPr>
            </a:lvl1pPr>
            <a:lvl2pPr marL="514337" indent="-171446">
              <a:buFont typeface="Calibri" panose="020F050202020403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E9A9FFE-9483-47F3-BB05-8367A213FDA0}" type="datetimeFigureOut">
              <a:rPr lang="en-US" smtClean="0"/>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9205C43-8DA9-4DE2-A63A-BE83158D730F}" type="slidenum">
              <a:rPr lang="en-US" smtClean="0"/>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9" y="1022885"/>
            <a:ext cx="9900783" cy="1068967"/>
          </a:xfrm>
        </p:spPr>
        <p:txBody>
          <a:bodyPr anchor="ctr">
            <a:normAutofit/>
          </a:bodyPr>
          <a:lstStyle>
            <a:lvl1pPr marL="0" indent="0" algn="l" defTabSz="342892" rtl="0" eaLnBrk="1" fontAlgn="base" hangingPunct="1">
              <a:lnSpc>
                <a:spcPct val="100000"/>
              </a:lnSpc>
              <a:spcBef>
                <a:spcPct val="0"/>
              </a:spcBef>
              <a:spcAft>
                <a:spcPct val="0"/>
              </a:spcAft>
              <a:buNone/>
              <a:defRPr lang="en-US" sz="18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Tree>
    <p:extLst>
      <p:ext uri="{BB962C8B-B14F-4D97-AF65-F5344CB8AC3E}">
        <p14:creationId xmlns:p14="http://schemas.microsoft.com/office/powerpoint/2010/main" val="39076986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6" y="2267211"/>
            <a:ext cx="10538568" cy="3770333"/>
          </a:xfrm>
        </p:spPr>
        <p:txBody>
          <a:bodyPr/>
          <a:lstStyle>
            <a:lvl1pPr>
              <a:defRPr sz="2800">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3D534D13-D980-4240-B00C-20B7E3F30D29}" type="datetime1">
              <a:rPr lang="en-US" smtClean="0"/>
              <a:t>1/28/2026</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lgn="l" defTabSz="457200">
              <a:lnSpc>
                <a:spcPct val="100000"/>
              </a:lnSpc>
              <a:spcBef>
                <a:spcPct val="0"/>
              </a:spcBef>
              <a:defRPr/>
            </a:pPr>
            <a:fld id="{40E7D0DC-B641-4827-99A1-4D8B2E24DCF5}" type="slidenum">
              <a:rPr lang="en-US" smtClean="0"/>
              <a:pPr algn="l" defTabSz="457200">
                <a:lnSpc>
                  <a:spcPct val="100000"/>
                </a:lnSpc>
                <a:spcBef>
                  <a:spcPct val="0"/>
                </a:spcBef>
                <a:defRPr/>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022881"/>
            <a:ext cx="10538567" cy="1068967"/>
          </a:xfrm>
        </p:spPr>
        <p:txBody>
          <a:bodyPr anchor="ctr">
            <a:normAutofit/>
          </a:bodyPr>
          <a:lstStyle>
            <a:lvl1pPr marL="0" indent="0" algn="l" defTabSz="457200" rtl="0" eaLnBrk="1" fontAlgn="base" hangingPunct="1">
              <a:lnSpc>
                <a:spcPct val="100000"/>
              </a:lnSpc>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180081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53527-5C65-4C7A-9E77-83E14ED33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28F129-FB2A-3E50-9960-F62E9808A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45454B-AEC3-619D-83B5-9BFC30CC938F}"/>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5" name="Footer Placeholder 4">
            <a:extLst>
              <a:ext uri="{FF2B5EF4-FFF2-40B4-BE49-F238E27FC236}">
                <a16:creationId xmlns:a16="http://schemas.microsoft.com/office/drawing/2014/main" id="{EB8FA495-648E-D812-CF4E-5FFF461E4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1087-FD7D-7E65-B6E3-97C95F6AECE1}"/>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23026348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03C2-847A-5F96-2C7C-5451E215C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723C83-BF53-5AC7-F419-19CFDBD0B5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77F6E-92E7-BE2C-4AA1-9B841911EA6C}"/>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5" name="Footer Placeholder 4">
            <a:extLst>
              <a:ext uri="{FF2B5EF4-FFF2-40B4-BE49-F238E27FC236}">
                <a16:creationId xmlns:a16="http://schemas.microsoft.com/office/drawing/2014/main" id="{9C66535A-A6F6-92CB-1C9C-FB96C17CC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EFC5D-1043-D5C8-94DD-89257DF82F0F}"/>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2895457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AD34-C6B0-6CF6-C11E-EE1820BB9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0A8FA0-2FDE-F2EC-0864-0530172D9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B2D57B-24B1-F546-332A-DA75E619E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143DA-1624-39D6-258B-B501AD324851}"/>
              </a:ext>
            </a:extLst>
          </p:cNvPr>
          <p:cNvSpPr>
            <a:spLocks noGrp="1"/>
          </p:cNvSpPr>
          <p:nvPr>
            <p:ph type="dt" sz="half" idx="10"/>
          </p:nvPr>
        </p:nvSpPr>
        <p:spPr/>
        <p:txBody>
          <a:bodyPr/>
          <a:lstStyle/>
          <a:p>
            <a:fld id="{7C83DFBD-4455-4B85-BC93-F45669CA1EEE}" type="datetimeFigureOut">
              <a:rPr lang="en-GB" smtClean="0"/>
              <a:t>28/01/2026</a:t>
            </a:fld>
            <a:endParaRPr lang="en-GB"/>
          </a:p>
        </p:txBody>
      </p:sp>
      <p:sp>
        <p:nvSpPr>
          <p:cNvPr id="6" name="Footer Placeholder 5">
            <a:extLst>
              <a:ext uri="{FF2B5EF4-FFF2-40B4-BE49-F238E27FC236}">
                <a16:creationId xmlns:a16="http://schemas.microsoft.com/office/drawing/2014/main" id="{E81289B2-3E09-41B0-4184-0DF85AE5D3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2AFF77-09FD-A332-F54C-B66F62ADD710}"/>
              </a:ext>
            </a:extLst>
          </p:cNvPr>
          <p:cNvSpPr>
            <a:spLocks noGrp="1"/>
          </p:cNvSpPr>
          <p:nvPr>
            <p:ph type="sldNum" sz="quarter" idx="12"/>
          </p:nvPr>
        </p:nvSpPr>
        <p:spPr/>
        <p:txBody>
          <a:bodyPr/>
          <a:lstStyle/>
          <a:p>
            <a:fld id="{D2B3832C-5FC8-4A54-9164-1F2A2ACAD43A}" type="slidenum">
              <a:rPr lang="en-GB" smtClean="0"/>
              <a:t>‹#›</a:t>
            </a:fld>
            <a:endParaRPr lang="en-GB"/>
          </a:p>
        </p:txBody>
      </p:sp>
      <p:sp>
        <p:nvSpPr>
          <p:cNvPr id="8" name="Rectangle 7">
            <a:extLst>
              <a:ext uri="{FF2B5EF4-FFF2-40B4-BE49-F238E27FC236}">
                <a16:creationId xmlns:a16="http://schemas.microsoft.com/office/drawing/2014/main" id="{E680C89B-916F-3083-6CD1-142AED389211}"/>
              </a:ext>
            </a:extLst>
          </p:cNvPr>
          <p:cNvSpPr/>
          <p:nvPr userDrawn="1"/>
        </p:nvSpPr>
        <p:spPr>
          <a:xfrm>
            <a:off x="0" y="-79140"/>
            <a:ext cx="12192000" cy="6975029"/>
          </a:xfrm>
          <a:prstGeom prst="rect">
            <a:avLst/>
          </a:prstGeom>
          <a:gradFill>
            <a:gsLst>
              <a:gs pos="0">
                <a:schemeClr val="accent5">
                  <a:lumMod val="20000"/>
                  <a:lumOff val="80000"/>
                  <a:alpha val="50000"/>
                </a:schemeClr>
              </a:gs>
              <a:gs pos="62000">
                <a:schemeClr val="accent1">
                  <a:lumMod val="40000"/>
                  <a:lumOff val="60000"/>
                  <a:alpha val="50000"/>
                </a:schemeClr>
              </a:gs>
              <a:gs pos="83000">
                <a:schemeClr val="accent5">
                  <a:lumMod val="60000"/>
                  <a:lumOff val="40000"/>
                  <a:alpha val="50000"/>
                </a:schemeClr>
              </a:gs>
              <a:gs pos="100000">
                <a:schemeClr val="accent1">
                  <a:lumMod val="60000"/>
                  <a:lumOff val="40000"/>
                  <a:alpha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8">
            <a:extLst>
              <a:ext uri="{FF2B5EF4-FFF2-40B4-BE49-F238E27FC236}">
                <a16:creationId xmlns:a16="http://schemas.microsoft.com/office/drawing/2014/main" id="{F40BCE85-D28D-1C2B-06F6-8FF20B3F5DF5}"/>
              </a:ext>
            </a:extLst>
          </p:cNvPr>
          <p:cNvPicPr>
            <a:picLocks noChangeAspect="1"/>
          </p:cNvPicPr>
          <p:nvPr userDrawn="1"/>
        </p:nvPicPr>
        <p:blipFill>
          <a:blip r:embed="rId2">
            <a:extLst>
              <a:ext uri="{28A0092B-C50C-407E-A947-70E740481C1C}">
                <a14:useLocalDpi xmlns:a14="http://schemas.microsoft.com/office/drawing/2010/main" val="0"/>
              </a:ext>
            </a:extLst>
          </a:blip>
          <a:srcRect b="20836"/>
          <a:stretch>
            <a:fillRect/>
          </a:stretch>
        </p:blipFill>
        <p:spPr>
          <a:xfrm>
            <a:off x="210106" y="266417"/>
            <a:ext cx="3069308" cy="1254286"/>
          </a:xfrm>
          <a:prstGeom prst="rect">
            <a:avLst/>
          </a:prstGeom>
        </p:spPr>
      </p:pic>
      <p:pic>
        <p:nvPicPr>
          <p:cNvPr id="10" name="Picture 9">
            <a:extLst>
              <a:ext uri="{FF2B5EF4-FFF2-40B4-BE49-F238E27FC236}">
                <a16:creationId xmlns:a16="http://schemas.microsoft.com/office/drawing/2014/main" id="{56AB3277-ABFE-D675-1CDD-DE7BBB3E95F8}"/>
              </a:ext>
            </a:extLst>
          </p:cNvPr>
          <p:cNvPicPr>
            <a:picLocks noChangeAspect="1"/>
          </p:cNvPicPr>
          <p:nvPr userDrawn="1"/>
        </p:nvPicPr>
        <p:blipFill>
          <a:blip r:embed="rId3"/>
          <a:srcRect l="20451" r="22297" b="86025"/>
          <a:stretch>
            <a:fillRect/>
          </a:stretch>
        </p:blipFill>
        <p:spPr>
          <a:xfrm>
            <a:off x="7310298" y="174664"/>
            <a:ext cx="4710457" cy="1705509"/>
          </a:xfrm>
          <a:prstGeom prst="rect">
            <a:avLst/>
          </a:prstGeom>
        </p:spPr>
      </p:pic>
    </p:spTree>
    <p:extLst>
      <p:ext uri="{BB962C8B-B14F-4D97-AF65-F5344CB8AC3E}">
        <p14:creationId xmlns:p14="http://schemas.microsoft.com/office/powerpoint/2010/main" val="38039668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EBB0-A270-9BD2-DFE9-315F600480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F8C9F-DD89-BDB6-64BD-5BDFCF7A94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62B16D-3F81-30C0-E8DC-7194C5706AF1}"/>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5" name="Footer Placeholder 4">
            <a:extLst>
              <a:ext uri="{FF2B5EF4-FFF2-40B4-BE49-F238E27FC236}">
                <a16:creationId xmlns:a16="http://schemas.microsoft.com/office/drawing/2014/main" id="{27405396-582E-3BDB-5C15-6F3F23229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E71C1-3045-05D9-5593-F9DC8D4277DC}"/>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3979182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65E4-19BA-74A6-8AFC-F1B29FA6E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4695-3D92-DEF4-8A96-829FD07E2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F4AA10-A27C-BE2E-ED0A-B35F64A063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4E2A75-5AF2-8FA2-B77A-34CE9E1A9D00}"/>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6" name="Footer Placeholder 5">
            <a:extLst>
              <a:ext uri="{FF2B5EF4-FFF2-40B4-BE49-F238E27FC236}">
                <a16:creationId xmlns:a16="http://schemas.microsoft.com/office/drawing/2014/main" id="{0A987575-1B05-E972-8143-A46472B252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6739F-2828-9882-6782-8A2BA884346D}"/>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40261374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27CC-4019-ACAC-BC1C-178ABD3FB1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90217-9788-E9D3-1724-90557AD49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22CE83-7E88-4589-E38E-5EC4F7DF7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3EA7F-387B-61A3-A6D1-F96ADDBEA9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912F58-ECC5-333E-9386-35908EA3A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90433-C7F2-DFF3-1C6B-D3EEFAB847B6}"/>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8" name="Footer Placeholder 7">
            <a:extLst>
              <a:ext uri="{FF2B5EF4-FFF2-40B4-BE49-F238E27FC236}">
                <a16:creationId xmlns:a16="http://schemas.microsoft.com/office/drawing/2014/main" id="{DC435B56-AAE7-15A5-A56C-4E1D409CC0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AA52E2-F455-A673-FBC8-6BD68122E809}"/>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22706942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B370-2693-09F0-61DA-B2DA296DB9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DDE84E-25DA-A348-5A0D-EA4FCEB5083B}"/>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4" name="Footer Placeholder 3">
            <a:extLst>
              <a:ext uri="{FF2B5EF4-FFF2-40B4-BE49-F238E27FC236}">
                <a16:creationId xmlns:a16="http://schemas.microsoft.com/office/drawing/2014/main" id="{3F8A2ACA-7E4A-AC7F-C72B-6500B0059F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8F1789-F326-13A1-2C47-082813FD8DE9}"/>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27899460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B784F-D7B8-0529-7B66-334E90B4474F}"/>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3" name="Footer Placeholder 2">
            <a:extLst>
              <a:ext uri="{FF2B5EF4-FFF2-40B4-BE49-F238E27FC236}">
                <a16:creationId xmlns:a16="http://schemas.microsoft.com/office/drawing/2014/main" id="{AE6B5B66-CBAF-D6FA-CFF4-07D44E858D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73586-303E-F4B6-E867-E1E95BBD31ED}"/>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14829112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D415-7860-6E0F-C47F-EF41EE0639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BFC040-BE82-7F7E-2607-AD7C4E131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688D2C-58CA-B70D-3B7C-3E8ECA47C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2994BC-E33F-ECAE-9836-27869AD87C3A}"/>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6" name="Footer Placeholder 5">
            <a:extLst>
              <a:ext uri="{FF2B5EF4-FFF2-40B4-BE49-F238E27FC236}">
                <a16:creationId xmlns:a16="http://schemas.microsoft.com/office/drawing/2014/main" id="{A0146C48-1A50-5297-D26B-EFD8A9ADE8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6B9D5-81CD-A889-2FAF-353BC93EFFE8}"/>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26929275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08802-15F2-7382-BABC-EB89C07E4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7744F-ECC9-16A7-572B-542BD01BE8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F50792-076E-28FA-4B68-A892A3B91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D4C00A-C278-EF63-9BA5-FFB7D697EBC8}"/>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6" name="Footer Placeholder 5">
            <a:extLst>
              <a:ext uri="{FF2B5EF4-FFF2-40B4-BE49-F238E27FC236}">
                <a16:creationId xmlns:a16="http://schemas.microsoft.com/office/drawing/2014/main" id="{AA9896C4-B0A2-6364-3174-7E6A58C27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71F27-0634-9DB6-1529-03B8E2940BD4}"/>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9634446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A407-1C05-B5C1-6849-708A717A09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CDEE29-F7D0-29E9-EE46-F0DCD506D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8C6B8-E6B6-55F3-1B27-18C7C9B560A7}"/>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5" name="Footer Placeholder 4">
            <a:extLst>
              <a:ext uri="{FF2B5EF4-FFF2-40B4-BE49-F238E27FC236}">
                <a16:creationId xmlns:a16="http://schemas.microsoft.com/office/drawing/2014/main" id="{E47264A9-AE4E-EED4-841D-A7B09C234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39EFD-5A18-8F7F-07D0-95CE5C775549}"/>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373914415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E3101-4282-D3FE-EB51-D55964DF31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F98C4A-C2F9-E0B5-2A44-D81D8B43A3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409208-E12D-ACC3-91F5-B11D4B2BCCDE}"/>
              </a:ext>
            </a:extLst>
          </p:cNvPr>
          <p:cNvSpPr>
            <a:spLocks noGrp="1"/>
          </p:cNvSpPr>
          <p:nvPr>
            <p:ph type="dt" sz="half" idx="10"/>
          </p:nvPr>
        </p:nvSpPr>
        <p:spPr/>
        <p:txBody>
          <a:bodyPr/>
          <a:lstStyle/>
          <a:p>
            <a:fld id="{5D41FD47-FD9A-9846-8AEA-C7402E210F50}" type="datetimeFigureOut">
              <a:rPr lang="en-US" smtClean="0"/>
              <a:t>1/28/2026</a:t>
            </a:fld>
            <a:endParaRPr lang="en-US"/>
          </a:p>
        </p:txBody>
      </p:sp>
      <p:sp>
        <p:nvSpPr>
          <p:cNvPr id="5" name="Footer Placeholder 4">
            <a:extLst>
              <a:ext uri="{FF2B5EF4-FFF2-40B4-BE49-F238E27FC236}">
                <a16:creationId xmlns:a16="http://schemas.microsoft.com/office/drawing/2014/main" id="{53D0B2ED-AAF1-8F9B-EDB4-6655C2EBB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F8D93-9DD1-781E-F5E0-EA0301F381F9}"/>
              </a:ext>
            </a:extLst>
          </p:cNvPr>
          <p:cNvSpPr>
            <a:spLocks noGrp="1"/>
          </p:cNvSpPr>
          <p:nvPr>
            <p:ph type="sldNum" sz="quarter" idx="12"/>
          </p:nvPr>
        </p:nvSpPr>
        <p:spPr/>
        <p:txBody>
          <a:bodyPr/>
          <a:lstStyle/>
          <a:p>
            <a:fld id="{1BEE4EB3-984E-B64F-9B12-1082564D6900}" type="slidenum">
              <a:rPr lang="en-US" smtClean="0"/>
              <a:t>‹#›</a:t>
            </a:fld>
            <a:endParaRPr lang="en-US"/>
          </a:p>
        </p:txBody>
      </p:sp>
    </p:spTree>
    <p:extLst>
      <p:ext uri="{BB962C8B-B14F-4D97-AF65-F5344CB8AC3E}">
        <p14:creationId xmlns:p14="http://schemas.microsoft.com/office/powerpoint/2010/main" val="7685335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50"/>
        <p:cNvGrpSpPr/>
        <p:nvPr/>
      </p:nvGrpSpPr>
      <p:grpSpPr>
        <a:xfrm>
          <a:off x="0" y="0"/>
          <a:ext cx="0" cy="0"/>
          <a:chOff x="0" y="0"/>
          <a:chExt cx="0" cy="0"/>
        </a:xfrm>
      </p:grpSpPr>
      <p:cxnSp>
        <p:nvCxnSpPr>
          <p:cNvPr id="51" name="Google Shape;51;p13"/>
          <p:cNvCxnSpPr/>
          <p:nvPr/>
        </p:nvCxnSpPr>
        <p:spPr>
          <a:xfrm>
            <a:off x="575801" y="6322471"/>
            <a:ext cx="11040400" cy="0"/>
          </a:xfrm>
          <a:prstGeom prst="straightConnector1">
            <a:avLst/>
          </a:prstGeom>
          <a:noFill/>
          <a:ln w="7150" cap="flat" cmpd="sng">
            <a:solidFill>
              <a:srgbClr val="C6C5C5"/>
            </a:solidFill>
            <a:prstDash val="dot"/>
            <a:round/>
            <a:headEnd type="none" w="sm" len="sm"/>
            <a:tailEnd type="none" w="sm" len="sm"/>
          </a:ln>
        </p:spPr>
      </p:cxnSp>
      <p:sp>
        <p:nvSpPr>
          <p:cNvPr id="52" name="Google Shape;52;p13"/>
          <p:cNvSpPr txBox="1"/>
          <p:nvPr/>
        </p:nvSpPr>
        <p:spPr>
          <a:xfrm>
            <a:off x="415601" y="284935"/>
            <a:ext cx="11360800" cy="620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3733" b="0" i="0" u="none" strike="noStrike" cap="none">
              <a:solidFill>
                <a:srgbClr val="566579"/>
              </a:solidFill>
              <a:latin typeface="Trebuchet MS"/>
              <a:ea typeface="Trebuchet MS"/>
              <a:cs typeface="Trebuchet MS"/>
              <a:sym typeface="Trebuchet MS"/>
            </a:endParaRPr>
          </a:p>
        </p:txBody>
      </p:sp>
      <p:cxnSp>
        <p:nvCxnSpPr>
          <p:cNvPr id="53" name="Google Shape;53;p13"/>
          <p:cNvCxnSpPr/>
          <p:nvPr/>
        </p:nvCxnSpPr>
        <p:spPr>
          <a:xfrm>
            <a:off x="575801" y="1002333"/>
            <a:ext cx="11040400" cy="0"/>
          </a:xfrm>
          <a:prstGeom prst="straightConnector1">
            <a:avLst/>
          </a:prstGeom>
          <a:noFill/>
          <a:ln w="7150" cap="flat" cmpd="sng">
            <a:solidFill>
              <a:srgbClr val="C6C5C5"/>
            </a:solidFill>
            <a:prstDash val="dot"/>
            <a:round/>
            <a:headEnd type="none" w="sm" len="sm"/>
            <a:tailEnd type="none" w="sm" len="sm"/>
          </a:ln>
        </p:spPr>
      </p:cxnSp>
      <p:sp>
        <p:nvSpPr>
          <p:cNvPr id="54" name="Google Shape;54;p13"/>
          <p:cNvSpPr/>
          <p:nvPr/>
        </p:nvSpPr>
        <p:spPr>
          <a:xfrm>
            <a:off x="9801767" y="6707035"/>
            <a:ext cx="1369600" cy="1508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9994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C96F-859F-5695-2E77-D4FFB419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931DF8-BC5E-AD4A-169D-F59AC07934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A368758-D214-8627-DB3F-F0258CE9A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13FFEA-9F5B-76F5-5D99-3047E9B0F65C}"/>
              </a:ext>
            </a:extLst>
          </p:cNvPr>
          <p:cNvSpPr>
            <a:spLocks noGrp="1"/>
          </p:cNvSpPr>
          <p:nvPr>
            <p:ph type="dt" sz="half" idx="10"/>
          </p:nvPr>
        </p:nvSpPr>
        <p:spPr/>
        <p:txBody>
          <a:bodyPr/>
          <a:lstStyle/>
          <a:p>
            <a:fld id="{7C83DFBD-4455-4B85-BC93-F45669CA1EEE}" type="datetimeFigureOut">
              <a:rPr lang="en-GB" smtClean="0"/>
              <a:t>28/01/2026</a:t>
            </a:fld>
            <a:endParaRPr lang="en-GB"/>
          </a:p>
        </p:txBody>
      </p:sp>
      <p:sp>
        <p:nvSpPr>
          <p:cNvPr id="6" name="Footer Placeholder 5">
            <a:extLst>
              <a:ext uri="{FF2B5EF4-FFF2-40B4-BE49-F238E27FC236}">
                <a16:creationId xmlns:a16="http://schemas.microsoft.com/office/drawing/2014/main" id="{2F2AE1D4-44B8-C13D-1344-58A6BFF34D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DAE22E-4CF5-A49D-F84E-592BEB0A3C1B}"/>
              </a:ext>
            </a:extLst>
          </p:cNvPr>
          <p:cNvSpPr>
            <a:spLocks noGrp="1"/>
          </p:cNvSpPr>
          <p:nvPr>
            <p:ph type="sldNum" sz="quarter" idx="12"/>
          </p:nvPr>
        </p:nvSpPr>
        <p:spPr/>
        <p:txBody>
          <a:bodyPr/>
          <a:lstStyle/>
          <a:p>
            <a:fld id="{D2B3832C-5FC8-4A54-9164-1F2A2ACAD43A}" type="slidenum">
              <a:rPr lang="en-GB" smtClean="0"/>
              <a:t>‹#›</a:t>
            </a:fld>
            <a:endParaRPr lang="en-GB"/>
          </a:p>
        </p:txBody>
      </p:sp>
    </p:spTree>
    <p:extLst>
      <p:ext uri="{BB962C8B-B14F-4D97-AF65-F5344CB8AC3E}">
        <p14:creationId xmlns:p14="http://schemas.microsoft.com/office/powerpoint/2010/main" val="19167711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8"/>
        <p:cNvGrpSpPr/>
        <p:nvPr/>
      </p:nvGrpSpPr>
      <p:grpSpPr>
        <a:xfrm>
          <a:off x="0" y="0"/>
          <a:ext cx="0" cy="0"/>
          <a:chOff x="0" y="0"/>
          <a:chExt cx="0" cy="0"/>
        </a:xfrm>
      </p:grpSpPr>
      <p:sp>
        <p:nvSpPr>
          <p:cNvPr id="99" name="Google Shape;99;g3355738e2d7_0_570"/>
          <p:cNvSpPr txBox="1">
            <a:spLocks noGrp="1"/>
          </p:cNvSpPr>
          <p:nvPr>
            <p:ph type="body" idx="1"/>
          </p:nvPr>
        </p:nvSpPr>
        <p:spPr>
          <a:xfrm>
            <a:off x="415601" y="5640767"/>
            <a:ext cx="7998300" cy="806700"/>
          </a:xfrm>
          <a:prstGeom prst="rect">
            <a:avLst/>
          </a:prstGeom>
          <a:noFill/>
          <a:ln>
            <a:noFill/>
          </a:ln>
        </p:spPr>
        <p:txBody>
          <a:bodyPr spcFirstLastPara="1" wrap="square" lIns="121875" tIns="121875" rIns="121875" bIns="121875" anchor="ctr" anchorCtr="0">
            <a:noAutofit/>
          </a:bodyPr>
          <a:lstStyle>
            <a:lvl1pPr marL="457189" lvl="0" indent="-228594" algn="l">
              <a:lnSpc>
                <a:spcPct val="100000"/>
              </a:lnSpc>
              <a:spcBef>
                <a:spcPts val="0"/>
              </a:spcBef>
              <a:spcAft>
                <a:spcPts val="0"/>
              </a:spcAft>
              <a:buSzPts val="2400"/>
              <a:buNone/>
              <a:defRPr/>
            </a:lvl1pPr>
            <a:lvl2pPr marL="914377" lvl="1" indent="-349242" algn="l">
              <a:lnSpc>
                <a:spcPct val="115000"/>
              </a:lnSpc>
              <a:spcBef>
                <a:spcPts val="0"/>
              </a:spcBef>
              <a:spcAft>
                <a:spcPts val="0"/>
              </a:spcAft>
              <a:buSzPts val="1900"/>
              <a:buChar char="○"/>
              <a:defRPr/>
            </a:lvl2pPr>
            <a:lvl3pPr marL="1371566" lvl="2" indent="-349242" algn="l">
              <a:lnSpc>
                <a:spcPct val="115000"/>
              </a:lnSpc>
              <a:spcBef>
                <a:spcPts val="0"/>
              </a:spcBef>
              <a:spcAft>
                <a:spcPts val="0"/>
              </a:spcAft>
              <a:buSzPts val="1900"/>
              <a:buChar char="■"/>
              <a:defRPr/>
            </a:lvl3pPr>
            <a:lvl4pPr marL="1828754" lvl="3" indent="-349242" algn="l">
              <a:lnSpc>
                <a:spcPct val="115000"/>
              </a:lnSpc>
              <a:spcBef>
                <a:spcPts val="0"/>
              </a:spcBef>
              <a:spcAft>
                <a:spcPts val="0"/>
              </a:spcAft>
              <a:buSzPts val="1900"/>
              <a:buChar char="●"/>
              <a:defRPr/>
            </a:lvl4pPr>
            <a:lvl5pPr marL="2285943" lvl="4" indent="-349242" algn="l">
              <a:lnSpc>
                <a:spcPct val="115000"/>
              </a:lnSpc>
              <a:spcBef>
                <a:spcPts val="0"/>
              </a:spcBef>
              <a:spcAft>
                <a:spcPts val="0"/>
              </a:spcAft>
              <a:buSzPts val="1900"/>
              <a:buChar char="○"/>
              <a:defRPr/>
            </a:lvl5pPr>
            <a:lvl6pPr marL="2743131" lvl="5" indent="-349242" algn="l">
              <a:lnSpc>
                <a:spcPct val="115000"/>
              </a:lnSpc>
              <a:spcBef>
                <a:spcPts val="0"/>
              </a:spcBef>
              <a:spcAft>
                <a:spcPts val="0"/>
              </a:spcAft>
              <a:buSzPts val="1900"/>
              <a:buChar char="■"/>
              <a:defRPr/>
            </a:lvl6pPr>
            <a:lvl7pPr marL="3200320" lvl="6" indent="-349242" algn="l">
              <a:lnSpc>
                <a:spcPct val="115000"/>
              </a:lnSpc>
              <a:spcBef>
                <a:spcPts val="0"/>
              </a:spcBef>
              <a:spcAft>
                <a:spcPts val="0"/>
              </a:spcAft>
              <a:buSzPts val="1900"/>
              <a:buChar char="●"/>
              <a:defRPr/>
            </a:lvl7pPr>
            <a:lvl8pPr marL="3657509" lvl="7" indent="-349242" algn="l">
              <a:lnSpc>
                <a:spcPct val="115000"/>
              </a:lnSpc>
              <a:spcBef>
                <a:spcPts val="0"/>
              </a:spcBef>
              <a:spcAft>
                <a:spcPts val="0"/>
              </a:spcAft>
              <a:buSzPts val="1900"/>
              <a:buChar char="○"/>
              <a:defRPr/>
            </a:lvl8pPr>
            <a:lvl9pPr marL="4114697" lvl="8" indent="-349242" algn="l">
              <a:lnSpc>
                <a:spcPct val="115000"/>
              </a:lnSpc>
              <a:spcBef>
                <a:spcPts val="0"/>
              </a:spcBef>
              <a:spcAft>
                <a:spcPts val="0"/>
              </a:spcAft>
              <a:buSzPts val="1900"/>
              <a:buChar char="■"/>
              <a:defRPr/>
            </a:lvl9pPr>
          </a:lstStyle>
          <a:p>
            <a:endParaRPr/>
          </a:p>
        </p:txBody>
      </p:sp>
      <p:cxnSp>
        <p:nvCxnSpPr>
          <p:cNvPr id="100" name="Google Shape;100;g3355738e2d7_0_570"/>
          <p:cNvCxnSpPr/>
          <p:nvPr/>
        </p:nvCxnSpPr>
        <p:spPr>
          <a:xfrm>
            <a:off x="575801" y="6322471"/>
            <a:ext cx="11040300" cy="0"/>
          </a:xfrm>
          <a:prstGeom prst="straightConnector1">
            <a:avLst/>
          </a:prstGeom>
          <a:noFill/>
          <a:ln w="9525" cap="flat" cmpd="sng">
            <a:solidFill>
              <a:srgbClr val="C6C5C5"/>
            </a:solidFill>
            <a:prstDash val="dot"/>
            <a:round/>
            <a:headEnd type="none" w="sm" len="sm"/>
            <a:tailEnd type="none" w="sm" len="sm"/>
          </a:ln>
        </p:spPr>
      </p:cxnSp>
      <p:sp>
        <p:nvSpPr>
          <p:cNvPr id="101" name="Google Shape;101;g3355738e2d7_0_570"/>
          <p:cNvSpPr txBox="1"/>
          <p:nvPr/>
        </p:nvSpPr>
        <p:spPr>
          <a:xfrm>
            <a:off x="415601" y="284934"/>
            <a:ext cx="11360700" cy="620700"/>
          </a:xfrm>
          <a:prstGeom prst="rect">
            <a:avLst/>
          </a:prstGeom>
          <a:noFill/>
          <a:ln>
            <a:noFill/>
          </a:ln>
        </p:spPr>
        <p:txBody>
          <a:bodyPr spcFirstLastPara="1" wrap="square" lIns="121875" tIns="121875" rIns="121875" bIns="121875" anchor="t"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566579"/>
              </a:solidFill>
              <a:latin typeface="Trebuchet MS"/>
              <a:ea typeface="Trebuchet MS"/>
              <a:cs typeface="Trebuchet MS"/>
              <a:sym typeface="Trebuchet MS"/>
            </a:endParaRPr>
          </a:p>
        </p:txBody>
      </p:sp>
      <p:cxnSp>
        <p:nvCxnSpPr>
          <p:cNvPr id="102" name="Google Shape;102;g3355738e2d7_0_570"/>
          <p:cNvCxnSpPr/>
          <p:nvPr/>
        </p:nvCxnSpPr>
        <p:spPr>
          <a:xfrm>
            <a:off x="575801" y="1002333"/>
            <a:ext cx="11040300" cy="0"/>
          </a:xfrm>
          <a:prstGeom prst="straightConnector1">
            <a:avLst/>
          </a:prstGeom>
          <a:noFill/>
          <a:ln w="9525" cap="flat" cmpd="sng">
            <a:solidFill>
              <a:srgbClr val="C6C5C5"/>
            </a:solidFill>
            <a:prstDash val="dot"/>
            <a:round/>
            <a:headEnd type="none" w="sm" len="sm"/>
            <a:tailEnd type="none" w="sm" len="sm"/>
          </a:ln>
        </p:spPr>
      </p:cxnSp>
      <p:sp>
        <p:nvSpPr>
          <p:cNvPr id="103" name="Google Shape;103;g3355738e2d7_0_570"/>
          <p:cNvSpPr txBox="1"/>
          <p:nvPr/>
        </p:nvSpPr>
        <p:spPr>
          <a:xfrm>
            <a:off x="516133" y="6315183"/>
            <a:ext cx="506400" cy="232800"/>
          </a:xfrm>
          <a:prstGeom prst="rect">
            <a:avLst/>
          </a:prstGeom>
          <a:solidFill>
            <a:srgbClr val="FFFFFF"/>
          </a:solid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B7B7B7"/>
                </a:solidFill>
                <a:latin typeface="Arial"/>
                <a:ea typeface="Arial"/>
                <a:cs typeface="Arial"/>
                <a:sym typeface="Arial"/>
              </a:rPr>
              <a:pPr marL="0" marR="0" lvl="0" indent="0" algn="ctr" rtl="0">
                <a:lnSpc>
                  <a:spcPct val="100000"/>
                </a:lnSpc>
                <a:spcBef>
                  <a:spcPts val="0"/>
                </a:spcBef>
                <a:spcAft>
                  <a:spcPts val="0"/>
                </a:spcAft>
                <a:buClr>
                  <a:srgbClr val="000000"/>
                </a:buClr>
                <a:buSzPts val="1200"/>
                <a:buFont typeface="Arial"/>
                <a:buNone/>
              </a:pPr>
              <a:t>‹#›</a:t>
            </a:fld>
            <a:endParaRPr sz="1200" b="0" i="0" u="none" strike="noStrike" cap="none">
              <a:solidFill>
                <a:srgbClr val="B7B7B7"/>
              </a:solidFill>
              <a:latin typeface="Arial"/>
              <a:ea typeface="Arial"/>
              <a:cs typeface="Arial"/>
              <a:sym typeface="Arial"/>
            </a:endParaRPr>
          </a:p>
        </p:txBody>
      </p:sp>
      <p:pic>
        <p:nvPicPr>
          <p:cNvPr id="104" name="Google Shape;104;g3355738e2d7_0_570" descr="Screen Shot 2018-04-23 at 5.35.47 PM.png"/>
          <p:cNvPicPr preferRelativeResize="0"/>
          <p:nvPr/>
        </p:nvPicPr>
        <p:blipFill rotWithShape="1">
          <a:blip r:embed="rId2">
            <a:alphaModFix/>
          </a:blip>
          <a:srcRect/>
          <a:stretch/>
        </p:blipFill>
        <p:spPr>
          <a:xfrm>
            <a:off x="11151561" y="6339840"/>
            <a:ext cx="624839" cy="304800"/>
          </a:xfrm>
          <a:prstGeom prst="rect">
            <a:avLst/>
          </a:prstGeom>
          <a:noFill/>
          <a:ln>
            <a:noFill/>
          </a:ln>
        </p:spPr>
      </p:pic>
    </p:spTree>
    <p:extLst>
      <p:ext uri="{BB962C8B-B14F-4D97-AF65-F5344CB8AC3E}">
        <p14:creationId xmlns:p14="http://schemas.microsoft.com/office/powerpoint/2010/main" val="2172832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062D-30BA-18EC-DBF6-1CEE13B8F8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0DB20E-206A-C03D-6B28-F585EB86B1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50572-081E-311A-6D1B-525A72A0E463}"/>
              </a:ext>
            </a:extLst>
          </p:cNvPr>
          <p:cNvSpPr>
            <a:spLocks noGrp="1"/>
          </p:cNvSpPr>
          <p:nvPr>
            <p:ph type="dt" sz="half" idx="10"/>
          </p:nvPr>
        </p:nvSpPr>
        <p:spPr/>
        <p:txBody>
          <a:bodyPr/>
          <a:lstStyle/>
          <a:p>
            <a:fld id="{7C83DFBD-4455-4B85-BC93-F45669CA1EEE}" type="datetimeFigureOut">
              <a:rPr lang="en-GB" smtClean="0"/>
              <a:t>28/01/2026</a:t>
            </a:fld>
            <a:endParaRPr lang="en-GB"/>
          </a:p>
        </p:txBody>
      </p:sp>
      <p:sp>
        <p:nvSpPr>
          <p:cNvPr id="5" name="Footer Placeholder 4">
            <a:extLst>
              <a:ext uri="{FF2B5EF4-FFF2-40B4-BE49-F238E27FC236}">
                <a16:creationId xmlns:a16="http://schemas.microsoft.com/office/drawing/2014/main" id="{76A8A8AD-B939-571B-B2A3-8716DBD4A5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6DE183-D01A-F193-66AA-72E35BF83FDF}"/>
              </a:ext>
            </a:extLst>
          </p:cNvPr>
          <p:cNvSpPr>
            <a:spLocks noGrp="1"/>
          </p:cNvSpPr>
          <p:nvPr>
            <p:ph type="sldNum" sz="quarter" idx="12"/>
          </p:nvPr>
        </p:nvSpPr>
        <p:spPr/>
        <p:txBody>
          <a:bodyPr/>
          <a:lstStyle/>
          <a:p>
            <a:fld id="{D2B3832C-5FC8-4A54-9164-1F2A2ACAD43A}" type="slidenum">
              <a:rPr lang="en-GB" smtClean="0"/>
              <a:t>‹#›</a:t>
            </a:fld>
            <a:endParaRPr lang="en-GB"/>
          </a:p>
        </p:txBody>
      </p:sp>
    </p:spTree>
    <p:extLst>
      <p:ext uri="{BB962C8B-B14F-4D97-AF65-F5344CB8AC3E}">
        <p14:creationId xmlns:p14="http://schemas.microsoft.com/office/powerpoint/2010/main" val="13051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56E8-DFF7-6802-FEC2-A9340786FE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6FA838-CD03-5E3A-F3E0-7604278290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360B1-471F-7F44-7D6D-C9A046F5EC5A}"/>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5" name="Footer Placeholder 4">
            <a:extLst>
              <a:ext uri="{FF2B5EF4-FFF2-40B4-BE49-F238E27FC236}">
                <a16:creationId xmlns:a16="http://schemas.microsoft.com/office/drawing/2014/main" id="{836436B7-76CF-48F0-1A6A-B27AE555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49F35-4B9E-17D3-A9AB-F4522EBAE330}"/>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3081872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E5CE53-9FE3-0D03-4577-CE201D2BDB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A9F6D1-4061-7D02-9936-AB61818C89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538D7C-4CDD-BBE6-16FC-EDCFF9AC0013}"/>
              </a:ext>
            </a:extLst>
          </p:cNvPr>
          <p:cNvSpPr>
            <a:spLocks noGrp="1"/>
          </p:cNvSpPr>
          <p:nvPr>
            <p:ph type="dt" sz="half" idx="10"/>
          </p:nvPr>
        </p:nvSpPr>
        <p:spPr/>
        <p:txBody>
          <a:bodyPr/>
          <a:lstStyle/>
          <a:p>
            <a:fld id="{7C83DFBD-4455-4B85-BC93-F45669CA1EEE}" type="datetimeFigureOut">
              <a:rPr lang="en-GB" smtClean="0"/>
              <a:t>28/01/2026</a:t>
            </a:fld>
            <a:endParaRPr lang="en-GB"/>
          </a:p>
        </p:txBody>
      </p:sp>
      <p:sp>
        <p:nvSpPr>
          <p:cNvPr id="5" name="Footer Placeholder 4">
            <a:extLst>
              <a:ext uri="{FF2B5EF4-FFF2-40B4-BE49-F238E27FC236}">
                <a16:creationId xmlns:a16="http://schemas.microsoft.com/office/drawing/2014/main" id="{5EF37983-BD99-BF26-C377-7E4C75BBB7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59F82-942A-C7E3-FD5C-05D429B5AA06}"/>
              </a:ext>
            </a:extLst>
          </p:cNvPr>
          <p:cNvSpPr>
            <a:spLocks noGrp="1"/>
          </p:cNvSpPr>
          <p:nvPr>
            <p:ph type="sldNum" sz="quarter" idx="12"/>
          </p:nvPr>
        </p:nvSpPr>
        <p:spPr/>
        <p:txBody>
          <a:bodyPr/>
          <a:lstStyle/>
          <a:p>
            <a:fld id="{D2B3832C-5FC8-4A54-9164-1F2A2ACAD43A}" type="slidenum">
              <a:rPr lang="en-GB" smtClean="0"/>
              <a:t>‹#›</a:t>
            </a:fld>
            <a:endParaRPr lang="en-GB"/>
          </a:p>
        </p:txBody>
      </p:sp>
    </p:spTree>
    <p:extLst>
      <p:ext uri="{BB962C8B-B14F-4D97-AF65-F5344CB8AC3E}">
        <p14:creationId xmlns:p14="http://schemas.microsoft.com/office/powerpoint/2010/main" val="97664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279575" y="980728"/>
            <a:ext cx="9384079" cy="707886"/>
          </a:xfrm>
          <a:prstGeom prst="rect">
            <a:avLst/>
          </a:prstGeom>
        </p:spPr>
        <p:txBody>
          <a:bodyPr wrap="square">
            <a:spAutoFit/>
          </a:bodyPr>
          <a:lstStyle>
            <a:lvl1pPr algn="r">
              <a:defRPr sz="4000" b="1" cap="all" baseline="0">
                <a:solidFill>
                  <a:schemeClr val="accent1"/>
                </a:solidFill>
                <a:latin typeface="Century Gothic" panose="020B0502020202020204" pitchFamily="34" charset="0"/>
              </a:defRPr>
            </a:lvl1pPr>
          </a:lstStyle>
          <a:p>
            <a:r>
              <a:rPr lang="en-GB"/>
              <a:t>Title</a:t>
            </a:r>
            <a:endParaRPr lang="de-DE"/>
          </a:p>
        </p:txBody>
      </p:sp>
      <p:sp>
        <p:nvSpPr>
          <p:cNvPr id="3" name="Untertitel 2"/>
          <p:cNvSpPr>
            <a:spLocks noGrp="1"/>
          </p:cNvSpPr>
          <p:nvPr>
            <p:ph type="subTitle" idx="1" hasCustomPrompt="1"/>
          </p:nvPr>
        </p:nvSpPr>
        <p:spPr>
          <a:xfrm>
            <a:off x="2279576" y="4859869"/>
            <a:ext cx="9384076" cy="369332"/>
          </a:xfrm>
          <a:prstGeom prst="rect">
            <a:avLst/>
          </a:prstGeom>
        </p:spPr>
        <p:txBody>
          <a:bodyPr wrap="square">
            <a:spAutoFit/>
          </a:bodyPr>
          <a:lstStyle>
            <a:lvl1pPr marL="0" indent="0" algn="r">
              <a:buNone/>
              <a:defRPr sz="1800">
                <a:solidFill>
                  <a:schemeClr val="tx2"/>
                </a:solidFill>
                <a:latin typeface="Calibri" panose="020F0502020204030204" pitchFamily="34" charset="0"/>
                <a:cs typeface="Calibri" panose="020F0502020204030204" pitchFamily="34" charset="0"/>
              </a:defRPr>
            </a:lvl1pPr>
            <a:lvl2pPr marL="457181" indent="0" algn="ctr">
              <a:buNone/>
              <a:defRPr/>
            </a:lvl2pPr>
            <a:lvl3pPr marL="914362" indent="0" algn="ctr">
              <a:buNone/>
              <a:defRPr/>
            </a:lvl3pPr>
            <a:lvl4pPr marL="1371543" indent="0" algn="ctr">
              <a:buNone/>
              <a:defRPr/>
            </a:lvl4pPr>
            <a:lvl5pPr marL="1828724" indent="0" algn="ctr">
              <a:buNone/>
              <a:defRPr/>
            </a:lvl5pPr>
            <a:lvl6pPr marL="2285905" indent="0" algn="ctr">
              <a:buNone/>
              <a:defRPr/>
            </a:lvl6pPr>
            <a:lvl7pPr marL="2743086" indent="0" algn="ctr">
              <a:buNone/>
              <a:defRPr/>
            </a:lvl7pPr>
            <a:lvl8pPr marL="3200266" indent="0" algn="ctr">
              <a:buNone/>
              <a:defRPr/>
            </a:lvl8pPr>
            <a:lvl9pPr marL="3657448" indent="0" algn="ctr">
              <a:buNone/>
              <a:defRPr/>
            </a:lvl9pPr>
          </a:lstStyle>
          <a:p>
            <a:r>
              <a:rPr lang="de-DE"/>
              <a:t>Subtitle:</a:t>
            </a:r>
          </a:p>
        </p:txBody>
      </p:sp>
      <p:sp>
        <p:nvSpPr>
          <p:cNvPr id="7" name="Inhaltsplatzhalter 6"/>
          <p:cNvSpPr>
            <a:spLocks noGrp="1"/>
          </p:cNvSpPr>
          <p:nvPr>
            <p:ph sz="quarter" idx="10" hasCustomPrompt="1"/>
          </p:nvPr>
        </p:nvSpPr>
        <p:spPr>
          <a:xfrm>
            <a:off x="2279575" y="5291917"/>
            <a:ext cx="9384082" cy="369332"/>
          </a:xfrm>
          <a:prstGeom prst="rect">
            <a:avLst/>
          </a:prstGeom>
        </p:spPr>
        <p:txBody>
          <a:bodyPr wrap="square">
            <a:spAutoFit/>
          </a:bodyPr>
          <a:lstStyle>
            <a:lvl1pPr marL="0" marR="0" indent="0" algn="r" defTabSz="914362"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1800" b="0" baseline="0" dirty="0" smtClean="0">
                <a:solidFill>
                  <a:schemeClr val="tx2"/>
                </a:solidFill>
                <a:latin typeface="Calibri" panose="020F0502020204030204" pitchFamily="34" charset="0"/>
                <a:ea typeface="+mj-ea"/>
                <a:cs typeface="Calibri" pitchFamily="34" charset="0"/>
              </a:defRPr>
            </a:lvl1pPr>
          </a:lstStyle>
          <a:p>
            <a:pPr lvl="0"/>
            <a:r>
              <a:rPr lang="de-DE"/>
              <a:t>Authors:	name</a:t>
            </a:r>
          </a:p>
        </p:txBody>
      </p:sp>
      <p:sp>
        <p:nvSpPr>
          <p:cNvPr id="5" name="Inhaltsplatzhalter 6"/>
          <p:cNvSpPr>
            <a:spLocks noGrp="1"/>
          </p:cNvSpPr>
          <p:nvPr>
            <p:ph sz="quarter" idx="11" hasCustomPrompt="1"/>
          </p:nvPr>
        </p:nvSpPr>
        <p:spPr>
          <a:xfrm>
            <a:off x="2279575" y="5723965"/>
            <a:ext cx="9384080" cy="369332"/>
          </a:xfrm>
          <a:prstGeom prst="rect">
            <a:avLst/>
          </a:prstGeom>
        </p:spPr>
        <p:txBody>
          <a:bodyPr wrap="square">
            <a:spAutoFit/>
          </a:bodyPr>
          <a:lstStyle>
            <a:lvl1pPr marL="0" marR="0" indent="0" algn="r" defTabSz="914362"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1800" b="0" baseline="0" dirty="0" smtClean="0">
                <a:solidFill>
                  <a:schemeClr val="tx2"/>
                </a:solidFill>
                <a:latin typeface="Calibri" panose="020F0502020204030204" pitchFamily="34" charset="0"/>
                <a:ea typeface="+mj-ea"/>
                <a:cs typeface="Calibri" pitchFamily="34" charset="0"/>
              </a:defRPr>
            </a:lvl1pPr>
          </a:lstStyle>
          <a:p>
            <a:pPr lvl="0"/>
            <a:r>
              <a:rPr lang="de-DE"/>
              <a:t>Speakers: name, institution</a:t>
            </a:r>
          </a:p>
        </p:txBody>
      </p:sp>
      <p:sp>
        <p:nvSpPr>
          <p:cNvPr id="8" name="Inhaltsplatzhalter 6"/>
          <p:cNvSpPr>
            <a:spLocks noGrp="1"/>
          </p:cNvSpPr>
          <p:nvPr>
            <p:ph sz="quarter" idx="12" hasCustomPrompt="1"/>
          </p:nvPr>
        </p:nvSpPr>
        <p:spPr>
          <a:xfrm>
            <a:off x="2279576" y="2562694"/>
            <a:ext cx="9384076" cy="2234458"/>
          </a:xfrm>
          <a:prstGeom prst="rect">
            <a:avLst/>
          </a:prstGeom>
        </p:spPr>
        <p:txBody>
          <a:bodyPr wrap="square">
            <a:spAutoFit/>
          </a:bodyPr>
          <a:lstStyle>
            <a:lvl1pPr marL="0" marR="0" indent="0" algn="l" defTabSz="914362"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2400" b="0" dirty="0" smtClean="0">
                <a:solidFill>
                  <a:schemeClr val="tx2"/>
                </a:solidFill>
                <a:latin typeface="Calibri" panose="020F0502020204030204" pitchFamily="34" charset="0"/>
                <a:ea typeface="+mj-ea"/>
                <a:cs typeface="Calibri" pitchFamily="34" charset="0"/>
              </a:defRPr>
            </a:lvl1pPr>
          </a:lstStyle>
          <a:p>
            <a:r>
              <a:rPr lang="de-DE" kern="0"/>
              <a:t>Cover </a:t>
            </a:r>
            <a:r>
              <a:rPr lang="de-DE" kern="0" err="1"/>
              <a:t>picture</a:t>
            </a:r>
            <a:endParaRPr lang="de-DE" kern="0"/>
          </a:p>
          <a:p>
            <a:endParaRPr lang="de-DE" kern="0"/>
          </a:p>
          <a:p>
            <a:endParaRPr lang="de-DE" kern="0"/>
          </a:p>
          <a:p>
            <a:endParaRPr lang="de-DE" kern="0"/>
          </a:p>
          <a:p>
            <a:endParaRPr lang="de-DE" kern="0"/>
          </a:p>
        </p:txBody>
      </p:sp>
      <p:sp>
        <p:nvSpPr>
          <p:cNvPr id="10" name="Rectangle 9"/>
          <p:cNvSpPr/>
          <p:nvPr userDrawn="1"/>
        </p:nvSpPr>
        <p:spPr bwMode="auto">
          <a:xfrm rot="5400000">
            <a:off x="8901783" y="3201217"/>
            <a:ext cx="6491431" cy="8900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9" name="Content Placeholder 8">
            <a:extLst>
              <a:ext uri="{FF2B5EF4-FFF2-40B4-BE49-F238E27FC236}">
                <a16:creationId xmlns:a16="http://schemas.microsoft.com/office/drawing/2014/main" id="{34D92CBD-2C4F-7C03-D4B4-2E2152F9D774}"/>
              </a:ext>
            </a:extLst>
          </p:cNvPr>
          <p:cNvSpPr>
            <a:spLocks noGrp="1"/>
          </p:cNvSpPr>
          <p:nvPr>
            <p:ph sz="quarter" idx="13"/>
          </p:nvPr>
        </p:nvSpPr>
        <p:spPr>
          <a:xfrm>
            <a:off x="119337" y="2562225"/>
            <a:ext cx="2016223" cy="2234927"/>
          </a:xfrm>
          <a:prstGeom prst="rect">
            <a:avLst/>
          </a:prstGeom>
        </p:spPr>
        <p:txBody>
          <a:bodyPr/>
          <a:lstStyle/>
          <a:p>
            <a:pPr lvl="0"/>
            <a:endParaRPr lang="bg-BG"/>
          </a:p>
        </p:txBody>
      </p:sp>
      <p:sp>
        <p:nvSpPr>
          <p:cNvPr id="12" name="Content Placeholder 11">
            <a:extLst>
              <a:ext uri="{FF2B5EF4-FFF2-40B4-BE49-F238E27FC236}">
                <a16:creationId xmlns:a16="http://schemas.microsoft.com/office/drawing/2014/main" id="{97170B50-A67C-2E19-18CA-49BB6B495434}"/>
              </a:ext>
            </a:extLst>
          </p:cNvPr>
          <p:cNvSpPr>
            <a:spLocks noGrp="1"/>
          </p:cNvSpPr>
          <p:nvPr>
            <p:ph sz="quarter" idx="14"/>
          </p:nvPr>
        </p:nvSpPr>
        <p:spPr>
          <a:xfrm>
            <a:off x="119062" y="4859338"/>
            <a:ext cx="2016223" cy="12339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Tree>
    <p:extLst>
      <p:ext uri="{BB962C8B-B14F-4D97-AF65-F5344CB8AC3E}">
        <p14:creationId xmlns:p14="http://schemas.microsoft.com/office/powerpoint/2010/main" val="16930171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Round Single Corner Rectangle 4"/>
          <p:cNvSpPr/>
          <p:nvPr userDrawn="1"/>
        </p:nvSpPr>
        <p:spPr bwMode="auto">
          <a:xfrm>
            <a:off x="0" y="0"/>
            <a:ext cx="12092228" cy="6453336"/>
          </a:xfrm>
          <a:prstGeom prst="round1Rect">
            <a:avLst>
              <a:gd name="adj" fmla="val 50000"/>
            </a:avLst>
          </a:prstGeom>
          <a:solidFill>
            <a:schemeClr val="bg1">
              <a:lumMod val="50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Untertitel 2"/>
          <p:cNvSpPr>
            <a:spLocks noGrp="1"/>
          </p:cNvSpPr>
          <p:nvPr>
            <p:ph type="subTitle" idx="1" hasCustomPrompt="1"/>
          </p:nvPr>
        </p:nvSpPr>
        <p:spPr>
          <a:xfrm>
            <a:off x="1488288" y="1124744"/>
            <a:ext cx="10703712" cy="4824536"/>
          </a:xfrm>
          <a:prstGeom prst="rect">
            <a:avLst/>
          </a:prstGeom>
          <a:noFill/>
          <a:effectLst/>
        </p:spPr>
        <p:txBody>
          <a:bodyPr anchor="ctr"/>
          <a:lstStyle>
            <a:lvl1pPr marL="1523955" marR="0" indent="-457200" algn="l" defTabSz="914362" rtl="0" eaLnBrk="0" fontAlgn="base" latinLnBrk="0" hangingPunct="0">
              <a:lnSpc>
                <a:spcPct val="200000"/>
              </a:lnSpc>
              <a:spcBef>
                <a:spcPct val="20000"/>
              </a:spcBef>
              <a:spcAft>
                <a:spcPct val="0"/>
              </a:spcAft>
              <a:buClr>
                <a:schemeClr val="bg1"/>
              </a:buClr>
              <a:buSzTx/>
              <a:buFont typeface="+mj-lt"/>
              <a:buAutoNum type="arabicPeriod"/>
              <a:tabLst/>
              <a:defRPr b="1" cap="small" baseline="0">
                <a:solidFill>
                  <a:schemeClr val="bg1"/>
                </a:solidFill>
                <a:latin typeface="Calibri" panose="020F0502020204030204" pitchFamily="34" charset="0"/>
                <a:cs typeface="Calibri" panose="020F0502020204030204" pitchFamily="34" charset="0"/>
              </a:defRPr>
            </a:lvl1pPr>
            <a:lvl2pPr marL="457181" indent="0" algn="ctr">
              <a:buNone/>
              <a:defRPr/>
            </a:lvl2pPr>
            <a:lvl3pPr marL="914362" indent="0" algn="ctr">
              <a:buNone/>
              <a:defRPr/>
            </a:lvl3pPr>
            <a:lvl4pPr marL="1371543" indent="0" algn="ctr">
              <a:buNone/>
              <a:defRPr/>
            </a:lvl4pPr>
            <a:lvl5pPr marL="1828724" indent="0" algn="ctr">
              <a:buNone/>
              <a:defRPr/>
            </a:lvl5pPr>
            <a:lvl6pPr marL="2285905" indent="0" algn="ctr">
              <a:buNone/>
              <a:defRPr/>
            </a:lvl6pPr>
            <a:lvl7pPr marL="2743086" indent="0" algn="ctr">
              <a:buNone/>
              <a:defRPr/>
            </a:lvl7pPr>
            <a:lvl8pPr marL="3200266" indent="0" algn="ctr">
              <a:buNone/>
              <a:defRPr/>
            </a:lvl8pPr>
            <a:lvl9pPr marL="3657448" indent="0" algn="ctr">
              <a:buNone/>
              <a:defRPr/>
            </a:lvl9pPr>
          </a:lstStyle>
          <a:p>
            <a:r>
              <a:rPr lang="de-DE"/>
              <a:t>Heading 1</a:t>
            </a:r>
          </a:p>
          <a:p>
            <a:r>
              <a:rPr lang="de-DE"/>
              <a:t>Heading 2</a:t>
            </a:r>
          </a:p>
          <a:p>
            <a:r>
              <a:rPr lang="de-DE"/>
              <a:t>Heading 3</a:t>
            </a:r>
          </a:p>
          <a:p>
            <a:r>
              <a:rPr lang="de-DE"/>
              <a:t>Heading 4</a:t>
            </a:r>
          </a:p>
          <a:p>
            <a:r>
              <a:rPr lang="de-DE"/>
              <a:t>Heading 5</a:t>
            </a:r>
          </a:p>
        </p:txBody>
      </p:sp>
      <p:sp>
        <p:nvSpPr>
          <p:cNvPr id="7" name="Text Placeholder 18"/>
          <p:cNvSpPr>
            <a:spLocks noGrp="1"/>
          </p:cNvSpPr>
          <p:nvPr>
            <p:ph type="body" sz="quarter" idx="16" hasCustomPrompt="1"/>
          </p:nvPr>
        </p:nvSpPr>
        <p:spPr>
          <a:xfrm>
            <a:off x="2279576" y="82758"/>
            <a:ext cx="8496943" cy="497813"/>
          </a:xfrm>
          <a:prstGeom prst="rect">
            <a:avLst/>
          </a:prstGeom>
        </p:spPr>
        <p:txBody>
          <a:bodyPr/>
          <a:lstStyle>
            <a:lvl1pPr>
              <a:defRPr lang="de-DE" altLang="de-DE" sz="3200" b="1" kern="0" cap="all" baseline="0" dirty="0" smtClean="0">
                <a:solidFill>
                  <a:schemeClr val="accent1"/>
                </a:solidFill>
                <a:latin typeface="Corbel" panose="020B0503020204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8448" y="-243408"/>
            <a:ext cx="1871870" cy="1327871"/>
          </a:xfrm>
          <a:prstGeom prst="rect">
            <a:avLst/>
          </a:prstGeom>
        </p:spPr>
      </p:pic>
    </p:spTree>
    <p:extLst>
      <p:ext uri="{BB962C8B-B14F-4D97-AF65-F5344CB8AC3E}">
        <p14:creationId xmlns:p14="http://schemas.microsoft.com/office/powerpoint/2010/main" val="269139464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6" name="Content Placeholder 15"/>
          <p:cNvSpPr>
            <a:spLocks noGrp="1"/>
          </p:cNvSpPr>
          <p:nvPr>
            <p:ph sz="quarter" idx="11"/>
          </p:nvPr>
        </p:nvSpPr>
        <p:spPr>
          <a:xfrm>
            <a:off x="2279943" y="1484313"/>
            <a:ext cx="9383713" cy="4833937"/>
          </a:xfrm>
          <a:prstGeom prst="rect">
            <a:avLst/>
          </a:prstGeom>
        </p:spPr>
        <p:txBody>
          <a:bodyPr/>
          <a:lstStyle>
            <a:lvl1pPr marL="457200" indent="-457200">
              <a:buFont typeface="+mj-lt"/>
              <a:buAutoNum type="arabicParen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solidFill>
                  <a:schemeClr val="bg2">
                    <a:lumMod val="50000"/>
                  </a:schemeClr>
                </a:solidFill>
                <a:latin typeface="Calibri" panose="020F0502020204030204" pitchFamily="34" charset="0"/>
                <a:cs typeface="Calibri" panose="020F0502020204030204" pitchFamily="34" charset="0"/>
              </a:defRPr>
            </a:lvl4pPr>
            <a:lvl5pPr>
              <a:defRPr>
                <a:solidFill>
                  <a:schemeClr val="bg2">
                    <a:lumMod val="50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bwMode="auto">
          <a:xfrm>
            <a:off x="0" y="0"/>
            <a:ext cx="2279576" cy="6484790"/>
          </a:xfrm>
          <a:prstGeom prst="rect">
            <a:avLst/>
          </a:prstGeom>
          <a:solidFill>
            <a:schemeClr val="bg1">
              <a:lumMod val="50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7" name="Text Placeholder 9"/>
          <p:cNvSpPr>
            <a:spLocks noGrp="1"/>
          </p:cNvSpPr>
          <p:nvPr>
            <p:ph type="body" sz="quarter" idx="15" hasCustomPrompt="1"/>
          </p:nvPr>
        </p:nvSpPr>
        <p:spPr>
          <a:xfrm>
            <a:off x="119337" y="1340775"/>
            <a:ext cx="2016224" cy="1584169"/>
          </a:xfrm>
          <a:prstGeom prst="rect">
            <a:avLst/>
          </a:prstGeom>
        </p:spPr>
        <p:txBody>
          <a:bodyPr/>
          <a:lstStyle>
            <a:lvl1pPr marL="0" indent="0">
              <a:buClr>
                <a:schemeClr val="bg1"/>
              </a:buClr>
              <a:buFont typeface="+mj-lt"/>
              <a:buAutoNum type="arabicPeriod"/>
              <a:defRPr lang="en-US" b="0" dirty="0">
                <a:solidFill>
                  <a:schemeClr val="accent2"/>
                </a:solidFill>
                <a:latin typeface="Calibri" panose="020F0502020204030204" pitchFamily="34" charset="0"/>
                <a:cs typeface="Calibri" panose="020F0502020204030204" pitchFamily="34" charset="0"/>
              </a:defRPr>
            </a:lvl1pPr>
          </a:lstStyle>
          <a:p>
            <a:pPr marL="342900" indent="-342900">
              <a:buAutoNum type="arabicPeriod"/>
            </a:pPr>
            <a:r>
              <a:rPr lang="en-US" sz="1800" b="1">
                <a:solidFill>
                  <a:schemeClr val="bg1"/>
                </a:solidFill>
                <a:latin typeface="Myriad Pro" panose="020B0503030403020204" pitchFamily="34" charset="0"/>
              </a:rPr>
              <a:t>HEADING 1</a:t>
            </a:r>
          </a:p>
          <a:p>
            <a:pPr marL="342900" indent="-342900">
              <a:buAutoNum type="arabicPeriod"/>
            </a:pPr>
            <a:r>
              <a:rPr lang="en-US" sz="1800" b="1">
                <a:solidFill>
                  <a:schemeClr val="bg1"/>
                </a:solidFill>
                <a:latin typeface="Myriad Pro" panose="020B0503030403020204" pitchFamily="34" charset="0"/>
              </a:rPr>
              <a:t>Heading 2</a:t>
            </a:r>
          </a:p>
          <a:p>
            <a:pPr marL="342900" indent="-342900">
              <a:buAutoNum type="arabicPeriod"/>
            </a:pPr>
            <a:r>
              <a:rPr lang="en-US" sz="1800" b="1">
                <a:solidFill>
                  <a:schemeClr val="bg1"/>
                </a:solidFill>
                <a:latin typeface="Myriad Pro" panose="020B0503030403020204" pitchFamily="34" charset="0"/>
              </a:rPr>
              <a:t>Heading 3</a:t>
            </a:r>
          </a:p>
          <a:p>
            <a:pPr marL="342900" indent="-342900">
              <a:buAutoNum type="arabicPeriod"/>
            </a:pPr>
            <a:r>
              <a:rPr lang="en-US" sz="1800" b="1">
                <a:solidFill>
                  <a:schemeClr val="bg1"/>
                </a:solidFill>
                <a:latin typeface="Myriad Pro" panose="020B0503030403020204" pitchFamily="34" charset="0"/>
              </a:rPr>
              <a:t>Heading 4</a:t>
            </a:r>
          </a:p>
        </p:txBody>
      </p:sp>
      <p:sp>
        <p:nvSpPr>
          <p:cNvPr id="20" name="Text Placeholder 18"/>
          <p:cNvSpPr>
            <a:spLocks noGrp="1"/>
          </p:cNvSpPr>
          <p:nvPr>
            <p:ph type="body" sz="quarter" idx="16" hasCustomPrompt="1"/>
          </p:nvPr>
        </p:nvSpPr>
        <p:spPr>
          <a:xfrm>
            <a:off x="2279576" y="82758"/>
            <a:ext cx="8496943" cy="497813"/>
          </a:xfrm>
          <a:prstGeom prst="rect">
            <a:avLst/>
          </a:prstGeom>
        </p:spPr>
        <p:txBody>
          <a:bodyPr/>
          <a:lstStyle>
            <a:lvl1pPr>
              <a:defRPr lang="de-DE" altLang="de-DE" sz="3200" b="1" kern="0" cap="all" baseline="0" dirty="0" smtClean="0">
                <a:solidFill>
                  <a:schemeClr val="accent1"/>
                </a:solidFill>
                <a:latin typeface="Corbel" panose="020B0503020204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
        <p:nvSpPr>
          <p:cNvPr id="7"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Tree>
    <p:extLst>
      <p:ext uri="{BB962C8B-B14F-4D97-AF65-F5344CB8AC3E}">
        <p14:creationId xmlns:p14="http://schemas.microsoft.com/office/powerpoint/2010/main" val="16307117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279575" y="1340775"/>
            <a:ext cx="4572000" cy="4977475"/>
          </a:xfrm>
          <a:prstGeom prst="rect">
            <a:avLst/>
          </a:prstGeom>
        </p:spPr>
        <p:txBody>
          <a:bodyPr/>
          <a:lstStyle/>
          <a:p>
            <a:endParaRPr lang="bg-BG"/>
          </a:p>
        </p:txBody>
      </p:sp>
      <p:sp>
        <p:nvSpPr>
          <p:cNvPr id="9" name="Inhaltsplatzhalter 2"/>
          <p:cNvSpPr>
            <a:spLocks noGrp="1"/>
          </p:cNvSpPr>
          <p:nvPr>
            <p:ph sz="half" idx="10" hasCustomPrompt="1"/>
          </p:nvPr>
        </p:nvSpPr>
        <p:spPr>
          <a:xfrm>
            <a:off x="7091656" y="1340864"/>
            <a:ext cx="4572000" cy="4977385"/>
          </a:xfrm>
          <a:prstGeom prst="rect">
            <a:avLst/>
          </a:prstGeom>
        </p:spPr>
        <p:txBody>
          <a:bodyPr/>
          <a:lstStyle>
            <a:lvl1pPr>
              <a:buClr>
                <a:schemeClr val="accent1"/>
              </a:buClr>
              <a:buFont typeface="Courier New" pitchFamily="49" charset="0"/>
              <a:buChar char="o"/>
              <a:defRPr sz="2400">
                <a:solidFill>
                  <a:schemeClr val="bg2">
                    <a:lumMod val="50000"/>
                  </a:schemeClr>
                </a:solidFill>
                <a:latin typeface="Calibri" panose="020F0502020204030204" pitchFamily="34" charset="0"/>
                <a:cs typeface="Calibri" panose="020F0502020204030204" pitchFamily="34" charset="0"/>
              </a:defRPr>
            </a:lvl1pPr>
            <a:lvl2pPr marL="742919" marR="0" indent="-285738" algn="l" defTabSz="914362" rtl="0" eaLnBrk="0" fontAlgn="base" latinLnBrk="0" hangingPunct="0">
              <a:lnSpc>
                <a:spcPct val="100000"/>
              </a:lnSpc>
              <a:spcBef>
                <a:spcPct val="20000"/>
              </a:spcBef>
              <a:spcAft>
                <a:spcPct val="0"/>
              </a:spcAft>
              <a:buClr>
                <a:schemeClr val="accent1"/>
              </a:buClr>
              <a:buSzTx/>
              <a:buFont typeface="Courier New" pitchFamily="49" charset="0"/>
              <a:buChar char="o"/>
              <a:tabLst/>
              <a:defRPr sz="2000">
                <a:solidFill>
                  <a:schemeClr val="bg2">
                    <a:lumMod val="50000"/>
                  </a:schemeClr>
                </a:solidFill>
                <a:latin typeface="Calibri" panose="020F0502020204030204" pitchFamily="34" charset="0"/>
                <a:cs typeface="Calibri" panose="020F0502020204030204" pitchFamily="34" charset="0"/>
              </a:defRPr>
            </a:lvl2pPr>
            <a:lvl3pPr marL="1142952" indent="-228591">
              <a:buClr>
                <a:schemeClr val="accent1"/>
              </a:buClr>
              <a:buFont typeface="Arial" pitchFamily="34" charset="0"/>
              <a:buChar char="•"/>
              <a:defRPr lang="de-DE" sz="1800" dirty="0" smtClean="0">
                <a:solidFill>
                  <a:schemeClr val="bg2">
                    <a:lumMod val="50000"/>
                  </a:schemeClr>
                </a:solidFill>
                <a:latin typeface="Calibri" panose="020F0502020204030204" pitchFamily="34" charset="0"/>
                <a:ea typeface="+mn-ea"/>
                <a:cs typeface="Calibri" panose="020F0502020204030204" pitchFamily="34" charset="0"/>
              </a:defRPr>
            </a:lvl3pPr>
            <a:lvl4pPr>
              <a:buClr>
                <a:schemeClr val="accent1"/>
              </a:buClr>
              <a:defRPr sz="1600">
                <a:solidFill>
                  <a:schemeClr val="bg2">
                    <a:lumMod val="50000"/>
                  </a:schemeClr>
                </a:solidFill>
                <a:latin typeface="Calibri" panose="020F0502020204030204" pitchFamily="34" charset="0"/>
                <a:cs typeface="Calibri" panose="020F0502020204030204" pitchFamily="34" charset="0"/>
              </a:defRPr>
            </a:lvl4pPr>
            <a:lvl5pPr>
              <a:buClr>
                <a:schemeClr val="accent1"/>
              </a:buClr>
              <a:defRPr sz="1600">
                <a:solidFill>
                  <a:schemeClr val="bg2">
                    <a:lumMod val="50000"/>
                  </a:schemeClr>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de-DE"/>
              <a:t>Text</a:t>
            </a:r>
          </a:p>
          <a:p>
            <a:pPr lvl="1"/>
            <a:r>
              <a:rPr lang="de-DE"/>
              <a:t>Second level</a:t>
            </a:r>
          </a:p>
          <a:p>
            <a:pPr lvl="2"/>
            <a:r>
              <a:rPr lang="de-DE"/>
              <a:t>Third level</a:t>
            </a:r>
          </a:p>
          <a:p>
            <a:pPr lvl="3"/>
            <a:r>
              <a:rPr lang="de-DE"/>
              <a:t>Forth level</a:t>
            </a:r>
          </a:p>
          <a:p>
            <a:pPr lvl="4"/>
            <a:r>
              <a:rPr lang="de-DE"/>
              <a:t>Fifth level</a:t>
            </a:r>
          </a:p>
        </p:txBody>
      </p:sp>
      <p:sp>
        <p:nvSpPr>
          <p:cNvPr id="10" name="Rectangle 6"/>
          <p:cNvSpPr>
            <a:spLocks noGrp="1" noChangeArrowheads="1"/>
          </p:cNvSpPr>
          <p:nvPr>
            <p:ph type="sldNum" sz="quarter" idx="13"/>
          </p:nvPr>
        </p:nvSpPr>
        <p:spPr>
          <a:xfrm>
            <a:off x="2279576" y="5943600"/>
            <a:ext cx="4201061" cy="374650"/>
          </a:xfrm>
          <a:prstGeom prst="rect">
            <a:avLst/>
          </a:prstGeom>
          <a:ln/>
        </p:spPr>
        <p:txBody>
          <a:bodyPr/>
          <a:lstStyle>
            <a:lvl1pPr>
              <a:defRPr sz="1400" i="1">
                <a:solidFill>
                  <a:schemeClr val="bg1">
                    <a:lumMod val="50000"/>
                  </a:schemeClr>
                </a:solidFill>
              </a:defRPr>
            </a:lvl1pPr>
          </a:lstStyle>
          <a:p>
            <a:r>
              <a:rPr lang="de-DE" altLang="de-DE">
                <a:latin typeface="Calibri" panose="020F0502020204030204" pitchFamily="34" charset="0"/>
                <a:cs typeface="+mn-cs"/>
              </a:rPr>
              <a:t>Source: </a:t>
            </a:r>
            <a:fld id="{77D4B813-239F-4044-8974-4EB99E928752}" type="slidenum">
              <a:rPr lang="de-DE" altLang="de-DE" smtClean="0">
                <a:latin typeface="Calibri" panose="020F0502020204030204" pitchFamily="34" charset="0"/>
                <a:cs typeface="+mn-cs"/>
              </a:rPr>
              <a:pPr/>
              <a:t>‹#›</a:t>
            </a:fld>
            <a:r>
              <a:rPr lang="de-DE" altLang="de-DE">
                <a:latin typeface="Calibri" panose="020F0502020204030204" pitchFamily="34" charset="0"/>
                <a:cs typeface="+mn-cs"/>
              </a:rPr>
              <a:t> </a:t>
            </a:r>
          </a:p>
        </p:txBody>
      </p:sp>
      <p:sp>
        <p:nvSpPr>
          <p:cNvPr id="11" name="Rectangle 10"/>
          <p:cNvSpPr/>
          <p:nvPr userDrawn="1"/>
        </p:nvSpPr>
        <p:spPr bwMode="auto">
          <a:xfrm>
            <a:off x="0" y="0"/>
            <a:ext cx="2279576" cy="6484790"/>
          </a:xfrm>
          <a:prstGeom prst="rect">
            <a:avLst/>
          </a:prstGeom>
          <a:solidFill>
            <a:schemeClr val="bg1">
              <a:lumMod val="50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4" name="Text Placeholder 9"/>
          <p:cNvSpPr>
            <a:spLocks noGrp="1"/>
          </p:cNvSpPr>
          <p:nvPr>
            <p:ph type="body" sz="quarter" idx="15" hasCustomPrompt="1"/>
          </p:nvPr>
        </p:nvSpPr>
        <p:spPr>
          <a:xfrm>
            <a:off x="119337" y="1340775"/>
            <a:ext cx="2016224" cy="1584169"/>
          </a:xfrm>
          <a:prstGeom prst="rect">
            <a:avLst/>
          </a:prstGeom>
        </p:spPr>
        <p:txBody>
          <a:bodyPr/>
          <a:lstStyle>
            <a:lvl1pPr marL="0" indent="0">
              <a:buClr>
                <a:schemeClr val="bg1"/>
              </a:buClr>
              <a:buFont typeface="+mj-lt"/>
              <a:buAutoNum type="arabicPeriod"/>
              <a:defRPr lang="en-US" dirty="0">
                <a:solidFill>
                  <a:schemeClr val="accent2"/>
                </a:solidFill>
                <a:latin typeface="Calibri" panose="020F0502020204030204" pitchFamily="34" charset="0"/>
                <a:cs typeface="Calibri" panose="020F0502020204030204" pitchFamily="34" charset="0"/>
              </a:defRPr>
            </a:lvl1pPr>
          </a:lstStyle>
          <a:p>
            <a:pPr marL="342900" indent="-342900">
              <a:buAutoNum type="arabicPeriod"/>
            </a:pPr>
            <a:r>
              <a:rPr lang="en-US" sz="1800" b="1">
                <a:solidFill>
                  <a:schemeClr val="bg1"/>
                </a:solidFill>
                <a:latin typeface="Myriad Pro" panose="020B0503030403020204" pitchFamily="34" charset="0"/>
              </a:rPr>
              <a:t>HEADING 1</a:t>
            </a:r>
          </a:p>
          <a:p>
            <a:pPr marL="342900" indent="-342900">
              <a:buAutoNum type="arabicPeriod"/>
            </a:pPr>
            <a:r>
              <a:rPr lang="en-US" sz="1800" b="1">
                <a:solidFill>
                  <a:schemeClr val="bg1"/>
                </a:solidFill>
                <a:latin typeface="Myriad Pro" panose="020B0503030403020204" pitchFamily="34" charset="0"/>
              </a:rPr>
              <a:t>Heading 2</a:t>
            </a:r>
          </a:p>
          <a:p>
            <a:pPr marL="342900" indent="-342900">
              <a:buAutoNum type="arabicPeriod"/>
            </a:pPr>
            <a:r>
              <a:rPr lang="en-US" sz="1800" b="1">
                <a:solidFill>
                  <a:schemeClr val="bg1"/>
                </a:solidFill>
                <a:latin typeface="Myriad Pro" panose="020B0503030403020204" pitchFamily="34" charset="0"/>
              </a:rPr>
              <a:t>Heading 3</a:t>
            </a:r>
          </a:p>
          <a:p>
            <a:pPr marL="342900" indent="-342900">
              <a:buAutoNum type="arabicPeriod"/>
            </a:pPr>
            <a:r>
              <a:rPr lang="en-US" sz="1800" b="1">
                <a:solidFill>
                  <a:schemeClr val="bg1"/>
                </a:solidFill>
                <a:latin typeface="Myriad Pro" panose="020B0503030403020204" pitchFamily="34" charset="0"/>
              </a:rPr>
              <a:t>Heading 4</a:t>
            </a:r>
          </a:p>
        </p:txBody>
      </p:sp>
      <p:sp>
        <p:nvSpPr>
          <p:cNvPr id="16" name="Text Placeholder 18"/>
          <p:cNvSpPr>
            <a:spLocks noGrp="1"/>
          </p:cNvSpPr>
          <p:nvPr>
            <p:ph type="body" sz="quarter" idx="16" hasCustomPrompt="1"/>
          </p:nvPr>
        </p:nvSpPr>
        <p:spPr>
          <a:xfrm>
            <a:off x="2279576" y="82758"/>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
        <p:nvSpPr>
          <p:cNvPr id="12"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Tree>
    <p:extLst>
      <p:ext uri="{BB962C8B-B14F-4D97-AF65-F5344CB8AC3E}">
        <p14:creationId xmlns:p14="http://schemas.microsoft.com/office/powerpoint/2010/main" val="372287801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9" name="Inhaltsplatzhalter 2"/>
          <p:cNvSpPr>
            <a:spLocks noGrp="1"/>
          </p:cNvSpPr>
          <p:nvPr>
            <p:ph sz="half" idx="10" hasCustomPrompt="1"/>
          </p:nvPr>
        </p:nvSpPr>
        <p:spPr>
          <a:xfrm>
            <a:off x="6312025" y="1340774"/>
            <a:ext cx="5351628" cy="4977475"/>
          </a:xfrm>
          <a:prstGeom prst="rect">
            <a:avLst/>
          </a:prstGeom>
        </p:spPr>
        <p:txBody>
          <a:bodyPr/>
          <a:lstStyle>
            <a:lvl1pPr>
              <a:buClr>
                <a:schemeClr val="accent1"/>
              </a:buClr>
              <a:buFont typeface="Courier New" pitchFamily="49" charset="0"/>
              <a:buChar char="o"/>
              <a:defRPr sz="2400">
                <a:solidFill>
                  <a:schemeClr val="bg2">
                    <a:lumMod val="50000"/>
                  </a:schemeClr>
                </a:solidFill>
                <a:latin typeface="Calibri" panose="020F0502020204030204" pitchFamily="34" charset="0"/>
                <a:cs typeface="Calibri" panose="020F0502020204030204" pitchFamily="34" charset="0"/>
              </a:defRPr>
            </a:lvl1pPr>
            <a:lvl2pPr marL="742919" marR="0" indent="-285738" algn="l" defTabSz="914362" rtl="0" eaLnBrk="0" fontAlgn="base" latinLnBrk="0" hangingPunct="0">
              <a:lnSpc>
                <a:spcPct val="100000"/>
              </a:lnSpc>
              <a:spcBef>
                <a:spcPct val="20000"/>
              </a:spcBef>
              <a:spcAft>
                <a:spcPct val="0"/>
              </a:spcAft>
              <a:buClr>
                <a:schemeClr val="accent1"/>
              </a:buClr>
              <a:buSzTx/>
              <a:buFont typeface="Courier New" pitchFamily="49" charset="0"/>
              <a:buChar char="o"/>
              <a:tabLst/>
              <a:defRPr sz="2000">
                <a:solidFill>
                  <a:schemeClr val="bg2">
                    <a:lumMod val="50000"/>
                  </a:schemeClr>
                </a:solidFill>
                <a:latin typeface="Calibri" panose="020F0502020204030204" pitchFamily="34" charset="0"/>
                <a:cs typeface="Calibri" panose="020F0502020204030204" pitchFamily="34" charset="0"/>
              </a:defRPr>
            </a:lvl2pPr>
            <a:lvl3pPr marL="1142952" indent="-228591">
              <a:buClr>
                <a:schemeClr val="accent1"/>
              </a:buClr>
              <a:buFont typeface="Arial" pitchFamily="34" charset="0"/>
              <a:buChar char="•"/>
              <a:defRPr lang="de-DE" sz="1800" dirty="0" smtClean="0">
                <a:solidFill>
                  <a:schemeClr val="bg2">
                    <a:lumMod val="50000"/>
                  </a:schemeClr>
                </a:solidFill>
                <a:latin typeface="Calibri" panose="020F0502020204030204" pitchFamily="34" charset="0"/>
                <a:ea typeface="+mn-ea"/>
                <a:cs typeface="Calibri" panose="020F0502020204030204" pitchFamily="34" charset="0"/>
              </a:defRPr>
            </a:lvl3pPr>
            <a:lvl4pPr>
              <a:buClr>
                <a:schemeClr val="accent1"/>
              </a:buClr>
              <a:defRPr sz="1600">
                <a:solidFill>
                  <a:schemeClr val="bg2">
                    <a:lumMod val="50000"/>
                  </a:schemeClr>
                </a:solidFill>
                <a:latin typeface="Calibri" panose="020F0502020204030204" pitchFamily="34" charset="0"/>
                <a:cs typeface="Calibri" panose="020F0502020204030204" pitchFamily="34" charset="0"/>
              </a:defRPr>
            </a:lvl4pPr>
            <a:lvl5pPr>
              <a:buClr>
                <a:schemeClr val="accent1"/>
              </a:buClr>
              <a:defRPr sz="1600">
                <a:solidFill>
                  <a:schemeClr val="bg2">
                    <a:lumMod val="50000"/>
                  </a:schemeClr>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de-DE"/>
              <a:t>Text</a:t>
            </a:r>
          </a:p>
          <a:p>
            <a:pPr lvl="1"/>
            <a:r>
              <a:rPr lang="de-DE"/>
              <a:t>Second level</a:t>
            </a:r>
          </a:p>
          <a:p>
            <a:pPr lvl="2"/>
            <a:r>
              <a:rPr lang="de-DE"/>
              <a:t>Third level</a:t>
            </a:r>
          </a:p>
          <a:p>
            <a:pPr lvl="3"/>
            <a:r>
              <a:rPr lang="de-DE"/>
              <a:t>Forth level</a:t>
            </a:r>
          </a:p>
          <a:p>
            <a:pPr lvl="4"/>
            <a:r>
              <a:rPr lang="de-DE"/>
              <a:t>Fifth level</a:t>
            </a:r>
          </a:p>
        </p:txBody>
      </p:sp>
      <p:sp>
        <p:nvSpPr>
          <p:cNvPr id="6" name="Picture Placeholder 5"/>
          <p:cNvSpPr>
            <a:spLocks noGrp="1"/>
          </p:cNvSpPr>
          <p:nvPr>
            <p:ph type="pic" sz="quarter" idx="11"/>
          </p:nvPr>
        </p:nvSpPr>
        <p:spPr>
          <a:xfrm>
            <a:off x="623392" y="1340775"/>
            <a:ext cx="5353189" cy="4977475"/>
          </a:xfrm>
          <a:prstGeom prst="rect">
            <a:avLst/>
          </a:prstGeom>
        </p:spPr>
        <p:txBody>
          <a:bodyPr/>
          <a:lstStyle/>
          <a:p>
            <a:endParaRPr lang="bg-BG"/>
          </a:p>
        </p:txBody>
      </p:sp>
      <p:sp>
        <p:nvSpPr>
          <p:cNvPr id="10" name="Rectangle 6"/>
          <p:cNvSpPr>
            <a:spLocks noGrp="1" noChangeArrowheads="1"/>
          </p:cNvSpPr>
          <p:nvPr>
            <p:ph type="sldNum" sz="quarter" idx="13"/>
          </p:nvPr>
        </p:nvSpPr>
        <p:spPr>
          <a:xfrm>
            <a:off x="623392" y="5949280"/>
            <a:ext cx="5353189" cy="374650"/>
          </a:xfrm>
          <a:prstGeom prst="rect">
            <a:avLst/>
          </a:prstGeom>
          <a:ln/>
        </p:spPr>
        <p:txBody>
          <a:bodyPr/>
          <a:lstStyle>
            <a:lvl1pPr>
              <a:defRPr sz="1400" i="1">
                <a:solidFill>
                  <a:schemeClr val="bg1">
                    <a:lumMod val="50000"/>
                  </a:schemeClr>
                </a:solidFill>
              </a:defRPr>
            </a:lvl1pPr>
          </a:lstStyle>
          <a:p>
            <a:r>
              <a:rPr lang="de-DE" altLang="de-DE">
                <a:latin typeface="Calibri" panose="020F0502020204030204" pitchFamily="34" charset="0"/>
                <a:cs typeface="+mn-cs"/>
              </a:rPr>
              <a:t>Source: </a:t>
            </a:r>
            <a:fld id="{77D4B813-239F-4044-8974-4EB99E928752}" type="slidenum">
              <a:rPr lang="de-DE" altLang="de-DE" smtClean="0">
                <a:latin typeface="Calibri" panose="020F0502020204030204" pitchFamily="34" charset="0"/>
                <a:cs typeface="+mn-cs"/>
              </a:rPr>
              <a:pPr/>
              <a:t>‹#›</a:t>
            </a:fld>
            <a:r>
              <a:rPr lang="de-DE" altLang="de-DE">
                <a:latin typeface="Calibri" panose="020F0502020204030204" pitchFamily="34" charset="0"/>
                <a:cs typeface="+mn-cs"/>
              </a:rPr>
              <a:t> </a:t>
            </a:r>
          </a:p>
        </p:txBody>
      </p:sp>
      <p:sp>
        <p:nvSpPr>
          <p:cNvPr id="13"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2" name="Text Placeholder 18"/>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372663376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wo columns - text">
    <p:spTree>
      <p:nvGrpSpPr>
        <p:cNvPr id="1" name=""/>
        <p:cNvGrpSpPr/>
        <p:nvPr/>
      </p:nvGrpSpPr>
      <p:grpSpPr>
        <a:xfrm>
          <a:off x="0" y="0"/>
          <a:ext cx="0" cy="0"/>
          <a:chOff x="0" y="0"/>
          <a:chExt cx="0" cy="0"/>
        </a:xfrm>
      </p:grpSpPr>
      <p:sp>
        <p:nvSpPr>
          <p:cNvPr id="9" name="Inhaltsplatzhalter 2"/>
          <p:cNvSpPr>
            <a:spLocks noGrp="1"/>
          </p:cNvSpPr>
          <p:nvPr>
            <p:ph sz="half" idx="10" hasCustomPrompt="1"/>
          </p:nvPr>
        </p:nvSpPr>
        <p:spPr>
          <a:xfrm>
            <a:off x="6312025" y="1340774"/>
            <a:ext cx="5351628" cy="4977475"/>
          </a:xfrm>
          <a:prstGeom prst="rect">
            <a:avLst/>
          </a:prstGeom>
        </p:spPr>
        <p:txBody>
          <a:bodyPr/>
          <a:lstStyle>
            <a:lvl1pPr>
              <a:buClr>
                <a:schemeClr val="accent1"/>
              </a:buClr>
              <a:buFont typeface="Courier New" pitchFamily="49" charset="0"/>
              <a:buChar char="o"/>
              <a:defRPr sz="2400">
                <a:solidFill>
                  <a:schemeClr val="bg2">
                    <a:lumMod val="50000"/>
                  </a:schemeClr>
                </a:solidFill>
                <a:latin typeface="Calibri" panose="020F0502020204030204" pitchFamily="34" charset="0"/>
                <a:cs typeface="Calibri" panose="020F0502020204030204" pitchFamily="34" charset="0"/>
              </a:defRPr>
            </a:lvl1pPr>
            <a:lvl2pPr marL="742919" marR="0" indent="-285738" algn="l" defTabSz="914362" rtl="0" eaLnBrk="0" fontAlgn="base" latinLnBrk="0" hangingPunct="0">
              <a:lnSpc>
                <a:spcPct val="100000"/>
              </a:lnSpc>
              <a:spcBef>
                <a:spcPct val="20000"/>
              </a:spcBef>
              <a:spcAft>
                <a:spcPct val="0"/>
              </a:spcAft>
              <a:buClr>
                <a:schemeClr val="accent1"/>
              </a:buClr>
              <a:buSzTx/>
              <a:buFont typeface="Courier New" pitchFamily="49" charset="0"/>
              <a:buChar char="o"/>
              <a:tabLst/>
              <a:defRPr sz="2000">
                <a:solidFill>
                  <a:schemeClr val="bg2">
                    <a:lumMod val="50000"/>
                  </a:schemeClr>
                </a:solidFill>
                <a:latin typeface="Calibri" panose="020F0502020204030204" pitchFamily="34" charset="0"/>
                <a:cs typeface="Calibri" panose="020F0502020204030204" pitchFamily="34" charset="0"/>
              </a:defRPr>
            </a:lvl2pPr>
            <a:lvl3pPr marL="1142952" indent="-228591">
              <a:buClr>
                <a:schemeClr val="accent1"/>
              </a:buClr>
              <a:buFont typeface="Arial" pitchFamily="34" charset="0"/>
              <a:buChar char="•"/>
              <a:defRPr lang="de-DE" sz="1800" dirty="0" smtClean="0">
                <a:solidFill>
                  <a:schemeClr val="bg2">
                    <a:lumMod val="50000"/>
                  </a:schemeClr>
                </a:solidFill>
                <a:latin typeface="Calibri" panose="020F0502020204030204" pitchFamily="34" charset="0"/>
                <a:ea typeface="+mn-ea"/>
                <a:cs typeface="Calibri" panose="020F0502020204030204" pitchFamily="34" charset="0"/>
              </a:defRPr>
            </a:lvl3pPr>
            <a:lvl4pPr>
              <a:buClr>
                <a:schemeClr val="accent1"/>
              </a:buClr>
              <a:defRPr sz="1600">
                <a:solidFill>
                  <a:schemeClr val="bg2">
                    <a:lumMod val="50000"/>
                  </a:schemeClr>
                </a:solidFill>
                <a:latin typeface="Calibri" panose="020F0502020204030204" pitchFamily="34" charset="0"/>
                <a:cs typeface="Calibri" panose="020F0502020204030204" pitchFamily="34" charset="0"/>
              </a:defRPr>
            </a:lvl4pPr>
            <a:lvl5pPr>
              <a:buClr>
                <a:schemeClr val="accent1"/>
              </a:buClr>
              <a:defRPr sz="1600">
                <a:solidFill>
                  <a:schemeClr val="bg2">
                    <a:lumMod val="50000"/>
                  </a:schemeClr>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de-DE"/>
              <a:t>Text</a:t>
            </a:r>
          </a:p>
          <a:p>
            <a:pPr lvl="1"/>
            <a:r>
              <a:rPr lang="de-DE"/>
              <a:t>Second level</a:t>
            </a:r>
          </a:p>
          <a:p>
            <a:pPr lvl="2"/>
            <a:r>
              <a:rPr lang="de-DE"/>
              <a:t>Third level</a:t>
            </a:r>
          </a:p>
          <a:p>
            <a:pPr lvl="3"/>
            <a:r>
              <a:rPr lang="de-DE"/>
              <a:t>Forth level</a:t>
            </a:r>
          </a:p>
          <a:p>
            <a:pPr lvl="4"/>
            <a:r>
              <a:rPr lang="de-DE"/>
              <a:t>Fifth level</a:t>
            </a:r>
          </a:p>
        </p:txBody>
      </p:sp>
      <p:sp>
        <p:nvSpPr>
          <p:cNvPr id="13"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2" name="Text Placeholder 18"/>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
        <p:nvSpPr>
          <p:cNvPr id="4" name="Inhaltsplatzhalter 2">
            <a:extLst>
              <a:ext uri="{FF2B5EF4-FFF2-40B4-BE49-F238E27FC236}">
                <a16:creationId xmlns:a16="http://schemas.microsoft.com/office/drawing/2014/main" id="{298E181D-ED7A-3742-716E-3CD58ED34D50}"/>
              </a:ext>
            </a:extLst>
          </p:cNvPr>
          <p:cNvSpPr>
            <a:spLocks noGrp="1"/>
          </p:cNvSpPr>
          <p:nvPr>
            <p:ph sz="half" idx="17" hasCustomPrompt="1"/>
          </p:nvPr>
        </p:nvSpPr>
        <p:spPr>
          <a:xfrm>
            <a:off x="624953" y="1340775"/>
            <a:ext cx="5351628" cy="4977475"/>
          </a:xfrm>
          <a:prstGeom prst="rect">
            <a:avLst/>
          </a:prstGeom>
        </p:spPr>
        <p:txBody>
          <a:bodyPr/>
          <a:lstStyle>
            <a:lvl1pPr>
              <a:buClr>
                <a:schemeClr val="accent1"/>
              </a:buClr>
              <a:buFont typeface="Courier New" pitchFamily="49" charset="0"/>
              <a:buChar char="o"/>
              <a:defRPr sz="2400">
                <a:solidFill>
                  <a:schemeClr val="bg2">
                    <a:lumMod val="50000"/>
                  </a:schemeClr>
                </a:solidFill>
                <a:latin typeface="Calibri" panose="020F0502020204030204" pitchFamily="34" charset="0"/>
                <a:cs typeface="Calibri" panose="020F0502020204030204" pitchFamily="34" charset="0"/>
              </a:defRPr>
            </a:lvl1pPr>
            <a:lvl2pPr marL="742919" marR="0" indent="-285738" algn="l" defTabSz="914362" rtl="0" eaLnBrk="0" fontAlgn="base" latinLnBrk="0" hangingPunct="0">
              <a:lnSpc>
                <a:spcPct val="100000"/>
              </a:lnSpc>
              <a:spcBef>
                <a:spcPct val="20000"/>
              </a:spcBef>
              <a:spcAft>
                <a:spcPct val="0"/>
              </a:spcAft>
              <a:buClr>
                <a:schemeClr val="accent1"/>
              </a:buClr>
              <a:buSzTx/>
              <a:buFont typeface="Courier New" pitchFamily="49" charset="0"/>
              <a:buChar char="o"/>
              <a:tabLst/>
              <a:defRPr sz="2000">
                <a:solidFill>
                  <a:schemeClr val="bg2">
                    <a:lumMod val="50000"/>
                  </a:schemeClr>
                </a:solidFill>
                <a:latin typeface="Calibri" panose="020F0502020204030204" pitchFamily="34" charset="0"/>
                <a:cs typeface="Calibri" panose="020F0502020204030204" pitchFamily="34" charset="0"/>
              </a:defRPr>
            </a:lvl2pPr>
            <a:lvl3pPr marL="1142952" indent="-228591">
              <a:buClr>
                <a:schemeClr val="accent1"/>
              </a:buClr>
              <a:buFont typeface="Arial" pitchFamily="34" charset="0"/>
              <a:buChar char="•"/>
              <a:defRPr lang="de-DE" sz="1800" dirty="0" smtClean="0">
                <a:solidFill>
                  <a:schemeClr val="bg2">
                    <a:lumMod val="50000"/>
                  </a:schemeClr>
                </a:solidFill>
                <a:latin typeface="Calibri" panose="020F0502020204030204" pitchFamily="34" charset="0"/>
                <a:ea typeface="+mn-ea"/>
                <a:cs typeface="Calibri" panose="020F0502020204030204" pitchFamily="34" charset="0"/>
              </a:defRPr>
            </a:lvl3pPr>
            <a:lvl4pPr>
              <a:buClr>
                <a:schemeClr val="accent1"/>
              </a:buClr>
              <a:defRPr sz="1600">
                <a:solidFill>
                  <a:schemeClr val="bg2">
                    <a:lumMod val="50000"/>
                  </a:schemeClr>
                </a:solidFill>
                <a:latin typeface="Calibri" panose="020F0502020204030204" pitchFamily="34" charset="0"/>
                <a:cs typeface="Calibri" panose="020F0502020204030204" pitchFamily="34" charset="0"/>
              </a:defRPr>
            </a:lvl4pPr>
            <a:lvl5pPr>
              <a:buClr>
                <a:schemeClr val="accent1"/>
              </a:buClr>
              <a:defRPr sz="1600">
                <a:solidFill>
                  <a:schemeClr val="bg2">
                    <a:lumMod val="50000"/>
                  </a:schemeClr>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de-DE"/>
              <a:t>Text</a:t>
            </a:r>
          </a:p>
          <a:p>
            <a:pPr lvl="1"/>
            <a:r>
              <a:rPr lang="de-DE"/>
              <a:t>Second level</a:t>
            </a:r>
          </a:p>
          <a:p>
            <a:pPr lvl="2"/>
            <a:r>
              <a:rPr lang="de-DE"/>
              <a:t>Third level</a:t>
            </a:r>
          </a:p>
          <a:p>
            <a:pPr lvl="3"/>
            <a:r>
              <a:rPr lang="de-DE"/>
              <a:t>Forth level</a:t>
            </a:r>
          </a:p>
          <a:p>
            <a:pPr lvl="4"/>
            <a:r>
              <a:rPr lang="de-DE"/>
              <a:t>Fifth level</a:t>
            </a:r>
          </a:p>
        </p:txBody>
      </p:sp>
    </p:spTree>
    <p:extLst>
      <p:ext uri="{BB962C8B-B14F-4D97-AF65-F5344CB8AC3E}">
        <p14:creationId xmlns:p14="http://schemas.microsoft.com/office/powerpoint/2010/main" val="407626425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3" name="Inhaltsplatzhalter 6"/>
          <p:cNvSpPr>
            <a:spLocks noGrp="1"/>
          </p:cNvSpPr>
          <p:nvPr>
            <p:ph sz="quarter" idx="12" hasCustomPrompt="1"/>
          </p:nvPr>
        </p:nvSpPr>
        <p:spPr>
          <a:xfrm>
            <a:off x="2279574" y="3791256"/>
            <a:ext cx="9384078" cy="1163395"/>
          </a:xfrm>
          <a:prstGeom prst="rect">
            <a:avLst/>
          </a:prstGeom>
        </p:spPr>
        <p:txBody>
          <a:bodyPr wrap="square">
            <a:spAutoFit/>
          </a:bodyPr>
          <a:lstStyle>
            <a:lvl1pPr marL="0" marR="0" indent="0" algn="l" defTabSz="914179"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2400" b="0" dirty="0" smtClean="0">
                <a:solidFill>
                  <a:schemeClr val="tx2"/>
                </a:solidFill>
                <a:latin typeface="Calibri" panose="020F0502020204030204" pitchFamily="34" charset="0"/>
                <a:ea typeface="+mj-ea"/>
                <a:cs typeface="Calibri" pitchFamily="34" charset="0"/>
              </a:defRPr>
            </a:lvl1pPr>
            <a:lvl2pPr>
              <a:defRPr>
                <a:latin typeface="Calibri" panose="020F0502020204030204" pitchFamily="34" charset="0"/>
                <a:cs typeface="Calibri" pitchFamily="34" charset="0"/>
              </a:defRPr>
            </a:lvl2pPr>
            <a:lvl3pPr>
              <a:defRPr sz="1800">
                <a:latin typeface="Calibri" panose="020F0502020204030204" pitchFamily="34" charset="0"/>
                <a:cs typeface="Calibri" pitchFamily="34" charset="0"/>
              </a:defRPr>
            </a:lvl3pPr>
            <a:lvl4pPr>
              <a:defRPr/>
            </a:lvl4pPr>
            <a:lvl5pPr>
              <a:defRPr/>
            </a:lvl5pPr>
          </a:lstStyle>
          <a:p>
            <a:pPr lvl="0"/>
            <a:r>
              <a:rPr lang="de-DE"/>
              <a:t>Text</a:t>
            </a:r>
          </a:p>
          <a:p>
            <a:pPr lvl="1"/>
            <a:r>
              <a:rPr lang="de-DE"/>
              <a:t>Second level</a:t>
            </a:r>
          </a:p>
          <a:p>
            <a:pPr lvl="2"/>
            <a:r>
              <a:rPr lang="de-DE"/>
              <a:t>Third level</a:t>
            </a:r>
          </a:p>
        </p:txBody>
      </p:sp>
      <p:sp>
        <p:nvSpPr>
          <p:cNvPr id="5" name="Inhaltsplatzhalter 6"/>
          <p:cNvSpPr>
            <a:spLocks noGrp="1"/>
          </p:cNvSpPr>
          <p:nvPr>
            <p:ph sz="quarter" idx="13" hasCustomPrompt="1"/>
          </p:nvPr>
        </p:nvSpPr>
        <p:spPr>
          <a:xfrm>
            <a:off x="2279575" y="1359932"/>
            <a:ext cx="9384079" cy="2234458"/>
          </a:xfrm>
          <a:prstGeom prst="rect">
            <a:avLst/>
          </a:prstGeom>
        </p:spPr>
        <p:txBody>
          <a:bodyPr wrap="square">
            <a:spAutoFit/>
          </a:bodyPr>
          <a:lstStyle>
            <a:lvl1pPr marL="0" marR="0" indent="0" algn="l" defTabSz="914362"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2400" b="0" dirty="0" smtClean="0">
                <a:solidFill>
                  <a:schemeClr val="tx2"/>
                </a:solidFill>
                <a:latin typeface="Calibri" panose="020F0502020204030204" pitchFamily="34" charset="0"/>
                <a:ea typeface="+mj-ea"/>
                <a:cs typeface="Calibri" pitchFamily="34" charset="0"/>
              </a:defRPr>
            </a:lvl1pPr>
          </a:lstStyle>
          <a:p>
            <a:r>
              <a:rPr lang="de-DE" kern="0"/>
              <a:t>Cover </a:t>
            </a:r>
            <a:r>
              <a:rPr lang="de-DE" kern="0" err="1"/>
              <a:t>picture</a:t>
            </a:r>
            <a:endParaRPr lang="de-DE" kern="0"/>
          </a:p>
          <a:p>
            <a:endParaRPr lang="de-DE" kern="0"/>
          </a:p>
          <a:p>
            <a:endParaRPr lang="de-DE" kern="0"/>
          </a:p>
          <a:p>
            <a:endParaRPr lang="de-DE" kern="0"/>
          </a:p>
          <a:p>
            <a:endParaRPr lang="de-DE" kern="0"/>
          </a:p>
        </p:txBody>
      </p:sp>
      <p:sp>
        <p:nvSpPr>
          <p:cNvPr id="7" name="Slide Number Placeholder 6"/>
          <p:cNvSpPr>
            <a:spLocks noGrp="1" noChangeArrowheads="1"/>
          </p:cNvSpPr>
          <p:nvPr>
            <p:ph type="sldNum" sz="quarter" idx="14"/>
          </p:nvPr>
        </p:nvSpPr>
        <p:spPr>
          <a:xfrm>
            <a:off x="2279574" y="3219740"/>
            <a:ext cx="9384078" cy="374650"/>
          </a:xfrm>
          <a:prstGeom prst="rect">
            <a:avLst/>
          </a:prstGeom>
          <a:ln/>
        </p:spPr>
        <p:txBody>
          <a:bodyPr/>
          <a:lstStyle>
            <a:lvl1pPr>
              <a:defRPr sz="1400" i="1">
                <a:solidFill>
                  <a:schemeClr val="bg1">
                    <a:lumMod val="50000"/>
                  </a:schemeClr>
                </a:solidFill>
              </a:defRPr>
            </a:lvl1pPr>
          </a:lstStyle>
          <a:p>
            <a:r>
              <a:rPr lang="de-DE" altLang="de-DE">
                <a:latin typeface="Calibri" panose="020F0502020204030204" pitchFamily="34" charset="0"/>
                <a:cs typeface="+mn-cs"/>
              </a:rPr>
              <a:t>Source: </a:t>
            </a:r>
            <a:fld id="{77D4B813-239F-4044-8974-4EB99E928752}" type="slidenum">
              <a:rPr lang="de-DE" altLang="de-DE" smtClean="0">
                <a:latin typeface="Calibri" panose="020F0502020204030204" pitchFamily="34" charset="0"/>
                <a:cs typeface="+mn-cs"/>
              </a:rPr>
              <a:pPr/>
              <a:t>‹#›</a:t>
            </a:fld>
            <a:r>
              <a:rPr lang="de-DE" altLang="de-DE">
                <a:latin typeface="Calibri" panose="020F0502020204030204" pitchFamily="34" charset="0"/>
                <a:cs typeface="+mn-cs"/>
              </a:rPr>
              <a:t> </a:t>
            </a:r>
          </a:p>
        </p:txBody>
      </p:sp>
      <p:sp>
        <p:nvSpPr>
          <p:cNvPr id="10" name="Rectangle 9"/>
          <p:cNvSpPr/>
          <p:nvPr userDrawn="1"/>
        </p:nvSpPr>
        <p:spPr bwMode="auto">
          <a:xfrm>
            <a:off x="0" y="0"/>
            <a:ext cx="2279576" cy="6484790"/>
          </a:xfrm>
          <a:prstGeom prst="rect">
            <a:avLst/>
          </a:prstGeom>
          <a:solidFill>
            <a:schemeClr val="bg1">
              <a:lumMod val="50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2" name="Text Placeholder 9"/>
          <p:cNvSpPr>
            <a:spLocks noGrp="1"/>
          </p:cNvSpPr>
          <p:nvPr>
            <p:ph type="body" sz="quarter" idx="15" hasCustomPrompt="1"/>
          </p:nvPr>
        </p:nvSpPr>
        <p:spPr>
          <a:xfrm>
            <a:off x="119337" y="1340775"/>
            <a:ext cx="2016224" cy="1584169"/>
          </a:xfrm>
          <a:prstGeom prst="rect">
            <a:avLst/>
          </a:prstGeom>
        </p:spPr>
        <p:txBody>
          <a:bodyPr/>
          <a:lstStyle>
            <a:lvl1pPr marL="0" indent="0">
              <a:buClr>
                <a:schemeClr val="bg1"/>
              </a:buClr>
              <a:buFont typeface="+mj-lt"/>
              <a:buAutoNum type="arabicPeriod"/>
              <a:defRPr lang="en-US" dirty="0">
                <a:solidFill>
                  <a:schemeClr val="accent2"/>
                </a:solidFill>
                <a:latin typeface="Calibri" panose="020F0502020204030204" pitchFamily="34" charset="0"/>
                <a:cs typeface="Calibri" panose="020F0502020204030204" pitchFamily="34" charset="0"/>
              </a:defRPr>
            </a:lvl1pPr>
          </a:lstStyle>
          <a:p>
            <a:pPr marL="342900" indent="-342900">
              <a:buAutoNum type="arabicPeriod"/>
            </a:pPr>
            <a:r>
              <a:rPr lang="en-US" sz="1800" b="1">
                <a:solidFill>
                  <a:schemeClr val="bg1"/>
                </a:solidFill>
                <a:latin typeface="Myriad Pro" panose="020B0503030403020204" pitchFamily="34" charset="0"/>
              </a:rPr>
              <a:t>HEADING 1</a:t>
            </a:r>
          </a:p>
          <a:p>
            <a:pPr marL="342900" indent="-342900">
              <a:buAutoNum type="arabicPeriod"/>
            </a:pPr>
            <a:r>
              <a:rPr lang="en-US" sz="1800" b="1">
                <a:solidFill>
                  <a:schemeClr val="bg1"/>
                </a:solidFill>
                <a:latin typeface="Myriad Pro" panose="020B0503030403020204" pitchFamily="34" charset="0"/>
              </a:rPr>
              <a:t>Heading 2</a:t>
            </a:r>
          </a:p>
          <a:p>
            <a:pPr marL="342900" indent="-342900">
              <a:buAutoNum type="arabicPeriod"/>
            </a:pPr>
            <a:r>
              <a:rPr lang="en-US" sz="1800" b="1">
                <a:solidFill>
                  <a:schemeClr val="bg1"/>
                </a:solidFill>
                <a:latin typeface="Myriad Pro" panose="020B0503030403020204" pitchFamily="34" charset="0"/>
              </a:rPr>
              <a:t>Heading 3</a:t>
            </a:r>
          </a:p>
          <a:p>
            <a:pPr marL="342900" indent="-342900">
              <a:buAutoNum type="arabicPeriod"/>
            </a:pPr>
            <a:r>
              <a:rPr lang="en-US" sz="1800" b="1">
                <a:solidFill>
                  <a:schemeClr val="bg1"/>
                </a:solidFill>
                <a:latin typeface="Myriad Pro" panose="020B0503030403020204" pitchFamily="34" charset="0"/>
              </a:rPr>
              <a:t>Heading 4</a:t>
            </a:r>
          </a:p>
        </p:txBody>
      </p:sp>
      <p:sp>
        <p:nvSpPr>
          <p:cNvPr id="14" name="Text Placeholder 18"/>
          <p:cNvSpPr>
            <a:spLocks noGrp="1"/>
          </p:cNvSpPr>
          <p:nvPr>
            <p:ph type="body" sz="quarter" idx="16" hasCustomPrompt="1"/>
          </p:nvPr>
        </p:nvSpPr>
        <p:spPr>
          <a:xfrm>
            <a:off x="2279576" y="82758"/>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
        <p:nvSpPr>
          <p:cNvPr id="15"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Tree>
    <p:extLst>
      <p:ext uri="{BB962C8B-B14F-4D97-AF65-F5344CB8AC3E}">
        <p14:creationId xmlns:p14="http://schemas.microsoft.com/office/powerpoint/2010/main" val="197629797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amp; Text">
    <p:spTree>
      <p:nvGrpSpPr>
        <p:cNvPr id="1" name=""/>
        <p:cNvGrpSpPr/>
        <p:nvPr/>
      </p:nvGrpSpPr>
      <p:grpSpPr>
        <a:xfrm>
          <a:off x="0" y="0"/>
          <a:ext cx="0" cy="0"/>
          <a:chOff x="0" y="0"/>
          <a:chExt cx="0" cy="0"/>
        </a:xfrm>
      </p:grpSpPr>
      <p:sp>
        <p:nvSpPr>
          <p:cNvPr id="3" name="Inhaltsplatzhalter 6"/>
          <p:cNvSpPr>
            <a:spLocks noGrp="1"/>
          </p:cNvSpPr>
          <p:nvPr>
            <p:ph sz="quarter" idx="12" hasCustomPrompt="1"/>
          </p:nvPr>
        </p:nvSpPr>
        <p:spPr>
          <a:xfrm>
            <a:off x="623393" y="3791255"/>
            <a:ext cx="11040259" cy="1800000"/>
          </a:xfrm>
          <a:prstGeom prst="rect">
            <a:avLst/>
          </a:prstGeom>
        </p:spPr>
        <p:txBody>
          <a:bodyPr wrap="square">
            <a:spAutoFit/>
          </a:bodyPr>
          <a:lstStyle>
            <a:lvl1pPr marL="0" marR="0" indent="0" algn="l" defTabSz="914179"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2400" b="0" dirty="0" smtClean="0">
                <a:solidFill>
                  <a:schemeClr val="tx2"/>
                </a:solidFill>
                <a:latin typeface="Calibri" panose="020F0502020204030204" pitchFamily="34" charset="0"/>
                <a:ea typeface="+mj-ea"/>
                <a:cs typeface="Calibri" pitchFamily="34" charset="0"/>
              </a:defRPr>
            </a:lvl1pPr>
            <a:lvl2pPr>
              <a:defRPr>
                <a:latin typeface="Calibri" panose="020F0502020204030204" pitchFamily="34" charset="0"/>
                <a:cs typeface="Calibri" pitchFamily="34" charset="0"/>
              </a:defRPr>
            </a:lvl2pPr>
            <a:lvl3pPr>
              <a:defRPr sz="1800">
                <a:latin typeface="Calibri" panose="020F0502020204030204" pitchFamily="34" charset="0"/>
                <a:cs typeface="Calibri" pitchFamily="34" charset="0"/>
              </a:defRPr>
            </a:lvl3pPr>
            <a:lvl4pPr>
              <a:defRPr/>
            </a:lvl4pPr>
            <a:lvl5pPr>
              <a:defRPr/>
            </a:lvl5pPr>
          </a:lstStyle>
          <a:p>
            <a:pPr lvl="0"/>
            <a:r>
              <a:rPr lang="de-DE"/>
              <a:t>Text</a:t>
            </a:r>
          </a:p>
          <a:p>
            <a:pPr lvl="1"/>
            <a:r>
              <a:rPr lang="de-DE"/>
              <a:t>Second level</a:t>
            </a:r>
          </a:p>
          <a:p>
            <a:pPr lvl="2"/>
            <a:r>
              <a:rPr lang="de-DE"/>
              <a:t>Third level</a:t>
            </a:r>
          </a:p>
        </p:txBody>
      </p:sp>
      <p:sp>
        <p:nvSpPr>
          <p:cNvPr id="5" name="Inhaltsplatzhalter 6"/>
          <p:cNvSpPr>
            <a:spLocks noGrp="1"/>
          </p:cNvSpPr>
          <p:nvPr>
            <p:ph sz="quarter" idx="13" hasCustomPrompt="1"/>
          </p:nvPr>
        </p:nvSpPr>
        <p:spPr>
          <a:xfrm>
            <a:off x="623393" y="1359932"/>
            <a:ext cx="11040262" cy="2234458"/>
          </a:xfrm>
          <a:prstGeom prst="rect">
            <a:avLst/>
          </a:prstGeom>
        </p:spPr>
        <p:txBody>
          <a:bodyPr wrap="square">
            <a:spAutoFit/>
          </a:bodyPr>
          <a:lstStyle>
            <a:lvl1pPr marL="0" marR="0" indent="0" algn="l" defTabSz="914362"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2400" b="0" dirty="0" smtClean="0">
                <a:solidFill>
                  <a:schemeClr val="tx2"/>
                </a:solidFill>
                <a:latin typeface="Calibri" panose="020F0502020204030204" pitchFamily="34" charset="0"/>
                <a:ea typeface="+mj-ea"/>
                <a:cs typeface="Calibri" pitchFamily="34" charset="0"/>
              </a:defRPr>
            </a:lvl1pPr>
          </a:lstStyle>
          <a:p>
            <a:r>
              <a:rPr lang="de-DE" kern="0"/>
              <a:t>Cover </a:t>
            </a:r>
            <a:r>
              <a:rPr lang="de-DE" kern="0" err="1"/>
              <a:t>picture</a:t>
            </a:r>
            <a:endParaRPr lang="de-DE" kern="0"/>
          </a:p>
          <a:p>
            <a:endParaRPr lang="de-DE" kern="0"/>
          </a:p>
          <a:p>
            <a:endParaRPr lang="de-DE" kern="0"/>
          </a:p>
          <a:p>
            <a:endParaRPr lang="de-DE" kern="0"/>
          </a:p>
          <a:p>
            <a:endParaRPr lang="de-DE" kern="0"/>
          </a:p>
        </p:txBody>
      </p:sp>
      <p:sp>
        <p:nvSpPr>
          <p:cNvPr id="7" name="Slide Number Placeholder 6"/>
          <p:cNvSpPr>
            <a:spLocks noGrp="1" noChangeArrowheads="1"/>
          </p:cNvSpPr>
          <p:nvPr>
            <p:ph type="sldNum" sz="quarter" idx="14"/>
          </p:nvPr>
        </p:nvSpPr>
        <p:spPr>
          <a:xfrm>
            <a:off x="623393" y="3219740"/>
            <a:ext cx="11040259" cy="374650"/>
          </a:xfrm>
          <a:prstGeom prst="rect">
            <a:avLst/>
          </a:prstGeom>
          <a:ln/>
        </p:spPr>
        <p:txBody>
          <a:bodyPr/>
          <a:lstStyle>
            <a:lvl1pPr>
              <a:defRPr sz="1400" i="1">
                <a:solidFill>
                  <a:schemeClr val="bg1">
                    <a:lumMod val="50000"/>
                  </a:schemeClr>
                </a:solidFill>
                <a:latin typeface="Myriad Pro" panose="020B0503030403020204" pitchFamily="34" charset="0"/>
              </a:defRPr>
            </a:lvl1pPr>
          </a:lstStyle>
          <a:p>
            <a:r>
              <a:rPr lang="de-DE" altLang="de-DE">
                <a:cs typeface="+mn-cs"/>
              </a:rPr>
              <a:t>Source: </a:t>
            </a:r>
            <a:fld id="{77D4B813-239F-4044-8974-4EB99E928752}" type="slidenum">
              <a:rPr lang="de-DE" altLang="de-DE" smtClean="0">
                <a:cs typeface="+mn-cs"/>
              </a:rPr>
              <a:pPr/>
              <a:t>‹#›</a:t>
            </a:fld>
            <a:r>
              <a:rPr lang="de-DE" altLang="de-DE">
                <a:cs typeface="+mn-cs"/>
              </a:rPr>
              <a:t> </a:t>
            </a:r>
          </a:p>
        </p:txBody>
      </p:sp>
      <p:sp>
        <p:nvSpPr>
          <p:cNvPr id="11"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2" name="Text Placeholder 18">
            <a:extLst>
              <a:ext uri="{FF2B5EF4-FFF2-40B4-BE49-F238E27FC236}">
                <a16:creationId xmlns:a16="http://schemas.microsoft.com/office/drawing/2014/main" id="{37C18CB0-33E3-6C5C-28FE-29FC4B7AF63C}"/>
              </a:ext>
            </a:extLst>
          </p:cNvPr>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
        <p:nvSpPr>
          <p:cNvPr id="8" name="Content Placeholder 5">
            <a:extLst>
              <a:ext uri="{FF2B5EF4-FFF2-40B4-BE49-F238E27FC236}">
                <a16:creationId xmlns:a16="http://schemas.microsoft.com/office/drawing/2014/main" id="{9A073E23-CA77-DC4E-181D-C77B3BFD2CF4}"/>
              </a:ext>
            </a:extLst>
          </p:cNvPr>
          <p:cNvSpPr>
            <a:spLocks noGrp="1"/>
          </p:cNvSpPr>
          <p:nvPr>
            <p:ph sz="quarter" idx="17" hasCustomPrompt="1"/>
          </p:nvPr>
        </p:nvSpPr>
        <p:spPr>
          <a:xfrm>
            <a:off x="623888" y="5805488"/>
            <a:ext cx="11039475" cy="287337"/>
          </a:xfrm>
          <a:prstGeom prst="rect">
            <a:avLst/>
          </a:prstGeom>
        </p:spPr>
        <p:txBody>
          <a:bodyPr/>
          <a:lstStyle>
            <a:lvl1pPr>
              <a:defRPr sz="1200"/>
            </a:lvl1pPr>
          </a:lstStyle>
          <a:p>
            <a:pPr lvl="0"/>
            <a:r>
              <a:rPr lang="en-US"/>
              <a:t>#reference</a:t>
            </a:r>
            <a:endParaRPr lang="bg-BG"/>
          </a:p>
        </p:txBody>
      </p:sp>
    </p:spTree>
    <p:extLst>
      <p:ext uri="{BB962C8B-B14F-4D97-AF65-F5344CB8AC3E}">
        <p14:creationId xmlns:p14="http://schemas.microsoft.com/office/powerpoint/2010/main" val="19153966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ext only">
    <p:spTree>
      <p:nvGrpSpPr>
        <p:cNvPr id="1" name=""/>
        <p:cNvGrpSpPr/>
        <p:nvPr/>
      </p:nvGrpSpPr>
      <p:grpSpPr>
        <a:xfrm>
          <a:off x="0" y="0"/>
          <a:ext cx="0" cy="0"/>
          <a:chOff x="0" y="0"/>
          <a:chExt cx="0" cy="0"/>
        </a:xfrm>
      </p:grpSpPr>
      <p:sp>
        <p:nvSpPr>
          <p:cNvPr id="3" name="Inhaltsplatzhalter 6"/>
          <p:cNvSpPr>
            <a:spLocks noGrp="1"/>
          </p:cNvSpPr>
          <p:nvPr>
            <p:ph sz="quarter" idx="12" hasCustomPrompt="1"/>
          </p:nvPr>
        </p:nvSpPr>
        <p:spPr>
          <a:xfrm>
            <a:off x="623397" y="1347430"/>
            <a:ext cx="11040259" cy="4680000"/>
          </a:xfrm>
          <a:prstGeom prst="rect">
            <a:avLst/>
          </a:prstGeom>
        </p:spPr>
        <p:txBody>
          <a:bodyPr wrap="square">
            <a:spAutoFit/>
          </a:bodyPr>
          <a:lstStyle>
            <a:lvl1pPr marL="0" marR="0" indent="0" algn="l" defTabSz="914179"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2400" b="0" dirty="0" smtClean="0">
                <a:solidFill>
                  <a:schemeClr val="tx2"/>
                </a:solidFill>
                <a:latin typeface="Calibri" panose="020F0502020204030204" pitchFamily="34" charset="0"/>
                <a:ea typeface="+mj-ea"/>
                <a:cs typeface="Calibri" pitchFamily="34" charset="0"/>
              </a:defRPr>
            </a:lvl1pPr>
            <a:lvl2pPr>
              <a:defRPr>
                <a:latin typeface="Calibri" panose="020F0502020204030204" pitchFamily="34" charset="0"/>
                <a:cs typeface="Calibri" pitchFamily="34" charset="0"/>
              </a:defRPr>
            </a:lvl2pPr>
            <a:lvl3pPr>
              <a:defRPr sz="1800">
                <a:latin typeface="Calibri" panose="020F0502020204030204" pitchFamily="34" charset="0"/>
                <a:cs typeface="Calibri" pitchFamily="34" charset="0"/>
              </a:defRPr>
            </a:lvl3pPr>
            <a:lvl4pPr>
              <a:defRPr/>
            </a:lvl4pPr>
            <a:lvl5pPr>
              <a:defRPr/>
            </a:lvl5pPr>
          </a:lstStyle>
          <a:p>
            <a:pPr lvl="0"/>
            <a:r>
              <a:rPr lang="de-DE"/>
              <a:t>Text</a:t>
            </a:r>
          </a:p>
          <a:p>
            <a:pPr lvl="1"/>
            <a:r>
              <a:rPr lang="de-DE"/>
              <a:t>Second level</a:t>
            </a:r>
          </a:p>
          <a:p>
            <a:pPr lvl="2"/>
            <a:r>
              <a:rPr lang="de-DE"/>
              <a:t>Third level</a:t>
            </a:r>
          </a:p>
        </p:txBody>
      </p:sp>
      <p:sp>
        <p:nvSpPr>
          <p:cNvPr id="11"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2" name="Text Placeholder 18">
            <a:extLst>
              <a:ext uri="{FF2B5EF4-FFF2-40B4-BE49-F238E27FC236}">
                <a16:creationId xmlns:a16="http://schemas.microsoft.com/office/drawing/2014/main" id="{D7DF28F9-201B-77C7-B4E6-5FFF7D50774A}"/>
              </a:ext>
            </a:extLst>
          </p:cNvPr>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3584051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B39A-57B2-DC70-E3F5-566459453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F600B-AD2F-F438-9B9D-37D7B789E7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0F890C-6CF4-D411-0B36-078392DD7C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C4F86A-E799-AE48-688E-FF2EE0D7A21F}"/>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6" name="Footer Placeholder 5">
            <a:extLst>
              <a:ext uri="{FF2B5EF4-FFF2-40B4-BE49-F238E27FC236}">
                <a16:creationId xmlns:a16="http://schemas.microsoft.com/office/drawing/2014/main" id="{3D0FB7B9-F606-5C5D-3136-BDACEB636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0495B-8A1C-2897-F568-7298E0C03039}"/>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312571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icture only">
    <p:spTree>
      <p:nvGrpSpPr>
        <p:cNvPr id="1" name=""/>
        <p:cNvGrpSpPr/>
        <p:nvPr/>
      </p:nvGrpSpPr>
      <p:grpSpPr>
        <a:xfrm>
          <a:off x="0" y="0"/>
          <a:ext cx="0" cy="0"/>
          <a:chOff x="0" y="0"/>
          <a:chExt cx="0" cy="0"/>
        </a:xfrm>
      </p:grpSpPr>
      <p:sp>
        <p:nvSpPr>
          <p:cNvPr id="5" name="Inhaltsplatzhalter 6"/>
          <p:cNvSpPr>
            <a:spLocks noGrp="1"/>
          </p:cNvSpPr>
          <p:nvPr>
            <p:ph sz="quarter" idx="13" hasCustomPrompt="1"/>
          </p:nvPr>
        </p:nvSpPr>
        <p:spPr>
          <a:xfrm>
            <a:off x="623393" y="1359932"/>
            <a:ext cx="11040262" cy="4320000"/>
          </a:xfrm>
          <a:prstGeom prst="rect">
            <a:avLst/>
          </a:prstGeom>
        </p:spPr>
        <p:txBody>
          <a:bodyPr wrap="square">
            <a:spAutoFit/>
          </a:bodyPr>
          <a:lstStyle>
            <a:lvl1pPr marL="0" marR="0" indent="0" algn="l" defTabSz="914362" rtl="0" eaLnBrk="0" fontAlgn="base" latinLnBrk="0" hangingPunct="0">
              <a:lnSpc>
                <a:spcPct val="100000"/>
              </a:lnSpc>
              <a:spcBef>
                <a:spcPct val="20000"/>
              </a:spcBef>
              <a:spcAft>
                <a:spcPct val="0"/>
              </a:spcAft>
              <a:buClr>
                <a:schemeClr val="bg2"/>
              </a:buClr>
              <a:buSzTx/>
              <a:buFont typeface="Wingdings" panose="05000000000000000000" pitchFamily="2" charset="2"/>
              <a:buNone/>
              <a:tabLst/>
              <a:defRPr lang="de-DE" sz="2400" b="0" dirty="0" smtClean="0">
                <a:solidFill>
                  <a:schemeClr val="tx2"/>
                </a:solidFill>
                <a:latin typeface="Calibri" panose="020F0502020204030204" pitchFamily="34" charset="0"/>
                <a:ea typeface="+mj-ea"/>
                <a:cs typeface="Calibri" pitchFamily="34" charset="0"/>
              </a:defRPr>
            </a:lvl1pPr>
          </a:lstStyle>
          <a:p>
            <a:r>
              <a:rPr lang="de-DE" kern="0"/>
              <a:t>Cover </a:t>
            </a:r>
            <a:r>
              <a:rPr lang="de-DE" kern="0" err="1"/>
              <a:t>picture</a:t>
            </a:r>
            <a:endParaRPr lang="de-DE" kern="0"/>
          </a:p>
          <a:p>
            <a:endParaRPr lang="de-DE" kern="0"/>
          </a:p>
          <a:p>
            <a:endParaRPr lang="de-DE" kern="0"/>
          </a:p>
          <a:p>
            <a:endParaRPr lang="de-DE" kern="0"/>
          </a:p>
          <a:p>
            <a:endParaRPr lang="de-DE" kern="0"/>
          </a:p>
        </p:txBody>
      </p:sp>
      <p:sp>
        <p:nvSpPr>
          <p:cNvPr id="11"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2" name="Text Placeholder 18">
            <a:extLst>
              <a:ext uri="{FF2B5EF4-FFF2-40B4-BE49-F238E27FC236}">
                <a16:creationId xmlns:a16="http://schemas.microsoft.com/office/drawing/2014/main" id="{E9006C03-5FB6-C173-4F34-593CAE582F8D}"/>
              </a:ext>
            </a:extLst>
          </p:cNvPr>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
        <p:nvSpPr>
          <p:cNvPr id="6" name="Content Placeholder 5">
            <a:extLst>
              <a:ext uri="{FF2B5EF4-FFF2-40B4-BE49-F238E27FC236}">
                <a16:creationId xmlns:a16="http://schemas.microsoft.com/office/drawing/2014/main" id="{3777E8CB-89EC-8907-47F4-D616B923888A}"/>
              </a:ext>
            </a:extLst>
          </p:cNvPr>
          <p:cNvSpPr>
            <a:spLocks noGrp="1"/>
          </p:cNvSpPr>
          <p:nvPr>
            <p:ph sz="quarter" idx="17" hasCustomPrompt="1"/>
          </p:nvPr>
        </p:nvSpPr>
        <p:spPr>
          <a:xfrm>
            <a:off x="623888" y="5805488"/>
            <a:ext cx="11039475" cy="287337"/>
          </a:xfrm>
          <a:prstGeom prst="rect">
            <a:avLst/>
          </a:prstGeom>
        </p:spPr>
        <p:txBody>
          <a:bodyPr/>
          <a:lstStyle>
            <a:lvl1pPr>
              <a:defRPr sz="1200"/>
            </a:lvl1pPr>
          </a:lstStyle>
          <a:p>
            <a:pPr lvl="0"/>
            <a:r>
              <a:rPr lang="en-US"/>
              <a:t>#reference</a:t>
            </a:r>
            <a:endParaRPr lang="bg-BG"/>
          </a:p>
        </p:txBody>
      </p:sp>
    </p:spTree>
    <p:extLst>
      <p:ext uri="{BB962C8B-B14F-4D97-AF65-F5344CB8AC3E}">
        <p14:creationId xmlns:p14="http://schemas.microsoft.com/office/powerpoint/2010/main" val="100041612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9" name="Inhaltsplatzhalter 2"/>
          <p:cNvSpPr>
            <a:spLocks noGrp="1"/>
          </p:cNvSpPr>
          <p:nvPr>
            <p:ph sz="half" idx="10" hasCustomPrompt="1"/>
          </p:nvPr>
        </p:nvSpPr>
        <p:spPr>
          <a:xfrm>
            <a:off x="7091656" y="3791250"/>
            <a:ext cx="4571996" cy="2527000"/>
          </a:xfrm>
          <a:prstGeom prst="rect">
            <a:avLst/>
          </a:prstGeom>
        </p:spPr>
        <p:txBody>
          <a:bodyPr/>
          <a:lstStyle>
            <a:lvl1pPr>
              <a:buClr>
                <a:schemeClr val="accent1"/>
              </a:buClr>
              <a:buFont typeface="Courier New" pitchFamily="49" charset="0"/>
              <a:buChar char="o"/>
              <a:defRPr sz="2400">
                <a:latin typeface="Calibri" panose="020F0502020204030204" pitchFamily="34" charset="0"/>
                <a:cs typeface="Calibri" panose="020F0502020204030204" pitchFamily="34" charset="0"/>
              </a:defRPr>
            </a:lvl1pPr>
            <a:lvl2pPr marL="742919" marR="0" indent="-285738" algn="l" defTabSz="914362" rtl="0" eaLnBrk="0" fontAlgn="base" latinLnBrk="0" hangingPunct="0">
              <a:lnSpc>
                <a:spcPct val="100000"/>
              </a:lnSpc>
              <a:spcBef>
                <a:spcPct val="20000"/>
              </a:spcBef>
              <a:spcAft>
                <a:spcPct val="0"/>
              </a:spcAft>
              <a:buClr>
                <a:schemeClr val="accent1"/>
              </a:buClr>
              <a:buSzTx/>
              <a:buFont typeface="Courier New" pitchFamily="49" charset="0"/>
              <a:buChar char="o"/>
              <a:tabLst/>
              <a:defRPr sz="2000">
                <a:latin typeface="Calibri" panose="020F0502020204030204" pitchFamily="34" charset="0"/>
                <a:cs typeface="Calibri" panose="020F0502020204030204" pitchFamily="34" charset="0"/>
              </a:defRPr>
            </a:lvl2pPr>
            <a:lvl3pPr marL="1142952" indent="-228591">
              <a:buClr>
                <a:schemeClr val="accent1"/>
              </a:buClr>
              <a:buFont typeface="Arial" pitchFamily="34" charset="0"/>
              <a:buChar char="•"/>
              <a:defRPr lang="de-DE" sz="1800" dirty="0" smtClean="0">
                <a:solidFill>
                  <a:schemeClr val="tx1"/>
                </a:solidFill>
                <a:latin typeface="Calibri" panose="020F0502020204030204" pitchFamily="34" charset="0"/>
                <a:ea typeface="+mn-ea"/>
                <a:cs typeface="Calibri" panose="020F0502020204030204" pitchFamily="34" charset="0"/>
              </a:defRPr>
            </a:lvl3pPr>
            <a:lvl4pPr>
              <a:buClr>
                <a:schemeClr val="accent1"/>
              </a:buClr>
              <a:defRPr sz="1600">
                <a:latin typeface="Calibri" panose="020F0502020204030204" pitchFamily="34" charset="0"/>
                <a:cs typeface="Calibri" panose="020F0502020204030204" pitchFamily="34" charset="0"/>
              </a:defRPr>
            </a:lvl4pPr>
            <a:lvl5pPr>
              <a:buClr>
                <a:schemeClr val="accent1"/>
              </a:buCl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de-DE"/>
              <a:t>Text</a:t>
            </a:r>
          </a:p>
          <a:p>
            <a:pPr lvl="1"/>
            <a:r>
              <a:rPr lang="de-DE"/>
              <a:t>Second level</a:t>
            </a:r>
          </a:p>
          <a:p>
            <a:pPr lvl="2"/>
            <a:r>
              <a:rPr lang="de-DE"/>
              <a:t>Third level</a:t>
            </a:r>
          </a:p>
          <a:p>
            <a:pPr lvl="3"/>
            <a:r>
              <a:rPr lang="de-DE"/>
              <a:t>Forth level</a:t>
            </a:r>
          </a:p>
          <a:p>
            <a:pPr lvl="4"/>
            <a:r>
              <a:rPr lang="de-DE"/>
              <a:t>Fifth level</a:t>
            </a:r>
          </a:p>
        </p:txBody>
      </p:sp>
      <p:sp>
        <p:nvSpPr>
          <p:cNvPr id="6" name="Picture Placeholder 5"/>
          <p:cNvSpPr>
            <a:spLocks noGrp="1"/>
          </p:cNvSpPr>
          <p:nvPr>
            <p:ph type="pic" sz="quarter" idx="11"/>
          </p:nvPr>
        </p:nvSpPr>
        <p:spPr>
          <a:xfrm>
            <a:off x="2279576" y="1340775"/>
            <a:ext cx="4572000" cy="4977475"/>
          </a:xfrm>
          <a:prstGeom prst="rect">
            <a:avLst/>
          </a:prstGeom>
        </p:spPr>
        <p:txBody>
          <a:bodyPr/>
          <a:lstStyle>
            <a:lvl1pPr>
              <a:defRPr lang="bg-BG">
                <a:latin typeface="Calibri" panose="020F0502020204030204" pitchFamily="34" charset="0"/>
                <a:cs typeface="Calibri" panose="020F0502020204030204" pitchFamily="34" charset="0"/>
              </a:defRPr>
            </a:lvl1pPr>
          </a:lstStyle>
          <a:p>
            <a:endParaRPr lang="bg-BG"/>
          </a:p>
        </p:txBody>
      </p:sp>
      <p:sp>
        <p:nvSpPr>
          <p:cNvPr id="10" name="Picture Placeholder 9"/>
          <p:cNvSpPr>
            <a:spLocks noGrp="1"/>
          </p:cNvSpPr>
          <p:nvPr>
            <p:ph type="pic" sz="quarter" idx="12"/>
          </p:nvPr>
        </p:nvSpPr>
        <p:spPr>
          <a:xfrm>
            <a:off x="7091656" y="1340775"/>
            <a:ext cx="4572000" cy="2304256"/>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11" name="Rectangle 6"/>
          <p:cNvSpPr>
            <a:spLocks noGrp="1" noChangeArrowheads="1"/>
          </p:cNvSpPr>
          <p:nvPr>
            <p:ph type="sldNum" sz="quarter" idx="14"/>
          </p:nvPr>
        </p:nvSpPr>
        <p:spPr>
          <a:xfrm>
            <a:off x="2279576" y="5943600"/>
            <a:ext cx="4572000" cy="374650"/>
          </a:xfrm>
          <a:prstGeom prst="rect">
            <a:avLst/>
          </a:prstGeom>
          <a:ln/>
        </p:spPr>
        <p:txBody>
          <a:bodyPr/>
          <a:lstStyle>
            <a:lvl1pPr>
              <a:defRPr sz="1400" i="1">
                <a:solidFill>
                  <a:schemeClr val="bg1">
                    <a:lumMod val="50000"/>
                  </a:schemeClr>
                </a:solidFill>
              </a:defRPr>
            </a:lvl1pPr>
          </a:lstStyle>
          <a:p>
            <a:r>
              <a:rPr lang="de-DE" altLang="de-DE">
                <a:latin typeface="Calibri" panose="020F0502020204030204" pitchFamily="34" charset="0"/>
                <a:cs typeface="+mn-cs"/>
              </a:rPr>
              <a:t>Source: </a:t>
            </a:r>
            <a:fld id="{77D4B813-239F-4044-8974-4EB99E928752}" type="slidenum">
              <a:rPr lang="de-DE" altLang="de-DE" smtClean="0">
                <a:latin typeface="Calibri" panose="020F0502020204030204" pitchFamily="34" charset="0"/>
                <a:cs typeface="+mn-cs"/>
              </a:rPr>
              <a:pPr/>
              <a:t>‹#›</a:t>
            </a:fld>
            <a:r>
              <a:rPr lang="de-DE" altLang="de-DE">
                <a:latin typeface="Calibri" panose="020F0502020204030204" pitchFamily="34" charset="0"/>
                <a:cs typeface="+mn-cs"/>
              </a:rPr>
              <a:t> </a:t>
            </a:r>
          </a:p>
        </p:txBody>
      </p:sp>
      <p:sp>
        <p:nvSpPr>
          <p:cNvPr id="17" name="Rectangle 16"/>
          <p:cNvSpPr/>
          <p:nvPr userDrawn="1"/>
        </p:nvSpPr>
        <p:spPr bwMode="auto">
          <a:xfrm>
            <a:off x="0" y="0"/>
            <a:ext cx="2279576" cy="6484790"/>
          </a:xfrm>
          <a:prstGeom prst="rect">
            <a:avLst/>
          </a:prstGeom>
          <a:solidFill>
            <a:schemeClr val="bg1">
              <a:lumMod val="50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8" name="Text Placeholder 9"/>
          <p:cNvSpPr>
            <a:spLocks noGrp="1"/>
          </p:cNvSpPr>
          <p:nvPr>
            <p:ph type="body" sz="quarter" idx="15" hasCustomPrompt="1"/>
          </p:nvPr>
        </p:nvSpPr>
        <p:spPr>
          <a:xfrm>
            <a:off x="119337" y="1340775"/>
            <a:ext cx="2016224" cy="1584169"/>
          </a:xfrm>
          <a:prstGeom prst="rect">
            <a:avLst/>
          </a:prstGeom>
        </p:spPr>
        <p:txBody>
          <a:bodyPr/>
          <a:lstStyle>
            <a:lvl1pPr marL="0" indent="0">
              <a:buClr>
                <a:schemeClr val="bg1"/>
              </a:buClr>
              <a:buFont typeface="+mj-lt"/>
              <a:buAutoNum type="arabicPeriod"/>
              <a:defRPr lang="en-US" dirty="0">
                <a:solidFill>
                  <a:schemeClr val="accent2"/>
                </a:solidFill>
                <a:latin typeface="Calibri" panose="020F0502020204030204" pitchFamily="34" charset="0"/>
                <a:cs typeface="Calibri" panose="020F0502020204030204" pitchFamily="34" charset="0"/>
              </a:defRPr>
            </a:lvl1pPr>
          </a:lstStyle>
          <a:p>
            <a:pPr marL="342900" indent="-342900">
              <a:buAutoNum type="arabicPeriod"/>
            </a:pPr>
            <a:r>
              <a:rPr lang="en-US" sz="1800" b="1">
                <a:solidFill>
                  <a:schemeClr val="bg1"/>
                </a:solidFill>
                <a:latin typeface="Myriad Pro" panose="020B0503030403020204" pitchFamily="34" charset="0"/>
              </a:rPr>
              <a:t>HEADING 1</a:t>
            </a:r>
          </a:p>
          <a:p>
            <a:pPr marL="342900" indent="-342900">
              <a:buAutoNum type="arabicPeriod"/>
            </a:pPr>
            <a:r>
              <a:rPr lang="en-US" sz="1800" b="1">
                <a:solidFill>
                  <a:schemeClr val="bg1"/>
                </a:solidFill>
                <a:latin typeface="Myriad Pro" panose="020B0503030403020204" pitchFamily="34" charset="0"/>
              </a:rPr>
              <a:t>Heading 2</a:t>
            </a:r>
          </a:p>
          <a:p>
            <a:pPr marL="342900" indent="-342900">
              <a:buAutoNum type="arabicPeriod"/>
            </a:pPr>
            <a:r>
              <a:rPr lang="en-US" sz="1800" b="1">
                <a:solidFill>
                  <a:schemeClr val="bg1"/>
                </a:solidFill>
                <a:latin typeface="Myriad Pro" panose="020B0503030403020204" pitchFamily="34" charset="0"/>
              </a:rPr>
              <a:t>Heading 3</a:t>
            </a:r>
          </a:p>
          <a:p>
            <a:pPr marL="342900" indent="-342900">
              <a:buAutoNum type="arabicPeriod"/>
            </a:pPr>
            <a:r>
              <a:rPr lang="en-US" sz="1800" b="1">
                <a:solidFill>
                  <a:schemeClr val="bg1"/>
                </a:solidFill>
                <a:latin typeface="Myriad Pro" panose="020B0503030403020204" pitchFamily="34" charset="0"/>
              </a:rPr>
              <a:t>Heading 4</a:t>
            </a:r>
          </a:p>
        </p:txBody>
      </p:sp>
      <p:sp>
        <p:nvSpPr>
          <p:cNvPr id="12"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13" name="Text Placeholder 18"/>
          <p:cNvSpPr>
            <a:spLocks noGrp="1"/>
          </p:cNvSpPr>
          <p:nvPr>
            <p:ph type="body" sz="quarter" idx="16" hasCustomPrompt="1"/>
          </p:nvPr>
        </p:nvSpPr>
        <p:spPr>
          <a:xfrm>
            <a:off x="2279576" y="82758"/>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413841107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pictures">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2" name="Text Placeholder 18">
            <a:extLst>
              <a:ext uri="{FF2B5EF4-FFF2-40B4-BE49-F238E27FC236}">
                <a16:creationId xmlns:a16="http://schemas.microsoft.com/office/drawing/2014/main" id="{32326E28-5C15-D379-75E7-93D7B90D50C3}"/>
              </a:ext>
            </a:extLst>
          </p:cNvPr>
          <p:cNvSpPr>
            <a:spLocks noGrp="1"/>
          </p:cNvSpPr>
          <p:nvPr>
            <p:ph type="body" sz="quarter" idx="17"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
        <p:nvSpPr>
          <p:cNvPr id="4" name="Picture Placeholder 9"/>
          <p:cNvSpPr>
            <a:spLocks noGrp="1"/>
          </p:cNvSpPr>
          <p:nvPr>
            <p:ph type="pic" sz="quarter" idx="12"/>
          </p:nvPr>
        </p:nvSpPr>
        <p:spPr>
          <a:xfrm>
            <a:off x="619122" y="3992670"/>
            <a:ext cx="5351631" cy="2304256"/>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5" name="Picture Placeholder 5"/>
          <p:cNvSpPr>
            <a:spLocks noGrp="1"/>
          </p:cNvSpPr>
          <p:nvPr>
            <p:ph type="pic" sz="quarter" idx="16"/>
          </p:nvPr>
        </p:nvSpPr>
        <p:spPr>
          <a:xfrm>
            <a:off x="6308487" y="1330830"/>
            <a:ext cx="5353189" cy="497747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6" name="Inhaltsplatzhalter 2"/>
          <p:cNvSpPr>
            <a:spLocks noGrp="1"/>
          </p:cNvSpPr>
          <p:nvPr>
            <p:ph sz="half" idx="10" hasCustomPrompt="1"/>
          </p:nvPr>
        </p:nvSpPr>
        <p:spPr>
          <a:xfrm>
            <a:off x="619432" y="1337931"/>
            <a:ext cx="5351627" cy="2527000"/>
          </a:xfrm>
          <a:prstGeom prst="rect">
            <a:avLst/>
          </a:prstGeom>
        </p:spPr>
        <p:txBody>
          <a:bodyPr/>
          <a:lstStyle>
            <a:lvl1pPr>
              <a:buClr>
                <a:schemeClr val="accent1"/>
              </a:buClr>
              <a:buFont typeface="Courier New" pitchFamily="49" charset="0"/>
              <a:buChar char="o"/>
              <a:defRPr sz="2400">
                <a:latin typeface="Calibri" panose="020F0502020204030204" pitchFamily="34" charset="0"/>
                <a:cs typeface="Calibri" panose="020F0502020204030204" pitchFamily="34" charset="0"/>
              </a:defRPr>
            </a:lvl1pPr>
            <a:lvl2pPr marL="742919" marR="0" indent="-285738" algn="l" defTabSz="914362" rtl="0" eaLnBrk="0" fontAlgn="base" latinLnBrk="0" hangingPunct="0">
              <a:lnSpc>
                <a:spcPct val="100000"/>
              </a:lnSpc>
              <a:spcBef>
                <a:spcPct val="20000"/>
              </a:spcBef>
              <a:spcAft>
                <a:spcPct val="0"/>
              </a:spcAft>
              <a:buClr>
                <a:schemeClr val="accent1"/>
              </a:buClr>
              <a:buSzTx/>
              <a:buFont typeface="Courier New" pitchFamily="49" charset="0"/>
              <a:buChar char="o"/>
              <a:tabLst/>
              <a:defRPr sz="2000">
                <a:latin typeface="Calibri" panose="020F0502020204030204" pitchFamily="34" charset="0"/>
                <a:cs typeface="Calibri" panose="020F0502020204030204" pitchFamily="34" charset="0"/>
              </a:defRPr>
            </a:lvl2pPr>
            <a:lvl3pPr marL="1142952" indent="-228591">
              <a:buClr>
                <a:schemeClr val="accent1"/>
              </a:buClr>
              <a:buFont typeface="Arial" pitchFamily="34" charset="0"/>
              <a:buChar char="•"/>
              <a:defRPr lang="de-DE" sz="1800" dirty="0" smtClean="0">
                <a:solidFill>
                  <a:schemeClr val="tx1"/>
                </a:solidFill>
                <a:latin typeface="Calibri" panose="020F0502020204030204" pitchFamily="34" charset="0"/>
                <a:ea typeface="+mn-ea"/>
                <a:cs typeface="Calibri" panose="020F0502020204030204" pitchFamily="34" charset="0"/>
              </a:defRPr>
            </a:lvl3pPr>
            <a:lvl4pPr>
              <a:buClr>
                <a:schemeClr val="accent1"/>
              </a:buClr>
              <a:defRPr sz="1600">
                <a:latin typeface="Calibri" panose="020F0502020204030204" pitchFamily="34" charset="0"/>
                <a:cs typeface="Calibri" panose="020F0502020204030204" pitchFamily="34" charset="0"/>
              </a:defRPr>
            </a:lvl4pPr>
            <a:lvl5pPr>
              <a:buClr>
                <a:schemeClr val="accent1"/>
              </a:buCl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de-DE"/>
              <a:t>Text</a:t>
            </a:r>
          </a:p>
          <a:p>
            <a:pPr lvl="1"/>
            <a:r>
              <a:rPr lang="de-DE"/>
              <a:t>Second level</a:t>
            </a:r>
          </a:p>
          <a:p>
            <a:pPr lvl="2"/>
            <a:r>
              <a:rPr lang="de-DE"/>
              <a:t>Third level</a:t>
            </a:r>
          </a:p>
          <a:p>
            <a:pPr lvl="3"/>
            <a:r>
              <a:rPr lang="de-DE"/>
              <a:t>Forth level</a:t>
            </a:r>
          </a:p>
          <a:p>
            <a:pPr lvl="4"/>
            <a:r>
              <a:rPr lang="de-DE"/>
              <a:t>Fifth level</a:t>
            </a:r>
          </a:p>
        </p:txBody>
      </p:sp>
    </p:spTree>
    <p:extLst>
      <p:ext uri="{BB962C8B-B14F-4D97-AF65-F5344CB8AC3E}">
        <p14:creationId xmlns:p14="http://schemas.microsoft.com/office/powerpoint/2010/main" val="234419114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2 pictures &amp; text - projects">
    <p:spTree>
      <p:nvGrpSpPr>
        <p:cNvPr id="1" name=""/>
        <p:cNvGrpSpPr/>
        <p:nvPr/>
      </p:nvGrpSpPr>
      <p:grpSpPr>
        <a:xfrm>
          <a:off x="0" y="0"/>
          <a:ext cx="0" cy="0"/>
          <a:chOff x="0" y="0"/>
          <a:chExt cx="0" cy="0"/>
        </a:xfrm>
      </p:grpSpPr>
      <p:sp>
        <p:nvSpPr>
          <p:cNvPr id="9" name="Inhaltsplatzhalter 2"/>
          <p:cNvSpPr>
            <a:spLocks noGrp="1"/>
          </p:cNvSpPr>
          <p:nvPr>
            <p:ph sz="half" idx="10" hasCustomPrompt="1"/>
          </p:nvPr>
        </p:nvSpPr>
        <p:spPr>
          <a:xfrm>
            <a:off x="6312025" y="3791250"/>
            <a:ext cx="5351627" cy="2527000"/>
          </a:xfrm>
          <a:prstGeom prst="rect">
            <a:avLst/>
          </a:prstGeom>
        </p:spPr>
        <p:txBody>
          <a:bodyPr/>
          <a:lstStyle>
            <a:lvl1pPr>
              <a:buClr>
                <a:schemeClr val="accent1"/>
              </a:buClr>
              <a:buFont typeface="Courier New" pitchFamily="49" charset="0"/>
              <a:buChar char="o"/>
              <a:defRPr sz="2400">
                <a:latin typeface="Calibri" panose="020F0502020204030204" pitchFamily="34" charset="0"/>
                <a:cs typeface="Calibri" panose="020F0502020204030204" pitchFamily="34" charset="0"/>
              </a:defRPr>
            </a:lvl1pPr>
            <a:lvl2pPr marL="742919" marR="0" indent="-285738" algn="l" defTabSz="914362" rtl="0" eaLnBrk="0" fontAlgn="base" latinLnBrk="0" hangingPunct="0">
              <a:lnSpc>
                <a:spcPct val="100000"/>
              </a:lnSpc>
              <a:spcBef>
                <a:spcPct val="20000"/>
              </a:spcBef>
              <a:spcAft>
                <a:spcPct val="0"/>
              </a:spcAft>
              <a:buClr>
                <a:schemeClr val="accent1"/>
              </a:buClr>
              <a:buSzTx/>
              <a:buFont typeface="Courier New" pitchFamily="49" charset="0"/>
              <a:buChar char="o"/>
              <a:tabLst/>
              <a:defRPr sz="2000">
                <a:latin typeface="Calibri" panose="020F0502020204030204" pitchFamily="34" charset="0"/>
                <a:cs typeface="Calibri" panose="020F0502020204030204" pitchFamily="34" charset="0"/>
              </a:defRPr>
            </a:lvl2pPr>
            <a:lvl3pPr marL="1142952" indent="-228591">
              <a:buClr>
                <a:schemeClr val="accent1"/>
              </a:buClr>
              <a:buFont typeface="Arial" pitchFamily="34" charset="0"/>
              <a:buChar char="•"/>
              <a:defRPr lang="de-DE" sz="1800" dirty="0" smtClean="0">
                <a:solidFill>
                  <a:schemeClr val="tx1"/>
                </a:solidFill>
                <a:latin typeface="Calibri" panose="020F0502020204030204" pitchFamily="34" charset="0"/>
                <a:ea typeface="+mn-ea"/>
                <a:cs typeface="Calibri" panose="020F0502020204030204" pitchFamily="34" charset="0"/>
              </a:defRPr>
            </a:lvl3pPr>
            <a:lvl4pPr>
              <a:buClr>
                <a:schemeClr val="accent1"/>
              </a:buClr>
              <a:defRPr sz="1600">
                <a:latin typeface="Calibri" panose="020F0502020204030204" pitchFamily="34" charset="0"/>
                <a:cs typeface="Calibri" panose="020F0502020204030204" pitchFamily="34" charset="0"/>
              </a:defRPr>
            </a:lvl4pPr>
            <a:lvl5pPr>
              <a:buClr>
                <a:schemeClr val="accent1"/>
              </a:buCl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de-DE"/>
              <a:t>Text</a:t>
            </a:r>
          </a:p>
          <a:p>
            <a:pPr lvl="1"/>
            <a:r>
              <a:rPr lang="de-DE"/>
              <a:t>Second level</a:t>
            </a:r>
          </a:p>
          <a:p>
            <a:pPr lvl="2"/>
            <a:r>
              <a:rPr lang="de-DE"/>
              <a:t>Third level</a:t>
            </a:r>
          </a:p>
          <a:p>
            <a:pPr lvl="3"/>
            <a:r>
              <a:rPr lang="de-DE"/>
              <a:t>Forth level</a:t>
            </a:r>
          </a:p>
          <a:p>
            <a:pPr lvl="4"/>
            <a:r>
              <a:rPr lang="de-DE"/>
              <a:t>Fifth level</a:t>
            </a:r>
          </a:p>
        </p:txBody>
      </p:sp>
      <p:sp>
        <p:nvSpPr>
          <p:cNvPr id="10" name="Picture Placeholder 9"/>
          <p:cNvSpPr>
            <a:spLocks noGrp="1"/>
          </p:cNvSpPr>
          <p:nvPr>
            <p:ph type="pic" sz="quarter" idx="12"/>
          </p:nvPr>
        </p:nvSpPr>
        <p:spPr>
          <a:xfrm>
            <a:off x="6312025" y="1340775"/>
            <a:ext cx="5351631" cy="2304256"/>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11" name="Rectangle 6"/>
          <p:cNvSpPr>
            <a:spLocks noGrp="1" noChangeArrowheads="1"/>
          </p:cNvSpPr>
          <p:nvPr>
            <p:ph type="sldNum" sz="quarter" idx="14"/>
          </p:nvPr>
        </p:nvSpPr>
        <p:spPr>
          <a:xfrm>
            <a:off x="623392" y="5943600"/>
            <a:ext cx="5353189" cy="374650"/>
          </a:xfrm>
          <a:prstGeom prst="rect">
            <a:avLst/>
          </a:prstGeom>
          <a:ln/>
        </p:spPr>
        <p:txBody>
          <a:bodyPr/>
          <a:lstStyle>
            <a:lvl1pPr>
              <a:defRPr sz="1400" i="1">
                <a:solidFill>
                  <a:schemeClr val="bg1">
                    <a:lumMod val="50000"/>
                  </a:schemeClr>
                </a:solidFill>
              </a:defRPr>
            </a:lvl1pPr>
          </a:lstStyle>
          <a:p>
            <a:r>
              <a:rPr lang="de-DE" altLang="de-DE">
                <a:latin typeface="Calibri" panose="020F0502020204030204" pitchFamily="34" charset="0"/>
                <a:cs typeface="+mn-cs"/>
              </a:rPr>
              <a:t>Source: </a:t>
            </a:r>
            <a:fld id="{77D4B813-239F-4044-8974-4EB99E928752}" type="slidenum">
              <a:rPr lang="de-DE" altLang="de-DE" smtClean="0">
                <a:latin typeface="Calibri" panose="020F0502020204030204" pitchFamily="34" charset="0"/>
                <a:cs typeface="+mn-cs"/>
              </a:rPr>
              <a:pPr/>
              <a:t>‹#›</a:t>
            </a:fld>
            <a:r>
              <a:rPr lang="de-DE" altLang="de-DE">
                <a:latin typeface="Calibri" panose="020F0502020204030204" pitchFamily="34" charset="0"/>
                <a:cs typeface="+mn-cs"/>
              </a:rPr>
              <a:t> </a:t>
            </a:r>
          </a:p>
        </p:txBody>
      </p:sp>
      <p:sp>
        <p:nvSpPr>
          <p:cNvPr id="14" name="Picture Placeholder 5"/>
          <p:cNvSpPr>
            <a:spLocks noGrp="1"/>
          </p:cNvSpPr>
          <p:nvPr>
            <p:ph type="pic" sz="quarter" idx="16"/>
          </p:nvPr>
        </p:nvSpPr>
        <p:spPr>
          <a:xfrm>
            <a:off x="623392" y="1340775"/>
            <a:ext cx="5353189" cy="497747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8"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2" name="Text Placeholder 18">
            <a:extLst>
              <a:ext uri="{FF2B5EF4-FFF2-40B4-BE49-F238E27FC236}">
                <a16:creationId xmlns:a16="http://schemas.microsoft.com/office/drawing/2014/main" id="{32326E28-5C15-D379-75E7-93D7B90D50C3}"/>
              </a:ext>
            </a:extLst>
          </p:cNvPr>
          <p:cNvSpPr>
            <a:spLocks noGrp="1"/>
          </p:cNvSpPr>
          <p:nvPr>
            <p:ph type="body" sz="quarter" idx="17"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278292695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89AD-7E60-E538-6322-90535379DF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bg-BG"/>
          </a:p>
        </p:txBody>
      </p:sp>
    </p:spTree>
    <p:extLst>
      <p:ext uri="{BB962C8B-B14F-4D97-AF65-F5344CB8AC3E}">
        <p14:creationId xmlns:p14="http://schemas.microsoft.com/office/powerpoint/2010/main" val="225238487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heading">
    <p:spTree>
      <p:nvGrpSpPr>
        <p:cNvPr id="1" name=""/>
        <p:cNvGrpSpPr/>
        <p:nvPr/>
      </p:nvGrpSpPr>
      <p:grpSpPr>
        <a:xfrm>
          <a:off x="0" y="0"/>
          <a:ext cx="0" cy="0"/>
          <a:chOff x="0" y="0"/>
          <a:chExt cx="0" cy="0"/>
        </a:xfrm>
      </p:grpSpPr>
      <p:sp>
        <p:nvSpPr>
          <p:cNvPr id="19" name="Picture Placeholder 5"/>
          <p:cNvSpPr>
            <a:spLocks noGrp="1"/>
          </p:cNvSpPr>
          <p:nvPr>
            <p:ph type="pic" sz="quarter" idx="18"/>
          </p:nvPr>
        </p:nvSpPr>
        <p:spPr>
          <a:xfrm>
            <a:off x="2254898" y="1340775"/>
            <a:ext cx="4596678" cy="2304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4" name="Textplatzhalter 3"/>
          <p:cNvSpPr>
            <a:spLocks noGrp="1"/>
          </p:cNvSpPr>
          <p:nvPr>
            <p:ph type="body" sz="half" idx="2" hasCustomPrompt="1"/>
          </p:nvPr>
        </p:nvSpPr>
        <p:spPr>
          <a:xfrm>
            <a:off x="2277464" y="3666251"/>
            <a:ext cx="4574112" cy="265199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de-DE"/>
              <a:t>Text</a:t>
            </a:r>
          </a:p>
        </p:txBody>
      </p:sp>
      <p:sp>
        <p:nvSpPr>
          <p:cNvPr id="9" name="Rectangle 8"/>
          <p:cNvSpPr/>
          <p:nvPr userDrawn="1"/>
        </p:nvSpPr>
        <p:spPr bwMode="auto">
          <a:xfrm>
            <a:off x="0" y="0"/>
            <a:ext cx="2279576" cy="6484790"/>
          </a:xfrm>
          <a:prstGeom prst="rect">
            <a:avLst/>
          </a:prstGeom>
          <a:solidFill>
            <a:schemeClr val="bg1">
              <a:lumMod val="50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1" name="Text Placeholder 9"/>
          <p:cNvSpPr>
            <a:spLocks noGrp="1"/>
          </p:cNvSpPr>
          <p:nvPr>
            <p:ph type="body" sz="quarter" idx="15" hasCustomPrompt="1"/>
          </p:nvPr>
        </p:nvSpPr>
        <p:spPr>
          <a:xfrm>
            <a:off x="119337" y="1340775"/>
            <a:ext cx="2016224" cy="1584169"/>
          </a:xfrm>
          <a:prstGeom prst="rect">
            <a:avLst/>
          </a:prstGeom>
        </p:spPr>
        <p:txBody>
          <a:bodyPr/>
          <a:lstStyle>
            <a:lvl1pPr marL="0" indent="0">
              <a:buClr>
                <a:schemeClr val="bg1"/>
              </a:buClr>
              <a:buFont typeface="+mj-lt"/>
              <a:buAutoNum type="arabicPeriod"/>
              <a:defRPr lang="en-US" dirty="0">
                <a:solidFill>
                  <a:schemeClr val="accent2"/>
                </a:solidFill>
                <a:latin typeface="Calibri" panose="020F0502020204030204" pitchFamily="34" charset="0"/>
                <a:cs typeface="Calibri" panose="020F0502020204030204" pitchFamily="34" charset="0"/>
              </a:defRPr>
            </a:lvl1pPr>
          </a:lstStyle>
          <a:p>
            <a:pPr marL="342900" indent="-342900">
              <a:buAutoNum type="arabicPeriod"/>
            </a:pPr>
            <a:r>
              <a:rPr lang="en-US" sz="1800" b="1">
                <a:solidFill>
                  <a:schemeClr val="bg1"/>
                </a:solidFill>
                <a:latin typeface="Myriad Pro" panose="020B0503030403020204" pitchFamily="34" charset="0"/>
              </a:rPr>
              <a:t>HEADING 1</a:t>
            </a:r>
          </a:p>
          <a:p>
            <a:pPr marL="342900" indent="-342900">
              <a:buAutoNum type="arabicPeriod"/>
            </a:pPr>
            <a:r>
              <a:rPr lang="en-US" sz="1800" b="1">
                <a:solidFill>
                  <a:schemeClr val="bg1"/>
                </a:solidFill>
                <a:latin typeface="Myriad Pro" panose="020B0503030403020204" pitchFamily="34" charset="0"/>
              </a:rPr>
              <a:t>Heading 2</a:t>
            </a:r>
          </a:p>
          <a:p>
            <a:pPr marL="342900" indent="-342900">
              <a:buAutoNum type="arabicPeriod"/>
            </a:pPr>
            <a:r>
              <a:rPr lang="en-US" sz="1800" b="1">
                <a:solidFill>
                  <a:schemeClr val="bg1"/>
                </a:solidFill>
                <a:latin typeface="Myriad Pro" panose="020B0503030403020204" pitchFamily="34" charset="0"/>
              </a:rPr>
              <a:t>Heading 3</a:t>
            </a:r>
          </a:p>
          <a:p>
            <a:pPr marL="342900" indent="-342900">
              <a:buAutoNum type="arabicPeriod"/>
            </a:pPr>
            <a:r>
              <a:rPr lang="en-US" sz="1800" b="1">
                <a:solidFill>
                  <a:schemeClr val="bg1"/>
                </a:solidFill>
                <a:latin typeface="Myriad Pro" panose="020B0503030403020204" pitchFamily="34" charset="0"/>
              </a:rPr>
              <a:t>Heading 4</a:t>
            </a:r>
          </a:p>
        </p:txBody>
      </p:sp>
      <p:sp>
        <p:nvSpPr>
          <p:cNvPr id="17" name="Titel 1"/>
          <p:cNvSpPr txBox="1">
            <a:spLocks/>
          </p:cNvSpPr>
          <p:nvPr userDrawn="1"/>
        </p:nvSpPr>
        <p:spPr>
          <a:xfrm>
            <a:off x="7091656" y="836620"/>
            <a:ext cx="4572000" cy="504155"/>
          </a:xfrm>
          <a:prstGeom prst="rect">
            <a:avLst/>
          </a:prstGeom>
        </p:spPr>
        <p:txBody>
          <a:bodyPr>
            <a:noAutofit/>
          </a:bodyPr>
          <a:lstStyle>
            <a:lvl1pPr algn="l" rtl="0" eaLnBrk="0" fontAlgn="base" hangingPunct="0">
              <a:spcBef>
                <a:spcPct val="0"/>
              </a:spcBef>
              <a:spcAft>
                <a:spcPct val="0"/>
              </a:spcAft>
              <a:defRPr sz="2400" b="1">
                <a:solidFill>
                  <a:srgbClr val="99CA3C"/>
                </a:solidFill>
                <a:latin typeface="Myriad Pro" panose="020B0503030403020204" pitchFamily="34" charset="0"/>
                <a:ea typeface="+mj-ea"/>
                <a:cs typeface="Calibri" pitchFamily="34" charset="0"/>
              </a:defRPr>
            </a:lvl1pPr>
            <a:lvl2pPr algn="l" rtl="0" eaLnBrk="0" fontAlgn="base" hangingPunct="0">
              <a:spcBef>
                <a:spcPct val="0"/>
              </a:spcBef>
              <a:spcAft>
                <a:spcPct val="0"/>
              </a:spcAft>
              <a:defRPr sz="2000">
                <a:solidFill>
                  <a:schemeClr val="tx2"/>
                </a:solidFill>
                <a:latin typeface="Arial" charset="0"/>
              </a:defRPr>
            </a:lvl2pPr>
            <a:lvl3pPr algn="l" rtl="0" eaLnBrk="0" fontAlgn="base" hangingPunct="0">
              <a:spcBef>
                <a:spcPct val="0"/>
              </a:spcBef>
              <a:spcAft>
                <a:spcPct val="0"/>
              </a:spcAft>
              <a:defRPr sz="2000">
                <a:solidFill>
                  <a:schemeClr val="tx2"/>
                </a:solidFill>
                <a:latin typeface="Arial" charset="0"/>
              </a:defRPr>
            </a:lvl3pPr>
            <a:lvl4pPr algn="l" rtl="0" eaLnBrk="0" fontAlgn="base" hangingPunct="0">
              <a:spcBef>
                <a:spcPct val="0"/>
              </a:spcBef>
              <a:spcAft>
                <a:spcPct val="0"/>
              </a:spcAft>
              <a:defRPr sz="2000">
                <a:solidFill>
                  <a:schemeClr val="tx2"/>
                </a:solidFill>
                <a:latin typeface="Arial" charset="0"/>
              </a:defRPr>
            </a:lvl4pPr>
            <a:lvl5pPr algn="l" rtl="0" eaLnBrk="0" fontAlgn="base" hangingPunct="0">
              <a:spcBef>
                <a:spcPct val="0"/>
              </a:spcBef>
              <a:spcAft>
                <a:spcPct val="0"/>
              </a:spcAft>
              <a:defRPr sz="2000">
                <a:solidFill>
                  <a:schemeClr val="tx2"/>
                </a:solidFill>
                <a:latin typeface="Arial" charset="0"/>
              </a:defRPr>
            </a:lvl5pPr>
            <a:lvl6pPr marL="457181" algn="l" rtl="0" eaLnBrk="0" fontAlgn="base" hangingPunct="0">
              <a:spcBef>
                <a:spcPct val="0"/>
              </a:spcBef>
              <a:spcAft>
                <a:spcPct val="0"/>
              </a:spcAft>
              <a:defRPr sz="2000">
                <a:solidFill>
                  <a:schemeClr val="tx2"/>
                </a:solidFill>
                <a:latin typeface="Arial" charset="0"/>
              </a:defRPr>
            </a:lvl6pPr>
            <a:lvl7pPr marL="914362" algn="l" rtl="0" eaLnBrk="0" fontAlgn="base" hangingPunct="0">
              <a:spcBef>
                <a:spcPct val="0"/>
              </a:spcBef>
              <a:spcAft>
                <a:spcPct val="0"/>
              </a:spcAft>
              <a:defRPr sz="2000">
                <a:solidFill>
                  <a:schemeClr val="tx2"/>
                </a:solidFill>
                <a:latin typeface="Arial" charset="0"/>
              </a:defRPr>
            </a:lvl7pPr>
            <a:lvl8pPr marL="1371543" algn="l" rtl="0" eaLnBrk="0" fontAlgn="base" hangingPunct="0">
              <a:spcBef>
                <a:spcPct val="0"/>
              </a:spcBef>
              <a:spcAft>
                <a:spcPct val="0"/>
              </a:spcAft>
              <a:defRPr sz="2000">
                <a:solidFill>
                  <a:schemeClr val="tx2"/>
                </a:solidFill>
                <a:latin typeface="Arial" charset="0"/>
              </a:defRPr>
            </a:lvl8pPr>
            <a:lvl9pPr marL="1828724" algn="l" rtl="0" eaLnBrk="0" fontAlgn="base" hangingPunct="0">
              <a:spcBef>
                <a:spcPct val="0"/>
              </a:spcBef>
              <a:spcAft>
                <a:spcPct val="0"/>
              </a:spcAft>
              <a:defRPr sz="2000">
                <a:solidFill>
                  <a:schemeClr val="tx2"/>
                </a:solidFill>
                <a:latin typeface="Arial" charset="0"/>
              </a:defRPr>
            </a:lvl9pPr>
          </a:lstStyle>
          <a:p>
            <a:r>
              <a:rPr lang="de-DE" kern="0">
                <a:solidFill>
                  <a:schemeClr val="accent4"/>
                </a:solidFill>
                <a:latin typeface="Calibri" panose="020F0502020204030204" pitchFamily="34" charset="0"/>
                <a:cs typeface="Calibri" panose="020F0502020204030204" pitchFamily="34" charset="0"/>
              </a:rPr>
              <a:t>Subtitle</a:t>
            </a:r>
          </a:p>
        </p:txBody>
      </p:sp>
      <p:sp>
        <p:nvSpPr>
          <p:cNvPr id="27" name="Slide Number Placeholder 6"/>
          <p:cNvSpPr>
            <a:spLocks noGrp="1" noChangeArrowheads="1"/>
          </p:cNvSpPr>
          <p:nvPr>
            <p:ph type="sldNum" sz="quarter" idx="14"/>
          </p:nvPr>
        </p:nvSpPr>
        <p:spPr>
          <a:xfrm>
            <a:off x="2275763" y="3263282"/>
            <a:ext cx="4575813" cy="374650"/>
          </a:xfrm>
          <a:prstGeom prst="rect">
            <a:avLst/>
          </a:prstGeom>
          <a:ln/>
        </p:spPr>
        <p:txBody>
          <a:bodyPr/>
          <a:lstStyle>
            <a:lvl1pPr>
              <a:defRPr sz="1400" i="1">
                <a:solidFill>
                  <a:schemeClr val="bg1">
                    <a:lumMod val="50000"/>
                  </a:schemeClr>
                </a:solidFill>
                <a:latin typeface="Corbel" panose="020B0503020204020204" pitchFamily="34" charset="0"/>
              </a:defRPr>
            </a:lvl1pPr>
          </a:lstStyle>
          <a:p>
            <a:r>
              <a:rPr lang="de-DE" altLang="de-DE">
                <a:cs typeface="+mn-cs"/>
              </a:rPr>
              <a:t>Source: </a:t>
            </a:r>
            <a:fld id="{77D4B813-239F-4044-8974-4EB99E928752}" type="slidenum">
              <a:rPr lang="de-DE" altLang="de-DE" smtClean="0">
                <a:cs typeface="+mn-cs"/>
              </a:rPr>
              <a:pPr/>
              <a:t>‹#›</a:t>
            </a:fld>
            <a:r>
              <a:rPr lang="de-DE" altLang="de-DE">
                <a:cs typeface="+mn-cs"/>
              </a:rPr>
              <a:t> </a:t>
            </a:r>
          </a:p>
        </p:txBody>
      </p:sp>
      <p:sp>
        <p:nvSpPr>
          <p:cNvPr id="29" name="Textplatzhalter 3"/>
          <p:cNvSpPr>
            <a:spLocks noGrp="1"/>
          </p:cNvSpPr>
          <p:nvPr>
            <p:ph type="body" sz="half" idx="19" hasCustomPrompt="1"/>
          </p:nvPr>
        </p:nvSpPr>
        <p:spPr>
          <a:xfrm>
            <a:off x="7087117" y="3666251"/>
            <a:ext cx="4574112" cy="265199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de-DE"/>
              <a:t>Text</a:t>
            </a:r>
          </a:p>
        </p:txBody>
      </p:sp>
      <p:sp>
        <p:nvSpPr>
          <p:cNvPr id="32" name="Picture Placeholder 5"/>
          <p:cNvSpPr>
            <a:spLocks noGrp="1"/>
          </p:cNvSpPr>
          <p:nvPr>
            <p:ph type="pic" sz="quarter" idx="20"/>
          </p:nvPr>
        </p:nvSpPr>
        <p:spPr>
          <a:xfrm>
            <a:off x="7087117" y="1340775"/>
            <a:ext cx="4623049" cy="2304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33" name="Slide Number Placeholder 6"/>
          <p:cNvSpPr txBox="1">
            <a:spLocks noChangeArrowheads="1"/>
          </p:cNvSpPr>
          <p:nvPr userDrawn="1"/>
        </p:nvSpPr>
        <p:spPr>
          <a:xfrm>
            <a:off x="7134353" y="3263282"/>
            <a:ext cx="4575813" cy="374650"/>
          </a:xfrm>
          <a:prstGeom prst="rect">
            <a:avLst/>
          </a:prstGeom>
          <a:ln/>
        </p:spPr>
        <p:txBody>
          <a:bodyPr/>
          <a:lstStyle>
            <a:defPPr>
              <a:defRPr lang="de-DE"/>
            </a:defPPr>
            <a:lvl1pPr algn="l" rtl="0" eaLnBrk="0" fontAlgn="base" hangingPunct="0">
              <a:spcBef>
                <a:spcPct val="0"/>
              </a:spcBef>
              <a:spcAft>
                <a:spcPct val="0"/>
              </a:spcAft>
              <a:defRPr sz="1400" i="1" kern="1200">
                <a:solidFill>
                  <a:schemeClr val="bg1">
                    <a:lumMod val="50000"/>
                  </a:schemeClr>
                </a:solidFill>
                <a:latin typeface="Myriad Pro" panose="020B0503030403020204" pitchFamily="34" charset="0"/>
                <a:ea typeface="+mn-ea"/>
                <a:cs typeface="Arial" panose="020B0604020202020204" pitchFamily="34"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9pPr>
          </a:lstStyle>
          <a:p>
            <a:r>
              <a:rPr lang="de-DE" altLang="de-DE">
                <a:latin typeface="Corbel" panose="020B0503020204020204" pitchFamily="34" charset="0"/>
                <a:cs typeface="+mn-cs"/>
              </a:rPr>
              <a:t>Source: </a:t>
            </a:r>
            <a:fld id="{77D4B813-239F-4044-8974-4EB99E928752}" type="slidenum">
              <a:rPr lang="de-DE" altLang="de-DE" smtClean="0">
                <a:latin typeface="Corbel" panose="020B0503020204020204" pitchFamily="34" charset="0"/>
                <a:cs typeface="+mn-cs"/>
              </a:rPr>
              <a:pPr/>
              <a:t>‹#›</a:t>
            </a:fld>
            <a:r>
              <a:rPr lang="de-DE" altLang="de-DE">
                <a:latin typeface="Corbel" panose="020B0503020204020204" pitchFamily="34" charset="0"/>
                <a:cs typeface="+mn-cs"/>
              </a:rPr>
              <a:t> </a:t>
            </a:r>
          </a:p>
        </p:txBody>
      </p:sp>
      <p:sp>
        <p:nvSpPr>
          <p:cNvPr id="15" name="Titel 1"/>
          <p:cNvSpPr>
            <a:spLocks noGrp="1"/>
          </p:cNvSpPr>
          <p:nvPr>
            <p:ph type="ctrTitle" hasCustomPrompt="1"/>
          </p:nvPr>
        </p:nvSpPr>
        <p:spPr>
          <a:xfrm>
            <a:off x="2279576" y="836620"/>
            <a:ext cx="457200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sp>
        <p:nvSpPr>
          <p:cNvPr id="16" name="Text Placeholder 18"/>
          <p:cNvSpPr>
            <a:spLocks noGrp="1"/>
          </p:cNvSpPr>
          <p:nvPr>
            <p:ph type="body" sz="quarter" idx="16" hasCustomPrompt="1"/>
          </p:nvPr>
        </p:nvSpPr>
        <p:spPr>
          <a:xfrm>
            <a:off x="2279576" y="82758"/>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59248679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with heading">
    <p:spTree>
      <p:nvGrpSpPr>
        <p:cNvPr id="1" name=""/>
        <p:cNvGrpSpPr/>
        <p:nvPr/>
      </p:nvGrpSpPr>
      <p:grpSpPr>
        <a:xfrm>
          <a:off x="0" y="0"/>
          <a:ext cx="0" cy="0"/>
          <a:chOff x="0" y="0"/>
          <a:chExt cx="0" cy="0"/>
        </a:xfrm>
      </p:grpSpPr>
      <p:sp>
        <p:nvSpPr>
          <p:cNvPr id="13" name="Picture Placeholder 5"/>
          <p:cNvSpPr>
            <a:spLocks noGrp="1"/>
          </p:cNvSpPr>
          <p:nvPr>
            <p:ph type="pic" sz="quarter" idx="18"/>
          </p:nvPr>
        </p:nvSpPr>
        <p:spPr>
          <a:xfrm>
            <a:off x="623392" y="1340775"/>
            <a:ext cx="5353189" cy="2304125"/>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4" name="Textplatzhalter 3"/>
          <p:cNvSpPr>
            <a:spLocks noGrp="1"/>
          </p:cNvSpPr>
          <p:nvPr>
            <p:ph type="body" sz="half" idx="2" hasCustomPrompt="1"/>
          </p:nvPr>
        </p:nvSpPr>
        <p:spPr>
          <a:xfrm>
            <a:off x="623392" y="3649711"/>
            <a:ext cx="5353189" cy="26685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de-DE"/>
              <a:t>Text</a:t>
            </a:r>
          </a:p>
        </p:txBody>
      </p:sp>
      <p:sp>
        <p:nvSpPr>
          <p:cNvPr id="12" name="Picture Placeholder 9"/>
          <p:cNvSpPr>
            <a:spLocks noGrp="1"/>
          </p:cNvSpPr>
          <p:nvPr>
            <p:ph type="pic" sz="quarter" idx="17"/>
          </p:nvPr>
        </p:nvSpPr>
        <p:spPr>
          <a:xfrm>
            <a:off x="6311298" y="1340775"/>
            <a:ext cx="5352358" cy="2304256"/>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bg-BG"/>
          </a:p>
        </p:txBody>
      </p:sp>
      <p:sp>
        <p:nvSpPr>
          <p:cNvPr id="16" name="Titel 1"/>
          <p:cNvSpPr txBox="1">
            <a:spLocks/>
          </p:cNvSpPr>
          <p:nvPr userDrawn="1"/>
        </p:nvSpPr>
        <p:spPr>
          <a:xfrm>
            <a:off x="6312026" y="836620"/>
            <a:ext cx="5351630" cy="504155"/>
          </a:xfrm>
          <a:prstGeom prst="rect">
            <a:avLst/>
          </a:prstGeom>
        </p:spPr>
        <p:txBody>
          <a:bodyPr>
            <a:noAutofit/>
          </a:bodyPr>
          <a:lstStyle>
            <a:lvl1pPr algn="l" rtl="0" eaLnBrk="0" fontAlgn="base" hangingPunct="0">
              <a:spcBef>
                <a:spcPct val="0"/>
              </a:spcBef>
              <a:spcAft>
                <a:spcPct val="0"/>
              </a:spcAft>
              <a:defRPr sz="2400" b="1">
                <a:solidFill>
                  <a:srgbClr val="99CA3C"/>
                </a:solidFill>
                <a:latin typeface="Myriad Pro" panose="020B0503030403020204" pitchFamily="34" charset="0"/>
                <a:ea typeface="+mj-ea"/>
                <a:cs typeface="Calibri" pitchFamily="34" charset="0"/>
              </a:defRPr>
            </a:lvl1pPr>
            <a:lvl2pPr algn="l" rtl="0" eaLnBrk="0" fontAlgn="base" hangingPunct="0">
              <a:spcBef>
                <a:spcPct val="0"/>
              </a:spcBef>
              <a:spcAft>
                <a:spcPct val="0"/>
              </a:spcAft>
              <a:defRPr sz="2000">
                <a:solidFill>
                  <a:schemeClr val="tx2"/>
                </a:solidFill>
                <a:latin typeface="Arial" charset="0"/>
              </a:defRPr>
            </a:lvl2pPr>
            <a:lvl3pPr algn="l" rtl="0" eaLnBrk="0" fontAlgn="base" hangingPunct="0">
              <a:spcBef>
                <a:spcPct val="0"/>
              </a:spcBef>
              <a:spcAft>
                <a:spcPct val="0"/>
              </a:spcAft>
              <a:defRPr sz="2000">
                <a:solidFill>
                  <a:schemeClr val="tx2"/>
                </a:solidFill>
                <a:latin typeface="Arial" charset="0"/>
              </a:defRPr>
            </a:lvl3pPr>
            <a:lvl4pPr algn="l" rtl="0" eaLnBrk="0" fontAlgn="base" hangingPunct="0">
              <a:spcBef>
                <a:spcPct val="0"/>
              </a:spcBef>
              <a:spcAft>
                <a:spcPct val="0"/>
              </a:spcAft>
              <a:defRPr sz="2000">
                <a:solidFill>
                  <a:schemeClr val="tx2"/>
                </a:solidFill>
                <a:latin typeface="Arial" charset="0"/>
              </a:defRPr>
            </a:lvl4pPr>
            <a:lvl5pPr algn="l" rtl="0" eaLnBrk="0" fontAlgn="base" hangingPunct="0">
              <a:spcBef>
                <a:spcPct val="0"/>
              </a:spcBef>
              <a:spcAft>
                <a:spcPct val="0"/>
              </a:spcAft>
              <a:defRPr sz="2000">
                <a:solidFill>
                  <a:schemeClr val="tx2"/>
                </a:solidFill>
                <a:latin typeface="Arial" charset="0"/>
              </a:defRPr>
            </a:lvl5pPr>
            <a:lvl6pPr marL="457181" algn="l" rtl="0" eaLnBrk="0" fontAlgn="base" hangingPunct="0">
              <a:spcBef>
                <a:spcPct val="0"/>
              </a:spcBef>
              <a:spcAft>
                <a:spcPct val="0"/>
              </a:spcAft>
              <a:defRPr sz="2000">
                <a:solidFill>
                  <a:schemeClr val="tx2"/>
                </a:solidFill>
                <a:latin typeface="Arial" charset="0"/>
              </a:defRPr>
            </a:lvl6pPr>
            <a:lvl7pPr marL="914362" algn="l" rtl="0" eaLnBrk="0" fontAlgn="base" hangingPunct="0">
              <a:spcBef>
                <a:spcPct val="0"/>
              </a:spcBef>
              <a:spcAft>
                <a:spcPct val="0"/>
              </a:spcAft>
              <a:defRPr sz="2000">
                <a:solidFill>
                  <a:schemeClr val="tx2"/>
                </a:solidFill>
                <a:latin typeface="Arial" charset="0"/>
              </a:defRPr>
            </a:lvl7pPr>
            <a:lvl8pPr marL="1371543" algn="l" rtl="0" eaLnBrk="0" fontAlgn="base" hangingPunct="0">
              <a:spcBef>
                <a:spcPct val="0"/>
              </a:spcBef>
              <a:spcAft>
                <a:spcPct val="0"/>
              </a:spcAft>
              <a:defRPr sz="2000">
                <a:solidFill>
                  <a:schemeClr val="tx2"/>
                </a:solidFill>
                <a:latin typeface="Arial" charset="0"/>
              </a:defRPr>
            </a:lvl8pPr>
            <a:lvl9pPr marL="1828724" algn="l" rtl="0" eaLnBrk="0" fontAlgn="base" hangingPunct="0">
              <a:spcBef>
                <a:spcPct val="0"/>
              </a:spcBef>
              <a:spcAft>
                <a:spcPct val="0"/>
              </a:spcAft>
              <a:defRPr sz="2000">
                <a:solidFill>
                  <a:schemeClr val="tx2"/>
                </a:solidFill>
                <a:latin typeface="Arial" charset="0"/>
              </a:defRPr>
            </a:lvl9pPr>
          </a:lstStyle>
          <a:p>
            <a:r>
              <a:rPr lang="de-DE" kern="0">
                <a:solidFill>
                  <a:schemeClr val="accent4"/>
                </a:solidFill>
                <a:latin typeface="Calibri" panose="020F0502020204030204" pitchFamily="34" charset="0"/>
                <a:cs typeface="Calibri" panose="020F0502020204030204" pitchFamily="34" charset="0"/>
              </a:rPr>
              <a:t>Subtitle</a:t>
            </a:r>
          </a:p>
        </p:txBody>
      </p:sp>
      <p:sp>
        <p:nvSpPr>
          <p:cNvPr id="17" name="Titel 1"/>
          <p:cNvSpPr txBox="1">
            <a:spLocks/>
          </p:cNvSpPr>
          <p:nvPr userDrawn="1"/>
        </p:nvSpPr>
        <p:spPr>
          <a:xfrm>
            <a:off x="629603" y="836620"/>
            <a:ext cx="5346977" cy="504155"/>
          </a:xfrm>
          <a:prstGeom prst="rect">
            <a:avLst/>
          </a:prstGeom>
        </p:spPr>
        <p:txBody>
          <a:bodyPr>
            <a:noAutofit/>
          </a:bodyPr>
          <a:lstStyle>
            <a:lvl1pPr algn="l" rtl="0" eaLnBrk="0" fontAlgn="base" hangingPunct="0">
              <a:spcBef>
                <a:spcPct val="0"/>
              </a:spcBef>
              <a:spcAft>
                <a:spcPct val="0"/>
              </a:spcAft>
              <a:defRPr sz="2400" b="1">
                <a:solidFill>
                  <a:srgbClr val="99CA3C"/>
                </a:solidFill>
                <a:latin typeface="Myriad Pro" panose="020B0503030403020204" pitchFamily="34" charset="0"/>
                <a:ea typeface="+mj-ea"/>
                <a:cs typeface="Calibri" pitchFamily="34" charset="0"/>
              </a:defRPr>
            </a:lvl1pPr>
            <a:lvl2pPr algn="l" rtl="0" eaLnBrk="0" fontAlgn="base" hangingPunct="0">
              <a:spcBef>
                <a:spcPct val="0"/>
              </a:spcBef>
              <a:spcAft>
                <a:spcPct val="0"/>
              </a:spcAft>
              <a:defRPr sz="2000">
                <a:solidFill>
                  <a:schemeClr val="tx2"/>
                </a:solidFill>
                <a:latin typeface="Arial" charset="0"/>
              </a:defRPr>
            </a:lvl2pPr>
            <a:lvl3pPr algn="l" rtl="0" eaLnBrk="0" fontAlgn="base" hangingPunct="0">
              <a:spcBef>
                <a:spcPct val="0"/>
              </a:spcBef>
              <a:spcAft>
                <a:spcPct val="0"/>
              </a:spcAft>
              <a:defRPr sz="2000">
                <a:solidFill>
                  <a:schemeClr val="tx2"/>
                </a:solidFill>
                <a:latin typeface="Arial" charset="0"/>
              </a:defRPr>
            </a:lvl3pPr>
            <a:lvl4pPr algn="l" rtl="0" eaLnBrk="0" fontAlgn="base" hangingPunct="0">
              <a:spcBef>
                <a:spcPct val="0"/>
              </a:spcBef>
              <a:spcAft>
                <a:spcPct val="0"/>
              </a:spcAft>
              <a:defRPr sz="2000">
                <a:solidFill>
                  <a:schemeClr val="tx2"/>
                </a:solidFill>
                <a:latin typeface="Arial" charset="0"/>
              </a:defRPr>
            </a:lvl4pPr>
            <a:lvl5pPr algn="l" rtl="0" eaLnBrk="0" fontAlgn="base" hangingPunct="0">
              <a:spcBef>
                <a:spcPct val="0"/>
              </a:spcBef>
              <a:spcAft>
                <a:spcPct val="0"/>
              </a:spcAft>
              <a:defRPr sz="2000">
                <a:solidFill>
                  <a:schemeClr val="tx2"/>
                </a:solidFill>
                <a:latin typeface="Arial" charset="0"/>
              </a:defRPr>
            </a:lvl5pPr>
            <a:lvl6pPr marL="457181" algn="l" rtl="0" eaLnBrk="0" fontAlgn="base" hangingPunct="0">
              <a:spcBef>
                <a:spcPct val="0"/>
              </a:spcBef>
              <a:spcAft>
                <a:spcPct val="0"/>
              </a:spcAft>
              <a:defRPr sz="2000">
                <a:solidFill>
                  <a:schemeClr val="tx2"/>
                </a:solidFill>
                <a:latin typeface="Arial" charset="0"/>
              </a:defRPr>
            </a:lvl6pPr>
            <a:lvl7pPr marL="914362" algn="l" rtl="0" eaLnBrk="0" fontAlgn="base" hangingPunct="0">
              <a:spcBef>
                <a:spcPct val="0"/>
              </a:spcBef>
              <a:spcAft>
                <a:spcPct val="0"/>
              </a:spcAft>
              <a:defRPr sz="2000">
                <a:solidFill>
                  <a:schemeClr val="tx2"/>
                </a:solidFill>
                <a:latin typeface="Arial" charset="0"/>
              </a:defRPr>
            </a:lvl7pPr>
            <a:lvl8pPr marL="1371543" algn="l" rtl="0" eaLnBrk="0" fontAlgn="base" hangingPunct="0">
              <a:spcBef>
                <a:spcPct val="0"/>
              </a:spcBef>
              <a:spcAft>
                <a:spcPct val="0"/>
              </a:spcAft>
              <a:defRPr sz="2000">
                <a:solidFill>
                  <a:schemeClr val="tx2"/>
                </a:solidFill>
                <a:latin typeface="Arial" charset="0"/>
              </a:defRPr>
            </a:lvl8pPr>
            <a:lvl9pPr marL="1828724" algn="l" rtl="0" eaLnBrk="0" fontAlgn="base" hangingPunct="0">
              <a:spcBef>
                <a:spcPct val="0"/>
              </a:spcBef>
              <a:spcAft>
                <a:spcPct val="0"/>
              </a:spcAft>
              <a:defRPr sz="2000">
                <a:solidFill>
                  <a:schemeClr val="tx2"/>
                </a:solidFill>
                <a:latin typeface="Arial" charset="0"/>
              </a:defRPr>
            </a:lvl9pPr>
          </a:lstStyle>
          <a:p>
            <a:r>
              <a:rPr lang="de-DE" kern="0">
                <a:solidFill>
                  <a:schemeClr val="accent4"/>
                </a:solidFill>
                <a:latin typeface="Calibri" panose="020F0502020204030204" pitchFamily="34" charset="0"/>
                <a:cs typeface="Calibri" panose="020F0502020204030204" pitchFamily="34" charset="0"/>
              </a:rPr>
              <a:t>Subtitle</a:t>
            </a:r>
          </a:p>
        </p:txBody>
      </p:sp>
      <p:sp>
        <p:nvSpPr>
          <p:cNvPr id="20" name="Slide Number Placeholder 6"/>
          <p:cNvSpPr txBox="1">
            <a:spLocks noChangeArrowheads="1"/>
          </p:cNvSpPr>
          <p:nvPr userDrawn="1"/>
        </p:nvSpPr>
        <p:spPr>
          <a:xfrm>
            <a:off x="621280" y="5943600"/>
            <a:ext cx="5355301" cy="374650"/>
          </a:xfrm>
          <a:prstGeom prst="rect">
            <a:avLst/>
          </a:prstGeom>
          <a:ln/>
        </p:spPr>
        <p:txBody>
          <a:bodyPr/>
          <a:lstStyle>
            <a:defPPr>
              <a:defRPr lang="de-DE"/>
            </a:defPPr>
            <a:lvl1pPr algn="l" rtl="0" eaLnBrk="0" fontAlgn="base" hangingPunct="0">
              <a:spcBef>
                <a:spcPct val="0"/>
              </a:spcBef>
              <a:spcAft>
                <a:spcPct val="0"/>
              </a:spcAft>
              <a:defRPr sz="1400" i="1" kern="1200">
                <a:solidFill>
                  <a:schemeClr val="bg1">
                    <a:lumMod val="50000"/>
                  </a:schemeClr>
                </a:solidFill>
                <a:latin typeface="Myriad Pro" panose="020B0503030403020204" pitchFamily="34" charset="0"/>
                <a:ea typeface="+mn-ea"/>
                <a:cs typeface="Arial" panose="020B0604020202020204" pitchFamily="34"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9pPr>
          </a:lstStyle>
          <a:p>
            <a:r>
              <a:rPr lang="de-DE" altLang="de-DE">
                <a:cs typeface="+mn-cs"/>
              </a:rPr>
              <a:t>Source: </a:t>
            </a:r>
            <a:fld id="{77D4B813-239F-4044-8974-4EB99E928752}" type="slidenum">
              <a:rPr lang="de-DE" altLang="de-DE" smtClean="0">
                <a:cs typeface="+mn-cs"/>
              </a:rPr>
              <a:pPr/>
              <a:t>‹#›</a:t>
            </a:fld>
            <a:r>
              <a:rPr lang="de-DE" altLang="de-DE">
                <a:cs typeface="+mn-cs"/>
              </a:rPr>
              <a:t> </a:t>
            </a:r>
          </a:p>
        </p:txBody>
      </p:sp>
      <p:sp>
        <p:nvSpPr>
          <p:cNvPr id="21" name="Slide Number Placeholder 6"/>
          <p:cNvSpPr txBox="1">
            <a:spLocks noChangeArrowheads="1"/>
          </p:cNvSpPr>
          <p:nvPr userDrawn="1"/>
        </p:nvSpPr>
        <p:spPr>
          <a:xfrm>
            <a:off x="6312026" y="3275061"/>
            <a:ext cx="5353016" cy="374650"/>
          </a:xfrm>
          <a:prstGeom prst="rect">
            <a:avLst/>
          </a:prstGeom>
          <a:ln/>
        </p:spPr>
        <p:txBody>
          <a:bodyPr/>
          <a:lstStyle>
            <a:defPPr>
              <a:defRPr lang="de-DE"/>
            </a:defPPr>
            <a:lvl1pPr algn="l" rtl="0" eaLnBrk="0" fontAlgn="base" hangingPunct="0">
              <a:spcBef>
                <a:spcPct val="0"/>
              </a:spcBef>
              <a:spcAft>
                <a:spcPct val="0"/>
              </a:spcAft>
              <a:defRPr sz="1400" i="1" kern="1200">
                <a:solidFill>
                  <a:schemeClr val="bg1">
                    <a:lumMod val="50000"/>
                  </a:schemeClr>
                </a:solidFill>
                <a:latin typeface="Myriad Pro" panose="020B0503030403020204" pitchFamily="34" charset="0"/>
                <a:ea typeface="+mn-ea"/>
                <a:cs typeface="Arial" panose="020B0604020202020204" pitchFamily="34"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9pPr>
          </a:lstStyle>
          <a:p>
            <a:r>
              <a:rPr lang="de-DE" altLang="de-DE">
                <a:cs typeface="+mn-cs"/>
              </a:rPr>
              <a:t>Source: </a:t>
            </a:r>
            <a:fld id="{77D4B813-239F-4044-8974-4EB99E928752}" type="slidenum">
              <a:rPr lang="de-DE" altLang="de-DE" smtClean="0">
                <a:cs typeface="+mn-cs"/>
              </a:rPr>
              <a:pPr/>
              <a:t>‹#›</a:t>
            </a:fld>
            <a:r>
              <a:rPr lang="de-DE" altLang="de-DE">
                <a:cs typeface="+mn-cs"/>
              </a:rPr>
              <a:t> </a:t>
            </a:r>
          </a:p>
        </p:txBody>
      </p:sp>
      <p:sp>
        <p:nvSpPr>
          <p:cNvPr id="22" name="Slide Number Placeholder 6"/>
          <p:cNvSpPr txBox="1">
            <a:spLocks noChangeArrowheads="1"/>
          </p:cNvSpPr>
          <p:nvPr userDrawn="1"/>
        </p:nvSpPr>
        <p:spPr>
          <a:xfrm>
            <a:off x="621280" y="3275061"/>
            <a:ext cx="5355301" cy="374650"/>
          </a:xfrm>
          <a:prstGeom prst="rect">
            <a:avLst/>
          </a:prstGeom>
          <a:ln/>
        </p:spPr>
        <p:txBody>
          <a:bodyPr/>
          <a:lstStyle>
            <a:defPPr>
              <a:defRPr lang="de-DE"/>
            </a:defPPr>
            <a:lvl1pPr algn="l" rtl="0" eaLnBrk="0" fontAlgn="base" hangingPunct="0">
              <a:spcBef>
                <a:spcPct val="0"/>
              </a:spcBef>
              <a:spcAft>
                <a:spcPct val="0"/>
              </a:spcAft>
              <a:defRPr sz="1400" i="1" kern="1200">
                <a:solidFill>
                  <a:schemeClr val="bg1">
                    <a:lumMod val="50000"/>
                  </a:schemeClr>
                </a:solidFill>
                <a:latin typeface="Myriad Pro" panose="020B0503030403020204" pitchFamily="34" charset="0"/>
                <a:ea typeface="+mn-ea"/>
                <a:cs typeface="Arial" panose="020B0604020202020204" pitchFamily="34"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9pPr>
          </a:lstStyle>
          <a:p>
            <a:r>
              <a:rPr lang="de-DE" altLang="de-DE">
                <a:cs typeface="+mn-cs"/>
              </a:rPr>
              <a:t>Source: </a:t>
            </a:r>
            <a:fld id="{77D4B813-239F-4044-8974-4EB99E928752}" type="slidenum">
              <a:rPr lang="de-DE" altLang="de-DE" smtClean="0">
                <a:cs typeface="+mn-cs"/>
              </a:rPr>
              <a:pPr/>
              <a:t>‹#›</a:t>
            </a:fld>
            <a:r>
              <a:rPr lang="de-DE" altLang="de-DE">
                <a:cs typeface="+mn-cs"/>
              </a:rPr>
              <a:t> </a:t>
            </a:r>
          </a:p>
        </p:txBody>
      </p:sp>
      <p:sp>
        <p:nvSpPr>
          <p:cNvPr id="23" name="Textplatzhalter 3"/>
          <p:cNvSpPr>
            <a:spLocks noGrp="1"/>
          </p:cNvSpPr>
          <p:nvPr>
            <p:ph type="body" sz="half" idx="19" hasCustomPrompt="1"/>
          </p:nvPr>
        </p:nvSpPr>
        <p:spPr>
          <a:xfrm>
            <a:off x="6312026" y="3649711"/>
            <a:ext cx="5353189" cy="2668539"/>
          </a:xfrm>
          <a:prstGeom prst="rect">
            <a:avLst/>
          </a:prstGeom>
        </p:spPr>
        <p:txBody>
          <a:bodyPr/>
          <a:lstStyle>
            <a:lvl1pPr marL="0" indent="0">
              <a:buNone/>
              <a:defRPr sz="2400">
                <a:latin typeface="Calibri" panose="020F0502020204030204" pitchFamily="34" charset="0"/>
                <a:cs typeface="Calibri" panose="020F0502020204030204" pitchFamily="34" charset="0"/>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de-DE"/>
              <a:t>Text</a:t>
            </a:r>
          </a:p>
        </p:txBody>
      </p:sp>
      <p:sp>
        <p:nvSpPr>
          <p:cNvPr id="2" name="Text Placeholder 18">
            <a:extLst>
              <a:ext uri="{FF2B5EF4-FFF2-40B4-BE49-F238E27FC236}">
                <a16:creationId xmlns:a16="http://schemas.microsoft.com/office/drawing/2014/main" id="{990941E6-7EC2-63FA-B37B-8243C6E1A5A6}"/>
              </a:ext>
            </a:extLst>
          </p:cNvPr>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381192308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307A423C-44F6-7EC4-29CD-9DE750460B9A}"/>
              </a:ext>
            </a:extLst>
          </p:cNvPr>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391934147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9" name="Titel 1"/>
          <p:cNvSpPr>
            <a:spLocks noGrp="1"/>
          </p:cNvSpPr>
          <p:nvPr>
            <p:ph type="ctrTitle" hasCustomPrompt="1"/>
          </p:nvPr>
        </p:nvSpPr>
        <p:spPr>
          <a:xfrm>
            <a:off x="2279576" y="836620"/>
            <a:ext cx="9384080" cy="504155"/>
          </a:xfrm>
          <a:prstGeom prst="rect">
            <a:avLst/>
          </a:prstGeom>
        </p:spPr>
        <p:txBody>
          <a:bodyPr>
            <a:noAutofit/>
          </a:bodyPr>
          <a:lstStyle>
            <a:lvl1pPr>
              <a:defRPr sz="2400">
                <a:solidFill>
                  <a:schemeClr val="accent4"/>
                </a:solidFill>
                <a:latin typeface="Calibri" panose="020F0502020204030204" pitchFamily="34" charset="0"/>
                <a:cs typeface="Calibri" panose="020F0502020204030204" pitchFamily="34" charset="0"/>
              </a:defRPr>
            </a:lvl1pPr>
          </a:lstStyle>
          <a:p>
            <a:r>
              <a:rPr lang="de-DE"/>
              <a:t>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6808" y="3284984"/>
            <a:ext cx="6300566" cy="3543652"/>
          </a:xfrm>
          <a:prstGeom prst="rect">
            <a:avLst/>
          </a:prstGeom>
        </p:spPr>
      </p:pic>
      <p:sp>
        <p:nvSpPr>
          <p:cNvPr id="3" name="Text Placeholder 18">
            <a:extLst>
              <a:ext uri="{FF2B5EF4-FFF2-40B4-BE49-F238E27FC236}">
                <a16:creationId xmlns:a16="http://schemas.microsoft.com/office/drawing/2014/main" id="{E0D9885F-9B6E-0E45-D7B5-4A37708B1AE9}"/>
              </a:ext>
            </a:extLst>
          </p:cNvPr>
          <p:cNvSpPr>
            <a:spLocks noGrp="1"/>
          </p:cNvSpPr>
          <p:nvPr>
            <p:ph type="body" sz="quarter" idx="16" hasCustomPrompt="1"/>
          </p:nvPr>
        </p:nvSpPr>
        <p:spPr>
          <a:xfrm>
            <a:off x="2279576" y="188640"/>
            <a:ext cx="8496943" cy="497813"/>
          </a:xfrm>
          <a:prstGeom prst="rect">
            <a:avLst/>
          </a:prstGeom>
        </p:spPr>
        <p:txBody>
          <a:bodyPr/>
          <a:lstStyle>
            <a:lvl1pPr>
              <a:defRPr lang="de-DE" altLang="de-DE" sz="3200" b="1" kern="0" cap="all" baseline="0" dirty="0" smtClean="0">
                <a:solidFill>
                  <a:schemeClr val="accent1"/>
                </a:solidFill>
                <a:latin typeface="Century Gothic" panose="020B0502020202020204" pitchFamily="34" charset="0"/>
                <a:ea typeface="+mj-ea"/>
                <a:cs typeface="Calibri" pitchFamily="34" charset="0"/>
              </a:defRPr>
            </a:lvl1pPr>
          </a:lstStyle>
          <a:p>
            <a:r>
              <a:rPr lang="de-DE" kern="0" cap="all" baseline="0">
                <a:latin typeface="Century Gothic" panose="020B0502020202020204" pitchFamily="34" charset="0"/>
              </a:rPr>
              <a:t>Heading</a:t>
            </a:r>
            <a:endParaRPr lang="de-DE" altLang="de-DE" kern="0" cap="all" baseline="0">
              <a:latin typeface="Century Gothic" panose="020B0502020202020204" pitchFamily="34" charset="0"/>
            </a:endParaRPr>
          </a:p>
        </p:txBody>
      </p:sp>
    </p:spTree>
    <p:extLst>
      <p:ext uri="{BB962C8B-B14F-4D97-AF65-F5344CB8AC3E}">
        <p14:creationId xmlns:p14="http://schemas.microsoft.com/office/powerpoint/2010/main" val="179001517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Text Placeholder 6"/>
          <p:cNvSpPr>
            <a:spLocks noGrp="1"/>
          </p:cNvSpPr>
          <p:nvPr userDrawn="1">
            <p:ph type="body" sz="quarter" idx="14"/>
          </p:nvPr>
        </p:nvSpPr>
        <p:spPr>
          <a:xfrm>
            <a:off x="1584282" y="2028051"/>
            <a:ext cx="9599400" cy="566738"/>
          </a:xfrm>
          <a:prstGeom prst="rect">
            <a:avLst/>
          </a:prstGeom>
        </p:spPr>
        <p:txBody>
          <a:bodyPr/>
          <a:lstStyle>
            <a:lvl1pPr algn="ctr">
              <a:defRPr sz="3200" b="1">
                <a:solidFill>
                  <a:schemeClr val="accent5"/>
                </a:solidFill>
                <a:latin typeface="Calibri" panose="020F0502020204030204" pitchFamily="34" charset="0"/>
                <a:cs typeface="Calibri" panose="020F0502020204030204" pitchFamily="34" charset="0"/>
              </a:defRPr>
            </a:lvl1pPr>
          </a:lstStyle>
          <a:p>
            <a:pPr algn="ctr"/>
            <a:r>
              <a:rPr lang="en-GB"/>
              <a:t>Thank you for your attention!</a:t>
            </a:r>
            <a:endParaRPr lang="bg-BG"/>
          </a:p>
        </p:txBody>
      </p:sp>
      <p:sp>
        <p:nvSpPr>
          <p:cNvPr id="8" name="Rectangle 7"/>
          <p:cNvSpPr/>
          <p:nvPr userDrawn="1"/>
        </p:nvSpPr>
        <p:spPr>
          <a:xfrm>
            <a:off x="1523736" y="1105580"/>
            <a:ext cx="10139916" cy="523220"/>
          </a:xfrm>
          <a:prstGeom prst="rect">
            <a:avLst/>
          </a:prstGeom>
        </p:spPr>
        <p:txBody>
          <a:bodyPr wrap="square">
            <a:spAutoFit/>
          </a:bodyPr>
          <a:lstStyle/>
          <a:p>
            <a:pPr algn="just"/>
            <a:r>
              <a:rPr lang="en-US" sz="1400" i="1">
                <a:solidFill>
                  <a:srgbClr val="818181"/>
                </a:solidFill>
                <a:latin typeface="Corbel" panose="020B0503020204020204" pitchFamily="34" charset="0"/>
                <a:cs typeface="Calibri" pitchFamily="34" charset="0"/>
              </a:rPr>
              <a:t>The sole responsibility for the content of this publication lies with the authors. It does not necessarily reflect the opinion of the European Union. Neither the CINEA nor the European Commission are responsible for any use that may be made of the information contained therein.</a:t>
            </a:r>
            <a:endParaRPr lang="bg-BG" sz="1400">
              <a:latin typeface="Corbel" panose="020B0503020204020204" pitchFamily="34" charset="0"/>
              <a:cs typeface="Calibri" pitchFamily="34" charset="0"/>
            </a:endParaRPr>
          </a:p>
        </p:txBody>
      </p:sp>
      <p:sp>
        <p:nvSpPr>
          <p:cNvPr id="13" name="Untertitel 2"/>
          <p:cNvSpPr txBox="1">
            <a:spLocks/>
          </p:cNvSpPr>
          <p:nvPr userDrawn="1"/>
        </p:nvSpPr>
        <p:spPr bwMode="auto">
          <a:xfrm>
            <a:off x="1584282" y="4925169"/>
            <a:ext cx="2399850" cy="27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marL="0" marR="0" lvl="0" indent="0" algn="l" defTabSz="914362" rtl="0" eaLnBrk="0" fontAlgn="base" latinLnBrk="0" hangingPunct="0">
              <a:lnSpc>
                <a:spcPct val="100000"/>
              </a:lnSpc>
              <a:spcBef>
                <a:spcPct val="20000"/>
              </a:spcBef>
              <a:spcAft>
                <a:spcPct val="0"/>
              </a:spcAft>
              <a:buClr>
                <a:schemeClr val="accent1"/>
              </a:buClr>
              <a:buSzTx/>
              <a:buFont typeface="Arial" pitchFamily="34" charset="0"/>
              <a:buNone/>
              <a:tabLst/>
              <a:defRPr/>
            </a:pPr>
            <a:endParaRPr kumimoji="0" lang="de-DE" sz="1400" b="0" i="0" u="none" strike="noStrike" kern="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6" name="Untertitel 2"/>
          <p:cNvSpPr txBox="1">
            <a:spLocks/>
          </p:cNvSpPr>
          <p:nvPr userDrawn="1"/>
        </p:nvSpPr>
        <p:spPr bwMode="auto">
          <a:xfrm>
            <a:off x="6708265" y="3140968"/>
            <a:ext cx="4895694" cy="123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marL="0" marR="0" lvl="0" indent="0" algn="just" defTabSz="914362" rtl="0" eaLnBrk="0" fontAlgn="base" latinLnBrk="0" hangingPunct="0">
              <a:lnSpc>
                <a:spcPct val="150000"/>
              </a:lnSpc>
              <a:spcBef>
                <a:spcPct val="20000"/>
              </a:spcBef>
              <a:spcAft>
                <a:spcPct val="0"/>
              </a:spcAft>
              <a:buClr>
                <a:schemeClr val="accent1"/>
              </a:buClr>
              <a:buSzTx/>
              <a:buFont typeface="Arial" pitchFamily="34" charset="0"/>
              <a:buNone/>
              <a:tabLst/>
              <a:defRPr/>
            </a:pPr>
            <a:r>
              <a:rPr kumimoji="0" lang="de-DE" sz="1500" b="1" i="0" u="none" strike="noStrike" kern="0" cap="none" spc="0" normalizeH="0" baseline="0" noProof="0">
                <a:ln>
                  <a:noFill/>
                </a:ln>
                <a:solidFill>
                  <a:schemeClr val="tx1"/>
                </a:solidFill>
                <a:effectLst/>
                <a:uLnTx/>
                <a:uFillTx/>
                <a:latin typeface="Corbel" panose="020B0503020204020204" pitchFamily="34" charset="0"/>
                <a:ea typeface="+mn-ea"/>
                <a:cs typeface="Calibri" pitchFamily="34" charset="0"/>
                <a:hlinkClick r:id="rId2"/>
              </a:rPr>
              <a:t>www.eneffect.bg</a:t>
            </a:r>
            <a:r>
              <a:rPr kumimoji="0" lang="de-DE" sz="1500" b="1" i="0" u="none" strike="noStrike" kern="0" cap="none" spc="0" normalizeH="0" baseline="0" noProof="0">
                <a:ln>
                  <a:noFill/>
                </a:ln>
                <a:solidFill>
                  <a:schemeClr val="tx1"/>
                </a:solidFill>
                <a:effectLst/>
                <a:uLnTx/>
                <a:uFillTx/>
                <a:latin typeface="Corbel" panose="020B0503020204020204" pitchFamily="34" charset="0"/>
                <a:ea typeface="+mn-ea"/>
                <a:cs typeface="Calibri" pitchFamily="34" charset="0"/>
              </a:rPr>
              <a:t> </a:t>
            </a:r>
          </a:p>
          <a:p>
            <a:pPr marL="0" marR="0" lvl="0" indent="0" algn="just" defTabSz="914362" rtl="0" eaLnBrk="0" fontAlgn="base" latinLnBrk="0" hangingPunct="0">
              <a:lnSpc>
                <a:spcPct val="150000"/>
              </a:lnSpc>
              <a:spcBef>
                <a:spcPct val="20000"/>
              </a:spcBef>
              <a:spcAft>
                <a:spcPct val="0"/>
              </a:spcAft>
              <a:buClr>
                <a:schemeClr val="accent1"/>
              </a:buClr>
              <a:buSzTx/>
              <a:buFont typeface="Arial" pitchFamily="34" charset="0"/>
              <a:buNone/>
              <a:tabLst/>
              <a:defRPr/>
            </a:pPr>
            <a:r>
              <a:rPr kumimoji="0" lang="de-DE" sz="1500" b="1" i="0" u="none" strike="noStrike" kern="0" cap="none" spc="0" normalizeH="0" baseline="0" noProof="0">
                <a:ln>
                  <a:noFill/>
                </a:ln>
                <a:solidFill>
                  <a:schemeClr val="tx1"/>
                </a:solidFill>
                <a:effectLst/>
                <a:uLnTx/>
                <a:uFillTx/>
                <a:latin typeface="Corbel" panose="020B0503020204020204" pitchFamily="34" charset="0"/>
                <a:ea typeface="+mn-ea"/>
                <a:cs typeface="Calibri" pitchFamily="34" charset="0"/>
                <a:hlinkClick r:id="rId3"/>
              </a:rPr>
              <a:t>www.facebook.com/eneffect</a:t>
            </a:r>
            <a:endParaRPr kumimoji="0" lang="de-DE" sz="1500" b="1" i="0" u="none" strike="noStrike" kern="0" cap="none" spc="0" normalizeH="0" baseline="0" noProof="0">
              <a:ln>
                <a:noFill/>
              </a:ln>
              <a:solidFill>
                <a:schemeClr val="tx1"/>
              </a:solidFill>
              <a:effectLst/>
              <a:uLnTx/>
              <a:uFillTx/>
              <a:latin typeface="Corbel" panose="020B0503020204020204" pitchFamily="34" charset="0"/>
              <a:ea typeface="+mn-ea"/>
              <a:cs typeface="Calibri" pitchFamily="34" charset="0"/>
            </a:endParaRPr>
          </a:p>
          <a:p>
            <a:pPr marL="0" marR="0" lvl="0" indent="0" algn="just" defTabSz="914362" rtl="0" eaLnBrk="0" fontAlgn="base" latinLnBrk="0" hangingPunct="0">
              <a:lnSpc>
                <a:spcPct val="150000"/>
              </a:lnSpc>
              <a:spcBef>
                <a:spcPct val="20000"/>
              </a:spcBef>
              <a:spcAft>
                <a:spcPct val="0"/>
              </a:spcAft>
              <a:buClr>
                <a:schemeClr val="accent1"/>
              </a:buClr>
              <a:buSzTx/>
              <a:buFont typeface="Arial" pitchFamily="34" charset="0"/>
              <a:buNone/>
              <a:tabLst/>
              <a:defRPr/>
            </a:pPr>
            <a:r>
              <a:rPr kumimoji="0" lang="de-DE" sz="1500" b="1" i="0" u="none" strike="noStrike" kern="0" cap="none" spc="0" normalizeH="0" baseline="0" noProof="0">
                <a:ln>
                  <a:noFill/>
                </a:ln>
                <a:solidFill>
                  <a:schemeClr val="tx1"/>
                </a:solidFill>
                <a:effectLst/>
                <a:uLnTx/>
                <a:uFillTx/>
                <a:latin typeface="Corbel" panose="020B0503020204020204" pitchFamily="34" charset="0"/>
                <a:ea typeface="+mn-ea"/>
                <a:cs typeface="Calibri" pitchFamily="34" charset="0"/>
                <a:hlinkClick r:id="rId4"/>
              </a:rPr>
              <a:t>https://www.linkedin.com/in/dragomir-tzanev-14931b16/</a:t>
            </a:r>
            <a:r>
              <a:rPr kumimoji="0" lang="de-DE" sz="1500" b="1" i="0" u="none" strike="noStrike" kern="0" cap="none" spc="0" normalizeH="0" baseline="0" noProof="0">
                <a:ln>
                  <a:noFill/>
                </a:ln>
                <a:solidFill>
                  <a:schemeClr val="tx1"/>
                </a:solidFill>
                <a:effectLst/>
                <a:uLnTx/>
                <a:uFillTx/>
                <a:latin typeface="Corbel" panose="020B0503020204020204" pitchFamily="34" charset="0"/>
                <a:ea typeface="+mn-ea"/>
                <a:cs typeface="Calibri" pitchFamily="34" charset="0"/>
              </a:rPr>
              <a:t>  </a:t>
            </a:r>
          </a:p>
        </p:txBody>
      </p:sp>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02982" y="3187658"/>
            <a:ext cx="1678339" cy="330664"/>
          </a:xfrm>
          <a:prstGeom prst="rect">
            <a:avLst/>
          </a:prstGeom>
        </p:spPr>
      </p:pic>
      <p:pic>
        <p:nvPicPr>
          <p:cNvPr id="29" name="Picture 4"/>
          <p:cNvPicPr>
            <a:picLocks noChangeAspect="1" noChangeArrowheads="1"/>
          </p:cNvPicPr>
          <p:nvPr userDrawn="1"/>
        </p:nvPicPr>
        <p:blipFill>
          <a:blip r:embed="rId6" cstate="print"/>
          <a:srcRect/>
          <a:stretch>
            <a:fillRect/>
          </a:stretch>
        </p:blipFill>
        <p:spPr bwMode="auto">
          <a:xfrm>
            <a:off x="6384032" y="3620310"/>
            <a:ext cx="338916" cy="320541"/>
          </a:xfrm>
          <a:prstGeom prst="rect">
            <a:avLst/>
          </a:prstGeom>
          <a:noFill/>
          <a:ln w="9525">
            <a:noFill/>
            <a:miter lim="800000"/>
            <a:headEnd/>
            <a:tailEnd/>
          </a:ln>
        </p:spPr>
      </p:pic>
      <p:pic>
        <p:nvPicPr>
          <p:cNvPr id="31" name="Picture 7"/>
          <p:cNvPicPr>
            <a:picLocks noChangeAspect="1" noChangeArrowheads="1"/>
          </p:cNvPicPr>
          <p:nvPr userDrawn="1"/>
        </p:nvPicPr>
        <p:blipFill>
          <a:blip r:embed="rId7" cstate="print"/>
          <a:srcRect/>
          <a:stretch>
            <a:fillRect/>
          </a:stretch>
        </p:blipFill>
        <p:spPr bwMode="auto">
          <a:xfrm>
            <a:off x="6410163" y="3244963"/>
            <a:ext cx="298102" cy="295679"/>
          </a:xfrm>
          <a:prstGeom prst="rect">
            <a:avLst/>
          </a:prstGeom>
          <a:noFill/>
          <a:ln w="9525">
            <a:noFill/>
            <a:miter lim="800000"/>
            <a:headEnd/>
            <a:tailEnd/>
          </a:ln>
        </p:spPr>
      </p:pic>
      <p:pic>
        <p:nvPicPr>
          <p:cNvPr id="32" name="Picture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02982" y="1988840"/>
            <a:ext cx="967331" cy="645160"/>
          </a:xfrm>
          <a:prstGeom prst="rect">
            <a:avLst/>
          </a:prstGeom>
        </p:spPr>
      </p:pic>
      <p:sp>
        <p:nvSpPr>
          <p:cNvPr id="5" name="TextBox 4">
            <a:extLst>
              <a:ext uri="{FF2B5EF4-FFF2-40B4-BE49-F238E27FC236}">
                <a16:creationId xmlns:a16="http://schemas.microsoft.com/office/drawing/2014/main" id="{960E4A2A-3628-9117-A8EF-7CEC461C044E}"/>
              </a:ext>
            </a:extLst>
          </p:cNvPr>
          <p:cNvSpPr txBox="1"/>
          <p:nvPr userDrawn="1"/>
        </p:nvSpPr>
        <p:spPr>
          <a:xfrm>
            <a:off x="1487488" y="3620310"/>
            <a:ext cx="3744416" cy="2031325"/>
          </a:xfrm>
          <a:prstGeom prst="rect">
            <a:avLst/>
          </a:prstGeom>
          <a:noFill/>
        </p:spPr>
        <p:txBody>
          <a:bodyPr wrap="square">
            <a:spAutoFit/>
          </a:bodyPr>
          <a:lstStyle/>
          <a:p>
            <a:pPr>
              <a:defRPr/>
            </a:pPr>
            <a:r>
              <a:rPr lang="bg-BG">
                <a:solidFill>
                  <a:schemeClr val="tx1">
                    <a:lumMod val="75000"/>
                    <a:lumOff val="25000"/>
                  </a:schemeClr>
                </a:solidFill>
                <a:latin typeface="Arial" panose="020B0604020202020204" pitchFamily="34" charset="0"/>
                <a:cs typeface="Arial" panose="020B0604020202020204" pitchFamily="34" charset="0"/>
              </a:rPr>
              <a:t>1164 </a:t>
            </a:r>
            <a:r>
              <a:rPr lang="bg-BG" err="1">
                <a:solidFill>
                  <a:schemeClr val="tx1">
                    <a:lumMod val="75000"/>
                    <a:lumOff val="25000"/>
                  </a:schemeClr>
                </a:solidFill>
                <a:latin typeface="Arial" panose="020B0604020202020204" pitchFamily="34" charset="0"/>
                <a:cs typeface="Arial" panose="020B0604020202020204" pitchFamily="34" charset="0"/>
              </a:rPr>
              <a:t>Sofia</a:t>
            </a:r>
            <a:r>
              <a:rPr lang="bg-BG">
                <a:solidFill>
                  <a:schemeClr val="tx1">
                    <a:lumMod val="75000"/>
                    <a:lumOff val="25000"/>
                  </a:schemeClr>
                </a:solidFill>
                <a:latin typeface="Arial" panose="020B0604020202020204" pitchFamily="34" charset="0"/>
                <a:cs typeface="Arial" panose="020B0604020202020204" pitchFamily="34" charset="0"/>
              </a:rPr>
              <a:t>, </a:t>
            </a:r>
            <a:r>
              <a:rPr lang="bg-BG" err="1">
                <a:solidFill>
                  <a:schemeClr val="tx1">
                    <a:lumMod val="75000"/>
                    <a:lumOff val="25000"/>
                  </a:schemeClr>
                </a:solidFill>
                <a:latin typeface="Arial" panose="020B0604020202020204" pitchFamily="34" charset="0"/>
                <a:cs typeface="Arial" panose="020B0604020202020204" pitchFamily="34" charset="0"/>
              </a:rPr>
              <a:t>Bulgaria</a:t>
            </a:r>
            <a:endParaRPr lang="bg-BG">
              <a:solidFill>
                <a:schemeClr val="tx1">
                  <a:lumMod val="75000"/>
                  <a:lumOff val="25000"/>
                </a:schemeClr>
              </a:solidFill>
              <a:latin typeface="Arial" panose="020B0604020202020204" pitchFamily="34" charset="0"/>
              <a:cs typeface="Arial" panose="020B0604020202020204" pitchFamily="34" charset="0"/>
            </a:endParaRPr>
          </a:p>
          <a:p>
            <a:pPr>
              <a:defRPr/>
            </a:pPr>
            <a:r>
              <a:rPr lang="bg-BG" err="1">
                <a:solidFill>
                  <a:schemeClr val="tx1">
                    <a:lumMod val="75000"/>
                    <a:lumOff val="25000"/>
                  </a:schemeClr>
                </a:solidFill>
                <a:latin typeface="Arial" panose="020B0604020202020204" pitchFamily="34" charset="0"/>
                <a:cs typeface="Arial" panose="020B0604020202020204" pitchFamily="34" charset="0"/>
              </a:rPr>
              <a:t>Bull</a:t>
            </a:r>
            <a:r>
              <a:rPr lang="bg-BG">
                <a:solidFill>
                  <a:schemeClr val="tx1">
                    <a:lumMod val="75000"/>
                    <a:lumOff val="25000"/>
                  </a:schemeClr>
                </a:solidFill>
                <a:latin typeface="Arial" panose="020B0604020202020204" pitchFamily="34" charset="0"/>
                <a:cs typeface="Arial" panose="020B0604020202020204" pitchFamily="34" charset="0"/>
              </a:rPr>
              <a:t>. </a:t>
            </a:r>
            <a:r>
              <a:rPr lang="bg-BG" err="1">
                <a:solidFill>
                  <a:schemeClr val="tx1">
                    <a:lumMod val="75000"/>
                    <a:lumOff val="25000"/>
                  </a:schemeClr>
                </a:solidFill>
                <a:latin typeface="Arial" panose="020B0604020202020204" pitchFamily="34" charset="0"/>
                <a:cs typeface="Arial" panose="020B0604020202020204" pitchFamily="34" charset="0"/>
              </a:rPr>
              <a:t>Hristo</a:t>
            </a:r>
            <a:r>
              <a:rPr lang="bg-BG">
                <a:solidFill>
                  <a:schemeClr val="tx1">
                    <a:lumMod val="75000"/>
                    <a:lumOff val="25000"/>
                  </a:schemeClr>
                </a:solidFill>
                <a:latin typeface="Arial" panose="020B0604020202020204" pitchFamily="34" charset="0"/>
                <a:cs typeface="Arial" panose="020B0604020202020204" pitchFamily="34" charset="0"/>
              </a:rPr>
              <a:t> </a:t>
            </a:r>
            <a:r>
              <a:rPr lang="bg-BG" err="1">
                <a:solidFill>
                  <a:schemeClr val="tx1">
                    <a:lumMod val="75000"/>
                    <a:lumOff val="25000"/>
                  </a:schemeClr>
                </a:solidFill>
                <a:latin typeface="Arial" panose="020B0604020202020204" pitchFamily="34" charset="0"/>
                <a:cs typeface="Arial" panose="020B0604020202020204" pitchFamily="34" charset="0"/>
              </a:rPr>
              <a:t>Smirnenski</a:t>
            </a:r>
            <a:r>
              <a:rPr lang="bg-BG">
                <a:solidFill>
                  <a:schemeClr val="tx1">
                    <a:lumMod val="75000"/>
                    <a:lumOff val="25000"/>
                  </a:schemeClr>
                </a:solidFill>
                <a:latin typeface="Arial" panose="020B0604020202020204" pitchFamily="34" charset="0"/>
                <a:cs typeface="Arial" panose="020B0604020202020204" pitchFamily="34" charset="0"/>
              </a:rPr>
              <a:t> 1, </a:t>
            </a:r>
            <a:r>
              <a:rPr lang="en-US" err="1">
                <a:solidFill>
                  <a:schemeClr val="tx1">
                    <a:lumMod val="75000"/>
                    <a:lumOff val="25000"/>
                  </a:schemeClr>
                </a:solidFill>
                <a:latin typeface="Arial" panose="020B0604020202020204" pitchFamily="34" charset="0"/>
                <a:cs typeface="Arial" panose="020B0604020202020204" pitchFamily="34" charset="0"/>
              </a:rPr>
              <a:t>fl</a:t>
            </a:r>
            <a:r>
              <a:rPr lang="en-US">
                <a:solidFill>
                  <a:schemeClr val="tx1">
                    <a:lumMod val="75000"/>
                    <a:lumOff val="25000"/>
                  </a:schemeClr>
                </a:solidFill>
                <a:latin typeface="Arial" panose="020B0604020202020204" pitchFamily="34" charset="0"/>
                <a:cs typeface="Arial" panose="020B0604020202020204" pitchFamily="34" charset="0"/>
              </a:rPr>
              <a:t>   </a:t>
            </a:r>
            <a:r>
              <a:rPr lang="bg-BG">
                <a:solidFill>
                  <a:schemeClr val="tx1">
                    <a:lumMod val="75000"/>
                    <a:lumOff val="25000"/>
                  </a:schemeClr>
                </a:solidFill>
                <a:latin typeface="Arial" panose="020B0604020202020204" pitchFamily="34" charset="0"/>
                <a:cs typeface="Arial" panose="020B0604020202020204" pitchFamily="34" charset="0"/>
              </a:rPr>
              <a:t>. 3</a:t>
            </a:r>
            <a:endParaRPr lang="en-US">
              <a:solidFill>
                <a:schemeClr val="tx1">
                  <a:lumMod val="75000"/>
                  <a:lumOff val="25000"/>
                </a:schemeClr>
              </a:solidFill>
              <a:latin typeface="Arial" panose="020B0604020202020204" pitchFamily="34" charset="0"/>
              <a:cs typeface="Arial" panose="020B0604020202020204" pitchFamily="34" charset="0"/>
            </a:endParaRPr>
          </a:p>
          <a:p>
            <a:pPr>
              <a:defRPr/>
            </a:pPr>
            <a:r>
              <a:rPr lang="bg-BG" err="1">
                <a:solidFill>
                  <a:schemeClr val="tx1">
                    <a:lumMod val="75000"/>
                    <a:lumOff val="25000"/>
                  </a:schemeClr>
                </a:solidFill>
                <a:latin typeface="Arial" panose="020B0604020202020204" pitchFamily="34" charset="0"/>
                <a:cs typeface="Arial" panose="020B0604020202020204" pitchFamily="34" charset="0"/>
              </a:rPr>
              <a:t>Tel</a:t>
            </a:r>
            <a:r>
              <a:rPr lang="en-US">
                <a:solidFill>
                  <a:schemeClr val="tx1">
                    <a:lumMod val="75000"/>
                    <a:lumOff val="25000"/>
                  </a:schemeClr>
                </a:solidFill>
                <a:latin typeface="Arial" panose="020B0604020202020204" pitchFamily="34" charset="0"/>
                <a:cs typeface="Arial" panose="020B0604020202020204" pitchFamily="34" charset="0"/>
              </a:rPr>
              <a:t>: +359 2 963 17 14</a:t>
            </a:r>
          </a:p>
          <a:p>
            <a:pPr>
              <a:defRPr/>
            </a:pPr>
            <a:r>
              <a:rPr lang="bg-BG" err="1">
                <a:solidFill>
                  <a:schemeClr val="tx1">
                    <a:lumMod val="75000"/>
                    <a:lumOff val="25000"/>
                  </a:schemeClr>
                </a:solidFill>
                <a:latin typeface="Arial" panose="020B0604020202020204" pitchFamily="34" charset="0"/>
                <a:cs typeface="Arial" panose="020B0604020202020204" pitchFamily="34" charset="0"/>
              </a:rPr>
              <a:t>Fax</a:t>
            </a:r>
            <a:r>
              <a:rPr lang="en-US">
                <a:solidFill>
                  <a:schemeClr val="tx1">
                    <a:lumMod val="75000"/>
                    <a:lumOff val="25000"/>
                  </a:schemeClr>
                </a:solidFill>
                <a:latin typeface="Arial" panose="020B0604020202020204" pitchFamily="34" charset="0"/>
                <a:cs typeface="Arial" panose="020B0604020202020204" pitchFamily="34" charset="0"/>
              </a:rPr>
              <a:t>: </a:t>
            </a:r>
            <a:r>
              <a:rPr lang="de-DE">
                <a:solidFill>
                  <a:schemeClr val="tx1">
                    <a:lumMod val="75000"/>
                    <a:lumOff val="25000"/>
                  </a:schemeClr>
                </a:solidFill>
                <a:latin typeface="Arial" panose="020B0604020202020204" pitchFamily="34" charset="0"/>
                <a:cs typeface="Arial" panose="020B0604020202020204" pitchFamily="34" charset="0"/>
              </a:rPr>
              <a:t>+359 2 963 25 74</a:t>
            </a:r>
          </a:p>
          <a:p>
            <a:pPr>
              <a:defRPr/>
            </a:pPr>
            <a:r>
              <a:rPr lang="de-DE">
                <a:solidFill>
                  <a:schemeClr val="tx1">
                    <a:lumMod val="75000"/>
                    <a:lumOff val="25000"/>
                  </a:schemeClr>
                </a:solidFill>
                <a:latin typeface="Arial" panose="020B0604020202020204" pitchFamily="34" charset="0"/>
                <a:cs typeface="Arial" panose="020B0604020202020204" pitchFamily="34" charset="0"/>
              </a:rPr>
              <a:t>Email: eneffect@eneffect.bg</a:t>
            </a:r>
          </a:p>
          <a:p>
            <a:pPr>
              <a:defRPr/>
            </a:pPr>
            <a:r>
              <a:rPr lang="de-DE">
                <a:solidFill>
                  <a:schemeClr val="tx1">
                    <a:lumMod val="75000"/>
                    <a:lumOff val="25000"/>
                  </a:schemeClr>
                </a:solidFill>
                <a:latin typeface="Arial" panose="020B0604020202020204" pitchFamily="34" charset="0"/>
                <a:cs typeface="Arial" panose="020B0604020202020204" pitchFamily="34" charset="0"/>
              </a:rPr>
              <a:t>Web: www.eneffect.bg</a:t>
            </a:r>
          </a:p>
          <a:p>
            <a:pPr>
              <a:defRPr/>
            </a:pPr>
            <a:endParaRPr lang="de-DE">
              <a:solidFill>
                <a:schemeClr val="tx1">
                  <a:lumMod val="75000"/>
                  <a:lumOff val="25000"/>
                </a:schemeClr>
              </a:solidFill>
              <a:latin typeface="Arial" panose="020B0604020202020204" pitchFamily="34" charset="0"/>
              <a:cs typeface="Arial" panose="020B0604020202020204" pitchFamily="34" charset="0"/>
            </a:endParaRPr>
          </a:p>
          <a:p>
            <a:pPr>
              <a:defRPr/>
            </a:pPr>
            <a:r>
              <a:rPr lang="en-US">
                <a:solidFill>
                  <a:schemeClr val="tx1">
                    <a:lumMod val="75000"/>
                    <a:lumOff val="25000"/>
                  </a:schemeClr>
                </a:solidFill>
                <a:latin typeface="Arial" panose="020B0604020202020204" pitchFamily="34" charset="0"/>
                <a:cs typeface="Arial" panose="020B0604020202020204" pitchFamily="34" charset="0"/>
              </a:rPr>
              <a:t>Contact person: Dragomir </a:t>
            </a:r>
            <a:r>
              <a:rPr lang="en-US" err="1">
                <a:solidFill>
                  <a:schemeClr val="tx1">
                    <a:lumMod val="75000"/>
                    <a:lumOff val="25000"/>
                  </a:schemeClr>
                </a:solidFill>
                <a:latin typeface="Arial" panose="020B0604020202020204" pitchFamily="34" charset="0"/>
                <a:cs typeface="Arial" panose="020B0604020202020204" pitchFamily="34" charset="0"/>
              </a:rPr>
              <a:t>Tzanev</a:t>
            </a:r>
            <a:endParaRPr lang="bg-BG">
              <a:solidFill>
                <a:schemeClr val="tx1">
                  <a:lumMod val="75000"/>
                  <a:lumOff val="25000"/>
                </a:schemeClr>
              </a:solidFill>
              <a:latin typeface="Arial" panose="020B0604020202020204" pitchFamily="34" charset="0"/>
              <a:cs typeface="Arial" panose="020B0604020202020204" pitchFamily="34" charset="0"/>
            </a:endParaRPr>
          </a:p>
          <a:p>
            <a:pPr>
              <a:defRPr/>
            </a:pPr>
            <a:r>
              <a:rPr lang="de-DE">
                <a:solidFill>
                  <a:schemeClr val="tx1">
                    <a:lumMod val="75000"/>
                    <a:lumOff val="25000"/>
                  </a:schemeClr>
                </a:solidFill>
                <a:latin typeface="Arial" panose="020B0604020202020204" pitchFamily="34" charset="0"/>
                <a:cs typeface="Arial" panose="020B0604020202020204" pitchFamily="34" charset="0"/>
              </a:rPr>
              <a:t>Email: </a:t>
            </a:r>
            <a:r>
              <a:rPr lang="bg-BG">
                <a:solidFill>
                  <a:schemeClr val="tx1">
                    <a:lumMod val="75000"/>
                    <a:lumOff val="25000"/>
                  </a:schemeClr>
                </a:solidFill>
                <a:latin typeface="Arial" panose="020B0604020202020204" pitchFamily="34" charset="0"/>
                <a:cs typeface="Arial" panose="020B0604020202020204" pitchFamily="34" charset="0"/>
                <a:hlinkClick r:id="rId9"/>
              </a:rPr>
              <a:t>dtzanev@eneffect.bg</a:t>
            </a:r>
            <a:r>
              <a:rPr lang="bg-BG">
                <a:solidFill>
                  <a:schemeClr val="tx1">
                    <a:lumMod val="75000"/>
                    <a:lumOff val="25000"/>
                  </a:schemeClr>
                </a:solidFill>
                <a:latin typeface="Arial" panose="020B0604020202020204" pitchFamily="34" charset="0"/>
                <a:cs typeface="Arial" panose="020B0604020202020204" pitchFamily="34" charset="0"/>
              </a:rPr>
              <a:t> </a:t>
            </a:r>
          </a:p>
        </p:txBody>
      </p:sp>
      <p:pic>
        <p:nvPicPr>
          <p:cNvPr id="7" name="Picture 4" descr="Linkedin logo png, Linkedin icon transparent png 18930480 PNG">
            <a:extLst>
              <a:ext uri="{FF2B5EF4-FFF2-40B4-BE49-F238E27FC236}">
                <a16:creationId xmlns:a16="http://schemas.microsoft.com/office/drawing/2014/main" id="{AF7ED31F-683C-D057-358E-E3CEED4F50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351587" y="4015110"/>
            <a:ext cx="437476" cy="34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7229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E5A2-160C-AB4F-B36F-806C3363FE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594776-DE41-B9B6-F687-61B9B1EBE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3DD388-8AC8-0655-8A72-C16C60CDCB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A7B9B6-9775-D371-4E4F-EE535766A2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F00E59-38D1-3DF5-5742-27DB31CE6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AA0CAD-99E5-C93A-C920-28624732A43B}"/>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8" name="Footer Placeholder 7">
            <a:extLst>
              <a:ext uri="{FF2B5EF4-FFF2-40B4-BE49-F238E27FC236}">
                <a16:creationId xmlns:a16="http://schemas.microsoft.com/office/drawing/2014/main" id="{1491359F-F53B-44CC-16A6-D358257BCF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02318E-CE04-ECA3-28CC-D9D07E176FB1}"/>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1370166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37050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1: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17A8FD6-7F64-5E4C-97B1-FE11FAAD89FA}" type="datetime1">
              <a:rPr lang="en-US" smtClean="0"/>
              <a:t>1/28/2026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Nova" panose="020B0504020202020204" pitchFamily="34" charset="0"/>
              </a:defRPr>
            </a:lvl1pPr>
          </a:lstStyle>
          <a:p>
            <a:endParaRPr lang="en-US"/>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4800">
                <a:solidFill>
                  <a:schemeClr val="tx2">
                    <a:lumMod val="75000"/>
                  </a:schemeClr>
                </a:solidFill>
              </a:defRPr>
            </a:lvl1pPr>
          </a:lstStyle>
          <a:p>
            <a:r>
              <a:rPr lang="en-US"/>
              <a:t>Click to edit Master title style</a:t>
            </a:r>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descr="State of California Energy Commission logo"/>
          <p:cNvPicPr>
            <a:picLocks noChangeAspect="1"/>
          </p:cNvPicPr>
          <p:nvPr userDrawn="1"/>
        </p:nvPicPr>
        <p:blipFill>
          <a:blip r:embed="rId3"/>
          <a:srcRect/>
          <a:stretch/>
        </p:blipFill>
        <p:spPr>
          <a:xfrm>
            <a:off x="838416" y="815165"/>
            <a:ext cx="1287050" cy="1131555"/>
          </a:xfrm>
          <a:prstGeom prst="rect">
            <a:avLst/>
          </a:prstGeom>
        </p:spPr>
      </p:pic>
    </p:spTree>
    <p:extLst>
      <p:ext uri="{BB962C8B-B14F-4D97-AF65-F5344CB8AC3E}">
        <p14:creationId xmlns:p14="http://schemas.microsoft.com/office/powerpoint/2010/main" val="1553956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800">
                <a:latin typeface="Arial Nova" panose="020B0504020202020204" pitchFamily="34" charset="0"/>
              </a:defRPr>
            </a:lvl1pPr>
          </a:lstStyle>
          <a:p>
            <a:fld id="{756C4852-C69A-3C46-A74D-F2D8C6D17F46}" type="datetime1">
              <a:rPr lang="en-US" smtClean="0"/>
              <a:pPr/>
              <a:t>1/28/2026</a:t>
            </a:fld>
            <a:endParaRPr lang="en-US"/>
          </a:p>
        </p:txBody>
      </p:sp>
      <p:sp>
        <p:nvSpPr>
          <p:cNvPr id="5" name="Footer Placeholder 4"/>
          <p:cNvSpPr>
            <a:spLocks noGrp="1"/>
          </p:cNvSpPr>
          <p:nvPr>
            <p:ph type="ftr" sz="quarter" idx="11"/>
          </p:nvPr>
        </p:nvSpPr>
        <p:spPr/>
        <p:txBody>
          <a:bodyPr/>
          <a:lstStyle>
            <a:lvl1pPr>
              <a:defRPr sz="1800"/>
            </a:lvl1p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lvl1pPr>
              <a:defRPr sz="1800"/>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2949564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z="1800">
                <a:latin typeface="Arial Nova" panose="020B0504020202020204" pitchFamily="34" charset="0"/>
              </a:defRPr>
            </a:lvl1pPr>
          </a:lstStyle>
          <a:p>
            <a:fld id="{81C91894-EB80-6048-AAFF-32CE04FEA1F0}" type="datetime1">
              <a:rPr lang="en-US" smtClean="0"/>
              <a:pPr/>
              <a:t>1/28/2026</a:t>
            </a:fld>
            <a:endParaRPr lang="en-US"/>
          </a:p>
        </p:txBody>
      </p:sp>
      <p:sp>
        <p:nvSpPr>
          <p:cNvPr id="6" name="Footer Placeholder 5"/>
          <p:cNvSpPr>
            <a:spLocks noGrp="1"/>
          </p:cNvSpPr>
          <p:nvPr>
            <p:ph type="ftr" sz="quarter" idx="11"/>
          </p:nvPr>
        </p:nvSpPr>
        <p:spPr/>
        <p:txBody>
          <a:bodyPr/>
          <a:lstStyle>
            <a:lvl1pPr>
              <a:defRPr lang="en-US" sz="1800" kern="1200">
                <a:solidFill>
                  <a:schemeClr val="bg2">
                    <a:lumMod val="10000"/>
                  </a:schemeClr>
                </a:solidFill>
                <a:latin typeface="Arial Nova" panose="020B0504020202020204" pitchFamily="34" charset="0"/>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lang="en-US" sz="1800" kern="1200" smtClean="0">
                <a:solidFill>
                  <a:schemeClr val="bg2">
                    <a:lumMod val="10000"/>
                  </a:schemeClr>
                </a:solidFill>
                <a:latin typeface="Arial Nova" panose="020B0504020202020204" pitchFamily="34" charset="0"/>
                <a:ea typeface="+mn-ea"/>
                <a:cs typeface="+mn-cs"/>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668855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Nova" panose="020B0504020202020204" pitchFamily="34" charset="0"/>
              </a:defRPr>
            </a:lvl1pPr>
          </a:lstStyle>
          <a:p>
            <a:fld id="{9F386C1D-959B-6C44-9D8E-1EBE83060B83}" type="datetime1">
              <a:rPr lang="en-US" smtClean="0"/>
              <a:pPr/>
              <a:t>1/28/2026</a:t>
            </a:fld>
            <a:endParaRPr lang="en-US"/>
          </a:p>
        </p:txBody>
      </p:sp>
      <p:sp>
        <p:nvSpPr>
          <p:cNvPr id="8" name="Footer Placeholder 7"/>
          <p:cNvSpPr>
            <a:spLocks noGrp="1"/>
          </p:cNvSpPr>
          <p:nvPr>
            <p:ph type="ftr" sz="quarter" idx="11"/>
          </p:nvPr>
        </p:nvSpPr>
        <p:spPr/>
        <p:txBody>
          <a:bodyPr/>
          <a:lstStyle>
            <a:lvl1pPr>
              <a:defRPr>
                <a:latin typeface="Arial Nova" panose="020B05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7F09A1A5-4186-AE45-B489-8F93D826EB49}" type="slidenum">
              <a:rPr lang="en-US" smtClean="0"/>
              <a:pPr/>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30081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Nova" panose="020B0504020202020204" pitchFamily="34" charset="0"/>
              </a:defRPr>
            </a:lvl1pPr>
          </a:lstStyle>
          <a:p>
            <a:fld id="{A0A639FC-0D0B-254C-A488-84C1053DC81E}" type="datetime1">
              <a:rPr lang="en-US" smtClean="0"/>
              <a:pPr/>
              <a:t>1/28/2026</a:t>
            </a:fld>
            <a:endParaRPr lang="en-US"/>
          </a:p>
        </p:txBody>
      </p:sp>
      <p:sp>
        <p:nvSpPr>
          <p:cNvPr id="4" name="Footer Placeholder 3"/>
          <p:cNvSpPr>
            <a:spLocks noGrp="1"/>
          </p:cNvSpPr>
          <p:nvPr>
            <p:ph type="ftr" sz="quarter" idx="11"/>
          </p:nvPr>
        </p:nvSpPr>
        <p:spPr/>
        <p:txBody>
          <a:bodyPr/>
          <a:lstStyle>
            <a:lvl1pPr>
              <a:defRPr>
                <a:latin typeface="Arial Nova" panose="020B05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Nova" panose="020B0504020202020204" pitchFamily="34" charset="0"/>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29755912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hq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0C74-29DC-DA6B-BC9E-DEDF7EFBB681}"/>
              </a:ext>
            </a:extLst>
          </p:cNvPr>
          <p:cNvSpPr>
            <a:spLocks noGrp="1"/>
          </p:cNvSpPr>
          <p:nvPr>
            <p:ph type="ctrTitle"/>
          </p:nvPr>
        </p:nvSpPr>
        <p:spPr>
          <a:xfrm>
            <a:off x="1524000" y="3778830"/>
            <a:ext cx="9144000" cy="914400"/>
          </a:xfrm>
        </p:spPr>
        <p:txBody>
          <a:bodyPr anchor="ctr">
            <a:normAutofit/>
          </a:bodyPr>
          <a:lstStyle>
            <a:lvl1pPr algn="ctr">
              <a:defRPr sz="3600" b="1"/>
            </a:lvl1pPr>
          </a:lstStyle>
          <a:p>
            <a:r>
              <a:rPr lang="en-US"/>
              <a:t>Click to edit Master title style</a:t>
            </a:r>
          </a:p>
        </p:txBody>
      </p:sp>
      <p:sp>
        <p:nvSpPr>
          <p:cNvPr id="3" name="Subtitle 2">
            <a:extLst>
              <a:ext uri="{FF2B5EF4-FFF2-40B4-BE49-F238E27FC236}">
                <a16:creationId xmlns:a16="http://schemas.microsoft.com/office/drawing/2014/main" id="{83FA066D-F7EB-A53E-16B3-B7AAD0882531}"/>
              </a:ext>
            </a:extLst>
          </p:cNvPr>
          <p:cNvSpPr>
            <a:spLocks noGrp="1"/>
          </p:cNvSpPr>
          <p:nvPr>
            <p:ph type="subTitle" idx="1"/>
          </p:nvPr>
        </p:nvSpPr>
        <p:spPr>
          <a:xfrm>
            <a:off x="1524000" y="4895528"/>
            <a:ext cx="9144000" cy="731520"/>
          </a:xfrm>
        </p:spPr>
        <p:txBody>
          <a:bodyPr anchor="ctr">
            <a:normAutofit/>
          </a:bodyPr>
          <a:lstStyle>
            <a:lvl1pPr marL="0" indent="0" algn="ctr">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CARB_logo.eps">
            <a:extLst>
              <a:ext uri="{FF2B5EF4-FFF2-40B4-BE49-F238E27FC236}">
                <a16:creationId xmlns:a16="http://schemas.microsoft.com/office/drawing/2014/main" id="{1F860F83-2BEF-E7F6-677A-9650106B71E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00836" y="574713"/>
            <a:ext cx="3589064" cy="2688336"/>
          </a:xfrm>
          <a:prstGeom prst="rect">
            <a:avLst/>
          </a:prstGeom>
        </p:spPr>
      </p:pic>
    </p:spTree>
    <p:extLst>
      <p:ext uri="{BB962C8B-B14F-4D97-AF65-F5344CB8AC3E}">
        <p14:creationId xmlns:p14="http://schemas.microsoft.com/office/powerpoint/2010/main" val="2189041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C307-B74A-482C-FE1B-F711DC5F47C6}"/>
              </a:ext>
            </a:extLst>
          </p:cNvPr>
          <p:cNvSpPr>
            <a:spLocks noGrp="1"/>
          </p:cNvSpPr>
          <p:nvPr>
            <p:ph type="title"/>
          </p:nvPr>
        </p:nvSpPr>
        <p:spPr/>
        <p:txBody>
          <a:bodyPr/>
          <a:lstStyle>
            <a:lvl1pPr algn="ctr">
              <a:defRPr b="1"/>
            </a:lvl1pPr>
          </a:lstStyle>
          <a:p>
            <a:r>
              <a:rPr lang="en-US"/>
              <a:t>Click to edit Master title style</a:t>
            </a:r>
          </a:p>
        </p:txBody>
      </p:sp>
      <p:sp>
        <p:nvSpPr>
          <p:cNvPr id="3" name="Content Placeholder 2">
            <a:extLst>
              <a:ext uri="{FF2B5EF4-FFF2-40B4-BE49-F238E27FC236}">
                <a16:creationId xmlns:a16="http://schemas.microsoft.com/office/drawing/2014/main" id="{C7984EB8-97DD-C3D1-12E3-A75AD649B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856E56-C1BB-2ED4-5D07-634A8B63B131}"/>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4" name="Picture 3" descr="CARB_A_logo.eps">
            <a:extLst>
              <a:ext uri="{FF2B5EF4-FFF2-40B4-BE49-F238E27FC236}">
                <a16:creationId xmlns:a16="http://schemas.microsoft.com/office/drawing/2014/main" id="{B93A96FB-38A8-A3C9-A06E-5FCE1882ED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2620652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00C8-FB87-705C-9A2C-FC1D6B7C5D2D}"/>
              </a:ext>
            </a:extLst>
          </p:cNvPr>
          <p:cNvSpPr>
            <a:spLocks noGrp="1"/>
          </p:cNvSpPr>
          <p:nvPr>
            <p:ph type="title"/>
          </p:nvPr>
        </p:nvSpPr>
        <p:spPr>
          <a:xfrm>
            <a:off x="831850" y="3253362"/>
            <a:ext cx="10515600" cy="1024128"/>
          </a:xfrm>
        </p:spPr>
        <p:txBody>
          <a:bodyPr anchor="ctr">
            <a:normAutofit/>
          </a:bodyPr>
          <a:lstStyle>
            <a:lvl1pPr algn="l">
              <a:defRPr sz="3600" b="1"/>
            </a:lvl1pPr>
          </a:lstStyle>
          <a:p>
            <a:r>
              <a:rPr lang="en-US"/>
              <a:t>Click to edit Master title style</a:t>
            </a:r>
          </a:p>
        </p:txBody>
      </p:sp>
      <p:sp>
        <p:nvSpPr>
          <p:cNvPr id="3" name="Text Placeholder 2">
            <a:extLst>
              <a:ext uri="{FF2B5EF4-FFF2-40B4-BE49-F238E27FC236}">
                <a16:creationId xmlns:a16="http://schemas.microsoft.com/office/drawing/2014/main" id="{3F38F996-39DC-39D4-CA22-1FB2773BE1FC}"/>
              </a:ext>
            </a:extLst>
          </p:cNvPr>
          <p:cNvSpPr>
            <a:spLocks noGrp="1"/>
          </p:cNvSpPr>
          <p:nvPr>
            <p:ph type="body" idx="1"/>
          </p:nvPr>
        </p:nvSpPr>
        <p:spPr>
          <a:xfrm>
            <a:off x="831850" y="2207200"/>
            <a:ext cx="10515600" cy="914400"/>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C874345-BE49-0D6F-05EF-D1ABC24BA0FC}"/>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4" name="Picture 3" descr="CARB_A_logo.eps">
            <a:extLst>
              <a:ext uri="{FF2B5EF4-FFF2-40B4-BE49-F238E27FC236}">
                <a16:creationId xmlns:a16="http://schemas.microsoft.com/office/drawing/2014/main" id="{F3E40216-DCD3-FC3F-321D-7BBA056D5D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1471212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35F2-626B-7F75-F554-7DA0045BE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3620D-5C9A-8AF2-2449-4F3E5A2B43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667D40-70E7-8BD6-4B9D-691157F7E4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925B5CD-DD85-D6C1-D720-76A8698D46CA}"/>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5" name="Picture 4" descr="CARB_A_logo.eps">
            <a:extLst>
              <a:ext uri="{FF2B5EF4-FFF2-40B4-BE49-F238E27FC236}">
                <a16:creationId xmlns:a16="http://schemas.microsoft.com/office/drawing/2014/main" id="{D31B63FD-1E3D-02DD-98E4-746F76678A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4043203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0889-ACC9-6E42-7922-155939ABE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27EA64-976B-806A-32EF-3759BDE61542}"/>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4" name="Footer Placeholder 3">
            <a:extLst>
              <a:ext uri="{FF2B5EF4-FFF2-40B4-BE49-F238E27FC236}">
                <a16:creationId xmlns:a16="http://schemas.microsoft.com/office/drawing/2014/main" id="{33EF453E-33EC-63A6-9A21-082233EE52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E3C8F-33D5-0BD3-C9BB-7512AA51EA49}"/>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970539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43F8A-D19E-7288-C3C3-C75DAA992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82363-AD41-345F-4033-73E899FECA15}"/>
              </a:ext>
            </a:extLst>
          </p:cNvPr>
          <p:cNvSpPr>
            <a:spLocks noGrp="1"/>
          </p:cNvSpPr>
          <p:nvPr>
            <p:ph type="body" idx="1"/>
          </p:nvPr>
        </p:nvSpPr>
        <p:spPr>
          <a:xfrm>
            <a:off x="839788" y="1681163"/>
            <a:ext cx="5157787" cy="823912"/>
          </a:xfrm>
        </p:spPr>
        <p:txBody>
          <a:bodyPr anchor="b">
            <a:normAutofit/>
          </a:bodyPr>
          <a:lstStyle>
            <a:lvl1pPr marL="0" indent="0">
              <a:buNone/>
              <a:defRPr sz="2200" b="1">
                <a:latin typeface="Avenir Next LT Pro Demi" panose="020B07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FA0B4A-28A4-3360-1F6A-A52E76796A0C}"/>
              </a:ext>
            </a:extLst>
          </p:cNvPr>
          <p:cNvSpPr>
            <a:spLocks noGrp="1"/>
          </p:cNvSpPr>
          <p:nvPr>
            <p:ph sz="half" idx="2"/>
          </p:nvPr>
        </p:nvSpPr>
        <p:spPr>
          <a:xfrm>
            <a:off x="839788" y="2505075"/>
            <a:ext cx="5157787" cy="368458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B82C2B-5975-7E58-442B-E7B35E75630C}"/>
              </a:ext>
            </a:extLst>
          </p:cNvPr>
          <p:cNvSpPr>
            <a:spLocks noGrp="1"/>
          </p:cNvSpPr>
          <p:nvPr>
            <p:ph type="body" sz="quarter" idx="3"/>
          </p:nvPr>
        </p:nvSpPr>
        <p:spPr>
          <a:xfrm>
            <a:off x="6172200" y="1681163"/>
            <a:ext cx="5183188" cy="823912"/>
          </a:xfrm>
        </p:spPr>
        <p:txBody>
          <a:bodyPr anchor="b">
            <a:normAutofit/>
          </a:bodyPr>
          <a:lstStyle>
            <a:lvl1pPr marL="0" indent="0">
              <a:buNone/>
              <a:defRPr sz="2200" b="1">
                <a:latin typeface="Avenir Next LT Pro Demi" panose="020B07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4B7F6-0486-3D84-85BA-A19A1BD39224}"/>
              </a:ext>
            </a:extLst>
          </p:cNvPr>
          <p:cNvSpPr>
            <a:spLocks noGrp="1"/>
          </p:cNvSpPr>
          <p:nvPr>
            <p:ph sz="quarter" idx="4"/>
          </p:nvPr>
        </p:nvSpPr>
        <p:spPr>
          <a:xfrm>
            <a:off x="6172200" y="2505075"/>
            <a:ext cx="5183188" cy="368458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F8CEAF7-8B27-766E-F0ED-2B3AD645FA3E}"/>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7" name="Picture 6" descr="CARB_A_logo.eps">
            <a:extLst>
              <a:ext uri="{FF2B5EF4-FFF2-40B4-BE49-F238E27FC236}">
                <a16:creationId xmlns:a16="http://schemas.microsoft.com/office/drawing/2014/main" id="{61DD49DE-BD7C-C69E-BF9A-698358C2497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1718587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4110-06DB-8944-0336-0AE5A303FF4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EE25ADE-74BD-BF86-5D48-C95610EE3806}"/>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3" name="Picture 2" descr="CARB_A_logo.eps">
            <a:extLst>
              <a:ext uri="{FF2B5EF4-FFF2-40B4-BE49-F238E27FC236}">
                <a16:creationId xmlns:a16="http://schemas.microsoft.com/office/drawing/2014/main" id="{76579DE1-6E89-AFEB-9A84-E91349FAC2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467985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9057E-E3EB-FBAB-4593-C886C66BAD96}"/>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2" name="Picture 1" descr="CARB_A_logo.eps">
            <a:extLst>
              <a:ext uri="{FF2B5EF4-FFF2-40B4-BE49-F238E27FC236}">
                <a16:creationId xmlns:a16="http://schemas.microsoft.com/office/drawing/2014/main" id="{EB8D7A32-0707-A3E2-843B-3D49B3B0DF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3361094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69A9-2550-DC3F-14A8-B08D605F94A1}"/>
              </a:ext>
            </a:extLst>
          </p:cNvPr>
          <p:cNvSpPr>
            <a:spLocks noGrp="1"/>
          </p:cNvSpPr>
          <p:nvPr>
            <p:ph type="title"/>
          </p:nvPr>
        </p:nvSpPr>
        <p:spPr>
          <a:xfrm>
            <a:off x="839788" y="457200"/>
            <a:ext cx="3932237" cy="1600200"/>
          </a:xfrm>
        </p:spPr>
        <p:txBody>
          <a:bodyPr anchor="b"/>
          <a:lstStyle>
            <a:lvl1pPr algn="l">
              <a:defRPr sz="2000" b="0">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6C83802-87ED-D88E-0E75-4AF451BDA967}"/>
              </a:ext>
            </a:extLst>
          </p:cNvPr>
          <p:cNvSpPr>
            <a:spLocks noGrp="1"/>
          </p:cNvSpPr>
          <p:nvPr>
            <p:ph idx="1"/>
          </p:nvPr>
        </p:nvSpPr>
        <p:spPr>
          <a:xfrm>
            <a:off x="5183188" y="987425"/>
            <a:ext cx="6172200" cy="4873625"/>
          </a:xfrm>
        </p:spPr>
        <p:txBody>
          <a:bodyPr/>
          <a:lstStyle>
            <a:lvl1pPr>
              <a:defRPr sz="2600"/>
            </a:lvl1pPr>
            <a:lvl2pPr>
              <a:defRPr sz="2400"/>
            </a:lvl2pPr>
            <a:lvl3pPr>
              <a:defRPr sz="2200"/>
            </a:lvl3pPr>
            <a:lvl4pPr>
              <a:defRPr sz="20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E718CC-B0BB-3A1D-6652-C6D5724E8209}"/>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3A6AA3C-F0D5-F76D-26D1-1AC07F06434F}"/>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5" name="Picture 4" descr="CARB_A_logo.eps">
            <a:extLst>
              <a:ext uri="{FF2B5EF4-FFF2-40B4-BE49-F238E27FC236}">
                <a16:creationId xmlns:a16="http://schemas.microsoft.com/office/drawing/2014/main" id="{5B24E6DC-CDFC-3707-7BB9-A7FC9207ED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1683433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5C254-C9CA-380B-7CDB-AC67D163541B}"/>
              </a:ext>
            </a:extLst>
          </p:cNvPr>
          <p:cNvSpPr>
            <a:spLocks noGrp="1"/>
          </p:cNvSpPr>
          <p:nvPr>
            <p:ph type="title"/>
          </p:nvPr>
        </p:nvSpPr>
        <p:spPr>
          <a:xfrm>
            <a:off x="1981200" y="4516104"/>
            <a:ext cx="8229600" cy="457200"/>
          </a:xfrm>
        </p:spPr>
        <p:txBody>
          <a:bodyPr anchor="ctr">
            <a:normAutofit/>
          </a:bodyPr>
          <a:lstStyle>
            <a:lvl1pPr algn="l">
              <a:defRPr sz="2000" b="0">
                <a:latin typeface="Avenir Next LT Pro Demi" panose="020B07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D2915CC-4870-8ED4-02E4-2F14A5B24D73}"/>
              </a:ext>
            </a:extLst>
          </p:cNvPr>
          <p:cNvSpPr>
            <a:spLocks noGrp="1"/>
          </p:cNvSpPr>
          <p:nvPr>
            <p:ph type="pic" idx="1"/>
          </p:nvPr>
        </p:nvSpPr>
        <p:spPr>
          <a:xfrm>
            <a:off x="1981200" y="459580"/>
            <a:ext cx="8229600" cy="37501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E66591E-E429-EC2F-3942-E734BD502628}"/>
              </a:ext>
            </a:extLst>
          </p:cNvPr>
          <p:cNvSpPr>
            <a:spLocks noGrp="1"/>
          </p:cNvSpPr>
          <p:nvPr>
            <p:ph type="body" sz="half" idx="2"/>
          </p:nvPr>
        </p:nvSpPr>
        <p:spPr>
          <a:xfrm>
            <a:off x="1982887" y="4975074"/>
            <a:ext cx="8227814" cy="685800"/>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E448F72-1F56-05F8-67FF-9F0470FB6CFE}"/>
              </a:ext>
            </a:extLst>
          </p:cNvPr>
          <p:cNvSpPr>
            <a:spLocks noGrp="1"/>
          </p:cNvSpPr>
          <p:nvPr>
            <p:ph type="sldNum" sz="quarter" idx="12"/>
          </p:nvPr>
        </p:nvSpPr>
        <p:spPr/>
        <p:txBody>
          <a:bodyPr/>
          <a:lstStyle/>
          <a:p>
            <a:fld id="{15427C57-C128-45E6-B223-9D701C552BB5}" type="slidenum">
              <a:rPr lang="en-US" smtClean="0"/>
              <a:t>‹#›</a:t>
            </a:fld>
            <a:endParaRPr lang="en-US"/>
          </a:p>
        </p:txBody>
      </p:sp>
      <p:pic>
        <p:nvPicPr>
          <p:cNvPr id="5" name="Picture 4" descr="CARB_A_logo.eps">
            <a:extLst>
              <a:ext uri="{FF2B5EF4-FFF2-40B4-BE49-F238E27FC236}">
                <a16:creationId xmlns:a16="http://schemas.microsoft.com/office/drawing/2014/main" id="{0FFAA8E2-68B6-3146-90A6-DFF6389E35F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424412"/>
            <a:ext cx="1230468" cy="273843"/>
          </a:xfrm>
          <a:prstGeom prst="rect">
            <a:avLst/>
          </a:prstGeom>
        </p:spPr>
      </p:pic>
    </p:spTree>
    <p:extLst>
      <p:ext uri="{BB962C8B-B14F-4D97-AF65-F5344CB8AC3E}">
        <p14:creationId xmlns:p14="http://schemas.microsoft.com/office/powerpoint/2010/main" val="966906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36"/>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1" name="Google Shape;11;p36"/>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2" name="Google Shape;12;p36"/>
          <p:cNvSpPr txBox="1">
            <a:spLocks noGrp="1"/>
          </p:cNvSpPr>
          <p:nvPr>
            <p:ph type="ctrTitle"/>
          </p:nvPr>
        </p:nvSpPr>
        <p:spPr>
          <a:xfrm>
            <a:off x="950967" y="1197800"/>
            <a:ext cx="10290000" cy="2052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5333"/>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3" name="Google Shape;13;p36"/>
          <p:cNvSpPr txBox="1">
            <a:spLocks noGrp="1"/>
          </p:cNvSpPr>
          <p:nvPr>
            <p:ph type="subTitle" idx="1"/>
          </p:nvPr>
        </p:nvSpPr>
        <p:spPr>
          <a:xfrm>
            <a:off x="7214667" y="4321100"/>
            <a:ext cx="3199600" cy="940000"/>
          </a:xfrm>
          <a:prstGeom prst="rect">
            <a:avLst/>
          </a:prstGeom>
          <a:solidFill>
            <a:srgbClr val="E76A28"/>
          </a:solid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2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46784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41"/>
          <p:cNvSpPr txBox="1">
            <a:spLocks noGrp="1"/>
          </p:cNvSpPr>
          <p:nvPr>
            <p:ph type="title"/>
          </p:nvPr>
        </p:nvSpPr>
        <p:spPr>
          <a:xfrm>
            <a:off x="5715000" y="2914767"/>
            <a:ext cx="5526400" cy="185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53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6" name="Google Shape;16;p41"/>
          <p:cNvSpPr txBox="1">
            <a:spLocks noGrp="1"/>
          </p:cNvSpPr>
          <p:nvPr>
            <p:ph type="title" idx="2"/>
          </p:nvPr>
        </p:nvSpPr>
        <p:spPr>
          <a:xfrm>
            <a:off x="5715000" y="1610767"/>
            <a:ext cx="1966000" cy="1122400"/>
          </a:xfrm>
          <a:prstGeom prst="rect">
            <a:avLst/>
          </a:prstGeom>
          <a:solidFill>
            <a:schemeClr val="dk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6000"/>
              <a:buNone/>
              <a:defRPr sz="5333"/>
            </a:lvl1pPr>
            <a:lvl2pPr lvl="1" algn="ctr">
              <a:lnSpc>
                <a:spcPct val="100000"/>
              </a:lnSpc>
              <a:spcBef>
                <a:spcPts val="0"/>
              </a:spcBef>
              <a:spcAft>
                <a:spcPts val="0"/>
              </a:spcAft>
              <a:buClr>
                <a:schemeClr val="lt1"/>
              </a:buClr>
              <a:buSzPts val="6000"/>
              <a:buNone/>
              <a:defRPr sz="8000">
                <a:solidFill>
                  <a:schemeClr val="lt1"/>
                </a:solidFill>
              </a:defRPr>
            </a:lvl2pPr>
            <a:lvl3pPr lvl="2" algn="ctr">
              <a:lnSpc>
                <a:spcPct val="100000"/>
              </a:lnSpc>
              <a:spcBef>
                <a:spcPts val="0"/>
              </a:spcBef>
              <a:spcAft>
                <a:spcPts val="0"/>
              </a:spcAft>
              <a:buClr>
                <a:schemeClr val="lt1"/>
              </a:buClr>
              <a:buSzPts val="6000"/>
              <a:buNone/>
              <a:defRPr sz="8000">
                <a:solidFill>
                  <a:schemeClr val="lt1"/>
                </a:solidFill>
              </a:defRPr>
            </a:lvl3pPr>
            <a:lvl4pPr lvl="3" algn="ctr">
              <a:lnSpc>
                <a:spcPct val="100000"/>
              </a:lnSpc>
              <a:spcBef>
                <a:spcPts val="0"/>
              </a:spcBef>
              <a:spcAft>
                <a:spcPts val="0"/>
              </a:spcAft>
              <a:buClr>
                <a:schemeClr val="lt1"/>
              </a:buClr>
              <a:buSzPts val="6000"/>
              <a:buNone/>
              <a:defRPr sz="8000">
                <a:solidFill>
                  <a:schemeClr val="lt1"/>
                </a:solidFill>
              </a:defRPr>
            </a:lvl4pPr>
            <a:lvl5pPr lvl="4" algn="ctr">
              <a:lnSpc>
                <a:spcPct val="100000"/>
              </a:lnSpc>
              <a:spcBef>
                <a:spcPts val="0"/>
              </a:spcBef>
              <a:spcAft>
                <a:spcPts val="0"/>
              </a:spcAft>
              <a:buClr>
                <a:schemeClr val="lt1"/>
              </a:buClr>
              <a:buSzPts val="6000"/>
              <a:buNone/>
              <a:defRPr sz="8000">
                <a:solidFill>
                  <a:schemeClr val="lt1"/>
                </a:solidFill>
              </a:defRPr>
            </a:lvl5pPr>
            <a:lvl6pPr lvl="5" algn="ctr">
              <a:lnSpc>
                <a:spcPct val="100000"/>
              </a:lnSpc>
              <a:spcBef>
                <a:spcPts val="0"/>
              </a:spcBef>
              <a:spcAft>
                <a:spcPts val="0"/>
              </a:spcAft>
              <a:buClr>
                <a:schemeClr val="lt1"/>
              </a:buClr>
              <a:buSzPts val="6000"/>
              <a:buNone/>
              <a:defRPr sz="8000">
                <a:solidFill>
                  <a:schemeClr val="lt1"/>
                </a:solidFill>
              </a:defRPr>
            </a:lvl6pPr>
            <a:lvl7pPr lvl="6" algn="ctr">
              <a:lnSpc>
                <a:spcPct val="100000"/>
              </a:lnSpc>
              <a:spcBef>
                <a:spcPts val="0"/>
              </a:spcBef>
              <a:spcAft>
                <a:spcPts val="0"/>
              </a:spcAft>
              <a:buClr>
                <a:schemeClr val="lt1"/>
              </a:buClr>
              <a:buSzPts val="6000"/>
              <a:buNone/>
              <a:defRPr sz="8000">
                <a:solidFill>
                  <a:schemeClr val="lt1"/>
                </a:solidFill>
              </a:defRPr>
            </a:lvl7pPr>
            <a:lvl8pPr lvl="7" algn="ctr">
              <a:lnSpc>
                <a:spcPct val="100000"/>
              </a:lnSpc>
              <a:spcBef>
                <a:spcPts val="0"/>
              </a:spcBef>
              <a:spcAft>
                <a:spcPts val="0"/>
              </a:spcAft>
              <a:buClr>
                <a:schemeClr val="lt1"/>
              </a:buClr>
              <a:buSzPts val="6000"/>
              <a:buNone/>
              <a:defRPr sz="8000">
                <a:solidFill>
                  <a:schemeClr val="lt1"/>
                </a:solidFill>
              </a:defRPr>
            </a:lvl8pPr>
            <a:lvl9pPr lvl="8" algn="ctr">
              <a:lnSpc>
                <a:spcPct val="100000"/>
              </a:lnSpc>
              <a:spcBef>
                <a:spcPts val="0"/>
              </a:spcBef>
              <a:spcAft>
                <a:spcPts val="0"/>
              </a:spcAft>
              <a:buClr>
                <a:schemeClr val="lt1"/>
              </a:buClr>
              <a:buSzPts val="6000"/>
              <a:buNone/>
              <a:defRPr sz="8000">
                <a:solidFill>
                  <a:schemeClr val="lt1"/>
                </a:solidFill>
              </a:defRPr>
            </a:lvl9pPr>
          </a:lstStyle>
          <a:p>
            <a:endParaRPr/>
          </a:p>
        </p:txBody>
      </p:sp>
      <p:sp>
        <p:nvSpPr>
          <p:cNvPr id="17" name="Google Shape;17;p41"/>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8" name="Google Shape;18;p41"/>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9" name="Google Shape;19;p4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46903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42"/>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 name="Google Shape;22;p42"/>
          <p:cNvSpPr txBox="1">
            <a:spLocks noGrp="1"/>
          </p:cNvSpPr>
          <p:nvPr>
            <p:ph type="subTitle" idx="1"/>
          </p:nvPr>
        </p:nvSpPr>
        <p:spPr>
          <a:xfrm>
            <a:off x="4676773" y="3533800"/>
            <a:ext cx="3478800" cy="179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3" name="Google Shape;23;p42"/>
          <p:cNvSpPr txBox="1">
            <a:spLocks noGrp="1"/>
          </p:cNvSpPr>
          <p:nvPr>
            <p:ph type="subTitle" idx="2"/>
          </p:nvPr>
        </p:nvSpPr>
        <p:spPr>
          <a:xfrm>
            <a:off x="950967" y="3533800"/>
            <a:ext cx="3478800" cy="179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4" name="Google Shape;24;p42"/>
          <p:cNvSpPr txBox="1">
            <a:spLocks noGrp="1"/>
          </p:cNvSpPr>
          <p:nvPr>
            <p:ph type="subTitle" idx="3"/>
          </p:nvPr>
        </p:nvSpPr>
        <p:spPr>
          <a:xfrm>
            <a:off x="950967" y="2799233"/>
            <a:ext cx="3478800" cy="662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25" name="Google Shape;25;p42"/>
          <p:cNvSpPr txBox="1">
            <a:spLocks noGrp="1"/>
          </p:cNvSpPr>
          <p:nvPr>
            <p:ph type="subTitle" idx="4"/>
          </p:nvPr>
        </p:nvSpPr>
        <p:spPr>
          <a:xfrm>
            <a:off x="4676792" y="2799233"/>
            <a:ext cx="3478800" cy="662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26" name="Google Shape;26;p42"/>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27" name="Google Shape;27;p42"/>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28" name="Google Shape;28;p4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9415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
        <p:cNvGrpSpPr/>
        <p:nvPr/>
      </p:nvGrpSpPr>
      <p:grpSpPr>
        <a:xfrm>
          <a:off x="0" y="0"/>
          <a:ext cx="0" cy="0"/>
          <a:chOff x="0" y="0"/>
          <a:chExt cx="0" cy="0"/>
        </a:xfrm>
      </p:grpSpPr>
      <p:sp>
        <p:nvSpPr>
          <p:cNvPr id="30" name="Google Shape;30;p4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2447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4"/>
          <p:cNvSpPr txBox="1">
            <a:spLocks noGrp="1"/>
          </p:cNvSpPr>
          <p:nvPr>
            <p:ph type="body" idx="1"/>
          </p:nvPr>
        </p:nvSpPr>
        <p:spPr>
          <a:xfrm>
            <a:off x="960000" y="1621000"/>
            <a:ext cx="3096400" cy="2105600"/>
          </a:xfrm>
          <a:prstGeom prst="rect">
            <a:avLst/>
          </a:prstGeom>
          <a:noFill/>
          <a:ln>
            <a:noFill/>
          </a:ln>
        </p:spPr>
        <p:txBody>
          <a:bodyPr spcFirstLastPara="1" wrap="square" lIns="91425" tIns="91425" rIns="91425" bIns="91425" anchor="t" anchorCtr="0">
            <a:noAutofit/>
          </a:bodyPr>
          <a:lstStyle>
            <a:lvl1pPr marL="609585" lvl="0" indent="-406390" algn="l">
              <a:lnSpc>
                <a:spcPct val="100000"/>
              </a:lnSpc>
              <a:spcBef>
                <a:spcPts val="0"/>
              </a:spcBef>
              <a:spcAft>
                <a:spcPts val="0"/>
              </a:spcAft>
              <a:buSzPts val="1200"/>
              <a:buFont typeface="Assistant Light"/>
              <a:buChar char="●"/>
              <a:defRPr/>
            </a:lvl1pPr>
            <a:lvl2pPr marL="1219170" lvl="1" indent="-406390" algn="l">
              <a:lnSpc>
                <a:spcPct val="100000"/>
              </a:lnSpc>
              <a:spcBef>
                <a:spcPts val="0"/>
              </a:spcBef>
              <a:spcAft>
                <a:spcPts val="0"/>
              </a:spcAft>
              <a:buSzPts val="1200"/>
              <a:buFont typeface="Nunito Light"/>
              <a:buChar char="○"/>
              <a:defRPr/>
            </a:lvl2pPr>
            <a:lvl3pPr marL="1828754" lvl="2" indent="-406390" algn="l">
              <a:lnSpc>
                <a:spcPct val="100000"/>
              </a:lnSpc>
              <a:spcBef>
                <a:spcPts val="0"/>
              </a:spcBef>
              <a:spcAft>
                <a:spcPts val="0"/>
              </a:spcAft>
              <a:buSzPts val="1200"/>
              <a:buFont typeface="Nunito Light"/>
              <a:buChar char="■"/>
              <a:defRPr/>
            </a:lvl3pPr>
            <a:lvl4pPr marL="2438339" lvl="3" indent="-406390" algn="l">
              <a:lnSpc>
                <a:spcPct val="100000"/>
              </a:lnSpc>
              <a:spcBef>
                <a:spcPts val="0"/>
              </a:spcBef>
              <a:spcAft>
                <a:spcPts val="0"/>
              </a:spcAft>
              <a:buSzPts val="1200"/>
              <a:buFont typeface="Nunito Light"/>
              <a:buChar char="●"/>
              <a:defRPr/>
            </a:lvl4pPr>
            <a:lvl5pPr marL="3047924" lvl="4" indent="-406390" algn="l">
              <a:lnSpc>
                <a:spcPct val="100000"/>
              </a:lnSpc>
              <a:spcBef>
                <a:spcPts val="0"/>
              </a:spcBef>
              <a:spcAft>
                <a:spcPts val="0"/>
              </a:spcAft>
              <a:buSzPts val="1200"/>
              <a:buFont typeface="Nunito Light"/>
              <a:buChar char="○"/>
              <a:defRPr/>
            </a:lvl5pPr>
            <a:lvl6pPr marL="3657509" lvl="5" indent="-406390" algn="l">
              <a:lnSpc>
                <a:spcPct val="100000"/>
              </a:lnSpc>
              <a:spcBef>
                <a:spcPts val="0"/>
              </a:spcBef>
              <a:spcAft>
                <a:spcPts val="0"/>
              </a:spcAft>
              <a:buSzPts val="1200"/>
              <a:buFont typeface="Nunito Light"/>
              <a:buChar char="■"/>
              <a:defRPr/>
            </a:lvl6pPr>
            <a:lvl7pPr marL="4267093" lvl="6" indent="-406390" algn="l">
              <a:lnSpc>
                <a:spcPct val="100000"/>
              </a:lnSpc>
              <a:spcBef>
                <a:spcPts val="0"/>
              </a:spcBef>
              <a:spcAft>
                <a:spcPts val="0"/>
              </a:spcAft>
              <a:buSzPts val="1200"/>
              <a:buFont typeface="Nunito Light"/>
              <a:buChar char="●"/>
              <a:defRPr/>
            </a:lvl7pPr>
            <a:lvl8pPr marL="4876678" lvl="7" indent="-406390" algn="l">
              <a:lnSpc>
                <a:spcPct val="100000"/>
              </a:lnSpc>
              <a:spcBef>
                <a:spcPts val="0"/>
              </a:spcBef>
              <a:spcAft>
                <a:spcPts val="0"/>
              </a:spcAft>
              <a:buSzPts val="1200"/>
              <a:buFont typeface="Nunito Light"/>
              <a:buChar char="○"/>
              <a:defRPr/>
            </a:lvl8pPr>
            <a:lvl9pPr marL="5486263" lvl="8" indent="-406390" algn="l">
              <a:lnSpc>
                <a:spcPct val="100000"/>
              </a:lnSpc>
              <a:spcBef>
                <a:spcPts val="0"/>
              </a:spcBef>
              <a:spcAft>
                <a:spcPts val="0"/>
              </a:spcAft>
              <a:buSzPts val="1200"/>
              <a:buFont typeface="Nunito Light"/>
              <a:buChar char="■"/>
              <a:defRPr/>
            </a:lvl9pPr>
          </a:lstStyle>
          <a:p>
            <a:endParaRPr/>
          </a:p>
        </p:txBody>
      </p:sp>
      <p:sp>
        <p:nvSpPr>
          <p:cNvPr id="33" name="Google Shape;33;p44"/>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34" name="Google Shape;34;p44"/>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35" name="Google Shape;35;p44"/>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6" name="Google Shape;36;p4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232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BBA82-D8C8-D248-43F6-B374AFE0F471}"/>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3" name="Footer Placeholder 2">
            <a:extLst>
              <a:ext uri="{FF2B5EF4-FFF2-40B4-BE49-F238E27FC236}">
                <a16:creationId xmlns:a16="http://schemas.microsoft.com/office/drawing/2014/main" id="{F804E2B2-296A-E6E3-F6B2-03A92B2A10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E0251-FFB2-B20C-2258-044C7586C623}"/>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31304874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
        <p:cNvGrpSpPr/>
        <p:nvPr/>
      </p:nvGrpSpPr>
      <p:grpSpPr>
        <a:xfrm>
          <a:off x="0" y="0"/>
          <a:ext cx="0" cy="0"/>
          <a:chOff x="0" y="0"/>
          <a:chExt cx="0" cy="0"/>
        </a:xfrm>
      </p:grpSpPr>
      <p:sp>
        <p:nvSpPr>
          <p:cNvPr id="38" name="Google Shape;38;p45"/>
          <p:cNvSpPr txBox="1"/>
          <p:nvPr/>
        </p:nvSpPr>
        <p:spPr>
          <a:xfrm>
            <a:off x="6019513" y="4543031"/>
            <a:ext cx="5096800" cy="741600"/>
          </a:xfrm>
          <a:prstGeom prst="rect">
            <a:avLst/>
          </a:prstGeom>
          <a:solidFill>
            <a:schemeClr val="dk2"/>
          </a:solidFill>
          <a:ln>
            <a:noFill/>
          </a:ln>
        </p:spPr>
        <p:txBody>
          <a:bodyPr spcFirstLastPara="1" wrap="square" lIns="121900" tIns="121900" rIns="121900" bIns="121900" anchor="t" anchorCtr="0">
            <a:noAutofit/>
          </a:bodyPr>
          <a:lstStyle/>
          <a:p>
            <a:pPr marL="0" marR="0" lvl="0" indent="0" algn="l" rtl="0">
              <a:lnSpc>
                <a:spcPct val="100000"/>
              </a:lnSpc>
              <a:spcBef>
                <a:spcPts val="400"/>
              </a:spcBef>
              <a:spcAft>
                <a:spcPts val="0"/>
              </a:spcAft>
              <a:buClr>
                <a:srgbClr val="000000"/>
              </a:buClr>
              <a:buSzPts val="1000"/>
              <a:buFont typeface="Arial"/>
              <a:buNone/>
            </a:pPr>
            <a:r>
              <a:rPr lang="en" sz="1333" b="1" i="0" u="none" strike="noStrike" cap="none">
                <a:solidFill>
                  <a:schemeClr val="dk1"/>
                </a:solidFill>
                <a:latin typeface="Assistant"/>
                <a:ea typeface="Assistant"/>
                <a:cs typeface="Assistant"/>
                <a:sym typeface="Assistant"/>
              </a:rPr>
              <a:t>CREDITS:</a:t>
            </a:r>
            <a:r>
              <a:rPr lang="en" sz="1333" b="0" i="0" u="none" strike="noStrike" cap="none">
                <a:solidFill>
                  <a:schemeClr val="dk1"/>
                </a:solidFill>
                <a:latin typeface="Assistant"/>
                <a:ea typeface="Assistant"/>
                <a:cs typeface="Assistant"/>
                <a:sym typeface="Assistant"/>
              </a:rPr>
              <a:t> This presentation template was created by </a:t>
            </a:r>
            <a:r>
              <a:rPr lang="en" sz="1333" b="1" i="0" u="sng" strike="noStrike" cap="none">
                <a:solidFill>
                  <a:schemeClr val="hlink"/>
                </a:solidFill>
                <a:latin typeface="Assistant"/>
                <a:ea typeface="Assistant"/>
                <a:cs typeface="Assistant"/>
                <a:sym typeface="Assistant"/>
                <a:hlinkClick r:id="rId2"/>
              </a:rPr>
              <a:t>Slidesgo</a:t>
            </a:r>
            <a:r>
              <a:rPr lang="en" sz="1333" b="0" i="0" u="none" strike="noStrike" cap="none">
                <a:solidFill>
                  <a:schemeClr val="dk1"/>
                </a:solidFill>
                <a:latin typeface="Assistant"/>
                <a:ea typeface="Assistant"/>
                <a:cs typeface="Assistant"/>
                <a:sym typeface="Assistant"/>
              </a:rPr>
              <a:t>, and includes icons by </a:t>
            </a:r>
            <a:r>
              <a:rPr lang="en" sz="1333" b="1" i="0" u="sng" strike="noStrike" cap="none">
                <a:solidFill>
                  <a:schemeClr val="dk1"/>
                </a:solid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333" b="0" i="0" u="none" strike="noStrike" cap="none">
                <a:solidFill>
                  <a:schemeClr val="dk1"/>
                </a:solidFill>
                <a:latin typeface="Assistant"/>
                <a:ea typeface="Assistant"/>
                <a:cs typeface="Assistant"/>
                <a:sym typeface="Assistant"/>
              </a:rPr>
              <a:t>, and infographics &amp; images by </a:t>
            </a:r>
            <a:r>
              <a:rPr lang="en" sz="1333" b="1" i="0" u="sng" strike="noStrike" cap="none">
                <a:solidFill>
                  <a:schemeClr val="dk1"/>
                </a:solid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r>
              <a:rPr lang="en" sz="1333" b="0" i="0" u="sng" strike="noStrike" cap="none">
                <a:solidFill>
                  <a:schemeClr val="dk1"/>
                </a:solidFill>
                <a:latin typeface="Assistant"/>
                <a:ea typeface="Assistant"/>
                <a:cs typeface="Assistant"/>
                <a:sym typeface="Assistant"/>
              </a:rPr>
              <a:t> </a:t>
            </a:r>
            <a:endParaRPr sz="1333" b="1" i="0" u="sng" strike="noStrike" cap="none">
              <a:solidFill>
                <a:schemeClr val="dk1"/>
              </a:solidFill>
              <a:latin typeface="Assistant"/>
              <a:ea typeface="Assistant"/>
              <a:cs typeface="Assistant"/>
              <a:sym typeface="Assistant"/>
            </a:endParaRPr>
          </a:p>
        </p:txBody>
      </p:sp>
      <p:sp>
        <p:nvSpPr>
          <p:cNvPr id="39" name="Google Shape;39;p45"/>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40" name="Google Shape;40;p45"/>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41" name="Google Shape;41;p45"/>
          <p:cNvSpPr txBox="1">
            <a:spLocks noGrp="1"/>
          </p:cNvSpPr>
          <p:nvPr>
            <p:ph type="title"/>
          </p:nvPr>
        </p:nvSpPr>
        <p:spPr>
          <a:xfrm>
            <a:off x="6018033" y="1297703"/>
            <a:ext cx="5099600" cy="104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333"/>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2" name="Google Shape;42;p45"/>
          <p:cNvSpPr txBox="1">
            <a:spLocks noGrp="1"/>
          </p:cNvSpPr>
          <p:nvPr>
            <p:ph type="subTitle" idx="1"/>
          </p:nvPr>
        </p:nvSpPr>
        <p:spPr>
          <a:xfrm>
            <a:off x="6018033" y="2193176"/>
            <a:ext cx="5099600" cy="141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2133"/>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43" name="Google Shape;43;p4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6903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4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6" name="Google Shape;46;p46"/>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47" name="Google Shape;47;p46"/>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48" name="Google Shape;48;p4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4402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47"/>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51" name="Google Shape;51;p47"/>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52" name="Google Shape;52;p47"/>
          <p:cNvSpPr txBox="1">
            <a:spLocks noGrp="1"/>
          </p:cNvSpPr>
          <p:nvPr>
            <p:ph type="title"/>
          </p:nvPr>
        </p:nvSpPr>
        <p:spPr>
          <a:xfrm>
            <a:off x="5318333" y="1171800"/>
            <a:ext cx="5525600" cy="1370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3" name="Google Shape;53;p47"/>
          <p:cNvSpPr txBox="1">
            <a:spLocks noGrp="1"/>
          </p:cNvSpPr>
          <p:nvPr>
            <p:ph type="subTitle" idx="1"/>
          </p:nvPr>
        </p:nvSpPr>
        <p:spPr>
          <a:xfrm>
            <a:off x="5318333" y="2621800"/>
            <a:ext cx="5525600" cy="306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AutoNum type="arabicPeriod"/>
              <a:defRPr/>
            </a:lvl1pPr>
            <a:lvl2pPr lvl="1" algn="ctr">
              <a:lnSpc>
                <a:spcPct val="100000"/>
              </a:lnSpc>
              <a:spcBef>
                <a:spcPts val="1333"/>
              </a:spcBef>
              <a:spcAft>
                <a:spcPts val="0"/>
              </a:spcAft>
              <a:buClr>
                <a:srgbClr val="E76A28"/>
              </a:buClr>
              <a:buSzPts val="1200"/>
              <a:buFont typeface="Nunito Light"/>
              <a:buAutoNum type="alphaLcPeriod"/>
              <a:defRPr/>
            </a:lvl2pPr>
            <a:lvl3pPr lvl="2" algn="ctr">
              <a:lnSpc>
                <a:spcPct val="100000"/>
              </a:lnSpc>
              <a:spcBef>
                <a:spcPts val="0"/>
              </a:spcBef>
              <a:spcAft>
                <a:spcPts val="0"/>
              </a:spcAft>
              <a:buClr>
                <a:srgbClr val="E76A28"/>
              </a:buClr>
              <a:buSzPts val="1200"/>
              <a:buFont typeface="Nunito Light"/>
              <a:buAutoNum type="romanLcPeriod"/>
              <a:defRPr/>
            </a:lvl3pPr>
            <a:lvl4pPr lvl="3" algn="ctr">
              <a:lnSpc>
                <a:spcPct val="100000"/>
              </a:lnSpc>
              <a:spcBef>
                <a:spcPts val="0"/>
              </a:spcBef>
              <a:spcAft>
                <a:spcPts val="0"/>
              </a:spcAft>
              <a:buClr>
                <a:srgbClr val="E76A28"/>
              </a:buClr>
              <a:buSzPts val="1200"/>
              <a:buFont typeface="Nunito Light"/>
              <a:buAutoNum type="arabicPeriod"/>
              <a:defRPr/>
            </a:lvl4pPr>
            <a:lvl5pPr lvl="4" algn="ctr">
              <a:lnSpc>
                <a:spcPct val="100000"/>
              </a:lnSpc>
              <a:spcBef>
                <a:spcPts val="0"/>
              </a:spcBef>
              <a:spcAft>
                <a:spcPts val="0"/>
              </a:spcAft>
              <a:buClr>
                <a:srgbClr val="E76A28"/>
              </a:buClr>
              <a:buSzPts val="1200"/>
              <a:buFont typeface="Nunito Light"/>
              <a:buAutoNum type="alphaLcPeriod"/>
              <a:defRPr/>
            </a:lvl5pPr>
            <a:lvl6pPr lvl="5" algn="ctr">
              <a:lnSpc>
                <a:spcPct val="100000"/>
              </a:lnSpc>
              <a:spcBef>
                <a:spcPts val="0"/>
              </a:spcBef>
              <a:spcAft>
                <a:spcPts val="0"/>
              </a:spcAft>
              <a:buClr>
                <a:srgbClr val="999999"/>
              </a:buClr>
              <a:buSzPts val="1200"/>
              <a:buFont typeface="Nunito Light"/>
              <a:buAutoNum type="romanLcPeriod"/>
              <a:defRPr/>
            </a:lvl6pPr>
            <a:lvl7pPr lvl="6" algn="ctr">
              <a:lnSpc>
                <a:spcPct val="100000"/>
              </a:lnSpc>
              <a:spcBef>
                <a:spcPts val="0"/>
              </a:spcBef>
              <a:spcAft>
                <a:spcPts val="0"/>
              </a:spcAft>
              <a:buClr>
                <a:srgbClr val="999999"/>
              </a:buClr>
              <a:buSzPts val="1200"/>
              <a:buFont typeface="Nunito Light"/>
              <a:buAutoNum type="arabicPeriod"/>
              <a:defRPr/>
            </a:lvl7pPr>
            <a:lvl8pPr lvl="7" algn="ctr">
              <a:lnSpc>
                <a:spcPct val="100000"/>
              </a:lnSpc>
              <a:spcBef>
                <a:spcPts val="0"/>
              </a:spcBef>
              <a:spcAft>
                <a:spcPts val="0"/>
              </a:spcAft>
              <a:buClr>
                <a:srgbClr val="999999"/>
              </a:buClr>
              <a:buSzPts val="1200"/>
              <a:buFont typeface="Nunito Light"/>
              <a:buAutoNum type="alphaLcPeriod"/>
              <a:defRPr/>
            </a:lvl8pPr>
            <a:lvl9pPr lvl="8" algn="ctr">
              <a:lnSpc>
                <a:spcPct val="100000"/>
              </a:lnSpc>
              <a:spcBef>
                <a:spcPts val="0"/>
              </a:spcBef>
              <a:spcAft>
                <a:spcPts val="0"/>
              </a:spcAft>
              <a:buClr>
                <a:srgbClr val="999999"/>
              </a:buClr>
              <a:buSzPts val="1200"/>
              <a:buFont typeface="Nunito Light"/>
              <a:buAutoNum type="romanLcPeriod"/>
              <a:defRPr/>
            </a:lvl9pPr>
          </a:lstStyle>
          <a:p>
            <a:endParaRPr/>
          </a:p>
        </p:txBody>
      </p:sp>
      <p:sp>
        <p:nvSpPr>
          <p:cNvPr id="54" name="Google Shape;54;p47"/>
          <p:cNvSpPr>
            <a:spLocks noGrp="1"/>
          </p:cNvSpPr>
          <p:nvPr>
            <p:ph type="pic" idx="2"/>
          </p:nvPr>
        </p:nvSpPr>
        <p:spPr>
          <a:xfrm>
            <a:off x="950967" y="1371668"/>
            <a:ext cx="3716000" cy="4114800"/>
          </a:xfrm>
          <a:prstGeom prst="rect">
            <a:avLst/>
          </a:prstGeom>
          <a:noFill/>
          <a:ln>
            <a:noFill/>
          </a:ln>
        </p:spPr>
        <p:txBody>
          <a:bodyPr/>
          <a:lstStyle/>
          <a:p>
            <a:endParaRPr lang="en-US"/>
          </a:p>
        </p:txBody>
      </p:sp>
      <p:sp>
        <p:nvSpPr>
          <p:cNvPr id="55" name="Google Shape;55;p4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1343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48"/>
          <p:cNvSpPr txBox="1">
            <a:spLocks noGrp="1"/>
          </p:cNvSpPr>
          <p:nvPr>
            <p:ph type="title"/>
          </p:nvPr>
        </p:nvSpPr>
        <p:spPr>
          <a:xfrm>
            <a:off x="3090600" y="1742800"/>
            <a:ext cx="6010800" cy="33724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4500"/>
              <a:buNone/>
              <a:defRPr sz="6000"/>
            </a:lvl1pPr>
            <a:lvl2pPr lvl="1" algn="l">
              <a:lnSpc>
                <a:spcPct val="100000"/>
              </a:lnSpc>
              <a:spcBef>
                <a:spcPts val="0"/>
              </a:spcBef>
              <a:spcAft>
                <a:spcPts val="0"/>
              </a:spcAft>
              <a:buSzPts val="4500"/>
              <a:buNone/>
              <a:defRPr sz="6000"/>
            </a:lvl2pPr>
            <a:lvl3pPr lvl="2" algn="l">
              <a:lnSpc>
                <a:spcPct val="100000"/>
              </a:lnSpc>
              <a:spcBef>
                <a:spcPts val="0"/>
              </a:spcBef>
              <a:spcAft>
                <a:spcPts val="0"/>
              </a:spcAft>
              <a:buSzPts val="4500"/>
              <a:buNone/>
              <a:defRPr sz="6000"/>
            </a:lvl3pPr>
            <a:lvl4pPr lvl="3" algn="l">
              <a:lnSpc>
                <a:spcPct val="100000"/>
              </a:lnSpc>
              <a:spcBef>
                <a:spcPts val="0"/>
              </a:spcBef>
              <a:spcAft>
                <a:spcPts val="0"/>
              </a:spcAft>
              <a:buSzPts val="4500"/>
              <a:buNone/>
              <a:defRPr sz="6000"/>
            </a:lvl4pPr>
            <a:lvl5pPr lvl="4" algn="l">
              <a:lnSpc>
                <a:spcPct val="100000"/>
              </a:lnSpc>
              <a:spcBef>
                <a:spcPts val="0"/>
              </a:spcBef>
              <a:spcAft>
                <a:spcPts val="0"/>
              </a:spcAft>
              <a:buSzPts val="4500"/>
              <a:buNone/>
              <a:defRPr sz="6000"/>
            </a:lvl5pPr>
            <a:lvl6pPr lvl="5" algn="l">
              <a:lnSpc>
                <a:spcPct val="100000"/>
              </a:lnSpc>
              <a:spcBef>
                <a:spcPts val="0"/>
              </a:spcBef>
              <a:spcAft>
                <a:spcPts val="0"/>
              </a:spcAft>
              <a:buSzPts val="4500"/>
              <a:buNone/>
              <a:defRPr sz="6000"/>
            </a:lvl6pPr>
            <a:lvl7pPr lvl="6" algn="l">
              <a:lnSpc>
                <a:spcPct val="100000"/>
              </a:lnSpc>
              <a:spcBef>
                <a:spcPts val="0"/>
              </a:spcBef>
              <a:spcAft>
                <a:spcPts val="0"/>
              </a:spcAft>
              <a:buSzPts val="4500"/>
              <a:buNone/>
              <a:defRPr sz="6000"/>
            </a:lvl7pPr>
            <a:lvl8pPr lvl="7" algn="l">
              <a:lnSpc>
                <a:spcPct val="100000"/>
              </a:lnSpc>
              <a:spcBef>
                <a:spcPts val="0"/>
              </a:spcBef>
              <a:spcAft>
                <a:spcPts val="0"/>
              </a:spcAft>
              <a:buSzPts val="4500"/>
              <a:buNone/>
              <a:defRPr sz="6000"/>
            </a:lvl8pPr>
            <a:lvl9pPr lvl="8" algn="l">
              <a:lnSpc>
                <a:spcPct val="100000"/>
              </a:lnSpc>
              <a:spcBef>
                <a:spcPts val="0"/>
              </a:spcBef>
              <a:spcAft>
                <a:spcPts val="0"/>
              </a:spcAft>
              <a:buSzPts val="4500"/>
              <a:buNone/>
              <a:defRPr sz="6000"/>
            </a:lvl9pPr>
          </a:lstStyle>
          <a:p>
            <a:endParaRPr/>
          </a:p>
        </p:txBody>
      </p:sp>
      <p:sp>
        <p:nvSpPr>
          <p:cNvPr id="58" name="Google Shape;58;p48"/>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59" name="Google Shape;59;p48"/>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60" name="Google Shape;60;p4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19591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49"/>
          <p:cNvSpPr/>
          <p:nvPr/>
        </p:nvSpPr>
        <p:spPr>
          <a:xfrm>
            <a:off x="0" y="0"/>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63" name="Google Shape;63;p49"/>
          <p:cNvSpPr/>
          <p:nvPr/>
        </p:nvSpPr>
        <p:spPr>
          <a:xfrm>
            <a:off x="0" y="6138667"/>
            <a:ext cx="12192000" cy="719200"/>
          </a:xfrm>
          <a:prstGeom prst="rect">
            <a:avLst/>
          </a:prstGeom>
          <a:solidFill>
            <a:srgbClr val="FBDF4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64" name="Google Shape;64;p49"/>
          <p:cNvSpPr txBox="1">
            <a:spLocks noGrp="1"/>
          </p:cNvSpPr>
          <p:nvPr>
            <p:ph type="title"/>
          </p:nvPr>
        </p:nvSpPr>
        <p:spPr>
          <a:xfrm>
            <a:off x="2847400" y="1585467"/>
            <a:ext cx="6497200" cy="26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500"/>
              <a:buNone/>
              <a:defRPr sz="60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65" name="Google Shape;65;p49"/>
          <p:cNvSpPr txBox="1">
            <a:spLocks noGrp="1"/>
          </p:cNvSpPr>
          <p:nvPr>
            <p:ph type="subTitle" idx="1"/>
          </p:nvPr>
        </p:nvSpPr>
        <p:spPr>
          <a:xfrm>
            <a:off x="2847400" y="4204667"/>
            <a:ext cx="6497200" cy="89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66" name="Google Shape;66;p4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3521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68" name="Google Shape;68;p50"/>
          <p:cNvSpPr>
            <a:spLocks noGrp="1"/>
          </p:cNvSpPr>
          <p:nvPr>
            <p:ph type="pic" idx="2"/>
          </p:nvPr>
        </p:nvSpPr>
        <p:spPr>
          <a:xfrm>
            <a:off x="0" y="0"/>
            <a:ext cx="12192000" cy="6858000"/>
          </a:xfrm>
          <a:prstGeom prst="rect">
            <a:avLst/>
          </a:prstGeom>
          <a:noFill/>
          <a:ln>
            <a:noFill/>
          </a:ln>
        </p:spPr>
        <p:txBody>
          <a:bodyPr/>
          <a:lstStyle/>
          <a:p>
            <a:endParaRPr lang="en-US"/>
          </a:p>
        </p:txBody>
      </p:sp>
      <p:sp>
        <p:nvSpPr>
          <p:cNvPr id="69" name="Google Shape;69;p50"/>
          <p:cNvSpPr txBox="1">
            <a:spLocks noGrp="1"/>
          </p:cNvSpPr>
          <p:nvPr>
            <p:ph type="title"/>
          </p:nvPr>
        </p:nvSpPr>
        <p:spPr>
          <a:xfrm>
            <a:off x="950967" y="5269133"/>
            <a:ext cx="10290000" cy="755600"/>
          </a:xfrm>
          <a:prstGeom prst="rect">
            <a:avLst/>
          </a:prstGeom>
          <a:solidFill>
            <a:schemeClr val="lt1"/>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40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70" name="Google Shape;70;p5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26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1"/>
        <p:cNvGrpSpPr/>
        <p:nvPr/>
      </p:nvGrpSpPr>
      <p:grpSpPr>
        <a:xfrm>
          <a:off x="0" y="0"/>
          <a:ext cx="0" cy="0"/>
          <a:chOff x="0" y="0"/>
          <a:chExt cx="0" cy="0"/>
        </a:xfrm>
      </p:grpSpPr>
      <p:sp>
        <p:nvSpPr>
          <p:cNvPr id="72" name="Google Shape;72;p51"/>
          <p:cNvSpPr txBox="1">
            <a:spLocks noGrp="1"/>
          </p:cNvSpPr>
          <p:nvPr>
            <p:ph type="title" hasCustomPrompt="1"/>
          </p:nvPr>
        </p:nvSpPr>
        <p:spPr>
          <a:xfrm>
            <a:off x="1130200" y="1719233"/>
            <a:ext cx="8291200" cy="133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9600"/>
              <a:buNone/>
              <a:defRPr sz="8000"/>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r>
              <a:t>xx%</a:t>
            </a:r>
          </a:p>
        </p:txBody>
      </p:sp>
      <p:sp>
        <p:nvSpPr>
          <p:cNvPr id="73" name="Google Shape;73;p51"/>
          <p:cNvSpPr txBox="1">
            <a:spLocks noGrp="1"/>
          </p:cNvSpPr>
          <p:nvPr>
            <p:ph type="subTitle" idx="1"/>
          </p:nvPr>
        </p:nvSpPr>
        <p:spPr>
          <a:xfrm>
            <a:off x="1130200" y="3234267"/>
            <a:ext cx="4391600" cy="1005600"/>
          </a:xfrm>
          <a:prstGeom prst="rect">
            <a:avLst/>
          </a:prstGeom>
          <a:solidFill>
            <a:schemeClr val="dk2"/>
          </a:solid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74" name="Google Shape;74;p51"/>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75" name="Google Shape;75;p51"/>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76" name="Google Shape;76;p5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09560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7"/>
        <p:cNvGrpSpPr/>
        <p:nvPr/>
      </p:nvGrpSpPr>
      <p:grpSpPr>
        <a:xfrm>
          <a:off x="0" y="0"/>
          <a:ext cx="0" cy="0"/>
          <a:chOff x="0" y="0"/>
          <a:chExt cx="0" cy="0"/>
        </a:xfrm>
      </p:grpSpPr>
      <p:sp>
        <p:nvSpPr>
          <p:cNvPr id="78" name="Google Shape;78;p52"/>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79" name="Google Shape;79;p52"/>
          <p:cNvSpPr txBox="1">
            <a:spLocks noGrp="1"/>
          </p:cNvSpPr>
          <p:nvPr>
            <p:ph type="title" idx="2"/>
          </p:nvPr>
        </p:nvSpPr>
        <p:spPr>
          <a:xfrm>
            <a:off x="1264800" y="1675964"/>
            <a:ext cx="979600" cy="600000"/>
          </a:xfrm>
          <a:prstGeom prst="rect">
            <a:avLst/>
          </a:prstGeom>
          <a:solidFill>
            <a:schemeClr val="dk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4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80" name="Google Shape;80;p52"/>
          <p:cNvSpPr txBox="1">
            <a:spLocks noGrp="1"/>
          </p:cNvSpPr>
          <p:nvPr>
            <p:ph type="subTitle" idx="1"/>
          </p:nvPr>
        </p:nvSpPr>
        <p:spPr>
          <a:xfrm>
            <a:off x="2650800" y="1675953"/>
            <a:ext cx="3376000" cy="6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l">
              <a:lnSpc>
                <a:spcPct val="100000"/>
              </a:lnSpc>
              <a:spcBef>
                <a:spcPts val="0"/>
              </a:spcBef>
              <a:spcAft>
                <a:spcPts val="0"/>
              </a:spcAft>
              <a:buSzPts val="2400"/>
              <a:buFont typeface="Raleway"/>
              <a:buNone/>
              <a:defRPr sz="3200" b="1">
                <a:latin typeface="Raleway"/>
                <a:ea typeface="Raleway"/>
                <a:cs typeface="Raleway"/>
                <a:sym typeface="Raleway"/>
              </a:defRPr>
            </a:lvl2pPr>
            <a:lvl3pPr lvl="2" algn="l">
              <a:lnSpc>
                <a:spcPct val="100000"/>
              </a:lnSpc>
              <a:spcBef>
                <a:spcPts val="0"/>
              </a:spcBef>
              <a:spcAft>
                <a:spcPts val="0"/>
              </a:spcAft>
              <a:buSzPts val="2400"/>
              <a:buFont typeface="Raleway"/>
              <a:buNone/>
              <a:defRPr sz="3200" b="1">
                <a:latin typeface="Raleway"/>
                <a:ea typeface="Raleway"/>
                <a:cs typeface="Raleway"/>
                <a:sym typeface="Raleway"/>
              </a:defRPr>
            </a:lvl3pPr>
            <a:lvl4pPr lvl="3" algn="l">
              <a:lnSpc>
                <a:spcPct val="100000"/>
              </a:lnSpc>
              <a:spcBef>
                <a:spcPts val="0"/>
              </a:spcBef>
              <a:spcAft>
                <a:spcPts val="0"/>
              </a:spcAft>
              <a:buSzPts val="2400"/>
              <a:buFont typeface="Raleway"/>
              <a:buNone/>
              <a:defRPr sz="3200" b="1">
                <a:latin typeface="Raleway"/>
                <a:ea typeface="Raleway"/>
                <a:cs typeface="Raleway"/>
                <a:sym typeface="Raleway"/>
              </a:defRPr>
            </a:lvl4pPr>
            <a:lvl5pPr lvl="4" algn="l">
              <a:lnSpc>
                <a:spcPct val="100000"/>
              </a:lnSpc>
              <a:spcBef>
                <a:spcPts val="0"/>
              </a:spcBef>
              <a:spcAft>
                <a:spcPts val="0"/>
              </a:spcAft>
              <a:buSzPts val="2400"/>
              <a:buFont typeface="Raleway"/>
              <a:buNone/>
              <a:defRPr sz="3200" b="1">
                <a:latin typeface="Raleway"/>
                <a:ea typeface="Raleway"/>
                <a:cs typeface="Raleway"/>
                <a:sym typeface="Raleway"/>
              </a:defRPr>
            </a:lvl5pPr>
            <a:lvl6pPr lvl="5" algn="l">
              <a:lnSpc>
                <a:spcPct val="100000"/>
              </a:lnSpc>
              <a:spcBef>
                <a:spcPts val="0"/>
              </a:spcBef>
              <a:spcAft>
                <a:spcPts val="0"/>
              </a:spcAft>
              <a:buSzPts val="2400"/>
              <a:buFont typeface="Raleway"/>
              <a:buNone/>
              <a:defRPr sz="3200" b="1">
                <a:latin typeface="Raleway"/>
                <a:ea typeface="Raleway"/>
                <a:cs typeface="Raleway"/>
                <a:sym typeface="Raleway"/>
              </a:defRPr>
            </a:lvl6pPr>
            <a:lvl7pPr lvl="6" algn="l">
              <a:lnSpc>
                <a:spcPct val="100000"/>
              </a:lnSpc>
              <a:spcBef>
                <a:spcPts val="0"/>
              </a:spcBef>
              <a:spcAft>
                <a:spcPts val="0"/>
              </a:spcAft>
              <a:buSzPts val="2400"/>
              <a:buFont typeface="Raleway"/>
              <a:buNone/>
              <a:defRPr sz="3200" b="1">
                <a:latin typeface="Raleway"/>
                <a:ea typeface="Raleway"/>
                <a:cs typeface="Raleway"/>
                <a:sym typeface="Raleway"/>
              </a:defRPr>
            </a:lvl7pPr>
            <a:lvl8pPr lvl="7" algn="l">
              <a:lnSpc>
                <a:spcPct val="100000"/>
              </a:lnSpc>
              <a:spcBef>
                <a:spcPts val="0"/>
              </a:spcBef>
              <a:spcAft>
                <a:spcPts val="0"/>
              </a:spcAft>
              <a:buSzPts val="2400"/>
              <a:buFont typeface="Raleway"/>
              <a:buNone/>
              <a:defRPr sz="3200" b="1">
                <a:latin typeface="Raleway"/>
                <a:ea typeface="Raleway"/>
                <a:cs typeface="Raleway"/>
                <a:sym typeface="Raleway"/>
              </a:defRPr>
            </a:lvl8pPr>
            <a:lvl9pPr lvl="8" algn="l">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81" name="Google Shape;81;p52"/>
          <p:cNvSpPr txBox="1">
            <a:spLocks noGrp="1"/>
          </p:cNvSpPr>
          <p:nvPr>
            <p:ph type="title" idx="3"/>
          </p:nvPr>
        </p:nvSpPr>
        <p:spPr>
          <a:xfrm>
            <a:off x="1264800" y="2414676"/>
            <a:ext cx="979600" cy="600000"/>
          </a:xfrm>
          <a:prstGeom prst="rect">
            <a:avLst/>
          </a:prstGeom>
          <a:solidFill>
            <a:schemeClr val="dk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4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82" name="Google Shape;82;p52"/>
          <p:cNvSpPr txBox="1">
            <a:spLocks noGrp="1"/>
          </p:cNvSpPr>
          <p:nvPr>
            <p:ph type="subTitle" idx="4"/>
          </p:nvPr>
        </p:nvSpPr>
        <p:spPr>
          <a:xfrm>
            <a:off x="2650800" y="2414665"/>
            <a:ext cx="3376000" cy="6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l">
              <a:lnSpc>
                <a:spcPct val="100000"/>
              </a:lnSpc>
              <a:spcBef>
                <a:spcPts val="0"/>
              </a:spcBef>
              <a:spcAft>
                <a:spcPts val="0"/>
              </a:spcAft>
              <a:buSzPts val="2400"/>
              <a:buFont typeface="Raleway"/>
              <a:buNone/>
              <a:defRPr sz="3200" b="1">
                <a:latin typeface="Raleway"/>
                <a:ea typeface="Raleway"/>
                <a:cs typeface="Raleway"/>
                <a:sym typeface="Raleway"/>
              </a:defRPr>
            </a:lvl2pPr>
            <a:lvl3pPr lvl="2" algn="l">
              <a:lnSpc>
                <a:spcPct val="100000"/>
              </a:lnSpc>
              <a:spcBef>
                <a:spcPts val="0"/>
              </a:spcBef>
              <a:spcAft>
                <a:spcPts val="0"/>
              </a:spcAft>
              <a:buSzPts val="2400"/>
              <a:buFont typeface="Raleway"/>
              <a:buNone/>
              <a:defRPr sz="3200" b="1">
                <a:latin typeface="Raleway"/>
                <a:ea typeface="Raleway"/>
                <a:cs typeface="Raleway"/>
                <a:sym typeface="Raleway"/>
              </a:defRPr>
            </a:lvl3pPr>
            <a:lvl4pPr lvl="3" algn="l">
              <a:lnSpc>
                <a:spcPct val="100000"/>
              </a:lnSpc>
              <a:spcBef>
                <a:spcPts val="0"/>
              </a:spcBef>
              <a:spcAft>
                <a:spcPts val="0"/>
              </a:spcAft>
              <a:buSzPts val="2400"/>
              <a:buFont typeface="Raleway"/>
              <a:buNone/>
              <a:defRPr sz="3200" b="1">
                <a:latin typeface="Raleway"/>
                <a:ea typeface="Raleway"/>
                <a:cs typeface="Raleway"/>
                <a:sym typeface="Raleway"/>
              </a:defRPr>
            </a:lvl4pPr>
            <a:lvl5pPr lvl="4" algn="l">
              <a:lnSpc>
                <a:spcPct val="100000"/>
              </a:lnSpc>
              <a:spcBef>
                <a:spcPts val="0"/>
              </a:spcBef>
              <a:spcAft>
                <a:spcPts val="0"/>
              </a:spcAft>
              <a:buSzPts val="2400"/>
              <a:buFont typeface="Raleway"/>
              <a:buNone/>
              <a:defRPr sz="3200" b="1">
                <a:latin typeface="Raleway"/>
                <a:ea typeface="Raleway"/>
                <a:cs typeface="Raleway"/>
                <a:sym typeface="Raleway"/>
              </a:defRPr>
            </a:lvl5pPr>
            <a:lvl6pPr lvl="5" algn="l">
              <a:lnSpc>
                <a:spcPct val="100000"/>
              </a:lnSpc>
              <a:spcBef>
                <a:spcPts val="0"/>
              </a:spcBef>
              <a:spcAft>
                <a:spcPts val="0"/>
              </a:spcAft>
              <a:buSzPts val="2400"/>
              <a:buFont typeface="Raleway"/>
              <a:buNone/>
              <a:defRPr sz="3200" b="1">
                <a:latin typeface="Raleway"/>
                <a:ea typeface="Raleway"/>
                <a:cs typeface="Raleway"/>
                <a:sym typeface="Raleway"/>
              </a:defRPr>
            </a:lvl6pPr>
            <a:lvl7pPr lvl="6" algn="l">
              <a:lnSpc>
                <a:spcPct val="100000"/>
              </a:lnSpc>
              <a:spcBef>
                <a:spcPts val="0"/>
              </a:spcBef>
              <a:spcAft>
                <a:spcPts val="0"/>
              </a:spcAft>
              <a:buSzPts val="2400"/>
              <a:buFont typeface="Raleway"/>
              <a:buNone/>
              <a:defRPr sz="3200" b="1">
                <a:latin typeface="Raleway"/>
                <a:ea typeface="Raleway"/>
                <a:cs typeface="Raleway"/>
                <a:sym typeface="Raleway"/>
              </a:defRPr>
            </a:lvl7pPr>
            <a:lvl8pPr lvl="7" algn="l">
              <a:lnSpc>
                <a:spcPct val="100000"/>
              </a:lnSpc>
              <a:spcBef>
                <a:spcPts val="0"/>
              </a:spcBef>
              <a:spcAft>
                <a:spcPts val="0"/>
              </a:spcAft>
              <a:buSzPts val="2400"/>
              <a:buFont typeface="Raleway"/>
              <a:buNone/>
              <a:defRPr sz="3200" b="1">
                <a:latin typeface="Raleway"/>
                <a:ea typeface="Raleway"/>
                <a:cs typeface="Raleway"/>
                <a:sym typeface="Raleway"/>
              </a:defRPr>
            </a:lvl8pPr>
            <a:lvl9pPr lvl="8" algn="l">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83" name="Google Shape;83;p52"/>
          <p:cNvSpPr txBox="1">
            <a:spLocks noGrp="1"/>
          </p:cNvSpPr>
          <p:nvPr>
            <p:ph type="title" idx="5"/>
          </p:nvPr>
        </p:nvSpPr>
        <p:spPr>
          <a:xfrm>
            <a:off x="1264800" y="3153388"/>
            <a:ext cx="979600" cy="600000"/>
          </a:xfrm>
          <a:prstGeom prst="rect">
            <a:avLst/>
          </a:prstGeom>
          <a:solidFill>
            <a:schemeClr val="dk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4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84" name="Google Shape;84;p52"/>
          <p:cNvSpPr txBox="1">
            <a:spLocks noGrp="1"/>
          </p:cNvSpPr>
          <p:nvPr>
            <p:ph type="subTitle" idx="6"/>
          </p:nvPr>
        </p:nvSpPr>
        <p:spPr>
          <a:xfrm>
            <a:off x="2650800" y="3153377"/>
            <a:ext cx="3376000" cy="6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l">
              <a:lnSpc>
                <a:spcPct val="100000"/>
              </a:lnSpc>
              <a:spcBef>
                <a:spcPts val="0"/>
              </a:spcBef>
              <a:spcAft>
                <a:spcPts val="0"/>
              </a:spcAft>
              <a:buSzPts val="2400"/>
              <a:buFont typeface="Raleway"/>
              <a:buNone/>
              <a:defRPr sz="3200" b="1">
                <a:latin typeface="Raleway"/>
                <a:ea typeface="Raleway"/>
                <a:cs typeface="Raleway"/>
                <a:sym typeface="Raleway"/>
              </a:defRPr>
            </a:lvl2pPr>
            <a:lvl3pPr lvl="2" algn="l">
              <a:lnSpc>
                <a:spcPct val="100000"/>
              </a:lnSpc>
              <a:spcBef>
                <a:spcPts val="0"/>
              </a:spcBef>
              <a:spcAft>
                <a:spcPts val="0"/>
              </a:spcAft>
              <a:buSzPts val="2400"/>
              <a:buFont typeface="Raleway"/>
              <a:buNone/>
              <a:defRPr sz="3200" b="1">
                <a:latin typeface="Raleway"/>
                <a:ea typeface="Raleway"/>
                <a:cs typeface="Raleway"/>
                <a:sym typeface="Raleway"/>
              </a:defRPr>
            </a:lvl3pPr>
            <a:lvl4pPr lvl="3" algn="l">
              <a:lnSpc>
                <a:spcPct val="100000"/>
              </a:lnSpc>
              <a:spcBef>
                <a:spcPts val="0"/>
              </a:spcBef>
              <a:spcAft>
                <a:spcPts val="0"/>
              </a:spcAft>
              <a:buSzPts val="2400"/>
              <a:buFont typeface="Raleway"/>
              <a:buNone/>
              <a:defRPr sz="3200" b="1">
                <a:latin typeface="Raleway"/>
                <a:ea typeface="Raleway"/>
                <a:cs typeface="Raleway"/>
                <a:sym typeface="Raleway"/>
              </a:defRPr>
            </a:lvl4pPr>
            <a:lvl5pPr lvl="4" algn="l">
              <a:lnSpc>
                <a:spcPct val="100000"/>
              </a:lnSpc>
              <a:spcBef>
                <a:spcPts val="0"/>
              </a:spcBef>
              <a:spcAft>
                <a:spcPts val="0"/>
              </a:spcAft>
              <a:buSzPts val="2400"/>
              <a:buFont typeface="Raleway"/>
              <a:buNone/>
              <a:defRPr sz="3200" b="1">
                <a:latin typeface="Raleway"/>
                <a:ea typeface="Raleway"/>
                <a:cs typeface="Raleway"/>
                <a:sym typeface="Raleway"/>
              </a:defRPr>
            </a:lvl5pPr>
            <a:lvl6pPr lvl="5" algn="l">
              <a:lnSpc>
                <a:spcPct val="100000"/>
              </a:lnSpc>
              <a:spcBef>
                <a:spcPts val="0"/>
              </a:spcBef>
              <a:spcAft>
                <a:spcPts val="0"/>
              </a:spcAft>
              <a:buSzPts val="2400"/>
              <a:buFont typeface="Raleway"/>
              <a:buNone/>
              <a:defRPr sz="3200" b="1">
                <a:latin typeface="Raleway"/>
                <a:ea typeface="Raleway"/>
                <a:cs typeface="Raleway"/>
                <a:sym typeface="Raleway"/>
              </a:defRPr>
            </a:lvl6pPr>
            <a:lvl7pPr lvl="6" algn="l">
              <a:lnSpc>
                <a:spcPct val="100000"/>
              </a:lnSpc>
              <a:spcBef>
                <a:spcPts val="0"/>
              </a:spcBef>
              <a:spcAft>
                <a:spcPts val="0"/>
              </a:spcAft>
              <a:buSzPts val="2400"/>
              <a:buFont typeface="Raleway"/>
              <a:buNone/>
              <a:defRPr sz="3200" b="1">
                <a:latin typeface="Raleway"/>
                <a:ea typeface="Raleway"/>
                <a:cs typeface="Raleway"/>
                <a:sym typeface="Raleway"/>
              </a:defRPr>
            </a:lvl7pPr>
            <a:lvl8pPr lvl="7" algn="l">
              <a:lnSpc>
                <a:spcPct val="100000"/>
              </a:lnSpc>
              <a:spcBef>
                <a:spcPts val="0"/>
              </a:spcBef>
              <a:spcAft>
                <a:spcPts val="0"/>
              </a:spcAft>
              <a:buSzPts val="2400"/>
              <a:buFont typeface="Raleway"/>
              <a:buNone/>
              <a:defRPr sz="3200" b="1">
                <a:latin typeface="Raleway"/>
                <a:ea typeface="Raleway"/>
                <a:cs typeface="Raleway"/>
                <a:sym typeface="Raleway"/>
              </a:defRPr>
            </a:lvl8pPr>
            <a:lvl9pPr lvl="8" algn="l">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85" name="Google Shape;85;p52"/>
          <p:cNvSpPr txBox="1">
            <a:spLocks noGrp="1"/>
          </p:cNvSpPr>
          <p:nvPr>
            <p:ph type="title" idx="7"/>
          </p:nvPr>
        </p:nvSpPr>
        <p:spPr>
          <a:xfrm>
            <a:off x="1264800" y="3892100"/>
            <a:ext cx="979600" cy="600000"/>
          </a:xfrm>
          <a:prstGeom prst="rect">
            <a:avLst/>
          </a:prstGeom>
          <a:solidFill>
            <a:schemeClr val="dk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4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86" name="Google Shape;86;p52"/>
          <p:cNvSpPr txBox="1">
            <a:spLocks noGrp="1"/>
          </p:cNvSpPr>
          <p:nvPr>
            <p:ph type="subTitle" idx="8"/>
          </p:nvPr>
        </p:nvSpPr>
        <p:spPr>
          <a:xfrm>
            <a:off x="2650800" y="3892089"/>
            <a:ext cx="3376000" cy="6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l">
              <a:lnSpc>
                <a:spcPct val="100000"/>
              </a:lnSpc>
              <a:spcBef>
                <a:spcPts val="0"/>
              </a:spcBef>
              <a:spcAft>
                <a:spcPts val="0"/>
              </a:spcAft>
              <a:buSzPts val="2400"/>
              <a:buFont typeface="Raleway"/>
              <a:buNone/>
              <a:defRPr sz="3200" b="1">
                <a:latin typeface="Raleway"/>
                <a:ea typeface="Raleway"/>
                <a:cs typeface="Raleway"/>
                <a:sym typeface="Raleway"/>
              </a:defRPr>
            </a:lvl2pPr>
            <a:lvl3pPr lvl="2" algn="l">
              <a:lnSpc>
                <a:spcPct val="100000"/>
              </a:lnSpc>
              <a:spcBef>
                <a:spcPts val="0"/>
              </a:spcBef>
              <a:spcAft>
                <a:spcPts val="0"/>
              </a:spcAft>
              <a:buSzPts val="2400"/>
              <a:buFont typeface="Raleway"/>
              <a:buNone/>
              <a:defRPr sz="3200" b="1">
                <a:latin typeface="Raleway"/>
                <a:ea typeface="Raleway"/>
                <a:cs typeface="Raleway"/>
                <a:sym typeface="Raleway"/>
              </a:defRPr>
            </a:lvl3pPr>
            <a:lvl4pPr lvl="3" algn="l">
              <a:lnSpc>
                <a:spcPct val="100000"/>
              </a:lnSpc>
              <a:spcBef>
                <a:spcPts val="0"/>
              </a:spcBef>
              <a:spcAft>
                <a:spcPts val="0"/>
              </a:spcAft>
              <a:buSzPts val="2400"/>
              <a:buFont typeface="Raleway"/>
              <a:buNone/>
              <a:defRPr sz="3200" b="1">
                <a:latin typeface="Raleway"/>
                <a:ea typeface="Raleway"/>
                <a:cs typeface="Raleway"/>
                <a:sym typeface="Raleway"/>
              </a:defRPr>
            </a:lvl4pPr>
            <a:lvl5pPr lvl="4" algn="l">
              <a:lnSpc>
                <a:spcPct val="100000"/>
              </a:lnSpc>
              <a:spcBef>
                <a:spcPts val="0"/>
              </a:spcBef>
              <a:spcAft>
                <a:spcPts val="0"/>
              </a:spcAft>
              <a:buSzPts val="2400"/>
              <a:buFont typeface="Raleway"/>
              <a:buNone/>
              <a:defRPr sz="3200" b="1">
                <a:latin typeface="Raleway"/>
                <a:ea typeface="Raleway"/>
                <a:cs typeface="Raleway"/>
                <a:sym typeface="Raleway"/>
              </a:defRPr>
            </a:lvl5pPr>
            <a:lvl6pPr lvl="5" algn="l">
              <a:lnSpc>
                <a:spcPct val="100000"/>
              </a:lnSpc>
              <a:spcBef>
                <a:spcPts val="0"/>
              </a:spcBef>
              <a:spcAft>
                <a:spcPts val="0"/>
              </a:spcAft>
              <a:buSzPts val="2400"/>
              <a:buFont typeface="Raleway"/>
              <a:buNone/>
              <a:defRPr sz="3200" b="1">
                <a:latin typeface="Raleway"/>
                <a:ea typeface="Raleway"/>
                <a:cs typeface="Raleway"/>
                <a:sym typeface="Raleway"/>
              </a:defRPr>
            </a:lvl6pPr>
            <a:lvl7pPr lvl="6" algn="l">
              <a:lnSpc>
                <a:spcPct val="100000"/>
              </a:lnSpc>
              <a:spcBef>
                <a:spcPts val="0"/>
              </a:spcBef>
              <a:spcAft>
                <a:spcPts val="0"/>
              </a:spcAft>
              <a:buSzPts val="2400"/>
              <a:buFont typeface="Raleway"/>
              <a:buNone/>
              <a:defRPr sz="3200" b="1">
                <a:latin typeface="Raleway"/>
                <a:ea typeface="Raleway"/>
                <a:cs typeface="Raleway"/>
                <a:sym typeface="Raleway"/>
              </a:defRPr>
            </a:lvl7pPr>
            <a:lvl8pPr lvl="7" algn="l">
              <a:lnSpc>
                <a:spcPct val="100000"/>
              </a:lnSpc>
              <a:spcBef>
                <a:spcPts val="0"/>
              </a:spcBef>
              <a:spcAft>
                <a:spcPts val="0"/>
              </a:spcAft>
              <a:buSzPts val="2400"/>
              <a:buFont typeface="Raleway"/>
              <a:buNone/>
              <a:defRPr sz="3200" b="1">
                <a:latin typeface="Raleway"/>
                <a:ea typeface="Raleway"/>
                <a:cs typeface="Raleway"/>
                <a:sym typeface="Raleway"/>
              </a:defRPr>
            </a:lvl8pPr>
            <a:lvl9pPr lvl="8" algn="l">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87" name="Google Shape;87;p52"/>
          <p:cNvSpPr txBox="1">
            <a:spLocks noGrp="1"/>
          </p:cNvSpPr>
          <p:nvPr>
            <p:ph type="title" idx="9"/>
          </p:nvPr>
        </p:nvSpPr>
        <p:spPr>
          <a:xfrm>
            <a:off x="1264800" y="4630812"/>
            <a:ext cx="979600" cy="600000"/>
          </a:xfrm>
          <a:prstGeom prst="rect">
            <a:avLst/>
          </a:prstGeom>
          <a:solidFill>
            <a:schemeClr val="dk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4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88" name="Google Shape;88;p52"/>
          <p:cNvSpPr txBox="1">
            <a:spLocks noGrp="1"/>
          </p:cNvSpPr>
          <p:nvPr>
            <p:ph type="subTitle" idx="13"/>
          </p:nvPr>
        </p:nvSpPr>
        <p:spPr>
          <a:xfrm>
            <a:off x="2650800" y="4630801"/>
            <a:ext cx="3376000" cy="6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l">
              <a:lnSpc>
                <a:spcPct val="100000"/>
              </a:lnSpc>
              <a:spcBef>
                <a:spcPts val="0"/>
              </a:spcBef>
              <a:spcAft>
                <a:spcPts val="0"/>
              </a:spcAft>
              <a:buSzPts val="2400"/>
              <a:buFont typeface="Raleway"/>
              <a:buNone/>
              <a:defRPr sz="3200" b="1">
                <a:latin typeface="Raleway"/>
                <a:ea typeface="Raleway"/>
                <a:cs typeface="Raleway"/>
                <a:sym typeface="Raleway"/>
              </a:defRPr>
            </a:lvl2pPr>
            <a:lvl3pPr lvl="2" algn="l">
              <a:lnSpc>
                <a:spcPct val="100000"/>
              </a:lnSpc>
              <a:spcBef>
                <a:spcPts val="0"/>
              </a:spcBef>
              <a:spcAft>
                <a:spcPts val="0"/>
              </a:spcAft>
              <a:buSzPts val="2400"/>
              <a:buFont typeface="Raleway"/>
              <a:buNone/>
              <a:defRPr sz="3200" b="1">
                <a:latin typeface="Raleway"/>
                <a:ea typeface="Raleway"/>
                <a:cs typeface="Raleway"/>
                <a:sym typeface="Raleway"/>
              </a:defRPr>
            </a:lvl3pPr>
            <a:lvl4pPr lvl="3" algn="l">
              <a:lnSpc>
                <a:spcPct val="100000"/>
              </a:lnSpc>
              <a:spcBef>
                <a:spcPts val="0"/>
              </a:spcBef>
              <a:spcAft>
                <a:spcPts val="0"/>
              </a:spcAft>
              <a:buSzPts val="2400"/>
              <a:buFont typeface="Raleway"/>
              <a:buNone/>
              <a:defRPr sz="3200" b="1">
                <a:latin typeface="Raleway"/>
                <a:ea typeface="Raleway"/>
                <a:cs typeface="Raleway"/>
                <a:sym typeface="Raleway"/>
              </a:defRPr>
            </a:lvl4pPr>
            <a:lvl5pPr lvl="4" algn="l">
              <a:lnSpc>
                <a:spcPct val="100000"/>
              </a:lnSpc>
              <a:spcBef>
                <a:spcPts val="0"/>
              </a:spcBef>
              <a:spcAft>
                <a:spcPts val="0"/>
              </a:spcAft>
              <a:buSzPts val="2400"/>
              <a:buFont typeface="Raleway"/>
              <a:buNone/>
              <a:defRPr sz="3200" b="1">
                <a:latin typeface="Raleway"/>
                <a:ea typeface="Raleway"/>
                <a:cs typeface="Raleway"/>
                <a:sym typeface="Raleway"/>
              </a:defRPr>
            </a:lvl5pPr>
            <a:lvl6pPr lvl="5" algn="l">
              <a:lnSpc>
                <a:spcPct val="100000"/>
              </a:lnSpc>
              <a:spcBef>
                <a:spcPts val="0"/>
              </a:spcBef>
              <a:spcAft>
                <a:spcPts val="0"/>
              </a:spcAft>
              <a:buSzPts val="2400"/>
              <a:buFont typeface="Raleway"/>
              <a:buNone/>
              <a:defRPr sz="3200" b="1">
                <a:latin typeface="Raleway"/>
                <a:ea typeface="Raleway"/>
                <a:cs typeface="Raleway"/>
                <a:sym typeface="Raleway"/>
              </a:defRPr>
            </a:lvl6pPr>
            <a:lvl7pPr lvl="6" algn="l">
              <a:lnSpc>
                <a:spcPct val="100000"/>
              </a:lnSpc>
              <a:spcBef>
                <a:spcPts val="0"/>
              </a:spcBef>
              <a:spcAft>
                <a:spcPts val="0"/>
              </a:spcAft>
              <a:buSzPts val="2400"/>
              <a:buFont typeface="Raleway"/>
              <a:buNone/>
              <a:defRPr sz="3200" b="1">
                <a:latin typeface="Raleway"/>
                <a:ea typeface="Raleway"/>
                <a:cs typeface="Raleway"/>
                <a:sym typeface="Raleway"/>
              </a:defRPr>
            </a:lvl7pPr>
            <a:lvl8pPr lvl="7" algn="l">
              <a:lnSpc>
                <a:spcPct val="100000"/>
              </a:lnSpc>
              <a:spcBef>
                <a:spcPts val="0"/>
              </a:spcBef>
              <a:spcAft>
                <a:spcPts val="0"/>
              </a:spcAft>
              <a:buSzPts val="2400"/>
              <a:buFont typeface="Raleway"/>
              <a:buNone/>
              <a:defRPr sz="3200" b="1">
                <a:latin typeface="Raleway"/>
                <a:ea typeface="Raleway"/>
                <a:cs typeface="Raleway"/>
                <a:sym typeface="Raleway"/>
              </a:defRPr>
            </a:lvl8pPr>
            <a:lvl9pPr lvl="8" algn="l">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89" name="Google Shape;89;p52"/>
          <p:cNvSpPr txBox="1">
            <a:spLocks noGrp="1"/>
          </p:cNvSpPr>
          <p:nvPr>
            <p:ph type="title" idx="14"/>
          </p:nvPr>
        </p:nvSpPr>
        <p:spPr>
          <a:xfrm>
            <a:off x="1264800" y="5369524"/>
            <a:ext cx="979600" cy="600000"/>
          </a:xfrm>
          <a:prstGeom prst="rect">
            <a:avLst/>
          </a:prstGeom>
          <a:solidFill>
            <a:schemeClr val="dk2"/>
          </a:solid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4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90" name="Google Shape;90;p52"/>
          <p:cNvSpPr txBox="1">
            <a:spLocks noGrp="1"/>
          </p:cNvSpPr>
          <p:nvPr>
            <p:ph type="subTitle" idx="15"/>
          </p:nvPr>
        </p:nvSpPr>
        <p:spPr>
          <a:xfrm>
            <a:off x="2650800" y="5369513"/>
            <a:ext cx="3376000" cy="6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l">
              <a:lnSpc>
                <a:spcPct val="100000"/>
              </a:lnSpc>
              <a:spcBef>
                <a:spcPts val="0"/>
              </a:spcBef>
              <a:spcAft>
                <a:spcPts val="0"/>
              </a:spcAft>
              <a:buSzPts val="2400"/>
              <a:buFont typeface="Raleway"/>
              <a:buNone/>
              <a:defRPr sz="3200" b="1">
                <a:latin typeface="Raleway"/>
                <a:ea typeface="Raleway"/>
                <a:cs typeface="Raleway"/>
                <a:sym typeface="Raleway"/>
              </a:defRPr>
            </a:lvl2pPr>
            <a:lvl3pPr lvl="2" algn="l">
              <a:lnSpc>
                <a:spcPct val="100000"/>
              </a:lnSpc>
              <a:spcBef>
                <a:spcPts val="0"/>
              </a:spcBef>
              <a:spcAft>
                <a:spcPts val="0"/>
              </a:spcAft>
              <a:buSzPts val="2400"/>
              <a:buFont typeface="Raleway"/>
              <a:buNone/>
              <a:defRPr sz="3200" b="1">
                <a:latin typeface="Raleway"/>
                <a:ea typeface="Raleway"/>
                <a:cs typeface="Raleway"/>
                <a:sym typeface="Raleway"/>
              </a:defRPr>
            </a:lvl3pPr>
            <a:lvl4pPr lvl="3" algn="l">
              <a:lnSpc>
                <a:spcPct val="100000"/>
              </a:lnSpc>
              <a:spcBef>
                <a:spcPts val="0"/>
              </a:spcBef>
              <a:spcAft>
                <a:spcPts val="0"/>
              </a:spcAft>
              <a:buSzPts val="2400"/>
              <a:buFont typeface="Raleway"/>
              <a:buNone/>
              <a:defRPr sz="3200" b="1">
                <a:latin typeface="Raleway"/>
                <a:ea typeface="Raleway"/>
                <a:cs typeface="Raleway"/>
                <a:sym typeface="Raleway"/>
              </a:defRPr>
            </a:lvl4pPr>
            <a:lvl5pPr lvl="4" algn="l">
              <a:lnSpc>
                <a:spcPct val="100000"/>
              </a:lnSpc>
              <a:spcBef>
                <a:spcPts val="0"/>
              </a:spcBef>
              <a:spcAft>
                <a:spcPts val="0"/>
              </a:spcAft>
              <a:buSzPts val="2400"/>
              <a:buFont typeface="Raleway"/>
              <a:buNone/>
              <a:defRPr sz="3200" b="1">
                <a:latin typeface="Raleway"/>
                <a:ea typeface="Raleway"/>
                <a:cs typeface="Raleway"/>
                <a:sym typeface="Raleway"/>
              </a:defRPr>
            </a:lvl5pPr>
            <a:lvl6pPr lvl="5" algn="l">
              <a:lnSpc>
                <a:spcPct val="100000"/>
              </a:lnSpc>
              <a:spcBef>
                <a:spcPts val="0"/>
              </a:spcBef>
              <a:spcAft>
                <a:spcPts val="0"/>
              </a:spcAft>
              <a:buSzPts val="2400"/>
              <a:buFont typeface="Raleway"/>
              <a:buNone/>
              <a:defRPr sz="3200" b="1">
                <a:latin typeface="Raleway"/>
                <a:ea typeface="Raleway"/>
                <a:cs typeface="Raleway"/>
                <a:sym typeface="Raleway"/>
              </a:defRPr>
            </a:lvl6pPr>
            <a:lvl7pPr lvl="6" algn="l">
              <a:lnSpc>
                <a:spcPct val="100000"/>
              </a:lnSpc>
              <a:spcBef>
                <a:spcPts val="0"/>
              </a:spcBef>
              <a:spcAft>
                <a:spcPts val="0"/>
              </a:spcAft>
              <a:buSzPts val="2400"/>
              <a:buFont typeface="Raleway"/>
              <a:buNone/>
              <a:defRPr sz="3200" b="1">
                <a:latin typeface="Raleway"/>
                <a:ea typeface="Raleway"/>
                <a:cs typeface="Raleway"/>
                <a:sym typeface="Raleway"/>
              </a:defRPr>
            </a:lvl7pPr>
            <a:lvl8pPr lvl="7" algn="l">
              <a:lnSpc>
                <a:spcPct val="100000"/>
              </a:lnSpc>
              <a:spcBef>
                <a:spcPts val="0"/>
              </a:spcBef>
              <a:spcAft>
                <a:spcPts val="0"/>
              </a:spcAft>
              <a:buSzPts val="2400"/>
              <a:buFont typeface="Raleway"/>
              <a:buNone/>
              <a:defRPr sz="3200" b="1">
                <a:latin typeface="Raleway"/>
                <a:ea typeface="Raleway"/>
                <a:cs typeface="Raleway"/>
                <a:sym typeface="Raleway"/>
              </a:defRPr>
            </a:lvl8pPr>
            <a:lvl9pPr lvl="8" algn="l">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91" name="Google Shape;91;p52"/>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92" name="Google Shape;92;p52"/>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93" name="Google Shape;93;p5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5027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
        <p:cNvGrpSpPr/>
        <p:nvPr/>
      </p:nvGrpSpPr>
      <p:grpSpPr>
        <a:xfrm>
          <a:off x="0" y="0"/>
          <a:ext cx="0" cy="0"/>
          <a:chOff x="0" y="0"/>
          <a:chExt cx="0" cy="0"/>
        </a:xfrm>
      </p:grpSpPr>
      <p:sp>
        <p:nvSpPr>
          <p:cNvPr id="95" name="Google Shape;95;p53"/>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96" name="Google Shape;96;p53"/>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97" name="Google Shape;97;p53"/>
          <p:cNvSpPr txBox="1">
            <a:spLocks noGrp="1"/>
          </p:cNvSpPr>
          <p:nvPr>
            <p:ph type="title"/>
          </p:nvPr>
        </p:nvSpPr>
        <p:spPr>
          <a:xfrm>
            <a:off x="5025567" y="1335233"/>
            <a:ext cx="3682000" cy="1407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8" name="Google Shape;98;p53"/>
          <p:cNvSpPr txBox="1">
            <a:spLocks noGrp="1"/>
          </p:cNvSpPr>
          <p:nvPr>
            <p:ph type="subTitle" idx="1"/>
          </p:nvPr>
        </p:nvSpPr>
        <p:spPr>
          <a:xfrm>
            <a:off x="5025567" y="2946033"/>
            <a:ext cx="6215600" cy="25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AutoNum type="arabicPeriod"/>
              <a:defRPr/>
            </a:lvl1pPr>
            <a:lvl2pPr lvl="1" algn="ctr">
              <a:lnSpc>
                <a:spcPct val="100000"/>
              </a:lnSpc>
              <a:spcBef>
                <a:spcPts val="1333"/>
              </a:spcBef>
              <a:spcAft>
                <a:spcPts val="0"/>
              </a:spcAft>
              <a:buSzPts val="1200"/>
              <a:buAutoNum type="alphaLcPeriod"/>
              <a:defRPr/>
            </a:lvl2pPr>
            <a:lvl3pPr lvl="2" algn="ctr">
              <a:lnSpc>
                <a:spcPct val="100000"/>
              </a:lnSpc>
              <a:spcBef>
                <a:spcPts val="0"/>
              </a:spcBef>
              <a:spcAft>
                <a:spcPts val="0"/>
              </a:spcAft>
              <a:buSzPts val="1200"/>
              <a:buAutoNum type="romanLcPeriod"/>
              <a:defRPr/>
            </a:lvl3pPr>
            <a:lvl4pPr lvl="3" algn="ctr">
              <a:lnSpc>
                <a:spcPct val="100000"/>
              </a:lnSpc>
              <a:spcBef>
                <a:spcPts val="0"/>
              </a:spcBef>
              <a:spcAft>
                <a:spcPts val="0"/>
              </a:spcAft>
              <a:buSzPts val="1200"/>
              <a:buAutoNum type="arabicPeriod"/>
              <a:defRPr/>
            </a:lvl4pPr>
            <a:lvl5pPr lvl="4" algn="ctr">
              <a:lnSpc>
                <a:spcPct val="100000"/>
              </a:lnSpc>
              <a:spcBef>
                <a:spcPts val="0"/>
              </a:spcBef>
              <a:spcAft>
                <a:spcPts val="0"/>
              </a:spcAft>
              <a:buSzPts val="1200"/>
              <a:buAutoNum type="alphaLcPeriod"/>
              <a:defRPr/>
            </a:lvl5pPr>
            <a:lvl6pPr lvl="5" algn="ctr">
              <a:lnSpc>
                <a:spcPct val="100000"/>
              </a:lnSpc>
              <a:spcBef>
                <a:spcPts val="0"/>
              </a:spcBef>
              <a:spcAft>
                <a:spcPts val="0"/>
              </a:spcAft>
              <a:buSzPts val="1200"/>
              <a:buAutoNum type="romanLcPeriod"/>
              <a:defRPr/>
            </a:lvl6pPr>
            <a:lvl7pPr lvl="6" algn="ctr">
              <a:lnSpc>
                <a:spcPct val="100000"/>
              </a:lnSpc>
              <a:spcBef>
                <a:spcPts val="0"/>
              </a:spcBef>
              <a:spcAft>
                <a:spcPts val="0"/>
              </a:spcAft>
              <a:buSzPts val="1200"/>
              <a:buAutoNum type="arabicPeriod"/>
              <a:defRPr/>
            </a:lvl7pPr>
            <a:lvl8pPr lvl="7" algn="ctr">
              <a:lnSpc>
                <a:spcPct val="100000"/>
              </a:lnSpc>
              <a:spcBef>
                <a:spcPts val="0"/>
              </a:spcBef>
              <a:spcAft>
                <a:spcPts val="0"/>
              </a:spcAft>
              <a:buSzPts val="1200"/>
              <a:buAutoNum type="alphaLcPeriod"/>
              <a:defRPr/>
            </a:lvl8pPr>
            <a:lvl9pPr lvl="8" algn="ctr">
              <a:lnSpc>
                <a:spcPct val="100000"/>
              </a:lnSpc>
              <a:spcBef>
                <a:spcPts val="0"/>
              </a:spcBef>
              <a:spcAft>
                <a:spcPts val="0"/>
              </a:spcAft>
              <a:buSzPts val="1200"/>
              <a:buAutoNum type="romanLcPeriod"/>
              <a:defRPr/>
            </a:lvl9pPr>
          </a:lstStyle>
          <a:p>
            <a:endParaRPr/>
          </a:p>
        </p:txBody>
      </p:sp>
      <p:sp>
        <p:nvSpPr>
          <p:cNvPr id="99" name="Google Shape;99;p5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73719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0"/>
        <p:cNvGrpSpPr/>
        <p:nvPr/>
      </p:nvGrpSpPr>
      <p:grpSpPr>
        <a:xfrm>
          <a:off x="0" y="0"/>
          <a:ext cx="0" cy="0"/>
          <a:chOff x="0" y="0"/>
          <a:chExt cx="0" cy="0"/>
        </a:xfrm>
      </p:grpSpPr>
      <p:sp>
        <p:nvSpPr>
          <p:cNvPr id="101" name="Google Shape;101;p54"/>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02" name="Google Shape;102;p54"/>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03" name="Google Shape;103;p54"/>
          <p:cNvSpPr txBox="1">
            <a:spLocks noGrp="1"/>
          </p:cNvSpPr>
          <p:nvPr>
            <p:ph type="title"/>
          </p:nvPr>
        </p:nvSpPr>
        <p:spPr>
          <a:xfrm>
            <a:off x="7621433" y="1125733"/>
            <a:ext cx="3619600" cy="152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4" name="Google Shape;104;p54"/>
          <p:cNvSpPr txBox="1">
            <a:spLocks noGrp="1"/>
          </p:cNvSpPr>
          <p:nvPr>
            <p:ph type="subTitle" idx="1"/>
          </p:nvPr>
        </p:nvSpPr>
        <p:spPr>
          <a:xfrm>
            <a:off x="7621433" y="2528533"/>
            <a:ext cx="3619600" cy="116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05" name="Google Shape;105;p54"/>
          <p:cNvSpPr>
            <a:spLocks noGrp="1"/>
          </p:cNvSpPr>
          <p:nvPr>
            <p:ph type="pic" idx="2"/>
          </p:nvPr>
        </p:nvSpPr>
        <p:spPr>
          <a:xfrm>
            <a:off x="950967" y="1053167"/>
            <a:ext cx="3734800" cy="2713600"/>
          </a:xfrm>
          <a:prstGeom prst="rect">
            <a:avLst/>
          </a:prstGeom>
          <a:noFill/>
          <a:ln>
            <a:noFill/>
          </a:ln>
        </p:spPr>
        <p:txBody>
          <a:bodyPr/>
          <a:lstStyle/>
          <a:p>
            <a:endParaRPr lang="en-US"/>
          </a:p>
        </p:txBody>
      </p:sp>
      <p:sp>
        <p:nvSpPr>
          <p:cNvPr id="106" name="Google Shape;106;p54"/>
          <p:cNvSpPr>
            <a:spLocks noGrp="1"/>
          </p:cNvSpPr>
          <p:nvPr>
            <p:ph type="pic" idx="3"/>
          </p:nvPr>
        </p:nvSpPr>
        <p:spPr>
          <a:xfrm>
            <a:off x="4895700" y="1053167"/>
            <a:ext cx="2321600" cy="2713600"/>
          </a:xfrm>
          <a:prstGeom prst="rect">
            <a:avLst/>
          </a:prstGeom>
          <a:noFill/>
          <a:ln>
            <a:noFill/>
          </a:ln>
        </p:spPr>
        <p:txBody>
          <a:bodyPr/>
          <a:lstStyle/>
          <a:p>
            <a:endParaRPr lang="en-US"/>
          </a:p>
        </p:txBody>
      </p:sp>
      <p:sp>
        <p:nvSpPr>
          <p:cNvPr id="107" name="Google Shape;107;p54"/>
          <p:cNvSpPr>
            <a:spLocks noGrp="1"/>
          </p:cNvSpPr>
          <p:nvPr>
            <p:ph type="pic" idx="4"/>
          </p:nvPr>
        </p:nvSpPr>
        <p:spPr>
          <a:xfrm>
            <a:off x="950967" y="3938367"/>
            <a:ext cx="10265200" cy="1866400"/>
          </a:xfrm>
          <a:prstGeom prst="rect">
            <a:avLst/>
          </a:prstGeom>
          <a:noFill/>
          <a:ln>
            <a:noFill/>
          </a:ln>
        </p:spPr>
        <p:txBody>
          <a:bodyPr/>
          <a:lstStyle/>
          <a:p>
            <a:endParaRPr lang="en-US"/>
          </a:p>
        </p:txBody>
      </p:sp>
      <p:sp>
        <p:nvSpPr>
          <p:cNvPr id="108" name="Google Shape;108;p5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966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F7936-F21F-317A-B085-CC425353E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D5610-B11A-B320-C392-39131C7C2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19D26E-FA30-0199-FEDB-0B333ACFB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0C746-AC0C-D3B0-BA2B-000767612FEA}"/>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6" name="Footer Placeholder 5">
            <a:extLst>
              <a:ext uri="{FF2B5EF4-FFF2-40B4-BE49-F238E27FC236}">
                <a16:creationId xmlns:a16="http://schemas.microsoft.com/office/drawing/2014/main" id="{3C792AAF-312F-FC03-2340-1C888B20C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97A341-55D1-2C09-C209-597DBFE94D43}"/>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14033882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9"/>
        <p:cNvGrpSpPr/>
        <p:nvPr/>
      </p:nvGrpSpPr>
      <p:grpSpPr>
        <a:xfrm>
          <a:off x="0" y="0"/>
          <a:ext cx="0" cy="0"/>
          <a:chOff x="0" y="0"/>
          <a:chExt cx="0" cy="0"/>
        </a:xfrm>
      </p:grpSpPr>
      <p:sp>
        <p:nvSpPr>
          <p:cNvPr id="110" name="Google Shape;110;p55"/>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11" name="Google Shape;111;p55"/>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12" name="Google Shape;112;p55"/>
          <p:cNvSpPr txBox="1">
            <a:spLocks noGrp="1"/>
          </p:cNvSpPr>
          <p:nvPr>
            <p:ph type="subTitle" idx="1"/>
          </p:nvPr>
        </p:nvSpPr>
        <p:spPr>
          <a:xfrm>
            <a:off x="2540167" y="5033467"/>
            <a:ext cx="7149600" cy="94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13" name="Google Shape;113;p55"/>
          <p:cNvSpPr txBox="1">
            <a:spLocks noGrp="1"/>
          </p:cNvSpPr>
          <p:nvPr>
            <p:ph type="subTitle" idx="2"/>
          </p:nvPr>
        </p:nvSpPr>
        <p:spPr>
          <a:xfrm>
            <a:off x="2540167" y="2020600"/>
            <a:ext cx="7149600" cy="94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14" name="Google Shape;114;p55"/>
          <p:cNvSpPr txBox="1">
            <a:spLocks noGrp="1"/>
          </p:cNvSpPr>
          <p:nvPr>
            <p:ph type="subTitle" idx="3"/>
          </p:nvPr>
        </p:nvSpPr>
        <p:spPr>
          <a:xfrm>
            <a:off x="2540167" y="3527033"/>
            <a:ext cx="7149600" cy="94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15" name="Google Shape;115;p55"/>
          <p:cNvSpPr txBox="1">
            <a:spLocks noGrp="1"/>
          </p:cNvSpPr>
          <p:nvPr>
            <p:ph type="subTitle" idx="4"/>
          </p:nvPr>
        </p:nvSpPr>
        <p:spPr>
          <a:xfrm>
            <a:off x="2540167" y="4573033"/>
            <a:ext cx="7149600" cy="60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16" name="Google Shape;116;p55"/>
          <p:cNvSpPr txBox="1">
            <a:spLocks noGrp="1"/>
          </p:cNvSpPr>
          <p:nvPr>
            <p:ph type="subTitle" idx="5"/>
          </p:nvPr>
        </p:nvSpPr>
        <p:spPr>
          <a:xfrm>
            <a:off x="2540167" y="1560167"/>
            <a:ext cx="7149600" cy="60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17" name="Google Shape;117;p55"/>
          <p:cNvSpPr txBox="1">
            <a:spLocks noGrp="1"/>
          </p:cNvSpPr>
          <p:nvPr>
            <p:ph type="subTitle" idx="6"/>
          </p:nvPr>
        </p:nvSpPr>
        <p:spPr>
          <a:xfrm>
            <a:off x="2540167" y="3066600"/>
            <a:ext cx="7149600" cy="60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18" name="Google Shape;118;p55"/>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9" name="Google Shape;119;p5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4076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0"/>
        <p:cNvGrpSpPr/>
        <p:nvPr/>
      </p:nvGrpSpPr>
      <p:grpSpPr>
        <a:xfrm>
          <a:off x="0" y="0"/>
          <a:ext cx="0" cy="0"/>
          <a:chOff x="0" y="0"/>
          <a:chExt cx="0" cy="0"/>
        </a:xfrm>
      </p:grpSpPr>
      <p:sp>
        <p:nvSpPr>
          <p:cNvPr id="121" name="Google Shape;121;p56"/>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22" name="Google Shape;122;p56"/>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23" name="Google Shape;123;p56"/>
          <p:cNvSpPr txBox="1">
            <a:spLocks noGrp="1"/>
          </p:cNvSpPr>
          <p:nvPr>
            <p:ph type="subTitle" idx="1"/>
          </p:nvPr>
        </p:nvSpPr>
        <p:spPr>
          <a:xfrm>
            <a:off x="960000" y="2415767"/>
            <a:ext cx="4767600" cy="14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4" name="Google Shape;124;p56"/>
          <p:cNvSpPr txBox="1">
            <a:spLocks noGrp="1"/>
          </p:cNvSpPr>
          <p:nvPr>
            <p:ph type="subTitle" idx="2"/>
          </p:nvPr>
        </p:nvSpPr>
        <p:spPr>
          <a:xfrm>
            <a:off x="6464204" y="2415767"/>
            <a:ext cx="4767600" cy="14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5" name="Google Shape;125;p56"/>
          <p:cNvSpPr txBox="1">
            <a:spLocks noGrp="1"/>
          </p:cNvSpPr>
          <p:nvPr>
            <p:ph type="subTitle" idx="3"/>
          </p:nvPr>
        </p:nvSpPr>
        <p:spPr>
          <a:xfrm>
            <a:off x="960000" y="4426667"/>
            <a:ext cx="4767600" cy="14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6" name="Google Shape;126;p56"/>
          <p:cNvSpPr txBox="1">
            <a:spLocks noGrp="1"/>
          </p:cNvSpPr>
          <p:nvPr>
            <p:ph type="subTitle" idx="4"/>
          </p:nvPr>
        </p:nvSpPr>
        <p:spPr>
          <a:xfrm>
            <a:off x="6464204" y="4426667"/>
            <a:ext cx="4767600" cy="14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7" name="Google Shape;127;p56"/>
          <p:cNvSpPr txBox="1">
            <a:spLocks noGrp="1"/>
          </p:cNvSpPr>
          <p:nvPr>
            <p:ph type="subTitle" idx="5"/>
          </p:nvPr>
        </p:nvSpPr>
        <p:spPr>
          <a:xfrm>
            <a:off x="960000" y="1830633"/>
            <a:ext cx="4767600" cy="595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28" name="Google Shape;128;p56"/>
          <p:cNvSpPr txBox="1">
            <a:spLocks noGrp="1"/>
          </p:cNvSpPr>
          <p:nvPr>
            <p:ph type="subTitle" idx="6"/>
          </p:nvPr>
        </p:nvSpPr>
        <p:spPr>
          <a:xfrm>
            <a:off x="960000" y="3841700"/>
            <a:ext cx="4767600" cy="595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29" name="Google Shape;129;p56"/>
          <p:cNvSpPr txBox="1">
            <a:spLocks noGrp="1"/>
          </p:cNvSpPr>
          <p:nvPr>
            <p:ph type="subTitle" idx="7"/>
          </p:nvPr>
        </p:nvSpPr>
        <p:spPr>
          <a:xfrm>
            <a:off x="6464167" y="1830633"/>
            <a:ext cx="4767600" cy="595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30" name="Google Shape;130;p56"/>
          <p:cNvSpPr txBox="1">
            <a:spLocks noGrp="1"/>
          </p:cNvSpPr>
          <p:nvPr>
            <p:ph type="subTitle" idx="8"/>
          </p:nvPr>
        </p:nvSpPr>
        <p:spPr>
          <a:xfrm>
            <a:off x="6464167" y="3841700"/>
            <a:ext cx="4767600" cy="595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31" name="Google Shape;131;p5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2" name="Google Shape;132;p5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8828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3"/>
        <p:cNvGrpSpPr/>
        <p:nvPr/>
      </p:nvGrpSpPr>
      <p:grpSpPr>
        <a:xfrm>
          <a:off x="0" y="0"/>
          <a:ext cx="0" cy="0"/>
          <a:chOff x="0" y="0"/>
          <a:chExt cx="0" cy="0"/>
        </a:xfrm>
      </p:grpSpPr>
      <p:sp>
        <p:nvSpPr>
          <p:cNvPr id="134" name="Google Shape;134;p57"/>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35" name="Google Shape;135;p57"/>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36" name="Google Shape;136;p57"/>
          <p:cNvSpPr txBox="1">
            <a:spLocks noGrp="1"/>
          </p:cNvSpPr>
          <p:nvPr>
            <p:ph type="subTitle" idx="1"/>
          </p:nvPr>
        </p:nvSpPr>
        <p:spPr>
          <a:xfrm>
            <a:off x="950967" y="2412404"/>
            <a:ext cx="3367200" cy="130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37" name="Google Shape;137;p57"/>
          <p:cNvSpPr txBox="1">
            <a:spLocks noGrp="1"/>
          </p:cNvSpPr>
          <p:nvPr>
            <p:ph type="subTitle" idx="2"/>
          </p:nvPr>
        </p:nvSpPr>
        <p:spPr>
          <a:xfrm>
            <a:off x="4403381" y="2412404"/>
            <a:ext cx="3367200" cy="130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38" name="Google Shape;138;p57"/>
          <p:cNvSpPr txBox="1">
            <a:spLocks noGrp="1"/>
          </p:cNvSpPr>
          <p:nvPr>
            <p:ph type="subTitle" idx="3"/>
          </p:nvPr>
        </p:nvSpPr>
        <p:spPr>
          <a:xfrm>
            <a:off x="950967" y="4414669"/>
            <a:ext cx="3367200" cy="130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39" name="Google Shape;139;p57"/>
          <p:cNvSpPr txBox="1">
            <a:spLocks noGrp="1"/>
          </p:cNvSpPr>
          <p:nvPr>
            <p:ph type="subTitle" idx="4"/>
          </p:nvPr>
        </p:nvSpPr>
        <p:spPr>
          <a:xfrm>
            <a:off x="4403381" y="4414669"/>
            <a:ext cx="3367200" cy="130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40" name="Google Shape;140;p57"/>
          <p:cNvSpPr txBox="1">
            <a:spLocks noGrp="1"/>
          </p:cNvSpPr>
          <p:nvPr>
            <p:ph type="subTitle" idx="5"/>
          </p:nvPr>
        </p:nvSpPr>
        <p:spPr>
          <a:xfrm>
            <a:off x="7855795" y="2412404"/>
            <a:ext cx="3367200" cy="130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41" name="Google Shape;141;p57"/>
          <p:cNvSpPr txBox="1">
            <a:spLocks noGrp="1"/>
          </p:cNvSpPr>
          <p:nvPr>
            <p:ph type="subTitle" idx="6"/>
          </p:nvPr>
        </p:nvSpPr>
        <p:spPr>
          <a:xfrm>
            <a:off x="7855795" y="4414669"/>
            <a:ext cx="3367200" cy="130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42" name="Google Shape;142;p57"/>
          <p:cNvSpPr txBox="1">
            <a:spLocks noGrp="1"/>
          </p:cNvSpPr>
          <p:nvPr>
            <p:ph type="subTitle" idx="7"/>
          </p:nvPr>
        </p:nvSpPr>
        <p:spPr>
          <a:xfrm>
            <a:off x="950967" y="1913903"/>
            <a:ext cx="33672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43" name="Google Shape;143;p57"/>
          <p:cNvSpPr txBox="1">
            <a:spLocks noGrp="1"/>
          </p:cNvSpPr>
          <p:nvPr>
            <p:ph type="subTitle" idx="8"/>
          </p:nvPr>
        </p:nvSpPr>
        <p:spPr>
          <a:xfrm>
            <a:off x="4403375" y="1913903"/>
            <a:ext cx="33636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44" name="Google Shape;144;p57"/>
          <p:cNvSpPr txBox="1">
            <a:spLocks noGrp="1"/>
          </p:cNvSpPr>
          <p:nvPr>
            <p:ph type="subTitle" idx="9"/>
          </p:nvPr>
        </p:nvSpPr>
        <p:spPr>
          <a:xfrm>
            <a:off x="7855784" y="1913903"/>
            <a:ext cx="33636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45" name="Google Shape;145;p57"/>
          <p:cNvSpPr txBox="1">
            <a:spLocks noGrp="1"/>
          </p:cNvSpPr>
          <p:nvPr>
            <p:ph type="subTitle" idx="13"/>
          </p:nvPr>
        </p:nvSpPr>
        <p:spPr>
          <a:xfrm>
            <a:off x="950967" y="3911867"/>
            <a:ext cx="33672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46" name="Google Shape;146;p57"/>
          <p:cNvSpPr txBox="1">
            <a:spLocks noGrp="1"/>
          </p:cNvSpPr>
          <p:nvPr>
            <p:ph type="subTitle" idx="14"/>
          </p:nvPr>
        </p:nvSpPr>
        <p:spPr>
          <a:xfrm>
            <a:off x="4403375" y="3911873"/>
            <a:ext cx="33636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47" name="Google Shape;147;p57"/>
          <p:cNvSpPr txBox="1">
            <a:spLocks noGrp="1"/>
          </p:cNvSpPr>
          <p:nvPr>
            <p:ph type="subTitle" idx="15"/>
          </p:nvPr>
        </p:nvSpPr>
        <p:spPr>
          <a:xfrm>
            <a:off x="7855784" y="3911873"/>
            <a:ext cx="33636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Raleway"/>
              <a:buNone/>
              <a:defRPr sz="2400">
                <a:solidFill>
                  <a:schemeClr val="dk1"/>
                </a:solidFill>
                <a:latin typeface="Gothic A1 Black"/>
                <a:ea typeface="Gothic A1 Black"/>
                <a:cs typeface="Gothic A1 Black"/>
                <a:sym typeface="Gothic A1 Black"/>
              </a:defRPr>
            </a:lvl1pPr>
            <a:lvl2pPr lvl="1" algn="ctr">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48" name="Google Shape;148;p57"/>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9" name="Google Shape;149;p5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9601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58"/>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52" name="Google Shape;152;p58"/>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53" name="Google Shape;153;p58"/>
          <p:cNvSpPr txBox="1">
            <a:spLocks noGrp="1"/>
          </p:cNvSpPr>
          <p:nvPr>
            <p:ph type="title"/>
          </p:nvPr>
        </p:nvSpPr>
        <p:spPr>
          <a:xfrm>
            <a:off x="6224367" y="4423901"/>
            <a:ext cx="4102400" cy="83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6000"/>
              <a:buNone/>
              <a:defRPr/>
            </a:lvl1pPr>
            <a:lvl2pPr lvl="1" algn="ctr">
              <a:lnSpc>
                <a:spcPct val="100000"/>
              </a:lnSpc>
              <a:spcBef>
                <a:spcPts val="0"/>
              </a:spcBef>
              <a:spcAft>
                <a:spcPts val="0"/>
              </a:spcAft>
              <a:buClr>
                <a:schemeClr val="lt1"/>
              </a:buClr>
              <a:buSzPts val="6000"/>
              <a:buNone/>
              <a:defRPr sz="8000">
                <a:solidFill>
                  <a:schemeClr val="lt1"/>
                </a:solidFill>
              </a:defRPr>
            </a:lvl2pPr>
            <a:lvl3pPr lvl="2" algn="ctr">
              <a:lnSpc>
                <a:spcPct val="100000"/>
              </a:lnSpc>
              <a:spcBef>
                <a:spcPts val="0"/>
              </a:spcBef>
              <a:spcAft>
                <a:spcPts val="0"/>
              </a:spcAft>
              <a:buClr>
                <a:schemeClr val="lt1"/>
              </a:buClr>
              <a:buSzPts val="6000"/>
              <a:buNone/>
              <a:defRPr sz="8000">
                <a:solidFill>
                  <a:schemeClr val="lt1"/>
                </a:solidFill>
              </a:defRPr>
            </a:lvl3pPr>
            <a:lvl4pPr lvl="3" algn="ctr">
              <a:lnSpc>
                <a:spcPct val="100000"/>
              </a:lnSpc>
              <a:spcBef>
                <a:spcPts val="0"/>
              </a:spcBef>
              <a:spcAft>
                <a:spcPts val="0"/>
              </a:spcAft>
              <a:buClr>
                <a:schemeClr val="lt1"/>
              </a:buClr>
              <a:buSzPts val="6000"/>
              <a:buNone/>
              <a:defRPr sz="8000">
                <a:solidFill>
                  <a:schemeClr val="lt1"/>
                </a:solidFill>
              </a:defRPr>
            </a:lvl4pPr>
            <a:lvl5pPr lvl="4" algn="ctr">
              <a:lnSpc>
                <a:spcPct val="100000"/>
              </a:lnSpc>
              <a:spcBef>
                <a:spcPts val="0"/>
              </a:spcBef>
              <a:spcAft>
                <a:spcPts val="0"/>
              </a:spcAft>
              <a:buClr>
                <a:schemeClr val="lt1"/>
              </a:buClr>
              <a:buSzPts val="6000"/>
              <a:buNone/>
              <a:defRPr sz="8000">
                <a:solidFill>
                  <a:schemeClr val="lt1"/>
                </a:solidFill>
              </a:defRPr>
            </a:lvl5pPr>
            <a:lvl6pPr lvl="5" algn="ctr">
              <a:lnSpc>
                <a:spcPct val="100000"/>
              </a:lnSpc>
              <a:spcBef>
                <a:spcPts val="0"/>
              </a:spcBef>
              <a:spcAft>
                <a:spcPts val="0"/>
              </a:spcAft>
              <a:buClr>
                <a:schemeClr val="lt1"/>
              </a:buClr>
              <a:buSzPts val="6000"/>
              <a:buNone/>
              <a:defRPr sz="8000">
                <a:solidFill>
                  <a:schemeClr val="lt1"/>
                </a:solidFill>
              </a:defRPr>
            </a:lvl6pPr>
            <a:lvl7pPr lvl="6" algn="ctr">
              <a:lnSpc>
                <a:spcPct val="100000"/>
              </a:lnSpc>
              <a:spcBef>
                <a:spcPts val="0"/>
              </a:spcBef>
              <a:spcAft>
                <a:spcPts val="0"/>
              </a:spcAft>
              <a:buClr>
                <a:schemeClr val="lt1"/>
              </a:buClr>
              <a:buSzPts val="6000"/>
              <a:buNone/>
              <a:defRPr sz="8000">
                <a:solidFill>
                  <a:schemeClr val="lt1"/>
                </a:solidFill>
              </a:defRPr>
            </a:lvl7pPr>
            <a:lvl8pPr lvl="7" algn="ctr">
              <a:lnSpc>
                <a:spcPct val="100000"/>
              </a:lnSpc>
              <a:spcBef>
                <a:spcPts val="0"/>
              </a:spcBef>
              <a:spcAft>
                <a:spcPts val="0"/>
              </a:spcAft>
              <a:buClr>
                <a:schemeClr val="lt1"/>
              </a:buClr>
              <a:buSzPts val="6000"/>
              <a:buNone/>
              <a:defRPr sz="8000">
                <a:solidFill>
                  <a:schemeClr val="lt1"/>
                </a:solidFill>
              </a:defRPr>
            </a:lvl8pPr>
            <a:lvl9pPr lvl="8" algn="ctr">
              <a:lnSpc>
                <a:spcPct val="100000"/>
              </a:lnSpc>
              <a:spcBef>
                <a:spcPts val="0"/>
              </a:spcBef>
              <a:spcAft>
                <a:spcPts val="0"/>
              </a:spcAft>
              <a:buClr>
                <a:schemeClr val="lt1"/>
              </a:buClr>
              <a:buSzPts val="6000"/>
              <a:buNone/>
              <a:defRPr sz="8000">
                <a:solidFill>
                  <a:schemeClr val="lt1"/>
                </a:solidFill>
              </a:defRPr>
            </a:lvl9pPr>
          </a:lstStyle>
          <a:p>
            <a:endParaRPr/>
          </a:p>
        </p:txBody>
      </p:sp>
      <p:sp>
        <p:nvSpPr>
          <p:cNvPr id="154" name="Google Shape;154;p58"/>
          <p:cNvSpPr txBox="1">
            <a:spLocks noGrp="1"/>
          </p:cNvSpPr>
          <p:nvPr>
            <p:ph type="subTitle" idx="1"/>
          </p:nvPr>
        </p:nvSpPr>
        <p:spPr>
          <a:xfrm>
            <a:off x="6224367" y="5244200"/>
            <a:ext cx="4102400" cy="487200"/>
          </a:xfrm>
          <a:prstGeom prst="rect">
            <a:avLst/>
          </a:prstGeom>
          <a:solidFill>
            <a:schemeClr val="dk2"/>
          </a:solid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200"/>
              <a:buFont typeface="PT Sans"/>
              <a:buNone/>
              <a:defRPr>
                <a:solidFill>
                  <a:schemeClr val="dk1"/>
                </a:solidFill>
              </a:defRPr>
            </a:lvl1pPr>
            <a:lvl2pPr lvl="1" algn="ctr">
              <a:lnSpc>
                <a:spcPct val="100000"/>
              </a:lnSpc>
              <a:spcBef>
                <a:spcPts val="0"/>
              </a:spcBef>
              <a:spcAft>
                <a:spcPts val="0"/>
              </a:spcAft>
              <a:buClr>
                <a:schemeClr val="dk1"/>
              </a:buClr>
              <a:buSzPts val="1200"/>
              <a:buNone/>
              <a:defRPr>
                <a:solidFill>
                  <a:schemeClr val="dk1"/>
                </a:solidFill>
              </a:defRPr>
            </a:lvl2pPr>
            <a:lvl3pPr lvl="2" algn="ctr">
              <a:lnSpc>
                <a:spcPct val="100000"/>
              </a:lnSpc>
              <a:spcBef>
                <a:spcPts val="0"/>
              </a:spcBef>
              <a:spcAft>
                <a:spcPts val="0"/>
              </a:spcAft>
              <a:buClr>
                <a:schemeClr val="dk1"/>
              </a:buClr>
              <a:buSzPts val="1200"/>
              <a:buNone/>
              <a:defRPr>
                <a:solidFill>
                  <a:schemeClr val="dk1"/>
                </a:solidFill>
              </a:defRPr>
            </a:lvl3pPr>
            <a:lvl4pPr lvl="3"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55" name="Google Shape;155;p58"/>
          <p:cNvSpPr txBox="1">
            <a:spLocks noGrp="1"/>
          </p:cNvSpPr>
          <p:nvPr>
            <p:ph type="title" idx="2"/>
          </p:nvPr>
        </p:nvSpPr>
        <p:spPr>
          <a:xfrm>
            <a:off x="6224367" y="1126600"/>
            <a:ext cx="4102400" cy="83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6000"/>
              <a:buNone/>
              <a:defRPr/>
            </a:lvl1pPr>
            <a:lvl2pPr lvl="1" algn="ctr">
              <a:lnSpc>
                <a:spcPct val="100000"/>
              </a:lnSpc>
              <a:spcBef>
                <a:spcPts val="0"/>
              </a:spcBef>
              <a:spcAft>
                <a:spcPts val="0"/>
              </a:spcAft>
              <a:buClr>
                <a:schemeClr val="lt1"/>
              </a:buClr>
              <a:buSzPts val="6000"/>
              <a:buNone/>
              <a:defRPr sz="8000">
                <a:solidFill>
                  <a:schemeClr val="lt1"/>
                </a:solidFill>
              </a:defRPr>
            </a:lvl2pPr>
            <a:lvl3pPr lvl="2" algn="ctr">
              <a:lnSpc>
                <a:spcPct val="100000"/>
              </a:lnSpc>
              <a:spcBef>
                <a:spcPts val="0"/>
              </a:spcBef>
              <a:spcAft>
                <a:spcPts val="0"/>
              </a:spcAft>
              <a:buClr>
                <a:schemeClr val="lt1"/>
              </a:buClr>
              <a:buSzPts val="6000"/>
              <a:buNone/>
              <a:defRPr sz="8000">
                <a:solidFill>
                  <a:schemeClr val="lt1"/>
                </a:solidFill>
              </a:defRPr>
            </a:lvl3pPr>
            <a:lvl4pPr lvl="3" algn="ctr">
              <a:lnSpc>
                <a:spcPct val="100000"/>
              </a:lnSpc>
              <a:spcBef>
                <a:spcPts val="0"/>
              </a:spcBef>
              <a:spcAft>
                <a:spcPts val="0"/>
              </a:spcAft>
              <a:buClr>
                <a:schemeClr val="lt1"/>
              </a:buClr>
              <a:buSzPts val="6000"/>
              <a:buNone/>
              <a:defRPr sz="8000">
                <a:solidFill>
                  <a:schemeClr val="lt1"/>
                </a:solidFill>
              </a:defRPr>
            </a:lvl4pPr>
            <a:lvl5pPr lvl="4" algn="ctr">
              <a:lnSpc>
                <a:spcPct val="100000"/>
              </a:lnSpc>
              <a:spcBef>
                <a:spcPts val="0"/>
              </a:spcBef>
              <a:spcAft>
                <a:spcPts val="0"/>
              </a:spcAft>
              <a:buClr>
                <a:schemeClr val="lt1"/>
              </a:buClr>
              <a:buSzPts val="6000"/>
              <a:buNone/>
              <a:defRPr sz="8000">
                <a:solidFill>
                  <a:schemeClr val="lt1"/>
                </a:solidFill>
              </a:defRPr>
            </a:lvl5pPr>
            <a:lvl6pPr lvl="5" algn="ctr">
              <a:lnSpc>
                <a:spcPct val="100000"/>
              </a:lnSpc>
              <a:spcBef>
                <a:spcPts val="0"/>
              </a:spcBef>
              <a:spcAft>
                <a:spcPts val="0"/>
              </a:spcAft>
              <a:buClr>
                <a:schemeClr val="lt1"/>
              </a:buClr>
              <a:buSzPts val="6000"/>
              <a:buNone/>
              <a:defRPr sz="8000">
                <a:solidFill>
                  <a:schemeClr val="lt1"/>
                </a:solidFill>
              </a:defRPr>
            </a:lvl6pPr>
            <a:lvl7pPr lvl="6" algn="ctr">
              <a:lnSpc>
                <a:spcPct val="100000"/>
              </a:lnSpc>
              <a:spcBef>
                <a:spcPts val="0"/>
              </a:spcBef>
              <a:spcAft>
                <a:spcPts val="0"/>
              </a:spcAft>
              <a:buClr>
                <a:schemeClr val="lt1"/>
              </a:buClr>
              <a:buSzPts val="6000"/>
              <a:buNone/>
              <a:defRPr sz="8000">
                <a:solidFill>
                  <a:schemeClr val="lt1"/>
                </a:solidFill>
              </a:defRPr>
            </a:lvl7pPr>
            <a:lvl8pPr lvl="7" algn="ctr">
              <a:lnSpc>
                <a:spcPct val="100000"/>
              </a:lnSpc>
              <a:spcBef>
                <a:spcPts val="0"/>
              </a:spcBef>
              <a:spcAft>
                <a:spcPts val="0"/>
              </a:spcAft>
              <a:buClr>
                <a:schemeClr val="lt1"/>
              </a:buClr>
              <a:buSzPts val="6000"/>
              <a:buNone/>
              <a:defRPr sz="8000">
                <a:solidFill>
                  <a:schemeClr val="lt1"/>
                </a:solidFill>
              </a:defRPr>
            </a:lvl8pPr>
            <a:lvl9pPr lvl="8" algn="ctr">
              <a:lnSpc>
                <a:spcPct val="100000"/>
              </a:lnSpc>
              <a:spcBef>
                <a:spcPts val="0"/>
              </a:spcBef>
              <a:spcAft>
                <a:spcPts val="0"/>
              </a:spcAft>
              <a:buClr>
                <a:schemeClr val="lt1"/>
              </a:buClr>
              <a:buSzPts val="6000"/>
              <a:buNone/>
              <a:defRPr sz="8000">
                <a:solidFill>
                  <a:schemeClr val="lt1"/>
                </a:solidFill>
              </a:defRPr>
            </a:lvl9pPr>
          </a:lstStyle>
          <a:p>
            <a:endParaRPr/>
          </a:p>
        </p:txBody>
      </p:sp>
      <p:sp>
        <p:nvSpPr>
          <p:cNvPr id="156" name="Google Shape;156;p58"/>
          <p:cNvSpPr txBox="1">
            <a:spLocks noGrp="1"/>
          </p:cNvSpPr>
          <p:nvPr>
            <p:ph type="subTitle" idx="3"/>
          </p:nvPr>
        </p:nvSpPr>
        <p:spPr>
          <a:xfrm>
            <a:off x="6224367" y="1946869"/>
            <a:ext cx="4102400" cy="487200"/>
          </a:xfrm>
          <a:prstGeom prst="rect">
            <a:avLst/>
          </a:prstGeom>
          <a:solidFill>
            <a:schemeClr val="dk2"/>
          </a:solid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200"/>
              <a:buFont typeface="PT Sans"/>
              <a:buNone/>
              <a:defRPr>
                <a:solidFill>
                  <a:schemeClr val="dk1"/>
                </a:solidFill>
              </a:defRPr>
            </a:lvl1pPr>
            <a:lvl2pPr lvl="1" algn="ctr">
              <a:lnSpc>
                <a:spcPct val="100000"/>
              </a:lnSpc>
              <a:spcBef>
                <a:spcPts val="0"/>
              </a:spcBef>
              <a:spcAft>
                <a:spcPts val="0"/>
              </a:spcAft>
              <a:buClr>
                <a:schemeClr val="dk1"/>
              </a:buClr>
              <a:buSzPts val="1200"/>
              <a:buNone/>
              <a:defRPr>
                <a:solidFill>
                  <a:schemeClr val="dk1"/>
                </a:solidFill>
              </a:defRPr>
            </a:lvl2pPr>
            <a:lvl3pPr lvl="2" algn="ctr">
              <a:lnSpc>
                <a:spcPct val="100000"/>
              </a:lnSpc>
              <a:spcBef>
                <a:spcPts val="0"/>
              </a:spcBef>
              <a:spcAft>
                <a:spcPts val="0"/>
              </a:spcAft>
              <a:buClr>
                <a:schemeClr val="dk1"/>
              </a:buClr>
              <a:buSzPts val="1200"/>
              <a:buNone/>
              <a:defRPr>
                <a:solidFill>
                  <a:schemeClr val="dk1"/>
                </a:solidFill>
              </a:defRPr>
            </a:lvl3pPr>
            <a:lvl4pPr lvl="3"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57" name="Google Shape;157;p58"/>
          <p:cNvSpPr txBox="1">
            <a:spLocks noGrp="1"/>
          </p:cNvSpPr>
          <p:nvPr>
            <p:ph type="title" idx="4"/>
          </p:nvPr>
        </p:nvSpPr>
        <p:spPr>
          <a:xfrm>
            <a:off x="6224367" y="2775251"/>
            <a:ext cx="4102400" cy="83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6000"/>
              <a:buNone/>
              <a:defRPr/>
            </a:lvl1pPr>
            <a:lvl2pPr lvl="1" algn="ctr">
              <a:lnSpc>
                <a:spcPct val="100000"/>
              </a:lnSpc>
              <a:spcBef>
                <a:spcPts val="0"/>
              </a:spcBef>
              <a:spcAft>
                <a:spcPts val="0"/>
              </a:spcAft>
              <a:buClr>
                <a:schemeClr val="lt1"/>
              </a:buClr>
              <a:buSzPts val="6000"/>
              <a:buNone/>
              <a:defRPr sz="8000">
                <a:solidFill>
                  <a:schemeClr val="lt1"/>
                </a:solidFill>
              </a:defRPr>
            </a:lvl2pPr>
            <a:lvl3pPr lvl="2" algn="ctr">
              <a:lnSpc>
                <a:spcPct val="100000"/>
              </a:lnSpc>
              <a:spcBef>
                <a:spcPts val="0"/>
              </a:spcBef>
              <a:spcAft>
                <a:spcPts val="0"/>
              </a:spcAft>
              <a:buClr>
                <a:schemeClr val="lt1"/>
              </a:buClr>
              <a:buSzPts val="6000"/>
              <a:buNone/>
              <a:defRPr sz="8000">
                <a:solidFill>
                  <a:schemeClr val="lt1"/>
                </a:solidFill>
              </a:defRPr>
            </a:lvl3pPr>
            <a:lvl4pPr lvl="3" algn="ctr">
              <a:lnSpc>
                <a:spcPct val="100000"/>
              </a:lnSpc>
              <a:spcBef>
                <a:spcPts val="0"/>
              </a:spcBef>
              <a:spcAft>
                <a:spcPts val="0"/>
              </a:spcAft>
              <a:buClr>
                <a:schemeClr val="lt1"/>
              </a:buClr>
              <a:buSzPts val="6000"/>
              <a:buNone/>
              <a:defRPr sz="8000">
                <a:solidFill>
                  <a:schemeClr val="lt1"/>
                </a:solidFill>
              </a:defRPr>
            </a:lvl4pPr>
            <a:lvl5pPr lvl="4" algn="ctr">
              <a:lnSpc>
                <a:spcPct val="100000"/>
              </a:lnSpc>
              <a:spcBef>
                <a:spcPts val="0"/>
              </a:spcBef>
              <a:spcAft>
                <a:spcPts val="0"/>
              </a:spcAft>
              <a:buClr>
                <a:schemeClr val="lt1"/>
              </a:buClr>
              <a:buSzPts val="6000"/>
              <a:buNone/>
              <a:defRPr sz="8000">
                <a:solidFill>
                  <a:schemeClr val="lt1"/>
                </a:solidFill>
              </a:defRPr>
            </a:lvl5pPr>
            <a:lvl6pPr lvl="5" algn="ctr">
              <a:lnSpc>
                <a:spcPct val="100000"/>
              </a:lnSpc>
              <a:spcBef>
                <a:spcPts val="0"/>
              </a:spcBef>
              <a:spcAft>
                <a:spcPts val="0"/>
              </a:spcAft>
              <a:buClr>
                <a:schemeClr val="lt1"/>
              </a:buClr>
              <a:buSzPts val="6000"/>
              <a:buNone/>
              <a:defRPr sz="8000">
                <a:solidFill>
                  <a:schemeClr val="lt1"/>
                </a:solidFill>
              </a:defRPr>
            </a:lvl6pPr>
            <a:lvl7pPr lvl="6" algn="ctr">
              <a:lnSpc>
                <a:spcPct val="100000"/>
              </a:lnSpc>
              <a:spcBef>
                <a:spcPts val="0"/>
              </a:spcBef>
              <a:spcAft>
                <a:spcPts val="0"/>
              </a:spcAft>
              <a:buClr>
                <a:schemeClr val="lt1"/>
              </a:buClr>
              <a:buSzPts val="6000"/>
              <a:buNone/>
              <a:defRPr sz="8000">
                <a:solidFill>
                  <a:schemeClr val="lt1"/>
                </a:solidFill>
              </a:defRPr>
            </a:lvl7pPr>
            <a:lvl8pPr lvl="7" algn="ctr">
              <a:lnSpc>
                <a:spcPct val="100000"/>
              </a:lnSpc>
              <a:spcBef>
                <a:spcPts val="0"/>
              </a:spcBef>
              <a:spcAft>
                <a:spcPts val="0"/>
              </a:spcAft>
              <a:buClr>
                <a:schemeClr val="lt1"/>
              </a:buClr>
              <a:buSzPts val="6000"/>
              <a:buNone/>
              <a:defRPr sz="8000">
                <a:solidFill>
                  <a:schemeClr val="lt1"/>
                </a:solidFill>
              </a:defRPr>
            </a:lvl8pPr>
            <a:lvl9pPr lvl="8" algn="ctr">
              <a:lnSpc>
                <a:spcPct val="100000"/>
              </a:lnSpc>
              <a:spcBef>
                <a:spcPts val="0"/>
              </a:spcBef>
              <a:spcAft>
                <a:spcPts val="0"/>
              </a:spcAft>
              <a:buClr>
                <a:schemeClr val="lt1"/>
              </a:buClr>
              <a:buSzPts val="6000"/>
              <a:buNone/>
              <a:defRPr sz="8000">
                <a:solidFill>
                  <a:schemeClr val="lt1"/>
                </a:solidFill>
              </a:defRPr>
            </a:lvl9pPr>
          </a:lstStyle>
          <a:p>
            <a:endParaRPr/>
          </a:p>
        </p:txBody>
      </p:sp>
      <p:sp>
        <p:nvSpPr>
          <p:cNvPr id="158" name="Google Shape;158;p58"/>
          <p:cNvSpPr txBox="1">
            <a:spLocks noGrp="1"/>
          </p:cNvSpPr>
          <p:nvPr>
            <p:ph type="subTitle" idx="5"/>
          </p:nvPr>
        </p:nvSpPr>
        <p:spPr>
          <a:xfrm>
            <a:off x="6224367" y="3595535"/>
            <a:ext cx="4102400" cy="487200"/>
          </a:xfrm>
          <a:prstGeom prst="rect">
            <a:avLst/>
          </a:prstGeom>
          <a:solidFill>
            <a:schemeClr val="dk2"/>
          </a:solid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200"/>
              <a:buFont typeface="PT Sans"/>
              <a:buNone/>
              <a:defRPr>
                <a:solidFill>
                  <a:schemeClr val="dk1"/>
                </a:solidFill>
              </a:defRPr>
            </a:lvl1pPr>
            <a:lvl2pPr lvl="1" algn="ctr">
              <a:lnSpc>
                <a:spcPct val="100000"/>
              </a:lnSpc>
              <a:spcBef>
                <a:spcPts val="0"/>
              </a:spcBef>
              <a:spcAft>
                <a:spcPts val="0"/>
              </a:spcAft>
              <a:buClr>
                <a:schemeClr val="dk1"/>
              </a:buClr>
              <a:buSzPts val="1200"/>
              <a:buNone/>
              <a:defRPr>
                <a:solidFill>
                  <a:schemeClr val="dk1"/>
                </a:solidFill>
              </a:defRPr>
            </a:lvl2pPr>
            <a:lvl3pPr lvl="2" algn="ctr">
              <a:lnSpc>
                <a:spcPct val="100000"/>
              </a:lnSpc>
              <a:spcBef>
                <a:spcPts val="0"/>
              </a:spcBef>
              <a:spcAft>
                <a:spcPts val="0"/>
              </a:spcAft>
              <a:buClr>
                <a:schemeClr val="dk1"/>
              </a:buClr>
              <a:buSzPts val="1200"/>
              <a:buNone/>
              <a:defRPr>
                <a:solidFill>
                  <a:schemeClr val="dk1"/>
                </a:solidFill>
              </a:defRPr>
            </a:lvl3pPr>
            <a:lvl4pPr lvl="3"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59" name="Google Shape;159;p5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752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
        <p:nvSpPr>
          <p:cNvPr id="161" name="Google Shape;161;p59"/>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62" name="Google Shape;162;p59"/>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63" name="Google Shape;163;p5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5598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
        <p:cNvGrpSpPr/>
        <p:nvPr/>
      </p:nvGrpSpPr>
      <p:grpSpPr>
        <a:xfrm>
          <a:off x="0" y="0"/>
          <a:ext cx="0" cy="0"/>
          <a:chOff x="0" y="0"/>
          <a:chExt cx="0" cy="0"/>
        </a:xfrm>
      </p:grpSpPr>
      <p:sp>
        <p:nvSpPr>
          <p:cNvPr id="165" name="Google Shape;165;p60"/>
          <p:cNvSpPr/>
          <p:nvPr/>
        </p:nvSpPr>
        <p:spPr>
          <a:xfrm>
            <a:off x="0" y="0"/>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sp>
        <p:nvSpPr>
          <p:cNvPr id="166" name="Google Shape;166;p60"/>
          <p:cNvSpPr/>
          <p:nvPr/>
        </p:nvSpPr>
        <p:spPr>
          <a:xfrm>
            <a:off x="0" y="6138667"/>
            <a:ext cx="12192000" cy="71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ssistant"/>
              <a:ea typeface="Assistant"/>
              <a:cs typeface="Assistant"/>
              <a:sym typeface="Assistant"/>
            </a:endParaRPr>
          </a:p>
        </p:txBody>
      </p:sp>
      <p:grpSp>
        <p:nvGrpSpPr>
          <p:cNvPr id="167" name="Google Shape;167;p60"/>
          <p:cNvGrpSpPr/>
          <p:nvPr/>
        </p:nvGrpSpPr>
        <p:grpSpPr>
          <a:xfrm>
            <a:off x="6767139" y="3443506"/>
            <a:ext cx="4698608" cy="2695225"/>
            <a:chOff x="427479" y="2582629"/>
            <a:chExt cx="3523956" cy="2021419"/>
          </a:xfrm>
        </p:grpSpPr>
        <p:sp>
          <p:nvSpPr>
            <p:cNvPr id="168" name="Google Shape;168;p60"/>
            <p:cNvSpPr/>
            <p:nvPr/>
          </p:nvSpPr>
          <p:spPr>
            <a:xfrm>
              <a:off x="481877" y="2582629"/>
              <a:ext cx="3415298" cy="1970699"/>
            </a:xfrm>
            <a:custGeom>
              <a:avLst/>
              <a:gdLst/>
              <a:ahLst/>
              <a:cxnLst/>
              <a:rect l="l" t="t" r="r" b="b"/>
              <a:pathLst>
                <a:path w="7465133" h="4307539" extrusionOk="0">
                  <a:moveTo>
                    <a:pt x="7463605" y="4307540"/>
                  </a:moveTo>
                  <a:cubicBezTo>
                    <a:pt x="7468818" y="3970934"/>
                    <a:pt x="7459028" y="3642472"/>
                    <a:pt x="7459028" y="3435800"/>
                  </a:cubicBezTo>
                  <a:cubicBezTo>
                    <a:pt x="7459028" y="1538207"/>
                    <a:pt x="5789446" y="0"/>
                    <a:pt x="3730026" y="0"/>
                  </a:cubicBezTo>
                  <a:cubicBezTo>
                    <a:pt x="1670608" y="0"/>
                    <a:pt x="1025" y="1538207"/>
                    <a:pt x="1025" y="3435800"/>
                  </a:cubicBezTo>
                  <a:cubicBezTo>
                    <a:pt x="1025" y="3662198"/>
                    <a:pt x="-3807" y="3979587"/>
                    <a:pt x="7510" y="4307540"/>
                  </a:cubicBezTo>
                  <a:lnTo>
                    <a:pt x="7463605" y="43075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69" name="Google Shape;169;p60"/>
            <p:cNvSpPr/>
            <p:nvPr/>
          </p:nvSpPr>
          <p:spPr>
            <a:xfrm flipH="1">
              <a:off x="578323" y="3484805"/>
              <a:ext cx="3256413" cy="1088966"/>
            </a:xfrm>
            <a:custGeom>
              <a:avLst/>
              <a:gdLst/>
              <a:ahLst/>
              <a:cxnLst/>
              <a:rect l="l" t="t" r="r" b="b"/>
              <a:pathLst>
                <a:path w="7117843" h="2380254" extrusionOk="0">
                  <a:moveTo>
                    <a:pt x="14712" y="2263556"/>
                  </a:moveTo>
                  <a:cubicBezTo>
                    <a:pt x="11279" y="2262793"/>
                    <a:pt x="1616" y="1848557"/>
                    <a:pt x="598" y="1816105"/>
                  </a:cubicBezTo>
                  <a:cubicBezTo>
                    <a:pt x="-8810" y="1517041"/>
                    <a:pt x="92908" y="1183490"/>
                    <a:pt x="292531" y="940930"/>
                  </a:cubicBezTo>
                  <a:cubicBezTo>
                    <a:pt x="511098" y="675463"/>
                    <a:pt x="819305" y="564236"/>
                    <a:pt x="1109458" y="400197"/>
                  </a:cubicBezTo>
                  <a:cubicBezTo>
                    <a:pt x="1469160" y="196833"/>
                    <a:pt x="1785759" y="322567"/>
                    <a:pt x="2151055" y="423740"/>
                  </a:cubicBezTo>
                  <a:cubicBezTo>
                    <a:pt x="2559583" y="536748"/>
                    <a:pt x="2958446" y="414959"/>
                    <a:pt x="3330482" y="241629"/>
                  </a:cubicBezTo>
                  <a:cubicBezTo>
                    <a:pt x="3484967" y="169726"/>
                    <a:pt x="3624957" y="63718"/>
                    <a:pt x="3791902" y="21085"/>
                  </a:cubicBezTo>
                  <a:cubicBezTo>
                    <a:pt x="4170931" y="-75634"/>
                    <a:pt x="4524149" y="180543"/>
                    <a:pt x="4823964" y="380089"/>
                  </a:cubicBezTo>
                  <a:cubicBezTo>
                    <a:pt x="4932803" y="452501"/>
                    <a:pt x="5069360" y="467900"/>
                    <a:pt x="5191295" y="421704"/>
                  </a:cubicBezTo>
                  <a:cubicBezTo>
                    <a:pt x="5191295" y="421704"/>
                    <a:pt x="5888448" y="375253"/>
                    <a:pt x="5888448" y="375253"/>
                  </a:cubicBezTo>
                  <a:cubicBezTo>
                    <a:pt x="6003899" y="331475"/>
                    <a:pt x="6147195" y="339238"/>
                    <a:pt x="6248532" y="412923"/>
                  </a:cubicBezTo>
                  <a:cubicBezTo>
                    <a:pt x="6392591" y="517786"/>
                    <a:pt x="6561190" y="689207"/>
                    <a:pt x="6665324" y="831358"/>
                  </a:cubicBezTo>
                  <a:cubicBezTo>
                    <a:pt x="6813451" y="1033703"/>
                    <a:pt x="6915933" y="1200161"/>
                    <a:pt x="6984465" y="1446411"/>
                  </a:cubicBezTo>
                  <a:cubicBezTo>
                    <a:pt x="7008369" y="1532185"/>
                    <a:pt x="7040666" y="1666319"/>
                    <a:pt x="7047659" y="1755402"/>
                  </a:cubicBezTo>
                  <a:cubicBezTo>
                    <a:pt x="7062916" y="1950621"/>
                    <a:pt x="7102587" y="2185163"/>
                    <a:pt x="7117844" y="2380255"/>
                  </a:cubicBezTo>
                  <a:cubicBezTo>
                    <a:pt x="7117844" y="2380255"/>
                    <a:pt x="38107" y="2263938"/>
                    <a:pt x="14712" y="2263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70" name="Google Shape;170;p60"/>
            <p:cNvSpPr/>
            <p:nvPr/>
          </p:nvSpPr>
          <p:spPr>
            <a:xfrm flipH="1">
              <a:off x="2139421" y="3692097"/>
              <a:ext cx="627151" cy="464340"/>
            </a:xfrm>
            <a:custGeom>
              <a:avLst/>
              <a:gdLst/>
              <a:ahLst/>
              <a:cxnLst/>
              <a:rect l="l" t="t" r="r" b="b"/>
              <a:pathLst>
                <a:path w="1135115" h="840434" extrusionOk="0">
                  <a:moveTo>
                    <a:pt x="365139" y="840434"/>
                  </a:moveTo>
                  <a:cubicBezTo>
                    <a:pt x="359417" y="840434"/>
                    <a:pt x="353696" y="839416"/>
                    <a:pt x="347974" y="837507"/>
                  </a:cubicBezTo>
                  <a:cubicBezTo>
                    <a:pt x="245111" y="800729"/>
                    <a:pt x="5309" y="701974"/>
                    <a:pt x="96" y="579167"/>
                  </a:cubicBezTo>
                  <a:cubicBezTo>
                    <a:pt x="-1429" y="543916"/>
                    <a:pt x="14464" y="493902"/>
                    <a:pt x="98509" y="455469"/>
                  </a:cubicBezTo>
                  <a:cubicBezTo>
                    <a:pt x="214214" y="402528"/>
                    <a:pt x="427823" y="372113"/>
                    <a:pt x="634439" y="342588"/>
                  </a:cubicBezTo>
                  <a:cubicBezTo>
                    <a:pt x="772013" y="322990"/>
                    <a:pt x="982062" y="299828"/>
                    <a:pt x="998209" y="256814"/>
                  </a:cubicBezTo>
                  <a:cubicBezTo>
                    <a:pt x="1030378" y="171549"/>
                    <a:pt x="653638" y="72794"/>
                    <a:pt x="426551" y="29144"/>
                  </a:cubicBezTo>
                  <a:cubicBezTo>
                    <a:pt x="398960" y="23799"/>
                    <a:pt x="403792" y="-4580"/>
                    <a:pt x="431256" y="637"/>
                  </a:cubicBezTo>
                  <a:cubicBezTo>
                    <a:pt x="565016" y="26344"/>
                    <a:pt x="1055681" y="114791"/>
                    <a:pt x="1124976" y="238107"/>
                  </a:cubicBezTo>
                  <a:cubicBezTo>
                    <a:pt x="1137564" y="260378"/>
                    <a:pt x="1138454" y="285830"/>
                    <a:pt x="1127519" y="307973"/>
                  </a:cubicBezTo>
                  <a:cubicBezTo>
                    <a:pt x="1094969" y="374022"/>
                    <a:pt x="970364" y="397565"/>
                    <a:pt x="648807" y="443379"/>
                  </a:cubicBezTo>
                  <a:cubicBezTo>
                    <a:pt x="458593" y="470486"/>
                    <a:pt x="243077" y="501156"/>
                    <a:pt x="140723" y="547988"/>
                  </a:cubicBezTo>
                  <a:cubicBezTo>
                    <a:pt x="106265" y="563768"/>
                    <a:pt x="101688" y="575222"/>
                    <a:pt x="101561" y="575349"/>
                  </a:cubicBezTo>
                  <a:cubicBezTo>
                    <a:pt x="102705" y="605383"/>
                    <a:pt x="228073" y="686576"/>
                    <a:pt x="382177" y="741679"/>
                  </a:cubicBezTo>
                  <a:cubicBezTo>
                    <a:pt x="408623" y="751097"/>
                    <a:pt x="422356" y="780240"/>
                    <a:pt x="412946" y="806710"/>
                  </a:cubicBezTo>
                  <a:cubicBezTo>
                    <a:pt x="405572" y="827454"/>
                    <a:pt x="385991" y="840434"/>
                    <a:pt x="365139" y="840434"/>
                  </a:cubicBezTo>
                  <a:close/>
                  <a:moveTo>
                    <a:pt x="1036354" y="287866"/>
                  </a:moveTo>
                  <a:lnTo>
                    <a:pt x="1036354" y="287866"/>
                  </a:lnTo>
                  <a:lnTo>
                    <a:pt x="1036354" y="28786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71" name="Google Shape;171;p60"/>
            <p:cNvSpPr/>
            <p:nvPr/>
          </p:nvSpPr>
          <p:spPr>
            <a:xfrm>
              <a:off x="3258176" y="2986749"/>
              <a:ext cx="259986" cy="140024"/>
            </a:xfrm>
            <a:custGeom>
              <a:avLst/>
              <a:gdLst/>
              <a:ahLst/>
              <a:cxnLst/>
              <a:rect l="l" t="t" r="r" b="b"/>
              <a:pathLst>
                <a:path w="568275" h="306063" extrusionOk="0">
                  <a:moveTo>
                    <a:pt x="476293" y="306063"/>
                  </a:moveTo>
                  <a:cubicBezTo>
                    <a:pt x="545208" y="306063"/>
                    <a:pt x="594923" y="224489"/>
                    <a:pt x="552709" y="167858"/>
                  </a:cubicBezTo>
                  <a:cubicBezTo>
                    <a:pt x="522702" y="127388"/>
                    <a:pt x="488500" y="128661"/>
                    <a:pt x="445651" y="145078"/>
                  </a:cubicBezTo>
                  <a:cubicBezTo>
                    <a:pt x="427977" y="62231"/>
                    <a:pt x="354486" y="0"/>
                    <a:pt x="266371" y="0"/>
                  </a:cubicBezTo>
                  <a:cubicBezTo>
                    <a:pt x="167323" y="0"/>
                    <a:pt x="86838" y="78647"/>
                    <a:pt x="83278" y="176893"/>
                  </a:cubicBezTo>
                  <a:cubicBezTo>
                    <a:pt x="82006" y="176893"/>
                    <a:pt x="80735" y="176766"/>
                    <a:pt x="79464" y="176766"/>
                  </a:cubicBezTo>
                  <a:cubicBezTo>
                    <a:pt x="67766" y="176766"/>
                    <a:pt x="56450" y="178293"/>
                    <a:pt x="45770" y="181347"/>
                  </a:cubicBezTo>
                  <a:cubicBezTo>
                    <a:pt x="-24925" y="200945"/>
                    <a:pt x="-9667" y="306063"/>
                    <a:pt x="63697" y="306063"/>
                  </a:cubicBezTo>
                  <a:lnTo>
                    <a:pt x="476293" y="30606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72" name="Google Shape;172;p60"/>
            <p:cNvSpPr/>
            <p:nvPr/>
          </p:nvSpPr>
          <p:spPr>
            <a:xfrm flipH="1">
              <a:off x="552743" y="4065156"/>
              <a:ext cx="3372787" cy="509311"/>
            </a:xfrm>
            <a:custGeom>
              <a:avLst/>
              <a:gdLst/>
              <a:ahLst/>
              <a:cxnLst/>
              <a:rect l="l" t="t" r="r" b="b"/>
              <a:pathLst>
                <a:path w="7372213" h="1113247" extrusionOk="0">
                  <a:moveTo>
                    <a:pt x="2864" y="1029128"/>
                  </a:moveTo>
                  <a:cubicBezTo>
                    <a:pt x="-33246" y="819528"/>
                    <a:pt x="281573" y="702830"/>
                    <a:pt x="414697" y="611965"/>
                  </a:cubicBezTo>
                  <a:cubicBezTo>
                    <a:pt x="615718" y="474778"/>
                    <a:pt x="792581" y="303229"/>
                    <a:pt x="1004919" y="182585"/>
                  </a:cubicBezTo>
                  <a:cubicBezTo>
                    <a:pt x="1608872" y="-160638"/>
                    <a:pt x="2304882" y="78486"/>
                    <a:pt x="2951684" y="115264"/>
                  </a:cubicBezTo>
                  <a:cubicBezTo>
                    <a:pt x="3263070" y="132954"/>
                    <a:pt x="3505414" y="152934"/>
                    <a:pt x="3797601" y="275105"/>
                  </a:cubicBezTo>
                  <a:cubicBezTo>
                    <a:pt x="3972175" y="348152"/>
                    <a:pt x="4169255" y="351843"/>
                    <a:pt x="4354510" y="330590"/>
                  </a:cubicBezTo>
                  <a:cubicBezTo>
                    <a:pt x="4587445" y="303865"/>
                    <a:pt x="4815803" y="239344"/>
                    <a:pt x="5049883" y="226745"/>
                  </a:cubicBezTo>
                  <a:cubicBezTo>
                    <a:pt x="5298203" y="213383"/>
                    <a:pt x="5527197" y="284394"/>
                    <a:pt x="5770178" y="308701"/>
                  </a:cubicBezTo>
                  <a:cubicBezTo>
                    <a:pt x="6040240" y="335681"/>
                    <a:pt x="6312719" y="331481"/>
                    <a:pt x="6583417" y="349934"/>
                  </a:cubicBezTo>
                  <a:cubicBezTo>
                    <a:pt x="6891370" y="371059"/>
                    <a:pt x="7158762" y="504684"/>
                    <a:pt x="7309687" y="784404"/>
                  </a:cubicBezTo>
                  <a:cubicBezTo>
                    <a:pt x="7354952" y="868397"/>
                    <a:pt x="7422722" y="1003166"/>
                    <a:pt x="7312739" y="1050508"/>
                  </a:cubicBezTo>
                  <a:cubicBezTo>
                    <a:pt x="7207842" y="1095685"/>
                    <a:pt x="7000464" y="1066797"/>
                    <a:pt x="6884123" y="1071124"/>
                  </a:cubicBezTo>
                  <a:cubicBezTo>
                    <a:pt x="6610372" y="1081305"/>
                    <a:pt x="6336750" y="1041472"/>
                    <a:pt x="6067704" y="1079396"/>
                  </a:cubicBezTo>
                  <a:cubicBezTo>
                    <a:pt x="5801965" y="1116811"/>
                    <a:pt x="5532538" y="1092249"/>
                    <a:pt x="5262475" y="1092249"/>
                  </a:cubicBezTo>
                  <a:cubicBezTo>
                    <a:pt x="4992794" y="1092249"/>
                    <a:pt x="4740277" y="1105230"/>
                    <a:pt x="4474538" y="1060561"/>
                  </a:cubicBezTo>
                  <a:cubicBezTo>
                    <a:pt x="4367098" y="1042490"/>
                    <a:pt x="4275551" y="995149"/>
                    <a:pt x="4164678" y="997439"/>
                  </a:cubicBezTo>
                  <a:cubicBezTo>
                    <a:pt x="4066010" y="999476"/>
                    <a:pt x="3980567" y="1039436"/>
                    <a:pt x="3888003" y="1050126"/>
                  </a:cubicBezTo>
                  <a:cubicBezTo>
                    <a:pt x="3338596" y="1113629"/>
                    <a:pt x="2772024" y="1029000"/>
                    <a:pt x="2224905" y="1029000"/>
                  </a:cubicBezTo>
                  <a:cubicBezTo>
                    <a:pt x="1637862" y="1029000"/>
                    <a:pt x="1038867" y="1067051"/>
                    <a:pt x="452206" y="1092758"/>
                  </a:cubicBezTo>
                  <a:cubicBezTo>
                    <a:pt x="341460" y="1097594"/>
                    <a:pt x="223212" y="1082450"/>
                    <a:pt x="117806" y="1113247"/>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73" name="Google Shape;173;p60"/>
            <p:cNvSpPr/>
            <p:nvPr/>
          </p:nvSpPr>
          <p:spPr>
            <a:xfrm>
              <a:off x="1059543" y="3162691"/>
              <a:ext cx="259934" cy="140008"/>
            </a:xfrm>
            <a:custGeom>
              <a:avLst/>
              <a:gdLst/>
              <a:ahLst/>
              <a:cxnLst/>
              <a:rect l="l" t="t" r="r" b="b"/>
              <a:pathLst>
                <a:path w="722039" h="388910" extrusionOk="0">
                  <a:moveTo>
                    <a:pt x="116873" y="388656"/>
                  </a:moveTo>
                  <a:cubicBezTo>
                    <a:pt x="29268" y="388656"/>
                    <a:pt x="-33798" y="285065"/>
                    <a:pt x="19732" y="213163"/>
                  </a:cubicBezTo>
                  <a:cubicBezTo>
                    <a:pt x="57876" y="161749"/>
                    <a:pt x="101361" y="163403"/>
                    <a:pt x="155780" y="184274"/>
                  </a:cubicBezTo>
                  <a:cubicBezTo>
                    <a:pt x="178285" y="79029"/>
                    <a:pt x="271612" y="0"/>
                    <a:pt x="383502" y="0"/>
                  </a:cubicBezTo>
                  <a:cubicBezTo>
                    <a:pt x="509379" y="0"/>
                    <a:pt x="611606" y="99900"/>
                    <a:pt x="616184" y="224743"/>
                  </a:cubicBezTo>
                  <a:cubicBezTo>
                    <a:pt x="617837" y="224743"/>
                    <a:pt x="619362" y="224489"/>
                    <a:pt x="621015" y="224489"/>
                  </a:cubicBezTo>
                  <a:cubicBezTo>
                    <a:pt x="635892" y="224489"/>
                    <a:pt x="650132" y="226525"/>
                    <a:pt x="663864" y="230343"/>
                  </a:cubicBezTo>
                  <a:cubicBezTo>
                    <a:pt x="753758" y="255286"/>
                    <a:pt x="734304" y="388910"/>
                    <a:pt x="640977" y="388910"/>
                  </a:cubicBezTo>
                  <a:lnTo>
                    <a:pt x="116873" y="38891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74" name="Google Shape;174;p60"/>
            <p:cNvSpPr/>
            <p:nvPr/>
          </p:nvSpPr>
          <p:spPr>
            <a:xfrm>
              <a:off x="427479" y="4517297"/>
              <a:ext cx="3523956" cy="86751"/>
            </a:xfrm>
            <a:custGeom>
              <a:avLst/>
              <a:gdLst/>
              <a:ahLst/>
              <a:cxnLst/>
              <a:rect l="l" t="t" r="r" b="b"/>
              <a:pathLst>
                <a:path w="7702635" h="189619" extrusionOk="0">
                  <a:moveTo>
                    <a:pt x="7607911" y="189619"/>
                  </a:moveTo>
                  <a:lnTo>
                    <a:pt x="94725" y="189619"/>
                  </a:lnTo>
                  <a:cubicBezTo>
                    <a:pt x="42468" y="189619"/>
                    <a:pt x="0" y="147241"/>
                    <a:pt x="0" y="94809"/>
                  </a:cubicBezTo>
                  <a:lnTo>
                    <a:pt x="0" y="94809"/>
                  </a:lnTo>
                  <a:cubicBezTo>
                    <a:pt x="0" y="42505"/>
                    <a:pt x="42340" y="0"/>
                    <a:pt x="94725" y="0"/>
                  </a:cubicBezTo>
                  <a:lnTo>
                    <a:pt x="7607911" y="0"/>
                  </a:lnTo>
                  <a:cubicBezTo>
                    <a:pt x="7660168" y="0"/>
                    <a:pt x="7702636" y="42378"/>
                    <a:pt x="7702636" y="94809"/>
                  </a:cubicBezTo>
                  <a:lnTo>
                    <a:pt x="7702636" y="94809"/>
                  </a:lnTo>
                  <a:cubicBezTo>
                    <a:pt x="7702636" y="147114"/>
                    <a:pt x="7660168" y="189619"/>
                    <a:pt x="7607911" y="189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75" name="Google Shape;175;p60"/>
            <p:cNvSpPr/>
            <p:nvPr/>
          </p:nvSpPr>
          <p:spPr>
            <a:xfrm>
              <a:off x="2070599" y="2808611"/>
              <a:ext cx="330333" cy="177926"/>
            </a:xfrm>
            <a:custGeom>
              <a:avLst/>
              <a:gdLst/>
              <a:ahLst/>
              <a:cxnLst/>
              <a:rect l="l" t="t" r="r" b="b"/>
              <a:pathLst>
                <a:path w="722039" h="388910" extrusionOk="0">
                  <a:moveTo>
                    <a:pt x="116873" y="388656"/>
                  </a:moveTo>
                  <a:cubicBezTo>
                    <a:pt x="29268" y="388656"/>
                    <a:pt x="-33798" y="285065"/>
                    <a:pt x="19732" y="213163"/>
                  </a:cubicBezTo>
                  <a:cubicBezTo>
                    <a:pt x="57876" y="161749"/>
                    <a:pt x="101361" y="163403"/>
                    <a:pt x="155780" y="184274"/>
                  </a:cubicBezTo>
                  <a:cubicBezTo>
                    <a:pt x="178285" y="79029"/>
                    <a:pt x="271612" y="0"/>
                    <a:pt x="383502" y="0"/>
                  </a:cubicBezTo>
                  <a:cubicBezTo>
                    <a:pt x="509379" y="0"/>
                    <a:pt x="611606" y="99900"/>
                    <a:pt x="616184" y="224743"/>
                  </a:cubicBezTo>
                  <a:cubicBezTo>
                    <a:pt x="617837" y="224743"/>
                    <a:pt x="619362" y="224489"/>
                    <a:pt x="621015" y="224489"/>
                  </a:cubicBezTo>
                  <a:cubicBezTo>
                    <a:pt x="635892" y="224489"/>
                    <a:pt x="650132" y="226525"/>
                    <a:pt x="663864" y="230343"/>
                  </a:cubicBezTo>
                  <a:cubicBezTo>
                    <a:pt x="753758" y="255286"/>
                    <a:pt x="734304" y="388910"/>
                    <a:pt x="640977" y="388910"/>
                  </a:cubicBezTo>
                  <a:lnTo>
                    <a:pt x="116873" y="38891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nvGrpSpPr>
            <p:cNvPr id="176" name="Google Shape;176;p60"/>
            <p:cNvGrpSpPr/>
            <p:nvPr/>
          </p:nvGrpSpPr>
          <p:grpSpPr>
            <a:xfrm flipH="1">
              <a:off x="2778292" y="3792294"/>
              <a:ext cx="810831" cy="534426"/>
              <a:chOff x="5990212" y="4378878"/>
              <a:chExt cx="1441733" cy="950259"/>
            </a:xfrm>
          </p:grpSpPr>
          <p:grpSp>
            <p:nvGrpSpPr>
              <p:cNvPr id="177" name="Google Shape;177;p60"/>
              <p:cNvGrpSpPr/>
              <p:nvPr/>
            </p:nvGrpSpPr>
            <p:grpSpPr>
              <a:xfrm>
                <a:off x="5990212" y="4378878"/>
                <a:ext cx="1441733" cy="950259"/>
                <a:chOff x="5990212" y="4378878"/>
                <a:chExt cx="1441733" cy="950259"/>
              </a:xfrm>
            </p:grpSpPr>
            <p:sp>
              <p:nvSpPr>
                <p:cNvPr id="178" name="Google Shape;178;p60"/>
                <p:cNvSpPr/>
                <p:nvPr/>
              </p:nvSpPr>
              <p:spPr>
                <a:xfrm>
                  <a:off x="6486090" y="4381295"/>
                  <a:ext cx="945855" cy="300591"/>
                </a:xfrm>
                <a:custGeom>
                  <a:avLst/>
                  <a:gdLst/>
                  <a:ahLst/>
                  <a:cxnLst/>
                  <a:rect l="l" t="t" r="r" b="b"/>
                  <a:pathLst>
                    <a:path w="945855" h="300591" extrusionOk="0">
                      <a:moveTo>
                        <a:pt x="625569" y="95319"/>
                      </a:moveTo>
                      <a:lnTo>
                        <a:pt x="625569" y="0"/>
                      </a:lnTo>
                      <a:lnTo>
                        <a:pt x="0" y="0"/>
                      </a:lnTo>
                      <a:lnTo>
                        <a:pt x="0" y="95319"/>
                      </a:lnTo>
                      <a:lnTo>
                        <a:pt x="0" y="300591"/>
                      </a:lnTo>
                      <a:lnTo>
                        <a:pt x="945855" y="30059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79" name="Google Shape;179;p60"/>
                <p:cNvSpPr/>
                <p:nvPr/>
              </p:nvSpPr>
              <p:spPr>
                <a:xfrm>
                  <a:off x="6912799" y="4681123"/>
                  <a:ext cx="518255" cy="648014"/>
                </a:xfrm>
                <a:custGeom>
                  <a:avLst/>
                  <a:gdLst/>
                  <a:ahLst/>
                  <a:cxnLst/>
                  <a:rect l="l" t="t" r="r" b="b"/>
                  <a:pathLst>
                    <a:path w="518255" h="648014" extrusionOk="0">
                      <a:moveTo>
                        <a:pt x="0" y="0"/>
                      </a:moveTo>
                      <a:lnTo>
                        <a:pt x="518256" y="0"/>
                      </a:lnTo>
                      <a:lnTo>
                        <a:pt x="518256" y="648015"/>
                      </a:lnTo>
                      <a:lnTo>
                        <a:pt x="0" y="64801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80" name="Google Shape;180;p60"/>
                <p:cNvSpPr/>
                <p:nvPr/>
              </p:nvSpPr>
              <p:spPr>
                <a:xfrm>
                  <a:off x="5990212" y="4378878"/>
                  <a:ext cx="945855" cy="950259"/>
                </a:xfrm>
                <a:custGeom>
                  <a:avLst/>
                  <a:gdLst/>
                  <a:ahLst/>
                  <a:cxnLst/>
                  <a:rect l="l" t="t" r="r" b="b"/>
                  <a:pathLst>
                    <a:path w="945855" h="950259" extrusionOk="0">
                      <a:moveTo>
                        <a:pt x="945855" y="950260"/>
                      </a:moveTo>
                      <a:lnTo>
                        <a:pt x="945855" y="676775"/>
                      </a:lnTo>
                      <a:lnTo>
                        <a:pt x="945855" y="303009"/>
                      </a:lnTo>
                      <a:lnTo>
                        <a:pt x="625569" y="97737"/>
                      </a:lnTo>
                      <a:lnTo>
                        <a:pt x="625569" y="2418"/>
                      </a:lnTo>
                      <a:lnTo>
                        <a:pt x="476679" y="2418"/>
                      </a:lnTo>
                      <a:lnTo>
                        <a:pt x="472991" y="0"/>
                      </a:lnTo>
                      <a:lnTo>
                        <a:pt x="469304" y="2418"/>
                      </a:lnTo>
                      <a:lnTo>
                        <a:pt x="320414" y="2418"/>
                      </a:lnTo>
                      <a:lnTo>
                        <a:pt x="320414" y="97737"/>
                      </a:lnTo>
                      <a:lnTo>
                        <a:pt x="0" y="303009"/>
                      </a:lnTo>
                      <a:lnTo>
                        <a:pt x="0" y="676775"/>
                      </a:lnTo>
                      <a:lnTo>
                        <a:pt x="0" y="9502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nvGrpSpPr>
                <p:cNvPr id="181" name="Google Shape;181;p60"/>
                <p:cNvGrpSpPr/>
                <p:nvPr/>
              </p:nvGrpSpPr>
              <p:grpSpPr>
                <a:xfrm>
                  <a:off x="6126896" y="4733300"/>
                  <a:ext cx="636377" cy="452159"/>
                  <a:chOff x="6126896" y="4733300"/>
                  <a:chExt cx="636377" cy="452159"/>
                </a:xfrm>
              </p:grpSpPr>
              <p:sp>
                <p:nvSpPr>
                  <p:cNvPr id="182" name="Google Shape;182;p60"/>
                  <p:cNvSpPr/>
                  <p:nvPr/>
                </p:nvSpPr>
                <p:spPr>
                  <a:xfrm>
                    <a:off x="6126896" y="4733300"/>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83" name="Google Shape;183;p60"/>
                  <p:cNvSpPr/>
                  <p:nvPr/>
                </p:nvSpPr>
                <p:spPr>
                  <a:xfrm>
                    <a:off x="6398612" y="4733300"/>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84" name="Google Shape;184;p60"/>
                  <p:cNvSpPr/>
                  <p:nvPr/>
                </p:nvSpPr>
                <p:spPr>
                  <a:xfrm>
                    <a:off x="6670201" y="4733300"/>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60"/>
                  <p:cNvSpPr/>
                  <p:nvPr/>
                </p:nvSpPr>
                <p:spPr>
                  <a:xfrm>
                    <a:off x="6126896" y="5016838"/>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86" name="Google Shape;186;p60"/>
                  <p:cNvSpPr/>
                  <p:nvPr/>
                </p:nvSpPr>
                <p:spPr>
                  <a:xfrm>
                    <a:off x="6398612" y="5016838"/>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87" name="Google Shape;187;p60"/>
                  <p:cNvSpPr/>
                  <p:nvPr/>
                </p:nvSpPr>
                <p:spPr>
                  <a:xfrm>
                    <a:off x="6670201" y="5016838"/>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188" name="Google Shape;188;p60"/>
                <p:cNvSpPr/>
                <p:nvPr/>
              </p:nvSpPr>
              <p:spPr>
                <a:xfrm>
                  <a:off x="6383609" y="4479541"/>
                  <a:ext cx="122825" cy="122934"/>
                </a:xfrm>
                <a:custGeom>
                  <a:avLst/>
                  <a:gdLst/>
                  <a:ahLst/>
                  <a:cxnLst/>
                  <a:rect l="l" t="t" r="r" b="b"/>
                  <a:pathLst>
                    <a:path w="122825" h="122934" extrusionOk="0">
                      <a:moveTo>
                        <a:pt x="122825" y="61467"/>
                      </a:moveTo>
                      <a:cubicBezTo>
                        <a:pt x="122825" y="95446"/>
                        <a:pt x="95361" y="122934"/>
                        <a:pt x="61413" y="122934"/>
                      </a:cubicBezTo>
                      <a:cubicBezTo>
                        <a:pt x="27464" y="122934"/>
                        <a:pt x="0" y="95446"/>
                        <a:pt x="0" y="61467"/>
                      </a:cubicBezTo>
                      <a:cubicBezTo>
                        <a:pt x="0" y="27488"/>
                        <a:pt x="27464" y="0"/>
                        <a:pt x="61413" y="0"/>
                      </a:cubicBezTo>
                      <a:cubicBezTo>
                        <a:pt x="95361" y="0"/>
                        <a:pt x="122825" y="27488"/>
                        <a:pt x="122825" y="614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189" name="Google Shape;189;p60"/>
              <p:cNvGrpSpPr/>
              <p:nvPr/>
            </p:nvGrpSpPr>
            <p:grpSpPr>
              <a:xfrm>
                <a:off x="7032520" y="4762555"/>
                <a:ext cx="319630" cy="477261"/>
                <a:chOff x="7032519" y="4762555"/>
                <a:chExt cx="319630" cy="477261"/>
              </a:xfrm>
            </p:grpSpPr>
            <p:sp>
              <p:nvSpPr>
                <p:cNvPr id="190" name="Google Shape;190;p60"/>
                <p:cNvSpPr/>
                <p:nvPr/>
              </p:nvSpPr>
              <p:spPr>
                <a:xfrm rot="5400000">
                  <a:off x="6811424" y="4983724"/>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91" name="Google Shape;191;p60"/>
                <p:cNvSpPr/>
                <p:nvPr/>
              </p:nvSpPr>
              <p:spPr>
                <a:xfrm rot="5400000">
                  <a:off x="6906302" y="4983698"/>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92" name="Google Shape;192;p60"/>
                <p:cNvSpPr/>
                <p:nvPr/>
              </p:nvSpPr>
              <p:spPr>
                <a:xfrm rot="5400000">
                  <a:off x="7001180" y="4983675"/>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93" name="Google Shape;193;p60"/>
                <p:cNvSpPr/>
                <p:nvPr/>
              </p:nvSpPr>
              <p:spPr>
                <a:xfrm rot="5400000">
                  <a:off x="7096058" y="4983650"/>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grpSp>
          <p:nvGrpSpPr>
            <p:cNvPr id="194" name="Google Shape;194;p60"/>
            <p:cNvGrpSpPr/>
            <p:nvPr/>
          </p:nvGrpSpPr>
          <p:grpSpPr>
            <a:xfrm flipH="1">
              <a:off x="3626585" y="4066268"/>
              <a:ext cx="174050" cy="393716"/>
              <a:chOff x="4660497" y="4450144"/>
              <a:chExt cx="309478" cy="700064"/>
            </a:xfrm>
          </p:grpSpPr>
          <p:grpSp>
            <p:nvGrpSpPr>
              <p:cNvPr id="195" name="Google Shape;195;p60"/>
              <p:cNvGrpSpPr/>
              <p:nvPr/>
            </p:nvGrpSpPr>
            <p:grpSpPr>
              <a:xfrm>
                <a:off x="4660497" y="4450144"/>
                <a:ext cx="309478" cy="700064"/>
                <a:chOff x="4660497" y="4450144"/>
                <a:chExt cx="309478" cy="700064"/>
              </a:xfrm>
            </p:grpSpPr>
            <p:grpSp>
              <p:nvGrpSpPr>
                <p:cNvPr id="196" name="Google Shape;196;p60"/>
                <p:cNvGrpSpPr/>
                <p:nvPr/>
              </p:nvGrpSpPr>
              <p:grpSpPr>
                <a:xfrm>
                  <a:off x="4660497" y="4450144"/>
                  <a:ext cx="309478" cy="563003"/>
                  <a:chOff x="4660497" y="4450144"/>
                  <a:chExt cx="309478" cy="563003"/>
                </a:xfrm>
              </p:grpSpPr>
              <p:sp>
                <p:nvSpPr>
                  <p:cNvPr id="197" name="Google Shape;197;p60"/>
                  <p:cNvSpPr/>
                  <p:nvPr/>
                </p:nvSpPr>
                <p:spPr>
                  <a:xfrm>
                    <a:off x="4706397" y="4450144"/>
                    <a:ext cx="217677" cy="192928"/>
                  </a:xfrm>
                  <a:custGeom>
                    <a:avLst/>
                    <a:gdLst/>
                    <a:ahLst/>
                    <a:cxnLst/>
                    <a:rect l="l" t="t" r="r" b="b"/>
                    <a:pathLst>
                      <a:path w="217677" h="192928" extrusionOk="0">
                        <a:moveTo>
                          <a:pt x="217677" y="96464"/>
                        </a:moveTo>
                        <a:cubicBezTo>
                          <a:pt x="217677" y="149740"/>
                          <a:pt x="168949" y="192928"/>
                          <a:pt x="108839" y="192928"/>
                        </a:cubicBezTo>
                        <a:cubicBezTo>
                          <a:pt x="48729" y="192928"/>
                          <a:pt x="0" y="149740"/>
                          <a:pt x="0" y="96464"/>
                        </a:cubicBezTo>
                        <a:cubicBezTo>
                          <a:pt x="0" y="43189"/>
                          <a:pt x="48729" y="0"/>
                          <a:pt x="108839" y="0"/>
                        </a:cubicBezTo>
                        <a:cubicBezTo>
                          <a:pt x="168949" y="0"/>
                          <a:pt x="217677" y="43189"/>
                          <a:pt x="217677" y="9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98" name="Google Shape;198;p60"/>
                  <p:cNvSpPr/>
                  <p:nvPr/>
                </p:nvSpPr>
                <p:spPr>
                  <a:xfrm>
                    <a:off x="4683892" y="4582750"/>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4" y="0"/>
                          <a:pt x="262688" y="52134"/>
                          <a:pt x="262688" y="116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199" name="Google Shape;199;p60"/>
                  <p:cNvSpPr/>
                  <p:nvPr/>
                </p:nvSpPr>
                <p:spPr>
                  <a:xfrm>
                    <a:off x="4660497" y="4738518"/>
                    <a:ext cx="309478" cy="274629"/>
                  </a:xfrm>
                  <a:custGeom>
                    <a:avLst/>
                    <a:gdLst/>
                    <a:ahLst/>
                    <a:cxnLst/>
                    <a:rect l="l" t="t" r="r" b="b"/>
                    <a:pathLst>
                      <a:path w="309478" h="274629" extrusionOk="0">
                        <a:moveTo>
                          <a:pt x="309479" y="137315"/>
                        </a:moveTo>
                        <a:cubicBezTo>
                          <a:pt x="309479" y="213152"/>
                          <a:pt x="240199"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00" name="Google Shape;200;p60"/>
                <p:cNvSpPr/>
                <p:nvPr/>
              </p:nvSpPr>
              <p:spPr>
                <a:xfrm>
                  <a:off x="4806463" y="4593695"/>
                  <a:ext cx="17546" cy="556513"/>
                </a:xfrm>
                <a:custGeom>
                  <a:avLst/>
                  <a:gdLst/>
                  <a:ahLst/>
                  <a:cxnLst/>
                  <a:rect l="l" t="t" r="r" b="b"/>
                  <a:pathLst>
                    <a:path w="17546" h="556513" extrusionOk="0">
                      <a:moveTo>
                        <a:pt x="0" y="0"/>
                      </a:moveTo>
                      <a:lnTo>
                        <a:pt x="17546" y="0"/>
                      </a:lnTo>
                      <a:lnTo>
                        <a:pt x="17546" y="556514"/>
                      </a:lnTo>
                      <a:lnTo>
                        <a:pt x="0" y="5565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01" name="Google Shape;201;p60"/>
              <p:cNvSpPr/>
              <p:nvPr/>
            </p:nvSpPr>
            <p:spPr>
              <a:xfrm rot="-2797154">
                <a:off x="4802239" y="4703107"/>
                <a:ext cx="91636" cy="11719"/>
              </a:xfrm>
              <a:custGeom>
                <a:avLst/>
                <a:gdLst/>
                <a:ahLst/>
                <a:cxnLst/>
                <a:rect l="l" t="t" r="r" b="b"/>
                <a:pathLst>
                  <a:path w="91548" h="11708" extrusionOk="0">
                    <a:moveTo>
                      <a:pt x="0" y="0"/>
                    </a:moveTo>
                    <a:lnTo>
                      <a:pt x="91548" y="0"/>
                    </a:lnTo>
                    <a:lnTo>
                      <a:pt x="91548" y="11709"/>
                    </a:lnTo>
                    <a:lnTo>
                      <a:pt x="0" y="117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02" name="Google Shape;202;p60"/>
              <p:cNvSpPr/>
              <p:nvPr/>
            </p:nvSpPr>
            <p:spPr>
              <a:xfrm rot="-2700000">
                <a:off x="4782162" y="4641389"/>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03" name="Google Shape;203;p60"/>
              <p:cNvSpPr/>
              <p:nvPr/>
            </p:nvSpPr>
            <p:spPr>
              <a:xfrm rot="-3022674">
                <a:off x="4770078" y="4849067"/>
                <a:ext cx="11693" cy="98848"/>
              </a:xfrm>
              <a:custGeom>
                <a:avLst/>
                <a:gdLst/>
                <a:ahLst/>
                <a:cxnLst/>
                <a:rect l="l" t="t" r="r" b="b"/>
                <a:pathLst>
                  <a:path w="11697" h="98882" extrusionOk="0">
                    <a:moveTo>
                      <a:pt x="0" y="0"/>
                    </a:moveTo>
                    <a:lnTo>
                      <a:pt x="11698" y="0"/>
                    </a:lnTo>
                    <a:lnTo>
                      <a:pt x="11698" y="98882"/>
                    </a:lnTo>
                    <a:lnTo>
                      <a:pt x="0" y="988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04" name="Google Shape;204;p60"/>
              <p:cNvSpPr/>
              <p:nvPr/>
            </p:nvSpPr>
            <p:spPr>
              <a:xfrm rot="-2663559">
                <a:off x="4803659" y="4860161"/>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05" name="Google Shape;205;p60"/>
            <p:cNvGrpSpPr/>
            <p:nvPr/>
          </p:nvGrpSpPr>
          <p:grpSpPr>
            <a:xfrm flipH="1">
              <a:off x="3382170" y="4009914"/>
              <a:ext cx="174050" cy="393644"/>
              <a:chOff x="5095089" y="4183532"/>
              <a:chExt cx="309478" cy="699936"/>
            </a:xfrm>
          </p:grpSpPr>
          <p:grpSp>
            <p:nvGrpSpPr>
              <p:cNvPr id="206" name="Google Shape;206;p60"/>
              <p:cNvGrpSpPr/>
              <p:nvPr/>
            </p:nvGrpSpPr>
            <p:grpSpPr>
              <a:xfrm>
                <a:off x="5095089" y="4183532"/>
                <a:ext cx="309478" cy="699936"/>
                <a:chOff x="5095089" y="4183532"/>
                <a:chExt cx="309478" cy="699936"/>
              </a:xfrm>
            </p:grpSpPr>
            <p:grpSp>
              <p:nvGrpSpPr>
                <p:cNvPr id="207" name="Google Shape;207;p60"/>
                <p:cNvGrpSpPr/>
                <p:nvPr/>
              </p:nvGrpSpPr>
              <p:grpSpPr>
                <a:xfrm>
                  <a:off x="5095089" y="4183532"/>
                  <a:ext cx="309478" cy="562875"/>
                  <a:chOff x="5095089" y="4183532"/>
                  <a:chExt cx="309478" cy="562875"/>
                </a:xfrm>
              </p:grpSpPr>
              <p:sp>
                <p:nvSpPr>
                  <p:cNvPr id="208" name="Google Shape;208;p60"/>
                  <p:cNvSpPr/>
                  <p:nvPr/>
                </p:nvSpPr>
                <p:spPr>
                  <a:xfrm>
                    <a:off x="5140990" y="4183532"/>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09" name="Google Shape;209;p60"/>
                  <p:cNvSpPr/>
                  <p:nvPr/>
                </p:nvSpPr>
                <p:spPr>
                  <a:xfrm>
                    <a:off x="5118484" y="4316011"/>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4" y="0"/>
                          <a:pt x="262688" y="52134"/>
                          <a:pt x="262688" y="116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10" name="Google Shape;210;p60"/>
                  <p:cNvSpPr/>
                  <p:nvPr/>
                </p:nvSpPr>
                <p:spPr>
                  <a:xfrm>
                    <a:off x="5095089" y="4471778"/>
                    <a:ext cx="309478" cy="274629"/>
                  </a:xfrm>
                  <a:custGeom>
                    <a:avLst/>
                    <a:gdLst/>
                    <a:ahLst/>
                    <a:cxnLst/>
                    <a:rect l="l" t="t" r="r" b="b"/>
                    <a:pathLst>
                      <a:path w="309478" h="274629" extrusionOk="0">
                        <a:moveTo>
                          <a:pt x="309479" y="137315"/>
                        </a:moveTo>
                        <a:cubicBezTo>
                          <a:pt x="309479" y="213152"/>
                          <a:pt x="240199"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11" name="Google Shape;211;p60"/>
                <p:cNvSpPr/>
                <p:nvPr/>
              </p:nvSpPr>
              <p:spPr>
                <a:xfrm>
                  <a:off x="5241055" y="4326955"/>
                  <a:ext cx="17546" cy="556513"/>
                </a:xfrm>
                <a:custGeom>
                  <a:avLst/>
                  <a:gdLst/>
                  <a:ahLst/>
                  <a:cxnLst/>
                  <a:rect l="l" t="t" r="r" b="b"/>
                  <a:pathLst>
                    <a:path w="17546" h="556513" extrusionOk="0">
                      <a:moveTo>
                        <a:pt x="0" y="0"/>
                      </a:moveTo>
                      <a:lnTo>
                        <a:pt x="17547" y="0"/>
                      </a:lnTo>
                      <a:lnTo>
                        <a:pt x="17547" y="556514"/>
                      </a:lnTo>
                      <a:lnTo>
                        <a:pt x="0" y="5565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12" name="Google Shape;212;p60"/>
              <p:cNvSpPr/>
              <p:nvPr/>
            </p:nvSpPr>
            <p:spPr>
              <a:xfrm rot="-2797154">
                <a:off x="5236788" y="4436378"/>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13" name="Google Shape;213;p60"/>
              <p:cNvSpPr/>
              <p:nvPr/>
            </p:nvSpPr>
            <p:spPr>
              <a:xfrm rot="-2700000">
                <a:off x="5216779" y="4374771"/>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14" name="Google Shape;214;p60"/>
              <p:cNvSpPr/>
              <p:nvPr/>
            </p:nvSpPr>
            <p:spPr>
              <a:xfrm rot="-3022674">
                <a:off x="5204713" y="4582437"/>
                <a:ext cx="11693" cy="98848"/>
              </a:xfrm>
              <a:custGeom>
                <a:avLst/>
                <a:gdLst/>
                <a:ahLst/>
                <a:cxnLst/>
                <a:rect l="l" t="t" r="r" b="b"/>
                <a:pathLst>
                  <a:path w="11697" h="98882" extrusionOk="0">
                    <a:moveTo>
                      <a:pt x="0" y="0"/>
                    </a:moveTo>
                    <a:lnTo>
                      <a:pt x="11698" y="0"/>
                    </a:lnTo>
                    <a:lnTo>
                      <a:pt x="11698" y="98883"/>
                    </a:lnTo>
                    <a:lnTo>
                      <a:pt x="0" y="988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15" name="Google Shape;215;p60"/>
              <p:cNvSpPr/>
              <p:nvPr/>
            </p:nvSpPr>
            <p:spPr>
              <a:xfrm rot="-2663559">
                <a:off x="5238218" y="4593421"/>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16" name="Google Shape;216;p60"/>
            <p:cNvGrpSpPr/>
            <p:nvPr/>
          </p:nvGrpSpPr>
          <p:grpSpPr>
            <a:xfrm flipH="1">
              <a:off x="690554" y="3856106"/>
              <a:ext cx="824560" cy="661824"/>
              <a:chOff x="4756621" y="2715191"/>
              <a:chExt cx="1466145" cy="1176785"/>
            </a:xfrm>
          </p:grpSpPr>
          <p:sp>
            <p:nvSpPr>
              <p:cNvPr id="217" name="Google Shape;217;p60"/>
              <p:cNvSpPr/>
              <p:nvPr/>
            </p:nvSpPr>
            <p:spPr>
              <a:xfrm>
                <a:off x="5015367" y="2715191"/>
                <a:ext cx="720294" cy="442996"/>
              </a:xfrm>
              <a:custGeom>
                <a:avLst/>
                <a:gdLst/>
                <a:ahLst/>
                <a:cxnLst/>
                <a:rect l="l" t="t" r="r" b="b"/>
                <a:pathLst>
                  <a:path w="720294" h="442996" extrusionOk="0">
                    <a:moveTo>
                      <a:pt x="229248" y="442997"/>
                    </a:moveTo>
                    <a:lnTo>
                      <a:pt x="0" y="0"/>
                    </a:lnTo>
                    <a:lnTo>
                      <a:pt x="461548" y="0"/>
                    </a:lnTo>
                    <a:lnTo>
                      <a:pt x="720294" y="2518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18" name="Google Shape;218;p60"/>
              <p:cNvSpPr/>
              <p:nvPr/>
            </p:nvSpPr>
            <p:spPr>
              <a:xfrm>
                <a:off x="5264196" y="2966914"/>
                <a:ext cx="471465" cy="925062"/>
              </a:xfrm>
              <a:custGeom>
                <a:avLst/>
                <a:gdLst/>
                <a:ahLst/>
                <a:cxnLst/>
                <a:rect l="l" t="t" r="r" b="b"/>
                <a:pathLst>
                  <a:path w="471465" h="925062" extrusionOk="0">
                    <a:moveTo>
                      <a:pt x="0" y="0"/>
                    </a:moveTo>
                    <a:lnTo>
                      <a:pt x="471465" y="0"/>
                    </a:lnTo>
                    <a:lnTo>
                      <a:pt x="471465" y="925062"/>
                    </a:lnTo>
                    <a:lnTo>
                      <a:pt x="0" y="92506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19" name="Google Shape;219;p60"/>
              <p:cNvSpPr/>
              <p:nvPr/>
            </p:nvSpPr>
            <p:spPr>
              <a:xfrm>
                <a:off x="4756621" y="2715191"/>
                <a:ext cx="517365" cy="1176785"/>
              </a:xfrm>
              <a:custGeom>
                <a:avLst/>
                <a:gdLst/>
                <a:ahLst/>
                <a:cxnLst/>
                <a:rect l="l" t="t" r="r" b="b"/>
                <a:pathLst>
                  <a:path w="517365" h="1176785" extrusionOk="0">
                    <a:moveTo>
                      <a:pt x="517366" y="1176785"/>
                    </a:moveTo>
                    <a:lnTo>
                      <a:pt x="258747" y="1176785"/>
                    </a:lnTo>
                    <a:lnTo>
                      <a:pt x="0" y="1176785"/>
                    </a:lnTo>
                    <a:lnTo>
                      <a:pt x="0" y="562622"/>
                    </a:lnTo>
                    <a:lnTo>
                      <a:pt x="0" y="251850"/>
                    </a:lnTo>
                    <a:lnTo>
                      <a:pt x="258747" y="0"/>
                    </a:lnTo>
                    <a:lnTo>
                      <a:pt x="517366" y="251850"/>
                    </a:lnTo>
                    <a:lnTo>
                      <a:pt x="517366" y="56262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nvGrpSpPr>
              <p:cNvPr id="220" name="Google Shape;220;p60"/>
              <p:cNvGrpSpPr/>
              <p:nvPr/>
            </p:nvGrpSpPr>
            <p:grpSpPr>
              <a:xfrm>
                <a:off x="4870673" y="2994402"/>
                <a:ext cx="289515" cy="168621"/>
                <a:chOff x="4870673" y="2994402"/>
                <a:chExt cx="289515" cy="168621"/>
              </a:xfrm>
            </p:grpSpPr>
            <p:sp>
              <p:nvSpPr>
                <p:cNvPr id="221" name="Google Shape;221;p60"/>
                <p:cNvSpPr/>
                <p:nvPr/>
              </p:nvSpPr>
              <p:spPr>
                <a:xfrm>
                  <a:off x="4870673" y="2994402"/>
                  <a:ext cx="93072" cy="168621"/>
                </a:xfrm>
                <a:custGeom>
                  <a:avLst/>
                  <a:gdLst/>
                  <a:ahLst/>
                  <a:cxnLst/>
                  <a:rect l="l" t="t" r="r" b="b"/>
                  <a:pathLst>
                    <a:path w="93072" h="168621" extrusionOk="0">
                      <a:moveTo>
                        <a:pt x="92945"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22" name="Google Shape;222;p60"/>
                <p:cNvSpPr/>
                <p:nvPr/>
              </p:nvSpPr>
              <p:spPr>
                <a:xfrm>
                  <a:off x="5067116" y="2994402"/>
                  <a:ext cx="93072" cy="168621"/>
                </a:xfrm>
                <a:custGeom>
                  <a:avLst/>
                  <a:gdLst/>
                  <a:ahLst/>
                  <a:cxnLst/>
                  <a:rect l="l" t="t" r="r" b="b"/>
                  <a:pathLst>
                    <a:path w="93072" h="168621" extrusionOk="0">
                      <a:moveTo>
                        <a:pt x="92946"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23" name="Google Shape;223;p60"/>
              <p:cNvGrpSpPr/>
              <p:nvPr/>
            </p:nvGrpSpPr>
            <p:grpSpPr>
              <a:xfrm>
                <a:off x="4870673" y="3248925"/>
                <a:ext cx="289515" cy="168621"/>
                <a:chOff x="4870673" y="3248925"/>
                <a:chExt cx="289515" cy="168621"/>
              </a:xfrm>
            </p:grpSpPr>
            <p:sp>
              <p:nvSpPr>
                <p:cNvPr id="224" name="Google Shape;224;p60"/>
                <p:cNvSpPr/>
                <p:nvPr/>
              </p:nvSpPr>
              <p:spPr>
                <a:xfrm>
                  <a:off x="4870673" y="3248925"/>
                  <a:ext cx="93072" cy="168621"/>
                </a:xfrm>
                <a:custGeom>
                  <a:avLst/>
                  <a:gdLst/>
                  <a:ahLst/>
                  <a:cxnLst/>
                  <a:rect l="l" t="t" r="r" b="b"/>
                  <a:pathLst>
                    <a:path w="93072" h="168621" extrusionOk="0">
                      <a:moveTo>
                        <a:pt x="92945"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60"/>
                <p:cNvSpPr/>
                <p:nvPr/>
              </p:nvSpPr>
              <p:spPr>
                <a:xfrm>
                  <a:off x="5067116" y="3248925"/>
                  <a:ext cx="93072" cy="168621"/>
                </a:xfrm>
                <a:custGeom>
                  <a:avLst/>
                  <a:gdLst/>
                  <a:ahLst/>
                  <a:cxnLst/>
                  <a:rect l="l" t="t" r="r" b="b"/>
                  <a:pathLst>
                    <a:path w="93072" h="168621" extrusionOk="0">
                      <a:moveTo>
                        <a:pt x="92946"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26" name="Google Shape;226;p60"/>
              <p:cNvGrpSpPr/>
              <p:nvPr/>
            </p:nvGrpSpPr>
            <p:grpSpPr>
              <a:xfrm>
                <a:off x="4870673" y="3503575"/>
                <a:ext cx="289515" cy="168621"/>
                <a:chOff x="4870673" y="3503575"/>
                <a:chExt cx="289515" cy="168621"/>
              </a:xfrm>
            </p:grpSpPr>
            <p:sp>
              <p:nvSpPr>
                <p:cNvPr id="227" name="Google Shape;227;p60"/>
                <p:cNvSpPr/>
                <p:nvPr/>
              </p:nvSpPr>
              <p:spPr>
                <a:xfrm>
                  <a:off x="4870673" y="3503575"/>
                  <a:ext cx="93072" cy="168621"/>
                </a:xfrm>
                <a:custGeom>
                  <a:avLst/>
                  <a:gdLst/>
                  <a:ahLst/>
                  <a:cxnLst/>
                  <a:rect l="l" t="t" r="r" b="b"/>
                  <a:pathLst>
                    <a:path w="93072" h="168621" extrusionOk="0">
                      <a:moveTo>
                        <a:pt x="92945"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28" name="Google Shape;228;p60"/>
                <p:cNvSpPr/>
                <p:nvPr/>
              </p:nvSpPr>
              <p:spPr>
                <a:xfrm>
                  <a:off x="5067116" y="3503575"/>
                  <a:ext cx="93072" cy="168621"/>
                </a:xfrm>
                <a:custGeom>
                  <a:avLst/>
                  <a:gdLst/>
                  <a:ahLst/>
                  <a:cxnLst/>
                  <a:rect l="l" t="t" r="r" b="b"/>
                  <a:pathLst>
                    <a:path w="93072" h="168621" extrusionOk="0">
                      <a:moveTo>
                        <a:pt x="92946"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29" name="Google Shape;229;p60"/>
              <p:cNvGrpSpPr/>
              <p:nvPr/>
            </p:nvGrpSpPr>
            <p:grpSpPr>
              <a:xfrm>
                <a:off x="5551932" y="3235944"/>
                <a:ext cx="670834" cy="655014"/>
                <a:chOff x="5551932" y="3235944"/>
                <a:chExt cx="670834" cy="655014"/>
              </a:xfrm>
            </p:grpSpPr>
            <p:grpSp>
              <p:nvGrpSpPr>
                <p:cNvPr id="230" name="Google Shape;230;p60"/>
                <p:cNvGrpSpPr/>
                <p:nvPr/>
              </p:nvGrpSpPr>
              <p:grpSpPr>
                <a:xfrm>
                  <a:off x="5551932" y="3235944"/>
                  <a:ext cx="670834" cy="655013"/>
                  <a:chOff x="5551932" y="3235944"/>
                  <a:chExt cx="670834" cy="655013"/>
                </a:xfrm>
              </p:grpSpPr>
              <p:sp>
                <p:nvSpPr>
                  <p:cNvPr id="231" name="Google Shape;231;p60"/>
                  <p:cNvSpPr/>
                  <p:nvPr/>
                </p:nvSpPr>
                <p:spPr>
                  <a:xfrm>
                    <a:off x="5551932" y="3235944"/>
                    <a:ext cx="670833" cy="442996"/>
                  </a:xfrm>
                  <a:custGeom>
                    <a:avLst/>
                    <a:gdLst/>
                    <a:ahLst/>
                    <a:cxnLst/>
                    <a:rect l="l" t="t" r="r" b="b"/>
                    <a:pathLst>
                      <a:path w="670833" h="442996" extrusionOk="0">
                        <a:moveTo>
                          <a:pt x="213482" y="442997"/>
                        </a:moveTo>
                        <a:lnTo>
                          <a:pt x="0" y="0"/>
                        </a:lnTo>
                        <a:lnTo>
                          <a:pt x="429888" y="0"/>
                        </a:lnTo>
                        <a:lnTo>
                          <a:pt x="670834" y="25197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32" name="Google Shape;232;p60"/>
                  <p:cNvSpPr/>
                  <p:nvPr/>
                </p:nvSpPr>
                <p:spPr>
                  <a:xfrm>
                    <a:off x="5783724" y="3487794"/>
                    <a:ext cx="439042" cy="403163"/>
                  </a:xfrm>
                  <a:custGeom>
                    <a:avLst/>
                    <a:gdLst/>
                    <a:ahLst/>
                    <a:cxnLst/>
                    <a:rect l="l" t="t" r="r" b="b"/>
                    <a:pathLst>
                      <a:path w="439042" h="403163" extrusionOk="0">
                        <a:moveTo>
                          <a:pt x="0" y="0"/>
                        </a:moveTo>
                        <a:lnTo>
                          <a:pt x="439043" y="0"/>
                        </a:lnTo>
                        <a:lnTo>
                          <a:pt x="439043" y="403164"/>
                        </a:lnTo>
                        <a:lnTo>
                          <a:pt x="0" y="40316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33" name="Google Shape;233;p60"/>
                  <p:cNvSpPr/>
                  <p:nvPr/>
                </p:nvSpPr>
                <p:spPr>
                  <a:xfrm>
                    <a:off x="5551932" y="3235944"/>
                    <a:ext cx="240945" cy="655013"/>
                  </a:xfrm>
                  <a:custGeom>
                    <a:avLst/>
                    <a:gdLst/>
                    <a:ahLst/>
                    <a:cxnLst/>
                    <a:rect l="l" t="t" r="r" b="b"/>
                    <a:pathLst>
                      <a:path w="240945" h="655013" extrusionOk="0">
                        <a:moveTo>
                          <a:pt x="240946" y="655014"/>
                        </a:moveTo>
                        <a:lnTo>
                          <a:pt x="0" y="655014"/>
                        </a:lnTo>
                        <a:lnTo>
                          <a:pt x="0" y="0"/>
                        </a:lnTo>
                        <a:lnTo>
                          <a:pt x="240946" y="251977"/>
                        </a:lnTo>
                        <a:lnTo>
                          <a:pt x="240946" y="56262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34" name="Google Shape;234;p60"/>
                <p:cNvSpPr/>
                <p:nvPr/>
              </p:nvSpPr>
              <p:spPr>
                <a:xfrm>
                  <a:off x="5949398" y="3641399"/>
                  <a:ext cx="137956" cy="249559"/>
                </a:xfrm>
                <a:custGeom>
                  <a:avLst/>
                  <a:gdLst/>
                  <a:ahLst/>
                  <a:cxnLst/>
                  <a:rect l="l" t="t" r="r" b="b"/>
                  <a:pathLst>
                    <a:path w="137956" h="249559" extrusionOk="0">
                      <a:moveTo>
                        <a:pt x="69041" y="0"/>
                      </a:moveTo>
                      <a:cubicBezTo>
                        <a:pt x="30897" y="0"/>
                        <a:pt x="0" y="30924"/>
                        <a:pt x="0" y="69103"/>
                      </a:cubicBezTo>
                      <a:lnTo>
                        <a:pt x="0" y="249559"/>
                      </a:lnTo>
                      <a:lnTo>
                        <a:pt x="137956" y="249559"/>
                      </a:lnTo>
                      <a:lnTo>
                        <a:pt x="137956" y="69103"/>
                      </a:lnTo>
                      <a:cubicBezTo>
                        <a:pt x="138083" y="30924"/>
                        <a:pt x="107186" y="0"/>
                        <a:pt x="6904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grpSp>
          <p:nvGrpSpPr>
            <p:cNvPr id="235" name="Google Shape;235;p60"/>
            <p:cNvGrpSpPr/>
            <p:nvPr/>
          </p:nvGrpSpPr>
          <p:grpSpPr>
            <a:xfrm flipH="1">
              <a:off x="1732062" y="3733728"/>
              <a:ext cx="691397" cy="783353"/>
              <a:chOff x="3778624" y="3191021"/>
              <a:chExt cx="1229368" cy="1392875"/>
            </a:xfrm>
          </p:grpSpPr>
          <p:sp>
            <p:nvSpPr>
              <p:cNvPr id="236" name="Google Shape;236;p60"/>
              <p:cNvSpPr/>
              <p:nvPr/>
            </p:nvSpPr>
            <p:spPr>
              <a:xfrm>
                <a:off x="3778979" y="3191021"/>
                <a:ext cx="940387" cy="589219"/>
              </a:xfrm>
              <a:custGeom>
                <a:avLst/>
                <a:gdLst/>
                <a:ahLst/>
                <a:cxnLst/>
                <a:rect l="l" t="t" r="r" b="b"/>
                <a:pathLst>
                  <a:path w="940387" h="589219" extrusionOk="0">
                    <a:moveTo>
                      <a:pt x="684184" y="589220"/>
                    </a:moveTo>
                    <a:lnTo>
                      <a:pt x="940388" y="255"/>
                    </a:lnTo>
                    <a:lnTo>
                      <a:pt x="288881" y="0"/>
                    </a:lnTo>
                    <a:lnTo>
                      <a:pt x="0" y="39858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37" name="Google Shape;237;p60"/>
              <p:cNvSpPr/>
              <p:nvPr/>
            </p:nvSpPr>
            <p:spPr>
              <a:xfrm rot="10800000">
                <a:off x="3778624" y="3589544"/>
                <a:ext cx="662441" cy="994037"/>
              </a:xfrm>
              <a:custGeom>
                <a:avLst/>
                <a:gdLst/>
                <a:ahLst/>
                <a:cxnLst/>
                <a:rect l="l" t="t" r="r" b="b"/>
                <a:pathLst>
                  <a:path w="662441" h="994037" extrusionOk="0">
                    <a:moveTo>
                      <a:pt x="0" y="0"/>
                    </a:moveTo>
                    <a:lnTo>
                      <a:pt x="662442" y="0"/>
                    </a:lnTo>
                    <a:lnTo>
                      <a:pt x="662442" y="994038"/>
                    </a:lnTo>
                    <a:lnTo>
                      <a:pt x="0" y="99403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38" name="Google Shape;238;p60"/>
              <p:cNvSpPr/>
              <p:nvPr/>
            </p:nvSpPr>
            <p:spPr>
              <a:xfrm>
                <a:off x="4430104" y="3191276"/>
                <a:ext cx="577888" cy="1392620"/>
              </a:xfrm>
              <a:custGeom>
                <a:avLst/>
                <a:gdLst/>
                <a:ahLst/>
                <a:cxnLst/>
                <a:rect l="l" t="t" r="r" b="b"/>
                <a:pathLst>
                  <a:path w="577888" h="1392620" extrusionOk="0">
                    <a:moveTo>
                      <a:pt x="0" y="1392238"/>
                    </a:moveTo>
                    <a:lnTo>
                      <a:pt x="288754" y="1392493"/>
                    </a:lnTo>
                    <a:lnTo>
                      <a:pt x="577507" y="1392620"/>
                    </a:lnTo>
                    <a:lnTo>
                      <a:pt x="577634" y="748424"/>
                    </a:lnTo>
                    <a:lnTo>
                      <a:pt x="577888" y="398709"/>
                    </a:lnTo>
                    <a:lnTo>
                      <a:pt x="289262" y="0"/>
                    </a:lnTo>
                    <a:lnTo>
                      <a:pt x="381" y="398455"/>
                    </a:lnTo>
                    <a:lnTo>
                      <a:pt x="127" y="7481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39" name="Google Shape;239;p60"/>
              <p:cNvSpPr/>
              <p:nvPr/>
            </p:nvSpPr>
            <p:spPr>
              <a:xfrm rot="10800000">
                <a:off x="4517991" y="3730418"/>
                <a:ext cx="428743" cy="31688"/>
              </a:xfrm>
              <a:custGeom>
                <a:avLst/>
                <a:gdLst/>
                <a:ahLst/>
                <a:cxnLst/>
                <a:rect l="l" t="t" r="r" b="b"/>
                <a:pathLst>
                  <a:path w="428743" h="31688" extrusionOk="0">
                    <a:moveTo>
                      <a:pt x="0" y="0"/>
                    </a:moveTo>
                    <a:lnTo>
                      <a:pt x="428744" y="0"/>
                    </a:lnTo>
                    <a:lnTo>
                      <a:pt x="428744" y="31688"/>
                    </a:lnTo>
                    <a:lnTo>
                      <a:pt x="0" y="31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40" name="Google Shape;240;p60"/>
              <p:cNvSpPr/>
              <p:nvPr/>
            </p:nvSpPr>
            <p:spPr>
              <a:xfrm rot="10800000">
                <a:off x="4517985" y="3854077"/>
                <a:ext cx="428743" cy="31688"/>
              </a:xfrm>
              <a:custGeom>
                <a:avLst/>
                <a:gdLst/>
                <a:ahLst/>
                <a:cxnLst/>
                <a:rect l="l" t="t" r="r" b="b"/>
                <a:pathLst>
                  <a:path w="428743" h="31688" extrusionOk="0">
                    <a:moveTo>
                      <a:pt x="0" y="0"/>
                    </a:moveTo>
                    <a:lnTo>
                      <a:pt x="428743" y="0"/>
                    </a:lnTo>
                    <a:lnTo>
                      <a:pt x="428743" y="31688"/>
                    </a:lnTo>
                    <a:lnTo>
                      <a:pt x="0" y="31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41" name="Google Shape;241;p60"/>
              <p:cNvSpPr/>
              <p:nvPr/>
            </p:nvSpPr>
            <p:spPr>
              <a:xfrm rot="10800000">
                <a:off x="4517965" y="3977597"/>
                <a:ext cx="428743" cy="31688"/>
              </a:xfrm>
              <a:custGeom>
                <a:avLst/>
                <a:gdLst/>
                <a:ahLst/>
                <a:cxnLst/>
                <a:rect l="l" t="t" r="r" b="b"/>
                <a:pathLst>
                  <a:path w="428743" h="31688" extrusionOk="0">
                    <a:moveTo>
                      <a:pt x="0" y="0"/>
                    </a:moveTo>
                    <a:lnTo>
                      <a:pt x="428744" y="0"/>
                    </a:lnTo>
                    <a:lnTo>
                      <a:pt x="428744" y="31688"/>
                    </a:lnTo>
                    <a:lnTo>
                      <a:pt x="0" y="31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42" name="Google Shape;242;p60"/>
              <p:cNvSpPr/>
              <p:nvPr/>
            </p:nvSpPr>
            <p:spPr>
              <a:xfrm rot="10800000">
                <a:off x="4517819" y="4101130"/>
                <a:ext cx="428743" cy="31688"/>
              </a:xfrm>
              <a:custGeom>
                <a:avLst/>
                <a:gdLst/>
                <a:ahLst/>
                <a:cxnLst/>
                <a:rect l="l" t="t" r="r" b="b"/>
                <a:pathLst>
                  <a:path w="428743" h="31688" extrusionOk="0">
                    <a:moveTo>
                      <a:pt x="0" y="0"/>
                    </a:moveTo>
                    <a:lnTo>
                      <a:pt x="428744" y="0"/>
                    </a:lnTo>
                    <a:lnTo>
                      <a:pt x="428744" y="31688"/>
                    </a:lnTo>
                    <a:lnTo>
                      <a:pt x="0" y="31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43" name="Google Shape;243;p60"/>
            <p:cNvGrpSpPr/>
            <p:nvPr/>
          </p:nvGrpSpPr>
          <p:grpSpPr>
            <a:xfrm flipH="1">
              <a:off x="1897187" y="3638080"/>
              <a:ext cx="499102" cy="242485"/>
              <a:chOff x="3826935" y="3016800"/>
              <a:chExt cx="887451" cy="431161"/>
            </a:xfrm>
          </p:grpSpPr>
          <p:sp>
            <p:nvSpPr>
              <p:cNvPr id="244" name="Google Shape;244;p60"/>
              <p:cNvSpPr/>
              <p:nvPr/>
            </p:nvSpPr>
            <p:spPr>
              <a:xfrm>
                <a:off x="4451847" y="3138844"/>
                <a:ext cx="30896" cy="309117"/>
              </a:xfrm>
              <a:custGeom>
                <a:avLst/>
                <a:gdLst/>
                <a:ahLst/>
                <a:cxnLst/>
                <a:rect l="l" t="t" r="r" b="b"/>
                <a:pathLst>
                  <a:path w="30896" h="309117" extrusionOk="0">
                    <a:moveTo>
                      <a:pt x="15512" y="309118"/>
                    </a:moveTo>
                    <a:lnTo>
                      <a:pt x="15512" y="309118"/>
                    </a:lnTo>
                    <a:cubicBezTo>
                      <a:pt x="24031" y="309118"/>
                      <a:pt x="30897" y="302246"/>
                      <a:pt x="30897" y="293719"/>
                    </a:cubicBezTo>
                    <a:lnTo>
                      <a:pt x="30897" y="0"/>
                    </a:lnTo>
                    <a:lnTo>
                      <a:pt x="0" y="0"/>
                    </a:lnTo>
                    <a:lnTo>
                      <a:pt x="0" y="293719"/>
                    </a:lnTo>
                    <a:cubicBezTo>
                      <a:pt x="127" y="302118"/>
                      <a:pt x="6993" y="309118"/>
                      <a:pt x="15512" y="3091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45" name="Google Shape;245;p60"/>
              <p:cNvSpPr/>
              <p:nvPr/>
            </p:nvSpPr>
            <p:spPr>
              <a:xfrm>
                <a:off x="4015728" y="3138844"/>
                <a:ext cx="30897" cy="309117"/>
              </a:xfrm>
              <a:custGeom>
                <a:avLst/>
                <a:gdLst/>
                <a:ahLst/>
                <a:cxnLst/>
                <a:rect l="l" t="t" r="r" b="b"/>
                <a:pathLst>
                  <a:path w="30897" h="309117" extrusionOk="0">
                    <a:moveTo>
                      <a:pt x="15512" y="309118"/>
                    </a:moveTo>
                    <a:lnTo>
                      <a:pt x="15512" y="309118"/>
                    </a:lnTo>
                    <a:cubicBezTo>
                      <a:pt x="24031" y="309118"/>
                      <a:pt x="30897" y="302246"/>
                      <a:pt x="30897" y="293719"/>
                    </a:cubicBezTo>
                    <a:lnTo>
                      <a:pt x="30897" y="0"/>
                    </a:lnTo>
                    <a:lnTo>
                      <a:pt x="0" y="0"/>
                    </a:lnTo>
                    <a:lnTo>
                      <a:pt x="0" y="293719"/>
                    </a:lnTo>
                    <a:cubicBezTo>
                      <a:pt x="0" y="302118"/>
                      <a:pt x="6993" y="309118"/>
                      <a:pt x="15512" y="3091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nvGrpSpPr>
              <p:cNvPr id="246" name="Google Shape;246;p60"/>
              <p:cNvGrpSpPr/>
              <p:nvPr/>
            </p:nvGrpSpPr>
            <p:grpSpPr>
              <a:xfrm>
                <a:off x="3826935" y="3016800"/>
                <a:ext cx="887451" cy="325788"/>
                <a:chOff x="3826935" y="3016800"/>
                <a:chExt cx="887451" cy="325788"/>
              </a:xfrm>
            </p:grpSpPr>
            <p:sp>
              <p:nvSpPr>
                <p:cNvPr id="247" name="Google Shape;247;p60"/>
                <p:cNvSpPr/>
                <p:nvPr/>
              </p:nvSpPr>
              <p:spPr>
                <a:xfrm>
                  <a:off x="3826935" y="3016800"/>
                  <a:ext cx="887451" cy="325788"/>
                </a:xfrm>
                <a:custGeom>
                  <a:avLst/>
                  <a:gdLst/>
                  <a:ahLst/>
                  <a:cxnLst/>
                  <a:rect l="l" t="t" r="r" b="b"/>
                  <a:pathLst>
                    <a:path w="887451" h="325788" extrusionOk="0">
                      <a:moveTo>
                        <a:pt x="591981" y="322353"/>
                      </a:moveTo>
                      <a:lnTo>
                        <a:pt x="884294" y="18962"/>
                      </a:lnTo>
                      <a:cubicBezTo>
                        <a:pt x="891160" y="11835"/>
                        <a:pt x="886074" y="0"/>
                        <a:pt x="876284" y="0"/>
                      </a:cubicBezTo>
                      <a:lnTo>
                        <a:pt x="303481" y="0"/>
                      </a:lnTo>
                      <a:cubicBezTo>
                        <a:pt x="300430" y="0"/>
                        <a:pt x="297505" y="1273"/>
                        <a:pt x="295471" y="3436"/>
                      </a:cubicBezTo>
                      <a:lnTo>
                        <a:pt x="3157" y="306827"/>
                      </a:lnTo>
                      <a:cubicBezTo>
                        <a:pt x="-3709" y="313954"/>
                        <a:pt x="1377" y="325789"/>
                        <a:pt x="11168" y="325789"/>
                      </a:cubicBezTo>
                      <a:lnTo>
                        <a:pt x="583970" y="325789"/>
                      </a:lnTo>
                      <a:cubicBezTo>
                        <a:pt x="587022" y="325789"/>
                        <a:pt x="589946" y="324516"/>
                        <a:pt x="591981" y="3223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48" name="Google Shape;248;p60"/>
                <p:cNvSpPr/>
                <p:nvPr/>
              </p:nvSpPr>
              <p:spPr>
                <a:xfrm>
                  <a:off x="3850309" y="3032581"/>
                  <a:ext cx="840703" cy="294100"/>
                </a:xfrm>
                <a:custGeom>
                  <a:avLst/>
                  <a:gdLst/>
                  <a:ahLst/>
                  <a:cxnLst/>
                  <a:rect l="l" t="t" r="r" b="b"/>
                  <a:pathLst>
                    <a:path w="840703" h="294100" extrusionOk="0">
                      <a:moveTo>
                        <a:pt x="0" y="294101"/>
                      </a:moveTo>
                      <a:lnTo>
                        <a:pt x="557290" y="294101"/>
                      </a:lnTo>
                      <a:lnTo>
                        <a:pt x="840704" y="0"/>
                      </a:lnTo>
                      <a:lnTo>
                        <a:pt x="283413"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49" name="Google Shape;249;p60"/>
                <p:cNvSpPr/>
                <p:nvPr/>
              </p:nvSpPr>
              <p:spPr>
                <a:xfrm>
                  <a:off x="3900787" y="3032708"/>
                  <a:ext cx="732627" cy="293973"/>
                </a:xfrm>
                <a:custGeom>
                  <a:avLst/>
                  <a:gdLst/>
                  <a:ahLst/>
                  <a:cxnLst/>
                  <a:rect l="l" t="t" r="r" b="b"/>
                  <a:pathLst>
                    <a:path w="732627" h="293973" extrusionOk="0">
                      <a:moveTo>
                        <a:pt x="66626" y="293974"/>
                      </a:moveTo>
                      <a:lnTo>
                        <a:pt x="82138" y="293974"/>
                      </a:lnTo>
                      <a:lnTo>
                        <a:pt x="132361" y="241542"/>
                      </a:lnTo>
                      <a:lnTo>
                        <a:pt x="394922" y="241542"/>
                      </a:lnTo>
                      <a:lnTo>
                        <a:pt x="344699" y="293974"/>
                      </a:lnTo>
                      <a:lnTo>
                        <a:pt x="360211" y="293974"/>
                      </a:lnTo>
                      <a:lnTo>
                        <a:pt x="410434" y="241542"/>
                      </a:lnTo>
                      <a:lnTo>
                        <a:pt x="557290" y="241542"/>
                      </a:lnTo>
                      <a:lnTo>
                        <a:pt x="568098" y="230343"/>
                      </a:lnTo>
                      <a:lnTo>
                        <a:pt x="421115" y="230343"/>
                      </a:lnTo>
                      <a:lnTo>
                        <a:pt x="492190" y="156277"/>
                      </a:lnTo>
                      <a:lnTo>
                        <a:pt x="639555" y="156277"/>
                      </a:lnTo>
                      <a:lnTo>
                        <a:pt x="650363" y="145078"/>
                      </a:lnTo>
                      <a:lnTo>
                        <a:pt x="502998" y="145078"/>
                      </a:lnTo>
                      <a:lnTo>
                        <a:pt x="574074" y="71012"/>
                      </a:lnTo>
                      <a:lnTo>
                        <a:pt x="721820" y="71012"/>
                      </a:lnTo>
                      <a:lnTo>
                        <a:pt x="732628" y="59813"/>
                      </a:lnTo>
                      <a:lnTo>
                        <a:pt x="584882" y="59813"/>
                      </a:lnTo>
                      <a:lnTo>
                        <a:pt x="642225" y="0"/>
                      </a:lnTo>
                      <a:lnTo>
                        <a:pt x="626713" y="0"/>
                      </a:lnTo>
                      <a:lnTo>
                        <a:pt x="569369" y="59813"/>
                      </a:lnTo>
                      <a:lnTo>
                        <a:pt x="306808" y="59813"/>
                      </a:lnTo>
                      <a:lnTo>
                        <a:pt x="364152" y="0"/>
                      </a:lnTo>
                      <a:lnTo>
                        <a:pt x="348640" y="0"/>
                      </a:lnTo>
                      <a:lnTo>
                        <a:pt x="291296" y="59813"/>
                      </a:lnTo>
                      <a:lnTo>
                        <a:pt x="175337" y="59813"/>
                      </a:lnTo>
                      <a:lnTo>
                        <a:pt x="164530" y="71012"/>
                      </a:lnTo>
                      <a:lnTo>
                        <a:pt x="280489" y="71012"/>
                      </a:lnTo>
                      <a:lnTo>
                        <a:pt x="209413" y="145078"/>
                      </a:lnTo>
                      <a:lnTo>
                        <a:pt x="93072" y="145078"/>
                      </a:lnTo>
                      <a:lnTo>
                        <a:pt x="82265" y="156277"/>
                      </a:lnTo>
                      <a:lnTo>
                        <a:pt x="198605" y="156277"/>
                      </a:lnTo>
                      <a:lnTo>
                        <a:pt x="127530" y="230343"/>
                      </a:lnTo>
                      <a:lnTo>
                        <a:pt x="10807" y="230343"/>
                      </a:lnTo>
                      <a:lnTo>
                        <a:pt x="0" y="241542"/>
                      </a:lnTo>
                      <a:lnTo>
                        <a:pt x="116849" y="241542"/>
                      </a:lnTo>
                      <a:lnTo>
                        <a:pt x="66626" y="293974"/>
                      </a:lnTo>
                      <a:close/>
                      <a:moveTo>
                        <a:pt x="487486" y="145078"/>
                      </a:moveTo>
                      <a:lnTo>
                        <a:pt x="224925" y="145078"/>
                      </a:lnTo>
                      <a:lnTo>
                        <a:pt x="296001" y="71012"/>
                      </a:lnTo>
                      <a:lnTo>
                        <a:pt x="558562" y="71012"/>
                      </a:lnTo>
                      <a:lnTo>
                        <a:pt x="487486" y="145078"/>
                      </a:lnTo>
                      <a:close/>
                      <a:moveTo>
                        <a:pt x="143169" y="230343"/>
                      </a:moveTo>
                      <a:lnTo>
                        <a:pt x="214245" y="156277"/>
                      </a:lnTo>
                      <a:lnTo>
                        <a:pt x="476806" y="156277"/>
                      </a:lnTo>
                      <a:lnTo>
                        <a:pt x="405730" y="230343"/>
                      </a:lnTo>
                      <a:lnTo>
                        <a:pt x="143169" y="230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grpSp>
          <p:nvGrpSpPr>
            <p:cNvPr id="250" name="Google Shape;250;p60"/>
            <p:cNvGrpSpPr/>
            <p:nvPr/>
          </p:nvGrpSpPr>
          <p:grpSpPr>
            <a:xfrm flipH="1">
              <a:off x="1331636" y="3484834"/>
              <a:ext cx="174050" cy="393644"/>
              <a:chOff x="6803579" y="3291685"/>
              <a:chExt cx="309478" cy="699936"/>
            </a:xfrm>
          </p:grpSpPr>
          <p:grpSp>
            <p:nvGrpSpPr>
              <p:cNvPr id="251" name="Google Shape;251;p60"/>
              <p:cNvGrpSpPr/>
              <p:nvPr/>
            </p:nvGrpSpPr>
            <p:grpSpPr>
              <a:xfrm>
                <a:off x="6803579" y="3291685"/>
                <a:ext cx="309478" cy="699936"/>
                <a:chOff x="6803579" y="3291685"/>
                <a:chExt cx="309478" cy="699936"/>
              </a:xfrm>
            </p:grpSpPr>
            <p:grpSp>
              <p:nvGrpSpPr>
                <p:cNvPr id="252" name="Google Shape;252;p60"/>
                <p:cNvGrpSpPr/>
                <p:nvPr/>
              </p:nvGrpSpPr>
              <p:grpSpPr>
                <a:xfrm>
                  <a:off x="6803579" y="3291685"/>
                  <a:ext cx="309478" cy="562875"/>
                  <a:chOff x="6803579" y="3291685"/>
                  <a:chExt cx="309478" cy="562875"/>
                </a:xfrm>
              </p:grpSpPr>
              <p:sp>
                <p:nvSpPr>
                  <p:cNvPr id="253" name="Google Shape;253;p60"/>
                  <p:cNvSpPr/>
                  <p:nvPr/>
                </p:nvSpPr>
                <p:spPr>
                  <a:xfrm>
                    <a:off x="6849479" y="3291685"/>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54" name="Google Shape;254;p60"/>
                  <p:cNvSpPr/>
                  <p:nvPr/>
                </p:nvSpPr>
                <p:spPr>
                  <a:xfrm>
                    <a:off x="6826974" y="3424164"/>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4" y="0"/>
                          <a:pt x="262688" y="52134"/>
                          <a:pt x="262688" y="116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55" name="Google Shape;255;p60"/>
                  <p:cNvSpPr/>
                  <p:nvPr/>
                </p:nvSpPr>
                <p:spPr>
                  <a:xfrm>
                    <a:off x="6803579" y="3579931"/>
                    <a:ext cx="309478" cy="274629"/>
                  </a:xfrm>
                  <a:custGeom>
                    <a:avLst/>
                    <a:gdLst/>
                    <a:ahLst/>
                    <a:cxnLst/>
                    <a:rect l="l" t="t" r="r" b="b"/>
                    <a:pathLst>
                      <a:path w="309478" h="274629" extrusionOk="0">
                        <a:moveTo>
                          <a:pt x="309479" y="137315"/>
                        </a:moveTo>
                        <a:cubicBezTo>
                          <a:pt x="309479" y="213152"/>
                          <a:pt x="240199"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56" name="Google Shape;256;p60"/>
                <p:cNvSpPr/>
                <p:nvPr/>
              </p:nvSpPr>
              <p:spPr>
                <a:xfrm>
                  <a:off x="6949545" y="3435108"/>
                  <a:ext cx="17546" cy="556513"/>
                </a:xfrm>
                <a:custGeom>
                  <a:avLst/>
                  <a:gdLst/>
                  <a:ahLst/>
                  <a:cxnLst/>
                  <a:rect l="l" t="t" r="r" b="b"/>
                  <a:pathLst>
                    <a:path w="17546" h="556513" extrusionOk="0">
                      <a:moveTo>
                        <a:pt x="0" y="0"/>
                      </a:moveTo>
                      <a:lnTo>
                        <a:pt x="17547" y="0"/>
                      </a:lnTo>
                      <a:lnTo>
                        <a:pt x="17547" y="556513"/>
                      </a:lnTo>
                      <a:lnTo>
                        <a:pt x="0" y="5565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57" name="Google Shape;257;p60"/>
              <p:cNvSpPr/>
              <p:nvPr/>
            </p:nvSpPr>
            <p:spPr>
              <a:xfrm rot="-2797154">
                <a:off x="6945216" y="3544489"/>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58" name="Google Shape;258;p60"/>
              <p:cNvSpPr/>
              <p:nvPr/>
            </p:nvSpPr>
            <p:spPr>
              <a:xfrm rot="-2700000">
                <a:off x="6925173" y="3482904"/>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59" name="Google Shape;259;p60"/>
              <p:cNvSpPr/>
              <p:nvPr/>
            </p:nvSpPr>
            <p:spPr>
              <a:xfrm rot="-3022674">
                <a:off x="6913169" y="3690576"/>
                <a:ext cx="11693" cy="98848"/>
              </a:xfrm>
              <a:custGeom>
                <a:avLst/>
                <a:gdLst/>
                <a:ahLst/>
                <a:cxnLst/>
                <a:rect l="l" t="t" r="r" b="b"/>
                <a:pathLst>
                  <a:path w="11697" h="98882" extrusionOk="0">
                    <a:moveTo>
                      <a:pt x="0" y="0"/>
                    </a:moveTo>
                    <a:lnTo>
                      <a:pt x="11698" y="0"/>
                    </a:lnTo>
                    <a:lnTo>
                      <a:pt x="11698" y="98882"/>
                    </a:lnTo>
                    <a:lnTo>
                      <a:pt x="0" y="988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60" name="Google Shape;260;p60"/>
              <p:cNvSpPr/>
              <p:nvPr/>
            </p:nvSpPr>
            <p:spPr>
              <a:xfrm rot="-2663559">
                <a:off x="6946768" y="3701520"/>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61" name="Google Shape;261;p60"/>
            <p:cNvGrpSpPr/>
            <p:nvPr/>
          </p:nvGrpSpPr>
          <p:grpSpPr>
            <a:xfrm flipH="1">
              <a:off x="1010663" y="3392241"/>
              <a:ext cx="174050" cy="393716"/>
              <a:chOff x="6417684" y="2891448"/>
              <a:chExt cx="309478" cy="700064"/>
            </a:xfrm>
          </p:grpSpPr>
          <p:grpSp>
            <p:nvGrpSpPr>
              <p:cNvPr id="262" name="Google Shape;262;p60"/>
              <p:cNvGrpSpPr/>
              <p:nvPr/>
            </p:nvGrpSpPr>
            <p:grpSpPr>
              <a:xfrm>
                <a:off x="6417684" y="2891448"/>
                <a:ext cx="309478" cy="700064"/>
                <a:chOff x="6417684" y="2891448"/>
                <a:chExt cx="309478" cy="700064"/>
              </a:xfrm>
            </p:grpSpPr>
            <p:grpSp>
              <p:nvGrpSpPr>
                <p:cNvPr id="263" name="Google Shape;263;p60"/>
                <p:cNvGrpSpPr/>
                <p:nvPr/>
              </p:nvGrpSpPr>
              <p:grpSpPr>
                <a:xfrm>
                  <a:off x="6417684" y="2891448"/>
                  <a:ext cx="309478" cy="562876"/>
                  <a:chOff x="6417684" y="2891448"/>
                  <a:chExt cx="309478" cy="562876"/>
                </a:xfrm>
              </p:grpSpPr>
              <p:sp>
                <p:nvSpPr>
                  <p:cNvPr id="264" name="Google Shape;264;p60"/>
                  <p:cNvSpPr/>
                  <p:nvPr/>
                </p:nvSpPr>
                <p:spPr>
                  <a:xfrm>
                    <a:off x="6463585" y="2891448"/>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65" name="Google Shape;265;p60"/>
                  <p:cNvSpPr/>
                  <p:nvPr/>
                </p:nvSpPr>
                <p:spPr>
                  <a:xfrm>
                    <a:off x="6441080" y="3023927"/>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3" y="0"/>
                          <a:pt x="262688" y="52134"/>
                          <a:pt x="262688" y="116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60"/>
                  <p:cNvSpPr/>
                  <p:nvPr/>
                </p:nvSpPr>
                <p:spPr>
                  <a:xfrm>
                    <a:off x="6417684" y="3179695"/>
                    <a:ext cx="309478" cy="274629"/>
                  </a:xfrm>
                  <a:custGeom>
                    <a:avLst/>
                    <a:gdLst/>
                    <a:ahLst/>
                    <a:cxnLst/>
                    <a:rect l="l" t="t" r="r" b="b"/>
                    <a:pathLst>
                      <a:path w="309478" h="274629" extrusionOk="0">
                        <a:moveTo>
                          <a:pt x="309479" y="137315"/>
                        </a:moveTo>
                        <a:cubicBezTo>
                          <a:pt x="309479" y="213152"/>
                          <a:pt x="240200" y="274630"/>
                          <a:pt x="154739" y="274630"/>
                        </a:cubicBezTo>
                        <a:cubicBezTo>
                          <a:pt x="69279" y="274630"/>
                          <a:pt x="0" y="213152"/>
                          <a:pt x="0" y="137315"/>
                        </a:cubicBezTo>
                        <a:cubicBezTo>
                          <a:pt x="0" y="61478"/>
                          <a:pt x="69279" y="0"/>
                          <a:pt x="154739" y="0"/>
                        </a:cubicBezTo>
                        <a:cubicBezTo>
                          <a:pt x="240200" y="0"/>
                          <a:pt x="309479" y="61478"/>
                          <a:pt x="309479" y="137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67" name="Google Shape;267;p60"/>
                <p:cNvSpPr/>
                <p:nvPr/>
              </p:nvSpPr>
              <p:spPr>
                <a:xfrm>
                  <a:off x="6563778" y="3034999"/>
                  <a:ext cx="17546" cy="556513"/>
                </a:xfrm>
                <a:custGeom>
                  <a:avLst/>
                  <a:gdLst/>
                  <a:ahLst/>
                  <a:cxnLst/>
                  <a:rect l="l" t="t" r="r" b="b"/>
                  <a:pathLst>
                    <a:path w="17546" h="556513" extrusionOk="0">
                      <a:moveTo>
                        <a:pt x="0" y="0"/>
                      </a:moveTo>
                      <a:lnTo>
                        <a:pt x="17547" y="0"/>
                      </a:lnTo>
                      <a:lnTo>
                        <a:pt x="17547" y="556513"/>
                      </a:lnTo>
                      <a:lnTo>
                        <a:pt x="0" y="5565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68" name="Google Shape;268;p60"/>
              <p:cNvSpPr/>
              <p:nvPr/>
            </p:nvSpPr>
            <p:spPr>
              <a:xfrm rot="-2797154">
                <a:off x="6559316" y="3144324"/>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69" name="Google Shape;269;p60"/>
              <p:cNvSpPr/>
              <p:nvPr/>
            </p:nvSpPr>
            <p:spPr>
              <a:xfrm rot="-2700000">
                <a:off x="6539380" y="3082669"/>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70" name="Google Shape;270;p60"/>
              <p:cNvSpPr/>
              <p:nvPr/>
            </p:nvSpPr>
            <p:spPr>
              <a:xfrm rot="-3022674">
                <a:off x="6527359" y="3290316"/>
                <a:ext cx="11693" cy="98848"/>
              </a:xfrm>
              <a:custGeom>
                <a:avLst/>
                <a:gdLst/>
                <a:ahLst/>
                <a:cxnLst/>
                <a:rect l="l" t="t" r="r" b="b"/>
                <a:pathLst>
                  <a:path w="11697" h="98882" extrusionOk="0">
                    <a:moveTo>
                      <a:pt x="0" y="0"/>
                    </a:moveTo>
                    <a:lnTo>
                      <a:pt x="11698" y="0"/>
                    </a:lnTo>
                    <a:lnTo>
                      <a:pt x="11698" y="98883"/>
                    </a:lnTo>
                    <a:lnTo>
                      <a:pt x="0" y="988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71" name="Google Shape;271;p60"/>
              <p:cNvSpPr/>
              <p:nvPr/>
            </p:nvSpPr>
            <p:spPr>
              <a:xfrm rot="-2663559">
                <a:off x="6560942" y="3301413"/>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72" name="Google Shape;272;p60"/>
            <p:cNvGrpSpPr/>
            <p:nvPr/>
          </p:nvGrpSpPr>
          <p:grpSpPr>
            <a:xfrm flipH="1">
              <a:off x="2272382" y="3020323"/>
              <a:ext cx="406772" cy="800063"/>
              <a:chOff x="3903311" y="1920138"/>
              <a:chExt cx="913889" cy="1797490"/>
            </a:xfrm>
          </p:grpSpPr>
          <p:sp>
            <p:nvSpPr>
              <p:cNvPr id="273" name="Google Shape;273;p60"/>
              <p:cNvSpPr/>
              <p:nvPr/>
            </p:nvSpPr>
            <p:spPr>
              <a:xfrm>
                <a:off x="4109055" y="2234557"/>
                <a:ext cx="230901" cy="1483071"/>
              </a:xfrm>
              <a:custGeom>
                <a:avLst/>
                <a:gdLst/>
                <a:ahLst/>
                <a:cxnLst/>
                <a:rect l="l" t="t" r="r" b="b"/>
                <a:pathLst>
                  <a:path w="230901" h="1483071" extrusionOk="0">
                    <a:moveTo>
                      <a:pt x="157028" y="38655"/>
                    </a:moveTo>
                    <a:lnTo>
                      <a:pt x="230901" y="1483071"/>
                    </a:lnTo>
                    <a:lnTo>
                      <a:pt x="0" y="1483071"/>
                    </a:lnTo>
                    <a:lnTo>
                      <a:pt x="73873" y="38655"/>
                    </a:lnTo>
                    <a:cubicBezTo>
                      <a:pt x="77688" y="-12885"/>
                      <a:pt x="153214" y="-12885"/>
                      <a:pt x="157028" y="386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74" name="Google Shape;274;p60"/>
              <p:cNvSpPr/>
              <p:nvPr/>
            </p:nvSpPr>
            <p:spPr>
              <a:xfrm>
                <a:off x="4039378" y="2217090"/>
                <a:ext cx="345842" cy="85392"/>
              </a:xfrm>
              <a:custGeom>
                <a:avLst/>
                <a:gdLst/>
                <a:ahLst/>
                <a:cxnLst/>
                <a:rect l="l" t="t" r="r" b="b"/>
                <a:pathLst>
                  <a:path w="345842" h="85392" extrusionOk="0">
                    <a:moveTo>
                      <a:pt x="42722" y="85392"/>
                    </a:moveTo>
                    <a:lnTo>
                      <a:pt x="345843" y="85392"/>
                    </a:lnTo>
                    <a:lnTo>
                      <a:pt x="345843" y="0"/>
                    </a:lnTo>
                    <a:lnTo>
                      <a:pt x="42722" y="0"/>
                    </a:lnTo>
                    <a:cubicBezTo>
                      <a:pt x="19199" y="0"/>
                      <a:pt x="0" y="19089"/>
                      <a:pt x="0" y="42760"/>
                    </a:cubicBezTo>
                    <a:lnTo>
                      <a:pt x="0" y="42760"/>
                    </a:lnTo>
                    <a:cubicBezTo>
                      <a:pt x="0" y="66303"/>
                      <a:pt x="19199" y="85392"/>
                      <a:pt x="42722" y="85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75" name="Google Shape;275;p60"/>
              <p:cNvSpPr/>
              <p:nvPr/>
            </p:nvSpPr>
            <p:spPr>
              <a:xfrm>
                <a:off x="4389163" y="1920138"/>
                <a:ext cx="428037" cy="354314"/>
              </a:xfrm>
              <a:custGeom>
                <a:avLst/>
                <a:gdLst/>
                <a:ahLst/>
                <a:cxnLst/>
                <a:rect l="l" t="t" r="r" b="b"/>
                <a:pathLst>
                  <a:path w="428037" h="354314" extrusionOk="0">
                    <a:moveTo>
                      <a:pt x="2034" y="335895"/>
                    </a:moveTo>
                    <a:cubicBezTo>
                      <a:pt x="2034" y="335895"/>
                      <a:pt x="410561" y="-8983"/>
                      <a:pt x="423276" y="179"/>
                    </a:cubicBezTo>
                    <a:cubicBezTo>
                      <a:pt x="435991" y="9342"/>
                      <a:pt x="430778" y="164728"/>
                      <a:pt x="311132" y="269464"/>
                    </a:cubicBezTo>
                    <a:cubicBezTo>
                      <a:pt x="191485" y="374200"/>
                      <a:pt x="0" y="352439"/>
                      <a:pt x="0" y="352439"/>
                    </a:cubicBezTo>
                    <a:lnTo>
                      <a:pt x="2034" y="3358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76" name="Google Shape;276;p60"/>
              <p:cNvSpPr/>
              <p:nvPr/>
            </p:nvSpPr>
            <p:spPr>
              <a:xfrm>
                <a:off x="4301037" y="2261377"/>
                <a:ext cx="205705" cy="534648"/>
              </a:xfrm>
              <a:custGeom>
                <a:avLst/>
                <a:gdLst/>
                <a:ahLst/>
                <a:cxnLst/>
                <a:rect l="l" t="t" r="r" b="b"/>
                <a:pathLst>
                  <a:path w="205705" h="534648" extrusionOk="0">
                    <a:moveTo>
                      <a:pt x="84057" y="8908"/>
                    </a:moveTo>
                    <a:cubicBezTo>
                      <a:pt x="84057" y="8908"/>
                      <a:pt x="218452" y="526607"/>
                      <a:pt x="204720" y="534116"/>
                    </a:cubicBezTo>
                    <a:cubicBezTo>
                      <a:pt x="190988" y="541624"/>
                      <a:pt x="53160" y="469849"/>
                      <a:pt x="10438" y="316626"/>
                    </a:cubicBezTo>
                    <a:cubicBezTo>
                      <a:pt x="-32284" y="163403"/>
                      <a:pt x="69943" y="0"/>
                      <a:pt x="69943" y="0"/>
                    </a:cubicBezTo>
                    <a:lnTo>
                      <a:pt x="84057" y="890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77" name="Google Shape;277;p60"/>
              <p:cNvSpPr/>
              <p:nvPr/>
            </p:nvSpPr>
            <p:spPr>
              <a:xfrm>
                <a:off x="3903311" y="1963040"/>
                <a:ext cx="490937" cy="290701"/>
              </a:xfrm>
              <a:custGeom>
                <a:avLst/>
                <a:gdLst/>
                <a:ahLst/>
                <a:cxnLst/>
                <a:rect l="l" t="t" r="r" b="b"/>
                <a:pathLst>
                  <a:path w="490937" h="290701" extrusionOk="0">
                    <a:moveTo>
                      <a:pt x="474917" y="290701"/>
                    </a:moveTo>
                    <a:cubicBezTo>
                      <a:pt x="474917" y="290701"/>
                      <a:pt x="-3415" y="51959"/>
                      <a:pt x="18" y="36688"/>
                    </a:cubicBezTo>
                    <a:cubicBezTo>
                      <a:pt x="3451" y="21416"/>
                      <a:pt x="148019" y="-35469"/>
                      <a:pt x="291442" y="32997"/>
                    </a:cubicBezTo>
                    <a:cubicBezTo>
                      <a:pt x="434992" y="101464"/>
                      <a:pt x="490937" y="285993"/>
                      <a:pt x="490937" y="285993"/>
                    </a:cubicBezTo>
                    <a:lnTo>
                      <a:pt x="474917" y="29070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78" name="Google Shape;278;p60"/>
              <p:cNvSpPr/>
              <p:nvPr/>
            </p:nvSpPr>
            <p:spPr>
              <a:xfrm>
                <a:off x="4341228" y="2216963"/>
                <a:ext cx="85443" cy="85519"/>
              </a:xfrm>
              <a:custGeom>
                <a:avLst/>
                <a:gdLst/>
                <a:ahLst/>
                <a:cxnLst/>
                <a:rect l="l" t="t" r="r" b="b"/>
                <a:pathLst>
                  <a:path w="85443" h="85519" extrusionOk="0">
                    <a:moveTo>
                      <a:pt x="85444" y="42760"/>
                    </a:moveTo>
                    <a:cubicBezTo>
                      <a:pt x="85444" y="66375"/>
                      <a:pt x="66317" y="85520"/>
                      <a:pt x="42722" y="85520"/>
                    </a:cubicBezTo>
                    <a:cubicBezTo>
                      <a:pt x="19127" y="85520"/>
                      <a:pt x="0" y="66375"/>
                      <a:pt x="0" y="42760"/>
                    </a:cubicBezTo>
                    <a:cubicBezTo>
                      <a:pt x="0" y="19144"/>
                      <a:pt x="19127" y="0"/>
                      <a:pt x="42722" y="0"/>
                    </a:cubicBezTo>
                    <a:cubicBezTo>
                      <a:pt x="66317" y="0"/>
                      <a:pt x="85444" y="19144"/>
                      <a:pt x="85444" y="427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79" name="Google Shape;279;p60"/>
            <p:cNvGrpSpPr/>
            <p:nvPr/>
          </p:nvGrpSpPr>
          <p:grpSpPr>
            <a:xfrm flipH="1">
              <a:off x="2819808" y="3397518"/>
              <a:ext cx="174050" cy="393644"/>
              <a:chOff x="5095089" y="4183532"/>
              <a:chExt cx="309478" cy="699936"/>
            </a:xfrm>
          </p:grpSpPr>
          <p:grpSp>
            <p:nvGrpSpPr>
              <p:cNvPr id="280" name="Google Shape;280;p60"/>
              <p:cNvGrpSpPr/>
              <p:nvPr/>
            </p:nvGrpSpPr>
            <p:grpSpPr>
              <a:xfrm>
                <a:off x="5095089" y="4183532"/>
                <a:ext cx="309478" cy="699936"/>
                <a:chOff x="5095089" y="4183532"/>
                <a:chExt cx="309478" cy="699936"/>
              </a:xfrm>
            </p:grpSpPr>
            <p:grpSp>
              <p:nvGrpSpPr>
                <p:cNvPr id="281" name="Google Shape;281;p60"/>
                <p:cNvGrpSpPr/>
                <p:nvPr/>
              </p:nvGrpSpPr>
              <p:grpSpPr>
                <a:xfrm>
                  <a:off x="5095089" y="4183532"/>
                  <a:ext cx="309478" cy="562875"/>
                  <a:chOff x="5095089" y="4183532"/>
                  <a:chExt cx="309478" cy="562875"/>
                </a:xfrm>
              </p:grpSpPr>
              <p:sp>
                <p:nvSpPr>
                  <p:cNvPr id="282" name="Google Shape;282;p60"/>
                  <p:cNvSpPr/>
                  <p:nvPr/>
                </p:nvSpPr>
                <p:spPr>
                  <a:xfrm>
                    <a:off x="5140990" y="4183532"/>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83" name="Google Shape;283;p60"/>
                  <p:cNvSpPr/>
                  <p:nvPr/>
                </p:nvSpPr>
                <p:spPr>
                  <a:xfrm>
                    <a:off x="5118484" y="4316011"/>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4" y="0"/>
                          <a:pt x="262688" y="52134"/>
                          <a:pt x="262688" y="116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84" name="Google Shape;284;p60"/>
                  <p:cNvSpPr/>
                  <p:nvPr/>
                </p:nvSpPr>
                <p:spPr>
                  <a:xfrm>
                    <a:off x="5095089" y="4471778"/>
                    <a:ext cx="309478" cy="274629"/>
                  </a:xfrm>
                  <a:custGeom>
                    <a:avLst/>
                    <a:gdLst/>
                    <a:ahLst/>
                    <a:cxnLst/>
                    <a:rect l="l" t="t" r="r" b="b"/>
                    <a:pathLst>
                      <a:path w="309478" h="274629" extrusionOk="0">
                        <a:moveTo>
                          <a:pt x="309479" y="137315"/>
                        </a:moveTo>
                        <a:cubicBezTo>
                          <a:pt x="309479" y="213152"/>
                          <a:pt x="240199"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85" name="Google Shape;285;p60"/>
                <p:cNvSpPr/>
                <p:nvPr/>
              </p:nvSpPr>
              <p:spPr>
                <a:xfrm>
                  <a:off x="5241055" y="4326955"/>
                  <a:ext cx="17546" cy="556513"/>
                </a:xfrm>
                <a:custGeom>
                  <a:avLst/>
                  <a:gdLst/>
                  <a:ahLst/>
                  <a:cxnLst/>
                  <a:rect l="l" t="t" r="r" b="b"/>
                  <a:pathLst>
                    <a:path w="17546" h="556513" extrusionOk="0">
                      <a:moveTo>
                        <a:pt x="0" y="0"/>
                      </a:moveTo>
                      <a:lnTo>
                        <a:pt x="17547" y="0"/>
                      </a:lnTo>
                      <a:lnTo>
                        <a:pt x="17547" y="556514"/>
                      </a:lnTo>
                      <a:lnTo>
                        <a:pt x="0" y="5565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sp>
            <p:nvSpPr>
              <p:cNvPr id="286" name="Google Shape;286;p60"/>
              <p:cNvSpPr/>
              <p:nvPr/>
            </p:nvSpPr>
            <p:spPr>
              <a:xfrm rot="-2797154">
                <a:off x="5236788" y="4436378"/>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87" name="Google Shape;287;p60"/>
              <p:cNvSpPr/>
              <p:nvPr/>
            </p:nvSpPr>
            <p:spPr>
              <a:xfrm rot="-2700000">
                <a:off x="5216779" y="4374771"/>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88" name="Google Shape;288;p60"/>
              <p:cNvSpPr/>
              <p:nvPr/>
            </p:nvSpPr>
            <p:spPr>
              <a:xfrm rot="-3022674">
                <a:off x="5204713" y="4582437"/>
                <a:ext cx="11693" cy="98848"/>
              </a:xfrm>
              <a:custGeom>
                <a:avLst/>
                <a:gdLst/>
                <a:ahLst/>
                <a:cxnLst/>
                <a:rect l="l" t="t" r="r" b="b"/>
                <a:pathLst>
                  <a:path w="11697" h="98882" extrusionOk="0">
                    <a:moveTo>
                      <a:pt x="0" y="0"/>
                    </a:moveTo>
                    <a:lnTo>
                      <a:pt x="11698" y="0"/>
                    </a:lnTo>
                    <a:lnTo>
                      <a:pt x="11698" y="98883"/>
                    </a:lnTo>
                    <a:lnTo>
                      <a:pt x="0" y="988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89" name="Google Shape;289;p60"/>
              <p:cNvSpPr/>
              <p:nvPr/>
            </p:nvSpPr>
            <p:spPr>
              <a:xfrm rot="-2663559">
                <a:off x="5238218" y="4593421"/>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nvGrpSpPr>
            <p:cNvPr id="290" name="Google Shape;290;p60"/>
            <p:cNvGrpSpPr/>
            <p:nvPr/>
          </p:nvGrpSpPr>
          <p:grpSpPr>
            <a:xfrm flipH="1">
              <a:off x="1598866" y="3199741"/>
              <a:ext cx="259362" cy="510128"/>
              <a:chOff x="3903311" y="1920138"/>
              <a:chExt cx="913889" cy="1797490"/>
            </a:xfrm>
          </p:grpSpPr>
          <p:sp>
            <p:nvSpPr>
              <p:cNvPr id="291" name="Google Shape;291;p60"/>
              <p:cNvSpPr/>
              <p:nvPr/>
            </p:nvSpPr>
            <p:spPr>
              <a:xfrm>
                <a:off x="4109055" y="2234557"/>
                <a:ext cx="230901" cy="1483071"/>
              </a:xfrm>
              <a:custGeom>
                <a:avLst/>
                <a:gdLst/>
                <a:ahLst/>
                <a:cxnLst/>
                <a:rect l="l" t="t" r="r" b="b"/>
                <a:pathLst>
                  <a:path w="230901" h="1483071" extrusionOk="0">
                    <a:moveTo>
                      <a:pt x="157028" y="38655"/>
                    </a:moveTo>
                    <a:lnTo>
                      <a:pt x="230901" y="1483071"/>
                    </a:lnTo>
                    <a:lnTo>
                      <a:pt x="0" y="1483071"/>
                    </a:lnTo>
                    <a:lnTo>
                      <a:pt x="73873" y="38655"/>
                    </a:lnTo>
                    <a:cubicBezTo>
                      <a:pt x="77688" y="-12885"/>
                      <a:pt x="153214" y="-12885"/>
                      <a:pt x="157028" y="386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92" name="Google Shape;292;p60"/>
              <p:cNvSpPr/>
              <p:nvPr/>
            </p:nvSpPr>
            <p:spPr>
              <a:xfrm>
                <a:off x="4039378" y="2217090"/>
                <a:ext cx="345842" cy="85392"/>
              </a:xfrm>
              <a:custGeom>
                <a:avLst/>
                <a:gdLst/>
                <a:ahLst/>
                <a:cxnLst/>
                <a:rect l="l" t="t" r="r" b="b"/>
                <a:pathLst>
                  <a:path w="345842" h="85392" extrusionOk="0">
                    <a:moveTo>
                      <a:pt x="42722" y="85392"/>
                    </a:moveTo>
                    <a:lnTo>
                      <a:pt x="345843" y="85392"/>
                    </a:lnTo>
                    <a:lnTo>
                      <a:pt x="345843" y="0"/>
                    </a:lnTo>
                    <a:lnTo>
                      <a:pt x="42722" y="0"/>
                    </a:lnTo>
                    <a:cubicBezTo>
                      <a:pt x="19199" y="0"/>
                      <a:pt x="0" y="19089"/>
                      <a:pt x="0" y="42760"/>
                    </a:cubicBezTo>
                    <a:lnTo>
                      <a:pt x="0" y="42760"/>
                    </a:lnTo>
                    <a:cubicBezTo>
                      <a:pt x="0" y="66303"/>
                      <a:pt x="19199" y="85392"/>
                      <a:pt x="42722" y="85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93" name="Google Shape;293;p60"/>
              <p:cNvSpPr/>
              <p:nvPr/>
            </p:nvSpPr>
            <p:spPr>
              <a:xfrm>
                <a:off x="4389163" y="1920138"/>
                <a:ext cx="428037" cy="354314"/>
              </a:xfrm>
              <a:custGeom>
                <a:avLst/>
                <a:gdLst/>
                <a:ahLst/>
                <a:cxnLst/>
                <a:rect l="l" t="t" r="r" b="b"/>
                <a:pathLst>
                  <a:path w="428037" h="354314" extrusionOk="0">
                    <a:moveTo>
                      <a:pt x="2034" y="335895"/>
                    </a:moveTo>
                    <a:cubicBezTo>
                      <a:pt x="2034" y="335895"/>
                      <a:pt x="410561" y="-8983"/>
                      <a:pt x="423276" y="179"/>
                    </a:cubicBezTo>
                    <a:cubicBezTo>
                      <a:pt x="435991" y="9342"/>
                      <a:pt x="430778" y="164728"/>
                      <a:pt x="311132" y="269464"/>
                    </a:cubicBezTo>
                    <a:cubicBezTo>
                      <a:pt x="191485" y="374200"/>
                      <a:pt x="0" y="352439"/>
                      <a:pt x="0" y="352439"/>
                    </a:cubicBezTo>
                    <a:lnTo>
                      <a:pt x="2034" y="33589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94" name="Google Shape;294;p60"/>
              <p:cNvSpPr/>
              <p:nvPr/>
            </p:nvSpPr>
            <p:spPr>
              <a:xfrm>
                <a:off x="4301037" y="2261377"/>
                <a:ext cx="205705" cy="534648"/>
              </a:xfrm>
              <a:custGeom>
                <a:avLst/>
                <a:gdLst/>
                <a:ahLst/>
                <a:cxnLst/>
                <a:rect l="l" t="t" r="r" b="b"/>
                <a:pathLst>
                  <a:path w="205705" h="534648" extrusionOk="0">
                    <a:moveTo>
                      <a:pt x="84057" y="8908"/>
                    </a:moveTo>
                    <a:cubicBezTo>
                      <a:pt x="84057" y="8908"/>
                      <a:pt x="218452" y="526607"/>
                      <a:pt x="204720" y="534116"/>
                    </a:cubicBezTo>
                    <a:cubicBezTo>
                      <a:pt x="190988" y="541624"/>
                      <a:pt x="53160" y="469849"/>
                      <a:pt x="10438" y="316626"/>
                    </a:cubicBezTo>
                    <a:cubicBezTo>
                      <a:pt x="-32284" y="163403"/>
                      <a:pt x="69943" y="0"/>
                      <a:pt x="69943" y="0"/>
                    </a:cubicBezTo>
                    <a:lnTo>
                      <a:pt x="84057" y="890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95" name="Google Shape;295;p60"/>
              <p:cNvSpPr/>
              <p:nvPr/>
            </p:nvSpPr>
            <p:spPr>
              <a:xfrm>
                <a:off x="3903311" y="1963040"/>
                <a:ext cx="490937" cy="290701"/>
              </a:xfrm>
              <a:custGeom>
                <a:avLst/>
                <a:gdLst/>
                <a:ahLst/>
                <a:cxnLst/>
                <a:rect l="l" t="t" r="r" b="b"/>
                <a:pathLst>
                  <a:path w="490937" h="290701" extrusionOk="0">
                    <a:moveTo>
                      <a:pt x="474917" y="290701"/>
                    </a:moveTo>
                    <a:cubicBezTo>
                      <a:pt x="474917" y="290701"/>
                      <a:pt x="-3415" y="51959"/>
                      <a:pt x="18" y="36688"/>
                    </a:cubicBezTo>
                    <a:cubicBezTo>
                      <a:pt x="3451" y="21416"/>
                      <a:pt x="148019" y="-35469"/>
                      <a:pt x="291442" y="32997"/>
                    </a:cubicBezTo>
                    <a:cubicBezTo>
                      <a:pt x="434992" y="101464"/>
                      <a:pt x="490937" y="285993"/>
                      <a:pt x="490937" y="285993"/>
                    </a:cubicBezTo>
                    <a:lnTo>
                      <a:pt x="474917" y="29070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sp>
            <p:nvSpPr>
              <p:cNvPr id="296" name="Google Shape;296;p60"/>
              <p:cNvSpPr/>
              <p:nvPr/>
            </p:nvSpPr>
            <p:spPr>
              <a:xfrm>
                <a:off x="4341228" y="2216963"/>
                <a:ext cx="85443" cy="85519"/>
              </a:xfrm>
              <a:custGeom>
                <a:avLst/>
                <a:gdLst/>
                <a:ahLst/>
                <a:cxnLst/>
                <a:rect l="l" t="t" r="r" b="b"/>
                <a:pathLst>
                  <a:path w="85443" h="85519" extrusionOk="0">
                    <a:moveTo>
                      <a:pt x="85444" y="42760"/>
                    </a:moveTo>
                    <a:cubicBezTo>
                      <a:pt x="85444" y="66375"/>
                      <a:pt x="66317" y="85520"/>
                      <a:pt x="42722" y="85520"/>
                    </a:cubicBezTo>
                    <a:cubicBezTo>
                      <a:pt x="19127" y="85520"/>
                      <a:pt x="0" y="66375"/>
                      <a:pt x="0" y="42760"/>
                    </a:cubicBezTo>
                    <a:cubicBezTo>
                      <a:pt x="0" y="19144"/>
                      <a:pt x="19127" y="0"/>
                      <a:pt x="42722" y="0"/>
                    </a:cubicBezTo>
                    <a:cubicBezTo>
                      <a:pt x="66317" y="0"/>
                      <a:pt x="85444" y="19144"/>
                      <a:pt x="85444" y="427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grpSp>
      </p:grpSp>
      <p:sp>
        <p:nvSpPr>
          <p:cNvPr id="297" name="Google Shape;297;p6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5663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CD6D8-518C-8644-A89A-F48809172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9BC67B-932D-9F47-807D-FD0036FD9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A6533-6A8B-734C-878D-01F40A3B7FAD}"/>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5" name="Footer Placeholder 4">
            <a:extLst>
              <a:ext uri="{FF2B5EF4-FFF2-40B4-BE49-F238E27FC236}">
                <a16:creationId xmlns:a16="http://schemas.microsoft.com/office/drawing/2014/main" id="{41C2C7C9-887C-8640-B902-38481F38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27858-8CC1-9749-940C-D6F23B2F7F48}"/>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2815197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0680-AD83-AE4C-A3D1-6AFA9E916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BBE27F-2127-A046-AFD3-205861A122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16AFA-C771-6746-8090-C985C0D5A254}"/>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5" name="Footer Placeholder 4">
            <a:extLst>
              <a:ext uri="{FF2B5EF4-FFF2-40B4-BE49-F238E27FC236}">
                <a16:creationId xmlns:a16="http://schemas.microsoft.com/office/drawing/2014/main" id="{DD870324-9B3F-BB43-B907-602C4A45B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B6671-66E6-E247-9F62-B768F6228E92}"/>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24478830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6118-628F-7D43-BF91-716B62651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38AD49-AB9F-CB4D-96A5-5E8A7BDE94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8B3A1C-0015-FD41-B97D-FF5002532FEA}"/>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5" name="Footer Placeholder 4">
            <a:extLst>
              <a:ext uri="{FF2B5EF4-FFF2-40B4-BE49-F238E27FC236}">
                <a16:creationId xmlns:a16="http://schemas.microsoft.com/office/drawing/2014/main" id="{A7BBC278-024D-D24F-8DC7-B1827DCD8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3D494-93A6-4148-B788-36AEEE6FDF44}"/>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559692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F286-3C94-E446-A1F7-7D2E8881A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19D77A-56C1-9740-8FAA-CCAF1BB429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4378D-649D-A641-9E78-E452865FA3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39C343-BD33-5B44-8719-C4AEB0DDB7AB}"/>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6" name="Footer Placeholder 5">
            <a:extLst>
              <a:ext uri="{FF2B5EF4-FFF2-40B4-BE49-F238E27FC236}">
                <a16:creationId xmlns:a16="http://schemas.microsoft.com/office/drawing/2014/main" id="{5C4E84C0-E85B-D649-B77A-BF0568338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F87AF-0826-4846-B065-09635809BE0A}"/>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2768765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EDC4-D85E-FA13-4392-B5A4233D7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49B1D4-0501-08C8-BE63-7E83864AC7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4C6284-39B3-14D7-8D80-28587E8AE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5D138-4B0D-18C2-75FC-33221650EE07}"/>
              </a:ext>
            </a:extLst>
          </p:cNvPr>
          <p:cNvSpPr>
            <a:spLocks noGrp="1"/>
          </p:cNvSpPr>
          <p:nvPr>
            <p:ph type="dt" sz="half" idx="10"/>
          </p:nvPr>
        </p:nvSpPr>
        <p:spPr/>
        <p:txBody>
          <a:bodyPr/>
          <a:lstStyle/>
          <a:p>
            <a:fld id="{34105850-95A4-4A32-96C7-80808D696F53}" type="datetimeFigureOut">
              <a:rPr lang="en-US" smtClean="0"/>
              <a:t>1/28/2026</a:t>
            </a:fld>
            <a:endParaRPr lang="en-US"/>
          </a:p>
        </p:txBody>
      </p:sp>
      <p:sp>
        <p:nvSpPr>
          <p:cNvPr id="6" name="Footer Placeholder 5">
            <a:extLst>
              <a:ext uri="{FF2B5EF4-FFF2-40B4-BE49-F238E27FC236}">
                <a16:creationId xmlns:a16="http://schemas.microsoft.com/office/drawing/2014/main" id="{A8B11B9A-B5C0-11B0-FFB0-7791A2A30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6AE58-E322-3E04-4315-9DD369DE3E16}"/>
              </a:ext>
            </a:extLst>
          </p:cNvPr>
          <p:cNvSpPr>
            <a:spLocks noGrp="1"/>
          </p:cNvSpPr>
          <p:nvPr>
            <p:ph type="sldNum" sz="quarter" idx="12"/>
          </p:nvPr>
        </p:nvSpPr>
        <p:spPr/>
        <p:txBody>
          <a:bodyPr/>
          <a:lstStyle/>
          <a:p>
            <a:fld id="{D181457B-E565-48F7-A397-0120E57818BA}" type="slidenum">
              <a:rPr lang="en-US" smtClean="0"/>
              <a:t>‹#›</a:t>
            </a:fld>
            <a:endParaRPr lang="en-US"/>
          </a:p>
        </p:txBody>
      </p:sp>
    </p:spTree>
    <p:extLst>
      <p:ext uri="{BB962C8B-B14F-4D97-AF65-F5344CB8AC3E}">
        <p14:creationId xmlns:p14="http://schemas.microsoft.com/office/powerpoint/2010/main" val="37984780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2E180-B505-A74B-ABD6-95F3F733CD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BDB0B-728C-D24C-97CC-41ACDCE59E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61B3E0-EA5D-BF46-B84E-72A415907E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FA9D18-C70B-EB4B-9DDC-194DEA659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23ECB8-F937-2B4E-9814-C24B76FEE7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683B4D-B84D-804B-8BE6-C968242D9896}"/>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8" name="Footer Placeholder 7">
            <a:extLst>
              <a:ext uri="{FF2B5EF4-FFF2-40B4-BE49-F238E27FC236}">
                <a16:creationId xmlns:a16="http://schemas.microsoft.com/office/drawing/2014/main" id="{465F8845-A3D5-D044-B217-271E576D2F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686606-E40A-084F-97E0-86B0F47BBC90}"/>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747204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0775-C998-9248-BAAA-6EC6C889E0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AB22FC-958A-724D-9F20-D8A5EC7389FF}"/>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4" name="Footer Placeholder 3">
            <a:extLst>
              <a:ext uri="{FF2B5EF4-FFF2-40B4-BE49-F238E27FC236}">
                <a16:creationId xmlns:a16="http://schemas.microsoft.com/office/drawing/2014/main" id="{293525B5-A08B-2A43-93CC-E6D445BFD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D6BFB5-9AA3-304D-B95B-B25A26FCC20F}"/>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1729623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4117C8-0C32-2C4E-9702-3E0BE2634FFA}"/>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3" name="Footer Placeholder 2">
            <a:extLst>
              <a:ext uri="{FF2B5EF4-FFF2-40B4-BE49-F238E27FC236}">
                <a16:creationId xmlns:a16="http://schemas.microsoft.com/office/drawing/2014/main" id="{6BABC979-9D6E-1F48-98EE-0E69012519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BF98E2-FCBF-294F-B262-DB22C8C4205D}"/>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41714816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44ED-98EB-DA46-88B4-90E17FD67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C8E70F-C05C-014C-AF20-1E7671F230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DDEA37-19D6-3945-8D62-0831CAE62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73657B-F54D-A043-9A34-62B6DD39FDA8}"/>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6" name="Footer Placeholder 5">
            <a:extLst>
              <a:ext uri="{FF2B5EF4-FFF2-40B4-BE49-F238E27FC236}">
                <a16:creationId xmlns:a16="http://schemas.microsoft.com/office/drawing/2014/main" id="{5C2E322A-4932-EE4C-A635-C29B993AD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F3496-5152-EC49-97F6-B0B58C04E82A}"/>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746176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C4F9-05C3-AC49-812E-9E36B0CE6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743E6-B2DA-E947-9777-2E38CF5610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9D04F-ED0A-1349-87F0-41A785BD51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DF1BC8-9355-A844-B7D9-D04E3F8031D1}"/>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6" name="Footer Placeholder 5">
            <a:extLst>
              <a:ext uri="{FF2B5EF4-FFF2-40B4-BE49-F238E27FC236}">
                <a16:creationId xmlns:a16="http://schemas.microsoft.com/office/drawing/2014/main" id="{49620B70-8E3A-B34C-920E-E97E81AF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DB8FF-210C-B446-BBA8-FA05EC814D11}"/>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2838196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8226-D673-E64A-BA91-DBEFFE1CC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669C0-5445-334C-8FDF-33491EC6F9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37B15-5913-FC49-8C38-5BDD1F16F391}"/>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5" name="Footer Placeholder 4">
            <a:extLst>
              <a:ext uri="{FF2B5EF4-FFF2-40B4-BE49-F238E27FC236}">
                <a16:creationId xmlns:a16="http://schemas.microsoft.com/office/drawing/2014/main" id="{1D2754A7-3DF5-FE49-BD9F-D5B228853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B0CC2-44B1-424C-BB87-209C64439438}"/>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37567641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01257E-AF10-3548-A703-3CE947EA8C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8660C-8E2E-F248-B7E9-F84C239B13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3A92C-A8AA-A042-AEBD-1836375387AD}"/>
              </a:ext>
            </a:extLst>
          </p:cNvPr>
          <p:cNvSpPr>
            <a:spLocks noGrp="1"/>
          </p:cNvSpPr>
          <p:nvPr>
            <p:ph type="dt" sz="half" idx="10"/>
          </p:nvPr>
        </p:nvSpPr>
        <p:spPr/>
        <p:txBody>
          <a:bodyPr/>
          <a:lstStyle/>
          <a:p>
            <a:fld id="{C12F12A8-22A1-2E41-BCCA-B11124E496FE}" type="datetimeFigureOut">
              <a:rPr lang="en-US" smtClean="0"/>
              <a:t>1/28/2026</a:t>
            </a:fld>
            <a:endParaRPr lang="en-US"/>
          </a:p>
        </p:txBody>
      </p:sp>
      <p:sp>
        <p:nvSpPr>
          <p:cNvPr id="5" name="Footer Placeholder 4">
            <a:extLst>
              <a:ext uri="{FF2B5EF4-FFF2-40B4-BE49-F238E27FC236}">
                <a16:creationId xmlns:a16="http://schemas.microsoft.com/office/drawing/2014/main" id="{32A0978B-CEBB-EC49-8FEA-8719BF87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99444-E7A0-174F-ABA2-0BB11778EE35}"/>
              </a:ext>
            </a:extLst>
          </p:cNvPr>
          <p:cNvSpPr>
            <a:spLocks noGrp="1"/>
          </p:cNvSpPr>
          <p:nvPr>
            <p:ph type="sldNum" sz="quarter" idx="12"/>
          </p:nvPr>
        </p:nvSpPr>
        <p:spPr/>
        <p:txBody>
          <a:bodyPr/>
          <a:lstStyle/>
          <a:p>
            <a:fld id="{0D00CD2D-66A2-204A-9A21-8F8858573F3E}" type="slidenum">
              <a:rPr lang="en-US" smtClean="0"/>
              <a:t>‹#›</a:t>
            </a:fld>
            <a:endParaRPr lang="en-US"/>
          </a:p>
        </p:txBody>
      </p:sp>
    </p:spTree>
    <p:extLst>
      <p:ext uri="{BB962C8B-B14F-4D97-AF65-F5344CB8AC3E}">
        <p14:creationId xmlns:p14="http://schemas.microsoft.com/office/powerpoint/2010/main" val="1138089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lide Number Placeholder 14">
            <a:extLst>
              <a:ext uri="{FF2B5EF4-FFF2-40B4-BE49-F238E27FC236}">
                <a16:creationId xmlns:a16="http://schemas.microsoft.com/office/drawing/2014/main" id="{6903E7AE-C241-4694-88CE-B943439A7395}"/>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Tree>
    <p:extLst>
      <p:ext uri="{BB962C8B-B14F-4D97-AF65-F5344CB8AC3E}">
        <p14:creationId xmlns:p14="http://schemas.microsoft.com/office/powerpoint/2010/main" val="4165268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Slide Number Placeholder 14">
            <a:extLst>
              <a:ext uri="{FF2B5EF4-FFF2-40B4-BE49-F238E27FC236}">
                <a16:creationId xmlns:a16="http://schemas.microsoft.com/office/drawing/2014/main" id="{6903E7AE-C241-4694-88CE-B943439A7395}"/>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
        <p:nvSpPr>
          <p:cNvPr id="5" name="Content Placeholder 2">
            <a:extLst>
              <a:ext uri="{FF2B5EF4-FFF2-40B4-BE49-F238E27FC236}">
                <a16:creationId xmlns:a16="http://schemas.microsoft.com/office/drawing/2014/main" id="{E5FE3228-AE76-49B3-9E43-B0A84D0FAE47}"/>
              </a:ext>
            </a:extLst>
          </p:cNvPr>
          <p:cNvSpPr>
            <a:spLocks noGrp="1"/>
          </p:cNvSpPr>
          <p:nvPr>
            <p:ph idx="4294967295"/>
          </p:nvPr>
        </p:nvSpPr>
        <p:spPr>
          <a:xfrm>
            <a:off x="838200" y="2630335"/>
            <a:ext cx="4032986" cy="2124545"/>
          </a:xfrm>
          <a:prstGeom prst="rect">
            <a:avLst/>
          </a:prstGeom>
        </p:spPr>
        <p:txBody>
          <a:bodyPr>
            <a:normAutofit/>
          </a:bodyPr>
          <a:lstStyle/>
          <a:p>
            <a:r>
              <a:rPr lang="en-US" sz="2400">
                <a:latin typeface="Proxima Nova" panose="02000506030000020004" pitchFamily="50" charset="0"/>
                <a:ea typeface="Verdana" panose="020B0604030504040204" pitchFamily="34" charset="0"/>
              </a:rPr>
              <a:t>Supporting info, graphs, etc. more details here</a:t>
            </a:r>
          </a:p>
        </p:txBody>
      </p:sp>
      <p:sp>
        <p:nvSpPr>
          <p:cNvPr id="8" name="Rectangle 7">
            <a:extLst>
              <a:ext uri="{FF2B5EF4-FFF2-40B4-BE49-F238E27FC236}">
                <a16:creationId xmlns:a16="http://schemas.microsoft.com/office/drawing/2014/main" id="{D0EB1A84-56B4-43D4-9FF0-F96E8EB709C9}"/>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9" name="Title 1">
            <a:extLst>
              <a:ext uri="{FF2B5EF4-FFF2-40B4-BE49-F238E27FC236}">
                <a16:creationId xmlns:a16="http://schemas.microsoft.com/office/drawing/2014/main" id="{1FFF1394-32CC-4EA0-A11E-DE2D447C042C}"/>
              </a:ext>
            </a:extLst>
          </p:cNvPr>
          <p:cNvSpPr>
            <a:spLocks noGrp="1"/>
          </p:cNvSpPr>
          <p:nvPr>
            <p:ph type="title" hasCustomPrompt="1"/>
          </p:nvPr>
        </p:nvSpPr>
        <p:spPr>
          <a:xfrm>
            <a:off x="1251350" y="417863"/>
            <a:ext cx="4412603"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7" name="Subtitle 2">
            <a:extLst>
              <a:ext uri="{FF2B5EF4-FFF2-40B4-BE49-F238E27FC236}">
                <a16:creationId xmlns:a16="http://schemas.microsoft.com/office/drawing/2014/main" id="{03354288-99F6-4FAC-AE41-61D1FA3659B1}"/>
              </a:ext>
            </a:extLst>
          </p:cNvPr>
          <p:cNvSpPr>
            <a:spLocks noGrp="1"/>
          </p:cNvSpPr>
          <p:nvPr>
            <p:ph type="subTitle" idx="10" hasCustomPrompt="1"/>
          </p:nvPr>
        </p:nvSpPr>
        <p:spPr>
          <a:xfrm>
            <a:off x="695396" y="1599184"/>
            <a:ext cx="2188005" cy="40318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Tree>
    <p:extLst>
      <p:ext uri="{BB962C8B-B14F-4D97-AF65-F5344CB8AC3E}">
        <p14:creationId xmlns:p14="http://schemas.microsoft.com/office/powerpoint/2010/main" val="34644301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14">
            <a:extLst>
              <a:ext uri="{FF2B5EF4-FFF2-40B4-BE49-F238E27FC236}">
                <a16:creationId xmlns:a16="http://schemas.microsoft.com/office/drawing/2014/main" id="{69185AE2-48DF-43BA-BBF5-79D5584B4795}"/>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
        <p:nvSpPr>
          <p:cNvPr id="6" name="Rectangle 5">
            <a:extLst>
              <a:ext uri="{FF2B5EF4-FFF2-40B4-BE49-F238E27FC236}">
                <a16:creationId xmlns:a16="http://schemas.microsoft.com/office/drawing/2014/main" id="{10E8E066-ABA5-4B35-9064-44DD4BADFFC4}"/>
              </a:ext>
            </a:extLst>
          </p:cNvPr>
          <p:cNvSpPr/>
          <p:nvPr userDrawn="1"/>
        </p:nvSpPr>
        <p:spPr>
          <a:xfrm>
            <a:off x="1323920" y="248335"/>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7" name="Content Placeholder 2">
            <a:extLst>
              <a:ext uri="{FF2B5EF4-FFF2-40B4-BE49-F238E27FC236}">
                <a16:creationId xmlns:a16="http://schemas.microsoft.com/office/drawing/2014/main" id="{B3DD6DE2-2CD1-43CA-B21B-59B5D710BE6B}"/>
              </a:ext>
            </a:extLst>
          </p:cNvPr>
          <p:cNvSpPr>
            <a:spLocks noGrp="1"/>
          </p:cNvSpPr>
          <p:nvPr>
            <p:ph sz="half" idx="1"/>
          </p:nvPr>
        </p:nvSpPr>
        <p:spPr>
          <a:xfrm>
            <a:off x="838200" y="2494758"/>
            <a:ext cx="10663988" cy="3475736"/>
          </a:xfrm>
          <a:prstGeom prst="rect">
            <a:avLst/>
          </a:prstGeom>
        </p:spPr>
        <p:txBody>
          <a:bodyPr/>
          <a:lstStyle>
            <a:lvl1pPr>
              <a:buClr>
                <a:srgbClr val="279989"/>
              </a:buClr>
              <a:defRPr>
                <a:latin typeface="Proxima Nova" panose="02000506030000020004" pitchFamily="50" charset="0"/>
              </a:defRPr>
            </a:lvl1pPr>
            <a:lvl2pPr>
              <a:buClr>
                <a:srgbClr val="279989"/>
              </a:buClr>
              <a:defRPr>
                <a:latin typeface="Proxima Nova" panose="02000506030000020004" pitchFamily="50" charset="0"/>
              </a:defRPr>
            </a:lvl2pPr>
            <a:lvl3pPr>
              <a:buClr>
                <a:srgbClr val="279989"/>
              </a:buClr>
              <a:defRPr>
                <a:latin typeface="Proxima Nova" panose="02000506030000020004" pitchFamily="50" charset="0"/>
              </a:defRPr>
            </a:lvl3pPr>
            <a:lvl4pPr>
              <a:buClr>
                <a:srgbClr val="279989"/>
              </a:buClr>
              <a:defRPr>
                <a:latin typeface="Proxima Nova" panose="02000506030000020004" pitchFamily="50" charset="0"/>
              </a:defRPr>
            </a:lvl4pPr>
            <a:lvl5pPr>
              <a:buClr>
                <a:srgbClr val="279989"/>
              </a:buClr>
              <a:defRPr>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C8AE76F-CC9D-4261-BA27-569DB2317A5A}"/>
              </a:ext>
            </a:extLst>
          </p:cNvPr>
          <p:cNvSpPr>
            <a:spLocks noGrp="1"/>
          </p:cNvSpPr>
          <p:nvPr>
            <p:ph type="title" hasCustomPrompt="1"/>
          </p:nvPr>
        </p:nvSpPr>
        <p:spPr>
          <a:xfrm>
            <a:off x="1251350" y="417863"/>
            <a:ext cx="4530472" cy="886694"/>
          </a:xfrm>
          <a:prstGeom prst="rect">
            <a:avLst/>
          </a:prstGeom>
        </p:spPr>
        <p:txBody>
          <a:bodyPr/>
          <a:lstStyle>
            <a:lvl1pPr>
              <a:defRPr b="1">
                <a:solidFill>
                  <a:schemeClr val="bg1"/>
                </a:solidFill>
                <a:latin typeface="Proxima Nova" panose="02000506030000020004" pitchFamily="50" charset="0"/>
              </a:defRPr>
            </a:lvl1pPr>
          </a:lstStyle>
          <a:p>
            <a:r>
              <a:rPr lang="en-US"/>
              <a:t>Title of the page</a:t>
            </a:r>
          </a:p>
        </p:txBody>
      </p:sp>
      <p:sp>
        <p:nvSpPr>
          <p:cNvPr id="11" name="Subtitle 2">
            <a:extLst>
              <a:ext uri="{FF2B5EF4-FFF2-40B4-BE49-F238E27FC236}">
                <a16:creationId xmlns:a16="http://schemas.microsoft.com/office/drawing/2014/main" id="{4ADA9E14-6C09-436C-8D86-976316CECA85}"/>
              </a:ext>
            </a:extLst>
          </p:cNvPr>
          <p:cNvSpPr>
            <a:spLocks noGrp="1"/>
          </p:cNvSpPr>
          <p:nvPr>
            <p:ph type="subTitle" idx="10" hasCustomPrompt="1"/>
          </p:nvPr>
        </p:nvSpPr>
        <p:spPr>
          <a:xfrm>
            <a:off x="695396" y="1599184"/>
            <a:ext cx="2188005" cy="40318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Tree>
    <p:extLst>
      <p:ext uri="{BB962C8B-B14F-4D97-AF65-F5344CB8AC3E}">
        <p14:creationId xmlns:p14="http://schemas.microsoft.com/office/powerpoint/2010/main" val="1561310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20.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11.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13.xml"/><Relationship Id="rId1"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4.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2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5.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27.sv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2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theme" Target="../theme/theme16.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image" Target="../media/image38.emf"/><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image" Target="../media/image37.emf"/><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4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8.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9.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45.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0.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theme" Target="../theme/theme21.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image" Target="../media/image45.png"/><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 Type="http://schemas.openxmlformats.org/officeDocument/2006/relationships/slideLayout" Target="../slideLayouts/slideLayout221.xml"/><Relationship Id="rId21" Type="http://schemas.openxmlformats.org/officeDocument/2006/relationships/slideLayout" Target="../slideLayouts/slideLayout239.xml"/><Relationship Id="rId34" Type="http://schemas.openxmlformats.org/officeDocument/2006/relationships/oleObject" Target="../embeddings/oleObject1.bin"/><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tags" Target="../tags/tag1.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theme" Target="../theme/theme22.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image" Target="../media/image58.jpeg"/><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image" Target="../media/image57.emf"/><Relationship Id="rId8"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26" Type="http://schemas.openxmlformats.org/officeDocument/2006/relationships/tags" Target="../tags/tag21.xml"/><Relationship Id="rId21" Type="http://schemas.openxmlformats.org/officeDocument/2006/relationships/tags" Target="../tags/tag16.xml"/><Relationship Id="rId42" Type="http://schemas.openxmlformats.org/officeDocument/2006/relationships/tags" Target="../tags/tag37.xml"/><Relationship Id="rId47" Type="http://schemas.openxmlformats.org/officeDocument/2006/relationships/tags" Target="../tags/tag42.xml"/><Relationship Id="rId63" Type="http://schemas.openxmlformats.org/officeDocument/2006/relationships/tags" Target="../tags/tag58.xml"/><Relationship Id="rId68" Type="http://schemas.openxmlformats.org/officeDocument/2006/relationships/oleObject" Target="../embeddings/oleObject3.bin"/><Relationship Id="rId7" Type="http://schemas.openxmlformats.org/officeDocument/2006/relationships/theme" Target="../theme/theme23.xml"/><Relationship Id="rId2" Type="http://schemas.openxmlformats.org/officeDocument/2006/relationships/slideLayout" Target="../slideLayouts/slideLayout251.xml"/><Relationship Id="rId16" Type="http://schemas.openxmlformats.org/officeDocument/2006/relationships/tags" Target="../tags/tag11.xml"/><Relationship Id="rId29" Type="http://schemas.openxmlformats.org/officeDocument/2006/relationships/tags" Target="../tags/tag24.xml"/><Relationship Id="rId11" Type="http://schemas.openxmlformats.org/officeDocument/2006/relationships/tags" Target="../tags/tag6.xml"/><Relationship Id="rId24" Type="http://schemas.openxmlformats.org/officeDocument/2006/relationships/tags" Target="../tags/tag19.xml"/><Relationship Id="rId32" Type="http://schemas.openxmlformats.org/officeDocument/2006/relationships/tags" Target="../tags/tag27.xml"/><Relationship Id="rId37" Type="http://schemas.openxmlformats.org/officeDocument/2006/relationships/tags" Target="../tags/tag32.xml"/><Relationship Id="rId40" Type="http://schemas.openxmlformats.org/officeDocument/2006/relationships/tags" Target="../tags/tag35.xml"/><Relationship Id="rId45" Type="http://schemas.openxmlformats.org/officeDocument/2006/relationships/tags" Target="../tags/tag40.xml"/><Relationship Id="rId53" Type="http://schemas.openxmlformats.org/officeDocument/2006/relationships/tags" Target="../tags/tag48.xml"/><Relationship Id="rId58" Type="http://schemas.openxmlformats.org/officeDocument/2006/relationships/tags" Target="../tags/tag53.xml"/><Relationship Id="rId66" Type="http://schemas.openxmlformats.org/officeDocument/2006/relationships/tags" Target="../tags/tag61.xml"/><Relationship Id="rId5" Type="http://schemas.openxmlformats.org/officeDocument/2006/relationships/slideLayout" Target="../slideLayouts/slideLayout254.xml"/><Relationship Id="rId61" Type="http://schemas.openxmlformats.org/officeDocument/2006/relationships/tags" Target="../tags/tag56.xml"/><Relationship Id="rId19" Type="http://schemas.openxmlformats.org/officeDocument/2006/relationships/tags" Target="../tags/tag14.xml"/><Relationship Id="rId14" Type="http://schemas.openxmlformats.org/officeDocument/2006/relationships/tags" Target="../tags/tag9.xml"/><Relationship Id="rId22" Type="http://schemas.openxmlformats.org/officeDocument/2006/relationships/tags" Target="../tags/tag17.xml"/><Relationship Id="rId27" Type="http://schemas.openxmlformats.org/officeDocument/2006/relationships/tags" Target="../tags/tag22.xml"/><Relationship Id="rId30" Type="http://schemas.openxmlformats.org/officeDocument/2006/relationships/tags" Target="../tags/tag25.xml"/><Relationship Id="rId35" Type="http://schemas.openxmlformats.org/officeDocument/2006/relationships/tags" Target="../tags/tag30.xml"/><Relationship Id="rId43" Type="http://schemas.openxmlformats.org/officeDocument/2006/relationships/tags" Target="../tags/tag38.xml"/><Relationship Id="rId48" Type="http://schemas.openxmlformats.org/officeDocument/2006/relationships/tags" Target="../tags/tag43.xml"/><Relationship Id="rId56" Type="http://schemas.openxmlformats.org/officeDocument/2006/relationships/tags" Target="../tags/tag51.xml"/><Relationship Id="rId64" Type="http://schemas.openxmlformats.org/officeDocument/2006/relationships/tags" Target="../tags/tag59.xml"/><Relationship Id="rId69" Type="http://schemas.openxmlformats.org/officeDocument/2006/relationships/image" Target="../media/image66.emf"/><Relationship Id="rId8" Type="http://schemas.openxmlformats.org/officeDocument/2006/relationships/tags" Target="../tags/tag3.xml"/><Relationship Id="rId51" Type="http://schemas.openxmlformats.org/officeDocument/2006/relationships/tags" Target="../tags/tag46.xml"/><Relationship Id="rId3" Type="http://schemas.openxmlformats.org/officeDocument/2006/relationships/slideLayout" Target="../slideLayouts/slideLayout25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tags" Target="../tags/tag20.xml"/><Relationship Id="rId33" Type="http://schemas.openxmlformats.org/officeDocument/2006/relationships/tags" Target="../tags/tag28.xml"/><Relationship Id="rId38" Type="http://schemas.openxmlformats.org/officeDocument/2006/relationships/tags" Target="../tags/tag33.xml"/><Relationship Id="rId46" Type="http://schemas.openxmlformats.org/officeDocument/2006/relationships/tags" Target="../tags/tag41.xml"/><Relationship Id="rId59" Type="http://schemas.openxmlformats.org/officeDocument/2006/relationships/tags" Target="../tags/tag54.xml"/><Relationship Id="rId67" Type="http://schemas.openxmlformats.org/officeDocument/2006/relationships/tags" Target="../tags/tag62.xml"/><Relationship Id="rId20" Type="http://schemas.openxmlformats.org/officeDocument/2006/relationships/tags" Target="../tags/tag15.xml"/><Relationship Id="rId41" Type="http://schemas.openxmlformats.org/officeDocument/2006/relationships/tags" Target="../tags/tag36.xml"/><Relationship Id="rId54" Type="http://schemas.openxmlformats.org/officeDocument/2006/relationships/tags" Target="../tags/tag49.xml"/><Relationship Id="rId62" Type="http://schemas.openxmlformats.org/officeDocument/2006/relationships/tags" Target="../tags/tag57.xml"/><Relationship Id="rId70" Type="http://schemas.openxmlformats.org/officeDocument/2006/relationships/image" Target="../media/image67.jpeg"/><Relationship Id="rId1" Type="http://schemas.openxmlformats.org/officeDocument/2006/relationships/slideLayout" Target="../slideLayouts/slideLayout250.xml"/><Relationship Id="rId6" Type="http://schemas.openxmlformats.org/officeDocument/2006/relationships/slideLayout" Target="../slideLayouts/slideLayout255.xml"/><Relationship Id="rId15" Type="http://schemas.openxmlformats.org/officeDocument/2006/relationships/tags" Target="../tags/tag10.xml"/><Relationship Id="rId23" Type="http://schemas.openxmlformats.org/officeDocument/2006/relationships/tags" Target="../tags/tag18.xml"/><Relationship Id="rId28" Type="http://schemas.openxmlformats.org/officeDocument/2006/relationships/tags" Target="../tags/tag23.xml"/><Relationship Id="rId36" Type="http://schemas.openxmlformats.org/officeDocument/2006/relationships/tags" Target="../tags/tag31.xml"/><Relationship Id="rId49" Type="http://schemas.openxmlformats.org/officeDocument/2006/relationships/tags" Target="../tags/tag44.xml"/><Relationship Id="rId57" Type="http://schemas.openxmlformats.org/officeDocument/2006/relationships/tags" Target="../tags/tag52.xml"/><Relationship Id="rId10" Type="http://schemas.openxmlformats.org/officeDocument/2006/relationships/tags" Target="../tags/tag5.xml"/><Relationship Id="rId31" Type="http://schemas.openxmlformats.org/officeDocument/2006/relationships/tags" Target="../tags/tag26.xml"/><Relationship Id="rId44" Type="http://schemas.openxmlformats.org/officeDocument/2006/relationships/tags" Target="../tags/tag39.xml"/><Relationship Id="rId52" Type="http://schemas.openxmlformats.org/officeDocument/2006/relationships/tags" Target="../tags/tag47.xml"/><Relationship Id="rId60" Type="http://schemas.openxmlformats.org/officeDocument/2006/relationships/tags" Target="../tags/tag55.xml"/><Relationship Id="rId65" Type="http://schemas.openxmlformats.org/officeDocument/2006/relationships/tags" Target="../tags/tag60.xml"/><Relationship Id="rId4" Type="http://schemas.openxmlformats.org/officeDocument/2006/relationships/slideLayout" Target="../slideLayouts/slideLayout253.xml"/><Relationship Id="rId9" Type="http://schemas.openxmlformats.org/officeDocument/2006/relationships/tags" Target="../tags/tag4.xml"/><Relationship Id="rId13" Type="http://schemas.openxmlformats.org/officeDocument/2006/relationships/tags" Target="../tags/tag8.xml"/><Relationship Id="rId18" Type="http://schemas.openxmlformats.org/officeDocument/2006/relationships/tags" Target="../tags/tag13.xml"/><Relationship Id="rId39" Type="http://schemas.openxmlformats.org/officeDocument/2006/relationships/tags" Target="../tags/tag34.xml"/><Relationship Id="rId34" Type="http://schemas.openxmlformats.org/officeDocument/2006/relationships/tags" Target="../tags/tag29.xml"/><Relationship Id="rId50" Type="http://schemas.openxmlformats.org/officeDocument/2006/relationships/tags" Target="../tags/tag45.xml"/><Relationship Id="rId55" Type="http://schemas.openxmlformats.org/officeDocument/2006/relationships/tags" Target="../tags/tag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4.xml"/><Relationship Id="rId18" Type="http://schemas.openxmlformats.org/officeDocument/2006/relationships/tags" Target="../tags/tag89.xml"/><Relationship Id="rId3" Type="http://schemas.openxmlformats.org/officeDocument/2006/relationships/slideLayout" Target="../slideLayouts/slideLayout258.xml"/><Relationship Id="rId21" Type="http://schemas.openxmlformats.org/officeDocument/2006/relationships/tags" Target="../tags/tag92.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tags" Target="../tags/tag88.xml"/><Relationship Id="rId25" Type="http://schemas.openxmlformats.org/officeDocument/2006/relationships/image" Target="../media/image75.png"/><Relationship Id="rId2" Type="http://schemas.openxmlformats.org/officeDocument/2006/relationships/slideLayout" Target="../slideLayouts/slideLayout257.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image" Target="../media/image74.jpeg"/><Relationship Id="rId5" Type="http://schemas.openxmlformats.org/officeDocument/2006/relationships/slideLayout" Target="../slideLayouts/slideLayout260.xml"/><Relationship Id="rId15" Type="http://schemas.openxmlformats.org/officeDocument/2006/relationships/tags" Target="../tags/tag86.xml"/><Relationship Id="rId23" Type="http://schemas.openxmlformats.org/officeDocument/2006/relationships/image" Target="../media/image71.emf"/><Relationship Id="rId10" Type="http://schemas.openxmlformats.org/officeDocument/2006/relationships/slideLayout" Target="../slideLayouts/slideLayout265.xml"/><Relationship Id="rId19" Type="http://schemas.openxmlformats.org/officeDocument/2006/relationships/tags" Target="../tags/tag90.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ags" Target="../tags/tag85.xml"/><Relationship Id="rId22" Type="http://schemas.openxmlformats.org/officeDocument/2006/relationships/oleObject" Target="../embeddings/oleObject5.bin"/></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image" Target="../media/image77.png"/><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5.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4.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4.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5.png"/><Relationship Id="rId5" Type="http://schemas.openxmlformats.org/officeDocument/2006/relationships/theme" Target="../theme/theme5.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6.jpeg"/><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20.png"/><Relationship Id="rId5" Type="http://schemas.openxmlformats.org/officeDocument/2006/relationships/slideLayout" Target="../slideLayouts/slideLayout101.xml"/><Relationship Id="rId10" Type="http://schemas.openxmlformats.org/officeDocument/2006/relationships/theme" Target="../theme/theme9.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853453-D9AD-BF87-FCD0-F8B5087E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68B120-04C0-3C48-9D87-C842D38D2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D4FBC-D44C-EDF0-B2A3-43EE558D9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105850-95A4-4A32-96C7-80808D696F53}" type="datetimeFigureOut">
              <a:rPr lang="en-US" smtClean="0"/>
              <a:t>1/28/2026</a:t>
            </a:fld>
            <a:endParaRPr lang="en-US"/>
          </a:p>
        </p:txBody>
      </p:sp>
      <p:sp>
        <p:nvSpPr>
          <p:cNvPr id="5" name="Footer Placeholder 4">
            <a:extLst>
              <a:ext uri="{FF2B5EF4-FFF2-40B4-BE49-F238E27FC236}">
                <a16:creationId xmlns:a16="http://schemas.microsoft.com/office/drawing/2014/main" id="{ED5B7BA7-D5BA-23E9-DB90-3B3D67AC9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AF67D0-5B58-063F-D270-19274579AC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81457B-E565-48F7-A397-0120E57818BA}" type="slidenum">
              <a:rPr lang="en-US" smtClean="0"/>
              <a:t>‹#›</a:t>
            </a:fld>
            <a:endParaRPr lang="en-US"/>
          </a:p>
        </p:txBody>
      </p:sp>
    </p:spTree>
    <p:extLst>
      <p:ext uri="{BB962C8B-B14F-4D97-AF65-F5344CB8AC3E}">
        <p14:creationId xmlns:p14="http://schemas.microsoft.com/office/powerpoint/2010/main" val="1414573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Google Shape;326;p48">
            <a:extLst>
              <a:ext uri="{FF2B5EF4-FFF2-40B4-BE49-F238E27FC236}">
                <a16:creationId xmlns:a16="http://schemas.microsoft.com/office/drawing/2014/main" id="{D97FF5C2-60B2-4E97-BC86-CFB8386D4C9B}"/>
              </a:ext>
            </a:extLst>
          </p:cNvPr>
          <p:cNvSpPr/>
          <p:nvPr userDrawn="1"/>
        </p:nvSpPr>
        <p:spPr>
          <a:xfrm>
            <a:off x="-1956" y="0"/>
            <a:ext cx="4488611" cy="6858000"/>
          </a:xfrm>
          <a:prstGeom prst="rect">
            <a:avLst/>
          </a:prstGeom>
          <a:solidFill>
            <a:srgbClr val="003963"/>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17506078"/>
      </p:ext>
    </p:extLst>
  </p:cSld>
  <p:clrMap bg1="lt1" tx1="dk1" bg2="lt2" tx2="dk2" accent1="accent1" accent2="accent2" accent3="accent3" accent4="accent4" accent5="accent5" accent6="accent6" hlink="hlink" folHlink="folHlink"/>
  <p:sldLayoutIdLst>
    <p:sldLayoutId id="2147483764"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700653-2580-4F36-9D02-9AE2F1EBF254}"/>
              </a:ext>
            </a:extLst>
          </p:cNvPr>
          <p:cNvSpPr/>
          <p:nvPr userDrawn="1"/>
        </p:nvSpPr>
        <p:spPr>
          <a:xfrm>
            <a:off x="0" y="0"/>
            <a:ext cx="12192000" cy="1379349"/>
          </a:xfrm>
          <a:prstGeom prst="rect">
            <a:avLst/>
          </a:prstGeom>
          <a:solidFill>
            <a:srgbClr val="00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Verdana" panose="020B0604030504040204" pitchFamily="34" charset="0"/>
              <a:ea typeface="Verdana" panose="020B0604030504040204" pitchFamily="34" charset="0"/>
            </a:endParaRPr>
          </a:p>
        </p:txBody>
      </p:sp>
      <p:pic>
        <p:nvPicPr>
          <p:cNvPr id="8" name="Picture 7" descr="White text on a black background&#10;&#10;Description automatically generated with medium confidence">
            <a:extLst>
              <a:ext uri="{FF2B5EF4-FFF2-40B4-BE49-F238E27FC236}">
                <a16:creationId xmlns:a16="http://schemas.microsoft.com/office/drawing/2014/main" id="{25BD4AB6-94AA-4872-BCA6-AC0E47E288E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76946"/>
          <a:stretch/>
        </p:blipFill>
        <p:spPr>
          <a:xfrm>
            <a:off x="316125" y="282069"/>
            <a:ext cx="756485" cy="731520"/>
          </a:xfrm>
          <a:prstGeom prst="rect">
            <a:avLst/>
          </a:prstGeom>
        </p:spPr>
      </p:pic>
      <p:sp>
        <p:nvSpPr>
          <p:cNvPr id="10" name="TextBox 9">
            <a:extLst>
              <a:ext uri="{FF2B5EF4-FFF2-40B4-BE49-F238E27FC236}">
                <a16:creationId xmlns:a16="http://schemas.microsoft.com/office/drawing/2014/main" id="{C489C686-EC42-46C5-9DE7-27C65582B42E}"/>
              </a:ext>
            </a:extLst>
          </p:cNvPr>
          <p:cNvSpPr txBox="1"/>
          <p:nvPr userDrawn="1"/>
        </p:nvSpPr>
        <p:spPr>
          <a:xfrm>
            <a:off x="0" y="1379348"/>
            <a:ext cx="12194620" cy="731520"/>
          </a:xfrm>
          <a:prstGeom prst="rect">
            <a:avLst/>
          </a:prstGeom>
          <a:solidFill>
            <a:srgbClr val="003963">
              <a:alpha val="30000"/>
            </a:srgbClr>
          </a:solidFill>
        </p:spPr>
        <p:txBody>
          <a:bodyPr wrap="square">
            <a:spAutoFit/>
          </a:bodyPr>
          <a:lstStyle/>
          <a:p>
            <a:r>
              <a:rPr lang="en-US" sz="2400" b="1">
                <a:latin typeface="Verdana" panose="020B0604030504040204" pitchFamily="34" charset="0"/>
                <a:ea typeface="Verdana" panose="020B0604030504040204" pitchFamily="34" charset="0"/>
              </a:rPr>
              <a:t>	</a:t>
            </a:r>
            <a:endParaRPr lang="en-US" sz="1867"/>
          </a:p>
        </p:txBody>
      </p:sp>
      <p:sp>
        <p:nvSpPr>
          <p:cNvPr id="13" name="Slide Number Placeholder 14">
            <a:extLst>
              <a:ext uri="{FF2B5EF4-FFF2-40B4-BE49-F238E27FC236}">
                <a16:creationId xmlns:a16="http://schemas.microsoft.com/office/drawing/2014/main" id="{2B09F027-50A0-447B-AD31-421C41E8D7AC}"/>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Tree>
    <p:extLst>
      <p:ext uri="{BB962C8B-B14F-4D97-AF65-F5344CB8AC3E}">
        <p14:creationId xmlns:p14="http://schemas.microsoft.com/office/powerpoint/2010/main" val="292547127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Google Shape;326;p48">
            <a:extLst>
              <a:ext uri="{FF2B5EF4-FFF2-40B4-BE49-F238E27FC236}">
                <a16:creationId xmlns:a16="http://schemas.microsoft.com/office/drawing/2014/main" id="{D97FF5C2-60B2-4E97-BC86-CFB8386D4C9B}"/>
              </a:ext>
            </a:extLst>
          </p:cNvPr>
          <p:cNvSpPr/>
          <p:nvPr userDrawn="1"/>
        </p:nvSpPr>
        <p:spPr>
          <a:xfrm>
            <a:off x="-1956" y="0"/>
            <a:ext cx="4488611" cy="6858000"/>
          </a:xfrm>
          <a:prstGeom prst="rect">
            <a:avLst/>
          </a:prstGeom>
          <a:solidFill>
            <a:srgbClr val="003963"/>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24521832"/>
      </p:ext>
    </p:extLst>
  </p:cSld>
  <p:clrMap bg1="lt1" tx1="dk1" bg2="lt2" tx2="dk2" accent1="accent1" accent2="accent2" accent3="accent3" accent4="accent4" accent5="accent5" accent6="accent6" hlink="hlink" folHlink="folHlink"/>
  <p:sldLayoutIdLst>
    <p:sldLayoutId id="214748377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grass, sky, outdoor, windmill&#10;&#10;Description automatically generated">
            <a:extLst>
              <a:ext uri="{FF2B5EF4-FFF2-40B4-BE49-F238E27FC236}">
                <a16:creationId xmlns:a16="http://schemas.microsoft.com/office/drawing/2014/main" id="{9EDEDA78-3C79-40FC-8ED0-DEE1CA6D39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72" t="15862" r="8518" b="-652"/>
          <a:stretch/>
        </p:blipFill>
        <p:spPr>
          <a:xfrm>
            <a:off x="0" y="768"/>
            <a:ext cx="12192000" cy="6938411"/>
          </a:xfrm>
          <a:prstGeom prst="rect">
            <a:avLst/>
          </a:prstGeom>
        </p:spPr>
      </p:pic>
      <p:sp>
        <p:nvSpPr>
          <p:cNvPr id="8" name="Rectangle 7">
            <a:extLst>
              <a:ext uri="{FF2B5EF4-FFF2-40B4-BE49-F238E27FC236}">
                <a16:creationId xmlns:a16="http://schemas.microsoft.com/office/drawing/2014/main" id="{61942D2E-9806-4D45-A279-3693FE5EE95C}"/>
              </a:ext>
            </a:extLst>
          </p:cNvPr>
          <p:cNvSpPr/>
          <p:nvPr userDrawn="1"/>
        </p:nvSpPr>
        <p:spPr>
          <a:xfrm>
            <a:off x="0" y="0"/>
            <a:ext cx="12192000" cy="6858000"/>
          </a:xfrm>
          <a:prstGeom prst="rect">
            <a:avLst/>
          </a:prstGeom>
          <a:solidFill>
            <a:srgbClr val="01426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46011-3E59-430B-9AEC-7563B1DD4DE1}"/>
              </a:ext>
            </a:extLst>
          </p:cNvPr>
          <p:cNvSpPr/>
          <p:nvPr userDrawn="1"/>
        </p:nvSpPr>
        <p:spPr>
          <a:xfrm>
            <a:off x="4965032" y="1848559"/>
            <a:ext cx="1130968" cy="8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8" name="Title Placeholder 1">
            <a:extLst>
              <a:ext uri="{FF2B5EF4-FFF2-40B4-BE49-F238E27FC236}">
                <a16:creationId xmlns:a16="http://schemas.microsoft.com/office/drawing/2014/main" id="{16749EB0-21F1-468D-929E-D81314646614}"/>
              </a:ext>
            </a:extLst>
          </p:cNvPr>
          <p:cNvSpPr>
            <a:spLocks noGrp="1"/>
          </p:cNvSpPr>
          <p:nvPr userDrawn="1">
            <p:ph type="title"/>
          </p:nvPr>
        </p:nvSpPr>
        <p:spPr>
          <a:xfrm>
            <a:off x="4829120" y="2103437"/>
            <a:ext cx="6105580" cy="1325563"/>
          </a:xfrm>
          <a:prstGeom prst="rect">
            <a:avLst/>
          </a:prstGeom>
        </p:spPr>
        <p:txBody>
          <a:bodyPr vert="horz" lIns="91440" tIns="45720" rIns="91440" bIns="45720" rtlCol="0" anchor="ctr">
            <a:normAutofit/>
          </a:bodyPr>
          <a:lstStyle/>
          <a:p>
            <a:r>
              <a:rPr lang="en-US" sz="4400" b="1">
                <a:solidFill>
                  <a:schemeClr val="bg1"/>
                </a:solidFill>
                <a:latin typeface="Proxima Nova" panose="02000506030000020004" pitchFamily="50" charset="0"/>
                <a:ea typeface="Verdana" panose="020B0604030504040204" pitchFamily="34" charset="0"/>
              </a:rPr>
              <a:t>Change starts with clean electricity.</a:t>
            </a:r>
          </a:p>
        </p:txBody>
      </p:sp>
      <p:sp>
        <p:nvSpPr>
          <p:cNvPr id="21" name="Oval 20">
            <a:extLst>
              <a:ext uri="{FF2B5EF4-FFF2-40B4-BE49-F238E27FC236}">
                <a16:creationId xmlns:a16="http://schemas.microsoft.com/office/drawing/2014/main" id="{550BB903-DB4D-474A-B7EB-E129401E6C2E}"/>
              </a:ext>
            </a:extLst>
          </p:cNvPr>
          <p:cNvSpPr/>
          <p:nvPr userDrawn="1"/>
        </p:nvSpPr>
        <p:spPr>
          <a:xfrm>
            <a:off x="865572" y="2103437"/>
            <a:ext cx="3337635" cy="3337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14">
            <a:extLst>
              <a:ext uri="{FF2B5EF4-FFF2-40B4-BE49-F238E27FC236}">
                <a16:creationId xmlns:a16="http://schemas.microsoft.com/office/drawing/2014/main" id="{D6D56574-4328-4CB1-BB8C-72C40B80BEA2}"/>
              </a:ext>
            </a:extLst>
          </p:cNvPr>
          <p:cNvSpPr txBox="1">
            <a:spLocks/>
          </p:cNvSpPr>
          <p:nvPr userDrawn="1"/>
        </p:nvSpPr>
        <p:spPr>
          <a:xfrm>
            <a:off x="11502188" y="6332287"/>
            <a:ext cx="469233"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Proxima Nova"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27637E-3EC5-4FDE-B52B-BDE9D0B50102}" type="slidenum">
              <a:rPr lang="en-US" smtClean="0"/>
              <a:pPr/>
              <a:t>‹#›</a:t>
            </a:fld>
            <a:endParaRPr lang="en-US"/>
          </a:p>
        </p:txBody>
      </p:sp>
    </p:spTree>
    <p:extLst>
      <p:ext uri="{BB962C8B-B14F-4D97-AF65-F5344CB8AC3E}">
        <p14:creationId xmlns:p14="http://schemas.microsoft.com/office/powerpoint/2010/main" val="2692648646"/>
      </p:ext>
    </p:extLst>
  </p:cSld>
  <p:clrMap bg1="lt1" tx1="dk1" bg2="lt2" tx2="dk2" accent1="accent1" accent2="accent2" accent3="accent3" accent4="accent4" accent5="accent5" accent6="accent6" hlink="hlink" folHlink="folHlink"/>
  <p:sldLayoutIdLst>
    <p:sldLayoutId id="2147483774" r:id="rId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0838" y="6356352"/>
            <a:ext cx="1706732" cy="365125"/>
          </a:xfrm>
          <a:prstGeom prst="rect">
            <a:avLst/>
          </a:prstGeom>
        </p:spPr>
        <p:txBody>
          <a:bodyPr vert="horz" lIns="91440" tIns="45720" rIns="91440" bIns="45720" rtlCol="0" anchor="ctr"/>
          <a:lstStyle>
            <a:lvl1pPr algn="l">
              <a:defRPr sz="1000">
                <a:solidFill>
                  <a:schemeClr val="tx1"/>
                </a:solidFill>
                <a:latin typeface="Segoe UI Semibold" panose="020B0702040204020203" pitchFamily="34" charset="0"/>
              </a:defRPr>
            </a:lvl1pPr>
          </a:lstStyle>
          <a:p>
            <a:fld id="{62FE63C3-A73F-4097-86A9-7B28950712B1}" type="datetime1">
              <a:rPr lang="en-US" smtClean="0"/>
              <a:pPr/>
              <a:t>1/28/2026</a:t>
            </a:fld>
            <a:endParaRPr lang="en-US"/>
          </a:p>
        </p:txBody>
      </p:sp>
      <p:sp>
        <p:nvSpPr>
          <p:cNvPr id="5" name="Footer Placeholder 4"/>
          <p:cNvSpPr>
            <a:spLocks noGrp="1"/>
          </p:cNvSpPr>
          <p:nvPr>
            <p:ph type="ftr" sz="quarter" idx="3"/>
          </p:nvPr>
        </p:nvSpPr>
        <p:spPr>
          <a:xfrm>
            <a:off x="3150828" y="6356352"/>
            <a:ext cx="4114800" cy="365125"/>
          </a:xfrm>
          <a:prstGeom prst="rect">
            <a:avLst/>
          </a:prstGeom>
        </p:spPr>
        <p:txBody>
          <a:bodyPr vert="horz" lIns="91440" tIns="45720" rIns="91440" bIns="45720" rtlCol="0" anchor="ctr"/>
          <a:lstStyle>
            <a:lvl1pPr algn="l">
              <a:defRPr sz="1000">
                <a:solidFill>
                  <a:schemeClr val="tx1">
                    <a:tint val="75000"/>
                  </a:schemeClr>
                </a:solidFill>
                <a:latin typeface="Segoe UI Semibold" panose="020B0702040204020203" pitchFamily="34" charset="0"/>
              </a:defRPr>
            </a:lvl1pPr>
          </a:lstStyle>
          <a:p>
            <a:endParaRPr lang="en-US"/>
          </a:p>
        </p:txBody>
      </p:sp>
      <p:sp>
        <p:nvSpPr>
          <p:cNvPr id="6" name="Slide Number Placeholder 5"/>
          <p:cNvSpPr>
            <a:spLocks noGrp="1"/>
          </p:cNvSpPr>
          <p:nvPr>
            <p:ph type="sldNum" sz="quarter" idx="4"/>
          </p:nvPr>
        </p:nvSpPr>
        <p:spPr>
          <a:xfrm>
            <a:off x="11304231" y="6374108"/>
            <a:ext cx="688760" cy="365125"/>
          </a:xfrm>
          <a:prstGeom prst="rect">
            <a:avLst/>
          </a:prstGeom>
        </p:spPr>
        <p:txBody>
          <a:bodyPr vert="horz" lIns="91440" tIns="45720" rIns="91440" bIns="45720" rtlCol="0" anchor="ctr"/>
          <a:lstStyle>
            <a:lvl1pPr algn="r">
              <a:defRPr sz="1200" b="1">
                <a:solidFill>
                  <a:schemeClr val="bg1">
                    <a:lumMod val="50000"/>
                  </a:schemeClr>
                </a:solidFill>
                <a:latin typeface="Segoe UI Semibold" panose="020B0702040204020203" pitchFamily="34" charset="0"/>
                <a:ea typeface="Segoe UI" panose="020B0502040204020203" pitchFamily="34" charset="0"/>
                <a:cs typeface="Segoe UI" panose="020B0502040204020203" pitchFamily="34" charset="0"/>
              </a:defRPr>
            </a:lvl1pPr>
          </a:lstStyle>
          <a:p>
            <a:fld id="{5E94BA17-8AE8-4651-9FD9-8589E5D42325}" type="slidenum">
              <a:rPr lang="en-US" smtClean="0"/>
              <a:pPr/>
              <a:t>‹#›</a:t>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69904" y="6459406"/>
            <a:ext cx="2334327" cy="194527"/>
          </a:xfrm>
          <a:prstGeom prst="rect">
            <a:avLst/>
          </a:prstGeom>
        </p:spPr>
      </p:pic>
      <p:cxnSp>
        <p:nvCxnSpPr>
          <p:cNvPr id="9" name="Straight Connector 8"/>
          <p:cNvCxnSpPr/>
          <p:nvPr userDrawn="1"/>
        </p:nvCxnSpPr>
        <p:spPr>
          <a:xfrm>
            <a:off x="11389619" y="6383045"/>
            <a:ext cx="0" cy="32515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6795856"/>
            <a:ext cx="12192000" cy="71021"/>
          </a:xfrm>
          <a:prstGeom prst="rect">
            <a:avLst/>
          </a:prstGeom>
          <a:solidFill>
            <a:srgbClr val="FED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9250421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hf hdr="0" ftr="0" dt="0"/>
  <p:txStyles>
    <p:titleStyle>
      <a:lvl1pPr algn="l" defTabSz="914400" rtl="0" eaLnBrk="1" latinLnBrk="0" hangingPunct="1">
        <a:lnSpc>
          <a:spcPct val="90000"/>
        </a:lnSpc>
        <a:spcBef>
          <a:spcPct val="0"/>
        </a:spcBef>
        <a:buNone/>
        <a:defRPr sz="280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descr="three dashed lines blue, green, and yellow">
            <a:extLst>
              <a:ext uri="{FF2B5EF4-FFF2-40B4-BE49-F238E27FC236}">
                <a16:creationId xmlns:a16="http://schemas.microsoft.com/office/drawing/2014/main" id="{EFA0EEBD-F621-79BE-846F-6CDBFDE8E23B}"/>
              </a:ext>
            </a:extLst>
          </p:cNvPr>
          <p:cNvGrpSpPr/>
          <p:nvPr userDrawn="1"/>
        </p:nvGrpSpPr>
        <p:grpSpPr>
          <a:xfrm>
            <a:off x="8987287" y="812055"/>
            <a:ext cx="3233288" cy="0"/>
            <a:chOff x="8987287" y="812055"/>
            <a:chExt cx="3233288" cy="0"/>
          </a:xfrm>
        </p:grpSpPr>
        <p:cxnSp>
          <p:nvCxnSpPr>
            <p:cNvPr id="17" name="Straight Connector 16">
              <a:extLst>
                <a:ext uri="{FF2B5EF4-FFF2-40B4-BE49-F238E27FC236}">
                  <a16:creationId xmlns:a16="http://schemas.microsoft.com/office/drawing/2014/main" id="{7853DCD9-32A8-2216-20A9-41723BB00743}"/>
                </a:ext>
              </a:extLst>
            </p:cNvPr>
            <p:cNvCxnSpPr/>
            <p:nvPr userDrawn="1"/>
          </p:nvCxnSpPr>
          <p:spPr>
            <a:xfrm flipH="1">
              <a:off x="11229975" y="812055"/>
              <a:ext cx="990600" cy="0"/>
            </a:xfrm>
            <a:prstGeom prst="line">
              <a:avLst/>
            </a:prstGeom>
            <a:ln w="476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1CEBDD-FD4B-07F3-9C04-297671E10C97}"/>
                </a:ext>
              </a:extLst>
            </p:cNvPr>
            <p:cNvCxnSpPr/>
            <p:nvPr userDrawn="1"/>
          </p:nvCxnSpPr>
          <p:spPr>
            <a:xfrm flipH="1">
              <a:off x="10108631" y="812055"/>
              <a:ext cx="990600" cy="0"/>
            </a:xfrm>
            <a:prstGeom prst="line">
              <a:avLst/>
            </a:prstGeom>
            <a:ln w="476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CD4D0B-6CA3-EE9B-0A3D-C4DA7C31E703}"/>
                </a:ext>
              </a:extLst>
            </p:cNvPr>
            <p:cNvCxnSpPr/>
            <p:nvPr userDrawn="1"/>
          </p:nvCxnSpPr>
          <p:spPr>
            <a:xfrm flipH="1">
              <a:off x="8987287" y="812055"/>
              <a:ext cx="990600" cy="0"/>
            </a:xfrm>
            <a:prstGeom prst="line">
              <a:avLst/>
            </a:prstGeom>
            <a:ln w="47625" cap="rnd">
              <a:round/>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A3CBD67-2EF6-8538-4A95-4A4E5F864DB6}"/>
              </a:ext>
            </a:extLst>
          </p:cNvPr>
          <p:cNvSpPr txBox="1"/>
          <p:nvPr userDrawn="1"/>
        </p:nvSpPr>
        <p:spPr>
          <a:xfrm>
            <a:off x="11401425" y="6324441"/>
            <a:ext cx="588372" cy="261610"/>
          </a:xfrm>
          <a:prstGeom prst="rect">
            <a:avLst/>
          </a:prstGeom>
          <a:noFill/>
        </p:spPr>
        <p:txBody>
          <a:bodyPr wrap="square" rtlCol="0">
            <a:spAutoFit/>
          </a:bodyPr>
          <a:lstStyle/>
          <a:p>
            <a:fld id="{11D9674F-2C93-43A2-BE18-1C38B6129059}" type="slidenum">
              <a:rPr lang="en-US" sz="1100" b="1" smtClean="0">
                <a:solidFill>
                  <a:schemeClr val="tx1">
                    <a:lumMod val="75000"/>
                    <a:lumOff val="25000"/>
                  </a:schemeClr>
                </a:solidFill>
              </a:rPr>
              <a:t>‹#›</a:t>
            </a:fld>
            <a:endParaRPr lang="en-US" b="1">
              <a:solidFill>
                <a:schemeClr val="tx1">
                  <a:lumMod val="75000"/>
                  <a:lumOff val="25000"/>
                </a:schemeClr>
              </a:solidFill>
            </a:endParaRPr>
          </a:p>
        </p:txBody>
      </p:sp>
      <p:grpSp>
        <p:nvGrpSpPr>
          <p:cNvPr id="38" name="Group 37" hidden="1">
            <a:extLst>
              <a:ext uri="{FF2B5EF4-FFF2-40B4-BE49-F238E27FC236}">
                <a16:creationId xmlns:a16="http://schemas.microsoft.com/office/drawing/2014/main" id="{E3192C38-11EF-03D6-4FE1-1120BDD0A460}"/>
              </a:ext>
            </a:extLst>
          </p:cNvPr>
          <p:cNvGrpSpPr/>
          <p:nvPr userDrawn="1"/>
        </p:nvGrpSpPr>
        <p:grpSpPr>
          <a:xfrm>
            <a:off x="3230970" y="-1711511"/>
            <a:ext cx="1497057" cy="1498093"/>
            <a:chOff x="6307545" y="3336739"/>
            <a:chExt cx="1497057" cy="1498093"/>
          </a:xfrm>
        </p:grpSpPr>
        <p:sp>
          <p:nvSpPr>
            <p:cNvPr id="31" name="Freeform: Shape 30">
              <a:extLst>
                <a:ext uri="{FF2B5EF4-FFF2-40B4-BE49-F238E27FC236}">
                  <a16:creationId xmlns:a16="http://schemas.microsoft.com/office/drawing/2014/main" id="{D32DAE2B-C446-7B1C-9F1A-FBB2BF41D24E}"/>
                </a:ext>
              </a:extLst>
            </p:cNvPr>
            <p:cNvSpPr/>
            <p:nvPr userDrawn="1"/>
          </p:nvSpPr>
          <p:spPr>
            <a:xfrm>
              <a:off x="6325429" y="3755233"/>
              <a:ext cx="1455904" cy="787291"/>
            </a:xfrm>
            <a:custGeom>
              <a:avLst/>
              <a:gdLst>
                <a:gd name="connsiteX0" fmla="*/ 1403066 w 1455904"/>
                <a:gd name="connsiteY0" fmla="*/ -381 h 787291"/>
                <a:gd name="connsiteX1" fmla="*/ -94 w 1455904"/>
                <a:gd name="connsiteY1" fmla="*/ 491384 h 787291"/>
                <a:gd name="connsiteX2" fmla="*/ 137197 w 1455904"/>
                <a:gd name="connsiteY2" fmla="*/ 786911 h 787291"/>
                <a:gd name="connsiteX3" fmla="*/ 1455810 w 1455904"/>
                <a:gd name="connsiteY3" fmla="*/ 141565 h 787291"/>
                <a:gd name="connsiteX4" fmla="*/ 1403066 w 1455904"/>
                <a:gd name="connsiteY4" fmla="*/ -381 h 787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904" h="787291">
                  <a:moveTo>
                    <a:pt x="1403066" y="-381"/>
                  </a:moveTo>
                  <a:cubicBezTo>
                    <a:pt x="1008490" y="324775"/>
                    <a:pt x="511140" y="499065"/>
                    <a:pt x="-94" y="491384"/>
                  </a:cubicBezTo>
                  <a:cubicBezTo>
                    <a:pt x="22454" y="599123"/>
                    <a:pt x="69420" y="700192"/>
                    <a:pt x="137197" y="786911"/>
                  </a:cubicBezTo>
                  <a:cubicBezTo>
                    <a:pt x="560704" y="758209"/>
                    <a:pt x="1233197" y="303677"/>
                    <a:pt x="1455810" y="141565"/>
                  </a:cubicBezTo>
                  <a:cubicBezTo>
                    <a:pt x="1442624" y="92699"/>
                    <a:pt x="1425016" y="45229"/>
                    <a:pt x="1403066" y="-381"/>
                  </a:cubicBezTo>
                  <a:close/>
                </a:path>
              </a:pathLst>
            </a:custGeom>
            <a:solidFill>
              <a:srgbClr val="58B947"/>
            </a:solidFill>
            <a:ln w="2159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AD3104C-2DCC-EFC3-12B8-AD8482951987}"/>
                </a:ext>
              </a:extLst>
            </p:cNvPr>
            <p:cNvSpPr/>
            <p:nvPr userDrawn="1"/>
          </p:nvSpPr>
          <p:spPr>
            <a:xfrm>
              <a:off x="6672146" y="3897179"/>
              <a:ext cx="1132456" cy="937653"/>
            </a:xfrm>
            <a:custGeom>
              <a:avLst/>
              <a:gdLst>
                <a:gd name="connsiteX0" fmla="*/ 1109093 w 1132456"/>
                <a:gd name="connsiteY0" fmla="*/ -381 h 937653"/>
                <a:gd name="connsiteX1" fmla="*/ -94 w 1132456"/>
                <a:gd name="connsiteY1" fmla="*/ 831121 h 937653"/>
                <a:gd name="connsiteX2" fmla="*/ 354380 w 1132456"/>
                <a:gd name="connsiteY2" fmla="*/ 936609 h 937653"/>
                <a:gd name="connsiteX3" fmla="*/ 809690 w 1132456"/>
                <a:gd name="connsiteY3" fmla="*/ 805523 h 937653"/>
                <a:gd name="connsiteX4" fmla="*/ 1075740 w 1132456"/>
                <a:gd name="connsiteY4" fmla="*/ 471993 h 937653"/>
                <a:gd name="connsiteX5" fmla="*/ 1132363 w 1132456"/>
                <a:gd name="connsiteY5" fmla="*/ 185776 h 937653"/>
                <a:gd name="connsiteX6" fmla="*/ 1109093 w 1132456"/>
                <a:gd name="connsiteY6" fmla="*/ -381 h 9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456" h="937653">
                  <a:moveTo>
                    <a:pt x="1109093" y="-381"/>
                  </a:moveTo>
                  <a:cubicBezTo>
                    <a:pt x="1109093" y="-381"/>
                    <a:pt x="791850" y="511552"/>
                    <a:pt x="-94" y="831121"/>
                  </a:cubicBezTo>
                  <a:cubicBezTo>
                    <a:pt x="107179" y="895888"/>
                    <a:pt x="229190" y="932187"/>
                    <a:pt x="354380" y="936609"/>
                  </a:cubicBezTo>
                  <a:cubicBezTo>
                    <a:pt x="516337" y="943436"/>
                    <a:pt x="676122" y="897438"/>
                    <a:pt x="809690" y="805523"/>
                  </a:cubicBezTo>
                  <a:cubicBezTo>
                    <a:pt x="928210" y="721832"/>
                    <a:pt x="1020513" y="606182"/>
                    <a:pt x="1075740" y="471993"/>
                  </a:cubicBezTo>
                  <a:cubicBezTo>
                    <a:pt x="1112273" y="380930"/>
                    <a:pt x="1131509" y="283897"/>
                    <a:pt x="1132363" y="185776"/>
                  </a:cubicBezTo>
                  <a:cubicBezTo>
                    <a:pt x="1132130" y="123026"/>
                    <a:pt x="1124373" y="60508"/>
                    <a:pt x="1109093" y="-381"/>
                  </a:cubicBezTo>
                  <a:close/>
                </a:path>
              </a:pathLst>
            </a:custGeom>
            <a:solidFill>
              <a:srgbClr val="14327D"/>
            </a:solidFill>
            <a:ln w="2159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2DFD6A-6C8E-E7A0-99C4-BAAB5CAF03F7}"/>
                </a:ext>
              </a:extLst>
            </p:cNvPr>
            <p:cNvSpPr/>
            <p:nvPr userDrawn="1"/>
          </p:nvSpPr>
          <p:spPr>
            <a:xfrm>
              <a:off x="6307545" y="3336739"/>
              <a:ext cx="1235661" cy="910258"/>
            </a:xfrm>
            <a:custGeom>
              <a:avLst/>
              <a:gdLst>
                <a:gd name="connsiteX0" fmla="*/ 1235568 w 1235661"/>
                <a:gd name="connsiteY0" fmla="*/ 180763 h 910258"/>
                <a:gd name="connsiteX1" fmla="*/ 181049 w 1235661"/>
                <a:gd name="connsiteY1" fmla="*/ 259415 h 910258"/>
                <a:gd name="connsiteX2" fmla="*/ 17789 w 1235661"/>
                <a:gd name="connsiteY2" fmla="*/ 909878 h 910258"/>
                <a:gd name="connsiteX3" fmla="*/ 1235568 w 1235661"/>
                <a:gd name="connsiteY3" fmla="*/ 180763 h 910258"/>
              </a:gdLst>
              <a:ahLst/>
              <a:cxnLst>
                <a:cxn ang="0">
                  <a:pos x="connsiteX0" y="connsiteY0"/>
                </a:cxn>
                <a:cxn ang="0">
                  <a:pos x="connsiteX1" y="connsiteY1"/>
                </a:cxn>
                <a:cxn ang="0">
                  <a:pos x="connsiteX2" y="connsiteY2"/>
                </a:cxn>
                <a:cxn ang="0">
                  <a:pos x="connsiteX3" y="connsiteY3"/>
                </a:cxn>
              </a:cxnLst>
              <a:rect l="l" t="t" r="r" b="b"/>
              <a:pathLst>
                <a:path w="1235661" h="910258">
                  <a:moveTo>
                    <a:pt x="1235568" y="180763"/>
                  </a:moveTo>
                  <a:cubicBezTo>
                    <a:pt x="922668" y="-88700"/>
                    <a:pt x="450519" y="-53484"/>
                    <a:pt x="181049" y="259415"/>
                  </a:cubicBezTo>
                  <a:cubicBezTo>
                    <a:pt x="27004" y="438359"/>
                    <a:pt x="-33521" y="679432"/>
                    <a:pt x="17789" y="909878"/>
                  </a:cubicBezTo>
                  <a:cubicBezTo>
                    <a:pt x="17789" y="909878"/>
                    <a:pt x="853945" y="791979"/>
                    <a:pt x="1235568" y="180763"/>
                  </a:cubicBezTo>
                  <a:close/>
                </a:path>
              </a:pathLst>
            </a:custGeom>
            <a:solidFill>
              <a:srgbClr val="FCD404"/>
            </a:solidFill>
            <a:ln w="21599"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F8E7CD65-D9B6-9BA5-AB09-00728A89F38F}"/>
              </a:ext>
            </a:extLst>
          </p:cNvPr>
          <p:cNvSpPr/>
          <p:nvPr userDrawn="1"/>
        </p:nvSpPr>
        <p:spPr>
          <a:xfrm rot="16200000">
            <a:off x="5431756" y="900427"/>
            <a:ext cx="526210" cy="11389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987F8E7-6134-8825-6D27-C1A33A240DF2}"/>
              </a:ext>
            </a:extLst>
          </p:cNvPr>
          <p:cNvCxnSpPr>
            <a:cxnSpLocks/>
          </p:cNvCxnSpPr>
          <p:nvPr userDrawn="1"/>
        </p:nvCxnSpPr>
        <p:spPr>
          <a:xfrm>
            <a:off x="11386644" y="6332182"/>
            <a:ext cx="0" cy="52889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Graphic 2" descr="SDGE LOGO">
            <a:extLst>
              <a:ext uri="{FF2B5EF4-FFF2-40B4-BE49-F238E27FC236}">
                <a16:creationId xmlns:a16="http://schemas.microsoft.com/office/drawing/2014/main" id="{5E03170A-3B3E-0802-1985-477844E61341}"/>
              </a:ext>
              <a:ext uri="{C183D7F6-B498-43B3-948B-1728B52AA6E4}">
                <adec:decorative xmlns:adec="http://schemas.microsoft.com/office/drawing/2017/decorative" val="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38245" y="6435299"/>
            <a:ext cx="1139757" cy="305005"/>
          </a:xfrm>
          <a:prstGeom prst="rect">
            <a:avLst/>
          </a:prstGeom>
        </p:spPr>
      </p:pic>
      <p:sp>
        <p:nvSpPr>
          <p:cNvPr id="9" name="Rectangle 8">
            <a:extLst>
              <a:ext uri="{FF2B5EF4-FFF2-40B4-BE49-F238E27FC236}">
                <a16:creationId xmlns:a16="http://schemas.microsoft.com/office/drawing/2014/main" id="{EEB89D5B-1C4B-8CB9-16E8-FA15E75335B4}"/>
              </a:ext>
            </a:extLst>
          </p:cNvPr>
          <p:cNvSpPr>
            <a:spLocks noGrp="1" noRot="1" noMove="1" noResize="1" noEditPoints="1" noAdjustHandles="1" noChangeArrowheads="1" noChangeShapeType="1"/>
          </p:cNvSpPr>
          <p:nvPr userDrawn="1"/>
        </p:nvSpPr>
        <p:spPr>
          <a:xfrm>
            <a:off x="12203151" y="296355"/>
            <a:ext cx="990599" cy="10705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07373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4BC017DF-A407-CD47-A5A3-F311B6DBC780}"/>
              </a:ext>
            </a:extLst>
          </p:cNvPr>
          <p:cNvSpPr/>
          <p:nvPr userDrawn="1"/>
        </p:nvSpPr>
        <p:spPr>
          <a:xfrm>
            <a:off x="0" y="5466080"/>
            <a:ext cx="5019040" cy="1391920"/>
          </a:xfrm>
          <a:prstGeom prst="rtTriangle">
            <a:avLst/>
          </a:prstGeom>
          <a:gradFill>
            <a:gsLst>
              <a:gs pos="0">
                <a:schemeClr val="tx2"/>
              </a:gs>
              <a:gs pos="74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1283" y="274638"/>
            <a:ext cx="11269113" cy="685995"/>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459252" y="1178560"/>
            <a:ext cx="11281464" cy="4708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86094" y="6330916"/>
            <a:ext cx="793897"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AE09127B-8BE0-4C75-AECD-FDE3C9AFCBD8}" type="datetime1">
              <a:rPr lang="en-US" smtClean="0"/>
              <a:t>1/28/2026</a:t>
            </a:fld>
            <a:endParaRPr lang="en-US"/>
          </a:p>
        </p:txBody>
      </p:sp>
      <p:sp>
        <p:nvSpPr>
          <p:cNvPr id="6" name="Slide Number Placeholder 5"/>
          <p:cNvSpPr>
            <a:spLocks noGrp="1"/>
          </p:cNvSpPr>
          <p:nvPr>
            <p:ph type="sldNum" sz="quarter" idx="4"/>
          </p:nvPr>
        </p:nvSpPr>
        <p:spPr>
          <a:xfrm>
            <a:off x="5846597" y="6330916"/>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a:p>
        </p:txBody>
      </p:sp>
      <p:pic>
        <p:nvPicPr>
          <p:cNvPr id="5" name="Picture 4">
            <a:extLst>
              <a:ext uri="{FF2B5EF4-FFF2-40B4-BE49-F238E27FC236}">
                <a16:creationId xmlns:a16="http://schemas.microsoft.com/office/drawing/2014/main" id="{EA4F75DD-9575-AB4C-8610-942B34CE5952}"/>
              </a:ext>
            </a:extLst>
          </p:cNvPr>
          <p:cNvPicPr>
            <a:picLocks noChangeAspect="1"/>
          </p:cNvPicPr>
          <p:nvPr userDrawn="1"/>
        </p:nvPicPr>
        <p:blipFill>
          <a:blip r:embed="rId19"/>
          <a:stretch>
            <a:fillRect/>
          </a:stretch>
        </p:blipFill>
        <p:spPr>
          <a:xfrm>
            <a:off x="451283" y="5976048"/>
            <a:ext cx="1567709" cy="612592"/>
          </a:xfrm>
          <a:prstGeom prst="rect">
            <a:avLst/>
          </a:prstGeom>
        </p:spPr>
      </p:pic>
      <p:pic>
        <p:nvPicPr>
          <p:cNvPr id="7" name="Picture 6">
            <a:extLst>
              <a:ext uri="{FF2B5EF4-FFF2-40B4-BE49-F238E27FC236}">
                <a16:creationId xmlns:a16="http://schemas.microsoft.com/office/drawing/2014/main" id="{7C04634F-CB39-159F-28CC-473FA8322150}"/>
              </a:ext>
            </a:extLst>
          </p:cNvPr>
          <p:cNvPicPr>
            <a:picLocks noChangeAspect="1"/>
          </p:cNvPicPr>
          <p:nvPr userDrawn="1"/>
        </p:nvPicPr>
        <p:blipFill>
          <a:blip r:embed="rId20"/>
          <a:stretch>
            <a:fillRect/>
          </a:stretch>
        </p:blipFill>
        <p:spPr>
          <a:xfrm>
            <a:off x="10161615" y="6156960"/>
            <a:ext cx="1690861" cy="458097"/>
          </a:xfrm>
          <a:prstGeom prst="rect">
            <a:avLst/>
          </a:prstGeom>
        </p:spPr>
      </p:pic>
    </p:spTree>
    <p:extLst>
      <p:ext uri="{BB962C8B-B14F-4D97-AF65-F5344CB8AC3E}">
        <p14:creationId xmlns:p14="http://schemas.microsoft.com/office/powerpoint/2010/main" val="281740962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Lst>
  <p:hf hdr="0" ftr="0" dt="0"/>
  <p:txStyles>
    <p:titleStyle>
      <a:lvl1pPr algn="l" defTabSz="914400" rtl="0" eaLnBrk="1" latinLnBrk="0" hangingPunct="1">
        <a:spcBef>
          <a:spcPct val="0"/>
        </a:spcBef>
        <a:buNone/>
        <a:defRPr sz="3400" b="1" i="0" kern="1200">
          <a:solidFill>
            <a:schemeClr val="tx2"/>
          </a:solidFill>
          <a:latin typeface="Avenir Heavy" panose="02000503020000020003" pitchFamily="2" charset="0"/>
          <a:ea typeface="+mj-ea"/>
          <a:cs typeface="Arial" pitchFamily="34" charset="0"/>
        </a:defRPr>
      </a:lvl1pPr>
    </p:titleStyle>
    <p:bodyStyle>
      <a:lvl1pPr marL="342900" indent="-342900" algn="l" defTabSz="914400" rtl="0" eaLnBrk="1" latinLnBrk="0" hangingPunct="1">
        <a:spcBef>
          <a:spcPct val="20000"/>
        </a:spcBef>
        <a:buClr>
          <a:schemeClr val="tx2"/>
        </a:buClr>
        <a:buSzPct val="100000"/>
        <a:buFont typeface="Arial" pitchFamily="34" charset="0"/>
        <a:buChar char="»"/>
        <a:defRPr sz="2800" kern="1200">
          <a:solidFill>
            <a:schemeClr val="tx1"/>
          </a:solidFill>
          <a:latin typeface="Avenir Book" panose="02000503020000020003" pitchFamily="2" charset="0"/>
          <a:ea typeface="+mn-ea"/>
          <a:cs typeface="Arial" pitchFamily="34" charset="0"/>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Avenir Book" panose="02000503020000020003" pitchFamily="2" charset="0"/>
          <a:ea typeface="+mn-ea"/>
          <a:cs typeface="Arial" pitchFamily="34" charset="0"/>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Avenir Book" panose="02000503020000020003" pitchFamily="2" charset="0"/>
          <a:ea typeface="+mn-ea"/>
          <a:cs typeface="Arial" pitchFamily="34" charset="0"/>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Book" panose="02000503020000020003" pitchFamily="2"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Book" panose="02000503020000020003" pitchFamily="2"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962AB90F-0235-4524-8BD0-AEFA286D36EF}" type="datetime4">
              <a:rPr lang="en-US" smtClean="0"/>
              <a:t>January 28, 2026</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accent1"/>
                </a:solidFill>
              </a:rPr>
              <a:t>California Public Utilities Commission</a:t>
            </a:r>
          </a:p>
        </p:txBody>
      </p:sp>
    </p:spTree>
    <p:extLst>
      <p:ext uri="{BB962C8B-B14F-4D97-AF65-F5344CB8AC3E}">
        <p14:creationId xmlns:p14="http://schemas.microsoft.com/office/powerpoint/2010/main" val="396719922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hf hdr="0" ftr="0" dt="0"/>
  <p:txStyles>
    <p:titleStyle>
      <a:lvl1pPr algn="l" defTabSz="914400" rtl="0" eaLnBrk="1" fontAlgn="b"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tx2"/>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418AE4BA-6E82-410A-8735-079F33F107CB}" type="datetime4">
              <a:rPr lang="en-US" smtClean="0"/>
              <a:t>January 28, 2026</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98570669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hdr="0" ftr="0" dt="0"/>
  <p:txStyles>
    <p:titleStyle>
      <a:lvl1pPr algn="l" defTabSz="914400" rtl="0" eaLnBrk="1" fontAlgn="b"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tx2"/>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50A4E6E2-65BA-4413-A14E-D27439351402}" type="datetime4">
              <a:rPr lang="en-US" smtClean="0"/>
              <a:t>January 28, 2026</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12856951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hf hdr="0" ftr="0" dt="0"/>
  <p:txStyles>
    <p:title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CA7C93-A503-6887-FBC6-79BA35DD9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81436D-1D2A-02B4-9F87-E4F02487F4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0BE7D7-45DF-3C15-ABE3-E271D44483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3DFBD-4455-4B85-BC93-F45669CA1EEE}" type="datetimeFigureOut">
              <a:rPr lang="en-GB" smtClean="0"/>
              <a:t>28/01/2026</a:t>
            </a:fld>
            <a:endParaRPr lang="en-GB"/>
          </a:p>
        </p:txBody>
      </p:sp>
      <p:sp>
        <p:nvSpPr>
          <p:cNvPr id="5" name="Footer Placeholder 4">
            <a:extLst>
              <a:ext uri="{FF2B5EF4-FFF2-40B4-BE49-F238E27FC236}">
                <a16:creationId xmlns:a16="http://schemas.microsoft.com/office/drawing/2014/main" id="{5833EF5D-C88C-C44A-5450-27A0018B1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A796AB-C135-5DB5-8EE0-8DABE0B4C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3832C-5FC8-4A54-9164-1F2A2ACAD43A}" type="slidenum">
              <a:rPr lang="en-GB" smtClean="0"/>
              <a:t>‹#›</a:t>
            </a:fld>
            <a:endParaRPr lang="en-GB"/>
          </a:p>
        </p:txBody>
      </p:sp>
    </p:spTree>
    <p:extLst>
      <p:ext uri="{BB962C8B-B14F-4D97-AF65-F5344CB8AC3E}">
        <p14:creationId xmlns:p14="http://schemas.microsoft.com/office/powerpoint/2010/main" val="2456211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000"/>
          </a:schemeClr>
        </a:solidFill>
        <a:effectLst/>
      </p:bgPr>
    </p:bg>
    <p:spTree>
      <p:nvGrpSpPr>
        <p:cNvPr id="1" name=""/>
        <p:cNvGrpSpPr/>
        <p:nvPr/>
      </p:nvGrpSpPr>
      <p:grpSpPr>
        <a:xfrm>
          <a:off x="0" y="0"/>
          <a:ext cx="0" cy="0"/>
          <a:chOff x="0" y="0"/>
          <a:chExt cx="0" cy="0"/>
        </a:xfrm>
      </p:grpSpPr>
      <p:sp>
        <p:nvSpPr>
          <p:cNvPr id="17" name="Title Placeholder 16">
            <a:extLst>
              <a:ext uri="{FF2B5EF4-FFF2-40B4-BE49-F238E27FC236}">
                <a16:creationId xmlns:a16="http://schemas.microsoft.com/office/drawing/2014/main" id="{ACFBEC11-6746-435A-8D24-362BD47A3FE7}"/>
              </a:ext>
            </a:extLst>
          </p:cNvPr>
          <p:cNvSpPr>
            <a:spLocks noGrp="1"/>
          </p:cNvSpPr>
          <p:nvPr>
            <p:ph type="title"/>
          </p:nvPr>
        </p:nvSpPr>
        <p:spPr>
          <a:xfrm>
            <a:off x="623727" y="365128"/>
            <a:ext cx="11013220" cy="1325563"/>
          </a:xfrm>
          <a:prstGeom prst="rect">
            <a:avLst/>
          </a:prstGeom>
        </p:spPr>
        <p:txBody>
          <a:bodyPr vert="horz" lIns="91440" tIns="45720" rIns="91440" bIns="45720" rtlCol="0" anchor="ctr">
            <a:normAutofit/>
          </a:bodyPr>
          <a:lstStyle/>
          <a:p>
            <a:r>
              <a:rPr lang="en-US"/>
              <a:t>Click to edit Master title style</a:t>
            </a:r>
            <a:br>
              <a:rPr lang="en-US"/>
            </a:br>
            <a:r>
              <a:rPr lang="en-US"/>
              <a:t>2 lines if needed</a:t>
            </a:r>
          </a:p>
        </p:txBody>
      </p:sp>
      <p:sp>
        <p:nvSpPr>
          <p:cNvPr id="21" name="Text Placeholder 20">
            <a:extLst>
              <a:ext uri="{FF2B5EF4-FFF2-40B4-BE49-F238E27FC236}">
                <a16:creationId xmlns:a16="http://schemas.microsoft.com/office/drawing/2014/main" id="{37496BD1-4A3D-48BB-BAA4-FEE56B031B63}"/>
              </a:ext>
            </a:extLst>
          </p:cNvPr>
          <p:cNvSpPr>
            <a:spLocks noGrp="1"/>
          </p:cNvSpPr>
          <p:nvPr>
            <p:ph type="body" idx="1"/>
          </p:nvPr>
        </p:nvSpPr>
        <p:spPr>
          <a:xfrm>
            <a:off x="623726" y="1825625"/>
            <a:ext cx="110132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CAD4863-6C18-438C-B790-B0FCE07D5915}"/>
              </a:ext>
            </a:extLst>
          </p:cNvPr>
          <p:cNvSpPr>
            <a:spLocks noGrp="1"/>
          </p:cNvSpPr>
          <p:nvPr>
            <p:ph type="sldNum" sz="quarter" idx="4"/>
          </p:nvPr>
        </p:nvSpPr>
        <p:spPr>
          <a:xfrm>
            <a:off x="623727" y="6305938"/>
            <a:ext cx="390319" cy="266337"/>
          </a:xfrm>
          <a:prstGeom prst="rect">
            <a:avLst/>
          </a:prstGeom>
        </p:spPr>
        <p:txBody>
          <a:bodyPr vert="horz" lIns="91440" tIns="45720" rIns="91440" bIns="45720" rtlCol="0" anchor="ctr"/>
          <a:lstStyle>
            <a:lvl1pPr algn="l">
              <a:defRPr sz="1000">
                <a:solidFill>
                  <a:schemeClr val="tx1">
                    <a:tint val="75000"/>
                  </a:schemeClr>
                </a:solidFill>
              </a:defRPr>
            </a:lvl1pPr>
          </a:lstStyle>
          <a:p>
            <a:fld id="{DBEA14BB-67FB-4843-B6CA-3747B5373727}" type="slidenum">
              <a:rPr lang="en-US" smtClean="0"/>
              <a:pPr/>
              <a:t>‹#›</a:t>
            </a:fld>
            <a:endParaRPr lang="en-US"/>
          </a:p>
        </p:txBody>
      </p:sp>
      <p:pic>
        <p:nvPicPr>
          <p:cNvPr id="3" name="Picture 2">
            <a:extLst>
              <a:ext uri="{FF2B5EF4-FFF2-40B4-BE49-F238E27FC236}">
                <a16:creationId xmlns:a16="http://schemas.microsoft.com/office/drawing/2014/main" id="{2AD8D91D-9422-C628-56B7-C5744B1F6E06}"/>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0062746" y="6215695"/>
            <a:ext cx="1661634" cy="446825"/>
          </a:xfrm>
          <a:prstGeom prst="rect">
            <a:avLst/>
          </a:prstGeom>
        </p:spPr>
      </p:pic>
    </p:spTree>
    <p:extLst>
      <p:ext uri="{BB962C8B-B14F-4D97-AF65-F5344CB8AC3E}">
        <p14:creationId xmlns:p14="http://schemas.microsoft.com/office/powerpoint/2010/main" val="142515327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hf hdr="0" ftr="0" dt="0"/>
  <p:txStyles>
    <p:titleStyle>
      <a:lvl1pPr algn="l" defTabSz="914400" rtl="0" eaLnBrk="1" latinLnBrk="0" hangingPunct="1">
        <a:lnSpc>
          <a:spcPct val="90000"/>
        </a:lnSpc>
        <a:spcBef>
          <a:spcPct val="0"/>
        </a:spcBef>
        <a:buNone/>
        <a:defRPr sz="3600" b="1" kern="1200">
          <a:solidFill>
            <a:schemeClr val="accent2"/>
          </a:solidFill>
          <a:latin typeface="Rockwell" panose="02060603020205020403" pitchFamily="18"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355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99352-7725-479F-A9B4-A7EE3871DA47}"/>
              </a:ext>
            </a:extLst>
          </p:cNvPr>
          <p:cNvSpPr>
            <a:spLocks noGrp="1"/>
          </p:cNvSpPr>
          <p:nvPr>
            <p:ph type="body" idx="1"/>
          </p:nvPr>
        </p:nvSpPr>
        <p:spPr>
          <a:xfrm>
            <a:off x="623732" y="1429789"/>
            <a:ext cx="10944545" cy="4633386"/>
          </a:xfrm>
          <a:prstGeom prst="rect">
            <a:avLst/>
          </a:prstGeom>
        </p:spPr>
        <p:txBody>
          <a:bodyPr vert="horz" lIns="91440" tIns="45720" rIns="91440" bIns="45720" rtlCol="0">
            <a:normAutofit/>
          </a:bodyPr>
          <a:lstStyle/>
          <a:p>
            <a:endParaRPr lang="en-US" sz="1600" b="0" i="0" u="none" strike="noStrike" baseline="0">
              <a:solidFill>
                <a:srgbClr val="63554F"/>
              </a:solidFill>
              <a:latin typeface="ArialMT"/>
            </a:endParaRPr>
          </a:p>
        </p:txBody>
      </p:sp>
      <p:sp>
        <p:nvSpPr>
          <p:cNvPr id="3" name="Slide Number Placeholder 2">
            <a:extLst>
              <a:ext uri="{FF2B5EF4-FFF2-40B4-BE49-F238E27FC236}">
                <a16:creationId xmlns:a16="http://schemas.microsoft.com/office/drawing/2014/main" id="{1354FE82-3962-4D1F-A0E1-2C835B04BE3A}"/>
              </a:ext>
            </a:extLst>
          </p:cNvPr>
          <p:cNvSpPr>
            <a:spLocks noGrp="1"/>
          </p:cNvSpPr>
          <p:nvPr>
            <p:ph type="sldNum" sz="quarter" idx="4"/>
          </p:nvPr>
        </p:nvSpPr>
        <p:spPr>
          <a:xfrm>
            <a:off x="648057" y="6293316"/>
            <a:ext cx="453912" cy="240284"/>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4AB642A8-0893-4220-BD9F-2F764944D32A}" type="slidenum">
              <a:rPr lang="en-US" smtClean="0"/>
              <a:pPr/>
              <a:t>‹#›</a:t>
            </a:fld>
            <a:endParaRPr lang="en-US"/>
          </a:p>
        </p:txBody>
      </p:sp>
      <p:sp>
        <p:nvSpPr>
          <p:cNvPr id="4" name="Title Placeholder 3">
            <a:extLst>
              <a:ext uri="{FF2B5EF4-FFF2-40B4-BE49-F238E27FC236}">
                <a16:creationId xmlns:a16="http://schemas.microsoft.com/office/drawing/2014/main" id="{62DC5C61-9344-4BF4-93E2-D5DD0F8FC2A3}"/>
              </a:ext>
            </a:extLst>
          </p:cNvPr>
          <p:cNvSpPr>
            <a:spLocks noGrp="1"/>
          </p:cNvSpPr>
          <p:nvPr>
            <p:ph type="title"/>
          </p:nvPr>
        </p:nvSpPr>
        <p:spPr>
          <a:xfrm>
            <a:off x="623729" y="268351"/>
            <a:ext cx="10944547" cy="1024182"/>
          </a:xfrm>
          <a:prstGeom prst="rect">
            <a:avLst/>
          </a:prstGeom>
        </p:spPr>
        <p:txBody>
          <a:bodyPr vert="horz" lIns="91440" tIns="45720" rIns="91440" bIns="45720" rtlCol="0" anchor="ctr">
            <a:normAutofit/>
          </a:bodyPr>
          <a:lstStyle/>
          <a:p>
            <a:r>
              <a:rPr lang="en-US"/>
              <a:t>Click to edit Master title style</a:t>
            </a:r>
            <a:br>
              <a:rPr lang="en-US"/>
            </a:br>
            <a:r>
              <a:rPr lang="en-US"/>
              <a:t>2 lines if needed</a:t>
            </a:r>
          </a:p>
        </p:txBody>
      </p:sp>
      <p:pic>
        <p:nvPicPr>
          <p:cNvPr id="6" name="Picture 5">
            <a:extLst>
              <a:ext uri="{FF2B5EF4-FFF2-40B4-BE49-F238E27FC236}">
                <a16:creationId xmlns:a16="http://schemas.microsoft.com/office/drawing/2014/main" id="{1B143391-D0C8-FF7A-EBE7-DDDBA7D6A162}"/>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10062746" y="6215695"/>
            <a:ext cx="1661634" cy="446825"/>
          </a:xfrm>
          <a:prstGeom prst="rect">
            <a:avLst/>
          </a:prstGeom>
        </p:spPr>
      </p:pic>
    </p:spTree>
    <p:extLst>
      <p:ext uri="{BB962C8B-B14F-4D97-AF65-F5344CB8AC3E}">
        <p14:creationId xmlns:p14="http://schemas.microsoft.com/office/powerpoint/2010/main" val="3979468972"/>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4" r:id="rId17"/>
  </p:sldLayoutIdLst>
  <p:hf hdr="0" ftr="0" dt="0"/>
  <p:txStyles>
    <p:titleStyle>
      <a:lvl1pPr algn="l" defTabSz="914400" rtl="0" eaLnBrk="1" latinLnBrk="0" hangingPunct="1">
        <a:lnSpc>
          <a:spcPct val="90000"/>
        </a:lnSpc>
        <a:spcBef>
          <a:spcPct val="0"/>
        </a:spcBef>
        <a:buNone/>
        <a:defRPr sz="3600" b="0" kern="1200">
          <a:solidFill>
            <a:schemeClr val="accent2"/>
          </a:solidFill>
          <a:latin typeface="Rockwell" panose="02060603020205020403" pitchFamily="18"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355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8DDA8CE-9CC5-89D4-E095-86059CB6E515}"/>
              </a:ext>
            </a:extLst>
          </p:cNvPr>
          <p:cNvGraphicFramePr>
            <a:graphicFrameLocks noChangeAspect="1"/>
          </p:cNvGraphicFramePr>
          <p:nvPr userDrawn="1">
            <p:custDataLst>
              <p:tags r:id="rId33"/>
            </p:custDataLst>
            <p:extLst>
              <p:ext uri="{D42A27DB-BD31-4B8C-83A1-F6EECF244321}">
                <p14:modId xmlns:p14="http://schemas.microsoft.com/office/powerpoint/2010/main" val="259093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47" imgH="348" progId="TCLayout.ActiveDocument.1">
                  <p:embed/>
                </p:oleObj>
              </mc:Choice>
              <mc:Fallback>
                <p:oleObj name="think-cell Slide" r:id="rId34" imgW="347" imgH="348" progId="TCLayout.ActiveDocument.1">
                  <p:embed/>
                  <p:pic>
                    <p:nvPicPr>
                      <p:cNvPr id="8" name="think-cell data - do not delete" hidden="1">
                        <a:extLst>
                          <a:ext uri="{FF2B5EF4-FFF2-40B4-BE49-F238E27FC236}">
                            <a16:creationId xmlns:a16="http://schemas.microsoft.com/office/drawing/2014/main" id="{28DDA8CE-9CC5-89D4-E095-86059CB6E515}"/>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pic>
        <p:nvPicPr>
          <p:cNvPr id="9" name="Picture 8" descr="ColorBlue_bar_top-12.jpg">
            <a:extLst>
              <a:ext uri="{FF2B5EF4-FFF2-40B4-BE49-F238E27FC236}">
                <a16:creationId xmlns:a16="http://schemas.microsoft.com/office/drawing/2014/main" id="{2B7AFE69-1D19-4CF8-B271-F5250847ECD9}"/>
              </a:ext>
            </a:extLst>
          </p:cNvPr>
          <p:cNvPicPr>
            <a:picLocks noChangeAspect="1"/>
          </p:cNvPicPr>
          <p:nvPr userDrawn="1"/>
        </p:nvPicPr>
        <p:blipFill>
          <a:blip r:embed="rId36" cstate="print">
            <a:extLst>
              <a:ext uri="{28A0092B-C50C-407E-A947-70E740481C1C}">
                <a14:useLocalDpi xmlns:a14="http://schemas.microsoft.com/office/drawing/2010/main"/>
              </a:ext>
            </a:extLst>
          </a:blip>
          <a:srcRect/>
          <a:stretch>
            <a:fillRect/>
          </a:stretch>
        </p:blipFill>
        <p:spPr bwMode="auto">
          <a:xfrm>
            <a:off x="-1" y="0"/>
            <a:ext cx="12192001"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453019" y="1"/>
            <a:ext cx="10538565" cy="11899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53019" y="1317811"/>
            <a:ext cx="10538565" cy="47197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013" y="6356352"/>
            <a:ext cx="1152395" cy="365125"/>
          </a:xfrm>
          <a:prstGeom prst="rect">
            <a:avLst/>
          </a:prstGeom>
        </p:spPr>
        <p:txBody>
          <a:bodyPr vert="horz" lIns="91440" tIns="45720" rIns="91440" bIns="45720" rtlCol="0" anchor="ctr"/>
          <a:lstStyle>
            <a:lvl1pPr algn="l">
              <a:defRPr lang="en-US" sz="900" kern="120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fld id="{297F73F1-B8F7-4BB3-88D4-170B4A6BC643}" type="datetimeFigureOut">
              <a:rPr lang="en-US" smtClean="0"/>
              <a:pPr/>
              <a:t>1/28/2026</a:t>
            </a:fld>
            <a:endParaRPr lang="en-US"/>
          </a:p>
        </p:txBody>
      </p:sp>
      <p:sp>
        <p:nvSpPr>
          <p:cNvPr id="5" name="Footer Placeholder 4"/>
          <p:cNvSpPr>
            <a:spLocks noGrp="1"/>
          </p:cNvSpPr>
          <p:nvPr>
            <p:ph type="ftr" sz="quarter" idx="3"/>
          </p:nvPr>
        </p:nvSpPr>
        <p:spPr>
          <a:xfrm>
            <a:off x="1453018" y="6356352"/>
            <a:ext cx="7632527" cy="365125"/>
          </a:xfrm>
          <a:prstGeom prst="rect">
            <a:avLst/>
          </a:prstGeom>
        </p:spPr>
        <p:txBody>
          <a:bodyPr vert="horz" lIns="91440" tIns="45720" rIns="91440" bIns="45720" rtlCol="0" anchor="ctr"/>
          <a:lstStyle>
            <a:lvl1pPr algn="ctr">
              <a:defRPr lang="en-US" sz="900" kern="1200" dirty="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9248384" y="6356352"/>
            <a:ext cx="2743200" cy="365125"/>
          </a:xfrm>
          <a:prstGeom prst="rect">
            <a:avLst/>
          </a:prstGeom>
        </p:spPr>
        <p:txBody>
          <a:bodyPr vert="horz" lIns="91440" tIns="45720" rIns="91440" bIns="45720" rtlCol="0" anchor="ctr"/>
          <a:lstStyle>
            <a:lvl1pPr algn="r">
              <a:defRPr lang="en-US" sz="900" kern="120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fld id="{A5B56432-4C90-4F05-B8D0-B4F6788E1284}" type="slidenum">
              <a:rPr lang="en-US" smtClean="0"/>
              <a:pPr/>
              <a:t>‹#›</a:t>
            </a:fld>
            <a:r>
              <a:rPr lang="en-US"/>
              <a:t> - INTERNAL</a:t>
            </a:r>
          </a:p>
        </p:txBody>
      </p:sp>
    </p:spTree>
    <p:extLst>
      <p:ext uri="{BB962C8B-B14F-4D97-AF65-F5344CB8AC3E}">
        <p14:creationId xmlns:p14="http://schemas.microsoft.com/office/powerpoint/2010/main" val="264580299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Lst>
  <p:txStyles>
    <p:titleStyle>
      <a:lvl1pPr algn="l" defTabSz="914400" rtl="0" eaLnBrk="1" latinLnBrk="0" hangingPunct="1">
        <a:lnSpc>
          <a:spcPct val="90000"/>
        </a:lnSpc>
        <a:spcBef>
          <a:spcPct val="0"/>
        </a:spcBef>
        <a:buNone/>
        <a:defRPr lang="en-US" sz="36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140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400" kern="1200">
          <a:solidFill>
            <a:schemeClr val="tx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400" kern="1200">
          <a:solidFill>
            <a:schemeClr val="tx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400" kern="1200">
          <a:solidFill>
            <a:schemeClr val="tx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nvPr>
        </p:nvGraphicFramePr>
        <p:xfrm>
          <a:off x="1" y="1"/>
          <a:ext cx="215979" cy="161974"/>
        </p:xfrm>
        <a:graphic>
          <a:graphicData uri="http://schemas.openxmlformats.org/presentationml/2006/ole">
            <mc:AlternateContent xmlns:mc="http://schemas.openxmlformats.org/markup-compatibility/2006">
              <mc:Choice xmlns:v="urn:schemas-microsoft-com:vml" Requires="v">
                <p:oleObj name="think-cell Slide" r:id="rId68" imgW="0" imgH="0" progId="TCLayout.ActiveDocument.1">
                  <p:embed/>
                </p:oleObj>
              </mc:Choice>
              <mc:Fallback>
                <p:oleObj name="think-cell Slide" r:id="rId68" imgW="0" imgH="0" progId="TCLayout.ActiveDocument.1">
                  <p:embed/>
                  <p:pic>
                    <p:nvPicPr>
                      <p:cNvPr id="2" name="Object 1" hidden="1"/>
                      <p:cNvPicPr/>
                      <p:nvPr/>
                    </p:nvPicPr>
                    <p:blipFill>
                      <a:blip r:embed="rId69"/>
                      <a:stretch>
                        <a:fillRect/>
                      </a:stretch>
                    </p:blipFill>
                    <p:spPr>
                      <a:xfrm>
                        <a:off x="1" y="1"/>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1" y="1"/>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65">
              <a:solidFill>
                <a:srgbClr val="000000"/>
              </a:solidFill>
              <a:sym typeface="Arial" panose="020B0604020202020204" pitchFamily="34" charset="0"/>
            </a:endParaRPr>
          </a:p>
        </p:txBody>
      </p:sp>
      <p:pic>
        <p:nvPicPr>
          <p:cNvPr id="64" name="Picture 63" descr="ColorBlue_bar_top-12.jpg"/>
          <p:cNvPicPr>
            <a:picLocks noChangeAspect="1"/>
          </p:cNvPicPr>
          <p:nvPr>
            <p:custDataLst>
              <p:tags r:id="rId11"/>
            </p:custDataLst>
          </p:nvPr>
        </p:nvPicPr>
        <p:blipFill rotWithShape="1">
          <a:blip r:embed="rId70">
            <a:extLst>
              <a:ext uri="{28A0092B-C50C-407E-A947-70E740481C1C}">
                <a14:useLocalDpi xmlns:a14="http://schemas.microsoft.com/office/drawing/2010/main" val="0"/>
              </a:ext>
            </a:extLst>
          </a:blip>
          <a:srcRect l="8166"/>
          <a:stretch/>
        </p:blipFill>
        <p:spPr bwMode="ltGray">
          <a:xfrm>
            <a:off x="796708" y="5043"/>
            <a:ext cx="1139529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Slide Number"/>
          <p:cNvSpPr txBox="1"/>
          <p:nvPr>
            <p:custDataLst>
              <p:tags r:id="rId12"/>
            </p:custDataLst>
          </p:nvPr>
        </p:nvSpPr>
        <p:spPr bwMode="auto">
          <a:xfrm>
            <a:off x="11801648" y="6627880"/>
            <a:ext cx="157095" cy="153888"/>
          </a:xfrm>
          <a:prstGeom prst="rect">
            <a:avLst/>
          </a:prstGeom>
        </p:spPr>
        <p:txBody>
          <a:bodyPr vert="horz" wrap="none" lIns="0" tIns="0" rIns="0" bIns="0" rtlCol="0" anchor="b">
            <a:spAutoFit/>
          </a:bodyPr>
          <a:lstStyle>
            <a:defPPr>
              <a:defRPr lang="en-US"/>
            </a:defPPr>
            <a:lvl1pPr>
              <a:defRPr sz="1000" baseline="0">
                <a:latin typeface="+mn-lt"/>
              </a:defRPr>
            </a:lvl1pPr>
          </a:lstStyle>
          <a:p>
            <a:pPr marL="0" marR="0" indent="0" algn="r" defTabSz="914422" rtl="0" eaLnBrk="1" fontAlgn="base" latinLnBrk="0" hangingPunct="1">
              <a:lnSpc>
                <a:spcPct val="100000"/>
              </a:lnSpc>
              <a:spcBef>
                <a:spcPct val="0"/>
              </a:spcBef>
              <a:spcAft>
                <a:spcPct val="0"/>
              </a:spcAft>
              <a:buClrTx/>
              <a:buSzTx/>
              <a:buFontTx/>
              <a:buNone/>
              <a:defRPr/>
            </a:pPr>
            <a:fld id="{42C328C1-A84F-4A39-A664-DBA00541A8C6}" type="slidenum">
              <a:rPr lang="en-US" sz="1000" baseline="0" smtClean="0">
                <a:solidFill>
                  <a:srgbClr val="7F7F7F"/>
                </a:solidFill>
                <a:latin typeface="+mn-lt"/>
              </a:rPr>
              <a:pPr marL="0" marR="0" indent="0" algn="r" defTabSz="914422" rtl="0" eaLnBrk="1" fontAlgn="base" latinLnBrk="0" hangingPunct="1">
                <a:lnSpc>
                  <a:spcPct val="100000"/>
                </a:lnSpc>
                <a:spcBef>
                  <a:spcPct val="0"/>
                </a:spcBef>
                <a:spcAft>
                  <a:spcPct val="0"/>
                </a:spcAft>
                <a:buClrTx/>
                <a:buSzTx/>
                <a:buFontTx/>
                <a:buNone/>
                <a:defRPr/>
              </a:pPr>
              <a:t>‹#›</a:t>
            </a:fld>
            <a:endParaRPr lang="en-US" altLang="en-US" sz="1000">
              <a:solidFill>
                <a:srgbClr val="7F7F7F"/>
              </a:solidFill>
              <a:latin typeface="Arial" panose="020B0604020202020204" pitchFamily="34" charset="0"/>
            </a:endParaRPr>
          </a:p>
        </p:txBody>
      </p:sp>
      <p:sp>
        <p:nvSpPr>
          <p:cNvPr id="19" name="Title Placeholder 2"/>
          <p:cNvSpPr>
            <a:spLocks noGrp="1" noChangeArrowheads="1"/>
          </p:cNvSpPr>
          <p:nvPr>
            <p:ph type="title"/>
            <p:custDataLst>
              <p:tags r:id="rId13"/>
            </p:custDataLst>
          </p:nvPr>
        </p:nvSpPr>
        <p:spPr bwMode="auto">
          <a:xfrm>
            <a:off x="1699686" y="284065"/>
            <a:ext cx="102590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latinLnBrk="0"/>
            <a:r>
              <a:rPr lang="en-US"/>
              <a:t>Click to edit Master title style</a:t>
            </a:r>
            <a:endParaRPr lang="en-US" noProof="0"/>
          </a:p>
        </p:txBody>
      </p:sp>
      <p:sp>
        <p:nvSpPr>
          <p:cNvPr id="3" name="Text Placeholder 2"/>
          <p:cNvSpPr>
            <a:spLocks noGrp="1"/>
          </p:cNvSpPr>
          <p:nvPr>
            <p:ph type="body" idx="1"/>
            <p:custDataLst>
              <p:tags r:id="rId14"/>
            </p:custDataLst>
          </p:nvPr>
        </p:nvSpPr>
        <p:spPr bwMode="auto">
          <a:xfrm>
            <a:off x="1963507" y="3294439"/>
            <a:ext cx="5853024" cy="1231106"/>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sp>
        <p:nvSpPr>
          <p:cNvPr id="23" name="doc id"/>
          <p:cNvSpPr>
            <a:spLocks noChangeArrowheads="1"/>
          </p:cNvSpPr>
          <p:nvPr>
            <p:custDataLst>
              <p:tags r:id="rId15"/>
            </p:custDataLst>
          </p:nvPr>
        </p:nvSpPr>
        <p:spPr bwMode="auto">
          <a:xfrm>
            <a:off x="11064591" y="952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48"/>
            <a:endParaRPr lang="en-US" sz="800" baseline="0">
              <a:solidFill>
                <a:schemeClr val="bg2"/>
              </a:solidFill>
              <a:latin typeface="+mn-lt"/>
              <a:ea typeface="+mn-ea"/>
            </a:endParaRPr>
          </a:p>
        </p:txBody>
      </p:sp>
      <p:sp>
        <p:nvSpPr>
          <p:cNvPr id="10" name="1. On-page tracker" hidden="1"/>
          <p:cNvSpPr>
            <a:spLocks noChangeArrowheads="1"/>
          </p:cNvSpPr>
          <p:nvPr>
            <p:custDataLst>
              <p:tags r:id="rId16"/>
            </p:custDataLst>
          </p:nvPr>
        </p:nvSpPr>
        <p:spPr bwMode="auto">
          <a:xfrm>
            <a:off x="1699687" y="16937"/>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custDataLst>
              <p:tags r:id="rId17"/>
            </p:custDataLst>
          </p:nvPr>
        </p:nvSpPr>
        <p:spPr bwMode="auto">
          <a:xfrm>
            <a:off x="1699685" y="894708"/>
            <a:ext cx="1025905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a:defRPr>
            </a:lvl1pPr>
            <a:lvl2pPr marL="447675" defTabSz="895350">
              <a:defRPr sz="2400">
                <a:solidFill>
                  <a:schemeClr val="tx1"/>
                </a:solidFill>
                <a:latin typeface="Arial"/>
              </a:defRPr>
            </a:lvl2pPr>
            <a:lvl3pPr marL="895350" defTabSz="895350">
              <a:defRPr sz="2400">
                <a:solidFill>
                  <a:schemeClr val="tx1"/>
                </a:solidFill>
                <a:latin typeface="Arial"/>
              </a:defRPr>
            </a:lvl3pPr>
            <a:lvl4pPr marL="1344613" defTabSz="895350">
              <a:defRPr sz="2400">
                <a:solidFill>
                  <a:schemeClr val="tx1"/>
                </a:solidFill>
                <a:latin typeface="Arial"/>
              </a:defRPr>
            </a:lvl4pPr>
            <a:lvl5pPr marL="1792288" defTabSz="895350">
              <a:defRPr sz="2400">
                <a:solidFill>
                  <a:schemeClr val="tx1"/>
                </a:solidFill>
                <a:latin typeface="Arial"/>
              </a:defRPr>
            </a:lvl5pPr>
            <a:lvl6pPr marL="2249488" defTabSz="895350" fontAlgn="base">
              <a:spcBef>
                <a:spcPct val="0"/>
              </a:spcBef>
              <a:spcAft>
                <a:spcPct val="0"/>
              </a:spcAft>
              <a:defRPr sz="2400">
                <a:solidFill>
                  <a:schemeClr val="tx1"/>
                </a:solidFill>
                <a:latin typeface="Arial"/>
              </a:defRPr>
            </a:lvl6pPr>
            <a:lvl7pPr marL="2706688" defTabSz="895350" fontAlgn="base">
              <a:spcBef>
                <a:spcPct val="0"/>
              </a:spcBef>
              <a:spcAft>
                <a:spcPct val="0"/>
              </a:spcAft>
              <a:defRPr sz="2400">
                <a:solidFill>
                  <a:schemeClr val="tx1"/>
                </a:solidFill>
                <a:latin typeface="Arial"/>
              </a:defRPr>
            </a:lvl7pPr>
            <a:lvl8pPr marL="3163888" defTabSz="895350" fontAlgn="base">
              <a:spcBef>
                <a:spcPct val="0"/>
              </a:spcBef>
              <a:spcAft>
                <a:spcPct val="0"/>
              </a:spcAft>
              <a:defRPr sz="2400">
                <a:solidFill>
                  <a:schemeClr val="tx1"/>
                </a:solidFill>
                <a:latin typeface="Arial"/>
              </a:defRPr>
            </a:lvl8pPr>
            <a:lvl9pPr marL="3621088" defTabSz="895350" fontAlgn="base">
              <a:spcBef>
                <a:spcPct val="0"/>
              </a:spcBef>
              <a:spcAft>
                <a:spcPct val="0"/>
              </a:spcAft>
              <a:defRPr sz="2400">
                <a:solidFill>
                  <a:schemeClr val="tx1"/>
                </a:solidFill>
                <a:latin typeface="Arial"/>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custDataLst>
              <p:tags r:id="rId18"/>
            </p:custDataLst>
          </p:nvPr>
        </p:nvSpPr>
        <p:spPr bwMode="auto">
          <a:xfrm>
            <a:off x="285045" y="6143784"/>
            <a:ext cx="1162853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a:defRPr>
            </a:lvl1pPr>
            <a:lvl2pPr marL="1031875" defTabSz="895350">
              <a:defRPr sz="2400">
                <a:solidFill>
                  <a:schemeClr val="tx1"/>
                </a:solidFill>
                <a:latin typeface="Arial"/>
              </a:defRPr>
            </a:lvl2pPr>
            <a:lvl3pPr marL="1217613" defTabSz="895350">
              <a:defRPr sz="2400">
                <a:solidFill>
                  <a:schemeClr val="tx1"/>
                </a:solidFill>
                <a:latin typeface="Arial"/>
              </a:defRPr>
            </a:lvl3pPr>
            <a:lvl4pPr marL="1404938" defTabSz="895350">
              <a:defRPr sz="2400">
                <a:solidFill>
                  <a:schemeClr val="tx1"/>
                </a:solidFill>
                <a:latin typeface="Arial"/>
              </a:defRPr>
            </a:lvl4pPr>
            <a:lvl5pPr marL="1792288" defTabSz="895350">
              <a:defRPr sz="2400">
                <a:solidFill>
                  <a:schemeClr val="tx1"/>
                </a:solidFill>
                <a:latin typeface="Arial"/>
              </a:defRPr>
            </a:lvl5pPr>
            <a:lvl6pPr marL="2249488" defTabSz="895350" fontAlgn="base">
              <a:spcBef>
                <a:spcPct val="0"/>
              </a:spcBef>
              <a:spcAft>
                <a:spcPct val="0"/>
              </a:spcAft>
              <a:defRPr sz="2400">
                <a:solidFill>
                  <a:schemeClr val="tx1"/>
                </a:solidFill>
                <a:latin typeface="Arial"/>
              </a:defRPr>
            </a:lvl6pPr>
            <a:lvl7pPr marL="2706688" defTabSz="895350" fontAlgn="base">
              <a:spcBef>
                <a:spcPct val="0"/>
              </a:spcBef>
              <a:spcAft>
                <a:spcPct val="0"/>
              </a:spcAft>
              <a:defRPr sz="2400">
                <a:solidFill>
                  <a:schemeClr val="tx1"/>
                </a:solidFill>
                <a:latin typeface="Arial"/>
              </a:defRPr>
            </a:lvl7pPr>
            <a:lvl8pPr marL="3163888" defTabSz="895350" fontAlgn="base">
              <a:spcBef>
                <a:spcPct val="0"/>
              </a:spcBef>
              <a:spcAft>
                <a:spcPct val="0"/>
              </a:spcAft>
              <a:defRPr sz="2400">
                <a:solidFill>
                  <a:schemeClr val="tx1"/>
                </a:solidFill>
                <a:latin typeface="Arial"/>
              </a:defRPr>
            </a:lvl8pPr>
            <a:lvl9pPr marL="3621088" defTabSz="895350" fontAlgn="base">
              <a:spcBef>
                <a:spcPct val="0"/>
              </a:spcBef>
              <a:spcAft>
                <a:spcPct val="0"/>
              </a:spcAft>
              <a:defRPr sz="2400">
                <a:solidFill>
                  <a:schemeClr val="tx1"/>
                </a:solidFill>
                <a:latin typeface="Arial"/>
              </a:defRPr>
            </a:lvl9pPr>
          </a:lstStyle>
          <a:p>
            <a:pPr>
              <a:defRPr/>
            </a:pPr>
            <a:r>
              <a:rPr lang="en-US" sz="1000" baseline="0">
                <a:solidFill>
                  <a:schemeClr val="tx1"/>
                </a:solidFill>
                <a:latin typeface="+mn-lt"/>
                <a:ea typeface="+mn-ea"/>
              </a:rPr>
              <a:t>1 Footnote</a:t>
            </a:r>
          </a:p>
        </p:txBody>
      </p:sp>
      <p:sp>
        <p:nvSpPr>
          <p:cNvPr id="14" name="5. Source" hidden="1"/>
          <p:cNvSpPr>
            <a:spLocks noChangeArrowheads="1"/>
          </p:cNvSpPr>
          <p:nvPr>
            <p:custDataLst>
              <p:tags r:id="rId19"/>
            </p:custDataLst>
          </p:nvPr>
        </p:nvSpPr>
        <p:spPr bwMode="auto">
          <a:xfrm>
            <a:off x="285045" y="6356605"/>
            <a:ext cx="1162853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609615" indent="-609615" defTabSz="913548">
              <a:tabLst>
                <a:tab pos="609615" algn="l"/>
              </a:tabLst>
            </a:pPr>
            <a:r>
              <a:rPr lang="en-US" sz="1000" baseline="0">
                <a:solidFill>
                  <a:schemeClr val="tx1"/>
                </a:solidFill>
                <a:latin typeface="+mn-lt"/>
                <a:ea typeface="+mn-ea"/>
              </a:rPr>
              <a:t>SOURCE: Source</a:t>
            </a:r>
          </a:p>
        </p:txBody>
      </p:sp>
      <p:grpSp>
        <p:nvGrpSpPr>
          <p:cNvPr id="15" name="ACET" hidden="1"/>
          <p:cNvGrpSpPr/>
          <p:nvPr>
            <p:custDataLst>
              <p:tags r:id="rId20"/>
            </p:custDataLst>
          </p:nvPr>
        </p:nvGrpSpPr>
        <p:grpSpPr>
          <a:xfrm>
            <a:off x="1963507" y="2699598"/>
            <a:ext cx="5853024" cy="510220"/>
            <a:chOff x="915" y="715"/>
            <a:chExt cx="2686" cy="315"/>
          </a:xfrm>
        </p:grpSpPr>
        <p:cxnSp>
          <p:nvCxnSpPr>
            <p:cNvPr id="16" name="AutoShape 249"/>
            <p:cNvCxnSpPr>
              <a:cxnSpLocks noChangeShapeType="1"/>
              <a:stCxn id="18" idx="4"/>
              <a:endCxn id="18" idx="6"/>
            </p:cNvCxnSpPr>
            <p:nvPr>
              <p:custDataLst>
                <p:tags r:id="rId66"/>
              </p:custDataLst>
            </p:nvPr>
          </p:nvCxnSpPr>
          <p:spPr bwMode="auto">
            <a:xfrm>
              <a:off x="915" y="1030"/>
              <a:ext cx="2686" cy="0"/>
            </a:xfrm>
            <a:prstGeom prst="straightConnector1">
              <a:avLst/>
            </a:prstGeom>
            <a:noFill/>
            <a:ln w="9525">
              <a:solidFill>
                <a:schemeClr val="accent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custDataLst>
                <p:tags r:id="rId67"/>
              </p:custDataLst>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04" name="LegendBoxes" hidden="1"/>
          <p:cNvGrpSpPr/>
          <p:nvPr>
            <p:custDataLst>
              <p:tags r:id="rId21"/>
            </p:custDataLst>
          </p:nvPr>
        </p:nvGrpSpPr>
        <p:grpSpPr>
          <a:xfrm>
            <a:off x="10940637" y="919099"/>
            <a:ext cx="848784" cy="996951"/>
            <a:chOff x="4936" y="176"/>
            <a:chExt cx="401" cy="628"/>
          </a:xfrm>
        </p:grpSpPr>
        <p:sp>
          <p:nvSpPr>
            <p:cNvPr id="105" name="Legend1"/>
            <p:cNvSpPr>
              <a:spLocks noChangeArrowheads="1"/>
            </p:cNvSpPr>
            <p:nvPr>
              <p:custDataLst>
                <p:tags r:id="rId58"/>
              </p:custDataLst>
            </p:nvPr>
          </p:nvSpPr>
          <p:spPr bwMode="auto">
            <a:xfrm>
              <a:off x="5096" y="176"/>
              <a:ext cx="241" cy="11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06" name="LegendRectangle1"/>
            <p:cNvSpPr>
              <a:spLocks noChangeArrowheads="1"/>
            </p:cNvSpPr>
            <p:nvPr>
              <p:custDataLst>
                <p:tags r:id="rId59"/>
              </p:custDataLst>
            </p:nvPr>
          </p:nvSpPr>
          <p:spPr bwMode="auto">
            <a:xfrm>
              <a:off x="4936" y="183"/>
              <a:ext cx="104" cy="101"/>
            </a:xfrm>
            <a:prstGeom prst="rect">
              <a:avLst/>
            </a:prstGeom>
            <a:solidFill>
              <a:schemeClr val="accent1"/>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07" name="Legend2"/>
            <p:cNvSpPr>
              <a:spLocks noChangeArrowheads="1"/>
            </p:cNvSpPr>
            <p:nvPr>
              <p:custDataLst>
                <p:tags r:id="rId60"/>
              </p:custDataLst>
            </p:nvPr>
          </p:nvSpPr>
          <p:spPr bwMode="auto">
            <a:xfrm>
              <a:off x="5096" y="346"/>
              <a:ext cx="241" cy="11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08" name="LegendRectangle2"/>
            <p:cNvSpPr>
              <a:spLocks noChangeArrowheads="1"/>
            </p:cNvSpPr>
            <p:nvPr>
              <p:custDataLst>
                <p:tags r:id="rId61"/>
              </p:custDataLst>
            </p:nvPr>
          </p:nvSpPr>
          <p:spPr bwMode="auto">
            <a:xfrm>
              <a:off x="4936" y="353"/>
              <a:ext cx="104" cy="101"/>
            </a:xfrm>
            <a:prstGeom prst="rect">
              <a:avLst/>
            </a:prstGeom>
            <a:solidFill>
              <a:schemeClr val="accent2"/>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09" name="Legend3"/>
            <p:cNvSpPr>
              <a:spLocks noChangeArrowheads="1"/>
            </p:cNvSpPr>
            <p:nvPr>
              <p:custDataLst>
                <p:tags r:id="rId62"/>
              </p:custDataLst>
            </p:nvPr>
          </p:nvSpPr>
          <p:spPr bwMode="auto">
            <a:xfrm>
              <a:off x="5096" y="517"/>
              <a:ext cx="241" cy="11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10" name="LegendRectangle3"/>
            <p:cNvSpPr>
              <a:spLocks noChangeArrowheads="1"/>
            </p:cNvSpPr>
            <p:nvPr>
              <p:custDataLst>
                <p:tags r:id="rId63"/>
              </p:custDataLst>
            </p:nvPr>
          </p:nvSpPr>
          <p:spPr bwMode="auto">
            <a:xfrm>
              <a:off x="4936" y="524"/>
              <a:ext cx="104" cy="101"/>
            </a:xfrm>
            <a:prstGeom prst="rect">
              <a:avLst/>
            </a:prstGeom>
            <a:solidFill>
              <a:schemeClr val="hlink"/>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11" name="Legend4"/>
            <p:cNvSpPr>
              <a:spLocks noChangeArrowheads="1"/>
            </p:cNvSpPr>
            <p:nvPr>
              <p:custDataLst>
                <p:tags r:id="rId64"/>
              </p:custDataLst>
            </p:nvPr>
          </p:nvSpPr>
          <p:spPr bwMode="auto">
            <a:xfrm>
              <a:off x="5096" y="688"/>
              <a:ext cx="241" cy="11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12" name="LegendRectangle4"/>
            <p:cNvSpPr>
              <a:spLocks noChangeArrowheads="1"/>
            </p:cNvSpPr>
            <p:nvPr>
              <p:custDataLst>
                <p:tags r:id="rId65"/>
              </p:custDataLst>
            </p:nvPr>
          </p:nvSpPr>
          <p:spPr bwMode="auto">
            <a:xfrm>
              <a:off x="4936" y="695"/>
              <a:ext cx="104" cy="101"/>
            </a:xfrm>
            <a:prstGeom prst="rect">
              <a:avLst/>
            </a:prstGeom>
            <a:solidFill>
              <a:schemeClr val="folHlink"/>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grpSp>
      <p:grpSp>
        <p:nvGrpSpPr>
          <p:cNvPr id="113" name="LegendLines" hidden="1"/>
          <p:cNvGrpSpPr/>
          <p:nvPr>
            <p:custDataLst>
              <p:tags r:id="rId22"/>
            </p:custDataLst>
          </p:nvPr>
        </p:nvGrpSpPr>
        <p:grpSpPr>
          <a:xfrm>
            <a:off x="10529992" y="919099"/>
            <a:ext cx="1259418" cy="730251"/>
            <a:chOff x="4750" y="176"/>
            <a:chExt cx="595" cy="460"/>
          </a:xfrm>
        </p:grpSpPr>
        <p:sp>
          <p:nvSpPr>
            <p:cNvPr id="114" name="LineLegend1"/>
            <p:cNvSpPr>
              <a:spLocks noChangeShapeType="1"/>
            </p:cNvSpPr>
            <p:nvPr>
              <p:custDataLst>
                <p:tags r:id="rId52"/>
              </p:custDataLst>
            </p:nvPr>
          </p:nvSpPr>
          <p:spPr bwMode="auto">
            <a:xfrm>
              <a:off x="4750" y="233"/>
              <a:ext cx="288" cy="0"/>
            </a:xfrm>
            <a:prstGeom prst="line">
              <a:avLst/>
            </a:prstGeom>
            <a:noFill/>
            <a:ln w="28575">
              <a:solidFill>
                <a:schemeClr val="accent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latin typeface="+mn-lt"/>
              </a:endParaRPr>
            </a:p>
          </p:txBody>
        </p:sp>
        <p:sp>
          <p:nvSpPr>
            <p:cNvPr id="115" name="LineLegend2"/>
            <p:cNvSpPr>
              <a:spLocks noChangeShapeType="1"/>
            </p:cNvSpPr>
            <p:nvPr>
              <p:custDataLst>
                <p:tags r:id="rId53"/>
              </p:custDataLst>
            </p:nvPr>
          </p:nvSpPr>
          <p:spPr bwMode="auto">
            <a:xfrm>
              <a:off x="4750" y="402"/>
              <a:ext cx="288" cy="0"/>
            </a:xfrm>
            <a:prstGeom prst="line">
              <a:avLst/>
            </a:prstGeom>
            <a:noFill/>
            <a:ln w="28575">
              <a:solidFill>
                <a:schemeClr val="accent3"/>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latin typeface="+mn-lt"/>
              </a:endParaRPr>
            </a:p>
          </p:txBody>
        </p:sp>
        <p:sp>
          <p:nvSpPr>
            <p:cNvPr id="116" name="LineLegend3"/>
            <p:cNvSpPr>
              <a:spLocks noChangeShapeType="1"/>
            </p:cNvSpPr>
            <p:nvPr>
              <p:custDataLst>
                <p:tags r:id="rId54"/>
              </p:custDataLst>
            </p:nvPr>
          </p:nvSpPr>
          <p:spPr bwMode="auto">
            <a:xfrm>
              <a:off x="4750" y="577"/>
              <a:ext cx="288" cy="0"/>
            </a:xfrm>
            <a:prstGeom prst="line">
              <a:avLst/>
            </a:prstGeom>
            <a:noFill/>
            <a:ln w="28575">
              <a:solidFill>
                <a:schemeClr val="accent3"/>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latin typeface="+mn-lt"/>
              </a:endParaRPr>
            </a:p>
          </p:txBody>
        </p:sp>
        <p:sp>
          <p:nvSpPr>
            <p:cNvPr id="117" name="Legend1"/>
            <p:cNvSpPr>
              <a:spLocks noChangeArrowheads="1"/>
            </p:cNvSpPr>
            <p:nvPr>
              <p:custDataLst>
                <p:tags r:id="rId55"/>
              </p:custDataLst>
            </p:nvPr>
          </p:nvSpPr>
          <p:spPr bwMode="auto">
            <a:xfrm>
              <a:off x="5104" y="176"/>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18" name="Legend2"/>
            <p:cNvSpPr>
              <a:spLocks noChangeArrowheads="1"/>
            </p:cNvSpPr>
            <p:nvPr>
              <p:custDataLst>
                <p:tags r:id="rId56"/>
              </p:custDataLst>
            </p:nvPr>
          </p:nvSpPr>
          <p:spPr bwMode="auto">
            <a:xfrm>
              <a:off x="5104" y="344"/>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19" name="Legend3"/>
            <p:cNvSpPr>
              <a:spLocks noChangeArrowheads="1"/>
            </p:cNvSpPr>
            <p:nvPr>
              <p:custDataLst>
                <p:tags r:id="rId57"/>
              </p:custDataLst>
            </p:nvPr>
          </p:nvSpPr>
          <p:spPr bwMode="auto">
            <a:xfrm>
              <a:off x="5104" y="520"/>
              <a:ext cx="24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grpSp>
      <p:grpSp>
        <p:nvGrpSpPr>
          <p:cNvPr id="120" name="LegendMoons" hidden="1"/>
          <p:cNvGrpSpPr/>
          <p:nvPr>
            <p:custDataLst>
              <p:tags r:id="rId23"/>
            </p:custDataLst>
          </p:nvPr>
        </p:nvGrpSpPr>
        <p:grpSpPr>
          <a:xfrm>
            <a:off x="10851494" y="919097"/>
            <a:ext cx="937322" cy="1306516"/>
            <a:chOff x="7875175" y="286625"/>
            <a:chExt cx="702992" cy="1306516"/>
          </a:xfrm>
        </p:grpSpPr>
        <p:grpSp>
          <p:nvGrpSpPr>
            <p:cNvPr id="121" name="MoonLegend2"/>
            <p:cNvGrpSpPr>
              <a:grpSpLocks noChangeAspect="1"/>
            </p:cNvGrpSpPr>
            <p:nvPr>
              <p:custDataLst>
                <p:tags r:id="rId32"/>
              </p:custDataLst>
            </p:nvPr>
          </p:nvGrpSpPr>
          <p:grpSpPr>
            <a:xfrm>
              <a:off x="7875175" y="560866"/>
              <a:ext cx="209550" cy="209551"/>
              <a:chOff x="1694" y="2044"/>
              <a:chExt cx="160" cy="160"/>
            </a:xfrm>
          </p:grpSpPr>
          <p:sp>
            <p:nvSpPr>
              <p:cNvPr id="139" name="Oval 41"/>
              <p:cNvSpPr>
                <a:spLocks noChangeAspect="1" noChangeArrowheads="1"/>
              </p:cNvSpPr>
              <p:nvPr>
                <p:custDataLst>
                  <p:tags r:id="rId50"/>
                </p:custDataLst>
              </p:nvPr>
            </p:nvSpPr>
            <p:spPr bwMode="auto">
              <a:xfrm>
                <a:off x="1694" y="2044"/>
                <a:ext cx="160" cy="160"/>
              </a:xfrm>
              <a:prstGeom prst="ellipse">
                <a:avLst/>
              </a:prstGeom>
              <a:solidFill>
                <a:schemeClr val="bg1"/>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40" name="Arc 42"/>
              <p:cNvSpPr>
                <a:spLocks noChangeAspect="1"/>
              </p:cNvSpPr>
              <p:nvPr>
                <p:custDataLst>
                  <p:tags r:id="rId51"/>
                </p:custDataLst>
              </p:nvPr>
            </p:nvSpPr>
            <p:spPr bwMode="auto">
              <a:xfrm>
                <a:off x="1694" y="2044"/>
                <a:ext cx="160" cy="160"/>
              </a:xfrm>
              <a:prstGeom prst="arc">
                <a:avLst/>
              </a:prstGeom>
              <a:solidFill>
                <a:schemeClr val="accent3"/>
              </a:solid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grpSp>
        <p:grpSp>
          <p:nvGrpSpPr>
            <p:cNvPr id="122" name="MoonLegend4"/>
            <p:cNvGrpSpPr>
              <a:grpSpLocks noChangeAspect="1"/>
            </p:cNvGrpSpPr>
            <p:nvPr>
              <p:custDataLst>
                <p:tags r:id="rId33"/>
              </p:custDataLst>
            </p:nvPr>
          </p:nvGrpSpPr>
          <p:grpSpPr>
            <a:xfrm>
              <a:off x="7875175" y="1109348"/>
              <a:ext cx="209550" cy="209551"/>
              <a:chOff x="4495" y="1198"/>
              <a:chExt cx="160" cy="160"/>
            </a:xfrm>
          </p:grpSpPr>
          <p:sp>
            <p:nvSpPr>
              <p:cNvPr id="137" name="Oval 47"/>
              <p:cNvSpPr>
                <a:spLocks noChangeAspect="1" noChangeArrowheads="1"/>
              </p:cNvSpPr>
              <p:nvPr>
                <p:custDataLst>
                  <p:tags r:id="rId48"/>
                </p:custDataLst>
              </p:nvPr>
            </p:nvSpPr>
            <p:spPr bwMode="auto">
              <a:xfrm>
                <a:off x="4495" y="1198"/>
                <a:ext cx="160" cy="160"/>
              </a:xfrm>
              <a:prstGeom prst="ellipse">
                <a:avLst/>
              </a:prstGeom>
              <a:solidFill>
                <a:schemeClr val="bg2"/>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38" name="Arc 48"/>
              <p:cNvSpPr>
                <a:spLocks noChangeAspect="1"/>
              </p:cNvSpPr>
              <p:nvPr>
                <p:custDataLst>
                  <p:tags r:id="rId49"/>
                </p:custDataLst>
              </p:nvPr>
            </p:nvSpPr>
            <p:spPr bwMode="auto">
              <a:xfrm>
                <a:off x="4495" y="1198"/>
                <a:ext cx="160" cy="160"/>
              </a:xfrm>
              <a:prstGeom prst="arc">
                <a:avLst>
                  <a:gd name="adj1" fmla="val 16200000"/>
                  <a:gd name="adj2" fmla="val 10800000"/>
                </a:avLst>
              </a:prstGeom>
              <a:solidFill>
                <a:schemeClr val="accent3"/>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grpSp>
        <p:grpSp>
          <p:nvGrpSpPr>
            <p:cNvPr id="123" name="MoonLegend5"/>
            <p:cNvGrpSpPr>
              <a:grpSpLocks noChangeAspect="1"/>
            </p:cNvGrpSpPr>
            <p:nvPr>
              <p:custDataLst>
                <p:tags r:id="rId34"/>
              </p:custDataLst>
            </p:nvPr>
          </p:nvGrpSpPr>
          <p:grpSpPr>
            <a:xfrm>
              <a:off x="7875175" y="1383590"/>
              <a:ext cx="209550" cy="209551"/>
              <a:chOff x="4495" y="1440"/>
              <a:chExt cx="160" cy="160"/>
            </a:xfrm>
          </p:grpSpPr>
          <p:sp>
            <p:nvSpPr>
              <p:cNvPr id="135" name="Oval 50"/>
              <p:cNvSpPr>
                <a:spLocks noChangeAspect="1" noChangeArrowheads="1"/>
              </p:cNvSpPr>
              <p:nvPr>
                <p:custDataLst>
                  <p:tags r:id="rId46"/>
                </p:custDataLst>
              </p:nvPr>
            </p:nvSpPr>
            <p:spPr bwMode="auto">
              <a:xfrm>
                <a:off x="4495" y="1440"/>
                <a:ext cx="160" cy="160"/>
              </a:xfrm>
              <a:prstGeom prst="ellipse">
                <a:avLst/>
              </a:prstGeom>
              <a:solidFill>
                <a:schemeClr val="bg1"/>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36" name="Oval 51"/>
              <p:cNvSpPr>
                <a:spLocks noChangeAspect="1" noChangeArrowheads="1"/>
              </p:cNvSpPr>
              <p:nvPr>
                <p:custDataLst>
                  <p:tags r:id="rId47"/>
                </p:custDataLst>
              </p:nvPr>
            </p:nvSpPr>
            <p:spPr bwMode="auto">
              <a:xfrm>
                <a:off x="4495" y="1440"/>
                <a:ext cx="160" cy="160"/>
              </a:xfrm>
              <a:prstGeom prst="arc">
                <a:avLst>
                  <a:gd name="adj1" fmla="val 16200000"/>
                  <a:gd name="adj2" fmla="val 16200000"/>
                </a:avLst>
              </a:prstGeom>
              <a:solidFill>
                <a:schemeClr val="accent3"/>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grpSp>
        <p:sp>
          <p:nvSpPr>
            <p:cNvPr id="124" name="Legend1"/>
            <p:cNvSpPr>
              <a:spLocks noChangeArrowheads="1"/>
            </p:cNvSpPr>
            <p:nvPr>
              <p:custDataLst>
                <p:tags r:id="rId35"/>
              </p:custDataLst>
            </p:nvPr>
          </p:nvSpPr>
          <p:spPr bwMode="auto">
            <a:xfrm>
              <a:off x="8195850" y="299325"/>
              <a:ext cx="382317" cy="18466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25" name="Legend2"/>
            <p:cNvSpPr>
              <a:spLocks noChangeArrowheads="1"/>
            </p:cNvSpPr>
            <p:nvPr>
              <p:custDataLst>
                <p:tags r:id="rId36"/>
              </p:custDataLst>
            </p:nvPr>
          </p:nvSpPr>
          <p:spPr bwMode="auto">
            <a:xfrm>
              <a:off x="8195850" y="573963"/>
              <a:ext cx="382317" cy="18466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26" name="Legend3"/>
            <p:cNvSpPr>
              <a:spLocks noChangeArrowheads="1"/>
            </p:cNvSpPr>
            <p:nvPr>
              <p:custDataLst>
                <p:tags r:id="rId37"/>
              </p:custDataLst>
            </p:nvPr>
          </p:nvSpPr>
          <p:spPr bwMode="auto">
            <a:xfrm>
              <a:off x="8195850" y="848602"/>
              <a:ext cx="382317" cy="18466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27" name="Legend4"/>
            <p:cNvSpPr>
              <a:spLocks noChangeArrowheads="1"/>
            </p:cNvSpPr>
            <p:nvPr>
              <p:custDataLst>
                <p:tags r:id="rId38"/>
              </p:custDataLst>
            </p:nvPr>
          </p:nvSpPr>
          <p:spPr bwMode="auto">
            <a:xfrm>
              <a:off x="8195850" y="1120065"/>
              <a:ext cx="382317" cy="18466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sp>
          <p:nvSpPr>
            <p:cNvPr id="128" name="Legend5"/>
            <p:cNvSpPr>
              <a:spLocks noChangeArrowheads="1"/>
            </p:cNvSpPr>
            <p:nvPr>
              <p:custDataLst>
                <p:tags r:id="rId39"/>
              </p:custDataLst>
            </p:nvPr>
          </p:nvSpPr>
          <p:spPr bwMode="auto">
            <a:xfrm>
              <a:off x="8195850" y="1396290"/>
              <a:ext cx="382317" cy="184666"/>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71">
                <a:buClr>
                  <a:schemeClr val="tx2"/>
                </a:buClr>
              </a:pPr>
              <a:r>
                <a:rPr lang="en-US" sz="1200">
                  <a:latin typeface="+mn-lt"/>
                </a:rPr>
                <a:t>Legend</a:t>
              </a:r>
            </a:p>
          </p:txBody>
        </p:sp>
        <p:grpSp>
          <p:nvGrpSpPr>
            <p:cNvPr id="129" name="MoonLegend3"/>
            <p:cNvGrpSpPr>
              <a:grpSpLocks noChangeAspect="1"/>
            </p:cNvGrpSpPr>
            <p:nvPr>
              <p:custDataLst>
                <p:tags r:id="rId40"/>
              </p:custDataLst>
            </p:nvPr>
          </p:nvGrpSpPr>
          <p:grpSpPr>
            <a:xfrm>
              <a:off x="7875175" y="835107"/>
              <a:ext cx="209550" cy="209551"/>
              <a:chOff x="4495" y="1198"/>
              <a:chExt cx="160" cy="160"/>
            </a:xfrm>
          </p:grpSpPr>
          <p:sp>
            <p:nvSpPr>
              <p:cNvPr id="133" name="Oval 47"/>
              <p:cNvSpPr>
                <a:spLocks noChangeAspect="1" noChangeArrowheads="1"/>
              </p:cNvSpPr>
              <p:nvPr>
                <p:custDataLst>
                  <p:tags r:id="rId44"/>
                </p:custDataLst>
              </p:nvPr>
            </p:nvSpPr>
            <p:spPr bwMode="auto">
              <a:xfrm>
                <a:off x="4495" y="1198"/>
                <a:ext cx="160" cy="160"/>
              </a:xfrm>
              <a:prstGeom prst="ellipse">
                <a:avLst/>
              </a:prstGeom>
              <a:solidFill>
                <a:schemeClr val="bg1"/>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34" name="Arc 48"/>
              <p:cNvSpPr>
                <a:spLocks noChangeAspect="1"/>
              </p:cNvSpPr>
              <p:nvPr>
                <p:custDataLst>
                  <p:tags r:id="rId45"/>
                </p:custDataLst>
              </p:nvPr>
            </p:nvSpPr>
            <p:spPr bwMode="auto">
              <a:xfrm>
                <a:off x="4495" y="1198"/>
                <a:ext cx="160" cy="160"/>
              </a:xfrm>
              <a:prstGeom prst="arc">
                <a:avLst>
                  <a:gd name="adj1" fmla="val 16200000"/>
                  <a:gd name="adj2" fmla="val 5400000"/>
                </a:avLst>
              </a:prstGeom>
              <a:solidFill>
                <a:schemeClr val="accent3"/>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grpSp>
        <p:grpSp>
          <p:nvGrpSpPr>
            <p:cNvPr id="130" name="MoonLegend1"/>
            <p:cNvGrpSpPr>
              <a:grpSpLocks noChangeAspect="1"/>
            </p:cNvGrpSpPr>
            <p:nvPr userDrawn="1">
              <p:custDataLst>
                <p:tags r:id="rId41"/>
              </p:custDataLst>
            </p:nvPr>
          </p:nvGrpSpPr>
          <p:grpSpPr>
            <a:xfrm>
              <a:off x="7875175" y="286625"/>
              <a:ext cx="209550" cy="209551"/>
              <a:chOff x="1694" y="2044"/>
              <a:chExt cx="160" cy="160"/>
            </a:xfrm>
          </p:grpSpPr>
          <p:sp>
            <p:nvSpPr>
              <p:cNvPr id="131" name="Oval 41"/>
              <p:cNvSpPr>
                <a:spLocks noChangeAspect="1" noChangeArrowheads="1"/>
              </p:cNvSpPr>
              <p:nvPr>
                <p:custDataLst>
                  <p:tags r:id="rId42"/>
                </p:custDataLst>
              </p:nvPr>
            </p:nvSpPr>
            <p:spPr bwMode="auto">
              <a:xfrm>
                <a:off x="1694" y="2044"/>
                <a:ext cx="160" cy="160"/>
              </a:xfrm>
              <a:prstGeom prst="ellipse">
                <a:avLst/>
              </a:prstGeom>
              <a:solidFill>
                <a:schemeClr val="bg1"/>
              </a:solidFill>
              <a:ln w="9525">
                <a:solidFill>
                  <a:schemeClr val="accent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sp>
            <p:nvSpPr>
              <p:cNvPr id="132" name="Arc 42"/>
              <p:cNvSpPr>
                <a:spLocks noChangeAspect="1"/>
              </p:cNvSpPr>
              <p:nvPr>
                <p:custDataLst>
                  <p:tags r:id="rId43"/>
                </p:custDataLst>
              </p:nvPr>
            </p:nvSpPr>
            <p:spPr bwMode="auto">
              <a:xfrm>
                <a:off x="1694" y="2044"/>
                <a:ext cx="160" cy="160"/>
              </a:xfrm>
              <a:prstGeom prst="arc">
                <a:avLst>
                  <a:gd name="adj1" fmla="val 16200000"/>
                  <a:gd name="adj2" fmla="val 5400000"/>
                </a:avLst>
              </a:prstGeom>
              <a:solidFill>
                <a:schemeClr val="accent3"/>
              </a:solid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latin typeface="+mn-lt"/>
                </a:endParaRPr>
              </a:p>
            </p:txBody>
          </p:sp>
        </p:grpSp>
      </p:grpSp>
      <p:grpSp>
        <p:nvGrpSpPr>
          <p:cNvPr id="141" name="Sticker" hidden="1"/>
          <p:cNvGrpSpPr/>
          <p:nvPr>
            <p:custDataLst>
              <p:tags r:id="rId24"/>
            </p:custDataLst>
          </p:nvPr>
        </p:nvGrpSpPr>
        <p:grpSpPr>
          <a:xfrm>
            <a:off x="11233744" y="919099"/>
            <a:ext cx="725007" cy="150811"/>
            <a:chOff x="8197020" y="285750"/>
            <a:chExt cx="543755" cy="150811"/>
          </a:xfrm>
        </p:grpSpPr>
        <p:sp>
          <p:nvSpPr>
            <p:cNvPr id="142" name="StickerRectangle"/>
            <p:cNvSpPr>
              <a:spLocks noChangeArrowheads="1"/>
            </p:cNvSpPr>
            <p:nvPr>
              <p:custDataLst>
                <p:tags r:id="rId29"/>
              </p:custDataLst>
            </p:nvPr>
          </p:nvSpPr>
          <p:spPr bwMode="auto">
            <a:xfrm>
              <a:off x="8197020" y="285750"/>
              <a:ext cx="54375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71">
                <a:buClr>
                  <a:schemeClr val="tx2"/>
                </a:buClr>
              </a:pPr>
              <a:r>
                <a:rPr lang="en-US" sz="800">
                  <a:solidFill>
                    <a:srgbClr val="808080"/>
                  </a:solidFill>
                  <a:latin typeface="+mn-lt"/>
                </a:rPr>
                <a:t>PRELIMINARY</a:t>
              </a:r>
            </a:p>
          </p:txBody>
        </p:sp>
        <p:cxnSp>
          <p:nvCxnSpPr>
            <p:cNvPr id="143" name="AutoShape 31"/>
            <p:cNvCxnSpPr>
              <a:cxnSpLocks noChangeShapeType="1"/>
              <a:stCxn id="142" idx="2"/>
              <a:endCxn id="142" idx="4"/>
            </p:cNvCxnSpPr>
            <p:nvPr>
              <p:custDataLst>
                <p:tags r:id="rId30"/>
              </p:custDataLst>
            </p:nvPr>
          </p:nvCxnSpPr>
          <p:spPr bwMode="auto">
            <a:xfrm>
              <a:off x="8197020" y="285750"/>
              <a:ext cx="0" cy="150811"/>
            </a:xfrm>
            <a:prstGeom prst="straightConnector1">
              <a:avLst/>
            </a:prstGeom>
            <a:noFill/>
            <a:ln w="9525">
              <a:solidFill>
                <a:srgbClr val="808080"/>
              </a:solidFill>
              <a:round/>
            </a:ln>
            <a:extLst>
              <a:ext uri="{909E8E84-426E-40DD-AFC4-6F175D3DCCD1}">
                <a14:hiddenFill xmlns:a14="http://schemas.microsoft.com/office/drawing/2010/main">
                  <a:noFill/>
                </a14:hiddenFill>
              </a:ext>
            </a:extLst>
          </p:spPr>
        </p:cxnSp>
        <p:cxnSp>
          <p:nvCxnSpPr>
            <p:cNvPr id="144" name="AutoShape 32"/>
            <p:cNvCxnSpPr>
              <a:cxnSpLocks noChangeShapeType="1"/>
              <a:stCxn id="142" idx="4"/>
              <a:endCxn id="142" idx="6"/>
            </p:cNvCxnSpPr>
            <p:nvPr>
              <p:custDataLst>
                <p:tags r:id="rId31"/>
              </p:custDataLst>
            </p:nvPr>
          </p:nvCxnSpPr>
          <p:spPr bwMode="auto">
            <a:xfrm>
              <a:off x="8197020" y="436561"/>
              <a:ext cx="543755" cy="0"/>
            </a:xfrm>
            <a:prstGeom prst="straightConnector1">
              <a:avLst/>
            </a:prstGeom>
            <a:noFill/>
            <a:ln w="25400">
              <a:solidFill>
                <a:srgbClr val="808080"/>
              </a:solidFill>
              <a:round/>
            </a:ln>
            <a:extLst>
              <a:ext uri="{909E8E84-426E-40DD-AFC4-6F175D3DCCD1}">
                <a14:hiddenFill xmlns:a14="http://schemas.microsoft.com/office/drawing/2010/main">
                  <a:noFill/>
                </a14:hiddenFill>
              </a:ext>
            </a:extLst>
          </p:spPr>
        </p:cxnSp>
      </p:grpSp>
      <p:grpSp>
        <p:nvGrpSpPr>
          <p:cNvPr id="153" name="Moon" hidden="1"/>
          <p:cNvGrpSpPr/>
          <p:nvPr>
            <p:custDataLst>
              <p:tags r:id="rId25"/>
            </p:custDataLst>
          </p:nvPr>
        </p:nvGrpSpPr>
        <p:grpSpPr>
          <a:xfrm>
            <a:off x="9363485" y="2005287"/>
            <a:ext cx="338667" cy="254000"/>
            <a:chOff x="762000" y="1270000"/>
            <a:chExt cx="254000" cy="254000"/>
          </a:xfrm>
        </p:grpSpPr>
        <p:sp>
          <p:nvSpPr>
            <p:cNvPr id="154" name="Oval 153"/>
            <p:cNvSpPr/>
            <p:nvPr>
              <p:custDataLst>
                <p:tags r:id="rId27"/>
              </p:custDataLst>
            </p:nvPr>
          </p:nvSpPr>
          <p:spPr bwMode="auto">
            <a:xfrm>
              <a:off x="762000" y="1270000"/>
              <a:ext cx="254000" cy="254000"/>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55" name="Arc 154"/>
            <p:cNvSpPr/>
            <p:nvPr>
              <p:custDataLst>
                <p:tags r:id="rId28"/>
              </p:custDataLst>
            </p:nvPr>
          </p:nvSpPr>
          <p:spPr bwMode="auto">
            <a:xfrm>
              <a:off x="762000" y="1270000"/>
              <a:ext cx="254000" cy="254000"/>
            </a:xfrm>
            <a:prstGeom prst="arc">
              <a:avLst/>
            </a:prstGeom>
            <a:solidFill>
              <a:schemeClr val="accent3"/>
            </a:solidFill>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a:p>
          </p:txBody>
        </p:sp>
      </p:grpSp>
      <p:pic>
        <p:nvPicPr>
          <p:cNvPr id="60" name="Picture 59" descr="ColorBlue_bar_top-12.jpg">
            <a:extLst>
              <a:ext uri="{FF2B5EF4-FFF2-40B4-BE49-F238E27FC236}">
                <a16:creationId xmlns:a16="http://schemas.microsoft.com/office/drawing/2014/main" id="{DABB9617-618C-41AD-97BA-36BE22DB1E37}"/>
              </a:ext>
            </a:extLst>
          </p:cNvPr>
          <p:cNvPicPr>
            <a:picLocks noChangeAspect="1"/>
          </p:cNvPicPr>
          <p:nvPr userDrawn="1">
            <p:custDataLst>
              <p:tags r:id="rId26"/>
            </p:custDataLst>
          </p:nvPr>
        </p:nvPicPr>
        <p:blipFill rotWithShape="1">
          <a:blip r:embed="rId70">
            <a:extLst>
              <a:ext uri="{28A0092B-C50C-407E-A947-70E740481C1C}">
                <a14:useLocalDpi xmlns:a14="http://schemas.microsoft.com/office/drawing/2010/main" val="0"/>
              </a:ext>
            </a:extLst>
          </a:blip>
          <a:srcRect r="92193"/>
          <a:stretch/>
        </p:blipFill>
        <p:spPr bwMode="ltGray">
          <a:xfrm>
            <a:off x="-5525" y="9525"/>
            <a:ext cx="80223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extLst>
      <p:ext uri="{BB962C8B-B14F-4D97-AF65-F5344CB8AC3E}">
        <p14:creationId xmlns:p14="http://schemas.microsoft.com/office/powerpoint/2010/main" val="132318052"/>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Lst>
  <p:transition/>
  <p:txStyles>
    <p:titleStyle>
      <a:lvl1pPr algn="l" defTabSz="913548" rtl="0" eaLnBrk="1" fontAlgn="base" hangingPunct="1">
        <a:spcBef>
          <a:spcPct val="0"/>
        </a:spcBef>
        <a:spcAft>
          <a:spcPct val="0"/>
        </a:spcAft>
        <a:tabLst>
          <a:tab pos="275360" algn="l"/>
        </a:tabLst>
        <a:defRPr sz="2400" b="1" baseline="0">
          <a:solidFill>
            <a:schemeClr val="bg1"/>
          </a:solidFill>
          <a:latin typeface="+mj-lt"/>
          <a:ea typeface="+mj-ea"/>
          <a:cs typeface="+mj-cs"/>
        </a:defRPr>
      </a:lvl1pPr>
      <a:lvl2pPr algn="l" defTabSz="913548" rtl="0" eaLnBrk="1" fontAlgn="base" hangingPunct="1">
        <a:spcBef>
          <a:spcPct val="0"/>
        </a:spcBef>
        <a:spcAft>
          <a:spcPct val="0"/>
        </a:spcAft>
        <a:defRPr sz="1939" b="1">
          <a:solidFill>
            <a:schemeClr val="tx2"/>
          </a:solidFill>
          <a:latin typeface="Arial"/>
        </a:defRPr>
      </a:lvl2pPr>
      <a:lvl3pPr algn="l" defTabSz="913548" rtl="0" eaLnBrk="1" fontAlgn="base" hangingPunct="1">
        <a:spcBef>
          <a:spcPct val="0"/>
        </a:spcBef>
        <a:spcAft>
          <a:spcPct val="0"/>
        </a:spcAft>
        <a:defRPr sz="1939" b="1">
          <a:solidFill>
            <a:schemeClr val="tx2"/>
          </a:solidFill>
          <a:latin typeface="Arial"/>
        </a:defRPr>
      </a:lvl3pPr>
      <a:lvl4pPr algn="l" defTabSz="913548" rtl="0" eaLnBrk="1" fontAlgn="base" hangingPunct="1">
        <a:spcBef>
          <a:spcPct val="0"/>
        </a:spcBef>
        <a:spcAft>
          <a:spcPct val="0"/>
        </a:spcAft>
        <a:defRPr sz="1939" b="1">
          <a:solidFill>
            <a:schemeClr val="tx2"/>
          </a:solidFill>
          <a:latin typeface="Arial"/>
        </a:defRPr>
      </a:lvl4pPr>
      <a:lvl5pPr algn="l" defTabSz="913548" rtl="0" eaLnBrk="1" fontAlgn="base" hangingPunct="1">
        <a:spcBef>
          <a:spcPct val="0"/>
        </a:spcBef>
        <a:spcAft>
          <a:spcPct val="0"/>
        </a:spcAft>
        <a:defRPr sz="1939" b="1">
          <a:solidFill>
            <a:schemeClr val="tx2"/>
          </a:solidFill>
          <a:latin typeface="Arial"/>
        </a:defRPr>
      </a:lvl5pPr>
      <a:lvl6pPr marL="466492" algn="l" defTabSz="913548" rtl="0" eaLnBrk="1" fontAlgn="base" hangingPunct="1">
        <a:spcBef>
          <a:spcPct val="0"/>
        </a:spcBef>
        <a:spcAft>
          <a:spcPct val="0"/>
        </a:spcAft>
        <a:defRPr sz="1939" b="1">
          <a:solidFill>
            <a:schemeClr val="tx2"/>
          </a:solidFill>
          <a:latin typeface="Arial"/>
        </a:defRPr>
      </a:lvl6pPr>
      <a:lvl7pPr marL="932984" algn="l" defTabSz="913548" rtl="0" eaLnBrk="1" fontAlgn="base" hangingPunct="1">
        <a:spcBef>
          <a:spcPct val="0"/>
        </a:spcBef>
        <a:spcAft>
          <a:spcPct val="0"/>
        </a:spcAft>
        <a:defRPr sz="1939" b="1">
          <a:solidFill>
            <a:schemeClr val="tx2"/>
          </a:solidFill>
          <a:latin typeface="Arial"/>
        </a:defRPr>
      </a:lvl7pPr>
      <a:lvl8pPr marL="1399477" algn="l" defTabSz="913548" rtl="0" eaLnBrk="1" fontAlgn="base" hangingPunct="1">
        <a:spcBef>
          <a:spcPct val="0"/>
        </a:spcBef>
        <a:spcAft>
          <a:spcPct val="0"/>
        </a:spcAft>
        <a:defRPr sz="1939" b="1">
          <a:solidFill>
            <a:schemeClr val="tx2"/>
          </a:solidFill>
          <a:latin typeface="Arial"/>
        </a:defRPr>
      </a:lvl8pPr>
      <a:lvl9pPr marL="1865970" algn="l" defTabSz="913548" rtl="0" eaLnBrk="1" fontAlgn="base" hangingPunct="1">
        <a:spcBef>
          <a:spcPct val="0"/>
        </a:spcBef>
        <a:spcAft>
          <a:spcPct val="0"/>
        </a:spcAft>
        <a:defRPr sz="1939" b="1">
          <a:solidFill>
            <a:schemeClr val="tx2"/>
          </a:solidFill>
          <a:latin typeface="Arial"/>
        </a:defRPr>
      </a:lvl9pPr>
    </p:titleStyle>
    <p:bodyStyle>
      <a:lvl1pPr marL="0" indent="0" algn="l" defTabSz="913548" rtl="0" eaLnBrk="1" fontAlgn="base" hangingPunct="1">
        <a:spcBef>
          <a:spcPct val="0"/>
        </a:spcBef>
        <a:spcAft>
          <a:spcPct val="0"/>
        </a:spcAft>
        <a:buClr>
          <a:schemeClr val="tx2"/>
        </a:buClr>
        <a:buSzTx/>
        <a:defRPr sz="1600" baseline="0">
          <a:solidFill>
            <a:schemeClr val="tx1"/>
          </a:solidFill>
          <a:latin typeface="+mn-lt"/>
          <a:ea typeface="+mn-ea"/>
          <a:cs typeface="+mn-cs"/>
        </a:defRPr>
      </a:lvl1pPr>
      <a:lvl2pPr marL="197612" indent="-195992" algn="l" defTabSz="913548" rtl="0" eaLnBrk="1" fontAlgn="base" hangingPunct="1">
        <a:spcBef>
          <a:spcPct val="0"/>
        </a:spcBef>
        <a:spcAft>
          <a:spcPct val="0"/>
        </a:spcAft>
        <a:buClr>
          <a:schemeClr val="tx2"/>
        </a:buClr>
        <a:buSzPct val="125000"/>
        <a:buFont typeface="Arial"/>
        <a:buChar char="▪"/>
        <a:defRPr sz="1600" baseline="0">
          <a:solidFill>
            <a:schemeClr val="tx1"/>
          </a:solidFill>
          <a:latin typeface="+mn-lt"/>
        </a:defRPr>
      </a:lvl2pPr>
      <a:lvl3pPr marL="466492" indent="-267261" algn="l" defTabSz="913548" rtl="0" eaLnBrk="1" fontAlgn="base" hangingPunct="1">
        <a:spcBef>
          <a:spcPct val="0"/>
        </a:spcBef>
        <a:spcAft>
          <a:spcPct val="0"/>
        </a:spcAft>
        <a:buClr>
          <a:schemeClr val="tx2"/>
        </a:buClr>
        <a:buSzPct val="120000"/>
        <a:buFont typeface="Arial"/>
        <a:buChar char="–"/>
        <a:defRPr sz="1600" baseline="0">
          <a:solidFill>
            <a:schemeClr val="tx1"/>
          </a:solidFill>
          <a:latin typeface="+mn-lt"/>
        </a:defRPr>
      </a:lvl3pPr>
      <a:lvl4pPr marL="626850" indent="-158737" algn="l" defTabSz="913548" rtl="0" eaLnBrk="1" fontAlgn="base" hangingPunct="1">
        <a:spcBef>
          <a:spcPct val="0"/>
        </a:spcBef>
        <a:spcAft>
          <a:spcPct val="0"/>
        </a:spcAft>
        <a:buClr>
          <a:schemeClr val="tx2"/>
        </a:buClr>
        <a:buSzPct val="120000"/>
        <a:buFont typeface="Arial"/>
        <a:buChar char="▫"/>
        <a:defRPr sz="1600" baseline="0">
          <a:solidFill>
            <a:schemeClr val="tx1"/>
          </a:solidFill>
          <a:latin typeface="+mn-lt"/>
        </a:defRPr>
      </a:lvl4pPr>
      <a:lvl5pPr marL="765047" indent="-132821" algn="l" defTabSz="913548" rtl="0" eaLnBrk="1" fontAlgn="base" hangingPunct="1">
        <a:spcBef>
          <a:spcPct val="0"/>
        </a:spcBef>
        <a:spcAft>
          <a:spcPct val="0"/>
        </a:spcAft>
        <a:buClr>
          <a:schemeClr val="tx2"/>
        </a:buClr>
        <a:buSzPct val="89000"/>
        <a:buFont typeface="Arial"/>
        <a:buChar char="-"/>
        <a:defRPr sz="1600" baseline="0">
          <a:solidFill>
            <a:schemeClr val="tx1"/>
          </a:solidFill>
          <a:latin typeface="+mn-lt"/>
        </a:defRPr>
      </a:lvl5pPr>
      <a:lvl6pPr marL="765047" indent="-132821" algn="l" defTabSz="913548" rtl="0" eaLnBrk="1" fontAlgn="base" hangingPunct="1">
        <a:spcBef>
          <a:spcPct val="0"/>
        </a:spcBef>
        <a:spcAft>
          <a:spcPct val="0"/>
        </a:spcAft>
        <a:buClr>
          <a:schemeClr val="tx2"/>
        </a:buClr>
        <a:buSzPct val="89000"/>
        <a:buFont typeface="Arial"/>
        <a:buChar char="-"/>
        <a:defRPr sz="1632" baseline="0">
          <a:solidFill>
            <a:schemeClr val="tx1"/>
          </a:solidFill>
          <a:latin typeface="+mn-lt"/>
        </a:defRPr>
      </a:lvl6pPr>
      <a:lvl7pPr marL="765047" indent="-132821" algn="l" defTabSz="913548" rtl="0" eaLnBrk="1" fontAlgn="base" hangingPunct="1">
        <a:spcBef>
          <a:spcPct val="0"/>
        </a:spcBef>
        <a:spcAft>
          <a:spcPct val="0"/>
        </a:spcAft>
        <a:buClr>
          <a:schemeClr val="tx2"/>
        </a:buClr>
        <a:buSzPct val="89000"/>
        <a:buFont typeface="Arial"/>
        <a:buChar char="-"/>
        <a:defRPr sz="1632" baseline="0">
          <a:solidFill>
            <a:schemeClr val="tx1"/>
          </a:solidFill>
          <a:latin typeface="+mn-lt"/>
        </a:defRPr>
      </a:lvl7pPr>
      <a:lvl8pPr marL="765047" indent="-132821" algn="l" defTabSz="913548" rtl="0" eaLnBrk="1" fontAlgn="base" hangingPunct="1">
        <a:spcBef>
          <a:spcPct val="0"/>
        </a:spcBef>
        <a:spcAft>
          <a:spcPct val="0"/>
        </a:spcAft>
        <a:buClr>
          <a:schemeClr val="tx2"/>
        </a:buClr>
        <a:buSzPct val="89000"/>
        <a:buFont typeface="Arial"/>
        <a:buChar char="-"/>
        <a:defRPr sz="1632" baseline="0">
          <a:solidFill>
            <a:schemeClr val="tx1"/>
          </a:solidFill>
          <a:latin typeface="+mn-lt"/>
        </a:defRPr>
      </a:lvl8pPr>
      <a:lvl9pPr marL="765047" indent="-132821" algn="l" defTabSz="913548" rtl="0" eaLnBrk="1" fontAlgn="base" hangingPunct="1">
        <a:spcBef>
          <a:spcPct val="0"/>
        </a:spcBef>
        <a:spcAft>
          <a:spcPct val="0"/>
        </a:spcAft>
        <a:buClr>
          <a:schemeClr val="tx2"/>
        </a:buClr>
        <a:buSzPct val="89000"/>
        <a:buFont typeface="Arial"/>
        <a:buChar char="-"/>
        <a:defRPr sz="1632" baseline="0">
          <a:solidFill>
            <a:schemeClr val="tx1"/>
          </a:solidFill>
          <a:latin typeface="+mn-lt"/>
        </a:defRPr>
      </a:lvl9pPr>
    </p:bodyStyle>
    <p:otherStyle>
      <a:defPPr>
        <a:defRPr lang="en-US"/>
      </a:defPPr>
      <a:lvl1pPr marL="0" algn="l" defTabSz="932984" rtl="0" eaLnBrk="1" latinLnBrk="0" hangingPunct="1">
        <a:defRPr sz="1837" kern="1200">
          <a:solidFill>
            <a:schemeClr val="tx1"/>
          </a:solidFill>
          <a:latin typeface="+mn-lt"/>
          <a:ea typeface="+mn-ea"/>
          <a:cs typeface="+mn-cs"/>
        </a:defRPr>
      </a:lvl1pPr>
      <a:lvl2pPr marL="466492" algn="l" defTabSz="932984" rtl="0" eaLnBrk="1" latinLnBrk="0" hangingPunct="1">
        <a:defRPr sz="1837" kern="1200">
          <a:solidFill>
            <a:schemeClr val="tx1"/>
          </a:solidFill>
          <a:latin typeface="+mn-lt"/>
          <a:ea typeface="+mn-ea"/>
          <a:cs typeface="+mn-cs"/>
        </a:defRPr>
      </a:lvl2pPr>
      <a:lvl3pPr marL="932984" algn="l" defTabSz="932984" rtl="0" eaLnBrk="1" latinLnBrk="0" hangingPunct="1">
        <a:defRPr sz="1837" kern="1200">
          <a:solidFill>
            <a:schemeClr val="tx1"/>
          </a:solidFill>
          <a:latin typeface="+mn-lt"/>
          <a:ea typeface="+mn-ea"/>
          <a:cs typeface="+mn-cs"/>
        </a:defRPr>
      </a:lvl3pPr>
      <a:lvl4pPr marL="1399477" algn="l" defTabSz="932984" rtl="0" eaLnBrk="1" latinLnBrk="0" hangingPunct="1">
        <a:defRPr sz="1837" kern="1200">
          <a:solidFill>
            <a:schemeClr val="tx1"/>
          </a:solidFill>
          <a:latin typeface="+mn-lt"/>
          <a:ea typeface="+mn-ea"/>
          <a:cs typeface="+mn-cs"/>
        </a:defRPr>
      </a:lvl4pPr>
      <a:lvl5pPr marL="1865970" algn="l" defTabSz="932984" rtl="0" eaLnBrk="1" latinLnBrk="0" hangingPunct="1">
        <a:defRPr sz="1837" kern="1200">
          <a:solidFill>
            <a:schemeClr val="tx1"/>
          </a:solidFill>
          <a:latin typeface="+mn-lt"/>
          <a:ea typeface="+mn-ea"/>
          <a:cs typeface="+mn-cs"/>
        </a:defRPr>
      </a:lvl5pPr>
      <a:lvl6pPr marL="2332462" algn="l" defTabSz="932984" rtl="0" eaLnBrk="1" latinLnBrk="0" hangingPunct="1">
        <a:defRPr sz="1837" kern="1200">
          <a:solidFill>
            <a:schemeClr val="tx1"/>
          </a:solidFill>
          <a:latin typeface="+mn-lt"/>
          <a:ea typeface="+mn-ea"/>
          <a:cs typeface="+mn-cs"/>
        </a:defRPr>
      </a:lvl6pPr>
      <a:lvl7pPr marL="2798954" algn="l" defTabSz="932984" rtl="0" eaLnBrk="1" latinLnBrk="0" hangingPunct="1">
        <a:defRPr sz="1837" kern="1200">
          <a:solidFill>
            <a:schemeClr val="tx1"/>
          </a:solidFill>
          <a:latin typeface="+mn-lt"/>
          <a:ea typeface="+mn-ea"/>
          <a:cs typeface="+mn-cs"/>
        </a:defRPr>
      </a:lvl7pPr>
      <a:lvl8pPr marL="3265447" algn="l" defTabSz="932984" rtl="0" eaLnBrk="1" latinLnBrk="0" hangingPunct="1">
        <a:defRPr sz="1837" kern="1200">
          <a:solidFill>
            <a:schemeClr val="tx1"/>
          </a:solidFill>
          <a:latin typeface="+mn-lt"/>
          <a:ea typeface="+mn-ea"/>
          <a:cs typeface="+mn-cs"/>
        </a:defRPr>
      </a:lvl8pPr>
      <a:lvl9pPr marL="3731938" algn="l" defTabSz="932984" rtl="0" eaLnBrk="1" latinLnBrk="0" hangingPunct="1">
        <a:defRPr sz="1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8">
          <p15:clr>
            <a:srgbClr val="F26B43"/>
          </p15:clr>
        </p15:guide>
        <p15:guide id="2" orient="horz" pos="590">
          <p15:clr>
            <a:srgbClr val="F26B43"/>
          </p15:clr>
        </p15:guide>
        <p15:guide id="3" orient="horz" pos="3748">
          <p15:clr>
            <a:srgbClr val="F26B43"/>
          </p15:clr>
        </p15:guide>
        <p15:guide id="4" pos="1070">
          <p15:clr>
            <a:srgbClr val="F26B43"/>
          </p15:clr>
        </p15:guide>
        <p15:guide id="5" pos="7533">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167F68D-025D-477C-A94E-707EC8FC49B5}"/>
              </a:ext>
            </a:extLst>
          </p:cNvPr>
          <p:cNvGraphicFramePr>
            <a:graphicFrameLocks noChangeAspect="1"/>
          </p:cNvGraphicFramePr>
          <p:nvPr userDrawn="1">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592" imgH="595" progId="TCLayout.ActiveDocument.1">
                  <p:embed/>
                </p:oleObj>
              </mc:Choice>
              <mc:Fallback>
                <p:oleObj name="think-cell Slide" r:id="rId22" imgW="592" imgH="595" progId="TCLayout.ActiveDocument.1">
                  <p:embed/>
                  <p:pic>
                    <p:nvPicPr>
                      <p:cNvPr id="5" name="Object 4" hidden="1">
                        <a:extLst>
                          <a:ext uri="{FF2B5EF4-FFF2-40B4-BE49-F238E27FC236}">
                            <a16:creationId xmlns:a16="http://schemas.microsoft.com/office/drawing/2014/main" id="{3167F68D-025D-477C-A94E-707EC8FC49B5}"/>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pic>
        <p:nvPicPr>
          <p:cNvPr id="9" name="Picture 8" descr="ColorBlue_bar_top-12.jpg">
            <a:extLst>
              <a:ext uri="{FF2B5EF4-FFF2-40B4-BE49-F238E27FC236}">
                <a16:creationId xmlns:a16="http://schemas.microsoft.com/office/drawing/2014/main" id="{2B7AFE69-1D19-4CF8-B271-F5250847ECD9}"/>
              </a:ext>
            </a:extLst>
          </p:cNvPr>
          <p:cNvPicPr>
            <a:picLocks noChangeAspect="1"/>
          </p:cNvPicPr>
          <p:nvPr userDrawn="1">
            <p:custDataLst>
              <p:tags r:id="rId15"/>
            </p:custDataLst>
          </p:nvPr>
        </p:nvPicPr>
        <p:blipFill>
          <a:blip r:embed="rId24">
            <a:extLst>
              <a:ext uri="{28A0092B-C50C-407E-A947-70E740481C1C}">
                <a14:useLocalDpi xmlns:a14="http://schemas.microsoft.com/office/drawing/2010/main"/>
              </a:ext>
            </a:extLst>
          </a:blip>
          <a:stretch>
            <a:fillRect/>
          </a:stretch>
        </p:blipFill>
        <p:spPr bwMode="auto">
          <a:xfrm>
            <a:off x="996826" y="1"/>
            <a:ext cx="11195174"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custDataLst>
              <p:tags r:id="rId16"/>
            </p:custDataLst>
          </p:nvPr>
        </p:nvSpPr>
        <p:spPr>
          <a:xfrm>
            <a:off x="1453020" y="1"/>
            <a:ext cx="10538565" cy="1189972"/>
          </a:xfrm>
          <a:prstGeom prst="rect">
            <a:avLst/>
          </a:prstGeom>
        </p:spPr>
        <p:txBody>
          <a:bodyPr vert="horz" lIns="91440" tIns="45720" rIns="91440" bIns="45720" rtlCol="0" anchor="ctr">
            <a:normAutofit/>
          </a:bodyPr>
          <a:lstStyle/>
          <a:p>
            <a:r>
              <a:rPr kumimoji="0" lang="en-US" sz="3600" b="1" i="0" u="none" strike="noStrike" kern="1200" cap="none" spc="0" normalizeH="0" baseline="0" noProof="0">
                <a:ln>
                  <a:noFill/>
                </a:ln>
                <a:solidFill>
                  <a:prstClr val="white"/>
                </a:solidFill>
                <a:effectLst/>
                <a:uLnTx/>
                <a:uFillTx/>
                <a:latin typeface="Arial"/>
                <a:ea typeface="MS PGothic" panose="020B0600070205080204" pitchFamily="34" charset="-128"/>
                <a:cs typeface="Arial" panose="020B0604020202020204" pitchFamily="34" charset="0"/>
              </a:rPr>
              <a:t>Click to edit Master title style</a:t>
            </a:r>
            <a:endParaRPr lang="en-US"/>
          </a:p>
        </p:txBody>
      </p:sp>
      <p:sp>
        <p:nvSpPr>
          <p:cNvPr id="3" name="Text Placeholder 2"/>
          <p:cNvSpPr>
            <a:spLocks noGrp="1"/>
          </p:cNvSpPr>
          <p:nvPr>
            <p:ph type="body" idx="1"/>
            <p:custDataLst>
              <p:tags r:id="rId17"/>
            </p:custDataLst>
          </p:nvPr>
        </p:nvSpPr>
        <p:spPr>
          <a:xfrm>
            <a:off x="344588" y="1636813"/>
            <a:ext cx="11512450" cy="4924325"/>
          </a:xfrm>
          <a:prstGeom prst="rect">
            <a:avLst/>
          </a:prstGeom>
        </p:spPr>
        <p:txBody>
          <a:bodyPr vert="horz" lIns="91440" tIns="45720" rIns="91440" bIns="45720" rtlCol="0">
            <a:normAutofit/>
          </a:bodyPr>
          <a:lstStyle/>
          <a:p>
            <a:pPr lvl="0"/>
            <a:r>
              <a:rPr lang="en-US"/>
              <a:t>Click to edit Master text styles</a:t>
            </a:r>
          </a:p>
          <a:p>
            <a:pPr marL="355600" lvl="1" indent="-177800" algn="l" defTabSz="711200" rtl="0" eaLnBrk="1" latinLnBrk="0" hangingPunct="1">
              <a:spcBef>
                <a:spcPts val="600"/>
              </a:spcBef>
              <a:buChar char="–"/>
            </a:pPr>
            <a:r>
              <a:rPr lang="en-US"/>
              <a:t>Second level</a:t>
            </a:r>
          </a:p>
          <a:p>
            <a:pPr marL="533400" lvl="2" indent="-177800" algn="l" defTabSz="711200" rtl="0" eaLnBrk="1" latinLnBrk="0" hangingPunct="1">
              <a:spcBef>
                <a:spcPts val="600"/>
              </a:spcBef>
              <a:buChar char="&gt;"/>
            </a:pPr>
            <a:r>
              <a:rPr lang="en-US"/>
              <a:t>Third level</a:t>
            </a:r>
          </a:p>
          <a:p>
            <a:pPr marL="711200" lvl="3" indent="-177800" algn="l" defTabSz="711200" rtl="0" eaLnBrk="1" latinLnBrk="0" hangingPunct="1">
              <a:spcBef>
                <a:spcPts val="600"/>
              </a:spcBef>
              <a:buChar char="–"/>
            </a:pPr>
            <a:r>
              <a:rPr lang="en-US"/>
              <a:t>Fourth level</a:t>
            </a:r>
          </a:p>
          <a:p>
            <a:pPr marL="889000" lvl="4" indent="-177800" algn="l" defTabSz="711200" rtl="0" eaLnBrk="1" latinLnBrk="0" hangingPunct="1">
              <a:spcBef>
                <a:spcPts val="600"/>
              </a:spcBef>
              <a:buChar char="&gt;"/>
            </a:pPr>
            <a:r>
              <a:rPr lang="en-US"/>
              <a:t>Fifth level</a:t>
            </a:r>
          </a:p>
        </p:txBody>
      </p:sp>
      <p:sp>
        <p:nvSpPr>
          <p:cNvPr id="7" name="BtfpConfiguration" hidden="1">
            <a:extLst>
              <a:ext uri="{FF2B5EF4-FFF2-40B4-BE49-F238E27FC236}">
                <a16:creationId xmlns:a16="http://schemas.microsoft.com/office/drawing/2014/main" id="{EEE65F08-C57D-4FC7-97BF-2ACF3C6D02D7}"/>
              </a:ext>
            </a:extLst>
          </p:cNvPr>
          <p:cNvSpPr txBox="1"/>
          <p:nvPr userDrawn="1">
            <p:custDataLst>
              <p:tags r:id="rId18"/>
            </p:custDataLst>
          </p:nvPr>
        </p:nvSpPr>
        <p:spPr bwMode="gray">
          <a:xfrm>
            <a:off x="0" y="0"/>
            <a:ext cx="81538918" cy="88092"/>
          </a:xfrm>
          <a:prstGeom prst="rect">
            <a:avLst/>
          </a:prstGeom>
          <a:noFill/>
        </p:spPr>
        <p:txBody>
          <a:bodyPr vert="horz" wrap="none" lIns="36000" tIns="36000" rIns="36000" bIns="36000" rtlCol="0">
            <a:spAutoFit/>
          </a:bodyPr>
          <a:lstStyle/>
          <a:p>
            <a:pPr marL="0" indent="0" algn="l" defTabSz="711217" rtl="0" eaLnBrk="1" latinLnBrk="0" hangingPunct="1">
              <a:spcBef>
                <a:spcPts val="1200"/>
              </a:spcBef>
              <a:buNone/>
            </a:pPr>
            <a:r>
              <a:rPr lang="en-US" sz="100">
                <a:solidFill>
                  <a:srgbClr val="FFFFFF">
                    <a:alpha val="0"/>
                  </a:srgbClr>
                </a:solidFill>
              </a:rPr>
              <a:t>&lt;BTFP&gt;&lt;!-- BTFPCONFIGURATION:3C627466703E0D0A20203C212D2D204372656174656420627920414D45522043726561746976652053657276696365735F4F66666963653A202044414C5F303341756732325F434F52453B20204E6F6E626C61636B20666F6E7420636F6C6F7220696E207573652E205468656D6520666F6E7473207570646174656420746F207768617420776173207573656420696E2074686520706C616365686F6C646572732E20456D6265646465642070616765206E756D62657220616E64206461746520706C616365686F6C646572732E205265706C616365642074686520466F6F746572207769746820646973636C61696D65722E2044726F70706564207461676C696E6520666F6E742073697A6520746F20323470742061742063617365207465616D20726571756573742E496E737472756374696F6E7320666F7220746865203C74656D706C6174653E207461673A4B656570202276657273696F6E2220616E6420227479706522206F7074696F6E7320756E6368616E6765642E53657420226E616D6522206F7074696F6E20746F2074686520636C69656E74206E616D6520746861742073686F756C6420617070656172206F6E2074686520636C69656E7420636F6C6F722073656374696F6E2E2053657420227061676553697A652220746F207468652070617065722073697A6520796F75206172652073657474696E67207468697320736C696465206D6173746572207570206F6E2E2056616C69642076616C756573206172653A20227769646573637265656E222028776869636820657175616C732031363A39292C2022345F33222C202261342220616E6420226C6574746572222E204F627365727665206361706974616C697A6174696F6E21202D2D3E0D0A20203C74656D706C6174652076657273696F6E3D22322E332E342220747970653D22756E6272616E64656422206E616D653D2254334C455F31362E395F45434D22207061676553697A653D227769646573637265656E223E0D0A202020203C212D2D20496E737472756374696F6E7320666F72203C73657474696E67733E207461673A202020202020202020496E2065616368207375622D74616720736574207468652068657820636F6465206F66207468652052474220636F6C6F7220796F75207769736820746F2075736520666F7220746865207374616E6461726420656C656D656E7473207768656E2074686579206172652063726561746564206F6E207468697320736C696465206D61737465722E2020202020202020204966207468652076616C7565206973206D697373696E67206F7220696E76616C69642C2064656661756C7420636F6C6F72732077696C6C20626520757365642E202D2D3E0D0A202020203C73657474696E67733E0D0A2020202020203C72756E6E696E674167656E64614261636B436F6C6F724C6566743E3737373737373C2F72756E6E696E674167656E64614261636B436F6C6F724C6566743E0D0A2020202020203C72756E6E696E674167656E64614261636B436F6C6F7252696768743E4242424242423C2F72756E6E696E674167656E64614261636B436F6C6F7252696768743E0D0A2020202020203C72756E6E696E674167656E646154657874436F6C6F724C6566743E4646464646463C2F72756E6E696E674167656E646154657874436F6C6F724C6566743E0D0A2020202020203C72756E6E696E674167656E646154657874436F6C6F7252696768743E4646464646463C2F72756E6E696E674167656E646154657874436F6C6F7252696768743E0D0A2020202020203C636F6C756D6E4865616465724C696E65436F6C6F723E3343334333433C2F636F6C756D6E4865616465724C696E65436F6C6F723E0D0A2020202020203C636F6C756D6E48656164657254657874436F6C6F723E3343334333433C2F636F6C756D6E48656164657254657874436F6C6F723E0D0A2020202020203C726F774865616465724C696E65436F6C6F723E3343334333433C2F726F774865616465724C696E65436F6C6F723E0D0A2020202020203C726F7748656164657254657874436F6C6F723E3343334333433C2F726F7748656164657254657874436F6C6F723E0D0A2020202020203C636F6E636C7573696F6E4172726F774C696E65436F6C6F723E3030383943343C2F636F6E636C7573696F6E4172726F774C696E65436F6C6F723E0D0A2020202020203C636F6E636C7573696F6E4172726F7754657874436F6C6F723E3030383943343C2F636F6E636C7573696F6E4172726F7754657874436F6C6F723E0D0A2020202020203C70657263656E74616765436972636C6546756C6C436972636C65436F6C6F723E4242424242423C2F70657263656E74616765436972636C6546756C6C436972636C65436F6C6F723E0D0A2020202020203C70657263656E74616765436972636C6554657874486967686C69676874436F6C6F723E3030383943343C2F70657263656E74616765436972636C6554657874486967686C69676874436F6C6F723E0D0A2020202020203C737461747573537469636B6572436F6C6F723E3343334333433C2F737461747573537469636B6572436F6C6F723E0D0A2020202020203C63616C6C6F75744261636B436F6C6F723E4646464646463C2F63616C6C6F75744261636B436F6C6F723E0D0A2020202020203C63616C6C6F7574546578744C696E65436F6C6F723E3737373737373C2F63616C6C6F7574546578744C696E65436F6C6F723E0D0A2020202020203C6E756D626572427562626C654261636B436F6C6F723E4646464646463C2F6E756D626572427562626C654261636B436F6C6F723E0D0A2020202020203C6E756D626572427562626C65546578744C696E65436F6C6F723E3030383943343C2F6E756D626572427562626C65546578744C696E65436F6C6F723E0D0A2020202020203C76616C7565436861696E546578744C696E65436F6C6F723E3737373737373C2F76616C7565436861696E546578744C696E65436F6C6F723E0D0A2020202020203C73657175656E63654172726F7746696C6C436F6C6F723E3030383943343C2F73657175656E63654172726F7746696C6C436F6C6F723E0D0A2020202020203C6167656E6461486967686C69676874436F6C6F723E3030383943343C2F6167656E6461486967686C69676874436F6C6F723E0D0A2020202020203C6167656E646154657874436F6C6F723E3343334333433C2F6167656E646154657874436F6C6F723E0D0A2020202020203C212D2D20546865203C6167656E64615465787453697A653E20616E64203C6167656E64615469746C6553697A653E20746167732064657465726D696E65207768617420666F6E742073697A65732073686F756C64206265206170706C69656420746F206E65776C792063726561746564206167656E64612F666C6F7720736C696465732E20202020202020202020202056616C69642076616C7565732061726520696E7465676572206E756D626572732C206D696E2E20313270742E20496620746865206F7074696F6E206973206E6F742070726573656E74206F72206E6F742076616C69642C207468652064656661756C7420697320757365642E202D2D3E0D0A2020202020203C6167656E64614974656D466F6E7453697A653E32303C2F6167656E64614974656D466F6E7453697A653E0D0A2020202020203C6167656E64615469746C65466F6E7453697A653E31323C2F6167656E64615469746C65466F6E7453697A653E0D0A2020202020203C212D2D20546865203C7461626C65416363656E744E756D6265723E20646566696E6573207768696368207461626C65206C61796F75742066726F6D2074686520224C69676874205374796C6520312220726F772073686F756C64206265206170706C69656420666F72206E65776C792063726561746564207461626C65732E20202020202020202020202056616C69642076616C7565732061726520302C20312C20322C20332C20342C20352C20616E642036202D20726570726573656E74696E6720746865206C61796F757473206F6E20746865205461626C65204C61796F7574732064726F702D646F776E2066726F6D206C65667420746F2072696768742E20202020202020202020202054686520686967686C6967687420636F6C6F7273207573656420696E2074686F7365207461626C65206C61796F757473206C696E6B20746F20746865205468656D6520636F6C6F722070616C657474652C20746865792063616E6E6F742062652073706563696669656420686572652E202D2D3E0D0A2020202020203C7461626C65416363656E744E756D6265723E303C2F7461626C65416363656E744E756D6265723E0D0A2020202020203C212D2D20546865203C6E6F746573466F6E7453697A653E207461672064657465726D696E6573207768617420666F6E742073697A652073686F756C64206265206170706C69656420746F206E65776C792063726561746564206E6F7465732F736F7572636520626F7865732E20202020202020202020202056616C69642076616C7565732061726520696E7465676572206E756D626572732E20496620746865206F7074696F6E206973206E6F742070726573656E74206F72206E6F742076616C69642C207468652064656661756C7420697320757365642E202D2D3E0D0A2020202020203C6E6F746573466F6E7453697A653E383C2F6E6F746573466F6E7453697A653E0D0A2020202020203C6E6F74657354657874436F6C6F723E3343334333433C2F6E6F74657354657874436F6C6F723E0D0A2020202020203C212D2D20546865203C737461747573537469636B657252756E6E696E674167656E6461466F6E7453697A653E207461672064657465726D696E6573207768617420666F6E742073697A652073686F756C64206265206170706C69656420746F206E65776C7920637265617465642073746174757320737469636B65727320616E642072756E6E696E67206167656E6461732E20202020202020202020202056616C69642076616C7565732061726520696E7465676572206E756D626572732E20496620746865206F7074696F6E206973206E6F742070726573656E74206F72206E6F742076616C69642C207468652064656661756C7420697320757365642E202D2D3E0D0A2020202020203C737461747573537469636B657252756E6E696E674167656E6461466F6E7453697A653E31323C2F737461747573537469636B657252756E6E696E674167656E6461466F6E7453697A653E0D0A2020202020203C212D2D20546865203C636F6C756D6E53706163696E673E207461672064657465726D696E657320746865207769647468206F66207468652073706163696E67206265747765656E20636F6C756D6E7320696E2070742E202020202020202020202056616C69642076616C7565732061726520696E7465676572206E756D626572732C206D696E2E2032382C206D61782E20383520287E312D33636D292E20496620746865206F7074696F6E206973206E6F742070726573656E74206F72206E6F742076616C69642C207468652064656661756C7420697320757365642E202D2D3E0D0A2020202020203C636F6C756D6E53706163696E673E34323C2F636F6C756D6E53706163696E673E0D0A202020203C2F73657474696E67733E0D0A202020203C212D2D20496E737472756374696F6E7320666F72203C636F6C6F72733E207461673A20202020202020202055736520616E79206E756D626572206F66203C636F6C6F723E2E2E2E3C2F636F6C6F723E206C696E65732E2045616368206C696E652063726561746573206120636C69656E7420636F6C6F72206F6E2074686520636C69656E7420636F6C6F722070616C6574746520696E20746865206F7264657220746865792061707065617220686572652E20202020202020202054686520636C69656E7420636F6C6F722068657820636F646520676F6573206265747765656E20746865203C636F6C6F723E20616E64203C2F636F6C6F723E20746167732E202020202020202020546865203C636F6C6F723E20746167206D6179206861766520746865206F7074696F6E2022636F6E7472617374696E6754657874436F6C6F72222E2049662069742069732073657420746F20612076616C6964205247422068657820636F6465207468656E207468617420636F6C6F722077696C6C206265207573656420666F722074657874206966207468652075736572206170706C6965732074686520636C69656E7420636F6C6F7220746F2066696C6C20612073686170652E2048656E63652C20636F6E7472617374696E6754657874436F6C6F7220757375616C6C79206973207768697465202823464646464646292C20626C61636B20282330303030303029206F7220616E6F74686572206461726B20636F6C6F722E202D2D3E0D0A202020203C636F6C6F72733E0D0A2020202020203C636F6C6F7220636F6E7472617374696E6754657874436F6C6F723D2223464646464646223E233030383943343C2F636F6C6F723E0D0A2020202020203C636F6C6F7220636F6E7472617374696E6754657874436F6C6F723D2223464646464646223E233343334333433C2F636F6C6F723E0D0A2020202020203C636F6C6F7220636F6E7472617374696E6754657874436F6C6F723D2223464646464646223E233737373737373C2F636F6C6F723E0D0A2020202020203C636F6C6F7220636F6E7472617374696E6754657874436F6C6F723D2223464646464646223E233030413743323C2F636F6C6F723E0D0A2020202020203C636F6C6F7220636F6E7472617374696E6754657874436F6C6F723D2223464646464646223E234646413130303C2F636F6C6F723E0D0A2020202020203C636F6C6F7220636F6E7472617374696E6754657874436F6C6F723D2223464646464646223E233730413438393C2F636F6C6F723E0D0A2020202020203C636F6C6F7220636F6E7472617374696E6754657874436F6C6F723D2223464646464646223E234133413836423C2F636F6C6F723E0D0A2020202020203C636F6C6F7220636F6E7472617374696E6754657874436F6C6F723D2223464646464646223E234341423537353C2F636F6C6F723E0D0A2020202020203C636F6C6F7220636F6E7472617374696E6754657874436F6C6F723D2223464646464646223E234242424242423C2F636F6C6F723E0D0A2020202020203C636F6C6F7220636F6E7472617374696E6754657874436F6C6F723D2223464646464646223E233434433846353C2F636F6C6F723E0D0A2020202020203C636F6C6F7220636F6E7472617374696E6754657874436F6C6F723D2223303030303030223E233843443245303C2F636F6C6F723E0D0A2020202020203C636F6C6F7220636F6E7472617374696E6754657874436F6C6F723D2223303030303030223E234646433736363C2F636F6C6F723E0D0A2020202020203C636F6C6F7220636F6E7472617374696E6754657874436F6C6F723D2223464646464646223E233439373335443C2F636F6C6F723E0D0A2020202020203C636F6C6F7220636F6E7472617374696E6754657874436F6C6F723D2223464646464646223E233639364334303C2F636F6C6F723E0D0A2020202020203C636F6C6F7220636F6E7472617374696E6754657874436F6C6F723D2223464646464646223E234131383933443C2F636F6C6F723E0D0A2020202020203C636F6C6F7220636F6E7472617374696E6754657874436F6C6F723D2223464646464646223E233333333336363C2F636F6C6F723E0D0A2020202020203C636F6C6F7220636F6E7472617374696E6754657874436F6C6F723D2223464646464646223E234343434333333C2F636F6C6F723E0D0A2020202020203C636F6C6F7220636F6E7472617374696E6754657874436F6C6F723D2223464646464646223E234646363633333C2F636F6C6F723E0D0A202020203C2F636F6C6F72733E0D0A20203C2F74656D706C6174653E0D0A20203C4775696465733E0D0A202020203C4C656674477569646520786D6C6E733D22323622202F3E0D0A202020203C5269676874477569646520786D6C6E733D2239333422202F3E0D0A202020203C5570706572537469636B6572477569646520786D6C6E733D22393622202F3E0D0A202020203C4C6F776572537469636B6572477569646520786D6C6E733D2231323822202F3E0D0A202020203C426F74746F6D477569646520786D6C6E733D2235313722202F3E0D0A20203C2F4775696465733E0D0A3C2F627466703E --&gt;&lt;/BTFP&gt;</a:t>
            </a:r>
          </a:p>
        </p:txBody>
      </p:sp>
      <p:sp>
        <p:nvSpPr>
          <p:cNvPr id="12" name="Text Placeholder 11">
            <a:extLst>
              <a:ext uri="{FF2B5EF4-FFF2-40B4-BE49-F238E27FC236}">
                <a16:creationId xmlns:a16="http://schemas.microsoft.com/office/drawing/2014/main" id="{E1604C43-9636-4E46-9DFD-78847D57DCE4}"/>
              </a:ext>
            </a:extLst>
          </p:cNvPr>
          <p:cNvSpPr txBox="1"/>
          <p:nvPr userDrawn="1">
            <p:custDataLst>
              <p:tags r:id="rId19"/>
            </p:custDataLst>
          </p:nvPr>
        </p:nvSpPr>
        <p:spPr>
          <a:xfrm>
            <a:off x="169244" y="6561705"/>
            <a:ext cx="827582" cy="358775"/>
          </a:xfrm>
          <a:prstGeom prst="rect">
            <a:avLst/>
          </a:prstGeo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sz="1000" kern="1200">
                <a:solidFill>
                  <a:srgbClr val="777777"/>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100" kern="120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050" kern="120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0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DA0B53C-6D7F-4588-8ABE-C8158D2212F7}" type="datetime1">
              <a:rPr lang="en-US" sz="800" smtClean="0"/>
              <a:t>1/28/2026</a:t>
            </a:fld>
            <a:endParaRPr lang="en-US" sz="800"/>
          </a:p>
        </p:txBody>
      </p:sp>
      <p:sp>
        <p:nvSpPr>
          <p:cNvPr id="4" name="Slide Number">
            <a:extLst>
              <a:ext uri="{FF2B5EF4-FFF2-40B4-BE49-F238E27FC236}">
                <a16:creationId xmlns:a16="http://schemas.microsoft.com/office/drawing/2014/main" id="{1D7FB352-694A-CB7D-3836-7FB7AA16A43F}"/>
              </a:ext>
            </a:extLst>
          </p:cNvPr>
          <p:cNvSpPr txBox="1"/>
          <p:nvPr userDrawn="1">
            <p:custDataLst>
              <p:tags r:id="rId20"/>
            </p:custDataLst>
          </p:nvPr>
        </p:nvSpPr>
        <p:spPr bwMode="auto">
          <a:xfrm>
            <a:off x="11098502" y="6617368"/>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lvl="0" indent="0" algn="ctr">
              <a:buNone/>
            </a:pPr>
            <a:fld id="{42C328C1-A84F-4A39-A664-DBA00541A8C6}" type="slidenum">
              <a:rPr lang="en-US" sz="800" smtClean="0">
                <a:solidFill>
                  <a:srgbClr val="7F7F7F"/>
                </a:solidFill>
              </a:rPr>
              <a:pPr marL="0" lvl="0" indent="0" algn="ctr">
                <a:buNone/>
              </a:pPr>
              <a:t>‹#›</a:t>
            </a:fld>
            <a:endParaRPr lang="en-US" sz="800">
              <a:solidFill>
                <a:srgbClr val="7F7F7F"/>
              </a:solidFill>
            </a:endParaRPr>
          </a:p>
        </p:txBody>
      </p:sp>
      <p:pic>
        <p:nvPicPr>
          <p:cNvPr id="10" name="Picture 2" descr="PG&amp;E Logo, symbol, meaning, history, PNG, brand">
            <a:extLst>
              <a:ext uri="{FF2B5EF4-FFF2-40B4-BE49-F238E27FC236}">
                <a16:creationId xmlns:a16="http://schemas.microsoft.com/office/drawing/2014/main" id="{6D3CA803-FF97-5DC1-A31A-D1596C0FD74B}"/>
              </a:ext>
            </a:extLst>
          </p:cNvPr>
          <p:cNvPicPr>
            <a:picLocks noChangeAspect="1" noChangeArrowheads="1"/>
          </p:cNvPicPr>
          <p:nvPr userDrawn="1">
            <p:custDataLst>
              <p:tags r:id="rId21"/>
            </p:custDataLst>
          </p:nvPr>
        </p:nvPicPr>
        <p:blipFill>
          <a:blip r:embed="rId25">
            <a:extLst>
              <a:ext uri="{28A0092B-C50C-407E-A947-70E740481C1C}">
                <a14:useLocalDpi xmlns:a14="http://schemas.microsoft.com/office/drawing/2010/main"/>
              </a:ext>
            </a:extLst>
          </a:blip>
          <a:srcRect t="26667" r="77240" b="26725"/>
          <a:stretch>
            <a:fillRect/>
          </a:stretch>
        </p:blipFill>
        <p:spPr bwMode="auto">
          <a:xfrm>
            <a:off x="298325" y="339202"/>
            <a:ext cx="544922" cy="62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8916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ransition/>
  <p:hf sldNum="0" hdr="0" ftr="0" dt="0"/>
  <p:txStyles>
    <p:titleStyle>
      <a:lvl1pPr algn="l" defTabSz="914422" rtl="0" eaLnBrk="1" latinLnBrk="0" hangingPunct="1">
        <a:lnSpc>
          <a:spcPct val="90000"/>
        </a:lnSpc>
        <a:spcBef>
          <a:spcPct val="0"/>
        </a:spcBef>
        <a:buNone/>
        <a:defRPr lang="en-US" sz="2400" b="1" kern="1200" noProof="0">
          <a:solidFill>
            <a:schemeClr val="bg1"/>
          </a:solidFill>
          <a:latin typeface="+mj-lt"/>
          <a:ea typeface="MS PGothic" panose="020B0600070205080204" pitchFamily="34" charset="-128"/>
          <a:cs typeface="Arial" panose="020B0604020202020204" pitchFamily="34" charset="0"/>
        </a:defRPr>
      </a:lvl1pPr>
    </p:titleStyle>
    <p:bodyStyle>
      <a:lvl1pPr marL="177800" indent="-177800" algn="l" defTabSz="711200" rtl="0" eaLnBrk="1" latinLnBrk="0" hangingPunct="1">
        <a:lnSpc>
          <a:spcPct val="100000"/>
        </a:lnSpc>
        <a:spcBef>
          <a:spcPts val="1200"/>
        </a:spcBef>
        <a:buFont typeface="Arial" panose="020B0604020202020204" pitchFamily="34" charset="0"/>
        <a:buChar char="•"/>
        <a:defRPr lang="en-US" sz="1600" kern="1200">
          <a:solidFill>
            <a:srgbClr val="3C3C3C"/>
          </a:solidFill>
          <a:latin typeface="+mn-lt"/>
          <a:ea typeface="+mn-ea"/>
          <a:cs typeface="+mn-cs"/>
        </a:defRPr>
      </a:lvl1pPr>
      <a:lvl2pPr marL="463550" indent="-285750" algn="l" defTabSz="711200" rtl="0" eaLnBrk="1" latinLnBrk="0" hangingPunct="1">
        <a:lnSpc>
          <a:spcPct val="100000"/>
        </a:lnSpc>
        <a:spcBef>
          <a:spcPts val="1200"/>
        </a:spcBef>
        <a:buFont typeface="Arial" panose="020B0604020202020204" pitchFamily="34" charset="0"/>
        <a:buChar char="•"/>
        <a:defRPr lang="en-US" sz="1400" kern="1200">
          <a:solidFill>
            <a:srgbClr val="3C3C3C"/>
          </a:solidFill>
          <a:latin typeface="+mn-lt"/>
          <a:ea typeface="+mn-ea"/>
          <a:cs typeface="+mn-cs"/>
        </a:defRPr>
      </a:lvl2pPr>
      <a:lvl3pPr marL="1143027" indent="-228605" algn="l" defTabSz="914422" rtl="0" eaLnBrk="1" latinLnBrk="0" hangingPunct="1">
        <a:lnSpc>
          <a:spcPct val="100000"/>
        </a:lnSpc>
        <a:spcBef>
          <a:spcPts val="600"/>
        </a:spcBef>
        <a:buFont typeface="Arial" panose="020B0604020202020204" pitchFamily="34" charset="0"/>
        <a:buChar char="•"/>
        <a:defRPr lang="en-US" sz="1400" kern="1200">
          <a:solidFill>
            <a:srgbClr val="3C3C3C"/>
          </a:solidFill>
          <a:latin typeface="+mn-lt"/>
          <a:ea typeface="+mn-ea"/>
          <a:cs typeface="+mn-cs"/>
        </a:defRPr>
      </a:lvl3pPr>
      <a:lvl4pPr marL="1600239" indent="-228605" algn="l" defTabSz="914422" rtl="0" eaLnBrk="1" latinLnBrk="0" hangingPunct="1">
        <a:lnSpc>
          <a:spcPct val="100000"/>
        </a:lnSpc>
        <a:spcBef>
          <a:spcPts val="600"/>
        </a:spcBef>
        <a:buFont typeface="Arial" panose="020B0604020202020204" pitchFamily="34" charset="0"/>
        <a:buChar char="•"/>
        <a:defRPr lang="en-US" sz="1400" kern="1200">
          <a:solidFill>
            <a:srgbClr val="3C3C3C"/>
          </a:solidFill>
          <a:latin typeface="+mn-lt"/>
          <a:ea typeface="+mn-ea"/>
          <a:cs typeface="+mn-cs"/>
        </a:defRPr>
      </a:lvl4pPr>
      <a:lvl5pPr marL="2057449" indent="-228605" algn="l" defTabSz="914422" rtl="0" eaLnBrk="1" latinLnBrk="0" hangingPunct="1">
        <a:lnSpc>
          <a:spcPct val="100000"/>
        </a:lnSpc>
        <a:spcBef>
          <a:spcPts val="600"/>
        </a:spcBef>
        <a:buFont typeface="Arial" panose="020B0604020202020204" pitchFamily="34" charset="0"/>
        <a:buChar char="•"/>
        <a:defRPr lang="en-US" sz="1400" kern="1200">
          <a:solidFill>
            <a:srgbClr val="3C3C3C"/>
          </a:solidFill>
          <a:latin typeface="+mn-lt"/>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4" indent="-177804" algn="l" defTabSz="711217" rtl="0" eaLnBrk="1" latinLnBrk="0" hangingPunct="1">
        <a:spcBef>
          <a:spcPts val="1200"/>
        </a:spcBef>
        <a:buChar char="•"/>
        <a:defRPr sz="1600" kern="1200">
          <a:solidFill>
            <a:schemeClr val="tx1"/>
          </a:solidFill>
          <a:latin typeface="+mn-lt"/>
          <a:ea typeface="+mn-ea"/>
          <a:cs typeface="+mn-cs"/>
        </a:defRPr>
      </a:lvl1pPr>
      <a:lvl2pPr marL="355608" indent="-177804" algn="l" defTabSz="711217" rtl="0" eaLnBrk="1" latinLnBrk="0" hangingPunct="1">
        <a:spcBef>
          <a:spcPts val="600"/>
        </a:spcBef>
        <a:buChar char="–"/>
        <a:defRPr sz="1400" kern="1200">
          <a:solidFill>
            <a:schemeClr val="tx1"/>
          </a:solidFill>
          <a:latin typeface="+mn-lt"/>
          <a:ea typeface="+mn-ea"/>
          <a:cs typeface="+mn-cs"/>
        </a:defRPr>
      </a:lvl2pPr>
      <a:lvl3pPr marL="533413" indent="-177804" algn="l" defTabSz="711217" rtl="0" eaLnBrk="1" latinLnBrk="0" hangingPunct="1">
        <a:spcBef>
          <a:spcPts val="600"/>
        </a:spcBef>
        <a:buChar char="&gt;"/>
        <a:defRPr sz="1400" kern="1200">
          <a:solidFill>
            <a:schemeClr val="tx1"/>
          </a:solidFill>
          <a:latin typeface="+mn-lt"/>
          <a:ea typeface="+mn-ea"/>
          <a:cs typeface="+mn-cs"/>
        </a:defRPr>
      </a:lvl3pPr>
      <a:lvl4pPr marL="711217" indent="-177804" algn="l" defTabSz="711217" rtl="0" eaLnBrk="1" latinLnBrk="0" hangingPunct="1">
        <a:spcBef>
          <a:spcPts val="600"/>
        </a:spcBef>
        <a:buChar char="–"/>
        <a:defRPr sz="1400" kern="1200">
          <a:solidFill>
            <a:schemeClr val="tx1"/>
          </a:solidFill>
          <a:latin typeface="+mn-lt"/>
          <a:ea typeface="+mn-ea"/>
          <a:cs typeface="+mn-cs"/>
        </a:defRPr>
      </a:lvl4pPr>
      <a:lvl5pPr marL="889022" indent="-177804" algn="l" defTabSz="711217" rtl="0" eaLnBrk="1" latinLnBrk="0" hangingPunct="1">
        <a:spcBef>
          <a:spcPts val="600"/>
        </a:spcBef>
        <a:buChar char="&gt;"/>
        <a:defRPr sz="1400" kern="1200">
          <a:solidFill>
            <a:schemeClr val="tx1"/>
          </a:solidFill>
          <a:latin typeface="+mn-lt"/>
          <a:ea typeface="+mn-ea"/>
          <a:cs typeface="+mn-cs"/>
        </a:defRPr>
      </a:lvl5pPr>
      <a:lvl6pPr marL="1066825" indent="-177804" algn="l" defTabSz="711217" rtl="0" eaLnBrk="1" latinLnBrk="0" hangingPunct="1">
        <a:defRPr sz="1400" kern="1200">
          <a:solidFill>
            <a:schemeClr val="tx1"/>
          </a:solidFill>
          <a:latin typeface="+mn-lt"/>
          <a:ea typeface="+mn-ea"/>
          <a:cs typeface="+mn-cs"/>
        </a:defRPr>
      </a:lvl6pPr>
      <a:lvl7pPr marL="1244630" indent="-177804" algn="l" defTabSz="711217" rtl="0" eaLnBrk="1" latinLnBrk="0" hangingPunct="1">
        <a:defRPr sz="1400" kern="1200">
          <a:solidFill>
            <a:schemeClr val="tx1"/>
          </a:solidFill>
          <a:latin typeface="+mn-lt"/>
          <a:ea typeface="+mn-ea"/>
          <a:cs typeface="+mn-cs"/>
        </a:defRPr>
      </a:lvl7pPr>
      <a:lvl8pPr marL="1422434" indent="-177804" algn="l" defTabSz="711217" rtl="0" eaLnBrk="1" latinLnBrk="0" hangingPunct="1">
        <a:defRPr sz="1400" kern="1200">
          <a:solidFill>
            <a:schemeClr val="tx1"/>
          </a:solidFill>
          <a:latin typeface="+mn-lt"/>
          <a:ea typeface="+mn-ea"/>
          <a:cs typeface="+mn-cs"/>
        </a:defRPr>
      </a:lvl8pPr>
      <a:lvl9pPr marL="1600239" indent="-177804" algn="l" defTabSz="71121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5">
          <p15:clr>
            <a:srgbClr val="A4A3A4"/>
          </p15:clr>
        </p15:guide>
        <p15:guide id="2" orient="horz" pos="768">
          <p15:clr>
            <a:srgbClr val="A4A3A4"/>
          </p15:clr>
        </p15:guide>
        <p15:guide id="3" orient="horz" pos="4133">
          <p15:clr>
            <a:srgbClr val="A4A3A4"/>
          </p15:clr>
        </p15:guide>
        <p15:guide id="4" pos="211">
          <p15:clr>
            <a:srgbClr val="A4A3A4"/>
          </p15:clr>
        </p15:guide>
        <p15:guide id="5" pos="7469">
          <p15:clr>
            <a:srgbClr val="A4A3A4"/>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7B3223-8B5F-A12C-AD6E-05947A9CF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603BFA-0054-18D0-ED96-925C6CE5CD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B4780-1B06-DC71-897F-4C5127127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41FD47-FD9A-9846-8AEA-C7402E210F50}" type="datetimeFigureOut">
              <a:rPr lang="en-US" smtClean="0"/>
              <a:t>1/28/2026</a:t>
            </a:fld>
            <a:endParaRPr lang="en-US"/>
          </a:p>
        </p:txBody>
      </p:sp>
      <p:sp>
        <p:nvSpPr>
          <p:cNvPr id="5" name="Footer Placeholder 4">
            <a:extLst>
              <a:ext uri="{FF2B5EF4-FFF2-40B4-BE49-F238E27FC236}">
                <a16:creationId xmlns:a16="http://schemas.microsoft.com/office/drawing/2014/main" id="{339B15AE-2936-C722-BB96-58173DF6C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B337F4D-1758-550C-A322-F1E2DD16C2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EE4EB3-984E-B64F-9B12-1082564D6900}" type="slidenum">
              <a:rPr lang="en-US" smtClean="0"/>
              <a:t>‹#›</a:t>
            </a:fld>
            <a:endParaRPr lang="en-US"/>
          </a:p>
        </p:txBody>
      </p:sp>
      <p:pic>
        <p:nvPicPr>
          <p:cNvPr id="8" name="Google Shape;217;p31">
            <a:extLst>
              <a:ext uri="{FF2B5EF4-FFF2-40B4-BE49-F238E27FC236}">
                <a16:creationId xmlns:a16="http://schemas.microsoft.com/office/drawing/2014/main" id="{767DC8FC-29F0-004B-B7A9-6A4FEE5C58A8}"/>
              </a:ext>
            </a:extLst>
          </p:cNvPr>
          <p:cNvPicPr preferRelativeResize="0"/>
          <p:nvPr userDrawn="1"/>
        </p:nvPicPr>
        <p:blipFill rotWithShape="1">
          <a:blip r:embed="rId15">
            <a:alphaModFix/>
          </a:blip>
          <a:srcRect/>
          <a:stretch/>
        </p:blipFill>
        <p:spPr>
          <a:xfrm>
            <a:off x="11542760" y="6208393"/>
            <a:ext cx="514318" cy="500033"/>
          </a:xfrm>
          <a:prstGeom prst="rect">
            <a:avLst/>
          </a:prstGeom>
          <a:noFill/>
          <a:ln>
            <a:noFill/>
          </a:ln>
        </p:spPr>
      </p:pic>
    </p:spTree>
    <p:extLst>
      <p:ext uri="{BB962C8B-B14F-4D97-AF65-F5344CB8AC3E}">
        <p14:creationId xmlns:p14="http://schemas.microsoft.com/office/powerpoint/2010/main" val="226274708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feld 10"/>
          <p:cNvSpPr txBox="1"/>
          <p:nvPr userDrawn="1"/>
        </p:nvSpPr>
        <p:spPr>
          <a:xfrm>
            <a:off x="11279676" y="6533268"/>
            <a:ext cx="949614" cy="338554"/>
          </a:xfrm>
          <a:prstGeom prst="rect">
            <a:avLst/>
          </a:prstGeom>
          <a:noFill/>
        </p:spPr>
        <p:txBody>
          <a:bodyPr wrap="square" rtlCol="0">
            <a:spAutoFit/>
          </a:bodyPr>
          <a:lstStyle/>
          <a:p>
            <a:fld id="{17B6078D-7417-4074-9747-93B1A18F7060}" type="slidenum">
              <a:rPr lang="de-DE" sz="1600" smtClean="0">
                <a:solidFill>
                  <a:schemeClr val="bg2"/>
                </a:solidFill>
              </a:rPr>
              <a:pPr/>
              <a:t>‹#›</a:t>
            </a:fld>
            <a:r>
              <a:rPr lang="de-DE" sz="1600">
                <a:solidFill>
                  <a:schemeClr val="bg2"/>
                </a:solidFill>
              </a:rPr>
              <a:t>  </a:t>
            </a:r>
          </a:p>
        </p:txBody>
      </p:sp>
      <p:sp>
        <p:nvSpPr>
          <p:cNvPr id="25" name="Rectangle 5"/>
          <p:cNvSpPr>
            <a:spLocks noChangeArrowheads="1"/>
          </p:cNvSpPr>
          <p:nvPr userDrawn="1"/>
        </p:nvSpPr>
        <p:spPr bwMode="auto">
          <a:xfrm>
            <a:off x="2303962" y="6570154"/>
            <a:ext cx="2207862" cy="249816"/>
          </a:xfrm>
          <a:prstGeom prst="rect">
            <a:avLst/>
          </a:prstGeom>
          <a:noFill/>
          <a:ln w="9525">
            <a:noFill/>
            <a:miter lim="800000"/>
            <a:headEnd/>
            <a:tailEnd/>
          </a:ln>
        </p:spPr>
        <p:txBody>
          <a:bodyPr anchor="ctr"/>
          <a:lstStyle>
            <a:lvl1pPr eaLnBrk="0" hangingPunct="0">
              <a:defRPr sz="2000" b="1">
                <a:solidFill>
                  <a:schemeClr val="tx1"/>
                </a:solidFill>
                <a:latin typeface="Calibri" panose="020F0502020204030204" pitchFamily="34" charset="0"/>
                <a:cs typeface="Arial" panose="020B0604020202020204" pitchFamily="34" charset="0"/>
              </a:defRPr>
            </a:lvl1pPr>
            <a:lvl2pPr marL="742950" indent="-285750" eaLnBrk="0" hangingPunct="0">
              <a:defRPr sz="2000" b="1">
                <a:solidFill>
                  <a:schemeClr val="tx1"/>
                </a:solidFill>
                <a:latin typeface="Calibri" panose="020F0502020204030204" pitchFamily="34" charset="0"/>
                <a:cs typeface="Arial" panose="020B0604020202020204" pitchFamily="34" charset="0"/>
              </a:defRPr>
            </a:lvl2pPr>
            <a:lvl3pPr marL="1143000" indent="-228600" eaLnBrk="0" hangingPunct="0">
              <a:defRPr sz="2000" b="1">
                <a:solidFill>
                  <a:schemeClr val="tx1"/>
                </a:solidFill>
                <a:latin typeface="Calibri" panose="020F0502020204030204" pitchFamily="34" charset="0"/>
                <a:cs typeface="Arial" panose="020B0604020202020204" pitchFamily="34" charset="0"/>
              </a:defRPr>
            </a:lvl3pPr>
            <a:lvl4pPr marL="1600200" indent="-228600" eaLnBrk="0" hangingPunct="0">
              <a:defRPr sz="2000" b="1">
                <a:solidFill>
                  <a:schemeClr val="tx1"/>
                </a:solidFill>
                <a:latin typeface="Calibri" panose="020F0502020204030204" pitchFamily="34" charset="0"/>
                <a:cs typeface="Arial" panose="020B0604020202020204" pitchFamily="34" charset="0"/>
              </a:defRPr>
            </a:lvl4pPr>
            <a:lvl5pPr marL="2057400" indent="-228600" eaLnBrk="0" hangingPunct="0">
              <a:defRPr sz="2000"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9pPr>
          </a:lstStyle>
          <a:p>
            <a:pPr>
              <a:spcBef>
                <a:spcPct val="20000"/>
              </a:spcBef>
            </a:pPr>
            <a:r>
              <a:rPr lang="de-DE" altLang="de-DE" sz="1600" b="0" cap="small" baseline="0">
                <a:solidFill>
                  <a:schemeClr val="tx1">
                    <a:lumMod val="65000"/>
                    <a:lumOff val="35000"/>
                  </a:schemeClr>
                </a:solidFill>
                <a:latin typeface="Corbel" panose="020B0503020204020204" pitchFamily="34" charset="0"/>
                <a:cs typeface="Calibri" pitchFamily="34" charset="0"/>
              </a:rPr>
              <a:t>EnEffect</a:t>
            </a:r>
          </a:p>
        </p:txBody>
      </p:sp>
      <p:sp>
        <p:nvSpPr>
          <p:cNvPr id="26" name="Rectangle 5"/>
          <p:cNvSpPr>
            <a:spLocks noChangeArrowheads="1"/>
          </p:cNvSpPr>
          <p:nvPr userDrawn="1"/>
        </p:nvSpPr>
        <p:spPr bwMode="auto">
          <a:xfrm>
            <a:off x="2279576" y="6545172"/>
            <a:ext cx="8712968" cy="326650"/>
          </a:xfrm>
          <a:prstGeom prst="rect">
            <a:avLst/>
          </a:prstGeom>
          <a:noFill/>
          <a:ln w="9525">
            <a:noFill/>
            <a:miter lim="800000"/>
            <a:headEnd/>
            <a:tailEnd/>
          </a:ln>
        </p:spPr>
        <p:txBody>
          <a:bodyPr anchor="ctr"/>
          <a:lstStyle>
            <a:lvl1pPr eaLnBrk="0" hangingPunct="0">
              <a:defRPr sz="2000" b="1">
                <a:solidFill>
                  <a:schemeClr val="tx1"/>
                </a:solidFill>
                <a:latin typeface="Calibri" panose="020F0502020204030204" pitchFamily="34" charset="0"/>
                <a:cs typeface="Arial" panose="020B0604020202020204" pitchFamily="34" charset="0"/>
              </a:defRPr>
            </a:lvl1pPr>
            <a:lvl2pPr marL="742950" indent="-285750" eaLnBrk="0" hangingPunct="0">
              <a:defRPr sz="2000" b="1">
                <a:solidFill>
                  <a:schemeClr val="tx1"/>
                </a:solidFill>
                <a:latin typeface="Calibri" panose="020F0502020204030204" pitchFamily="34" charset="0"/>
                <a:cs typeface="Arial" panose="020B0604020202020204" pitchFamily="34" charset="0"/>
              </a:defRPr>
            </a:lvl2pPr>
            <a:lvl3pPr marL="1143000" indent="-228600" eaLnBrk="0" hangingPunct="0">
              <a:defRPr sz="2000" b="1">
                <a:solidFill>
                  <a:schemeClr val="tx1"/>
                </a:solidFill>
                <a:latin typeface="Calibri" panose="020F0502020204030204" pitchFamily="34" charset="0"/>
                <a:cs typeface="Arial" panose="020B0604020202020204" pitchFamily="34" charset="0"/>
              </a:defRPr>
            </a:lvl3pPr>
            <a:lvl4pPr marL="1600200" indent="-228600" eaLnBrk="0" hangingPunct="0">
              <a:defRPr sz="2000" b="1">
                <a:solidFill>
                  <a:schemeClr val="tx1"/>
                </a:solidFill>
                <a:latin typeface="Calibri" panose="020F0502020204030204" pitchFamily="34" charset="0"/>
                <a:cs typeface="Arial" panose="020B0604020202020204" pitchFamily="34" charset="0"/>
              </a:defRPr>
            </a:lvl4pPr>
            <a:lvl5pPr marL="2057400" indent="-228600" eaLnBrk="0" hangingPunct="0">
              <a:defRPr sz="2000" b="1">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Calibri" panose="020F0502020204030204" pitchFamily="34" charset="0"/>
                <a:cs typeface="Arial" panose="020B0604020202020204" pitchFamily="34" charset="0"/>
              </a:defRPr>
            </a:lvl9pPr>
          </a:lstStyle>
          <a:p>
            <a:pPr algn="ctr">
              <a:spcBef>
                <a:spcPct val="20000"/>
              </a:spcBef>
            </a:pPr>
            <a:r>
              <a:rPr lang="de-DE" altLang="de-DE" sz="1600" b="0" cap="all">
                <a:solidFill>
                  <a:schemeClr val="tx1">
                    <a:lumMod val="65000"/>
                    <a:lumOff val="35000"/>
                  </a:schemeClr>
                </a:solidFill>
                <a:latin typeface="Corbel" panose="020B0503020204020204" pitchFamily="34" charset="0"/>
                <a:cs typeface="Calibri" pitchFamily="34" charset="0"/>
              </a:rPr>
              <a:t>EU </a:t>
            </a:r>
            <a:r>
              <a:rPr lang="de-DE" altLang="de-DE" sz="1600" b="0" cap="all" err="1">
                <a:solidFill>
                  <a:schemeClr val="tx1">
                    <a:lumMod val="65000"/>
                    <a:lumOff val="35000"/>
                  </a:schemeClr>
                </a:solidFill>
                <a:latin typeface="Corbel" panose="020B0503020204020204" pitchFamily="34" charset="0"/>
                <a:cs typeface="Calibri" pitchFamily="34" charset="0"/>
              </a:rPr>
              <a:t>Policies</a:t>
            </a:r>
            <a:r>
              <a:rPr lang="de-DE" altLang="de-DE" sz="1600" b="0" cap="all">
                <a:solidFill>
                  <a:schemeClr val="tx1">
                    <a:lumMod val="65000"/>
                    <a:lumOff val="35000"/>
                  </a:schemeClr>
                </a:solidFill>
                <a:latin typeface="Corbel" panose="020B0503020204020204" pitchFamily="34" charset="0"/>
                <a:cs typeface="Calibri" pitchFamily="34" charset="0"/>
              </a:rPr>
              <a:t> AND SUPPORT INSTRUMENTS</a:t>
            </a:r>
          </a:p>
        </p:txBody>
      </p:sp>
      <p:pic>
        <p:nvPicPr>
          <p:cNvPr id="14" name="Picture 13" descr="flag_yellow_low.jpg"/>
          <p:cNvPicPr>
            <a:picLocks noChangeAspect="1"/>
          </p:cNvPicPr>
          <p:nvPr userDrawn="1"/>
        </p:nvPicPr>
        <p:blipFill>
          <a:blip r:embed="rId22" cstate="print"/>
          <a:stretch>
            <a:fillRect/>
          </a:stretch>
        </p:blipFill>
        <p:spPr>
          <a:xfrm>
            <a:off x="29060" y="6570154"/>
            <a:ext cx="428140" cy="266497"/>
          </a:xfrm>
          <a:prstGeom prst="rect">
            <a:avLst/>
          </a:prstGeom>
        </p:spPr>
      </p:pic>
      <p:sp>
        <p:nvSpPr>
          <p:cNvPr id="7" name="Rectangle 6"/>
          <p:cNvSpPr/>
          <p:nvPr userDrawn="1"/>
        </p:nvSpPr>
        <p:spPr bwMode="auto">
          <a:xfrm>
            <a:off x="0" y="6439979"/>
            <a:ext cx="12192000" cy="91440"/>
          </a:xfrm>
          <a:prstGeom prst="rect">
            <a:avLst/>
          </a:prstGeom>
          <a:solidFill>
            <a:schemeClr val="accent1"/>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13" name="Rectangle 12"/>
          <p:cNvSpPr/>
          <p:nvPr userDrawn="1"/>
        </p:nvSpPr>
        <p:spPr bwMode="auto">
          <a:xfrm rot="5400000">
            <a:off x="8883637" y="3216984"/>
            <a:ext cx="6522962" cy="8900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10" name="Picture 9"/>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95400" y="6603538"/>
            <a:ext cx="1033810" cy="203680"/>
          </a:xfrm>
          <a:prstGeom prst="rect">
            <a:avLst/>
          </a:prstGeom>
        </p:spPr>
      </p:pic>
      <p:pic>
        <p:nvPicPr>
          <p:cNvPr id="2" name="Picture 1" descr="A green and orange logo&#10;&#10;AI-generated content may be incorrect.">
            <a:extLst>
              <a:ext uri="{FF2B5EF4-FFF2-40B4-BE49-F238E27FC236}">
                <a16:creationId xmlns:a16="http://schemas.microsoft.com/office/drawing/2014/main" id="{C37A85E0-3A22-B584-F94A-42C3DC8D6E5A}"/>
              </a:ext>
            </a:extLst>
          </p:cNvPr>
          <p:cNvPicPr>
            <a:picLocks noChangeAspect="1"/>
          </p:cNvPicPr>
          <p:nvPr userDrawn="1"/>
        </p:nvPicPr>
        <p:blipFill>
          <a:blip r:embed="rId24"/>
          <a:srcRect t="26495" b="27388"/>
          <a:stretch/>
        </p:blipFill>
        <p:spPr>
          <a:xfrm>
            <a:off x="10074417" y="97174"/>
            <a:ext cx="1836254" cy="705679"/>
          </a:xfrm>
          <a:prstGeom prst="rect">
            <a:avLst/>
          </a:prstGeom>
        </p:spPr>
      </p:pic>
    </p:spTree>
    <p:extLst>
      <p:ext uri="{BB962C8B-B14F-4D97-AF65-F5344CB8AC3E}">
        <p14:creationId xmlns:p14="http://schemas.microsoft.com/office/powerpoint/2010/main" val="16848883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transition spd="med"/>
  <p:hf hdr="0" ftr="0" dt="0"/>
  <p:txStyles>
    <p:titleStyle>
      <a:lvl1pPr algn="l" rtl="0" eaLnBrk="0" fontAlgn="base" hangingPunct="0">
        <a:spcBef>
          <a:spcPct val="0"/>
        </a:spcBef>
        <a:spcAft>
          <a:spcPct val="0"/>
        </a:spcAft>
        <a:defRPr sz="3200" b="1">
          <a:solidFill>
            <a:srgbClr val="3399FF"/>
          </a:solidFill>
          <a:latin typeface="Myriad Pro" panose="020B0503030403020204" pitchFamily="34" charset="0"/>
          <a:ea typeface="+mj-ea"/>
          <a:cs typeface="Calibri" pitchFamily="34" charset="0"/>
        </a:defRPr>
      </a:lvl1pPr>
      <a:lvl2pPr algn="l" rtl="0" eaLnBrk="0" fontAlgn="base" hangingPunct="0">
        <a:spcBef>
          <a:spcPct val="0"/>
        </a:spcBef>
        <a:spcAft>
          <a:spcPct val="0"/>
        </a:spcAft>
        <a:defRPr sz="2000">
          <a:solidFill>
            <a:schemeClr val="tx2"/>
          </a:solidFill>
          <a:latin typeface="Arial" charset="0"/>
        </a:defRPr>
      </a:lvl2pPr>
      <a:lvl3pPr algn="l" rtl="0" eaLnBrk="0" fontAlgn="base" hangingPunct="0">
        <a:spcBef>
          <a:spcPct val="0"/>
        </a:spcBef>
        <a:spcAft>
          <a:spcPct val="0"/>
        </a:spcAft>
        <a:defRPr sz="2000">
          <a:solidFill>
            <a:schemeClr val="tx2"/>
          </a:solidFill>
          <a:latin typeface="Arial" charset="0"/>
        </a:defRPr>
      </a:lvl3pPr>
      <a:lvl4pPr algn="l" rtl="0" eaLnBrk="0" fontAlgn="base" hangingPunct="0">
        <a:spcBef>
          <a:spcPct val="0"/>
        </a:spcBef>
        <a:spcAft>
          <a:spcPct val="0"/>
        </a:spcAft>
        <a:defRPr sz="2000">
          <a:solidFill>
            <a:schemeClr val="tx2"/>
          </a:solidFill>
          <a:latin typeface="Arial" charset="0"/>
        </a:defRPr>
      </a:lvl4pPr>
      <a:lvl5pPr algn="l" rtl="0" eaLnBrk="0" fontAlgn="base" hangingPunct="0">
        <a:spcBef>
          <a:spcPct val="0"/>
        </a:spcBef>
        <a:spcAft>
          <a:spcPct val="0"/>
        </a:spcAft>
        <a:defRPr sz="2000">
          <a:solidFill>
            <a:schemeClr val="tx2"/>
          </a:solidFill>
          <a:latin typeface="Arial" charset="0"/>
        </a:defRPr>
      </a:lvl5pPr>
      <a:lvl6pPr marL="457181" algn="l" rtl="0" eaLnBrk="0" fontAlgn="base" hangingPunct="0">
        <a:spcBef>
          <a:spcPct val="0"/>
        </a:spcBef>
        <a:spcAft>
          <a:spcPct val="0"/>
        </a:spcAft>
        <a:defRPr sz="2000">
          <a:solidFill>
            <a:schemeClr val="tx2"/>
          </a:solidFill>
          <a:latin typeface="Arial" charset="0"/>
        </a:defRPr>
      </a:lvl6pPr>
      <a:lvl7pPr marL="914362" algn="l" rtl="0" eaLnBrk="0" fontAlgn="base" hangingPunct="0">
        <a:spcBef>
          <a:spcPct val="0"/>
        </a:spcBef>
        <a:spcAft>
          <a:spcPct val="0"/>
        </a:spcAft>
        <a:defRPr sz="2000">
          <a:solidFill>
            <a:schemeClr val="tx2"/>
          </a:solidFill>
          <a:latin typeface="Arial" charset="0"/>
        </a:defRPr>
      </a:lvl7pPr>
      <a:lvl8pPr marL="1371543" algn="l" rtl="0" eaLnBrk="0" fontAlgn="base" hangingPunct="0">
        <a:spcBef>
          <a:spcPct val="0"/>
        </a:spcBef>
        <a:spcAft>
          <a:spcPct val="0"/>
        </a:spcAft>
        <a:defRPr sz="2000">
          <a:solidFill>
            <a:schemeClr val="tx2"/>
          </a:solidFill>
          <a:latin typeface="Arial" charset="0"/>
        </a:defRPr>
      </a:lvl8pPr>
      <a:lvl9pPr marL="1828724" algn="l" rtl="0" eaLnBrk="0" fontAlgn="base" hangingPunct="0">
        <a:spcBef>
          <a:spcPct val="0"/>
        </a:spcBef>
        <a:spcAft>
          <a:spcPct val="0"/>
        </a:spcAft>
        <a:defRPr sz="2000">
          <a:solidFill>
            <a:schemeClr val="tx2"/>
          </a:solidFill>
          <a:latin typeface="Arial" charset="0"/>
        </a:defRPr>
      </a:lvl9pPr>
    </p:titleStyle>
    <p:bodyStyle>
      <a:lvl1pPr marL="342886" indent="-342886" algn="l" rtl="0" eaLnBrk="0" fontAlgn="base" hangingPunct="0">
        <a:spcBef>
          <a:spcPct val="20000"/>
        </a:spcBef>
        <a:spcAft>
          <a:spcPct val="0"/>
        </a:spcAft>
        <a:buClr>
          <a:schemeClr val="accent1"/>
        </a:buClr>
        <a:buFont typeface="Arial" pitchFamily="34" charset="0"/>
        <a:buNone/>
        <a:defRPr sz="2400" baseline="0">
          <a:solidFill>
            <a:schemeClr val="bg2">
              <a:lumMod val="50000"/>
            </a:schemeClr>
          </a:solidFill>
          <a:latin typeface="Myriad Pro" panose="020B0503030403020204" pitchFamily="34" charset="0"/>
          <a:ea typeface="+mn-ea"/>
          <a:cs typeface="Calibri" pitchFamily="34" charset="0"/>
        </a:defRPr>
      </a:lvl1pPr>
      <a:lvl2pPr marL="742919" indent="-285738" algn="l" rtl="0" eaLnBrk="0" fontAlgn="base" hangingPunct="0">
        <a:spcBef>
          <a:spcPct val="20000"/>
        </a:spcBef>
        <a:spcAft>
          <a:spcPct val="0"/>
        </a:spcAft>
        <a:buClr>
          <a:schemeClr val="accent1"/>
        </a:buClr>
        <a:buFont typeface="Arial" panose="020B0604020202020204" pitchFamily="34" charset="0"/>
        <a:buChar char="•"/>
        <a:defRPr sz="2000">
          <a:solidFill>
            <a:schemeClr val="bg2">
              <a:lumMod val="50000"/>
            </a:schemeClr>
          </a:solidFill>
          <a:latin typeface="Myriad Pro" panose="020B0503030403020204" pitchFamily="34" charset="0"/>
          <a:cs typeface="Calibri" pitchFamily="34" charset="0"/>
        </a:defRPr>
      </a:lvl2pPr>
      <a:lvl3pPr marL="1142952" indent="-228591" algn="l" rtl="0" eaLnBrk="0" fontAlgn="base" hangingPunct="0">
        <a:spcBef>
          <a:spcPct val="20000"/>
        </a:spcBef>
        <a:spcAft>
          <a:spcPct val="0"/>
        </a:spcAft>
        <a:buClr>
          <a:schemeClr val="accent1"/>
        </a:buClr>
        <a:buFont typeface="Courier New" pitchFamily="49" charset="0"/>
        <a:buChar char="o"/>
        <a:defRPr lang="de-DE" altLang="de-DE" sz="1800" dirty="0" smtClean="0">
          <a:solidFill>
            <a:schemeClr val="bg2">
              <a:lumMod val="50000"/>
            </a:schemeClr>
          </a:solidFill>
          <a:latin typeface="Myriad Pro" panose="020B0503030403020204" pitchFamily="34" charset="0"/>
          <a:cs typeface="Calibri" pitchFamily="34" charset="0"/>
        </a:defRPr>
      </a:lvl3pPr>
      <a:lvl4pPr marL="1600134" indent="-228591" algn="l" rtl="0" eaLnBrk="0" fontAlgn="base" hangingPunct="0">
        <a:spcBef>
          <a:spcPct val="20000"/>
        </a:spcBef>
        <a:spcAft>
          <a:spcPct val="0"/>
        </a:spcAft>
        <a:buChar char="–"/>
        <a:defRPr sz="2000">
          <a:solidFill>
            <a:schemeClr val="tx1"/>
          </a:solidFill>
          <a:latin typeface="Times New Roman" pitchFamily="18" charset="0"/>
        </a:defRPr>
      </a:lvl4pPr>
      <a:lvl5pPr marL="2057314" indent="-228591" algn="l" rtl="0" eaLnBrk="0" fontAlgn="base" hangingPunct="0">
        <a:spcBef>
          <a:spcPct val="20000"/>
        </a:spcBef>
        <a:spcAft>
          <a:spcPct val="0"/>
        </a:spcAft>
        <a:buChar char="»"/>
        <a:defRPr sz="2000">
          <a:solidFill>
            <a:schemeClr val="tx1"/>
          </a:solidFill>
          <a:latin typeface="Times New Roman" pitchFamily="18" charset="0"/>
        </a:defRPr>
      </a:lvl5pPr>
      <a:lvl6pPr marL="2514495" indent="-228591" algn="l" rtl="0" eaLnBrk="0" fontAlgn="base" hangingPunct="0">
        <a:spcBef>
          <a:spcPct val="20000"/>
        </a:spcBef>
        <a:spcAft>
          <a:spcPct val="0"/>
        </a:spcAft>
        <a:buChar char="»"/>
        <a:defRPr sz="2000">
          <a:solidFill>
            <a:schemeClr val="tx1"/>
          </a:solidFill>
          <a:latin typeface="Times New Roman" pitchFamily="18" charset="0"/>
        </a:defRPr>
      </a:lvl6pPr>
      <a:lvl7pPr marL="2971676" indent="-228591" algn="l" rtl="0" eaLnBrk="0" fontAlgn="base" hangingPunct="0">
        <a:spcBef>
          <a:spcPct val="20000"/>
        </a:spcBef>
        <a:spcAft>
          <a:spcPct val="0"/>
        </a:spcAft>
        <a:buChar char="»"/>
        <a:defRPr sz="2000">
          <a:solidFill>
            <a:schemeClr val="tx1"/>
          </a:solidFill>
          <a:latin typeface="Times New Roman" pitchFamily="18" charset="0"/>
        </a:defRPr>
      </a:lvl7pPr>
      <a:lvl8pPr marL="3428857" indent="-228591" algn="l" rtl="0" eaLnBrk="0" fontAlgn="base" hangingPunct="0">
        <a:spcBef>
          <a:spcPct val="20000"/>
        </a:spcBef>
        <a:spcAft>
          <a:spcPct val="0"/>
        </a:spcAft>
        <a:buChar char="»"/>
        <a:defRPr sz="2000">
          <a:solidFill>
            <a:schemeClr val="tx1"/>
          </a:solidFill>
          <a:latin typeface="Times New Roman" pitchFamily="18" charset="0"/>
        </a:defRPr>
      </a:lvl8pPr>
      <a:lvl9pPr marL="3886038" indent="-228591"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de-DE"/>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tint val="75000"/>
                  </a:schemeClr>
                </a:solidFill>
                <a:latin typeface="Arial Nova" panose="020B0504020202020204" pitchFamily="34" charset="0"/>
              </a:defRPr>
            </a:lvl1pPr>
          </a:lstStyle>
          <a:p>
            <a:fld id="{F8CC8CC8-7D7E-0A4B-9437-745D5071E9C2}" type="datetime1">
              <a:rPr lang="en-US" smtClean="0"/>
              <a:pPr/>
              <a:t>1/28/2026</a:t>
            </a:fld>
            <a:endParaRPr lang="en-US"/>
          </a:p>
        </p:txBody>
      </p:sp>
    </p:spTree>
    <p:extLst>
      <p:ext uri="{BB962C8B-B14F-4D97-AF65-F5344CB8AC3E}">
        <p14:creationId xmlns:p14="http://schemas.microsoft.com/office/powerpoint/2010/main" val="3887448124"/>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800">
                <a:solidFill>
                  <a:schemeClr val="bg2">
                    <a:lumMod val="10000"/>
                  </a:schemeClr>
                </a:solidFill>
              </a:defRPr>
            </a:lvl1pPr>
          </a:lstStyle>
          <a:p>
            <a:fld id="{10562992-772B-3C4E-9810-F8ADBF4F57E7}" type="datetime1">
              <a:rPr lang="en-US" smtClean="0"/>
              <a:pPr/>
              <a:t>1/28/2026</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800">
                <a:solidFill>
                  <a:schemeClr val="bg2">
                    <a:lumMod val="10000"/>
                  </a:schemeClr>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800">
                <a:solidFill>
                  <a:schemeClr val="bg2">
                    <a:lumMod val="10000"/>
                  </a:schemeClr>
                </a:solidFill>
              </a:defRPr>
            </a:lvl1pPr>
          </a:lstStyle>
          <a:p>
            <a:fld id="{005C4985-ACD0-2B4C-8981-36243250F268}" type="slidenum">
              <a:rPr lang="en-US" smtClean="0"/>
              <a:pPr/>
              <a:t>‹#›</a:t>
            </a:fld>
            <a:endParaRPr lang="en-US"/>
          </a:p>
        </p:txBody>
      </p:sp>
      <p:pic>
        <p:nvPicPr>
          <p:cNvPr id="7" name="Picture 6" descr="State of California Energy Commission logo"/>
          <p:cNvPicPr>
            <a:picLocks noChangeAspect="1"/>
          </p:cNvPicPr>
          <p:nvPr userDrawn="1"/>
        </p:nvPicPr>
        <p:blipFill>
          <a:blip r:embed="rId7"/>
          <a:srcRect/>
          <a:stretch/>
        </p:blipFill>
        <p:spPr>
          <a:xfrm>
            <a:off x="328688" y="224496"/>
            <a:ext cx="827439" cy="727472"/>
          </a:xfrm>
          <a:prstGeom prst="rect">
            <a:avLst/>
          </a:prstGeom>
        </p:spPr>
      </p:pic>
    </p:spTree>
    <p:extLst>
      <p:ext uri="{BB962C8B-B14F-4D97-AF65-F5344CB8AC3E}">
        <p14:creationId xmlns:p14="http://schemas.microsoft.com/office/powerpoint/2010/main" val="380822659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F0A2-900D-DB02-613C-31E32C3FA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EE1710-1F41-04B4-10C4-98AA291459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918A8E7-04DB-39DE-B6BB-F96AC281EEBB}"/>
              </a:ext>
            </a:extLst>
          </p:cNvPr>
          <p:cNvSpPr>
            <a:spLocks noGrp="1"/>
          </p:cNvSpPr>
          <p:nvPr>
            <p:ph type="sldNum" sz="quarter" idx="4"/>
          </p:nvPr>
        </p:nvSpPr>
        <p:spPr>
          <a:xfrm>
            <a:off x="10439400" y="6356350"/>
            <a:ext cx="914400" cy="341905"/>
          </a:xfrm>
          <a:prstGeom prst="rect">
            <a:avLst/>
          </a:prstGeom>
        </p:spPr>
        <p:txBody>
          <a:bodyPr vert="horz" lIns="91440" tIns="45720" rIns="91440" bIns="45720" rtlCol="0" anchor="ctr"/>
          <a:lstStyle>
            <a:lvl1pPr algn="r">
              <a:defRPr sz="1000">
                <a:solidFill>
                  <a:schemeClr val="tx1">
                    <a:tint val="75000"/>
                  </a:schemeClr>
                </a:solidFill>
              </a:defRPr>
            </a:lvl1pPr>
          </a:lstStyle>
          <a:p>
            <a:fld id="{15427C57-C128-45E6-B223-9D701C552BB5}" type="slidenum">
              <a:rPr lang="en-US" smtClean="0"/>
              <a:pPr/>
              <a:t>‹#›</a:t>
            </a:fld>
            <a:endParaRPr lang="en-US"/>
          </a:p>
        </p:txBody>
      </p:sp>
    </p:spTree>
    <p:extLst>
      <p:ext uri="{BB962C8B-B14F-4D97-AF65-F5344CB8AC3E}">
        <p14:creationId xmlns:p14="http://schemas.microsoft.com/office/powerpoint/2010/main" val="39652811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hf hdr="0"/>
  <p:txStyles>
    <p:titleStyle>
      <a:lvl1pPr algn="ctr" defTabSz="914400" rtl="0" eaLnBrk="1" latinLnBrk="0" hangingPunct="1">
        <a:lnSpc>
          <a:spcPct val="90000"/>
        </a:lnSpc>
        <a:spcBef>
          <a:spcPct val="0"/>
        </a:spcBef>
        <a:buNone/>
        <a:defRPr sz="36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Montserrat SemiBold"/>
              <a:buNone/>
              <a:defRPr sz="2800" b="0" i="0" u="none" strike="noStrike" cap="none">
                <a:solidFill>
                  <a:srgbClr val="000000"/>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endParaRPr/>
          </a:p>
        </p:txBody>
      </p:sp>
      <p:sp>
        <p:nvSpPr>
          <p:cNvPr id="7" name="Google Shape;7;p35"/>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1pPr>
            <a:lvl2pPr marL="914400" marR="0" lvl="1"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rgbClr val="000000"/>
              </a:buClr>
              <a:buSzPts val="1200"/>
              <a:buFont typeface="Montserrat"/>
              <a:buChar char="■"/>
              <a:defRPr sz="1200" b="0" i="0" u="none" strike="noStrike" cap="none">
                <a:solidFill>
                  <a:srgbClr val="000000"/>
                </a:solidFill>
                <a:latin typeface="Montserrat"/>
                <a:ea typeface="Montserrat"/>
                <a:cs typeface="Montserrat"/>
                <a:sym typeface="Montserrat"/>
              </a:defRPr>
            </a:lvl9pPr>
          </a:lstStyle>
          <a:p>
            <a:endParaRPr/>
          </a:p>
        </p:txBody>
      </p:sp>
      <p:sp>
        <p:nvSpPr>
          <p:cNvPr id="8" name="Google Shape;8;p3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1pPr>
            <a:lvl2pPr marL="0" marR="0" lvl="1"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2pPr>
            <a:lvl3pPr marL="0" marR="0" lvl="2"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3pPr>
            <a:lvl4pPr marL="0" marR="0" lvl="3"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4pPr>
            <a:lvl5pPr marL="0" marR="0" lvl="4"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5pPr>
            <a:lvl6pPr marL="0" marR="0" lvl="5"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6pPr>
            <a:lvl7pPr marL="0" marR="0" lvl="6"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7pPr>
            <a:lvl8pPr marL="0" marR="0" lvl="7"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8pPr>
            <a:lvl9pPr marL="0" marR="0" lvl="8"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ssistant"/>
                <a:ea typeface="Assistant"/>
                <a:cs typeface="Assistant"/>
                <a:sym typeface="Assistan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710740"/>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BAECF-00A3-E44E-BECB-0AFBFBCC6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2DE0A-CB47-7148-A22C-171423CF4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61558-85A4-974B-B49C-4A9E6D7CF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F12A8-22A1-2E41-BCCA-B11124E496FE}" type="datetimeFigureOut">
              <a:rPr lang="en-US" smtClean="0"/>
              <a:t>1/28/2026</a:t>
            </a:fld>
            <a:endParaRPr lang="en-US"/>
          </a:p>
        </p:txBody>
      </p:sp>
      <p:sp>
        <p:nvSpPr>
          <p:cNvPr id="5" name="Footer Placeholder 4">
            <a:extLst>
              <a:ext uri="{FF2B5EF4-FFF2-40B4-BE49-F238E27FC236}">
                <a16:creationId xmlns:a16="http://schemas.microsoft.com/office/drawing/2014/main" id="{3D9A9986-0FE5-9C42-8F1D-29147641E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C3EA9-B07A-4041-9E0B-25DEE8E01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0CD2D-66A2-204A-9A21-8F8858573F3E}" type="slidenum">
              <a:rPr lang="en-US" smtClean="0"/>
              <a:t>‹#›</a:t>
            </a:fld>
            <a:endParaRPr lang="en-US"/>
          </a:p>
        </p:txBody>
      </p:sp>
    </p:spTree>
    <p:extLst>
      <p:ext uri="{BB962C8B-B14F-4D97-AF65-F5344CB8AC3E}">
        <p14:creationId xmlns:p14="http://schemas.microsoft.com/office/powerpoint/2010/main" val="14528882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700653-2580-4F36-9D02-9AE2F1EBF254}"/>
              </a:ext>
            </a:extLst>
          </p:cNvPr>
          <p:cNvSpPr/>
          <p:nvPr userDrawn="1"/>
        </p:nvSpPr>
        <p:spPr>
          <a:xfrm>
            <a:off x="0" y="0"/>
            <a:ext cx="12192000" cy="1379349"/>
          </a:xfrm>
          <a:prstGeom prst="rect">
            <a:avLst/>
          </a:prstGeom>
          <a:solidFill>
            <a:srgbClr val="00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Verdana" panose="020B0604030504040204" pitchFamily="34" charset="0"/>
              <a:ea typeface="Verdana" panose="020B0604030504040204" pitchFamily="34" charset="0"/>
            </a:endParaRPr>
          </a:p>
        </p:txBody>
      </p:sp>
      <p:pic>
        <p:nvPicPr>
          <p:cNvPr id="8" name="Picture 7" descr="White text on a black background&#10;&#10;Description automatically generated with medium confidence">
            <a:extLst>
              <a:ext uri="{FF2B5EF4-FFF2-40B4-BE49-F238E27FC236}">
                <a16:creationId xmlns:a16="http://schemas.microsoft.com/office/drawing/2014/main" id="{25BD4AB6-94AA-4872-BCA6-AC0E47E288ED}"/>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76946"/>
          <a:stretch/>
        </p:blipFill>
        <p:spPr>
          <a:xfrm>
            <a:off x="316125" y="282069"/>
            <a:ext cx="756485" cy="731520"/>
          </a:xfrm>
          <a:prstGeom prst="rect">
            <a:avLst/>
          </a:prstGeom>
        </p:spPr>
      </p:pic>
      <p:sp>
        <p:nvSpPr>
          <p:cNvPr id="11" name="Slide Number Placeholder 14">
            <a:extLst>
              <a:ext uri="{FF2B5EF4-FFF2-40B4-BE49-F238E27FC236}">
                <a16:creationId xmlns:a16="http://schemas.microsoft.com/office/drawing/2014/main" id="{0F117F64-0574-4BD9-8B85-B5E73F15F3A3}"/>
              </a:ext>
            </a:extLst>
          </p:cNvPr>
          <p:cNvSpPr>
            <a:spLocks noGrp="1"/>
          </p:cNvSpPr>
          <p:nvPr>
            <p:ph type="sldNum" sz="quarter" idx="4"/>
          </p:nvPr>
        </p:nvSpPr>
        <p:spPr>
          <a:xfrm>
            <a:off x="11502188" y="6332287"/>
            <a:ext cx="469233" cy="365125"/>
          </a:xfrm>
          <a:prstGeom prst="rect">
            <a:avLst/>
          </a:prstGeom>
        </p:spPr>
        <p:txBody>
          <a:bodyPr vert="horz" lIns="91440" tIns="45720" rIns="91440" bIns="45720" rtlCol="0" anchor="ctr"/>
          <a:lstStyle>
            <a:lvl1pPr algn="r">
              <a:defRPr sz="1600" b="1">
                <a:solidFill>
                  <a:schemeClr val="tx1">
                    <a:tint val="75000"/>
                  </a:schemeClr>
                </a:solidFill>
                <a:latin typeface="Proxima Nova" panose="02000506030000020004" pitchFamily="50" charset="0"/>
              </a:defRPr>
            </a:lvl1pPr>
          </a:lstStyle>
          <a:p>
            <a:fld id="{5227637E-3EC5-4FDE-B52B-BDE9D0B50102}" type="slidenum">
              <a:rPr lang="en-US" smtClean="0"/>
              <a:pPr/>
              <a:t>‹#›</a:t>
            </a:fld>
            <a:endParaRPr lang="en-US"/>
          </a:p>
        </p:txBody>
      </p:sp>
    </p:spTree>
    <p:extLst>
      <p:ext uri="{BB962C8B-B14F-4D97-AF65-F5344CB8AC3E}">
        <p14:creationId xmlns:p14="http://schemas.microsoft.com/office/powerpoint/2010/main" val="1245316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6.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0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56.xml"/><Relationship Id="rId1" Type="http://schemas.openxmlformats.org/officeDocument/2006/relationships/slideLayout" Target="../slideLayouts/slideLayout68.xml"/><Relationship Id="rId5" Type="http://schemas.openxmlformats.org/officeDocument/2006/relationships/image" Target="../media/image223.png"/><Relationship Id="rId4" Type="http://schemas.openxmlformats.org/officeDocument/2006/relationships/image" Target="../media/image22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http://www.enniscorthyforum.org/" TargetMode="External"/><Relationship Id="rId1" Type="http://schemas.openxmlformats.org/officeDocument/2006/relationships/slideLayout" Target="../slideLayouts/slideLayout23.xml"/><Relationship Id="rId5" Type="http://schemas.openxmlformats.org/officeDocument/2006/relationships/image" Target="../media/image2.emf"/><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3" Type="http://schemas.openxmlformats.org/officeDocument/2006/relationships/hyperlink" Target="http://beepcoalition.org/" TargetMode="External"/><Relationship Id="rId2" Type="http://schemas.openxmlformats.org/officeDocument/2006/relationships/notesSlide" Target="../notesSlides/notesSlide62.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3" Type="http://schemas.openxmlformats.org/officeDocument/2006/relationships/hyperlink" Target="mailto:info@beepcoalition.org" TargetMode="External"/><Relationship Id="rId2" Type="http://schemas.openxmlformats.org/officeDocument/2006/relationships/notesSlide" Target="../notesSlides/notesSlide63.xml"/><Relationship Id="rId1" Type="http://schemas.openxmlformats.org/officeDocument/2006/relationships/slideLayout" Target="../slideLayouts/slideLayout70.xml"/><Relationship Id="rId4" Type="http://schemas.openxmlformats.org/officeDocument/2006/relationships/hyperlink" Target="http://beepcoalition.org/"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20.xml"/><Relationship Id="rId1" Type="http://schemas.openxmlformats.org/officeDocument/2006/relationships/tags" Target="../tags/tag110.xml"/><Relationship Id="rId4" Type="http://schemas.openxmlformats.org/officeDocument/2006/relationships/image" Target="../media/image224.emf"/></Relationships>
</file>

<file path=ppt/slides/_rels/slide11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4.xml"/><Relationship Id="rId1" Type="http://schemas.openxmlformats.org/officeDocument/2006/relationships/slideLayout" Target="../slideLayouts/slideLayout222.xml"/></Relationships>
</file>

<file path=ppt/slides/_rels/slide1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5.xml"/><Relationship Id="rId1" Type="http://schemas.openxmlformats.org/officeDocument/2006/relationships/slideLayout" Target="../slideLayouts/slideLayout222.xml"/><Relationship Id="rId4" Type="http://schemas.openxmlformats.org/officeDocument/2006/relationships/chart" Target="../charts/chart7.xml"/></Relationships>
</file>

<file path=ppt/slides/_rels/slide117.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notesSlide" Target="../notesSlides/notesSlide66.xml"/><Relationship Id="rId7" Type="http://schemas.openxmlformats.org/officeDocument/2006/relationships/image" Target="../media/image229.png"/><Relationship Id="rId2" Type="http://schemas.openxmlformats.org/officeDocument/2006/relationships/slideLayout" Target="../slideLayouts/slideLayout253.xml"/><Relationship Id="rId1" Type="http://schemas.openxmlformats.org/officeDocument/2006/relationships/tags" Target="../tags/tag111.xml"/><Relationship Id="rId6" Type="http://schemas.openxmlformats.org/officeDocument/2006/relationships/image" Target="../media/image228.png"/><Relationship Id="rId5" Type="http://schemas.openxmlformats.org/officeDocument/2006/relationships/image" Target="../media/image227.svg"/><Relationship Id="rId10" Type="http://schemas.openxmlformats.org/officeDocument/2006/relationships/image" Target="../media/image232.svg"/><Relationship Id="rId4" Type="http://schemas.openxmlformats.org/officeDocument/2006/relationships/image" Target="../media/image226.png"/><Relationship Id="rId9" Type="http://schemas.openxmlformats.org/officeDocument/2006/relationships/image" Target="../media/image231.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7.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31.xml"/><Relationship Id="rId4" Type="http://schemas.microsoft.com/office/2007/relationships/hdphoto" Target="../media/hdphoto2.wdp"/></Relationships>
</file>

<file path=ppt/slides/_rels/slide120.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8.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37.png"/><Relationship Id="rId2" Type="http://schemas.openxmlformats.org/officeDocument/2006/relationships/notesSlide" Target="../notesSlides/notesSlide69.xml"/><Relationship Id="rId1" Type="http://schemas.openxmlformats.org/officeDocument/2006/relationships/slideLayout" Target="../slideLayouts/slideLayout267.xml"/><Relationship Id="rId6" Type="http://schemas.openxmlformats.org/officeDocument/2006/relationships/diagramColors" Target="../diagrams/colors5.xml"/><Relationship Id="rId11" Type="http://schemas.openxmlformats.org/officeDocument/2006/relationships/image" Target="../media/image236.svg"/><Relationship Id="rId5" Type="http://schemas.openxmlformats.org/officeDocument/2006/relationships/diagramQuickStyle" Target="../diagrams/quickStyle5.xml"/><Relationship Id="rId15" Type="http://schemas.openxmlformats.org/officeDocument/2006/relationships/image" Target="../media/image240.svg"/><Relationship Id="rId10" Type="http://schemas.openxmlformats.org/officeDocument/2006/relationships/image" Target="../media/image235.png"/><Relationship Id="rId4" Type="http://schemas.openxmlformats.org/officeDocument/2006/relationships/diagramLayout" Target="../diagrams/layout5.xml"/><Relationship Id="rId9" Type="http://schemas.openxmlformats.org/officeDocument/2006/relationships/image" Target="../media/image234.svg"/><Relationship Id="rId14" Type="http://schemas.openxmlformats.org/officeDocument/2006/relationships/image" Target="../media/image23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6.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2.xml"/><Relationship Id="rId1" Type="http://schemas.openxmlformats.org/officeDocument/2006/relationships/slideLayout" Target="../slideLayouts/slideLayout12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3.xml"/><Relationship Id="rId1" Type="http://schemas.openxmlformats.org/officeDocument/2006/relationships/slideLayout" Target="../slideLayouts/slideLayout12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4.xml"/><Relationship Id="rId1" Type="http://schemas.openxmlformats.org/officeDocument/2006/relationships/slideLayout" Target="../slideLayouts/slideLayout129.xml"/><Relationship Id="rId4" Type="http://schemas.openxmlformats.org/officeDocument/2006/relationships/image" Target="../media/image24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75.xml"/><Relationship Id="rId1" Type="http://schemas.openxmlformats.org/officeDocument/2006/relationships/slideLayout" Target="../slideLayouts/slideLayout14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3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70.xml"/></Relationships>
</file>

<file path=ppt/slides/_rels/slide13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76.xml"/></Relationships>
</file>

<file path=ppt/slides/_rels/slide13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76.xml"/></Relationships>
</file>

<file path=ppt/slides/_rels/slide13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76.xml"/></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hyperlink" Target="https://www.bpie.eu/wp-content/uploads/2025/05/BPIEs-Guide-to-EPBD-Implementation-final-version.pdf" TargetMode="External"/><Relationship Id="rId5" Type="http://schemas.openxmlformats.org/officeDocument/2006/relationships/hyperlink" Target="https://energy.ec.europa.eu/topics/energy-efficiency/energy-efficient-buildings/energy-performance-buildings-directive_en" TargetMode="External"/><Relationship Id="rId4" Type="http://schemas.openxmlformats.org/officeDocument/2006/relationships/image" Target="../media/image88.png"/></Relationships>
</file>

<file path=ppt/slides/_rels/slide14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76.xml"/></Relationships>
</file>

<file path=ppt/slides/_rels/slide141.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76.xml"/></Relationships>
</file>

<file path=ppt/slides/_rels/slide14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6.xml"/><Relationship Id="rId1" Type="http://schemas.openxmlformats.org/officeDocument/2006/relationships/slideLayout" Target="../slideLayouts/slideLayout276.xml"/></Relationships>
</file>

<file path=ppt/slides/_rels/slide14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jpeg"/><Relationship Id="rId1" Type="http://schemas.openxmlformats.org/officeDocument/2006/relationships/slideLayout" Target="../slideLayouts/slideLayout276.xml"/><Relationship Id="rId4" Type="http://schemas.openxmlformats.org/officeDocument/2006/relationships/hyperlink" Target="https://doi.org/10.1038/s41598-022-15628-2"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76.xml"/></Relationships>
</file>

<file path=ppt/slides/_rels/slide14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76.xml"/></Relationships>
</file>

<file path=ppt/slides/_rels/slide14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76.xml"/></Relationships>
</file>

<file path=ppt/slides/_rels/slide14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7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4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76.xml"/></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hyperlink" Target="https://energy.ec.europa.eu/topics/energy-efficiency/energy-efficient-buildings/energy-performance-buildings-directive_en"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png"/><Relationship Id="rId1" Type="http://schemas.openxmlformats.org/officeDocument/2006/relationships/slideLayout" Target="../slideLayouts/slideLayout276.xml"/></Relationships>
</file>

<file path=ppt/slides/_rels/slide151.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76.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152.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76.xml"/></Relationships>
</file>

<file path=ppt/slides/_rels/slide15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76.xml"/></Relationships>
</file>

<file path=ppt/slides/_rels/slide15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76.xml"/><Relationship Id="rId4" Type="http://schemas.openxmlformats.org/officeDocument/2006/relationships/image" Target="../media/image274.png"/></Relationships>
</file>

<file path=ppt/slides/_rels/slide155.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2" Type="http://schemas.openxmlformats.org/officeDocument/2006/relationships/notesSlide" Target="../notesSlides/notesSlide78.xml"/><Relationship Id="rId1" Type="http://schemas.openxmlformats.org/officeDocument/2006/relationships/slideLayout" Target="../slideLayouts/slideLayout270.xml"/><Relationship Id="rId5" Type="http://schemas.openxmlformats.org/officeDocument/2006/relationships/image" Target="../media/image276.png"/><Relationship Id="rId4" Type="http://schemas.openxmlformats.org/officeDocument/2006/relationships/image" Target="../media/image27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15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79.xml"/><Relationship Id="rId1" Type="http://schemas.openxmlformats.org/officeDocument/2006/relationships/slideLayout" Target="../slideLayouts/slideLayout279.xml"/></Relationships>
</file>

<file path=ppt/slides/_rels/slide15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0.xml"/><Relationship Id="rId1" Type="http://schemas.openxmlformats.org/officeDocument/2006/relationships/slideLayout" Target="../slideLayouts/slideLayout279.xml"/></Relationships>
</file>

<file path=ppt/slides/_rels/slide159.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76.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hyperlink" Target="https://www.bpie.eu/wp-content/uploads/2025/05/BPIEs-Guide-to-EPBD-Implementation-final-version.pdf"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81.xml"/><Relationship Id="rId1" Type="http://schemas.openxmlformats.org/officeDocument/2006/relationships/slideLayout" Target="../slideLayouts/slideLayout280.xml"/><Relationship Id="rId4" Type="http://schemas.openxmlformats.org/officeDocument/2006/relationships/image" Target="../media/image281.png"/></Relationships>
</file>

<file path=ppt/slides/_rels/slide16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82.xml"/><Relationship Id="rId1" Type="http://schemas.openxmlformats.org/officeDocument/2006/relationships/slideLayout" Target="../slideLayouts/slideLayout274.xml"/></Relationships>
</file>

<file path=ppt/slides/_rels/slide16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83.xml"/><Relationship Id="rId1" Type="http://schemas.openxmlformats.org/officeDocument/2006/relationships/slideLayout" Target="../slideLayouts/slideLayout279.xml"/><Relationship Id="rId4" Type="http://schemas.openxmlformats.org/officeDocument/2006/relationships/image" Target="../media/image256.png"/></Relationships>
</file>

<file path=ppt/slides/_rels/slide163.xml.rels><?xml version="1.0" encoding="UTF-8" standalone="yes"?>
<Relationships xmlns="http://schemas.openxmlformats.org/package/2006/relationships"><Relationship Id="rId3" Type="http://schemas.openxmlformats.org/officeDocument/2006/relationships/hyperlink" Target="https://aeclinic.org/publicationpages/2021/01/13/inflection-point-when-heating-with-gas-costs-more" TargetMode="External"/><Relationship Id="rId2" Type="http://schemas.openxmlformats.org/officeDocument/2006/relationships/notesSlide" Target="../notesSlides/notesSlide84.xml"/><Relationship Id="rId1" Type="http://schemas.openxmlformats.org/officeDocument/2006/relationships/slideLayout" Target="../slideLayouts/slideLayout279.xml"/><Relationship Id="rId4" Type="http://schemas.openxmlformats.org/officeDocument/2006/relationships/image" Target="../media/image284.png"/></Relationships>
</file>

<file path=ppt/slides/_rels/slide16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85.xml"/><Relationship Id="rId1" Type="http://schemas.openxmlformats.org/officeDocument/2006/relationships/slideLayout" Target="../slideLayouts/slideLayout274.xml"/></Relationships>
</file>

<file path=ppt/slides/_rels/slide165.xml.rels><?xml version="1.0" encoding="UTF-8" standalone="yes"?>
<Relationships xmlns="http://schemas.openxmlformats.org/package/2006/relationships"><Relationship Id="rId3" Type="http://schemas.openxmlformats.org/officeDocument/2006/relationships/hyperlink" Target="https://doi.org/10.1038/s41598-022-15628-2" TargetMode="External"/><Relationship Id="rId2" Type="http://schemas.openxmlformats.org/officeDocument/2006/relationships/notesSlide" Target="../notesSlides/notesSlide86.xml"/><Relationship Id="rId1" Type="http://schemas.openxmlformats.org/officeDocument/2006/relationships/slideLayout" Target="../slideLayouts/slideLayout274.xml"/><Relationship Id="rId6" Type="http://schemas.openxmlformats.org/officeDocument/2006/relationships/image" Target="../media/image287.png"/><Relationship Id="rId5" Type="http://schemas.openxmlformats.org/officeDocument/2006/relationships/image" Target="../media/image77.png"/><Relationship Id="rId4" Type="http://schemas.openxmlformats.org/officeDocument/2006/relationships/image" Target="../media/image286.png"/></Relationships>
</file>

<file path=ppt/slides/_rels/slide16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87.xml"/><Relationship Id="rId1" Type="http://schemas.openxmlformats.org/officeDocument/2006/relationships/slideLayout" Target="../slideLayouts/slideLayout27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hyperlink" Target="https://www.bpie.eu/wp-content/uploads/2025/05/BPIEs-Guide-to-EPBD-Implementation-final-version.pdf"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289.emf"/><Relationship Id="rId1" Type="http://schemas.openxmlformats.org/officeDocument/2006/relationships/slideLayout" Target="../slideLayouts/slideLayout186.xml"/></Relationships>
</file>

<file path=ppt/slides/_rels/slide171.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86.xml"/></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hyperlink" Target="https://www.bpie.eu/wp-content/uploads/2025/05/BPIEs-Guide-to-EPBD-Implementation-final-version.pdf" TargetMode="External"/><Relationship Id="rId4" Type="http://schemas.openxmlformats.org/officeDocument/2006/relationships/hyperlink" Target="https://energy.ec.europa.eu/topics/energy-efficiency/energy-efficient-buildings/energy-performance-buildings-directive_e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hyperlink" Target="0-02-05-cee2bf3c5ea139006ac558f8159faf9c3e6196618d69d1d30fb18cabe946a034_b54f5b3fc12e02e3.mp4"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hyperlink" Target="https://urldefense.com/v3/__https:/www.linkedin.com/posts/divirtue_divirtue-probujdenie-pgsa-activity-7413905647483772928-R0KO?utm_source=share&amp;utm_medium=member_desktop&amp;rcm=ACoAAANAIAkBnTJZoLjG8nhpQjUdRv1Zj1xcBow__;!!LFxIGwQ!xOXDwtBI6kB6Ci6CGlE9oZzaUqLneC-A8ad4UjF9hmZ1EsrHY5R_bhD38TWhj0_9vtnXoxWFf-HnVUkegDodAOUGgg$" TargetMode="Externa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55.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s>
</file>

<file path=ppt/slides/_rels/slide45.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image" Target="../media/image117.sv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52.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hyperlink" Target="http://whttps/www.energy.ca.gov/programs-and-topics/programs/equitable-building-decarbonization-program" TargetMode="External"/><Relationship Id="rId2" Type="http://schemas.openxmlformats.org/officeDocument/2006/relationships/hyperlink" Target="mailto:diana.maneta@energy.ca.gov" TargetMode="External"/><Relationship Id="rId1" Type="http://schemas.openxmlformats.org/officeDocument/2006/relationships/slideLayout" Target="../slideLayouts/slideLayout52.xml"/><Relationship Id="rId4" Type="http://schemas.openxmlformats.org/officeDocument/2006/relationships/hyperlink" Target="https://efiling.energy.ca.gov/Lists/DocketLog.aspx?docketnumber=22-DECARB-03"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57.xml"/><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35.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notesSlide" Target="../notesSlides/notesSlide37.xml"/><Relationship Id="rId1" Type="http://schemas.openxmlformats.org/officeDocument/2006/relationships/slideLayout" Target="../slideLayouts/slideLayout57.xml"/><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hyperlink" Target="mailto:HFCReduction@arb.ca.gov" TargetMode="External"/><Relationship Id="rId2" Type="http://schemas.openxmlformats.org/officeDocument/2006/relationships/hyperlink" Target="mailto:buildingdecarb@arb.ca.gov" TargetMode="External"/><Relationship Id="rId1" Type="http://schemas.openxmlformats.org/officeDocument/2006/relationships/slideLayout" Target="../slideLayouts/slideLayout57.xml"/><Relationship Id="rId5" Type="http://schemas.openxmlformats.org/officeDocument/2006/relationships/hyperlink" Target="mailto:info@fripfunding.com" TargetMode="External"/><Relationship Id="rId4" Type="http://schemas.openxmlformats.org/officeDocument/2006/relationships/hyperlink" Target="mailto:FRIP@arb.ca.gov"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9.xml"/><Relationship Id="rId1" Type="http://schemas.openxmlformats.org/officeDocument/2006/relationships/slideLayout" Target="../slideLayouts/slideLayout194.xml"/></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0.xml"/><Relationship Id="rId1" Type="http://schemas.openxmlformats.org/officeDocument/2006/relationships/slideLayout" Target="../slideLayouts/slideLayout213.xml"/></Relationships>
</file>

<file path=ppt/slides/_rels/slide6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13.xml"/></Relationships>
</file>

<file path=ppt/slides/_rels/slide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1.xml"/><Relationship Id="rId1" Type="http://schemas.openxmlformats.org/officeDocument/2006/relationships/slideLayout" Target="../slideLayouts/slideLayout213.xml"/></Relationships>
</file>

<file path=ppt/slides/_rels/slide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smud.org/GoElectric" TargetMode="External"/><Relationship Id="rId1" Type="http://schemas.openxmlformats.org/officeDocument/2006/relationships/slideLayout" Target="../slideLayouts/slideLayout215.xml"/><Relationship Id="rId4" Type="http://schemas.openxmlformats.org/officeDocument/2006/relationships/hyperlink" Target="https://techcleanca.com/heat-pump-data/heat-pump-data-visual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2.xml"/><Relationship Id="rId1" Type="http://schemas.openxmlformats.org/officeDocument/2006/relationships/slideLayout" Target="../slideLayouts/slideLayout215.xml"/><Relationship Id="rId6" Type="http://schemas.openxmlformats.org/officeDocument/2006/relationships/hyperlink" Target="https://www.smudcontractornetwork.org/" TargetMode="External"/><Relationship Id="rId5" Type="http://schemas.openxmlformats.org/officeDocument/2006/relationships/image" Target="../media/image154.png"/><Relationship Id="rId4" Type="http://schemas.openxmlformats.org/officeDocument/2006/relationships/chart" Target="../charts/chart2.xml"/></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213.xml"/></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4.xml"/><Relationship Id="rId1" Type="http://schemas.openxmlformats.org/officeDocument/2006/relationships/slideLayout" Target="../slideLayouts/slideLayout213.xml"/><Relationship Id="rId4" Type="http://schemas.openxmlformats.org/officeDocument/2006/relationships/image" Target="../media/image156.svg"/></Relationships>
</file>

<file path=ppt/slides/_rels/slide7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5.xml"/><Relationship Id="rId1" Type="http://schemas.openxmlformats.org/officeDocument/2006/relationships/slideLayout" Target="../slideLayouts/slideLayout213.xml"/></Relationships>
</file>

<file path=ppt/slides/_rels/slide75.xml.rels><?xml version="1.0" encoding="UTF-8" standalone="yes"?>
<Relationships xmlns="http://schemas.openxmlformats.org/package/2006/relationships"><Relationship Id="rId8" Type="http://schemas.openxmlformats.org/officeDocument/2006/relationships/hyperlink" Target="https://www.smud.org/GoElectric" TargetMode="External"/><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notesSlide" Target="../notesSlides/notesSlide46.xml"/><Relationship Id="rId1" Type="http://schemas.openxmlformats.org/officeDocument/2006/relationships/slideLayout" Target="../slideLayouts/slideLayout21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hyperlink" Target="https://smud.xerohome.com/app/#/carbon-footprint"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7.xml"/><Relationship Id="rId1" Type="http://schemas.openxmlformats.org/officeDocument/2006/relationships/slideLayout" Target="../slideLayouts/slideLayout213.xml"/><Relationship Id="rId4" Type="http://schemas.openxmlformats.org/officeDocument/2006/relationships/image" Target="../media/image162.jpeg"/></Relationships>
</file>

<file path=ppt/slides/_rels/slide77.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48.xml"/><Relationship Id="rId1" Type="http://schemas.openxmlformats.org/officeDocument/2006/relationships/slideLayout" Target="../slideLayouts/slideLayout214.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jpeg"/></Relationships>
</file>

<file path=ppt/slides/_rels/slide7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49.xml"/><Relationship Id="rId1" Type="http://schemas.openxmlformats.org/officeDocument/2006/relationships/slideLayout" Target="../slideLayouts/slideLayout214.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hyperlink" Target="https://www.smud.org/meadowview"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svg"/><Relationship Id="rId2" Type="http://schemas.openxmlformats.org/officeDocument/2006/relationships/notesSlide" Target="../notesSlides/notesSlide50.xml"/><Relationship Id="rId1" Type="http://schemas.openxmlformats.org/officeDocument/2006/relationships/slideLayout" Target="../slideLayouts/slideLayout217.xml"/><Relationship Id="rId6" Type="http://schemas.openxmlformats.org/officeDocument/2006/relationships/image" Target="../media/image177.sv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svg"/><Relationship Id="rId4" Type="http://schemas.openxmlformats.org/officeDocument/2006/relationships/image" Target="../media/image175.svg"/><Relationship Id="rId9" Type="http://schemas.openxmlformats.org/officeDocument/2006/relationships/image" Target="../media/image180.png"/><Relationship Id="rId14" Type="http://schemas.openxmlformats.org/officeDocument/2006/relationships/image" Target="../media/image18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hyperlink" Target="mailto:Jennifer.Venema@SMUD.org" TargetMode="External"/><Relationship Id="rId2" Type="http://schemas.openxmlformats.org/officeDocument/2006/relationships/notesSlide" Target="../notesSlides/notesSlide51.xml"/><Relationship Id="rId1" Type="http://schemas.openxmlformats.org/officeDocument/2006/relationships/slideLayout" Target="../slideLayouts/slideLayout209.xml"/></Relationships>
</file>

<file path=ppt/slides/_rels/slide8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87.xml"/><Relationship Id="rId4" Type="http://schemas.openxmlformats.org/officeDocument/2006/relationships/image" Target="../media/image188.png"/></Relationships>
</file>

<file path=ppt/slides/_rels/slide8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89.jpeg"/><Relationship Id="rId1" Type="http://schemas.openxmlformats.org/officeDocument/2006/relationships/slideLayout" Target="../slideLayouts/slideLayout87.xml"/><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image" Target="../media/image191.jpeg"/><Relationship Id="rId1" Type="http://schemas.openxmlformats.org/officeDocument/2006/relationships/slideLayout" Target="../slideLayouts/slideLayout87.xml"/><Relationship Id="rId6" Type="http://schemas.openxmlformats.org/officeDocument/2006/relationships/image" Target="../media/image195.png"/><Relationship Id="rId5" Type="http://schemas.openxmlformats.org/officeDocument/2006/relationships/image" Target="../media/image194.jpeg"/><Relationship Id="rId10" Type="http://schemas.openxmlformats.org/officeDocument/2006/relationships/image" Target="../media/image190.png"/><Relationship Id="rId4" Type="http://schemas.openxmlformats.org/officeDocument/2006/relationships/image" Target="../media/image193.jpeg"/><Relationship Id="rId9" Type="http://schemas.openxmlformats.org/officeDocument/2006/relationships/image" Target="../media/image198.jpeg"/></Relationships>
</file>

<file path=ppt/slides/_rels/slide8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9.jpeg"/><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00.png"/><Relationship Id="rId1" Type="http://schemas.openxmlformats.org/officeDocument/2006/relationships/slideLayout" Target="../slideLayouts/slideLayout87.xml"/></Relationships>
</file>

<file path=ppt/slides/_rels/slide8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01.png"/><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01.png"/><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02.jpeg"/><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8" Type="http://schemas.openxmlformats.org/officeDocument/2006/relationships/image" Target="../media/image211.gif"/><Relationship Id="rId13" Type="http://schemas.openxmlformats.org/officeDocument/2006/relationships/image" Target="../media/image216.png"/><Relationship Id="rId3" Type="http://schemas.openxmlformats.org/officeDocument/2006/relationships/image" Target="../media/image206.png"/><Relationship Id="rId7" Type="http://schemas.openxmlformats.org/officeDocument/2006/relationships/image" Target="../media/image210.jpeg"/><Relationship Id="rId12" Type="http://schemas.openxmlformats.org/officeDocument/2006/relationships/image" Target="../media/image215.png"/><Relationship Id="rId2" Type="http://schemas.openxmlformats.org/officeDocument/2006/relationships/image" Target="../media/image205.png"/><Relationship Id="rId1" Type="http://schemas.openxmlformats.org/officeDocument/2006/relationships/slideLayout" Target="../slideLayouts/slideLayout107.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0" Type="http://schemas.openxmlformats.org/officeDocument/2006/relationships/image" Target="../media/image213.jpeg"/><Relationship Id="rId4" Type="http://schemas.openxmlformats.org/officeDocument/2006/relationships/image" Target="../media/image207.gif"/><Relationship Id="rId9" Type="http://schemas.openxmlformats.org/officeDocument/2006/relationships/image" Target="../media/image212.jpeg"/><Relationship Id="rId14" Type="http://schemas.openxmlformats.org/officeDocument/2006/relationships/image" Target="../media/image21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9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hyperlink" Target="mailto:peter.mustacich@svcleanenergy.org" TargetMode="External"/><Relationship Id="rId1" Type="http://schemas.openxmlformats.org/officeDocument/2006/relationships/slideLayout" Target="../slideLayouts/slideLayout1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D9E9-B0A2-904D-9E33-1C1DE5F4DC4E}"/>
              </a:ext>
            </a:extLst>
          </p:cNvPr>
          <p:cNvSpPr>
            <a:spLocks noGrp="1"/>
          </p:cNvSpPr>
          <p:nvPr>
            <p:ph type="title"/>
          </p:nvPr>
        </p:nvSpPr>
        <p:spPr>
          <a:xfrm>
            <a:off x="609600" y="2674144"/>
            <a:ext cx="10972800" cy="1325563"/>
          </a:xfrm>
        </p:spPr>
        <p:txBody>
          <a:bodyPr>
            <a:normAutofit fontScale="90000"/>
          </a:bodyPr>
          <a:lstStyle/>
          <a:p>
            <a:pPr>
              <a:lnSpc>
                <a:spcPct val="150000"/>
              </a:lnSpc>
              <a:spcBef>
                <a:spcPts val="0"/>
              </a:spcBef>
            </a:pPr>
            <a:r>
              <a:rPr lang="en-US" sz="3600">
                <a:solidFill>
                  <a:schemeClr val="bg1"/>
                </a:solidFill>
              </a:rPr>
              <a:t>Building Decarbonization Best Practices and Future Pathways Workshop – Day 2</a:t>
            </a:r>
            <a:br>
              <a:rPr lang="en-US">
                <a:solidFill>
                  <a:schemeClr val="bg1"/>
                </a:solidFill>
              </a:rPr>
            </a:br>
            <a:r>
              <a:rPr lang="en-US" sz="2400">
                <a:solidFill>
                  <a:schemeClr val="bg1"/>
                </a:solidFill>
              </a:rPr>
              <a:t>Building Decarbonization Proceeding (R.19-01-011)</a:t>
            </a:r>
          </a:p>
        </p:txBody>
      </p:sp>
      <p:sp>
        <p:nvSpPr>
          <p:cNvPr id="3" name="Subtitle 2">
            <a:extLst>
              <a:ext uri="{FF2B5EF4-FFF2-40B4-BE49-F238E27FC236}">
                <a16:creationId xmlns:a16="http://schemas.microsoft.com/office/drawing/2014/main" id="{769610A6-BF99-D444-8765-3D077C18B11A}"/>
              </a:ext>
            </a:extLst>
          </p:cNvPr>
          <p:cNvSpPr>
            <a:spLocks noGrp="1"/>
          </p:cNvSpPr>
          <p:nvPr>
            <p:ph idx="1"/>
          </p:nvPr>
        </p:nvSpPr>
        <p:spPr>
          <a:xfrm>
            <a:off x="609600" y="4357810"/>
            <a:ext cx="10972800" cy="1326785"/>
          </a:xfrm>
        </p:spPr>
        <p:txBody>
          <a:bodyPr vert="horz" lIns="0" tIns="0" rIns="0" bIns="0" rtlCol="0" anchor="t">
            <a:normAutofit/>
          </a:bodyPr>
          <a:lstStyle/>
          <a:p>
            <a:pPr marL="0" indent="0">
              <a:buNone/>
            </a:pPr>
            <a:r>
              <a:rPr lang="en-US">
                <a:solidFill>
                  <a:schemeClr val="bg1"/>
                </a:solidFill>
              </a:rPr>
              <a:t>January 22, 2026</a:t>
            </a:r>
          </a:p>
        </p:txBody>
      </p:sp>
      <p:sp>
        <p:nvSpPr>
          <p:cNvPr id="7" name="Slide Number Placeholder 6">
            <a:extLst>
              <a:ext uri="{FF2B5EF4-FFF2-40B4-BE49-F238E27FC236}">
                <a16:creationId xmlns:a16="http://schemas.microsoft.com/office/drawing/2014/main" id="{0403BD0F-19BF-2D12-38CF-15B173F608DA}"/>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080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9EE6C9-2C62-EE01-CAA9-8861904283E0}"/>
              </a:ext>
              <a:ext uri="{C183D7F6-B498-43B3-948B-1728B52AA6E4}">
                <adec:decorative xmlns:adec="http://schemas.microsoft.com/office/drawing/2017/decorative" val="1"/>
              </a:ext>
            </a:extLst>
          </p:cNvPr>
          <p:cNvSpPr/>
          <p:nvPr/>
        </p:nvSpPr>
        <p:spPr>
          <a:xfrm>
            <a:off x="0" y="-79140"/>
            <a:ext cx="12192000" cy="6975029"/>
          </a:xfrm>
          <a:prstGeom prst="rect">
            <a:avLst/>
          </a:prstGeom>
          <a:gradFill>
            <a:gsLst>
              <a:gs pos="0">
                <a:schemeClr val="accent5">
                  <a:lumMod val="20000"/>
                  <a:lumOff val="80000"/>
                  <a:alpha val="50000"/>
                </a:schemeClr>
              </a:gs>
              <a:gs pos="62000">
                <a:schemeClr val="accent1">
                  <a:lumMod val="40000"/>
                  <a:lumOff val="60000"/>
                  <a:alpha val="50000"/>
                </a:schemeClr>
              </a:gs>
              <a:gs pos="83000">
                <a:schemeClr val="accent5">
                  <a:lumMod val="60000"/>
                  <a:lumOff val="40000"/>
                  <a:alpha val="50000"/>
                </a:schemeClr>
              </a:gs>
              <a:gs pos="100000">
                <a:schemeClr val="accent1">
                  <a:lumMod val="60000"/>
                  <a:lumOff val="40000"/>
                  <a:alpha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A4F01E-5841-9055-3A0D-237C773584EB}"/>
              </a:ext>
            </a:extLst>
          </p:cNvPr>
          <p:cNvSpPr>
            <a:spLocks noGrp="1"/>
          </p:cNvSpPr>
          <p:nvPr>
            <p:ph type="title"/>
          </p:nvPr>
        </p:nvSpPr>
        <p:spPr>
          <a:xfrm>
            <a:off x="838200" y="1207336"/>
            <a:ext cx="10515600" cy="1325563"/>
          </a:xfrm>
        </p:spPr>
        <p:txBody>
          <a:bodyPr/>
          <a:lstStyle/>
          <a:p>
            <a:pPr algn="ctr"/>
            <a:r>
              <a:rPr lang="en-GB" b="1">
                <a:solidFill>
                  <a:srgbClr val="002060"/>
                </a:solidFill>
                <a:latin typeface="+mn-lt"/>
              </a:rPr>
              <a:t>Buildings Action Coalition</a:t>
            </a:r>
          </a:p>
        </p:txBody>
      </p:sp>
      <p:sp>
        <p:nvSpPr>
          <p:cNvPr id="3" name="Content Placeholder 2">
            <a:extLst>
              <a:ext uri="{FF2B5EF4-FFF2-40B4-BE49-F238E27FC236}">
                <a16:creationId xmlns:a16="http://schemas.microsoft.com/office/drawing/2014/main" id="{3E28554F-7348-9FC6-9CCD-A5132595C0DC}"/>
              </a:ext>
            </a:extLst>
          </p:cNvPr>
          <p:cNvSpPr>
            <a:spLocks noGrp="1"/>
          </p:cNvSpPr>
          <p:nvPr>
            <p:ph idx="1"/>
          </p:nvPr>
        </p:nvSpPr>
        <p:spPr>
          <a:xfrm>
            <a:off x="0" y="1669928"/>
            <a:ext cx="12192000" cy="5049714"/>
          </a:xfrm>
        </p:spPr>
        <p:txBody>
          <a:bodyPr>
            <a:noAutofit/>
          </a:bodyPr>
          <a:lstStyle/>
          <a:p>
            <a:pPr marL="0" indent="0">
              <a:spcBef>
                <a:spcPts val="0"/>
              </a:spcBef>
              <a:buNone/>
            </a:pPr>
            <a:endParaRPr lang="en-GB" sz="3600">
              <a:solidFill>
                <a:srgbClr val="002060"/>
              </a:solidFill>
            </a:endParaRPr>
          </a:p>
          <a:p>
            <a:pPr marL="457200" lvl="1" indent="-282575">
              <a:lnSpc>
                <a:spcPct val="100000"/>
              </a:lnSpc>
              <a:spcBef>
                <a:spcPts val="0"/>
              </a:spcBef>
            </a:pPr>
            <a:r>
              <a:rPr lang="en-GB" sz="3200">
                <a:solidFill>
                  <a:srgbClr val="002060"/>
                </a:solidFill>
              </a:rPr>
              <a:t>International Centres of Excellence in USA Ireland, Scotland, England, Germany, Greece, Canada</a:t>
            </a:r>
          </a:p>
          <a:p>
            <a:pPr marL="457200" lvl="1" indent="-282575">
              <a:lnSpc>
                <a:spcPct val="100000"/>
              </a:lnSpc>
              <a:spcBef>
                <a:spcPts val="0"/>
              </a:spcBef>
            </a:pPr>
            <a:r>
              <a:rPr lang="en-GB" sz="3200">
                <a:solidFill>
                  <a:srgbClr val="002060"/>
                </a:solidFill>
              </a:rPr>
              <a:t>Regional Hubs: Pacific NA; Black Sea; N. Atlantic; N. Sea; Indian Ocean</a:t>
            </a:r>
          </a:p>
          <a:p>
            <a:pPr marL="457200" lvl="1" indent="-282575">
              <a:lnSpc>
                <a:spcPct val="100000"/>
              </a:lnSpc>
              <a:spcBef>
                <a:spcPts val="0"/>
              </a:spcBef>
            </a:pPr>
            <a:r>
              <a:rPr lang="en-GB" sz="3200">
                <a:solidFill>
                  <a:srgbClr val="002060"/>
                </a:solidFill>
              </a:rPr>
              <a:t>Industry Leadership Group: case studies of best practices</a:t>
            </a:r>
          </a:p>
          <a:p>
            <a:pPr marL="457200" lvl="1" indent="-282575">
              <a:lnSpc>
                <a:spcPct val="100000"/>
              </a:lnSpc>
              <a:spcBef>
                <a:spcPts val="0"/>
              </a:spcBef>
            </a:pPr>
            <a:r>
              <a:rPr lang="en-GB" sz="3200">
                <a:solidFill>
                  <a:srgbClr val="002060"/>
                </a:solidFill>
              </a:rPr>
              <a:t>Academic Network</a:t>
            </a:r>
          </a:p>
          <a:p>
            <a:pPr marL="457200" lvl="1" indent="-282575">
              <a:lnSpc>
                <a:spcPct val="100000"/>
              </a:lnSpc>
              <a:spcBef>
                <a:spcPts val="0"/>
              </a:spcBef>
            </a:pPr>
            <a:r>
              <a:rPr lang="en-GB" sz="3200">
                <a:solidFill>
                  <a:srgbClr val="002060"/>
                </a:solidFill>
              </a:rPr>
              <a:t>Monthly webinars to share learnings</a:t>
            </a:r>
          </a:p>
          <a:p>
            <a:pPr marL="457200" lvl="1" indent="-282575">
              <a:lnSpc>
                <a:spcPct val="100000"/>
              </a:lnSpc>
              <a:spcBef>
                <a:spcPts val="0"/>
              </a:spcBef>
            </a:pPr>
            <a:r>
              <a:rPr lang="en-GB" sz="3200">
                <a:solidFill>
                  <a:srgbClr val="002060"/>
                </a:solidFill>
              </a:rPr>
              <a:t>Annual Summit in Ireland; Global Summit in California in 8/26</a:t>
            </a:r>
          </a:p>
          <a:p>
            <a:pPr marL="457200" lvl="1" indent="-282575">
              <a:lnSpc>
                <a:spcPct val="100000"/>
              </a:lnSpc>
              <a:spcBef>
                <a:spcPts val="0"/>
              </a:spcBef>
            </a:pPr>
            <a:r>
              <a:rPr lang="en-GB" sz="3200">
                <a:solidFill>
                  <a:srgbClr val="002060"/>
                </a:solidFill>
              </a:rPr>
              <a:t>Annual meetings in regions</a:t>
            </a:r>
          </a:p>
          <a:p>
            <a:pPr marL="457200" lvl="1" indent="-282575">
              <a:lnSpc>
                <a:spcPct val="100000"/>
              </a:lnSpc>
              <a:spcBef>
                <a:spcPts val="0"/>
              </a:spcBef>
            </a:pPr>
            <a:r>
              <a:rPr lang="en-GB" sz="3200">
                <a:solidFill>
                  <a:srgbClr val="002060"/>
                </a:solidFill>
              </a:rPr>
              <a:t>On going collaboration among Centres/Hubs on specific projects</a:t>
            </a:r>
            <a:endParaRPr lang="en-GB" sz="2800">
              <a:solidFill>
                <a:srgbClr val="002060"/>
              </a:solidFill>
            </a:endParaRPr>
          </a:p>
        </p:txBody>
      </p:sp>
      <p:pic>
        <p:nvPicPr>
          <p:cNvPr id="8" name="Picture 7" descr="Logo of the Enniscorty International Forum.  It shows the old enniscorthy castle representing the past, a bridge to the future, and a high performance building representing the future">
            <a:extLst>
              <a:ext uri="{FF2B5EF4-FFF2-40B4-BE49-F238E27FC236}">
                <a16:creationId xmlns:a16="http://schemas.microsoft.com/office/drawing/2014/main" id="{3FAA2F1A-FC8D-71C8-9A0A-1FF138953172}"/>
              </a:ext>
            </a:extLst>
          </p:cNvPr>
          <p:cNvPicPr>
            <a:picLocks noChangeAspect="1"/>
          </p:cNvPicPr>
          <p:nvPr/>
        </p:nvPicPr>
        <p:blipFill>
          <a:blip r:embed="rId2">
            <a:extLst>
              <a:ext uri="{28A0092B-C50C-407E-A947-70E740481C1C}">
                <a14:useLocalDpi xmlns:a14="http://schemas.microsoft.com/office/drawing/2010/main" val="0"/>
              </a:ext>
            </a:extLst>
          </a:blip>
          <a:srcRect b="20836"/>
          <a:stretch>
            <a:fillRect/>
          </a:stretch>
        </p:blipFill>
        <p:spPr>
          <a:xfrm>
            <a:off x="230742" y="94049"/>
            <a:ext cx="3069308" cy="1254286"/>
          </a:xfrm>
          <a:prstGeom prst="rect">
            <a:avLst/>
          </a:prstGeom>
        </p:spPr>
      </p:pic>
      <p:pic>
        <p:nvPicPr>
          <p:cNvPr id="9" name="Picture 8" descr="The name of the NGO and its purpose as sub-text overlying a map of the world.">
            <a:extLst>
              <a:ext uri="{FF2B5EF4-FFF2-40B4-BE49-F238E27FC236}">
                <a16:creationId xmlns:a16="http://schemas.microsoft.com/office/drawing/2014/main" id="{78A27A61-0A80-223D-E07F-57B8BBEC2221}"/>
              </a:ext>
            </a:extLst>
          </p:cNvPr>
          <p:cNvPicPr>
            <a:picLocks noChangeAspect="1"/>
          </p:cNvPicPr>
          <p:nvPr/>
        </p:nvPicPr>
        <p:blipFill>
          <a:blip r:embed="rId3"/>
          <a:srcRect l="20451" r="22297" b="86025"/>
          <a:stretch>
            <a:fillRect/>
          </a:stretch>
        </p:blipFill>
        <p:spPr>
          <a:xfrm>
            <a:off x="7310298" y="174664"/>
            <a:ext cx="4710457" cy="1705509"/>
          </a:xfrm>
          <a:prstGeom prst="rect">
            <a:avLst/>
          </a:prstGeom>
        </p:spPr>
      </p:pic>
    </p:spTree>
    <p:extLst>
      <p:ext uri="{BB962C8B-B14F-4D97-AF65-F5344CB8AC3E}">
        <p14:creationId xmlns:p14="http://schemas.microsoft.com/office/powerpoint/2010/main" val="34661738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lstStyle/>
          <a:p>
            <a:r>
              <a:rPr lang="en-US"/>
              <a:t>Lunch</a:t>
            </a:r>
          </a:p>
        </p:txBody>
      </p:sp>
      <p:sp>
        <p:nvSpPr>
          <p:cNvPr id="5" name="Slide Number Placeholder 4">
            <a:extLst>
              <a:ext uri="{FF2B5EF4-FFF2-40B4-BE49-F238E27FC236}">
                <a16:creationId xmlns:a16="http://schemas.microsoft.com/office/drawing/2014/main" id="{5D7E2464-1B80-9AC9-40DC-7928E8E115D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100</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468345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FBE5-4A28-5341-13B5-8B91C4143733}"/>
              </a:ext>
            </a:extLst>
          </p:cNvPr>
          <p:cNvSpPr>
            <a:spLocks noGrp="1"/>
          </p:cNvSpPr>
          <p:nvPr>
            <p:ph type="title"/>
          </p:nvPr>
        </p:nvSpPr>
        <p:spPr/>
        <p:txBody>
          <a:bodyPr/>
          <a:lstStyle/>
          <a:p>
            <a:r>
              <a:rPr lang="en-US"/>
              <a:t>Ratepayer Advocate and Community-Based Organization Panel</a:t>
            </a:r>
          </a:p>
        </p:txBody>
      </p:sp>
      <p:sp>
        <p:nvSpPr>
          <p:cNvPr id="3" name="Text Placeholder 2">
            <a:extLst>
              <a:ext uri="{FF2B5EF4-FFF2-40B4-BE49-F238E27FC236}">
                <a16:creationId xmlns:a16="http://schemas.microsoft.com/office/drawing/2014/main" id="{51C169E0-4E73-4994-2982-A41F4A7990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29E9D8-EEF8-C696-D820-3A589E3C1C4C}"/>
              </a:ext>
            </a:extLst>
          </p:cNvPr>
          <p:cNvSpPr>
            <a:spLocks noGrp="1"/>
          </p:cNvSpPr>
          <p:nvPr>
            <p:ph type="sldNum" sz="quarter" idx="12"/>
          </p:nvPr>
        </p:nvSpPr>
        <p:spPr/>
        <p:txBody>
          <a:bodyPr/>
          <a:lstStyle/>
          <a:p>
            <a:fld id="{1C4126A1-9282-4A82-AC02-A59AF4A969C8}" type="slidenum">
              <a:rPr lang="en-US" smtClean="0"/>
              <a:t>101</a:t>
            </a:fld>
            <a:endParaRPr lang="en-US"/>
          </a:p>
        </p:txBody>
      </p:sp>
    </p:spTree>
    <p:extLst>
      <p:ext uri="{BB962C8B-B14F-4D97-AF65-F5344CB8AC3E}">
        <p14:creationId xmlns:p14="http://schemas.microsoft.com/office/powerpoint/2010/main" val="31765021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F948-C9E5-DDC6-E297-65C614530E29}"/>
              </a:ext>
            </a:extLst>
          </p:cNvPr>
          <p:cNvSpPr>
            <a:spLocks noGrp="1"/>
          </p:cNvSpPr>
          <p:nvPr>
            <p:ph type="title"/>
          </p:nvPr>
        </p:nvSpPr>
        <p:spPr/>
        <p:txBody>
          <a:bodyPr/>
          <a:lstStyle/>
          <a:p>
            <a:r>
              <a:rPr lang="en-US"/>
              <a:t>California Public Advocates Office</a:t>
            </a:r>
          </a:p>
        </p:txBody>
      </p:sp>
      <p:sp>
        <p:nvSpPr>
          <p:cNvPr id="3" name="Text Placeholder 2">
            <a:extLst>
              <a:ext uri="{FF2B5EF4-FFF2-40B4-BE49-F238E27FC236}">
                <a16:creationId xmlns:a16="http://schemas.microsoft.com/office/drawing/2014/main" id="{910A6BA0-B56A-1056-84FC-0019B4E28EDC}"/>
              </a:ext>
            </a:extLst>
          </p:cNvPr>
          <p:cNvSpPr>
            <a:spLocks noGrp="1"/>
          </p:cNvSpPr>
          <p:nvPr>
            <p:ph type="body" idx="1"/>
          </p:nvPr>
        </p:nvSpPr>
        <p:spPr/>
        <p:txBody>
          <a:bodyPr/>
          <a:lstStyle/>
          <a:p>
            <a:r>
              <a:rPr lang="en-US"/>
              <a:t>Stephen Castello</a:t>
            </a:r>
          </a:p>
        </p:txBody>
      </p:sp>
      <p:sp>
        <p:nvSpPr>
          <p:cNvPr id="4" name="Slide Number Placeholder 3">
            <a:extLst>
              <a:ext uri="{FF2B5EF4-FFF2-40B4-BE49-F238E27FC236}">
                <a16:creationId xmlns:a16="http://schemas.microsoft.com/office/drawing/2014/main" id="{B9EE0E77-6A36-0847-219E-B92B3C2C9566}"/>
              </a:ext>
            </a:extLst>
          </p:cNvPr>
          <p:cNvSpPr>
            <a:spLocks noGrp="1"/>
          </p:cNvSpPr>
          <p:nvPr>
            <p:ph type="sldNum" sz="quarter" idx="12"/>
          </p:nvPr>
        </p:nvSpPr>
        <p:spPr/>
        <p:txBody>
          <a:bodyPr/>
          <a:lstStyle/>
          <a:p>
            <a:fld id="{1C4126A1-9282-4A82-AC02-A59AF4A969C8}" type="slidenum">
              <a:rPr lang="en-US" smtClean="0"/>
              <a:t>102</a:t>
            </a:fld>
            <a:endParaRPr lang="en-US"/>
          </a:p>
        </p:txBody>
      </p:sp>
    </p:spTree>
    <p:extLst>
      <p:ext uri="{BB962C8B-B14F-4D97-AF65-F5344CB8AC3E}">
        <p14:creationId xmlns:p14="http://schemas.microsoft.com/office/powerpoint/2010/main" val="42775733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6" name="Google Shape;596;p1"/>
          <p:cNvSpPr txBox="1">
            <a:spLocks noGrp="1"/>
          </p:cNvSpPr>
          <p:nvPr>
            <p:ph type="ctrTitle"/>
          </p:nvPr>
        </p:nvSpPr>
        <p:spPr>
          <a:xfrm>
            <a:off x="175700" y="1498833"/>
            <a:ext cx="12192000" cy="852000"/>
          </a:xfrm>
          <a:prstGeom prst="rect">
            <a:avLst/>
          </a:prstGeom>
          <a:noFill/>
          <a:ln>
            <a:noFill/>
          </a:ln>
        </p:spPr>
        <p:txBody>
          <a:bodyPr spcFirstLastPara="1" wrap="square" lIns="121900" tIns="121900" rIns="121900" bIns="121900" anchor="b" anchorCtr="0">
            <a:noAutofit/>
          </a:bodyPr>
          <a:lstStyle/>
          <a:p>
            <a:r>
              <a:rPr lang="en-US" sz="3733">
                <a:latin typeface="Montserrat Black"/>
                <a:ea typeface="Montserrat Black"/>
                <a:cs typeface="Montserrat Black"/>
                <a:sym typeface="Montserrat Black"/>
              </a:rPr>
              <a:t>BEEP Community Listening Sessions Findings</a:t>
            </a:r>
            <a:endParaRPr lang="en-US" sz="4000" b="1">
              <a:latin typeface="Montserrat"/>
              <a:ea typeface="Montserrat"/>
              <a:cs typeface="Montserrat"/>
              <a:sym typeface="Montserrat"/>
            </a:endParaRPr>
          </a:p>
        </p:txBody>
      </p:sp>
      <p:sp>
        <p:nvSpPr>
          <p:cNvPr id="597" name="Google Shape;597;p1"/>
          <p:cNvSpPr txBox="1">
            <a:spLocks noGrp="1"/>
          </p:cNvSpPr>
          <p:nvPr>
            <p:ph type="ctrTitle"/>
          </p:nvPr>
        </p:nvSpPr>
        <p:spPr>
          <a:xfrm>
            <a:off x="181000" y="2278773"/>
            <a:ext cx="11830000" cy="852000"/>
          </a:xfrm>
          <a:prstGeom prst="rect">
            <a:avLst/>
          </a:prstGeom>
          <a:noFill/>
          <a:ln>
            <a:noFill/>
          </a:ln>
        </p:spPr>
        <p:txBody>
          <a:bodyPr spcFirstLastPara="1" wrap="square" lIns="121900" tIns="121900" rIns="121900" bIns="121900" anchor="b" anchorCtr="0">
            <a:noAutofit/>
          </a:bodyPr>
          <a:lstStyle/>
          <a:p>
            <a:pPr lvl="0">
              <a:buClr>
                <a:srgbClr val="000000"/>
              </a:buClr>
            </a:pPr>
            <a:r>
              <a:rPr lang="en-US" sz="2800" err="1">
                <a:solidFill>
                  <a:srgbClr val="2B87AB"/>
                </a:solidFill>
                <a:latin typeface="Montserrat Black"/>
                <a:ea typeface="Montserrat Black"/>
                <a:cs typeface="Montserrat Black"/>
                <a:sym typeface="Montserrat Black"/>
              </a:rPr>
              <a:t>Hallazgos</a:t>
            </a:r>
            <a:r>
              <a:rPr lang="en-US" sz="2800">
                <a:solidFill>
                  <a:srgbClr val="2B87AB"/>
                </a:solidFill>
                <a:latin typeface="Montserrat Black"/>
                <a:ea typeface="Montserrat Black"/>
                <a:cs typeface="Montserrat Black"/>
                <a:sym typeface="Montserrat Black"/>
              </a:rPr>
              <a:t> de las </a:t>
            </a:r>
            <a:r>
              <a:rPr lang="en-US" sz="2800" err="1">
                <a:solidFill>
                  <a:srgbClr val="2B87AB"/>
                </a:solidFill>
                <a:latin typeface="Montserrat Black"/>
                <a:ea typeface="Montserrat Black"/>
                <a:cs typeface="Montserrat Black"/>
                <a:sym typeface="Montserrat Black"/>
              </a:rPr>
              <a:t>Sesiónes</a:t>
            </a:r>
            <a:r>
              <a:rPr lang="en-US" sz="2800">
                <a:solidFill>
                  <a:srgbClr val="2B87AB"/>
                </a:solidFill>
                <a:latin typeface="Montserrat Black"/>
                <a:ea typeface="Montserrat Black"/>
                <a:cs typeface="Montserrat Black"/>
                <a:sym typeface="Montserrat Black"/>
              </a:rPr>
              <a:t> de </a:t>
            </a:r>
            <a:r>
              <a:rPr lang="en-US" sz="2800" err="1">
                <a:solidFill>
                  <a:srgbClr val="2B87AB"/>
                </a:solidFill>
                <a:latin typeface="Montserrat Black"/>
                <a:ea typeface="Montserrat Black"/>
                <a:cs typeface="Montserrat Black"/>
                <a:sym typeface="Montserrat Black"/>
              </a:rPr>
              <a:t>Escucha</a:t>
            </a:r>
            <a:r>
              <a:rPr lang="en-US" sz="2800">
                <a:solidFill>
                  <a:srgbClr val="2B87AB"/>
                </a:solidFill>
                <a:latin typeface="Montserrat Black"/>
                <a:ea typeface="Montserrat Black"/>
                <a:cs typeface="Montserrat Black"/>
                <a:sym typeface="Montserrat Black"/>
              </a:rPr>
              <a:t> </a:t>
            </a:r>
            <a:r>
              <a:rPr lang="en-US" sz="2800" err="1">
                <a:solidFill>
                  <a:srgbClr val="2B87AB"/>
                </a:solidFill>
                <a:latin typeface="Montserrat Black"/>
                <a:ea typeface="Montserrat Black"/>
                <a:cs typeface="Montserrat Black"/>
                <a:sym typeface="Montserrat Black"/>
              </a:rPr>
              <a:t>Comunitaria</a:t>
            </a:r>
            <a:r>
              <a:rPr lang="en-US" sz="2800">
                <a:solidFill>
                  <a:srgbClr val="2B87AB"/>
                </a:solidFill>
                <a:latin typeface="Montserrat Black"/>
                <a:ea typeface="Montserrat Black"/>
                <a:cs typeface="Montserrat Black"/>
                <a:sym typeface="Montserrat Black"/>
              </a:rPr>
              <a:t> de BEEP</a:t>
            </a:r>
            <a:endParaRPr lang="en-US" sz="2800">
              <a:solidFill>
                <a:srgbClr val="2B87AB"/>
              </a:solidFill>
              <a:latin typeface="Montserrat"/>
              <a:ea typeface="Montserrat"/>
              <a:cs typeface="Montserrat"/>
              <a:sym typeface="Montserrat"/>
            </a:endParaRPr>
          </a:p>
        </p:txBody>
      </p:sp>
      <p:sp>
        <p:nvSpPr>
          <p:cNvPr id="595" name="Google Shape;595;p1"/>
          <p:cNvSpPr txBox="1">
            <a:spLocks noGrp="1"/>
          </p:cNvSpPr>
          <p:nvPr>
            <p:ph type="subTitle" idx="1"/>
          </p:nvPr>
        </p:nvSpPr>
        <p:spPr>
          <a:xfrm>
            <a:off x="703386" y="3446588"/>
            <a:ext cx="11183814" cy="852000"/>
          </a:xfrm>
          <a:prstGeom prst="rect">
            <a:avLst/>
          </a:prstGeom>
          <a:noFill/>
          <a:ln>
            <a:noFill/>
          </a:ln>
        </p:spPr>
        <p:txBody>
          <a:bodyPr spcFirstLastPara="1" wrap="square" lIns="121900" tIns="121900" rIns="121900" bIns="121900" anchor="t" anchorCtr="0">
            <a:noAutofit/>
          </a:bodyPr>
          <a:lstStyle/>
          <a:p>
            <a:pPr marL="0" indent="0" algn="ctr">
              <a:spcAft>
                <a:spcPts val="1000"/>
              </a:spcAft>
            </a:pPr>
            <a:r>
              <a:rPr lang="en" sz="2000" b="1">
                <a:solidFill>
                  <a:schemeClr val="dk1"/>
                </a:solidFill>
              </a:rPr>
              <a:t>CPUC Building Decarbonization Best Practices and Future Pathways Workshop</a:t>
            </a:r>
          </a:p>
          <a:p>
            <a:pPr marL="0" indent="0" algn="ctr"/>
            <a:r>
              <a:rPr lang="en" sz="2000" b="1">
                <a:solidFill>
                  <a:schemeClr val="dk1"/>
                </a:solidFill>
              </a:rPr>
              <a:t>January 22, 2026</a:t>
            </a:r>
            <a:endParaRPr sz="2000" b="1">
              <a:solidFill>
                <a:schemeClr val="dk1"/>
              </a:solidFill>
            </a:endParaRPr>
          </a:p>
        </p:txBody>
      </p:sp>
      <p:pic>
        <p:nvPicPr>
          <p:cNvPr id="598" name="Google Shape;598;p1" descr="Logo for the BEEP Coalition with a silhouette of buildings and decorative poppies. BEEP stands for Building Energy Equity and Power."/>
          <p:cNvPicPr preferRelativeResize="0"/>
          <p:nvPr/>
        </p:nvPicPr>
        <p:blipFill rotWithShape="1">
          <a:blip r:embed="rId3">
            <a:alphaModFix/>
          </a:blip>
          <a:srcRect/>
          <a:stretch/>
        </p:blipFill>
        <p:spPr>
          <a:xfrm>
            <a:off x="3483983" y="4652945"/>
            <a:ext cx="4974367" cy="14476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1"/>
          <p:cNvSpPr txBox="1">
            <a:spLocks noGrp="1"/>
          </p:cNvSpPr>
          <p:nvPr>
            <p:ph type="title"/>
          </p:nvPr>
        </p:nvSpPr>
        <p:spPr>
          <a:xfrm>
            <a:off x="960000" y="796567"/>
            <a:ext cx="10272000" cy="763600"/>
          </a:xfrm>
          <a:prstGeom prst="rect">
            <a:avLst/>
          </a:prstGeom>
          <a:noFill/>
          <a:ln>
            <a:noFill/>
          </a:ln>
        </p:spPr>
        <p:txBody>
          <a:bodyPr spcFirstLastPara="1" wrap="square" lIns="121900" tIns="121900" rIns="121900" bIns="121900" anchor="t" anchorCtr="0">
            <a:noAutofit/>
          </a:bodyPr>
          <a:lstStyle/>
          <a:p>
            <a:r>
              <a:rPr lang="en"/>
              <a:t>Background </a:t>
            </a:r>
            <a:r>
              <a:rPr lang="en">
                <a:solidFill>
                  <a:srgbClr val="2B87AB"/>
                </a:solidFill>
              </a:rPr>
              <a:t>Antecedentes</a:t>
            </a:r>
            <a:endParaRPr/>
          </a:p>
        </p:txBody>
      </p:sp>
      <p:sp>
        <p:nvSpPr>
          <p:cNvPr id="1100" name="Google Shape;1100;p11"/>
          <p:cNvSpPr txBox="1">
            <a:spLocks noGrp="1"/>
          </p:cNvSpPr>
          <p:nvPr>
            <p:ph type="body" idx="1"/>
          </p:nvPr>
        </p:nvSpPr>
        <p:spPr>
          <a:xfrm>
            <a:off x="0" y="1560167"/>
            <a:ext cx="6231600" cy="4501266"/>
          </a:xfrm>
          <a:prstGeom prst="rect">
            <a:avLst/>
          </a:prstGeom>
          <a:noFill/>
          <a:ln>
            <a:noFill/>
          </a:ln>
        </p:spPr>
        <p:txBody>
          <a:bodyPr spcFirstLastPara="1" wrap="square" lIns="121900" tIns="121900" rIns="121900" bIns="121900" anchor="t" anchorCtr="0">
            <a:noAutofit/>
          </a:bodyPr>
          <a:lstStyle/>
          <a:p>
            <a:pPr marL="0" indent="0" algn="just">
              <a:lnSpc>
                <a:spcPct val="110000"/>
              </a:lnSpc>
              <a:buNone/>
            </a:pPr>
            <a:endParaRPr sz="1867"/>
          </a:p>
          <a:p>
            <a:pPr indent="-423323" algn="just">
              <a:lnSpc>
                <a:spcPct val="110000"/>
              </a:lnSpc>
              <a:spcBef>
                <a:spcPts val="800"/>
              </a:spcBef>
              <a:buSzPts val="1400"/>
            </a:pPr>
            <a:r>
              <a:rPr lang="en" sz="1867"/>
              <a:t>In-person and/or virtual sessions have been held in the San Joaquin Valley, San Francisco Bay Area, and Los Angeles. We also held one virtual “statewide” session that everyone was welcome to join.</a:t>
            </a:r>
            <a:endParaRPr sz="1867"/>
          </a:p>
          <a:p>
            <a:pPr marL="0" indent="0" algn="just">
              <a:lnSpc>
                <a:spcPct val="110000"/>
              </a:lnSpc>
              <a:spcBef>
                <a:spcPts val="800"/>
              </a:spcBef>
              <a:buNone/>
            </a:pPr>
            <a:endParaRPr sz="1867"/>
          </a:p>
          <a:p>
            <a:pPr indent="-423323" algn="just">
              <a:lnSpc>
                <a:spcPct val="110000"/>
              </a:lnSpc>
              <a:spcBef>
                <a:spcPts val="800"/>
              </a:spcBef>
              <a:buSzPts val="1400"/>
            </a:pPr>
            <a:r>
              <a:rPr lang="en" sz="1867"/>
              <a:t>We have heard community members concerns around accessibility to energy programs, energy pollution inside &amp; outside of homes, and the electrification impact on bills and affordability  </a:t>
            </a:r>
            <a:endParaRPr sz="1867"/>
          </a:p>
          <a:p>
            <a:pPr marL="0" indent="0" algn="just">
              <a:lnSpc>
                <a:spcPct val="110000"/>
              </a:lnSpc>
              <a:spcBef>
                <a:spcPts val="800"/>
              </a:spcBef>
              <a:buNone/>
            </a:pPr>
            <a:endParaRPr sz="1867"/>
          </a:p>
          <a:p>
            <a:pPr marL="0" indent="0" algn="just">
              <a:lnSpc>
                <a:spcPct val="110000"/>
              </a:lnSpc>
              <a:spcBef>
                <a:spcPts val="800"/>
              </a:spcBef>
              <a:spcAft>
                <a:spcPts val="800"/>
              </a:spcAft>
              <a:buNone/>
            </a:pPr>
            <a:endParaRPr sz="1867">
              <a:solidFill>
                <a:srgbClr val="2B87AB"/>
              </a:solidFill>
            </a:endParaRPr>
          </a:p>
        </p:txBody>
      </p:sp>
      <p:sp>
        <p:nvSpPr>
          <p:cNvPr id="1101" name="Google Shape;1101;p11"/>
          <p:cNvSpPr txBox="1"/>
          <p:nvPr/>
        </p:nvSpPr>
        <p:spPr>
          <a:xfrm>
            <a:off x="6231601" y="1392962"/>
            <a:ext cx="5757033" cy="4773446"/>
          </a:xfrm>
          <a:prstGeom prst="rect">
            <a:avLst/>
          </a:prstGeom>
          <a:noFill/>
          <a:ln>
            <a:noFill/>
          </a:ln>
        </p:spPr>
        <p:txBody>
          <a:bodyPr spcFirstLastPara="1" wrap="square" lIns="121900" tIns="121900" rIns="121900" bIns="121900" anchor="t" anchorCtr="0">
            <a:spAutoFit/>
          </a:bodyPr>
          <a:lstStyle/>
          <a:p>
            <a:pPr marL="609585" marR="0" lvl="0" indent="-423323" algn="just" defTabSz="914400" rtl="0" eaLnBrk="1" fontAlgn="auto" latinLnBrk="0" hangingPunct="1">
              <a:lnSpc>
                <a:spcPct val="110000"/>
              </a:lnSpc>
              <a:spcBef>
                <a:spcPts val="0"/>
              </a:spcBef>
              <a:spcAft>
                <a:spcPts val="0"/>
              </a:spcAft>
              <a:buClr>
                <a:srgbClr val="2B87AB"/>
              </a:buClr>
              <a:buSzPts val="1400"/>
              <a:buFont typeface="Montserrat"/>
              <a:buChar char="●"/>
              <a:tabLst/>
              <a:defRPr/>
            </a:pP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Se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han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llevado</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cabo</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sesiones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presenciales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y/o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virtuales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el</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Valle de San Joaquín,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el</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Área</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de la Bahía de San Francisco y Los Ángeles. También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llevamos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una</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sesión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estatal</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que</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todos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estuvieron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invitados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unirse</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a:t>
            </a:r>
          </a:p>
          <a:p>
            <a:pPr marL="609585" marR="0" lvl="0" indent="-423323" algn="just" defTabSz="914400" rtl="0" eaLnBrk="1" fontAlgn="auto" latinLnBrk="0" hangingPunct="1">
              <a:lnSpc>
                <a:spcPct val="110000"/>
              </a:lnSpc>
              <a:spcBef>
                <a:spcPts val="0"/>
              </a:spcBef>
              <a:spcAft>
                <a:spcPts val="0"/>
              </a:spcAft>
              <a:buClr>
                <a:srgbClr val="2B87AB"/>
              </a:buClr>
              <a:buSzPts val="1400"/>
              <a:buFont typeface="Montserrat"/>
              <a:buChar char="●"/>
              <a:tabLst/>
              <a:defRPr/>
            </a:pPr>
            <a:endParaRPr kumimoji="0" sz="1867" b="0" i="0" u="none" strike="noStrike" kern="1200" cap="none" spc="0" normalizeH="0" baseline="0" noProof="0">
              <a:ln>
                <a:noFill/>
              </a:ln>
              <a:solidFill>
                <a:srgbClr val="2B87AB"/>
              </a:solidFill>
              <a:effectLst/>
              <a:uLnTx/>
              <a:uFillTx/>
              <a:latin typeface="Montserrat"/>
              <a:ea typeface="Montserrat"/>
              <a:cs typeface="Montserrat"/>
              <a:sym typeface="Montserrat"/>
            </a:endParaRPr>
          </a:p>
          <a:p>
            <a:pPr marL="609585" marR="0" lvl="0" indent="-423323" algn="l" defTabSz="914400" rtl="0" eaLnBrk="1" fontAlgn="auto" latinLnBrk="0" hangingPunct="1">
              <a:lnSpc>
                <a:spcPct val="110000"/>
              </a:lnSpc>
              <a:spcBef>
                <a:spcPts val="800"/>
              </a:spcBef>
              <a:spcAft>
                <a:spcPts val="0"/>
              </a:spcAft>
              <a:buClr>
                <a:srgbClr val="2B87AB"/>
              </a:buClr>
              <a:buSzPts val="1400"/>
              <a:buFont typeface="Montserrat"/>
              <a:buChar char="●"/>
              <a:tabLst/>
              <a:defRPr/>
            </a:pP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Hemos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escuchado</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las inquietudes de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los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miembros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de la comunidad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torno</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 la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accesibilidad</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los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programas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energéticos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la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contaminación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energética</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dentro</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y fuera de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los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hogares</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y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el</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impacto</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de la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electrificación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en</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 las facturas y la </a:t>
            </a:r>
            <a:r>
              <a:rPr kumimoji="0" lang="en" sz="1867" b="0" i="0" u="none" strike="noStrike" kern="1200" cap="none" spc="0" normalizeH="0" baseline="0" noProof="0" err="1">
                <a:ln>
                  <a:noFill/>
                </a:ln>
                <a:solidFill>
                  <a:srgbClr val="2B87AB"/>
                </a:solidFill>
                <a:effectLst/>
                <a:uLnTx/>
                <a:uFillTx/>
                <a:latin typeface="Montserrat"/>
                <a:ea typeface="Montserrat"/>
                <a:cs typeface="Montserrat"/>
                <a:sym typeface="Montserrat"/>
              </a:rPr>
              <a:t>asequibilidad</a:t>
            </a:r>
            <a:r>
              <a:rPr kumimoji="0" lang="en" sz="1867" b="0" i="0" u="none" strike="noStrike" kern="1200" cap="none" spc="0" normalizeH="0" baseline="0" noProof="0">
                <a:ln>
                  <a:noFill/>
                </a:ln>
                <a:solidFill>
                  <a:srgbClr val="2B87AB"/>
                </a:solidFill>
                <a:effectLst/>
                <a:uLnTx/>
                <a:uFillTx/>
                <a:latin typeface="Montserrat"/>
                <a:ea typeface="Montserrat"/>
                <a:cs typeface="Montserrat"/>
                <a:sym typeface="Montserrat"/>
              </a:rPr>
              <a:t>.</a:t>
            </a:r>
            <a:endParaRPr kumimoji="0" sz="1867" b="0" i="0" u="none" strike="noStrike" kern="1200" cap="none" spc="0" normalizeH="0" baseline="0" noProof="0">
              <a:ln>
                <a:noFill/>
              </a:ln>
              <a:solidFill>
                <a:srgbClr val="2B87AB"/>
              </a:solidFill>
              <a:effectLst/>
              <a:uLnTx/>
              <a:uFillTx/>
              <a:latin typeface="Montserrat"/>
              <a:ea typeface="Montserrat"/>
              <a:cs typeface="Montserrat"/>
              <a:sym typeface="Montserrat"/>
            </a:endParaRPr>
          </a:p>
        </p:txBody>
      </p:sp>
      <p:sp>
        <p:nvSpPr>
          <p:cNvPr id="1099" name="Google Shape;1099;p11">
            <a:extLst>
              <a:ext uri="{C183D7F6-B498-43B3-948B-1728B52AA6E4}">
                <adec:decorative xmlns:adec="http://schemas.microsoft.com/office/drawing/2017/decorative" val="0"/>
              </a:ext>
            </a:extLst>
          </p:cNvPr>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104</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2" name="Title 1">
            <a:extLst>
              <a:ext uri="{FF2B5EF4-FFF2-40B4-BE49-F238E27FC236}">
                <a16:creationId xmlns:a16="http://schemas.microsoft.com/office/drawing/2014/main" id="{29580F48-7DB9-ECF7-4934-94DF3766A1AF}"/>
              </a:ext>
            </a:extLst>
          </p:cNvPr>
          <p:cNvSpPr>
            <a:spLocks noGrp="1"/>
          </p:cNvSpPr>
          <p:nvPr>
            <p:ph type="title" idx="4294967295"/>
          </p:nvPr>
        </p:nvSpPr>
        <p:spPr>
          <a:xfrm>
            <a:off x="950967" y="-763600"/>
            <a:ext cx="10290000" cy="763600"/>
          </a:xfrm>
        </p:spPr>
        <p:txBody>
          <a:bodyPr spcFirstLastPara="1" wrap="square" lIns="91425" tIns="91425" rIns="91425" bIns="91425" anchor="b" anchorCtr="0">
            <a:noAutofit/>
          </a:bodyPr>
          <a:lstStyle/>
          <a:p>
            <a:r>
              <a:rPr lang="en-US"/>
              <a:t>CARB, CPUC, and CEC regulatory purview</a:t>
            </a:r>
          </a:p>
        </p:txBody>
      </p:sp>
      <p:sp>
        <p:nvSpPr>
          <p:cNvPr id="1249" name="Google Shape;1249;p31"/>
          <p:cNvSpPr txBox="1"/>
          <p:nvPr/>
        </p:nvSpPr>
        <p:spPr>
          <a:xfrm>
            <a:off x="176800" y="122301"/>
            <a:ext cx="4231200" cy="1850979"/>
          </a:xfrm>
          <a:prstGeom prst="rect">
            <a:avLst/>
          </a:prstGeom>
          <a:solidFill>
            <a:schemeClr val="bg2">
              <a:lumMod val="75000"/>
            </a:schemeClr>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300"/>
              <a:buFontTx/>
              <a:buNone/>
              <a:tabLst/>
              <a:defRPr/>
            </a:pPr>
            <a:r>
              <a:rPr kumimoji="0" lang="en" sz="1733" b="1" i="0" u="none" strike="noStrike" kern="1200" cap="none" spc="0" normalizeH="0" baseline="0" noProof="0">
                <a:ln>
                  <a:noFill/>
                </a:ln>
                <a:solidFill>
                  <a:srgbClr val="422C12"/>
                </a:solidFill>
                <a:effectLst/>
                <a:uLnTx/>
                <a:uFillTx/>
                <a:latin typeface="Poppins"/>
                <a:ea typeface="Poppins"/>
                <a:cs typeface="Poppins"/>
                <a:sym typeface="Poppins"/>
              </a:rPr>
              <a:t>CARB</a:t>
            </a:r>
            <a:r>
              <a:rPr kumimoji="0" lang="en" sz="1467" b="1" i="0" u="none" strike="noStrike" kern="1200" cap="none" spc="0" normalizeH="0" baseline="0" noProof="0">
                <a:ln>
                  <a:noFill/>
                </a:ln>
                <a:solidFill>
                  <a:srgbClr val="422C12"/>
                </a:solidFill>
                <a:effectLst/>
                <a:uLnTx/>
                <a:uFillTx/>
                <a:latin typeface="Poppins"/>
                <a:ea typeface="Poppins"/>
                <a:cs typeface="Poppins"/>
                <a:sym typeface="Poppins"/>
              </a:rPr>
              <a:t>: </a:t>
            </a:r>
            <a:r>
              <a:rPr kumimoji="0" lang="en" sz="1467" b="0" i="0" u="none" strike="noStrike" kern="1200" cap="none" spc="0" normalizeH="0" baseline="0" noProof="0">
                <a:ln>
                  <a:noFill/>
                </a:ln>
                <a:solidFill>
                  <a:srgbClr val="422C12"/>
                </a:solidFill>
                <a:effectLst/>
                <a:uLnTx/>
                <a:uFillTx/>
                <a:latin typeface="Poppins"/>
                <a:ea typeface="Poppins"/>
                <a:cs typeface="Poppins"/>
                <a:sym typeface="Poppins"/>
              </a:rPr>
              <a:t>Regulates </a:t>
            </a:r>
            <a:r>
              <a:rPr kumimoji="0" lang="en" sz="1467" b="1" i="0" u="none" strike="noStrike" kern="1200" cap="none" spc="0" normalizeH="0" baseline="0" noProof="0">
                <a:ln>
                  <a:noFill/>
                </a:ln>
                <a:solidFill>
                  <a:srgbClr val="422C12"/>
                </a:solidFill>
                <a:effectLst/>
                <a:uLnTx/>
                <a:uFillTx/>
                <a:latin typeface="Poppins"/>
                <a:ea typeface="Poppins"/>
                <a:cs typeface="Poppins"/>
                <a:sym typeface="Poppins"/>
              </a:rPr>
              <a:t>air quality </a:t>
            </a:r>
            <a:r>
              <a:rPr kumimoji="0" lang="en" sz="1467" b="0" i="0" u="none" strike="noStrike" kern="1200" cap="none" spc="0" normalizeH="0" baseline="0" noProof="0">
                <a:ln>
                  <a:noFill/>
                </a:ln>
                <a:solidFill>
                  <a:srgbClr val="422C12"/>
                </a:solidFill>
                <a:effectLst/>
                <a:uLnTx/>
                <a:uFillTx/>
                <a:latin typeface="Poppins"/>
                <a:ea typeface="Poppins"/>
                <a:cs typeface="Poppins"/>
                <a:sym typeface="Poppins"/>
              </a:rPr>
              <a:t>by setting plans for emissions reductions by the local Air Quality Management Districts (AQMDs). </a:t>
            </a:r>
            <a:endParaRPr kumimoji="0" sz="1467" b="0" i="0" u="none" strike="noStrike" kern="1200" cap="none" spc="0" normalizeH="0" baseline="0" noProof="0">
              <a:ln>
                <a:noFill/>
              </a:ln>
              <a:solidFill>
                <a:srgbClr val="422C12"/>
              </a:solidFill>
              <a:effectLst/>
              <a:uLnTx/>
              <a:uFillTx/>
              <a:latin typeface="Poppins"/>
              <a:ea typeface="Poppins"/>
              <a:cs typeface="Poppins"/>
              <a:sym typeface="Poppins"/>
            </a:endParaRPr>
          </a:p>
          <a:p>
            <a:pPr marL="0" marR="0" lvl="0" indent="0" algn="l" defTabSz="914400" rtl="0" eaLnBrk="1" fontAlgn="auto" latinLnBrk="0" hangingPunct="1">
              <a:lnSpc>
                <a:spcPct val="115000"/>
              </a:lnSpc>
              <a:spcBef>
                <a:spcPts val="0"/>
              </a:spcBef>
              <a:spcAft>
                <a:spcPts val="0"/>
              </a:spcAft>
              <a:buClr>
                <a:srgbClr val="000000"/>
              </a:buClr>
              <a:buSzPts val="1100"/>
              <a:buFontTx/>
              <a:buNone/>
              <a:tabLst/>
              <a:defRPr/>
            </a:pP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CARB</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Regula </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la </a:t>
            </a:r>
            <a:r>
              <a:rPr kumimoji="0" lang="en" sz="1467" b="1" i="0" u="none" strike="noStrike" kern="1200" cap="none" spc="0" normalizeH="0" baseline="0" noProof="0" err="1">
                <a:ln>
                  <a:noFill/>
                </a:ln>
                <a:solidFill>
                  <a:srgbClr val="366C75"/>
                </a:solidFill>
                <a:effectLst/>
                <a:uLnTx/>
                <a:uFillTx/>
                <a:latin typeface="Poppins"/>
                <a:ea typeface="Poppins"/>
                <a:cs typeface="Poppins"/>
                <a:sym typeface="Poppins"/>
              </a:rPr>
              <a:t>calidad</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 del </a:t>
            </a:r>
            <a:r>
              <a:rPr kumimoji="0" lang="en" sz="1467" b="1" i="0" u="none" strike="noStrike" kern="1200" cap="none" spc="0" normalizeH="0" baseline="0" noProof="0" err="1">
                <a:ln>
                  <a:noFill/>
                </a:ln>
                <a:solidFill>
                  <a:srgbClr val="366C75"/>
                </a:solidFill>
                <a:effectLst/>
                <a:uLnTx/>
                <a:uFillTx/>
                <a:latin typeface="Poppins"/>
                <a:ea typeface="Poppins"/>
                <a:cs typeface="Poppins"/>
                <a:sym typeface="Poppins"/>
              </a:rPr>
              <a:t>aire</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estableciendo</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planes de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reducción</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de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emisiones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por</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parte</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de las AQMD locales.</a:t>
            </a:r>
            <a:endParaRPr kumimoji="0" sz="1467" b="0" i="0" u="none" strike="noStrike" kern="1200" cap="none" spc="0" normalizeH="0" baseline="0" noProof="0">
              <a:ln>
                <a:noFill/>
              </a:ln>
              <a:solidFill>
                <a:srgbClr val="366C75"/>
              </a:solidFill>
              <a:effectLst/>
              <a:uLnTx/>
              <a:uFillTx/>
              <a:latin typeface="Poppins"/>
              <a:ea typeface="Poppins"/>
              <a:cs typeface="Poppins"/>
              <a:sym typeface="Poppins"/>
            </a:endParaRPr>
          </a:p>
        </p:txBody>
      </p:sp>
      <p:sp>
        <p:nvSpPr>
          <p:cNvPr id="1245" name="Google Shape;1245;p31"/>
          <p:cNvSpPr txBox="1"/>
          <p:nvPr/>
        </p:nvSpPr>
        <p:spPr>
          <a:xfrm>
            <a:off x="4577500" y="98634"/>
            <a:ext cx="7562800" cy="1591357"/>
          </a:xfrm>
          <a:prstGeom prst="rect">
            <a:avLst/>
          </a:prstGeom>
          <a:solidFill>
            <a:schemeClr val="bg2">
              <a:lumMod val="75000"/>
            </a:schemeClr>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300"/>
              <a:buFontTx/>
              <a:buNone/>
              <a:tabLst/>
              <a:defRPr/>
            </a:pPr>
            <a:r>
              <a:rPr kumimoji="0" lang="en" sz="1733" b="1" i="0" u="none" strike="noStrike" kern="1200" cap="none" spc="0" normalizeH="0" baseline="0" noProof="0">
                <a:ln>
                  <a:noFill/>
                </a:ln>
                <a:solidFill>
                  <a:srgbClr val="422C12"/>
                </a:solidFill>
                <a:effectLst/>
                <a:uLnTx/>
                <a:uFillTx/>
                <a:latin typeface="Poppins"/>
                <a:ea typeface="Poppins"/>
                <a:cs typeface="Poppins"/>
                <a:sym typeface="Poppins"/>
              </a:rPr>
              <a:t>CPUC: </a:t>
            </a:r>
            <a:r>
              <a:rPr kumimoji="0" lang="en" sz="1467" b="0" i="0" u="none" strike="noStrike" kern="1200" cap="none" spc="0" normalizeH="0" baseline="0" noProof="0">
                <a:ln>
                  <a:noFill/>
                </a:ln>
                <a:solidFill>
                  <a:srgbClr val="422C12"/>
                </a:solidFill>
                <a:effectLst/>
                <a:uLnTx/>
                <a:uFillTx/>
                <a:latin typeface="Poppins"/>
                <a:ea typeface="Poppins"/>
                <a:cs typeface="Poppins"/>
                <a:sym typeface="Poppins"/>
              </a:rPr>
              <a:t>Regulates </a:t>
            </a:r>
            <a:r>
              <a:rPr kumimoji="0" lang="en" sz="1467" b="1" i="0" u="none" strike="noStrike" kern="1200" cap="none" spc="0" normalizeH="0" baseline="0" noProof="0">
                <a:ln>
                  <a:noFill/>
                </a:ln>
                <a:solidFill>
                  <a:srgbClr val="422C12"/>
                </a:solidFill>
                <a:effectLst/>
                <a:uLnTx/>
                <a:uFillTx/>
                <a:latin typeface="Poppins"/>
                <a:ea typeface="Poppins"/>
                <a:cs typeface="Poppins"/>
                <a:sym typeface="Poppins"/>
              </a:rPr>
              <a:t>energy service </a:t>
            </a:r>
            <a:r>
              <a:rPr kumimoji="0" lang="en" sz="1467" b="0" i="0" u="none" strike="noStrike" kern="1200" cap="none" spc="0" normalizeH="0" baseline="0" noProof="0">
                <a:ln>
                  <a:noFill/>
                </a:ln>
                <a:solidFill>
                  <a:srgbClr val="422C12"/>
                </a:solidFill>
                <a:effectLst/>
                <a:uLnTx/>
                <a:uFillTx/>
                <a:latin typeface="Poppins"/>
                <a:ea typeface="Poppins"/>
                <a:cs typeface="Poppins"/>
                <a:sym typeface="Poppins"/>
              </a:rPr>
              <a:t>(via utilities &amp; energy providers) provided to buildings, incl. costs, infrastructure, &amp; externalities of the energy system. </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CPUC: </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Regula </a:t>
            </a:r>
            <a:r>
              <a:rPr kumimoji="0" lang="en" sz="1467" b="1" i="0" u="none" strike="noStrike" kern="1200" cap="none" spc="0" normalizeH="0" baseline="0" noProof="0" err="1">
                <a:ln>
                  <a:noFill/>
                </a:ln>
                <a:solidFill>
                  <a:srgbClr val="366C75"/>
                </a:solidFill>
                <a:effectLst/>
                <a:uLnTx/>
                <a:uFillTx/>
                <a:latin typeface="Poppins"/>
                <a:ea typeface="Poppins"/>
                <a:cs typeface="Poppins"/>
                <a:sym typeface="Poppins"/>
              </a:rPr>
              <a:t>el</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1" i="0" u="none" strike="noStrike" kern="1200" cap="none" spc="0" normalizeH="0" baseline="0" noProof="0" err="1">
                <a:ln>
                  <a:noFill/>
                </a:ln>
                <a:solidFill>
                  <a:srgbClr val="366C75"/>
                </a:solidFill>
                <a:effectLst/>
                <a:uLnTx/>
                <a:uFillTx/>
                <a:latin typeface="Poppins"/>
                <a:ea typeface="Poppins"/>
                <a:cs typeface="Poppins"/>
                <a:sym typeface="Poppins"/>
              </a:rPr>
              <a:t>servicio</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1" i="0" u="none" strike="noStrike" kern="1200" cap="none" spc="0" normalizeH="0" baseline="0" noProof="0" err="1">
                <a:ln>
                  <a:noFill/>
                </a:ln>
                <a:solidFill>
                  <a:srgbClr val="366C75"/>
                </a:solidFill>
                <a:effectLst/>
                <a:uLnTx/>
                <a:uFillTx/>
                <a:latin typeface="Poppins"/>
                <a:ea typeface="Poppins"/>
                <a:cs typeface="Poppins"/>
                <a:sym typeface="Poppins"/>
              </a:rPr>
              <a:t>energético</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(a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través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de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empresas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de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servicios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públicos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y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proveedores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de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energía</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prestado</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los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edificios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incluidos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los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costes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la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infraestructura</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y las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externalidades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del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sistema</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a:t>
            </a:r>
            <a:r>
              <a:rPr kumimoji="0" lang="en" sz="1467" b="0" i="0" u="none" strike="noStrike" kern="1200" cap="none" spc="0" normalizeH="0" baseline="0" noProof="0" err="1">
                <a:ln>
                  <a:noFill/>
                </a:ln>
                <a:solidFill>
                  <a:srgbClr val="366C75"/>
                </a:solidFill>
                <a:effectLst/>
                <a:uLnTx/>
                <a:uFillTx/>
                <a:latin typeface="Poppins"/>
                <a:ea typeface="Poppins"/>
                <a:cs typeface="Poppins"/>
                <a:sym typeface="Poppins"/>
              </a:rPr>
              <a:t>energético</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a:t>
            </a:r>
            <a:endParaRPr kumimoji="0" sz="1467" b="0" i="0" u="none" strike="noStrike" kern="1200" cap="none" spc="0" normalizeH="0" baseline="0" noProof="0">
              <a:ln>
                <a:noFill/>
              </a:ln>
              <a:solidFill>
                <a:srgbClr val="366C75"/>
              </a:solidFill>
              <a:effectLst/>
              <a:uLnTx/>
              <a:uFillTx/>
              <a:latin typeface="Poppins"/>
              <a:ea typeface="Poppins"/>
              <a:cs typeface="Poppins"/>
              <a:sym typeface="Poppins"/>
            </a:endParaRPr>
          </a:p>
        </p:txBody>
      </p:sp>
      <p:sp>
        <p:nvSpPr>
          <p:cNvPr id="1251" name="Google Shape;1251;p31"/>
          <p:cNvSpPr txBox="1"/>
          <p:nvPr/>
        </p:nvSpPr>
        <p:spPr>
          <a:xfrm>
            <a:off x="0" y="1992900"/>
            <a:ext cx="5438019" cy="3562468"/>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467" b="1" i="0" u="none" strike="noStrike" kern="1200" cap="none" spc="0" normalizeH="0" baseline="0" noProof="0">
                <a:ln>
                  <a:noFill/>
                </a:ln>
                <a:solidFill>
                  <a:srgbClr val="000000"/>
                </a:solidFill>
                <a:effectLst/>
                <a:uLnTx/>
                <a:uFillTx/>
                <a:latin typeface="Poppins"/>
                <a:ea typeface="Poppins"/>
                <a:cs typeface="Poppins"/>
                <a:sym typeface="Poppins"/>
              </a:rPr>
              <a:t>BEEP</a:t>
            </a:r>
            <a:r>
              <a:rPr kumimoji="0" lang="en" sz="1467" b="1" i="0" u="none" strike="noStrike" kern="1200" cap="none" spc="0" normalizeH="0" baseline="0" noProof="0">
                <a:ln>
                  <a:noFill/>
                </a:ln>
                <a:solidFill>
                  <a:srgbClr val="000000"/>
                </a:solidFill>
                <a:effectLst/>
                <a:uLnTx/>
                <a:uFillTx/>
                <a:latin typeface="Poppins Light"/>
                <a:ea typeface="Poppins Light"/>
                <a:cs typeface="Poppins Light"/>
                <a:sym typeface="Poppins Light"/>
              </a:rPr>
              <a:t> targets </a:t>
            </a:r>
            <a:endParaRPr kumimoji="0" sz="1467" b="1" i="0" u="none" strike="noStrike" kern="1200" cap="none" spc="0" normalizeH="0" baseline="0" noProof="0">
              <a:ln>
                <a:noFill/>
              </a:ln>
              <a:solidFill>
                <a:srgbClr val="000000"/>
              </a:solidFill>
              <a:effectLst/>
              <a:uLnTx/>
              <a:uFillTx/>
              <a:latin typeface="Poppins Light"/>
              <a:ea typeface="Poppins Light"/>
              <a:cs typeface="Poppins Light"/>
              <a:sym typeface="Poppins Light"/>
            </a:endParaRPr>
          </a:p>
          <a:p>
            <a:pPr marL="609585" marR="0" lvl="0" indent="-397923" algn="l" defTabSz="914400" rtl="0" eaLnBrk="1" fontAlgn="auto" latinLnBrk="0" hangingPunct="1">
              <a:lnSpc>
                <a:spcPct val="100000"/>
              </a:lnSpc>
              <a:spcBef>
                <a:spcPts val="0"/>
              </a:spcBef>
              <a:spcAft>
                <a:spcPts val="0"/>
              </a:spcAft>
              <a:buClr>
                <a:srgbClr val="000000"/>
              </a:buClr>
              <a:buSzPts val="1100"/>
              <a:buFont typeface="Poppins Light"/>
              <a:buChar char="●"/>
              <a:tabLst/>
              <a:defRPr/>
            </a:pPr>
            <a:r>
              <a:rPr kumimoji="0" lang="en" sz="1467" b="1" i="0" u="none" strike="noStrike" kern="1200" cap="none" spc="0" normalizeH="0" baseline="0" noProof="0">
                <a:ln>
                  <a:noFill/>
                </a:ln>
                <a:solidFill>
                  <a:srgbClr val="000000"/>
                </a:solidFill>
                <a:effectLst/>
                <a:uLnTx/>
                <a:uFillTx/>
                <a:latin typeface="Poppins Light"/>
                <a:ea typeface="Poppins Light"/>
                <a:cs typeface="Poppins Light"/>
                <a:sym typeface="Poppins Light"/>
              </a:rPr>
              <a:t>Indoor air quality &amp; emissions reduction through the appliance standard rulemaking </a:t>
            </a:r>
            <a:endParaRPr kumimoji="0" sz="1467" b="1" i="0" u="none" strike="noStrike" kern="1200" cap="none" spc="0" normalizeH="0" baseline="0" noProof="0">
              <a:ln>
                <a:noFill/>
              </a:ln>
              <a:solidFill>
                <a:srgbClr val="000000"/>
              </a:solidFill>
              <a:effectLst/>
              <a:uLnTx/>
              <a:uFillTx/>
              <a:latin typeface="Poppins Light"/>
              <a:ea typeface="Poppins Light"/>
              <a:cs typeface="Poppins Light"/>
              <a:sym typeface="Poppins Light"/>
            </a:endParaRPr>
          </a:p>
          <a:p>
            <a:pPr marL="609585" marR="0" lvl="0" indent="-397923" algn="l" defTabSz="914400" rtl="0" eaLnBrk="1" fontAlgn="auto" latinLnBrk="0" hangingPunct="1">
              <a:lnSpc>
                <a:spcPct val="100000"/>
              </a:lnSpc>
              <a:spcBef>
                <a:spcPts val="0"/>
              </a:spcBef>
              <a:spcAft>
                <a:spcPts val="0"/>
              </a:spcAft>
              <a:buClr>
                <a:srgbClr val="000000"/>
              </a:buClr>
              <a:buSzPts val="1100"/>
              <a:buFont typeface="Poppins Light"/>
              <a:buChar char="●"/>
              <a:tabLst/>
              <a:defRPr/>
            </a:pPr>
            <a:r>
              <a:rPr kumimoji="0" lang="en" sz="1467" b="1" i="0" u="none" strike="noStrike" kern="1200" cap="none" spc="0" normalizeH="0" baseline="0" noProof="0">
                <a:ln>
                  <a:noFill/>
                </a:ln>
                <a:solidFill>
                  <a:srgbClr val="000000"/>
                </a:solidFill>
                <a:effectLst/>
                <a:uLnTx/>
                <a:uFillTx/>
                <a:latin typeface="Poppins Light"/>
                <a:ea typeface="Poppins Light"/>
                <a:cs typeface="Poppins Light"/>
                <a:sym typeface="Poppins Light"/>
              </a:rPr>
              <a:t>‘Whole’ home retrofits through the Equitable Building Decarbonization Program to provide electric appliances &amp; home upgrades</a:t>
            </a:r>
            <a:r>
              <a:rPr kumimoji="0" lang="en" sz="1467" b="0" i="0" u="none" strike="noStrike" kern="1200" cap="none" spc="0" normalizeH="0" baseline="0" noProof="0">
                <a:ln>
                  <a:noFill/>
                </a:ln>
                <a:solidFill>
                  <a:srgbClr val="000000"/>
                </a:solidFill>
                <a:effectLst/>
                <a:uLnTx/>
                <a:uFillTx/>
                <a:latin typeface="Poppins Light"/>
                <a:ea typeface="Poppins Light"/>
                <a:cs typeface="Poppins Light"/>
                <a:sym typeface="Poppins Light"/>
              </a:rPr>
              <a:t>. </a:t>
            </a:r>
            <a:endParaRPr kumimoji="0" sz="1467" b="0" i="0" u="none" strike="noStrike" kern="1200" cap="none" spc="0" normalizeH="0" baseline="0" noProof="0">
              <a:ln>
                <a:noFill/>
              </a:ln>
              <a:solidFill>
                <a:srgbClr val="000000"/>
              </a:solidFill>
              <a:effectLst/>
              <a:uLnTx/>
              <a:uFillTx/>
              <a:latin typeface="Poppins Light"/>
              <a:ea typeface="Poppins Light"/>
              <a:cs typeface="Poppins Light"/>
              <a:sym typeface="Poppins Light"/>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1200" cap="none" spc="0" normalizeH="0" baseline="0" noProof="0">
              <a:ln>
                <a:noFill/>
              </a:ln>
              <a:solidFill>
                <a:srgbClr val="000000"/>
              </a:solidFill>
              <a:effectLst/>
              <a:uLnTx/>
              <a:uFillTx/>
              <a:latin typeface="Poppins Light"/>
              <a:ea typeface="Poppins Light"/>
              <a:cs typeface="Poppins Light"/>
              <a:sym typeface="Poppins Light"/>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BEEP se dirige a</a:t>
            </a:r>
            <a:endParaRPr kumimoji="0"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endParaRPr>
          </a:p>
          <a:p>
            <a:pPr marL="609585" marR="0" lvl="0" indent="-397923" algn="l" defTabSz="914400" rtl="0" eaLnBrk="1" fontAlgn="auto" latinLnBrk="0" hangingPunct="1">
              <a:lnSpc>
                <a:spcPct val="100000"/>
              </a:lnSpc>
              <a:spcBef>
                <a:spcPts val="0"/>
              </a:spcBef>
              <a:spcAft>
                <a:spcPts val="0"/>
              </a:spcAft>
              <a:buClr>
                <a:srgbClr val="366C75"/>
              </a:buClr>
              <a:buSzPts val="1100"/>
              <a:buFont typeface="Poppins Light"/>
              <a:buChar char="●"/>
              <a:tabLst/>
              <a:defRPr/>
            </a:pP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La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calidad</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del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aire</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interior y la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reducción</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de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emisiones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a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través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de la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normativa</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sobre</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electrodomésticos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y </a:t>
            </a:r>
            <a:endParaRPr kumimoji="0"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endParaRPr>
          </a:p>
          <a:p>
            <a:pPr marL="609585" marR="0" lvl="0" indent="-397923" algn="l" defTabSz="914400" rtl="0" eaLnBrk="1" fontAlgn="auto" latinLnBrk="0" hangingPunct="1">
              <a:lnSpc>
                <a:spcPct val="100000"/>
              </a:lnSpc>
              <a:spcBef>
                <a:spcPts val="0"/>
              </a:spcBef>
              <a:spcAft>
                <a:spcPts val="0"/>
              </a:spcAft>
              <a:buClr>
                <a:srgbClr val="366C75"/>
              </a:buClr>
              <a:buSzPts val="1100"/>
              <a:buFont typeface="Poppins Light"/>
              <a:buChar char="●"/>
              <a:tabLst/>
              <a:defRPr/>
            </a:pP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La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modernización</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integral de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viviendas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a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través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del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Programa</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de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Descarbonización</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Equitativa</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de Edificios para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proporcionar</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electrodomésticos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y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mejoras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 </a:t>
            </a:r>
            <a:r>
              <a:rPr kumimoji="0" lang="en" sz="1467" b="0" i="0" u="none" strike="noStrike" kern="1200" cap="none" spc="0" normalizeH="0" baseline="0" noProof="0" err="1">
                <a:ln>
                  <a:noFill/>
                </a:ln>
                <a:solidFill>
                  <a:srgbClr val="366C75"/>
                </a:solidFill>
                <a:effectLst/>
                <a:uLnTx/>
                <a:uFillTx/>
                <a:latin typeface="Poppins Light"/>
                <a:ea typeface="Poppins Light"/>
                <a:cs typeface="Poppins Light"/>
                <a:sym typeface="Poppins Light"/>
              </a:rPr>
              <a:t>domésticas</a:t>
            </a:r>
            <a:r>
              <a:rPr kumimoji="0" lang="en"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rPr>
              <a:t>.</a:t>
            </a:r>
            <a:endParaRPr kumimoji="0"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1200" cap="none" spc="0" normalizeH="0" baseline="0" noProof="0">
              <a:ln>
                <a:noFill/>
              </a:ln>
              <a:solidFill>
                <a:srgbClr val="366C75"/>
              </a:solidFill>
              <a:effectLst/>
              <a:uLnTx/>
              <a:uFillTx/>
              <a:latin typeface="Poppins Light"/>
              <a:ea typeface="Poppins Light"/>
              <a:cs typeface="Poppins Light"/>
              <a:sym typeface="Poppins Light"/>
            </a:endParaRPr>
          </a:p>
        </p:txBody>
      </p:sp>
      <p:sp>
        <p:nvSpPr>
          <p:cNvPr id="1250" name="Google Shape;1250;p31"/>
          <p:cNvSpPr txBox="1"/>
          <p:nvPr/>
        </p:nvSpPr>
        <p:spPr>
          <a:xfrm>
            <a:off x="2620705" y="5574988"/>
            <a:ext cx="9239200" cy="1331734"/>
          </a:xfrm>
          <a:prstGeom prst="rect">
            <a:avLst/>
          </a:prstGeom>
          <a:solidFill>
            <a:schemeClr val="bg2">
              <a:lumMod val="75000"/>
            </a:schemeClr>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300"/>
              <a:buFontTx/>
              <a:buNone/>
              <a:tabLst/>
              <a:defRPr/>
            </a:pPr>
            <a:r>
              <a:rPr kumimoji="0" lang="en" sz="1733" b="1" i="0" u="none" strike="noStrike" kern="1200" cap="none" spc="0" normalizeH="0" baseline="0" noProof="0">
                <a:ln>
                  <a:noFill/>
                </a:ln>
                <a:solidFill>
                  <a:srgbClr val="422C12"/>
                </a:solidFill>
                <a:effectLst/>
                <a:uLnTx/>
                <a:uFillTx/>
                <a:latin typeface="Poppins"/>
                <a:ea typeface="Poppins"/>
                <a:cs typeface="Poppins"/>
                <a:sym typeface="Poppins"/>
              </a:rPr>
              <a:t>CEC:</a:t>
            </a:r>
            <a:r>
              <a:rPr kumimoji="0" lang="en" sz="1467" b="1" i="0" u="none" strike="noStrike" kern="1200" cap="none" spc="0" normalizeH="0" baseline="0" noProof="0">
                <a:ln>
                  <a:noFill/>
                </a:ln>
                <a:solidFill>
                  <a:srgbClr val="422C12"/>
                </a:solidFill>
                <a:effectLst/>
                <a:uLnTx/>
                <a:uFillTx/>
                <a:latin typeface="Poppins"/>
                <a:ea typeface="Poppins"/>
                <a:cs typeface="Poppins"/>
                <a:sym typeface="Poppins"/>
              </a:rPr>
              <a:t> </a:t>
            </a:r>
            <a:r>
              <a:rPr kumimoji="0" lang="en" sz="1467" b="0" i="0" u="none" strike="noStrike" kern="1200" cap="none" spc="0" normalizeH="0" baseline="0" noProof="0">
                <a:ln>
                  <a:noFill/>
                </a:ln>
                <a:solidFill>
                  <a:srgbClr val="422C12"/>
                </a:solidFill>
                <a:effectLst/>
                <a:uLnTx/>
                <a:uFillTx/>
                <a:latin typeface="Poppins"/>
                <a:ea typeface="Poppins"/>
                <a:cs typeface="Poppins"/>
                <a:sym typeface="Poppins"/>
              </a:rPr>
              <a:t>Covers </a:t>
            </a:r>
            <a:r>
              <a:rPr kumimoji="0" lang="en" sz="1467" b="1" i="0" u="none" strike="noStrike" kern="1200" cap="none" spc="0" normalizeH="0" baseline="0" noProof="0">
                <a:ln>
                  <a:noFill/>
                </a:ln>
                <a:solidFill>
                  <a:srgbClr val="422C12"/>
                </a:solidFill>
                <a:effectLst/>
                <a:uLnTx/>
                <a:uFillTx/>
                <a:latin typeface="Poppins"/>
                <a:ea typeface="Poppins"/>
                <a:cs typeface="Poppins"/>
                <a:sym typeface="Poppins"/>
              </a:rPr>
              <a:t>energy system planning, building performance</a:t>
            </a:r>
            <a:r>
              <a:rPr kumimoji="0" lang="en" sz="1467" b="0" i="0" u="none" strike="noStrike" kern="1200" cap="none" spc="0" normalizeH="0" baseline="0" noProof="0">
                <a:ln>
                  <a:noFill/>
                </a:ln>
                <a:solidFill>
                  <a:srgbClr val="422C12"/>
                </a:solidFill>
                <a:effectLst/>
                <a:uLnTx/>
                <a:uFillTx/>
                <a:latin typeface="Poppins"/>
                <a:ea typeface="Poppins"/>
                <a:cs typeface="Poppins"/>
                <a:sym typeface="Poppins"/>
              </a:rPr>
              <a:t>, &amp; budgets for programs and regulations like codes &amp; standards. </a:t>
            </a:r>
            <a:endParaRPr kumimoji="0" sz="1467" b="0" i="0" u="none" strike="noStrike" kern="1200" cap="none" spc="0" normalizeH="0" baseline="0" noProof="0">
              <a:ln>
                <a:noFill/>
              </a:ln>
              <a:solidFill>
                <a:srgbClr val="422C12"/>
              </a:solidFill>
              <a:effectLst/>
              <a:uLnTx/>
              <a:uFillTx/>
              <a:latin typeface="Poppins"/>
              <a:ea typeface="Poppins"/>
              <a:cs typeface="Poppins"/>
              <a:sym typeface="Poppins"/>
            </a:endParaRPr>
          </a:p>
          <a:p>
            <a:pPr marL="0" marR="0" lvl="0" indent="0" algn="l" defTabSz="914400" rtl="0" eaLnBrk="1" fontAlgn="auto" latinLnBrk="0" hangingPunct="1">
              <a:lnSpc>
                <a:spcPct val="115000"/>
              </a:lnSpc>
              <a:spcBef>
                <a:spcPts val="0"/>
              </a:spcBef>
              <a:spcAft>
                <a:spcPts val="0"/>
              </a:spcAft>
              <a:buClr>
                <a:srgbClr val="000000"/>
              </a:buClr>
              <a:buSzPts val="1100"/>
              <a:buFontTx/>
              <a:buNone/>
              <a:tabLst/>
              <a:defRPr/>
            </a:pP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CEC: </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cubre</a:t>
            </a:r>
            <a:r>
              <a:rPr kumimoji="0" lang="en" sz="1467" b="1" i="0" u="none" strike="noStrike" kern="1200" cap="none" spc="0" normalizeH="0" baseline="0" noProof="0">
                <a:ln>
                  <a:noFill/>
                </a:ln>
                <a:solidFill>
                  <a:srgbClr val="366C75"/>
                </a:solidFill>
                <a:effectLst/>
                <a:uLnTx/>
                <a:uFillTx/>
                <a:latin typeface="Poppins"/>
                <a:ea typeface="Poppins"/>
                <a:cs typeface="Poppins"/>
                <a:sym typeface="Poppins"/>
              </a:rPr>
              <a:t> la planificación de sistemas energéticos, el rendimiento de los edificios</a:t>
            </a:r>
            <a:r>
              <a:rPr kumimoji="0" lang="en" sz="1467" b="0" i="0" u="none" strike="noStrike" kern="1200" cap="none" spc="0" normalizeH="0" baseline="0" noProof="0">
                <a:ln>
                  <a:noFill/>
                </a:ln>
                <a:solidFill>
                  <a:srgbClr val="366C75"/>
                </a:solidFill>
                <a:effectLst/>
                <a:uLnTx/>
                <a:uFillTx/>
                <a:latin typeface="Poppins"/>
                <a:ea typeface="Poppins"/>
                <a:cs typeface="Poppins"/>
                <a:sym typeface="Poppins"/>
              </a:rPr>
              <a:t> y los presupuestos de programas y regulaciones como códigos y normas.</a:t>
            </a:r>
            <a:endParaRPr kumimoji="0" sz="1733" b="0" i="0" u="none" strike="noStrike" kern="1200" cap="none" spc="0" normalizeH="0" baseline="0" noProof="0">
              <a:ln>
                <a:noFill/>
              </a:ln>
              <a:solidFill>
                <a:srgbClr val="366C75"/>
              </a:solidFill>
              <a:effectLst/>
              <a:uLnTx/>
              <a:uFillTx/>
              <a:latin typeface="Poppins"/>
              <a:ea typeface="Poppins"/>
              <a:cs typeface="Poppins"/>
              <a:sym typeface="Poppins"/>
            </a:endParaRPr>
          </a:p>
        </p:txBody>
      </p:sp>
      <p:cxnSp>
        <p:nvCxnSpPr>
          <p:cNvPr id="1236" name="Google Shape;1236;p31">
            <a:extLst>
              <a:ext uri="{C183D7F6-B498-43B3-948B-1728B52AA6E4}">
                <adec:decorative xmlns:adec="http://schemas.microsoft.com/office/drawing/2017/decorative" val="1"/>
              </a:ext>
            </a:extLst>
          </p:cNvPr>
          <p:cNvCxnSpPr/>
          <p:nvPr/>
        </p:nvCxnSpPr>
        <p:spPr>
          <a:xfrm rot="10800000" flipH="1">
            <a:off x="11058167" y="5197531"/>
            <a:ext cx="3600" cy="459600"/>
          </a:xfrm>
          <a:prstGeom prst="straightConnector1">
            <a:avLst/>
          </a:prstGeom>
          <a:noFill/>
          <a:ln w="19050" cap="flat" cmpd="sng">
            <a:solidFill>
              <a:srgbClr val="FF0000">
                <a:alpha val="25000"/>
              </a:srgbClr>
            </a:solidFill>
            <a:prstDash val="solid"/>
            <a:round/>
            <a:headEnd type="none" w="sm" len="sm"/>
            <a:tailEnd type="triangle" w="med" len="med"/>
          </a:ln>
        </p:spPr>
      </p:cxnSp>
      <p:cxnSp>
        <p:nvCxnSpPr>
          <p:cNvPr id="1237" name="Google Shape;1237;p31">
            <a:extLst>
              <a:ext uri="{C183D7F6-B498-43B3-948B-1728B52AA6E4}">
                <adec:decorative xmlns:adec="http://schemas.microsoft.com/office/drawing/2017/decorative" val="1"/>
              </a:ext>
            </a:extLst>
          </p:cNvPr>
          <p:cNvCxnSpPr/>
          <p:nvPr/>
        </p:nvCxnSpPr>
        <p:spPr>
          <a:xfrm rot="10800000">
            <a:off x="6965504" y="5113367"/>
            <a:ext cx="0" cy="442000"/>
          </a:xfrm>
          <a:prstGeom prst="straightConnector1">
            <a:avLst/>
          </a:prstGeom>
          <a:noFill/>
          <a:ln w="19050" cap="flat" cmpd="sng">
            <a:solidFill>
              <a:srgbClr val="FF0000">
                <a:alpha val="25000"/>
              </a:srgbClr>
            </a:solidFill>
            <a:prstDash val="solid"/>
            <a:round/>
            <a:headEnd type="none" w="sm" len="sm"/>
            <a:tailEnd type="triangle" w="med" len="med"/>
          </a:ln>
        </p:spPr>
      </p:cxnSp>
      <p:cxnSp>
        <p:nvCxnSpPr>
          <p:cNvPr id="1238" name="Google Shape;1238;p31">
            <a:extLst>
              <a:ext uri="{C183D7F6-B498-43B3-948B-1728B52AA6E4}">
                <adec:decorative xmlns:adec="http://schemas.microsoft.com/office/drawing/2017/decorative" val="1"/>
              </a:ext>
            </a:extLst>
          </p:cNvPr>
          <p:cNvCxnSpPr/>
          <p:nvPr/>
        </p:nvCxnSpPr>
        <p:spPr>
          <a:xfrm>
            <a:off x="9248567" y="1055233"/>
            <a:ext cx="0" cy="1498000"/>
          </a:xfrm>
          <a:prstGeom prst="straightConnector1">
            <a:avLst/>
          </a:prstGeom>
          <a:noFill/>
          <a:ln w="19050" cap="flat" cmpd="sng">
            <a:solidFill>
              <a:srgbClr val="FF0000">
                <a:alpha val="25000"/>
              </a:srgbClr>
            </a:solidFill>
            <a:prstDash val="solid"/>
            <a:round/>
            <a:headEnd type="none" w="sm" len="sm"/>
            <a:tailEnd type="triangle" w="med" len="med"/>
          </a:ln>
        </p:spPr>
      </p:cxnSp>
      <p:cxnSp>
        <p:nvCxnSpPr>
          <p:cNvPr id="1239" name="Google Shape;1239;p31">
            <a:extLst>
              <a:ext uri="{C183D7F6-B498-43B3-948B-1728B52AA6E4}">
                <adec:decorative xmlns:adec="http://schemas.microsoft.com/office/drawing/2017/decorative" val="1"/>
              </a:ext>
            </a:extLst>
          </p:cNvPr>
          <p:cNvCxnSpPr/>
          <p:nvPr/>
        </p:nvCxnSpPr>
        <p:spPr>
          <a:xfrm>
            <a:off x="11282933" y="1248300"/>
            <a:ext cx="0" cy="691200"/>
          </a:xfrm>
          <a:prstGeom prst="straightConnector1">
            <a:avLst/>
          </a:prstGeom>
          <a:noFill/>
          <a:ln w="19050" cap="flat" cmpd="sng">
            <a:solidFill>
              <a:srgbClr val="FF0000">
                <a:alpha val="25000"/>
              </a:srgbClr>
            </a:solidFill>
            <a:prstDash val="solid"/>
            <a:round/>
            <a:headEnd type="none" w="sm" len="sm"/>
            <a:tailEnd type="triangle" w="med" len="med"/>
          </a:ln>
        </p:spPr>
      </p:cxnSp>
      <p:pic>
        <p:nvPicPr>
          <p:cNvPr id="1241" name="Google Shape;1241;p31">
            <a:extLst>
              <a:ext uri="{C183D7F6-B498-43B3-948B-1728B52AA6E4}">
                <adec:decorative xmlns:adec="http://schemas.microsoft.com/office/drawing/2017/decorative" val="1"/>
              </a:ext>
            </a:extLst>
          </p:cNvPr>
          <p:cNvPicPr preferRelativeResize="0"/>
          <p:nvPr/>
        </p:nvPicPr>
        <p:blipFill rotWithShape="1">
          <a:blip r:embed="rId3">
            <a:alphaModFix/>
          </a:blip>
          <a:srcRect b="9468"/>
          <a:stretch/>
        </p:blipFill>
        <p:spPr>
          <a:xfrm>
            <a:off x="9935967" y="1939500"/>
            <a:ext cx="2251600" cy="3054833"/>
          </a:xfrm>
          <a:prstGeom prst="rect">
            <a:avLst/>
          </a:prstGeom>
          <a:noFill/>
          <a:ln>
            <a:noFill/>
          </a:ln>
        </p:spPr>
      </p:pic>
      <p:cxnSp>
        <p:nvCxnSpPr>
          <p:cNvPr id="1242" name="Google Shape;1242;p31">
            <a:extLst>
              <a:ext uri="{C183D7F6-B498-43B3-948B-1728B52AA6E4}">
                <adec:decorative xmlns:adec="http://schemas.microsoft.com/office/drawing/2017/decorative" val="1"/>
              </a:ext>
            </a:extLst>
          </p:cNvPr>
          <p:cNvCxnSpPr>
            <a:stCxn id="1241" idx="0"/>
          </p:cNvCxnSpPr>
          <p:nvPr/>
        </p:nvCxnSpPr>
        <p:spPr>
          <a:xfrm flipH="1">
            <a:off x="7435367" y="1939499"/>
            <a:ext cx="3626400" cy="1742000"/>
          </a:xfrm>
          <a:prstGeom prst="straightConnector1">
            <a:avLst/>
          </a:prstGeom>
          <a:noFill/>
          <a:ln w="9525" cap="flat" cmpd="sng">
            <a:solidFill>
              <a:srgbClr val="000000"/>
            </a:solidFill>
            <a:prstDash val="solid"/>
            <a:round/>
            <a:headEnd type="none" w="sm" len="sm"/>
            <a:tailEnd type="none" w="sm" len="sm"/>
          </a:ln>
        </p:spPr>
      </p:cxnSp>
      <p:cxnSp>
        <p:nvCxnSpPr>
          <p:cNvPr id="1243" name="Google Shape;1243;p31">
            <a:extLst>
              <a:ext uri="{C183D7F6-B498-43B3-948B-1728B52AA6E4}">
                <adec:decorative xmlns:adec="http://schemas.microsoft.com/office/drawing/2017/decorative" val="1"/>
              </a:ext>
            </a:extLst>
          </p:cNvPr>
          <p:cNvCxnSpPr/>
          <p:nvPr/>
        </p:nvCxnSpPr>
        <p:spPr>
          <a:xfrm flipH="1">
            <a:off x="7398367" y="2159067"/>
            <a:ext cx="2537600" cy="1548400"/>
          </a:xfrm>
          <a:prstGeom prst="straightConnector1">
            <a:avLst/>
          </a:prstGeom>
          <a:noFill/>
          <a:ln w="9525" cap="flat" cmpd="sng">
            <a:solidFill>
              <a:srgbClr val="000000"/>
            </a:solidFill>
            <a:prstDash val="solid"/>
            <a:round/>
            <a:headEnd type="none" w="sm" len="sm"/>
            <a:tailEnd type="none" w="sm" len="sm"/>
          </a:ln>
        </p:spPr>
      </p:cxnSp>
      <p:cxnSp>
        <p:nvCxnSpPr>
          <p:cNvPr id="1244" name="Google Shape;1244;p31">
            <a:extLst>
              <a:ext uri="{C183D7F6-B498-43B3-948B-1728B52AA6E4}">
                <adec:decorative xmlns:adec="http://schemas.microsoft.com/office/drawing/2017/decorative" val="1"/>
              </a:ext>
            </a:extLst>
          </p:cNvPr>
          <p:cNvCxnSpPr/>
          <p:nvPr/>
        </p:nvCxnSpPr>
        <p:spPr>
          <a:xfrm flipH="1">
            <a:off x="7411367" y="2939833"/>
            <a:ext cx="2537600" cy="768000"/>
          </a:xfrm>
          <a:prstGeom prst="straightConnector1">
            <a:avLst/>
          </a:prstGeom>
          <a:noFill/>
          <a:ln w="9525" cap="flat" cmpd="sng">
            <a:solidFill>
              <a:srgbClr val="000000"/>
            </a:solidFill>
            <a:prstDash val="solid"/>
            <a:round/>
            <a:headEnd type="none" w="sm" len="sm"/>
            <a:tailEnd type="none" w="sm" len="sm"/>
          </a:ln>
        </p:spPr>
      </p:cxnSp>
      <p:grpSp>
        <p:nvGrpSpPr>
          <p:cNvPr id="1246" name="Google Shape;1246;p31">
            <a:extLst>
              <a:ext uri="{C183D7F6-B498-43B3-948B-1728B52AA6E4}">
                <adec:decorative xmlns:adec="http://schemas.microsoft.com/office/drawing/2017/decorative" val="1"/>
              </a:ext>
            </a:extLst>
          </p:cNvPr>
          <p:cNvGrpSpPr/>
          <p:nvPr/>
        </p:nvGrpSpPr>
        <p:grpSpPr>
          <a:xfrm>
            <a:off x="5713547" y="2338701"/>
            <a:ext cx="3089867" cy="3089865"/>
            <a:chOff x="3370764" y="1754025"/>
            <a:chExt cx="2317400" cy="2317399"/>
          </a:xfrm>
        </p:grpSpPr>
        <p:pic>
          <p:nvPicPr>
            <p:cNvPr id="1247" name="Google Shape;1247;p31" descr="Vector graphics of a house icon | Free SVG"/>
            <p:cNvPicPr preferRelativeResize="0"/>
            <p:nvPr/>
          </p:nvPicPr>
          <p:blipFill rotWithShape="1">
            <a:blip r:embed="rId4">
              <a:alphaModFix/>
            </a:blip>
            <a:srcRect/>
            <a:stretch/>
          </p:blipFill>
          <p:spPr>
            <a:xfrm>
              <a:off x="3370764" y="1754025"/>
              <a:ext cx="2317400" cy="2317399"/>
            </a:xfrm>
            <a:prstGeom prst="rect">
              <a:avLst/>
            </a:prstGeom>
            <a:noFill/>
            <a:ln>
              <a:noFill/>
            </a:ln>
          </p:spPr>
        </p:pic>
        <p:pic>
          <p:nvPicPr>
            <p:cNvPr id="1248" name="Google Shape;1248;p31"/>
            <p:cNvPicPr preferRelativeResize="0"/>
            <p:nvPr/>
          </p:nvPicPr>
          <p:blipFill rotWithShape="1">
            <a:blip r:embed="rId5">
              <a:alphaModFix/>
            </a:blip>
            <a:srcRect/>
            <a:stretch/>
          </p:blipFill>
          <p:spPr>
            <a:xfrm>
              <a:off x="3984977" y="2886800"/>
              <a:ext cx="625818" cy="576000"/>
            </a:xfrm>
            <a:prstGeom prst="rect">
              <a:avLst/>
            </a:prstGeom>
            <a:noFill/>
            <a:ln>
              <a:noFill/>
            </a:ln>
          </p:spPr>
        </p:pic>
      </p:grpSp>
      <p:cxnSp>
        <p:nvCxnSpPr>
          <p:cNvPr id="1252" name="Google Shape;1252;p31">
            <a:extLst>
              <a:ext uri="{C183D7F6-B498-43B3-948B-1728B52AA6E4}">
                <adec:decorative xmlns:adec="http://schemas.microsoft.com/office/drawing/2017/decorative" val="1"/>
              </a:ext>
            </a:extLst>
          </p:cNvPr>
          <p:cNvCxnSpPr/>
          <p:nvPr/>
        </p:nvCxnSpPr>
        <p:spPr>
          <a:xfrm>
            <a:off x="4408003" y="1905467"/>
            <a:ext cx="2102400" cy="2055600"/>
          </a:xfrm>
          <a:prstGeom prst="straightConnector1">
            <a:avLst/>
          </a:prstGeom>
          <a:noFill/>
          <a:ln w="19050" cap="flat" cmpd="sng">
            <a:solidFill>
              <a:srgbClr val="FF0000">
                <a:alpha val="25000"/>
              </a:srgbClr>
            </a:solidFill>
            <a:prstDash val="solid"/>
            <a:round/>
            <a:headEnd type="none" w="sm" len="sm"/>
            <a:tailEnd type="triangle" w="med" len="med"/>
          </a:ln>
        </p:spPr>
      </p:cxnSp>
      <p:sp>
        <p:nvSpPr>
          <p:cNvPr id="1240" name="Google Shape;1240;p31"/>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105</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graphicFrame>
        <p:nvGraphicFramePr>
          <p:cNvPr id="1121" name="Google Shape;1121;p14"/>
          <p:cNvGraphicFramePr/>
          <p:nvPr/>
        </p:nvGraphicFramePr>
        <p:xfrm>
          <a:off x="857899" y="2411233"/>
          <a:ext cx="10277466" cy="3365635"/>
        </p:xfrm>
        <a:graphic>
          <a:graphicData uri="http://schemas.openxmlformats.org/drawingml/2006/table">
            <a:tbl>
              <a:tblPr firstCol="1">
                <a:noFill/>
              </a:tblPr>
              <a:tblGrid>
                <a:gridCol w="5138733">
                  <a:extLst>
                    <a:ext uri="{9D8B030D-6E8A-4147-A177-3AD203B41FA5}">
                      <a16:colId xmlns:a16="http://schemas.microsoft.com/office/drawing/2014/main" val="20000"/>
                    </a:ext>
                  </a:extLst>
                </a:gridCol>
                <a:gridCol w="5138733">
                  <a:extLst>
                    <a:ext uri="{9D8B030D-6E8A-4147-A177-3AD203B41FA5}">
                      <a16:colId xmlns:a16="http://schemas.microsoft.com/office/drawing/2014/main" val="20001"/>
                    </a:ext>
                  </a:extLst>
                </a:gridCol>
              </a:tblGrid>
              <a:tr h="1049235">
                <a:tc>
                  <a:txBody>
                    <a:bodyPr/>
                    <a:lstStyle/>
                    <a:p>
                      <a:pPr marL="0" marR="0" lvl="0" indent="0" algn="l" rtl="0">
                        <a:lnSpc>
                          <a:spcPct val="115000"/>
                        </a:lnSpc>
                        <a:spcBef>
                          <a:spcPts val="0"/>
                        </a:spcBef>
                        <a:spcAft>
                          <a:spcPts val="0"/>
                        </a:spcAft>
                        <a:buClr>
                          <a:srgbClr val="000000"/>
                        </a:buClr>
                        <a:buSzPts val="1900"/>
                        <a:buFont typeface="Arial"/>
                        <a:buNone/>
                      </a:pPr>
                      <a:r>
                        <a:rPr lang="en" sz="2400" b="1" u="none" strike="noStrike" cap="none"/>
                        <a:t>Energy Pollution Inside &amp; Outside Homes</a:t>
                      </a:r>
                      <a:endParaRPr sz="2700" u="none" strike="noStrike" cap="none"/>
                    </a:p>
                  </a:txBody>
                  <a:tcPr marL="121900" marR="121900" marT="121900" marB="121900">
                    <a:lnL w="9525" cap="flat" cmpd="sng">
                      <a:solidFill>
                        <a:srgbClr val="FBDF45"/>
                      </a:solidFill>
                      <a:prstDash val="solid"/>
                      <a:round/>
                      <a:headEnd type="none" w="sm" len="sm"/>
                      <a:tailEnd type="none" w="sm" len="sm"/>
                    </a:lnL>
                    <a:lnR w="9525" cap="flat" cmpd="sng" algn="ctr">
                      <a:solidFill>
                        <a:srgbClr val="FBDF45"/>
                      </a:solidFill>
                      <a:prstDash val="solid"/>
                      <a:round/>
                      <a:headEnd type="none" w="sm" len="sm"/>
                      <a:tailEnd type="none" w="sm" len="sm"/>
                    </a:lnR>
                    <a:lnT w="9525" cap="flat" cmpd="sng">
                      <a:solidFill>
                        <a:srgbClr val="FBDF45"/>
                      </a:solidFill>
                      <a:prstDash val="solid"/>
                      <a:round/>
                      <a:headEnd type="none" w="sm" len="sm"/>
                      <a:tailEnd type="none" w="sm" len="sm"/>
                    </a:lnT>
                    <a:lnB w="9525" cap="flat" cmpd="sng">
                      <a:solidFill>
                        <a:srgbClr val="FBDF4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 sz="2400" u="none" strike="noStrike" cap="none" err="1">
                          <a:solidFill>
                            <a:srgbClr val="2B87AB"/>
                          </a:solidFill>
                          <a:latin typeface="Montserrat SemiBold"/>
                          <a:ea typeface="Montserrat SemiBold"/>
                          <a:cs typeface="Montserrat SemiBold"/>
                          <a:sym typeface="Montserrat SemiBold"/>
                        </a:rPr>
                        <a:t>Contaminación</a:t>
                      </a:r>
                      <a:r>
                        <a:rPr lang="en" sz="2400" u="none" strike="noStrike" cap="none">
                          <a:solidFill>
                            <a:srgbClr val="2B87AB"/>
                          </a:solidFill>
                          <a:latin typeface="Montserrat SemiBold"/>
                          <a:ea typeface="Montserrat SemiBold"/>
                          <a:cs typeface="Montserrat SemiBold"/>
                          <a:sym typeface="Montserrat SemiBold"/>
                        </a:rPr>
                        <a:t> Energética </a:t>
                      </a:r>
                      <a:r>
                        <a:rPr lang="en" sz="2400" u="none" strike="noStrike" cap="none" err="1">
                          <a:solidFill>
                            <a:srgbClr val="2B87AB"/>
                          </a:solidFill>
                          <a:latin typeface="Montserrat SemiBold"/>
                          <a:ea typeface="Montserrat SemiBold"/>
                          <a:cs typeface="Montserrat SemiBold"/>
                          <a:sym typeface="Montserrat SemiBold"/>
                        </a:rPr>
                        <a:t>dentro</a:t>
                      </a:r>
                      <a:r>
                        <a:rPr lang="en" sz="2400" u="none" strike="noStrike" cap="none">
                          <a:solidFill>
                            <a:srgbClr val="2B87AB"/>
                          </a:solidFill>
                          <a:latin typeface="Montserrat SemiBold"/>
                          <a:ea typeface="Montserrat SemiBold"/>
                          <a:cs typeface="Montserrat SemiBold"/>
                          <a:sym typeface="Montserrat SemiBold"/>
                        </a:rPr>
                        <a:t> y fuera de </a:t>
                      </a:r>
                      <a:r>
                        <a:rPr lang="en" sz="2400" u="none" strike="noStrike" cap="none" err="1">
                          <a:solidFill>
                            <a:srgbClr val="2B87AB"/>
                          </a:solidFill>
                          <a:latin typeface="Montserrat SemiBold"/>
                          <a:ea typeface="Montserrat SemiBold"/>
                          <a:cs typeface="Montserrat SemiBold"/>
                          <a:sym typeface="Montserrat SemiBold"/>
                        </a:rPr>
                        <a:t>los</a:t>
                      </a:r>
                      <a:r>
                        <a:rPr lang="en" sz="2400" u="none" strike="noStrike" cap="none">
                          <a:solidFill>
                            <a:srgbClr val="2B87AB"/>
                          </a:solidFill>
                          <a:latin typeface="Montserrat SemiBold"/>
                          <a:ea typeface="Montserrat SemiBold"/>
                          <a:cs typeface="Montserrat SemiBold"/>
                          <a:sym typeface="Montserrat SemiBold"/>
                        </a:rPr>
                        <a:t> </a:t>
                      </a:r>
                      <a:r>
                        <a:rPr lang="en" sz="2400" u="none" strike="noStrike" cap="none" err="1">
                          <a:solidFill>
                            <a:srgbClr val="2B87AB"/>
                          </a:solidFill>
                          <a:latin typeface="Montserrat SemiBold"/>
                          <a:ea typeface="Montserrat SemiBold"/>
                          <a:cs typeface="Montserrat SemiBold"/>
                          <a:sym typeface="Montserrat SemiBold"/>
                        </a:rPr>
                        <a:t>hogares</a:t>
                      </a:r>
                      <a:endParaRPr sz="2400" u="none" strike="noStrike" cap="none"/>
                    </a:p>
                  </a:txBody>
                  <a:tcPr marL="121900" marR="121900" marT="121900" marB="121900">
                    <a:lnL w="9525" cap="flat" cmpd="sng" algn="ctr">
                      <a:solidFill>
                        <a:srgbClr val="FBDF45"/>
                      </a:solidFill>
                      <a:prstDash val="solid"/>
                      <a:round/>
                      <a:headEnd type="none" w="sm" len="sm"/>
                      <a:tailEnd type="none" w="sm" len="sm"/>
                    </a:lnL>
                    <a:lnR w="9525" cap="flat" cmpd="sng">
                      <a:solidFill>
                        <a:srgbClr val="FBDF45"/>
                      </a:solidFill>
                      <a:prstDash val="solid"/>
                      <a:round/>
                      <a:headEnd type="none" w="sm" len="sm"/>
                      <a:tailEnd type="none" w="sm" len="sm"/>
                    </a:lnR>
                    <a:lnT w="9525" cap="flat" cmpd="sng">
                      <a:solidFill>
                        <a:srgbClr val="FBDF45"/>
                      </a:solidFill>
                      <a:prstDash val="solid"/>
                      <a:round/>
                      <a:headEnd type="none" w="sm" len="sm"/>
                      <a:tailEnd type="none" w="sm" len="sm"/>
                    </a:lnT>
                    <a:lnB w="9525" cap="flat" cmpd="sng">
                      <a:solidFill>
                        <a:srgbClr val="FBDF45"/>
                      </a:solidFill>
                      <a:prstDash val="solid"/>
                      <a:round/>
                      <a:headEnd type="none" w="sm" len="sm"/>
                      <a:tailEnd type="none" w="sm" len="sm"/>
                    </a:lnB>
                  </a:tcPr>
                </a:tc>
                <a:extLst>
                  <a:ext uri="{0D108BD9-81ED-4DB2-BD59-A6C34878D82A}">
                    <a16:rowId xmlns:a16="http://schemas.microsoft.com/office/drawing/2014/main" val="1563519723"/>
                  </a:ext>
                </a:extLst>
              </a:tr>
              <a:tr h="975320">
                <a:tc>
                  <a:txBody>
                    <a:bodyPr/>
                    <a:lstStyle/>
                    <a:p>
                      <a:pPr marL="0" marR="0" lvl="0" indent="0" algn="l" rtl="0">
                        <a:lnSpc>
                          <a:spcPct val="115000"/>
                        </a:lnSpc>
                        <a:spcBef>
                          <a:spcPts val="0"/>
                        </a:spcBef>
                        <a:spcAft>
                          <a:spcPts val="0"/>
                        </a:spcAft>
                        <a:buClr>
                          <a:srgbClr val="000000"/>
                        </a:buClr>
                        <a:buSzPts val="1900"/>
                        <a:buFont typeface="Arial"/>
                        <a:buNone/>
                      </a:pPr>
                      <a:r>
                        <a:rPr lang="en" sz="2400" b="1" u="none" strike="noStrike" cap="none"/>
                        <a:t>Accessibility to Energy Programs</a:t>
                      </a:r>
                      <a:endParaRPr sz="2700" u="none" strike="noStrike" cap="none"/>
                    </a:p>
                  </a:txBody>
                  <a:tcPr marL="121900" marR="121900" marT="121900" marB="121900">
                    <a:lnL w="9525" cap="flat" cmpd="sng">
                      <a:solidFill>
                        <a:srgbClr val="FBDF45"/>
                      </a:solidFill>
                      <a:prstDash val="solid"/>
                      <a:round/>
                      <a:headEnd type="none" w="sm" len="sm"/>
                      <a:tailEnd type="none" w="sm" len="sm"/>
                    </a:lnL>
                    <a:lnR w="9525" cap="flat" cmpd="sng">
                      <a:solidFill>
                        <a:srgbClr val="FBDF45"/>
                      </a:solidFill>
                      <a:prstDash val="solid"/>
                      <a:round/>
                      <a:headEnd type="none" w="sm" len="sm"/>
                      <a:tailEnd type="none" w="sm" len="sm"/>
                    </a:lnR>
                    <a:lnT w="9525" cap="flat" cmpd="sng" algn="ctr">
                      <a:solidFill>
                        <a:srgbClr val="FBDF45"/>
                      </a:solidFill>
                      <a:prstDash val="solid"/>
                      <a:round/>
                      <a:headEnd type="none" w="sm" len="sm"/>
                      <a:tailEnd type="none" w="sm" len="sm"/>
                    </a:lnT>
                    <a:lnB w="9525" cap="flat" cmpd="sng">
                      <a:solidFill>
                        <a:srgbClr val="FBDF4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 sz="2400" u="none" strike="noStrike" cap="none">
                          <a:solidFill>
                            <a:srgbClr val="2B87AB"/>
                          </a:solidFill>
                          <a:latin typeface="Montserrat SemiBold"/>
                          <a:ea typeface="Montserrat SemiBold"/>
                          <a:cs typeface="Montserrat SemiBold"/>
                          <a:sym typeface="Montserrat SemiBold"/>
                        </a:rPr>
                        <a:t>Accesibilidad a Programas Energéticos</a:t>
                      </a:r>
                      <a:endParaRPr sz="2400" u="none" strike="noStrike" cap="none"/>
                    </a:p>
                  </a:txBody>
                  <a:tcPr marL="121900" marR="121900" marT="121900" marB="121900">
                    <a:lnL w="9525" cap="flat" cmpd="sng">
                      <a:solidFill>
                        <a:srgbClr val="FBDF45"/>
                      </a:solidFill>
                      <a:prstDash val="solid"/>
                      <a:round/>
                      <a:headEnd type="none" w="sm" len="sm"/>
                      <a:tailEnd type="none" w="sm" len="sm"/>
                    </a:lnL>
                    <a:lnR w="9525" cap="flat" cmpd="sng">
                      <a:solidFill>
                        <a:srgbClr val="FBDF45"/>
                      </a:solidFill>
                      <a:prstDash val="solid"/>
                      <a:round/>
                      <a:headEnd type="none" w="sm" len="sm"/>
                      <a:tailEnd type="none" w="sm" len="sm"/>
                    </a:lnR>
                    <a:lnT w="9525" cap="flat" cmpd="sng" algn="ctr">
                      <a:solidFill>
                        <a:srgbClr val="FBDF45"/>
                      </a:solidFill>
                      <a:prstDash val="solid"/>
                      <a:round/>
                      <a:headEnd type="none" w="sm" len="sm"/>
                      <a:tailEnd type="none" w="sm" len="sm"/>
                    </a:lnT>
                    <a:lnB w="9525" cap="flat" cmpd="sng">
                      <a:solidFill>
                        <a:srgbClr val="FBDF45"/>
                      </a:solidFill>
                      <a:prstDash val="solid"/>
                      <a:round/>
                      <a:headEnd type="none" w="sm" len="sm"/>
                      <a:tailEnd type="none" w="sm" len="sm"/>
                    </a:lnB>
                  </a:tcPr>
                </a:tc>
                <a:extLst>
                  <a:ext uri="{0D108BD9-81ED-4DB2-BD59-A6C34878D82A}">
                    <a16:rowId xmlns:a16="http://schemas.microsoft.com/office/drawing/2014/main" val="10000"/>
                  </a:ext>
                </a:extLst>
              </a:tr>
              <a:tr h="1341080">
                <a:tc>
                  <a:txBody>
                    <a:bodyPr/>
                    <a:lstStyle/>
                    <a:p>
                      <a:pPr marL="0" marR="0" lvl="0" indent="0" algn="l" rtl="0">
                        <a:lnSpc>
                          <a:spcPct val="115000"/>
                        </a:lnSpc>
                        <a:spcBef>
                          <a:spcPts val="0"/>
                        </a:spcBef>
                        <a:spcAft>
                          <a:spcPts val="0"/>
                        </a:spcAft>
                        <a:buClr>
                          <a:srgbClr val="000000"/>
                        </a:buClr>
                        <a:buSzPts val="1900"/>
                        <a:buFont typeface="Arial"/>
                        <a:buNone/>
                      </a:pPr>
                      <a:r>
                        <a:rPr lang="en" sz="2400" b="1" u="none" strike="noStrike" cap="none"/>
                        <a:t>Electrification Impact on Bills &amp; Affordability</a:t>
                      </a:r>
                      <a:endParaRPr sz="2700" u="none" strike="noStrike" cap="none"/>
                    </a:p>
                  </a:txBody>
                  <a:tcPr marL="121900" marR="121900" marT="121900" marB="121900">
                    <a:lnL w="9525" cap="flat" cmpd="sng">
                      <a:solidFill>
                        <a:srgbClr val="FBDF45"/>
                      </a:solidFill>
                      <a:prstDash val="solid"/>
                      <a:round/>
                      <a:headEnd type="none" w="sm" len="sm"/>
                      <a:tailEnd type="none" w="sm" len="sm"/>
                    </a:lnL>
                    <a:lnR w="9525" cap="flat" cmpd="sng" algn="ctr">
                      <a:solidFill>
                        <a:srgbClr val="FBDF45"/>
                      </a:solidFill>
                      <a:prstDash val="solid"/>
                      <a:round/>
                      <a:headEnd type="none" w="sm" len="sm"/>
                      <a:tailEnd type="none" w="sm" len="sm"/>
                    </a:lnR>
                    <a:lnT w="9525" cap="flat" cmpd="sng" algn="ctr">
                      <a:solidFill>
                        <a:srgbClr val="FBDF45"/>
                      </a:solidFill>
                      <a:prstDash val="solid"/>
                      <a:round/>
                      <a:headEnd type="none" w="sm" len="sm"/>
                      <a:tailEnd type="none" w="sm" len="sm"/>
                    </a:lnT>
                    <a:lnB w="9525" cap="flat" cmpd="sng">
                      <a:solidFill>
                        <a:srgbClr val="FBDF4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 sz="2400" u="none" strike="noStrike" cap="none">
                          <a:solidFill>
                            <a:srgbClr val="2B87AB"/>
                          </a:solidFill>
                          <a:latin typeface="Montserrat SemiBold"/>
                          <a:ea typeface="Montserrat SemiBold"/>
                          <a:cs typeface="Montserrat SemiBold"/>
                          <a:sym typeface="Montserrat SemiBold"/>
                        </a:rPr>
                        <a:t>Impacto de la </a:t>
                      </a:r>
                      <a:r>
                        <a:rPr lang="en" sz="2400" u="none" strike="noStrike" cap="none" err="1">
                          <a:solidFill>
                            <a:srgbClr val="2B87AB"/>
                          </a:solidFill>
                          <a:latin typeface="Montserrat SemiBold"/>
                          <a:ea typeface="Montserrat SemiBold"/>
                          <a:cs typeface="Montserrat SemiBold"/>
                          <a:sym typeface="Montserrat SemiBold"/>
                        </a:rPr>
                        <a:t>electrificación</a:t>
                      </a:r>
                      <a:r>
                        <a:rPr lang="en" sz="2400" u="none" strike="noStrike" cap="none">
                          <a:solidFill>
                            <a:srgbClr val="2B87AB"/>
                          </a:solidFill>
                          <a:latin typeface="Montserrat SemiBold"/>
                          <a:ea typeface="Montserrat SemiBold"/>
                          <a:cs typeface="Montserrat SemiBold"/>
                          <a:sym typeface="Montserrat SemiBold"/>
                        </a:rPr>
                        <a:t> </a:t>
                      </a:r>
                      <a:r>
                        <a:rPr lang="en" sz="2400" u="none" strike="noStrike" cap="none" err="1">
                          <a:solidFill>
                            <a:srgbClr val="2B87AB"/>
                          </a:solidFill>
                          <a:latin typeface="Montserrat SemiBold"/>
                          <a:ea typeface="Montserrat SemiBold"/>
                          <a:cs typeface="Montserrat SemiBold"/>
                          <a:sym typeface="Montserrat SemiBold"/>
                        </a:rPr>
                        <a:t>en</a:t>
                      </a:r>
                      <a:r>
                        <a:rPr lang="en" sz="2400" u="none" strike="noStrike" cap="none">
                          <a:solidFill>
                            <a:srgbClr val="2B87AB"/>
                          </a:solidFill>
                          <a:latin typeface="Montserrat SemiBold"/>
                          <a:ea typeface="Montserrat SemiBold"/>
                          <a:cs typeface="Montserrat SemiBold"/>
                          <a:sym typeface="Montserrat SemiBold"/>
                        </a:rPr>
                        <a:t> las facturas y la </a:t>
                      </a:r>
                      <a:r>
                        <a:rPr lang="en" sz="2400" u="none" strike="noStrike" cap="none" err="1">
                          <a:solidFill>
                            <a:srgbClr val="2B87AB"/>
                          </a:solidFill>
                          <a:latin typeface="Montserrat SemiBold"/>
                          <a:ea typeface="Montserrat SemiBold"/>
                          <a:cs typeface="Montserrat SemiBold"/>
                          <a:sym typeface="Montserrat SemiBold"/>
                        </a:rPr>
                        <a:t>asequibilidad</a:t>
                      </a:r>
                      <a:endParaRPr sz="2400" u="none" strike="noStrike" cap="none"/>
                    </a:p>
                  </a:txBody>
                  <a:tcPr marL="121900" marR="121900" marT="121900" marB="121900">
                    <a:lnL w="9525" cap="flat" cmpd="sng" algn="ctr">
                      <a:solidFill>
                        <a:srgbClr val="FBDF45"/>
                      </a:solidFill>
                      <a:prstDash val="solid"/>
                      <a:round/>
                      <a:headEnd type="none" w="sm" len="sm"/>
                      <a:tailEnd type="none" w="sm" len="sm"/>
                    </a:lnL>
                    <a:lnR w="9525" cap="flat" cmpd="sng">
                      <a:solidFill>
                        <a:srgbClr val="FBDF45"/>
                      </a:solidFill>
                      <a:prstDash val="solid"/>
                      <a:round/>
                      <a:headEnd type="none" w="sm" len="sm"/>
                      <a:tailEnd type="none" w="sm" len="sm"/>
                    </a:lnR>
                    <a:lnT w="9525" cap="flat" cmpd="sng" algn="ctr">
                      <a:solidFill>
                        <a:srgbClr val="FBDF45"/>
                      </a:solidFill>
                      <a:prstDash val="solid"/>
                      <a:round/>
                      <a:headEnd type="none" w="sm" len="sm"/>
                      <a:tailEnd type="none" w="sm" len="sm"/>
                    </a:lnT>
                    <a:lnB w="9525" cap="flat" cmpd="sng">
                      <a:solidFill>
                        <a:srgbClr val="FBDF4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122" name="Google Shape;1122;p14"/>
          <p:cNvSpPr txBox="1">
            <a:spLocks noGrp="1"/>
          </p:cNvSpPr>
          <p:nvPr>
            <p:ph type="title" idx="4294967295"/>
          </p:nvPr>
        </p:nvSpPr>
        <p:spPr>
          <a:xfrm>
            <a:off x="0" y="852600"/>
            <a:ext cx="10578400" cy="1559489"/>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US" sz="4267" b="0" i="1" u="none" strike="noStrike" kern="1200" cap="none" spc="0" normalizeH="0" baseline="0" noProof="0">
                <a:ln>
                  <a:noFill/>
                </a:ln>
                <a:solidFill>
                  <a:srgbClr val="000000"/>
                </a:solidFill>
                <a:effectLst/>
                <a:uLnTx/>
                <a:uFillTx/>
                <a:latin typeface="Montserrat SemiBold"/>
                <a:ea typeface="Montserrat SemiBold"/>
                <a:cs typeface="Montserrat SemiBold"/>
                <a:sym typeface="Montserrat SemiBold"/>
              </a:rPr>
              <a:t>Concerns</a:t>
            </a:r>
          </a:p>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US" sz="4267" b="0" i="1" u="none" strike="noStrike" kern="1200" cap="none" spc="0" normalizeH="0" baseline="0" noProof="0">
                <a:ln>
                  <a:noFill/>
                </a:ln>
                <a:solidFill>
                  <a:srgbClr val="2B87AB"/>
                </a:solidFill>
                <a:effectLst/>
                <a:uLnTx/>
                <a:uFillTx/>
                <a:latin typeface="Montserrat SemiBold"/>
                <a:ea typeface="Montserrat SemiBold"/>
                <a:cs typeface="Montserrat SemiBold"/>
                <a:sym typeface="Montserrat SemiBold"/>
              </a:rPr>
              <a:t>Inquietudes</a:t>
            </a:r>
            <a:endParaRPr kumimoji="0" lang="en-US" sz="4267" b="0" i="1" u="none" strike="noStrike" kern="1200" cap="none" spc="0" normalizeH="0" baseline="0" noProof="0">
              <a:ln>
                <a:noFill/>
              </a:ln>
              <a:solidFill>
                <a:srgbClr val="000000"/>
              </a:solidFill>
              <a:effectLst/>
              <a:uLnTx/>
              <a:uFillTx/>
              <a:latin typeface="Montserrat SemiBold"/>
              <a:ea typeface="Montserrat SemiBold"/>
              <a:cs typeface="Montserrat SemiBold"/>
              <a:sym typeface="Montserrat SemiBold"/>
            </a:endParaRPr>
          </a:p>
        </p:txBody>
      </p:sp>
      <p:sp>
        <p:nvSpPr>
          <p:cNvPr id="1120" name="Google Shape;1120;p14"/>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106</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21"/>
          <p:cNvSpPr txBox="1">
            <a:spLocks noGrp="1"/>
          </p:cNvSpPr>
          <p:nvPr>
            <p:ph type="title"/>
          </p:nvPr>
        </p:nvSpPr>
        <p:spPr>
          <a:xfrm>
            <a:off x="492600" y="1812667"/>
            <a:ext cx="11206800" cy="1122400"/>
          </a:xfrm>
          <a:prstGeom prst="rect">
            <a:avLst/>
          </a:prstGeom>
          <a:noFill/>
          <a:ln>
            <a:noFill/>
          </a:ln>
        </p:spPr>
        <p:txBody>
          <a:bodyPr spcFirstLastPara="1" wrap="square" lIns="121900" tIns="121900" rIns="121900" bIns="121900" anchor="t" anchorCtr="0">
            <a:noAutofit/>
          </a:bodyPr>
          <a:lstStyle/>
          <a:p>
            <a:pPr algn="ctr"/>
            <a:r>
              <a:rPr lang="en" sz="6667"/>
              <a:t>Preliminary Solutions</a:t>
            </a:r>
            <a:endParaRPr sz="6667"/>
          </a:p>
          <a:p>
            <a:pPr algn="ctr"/>
            <a:r>
              <a:rPr lang="en" sz="6667">
                <a:solidFill>
                  <a:srgbClr val="2B87AB"/>
                </a:solidFill>
              </a:rPr>
              <a:t>Soluciones preliminares</a:t>
            </a:r>
            <a:endParaRPr sz="6667">
              <a:solidFill>
                <a:srgbClr val="2B87AB"/>
              </a:solidFill>
            </a:endParaRPr>
          </a:p>
        </p:txBody>
      </p:sp>
      <p:sp>
        <p:nvSpPr>
          <p:cNvPr id="1170" name="Google Shape;1170;p21"/>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107</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23"/>
          <p:cNvSpPr txBox="1">
            <a:spLocks noGrp="1"/>
          </p:cNvSpPr>
          <p:nvPr>
            <p:ph type="title" idx="4294967295"/>
          </p:nvPr>
        </p:nvSpPr>
        <p:spPr>
          <a:xfrm>
            <a:off x="217267" y="386600"/>
            <a:ext cx="10936000" cy="1232400"/>
          </a:xfrm>
          <a:prstGeom prst="rect">
            <a:avLst/>
          </a:prstGeom>
          <a:noFill/>
          <a:ln>
            <a:noFill/>
          </a:ln>
        </p:spPr>
        <p:txBody>
          <a:bodyPr spcFirstLastPara="1" wrap="square" lIns="121900" tIns="121900" rIns="121900" bIns="121900" anchor="t" anchorCtr="0">
            <a:noAutofit/>
          </a:bodyPr>
          <a:lstStyle/>
          <a:p>
            <a:r>
              <a:rPr lang="en" sz="3333"/>
              <a:t>Solutions for Energy Pollution Inside &amp; Outside Homes (Cumulative Effects)</a:t>
            </a:r>
            <a:endParaRPr sz="3333"/>
          </a:p>
          <a:p>
            <a:r>
              <a:rPr lang="en" sz="2933">
                <a:solidFill>
                  <a:srgbClr val="2B87AB"/>
                </a:solidFill>
              </a:rPr>
              <a:t>Soluciones para la contaminación energética dentro y fuera de los hogares (efectos acumulativos)</a:t>
            </a:r>
            <a:endParaRPr sz="2933"/>
          </a:p>
        </p:txBody>
      </p:sp>
      <p:graphicFrame>
        <p:nvGraphicFramePr>
          <p:cNvPr id="1184" name="Google Shape;1184;p23"/>
          <p:cNvGraphicFramePr/>
          <p:nvPr/>
        </p:nvGraphicFramePr>
        <p:xfrm>
          <a:off x="642000" y="2759333"/>
          <a:ext cx="9652000" cy="4008080"/>
        </p:xfrm>
        <a:graphic>
          <a:graphicData uri="http://schemas.openxmlformats.org/drawingml/2006/table">
            <a:tbl>
              <a:tblPr firstCol="1">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3942040">
                <a:tc>
                  <a:txBody>
                    <a:bodyPr/>
                    <a:lstStyle/>
                    <a:p>
                      <a:pPr marL="457200" marR="0" lvl="0" indent="-317500" algn="l" rtl="0">
                        <a:lnSpc>
                          <a:spcPct val="100000"/>
                        </a:lnSpc>
                        <a:spcBef>
                          <a:spcPts val="0"/>
                        </a:spcBef>
                        <a:spcAft>
                          <a:spcPts val="0"/>
                        </a:spcAft>
                        <a:buClr>
                          <a:srgbClr val="000000"/>
                        </a:buClr>
                        <a:buSzPts val="1400"/>
                        <a:buFont typeface="Montserrat"/>
                        <a:buChar char="●"/>
                      </a:pPr>
                      <a:r>
                        <a:rPr lang="en" sz="1900" u="none" strike="noStrike" cap="none">
                          <a:latin typeface="Montserrat"/>
                          <a:ea typeface="Montserrat"/>
                          <a:cs typeface="Montserrat"/>
                          <a:sym typeface="Montserrat"/>
                        </a:rPr>
                        <a:t>Electrification and decommissioning gas systems when we can, especially when gas systems are right in front of community homes</a:t>
                      </a:r>
                      <a:endParaRPr sz="1900" u="none" strike="noStrike" cap="none">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900" u="none" strike="noStrike" cap="none">
                          <a:latin typeface="Montserrat"/>
                          <a:ea typeface="Montserrat"/>
                          <a:cs typeface="Montserrat"/>
                          <a:sym typeface="Montserrat"/>
                        </a:rPr>
                        <a:t>Address what powers, integration of other clean energy pieces</a:t>
                      </a:r>
                      <a:endParaRPr sz="1900" u="none" strike="noStrike" cap="none">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900" u="none" strike="noStrike" cap="none">
                          <a:latin typeface="Montserrat"/>
                          <a:ea typeface="Montserrat"/>
                          <a:cs typeface="Montserrat"/>
                          <a:sym typeface="Montserrat"/>
                        </a:rPr>
                        <a:t>Energy programs need to address asbestos, mold, other sources of toxic pollution</a:t>
                      </a:r>
                      <a:endParaRPr sz="1900" u="none" strike="noStrike" cap="none">
                        <a:latin typeface="Montserrat"/>
                        <a:ea typeface="Montserrat"/>
                        <a:cs typeface="Montserrat"/>
                        <a:sym typeface="Montserrat"/>
                      </a:endParaRPr>
                    </a:p>
                  </a:txBody>
                  <a:tcPr marL="121900" marR="121900" marT="121900" marB="121900">
                    <a:lnL w="9525" cap="flat" cmpd="sng">
                      <a:solidFill>
                        <a:srgbClr val="2B87AB"/>
                      </a:solidFill>
                      <a:prstDash val="solid"/>
                      <a:round/>
                      <a:headEnd type="none" w="sm" len="sm"/>
                      <a:tailEnd type="none" w="sm" len="sm"/>
                    </a:lnL>
                    <a:lnR w="9525" cap="flat" cmpd="sng">
                      <a:solidFill>
                        <a:srgbClr val="2B87AB"/>
                      </a:solidFill>
                      <a:prstDash val="solid"/>
                      <a:round/>
                      <a:headEnd type="none" w="sm" len="sm"/>
                      <a:tailEnd type="none" w="sm" len="sm"/>
                    </a:lnR>
                    <a:lnT w="9525" cap="flat" cmpd="sng">
                      <a:solidFill>
                        <a:srgbClr val="2B87AB"/>
                      </a:solidFill>
                      <a:prstDash val="solid"/>
                      <a:round/>
                      <a:headEnd type="none" w="sm" len="sm"/>
                      <a:tailEnd type="none" w="sm" len="sm"/>
                    </a:lnT>
                    <a:lnB w="9525" cap="flat" cmpd="sng">
                      <a:solidFill>
                        <a:srgbClr val="2B87AB"/>
                      </a:solidFill>
                      <a:prstDash val="solid"/>
                      <a:round/>
                      <a:headEnd type="none" w="sm" len="sm"/>
                      <a:tailEnd type="none" w="sm" len="sm"/>
                    </a:lnB>
                  </a:tcPr>
                </a:tc>
                <a:tc>
                  <a:txBody>
                    <a:bodyPr/>
                    <a:lstStyle/>
                    <a:p>
                      <a:pPr marL="457200" marR="0" lvl="0" indent="-317500" algn="l" rtl="0">
                        <a:lnSpc>
                          <a:spcPct val="100000"/>
                        </a:lnSpc>
                        <a:spcBef>
                          <a:spcPts val="0"/>
                        </a:spcBef>
                        <a:spcAft>
                          <a:spcPts val="0"/>
                        </a:spcAft>
                        <a:buClr>
                          <a:srgbClr val="2B87AB"/>
                        </a:buClr>
                        <a:buSzPts val="1400"/>
                        <a:buFont typeface="Montserrat SemiBold"/>
                        <a:buChar char="●"/>
                      </a:pPr>
                      <a:r>
                        <a:rPr lang="en" sz="1900" u="none" strike="noStrike" cap="none" err="1">
                          <a:solidFill>
                            <a:srgbClr val="2B87AB"/>
                          </a:solidFill>
                          <a:latin typeface="Montserrat SemiBold"/>
                          <a:ea typeface="Montserrat SemiBold"/>
                          <a:cs typeface="Montserrat SemiBold"/>
                          <a:sym typeface="Montserrat SemiBold"/>
                        </a:rPr>
                        <a:t>Electrificación</a:t>
                      </a:r>
                      <a:r>
                        <a:rPr lang="en" sz="1900" u="none" strike="noStrike" cap="none">
                          <a:solidFill>
                            <a:srgbClr val="2B87AB"/>
                          </a:solidFill>
                          <a:latin typeface="Montserrat SemiBold"/>
                          <a:ea typeface="Montserrat SemiBold"/>
                          <a:cs typeface="Montserrat SemiBold"/>
                          <a:sym typeface="Montserrat SemiBold"/>
                        </a:rPr>
                        <a:t> y </a:t>
                      </a:r>
                      <a:r>
                        <a:rPr lang="en" sz="1900" u="none" strike="noStrike" cap="none" err="1">
                          <a:solidFill>
                            <a:srgbClr val="2B87AB"/>
                          </a:solidFill>
                          <a:latin typeface="Montserrat SemiBold"/>
                          <a:ea typeface="Montserrat SemiBold"/>
                          <a:cs typeface="Montserrat SemiBold"/>
                          <a:sym typeface="Montserrat SemiBold"/>
                        </a:rPr>
                        <a:t>desmantelamiento</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los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sistemas</a:t>
                      </a:r>
                      <a:r>
                        <a:rPr lang="en" sz="1900" u="none" strike="noStrike" cap="none">
                          <a:solidFill>
                            <a:srgbClr val="2B87AB"/>
                          </a:solidFill>
                          <a:latin typeface="Montserrat SemiBold"/>
                          <a:ea typeface="Montserrat SemiBold"/>
                          <a:cs typeface="Montserrat SemiBold"/>
                          <a:sym typeface="Montserrat SemiBold"/>
                        </a:rPr>
                        <a:t> de gas </a:t>
                      </a:r>
                      <a:r>
                        <a:rPr lang="en" sz="1900" u="none" strike="noStrike" cap="none" err="1">
                          <a:solidFill>
                            <a:srgbClr val="2B87AB"/>
                          </a:solidFill>
                          <a:latin typeface="Montserrat SemiBold"/>
                          <a:ea typeface="Montserrat SemiBold"/>
                          <a:cs typeface="Montserrat SemiBold"/>
                          <a:sym typeface="Montserrat SemiBold"/>
                        </a:rPr>
                        <a:t>cuando</a:t>
                      </a:r>
                      <a:r>
                        <a:rPr lang="en" sz="1900" u="none" strike="noStrike" cap="none">
                          <a:solidFill>
                            <a:srgbClr val="2B87AB"/>
                          </a:solidFill>
                          <a:latin typeface="Montserrat SemiBold"/>
                          <a:ea typeface="Montserrat SemiBold"/>
                          <a:cs typeface="Montserrat SemiBold"/>
                          <a:sym typeface="Montserrat SemiBold"/>
                        </a:rPr>
                        <a:t> sea </a:t>
                      </a:r>
                      <a:r>
                        <a:rPr lang="en" sz="1900" u="none" strike="noStrike" cap="none" err="1">
                          <a:solidFill>
                            <a:srgbClr val="2B87AB"/>
                          </a:solidFill>
                          <a:latin typeface="Montserrat SemiBold"/>
                          <a:ea typeface="Montserrat SemiBold"/>
                          <a:cs typeface="Montserrat SemiBold"/>
                          <a:sym typeface="Montserrat SemiBold"/>
                        </a:rPr>
                        <a:t>posible</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especialmente</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cuando</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estos</a:t>
                      </a:r>
                      <a:r>
                        <a:rPr lang="en" sz="1900" u="none" strike="noStrike" cap="none">
                          <a:solidFill>
                            <a:srgbClr val="2B87AB"/>
                          </a:solidFill>
                          <a:latin typeface="Montserrat SemiBold"/>
                          <a:ea typeface="Montserrat SemiBold"/>
                          <a:cs typeface="Montserrat SemiBold"/>
                          <a:sym typeface="Montserrat SemiBold"/>
                        </a:rPr>
                        <a:t> se </a:t>
                      </a:r>
                      <a:r>
                        <a:rPr lang="en" sz="1900" u="none" strike="noStrike" cap="none" err="1">
                          <a:solidFill>
                            <a:srgbClr val="2B87AB"/>
                          </a:solidFill>
                          <a:latin typeface="Montserrat SemiBold"/>
                          <a:ea typeface="Montserrat SemiBold"/>
                          <a:cs typeface="Montserrat SemiBold"/>
                          <a:sym typeface="Montserrat SemiBold"/>
                        </a:rPr>
                        <a:t>encuentren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justo</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frente</a:t>
                      </a:r>
                      <a:r>
                        <a:rPr lang="en" sz="1900" u="none" strike="noStrike" cap="none">
                          <a:solidFill>
                            <a:srgbClr val="2B87AB"/>
                          </a:solidFill>
                          <a:latin typeface="Montserrat SemiBold"/>
                          <a:ea typeface="Montserrat SemiBold"/>
                          <a:cs typeface="Montserrat SemiBold"/>
                          <a:sym typeface="Montserrat SemiBold"/>
                        </a:rPr>
                        <a:t> a las </a:t>
                      </a:r>
                      <a:r>
                        <a:rPr lang="en" sz="1900" u="none" strike="noStrike" cap="none" err="1">
                          <a:solidFill>
                            <a:srgbClr val="2B87AB"/>
                          </a:solidFill>
                          <a:latin typeface="Montserrat SemiBold"/>
                          <a:ea typeface="Montserrat SemiBold"/>
                          <a:cs typeface="Montserrat SemiBold"/>
                          <a:sym typeface="Montserrat SemiBold"/>
                        </a:rPr>
                        <a:t>viviendas</a:t>
                      </a:r>
                      <a:r>
                        <a:rPr lang="en" sz="1900" u="none" strike="noStrike" cap="none">
                          <a:solidFill>
                            <a:srgbClr val="2B87AB"/>
                          </a:solidFill>
                          <a:latin typeface="Montserrat SemiBold"/>
                          <a:ea typeface="Montserrat SemiBold"/>
                          <a:cs typeface="Montserrat SemiBold"/>
                          <a:sym typeface="Montserrat SemiBold"/>
                        </a:rPr>
                        <a:t> de la comunidad.</a:t>
                      </a:r>
                      <a:endParaRPr sz="1900" u="none" strike="noStrike" cap="none">
                        <a:solidFill>
                          <a:srgbClr val="2B87AB"/>
                        </a:solidFill>
                        <a:latin typeface="Montserrat SemiBold"/>
                        <a:ea typeface="Montserrat SemiBold"/>
                        <a:cs typeface="Montserrat SemiBold"/>
                        <a:sym typeface="Montserrat SemiBold"/>
                      </a:endParaRPr>
                    </a:p>
                    <a:p>
                      <a:pPr marL="457200" marR="0" lvl="0" indent="-317500" algn="l" rtl="0">
                        <a:lnSpc>
                          <a:spcPct val="100000"/>
                        </a:lnSpc>
                        <a:spcBef>
                          <a:spcPts val="0"/>
                        </a:spcBef>
                        <a:spcAft>
                          <a:spcPts val="0"/>
                        </a:spcAft>
                        <a:buClr>
                          <a:srgbClr val="2B87AB"/>
                        </a:buClr>
                        <a:buSzPts val="1400"/>
                        <a:buFont typeface="Montserrat SemiBold"/>
                        <a:buChar char="●"/>
                      </a:pPr>
                      <a:r>
                        <a:rPr lang="en" sz="1900" u="none" strike="noStrike" cap="none" err="1">
                          <a:solidFill>
                            <a:srgbClr val="2B87AB"/>
                          </a:solidFill>
                          <a:latin typeface="Montserrat SemiBold"/>
                          <a:ea typeface="Montserrat SemiBold"/>
                          <a:cs typeface="Montserrat SemiBold"/>
                          <a:sym typeface="Montserrat SemiBold"/>
                        </a:rPr>
                        <a:t>Abordar</a:t>
                      </a:r>
                      <a:r>
                        <a:rPr lang="en" sz="1900" u="none" strike="noStrike" cap="none">
                          <a:solidFill>
                            <a:srgbClr val="2B87AB"/>
                          </a:solidFill>
                          <a:latin typeface="Montserrat SemiBold"/>
                          <a:ea typeface="Montserrat SemiBold"/>
                          <a:cs typeface="Montserrat SemiBold"/>
                          <a:sym typeface="Montserrat SemiBold"/>
                        </a:rPr>
                        <a:t> las </a:t>
                      </a:r>
                      <a:r>
                        <a:rPr lang="en" sz="1900" u="none" strike="noStrike" cap="none" err="1">
                          <a:solidFill>
                            <a:srgbClr val="2B87AB"/>
                          </a:solidFill>
                          <a:latin typeface="Montserrat SemiBold"/>
                          <a:ea typeface="Montserrat SemiBold"/>
                          <a:cs typeface="Montserrat SemiBold"/>
                          <a:sym typeface="Montserrat SemiBold"/>
                        </a:rPr>
                        <a:t>fuentes</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energía</a:t>
                      </a:r>
                      <a:r>
                        <a:rPr lang="en" sz="1900" u="none" strike="noStrike" cap="none">
                          <a:solidFill>
                            <a:srgbClr val="2B87AB"/>
                          </a:solidFill>
                          <a:latin typeface="Montserrat SemiBold"/>
                          <a:ea typeface="Montserrat SemiBold"/>
                          <a:cs typeface="Montserrat SemiBold"/>
                          <a:sym typeface="Montserrat SemiBold"/>
                        </a:rPr>
                        <a:t> y la </a:t>
                      </a:r>
                      <a:r>
                        <a:rPr lang="en" sz="1900" u="none" strike="noStrike" cap="none" err="1">
                          <a:solidFill>
                            <a:srgbClr val="2B87AB"/>
                          </a:solidFill>
                          <a:latin typeface="Montserrat SemiBold"/>
                          <a:ea typeface="Montserrat SemiBold"/>
                          <a:cs typeface="Montserrat SemiBold"/>
                          <a:sym typeface="Montserrat SemiBold"/>
                        </a:rPr>
                        <a:t>integración</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otras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fuentes</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energía</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limpia</a:t>
                      </a:r>
                      <a:r>
                        <a:rPr lang="en" sz="1900" u="none" strike="noStrike" cap="none">
                          <a:solidFill>
                            <a:srgbClr val="2B87AB"/>
                          </a:solidFill>
                          <a:latin typeface="Montserrat SemiBold"/>
                          <a:ea typeface="Montserrat SemiBold"/>
                          <a:cs typeface="Montserrat SemiBold"/>
                          <a:sym typeface="Montserrat SemiBold"/>
                        </a:rPr>
                        <a:t>.</a:t>
                      </a:r>
                      <a:endParaRPr sz="1900" u="none" strike="noStrike" cap="none">
                        <a:solidFill>
                          <a:srgbClr val="2B87AB"/>
                        </a:solidFill>
                        <a:latin typeface="Montserrat SemiBold"/>
                        <a:ea typeface="Montserrat SemiBold"/>
                        <a:cs typeface="Montserrat SemiBold"/>
                        <a:sym typeface="Montserrat SemiBold"/>
                      </a:endParaRPr>
                    </a:p>
                    <a:p>
                      <a:pPr marL="457200" marR="0" lvl="0" indent="-317500" algn="l" rtl="0">
                        <a:lnSpc>
                          <a:spcPct val="100000"/>
                        </a:lnSpc>
                        <a:spcBef>
                          <a:spcPts val="0"/>
                        </a:spcBef>
                        <a:spcAft>
                          <a:spcPts val="0"/>
                        </a:spcAft>
                        <a:buClr>
                          <a:srgbClr val="2B87AB"/>
                        </a:buClr>
                        <a:buSzPts val="1400"/>
                        <a:buFont typeface="Montserrat SemiBold"/>
                        <a:buChar char="●"/>
                      </a:pPr>
                      <a:r>
                        <a:rPr lang="en" sz="1900" u="none" strike="noStrike" cap="none">
                          <a:solidFill>
                            <a:srgbClr val="2B87AB"/>
                          </a:solidFill>
                          <a:latin typeface="Montserrat SemiBold"/>
                          <a:ea typeface="Montserrat SemiBold"/>
                          <a:cs typeface="Montserrat SemiBold"/>
                          <a:sym typeface="Montserrat SemiBold"/>
                        </a:rPr>
                        <a:t>Los </a:t>
                      </a:r>
                      <a:r>
                        <a:rPr lang="en" sz="1900" u="none" strike="noStrike" cap="none" err="1">
                          <a:solidFill>
                            <a:srgbClr val="2B87AB"/>
                          </a:solidFill>
                          <a:latin typeface="Montserrat SemiBold"/>
                          <a:ea typeface="Montserrat SemiBold"/>
                          <a:cs typeface="Montserrat SemiBold"/>
                          <a:sym typeface="Montserrat SemiBold"/>
                        </a:rPr>
                        <a:t>programas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energéticos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deben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hacer</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frente</a:t>
                      </a:r>
                      <a:r>
                        <a:rPr lang="en" sz="1900" u="none" strike="noStrike" cap="none">
                          <a:solidFill>
                            <a:srgbClr val="2B87AB"/>
                          </a:solidFill>
                          <a:latin typeface="Montserrat SemiBold"/>
                          <a:ea typeface="Montserrat SemiBold"/>
                          <a:cs typeface="Montserrat SemiBold"/>
                          <a:sym typeface="Montserrat SemiBold"/>
                        </a:rPr>
                        <a:t> al </a:t>
                      </a:r>
                      <a:r>
                        <a:rPr lang="en" sz="1900" u="none" strike="noStrike" cap="none" err="1">
                          <a:solidFill>
                            <a:srgbClr val="2B87AB"/>
                          </a:solidFill>
                          <a:latin typeface="Montserrat SemiBold"/>
                          <a:ea typeface="Montserrat SemiBold"/>
                          <a:cs typeface="Montserrat SemiBold"/>
                          <a:sym typeface="Montserrat SemiBold"/>
                        </a:rPr>
                        <a:t>amianto</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el</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moho</a:t>
                      </a:r>
                      <a:r>
                        <a:rPr lang="en" sz="1900" u="none" strike="noStrike" cap="none">
                          <a:solidFill>
                            <a:srgbClr val="2B87AB"/>
                          </a:solidFill>
                          <a:latin typeface="Montserrat SemiBold"/>
                          <a:ea typeface="Montserrat SemiBold"/>
                          <a:cs typeface="Montserrat SemiBold"/>
                          <a:sym typeface="Montserrat SemiBold"/>
                        </a:rPr>
                        <a:t> y </a:t>
                      </a:r>
                      <a:r>
                        <a:rPr lang="en" sz="1900" u="none" strike="noStrike" cap="none" err="1">
                          <a:solidFill>
                            <a:srgbClr val="2B87AB"/>
                          </a:solidFill>
                          <a:latin typeface="Montserrat SemiBold"/>
                          <a:ea typeface="Montserrat SemiBold"/>
                          <a:cs typeface="Montserrat SemiBold"/>
                          <a:sym typeface="Montserrat SemiBold"/>
                        </a:rPr>
                        <a:t>otras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fuentes</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contaminación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tóxica</a:t>
                      </a:r>
                      <a:r>
                        <a:rPr lang="en" sz="1900" u="none" strike="noStrike" cap="none">
                          <a:solidFill>
                            <a:srgbClr val="2B87AB"/>
                          </a:solidFill>
                          <a:latin typeface="Montserrat SemiBold"/>
                          <a:ea typeface="Montserrat SemiBold"/>
                          <a:cs typeface="Montserrat SemiBold"/>
                          <a:sym typeface="Montserrat SemiBold"/>
                        </a:rPr>
                        <a:t>.</a:t>
                      </a:r>
                      <a:endParaRPr sz="1900" u="none" strike="noStrike" cap="none"/>
                    </a:p>
                  </a:txBody>
                  <a:tcPr marL="121900" marR="121900" marT="121900" marB="121900">
                    <a:lnL w="9525" cap="flat" cmpd="sng">
                      <a:solidFill>
                        <a:srgbClr val="2B87AB"/>
                      </a:solidFill>
                      <a:prstDash val="solid"/>
                      <a:round/>
                      <a:headEnd type="none" w="sm" len="sm"/>
                      <a:tailEnd type="none" w="sm" len="sm"/>
                    </a:lnL>
                    <a:lnR w="9525" cap="flat" cmpd="sng">
                      <a:solidFill>
                        <a:srgbClr val="2B87AB"/>
                      </a:solidFill>
                      <a:prstDash val="solid"/>
                      <a:round/>
                      <a:headEnd type="none" w="sm" len="sm"/>
                      <a:tailEnd type="none" w="sm" len="sm"/>
                    </a:lnR>
                    <a:lnT w="9525" cap="flat" cmpd="sng">
                      <a:solidFill>
                        <a:srgbClr val="2B87AB"/>
                      </a:solidFill>
                      <a:prstDash val="solid"/>
                      <a:round/>
                      <a:headEnd type="none" w="sm" len="sm"/>
                      <a:tailEnd type="none" w="sm" len="sm"/>
                    </a:lnT>
                    <a:lnB w="9525" cap="flat" cmpd="sng">
                      <a:solidFill>
                        <a:srgbClr val="2B87AB"/>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183" name="Google Shape;1183;p23"/>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108</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22"/>
          <p:cNvSpPr txBox="1">
            <a:spLocks noGrp="1"/>
          </p:cNvSpPr>
          <p:nvPr>
            <p:ph type="title" idx="4294967295"/>
          </p:nvPr>
        </p:nvSpPr>
        <p:spPr>
          <a:xfrm>
            <a:off x="153367" y="131000"/>
            <a:ext cx="10936000" cy="1232400"/>
          </a:xfrm>
          <a:prstGeom prst="rect">
            <a:avLst/>
          </a:prstGeom>
          <a:noFill/>
          <a:ln>
            <a:noFill/>
          </a:ln>
        </p:spPr>
        <p:txBody>
          <a:bodyPr spcFirstLastPara="1" wrap="square" lIns="121900" tIns="121900" rIns="121900" bIns="121900" anchor="t" anchorCtr="0">
            <a:noAutofit/>
          </a:bodyPr>
          <a:lstStyle/>
          <a:p>
            <a:r>
              <a:rPr lang="en" sz="3333"/>
              <a:t>Solutions for Accessibility to Energy Programs </a:t>
            </a:r>
            <a:r>
              <a:rPr lang="en" sz="2667">
                <a:solidFill>
                  <a:srgbClr val="2B87AB"/>
                </a:solidFill>
              </a:rPr>
              <a:t>Soluciones para la accesibilidad a los programas energéticos</a:t>
            </a:r>
            <a:endParaRPr sz="2667">
              <a:solidFill>
                <a:srgbClr val="2B87AB"/>
              </a:solidFill>
            </a:endParaRPr>
          </a:p>
          <a:p>
            <a:endParaRPr sz="3333">
              <a:solidFill>
                <a:srgbClr val="2B87AB"/>
              </a:solidFill>
            </a:endParaRPr>
          </a:p>
        </p:txBody>
      </p:sp>
      <p:graphicFrame>
        <p:nvGraphicFramePr>
          <p:cNvPr id="1177" name="Google Shape;1177;p22"/>
          <p:cNvGraphicFramePr/>
          <p:nvPr/>
        </p:nvGraphicFramePr>
        <p:xfrm>
          <a:off x="234800" y="1223121"/>
          <a:ext cx="11722400" cy="5133724"/>
        </p:xfrm>
        <a:graphic>
          <a:graphicData uri="http://schemas.openxmlformats.org/drawingml/2006/table">
            <a:tbl>
              <a:tblPr firstCol="1">
                <a:noFill/>
              </a:tblPr>
              <a:tblGrid>
                <a:gridCol w="5861200">
                  <a:extLst>
                    <a:ext uri="{9D8B030D-6E8A-4147-A177-3AD203B41FA5}">
                      <a16:colId xmlns:a16="http://schemas.microsoft.com/office/drawing/2014/main" val="20000"/>
                    </a:ext>
                  </a:extLst>
                </a:gridCol>
                <a:gridCol w="5861200">
                  <a:extLst>
                    <a:ext uri="{9D8B030D-6E8A-4147-A177-3AD203B41FA5}">
                      <a16:colId xmlns:a16="http://schemas.microsoft.com/office/drawing/2014/main" val="20001"/>
                    </a:ext>
                  </a:extLst>
                </a:gridCol>
              </a:tblGrid>
              <a:tr h="5133724">
                <a:tc>
                  <a:txBody>
                    <a:bodyPr/>
                    <a:lstStyle/>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One-stop place for people to get information on decarbonization technologies. All this information is hard to understand for someone that’s not in this space</a:t>
                      </a:r>
                      <a:endParaRPr sz="1600" u="none" strike="noStrike" cap="none">
                        <a:latin typeface="Montserrat"/>
                        <a:ea typeface="Montserrat"/>
                        <a:cs typeface="Montserrat"/>
                        <a:sym typeface="Montserrat"/>
                      </a:endParaRPr>
                    </a:p>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Funnelling existing rebate/incentives funding into an EBD type approach</a:t>
                      </a:r>
                      <a:endParaRPr sz="1600" u="none" strike="noStrike" cap="none">
                        <a:latin typeface="Montserrat"/>
                        <a:ea typeface="Montserrat"/>
                        <a:cs typeface="Montserrat"/>
                        <a:sym typeface="Montserrat"/>
                      </a:endParaRPr>
                    </a:p>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Clear points of contact for questions/issues pre and post installation</a:t>
                      </a:r>
                      <a:endParaRPr sz="1600" u="none" strike="noStrike" cap="none">
                        <a:latin typeface="Montserrat"/>
                        <a:ea typeface="Montserrat"/>
                        <a:cs typeface="Montserrat"/>
                        <a:sym typeface="Montserrat"/>
                      </a:endParaRPr>
                    </a:p>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Increasing quality/accountability of contractors </a:t>
                      </a:r>
                      <a:endParaRPr sz="1600" u="none" strike="noStrike" cap="none">
                        <a:latin typeface="Montserrat"/>
                        <a:ea typeface="Montserrat"/>
                        <a:cs typeface="Montserrat"/>
                        <a:sym typeface="Montserrat"/>
                      </a:endParaRPr>
                    </a:p>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Evaluation periods for energy programs to ensure goals are being met</a:t>
                      </a:r>
                      <a:endParaRPr sz="1600" u="none" strike="noStrike" cap="none">
                        <a:latin typeface="Montserrat"/>
                        <a:ea typeface="Montserrat"/>
                        <a:cs typeface="Montserrat"/>
                        <a:sym typeface="Montserrat"/>
                      </a:endParaRPr>
                    </a:p>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One/simple application form for multiple programs: unified applications </a:t>
                      </a:r>
                      <a:endParaRPr sz="1600" u="none" strike="noStrike" cap="none">
                        <a:latin typeface="Montserrat"/>
                        <a:ea typeface="Montserrat"/>
                        <a:cs typeface="Montserrat"/>
                        <a:sym typeface="Montserrat"/>
                      </a:endParaRPr>
                    </a:p>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Tenant protections: coordination at state level, enforcement, issue of tenants being informed</a:t>
                      </a:r>
                      <a:endParaRPr sz="1600" u="none" strike="noStrike" cap="none">
                        <a:latin typeface="Montserrat"/>
                        <a:ea typeface="Montserrat"/>
                        <a:cs typeface="Montserrat"/>
                        <a:sym typeface="Montserrat"/>
                      </a:endParaRPr>
                    </a:p>
                    <a:p>
                      <a:pPr marL="457200" marR="0" lvl="0" indent="-311150" algn="l" rtl="0">
                        <a:lnSpc>
                          <a:spcPct val="100000"/>
                        </a:lnSpc>
                        <a:spcBef>
                          <a:spcPts val="0"/>
                        </a:spcBef>
                        <a:spcAft>
                          <a:spcPts val="0"/>
                        </a:spcAft>
                        <a:buClr>
                          <a:srgbClr val="000000"/>
                        </a:buClr>
                        <a:buSzPts val="1300"/>
                        <a:buFont typeface="Montserrat"/>
                        <a:buChar char="●"/>
                      </a:pPr>
                      <a:r>
                        <a:rPr lang="en" sz="1600" u="none" strike="noStrike" cap="none">
                          <a:latin typeface="Montserrat"/>
                          <a:ea typeface="Montserrat"/>
                          <a:cs typeface="Montserrat"/>
                          <a:sym typeface="Montserrat"/>
                        </a:rPr>
                        <a:t>Partnership with CBOs to help with outreach and support</a:t>
                      </a:r>
                      <a:endParaRPr sz="1600" u="none" strike="noStrike" cap="none">
                        <a:latin typeface="Montserrat"/>
                        <a:ea typeface="Montserrat"/>
                        <a:cs typeface="Montserrat"/>
                        <a:sym typeface="Montserrat"/>
                      </a:endParaRPr>
                    </a:p>
                  </a:txBody>
                  <a:tcPr marL="121900" marR="121900" marT="121900" marB="121900">
                    <a:lnL w="9525" cap="flat" cmpd="sng">
                      <a:solidFill>
                        <a:srgbClr val="2B87AB"/>
                      </a:solidFill>
                      <a:prstDash val="solid"/>
                      <a:round/>
                      <a:headEnd type="none" w="sm" len="sm"/>
                      <a:tailEnd type="none" w="sm" len="sm"/>
                    </a:lnL>
                    <a:lnR w="9525" cap="flat" cmpd="sng">
                      <a:solidFill>
                        <a:srgbClr val="2B87AB"/>
                      </a:solidFill>
                      <a:prstDash val="solid"/>
                      <a:round/>
                      <a:headEnd type="none" w="sm" len="sm"/>
                      <a:tailEnd type="none" w="sm" len="sm"/>
                    </a:lnR>
                    <a:lnT w="9525" cap="flat" cmpd="sng">
                      <a:solidFill>
                        <a:srgbClr val="2B87AB"/>
                      </a:solidFill>
                      <a:prstDash val="solid"/>
                      <a:round/>
                      <a:headEnd type="none" w="sm" len="sm"/>
                      <a:tailEnd type="none" w="sm" len="sm"/>
                    </a:lnT>
                    <a:lnB w="9525" cap="flat" cmpd="sng">
                      <a:solidFill>
                        <a:srgbClr val="2B87AB"/>
                      </a:solidFill>
                      <a:prstDash val="solid"/>
                      <a:round/>
                      <a:headEnd type="none" w="sm" len="sm"/>
                      <a:tailEnd type="none" w="sm" len="sm"/>
                    </a:lnB>
                  </a:tcPr>
                </a:tc>
                <a:tc>
                  <a:txBody>
                    <a:bodyPr/>
                    <a:lstStyle/>
                    <a:p>
                      <a:pPr marL="457200" marR="0" lvl="0" indent="-298450" algn="l" rtl="0">
                        <a:lnSpc>
                          <a:spcPct val="115000"/>
                        </a:lnSpc>
                        <a:spcBef>
                          <a:spcPts val="0"/>
                        </a:spcBef>
                        <a:spcAft>
                          <a:spcPts val="0"/>
                        </a:spcAft>
                        <a:buClr>
                          <a:srgbClr val="000000"/>
                        </a:buClr>
                        <a:buSzPts val="1100"/>
                        <a:buFont typeface="Montserrat SemiBold"/>
                        <a:buChar char="●"/>
                      </a:pPr>
                      <a:r>
                        <a:rPr lang="en" sz="1400" u="none" strike="noStrike" cap="none">
                          <a:solidFill>
                            <a:srgbClr val="2B87AB"/>
                          </a:solidFill>
                          <a:latin typeface="Montserrat SemiBold"/>
                          <a:ea typeface="Montserrat SemiBold"/>
                          <a:cs typeface="Montserrat SemiBold"/>
                          <a:sym typeface="Montserrat SemiBold"/>
                        </a:rPr>
                        <a:t>Un </a:t>
                      </a:r>
                      <a:r>
                        <a:rPr lang="en" sz="1400" u="none" strike="noStrike" cap="none" err="1">
                          <a:solidFill>
                            <a:srgbClr val="2B87AB"/>
                          </a:solidFill>
                          <a:latin typeface="Montserrat SemiBold"/>
                          <a:ea typeface="Montserrat SemiBold"/>
                          <a:cs typeface="Montserrat SemiBold"/>
                          <a:sym typeface="Montserrat SemiBold"/>
                        </a:rPr>
                        <a:t>lugar</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centralizado</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donde</a:t>
                      </a:r>
                      <a:r>
                        <a:rPr lang="en" sz="1400" u="none" strike="noStrike" cap="none">
                          <a:solidFill>
                            <a:srgbClr val="2B87AB"/>
                          </a:solidFill>
                          <a:latin typeface="Montserrat SemiBold"/>
                          <a:ea typeface="Montserrat SemiBold"/>
                          <a:cs typeface="Montserrat SemiBold"/>
                          <a:sym typeface="Montserrat SemiBold"/>
                        </a:rPr>
                        <a:t> las personas </a:t>
                      </a:r>
                      <a:r>
                        <a:rPr lang="en" sz="1400" u="none" strike="noStrike" cap="none" err="1">
                          <a:solidFill>
                            <a:srgbClr val="2B87AB"/>
                          </a:solidFill>
                          <a:latin typeface="Montserrat SemiBold"/>
                          <a:ea typeface="Montserrat SemiBold"/>
                          <a:cs typeface="Montserrat SemiBold"/>
                          <a:sym typeface="Montserrat SemiBold"/>
                        </a:rPr>
                        <a:t>pueden</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obtener</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información</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sobre</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tecnologías</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descarbonización</a:t>
                      </a:r>
                      <a:r>
                        <a:rPr lang="en" sz="1400" u="none" strike="noStrike" cap="none">
                          <a:solidFill>
                            <a:srgbClr val="2B87AB"/>
                          </a:solidFill>
                          <a:latin typeface="Montserrat SemiBold"/>
                          <a:ea typeface="Montserrat SemiBold"/>
                          <a:cs typeface="Montserrat SemiBold"/>
                          <a:sym typeface="Montserrat SemiBold"/>
                        </a:rPr>
                        <a:t>. Toda </a:t>
                      </a:r>
                      <a:r>
                        <a:rPr lang="en" sz="1400" u="none" strike="noStrike" cap="none" err="1">
                          <a:solidFill>
                            <a:srgbClr val="2B87AB"/>
                          </a:solidFill>
                          <a:latin typeface="Montserrat SemiBold"/>
                          <a:ea typeface="Montserrat SemiBold"/>
                          <a:cs typeface="Montserrat SemiBold"/>
                          <a:sym typeface="Montserrat SemiBold"/>
                        </a:rPr>
                        <a:t>esta</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información</a:t>
                      </a:r>
                      <a:r>
                        <a:rPr lang="en" sz="1400" u="none" strike="noStrike" cap="none">
                          <a:solidFill>
                            <a:srgbClr val="2B87AB"/>
                          </a:solidFill>
                          <a:latin typeface="Montserrat SemiBold"/>
                          <a:ea typeface="Montserrat SemiBold"/>
                          <a:cs typeface="Montserrat SemiBold"/>
                          <a:sym typeface="Montserrat SemiBold"/>
                        </a:rPr>
                        <a:t> es </a:t>
                      </a:r>
                      <a:r>
                        <a:rPr lang="en" sz="1400" u="none" strike="noStrike" cap="none" err="1">
                          <a:solidFill>
                            <a:srgbClr val="2B87AB"/>
                          </a:solidFill>
                          <a:latin typeface="Montserrat SemiBold"/>
                          <a:ea typeface="Montserrat SemiBold"/>
                          <a:cs typeface="Montserrat SemiBold"/>
                          <a:sym typeface="Montserrat SemiBold"/>
                        </a:rPr>
                        <a:t>difícil</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entender</a:t>
                      </a:r>
                      <a:r>
                        <a:rPr lang="en" sz="1400" u="none" strike="noStrike" cap="none">
                          <a:solidFill>
                            <a:srgbClr val="2B87AB"/>
                          </a:solidFill>
                          <a:latin typeface="Montserrat SemiBold"/>
                          <a:ea typeface="Montserrat SemiBold"/>
                          <a:cs typeface="Montserrat SemiBold"/>
                          <a:sym typeface="Montserrat SemiBold"/>
                        </a:rPr>
                        <a:t> para </a:t>
                      </a:r>
                      <a:r>
                        <a:rPr lang="en" sz="1400" u="none" strike="noStrike" cap="none" err="1">
                          <a:solidFill>
                            <a:srgbClr val="2B87AB"/>
                          </a:solidFill>
                          <a:latin typeface="Montserrat SemiBold"/>
                          <a:ea typeface="Montserrat SemiBold"/>
                          <a:cs typeface="Montserrat SemiBold"/>
                          <a:sym typeface="Montserrat SemiBold"/>
                        </a:rPr>
                        <a:t>alguien</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que</a:t>
                      </a:r>
                      <a:r>
                        <a:rPr lang="en" sz="1400" u="none" strike="noStrike" cap="none">
                          <a:solidFill>
                            <a:srgbClr val="2B87AB"/>
                          </a:solidFill>
                          <a:latin typeface="Montserrat SemiBold"/>
                          <a:ea typeface="Montserrat SemiBold"/>
                          <a:cs typeface="Montserrat SemiBold"/>
                          <a:sym typeface="Montserrat SemiBold"/>
                        </a:rPr>
                        <a:t> no </a:t>
                      </a:r>
                      <a:r>
                        <a:rPr lang="en" sz="1400" u="none" strike="noStrike" cap="none" err="1">
                          <a:solidFill>
                            <a:srgbClr val="2B87AB"/>
                          </a:solidFill>
                          <a:latin typeface="Montserrat SemiBold"/>
                          <a:ea typeface="Montserrat SemiBold"/>
                          <a:cs typeface="Montserrat SemiBold"/>
                          <a:sym typeface="Montserrat SemiBold"/>
                        </a:rPr>
                        <a:t>está</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familiarizado</a:t>
                      </a:r>
                      <a:r>
                        <a:rPr lang="en" sz="1400" u="none" strike="noStrike" cap="none">
                          <a:solidFill>
                            <a:srgbClr val="2B87AB"/>
                          </a:solidFill>
                          <a:latin typeface="Montserrat SemiBold"/>
                          <a:ea typeface="Montserrat SemiBold"/>
                          <a:cs typeface="Montserrat SemiBold"/>
                          <a:sym typeface="Montserrat SemiBold"/>
                        </a:rPr>
                        <a:t> con </a:t>
                      </a:r>
                      <a:r>
                        <a:rPr lang="en" sz="1400" u="none" strike="noStrike" cap="none" err="1">
                          <a:solidFill>
                            <a:srgbClr val="2B87AB"/>
                          </a:solidFill>
                          <a:latin typeface="Montserrat SemiBold"/>
                          <a:ea typeface="Montserrat SemiBold"/>
                          <a:cs typeface="Montserrat SemiBold"/>
                          <a:sym typeface="Montserrat SemiBold"/>
                        </a:rPr>
                        <a:t>este</a:t>
                      </a:r>
                      <a:r>
                        <a:rPr lang="en" sz="1400" u="none" strike="noStrike" cap="none">
                          <a:solidFill>
                            <a:srgbClr val="2B87AB"/>
                          </a:solidFill>
                          <a:latin typeface="Montserrat SemiBold"/>
                          <a:ea typeface="Montserrat SemiBold"/>
                          <a:cs typeface="Montserrat SemiBold"/>
                          <a:sym typeface="Montserrat SemiBold"/>
                        </a:rPr>
                        <a:t> campo.</a:t>
                      </a:r>
                      <a:endParaRPr sz="1400" u="none" strike="noStrike" cap="none">
                        <a:solidFill>
                          <a:srgbClr val="2B87AB"/>
                        </a:solidFill>
                        <a:latin typeface="Montserrat SemiBold"/>
                        <a:ea typeface="Montserrat SemiBold"/>
                        <a:cs typeface="Montserrat SemiBold"/>
                        <a:sym typeface="Montserrat SemiBold"/>
                      </a:endParaRPr>
                    </a:p>
                    <a:p>
                      <a:pPr marL="457200" marR="0" lvl="0" indent="-298450" algn="l" rtl="0">
                        <a:lnSpc>
                          <a:spcPct val="115000"/>
                        </a:lnSpc>
                        <a:spcBef>
                          <a:spcPts val="0"/>
                        </a:spcBef>
                        <a:spcAft>
                          <a:spcPts val="0"/>
                        </a:spcAft>
                        <a:buClr>
                          <a:srgbClr val="2B87AB"/>
                        </a:buClr>
                        <a:buSzPts val="1100"/>
                        <a:buFont typeface="Montserrat SemiBold"/>
                        <a:buChar char="●"/>
                      </a:pPr>
                      <a:r>
                        <a:rPr lang="en" sz="1400" u="none" strike="noStrike" cap="none" err="1">
                          <a:solidFill>
                            <a:srgbClr val="2B87AB"/>
                          </a:solidFill>
                          <a:latin typeface="Montserrat SemiBold"/>
                          <a:ea typeface="Montserrat SemiBold"/>
                          <a:cs typeface="Montserrat SemiBold"/>
                          <a:sym typeface="Montserrat SemiBold"/>
                        </a:rPr>
                        <a:t>Canalizar</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los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fondos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existentes</a:t>
                      </a:r>
                      <a:r>
                        <a:rPr lang="en" sz="1400" u="none" strike="noStrike" cap="none">
                          <a:solidFill>
                            <a:srgbClr val="2B87AB"/>
                          </a:solidFill>
                          <a:latin typeface="Montserrat SemiBold"/>
                          <a:ea typeface="Montserrat SemiBold"/>
                          <a:cs typeface="Montserrat SemiBold"/>
                          <a:sym typeface="Montserrat SemiBold"/>
                        </a:rPr>
                        <a:t> para </a:t>
                      </a:r>
                      <a:r>
                        <a:rPr lang="en" sz="1400" u="none" strike="noStrike" cap="none" err="1">
                          <a:solidFill>
                            <a:srgbClr val="2B87AB"/>
                          </a:solidFill>
                          <a:latin typeface="Montserrat SemiBold"/>
                          <a:ea typeface="Montserrat SemiBold"/>
                          <a:cs typeface="Montserrat SemiBold"/>
                          <a:sym typeface="Montserrat SemiBold"/>
                        </a:rPr>
                        <a:t>descuentos</a:t>
                      </a:r>
                      <a:r>
                        <a:rPr lang="en" sz="1400" u="none" strike="noStrike" cap="none">
                          <a:solidFill>
                            <a:srgbClr val="2B87AB"/>
                          </a:solidFill>
                          <a:latin typeface="Montserrat SemiBold"/>
                          <a:ea typeface="Montserrat SemiBold"/>
                          <a:cs typeface="Montserrat SemiBold"/>
                          <a:sym typeface="Montserrat SemiBold"/>
                        </a:rPr>
                        <a:t>/</a:t>
                      </a:r>
                      <a:r>
                        <a:rPr lang="en" sz="1400" u="none" strike="noStrike" cap="none" err="1">
                          <a:solidFill>
                            <a:srgbClr val="2B87AB"/>
                          </a:solidFill>
                          <a:latin typeface="Montserrat SemiBold"/>
                          <a:ea typeface="Montserrat SemiBold"/>
                          <a:cs typeface="Montserrat SemiBold"/>
                          <a:sym typeface="Montserrat SemiBold"/>
                        </a:rPr>
                        <a:t>incentivos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hacia</a:t>
                      </a:r>
                      <a:r>
                        <a:rPr lang="en" sz="1400" u="none" strike="noStrike" cap="none">
                          <a:solidFill>
                            <a:srgbClr val="2B87AB"/>
                          </a:solidFill>
                          <a:latin typeface="Montserrat SemiBold"/>
                          <a:ea typeface="Montserrat SemiBold"/>
                          <a:cs typeface="Montserrat SemiBold"/>
                          <a:sym typeface="Montserrat SemiBold"/>
                        </a:rPr>
                        <a:t> un </a:t>
                      </a:r>
                      <a:r>
                        <a:rPr lang="en" sz="1400" u="none" strike="noStrike" cap="none" err="1">
                          <a:solidFill>
                            <a:srgbClr val="2B87AB"/>
                          </a:solidFill>
                          <a:latin typeface="Montserrat SemiBold"/>
                          <a:ea typeface="Montserrat SemiBold"/>
                          <a:cs typeface="Montserrat SemiBold"/>
                          <a:sym typeface="Montserrat SemiBold"/>
                        </a:rPr>
                        <a:t>enfoque</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tipo</a:t>
                      </a:r>
                      <a:r>
                        <a:rPr lang="en" sz="1400" u="none" strike="noStrike" cap="none">
                          <a:solidFill>
                            <a:srgbClr val="2B87AB"/>
                          </a:solidFill>
                          <a:latin typeface="Montserrat SemiBold"/>
                          <a:ea typeface="Montserrat SemiBold"/>
                          <a:cs typeface="Montserrat SemiBold"/>
                          <a:sym typeface="Montserrat SemiBold"/>
                        </a:rPr>
                        <a:t> EBD.</a:t>
                      </a:r>
                      <a:endParaRPr sz="1400" u="none" strike="noStrike" cap="none">
                        <a:solidFill>
                          <a:srgbClr val="2B87AB"/>
                        </a:solidFill>
                        <a:latin typeface="Montserrat SemiBold"/>
                        <a:ea typeface="Montserrat SemiBold"/>
                        <a:cs typeface="Montserrat SemiBold"/>
                        <a:sym typeface="Montserrat SemiBold"/>
                      </a:endParaRPr>
                    </a:p>
                    <a:p>
                      <a:pPr marL="457200" marR="0" lvl="0" indent="-298450" algn="l" rtl="0">
                        <a:lnSpc>
                          <a:spcPct val="115000"/>
                        </a:lnSpc>
                        <a:spcBef>
                          <a:spcPts val="0"/>
                        </a:spcBef>
                        <a:spcAft>
                          <a:spcPts val="0"/>
                        </a:spcAft>
                        <a:buClr>
                          <a:srgbClr val="2B87AB"/>
                        </a:buClr>
                        <a:buSzPts val="1100"/>
                        <a:buFont typeface="Montserrat SemiBold"/>
                        <a:buChar char="●"/>
                      </a:pPr>
                      <a:r>
                        <a:rPr lang="en" sz="1400" u="none" strike="noStrike" cap="none">
                          <a:solidFill>
                            <a:srgbClr val="2B87AB"/>
                          </a:solidFill>
                          <a:latin typeface="Montserrat SemiBold"/>
                          <a:ea typeface="Montserrat SemiBold"/>
                          <a:cs typeface="Montserrat SemiBold"/>
                          <a:sym typeface="Montserrat SemiBold"/>
                        </a:rPr>
                        <a:t>Puntos de </a:t>
                      </a:r>
                      <a:r>
                        <a:rPr lang="en" sz="1400" u="none" strike="noStrike" cap="none" err="1">
                          <a:solidFill>
                            <a:srgbClr val="2B87AB"/>
                          </a:solidFill>
                          <a:latin typeface="Montserrat SemiBold"/>
                          <a:ea typeface="Montserrat SemiBold"/>
                          <a:cs typeface="Montserrat SemiBold"/>
                          <a:sym typeface="Montserrat SemiBold"/>
                        </a:rPr>
                        <a:t>contacto</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precisos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en</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caso</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preguntas</a:t>
                      </a:r>
                      <a:r>
                        <a:rPr lang="en" sz="1400" u="none" strike="noStrike" cap="none">
                          <a:solidFill>
                            <a:srgbClr val="2B87AB"/>
                          </a:solidFill>
                          <a:latin typeface="Montserrat SemiBold"/>
                          <a:ea typeface="Montserrat SemiBold"/>
                          <a:cs typeface="Montserrat SemiBold"/>
                          <a:sym typeface="Montserrat SemiBold"/>
                        </a:rPr>
                        <a:t> o </a:t>
                      </a:r>
                      <a:r>
                        <a:rPr lang="en" sz="1400" u="none" strike="noStrike" cap="none" err="1">
                          <a:solidFill>
                            <a:srgbClr val="2B87AB"/>
                          </a:solidFill>
                          <a:latin typeface="Montserrat SemiBold"/>
                          <a:ea typeface="Montserrat SemiBold"/>
                          <a:cs typeface="Montserrat SemiBold"/>
                          <a:sym typeface="Montserrat SemiBold"/>
                        </a:rPr>
                        <a:t>problemas</a:t>
                      </a:r>
                      <a:r>
                        <a:rPr lang="en" sz="1400" u="none" strike="noStrike" cap="none">
                          <a:solidFill>
                            <a:srgbClr val="2B87AB"/>
                          </a:solidFill>
                          <a:latin typeface="Montserrat SemiBold"/>
                          <a:ea typeface="Montserrat SemiBold"/>
                          <a:cs typeface="Montserrat SemiBold"/>
                          <a:sym typeface="Montserrat SemiBold"/>
                        </a:rPr>
                        <a:t> antes y </a:t>
                      </a:r>
                      <a:r>
                        <a:rPr lang="en" sz="1400" u="none" strike="noStrike" cap="none" err="1">
                          <a:solidFill>
                            <a:srgbClr val="2B87AB"/>
                          </a:solidFill>
                          <a:latin typeface="Montserrat SemiBold"/>
                          <a:ea typeface="Montserrat SemiBold"/>
                          <a:cs typeface="Montserrat SemiBold"/>
                          <a:sym typeface="Montserrat SemiBold"/>
                        </a:rPr>
                        <a:t>después</a:t>
                      </a:r>
                      <a:r>
                        <a:rPr lang="en" sz="1400" u="none" strike="noStrike" cap="none">
                          <a:solidFill>
                            <a:srgbClr val="2B87AB"/>
                          </a:solidFill>
                          <a:latin typeface="Montserrat SemiBold"/>
                          <a:ea typeface="Montserrat SemiBold"/>
                          <a:cs typeface="Montserrat SemiBold"/>
                          <a:sym typeface="Montserrat SemiBold"/>
                        </a:rPr>
                        <a:t> de la </a:t>
                      </a:r>
                      <a:r>
                        <a:rPr lang="en" sz="1400" u="none" strike="noStrike" cap="none" err="1">
                          <a:solidFill>
                            <a:srgbClr val="2B87AB"/>
                          </a:solidFill>
                          <a:latin typeface="Montserrat SemiBold"/>
                          <a:ea typeface="Montserrat SemiBold"/>
                          <a:cs typeface="Montserrat SemiBold"/>
                          <a:sym typeface="Montserrat SemiBold"/>
                        </a:rPr>
                        <a:t>instalación</a:t>
                      </a:r>
                      <a:r>
                        <a:rPr lang="en" sz="1400" u="none" strike="noStrike" cap="none">
                          <a:solidFill>
                            <a:srgbClr val="2B87AB"/>
                          </a:solidFill>
                          <a:latin typeface="Montserrat SemiBold"/>
                          <a:ea typeface="Montserrat SemiBold"/>
                          <a:cs typeface="Montserrat SemiBold"/>
                          <a:sym typeface="Montserrat SemiBold"/>
                        </a:rPr>
                        <a:t>.</a:t>
                      </a:r>
                      <a:endParaRPr sz="1400" u="none" strike="noStrike" cap="none">
                        <a:solidFill>
                          <a:srgbClr val="2B87AB"/>
                        </a:solidFill>
                        <a:latin typeface="Montserrat SemiBold"/>
                        <a:ea typeface="Montserrat SemiBold"/>
                        <a:cs typeface="Montserrat SemiBold"/>
                        <a:sym typeface="Montserrat SemiBold"/>
                      </a:endParaRPr>
                    </a:p>
                    <a:p>
                      <a:pPr marL="457200" marR="0" lvl="0" indent="-298450" algn="l" rtl="0">
                        <a:lnSpc>
                          <a:spcPct val="115000"/>
                        </a:lnSpc>
                        <a:spcBef>
                          <a:spcPts val="0"/>
                        </a:spcBef>
                        <a:spcAft>
                          <a:spcPts val="0"/>
                        </a:spcAft>
                        <a:buClr>
                          <a:srgbClr val="2B87AB"/>
                        </a:buClr>
                        <a:buSzPts val="1100"/>
                        <a:buFont typeface="Montserrat SemiBold"/>
                        <a:buChar char="●"/>
                      </a:pPr>
                      <a:r>
                        <a:rPr lang="en" sz="1400" u="none" strike="noStrike" cap="none" err="1">
                          <a:solidFill>
                            <a:srgbClr val="2B87AB"/>
                          </a:solidFill>
                          <a:latin typeface="Montserrat SemiBold"/>
                          <a:ea typeface="Montserrat SemiBold"/>
                          <a:cs typeface="Montserrat SemiBold"/>
                          <a:sym typeface="Montserrat SemiBold"/>
                        </a:rPr>
                        <a:t>Aumentar</a:t>
                      </a:r>
                      <a:r>
                        <a:rPr lang="en" sz="1400" u="none" strike="noStrike" cap="none">
                          <a:solidFill>
                            <a:srgbClr val="2B87AB"/>
                          </a:solidFill>
                          <a:latin typeface="Montserrat SemiBold"/>
                          <a:ea typeface="Montserrat SemiBold"/>
                          <a:cs typeface="Montserrat SemiBold"/>
                          <a:sym typeface="Montserrat SemiBold"/>
                        </a:rPr>
                        <a:t> la </a:t>
                      </a:r>
                      <a:r>
                        <a:rPr lang="en" sz="1400" u="none" strike="noStrike" cap="none" err="1">
                          <a:solidFill>
                            <a:srgbClr val="2B87AB"/>
                          </a:solidFill>
                          <a:latin typeface="Montserrat SemiBold"/>
                          <a:ea typeface="Montserrat SemiBold"/>
                          <a:cs typeface="Montserrat SemiBold"/>
                          <a:sym typeface="Montserrat SemiBold"/>
                        </a:rPr>
                        <a:t>calidad</a:t>
                      </a:r>
                      <a:r>
                        <a:rPr lang="en" sz="1400" u="none" strike="noStrike" cap="none">
                          <a:solidFill>
                            <a:srgbClr val="2B87AB"/>
                          </a:solidFill>
                          <a:latin typeface="Montserrat SemiBold"/>
                          <a:ea typeface="Montserrat SemiBold"/>
                          <a:cs typeface="Montserrat SemiBold"/>
                          <a:sym typeface="Montserrat SemiBold"/>
                        </a:rPr>
                        <a:t> y la </a:t>
                      </a:r>
                      <a:r>
                        <a:rPr lang="en" sz="1400" u="none" strike="noStrike" cap="none" err="1">
                          <a:solidFill>
                            <a:srgbClr val="2B87AB"/>
                          </a:solidFill>
                          <a:latin typeface="Montserrat SemiBold"/>
                          <a:ea typeface="Montserrat SemiBold"/>
                          <a:cs typeface="Montserrat SemiBold"/>
                          <a:sym typeface="Montserrat SemiBold"/>
                        </a:rPr>
                        <a:t>responsabilidad</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los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contratistas</a:t>
                      </a:r>
                      <a:r>
                        <a:rPr lang="en" sz="1400" u="none" strike="noStrike" cap="none">
                          <a:solidFill>
                            <a:srgbClr val="2B87AB"/>
                          </a:solidFill>
                          <a:latin typeface="Montserrat SemiBold"/>
                          <a:ea typeface="Montserrat SemiBold"/>
                          <a:cs typeface="Montserrat SemiBold"/>
                          <a:sym typeface="Montserrat SemiBold"/>
                        </a:rPr>
                        <a:t>.</a:t>
                      </a:r>
                      <a:endParaRPr sz="1400" u="none" strike="noStrike" cap="none">
                        <a:solidFill>
                          <a:srgbClr val="2B87AB"/>
                        </a:solidFill>
                        <a:latin typeface="Montserrat SemiBold"/>
                        <a:ea typeface="Montserrat SemiBold"/>
                        <a:cs typeface="Montserrat SemiBold"/>
                        <a:sym typeface="Montserrat SemiBold"/>
                      </a:endParaRPr>
                    </a:p>
                    <a:p>
                      <a:pPr marL="457200" marR="0" lvl="0" indent="-298450" algn="l" rtl="0">
                        <a:lnSpc>
                          <a:spcPct val="115000"/>
                        </a:lnSpc>
                        <a:spcBef>
                          <a:spcPts val="0"/>
                        </a:spcBef>
                        <a:spcAft>
                          <a:spcPts val="0"/>
                        </a:spcAft>
                        <a:buClr>
                          <a:srgbClr val="2B87AB"/>
                        </a:buClr>
                        <a:buSzPts val="1100"/>
                        <a:buFont typeface="Montserrat SemiBold"/>
                        <a:buChar char="●"/>
                      </a:pPr>
                      <a:r>
                        <a:rPr lang="en" sz="1400" u="none" strike="noStrike" cap="none" err="1">
                          <a:solidFill>
                            <a:srgbClr val="2B87AB"/>
                          </a:solidFill>
                          <a:latin typeface="Montserrat SemiBold"/>
                          <a:ea typeface="Montserrat SemiBold"/>
                          <a:cs typeface="Montserrat SemiBold"/>
                          <a:sym typeface="Montserrat SemiBold"/>
                        </a:rPr>
                        <a:t>Períodos</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evaluación</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los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programas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energéticos</a:t>
                      </a:r>
                      <a:r>
                        <a:rPr lang="en" sz="1400" u="none" strike="noStrike" cap="none">
                          <a:solidFill>
                            <a:srgbClr val="2B87AB"/>
                          </a:solidFill>
                          <a:latin typeface="Montserrat SemiBold"/>
                          <a:ea typeface="Montserrat SemiBold"/>
                          <a:cs typeface="Montserrat SemiBold"/>
                          <a:sym typeface="Montserrat SemiBold"/>
                        </a:rPr>
                        <a:t> para </a:t>
                      </a:r>
                      <a:r>
                        <a:rPr lang="en" sz="1400" u="none" strike="noStrike" cap="none" err="1">
                          <a:solidFill>
                            <a:srgbClr val="2B87AB"/>
                          </a:solidFill>
                          <a:latin typeface="Montserrat SemiBold"/>
                          <a:ea typeface="Montserrat SemiBold"/>
                          <a:cs typeface="Montserrat SemiBold"/>
                          <a:sym typeface="Montserrat SemiBold"/>
                        </a:rPr>
                        <a:t>garantizar</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el</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cumplimiento</a:t>
                      </a:r>
                      <a:r>
                        <a:rPr lang="en" sz="1400" u="none" strike="noStrike" cap="none">
                          <a:solidFill>
                            <a:srgbClr val="2B87AB"/>
                          </a:solidFill>
                          <a:latin typeface="Montserrat SemiBold"/>
                          <a:ea typeface="Montserrat SemiBold"/>
                          <a:cs typeface="Montserrat SemiBold"/>
                          <a:sym typeface="Montserrat SemiBold"/>
                        </a:rPr>
                        <a:t> de las </a:t>
                      </a:r>
                      <a:r>
                        <a:rPr lang="en" sz="1400" u="none" strike="noStrike" cap="none" err="1">
                          <a:solidFill>
                            <a:srgbClr val="2B87AB"/>
                          </a:solidFill>
                          <a:latin typeface="Montserrat SemiBold"/>
                          <a:ea typeface="Montserrat SemiBold"/>
                          <a:cs typeface="Montserrat SemiBold"/>
                          <a:sym typeface="Montserrat SemiBold"/>
                        </a:rPr>
                        <a:t>metas</a:t>
                      </a:r>
                      <a:r>
                        <a:rPr lang="en" sz="1400" u="none" strike="noStrike" cap="none">
                          <a:solidFill>
                            <a:srgbClr val="2B87AB"/>
                          </a:solidFill>
                          <a:latin typeface="Montserrat SemiBold"/>
                          <a:ea typeface="Montserrat SemiBold"/>
                          <a:cs typeface="Montserrat SemiBold"/>
                          <a:sym typeface="Montserrat SemiBold"/>
                        </a:rPr>
                        <a:t>.</a:t>
                      </a:r>
                      <a:endParaRPr sz="1400" u="none" strike="noStrike" cap="none">
                        <a:solidFill>
                          <a:srgbClr val="2B87AB"/>
                        </a:solidFill>
                        <a:latin typeface="Montserrat SemiBold"/>
                        <a:ea typeface="Montserrat SemiBold"/>
                        <a:cs typeface="Montserrat SemiBold"/>
                        <a:sym typeface="Montserrat SemiBold"/>
                      </a:endParaRPr>
                    </a:p>
                    <a:p>
                      <a:pPr marL="457200" marR="0" lvl="0" indent="-298450" algn="l" rtl="0">
                        <a:lnSpc>
                          <a:spcPct val="115000"/>
                        </a:lnSpc>
                        <a:spcBef>
                          <a:spcPts val="0"/>
                        </a:spcBef>
                        <a:spcAft>
                          <a:spcPts val="0"/>
                        </a:spcAft>
                        <a:buClr>
                          <a:srgbClr val="2B87AB"/>
                        </a:buClr>
                        <a:buSzPts val="1100"/>
                        <a:buFont typeface="Montserrat SemiBold"/>
                        <a:buChar char="●"/>
                      </a:pPr>
                      <a:r>
                        <a:rPr lang="en" sz="1400" u="none" strike="noStrike" cap="none">
                          <a:solidFill>
                            <a:srgbClr val="2B87AB"/>
                          </a:solidFill>
                          <a:latin typeface="Montserrat SemiBold"/>
                          <a:ea typeface="Montserrat SemiBold"/>
                          <a:cs typeface="Montserrat SemiBold"/>
                          <a:sym typeface="Montserrat SemiBold"/>
                        </a:rPr>
                        <a:t>Un </a:t>
                      </a:r>
                      <a:r>
                        <a:rPr lang="en" sz="1400" u="none" strike="noStrike" cap="none" err="1">
                          <a:solidFill>
                            <a:srgbClr val="2B87AB"/>
                          </a:solidFill>
                          <a:latin typeface="Montserrat SemiBold"/>
                          <a:ea typeface="Montserrat SemiBold"/>
                          <a:cs typeface="Montserrat SemiBold"/>
                          <a:sym typeface="Montserrat SemiBold"/>
                        </a:rPr>
                        <a:t>único</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formulario</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solicitud</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sencillo</a:t>
                      </a:r>
                      <a:r>
                        <a:rPr lang="en" sz="1400" u="none" strike="noStrike" cap="none">
                          <a:solidFill>
                            <a:srgbClr val="2B87AB"/>
                          </a:solidFill>
                          <a:latin typeface="Montserrat SemiBold"/>
                          <a:ea typeface="Montserrat SemiBold"/>
                          <a:cs typeface="Montserrat SemiBold"/>
                          <a:sym typeface="Montserrat SemiBold"/>
                        </a:rPr>
                        <a:t> para </a:t>
                      </a:r>
                      <a:r>
                        <a:rPr lang="en" sz="1400" u="none" strike="noStrike" cap="none" err="1">
                          <a:solidFill>
                            <a:srgbClr val="2B87AB"/>
                          </a:solidFill>
                          <a:latin typeface="Montserrat SemiBold"/>
                          <a:ea typeface="Montserrat SemiBold"/>
                          <a:cs typeface="Montserrat SemiBold"/>
                          <a:sym typeface="Montserrat SemiBold"/>
                        </a:rPr>
                        <a:t>múltiples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programas</a:t>
                      </a:r>
                      <a:r>
                        <a:rPr lang="en" sz="1400" u="none" strike="noStrike" cap="none">
                          <a:solidFill>
                            <a:srgbClr val="2B87AB"/>
                          </a:solidFill>
                          <a:latin typeface="Montserrat SemiBold"/>
                          <a:ea typeface="Montserrat SemiBold"/>
                          <a:cs typeface="Montserrat SemiBold"/>
                          <a:sym typeface="Montserrat SemiBold"/>
                        </a:rPr>
                        <a:t>: solicitudes </a:t>
                      </a:r>
                      <a:r>
                        <a:rPr lang="en" sz="1400" u="none" strike="noStrike" cap="none" err="1">
                          <a:solidFill>
                            <a:srgbClr val="2B87AB"/>
                          </a:solidFill>
                          <a:latin typeface="Montserrat SemiBold"/>
                          <a:ea typeface="Montserrat SemiBold"/>
                          <a:cs typeface="Montserrat SemiBold"/>
                          <a:sym typeface="Montserrat SemiBold"/>
                        </a:rPr>
                        <a:t>unificadas</a:t>
                      </a:r>
                      <a:r>
                        <a:rPr lang="en" sz="1400" u="none" strike="noStrike" cap="none">
                          <a:solidFill>
                            <a:srgbClr val="2B87AB"/>
                          </a:solidFill>
                          <a:latin typeface="Montserrat SemiBold"/>
                          <a:ea typeface="Montserrat SemiBold"/>
                          <a:cs typeface="Montserrat SemiBold"/>
                          <a:sym typeface="Montserrat SemiBold"/>
                        </a:rPr>
                        <a:t>.</a:t>
                      </a:r>
                      <a:endParaRPr sz="1400" u="none" strike="noStrike" cap="none">
                        <a:solidFill>
                          <a:srgbClr val="2B87AB"/>
                        </a:solidFill>
                        <a:latin typeface="Montserrat SemiBold"/>
                        <a:ea typeface="Montserrat SemiBold"/>
                        <a:cs typeface="Montserrat SemiBold"/>
                        <a:sym typeface="Montserrat SemiBold"/>
                      </a:endParaRPr>
                    </a:p>
                    <a:p>
                      <a:pPr marL="457200" marR="0" lvl="0" indent="-298450" algn="l" rtl="0">
                        <a:lnSpc>
                          <a:spcPct val="115000"/>
                        </a:lnSpc>
                        <a:spcBef>
                          <a:spcPts val="0"/>
                        </a:spcBef>
                        <a:spcAft>
                          <a:spcPts val="0"/>
                        </a:spcAft>
                        <a:buClr>
                          <a:srgbClr val="2B87AB"/>
                        </a:buClr>
                        <a:buSzPts val="1100"/>
                        <a:buFont typeface="Montserrat SemiBold"/>
                        <a:buChar char="●"/>
                      </a:pPr>
                      <a:r>
                        <a:rPr lang="en" sz="1400" u="none" strike="noStrike" cap="none" err="1">
                          <a:solidFill>
                            <a:srgbClr val="2B87AB"/>
                          </a:solidFill>
                          <a:latin typeface="Montserrat SemiBold"/>
                          <a:ea typeface="Montserrat SemiBold"/>
                          <a:cs typeface="Montserrat SemiBold"/>
                          <a:sym typeface="Montserrat SemiBold"/>
                        </a:rPr>
                        <a:t>Protección</a:t>
                      </a:r>
                      <a:r>
                        <a:rPr lang="en" sz="1400" u="none" strike="noStrike" cap="none">
                          <a:solidFill>
                            <a:srgbClr val="2B87AB"/>
                          </a:solidFill>
                          <a:latin typeface="Montserrat SemiBold"/>
                          <a:ea typeface="Montserrat SemiBold"/>
                          <a:cs typeface="Montserrat SemiBold"/>
                          <a:sym typeface="Montserrat SemiBold"/>
                        </a:rPr>
                        <a:t> de </a:t>
                      </a:r>
                      <a:r>
                        <a:rPr lang="en" sz="1400" u="none" strike="noStrike" cap="none" err="1">
                          <a:solidFill>
                            <a:srgbClr val="2B87AB"/>
                          </a:solidFill>
                          <a:latin typeface="Montserrat SemiBold"/>
                          <a:ea typeface="Montserrat SemiBold"/>
                          <a:cs typeface="Montserrat SemiBold"/>
                          <a:sym typeface="Montserrat SemiBold"/>
                        </a:rPr>
                        <a:t>los</a:t>
                      </a:r>
                      <a:r>
                        <a:rPr lang="en" sz="1400" u="none" strike="noStrike" cap="none">
                          <a:solidFill>
                            <a:srgbClr val="2B87AB"/>
                          </a:solidFill>
                          <a:latin typeface="Montserrat SemiBold"/>
                          <a:ea typeface="Montserrat SemiBold"/>
                          <a:cs typeface="Montserrat SemiBold"/>
                          <a:sym typeface="Montserrat SemiBold"/>
                        </a:rPr>
                        <a:t> inquilinos: </a:t>
                      </a:r>
                      <a:r>
                        <a:rPr lang="en" sz="1400" u="none" strike="noStrike" cap="none" err="1">
                          <a:solidFill>
                            <a:srgbClr val="2B87AB"/>
                          </a:solidFill>
                          <a:latin typeface="Montserrat SemiBold"/>
                          <a:ea typeface="Montserrat SemiBold"/>
                          <a:cs typeface="Montserrat SemiBold"/>
                          <a:sym typeface="Montserrat SemiBold"/>
                        </a:rPr>
                        <a:t>coordinación</a:t>
                      </a:r>
                      <a:r>
                        <a:rPr lang="en" sz="1400" u="none" strike="noStrike" cap="none">
                          <a:solidFill>
                            <a:srgbClr val="2B87AB"/>
                          </a:solidFill>
                          <a:latin typeface="Montserrat SemiBold"/>
                          <a:ea typeface="Montserrat SemiBold"/>
                          <a:cs typeface="Montserrat SemiBold"/>
                          <a:sym typeface="Montserrat SemiBold"/>
                        </a:rPr>
                        <a:t> a </a:t>
                      </a:r>
                      <a:r>
                        <a:rPr lang="en" sz="1400" u="none" strike="noStrike" cap="none" err="1">
                          <a:solidFill>
                            <a:srgbClr val="2B87AB"/>
                          </a:solidFill>
                          <a:latin typeface="Montserrat SemiBold"/>
                          <a:ea typeface="Montserrat SemiBold"/>
                          <a:cs typeface="Montserrat SemiBold"/>
                          <a:sym typeface="Montserrat SemiBold"/>
                        </a:rPr>
                        <a:t>nivel</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estatal</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aplicación</a:t>
                      </a:r>
                      <a:r>
                        <a:rPr lang="en" sz="1400" u="none" strike="noStrike" cap="none">
                          <a:solidFill>
                            <a:srgbClr val="2B87AB"/>
                          </a:solidFill>
                          <a:latin typeface="Montserrat SemiBold"/>
                          <a:ea typeface="Montserrat SemiBold"/>
                          <a:cs typeface="Montserrat SemiBold"/>
                          <a:sym typeface="Montserrat SemiBold"/>
                        </a:rPr>
                        <a:t> de la ley, </a:t>
                      </a:r>
                      <a:r>
                        <a:rPr lang="en" sz="1400" u="none" strike="noStrike" cap="none" err="1">
                          <a:solidFill>
                            <a:srgbClr val="2B87AB"/>
                          </a:solidFill>
                          <a:latin typeface="Montserrat SemiBold"/>
                          <a:ea typeface="Montserrat SemiBold"/>
                          <a:cs typeface="Montserrat SemiBold"/>
                          <a:sym typeface="Montserrat SemiBold"/>
                        </a:rPr>
                        <a:t>asunto</a:t>
                      </a:r>
                      <a:r>
                        <a:rPr lang="en" sz="1400" u="none" strike="noStrike" cap="none">
                          <a:solidFill>
                            <a:srgbClr val="2B87AB"/>
                          </a:solidFill>
                          <a:latin typeface="Montserrat SemiBold"/>
                          <a:ea typeface="Montserrat SemiBold"/>
                          <a:cs typeface="Montserrat SemiBold"/>
                          <a:sym typeface="Montserrat SemiBold"/>
                        </a:rPr>
                        <a:t> de la </a:t>
                      </a:r>
                      <a:r>
                        <a:rPr lang="en" sz="1400" u="none" strike="noStrike" cap="none" err="1">
                          <a:solidFill>
                            <a:srgbClr val="2B87AB"/>
                          </a:solidFill>
                          <a:latin typeface="Montserrat SemiBold"/>
                          <a:ea typeface="Montserrat SemiBold"/>
                          <a:cs typeface="Montserrat SemiBold"/>
                          <a:sym typeface="Montserrat SemiBold"/>
                        </a:rPr>
                        <a:t>información</a:t>
                      </a:r>
                      <a:r>
                        <a:rPr lang="en" sz="1400" u="none" strike="noStrike" cap="none">
                          <a:solidFill>
                            <a:srgbClr val="2B87AB"/>
                          </a:solidFill>
                          <a:latin typeface="Montserrat SemiBold"/>
                          <a:ea typeface="Montserrat SemiBold"/>
                          <a:cs typeface="Montserrat SemiBold"/>
                          <a:sym typeface="Montserrat SemiBold"/>
                        </a:rPr>
                        <a:t> a </a:t>
                      </a:r>
                      <a:r>
                        <a:rPr lang="en" sz="1400" u="none" strike="noStrike" cap="none" err="1">
                          <a:solidFill>
                            <a:srgbClr val="2B87AB"/>
                          </a:solidFill>
                          <a:latin typeface="Montserrat SemiBold"/>
                          <a:ea typeface="Montserrat SemiBold"/>
                          <a:cs typeface="Montserrat SemiBold"/>
                          <a:sym typeface="Montserrat SemiBold"/>
                        </a:rPr>
                        <a:t>los</a:t>
                      </a:r>
                      <a:r>
                        <a:rPr lang="en" sz="1400" u="none" strike="noStrike" cap="none">
                          <a:solidFill>
                            <a:srgbClr val="2B87AB"/>
                          </a:solidFill>
                          <a:latin typeface="Montserrat SemiBold"/>
                          <a:ea typeface="Montserrat SemiBold"/>
                          <a:cs typeface="Montserrat SemiBold"/>
                          <a:sym typeface="Montserrat SemiBold"/>
                        </a:rPr>
                        <a:t> inquilinos.</a:t>
                      </a:r>
                      <a:endParaRPr sz="1400" u="none" strike="noStrike" cap="none">
                        <a:solidFill>
                          <a:srgbClr val="2B87AB"/>
                        </a:solidFill>
                        <a:latin typeface="Montserrat SemiBold"/>
                        <a:ea typeface="Montserrat SemiBold"/>
                        <a:cs typeface="Montserrat SemiBold"/>
                        <a:sym typeface="Montserrat SemiBold"/>
                      </a:endParaRPr>
                    </a:p>
                    <a:p>
                      <a:pPr marL="457200" marR="0" lvl="0" indent="-298450" algn="l" rtl="0">
                        <a:lnSpc>
                          <a:spcPct val="115000"/>
                        </a:lnSpc>
                        <a:spcBef>
                          <a:spcPts val="0"/>
                        </a:spcBef>
                        <a:spcAft>
                          <a:spcPts val="0"/>
                        </a:spcAft>
                        <a:buClr>
                          <a:srgbClr val="2B87AB"/>
                        </a:buClr>
                        <a:buSzPts val="1100"/>
                        <a:buFont typeface="Montserrat SemiBold"/>
                        <a:buChar char="●"/>
                      </a:pPr>
                      <a:r>
                        <a:rPr lang="en" sz="1400" u="none" strike="noStrike" cap="none" err="1">
                          <a:solidFill>
                            <a:srgbClr val="2B87AB"/>
                          </a:solidFill>
                          <a:latin typeface="Montserrat SemiBold"/>
                          <a:ea typeface="Montserrat SemiBold"/>
                          <a:cs typeface="Montserrat SemiBold"/>
                          <a:sym typeface="Montserrat SemiBold"/>
                        </a:rPr>
                        <a:t>Asociación</a:t>
                      </a:r>
                      <a:r>
                        <a:rPr lang="en" sz="1400" u="none" strike="noStrike" cap="none">
                          <a:solidFill>
                            <a:srgbClr val="2B87AB"/>
                          </a:solidFill>
                          <a:latin typeface="Montserrat SemiBold"/>
                          <a:ea typeface="Montserrat SemiBold"/>
                          <a:cs typeface="Montserrat SemiBold"/>
                          <a:sym typeface="Montserrat SemiBold"/>
                        </a:rPr>
                        <a:t> con </a:t>
                      </a:r>
                      <a:r>
                        <a:rPr lang="en" sz="1400" u="none" strike="noStrike" cap="none" err="1">
                          <a:solidFill>
                            <a:srgbClr val="2B87AB"/>
                          </a:solidFill>
                          <a:latin typeface="Montserrat SemiBold"/>
                          <a:ea typeface="Montserrat SemiBold"/>
                          <a:cs typeface="Montserrat SemiBold"/>
                          <a:sym typeface="Montserrat SemiBold"/>
                        </a:rPr>
                        <a:t>organizaciones</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comunitarias</a:t>
                      </a:r>
                      <a:r>
                        <a:rPr lang="en" sz="1400" u="none" strike="noStrike" cap="none">
                          <a:solidFill>
                            <a:srgbClr val="2B87AB"/>
                          </a:solidFill>
                          <a:latin typeface="Montserrat SemiBold"/>
                          <a:ea typeface="Montserrat SemiBold"/>
                          <a:cs typeface="Montserrat SemiBold"/>
                          <a:sym typeface="Montserrat SemiBold"/>
                        </a:rPr>
                        <a:t> para </a:t>
                      </a:r>
                      <a:r>
                        <a:rPr lang="en" sz="1400" u="none" strike="noStrike" cap="none" err="1">
                          <a:solidFill>
                            <a:srgbClr val="2B87AB"/>
                          </a:solidFill>
                          <a:latin typeface="Montserrat SemiBold"/>
                          <a:ea typeface="Montserrat SemiBold"/>
                          <a:cs typeface="Montserrat SemiBold"/>
                          <a:sym typeface="Montserrat SemiBold"/>
                        </a:rPr>
                        <a:t>ayudar</a:t>
                      </a:r>
                      <a:r>
                        <a:rPr lang="en" sz="1400" u="none" strike="noStrike" cap="none">
                          <a:solidFill>
                            <a:srgbClr val="2B87AB"/>
                          </a:solidFill>
                          <a:latin typeface="Montserrat SemiBold"/>
                          <a:ea typeface="Montserrat SemiBold"/>
                          <a:cs typeface="Montserrat SemiBold"/>
                          <a:sym typeface="Montserrat SemiBold"/>
                        </a:rPr>
                        <a:t> con la </a:t>
                      </a:r>
                      <a:r>
                        <a:rPr lang="en" sz="1400" u="none" strike="noStrike" cap="none" err="1">
                          <a:solidFill>
                            <a:srgbClr val="2B87AB"/>
                          </a:solidFill>
                          <a:latin typeface="Montserrat SemiBold"/>
                          <a:ea typeface="Montserrat SemiBold"/>
                          <a:cs typeface="Montserrat SemiBold"/>
                          <a:sym typeface="Montserrat SemiBold"/>
                        </a:rPr>
                        <a:t>divulgación</a:t>
                      </a:r>
                      <a:r>
                        <a:rPr lang="en" sz="1400" u="none" strike="noStrike" cap="none">
                          <a:solidFill>
                            <a:srgbClr val="2B87AB"/>
                          </a:solidFill>
                          <a:latin typeface="Montserrat SemiBold"/>
                          <a:ea typeface="Montserrat SemiBold"/>
                          <a:cs typeface="Montserrat SemiBold"/>
                          <a:sym typeface="Montserrat SemiBold"/>
                        </a:rPr>
                        <a:t> y </a:t>
                      </a:r>
                      <a:r>
                        <a:rPr lang="en" sz="1400" u="none" strike="noStrike" cap="none" err="1">
                          <a:solidFill>
                            <a:srgbClr val="2B87AB"/>
                          </a:solidFill>
                          <a:latin typeface="Montserrat SemiBold"/>
                          <a:ea typeface="Montserrat SemiBold"/>
                          <a:cs typeface="Montserrat SemiBold"/>
                          <a:sym typeface="Montserrat SemiBold"/>
                        </a:rPr>
                        <a:t>el</a:t>
                      </a:r>
                      <a:r>
                        <a:rPr lang="en" sz="1400" u="none" strike="noStrike" cap="none">
                          <a:solidFill>
                            <a:srgbClr val="2B87AB"/>
                          </a:solidFill>
                          <a:latin typeface="Montserrat SemiBold"/>
                          <a:ea typeface="Montserrat SemiBold"/>
                          <a:cs typeface="Montserrat SemiBold"/>
                          <a:sym typeface="Montserrat SemiBold"/>
                        </a:rPr>
                        <a:t> </a:t>
                      </a:r>
                      <a:r>
                        <a:rPr lang="en" sz="1400" u="none" strike="noStrike" cap="none" err="1">
                          <a:solidFill>
                            <a:srgbClr val="2B87AB"/>
                          </a:solidFill>
                          <a:latin typeface="Montserrat SemiBold"/>
                          <a:ea typeface="Montserrat SemiBold"/>
                          <a:cs typeface="Montserrat SemiBold"/>
                          <a:sym typeface="Montserrat SemiBold"/>
                        </a:rPr>
                        <a:t>apoyo</a:t>
                      </a:r>
                      <a:r>
                        <a:rPr lang="en" sz="1400" u="none" strike="noStrike" cap="none">
                          <a:solidFill>
                            <a:srgbClr val="2B87AB"/>
                          </a:solidFill>
                          <a:latin typeface="Montserrat SemiBold"/>
                          <a:ea typeface="Montserrat SemiBold"/>
                          <a:cs typeface="Montserrat SemiBold"/>
                          <a:sym typeface="Montserrat SemiBold"/>
                        </a:rPr>
                        <a:t>.</a:t>
                      </a:r>
                      <a:endParaRPr sz="1400" u="none" strike="noStrike" cap="none">
                        <a:solidFill>
                          <a:srgbClr val="2B87AB"/>
                        </a:solidFill>
                        <a:latin typeface="Montserrat SemiBold"/>
                        <a:ea typeface="Montserrat SemiBold"/>
                        <a:cs typeface="Montserrat SemiBold"/>
                        <a:sym typeface="Montserrat SemiBold"/>
                      </a:endParaRPr>
                    </a:p>
                  </a:txBody>
                  <a:tcPr marL="121900" marR="121900" marT="121900" marB="121900">
                    <a:lnL w="9525" cap="flat" cmpd="sng">
                      <a:solidFill>
                        <a:srgbClr val="2B87AB"/>
                      </a:solidFill>
                      <a:prstDash val="solid"/>
                      <a:round/>
                      <a:headEnd type="none" w="sm" len="sm"/>
                      <a:tailEnd type="none" w="sm" len="sm"/>
                    </a:lnL>
                    <a:lnR w="9525" cap="flat" cmpd="sng">
                      <a:solidFill>
                        <a:srgbClr val="2B87AB"/>
                      </a:solidFill>
                      <a:prstDash val="solid"/>
                      <a:round/>
                      <a:headEnd type="none" w="sm" len="sm"/>
                      <a:tailEnd type="none" w="sm" len="sm"/>
                    </a:lnR>
                    <a:lnT w="9525" cap="flat" cmpd="sng">
                      <a:solidFill>
                        <a:srgbClr val="2B87AB"/>
                      </a:solidFill>
                      <a:prstDash val="solid"/>
                      <a:round/>
                      <a:headEnd type="none" w="sm" len="sm"/>
                      <a:tailEnd type="none" w="sm" len="sm"/>
                    </a:lnT>
                    <a:lnB w="9525" cap="flat" cmpd="sng">
                      <a:solidFill>
                        <a:srgbClr val="2B87AB"/>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176" name="Google Shape;1176;p22"/>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109</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FD48D8-84D6-15CF-13CD-F32B27E9F42E}"/>
              </a:ext>
              <a:ext uri="{C183D7F6-B498-43B3-948B-1728B52AA6E4}">
                <adec:decorative xmlns:adec="http://schemas.microsoft.com/office/drawing/2017/decorative" val="1"/>
              </a:ext>
            </a:extLst>
          </p:cNvPr>
          <p:cNvSpPr/>
          <p:nvPr/>
        </p:nvSpPr>
        <p:spPr>
          <a:xfrm>
            <a:off x="0" y="-79140"/>
            <a:ext cx="12192000" cy="6975029"/>
          </a:xfrm>
          <a:prstGeom prst="rect">
            <a:avLst/>
          </a:prstGeom>
          <a:gradFill>
            <a:gsLst>
              <a:gs pos="0">
                <a:schemeClr val="accent5">
                  <a:lumMod val="20000"/>
                  <a:lumOff val="80000"/>
                  <a:alpha val="50000"/>
                </a:schemeClr>
              </a:gs>
              <a:gs pos="62000">
                <a:schemeClr val="accent1">
                  <a:lumMod val="40000"/>
                  <a:lumOff val="60000"/>
                  <a:alpha val="50000"/>
                </a:schemeClr>
              </a:gs>
              <a:gs pos="83000">
                <a:schemeClr val="accent5">
                  <a:lumMod val="60000"/>
                  <a:lumOff val="40000"/>
                  <a:alpha val="50000"/>
                </a:schemeClr>
              </a:gs>
              <a:gs pos="100000">
                <a:schemeClr val="accent1">
                  <a:lumMod val="60000"/>
                  <a:lumOff val="40000"/>
                  <a:alpha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F74445-4E4D-289B-EBC1-BCB338A1A051}"/>
              </a:ext>
            </a:extLst>
          </p:cNvPr>
          <p:cNvSpPr>
            <a:spLocks noGrp="1"/>
          </p:cNvSpPr>
          <p:nvPr>
            <p:ph type="title" idx="4294967295"/>
          </p:nvPr>
        </p:nvSpPr>
        <p:spPr>
          <a:xfrm>
            <a:off x="398463" y="1506710"/>
            <a:ext cx="11353800" cy="53512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8600" b="0" i="0" u="none" strike="noStrike" kern="1200" cap="none" spc="0" normalizeH="0" baseline="0" noProof="0">
                <a:ln>
                  <a:noFill/>
                </a:ln>
                <a:solidFill>
                  <a:srgbClr val="002060"/>
                </a:solidFill>
                <a:effectLst/>
                <a:uLnTx/>
                <a:uFillTx/>
                <a:latin typeface="+mn-lt"/>
                <a:ea typeface="+mn-ea"/>
                <a:cs typeface="+mn-cs"/>
              </a:rPr>
              <a:t>Thank you!!!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600" b="0" i="0" u="none" strike="noStrike" kern="1200" cap="none" spc="0" normalizeH="0" baseline="0" noProof="0">
                <a:ln>
                  <a:noFill/>
                </a:ln>
                <a:solidFill>
                  <a:srgbClr val="002060"/>
                </a:solidFill>
                <a:effectLst/>
                <a:uLnTx/>
                <a:uFillTx/>
                <a:latin typeface="+mn-lt"/>
                <a:ea typeface="+mn-ea"/>
                <a:cs typeface="+mn-cs"/>
              </a:rPr>
              <a:t>Come Join the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600" b="0" i="0" u="none" strike="noStrike" kern="1200" cap="none" spc="0" normalizeH="0" baseline="0" noProof="0">
                <a:ln>
                  <a:noFill/>
                </a:ln>
                <a:solidFill>
                  <a:srgbClr val="002060"/>
                </a:solidFill>
                <a:effectLst/>
                <a:uLnTx/>
                <a:uFillTx/>
                <a:latin typeface="+mn-lt"/>
                <a:ea typeface="+mn-ea"/>
                <a:cs typeface="+mn-cs"/>
              </a:rPr>
              <a:t>Buildings Action Coalition!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a:ln>
                  <a:noFill/>
                </a:ln>
                <a:solidFill>
                  <a:schemeClr val="tx1"/>
                </a:solidFill>
                <a:effectLst/>
                <a:uLnTx/>
                <a:uFillTx/>
                <a:latin typeface="+mn-lt"/>
                <a:ea typeface="+mn-ea"/>
                <a:cs typeface="+mn-cs"/>
                <a:hlinkClick r:id="rId2"/>
              </a:rPr>
              <a:t>www.enniscorthyforum.org</a:t>
            </a:r>
            <a:r>
              <a:rPr kumimoji="0" lang="en-GB" sz="4000" b="0" i="0" u="none" strike="noStrike" kern="1200" cap="none" spc="0" normalizeH="0" baseline="0" noProof="0">
                <a:ln>
                  <a:noFill/>
                </a:ln>
                <a:solidFill>
                  <a:schemeClr val="tx1"/>
                </a:solidFill>
                <a:effectLst/>
                <a:uLnTx/>
                <a:uFillTx/>
                <a:latin typeface="+mn-lt"/>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500" b="0"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002060"/>
                </a:solidFill>
                <a:effectLst/>
                <a:uLnTx/>
                <a:uFillTx/>
                <a:latin typeface="+mn-lt"/>
                <a:ea typeface="+mn-ea"/>
                <a:cs typeface="+mn-cs"/>
              </a:rPr>
              <a:t>Contact: </a:t>
            </a:r>
            <a:r>
              <a:rPr kumimoji="0" lang="en-GB" sz="2800" b="0" i="0" u="none" strike="noStrike" kern="1200" cap="none" spc="0" normalizeH="0" baseline="0" noProof="0">
                <a:ln>
                  <a:noFill/>
                </a:ln>
                <a:solidFill>
                  <a:srgbClr val="002060"/>
                </a:solidFill>
                <a:effectLst/>
                <a:uLnTx/>
                <a:uFillTx/>
                <a:latin typeface="+mn-lt"/>
                <a:ea typeface="+mn-ea"/>
                <a:cs typeface="+mn-cs"/>
                <a:hlinkClick r:id="rId3">
                  <a:extLst>
                    <a:ext uri="{A12FA001-AC4F-418D-AE19-62706E023703}">
                      <ahyp:hlinkClr xmlns:ahyp="http://schemas.microsoft.com/office/drawing/2018/hyperlinkcolor" val="tx"/>
                    </a:ext>
                  </a:extLst>
                </a:hlinkClick>
              </a:rPr>
              <a:t>ba@enniscorthyforum.org</a:t>
            </a:r>
            <a:r>
              <a:rPr kumimoji="0" lang="en-GB" sz="2800" b="0" i="0" u="none" strike="noStrike" kern="1200" cap="none" spc="0" normalizeH="0" baseline="0" noProof="0">
                <a:ln>
                  <a:noFill/>
                </a:ln>
                <a:solidFill>
                  <a:srgbClr val="002060"/>
                </a:solidFill>
                <a:effectLst/>
                <a:uLnTx/>
                <a:uFillTx/>
                <a:latin typeface="+mn-lt"/>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002060"/>
                </a:solidFill>
                <a:effectLst/>
                <a:uLnTx/>
                <a:uFillTx/>
                <a:latin typeface="+mn-lt"/>
                <a:ea typeface="+mn-ea"/>
                <a:cs typeface="+mn-cs"/>
              </a:rPr>
              <a:t>Phone: +353 87-6736966</a:t>
            </a:r>
          </a:p>
        </p:txBody>
      </p:sp>
      <p:pic>
        <p:nvPicPr>
          <p:cNvPr id="6" name="Picture 5" descr="EIF Logo: bridge from historical castle (the past) to Ireland's first passive house commercial building (the future).&#10;">
            <a:extLst>
              <a:ext uri="{FF2B5EF4-FFF2-40B4-BE49-F238E27FC236}">
                <a16:creationId xmlns:a16="http://schemas.microsoft.com/office/drawing/2014/main" id="{F725A36A-FE81-B429-3864-B73FBCD42FBE}"/>
              </a:ext>
            </a:extLst>
          </p:cNvPr>
          <p:cNvPicPr>
            <a:picLocks noChangeAspect="1"/>
          </p:cNvPicPr>
          <p:nvPr/>
        </p:nvPicPr>
        <p:blipFill>
          <a:blip r:embed="rId4">
            <a:extLst>
              <a:ext uri="{28A0092B-C50C-407E-A947-70E740481C1C}">
                <a14:useLocalDpi xmlns:a14="http://schemas.microsoft.com/office/drawing/2010/main" val="0"/>
              </a:ext>
            </a:extLst>
          </a:blip>
          <a:srcRect b="20836"/>
          <a:stretch>
            <a:fillRect/>
          </a:stretch>
        </p:blipFill>
        <p:spPr>
          <a:xfrm>
            <a:off x="230742" y="94049"/>
            <a:ext cx="3069308" cy="1254286"/>
          </a:xfrm>
          <a:prstGeom prst="rect">
            <a:avLst/>
          </a:prstGeom>
        </p:spPr>
      </p:pic>
      <p:pic>
        <p:nvPicPr>
          <p:cNvPr id="8" name="Picture 7" descr="Name of the non-governmental organisation, Enniscorthy International Forum, with its purpose as a subtext superimposed over a map of the world.">
            <a:extLst>
              <a:ext uri="{FF2B5EF4-FFF2-40B4-BE49-F238E27FC236}">
                <a16:creationId xmlns:a16="http://schemas.microsoft.com/office/drawing/2014/main" id="{EE0B561C-6814-CBC5-E44D-8E40CCBD79F1}"/>
              </a:ext>
            </a:extLst>
          </p:cNvPr>
          <p:cNvPicPr>
            <a:picLocks noChangeAspect="1"/>
          </p:cNvPicPr>
          <p:nvPr/>
        </p:nvPicPr>
        <p:blipFill>
          <a:blip r:embed="rId5"/>
          <a:srcRect l="20451" r="22297" b="86025"/>
          <a:stretch>
            <a:fillRect/>
          </a:stretch>
        </p:blipFill>
        <p:spPr>
          <a:xfrm>
            <a:off x="7310298" y="174664"/>
            <a:ext cx="4710457" cy="1705509"/>
          </a:xfrm>
          <a:prstGeom prst="rect">
            <a:avLst/>
          </a:prstGeom>
        </p:spPr>
      </p:pic>
    </p:spTree>
    <p:extLst>
      <p:ext uri="{BB962C8B-B14F-4D97-AF65-F5344CB8AC3E}">
        <p14:creationId xmlns:p14="http://schemas.microsoft.com/office/powerpoint/2010/main" val="3718664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24"/>
          <p:cNvSpPr txBox="1">
            <a:spLocks noGrp="1"/>
          </p:cNvSpPr>
          <p:nvPr>
            <p:ph type="title" idx="4294967295"/>
          </p:nvPr>
        </p:nvSpPr>
        <p:spPr>
          <a:xfrm>
            <a:off x="0" y="118233"/>
            <a:ext cx="10936000" cy="1232400"/>
          </a:xfrm>
          <a:prstGeom prst="rect">
            <a:avLst/>
          </a:prstGeom>
          <a:noFill/>
          <a:ln>
            <a:noFill/>
          </a:ln>
        </p:spPr>
        <p:txBody>
          <a:bodyPr spcFirstLastPara="1" wrap="square" lIns="121900" tIns="121900" rIns="121900" bIns="121900" anchor="t" anchorCtr="0">
            <a:noAutofit/>
          </a:bodyPr>
          <a:lstStyle/>
          <a:p>
            <a:r>
              <a:rPr lang="en" sz="3333"/>
              <a:t>Solutions for Electrification Impact on Bills &amp; Affordability </a:t>
            </a:r>
            <a:r>
              <a:rPr lang="en" sz="3333">
                <a:solidFill>
                  <a:srgbClr val="2B87AB"/>
                </a:solidFill>
              </a:rPr>
              <a:t>Soluciones para el impacto de la electrificación en las facturas y la asequibilidad</a:t>
            </a:r>
            <a:endParaRPr sz="3333"/>
          </a:p>
        </p:txBody>
      </p:sp>
      <p:graphicFrame>
        <p:nvGraphicFramePr>
          <p:cNvPr id="1191" name="Google Shape;1191;p24"/>
          <p:cNvGraphicFramePr/>
          <p:nvPr/>
        </p:nvGraphicFramePr>
        <p:xfrm>
          <a:off x="581040" y="1909207"/>
          <a:ext cx="10534000" cy="4548148"/>
        </p:xfrm>
        <a:graphic>
          <a:graphicData uri="http://schemas.openxmlformats.org/drawingml/2006/table">
            <a:tbl>
              <a:tblPr firstCol="1">
                <a:noFill/>
              </a:tblPr>
              <a:tblGrid>
                <a:gridCol w="4783433">
                  <a:extLst>
                    <a:ext uri="{9D8B030D-6E8A-4147-A177-3AD203B41FA5}">
                      <a16:colId xmlns:a16="http://schemas.microsoft.com/office/drawing/2014/main" val="20000"/>
                    </a:ext>
                  </a:extLst>
                </a:gridCol>
                <a:gridCol w="5750567">
                  <a:extLst>
                    <a:ext uri="{9D8B030D-6E8A-4147-A177-3AD203B41FA5}">
                      <a16:colId xmlns:a16="http://schemas.microsoft.com/office/drawing/2014/main" val="20001"/>
                    </a:ext>
                  </a:extLst>
                </a:gridCol>
              </a:tblGrid>
              <a:tr h="4472647">
                <a:tc>
                  <a:txBody>
                    <a:bodyPr/>
                    <a:lstStyle/>
                    <a:p>
                      <a:pPr marL="457200" marR="0" lvl="0" indent="-317500" algn="l" rtl="0">
                        <a:lnSpc>
                          <a:spcPct val="100000"/>
                        </a:lnSpc>
                        <a:spcBef>
                          <a:spcPts val="0"/>
                        </a:spcBef>
                        <a:spcAft>
                          <a:spcPts val="0"/>
                        </a:spcAft>
                        <a:buClr>
                          <a:srgbClr val="000000"/>
                        </a:buClr>
                        <a:buSzPts val="1400"/>
                        <a:buFont typeface="Montserrat"/>
                        <a:buChar char="●"/>
                      </a:pPr>
                      <a:r>
                        <a:rPr lang="en" sz="1900" u="none" strike="noStrike" cap="none">
                          <a:latin typeface="Montserrat"/>
                          <a:ea typeface="Montserrat"/>
                          <a:cs typeface="Montserrat"/>
                          <a:sym typeface="Montserrat"/>
                        </a:rPr>
                        <a:t>Holistic installation approach to entire home to reduce energy consumption and minimize impact on residents</a:t>
                      </a:r>
                      <a:endParaRPr sz="1900" u="none" strike="noStrike" cap="none">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900" u="none" strike="noStrike" cap="none">
                          <a:latin typeface="Montserrat"/>
                          <a:ea typeface="Montserrat"/>
                          <a:cs typeface="Montserrat"/>
                          <a:sym typeface="Montserrat"/>
                        </a:rPr>
                        <a:t>Neighborhood/zonal approach to maximize cost efficiencies, ensure grid capacity upgrades are happening</a:t>
                      </a:r>
                      <a:endParaRPr sz="1900" u="none" strike="noStrike" cap="none">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900" u="none" strike="noStrike" cap="none">
                          <a:latin typeface="Montserrat"/>
                          <a:ea typeface="Montserrat"/>
                          <a:cs typeface="Montserrat"/>
                          <a:sym typeface="Montserrat"/>
                        </a:rPr>
                        <a:t>Ensure folks are enrolled in CARE/FERA and Emergency resources for folks who are at risk of having power turned off</a:t>
                      </a:r>
                      <a:endParaRPr sz="190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900" u="none" strike="noStrike" cap="none">
                        <a:latin typeface="Montserrat"/>
                        <a:ea typeface="Montserrat"/>
                        <a:cs typeface="Montserrat"/>
                        <a:sym typeface="Montserrat"/>
                      </a:endParaRPr>
                    </a:p>
                  </a:txBody>
                  <a:tcPr marL="121900" marR="121900" marT="121900" marB="121900">
                    <a:lnL w="9525" cap="flat" cmpd="sng">
                      <a:solidFill>
                        <a:srgbClr val="2B87AB"/>
                      </a:solidFill>
                      <a:prstDash val="solid"/>
                      <a:round/>
                      <a:headEnd type="none" w="sm" len="sm"/>
                      <a:tailEnd type="none" w="sm" len="sm"/>
                    </a:lnL>
                    <a:lnR w="9525" cap="flat" cmpd="sng">
                      <a:solidFill>
                        <a:srgbClr val="2B87AB"/>
                      </a:solidFill>
                      <a:prstDash val="solid"/>
                      <a:round/>
                      <a:headEnd type="none" w="sm" len="sm"/>
                      <a:tailEnd type="none" w="sm" len="sm"/>
                    </a:lnR>
                    <a:lnT w="9525" cap="flat" cmpd="sng">
                      <a:solidFill>
                        <a:srgbClr val="2B87AB"/>
                      </a:solidFill>
                      <a:prstDash val="solid"/>
                      <a:round/>
                      <a:headEnd type="none" w="sm" len="sm"/>
                      <a:tailEnd type="none" w="sm" len="sm"/>
                    </a:lnT>
                    <a:lnB w="9525" cap="flat" cmpd="sng">
                      <a:solidFill>
                        <a:srgbClr val="2B87AB"/>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2B87AB"/>
                        </a:buClr>
                        <a:buSzPts val="1400"/>
                        <a:buFont typeface="Montserrat SemiBold"/>
                        <a:buChar char="●"/>
                      </a:pPr>
                      <a:r>
                        <a:rPr lang="en" sz="1900" u="none" strike="noStrike" cap="none" err="1">
                          <a:solidFill>
                            <a:srgbClr val="2B87AB"/>
                          </a:solidFill>
                          <a:latin typeface="Montserrat SemiBold"/>
                          <a:ea typeface="Montserrat SemiBold"/>
                          <a:cs typeface="Montserrat SemiBold"/>
                          <a:sym typeface="Montserrat SemiBold"/>
                        </a:rPr>
                        <a:t>Enfoque</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instalación</a:t>
                      </a:r>
                      <a:r>
                        <a:rPr lang="en" sz="1900" u="none" strike="noStrike" cap="none">
                          <a:solidFill>
                            <a:srgbClr val="2B87AB"/>
                          </a:solidFill>
                          <a:latin typeface="Montserrat SemiBold"/>
                          <a:ea typeface="Montserrat SemiBold"/>
                          <a:cs typeface="Montserrat SemiBold"/>
                          <a:sym typeface="Montserrat SemiBold"/>
                        </a:rPr>
                        <a:t> integral </a:t>
                      </a:r>
                      <a:r>
                        <a:rPr lang="en" sz="1900" u="none" strike="noStrike" cap="none" err="1">
                          <a:solidFill>
                            <a:srgbClr val="2B87AB"/>
                          </a:solidFill>
                          <a:latin typeface="Montserrat SemiBold"/>
                          <a:ea typeface="Montserrat SemiBold"/>
                          <a:cs typeface="Montserrat SemiBold"/>
                          <a:sym typeface="Montserrat SemiBold"/>
                        </a:rPr>
                        <a:t>en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toda</a:t>
                      </a:r>
                      <a:r>
                        <a:rPr lang="en" sz="1900" u="none" strike="noStrike" cap="none">
                          <a:solidFill>
                            <a:srgbClr val="2B87AB"/>
                          </a:solidFill>
                          <a:latin typeface="Montserrat SemiBold"/>
                          <a:ea typeface="Montserrat SemiBold"/>
                          <a:cs typeface="Montserrat SemiBold"/>
                          <a:sym typeface="Montserrat SemiBold"/>
                        </a:rPr>
                        <a:t> la </a:t>
                      </a:r>
                      <a:r>
                        <a:rPr lang="en" sz="1900" u="none" strike="noStrike" cap="none" err="1">
                          <a:solidFill>
                            <a:srgbClr val="2B87AB"/>
                          </a:solidFill>
                          <a:latin typeface="Montserrat SemiBold"/>
                          <a:ea typeface="Montserrat SemiBold"/>
                          <a:cs typeface="Montserrat SemiBold"/>
                          <a:sym typeface="Montserrat SemiBold"/>
                        </a:rPr>
                        <a:t>vivienda</a:t>
                      </a:r>
                      <a:r>
                        <a:rPr lang="en" sz="1900" u="none" strike="noStrike" cap="none">
                          <a:solidFill>
                            <a:srgbClr val="2B87AB"/>
                          </a:solidFill>
                          <a:latin typeface="Montserrat SemiBold"/>
                          <a:ea typeface="Montserrat SemiBold"/>
                          <a:cs typeface="Montserrat SemiBold"/>
                          <a:sym typeface="Montserrat SemiBold"/>
                        </a:rPr>
                        <a:t> para </a:t>
                      </a:r>
                      <a:r>
                        <a:rPr lang="en" sz="1900" u="none" strike="noStrike" cap="none" err="1">
                          <a:solidFill>
                            <a:srgbClr val="2B87AB"/>
                          </a:solidFill>
                          <a:latin typeface="Montserrat SemiBold"/>
                          <a:ea typeface="Montserrat SemiBold"/>
                          <a:cs typeface="Montserrat SemiBold"/>
                          <a:sym typeface="Montserrat SemiBold"/>
                        </a:rPr>
                        <a:t>reducir</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el</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consumo</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energético</a:t>
                      </a:r>
                      <a:r>
                        <a:rPr lang="en" sz="1900" u="none" strike="noStrike" cap="none">
                          <a:solidFill>
                            <a:srgbClr val="2B87AB"/>
                          </a:solidFill>
                          <a:latin typeface="Montserrat SemiBold"/>
                          <a:ea typeface="Montserrat SemiBold"/>
                          <a:cs typeface="Montserrat SemiBold"/>
                          <a:sym typeface="Montserrat SemiBold"/>
                        </a:rPr>
                        <a:t> y </a:t>
                      </a:r>
                      <a:r>
                        <a:rPr lang="en" sz="1900" u="none" strike="noStrike" cap="none" err="1">
                          <a:solidFill>
                            <a:srgbClr val="2B87AB"/>
                          </a:solidFill>
                          <a:latin typeface="Montserrat SemiBold"/>
                          <a:ea typeface="Montserrat SemiBold"/>
                          <a:cs typeface="Montserrat SemiBold"/>
                          <a:sym typeface="Montserrat SemiBold"/>
                        </a:rPr>
                        <a:t>minimizar</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el</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impacto</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los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residentes</a:t>
                      </a:r>
                      <a:r>
                        <a:rPr lang="en" sz="1900" u="none" strike="noStrike" cap="none">
                          <a:solidFill>
                            <a:srgbClr val="2B87AB"/>
                          </a:solidFill>
                          <a:latin typeface="Montserrat SemiBold"/>
                          <a:ea typeface="Montserrat SemiBold"/>
                          <a:cs typeface="Montserrat SemiBold"/>
                          <a:sym typeface="Montserrat SemiBold"/>
                        </a:rPr>
                        <a:t>.</a:t>
                      </a:r>
                      <a:endParaRPr sz="1900" u="none" strike="noStrike" cap="none">
                        <a:solidFill>
                          <a:srgbClr val="2B87AB"/>
                        </a:solidFill>
                        <a:latin typeface="Montserrat SemiBold"/>
                        <a:ea typeface="Montserrat SemiBold"/>
                        <a:cs typeface="Montserrat SemiBold"/>
                        <a:sym typeface="Montserrat SemiBold"/>
                      </a:endParaRPr>
                    </a:p>
                    <a:p>
                      <a:pPr marL="457200" marR="0" lvl="0" indent="-317500" algn="l" rtl="0">
                        <a:lnSpc>
                          <a:spcPct val="115000"/>
                        </a:lnSpc>
                        <a:spcBef>
                          <a:spcPts val="0"/>
                        </a:spcBef>
                        <a:spcAft>
                          <a:spcPts val="0"/>
                        </a:spcAft>
                        <a:buClr>
                          <a:srgbClr val="2B87AB"/>
                        </a:buClr>
                        <a:buSzPts val="1400"/>
                        <a:buFont typeface="Montserrat SemiBold"/>
                        <a:buChar char="●"/>
                      </a:pPr>
                      <a:r>
                        <a:rPr lang="en" sz="1900" u="none" strike="noStrike" cap="none" err="1">
                          <a:solidFill>
                            <a:srgbClr val="2B87AB"/>
                          </a:solidFill>
                          <a:latin typeface="Montserrat SemiBold"/>
                          <a:ea typeface="Montserrat SemiBold"/>
                          <a:cs typeface="Montserrat SemiBold"/>
                          <a:sym typeface="Montserrat SemiBold"/>
                        </a:rPr>
                        <a:t>Enfoque</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por</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vecindarios</a:t>
                      </a:r>
                      <a:r>
                        <a:rPr lang="en" sz="1900" u="none" strike="noStrike" cap="none">
                          <a:solidFill>
                            <a:srgbClr val="2B87AB"/>
                          </a:solidFill>
                          <a:latin typeface="Montserrat SemiBold"/>
                          <a:ea typeface="Montserrat SemiBold"/>
                          <a:cs typeface="Montserrat SemiBold"/>
                          <a:sym typeface="Montserrat SemiBold"/>
                        </a:rPr>
                        <a:t>/zonas para </a:t>
                      </a:r>
                      <a:r>
                        <a:rPr lang="en" sz="1900" u="none" strike="noStrike" cap="none" err="1">
                          <a:solidFill>
                            <a:srgbClr val="2B87AB"/>
                          </a:solidFill>
                          <a:latin typeface="Montserrat SemiBold"/>
                          <a:ea typeface="Montserrat SemiBold"/>
                          <a:cs typeface="Montserrat SemiBold"/>
                          <a:sym typeface="Montserrat SemiBold"/>
                        </a:rPr>
                        <a:t>maximizar</a:t>
                      </a:r>
                      <a:r>
                        <a:rPr lang="en" sz="1900" u="none" strike="noStrike" cap="none">
                          <a:solidFill>
                            <a:srgbClr val="2B87AB"/>
                          </a:solidFill>
                          <a:latin typeface="Montserrat SemiBold"/>
                          <a:ea typeface="Montserrat SemiBold"/>
                          <a:cs typeface="Montserrat SemiBold"/>
                          <a:sym typeface="Montserrat SemiBold"/>
                        </a:rPr>
                        <a:t> la </a:t>
                      </a:r>
                      <a:r>
                        <a:rPr lang="en" sz="1900" u="none" strike="noStrike" cap="none" err="1">
                          <a:solidFill>
                            <a:srgbClr val="2B87AB"/>
                          </a:solidFill>
                          <a:latin typeface="Montserrat SemiBold"/>
                          <a:ea typeface="Montserrat SemiBold"/>
                          <a:cs typeface="Montserrat SemiBold"/>
                          <a:sym typeface="Montserrat SemiBold"/>
                        </a:rPr>
                        <a:t>rentabilidad</a:t>
                      </a:r>
                      <a:r>
                        <a:rPr lang="en" sz="1900" u="none" strike="noStrike" cap="none">
                          <a:solidFill>
                            <a:srgbClr val="2B87AB"/>
                          </a:solidFill>
                          <a:latin typeface="Montserrat SemiBold"/>
                          <a:ea typeface="Montserrat SemiBold"/>
                          <a:cs typeface="Montserrat SemiBold"/>
                          <a:sym typeface="Montserrat SemiBold"/>
                        </a:rPr>
                        <a:t> y </a:t>
                      </a:r>
                      <a:r>
                        <a:rPr lang="en" sz="1900" u="none" strike="noStrike" cap="none" err="1">
                          <a:solidFill>
                            <a:srgbClr val="2B87AB"/>
                          </a:solidFill>
                          <a:latin typeface="Montserrat SemiBold"/>
                          <a:ea typeface="Montserrat SemiBold"/>
                          <a:cs typeface="Montserrat SemiBold"/>
                          <a:sym typeface="Montserrat SemiBold"/>
                        </a:rPr>
                        <a:t>garantizar</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que</a:t>
                      </a:r>
                      <a:r>
                        <a:rPr lang="en" sz="1900" u="none" strike="noStrike" cap="none">
                          <a:solidFill>
                            <a:srgbClr val="2B87AB"/>
                          </a:solidFill>
                          <a:latin typeface="Montserrat SemiBold"/>
                          <a:ea typeface="Montserrat SemiBold"/>
                          <a:cs typeface="Montserrat SemiBold"/>
                          <a:sym typeface="Montserrat SemiBold"/>
                        </a:rPr>
                        <a:t> se </a:t>
                      </a:r>
                      <a:r>
                        <a:rPr lang="en" sz="1900" u="none" strike="noStrike" cap="none" err="1">
                          <a:solidFill>
                            <a:srgbClr val="2B87AB"/>
                          </a:solidFill>
                          <a:latin typeface="Montserrat SemiBold"/>
                          <a:ea typeface="Montserrat SemiBold"/>
                          <a:cs typeface="Montserrat SemiBold"/>
                          <a:sym typeface="Montserrat SemiBold"/>
                        </a:rPr>
                        <a:t>realicen</a:t>
                      </a:r>
                      <a:r>
                        <a:rPr lang="en" sz="1900" u="none" strike="noStrike" cap="none">
                          <a:solidFill>
                            <a:srgbClr val="2B87AB"/>
                          </a:solidFill>
                          <a:latin typeface="Montserrat SemiBold"/>
                          <a:ea typeface="Montserrat SemiBold"/>
                          <a:cs typeface="Montserrat SemiBold"/>
                          <a:sym typeface="Montserrat SemiBold"/>
                        </a:rPr>
                        <a:t> las </a:t>
                      </a:r>
                      <a:r>
                        <a:rPr lang="en" sz="1900" u="none" strike="noStrike" cap="none" err="1">
                          <a:solidFill>
                            <a:srgbClr val="2B87AB"/>
                          </a:solidFill>
                          <a:latin typeface="Montserrat SemiBold"/>
                          <a:ea typeface="Montserrat SemiBold"/>
                          <a:cs typeface="Montserrat SemiBold"/>
                          <a:sym typeface="Montserrat SemiBold"/>
                        </a:rPr>
                        <a:t>mejoras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necesarias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en</a:t>
                      </a:r>
                      <a:r>
                        <a:rPr lang="en" sz="1900" u="none" strike="noStrike" cap="none">
                          <a:solidFill>
                            <a:srgbClr val="2B87AB"/>
                          </a:solidFill>
                          <a:latin typeface="Montserrat SemiBold"/>
                          <a:ea typeface="Montserrat SemiBold"/>
                          <a:cs typeface="Montserrat SemiBold"/>
                          <a:sym typeface="Montserrat SemiBold"/>
                        </a:rPr>
                        <a:t> la </a:t>
                      </a:r>
                      <a:r>
                        <a:rPr lang="en" sz="1900" u="none" strike="noStrike" cap="none" err="1">
                          <a:solidFill>
                            <a:srgbClr val="2B87AB"/>
                          </a:solidFill>
                          <a:latin typeface="Montserrat SemiBold"/>
                          <a:ea typeface="Montserrat SemiBold"/>
                          <a:cs typeface="Montserrat SemiBold"/>
                          <a:sym typeface="Montserrat SemiBold"/>
                        </a:rPr>
                        <a:t>capacidad</a:t>
                      </a:r>
                      <a:r>
                        <a:rPr lang="en" sz="1900" u="none" strike="noStrike" cap="none">
                          <a:solidFill>
                            <a:srgbClr val="2B87AB"/>
                          </a:solidFill>
                          <a:latin typeface="Montserrat SemiBold"/>
                          <a:ea typeface="Montserrat SemiBold"/>
                          <a:cs typeface="Montserrat SemiBold"/>
                          <a:sym typeface="Montserrat SemiBold"/>
                        </a:rPr>
                        <a:t> de la red </a:t>
                      </a:r>
                      <a:r>
                        <a:rPr lang="en" sz="1900" u="none" strike="noStrike" cap="none" err="1">
                          <a:solidFill>
                            <a:srgbClr val="2B87AB"/>
                          </a:solidFill>
                          <a:latin typeface="Montserrat SemiBold"/>
                          <a:ea typeface="Montserrat SemiBold"/>
                          <a:cs typeface="Montserrat SemiBold"/>
                          <a:sym typeface="Montserrat SemiBold"/>
                        </a:rPr>
                        <a:t>eléctrica</a:t>
                      </a:r>
                      <a:r>
                        <a:rPr lang="en" sz="1900" u="none" strike="noStrike" cap="none">
                          <a:solidFill>
                            <a:srgbClr val="2B87AB"/>
                          </a:solidFill>
                          <a:latin typeface="Montserrat SemiBold"/>
                          <a:ea typeface="Montserrat SemiBold"/>
                          <a:cs typeface="Montserrat SemiBold"/>
                          <a:sym typeface="Montserrat SemiBold"/>
                        </a:rPr>
                        <a:t>.</a:t>
                      </a:r>
                      <a:endParaRPr sz="1900" u="none" strike="noStrike" cap="none">
                        <a:solidFill>
                          <a:srgbClr val="2B87AB"/>
                        </a:solidFill>
                        <a:latin typeface="Montserrat SemiBold"/>
                        <a:ea typeface="Montserrat SemiBold"/>
                        <a:cs typeface="Montserrat SemiBold"/>
                        <a:sym typeface="Montserrat SemiBold"/>
                      </a:endParaRPr>
                    </a:p>
                    <a:p>
                      <a:pPr marL="457200" marR="0" lvl="0" indent="-317500" algn="l" rtl="0">
                        <a:lnSpc>
                          <a:spcPct val="115000"/>
                        </a:lnSpc>
                        <a:spcBef>
                          <a:spcPts val="0"/>
                        </a:spcBef>
                        <a:spcAft>
                          <a:spcPts val="0"/>
                        </a:spcAft>
                        <a:buClr>
                          <a:srgbClr val="2B87AB"/>
                        </a:buClr>
                        <a:buSzPts val="1400"/>
                        <a:buFont typeface="Montserrat SemiBold"/>
                        <a:buChar char="●"/>
                      </a:pPr>
                      <a:r>
                        <a:rPr lang="en" sz="1900" u="none" strike="noStrike" cap="none" err="1">
                          <a:solidFill>
                            <a:srgbClr val="2B87AB"/>
                          </a:solidFill>
                          <a:latin typeface="Montserrat SemiBold"/>
                          <a:ea typeface="Montserrat SemiBold"/>
                          <a:cs typeface="Montserrat SemiBold"/>
                          <a:sym typeface="Montserrat SemiBold"/>
                        </a:rPr>
                        <a:t>Garantizar</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que</a:t>
                      </a:r>
                      <a:r>
                        <a:rPr lang="en" sz="1900" u="none" strike="noStrike" cap="none">
                          <a:solidFill>
                            <a:srgbClr val="2B87AB"/>
                          </a:solidFill>
                          <a:latin typeface="Montserrat SemiBold"/>
                          <a:ea typeface="Montserrat SemiBold"/>
                          <a:cs typeface="Montserrat SemiBold"/>
                          <a:sym typeface="Montserrat SemiBold"/>
                        </a:rPr>
                        <a:t> las personas </a:t>
                      </a:r>
                      <a:r>
                        <a:rPr lang="en" sz="1900" u="none" strike="noStrike" cap="none" err="1">
                          <a:solidFill>
                            <a:srgbClr val="2B87AB"/>
                          </a:solidFill>
                          <a:latin typeface="Montserrat SemiBold"/>
                          <a:ea typeface="Montserrat SemiBold"/>
                          <a:cs typeface="Montserrat SemiBold"/>
                          <a:sym typeface="Montserrat SemiBold"/>
                        </a:rPr>
                        <a:t>estén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inscritas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en</a:t>
                      </a:r>
                      <a:r>
                        <a:rPr lang="en" sz="1900" u="none" strike="noStrike" cap="none">
                          <a:solidFill>
                            <a:srgbClr val="2B87AB"/>
                          </a:solidFill>
                          <a:latin typeface="Montserrat SemiBold"/>
                          <a:ea typeface="Montserrat SemiBold"/>
                          <a:cs typeface="Montserrat SemiBold"/>
                          <a:sym typeface="Montserrat SemiBold"/>
                        </a:rPr>
                        <a:t> CARE/FERA y </a:t>
                      </a:r>
                      <a:r>
                        <a:rPr lang="en" sz="1900" u="none" strike="noStrike" cap="none" err="1">
                          <a:solidFill>
                            <a:srgbClr val="2B87AB"/>
                          </a:solidFill>
                          <a:latin typeface="Montserrat SemiBold"/>
                          <a:ea typeface="Montserrat SemiBold"/>
                          <a:cs typeface="Montserrat SemiBold"/>
                          <a:sym typeface="Montserrat SemiBold"/>
                        </a:rPr>
                        <a:t>en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los</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recursos</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emergencia</a:t>
                      </a:r>
                      <a:r>
                        <a:rPr lang="en" sz="1900" u="none" strike="noStrike" cap="none">
                          <a:solidFill>
                            <a:srgbClr val="2B87AB"/>
                          </a:solidFill>
                          <a:latin typeface="Montserrat SemiBold"/>
                          <a:ea typeface="Montserrat SemiBold"/>
                          <a:cs typeface="Montserrat SemiBold"/>
                          <a:sym typeface="Montserrat SemiBold"/>
                        </a:rPr>
                        <a:t> para </a:t>
                      </a:r>
                      <a:r>
                        <a:rPr lang="en" sz="1900" u="none" strike="noStrike" cap="none" err="1">
                          <a:solidFill>
                            <a:srgbClr val="2B87AB"/>
                          </a:solidFill>
                          <a:latin typeface="Montserrat SemiBold"/>
                          <a:ea typeface="Montserrat SemiBold"/>
                          <a:cs typeface="Montserrat SemiBold"/>
                          <a:sym typeface="Montserrat SemiBold"/>
                        </a:rPr>
                        <a:t>aquellas</a:t>
                      </a:r>
                      <a:r>
                        <a:rPr lang="en" sz="1900" u="none" strike="noStrike" cap="none">
                          <a:solidFill>
                            <a:srgbClr val="2B87AB"/>
                          </a:solidFill>
                          <a:latin typeface="Montserrat SemiBold"/>
                          <a:ea typeface="Montserrat SemiBold"/>
                          <a:cs typeface="Montserrat SemiBold"/>
                          <a:sym typeface="Montserrat SemiBold"/>
                        </a:rPr>
                        <a:t> personas </a:t>
                      </a:r>
                      <a:r>
                        <a:rPr lang="en" sz="1900" u="none" strike="noStrike" cap="none" err="1">
                          <a:solidFill>
                            <a:srgbClr val="2B87AB"/>
                          </a:solidFill>
                          <a:latin typeface="Montserrat SemiBold"/>
                          <a:ea typeface="Montserrat SemiBold"/>
                          <a:cs typeface="Montserrat SemiBold"/>
                          <a:sym typeface="Montserrat SemiBold"/>
                        </a:rPr>
                        <a:t>que</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corren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el</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riesgo</a:t>
                      </a:r>
                      <a:r>
                        <a:rPr lang="en" sz="1900" u="none" strike="noStrike" cap="none">
                          <a:solidFill>
                            <a:srgbClr val="2B87AB"/>
                          </a:solidFill>
                          <a:latin typeface="Montserrat SemiBold"/>
                          <a:ea typeface="Montserrat SemiBold"/>
                          <a:cs typeface="Montserrat SemiBold"/>
                          <a:sym typeface="Montserrat SemiBold"/>
                        </a:rPr>
                        <a:t> de </a:t>
                      </a:r>
                      <a:r>
                        <a:rPr lang="en" sz="1900" u="none" strike="noStrike" cap="none" err="1">
                          <a:solidFill>
                            <a:srgbClr val="2B87AB"/>
                          </a:solidFill>
                          <a:latin typeface="Montserrat SemiBold"/>
                          <a:ea typeface="Montserrat SemiBold"/>
                          <a:cs typeface="Montserrat SemiBold"/>
                          <a:sym typeface="Montserrat SemiBold"/>
                        </a:rPr>
                        <a:t>que</a:t>
                      </a:r>
                      <a:r>
                        <a:rPr lang="en" sz="1900" u="none" strike="noStrike" cap="none">
                          <a:solidFill>
                            <a:srgbClr val="2B87AB"/>
                          </a:solidFill>
                          <a:latin typeface="Montserrat SemiBold"/>
                          <a:ea typeface="Montserrat SemiBold"/>
                          <a:cs typeface="Montserrat SemiBold"/>
                          <a:sym typeface="Montserrat SemiBold"/>
                        </a:rPr>
                        <a:t> les </a:t>
                      </a:r>
                      <a:r>
                        <a:rPr lang="en" sz="1900" u="none" strike="noStrike" cap="none" err="1">
                          <a:solidFill>
                            <a:srgbClr val="2B87AB"/>
                          </a:solidFill>
                          <a:latin typeface="Montserrat SemiBold"/>
                          <a:ea typeface="Montserrat SemiBold"/>
                          <a:cs typeface="Montserrat SemiBold"/>
                          <a:sym typeface="Montserrat SemiBold"/>
                        </a:rPr>
                        <a:t>suspendan</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el</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suministro</a:t>
                      </a:r>
                      <a:r>
                        <a:rPr lang="en" sz="1900" u="none" strike="noStrike" cap="none">
                          <a:solidFill>
                            <a:srgbClr val="2B87AB"/>
                          </a:solidFill>
                          <a:latin typeface="Montserrat SemiBold"/>
                          <a:ea typeface="Montserrat SemiBold"/>
                          <a:cs typeface="Montserrat SemiBold"/>
                          <a:sym typeface="Montserrat SemiBold"/>
                        </a:rPr>
                        <a:t> </a:t>
                      </a:r>
                      <a:r>
                        <a:rPr lang="en" sz="1900" u="none" strike="noStrike" cap="none" err="1">
                          <a:solidFill>
                            <a:srgbClr val="2B87AB"/>
                          </a:solidFill>
                          <a:latin typeface="Montserrat SemiBold"/>
                          <a:ea typeface="Montserrat SemiBold"/>
                          <a:cs typeface="Montserrat SemiBold"/>
                          <a:sym typeface="Montserrat SemiBold"/>
                        </a:rPr>
                        <a:t>eléctrico</a:t>
                      </a:r>
                      <a:r>
                        <a:rPr lang="en" sz="1900" u="none" strike="noStrike" cap="none">
                          <a:solidFill>
                            <a:srgbClr val="2B87AB"/>
                          </a:solidFill>
                          <a:latin typeface="Montserrat SemiBold"/>
                          <a:ea typeface="Montserrat SemiBold"/>
                          <a:cs typeface="Montserrat SemiBold"/>
                          <a:sym typeface="Montserrat SemiBold"/>
                        </a:rPr>
                        <a:t>.</a:t>
                      </a:r>
                      <a:endParaRPr sz="1900" u="none" strike="noStrike" cap="none"/>
                    </a:p>
                  </a:txBody>
                  <a:tcPr marL="121900" marR="121900" marT="121900" marB="121900">
                    <a:lnL w="9525" cap="flat" cmpd="sng">
                      <a:solidFill>
                        <a:srgbClr val="2B87AB"/>
                      </a:solidFill>
                      <a:prstDash val="solid"/>
                      <a:round/>
                      <a:headEnd type="none" w="sm" len="sm"/>
                      <a:tailEnd type="none" w="sm" len="sm"/>
                    </a:lnL>
                    <a:lnR w="9525" cap="flat" cmpd="sng">
                      <a:solidFill>
                        <a:srgbClr val="2B87AB"/>
                      </a:solidFill>
                      <a:prstDash val="solid"/>
                      <a:round/>
                      <a:headEnd type="none" w="sm" len="sm"/>
                      <a:tailEnd type="none" w="sm" len="sm"/>
                    </a:lnR>
                    <a:lnT w="9525" cap="flat" cmpd="sng">
                      <a:solidFill>
                        <a:srgbClr val="2B87AB"/>
                      </a:solidFill>
                      <a:prstDash val="solid"/>
                      <a:round/>
                      <a:headEnd type="none" w="sm" len="sm"/>
                      <a:tailEnd type="none" w="sm" len="sm"/>
                    </a:lnT>
                    <a:lnB w="9525" cap="flat" cmpd="sng">
                      <a:solidFill>
                        <a:srgbClr val="2B87AB"/>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190" name="Google Shape;1190;p24"/>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110</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6" name="Google Shape;1266;p33"/>
          <p:cNvSpPr txBox="1">
            <a:spLocks noGrp="1"/>
          </p:cNvSpPr>
          <p:nvPr>
            <p:ph type="title"/>
          </p:nvPr>
        </p:nvSpPr>
        <p:spPr>
          <a:xfrm>
            <a:off x="960000" y="796567"/>
            <a:ext cx="10272000" cy="763600"/>
          </a:xfrm>
          <a:prstGeom prst="rect">
            <a:avLst/>
          </a:prstGeom>
          <a:noFill/>
          <a:ln>
            <a:noFill/>
          </a:ln>
        </p:spPr>
        <p:txBody>
          <a:bodyPr spcFirstLastPara="1" wrap="square" lIns="121900" tIns="121900" rIns="121900" bIns="121900" anchor="t" anchorCtr="0">
            <a:noAutofit/>
          </a:bodyPr>
          <a:lstStyle/>
          <a:p>
            <a:r>
              <a:rPr lang="en" sz="3200"/>
              <a:t>Next Steps from Listening Sessions </a:t>
            </a:r>
            <a:r>
              <a:rPr lang="en">
                <a:solidFill>
                  <a:srgbClr val="2B87AB"/>
                </a:solidFill>
              </a:rPr>
              <a:t>Próximos pasos tras las Sesiones de Escucha</a:t>
            </a:r>
            <a:endParaRPr sz="3200"/>
          </a:p>
        </p:txBody>
      </p:sp>
      <p:sp>
        <p:nvSpPr>
          <p:cNvPr id="1265" name="Google Shape;1265;p33"/>
          <p:cNvSpPr txBox="1">
            <a:spLocks noGrp="1"/>
          </p:cNvSpPr>
          <p:nvPr>
            <p:ph type="body" idx="1"/>
          </p:nvPr>
        </p:nvSpPr>
        <p:spPr>
          <a:xfrm>
            <a:off x="960000" y="2450500"/>
            <a:ext cx="4577600" cy="3642000"/>
          </a:xfrm>
          <a:prstGeom prst="rect">
            <a:avLst/>
          </a:prstGeom>
          <a:noFill/>
          <a:ln>
            <a:noFill/>
          </a:ln>
        </p:spPr>
        <p:txBody>
          <a:bodyPr spcFirstLastPara="1" wrap="square" lIns="121900" tIns="121900" rIns="121900" bIns="121900" anchor="t" anchorCtr="0">
            <a:noAutofit/>
          </a:bodyPr>
          <a:lstStyle/>
          <a:p>
            <a:pPr marL="0" indent="0">
              <a:buNone/>
            </a:pPr>
            <a:r>
              <a:rPr lang="en" sz="2000"/>
              <a:t>A report on these sessions will be published early this year.</a:t>
            </a:r>
            <a:endParaRPr sz="2000"/>
          </a:p>
          <a:p>
            <a:pPr marL="0" indent="0">
              <a:buNone/>
            </a:pPr>
            <a:endParaRPr sz="2000"/>
          </a:p>
          <a:p>
            <a:pPr marL="0" indent="0">
              <a:buNone/>
            </a:pPr>
            <a:r>
              <a:rPr lang="en" sz="2000"/>
              <a:t>BEEP will continue to use  your input to advocate for equitable building decarbonization across California!</a:t>
            </a:r>
            <a:endParaRPr sz="2000"/>
          </a:p>
          <a:p>
            <a:pPr marL="0" indent="0">
              <a:buNone/>
            </a:pPr>
            <a:endParaRPr sz="2000"/>
          </a:p>
          <a:p>
            <a:pPr marL="0" indent="0">
              <a:buNone/>
            </a:pPr>
            <a:r>
              <a:rPr lang="en" sz="2000"/>
              <a:t>Join our email list if you want to stay informed at </a:t>
            </a:r>
            <a:r>
              <a:rPr lang="en" sz="2000" u="sng">
                <a:solidFill>
                  <a:schemeClr val="hlink"/>
                </a:solidFill>
                <a:hlinkClick r:id="rId3"/>
              </a:rPr>
              <a:t>beepcoalition.org</a:t>
            </a:r>
            <a:r>
              <a:rPr lang="en" sz="2000"/>
              <a:t> </a:t>
            </a:r>
            <a:endParaRPr sz="2000"/>
          </a:p>
        </p:txBody>
      </p:sp>
      <p:sp>
        <p:nvSpPr>
          <p:cNvPr id="1268" name="Google Shape;1268;p33"/>
          <p:cNvSpPr txBox="1">
            <a:spLocks noGrp="1"/>
          </p:cNvSpPr>
          <p:nvPr>
            <p:ph type="body" idx="1"/>
          </p:nvPr>
        </p:nvSpPr>
        <p:spPr>
          <a:xfrm>
            <a:off x="6096000" y="2506192"/>
            <a:ext cx="5313045" cy="3642000"/>
          </a:xfrm>
          <a:prstGeom prst="rect">
            <a:avLst/>
          </a:prstGeom>
          <a:noFill/>
          <a:ln>
            <a:noFill/>
          </a:ln>
        </p:spPr>
        <p:txBody>
          <a:bodyPr spcFirstLastPara="1" wrap="square" lIns="121900" tIns="121900" rIns="121900" bIns="121900" anchor="t" anchorCtr="0">
            <a:noAutofit/>
          </a:bodyPr>
          <a:lstStyle/>
          <a:p>
            <a:pPr marL="0" indent="0">
              <a:buNone/>
            </a:pPr>
            <a:r>
              <a:rPr lang="en" sz="2000" b="1">
                <a:solidFill>
                  <a:srgbClr val="2B87AB"/>
                </a:solidFill>
              </a:rPr>
              <a:t>A </a:t>
            </a:r>
            <a:r>
              <a:rPr lang="en" sz="2000" b="1" err="1">
                <a:solidFill>
                  <a:srgbClr val="2B87AB"/>
                </a:solidFill>
              </a:rPr>
              <a:t>principios</a:t>
            </a:r>
            <a:r>
              <a:rPr lang="en" sz="2000" b="1">
                <a:solidFill>
                  <a:srgbClr val="2B87AB"/>
                </a:solidFill>
              </a:rPr>
              <a:t> de </a:t>
            </a:r>
            <a:r>
              <a:rPr lang="en" sz="2000" b="1" err="1">
                <a:solidFill>
                  <a:srgbClr val="2B87AB"/>
                </a:solidFill>
              </a:rPr>
              <a:t>este</a:t>
            </a:r>
            <a:r>
              <a:rPr lang="en" sz="2000" b="1">
                <a:solidFill>
                  <a:srgbClr val="2B87AB"/>
                </a:solidFill>
              </a:rPr>
              <a:t> </a:t>
            </a:r>
            <a:r>
              <a:rPr lang="en" sz="2000" b="1" err="1">
                <a:solidFill>
                  <a:srgbClr val="2B87AB"/>
                </a:solidFill>
              </a:rPr>
              <a:t>año</a:t>
            </a:r>
            <a:r>
              <a:rPr lang="en" sz="2000" b="1">
                <a:solidFill>
                  <a:srgbClr val="2B87AB"/>
                </a:solidFill>
              </a:rPr>
              <a:t> se </a:t>
            </a:r>
            <a:r>
              <a:rPr lang="en" sz="2000" b="1" err="1">
                <a:solidFill>
                  <a:srgbClr val="2B87AB"/>
                </a:solidFill>
              </a:rPr>
              <a:t>publicará</a:t>
            </a:r>
            <a:r>
              <a:rPr lang="en" sz="2000" b="1">
                <a:solidFill>
                  <a:srgbClr val="2B87AB"/>
                </a:solidFill>
              </a:rPr>
              <a:t> un </a:t>
            </a:r>
            <a:r>
              <a:rPr lang="en" sz="2000" b="1" err="1">
                <a:solidFill>
                  <a:srgbClr val="2B87AB"/>
                </a:solidFill>
              </a:rPr>
              <a:t>informe</a:t>
            </a:r>
            <a:r>
              <a:rPr lang="en" sz="2000" b="1">
                <a:solidFill>
                  <a:srgbClr val="2B87AB"/>
                </a:solidFill>
              </a:rPr>
              <a:t> </a:t>
            </a:r>
            <a:r>
              <a:rPr lang="en" sz="2000" b="1" err="1">
                <a:solidFill>
                  <a:srgbClr val="2B87AB"/>
                </a:solidFill>
              </a:rPr>
              <a:t>sobre</a:t>
            </a:r>
            <a:r>
              <a:rPr lang="en" sz="2000" b="1">
                <a:solidFill>
                  <a:srgbClr val="2B87AB"/>
                </a:solidFill>
              </a:rPr>
              <a:t> </a:t>
            </a:r>
            <a:r>
              <a:rPr lang="en" sz="2000" b="1" err="1">
                <a:solidFill>
                  <a:srgbClr val="2B87AB"/>
                </a:solidFill>
              </a:rPr>
              <a:t>estas</a:t>
            </a:r>
            <a:r>
              <a:rPr lang="en" sz="2000" b="1">
                <a:solidFill>
                  <a:srgbClr val="2B87AB"/>
                </a:solidFill>
              </a:rPr>
              <a:t> </a:t>
            </a:r>
            <a:r>
              <a:rPr lang="en" sz="2000" b="1" err="1">
                <a:solidFill>
                  <a:srgbClr val="2B87AB"/>
                </a:solidFill>
              </a:rPr>
              <a:t>sesiones</a:t>
            </a:r>
            <a:r>
              <a:rPr lang="en" sz="2000" b="1">
                <a:solidFill>
                  <a:srgbClr val="2B87AB"/>
                </a:solidFill>
              </a:rPr>
              <a:t>.</a:t>
            </a:r>
            <a:endParaRPr sz="2000" b="1">
              <a:solidFill>
                <a:srgbClr val="2B87AB"/>
              </a:solidFill>
            </a:endParaRPr>
          </a:p>
          <a:p>
            <a:pPr marL="0" indent="0">
              <a:buNone/>
            </a:pPr>
            <a:endParaRPr sz="2000" b="1">
              <a:solidFill>
                <a:srgbClr val="2B87AB"/>
              </a:solidFill>
            </a:endParaRPr>
          </a:p>
          <a:p>
            <a:pPr marL="0" indent="0">
              <a:buNone/>
            </a:pPr>
            <a:r>
              <a:rPr lang="en" sz="2000" b="1">
                <a:solidFill>
                  <a:srgbClr val="2B87AB"/>
                </a:solidFill>
              </a:rPr>
              <a:t>¡BEEP </a:t>
            </a:r>
            <a:r>
              <a:rPr lang="en" sz="2000" b="1" err="1">
                <a:solidFill>
                  <a:srgbClr val="2B87AB"/>
                </a:solidFill>
              </a:rPr>
              <a:t>continuará</a:t>
            </a:r>
            <a:r>
              <a:rPr lang="en" sz="2000" b="1">
                <a:solidFill>
                  <a:srgbClr val="2B87AB"/>
                </a:solidFill>
              </a:rPr>
              <a:t> </a:t>
            </a:r>
            <a:r>
              <a:rPr lang="en" sz="2000" b="1" err="1">
                <a:solidFill>
                  <a:srgbClr val="2B87AB"/>
                </a:solidFill>
              </a:rPr>
              <a:t>aprovechando</a:t>
            </a:r>
            <a:r>
              <a:rPr lang="en" sz="2000" b="1">
                <a:solidFill>
                  <a:srgbClr val="2B87AB"/>
                </a:solidFill>
              </a:rPr>
              <a:t> sus </a:t>
            </a:r>
            <a:r>
              <a:rPr lang="en" sz="2000" b="1" err="1">
                <a:solidFill>
                  <a:srgbClr val="2B87AB"/>
                </a:solidFill>
              </a:rPr>
              <a:t>aportaciones</a:t>
            </a:r>
            <a:r>
              <a:rPr lang="en" sz="2000" b="1">
                <a:solidFill>
                  <a:srgbClr val="2B87AB"/>
                </a:solidFill>
              </a:rPr>
              <a:t> para </a:t>
            </a:r>
            <a:r>
              <a:rPr lang="en" sz="2000" b="1" err="1">
                <a:solidFill>
                  <a:srgbClr val="2B87AB"/>
                </a:solidFill>
              </a:rPr>
              <a:t>promover</a:t>
            </a:r>
            <a:r>
              <a:rPr lang="en" sz="2000" b="1">
                <a:solidFill>
                  <a:srgbClr val="2B87AB"/>
                </a:solidFill>
              </a:rPr>
              <a:t> la </a:t>
            </a:r>
            <a:r>
              <a:rPr lang="en" sz="2000" b="1" err="1">
                <a:solidFill>
                  <a:srgbClr val="2B87AB"/>
                </a:solidFill>
              </a:rPr>
              <a:t>descarbonización</a:t>
            </a:r>
            <a:r>
              <a:rPr lang="en" sz="2000" b="1">
                <a:solidFill>
                  <a:srgbClr val="2B87AB"/>
                </a:solidFill>
              </a:rPr>
              <a:t> </a:t>
            </a:r>
            <a:r>
              <a:rPr lang="en" sz="2000" b="1" err="1">
                <a:solidFill>
                  <a:srgbClr val="2B87AB"/>
                </a:solidFill>
              </a:rPr>
              <a:t>equitativa</a:t>
            </a:r>
            <a:r>
              <a:rPr lang="en" sz="2000" b="1">
                <a:solidFill>
                  <a:srgbClr val="2B87AB"/>
                </a:solidFill>
              </a:rPr>
              <a:t> de </a:t>
            </a:r>
            <a:r>
              <a:rPr lang="en" sz="2000" b="1" err="1">
                <a:solidFill>
                  <a:srgbClr val="2B87AB"/>
                </a:solidFill>
              </a:rPr>
              <a:t>los</a:t>
            </a:r>
            <a:r>
              <a:rPr lang="en" sz="2000" b="1">
                <a:solidFill>
                  <a:srgbClr val="2B87AB"/>
                </a:solidFill>
              </a:rPr>
              <a:t> </a:t>
            </a:r>
            <a:r>
              <a:rPr lang="en" sz="2000" b="1" err="1">
                <a:solidFill>
                  <a:srgbClr val="2B87AB"/>
                </a:solidFill>
              </a:rPr>
              <a:t>edificios</a:t>
            </a:r>
            <a:r>
              <a:rPr lang="en" sz="2000" b="1">
                <a:solidFill>
                  <a:srgbClr val="2B87AB"/>
                </a:solidFill>
              </a:rPr>
              <a:t> </a:t>
            </a:r>
            <a:r>
              <a:rPr lang="en" sz="2000" b="1" err="1">
                <a:solidFill>
                  <a:srgbClr val="2B87AB"/>
                </a:solidFill>
              </a:rPr>
              <a:t>en</a:t>
            </a:r>
            <a:r>
              <a:rPr lang="en" sz="2000" b="1">
                <a:solidFill>
                  <a:srgbClr val="2B87AB"/>
                </a:solidFill>
              </a:rPr>
              <a:t> </a:t>
            </a:r>
            <a:r>
              <a:rPr lang="en" sz="2000" b="1" err="1">
                <a:solidFill>
                  <a:srgbClr val="2B87AB"/>
                </a:solidFill>
              </a:rPr>
              <a:t>toda</a:t>
            </a:r>
            <a:r>
              <a:rPr lang="en" sz="2000" b="1">
                <a:solidFill>
                  <a:srgbClr val="2B87AB"/>
                </a:solidFill>
              </a:rPr>
              <a:t> California!</a:t>
            </a:r>
            <a:endParaRPr sz="2000" b="1">
              <a:solidFill>
                <a:srgbClr val="2B87AB"/>
              </a:solidFill>
            </a:endParaRPr>
          </a:p>
          <a:p>
            <a:pPr marL="0" indent="0">
              <a:buNone/>
            </a:pPr>
            <a:endParaRPr sz="2000" b="1">
              <a:solidFill>
                <a:srgbClr val="2B87AB"/>
              </a:solidFill>
            </a:endParaRPr>
          </a:p>
          <a:p>
            <a:pPr marL="0" indent="0">
              <a:buNone/>
            </a:pPr>
            <a:r>
              <a:rPr lang="en" sz="2000" b="1">
                <a:solidFill>
                  <a:srgbClr val="2B87AB"/>
                </a:solidFill>
              </a:rPr>
              <a:t>Si </a:t>
            </a:r>
            <a:r>
              <a:rPr lang="en" sz="2000" b="1" err="1">
                <a:solidFill>
                  <a:srgbClr val="2B87AB"/>
                </a:solidFill>
              </a:rPr>
              <a:t>desea</a:t>
            </a:r>
            <a:r>
              <a:rPr lang="en" sz="2000" b="1">
                <a:solidFill>
                  <a:srgbClr val="2B87AB"/>
                </a:solidFill>
              </a:rPr>
              <a:t> </a:t>
            </a:r>
            <a:r>
              <a:rPr lang="en" sz="2000" b="1" err="1">
                <a:solidFill>
                  <a:srgbClr val="2B87AB"/>
                </a:solidFill>
              </a:rPr>
              <a:t>mantenerse</a:t>
            </a:r>
            <a:r>
              <a:rPr lang="en" sz="2000" b="1">
                <a:solidFill>
                  <a:srgbClr val="2B87AB"/>
                </a:solidFill>
              </a:rPr>
              <a:t> </a:t>
            </a:r>
            <a:r>
              <a:rPr lang="en" sz="2000" b="1" err="1">
                <a:solidFill>
                  <a:srgbClr val="2B87AB"/>
                </a:solidFill>
              </a:rPr>
              <a:t>informado</a:t>
            </a:r>
            <a:r>
              <a:rPr lang="en" sz="2000" b="1">
                <a:solidFill>
                  <a:srgbClr val="2B87AB"/>
                </a:solidFill>
              </a:rPr>
              <a:t>, </a:t>
            </a:r>
            <a:r>
              <a:rPr lang="en" sz="2000" b="1" err="1">
                <a:solidFill>
                  <a:srgbClr val="2B87AB"/>
                </a:solidFill>
              </a:rPr>
              <a:t>suscríbase</a:t>
            </a:r>
            <a:r>
              <a:rPr lang="en" sz="2000" b="1">
                <a:solidFill>
                  <a:srgbClr val="2B87AB"/>
                </a:solidFill>
              </a:rPr>
              <a:t> a </a:t>
            </a:r>
            <a:r>
              <a:rPr lang="en" sz="2000" b="1" err="1">
                <a:solidFill>
                  <a:srgbClr val="2B87AB"/>
                </a:solidFill>
              </a:rPr>
              <a:t>nuestra</a:t>
            </a:r>
            <a:r>
              <a:rPr lang="en" sz="2000" b="1">
                <a:solidFill>
                  <a:srgbClr val="2B87AB"/>
                </a:solidFill>
              </a:rPr>
              <a:t> </a:t>
            </a:r>
            <a:r>
              <a:rPr lang="en" sz="2000" b="1" err="1">
                <a:solidFill>
                  <a:srgbClr val="2B87AB"/>
                </a:solidFill>
              </a:rPr>
              <a:t>lista</a:t>
            </a:r>
            <a:r>
              <a:rPr lang="en" sz="2000" b="1">
                <a:solidFill>
                  <a:srgbClr val="2B87AB"/>
                </a:solidFill>
              </a:rPr>
              <a:t> de </a:t>
            </a:r>
            <a:r>
              <a:rPr lang="en" sz="2000" b="1" err="1">
                <a:solidFill>
                  <a:srgbClr val="2B87AB"/>
                </a:solidFill>
              </a:rPr>
              <a:t>correo</a:t>
            </a:r>
            <a:r>
              <a:rPr lang="en" sz="2000" b="1">
                <a:solidFill>
                  <a:srgbClr val="2B87AB"/>
                </a:solidFill>
              </a:rPr>
              <a:t> </a:t>
            </a:r>
            <a:r>
              <a:rPr lang="en" sz="2000" b="1" err="1">
                <a:solidFill>
                  <a:srgbClr val="2B87AB"/>
                </a:solidFill>
              </a:rPr>
              <a:t>electrónico</a:t>
            </a:r>
            <a:r>
              <a:rPr lang="en" sz="2000" b="1">
                <a:solidFill>
                  <a:srgbClr val="2B87AB"/>
                </a:solidFill>
              </a:rPr>
              <a:t> </a:t>
            </a:r>
            <a:r>
              <a:rPr lang="en" sz="2000" b="1" err="1">
                <a:solidFill>
                  <a:srgbClr val="2B87AB"/>
                </a:solidFill>
              </a:rPr>
              <a:t>en</a:t>
            </a:r>
            <a:r>
              <a:rPr lang="en" sz="2000" b="1">
                <a:solidFill>
                  <a:srgbClr val="2B87AB"/>
                </a:solidFill>
              </a:rPr>
              <a:t> </a:t>
            </a:r>
            <a:r>
              <a:rPr lang="en" sz="2000" b="1" u="sng">
                <a:solidFill>
                  <a:schemeClr val="hlink"/>
                </a:solidFill>
                <a:hlinkClick r:id="rId3"/>
              </a:rPr>
              <a:t>beepcoalition.org</a:t>
            </a:r>
            <a:endParaRPr sz="2000" b="1">
              <a:solidFill>
                <a:srgbClr val="2B87AB"/>
              </a:solidFill>
            </a:endParaRPr>
          </a:p>
          <a:p>
            <a:pPr marL="0" indent="0">
              <a:buNone/>
            </a:pPr>
            <a:endParaRPr sz="2000" b="1">
              <a:solidFill>
                <a:srgbClr val="2B87AB"/>
              </a:solidFill>
            </a:endParaRPr>
          </a:p>
        </p:txBody>
      </p:sp>
      <p:sp>
        <p:nvSpPr>
          <p:cNvPr id="1267" name="Google Shape;1267;p33"/>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111</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527" name="Google Shape;1527;p34"/>
          <p:cNvSpPr txBox="1">
            <a:spLocks noGrp="1"/>
          </p:cNvSpPr>
          <p:nvPr>
            <p:ph type="title"/>
          </p:nvPr>
        </p:nvSpPr>
        <p:spPr>
          <a:xfrm>
            <a:off x="4719600" y="1972567"/>
            <a:ext cx="7199200" cy="1048400"/>
          </a:xfrm>
          <a:prstGeom prst="rect">
            <a:avLst/>
          </a:prstGeom>
          <a:noFill/>
          <a:ln>
            <a:noFill/>
          </a:ln>
        </p:spPr>
        <p:txBody>
          <a:bodyPr spcFirstLastPara="1" wrap="square" lIns="121900" tIns="121900" rIns="121900" bIns="121900" anchor="t" anchorCtr="0">
            <a:noAutofit/>
          </a:bodyPr>
          <a:lstStyle/>
          <a:p>
            <a:r>
              <a:rPr lang="en"/>
              <a:t>Thanks! </a:t>
            </a:r>
            <a:r>
              <a:rPr lang="en">
                <a:solidFill>
                  <a:srgbClr val="2B87AB"/>
                </a:solidFill>
              </a:rPr>
              <a:t>Gracias!</a:t>
            </a:r>
            <a:endParaRPr>
              <a:solidFill>
                <a:srgbClr val="2B87AB"/>
              </a:solidFill>
            </a:endParaRPr>
          </a:p>
        </p:txBody>
      </p:sp>
      <p:sp>
        <p:nvSpPr>
          <p:cNvPr id="1529" name="Google Shape;1529;p34"/>
          <p:cNvSpPr txBox="1"/>
          <p:nvPr/>
        </p:nvSpPr>
        <p:spPr>
          <a:xfrm>
            <a:off x="5576300" y="3074567"/>
            <a:ext cx="5917200" cy="1271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srgbClr val="000000"/>
                </a:solidFill>
                <a:effectLst/>
                <a:uLnTx/>
                <a:uFillTx/>
                <a:latin typeface="Arial"/>
                <a:ea typeface="Arial"/>
                <a:cs typeface="Arial"/>
                <a:sym typeface="Arial"/>
              </a:rPr>
              <a:t>Stay in touch! </a:t>
            </a:r>
            <a:r>
              <a:rPr kumimoji="0" lang="en" sz="2000" b="1" i="0" u="none" strike="noStrike" kern="1200" cap="none" spc="0" normalizeH="0" baseline="0" noProof="0">
                <a:ln>
                  <a:noFill/>
                </a:ln>
                <a:solidFill>
                  <a:srgbClr val="2B87AB"/>
                </a:solidFill>
                <a:effectLst/>
                <a:uLnTx/>
                <a:uFillTx/>
                <a:latin typeface="Arial"/>
                <a:ea typeface="Arial"/>
                <a:cs typeface="Arial"/>
                <a:sym typeface="Arial"/>
              </a:rPr>
              <a:t>¡Manténgase en contacto!</a:t>
            </a:r>
            <a:endParaRPr kumimoji="0" sz="2000" b="1" i="0" u="none" strike="noStrike" kern="1200" cap="none" spc="0" normalizeH="0" baseline="0" noProof="0">
              <a:ln>
                <a:noFill/>
              </a:ln>
              <a:solidFill>
                <a:srgbClr val="2B87AB"/>
              </a:solidFill>
              <a:effectLst/>
              <a:uLnTx/>
              <a:uFillTx/>
              <a:latin typeface="Arial"/>
              <a:ea typeface="Arial"/>
              <a:cs typeface="Arial"/>
              <a:sym typeface="Arial"/>
            </a:endParaRPr>
          </a:p>
          <a:p>
            <a:pPr marL="0" marR="0" lvl="0" indent="609585" algn="l" defTabSz="914400" rtl="0" eaLnBrk="1" fontAlgn="auto" latinLnBrk="0" hangingPunct="1">
              <a:lnSpc>
                <a:spcPct val="100000"/>
              </a:lnSpc>
              <a:spcBef>
                <a:spcPts val="0"/>
              </a:spcBef>
              <a:spcAft>
                <a:spcPts val="0"/>
              </a:spcAft>
              <a:buClr>
                <a:srgbClr val="000000"/>
              </a:buClr>
              <a:buSzPts val="1300"/>
              <a:buFontTx/>
              <a:buNone/>
              <a:tabLst/>
              <a:defRPr/>
            </a:pPr>
            <a:r>
              <a:rPr kumimoji="0" lang="en" sz="1733" b="0" i="0" u="sng" strike="noStrike" kern="1200" cap="none" spc="0" normalizeH="0" baseline="0" noProof="0">
                <a:ln>
                  <a:noFill/>
                </a:ln>
                <a:solidFill>
                  <a:srgbClr val="422C12"/>
                </a:solidFill>
                <a:effectLst/>
                <a:uLnTx/>
                <a:uFillTx/>
                <a:latin typeface="Montserrat"/>
                <a:ea typeface="Montserrat"/>
                <a:cs typeface="Montserrat"/>
                <a:sym typeface="Montserrat"/>
                <a:hlinkClick r:id="rId3"/>
              </a:rPr>
              <a:t>info@beepcoalition.org</a:t>
            </a:r>
            <a:endParaRPr kumimoji="0" sz="1733" b="0" i="0" u="none" strike="noStrike" kern="1200" cap="none" spc="0" normalizeH="0" baseline="0" noProof="0">
              <a:ln>
                <a:noFill/>
              </a:ln>
              <a:solidFill>
                <a:srgbClr val="000000"/>
              </a:solidFill>
              <a:effectLst/>
              <a:uLnTx/>
              <a:uFillTx/>
              <a:latin typeface="Montserrat"/>
              <a:ea typeface="Montserrat"/>
              <a:cs typeface="Montserrat"/>
              <a:sym typeface="Montserrat"/>
            </a:endParaRPr>
          </a:p>
          <a:p>
            <a:pPr marL="0" marR="0" lvl="0" indent="609585" algn="l" defTabSz="914400" rtl="0" eaLnBrk="1" fontAlgn="auto" latinLnBrk="0" hangingPunct="1">
              <a:lnSpc>
                <a:spcPct val="100000"/>
              </a:lnSpc>
              <a:spcBef>
                <a:spcPts val="0"/>
              </a:spcBef>
              <a:spcAft>
                <a:spcPts val="0"/>
              </a:spcAft>
              <a:buClr>
                <a:srgbClr val="000000"/>
              </a:buClr>
              <a:buSzPts val="1300"/>
              <a:buFontTx/>
              <a:buNone/>
              <a:tabLst/>
              <a:defRPr/>
            </a:pPr>
            <a:r>
              <a:rPr kumimoji="0" lang="en" sz="1733" b="0" i="0" u="sng" strike="noStrike" kern="1200" cap="none" spc="0" normalizeH="0" baseline="0" noProof="0">
                <a:ln>
                  <a:noFill/>
                </a:ln>
                <a:solidFill>
                  <a:srgbClr val="422C12"/>
                </a:solidFill>
                <a:effectLst/>
                <a:uLnTx/>
                <a:uFillTx/>
                <a:latin typeface="Montserrat"/>
                <a:ea typeface="Montserrat"/>
                <a:cs typeface="Montserrat"/>
                <a:sym typeface="Montserrat"/>
                <a:hlinkClick r:id="rId4"/>
              </a:rPr>
              <a:t>beepcoalition.org</a:t>
            </a:r>
            <a:r>
              <a:rPr kumimoji="0" lang="en" sz="1733" b="0" i="0" u="none" strike="noStrike" kern="1200" cap="none" spc="0" normalizeH="0" baseline="0" noProof="0">
                <a:ln>
                  <a:noFill/>
                </a:ln>
                <a:solidFill>
                  <a:srgbClr val="000000"/>
                </a:solidFill>
                <a:effectLst/>
                <a:uLnTx/>
                <a:uFillTx/>
                <a:latin typeface="Montserrat"/>
                <a:ea typeface="Montserrat"/>
                <a:cs typeface="Montserrat"/>
                <a:sym typeface="Montserrat"/>
              </a:rPr>
              <a:t> </a:t>
            </a:r>
            <a:endParaRPr kumimoji="0" sz="1733"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pSp>
        <p:nvGrpSpPr>
          <p:cNvPr id="1273" name="Google Shape;1273;p34">
            <a:extLst>
              <a:ext uri="{C183D7F6-B498-43B3-948B-1728B52AA6E4}">
                <adec:decorative xmlns:adec="http://schemas.microsoft.com/office/drawing/2017/decorative" val="1"/>
              </a:ext>
            </a:extLst>
          </p:cNvPr>
          <p:cNvGrpSpPr/>
          <p:nvPr/>
        </p:nvGrpSpPr>
        <p:grpSpPr>
          <a:xfrm flipH="1">
            <a:off x="563691" y="3443798"/>
            <a:ext cx="4711219" cy="2694621"/>
            <a:chOff x="-1005025" y="1165625"/>
            <a:chExt cx="5237792" cy="2995799"/>
          </a:xfrm>
        </p:grpSpPr>
        <p:sp>
          <p:nvSpPr>
            <p:cNvPr id="1274" name="Google Shape;1274;p34"/>
            <p:cNvSpPr/>
            <p:nvPr/>
          </p:nvSpPr>
          <p:spPr>
            <a:xfrm>
              <a:off x="-924417" y="1165625"/>
              <a:ext cx="5076290" cy="2929127"/>
            </a:xfrm>
            <a:custGeom>
              <a:avLst/>
              <a:gdLst/>
              <a:ahLst/>
              <a:cxnLst/>
              <a:rect l="l" t="t" r="r" b="b"/>
              <a:pathLst>
                <a:path w="7465133" h="4307539" extrusionOk="0">
                  <a:moveTo>
                    <a:pt x="7463605" y="4307540"/>
                  </a:moveTo>
                  <a:cubicBezTo>
                    <a:pt x="7468818" y="3970934"/>
                    <a:pt x="7459028" y="3642472"/>
                    <a:pt x="7459028" y="3435800"/>
                  </a:cubicBezTo>
                  <a:cubicBezTo>
                    <a:pt x="7459028" y="1538207"/>
                    <a:pt x="5789446" y="0"/>
                    <a:pt x="3730026" y="0"/>
                  </a:cubicBezTo>
                  <a:cubicBezTo>
                    <a:pt x="1670608" y="0"/>
                    <a:pt x="1025" y="1538207"/>
                    <a:pt x="1025" y="3435800"/>
                  </a:cubicBezTo>
                  <a:cubicBezTo>
                    <a:pt x="1025" y="3662198"/>
                    <a:pt x="-3807" y="3979587"/>
                    <a:pt x="7510" y="4307540"/>
                  </a:cubicBezTo>
                  <a:lnTo>
                    <a:pt x="7463605" y="4307540"/>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5" name="Google Shape;1275;p34"/>
            <p:cNvSpPr/>
            <p:nvPr/>
          </p:nvSpPr>
          <p:spPr>
            <a:xfrm>
              <a:off x="-694282" y="2502500"/>
              <a:ext cx="4840133" cy="1618573"/>
            </a:xfrm>
            <a:custGeom>
              <a:avLst/>
              <a:gdLst/>
              <a:ahLst/>
              <a:cxnLst/>
              <a:rect l="l" t="t" r="r" b="b"/>
              <a:pathLst>
                <a:path w="7117843" h="2380254" extrusionOk="0">
                  <a:moveTo>
                    <a:pt x="14712" y="2263556"/>
                  </a:moveTo>
                  <a:cubicBezTo>
                    <a:pt x="11279" y="2262793"/>
                    <a:pt x="1616" y="1848557"/>
                    <a:pt x="598" y="1816105"/>
                  </a:cubicBezTo>
                  <a:cubicBezTo>
                    <a:pt x="-8810" y="1517041"/>
                    <a:pt x="92908" y="1183490"/>
                    <a:pt x="292531" y="940930"/>
                  </a:cubicBezTo>
                  <a:cubicBezTo>
                    <a:pt x="511098" y="675463"/>
                    <a:pt x="819305" y="564236"/>
                    <a:pt x="1109458" y="400197"/>
                  </a:cubicBezTo>
                  <a:cubicBezTo>
                    <a:pt x="1469160" y="196833"/>
                    <a:pt x="1785759" y="322567"/>
                    <a:pt x="2151055" y="423740"/>
                  </a:cubicBezTo>
                  <a:cubicBezTo>
                    <a:pt x="2559583" y="536748"/>
                    <a:pt x="2958446" y="414959"/>
                    <a:pt x="3330482" y="241629"/>
                  </a:cubicBezTo>
                  <a:cubicBezTo>
                    <a:pt x="3484967" y="169726"/>
                    <a:pt x="3624957" y="63718"/>
                    <a:pt x="3791902" y="21085"/>
                  </a:cubicBezTo>
                  <a:cubicBezTo>
                    <a:pt x="4170931" y="-75634"/>
                    <a:pt x="4524149" y="180543"/>
                    <a:pt x="4823964" y="380089"/>
                  </a:cubicBezTo>
                  <a:cubicBezTo>
                    <a:pt x="4932803" y="452501"/>
                    <a:pt x="5069360" y="467900"/>
                    <a:pt x="5191295" y="421704"/>
                  </a:cubicBezTo>
                  <a:cubicBezTo>
                    <a:pt x="5191295" y="421704"/>
                    <a:pt x="5888448" y="375253"/>
                    <a:pt x="5888448" y="375253"/>
                  </a:cubicBezTo>
                  <a:cubicBezTo>
                    <a:pt x="6003899" y="331475"/>
                    <a:pt x="6147195" y="339238"/>
                    <a:pt x="6248532" y="412923"/>
                  </a:cubicBezTo>
                  <a:cubicBezTo>
                    <a:pt x="6392591" y="517786"/>
                    <a:pt x="6561190" y="689207"/>
                    <a:pt x="6665324" y="831358"/>
                  </a:cubicBezTo>
                  <a:cubicBezTo>
                    <a:pt x="6813451" y="1033703"/>
                    <a:pt x="6915933" y="1200161"/>
                    <a:pt x="6984465" y="1446411"/>
                  </a:cubicBezTo>
                  <a:cubicBezTo>
                    <a:pt x="7008369" y="1532185"/>
                    <a:pt x="7040666" y="1666319"/>
                    <a:pt x="7047659" y="1755402"/>
                  </a:cubicBezTo>
                  <a:cubicBezTo>
                    <a:pt x="7062916" y="1950621"/>
                    <a:pt x="7102587" y="2185163"/>
                    <a:pt x="7117844" y="2380255"/>
                  </a:cubicBezTo>
                  <a:cubicBezTo>
                    <a:pt x="7117844" y="2380255"/>
                    <a:pt x="38107" y="2263938"/>
                    <a:pt x="14712" y="2263556"/>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76" name="Google Shape;1276;p34"/>
            <p:cNvGrpSpPr/>
            <p:nvPr/>
          </p:nvGrpSpPr>
          <p:grpSpPr>
            <a:xfrm>
              <a:off x="2089510" y="2656521"/>
              <a:ext cx="210074" cy="475117"/>
              <a:chOff x="6803579" y="3291685"/>
              <a:chExt cx="309478" cy="699936"/>
            </a:xfrm>
          </p:grpSpPr>
          <p:grpSp>
            <p:nvGrpSpPr>
              <p:cNvPr id="1277" name="Google Shape;1277;p34"/>
              <p:cNvGrpSpPr/>
              <p:nvPr/>
            </p:nvGrpSpPr>
            <p:grpSpPr>
              <a:xfrm>
                <a:off x="6803579" y="3291685"/>
                <a:ext cx="309478" cy="699936"/>
                <a:chOff x="6803579" y="3291685"/>
                <a:chExt cx="309478" cy="699936"/>
              </a:xfrm>
            </p:grpSpPr>
            <p:grpSp>
              <p:nvGrpSpPr>
                <p:cNvPr id="1278" name="Google Shape;1278;p34"/>
                <p:cNvGrpSpPr/>
                <p:nvPr/>
              </p:nvGrpSpPr>
              <p:grpSpPr>
                <a:xfrm>
                  <a:off x="6803579" y="3291685"/>
                  <a:ext cx="309478" cy="562875"/>
                  <a:chOff x="6803579" y="3291685"/>
                  <a:chExt cx="309478" cy="562875"/>
                </a:xfrm>
              </p:grpSpPr>
              <p:sp>
                <p:nvSpPr>
                  <p:cNvPr id="1279" name="Google Shape;1279;p34"/>
                  <p:cNvSpPr/>
                  <p:nvPr/>
                </p:nvSpPr>
                <p:spPr>
                  <a:xfrm>
                    <a:off x="6849479" y="3291685"/>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0" name="Google Shape;1280;p34"/>
                  <p:cNvSpPr/>
                  <p:nvPr/>
                </p:nvSpPr>
                <p:spPr>
                  <a:xfrm>
                    <a:off x="6826974" y="3424164"/>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4" y="0"/>
                          <a:pt x="262688" y="52134"/>
                          <a:pt x="262688" y="11644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1" name="Google Shape;1281;p34"/>
                  <p:cNvSpPr/>
                  <p:nvPr/>
                </p:nvSpPr>
                <p:spPr>
                  <a:xfrm>
                    <a:off x="6803579" y="3579931"/>
                    <a:ext cx="309478" cy="274629"/>
                  </a:xfrm>
                  <a:custGeom>
                    <a:avLst/>
                    <a:gdLst/>
                    <a:ahLst/>
                    <a:cxnLst/>
                    <a:rect l="l" t="t" r="r" b="b"/>
                    <a:pathLst>
                      <a:path w="309478" h="274629" extrusionOk="0">
                        <a:moveTo>
                          <a:pt x="309479" y="137315"/>
                        </a:moveTo>
                        <a:cubicBezTo>
                          <a:pt x="309479" y="213152"/>
                          <a:pt x="240199"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82" name="Google Shape;1282;p34"/>
                <p:cNvSpPr/>
                <p:nvPr/>
              </p:nvSpPr>
              <p:spPr>
                <a:xfrm>
                  <a:off x="6949545" y="3435108"/>
                  <a:ext cx="17546" cy="556513"/>
                </a:xfrm>
                <a:custGeom>
                  <a:avLst/>
                  <a:gdLst/>
                  <a:ahLst/>
                  <a:cxnLst/>
                  <a:rect l="l" t="t" r="r" b="b"/>
                  <a:pathLst>
                    <a:path w="17546" h="556513" extrusionOk="0">
                      <a:moveTo>
                        <a:pt x="0" y="0"/>
                      </a:moveTo>
                      <a:lnTo>
                        <a:pt x="17547" y="0"/>
                      </a:lnTo>
                      <a:lnTo>
                        <a:pt x="17547" y="556513"/>
                      </a:lnTo>
                      <a:lnTo>
                        <a:pt x="0" y="556513"/>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83" name="Google Shape;1283;p34"/>
              <p:cNvSpPr/>
              <p:nvPr/>
            </p:nvSpPr>
            <p:spPr>
              <a:xfrm rot="-2797154">
                <a:off x="6945216" y="3544489"/>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4" name="Google Shape;1284;p34"/>
              <p:cNvSpPr/>
              <p:nvPr/>
            </p:nvSpPr>
            <p:spPr>
              <a:xfrm rot="-2700000">
                <a:off x="6925173" y="3482904"/>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5" name="Google Shape;1285;p34"/>
              <p:cNvSpPr/>
              <p:nvPr/>
            </p:nvSpPr>
            <p:spPr>
              <a:xfrm rot="-3022674">
                <a:off x="6913169" y="3690576"/>
                <a:ext cx="11693" cy="98848"/>
              </a:xfrm>
              <a:custGeom>
                <a:avLst/>
                <a:gdLst/>
                <a:ahLst/>
                <a:cxnLst/>
                <a:rect l="l" t="t" r="r" b="b"/>
                <a:pathLst>
                  <a:path w="11697" h="98882" extrusionOk="0">
                    <a:moveTo>
                      <a:pt x="0" y="0"/>
                    </a:moveTo>
                    <a:lnTo>
                      <a:pt x="11698" y="0"/>
                    </a:lnTo>
                    <a:lnTo>
                      <a:pt x="11698" y="98882"/>
                    </a:lnTo>
                    <a:lnTo>
                      <a:pt x="0" y="9888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6" name="Google Shape;1286;p34"/>
              <p:cNvSpPr/>
              <p:nvPr/>
            </p:nvSpPr>
            <p:spPr>
              <a:xfrm rot="-2663559">
                <a:off x="6946768" y="3701520"/>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87" name="Google Shape;1287;p34"/>
            <p:cNvSpPr/>
            <p:nvPr/>
          </p:nvSpPr>
          <p:spPr>
            <a:xfrm>
              <a:off x="437399" y="2979159"/>
              <a:ext cx="3420214" cy="706666"/>
            </a:xfrm>
            <a:custGeom>
              <a:avLst/>
              <a:gdLst/>
              <a:ahLst/>
              <a:cxnLst/>
              <a:rect l="l" t="t" r="r" b="b"/>
              <a:pathLst>
                <a:path w="5029726" h="1039215" extrusionOk="0">
                  <a:moveTo>
                    <a:pt x="0" y="0"/>
                  </a:moveTo>
                  <a:lnTo>
                    <a:pt x="1887006" y="70248"/>
                  </a:lnTo>
                  <a:cubicBezTo>
                    <a:pt x="1887006" y="70248"/>
                    <a:pt x="4103707" y="491483"/>
                    <a:pt x="4230092" y="477485"/>
                  </a:cubicBezTo>
                  <a:cubicBezTo>
                    <a:pt x="4356351" y="463486"/>
                    <a:pt x="4980648" y="512608"/>
                    <a:pt x="4980648" y="512608"/>
                  </a:cubicBezTo>
                  <a:lnTo>
                    <a:pt x="5029727" y="1039216"/>
                  </a:lnTo>
                  <a:lnTo>
                    <a:pt x="27973" y="786475"/>
                  </a:lnTo>
                  <a:lnTo>
                    <a:pt x="0" y="0"/>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8" name="Google Shape;1288;p34"/>
            <p:cNvSpPr/>
            <p:nvPr/>
          </p:nvSpPr>
          <p:spPr>
            <a:xfrm>
              <a:off x="1174081" y="3034274"/>
              <a:ext cx="771878" cy="571495"/>
            </a:xfrm>
            <a:custGeom>
              <a:avLst/>
              <a:gdLst/>
              <a:ahLst/>
              <a:cxnLst/>
              <a:rect l="l" t="t" r="r" b="b"/>
              <a:pathLst>
                <a:path w="1135115" h="840434" extrusionOk="0">
                  <a:moveTo>
                    <a:pt x="365139" y="840434"/>
                  </a:moveTo>
                  <a:cubicBezTo>
                    <a:pt x="359417" y="840434"/>
                    <a:pt x="353696" y="839416"/>
                    <a:pt x="347974" y="837507"/>
                  </a:cubicBezTo>
                  <a:cubicBezTo>
                    <a:pt x="245111" y="800729"/>
                    <a:pt x="5309" y="701974"/>
                    <a:pt x="96" y="579167"/>
                  </a:cubicBezTo>
                  <a:cubicBezTo>
                    <a:pt x="-1429" y="543916"/>
                    <a:pt x="14464" y="493902"/>
                    <a:pt x="98509" y="455469"/>
                  </a:cubicBezTo>
                  <a:cubicBezTo>
                    <a:pt x="214214" y="402528"/>
                    <a:pt x="427823" y="372113"/>
                    <a:pt x="634439" y="342588"/>
                  </a:cubicBezTo>
                  <a:cubicBezTo>
                    <a:pt x="772013" y="322990"/>
                    <a:pt x="982062" y="299828"/>
                    <a:pt x="998209" y="256814"/>
                  </a:cubicBezTo>
                  <a:cubicBezTo>
                    <a:pt x="1030378" y="171549"/>
                    <a:pt x="653638" y="72794"/>
                    <a:pt x="426551" y="29144"/>
                  </a:cubicBezTo>
                  <a:cubicBezTo>
                    <a:pt x="398960" y="23799"/>
                    <a:pt x="403792" y="-4580"/>
                    <a:pt x="431256" y="637"/>
                  </a:cubicBezTo>
                  <a:cubicBezTo>
                    <a:pt x="565016" y="26344"/>
                    <a:pt x="1055681" y="114791"/>
                    <a:pt x="1124976" y="238107"/>
                  </a:cubicBezTo>
                  <a:cubicBezTo>
                    <a:pt x="1137564" y="260378"/>
                    <a:pt x="1138454" y="285830"/>
                    <a:pt x="1127519" y="307973"/>
                  </a:cubicBezTo>
                  <a:cubicBezTo>
                    <a:pt x="1094969" y="374022"/>
                    <a:pt x="970364" y="397565"/>
                    <a:pt x="648807" y="443379"/>
                  </a:cubicBezTo>
                  <a:cubicBezTo>
                    <a:pt x="458593" y="470486"/>
                    <a:pt x="243077" y="501156"/>
                    <a:pt x="140723" y="547988"/>
                  </a:cubicBezTo>
                  <a:cubicBezTo>
                    <a:pt x="106265" y="563768"/>
                    <a:pt x="101688" y="575222"/>
                    <a:pt x="101561" y="575349"/>
                  </a:cubicBezTo>
                  <a:cubicBezTo>
                    <a:pt x="102705" y="605383"/>
                    <a:pt x="228073" y="686576"/>
                    <a:pt x="382177" y="741679"/>
                  </a:cubicBezTo>
                  <a:cubicBezTo>
                    <a:pt x="408623" y="751097"/>
                    <a:pt x="422356" y="780240"/>
                    <a:pt x="412946" y="806710"/>
                  </a:cubicBezTo>
                  <a:cubicBezTo>
                    <a:pt x="405572" y="827454"/>
                    <a:pt x="385991" y="840434"/>
                    <a:pt x="365139" y="840434"/>
                  </a:cubicBezTo>
                  <a:close/>
                  <a:moveTo>
                    <a:pt x="1036354" y="287866"/>
                  </a:moveTo>
                  <a:lnTo>
                    <a:pt x="1036354" y="287866"/>
                  </a:lnTo>
                  <a:lnTo>
                    <a:pt x="1036354" y="287866"/>
                  </a:ln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9" name="Google Shape;1289;p34"/>
            <p:cNvGrpSpPr/>
            <p:nvPr/>
          </p:nvGrpSpPr>
          <p:grpSpPr>
            <a:xfrm>
              <a:off x="120808" y="1725515"/>
              <a:ext cx="620348" cy="1220136"/>
              <a:chOff x="3903311" y="1920138"/>
              <a:chExt cx="913889" cy="1797490"/>
            </a:xfrm>
          </p:grpSpPr>
          <p:sp>
            <p:nvSpPr>
              <p:cNvPr id="1290" name="Google Shape;1290;p34"/>
              <p:cNvSpPr/>
              <p:nvPr/>
            </p:nvSpPr>
            <p:spPr>
              <a:xfrm>
                <a:off x="4109055" y="2234557"/>
                <a:ext cx="230901" cy="1483071"/>
              </a:xfrm>
              <a:custGeom>
                <a:avLst/>
                <a:gdLst/>
                <a:ahLst/>
                <a:cxnLst/>
                <a:rect l="l" t="t" r="r" b="b"/>
                <a:pathLst>
                  <a:path w="230901" h="1483071" extrusionOk="0">
                    <a:moveTo>
                      <a:pt x="157028" y="38655"/>
                    </a:moveTo>
                    <a:lnTo>
                      <a:pt x="230901" y="1483071"/>
                    </a:lnTo>
                    <a:lnTo>
                      <a:pt x="0" y="1483071"/>
                    </a:lnTo>
                    <a:lnTo>
                      <a:pt x="73873" y="38655"/>
                    </a:lnTo>
                    <a:cubicBezTo>
                      <a:pt x="77688" y="-12885"/>
                      <a:pt x="153214" y="-12885"/>
                      <a:pt x="157028" y="3865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1" name="Google Shape;1291;p34"/>
              <p:cNvSpPr/>
              <p:nvPr/>
            </p:nvSpPr>
            <p:spPr>
              <a:xfrm>
                <a:off x="4039378" y="2217090"/>
                <a:ext cx="345842" cy="85392"/>
              </a:xfrm>
              <a:custGeom>
                <a:avLst/>
                <a:gdLst/>
                <a:ahLst/>
                <a:cxnLst/>
                <a:rect l="l" t="t" r="r" b="b"/>
                <a:pathLst>
                  <a:path w="345842" h="85392" extrusionOk="0">
                    <a:moveTo>
                      <a:pt x="42722" y="85392"/>
                    </a:moveTo>
                    <a:lnTo>
                      <a:pt x="345843" y="85392"/>
                    </a:lnTo>
                    <a:lnTo>
                      <a:pt x="345843" y="0"/>
                    </a:lnTo>
                    <a:lnTo>
                      <a:pt x="42722" y="0"/>
                    </a:lnTo>
                    <a:cubicBezTo>
                      <a:pt x="19199" y="0"/>
                      <a:pt x="0" y="19089"/>
                      <a:pt x="0" y="42760"/>
                    </a:cubicBezTo>
                    <a:lnTo>
                      <a:pt x="0" y="42760"/>
                    </a:lnTo>
                    <a:cubicBezTo>
                      <a:pt x="0" y="66303"/>
                      <a:pt x="19199" y="85392"/>
                      <a:pt x="42722" y="8539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2" name="Google Shape;1292;p34"/>
              <p:cNvSpPr/>
              <p:nvPr/>
            </p:nvSpPr>
            <p:spPr>
              <a:xfrm>
                <a:off x="4389163" y="1920138"/>
                <a:ext cx="428037" cy="354314"/>
              </a:xfrm>
              <a:custGeom>
                <a:avLst/>
                <a:gdLst/>
                <a:ahLst/>
                <a:cxnLst/>
                <a:rect l="l" t="t" r="r" b="b"/>
                <a:pathLst>
                  <a:path w="428037" h="354314" extrusionOk="0">
                    <a:moveTo>
                      <a:pt x="2034" y="335895"/>
                    </a:moveTo>
                    <a:cubicBezTo>
                      <a:pt x="2034" y="335895"/>
                      <a:pt x="410561" y="-8983"/>
                      <a:pt x="423276" y="179"/>
                    </a:cubicBezTo>
                    <a:cubicBezTo>
                      <a:pt x="435991" y="9342"/>
                      <a:pt x="430778" y="164728"/>
                      <a:pt x="311132" y="269464"/>
                    </a:cubicBezTo>
                    <a:cubicBezTo>
                      <a:pt x="191485" y="374200"/>
                      <a:pt x="0" y="352439"/>
                      <a:pt x="0" y="352439"/>
                    </a:cubicBezTo>
                    <a:lnTo>
                      <a:pt x="2034" y="335895"/>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3" name="Google Shape;1293;p34"/>
              <p:cNvSpPr/>
              <p:nvPr/>
            </p:nvSpPr>
            <p:spPr>
              <a:xfrm>
                <a:off x="4301037" y="2261377"/>
                <a:ext cx="205705" cy="534648"/>
              </a:xfrm>
              <a:custGeom>
                <a:avLst/>
                <a:gdLst/>
                <a:ahLst/>
                <a:cxnLst/>
                <a:rect l="l" t="t" r="r" b="b"/>
                <a:pathLst>
                  <a:path w="205705" h="534648" extrusionOk="0">
                    <a:moveTo>
                      <a:pt x="84057" y="8908"/>
                    </a:moveTo>
                    <a:cubicBezTo>
                      <a:pt x="84057" y="8908"/>
                      <a:pt x="218452" y="526607"/>
                      <a:pt x="204720" y="534116"/>
                    </a:cubicBezTo>
                    <a:cubicBezTo>
                      <a:pt x="190988" y="541624"/>
                      <a:pt x="53160" y="469849"/>
                      <a:pt x="10438" y="316626"/>
                    </a:cubicBezTo>
                    <a:cubicBezTo>
                      <a:pt x="-32284" y="163403"/>
                      <a:pt x="69943" y="0"/>
                      <a:pt x="69943" y="0"/>
                    </a:cubicBezTo>
                    <a:lnTo>
                      <a:pt x="84057" y="8908"/>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4" name="Google Shape;1294;p34"/>
              <p:cNvSpPr/>
              <p:nvPr/>
            </p:nvSpPr>
            <p:spPr>
              <a:xfrm>
                <a:off x="3903311" y="1963040"/>
                <a:ext cx="490937" cy="290701"/>
              </a:xfrm>
              <a:custGeom>
                <a:avLst/>
                <a:gdLst/>
                <a:ahLst/>
                <a:cxnLst/>
                <a:rect l="l" t="t" r="r" b="b"/>
                <a:pathLst>
                  <a:path w="490937" h="290701" extrusionOk="0">
                    <a:moveTo>
                      <a:pt x="474917" y="290701"/>
                    </a:moveTo>
                    <a:cubicBezTo>
                      <a:pt x="474917" y="290701"/>
                      <a:pt x="-3415" y="51959"/>
                      <a:pt x="18" y="36688"/>
                    </a:cubicBezTo>
                    <a:cubicBezTo>
                      <a:pt x="3451" y="21416"/>
                      <a:pt x="148019" y="-35469"/>
                      <a:pt x="291442" y="32997"/>
                    </a:cubicBezTo>
                    <a:cubicBezTo>
                      <a:pt x="434992" y="101464"/>
                      <a:pt x="490937" y="285993"/>
                      <a:pt x="490937" y="285993"/>
                    </a:cubicBezTo>
                    <a:lnTo>
                      <a:pt x="474917" y="290701"/>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5" name="Google Shape;1295;p34"/>
              <p:cNvSpPr/>
              <p:nvPr/>
            </p:nvSpPr>
            <p:spPr>
              <a:xfrm>
                <a:off x="4341228" y="2216963"/>
                <a:ext cx="85443" cy="85519"/>
              </a:xfrm>
              <a:custGeom>
                <a:avLst/>
                <a:gdLst/>
                <a:ahLst/>
                <a:cxnLst/>
                <a:rect l="l" t="t" r="r" b="b"/>
                <a:pathLst>
                  <a:path w="85443" h="85519" extrusionOk="0">
                    <a:moveTo>
                      <a:pt x="85444" y="42760"/>
                    </a:moveTo>
                    <a:cubicBezTo>
                      <a:pt x="85444" y="66375"/>
                      <a:pt x="66317" y="85520"/>
                      <a:pt x="42722" y="85520"/>
                    </a:cubicBezTo>
                    <a:cubicBezTo>
                      <a:pt x="19127" y="85520"/>
                      <a:pt x="0" y="66375"/>
                      <a:pt x="0" y="42760"/>
                    </a:cubicBezTo>
                    <a:cubicBezTo>
                      <a:pt x="0" y="19144"/>
                      <a:pt x="19127" y="0"/>
                      <a:pt x="42722" y="0"/>
                    </a:cubicBezTo>
                    <a:cubicBezTo>
                      <a:pt x="66317" y="0"/>
                      <a:pt x="85444" y="19144"/>
                      <a:pt x="85444" y="42760"/>
                    </a:cubicBez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96" name="Google Shape;1296;p34"/>
            <p:cNvGrpSpPr/>
            <p:nvPr/>
          </p:nvGrpSpPr>
          <p:grpSpPr>
            <a:xfrm>
              <a:off x="2632216" y="2014594"/>
              <a:ext cx="527860" cy="1236168"/>
              <a:chOff x="7603087" y="2346006"/>
              <a:chExt cx="777637" cy="1821108"/>
            </a:xfrm>
          </p:grpSpPr>
          <p:sp>
            <p:nvSpPr>
              <p:cNvPr id="1297" name="Google Shape;1297;p34"/>
              <p:cNvSpPr/>
              <p:nvPr/>
            </p:nvSpPr>
            <p:spPr>
              <a:xfrm>
                <a:off x="7731506" y="2346006"/>
                <a:ext cx="649218" cy="1821108"/>
              </a:xfrm>
              <a:custGeom>
                <a:avLst/>
                <a:gdLst/>
                <a:ahLst/>
                <a:cxnLst/>
                <a:rect l="l" t="t" r="r" b="b"/>
                <a:pathLst>
                  <a:path w="649218" h="1821108" extrusionOk="0">
                    <a:moveTo>
                      <a:pt x="556782" y="282520"/>
                    </a:moveTo>
                    <a:lnTo>
                      <a:pt x="556782" y="143042"/>
                    </a:lnTo>
                    <a:lnTo>
                      <a:pt x="472228" y="143042"/>
                    </a:lnTo>
                    <a:lnTo>
                      <a:pt x="472228" y="0"/>
                    </a:lnTo>
                    <a:lnTo>
                      <a:pt x="177117" y="0"/>
                    </a:lnTo>
                    <a:lnTo>
                      <a:pt x="177117" y="143042"/>
                    </a:lnTo>
                    <a:lnTo>
                      <a:pt x="92437" y="143042"/>
                    </a:lnTo>
                    <a:lnTo>
                      <a:pt x="92437" y="282520"/>
                    </a:lnTo>
                    <a:lnTo>
                      <a:pt x="0" y="282520"/>
                    </a:lnTo>
                    <a:lnTo>
                      <a:pt x="0" y="1821109"/>
                    </a:lnTo>
                    <a:lnTo>
                      <a:pt x="649219" y="1821109"/>
                    </a:lnTo>
                    <a:lnTo>
                      <a:pt x="649219" y="282520"/>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8" name="Google Shape;1298;p34"/>
              <p:cNvSpPr/>
              <p:nvPr/>
            </p:nvSpPr>
            <p:spPr>
              <a:xfrm>
                <a:off x="7603087" y="2346006"/>
                <a:ext cx="649218" cy="1821108"/>
              </a:xfrm>
              <a:custGeom>
                <a:avLst/>
                <a:gdLst/>
                <a:ahLst/>
                <a:cxnLst/>
                <a:rect l="l" t="t" r="r" b="b"/>
                <a:pathLst>
                  <a:path w="649218" h="1821108" extrusionOk="0">
                    <a:moveTo>
                      <a:pt x="556782" y="282520"/>
                    </a:moveTo>
                    <a:lnTo>
                      <a:pt x="556782" y="143042"/>
                    </a:lnTo>
                    <a:lnTo>
                      <a:pt x="472228" y="143042"/>
                    </a:lnTo>
                    <a:lnTo>
                      <a:pt x="472228" y="0"/>
                    </a:lnTo>
                    <a:lnTo>
                      <a:pt x="177117" y="0"/>
                    </a:lnTo>
                    <a:lnTo>
                      <a:pt x="177117" y="143042"/>
                    </a:lnTo>
                    <a:lnTo>
                      <a:pt x="92437" y="143042"/>
                    </a:lnTo>
                    <a:lnTo>
                      <a:pt x="92437" y="282520"/>
                    </a:lnTo>
                    <a:lnTo>
                      <a:pt x="0" y="282520"/>
                    </a:lnTo>
                    <a:lnTo>
                      <a:pt x="0" y="1821109"/>
                    </a:lnTo>
                    <a:lnTo>
                      <a:pt x="649219" y="1821109"/>
                    </a:lnTo>
                    <a:lnTo>
                      <a:pt x="649219" y="282520"/>
                    </a:ln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99" name="Google Shape;1299;p34"/>
              <p:cNvGrpSpPr/>
              <p:nvPr/>
            </p:nvGrpSpPr>
            <p:grpSpPr>
              <a:xfrm>
                <a:off x="7706458" y="2738225"/>
                <a:ext cx="442730" cy="1274394"/>
                <a:chOff x="7706458" y="2738225"/>
                <a:chExt cx="442730" cy="1274394"/>
              </a:xfrm>
            </p:grpSpPr>
            <p:sp>
              <p:nvSpPr>
                <p:cNvPr id="1300" name="Google Shape;1300;p34"/>
                <p:cNvSpPr/>
                <p:nvPr/>
              </p:nvSpPr>
              <p:spPr>
                <a:xfrm>
                  <a:off x="7706458" y="2738225"/>
                  <a:ext cx="35474" cy="1274394"/>
                </a:xfrm>
                <a:custGeom>
                  <a:avLst/>
                  <a:gdLst/>
                  <a:ahLst/>
                  <a:cxnLst/>
                  <a:rect l="l" t="t" r="r" b="b"/>
                  <a:pathLst>
                    <a:path w="35474" h="1274394" extrusionOk="0">
                      <a:moveTo>
                        <a:pt x="0" y="0"/>
                      </a:moveTo>
                      <a:lnTo>
                        <a:pt x="35474" y="0"/>
                      </a:lnTo>
                      <a:lnTo>
                        <a:pt x="35474" y="1274395"/>
                      </a:lnTo>
                      <a:lnTo>
                        <a:pt x="0" y="1274395"/>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1" name="Google Shape;1301;p34"/>
                <p:cNvSpPr/>
                <p:nvPr/>
              </p:nvSpPr>
              <p:spPr>
                <a:xfrm>
                  <a:off x="7842125" y="2738225"/>
                  <a:ext cx="35474" cy="1274394"/>
                </a:xfrm>
                <a:custGeom>
                  <a:avLst/>
                  <a:gdLst/>
                  <a:ahLst/>
                  <a:cxnLst/>
                  <a:rect l="l" t="t" r="r" b="b"/>
                  <a:pathLst>
                    <a:path w="35474" h="1274394" extrusionOk="0">
                      <a:moveTo>
                        <a:pt x="0" y="0"/>
                      </a:moveTo>
                      <a:lnTo>
                        <a:pt x="35474" y="0"/>
                      </a:lnTo>
                      <a:lnTo>
                        <a:pt x="35474" y="1274395"/>
                      </a:lnTo>
                      <a:lnTo>
                        <a:pt x="0" y="1274395"/>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2" name="Google Shape;1302;p34"/>
                <p:cNvSpPr/>
                <p:nvPr/>
              </p:nvSpPr>
              <p:spPr>
                <a:xfrm>
                  <a:off x="7977919" y="2738225"/>
                  <a:ext cx="35474" cy="1274394"/>
                </a:xfrm>
                <a:custGeom>
                  <a:avLst/>
                  <a:gdLst/>
                  <a:ahLst/>
                  <a:cxnLst/>
                  <a:rect l="l" t="t" r="r" b="b"/>
                  <a:pathLst>
                    <a:path w="35474" h="1274394" extrusionOk="0">
                      <a:moveTo>
                        <a:pt x="0" y="0"/>
                      </a:moveTo>
                      <a:lnTo>
                        <a:pt x="35474" y="0"/>
                      </a:lnTo>
                      <a:lnTo>
                        <a:pt x="35474" y="1274395"/>
                      </a:lnTo>
                      <a:lnTo>
                        <a:pt x="0" y="1274395"/>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3" name="Google Shape;1303;p34"/>
                <p:cNvSpPr/>
                <p:nvPr/>
              </p:nvSpPr>
              <p:spPr>
                <a:xfrm>
                  <a:off x="8113714" y="2738225"/>
                  <a:ext cx="35474" cy="1274394"/>
                </a:xfrm>
                <a:custGeom>
                  <a:avLst/>
                  <a:gdLst/>
                  <a:ahLst/>
                  <a:cxnLst/>
                  <a:rect l="l" t="t" r="r" b="b"/>
                  <a:pathLst>
                    <a:path w="35474" h="1274394" extrusionOk="0">
                      <a:moveTo>
                        <a:pt x="0" y="0"/>
                      </a:moveTo>
                      <a:lnTo>
                        <a:pt x="35474" y="0"/>
                      </a:lnTo>
                      <a:lnTo>
                        <a:pt x="35474" y="1274395"/>
                      </a:lnTo>
                      <a:lnTo>
                        <a:pt x="0" y="1274395"/>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304" name="Google Shape;1304;p34"/>
            <p:cNvGrpSpPr/>
            <p:nvPr/>
          </p:nvGrpSpPr>
          <p:grpSpPr>
            <a:xfrm>
              <a:off x="3275039" y="2255775"/>
              <a:ext cx="524149" cy="1239285"/>
              <a:chOff x="8550086" y="2701311"/>
              <a:chExt cx="772170" cy="1825699"/>
            </a:xfrm>
          </p:grpSpPr>
          <p:grpSp>
            <p:nvGrpSpPr>
              <p:cNvPr id="1305" name="Google Shape;1305;p34"/>
              <p:cNvGrpSpPr/>
              <p:nvPr/>
            </p:nvGrpSpPr>
            <p:grpSpPr>
              <a:xfrm>
                <a:off x="8550086" y="2701311"/>
                <a:ext cx="772170" cy="1825699"/>
                <a:chOff x="8550086" y="2701311"/>
                <a:chExt cx="772170" cy="1825699"/>
              </a:xfrm>
            </p:grpSpPr>
            <p:sp>
              <p:nvSpPr>
                <p:cNvPr id="1306" name="Google Shape;1306;p34"/>
                <p:cNvSpPr/>
                <p:nvPr/>
              </p:nvSpPr>
              <p:spPr>
                <a:xfrm>
                  <a:off x="8550086" y="2701320"/>
                  <a:ext cx="738349" cy="1825690"/>
                </a:xfrm>
                <a:custGeom>
                  <a:avLst/>
                  <a:gdLst/>
                  <a:ahLst/>
                  <a:cxnLst/>
                  <a:rect l="l" t="t" r="r" b="b"/>
                  <a:pathLst>
                    <a:path w="738349" h="1825690" extrusionOk="0">
                      <a:moveTo>
                        <a:pt x="0" y="0"/>
                      </a:moveTo>
                      <a:lnTo>
                        <a:pt x="738350" y="0"/>
                      </a:lnTo>
                      <a:lnTo>
                        <a:pt x="738350" y="1825690"/>
                      </a:lnTo>
                      <a:lnTo>
                        <a:pt x="0" y="1825690"/>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7" name="Google Shape;1307;p34"/>
                <p:cNvSpPr/>
                <p:nvPr/>
              </p:nvSpPr>
              <p:spPr>
                <a:xfrm>
                  <a:off x="8550086" y="2701320"/>
                  <a:ext cx="738349" cy="77629"/>
                </a:xfrm>
                <a:custGeom>
                  <a:avLst/>
                  <a:gdLst/>
                  <a:ahLst/>
                  <a:cxnLst/>
                  <a:rect l="l" t="t" r="r" b="b"/>
                  <a:pathLst>
                    <a:path w="738349" h="77629" extrusionOk="0">
                      <a:moveTo>
                        <a:pt x="0" y="0"/>
                      </a:moveTo>
                      <a:lnTo>
                        <a:pt x="738350" y="0"/>
                      </a:lnTo>
                      <a:lnTo>
                        <a:pt x="738350" y="77630"/>
                      </a:lnTo>
                      <a:lnTo>
                        <a:pt x="0" y="77630"/>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8" name="Google Shape;1308;p34"/>
                <p:cNvSpPr/>
                <p:nvPr/>
              </p:nvSpPr>
              <p:spPr>
                <a:xfrm>
                  <a:off x="9123280" y="2701311"/>
                  <a:ext cx="165158" cy="1825690"/>
                </a:xfrm>
                <a:custGeom>
                  <a:avLst/>
                  <a:gdLst/>
                  <a:ahLst/>
                  <a:cxnLst/>
                  <a:rect l="l" t="t" r="r" b="b"/>
                  <a:pathLst>
                    <a:path w="198986" h="1825690" extrusionOk="0">
                      <a:moveTo>
                        <a:pt x="0" y="0"/>
                      </a:moveTo>
                      <a:lnTo>
                        <a:pt x="198988" y="0"/>
                      </a:lnTo>
                      <a:lnTo>
                        <a:pt x="198988" y="1825690"/>
                      </a:lnTo>
                      <a:lnTo>
                        <a:pt x="0" y="1825690"/>
                      </a:ln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9" name="Google Shape;1309;p34"/>
                <p:cNvSpPr/>
                <p:nvPr/>
              </p:nvSpPr>
              <p:spPr>
                <a:xfrm>
                  <a:off x="9123270" y="2701320"/>
                  <a:ext cx="198986" cy="77629"/>
                </a:xfrm>
                <a:custGeom>
                  <a:avLst/>
                  <a:gdLst/>
                  <a:ahLst/>
                  <a:cxnLst/>
                  <a:rect l="l" t="t" r="r" b="b"/>
                  <a:pathLst>
                    <a:path w="198986" h="77629" extrusionOk="0">
                      <a:moveTo>
                        <a:pt x="0" y="0"/>
                      </a:moveTo>
                      <a:lnTo>
                        <a:pt x="198988" y="0"/>
                      </a:lnTo>
                      <a:lnTo>
                        <a:pt x="198988" y="77630"/>
                      </a:lnTo>
                      <a:lnTo>
                        <a:pt x="0" y="77630"/>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10" name="Google Shape;1310;p34"/>
              <p:cNvGrpSpPr/>
              <p:nvPr/>
            </p:nvGrpSpPr>
            <p:grpSpPr>
              <a:xfrm>
                <a:off x="8601425" y="2901981"/>
                <a:ext cx="465458" cy="971633"/>
                <a:chOff x="8601425" y="2901981"/>
                <a:chExt cx="465458" cy="971633"/>
              </a:xfrm>
            </p:grpSpPr>
            <p:sp>
              <p:nvSpPr>
                <p:cNvPr id="1311" name="Google Shape;1311;p34"/>
                <p:cNvSpPr/>
                <p:nvPr/>
              </p:nvSpPr>
              <p:spPr>
                <a:xfrm rot="10800000">
                  <a:off x="8601521" y="2901981"/>
                  <a:ext cx="465362" cy="34360"/>
                </a:xfrm>
                <a:custGeom>
                  <a:avLst/>
                  <a:gdLst/>
                  <a:ahLst/>
                  <a:cxnLst/>
                  <a:rect l="l" t="t" r="r" b="b"/>
                  <a:pathLst>
                    <a:path w="465362" h="34360" extrusionOk="0">
                      <a:moveTo>
                        <a:pt x="0" y="0"/>
                      </a:moveTo>
                      <a:lnTo>
                        <a:pt x="465362" y="0"/>
                      </a:lnTo>
                      <a:lnTo>
                        <a:pt x="465362" y="34361"/>
                      </a:lnTo>
                      <a:lnTo>
                        <a:pt x="0" y="34361"/>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2" name="Google Shape;1312;p34"/>
                <p:cNvSpPr/>
                <p:nvPr/>
              </p:nvSpPr>
              <p:spPr>
                <a:xfrm rot="10800000">
                  <a:off x="8601436" y="3019112"/>
                  <a:ext cx="465362" cy="34360"/>
                </a:xfrm>
                <a:custGeom>
                  <a:avLst/>
                  <a:gdLst/>
                  <a:ahLst/>
                  <a:cxnLst/>
                  <a:rect l="l" t="t" r="r" b="b"/>
                  <a:pathLst>
                    <a:path w="465362" h="34360" extrusionOk="0">
                      <a:moveTo>
                        <a:pt x="0" y="0"/>
                      </a:moveTo>
                      <a:lnTo>
                        <a:pt x="465362" y="0"/>
                      </a:lnTo>
                      <a:lnTo>
                        <a:pt x="465362" y="34360"/>
                      </a:lnTo>
                      <a:lnTo>
                        <a:pt x="0" y="34360"/>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3" name="Google Shape;1313;p34"/>
                <p:cNvSpPr/>
                <p:nvPr/>
              </p:nvSpPr>
              <p:spPr>
                <a:xfrm rot="10800000">
                  <a:off x="8601478" y="3136358"/>
                  <a:ext cx="465362" cy="34360"/>
                </a:xfrm>
                <a:custGeom>
                  <a:avLst/>
                  <a:gdLst/>
                  <a:ahLst/>
                  <a:cxnLst/>
                  <a:rect l="l" t="t" r="r" b="b"/>
                  <a:pathLst>
                    <a:path w="465362" h="34360" extrusionOk="0">
                      <a:moveTo>
                        <a:pt x="0" y="0"/>
                      </a:moveTo>
                      <a:lnTo>
                        <a:pt x="465362" y="0"/>
                      </a:lnTo>
                      <a:lnTo>
                        <a:pt x="465362" y="34361"/>
                      </a:lnTo>
                      <a:lnTo>
                        <a:pt x="0" y="34361"/>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4" name="Google Shape;1314;p34"/>
                <p:cNvSpPr/>
                <p:nvPr/>
              </p:nvSpPr>
              <p:spPr>
                <a:xfrm rot="10800000">
                  <a:off x="8601512" y="3253483"/>
                  <a:ext cx="465362" cy="34360"/>
                </a:xfrm>
                <a:custGeom>
                  <a:avLst/>
                  <a:gdLst/>
                  <a:ahLst/>
                  <a:cxnLst/>
                  <a:rect l="l" t="t" r="r" b="b"/>
                  <a:pathLst>
                    <a:path w="465362" h="34360" extrusionOk="0">
                      <a:moveTo>
                        <a:pt x="0" y="0"/>
                      </a:moveTo>
                      <a:lnTo>
                        <a:pt x="465362" y="0"/>
                      </a:lnTo>
                      <a:lnTo>
                        <a:pt x="465362" y="34360"/>
                      </a:lnTo>
                      <a:lnTo>
                        <a:pt x="0" y="34360"/>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5" name="Google Shape;1315;p34"/>
                <p:cNvSpPr/>
                <p:nvPr/>
              </p:nvSpPr>
              <p:spPr>
                <a:xfrm rot="10800000">
                  <a:off x="8601427" y="3370615"/>
                  <a:ext cx="465362" cy="34360"/>
                </a:xfrm>
                <a:custGeom>
                  <a:avLst/>
                  <a:gdLst/>
                  <a:ahLst/>
                  <a:cxnLst/>
                  <a:rect l="l" t="t" r="r" b="b"/>
                  <a:pathLst>
                    <a:path w="465362" h="34360" extrusionOk="0">
                      <a:moveTo>
                        <a:pt x="0" y="0"/>
                      </a:moveTo>
                      <a:lnTo>
                        <a:pt x="465362" y="0"/>
                      </a:lnTo>
                      <a:lnTo>
                        <a:pt x="465362" y="34361"/>
                      </a:lnTo>
                      <a:lnTo>
                        <a:pt x="0" y="34361"/>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6" name="Google Shape;1316;p34"/>
                <p:cNvSpPr/>
                <p:nvPr/>
              </p:nvSpPr>
              <p:spPr>
                <a:xfrm rot="10800000">
                  <a:off x="8601469" y="3487873"/>
                  <a:ext cx="465362" cy="34360"/>
                </a:xfrm>
                <a:custGeom>
                  <a:avLst/>
                  <a:gdLst/>
                  <a:ahLst/>
                  <a:cxnLst/>
                  <a:rect l="l" t="t" r="r" b="b"/>
                  <a:pathLst>
                    <a:path w="465362" h="34360" extrusionOk="0">
                      <a:moveTo>
                        <a:pt x="0" y="0"/>
                      </a:moveTo>
                      <a:lnTo>
                        <a:pt x="465362" y="0"/>
                      </a:lnTo>
                      <a:lnTo>
                        <a:pt x="465362" y="34361"/>
                      </a:lnTo>
                      <a:lnTo>
                        <a:pt x="0" y="34361"/>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7" name="Google Shape;1317;p34"/>
                <p:cNvSpPr/>
                <p:nvPr/>
              </p:nvSpPr>
              <p:spPr>
                <a:xfrm rot="10800000">
                  <a:off x="8601510" y="3605004"/>
                  <a:ext cx="465362" cy="34360"/>
                </a:xfrm>
                <a:custGeom>
                  <a:avLst/>
                  <a:gdLst/>
                  <a:ahLst/>
                  <a:cxnLst/>
                  <a:rect l="l" t="t" r="r" b="b"/>
                  <a:pathLst>
                    <a:path w="465362" h="34360" extrusionOk="0">
                      <a:moveTo>
                        <a:pt x="0" y="0"/>
                      </a:moveTo>
                      <a:lnTo>
                        <a:pt x="465362" y="0"/>
                      </a:lnTo>
                      <a:lnTo>
                        <a:pt x="465362" y="34361"/>
                      </a:lnTo>
                      <a:lnTo>
                        <a:pt x="0" y="34361"/>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8" name="Google Shape;1318;p34"/>
                <p:cNvSpPr/>
                <p:nvPr/>
              </p:nvSpPr>
              <p:spPr>
                <a:xfrm rot="10800000">
                  <a:off x="8601425" y="3722136"/>
                  <a:ext cx="465362" cy="34360"/>
                </a:xfrm>
                <a:custGeom>
                  <a:avLst/>
                  <a:gdLst/>
                  <a:ahLst/>
                  <a:cxnLst/>
                  <a:rect l="l" t="t" r="r" b="b"/>
                  <a:pathLst>
                    <a:path w="465362" h="34360" extrusionOk="0">
                      <a:moveTo>
                        <a:pt x="0" y="0"/>
                      </a:moveTo>
                      <a:lnTo>
                        <a:pt x="465362" y="0"/>
                      </a:lnTo>
                      <a:lnTo>
                        <a:pt x="465362" y="34361"/>
                      </a:lnTo>
                      <a:lnTo>
                        <a:pt x="0" y="34361"/>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9" name="Google Shape;1319;p34"/>
                <p:cNvSpPr/>
                <p:nvPr/>
              </p:nvSpPr>
              <p:spPr>
                <a:xfrm rot="10800000">
                  <a:off x="8601467" y="3839254"/>
                  <a:ext cx="465362" cy="34360"/>
                </a:xfrm>
                <a:custGeom>
                  <a:avLst/>
                  <a:gdLst/>
                  <a:ahLst/>
                  <a:cxnLst/>
                  <a:rect l="l" t="t" r="r" b="b"/>
                  <a:pathLst>
                    <a:path w="465362" h="34360" extrusionOk="0">
                      <a:moveTo>
                        <a:pt x="0" y="0"/>
                      </a:moveTo>
                      <a:lnTo>
                        <a:pt x="465362" y="0"/>
                      </a:lnTo>
                      <a:lnTo>
                        <a:pt x="465362" y="34361"/>
                      </a:lnTo>
                      <a:lnTo>
                        <a:pt x="0" y="34361"/>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320" name="Google Shape;1320;p34"/>
            <p:cNvGrpSpPr/>
            <p:nvPr/>
          </p:nvGrpSpPr>
          <p:grpSpPr>
            <a:xfrm>
              <a:off x="1827564" y="2384840"/>
              <a:ext cx="210074" cy="475203"/>
              <a:chOff x="6417684" y="2891448"/>
              <a:chExt cx="309478" cy="700064"/>
            </a:xfrm>
          </p:grpSpPr>
          <p:grpSp>
            <p:nvGrpSpPr>
              <p:cNvPr id="1321" name="Google Shape;1321;p34"/>
              <p:cNvGrpSpPr/>
              <p:nvPr/>
            </p:nvGrpSpPr>
            <p:grpSpPr>
              <a:xfrm>
                <a:off x="6417684" y="2891448"/>
                <a:ext cx="309478" cy="700064"/>
                <a:chOff x="6417684" y="2891448"/>
                <a:chExt cx="309478" cy="700064"/>
              </a:xfrm>
            </p:grpSpPr>
            <p:grpSp>
              <p:nvGrpSpPr>
                <p:cNvPr id="1322" name="Google Shape;1322;p34"/>
                <p:cNvGrpSpPr/>
                <p:nvPr/>
              </p:nvGrpSpPr>
              <p:grpSpPr>
                <a:xfrm>
                  <a:off x="6417684" y="2891448"/>
                  <a:ext cx="309478" cy="562876"/>
                  <a:chOff x="6417684" y="2891448"/>
                  <a:chExt cx="309478" cy="562876"/>
                </a:xfrm>
              </p:grpSpPr>
              <p:sp>
                <p:nvSpPr>
                  <p:cNvPr id="1323" name="Google Shape;1323;p34"/>
                  <p:cNvSpPr/>
                  <p:nvPr/>
                </p:nvSpPr>
                <p:spPr>
                  <a:xfrm>
                    <a:off x="6463585" y="2891448"/>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4" name="Google Shape;1324;p34"/>
                  <p:cNvSpPr/>
                  <p:nvPr/>
                </p:nvSpPr>
                <p:spPr>
                  <a:xfrm>
                    <a:off x="6441080" y="3023927"/>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3" y="0"/>
                          <a:pt x="262688" y="52134"/>
                          <a:pt x="262688" y="11644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5" name="Google Shape;1325;p34"/>
                  <p:cNvSpPr/>
                  <p:nvPr/>
                </p:nvSpPr>
                <p:spPr>
                  <a:xfrm>
                    <a:off x="6417684" y="3179695"/>
                    <a:ext cx="309478" cy="274629"/>
                  </a:xfrm>
                  <a:custGeom>
                    <a:avLst/>
                    <a:gdLst/>
                    <a:ahLst/>
                    <a:cxnLst/>
                    <a:rect l="l" t="t" r="r" b="b"/>
                    <a:pathLst>
                      <a:path w="309478" h="274629" extrusionOk="0">
                        <a:moveTo>
                          <a:pt x="309479" y="137315"/>
                        </a:moveTo>
                        <a:cubicBezTo>
                          <a:pt x="309479" y="213152"/>
                          <a:pt x="240200" y="274630"/>
                          <a:pt x="154739" y="274630"/>
                        </a:cubicBezTo>
                        <a:cubicBezTo>
                          <a:pt x="69279" y="274630"/>
                          <a:pt x="0" y="213152"/>
                          <a:pt x="0" y="137315"/>
                        </a:cubicBezTo>
                        <a:cubicBezTo>
                          <a:pt x="0" y="61478"/>
                          <a:pt x="69279" y="0"/>
                          <a:pt x="154739" y="0"/>
                        </a:cubicBezTo>
                        <a:cubicBezTo>
                          <a:pt x="240200" y="0"/>
                          <a:pt x="309479" y="61478"/>
                          <a:pt x="309479" y="137315"/>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26" name="Google Shape;1326;p34"/>
                <p:cNvSpPr/>
                <p:nvPr/>
              </p:nvSpPr>
              <p:spPr>
                <a:xfrm>
                  <a:off x="6563778" y="3034999"/>
                  <a:ext cx="17546" cy="556513"/>
                </a:xfrm>
                <a:custGeom>
                  <a:avLst/>
                  <a:gdLst/>
                  <a:ahLst/>
                  <a:cxnLst/>
                  <a:rect l="l" t="t" r="r" b="b"/>
                  <a:pathLst>
                    <a:path w="17546" h="556513" extrusionOk="0">
                      <a:moveTo>
                        <a:pt x="0" y="0"/>
                      </a:moveTo>
                      <a:lnTo>
                        <a:pt x="17547" y="0"/>
                      </a:lnTo>
                      <a:lnTo>
                        <a:pt x="17547" y="556513"/>
                      </a:lnTo>
                      <a:lnTo>
                        <a:pt x="0" y="556513"/>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27" name="Google Shape;1327;p34"/>
              <p:cNvSpPr/>
              <p:nvPr/>
            </p:nvSpPr>
            <p:spPr>
              <a:xfrm rot="-2797154">
                <a:off x="6559316" y="3144324"/>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8" name="Google Shape;1328;p34"/>
              <p:cNvSpPr/>
              <p:nvPr/>
            </p:nvSpPr>
            <p:spPr>
              <a:xfrm rot="-2700000">
                <a:off x="6539380" y="3082669"/>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9" name="Google Shape;1329;p34"/>
              <p:cNvSpPr/>
              <p:nvPr/>
            </p:nvSpPr>
            <p:spPr>
              <a:xfrm rot="-3022674">
                <a:off x="6527359" y="3290316"/>
                <a:ext cx="11693" cy="98848"/>
              </a:xfrm>
              <a:custGeom>
                <a:avLst/>
                <a:gdLst/>
                <a:ahLst/>
                <a:cxnLst/>
                <a:rect l="l" t="t" r="r" b="b"/>
                <a:pathLst>
                  <a:path w="11697" h="98882" extrusionOk="0">
                    <a:moveTo>
                      <a:pt x="0" y="0"/>
                    </a:moveTo>
                    <a:lnTo>
                      <a:pt x="11698" y="0"/>
                    </a:lnTo>
                    <a:lnTo>
                      <a:pt x="11698" y="98883"/>
                    </a:lnTo>
                    <a:lnTo>
                      <a:pt x="0" y="98883"/>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0" name="Google Shape;1330;p34"/>
              <p:cNvSpPr/>
              <p:nvPr/>
            </p:nvSpPr>
            <p:spPr>
              <a:xfrm rot="-2663559">
                <a:off x="6560942" y="3301413"/>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31" name="Google Shape;1331;p34"/>
            <p:cNvSpPr/>
            <p:nvPr/>
          </p:nvSpPr>
          <p:spPr>
            <a:xfrm>
              <a:off x="-985258" y="2702287"/>
              <a:ext cx="386427" cy="208123"/>
            </a:xfrm>
            <a:custGeom>
              <a:avLst/>
              <a:gdLst/>
              <a:ahLst/>
              <a:cxnLst/>
              <a:rect l="l" t="t" r="r" b="b"/>
              <a:pathLst>
                <a:path w="568275" h="306063" extrusionOk="0">
                  <a:moveTo>
                    <a:pt x="476293" y="306063"/>
                  </a:moveTo>
                  <a:cubicBezTo>
                    <a:pt x="545208" y="306063"/>
                    <a:pt x="594923" y="224489"/>
                    <a:pt x="552709" y="167858"/>
                  </a:cubicBezTo>
                  <a:cubicBezTo>
                    <a:pt x="522702" y="127388"/>
                    <a:pt x="488499" y="128661"/>
                    <a:pt x="445651" y="145078"/>
                  </a:cubicBezTo>
                  <a:cubicBezTo>
                    <a:pt x="427977" y="62231"/>
                    <a:pt x="354485" y="0"/>
                    <a:pt x="266372" y="0"/>
                  </a:cubicBezTo>
                  <a:cubicBezTo>
                    <a:pt x="167323" y="0"/>
                    <a:pt x="86838" y="78647"/>
                    <a:pt x="83278" y="176893"/>
                  </a:cubicBezTo>
                  <a:cubicBezTo>
                    <a:pt x="82007" y="176893"/>
                    <a:pt x="80735" y="176639"/>
                    <a:pt x="79464" y="176639"/>
                  </a:cubicBezTo>
                  <a:cubicBezTo>
                    <a:pt x="67766" y="176639"/>
                    <a:pt x="56450" y="178166"/>
                    <a:pt x="45770" y="181220"/>
                  </a:cubicBezTo>
                  <a:cubicBezTo>
                    <a:pt x="-24925" y="200818"/>
                    <a:pt x="-9667" y="305936"/>
                    <a:pt x="63698" y="305936"/>
                  </a:cubicBezTo>
                  <a:lnTo>
                    <a:pt x="476293" y="305936"/>
                  </a:lnTo>
                  <a:close/>
                </a:path>
              </a:pathLst>
            </a:custGeom>
            <a:solidFill>
              <a:schemeClr val="l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2" name="Google Shape;1332;p34"/>
            <p:cNvSpPr/>
            <p:nvPr/>
          </p:nvSpPr>
          <p:spPr>
            <a:xfrm>
              <a:off x="3250525" y="1764464"/>
              <a:ext cx="386427" cy="208123"/>
            </a:xfrm>
            <a:custGeom>
              <a:avLst/>
              <a:gdLst/>
              <a:ahLst/>
              <a:cxnLst/>
              <a:rect l="l" t="t" r="r" b="b"/>
              <a:pathLst>
                <a:path w="568275" h="306063" extrusionOk="0">
                  <a:moveTo>
                    <a:pt x="476293" y="306063"/>
                  </a:moveTo>
                  <a:cubicBezTo>
                    <a:pt x="545208" y="306063"/>
                    <a:pt x="594923" y="224489"/>
                    <a:pt x="552709" y="167858"/>
                  </a:cubicBezTo>
                  <a:cubicBezTo>
                    <a:pt x="522702" y="127388"/>
                    <a:pt x="488500" y="128661"/>
                    <a:pt x="445651" y="145078"/>
                  </a:cubicBezTo>
                  <a:cubicBezTo>
                    <a:pt x="427977" y="62231"/>
                    <a:pt x="354486" y="0"/>
                    <a:pt x="266371" y="0"/>
                  </a:cubicBezTo>
                  <a:cubicBezTo>
                    <a:pt x="167323" y="0"/>
                    <a:pt x="86838" y="78647"/>
                    <a:pt x="83278" y="176893"/>
                  </a:cubicBezTo>
                  <a:cubicBezTo>
                    <a:pt x="82006" y="176893"/>
                    <a:pt x="80735" y="176766"/>
                    <a:pt x="79464" y="176766"/>
                  </a:cubicBezTo>
                  <a:cubicBezTo>
                    <a:pt x="67766" y="176766"/>
                    <a:pt x="56450" y="178293"/>
                    <a:pt x="45770" y="181347"/>
                  </a:cubicBezTo>
                  <a:cubicBezTo>
                    <a:pt x="-24925" y="200945"/>
                    <a:pt x="-9667" y="306063"/>
                    <a:pt x="63697" y="306063"/>
                  </a:cubicBezTo>
                  <a:lnTo>
                    <a:pt x="476293" y="306063"/>
                  </a:lnTo>
                  <a:close/>
                </a:path>
              </a:pathLst>
            </a:custGeom>
            <a:solidFill>
              <a:schemeClr val="l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333" name="Google Shape;1333;p34"/>
            <p:cNvGrpSpPr/>
            <p:nvPr/>
          </p:nvGrpSpPr>
          <p:grpSpPr>
            <a:xfrm>
              <a:off x="700035" y="2265197"/>
              <a:ext cx="995219" cy="798802"/>
              <a:chOff x="4756621" y="2715191"/>
              <a:chExt cx="1466145" cy="1176785"/>
            </a:xfrm>
          </p:grpSpPr>
          <p:sp>
            <p:nvSpPr>
              <p:cNvPr id="1334" name="Google Shape;1334;p34"/>
              <p:cNvSpPr/>
              <p:nvPr/>
            </p:nvSpPr>
            <p:spPr>
              <a:xfrm>
                <a:off x="5015367" y="2715191"/>
                <a:ext cx="720294" cy="442996"/>
              </a:xfrm>
              <a:custGeom>
                <a:avLst/>
                <a:gdLst/>
                <a:ahLst/>
                <a:cxnLst/>
                <a:rect l="l" t="t" r="r" b="b"/>
                <a:pathLst>
                  <a:path w="720294" h="442996" extrusionOk="0">
                    <a:moveTo>
                      <a:pt x="229248" y="442997"/>
                    </a:moveTo>
                    <a:lnTo>
                      <a:pt x="0" y="0"/>
                    </a:lnTo>
                    <a:lnTo>
                      <a:pt x="461548" y="0"/>
                    </a:lnTo>
                    <a:lnTo>
                      <a:pt x="720294" y="251850"/>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5" name="Google Shape;1335;p34"/>
              <p:cNvSpPr/>
              <p:nvPr/>
            </p:nvSpPr>
            <p:spPr>
              <a:xfrm>
                <a:off x="5264196" y="2966914"/>
                <a:ext cx="471465" cy="925062"/>
              </a:xfrm>
              <a:custGeom>
                <a:avLst/>
                <a:gdLst/>
                <a:ahLst/>
                <a:cxnLst/>
                <a:rect l="l" t="t" r="r" b="b"/>
                <a:pathLst>
                  <a:path w="471465" h="925062" extrusionOk="0">
                    <a:moveTo>
                      <a:pt x="0" y="0"/>
                    </a:moveTo>
                    <a:lnTo>
                      <a:pt x="471465" y="0"/>
                    </a:lnTo>
                    <a:lnTo>
                      <a:pt x="471465" y="925062"/>
                    </a:lnTo>
                    <a:lnTo>
                      <a:pt x="0" y="925062"/>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6" name="Google Shape;1336;p34"/>
              <p:cNvSpPr/>
              <p:nvPr/>
            </p:nvSpPr>
            <p:spPr>
              <a:xfrm>
                <a:off x="4756621" y="2715191"/>
                <a:ext cx="517365" cy="1176785"/>
              </a:xfrm>
              <a:custGeom>
                <a:avLst/>
                <a:gdLst/>
                <a:ahLst/>
                <a:cxnLst/>
                <a:rect l="l" t="t" r="r" b="b"/>
                <a:pathLst>
                  <a:path w="517365" h="1176785" extrusionOk="0">
                    <a:moveTo>
                      <a:pt x="517366" y="1176785"/>
                    </a:moveTo>
                    <a:lnTo>
                      <a:pt x="258747" y="1176785"/>
                    </a:lnTo>
                    <a:lnTo>
                      <a:pt x="0" y="1176785"/>
                    </a:lnTo>
                    <a:lnTo>
                      <a:pt x="0" y="562622"/>
                    </a:lnTo>
                    <a:lnTo>
                      <a:pt x="0" y="251850"/>
                    </a:lnTo>
                    <a:lnTo>
                      <a:pt x="258747" y="0"/>
                    </a:lnTo>
                    <a:lnTo>
                      <a:pt x="517366" y="251850"/>
                    </a:lnTo>
                    <a:lnTo>
                      <a:pt x="517366" y="562622"/>
                    </a:ln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337" name="Google Shape;1337;p34"/>
              <p:cNvGrpSpPr/>
              <p:nvPr/>
            </p:nvGrpSpPr>
            <p:grpSpPr>
              <a:xfrm>
                <a:off x="4870673" y="2994402"/>
                <a:ext cx="289515" cy="168621"/>
                <a:chOff x="4870673" y="2994402"/>
                <a:chExt cx="289515" cy="168621"/>
              </a:xfrm>
            </p:grpSpPr>
            <p:sp>
              <p:nvSpPr>
                <p:cNvPr id="1338" name="Google Shape;1338;p34"/>
                <p:cNvSpPr/>
                <p:nvPr/>
              </p:nvSpPr>
              <p:spPr>
                <a:xfrm>
                  <a:off x="4870673" y="2994402"/>
                  <a:ext cx="93072" cy="168621"/>
                </a:xfrm>
                <a:custGeom>
                  <a:avLst/>
                  <a:gdLst/>
                  <a:ahLst/>
                  <a:cxnLst/>
                  <a:rect l="l" t="t" r="r" b="b"/>
                  <a:pathLst>
                    <a:path w="93072" h="168621" extrusionOk="0">
                      <a:moveTo>
                        <a:pt x="92945"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9" name="Google Shape;1339;p34"/>
                <p:cNvSpPr/>
                <p:nvPr/>
              </p:nvSpPr>
              <p:spPr>
                <a:xfrm>
                  <a:off x="5067116" y="2994402"/>
                  <a:ext cx="93072" cy="168621"/>
                </a:xfrm>
                <a:custGeom>
                  <a:avLst/>
                  <a:gdLst/>
                  <a:ahLst/>
                  <a:cxnLst/>
                  <a:rect l="l" t="t" r="r" b="b"/>
                  <a:pathLst>
                    <a:path w="93072" h="168621" extrusionOk="0">
                      <a:moveTo>
                        <a:pt x="92946"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40" name="Google Shape;1340;p34"/>
              <p:cNvGrpSpPr/>
              <p:nvPr/>
            </p:nvGrpSpPr>
            <p:grpSpPr>
              <a:xfrm>
                <a:off x="4870673" y="3248925"/>
                <a:ext cx="289515" cy="168621"/>
                <a:chOff x="4870673" y="3248925"/>
                <a:chExt cx="289515" cy="168621"/>
              </a:xfrm>
            </p:grpSpPr>
            <p:sp>
              <p:nvSpPr>
                <p:cNvPr id="1341" name="Google Shape;1341;p34"/>
                <p:cNvSpPr/>
                <p:nvPr/>
              </p:nvSpPr>
              <p:spPr>
                <a:xfrm>
                  <a:off x="4870673" y="3248925"/>
                  <a:ext cx="93072" cy="168621"/>
                </a:xfrm>
                <a:custGeom>
                  <a:avLst/>
                  <a:gdLst/>
                  <a:ahLst/>
                  <a:cxnLst/>
                  <a:rect l="l" t="t" r="r" b="b"/>
                  <a:pathLst>
                    <a:path w="93072" h="168621" extrusionOk="0">
                      <a:moveTo>
                        <a:pt x="92945"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2" name="Google Shape;1342;p34"/>
                <p:cNvSpPr/>
                <p:nvPr/>
              </p:nvSpPr>
              <p:spPr>
                <a:xfrm>
                  <a:off x="5067116" y="3248925"/>
                  <a:ext cx="93072" cy="168621"/>
                </a:xfrm>
                <a:custGeom>
                  <a:avLst/>
                  <a:gdLst/>
                  <a:ahLst/>
                  <a:cxnLst/>
                  <a:rect l="l" t="t" r="r" b="b"/>
                  <a:pathLst>
                    <a:path w="93072" h="168621" extrusionOk="0">
                      <a:moveTo>
                        <a:pt x="92946"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43" name="Google Shape;1343;p34"/>
              <p:cNvGrpSpPr/>
              <p:nvPr/>
            </p:nvGrpSpPr>
            <p:grpSpPr>
              <a:xfrm>
                <a:off x="4870673" y="3503575"/>
                <a:ext cx="289515" cy="168621"/>
                <a:chOff x="4870673" y="3503575"/>
                <a:chExt cx="289515" cy="168621"/>
              </a:xfrm>
            </p:grpSpPr>
            <p:sp>
              <p:nvSpPr>
                <p:cNvPr id="1344" name="Google Shape;1344;p34"/>
                <p:cNvSpPr/>
                <p:nvPr/>
              </p:nvSpPr>
              <p:spPr>
                <a:xfrm>
                  <a:off x="4870673" y="3503575"/>
                  <a:ext cx="93072" cy="168621"/>
                </a:xfrm>
                <a:custGeom>
                  <a:avLst/>
                  <a:gdLst/>
                  <a:ahLst/>
                  <a:cxnLst/>
                  <a:rect l="l" t="t" r="r" b="b"/>
                  <a:pathLst>
                    <a:path w="93072" h="168621" extrusionOk="0">
                      <a:moveTo>
                        <a:pt x="92945"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5" name="Google Shape;1345;p34"/>
                <p:cNvSpPr/>
                <p:nvPr/>
              </p:nvSpPr>
              <p:spPr>
                <a:xfrm>
                  <a:off x="5067116" y="3503575"/>
                  <a:ext cx="93072" cy="168621"/>
                </a:xfrm>
                <a:custGeom>
                  <a:avLst/>
                  <a:gdLst/>
                  <a:ahLst/>
                  <a:cxnLst/>
                  <a:rect l="l" t="t" r="r" b="b"/>
                  <a:pathLst>
                    <a:path w="93072" h="168621" extrusionOk="0">
                      <a:moveTo>
                        <a:pt x="92946" y="168621"/>
                      </a:moveTo>
                      <a:lnTo>
                        <a:pt x="0" y="168621"/>
                      </a:lnTo>
                      <a:lnTo>
                        <a:pt x="0" y="46577"/>
                      </a:lnTo>
                      <a:cubicBezTo>
                        <a:pt x="0" y="20871"/>
                        <a:pt x="20852" y="0"/>
                        <a:pt x="46536" y="0"/>
                      </a:cubicBezTo>
                      <a:lnTo>
                        <a:pt x="46536" y="0"/>
                      </a:lnTo>
                      <a:cubicBezTo>
                        <a:pt x="72220" y="0"/>
                        <a:pt x="93073" y="20871"/>
                        <a:pt x="93073" y="46577"/>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46" name="Google Shape;1346;p34"/>
              <p:cNvGrpSpPr/>
              <p:nvPr/>
            </p:nvGrpSpPr>
            <p:grpSpPr>
              <a:xfrm>
                <a:off x="5551932" y="3235944"/>
                <a:ext cx="670834" cy="655014"/>
                <a:chOff x="5551932" y="3235944"/>
                <a:chExt cx="670834" cy="655014"/>
              </a:xfrm>
            </p:grpSpPr>
            <p:grpSp>
              <p:nvGrpSpPr>
                <p:cNvPr id="1347" name="Google Shape;1347;p34"/>
                <p:cNvGrpSpPr/>
                <p:nvPr/>
              </p:nvGrpSpPr>
              <p:grpSpPr>
                <a:xfrm>
                  <a:off x="5551932" y="3235944"/>
                  <a:ext cx="670834" cy="655013"/>
                  <a:chOff x="5551932" y="3235944"/>
                  <a:chExt cx="670834" cy="655013"/>
                </a:xfrm>
              </p:grpSpPr>
              <p:sp>
                <p:nvSpPr>
                  <p:cNvPr id="1348" name="Google Shape;1348;p34"/>
                  <p:cNvSpPr/>
                  <p:nvPr/>
                </p:nvSpPr>
                <p:spPr>
                  <a:xfrm>
                    <a:off x="5551932" y="3235944"/>
                    <a:ext cx="670833" cy="442996"/>
                  </a:xfrm>
                  <a:custGeom>
                    <a:avLst/>
                    <a:gdLst/>
                    <a:ahLst/>
                    <a:cxnLst/>
                    <a:rect l="l" t="t" r="r" b="b"/>
                    <a:pathLst>
                      <a:path w="670833" h="442996" extrusionOk="0">
                        <a:moveTo>
                          <a:pt x="213482" y="442997"/>
                        </a:moveTo>
                        <a:lnTo>
                          <a:pt x="0" y="0"/>
                        </a:lnTo>
                        <a:lnTo>
                          <a:pt x="429888" y="0"/>
                        </a:lnTo>
                        <a:lnTo>
                          <a:pt x="670834" y="251977"/>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9" name="Google Shape;1349;p34"/>
                  <p:cNvSpPr/>
                  <p:nvPr/>
                </p:nvSpPr>
                <p:spPr>
                  <a:xfrm>
                    <a:off x="5783724" y="3487794"/>
                    <a:ext cx="439042" cy="403163"/>
                  </a:xfrm>
                  <a:custGeom>
                    <a:avLst/>
                    <a:gdLst/>
                    <a:ahLst/>
                    <a:cxnLst/>
                    <a:rect l="l" t="t" r="r" b="b"/>
                    <a:pathLst>
                      <a:path w="439042" h="403163" extrusionOk="0">
                        <a:moveTo>
                          <a:pt x="0" y="0"/>
                        </a:moveTo>
                        <a:lnTo>
                          <a:pt x="439043" y="0"/>
                        </a:lnTo>
                        <a:lnTo>
                          <a:pt x="439043" y="403164"/>
                        </a:lnTo>
                        <a:lnTo>
                          <a:pt x="0" y="403164"/>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0" name="Google Shape;1350;p34"/>
                  <p:cNvSpPr/>
                  <p:nvPr/>
                </p:nvSpPr>
                <p:spPr>
                  <a:xfrm>
                    <a:off x="5551932" y="3235944"/>
                    <a:ext cx="240945" cy="655013"/>
                  </a:xfrm>
                  <a:custGeom>
                    <a:avLst/>
                    <a:gdLst/>
                    <a:ahLst/>
                    <a:cxnLst/>
                    <a:rect l="l" t="t" r="r" b="b"/>
                    <a:pathLst>
                      <a:path w="240945" h="655013" extrusionOk="0">
                        <a:moveTo>
                          <a:pt x="240946" y="655014"/>
                        </a:moveTo>
                        <a:lnTo>
                          <a:pt x="0" y="655014"/>
                        </a:lnTo>
                        <a:lnTo>
                          <a:pt x="0" y="0"/>
                        </a:lnTo>
                        <a:lnTo>
                          <a:pt x="240946" y="251977"/>
                        </a:lnTo>
                        <a:lnTo>
                          <a:pt x="240946" y="562622"/>
                        </a:lnTo>
                        <a:close/>
                      </a:path>
                    </a:pathLst>
                  </a:custGeom>
                  <a:solidFill>
                    <a:schemeClr val="l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51" name="Google Shape;1351;p34"/>
                <p:cNvSpPr/>
                <p:nvPr/>
              </p:nvSpPr>
              <p:spPr>
                <a:xfrm>
                  <a:off x="5949398" y="3641399"/>
                  <a:ext cx="137956" cy="249559"/>
                </a:xfrm>
                <a:custGeom>
                  <a:avLst/>
                  <a:gdLst/>
                  <a:ahLst/>
                  <a:cxnLst/>
                  <a:rect l="l" t="t" r="r" b="b"/>
                  <a:pathLst>
                    <a:path w="137956" h="249559" extrusionOk="0">
                      <a:moveTo>
                        <a:pt x="69041" y="0"/>
                      </a:moveTo>
                      <a:cubicBezTo>
                        <a:pt x="30897" y="0"/>
                        <a:pt x="0" y="30924"/>
                        <a:pt x="0" y="69103"/>
                      </a:cubicBezTo>
                      <a:lnTo>
                        <a:pt x="0" y="249559"/>
                      </a:lnTo>
                      <a:lnTo>
                        <a:pt x="137956" y="249559"/>
                      </a:lnTo>
                      <a:lnTo>
                        <a:pt x="137956" y="69103"/>
                      </a:lnTo>
                      <a:cubicBezTo>
                        <a:pt x="138083" y="30924"/>
                        <a:pt x="107186" y="0"/>
                        <a:pt x="6904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1352" name="Google Shape;1352;p34"/>
            <p:cNvSpPr/>
            <p:nvPr/>
          </p:nvSpPr>
          <p:spPr>
            <a:xfrm>
              <a:off x="-828824" y="3362484"/>
              <a:ext cx="5013105" cy="757008"/>
            </a:xfrm>
            <a:custGeom>
              <a:avLst/>
              <a:gdLst/>
              <a:ahLst/>
              <a:cxnLst/>
              <a:rect l="l" t="t" r="r" b="b"/>
              <a:pathLst>
                <a:path w="7372213" h="1113247" extrusionOk="0">
                  <a:moveTo>
                    <a:pt x="2864" y="1029128"/>
                  </a:moveTo>
                  <a:cubicBezTo>
                    <a:pt x="-33246" y="819528"/>
                    <a:pt x="281573" y="702830"/>
                    <a:pt x="414697" y="611965"/>
                  </a:cubicBezTo>
                  <a:cubicBezTo>
                    <a:pt x="615718" y="474778"/>
                    <a:pt x="792581" y="303229"/>
                    <a:pt x="1004919" y="182585"/>
                  </a:cubicBezTo>
                  <a:cubicBezTo>
                    <a:pt x="1608872" y="-160638"/>
                    <a:pt x="2304882" y="78486"/>
                    <a:pt x="2951684" y="115264"/>
                  </a:cubicBezTo>
                  <a:cubicBezTo>
                    <a:pt x="3263070" y="132954"/>
                    <a:pt x="3505414" y="152934"/>
                    <a:pt x="3797601" y="275105"/>
                  </a:cubicBezTo>
                  <a:cubicBezTo>
                    <a:pt x="3972175" y="348152"/>
                    <a:pt x="4169255" y="351843"/>
                    <a:pt x="4354510" y="330590"/>
                  </a:cubicBezTo>
                  <a:cubicBezTo>
                    <a:pt x="4587445" y="303865"/>
                    <a:pt x="4815803" y="239344"/>
                    <a:pt x="5049883" y="226745"/>
                  </a:cubicBezTo>
                  <a:cubicBezTo>
                    <a:pt x="5298203" y="213383"/>
                    <a:pt x="5527197" y="284394"/>
                    <a:pt x="5770178" y="308701"/>
                  </a:cubicBezTo>
                  <a:cubicBezTo>
                    <a:pt x="6040240" y="335681"/>
                    <a:pt x="6312719" y="331481"/>
                    <a:pt x="6583417" y="349934"/>
                  </a:cubicBezTo>
                  <a:cubicBezTo>
                    <a:pt x="6891370" y="371059"/>
                    <a:pt x="7158762" y="504684"/>
                    <a:pt x="7309687" y="784404"/>
                  </a:cubicBezTo>
                  <a:cubicBezTo>
                    <a:pt x="7354952" y="868397"/>
                    <a:pt x="7422722" y="1003166"/>
                    <a:pt x="7312739" y="1050508"/>
                  </a:cubicBezTo>
                  <a:cubicBezTo>
                    <a:pt x="7207842" y="1095685"/>
                    <a:pt x="7000464" y="1066797"/>
                    <a:pt x="6884123" y="1071124"/>
                  </a:cubicBezTo>
                  <a:cubicBezTo>
                    <a:pt x="6610372" y="1081305"/>
                    <a:pt x="6336750" y="1041472"/>
                    <a:pt x="6067704" y="1079396"/>
                  </a:cubicBezTo>
                  <a:cubicBezTo>
                    <a:pt x="5801965" y="1116811"/>
                    <a:pt x="5532538" y="1092249"/>
                    <a:pt x="5262475" y="1092249"/>
                  </a:cubicBezTo>
                  <a:cubicBezTo>
                    <a:pt x="4992794" y="1092249"/>
                    <a:pt x="4740277" y="1105230"/>
                    <a:pt x="4474538" y="1060561"/>
                  </a:cubicBezTo>
                  <a:cubicBezTo>
                    <a:pt x="4367098" y="1042490"/>
                    <a:pt x="4275551" y="995149"/>
                    <a:pt x="4164678" y="997439"/>
                  </a:cubicBezTo>
                  <a:cubicBezTo>
                    <a:pt x="4066010" y="999476"/>
                    <a:pt x="3980567" y="1039436"/>
                    <a:pt x="3888003" y="1050126"/>
                  </a:cubicBezTo>
                  <a:cubicBezTo>
                    <a:pt x="3338596" y="1113629"/>
                    <a:pt x="2772024" y="1029000"/>
                    <a:pt x="2224905" y="1029000"/>
                  </a:cubicBezTo>
                  <a:cubicBezTo>
                    <a:pt x="1637862" y="1029000"/>
                    <a:pt x="1038867" y="1067051"/>
                    <a:pt x="452206" y="1092758"/>
                  </a:cubicBezTo>
                  <a:cubicBezTo>
                    <a:pt x="341460" y="1097594"/>
                    <a:pt x="223212" y="1082450"/>
                    <a:pt x="117806" y="1113247"/>
                  </a:cubicBezTo>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353" name="Google Shape;1353;p34"/>
            <p:cNvGrpSpPr/>
            <p:nvPr/>
          </p:nvGrpSpPr>
          <p:grpSpPr>
            <a:xfrm>
              <a:off x="-665765" y="2117479"/>
              <a:ext cx="707875" cy="1450230"/>
              <a:chOff x="2744541" y="2497575"/>
              <a:chExt cx="1042833" cy="2136461"/>
            </a:xfrm>
          </p:grpSpPr>
          <p:sp>
            <p:nvSpPr>
              <p:cNvPr id="1354" name="Google Shape;1354;p34"/>
              <p:cNvSpPr/>
              <p:nvPr/>
            </p:nvSpPr>
            <p:spPr>
              <a:xfrm>
                <a:off x="3250678" y="2919191"/>
                <a:ext cx="267011" cy="1714845"/>
              </a:xfrm>
              <a:custGeom>
                <a:avLst/>
                <a:gdLst/>
                <a:ahLst/>
                <a:cxnLst/>
                <a:rect l="l" t="t" r="r" b="b"/>
                <a:pathLst>
                  <a:path w="267011" h="1714845" extrusionOk="0">
                    <a:moveTo>
                      <a:pt x="85444" y="44669"/>
                    </a:moveTo>
                    <a:lnTo>
                      <a:pt x="0" y="1714846"/>
                    </a:lnTo>
                    <a:lnTo>
                      <a:pt x="267011" y="1714846"/>
                    </a:lnTo>
                    <a:lnTo>
                      <a:pt x="181568" y="44669"/>
                    </a:lnTo>
                    <a:cubicBezTo>
                      <a:pt x="177245" y="-14890"/>
                      <a:pt x="89894" y="-14890"/>
                      <a:pt x="85444" y="4466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5" name="Google Shape;1355;p34"/>
              <p:cNvSpPr/>
              <p:nvPr/>
            </p:nvSpPr>
            <p:spPr>
              <a:xfrm>
                <a:off x="3198420" y="2898829"/>
                <a:ext cx="399880" cy="98754"/>
              </a:xfrm>
              <a:custGeom>
                <a:avLst/>
                <a:gdLst/>
                <a:ahLst/>
                <a:cxnLst/>
                <a:rect l="l" t="t" r="r" b="b"/>
                <a:pathLst>
                  <a:path w="399880" h="98754" extrusionOk="0">
                    <a:moveTo>
                      <a:pt x="350547" y="98755"/>
                    </a:moveTo>
                    <a:lnTo>
                      <a:pt x="0" y="98755"/>
                    </a:lnTo>
                    <a:lnTo>
                      <a:pt x="0" y="0"/>
                    </a:lnTo>
                    <a:lnTo>
                      <a:pt x="350547" y="0"/>
                    </a:lnTo>
                    <a:cubicBezTo>
                      <a:pt x="377757" y="0"/>
                      <a:pt x="399881" y="22144"/>
                      <a:pt x="399881" y="49377"/>
                    </a:cubicBezTo>
                    <a:lnTo>
                      <a:pt x="399881" y="49377"/>
                    </a:lnTo>
                    <a:cubicBezTo>
                      <a:pt x="399754" y="76739"/>
                      <a:pt x="377757" y="98755"/>
                      <a:pt x="350547" y="9875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6" name="Google Shape;1356;p34"/>
              <p:cNvSpPr/>
              <p:nvPr/>
            </p:nvSpPr>
            <p:spPr>
              <a:xfrm>
                <a:off x="2744541" y="2497575"/>
                <a:ext cx="447267" cy="463611"/>
              </a:xfrm>
              <a:custGeom>
                <a:avLst/>
                <a:gdLst/>
                <a:ahLst/>
                <a:cxnLst/>
                <a:rect l="l" t="t" r="r" b="b"/>
                <a:pathLst>
                  <a:path w="447267" h="463611" extrusionOk="0">
                    <a:moveTo>
                      <a:pt x="447267" y="444268"/>
                    </a:moveTo>
                    <a:cubicBezTo>
                      <a:pt x="447267" y="444268"/>
                      <a:pt x="26407" y="-8655"/>
                      <a:pt x="10640" y="126"/>
                    </a:cubicBezTo>
                    <a:cubicBezTo>
                      <a:pt x="-5126" y="8907"/>
                      <a:pt x="-20892" y="187964"/>
                      <a:pt x="101806" y="324897"/>
                    </a:cubicBezTo>
                    <a:cubicBezTo>
                      <a:pt x="224631" y="461830"/>
                      <a:pt x="447267" y="463612"/>
                      <a:pt x="447267" y="463612"/>
                    </a:cubicBezTo>
                    <a:lnTo>
                      <a:pt x="447267" y="444268"/>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7" name="Google Shape;1357;p34"/>
              <p:cNvSpPr/>
              <p:nvPr/>
            </p:nvSpPr>
            <p:spPr>
              <a:xfrm>
                <a:off x="2984375" y="2950752"/>
                <a:ext cx="280043" cy="595410"/>
              </a:xfrm>
              <a:custGeom>
                <a:avLst/>
                <a:gdLst/>
                <a:ahLst/>
                <a:cxnLst/>
                <a:rect l="l" t="t" r="r" b="b"/>
                <a:pathLst>
                  <a:path w="280043" h="595410" extrusionOk="0">
                    <a:moveTo>
                      <a:pt x="212392" y="8272"/>
                    </a:moveTo>
                    <a:cubicBezTo>
                      <a:pt x="212392" y="8272"/>
                      <a:pt x="-14059" y="583748"/>
                      <a:pt x="690" y="594310"/>
                    </a:cubicBezTo>
                    <a:cubicBezTo>
                      <a:pt x="15440" y="604746"/>
                      <a:pt x="183530" y="541751"/>
                      <a:pt x="253970" y="371730"/>
                    </a:cubicBezTo>
                    <a:cubicBezTo>
                      <a:pt x="324410" y="201836"/>
                      <a:pt x="229811" y="0"/>
                      <a:pt x="229811" y="0"/>
                    </a:cubicBezTo>
                    <a:lnTo>
                      <a:pt x="212392" y="8272"/>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8" name="Google Shape;1358;p34"/>
              <p:cNvSpPr/>
              <p:nvPr/>
            </p:nvSpPr>
            <p:spPr>
              <a:xfrm>
                <a:off x="3189138" y="2650830"/>
                <a:ext cx="598236" cy="290249"/>
              </a:xfrm>
              <a:custGeom>
                <a:avLst/>
                <a:gdLst/>
                <a:ahLst/>
                <a:cxnLst/>
                <a:rect l="l" t="t" r="r" b="b"/>
                <a:pathLst>
                  <a:path w="598236" h="290249" extrusionOk="0">
                    <a:moveTo>
                      <a:pt x="17801" y="290250"/>
                    </a:moveTo>
                    <a:cubicBezTo>
                      <a:pt x="17801" y="290250"/>
                      <a:pt x="600012" y="83068"/>
                      <a:pt x="598232" y="65125"/>
                    </a:cubicBezTo>
                    <a:cubicBezTo>
                      <a:pt x="596452" y="47181"/>
                      <a:pt x="438534" y="-38339"/>
                      <a:pt x="264214" y="20201"/>
                    </a:cubicBezTo>
                    <a:cubicBezTo>
                      <a:pt x="89894" y="78741"/>
                      <a:pt x="0" y="282614"/>
                      <a:pt x="0" y="282614"/>
                    </a:cubicBezTo>
                    <a:lnTo>
                      <a:pt x="17801" y="290250"/>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9" name="Google Shape;1359;p34"/>
              <p:cNvSpPr/>
              <p:nvPr/>
            </p:nvSpPr>
            <p:spPr>
              <a:xfrm>
                <a:off x="3150612" y="2898829"/>
                <a:ext cx="98666" cy="98754"/>
              </a:xfrm>
              <a:custGeom>
                <a:avLst/>
                <a:gdLst/>
                <a:ahLst/>
                <a:cxnLst/>
                <a:rect l="l" t="t" r="r" b="b"/>
                <a:pathLst>
                  <a:path w="98666" h="98754" extrusionOk="0">
                    <a:moveTo>
                      <a:pt x="98667" y="49377"/>
                    </a:moveTo>
                    <a:cubicBezTo>
                      <a:pt x="98667" y="76648"/>
                      <a:pt x="76580" y="98755"/>
                      <a:pt x="49333" y="98755"/>
                    </a:cubicBezTo>
                    <a:cubicBezTo>
                      <a:pt x="22087" y="98755"/>
                      <a:pt x="0" y="76648"/>
                      <a:pt x="0" y="49377"/>
                    </a:cubicBezTo>
                    <a:cubicBezTo>
                      <a:pt x="0" y="22107"/>
                      <a:pt x="22087" y="0"/>
                      <a:pt x="49333" y="0"/>
                    </a:cubicBezTo>
                    <a:cubicBezTo>
                      <a:pt x="76580" y="0"/>
                      <a:pt x="98667" y="22107"/>
                      <a:pt x="98667" y="49377"/>
                    </a:cubicBez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60" name="Google Shape;1360;p34"/>
            <p:cNvGrpSpPr/>
            <p:nvPr/>
          </p:nvGrpSpPr>
          <p:grpSpPr>
            <a:xfrm>
              <a:off x="36170" y="2588190"/>
              <a:ext cx="834495" cy="945484"/>
              <a:chOff x="3778624" y="3191021"/>
              <a:chExt cx="1229368" cy="1392875"/>
            </a:xfrm>
          </p:grpSpPr>
          <p:sp>
            <p:nvSpPr>
              <p:cNvPr id="1361" name="Google Shape;1361;p34"/>
              <p:cNvSpPr/>
              <p:nvPr/>
            </p:nvSpPr>
            <p:spPr>
              <a:xfrm>
                <a:off x="3778979" y="3191021"/>
                <a:ext cx="940387" cy="589219"/>
              </a:xfrm>
              <a:custGeom>
                <a:avLst/>
                <a:gdLst/>
                <a:ahLst/>
                <a:cxnLst/>
                <a:rect l="l" t="t" r="r" b="b"/>
                <a:pathLst>
                  <a:path w="940387" h="589219" extrusionOk="0">
                    <a:moveTo>
                      <a:pt x="684184" y="589220"/>
                    </a:moveTo>
                    <a:lnTo>
                      <a:pt x="940388" y="255"/>
                    </a:lnTo>
                    <a:lnTo>
                      <a:pt x="288881" y="0"/>
                    </a:lnTo>
                    <a:lnTo>
                      <a:pt x="0" y="398582"/>
                    </a:ln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2" name="Google Shape;1362;p34"/>
              <p:cNvSpPr/>
              <p:nvPr/>
            </p:nvSpPr>
            <p:spPr>
              <a:xfrm rot="10800000">
                <a:off x="3778624" y="3589544"/>
                <a:ext cx="662441" cy="994037"/>
              </a:xfrm>
              <a:custGeom>
                <a:avLst/>
                <a:gdLst/>
                <a:ahLst/>
                <a:cxnLst/>
                <a:rect l="l" t="t" r="r" b="b"/>
                <a:pathLst>
                  <a:path w="662441" h="994037" extrusionOk="0">
                    <a:moveTo>
                      <a:pt x="0" y="0"/>
                    </a:moveTo>
                    <a:lnTo>
                      <a:pt x="662442" y="0"/>
                    </a:lnTo>
                    <a:lnTo>
                      <a:pt x="662442" y="994038"/>
                    </a:lnTo>
                    <a:lnTo>
                      <a:pt x="0" y="994038"/>
                    </a:lnTo>
                    <a:close/>
                  </a:path>
                </a:pathLst>
              </a:custGeom>
              <a:solidFill>
                <a:schemeClr val="l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3" name="Google Shape;1363;p34"/>
              <p:cNvSpPr/>
              <p:nvPr/>
            </p:nvSpPr>
            <p:spPr>
              <a:xfrm>
                <a:off x="4430104" y="3191276"/>
                <a:ext cx="577888" cy="1392620"/>
              </a:xfrm>
              <a:custGeom>
                <a:avLst/>
                <a:gdLst/>
                <a:ahLst/>
                <a:cxnLst/>
                <a:rect l="l" t="t" r="r" b="b"/>
                <a:pathLst>
                  <a:path w="577888" h="1392620" extrusionOk="0">
                    <a:moveTo>
                      <a:pt x="0" y="1392238"/>
                    </a:moveTo>
                    <a:lnTo>
                      <a:pt x="288754" y="1392493"/>
                    </a:lnTo>
                    <a:lnTo>
                      <a:pt x="577507" y="1392620"/>
                    </a:lnTo>
                    <a:lnTo>
                      <a:pt x="577634" y="748424"/>
                    </a:lnTo>
                    <a:lnTo>
                      <a:pt x="577888" y="398709"/>
                    </a:lnTo>
                    <a:lnTo>
                      <a:pt x="289262" y="0"/>
                    </a:lnTo>
                    <a:lnTo>
                      <a:pt x="381" y="398455"/>
                    </a:lnTo>
                    <a:lnTo>
                      <a:pt x="127" y="748169"/>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4" name="Google Shape;1364;p34"/>
              <p:cNvSpPr/>
              <p:nvPr/>
            </p:nvSpPr>
            <p:spPr>
              <a:xfrm rot="10800000">
                <a:off x="4517991" y="3730418"/>
                <a:ext cx="428743" cy="31688"/>
              </a:xfrm>
              <a:custGeom>
                <a:avLst/>
                <a:gdLst/>
                <a:ahLst/>
                <a:cxnLst/>
                <a:rect l="l" t="t" r="r" b="b"/>
                <a:pathLst>
                  <a:path w="428743" h="31688" extrusionOk="0">
                    <a:moveTo>
                      <a:pt x="0" y="0"/>
                    </a:moveTo>
                    <a:lnTo>
                      <a:pt x="428744" y="0"/>
                    </a:lnTo>
                    <a:lnTo>
                      <a:pt x="428744" y="31688"/>
                    </a:lnTo>
                    <a:lnTo>
                      <a:pt x="0" y="3168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5" name="Google Shape;1365;p34"/>
              <p:cNvSpPr/>
              <p:nvPr/>
            </p:nvSpPr>
            <p:spPr>
              <a:xfrm rot="10800000">
                <a:off x="4517985" y="3854077"/>
                <a:ext cx="428743" cy="31688"/>
              </a:xfrm>
              <a:custGeom>
                <a:avLst/>
                <a:gdLst/>
                <a:ahLst/>
                <a:cxnLst/>
                <a:rect l="l" t="t" r="r" b="b"/>
                <a:pathLst>
                  <a:path w="428743" h="31688" extrusionOk="0">
                    <a:moveTo>
                      <a:pt x="0" y="0"/>
                    </a:moveTo>
                    <a:lnTo>
                      <a:pt x="428743" y="0"/>
                    </a:lnTo>
                    <a:lnTo>
                      <a:pt x="428743" y="31688"/>
                    </a:lnTo>
                    <a:lnTo>
                      <a:pt x="0" y="3168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6" name="Google Shape;1366;p34"/>
              <p:cNvSpPr/>
              <p:nvPr/>
            </p:nvSpPr>
            <p:spPr>
              <a:xfrm rot="10800000">
                <a:off x="4517965" y="3977597"/>
                <a:ext cx="428743" cy="31688"/>
              </a:xfrm>
              <a:custGeom>
                <a:avLst/>
                <a:gdLst/>
                <a:ahLst/>
                <a:cxnLst/>
                <a:rect l="l" t="t" r="r" b="b"/>
                <a:pathLst>
                  <a:path w="428743" h="31688" extrusionOk="0">
                    <a:moveTo>
                      <a:pt x="0" y="0"/>
                    </a:moveTo>
                    <a:lnTo>
                      <a:pt x="428744" y="0"/>
                    </a:lnTo>
                    <a:lnTo>
                      <a:pt x="428744" y="31688"/>
                    </a:lnTo>
                    <a:lnTo>
                      <a:pt x="0" y="3168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7" name="Google Shape;1367;p34"/>
              <p:cNvSpPr/>
              <p:nvPr/>
            </p:nvSpPr>
            <p:spPr>
              <a:xfrm rot="10800000">
                <a:off x="4517819" y="4101130"/>
                <a:ext cx="428743" cy="31688"/>
              </a:xfrm>
              <a:custGeom>
                <a:avLst/>
                <a:gdLst/>
                <a:ahLst/>
                <a:cxnLst/>
                <a:rect l="l" t="t" r="r" b="b"/>
                <a:pathLst>
                  <a:path w="428743" h="31688" extrusionOk="0">
                    <a:moveTo>
                      <a:pt x="0" y="0"/>
                    </a:moveTo>
                    <a:lnTo>
                      <a:pt x="428744" y="0"/>
                    </a:lnTo>
                    <a:lnTo>
                      <a:pt x="428744" y="31688"/>
                    </a:lnTo>
                    <a:lnTo>
                      <a:pt x="0" y="3168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68" name="Google Shape;1368;p34"/>
            <p:cNvGrpSpPr/>
            <p:nvPr/>
          </p:nvGrpSpPr>
          <p:grpSpPr>
            <a:xfrm>
              <a:off x="2132146" y="2926906"/>
              <a:ext cx="1312488" cy="740923"/>
              <a:chOff x="6866390" y="3690013"/>
              <a:chExt cx="1933542" cy="1091519"/>
            </a:xfrm>
          </p:grpSpPr>
          <p:sp>
            <p:nvSpPr>
              <p:cNvPr id="1369" name="Google Shape;1369;p34"/>
              <p:cNvSpPr/>
              <p:nvPr/>
            </p:nvSpPr>
            <p:spPr>
              <a:xfrm>
                <a:off x="7305687" y="3690013"/>
                <a:ext cx="1494244" cy="598636"/>
              </a:xfrm>
              <a:custGeom>
                <a:avLst/>
                <a:gdLst/>
                <a:ahLst/>
                <a:cxnLst/>
                <a:rect l="l" t="t" r="r" b="b"/>
                <a:pathLst>
                  <a:path w="1494244" h="598636" extrusionOk="0">
                    <a:moveTo>
                      <a:pt x="389328" y="598637"/>
                    </a:moveTo>
                    <a:lnTo>
                      <a:pt x="0" y="0"/>
                    </a:lnTo>
                    <a:lnTo>
                      <a:pt x="1054948" y="0"/>
                    </a:lnTo>
                    <a:lnTo>
                      <a:pt x="1494245" y="340424"/>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0" name="Google Shape;1370;p34"/>
              <p:cNvSpPr/>
              <p:nvPr/>
            </p:nvSpPr>
            <p:spPr>
              <a:xfrm>
                <a:off x="7728328" y="4030309"/>
                <a:ext cx="1071604" cy="751223"/>
              </a:xfrm>
              <a:custGeom>
                <a:avLst/>
                <a:gdLst/>
                <a:ahLst/>
                <a:cxnLst/>
                <a:rect l="l" t="t" r="r" b="b"/>
                <a:pathLst>
                  <a:path w="1071604" h="751223" extrusionOk="0">
                    <a:moveTo>
                      <a:pt x="0" y="0"/>
                    </a:moveTo>
                    <a:lnTo>
                      <a:pt x="1071605" y="0"/>
                    </a:lnTo>
                    <a:lnTo>
                      <a:pt x="1071605" y="751223"/>
                    </a:lnTo>
                    <a:lnTo>
                      <a:pt x="0" y="751223"/>
                    </a:ln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1" name="Google Shape;1371;p34"/>
              <p:cNvSpPr/>
              <p:nvPr/>
            </p:nvSpPr>
            <p:spPr>
              <a:xfrm>
                <a:off x="6866390" y="3690013"/>
                <a:ext cx="878593" cy="1091519"/>
              </a:xfrm>
              <a:custGeom>
                <a:avLst/>
                <a:gdLst/>
                <a:ahLst/>
                <a:cxnLst/>
                <a:rect l="l" t="t" r="r" b="b"/>
                <a:pathLst>
                  <a:path w="878593" h="1091519" extrusionOk="0">
                    <a:moveTo>
                      <a:pt x="878594" y="1091520"/>
                    </a:moveTo>
                    <a:lnTo>
                      <a:pt x="439297" y="1091520"/>
                    </a:lnTo>
                    <a:lnTo>
                      <a:pt x="0" y="1091520"/>
                    </a:lnTo>
                    <a:lnTo>
                      <a:pt x="0" y="760259"/>
                    </a:lnTo>
                    <a:lnTo>
                      <a:pt x="0" y="340424"/>
                    </a:lnTo>
                    <a:lnTo>
                      <a:pt x="439297" y="0"/>
                    </a:lnTo>
                    <a:lnTo>
                      <a:pt x="878594" y="340424"/>
                    </a:lnTo>
                    <a:lnTo>
                      <a:pt x="878594" y="760259"/>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2" name="Google Shape;1372;p34"/>
              <p:cNvSpPr/>
              <p:nvPr/>
            </p:nvSpPr>
            <p:spPr>
              <a:xfrm>
                <a:off x="7863359" y="4191676"/>
                <a:ext cx="840449" cy="41996"/>
              </a:xfrm>
              <a:custGeom>
                <a:avLst/>
                <a:gdLst/>
                <a:ahLst/>
                <a:cxnLst/>
                <a:rect l="l" t="t" r="r" b="b"/>
                <a:pathLst>
                  <a:path w="840449" h="41996" extrusionOk="0">
                    <a:moveTo>
                      <a:pt x="0" y="0"/>
                    </a:moveTo>
                    <a:lnTo>
                      <a:pt x="840449" y="0"/>
                    </a:lnTo>
                    <a:lnTo>
                      <a:pt x="840449" y="41996"/>
                    </a:lnTo>
                    <a:lnTo>
                      <a:pt x="0" y="419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3" name="Google Shape;1373;p34"/>
              <p:cNvSpPr/>
              <p:nvPr/>
            </p:nvSpPr>
            <p:spPr>
              <a:xfrm>
                <a:off x="7863359" y="4331155"/>
                <a:ext cx="840449" cy="41996"/>
              </a:xfrm>
              <a:custGeom>
                <a:avLst/>
                <a:gdLst/>
                <a:ahLst/>
                <a:cxnLst/>
                <a:rect l="l" t="t" r="r" b="b"/>
                <a:pathLst>
                  <a:path w="840449" h="41996" extrusionOk="0">
                    <a:moveTo>
                      <a:pt x="0" y="0"/>
                    </a:moveTo>
                    <a:lnTo>
                      <a:pt x="840449" y="0"/>
                    </a:lnTo>
                    <a:lnTo>
                      <a:pt x="840449" y="41996"/>
                    </a:lnTo>
                    <a:lnTo>
                      <a:pt x="0" y="419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4" name="Google Shape;1374;p34"/>
              <p:cNvSpPr/>
              <p:nvPr/>
            </p:nvSpPr>
            <p:spPr>
              <a:xfrm>
                <a:off x="7863359" y="4470633"/>
                <a:ext cx="840449" cy="41996"/>
              </a:xfrm>
              <a:custGeom>
                <a:avLst/>
                <a:gdLst/>
                <a:ahLst/>
                <a:cxnLst/>
                <a:rect l="l" t="t" r="r" b="b"/>
                <a:pathLst>
                  <a:path w="840449" h="41996" extrusionOk="0">
                    <a:moveTo>
                      <a:pt x="0" y="0"/>
                    </a:moveTo>
                    <a:lnTo>
                      <a:pt x="840449" y="0"/>
                    </a:lnTo>
                    <a:lnTo>
                      <a:pt x="840449" y="41996"/>
                    </a:lnTo>
                    <a:lnTo>
                      <a:pt x="0" y="419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5" name="Google Shape;1375;p34"/>
              <p:cNvSpPr/>
              <p:nvPr/>
            </p:nvSpPr>
            <p:spPr>
              <a:xfrm>
                <a:off x="7863359" y="4610111"/>
                <a:ext cx="840449" cy="41996"/>
              </a:xfrm>
              <a:custGeom>
                <a:avLst/>
                <a:gdLst/>
                <a:ahLst/>
                <a:cxnLst/>
                <a:rect l="l" t="t" r="r" b="b"/>
                <a:pathLst>
                  <a:path w="840449" h="41996" extrusionOk="0">
                    <a:moveTo>
                      <a:pt x="0" y="0"/>
                    </a:moveTo>
                    <a:lnTo>
                      <a:pt x="840449" y="0"/>
                    </a:lnTo>
                    <a:lnTo>
                      <a:pt x="840449" y="41996"/>
                    </a:lnTo>
                    <a:lnTo>
                      <a:pt x="0" y="419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376" name="Google Shape;1376;p34"/>
              <p:cNvGrpSpPr/>
              <p:nvPr/>
            </p:nvGrpSpPr>
            <p:grpSpPr>
              <a:xfrm>
                <a:off x="6962006" y="4085540"/>
                <a:ext cx="626076" cy="370712"/>
                <a:chOff x="6962006" y="4085540"/>
                <a:chExt cx="626076" cy="370712"/>
              </a:xfrm>
            </p:grpSpPr>
            <p:sp>
              <p:nvSpPr>
                <p:cNvPr id="1377" name="Google Shape;1377;p34"/>
                <p:cNvSpPr/>
                <p:nvPr/>
              </p:nvSpPr>
              <p:spPr>
                <a:xfrm>
                  <a:off x="6962006" y="408554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8" name="Google Shape;1378;p34"/>
                <p:cNvSpPr/>
                <p:nvPr/>
              </p:nvSpPr>
              <p:spPr>
                <a:xfrm>
                  <a:off x="7144336" y="408554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9" name="Google Shape;1379;p34"/>
                <p:cNvSpPr/>
                <p:nvPr/>
              </p:nvSpPr>
              <p:spPr>
                <a:xfrm>
                  <a:off x="7326794" y="408554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0" name="Google Shape;1380;p34"/>
                <p:cNvSpPr/>
                <p:nvPr/>
              </p:nvSpPr>
              <p:spPr>
                <a:xfrm>
                  <a:off x="7509124" y="408554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1" name="Google Shape;1381;p34"/>
                <p:cNvSpPr/>
                <p:nvPr/>
              </p:nvSpPr>
              <p:spPr>
                <a:xfrm>
                  <a:off x="6963659" y="432810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2" name="Google Shape;1382;p34"/>
                <p:cNvSpPr/>
                <p:nvPr/>
              </p:nvSpPr>
              <p:spPr>
                <a:xfrm>
                  <a:off x="7146116" y="432810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3" name="Google Shape;1383;p34"/>
                <p:cNvSpPr/>
                <p:nvPr/>
              </p:nvSpPr>
              <p:spPr>
                <a:xfrm>
                  <a:off x="7328447" y="432810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4" name="Google Shape;1384;p34"/>
                <p:cNvSpPr/>
                <p:nvPr/>
              </p:nvSpPr>
              <p:spPr>
                <a:xfrm>
                  <a:off x="7510904" y="4328100"/>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385" name="Google Shape;1385;p34"/>
            <p:cNvGrpSpPr/>
            <p:nvPr/>
          </p:nvGrpSpPr>
          <p:grpSpPr>
            <a:xfrm>
              <a:off x="3241983" y="3086373"/>
              <a:ext cx="635142" cy="960514"/>
              <a:chOff x="8501388" y="3924937"/>
              <a:chExt cx="935683" cy="1415018"/>
            </a:xfrm>
          </p:grpSpPr>
          <p:grpSp>
            <p:nvGrpSpPr>
              <p:cNvPr id="1386" name="Google Shape;1386;p34"/>
              <p:cNvGrpSpPr/>
              <p:nvPr/>
            </p:nvGrpSpPr>
            <p:grpSpPr>
              <a:xfrm>
                <a:off x="8501388" y="3924937"/>
                <a:ext cx="935683" cy="1415018"/>
                <a:chOff x="8501388" y="3924937"/>
                <a:chExt cx="935683" cy="1415018"/>
              </a:xfrm>
            </p:grpSpPr>
            <p:sp>
              <p:nvSpPr>
                <p:cNvPr id="1387" name="Google Shape;1387;p34"/>
                <p:cNvSpPr/>
                <p:nvPr/>
              </p:nvSpPr>
              <p:spPr>
                <a:xfrm>
                  <a:off x="8501388" y="3924937"/>
                  <a:ext cx="935683" cy="483592"/>
                </a:xfrm>
                <a:custGeom>
                  <a:avLst/>
                  <a:gdLst/>
                  <a:ahLst/>
                  <a:cxnLst/>
                  <a:rect l="l" t="t" r="r" b="b"/>
                  <a:pathLst>
                    <a:path w="935683" h="483592" extrusionOk="0">
                      <a:moveTo>
                        <a:pt x="233063" y="483593"/>
                      </a:moveTo>
                      <a:lnTo>
                        <a:pt x="0" y="0"/>
                      </a:lnTo>
                      <a:lnTo>
                        <a:pt x="672614" y="0"/>
                      </a:lnTo>
                      <a:lnTo>
                        <a:pt x="935684" y="27501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8" name="Google Shape;1388;p34"/>
                <p:cNvSpPr/>
                <p:nvPr/>
              </p:nvSpPr>
              <p:spPr>
                <a:xfrm>
                  <a:off x="8754413" y="4199821"/>
                  <a:ext cx="682658" cy="1140133"/>
                </a:xfrm>
                <a:custGeom>
                  <a:avLst/>
                  <a:gdLst/>
                  <a:ahLst/>
                  <a:cxnLst/>
                  <a:rect l="l" t="t" r="r" b="b"/>
                  <a:pathLst>
                    <a:path w="682658" h="1140133" extrusionOk="0">
                      <a:moveTo>
                        <a:pt x="0" y="0"/>
                      </a:moveTo>
                      <a:lnTo>
                        <a:pt x="682659" y="0"/>
                      </a:lnTo>
                      <a:lnTo>
                        <a:pt x="682659" y="1140134"/>
                      </a:lnTo>
                      <a:lnTo>
                        <a:pt x="0" y="1140134"/>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9" name="Google Shape;1389;p34"/>
                <p:cNvSpPr/>
                <p:nvPr/>
              </p:nvSpPr>
              <p:spPr>
                <a:xfrm>
                  <a:off x="8501388" y="3924937"/>
                  <a:ext cx="262942" cy="1415018"/>
                </a:xfrm>
                <a:custGeom>
                  <a:avLst/>
                  <a:gdLst/>
                  <a:ahLst/>
                  <a:cxnLst/>
                  <a:rect l="l" t="t" r="r" b="b"/>
                  <a:pathLst>
                    <a:path w="262942" h="1415018" extrusionOk="0">
                      <a:moveTo>
                        <a:pt x="262942" y="1415018"/>
                      </a:moveTo>
                      <a:lnTo>
                        <a:pt x="0" y="1415018"/>
                      </a:lnTo>
                      <a:lnTo>
                        <a:pt x="0" y="0"/>
                      </a:lnTo>
                      <a:lnTo>
                        <a:pt x="262942" y="275011"/>
                      </a:lnTo>
                      <a:lnTo>
                        <a:pt x="262942" y="1314227"/>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90" name="Google Shape;1390;p34"/>
              <p:cNvGrpSpPr/>
              <p:nvPr/>
            </p:nvGrpSpPr>
            <p:grpSpPr>
              <a:xfrm>
                <a:off x="8838331" y="4291831"/>
                <a:ext cx="517365" cy="104608"/>
                <a:chOff x="8838331" y="4291831"/>
                <a:chExt cx="517365" cy="104608"/>
              </a:xfrm>
            </p:grpSpPr>
            <p:sp>
              <p:nvSpPr>
                <p:cNvPr id="1391" name="Google Shape;1391;p34"/>
                <p:cNvSpPr/>
                <p:nvPr/>
              </p:nvSpPr>
              <p:spPr>
                <a:xfrm>
                  <a:off x="8838331" y="4291831"/>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2" name="Google Shape;1392;p34"/>
                <p:cNvSpPr/>
                <p:nvPr/>
              </p:nvSpPr>
              <p:spPr>
                <a:xfrm>
                  <a:off x="8954672" y="4291831"/>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3" name="Google Shape;1393;p34"/>
                <p:cNvSpPr/>
                <p:nvPr/>
              </p:nvSpPr>
              <p:spPr>
                <a:xfrm>
                  <a:off x="9071012" y="4291831"/>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4" name="Google Shape;1394;p34"/>
                <p:cNvSpPr/>
                <p:nvPr/>
              </p:nvSpPr>
              <p:spPr>
                <a:xfrm>
                  <a:off x="9187353" y="4291831"/>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5" name="Google Shape;1395;p34"/>
                <p:cNvSpPr/>
                <p:nvPr/>
              </p:nvSpPr>
              <p:spPr>
                <a:xfrm>
                  <a:off x="9303693" y="4291831"/>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96" name="Google Shape;1396;p34"/>
              <p:cNvGrpSpPr/>
              <p:nvPr/>
            </p:nvGrpSpPr>
            <p:grpSpPr>
              <a:xfrm>
                <a:off x="8838331" y="4486923"/>
                <a:ext cx="517365" cy="104608"/>
                <a:chOff x="8838331" y="4486923"/>
                <a:chExt cx="517365" cy="104608"/>
              </a:xfrm>
            </p:grpSpPr>
            <p:sp>
              <p:nvSpPr>
                <p:cNvPr id="1397" name="Google Shape;1397;p34"/>
                <p:cNvSpPr/>
                <p:nvPr/>
              </p:nvSpPr>
              <p:spPr>
                <a:xfrm>
                  <a:off x="8838331" y="448692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8" name="Google Shape;1398;p34"/>
                <p:cNvSpPr/>
                <p:nvPr/>
              </p:nvSpPr>
              <p:spPr>
                <a:xfrm>
                  <a:off x="8954672" y="448692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9" name="Google Shape;1399;p34"/>
                <p:cNvSpPr/>
                <p:nvPr/>
              </p:nvSpPr>
              <p:spPr>
                <a:xfrm>
                  <a:off x="9071012" y="448692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0" name="Google Shape;1400;p34"/>
                <p:cNvSpPr/>
                <p:nvPr/>
              </p:nvSpPr>
              <p:spPr>
                <a:xfrm>
                  <a:off x="9187353" y="448692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1" name="Google Shape;1401;p34"/>
                <p:cNvSpPr/>
                <p:nvPr/>
              </p:nvSpPr>
              <p:spPr>
                <a:xfrm>
                  <a:off x="9303693" y="448692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02" name="Google Shape;1402;p34"/>
              <p:cNvGrpSpPr/>
              <p:nvPr/>
            </p:nvGrpSpPr>
            <p:grpSpPr>
              <a:xfrm>
                <a:off x="8838331" y="4682014"/>
                <a:ext cx="517365" cy="104608"/>
                <a:chOff x="8838331" y="4682014"/>
                <a:chExt cx="517365" cy="104608"/>
              </a:xfrm>
            </p:grpSpPr>
            <p:sp>
              <p:nvSpPr>
                <p:cNvPr id="1403" name="Google Shape;1403;p34"/>
                <p:cNvSpPr/>
                <p:nvPr/>
              </p:nvSpPr>
              <p:spPr>
                <a:xfrm>
                  <a:off x="8838331" y="4682014"/>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4" name="Google Shape;1404;p34"/>
                <p:cNvSpPr/>
                <p:nvPr/>
              </p:nvSpPr>
              <p:spPr>
                <a:xfrm>
                  <a:off x="8954672" y="4682014"/>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5" name="Google Shape;1405;p34"/>
                <p:cNvSpPr/>
                <p:nvPr/>
              </p:nvSpPr>
              <p:spPr>
                <a:xfrm>
                  <a:off x="9071012" y="4682014"/>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6" name="Google Shape;1406;p34"/>
                <p:cNvSpPr/>
                <p:nvPr/>
              </p:nvSpPr>
              <p:spPr>
                <a:xfrm>
                  <a:off x="9187353" y="4682014"/>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7" name="Google Shape;1407;p34"/>
                <p:cNvSpPr/>
                <p:nvPr/>
              </p:nvSpPr>
              <p:spPr>
                <a:xfrm>
                  <a:off x="9303693" y="4682014"/>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08" name="Google Shape;1408;p34"/>
              <p:cNvGrpSpPr/>
              <p:nvPr/>
            </p:nvGrpSpPr>
            <p:grpSpPr>
              <a:xfrm>
                <a:off x="8838331" y="4877233"/>
                <a:ext cx="517365" cy="104608"/>
                <a:chOff x="8838331" y="4877233"/>
                <a:chExt cx="517365" cy="104608"/>
              </a:xfrm>
            </p:grpSpPr>
            <p:sp>
              <p:nvSpPr>
                <p:cNvPr id="1409" name="Google Shape;1409;p34"/>
                <p:cNvSpPr/>
                <p:nvPr/>
              </p:nvSpPr>
              <p:spPr>
                <a:xfrm>
                  <a:off x="8838331" y="487723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0" name="Google Shape;1410;p34"/>
                <p:cNvSpPr/>
                <p:nvPr/>
              </p:nvSpPr>
              <p:spPr>
                <a:xfrm>
                  <a:off x="8954672" y="487723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1" name="Google Shape;1411;p34"/>
                <p:cNvSpPr/>
                <p:nvPr/>
              </p:nvSpPr>
              <p:spPr>
                <a:xfrm>
                  <a:off x="9071012" y="487723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2" name="Google Shape;1412;p34"/>
                <p:cNvSpPr/>
                <p:nvPr/>
              </p:nvSpPr>
              <p:spPr>
                <a:xfrm>
                  <a:off x="9187353" y="487723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3" name="Google Shape;1413;p34"/>
                <p:cNvSpPr/>
                <p:nvPr/>
              </p:nvSpPr>
              <p:spPr>
                <a:xfrm>
                  <a:off x="9303693" y="4877233"/>
                  <a:ext cx="52003" cy="104608"/>
                </a:xfrm>
                <a:custGeom>
                  <a:avLst/>
                  <a:gdLst/>
                  <a:ahLst/>
                  <a:cxnLst/>
                  <a:rect l="l" t="t" r="r" b="b"/>
                  <a:pathLst>
                    <a:path w="52003" h="104608" extrusionOk="0">
                      <a:moveTo>
                        <a:pt x="0" y="0"/>
                      </a:moveTo>
                      <a:lnTo>
                        <a:pt x="52004" y="0"/>
                      </a:lnTo>
                      <a:lnTo>
                        <a:pt x="52004" y="104609"/>
                      </a:lnTo>
                      <a:lnTo>
                        <a:pt x="0" y="1046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14" name="Google Shape;1414;p34"/>
            <p:cNvGrpSpPr/>
            <p:nvPr/>
          </p:nvGrpSpPr>
          <p:grpSpPr>
            <a:xfrm>
              <a:off x="68964" y="2469929"/>
              <a:ext cx="602402" cy="292672"/>
              <a:chOff x="3826935" y="3016800"/>
              <a:chExt cx="887451" cy="431161"/>
            </a:xfrm>
          </p:grpSpPr>
          <p:sp>
            <p:nvSpPr>
              <p:cNvPr id="1415" name="Google Shape;1415;p34"/>
              <p:cNvSpPr/>
              <p:nvPr/>
            </p:nvSpPr>
            <p:spPr>
              <a:xfrm>
                <a:off x="4451847" y="3138844"/>
                <a:ext cx="30896" cy="309117"/>
              </a:xfrm>
              <a:custGeom>
                <a:avLst/>
                <a:gdLst/>
                <a:ahLst/>
                <a:cxnLst/>
                <a:rect l="l" t="t" r="r" b="b"/>
                <a:pathLst>
                  <a:path w="30896" h="309117" extrusionOk="0">
                    <a:moveTo>
                      <a:pt x="15512" y="309118"/>
                    </a:moveTo>
                    <a:lnTo>
                      <a:pt x="15512" y="309118"/>
                    </a:lnTo>
                    <a:cubicBezTo>
                      <a:pt x="24031" y="309118"/>
                      <a:pt x="30897" y="302246"/>
                      <a:pt x="30897" y="293719"/>
                    </a:cubicBezTo>
                    <a:lnTo>
                      <a:pt x="30897" y="0"/>
                    </a:lnTo>
                    <a:lnTo>
                      <a:pt x="0" y="0"/>
                    </a:lnTo>
                    <a:lnTo>
                      <a:pt x="0" y="293719"/>
                    </a:lnTo>
                    <a:cubicBezTo>
                      <a:pt x="127" y="302118"/>
                      <a:pt x="6993" y="309118"/>
                      <a:pt x="15512" y="30911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6" name="Google Shape;1416;p34"/>
              <p:cNvSpPr/>
              <p:nvPr/>
            </p:nvSpPr>
            <p:spPr>
              <a:xfrm>
                <a:off x="4015728" y="3138844"/>
                <a:ext cx="30897" cy="309117"/>
              </a:xfrm>
              <a:custGeom>
                <a:avLst/>
                <a:gdLst/>
                <a:ahLst/>
                <a:cxnLst/>
                <a:rect l="l" t="t" r="r" b="b"/>
                <a:pathLst>
                  <a:path w="30897" h="309117" extrusionOk="0">
                    <a:moveTo>
                      <a:pt x="15512" y="309118"/>
                    </a:moveTo>
                    <a:lnTo>
                      <a:pt x="15512" y="309118"/>
                    </a:lnTo>
                    <a:cubicBezTo>
                      <a:pt x="24031" y="309118"/>
                      <a:pt x="30897" y="302246"/>
                      <a:pt x="30897" y="293719"/>
                    </a:cubicBezTo>
                    <a:lnTo>
                      <a:pt x="30897" y="0"/>
                    </a:lnTo>
                    <a:lnTo>
                      <a:pt x="0" y="0"/>
                    </a:lnTo>
                    <a:lnTo>
                      <a:pt x="0" y="293719"/>
                    </a:lnTo>
                    <a:cubicBezTo>
                      <a:pt x="0" y="302118"/>
                      <a:pt x="6993" y="309118"/>
                      <a:pt x="15512" y="30911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17" name="Google Shape;1417;p34"/>
              <p:cNvGrpSpPr/>
              <p:nvPr/>
            </p:nvGrpSpPr>
            <p:grpSpPr>
              <a:xfrm>
                <a:off x="3826935" y="3016800"/>
                <a:ext cx="887451" cy="325788"/>
                <a:chOff x="3826935" y="3016800"/>
                <a:chExt cx="887451" cy="325788"/>
              </a:xfrm>
            </p:grpSpPr>
            <p:sp>
              <p:nvSpPr>
                <p:cNvPr id="1418" name="Google Shape;1418;p34"/>
                <p:cNvSpPr/>
                <p:nvPr/>
              </p:nvSpPr>
              <p:spPr>
                <a:xfrm>
                  <a:off x="3826935" y="3016800"/>
                  <a:ext cx="887451" cy="325788"/>
                </a:xfrm>
                <a:custGeom>
                  <a:avLst/>
                  <a:gdLst/>
                  <a:ahLst/>
                  <a:cxnLst/>
                  <a:rect l="l" t="t" r="r" b="b"/>
                  <a:pathLst>
                    <a:path w="887451" h="325788" extrusionOk="0">
                      <a:moveTo>
                        <a:pt x="591981" y="322353"/>
                      </a:moveTo>
                      <a:lnTo>
                        <a:pt x="884294" y="18962"/>
                      </a:lnTo>
                      <a:cubicBezTo>
                        <a:pt x="891160" y="11835"/>
                        <a:pt x="886074" y="0"/>
                        <a:pt x="876284" y="0"/>
                      </a:cubicBezTo>
                      <a:lnTo>
                        <a:pt x="303481" y="0"/>
                      </a:lnTo>
                      <a:cubicBezTo>
                        <a:pt x="300430" y="0"/>
                        <a:pt x="297505" y="1273"/>
                        <a:pt x="295471" y="3436"/>
                      </a:cubicBezTo>
                      <a:lnTo>
                        <a:pt x="3157" y="306827"/>
                      </a:lnTo>
                      <a:cubicBezTo>
                        <a:pt x="-3709" y="313954"/>
                        <a:pt x="1377" y="325789"/>
                        <a:pt x="11168" y="325789"/>
                      </a:cubicBezTo>
                      <a:lnTo>
                        <a:pt x="583970" y="325789"/>
                      </a:lnTo>
                      <a:cubicBezTo>
                        <a:pt x="587022" y="325789"/>
                        <a:pt x="589946" y="324516"/>
                        <a:pt x="591981" y="32235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9" name="Google Shape;1419;p34"/>
                <p:cNvSpPr/>
                <p:nvPr/>
              </p:nvSpPr>
              <p:spPr>
                <a:xfrm>
                  <a:off x="3850309" y="3032581"/>
                  <a:ext cx="840703" cy="294100"/>
                </a:xfrm>
                <a:custGeom>
                  <a:avLst/>
                  <a:gdLst/>
                  <a:ahLst/>
                  <a:cxnLst/>
                  <a:rect l="l" t="t" r="r" b="b"/>
                  <a:pathLst>
                    <a:path w="840703" h="294100" extrusionOk="0">
                      <a:moveTo>
                        <a:pt x="0" y="294101"/>
                      </a:moveTo>
                      <a:lnTo>
                        <a:pt x="557290" y="294101"/>
                      </a:lnTo>
                      <a:lnTo>
                        <a:pt x="840704" y="0"/>
                      </a:lnTo>
                      <a:lnTo>
                        <a:pt x="283413" y="0"/>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20" name="Google Shape;1420;p34"/>
                <p:cNvSpPr/>
                <p:nvPr/>
              </p:nvSpPr>
              <p:spPr>
                <a:xfrm>
                  <a:off x="3900787" y="3032708"/>
                  <a:ext cx="732627" cy="293973"/>
                </a:xfrm>
                <a:custGeom>
                  <a:avLst/>
                  <a:gdLst/>
                  <a:ahLst/>
                  <a:cxnLst/>
                  <a:rect l="l" t="t" r="r" b="b"/>
                  <a:pathLst>
                    <a:path w="732627" h="293973" extrusionOk="0">
                      <a:moveTo>
                        <a:pt x="66626" y="293974"/>
                      </a:moveTo>
                      <a:lnTo>
                        <a:pt x="82138" y="293974"/>
                      </a:lnTo>
                      <a:lnTo>
                        <a:pt x="132361" y="241542"/>
                      </a:lnTo>
                      <a:lnTo>
                        <a:pt x="394922" y="241542"/>
                      </a:lnTo>
                      <a:lnTo>
                        <a:pt x="344699" y="293974"/>
                      </a:lnTo>
                      <a:lnTo>
                        <a:pt x="360211" y="293974"/>
                      </a:lnTo>
                      <a:lnTo>
                        <a:pt x="410434" y="241542"/>
                      </a:lnTo>
                      <a:lnTo>
                        <a:pt x="557290" y="241542"/>
                      </a:lnTo>
                      <a:lnTo>
                        <a:pt x="568098" y="230343"/>
                      </a:lnTo>
                      <a:lnTo>
                        <a:pt x="421115" y="230343"/>
                      </a:lnTo>
                      <a:lnTo>
                        <a:pt x="492190" y="156277"/>
                      </a:lnTo>
                      <a:lnTo>
                        <a:pt x="639555" y="156277"/>
                      </a:lnTo>
                      <a:lnTo>
                        <a:pt x="650363" y="145078"/>
                      </a:lnTo>
                      <a:lnTo>
                        <a:pt x="502998" y="145078"/>
                      </a:lnTo>
                      <a:lnTo>
                        <a:pt x="574074" y="71012"/>
                      </a:lnTo>
                      <a:lnTo>
                        <a:pt x="721820" y="71012"/>
                      </a:lnTo>
                      <a:lnTo>
                        <a:pt x="732628" y="59813"/>
                      </a:lnTo>
                      <a:lnTo>
                        <a:pt x="584882" y="59813"/>
                      </a:lnTo>
                      <a:lnTo>
                        <a:pt x="642225" y="0"/>
                      </a:lnTo>
                      <a:lnTo>
                        <a:pt x="626713" y="0"/>
                      </a:lnTo>
                      <a:lnTo>
                        <a:pt x="569369" y="59813"/>
                      </a:lnTo>
                      <a:lnTo>
                        <a:pt x="306808" y="59813"/>
                      </a:lnTo>
                      <a:lnTo>
                        <a:pt x="364152" y="0"/>
                      </a:lnTo>
                      <a:lnTo>
                        <a:pt x="348640" y="0"/>
                      </a:lnTo>
                      <a:lnTo>
                        <a:pt x="291296" y="59813"/>
                      </a:lnTo>
                      <a:lnTo>
                        <a:pt x="175337" y="59813"/>
                      </a:lnTo>
                      <a:lnTo>
                        <a:pt x="164530" y="71012"/>
                      </a:lnTo>
                      <a:lnTo>
                        <a:pt x="280489" y="71012"/>
                      </a:lnTo>
                      <a:lnTo>
                        <a:pt x="209413" y="145078"/>
                      </a:lnTo>
                      <a:lnTo>
                        <a:pt x="93072" y="145078"/>
                      </a:lnTo>
                      <a:lnTo>
                        <a:pt x="82265" y="156277"/>
                      </a:lnTo>
                      <a:lnTo>
                        <a:pt x="198605" y="156277"/>
                      </a:lnTo>
                      <a:lnTo>
                        <a:pt x="127530" y="230343"/>
                      </a:lnTo>
                      <a:lnTo>
                        <a:pt x="10807" y="230343"/>
                      </a:lnTo>
                      <a:lnTo>
                        <a:pt x="0" y="241542"/>
                      </a:lnTo>
                      <a:lnTo>
                        <a:pt x="116849" y="241542"/>
                      </a:lnTo>
                      <a:lnTo>
                        <a:pt x="66626" y="293974"/>
                      </a:lnTo>
                      <a:close/>
                      <a:moveTo>
                        <a:pt x="487486" y="145078"/>
                      </a:moveTo>
                      <a:lnTo>
                        <a:pt x="224925" y="145078"/>
                      </a:lnTo>
                      <a:lnTo>
                        <a:pt x="296001" y="71012"/>
                      </a:lnTo>
                      <a:lnTo>
                        <a:pt x="558562" y="71012"/>
                      </a:lnTo>
                      <a:lnTo>
                        <a:pt x="487486" y="145078"/>
                      </a:lnTo>
                      <a:close/>
                      <a:moveTo>
                        <a:pt x="143169" y="230343"/>
                      </a:moveTo>
                      <a:lnTo>
                        <a:pt x="214245" y="156277"/>
                      </a:lnTo>
                      <a:lnTo>
                        <a:pt x="476806" y="156277"/>
                      </a:lnTo>
                      <a:lnTo>
                        <a:pt x="405730" y="230343"/>
                      </a:lnTo>
                      <a:lnTo>
                        <a:pt x="143169" y="230343"/>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1" name="Google Shape;1421;p34"/>
            <p:cNvGrpSpPr/>
            <p:nvPr/>
          </p:nvGrpSpPr>
          <p:grpSpPr>
            <a:xfrm>
              <a:off x="1537396" y="3394508"/>
              <a:ext cx="978648" cy="645036"/>
              <a:chOff x="5990212" y="4378878"/>
              <a:chExt cx="1441733" cy="950259"/>
            </a:xfrm>
          </p:grpSpPr>
          <p:grpSp>
            <p:nvGrpSpPr>
              <p:cNvPr id="1422" name="Google Shape;1422;p34"/>
              <p:cNvGrpSpPr/>
              <p:nvPr/>
            </p:nvGrpSpPr>
            <p:grpSpPr>
              <a:xfrm>
                <a:off x="5990212" y="4378878"/>
                <a:ext cx="1441733" cy="950259"/>
                <a:chOff x="5990212" y="4378878"/>
                <a:chExt cx="1441733" cy="950259"/>
              </a:xfrm>
            </p:grpSpPr>
            <p:sp>
              <p:nvSpPr>
                <p:cNvPr id="1423" name="Google Shape;1423;p34"/>
                <p:cNvSpPr/>
                <p:nvPr/>
              </p:nvSpPr>
              <p:spPr>
                <a:xfrm>
                  <a:off x="6486090" y="4381295"/>
                  <a:ext cx="945855" cy="300591"/>
                </a:xfrm>
                <a:custGeom>
                  <a:avLst/>
                  <a:gdLst/>
                  <a:ahLst/>
                  <a:cxnLst/>
                  <a:rect l="l" t="t" r="r" b="b"/>
                  <a:pathLst>
                    <a:path w="945855" h="300591" extrusionOk="0">
                      <a:moveTo>
                        <a:pt x="625569" y="95319"/>
                      </a:moveTo>
                      <a:lnTo>
                        <a:pt x="625569" y="0"/>
                      </a:lnTo>
                      <a:lnTo>
                        <a:pt x="0" y="0"/>
                      </a:lnTo>
                      <a:lnTo>
                        <a:pt x="0" y="95319"/>
                      </a:lnTo>
                      <a:lnTo>
                        <a:pt x="0" y="300591"/>
                      </a:lnTo>
                      <a:lnTo>
                        <a:pt x="945855" y="300591"/>
                      </a:ln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24" name="Google Shape;1424;p34"/>
                <p:cNvSpPr/>
                <p:nvPr/>
              </p:nvSpPr>
              <p:spPr>
                <a:xfrm>
                  <a:off x="6912799" y="4681123"/>
                  <a:ext cx="518255" cy="648014"/>
                </a:xfrm>
                <a:custGeom>
                  <a:avLst/>
                  <a:gdLst/>
                  <a:ahLst/>
                  <a:cxnLst/>
                  <a:rect l="l" t="t" r="r" b="b"/>
                  <a:pathLst>
                    <a:path w="518255" h="648014" extrusionOk="0">
                      <a:moveTo>
                        <a:pt x="0" y="0"/>
                      </a:moveTo>
                      <a:lnTo>
                        <a:pt x="518256" y="0"/>
                      </a:lnTo>
                      <a:lnTo>
                        <a:pt x="518256" y="648015"/>
                      </a:lnTo>
                      <a:lnTo>
                        <a:pt x="0" y="648015"/>
                      </a:lnTo>
                      <a:close/>
                    </a:path>
                  </a:pathLst>
                </a:custGeom>
                <a:solidFill>
                  <a:schemeClr val="l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25" name="Google Shape;1425;p34"/>
                <p:cNvSpPr/>
                <p:nvPr/>
              </p:nvSpPr>
              <p:spPr>
                <a:xfrm>
                  <a:off x="5990212" y="4378878"/>
                  <a:ext cx="945855" cy="950259"/>
                </a:xfrm>
                <a:custGeom>
                  <a:avLst/>
                  <a:gdLst/>
                  <a:ahLst/>
                  <a:cxnLst/>
                  <a:rect l="l" t="t" r="r" b="b"/>
                  <a:pathLst>
                    <a:path w="945855" h="950259" extrusionOk="0">
                      <a:moveTo>
                        <a:pt x="945855" y="950260"/>
                      </a:moveTo>
                      <a:lnTo>
                        <a:pt x="945855" y="676775"/>
                      </a:lnTo>
                      <a:lnTo>
                        <a:pt x="945855" y="303009"/>
                      </a:lnTo>
                      <a:lnTo>
                        <a:pt x="625569" y="97737"/>
                      </a:lnTo>
                      <a:lnTo>
                        <a:pt x="625569" y="2418"/>
                      </a:lnTo>
                      <a:lnTo>
                        <a:pt x="476679" y="2418"/>
                      </a:lnTo>
                      <a:lnTo>
                        <a:pt x="472991" y="0"/>
                      </a:lnTo>
                      <a:lnTo>
                        <a:pt x="469304" y="2418"/>
                      </a:lnTo>
                      <a:lnTo>
                        <a:pt x="320414" y="2418"/>
                      </a:lnTo>
                      <a:lnTo>
                        <a:pt x="320414" y="97737"/>
                      </a:lnTo>
                      <a:lnTo>
                        <a:pt x="0" y="303009"/>
                      </a:lnTo>
                      <a:lnTo>
                        <a:pt x="0" y="676775"/>
                      </a:lnTo>
                      <a:lnTo>
                        <a:pt x="0" y="950260"/>
                      </a:ln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6" name="Google Shape;1426;p34"/>
                <p:cNvGrpSpPr/>
                <p:nvPr/>
              </p:nvGrpSpPr>
              <p:grpSpPr>
                <a:xfrm>
                  <a:off x="6126896" y="4733300"/>
                  <a:ext cx="636377" cy="452159"/>
                  <a:chOff x="6126896" y="4733300"/>
                  <a:chExt cx="636377" cy="452159"/>
                </a:xfrm>
              </p:grpSpPr>
              <p:sp>
                <p:nvSpPr>
                  <p:cNvPr id="1427" name="Google Shape;1427;p34"/>
                  <p:cNvSpPr/>
                  <p:nvPr/>
                </p:nvSpPr>
                <p:spPr>
                  <a:xfrm>
                    <a:off x="6126896" y="4733300"/>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28" name="Google Shape;1428;p34"/>
                  <p:cNvSpPr/>
                  <p:nvPr/>
                </p:nvSpPr>
                <p:spPr>
                  <a:xfrm>
                    <a:off x="6398612" y="4733300"/>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29" name="Google Shape;1429;p34"/>
                  <p:cNvSpPr/>
                  <p:nvPr/>
                </p:nvSpPr>
                <p:spPr>
                  <a:xfrm>
                    <a:off x="6670201" y="4733300"/>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0" name="Google Shape;1430;p34"/>
                  <p:cNvSpPr/>
                  <p:nvPr/>
                </p:nvSpPr>
                <p:spPr>
                  <a:xfrm>
                    <a:off x="6126896" y="5016838"/>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1" name="Google Shape;1431;p34"/>
                  <p:cNvSpPr/>
                  <p:nvPr/>
                </p:nvSpPr>
                <p:spPr>
                  <a:xfrm>
                    <a:off x="6398612" y="5016838"/>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2" name="Google Shape;1432;p34"/>
                  <p:cNvSpPr/>
                  <p:nvPr/>
                </p:nvSpPr>
                <p:spPr>
                  <a:xfrm>
                    <a:off x="6670201" y="5016838"/>
                    <a:ext cx="93072" cy="168621"/>
                  </a:xfrm>
                  <a:custGeom>
                    <a:avLst/>
                    <a:gdLst/>
                    <a:ahLst/>
                    <a:cxnLst/>
                    <a:rect l="l" t="t" r="r" b="b"/>
                    <a:pathLst>
                      <a:path w="93072" h="168621" extrusionOk="0">
                        <a:moveTo>
                          <a:pt x="92945" y="168621"/>
                        </a:moveTo>
                        <a:lnTo>
                          <a:pt x="0" y="168621"/>
                        </a:lnTo>
                        <a:lnTo>
                          <a:pt x="0" y="46578"/>
                        </a:lnTo>
                        <a:cubicBezTo>
                          <a:pt x="0" y="20871"/>
                          <a:pt x="20852" y="0"/>
                          <a:pt x="46536" y="0"/>
                        </a:cubicBezTo>
                        <a:lnTo>
                          <a:pt x="46536" y="0"/>
                        </a:lnTo>
                        <a:cubicBezTo>
                          <a:pt x="72220" y="0"/>
                          <a:pt x="93073" y="20871"/>
                          <a:pt x="93073" y="46578"/>
                        </a:cubicBezTo>
                        <a:lnTo>
                          <a:pt x="93073" y="168621"/>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33" name="Google Shape;1433;p34"/>
                <p:cNvSpPr/>
                <p:nvPr/>
              </p:nvSpPr>
              <p:spPr>
                <a:xfrm>
                  <a:off x="6383609" y="4479541"/>
                  <a:ext cx="122825" cy="122934"/>
                </a:xfrm>
                <a:custGeom>
                  <a:avLst/>
                  <a:gdLst/>
                  <a:ahLst/>
                  <a:cxnLst/>
                  <a:rect l="l" t="t" r="r" b="b"/>
                  <a:pathLst>
                    <a:path w="122825" h="122934" extrusionOk="0">
                      <a:moveTo>
                        <a:pt x="122825" y="61467"/>
                      </a:moveTo>
                      <a:cubicBezTo>
                        <a:pt x="122825" y="95446"/>
                        <a:pt x="95361" y="122934"/>
                        <a:pt x="61413" y="122934"/>
                      </a:cubicBezTo>
                      <a:cubicBezTo>
                        <a:pt x="27464" y="122934"/>
                        <a:pt x="0" y="95446"/>
                        <a:pt x="0" y="61467"/>
                      </a:cubicBezTo>
                      <a:cubicBezTo>
                        <a:pt x="0" y="27488"/>
                        <a:pt x="27464" y="0"/>
                        <a:pt x="61413" y="0"/>
                      </a:cubicBezTo>
                      <a:cubicBezTo>
                        <a:pt x="95361" y="0"/>
                        <a:pt x="122825" y="27488"/>
                        <a:pt x="122825" y="614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34" name="Google Shape;1434;p34"/>
              <p:cNvGrpSpPr/>
              <p:nvPr/>
            </p:nvGrpSpPr>
            <p:grpSpPr>
              <a:xfrm>
                <a:off x="7032520" y="4762555"/>
                <a:ext cx="319630" cy="477261"/>
                <a:chOff x="7032519" y="4762555"/>
                <a:chExt cx="319630" cy="477261"/>
              </a:xfrm>
            </p:grpSpPr>
            <p:sp>
              <p:nvSpPr>
                <p:cNvPr id="1435" name="Google Shape;1435;p34"/>
                <p:cNvSpPr/>
                <p:nvPr/>
              </p:nvSpPr>
              <p:spPr>
                <a:xfrm rot="5400000">
                  <a:off x="6811424" y="4983724"/>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6" name="Google Shape;1436;p34"/>
                <p:cNvSpPr/>
                <p:nvPr/>
              </p:nvSpPr>
              <p:spPr>
                <a:xfrm rot="5400000">
                  <a:off x="6906302" y="4983698"/>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7" name="Google Shape;1437;p34"/>
                <p:cNvSpPr/>
                <p:nvPr/>
              </p:nvSpPr>
              <p:spPr>
                <a:xfrm rot="5400000">
                  <a:off x="7001180" y="4983675"/>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8" name="Google Shape;1438;p34"/>
                <p:cNvSpPr/>
                <p:nvPr/>
              </p:nvSpPr>
              <p:spPr>
                <a:xfrm rot="5400000">
                  <a:off x="7096058" y="4983650"/>
                  <a:ext cx="477187" cy="34996"/>
                </a:xfrm>
                <a:custGeom>
                  <a:avLst/>
                  <a:gdLst/>
                  <a:ahLst/>
                  <a:cxnLst/>
                  <a:rect l="l" t="t" r="r" b="b"/>
                  <a:pathLst>
                    <a:path w="477187" h="34996" extrusionOk="0">
                      <a:moveTo>
                        <a:pt x="0" y="0"/>
                      </a:moveTo>
                      <a:lnTo>
                        <a:pt x="477187" y="0"/>
                      </a:lnTo>
                      <a:lnTo>
                        <a:pt x="477187" y="34997"/>
                      </a:lnTo>
                      <a:lnTo>
                        <a:pt x="0" y="34997"/>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39" name="Google Shape;1439;p34"/>
            <p:cNvGrpSpPr/>
            <p:nvPr/>
          </p:nvGrpSpPr>
          <p:grpSpPr>
            <a:xfrm>
              <a:off x="-593984" y="3312960"/>
              <a:ext cx="967256" cy="748007"/>
              <a:chOff x="2850288" y="4258743"/>
              <a:chExt cx="1424950" cy="1101955"/>
            </a:xfrm>
          </p:grpSpPr>
          <p:grpSp>
            <p:nvGrpSpPr>
              <p:cNvPr id="1440" name="Google Shape;1440;p34"/>
              <p:cNvGrpSpPr/>
              <p:nvPr/>
            </p:nvGrpSpPr>
            <p:grpSpPr>
              <a:xfrm>
                <a:off x="2850288" y="4258743"/>
                <a:ext cx="1424950" cy="1101955"/>
                <a:chOff x="2850288" y="4258743"/>
                <a:chExt cx="1424950" cy="1101955"/>
              </a:xfrm>
            </p:grpSpPr>
            <p:sp>
              <p:nvSpPr>
                <p:cNvPr id="1441" name="Google Shape;1441;p34"/>
                <p:cNvSpPr/>
                <p:nvPr/>
              </p:nvSpPr>
              <p:spPr>
                <a:xfrm>
                  <a:off x="3289585" y="4258743"/>
                  <a:ext cx="985652" cy="604363"/>
                </a:xfrm>
                <a:custGeom>
                  <a:avLst/>
                  <a:gdLst/>
                  <a:ahLst/>
                  <a:cxnLst/>
                  <a:rect l="l" t="t" r="r" b="b"/>
                  <a:pathLst>
                    <a:path w="985652" h="604363" extrusionOk="0">
                      <a:moveTo>
                        <a:pt x="389328" y="604364"/>
                      </a:moveTo>
                      <a:lnTo>
                        <a:pt x="0" y="0"/>
                      </a:lnTo>
                      <a:lnTo>
                        <a:pt x="546356" y="0"/>
                      </a:lnTo>
                      <a:lnTo>
                        <a:pt x="985653" y="343732"/>
                      </a:ln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2" name="Google Shape;1442;p34"/>
                <p:cNvSpPr/>
                <p:nvPr/>
              </p:nvSpPr>
              <p:spPr>
                <a:xfrm>
                  <a:off x="3712226" y="4602221"/>
                  <a:ext cx="563012" cy="758477"/>
                </a:xfrm>
                <a:custGeom>
                  <a:avLst/>
                  <a:gdLst/>
                  <a:ahLst/>
                  <a:cxnLst/>
                  <a:rect l="l" t="t" r="r" b="b"/>
                  <a:pathLst>
                    <a:path w="563012" h="758477" extrusionOk="0">
                      <a:moveTo>
                        <a:pt x="0" y="0"/>
                      </a:moveTo>
                      <a:lnTo>
                        <a:pt x="563012" y="0"/>
                      </a:lnTo>
                      <a:lnTo>
                        <a:pt x="563012" y="758477"/>
                      </a:lnTo>
                      <a:lnTo>
                        <a:pt x="0" y="758477"/>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3" name="Google Shape;1443;p34"/>
                <p:cNvSpPr/>
                <p:nvPr/>
              </p:nvSpPr>
              <p:spPr>
                <a:xfrm>
                  <a:off x="2850288" y="4258743"/>
                  <a:ext cx="878593" cy="1101955"/>
                </a:xfrm>
                <a:custGeom>
                  <a:avLst/>
                  <a:gdLst/>
                  <a:ahLst/>
                  <a:cxnLst/>
                  <a:rect l="l" t="t" r="r" b="b"/>
                  <a:pathLst>
                    <a:path w="878593" h="1101955" extrusionOk="0">
                      <a:moveTo>
                        <a:pt x="878594" y="1101955"/>
                      </a:moveTo>
                      <a:lnTo>
                        <a:pt x="439297" y="1101955"/>
                      </a:lnTo>
                      <a:lnTo>
                        <a:pt x="0" y="1101955"/>
                      </a:lnTo>
                      <a:lnTo>
                        <a:pt x="0" y="767640"/>
                      </a:lnTo>
                      <a:lnTo>
                        <a:pt x="0" y="343732"/>
                      </a:lnTo>
                      <a:lnTo>
                        <a:pt x="439297" y="0"/>
                      </a:lnTo>
                      <a:lnTo>
                        <a:pt x="878594" y="343732"/>
                      </a:lnTo>
                      <a:lnTo>
                        <a:pt x="878594" y="767640"/>
                      </a:lnTo>
                      <a:close/>
                    </a:path>
                  </a:pathLst>
                </a:custGeom>
                <a:solidFill>
                  <a:schemeClr val="accent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4" name="Google Shape;1444;p34"/>
                <p:cNvSpPr/>
                <p:nvPr/>
              </p:nvSpPr>
              <p:spPr>
                <a:xfrm>
                  <a:off x="2943234" y="4714338"/>
                  <a:ext cx="652397" cy="44795"/>
                </a:xfrm>
                <a:custGeom>
                  <a:avLst/>
                  <a:gdLst/>
                  <a:ahLst/>
                  <a:cxnLst/>
                  <a:rect l="l" t="t" r="r" b="b"/>
                  <a:pathLst>
                    <a:path w="652397" h="44795" extrusionOk="0">
                      <a:moveTo>
                        <a:pt x="0" y="0"/>
                      </a:moveTo>
                      <a:lnTo>
                        <a:pt x="652397" y="0"/>
                      </a:lnTo>
                      <a:lnTo>
                        <a:pt x="652397" y="44796"/>
                      </a:lnTo>
                      <a:lnTo>
                        <a:pt x="0" y="447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5" name="Google Shape;1445;p34"/>
                <p:cNvSpPr/>
                <p:nvPr/>
              </p:nvSpPr>
              <p:spPr>
                <a:xfrm>
                  <a:off x="2943234" y="4862852"/>
                  <a:ext cx="652397" cy="44795"/>
                </a:xfrm>
                <a:custGeom>
                  <a:avLst/>
                  <a:gdLst/>
                  <a:ahLst/>
                  <a:cxnLst/>
                  <a:rect l="l" t="t" r="r" b="b"/>
                  <a:pathLst>
                    <a:path w="652397" h="44795" extrusionOk="0">
                      <a:moveTo>
                        <a:pt x="0" y="0"/>
                      </a:moveTo>
                      <a:lnTo>
                        <a:pt x="652397" y="0"/>
                      </a:lnTo>
                      <a:lnTo>
                        <a:pt x="652397" y="44796"/>
                      </a:lnTo>
                      <a:lnTo>
                        <a:pt x="0" y="447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6" name="Google Shape;1446;p34"/>
                <p:cNvSpPr/>
                <p:nvPr/>
              </p:nvSpPr>
              <p:spPr>
                <a:xfrm>
                  <a:off x="2943234" y="5011239"/>
                  <a:ext cx="652397" cy="44795"/>
                </a:xfrm>
                <a:custGeom>
                  <a:avLst/>
                  <a:gdLst/>
                  <a:ahLst/>
                  <a:cxnLst/>
                  <a:rect l="l" t="t" r="r" b="b"/>
                  <a:pathLst>
                    <a:path w="652397" h="44795" extrusionOk="0">
                      <a:moveTo>
                        <a:pt x="0" y="0"/>
                      </a:moveTo>
                      <a:lnTo>
                        <a:pt x="652397" y="0"/>
                      </a:lnTo>
                      <a:lnTo>
                        <a:pt x="652397" y="44796"/>
                      </a:lnTo>
                      <a:lnTo>
                        <a:pt x="0" y="447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7" name="Google Shape;1447;p34"/>
                <p:cNvSpPr/>
                <p:nvPr/>
              </p:nvSpPr>
              <p:spPr>
                <a:xfrm>
                  <a:off x="2943234" y="5159753"/>
                  <a:ext cx="652397" cy="44795"/>
                </a:xfrm>
                <a:custGeom>
                  <a:avLst/>
                  <a:gdLst/>
                  <a:ahLst/>
                  <a:cxnLst/>
                  <a:rect l="l" t="t" r="r" b="b"/>
                  <a:pathLst>
                    <a:path w="652397" h="44795" extrusionOk="0">
                      <a:moveTo>
                        <a:pt x="0" y="0"/>
                      </a:moveTo>
                      <a:lnTo>
                        <a:pt x="652397" y="0"/>
                      </a:lnTo>
                      <a:lnTo>
                        <a:pt x="652397" y="44796"/>
                      </a:lnTo>
                      <a:lnTo>
                        <a:pt x="0" y="44796"/>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8" name="Google Shape;1448;p34"/>
                <p:cNvSpPr/>
                <p:nvPr/>
              </p:nvSpPr>
              <p:spPr>
                <a:xfrm>
                  <a:off x="3869254" y="4781532"/>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9" name="Google Shape;1449;p34"/>
                <p:cNvSpPr/>
                <p:nvPr/>
              </p:nvSpPr>
              <p:spPr>
                <a:xfrm>
                  <a:off x="3869254" y="5013148"/>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50" name="Google Shape;1450;p34"/>
              <p:cNvSpPr/>
              <p:nvPr/>
            </p:nvSpPr>
            <p:spPr>
              <a:xfrm>
                <a:off x="4095450" y="4781532"/>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1" name="Google Shape;1451;p34"/>
              <p:cNvSpPr/>
              <p:nvPr/>
            </p:nvSpPr>
            <p:spPr>
              <a:xfrm>
                <a:off x="4095450" y="5013148"/>
                <a:ext cx="77178" cy="128152"/>
              </a:xfrm>
              <a:custGeom>
                <a:avLst/>
                <a:gdLst/>
                <a:ahLst/>
                <a:cxnLst/>
                <a:rect l="l" t="t" r="r" b="b"/>
                <a:pathLst>
                  <a:path w="77178" h="128152" extrusionOk="0">
                    <a:moveTo>
                      <a:pt x="0" y="0"/>
                    </a:moveTo>
                    <a:lnTo>
                      <a:pt x="77179" y="0"/>
                    </a:lnTo>
                    <a:lnTo>
                      <a:pt x="77179" y="128152"/>
                    </a:lnTo>
                    <a:lnTo>
                      <a:pt x="0" y="12815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52" name="Google Shape;1452;p34"/>
            <p:cNvSpPr/>
            <p:nvPr/>
          </p:nvSpPr>
          <p:spPr>
            <a:xfrm>
              <a:off x="1563564" y="1771029"/>
              <a:ext cx="490987" cy="264459"/>
            </a:xfrm>
            <a:custGeom>
              <a:avLst/>
              <a:gdLst/>
              <a:ahLst/>
              <a:cxnLst/>
              <a:rect l="l" t="t" r="r" b="b"/>
              <a:pathLst>
                <a:path w="722039" h="388910" extrusionOk="0">
                  <a:moveTo>
                    <a:pt x="116873" y="388656"/>
                  </a:moveTo>
                  <a:cubicBezTo>
                    <a:pt x="29268" y="388656"/>
                    <a:pt x="-33798" y="285065"/>
                    <a:pt x="19732" y="213163"/>
                  </a:cubicBezTo>
                  <a:cubicBezTo>
                    <a:pt x="57876" y="161749"/>
                    <a:pt x="101361" y="163403"/>
                    <a:pt x="155780" y="184274"/>
                  </a:cubicBezTo>
                  <a:cubicBezTo>
                    <a:pt x="178285" y="79029"/>
                    <a:pt x="271612" y="0"/>
                    <a:pt x="383502" y="0"/>
                  </a:cubicBezTo>
                  <a:cubicBezTo>
                    <a:pt x="509379" y="0"/>
                    <a:pt x="611606" y="99900"/>
                    <a:pt x="616184" y="224743"/>
                  </a:cubicBezTo>
                  <a:cubicBezTo>
                    <a:pt x="617837" y="224743"/>
                    <a:pt x="619362" y="224489"/>
                    <a:pt x="621015" y="224489"/>
                  </a:cubicBezTo>
                  <a:cubicBezTo>
                    <a:pt x="635892" y="224489"/>
                    <a:pt x="650132" y="226525"/>
                    <a:pt x="663864" y="230343"/>
                  </a:cubicBezTo>
                  <a:cubicBezTo>
                    <a:pt x="753758" y="255286"/>
                    <a:pt x="734304" y="388910"/>
                    <a:pt x="640977" y="388910"/>
                  </a:cubicBezTo>
                  <a:lnTo>
                    <a:pt x="116873" y="388910"/>
                  </a:lnTo>
                  <a:close/>
                </a:path>
              </a:pathLst>
            </a:custGeom>
            <a:solidFill>
              <a:schemeClr val="l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53" name="Google Shape;1453;p34"/>
            <p:cNvGrpSpPr/>
            <p:nvPr/>
          </p:nvGrpSpPr>
          <p:grpSpPr>
            <a:xfrm>
              <a:off x="2241844" y="2256127"/>
              <a:ext cx="210074" cy="475203"/>
              <a:chOff x="7027996" y="2701829"/>
              <a:chExt cx="309478" cy="700063"/>
            </a:xfrm>
          </p:grpSpPr>
          <p:grpSp>
            <p:nvGrpSpPr>
              <p:cNvPr id="1454" name="Google Shape;1454;p34"/>
              <p:cNvGrpSpPr/>
              <p:nvPr/>
            </p:nvGrpSpPr>
            <p:grpSpPr>
              <a:xfrm>
                <a:off x="7027996" y="2701829"/>
                <a:ext cx="309478" cy="700063"/>
                <a:chOff x="7027996" y="2701829"/>
                <a:chExt cx="309478" cy="700063"/>
              </a:xfrm>
            </p:grpSpPr>
            <p:grpSp>
              <p:nvGrpSpPr>
                <p:cNvPr id="1455" name="Google Shape;1455;p34"/>
                <p:cNvGrpSpPr/>
                <p:nvPr/>
              </p:nvGrpSpPr>
              <p:grpSpPr>
                <a:xfrm>
                  <a:off x="7027996" y="2701829"/>
                  <a:ext cx="309478" cy="563003"/>
                  <a:chOff x="7027996" y="2701829"/>
                  <a:chExt cx="309478" cy="563003"/>
                </a:xfrm>
              </p:grpSpPr>
              <p:sp>
                <p:nvSpPr>
                  <p:cNvPr id="1456" name="Google Shape;1456;p34"/>
                  <p:cNvSpPr/>
                  <p:nvPr/>
                </p:nvSpPr>
                <p:spPr>
                  <a:xfrm>
                    <a:off x="7073896" y="2701829"/>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7" name="Google Shape;1457;p34"/>
                  <p:cNvSpPr/>
                  <p:nvPr/>
                </p:nvSpPr>
                <p:spPr>
                  <a:xfrm>
                    <a:off x="7051391" y="2834435"/>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3" y="0"/>
                          <a:pt x="262688" y="52134"/>
                          <a:pt x="262688" y="11644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8" name="Google Shape;1458;p34"/>
                  <p:cNvSpPr/>
                  <p:nvPr/>
                </p:nvSpPr>
                <p:spPr>
                  <a:xfrm>
                    <a:off x="7027996" y="2990203"/>
                    <a:ext cx="309478" cy="274629"/>
                  </a:xfrm>
                  <a:custGeom>
                    <a:avLst/>
                    <a:gdLst/>
                    <a:ahLst/>
                    <a:cxnLst/>
                    <a:rect l="l" t="t" r="r" b="b"/>
                    <a:pathLst>
                      <a:path w="309478" h="274629" extrusionOk="0">
                        <a:moveTo>
                          <a:pt x="309479" y="137315"/>
                        </a:moveTo>
                        <a:cubicBezTo>
                          <a:pt x="309479" y="213152"/>
                          <a:pt x="240200" y="274630"/>
                          <a:pt x="154739" y="274630"/>
                        </a:cubicBezTo>
                        <a:cubicBezTo>
                          <a:pt x="69279" y="274630"/>
                          <a:pt x="0" y="213152"/>
                          <a:pt x="0" y="137315"/>
                        </a:cubicBezTo>
                        <a:cubicBezTo>
                          <a:pt x="0" y="61478"/>
                          <a:pt x="69279" y="0"/>
                          <a:pt x="154739" y="0"/>
                        </a:cubicBezTo>
                        <a:cubicBezTo>
                          <a:pt x="240200" y="0"/>
                          <a:pt x="309479" y="61478"/>
                          <a:pt x="309479" y="13731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59" name="Google Shape;1459;p34"/>
                <p:cNvSpPr/>
                <p:nvPr/>
              </p:nvSpPr>
              <p:spPr>
                <a:xfrm>
                  <a:off x="7174089" y="2845379"/>
                  <a:ext cx="17546" cy="556513"/>
                </a:xfrm>
                <a:custGeom>
                  <a:avLst/>
                  <a:gdLst/>
                  <a:ahLst/>
                  <a:cxnLst/>
                  <a:rect l="l" t="t" r="r" b="b"/>
                  <a:pathLst>
                    <a:path w="17546" h="556513" extrusionOk="0">
                      <a:moveTo>
                        <a:pt x="0" y="0"/>
                      </a:moveTo>
                      <a:lnTo>
                        <a:pt x="17547" y="0"/>
                      </a:lnTo>
                      <a:lnTo>
                        <a:pt x="17547" y="556514"/>
                      </a:lnTo>
                      <a:lnTo>
                        <a:pt x="0" y="556514"/>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60" name="Google Shape;1460;p34"/>
              <p:cNvSpPr/>
              <p:nvPr/>
            </p:nvSpPr>
            <p:spPr>
              <a:xfrm rot="-2797154">
                <a:off x="7169676" y="2954792"/>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1" name="Google Shape;1461;p34"/>
              <p:cNvSpPr/>
              <p:nvPr/>
            </p:nvSpPr>
            <p:spPr>
              <a:xfrm rot="-2700000">
                <a:off x="7149631" y="2893054"/>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2" name="Google Shape;1462;p34"/>
              <p:cNvSpPr/>
              <p:nvPr/>
            </p:nvSpPr>
            <p:spPr>
              <a:xfrm rot="-3022674">
                <a:off x="7137628" y="3100697"/>
                <a:ext cx="11693" cy="98848"/>
              </a:xfrm>
              <a:custGeom>
                <a:avLst/>
                <a:gdLst/>
                <a:ahLst/>
                <a:cxnLst/>
                <a:rect l="l" t="t" r="r" b="b"/>
                <a:pathLst>
                  <a:path w="11697" h="98882" extrusionOk="0">
                    <a:moveTo>
                      <a:pt x="0" y="0"/>
                    </a:moveTo>
                    <a:lnTo>
                      <a:pt x="11698" y="0"/>
                    </a:lnTo>
                    <a:lnTo>
                      <a:pt x="11698" y="98883"/>
                    </a:lnTo>
                    <a:lnTo>
                      <a:pt x="0" y="98883"/>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3" name="Google Shape;1463;p34"/>
              <p:cNvSpPr/>
              <p:nvPr/>
            </p:nvSpPr>
            <p:spPr>
              <a:xfrm rot="-2663559">
                <a:off x="7171247" y="3111781"/>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64" name="Google Shape;1464;p34"/>
            <p:cNvGrpSpPr/>
            <p:nvPr/>
          </p:nvGrpSpPr>
          <p:grpSpPr>
            <a:xfrm>
              <a:off x="2641882" y="3495319"/>
              <a:ext cx="210074" cy="475203"/>
              <a:chOff x="7617327" y="4527392"/>
              <a:chExt cx="309478" cy="700063"/>
            </a:xfrm>
          </p:grpSpPr>
          <p:grpSp>
            <p:nvGrpSpPr>
              <p:cNvPr id="1465" name="Google Shape;1465;p34"/>
              <p:cNvGrpSpPr/>
              <p:nvPr/>
            </p:nvGrpSpPr>
            <p:grpSpPr>
              <a:xfrm>
                <a:off x="7617327" y="4527392"/>
                <a:ext cx="309478" cy="700063"/>
                <a:chOff x="7617327" y="4527392"/>
                <a:chExt cx="309478" cy="700063"/>
              </a:xfrm>
            </p:grpSpPr>
            <p:grpSp>
              <p:nvGrpSpPr>
                <p:cNvPr id="1466" name="Google Shape;1466;p34"/>
                <p:cNvGrpSpPr/>
                <p:nvPr/>
              </p:nvGrpSpPr>
              <p:grpSpPr>
                <a:xfrm>
                  <a:off x="7617327" y="4527392"/>
                  <a:ext cx="309478" cy="563003"/>
                  <a:chOff x="7617327" y="4527392"/>
                  <a:chExt cx="309478" cy="563003"/>
                </a:xfrm>
              </p:grpSpPr>
              <p:sp>
                <p:nvSpPr>
                  <p:cNvPr id="1467" name="Google Shape;1467;p34"/>
                  <p:cNvSpPr/>
                  <p:nvPr/>
                </p:nvSpPr>
                <p:spPr>
                  <a:xfrm>
                    <a:off x="7663228" y="4527392"/>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9"/>
                          <a:pt x="48729" y="0"/>
                          <a:pt x="108839" y="0"/>
                        </a:cubicBezTo>
                        <a:cubicBezTo>
                          <a:pt x="168949" y="0"/>
                          <a:pt x="217678" y="43189"/>
                          <a:pt x="217678" y="96464"/>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8" name="Google Shape;1468;p34"/>
                  <p:cNvSpPr/>
                  <p:nvPr/>
                </p:nvSpPr>
                <p:spPr>
                  <a:xfrm>
                    <a:off x="7640722" y="4659998"/>
                    <a:ext cx="262688" cy="232888"/>
                  </a:xfrm>
                  <a:custGeom>
                    <a:avLst/>
                    <a:gdLst/>
                    <a:ahLst/>
                    <a:cxnLst/>
                    <a:rect l="l" t="t" r="r" b="b"/>
                    <a:pathLst>
                      <a:path w="262688" h="232888" extrusionOk="0">
                        <a:moveTo>
                          <a:pt x="262688" y="116444"/>
                        </a:moveTo>
                        <a:cubicBezTo>
                          <a:pt x="262688" y="180754"/>
                          <a:pt x="203884" y="232888"/>
                          <a:pt x="131345" y="232888"/>
                        </a:cubicBezTo>
                        <a:cubicBezTo>
                          <a:pt x="58805" y="232888"/>
                          <a:pt x="1" y="180754"/>
                          <a:pt x="1" y="116444"/>
                        </a:cubicBezTo>
                        <a:cubicBezTo>
                          <a:pt x="1" y="52134"/>
                          <a:pt x="58806" y="0"/>
                          <a:pt x="131345" y="0"/>
                        </a:cubicBezTo>
                        <a:cubicBezTo>
                          <a:pt x="203884" y="0"/>
                          <a:pt x="262688" y="52134"/>
                          <a:pt x="262688" y="116444"/>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9" name="Google Shape;1469;p34"/>
                  <p:cNvSpPr/>
                  <p:nvPr/>
                </p:nvSpPr>
                <p:spPr>
                  <a:xfrm>
                    <a:off x="7617327" y="4815766"/>
                    <a:ext cx="309478" cy="274629"/>
                  </a:xfrm>
                  <a:custGeom>
                    <a:avLst/>
                    <a:gdLst/>
                    <a:ahLst/>
                    <a:cxnLst/>
                    <a:rect l="l" t="t" r="r" b="b"/>
                    <a:pathLst>
                      <a:path w="309478" h="274629" extrusionOk="0">
                        <a:moveTo>
                          <a:pt x="309479" y="137315"/>
                        </a:moveTo>
                        <a:cubicBezTo>
                          <a:pt x="309479" y="213152"/>
                          <a:pt x="240200"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70" name="Google Shape;1470;p34"/>
                <p:cNvSpPr/>
                <p:nvPr/>
              </p:nvSpPr>
              <p:spPr>
                <a:xfrm>
                  <a:off x="7763293" y="4670942"/>
                  <a:ext cx="17546" cy="556513"/>
                </a:xfrm>
                <a:custGeom>
                  <a:avLst/>
                  <a:gdLst/>
                  <a:ahLst/>
                  <a:cxnLst/>
                  <a:rect l="l" t="t" r="r" b="b"/>
                  <a:pathLst>
                    <a:path w="17546" h="556513" extrusionOk="0">
                      <a:moveTo>
                        <a:pt x="0" y="0"/>
                      </a:moveTo>
                      <a:lnTo>
                        <a:pt x="17547" y="0"/>
                      </a:lnTo>
                      <a:lnTo>
                        <a:pt x="17547" y="556514"/>
                      </a:lnTo>
                      <a:lnTo>
                        <a:pt x="0" y="556514"/>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71" name="Google Shape;1471;p34"/>
              <p:cNvSpPr/>
              <p:nvPr/>
            </p:nvSpPr>
            <p:spPr>
              <a:xfrm rot="-2797154">
                <a:off x="7759062" y="4780261"/>
                <a:ext cx="91636" cy="11719"/>
              </a:xfrm>
              <a:custGeom>
                <a:avLst/>
                <a:gdLst/>
                <a:ahLst/>
                <a:cxnLst/>
                <a:rect l="l" t="t" r="r" b="b"/>
                <a:pathLst>
                  <a:path w="91548" h="11708" extrusionOk="0">
                    <a:moveTo>
                      <a:pt x="0" y="0"/>
                    </a:moveTo>
                    <a:lnTo>
                      <a:pt x="91548" y="0"/>
                    </a:lnTo>
                    <a:lnTo>
                      <a:pt x="91548" y="11708"/>
                    </a:lnTo>
                    <a:lnTo>
                      <a:pt x="0" y="1170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2" name="Google Shape;1472;p34"/>
              <p:cNvSpPr/>
              <p:nvPr/>
            </p:nvSpPr>
            <p:spPr>
              <a:xfrm rot="-2700000">
                <a:off x="7738893" y="4718547"/>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3" name="Google Shape;1473;p34"/>
              <p:cNvSpPr/>
              <p:nvPr/>
            </p:nvSpPr>
            <p:spPr>
              <a:xfrm rot="-3022674">
                <a:off x="7726890" y="4926284"/>
                <a:ext cx="11693" cy="98848"/>
              </a:xfrm>
              <a:custGeom>
                <a:avLst/>
                <a:gdLst/>
                <a:ahLst/>
                <a:cxnLst/>
                <a:rect l="l" t="t" r="r" b="b"/>
                <a:pathLst>
                  <a:path w="11697" h="98882" extrusionOk="0">
                    <a:moveTo>
                      <a:pt x="0" y="0"/>
                    </a:moveTo>
                    <a:lnTo>
                      <a:pt x="11698" y="0"/>
                    </a:lnTo>
                    <a:lnTo>
                      <a:pt x="11698" y="98882"/>
                    </a:lnTo>
                    <a:lnTo>
                      <a:pt x="0" y="9888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4" name="Google Shape;1474;p34"/>
              <p:cNvSpPr/>
              <p:nvPr/>
            </p:nvSpPr>
            <p:spPr>
              <a:xfrm rot="-2663559">
                <a:off x="7760636" y="4937369"/>
                <a:ext cx="82955" cy="11715"/>
              </a:xfrm>
              <a:custGeom>
                <a:avLst/>
                <a:gdLst/>
                <a:ahLst/>
                <a:cxnLst/>
                <a:rect l="l" t="t" r="r" b="b"/>
                <a:pathLst>
                  <a:path w="82904" h="11708" extrusionOk="0">
                    <a:moveTo>
                      <a:pt x="0" y="0"/>
                    </a:moveTo>
                    <a:lnTo>
                      <a:pt x="82905" y="0"/>
                    </a:lnTo>
                    <a:lnTo>
                      <a:pt x="82905" y="11709"/>
                    </a:lnTo>
                    <a:lnTo>
                      <a:pt x="1"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75" name="Google Shape;1475;p34"/>
            <p:cNvGrpSpPr/>
            <p:nvPr/>
          </p:nvGrpSpPr>
          <p:grpSpPr>
            <a:xfrm>
              <a:off x="2925145" y="3349156"/>
              <a:ext cx="210074" cy="475203"/>
              <a:chOff x="8034627" y="4312066"/>
              <a:chExt cx="309478" cy="700063"/>
            </a:xfrm>
          </p:grpSpPr>
          <p:grpSp>
            <p:nvGrpSpPr>
              <p:cNvPr id="1476" name="Google Shape;1476;p34"/>
              <p:cNvGrpSpPr/>
              <p:nvPr/>
            </p:nvGrpSpPr>
            <p:grpSpPr>
              <a:xfrm>
                <a:off x="8034627" y="4312066"/>
                <a:ext cx="309478" cy="700063"/>
                <a:chOff x="8034627" y="4312066"/>
                <a:chExt cx="309478" cy="700063"/>
              </a:xfrm>
            </p:grpSpPr>
            <p:grpSp>
              <p:nvGrpSpPr>
                <p:cNvPr id="1477" name="Google Shape;1477;p34"/>
                <p:cNvGrpSpPr/>
                <p:nvPr/>
              </p:nvGrpSpPr>
              <p:grpSpPr>
                <a:xfrm>
                  <a:off x="8034627" y="4312066"/>
                  <a:ext cx="309478" cy="563003"/>
                  <a:chOff x="8034627" y="4312066"/>
                  <a:chExt cx="309478" cy="563003"/>
                </a:xfrm>
              </p:grpSpPr>
              <p:sp>
                <p:nvSpPr>
                  <p:cNvPr id="1478" name="Google Shape;1478;p34"/>
                  <p:cNvSpPr/>
                  <p:nvPr/>
                </p:nvSpPr>
                <p:spPr>
                  <a:xfrm>
                    <a:off x="8080528" y="4312066"/>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9"/>
                          <a:pt x="48729" y="0"/>
                          <a:pt x="108839" y="0"/>
                        </a:cubicBezTo>
                        <a:cubicBezTo>
                          <a:pt x="168949" y="0"/>
                          <a:pt x="217678" y="43189"/>
                          <a:pt x="217678" y="9646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9" name="Google Shape;1479;p34"/>
                  <p:cNvSpPr/>
                  <p:nvPr/>
                </p:nvSpPr>
                <p:spPr>
                  <a:xfrm>
                    <a:off x="8058023" y="4444672"/>
                    <a:ext cx="262688" cy="232888"/>
                  </a:xfrm>
                  <a:custGeom>
                    <a:avLst/>
                    <a:gdLst/>
                    <a:ahLst/>
                    <a:cxnLst/>
                    <a:rect l="l" t="t" r="r" b="b"/>
                    <a:pathLst>
                      <a:path w="262688" h="232888" extrusionOk="0">
                        <a:moveTo>
                          <a:pt x="262688" y="116444"/>
                        </a:moveTo>
                        <a:cubicBezTo>
                          <a:pt x="262688" y="180754"/>
                          <a:pt x="203883" y="232888"/>
                          <a:pt x="131343" y="232888"/>
                        </a:cubicBezTo>
                        <a:cubicBezTo>
                          <a:pt x="58804" y="232888"/>
                          <a:pt x="-1" y="180754"/>
                          <a:pt x="-1" y="116444"/>
                        </a:cubicBezTo>
                        <a:cubicBezTo>
                          <a:pt x="-1" y="52134"/>
                          <a:pt x="58804" y="0"/>
                          <a:pt x="131343" y="0"/>
                        </a:cubicBezTo>
                        <a:cubicBezTo>
                          <a:pt x="203882" y="0"/>
                          <a:pt x="262688" y="52134"/>
                          <a:pt x="262688" y="11644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0" name="Google Shape;1480;p34"/>
                  <p:cNvSpPr/>
                  <p:nvPr/>
                </p:nvSpPr>
                <p:spPr>
                  <a:xfrm>
                    <a:off x="8034627" y="4600440"/>
                    <a:ext cx="309478" cy="274629"/>
                  </a:xfrm>
                  <a:custGeom>
                    <a:avLst/>
                    <a:gdLst/>
                    <a:ahLst/>
                    <a:cxnLst/>
                    <a:rect l="l" t="t" r="r" b="b"/>
                    <a:pathLst>
                      <a:path w="309478" h="274629" extrusionOk="0">
                        <a:moveTo>
                          <a:pt x="309479" y="137315"/>
                        </a:moveTo>
                        <a:cubicBezTo>
                          <a:pt x="309479" y="213152"/>
                          <a:pt x="240200" y="274630"/>
                          <a:pt x="154740" y="274630"/>
                        </a:cubicBezTo>
                        <a:cubicBezTo>
                          <a:pt x="69279" y="274630"/>
                          <a:pt x="0" y="213152"/>
                          <a:pt x="0" y="137315"/>
                        </a:cubicBezTo>
                        <a:cubicBezTo>
                          <a:pt x="0" y="61478"/>
                          <a:pt x="69279" y="0"/>
                          <a:pt x="154740" y="0"/>
                        </a:cubicBezTo>
                        <a:cubicBezTo>
                          <a:pt x="240200" y="0"/>
                          <a:pt x="309479" y="61478"/>
                          <a:pt x="309479" y="137315"/>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81" name="Google Shape;1481;p34"/>
                <p:cNvSpPr/>
                <p:nvPr/>
              </p:nvSpPr>
              <p:spPr>
                <a:xfrm>
                  <a:off x="8180594" y="4455616"/>
                  <a:ext cx="17546" cy="556513"/>
                </a:xfrm>
                <a:custGeom>
                  <a:avLst/>
                  <a:gdLst/>
                  <a:ahLst/>
                  <a:cxnLst/>
                  <a:rect l="l" t="t" r="r" b="b"/>
                  <a:pathLst>
                    <a:path w="17546" h="556513" extrusionOk="0">
                      <a:moveTo>
                        <a:pt x="0" y="0"/>
                      </a:moveTo>
                      <a:lnTo>
                        <a:pt x="17547" y="0"/>
                      </a:lnTo>
                      <a:lnTo>
                        <a:pt x="17547" y="556514"/>
                      </a:lnTo>
                      <a:lnTo>
                        <a:pt x="0" y="556514"/>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82" name="Google Shape;1482;p34"/>
              <p:cNvSpPr/>
              <p:nvPr/>
            </p:nvSpPr>
            <p:spPr>
              <a:xfrm rot="-2797154">
                <a:off x="8176189" y="4564905"/>
                <a:ext cx="91636" cy="11719"/>
              </a:xfrm>
              <a:custGeom>
                <a:avLst/>
                <a:gdLst/>
                <a:ahLst/>
                <a:cxnLst/>
                <a:rect l="l" t="t" r="r" b="b"/>
                <a:pathLst>
                  <a:path w="91548" h="11708" extrusionOk="0">
                    <a:moveTo>
                      <a:pt x="0" y="0"/>
                    </a:moveTo>
                    <a:lnTo>
                      <a:pt x="91548" y="0"/>
                    </a:lnTo>
                    <a:lnTo>
                      <a:pt x="91548"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3" name="Google Shape;1483;p34"/>
              <p:cNvSpPr/>
              <p:nvPr/>
            </p:nvSpPr>
            <p:spPr>
              <a:xfrm rot="-2700000">
                <a:off x="8156121" y="4503219"/>
                <a:ext cx="11704" cy="77035"/>
              </a:xfrm>
              <a:custGeom>
                <a:avLst/>
                <a:gdLst/>
                <a:ahLst/>
                <a:cxnLst/>
                <a:rect l="l" t="t" r="r" b="b"/>
                <a:pathLst>
                  <a:path w="11697" h="76992" extrusionOk="0">
                    <a:moveTo>
                      <a:pt x="0" y="0"/>
                    </a:moveTo>
                    <a:lnTo>
                      <a:pt x="11697" y="0"/>
                    </a:lnTo>
                    <a:lnTo>
                      <a:pt x="11697"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4" name="Google Shape;1484;p34"/>
              <p:cNvSpPr/>
              <p:nvPr/>
            </p:nvSpPr>
            <p:spPr>
              <a:xfrm rot="-3022674">
                <a:off x="8144129" y="4710932"/>
                <a:ext cx="11693" cy="98848"/>
              </a:xfrm>
              <a:custGeom>
                <a:avLst/>
                <a:gdLst/>
                <a:ahLst/>
                <a:cxnLst/>
                <a:rect l="l" t="t" r="r" b="b"/>
                <a:pathLst>
                  <a:path w="11697" h="98882" extrusionOk="0">
                    <a:moveTo>
                      <a:pt x="0" y="0"/>
                    </a:moveTo>
                    <a:lnTo>
                      <a:pt x="11698" y="0"/>
                    </a:lnTo>
                    <a:lnTo>
                      <a:pt x="11698" y="98882"/>
                    </a:lnTo>
                    <a:lnTo>
                      <a:pt x="0" y="9888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5" name="Google Shape;1485;p34"/>
              <p:cNvSpPr/>
              <p:nvPr/>
            </p:nvSpPr>
            <p:spPr>
              <a:xfrm rot="-2663559">
                <a:off x="8177788" y="4722004"/>
                <a:ext cx="82955" cy="11715"/>
              </a:xfrm>
              <a:custGeom>
                <a:avLst/>
                <a:gdLst/>
                <a:ahLst/>
                <a:cxnLst/>
                <a:rect l="l" t="t" r="r" b="b"/>
                <a:pathLst>
                  <a:path w="82904" h="11708" extrusionOk="0">
                    <a:moveTo>
                      <a:pt x="0" y="0"/>
                    </a:moveTo>
                    <a:lnTo>
                      <a:pt x="82905" y="0"/>
                    </a:lnTo>
                    <a:lnTo>
                      <a:pt x="82905"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86" name="Google Shape;1486;p34"/>
            <p:cNvGrpSpPr/>
            <p:nvPr/>
          </p:nvGrpSpPr>
          <p:grpSpPr>
            <a:xfrm>
              <a:off x="634786" y="3442883"/>
              <a:ext cx="210074" cy="475203"/>
              <a:chOff x="4660497" y="4450144"/>
              <a:chExt cx="309478" cy="700064"/>
            </a:xfrm>
          </p:grpSpPr>
          <p:grpSp>
            <p:nvGrpSpPr>
              <p:cNvPr id="1487" name="Google Shape;1487;p34"/>
              <p:cNvGrpSpPr/>
              <p:nvPr/>
            </p:nvGrpSpPr>
            <p:grpSpPr>
              <a:xfrm>
                <a:off x="4660497" y="4450144"/>
                <a:ext cx="309478" cy="700064"/>
                <a:chOff x="4660497" y="4450144"/>
                <a:chExt cx="309478" cy="700064"/>
              </a:xfrm>
            </p:grpSpPr>
            <p:grpSp>
              <p:nvGrpSpPr>
                <p:cNvPr id="1488" name="Google Shape;1488;p34"/>
                <p:cNvGrpSpPr/>
                <p:nvPr/>
              </p:nvGrpSpPr>
              <p:grpSpPr>
                <a:xfrm>
                  <a:off x="4660497" y="4450144"/>
                  <a:ext cx="309478" cy="563003"/>
                  <a:chOff x="4660497" y="4450144"/>
                  <a:chExt cx="309478" cy="563003"/>
                </a:xfrm>
              </p:grpSpPr>
              <p:sp>
                <p:nvSpPr>
                  <p:cNvPr id="1489" name="Google Shape;1489;p34"/>
                  <p:cNvSpPr/>
                  <p:nvPr/>
                </p:nvSpPr>
                <p:spPr>
                  <a:xfrm>
                    <a:off x="4706397" y="4450144"/>
                    <a:ext cx="217677" cy="192928"/>
                  </a:xfrm>
                  <a:custGeom>
                    <a:avLst/>
                    <a:gdLst/>
                    <a:ahLst/>
                    <a:cxnLst/>
                    <a:rect l="l" t="t" r="r" b="b"/>
                    <a:pathLst>
                      <a:path w="217677" h="192928" extrusionOk="0">
                        <a:moveTo>
                          <a:pt x="217677" y="96464"/>
                        </a:moveTo>
                        <a:cubicBezTo>
                          <a:pt x="217677" y="149740"/>
                          <a:pt x="168949" y="192928"/>
                          <a:pt x="108839" y="192928"/>
                        </a:cubicBezTo>
                        <a:cubicBezTo>
                          <a:pt x="48729" y="192928"/>
                          <a:pt x="0" y="149740"/>
                          <a:pt x="0" y="96464"/>
                        </a:cubicBezTo>
                        <a:cubicBezTo>
                          <a:pt x="0" y="43189"/>
                          <a:pt x="48729" y="0"/>
                          <a:pt x="108839" y="0"/>
                        </a:cubicBezTo>
                        <a:cubicBezTo>
                          <a:pt x="168949" y="0"/>
                          <a:pt x="217677" y="43189"/>
                          <a:pt x="217677" y="9646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90" name="Google Shape;1490;p34"/>
                  <p:cNvSpPr/>
                  <p:nvPr/>
                </p:nvSpPr>
                <p:spPr>
                  <a:xfrm>
                    <a:off x="4683892" y="4582750"/>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4" y="0"/>
                          <a:pt x="262688" y="52134"/>
                          <a:pt x="262688" y="11644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91" name="Google Shape;1491;p34"/>
                  <p:cNvSpPr/>
                  <p:nvPr/>
                </p:nvSpPr>
                <p:spPr>
                  <a:xfrm>
                    <a:off x="4660497" y="4738518"/>
                    <a:ext cx="309478" cy="274629"/>
                  </a:xfrm>
                  <a:custGeom>
                    <a:avLst/>
                    <a:gdLst/>
                    <a:ahLst/>
                    <a:cxnLst/>
                    <a:rect l="l" t="t" r="r" b="b"/>
                    <a:pathLst>
                      <a:path w="309478" h="274629" extrusionOk="0">
                        <a:moveTo>
                          <a:pt x="309479" y="137315"/>
                        </a:moveTo>
                        <a:cubicBezTo>
                          <a:pt x="309479" y="213152"/>
                          <a:pt x="240199"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92" name="Google Shape;1492;p34"/>
                <p:cNvSpPr/>
                <p:nvPr/>
              </p:nvSpPr>
              <p:spPr>
                <a:xfrm>
                  <a:off x="4806463" y="4593695"/>
                  <a:ext cx="17546" cy="556513"/>
                </a:xfrm>
                <a:custGeom>
                  <a:avLst/>
                  <a:gdLst/>
                  <a:ahLst/>
                  <a:cxnLst/>
                  <a:rect l="l" t="t" r="r" b="b"/>
                  <a:pathLst>
                    <a:path w="17546" h="556513" extrusionOk="0">
                      <a:moveTo>
                        <a:pt x="0" y="0"/>
                      </a:moveTo>
                      <a:lnTo>
                        <a:pt x="17546" y="0"/>
                      </a:lnTo>
                      <a:lnTo>
                        <a:pt x="17546" y="556514"/>
                      </a:lnTo>
                      <a:lnTo>
                        <a:pt x="0" y="556514"/>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93" name="Google Shape;1493;p34"/>
              <p:cNvSpPr/>
              <p:nvPr/>
            </p:nvSpPr>
            <p:spPr>
              <a:xfrm rot="-2797154">
                <a:off x="4802239" y="4703107"/>
                <a:ext cx="91636" cy="11719"/>
              </a:xfrm>
              <a:custGeom>
                <a:avLst/>
                <a:gdLst/>
                <a:ahLst/>
                <a:cxnLst/>
                <a:rect l="l" t="t" r="r" b="b"/>
                <a:pathLst>
                  <a:path w="91548" h="11708" extrusionOk="0">
                    <a:moveTo>
                      <a:pt x="0" y="0"/>
                    </a:moveTo>
                    <a:lnTo>
                      <a:pt x="91548" y="0"/>
                    </a:lnTo>
                    <a:lnTo>
                      <a:pt x="91548"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94" name="Google Shape;1494;p34"/>
              <p:cNvSpPr/>
              <p:nvPr/>
            </p:nvSpPr>
            <p:spPr>
              <a:xfrm rot="-2700000">
                <a:off x="4782162" y="4641389"/>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95" name="Google Shape;1495;p34"/>
              <p:cNvSpPr/>
              <p:nvPr/>
            </p:nvSpPr>
            <p:spPr>
              <a:xfrm rot="-3022674">
                <a:off x="4770078" y="4849067"/>
                <a:ext cx="11693" cy="98848"/>
              </a:xfrm>
              <a:custGeom>
                <a:avLst/>
                <a:gdLst/>
                <a:ahLst/>
                <a:cxnLst/>
                <a:rect l="l" t="t" r="r" b="b"/>
                <a:pathLst>
                  <a:path w="11697" h="98882" extrusionOk="0">
                    <a:moveTo>
                      <a:pt x="0" y="0"/>
                    </a:moveTo>
                    <a:lnTo>
                      <a:pt x="11698" y="0"/>
                    </a:lnTo>
                    <a:lnTo>
                      <a:pt x="11698" y="98882"/>
                    </a:lnTo>
                    <a:lnTo>
                      <a:pt x="0" y="9888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96" name="Google Shape;1496;p34"/>
              <p:cNvSpPr/>
              <p:nvPr/>
            </p:nvSpPr>
            <p:spPr>
              <a:xfrm rot="-2663559">
                <a:off x="4803659" y="4860161"/>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7" name="Google Shape;1497;p34"/>
            <p:cNvGrpSpPr/>
            <p:nvPr/>
          </p:nvGrpSpPr>
          <p:grpSpPr>
            <a:xfrm>
              <a:off x="929787" y="3261907"/>
              <a:ext cx="210074" cy="475117"/>
              <a:chOff x="5095089" y="4183532"/>
              <a:chExt cx="309478" cy="699936"/>
            </a:xfrm>
          </p:grpSpPr>
          <p:grpSp>
            <p:nvGrpSpPr>
              <p:cNvPr id="1498" name="Google Shape;1498;p34"/>
              <p:cNvGrpSpPr/>
              <p:nvPr/>
            </p:nvGrpSpPr>
            <p:grpSpPr>
              <a:xfrm>
                <a:off x="5095089" y="4183532"/>
                <a:ext cx="309478" cy="699936"/>
                <a:chOff x="5095089" y="4183532"/>
                <a:chExt cx="309478" cy="699936"/>
              </a:xfrm>
            </p:grpSpPr>
            <p:grpSp>
              <p:nvGrpSpPr>
                <p:cNvPr id="1499" name="Google Shape;1499;p34"/>
                <p:cNvGrpSpPr/>
                <p:nvPr/>
              </p:nvGrpSpPr>
              <p:grpSpPr>
                <a:xfrm>
                  <a:off x="5095089" y="4183532"/>
                  <a:ext cx="309478" cy="562875"/>
                  <a:chOff x="5095089" y="4183532"/>
                  <a:chExt cx="309478" cy="562875"/>
                </a:xfrm>
              </p:grpSpPr>
              <p:sp>
                <p:nvSpPr>
                  <p:cNvPr id="1500" name="Google Shape;1500;p34"/>
                  <p:cNvSpPr/>
                  <p:nvPr/>
                </p:nvSpPr>
                <p:spPr>
                  <a:xfrm>
                    <a:off x="5140990" y="4183532"/>
                    <a:ext cx="217677" cy="192928"/>
                  </a:xfrm>
                  <a:custGeom>
                    <a:avLst/>
                    <a:gdLst/>
                    <a:ahLst/>
                    <a:cxnLst/>
                    <a:rect l="l" t="t" r="r" b="b"/>
                    <a:pathLst>
                      <a:path w="217677" h="192928" extrusionOk="0">
                        <a:moveTo>
                          <a:pt x="217678" y="96464"/>
                        </a:moveTo>
                        <a:cubicBezTo>
                          <a:pt x="217678" y="149740"/>
                          <a:pt x="168949" y="192928"/>
                          <a:pt x="108839" y="192928"/>
                        </a:cubicBezTo>
                        <a:cubicBezTo>
                          <a:pt x="48729" y="192928"/>
                          <a:pt x="0" y="149740"/>
                          <a:pt x="0" y="96464"/>
                        </a:cubicBezTo>
                        <a:cubicBezTo>
                          <a:pt x="0" y="43188"/>
                          <a:pt x="48729" y="0"/>
                          <a:pt x="108839" y="0"/>
                        </a:cubicBezTo>
                        <a:cubicBezTo>
                          <a:pt x="168949" y="0"/>
                          <a:pt x="217678" y="43188"/>
                          <a:pt x="217678" y="964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01" name="Google Shape;1501;p34"/>
                  <p:cNvSpPr/>
                  <p:nvPr/>
                </p:nvSpPr>
                <p:spPr>
                  <a:xfrm>
                    <a:off x="5118484" y="4316011"/>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4" y="0"/>
                          <a:pt x="262688" y="52134"/>
                          <a:pt x="262688" y="11644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02" name="Google Shape;1502;p34"/>
                  <p:cNvSpPr/>
                  <p:nvPr/>
                </p:nvSpPr>
                <p:spPr>
                  <a:xfrm>
                    <a:off x="5095089" y="4471778"/>
                    <a:ext cx="309478" cy="274629"/>
                  </a:xfrm>
                  <a:custGeom>
                    <a:avLst/>
                    <a:gdLst/>
                    <a:ahLst/>
                    <a:cxnLst/>
                    <a:rect l="l" t="t" r="r" b="b"/>
                    <a:pathLst>
                      <a:path w="309478" h="274629" extrusionOk="0">
                        <a:moveTo>
                          <a:pt x="309479" y="137315"/>
                        </a:moveTo>
                        <a:cubicBezTo>
                          <a:pt x="309479" y="213152"/>
                          <a:pt x="240199" y="274630"/>
                          <a:pt x="154739" y="274630"/>
                        </a:cubicBezTo>
                        <a:cubicBezTo>
                          <a:pt x="69279" y="274630"/>
                          <a:pt x="0" y="213152"/>
                          <a:pt x="0" y="137315"/>
                        </a:cubicBezTo>
                        <a:cubicBezTo>
                          <a:pt x="0" y="61478"/>
                          <a:pt x="69279" y="0"/>
                          <a:pt x="154739" y="0"/>
                        </a:cubicBezTo>
                        <a:cubicBezTo>
                          <a:pt x="240199" y="0"/>
                          <a:pt x="309479" y="61478"/>
                          <a:pt x="309479" y="13731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03" name="Google Shape;1503;p34"/>
                <p:cNvSpPr/>
                <p:nvPr/>
              </p:nvSpPr>
              <p:spPr>
                <a:xfrm>
                  <a:off x="5241055" y="4326955"/>
                  <a:ext cx="17546" cy="556513"/>
                </a:xfrm>
                <a:custGeom>
                  <a:avLst/>
                  <a:gdLst/>
                  <a:ahLst/>
                  <a:cxnLst/>
                  <a:rect l="l" t="t" r="r" b="b"/>
                  <a:pathLst>
                    <a:path w="17546" h="556513" extrusionOk="0">
                      <a:moveTo>
                        <a:pt x="0" y="0"/>
                      </a:moveTo>
                      <a:lnTo>
                        <a:pt x="17547" y="0"/>
                      </a:lnTo>
                      <a:lnTo>
                        <a:pt x="17547" y="556514"/>
                      </a:lnTo>
                      <a:lnTo>
                        <a:pt x="0" y="556514"/>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04" name="Google Shape;1504;p34"/>
              <p:cNvSpPr/>
              <p:nvPr/>
            </p:nvSpPr>
            <p:spPr>
              <a:xfrm rot="-2797154">
                <a:off x="5236788" y="4436378"/>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05" name="Google Shape;1505;p34"/>
              <p:cNvSpPr/>
              <p:nvPr/>
            </p:nvSpPr>
            <p:spPr>
              <a:xfrm rot="-2700000">
                <a:off x="5216779" y="4374771"/>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06" name="Google Shape;1506;p34"/>
              <p:cNvSpPr/>
              <p:nvPr/>
            </p:nvSpPr>
            <p:spPr>
              <a:xfrm rot="-3022674">
                <a:off x="5204713" y="4582437"/>
                <a:ext cx="11693" cy="98848"/>
              </a:xfrm>
              <a:custGeom>
                <a:avLst/>
                <a:gdLst/>
                <a:ahLst/>
                <a:cxnLst/>
                <a:rect l="l" t="t" r="r" b="b"/>
                <a:pathLst>
                  <a:path w="11697" h="98882" extrusionOk="0">
                    <a:moveTo>
                      <a:pt x="0" y="0"/>
                    </a:moveTo>
                    <a:lnTo>
                      <a:pt x="11698" y="0"/>
                    </a:lnTo>
                    <a:lnTo>
                      <a:pt x="11698" y="98883"/>
                    </a:lnTo>
                    <a:lnTo>
                      <a:pt x="0" y="98883"/>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07" name="Google Shape;1507;p34"/>
              <p:cNvSpPr/>
              <p:nvPr/>
            </p:nvSpPr>
            <p:spPr>
              <a:xfrm rot="-2663559">
                <a:off x="5238218" y="4593421"/>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508" name="Google Shape;1508;p34"/>
            <p:cNvGrpSpPr/>
            <p:nvPr/>
          </p:nvGrpSpPr>
          <p:grpSpPr>
            <a:xfrm>
              <a:off x="1197256" y="3420077"/>
              <a:ext cx="210074" cy="475203"/>
              <a:chOff x="5489121" y="4416547"/>
              <a:chExt cx="309478" cy="700064"/>
            </a:xfrm>
          </p:grpSpPr>
          <p:grpSp>
            <p:nvGrpSpPr>
              <p:cNvPr id="1509" name="Google Shape;1509;p34"/>
              <p:cNvGrpSpPr/>
              <p:nvPr/>
            </p:nvGrpSpPr>
            <p:grpSpPr>
              <a:xfrm>
                <a:off x="5489121" y="4416547"/>
                <a:ext cx="309478" cy="700064"/>
                <a:chOff x="5489121" y="4416547"/>
                <a:chExt cx="309478" cy="700064"/>
              </a:xfrm>
            </p:grpSpPr>
            <p:grpSp>
              <p:nvGrpSpPr>
                <p:cNvPr id="1510" name="Google Shape;1510;p34"/>
                <p:cNvGrpSpPr/>
                <p:nvPr/>
              </p:nvGrpSpPr>
              <p:grpSpPr>
                <a:xfrm>
                  <a:off x="5489121" y="4416547"/>
                  <a:ext cx="309478" cy="562876"/>
                  <a:chOff x="5489121" y="4416547"/>
                  <a:chExt cx="309478" cy="562876"/>
                </a:xfrm>
              </p:grpSpPr>
              <p:sp>
                <p:nvSpPr>
                  <p:cNvPr id="1511" name="Google Shape;1511;p34"/>
                  <p:cNvSpPr/>
                  <p:nvPr/>
                </p:nvSpPr>
                <p:spPr>
                  <a:xfrm>
                    <a:off x="5535022" y="4416547"/>
                    <a:ext cx="217677" cy="192928"/>
                  </a:xfrm>
                  <a:custGeom>
                    <a:avLst/>
                    <a:gdLst/>
                    <a:ahLst/>
                    <a:cxnLst/>
                    <a:rect l="l" t="t" r="r" b="b"/>
                    <a:pathLst>
                      <a:path w="217677" h="192928" extrusionOk="0">
                        <a:moveTo>
                          <a:pt x="217678" y="96464"/>
                        </a:moveTo>
                        <a:cubicBezTo>
                          <a:pt x="217678" y="149739"/>
                          <a:pt x="168949" y="192928"/>
                          <a:pt x="108839" y="192928"/>
                        </a:cubicBezTo>
                        <a:cubicBezTo>
                          <a:pt x="48729" y="192928"/>
                          <a:pt x="0" y="149739"/>
                          <a:pt x="0" y="96464"/>
                        </a:cubicBezTo>
                        <a:cubicBezTo>
                          <a:pt x="0" y="43188"/>
                          <a:pt x="48729" y="0"/>
                          <a:pt x="108839" y="0"/>
                        </a:cubicBezTo>
                        <a:cubicBezTo>
                          <a:pt x="168949" y="0"/>
                          <a:pt x="217678" y="43188"/>
                          <a:pt x="217678" y="9646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2" name="Google Shape;1512;p34"/>
                  <p:cNvSpPr/>
                  <p:nvPr/>
                </p:nvSpPr>
                <p:spPr>
                  <a:xfrm>
                    <a:off x="5512517" y="4549026"/>
                    <a:ext cx="262688" cy="232888"/>
                  </a:xfrm>
                  <a:custGeom>
                    <a:avLst/>
                    <a:gdLst/>
                    <a:ahLst/>
                    <a:cxnLst/>
                    <a:rect l="l" t="t" r="r" b="b"/>
                    <a:pathLst>
                      <a:path w="262688" h="232888" extrusionOk="0">
                        <a:moveTo>
                          <a:pt x="262688" y="116444"/>
                        </a:moveTo>
                        <a:cubicBezTo>
                          <a:pt x="262688" y="180754"/>
                          <a:pt x="203883" y="232888"/>
                          <a:pt x="131344" y="232888"/>
                        </a:cubicBezTo>
                        <a:cubicBezTo>
                          <a:pt x="58805" y="232888"/>
                          <a:pt x="0" y="180754"/>
                          <a:pt x="0" y="116444"/>
                        </a:cubicBezTo>
                        <a:cubicBezTo>
                          <a:pt x="0" y="52134"/>
                          <a:pt x="58805" y="0"/>
                          <a:pt x="131344" y="0"/>
                        </a:cubicBezTo>
                        <a:cubicBezTo>
                          <a:pt x="203883" y="0"/>
                          <a:pt x="262688" y="52134"/>
                          <a:pt x="262688" y="116444"/>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3" name="Google Shape;1513;p34"/>
                  <p:cNvSpPr/>
                  <p:nvPr/>
                </p:nvSpPr>
                <p:spPr>
                  <a:xfrm>
                    <a:off x="5489121" y="4704794"/>
                    <a:ext cx="309478" cy="274629"/>
                  </a:xfrm>
                  <a:custGeom>
                    <a:avLst/>
                    <a:gdLst/>
                    <a:ahLst/>
                    <a:cxnLst/>
                    <a:rect l="l" t="t" r="r" b="b"/>
                    <a:pathLst>
                      <a:path w="309478" h="274629" extrusionOk="0">
                        <a:moveTo>
                          <a:pt x="309478" y="137315"/>
                        </a:moveTo>
                        <a:cubicBezTo>
                          <a:pt x="309478" y="213152"/>
                          <a:pt x="240199" y="274630"/>
                          <a:pt x="154739" y="274630"/>
                        </a:cubicBezTo>
                        <a:cubicBezTo>
                          <a:pt x="69279" y="274630"/>
                          <a:pt x="-1" y="213152"/>
                          <a:pt x="-1" y="137315"/>
                        </a:cubicBezTo>
                        <a:cubicBezTo>
                          <a:pt x="-1" y="61478"/>
                          <a:pt x="69279" y="0"/>
                          <a:pt x="154739" y="0"/>
                        </a:cubicBezTo>
                        <a:cubicBezTo>
                          <a:pt x="240199" y="0"/>
                          <a:pt x="309478" y="61478"/>
                          <a:pt x="309478" y="137315"/>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14" name="Google Shape;1514;p34"/>
                <p:cNvSpPr/>
                <p:nvPr/>
              </p:nvSpPr>
              <p:spPr>
                <a:xfrm>
                  <a:off x="5635087" y="4560098"/>
                  <a:ext cx="17546" cy="556513"/>
                </a:xfrm>
                <a:custGeom>
                  <a:avLst/>
                  <a:gdLst/>
                  <a:ahLst/>
                  <a:cxnLst/>
                  <a:rect l="l" t="t" r="r" b="b"/>
                  <a:pathLst>
                    <a:path w="17546" h="556513" extrusionOk="0">
                      <a:moveTo>
                        <a:pt x="0" y="0"/>
                      </a:moveTo>
                      <a:lnTo>
                        <a:pt x="17547" y="0"/>
                      </a:lnTo>
                      <a:lnTo>
                        <a:pt x="17547" y="556514"/>
                      </a:lnTo>
                      <a:lnTo>
                        <a:pt x="0" y="556514"/>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15" name="Google Shape;1515;p34"/>
              <p:cNvSpPr/>
              <p:nvPr/>
            </p:nvSpPr>
            <p:spPr>
              <a:xfrm rot="-2797154">
                <a:off x="5630792" y="4669411"/>
                <a:ext cx="91636" cy="11719"/>
              </a:xfrm>
              <a:custGeom>
                <a:avLst/>
                <a:gdLst/>
                <a:ahLst/>
                <a:cxnLst/>
                <a:rect l="l" t="t" r="r" b="b"/>
                <a:pathLst>
                  <a:path w="91548" h="11708" extrusionOk="0">
                    <a:moveTo>
                      <a:pt x="0" y="0"/>
                    </a:moveTo>
                    <a:lnTo>
                      <a:pt x="91549" y="0"/>
                    </a:lnTo>
                    <a:lnTo>
                      <a:pt x="91549" y="11708"/>
                    </a:lnTo>
                    <a:lnTo>
                      <a:pt x="0" y="11708"/>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6" name="Google Shape;1516;p34"/>
              <p:cNvSpPr/>
              <p:nvPr/>
            </p:nvSpPr>
            <p:spPr>
              <a:xfrm rot="-2700000">
                <a:off x="5610786" y="4607748"/>
                <a:ext cx="11704" cy="77035"/>
              </a:xfrm>
              <a:custGeom>
                <a:avLst/>
                <a:gdLst/>
                <a:ahLst/>
                <a:cxnLst/>
                <a:rect l="l" t="t" r="r" b="b"/>
                <a:pathLst>
                  <a:path w="11697" h="76992" extrusionOk="0">
                    <a:moveTo>
                      <a:pt x="0" y="0"/>
                    </a:moveTo>
                    <a:lnTo>
                      <a:pt x="11698" y="0"/>
                    </a:lnTo>
                    <a:lnTo>
                      <a:pt x="11698" y="76992"/>
                    </a:lnTo>
                    <a:lnTo>
                      <a:pt x="0" y="7699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7" name="Google Shape;1517;p34"/>
              <p:cNvSpPr/>
              <p:nvPr/>
            </p:nvSpPr>
            <p:spPr>
              <a:xfrm rot="-3022674">
                <a:off x="5598719" y="4815435"/>
                <a:ext cx="11693" cy="98848"/>
              </a:xfrm>
              <a:custGeom>
                <a:avLst/>
                <a:gdLst/>
                <a:ahLst/>
                <a:cxnLst/>
                <a:rect l="l" t="t" r="r" b="b"/>
                <a:pathLst>
                  <a:path w="11697" h="98882" extrusionOk="0">
                    <a:moveTo>
                      <a:pt x="0" y="0"/>
                    </a:moveTo>
                    <a:lnTo>
                      <a:pt x="11698" y="0"/>
                    </a:lnTo>
                    <a:lnTo>
                      <a:pt x="11698" y="98882"/>
                    </a:lnTo>
                    <a:lnTo>
                      <a:pt x="0" y="98882"/>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8" name="Google Shape;1518;p34"/>
              <p:cNvSpPr/>
              <p:nvPr/>
            </p:nvSpPr>
            <p:spPr>
              <a:xfrm rot="-2663559">
                <a:off x="5632258" y="4826435"/>
                <a:ext cx="82955" cy="11715"/>
              </a:xfrm>
              <a:custGeom>
                <a:avLst/>
                <a:gdLst/>
                <a:ahLst/>
                <a:cxnLst/>
                <a:rect l="l" t="t" r="r" b="b"/>
                <a:pathLst>
                  <a:path w="82904" h="11708" extrusionOk="0">
                    <a:moveTo>
                      <a:pt x="0" y="0"/>
                    </a:moveTo>
                    <a:lnTo>
                      <a:pt x="82904" y="0"/>
                    </a:lnTo>
                    <a:lnTo>
                      <a:pt x="82904" y="11709"/>
                    </a:lnTo>
                    <a:lnTo>
                      <a:pt x="0" y="11709"/>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519" name="Google Shape;1519;p34"/>
            <p:cNvGrpSpPr/>
            <p:nvPr/>
          </p:nvGrpSpPr>
          <p:grpSpPr>
            <a:xfrm>
              <a:off x="2568880" y="2794046"/>
              <a:ext cx="602402" cy="292671"/>
              <a:chOff x="7509781" y="3494285"/>
              <a:chExt cx="887451" cy="431160"/>
            </a:xfrm>
          </p:grpSpPr>
          <p:sp>
            <p:nvSpPr>
              <p:cNvPr id="1520" name="Google Shape;1520;p34"/>
              <p:cNvSpPr/>
              <p:nvPr/>
            </p:nvSpPr>
            <p:spPr>
              <a:xfrm>
                <a:off x="7741424" y="3616328"/>
                <a:ext cx="30896" cy="309117"/>
              </a:xfrm>
              <a:custGeom>
                <a:avLst/>
                <a:gdLst/>
                <a:ahLst/>
                <a:cxnLst/>
                <a:rect l="l" t="t" r="r" b="b"/>
                <a:pathLst>
                  <a:path w="30896" h="309117" extrusionOk="0">
                    <a:moveTo>
                      <a:pt x="15385" y="309118"/>
                    </a:moveTo>
                    <a:lnTo>
                      <a:pt x="15385" y="309118"/>
                    </a:lnTo>
                    <a:cubicBezTo>
                      <a:pt x="6866" y="309118"/>
                      <a:pt x="0" y="302246"/>
                      <a:pt x="0" y="293719"/>
                    </a:cubicBezTo>
                    <a:lnTo>
                      <a:pt x="0" y="0"/>
                    </a:lnTo>
                    <a:lnTo>
                      <a:pt x="30897" y="0"/>
                    </a:lnTo>
                    <a:lnTo>
                      <a:pt x="30897" y="293719"/>
                    </a:lnTo>
                    <a:cubicBezTo>
                      <a:pt x="30770" y="302118"/>
                      <a:pt x="23904" y="309118"/>
                      <a:pt x="15385" y="30911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1" name="Google Shape;1521;p34"/>
              <p:cNvSpPr/>
              <p:nvPr/>
            </p:nvSpPr>
            <p:spPr>
              <a:xfrm>
                <a:off x="8177542" y="3616328"/>
                <a:ext cx="30896" cy="309117"/>
              </a:xfrm>
              <a:custGeom>
                <a:avLst/>
                <a:gdLst/>
                <a:ahLst/>
                <a:cxnLst/>
                <a:rect l="l" t="t" r="r" b="b"/>
                <a:pathLst>
                  <a:path w="30896" h="309117" extrusionOk="0">
                    <a:moveTo>
                      <a:pt x="15384" y="309118"/>
                    </a:moveTo>
                    <a:lnTo>
                      <a:pt x="15384" y="309118"/>
                    </a:lnTo>
                    <a:cubicBezTo>
                      <a:pt x="6866" y="309118"/>
                      <a:pt x="0" y="302246"/>
                      <a:pt x="0" y="293719"/>
                    </a:cubicBezTo>
                    <a:lnTo>
                      <a:pt x="0" y="0"/>
                    </a:lnTo>
                    <a:lnTo>
                      <a:pt x="30897" y="0"/>
                    </a:lnTo>
                    <a:lnTo>
                      <a:pt x="30897" y="293719"/>
                    </a:lnTo>
                    <a:cubicBezTo>
                      <a:pt x="30770" y="302118"/>
                      <a:pt x="23904" y="309118"/>
                      <a:pt x="15384" y="30911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22" name="Google Shape;1522;p34"/>
              <p:cNvGrpSpPr/>
              <p:nvPr/>
            </p:nvGrpSpPr>
            <p:grpSpPr>
              <a:xfrm>
                <a:off x="7509781" y="3494285"/>
                <a:ext cx="887451" cy="325788"/>
                <a:chOff x="7509781" y="3494285"/>
                <a:chExt cx="887451" cy="325788"/>
              </a:xfrm>
            </p:grpSpPr>
            <p:sp>
              <p:nvSpPr>
                <p:cNvPr id="1523" name="Google Shape;1523;p34"/>
                <p:cNvSpPr/>
                <p:nvPr/>
              </p:nvSpPr>
              <p:spPr>
                <a:xfrm>
                  <a:off x="7509781" y="3494285"/>
                  <a:ext cx="887451" cy="325788"/>
                </a:xfrm>
                <a:custGeom>
                  <a:avLst/>
                  <a:gdLst/>
                  <a:ahLst/>
                  <a:cxnLst/>
                  <a:rect l="l" t="t" r="r" b="b"/>
                  <a:pathLst>
                    <a:path w="887451" h="325788" extrusionOk="0">
                      <a:moveTo>
                        <a:pt x="295471" y="322353"/>
                      </a:moveTo>
                      <a:lnTo>
                        <a:pt x="3157" y="18962"/>
                      </a:lnTo>
                      <a:cubicBezTo>
                        <a:pt x="-3709" y="11835"/>
                        <a:pt x="1377" y="0"/>
                        <a:pt x="11168" y="0"/>
                      </a:cubicBezTo>
                      <a:lnTo>
                        <a:pt x="583970" y="0"/>
                      </a:lnTo>
                      <a:cubicBezTo>
                        <a:pt x="587022" y="0"/>
                        <a:pt x="589947" y="1272"/>
                        <a:pt x="591981" y="3436"/>
                      </a:cubicBezTo>
                      <a:lnTo>
                        <a:pt x="884294" y="306827"/>
                      </a:lnTo>
                      <a:cubicBezTo>
                        <a:pt x="891161" y="313953"/>
                        <a:pt x="886074" y="325789"/>
                        <a:pt x="876284" y="325789"/>
                      </a:cubicBezTo>
                      <a:lnTo>
                        <a:pt x="303481" y="325789"/>
                      </a:lnTo>
                      <a:cubicBezTo>
                        <a:pt x="300430" y="325789"/>
                        <a:pt x="297505" y="324516"/>
                        <a:pt x="295471" y="32235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4" name="Google Shape;1524;p34"/>
                <p:cNvSpPr/>
                <p:nvPr/>
              </p:nvSpPr>
              <p:spPr>
                <a:xfrm>
                  <a:off x="7533155" y="3510065"/>
                  <a:ext cx="840703" cy="294101"/>
                </a:xfrm>
                <a:custGeom>
                  <a:avLst/>
                  <a:gdLst/>
                  <a:ahLst/>
                  <a:cxnLst/>
                  <a:rect l="l" t="t" r="r" b="b"/>
                  <a:pathLst>
                    <a:path w="840703" h="294101" extrusionOk="0">
                      <a:moveTo>
                        <a:pt x="840704" y="294101"/>
                      </a:moveTo>
                      <a:lnTo>
                        <a:pt x="283413" y="294101"/>
                      </a:lnTo>
                      <a:lnTo>
                        <a:pt x="0" y="0"/>
                      </a:lnTo>
                      <a:lnTo>
                        <a:pt x="557290" y="0"/>
                      </a:ln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5" name="Google Shape;1525;p34"/>
                <p:cNvSpPr/>
                <p:nvPr/>
              </p:nvSpPr>
              <p:spPr>
                <a:xfrm>
                  <a:off x="7590753" y="3510192"/>
                  <a:ext cx="732627" cy="293973"/>
                </a:xfrm>
                <a:custGeom>
                  <a:avLst/>
                  <a:gdLst/>
                  <a:ahLst/>
                  <a:cxnLst/>
                  <a:rect l="l" t="t" r="r" b="b"/>
                  <a:pathLst>
                    <a:path w="732627" h="293973" extrusionOk="0">
                      <a:moveTo>
                        <a:pt x="615778" y="241542"/>
                      </a:moveTo>
                      <a:lnTo>
                        <a:pt x="732628" y="241542"/>
                      </a:lnTo>
                      <a:lnTo>
                        <a:pt x="721820" y="230343"/>
                      </a:lnTo>
                      <a:lnTo>
                        <a:pt x="605098" y="230343"/>
                      </a:lnTo>
                      <a:lnTo>
                        <a:pt x="534022" y="156277"/>
                      </a:lnTo>
                      <a:lnTo>
                        <a:pt x="650363" y="156277"/>
                      </a:lnTo>
                      <a:lnTo>
                        <a:pt x="639555" y="145078"/>
                      </a:lnTo>
                      <a:lnTo>
                        <a:pt x="523215" y="145078"/>
                      </a:lnTo>
                      <a:lnTo>
                        <a:pt x="452139" y="71012"/>
                      </a:lnTo>
                      <a:lnTo>
                        <a:pt x="568098" y="71012"/>
                      </a:lnTo>
                      <a:lnTo>
                        <a:pt x="557291" y="59813"/>
                      </a:lnTo>
                      <a:lnTo>
                        <a:pt x="441332" y="59813"/>
                      </a:lnTo>
                      <a:lnTo>
                        <a:pt x="383988" y="0"/>
                      </a:lnTo>
                      <a:lnTo>
                        <a:pt x="368475" y="0"/>
                      </a:lnTo>
                      <a:lnTo>
                        <a:pt x="425819" y="59813"/>
                      </a:lnTo>
                      <a:lnTo>
                        <a:pt x="163258" y="59813"/>
                      </a:lnTo>
                      <a:lnTo>
                        <a:pt x="105915" y="0"/>
                      </a:lnTo>
                      <a:lnTo>
                        <a:pt x="90403" y="0"/>
                      </a:lnTo>
                      <a:lnTo>
                        <a:pt x="147746" y="59813"/>
                      </a:lnTo>
                      <a:lnTo>
                        <a:pt x="0" y="59813"/>
                      </a:lnTo>
                      <a:lnTo>
                        <a:pt x="10808" y="71012"/>
                      </a:lnTo>
                      <a:lnTo>
                        <a:pt x="158554" y="71012"/>
                      </a:lnTo>
                      <a:lnTo>
                        <a:pt x="229630" y="145078"/>
                      </a:lnTo>
                      <a:lnTo>
                        <a:pt x="82265" y="145078"/>
                      </a:lnTo>
                      <a:lnTo>
                        <a:pt x="93073" y="156277"/>
                      </a:lnTo>
                      <a:lnTo>
                        <a:pt x="240437" y="156277"/>
                      </a:lnTo>
                      <a:lnTo>
                        <a:pt x="311513" y="230343"/>
                      </a:lnTo>
                      <a:lnTo>
                        <a:pt x="164530" y="230343"/>
                      </a:lnTo>
                      <a:lnTo>
                        <a:pt x="175337" y="241542"/>
                      </a:lnTo>
                      <a:lnTo>
                        <a:pt x="322194" y="241542"/>
                      </a:lnTo>
                      <a:lnTo>
                        <a:pt x="372417" y="293974"/>
                      </a:lnTo>
                      <a:lnTo>
                        <a:pt x="387929" y="293974"/>
                      </a:lnTo>
                      <a:lnTo>
                        <a:pt x="337705" y="241542"/>
                      </a:lnTo>
                      <a:lnTo>
                        <a:pt x="600267" y="241542"/>
                      </a:lnTo>
                      <a:lnTo>
                        <a:pt x="650490" y="293974"/>
                      </a:lnTo>
                      <a:lnTo>
                        <a:pt x="666002" y="293974"/>
                      </a:lnTo>
                      <a:lnTo>
                        <a:pt x="615778" y="241542"/>
                      </a:lnTo>
                      <a:close/>
                      <a:moveTo>
                        <a:pt x="174193" y="70885"/>
                      </a:moveTo>
                      <a:lnTo>
                        <a:pt x="436754" y="70885"/>
                      </a:lnTo>
                      <a:lnTo>
                        <a:pt x="507830" y="144950"/>
                      </a:lnTo>
                      <a:lnTo>
                        <a:pt x="245269" y="144950"/>
                      </a:lnTo>
                      <a:lnTo>
                        <a:pt x="174193" y="70885"/>
                      </a:lnTo>
                      <a:close/>
                      <a:moveTo>
                        <a:pt x="326898" y="230343"/>
                      </a:moveTo>
                      <a:lnTo>
                        <a:pt x="255822" y="156277"/>
                      </a:lnTo>
                      <a:lnTo>
                        <a:pt x="518383" y="156277"/>
                      </a:lnTo>
                      <a:lnTo>
                        <a:pt x="589459" y="230343"/>
                      </a:lnTo>
                      <a:lnTo>
                        <a:pt x="326898" y="230343"/>
                      </a:ln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1526" name="Google Shape;1526;p34"/>
            <p:cNvSpPr/>
            <p:nvPr/>
          </p:nvSpPr>
          <p:spPr>
            <a:xfrm>
              <a:off x="-1005025" y="4032483"/>
              <a:ext cx="5237792" cy="128941"/>
            </a:xfrm>
            <a:custGeom>
              <a:avLst/>
              <a:gdLst/>
              <a:ahLst/>
              <a:cxnLst/>
              <a:rect l="l" t="t" r="r" b="b"/>
              <a:pathLst>
                <a:path w="7702635" h="189619" extrusionOk="0">
                  <a:moveTo>
                    <a:pt x="7607911" y="189619"/>
                  </a:moveTo>
                  <a:lnTo>
                    <a:pt x="94725" y="189619"/>
                  </a:lnTo>
                  <a:cubicBezTo>
                    <a:pt x="42468" y="189619"/>
                    <a:pt x="0" y="147241"/>
                    <a:pt x="0" y="94809"/>
                  </a:cubicBezTo>
                  <a:lnTo>
                    <a:pt x="0" y="94809"/>
                  </a:lnTo>
                  <a:cubicBezTo>
                    <a:pt x="0" y="42505"/>
                    <a:pt x="42340" y="0"/>
                    <a:pt x="94725" y="0"/>
                  </a:cubicBezTo>
                  <a:lnTo>
                    <a:pt x="7607911" y="0"/>
                  </a:lnTo>
                  <a:cubicBezTo>
                    <a:pt x="7660168" y="0"/>
                    <a:pt x="7702636" y="42378"/>
                    <a:pt x="7702636" y="94809"/>
                  </a:cubicBezTo>
                  <a:lnTo>
                    <a:pt x="7702636" y="94809"/>
                  </a:lnTo>
                  <a:cubicBezTo>
                    <a:pt x="7702636" y="147114"/>
                    <a:pt x="7660168" y="189619"/>
                    <a:pt x="7607911" y="18961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30" name="Google Shape;1530;p34">
            <a:extLst>
              <a:ext uri="{C183D7F6-B498-43B3-948B-1728B52AA6E4}">
                <adec:decorative xmlns:adec="http://schemas.microsoft.com/office/drawing/2017/decorative" val="1"/>
              </a:ext>
            </a:extLst>
          </p:cNvPr>
          <p:cNvSpPr txBox="1"/>
          <p:nvPr/>
        </p:nvSpPr>
        <p:spPr>
          <a:xfrm>
            <a:off x="5993612" y="5398406"/>
            <a:ext cx="5021718" cy="560313"/>
          </a:xfrm>
          <a:prstGeom prst="rect">
            <a:avLst/>
          </a:prstGeom>
          <a:solidFill>
            <a:srgbClr val="F9EFC7"/>
          </a:solid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1" name="Google Shape;1531;p34"/>
          <p:cNvSpPr txBox="1"/>
          <p:nvPr/>
        </p:nvSpPr>
        <p:spPr>
          <a:xfrm>
            <a:off x="5897876" y="5445684"/>
            <a:ext cx="5274048" cy="513035"/>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67" b="1" i="0" u="none" strike="noStrike" kern="1200" cap="none" spc="0" normalizeH="0" baseline="0" noProof="0">
                <a:ln>
                  <a:noFill/>
                </a:ln>
                <a:solidFill>
                  <a:srgbClr val="2B87AB"/>
                </a:solidFill>
                <a:effectLst/>
                <a:uLnTx/>
                <a:uFillTx/>
                <a:latin typeface="Arial"/>
                <a:ea typeface="Arial"/>
                <a:cs typeface="Arial"/>
                <a:sym typeface="Arial"/>
              </a:rPr>
              <a:t>CRÉDITOS</a:t>
            </a:r>
            <a:r>
              <a:rPr kumimoji="0" lang="en" sz="1267" b="0" i="0" u="none" strike="noStrike" kern="1200" cap="none" spc="0" normalizeH="0" baseline="0" noProof="0">
                <a:ln>
                  <a:noFill/>
                </a:ln>
                <a:solidFill>
                  <a:srgbClr val="2B87AB"/>
                </a:solidFill>
                <a:effectLst/>
                <a:uLnTx/>
                <a:uFillTx/>
                <a:latin typeface="Arial"/>
                <a:ea typeface="Arial"/>
                <a:cs typeface="Arial"/>
                <a:sym typeface="Arial"/>
              </a:rPr>
              <a:t>: Esta plantilla de la presentación fue creada por </a:t>
            </a:r>
            <a:r>
              <a:rPr kumimoji="0" lang="en" sz="1267" b="1" i="0" u="sng" strike="noStrike" kern="1200" cap="none" spc="0" normalizeH="0" baseline="0" noProof="0">
                <a:ln>
                  <a:noFill/>
                </a:ln>
                <a:solidFill>
                  <a:srgbClr val="2B87AB"/>
                </a:solidFill>
                <a:effectLst/>
                <a:uLnTx/>
                <a:uFillTx/>
                <a:latin typeface="Arial"/>
                <a:ea typeface="Arial"/>
                <a:cs typeface="Arial"/>
                <a:sym typeface="Arial"/>
              </a:rPr>
              <a:t>Slidesgo</a:t>
            </a:r>
            <a:r>
              <a:rPr kumimoji="0" lang="en" sz="1267" b="0" i="0" u="none" strike="noStrike" kern="1200" cap="none" spc="0" normalizeH="0" baseline="0" noProof="0">
                <a:ln>
                  <a:noFill/>
                </a:ln>
                <a:solidFill>
                  <a:srgbClr val="2B87AB"/>
                </a:solidFill>
                <a:effectLst/>
                <a:uLnTx/>
                <a:uFillTx/>
                <a:latin typeface="Arial"/>
                <a:ea typeface="Arial"/>
                <a:cs typeface="Arial"/>
                <a:sym typeface="Arial"/>
              </a:rPr>
              <a:t>, e incluye iconos de </a:t>
            </a:r>
            <a:r>
              <a:rPr kumimoji="0" lang="en" sz="1267" b="1" i="0" u="sng" strike="noStrike" kern="1200" cap="none" spc="0" normalizeH="0" baseline="0" noProof="0">
                <a:ln>
                  <a:noFill/>
                </a:ln>
                <a:solidFill>
                  <a:srgbClr val="2B87AB"/>
                </a:solidFill>
                <a:effectLst/>
                <a:uLnTx/>
                <a:uFillTx/>
                <a:latin typeface="Arial"/>
                <a:ea typeface="Arial"/>
                <a:cs typeface="Arial"/>
                <a:sym typeface="Arial"/>
              </a:rPr>
              <a:t>Flaticon</a:t>
            </a:r>
            <a:r>
              <a:rPr kumimoji="0" lang="en" sz="1267" b="0" i="0" u="none" strike="noStrike" kern="1200" cap="none" spc="0" normalizeH="0" baseline="0" noProof="0">
                <a:ln>
                  <a:noFill/>
                </a:ln>
                <a:solidFill>
                  <a:srgbClr val="2B87AB"/>
                </a:solidFill>
                <a:effectLst/>
                <a:uLnTx/>
                <a:uFillTx/>
                <a:latin typeface="Arial"/>
                <a:ea typeface="Arial"/>
                <a:cs typeface="Arial"/>
                <a:sym typeface="Arial"/>
              </a:rPr>
              <a:t>, e infografías e imágenes de </a:t>
            </a:r>
            <a:r>
              <a:rPr kumimoji="0" lang="en" sz="1267" b="1" i="0" u="sng" strike="noStrike" kern="1200" cap="none" spc="0" normalizeH="0" baseline="0" noProof="0">
                <a:ln>
                  <a:noFill/>
                </a:ln>
                <a:solidFill>
                  <a:srgbClr val="2B87AB"/>
                </a:solidFill>
                <a:effectLst/>
                <a:uLnTx/>
                <a:uFillTx/>
                <a:latin typeface="Arial"/>
                <a:ea typeface="Arial"/>
                <a:cs typeface="Arial"/>
                <a:sym typeface="Arial"/>
              </a:rPr>
              <a:t>Freepik</a:t>
            </a:r>
            <a:endParaRPr kumimoji="0" sz="1267" b="0" i="0" u="none" strike="noStrike" kern="1200" cap="none" spc="0" normalizeH="0" baseline="0" noProof="0">
              <a:ln>
                <a:noFill/>
              </a:ln>
              <a:solidFill>
                <a:srgbClr val="2B87AB"/>
              </a:solidFill>
              <a:effectLst/>
              <a:uLnTx/>
              <a:uFillTx/>
              <a:latin typeface="Arial"/>
              <a:ea typeface="Arial"/>
              <a:cs typeface="Arial"/>
              <a:sym typeface="Arial"/>
            </a:endParaRPr>
          </a:p>
        </p:txBody>
      </p:sp>
      <p:sp>
        <p:nvSpPr>
          <p:cNvPr id="1528" name="Google Shape;1528;p34"/>
          <p:cNvSpPr txBox="1">
            <a:spLocks noGrp="1"/>
          </p:cNvSpPr>
          <p:nvPr>
            <p:ph type="sldNum" idx="12"/>
          </p:nvPr>
        </p:nvSpPr>
        <p:spPr>
          <a:xfrm>
            <a:off x="11409045" y="6333135"/>
            <a:ext cx="731600" cy="524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 sz="1733" b="0" i="0" u="none" strike="noStrike" kern="1200" cap="none" spc="0" normalizeH="0" baseline="0" noProof="0">
                <a:ln>
                  <a:noFill/>
                </a:ln>
                <a:solidFill>
                  <a:srgbClr val="422C12"/>
                </a:solidFill>
                <a:effectLst/>
                <a:uLnTx/>
                <a:uFillTx/>
                <a:latin typeface="Assistant"/>
                <a:cs typeface="Assistant"/>
                <a:sym typeface="Assistant"/>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112</a:t>
            </a:fld>
            <a:endParaRPr kumimoji="0" sz="1733" b="0" i="0" u="none" strike="noStrike" kern="1200" cap="none" spc="0" normalizeH="0" baseline="0" noProof="0">
              <a:ln>
                <a:noFill/>
              </a:ln>
              <a:solidFill>
                <a:srgbClr val="422C12"/>
              </a:solidFill>
              <a:effectLst/>
              <a:uLnTx/>
              <a:uFillTx/>
              <a:latin typeface="Assistant"/>
              <a:cs typeface="Assistant"/>
              <a:sym typeface="Assistant"/>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lstStyle/>
          <a:p>
            <a:r>
              <a:rPr lang="en-US"/>
              <a:t>Investor-Owned Utility Panel</a:t>
            </a:r>
          </a:p>
        </p:txBody>
      </p:sp>
      <p:sp>
        <p:nvSpPr>
          <p:cNvPr id="5" name="Slide Number Placeholder 4">
            <a:extLst>
              <a:ext uri="{FF2B5EF4-FFF2-40B4-BE49-F238E27FC236}">
                <a16:creationId xmlns:a16="http://schemas.microsoft.com/office/drawing/2014/main" id="{5D7E2464-1B80-9AC9-40DC-7928E8E115D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113</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936492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a:extLst>
              <a:ext uri="{FF2B5EF4-FFF2-40B4-BE49-F238E27FC236}">
                <a16:creationId xmlns:a16="http://schemas.microsoft.com/office/drawing/2014/main" id="{33D7D6AB-848D-2E99-08F6-B5F6A55FD11C}"/>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5" name="think-cell data - do not delete">
                        <a:extLst>
                          <a:ext uri="{FF2B5EF4-FFF2-40B4-BE49-F238E27FC236}">
                            <a16:creationId xmlns:a16="http://schemas.microsoft.com/office/drawing/2014/main" id="{33D7D6AB-848D-2E99-08F6-B5F6A55FD11C}"/>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FA1BD5-5B54-7C53-FF8D-322272895876}"/>
              </a:ext>
            </a:extLst>
          </p:cNvPr>
          <p:cNvSpPr>
            <a:spLocks noGrp="1"/>
          </p:cNvSpPr>
          <p:nvPr>
            <p:ph type="ctrTitle"/>
          </p:nvPr>
        </p:nvSpPr>
        <p:spPr>
          <a:xfrm>
            <a:off x="1817020" y="1601690"/>
            <a:ext cx="9925940" cy="2011123"/>
          </a:xfrm>
        </p:spPr>
        <p:txBody>
          <a:bodyPr vert="horz">
            <a:noAutofit/>
          </a:bodyPr>
          <a:lstStyle/>
          <a:p>
            <a:pPr marL="337820" indent="0"/>
            <a:r>
              <a:rPr lang="en-US" sz="4400">
                <a:latin typeface="Arial"/>
                <a:ea typeface="MS PGothic"/>
                <a:cs typeface="Arial"/>
              </a:rPr>
              <a:t>Building Decarbonization </a:t>
            </a:r>
            <a:br>
              <a:rPr lang="en-US" sz="4400">
                <a:latin typeface="Arial"/>
                <a:cs typeface="Arial"/>
              </a:rPr>
            </a:br>
            <a:r>
              <a:rPr lang="en-US" sz="4400">
                <a:latin typeface="Arial"/>
                <a:ea typeface="MS PGothic"/>
                <a:cs typeface="Arial"/>
              </a:rPr>
              <a:t>Best Practices &amp; Future Pathways</a:t>
            </a:r>
            <a:endParaRPr lang="en-US">
              <a:ea typeface="MS PGothic"/>
            </a:endParaRPr>
          </a:p>
        </p:txBody>
      </p:sp>
      <p:sp>
        <p:nvSpPr>
          <p:cNvPr id="3" name="Subtitle 2">
            <a:extLst>
              <a:ext uri="{FF2B5EF4-FFF2-40B4-BE49-F238E27FC236}">
                <a16:creationId xmlns:a16="http://schemas.microsoft.com/office/drawing/2014/main" id="{10ACD3EF-4B5F-E3A5-F04E-8822265BD459}"/>
              </a:ext>
            </a:extLst>
          </p:cNvPr>
          <p:cNvSpPr>
            <a:spLocks noGrp="1"/>
          </p:cNvSpPr>
          <p:nvPr>
            <p:ph type="subTitle" idx="1"/>
          </p:nvPr>
        </p:nvSpPr>
        <p:spPr/>
        <p:txBody>
          <a:bodyPr/>
          <a:lstStyle/>
          <a:p>
            <a:r>
              <a:rPr lang="en-US"/>
              <a:t>January 22, 2026</a:t>
            </a:r>
          </a:p>
        </p:txBody>
      </p:sp>
      <p:sp>
        <p:nvSpPr>
          <p:cNvPr id="7" name="TextBox 6">
            <a:extLst>
              <a:ext uri="{FF2B5EF4-FFF2-40B4-BE49-F238E27FC236}">
                <a16:creationId xmlns:a16="http://schemas.microsoft.com/office/drawing/2014/main" id="{0B9E0F7C-992E-7EE4-E591-49FA857BB839}"/>
              </a:ext>
            </a:extLst>
          </p:cNvPr>
          <p:cNvSpPr txBox="1"/>
          <p:nvPr/>
        </p:nvSpPr>
        <p:spPr>
          <a:xfrm>
            <a:off x="3032834" y="4938990"/>
            <a:ext cx="8067675"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77777">
                    <a:lumMod val="50000"/>
                  </a:srgbClr>
                </a:solidFill>
                <a:effectLst/>
                <a:uLnTx/>
                <a:uFillTx/>
                <a:latin typeface="Arial"/>
                <a:ea typeface="MS PGothic"/>
                <a:cs typeface="Arial"/>
              </a:rPr>
              <a:t>Leah Catanzarite, Building Electrification and Efficiency Strategy, Principal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77777">
                    <a:lumMod val="50000"/>
                  </a:srgbClr>
                </a:solidFill>
                <a:effectLst/>
                <a:uLnTx/>
                <a:uFillTx/>
                <a:latin typeface="Arial"/>
                <a:ea typeface="MS PGothic"/>
                <a:cs typeface="Arial"/>
              </a:rPr>
              <a:t> </a:t>
            </a:r>
          </a:p>
        </p:txBody>
      </p:sp>
    </p:spTree>
    <p:extLst>
      <p:ext uri="{BB962C8B-B14F-4D97-AF65-F5344CB8AC3E}">
        <p14:creationId xmlns:p14="http://schemas.microsoft.com/office/powerpoint/2010/main" val="38371925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08D7-29EC-C615-CF32-CF6AE43E7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8FF4B-F774-A825-EDE3-CBD59D922493}"/>
              </a:ext>
            </a:extLst>
          </p:cNvPr>
          <p:cNvSpPr>
            <a:spLocks noGrp="1"/>
          </p:cNvSpPr>
          <p:nvPr>
            <p:ph type="title"/>
          </p:nvPr>
        </p:nvSpPr>
        <p:spPr/>
        <p:txBody>
          <a:bodyPr/>
          <a:lstStyle/>
          <a:p>
            <a:r>
              <a:rPr lang="en-US"/>
              <a:t>Purpose of Presentation</a:t>
            </a:r>
          </a:p>
        </p:txBody>
      </p:sp>
      <p:sp>
        <p:nvSpPr>
          <p:cNvPr id="3" name="Content Placeholder 2">
            <a:extLst>
              <a:ext uri="{FF2B5EF4-FFF2-40B4-BE49-F238E27FC236}">
                <a16:creationId xmlns:a16="http://schemas.microsoft.com/office/drawing/2014/main" id="{27FDE6A6-704E-1367-653F-345FC1BF6BE5}"/>
              </a:ext>
            </a:extLst>
          </p:cNvPr>
          <p:cNvSpPr>
            <a:spLocks noGrp="1"/>
          </p:cNvSpPr>
          <p:nvPr>
            <p:ph idx="1"/>
          </p:nvPr>
        </p:nvSpPr>
        <p:spPr>
          <a:xfrm>
            <a:off x="5555673" y="1947062"/>
            <a:ext cx="6373565" cy="3580405"/>
          </a:xfrm>
        </p:spPr>
        <p:txBody>
          <a:bodyPr vert="horz" lIns="91440" tIns="45720" rIns="91440" bIns="45720" rtlCol="0" anchor="t">
            <a:normAutofit/>
          </a:bodyPr>
          <a:lstStyle/>
          <a:p>
            <a:pPr>
              <a:lnSpc>
                <a:spcPct val="120000"/>
              </a:lnSpc>
              <a:spcAft>
                <a:spcPts val="1200"/>
              </a:spcAft>
            </a:pPr>
            <a:r>
              <a:rPr lang="en-US" sz="1800">
                <a:solidFill>
                  <a:srgbClr val="3C3C3C"/>
                </a:solidFill>
                <a:effectLst/>
                <a:latin typeface="Arial"/>
                <a:cs typeface="Arial"/>
              </a:rPr>
              <a:t>Share PG&amp;</a:t>
            </a:r>
            <a:r>
              <a:rPr lang="en-US" sz="1800">
                <a:solidFill>
                  <a:srgbClr val="3C3C3C"/>
                </a:solidFill>
                <a:latin typeface="Arial"/>
                <a:cs typeface="Arial"/>
              </a:rPr>
              <a:t>E's </a:t>
            </a:r>
            <a:r>
              <a:rPr lang="en-US" sz="1800" b="1">
                <a:solidFill>
                  <a:srgbClr val="3C3C3C"/>
                </a:solidFill>
                <a:latin typeface="Arial"/>
                <a:cs typeface="Arial"/>
              </a:rPr>
              <a:t>mid- to</a:t>
            </a:r>
            <a:r>
              <a:rPr lang="en-US" sz="1800">
                <a:solidFill>
                  <a:srgbClr val="3C3C3C"/>
                </a:solidFill>
                <a:latin typeface="Arial"/>
                <a:cs typeface="Arial"/>
              </a:rPr>
              <a:t> </a:t>
            </a:r>
            <a:r>
              <a:rPr lang="en-US" sz="1800" b="1">
                <a:solidFill>
                  <a:srgbClr val="3C3C3C"/>
                </a:solidFill>
                <a:effectLst/>
                <a:latin typeface="Arial"/>
                <a:cs typeface="Arial"/>
              </a:rPr>
              <a:t>long-term vision</a:t>
            </a:r>
            <a:r>
              <a:rPr lang="en-US" sz="1800">
                <a:solidFill>
                  <a:srgbClr val="3C3C3C"/>
                </a:solidFill>
                <a:effectLst/>
                <a:latin typeface="Arial"/>
                <a:cs typeface="Arial"/>
              </a:rPr>
              <a:t> for building decarb</a:t>
            </a:r>
            <a:r>
              <a:rPr lang="en-US" sz="1800">
                <a:solidFill>
                  <a:srgbClr val="3C3C3C"/>
                </a:solidFill>
                <a:latin typeface="Arial"/>
                <a:cs typeface="Arial"/>
              </a:rPr>
              <a:t>onization </a:t>
            </a:r>
            <a:endParaRPr lang="en-US">
              <a:latin typeface="Arial"/>
            </a:endParaRPr>
          </a:p>
          <a:p>
            <a:pPr>
              <a:lnSpc>
                <a:spcPct val="120000"/>
              </a:lnSpc>
              <a:spcAft>
                <a:spcPts val="1200"/>
              </a:spcAft>
            </a:pPr>
            <a:r>
              <a:rPr lang="en-US" sz="1800">
                <a:solidFill>
                  <a:srgbClr val="3C3C3C"/>
                </a:solidFill>
                <a:effectLst/>
                <a:latin typeface="Arial"/>
                <a:cs typeface="Arial"/>
              </a:rPr>
              <a:t>Summarize </a:t>
            </a:r>
            <a:r>
              <a:rPr lang="en-US" sz="1800" b="1">
                <a:solidFill>
                  <a:srgbClr val="3C3C3C"/>
                </a:solidFill>
                <a:latin typeface="Arial"/>
                <a:cs typeface="Arial"/>
              </a:rPr>
              <a:t>lessons learned </a:t>
            </a:r>
            <a:r>
              <a:rPr lang="en-US" sz="1800">
                <a:solidFill>
                  <a:srgbClr val="3C3C3C"/>
                </a:solidFill>
                <a:latin typeface="Arial"/>
                <a:cs typeface="Arial"/>
              </a:rPr>
              <a:t>gained </a:t>
            </a:r>
            <a:r>
              <a:rPr lang="en-US" sz="1800">
                <a:solidFill>
                  <a:srgbClr val="3C3C3C"/>
                </a:solidFill>
                <a:effectLst/>
                <a:latin typeface="Arial"/>
                <a:cs typeface="Arial"/>
              </a:rPr>
              <a:t>from past and present building decarbonization initiatives and </a:t>
            </a:r>
            <a:r>
              <a:rPr lang="en-US" sz="1800" b="1">
                <a:solidFill>
                  <a:srgbClr val="3C3C3C"/>
                </a:solidFill>
                <a:effectLst/>
                <a:latin typeface="Arial"/>
                <a:cs typeface="Arial"/>
              </a:rPr>
              <a:t>best practices</a:t>
            </a:r>
            <a:r>
              <a:rPr lang="en-US" sz="1800">
                <a:solidFill>
                  <a:srgbClr val="3C3C3C"/>
                </a:solidFill>
                <a:effectLst/>
                <a:latin typeface="Arial"/>
                <a:cs typeface="Arial"/>
              </a:rPr>
              <a:t> to carry forward</a:t>
            </a:r>
            <a:endParaRPr lang="en-US" sz="1800">
              <a:latin typeface="Arial"/>
            </a:endParaRPr>
          </a:p>
          <a:p>
            <a:pPr>
              <a:lnSpc>
                <a:spcPct val="120000"/>
              </a:lnSpc>
              <a:spcAft>
                <a:spcPts val="1200"/>
              </a:spcAft>
            </a:pPr>
            <a:r>
              <a:rPr lang="en-US" sz="1800">
                <a:solidFill>
                  <a:srgbClr val="3C3C3C"/>
                </a:solidFill>
                <a:latin typeface="Arial"/>
                <a:cs typeface="Arial"/>
              </a:rPr>
              <a:t>Highlight</a:t>
            </a:r>
            <a:r>
              <a:rPr lang="en-US" sz="1800" b="1">
                <a:solidFill>
                  <a:srgbClr val="3C3C3C"/>
                </a:solidFill>
                <a:latin typeface="Arial"/>
                <a:cs typeface="Arial"/>
              </a:rPr>
              <a:t> future opportunities </a:t>
            </a:r>
            <a:r>
              <a:rPr lang="en-US" sz="1800">
                <a:solidFill>
                  <a:srgbClr val="3C3C3C"/>
                </a:solidFill>
                <a:latin typeface="Arial"/>
                <a:cs typeface="Arial"/>
              </a:rPr>
              <a:t>to help unlock building decarbonization at scale</a:t>
            </a:r>
            <a:endParaRPr lang="en-US" sz="1800">
              <a:latin typeface="Arial"/>
            </a:endParaRPr>
          </a:p>
        </p:txBody>
      </p:sp>
      <p:pic>
        <p:nvPicPr>
          <p:cNvPr id="8" name="Picture 7">
            <a:extLst>
              <a:ext uri="{FF2B5EF4-FFF2-40B4-BE49-F238E27FC236}">
                <a16:creationId xmlns:a16="http://schemas.microsoft.com/office/drawing/2014/main" id="{83D5D1DA-E4F5-7F21-9F24-0D1243AC0E5B}"/>
              </a:ext>
              <a:ext uri="{C183D7F6-B498-43B3-948B-1728B52AA6E4}">
                <adec:decorative xmlns:adec="http://schemas.microsoft.com/office/drawing/2017/decorative" val="1"/>
              </a:ext>
            </a:extLst>
          </p:cNvPr>
          <p:cNvPicPr>
            <a:picLocks noChangeAspect="1"/>
          </p:cNvPicPr>
          <p:nvPr/>
        </p:nvPicPr>
        <p:blipFill>
          <a:blip r:embed="rId3"/>
          <a:srcRect t="5098" b="12640"/>
          <a:stretch>
            <a:fillRect/>
          </a:stretch>
        </p:blipFill>
        <p:spPr>
          <a:xfrm>
            <a:off x="353291" y="1697182"/>
            <a:ext cx="4959927" cy="4080164"/>
          </a:xfrm>
          <a:prstGeom prst="rect">
            <a:avLst/>
          </a:prstGeom>
        </p:spPr>
      </p:pic>
    </p:spTree>
    <p:extLst>
      <p:ext uri="{BB962C8B-B14F-4D97-AF65-F5344CB8AC3E}">
        <p14:creationId xmlns:p14="http://schemas.microsoft.com/office/powerpoint/2010/main" val="41316374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3800-9F1D-04B2-D376-D6885C1D7E78}"/>
              </a:ext>
            </a:extLst>
          </p:cNvPr>
          <p:cNvSpPr>
            <a:spLocks noGrp="1"/>
          </p:cNvSpPr>
          <p:nvPr>
            <p:ph type="title"/>
          </p:nvPr>
        </p:nvSpPr>
        <p:spPr/>
        <p:txBody>
          <a:bodyPr/>
          <a:lstStyle/>
          <a:p>
            <a:r>
              <a:rPr lang="en-US">
                <a:latin typeface="Arial"/>
                <a:ea typeface="MS PGothic"/>
                <a:cs typeface="Arial"/>
              </a:rPr>
              <a:t>Building decarbonization at PG&amp;E</a:t>
            </a:r>
            <a:endParaRPr lang="en-US"/>
          </a:p>
        </p:txBody>
      </p:sp>
      <p:sp>
        <p:nvSpPr>
          <p:cNvPr id="4" name="Rectangle 3">
            <a:extLst>
              <a:ext uri="{FF2B5EF4-FFF2-40B4-BE49-F238E27FC236}">
                <a16:creationId xmlns:a16="http://schemas.microsoft.com/office/drawing/2014/main" id="{106A4B69-93F2-55A6-C94E-20D3882B6B3D}"/>
              </a:ext>
            </a:extLst>
          </p:cNvPr>
          <p:cNvSpPr/>
          <p:nvPr/>
        </p:nvSpPr>
        <p:spPr>
          <a:xfrm>
            <a:off x="0" y="1033841"/>
            <a:ext cx="12192000" cy="39412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Building decarbonization is a critical component of PG&amp;E’s decarbonization strategy</a:t>
            </a:r>
          </a:p>
        </p:txBody>
      </p:sp>
      <p:sp>
        <p:nvSpPr>
          <p:cNvPr id="3" name="Content Placeholder 2">
            <a:extLst>
              <a:ext uri="{FF2B5EF4-FFF2-40B4-BE49-F238E27FC236}">
                <a16:creationId xmlns:a16="http://schemas.microsoft.com/office/drawing/2014/main" id="{95D90985-97FD-E8CA-97DC-6F33CA056CA5}"/>
              </a:ext>
            </a:extLst>
          </p:cNvPr>
          <p:cNvSpPr>
            <a:spLocks noGrp="1"/>
          </p:cNvSpPr>
          <p:nvPr>
            <p:ph idx="1"/>
          </p:nvPr>
        </p:nvSpPr>
        <p:spPr>
          <a:xfrm>
            <a:off x="516400" y="1966578"/>
            <a:ext cx="4198577" cy="4396783"/>
          </a:xfrm>
        </p:spPr>
        <p:txBody>
          <a:bodyPr vert="horz" lIns="91440" tIns="45720" rIns="91440" bIns="45720" rtlCol="0" anchor="t">
            <a:noAutofit/>
          </a:bodyPr>
          <a:lstStyle/>
          <a:p>
            <a:r>
              <a:rPr lang="en-US" sz="2000">
                <a:latin typeface="Arial"/>
                <a:cs typeface="Arial"/>
              </a:rPr>
              <a:t>PG&amp;E has a goal to achieve a net zero energy system by 2040</a:t>
            </a:r>
            <a:br>
              <a:rPr lang="en-US" sz="2000">
                <a:latin typeface="Arial"/>
                <a:cs typeface="Arial"/>
              </a:rPr>
            </a:br>
            <a:r>
              <a:rPr lang="en-US" sz="800">
                <a:latin typeface="Arial"/>
                <a:cs typeface="Arial"/>
              </a:rPr>
              <a:t> </a:t>
            </a:r>
          </a:p>
          <a:p>
            <a:r>
              <a:rPr lang="en-US" sz="2000">
                <a:latin typeface="Arial"/>
                <a:cs typeface="Arial"/>
              </a:rPr>
              <a:t>Core customer gas usage constituted ~35% of PG&amp;E's scope 1-3 greenhouse gas emissions in 2024</a:t>
            </a:r>
            <a:endParaRPr lang="en-US" sz="2000">
              <a:latin typeface="Arial"/>
            </a:endParaRPr>
          </a:p>
          <a:p>
            <a:pPr marL="0" indent="0">
              <a:buNone/>
            </a:pPr>
            <a:r>
              <a:rPr lang="en-US" sz="800">
                <a:latin typeface="Arial"/>
                <a:cs typeface="Arial"/>
              </a:rPr>
              <a:t> </a:t>
            </a:r>
          </a:p>
          <a:p>
            <a:r>
              <a:rPr lang="en-US" sz="2000">
                <a:latin typeface="Arial"/>
                <a:cs typeface="Arial"/>
              </a:rPr>
              <a:t>Appliance electrification and replacing natural gas delivery with clean fuels can reduce building emissions</a:t>
            </a:r>
          </a:p>
          <a:p>
            <a:endParaRPr lang="en-US" sz="2000">
              <a:latin typeface="Arial"/>
              <a:cs typeface="Arial"/>
            </a:endParaRPr>
          </a:p>
          <a:p>
            <a:pPr marL="0" indent="0">
              <a:buNone/>
            </a:pPr>
            <a:endParaRPr lang="en-US" sz="2000">
              <a:latin typeface="Arial"/>
              <a:cs typeface="Arial"/>
            </a:endParaRPr>
          </a:p>
          <a:p>
            <a:pPr marL="0" indent="0">
              <a:buNone/>
            </a:pPr>
            <a:endParaRPr lang="en-US" sz="800">
              <a:latin typeface="Arial"/>
              <a:cs typeface="Arial"/>
            </a:endParaRPr>
          </a:p>
        </p:txBody>
      </p:sp>
      <p:graphicFrame>
        <p:nvGraphicFramePr>
          <p:cNvPr id="5" name="Chart 4" descr="This pie chart shows PG&amp;E's 2024 Emissions Actuals in millon metric tons (MMT) of carbon dioxide equivalent. Core gas represents 14.1 MMT. Industrial noncore gas represents 9 MMT. Electric generation noncore gas represents 14.8 MMT. PG&amp;E operations and generation represents 3.8 MMT. Purchased electricity represents 0.2 MMT.">
            <a:extLst>
              <a:ext uri="{FF2B5EF4-FFF2-40B4-BE49-F238E27FC236}">
                <a16:creationId xmlns:a16="http://schemas.microsoft.com/office/drawing/2014/main" id="{AAEC5099-2E13-FB81-515F-0FD46042F558}"/>
              </a:ext>
            </a:extLst>
          </p:cNvPr>
          <p:cNvGraphicFramePr>
            <a:graphicFrameLocks/>
          </p:cNvGraphicFramePr>
          <p:nvPr/>
        </p:nvGraphicFramePr>
        <p:xfrm>
          <a:off x="4449358" y="1399228"/>
          <a:ext cx="6784848" cy="51846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Pie chart shows PG&amp;E's 2024 greenhouse gas emissions by sector. ">
            <a:extLst>
              <a:ext uri="{FF2B5EF4-FFF2-40B4-BE49-F238E27FC236}">
                <a16:creationId xmlns:a16="http://schemas.microsoft.com/office/drawing/2014/main" id="{27DEDF0E-BD3B-793F-89D0-B392EB31CD20}"/>
              </a:ext>
            </a:extLst>
          </p:cNvPr>
          <p:cNvGraphicFramePr>
            <a:graphicFrameLocks/>
          </p:cNvGraphicFramePr>
          <p:nvPr/>
        </p:nvGraphicFramePr>
        <p:xfrm>
          <a:off x="3984312" y="1716858"/>
          <a:ext cx="7700014" cy="41948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ACEA-2BA4-793D-67FB-D52F4497F43C}"/>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18FA681C-A5EB-9A49-AC95-71FC538F6BD4}"/>
              </a:ext>
              <a:ext uri="{C183D7F6-B498-43B3-948B-1728B52AA6E4}">
                <adec:decorative xmlns:adec="http://schemas.microsoft.com/office/drawing/2017/decorative" val="1"/>
              </a:ext>
            </a:extLst>
          </p:cNvPr>
          <p:cNvSpPr/>
          <p:nvPr/>
        </p:nvSpPr>
        <p:spPr>
          <a:xfrm>
            <a:off x="4397680" y="3607497"/>
            <a:ext cx="3392936" cy="3103134"/>
          </a:xfrm>
          <a:prstGeom prst="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a:ln>
                <a:noFill/>
              </a:ln>
              <a:solidFill>
                <a:prstClr val="white"/>
              </a:solidFill>
              <a:effectLst/>
              <a:uLnTx/>
              <a:uFillTx/>
              <a:latin typeface="Arial"/>
              <a:cs typeface="Arial"/>
            </a:endParaRPr>
          </a:p>
        </p:txBody>
      </p:sp>
      <p:sp>
        <p:nvSpPr>
          <p:cNvPr id="81" name="Arrow: Down 80">
            <a:extLst>
              <a:ext uri="{FF2B5EF4-FFF2-40B4-BE49-F238E27FC236}">
                <a16:creationId xmlns:a16="http://schemas.microsoft.com/office/drawing/2014/main" id="{8896399A-D013-8305-04D0-5437E75659D2}"/>
              </a:ext>
              <a:ext uri="{C183D7F6-B498-43B3-948B-1728B52AA6E4}">
                <adec:decorative xmlns:adec="http://schemas.microsoft.com/office/drawing/2017/decorative" val="1"/>
              </a:ext>
            </a:extLst>
          </p:cNvPr>
          <p:cNvSpPr/>
          <p:nvPr/>
        </p:nvSpPr>
        <p:spPr>
          <a:xfrm>
            <a:off x="4543412" y="2067194"/>
            <a:ext cx="277654" cy="1722483"/>
          </a:xfrm>
          <a:prstGeom prst="downArrow">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6891" marR="0" lvl="0" indent="-156891" algn="ctr" defTabSz="627563" rtl="0" eaLnBrk="1" fontAlgn="auto" latinLnBrk="0" hangingPunct="1">
              <a:lnSpc>
                <a:spcPct val="100000"/>
              </a:lnSpc>
              <a:spcBef>
                <a:spcPts val="1059"/>
              </a:spcBef>
              <a:spcAft>
                <a:spcPts val="0"/>
              </a:spcAft>
              <a:buClrTx/>
              <a:buSzTx/>
              <a:buFontTx/>
              <a:buChar char="•"/>
              <a:tabLst/>
              <a:defRPr/>
            </a:pPr>
            <a:endParaRPr kumimoji="0" lang="en-US" sz="1412" b="0" i="0" u="none" strike="noStrike" kern="1200" cap="none" spc="0" normalizeH="0" baseline="0" noProof="0" err="1">
              <a:ln>
                <a:noFill/>
              </a:ln>
              <a:solidFill>
                <a:srgbClr val="FFFFFF"/>
              </a:solidFill>
              <a:effectLst/>
              <a:uLnTx/>
              <a:uFillTx/>
              <a:latin typeface="Arial"/>
              <a:cs typeface="Arial"/>
            </a:endParaRPr>
          </a:p>
        </p:txBody>
      </p:sp>
      <p:cxnSp>
        <p:nvCxnSpPr>
          <p:cNvPr id="57" name="Straight Connector 56">
            <a:extLst>
              <a:ext uri="{FF2B5EF4-FFF2-40B4-BE49-F238E27FC236}">
                <a16:creationId xmlns:a16="http://schemas.microsoft.com/office/drawing/2014/main" id="{40E92048-FE44-8F1C-0888-6AB8625B9AE7}"/>
              </a:ext>
              <a:ext uri="{C183D7F6-B498-43B3-948B-1728B52AA6E4}">
                <adec:decorative xmlns:adec="http://schemas.microsoft.com/office/drawing/2017/decorative" val="1"/>
              </a:ext>
            </a:extLst>
          </p:cNvPr>
          <p:cNvCxnSpPr>
            <a:cxnSpLocks/>
          </p:cNvCxnSpPr>
          <p:nvPr/>
        </p:nvCxnSpPr>
        <p:spPr>
          <a:xfrm>
            <a:off x="0" y="1128637"/>
            <a:ext cx="12192000" cy="519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Title 1">
            <a:extLst>
              <a:ext uri="{FF2B5EF4-FFF2-40B4-BE49-F238E27FC236}">
                <a16:creationId xmlns:a16="http://schemas.microsoft.com/office/drawing/2014/main" id="{7F4F9D8E-D659-BB44-8870-8A8287FF251A}"/>
              </a:ext>
            </a:extLst>
          </p:cNvPr>
          <p:cNvSpPr>
            <a:spLocks noGrp="1"/>
          </p:cNvSpPr>
          <p:nvPr>
            <p:ph type="title"/>
            <p:custDataLst>
              <p:tags r:id="rId1"/>
            </p:custDataLst>
          </p:nvPr>
        </p:nvSpPr>
        <p:spPr>
          <a:xfrm>
            <a:off x="1196788" y="191732"/>
            <a:ext cx="10761956" cy="553998"/>
          </a:xfrm>
        </p:spPr>
        <p:txBody>
          <a:bodyPr/>
          <a:lstStyle/>
          <a:p>
            <a:r>
              <a:rPr lang="en-US" sz="3600" kern="1200">
                <a:latin typeface="Arial"/>
                <a:ea typeface="MS PGothic"/>
                <a:cs typeface="Arial"/>
              </a:rPr>
              <a:t>Building electrification (BE) vision</a:t>
            </a:r>
          </a:p>
        </p:txBody>
      </p:sp>
      <p:sp>
        <p:nvSpPr>
          <p:cNvPr id="34" name="Rectangle 33">
            <a:extLst>
              <a:ext uri="{FF2B5EF4-FFF2-40B4-BE49-F238E27FC236}">
                <a16:creationId xmlns:a16="http://schemas.microsoft.com/office/drawing/2014/main" id="{C1DC9584-866A-533C-CF81-5D61FBB0D46B}"/>
              </a:ext>
            </a:extLst>
          </p:cNvPr>
          <p:cNvSpPr/>
          <p:nvPr/>
        </p:nvSpPr>
        <p:spPr>
          <a:xfrm>
            <a:off x="308500" y="936449"/>
            <a:ext cx="4943272" cy="307777"/>
          </a:xfrm>
          <a:prstGeom prst="rect">
            <a:avLst/>
          </a:prstGeom>
          <a:solidFill>
            <a:schemeClr val="accent1"/>
          </a:solidFill>
        </p:spPr>
        <p:txBody>
          <a:bodyPr wrap="square" lIns="91440" tIns="45720" rIns="91440" bIns="45720" anchor="t">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cs typeface="Arial"/>
              </a:rPr>
              <a:t>Electrification &amp; Decarbonization Vision Statement</a:t>
            </a:r>
            <a:endParaRPr kumimoji="0" lang="en-US" sz="1800" b="0" i="0" u="none" strike="noStrike" kern="1200" cap="none" spc="0" normalizeH="0" baseline="0" noProof="0">
              <a:ln>
                <a:noFill/>
              </a:ln>
              <a:solidFill>
                <a:srgbClr val="000000"/>
              </a:solidFill>
              <a:effectLst/>
              <a:uLnTx/>
              <a:uFillTx/>
              <a:latin typeface="Arial"/>
              <a:cs typeface="Arial"/>
            </a:endParaRPr>
          </a:p>
        </p:txBody>
      </p:sp>
      <p:sp>
        <p:nvSpPr>
          <p:cNvPr id="33" name="Rectangle 32">
            <a:extLst>
              <a:ext uri="{FF2B5EF4-FFF2-40B4-BE49-F238E27FC236}">
                <a16:creationId xmlns:a16="http://schemas.microsoft.com/office/drawing/2014/main" id="{387D1DAB-35F2-1473-FF0A-C2E926945E48}"/>
              </a:ext>
            </a:extLst>
          </p:cNvPr>
          <p:cNvSpPr/>
          <p:nvPr/>
        </p:nvSpPr>
        <p:spPr>
          <a:xfrm>
            <a:off x="37393" y="1278508"/>
            <a:ext cx="12826808" cy="307777"/>
          </a:xfrm>
          <a:prstGeom prst="rect">
            <a:avLst/>
          </a:prstGeom>
        </p:spPr>
        <p:txBody>
          <a:bodyPr wrap="square" lIns="91440" tIns="45720" rIns="91440" bIns="45720" anchor="t">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Arial"/>
                <a:cs typeface="Arial"/>
              </a:rPr>
              <a:t>We're</a:t>
            </a:r>
            <a:r>
              <a:rPr kumimoji="0" lang="en-US" sz="1400" b="0" i="0" u="none" strike="noStrike" kern="1200" cap="none" spc="0" normalizeH="0" baseline="0" noProof="0">
                <a:ln>
                  <a:noFill/>
                </a:ln>
                <a:solidFill>
                  <a:srgbClr val="595959"/>
                </a:solidFill>
                <a:effectLst/>
                <a:uLnTx/>
                <a:uFillTx/>
                <a:latin typeface="Arial"/>
                <a:cs typeface="Arial"/>
              </a:rPr>
              <a:t> creating an electrified California where customers choose efficient and decarbonized buildings.</a:t>
            </a:r>
            <a:endParaRPr kumimoji="0" lang="en-US" sz="1400" b="0" i="0" u="none" strike="noStrike" kern="1200" cap="none" spc="0" normalizeH="0" baseline="0" noProof="0">
              <a:ln>
                <a:noFill/>
              </a:ln>
              <a:solidFill>
                <a:srgbClr val="000000"/>
              </a:solidFill>
              <a:effectLst/>
              <a:uLnTx/>
              <a:uFillTx/>
              <a:latin typeface="Arial"/>
              <a:cs typeface="Arial"/>
            </a:endParaRPr>
          </a:p>
        </p:txBody>
      </p:sp>
      <p:cxnSp>
        <p:nvCxnSpPr>
          <p:cNvPr id="59" name="Straight Connector 58">
            <a:extLst>
              <a:ext uri="{FF2B5EF4-FFF2-40B4-BE49-F238E27FC236}">
                <a16:creationId xmlns:a16="http://schemas.microsoft.com/office/drawing/2014/main" id="{8C1412F8-3634-FF50-8766-75FA0CE5477F}"/>
              </a:ext>
              <a:ext uri="{C183D7F6-B498-43B3-948B-1728B52AA6E4}">
                <adec:decorative xmlns:adec="http://schemas.microsoft.com/office/drawing/2017/decorative" val="1"/>
              </a:ext>
            </a:extLst>
          </p:cNvPr>
          <p:cNvCxnSpPr>
            <a:cxnSpLocks/>
          </p:cNvCxnSpPr>
          <p:nvPr/>
        </p:nvCxnSpPr>
        <p:spPr>
          <a:xfrm>
            <a:off x="-184935" y="1639592"/>
            <a:ext cx="1246894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174" name="Picture 6">
            <a:extLst>
              <a:ext uri="{FF2B5EF4-FFF2-40B4-BE49-F238E27FC236}">
                <a16:creationId xmlns:a16="http://schemas.microsoft.com/office/drawing/2014/main" id="{30873BCD-CF68-AE9A-F1E9-E10DAC47F0A3}"/>
              </a:ext>
              <a:ext uri="{C183D7F6-B498-43B3-948B-1728B52AA6E4}">
                <adec:decorative xmlns:adec="http://schemas.microsoft.com/office/drawing/2017/decorative" val="1"/>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l="9633" t="10654" r="8964" b="9270"/>
          <a:stretch>
            <a:fillRect/>
          </a:stretch>
        </p:blipFill>
        <p:spPr bwMode="auto">
          <a:xfrm>
            <a:off x="1668512" y="2236185"/>
            <a:ext cx="1037259" cy="1020339"/>
          </a:xfrm>
          <a:prstGeom prst="rect">
            <a:avLst/>
          </a:prstGeom>
          <a:noFill/>
        </p:spPr>
      </p:pic>
      <p:sp>
        <p:nvSpPr>
          <p:cNvPr id="71" name="TextBox 70">
            <a:extLst>
              <a:ext uri="{FF2B5EF4-FFF2-40B4-BE49-F238E27FC236}">
                <a16:creationId xmlns:a16="http://schemas.microsoft.com/office/drawing/2014/main" id="{D758D19D-6AA9-47DB-71B5-A84DF14248D8}"/>
              </a:ext>
            </a:extLst>
          </p:cNvPr>
          <p:cNvSpPr txBox="1"/>
          <p:nvPr/>
        </p:nvSpPr>
        <p:spPr>
          <a:xfrm>
            <a:off x="384250" y="1774520"/>
            <a:ext cx="668744" cy="282385"/>
          </a:xfrm>
          <a:prstGeom prst="rect">
            <a:avLst/>
          </a:prstGeom>
          <a:solidFill>
            <a:schemeClr val="accent5">
              <a:lumMod val="20000"/>
              <a:lumOff val="80000"/>
            </a:schemeClr>
          </a:solidFill>
          <a:ln>
            <a:solidFill>
              <a:schemeClr val="bg1"/>
            </a:solidFill>
          </a:ln>
        </p:spPr>
        <p:txBody>
          <a:bodyPr wrap="square" lIns="91440" tIns="45720" rIns="91440" bIns="45720" rtlCol="0" anchor="t">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Bahnschrift"/>
                <a:cs typeface="Arial"/>
              </a:rPr>
              <a:t>2026</a:t>
            </a:r>
            <a:endParaRPr kumimoji="0" lang="en-US" sz="1235" b="1" i="0" u="none" strike="noStrike" kern="1200" cap="none" spc="0" normalizeH="0" baseline="0" noProof="0">
              <a:ln>
                <a:noFill/>
              </a:ln>
              <a:solidFill>
                <a:prstClr val="black"/>
              </a:solidFill>
              <a:effectLst/>
              <a:uLnTx/>
              <a:uFillTx/>
              <a:latin typeface="Bahnschrift" panose="020B0502040204020203" pitchFamily="34" charset="0"/>
              <a:cs typeface="Arial"/>
            </a:endParaRPr>
          </a:p>
        </p:txBody>
      </p:sp>
      <p:sp>
        <p:nvSpPr>
          <p:cNvPr id="38" name="Rectangle 37">
            <a:extLst>
              <a:ext uri="{FF2B5EF4-FFF2-40B4-BE49-F238E27FC236}">
                <a16:creationId xmlns:a16="http://schemas.microsoft.com/office/drawing/2014/main" id="{2C965E04-80B6-640C-CEB2-979465CC7F8D}"/>
              </a:ext>
            </a:extLst>
          </p:cNvPr>
          <p:cNvSpPr/>
          <p:nvPr/>
        </p:nvSpPr>
        <p:spPr>
          <a:xfrm>
            <a:off x="838459" y="3176190"/>
            <a:ext cx="2733232" cy="769441"/>
          </a:xfrm>
          <a:prstGeom prst="rect">
            <a:avLst/>
          </a:prstGeom>
        </p:spPr>
        <p:txBody>
          <a:bodyPr wrap="square" lIns="91440" tIns="45720" rIns="91440" bIns="45720" anchor="t">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46B"/>
                </a:solidFill>
                <a:effectLst/>
                <a:uLnTx/>
                <a:uFillTx/>
                <a:latin typeface="Arial"/>
                <a:cs typeface="Arial"/>
              </a:rPr>
              <a:t>Immediate Actions</a:t>
            </a:r>
            <a:br>
              <a:rPr kumimoji="0" lang="en-US" sz="1550" b="1" i="0" u="none" strike="noStrike" kern="1200" cap="none" spc="0" normalizeH="0" baseline="0" noProof="0">
                <a:ln>
                  <a:noFill/>
                </a:ln>
                <a:solidFill>
                  <a:srgbClr val="000000"/>
                </a:solidFill>
                <a:effectLst/>
                <a:uLnTx/>
                <a:uFillTx/>
                <a:latin typeface="Arial"/>
                <a:cs typeface="Arial"/>
              </a:rPr>
            </a:br>
            <a:r>
              <a:rPr kumimoji="0" lang="en-US" sz="1400" b="1" i="0" u="none" strike="noStrike" kern="1200" cap="none" spc="0" normalizeH="0" baseline="0" noProof="0">
                <a:ln>
                  <a:noFill/>
                </a:ln>
                <a:solidFill>
                  <a:srgbClr val="00446B"/>
                </a:solidFill>
                <a:effectLst/>
                <a:uLnTx/>
                <a:uFillTx/>
                <a:latin typeface="Arial"/>
                <a:cs typeface="Arial"/>
              </a:rPr>
              <a:t>Simplify Customers' Electrification Journey</a:t>
            </a:r>
          </a:p>
        </p:txBody>
      </p:sp>
      <p:sp>
        <p:nvSpPr>
          <p:cNvPr id="37" name="Rectangle 36">
            <a:extLst>
              <a:ext uri="{FF2B5EF4-FFF2-40B4-BE49-F238E27FC236}">
                <a16:creationId xmlns:a16="http://schemas.microsoft.com/office/drawing/2014/main" id="{A87222A5-2154-74B2-2A59-D137E1406067}"/>
              </a:ext>
              <a:ext uri="{C183D7F6-B498-43B3-948B-1728B52AA6E4}">
                <adec:decorative xmlns:adec="http://schemas.microsoft.com/office/drawing/2017/decorative" val="1"/>
              </a:ext>
            </a:extLst>
          </p:cNvPr>
          <p:cNvSpPr/>
          <p:nvPr/>
        </p:nvSpPr>
        <p:spPr>
          <a:xfrm>
            <a:off x="507826" y="3951962"/>
            <a:ext cx="3381192" cy="2758156"/>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a:ln>
                <a:noFill/>
              </a:ln>
              <a:solidFill>
                <a:prstClr val="white"/>
              </a:solidFill>
              <a:effectLst/>
              <a:uLnTx/>
              <a:uFillTx/>
              <a:latin typeface="Arial"/>
              <a:cs typeface="Arial"/>
            </a:endParaRPr>
          </a:p>
        </p:txBody>
      </p:sp>
      <p:sp>
        <p:nvSpPr>
          <p:cNvPr id="40" name="TextBox 39">
            <a:extLst>
              <a:ext uri="{FF2B5EF4-FFF2-40B4-BE49-F238E27FC236}">
                <a16:creationId xmlns:a16="http://schemas.microsoft.com/office/drawing/2014/main" id="{BD0E3E43-6005-8841-6F00-D9BB6E03AA21}"/>
              </a:ext>
            </a:extLst>
          </p:cNvPr>
          <p:cNvSpPr txBox="1"/>
          <p:nvPr/>
        </p:nvSpPr>
        <p:spPr>
          <a:xfrm>
            <a:off x="841950" y="4097737"/>
            <a:ext cx="2945025" cy="2132482"/>
          </a:xfrm>
          <a:prstGeom prst="rect">
            <a:avLst/>
          </a:prstGeom>
          <a:noFill/>
        </p:spPr>
        <p:txBody>
          <a:bodyPr wrap="square" lIns="91440" tIns="45720" rIns="91440" bIns="45720" rtlCol="0" anchor="t">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Design a building electrification experience that enables an </a:t>
            </a:r>
            <a:r>
              <a:rPr kumimoji="0" lang="en-US" sz="1400" b="1" i="0" u="none" strike="noStrike" kern="1200" cap="none" spc="0" normalizeH="0" baseline="0" noProof="0">
                <a:ln>
                  <a:noFill/>
                </a:ln>
                <a:solidFill>
                  <a:srgbClr val="FDB916"/>
                </a:solidFill>
                <a:effectLst/>
                <a:uLnTx/>
                <a:uFillTx/>
                <a:latin typeface="Arial"/>
                <a:cs typeface="Arial"/>
              </a:rPr>
              <a:t>easy and timely transition </a:t>
            </a:r>
            <a:r>
              <a:rPr kumimoji="0" lang="en-US" sz="1400" b="0" i="0" u="none" strike="noStrike" kern="1200" cap="none" spc="0" normalizeH="0" baseline="0" noProof="0">
                <a:ln>
                  <a:noFill/>
                </a:ln>
                <a:solidFill>
                  <a:srgbClr val="FFFFFF"/>
                </a:solidFill>
                <a:effectLst/>
                <a:uLnTx/>
                <a:uFillTx/>
                <a:latin typeface="Arial"/>
                <a:cs typeface="Arial"/>
              </a:rPr>
              <a:t>for customers</a:t>
            </a:r>
            <a:br>
              <a:rPr kumimoji="0" lang="en-US" sz="1400" b="0" i="0" u="none" strike="noStrike" kern="1200" cap="none" spc="0" normalizeH="0" baseline="0" noProof="0">
                <a:ln>
                  <a:noFill/>
                </a:ln>
                <a:solidFill>
                  <a:srgbClr val="000000"/>
                </a:solidFill>
                <a:effectLst/>
                <a:uLnTx/>
                <a:uFillTx/>
                <a:latin typeface="Arial"/>
                <a:cs typeface="Arial"/>
              </a:rPr>
            </a:br>
            <a:r>
              <a:rPr kumimoji="0" lang="en-US" sz="600" b="0" i="0" u="none" strike="noStrike" kern="1200" cap="none" spc="0" normalizeH="0" baseline="0" noProof="0">
                <a:ln>
                  <a:noFill/>
                </a:ln>
                <a:solidFill>
                  <a:srgbClr val="000000"/>
                </a:solidFill>
                <a:effectLst/>
                <a:uLnTx/>
                <a:uFillTx/>
                <a:latin typeface="Arial"/>
                <a:cs typeface="Arial"/>
              </a:rPr>
              <a:t> </a:t>
            </a:r>
            <a:br>
              <a:rPr kumimoji="0" lang="en-US" sz="1400" b="0" i="0" u="none" strike="noStrike" kern="1200" cap="none" spc="0" normalizeH="0" baseline="0" noProof="0">
                <a:ln>
                  <a:noFill/>
                </a:ln>
                <a:solidFill>
                  <a:srgbClr val="000000"/>
                </a:solidFill>
                <a:effectLst/>
                <a:uLnTx/>
                <a:uFillTx/>
                <a:latin typeface="Arial"/>
                <a:cs typeface="Arial"/>
              </a:rPr>
            </a:br>
            <a:r>
              <a:rPr kumimoji="0" lang="en-US" sz="1400" b="0" i="0" u="none" strike="noStrike" kern="1200" cap="none" spc="0" normalizeH="0" baseline="0" noProof="0">
                <a:ln>
                  <a:noFill/>
                </a:ln>
                <a:solidFill>
                  <a:srgbClr val="FFFFFF"/>
                </a:solidFill>
                <a:effectLst/>
                <a:uLnTx/>
                <a:uFillTx/>
                <a:latin typeface="Arial"/>
                <a:cs typeface="Arial"/>
              </a:rPr>
              <a:t>---</a:t>
            </a:r>
            <a:br>
              <a:rPr kumimoji="0" lang="en-US" sz="1400" b="0" i="0" u="none" strike="noStrike" kern="1200" cap="none" spc="0" normalizeH="0" baseline="0" noProof="0">
                <a:ln>
                  <a:noFill/>
                </a:ln>
                <a:solidFill>
                  <a:srgbClr val="000000"/>
                </a:solidFill>
                <a:effectLst/>
                <a:uLnTx/>
                <a:uFillTx/>
                <a:latin typeface="Arial"/>
                <a:cs typeface="Arial"/>
              </a:rPr>
            </a:br>
            <a:r>
              <a:rPr kumimoji="0" lang="en-US" sz="600" b="0" i="0" u="none" strike="noStrike" kern="1200" cap="none" spc="0" normalizeH="0" baseline="0" noProof="0">
                <a:ln>
                  <a:noFill/>
                </a:ln>
                <a:solidFill>
                  <a:srgbClr val="000000"/>
                </a:solidFill>
                <a:effectLst/>
                <a:uLnTx/>
                <a:uFillTx/>
                <a:latin typeface="Arial"/>
                <a:cs typeface="Arial"/>
              </a:rPr>
              <a:t> </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Focus on existing </a:t>
            </a:r>
            <a:r>
              <a:rPr kumimoji="0" lang="en-US" sz="1400" b="1" i="0" u="none" strike="noStrike" kern="1200" cap="none" spc="0" normalizeH="0" baseline="0" noProof="0">
                <a:ln>
                  <a:noFill/>
                </a:ln>
                <a:solidFill>
                  <a:srgbClr val="FDB916"/>
                </a:solidFill>
                <a:effectLst/>
                <a:uLnTx/>
                <a:uFillTx/>
                <a:latin typeface="Arial"/>
                <a:cs typeface="Arial"/>
              </a:rPr>
              <a:t>pilots and programs where PG&amp;E can drive near‑term BE adoption</a:t>
            </a:r>
            <a:r>
              <a:rPr kumimoji="0" lang="en-US" sz="1400" b="0" i="0" u="none" strike="noStrike" kern="1200" cap="none" spc="0" normalizeH="0" baseline="0" noProof="0">
                <a:ln>
                  <a:noFill/>
                </a:ln>
                <a:solidFill>
                  <a:srgbClr val="FFFFFF"/>
                </a:solidFill>
                <a:effectLst/>
                <a:uLnTx/>
                <a:uFillTx/>
                <a:latin typeface="Arial"/>
                <a:cs typeface="Arial"/>
              </a:rPr>
              <a:t>, test and learn rapidly, and generate insights to scale</a:t>
            </a:r>
            <a:endParaRPr kumimoji="0" lang="en-US" sz="1400" b="0" i="0" u="none" strike="noStrike" kern="1200" cap="none" spc="0" normalizeH="0" baseline="0" noProof="0">
              <a:ln>
                <a:noFill/>
              </a:ln>
              <a:solidFill>
                <a:srgbClr val="000000"/>
              </a:solidFill>
              <a:effectLst/>
              <a:uLnTx/>
              <a:uFillTx/>
              <a:latin typeface="Arial"/>
              <a:cs typeface="Arial"/>
            </a:endParaRPr>
          </a:p>
        </p:txBody>
      </p:sp>
      <p:pic>
        <p:nvPicPr>
          <p:cNvPr id="91" name="Picture 90">
            <a:extLst>
              <a:ext uri="{FF2B5EF4-FFF2-40B4-BE49-F238E27FC236}">
                <a16:creationId xmlns:a16="http://schemas.microsoft.com/office/drawing/2014/main" id="{37437457-83D9-4C09-B02A-A45B7465BD9C}"/>
              </a:ext>
              <a:ext uri="{C183D7F6-B498-43B3-948B-1728B52AA6E4}">
                <adec:decorative xmlns:adec="http://schemas.microsoft.com/office/drawing/2017/decorative" val="1"/>
              </a:ext>
            </a:extLst>
          </p:cNvPr>
          <p:cNvPicPr>
            <a:picLocks noChangeAspect="1"/>
          </p:cNvPicPr>
          <p:nvPr/>
        </p:nvPicPr>
        <p:blipFill rotWithShape="1">
          <a:blip r:embed="rId6">
            <a:duotone>
              <a:schemeClr val="accent2">
                <a:shade val="45000"/>
                <a:satMod val="135000"/>
              </a:schemeClr>
              <a:prstClr val="white"/>
            </a:duotone>
          </a:blip>
          <a:srcRect l="13498" t="9757" r="13673" b="5676"/>
          <a:stretch/>
        </p:blipFill>
        <p:spPr>
          <a:xfrm>
            <a:off x="5395807" y="1786377"/>
            <a:ext cx="1313993" cy="1002734"/>
          </a:xfrm>
          <a:prstGeom prst="rect">
            <a:avLst/>
          </a:prstGeom>
        </p:spPr>
      </p:pic>
      <p:sp>
        <p:nvSpPr>
          <p:cNvPr id="78" name="TextBox 77">
            <a:extLst>
              <a:ext uri="{FF2B5EF4-FFF2-40B4-BE49-F238E27FC236}">
                <a16:creationId xmlns:a16="http://schemas.microsoft.com/office/drawing/2014/main" id="{5F7C7D02-B261-DBDA-5D62-B60E5A421477}"/>
              </a:ext>
            </a:extLst>
          </p:cNvPr>
          <p:cNvSpPr txBox="1"/>
          <p:nvPr/>
        </p:nvSpPr>
        <p:spPr>
          <a:xfrm>
            <a:off x="4358548" y="1774520"/>
            <a:ext cx="668744" cy="461665"/>
          </a:xfrm>
          <a:prstGeom prst="rect">
            <a:avLst/>
          </a:prstGeom>
          <a:solidFill>
            <a:schemeClr val="accent5">
              <a:lumMod val="20000"/>
              <a:lumOff val="80000"/>
            </a:schemeClr>
          </a:solidFill>
          <a:ln>
            <a:solidFill>
              <a:schemeClr val="bg1"/>
            </a:solidFill>
          </a:ln>
        </p:spPr>
        <p:txBody>
          <a:bodyPr wrap="square" lIns="91440" tIns="45720" rIns="91440" bIns="45720" rtlCol="0" anchor="t">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Bahnschrift"/>
                <a:cs typeface="Arial"/>
              </a:rPr>
              <a:t>2027-2030</a:t>
            </a:r>
            <a:endParaRPr kumimoji="0" lang="en-US" sz="1235" b="1" i="0" u="none" strike="noStrike" kern="1200" cap="none" spc="0" normalizeH="0" baseline="0" noProof="0">
              <a:ln>
                <a:noFill/>
              </a:ln>
              <a:solidFill>
                <a:prstClr val="black"/>
              </a:solidFill>
              <a:effectLst/>
              <a:uLnTx/>
              <a:uFillTx/>
              <a:latin typeface="Bahnschrift" panose="020B0502040204020203" pitchFamily="34" charset="0"/>
              <a:cs typeface="Arial"/>
            </a:endParaRPr>
          </a:p>
        </p:txBody>
      </p:sp>
      <p:sp>
        <p:nvSpPr>
          <p:cNvPr id="39" name="Rectangle 38">
            <a:extLst>
              <a:ext uri="{FF2B5EF4-FFF2-40B4-BE49-F238E27FC236}">
                <a16:creationId xmlns:a16="http://schemas.microsoft.com/office/drawing/2014/main" id="{A81B97C9-7E5C-29CB-975A-A485FDE5A519}"/>
              </a:ext>
            </a:extLst>
          </p:cNvPr>
          <p:cNvSpPr/>
          <p:nvPr/>
        </p:nvSpPr>
        <p:spPr>
          <a:xfrm>
            <a:off x="4719896" y="2833765"/>
            <a:ext cx="2764817" cy="769441"/>
          </a:xfrm>
          <a:prstGeom prst="rect">
            <a:avLst/>
          </a:prstGeom>
          <a:ln>
            <a:noFill/>
          </a:ln>
        </p:spPr>
        <p:txBody>
          <a:bodyPr wrap="square" lIns="91440" tIns="45720" rIns="91440" bIns="45720" anchor="t">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6793"/>
                </a:solidFill>
                <a:effectLst/>
                <a:uLnTx/>
                <a:uFillTx/>
                <a:latin typeface="Arial"/>
                <a:cs typeface="Arial"/>
              </a:rPr>
              <a:t>Medium Term Plan</a:t>
            </a:r>
            <a:br>
              <a:rPr kumimoji="0" lang="en-US" sz="1600" b="1" i="0" u="none" strike="noStrike" kern="1200" cap="none" spc="0" normalizeH="0" baseline="0" noProof="0">
                <a:ln>
                  <a:noFill/>
                </a:ln>
                <a:solidFill>
                  <a:srgbClr val="000000"/>
                </a:solidFill>
                <a:effectLst/>
                <a:uLnTx/>
                <a:uFillTx/>
                <a:latin typeface="Arial"/>
                <a:cs typeface="Arial"/>
              </a:rPr>
            </a:br>
            <a:r>
              <a:rPr kumimoji="0" lang="en-US" sz="1400" b="1" i="0" u="none" strike="noStrike" kern="1200" cap="none" spc="0" normalizeH="0" baseline="0" noProof="0">
                <a:ln>
                  <a:noFill/>
                </a:ln>
                <a:solidFill>
                  <a:srgbClr val="006793"/>
                </a:solidFill>
                <a:effectLst/>
                <a:uLnTx/>
                <a:uFillTx/>
                <a:latin typeface="Arial"/>
                <a:cs typeface="Arial"/>
              </a:rPr>
              <a:t>Adapting Based on </a:t>
            </a:r>
            <a:br>
              <a:rPr kumimoji="0" lang="en-US" sz="1400" b="1" i="0" u="none" strike="noStrike" kern="1200" cap="none" spc="0" normalizeH="0" baseline="0" noProof="0">
                <a:ln>
                  <a:noFill/>
                </a:ln>
                <a:solidFill>
                  <a:srgbClr val="000000"/>
                </a:solidFill>
                <a:effectLst/>
                <a:uLnTx/>
                <a:uFillTx/>
                <a:latin typeface="Arial"/>
                <a:cs typeface="Arial"/>
              </a:rPr>
            </a:br>
            <a:r>
              <a:rPr kumimoji="0" lang="en-US" sz="1400" b="1" i="0" u="none" strike="noStrike" kern="1200" cap="none" spc="0" normalizeH="0" baseline="0" noProof="0">
                <a:ln>
                  <a:noFill/>
                </a:ln>
                <a:solidFill>
                  <a:srgbClr val="006793"/>
                </a:solidFill>
                <a:effectLst/>
                <a:uLnTx/>
                <a:uFillTx/>
                <a:latin typeface="Arial"/>
                <a:cs typeface="Arial"/>
              </a:rPr>
              <a:t>Learning &amp; Testing</a:t>
            </a:r>
            <a:endParaRPr kumimoji="0" lang="en-US" sz="1400" b="1" i="0" u="none" strike="noStrike" kern="1200" cap="none" spc="0" normalizeH="0" baseline="0" noProof="0">
              <a:ln>
                <a:noFill/>
              </a:ln>
              <a:solidFill>
                <a:srgbClr val="000000"/>
              </a:solidFill>
              <a:effectLst/>
              <a:uLnTx/>
              <a:uFillTx/>
              <a:latin typeface="Arial"/>
              <a:cs typeface="Arial"/>
            </a:endParaRPr>
          </a:p>
        </p:txBody>
      </p:sp>
      <p:sp>
        <p:nvSpPr>
          <p:cNvPr id="42" name="TextBox 41">
            <a:extLst>
              <a:ext uri="{FF2B5EF4-FFF2-40B4-BE49-F238E27FC236}">
                <a16:creationId xmlns:a16="http://schemas.microsoft.com/office/drawing/2014/main" id="{35ED7C67-0425-89BD-BD6E-9CD5A6A99D6B}"/>
              </a:ext>
            </a:extLst>
          </p:cNvPr>
          <p:cNvSpPr txBox="1"/>
          <p:nvPr/>
        </p:nvSpPr>
        <p:spPr>
          <a:xfrm>
            <a:off x="4404901" y="3774428"/>
            <a:ext cx="3398529" cy="2575025"/>
          </a:xfrm>
          <a:prstGeom prst="rect">
            <a:avLst/>
          </a:prstGeom>
          <a:noFill/>
        </p:spPr>
        <p:txBody>
          <a:bodyPr wrap="square" lIns="91440" tIns="45720" rIns="91440" bIns="45720" rtlCol="0" anchor="t">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Improve the </a:t>
            </a:r>
            <a:r>
              <a:rPr kumimoji="0" lang="en-US" sz="1400" b="1" i="0" u="none" strike="noStrike" kern="1200" cap="none" spc="0" normalizeH="0" baseline="0" noProof="0">
                <a:ln>
                  <a:noFill/>
                </a:ln>
                <a:solidFill>
                  <a:srgbClr val="FFC000"/>
                </a:solidFill>
                <a:effectLst/>
                <a:uLnTx/>
                <a:uFillTx/>
                <a:latin typeface="Arial"/>
                <a:cs typeface="Arial"/>
              </a:rPr>
              <a:t>economics</a:t>
            </a:r>
            <a:r>
              <a:rPr kumimoji="0" lang="en-US" sz="1400" b="0" i="0" u="none" strike="noStrike" kern="1200" cap="none" spc="0" normalizeH="0" baseline="0" noProof="0">
                <a:ln>
                  <a:noFill/>
                </a:ln>
                <a:solidFill>
                  <a:srgbClr val="FFFFFF"/>
                </a:solidFill>
                <a:effectLst/>
                <a:uLnTx/>
                <a:uFillTx/>
                <a:latin typeface="Arial"/>
                <a:cs typeface="Arial"/>
              </a:rPr>
              <a:t> of building electrification</a:t>
            </a:r>
            <a:r>
              <a:rPr kumimoji="0" lang="en-US" sz="1400" b="1" i="0" u="none" strike="noStrike" kern="1200" cap="none" spc="0" normalizeH="0" baseline="0" noProof="0">
                <a:ln>
                  <a:noFill/>
                </a:ln>
                <a:solidFill>
                  <a:srgbClr val="FFC000"/>
                </a:solidFill>
                <a:effectLst/>
                <a:uLnTx/>
                <a:uFillTx/>
                <a:latin typeface="Arial"/>
                <a:cs typeface="Arial"/>
              </a:rPr>
              <a:t> </a:t>
            </a:r>
            <a:br>
              <a:rPr kumimoji="0" lang="en-US" sz="1400" b="1" i="0" u="none" strike="noStrike" kern="1200" cap="none" spc="0" normalizeH="0" baseline="0" noProof="0">
                <a:ln>
                  <a:noFill/>
                </a:ln>
                <a:solidFill>
                  <a:srgbClr val="000000"/>
                </a:solidFill>
                <a:effectLst/>
                <a:uLnTx/>
                <a:uFillTx/>
                <a:latin typeface="Arial"/>
                <a:cs typeface="Arial"/>
              </a:rPr>
            </a:br>
            <a:r>
              <a:rPr kumimoji="0" lang="en-US" sz="600" b="1" i="0" u="none" strike="noStrike" kern="1200" cap="none" spc="0" normalizeH="0" baseline="0" noProof="0">
                <a:ln>
                  <a:noFill/>
                </a:ln>
                <a:solidFill>
                  <a:srgbClr val="000000"/>
                </a:solidFill>
                <a:effectLst/>
                <a:uLnTx/>
                <a:uFillTx/>
                <a:latin typeface="Arial"/>
                <a:cs typeface="Arial"/>
              </a:rPr>
              <a:t> </a:t>
            </a:r>
            <a:endParaRPr kumimoji="0" lang="en-US" sz="1400" b="0" i="0" u="none" strike="noStrike" kern="1200" cap="none" spc="0" normalizeH="0" baseline="0" noProof="0">
              <a:ln>
                <a:noFill/>
              </a:ln>
              <a:solidFill>
                <a:srgbClr val="000000"/>
              </a:solidFill>
              <a:effectLst/>
              <a:uLnTx/>
              <a:uFillTx/>
              <a:latin typeface="Arial"/>
              <a:cs typeface="Arial"/>
            </a:endParaRP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cs typeface="Arial"/>
              </a:rPr>
              <a:t> </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Leverage learnings to </a:t>
            </a:r>
            <a:r>
              <a:rPr kumimoji="0" lang="en-US" sz="1400" b="1" i="0" u="none" strike="noStrike" kern="1200" cap="none" spc="0" normalizeH="0" baseline="0" noProof="0">
                <a:ln>
                  <a:noFill/>
                </a:ln>
                <a:solidFill>
                  <a:srgbClr val="FFC000"/>
                </a:solidFill>
                <a:effectLst/>
                <a:uLnTx/>
                <a:uFillTx/>
                <a:latin typeface="Arial"/>
                <a:cs typeface="Arial"/>
              </a:rPr>
              <a:t>scale successes</a:t>
            </a:r>
            <a:r>
              <a:rPr kumimoji="0" lang="en-US" sz="1400" b="0" i="0" u="none" strike="noStrike" kern="1200" cap="none" spc="0" normalizeH="0" baseline="0" noProof="0">
                <a:ln>
                  <a:noFill/>
                </a:ln>
                <a:solidFill>
                  <a:srgbClr val="FFFFFF"/>
                </a:solidFill>
                <a:effectLst/>
                <a:uLnTx/>
                <a:uFillTx/>
                <a:latin typeface="Arial"/>
                <a:cs typeface="Arial"/>
              </a:rPr>
              <a:t> and </a:t>
            </a:r>
            <a:r>
              <a:rPr kumimoji="0" lang="en-US" sz="1400" b="1" i="0" u="none" strike="noStrike" kern="1200" cap="none" spc="0" normalizeH="0" baseline="0" noProof="0">
                <a:ln>
                  <a:noFill/>
                </a:ln>
                <a:solidFill>
                  <a:srgbClr val="FFC000"/>
                </a:solidFill>
                <a:effectLst/>
                <a:uLnTx/>
                <a:uFillTx/>
                <a:latin typeface="Arial"/>
                <a:cs typeface="Arial"/>
              </a:rPr>
              <a:t>continuously improve customer experience</a:t>
            </a:r>
          </a:p>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a:cs typeface="Arial"/>
            </a:endParaRP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cs typeface="Arial"/>
              </a:rPr>
              <a:t> </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Collaborate with local partners &amp; leverage data-driven tools to pursue</a:t>
            </a:r>
            <a:r>
              <a:rPr kumimoji="0" lang="en-US" sz="1400" b="1" i="0" u="none" strike="noStrike" kern="1200" cap="none" spc="0" normalizeH="0" baseline="0" noProof="0">
                <a:ln>
                  <a:noFill/>
                </a:ln>
                <a:solidFill>
                  <a:srgbClr val="FFC000"/>
                </a:solidFill>
                <a:effectLst/>
                <a:uLnTx/>
                <a:uFillTx/>
                <a:latin typeface="Arial"/>
                <a:cs typeface="Arial"/>
              </a:rPr>
              <a:t> cost‑effective zonal electrification </a:t>
            </a:r>
            <a:r>
              <a:rPr kumimoji="0" lang="en-US" sz="1400" b="0" i="0" u="none" strike="noStrike" kern="1200" cap="none" spc="0" normalizeH="0" baseline="0" noProof="0">
                <a:ln>
                  <a:noFill/>
                </a:ln>
                <a:solidFill>
                  <a:srgbClr val="FFFFFF"/>
                </a:solidFill>
                <a:effectLst/>
                <a:uLnTx/>
                <a:uFillTx/>
                <a:latin typeface="Arial"/>
                <a:cs typeface="Arial"/>
              </a:rPr>
              <a:t>projects </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cs typeface="Arial"/>
              </a:rPr>
              <a:t> </a:t>
            </a:r>
          </a:p>
        </p:txBody>
      </p:sp>
      <p:sp>
        <p:nvSpPr>
          <p:cNvPr id="80" name="TextBox 79">
            <a:extLst>
              <a:ext uri="{FF2B5EF4-FFF2-40B4-BE49-F238E27FC236}">
                <a16:creationId xmlns:a16="http://schemas.microsoft.com/office/drawing/2014/main" id="{C95F9A44-018A-760E-7AED-5189C0C0F786}"/>
              </a:ext>
            </a:extLst>
          </p:cNvPr>
          <p:cNvSpPr txBox="1"/>
          <p:nvPr/>
        </p:nvSpPr>
        <p:spPr>
          <a:xfrm>
            <a:off x="8220309" y="1774520"/>
            <a:ext cx="668744" cy="282385"/>
          </a:xfrm>
          <a:prstGeom prst="rect">
            <a:avLst/>
          </a:prstGeom>
          <a:solidFill>
            <a:schemeClr val="accent5">
              <a:lumMod val="20000"/>
              <a:lumOff val="80000"/>
            </a:schemeClr>
          </a:solidFill>
          <a:ln>
            <a:solidFill>
              <a:schemeClr val="bg1"/>
            </a:solidFill>
          </a:ln>
        </p:spPr>
        <p:txBody>
          <a:bodyPr wrap="square" lIns="91440" tIns="45720" rIns="91440" bIns="45720" rtlCol="0" anchor="t">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Bahnschrift"/>
                <a:cs typeface="Arial"/>
              </a:rPr>
              <a:t>2030+</a:t>
            </a:r>
            <a:endParaRPr kumimoji="0" lang="en-US" sz="1235" b="1" i="0" u="none" strike="noStrike" kern="1200" cap="none" spc="0" normalizeH="0" baseline="0" noProof="0">
              <a:ln>
                <a:noFill/>
              </a:ln>
              <a:solidFill>
                <a:prstClr val="black"/>
              </a:solidFill>
              <a:effectLst/>
              <a:uLnTx/>
              <a:uFillTx/>
              <a:latin typeface="Bahnschrift" panose="020B0502040204020203" pitchFamily="34" charset="0"/>
              <a:cs typeface="Arial"/>
            </a:endParaRPr>
          </a:p>
        </p:txBody>
      </p:sp>
      <p:sp>
        <p:nvSpPr>
          <p:cNvPr id="54" name="Rectangle 53">
            <a:extLst>
              <a:ext uri="{FF2B5EF4-FFF2-40B4-BE49-F238E27FC236}">
                <a16:creationId xmlns:a16="http://schemas.microsoft.com/office/drawing/2014/main" id="{6A219F68-0D22-7351-1029-B89B6F01B454}"/>
              </a:ext>
              <a:ext uri="{C183D7F6-B498-43B3-948B-1728B52AA6E4}">
                <adec:decorative xmlns:adec="http://schemas.microsoft.com/office/drawing/2017/decorative" val="1"/>
              </a:ext>
            </a:extLst>
          </p:cNvPr>
          <p:cNvSpPr/>
          <p:nvPr/>
        </p:nvSpPr>
        <p:spPr>
          <a:xfrm>
            <a:off x="8297972" y="3231716"/>
            <a:ext cx="3387313" cy="3477762"/>
          </a:xfrm>
          <a:prstGeom prst="rect">
            <a:avLst/>
          </a:prstGeom>
          <a:solidFill>
            <a:srgbClr val="0082BA"/>
          </a:solidFill>
          <a:ln w="12700" cap="flat" cmpd="sng" algn="ctr">
            <a:noFill/>
            <a:prstDash val="solid"/>
            <a:miter lim="800000"/>
          </a:ln>
          <a:effectLst/>
        </p:spPr>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a:ln>
                <a:noFill/>
              </a:ln>
              <a:solidFill>
                <a:prstClr val="white"/>
              </a:solidFill>
              <a:effectLst/>
              <a:uLnTx/>
              <a:uFillTx/>
              <a:latin typeface="Arial"/>
              <a:cs typeface="Arial"/>
            </a:endParaRPr>
          </a:p>
        </p:txBody>
      </p:sp>
      <p:sp>
        <p:nvSpPr>
          <p:cNvPr id="55" name="Rectangle 54">
            <a:extLst>
              <a:ext uri="{FF2B5EF4-FFF2-40B4-BE49-F238E27FC236}">
                <a16:creationId xmlns:a16="http://schemas.microsoft.com/office/drawing/2014/main" id="{062D6FE1-C03E-D601-04A8-6B3009BA16AF}"/>
              </a:ext>
            </a:extLst>
          </p:cNvPr>
          <p:cNvSpPr/>
          <p:nvPr/>
        </p:nvSpPr>
        <p:spPr>
          <a:xfrm>
            <a:off x="8643989" y="2679595"/>
            <a:ext cx="2718348" cy="553998"/>
          </a:xfrm>
          <a:prstGeom prst="rect">
            <a:avLst/>
          </a:prstGeom>
          <a:ln>
            <a:noFill/>
          </a:ln>
        </p:spPr>
        <p:txBody>
          <a:bodyPr wrap="square" lIns="91440" tIns="45720" rIns="91440" bIns="45720" anchor="t">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9C4"/>
                </a:solidFill>
                <a:effectLst/>
                <a:uLnTx/>
                <a:uFillTx/>
                <a:latin typeface="Arial"/>
                <a:cs typeface="Arial"/>
              </a:rPr>
              <a:t>Potential Future State</a:t>
            </a:r>
            <a:br>
              <a:rPr kumimoji="0" lang="en-US" sz="1600" b="1" i="0" u="none" strike="noStrike" kern="1200" cap="none" spc="0" normalizeH="0" baseline="0" noProof="0">
                <a:ln>
                  <a:noFill/>
                </a:ln>
                <a:solidFill>
                  <a:srgbClr val="000000"/>
                </a:solidFill>
                <a:effectLst/>
                <a:uLnTx/>
                <a:uFillTx/>
                <a:latin typeface="Arial"/>
                <a:cs typeface="Arial"/>
              </a:rPr>
            </a:br>
            <a:r>
              <a:rPr kumimoji="0" lang="en-US" sz="1400" b="1" i="0" u="none" strike="noStrike" kern="1200" cap="none" spc="0" normalizeH="0" baseline="0" noProof="0">
                <a:ln>
                  <a:noFill/>
                </a:ln>
                <a:solidFill>
                  <a:srgbClr val="0089C4"/>
                </a:solidFill>
                <a:effectLst/>
                <a:uLnTx/>
                <a:uFillTx/>
                <a:latin typeface="Arial"/>
                <a:cs typeface="Arial"/>
              </a:rPr>
              <a:t>Scaling a Managed Transition</a:t>
            </a:r>
          </a:p>
        </p:txBody>
      </p:sp>
      <p:sp>
        <p:nvSpPr>
          <p:cNvPr id="56" name="TextBox 55">
            <a:extLst>
              <a:ext uri="{FF2B5EF4-FFF2-40B4-BE49-F238E27FC236}">
                <a16:creationId xmlns:a16="http://schemas.microsoft.com/office/drawing/2014/main" id="{4D7FABA3-DEAF-40F0-5B5E-76F110BE04F0}"/>
              </a:ext>
            </a:extLst>
          </p:cNvPr>
          <p:cNvSpPr txBox="1"/>
          <p:nvPr/>
        </p:nvSpPr>
        <p:spPr>
          <a:xfrm>
            <a:off x="8345962" y="3427308"/>
            <a:ext cx="3385837" cy="3004287"/>
          </a:xfrm>
          <a:prstGeom prst="rect">
            <a:avLst/>
          </a:prstGeom>
          <a:noFill/>
        </p:spPr>
        <p:txBody>
          <a:bodyPr wrap="square" lIns="91440" tIns="45720" rIns="91440" bIns="45720" rtlCol="0" anchor="t">
            <a:no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Electrification is</a:t>
            </a:r>
            <a:r>
              <a:rPr kumimoji="0" lang="en-US" sz="1400" b="0" i="0" u="none" strike="noStrike" kern="1200" cap="none" spc="0" normalizeH="0" baseline="0" noProof="0">
                <a:ln>
                  <a:noFill/>
                </a:ln>
                <a:solidFill>
                  <a:srgbClr val="FDB916"/>
                </a:solidFill>
                <a:effectLst/>
                <a:uLnTx/>
                <a:uFillTx/>
                <a:latin typeface="Arial"/>
                <a:cs typeface="Arial"/>
              </a:rPr>
              <a:t> </a:t>
            </a:r>
            <a:r>
              <a:rPr kumimoji="0" lang="en-US" sz="1400" b="1" i="0" u="none" strike="noStrike" kern="1200" cap="none" spc="0" normalizeH="0" baseline="0" noProof="0">
                <a:ln>
                  <a:noFill/>
                </a:ln>
                <a:solidFill>
                  <a:srgbClr val="FDB916"/>
                </a:solidFill>
                <a:effectLst/>
                <a:uLnTx/>
                <a:uFillTx/>
                <a:latin typeface="Arial"/>
                <a:cs typeface="Arial"/>
              </a:rPr>
              <a:t>fast, easy, affordable, and accessible</a:t>
            </a:r>
            <a:r>
              <a:rPr kumimoji="0" lang="en-US" sz="1400" b="0" i="0" u="none" strike="noStrike" kern="1200" cap="none" spc="0" normalizeH="0" baseline="0" noProof="0">
                <a:ln>
                  <a:noFill/>
                </a:ln>
                <a:solidFill>
                  <a:srgbClr val="FFFFFF"/>
                </a:solidFill>
                <a:effectLst/>
                <a:uLnTx/>
                <a:uFillTx/>
                <a:latin typeface="Arial"/>
                <a:cs typeface="Arial"/>
              </a:rPr>
              <a:t> to all customers</a:t>
            </a:r>
            <a:endParaRPr kumimoji="0" lang="en-US" sz="1400" b="1" i="0" u="none" strike="noStrike" kern="1200" cap="none" spc="0" normalizeH="0" baseline="0" noProof="0">
              <a:ln>
                <a:noFill/>
              </a:ln>
              <a:solidFill>
                <a:srgbClr val="FFFFFF"/>
              </a:solidFill>
              <a:effectLst/>
              <a:uLnTx/>
              <a:uFillTx/>
              <a:latin typeface="Arial"/>
              <a:cs typeface="Arial"/>
            </a:endParaRPr>
          </a:p>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FDB916"/>
              </a:solidFill>
              <a:effectLst/>
              <a:uLnTx/>
              <a:uFillTx/>
              <a:latin typeface="Arial"/>
              <a:cs typeface="Arial"/>
            </a:endParaRP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a:t>
            </a:r>
          </a:p>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a:cs typeface="Arial"/>
            </a:endParaRP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Electrification contributes to a </a:t>
            </a:r>
            <a:r>
              <a:rPr kumimoji="0" lang="en-US" sz="1400" b="1" i="0" u="none" strike="noStrike" kern="1200" cap="none" spc="0" normalizeH="0" baseline="0" noProof="0">
                <a:ln>
                  <a:noFill/>
                </a:ln>
                <a:solidFill>
                  <a:srgbClr val="FDB916"/>
                </a:solidFill>
                <a:effectLst/>
                <a:uLnTx/>
                <a:uFillTx/>
                <a:latin typeface="Arial"/>
                <a:cs typeface="Arial"/>
              </a:rPr>
              <a:t>managed transition</a:t>
            </a:r>
            <a:r>
              <a:rPr kumimoji="0" lang="en-US" sz="1400" b="0" i="0" u="none" strike="noStrike" kern="1200" cap="none" spc="0" normalizeH="0" baseline="0" noProof="0">
                <a:ln>
                  <a:noFill/>
                </a:ln>
                <a:solidFill>
                  <a:srgbClr val="FFFFFF"/>
                </a:solidFill>
                <a:effectLst/>
                <a:uLnTx/>
                <a:uFillTx/>
                <a:latin typeface="Arial"/>
                <a:cs typeface="Arial"/>
              </a:rPr>
              <a:t> of the gas system</a:t>
            </a:r>
          </a:p>
          <a:p>
            <a:pPr marL="0" marR="0" lvl="0" indent="0" algn="ctr" defTabSz="806867" rtl="0" eaLnBrk="1" fontAlgn="auto" latinLnBrk="0" hangingPunct="1">
              <a:lnSpc>
                <a:spcPct val="100000"/>
              </a:lnSpc>
              <a:spcBef>
                <a:spcPts val="0"/>
              </a:spcBef>
              <a:spcAft>
                <a:spcPts val="0"/>
              </a:spcAft>
              <a:buClrTx/>
              <a:buSzTx/>
              <a:buFontTx/>
              <a:buNone/>
              <a:tabLst/>
              <a:defRPr/>
            </a:pPr>
            <a:br>
              <a:rPr kumimoji="0" lang="en-US" sz="600" b="0" i="0" u="none" strike="noStrike" kern="1200" cap="none" spc="0" normalizeH="0" baseline="0" noProof="0">
                <a:ln>
                  <a:noFill/>
                </a:ln>
                <a:solidFill>
                  <a:srgbClr val="000000"/>
                </a:solidFill>
                <a:effectLst/>
                <a:uLnTx/>
                <a:uFillTx/>
                <a:latin typeface="Arial"/>
                <a:cs typeface="Arial"/>
              </a:rPr>
            </a:br>
            <a:r>
              <a:rPr kumimoji="0" lang="en-US" sz="1400" b="0" i="0" u="none" strike="noStrike" kern="1200" cap="none" spc="0" normalizeH="0" baseline="0" noProof="0">
                <a:ln>
                  <a:noFill/>
                </a:ln>
                <a:solidFill>
                  <a:srgbClr val="FFFFFF"/>
                </a:solidFill>
                <a:effectLst/>
                <a:uLnTx/>
                <a:uFillTx/>
                <a:latin typeface="Arial"/>
                <a:cs typeface="Arial"/>
              </a:rPr>
              <a:t> ---</a:t>
            </a:r>
            <a:br>
              <a:rPr kumimoji="0" lang="en-US" sz="1400" b="0" i="0" u="none" strike="noStrike" kern="1200" cap="none" spc="0" normalizeH="0" baseline="0" noProof="0">
                <a:ln>
                  <a:noFill/>
                </a:ln>
                <a:solidFill>
                  <a:srgbClr val="000000"/>
                </a:solidFill>
                <a:effectLst/>
                <a:uLnTx/>
                <a:uFillTx/>
                <a:latin typeface="Arial"/>
                <a:cs typeface="Arial"/>
              </a:rPr>
            </a:br>
            <a:r>
              <a:rPr kumimoji="0" lang="en-US" sz="600" b="0" i="0" u="none" strike="noStrike" kern="1200" cap="none" spc="0" normalizeH="0" baseline="0" noProof="0">
                <a:ln>
                  <a:noFill/>
                </a:ln>
                <a:solidFill>
                  <a:srgbClr val="FFFFFF"/>
                </a:solidFill>
                <a:effectLst/>
                <a:uLnTx/>
                <a:uFillTx/>
                <a:latin typeface="Arial"/>
                <a:cs typeface="Arial"/>
              </a:rPr>
              <a:t>  </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Building electrification is </a:t>
            </a:r>
            <a:r>
              <a:rPr kumimoji="0" lang="en-US" sz="1400" b="1" i="0" u="none" strike="noStrike" kern="1200" cap="none" spc="0" normalizeH="0" baseline="0" noProof="0">
                <a:ln>
                  <a:noFill/>
                </a:ln>
                <a:solidFill>
                  <a:srgbClr val="FDB916"/>
                </a:solidFill>
                <a:effectLst/>
                <a:uLnTx/>
                <a:uFillTx/>
                <a:latin typeface="Arial"/>
                <a:cs typeface="Arial"/>
              </a:rPr>
              <a:t>integrated into gas and electric planning</a:t>
            </a:r>
            <a:r>
              <a:rPr kumimoji="0" lang="en-US" sz="1400" b="0" i="0" u="none" strike="noStrike" kern="1200" cap="none" spc="0" normalizeH="0" baseline="0" noProof="0">
                <a:ln>
                  <a:noFill/>
                </a:ln>
                <a:solidFill>
                  <a:srgbClr val="FFFFFF"/>
                </a:solidFill>
                <a:effectLst/>
                <a:uLnTx/>
                <a:uFillTx/>
                <a:latin typeface="Arial"/>
                <a:cs typeface="Arial"/>
              </a:rPr>
              <a:t> and </a:t>
            </a:r>
            <a:r>
              <a:rPr kumimoji="0" lang="en-US" sz="1400" b="1" i="0" u="none" strike="noStrike" kern="1200" cap="none" spc="0" normalizeH="0" baseline="0" noProof="0">
                <a:ln>
                  <a:noFill/>
                </a:ln>
                <a:solidFill>
                  <a:srgbClr val="FDB916"/>
                </a:solidFill>
                <a:effectLst/>
                <a:uLnTx/>
                <a:uFillTx/>
                <a:latin typeface="Arial"/>
                <a:cs typeface="Arial"/>
              </a:rPr>
              <a:t>enabled by policy</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a:cs typeface="Arial"/>
              </a:rPr>
              <a:t> </a:t>
            </a: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cs typeface="Arial"/>
              </a:rPr>
              <a:t>---</a:t>
            </a:r>
            <a:endParaRPr kumimoji="0" lang="en-US" sz="1800" b="0" i="0" u="none" strike="noStrike" kern="1200" cap="none" spc="0" normalizeH="0" baseline="0" noProof="0">
              <a:ln>
                <a:noFill/>
              </a:ln>
              <a:solidFill>
                <a:srgbClr val="FFFFFF"/>
              </a:solidFill>
              <a:effectLst/>
              <a:uLnTx/>
              <a:uFillTx/>
              <a:latin typeface="Arial"/>
              <a:cs typeface="Arial"/>
            </a:endParaRPr>
          </a:p>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rial"/>
              <a:cs typeface="Arial"/>
            </a:endParaRPr>
          </a:p>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DB916"/>
                </a:solidFill>
                <a:effectLst/>
                <a:uLnTx/>
                <a:uFillTx/>
                <a:latin typeface="Arial"/>
                <a:cs typeface="Arial"/>
              </a:rPr>
              <a:t>PG&amp;E is the trusted BE energy advisor</a:t>
            </a:r>
          </a:p>
        </p:txBody>
      </p:sp>
      <p:sp>
        <p:nvSpPr>
          <p:cNvPr id="82" name="Arrow: Down 81">
            <a:extLst>
              <a:ext uri="{FF2B5EF4-FFF2-40B4-BE49-F238E27FC236}">
                <a16:creationId xmlns:a16="http://schemas.microsoft.com/office/drawing/2014/main" id="{7F5E15A4-61A6-B610-4FE2-A9281105B2D7}"/>
              </a:ext>
              <a:ext uri="{C183D7F6-B498-43B3-948B-1728B52AA6E4}">
                <adec:decorative xmlns:adec="http://schemas.microsoft.com/office/drawing/2017/decorative" val="1"/>
              </a:ext>
            </a:extLst>
          </p:cNvPr>
          <p:cNvSpPr/>
          <p:nvPr/>
        </p:nvSpPr>
        <p:spPr>
          <a:xfrm>
            <a:off x="8420676" y="1974559"/>
            <a:ext cx="285726" cy="1457724"/>
          </a:xfrm>
          <a:prstGeom prst="downArrow">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6891" marR="0" lvl="0" indent="-156891" algn="ctr" defTabSz="627563" rtl="0" eaLnBrk="1" fontAlgn="auto" latinLnBrk="0" hangingPunct="1">
              <a:lnSpc>
                <a:spcPct val="100000"/>
              </a:lnSpc>
              <a:spcBef>
                <a:spcPts val="1059"/>
              </a:spcBef>
              <a:spcAft>
                <a:spcPts val="0"/>
              </a:spcAft>
              <a:buClrTx/>
              <a:buSzTx/>
              <a:buFontTx/>
              <a:buChar char="•"/>
              <a:tabLst/>
              <a:defRPr/>
            </a:pPr>
            <a:endParaRPr kumimoji="0" lang="en-US" sz="1412" b="0" i="0" u="none" strike="noStrike" kern="1200" cap="none" spc="0" normalizeH="0" baseline="0" noProof="0" err="1">
              <a:ln>
                <a:noFill/>
              </a:ln>
              <a:solidFill>
                <a:srgbClr val="FFFFFF"/>
              </a:solidFill>
              <a:effectLst/>
              <a:uLnTx/>
              <a:uFillTx/>
              <a:latin typeface="Arial"/>
              <a:cs typeface="Arial"/>
            </a:endParaRPr>
          </a:p>
        </p:txBody>
      </p:sp>
      <p:pic>
        <p:nvPicPr>
          <p:cNvPr id="3" name="Graphic 2">
            <a:extLst>
              <a:ext uri="{FF2B5EF4-FFF2-40B4-BE49-F238E27FC236}">
                <a16:creationId xmlns:a16="http://schemas.microsoft.com/office/drawing/2014/main" id="{8CA9B06D-9A4F-4310-F87E-5A937C19A5E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28412" y="1788994"/>
            <a:ext cx="914400" cy="914400"/>
          </a:xfrm>
          <a:prstGeom prst="rect">
            <a:avLst/>
          </a:prstGeom>
        </p:spPr>
      </p:pic>
      <p:pic>
        <p:nvPicPr>
          <p:cNvPr id="5" name="Graphic 4">
            <a:extLst>
              <a:ext uri="{FF2B5EF4-FFF2-40B4-BE49-F238E27FC236}">
                <a16:creationId xmlns:a16="http://schemas.microsoft.com/office/drawing/2014/main" id="{0A1842F7-3379-4A65-6C09-A5817DEA05E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46186" y="2401518"/>
            <a:ext cx="165649" cy="160275"/>
          </a:xfrm>
          <a:prstGeom prst="rect">
            <a:avLst/>
          </a:prstGeom>
        </p:spPr>
      </p:pic>
      <p:pic>
        <p:nvPicPr>
          <p:cNvPr id="6" name="Graphic 5">
            <a:extLst>
              <a:ext uri="{FF2B5EF4-FFF2-40B4-BE49-F238E27FC236}">
                <a16:creationId xmlns:a16="http://schemas.microsoft.com/office/drawing/2014/main" id="{29433DFD-65EA-067C-00BA-68FC3C2BC74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3220" y="2092776"/>
            <a:ext cx="139374" cy="147138"/>
          </a:xfrm>
          <a:prstGeom prst="rect">
            <a:avLst/>
          </a:prstGeom>
        </p:spPr>
      </p:pic>
      <p:pic>
        <p:nvPicPr>
          <p:cNvPr id="7" name="Graphic 6">
            <a:extLst>
              <a:ext uri="{FF2B5EF4-FFF2-40B4-BE49-F238E27FC236}">
                <a16:creationId xmlns:a16="http://schemas.microsoft.com/office/drawing/2014/main" id="{B9C93E8B-7915-1563-A023-920F0922CA0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5391" y="1921983"/>
            <a:ext cx="132806" cy="107725"/>
          </a:xfrm>
          <a:prstGeom prst="rect">
            <a:avLst/>
          </a:prstGeom>
        </p:spPr>
      </p:pic>
      <p:sp>
        <p:nvSpPr>
          <p:cNvPr id="14" name="Arrow: Down 13">
            <a:extLst>
              <a:ext uri="{FF2B5EF4-FFF2-40B4-BE49-F238E27FC236}">
                <a16:creationId xmlns:a16="http://schemas.microsoft.com/office/drawing/2014/main" id="{7A09C357-E649-C8E1-F098-484B79931D47}"/>
              </a:ext>
              <a:ext uri="{C183D7F6-B498-43B3-948B-1728B52AA6E4}">
                <adec:decorative xmlns:adec="http://schemas.microsoft.com/office/drawing/2017/decorative" val="1"/>
              </a:ext>
            </a:extLst>
          </p:cNvPr>
          <p:cNvSpPr/>
          <p:nvPr/>
        </p:nvSpPr>
        <p:spPr>
          <a:xfrm>
            <a:off x="505464" y="2008504"/>
            <a:ext cx="324311" cy="2174055"/>
          </a:xfrm>
          <a:prstGeom prst="downArrow">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6891" marR="0" lvl="0" indent="-156891" algn="ctr" defTabSz="627563" rtl="0" eaLnBrk="1" fontAlgn="auto" latinLnBrk="0" hangingPunct="1">
              <a:lnSpc>
                <a:spcPct val="100000"/>
              </a:lnSpc>
              <a:spcBef>
                <a:spcPts val="1059"/>
              </a:spcBef>
              <a:spcAft>
                <a:spcPts val="0"/>
              </a:spcAft>
              <a:buClrTx/>
              <a:buSzTx/>
              <a:buFontTx/>
              <a:buChar char="•"/>
              <a:tabLst/>
              <a:defRPr/>
            </a:pPr>
            <a:endParaRPr kumimoji="0" lang="en-US" sz="1412" b="0" i="0" u="none" strike="noStrike" kern="1200" cap="none" spc="0" normalizeH="0" baseline="0" noProof="0" err="1">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299689357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92C63E-043C-2D73-696D-382754B84CF5}"/>
              </a:ext>
              <a:ext uri="{C183D7F6-B498-43B3-948B-1728B52AA6E4}">
                <adec:decorative xmlns:adec="http://schemas.microsoft.com/office/drawing/2017/decorative" val="1"/>
              </a:ext>
            </a:extLst>
          </p:cNvPr>
          <p:cNvSpPr/>
          <p:nvPr/>
        </p:nvSpPr>
        <p:spPr bwMode="gray">
          <a:xfrm>
            <a:off x="123371" y="6551990"/>
            <a:ext cx="914400" cy="21287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3C3C3C"/>
              </a:solidFill>
              <a:effectLst/>
              <a:uLnTx/>
              <a:uFillTx/>
              <a:latin typeface="Arial"/>
              <a:cs typeface="Arial"/>
            </a:endParaRPr>
          </a:p>
        </p:txBody>
      </p:sp>
      <p:sp>
        <p:nvSpPr>
          <p:cNvPr id="4" name="Title 3">
            <a:extLst>
              <a:ext uri="{FF2B5EF4-FFF2-40B4-BE49-F238E27FC236}">
                <a16:creationId xmlns:a16="http://schemas.microsoft.com/office/drawing/2014/main" id="{FCB7E52C-0463-BF31-1E7F-1BE3617D953D}"/>
              </a:ext>
            </a:extLst>
          </p:cNvPr>
          <p:cNvSpPr>
            <a:spLocks noGrp="1"/>
          </p:cNvSpPr>
          <p:nvPr>
            <p:ph type="title"/>
          </p:nvPr>
        </p:nvSpPr>
        <p:spPr/>
        <p:txBody>
          <a:bodyPr>
            <a:normAutofit/>
          </a:bodyPr>
          <a:lstStyle/>
          <a:p>
            <a:r>
              <a:rPr lang="en-US" sz="3200">
                <a:latin typeface="Arial"/>
                <a:ea typeface="MS PGothic"/>
                <a:cs typeface="Arial"/>
              </a:rPr>
              <a:t>Where we are today &amp; lessons learned</a:t>
            </a:r>
          </a:p>
        </p:txBody>
      </p:sp>
      <p:sp>
        <p:nvSpPr>
          <p:cNvPr id="26" name="Rectangle 25">
            <a:extLst>
              <a:ext uri="{FF2B5EF4-FFF2-40B4-BE49-F238E27FC236}">
                <a16:creationId xmlns:a16="http://schemas.microsoft.com/office/drawing/2014/main" id="{84B58B48-7160-7EB3-2585-94700FAB65D6}"/>
              </a:ext>
              <a:ext uri="{C183D7F6-B498-43B3-948B-1728B52AA6E4}">
                <adec:decorative xmlns:adec="http://schemas.microsoft.com/office/drawing/2017/decorative" val="1"/>
              </a:ext>
            </a:extLst>
          </p:cNvPr>
          <p:cNvSpPr/>
          <p:nvPr/>
        </p:nvSpPr>
        <p:spPr bwMode="gray">
          <a:xfrm>
            <a:off x="543845" y="1413663"/>
            <a:ext cx="4871907" cy="4928842"/>
          </a:xfrm>
          <a:prstGeom prst="rect">
            <a:avLst/>
          </a:prstGeom>
          <a:solidFill>
            <a:schemeClr val="bg1"/>
          </a:solidFill>
          <a:ln w="285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C3C3C"/>
              </a:solidFill>
              <a:effectLst/>
              <a:uLnTx/>
              <a:uFillTx/>
              <a:latin typeface="Arial"/>
              <a:cs typeface="Arial"/>
            </a:endParaRPr>
          </a:p>
        </p:txBody>
      </p:sp>
      <p:sp>
        <p:nvSpPr>
          <p:cNvPr id="27" name="Rectangle 26">
            <a:extLst>
              <a:ext uri="{FF2B5EF4-FFF2-40B4-BE49-F238E27FC236}">
                <a16:creationId xmlns:a16="http://schemas.microsoft.com/office/drawing/2014/main" id="{D389E52D-FA4F-ED2F-F1F2-55C78C0E4107}"/>
              </a:ext>
            </a:extLst>
          </p:cNvPr>
          <p:cNvSpPr/>
          <p:nvPr/>
        </p:nvSpPr>
        <p:spPr bwMode="gray">
          <a:xfrm>
            <a:off x="542384" y="1399805"/>
            <a:ext cx="4878078" cy="481682"/>
          </a:xfrm>
          <a:prstGeom prst="rect">
            <a:avLst/>
          </a:prstGeom>
          <a:solidFill>
            <a:schemeClr val="tx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C3C3C"/>
                </a:solidFill>
                <a:effectLst/>
                <a:uLnTx/>
                <a:uFillTx/>
                <a:latin typeface="Arial"/>
                <a:cs typeface="Arial"/>
              </a:rPr>
              <a:t>Key PG&amp;E BE Initiatives*</a:t>
            </a:r>
          </a:p>
        </p:txBody>
      </p:sp>
      <p:sp>
        <p:nvSpPr>
          <p:cNvPr id="18" name="TextBox 17">
            <a:extLst>
              <a:ext uri="{FF2B5EF4-FFF2-40B4-BE49-F238E27FC236}">
                <a16:creationId xmlns:a16="http://schemas.microsoft.com/office/drawing/2014/main" id="{0BD3317C-99C1-B21F-3B42-0FAD1AB1107A}"/>
              </a:ext>
            </a:extLst>
          </p:cNvPr>
          <p:cNvSpPr txBox="1"/>
          <p:nvPr/>
        </p:nvSpPr>
        <p:spPr bwMode="gray">
          <a:xfrm>
            <a:off x="702027" y="2000809"/>
            <a:ext cx="4592580" cy="257369"/>
          </a:xfrm>
          <a:prstGeom prst="rect">
            <a:avLst/>
          </a:prstGeom>
          <a:noFill/>
          <a:ln>
            <a:solidFill>
              <a:srgbClr val="000000"/>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C3C3C"/>
                </a:solidFill>
                <a:effectLst/>
                <a:uLnTx/>
                <a:uFillTx/>
                <a:latin typeface="Arial"/>
                <a:cs typeface="Arial"/>
              </a:rPr>
              <a:t>         Closed          Active         Future</a:t>
            </a:r>
            <a:endParaRPr kumimoji="0" lang="en-US" sz="1800" b="0" i="0" u="none" strike="noStrike" kern="1200" cap="none" spc="0" normalizeH="0" baseline="0" noProof="0">
              <a:ln>
                <a:noFill/>
              </a:ln>
              <a:solidFill>
                <a:srgbClr val="0089C4"/>
              </a:solidFill>
              <a:effectLst/>
              <a:uLnTx/>
              <a:uFillTx/>
              <a:latin typeface="Arial"/>
              <a:cs typeface="Arial"/>
            </a:endParaRPr>
          </a:p>
        </p:txBody>
      </p:sp>
      <p:sp>
        <p:nvSpPr>
          <p:cNvPr id="23" name="Rectangle 22" descr="Blue color indicates a PG&amp;E BE initiative that is active.">
            <a:extLst>
              <a:ext uri="{FF2B5EF4-FFF2-40B4-BE49-F238E27FC236}">
                <a16:creationId xmlns:a16="http://schemas.microsoft.com/office/drawing/2014/main" id="{835B6389-80EB-B8F9-30D8-B5E548C87D13}"/>
              </a:ext>
              <a:ext uri="{C183D7F6-B498-43B3-948B-1728B52AA6E4}">
                <adec:decorative xmlns:adec="http://schemas.microsoft.com/office/drawing/2017/decorative" val="0"/>
              </a:ext>
            </a:extLst>
          </p:cNvPr>
          <p:cNvSpPr/>
          <p:nvPr/>
        </p:nvSpPr>
        <p:spPr bwMode="gray">
          <a:xfrm>
            <a:off x="2588140" y="2039172"/>
            <a:ext cx="171348" cy="168009"/>
          </a:xfrm>
          <a:prstGeom prst="rect">
            <a:avLst/>
          </a:prstGeom>
          <a:solidFill>
            <a:schemeClr val="tx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C3C3C"/>
              </a:solidFill>
              <a:effectLst/>
              <a:uLnTx/>
              <a:uFillTx/>
              <a:latin typeface="Arial"/>
              <a:cs typeface="Arial"/>
            </a:endParaRPr>
          </a:p>
        </p:txBody>
      </p:sp>
      <p:sp>
        <p:nvSpPr>
          <p:cNvPr id="25" name="Rectangle 24" descr="Yellow color indicates a PG&amp;E BE initiative that is coming in the future.">
            <a:extLst>
              <a:ext uri="{FF2B5EF4-FFF2-40B4-BE49-F238E27FC236}">
                <a16:creationId xmlns:a16="http://schemas.microsoft.com/office/drawing/2014/main" id="{C5ECA5B1-B16D-089E-B255-B55020894A41}"/>
              </a:ext>
              <a:ext uri="{C183D7F6-B498-43B3-948B-1728B52AA6E4}">
                <adec:decorative xmlns:adec="http://schemas.microsoft.com/office/drawing/2017/decorative" val="0"/>
              </a:ext>
            </a:extLst>
          </p:cNvPr>
          <p:cNvSpPr/>
          <p:nvPr/>
        </p:nvSpPr>
        <p:spPr bwMode="gray">
          <a:xfrm>
            <a:off x="3830753" y="2039172"/>
            <a:ext cx="161451" cy="168009"/>
          </a:xfrm>
          <a:prstGeom prst="rect">
            <a:avLst/>
          </a:prstGeom>
          <a:solidFill>
            <a:schemeClr val="accent2">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C3C3C"/>
              </a:solidFill>
              <a:effectLst/>
              <a:uLnTx/>
              <a:uFillTx/>
              <a:latin typeface="Arial"/>
              <a:cs typeface="Arial"/>
            </a:endParaRPr>
          </a:p>
        </p:txBody>
      </p:sp>
      <p:sp>
        <p:nvSpPr>
          <p:cNvPr id="3" name="Rectangle 2">
            <a:extLst>
              <a:ext uri="{FF2B5EF4-FFF2-40B4-BE49-F238E27FC236}">
                <a16:creationId xmlns:a16="http://schemas.microsoft.com/office/drawing/2014/main" id="{690EF40B-62E9-5876-EC1D-9817320DBA7E}"/>
              </a:ext>
            </a:extLst>
          </p:cNvPr>
          <p:cNvSpPr/>
          <p:nvPr/>
        </p:nvSpPr>
        <p:spPr bwMode="gray">
          <a:xfrm>
            <a:off x="703070" y="3863266"/>
            <a:ext cx="2192633" cy="613004"/>
          </a:xfrm>
          <a:prstGeom prst="rect">
            <a:avLst/>
          </a:prstGeom>
          <a:solidFill>
            <a:schemeClr val="tx1">
              <a:lumMod val="20000"/>
              <a:lumOff val="80000"/>
            </a:schemeClr>
          </a:solid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Alternative Energy Program</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($30M over 2 years)</a:t>
            </a:r>
          </a:p>
        </p:txBody>
      </p:sp>
      <p:sp>
        <p:nvSpPr>
          <p:cNvPr id="7" name="Rectangle 6">
            <a:extLst>
              <a:ext uri="{FF2B5EF4-FFF2-40B4-BE49-F238E27FC236}">
                <a16:creationId xmlns:a16="http://schemas.microsoft.com/office/drawing/2014/main" id="{FA35C9F1-A22C-55AE-37BB-B6EFBA4F8730}"/>
              </a:ext>
            </a:extLst>
          </p:cNvPr>
          <p:cNvSpPr/>
          <p:nvPr/>
        </p:nvSpPr>
        <p:spPr bwMode="gray">
          <a:xfrm>
            <a:off x="714113" y="4634293"/>
            <a:ext cx="2185222" cy="632007"/>
          </a:xfrm>
          <a:prstGeom prst="rect">
            <a:avLst/>
          </a:prstGeom>
          <a:solidFill>
            <a:schemeClr val="tx1">
              <a:lumMod val="20000"/>
              <a:lumOff val="80000"/>
            </a:schemeClr>
          </a:solid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Electrify My Block</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($6M over 3 years)</a:t>
            </a:r>
            <a:endParaRPr kumimoji="0" lang="en-US" sz="1200" b="0" i="0" u="none" strike="noStrike" kern="1200" cap="none" spc="0" normalizeH="0" baseline="0" noProof="0">
              <a:ln>
                <a:noFill/>
              </a:ln>
              <a:solidFill>
                <a:prstClr val="white"/>
              </a:solidFill>
              <a:effectLst/>
              <a:uLnTx/>
              <a:uFillTx/>
              <a:latin typeface="Arial"/>
              <a:cs typeface="Arial"/>
            </a:endParaRPr>
          </a:p>
        </p:txBody>
      </p:sp>
      <p:sp>
        <p:nvSpPr>
          <p:cNvPr id="8" name="Rectangle 7">
            <a:extLst>
              <a:ext uri="{FF2B5EF4-FFF2-40B4-BE49-F238E27FC236}">
                <a16:creationId xmlns:a16="http://schemas.microsoft.com/office/drawing/2014/main" id="{7B7ED43B-15D0-79FC-E0A5-601FCFFC9505}"/>
              </a:ext>
            </a:extLst>
          </p:cNvPr>
          <p:cNvSpPr/>
          <p:nvPr/>
        </p:nvSpPr>
        <p:spPr bwMode="gray">
          <a:xfrm>
            <a:off x="3110260" y="5175138"/>
            <a:ext cx="2185009" cy="736591"/>
          </a:xfrm>
          <a:prstGeom prst="rect">
            <a:avLst/>
          </a:prstGeom>
          <a:solidFill>
            <a:schemeClr val="tx1">
              <a:lumMod val="20000"/>
              <a:lumOff val="80000"/>
            </a:schemeClr>
          </a:solid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Powerful Neighborhoods</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($6M over 3 years)</a:t>
            </a:r>
            <a:endParaRPr kumimoji="0" lang="en-US" sz="1200" b="0" i="0" u="none" strike="noStrike" kern="1200" cap="none" spc="0" normalizeH="0" baseline="0" noProof="0">
              <a:ln>
                <a:noFill/>
              </a:ln>
              <a:solidFill>
                <a:prstClr val="white"/>
              </a:solidFill>
              <a:effectLst/>
              <a:uLnTx/>
              <a:uFillTx/>
              <a:latin typeface="Arial"/>
              <a:cs typeface="Arial"/>
            </a:endParaRPr>
          </a:p>
        </p:txBody>
      </p:sp>
      <p:sp>
        <p:nvSpPr>
          <p:cNvPr id="10" name="Rectangle 9">
            <a:extLst>
              <a:ext uri="{FF2B5EF4-FFF2-40B4-BE49-F238E27FC236}">
                <a16:creationId xmlns:a16="http://schemas.microsoft.com/office/drawing/2014/main" id="{101FF89D-09A5-3461-6570-54AFDBB59638}"/>
              </a:ext>
            </a:extLst>
          </p:cNvPr>
          <p:cNvSpPr/>
          <p:nvPr/>
        </p:nvSpPr>
        <p:spPr bwMode="gray">
          <a:xfrm>
            <a:off x="3114811" y="2389599"/>
            <a:ext cx="2189748" cy="657496"/>
          </a:xfrm>
          <a:prstGeom prst="rect">
            <a:avLst/>
          </a:prstGeom>
          <a:solidFill>
            <a:schemeClr val="tx1">
              <a:lumMod val="20000"/>
              <a:lumOff val="80000"/>
            </a:schemeClr>
          </a:solid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Empower My Home</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($9M over 3 years)</a:t>
            </a:r>
            <a:endParaRPr kumimoji="0" lang="en-US" sz="1200" b="0" i="0" u="none" strike="noStrike" kern="1200" cap="none" spc="0" normalizeH="0" baseline="0" noProof="0">
              <a:ln>
                <a:noFill/>
              </a:ln>
              <a:solidFill>
                <a:prstClr val="white"/>
              </a:solidFill>
              <a:effectLst/>
              <a:uLnTx/>
              <a:uFillTx/>
              <a:latin typeface="Arial"/>
              <a:cs typeface="Arial"/>
            </a:endParaRPr>
          </a:p>
        </p:txBody>
      </p:sp>
      <p:sp>
        <p:nvSpPr>
          <p:cNvPr id="11" name="Rectangle 10">
            <a:extLst>
              <a:ext uri="{FF2B5EF4-FFF2-40B4-BE49-F238E27FC236}">
                <a16:creationId xmlns:a16="http://schemas.microsoft.com/office/drawing/2014/main" id="{E64B435C-91AB-4FF0-941D-924F8043B9CD}"/>
              </a:ext>
            </a:extLst>
          </p:cNvPr>
          <p:cNvSpPr/>
          <p:nvPr/>
        </p:nvSpPr>
        <p:spPr bwMode="gray">
          <a:xfrm>
            <a:off x="3113735" y="3170866"/>
            <a:ext cx="2190020" cy="990604"/>
          </a:xfrm>
          <a:prstGeom prst="rect">
            <a:avLst/>
          </a:prstGeom>
          <a:solidFill>
            <a:srgbClr val="FFECCC"/>
          </a:solidFill>
          <a:ln w="57150">
            <a:solidFill>
              <a:srgbClr val="FFE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Energy Savings Assistance (ESA) </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400" b="0" i="0" u="none" strike="noStrike" kern="1200" cap="none" spc="0" normalizeH="0" baseline="0" noProof="0">
                <a:ln>
                  <a:noFill/>
                </a:ln>
                <a:solidFill>
                  <a:srgbClr val="3C3C3C"/>
                </a:solidFill>
                <a:effectLst/>
                <a:uLnTx/>
                <a:uFillTx/>
                <a:latin typeface="Arial"/>
                <a:cs typeface="Arial"/>
              </a:rPr>
              <a:t>BE-related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C3C3C"/>
                </a:solidFill>
                <a:effectLst/>
                <a:uLnTx/>
                <a:uFillTx/>
                <a:latin typeface="Arial"/>
                <a:cs typeface="Arial"/>
              </a:rPr>
              <a:t>($97M over 6 yrs)</a:t>
            </a:r>
          </a:p>
        </p:txBody>
      </p:sp>
      <p:sp>
        <p:nvSpPr>
          <p:cNvPr id="12" name="Rectangle 11">
            <a:extLst>
              <a:ext uri="{FF2B5EF4-FFF2-40B4-BE49-F238E27FC236}">
                <a16:creationId xmlns:a16="http://schemas.microsoft.com/office/drawing/2014/main" id="{8E71CFC7-21E0-2532-DD05-4DAD03CAE22D}"/>
              </a:ext>
            </a:extLst>
          </p:cNvPr>
          <p:cNvSpPr/>
          <p:nvPr/>
        </p:nvSpPr>
        <p:spPr bwMode="gray">
          <a:xfrm>
            <a:off x="3117233" y="4272393"/>
            <a:ext cx="2193635" cy="777824"/>
          </a:xfrm>
          <a:prstGeom prst="rect">
            <a:avLst/>
          </a:prstGeom>
          <a:solidFill>
            <a:schemeClr val="tx1">
              <a:lumMod val="20000"/>
              <a:lumOff val="80000"/>
            </a:schemeClr>
          </a:solid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Santa Nella Mobile Home Electrification</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($4M over 2 years)</a:t>
            </a:r>
            <a:endParaRPr kumimoji="0" lang="en-US" sz="1200" b="0" i="0" u="none" strike="noStrike" kern="1200" cap="none" spc="0" normalizeH="0" baseline="0" noProof="0">
              <a:ln>
                <a:noFill/>
              </a:ln>
              <a:solidFill>
                <a:prstClr val="white"/>
              </a:solidFill>
              <a:effectLst/>
              <a:uLnTx/>
              <a:uFillTx/>
              <a:latin typeface="Arial"/>
              <a:cs typeface="Arial"/>
            </a:endParaRPr>
          </a:p>
        </p:txBody>
      </p:sp>
      <p:sp>
        <p:nvSpPr>
          <p:cNvPr id="14" name="Rectangle 13">
            <a:extLst>
              <a:ext uri="{FF2B5EF4-FFF2-40B4-BE49-F238E27FC236}">
                <a16:creationId xmlns:a16="http://schemas.microsoft.com/office/drawing/2014/main" id="{395682DF-B9DA-D4B9-679B-89C5FA1D4BD3}"/>
              </a:ext>
            </a:extLst>
          </p:cNvPr>
          <p:cNvSpPr/>
          <p:nvPr/>
        </p:nvSpPr>
        <p:spPr bwMode="gray">
          <a:xfrm>
            <a:off x="714113" y="2389598"/>
            <a:ext cx="2184833" cy="655857"/>
          </a:xfrm>
          <a:prstGeom prst="rect">
            <a:avLst/>
          </a:prstGeom>
          <a:solidFill>
            <a:schemeClr val="bg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San Joaquin Valley Pilots</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($20M over 7 years)</a:t>
            </a:r>
            <a:endParaRPr kumimoji="0" lang="en-US" sz="1200" b="0" i="0" u="none" strike="noStrike" kern="1200" cap="none" spc="0" normalizeH="0" baseline="0" noProof="0">
              <a:ln>
                <a:noFill/>
              </a:ln>
              <a:solidFill>
                <a:prstClr val="white"/>
              </a:solidFill>
              <a:effectLst/>
              <a:uLnTx/>
              <a:uFillTx/>
              <a:latin typeface="Arial"/>
              <a:cs typeface="Arial"/>
            </a:endParaRPr>
          </a:p>
        </p:txBody>
      </p:sp>
      <p:sp>
        <p:nvSpPr>
          <p:cNvPr id="15" name="Rectangle 14">
            <a:extLst>
              <a:ext uri="{FF2B5EF4-FFF2-40B4-BE49-F238E27FC236}">
                <a16:creationId xmlns:a16="http://schemas.microsoft.com/office/drawing/2014/main" id="{51A4093D-558F-D365-74DE-B08B2FF5F01D}"/>
              </a:ext>
            </a:extLst>
          </p:cNvPr>
          <p:cNvSpPr/>
          <p:nvPr/>
        </p:nvSpPr>
        <p:spPr bwMode="gray">
          <a:xfrm>
            <a:off x="703070" y="3199701"/>
            <a:ext cx="2193596" cy="508792"/>
          </a:xfrm>
          <a:prstGeom prst="rect">
            <a:avLst/>
          </a:prstGeom>
          <a:solidFill>
            <a:schemeClr val="bg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CSUMB Application</a:t>
            </a:r>
            <a:br>
              <a:rPr kumimoji="0" lang="en-US" sz="14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($17M proposed)</a:t>
            </a:r>
            <a:endParaRPr kumimoji="0" lang="en-US" sz="1200" b="0" i="0" u="none" strike="noStrike" kern="1200" cap="none" spc="0" normalizeH="0" baseline="0" noProof="0">
              <a:ln>
                <a:noFill/>
              </a:ln>
              <a:solidFill>
                <a:prstClr val="white"/>
              </a:solidFill>
              <a:effectLst/>
              <a:uLnTx/>
              <a:uFillTx/>
              <a:latin typeface="Arial"/>
              <a:cs typeface="Arial"/>
            </a:endParaRPr>
          </a:p>
        </p:txBody>
      </p:sp>
      <p:sp>
        <p:nvSpPr>
          <p:cNvPr id="17" name="Rectangle 16">
            <a:extLst>
              <a:ext uri="{FF2B5EF4-FFF2-40B4-BE49-F238E27FC236}">
                <a16:creationId xmlns:a16="http://schemas.microsoft.com/office/drawing/2014/main" id="{400DEA44-F12D-E5CF-4FD0-D6E1365FF8BF}"/>
              </a:ext>
            </a:extLst>
          </p:cNvPr>
          <p:cNvSpPr/>
          <p:nvPr/>
        </p:nvSpPr>
        <p:spPr bwMode="gray">
          <a:xfrm>
            <a:off x="704344" y="5424858"/>
            <a:ext cx="2185642" cy="464425"/>
          </a:xfrm>
          <a:prstGeom prst="rect">
            <a:avLst/>
          </a:prstGeom>
          <a:solidFill>
            <a:schemeClr val="accent2">
              <a:lumMod val="20000"/>
              <a:lumOff val="80000"/>
            </a:schemeClr>
          </a:solidFill>
          <a:ln w="57150">
            <a:solidFill>
              <a:srgbClr val="FFE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Arial"/>
                <a:cs typeface="Arial"/>
              </a:rPr>
              <a:t>SB 1221 Pilots</a:t>
            </a:r>
            <a:br>
              <a:rPr kumimoji="0" lang="en-US" sz="1200" b="0" i="0" u="none" strike="noStrike" kern="1200" cap="none" spc="0" normalizeH="0" baseline="0" noProof="0">
                <a:ln>
                  <a:noFill/>
                </a:ln>
                <a:solidFill>
                  <a:prstClr val="white"/>
                </a:solidFill>
                <a:effectLst/>
                <a:uLnTx/>
                <a:uFillTx/>
                <a:latin typeface="Arial"/>
                <a:cs typeface="Arial"/>
              </a:rPr>
            </a:br>
            <a:r>
              <a:rPr kumimoji="0" lang="en-US" sz="1200" b="0" i="0" u="none" strike="noStrike" kern="1200" cap="none" spc="0" normalizeH="0" baseline="0" noProof="0">
                <a:ln>
                  <a:noFill/>
                </a:ln>
                <a:solidFill>
                  <a:srgbClr val="3C3C3C"/>
                </a:solidFill>
                <a:effectLst/>
                <a:uLnTx/>
                <a:uFillTx/>
                <a:latin typeface="Arial"/>
                <a:cs typeface="Arial"/>
              </a:rPr>
              <a:t>(budget TBD)</a:t>
            </a:r>
            <a:endParaRPr kumimoji="0" lang="en-US" sz="1200" b="0" i="0" u="none" strike="noStrike" kern="1200" cap="none" spc="0" normalizeH="0" baseline="0" noProof="0">
              <a:ln>
                <a:noFill/>
              </a:ln>
              <a:solidFill>
                <a:prstClr val="white"/>
              </a:solidFill>
              <a:effectLst/>
              <a:uLnTx/>
              <a:uFillTx/>
              <a:latin typeface="Arial"/>
              <a:cs typeface="Arial"/>
            </a:endParaRPr>
          </a:p>
        </p:txBody>
      </p:sp>
      <p:sp>
        <p:nvSpPr>
          <p:cNvPr id="22" name="Rectangle 21">
            <a:extLst>
              <a:ext uri="{FF2B5EF4-FFF2-40B4-BE49-F238E27FC236}">
                <a16:creationId xmlns:a16="http://schemas.microsoft.com/office/drawing/2014/main" id="{A5188B22-97F4-517B-97DA-AADA0DE02A93}"/>
              </a:ext>
              <a:ext uri="{C183D7F6-B498-43B3-948B-1728B52AA6E4}">
                <adec:decorative xmlns:adec="http://schemas.microsoft.com/office/drawing/2017/decorative" val="1"/>
              </a:ext>
            </a:extLst>
          </p:cNvPr>
          <p:cNvSpPr/>
          <p:nvPr/>
        </p:nvSpPr>
        <p:spPr bwMode="gray">
          <a:xfrm>
            <a:off x="1138792" y="2039172"/>
            <a:ext cx="161451" cy="168009"/>
          </a:xfrm>
          <a:prstGeom prst="rect">
            <a:avLst/>
          </a:prstGeom>
          <a:solidFill>
            <a:schemeClr val="bg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C3C3C"/>
              </a:solidFill>
              <a:effectLst/>
              <a:uLnTx/>
              <a:uFillTx/>
              <a:latin typeface="Arial"/>
              <a:cs typeface="Arial"/>
            </a:endParaRPr>
          </a:p>
        </p:txBody>
      </p:sp>
      <p:sp>
        <p:nvSpPr>
          <p:cNvPr id="5" name="Content Placeholder 4">
            <a:extLst>
              <a:ext uri="{FF2B5EF4-FFF2-40B4-BE49-F238E27FC236}">
                <a16:creationId xmlns:a16="http://schemas.microsoft.com/office/drawing/2014/main" id="{8357236D-A004-7953-530F-73617AB4069E}"/>
              </a:ext>
            </a:extLst>
          </p:cNvPr>
          <p:cNvSpPr>
            <a:spLocks noGrp="1"/>
          </p:cNvSpPr>
          <p:nvPr>
            <p:ph idx="1"/>
          </p:nvPr>
        </p:nvSpPr>
        <p:spPr>
          <a:xfrm>
            <a:off x="5786292" y="1411650"/>
            <a:ext cx="6198590" cy="5041761"/>
          </a:xfrm>
        </p:spPr>
        <p:txBody>
          <a:bodyPr vert="horz" lIns="91440" tIns="45720" rIns="91440" bIns="45720" rtlCol="0" anchor="t">
            <a:normAutofit/>
          </a:bodyPr>
          <a:lstStyle/>
          <a:p>
            <a:pPr marL="0" indent="0">
              <a:buNone/>
            </a:pPr>
            <a:r>
              <a:rPr lang="en-US" sz="2400" b="1">
                <a:latin typeface="Arial"/>
                <a:cs typeface="Arial"/>
              </a:rPr>
              <a:t>Lessons Learned</a:t>
            </a:r>
          </a:p>
          <a:p>
            <a:r>
              <a:rPr lang="en-US" sz="2400">
                <a:latin typeface="Arial"/>
                <a:cs typeface="Arial"/>
              </a:rPr>
              <a:t>Successful customer engagement varies greatly; there is no one-size-fits-all</a:t>
            </a:r>
          </a:p>
          <a:p>
            <a:r>
              <a:rPr lang="en-US" sz="2400">
                <a:latin typeface="Arial"/>
                <a:cs typeface="Arial"/>
              </a:rPr>
              <a:t>Customer acceptance barriers are diverse</a:t>
            </a:r>
          </a:p>
          <a:p>
            <a:r>
              <a:rPr lang="en-US" sz="2400">
                <a:latin typeface="Arial"/>
                <a:cs typeface="Arial"/>
              </a:rPr>
              <a:t>Remediation is expensive and common</a:t>
            </a:r>
          </a:p>
          <a:p>
            <a:r>
              <a:rPr lang="en-US" sz="2400">
                <a:latin typeface="Arial"/>
                <a:cs typeface="Arial"/>
              </a:rPr>
              <a:t>Every building is unique, making scaling a challenge</a:t>
            </a:r>
            <a:endParaRPr lang="en-US" sz="2400">
              <a:latin typeface="Arial"/>
            </a:endParaRPr>
          </a:p>
          <a:p>
            <a:r>
              <a:rPr lang="en-US" sz="2400">
                <a:latin typeface="Arial"/>
                <a:cs typeface="Arial"/>
              </a:rPr>
              <a:t>Regulatory certainty and reliable cost‑recovery mechanisms are crucial for effective program design</a:t>
            </a:r>
          </a:p>
        </p:txBody>
      </p:sp>
      <p:sp>
        <p:nvSpPr>
          <p:cNvPr id="6" name="TextBox 5">
            <a:extLst>
              <a:ext uri="{FF2B5EF4-FFF2-40B4-BE49-F238E27FC236}">
                <a16:creationId xmlns:a16="http://schemas.microsoft.com/office/drawing/2014/main" id="{C89FF7C6-9792-5A57-B8B9-A529B9038285}"/>
              </a:ext>
            </a:extLst>
          </p:cNvPr>
          <p:cNvSpPr txBox="1"/>
          <p:nvPr/>
        </p:nvSpPr>
        <p:spPr bwMode="gray">
          <a:xfrm>
            <a:off x="694773" y="6003014"/>
            <a:ext cx="4025508" cy="234286"/>
          </a:xfrm>
          <a:prstGeom prst="rect">
            <a:avLst/>
          </a:prstGeom>
          <a:noFill/>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Arial"/>
                <a:cs typeface="Arial"/>
              </a:rPr>
              <a:t>*this is a sample of PG&amp;E’s BE initiatives, not an exhaustive list</a:t>
            </a:r>
          </a:p>
        </p:txBody>
      </p:sp>
    </p:spTree>
    <p:extLst>
      <p:ext uri="{BB962C8B-B14F-4D97-AF65-F5344CB8AC3E}">
        <p14:creationId xmlns:p14="http://schemas.microsoft.com/office/powerpoint/2010/main" val="59725734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F2A92-8FF7-BC70-0DC8-446D510BE7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D0DE13-458A-8A17-35C1-8B6CE8AE1519}"/>
              </a:ext>
            </a:extLst>
          </p:cNvPr>
          <p:cNvSpPr>
            <a:spLocks noGrp="1"/>
          </p:cNvSpPr>
          <p:nvPr>
            <p:ph type="title"/>
          </p:nvPr>
        </p:nvSpPr>
        <p:spPr>
          <a:xfrm>
            <a:off x="1411457" y="1"/>
            <a:ext cx="11078891" cy="1148409"/>
          </a:xfrm>
        </p:spPr>
        <p:txBody>
          <a:bodyPr>
            <a:normAutofit/>
          </a:bodyPr>
          <a:lstStyle/>
          <a:p>
            <a:r>
              <a:rPr lang="en-US" sz="3200">
                <a:latin typeface="Arial"/>
                <a:ea typeface="MS PGothic"/>
                <a:cs typeface="Arial"/>
              </a:rPr>
              <a:t>Supporting customers every step throughout the electrification journey</a:t>
            </a:r>
            <a:endParaRPr lang="en-US" sz="3200"/>
          </a:p>
        </p:txBody>
      </p:sp>
      <p:sp>
        <p:nvSpPr>
          <p:cNvPr id="6" name="Rectangle 5">
            <a:extLst>
              <a:ext uri="{FF2B5EF4-FFF2-40B4-BE49-F238E27FC236}">
                <a16:creationId xmlns:a16="http://schemas.microsoft.com/office/drawing/2014/main" id="{FA3110E8-709C-6AE6-B3C2-2A5FB25B8FB0}"/>
              </a:ext>
            </a:extLst>
          </p:cNvPr>
          <p:cNvSpPr/>
          <p:nvPr/>
        </p:nvSpPr>
        <p:spPr>
          <a:xfrm>
            <a:off x="250472" y="2072488"/>
            <a:ext cx="1204795" cy="459296"/>
          </a:xfrm>
          <a:prstGeom prst="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282829"/>
                </a:solidFill>
                <a:effectLst/>
                <a:uLnTx/>
                <a:uFillTx/>
                <a:latin typeface="Arial"/>
                <a:cs typeface="Arial"/>
              </a:rPr>
              <a:t>Customer Action</a:t>
            </a:r>
          </a:p>
        </p:txBody>
      </p:sp>
      <p:sp>
        <p:nvSpPr>
          <p:cNvPr id="10" name="Arrow: Chevron 9">
            <a:extLst>
              <a:ext uri="{FF2B5EF4-FFF2-40B4-BE49-F238E27FC236}">
                <a16:creationId xmlns:a16="http://schemas.microsoft.com/office/drawing/2014/main" id="{3FA876AA-571A-4ED8-2816-547AEC989C5E}"/>
              </a:ext>
            </a:extLst>
          </p:cNvPr>
          <p:cNvSpPr/>
          <p:nvPr/>
        </p:nvSpPr>
        <p:spPr>
          <a:xfrm>
            <a:off x="1773105" y="1587442"/>
            <a:ext cx="3383280" cy="338700"/>
          </a:xfrm>
          <a:prstGeom prst="chevron">
            <a:avLst/>
          </a:prstGeom>
          <a:solidFill>
            <a:srgbClr val="0B5394"/>
          </a:solidFill>
          <a:ln>
            <a:solidFill>
              <a:srgbClr val="0B539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cs typeface="Arial"/>
              </a:rPr>
              <a:t>Pre-Installation</a:t>
            </a:r>
          </a:p>
        </p:txBody>
      </p:sp>
      <p:sp>
        <p:nvSpPr>
          <p:cNvPr id="9" name="TextBox 16">
            <a:extLst>
              <a:ext uri="{FF2B5EF4-FFF2-40B4-BE49-F238E27FC236}">
                <a16:creationId xmlns:a16="http://schemas.microsoft.com/office/drawing/2014/main" id="{FD44602A-8D2F-9819-0516-8D65AAE0F210}"/>
              </a:ext>
            </a:extLst>
          </p:cNvPr>
          <p:cNvSpPr txBox="1"/>
          <p:nvPr/>
        </p:nvSpPr>
        <p:spPr>
          <a:xfrm>
            <a:off x="1737253" y="2070119"/>
            <a:ext cx="1065106" cy="461665"/>
          </a:xfrm>
          <a:prstGeom prst="rect">
            <a:avLst/>
          </a:prstGeom>
          <a:solidFill>
            <a:srgbClr val="0B5394"/>
          </a:solidFill>
          <a:ln>
            <a:solidFill>
              <a:srgbClr val="0B5394"/>
            </a:solidFill>
          </a:ln>
        </p:spPr>
        <p:txBody>
          <a:bodyPr wrap="square" lIns="0" r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cs typeface="Arial"/>
              </a:rPr>
              <a:t>Awareness</a:t>
            </a:r>
          </a:p>
        </p:txBody>
      </p:sp>
      <p:sp>
        <p:nvSpPr>
          <p:cNvPr id="13" name="TextBox 37">
            <a:extLst>
              <a:ext uri="{FF2B5EF4-FFF2-40B4-BE49-F238E27FC236}">
                <a16:creationId xmlns:a16="http://schemas.microsoft.com/office/drawing/2014/main" id="{9FF82A05-2D62-370A-571B-DCDEDE095BFA}"/>
              </a:ext>
            </a:extLst>
          </p:cNvPr>
          <p:cNvSpPr txBox="1"/>
          <p:nvPr/>
        </p:nvSpPr>
        <p:spPr>
          <a:xfrm>
            <a:off x="2850703" y="2070119"/>
            <a:ext cx="1065106" cy="461665"/>
          </a:xfrm>
          <a:prstGeom prst="rect">
            <a:avLst/>
          </a:prstGeom>
          <a:solidFill>
            <a:srgbClr val="0B5394"/>
          </a:solidFill>
          <a:ln>
            <a:solidFill>
              <a:srgbClr val="0B5394"/>
            </a:solidFill>
          </a:ln>
        </p:spPr>
        <p:txBody>
          <a:bodyPr wrap="square" lIns="0" r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cs typeface="Arial"/>
              </a:rPr>
              <a:t>Consideration</a:t>
            </a:r>
          </a:p>
        </p:txBody>
      </p:sp>
      <p:sp>
        <p:nvSpPr>
          <p:cNvPr id="14" name="TextBox 38">
            <a:extLst>
              <a:ext uri="{FF2B5EF4-FFF2-40B4-BE49-F238E27FC236}">
                <a16:creationId xmlns:a16="http://schemas.microsoft.com/office/drawing/2014/main" id="{462D2630-3DB3-C32F-9BC9-90A54D39B8CD}"/>
              </a:ext>
            </a:extLst>
          </p:cNvPr>
          <p:cNvSpPr txBox="1"/>
          <p:nvPr/>
        </p:nvSpPr>
        <p:spPr>
          <a:xfrm>
            <a:off x="3964153" y="2070119"/>
            <a:ext cx="1065106" cy="461665"/>
          </a:xfrm>
          <a:prstGeom prst="rect">
            <a:avLst/>
          </a:prstGeom>
          <a:solidFill>
            <a:srgbClr val="0B5394"/>
          </a:solidFill>
          <a:ln>
            <a:solidFill>
              <a:srgbClr val="0B5394"/>
            </a:solidFill>
          </a:ln>
        </p:spPr>
        <p:txBody>
          <a:bodyPr wrap="square" lIns="0" r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cs typeface="Arial"/>
              </a:rPr>
              <a:t>Decision</a:t>
            </a:r>
          </a:p>
        </p:txBody>
      </p:sp>
      <p:sp>
        <p:nvSpPr>
          <p:cNvPr id="11" name="Arrow: Chevron 10">
            <a:extLst>
              <a:ext uri="{FF2B5EF4-FFF2-40B4-BE49-F238E27FC236}">
                <a16:creationId xmlns:a16="http://schemas.microsoft.com/office/drawing/2014/main" id="{36C7CE88-4F4D-944A-1F94-686E3BC330A3}"/>
              </a:ext>
            </a:extLst>
          </p:cNvPr>
          <p:cNvSpPr/>
          <p:nvPr/>
        </p:nvSpPr>
        <p:spPr>
          <a:xfrm>
            <a:off x="5196866" y="1587442"/>
            <a:ext cx="3383280" cy="338700"/>
          </a:xfrm>
          <a:prstGeom prst="chevron">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cs typeface="Arial"/>
              </a:rPr>
              <a:t>Installation</a:t>
            </a:r>
          </a:p>
        </p:txBody>
      </p:sp>
      <p:sp>
        <p:nvSpPr>
          <p:cNvPr id="15" name="TextBox 39">
            <a:extLst>
              <a:ext uri="{FF2B5EF4-FFF2-40B4-BE49-F238E27FC236}">
                <a16:creationId xmlns:a16="http://schemas.microsoft.com/office/drawing/2014/main" id="{92ACACC4-B007-083F-EE1C-DCF223672146}"/>
              </a:ext>
            </a:extLst>
          </p:cNvPr>
          <p:cNvSpPr txBox="1"/>
          <p:nvPr/>
        </p:nvSpPr>
        <p:spPr>
          <a:xfrm>
            <a:off x="5201435" y="2070119"/>
            <a:ext cx="1065106" cy="461665"/>
          </a:xfrm>
          <a:prstGeom prst="rect">
            <a:avLst/>
          </a:prstGeom>
          <a:solidFill>
            <a:schemeClr val="accent3">
              <a:lumMod val="75000"/>
            </a:schemeClr>
          </a:solidFill>
          <a:ln>
            <a:solidFill>
              <a:schemeClr val="accent3">
                <a:lumMod val="75000"/>
              </a:schemeClr>
            </a:solidFill>
          </a:ln>
        </p:spPr>
        <p:txBody>
          <a:bodyPr wrap="square" lIns="0" tIns="45720" rIns="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a:cs typeface="Arial"/>
              </a:rPr>
              <a:t>Load Evaluation</a:t>
            </a:r>
          </a:p>
        </p:txBody>
      </p:sp>
      <p:sp>
        <p:nvSpPr>
          <p:cNvPr id="16" name="TextBox 40">
            <a:extLst>
              <a:ext uri="{FF2B5EF4-FFF2-40B4-BE49-F238E27FC236}">
                <a16:creationId xmlns:a16="http://schemas.microsoft.com/office/drawing/2014/main" id="{2551EFE9-999E-7EFB-2719-0D0ACFFFBCCF}"/>
              </a:ext>
            </a:extLst>
          </p:cNvPr>
          <p:cNvSpPr txBox="1"/>
          <p:nvPr/>
        </p:nvSpPr>
        <p:spPr>
          <a:xfrm>
            <a:off x="6314885" y="2070119"/>
            <a:ext cx="1065106" cy="461665"/>
          </a:xfrm>
          <a:prstGeom prst="rect">
            <a:avLst/>
          </a:prstGeom>
          <a:solidFill>
            <a:schemeClr val="accent3">
              <a:lumMod val="75000"/>
            </a:schemeClr>
          </a:solidFill>
          <a:ln>
            <a:solidFill>
              <a:schemeClr val="accent3">
                <a:lumMod val="75000"/>
              </a:schemeClr>
            </a:solidFill>
          </a:ln>
        </p:spPr>
        <p:txBody>
          <a:bodyPr wrap="square" lIns="0" r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cs typeface="Arial"/>
              </a:rPr>
              <a:t>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cs typeface="Arial"/>
              </a:rPr>
              <a:t>Upgrade</a:t>
            </a:r>
          </a:p>
        </p:txBody>
      </p:sp>
      <p:sp>
        <p:nvSpPr>
          <p:cNvPr id="17" name="TextBox 41">
            <a:extLst>
              <a:ext uri="{FF2B5EF4-FFF2-40B4-BE49-F238E27FC236}">
                <a16:creationId xmlns:a16="http://schemas.microsoft.com/office/drawing/2014/main" id="{FB191301-C64D-029A-8649-AE9C0960D671}"/>
              </a:ext>
            </a:extLst>
          </p:cNvPr>
          <p:cNvSpPr txBox="1"/>
          <p:nvPr/>
        </p:nvSpPr>
        <p:spPr>
          <a:xfrm>
            <a:off x="7428335" y="2070119"/>
            <a:ext cx="1065106" cy="461665"/>
          </a:xfrm>
          <a:prstGeom prst="rect">
            <a:avLst/>
          </a:prstGeom>
          <a:solidFill>
            <a:schemeClr val="accent3">
              <a:lumMod val="75000"/>
            </a:schemeClr>
          </a:solidFill>
          <a:ln>
            <a:solidFill>
              <a:schemeClr val="accent3">
                <a:lumMod val="75000"/>
              </a:schemeClr>
            </a:solidFill>
          </a:ln>
        </p:spPr>
        <p:txBody>
          <a:bodyPr wrap="square" lIns="0" r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panose="020B0004020202020204" pitchFamily="34" charset="0"/>
                <a:cs typeface="Arial"/>
              </a:rPr>
              <a:t>Panel/Appliance Upgrade</a:t>
            </a:r>
          </a:p>
        </p:txBody>
      </p:sp>
      <p:sp>
        <p:nvSpPr>
          <p:cNvPr id="12" name="Arrow: Chevron 11">
            <a:extLst>
              <a:ext uri="{FF2B5EF4-FFF2-40B4-BE49-F238E27FC236}">
                <a16:creationId xmlns:a16="http://schemas.microsoft.com/office/drawing/2014/main" id="{A04D6021-66F0-6499-6771-51AD3A43138E}"/>
              </a:ext>
            </a:extLst>
          </p:cNvPr>
          <p:cNvSpPr/>
          <p:nvPr/>
        </p:nvSpPr>
        <p:spPr>
          <a:xfrm>
            <a:off x="8620628" y="1587442"/>
            <a:ext cx="3383280" cy="338700"/>
          </a:xfrm>
          <a:prstGeom prst="chevron">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cs typeface="Arial"/>
              </a:rPr>
              <a:t>Post-Install</a:t>
            </a:r>
          </a:p>
        </p:txBody>
      </p:sp>
      <p:sp>
        <p:nvSpPr>
          <p:cNvPr id="18" name="TextBox 42">
            <a:extLst>
              <a:ext uri="{FF2B5EF4-FFF2-40B4-BE49-F238E27FC236}">
                <a16:creationId xmlns:a16="http://schemas.microsoft.com/office/drawing/2014/main" id="{06DBD694-4B12-7EAE-1472-219A59C7CA2F}"/>
              </a:ext>
            </a:extLst>
          </p:cNvPr>
          <p:cNvSpPr txBox="1"/>
          <p:nvPr/>
        </p:nvSpPr>
        <p:spPr>
          <a:xfrm>
            <a:off x="8620628" y="2070119"/>
            <a:ext cx="1065106" cy="461665"/>
          </a:xfrm>
          <a:prstGeom prst="rect">
            <a:avLst/>
          </a:prstGeom>
          <a:solidFill>
            <a:schemeClr val="accent2">
              <a:lumMod val="50000"/>
            </a:schemeClr>
          </a:solidFill>
          <a:ln>
            <a:noFill/>
          </a:ln>
        </p:spPr>
        <p:txBody>
          <a:bodyPr wrap="square" lIns="0" tIns="45720" rIns="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a:cs typeface="Arial"/>
              </a:rPr>
              <a:t>Rate Update</a:t>
            </a:r>
            <a:endParaRPr kumimoji="0" lang="en-US" sz="1200" b="1" i="0" u="none" strike="noStrike" kern="1200" cap="none" spc="0" normalizeH="0" baseline="0" noProof="0">
              <a:ln>
                <a:noFill/>
              </a:ln>
              <a:solidFill>
                <a:prstClr val="white"/>
              </a:solidFill>
              <a:effectLst/>
              <a:uLnTx/>
              <a:uFillTx/>
              <a:latin typeface="Aptos Narrow" panose="020B0004020202020204" pitchFamily="34" charset="0"/>
              <a:cs typeface="Arial"/>
            </a:endParaRPr>
          </a:p>
        </p:txBody>
      </p:sp>
      <p:sp>
        <p:nvSpPr>
          <p:cNvPr id="19" name="TextBox 43">
            <a:extLst>
              <a:ext uri="{FF2B5EF4-FFF2-40B4-BE49-F238E27FC236}">
                <a16:creationId xmlns:a16="http://schemas.microsoft.com/office/drawing/2014/main" id="{01BB655A-F694-43B9-0C81-6E7BE045D71E}"/>
              </a:ext>
            </a:extLst>
          </p:cNvPr>
          <p:cNvSpPr txBox="1"/>
          <p:nvPr/>
        </p:nvSpPr>
        <p:spPr>
          <a:xfrm>
            <a:off x="9734078" y="2070119"/>
            <a:ext cx="1065106" cy="461665"/>
          </a:xfrm>
          <a:prstGeom prst="rect">
            <a:avLst/>
          </a:prstGeom>
          <a:solidFill>
            <a:schemeClr val="accent2">
              <a:lumMod val="50000"/>
            </a:schemeClr>
          </a:solidFill>
          <a:ln>
            <a:noFill/>
          </a:ln>
        </p:spPr>
        <p:txBody>
          <a:bodyPr wrap="square" lIns="0" tIns="45720" rIns="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a:cs typeface="Arial"/>
              </a:rPr>
              <a:t>First Bill</a:t>
            </a:r>
            <a:endParaRPr kumimoji="0" lang="en-US" sz="1800" b="0" i="0" u="none" strike="noStrike" kern="1200" cap="none" spc="0" normalizeH="0" baseline="0" noProof="0">
              <a:ln>
                <a:noFill/>
              </a:ln>
              <a:solidFill>
                <a:srgbClr val="0089C4"/>
              </a:solidFill>
              <a:effectLst/>
              <a:uLnTx/>
              <a:uFillTx/>
              <a:latin typeface="Arial"/>
              <a:cs typeface="Arial"/>
            </a:endParaRPr>
          </a:p>
        </p:txBody>
      </p:sp>
      <p:sp>
        <p:nvSpPr>
          <p:cNvPr id="20" name="TextBox 44">
            <a:extLst>
              <a:ext uri="{FF2B5EF4-FFF2-40B4-BE49-F238E27FC236}">
                <a16:creationId xmlns:a16="http://schemas.microsoft.com/office/drawing/2014/main" id="{DE2E49A2-CBD3-A1D7-E430-D774EB8EE16C}"/>
              </a:ext>
            </a:extLst>
          </p:cNvPr>
          <p:cNvSpPr txBox="1"/>
          <p:nvPr/>
        </p:nvSpPr>
        <p:spPr>
          <a:xfrm>
            <a:off x="10847528" y="2070119"/>
            <a:ext cx="1065106" cy="461665"/>
          </a:xfrm>
          <a:prstGeom prst="rect">
            <a:avLst/>
          </a:prstGeom>
          <a:solidFill>
            <a:schemeClr val="accent2">
              <a:lumMod val="50000"/>
            </a:schemeClr>
          </a:solidFill>
          <a:ln>
            <a:noFill/>
          </a:ln>
        </p:spPr>
        <p:txBody>
          <a:bodyPr wrap="square" lIns="0" tIns="45720" rIns="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Narrow"/>
                <a:cs typeface="Arial"/>
              </a:rPr>
              <a:t>Ongoing Experience</a:t>
            </a:r>
          </a:p>
        </p:txBody>
      </p:sp>
      <p:sp>
        <p:nvSpPr>
          <p:cNvPr id="8" name="Rectangle 7">
            <a:extLst>
              <a:ext uri="{FF2B5EF4-FFF2-40B4-BE49-F238E27FC236}">
                <a16:creationId xmlns:a16="http://schemas.microsoft.com/office/drawing/2014/main" id="{9D69C6E0-F168-402B-4B71-E8F934B31E4D}"/>
              </a:ext>
            </a:extLst>
          </p:cNvPr>
          <p:cNvSpPr/>
          <p:nvPr/>
        </p:nvSpPr>
        <p:spPr>
          <a:xfrm>
            <a:off x="250472" y="2655283"/>
            <a:ext cx="1204795" cy="1356257"/>
          </a:xfrm>
          <a:prstGeom prst="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282829"/>
                </a:solidFill>
                <a:effectLst/>
                <a:uLnTx/>
                <a:uFillTx/>
                <a:latin typeface="Arial"/>
                <a:cs typeface="Arial"/>
              </a:rPr>
              <a:t>Vision</a:t>
            </a:r>
          </a:p>
        </p:txBody>
      </p:sp>
      <p:sp>
        <p:nvSpPr>
          <p:cNvPr id="21" name="Rectangle 20">
            <a:extLst>
              <a:ext uri="{FF2B5EF4-FFF2-40B4-BE49-F238E27FC236}">
                <a16:creationId xmlns:a16="http://schemas.microsoft.com/office/drawing/2014/main" id="{C32E494B-6872-D636-AEE5-47A13673EEEA}"/>
              </a:ext>
            </a:extLst>
          </p:cNvPr>
          <p:cNvSpPr/>
          <p:nvPr/>
        </p:nvSpPr>
        <p:spPr>
          <a:xfrm>
            <a:off x="1737253" y="2655283"/>
            <a:ext cx="3292006" cy="1356257"/>
          </a:xfrm>
          <a:prstGeom prst="rect">
            <a:avLst/>
          </a:prstGeom>
          <a:solidFill>
            <a:schemeClr val="tx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5394"/>
                </a:solidFill>
                <a:effectLst/>
                <a:uLnTx/>
                <a:uFillTx/>
                <a:latin typeface="Arial"/>
                <a:cs typeface="Arial"/>
              </a:rPr>
              <a:t>Choosing electric is simple, transparent, and affordable</a:t>
            </a:r>
            <a:endParaRPr kumimoji="0" lang="en-US" sz="1800" b="0" i="0" u="none" strike="noStrike" kern="1200" cap="none" spc="0" normalizeH="0" baseline="0" noProof="0">
              <a:ln>
                <a:noFill/>
              </a:ln>
              <a:solidFill>
                <a:prstClr val="white"/>
              </a:solidFill>
              <a:effectLst/>
              <a:uLnTx/>
              <a:uFillTx/>
              <a:latin typeface="Arial"/>
              <a:cs typeface="Arial"/>
            </a:endParaRPr>
          </a:p>
        </p:txBody>
      </p:sp>
      <p:sp>
        <p:nvSpPr>
          <p:cNvPr id="22" name="Rectangle 21">
            <a:extLst>
              <a:ext uri="{FF2B5EF4-FFF2-40B4-BE49-F238E27FC236}">
                <a16:creationId xmlns:a16="http://schemas.microsoft.com/office/drawing/2014/main" id="{01C7524C-C1C7-D0EB-6744-8EB478511005}"/>
              </a:ext>
            </a:extLst>
          </p:cNvPr>
          <p:cNvSpPr/>
          <p:nvPr/>
        </p:nvSpPr>
        <p:spPr>
          <a:xfrm>
            <a:off x="5196866" y="2655283"/>
            <a:ext cx="3296575" cy="135625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A489">
                    <a:lumMod val="50000"/>
                  </a:srgbClr>
                </a:solidFill>
                <a:effectLst/>
                <a:uLnTx/>
                <a:uFillTx/>
                <a:latin typeface="Arial"/>
                <a:cs typeface="Arial"/>
              </a:rPr>
              <a:t>Installation without unnecessary delays, confusion, or rework</a:t>
            </a:r>
          </a:p>
        </p:txBody>
      </p:sp>
      <p:sp>
        <p:nvSpPr>
          <p:cNvPr id="23" name="Rectangle 22">
            <a:extLst>
              <a:ext uri="{FF2B5EF4-FFF2-40B4-BE49-F238E27FC236}">
                <a16:creationId xmlns:a16="http://schemas.microsoft.com/office/drawing/2014/main" id="{CBB5AAE4-080C-EB56-496F-DD77A9084DFE}"/>
              </a:ext>
            </a:extLst>
          </p:cNvPr>
          <p:cNvSpPr/>
          <p:nvPr/>
        </p:nvSpPr>
        <p:spPr>
          <a:xfrm>
            <a:off x="8616624" y="2655283"/>
            <a:ext cx="3296575" cy="135625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A100">
                    <a:lumMod val="50000"/>
                  </a:srgbClr>
                </a:solidFill>
                <a:effectLst/>
                <a:uLnTx/>
                <a:uFillTx/>
                <a:latin typeface="Arial"/>
                <a:cs typeface="Arial"/>
              </a:rPr>
              <a:t>Customers are satisfied with their electric appliances</a:t>
            </a:r>
          </a:p>
        </p:txBody>
      </p:sp>
      <p:sp>
        <p:nvSpPr>
          <p:cNvPr id="25" name="Rectangle 24">
            <a:extLst>
              <a:ext uri="{FF2B5EF4-FFF2-40B4-BE49-F238E27FC236}">
                <a16:creationId xmlns:a16="http://schemas.microsoft.com/office/drawing/2014/main" id="{6F55CB26-58BE-57D0-0600-8DB70A5909DF}"/>
              </a:ext>
            </a:extLst>
          </p:cNvPr>
          <p:cNvSpPr/>
          <p:nvPr/>
        </p:nvSpPr>
        <p:spPr>
          <a:xfrm>
            <a:off x="285641" y="4744010"/>
            <a:ext cx="1204795" cy="1356257"/>
          </a:xfrm>
          <a:prstGeom prst="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282829"/>
                </a:solidFill>
                <a:effectLst/>
                <a:uLnTx/>
                <a:uFillTx/>
                <a:latin typeface="Arial"/>
                <a:cs typeface="Arial"/>
              </a:rPr>
              <a:t>How PG&amp;E intends to support customers</a:t>
            </a:r>
          </a:p>
        </p:txBody>
      </p:sp>
      <p:sp>
        <p:nvSpPr>
          <p:cNvPr id="26" name="Rectangle 25">
            <a:extLst>
              <a:ext uri="{FF2B5EF4-FFF2-40B4-BE49-F238E27FC236}">
                <a16:creationId xmlns:a16="http://schemas.microsoft.com/office/drawing/2014/main" id="{98EFC2BD-C6B2-C522-8EDD-D74015880C27}"/>
              </a:ext>
            </a:extLst>
          </p:cNvPr>
          <p:cNvSpPr/>
          <p:nvPr/>
        </p:nvSpPr>
        <p:spPr>
          <a:xfrm>
            <a:off x="1772422" y="4737258"/>
            <a:ext cx="3292006" cy="1356257"/>
          </a:xfrm>
          <a:prstGeom prst="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5394"/>
                </a:solidFill>
                <a:effectLst/>
                <a:uLnTx/>
                <a:uFillTx/>
                <a:latin typeface="Arial"/>
                <a:cs typeface="Arial"/>
              </a:rPr>
              <a:t>Support customers early with resources &amp; tools to inform their decision</a:t>
            </a:r>
          </a:p>
        </p:txBody>
      </p:sp>
      <p:sp>
        <p:nvSpPr>
          <p:cNvPr id="27" name="Rectangle 26">
            <a:extLst>
              <a:ext uri="{FF2B5EF4-FFF2-40B4-BE49-F238E27FC236}">
                <a16:creationId xmlns:a16="http://schemas.microsoft.com/office/drawing/2014/main" id="{DEBF93AC-EBC8-14D7-369B-BEF5306DDA73}"/>
              </a:ext>
            </a:extLst>
          </p:cNvPr>
          <p:cNvSpPr/>
          <p:nvPr/>
        </p:nvSpPr>
        <p:spPr>
          <a:xfrm>
            <a:off x="5191554" y="4737257"/>
            <a:ext cx="3296575" cy="135625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A489">
                    <a:lumMod val="50000"/>
                  </a:srgbClr>
                </a:solidFill>
                <a:effectLst/>
                <a:uLnTx/>
                <a:uFillTx/>
                <a:latin typeface="Arial"/>
                <a:cs typeface="Arial"/>
              </a:rPr>
              <a:t>Deploying solutions to reduce costs &amp; install time</a:t>
            </a:r>
            <a:endParaRPr kumimoji="0" lang="en-US" sz="1600" b="0" i="0" u="none" strike="noStrike" kern="1200" cap="none" spc="0" normalizeH="0" baseline="0" noProof="0">
              <a:ln>
                <a:noFill/>
              </a:ln>
              <a:solidFill>
                <a:srgbClr val="70A489">
                  <a:lumMod val="50000"/>
                </a:srgbClr>
              </a:solidFill>
              <a:effectLst/>
              <a:uLnTx/>
              <a:uFillTx/>
              <a:latin typeface="Arial"/>
              <a:cs typeface="Arial"/>
            </a:endParaRPr>
          </a:p>
        </p:txBody>
      </p:sp>
      <p:sp>
        <p:nvSpPr>
          <p:cNvPr id="28" name="Rectangle 27">
            <a:extLst>
              <a:ext uri="{FF2B5EF4-FFF2-40B4-BE49-F238E27FC236}">
                <a16:creationId xmlns:a16="http://schemas.microsoft.com/office/drawing/2014/main" id="{5BD89839-6EEE-ABCF-666E-F9C4BAE62881}"/>
              </a:ext>
            </a:extLst>
          </p:cNvPr>
          <p:cNvSpPr/>
          <p:nvPr/>
        </p:nvSpPr>
        <p:spPr>
          <a:xfrm>
            <a:off x="8651793" y="4721086"/>
            <a:ext cx="3296575" cy="1356257"/>
          </a:xfrm>
          <a:prstGeom prst="rect">
            <a:avLst/>
          </a:prstGeom>
          <a:solidFill>
            <a:srgbClr val="FFECCC">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A100">
                    <a:lumMod val="50000"/>
                  </a:srgbClr>
                </a:solidFill>
                <a:effectLst/>
                <a:uLnTx/>
                <a:uFillTx/>
                <a:latin typeface="Arial"/>
                <a:cs typeface="Arial"/>
              </a:rPr>
              <a:t>Continuing to evolve electric rates to improve affordability</a:t>
            </a:r>
          </a:p>
        </p:txBody>
      </p:sp>
      <p:cxnSp>
        <p:nvCxnSpPr>
          <p:cNvPr id="2" name="Straight Arrow Connector 1">
            <a:extLst>
              <a:ext uri="{FF2B5EF4-FFF2-40B4-BE49-F238E27FC236}">
                <a16:creationId xmlns:a16="http://schemas.microsoft.com/office/drawing/2014/main" id="{D2AE757C-F671-CD0B-0108-45F3F20C1F9B}"/>
              </a:ext>
              <a:ext uri="{C183D7F6-B498-43B3-948B-1728B52AA6E4}">
                <adec:decorative xmlns:adec="http://schemas.microsoft.com/office/drawing/2017/decorative" val="1"/>
              </a:ext>
            </a:extLst>
          </p:cNvPr>
          <p:cNvCxnSpPr/>
          <p:nvPr/>
        </p:nvCxnSpPr>
        <p:spPr bwMode="gray">
          <a:xfrm>
            <a:off x="222296" y="4337869"/>
            <a:ext cx="11841192" cy="23005"/>
          </a:xfrm>
          <a:prstGeom prst="straightConnector1">
            <a:avLst/>
          </a:prstGeom>
          <a:ln w="57150" cap="flat">
            <a:solidFill>
              <a:schemeClr val="bg1">
                <a:lumMod val="65000"/>
              </a:schemeClr>
            </a:solidFill>
            <a:prstDash val="sysDot"/>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3CCE14C-10C9-2732-CE32-86CC72E10465}"/>
              </a:ext>
              <a:ext uri="{C183D7F6-B498-43B3-948B-1728B52AA6E4}">
                <adec:decorative xmlns:adec="http://schemas.microsoft.com/office/drawing/2017/decorative" val="1"/>
              </a:ext>
            </a:extLst>
          </p:cNvPr>
          <p:cNvSpPr/>
          <p:nvPr/>
        </p:nvSpPr>
        <p:spPr bwMode="gray">
          <a:xfrm>
            <a:off x="123371" y="6551990"/>
            <a:ext cx="914400" cy="21287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3C3C3C"/>
              </a:solidFill>
              <a:effectLst/>
              <a:uLnTx/>
              <a:uFillTx/>
              <a:latin typeface="Arial"/>
              <a:cs typeface="Arial"/>
            </a:endParaRPr>
          </a:p>
        </p:txBody>
      </p:sp>
    </p:spTree>
    <p:extLst>
      <p:ext uri="{BB962C8B-B14F-4D97-AF65-F5344CB8AC3E}">
        <p14:creationId xmlns:p14="http://schemas.microsoft.com/office/powerpoint/2010/main" val="32163776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768DDB-6FBE-B27B-BC8F-0C4A6F7F23AE}"/>
              </a:ext>
            </a:extLst>
          </p:cNvPr>
          <p:cNvSpPr>
            <a:spLocks noGrp="1"/>
          </p:cNvSpPr>
          <p:nvPr>
            <p:ph type="ctrTitle"/>
          </p:nvPr>
        </p:nvSpPr>
        <p:spPr>
          <a:xfrm>
            <a:off x="2279575" y="776898"/>
            <a:ext cx="9384079" cy="1077218"/>
          </a:xfrm>
        </p:spPr>
        <p:txBody>
          <a:bodyPr/>
          <a:lstStyle/>
          <a:p>
            <a:r>
              <a:rPr lang="en-US" sz="3200"/>
              <a:t>EU POLICIES AND Support Instruments on Energy Efficiency OF BUILDINGS</a:t>
            </a:r>
            <a:endParaRPr lang="bg-BG" sz="3200"/>
          </a:p>
        </p:txBody>
      </p:sp>
      <p:pic>
        <p:nvPicPr>
          <p:cNvPr id="18" name="Content Placeholder 17" descr="Picture of speaker Dragomir Tzanev, Executive Director of Center for Energy Efficiency EnEffect.">
            <a:extLst>
              <a:ext uri="{FF2B5EF4-FFF2-40B4-BE49-F238E27FC236}">
                <a16:creationId xmlns:a16="http://schemas.microsoft.com/office/drawing/2014/main" id="{F77DD311-8DF0-B595-025C-2213738AE00E}"/>
              </a:ext>
            </a:extLst>
          </p:cNvPr>
          <p:cNvPicPr>
            <a:picLocks noGrp="1" noChangeAspect="1"/>
          </p:cNvPicPr>
          <p:nvPr>
            <p:ph sz="quarter" idx="13"/>
          </p:nvPr>
        </p:nvPicPr>
        <p:blipFill>
          <a:blip r:embed="rId2"/>
          <a:stretch>
            <a:fillRect/>
          </a:stretch>
        </p:blipFill>
        <p:spPr>
          <a:xfrm>
            <a:off x="119063" y="2004253"/>
            <a:ext cx="2016125" cy="1856795"/>
          </a:xfrm>
          <a:prstGeom prst="rect">
            <a:avLst/>
          </a:prstGeom>
        </p:spPr>
      </p:pic>
      <p:pic>
        <p:nvPicPr>
          <p:cNvPr id="17" name="Image 0">
            <a:extLst>
              <a:ext uri="{FF2B5EF4-FFF2-40B4-BE49-F238E27FC236}">
                <a16:creationId xmlns:a16="http://schemas.microsoft.com/office/drawing/2014/main" id="{726C52E4-DC7F-7001-6C94-AD0D5B2BE3F0}"/>
              </a:ext>
              <a:ext uri="{C183D7F6-B498-43B3-948B-1728B52AA6E4}">
                <adec:decorative xmlns:adec="http://schemas.microsoft.com/office/drawing/2017/decorative" val="1"/>
              </a:ext>
            </a:extLst>
          </p:cNvPr>
          <p:cNvPicPr>
            <a:picLocks noGrp="1" noChangeAspect="1"/>
          </p:cNvPicPr>
          <p:nvPr>
            <p:ph sz="quarter" idx="12"/>
          </p:nvPr>
        </p:nvPicPr>
        <p:blipFill>
          <a:blip r:embed="rId3">
            <a:duotone>
              <a:schemeClr val="accent1">
                <a:shade val="45000"/>
                <a:satMod val="135000"/>
              </a:schemeClr>
              <a:prstClr val="white"/>
            </a:duotone>
            <a:alphaModFix/>
            <a:extLst>
              <a:ext uri="{BEBA8EAE-BF5A-486C-A8C5-ECC9F3942E4B}">
                <a14:imgProps xmlns:a14="http://schemas.microsoft.com/office/drawing/2010/main">
                  <a14:imgLayer r:embed="rId4">
                    <a14:imgEffect>
                      <a14:colorTemperature colorTemp="1500"/>
                    </a14:imgEffect>
                    <a14:imgEffect>
                      <a14:saturation sat="66000"/>
                    </a14:imgEffect>
                  </a14:imgLayer>
                </a14:imgProps>
              </a:ext>
            </a:extLst>
          </a:blip>
          <a:stretch>
            <a:fillRect/>
          </a:stretch>
        </p:blipFill>
        <p:spPr>
          <a:xfrm>
            <a:off x="2279650" y="2042954"/>
            <a:ext cx="9383713" cy="1818094"/>
          </a:xfrm>
          <a:prstGeom prst="rect">
            <a:avLst/>
          </a:prstGeom>
        </p:spPr>
      </p:pic>
      <p:sp>
        <p:nvSpPr>
          <p:cNvPr id="21" name="Content Placeholder 20">
            <a:extLst>
              <a:ext uri="{FF2B5EF4-FFF2-40B4-BE49-F238E27FC236}">
                <a16:creationId xmlns:a16="http://schemas.microsoft.com/office/drawing/2014/main" id="{CB6C250D-A78A-3F50-3319-1114240C8DFA}"/>
              </a:ext>
            </a:extLst>
          </p:cNvPr>
          <p:cNvSpPr>
            <a:spLocks noGrp="1"/>
          </p:cNvSpPr>
          <p:nvPr>
            <p:ph sz="quarter" idx="14"/>
          </p:nvPr>
        </p:nvSpPr>
        <p:spPr>
          <a:xfrm>
            <a:off x="119062" y="3880727"/>
            <a:ext cx="2016223" cy="1233959"/>
          </a:xfrm>
        </p:spPr>
        <p:txBody>
          <a:bodyPr/>
          <a:lstStyle/>
          <a:p>
            <a:pPr marL="0" indent="0"/>
            <a:r>
              <a:rPr lang="en-US" sz="1200"/>
              <a:t>Member of the UNECE Group of Experts on Energy Efficiency</a:t>
            </a:r>
          </a:p>
          <a:p>
            <a:pPr marL="0" indent="0"/>
            <a:r>
              <a:rPr lang="en-US" sz="1200"/>
              <a:t>Member of the Advisory Board of the International Passive House Conference</a:t>
            </a:r>
          </a:p>
          <a:p>
            <a:pPr marL="0" indent="0"/>
            <a:r>
              <a:rPr lang="en-US" sz="1200"/>
              <a:t>Member of the Consultation Board of the Bulgarian Green Building Council</a:t>
            </a:r>
          </a:p>
          <a:p>
            <a:pPr marL="0" indent="0"/>
            <a:r>
              <a:rPr lang="en-US" sz="1200"/>
              <a:t>Member of the National NZEB Council and National Green Deal Council</a:t>
            </a:r>
          </a:p>
          <a:p>
            <a:pPr marL="0" indent="0"/>
            <a:endParaRPr lang="bg-BG" sz="1200"/>
          </a:p>
        </p:txBody>
      </p:sp>
      <p:sp>
        <p:nvSpPr>
          <p:cNvPr id="11" name="Subtitle 10">
            <a:extLst>
              <a:ext uri="{FF2B5EF4-FFF2-40B4-BE49-F238E27FC236}">
                <a16:creationId xmlns:a16="http://schemas.microsoft.com/office/drawing/2014/main" id="{207D9183-1D45-2C0A-3E00-545069E4C548}"/>
              </a:ext>
            </a:extLst>
          </p:cNvPr>
          <p:cNvSpPr>
            <a:spLocks noGrp="1"/>
          </p:cNvSpPr>
          <p:nvPr>
            <p:ph type="subTitle" idx="1"/>
          </p:nvPr>
        </p:nvSpPr>
        <p:spPr>
          <a:xfrm>
            <a:off x="2279576" y="4067780"/>
            <a:ext cx="9384076" cy="369333"/>
          </a:xfrm>
        </p:spPr>
        <p:txBody>
          <a:bodyPr/>
          <a:lstStyle/>
          <a:p>
            <a:pPr defTabSz="914362">
              <a:buClr>
                <a:schemeClr val="bg2"/>
              </a:buClr>
            </a:pPr>
            <a:r>
              <a:rPr lang="en-US">
                <a:solidFill>
                  <a:schemeClr val="bg2">
                    <a:lumMod val="50000"/>
                  </a:schemeClr>
                </a:solidFill>
              </a:rPr>
              <a:t>Dragomir </a:t>
            </a:r>
            <a:r>
              <a:rPr lang="en-US" err="1">
                <a:solidFill>
                  <a:schemeClr val="bg2">
                    <a:lumMod val="50000"/>
                  </a:schemeClr>
                </a:solidFill>
              </a:rPr>
              <a:t>Tzanev</a:t>
            </a:r>
            <a:r>
              <a:rPr lang="en-US">
                <a:solidFill>
                  <a:schemeClr val="bg2">
                    <a:lumMod val="50000"/>
                  </a:schemeClr>
                </a:solidFill>
              </a:rPr>
              <a:t>, Center for Energy Efficiency </a:t>
            </a:r>
            <a:r>
              <a:rPr lang="en-US" err="1">
                <a:solidFill>
                  <a:schemeClr val="bg2">
                    <a:lumMod val="50000"/>
                  </a:schemeClr>
                </a:solidFill>
              </a:rPr>
              <a:t>EnEffect</a:t>
            </a:r>
            <a:r>
              <a:rPr lang="en-US">
                <a:solidFill>
                  <a:schemeClr val="bg2">
                    <a:lumMod val="50000"/>
                  </a:schemeClr>
                </a:solidFill>
              </a:rPr>
              <a:t> - Bulgaria</a:t>
            </a:r>
          </a:p>
          <a:p>
            <a:pPr defTabSz="914362">
              <a:buClr>
                <a:schemeClr val="bg2"/>
              </a:buClr>
            </a:pPr>
            <a:endParaRPr lang="bg-BG">
              <a:solidFill>
                <a:schemeClr val="bg2">
                  <a:lumMod val="50000"/>
                </a:schemeClr>
              </a:solidFill>
              <a:ea typeface="+mj-ea"/>
            </a:endParaRPr>
          </a:p>
        </p:txBody>
      </p:sp>
      <p:sp>
        <p:nvSpPr>
          <p:cNvPr id="3" name="Content Placeholder 2"/>
          <p:cNvSpPr>
            <a:spLocks noGrp="1"/>
          </p:cNvSpPr>
          <p:nvPr>
            <p:ph sz="quarter" idx="10"/>
          </p:nvPr>
        </p:nvSpPr>
        <p:spPr>
          <a:xfrm>
            <a:off x="2279575" y="4499829"/>
            <a:ext cx="9384082" cy="432048"/>
          </a:xfrm>
        </p:spPr>
        <p:txBody>
          <a:bodyPr/>
          <a:lstStyle/>
          <a:p>
            <a:r>
              <a:rPr lang="en-US">
                <a:solidFill>
                  <a:schemeClr val="bg2">
                    <a:lumMod val="50000"/>
                  </a:schemeClr>
                </a:solidFill>
              </a:rPr>
              <a:t>Building Decarbonization Best Practices and Future Pathways Workshop</a:t>
            </a:r>
            <a:endParaRPr lang="bg-BG">
              <a:solidFill>
                <a:schemeClr val="bg2">
                  <a:lumMod val="50000"/>
                </a:schemeClr>
              </a:solidFill>
            </a:endParaRPr>
          </a:p>
          <a:p>
            <a:endParaRPr lang="en-US">
              <a:solidFill>
                <a:schemeClr val="bg2">
                  <a:lumMod val="50000"/>
                </a:schemeClr>
              </a:solidFill>
            </a:endParaRPr>
          </a:p>
        </p:txBody>
      </p:sp>
      <p:sp>
        <p:nvSpPr>
          <p:cNvPr id="9" name="Content Placeholder 8"/>
          <p:cNvSpPr>
            <a:spLocks noGrp="1"/>
          </p:cNvSpPr>
          <p:nvPr>
            <p:ph sz="quarter" idx="11"/>
          </p:nvPr>
        </p:nvSpPr>
        <p:spPr>
          <a:xfrm>
            <a:off x="2279575" y="4931876"/>
            <a:ext cx="9384080" cy="369332"/>
          </a:xfrm>
        </p:spPr>
        <p:txBody>
          <a:bodyPr/>
          <a:lstStyle/>
          <a:p>
            <a:r>
              <a:rPr lang="en-US">
                <a:solidFill>
                  <a:schemeClr val="bg2">
                    <a:lumMod val="50000"/>
                  </a:schemeClr>
                </a:solidFill>
              </a:rPr>
              <a:t>San Francisco and online, 22.01.2021</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15BFA-76B3-D9EA-BE02-1AB522D270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5F3175-387B-3686-5648-25EB050B14D0}"/>
              </a:ext>
            </a:extLst>
          </p:cNvPr>
          <p:cNvSpPr>
            <a:spLocks noGrp="1"/>
          </p:cNvSpPr>
          <p:nvPr>
            <p:ph type="title"/>
          </p:nvPr>
        </p:nvSpPr>
        <p:spPr/>
        <p:txBody>
          <a:bodyPr>
            <a:normAutofit/>
          </a:bodyPr>
          <a:lstStyle/>
          <a:p>
            <a:r>
              <a:rPr lang="en-US" sz="3200">
                <a:latin typeface="Arial"/>
                <a:ea typeface="MS PGothic"/>
                <a:cs typeface="Arial"/>
              </a:rPr>
              <a:t>Opportunities to scale building decarbonization</a:t>
            </a:r>
          </a:p>
        </p:txBody>
      </p:sp>
      <p:graphicFrame>
        <p:nvGraphicFramePr>
          <p:cNvPr id="3" name="Content Placeholder 2" descr="External Funding">
            <a:extLst>
              <a:ext uri="{FF2B5EF4-FFF2-40B4-BE49-F238E27FC236}">
                <a16:creationId xmlns:a16="http://schemas.microsoft.com/office/drawing/2014/main" id="{3E728D62-5F99-894F-965D-1543E2BAB301}"/>
              </a:ext>
              <a:ext uri="{C183D7F6-B498-43B3-948B-1728B52AA6E4}">
                <adec:decorative xmlns:adec="http://schemas.microsoft.com/office/drawing/2017/decorative" val="0"/>
              </a:ext>
            </a:extLst>
          </p:cNvPr>
          <p:cNvGraphicFramePr>
            <a:graphicFrameLocks noGrp="1"/>
          </p:cNvGraphicFramePr>
          <p:nvPr>
            <p:ph idx="1"/>
          </p:nvPr>
        </p:nvGraphicFramePr>
        <p:xfrm>
          <a:off x="1601534" y="737092"/>
          <a:ext cx="10241535" cy="566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a:extLst>
              <a:ext uri="{FF2B5EF4-FFF2-40B4-BE49-F238E27FC236}">
                <a16:creationId xmlns:a16="http://schemas.microsoft.com/office/drawing/2014/main" id="{0D9BAC1D-E9FF-DEA8-A9F5-65AD331F7871}"/>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3348" y="1841170"/>
            <a:ext cx="731520" cy="731520"/>
          </a:xfrm>
          <a:prstGeom prst="rect">
            <a:avLst/>
          </a:prstGeom>
        </p:spPr>
      </p:pic>
      <p:pic>
        <p:nvPicPr>
          <p:cNvPr id="10" name="Graphic 9">
            <a:extLst>
              <a:ext uri="{FF2B5EF4-FFF2-40B4-BE49-F238E27FC236}">
                <a16:creationId xmlns:a16="http://schemas.microsoft.com/office/drawing/2014/main" id="{40B99ED2-EA92-1899-D2B9-88210961402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7948" y="2751144"/>
            <a:ext cx="731520" cy="731520"/>
          </a:xfrm>
          <a:prstGeom prst="rect">
            <a:avLst/>
          </a:prstGeom>
        </p:spPr>
      </p:pic>
      <p:pic>
        <p:nvPicPr>
          <p:cNvPr id="14" name="Graphic 13">
            <a:extLst>
              <a:ext uri="{FF2B5EF4-FFF2-40B4-BE49-F238E27FC236}">
                <a16:creationId xmlns:a16="http://schemas.microsoft.com/office/drawing/2014/main" id="{9A6C9C63-04DF-BAA4-063C-2BFE9F5FEA4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7948" y="3661119"/>
            <a:ext cx="731520" cy="731520"/>
          </a:xfrm>
          <a:prstGeom prst="rect">
            <a:avLst/>
          </a:prstGeom>
        </p:spPr>
      </p:pic>
      <p:pic>
        <p:nvPicPr>
          <p:cNvPr id="18" name="Graphic 17">
            <a:extLst>
              <a:ext uri="{FF2B5EF4-FFF2-40B4-BE49-F238E27FC236}">
                <a16:creationId xmlns:a16="http://schemas.microsoft.com/office/drawing/2014/main" id="{0BACC8DB-0C0A-B9A9-7D88-C559D848A507}"/>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3348" y="4566671"/>
            <a:ext cx="731520" cy="731520"/>
          </a:xfrm>
          <a:prstGeom prst="rect">
            <a:avLst/>
          </a:prstGeom>
        </p:spPr>
      </p:pic>
      <p:sp>
        <p:nvSpPr>
          <p:cNvPr id="34" name="Rectangle 33">
            <a:extLst>
              <a:ext uri="{FF2B5EF4-FFF2-40B4-BE49-F238E27FC236}">
                <a16:creationId xmlns:a16="http://schemas.microsoft.com/office/drawing/2014/main" id="{5B2497BE-00AC-100A-9AC6-10420F9948AB}"/>
              </a:ext>
              <a:ext uri="{C183D7F6-B498-43B3-948B-1728B52AA6E4}">
                <adec:decorative xmlns:adec="http://schemas.microsoft.com/office/drawing/2017/decorative" val="1"/>
              </a:ext>
            </a:extLst>
          </p:cNvPr>
          <p:cNvSpPr/>
          <p:nvPr/>
        </p:nvSpPr>
        <p:spPr bwMode="gray">
          <a:xfrm>
            <a:off x="123371" y="6551990"/>
            <a:ext cx="914400" cy="21287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3C3C3C"/>
              </a:solidFill>
              <a:effectLst/>
              <a:uLnTx/>
              <a:uFillTx/>
              <a:latin typeface="Arial"/>
              <a:cs typeface="Arial"/>
            </a:endParaRPr>
          </a:p>
        </p:txBody>
      </p:sp>
    </p:spTree>
    <p:extLst>
      <p:ext uri="{BB962C8B-B14F-4D97-AF65-F5344CB8AC3E}">
        <p14:creationId xmlns:p14="http://schemas.microsoft.com/office/powerpoint/2010/main" val="317413216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945" y="3241961"/>
            <a:ext cx="9264110" cy="939582"/>
          </a:xfrm>
        </p:spPr>
        <p:txBody>
          <a:bodyPr>
            <a:normAutofit fontScale="90000"/>
          </a:bodyPr>
          <a:lstStyle/>
          <a:p>
            <a:br>
              <a:rPr lang="en-US" sz="4000" b="1"/>
            </a:br>
            <a:br>
              <a:rPr lang="en-US" sz="4000" b="1"/>
            </a:br>
            <a:r>
              <a:rPr lang="en-US" sz="4000" b="1"/>
              <a:t>Building Decarbonization Workshop</a:t>
            </a:r>
            <a:br>
              <a:rPr lang="en-US" sz="4000" b="1"/>
            </a:br>
            <a:endParaRPr lang="en-US" sz="4000" b="1"/>
          </a:p>
        </p:txBody>
      </p:sp>
      <p:sp>
        <p:nvSpPr>
          <p:cNvPr id="9" name="BainBulletsConfiguration" hidden="1">
            <a:extLst>
              <a:ext uri="{C183D7F6-B498-43B3-948B-1728B52AA6E4}">
                <adec:decorative xmlns:adec="http://schemas.microsoft.com/office/drawing/2017/decorative" val="1"/>
              </a:ext>
            </a:extLst>
          </p:cNvPr>
          <p:cNvSpPr txBox="1"/>
          <p:nvPr/>
        </p:nvSpPr>
        <p:spPr>
          <a:xfrm>
            <a:off x="1626400" y="79912"/>
            <a:ext cx="8715101" cy="107722"/>
          </a:xfrm>
          <a:prstGeom prst="rect">
            <a:avLst/>
          </a:prstGeom>
          <a:noFill/>
        </p:spPr>
        <p:txBody>
          <a:bodyPr vert="horz" rtlCol="0">
            <a:spAutoFit/>
          </a:bodyPr>
          <a:lstStyle/>
          <a:p>
            <a:pPr marL="0" marR="0" lvl="0" indent="0" algn="l" defTabSz="896437"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D50B20-A250-69ED-580D-31C0E7DFE663}"/>
              </a:ext>
            </a:extLst>
          </p:cNvPr>
          <p:cNvSpPr txBox="1"/>
          <p:nvPr/>
        </p:nvSpPr>
        <p:spPr>
          <a:xfrm>
            <a:off x="1012372" y="6030686"/>
            <a:ext cx="29619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January 22,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Presented by:  Melodee Black</a:t>
            </a:r>
          </a:p>
        </p:txBody>
      </p:sp>
    </p:spTree>
    <p:extLst>
      <p:ext uri="{BB962C8B-B14F-4D97-AF65-F5344CB8AC3E}">
        <p14:creationId xmlns:p14="http://schemas.microsoft.com/office/powerpoint/2010/main" val="10768182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199" y="16784"/>
            <a:ext cx="10515600" cy="1325563"/>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Current Efforts</a:t>
            </a:r>
          </a:p>
        </p:txBody>
      </p:sp>
      <p:sp>
        <p:nvSpPr>
          <p:cNvPr id="10" name="Content Placeholder 9"/>
          <p:cNvSpPr>
            <a:spLocks noGrp="1"/>
          </p:cNvSpPr>
          <p:nvPr>
            <p:ph idx="1"/>
          </p:nvPr>
        </p:nvSpPr>
        <p:spPr>
          <a:xfrm>
            <a:off x="576944" y="1146368"/>
            <a:ext cx="10885140" cy="5227740"/>
          </a:xfrm>
        </p:spPr>
        <p:txBody>
          <a:bodyPr vert="horz" lIns="91440" tIns="45720" rIns="91440" bIns="45720" rtlCol="0" anchor="t">
            <a:normAutofit fontScale="92500" lnSpcReduction="20000"/>
          </a:bodyPr>
          <a:lstStyle/>
          <a:p>
            <a:pPr marL="457200" lvl="1" indent="0">
              <a:lnSpc>
                <a:spcPct val="120000"/>
              </a:lnSpc>
              <a:spcBef>
                <a:spcPts val="600"/>
              </a:spcBef>
              <a:buNone/>
            </a:pPr>
            <a:r>
              <a:rPr lang="en-US" sz="2600">
                <a:latin typeface="Segoe UI"/>
                <a:cs typeface="Segoe UI"/>
              </a:rPr>
              <a:t>SCE supports Building Electrification (BE) by:</a:t>
            </a:r>
          </a:p>
          <a:p>
            <a:pPr marL="914400" lvl="1" indent="-457200">
              <a:lnSpc>
                <a:spcPct val="120000"/>
              </a:lnSpc>
              <a:spcBef>
                <a:spcPts val="600"/>
              </a:spcBef>
              <a:buFont typeface="+mj-lt"/>
              <a:buAutoNum type="arabicPeriod"/>
            </a:pPr>
            <a:r>
              <a:rPr lang="en-US" sz="2200">
                <a:latin typeface="Segoe UI"/>
                <a:cs typeface="Segoe UI"/>
              </a:rPr>
              <a:t>Conducting and supporting pilots and programs that advance BE, including Energy Savings Assistance (ESA), ESA BE Pilot, TECH, Energy Efficiency (EE), and Clean Energy Optimization Pilot among others </a:t>
            </a:r>
          </a:p>
          <a:p>
            <a:pPr lvl="2">
              <a:lnSpc>
                <a:spcPct val="120000"/>
              </a:lnSpc>
              <a:spcBef>
                <a:spcPts val="600"/>
              </a:spcBef>
            </a:pPr>
            <a:r>
              <a:rPr lang="en-US" sz="1700">
                <a:latin typeface="Segoe UI"/>
                <a:cs typeface="Segoe UI"/>
              </a:rPr>
              <a:t>Installed over </a:t>
            </a:r>
            <a:r>
              <a:rPr lang="en-US" sz="1700" b="1">
                <a:latin typeface="Segoe UI"/>
                <a:cs typeface="Segoe UI"/>
              </a:rPr>
              <a:t>28,894</a:t>
            </a:r>
            <a:r>
              <a:rPr lang="en-US" sz="1700">
                <a:latin typeface="Segoe UI"/>
                <a:cs typeface="Segoe UI"/>
              </a:rPr>
              <a:t> </a:t>
            </a:r>
            <a:r>
              <a:rPr lang="en-US" sz="1700" b="1">
                <a:latin typeface="Segoe UI"/>
                <a:cs typeface="Segoe UI"/>
              </a:rPr>
              <a:t>residential</a:t>
            </a:r>
            <a:r>
              <a:rPr lang="en-US" sz="1700">
                <a:latin typeface="Segoe UI"/>
                <a:cs typeface="Segoe UI"/>
              </a:rPr>
              <a:t> </a:t>
            </a:r>
            <a:r>
              <a:rPr lang="en-US" sz="1700" b="1">
                <a:latin typeface="Segoe UI"/>
                <a:cs typeface="Segoe UI"/>
              </a:rPr>
              <a:t>and 3,044 commercial</a:t>
            </a:r>
            <a:r>
              <a:rPr lang="en-US" sz="1700">
                <a:latin typeface="Segoe UI"/>
                <a:cs typeface="Segoe UI"/>
              </a:rPr>
              <a:t> </a:t>
            </a:r>
            <a:r>
              <a:rPr lang="en-US" sz="1700" b="1">
                <a:latin typeface="Segoe UI"/>
                <a:cs typeface="Segoe UI"/>
              </a:rPr>
              <a:t>heat pumps</a:t>
            </a:r>
          </a:p>
          <a:p>
            <a:pPr lvl="2">
              <a:lnSpc>
                <a:spcPct val="120000"/>
              </a:lnSpc>
              <a:spcBef>
                <a:spcPts val="600"/>
              </a:spcBef>
            </a:pPr>
            <a:r>
              <a:rPr lang="en-US" sz="1700" b="1">
                <a:latin typeface="Segoe UI"/>
                <a:cs typeface="Segoe UI"/>
              </a:rPr>
              <a:t>Retrofitted 470 single-family homes</a:t>
            </a:r>
            <a:r>
              <a:rPr lang="en-US" sz="1700">
                <a:latin typeface="Segoe UI"/>
                <a:cs typeface="Segoe UI"/>
              </a:rPr>
              <a:t> for income-qualified customers  </a:t>
            </a:r>
          </a:p>
          <a:p>
            <a:pPr marL="914400" lvl="1" indent="-457200">
              <a:lnSpc>
                <a:spcPct val="120000"/>
              </a:lnSpc>
              <a:spcBef>
                <a:spcPts val="600"/>
              </a:spcBef>
              <a:buFont typeface="+mj-lt"/>
              <a:buAutoNum type="arabicPeriod"/>
            </a:pPr>
            <a:r>
              <a:rPr lang="en-US" sz="2200">
                <a:latin typeface="Segoe UI"/>
                <a:cs typeface="Segoe UI"/>
              </a:rPr>
              <a:t>Offering classes and workforce training</a:t>
            </a:r>
          </a:p>
          <a:p>
            <a:pPr lvl="2">
              <a:lnSpc>
                <a:spcPct val="120000"/>
              </a:lnSpc>
              <a:spcBef>
                <a:spcPts val="600"/>
              </a:spcBef>
            </a:pPr>
            <a:r>
              <a:rPr lang="en-US" sz="1700">
                <a:latin typeface="Segoe UI"/>
                <a:cs typeface="Segoe UI"/>
              </a:rPr>
              <a:t>Discuss heat pump space and water heaters in related training courses offered at our Energy Education Centers  </a:t>
            </a:r>
            <a:endParaRPr lang="en-US" sz="1700"/>
          </a:p>
          <a:p>
            <a:pPr lvl="2">
              <a:lnSpc>
                <a:spcPct val="120000"/>
              </a:lnSpc>
              <a:spcBef>
                <a:spcPts val="600"/>
              </a:spcBef>
            </a:pPr>
            <a:r>
              <a:rPr lang="en-US" sz="1700">
                <a:latin typeface="Segoe UI"/>
                <a:cs typeface="Segoe UI"/>
              </a:rPr>
              <a:t>Offer a Contractor Demand Building Program that educates licensed contractors on the proper installation and benefits of heat pump water heaters </a:t>
            </a:r>
          </a:p>
          <a:p>
            <a:pPr marL="914400" lvl="1" indent="-457200">
              <a:lnSpc>
                <a:spcPct val="120000"/>
              </a:lnSpc>
              <a:spcBef>
                <a:spcPts val="600"/>
              </a:spcBef>
              <a:buFont typeface="+mj-lt"/>
              <a:buAutoNum type="arabicPeriod"/>
            </a:pPr>
            <a:r>
              <a:rPr lang="en-US" sz="2200">
                <a:latin typeface="Segoe UI"/>
                <a:cs typeface="Segoe UI"/>
              </a:rPr>
              <a:t>Collaborating on codes and standards</a:t>
            </a:r>
          </a:p>
          <a:p>
            <a:pPr lvl="2">
              <a:lnSpc>
                <a:spcPct val="120000"/>
              </a:lnSpc>
              <a:spcBef>
                <a:spcPts val="600"/>
              </a:spcBef>
            </a:pPr>
            <a:r>
              <a:rPr lang="en-US" sz="1700">
                <a:latin typeface="Segoe UI"/>
                <a:cs typeface="Segoe UI"/>
              </a:rPr>
              <a:t>Provide BE and flexible demand technical assistance to regulatory agencies and interested jurisdictions</a:t>
            </a:r>
          </a:p>
          <a:p>
            <a:pPr lvl="2">
              <a:lnSpc>
                <a:spcPct val="120000"/>
              </a:lnSpc>
              <a:spcBef>
                <a:spcPts val="600"/>
              </a:spcBef>
            </a:pPr>
            <a:r>
              <a:rPr lang="en-US" sz="1700">
                <a:latin typeface="Segoe UI"/>
                <a:cs typeface="Segoe UI"/>
              </a:rPr>
              <a:t>Developing the Building Inventory Geospatial database to characterize regional electrification and flexible demand potential and energy needs, providing inputs to CEC initiatives such as </a:t>
            </a:r>
            <a:r>
              <a:rPr lang="en-US" sz="1700" b="1">
                <a:latin typeface="Segoe UI"/>
                <a:cs typeface="Segoe UI"/>
              </a:rPr>
              <a:t>Building Performance Standards </a:t>
            </a:r>
            <a:r>
              <a:rPr lang="en-US" sz="1700">
                <a:latin typeface="Segoe UI"/>
                <a:cs typeface="Segoe UI"/>
              </a:rPr>
              <a:t>(BPS) and </a:t>
            </a:r>
            <a:r>
              <a:rPr lang="en-US" sz="1700" b="1">
                <a:latin typeface="Segoe UI"/>
                <a:cs typeface="Segoe UI"/>
              </a:rPr>
              <a:t>Home Energy Rating and Labeling </a:t>
            </a:r>
            <a:r>
              <a:rPr lang="en-US" sz="1700">
                <a:latin typeface="Segoe UI"/>
                <a:cs typeface="Segoe UI"/>
              </a:rPr>
              <a:t>for existing buildings</a:t>
            </a:r>
          </a:p>
          <a:p>
            <a:pPr lvl="2">
              <a:lnSpc>
                <a:spcPct val="120000"/>
              </a:lnSpc>
              <a:spcBef>
                <a:spcPts val="600"/>
              </a:spcBef>
            </a:pPr>
            <a:endParaRPr lang="en-US" sz="1700"/>
          </a:p>
          <a:p>
            <a:pPr lvl="2">
              <a:lnSpc>
                <a:spcPct val="120000"/>
              </a:lnSpc>
              <a:spcBef>
                <a:spcPts val="600"/>
              </a:spcBef>
            </a:pPr>
            <a:endParaRPr lang="en-US" sz="1700"/>
          </a:p>
          <a:p>
            <a:pPr lvl="2">
              <a:lnSpc>
                <a:spcPct val="120000"/>
              </a:lnSpc>
              <a:spcBef>
                <a:spcPts val="600"/>
              </a:spcBef>
            </a:pPr>
            <a:endParaRPr lang="en-US" sz="1700"/>
          </a:p>
          <a:p>
            <a:pPr>
              <a:lnSpc>
                <a:spcPct val="120000"/>
              </a:lnSpc>
              <a:spcBef>
                <a:spcPts val="600"/>
              </a:spcBef>
            </a:pPr>
            <a:endParaRPr lang="en-US" sz="2400"/>
          </a:p>
          <a:p>
            <a:pPr marL="0" indent="0">
              <a:lnSpc>
                <a:spcPct val="120000"/>
              </a:lnSpc>
              <a:spcBef>
                <a:spcPts val="600"/>
              </a:spcBef>
              <a:buNone/>
            </a:pPr>
            <a:endParaRPr lang="en-US" sz="2200"/>
          </a:p>
          <a:p>
            <a:pPr marL="0" indent="0">
              <a:lnSpc>
                <a:spcPct val="120000"/>
              </a:lnSpc>
              <a:spcBef>
                <a:spcPts val="600"/>
              </a:spcBef>
              <a:buNone/>
            </a:pPr>
            <a:endParaRPr lang="en-US" sz="2400"/>
          </a:p>
          <a:p>
            <a:pPr marL="0" indent="0">
              <a:lnSpc>
                <a:spcPct val="120000"/>
              </a:lnSpc>
              <a:spcBef>
                <a:spcPts val="600"/>
              </a:spcBef>
              <a:buNone/>
            </a:pPr>
            <a:endParaRPr lang="en-US" sz="2200" strike="sngStrike"/>
          </a:p>
          <a:p>
            <a:pPr marL="0" indent="0">
              <a:lnSpc>
                <a:spcPct val="120000"/>
              </a:lnSpc>
              <a:spcBef>
                <a:spcPts val="600"/>
              </a:spcBef>
              <a:buNone/>
            </a:pPr>
            <a:endParaRPr lang="en-US" sz="2400" strike="sngStrike"/>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416C9-3E56-4356-B5A5-07CC0717963B}" type="slidenum">
              <a:rPr kumimoji="0" lang="en-US" sz="1200" b="1" i="0" u="none" strike="noStrike" kern="1200" cap="none" spc="0" normalizeH="0" baseline="0" noProof="0" smtClean="0">
                <a:ln>
                  <a:noFill/>
                </a:ln>
                <a:solidFill>
                  <a:prstClr val="white">
                    <a:lumMod val="50000"/>
                  </a:prstClr>
                </a:solidFill>
                <a:effectLst/>
                <a:uLnTx/>
                <a:uFillTx/>
                <a:latin typeface="Segoe UI Semibold" panose="020B07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1" i="0" u="none" strike="noStrike" kern="1200" cap="none" spc="0" normalizeH="0" baseline="0" noProof="0">
              <a:ln>
                <a:noFill/>
              </a:ln>
              <a:solidFill>
                <a:prstClr val="white">
                  <a:lumMod val="50000"/>
                </a:prstClr>
              </a:solidFill>
              <a:effectLst/>
              <a:uLnTx/>
              <a:uFillTx/>
              <a:latin typeface="Segoe UI Semibold" panose="020B0702040204020203" pitchFamily="34" charset="0"/>
              <a:cs typeface="Segoe UI" panose="020B0502040204020203" pitchFamily="34" charset="0"/>
            </a:endParaRPr>
          </a:p>
        </p:txBody>
      </p:sp>
    </p:spTree>
    <p:extLst>
      <p:ext uri="{BB962C8B-B14F-4D97-AF65-F5344CB8AC3E}">
        <p14:creationId xmlns:p14="http://schemas.microsoft.com/office/powerpoint/2010/main" val="1198530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29915" y="52427"/>
            <a:ext cx="10515600" cy="1325563"/>
          </a:xfrm>
        </p:spPr>
        <p:txBody>
          <a:bodyPr/>
          <a:lstStyle/>
          <a:p>
            <a:r>
              <a:rPr lang="en-US">
                <a:latin typeface="Segoe UI"/>
                <a:ea typeface="Segoe UI" panose="020B0502040204020203" pitchFamily="34" charset="0"/>
                <a:cs typeface="Segoe UI"/>
              </a:rPr>
              <a:t>Lessons Learned &amp; Opportunities </a:t>
            </a:r>
            <a:endParaRPr lang="en-US">
              <a:latin typeface="Segoe UI"/>
              <a:ea typeface="Segoe UI" panose="020B0502040204020203" pitchFamily="34" charset="0"/>
              <a:cs typeface="Segoe UI" panose="020B0502040204020203" pitchFamily="34" charset="0"/>
            </a:endParaRPr>
          </a:p>
        </p:txBody>
      </p:sp>
      <p:sp>
        <p:nvSpPr>
          <p:cNvPr id="10" name="Content Placeholder 9"/>
          <p:cNvSpPr>
            <a:spLocks noGrp="1"/>
          </p:cNvSpPr>
          <p:nvPr>
            <p:ph idx="1"/>
          </p:nvPr>
        </p:nvSpPr>
        <p:spPr>
          <a:xfrm>
            <a:off x="833610" y="1147811"/>
            <a:ext cx="10732169" cy="4868523"/>
          </a:xfrm>
        </p:spPr>
        <p:txBody>
          <a:bodyPr vert="horz" lIns="91440" tIns="45720" rIns="91440" bIns="45720" rtlCol="0" anchor="t">
            <a:normAutofit fontScale="92500" lnSpcReduction="20000"/>
          </a:bodyPr>
          <a:lstStyle/>
          <a:p>
            <a:pPr marL="457200" indent="-457200">
              <a:lnSpc>
                <a:spcPct val="120000"/>
              </a:lnSpc>
              <a:spcBef>
                <a:spcPts val="600"/>
              </a:spcBef>
              <a:buFont typeface="+mj-lt"/>
              <a:buAutoNum type="arabicPeriod"/>
            </a:pPr>
            <a:r>
              <a:rPr lang="en-US">
                <a:latin typeface="Segoe UI"/>
                <a:cs typeface="Segoe UI"/>
              </a:rPr>
              <a:t>Durable incentive funding for BE is needed, but must be balanced with affordability</a:t>
            </a:r>
          </a:p>
          <a:p>
            <a:pPr lvl="2">
              <a:lnSpc>
                <a:spcPct val="120000"/>
              </a:lnSpc>
              <a:spcBef>
                <a:spcPts val="600"/>
              </a:spcBef>
            </a:pPr>
            <a:r>
              <a:rPr lang="en-US">
                <a:latin typeface="Segoe UI"/>
                <a:cs typeface="Segoe UI"/>
              </a:rPr>
              <a:t>TECH program had 30+ start/stops across all categories (statewide), a significant pain point for customers and contractors </a:t>
            </a:r>
          </a:p>
          <a:p>
            <a:pPr lvl="1">
              <a:lnSpc>
                <a:spcPct val="120000"/>
              </a:lnSpc>
              <a:spcBef>
                <a:spcPts val="600"/>
              </a:spcBef>
            </a:pPr>
            <a:r>
              <a:rPr lang="en-US">
                <a:latin typeface="Segoe UI"/>
                <a:cs typeface="Segoe UI"/>
              </a:rPr>
              <a:t>Opportunities  </a:t>
            </a:r>
          </a:p>
          <a:p>
            <a:pPr lvl="2">
              <a:lnSpc>
                <a:spcPct val="120000"/>
              </a:lnSpc>
              <a:spcBef>
                <a:spcPts val="600"/>
              </a:spcBef>
            </a:pPr>
            <a:r>
              <a:rPr lang="en-US">
                <a:latin typeface="Segoe UI"/>
                <a:cs typeface="Segoe UI"/>
              </a:rPr>
              <a:t>Leverage multiple funding sources and stacking incentives whenever possible</a:t>
            </a:r>
          </a:p>
          <a:p>
            <a:pPr lvl="2">
              <a:lnSpc>
                <a:spcPct val="120000"/>
              </a:lnSpc>
              <a:spcBef>
                <a:spcPts val="600"/>
              </a:spcBef>
            </a:pPr>
            <a:r>
              <a:rPr lang="en-US">
                <a:latin typeface="Segoe UI"/>
                <a:cs typeface="Segoe UI"/>
              </a:rPr>
              <a:t>Consider opportunities to modify existing rules/requirements that make it challenging to offer BE measures within existing IOU Energy Efficiency programs</a:t>
            </a:r>
          </a:p>
          <a:p>
            <a:pPr lvl="2">
              <a:lnSpc>
                <a:spcPct val="120000"/>
              </a:lnSpc>
              <a:spcBef>
                <a:spcPts val="600"/>
              </a:spcBef>
            </a:pPr>
            <a:endParaRPr lang="en-US"/>
          </a:p>
          <a:p>
            <a:pPr marL="457200" indent="-457200">
              <a:lnSpc>
                <a:spcPct val="120000"/>
              </a:lnSpc>
              <a:spcBef>
                <a:spcPts val="600"/>
              </a:spcBef>
              <a:buFont typeface="+mj-lt"/>
              <a:buAutoNum type="arabicPeriod"/>
            </a:pPr>
            <a:r>
              <a:rPr lang="en-US">
                <a:latin typeface="Segoe UI"/>
                <a:cs typeface="Segoe UI"/>
              </a:rPr>
              <a:t>Coordination across utilities and programs can help increase alignment and avoid barriers</a:t>
            </a:r>
          </a:p>
          <a:p>
            <a:pPr lvl="2">
              <a:lnSpc>
                <a:spcPct val="120000"/>
              </a:lnSpc>
              <a:spcBef>
                <a:spcPts val="600"/>
              </a:spcBef>
            </a:pPr>
            <a:r>
              <a:rPr lang="en-US">
                <a:latin typeface="Segoe UI"/>
                <a:cs typeface="Segoe UI"/>
              </a:rPr>
              <a:t>Barriers may include inconsistent requirements, such as requirements that contractors participate in training deemed appropriate by the program – instead of having a standardized training requirement</a:t>
            </a:r>
          </a:p>
          <a:p>
            <a:pPr lvl="1">
              <a:lnSpc>
                <a:spcPct val="120000"/>
              </a:lnSpc>
              <a:spcBef>
                <a:spcPts val="600"/>
              </a:spcBef>
            </a:pPr>
            <a:r>
              <a:rPr lang="en-US">
                <a:latin typeface="Segoe UI"/>
                <a:cs typeface="Segoe UI"/>
              </a:rPr>
              <a:t>Opportunities</a:t>
            </a:r>
            <a:endParaRPr lang="en-US"/>
          </a:p>
          <a:p>
            <a:pPr lvl="2">
              <a:lnSpc>
                <a:spcPct val="120000"/>
              </a:lnSpc>
              <a:spcBef>
                <a:spcPts val="600"/>
              </a:spcBef>
            </a:pPr>
            <a:r>
              <a:rPr lang="en-US">
                <a:latin typeface="Segoe UI"/>
                <a:cs typeface="Segoe UI"/>
              </a:rPr>
              <a:t>Collaborating across programs and with IOUs and relevant stakeholders on future program design and BE activities</a:t>
            </a:r>
          </a:p>
          <a:p>
            <a:pPr lvl="2">
              <a:lnSpc>
                <a:spcPct val="120000"/>
              </a:lnSpc>
              <a:spcBef>
                <a:spcPts val="600"/>
              </a:spcBef>
            </a:pPr>
            <a:r>
              <a:rPr lang="en-US">
                <a:latin typeface="Segoe UI"/>
                <a:cs typeface="Segoe UI"/>
              </a:rPr>
              <a:t>Align training curricula</a:t>
            </a:r>
          </a:p>
          <a:p>
            <a:pPr lvl="2">
              <a:lnSpc>
                <a:spcPct val="120000"/>
              </a:lnSpc>
              <a:spcBef>
                <a:spcPts val="600"/>
              </a:spcBef>
            </a:pPr>
            <a:r>
              <a:rPr lang="en-US">
                <a:latin typeface="Segoe UI"/>
                <a:cs typeface="Segoe UI"/>
              </a:rPr>
              <a:t>Streamline governance and simplify program and technical rules</a:t>
            </a:r>
          </a:p>
          <a:p>
            <a:pPr lvl="2">
              <a:lnSpc>
                <a:spcPct val="120000"/>
              </a:lnSpc>
              <a:spcBef>
                <a:spcPts val="600"/>
              </a:spcBef>
            </a:pPr>
            <a:endParaRPr lang="en-US"/>
          </a:p>
          <a:p>
            <a:pPr marL="914400" lvl="2" indent="0">
              <a:lnSpc>
                <a:spcPct val="120000"/>
              </a:lnSpc>
              <a:spcBef>
                <a:spcPts val="600"/>
              </a:spcBef>
              <a:buNone/>
            </a:pPr>
            <a:endParaRPr lang="en-US"/>
          </a:p>
          <a:p>
            <a:pPr lvl="1">
              <a:lnSpc>
                <a:spcPct val="120000"/>
              </a:lnSpc>
              <a:spcBef>
                <a:spcPts val="600"/>
              </a:spcBef>
            </a:pPr>
            <a:endParaRPr lang="en-US"/>
          </a:p>
          <a:p>
            <a:pPr marL="457200" indent="-457200">
              <a:lnSpc>
                <a:spcPct val="120000"/>
              </a:lnSpc>
              <a:spcBef>
                <a:spcPts val="600"/>
              </a:spcBef>
              <a:buFont typeface="+mj-lt"/>
              <a:buAutoNum type="arabicPeriod"/>
            </a:pPr>
            <a:endParaRPr lang="en-US"/>
          </a:p>
          <a:p>
            <a:pPr lvl="2">
              <a:lnSpc>
                <a:spcPct val="120000"/>
              </a:lnSpc>
              <a:spcBef>
                <a:spcPts val="600"/>
              </a:spcBef>
            </a:pPr>
            <a:endParaRPr lang="en-US"/>
          </a:p>
          <a:p>
            <a:pPr>
              <a:lnSpc>
                <a:spcPct val="120000"/>
              </a:lnSpc>
              <a:spcBef>
                <a:spcPts val="600"/>
              </a:spcBef>
            </a:pPr>
            <a:endParaRPr lang="en-US" sz="1100"/>
          </a:p>
          <a:p>
            <a:endParaRPr lang="en-US"/>
          </a:p>
          <a:p>
            <a:pPr lvl="1">
              <a:lnSpc>
                <a:spcPct val="120000"/>
              </a:lnSpc>
              <a:spcBef>
                <a:spcPts val="600"/>
              </a:spcBef>
            </a:pPr>
            <a:endParaRPr lang="en-US" sz="2200"/>
          </a:p>
          <a:p>
            <a:pPr marL="0" indent="0">
              <a:lnSpc>
                <a:spcPct val="120000"/>
              </a:lnSpc>
              <a:spcBef>
                <a:spcPts val="600"/>
              </a:spcBef>
              <a:buNone/>
            </a:pPr>
            <a:endParaRPr lang="en-US" sz="2400"/>
          </a:p>
          <a:p>
            <a:pPr>
              <a:lnSpc>
                <a:spcPct val="120000"/>
              </a:lnSpc>
              <a:spcBef>
                <a:spcPts val="600"/>
              </a:spcBef>
            </a:pPr>
            <a:endParaRPr lang="en-US" sz="2400"/>
          </a:p>
          <a:p>
            <a:pPr marL="0" indent="0">
              <a:lnSpc>
                <a:spcPct val="120000"/>
              </a:lnSpc>
              <a:spcBef>
                <a:spcPts val="600"/>
              </a:spcBef>
              <a:buNone/>
            </a:pPr>
            <a:endParaRPr lang="en-US"/>
          </a:p>
          <a:p>
            <a:pPr marL="0" indent="0">
              <a:lnSpc>
                <a:spcPct val="120000"/>
              </a:lnSpc>
              <a:spcBef>
                <a:spcPts val="600"/>
              </a:spcBef>
              <a:buNone/>
            </a:pPr>
            <a:endParaRPr lang="en-US" sz="2400"/>
          </a:p>
          <a:p>
            <a:pPr marL="0" indent="0">
              <a:lnSpc>
                <a:spcPct val="120000"/>
              </a:lnSpc>
              <a:spcBef>
                <a:spcPts val="600"/>
              </a:spcBef>
              <a:buNone/>
            </a:pPr>
            <a:endParaRPr lang="en-US" sz="2200" strike="sngStrike"/>
          </a:p>
          <a:p>
            <a:pPr marL="0" indent="0">
              <a:lnSpc>
                <a:spcPct val="120000"/>
              </a:lnSpc>
              <a:spcBef>
                <a:spcPts val="600"/>
              </a:spcBef>
              <a:buNone/>
            </a:pPr>
            <a:endParaRPr lang="en-US" sz="2400" strike="sngStrike"/>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416C9-3E56-4356-B5A5-07CC0717963B}" type="slidenum">
              <a:rPr kumimoji="0" lang="en-US" sz="1200" b="1" i="0" u="none" strike="noStrike" kern="1200" cap="none" spc="0" normalizeH="0" baseline="0" noProof="0" smtClean="0">
                <a:ln>
                  <a:noFill/>
                </a:ln>
                <a:solidFill>
                  <a:prstClr val="white">
                    <a:lumMod val="50000"/>
                  </a:prstClr>
                </a:solidFill>
                <a:effectLst/>
                <a:uLnTx/>
                <a:uFillTx/>
                <a:latin typeface="Segoe UI Semibold" panose="020B07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1" i="0" u="none" strike="noStrike" kern="1200" cap="none" spc="0" normalizeH="0" baseline="0" noProof="0">
              <a:ln>
                <a:noFill/>
              </a:ln>
              <a:solidFill>
                <a:prstClr val="white">
                  <a:lumMod val="50000"/>
                </a:prstClr>
              </a:solidFill>
              <a:effectLst/>
              <a:uLnTx/>
              <a:uFillTx/>
              <a:latin typeface="Segoe UI Semibold" panose="020B0702040204020203" pitchFamily="34" charset="0"/>
              <a:cs typeface="Segoe UI" panose="020B0502040204020203" pitchFamily="34" charset="0"/>
            </a:endParaRPr>
          </a:p>
        </p:txBody>
      </p:sp>
      <p:sp>
        <p:nvSpPr>
          <p:cNvPr id="2" name="BainBulletsConfiguration" hidden="1">
            <a:extLst>
              <a:ext uri="{C183D7F6-B498-43B3-948B-1728B52AA6E4}">
                <adec:decorative xmlns:adec="http://schemas.microsoft.com/office/drawing/2017/decorative" val="1"/>
              </a:ext>
            </a:extLst>
          </p:cNvPr>
          <p:cNvSpPr txBox="1"/>
          <p:nvPr/>
        </p:nvSpPr>
        <p:spPr>
          <a:xfrm>
            <a:off x="1626400" y="79912"/>
            <a:ext cx="8715101" cy="107722"/>
          </a:xfrm>
          <a:prstGeom prst="rect">
            <a:avLst/>
          </a:prstGeom>
          <a:noFill/>
        </p:spPr>
        <p:txBody>
          <a:bodyPr vert="horz" rtlCol="0">
            <a:spAutoFit/>
          </a:bodyPr>
          <a:lstStyle/>
          <a:p>
            <a:pPr marL="0" marR="0" lvl="0" indent="0" algn="l" defTabSz="896437"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6290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3D424-2497-E293-FBAC-3C135CD6486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7690B01-D58A-62DE-E754-6B58A361B891}"/>
              </a:ext>
            </a:extLst>
          </p:cNvPr>
          <p:cNvSpPr>
            <a:spLocks noGrp="1"/>
          </p:cNvSpPr>
          <p:nvPr>
            <p:ph type="title"/>
          </p:nvPr>
        </p:nvSpPr>
        <p:spPr>
          <a:xfrm>
            <a:off x="729915" y="52427"/>
            <a:ext cx="10515600" cy="1325563"/>
          </a:xfrm>
        </p:spPr>
        <p:txBody>
          <a:bodyPr/>
          <a:lstStyle/>
          <a:p>
            <a:r>
              <a:rPr lang="en-US">
                <a:latin typeface="Segoe UI"/>
                <a:ea typeface="Segoe UI" panose="020B0502040204020203" pitchFamily="34" charset="0"/>
                <a:cs typeface="Segoe UI"/>
              </a:rPr>
              <a:t>Lessons Learned &amp; Opportunities continued </a:t>
            </a:r>
          </a:p>
        </p:txBody>
      </p:sp>
      <p:sp>
        <p:nvSpPr>
          <p:cNvPr id="10" name="Content Placeholder 9">
            <a:extLst>
              <a:ext uri="{FF2B5EF4-FFF2-40B4-BE49-F238E27FC236}">
                <a16:creationId xmlns:a16="http://schemas.microsoft.com/office/drawing/2014/main" id="{C4A695C0-E39B-64D3-6EC0-2B8A5973B9F2}"/>
              </a:ext>
            </a:extLst>
          </p:cNvPr>
          <p:cNvSpPr>
            <a:spLocks noGrp="1"/>
          </p:cNvSpPr>
          <p:nvPr>
            <p:ph idx="1"/>
          </p:nvPr>
        </p:nvSpPr>
        <p:spPr>
          <a:xfrm>
            <a:off x="729916" y="1454510"/>
            <a:ext cx="10732169" cy="5102160"/>
          </a:xfrm>
        </p:spPr>
        <p:txBody>
          <a:bodyPr vert="horz" lIns="91440" tIns="45720" rIns="91440" bIns="45720" rtlCol="0" anchor="t">
            <a:normAutofit/>
          </a:bodyPr>
          <a:lstStyle/>
          <a:p>
            <a:pPr marL="457200" indent="-457200">
              <a:lnSpc>
                <a:spcPct val="120000"/>
              </a:lnSpc>
              <a:spcBef>
                <a:spcPts val="600"/>
              </a:spcBef>
              <a:buFont typeface="+mj-lt"/>
              <a:buAutoNum type="arabicPeriod" startAt="3"/>
            </a:pPr>
            <a:r>
              <a:rPr lang="en-US">
                <a:latin typeface="Segoe UI"/>
                <a:cs typeface="Segoe UI"/>
              </a:rPr>
              <a:t>Greater awareness is needed on the advantages and benefits of decarbonization</a:t>
            </a:r>
          </a:p>
          <a:p>
            <a:pPr lvl="2">
              <a:lnSpc>
                <a:spcPct val="120000"/>
              </a:lnSpc>
              <a:spcBef>
                <a:spcPts val="600"/>
              </a:spcBef>
            </a:pPr>
            <a:r>
              <a:rPr lang="en-US">
                <a:latin typeface="Segoe UI"/>
                <a:cs typeface="Segoe UI"/>
              </a:rPr>
              <a:t>ESA BE Pilot found that consumers were initially apprehensive to participate due to perceived upfront and longer-term operating costs</a:t>
            </a:r>
          </a:p>
          <a:p>
            <a:pPr lvl="2">
              <a:lnSpc>
                <a:spcPct val="120000"/>
              </a:lnSpc>
              <a:spcBef>
                <a:spcPts val="600"/>
              </a:spcBef>
            </a:pPr>
            <a:r>
              <a:rPr lang="en-US">
                <a:latin typeface="Segoe UI"/>
                <a:cs typeface="Segoe UI"/>
              </a:rPr>
              <a:t>TECH Solar campaign found that personalized outreach that reflects individual usage patterns enhances engagement</a:t>
            </a:r>
          </a:p>
          <a:p>
            <a:pPr lvl="1">
              <a:lnSpc>
                <a:spcPct val="120000"/>
              </a:lnSpc>
              <a:spcBef>
                <a:spcPts val="600"/>
              </a:spcBef>
            </a:pPr>
            <a:r>
              <a:rPr lang="en-US">
                <a:latin typeface="Segoe UI"/>
                <a:cs typeface="Segoe UI"/>
              </a:rPr>
              <a:t>Opportunities</a:t>
            </a:r>
            <a:endParaRPr lang="en-US"/>
          </a:p>
          <a:p>
            <a:pPr lvl="2">
              <a:lnSpc>
                <a:spcPct val="120000"/>
              </a:lnSpc>
              <a:spcBef>
                <a:spcPts val="600"/>
              </a:spcBef>
            </a:pPr>
            <a:r>
              <a:rPr lang="en-US">
                <a:latin typeface="Segoe UI"/>
                <a:cs typeface="Segoe UI"/>
              </a:rPr>
              <a:t>Continue to use bill and rate analysis (and associated tools) to help customers make informed decisions</a:t>
            </a:r>
          </a:p>
          <a:p>
            <a:pPr lvl="2">
              <a:lnSpc>
                <a:spcPct val="120000"/>
              </a:lnSpc>
              <a:spcBef>
                <a:spcPts val="600"/>
              </a:spcBef>
            </a:pPr>
            <a:r>
              <a:rPr lang="en-US">
                <a:latin typeface="Segoe UI"/>
                <a:cs typeface="Segoe UI"/>
              </a:rPr>
              <a:t>Support customer and contractor understanding how electrification impacts them (dispel myths)</a:t>
            </a:r>
          </a:p>
          <a:p>
            <a:pPr lvl="2">
              <a:lnSpc>
                <a:spcPct val="120000"/>
              </a:lnSpc>
              <a:spcBef>
                <a:spcPts val="600"/>
              </a:spcBef>
            </a:pPr>
            <a:r>
              <a:rPr lang="en-US">
                <a:latin typeface="Segoe UI"/>
                <a:cs typeface="Segoe UI"/>
              </a:rPr>
              <a:t>Collaboration with multiple stakeholders can also help create awareness of benefits</a:t>
            </a:r>
          </a:p>
          <a:p>
            <a:pPr lvl="2">
              <a:lnSpc>
                <a:spcPct val="120000"/>
              </a:lnSpc>
              <a:spcBef>
                <a:spcPts val="600"/>
              </a:spcBef>
            </a:pPr>
            <a:endParaRPr lang="en-US">
              <a:latin typeface="Segoe UI"/>
              <a:cs typeface="Segoe UI"/>
            </a:endParaRPr>
          </a:p>
          <a:p>
            <a:pPr lvl="2">
              <a:lnSpc>
                <a:spcPct val="120000"/>
              </a:lnSpc>
              <a:spcBef>
                <a:spcPts val="600"/>
              </a:spcBef>
            </a:pPr>
            <a:endParaRPr lang="en-US"/>
          </a:p>
          <a:p>
            <a:pPr marL="914400" lvl="2" indent="0">
              <a:lnSpc>
                <a:spcPct val="120000"/>
              </a:lnSpc>
              <a:spcBef>
                <a:spcPts val="600"/>
              </a:spcBef>
              <a:buNone/>
            </a:pPr>
            <a:endParaRPr lang="en-US"/>
          </a:p>
          <a:p>
            <a:pPr lvl="3"/>
            <a:endParaRPr lang="en-US"/>
          </a:p>
          <a:p>
            <a:endParaRPr lang="en-US"/>
          </a:p>
          <a:p>
            <a:pPr lvl="1">
              <a:lnSpc>
                <a:spcPct val="120000"/>
              </a:lnSpc>
              <a:spcBef>
                <a:spcPts val="600"/>
              </a:spcBef>
            </a:pPr>
            <a:endParaRPr lang="en-US" sz="2200"/>
          </a:p>
          <a:p>
            <a:pPr marL="0" indent="0">
              <a:lnSpc>
                <a:spcPct val="120000"/>
              </a:lnSpc>
              <a:spcBef>
                <a:spcPts val="600"/>
              </a:spcBef>
              <a:buNone/>
            </a:pPr>
            <a:endParaRPr lang="en-US" sz="2400"/>
          </a:p>
          <a:p>
            <a:pPr>
              <a:lnSpc>
                <a:spcPct val="120000"/>
              </a:lnSpc>
              <a:spcBef>
                <a:spcPts val="600"/>
              </a:spcBef>
            </a:pPr>
            <a:endParaRPr lang="en-US" sz="2400"/>
          </a:p>
          <a:p>
            <a:pPr marL="0" indent="0">
              <a:lnSpc>
                <a:spcPct val="120000"/>
              </a:lnSpc>
              <a:spcBef>
                <a:spcPts val="600"/>
              </a:spcBef>
              <a:buNone/>
            </a:pPr>
            <a:endParaRPr lang="en-US"/>
          </a:p>
          <a:p>
            <a:pPr marL="0" indent="0">
              <a:lnSpc>
                <a:spcPct val="120000"/>
              </a:lnSpc>
              <a:spcBef>
                <a:spcPts val="600"/>
              </a:spcBef>
              <a:buNone/>
            </a:pPr>
            <a:endParaRPr lang="en-US" sz="2400"/>
          </a:p>
          <a:p>
            <a:pPr marL="0" indent="0">
              <a:lnSpc>
                <a:spcPct val="120000"/>
              </a:lnSpc>
              <a:spcBef>
                <a:spcPts val="600"/>
              </a:spcBef>
              <a:buNone/>
            </a:pPr>
            <a:endParaRPr lang="en-US" sz="2200" strike="sngStrike"/>
          </a:p>
          <a:p>
            <a:pPr marL="0" indent="0">
              <a:lnSpc>
                <a:spcPct val="120000"/>
              </a:lnSpc>
              <a:spcBef>
                <a:spcPts val="600"/>
              </a:spcBef>
              <a:buNone/>
            </a:pPr>
            <a:endParaRPr lang="en-US" sz="2400" strike="sngStrike"/>
          </a:p>
        </p:txBody>
      </p:sp>
      <p:sp>
        <p:nvSpPr>
          <p:cNvPr id="4" name="Slide Number Placeholder 3">
            <a:extLst>
              <a:ext uri="{FF2B5EF4-FFF2-40B4-BE49-F238E27FC236}">
                <a16:creationId xmlns:a16="http://schemas.microsoft.com/office/drawing/2014/main" id="{1DDDAA17-7FB3-EC47-078D-42C1CDCC70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416C9-3E56-4356-B5A5-07CC0717963B}" type="slidenum">
              <a:rPr kumimoji="0" lang="en-US" sz="1200" b="1" i="0" u="none" strike="noStrike" kern="1200" cap="none" spc="0" normalizeH="0" baseline="0" noProof="0" smtClean="0">
                <a:ln>
                  <a:noFill/>
                </a:ln>
                <a:solidFill>
                  <a:prstClr val="white">
                    <a:lumMod val="50000"/>
                  </a:prstClr>
                </a:solidFill>
                <a:effectLst/>
                <a:uLnTx/>
                <a:uFillTx/>
                <a:latin typeface="Segoe UI Semibold" panose="020B07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1" i="0" u="none" strike="noStrike" kern="1200" cap="none" spc="0" normalizeH="0" baseline="0" noProof="0">
              <a:ln>
                <a:noFill/>
              </a:ln>
              <a:solidFill>
                <a:prstClr val="white">
                  <a:lumMod val="50000"/>
                </a:prstClr>
              </a:solidFill>
              <a:effectLst/>
              <a:uLnTx/>
              <a:uFillTx/>
              <a:latin typeface="Segoe UI Semibold" panose="020B0702040204020203" pitchFamily="34" charset="0"/>
              <a:cs typeface="Segoe UI" panose="020B0502040204020203" pitchFamily="34" charset="0"/>
            </a:endParaRPr>
          </a:p>
        </p:txBody>
      </p:sp>
      <p:sp>
        <p:nvSpPr>
          <p:cNvPr id="2" name="BainBulletsConfiguration" hidden="1">
            <a:extLst>
              <a:ext uri="{FF2B5EF4-FFF2-40B4-BE49-F238E27FC236}">
                <a16:creationId xmlns:a16="http://schemas.microsoft.com/office/drawing/2014/main" id="{31CAC579-A5CB-39EE-494D-4DED7E5C6E6A}"/>
              </a:ext>
              <a:ext uri="{C183D7F6-B498-43B3-948B-1728B52AA6E4}">
                <adec:decorative xmlns:adec="http://schemas.microsoft.com/office/drawing/2017/decorative" val="1"/>
              </a:ext>
            </a:extLst>
          </p:cNvPr>
          <p:cNvSpPr txBox="1"/>
          <p:nvPr/>
        </p:nvSpPr>
        <p:spPr>
          <a:xfrm>
            <a:off x="1626400" y="79912"/>
            <a:ext cx="8715101" cy="107722"/>
          </a:xfrm>
          <a:prstGeom prst="rect">
            <a:avLst/>
          </a:prstGeom>
          <a:noFill/>
        </p:spPr>
        <p:txBody>
          <a:bodyPr vert="horz" rtlCol="0">
            <a:spAutoFit/>
          </a:bodyPr>
          <a:lstStyle/>
          <a:p>
            <a:pPr marL="0" marR="0" lvl="0" indent="0" algn="l" defTabSz="896437"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9897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09E2-DE59-CAD1-3B98-5B35965576E5}"/>
              </a:ext>
            </a:extLst>
          </p:cNvPr>
          <p:cNvSpPr>
            <a:spLocks noGrp="1"/>
          </p:cNvSpPr>
          <p:nvPr>
            <p:ph type="title"/>
          </p:nvPr>
        </p:nvSpPr>
        <p:spPr>
          <a:xfrm>
            <a:off x="838200" y="3665"/>
            <a:ext cx="10515600" cy="1325563"/>
          </a:xfrm>
        </p:spPr>
        <p:txBody>
          <a:bodyPr/>
          <a:lstStyle/>
          <a:p>
            <a:r>
              <a:rPr lang="en-US">
                <a:latin typeface="Segoe UI"/>
                <a:cs typeface="Segoe UI Light"/>
              </a:rPr>
              <a:t>Conclusion</a:t>
            </a:r>
          </a:p>
        </p:txBody>
      </p:sp>
      <p:sp>
        <p:nvSpPr>
          <p:cNvPr id="3" name="Content Placeholder 2">
            <a:extLst>
              <a:ext uri="{FF2B5EF4-FFF2-40B4-BE49-F238E27FC236}">
                <a16:creationId xmlns:a16="http://schemas.microsoft.com/office/drawing/2014/main" id="{E2D833E0-0393-7D46-64AB-53276E349FC8}"/>
              </a:ext>
            </a:extLst>
          </p:cNvPr>
          <p:cNvSpPr>
            <a:spLocks noGrp="1"/>
          </p:cNvSpPr>
          <p:nvPr>
            <p:ph idx="1"/>
          </p:nvPr>
        </p:nvSpPr>
        <p:spPr>
          <a:xfrm>
            <a:off x="838200" y="1259010"/>
            <a:ext cx="10369062" cy="4351338"/>
          </a:xfrm>
        </p:spPr>
        <p:txBody>
          <a:bodyPr vert="horz" lIns="91440" tIns="45720" rIns="91440" bIns="45720" rtlCol="0" anchor="t">
            <a:normAutofit fontScale="85000" lnSpcReduction="10000"/>
          </a:bodyPr>
          <a:lstStyle/>
          <a:p>
            <a:pPr marL="0" indent="0">
              <a:buNone/>
            </a:pPr>
            <a:r>
              <a:rPr lang="en-US">
                <a:latin typeface="Segoe UI"/>
                <a:cs typeface="Segoe UI"/>
              </a:rPr>
              <a:t>There is a mix of short- and long-term opportunities for advancing BE:</a:t>
            </a:r>
            <a:endParaRPr lang="en-US">
              <a:cs typeface="Segoe UI"/>
            </a:endParaRPr>
          </a:p>
          <a:p>
            <a:pPr marL="0" indent="0">
              <a:buNone/>
            </a:pPr>
            <a:endParaRPr lang="en-US" b="1">
              <a:latin typeface="Segoe UI"/>
              <a:cs typeface="Segoe UI"/>
            </a:endParaRPr>
          </a:p>
          <a:p>
            <a:pPr marL="0" indent="0">
              <a:buNone/>
            </a:pPr>
            <a:r>
              <a:rPr lang="en-US" b="1">
                <a:latin typeface="Segoe UI"/>
                <a:cs typeface="Segoe UI"/>
              </a:rPr>
              <a:t>Short Term</a:t>
            </a:r>
            <a:endParaRPr lang="en-US"/>
          </a:p>
          <a:p>
            <a:r>
              <a:rPr lang="en-US">
                <a:latin typeface="Segoe UI"/>
                <a:cs typeface="Segoe UI"/>
              </a:rPr>
              <a:t>Leverage multiple funding sources and stacking incentives whenever possible</a:t>
            </a:r>
          </a:p>
          <a:p>
            <a:r>
              <a:rPr lang="en-US"/>
              <a:t>Continue to educate workforce/contractors on the installation and benefits of electrification </a:t>
            </a:r>
            <a:endParaRPr lang="en-US">
              <a:latin typeface="Segoe UI"/>
              <a:cs typeface="Segoe UI"/>
            </a:endParaRPr>
          </a:p>
          <a:p>
            <a:r>
              <a:rPr lang="en-US">
                <a:latin typeface="Segoe UI"/>
                <a:cs typeface="Segoe UI"/>
              </a:rPr>
              <a:t>Collaborate with multiple stakeholders on program development and awareness</a:t>
            </a:r>
          </a:p>
          <a:p>
            <a:r>
              <a:rPr lang="en-US">
                <a:latin typeface="Segoe UI"/>
                <a:cs typeface="Segoe UI"/>
              </a:rPr>
              <a:t>Coordinate with agencies and programs to advance BE codes to achieve decarbonization targets</a:t>
            </a:r>
          </a:p>
          <a:p>
            <a:pPr marL="0" indent="0">
              <a:buNone/>
            </a:pPr>
            <a:endParaRPr lang="en-US">
              <a:cs typeface="Segoe UI"/>
            </a:endParaRPr>
          </a:p>
          <a:p>
            <a:pPr marL="0" indent="0">
              <a:buNone/>
            </a:pPr>
            <a:r>
              <a:rPr lang="en-US" b="1">
                <a:latin typeface="Segoe UI"/>
                <a:cs typeface="Segoe UI"/>
              </a:rPr>
              <a:t>Longer Term</a:t>
            </a:r>
          </a:p>
          <a:p>
            <a:r>
              <a:rPr lang="en-US">
                <a:latin typeface="Segoe UI"/>
                <a:cs typeface="Segoe UI"/>
              </a:rPr>
              <a:t>Addressing challenges that prevent existing programs from being used to advance BE</a:t>
            </a:r>
          </a:p>
          <a:p>
            <a:r>
              <a:rPr lang="en-US">
                <a:latin typeface="Segoe UI"/>
                <a:cs typeface="Segoe UI"/>
              </a:rPr>
              <a:t>Collaborating with IOUs and relevant stakeholders on future program design and BE activities</a:t>
            </a:r>
          </a:p>
          <a:p>
            <a:r>
              <a:rPr lang="en-US">
                <a:latin typeface="Segoe UI"/>
                <a:cs typeface="Segoe UI"/>
              </a:rPr>
              <a:t>Simplify program and technical rules </a:t>
            </a:r>
            <a:endParaRPr lang="en-US">
              <a:highlight>
                <a:srgbClr val="FFFF00"/>
              </a:highlight>
            </a:endParaRPr>
          </a:p>
          <a:p>
            <a:r>
              <a:rPr lang="en-US">
                <a:latin typeface="Segoe UI"/>
                <a:cs typeface="Segoe UI"/>
              </a:rPr>
              <a:t>Developing a framework that provides an expedited process for proposing BE programs (SB 1221, etc.)</a:t>
            </a:r>
          </a:p>
          <a:p>
            <a:endParaRPr lang="en-US">
              <a:cs typeface="Segoe UI"/>
            </a:endParaRPr>
          </a:p>
        </p:txBody>
      </p:sp>
      <p:sp>
        <p:nvSpPr>
          <p:cNvPr id="4" name="Slide Number Placeholder 3">
            <a:extLst>
              <a:ext uri="{FF2B5EF4-FFF2-40B4-BE49-F238E27FC236}">
                <a16:creationId xmlns:a16="http://schemas.microsoft.com/office/drawing/2014/main" id="{E7DE9491-6CB4-8704-35F0-C3F69BC077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4BA17-8AE8-4651-9FD9-8589E5D42325}" type="slidenum">
              <a:rPr kumimoji="0" lang="en-US" sz="1200" b="1" i="0" u="none" strike="noStrike" kern="1200" cap="none" spc="0" normalizeH="0" baseline="0" noProof="0" smtClean="0">
                <a:ln>
                  <a:noFill/>
                </a:ln>
                <a:solidFill>
                  <a:prstClr val="white">
                    <a:lumMod val="50000"/>
                  </a:prstClr>
                </a:solidFill>
                <a:effectLst/>
                <a:uLnTx/>
                <a:uFillTx/>
                <a:latin typeface="Segoe UI Semibold" panose="020B07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1" i="0" u="none" strike="noStrike" kern="1200" cap="none" spc="0" normalizeH="0" baseline="0" noProof="0">
              <a:ln>
                <a:noFill/>
              </a:ln>
              <a:solidFill>
                <a:prstClr val="white">
                  <a:lumMod val="50000"/>
                </a:prstClr>
              </a:solidFill>
              <a:effectLst/>
              <a:uLnTx/>
              <a:uFillTx/>
              <a:latin typeface="Segoe UI Semibold" panose="020B0702040204020203" pitchFamily="34" charset="0"/>
              <a:cs typeface="Segoe UI" panose="020B0502040204020203" pitchFamily="34" charset="0"/>
            </a:endParaRPr>
          </a:p>
        </p:txBody>
      </p:sp>
    </p:spTree>
    <p:extLst>
      <p:ext uri="{BB962C8B-B14F-4D97-AF65-F5344CB8AC3E}">
        <p14:creationId xmlns:p14="http://schemas.microsoft.com/office/powerpoint/2010/main" val="35206683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33011" y="2766218"/>
            <a:ext cx="10515600" cy="1325563"/>
          </a:xfrm>
        </p:spPr>
        <p:txBody>
          <a:bodyPr>
            <a:normAutofit fontScale="90000"/>
          </a:bodyPr>
          <a:lstStyle/>
          <a:p>
            <a:r>
              <a:rPr lang="en-US">
                <a:latin typeface="Segoe UI" panose="020B0502040204020203" pitchFamily="34" charset="0"/>
                <a:ea typeface="Segoe UI" panose="020B0502040204020203" pitchFamily="34" charset="0"/>
                <a:cs typeface="Segoe UI" panose="020B0502040204020203" pitchFamily="34" charset="0"/>
              </a:rPr>
              <a:t>Thank you. </a:t>
            </a:r>
            <a:br>
              <a:rPr lang="en-US">
                <a:latin typeface="Segoe UI" panose="020B0502040204020203" pitchFamily="34" charset="0"/>
                <a:ea typeface="Segoe UI" panose="020B0502040204020203" pitchFamily="34" charset="0"/>
                <a:cs typeface="Segoe UI" panose="020B0502040204020203" pitchFamily="34" charset="0"/>
              </a:rPr>
            </a:br>
            <a:br>
              <a:rPr lang="en-US">
                <a:latin typeface="Segoe UI" panose="020B0502040204020203" pitchFamily="34" charset="0"/>
                <a:ea typeface="Segoe UI" panose="020B0502040204020203" pitchFamily="34" charset="0"/>
                <a:cs typeface="Segoe UI" panose="020B0502040204020203" pitchFamily="34" charset="0"/>
              </a:rPr>
            </a:br>
            <a:br>
              <a:rPr lang="en-US">
                <a:latin typeface="Segoe UI" panose="020B0502040204020203" pitchFamily="34" charset="0"/>
                <a:ea typeface="Segoe UI" panose="020B0502040204020203" pitchFamily="34" charset="0"/>
                <a:cs typeface="Segoe UI" panose="020B0502040204020203" pitchFamily="34" charset="0"/>
              </a:rPr>
            </a:br>
            <a:r>
              <a:rPr lang="en-US">
                <a:latin typeface="Segoe UI" panose="020B0502040204020203" pitchFamily="34" charset="0"/>
                <a:ea typeface="Segoe UI" panose="020B0502040204020203" pitchFamily="34" charset="0"/>
                <a:cs typeface="Segoe UI" panose="020B0502040204020203" pitchFamily="34" charset="0"/>
              </a:rPr>
              <a:t>For additional information contact, Melodee Black at Melodee.Black@sce.com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416C9-3E56-4356-B5A5-07CC0717963B}" type="slidenum">
              <a:rPr kumimoji="0" lang="en-US" sz="1200" b="1" i="0" u="none" strike="noStrike" kern="1200" cap="none" spc="0" normalizeH="0" baseline="0" noProof="0" smtClean="0">
                <a:ln>
                  <a:noFill/>
                </a:ln>
                <a:solidFill>
                  <a:prstClr val="white">
                    <a:lumMod val="50000"/>
                  </a:prstClr>
                </a:solidFill>
                <a:effectLst/>
                <a:uLnTx/>
                <a:uFillTx/>
                <a:latin typeface="Segoe UI Semibold" panose="020B0702040204020203"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1" i="0" u="none" strike="noStrike" kern="1200" cap="none" spc="0" normalizeH="0" baseline="0" noProof="0">
              <a:ln>
                <a:noFill/>
              </a:ln>
              <a:solidFill>
                <a:prstClr val="white">
                  <a:lumMod val="50000"/>
                </a:prstClr>
              </a:solidFill>
              <a:effectLst/>
              <a:uLnTx/>
              <a:uFillTx/>
              <a:latin typeface="Segoe UI Semibold" panose="020B0702040204020203" pitchFamily="34" charset="0"/>
              <a:cs typeface="Segoe UI" panose="020B0502040204020203" pitchFamily="34" charset="0"/>
            </a:endParaRPr>
          </a:p>
        </p:txBody>
      </p:sp>
      <p:sp>
        <p:nvSpPr>
          <p:cNvPr id="2" name="BainBulletsConfiguration" hidden="1">
            <a:extLst>
              <a:ext uri="{C183D7F6-B498-43B3-948B-1728B52AA6E4}">
                <adec:decorative xmlns:adec="http://schemas.microsoft.com/office/drawing/2017/decorative" val="1"/>
              </a:ext>
            </a:extLst>
          </p:cNvPr>
          <p:cNvSpPr txBox="1"/>
          <p:nvPr/>
        </p:nvSpPr>
        <p:spPr>
          <a:xfrm>
            <a:off x="1626400" y="79912"/>
            <a:ext cx="8715101" cy="107722"/>
          </a:xfrm>
          <a:prstGeom prst="rect">
            <a:avLst/>
          </a:prstGeom>
          <a:noFill/>
        </p:spPr>
        <p:txBody>
          <a:bodyPr vert="horz" rtlCol="0">
            <a:spAutoFit/>
          </a:bodyPr>
          <a:lstStyle/>
          <a:p>
            <a:pPr marL="0" marR="0" lvl="0" indent="0" algn="l" defTabSz="896437"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403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46D0-5AB7-B43F-D662-88A3271043BD}"/>
              </a:ext>
            </a:extLst>
          </p:cNvPr>
          <p:cNvSpPr>
            <a:spLocks noGrp="1"/>
          </p:cNvSpPr>
          <p:nvPr>
            <p:ph type="ctrTitle"/>
          </p:nvPr>
        </p:nvSpPr>
        <p:spPr>
          <a:xfrm>
            <a:off x="358533" y="4978400"/>
            <a:ext cx="7400803" cy="718351"/>
          </a:xfrm>
        </p:spPr>
        <p:txBody>
          <a:bodyPr>
            <a:noAutofit/>
          </a:bodyPr>
          <a:lstStyle/>
          <a:p>
            <a:r>
              <a:rPr lang="en-US" sz="2800"/>
              <a:t>CPUC Building Decarbonization Best Practices and Future Pathways Workshop </a:t>
            </a:r>
          </a:p>
        </p:txBody>
      </p:sp>
      <p:sp>
        <p:nvSpPr>
          <p:cNvPr id="3" name="Subtitle 2">
            <a:extLst>
              <a:ext uri="{FF2B5EF4-FFF2-40B4-BE49-F238E27FC236}">
                <a16:creationId xmlns:a16="http://schemas.microsoft.com/office/drawing/2014/main" id="{D9785B54-40AA-C1E6-FB14-60C91B131513}"/>
              </a:ext>
            </a:extLst>
          </p:cNvPr>
          <p:cNvSpPr>
            <a:spLocks noGrp="1"/>
          </p:cNvSpPr>
          <p:nvPr>
            <p:ph type="subTitle" idx="1"/>
          </p:nvPr>
        </p:nvSpPr>
        <p:spPr/>
        <p:txBody>
          <a:bodyPr>
            <a:normAutofit/>
          </a:bodyPr>
          <a:lstStyle/>
          <a:p>
            <a:r>
              <a:rPr lang="en-US" sz="1400"/>
              <a:t>Alton Kwok, Decarbonization &amp; Resiliency Portfolio Manager</a:t>
            </a:r>
          </a:p>
        </p:txBody>
      </p:sp>
    </p:spTree>
    <p:extLst>
      <p:ext uri="{BB962C8B-B14F-4D97-AF65-F5344CB8AC3E}">
        <p14:creationId xmlns:p14="http://schemas.microsoft.com/office/powerpoint/2010/main" val="42525728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25115B-6080-7E69-B274-C45F9A690A70}"/>
              </a:ext>
            </a:extLst>
          </p:cNvPr>
          <p:cNvSpPr>
            <a:spLocks noGrp="1"/>
          </p:cNvSpPr>
          <p:nvPr>
            <p:ph type="title"/>
          </p:nvPr>
        </p:nvSpPr>
        <p:spPr/>
        <p:txBody>
          <a:bodyPr/>
          <a:lstStyle/>
          <a:p>
            <a:r>
              <a:rPr lang="en-US"/>
              <a:t>Current Landscape and Programs</a:t>
            </a:r>
          </a:p>
        </p:txBody>
      </p:sp>
      <p:graphicFrame>
        <p:nvGraphicFramePr>
          <p:cNvPr id="23" name="Diagram 22" descr="four images side by side depicting Incentive Programs, Assistance Programs, Pricing Plans, and Building Electrification Support.">
            <a:extLst>
              <a:ext uri="{FF2B5EF4-FFF2-40B4-BE49-F238E27FC236}">
                <a16:creationId xmlns:a16="http://schemas.microsoft.com/office/drawing/2014/main" id="{953423A0-8120-CFF7-5B3D-DACBBAF50614}"/>
              </a:ext>
            </a:extLst>
          </p:cNvPr>
          <p:cNvGraphicFramePr/>
          <p:nvPr/>
        </p:nvGraphicFramePr>
        <p:xfrm>
          <a:off x="608231" y="819515"/>
          <a:ext cx="1094973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01507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95AD-EBFB-31A1-64C3-FA939B82371E}"/>
              </a:ext>
            </a:extLst>
          </p:cNvPr>
          <p:cNvSpPr>
            <a:spLocks noGrp="1"/>
          </p:cNvSpPr>
          <p:nvPr>
            <p:ph type="title"/>
          </p:nvPr>
        </p:nvSpPr>
        <p:spPr/>
        <p:txBody>
          <a:bodyPr/>
          <a:lstStyle/>
          <a:p>
            <a:r>
              <a:rPr lang="en-US"/>
              <a:t>Challenges and Lessons Learned</a:t>
            </a:r>
          </a:p>
        </p:txBody>
      </p:sp>
      <p:graphicFrame>
        <p:nvGraphicFramePr>
          <p:cNvPr id="5" name="Diagram 4" descr="Single Column table listing the following: High Upfront Costs, Process Complexity, Electric Capacity, Units, Equity and Access Issues, Limited Awareness or Understanding, Contractor Capacity and Quality Variability, and Uncertainty About Bill Impacts.">
            <a:extLst>
              <a:ext uri="{FF2B5EF4-FFF2-40B4-BE49-F238E27FC236}">
                <a16:creationId xmlns:a16="http://schemas.microsoft.com/office/drawing/2014/main" id="{AD8C347C-D5C1-B2A8-39CA-F782EA48E1C4}"/>
              </a:ext>
            </a:extLst>
          </p:cNvPr>
          <p:cNvGraphicFramePr/>
          <p:nvPr/>
        </p:nvGraphicFramePr>
        <p:xfrm>
          <a:off x="2820541" y="987515"/>
          <a:ext cx="6538563" cy="5099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898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err="1"/>
              <a:t>EnEffect</a:t>
            </a:r>
            <a:endParaRPr lang="bg-BG"/>
          </a:p>
        </p:txBody>
      </p:sp>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de-DE"/>
              <a:t>Organisational </a:t>
            </a:r>
            <a:r>
              <a:rPr lang="de-DE" err="1"/>
              <a:t>structure</a:t>
            </a:r>
            <a:endParaRPr lang="de-DE"/>
          </a:p>
        </p:txBody>
      </p:sp>
      <p:pic>
        <p:nvPicPr>
          <p:cNvPr id="13" name="Content Placeholder 12" descr="A diagram of the organisational structure of Center for Energy Efficiency EnEffect Bulgaria. Demonstrates units dedicated to policy advocacy, technical consultancy, design of zero-emission buildings, management of Bulgarian Energy Efficiency and Renewable Sources Fund, and Municipal Energy Efficiency Network EcoEnergy.">
            <a:extLst>
              <a:ext uri="{FF2B5EF4-FFF2-40B4-BE49-F238E27FC236}">
                <a16:creationId xmlns:a16="http://schemas.microsoft.com/office/drawing/2014/main" id="{4A850EA7-9FC9-DA3E-4C00-F688153F33F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85905" y="1360488"/>
            <a:ext cx="9315441" cy="4319587"/>
          </a:xfrm>
        </p:spPr>
      </p:pic>
    </p:spTree>
    <p:extLst>
      <p:ext uri="{BB962C8B-B14F-4D97-AF65-F5344CB8AC3E}">
        <p14:creationId xmlns:p14="http://schemas.microsoft.com/office/powerpoint/2010/main" val="1236621969"/>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6C9B-44C2-2EB3-49EF-9914D0912394}"/>
              </a:ext>
            </a:extLst>
          </p:cNvPr>
          <p:cNvSpPr>
            <a:spLocks noGrp="1"/>
          </p:cNvSpPr>
          <p:nvPr>
            <p:ph type="title"/>
          </p:nvPr>
        </p:nvSpPr>
        <p:spPr/>
        <p:txBody>
          <a:bodyPr/>
          <a:lstStyle/>
          <a:p>
            <a:r>
              <a:rPr lang="en-US"/>
              <a:t>Opportunities and Vision</a:t>
            </a:r>
          </a:p>
        </p:txBody>
      </p:sp>
      <p:pic>
        <p:nvPicPr>
          <p:cNvPr id="11" name="Picture 10" descr="An aerial view of a neighborhood set on a circular street with approximatly 25 homes.">
            <a:extLst>
              <a:ext uri="{FF2B5EF4-FFF2-40B4-BE49-F238E27FC236}">
                <a16:creationId xmlns:a16="http://schemas.microsoft.com/office/drawing/2014/main" id="{C508900D-F6F4-36E3-D0E3-7AA6A659BB96}"/>
              </a:ext>
            </a:extLst>
          </p:cNvPr>
          <p:cNvPicPr>
            <a:picLocks noChangeAspect="1"/>
          </p:cNvPicPr>
          <p:nvPr/>
        </p:nvPicPr>
        <p:blipFill>
          <a:blip r:embed="rId3"/>
          <a:stretch>
            <a:fillRect/>
          </a:stretch>
        </p:blipFill>
        <p:spPr>
          <a:xfrm>
            <a:off x="1143708" y="1172506"/>
            <a:ext cx="4822683" cy="3205610"/>
          </a:xfrm>
          <a:prstGeom prst="rect">
            <a:avLst/>
          </a:prstGeom>
        </p:spPr>
      </p:pic>
      <p:sp>
        <p:nvSpPr>
          <p:cNvPr id="13" name="TextBox 12">
            <a:extLst>
              <a:ext uri="{FF2B5EF4-FFF2-40B4-BE49-F238E27FC236}">
                <a16:creationId xmlns:a16="http://schemas.microsoft.com/office/drawing/2014/main" id="{7864ED4B-B424-DB06-8564-029E9CD2932A}"/>
              </a:ext>
            </a:extLst>
          </p:cNvPr>
          <p:cNvSpPr txBox="1"/>
          <p:nvPr/>
        </p:nvSpPr>
        <p:spPr>
          <a:xfrm>
            <a:off x="1140160" y="4477974"/>
            <a:ext cx="48297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Customer Home Electrification Readiness Program (CHERP)  </a:t>
            </a:r>
          </a:p>
        </p:txBody>
      </p:sp>
      <p:pic>
        <p:nvPicPr>
          <p:cNvPr id="7" name="Picture 6" descr="A person in a safety vest and helmet shoveling dirt out of a small tractor into a narrow open trench in front of them.&#10;&#10;">
            <a:extLst>
              <a:ext uri="{FF2B5EF4-FFF2-40B4-BE49-F238E27FC236}">
                <a16:creationId xmlns:a16="http://schemas.microsoft.com/office/drawing/2014/main" id="{70C2BFED-499E-6C64-86C1-5ECDCDC80CB8}"/>
              </a:ext>
            </a:extLst>
          </p:cNvPr>
          <p:cNvPicPr>
            <a:picLocks noChangeAspect="1"/>
          </p:cNvPicPr>
          <p:nvPr/>
        </p:nvPicPr>
        <p:blipFill>
          <a:blip r:embed="rId4"/>
          <a:stretch>
            <a:fillRect/>
          </a:stretch>
        </p:blipFill>
        <p:spPr>
          <a:xfrm>
            <a:off x="6363900" y="1172506"/>
            <a:ext cx="4839376" cy="3205610"/>
          </a:xfrm>
          <a:prstGeom prst="rect">
            <a:avLst/>
          </a:prstGeom>
        </p:spPr>
      </p:pic>
      <p:sp>
        <p:nvSpPr>
          <p:cNvPr id="3" name="TextBox 2">
            <a:extLst>
              <a:ext uri="{FF2B5EF4-FFF2-40B4-BE49-F238E27FC236}">
                <a16:creationId xmlns:a16="http://schemas.microsoft.com/office/drawing/2014/main" id="{56DAD812-C70F-B981-E5AC-A1683E8BF472}"/>
              </a:ext>
            </a:extLst>
          </p:cNvPr>
          <p:cNvSpPr txBox="1"/>
          <p:nvPr/>
        </p:nvSpPr>
        <p:spPr>
          <a:xfrm>
            <a:off x="6373497" y="4486602"/>
            <a:ext cx="483937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Electric Program Investment Charge (EPIC) Project: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Zonal Electrification with Distributed Energy Resources for Operational Flexibility project</a:t>
            </a:r>
          </a:p>
        </p:txBody>
      </p:sp>
    </p:spTree>
    <p:extLst>
      <p:ext uri="{BB962C8B-B14F-4D97-AF65-F5344CB8AC3E}">
        <p14:creationId xmlns:p14="http://schemas.microsoft.com/office/powerpoint/2010/main" val="949279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lstStyle/>
          <a:p>
            <a:r>
              <a:rPr lang="en-US"/>
              <a:t>Break – 15 Minutes</a:t>
            </a:r>
          </a:p>
        </p:txBody>
      </p:sp>
      <p:sp>
        <p:nvSpPr>
          <p:cNvPr id="5" name="Slide Number Placeholder 4">
            <a:extLst>
              <a:ext uri="{FF2B5EF4-FFF2-40B4-BE49-F238E27FC236}">
                <a16:creationId xmlns:a16="http://schemas.microsoft.com/office/drawing/2014/main" id="{5D7E2464-1B80-9AC9-40DC-7928E8E115D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131</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907000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9EA9-CE88-DA1A-79E6-35B0654EEBC9}"/>
              </a:ext>
            </a:extLst>
          </p:cNvPr>
          <p:cNvSpPr>
            <a:spLocks noGrp="1"/>
          </p:cNvSpPr>
          <p:nvPr>
            <p:ph type="title"/>
          </p:nvPr>
        </p:nvSpPr>
        <p:spPr/>
        <p:txBody>
          <a:bodyPr/>
          <a:lstStyle/>
          <a:p>
            <a:r>
              <a:rPr lang="en-US"/>
              <a:t>Gas Utility and Networked Geothermal Panel</a:t>
            </a:r>
          </a:p>
        </p:txBody>
      </p:sp>
      <p:sp>
        <p:nvSpPr>
          <p:cNvPr id="3" name="Text Placeholder 2">
            <a:extLst>
              <a:ext uri="{FF2B5EF4-FFF2-40B4-BE49-F238E27FC236}">
                <a16:creationId xmlns:a16="http://schemas.microsoft.com/office/drawing/2014/main" id="{77478280-B42E-6DBC-E7C6-0C0082DF4F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CF628A-B188-49A8-318D-82704076CFE4}"/>
              </a:ext>
            </a:extLst>
          </p:cNvPr>
          <p:cNvSpPr>
            <a:spLocks noGrp="1"/>
          </p:cNvSpPr>
          <p:nvPr>
            <p:ph type="sldNum" sz="quarter" idx="12"/>
          </p:nvPr>
        </p:nvSpPr>
        <p:spPr/>
        <p:txBody>
          <a:bodyPr/>
          <a:lstStyle/>
          <a:p>
            <a:fld id="{1C4126A1-9282-4A82-AC02-A59AF4A969C8}" type="slidenum">
              <a:rPr lang="en-US" smtClean="0"/>
              <a:t>132</a:t>
            </a:fld>
            <a:endParaRPr lang="en-US"/>
          </a:p>
        </p:txBody>
      </p:sp>
    </p:spTree>
    <p:extLst>
      <p:ext uri="{BB962C8B-B14F-4D97-AF65-F5344CB8AC3E}">
        <p14:creationId xmlns:p14="http://schemas.microsoft.com/office/powerpoint/2010/main" val="29715936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E9F1D9-802D-7EFA-27C1-4B571D1AE452}"/>
              </a:ext>
            </a:extLst>
          </p:cNvPr>
          <p:cNvSpPr>
            <a:spLocks noGrp="1"/>
          </p:cNvSpPr>
          <p:nvPr>
            <p:ph type="ctrTitle"/>
          </p:nvPr>
        </p:nvSpPr>
        <p:spPr>
          <a:xfrm>
            <a:off x="7459579" y="1951673"/>
            <a:ext cx="4254451" cy="1969770"/>
          </a:xfrm>
        </p:spPr>
        <p:txBody>
          <a:bodyPr/>
          <a:lstStyle/>
          <a:p>
            <a:r>
              <a:rPr lang="en-US"/>
              <a:t>Gas decarbonization and non-pipeline Alternative Discussion</a:t>
            </a:r>
          </a:p>
        </p:txBody>
      </p:sp>
      <p:sp>
        <p:nvSpPr>
          <p:cNvPr id="7" name="Subtitle 6">
            <a:extLst>
              <a:ext uri="{FF2B5EF4-FFF2-40B4-BE49-F238E27FC236}">
                <a16:creationId xmlns:a16="http://schemas.microsoft.com/office/drawing/2014/main" id="{98D111AC-BF24-357F-C918-2EE9BF4F2753}"/>
              </a:ext>
            </a:extLst>
          </p:cNvPr>
          <p:cNvSpPr>
            <a:spLocks noGrp="1"/>
          </p:cNvSpPr>
          <p:nvPr>
            <p:ph type="subTitle" idx="1"/>
          </p:nvPr>
        </p:nvSpPr>
        <p:spPr>
          <a:xfrm>
            <a:off x="7459579" y="3979316"/>
            <a:ext cx="4254451" cy="1415772"/>
          </a:xfrm>
        </p:spPr>
        <p:txBody>
          <a:bodyPr vert="horz" wrap="square" lIns="0" tIns="0" rIns="0" bIns="0" rtlCol="0" anchor="t">
            <a:spAutoFit/>
          </a:bodyPr>
          <a:lstStyle/>
          <a:p>
            <a:r>
              <a:rPr lang="en-US">
                <a:latin typeface="Avenir Next LT Pro"/>
                <a:cs typeface="Arial"/>
              </a:rPr>
              <a:t>Building Decarbonization Workshop</a:t>
            </a:r>
          </a:p>
          <a:p>
            <a:endParaRPr lang="en-US">
              <a:latin typeface="Avenir Next LT Pro"/>
              <a:cs typeface="Arial"/>
            </a:endParaRPr>
          </a:p>
          <a:p>
            <a:r>
              <a:rPr lang="en-US">
                <a:latin typeface="Avenir Next LT Pro"/>
                <a:cs typeface="Arial"/>
              </a:rPr>
              <a:t>January 22, 2026</a:t>
            </a:r>
          </a:p>
          <a:p>
            <a:endParaRPr lang="en-US"/>
          </a:p>
        </p:txBody>
      </p:sp>
      <p:sp>
        <p:nvSpPr>
          <p:cNvPr id="2" name="Slide Number Placeholder 1">
            <a:extLst>
              <a:ext uri="{FF2B5EF4-FFF2-40B4-BE49-F238E27FC236}">
                <a16:creationId xmlns:a16="http://schemas.microsoft.com/office/drawing/2014/main" id="{2C1D7A9D-D05C-FDF2-C4C5-B32DEC30C9D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410227-0A74-4DD0-97A1-EFCFB8B7378B}" type="slidenum">
              <a:rPr kumimoji="0" lang="en-US" sz="1200" b="0" i="0" u="none" strike="noStrike" kern="1200" cap="none" spc="0" normalizeH="0" baseline="0" noProof="0" smtClean="0">
                <a:ln>
                  <a:noFill/>
                </a:ln>
                <a:solidFill>
                  <a:srgbClr val="004B9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004B9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491961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53F5848-E524-9C72-B69C-61E13691A707}"/>
              </a:ext>
            </a:extLst>
          </p:cNvPr>
          <p:cNvSpPr>
            <a:spLocks noGrp="1"/>
          </p:cNvSpPr>
          <p:nvPr>
            <p:ph type="title"/>
          </p:nvPr>
        </p:nvSpPr>
        <p:spPr>
          <a:xfrm>
            <a:off x="449263" y="274638"/>
            <a:ext cx="11280775" cy="685800"/>
          </a:xfrm>
        </p:spPr>
        <p:txBody>
          <a:bodyPr/>
          <a:lstStyle/>
          <a:p>
            <a:pPr algn="ctr"/>
            <a:r>
              <a:rPr lang="en-US" sz="2800">
                <a:latin typeface="Avenir Heavy"/>
                <a:cs typeface="Arial"/>
              </a:rPr>
              <a:t>Economy-wide Decarbonization Requires Economy-wide Solutions</a:t>
            </a:r>
            <a:endParaRPr lang="en-US" sz="2800"/>
          </a:p>
        </p:txBody>
      </p:sp>
      <p:pic>
        <p:nvPicPr>
          <p:cNvPr id="11" name="Content Placeholder 10" descr="Image showing how clean energy technologies can work together.&#10;">
            <a:extLst>
              <a:ext uri="{FF2B5EF4-FFF2-40B4-BE49-F238E27FC236}">
                <a16:creationId xmlns:a16="http://schemas.microsoft.com/office/drawing/2014/main" id="{3FEC29DA-7E1B-BE9A-9B84-420A2AF290B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4973" y="960438"/>
            <a:ext cx="10478530" cy="3174957"/>
          </a:xfrm>
        </p:spPr>
      </p:pic>
      <p:sp>
        <p:nvSpPr>
          <p:cNvPr id="7" name="TextBox 6">
            <a:extLst>
              <a:ext uri="{FF2B5EF4-FFF2-40B4-BE49-F238E27FC236}">
                <a16:creationId xmlns:a16="http://schemas.microsoft.com/office/drawing/2014/main" id="{153C98A4-279B-B594-B742-385149998701}"/>
              </a:ext>
            </a:extLst>
          </p:cNvPr>
          <p:cNvSpPr txBox="1"/>
          <p:nvPr/>
        </p:nvSpPr>
        <p:spPr>
          <a:xfrm>
            <a:off x="164306" y="4209142"/>
            <a:ext cx="12165807"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4B91"/>
                </a:solidFill>
                <a:effectLst/>
                <a:uLnTx/>
                <a:uFillTx/>
                <a:latin typeface="Avenir Next LT Pro"/>
                <a:ea typeface="+mn-ea"/>
                <a:cs typeface="Arial"/>
              </a:rPr>
              <a:t>The interconnectedness of our energy system requires careful planning on both the integrated gas and electric grids to optimize reliability and resiliency while facilitating an affordable transition to more renewable energy</a:t>
            </a:r>
            <a:endParaRPr kumimoji="0" lang="en-US" sz="1800" b="0" i="0" u="none" strike="sngStrike" kern="1200" cap="none" spc="0" normalizeH="0" baseline="0" noProof="0">
              <a:ln>
                <a:noFill/>
              </a:ln>
              <a:solidFill>
                <a:srgbClr val="004B91"/>
              </a:solidFill>
              <a:effectLst/>
              <a:uLnTx/>
              <a:uFillTx/>
              <a:latin typeface="Avenir Next LT Pro"/>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4B91"/>
                </a:solidFill>
                <a:effectLst/>
                <a:uLnTx/>
                <a:uFillTx/>
                <a:latin typeface="Avenir Next LT Pro"/>
                <a:ea typeface="+mn-ea"/>
                <a:cs typeface="Arial"/>
              </a:rPr>
              <a:t>Meeting California’s decarbonization goals will require a diverse set of tools and strategies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4B91"/>
                </a:solidFill>
                <a:effectLst/>
                <a:uLnTx/>
                <a:uFillTx/>
                <a:latin typeface="Avenir Next LT Pro"/>
                <a:ea typeface="+mn-ea"/>
                <a:cs typeface="Arial"/>
              </a:rPr>
              <a:t>A holistic combination of solutions is key to achieving a safe, reliable, resilient, and affordable energy transition</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A59862B-E53A-842E-A9E7-70E5A82E029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410227-0A74-4DD0-97A1-EFCFB8B7378B}" type="slidenum">
              <a:rPr kumimoji="0" lang="en-US" sz="1200" b="0" i="0" u="none" strike="noStrike" kern="1200" cap="none" spc="0" normalizeH="0" baseline="0" noProof="0" smtClean="0">
                <a:ln>
                  <a:noFill/>
                </a:ln>
                <a:solidFill>
                  <a:srgbClr val="004B9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4B9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81078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E973B69-D1BE-4366-0135-7287086B0B54}"/>
              </a:ext>
            </a:extLst>
          </p:cNvPr>
          <p:cNvSpPr>
            <a:spLocks noGrp="1"/>
          </p:cNvSpPr>
          <p:nvPr>
            <p:ph type="title"/>
          </p:nvPr>
        </p:nvSpPr>
        <p:spPr>
          <a:xfrm>
            <a:off x="449091" y="274638"/>
            <a:ext cx="11281464" cy="685994"/>
          </a:xfrm>
        </p:spPr>
        <p:txBody>
          <a:bodyPr/>
          <a:lstStyle/>
          <a:p>
            <a:pPr algn="ctr"/>
            <a:r>
              <a:rPr lang="en-US" sz="2800"/>
              <a:t>Non-Pipeline Alternatives (NPAs) May Offer a Nexus for Gas Utilities to Explore Zonal Decarbonization</a:t>
            </a:r>
          </a:p>
        </p:txBody>
      </p:sp>
      <p:sp>
        <p:nvSpPr>
          <p:cNvPr id="14" name="TextBox 13">
            <a:extLst>
              <a:ext uri="{FF2B5EF4-FFF2-40B4-BE49-F238E27FC236}">
                <a16:creationId xmlns:a16="http://schemas.microsoft.com/office/drawing/2014/main" id="{BE297838-7D27-AB0A-7EFE-3782201D5234}"/>
              </a:ext>
            </a:extLst>
          </p:cNvPr>
          <p:cNvSpPr txBox="1"/>
          <p:nvPr/>
        </p:nvSpPr>
        <p:spPr>
          <a:xfrm>
            <a:off x="433387" y="1151024"/>
            <a:ext cx="11325225" cy="646331"/>
          </a:xfrm>
          <a:prstGeom prst="rect">
            <a:avLst/>
          </a:prstGeom>
          <a:solidFill>
            <a:schemeClr val="bg1">
              <a:lumMod val="8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761"/>
                </a:solidFill>
                <a:effectLst/>
                <a:uLnTx/>
                <a:uFillTx/>
                <a:latin typeface="Arial"/>
                <a:ea typeface="+mn-ea"/>
                <a:cs typeface="+mn-cs"/>
              </a:rPr>
              <a:t>Comparing gas investments against zonal decarbonization require a proper design to support long-term success</a:t>
            </a:r>
          </a:p>
        </p:txBody>
      </p:sp>
      <p:sp>
        <p:nvSpPr>
          <p:cNvPr id="7" name="Rectangle 6">
            <a:extLst>
              <a:ext uri="{FF2B5EF4-FFF2-40B4-BE49-F238E27FC236}">
                <a16:creationId xmlns:a16="http://schemas.microsoft.com/office/drawing/2014/main" id="{E3018CD0-E8CA-3D5D-70C9-CE627715C633}"/>
              </a:ext>
            </a:extLst>
          </p:cNvPr>
          <p:cNvSpPr/>
          <p:nvPr/>
        </p:nvSpPr>
        <p:spPr>
          <a:xfrm>
            <a:off x="849955" y="2021176"/>
            <a:ext cx="3067280"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SAFE</a:t>
            </a:r>
          </a:p>
        </p:txBody>
      </p:sp>
      <p:sp>
        <p:nvSpPr>
          <p:cNvPr id="8" name="Content Placeholder 2">
            <a:extLst>
              <a:ext uri="{FF2B5EF4-FFF2-40B4-BE49-F238E27FC236}">
                <a16:creationId xmlns:a16="http://schemas.microsoft.com/office/drawing/2014/main" id="{C2346599-EC2C-8EE0-2335-638D9781B21F}"/>
              </a:ext>
            </a:extLst>
          </p:cNvPr>
          <p:cNvSpPr txBox="1">
            <a:spLocks/>
          </p:cNvSpPr>
          <p:nvPr/>
        </p:nvSpPr>
        <p:spPr>
          <a:xfrm>
            <a:off x="849955" y="2759098"/>
            <a:ext cx="3067280" cy="303210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chemeClr val="tx2"/>
              </a:buClr>
              <a:buSzPct val="100000"/>
              <a:buFont typeface="Arial" pitchFamily="34" charset="0"/>
              <a:buChar char="»"/>
              <a:defRPr sz="2800" kern="1200">
                <a:solidFill>
                  <a:schemeClr val="tx1"/>
                </a:solidFill>
                <a:latin typeface="Avenir Book" panose="02000503020000020003" pitchFamily="2" charset="0"/>
                <a:ea typeface="+mn-ea"/>
                <a:cs typeface="Arial" pitchFamily="34" charset="0"/>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Avenir Book" panose="02000503020000020003" pitchFamily="2" charset="0"/>
                <a:ea typeface="+mn-ea"/>
                <a:cs typeface="Arial" pitchFamily="34" charset="0"/>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Avenir Book" panose="02000503020000020003" pitchFamily="2" charset="0"/>
                <a:ea typeface="+mn-ea"/>
                <a:cs typeface="Arial" pitchFamily="34" charset="0"/>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Book" panose="02000503020000020003" pitchFamily="2"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Book" panose="02000503020000020003" pitchFamily="2"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Arial"/>
              </a:rPr>
              <a:t>Safety is a leading driver for gas infrastructure investments and is the primary driver for proactive investments with the highest potential for NPA review.</a:t>
            </a:r>
          </a:p>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Arial"/>
              </a:rPr>
              <a:t>How can NPA review be designed to streamline project approvals and not negatively impact the timing of the investment?</a:t>
            </a:r>
          </a:p>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endParaRPr kumimoji="0" lang="en-US" sz="1400" b="0" i="0" u="none" strike="noStrike" kern="1200" cap="none" spc="0" normalizeH="0" baseline="0" noProof="0">
              <a:ln>
                <a:noFill/>
              </a:ln>
              <a:solidFill>
                <a:srgbClr val="000000"/>
              </a:solidFill>
              <a:effectLst/>
              <a:uLnTx/>
              <a:uFillTx/>
              <a:latin typeface="Avenir Next LT Pro"/>
              <a:ea typeface="+mn-ea"/>
              <a:cs typeface="Arial"/>
            </a:endParaRPr>
          </a:p>
        </p:txBody>
      </p:sp>
      <p:sp>
        <p:nvSpPr>
          <p:cNvPr id="9" name="Rectangle 8">
            <a:extLst>
              <a:ext uri="{FF2B5EF4-FFF2-40B4-BE49-F238E27FC236}">
                <a16:creationId xmlns:a16="http://schemas.microsoft.com/office/drawing/2014/main" id="{0B5EC6E3-8D02-7978-E54D-08CF38088913}"/>
              </a:ext>
            </a:extLst>
          </p:cNvPr>
          <p:cNvSpPr/>
          <p:nvPr/>
        </p:nvSpPr>
        <p:spPr>
          <a:xfrm>
            <a:off x="4640905" y="2021176"/>
            <a:ext cx="3067280"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RELIABLE</a:t>
            </a:r>
          </a:p>
        </p:txBody>
      </p:sp>
      <p:sp>
        <p:nvSpPr>
          <p:cNvPr id="10" name="Content Placeholder 2">
            <a:extLst>
              <a:ext uri="{FF2B5EF4-FFF2-40B4-BE49-F238E27FC236}">
                <a16:creationId xmlns:a16="http://schemas.microsoft.com/office/drawing/2014/main" id="{F2186FE9-8119-92F2-1E20-FB8D522C76E2}"/>
              </a:ext>
            </a:extLst>
          </p:cNvPr>
          <p:cNvSpPr txBox="1">
            <a:spLocks/>
          </p:cNvSpPr>
          <p:nvPr/>
        </p:nvSpPr>
        <p:spPr>
          <a:xfrm>
            <a:off x="4601632" y="2732305"/>
            <a:ext cx="2988734" cy="335189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chemeClr val="tx2"/>
              </a:buClr>
              <a:buSzPct val="100000"/>
              <a:buFont typeface="Arial" pitchFamily="34" charset="0"/>
              <a:buChar char="»"/>
              <a:defRPr sz="2800" kern="1200">
                <a:solidFill>
                  <a:schemeClr val="tx1"/>
                </a:solidFill>
                <a:latin typeface="Avenir Next LT Pro" panose="020B0504020202020204" pitchFamily="34" charset="0"/>
                <a:ea typeface="+mn-ea"/>
                <a:cs typeface="Arial" pitchFamily="34" charset="0"/>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Avenir Next LT Pro" panose="020B0504020202020204" pitchFamily="34" charset="0"/>
                <a:ea typeface="+mn-ea"/>
                <a:cs typeface="Arial" pitchFamily="34" charset="0"/>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Avenir Next LT Pro" panose="020B0504020202020204" pitchFamily="34" charset="0"/>
                <a:ea typeface="+mn-ea"/>
                <a:cs typeface="Arial" pitchFamily="34" charset="0"/>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Next LT Pro" panose="020B0504020202020204"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Next LT Pro" panose="020B05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Arial"/>
              </a:rPr>
              <a:t>As California’s energy system is interconnected, it will be crucial to understand direct and indirect impacts to customers and to both the integrated gas and electric grids.</a:t>
            </a:r>
          </a:p>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Arial"/>
              </a:rPr>
              <a:t>What controls are needed to ensure viable and cost-effective NPAs can be pursued while maintaining a reliable and resilient energy system capable of serving all Californians?</a:t>
            </a:r>
          </a:p>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endParaRPr kumimoji="0" lang="en-US" sz="1400" b="0" i="0" u="none" strike="noStrike" kern="1200" cap="none" spc="0" normalizeH="0" baseline="0" noProof="0">
              <a:ln>
                <a:noFill/>
              </a:ln>
              <a:solidFill>
                <a:srgbClr val="000000"/>
              </a:solidFill>
              <a:effectLst/>
              <a:uLnTx/>
              <a:uFillTx/>
              <a:latin typeface="Avenir Next LT Pro"/>
              <a:ea typeface="+mn-ea"/>
              <a:cs typeface="Arial"/>
            </a:endParaRPr>
          </a:p>
        </p:txBody>
      </p:sp>
      <p:sp>
        <p:nvSpPr>
          <p:cNvPr id="11" name="Rectangle 10">
            <a:extLst>
              <a:ext uri="{FF2B5EF4-FFF2-40B4-BE49-F238E27FC236}">
                <a16:creationId xmlns:a16="http://schemas.microsoft.com/office/drawing/2014/main" id="{E3101F76-CB5F-D188-EC22-BBD0C23ADFD0}"/>
              </a:ext>
            </a:extLst>
          </p:cNvPr>
          <p:cNvSpPr/>
          <p:nvPr/>
        </p:nvSpPr>
        <p:spPr>
          <a:xfrm>
            <a:off x="8323847" y="2021176"/>
            <a:ext cx="3067280"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AFFORDABLE</a:t>
            </a:r>
          </a:p>
        </p:txBody>
      </p:sp>
      <p:sp>
        <p:nvSpPr>
          <p:cNvPr id="12" name="Content Placeholder 2">
            <a:extLst>
              <a:ext uri="{FF2B5EF4-FFF2-40B4-BE49-F238E27FC236}">
                <a16:creationId xmlns:a16="http://schemas.microsoft.com/office/drawing/2014/main" id="{B29CA919-C5AA-D805-0E00-83EB4AC5A6A1}"/>
              </a:ext>
            </a:extLst>
          </p:cNvPr>
          <p:cNvSpPr txBox="1">
            <a:spLocks/>
          </p:cNvSpPr>
          <p:nvPr/>
        </p:nvSpPr>
        <p:spPr>
          <a:xfrm>
            <a:off x="8323847" y="2707834"/>
            <a:ext cx="3067280" cy="292503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chemeClr val="tx2"/>
              </a:buClr>
              <a:buSzPct val="100000"/>
              <a:buFont typeface="Arial" pitchFamily="34" charset="0"/>
              <a:buChar char="»"/>
              <a:defRPr sz="2800" kern="1200">
                <a:solidFill>
                  <a:schemeClr val="tx1"/>
                </a:solidFill>
                <a:latin typeface="Avenir Next LT Pro" panose="020B0504020202020204" pitchFamily="34" charset="0"/>
                <a:ea typeface="+mn-ea"/>
                <a:cs typeface="Arial" pitchFamily="34" charset="0"/>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Avenir Next LT Pro" panose="020B0504020202020204" pitchFamily="34" charset="0"/>
                <a:ea typeface="+mn-ea"/>
                <a:cs typeface="Arial" pitchFamily="34" charset="0"/>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Avenir Next LT Pro" panose="020B0504020202020204" pitchFamily="34" charset="0"/>
                <a:ea typeface="+mn-ea"/>
                <a:cs typeface="Arial" pitchFamily="34" charset="0"/>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Next LT Pro" panose="020B0504020202020204"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Next LT Pro" panose="020B05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Arial"/>
              </a:rPr>
              <a:t>The program should be designed to prioritize affordability including to identify the most cost-effective opportunities, while supporting potential co-benefits, like decarbonization. </a:t>
            </a:r>
          </a:p>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Arial"/>
              </a:rPr>
              <a:t>How can the NPA funding be  designed to protect ratepayers and energy affordability for all customers?</a:t>
            </a:r>
          </a:p>
          <a:p>
            <a:pPr marL="347663" marR="0" lvl="1" indent="-228600" algn="l" defTabSz="914400" rtl="0" eaLnBrk="1" fontAlgn="auto" latinLnBrk="0" hangingPunct="1">
              <a:lnSpc>
                <a:spcPct val="100000"/>
              </a:lnSpc>
              <a:spcBef>
                <a:spcPct val="20000"/>
              </a:spcBef>
              <a:spcAft>
                <a:spcPts val="0"/>
              </a:spcAft>
              <a:buClr>
                <a:srgbClr val="004B91"/>
              </a:buClr>
              <a:buSzTx/>
              <a:buFont typeface="Wingdings" pitchFamily="2" charset="2"/>
              <a:buChar char="§"/>
              <a:tabLst/>
              <a:defRPr/>
            </a:pPr>
            <a:endParaRPr kumimoji="0" lang="en-US" sz="1400" b="0" i="0" u="none" strike="noStrike" kern="1200" cap="none" spc="0" normalizeH="0" baseline="0" noProof="0">
              <a:ln>
                <a:noFill/>
              </a:ln>
              <a:solidFill>
                <a:srgbClr val="000000"/>
              </a:solidFill>
              <a:effectLst/>
              <a:uLnTx/>
              <a:uFillTx/>
              <a:latin typeface="Avenir Next LT Pro"/>
              <a:ea typeface="+mn-ea"/>
              <a:cs typeface="Arial"/>
            </a:endParaRPr>
          </a:p>
        </p:txBody>
      </p:sp>
      <p:sp>
        <p:nvSpPr>
          <p:cNvPr id="4" name="Slide Number Placeholder 3">
            <a:extLst>
              <a:ext uri="{FF2B5EF4-FFF2-40B4-BE49-F238E27FC236}">
                <a16:creationId xmlns:a16="http://schemas.microsoft.com/office/drawing/2014/main" id="{6CE1A403-0317-7D51-C5F9-86854F7A8EB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410227-0A74-4DD0-97A1-EFCFB8B7378B}" type="slidenum">
              <a:rPr kumimoji="0" lang="en-US" sz="1200" b="0" i="0" u="none" strike="noStrike" kern="1200" cap="none" spc="0" normalizeH="0" baseline="0" noProof="0" smtClean="0">
                <a:ln>
                  <a:noFill/>
                </a:ln>
                <a:solidFill>
                  <a:srgbClr val="004B9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4B9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164344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1F062-7B03-7CB1-213F-BC3FD2840C94}"/>
              </a:ext>
            </a:extLst>
          </p:cNvPr>
          <p:cNvSpPr>
            <a:spLocks noGrp="1"/>
          </p:cNvSpPr>
          <p:nvPr>
            <p:ph type="title"/>
          </p:nvPr>
        </p:nvSpPr>
        <p:spPr>
          <a:xfrm>
            <a:off x="831850" y="1709738"/>
            <a:ext cx="10515600" cy="3438524"/>
          </a:xfrm>
        </p:spPr>
        <p:txBody>
          <a:bodyPr>
            <a:normAutofit/>
          </a:bodyPr>
          <a:lstStyle/>
          <a:p>
            <a:pPr algn="ctr"/>
            <a:r>
              <a:rPr lang="en" sz="3600" b="1">
                <a:solidFill>
                  <a:schemeClr val="dk1"/>
                </a:solidFill>
                <a:latin typeface="Montserrat"/>
                <a:ea typeface="Montserrat"/>
                <a:cs typeface="Montserrat"/>
                <a:sym typeface="Montserrat"/>
              </a:rPr>
              <a:t>Tapping the Thermal Energy Opportunity</a:t>
            </a:r>
            <a:endParaRPr lang="en-US" sz="3600"/>
          </a:p>
        </p:txBody>
      </p:sp>
      <p:sp>
        <p:nvSpPr>
          <p:cNvPr id="3" name="Text Placeholder 2">
            <a:extLst>
              <a:ext uri="{FF2B5EF4-FFF2-40B4-BE49-F238E27FC236}">
                <a16:creationId xmlns:a16="http://schemas.microsoft.com/office/drawing/2014/main" id="{C609597A-B312-E4B6-4804-1B037827743B}"/>
              </a:ext>
            </a:extLst>
          </p:cNvPr>
          <p:cNvSpPr>
            <a:spLocks noGrp="1"/>
          </p:cNvSpPr>
          <p:nvPr>
            <p:ph type="body" idx="1"/>
          </p:nvPr>
        </p:nvSpPr>
        <p:spPr>
          <a:xfrm>
            <a:off x="831850" y="5148262"/>
            <a:ext cx="10515600" cy="1500187"/>
          </a:xfrm>
        </p:spPr>
        <p:txBody>
          <a:bodyPr/>
          <a:lstStyle/>
          <a:p>
            <a:endParaRPr lang="en-US"/>
          </a:p>
          <a:p>
            <a:pPr algn="ctr"/>
            <a:r>
              <a:rPr lang="en-US" sz="3200"/>
              <a:t>Zeyneb Magavi, CPUC Workshop, 01/21/2026</a:t>
            </a:r>
          </a:p>
        </p:txBody>
      </p:sp>
      <p:pic>
        <p:nvPicPr>
          <p:cNvPr id="6" name="Picture 5" descr="The HEET orange circular logo above a city street interconnected by geothermal network pipes overlaid on a faded regional gas system pipe map">
            <a:extLst>
              <a:ext uri="{FF2B5EF4-FFF2-40B4-BE49-F238E27FC236}">
                <a16:creationId xmlns:a16="http://schemas.microsoft.com/office/drawing/2014/main" id="{7777BAEC-D5CC-16BA-C1FA-C49BA96D190C}"/>
              </a:ext>
            </a:extLst>
          </p:cNvPr>
          <p:cNvPicPr>
            <a:picLocks noChangeAspect="1"/>
          </p:cNvPicPr>
          <p:nvPr/>
        </p:nvPicPr>
        <p:blipFill>
          <a:blip r:embed="rId2"/>
          <a:stretch>
            <a:fillRect/>
          </a:stretch>
        </p:blipFill>
        <p:spPr>
          <a:xfrm>
            <a:off x="2203450" y="768350"/>
            <a:ext cx="7772400" cy="3290086"/>
          </a:xfrm>
          <a:prstGeom prst="rect">
            <a:avLst/>
          </a:prstGeom>
        </p:spPr>
      </p:pic>
    </p:spTree>
    <p:extLst>
      <p:ext uri="{BB962C8B-B14F-4D97-AF65-F5344CB8AC3E}">
        <p14:creationId xmlns:p14="http://schemas.microsoft.com/office/powerpoint/2010/main" val="30928696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8513A-1316-E8BF-0D86-5A7AE8428FD8}"/>
            </a:ext>
          </a:extLst>
        </p:cNvPr>
        <p:cNvGrpSpPr/>
        <p:nvPr/>
      </p:nvGrpSpPr>
      <p:grpSpPr>
        <a:xfrm>
          <a:off x="0" y="0"/>
          <a:ext cx="0" cy="0"/>
          <a:chOff x="0" y="0"/>
          <a:chExt cx="0" cy="0"/>
        </a:xfrm>
      </p:grpSpPr>
      <p:pic>
        <p:nvPicPr>
          <p:cNvPr id="8" name="Picture Placeholder 7" descr="A Sankey Diagram of the California energy system with all energy sources on the left and all outputs on the right. This illustrates that the majority of the energy we use is wasted!">
            <a:extLst>
              <a:ext uri="{FF2B5EF4-FFF2-40B4-BE49-F238E27FC236}">
                <a16:creationId xmlns:a16="http://schemas.microsoft.com/office/drawing/2014/main" id="{5476B095-7F20-D1BE-4E57-BD35087A9828}"/>
              </a:ext>
            </a:extLst>
          </p:cNvPr>
          <p:cNvPicPr>
            <a:picLocks noGrp="1" noChangeAspect="1"/>
          </p:cNvPicPr>
          <p:nvPr>
            <p:ph type="pic" idx="1"/>
          </p:nvPr>
        </p:nvPicPr>
        <p:blipFill rotWithShape="1">
          <a:blip r:embed="rId2"/>
          <a:srcRect/>
          <a:stretch>
            <a:fillRect/>
          </a:stretch>
        </p:blipFill>
        <p:spPr>
          <a:xfrm>
            <a:off x="3055456" y="1008808"/>
            <a:ext cx="9128732" cy="5134852"/>
          </a:xfrm>
          <a:prstGeom prst="rect">
            <a:avLst/>
          </a:prstGeom>
        </p:spPr>
      </p:pic>
      <p:sp>
        <p:nvSpPr>
          <p:cNvPr id="9" name="Title 1">
            <a:extLst>
              <a:ext uri="{FF2B5EF4-FFF2-40B4-BE49-F238E27FC236}">
                <a16:creationId xmlns:a16="http://schemas.microsoft.com/office/drawing/2014/main" id="{809BE548-FADE-DB49-238B-4401F69FA63E}"/>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WHAT IS ANTHROTHERMAL ?</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a:extLst>
              <a:ext uri="{FF2B5EF4-FFF2-40B4-BE49-F238E27FC236}">
                <a16:creationId xmlns:a16="http://schemas.microsoft.com/office/drawing/2014/main" id="{9BCEB678-48A2-3F1C-828E-BA019CF76F5E}"/>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pitchFamily="2" charset="77"/>
                <a:ea typeface="+mn-ea"/>
                <a:cs typeface="+mn-cs"/>
              </a:rPr>
              <a:t>All the thermal energy resulting from human activity including: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Pct val="750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pitchFamily="2" charset="77"/>
                <a:ea typeface="+mn-ea"/>
                <a:cs typeface="+mn-cs"/>
              </a:rPr>
              <a:t>1. The waste thermal of our energy system, buildings, sewage, and industrial processes (yes, data centers too!) </a:t>
            </a:r>
          </a:p>
          <a:p>
            <a:pPr marL="0" marR="0" lvl="0" indent="0" algn="l" defTabSz="914400" rtl="0" eaLnBrk="1" fontAlgn="auto" latinLnBrk="0" hangingPunct="1">
              <a:lnSpc>
                <a:spcPct val="90000"/>
              </a:lnSpc>
              <a:spcBef>
                <a:spcPts val="1000"/>
              </a:spcBef>
              <a:spcAft>
                <a:spcPts val="0"/>
              </a:spcAft>
              <a:buClrTx/>
              <a:buSzPct val="750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pitchFamily="2" charset="77"/>
                <a:ea typeface="+mn-ea"/>
                <a:cs typeface="+mn-cs"/>
              </a:rPr>
              <a:t>2. The excess thermal energy absorbed by the earth – which annually exceeds all energy humanity uses</a:t>
            </a:r>
          </a:p>
        </p:txBody>
      </p:sp>
    </p:spTree>
    <p:extLst>
      <p:ext uri="{BB962C8B-B14F-4D97-AF65-F5344CB8AC3E}">
        <p14:creationId xmlns:p14="http://schemas.microsoft.com/office/powerpoint/2010/main" val="221203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IS GEOTHERMAL ?">
            <a:extLst>
              <a:ext uri="{FF2B5EF4-FFF2-40B4-BE49-F238E27FC236}">
                <a16:creationId xmlns:a16="http://schemas.microsoft.com/office/drawing/2014/main" id="{C0AE7E2F-28F1-F39C-07B5-41AECD7DAB7F}"/>
              </a:ext>
            </a:extLst>
          </p:cNvPr>
          <p:cNvSpPr>
            <a:spLocks noGrp="1"/>
          </p:cNvSpPr>
          <p:nvPr>
            <p:ph type="title"/>
          </p:nvPr>
        </p:nvSpPr>
        <p:spPr>
          <a:xfrm>
            <a:off x="332880" y="390293"/>
            <a:ext cx="3932237" cy="942562"/>
          </a:xfrm>
        </p:spPr>
        <p:txBody>
          <a:bodyPr>
            <a:noAutofit/>
          </a:bodyPr>
          <a:lstStyle/>
          <a:p>
            <a:r>
              <a:rPr lang="en-US" sz="2400" b="1">
                <a:solidFill>
                  <a:srgbClr val="212121"/>
                </a:solidFill>
                <a:latin typeface="Montserrat"/>
                <a:ea typeface="Montserrat"/>
                <a:cs typeface="Montserrat"/>
                <a:sym typeface="Montserrat"/>
              </a:rPr>
              <a:t>WHAT IS GEOTHERMAL ?</a:t>
            </a:r>
            <a:endParaRPr lang="en-US" sz="2400"/>
          </a:p>
        </p:txBody>
      </p:sp>
      <p:sp>
        <p:nvSpPr>
          <p:cNvPr id="4" name="Text Placeholder 3" descr="All the natural thermal energy at or below the surface of the earth.&#10;&#10;Geothermal Technologies&#10;use this STABLE ‘rock-solid’ non-intermittent Geothermal Energy. &#10;&#10;Ambient (a.k.a. shallow) geothermal energy is everywhere and  technologies that tap it can provide heating and cooling nearly anywhere on earth with zero emissions.&#10;">
            <a:extLst>
              <a:ext uri="{FF2B5EF4-FFF2-40B4-BE49-F238E27FC236}">
                <a16:creationId xmlns:a16="http://schemas.microsoft.com/office/drawing/2014/main" id="{63FF721B-363D-9ECA-5906-D3C6EA0576CF}"/>
              </a:ext>
            </a:extLst>
          </p:cNvPr>
          <p:cNvSpPr>
            <a:spLocks noGrp="1"/>
          </p:cNvSpPr>
          <p:nvPr>
            <p:ph type="body" sz="half" idx="2"/>
          </p:nvPr>
        </p:nvSpPr>
        <p:spPr>
          <a:xfrm>
            <a:off x="332881" y="1490673"/>
            <a:ext cx="3603688" cy="5134852"/>
          </a:xfrm>
        </p:spPr>
        <p:txBody>
          <a:bodyPr>
            <a:normAutofit lnSpcReduction="10000"/>
          </a:bodyPr>
          <a:lstStyle/>
          <a:p>
            <a:pPr lvl="0">
              <a:lnSpc>
                <a:spcPct val="100000"/>
              </a:lnSpc>
              <a:spcBef>
                <a:spcPts val="0"/>
              </a:spcBef>
              <a:buClr>
                <a:schemeClr val="dk1"/>
              </a:buClr>
              <a:buSzPts val="1500"/>
            </a:pPr>
            <a:r>
              <a:rPr lang="en-US" sz="2000" u="none" strike="noStrike" cap="none">
                <a:solidFill>
                  <a:schemeClr val="dk1"/>
                </a:solidFill>
                <a:latin typeface="Montserrat Light" pitchFamily="2" charset="77"/>
                <a:ea typeface="Montserrat Light"/>
                <a:cs typeface="Montserrat Light"/>
                <a:sym typeface="Montserrat Light"/>
              </a:rPr>
              <a:t>All the natural thermal energy at or </a:t>
            </a:r>
            <a:r>
              <a:rPr lang="en-US" sz="2000">
                <a:solidFill>
                  <a:schemeClr val="dk1"/>
                </a:solidFill>
                <a:latin typeface="Montserrat Light" pitchFamily="2" charset="77"/>
                <a:ea typeface="Montserrat Light"/>
                <a:cs typeface="Montserrat Light"/>
                <a:sym typeface="Montserrat Light"/>
              </a:rPr>
              <a:t>below the surface of the earth.</a:t>
            </a:r>
          </a:p>
          <a:p>
            <a:pPr lvl="0">
              <a:lnSpc>
                <a:spcPct val="100000"/>
              </a:lnSpc>
              <a:spcBef>
                <a:spcPts val="0"/>
              </a:spcBef>
              <a:buClr>
                <a:schemeClr val="dk1"/>
              </a:buClr>
              <a:buSzPts val="1500"/>
            </a:pPr>
            <a:endParaRPr lang="en-US" sz="2000" u="none" strike="noStrike" cap="none">
              <a:solidFill>
                <a:schemeClr val="dk1"/>
              </a:solidFill>
              <a:latin typeface="Montserrat Light" pitchFamily="2" charset="77"/>
              <a:ea typeface="Montserrat Light"/>
              <a:cs typeface="Montserrat Light"/>
              <a:sym typeface="Montserrat Light"/>
            </a:endParaRPr>
          </a:p>
          <a:p>
            <a:pPr lvl="0">
              <a:lnSpc>
                <a:spcPct val="100000"/>
              </a:lnSpc>
              <a:spcBef>
                <a:spcPts val="0"/>
              </a:spcBef>
              <a:buClr>
                <a:schemeClr val="dk1"/>
              </a:buClr>
              <a:buSzPts val="1500"/>
            </a:pPr>
            <a:r>
              <a:rPr lang="en-US" sz="2000" u="none" strike="noStrike" cap="none">
                <a:solidFill>
                  <a:schemeClr val="dk1"/>
                </a:solidFill>
                <a:latin typeface="Montserrat Light" pitchFamily="2" charset="77"/>
                <a:ea typeface="Montserrat Light"/>
                <a:cs typeface="Montserrat Light"/>
                <a:sym typeface="Montserrat Light"/>
              </a:rPr>
              <a:t>Geothermal Technologies</a:t>
            </a:r>
            <a:endParaRPr lang="en-US">
              <a:solidFill>
                <a:schemeClr val="dk1"/>
              </a:solidFill>
              <a:latin typeface="Montserrat Light" pitchFamily="2" charset="77"/>
              <a:ea typeface="Montserrat Light"/>
              <a:cs typeface="Montserrat Light"/>
              <a:sym typeface="Montserrat Light"/>
            </a:endParaRPr>
          </a:p>
          <a:p>
            <a:pPr lvl="0">
              <a:lnSpc>
                <a:spcPct val="100000"/>
              </a:lnSpc>
              <a:spcBef>
                <a:spcPts val="0"/>
              </a:spcBef>
              <a:buClr>
                <a:schemeClr val="dk1"/>
              </a:buClr>
              <a:buSzPts val="1400"/>
            </a:pPr>
            <a:r>
              <a:rPr lang="en-US" sz="2000" u="none" strike="noStrike" cap="none">
                <a:solidFill>
                  <a:schemeClr val="dk1"/>
                </a:solidFill>
                <a:latin typeface="Montserrat Light" pitchFamily="2" charset="77"/>
                <a:ea typeface="Montserrat Light"/>
                <a:cs typeface="Montserrat Light"/>
                <a:sym typeface="Montserrat Light"/>
              </a:rPr>
              <a:t>use this STABLE ‘rock-solid’ non-intermittent </a:t>
            </a:r>
            <a:r>
              <a:rPr lang="en-US" sz="2000">
                <a:solidFill>
                  <a:schemeClr val="dk1"/>
                </a:solidFill>
                <a:latin typeface="Montserrat Light" pitchFamily="2" charset="77"/>
                <a:ea typeface="Montserrat Light"/>
                <a:cs typeface="Montserrat Light"/>
                <a:sym typeface="Montserrat Light"/>
              </a:rPr>
              <a:t>G</a:t>
            </a:r>
            <a:r>
              <a:rPr lang="en-US" sz="2000" u="none" strike="noStrike" cap="none">
                <a:solidFill>
                  <a:schemeClr val="dk1"/>
                </a:solidFill>
                <a:latin typeface="Montserrat Light" pitchFamily="2" charset="77"/>
                <a:ea typeface="Montserrat Light"/>
                <a:cs typeface="Montserrat Light"/>
                <a:sym typeface="Montserrat Light"/>
              </a:rPr>
              <a:t>eothermal</a:t>
            </a:r>
            <a:r>
              <a:rPr lang="en-US" sz="2000">
                <a:solidFill>
                  <a:schemeClr val="dk1"/>
                </a:solidFill>
                <a:latin typeface="Montserrat Light" pitchFamily="2" charset="77"/>
                <a:ea typeface="Montserrat Light"/>
                <a:cs typeface="Montserrat Light"/>
                <a:sym typeface="Montserrat Light"/>
              </a:rPr>
              <a:t> E</a:t>
            </a:r>
            <a:r>
              <a:rPr lang="en-US" sz="2000" u="none" strike="noStrike" cap="none">
                <a:solidFill>
                  <a:schemeClr val="dk1"/>
                </a:solidFill>
                <a:latin typeface="Montserrat Light" pitchFamily="2" charset="77"/>
                <a:ea typeface="Montserrat Light"/>
                <a:cs typeface="Montserrat Light"/>
                <a:sym typeface="Montserrat Light"/>
              </a:rPr>
              <a:t>nergy. </a:t>
            </a:r>
            <a:endParaRPr lang="en-US" sz="2000" u="none" strike="noStrike" cap="none">
              <a:solidFill>
                <a:srgbClr val="000000"/>
              </a:solidFill>
              <a:latin typeface="Montserrat Light" pitchFamily="2" charset="77"/>
              <a:ea typeface="Arial"/>
              <a:cs typeface="Arial"/>
              <a:sym typeface="Arial"/>
            </a:endParaRPr>
          </a:p>
          <a:p>
            <a:pPr lvl="0">
              <a:lnSpc>
                <a:spcPct val="100000"/>
              </a:lnSpc>
              <a:spcBef>
                <a:spcPts val="0"/>
              </a:spcBef>
              <a:buClr>
                <a:schemeClr val="dk1"/>
              </a:buClr>
              <a:buSzPts val="1400"/>
            </a:pPr>
            <a:endParaRPr lang="en-US" sz="2000" u="none" strike="noStrike" cap="none">
              <a:solidFill>
                <a:schemeClr val="dk1"/>
              </a:solidFill>
              <a:latin typeface="Montserrat Light" pitchFamily="2" charset="77"/>
              <a:ea typeface="Montserrat Light"/>
              <a:cs typeface="Montserrat Light"/>
              <a:sym typeface="Montserrat Light"/>
            </a:endParaRPr>
          </a:p>
          <a:p>
            <a:pPr lvl="0">
              <a:lnSpc>
                <a:spcPct val="100000"/>
              </a:lnSpc>
              <a:spcBef>
                <a:spcPts val="0"/>
              </a:spcBef>
              <a:buClr>
                <a:schemeClr val="dk1"/>
              </a:buClr>
              <a:buSzPts val="1400"/>
            </a:pPr>
            <a:r>
              <a:rPr lang="en-US" sz="2000" u="none" strike="noStrike" cap="none">
                <a:solidFill>
                  <a:schemeClr val="dk1"/>
                </a:solidFill>
                <a:latin typeface="Montserrat Light" pitchFamily="2" charset="77"/>
                <a:ea typeface="Montserrat Light"/>
                <a:cs typeface="Montserrat Light"/>
                <a:sym typeface="Montserrat Light"/>
              </a:rPr>
              <a:t>Ambient (a.k.a. shallow) geothermal energy is everywhere and  technologies that tap it can provide heating and cooling nearly anywhere on earth with zero emissions.</a:t>
            </a:r>
          </a:p>
        </p:txBody>
      </p:sp>
      <p:grpSp>
        <p:nvGrpSpPr>
          <p:cNvPr id="11" name="Group 10" descr="A diagram showing four types of geothermal technologies as well as the temperature range of the geothermal energy resource for each. The power and direct use technologies are greyed out leaving the building and utility-scale heating and cooling suplied by an ambient temperature range">
            <a:extLst>
              <a:ext uri="{FF2B5EF4-FFF2-40B4-BE49-F238E27FC236}">
                <a16:creationId xmlns:a16="http://schemas.microsoft.com/office/drawing/2014/main" id="{A4CF3E02-DF3C-27CA-B79A-CFE849872B93}"/>
              </a:ext>
            </a:extLst>
          </p:cNvPr>
          <p:cNvGrpSpPr/>
          <p:nvPr/>
        </p:nvGrpSpPr>
        <p:grpSpPr>
          <a:xfrm>
            <a:off x="4053851" y="649522"/>
            <a:ext cx="7301538" cy="5221053"/>
            <a:chOff x="58728" y="293023"/>
            <a:chExt cx="6033339" cy="4234726"/>
          </a:xfrm>
        </p:grpSpPr>
        <p:pic>
          <p:nvPicPr>
            <p:cNvPr id="12" name="Google Shape;213;p31" title="Types of Geo_Updated 2025_Title.png">
              <a:extLst>
                <a:ext uri="{FF2B5EF4-FFF2-40B4-BE49-F238E27FC236}">
                  <a16:creationId xmlns:a16="http://schemas.microsoft.com/office/drawing/2014/main" id="{AA5356DB-FCAA-1816-B727-6D1C294AD7DE}"/>
                </a:ext>
              </a:extLst>
            </p:cNvPr>
            <p:cNvPicPr preferRelativeResize="0"/>
            <p:nvPr/>
          </p:nvPicPr>
          <p:blipFill rotWithShape="1">
            <a:blip r:embed="rId2">
              <a:alphaModFix/>
            </a:blip>
            <a:srcRect/>
            <a:stretch/>
          </p:blipFill>
          <p:spPr>
            <a:xfrm>
              <a:off x="66052" y="293024"/>
              <a:ext cx="6026015" cy="4234725"/>
            </a:xfrm>
            <a:prstGeom prst="rect">
              <a:avLst/>
            </a:prstGeom>
            <a:noFill/>
            <a:ln>
              <a:solidFill>
                <a:schemeClr val="tx1"/>
              </a:solidFill>
            </a:ln>
          </p:spPr>
        </p:pic>
        <p:sp>
          <p:nvSpPr>
            <p:cNvPr id="13" name="Google Shape;215;p31">
              <a:extLst>
                <a:ext uri="{FF2B5EF4-FFF2-40B4-BE49-F238E27FC236}">
                  <a16:creationId xmlns:a16="http://schemas.microsoft.com/office/drawing/2014/main" id="{2FAACCEB-2375-F29D-1FB7-EA1C633BF91C}"/>
                </a:ext>
              </a:extLst>
            </p:cNvPr>
            <p:cNvSpPr/>
            <p:nvPr/>
          </p:nvSpPr>
          <p:spPr>
            <a:xfrm>
              <a:off x="58728" y="848484"/>
              <a:ext cx="2779200" cy="3679200"/>
            </a:xfrm>
            <a:prstGeom prst="rect">
              <a:avLst/>
            </a:prstGeom>
            <a:solidFill>
              <a:srgbClr val="FFFFFF">
                <a:alpha val="5059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4" name="Google Shape;216;p31">
              <a:extLst>
                <a:ext uri="{FF2B5EF4-FFF2-40B4-BE49-F238E27FC236}">
                  <a16:creationId xmlns:a16="http://schemas.microsoft.com/office/drawing/2014/main" id="{2F6A04A5-85D8-B9A9-32F1-0EBA69A41F3E}"/>
                </a:ext>
              </a:extLst>
            </p:cNvPr>
            <p:cNvSpPr/>
            <p:nvPr/>
          </p:nvSpPr>
          <p:spPr>
            <a:xfrm>
              <a:off x="70955" y="293023"/>
              <a:ext cx="4043845" cy="445117"/>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212434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88DE-16E9-0010-01B9-F1569E2F64D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10E0219-8539-F3B4-D891-135F6C977687}"/>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WHAT IS A THERMAL ENERGY NETWORK ?</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a:extLst>
              <a:ext uri="{FF2B5EF4-FFF2-40B4-BE49-F238E27FC236}">
                <a16:creationId xmlns:a16="http://schemas.microsoft.com/office/drawing/2014/main" id="{E52374A1-E39D-0211-F4CD-7BEBB3F98194}"/>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An evolution of district energy that taps ambient thermal and moves it between buildings in pipes filled with water. Every component of a Thermal Energy Network contributes efficiencies. Together they are the most efficient heating and cooling.</a:t>
            </a:r>
            <a:endParaRPr kumimoji="0" lang="en-US"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Each component is OLD TECH. Together they are NEW TECH.</a:t>
            </a:r>
            <a:endParaRPr kumimoji="0" lang="en-US"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p:txBody>
      </p:sp>
      <p:pic>
        <p:nvPicPr>
          <p:cNvPr id="5" name="Picture Placeholder 4" descr="A diagram of the three parts components of a thermal energy network: the buildings with geothermal HVAC, the distribution system with single pipe loops filled with water, and the thermal resources including boreholes, wastewater, lakes, etc.&#10;">
            <a:extLst>
              <a:ext uri="{FF2B5EF4-FFF2-40B4-BE49-F238E27FC236}">
                <a16:creationId xmlns:a16="http://schemas.microsoft.com/office/drawing/2014/main" id="{C21F5693-70B4-ECC6-1E97-1F80C9F765DC}"/>
              </a:ext>
            </a:extLst>
          </p:cNvPr>
          <p:cNvPicPr>
            <a:picLocks noGrp="1" noChangeAspect="1"/>
          </p:cNvPicPr>
          <p:nvPr>
            <p:ph type="pic" idx="1"/>
          </p:nvPr>
        </p:nvPicPr>
        <p:blipFill rotWithShape="1">
          <a:blip r:embed="rId2"/>
          <a:srcRect/>
          <a:stretch>
            <a:fillRect/>
          </a:stretch>
        </p:blipFill>
        <p:spPr>
          <a:xfrm>
            <a:off x="4742481" y="375916"/>
            <a:ext cx="6803756" cy="5899330"/>
          </a:xfrm>
        </p:spPr>
      </p:pic>
    </p:spTree>
    <p:extLst>
      <p:ext uri="{BB962C8B-B14F-4D97-AF65-F5344CB8AC3E}">
        <p14:creationId xmlns:p14="http://schemas.microsoft.com/office/powerpoint/2010/main" val="3843449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tLang="en-US" sz="3200">
                <a:latin typeface="Arial" panose="020B0604020202020204" pitchFamily="34" charset="0"/>
                <a:ea typeface="Verdana" panose="020B0604030504040204" pitchFamily="34" charset="0"/>
                <a:cs typeface="Arial" panose="020B0604020202020204" pitchFamily="34" charset="0"/>
              </a:rPr>
              <a:t>EU energy and climate policy</a:t>
            </a:r>
            <a:endParaRPr lang="bg-BG"/>
          </a:p>
        </p:txBody>
      </p:sp>
      <p:sp>
        <p:nvSpPr>
          <p:cNvPr id="2" name="Titel 1" descr="&#10;">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Key facts on energy and buildings and supportive legislation</a:t>
            </a:r>
          </a:p>
        </p:txBody>
      </p:sp>
      <p:pic>
        <p:nvPicPr>
          <p:cNvPr id="11" name="Content Placeholder 10" descr="Key facts on energy and buildings - 40% of energy consumed in buildings, 1/3 of GHG emissions come from buildings, 80% of energy in buildings used for heating, cooling and hot water.">
            <a:extLst>
              <a:ext uri="{FF2B5EF4-FFF2-40B4-BE49-F238E27FC236}">
                <a16:creationId xmlns:a16="http://schemas.microsoft.com/office/drawing/2014/main" id="{317AFC61-9743-9BC4-D6AF-E8ED2073FC40}"/>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16953" y="1532332"/>
            <a:ext cx="9053345" cy="1889924"/>
          </a:xfrm>
        </p:spPr>
      </p:pic>
      <p:pic>
        <p:nvPicPr>
          <p:cNvPr id="15" name="Content Placeholder 14" descr="supportive legislation on buildings' energy efficiency - energy performance of buildings directive, energy efficiency directive, RES directive, Social Climate Fund, Effort sharing regulation, emissions trading scheme ">
            <a:extLst>
              <a:ext uri="{FF2B5EF4-FFF2-40B4-BE49-F238E27FC236}">
                <a16:creationId xmlns:a16="http://schemas.microsoft.com/office/drawing/2014/main" id="{C515D31B-E448-EBA3-30CA-D8542E3C17AB}"/>
              </a:ext>
            </a:extLst>
          </p:cNvPr>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3719736" y="3613814"/>
            <a:ext cx="4680519" cy="1977362"/>
          </a:xfrm>
        </p:spPr>
      </p:pic>
      <p:sp>
        <p:nvSpPr>
          <p:cNvPr id="16" name="Content Placeholder 15">
            <a:extLst>
              <a:ext uri="{FF2B5EF4-FFF2-40B4-BE49-F238E27FC236}">
                <a16:creationId xmlns:a16="http://schemas.microsoft.com/office/drawing/2014/main" id="{40F3C10C-D5F6-2350-8409-E967DCCC6D3A}"/>
              </a:ext>
            </a:extLst>
          </p:cNvPr>
          <p:cNvSpPr>
            <a:spLocks noGrp="1"/>
          </p:cNvSpPr>
          <p:nvPr>
            <p:ph sz="quarter" idx="17"/>
          </p:nvPr>
        </p:nvSpPr>
        <p:spPr/>
        <p:txBody>
          <a:bodyPr/>
          <a:lstStyle/>
          <a:p>
            <a:r>
              <a:rPr lang="en-US"/>
              <a:t>Sources: 1) </a:t>
            </a:r>
            <a:r>
              <a:rPr lang="en-US" sz="1200" i="1">
                <a:hlinkClick r:id="rId5"/>
              </a:rPr>
              <a:t>European Commission: Energy performance building directive</a:t>
            </a:r>
            <a:r>
              <a:rPr lang="en-US"/>
              <a:t>; 2) </a:t>
            </a:r>
            <a:r>
              <a:rPr lang="en-US" sz="1200" i="1">
                <a:hlinkClick r:id="rId6"/>
              </a:rPr>
              <a:t>BPIEs-Guide-to-EPBD-Implementation-final-version.pdf</a:t>
            </a:r>
            <a:endParaRPr lang="bg-BG"/>
          </a:p>
        </p:txBody>
      </p:sp>
    </p:spTree>
    <p:extLst>
      <p:ext uri="{BB962C8B-B14F-4D97-AF65-F5344CB8AC3E}">
        <p14:creationId xmlns:p14="http://schemas.microsoft.com/office/powerpoint/2010/main" val="2273198642"/>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EE5DF-1979-A19A-3741-38CA0338B849}"/>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6F4237A8-7327-97B5-5FEA-D1ED455D252A}"/>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WHAT IS A THERMAL ENERGY RESOURCE ?</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15F6CBC0-5AEB-9FC4-1396-A42D6D1CCA89}"/>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A thermal utility is responsible for optimizing the interconnection of thermal resources to thermal demands across space and time.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It should prioritize closest, least cost thermal resources. The defining parameters are illustrated in four quadrants. The flexible supply quadrant is the MOST valuable resource. </a:t>
            </a:r>
          </a:p>
        </p:txBody>
      </p:sp>
      <p:pic>
        <p:nvPicPr>
          <p:cNvPr id="4" name="Google Shape;273;p34" descr="A diagram of a single pipe ambient temperature thermal energy network with connected thermal resources categorized into four quadrants, 1) heat production and consumption variable demand with buildings of all types, 2) heat production and consumption flexible supply with bodies of water, boreholes, and sewers, 3) heat production with industrial waste heat, ice rinks, data centers, and subway tunnels and 4) heat consumption with swimming pools, greenhouses, and milk pasteurization.">
            <a:extLst>
              <a:ext uri="{FF2B5EF4-FFF2-40B4-BE49-F238E27FC236}">
                <a16:creationId xmlns:a16="http://schemas.microsoft.com/office/drawing/2014/main" id="{7580D878-64DD-6B20-7791-8F748A65F803}"/>
              </a:ext>
            </a:extLst>
          </p:cNvPr>
          <p:cNvPicPr preferRelativeResize="0">
            <a:picLocks noGrp="1"/>
          </p:cNvPicPr>
          <p:nvPr>
            <p:ph type="pic" idx="1"/>
          </p:nvPr>
        </p:nvPicPr>
        <p:blipFill rotWithShape="1">
          <a:blip r:embed="rId2">
            <a:alphaModFix/>
          </a:blip>
          <a:srcRect/>
          <a:stretch>
            <a:fillRect/>
          </a:stretch>
        </p:blipFill>
        <p:spPr>
          <a:xfrm>
            <a:off x="4573937" y="556023"/>
            <a:ext cx="6705896" cy="5745954"/>
          </a:xfrm>
          <a:prstGeom prst="rect">
            <a:avLst/>
          </a:prstGeom>
          <a:noFill/>
          <a:ln>
            <a:noFill/>
          </a:ln>
        </p:spPr>
      </p:pic>
    </p:spTree>
    <p:extLst>
      <p:ext uri="{BB962C8B-B14F-4D97-AF65-F5344CB8AC3E}">
        <p14:creationId xmlns:p14="http://schemas.microsoft.com/office/powerpoint/2010/main" val="12956867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E0586-AD4E-9CFE-45B7-56EA51B701D2}"/>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90715AEF-AEA2-7F98-6EF3-64EE26AE4541}"/>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WHAT IS A THERMAL UTILITY?</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F09800CD-1777-AB5F-5250-A395820E32EA}"/>
              </a:ext>
            </a:extLst>
          </p:cNvPr>
          <p:cNvSpPr txBox="1">
            <a:spLocks/>
          </p:cNvSpPr>
          <p:nvPr/>
        </p:nvSpPr>
        <p:spPr>
          <a:xfrm>
            <a:off x="329184" y="1490673"/>
            <a:ext cx="3603688" cy="513485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This technology is a natural monopoly, making it a ‘utility’ whether owned by investors, by municipalities, or others. By investing in street-scale thermal energy infrastructure (TENs) and interconnecting them over time to increase efficiency any allowed entity can grow a regional thermal utility.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This creates a thermal market, transforming the ambient thermal energy all around us, including waste, into assets or thermal resources. </a:t>
            </a:r>
          </a:p>
        </p:txBody>
      </p:sp>
      <p:pic>
        <p:nvPicPr>
          <p:cNvPr id="5" name="Google Shape;320;p13" descr="An image of a neighborhood of houses and buildings in green with interconnecting green pipe infrastructure">
            <a:extLst>
              <a:ext uri="{FF2B5EF4-FFF2-40B4-BE49-F238E27FC236}">
                <a16:creationId xmlns:a16="http://schemas.microsoft.com/office/drawing/2014/main" id="{D75EC275-E845-9C3A-CB3A-BF554615E787}"/>
              </a:ext>
            </a:extLst>
          </p:cNvPr>
          <p:cNvPicPr preferRelativeResize="0">
            <a:picLocks noGrp="1"/>
          </p:cNvPicPr>
          <p:nvPr>
            <p:ph type="pic" idx="1"/>
          </p:nvPr>
        </p:nvPicPr>
        <p:blipFill rotWithShape="1">
          <a:blip r:embed="rId2">
            <a:alphaModFix/>
          </a:blip>
          <a:srcRect/>
          <a:stretch>
            <a:fillRect/>
          </a:stretch>
        </p:blipFill>
        <p:spPr>
          <a:xfrm>
            <a:off x="4265117" y="1490673"/>
            <a:ext cx="7547516" cy="4094243"/>
          </a:xfrm>
          <a:prstGeom prst="rect">
            <a:avLst/>
          </a:prstGeom>
          <a:noFill/>
          <a:ln>
            <a:noFill/>
          </a:ln>
        </p:spPr>
      </p:pic>
    </p:spTree>
    <p:extLst>
      <p:ext uri="{BB962C8B-B14F-4D97-AF65-F5344CB8AC3E}">
        <p14:creationId xmlns:p14="http://schemas.microsoft.com/office/powerpoint/2010/main" val="28917785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AB7CE-6ED2-2FC7-1ACA-E03198DE9957}"/>
            </a:ext>
          </a:extLst>
        </p:cNvPr>
        <p:cNvGrpSpPr/>
        <p:nvPr/>
      </p:nvGrpSpPr>
      <p:grpSpPr>
        <a:xfrm>
          <a:off x="0" y="0"/>
          <a:ext cx="0" cy="0"/>
          <a:chOff x="0" y="0"/>
          <a:chExt cx="0" cy="0"/>
        </a:xfrm>
      </p:grpSpPr>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AECDE252-FC68-B3F2-C0AD-9A99DDD1E51B}"/>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p:txBody>
      </p:sp>
      <p:pic>
        <p:nvPicPr>
          <p:cNvPr id="4" name="Picture Placeholder 3" descr="A collage of several images of people including legislators, advocates, industry, utilities, students, and workers.">
            <a:extLst>
              <a:ext uri="{FF2B5EF4-FFF2-40B4-BE49-F238E27FC236}">
                <a16:creationId xmlns:a16="http://schemas.microsoft.com/office/drawing/2014/main" id="{3E4E4FE0-95FB-E85C-FB2E-6551BF12DAA1}"/>
              </a:ext>
            </a:extLst>
          </p:cNvPr>
          <p:cNvPicPr>
            <a:picLocks noGrp="1" noChangeAspect="1"/>
          </p:cNvPicPr>
          <p:nvPr>
            <p:ph type="pic" idx="1"/>
          </p:nvPr>
        </p:nvPicPr>
        <p:blipFill>
          <a:blip r:embed="rId3"/>
          <a:srcRect l="1563" r="1563"/>
          <a:stretch>
            <a:fillRect/>
          </a:stretch>
        </p:blipFill>
        <p:spPr>
          <a:xfrm>
            <a:off x="4265117" y="677462"/>
            <a:ext cx="6969368" cy="5503076"/>
          </a:xfrm>
        </p:spPr>
      </p:pic>
      <p:grpSp>
        <p:nvGrpSpPr>
          <p:cNvPr id="6" name="Google Shape;194;p30" descr="A list of all the benefits of a thermal energy network utility with checkboxees checked">
            <a:extLst>
              <a:ext uri="{FF2B5EF4-FFF2-40B4-BE49-F238E27FC236}">
                <a16:creationId xmlns:a16="http://schemas.microsoft.com/office/drawing/2014/main" id="{FE729155-9343-7325-5E9D-72FA6E32278E}"/>
              </a:ext>
            </a:extLst>
          </p:cNvPr>
          <p:cNvGrpSpPr/>
          <p:nvPr/>
        </p:nvGrpSpPr>
        <p:grpSpPr>
          <a:xfrm>
            <a:off x="399587" y="1332855"/>
            <a:ext cx="3798824" cy="5622127"/>
            <a:chOff x="6335824" y="386347"/>
            <a:chExt cx="2849120" cy="4216595"/>
          </a:xfrm>
        </p:grpSpPr>
        <p:sp>
          <p:nvSpPr>
            <p:cNvPr id="7" name="Google Shape;195;p30">
              <a:extLst>
                <a:ext uri="{FF2B5EF4-FFF2-40B4-BE49-F238E27FC236}">
                  <a16:creationId xmlns:a16="http://schemas.microsoft.com/office/drawing/2014/main" id="{8F353D0E-72F2-4506-46A1-EB12C2894FB6}"/>
                </a:ext>
              </a:extLst>
            </p:cNvPr>
            <p:cNvSpPr txBox="1"/>
            <p:nvPr/>
          </p:nvSpPr>
          <p:spPr>
            <a:xfrm>
              <a:off x="6356844" y="386347"/>
              <a:ext cx="2828100" cy="4216595"/>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High Safety &amp; Security</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100% Combustion-Free</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Reliable &amp; Resilient</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Scalable &amp; Adaptable</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Workforce Transition</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Ethical </a:t>
              </a:r>
              <a:r>
                <a:rPr kumimoji="0" lang="en-US"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Access</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Affordable for consumer</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Economic for utility</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Speed &amp; Scale needed</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rPr>
                <a:t>☐ Benefits Electric Grid</a:t>
              </a: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8" name="Google Shape;196;p30">
              <a:extLst>
                <a:ext uri="{FF2B5EF4-FFF2-40B4-BE49-F238E27FC236}">
                  <a16:creationId xmlns:a16="http://schemas.microsoft.com/office/drawing/2014/main" id="{EB2CEDEA-36A5-C899-8887-69A73873F3F6}"/>
                </a:ext>
              </a:extLst>
            </p:cNvPr>
            <p:cNvSpPr txBox="1"/>
            <p:nvPr/>
          </p:nvSpPr>
          <p:spPr>
            <a:xfrm>
              <a:off x="6346334" y="534760"/>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97;p30">
              <a:extLst>
                <a:ext uri="{FF2B5EF4-FFF2-40B4-BE49-F238E27FC236}">
                  <a16:creationId xmlns:a16="http://schemas.microsoft.com/office/drawing/2014/main" id="{766C9413-7F1B-1B34-5EDE-A6EEDBC8EDB0}"/>
                </a:ext>
              </a:extLst>
            </p:cNvPr>
            <p:cNvSpPr txBox="1"/>
            <p:nvPr/>
          </p:nvSpPr>
          <p:spPr>
            <a:xfrm>
              <a:off x="6341080" y="907875"/>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98;p30">
              <a:extLst>
                <a:ext uri="{FF2B5EF4-FFF2-40B4-BE49-F238E27FC236}">
                  <a16:creationId xmlns:a16="http://schemas.microsoft.com/office/drawing/2014/main" id="{C458A1F0-AA2E-36F0-E449-7C56E71BE3CB}"/>
                </a:ext>
              </a:extLst>
            </p:cNvPr>
            <p:cNvSpPr txBox="1"/>
            <p:nvPr/>
          </p:nvSpPr>
          <p:spPr>
            <a:xfrm>
              <a:off x="6341081" y="1286247"/>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99;p30">
              <a:extLst>
                <a:ext uri="{FF2B5EF4-FFF2-40B4-BE49-F238E27FC236}">
                  <a16:creationId xmlns:a16="http://schemas.microsoft.com/office/drawing/2014/main" id="{1BE7D3A5-38EB-EFC0-BF1E-D35FDCF9E1B3}"/>
                </a:ext>
              </a:extLst>
            </p:cNvPr>
            <p:cNvSpPr txBox="1"/>
            <p:nvPr/>
          </p:nvSpPr>
          <p:spPr>
            <a:xfrm>
              <a:off x="6341079" y="1648650"/>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200;p30">
              <a:extLst>
                <a:ext uri="{FF2B5EF4-FFF2-40B4-BE49-F238E27FC236}">
                  <a16:creationId xmlns:a16="http://schemas.microsoft.com/office/drawing/2014/main" id="{AA85F1B0-214A-31A3-5B43-1D4CDCD18904}"/>
                </a:ext>
              </a:extLst>
            </p:cNvPr>
            <p:cNvSpPr txBox="1"/>
            <p:nvPr/>
          </p:nvSpPr>
          <p:spPr>
            <a:xfrm>
              <a:off x="6339708" y="2011053"/>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201;p30">
              <a:extLst>
                <a:ext uri="{FF2B5EF4-FFF2-40B4-BE49-F238E27FC236}">
                  <a16:creationId xmlns:a16="http://schemas.microsoft.com/office/drawing/2014/main" id="{83A46450-13FB-DFF5-EF09-91EF6FB24D17}"/>
                </a:ext>
              </a:extLst>
            </p:cNvPr>
            <p:cNvSpPr txBox="1"/>
            <p:nvPr/>
          </p:nvSpPr>
          <p:spPr>
            <a:xfrm>
              <a:off x="6346334" y="2373456"/>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202;p30">
              <a:extLst>
                <a:ext uri="{FF2B5EF4-FFF2-40B4-BE49-F238E27FC236}">
                  <a16:creationId xmlns:a16="http://schemas.microsoft.com/office/drawing/2014/main" id="{9F565402-F629-92D5-D126-4E659247BA1A}"/>
                </a:ext>
              </a:extLst>
            </p:cNvPr>
            <p:cNvSpPr txBox="1"/>
            <p:nvPr/>
          </p:nvSpPr>
          <p:spPr>
            <a:xfrm>
              <a:off x="6335975" y="2737093"/>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203;p30">
              <a:extLst>
                <a:ext uri="{FF2B5EF4-FFF2-40B4-BE49-F238E27FC236}">
                  <a16:creationId xmlns:a16="http://schemas.microsoft.com/office/drawing/2014/main" id="{3FD27CF7-2F2C-B982-A142-DD40B4F452E9}"/>
                </a:ext>
              </a:extLst>
            </p:cNvPr>
            <p:cNvSpPr txBox="1"/>
            <p:nvPr/>
          </p:nvSpPr>
          <p:spPr>
            <a:xfrm>
              <a:off x="6341231" y="3120723"/>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204;p30">
              <a:extLst>
                <a:ext uri="{FF2B5EF4-FFF2-40B4-BE49-F238E27FC236}">
                  <a16:creationId xmlns:a16="http://schemas.microsoft.com/office/drawing/2014/main" id="{15AD22B0-A4D6-593C-0F12-FE3F28BCD2AA}"/>
                </a:ext>
              </a:extLst>
            </p:cNvPr>
            <p:cNvSpPr txBox="1"/>
            <p:nvPr/>
          </p:nvSpPr>
          <p:spPr>
            <a:xfrm>
              <a:off x="6335824" y="3481036"/>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205;p30">
              <a:extLst>
                <a:ext uri="{FF2B5EF4-FFF2-40B4-BE49-F238E27FC236}">
                  <a16:creationId xmlns:a16="http://schemas.microsoft.com/office/drawing/2014/main" id="{49367CA0-462C-8DEA-0080-7B50E2ABD2EC}"/>
                </a:ext>
              </a:extLst>
            </p:cNvPr>
            <p:cNvSpPr txBox="1"/>
            <p:nvPr/>
          </p:nvSpPr>
          <p:spPr>
            <a:xfrm>
              <a:off x="6335824" y="3832000"/>
              <a:ext cx="316200" cy="338531"/>
            </a:xfrm>
            <a:prstGeom prst="rect">
              <a:avLst/>
            </a:prstGeom>
            <a:noFill/>
            <a:ln>
              <a:noFill/>
            </a:ln>
          </p:spPr>
          <p:txBody>
            <a:bodyPr spcFirstLastPara="1" wrap="square" lIns="162533" tIns="81233" rIns="162533" bIns="812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000000"/>
                  </a:solidFill>
                  <a:effectLst/>
                  <a:uLnTx/>
                  <a:uFillTx/>
                  <a:latin typeface="Arial"/>
                  <a:ea typeface="Arial"/>
                  <a:cs typeface="Arial"/>
                  <a:sym typeface="Arial"/>
                </a:rPr>
                <a:t>✓</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20" name="Title 1" descr="WHAT IS A THERMAL ENERGY RESOURCE ?&#10;">
            <a:extLst>
              <a:ext uri="{FF2B5EF4-FFF2-40B4-BE49-F238E27FC236}">
                <a16:creationId xmlns:a16="http://schemas.microsoft.com/office/drawing/2014/main" id="{B577A1BB-2147-2E85-1AA6-7817773C7EEE}"/>
              </a:ext>
            </a:extLst>
          </p:cNvPr>
          <p:cNvSpPr txBox="1">
            <a:spLocks/>
          </p:cNvSpPr>
          <p:nvPr/>
        </p:nvSpPr>
        <p:spPr>
          <a:xfrm>
            <a:off x="332880" y="390293"/>
            <a:ext cx="3932237" cy="9425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WHY BOTHER WITH A THERMAL UTILITY?</a:t>
            </a:r>
            <a:endParaRPr kumimoji="0" lang="en-US" sz="2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11483538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0DF15-719E-338B-DB4D-984854AC1906}"/>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F80D67CE-CBC3-18BE-77BC-057ECD04648C}"/>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GRID BENEFITS</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4B286290-648E-9609-0955-89B52DE74F52}"/>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The Falcon Curve illustrates why higher efficiency technologies with flatter annual load profiles save money on the electric grid. A 2024 Oak Ridge National Lab analysis calculated a $1.6 Trillion (NPV) electric grid benefit by 2050 in an ‘all electrification’ scenario with geothermal heating and cooling as compared to air-source heat pumps.. </a:t>
            </a:r>
          </a:p>
        </p:txBody>
      </p:sp>
      <p:pic>
        <p:nvPicPr>
          <p:cNvPr id="11" name="Google Shape;476;p17" descr="An image of a falcon with wings up that mirrors the electric grid load curve of electric baseboard heating. Illustrates the way higher efficiency electric heating and cooling technologies improve the load factor of the electric grid.">
            <a:extLst>
              <a:ext uri="{FF2B5EF4-FFF2-40B4-BE49-F238E27FC236}">
                <a16:creationId xmlns:a16="http://schemas.microsoft.com/office/drawing/2014/main" id="{7697304C-D82C-23AE-A730-8895DB941EBD}"/>
              </a:ext>
            </a:extLst>
          </p:cNvPr>
          <p:cNvPicPr preferRelativeResize="0"/>
          <p:nvPr/>
        </p:nvPicPr>
        <p:blipFill rotWithShape="1">
          <a:blip r:embed="rId2">
            <a:alphaModFix/>
          </a:blip>
          <a:srcRect l="8014" t="12787" r="18391" b="14472"/>
          <a:stretch/>
        </p:blipFill>
        <p:spPr>
          <a:xfrm>
            <a:off x="5176435" y="390293"/>
            <a:ext cx="5332400" cy="5857523"/>
          </a:xfrm>
          <a:prstGeom prst="rect">
            <a:avLst/>
          </a:prstGeom>
          <a:noFill/>
          <a:ln>
            <a:noFill/>
          </a:ln>
        </p:spPr>
      </p:pic>
      <p:pic>
        <p:nvPicPr>
          <p:cNvPr id="12" name="Google Shape;478;p17" descr="Arrow Slight curve">
            <a:extLst>
              <a:ext uri="{FF2B5EF4-FFF2-40B4-BE49-F238E27FC236}">
                <a16:creationId xmlns:a16="http://schemas.microsoft.com/office/drawing/2014/main" id="{0DC90B1A-637F-E24B-4E32-6C27CEB09F70}"/>
              </a:ext>
            </a:extLst>
          </p:cNvPr>
          <p:cNvPicPr preferRelativeResize="0"/>
          <p:nvPr/>
        </p:nvPicPr>
        <p:blipFill rotWithShape="1">
          <a:blip r:embed="rId3">
            <a:alphaModFix/>
          </a:blip>
          <a:srcRect/>
          <a:stretch/>
        </p:blipFill>
        <p:spPr>
          <a:xfrm>
            <a:off x="4586349" y="3248102"/>
            <a:ext cx="913346" cy="594651"/>
          </a:xfrm>
          <a:prstGeom prst="rect">
            <a:avLst/>
          </a:prstGeom>
          <a:noFill/>
          <a:ln>
            <a:noFill/>
          </a:ln>
        </p:spPr>
      </p:pic>
      <p:sp>
        <p:nvSpPr>
          <p:cNvPr id="13" name="Google Shape;479;p17" descr="reference to nature scientific reports publication">
            <a:extLst>
              <a:ext uri="{FF2B5EF4-FFF2-40B4-BE49-F238E27FC236}">
                <a16:creationId xmlns:a16="http://schemas.microsoft.com/office/drawing/2014/main" id="{C9FBB60F-D921-37F0-C559-E1C407E1D041}"/>
              </a:ext>
            </a:extLst>
          </p:cNvPr>
          <p:cNvSpPr txBox="1"/>
          <p:nvPr/>
        </p:nvSpPr>
        <p:spPr>
          <a:xfrm>
            <a:off x="2131028" y="6170274"/>
            <a:ext cx="9271200" cy="594866"/>
          </a:xfrm>
          <a:prstGeom prst="rect">
            <a:avLst/>
          </a:prstGeom>
          <a:noFill/>
          <a:ln>
            <a:noFill/>
          </a:ln>
        </p:spPr>
        <p:txBody>
          <a:bodyPr spcFirstLastPara="1" wrap="square" lIns="121900" tIns="121900" rIns="121900" bIns="121900" anchor="t" anchorCtr="0">
            <a:spAutoFit/>
          </a:bodyPr>
          <a:lstStyle/>
          <a:p>
            <a:pPr marL="377943" marR="0" lvl="0" indent="-377943" algn="r" defTabSz="914400" rtl="0" eaLnBrk="1" fontAlgn="auto" latinLnBrk="0" hangingPunct="1">
              <a:lnSpc>
                <a:spcPct val="100000"/>
              </a:lnSpc>
              <a:spcBef>
                <a:spcPts val="0"/>
              </a:spcBef>
              <a:spcAft>
                <a:spcPts val="0"/>
              </a:spcAft>
              <a:buClr>
                <a:srgbClr val="000000"/>
              </a:buClr>
              <a:buSzPts val="850"/>
              <a:buFontTx/>
              <a:buNone/>
              <a:tabLst/>
              <a:defRPr/>
            </a:pPr>
            <a:r>
              <a:rPr kumimoji="0" lang="en" sz="1133"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Buonocore, J. J., </a:t>
            </a:r>
            <a:r>
              <a:rPr kumimoji="0" lang="en" sz="1133" b="0" i="0" u="none" strike="noStrike" kern="1200" cap="none" spc="0" normalizeH="0" baseline="0" noProof="0" err="1">
                <a:ln>
                  <a:noFill/>
                </a:ln>
                <a:solidFill>
                  <a:srgbClr val="3A3A3A"/>
                </a:solidFill>
                <a:effectLst/>
                <a:highlight>
                  <a:srgbClr val="FFFFFF"/>
                </a:highlight>
                <a:uLnTx/>
                <a:uFillTx/>
                <a:latin typeface="Lato Light"/>
                <a:ea typeface="Lato Light"/>
                <a:cs typeface="Lato Light"/>
                <a:sym typeface="Lato Light"/>
              </a:rPr>
              <a:t>Salimifard</a:t>
            </a:r>
            <a:r>
              <a:rPr kumimoji="0" lang="en" sz="1133"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 P., Magavi, Z., &amp; Allen, J. G. (2022). Inefficient Building Electrification Will Require Massive Buildout of Renewable Energy and Seasonal Energy Storage. </a:t>
            </a:r>
            <a:r>
              <a:rPr kumimoji="0" lang="en" sz="1133" b="0" i="1"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Scientific Reports</a:t>
            </a:r>
            <a:r>
              <a:rPr kumimoji="0" lang="en" sz="1133"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 </a:t>
            </a:r>
            <a:r>
              <a:rPr kumimoji="0" lang="en" sz="1133" b="0" i="1"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12</a:t>
            </a:r>
            <a:r>
              <a:rPr kumimoji="0" lang="en" sz="1133"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(1), 11931–11931. </a:t>
            </a:r>
            <a:r>
              <a:rPr kumimoji="0" lang="en" sz="1133" b="0" i="0" u="sng" strike="noStrike" kern="1200" cap="none" spc="0" normalizeH="0" baseline="0" noProof="0">
                <a:ln>
                  <a:noFill/>
                </a:ln>
                <a:solidFill>
                  <a:srgbClr val="467886"/>
                </a:solidFill>
                <a:effectLst/>
                <a:highlight>
                  <a:srgbClr val="FFFFFF"/>
                </a:highlight>
                <a:uLnTx/>
                <a:uFillTx/>
                <a:latin typeface="Lato Light"/>
                <a:ea typeface="Lato Light"/>
                <a:cs typeface="Lato Light"/>
                <a:sym typeface="Lato Light"/>
                <a:hlinkClick r:id="rId4"/>
              </a:rPr>
              <a:t>https://doi.org/10.1038/s41598-022-15628-2</a:t>
            </a:r>
            <a:r>
              <a:rPr kumimoji="0" lang="en" sz="1133"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 </a:t>
            </a:r>
            <a:endParaRPr kumimoji="0" sz="1467" b="0" i="0" u="none" strike="noStrike" kern="1200" cap="none" spc="0" normalizeH="0" baseline="0" noProof="0">
              <a:ln>
                <a:noFill/>
              </a:ln>
              <a:solidFill>
                <a:srgbClr val="000000"/>
              </a:solidFill>
              <a:effectLst/>
              <a:uLnTx/>
              <a:uFillTx/>
              <a:latin typeface="Lato Light"/>
              <a:ea typeface="Lato Light"/>
              <a:cs typeface="Lato Light"/>
              <a:sym typeface="Lato Light"/>
            </a:endParaRPr>
          </a:p>
        </p:txBody>
      </p:sp>
    </p:spTree>
    <p:extLst>
      <p:ext uri="{BB962C8B-B14F-4D97-AF65-F5344CB8AC3E}">
        <p14:creationId xmlns:p14="http://schemas.microsoft.com/office/powerpoint/2010/main" val="4371659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BA70A-59BC-EA69-19E2-62097BB3DD02}"/>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C83225B0-3544-879C-67C0-3AD769E776CE}"/>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COLORADO MESA PROJECT</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0D9B808A-BC38-DCCF-2E45-D6B150DF7F51}"/>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The oldest and largest operating single-pipe ambient-temperature geothermal network, this campus system is now in it’s sixth phase of expansion since 2008. Growth increased efficiency, decreased costs, all while grid load remained flat.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Initial Cost/ton: $7,400</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Additional Cost/ton: $3,284</a:t>
            </a:r>
          </a:p>
        </p:txBody>
      </p:sp>
      <p:pic>
        <p:nvPicPr>
          <p:cNvPr id="4" name="Picture Placeholder 3" descr="A photo of the Colorado Mesa University Campus in Western Colorado">
            <a:extLst>
              <a:ext uri="{FF2B5EF4-FFF2-40B4-BE49-F238E27FC236}">
                <a16:creationId xmlns:a16="http://schemas.microsoft.com/office/drawing/2014/main" id="{138546DF-DA6A-D444-18B0-30D3CFB54F58}"/>
              </a:ext>
            </a:extLst>
          </p:cNvPr>
          <p:cNvPicPr>
            <a:picLocks noGrp="1" noChangeAspect="1"/>
          </p:cNvPicPr>
          <p:nvPr>
            <p:ph type="pic" idx="1"/>
          </p:nvPr>
        </p:nvPicPr>
        <p:blipFill rotWithShape="1">
          <a:blip r:embed="rId2"/>
          <a:stretch/>
        </p:blipFill>
        <p:spPr>
          <a:xfrm>
            <a:off x="4089826" y="506162"/>
            <a:ext cx="6096000" cy="3365500"/>
          </a:xfrm>
          <a:prstGeom prst="rect">
            <a:avLst/>
          </a:prstGeom>
        </p:spPr>
      </p:pic>
      <p:pic>
        <p:nvPicPr>
          <p:cNvPr id="5" name="Google Shape;1749;p91" descr="A chart of electric grid load for the university betwen 2013 and 2015, during which time the campus grew from 800 Thousand to 1.2 Million square feet. The load remains annually consistent despite the campus growth.">
            <a:extLst>
              <a:ext uri="{FF2B5EF4-FFF2-40B4-BE49-F238E27FC236}">
                <a16:creationId xmlns:a16="http://schemas.microsoft.com/office/drawing/2014/main" id="{331D2A58-A08B-EC78-441C-7DA7FB2B8394}"/>
              </a:ext>
            </a:extLst>
          </p:cNvPr>
          <p:cNvPicPr preferRelativeResize="0"/>
          <p:nvPr/>
        </p:nvPicPr>
        <p:blipFill>
          <a:blip r:embed="rId3">
            <a:alphaModFix/>
          </a:blip>
          <a:stretch>
            <a:fillRect/>
          </a:stretch>
        </p:blipFill>
        <p:spPr>
          <a:xfrm>
            <a:off x="5351892" y="3429000"/>
            <a:ext cx="5814475" cy="2523958"/>
          </a:xfrm>
          <a:prstGeom prst="rect">
            <a:avLst/>
          </a:prstGeom>
          <a:noFill/>
          <a:ln w="1270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5119416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07542-4A02-19AE-A507-A06A44E8BA4D}"/>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67FCA89A-31DF-F710-2FA3-4C9BD176EF32}"/>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WORKFORCE</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AD4CBDFC-C9E2-99F9-CD65-355B34A1BE2B}"/>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Gas utility workforces can transition to marketing and installing geothermal networks with less than a day of training. Water well and geotechnical drillers need a few weeks. One union leader described thermal networks as the first viable workforce transition pathway they had encountered in the  decarbonization space. Unions have supported this tech across the country.</a:t>
            </a:r>
          </a:p>
        </p:txBody>
      </p:sp>
      <p:pic>
        <p:nvPicPr>
          <p:cNvPr id="6" name="Picture Placeholder 5" descr="A collage of photos with workers installing pipe in teh street and finishing a borehole connection as well as an Eversource Geothermal info packet and a purple geothermal valve cover">
            <a:extLst>
              <a:ext uri="{FF2B5EF4-FFF2-40B4-BE49-F238E27FC236}">
                <a16:creationId xmlns:a16="http://schemas.microsoft.com/office/drawing/2014/main" id="{C6110EC2-7FA3-8DED-924A-14721DDE5C9A}"/>
              </a:ext>
            </a:extLst>
          </p:cNvPr>
          <p:cNvPicPr>
            <a:picLocks noGrp="1" noChangeAspect="1"/>
          </p:cNvPicPr>
          <p:nvPr>
            <p:ph type="pic" idx="1"/>
          </p:nvPr>
        </p:nvPicPr>
        <p:blipFill rotWithShape="1">
          <a:blip r:embed="rId2"/>
          <a:srcRect/>
          <a:stretch>
            <a:fillRect/>
          </a:stretch>
        </p:blipFill>
        <p:spPr>
          <a:xfrm>
            <a:off x="4462666" y="390293"/>
            <a:ext cx="6928438" cy="6007602"/>
          </a:xfrm>
        </p:spPr>
      </p:pic>
    </p:spTree>
    <p:extLst>
      <p:ext uri="{BB962C8B-B14F-4D97-AF65-F5344CB8AC3E}">
        <p14:creationId xmlns:p14="http://schemas.microsoft.com/office/powerpoint/2010/main" val="39491749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34FCF-F548-1EBD-037B-61CE6E0320D1}"/>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81D2CEE3-D6C4-05E2-8079-C4AAE1A5A614}"/>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GAS TO GEO</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F444EF80-7553-2C15-B5BB-9309C91BA05C}"/>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The upgrade of a branch of the gas system to geo is similar to the upgrade from coal gas to natural gas – it increases safety, reliability and affordability. A path to zonal building modernization.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This evolutionary business model strategy also allows for the stabilization of the gas ratepayer base and planned or managed system-wide upgrades that include all.</a:t>
            </a:r>
          </a:p>
        </p:txBody>
      </p:sp>
      <p:pic>
        <p:nvPicPr>
          <p:cNvPr id="6" name="Picture Placeholder 5" descr="An image of houses on a street that shows they are modernizing together, connected to a network, rather than one by one.">
            <a:extLst>
              <a:ext uri="{FF2B5EF4-FFF2-40B4-BE49-F238E27FC236}">
                <a16:creationId xmlns:a16="http://schemas.microsoft.com/office/drawing/2014/main" id="{96B15109-109C-7706-3AFF-4C3B02878C92}"/>
              </a:ext>
            </a:extLst>
          </p:cNvPr>
          <p:cNvPicPr>
            <a:picLocks noGrp="1" noChangeAspect="1"/>
          </p:cNvPicPr>
          <p:nvPr>
            <p:ph type="pic" idx="1"/>
          </p:nvPr>
        </p:nvPicPr>
        <p:blipFill rotWithShape="1">
          <a:blip r:embed="rId2"/>
          <a:srcRect/>
          <a:stretch>
            <a:fillRect/>
          </a:stretch>
        </p:blipFill>
        <p:spPr>
          <a:xfrm>
            <a:off x="4583101" y="1243811"/>
            <a:ext cx="7276019" cy="4370377"/>
          </a:xfrm>
        </p:spPr>
      </p:pic>
    </p:spTree>
    <p:extLst>
      <p:ext uri="{BB962C8B-B14F-4D97-AF65-F5344CB8AC3E}">
        <p14:creationId xmlns:p14="http://schemas.microsoft.com/office/powerpoint/2010/main" val="23204028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2E9AB-388A-4B61-F22E-DCC6E6BD7F9D}"/>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E967A8B4-089B-A768-CD2B-5654B605D145}"/>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GAS UTILITY INTEREST</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67BBB70A-DF02-EF5D-830A-400586C463A6}"/>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This is a late 2025 snapshot of the gas utilities participating in the Utility Networked Geothermal Collaborative. There are two regional subgroups that meet regularly as well. Purpose varies by region from expanding customer base under gas capacity constraints to expanding business model to cooling to addressing legislative or regulatory electrification requirements.</a:t>
            </a:r>
          </a:p>
        </p:txBody>
      </p:sp>
      <p:pic>
        <p:nvPicPr>
          <p:cNvPr id="4" name="Google Shape;869;p104" descr="An image of the united states showing the majority of states have gas utilities who are interested in geothermal networks">
            <a:extLst>
              <a:ext uri="{FF2B5EF4-FFF2-40B4-BE49-F238E27FC236}">
                <a16:creationId xmlns:a16="http://schemas.microsoft.com/office/drawing/2014/main" id="{8907C0D9-D1DB-6509-8792-DC804017D96E}"/>
              </a:ext>
            </a:extLst>
          </p:cNvPr>
          <p:cNvPicPr preferRelativeResize="0">
            <a:picLocks noGrp="1"/>
          </p:cNvPicPr>
          <p:nvPr>
            <p:ph type="pic" idx="1"/>
          </p:nvPr>
        </p:nvPicPr>
        <p:blipFill rotWithShape="1">
          <a:blip r:embed="rId2">
            <a:alphaModFix/>
          </a:blip>
          <a:srcRect/>
          <a:stretch>
            <a:fillRect/>
          </a:stretch>
        </p:blipFill>
        <p:spPr>
          <a:xfrm>
            <a:off x="4487567" y="673448"/>
            <a:ext cx="6878635" cy="5511104"/>
          </a:xfrm>
          <a:prstGeom prst="rect">
            <a:avLst/>
          </a:prstGeom>
          <a:noFill/>
          <a:ln>
            <a:noFill/>
          </a:ln>
        </p:spPr>
      </p:pic>
    </p:spTree>
    <p:extLst>
      <p:ext uri="{BB962C8B-B14F-4D97-AF65-F5344CB8AC3E}">
        <p14:creationId xmlns:p14="http://schemas.microsoft.com/office/powerpoint/2010/main" val="36493685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0173-EE60-F536-597B-0C1864237488}"/>
            </a:ext>
          </a:extLst>
        </p:cNvPr>
        <p:cNvGrpSpPr/>
        <p:nvPr/>
      </p:nvGrpSpPr>
      <p:grpSpPr>
        <a:xfrm>
          <a:off x="0" y="0"/>
          <a:ext cx="0" cy="0"/>
          <a:chOff x="0" y="0"/>
          <a:chExt cx="0" cy="0"/>
        </a:xfrm>
      </p:grpSpPr>
      <p:grpSp>
        <p:nvGrpSpPr>
          <p:cNvPr id="159" name="Google Shape;624;p97" descr="A map of the states that have passed legislation.">
            <a:extLst>
              <a:ext uri="{FF2B5EF4-FFF2-40B4-BE49-F238E27FC236}">
                <a16:creationId xmlns:a16="http://schemas.microsoft.com/office/drawing/2014/main" id="{03CE5633-7081-83E2-5358-3DBE4CF17E0A}"/>
              </a:ext>
            </a:extLst>
          </p:cNvPr>
          <p:cNvGrpSpPr/>
          <p:nvPr/>
        </p:nvGrpSpPr>
        <p:grpSpPr>
          <a:xfrm>
            <a:off x="2903621" y="1634855"/>
            <a:ext cx="6084010" cy="3732472"/>
            <a:chOff x="683568" y="1135537"/>
            <a:chExt cx="6454296" cy="3380413"/>
          </a:xfrm>
        </p:grpSpPr>
        <p:grpSp>
          <p:nvGrpSpPr>
            <p:cNvPr id="160" name="Google Shape;625;p97">
              <a:extLst>
                <a:ext uri="{FF2B5EF4-FFF2-40B4-BE49-F238E27FC236}">
                  <a16:creationId xmlns:a16="http://schemas.microsoft.com/office/drawing/2014/main" id="{41758BBE-6ADC-CFC0-6F55-9BD3C3C2A1D3}"/>
                </a:ext>
              </a:extLst>
            </p:cNvPr>
            <p:cNvGrpSpPr/>
            <p:nvPr/>
          </p:nvGrpSpPr>
          <p:grpSpPr>
            <a:xfrm>
              <a:off x="2076924" y="1135537"/>
              <a:ext cx="5060940" cy="3111643"/>
              <a:chOff x="238" y="-1"/>
              <a:chExt cx="5274" cy="3243"/>
            </a:xfrm>
          </p:grpSpPr>
          <p:sp>
            <p:nvSpPr>
              <p:cNvPr id="198" name="Google Shape;626;p97">
                <a:extLst>
                  <a:ext uri="{FF2B5EF4-FFF2-40B4-BE49-F238E27FC236}">
                    <a16:creationId xmlns:a16="http://schemas.microsoft.com/office/drawing/2014/main" id="{C3F4410A-3BFE-2A97-680E-597C5E7D4C01}"/>
                  </a:ext>
                </a:extLst>
              </p:cNvPr>
              <p:cNvSpPr/>
              <p:nvPr/>
            </p:nvSpPr>
            <p:spPr>
              <a:xfrm>
                <a:off x="3858" y="2486"/>
                <a:ext cx="917" cy="709"/>
              </a:xfrm>
              <a:custGeom>
                <a:avLst/>
                <a:gdLst/>
                <a:ahLst/>
                <a:cxnLst/>
                <a:rect l="l" t="t" r="r" b="b"/>
                <a:pathLst>
                  <a:path w="1260" h="974" extrusionOk="0">
                    <a:moveTo>
                      <a:pt x="1248" y="837"/>
                    </a:moveTo>
                    <a:cubicBezTo>
                      <a:pt x="1245" y="851"/>
                      <a:pt x="1244" y="874"/>
                      <a:pt x="1248" y="880"/>
                    </a:cubicBezTo>
                    <a:cubicBezTo>
                      <a:pt x="1251" y="886"/>
                      <a:pt x="1253" y="914"/>
                      <a:pt x="1250" y="921"/>
                    </a:cubicBezTo>
                    <a:cubicBezTo>
                      <a:pt x="1246" y="928"/>
                      <a:pt x="1221" y="974"/>
                      <a:pt x="1218" y="972"/>
                    </a:cubicBezTo>
                    <a:cubicBezTo>
                      <a:pt x="1214" y="970"/>
                      <a:pt x="1234" y="931"/>
                      <a:pt x="1232" y="928"/>
                    </a:cubicBezTo>
                    <a:cubicBezTo>
                      <a:pt x="1230" y="926"/>
                      <a:pt x="1225" y="920"/>
                      <a:pt x="1221" y="920"/>
                    </a:cubicBezTo>
                    <a:cubicBezTo>
                      <a:pt x="1217" y="920"/>
                      <a:pt x="1210" y="929"/>
                      <a:pt x="1202" y="933"/>
                    </a:cubicBezTo>
                    <a:cubicBezTo>
                      <a:pt x="1193" y="937"/>
                      <a:pt x="1175" y="942"/>
                      <a:pt x="1156" y="949"/>
                    </a:cubicBezTo>
                    <a:cubicBezTo>
                      <a:pt x="1138" y="956"/>
                      <a:pt x="1124" y="956"/>
                      <a:pt x="1121" y="946"/>
                    </a:cubicBezTo>
                    <a:cubicBezTo>
                      <a:pt x="1118" y="935"/>
                      <a:pt x="1106" y="926"/>
                      <a:pt x="1115" y="926"/>
                    </a:cubicBezTo>
                    <a:cubicBezTo>
                      <a:pt x="1124" y="925"/>
                      <a:pt x="1142" y="934"/>
                      <a:pt x="1145" y="931"/>
                    </a:cubicBezTo>
                    <a:cubicBezTo>
                      <a:pt x="1148" y="928"/>
                      <a:pt x="1150" y="918"/>
                      <a:pt x="1148" y="918"/>
                    </a:cubicBezTo>
                    <a:cubicBezTo>
                      <a:pt x="1145" y="917"/>
                      <a:pt x="1121" y="918"/>
                      <a:pt x="1116" y="910"/>
                    </a:cubicBezTo>
                    <a:cubicBezTo>
                      <a:pt x="1110" y="901"/>
                      <a:pt x="1084" y="845"/>
                      <a:pt x="1071" y="842"/>
                    </a:cubicBezTo>
                    <a:cubicBezTo>
                      <a:pt x="1058" y="840"/>
                      <a:pt x="1027" y="836"/>
                      <a:pt x="1016" y="833"/>
                    </a:cubicBezTo>
                    <a:cubicBezTo>
                      <a:pt x="1006" y="830"/>
                      <a:pt x="991" y="800"/>
                      <a:pt x="987" y="783"/>
                    </a:cubicBezTo>
                    <a:cubicBezTo>
                      <a:pt x="983" y="766"/>
                      <a:pt x="978" y="754"/>
                      <a:pt x="968" y="748"/>
                    </a:cubicBezTo>
                    <a:cubicBezTo>
                      <a:pt x="959" y="742"/>
                      <a:pt x="952" y="739"/>
                      <a:pt x="946" y="734"/>
                    </a:cubicBezTo>
                    <a:cubicBezTo>
                      <a:pt x="940" y="730"/>
                      <a:pt x="940" y="698"/>
                      <a:pt x="934" y="684"/>
                    </a:cubicBezTo>
                    <a:cubicBezTo>
                      <a:pt x="929" y="670"/>
                      <a:pt x="922" y="668"/>
                      <a:pt x="918" y="668"/>
                    </a:cubicBezTo>
                    <a:cubicBezTo>
                      <a:pt x="913" y="668"/>
                      <a:pt x="906" y="675"/>
                      <a:pt x="913" y="680"/>
                    </a:cubicBezTo>
                    <a:cubicBezTo>
                      <a:pt x="920" y="684"/>
                      <a:pt x="929" y="693"/>
                      <a:pt x="920" y="694"/>
                    </a:cubicBezTo>
                    <a:cubicBezTo>
                      <a:pt x="910" y="694"/>
                      <a:pt x="894" y="703"/>
                      <a:pt x="883" y="683"/>
                    </a:cubicBezTo>
                    <a:cubicBezTo>
                      <a:pt x="872" y="663"/>
                      <a:pt x="853" y="616"/>
                      <a:pt x="842" y="606"/>
                    </a:cubicBezTo>
                    <a:cubicBezTo>
                      <a:pt x="832" y="596"/>
                      <a:pt x="816" y="596"/>
                      <a:pt x="816" y="588"/>
                    </a:cubicBezTo>
                    <a:cubicBezTo>
                      <a:pt x="816" y="580"/>
                      <a:pt x="826" y="581"/>
                      <a:pt x="833" y="571"/>
                    </a:cubicBezTo>
                    <a:cubicBezTo>
                      <a:pt x="840" y="561"/>
                      <a:pt x="856" y="544"/>
                      <a:pt x="856" y="533"/>
                    </a:cubicBezTo>
                    <a:cubicBezTo>
                      <a:pt x="856" y="522"/>
                      <a:pt x="836" y="513"/>
                      <a:pt x="830" y="510"/>
                    </a:cubicBezTo>
                    <a:cubicBezTo>
                      <a:pt x="824" y="506"/>
                      <a:pt x="814" y="499"/>
                      <a:pt x="814" y="508"/>
                    </a:cubicBezTo>
                    <a:cubicBezTo>
                      <a:pt x="814" y="516"/>
                      <a:pt x="811" y="518"/>
                      <a:pt x="820" y="522"/>
                    </a:cubicBezTo>
                    <a:cubicBezTo>
                      <a:pt x="830" y="525"/>
                      <a:pt x="829" y="538"/>
                      <a:pt x="824" y="541"/>
                    </a:cubicBezTo>
                    <a:cubicBezTo>
                      <a:pt x="820" y="544"/>
                      <a:pt x="801" y="564"/>
                      <a:pt x="795" y="546"/>
                    </a:cubicBezTo>
                    <a:cubicBezTo>
                      <a:pt x="789" y="529"/>
                      <a:pt x="782" y="497"/>
                      <a:pt x="786" y="472"/>
                    </a:cubicBezTo>
                    <a:cubicBezTo>
                      <a:pt x="790" y="448"/>
                      <a:pt x="797" y="405"/>
                      <a:pt x="791" y="373"/>
                    </a:cubicBezTo>
                    <a:cubicBezTo>
                      <a:pt x="785" y="341"/>
                      <a:pt x="777" y="342"/>
                      <a:pt x="767" y="326"/>
                    </a:cubicBezTo>
                    <a:cubicBezTo>
                      <a:pt x="757" y="309"/>
                      <a:pt x="752" y="305"/>
                      <a:pt x="740" y="305"/>
                    </a:cubicBezTo>
                    <a:cubicBezTo>
                      <a:pt x="728" y="305"/>
                      <a:pt x="680" y="278"/>
                      <a:pt x="666" y="256"/>
                    </a:cubicBezTo>
                    <a:cubicBezTo>
                      <a:pt x="652" y="233"/>
                      <a:pt x="616" y="205"/>
                      <a:pt x="600" y="192"/>
                    </a:cubicBezTo>
                    <a:cubicBezTo>
                      <a:pt x="584" y="178"/>
                      <a:pt x="558" y="170"/>
                      <a:pt x="543" y="172"/>
                    </a:cubicBezTo>
                    <a:cubicBezTo>
                      <a:pt x="528" y="174"/>
                      <a:pt x="513" y="186"/>
                      <a:pt x="512" y="196"/>
                    </a:cubicBezTo>
                    <a:cubicBezTo>
                      <a:pt x="510" y="207"/>
                      <a:pt x="506" y="215"/>
                      <a:pt x="496" y="215"/>
                    </a:cubicBezTo>
                    <a:cubicBezTo>
                      <a:pt x="487" y="215"/>
                      <a:pt x="468" y="233"/>
                      <a:pt x="459" y="237"/>
                    </a:cubicBezTo>
                    <a:cubicBezTo>
                      <a:pt x="450" y="241"/>
                      <a:pt x="431" y="247"/>
                      <a:pt x="411" y="252"/>
                    </a:cubicBezTo>
                    <a:cubicBezTo>
                      <a:pt x="391" y="256"/>
                      <a:pt x="366" y="270"/>
                      <a:pt x="363" y="264"/>
                    </a:cubicBezTo>
                    <a:cubicBezTo>
                      <a:pt x="360" y="257"/>
                      <a:pt x="365" y="258"/>
                      <a:pt x="366" y="252"/>
                    </a:cubicBezTo>
                    <a:cubicBezTo>
                      <a:pt x="368" y="247"/>
                      <a:pt x="366" y="236"/>
                      <a:pt x="360" y="230"/>
                    </a:cubicBezTo>
                    <a:cubicBezTo>
                      <a:pt x="353" y="225"/>
                      <a:pt x="317" y="212"/>
                      <a:pt x="312" y="206"/>
                    </a:cubicBezTo>
                    <a:cubicBezTo>
                      <a:pt x="306" y="200"/>
                      <a:pt x="306" y="179"/>
                      <a:pt x="303" y="176"/>
                    </a:cubicBezTo>
                    <a:cubicBezTo>
                      <a:pt x="300" y="174"/>
                      <a:pt x="287" y="170"/>
                      <a:pt x="287" y="175"/>
                    </a:cubicBezTo>
                    <a:cubicBezTo>
                      <a:pt x="287" y="180"/>
                      <a:pt x="294" y="198"/>
                      <a:pt x="290" y="194"/>
                    </a:cubicBezTo>
                    <a:cubicBezTo>
                      <a:pt x="286" y="191"/>
                      <a:pt x="279" y="188"/>
                      <a:pt x="258" y="179"/>
                    </a:cubicBezTo>
                    <a:cubicBezTo>
                      <a:pt x="236" y="170"/>
                      <a:pt x="220" y="167"/>
                      <a:pt x="204" y="167"/>
                    </a:cubicBezTo>
                    <a:cubicBezTo>
                      <a:pt x="189" y="167"/>
                      <a:pt x="184" y="163"/>
                      <a:pt x="192" y="158"/>
                    </a:cubicBezTo>
                    <a:cubicBezTo>
                      <a:pt x="200" y="152"/>
                      <a:pt x="184" y="140"/>
                      <a:pt x="177" y="146"/>
                    </a:cubicBezTo>
                    <a:cubicBezTo>
                      <a:pt x="170" y="152"/>
                      <a:pt x="176" y="162"/>
                      <a:pt x="164" y="162"/>
                    </a:cubicBezTo>
                    <a:cubicBezTo>
                      <a:pt x="153" y="162"/>
                      <a:pt x="129" y="174"/>
                      <a:pt x="112" y="178"/>
                    </a:cubicBezTo>
                    <a:cubicBezTo>
                      <a:pt x="96" y="183"/>
                      <a:pt x="83" y="184"/>
                      <a:pt x="86" y="178"/>
                    </a:cubicBezTo>
                    <a:cubicBezTo>
                      <a:pt x="88" y="171"/>
                      <a:pt x="108" y="167"/>
                      <a:pt x="108" y="161"/>
                    </a:cubicBezTo>
                    <a:cubicBezTo>
                      <a:pt x="108" y="155"/>
                      <a:pt x="100" y="148"/>
                      <a:pt x="92" y="148"/>
                    </a:cubicBezTo>
                    <a:cubicBezTo>
                      <a:pt x="83" y="149"/>
                      <a:pt x="84" y="151"/>
                      <a:pt x="82" y="156"/>
                    </a:cubicBezTo>
                    <a:cubicBezTo>
                      <a:pt x="80" y="160"/>
                      <a:pt x="73" y="184"/>
                      <a:pt x="67" y="185"/>
                    </a:cubicBezTo>
                    <a:cubicBezTo>
                      <a:pt x="61" y="186"/>
                      <a:pt x="46" y="212"/>
                      <a:pt x="32" y="194"/>
                    </a:cubicBezTo>
                    <a:cubicBezTo>
                      <a:pt x="32" y="194"/>
                      <a:pt x="32" y="193"/>
                      <a:pt x="32" y="192"/>
                    </a:cubicBezTo>
                    <a:cubicBezTo>
                      <a:pt x="33" y="188"/>
                      <a:pt x="37" y="174"/>
                      <a:pt x="37" y="158"/>
                    </a:cubicBezTo>
                    <a:cubicBezTo>
                      <a:pt x="37" y="138"/>
                      <a:pt x="34" y="130"/>
                      <a:pt x="25" y="123"/>
                    </a:cubicBezTo>
                    <a:cubicBezTo>
                      <a:pt x="16" y="116"/>
                      <a:pt x="0" y="102"/>
                      <a:pt x="2" y="91"/>
                    </a:cubicBezTo>
                    <a:cubicBezTo>
                      <a:pt x="3" y="80"/>
                      <a:pt x="14" y="72"/>
                      <a:pt x="37" y="70"/>
                    </a:cubicBezTo>
                    <a:cubicBezTo>
                      <a:pt x="57" y="69"/>
                      <a:pt x="325" y="39"/>
                      <a:pt x="378" y="33"/>
                    </a:cubicBezTo>
                    <a:cubicBezTo>
                      <a:pt x="381" y="33"/>
                      <a:pt x="384" y="34"/>
                      <a:pt x="387" y="35"/>
                    </a:cubicBezTo>
                    <a:cubicBezTo>
                      <a:pt x="389" y="37"/>
                      <a:pt x="390" y="38"/>
                      <a:pt x="392" y="40"/>
                    </a:cubicBezTo>
                    <a:cubicBezTo>
                      <a:pt x="409" y="71"/>
                      <a:pt x="409" y="71"/>
                      <a:pt x="409" y="71"/>
                    </a:cubicBezTo>
                    <a:cubicBezTo>
                      <a:pt x="412" y="76"/>
                      <a:pt x="417" y="79"/>
                      <a:pt x="422" y="78"/>
                    </a:cubicBezTo>
                    <a:cubicBezTo>
                      <a:pt x="789" y="54"/>
                      <a:pt x="789" y="54"/>
                      <a:pt x="789" y="54"/>
                    </a:cubicBezTo>
                    <a:cubicBezTo>
                      <a:pt x="789" y="54"/>
                      <a:pt x="804" y="49"/>
                      <a:pt x="810" y="62"/>
                    </a:cubicBezTo>
                    <a:cubicBezTo>
                      <a:pt x="817" y="74"/>
                      <a:pt x="818" y="84"/>
                      <a:pt x="826" y="82"/>
                    </a:cubicBezTo>
                    <a:cubicBezTo>
                      <a:pt x="833" y="81"/>
                      <a:pt x="842" y="78"/>
                      <a:pt x="842" y="68"/>
                    </a:cubicBezTo>
                    <a:cubicBezTo>
                      <a:pt x="842" y="57"/>
                      <a:pt x="838" y="36"/>
                      <a:pt x="836" y="32"/>
                    </a:cubicBezTo>
                    <a:cubicBezTo>
                      <a:pt x="834" y="28"/>
                      <a:pt x="832" y="10"/>
                      <a:pt x="838" y="6"/>
                    </a:cubicBezTo>
                    <a:cubicBezTo>
                      <a:pt x="845" y="2"/>
                      <a:pt x="866" y="0"/>
                      <a:pt x="876" y="6"/>
                    </a:cubicBezTo>
                    <a:cubicBezTo>
                      <a:pt x="886" y="11"/>
                      <a:pt x="909" y="8"/>
                      <a:pt x="909" y="8"/>
                    </a:cubicBezTo>
                    <a:cubicBezTo>
                      <a:pt x="909" y="8"/>
                      <a:pt x="911" y="7"/>
                      <a:pt x="913" y="7"/>
                    </a:cubicBezTo>
                    <a:cubicBezTo>
                      <a:pt x="915" y="7"/>
                      <a:pt x="919" y="7"/>
                      <a:pt x="922" y="10"/>
                    </a:cubicBezTo>
                    <a:cubicBezTo>
                      <a:pt x="926" y="14"/>
                      <a:pt x="930" y="42"/>
                      <a:pt x="930" y="45"/>
                    </a:cubicBezTo>
                    <a:cubicBezTo>
                      <a:pt x="931" y="48"/>
                      <a:pt x="996" y="243"/>
                      <a:pt x="1082" y="316"/>
                    </a:cubicBezTo>
                    <a:cubicBezTo>
                      <a:pt x="1082" y="316"/>
                      <a:pt x="1120" y="352"/>
                      <a:pt x="1120" y="363"/>
                    </a:cubicBezTo>
                    <a:cubicBezTo>
                      <a:pt x="1120" y="374"/>
                      <a:pt x="1104" y="370"/>
                      <a:pt x="1102" y="363"/>
                    </a:cubicBezTo>
                    <a:cubicBezTo>
                      <a:pt x="1099" y="356"/>
                      <a:pt x="1075" y="330"/>
                      <a:pt x="1072" y="332"/>
                    </a:cubicBezTo>
                    <a:cubicBezTo>
                      <a:pt x="1070" y="334"/>
                      <a:pt x="1063" y="337"/>
                      <a:pt x="1087" y="376"/>
                    </a:cubicBezTo>
                    <a:cubicBezTo>
                      <a:pt x="1111" y="414"/>
                      <a:pt x="1132" y="436"/>
                      <a:pt x="1136" y="443"/>
                    </a:cubicBezTo>
                    <a:cubicBezTo>
                      <a:pt x="1141" y="450"/>
                      <a:pt x="1174" y="492"/>
                      <a:pt x="1179" y="516"/>
                    </a:cubicBezTo>
                    <a:cubicBezTo>
                      <a:pt x="1184" y="539"/>
                      <a:pt x="1198" y="564"/>
                      <a:pt x="1209" y="576"/>
                    </a:cubicBezTo>
                    <a:cubicBezTo>
                      <a:pt x="1220" y="588"/>
                      <a:pt x="1248" y="632"/>
                      <a:pt x="1250" y="650"/>
                    </a:cubicBezTo>
                    <a:cubicBezTo>
                      <a:pt x="1251" y="668"/>
                      <a:pt x="1260" y="756"/>
                      <a:pt x="1260" y="777"/>
                    </a:cubicBezTo>
                    <a:cubicBezTo>
                      <a:pt x="1259" y="798"/>
                      <a:pt x="1250" y="823"/>
                      <a:pt x="1248" y="83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9" name="Google Shape;627;p97">
                <a:extLst>
                  <a:ext uri="{FF2B5EF4-FFF2-40B4-BE49-F238E27FC236}">
                    <a16:creationId xmlns:a16="http://schemas.microsoft.com/office/drawing/2014/main" id="{04F31848-0004-2356-8133-9356FF131F8B}"/>
                  </a:ext>
                </a:extLst>
              </p:cNvPr>
              <p:cNvSpPr/>
              <p:nvPr/>
            </p:nvSpPr>
            <p:spPr>
              <a:xfrm>
                <a:off x="3752" y="2012"/>
                <a:ext cx="388" cy="632"/>
              </a:xfrm>
              <a:custGeom>
                <a:avLst/>
                <a:gdLst/>
                <a:ahLst/>
                <a:cxnLst/>
                <a:rect l="l" t="t" r="r" b="b"/>
                <a:pathLst>
                  <a:path w="534" h="869" extrusionOk="0">
                    <a:moveTo>
                      <a:pt x="534" y="687"/>
                    </a:moveTo>
                    <a:cubicBezTo>
                      <a:pt x="531" y="686"/>
                      <a:pt x="528" y="685"/>
                      <a:pt x="525" y="685"/>
                    </a:cubicBezTo>
                    <a:cubicBezTo>
                      <a:pt x="472" y="691"/>
                      <a:pt x="204" y="721"/>
                      <a:pt x="184" y="722"/>
                    </a:cubicBezTo>
                    <a:cubicBezTo>
                      <a:pt x="161" y="724"/>
                      <a:pt x="150" y="732"/>
                      <a:pt x="149" y="743"/>
                    </a:cubicBezTo>
                    <a:cubicBezTo>
                      <a:pt x="147" y="754"/>
                      <a:pt x="163" y="768"/>
                      <a:pt x="172" y="775"/>
                    </a:cubicBezTo>
                    <a:cubicBezTo>
                      <a:pt x="181" y="782"/>
                      <a:pt x="184" y="790"/>
                      <a:pt x="184" y="810"/>
                    </a:cubicBezTo>
                    <a:cubicBezTo>
                      <a:pt x="184" y="826"/>
                      <a:pt x="180" y="840"/>
                      <a:pt x="179" y="844"/>
                    </a:cubicBezTo>
                    <a:cubicBezTo>
                      <a:pt x="179" y="844"/>
                      <a:pt x="171" y="847"/>
                      <a:pt x="168" y="847"/>
                    </a:cubicBezTo>
                    <a:cubicBezTo>
                      <a:pt x="165" y="847"/>
                      <a:pt x="164" y="855"/>
                      <a:pt x="163" y="857"/>
                    </a:cubicBezTo>
                    <a:cubicBezTo>
                      <a:pt x="162" y="859"/>
                      <a:pt x="148" y="866"/>
                      <a:pt x="143" y="865"/>
                    </a:cubicBezTo>
                    <a:cubicBezTo>
                      <a:pt x="138" y="865"/>
                      <a:pt x="117" y="869"/>
                      <a:pt x="111" y="868"/>
                    </a:cubicBezTo>
                    <a:cubicBezTo>
                      <a:pt x="105" y="867"/>
                      <a:pt x="104" y="861"/>
                      <a:pt x="106" y="861"/>
                    </a:cubicBezTo>
                    <a:cubicBezTo>
                      <a:pt x="108" y="861"/>
                      <a:pt x="117" y="860"/>
                      <a:pt x="122" y="859"/>
                    </a:cubicBezTo>
                    <a:cubicBezTo>
                      <a:pt x="128" y="859"/>
                      <a:pt x="132" y="849"/>
                      <a:pt x="132" y="847"/>
                    </a:cubicBezTo>
                    <a:cubicBezTo>
                      <a:pt x="131" y="845"/>
                      <a:pt x="122" y="840"/>
                      <a:pt x="118" y="837"/>
                    </a:cubicBezTo>
                    <a:cubicBezTo>
                      <a:pt x="113" y="835"/>
                      <a:pt x="108" y="831"/>
                      <a:pt x="108" y="823"/>
                    </a:cubicBezTo>
                    <a:cubicBezTo>
                      <a:pt x="108" y="815"/>
                      <a:pt x="117" y="810"/>
                      <a:pt x="111" y="801"/>
                    </a:cubicBezTo>
                    <a:cubicBezTo>
                      <a:pt x="105" y="792"/>
                      <a:pt x="100" y="785"/>
                      <a:pt x="94" y="787"/>
                    </a:cubicBezTo>
                    <a:cubicBezTo>
                      <a:pt x="86" y="790"/>
                      <a:pt x="82" y="809"/>
                      <a:pt x="84" y="819"/>
                    </a:cubicBezTo>
                    <a:cubicBezTo>
                      <a:pt x="88" y="829"/>
                      <a:pt x="97" y="843"/>
                      <a:pt x="87" y="847"/>
                    </a:cubicBezTo>
                    <a:cubicBezTo>
                      <a:pt x="77" y="851"/>
                      <a:pt x="43" y="858"/>
                      <a:pt x="40" y="845"/>
                    </a:cubicBezTo>
                    <a:cubicBezTo>
                      <a:pt x="40" y="845"/>
                      <a:pt x="40" y="845"/>
                      <a:pt x="40" y="845"/>
                    </a:cubicBezTo>
                    <a:cubicBezTo>
                      <a:pt x="40" y="843"/>
                      <a:pt x="40" y="843"/>
                      <a:pt x="40" y="843"/>
                    </a:cubicBezTo>
                    <a:cubicBezTo>
                      <a:pt x="39" y="834"/>
                      <a:pt x="37" y="809"/>
                      <a:pt x="36" y="798"/>
                    </a:cubicBezTo>
                    <a:cubicBezTo>
                      <a:pt x="35" y="784"/>
                      <a:pt x="10" y="635"/>
                      <a:pt x="9" y="618"/>
                    </a:cubicBezTo>
                    <a:cubicBezTo>
                      <a:pt x="7" y="600"/>
                      <a:pt x="13" y="322"/>
                      <a:pt x="13" y="277"/>
                    </a:cubicBezTo>
                    <a:cubicBezTo>
                      <a:pt x="13" y="232"/>
                      <a:pt x="15" y="60"/>
                      <a:pt x="15" y="60"/>
                    </a:cubicBezTo>
                    <a:cubicBezTo>
                      <a:pt x="15" y="60"/>
                      <a:pt x="16" y="53"/>
                      <a:pt x="8" y="50"/>
                    </a:cubicBezTo>
                    <a:cubicBezTo>
                      <a:pt x="1" y="47"/>
                      <a:pt x="0" y="45"/>
                      <a:pt x="0" y="40"/>
                    </a:cubicBezTo>
                    <a:cubicBezTo>
                      <a:pt x="0" y="40"/>
                      <a:pt x="1" y="40"/>
                      <a:pt x="1" y="40"/>
                    </a:cubicBezTo>
                    <a:cubicBezTo>
                      <a:pt x="1" y="39"/>
                      <a:pt x="1" y="39"/>
                      <a:pt x="1" y="39"/>
                    </a:cubicBezTo>
                    <a:cubicBezTo>
                      <a:pt x="1" y="39"/>
                      <a:pt x="1" y="39"/>
                      <a:pt x="1" y="39"/>
                    </a:cubicBezTo>
                    <a:cubicBezTo>
                      <a:pt x="2" y="39"/>
                      <a:pt x="2" y="39"/>
                      <a:pt x="2" y="39"/>
                    </a:cubicBezTo>
                    <a:cubicBezTo>
                      <a:pt x="3" y="39"/>
                      <a:pt x="4" y="38"/>
                      <a:pt x="6" y="38"/>
                    </a:cubicBezTo>
                    <a:cubicBezTo>
                      <a:pt x="7" y="38"/>
                      <a:pt x="8" y="38"/>
                      <a:pt x="8" y="38"/>
                    </a:cubicBezTo>
                    <a:cubicBezTo>
                      <a:pt x="9" y="37"/>
                      <a:pt x="9" y="37"/>
                      <a:pt x="10" y="37"/>
                    </a:cubicBezTo>
                    <a:cubicBezTo>
                      <a:pt x="10" y="37"/>
                      <a:pt x="10" y="37"/>
                      <a:pt x="11" y="37"/>
                    </a:cubicBezTo>
                    <a:cubicBezTo>
                      <a:pt x="64" y="28"/>
                      <a:pt x="312" y="6"/>
                      <a:pt x="363" y="0"/>
                    </a:cubicBezTo>
                    <a:cubicBezTo>
                      <a:pt x="364" y="4"/>
                      <a:pt x="436" y="247"/>
                      <a:pt x="436" y="247"/>
                    </a:cubicBezTo>
                    <a:cubicBezTo>
                      <a:pt x="436" y="247"/>
                      <a:pt x="472" y="363"/>
                      <a:pt x="476" y="373"/>
                    </a:cubicBezTo>
                    <a:cubicBezTo>
                      <a:pt x="480" y="381"/>
                      <a:pt x="492" y="409"/>
                      <a:pt x="498" y="427"/>
                    </a:cubicBezTo>
                    <a:cubicBezTo>
                      <a:pt x="505" y="443"/>
                      <a:pt x="518" y="459"/>
                      <a:pt x="518" y="463"/>
                    </a:cubicBezTo>
                    <a:cubicBezTo>
                      <a:pt x="518" y="468"/>
                      <a:pt x="516" y="475"/>
                      <a:pt x="506" y="485"/>
                    </a:cubicBezTo>
                    <a:cubicBezTo>
                      <a:pt x="496" y="495"/>
                      <a:pt x="502" y="505"/>
                      <a:pt x="498" y="531"/>
                    </a:cubicBezTo>
                    <a:cubicBezTo>
                      <a:pt x="496" y="557"/>
                      <a:pt x="510" y="576"/>
                      <a:pt x="515" y="581"/>
                    </a:cubicBezTo>
                    <a:cubicBezTo>
                      <a:pt x="519" y="587"/>
                      <a:pt x="516" y="612"/>
                      <a:pt x="515" y="625"/>
                    </a:cubicBezTo>
                    <a:cubicBezTo>
                      <a:pt x="514" y="639"/>
                      <a:pt x="518" y="654"/>
                      <a:pt x="525" y="659"/>
                    </a:cubicBezTo>
                    <a:cubicBezTo>
                      <a:pt x="532" y="664"/>
                      <a:pt x="534" y="673"/>
                      <a:pt x="534" y="675"/>
                    </a:cubicBezTo>
                    <a:cubicBezTo>
                      <a:pt x="534" y="676"/>
                      <a:pt x="534" y="687"/>
                      <a:pt x="534" y="68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0" name="Google Shape;628;p97">
                <a:extLst>
                  <a:ext uri="{FF2B5EF4-FFF2-40B4-BE49-F238E27FC236}">
                    <a16:creationId xmlns:a16="http://schemas.microsoft.com/office/drawing/2014/main" id="{BA63D48E-4127-9B7C-0F0B-92906591E7D9}"/>
                  </a:ext>
                </a:extLst>
              </p:cNvPr>
              <p:cNvSpPr/>
              <p:nvPr/>
            </p:nvSpPr>
            <p:spPr>
              <a:xfrm>
                <a:off x="3156" y="2318"/>
                <a:ext cx="567" cy="502"/>
              </a:xfrm>
              <a:custGeom>
                <a:avLst/>
                <a:gdLst/>
                <a:ahLst/>
                <a:cxnLst/>
                <a:rect l="l" t="t" r="r" b="b"/>
                <a:pathLst>
                  <a:path w="780" h="690" extrusionOk="0">
                    <a:moveTo>
                      <a:pt x="778" y="650"/>
                    </a:moveTo>
                    <a:cubicBezTo>
                      <a:pt x="776" y="653"/>
                      <a:pt x="773" y="674"/>
                      <a:pt x="767" y="672"/>
                    </a:cubicBezTo>
                    <a:cubicBezTo>
                      <a:pt x="762" y="670"/>
                      <a:pt x="761" y="669"/>
                      <a:pt x="755" y="667"/>
                    </a:cubicBezTo>
                    <a:cubicBezTo>
                      <a:pt x="749" y="665"/>
                      <a:pt x="749" y="667"/>
                      <a:pt x="744" y="675"/>
                    </a:cubicBezTo>
                    <a:cubicBezTo>
                      <a:pt x="739" y="684"/>
                      <a:pt x="728" y="690"/>
                      <a:pt x="730" y="682"/>
                    </a:cubicBezTo>
                    <a:cubicBezTo>
                      <a:pt x="732" y="674"/>
                      <a:pt x="741" y="667"/>
                      <a:pt x="737" y="663"/>
                    </a:cubicBezTo>
                    <a:cubicBezTo>
                      <a:pt x="734" y="659"/>
                      <a:pt x="717" y="647"/>
                      <a:pt x="717" y="647"/>
                    </a:cubicBezTo>
                    <a:cubicBezTo>
                      <a:pt x="717" y="647"/>
                      <a:pt x="708" y="638"/>
                      <a:pt x="702" y="638"/>
                    </a:cubicBezTo>
                    <a:cubicBezTo>
                      <a:pt x="696" y="637"/>
                      <a:pt x="695" y="636"/>
                      <a:pt x="691" y="634"/>
                    </a:cubicBezTo>
                    <a:cubicBezTo>
                      <a:pt x="687" y="631"/>
                      <a:pt x="670" y="630"/>
                      <a:pt x="665" y="627"/>
                    </a:cubicBezTo>
                    <a:cubicBezTo>
                      <a:pt x="660" y="624"/>
                      <a:pt x="666" y="616"/>
                      <a:pt x="666" y="614"/>
                    </a:cubicBezTo>
                    <a:cubicBezTo>
                      <a:pt x="666" y="612"/>
                      <a:pt x="664" y="604"/>
                      <a:pt x="658" y="603"/>
                    </a:cubicBezTo>
                    <a:cubicBezTo>
                      <a:pt x="650" y="602"/>
                      <a:pt x="626" y="597"/>
                      <a:pt x="618" y="594"/>
                    </a:cubicBezTo>
                    <a:cubicBezTo>
                      <a:pt x="610" y="591"/>
                      <a:pt x="598" y="594"/>
                      <a:pt x="604" y="600"/>
                    </a:cubicBezTo>
                    <a:cubicBezTo>
                      <a:pt x="611" y="606"/>
                      <a:pt x="630" y="611"/>
                      <a:pt x="627" y="629"/>
                    </a:cubicBezTo>
                    <a:cubicBezTo>
                      <a:pt x="624" y="647"/>
                      <a:pt x="630" y="652"/>
                      <a:pt x="624" y="658"/>
                    </a:cubicBezTo>
                    <a:cubicBezTo>
                      <a:pt x="616" y="662"/>
                      <a:pt x="614" y="672"/>
                      <a:pt x="606" y="670"/>
                    </a:cubicBezTo>
                    <a:cubicBezTo>
                      <a:pt x="600" y="668"/>
                      <a:pt x="595" y="666"/>
                      <a:pt x="596" y="657"/>
                    </a:cubicBezTo>
                    <a:cubicBezTo>
                      <a:pt x="596" y="648"/>
                      <a:pt x="604" y="646"/>
                      <a:pt x="596" y="644"/>
                    </a:cubicBezTo>
                    <a:cubicBezTo>
                      <a:pt x="588" y="640"/>
                      <a:pt x="582" y="640"/>
                      <a:pt x="578" y="640"/>
                    </a:cubicBezTo>
                    <a:cubicBezTo>
                      <a:pt x="574" y="640"/>
                      <a:pt x="570" y="640"/>
                      <a:pt x="569" y="637"/>
                    </a:cubicBezTo>
                    <a:cubicBezTo>
                      <a:pt x="568" y="634"/>
                      <a:pt x="552" y="634"/>
                      <a:pt x="546" y="639"/>
                    </a:cubicBezTo>
                    <a:cubicBezTo>
                      <a:pt x="542" y="644"/>
                      <a:pt x="542" y="652"/>
                      <a:pt x="540" y="661"/>
                    </a:cubicBezTo>
                    <a:cubicBezTo>
                      <a:pt x="538" y="670"/>
                      <a:pt x="540" y="673"/>
                      <a:pt x="523" y="672"/>
                    </a:cubicBezTo>
                    <a:cubicBezTo>
                      <a:pt x="506" y="671"/>
                      <a:pt x="496" y="678"/>
                      <a:pt x="489" y="671"/>
                    </a:cubicBezTo>
                    <a:cubicBezTo>
                      <a:pt x="482" y="664"/>
                      <a:pt x="488" y="656"/>
                      <a:pt x="478" y="656"/>
                    </a:cubicBezTo>
                    <a:cubicBezTo>
                      <a:pt x="468" y="656"/>
                      <a:pt x="450" y="662"/>
                      <a:pt x="442" y="658"/>
                    </a:cubicBezTo>
                    <a:cubicBezTo>
                      <a:pt x="435" y="653"/>
                      <a:pt x="438" y="640"/>
                      <a:pt x="442" y="638"/>
                    </a:cubicBezTo>
                    <a:cubicBezTo>
                      <a:pt x="448" y="637"/>
                      <a:pt x="456" y="641"/>
                      <a:pt x="458" y="642"/>
                    </a:cubicBezTo>
                    <a:cubicBezTo>
                      <a:pt x="459" y="643"/>
                      <a:pt x="479" y="638"/>
                      <a:pt x="460" y="632"/>
                    </a:cubicBezTo>
                    <a:cubicBezTo>
                      <a:pt x="442" y="624"/>
                      <a:pt x="442" y="626"/>
                      <a:pt x="440" y="622"/>
                    </a:cubicBezTo>
                    <a:cubicBezTo>
                      <a:pt x="438" y="617"/>
                      <a:pt x="443" y="607"/>
                      <a:pt x="428" y="606"/>
                    </a:cubicBezTo>
                    <a:cubicBezTo>
                      <a:pt x="414" y="605"/>
                      <a:pt x="404" y="608"/>
                      <a:pt x="399" y="602"/>
                    </a:cubicBezTo>
                    <a:cubicBezTo>
                      <a:pt x="394" y="596"/>
                      <a:pt x="392" y="588"/>
                      <a:pt x="388" y="586"/>
                    </a:cubicBezTo>
                    <a:cubicBezTo>
                      <a:pt x="384" y="583"/>
                      <a:pt x="383" y="585"/>
                      <a:pt x="378" y="577"/>
                    </a:cubicBezTo>
                    <a:cubicBezTo>
                      <a:pt x="373" y="569"/>
                      <a:pt x="371" y="567"/>
                      <a:pt x="364" y="570"/>
                    </a:cubicBezTo>
                    <a:cubicBezTo>
                      <a:pt x="358" y="574"/>
                      <a:pt x="344" y="582"/>
                      <a:pt x="344" y="576"/>
                    </a:cubicBezTo>
                    <a:cubicBezTo>
                      <a:pt x="344" y="570"/>
                      <a:pt x="354" y="568"/>
                      <a:pt x="344" y="565"/>
                    </a:cubicBezTo>
                    <a:cubicBezTo>
                      <a:pt x="334" y="562"/>
                      <a:pt x="328" y="559"/>
                      <a:pt x="322" y="565"/>
                    </a:cubicBezTo>
                    <a:cubicBezTo>
                      <a:pt x="318" y="572"/>
                      <a:pt x="306" y="570"/>
                      <a:pt x="306" y="578"/>
                    </a:cubicBezTo>
                    <a:cubicBezTo>
                      <a:pt x="306" y="586"/>
                      <a:pt x="302" y="586"/>
                      <a:pt x="308" y="589"/>
                    </a:cubicBezTo>
                    <a:cubicBezTo>
                      <a:pt x="314" y="592"/>
                      <a:pt x="318" y="596"/>
                      <a:pt x="314" y="600"/>
                    </a:cubicBezTo>
                    <a:cubicBezTo>
                      <a:pt x="308" y="602"/>
                      <a:pt x="296" y="613"/>
                      <a:pt x="284" y="614"/>
                    </a:cubicBezTo>
                    <a:cubicBezTo>
                      <a:pt x="272" y="614"/>
                      <a:pt x="245" y="617"/>
                      <a:pt x="234" y="612"/>
                    </a:cubicBezTo>
                    <a:cubicBezTo>
                      <a:pt x="223" y="607"/>
                      <a:pt x="200" y="594"/>
                      <a:pt x="180" y="588"/>
                    </a:cubicBezTo>
                    <a:cubicBezTo>
                      <a:pt x="160" y="581"/>
                      <a:pt x="142" y="578"/>
                      <a:pt x="136" y="575"/>
                    </a:cubicBezTo>
                    <a:cubicBezTo>
                      <a:pt x="130" y="572"/>
                      <a:pt x="126" y="566"/>
                      <a:pt x="130" y="562"/>
                    </a:cubicBezTo>
                    <a:cubicBezTo>
                      <a:pt x="134" y="560"/>
                      <a:pt x="134" y="540"/>
                      <a:pt x="129" y="538"/>
                    </a:cubicBezTo>
                    <a:cubicBezTo>
                      <a:pt x="124" y="535"/>
                      <a:pt x="120" y="539"/>
                      <a:pt x="119" y="550"/>
                    </a:cubicBezTo>
                    <a:cubicBezTo>
                      <a:pt x="118" y="560"/>
                      <a:pt x="118" y="557"/>
                      <a:pt x="119" y="565"/>
                    </a:cubicBezTo>
                    <a:cubicBezTo>
                      <a:pt x="120" y="574"/>
                      <a:pt x="128" y="575"/>
                      <a:pt x="118" y="578"/>
                    </a:cubicBezTo>
                    <a:cubicBezTo>
                      <a:pt x="109" y="580"/>
                      <a:pt x="74" y="582"/>
                      <a:pt x="67" y="585"/>
                    </a:cubicBezTo>
                    <a:cubicBezTo>
                      <a:pt x="60" y="588"/>
                      <a:pt x="59" y="596"/>
                      <a:pt x="50" y="592"/>
                    </a:cubicBezTo>
                    <a:cubicBezTo>
                      <a:pt x="45" y="589"/>
                      <a:pt x="42" y="588"/>
                      <a:pt x="40" y="585"/>
                    </a:cubicBezTo>
                    <a:cubicBezTo>
                      <a:pt x="40" y="585"/>
                      <a:pt x="40" y="585"/>
                      <a:pt x="40" y="585"/>
                    </a:cubicBezTo>
                    <a:cubicBezTo>
                      <a:pt x="40" y="583"/>
                      <a:pt x="39" y="582"/>
                      <a:pt x="39" y="580"/>
                    </a:cubicBezTo>
                    <a:cubicBezTo>
                      <a:pt x="38" y="572"/>
                      <a:pt x="42" y="561"/>
                      <a:pt x="54" y="546"/>
                    </a:cubicBezTo>
                    <a:cubicBezTo>
                      <a:pt x="64" y="532"/>
                      <a:pt x="66" y="527"/>
                      <a:pt x="66" y="518"/>
                    </a:cubicBezTo>
                    <a:cubicBezTo>
                      <a:pt x="67" y="509"/>
                      <a:pt x="59" y="497"/>
                      <a:pt x="60" y="482"/>
                    </a:cubicBezTo>
                    <a:cubicBezTo>
                      <a:pt x="60" y="467"/>
                      <a:pt x="57" y="436"/>
                      <a:pt x="62" y="432"/>
                    </a:cubicBezTo>
                    <a:cubicBezTo>
                      <a:pt x="66" y="429"/>
                      <a:pt x="82" y="408"/>
                      <a:pt x="84" y="391"/>
                    </a:cubicBezTo>
                    <a:cubicBezTo>
                      <a:pt x="86" y="374"/>
                      <a:pt x="93" y="344"/>
                      <a:pt x="80" y="328"/>
                    </a:cubicBezTo>
                    <a:cubicBezTo>
                      <a:pt x="68" y="313"/>
                      <a:pt x="60" y="288"/>
                      <a:pt x="56" y="283"/>
                    </a:cubicBezTo>
                    <a:cubicBezTo>
                      <a:pt x="52" y="278"/>
                      <a:pt x="38" y="271"/>
                      <a:pt x="39" y="254"/>
                    </a:cubicBezTo>
                    <a:cubicBezTo>
                      <a:pt x="40" y="237"/>
                      <a:pt x="39" y="224"/>
                      <a:pt x="31" y="217"/>
                    </a:cubicBezTo>
                    <a:cubicBezTo>
                      <a:pt x="23" y="210"/>
                      <a:pt x="2" y="202"/>
                      <a:pt x="2" y="183"/>
                    </a:cubicBezTo>
                    <a:cubicBezTo>
                      <a:pt x="2" y="164"/>
                      <a:pt x="0" y="14"/>
                      <a:pt x="0" y="14"/>
                    </a:cubicBezTo>
                    <a:cubicBezTo>
                      <a:pt x="412" y="0"/>
                      <a:pt x="412" y="0"/>
                      <a:pt x="412" y="0"/>
                    </a:cubicBezTo>
                    <a:cubicBezTo>
                      <a:pt x="412" y="0"/>
                      <a:pt x="412" y="1"/>
                      <a:pt x="413" y="3"/>
                    </a:cubicBezTo>
                    <a:cubicBezTo>
                      <a:pt x="414" y="8"/>
                      <a:pt x="428" y="7"/>
                      <a:pt x="431" y="13"/>
                    </a:cubicBezTo>
                    <a:cubicBezTo>
                      <a:pt x="433" y="19"/>
                      <a:pt x="422" y="23"/>
                      <a:pt x="422" y="33"/>
                    </a:cubicBezTo>
                    <a:cubicBezTo>
                      <a:pt x="422" y="43"/>
                      <a:pt x="428" y="44"/>
                      <a:pt x="425" y="49"/>
                    </a:cubicBezTo>
                    <a:cubicBezTo>
                      <a:pt x="423" y="55"/>
                      <a:pt x="427" y="64"/>
                      <a:pt x="431" y="65"/>
                    </a:cubicBezTo>
                    <a:cubicBezTo>
                      <a:pt x="435" y="67"/>
                      <a:pt x="439" y="73"/>
                      <a:pt x="439" y="83"/>
                    </a:cubicBezTo>
                    <a:cubicBezTo>
                      <a:pt x="439" y="93"/>
                      <a:pt x="447" y="101"/>
                      <a:pt x="461" y="109"/>
                    </a:cubicBezTo>
                    <a:cubicBezTo>
                      <a:pt x="476" y="117"/>
                      <a:pt x="449" y="123"/>
                      <a:pt x="442" y="127"/>
                    </a:cubicBezTo>
                    <a:cubicBezTo>
                      <a:pt x="435" y="130"/>
                      <a:pt x="433" y="133"/>
                      <a:pt x="433" y="142"/>
                    </a:cubicBezTo>
                    <a:cubicBezTo>
                      <a:pt x="433" y="151"/>
                      <a:pt x="441" y="145"/>
                      <a:pt x="443" y="151"/>
                    </a:cubicBezTo>
                    <a:cubicBezTo>
                      <a:pt x="446" y="157"/>
                      <a:pt x="437" y="164"/>
                      <a:pt x="433" y="173"/>
                    </a:cubicBezTo>
                    <a:cubicBezTo>
                      <a:pt x="429" y="183"/>
                      <a:pt x="409" y="194"/>
                      <a:pt x="406" y="201"/>
                    </a:cubicBezTo>
                    <a:cubicBezTo>
                      <a:pt x="403" y="207"/>
                      <a:pt x="393" y="230"/>
                      <a:pt x="391" y="239"/>
                    </a:cubicBezTo>
                    <a:cubicBezTo>
                      <a:pt x="388" y="249"/>
                      <a:pt x="385" y="272"/>
                      <a:pt x="385" y="279"/>
                    </a:cubicBezTo>
                    <a:cubicBezTo>
                      <a:pt x="385" y="287"/>
                      <a:pt x="383" y="296"/>
                      <a:pt x="377" y="303"/>
                    </a:cubicBezTo>
                    <a:cubicBezTo>
                      <a:pt x="371" y="309"/>
                      <a:pt x="366" y="311"/>
                      <a:pt x="371" y="313"/>
                    </a:cubicBezTo>
                    <a:cubicBezTo>
                      <a:pt x="376" y="315"/>
                      <a:pt x="373" y="323"/>
                      <a:pt x="371" y="331"/>
                    </a:cubicBezTo>
                    <a:cubicBezTo>
                      <a:pt x="370" y="339"/>
                      <a:pt x="372" y="344"/>
                      <a:pt x="371" y="351"/>
                    </a:cubicBezTo>
                    <a:cubicBezTo>
                      <a:pt x="371" y="359"/>
                      <a:pt x="398" y="351"/>
                      <a:pt x="411" y="352"/>
                    </a:cubicBezTo>
                    <a:cubicBezTo>
                      <a:pt x="425" y="353"/>
                      <a:pt x="531" y="342"/>
                      <a:pt x="546" y="342"/>
                    </a:cubicBezTo>
                    <a:cubicBezTo>
                      <a:pt x="561" y="342"/>
                      <a:pt x="613" y="337"/>
                      <a:pt x="623" y="337"/>
                    </a:cubicBezTo>
                    <a:cubicBezTo>
                      <a:pt x="632" y="338"/>
                      <a:pt x="647" y="331"/>
                      <a:pt x="653" y="337"/>
                    </a:cubicBezTo>
                    <a:cubicBezTo>
                      <a:pt x="660" y="343"/>
                      <a:pt x="646" y="365"/>
                      <a:pt x="640" y="384"/>
                    </a:cubicBezTo>
                    <a:cubicBezTo>
                      <a:pt x="634" y="403"/>
                      <a:pt x="645" y="409"/>
                      <a:pt x="659" y="422"/>
                    </a:cubicBezTo>
                    <a:cubicBezTo>
                      <a:pt x="673" y="434"/>
                      <a:pt x="678" y="459"/>
                      <a:pt x="684" y="470"/>
                    </a:cubicBezTo>
                    <a:cubicBezTo>
                      <a:pt x="684" y="470"/>
                      <a:pt x="684" y="470"/>
                      <a:pt x="684" y="470"/>
                    </a:cubicBezTo>
                    <a:cubicBezTo>
                      <a:pt x="685" y="470"/>
                      <a:pt x="685" y="471"/>
                      <a:pt x="685" y="471"/>
                    </a:cubicBezTo>
                    <a:cubicBezTo>
                      <a:pt x="686" y="472"/>
                      <a:pt x="687" y="473"/>
                      <a:pt x="687" y="473"/>
                    </a:cubicBezTo>
                    <a:cubicBezTo>
                      <a:pt x="689" y="476"/>
                      <a:pt x="691" y="478"/>
                      <a:pt x="689" y="479"/>
                    </a:cubicBezTo>
                    <a:cubicBezTo>
                      <a:pt x="689" y="479"/>
                      <a:pt x="676" y="482"/>
                      <a:pt x="669" y="480"/>
                    </a:cubicBezTo>
                    <a:cubicBezTo>
                      <a:pt x="668" y="480"/>
                      <a:pt x="668" y="480"/>
                      <a:pt x="668" y="480"/>
                    </a:cubicBezTo>
                    <a:cubicBezTo>
                      <a:pt x="667" y="480"/>
                      <a:pt x="666" y="479"/>
                      <a:pt x="665" y="479"/>
                    </a:cubicBezTo>
                    <a:cubicBezTo>
                      <a:pt x="661" y="474"/>
                      <a:pt x="662" y="468"/>
                      <a:pt x="654" y="467"/>
                    </a:cubicBezTo>
                    <a:cubicBezTo>
                      <a:pt x="647" y="466"/>
                      <a:pt x="620" y="460"/>
                      <a:pt x="616" y="455"/>
                    </a:cubicBezTo>
                    <a:cubicBezTo>
                      <a:pt x="611" y="451"/>
                      <a:pt x="605" y="440"/>
                      <a:pt x="593" y="447"/>
                    </a:cubicBezTo>
                    <a:cubicBezTo>
                      <a:pt x="582" y="454"/>
                      <a:pt x="559" y="471"/>
                      <a:pt x="559" y="482"/>
                    </a:cubicBezTo>
                    <a:cubicBezTo>
                      <a:pt x="559" y="493"/>
                      <a:pt x="559" y="501"/>
                      <a:pt x="571" y="501"/>
                    </a:cubicBezTo>
                    <a:cubicBezTo>
                      <a:pt x="571" y="501"/>
                      <a:pt x="603" y="503"/>
                      <a:pt x="614" y="502"/>
                    </a:cubicBezTo>
                    <a:cubicBezTo>
                      <a:pt x="624" y="501"/>
                      <a:pt x="627" y="498"/>
                      <a:pt x="630" y="496"/>
                    </a:cubicBezTo>
                    <a:cubicBezTo>
                      <a:pt x="632" y="494"/>
                      <a:pt x="634" y="491"/>
                      <a:pt x="644" y="490"/>
                    </a:cubicBezTo>
                    <a:cubicBezTo>
                      <a:pt x="649" y="490"/>
                      <a:pt x="660" y="489"/>
                      <a:pt x="667" y="489"/>
                    </a:cubicBezTo>
                    <a:cubicBezTo>
                      <a:pt x="667" y="489"/>
                      <a:pt x="667" y="489"/>
                      <a:pt x="667" y="489"/>
                    </a:cubicBezTo>
                    <a:cubicBezTo>
                      <a:pt x="667" y="489"/>
                      <a:pt x="668" y="489"/>
                      <a:pt x="668" y="489"/>
                    </a:cubicBezTo>
                    <a:cubicBezTo>
                      <a:pt x="674" y="490"/>
                      <a:pt x="677" y="492"/>
                      <a:pt x="671" y="497"/>
                    </a:cubicBezTo>
                    <a:cubicBezTo>
                      <a:pt x="658" y="508"/>
                      <a:pt x="653" y="508"/>
                      <a:pt x="653" y="510"/>
                    </a:cubicBezTo>
                    <a:cubicBezTo>
                      <a:pt x="653" y="512"/>
                      <a:pt x="664" y="517"/>
                      <a:pt x="667" y="519"/>
                    </a:cubicBezTo>
                    <a:cubicBezTo>
                      <a:pt x="670" y="521"/>
                      <a:pt x="672" y="525"/>
                      <a:pt x="674" y="527"/>
                    </a:cubicBezTo>
                    <a:cubicBezTo>
                      <a:pt x="676" y="528"/>
                      <a:pt x="684" y="532"/>
                      <a:pt x="686" y="527"/>
                    </a:cubicBezTo>
                    <a:cubicBezTo>
                      <a:pt x="688" y="521"/>
                      <a:pt x="689" y="509"/>
                      <a:pt x="691" y="506"/>
                    </a:cubicBezTo>
                    <a:cubicBezTo>
                      <a:pt x="694" y="504"/>
                      <a:pt x="693" y="499"/>
                      <a:pt x="700" y="497"/>
                    </a:cubicBezTo>
                    <a:cubicBezTo>
                      <a:pt x="707" y="496"/>
                      <a:pt x="708" y="499"/>
                      <a:pt x="712" y="506"/>
                    </a:cubicBezTo>
                    <a:cubicBezTo>
                      <a:pt x="716" y="513"/>
                      <a:pt x="723" y="518"/>
                      <a:pt x="724" y="523"/>
                    </a:cubicBezTo>
                    <a:cubicBezTo>
                      <a:pt x="726" y="528"/>
                      <a:pt x="733" y="539"/>
                      <a:pt x="720" y="540"/>
                    </a:cubicBezTo>
                    <a:cubicBezTo>
                      <a:pt x="720" y="540"/>
                      <a:pt x="686" y="539"/>
                      <a:pt x="684" y="546"/>
                    </a:cubicBezTo>
                    <a:cubicBezTo>
                      <a:pt x="682" y="553"/>
                      <a:pt x="673" y="563"/>
                      <a:pt x="679" y="577"/>
                    </a:cubicBezTo>
                    <a:cubicBezTo>
                      <a:pt x="684" y="591"/>
                      <a:pt x="699" y="595"/>
                      <a:pt x="699" y="595"/>
                    </a:cubicBezTo>
                    <a:cubicBezTo>
                      <a:pt x="699" y="595"/>
                      <a:pt x="708" y="601"/>
                      <a:pt x="711" y="605"/>
                    </a:cubicBezTo>
                    <a:cubicBezTo>
                      <a:pt x="713" y="608"/>
                      <a:pt x="728" y="612"/>
                      <a:pt x="732" y="612"/>
                    </a:cubicBezTo>
                    <a:cubicBezTo>
                      <a:pt x="736" y="612"/>
                      <a:pt x="760" y="616"/>
                      <a:pt x="766" y="621"/>
                    </a:cubicBezTo>
                    <a:cubicBezTo>
                      <a:pt x="772" y="625"/>
                      <a:pt x="780" y="647"/>
                      <a:pt x="778" y="65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1" name="Google Shape;629;p97">
                <a:extLst>
                  <a:ext uri="{FF2B5EF4-FFF2-40B4-BE49-F238E27FC236}">
                    <a16:creationId xmlns:a16="http://schemas.microsoft.com/office/drawing/2014/main" id="{B6A18212-98EA-E875-82DC-2652B07E4ED2}"/>
                  </a:ext>
                </a:extLst>
              </p:cNvPr>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2" name="Google Shape;630;p97">
                <a:extLst>
                  <a:ext uri="{FF2B5EF4-FFF2-40B4-BE49-F238E27FC236}">
                    <a16:creationId xmlns:a16="http://schemas.microsoft.com/office/drawing/2014/main" id="{256F1840-3D38-3CA7-4D5E-143150BDF6D9}"/>
                  </a:ext>
                </a:extLst>
              </p:cNvPr>
              <p:cNvSpPr/>
              <p:nvPr/>
            </p:nvSpPr>
            <p:spPr>
              <a:xfrm>
                <a:off x="3654" y="2660"/>
                <a:ext cx="2" cy="2"/>
              </a:xfrm>
              <a:custGeom>
                <a:avLst/>
                <a:gdLst/>
                <a:ahLst/>
                <a:cxnLst/>
                <a:rect l="l" t="t" r="r" b="b"/>
                <a:pathLst>
                  <a:path w="3" h="3" extrusionOk="0">
                    <a:moveTo>
                      <a:pt x="3" y="3"/>
                    </a:moveTo>
                    <a:cubicBezTo>
                      <a:pt x="2" y="2"/>
                      <a:pt x="1"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3" name="Google Shape;631;p97">
                <a:extLst>
                  <a:ext uri="{FF2B5EF4-FFF2-40B4-BE49-F238E27FC236}">
                    <a16:creationId xmlns:a16="http://schemas.microsoft.com/office/drawing/2014/main" id="{43A9CC63-EEFF-0AC8-78C1-09BF56980211}"/>
                  </a:ext>
                </a:extLst>
              </p:cNvPr>
              <p:cNvSpPr/>
              <p:nvPr/>
            </p:nvSpPr>
            <p:spPr>
              <a:xfrm>
                <a:off x="3387" y="2749"/>
                <a:ext cx="37" cy="23"/>
              </a:xfrm>
              <a:custGeom>
                <a:avLst/>
                <a:gdLst/>
                <a:ahLst/>
                <a:cxnLst/>
                <a:rect l="l" t="t" r="r" b="b"/>
                <a:pathLst>
                  <a:path w="51" h="31" extrusionOk="0">
                    <a:moveTo>
                      <a:pt x="51" y="15"/>
                    </a:moveTo>
                    <a:cubicBezTo>
                      <a:pt x="50" y="19"/>
                      <a:pt x="48" y="26"/>
                      <a:pt x="42" y="29"/>
                    </a:cubicBezTo>
                    <a:cubicBezTo>
                      <a:pt x="36" y="31"/>
                      <a:pt x="32" y="27"/>
                      <a:pt x="16" y="21"/>
                    </a:cubicBezTo>
                    <a:cubicBezTo>
                      <a:pt x="0" y="14"/>
                      <a:pt x="10" y="7"/>
                      <a:pt x="12" y="5"/>
                    </a:cubicBezTo>
                    <a:cubicBezTo>
                      <a:pt x="14" y="3"/>
                      <a:pt x="25" y="0"/>
                      <a:pt x="31" y="0"/>
                    </a:cubicBezTo>
                    <a:cubicBezTo>
                      <a:pt x="38" y="0"/>
                      <a:pt x="45" y="5"/>
                      <a:pt x="45" y="5"/>
                    </a:cubicBezTo>
                    <a:cubicBezTo>
                      <a:pt x="49" y="8"/>
                      <a:pt x="51" y="10"/>
                      <a:pt x="51" y="15"/>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4" name="Google Shape;632;p97">
                <a:extLst>
                  <a:ext uri="{FF2B5EF4-FFF2-40B4-BE49-F238E27FC236}">
                    <a16:creationId xmlns:a16="http://schemas.microsoft.com/office/drawing/2014/main" id="{BE271814-9724-8619-63F1-C06FA14FB4C2}"/>
                  </a:ext>
                </a:extLst>
              </p:cNvPr>
              <p:cNvSpPr/>
              <p:nvPr/>
            </p:nvSpPr>
            <p:spPr>
              <a:xfrm>
                <a:off x="3086" y="1864"/>
                <a:ext cx="506" cy="463"/>
              </a:xfrm>
              <a:custGeom>
                <a:avLst/>
                <a:gdLst/>
                <a:ahLst/>
                <a:cxnLst/>
                <a:rect l="l" t="t" r="r" b="b"/>
                <a:pathLst>
                  <a:path w="696" h="637" extrusionOk="0">
                    <a:moveTo>
                      <a:pt x="690" y="98"/>
                    </a:moveTo>
                    <a:cubicBezTo>
                      <a:pt x="672" y="125"/>
                      <a:pt x="665" y="124"/>
                      <a:pt x="662" y="126"/>
                    </a:cubicBezTo>
                    <a:cubicBezTo>
                      <a:pt x="660" y="128"/>
                      <a:pt x="656" y="135"/>
                      <a:pt x="656" y="140"/>
                    </a:cubicBezTo>
                    <a:cubicBezTo>
                      <a:pt x="657" y="144"/>
                      <a:pt x="663" y="158"/>
                      <a:pt x="656" y="161"/>
                    </a:cubicBezTo>
                    <a:cubicBezTo>
                      <a:pt x="650" y="164"/>
                      <a:pt x="630" y="180"/>
                      <a:pt x="632" y="187"/>
                    </a:cubicBezTo>
                    <a:cubicBezTo>
                      <a:pt x="634" y="194"/>
                      <a:pt x="648" y="197"/>
                      <a:pt x="649" y="206"/>
                    </a:cubicBezTo>
                    <a:cubicBezTo>
                      <a:pt x="650" y="214"/>
                      <a:pt x="648" y="228"/>
                      <a:pt x="639" y="236"/>
                    </a:cubicBezTo>
                    <a:cubicBezTo>
                      <a:pt x="630" y="244"/>
                      <a:pt x="626" y="254"/>
                      <a:pt x="623" y="260"/>
                    </a:cubicBezTo>
                    <a:cubicBezTo>
                      <a:pt x="618" y="262"/>
                      <a:pt x="620" y="267"/>
                      <a:pt x="619" y="276"/>
                    </a:cubicBezTo>
                    <a:cubicBezTo>
                      <a:pt x="618" y="289"/>
                      <a:pt x="614" y="283"/>
                      <a:pt x="612" y="286"/>
                    </a:cubicBezTo>
                    <a:cubicBezTo>
                      <a:pt x="611" y="290"/>
                      <a:pt x="600" y="296"/>
                      <a:pt x="589" y="310"/>
                    </a:cubicBezTo>
                    <a:cubicBezTo>
                      <a:pt x="578" y="323"/>
                      <a:pt x="578" y="331"/>
                      <a:pt x="578" y="345"/>
                    </a:cubicBezTo>
                    <a:cubicBezTo>
                      <a:pt x="577" y="359"/>
                      <a:pt x="570" y="372"/>
                      <a:pt x="554" y="386"/>
                    </a:cubicBezTo>
                    <a:cubicBezTo>
                      <a:pt x="539" y="401"/>
                      <a:pt x="544" y="413"/>
                      <a:pt x="543" y="425"/>
                    </a:cubicBezTo>
                    <a:cubicBezTo>
                      <a:pt x="542" y="437"/>
                      <a:pt x="540" y="435"/>
                      <a:pt x="528" y="441"/>
                    </a:cubicBezTo>
                    <a:cubicBezTo>
                      <a:pt x="517" y="447"/>
                      <a:pt x="522" y="451"/>
                      <a:pt x="520" y="460"/>
                    </a:cubicBezTo>
                    <a:cubicBezTo>
                      <a:pt x="519" y="468"/>
                      <a:pt x="520" y="474"/>
                      <a:pt x="518" y="482"/>
                    </a:cubicBezTo>
                    <a:cubicBezTo>
                      <a:pt x="517" y="490"/>
                      <a:pt x="500" y="502"/>
                      <a:pt x="498" y="513"/>
                    </a:cubicBezTo>
                    <a:cubicBezTo>
                      <a:pt x="496" y="524"/>
                      <a:pt x="506" y="540"/>
                      <a:pt x="514" y="553"/>
                    </a:cubicBezTo>
                    <a:cubicBezTo>
                      <a:pt x="522" y="566"/>
                      <a:pt x="526" y="584"/>
                      <a:pt x="522" y="592"/>
                    </a:cubicBezTo>
                    <a:cubicBezTo>
                      <a:pt x="518" y="600"/>
                      <a:pt x="514" y="601"/>
                      <a:pt x="512" y="613"/>
                    </a:cubicBezTo>
                    <a:cubicBezTo>
                      <a:pt x="510" y="621"/>
                      <a:pt x="509" y="622"/>
                      <a:pt x="509" y="623"/>
                    </a:cubicBezTo>
                    <a:cubicBezTo>
                      <a:pt x="97" y="637"/>
                      <a:pt x="97" y="637"/>
                      <a:pt x="97" y="637"/>
                    </a:cubicBezTo>
                    <a:cubicBezTo>
                      <a:pt x="97" y="637"/>
                      <a:pt x="94" y="562"/>
                      <a:pt x="94" y="553"/>
                    </a:cubicBezTo>
                    <a:cubicBezTo>
                      <a:pt x="94" y="544"/>
                      <a:pt x="82" y="544"/>
                      <a:pt x="82" y="544"/>
                    </a:cubicBezTo>
                    <a:cubicBezTo>
                      <a:pt x="82" y="544"/>
                      <a:pt x="50" y="544"/>
                      <a:pt x="48" y="544"/>
                    </a:cubicBezTo>
                    <a:cubicBezTo>
                      <a:pt x="46" y="544"/>
                      <a:pt x="35" y="541"/>
                      <a:pt x="35" y="535"/>
                    </a:cubicBezTo>
                    <a:cubicBezTo>
                      <a:pt x="35" y="529"/>
                      <a:pt x="30" y="528"/>
                      <a:pt x="30" y="528"/>
                    </a:cubicBezTo>
                    <a:cubicBezTo>
                      <a:pt x="30" y="528"/>
                      <a:pt x="27" y="230"/>
                      <a:pt x="25" y="204"/>
                    </a:cubicBezTo>
                    <a:cubicBezTo>
                      <a:pt x="23" y="179"/>
                      <a:pt x="0" y="34"/>
                      <a:pt x="0" y="34"/>
                    </a:cubicBezTo>
                    <a:cubicBezTo>
                      <a:pt x="0" y="34"/>
                      <a:pt x="0" y="26"/>
                      <a:pt x="8" y="26"/>
                    </a:cubicBezTo>
                    <a:cubicBezTo>
                      <a:pt x="17" y="26"/>
                      <a:pt x="480" y="9"/>
                      <a:pt x="501" y="8"/>
                    </a:cubicBezTo>
                    <a:cubicBezTo>
                      <a:pt x="522" y="7"/>
                      <a:pt x="599" y="0"/>
                      <a:pt x="605" y="0"/>
                    </a:cubicBezTo>
                    <a:cubicBezTo>
                      <a:pt x="611" y="1"/>
                      <a:pt x="626" y="8"/>
                      <a:pt x="628" y="20"/>
                    </a:cubicBezTo>
                    <a:cubicBezTo>
                      <a:pt x="630" y="33"/>
                      <a:pt x="628" y="46"/>
                      <a:pt x="614" y="56"/>
                    </a:cubicBezTo>
                    <a:cubicBezTo>
                      <a:pt x="601" y="65"/>
                      <a:pt x="581" y="89"/>
                      <a:pt x="613" y="88"/>
                    </a:cubicBezTo>
                    <a:cubicBezTo>
                      <a:pt x="634" y="88"/>
                      <a:pt x="668" y="81"/>
                      <a:pt x="684" y="84"/>
                    </a:cubicBezTo>
                    <a:cubicBezTo>
                      <a:pt x="692" y="85"/>
                      <a:pt x="696" y="89"/>
                      <a:pt x="690" y="98"/>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5" name="Google Shape;633;p97">
                <a:extLst>
                  <a:ext uri="{FF2B5EF4-FFF2-40B4-BE49-F238E27FC236}">
                    <a16:creationId xmlns:a16="http://schemas.microsoft.com/office/drawing/2014/main" id="{187B4AD0-235B-7D14-2494-07AF77A0B3AC}"/>
                  </a:ext>
                </a:extLst>
              </p:cNvPr>
              <p:cNvSpPr/>
              <p:nvPr/>
            </p:nvSpPr>
            <p:spPr>
              <a:xfrm>
                <a:off x="1811" y="1870"/>
                <a:ext cx="1414" cy="1372"/>
              </a:xfrm>
              <a:custGeom>
                <a:avLst/>
                <a:gdLst/>
                <a:ahLst/>
                <a:cxnLst/>
                <a:rect l="l" t="t" r="r" b="b"/>
                <a:pathLst>
                  <a:path w="1943" h="1886" extrusionOk="0">
                    <a:moveTo>
                      <a:pt x="1934" y="1006"/>
                    </a:moveTo>
                    <a:cubicBezTo>
                      <a:pt x="1936" y="989"/>
                      <a:pt x="1943" y="959"/>
                      <a:pt x="1930" y="943"/>
                    </a:cubicBezTo>
                    <a:cubicBezTo>
                      <a:pt x="1918" y="928"/>
                      <a:pt x="1910" y="903"/>
                      <a:pt x="1906" y="898"/>
                    </a:cubicBezTo>
                    <a:cubicBezTo>
                      <a:pt x="1902" y="893"/>
                      <a:pt x="1888" y="886"/>
                      <a:pt x="1889" y="869"/>
                    </a:cubicBezTo>
                    <a:cubicBezTo>
                      <a:pt x="1890" y="852"/>
                      <a:pt x="1889" y="839"/>
                      <a:pt x="1881" y="832"/>
                    </a:cubicBezTo>
                    <a:cubicBezTo>
                      <a:pt x="1873" y="825"/>
                      <a:pt x="1852" y="817"/>
                      <a:pt x="1852" y="798"/>
                    </a:cubicBezTo>
                    <a:cubicBezTo>
                      <a:pt x="1852" y="779"/>
                      <a:pt x="1850" y="629"/>
                      <a:pt x="1850" y="629"/>
                    </a:cubicBezTo>
                    <a:cubicBezTo>
                      <a:pt x="1850" y="629"/>
                      <a:pt x="1847" y="554"/>
                      <a:pt x="1847" y="545"/>
                    </a:cubicBezTo>
                    <a:cubicBezTo>
                      <a:pt x="1847" y="536"/>
                      <a:pt x="1835" y="536"/>
                      <a:pt x="1835" y="536"/>
                    </a:cubicBezTo>
                    <a:cubicBezTo>
                      <a:pt x="1835" y="536"/>
                      <a:pt x="1803" y="536"/>
                      <a:pt x="1801" y="536"/>
                    </a:cubicBezTo>
                    <a:cubicBezTo>
                      <a:pt x="1799" y="536"/>
                      <a:pt x="1788" y="533"/>
                      <a:pt x="1788" y="527"/>
                    </a:cubicBezTo>
                    <a:cubicBezTo>
                      <a:pt x="1788" y="521"/>
                      <a:pt x="1783" y="520"/>
                      <a:pt x="1783" y="520"/>
                    </a:cubicBezTo>
                    <a:cubicBezTo>
                      <a:pt x="1783" y="520"/>
                      <a:pt x="1750" y="513"/>
                      <a:pt x="1744" y="510"/>
                    </a:cubicBezTo>
                    <a:cubicBezTo>
                      <a:pt x="1738" y="506"/>
                      <a:pt x="1720" y="493"/>
                      <a:pt x="1702" y="478"/>
                    </a:cubicBezTo>
                    <a:cubicBezTo>
                      <a:pt x="1684" y="464"/>
                      <a:pt x="1671" y="478"/>
                      <a:pt x="1665" y="480"/>
                    </a:cubicBezTo>
                    <a:cubicBezTo>
                      <a:pt x="1659" y="482"/>
                      <a:pt x="1644" y="488"/>
                      <a:pt x="1637" y="482"/>
                    </a:cubicBezTo>
                    <a:cubicBezTo>
                      <a:pt x="1631" y="476"/>
                      <a:pt x="1627" y="467"/>
                      <a:pt x="1605" y="479"/>
                    </a:cubicBezTo>
                    <a:cubicBezTo>
                      <a:pt x="1582" y="491"/>
                      <a:pt x="1586" y="486"/>
                      <a:pt x="1579" y="482"/>
                    </a:cubicBezTo>
                    <a:cubicBezTo>
                      <a:pt x="1573" y="478"/>
                      <a:pt x="1547" y="492"/>
                      <a:pt x="1529" y="505"/>
                    </a:cubicBezTo>
                    <a:cubicBezTo>
                      <a:pt x="1511" y="518"/>
                      <a:pt x="1505" y="508"/>
                      <a:pt x="1492" y="500"/>
                    </a:cubicBezTo>
                    <a:cubicBezTo>
                      <a:pt x="1479" y="491"/>
                      <a:pt x="1456" y="487"/>
                      <a:pt x="1450" y="482"/>
                    </a:cubicBezTo>
                    <a:cubicBezTo>
                      <a:pt x="1444" y="478"/>
                      <a:pt x="1428" y="480"/>
                      <a:pt x="1419" y="486"/>
                    </a:cubicBezTo>
                    <a:cubicBezTo>
                      <a:pt x="1409" y="491"/>
                      <a:pt x="1405" y="511"/>
                      <a:pt x="1398" y="511"/>
                    </a:cubicBezTo>
                    <a:cubicBezTo>
                      <a:pt x="1391" y="511"/>
                      <a:pt x="1391" y="504"/>
                      <a:pt x="1391" y="489"/>
                    </a:cubicBezTo>
                    <a:cubicBezTo>
                      <a:pt x="1391" y="474"/>
                      <a:pt x="1378" y="490"/>
                      <a:pt x="1367" y="492"/>
                    </a:cubicBezTo>
                    <a:cubicBezTo>
                      <a:pt x="1355" y="493"/>
                      <a:pt x="1357" y="492"/>
                      <a:pt x="1348" y="483"/>
                    </a:cubicBezTo>
                    <a:cubicBezTo>
                      <a:pt x="1339" y="474"/>
                      <a:pt x="1322" y="470"/>
                      <a:pt x="1314" y="474"/>
                    </a:cubicBezTo>
                    <a:cubicBezTo>
                      <a:pt x="1306" y="479"/>
                      <a:pt x="1299" y="487"/>
                      <a:pt x="1291" y="487"/>
                    </a:cubicBezTo>
                    <a:cubicBezTo>
                      <a:pt x="1283" y="487"/>
                      <a:pt x="1281" y="476"/>
                      <a:pt x="1280" y="464"/>
                    </a:cubicBezTo>
                    <a:cubicBezTo>
                      <a:pt x="1279" y="453"/>
                      <a:pt x="1261" y="442"/>
                      <a:pt x="1257" y="438"/>
                    </a:cubicBezTo>
                    <a:cubicBezTo>
                      <a:pt x="1253" y="435"/>
                      <a:pt x="1241" y="438"/>
                      <a:pt x="1229" y="443"/>
                    </a:cubicBezTo>
                    <a:cubicBezTo>
                      <a:pt x="1218" y="448"/>
                      <a:pt x="1203" y="450"/>
                      <a:pt x="1197" y="444"/>
                    </a:cubicBezTo>
                    <a:cubicBezTo>
                      <a:pt x="1191" y="438"/>
                      <a:pt x="1189" y="440"/>
                      <a:pt x="1175" y="440"/>
                    </a:cubicBezTo>
                    <a:cubicBezTo>
                      <a:pt x="1162" y="440"/>
                      <a:pt x="1154" y="430"/>
                      <a:pt x="1151" y="428"/>
                    </a:cubicBezTo>
                    <a:cubicBezTo>
                      <a:pt x="1149" y="427"/>
                      <a:pt x="1125" y="427"/>
                      <a:pt x="1113" y="427"/>
                    </a:cubicBezTo>
                    <a:cubicBezTo>
                      <a:pt x="1101" y="427"/>
                      <a:pt x="1109" y="410"/>
                      <a:pt x="1107" y="399"/>
                    </a:cubicBezTo>
                    <a:cubicBezTo>
                      <a:pt x="1105" y="388"/>
                      <a:pt x="1093" y="384"/>
                      <a:pt x="1083" y="384"/>
                    </a:cubicBezTo>
                    <a:cubicBezTo>
                      <a:pt x="1073" y="383"/>
                      <a:pt x="1072" y="390"/>
                      <a:pt x="1053" y="388"/>
                    </a:cubicBezTo>
                    <a:cubicBezTo>
                      <a:pt x="1035" y="387"/>
                      <a:pt x="1019" y="370"/>
                      <a:pt x="1019" y="370"/>
                    </a:cubicBezTo>
                    <a:cubicBezTo>
                      <a:pt x="1019" y="370"/>
                      <a:pt x="1007" y="360"/>
                      <a:pt x="1002" y="358"/>
                    </a:cubicBezTo>
                    <a:cubicBezTo>
                      <a:pt x="997" y="355"/>
                      <a:pt x="993" y="348"/>
                      <a:pt x="993" y="348"/>
                    </a:cubicBezTo>
                    <a:cubicBezTo>
                      <a:pt x="993" y="348"/>
                      <a:pt x="1001" y="28"/>
                      <a:pt x="1001" y="21"/>
                    </a:cubicBezTo>
                    <a:cubicBezTo>
                      <a:pt x="1001" y="14"/>
                      <a:pt x="999" y="15"/>
                      <a:pt x="999" y="15"/>
                    </a:cubicBezTo>
                    <a:cubicBezTo>
                      <a:pt x="999" y="15"/>
                      <a:pt x="595" y="0"/>
                      <a:pt x="587" y="0"/>
                    </a:cubicBezTo>
                    <a:cubicBezTo>
                      <a:pt x="583" y="0"/>
                      <a:pt x="583" y="4"/>
                      <a:pt x="583" y="4"/>
                    </a:cubicBezTo>
                    <a:cubicBezTo>
                      <a:pt x="563" y="296"/>
                      <a:pt x="563" y="296"/>
                      <a:pt x="563" y="296"/>
                    </a:cubicBezTo>
                    <a:cubicBezTo>
                      <a:pt x="530" y="775"/>
                      <a:pt x="530" y="775"/>
                      <a:pt x="530" y="775"/>
                    </a:cubicBezTo>
                    <a:cubicBezTo>
                      <a:pt x="530" y="779"/>
                      <a:pt x="528" y="785"/>
                      <a:pt x="522" y="786"/>
                    </a:cubicBezTo>
                    <a:cubicBezTo>
                      <a:pt x="518" y="787"/>
                      <a:pt x="0" y="745"/>
                      <a:pt x="0" y="749"/>
                    </a:cubicBezTo>
                    <a:cubicBezTo>
                      <a:pt x="0" y="753"/>
                      <a:pt x="5" y="763"/>
                      <a:pt x="5" y="769"/>
                    </a:cubicBezTo>
                    <a:cubicBezTo>
                      <a:pt x="5" y="773"/>
                      <a:pt x="5" y="777"/>
                      <a:pt x="12" y="781"/>
                    </a:cubicBezTo>
                    <a:cubicBezTo>
                      <a:pt x="12" y="781"/>
                      <a:pt x="12" y="781"/>
                      <a:pt x="12" y="781"/>
                    </a:cubicBezTo>
                    <a:cubicBezTo>
                      <a:pt x="14" y="782"/>
                      <a:pt x="16" y="783"/>
                      <a:pt x="18" y="783"/>
                    </a:cubicBezTo>
                    <a:cubicBezTo>
                      <a:pt x="30" y="787"/>
                      <a:pt x="24" y="787"/>
                      <a:pt x="34" y="795"/>
                    </a:cubicBezTo>
                    <a:cubicBezTo>
                      <a:pt x="44" y="801"/>
                      <a:pt x="60" y="839"/>
                      <a:pt x="74" y="849"/>
                    </a:cubicBezTo>
                    <a:cubicBezTo>
                      <a:pt x="88" y="858"/>
                      <a:pt x="110" y="886"/>
                      <a:pt x="118" y="896"/>
                    </a:cubicBezTo>
                    <a:cubicBezTo>
                      <a:pt x="126" y="906"/>
                      <a:pt x="152" y="937"/>
                      <a:pt x="156" y="945"/>
                    </a:cubicBezTo>
                    <a:cubicBezTo>
                      <a:pt x="160" y="955"/>
                      <a:pt x="206" y="985"/>
                      <a:pt x="219" y="994"/>
                    </a:cubicBezTo>
                    <a:cubicBezTo>
                      <a:pt x="232" y="1003"/>
                      <a:pt x="238" y="1019"/>
                      <a:pt x="239" y="1029"/>
                    </a:cubicBezTo>
                    <a:cubicBezTo>
                      <a:pt x="240" y="1039"/>
                      <a:pt x="259" y="1071"/>
                      <a:pt x="264" y="1079"/>
                    </a:cubicBezTo>
                    <a:cubicBezTo>
                      <a:pt x="269" y="1086"/>
                      <a:pt x="264" y="1111"/>
                      <a:pt x="264" y="1133"/>
                    </a:cubicBezTo>
                    <a:cubicBezTo>
                      <a:pt x="264" y="1154"/>
                      <a:pt x="294" y="1191"/>
                      <a:pt x="306" y="1201"/>
                    </a:cubicBezTo>
                    <a:cubicBezTo>
                      <a:pt x="318" y="1211"/>
                      <a:pt x="388" y="1259"/>
                      <a:pt x="402" y="1270"/>
                    </a:cubicBezTo>
                    <a:cubicBezTo>
                      <a:pt x="416" y="1281"/>
                      <a:pt x="452" y="1301"/>
                      <a:pt x="466" y="1305"/>
                    </a:cubicBezTo>
                    <a:cubicBezTo>
                      <a:pt x="480" y="1310"/>
                      <a:pt x="493" y="1294"/>
                      <a:pt x="508" y="1283"/>
                    </a:cubicBezTo>
                    <a:cubicBezTo>
                      <a:pt x="523" y="1272"/>
                      <a:pt x="540" y="1235"/>
                      <a:pt x="545" y="1216"/>
                    </a:cubicBezTo>
                    <a:cubicBezTo>
                      <a:pt x="550" y="1197"/>
                      <a:pt x="566" y="1185"/>
                      <a:pt x="569" y="1185"/>
                    </a:cubicBezTo>
                    <a:cubicBezTo>
                      <a:pt x="572" y="1185"/>
                      <a:pt x="599" y="1182"/>
                      <a:pt x="612" y="1175"/>
                    </a:cubicBezTo>
                    <a:cubicBezTo>
                      <a:pt x="625" y="1167"/>
                      <a:pt x="647" y="1171"/>
                      <a:pt x="652" y="1175"/>
                    </a:cubicBezTo>
                    <a:cubicBezTo>
                      <a:pt x="657" y="1179"/>
                      <a:pt x="698" y="1185"/>
                      <a:pt x="704" y="1188"/>
                    </a:cubicBezTo>
                    <a:cubicBezTo>
                      <a:pt x="710" y="1191"/>
                      <a:pt x="722" y="1186"/>
                      <a:pt x="740" y="1183"/>
                    </a:cubicBezTo>
                    <a:cubicBezTo>
                      <a:pt x="758" y="1179"/>
                      <a:pt x="768" y="1210"/>
                      <a:pt x="781" y="1223"/>
                    </a:cubicBezTo>
                    <a:cubicBezTo>
                      <a:pt x="794" y="1236"/>
                      <a:pt x="855" y="1299"/>
                      <a:pt x="858" y="1303"/>
                    </a:cubicBezTo>
                    <a:cubicBezTo>
                      <a:pt x="860" y="1307"/>
                      <a:pt x="874" y="1349"/>
                      <a:pt x="882" y="1365"/>
                    </a:cubicBezTo>
                    <a:cubicBezTo>
                      <a:pt x="891" y="1382"/>
                      <a:pt x="908" y="1427"/>
                      <a:pt x="914" y="1447"/>
                    </a:cubicBezTo>
                    <a:cubicBezTo>
                      <a:pt x="920" y="1467"/>
                      <a:pt x="950" y="1489"/>
                      <a:pt x="964" y="1512"/>
                    </a:cubicBezTo>
                    <a:cubicBezTo>
                      <a:pt x="977" y="1535"/>
                      <a:pt x="1006" y="1564"/>
                      <a:pt x="1014" y="1569"/>
                    </a:cubicBezTo>
                    <a:cubicBezTo>
                      <a:pt x="1023" y="1573"/>
                      <a:pt x="1030" y="1584"/>
                      <a:pt x="1032" y="1593"/>
                    </a:cubicBezTo>
                    <a:cubicBezTo>
                      <a:pt x="1036" y="1603"/>
                      <a:pt x="1038" y="1635"/>
                      <a:pt x="1038" y="1639"/>
                    </a:cubicBezTo>
                    <a:cubicBezTo>
                      <a:pt x="1038" y="1643"/>
                      <a:pt x="1037" y="1661"/>
                      <a:pt x="1044" y="1671"/>
                    </a:cubicBezTo>
                    <a:cubicBezTo>
                      <a:pt x="1051" y="1681"/>
                      <a:pt x="1062" y="1703"/>
                      <a:pt x="1068" y="1711"/>
                    </a:cubicBezTo>
                    <a:cubicBezTo>
                      <a:pt x="1073" y="1719"/>
                      <a:pt x="1074" y="1727"/>
                      <a:pt x="1080" y="1755"/>
                    </a:cubicBezTo>
                    <a:cubicBezTo>
                      <a:pt x="1086" y="1781"/>
                      <a:pt x="1091" y="1784"/>
                      <a:pt x="1106" y="1787"/>
                    </a:cubicBezTo>
                    <a:cubicBezTo>
                      <a:pt x="1121" y="1790"/>
                      <a:pt x="1135" y="1792"/>
                      <a:pt x="1148" y="1799"/>
                    </a:cubicBezTo>
                    <a:cubicBezTo>
                      <a:pt x="1160" y="1806"/>
                      <a:pt x="1168" y="1817"/>
                      <a:pt x="1180" y="1817"/>
                    </a:cubicBezTo>
                    <a:cubicBezTo>
                      <a:pt x="1192" y="1818"/>
                      <a:pt x="1195" y="1822"/>
                      <a:pt x="1206" y="1831"/>
                    </a:cubicBezTo>
                    <a:cubicBezTo>
                      <a:pt x="1217" y="1840"/>
                      <a:pt x="1242" y="1847"/>
                      <a:pt x="1248" y="1845"/>
                    </a:cubicBezTo>
                    <a:cubicBezTo>
                      <a:pt x="1253" y="1845"/>
                      <a:pt x="1294" y="1849"/>
                      <a:pt x="1312" y="1853"/>
                    </a:cubicBezTo>
                    <a:cubicBezTo>
                      <a:pt x="1330" y="1855"/>
                      <a:pt x="1330" y="1867"/>
                      <a:pt x="1342" y="1877"/>
                    </a:cubicBezTo>
                    <a:cubicBezTo>
                      <a:pt x="1355" y="1886"/>
                      <a:pt x="1370" y="1879"/>
                      <a:pt x="1375" y="1877"/>
                    </a:cubicBezTo>
                    <a:cubicBezTo>
                      <a:pt x="1380" y="1875"/>
                      <a:pt x="1377" y="1856"/>
                      <a:pt x="1377" y="1856"/>
                    </a:cubicBezTo>
                    <a:cubicBezTo>
                      <a:pt x="1377" y="1856"/>
                      <a:pt x="1376" y="1843"/>
                      <a:pt x="1376" y="1830"/>
                    </a:cubicBezTo>
                    <a:cubicBezTo>
                      <a:pt x="1376" y="1817"/>
                      <a:pt x="1362" y="1801"/>
                      <a:pt x="1358" y="1795"/>
                    </a:cubicBezTo>
                    <a:cubicBezTo>
                      <a:pt x="1355" y="1789"/>
                      <a:pt x="1354" y="1782"/>
                      <a:pt x="1355" y="1768"/>
                    </a:cubicBezTo>
                    <a:cubicBezTo>
                      <a:pt x="1356" y="1754"/>
                      <a:pt x="1342" y="1745"/>
                      <a:pt x="1342" y="1735"/>
                    </a:cubicBezTo>
                    <a:cubicBezTo>
                      <a:pt x="1342" y="1725"/>
                      <a:pt x="1342" y="1724"/>
                      <a:pt x="1338" y="1722"/>
                    </a:cubicBezTo>
                    <a:cubicBezTo>
                      <a:pt x="1334" y="1720"/>
                      <a:pt x="1336" y="1712"/>
                      <a:pt x="1334" y="1705"/>
                    </a:cubicBezTo>
                    <a:cubicBezTo>
                      <a:pt x="1331" y="1698"/>
                      <a:pt x="1330" y="1693"/>
                      <a:pt x="1334" y="1691"/>
                    </a:cubicBezTo>
                    <a:cubicBezTo>
                      <a:pt x="1340" y="1687"/>
                      <a:pt x="1350" y="1667"/>
                      <a:pt x="1354" y="1659"/>
                    </a:cubicBezTo>
                    <a:cubicBezTo>
                      <a:pt x="1357" y="1653"/>
                      <a:pt x="1348" y="1641"/>
                      <a:pt x="1341" y="1641"/>
                    </a:cubicBezTo>
                    <a:cubicBezTo>
                      <a:pt x="1334" y="1641"/>
                      <a:pt x="1323" y="1641"/>
                      <a:pt x="1314" y="1637"/>
                    </a:cubicBezTo>
                    <a:cubicBezTo>
                      <a:pt x="1305" y="1633"/>
                      <a:pt x="1312" y="1627"/>
                      <a:pt x="1314" y="1623"/>
                    </a:cubicBezTo>
                    <a:cubicBezTo>
                      <a:pt x="1316" y="1619"/>
                      <a:pt x="1335" y="1623"/>
                      <a:pt x="1342" y="1627"/>
                    </a:cubicBezTo>
                    <a:cubicBezTo>
                      <a:pt x="1349" y="1632"/>
                      <a:pt x="1349" y="1633"/>
                      <a:pt x="1354" y="1627"/>
                    </a:cubicBezTo>
                    <a:cubicBezTo>
                      <a:pt x="1360" y="1623"/>
                      <a:pt x="1370" y="1593"/>
                      <a:pt x="1374" y="1587"/>
                    </a:cubicBezTo>
                    <a:cubicBezTo>
                      <a:pt x="1376" y="1581"/>
                      <a:pt x="1374" y="1575"/>
                      <a:pt x="1374" y="1570"/>
                    </a:cubicBezTo>
                    <a:cubicBezTo>
                      <a:pt x="1373" y="1565"/>
                      <a:pt x="1368" y="1557"/>
                      <a:pt x="1362" y="1550"/>
                    </a:cubicBezTo>
                    <a:cubicBezTo>
                      <a:pt x="1356" y="1543"/>
                      <a:pt x="1356" y="1543"/>
                      <a:pt x="1359" y="1533"/>
                    </a:cubicBezTo>
                    <a:cubicBezTo>
                      <a:pt x="1362" y="1523"/>
                      <a:pt x="1366" y="1531"/>
                      <a:pt x="1373" y="1532"/>
                    </a:cubicBezTo>
                    <a:cubicBezTo>
                      <a:pt x="1380" y="1533"/>
                      <a:pt x="1390" y="1539"/>
                      <a:pt x="1394" y="1539"/>
                    </a:cubicBezTo>
                    <a:cubicBezTo>
                      <a:pt x="1398" y="1539"/>
                      <a:pt x="1405" y="1521"/>
                      <a:pt x="1408" y="1517"/>
                    </a:cubicBezTo>
                    <a:cubicBezTo>
                      <a:pt x="1410" y="1514"/>
                      <a:pt x="1414" y="1509"/>
                      <a:pt x="1416" y="1502"/>
                    </a:cubicBezTo>
                    <a:cubicBezTo>
                      <a:pt x="1418" y="1495"/>
                      <a:pt x="1408" y="1501"/>
                      <a:pt x="1402" y="1506"/>
                    </a:cubicBezTo>
                    <a:cubicBezTo>
                      <a:pt x="1398" y="1511"/>
                      <a:pt x="1392" y="1506"/>
                      <a:pt x="1390" y="1501"/>
                    </a:cubicBezTo>
                    <a:cubicBezTo>
                      <a:pt x="1387" y="1497"/>
                      <a:pt x="1390" y="1494"/>
                      <a:pt x="1392" y="1490"/>
                    </a:cubicBezTo>
                    <a:cubicBezTo>
                      <a:pt x="1394" y="1486"/>
                      <a:pt x="1414" y="1484"/>
                      <a:pt x="1416" y="1485"/>
                    </a:cubicBezTo>
                    <a:cubicBezTo>
                      <a:pt x="1420" y="1486"/>
                      <a:pt x="1435" y="1487"/>
                      <a:pt x="1438" y="1487"/>
                    </a:cubicBezTo>
                    <a:cubicBezTo>
                      <a:pt x="1442" y="1487"/>
                      <a:pt x="1446" y="1475"/>
                      <a:pt x="1449" y="1473"/>
                    </a:cubicBezTo>
                    <a:cubicBezTo>
                      <a:pt x="1452" y="1471"/>
                      <a:pt x="1453" y="1467"/>
                      <a:pt x="1452" y="1457"/>
                    </a:cubicBezTo>
                    <a:cubicBezTo>
                      <a:pt x="1451" y="1447"/>
                      <a:pt x="1446" y="1443"/>
                      <a:pt x="1446" y="1443"/>
                    </a:cubicBezTo>
                    <a:cubicBezTo>
                      <a:pt x="1446" y="1443"/>
                      <a:pt x="1446" y="1437"/>
                      <a:pt x="1446" y="1435"/>
                    </a:cubicBezTo>
                    <a:cubicBezTo>
                      <a:pt x="1446" y="1431"/>
                      <a:pt x="1452" y="1428"/>
                      <a:pt x="1452" y="1431"/>
                    </a:cubicBezTo>
                    <a:cubicBezTo>
                      <a:pt x="1452" y="1433"/>
                      <a:pt x="1468" y="1447"/>
                      <a:pt x="1470" y="1449"/>
                    </a:cubicBezTo>
                    <a:cubicBezTo>
                      <a:pt x="1472" y="1451"/>
                      <a:pt x="1481" y="1453"/>
                      <a:pt x="1480" y="1459"/>
                    </a:cubicBezTo>
                    <a:cubicBezTo>
                      <a:pt x="1478" y="1466"/>
                      <a:pt x="1466" y="1474"/>
                      <a:pt x="1459" y="1479"/>
                    </a:cubicBezTo>
                    <a:cubicBezTo>
                      <a:pt x="1452" y="1485"/>
                      <a:pt x="1456" y="1489"/>
                      <a:pt x="1459" y="1490"/>
                    </a:cubicBezTo>
                    <a:cubicBezTo>
                      <a:pt x="1462" y="1491"/>
                      <a:pt x="1477" y="1479"/>
                      <a:pt x="1483" y="1473"/>
                    </a:cubicBezTo>
                    <a:cubicBezTo>
                      <a:pt x="1489" y="1468"/>
                      <a:pt x="1500" y="1462"/>
                      <a:pt x="1508" y="1455"/>
                    </a:cubicBezTo>
                    <a:cubicBezTo>
                      <a:pt x="1516" y="1447"/>
                      <a:pt x="1508" y="1431"/>
                      <a:pt x="1507" y="1427"/>
                    </a:cubicBezTo>
                    <a:cubicBezTo>
                      <a:pt x="1506" y="1423"/>
                      <a:pt x="1496" y="1419"/>
                      <a:pt x="1480" y="1405"/>
                    </a:cubicBezTo>
                    <a:cubicBezTo>
                      <a:pt x="1462" y="1392"/>
                      <a:pt x="1483" y="1391"/>
                      <a:pt x="1483" y="1391"/>
                    </a:cubicBezTo>
                    <a:cubicBezTo>
                      <a:pt x="1483" y="1391"/>
                      <a:pt x="1496" y="1403"/>
                      <a:pt x="1504" y="1408"/>
                    </a:cubicBezTo>
                    <a:cubicBezTo>
                      <a:pt x="1512" y="1413"/>
                      <a:pt x="1520" y="1402"/>
                      <a:pt x="1527" y="1401"/>
                    </a:cubicBezTo>
                    <a:cubicBezTo>
                      <a:pt x="1534" y="1401"/>
                      <a:pt x="1549" y="1403"/>
                      <a:pt x="1553" y="1406"/>
                    </a:cubicBezTo>
                    <a:cubicBezTo>
                      <a:pt x="1557" y="1409"/>
                      <a:pt x="1552" y="1412"/>
                      <a:pt x="1550" y="1414"/>
                    </a:cubicBezTo>
                    <a:cubicBezTo>
                      <a:pt x="1548" y="1416"/>
                      <a:pt x="1542" y="1424"/>
                      <a:pt x="1550" y="1423"/>
                    </a:cubicBezTo>
                    <a:cubicBezTo>
                      <a:pt x="1558" y="1421"/>
                      <a:pt x="1578" y="1407"/>
                      <a:pt x="1584" y="1405"/>
                    </a:cubicBezTo>
                    <a:cubicBezTo>
                      <a:pt x="1588" y="1401"/>
                      <a:pt x="1598" y="1397"/>
                      <a:pt x="1600" y="1395"/>
                    </a:cubicBezTo>
                    <a:cubicBezTo>
                      <a:pt x="1602" y="1393"/>
                      <a:pt x="1592" y="1391"/>
                      <a:pt x="1600" y="1389"/>
                    </a:cubicBezTo>
                    <a:cubicBezTo>
                      <a:pt x="1607" y="1386"/>
                      <a:pt x="1606" y="1393"/>
                      <a:pt x="1614" y="1389"/>
                    </a:cubicBezTo>
                    <a:cubicBezTo>
                      <a:pt x="1623" y="1384"/>
                      <a:pt x="1666" y="1356"/>
                      <a:pt x="1684" y="1345"/>
                    </a:cubicBezTo>
                    <a:cubicBezTo>
                      <a:pt x="1700" y="1334"/>
                      <a:pt x="1698" y="1335"/>
                      <a:pt x="1699" y="1326"/>
                    </a:cubicBezTo>
                    <a:cubicBezTo>
                      <a:pt x="1700" y="1317"/>
                      <a:pt x="1708" y="1306"/>
                      <a:pt x="1714" y="1306"/>
                    </a:cubicBezTo>
                    <a:cubicBezTo>
                      <a:pt x="1716" y="1306"/>
                      <a:pt x="1714" y="1307"/>
                      <a:pt x="1714" y="1309"/>
                    </a:cubicBezTo>
                    <a:cubicBezTo>
                      <a:pt x="1715" y="1309"/>
                      <a:pt x="1715" y="1309"/>
                      <a:pt x="1716" y="1309"/>
                    </a:cubicBezTo>
                    <a:cubicBezTo>
                      <a:pt x="1717" y="1310"/>
                      <a:pt x="1718" y="1309"/>
                      <a:pt x="1720" y="1309"/>
                    </a:cubicBezTo>
                    <a:cubicBezTo>
                      <a:pt x="1723" y="1308"/>
                      <a:pt x="1727" y="1306"/>
                      <a:pt x="1730" y="1303"/>
                    </a:cubicBezTo>
                    <a:cubicBezTo>
                      <a:pt x="1736" y="1299"/>
                      <a:pt x="1778" y="1259"/>
                      <a:pt x="1784" y="1256"/>
                    </a:cubicBezTo>
                    <a:cubicBezTo>
                      <a:pt x="1790" y="1253"/>
                      <a:pt x="1838" y="1226"/>
                      <a:pt x="1850" y="1223"/>
                    </a:cubicBezTo>
                    <a:cubicBezTo>
                      <a:pt x="1861" y="1219"/>
                      <a:pt x="1881" y="1213"/>
                      <a:pt x="1888" y="1211"/>
                    </a:cubicBezTo>
                    <a:cubicBezTo>
                      <a:pt x="1894" y="1211"/>
                      <a:pt x="1891" y="1201"/>
                      <a:pt x="1890" y="1200"/>
                    </a:cubicBezTo>
                    <a:cubicBezTo>
                      <a:pt x="1890" y="1200"/>
                      <a:pt x="1890" y="1200"/>
                      <a:pt x="1890" y="1200"/>
                    </a:cubicBezTo>
                    <a:cubicBezTo>
                      <a:pt x="1890" y="1198"/>
                      <a:pt x="1889" y="1197"/>
                      <a:pt x="1889" y="1195"/>
                    </a:cubicBezTo>
                    <a:cubicBezTo>
                      <a:pt x="1888" y="1187"/>
                      <a:pt x="1892" y="1176"/>
                      <a:pt x="1904" y="1161"/>
                    </a:cubicBezTo>
                    <a:cubicBezTo>
                      <a:pt x="1914" y="1147"/>
                      <a:pt x="1916" y="1142"/>
                      <a:pt x="1916" y="1133"/>
                    </a:cubicBezTo>
                    <a:cubicBezTo>
                      <a:pt x="1917" y="1124"/>
                      <a:pt x="1909" y="1112"/>
                      <a:pt x="1910" y="1097"/>
                    </a:cubicBezTo>
                    <a:cubicBezTo>
                      <a:pt x="1910" y="1082"/>
                      <a:pt x="1907" y="1051"/>
                      <a:pt x="1912" y="1047"/>
                    </a:cubicBezTo>
                    <a:cubicBezTo>
                      <a:pt x="1916" y="1044"/>
                      <a:pt x="1932" y="1023"/>
                      <a:pt x="1934" y="1006"/>
                    </a:cubicBezTo>
                    <a:close/>
                    <a:moveTo>
                      <a:pt x="1774" y="1252"/>
                    </a:moveTo>
                    <a:cubicBezTo>
                      <a:pt x="1770" y="1255"/>
                      <a:pt x="1757" y="1261"/>
                      <a:pt x="1751" y="1267"/>
                    </a:cubicBezTo>
                    <a:cubicBezTo>
                      <a:pt x="1748" y="1270"/>
                      <a:pt x="1745" y="1272"/>
                      <a:pt x="1744" y="1272"/>
                    </a:cubicBezTo>
                    <a:cubicBezTo>
                      <a:pt x="1744" y="1272"/>
                      <a:pt x="1744" y="1272"/>
                      <a:pt x="1744" y="1272"/>
                    </a:cubicBezTo>
                    <a:cubicBezTo>
                      <a:pt x="1743" y="1272"/>
                      <a:pt x="1743" y="1271"/>
                      <a:pt x="1743" y="1270"/>
                    </a:cubicBezTo>
                    <a:cubicBezTo>
                      <a:pt x="1743" y="1269"/>
                      <a:pt x="1743" y="1269"/>
                      <a:pt x="1742" y="1268"/>
                    </a:cubicBezTo>
                    <a:cubicBezTo>
                      <a:pt x="1741" y="1266"/>
                      <a:pt x="1739" y="1263"/>
                      <a:pt x="1735" y="1261"/>
                    </a:cubicBezTo>
                    <a:cubicBezTo>
                      <a:pt x="1730" y="1257"/>
                      <a:pt x="1734" y="1255"/>
                      <a:pt x="1728" y="1241"/>
                    </a:cubicBezTo>
                    <a:cubicBezTo>
                      <a:pt x="1721" y="1226"/>
                      <a:pt x="1717" y="1230"/>
                      <a:pt x="1717" y="1220"/>
                    </a:cubicBezTo>
                    <a:cubicBezTo>
                      <a:pt x="1717" y="1211"/>
                      <a:pt x="1723" y="1215"/>
                      <a:pt x="1730" y="1218"/>
                    </a:cubicBezTo>
                    <a:cubicBezTo>
                      <a:pt x="1737" y="1222"/>
                      <a:pt x="1739" y="1216"/>
                      <a:pt x="1745" y="1213"/>
                    </a:cubicBezTo>
                    <a:cubicBezTo>
                      <a:pt x="1752" y="1210"/>
                      <a:pt x="1753" y="1200"/>
                      <a:pt x="1764" y="1200"/>
                    </a:cubicBezTo>
                    <a:cubicBezTo>
                      <a:pt x="1775" y="1199"/>
                      <a:pt x="1764" y="1218"/>
                      <a:pt x="1764" y="1225"/>
                    </a:cubicBezTo>
                    <a:cubicBezTo>
                      <a:pt x="1764" y="1232"/>
                      <a:pt x="1767" y="1237"/>
                      <a:pt x="1767" y="1237"/>
                    </a:cubicBezTo>
                    <a:cubicBezTo>
                      <a:pt x="1769" y="1240"/>
                      <a:pt x="1770" y="1238"/>
                      <a:pt x="1782" y="1237"/>
                    </a:cubicBezTo>
                    <a:cubicBezTo>
                      <a:pt x="1793" y="1236"/>
                      <a:pt x="1779" y="1249"/>
                      <a:pt x="1774" y="1252"/>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6" name="Google Shape;634;p97">
                <a:extLst>
                  <a:ext uri="{FF2B5EF4-FFF2-40B4-BE49-F238E27FC236}">
                    <a16:creationId xmlns:a16="http://schemas.microsoft.com/office/drawing/2014/main" id="{59A9C572-D996-412A-D987-10AB9DD5ED9D}"/>
                  </a:ext>
                </a:extLst>
              </p:cNvPr>
              <p:cNvSpPr/>
              <p:nvPr/>
            </p:nvSpPr>
            <p:spPr>
              <a:xfrm>
                <a:off x="2793" y="3083"/>
                <a:ext cx="32" cy="115"/>
              </a:xfrm>
              <a:custGeom>
                <a:avLst/>
                <a:gdLst/>
                <a:ahLst/>
                <a:cxnLst/>
                <a:rect l="l" t="t" r="r" b="b"/>
                <a:pathLst>
                  <a:path w="45" h="158" extrusionOk="0">
                    <a:moveTo>
                      <a:pt x="36" y="109"/>
                    </a:moveTo>
                    <a:cubicBezTo>
                      <a:pt x="35" y="97"/>
                      <a:pt x="29" y="82"/>
                      <a:pt x="22" y="63"/>
                    </a:cubicBezTo>
                    <a:cubicBezTo>
                      <a:pt x="19" y="53"/>
                      <a:pt x="19" y="53"/>
                      <a:pt x="19" y="53"/>
                    </a:cubicBezTo>
                    <a:cubicBezTo>
                      <a:pt x="11" y="32"/>
                      <a:pt x="15" y="7"/>
                      <a:pt x="15" y="6"/>
                    </a:cubicBezTo>
                    <a:cubicBezTo>
                      <a:pt x="16" y="4"/>
                      <a:pt x="14" y="1"/>
                      <a:pt x="11" y="1"/>
                    </a:cubicBezTo>
                    <a:cubicBezTo>
                      <a:pt x="9" y="0"/>
                      <a:pt x="6" y="2"/>
                      <a:pt x="6" y="5"/>
                    </a:cubicBezTo>
                    <a:cubicBezTo>
                      <a:pt x="5" y="6"/>
                      <a:pt x="0" y="32"/>
                      <a:pt x="9" y="57"/>
                    </a:cubicBezTo>
                    <a:cubicBezTo>
                      <a:pt x="13" y="66"/>
                      <a:pt x="13" y="66"/>
                      <a:pt x="13" y="66"/>
                    </a:cubicBezTo>
                    <a:cubicBezTo>
                      <a:pt x="20" y="85"/>
                      <a:pt x="25" y="99"/>
                      <a:pt x="26" y="111"/>
                    </a:cubicBezTo>
                    <a:cubicBezTo>
                      <a:pt x="27" y="117"/>
                      <a:pt x="29" y="124"/>
                      <a:pt x="31" y="131"/>
                    </a:cubicBezTo>
                    <a:cubicBezTo>
                      <a:pt x="33" y="139"/>
                      <a:pt x="35" y="147"/>
                      <a:pt x="35" y="153"/>
                    </a:cubicBezTo>
                    <a:cubicBezTo>
                      <a:pt x="35" y="154"/>
                      <a:pt x="35" y="155"/>
                      <a:pt x="36" y="156"/>
                    </a:cubicBezTo>
                    <a:cubicBezTo>
                      <a:pt x="37" y="157"/>
                      <a:pt x="38" y="158"/>
                      <a:pt x="40" y="158"/>
                    </a:cubicBezTo>
                    <a:cubicBezTo>
                      <a:pt x="40" y="158"/>
                      <a:pt x="40" y="158"/>
                      <a:pt x="40" y="158"/>
                    </a:cubicBezTo>
                    <a:cubicBezTo>
                      <a:pt x="43" y="158"/>
                      <a:pt x="45" y="156"/>
                      <a:pt x="45" y="153"/>
                    </a:cubicBezTo>
                    <a:cubicBezTo>
                      <a:pt x="45" y="145"/>
                      <a:pt x="43" y="137"/>
                      <a:pt x="40" y="128"/>
                    </a:cubicBezTo>
                    <a:cubicBezTo>
                      <a:pt x="38" y="122"/>
                      <a:pt x="37" y="115"/>
                      <a:pt x="36" y="10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7" name="Google Shape;635;p97">
                <a:extLst>
                  <a:ext uri="{FF2B5EF4-FFF2-40B4-BE49-F238E27FC236}">
                    <a16:creationId xmlns:a16="http://schemas.microsoft.com/office/drawing/2014/main" id="{1D98AB7A-FF24-2211-AB5A-2BC697FB1482}"/>
                  </a:ext>
                </a:extLst>
              </p:cNvPr>
              <p:cNvSpPr/>
              <p:nvPr/>
            </p:nvSpPr>
            <p:spPr>
              <a:xfrm>
                <a:off x="2803" y="2998"/>
                <a:ext cx="33" cy="59"/>
              </a:xfrm>
              <a:custGeom>
                <a:avLst/>
                <a:gdLst/>
                <a:ahLst/>
                <a:cxnLst/>
                <a:rect l="l" t="t" r="r" b="b"/>
                <a:pathLst>
                  <a:path w="45" h="82" extrusionOk="0">
                    <a:moveTo>
                      <a:pt x="42" y="1"/>
                    </a:moveTo>
                    <a:cubicBezTo>
                      <a:pt x="40" y="0"/>
                      <a:pt x="36" y="1"/>
                      <a:pt x="35" y="3"/>
                    </a:cubicBezTo>
                    <a:cubicBezTo>
                      <a:pt x="32" y="9"/>
                      <a:pt x="2" y="62"/>
                      <a:pt x="0" y="76"/>
                    </a:cubicBezTo>
                    <a:cubicBezTo>
                      <a:pt x="0" y="79"/>
                      <a:pt x="2" y="81"/>
                      <a:pt x="4" y="81"/>
                    </a:cubicBezTo>
                    <a:cubicBezTo>
                      <a:pt x="5" y="81"/>
                      <a:pt x="5" y="82"/>
                      <a:pt x="5" y="82"/>
                    </a:cubicBezTo>
                    <a:cubicBezTo>
                      <a:pt x="8" y="82"/>
                      <a:pt x="10" y="80"/>
                      <a:pt x="10" y="77"/>
                    </a:cubicBezTo>
                    <a:cubicBezTo>
                      <a:pt x="11" y="68"/>
                      <a:pt x="31" y="31"/>
                      <a:pt x="44" y="8"/>
                    </a:cubicBezTo>
                    <a:cubicBezTo>
                      <a:pt x="45" y="7"/>
                      <a:pt x="45" y="5"/>
                      <a:pt x="44" y="4"/>
                    </a:cubicBezTo>
                    <a:cubicBezTo>
                      <a:pt x="44" y="3"/>
                      <a:pt x="43" y="2"/>
                      <a:pt x="42" y="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08" name="Google Shape;636;p97">
                <a:extLst>
                  <a:ext uri="{FF2B5EF4-FFF2-40B4-BE49-F238E27FC236}">
                    <a16:creationId xmlns:a16="http://schemas.microsoft.com/office/drawing/2014/main" id="{51405A4F-6458-A3AF-2FA2-D3E3A2342DDC}"/>
                  </a:ext>
                </a:extLst>
              </p:cNvPr>
              <p:cNvSpPr/>
              <p:nvPr/>
            </p:nvSpPr>
            <p:spPr>
              <a:xfrm>
                <a:off x="2845" y="2955"/>
                <a:ext cx="20" cy="24"/>
              </a:xfrm>
              <a:custGeom>
                <a:avLst/>
                <a:gdLst/>
                <a:ahLst/>
                <a:cxnLst/>
                <a:rect l="l" t="t" r="r" b="b"/>
                <a:pathLst>
                  <a:path w="27" h="32" extrusionOk="0">
                    <a:moveTo>
                      <a:pt x="25" y="3"/>
                    </a:moveTo>
                    <a:cubicBezTo>
                      <a:pt x="23" y="1"/>
                      <a:pt x="20" y="0"/>
                      <a:pt x="18" y="2"/>
                    </a:cubicBezTo>
                    <a:cubicBezTo>
                      <a:pt x="13" y="7"/>
                      <a:pt x="1" y="18"/>
                      <a:pt x="0" y="26"/>
                    </a:cubicBezTo>
                    <a:cubicBezTo>
                      <a:pt x="0" y="29"/>
                      <a:pt x="2" y="31"/>
                      <a:pt x="5" y="31"/>
                    </a:cubicBezTo>
                    <a:cubicBezTo>
                      <a:pt x="5" y="31"/>
                      <a:pt x="5" y="32"/>
                      <a:pt x="5" y="32"/>
                    </a:cubicBezTo>
                    <a:cubicBezTo>
                      <a:pt x="8" y="32"/>
                      <a:pt x="10" y="29"/>
                      <a:pt x="10" y="27"/>
                    </a:cubicBezTo>
                    <a:cubicBezTo>
                      <a:pt x="10" y="24"/>
                      <a:pt x="17" y="16"/>
                      <a:pt x="24" y="10"/>
                    </a:cubicBezTo>
                    <a:cubicBezTo>
                      <a:pt x="26" y="8"/>
                      <a:pt x="27" y="5"/>
                      <a:pt x="25" y="3"/>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cxnSp>
            <p:nvCxnSpPr>
              <p:cNvPr id="209" name="Google Shape;637;p97">
                <a:extLst>
                  <a:ext uri="{FF2B5EF4-FFF2-40B4-BE49-F238E27FC236}">
                    <a16:creationId xmlns:a16="http://schemas.microsoft.com/office/drawing/2014/main" id="{DE066660-EF98-65E0-DB5B-E28947C694D3}"/>
                  </a:ext>
                </a:extLst>
              </p:cNvPr>
              <p:cNvCxnSpPr/>
              <p:nvPr/>
            </p:nvCxnSpPr>
            <p:spPr>
              <a:xfrm>
                <a:off x="3075" y="2778"/>
                <a:ext cx="0" cy="0"/>
              </a:xfrm>
              <a:prstGeom prst="straightConnector1">
                <a:avLst/>
              </a:prstGeom>
              <a:solidFill>
                <a:srgbClr val="CDD0DA"/>
              </a:solidFill>
              <a:ln>
                <a:noFill/>
              </a:ln>
            </p:spPr>
          </p:cxnSp>
          <p:cxnSp>
            <p:nvCxnSpPr>
              <p:cNvPr id="210" name="Google Shape;638;p97">
                <a:extLst>
                  <a:ext uri="{FF2B5EF4-FFF2-40B4-BE49-F238E27FC236}">
                    <a16:creationId xmlns:a16="http://schemas.microsoft.com/office/drawing/2014/main" id="{60A7B682-5F50-6C74-7996-A36AFA42E1DB}"/>
                  </a:ext>
                </a:extLst>
              </p:cNvPr>
              <p:cNvCxnSpPr/>
              <p:nvPr/>
            </p:nvCxnSpPr>
            <p:spPr>
              <a:xfrm>
                <a:off x="3075" y="2778"/>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11" name="Google Shape;639;p97">
                <a:extLst>
                  <a:ext uri="{FF2B5EF4-FFF2-40B4-BE49-F238E27FC236}">
                    <a16:creationId xmlns:a16="http://schemas.microsoft.com/office/drawing/2014/main" id="{DA0C794B-DDC1-14D7-B748-D721DF077ED8}"/>
                  </a:ext>
                </a:extLst>
              </p:cNvPr>
              <p:cNvSpPr/>
              <p:nvPr/>
            </p:nvSpPr>
            <p:spPr>
              <a:xfrm>
                <a:off x="2238" y="1806"/>
                <a:ext cx="870" cy="442"/>
              </a:xfrm>
              <a:custGeom>
                <a:avLst/>
                <a:gdLst/>
                <a:ahLst/>
                <a:cxnLst/>
                <a:rect l="l" t="t" r="r" b="b"/>
                <a:pathLst>
                  <a:path w="1196" h="608" extrusionOk="0">
                    <a:moveTo>
                      <a:pt x="1196" y="608"/>
                    </a:moveTo>
                    <a:cubicBezTo>
                      <a:pt x="1196" y="608"/>
                      <a:pt x="1163" y="601"/>
                      <a:pt x="1157" y="598"/>
                    </a:cubicBezTo>
                    <a:cubicBezTo>
                      <a:pt x="1151" y="594"/>
                      <a:pt x="1133" y="581"/>
                      <a:pt x="1115" y="566"/>
                    </a:cubicBezTo>
                    <a:cubicBezTo>
                      <a:pt x="1097" y="552"/>
                      <a:pt x="1084" y="566"/>
                      <a:pt x="1078" y="568"/>
                    </a:cubicBezTo>
                    <a:cubicBezTo>
                      <a:pt x="1072" y="570"/>
                      <a:pt x="1057" y="576"/>
                      <a:pt x="1050" y="570"/>
                    </a:cubicBezTo>
                    <a:cubicBezTo>
                      <a:pt x="1044" y="564"/>
                      <a:pt x="1040" y="555"/>
                      <a:pt x="1018" y="567"/>
                    </a:cubicBezTo>
                    <a:cubicBezTo>
                      <a:pt x="995" y="579"/>
                      <a:pt x="999" y="574"/>
                      <a:pt x="992" y="570"/>
                    </a:cubicBezTo>
                    <a:cubicBezTo>
                      <a:pt x="986" y="566"/>
                      <a:pt x="960" y="580"/>
                      <a:pt x="942" y="593"/>
                    </a:cubicBezTo>
                    <a:cubicBezTo>
                      <a:pt x="924" y="606"/>
                      <a:pt x="918" y="596"/>
                      <a:pt x="905" y="588"/>
                    </a:cubicBezTo>
                    <a:cubicBezTo>
                      <a:pt x="892" y="579"/>
                      <a:pt x="869" y="575"/>
                      <a:pt x="863" y="570"/>
                    </a:cubicBezTo>
                    <a:cubicBezTo>
                      <a:pt x="857" y="566"/>
                      <a:pt x="841" y="568"/>
                      <a:pt x="832" y="574"/>
                    </a:cubicBezTo>
                    <a:cubicBezTo>
                      <a:pt x="822" y="579"/>
                      <a:pt x="818" y="599"/>
                      <a:pt x="811" y="599"/>
                    </a:cubicBezTo>
                    <a:cubicBezTo>
                      <a:pt x="804" y="599"/>
                      <a:pt x="804" y="592"/>
                      <a:pt x="804" y="577"/>
                    </a:cubicBezTo>
                    <a:cubicBezTo>
                      <a:pt x="804" y="562"/>
                      <a:pt x="791" y="578"/>
                      <a:pt x="780" y="580"/>
                    </a:cubicBezTo>
                    <a:cubicBezTo>
                      <a:pt x="768" y="581"/>
                      <a:pt x="770" y="580"/>
                      <a:pt x="761" y="571"/>
                    </a:cubicBezTo>
                    <a:cubicBezTo>
                      <a:pt x="752" y="562"/>
                      <a:pt x="735" y="558"/>
                      <a:pt x="727" y="562"/>
                    </a:cubicBezTo>
                    <a:cubicBezTo>
                      <a:pt x="719" y="567"/>
                      <a:pt x="712" y="575"/>
                      <a:pt x="704" y="575"/>
                    </a:cubicBezTo>
                    <a:cubicBezTo>
                      <a:pt x="696" y="575"/>
                      <a:pt x="694" y="564"/>
                      <a:pt x="693" y="552"/>
                    </a:cubicBezTo>
                    <a:cubicBezTo>
                      <a:pt x="692" y="541"/>
                      <a:pt x="674" y="530"/>
                      <a:pt x="670" y="526"/>
                    </a:cubicBezTo>
                    <a:cubicBezTo>
                      <a:pt x="666" y="523"/>
                      <a:pt x="654" y="526"/>
                      <a:pt x="642" y="531"/>
                    </a:cubicBezTo>
                    <a:cubicBezTo>
                      <a:pt x="631" y="536"/>
                      <a:pt x="616" y="538"/>
                      <a:pt x="610" y="532"/>
                    </a:cubicBezTo>
                    <a:cubicBezTo>
                      <a:pt x="604" y="526"/>
                      <a:pt x="602" y="528"/>
                      <a:pt x="588" y="528"/>
                    </a:cubicBezTo>
                    <a:cubicBezTo>
                      <a:pt x="575" y="528"/>
                      <a:pt x="567" y="518"/>
                      <a:pt x="564" y="516"/>
                    </a:cubicBezTo>
                    <a:cubicBezTo>
                      <a:pt x="562" y="515"/>
                      <a:pt x="538" y="515"/>
                      <a:pt x="526" y="515"/>
                    </a:cubicBezTo>
                    <a:cubicBezTo>
                      <a:pt x="514" y="515"/>
                      <a:pt x="522" y="498"/>
                      <a:pt x="520" y="487"/>
                    </a:cubicBezTo>
                    <a:cubicBezTo>
                      <a:pt x="518" y="476"/>
                      <a:pt x="506" y="472"/>
                      <a:pt x="496" y="472"/>
                    </a:cubicBezTo>
                    <a:cubicBezTo>
                      <a:pt x="486" y="471"/>
                      <a:pt x="485" y="478"/>
                      <a:pt x="466" y="476"/>
                    </a:cubicBezTo>
                    <a:cubicBezTo>
                      <a:pt x="448" y="475"/>
                      <a:pt x="432" y="458"/>
                      <a:pt x="432" y="458"/>
                    </a:cubicBezTo>
                    <a:cubicBezTo>
                      <a:pt x="432" y="458"/>
                      <a:pt x="420" y="448"/>
                      <a:pt x="415" y="446"/>
                    </a:cubicBezTo>
                    <a:cubicBezTo>
                      <a:pt x="410" y="443"/>
                      <a:pt x="406" y="436"/>
                      <a:pt x="406" y="436"/>
                    </a:cubicBezTo>
                    <a:cubicBezTo>
                      <a:pt x="406" y="436"/>
                      <a:pt x="414" y="116"/>
                      <a:pt x="414" y="109"/>
                    </a:cubicBezTo>
                    <a:cubicBezTo>
                      <a:pt x="414" y="102"/>
                      <a:pt x="412" y="103"/>
                      <a:pt x="412" y="103"/>
                    </a:cubicBezTo>
                    <a:cubicBezTo>
                      <a:pt x="412" y="103"/>
                      <a:pt x="408" y="103"/>
                      <a:pt x="402" y="103"/>
                    </a:cubicBezTo>
                    <a:cubicBezTo>
                      <a:pt x="401" y="103"/>
                      <a:pt x="399" y="103"/>
                      <a:pt x="398" y="103"/>
                    </a:cubicBezTo>
                    <a:cubicBezTo>
                      <a:pt x="398" y="102"/>
                      <a:pt x="397" y="102"/>
                      <a:pt x="396" y="102"/>
                    </a:cubicBezTo>
                    <a:cubicBezTo>
                      <a:pt x="393" y="102"/>
                      <a:pt x="389" y="102"/>
                      <a:pt x="385" y="102"/>
                    </a:cubicBezTo>
                    <a:cubicBezTo>
                      <a:pt x="384" y="102"/>
                      <a:pt x="383" y="102"/>
                      <a:pt x="383" y="102"/>
                    </a:cubicBezTo>
                    <a:cubicBezTo>
                      <a:pt x="381" y="102"/>
                      <a:pt x="379" y="102"/>
                      <a:pt x="377" y="102"/>
                    </a:cubicBezTo>
                    <a:cubicBezTo>
                      <a:pt x="376" y="102"/>
                      <a:pt x="374" y="102"/>
                      <a:pt x="373" y="102"/>
                    </a:cubicBezTo>
                    <a:cubicBezTo>
                      <a:pt x="371" y="102"/>
                      <a:pt x="370" y="101"/>
                      <a:pt x="368" y="101"/>
                    </a:cubicBezTo>
                    <a:cubicBezTo>
                      <a:pt x="367" y="101"/>
                      <a:pt x="366" y="101"/>
                      <a:pt x="365" y="101"/>
                    </a:cubicBezTo>
                    <a:cubicBezTo>
                      <a:pt x="363" y="101"/>
                      <a:pt x="361" y="101"/>
                      <a:pt x="359" y="101"/>
                    </a:cubicBezTo>
                    <a:cubicBezTo>
                      <a:pt x="358" y="101"/>
                      <a:pt x="358" y="101"/>
                      <a:pt x="358" y="101"/>
                    </a:cubicBezTo>
                    <a:cubicBezTo>
                      <a:pt x="356" y="101"/>
                      <a:pt x="354" y="101"/>
                      <a:pt x="352" y="101"/>
                    </a:cubicBezTo>
                    <a:cubicBezTo>
                      <a:pt x="350" y="101"/>
                      <a:pt x="348" y="101"/>
                      <a:pt x="347" y="101"/>
                    </a:cubicBezTo>
                    <a:cubicBezTo>
                      <a:pt x="344" y="101"/>
                      <a:pt x="341" y="100"/>
                      <a:pt x="337" y="100"/>
                    </a:cubicBezTo>
                    <a:cubicBezTo>
                      <a:pt x="337" y="100"/>
                      <a:pt x="336" y="100"/>
                      <a:pt x="336" y="100"/>
                    </a:cubicBezTo>
                    <a:cubicBezTo>
                      <a:pt x="334" y="100"/>
                      <a:pt x="332" y="100"/>
                      <a:pt x="330" y="100"/>
                    </a:cubicBezTo>
                    <a:cubicBezTo>
                      <a:pt x="330" y="100"/>
                      <a:pt x="330" y="100"/>
                      <a:pt x="330" y="100"/>
                    </a:cubicBezTo>
                    <a:cubicBezTo>
                      <a:pt x="328" y="100"/>
                      <a:pt x="326" y="100"/>
                      <a:pt x="324" y="100"/>
                    </a:cubicBezTo>
                    <a:cubicBezTo>
                      <a:pt x="322" y="100"/>
                      <a:pt x="321" y="100"/>
                      <a:pt x="319" y="100"/>
                    </a:cubicBezTo>
                    <a:cubicBezTo>
                      <a:pt x="317" y="100"/>
                      <a:pt x="315" y="100"/>
                      <a:pt x="313" y="99"/>
                    </a:cubicBezTo>
                    <a:cubicBezTo>
                      <a:pt x="308" y="99"/>
                      <a:pt x="302" y="99"/>
                      <a:pt x="297" y="99"/>
                    </a:cubicBezTo>
                    <a:cubicBezTo>
                      <a:pt x="295" y="99"/>
                      <a:pt x="293" y="99"/>
                      <a:pt x="291" y="99"/>
                    </a:cubicBezTo>
                    <a:cubicBezTo>
                      <a:pt x="175" y="95"/>
                      <a:pt x="17" y="89"/>
                      <a:pt x="1" y="88"/>
                    </a:cubicBezTo>
                    <a:cubicBezTo>
                      <a:pt x="0" y="88"/>
                      <a:pt x="0" y="88"/>
                      <a:pt x="0" y="88"/>
                    </a:cubicBezTo>
                    <a:cubicBezTo>
                      <a:pt x="4" y="0"/>
                      <a:pt x="4" y="0"/>
                      <a:pt x="4" y="0"/>
                    </a:cubicBezTo>
                    <a:cubicBezTo>
                      <a:pt x="48" y="4"/>
                      <a:pt x="94" y="7"/>
                      <a:pt x="143" y="9"/>
                    </a:cubicBezTo>
                    <a:cubicBezTo>
                      <a:pt x="577" y="33"/>
                      <a:pt x="1152" y="22"/>
                      <a:pt x="1152" y="22"/>
                    </a:cubicBezTo>
                    <a:cubicBezTo>
                      <a:pt x="1158" y="21"/>
                      <a:pt x="1160" y="28"/>
                      <a:pt x="1161" y="32"/>
                    </a:cubicBezTo>
                    <a:cubicBezTo>
                      <a:pt x="1161" y="34"/>
                      <a:pt x="1161" y="34"/>
                      <a:pt x="1161" y="34"/>
                    </a:cubicBezTo>
                    <a:cubicBezTo>
                      <a:pt x="1161" y="39"/>
                      <a:pt x="1166" y="114"/>
                      <a:pt x="1166" y="114"/>
                    </a:cubicBezTo>
                    <a:cubicBezTo>
                      <a:pt x="1166" y="114"/>
                      <a:pt x="1189" y="259"/>
                      <a:pt x="1191" y="284"/>
                    </a:cubicBezTo>
                    <a:cubicBezTo>
                      <a:pt x="1193" y="310"/>
                      <a:pt x="1196" y="608"/>
                      <a:pt x="1196" y="608"/>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12" name="Google Shape;640;p97">
                <a:extLst>
                  <a:ext uri="{FF2B5EF4-FFF2-40B4-BE49-F238E27FC236}">
                    <a16:creationId xmlns:a16="http://schemas.microsoft.com/office/drawing/2014/main" id="{A9AB9E88-4A3B-D231-E0BC-1009B6D67EB4}"/>
                  </a:ext>
                </a:extLst>
              </p:cNvPr>
              <p:cNvSpPr/>
              <p:nvPr/>
            </p:nvSpPr>
            <p:spPr>
              <a:xfrm>
                <a:off x="1546" y="1750"/>
                <a:ext cx="695" cy="732"/>
              </a:xfrm>
              <a:custGeom>
                <a:avLst/>
                <a:gdLst/>
                <a:ahLst/>
                <a:cxnLst/>
                <a:rect l="l" t="t" r="r" b="b"/>
                <a:pathLst>
                  <a:path w="955" h="1006" extrusionOk="0">
                    <a:moveTo>
                      <a:pt x="955" y="77"/>
                    </a:moveTo>
                    <a:cubicBezTo>
                      <a:pt x="951" y="165"/>
                      <a:pt x="951" y="165"/>
                      <a:pt x="951" y="165"/>
                    </a:cubicBezTo>
                    <a:cubicBezTo>
                      <a:pt x="947" y="165"/>
                      <a:pt x="947" y="169"/>
                      <a:pt x="947" y="169"/>
                    </a:cubicBezTo>
                    <a:cubicBezTo>
                      <a:pt x="927" y="461"/>
                      <a:pt x="927" y="461"/>
                      <a:pt x="927" y="461"/>
                    </a:cubicBezTo>
                    <a:cubicBezTo>
                      <a:pt x="894" y="940"/>
                      <a:pt x="894" y="940"/>
                      <a:pt x="894" y="940"/>
                    </a:cubicBezTo>
                    <a:cubicBezTo>
                      <a:pt x="894" y="944"/>
                      <a:pt x="892" y="950"/>
                      <a:pt x="886" y="951"/>
                    </a:cubicBezTo>
                    <a:cubicBezTo>
                      <a:pt x="882" y="952"/>
                      <a:pt x="364" y="910"/>
                      <a:pt x="364" y="914"/>
                    </a:cubicBezTo>
                    <a:cubicBezTo>
                      <a:pt x="364" y="918"/>
                      <a:pt x="369" y="928"/>
                      <a:pt x="369" y="934"/>
                    </a:cubicBezTo>
                    <a:cubicBezTo>
                      <a:pt x="369" y="938"/>
                      <a:pt x="369" y="942"/>
                      <a:pt x="376" y="946"/>
                    </a:cubicBezTo>
                    <a:cubicBezTo>
                      <a:pt x="365" y="942"/>
                      <a:pt x="192" y="928"/>
                      <a:pt x="160" y="925"/>
                    </a:cubicBezTo>
                    <a:cubicBezTo>
                      <a:pt x="128" y="922"/>
                      <a:pt x="132" y="942"/>
                      <a:pt x="129" y="974"/>
                    </a:cubicBezTo>
                    <a:cubicBezTo>
                      <a:pt x="126" y="1006"/>
                      <a:pt x="101" y="994"/>
                      <a:pt x="101" y="994"/>
                    </a:cubicBezTo>
                    <a:cubicBezTo>
                      <a:pt x="0" y="985"/>
                      <a:pt x="0" y="985"/>
                      <a:pt x="0" y="985"/>
                    </a:cubicBezTo>
                    <a:cubicBezTo>
                      <a:pt x="125" y="0"/>
                      <a:pt x="125" y="0"/>
                      <a:pt x="125" y="0"/>
                    </a:cubicBezTo>
                    <a:cubicBezTo>
                      <a:pt x="192" y="17"/>
                      <a:pt x="955" y="77"/>
                      <a:pt x="955" y="7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cxnSp>
            <p:nvCxnSpPr>
              <p:cNvPr id="213" name="Google Shape;641;p97">
                <a:extLst>
                  <a:ext uri="{FF2B5EF4-FFF2-40B4-BE49-F238E27FC236}">
                    <a16:creationId xmlns:a16="http://schemas.microsoft.com/office/drawing/2014/main" id="{36BB47E6-D747-E1E1-5A11-12E35A991DA3}"/>
                  </a:ext>
                </a:extLst>
              </p:cNvPr>
              <p:cNvCxnSpPr/>
              <p:nvPr/>
            </p:nvCxnSpPr>
            <p:spPr>
              <a:xfrm>
                <a:off x="1819" y="2439"/>
                <a:ext cx="0" cy="0"/>
              </a:xfrm>
              <a:prstGeom prst="straightConnector1">
                <a:avLst/>
              </a:prstGeom>
              <a:solidFill>
                <a:srgbClr val="CDD0DA"/>
              </a:solidFill>
              <a:ln>
                <a:noFill/>
              </a:ln>
            </p:spPr>
          </p:cxnSp>
          <p:cxnSp>
            <p:nvCxnSpPr>
              <p:cNvPr id="214" name="Google Shape;642;p97">
                <a:extLst>
                  <a:ext uri="{FF2B5EF4-FFF2-40B4-BE49-F238E27FC236}">
                    <a16:creationId xmlns:a16="http://schemas.microsoft.com/office/drawing/2014/main" id="{B7983840-BA89-BF77-34B8-F57C7FE075A3}"/>
                  </a:ext>
                </a:extLst>
              </p:cNvPr>
              <p:cNvCxnSpPr/>
              <p:nvPr/>
            </p:nvCxnSpPr>
            <p:spPr>
              <a:xfrm>
                <a:off x="1819" y="2439"/>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15" name="Google Shape;643;p97">
                <a:extLst>
                  <a:ext uri="{FF2B5EF4-FFF2-40B4-BE49-F238E27FC236}">
                    <a16:creationId xmlns:a16="http://schemas.microsoft.com/office/drawing/2014/main" id="{32A63BB9-4E61-C2DC-7558-531C0C8C6929}"/>
                  </a:ext>
                </a:extLst>
              </p:cNvPr>
              <p:cNvSpPr/>
              <p:nvPr/>
            </p:nvSpPr>
            <p:spPr>
              <a:xfrm>
                <a:off x="3539" y="1755"/>
                <a:ext cx="845" cy="299"/>
              </a:xfrm>
              <a:custGeom>
                <a:avLst/>
                <a:gdLst/>
                <a:ahLst/>
                <a:cxnLst/>
                <a:rect l="l" t="t" r="r" b="b"/>
                <a:pathLst>
                  <a:path w="1161" h="411" extrusionOk="0">
                    <a:moveTo>
                      <a:pt x="1160" y="30"/>
                    </a:moveTo>
                    <a:cubicBezTo>
                      <a:pt x="1159" y="34"/>
                      <a:pt x="1152" y="45"/>
                      <a:pt x="1144" y="52"/>
                    </a:cubicBezTo>
                    <a:cubicBezTo>
                      <a:pt x="1136" y="60"/>
                      <a:pt x="1136" y="60"/>
                      <a:pt x="1132" y="68"/>
                    </a:cubicBezTo>
                    <a:cubicBezTo>
                      <a:pt x="1128" y="76"/>
                      <a:pt x="1128" y="92"/>
                      <a:pt x="1120" y="92"/>
                    </a:cubicBezTo>
                    <a:cubicBezTo>
                      <a:pt x="1111" y="91"/>
                      <a:pt x="1096" y="84"/>
                      <a:pt x="1088" y="90"/>
                    </a:cubicBezTo>
                    <a:cubicBezTo>
                      <a:pt x="1080" y="96"/>
                      <a:pt x="1070" y="112"/>
                      <a:pt x="1066" y="116"/>
                    </a:cubicBezTo>
                    <a:cubicBezTo>
                      <a:pt x="1063" y="120"/>
                      <a:pt x="1056" y="129"/>
                      <a:pt x="1048" y="124"/>
                    </a:cubicBezTo>
                    <a:cubicBezTo>
                      <a:pt x="1040" y="118"/>
                      <a:pt x="1034" y="122"/>
                      <a:pt x="1028" y="127"/>
                    </a:cubicBezTo>
                    <a:cubicBezTo>
                      <a:pt x="1021" y="132"/>
                      <a:pt x="1016" y="143"/>
                      <a:pt x="1008" y="155"/>
                    </a:cubicBezTo>
                    <a:cubicBezTo>
                      <a:pt x="1002" y="167"/>
                      <a:pt x="992" y="171"/>
                      <a:pt x="988" y="172"/>
                    </a:cubicBezTo>
                    <a:cubicBezTo>
                      <a:pt x="983" y="172"/>
                      <a:pt x="968" y="188"/>
                      <a:pt x="958" y="196"/>
                    </a:cubicBezTo>
                    <a:cubicBezTo>
                      <a:pt x="948" y="204"/>
                      <a:pt x="946" y="216"/>
                      <a:pt x="927" y="217"/>
                    </a:cubicBezTo>
                    <a:cubicBezTo>
                      <a:pt x="908" y="218"/>
                      <a:pt x="896" y="217"/>
                      <a:pt x="888" y="226"/>
                    </a:cubicBezTo>
                    <a:cubicBezTo>
                      <a:pt x="881" y="234"/>
                      <a:pt x="868" y="244"/>
                      <a:pt x="868" y="254"/>
                    </a:cubicBezTo>
                    <a:cubicBezTo>
                      <a:pt x="868" y="264"/>
                      <a:pt x="874" y="272"/>
                      <a:pt x="860" y="275"/>
                    </a:cubicBezTo>
                    <a:cubicBezTo>
                      <a:pt x="844" y="278"/>
                      <a:pt x="834" y="282"/>
                      <a:pt x="834" y="286"/>
                    </a:cubicBezTo>
                    <a:cubicBezTo>
                      <a:pt x="834" y="331"/>
                      <a:pt x="834" y="331"/>
                      <a:pt x="834" y="331"/>
                    </a:cubicBezTo>
                    <a:cubicBezTo>
                      <a:pt x="744" y="343"/>
                      <a:pt x="655" y="353"/>
                      <a:pt x="655" y="353"/>
                    </a:cubicBezTo>
                    <a:cubicBezTo>
                      <a:pt x="604" y="359"/>
                      <a:pt x="356" y="381"/>
                      <a:pt x="303" y="390"/>
                    </a:cubicBezTo>
                    <a:cubicBezTo>
                      <a:pt x="302" y="390"/>
                      <a:pt x="302" y="390"/>
                      <a:pt x="302" y="390"/>
                    </a:cubicBezTo>
                    <a:cubicBezTo>
                      <a:pt x="275" y="393"/>
                      <a:pt x="31" y="409"/>
                      <a:pt x="12" y="409"/>
                    </a:cubicBezTo>
                    <a:cubicBezTo>
                      <a:pt x="5" y="410"/>
                      <a:pt x="2" y="410"/>
                      <a:pt x="0" y="411"/>
                    </a:cubicBezTo>
                    <a:cubicBezTo>
                      <a:pt x="3" y="405"/>
                      <a:pt x="7" y="395"/>
                      <a:pt x="16" y="387"/>
                    </a:cubicBezTo>
                    <a:cubicBezTo>
                      <a:pt x="25" y="379"/>
                      <a:pt x="27" y="365"/>
                      <a:pt x="26" y="357"/>
                    </a:cubicBezTo>
                    <a:cubicBezTo>
                      <a:pt x="25" y="348"/>
                      <a:pt x="11" y="345"/>
                      <a:pt x="9" y="338"/>
                    </a:cubicBezTo>
                    <a:cubicBezTo>
                      <a:pt x="7" y="331"/>
                      <a:pt x="27" y="315"/>
                      <a:pt x="33" y="312"/>
                    </a:cubicBezTo>
                    <a:cubicBezTo>
                      <a:pt x="40" y="309"/>
                      <a:pt x="34" y="295"/>
                      <a:pt x="33" y="291"/>
                    </a:cubicBezTo>
                    <a:cubicBezTo>
                      <a:pt x="33" y="286"/>
                      <a:pt x="37" y="279"/>
                      <a:pt x="39" y="277"/>
                    </a:cubicBezTo>
                    <a:cubicBezTo>
                      <a:pt x="42" y="275"/>
                      <a:pt x="49" y="276"/>
                      <a:pt x="67" y="249"/>
                    </a:cubicBezTo>
                    <a:cubicBezTo>
                      <a:pt x="73" y="240"/>
                      <a:pt x="69" y="236"/>
                      <a:pt x="61" y="235"/>
                    </a:cubicBezTo>
                    <a:cubicBezTo>
                      <a:pt x="61" y="235"/>
                      <a:pt x="71" y="207"/>
                      <a:pt x="70" y="205"/>
                    </a:cubicBezTo>
                    <a:cubicBezTo>
                      <a:pt x="69" y="203"/>
                      <a:pt x="63" y="197"/>
                      <a:pt x="65" y="191"/>
                    </a:cubicBezTo>
                    <a:cubicBezTo>
                      <a:pt x="68" y="185"/>
                      <a:pt x="73" y="181"/>
                      <a:pt x="74" y="178"/>
                    </a:cubicBezTo>
                    <a:cubicBezTo>
                      <a:pt x="75" y="175"/>
                      <a:pt x="82" y="165"/>
                      <a:pt x="82" y="162"/>
                    </a:cubicBezTo>
                    <a:cubicBezTo>
                      <a:pt x="82" y="159"/>
                      <a:pt x="81" y="144"/>
                      <a:pt x="82" y="143"/>
                    </a:cubicBezTo>
                    <a:cubicBezTo>
                      <a:pt x="83" y="141"/>
                      <a:pt x="88" y="137"/>
                      <a:pt x="93" y="138"/>
                    </a:cubicBezTo>
                    <a:cubicBezTo>
                      <a:pt x="97" y="139"/>
                      <a:pt x="269" y="128"/>
                      <a:pt x="271" y="127"/>
                    </a:cubicBezTo>
                    <a:cubicBezTo>
                      <a:pt x="273" y="127"/>
                      <a:pt x="293" y="127"/>
                      <a:pt x="288" y="112"/>
                    </a:cubicBezTo>
                    <a:cubicBezTo>
                      <a:pt x="283" y="97"/>
                      <a:pt x="283" y="95"/>
                      <a:pt x="305" y="93"/>
                    </a:cubicBezTo>
                    <a:cubicBezTo>
                      <a:pt x="626" y="74"/>
                      <a:pt x="767" y="56"/>
                      <a:pt x="892" y="37"/>
                    </a:cubicBezTo>
                    <a:cubicBezTo>
                      <a:pt x="892" y="37"/>
                      <a:pt x="892" y="37"/>
                      <a:pt x="892" y="37"/>
                    </a:cubicBezTo>
                    <a:cubicBezTo>
                      <a:pt x="973" y="24"/>
                      <a:pt x="1047" y="12"/>
                      <a:pt x="1160" y="0"/>
                    </a:cubicBezTo>
                    <a:cubicBezTo>
                      <a:pt x="1160" y="0"/>
                      <a:pt x="1161" y="24"/>
                      <a:pt x="1160" y="3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16" name="Google Shape;644;p97">
                <a:extLst>
                  <a:ext uri="{FF2B5EF4-FFF2-40B4-BE49-F238E27FC236}">
                    <a16:creationId xmlns:a16="http://schemas.microsoft.com/office/drawing/2014/main" id="{6F5BB574-5155-1E88-B14F-CA15F92829BF}"/>
                  </a:ext>
                </a:extLst>
              </p:cNvPr>
              <p:cNvSpPr/>
              <p:nvPr/>
            </p:nvSpPr>
            <p:spPr>
              <a:xfrm>
                <a:off x="2961" y="1346"/>
                <a:ext cx="674" cy="583"/>
              </a:xfrm>
              <a:custGeom>
                <a:avLst/>
                <a:gdLst/>
                <a:ahLst/>
                <a:cxnLst/>
                <a:rect l="l" t="t" r="r" b="b"/>
                <a:pathLst>
                  <a:path w="926" h="802" extrusionOk="0">
                    <a:moveTo>
                      <a:pt x="923" y="642"/>
                    </a:moveTo>
                    <a:cubicBezTo>
                      <a:pt x="921" y="672"/>
                      <a:pt x="926" y="683"/>
                      <a:pt x="910" y="687"/>
                    </a:cubicBezTo>
                    <a:cubicBezTo>
                      <a:pt x="894" y="691"/>
                      <a:pt x="876" y="696"/>
                      <a:pt x="876" y="705"/>
                    </a:cubicBezTo>
                    <a:cubicBezTo>
                      <a:pt x="875" y="706"/>
                      <a:pt x="876" y="721"/>
                      <a:pt x="876" y="724"/>
                    </a:cubicBezTo>
                    <a:cubicBezTo>
                      <a:pt x="876" y="727"/>
                      <a:pt x="869" y="737"/>
                      <a:pt x="868" y="740"/>
                    </a:cubicBezTo>
                    <a:cubicBezTo>
                      <a:pt x="867" y="743"/>
                      <a:pt x="862" y="747"/>
                      <a:pt x="859" y="753"/>
                    </a:cubicBezTo>
                    <a:cubicBezTo>
                      <a:pt x="857" y="759"/>
                      <a:pt x="863" y="765"/>
                      <a:pt x="864" y="767"/>
                    </a:cubicBezTo>
                    <a:cubicBezTo>
                      <a:pt x="865" y="769"/>
                      <a:pt x="855" y="797"/>
                      <a:pt x="855" y="797"/>
                    </a:cubicBezTo>
                    <a:cubicBezTo>
                      <a:pt x="839" y="794"/>
                      <a:pt x="805" y="801"/>
                      <a:pt x="784" y="801"/>
                    </a:cubicBezTo>
                    <a:cubicBezTo>
                      <a:pt x="752" y="802"/>
                      <a:pt x="772" y="778"/>
                      <a:pt x="785" y="769"/>
                    </a:cubicBezTo>
                    <a:cubicBezTo>
                      <a:pt x="799" y="759"/>
                      <a:pt x="801" y="746"/>
                      <a:pt x="799" y="733"/>
                    </a:cubicBezTo>
                    <a:cubicBezTo>
                      <a:pt x="797" y="721"/>
                      <a:pt x="782" y="714"/>
                      <a:pt x="776" y="713"/>
                    </a:cubicBezTo>
                    <a:cubicBezTo>
                      <a:pt x="770" y="713"/>
                      <a:pt x="693" y="720"/>
                      <a:pt x="672" y="721"/>
                    </a:cubicBezTo>
                    <a:cubicBezTo>
                      <a:pt x="651" y="722"/>
                      <a:pt x="188" y="739"/>
                      <a:pt x="179" y="739"/>
                    </a:cubicBezTo>
                    <a:cubicBezTo>
                      <a:pt x="171" y="739"/>
                      <a:pt x="171" y="747"/>
                      <a:pt x="171" y="747"/>
                    </a:cubicBezTo>
                    <a:cubicBezTo>
                      <a:pt x="171" y="747"/>
                      <a:pt x="166" y="672"/>
                      <a:pt x="166" y="667"/>
                    </a:cubicBezTo>
                    <a:cubicBezTo>
                      <a:pt x="166" y="667"/>
                      <a:pt x="166" y="667"/>
                      <a:pt x="166" y="665"/>
                    </a:cubicBezTo>
                    <a:cubicBezTo>
                      <a:pt x="165" y="642"/>
                      <a:pt x="159" y="403"/>
                      <a:pt x="159" y="376"/>
                    </a:cubicBezTo>
                    <a:cubicBezTo>
                      <a:pt x="159" y="288"/>
                      <a:pt x="159" y="288"/>
                      <a:pt x="159" y="288"/>
                    </a:cubicBezTo>
                    <a:cubicBezTo>
                      <a:pt x="159" y="288"/>
                      <a:pt x="158" y="280"/>
                      <a:pt x="150" y="276"/>
                    </a:cubicBezTo>
                    <a:cubicBezTo>
                      <a:pt x="143" y="271"/>
                      <a:pt x="121" y="255"/>
                      <a:pt x="121" y="250"/>
                    </a:cubicBezTo>
                    <a:cubicBezTo>
                      <a:pt x="121" y="245"/>
                      <a:pt x="117" y="234"/>
                      <a:pt x="113" y="230"/>
                    </a:cubicBezTo>
                    <a:cubicBezTo>
                      <a:pt x="109" y="227"/>
                      <a:pt x="94" y="216"/>
                      <a:pt x="95" y="203"/>
                    </a:cubicBezTo>
                    <a:cubicBezTo>
                      <a:pt x="97" y="190"/>
                      <a:pt x="100" y="186"/>
                      <a:pt x="104" y="182"/>
                    </a:cubicBezTo>
                    <a:cubicBezTo>
                      <a:pt x="109" y="179"/>
                      <a:pt x="120" y="173"/>
                      <a:pt x="118" y="163"/>
                    </a:cubicBezTo>
                    <a:cubicBezTo>
                      <a:pt x="115" y="152"/>
                      <a:pt x="105" y="151"/>
                      <a:pt x="97" y="150"/>
                    </a:cubicBezTo>
                    <a:cubicBezTo>
                      <a:pt x="89" y="149"/>
                      <a:pt x="72" y="137"/>
                      <a:pt x="66" y="133"/>
                    </a:cubicBezTo>
                    <a:cubicBezTo>
                      <a:pt x="60" y="128"/>
                      <a:pt x="52" y="129"/>
                      <a:pt x="52" y="129"/>
                    </a:cubicBezTo>
                    <a:cubicBezTo>
                      <a:pt x="52" y="129"/>
                      <a:pt x="51" y="129"/>
                      <a:pt x="49" y="129"/>
                    </a:cubicBezTo>
                    <a:cubicBezTo>
                      <a:pt x="49" y="109"/>
                      <a:pt x="38" y="89"/>
                      <a:pt x="29" y="79"/>
                    </a:cubicBezTo>
                    <a:cubicBezTo>
                      <a:pt x="20" y="68"/>
                      <a:pt x="4" y="40"/>
                      <a:pt x="2" y="35"/>
                    </a:cubicBezTo>
                    <a:cubicBezTo>
                      <a:pt x="0" y="31"/>
                      <a:pt x="1" y="28"/>
                      <a:pt x="2" y="23"/>
                    </a:cubicBezTo>
                    <a:cubicBezTo>
                      <a:pt x="2" y="23"/>
                      <a:pt x="2" y="23"/>
                      <a:pt x="2" y="23"/>
                    </a:cubicBezTo>
                    <a:cubicBezTo>
                      <a:pt x="2" y="23"/>
                      <a:pt x="355" y="11"/>
                      <a:pt x="409" y="10"/>
                    </a:cubicBezTo>
                    <a:cubicBezTo>
                      <a:pt x="462" y="9"/>
                      <a:pt x="505" y="5"/>
                      <a:pt x="505" y="5"/>
                    </a:cubicBezTo>
                    <a:cubicBezTo>
                      <a:pt x="505" y="5"/>
                      <a:pt x="520" y="0"/>
                      <a:pt x="541" y="17"/>
                    </a:cubicBezTo>
                    <a:cubicBezTo>
                      <a:pt x="563" y="33"/>
                      <a:pt x="568" y="42"/>
                      <a:pt x="568" y="42"/>
                    </a:cubicBezTo>
                    <a:cubicBezTo>
                      <a:pt x="568" y="42"/>
                      <a:pt x="568" y="42"/>
                      <a:pt x="568" y="43"/>
                    </a:cubicBezTo>
                    <a:cubicBezTo>
                      <a:pt x="568" y="44"/>
                      <a:pt x="568" y="47"/>
                      <a:pt x="568" y="53"/>
                    </a:cubicBezTo>
                    <a:cubicBezTo>
                      <a:pt x="567" y="61"/>
                      <a:pt x="565" y="77"/>
                      <a:pt x="568" y="99"/>
                    </a:cubicBezTo>
                    <a:cubicBezTo>
                      <a:pt x="572" y="120"/>
                      <a:pt x="583" y="148"/>
                      <a:pt x="619" y="181"/>
                    </a:cubicBezTo>
                    <a:cubicBezTo>
                      <a:pt x="655" y="213"/>
                      <a:pt x="657" y="212"/>
                      <a:pt x="668" y="226"/>
                    </a:cubicBezTo>
                    <a:cubicBezTo>
                      <a:pt x="679" y="240"/>
                      <a:pt x="681" y="250"/>
                      <a:pt x="683" y="265"/>
                    </a:cubicBezTo>
                    <a:cubicBezTo>
                      <a:pt x="684" y="281"/>
                      <a:pt x="697" y="294"/>
                      <a:pt x="711" y="290"/>
                    </a:cubicBezTo>
                    <a:cubicBezTo>
                      <a:pt x="725" y="286"/>
                      <a:pt x="731" y="283"/>
                      <a:pt x="738" y="286"/>
                    </a:cubicBezTo>
                    <a:cubicBezTo>
                      <a:pt x="745" y="289"/>
                      <a:pt x="773" y="302"/>
                      <a:pt x="763" y="328"/>
                    </a:cubicBezTo>
                    <a:cubicBezTo>
                      <a:pt x="752" y="354"/>
                      <a:pt x="723" y="389"/>
                      <a:pt x="739" y="408"/>
                    </a:cubicBezTo>
                    <a:cubicBezTo>
                      <a:pt x="755" y="427"/>
                      <a:pt x="793" y="458"/>
                      <a:pt x="808" y="463"/>
                    </a:cubicBezTo>
                    <a:cubicBezTo>
                      <a:pt x="823" y="469"/>
                      <a:pt x="852" y="483"/>
                      <a:pt x="859" y="495"/>
                    </a:cubicBezTo>
                    <a:cubicBezTo>
                      <a:pt x="867" y="507"/>
                      <a:pt x="867" y="518"/>
                      <a:pt x="867" y="523"/>
                    </a:cubicBezTo>
                    <a:cubicBezTo>
                      <a:pt x="867" y="529"/>
                      <a:pt x="875" y="551"/>
                      <a:pt x="869" y="565"/>
                    </a:cubicBezTo>
                    <a:cubicBezTo>
                      <a:pt x="863" y="580"/>
                      <a:pt x="869" y="586"/>
                      <a:pt x="877" y="592"/>
                    </a:cubicBezTo>
                    <a:cubicBezTo>
                      <a:pt x="885" y="598"/>
                      <a:pt x="896" y="610"/>
                      <a:pt x="905" y="610"/>
                    </a:cubicBezTo>
                    <a:cubicBezTo>
                      <a:pt x="909" y="610"/>
                      <a:pt x="914" y="610"/>
                      <a:pt x="917" y="614"/>
                    </a:cubicBezTo>
                    <a:cubicBezTo>
                      <a:pt x="917" y="614"/>
                      <a:pt x="917" y="614"/>
                      <a:pt x="917" y="614"/>
                    </a:cubicBezTo>
                    <a:cubicBezTo>
                      <a:pt x="922" y="618"/>
                      <a:pt x="924" y="626"/>
                      <a:pt x="923" y="642"/>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17" name="Google Shape;645;p97">
                <a:extLst>
                  <a:ext uri="{FF2B5EF4-FFF2-40B4-BE49-F238E27FC236}">
                    <a16:creationId xmlns:a16="http://schemas.microsoft.com/office/drawing/2014/main" id="{7CEB606C-B5A8-040A-5066-8796D9E48242}"/>
                  </a:ext>
                </a:extLst>
              </p:cNvPr>
              <p:cNvSpPr/>
              <p:nvPr/>
            </p:nvSpPr>
            <p:spPr>
              <a:xfrm>
                <a:off x="951" y="1673"/>
                <a:ext cx="686" cy="794"/>
              </a:xfrm>
              <a:custGeom>
                <a:avLst/>
                <a:gdLst/>
                <a:ahLst/>
                <a:cxnLst/>
                <a:rect l="l" t="t" r="r" b="b"/>
                <a:pathLst>
                  <a:path w="943" h="1091" extrusionOk="0">
                    <a:moveTo>
                      <a:pt x="943" y="106"/>
                    </a:moveTo>
                    <a:cubicBezTo>
                      <a:pt x="818" y="1091"/>
                      <a:pt x="818" y="1091"/>
                      <a:pt x="818" y="1091"/>
                    </a:cubicBezTo>
                    <a:cubicBezTo>
                      <a:pt x="553" y="1060"/>
                      <a:pt x="553" y="1060"/>
                      <a:pt x="553" y="1060"/>
                    </a:cubicBezTo>
                    <a:cubicBezTo>
                      <a:pt x="553" y="1060"/>
                      <a:pt x="528" y="1054"/>
                      <a:pt x="518" y="1047"/>
                    </a:cubicBezTo>
                    <a:cubicBezTo>
                      <a:pt x="508" y="1040"/>
                      <a:pt x="20" y="763"/>
                      <a:pt x="20" y="763"/>
                    </a:cubicBezTo>
                    <a:cubicBezTo>
                      <a:pt x="20" y="763"/>
                      <a:pt x="0" y="738"/>
                      <a:pt x="31" y="729"/>
                    </a:cubicBezTo>
                    <a:cubicBezTo>
                      <a:pt x="34" y="728"/>
                      <a:pt x="37" y="727"/>
                      <a:pt x="40" y="726"/>
                    </a:cubicBezTo>
                    <a:cubicBezTo>
                      <a:pt x="65" y="718"/>
                      <a:pt x="75" y="705"/>
                      <a:pt x="75" y="696"/>
                    </a:cubicBezTo>
                    <a:cubicBezTo>
                      <a:pt x="74" y="686"/>
                      <a:pt x="68" y="677"/>
                      <a:pt x="58" y="670"/>
                    </a:cubicBezTo>
                    <a:cubicBezTo>
                      <a:pt x="46" y="663"/>
                      <a:pt x="48" y="644"/>
                      <a:pt x="48" y="637"/>
                    </a:cubicBezTo>
                    <a:cubicBezTo>
                      <a:pt x="50" y="630"/>
                      <a:pt x="52" y="613"/>
                      <a:pt x="64" y="603"/>
                    </a:cubicBezTo>
                    <a:cubicBezTo>
                      <a:pt x="76" y="593"/>
                      <a:pt x="90" y="572"/>
                      <a:pt x="94" y="554"/>
                    </a:cubicBezTo>
                    <a:cubicBezTo>
                      <a:pt x="98" y="536"/>
                      <a:pt x="94" y="524"/>
                      <a:pt x="106" y="513"/>
                    </a:cubicBezTo>
                    <a:cubicBezTo>
                      <a:pt x="118" y="502"/>
                      <a:pt x="142" y="489"/>
                      <a:pt x="152" y="478"/>
                    </a:cubicBezTo>
                    <a:cubicBezTo>
                      <a:pt x="162" y="468"/>
                      <a:pt x="167" y="468"/>
                      <a:pt x="158" y="454"/>
                    </a:cubicBezTo>
                    <a:cubicBezTo>
                      <a:pt x="150" y="441"/>
                      <a:pt x="136" y="408"/>
                      <a:pt x="136" y="404"/>
                    </a:cubicBezTo>
                    <a:cubicBezTo>
                      <a:pt x="136" y="400"/>
                      <a:pt x="122" y="362"/>
                      <a:pt x="118" y="358"/>
                    </a:cubicBezTo>
                    <a:cubicBezTo>
                      <a:pt x="116" y="356"/>
                      <a:pt x="116" y="344"/>
                      <a:pt x="118" y="331"/>
                    </a:cubicBezTo>
                    <a:cubicBezTo>
                      <a:pt x="119" y="318"/>
                      <a:pt x="122" y="304"/>
                      <a:pt x="126" y="299"/>
                    </a:cubicBezTo>
                    <a:cubicBezTo>
                      <a:pt x="136" y="289"/>
                      <a:pt x="134" y="236"/>
                      <a:pt x="134" y="214"/>
                    </a:cubicBezTo>
                    <a:cubicBezTo>
                      <a:pt x="134" y="191"/>
                      <a:pt x="132" y="148"/>
                      <a:pt x="144" y="142"/>
                    </a:cubicBezTo>
                    <a:cubicBezTo>
                      <a:pt x="157" y="134"/>
                      <a:pt x="180" y="132"/>
                      <a:pt x="188" y="142"/>
                    </a:cubicBezTo>
                    <a:cubicBezTo>
                      <a:pt x="196" y="151"/>
                      <a:pt x="202" y="166"/>
                      <a:pt x="210" y="164"/>
                    </a:cubicBezTo>
                    <a:cubicBezTo>
                      <a:pt x="218" y="164"/>
                      <a:pt x="230" y="162"/>
                      <a:pt x="236" y="140"/>
                    </a:cubicBezTo>
                    <a:cubicBezTo>
                      <a:pt x="241" y="117"/>
                      <a:pt x="256" y="47"/>
                      <a:pt x="258" y="32"/>
                    </a:cubicBezTo>
                    <a:cubicBezTo>
                      <a:pt x="260" y="17"/>
                      <a:pt x="262" y="0"/>
                      <a:pt x="262" y="0"/>
                    </a:cubicBezTo>
                    <a:cubicBezTo>
                      <a:pt x="262" y="0"/>
                      <a:pt x="751" y="83"/>
                      <a:pt x="943" y="10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18" name="Google Shape;646;p97">
                <a:extLst>
                  <a:ext uri="{FF2B5EF4-FFF2-40B4-BE49-F238E27FC236}">
                    <a16:creationId xmlns:a16="http://schemas.microsoft.com/office/drawing/2014/main" id="{A0E4FA14-3443-4C26-7CE1-D6BE7A8234A4}"/>
                  </a:ext>
                </a:extLst>
              </p:cNvPr>
              <p:cNvSpPr/>
              <p:nvPr/>
            </p:nvSpPr>
            <p:spPr>
              <a:xfrm>
                <a:off x="3423" y="2038"/>
                <a:ext cx="357" cy="627"/>
              </a:xfrm>
              <a:custGeom>
                <a:avLst/>
                <a:gdLst/>
                <a:ahLst/>
                <a:cxnLst/>
                <a:rect l="l" t="t" r="r" b="b"/>
                <a:pathLst>
                  <a:path w="493" h="862" extrusionOk="0">
                    <a:moveTo>
                      <a:pt x="485" y="819"/>
                    </a:moveTo>
                    <a:cubicBezTo>
                      <a:pt x="476" y="819"/>
                      <a:pt x="465" y="812"/>
                      <a:pt x="465" y="812"/>
                    </a:cubicBezTo>
                    <a:cubicBezTo>
                      <a:pt x="465" y="812"/>
                      <a:pt x="463" y="807"/>
                      <a:pt x="459" y="812"/>
                    </a:cubicBezTo>
                    <a:cubicBezTo>
                      <a:pt x="454" y="818"/>
                      <a:pt x="447" y="826"/>
                      <a:pt x="440" y="819"/>
                    </a:cubicBezTo>
                    <a:cubicBezTo>
                      <a:pt x="433" y="813"/>
                      <a:pt x="430" y="807"/>
                      <a:pt x="421" y="810"/>
                    </a:cubicBezTo>
                    <a:cubicBezTo>
                      <a:pt x="413" y="813"/>
                      <a:pt x="385" y="820"/>
                      <a:pt x="371" y="826"/>
                    </a:cubicBezTo>
                    <a:cubicBezTo>
                      <a:pt x="357" y="832"/>
                      <a:pt x="349" y="849"/>
                      <a:pt x="345" y="849"/>
                    </a:cubicBezTo>
                    <a:cubicBezTo>
                      <a:pt x="340" y="850"/>
                      <a:pt x="329" y="862"/>
                      <a:pt x="321" y="857"/>
                    </a:cubicBezTo>
                    <a:cubicBezTo>
                      <a:pt x="321" y="857"/>
                      <a:pt x="320" y="856"/>
                      <a:pt x="319" y="855"/>
                    </a:cubicBezTo>
                    <a:cubicBezTo>
                      <a:pt x="319" y="855"/>
                      <a:pt x="319" y="854"/>
                      <a:pt x="318" y="854"/>
                    </a:cubicBezTo>
                    <a:cubicBezTo>
                      <a:pt x="318" y="854"/>
                      <a:pt x="318" y="854"/>
                      <a:pt x="318" y="854"/>
                    </a:cubicBezTo>
                    <a:cubicBezTo>
                      <a:pt x="312" y="843"/>
                      <a:pt x="307" y="818"/>
                      <a:pt x="293" y="806"/>
                    </a:cubicBezTo>
                    <a:cubicBezTo>
                      <a:pt x="279" y="793"/>
                      <a:pt x="268" y="787"/>
                      <a:pt x="274" y="768"/>
                    </a:cubicBezTo>
                    <a:cubicBezTo>
                      <a:pt x="280" y="749"/>
                      <a:pt x="294" y="727"/>
                      <a:pt x="287" y="721"/>
                    </a:cubicBezTo>
                    <a:cubicBezTo>
                      <a:pt x="281" y="715"/>
                      <a:pt x="266" y="722"/>
                      <a:pt x="257" y="721"/>
                    </a:cubicBezTo>
                    <a:cubicBezTo>
                      <a:pt x="247" y="721"/>
                      <a:pt x="195" y="726"/>
                      <a:pt x="180" y="726"/>
                    </a:cubicBezTo>
                    <a:cubicBezTo>
                      <a:pt x="165" y="726"/>
                      <a:pt x="59" y="737"/>
                      <a:pt x="45" y="736"/>
                    </a:cubicBezTo>
                    <a:cubicBezTo>
                      <a:pt x="32" y="735"/>
                      <a:pt x="5" y="743"/>
                      <a:pt x="5" y="735"/>
                    </a:cubicBezTo>
                    <a:cubicBezTo>
                      <a:pt x="6" y="728"/>
                      <a:pt x="4" y="723"/>
                      <a:pt x="5" y="715"/>
                    </a:cubicBezTo>
                    <a:cubicBezTo>
                      <a:pt x="7" y="707"/>
                      <a:pt x="10" y="699"/>
                      <a:pt x="5" y="697"/>
                    </a:cubicBezTo>
                    <a:cubicBezTo>
                      <a:pt x="0" y="695"/>
                      <a:pt x="5" y="693"/>
                      <a:pt x="11" y="687"/>
                    </a:cubicBezTo>
                    <a:cubicBezTo>
                      <a:pt x="17" y="680"/>
                      <a:pt x="19" y="671"/>
                      <a:pt x="19" y="663"/>
                    </a:cubicBezTo>
                    <a:cubicBezTo>
                      <a:pt x="19" y="656"/>
                      <a:pt x="22" y="633"/>
                      <a:pt x="25" y="623"/>
                    </a:cubicBezTo>
                    <a:cubicBezTo>
                      <a:pt x="27" y="614"/>
                      <a:pt x="37" y="591"/>
                      <a:pt x="40" y="585"/>
                    </a:cubicBezTo>
                    <a:cubicBezTo>
                      <a:pt x="43" y="578"/>
                      <a:pt x="63" y="567"/>
                      <a:pt x="67" y="557"/>
                    </a:cubicBezTo>
                    <a:cubicBezTo>
                      <a:pt x="71" y="548"/>
                      <a:pt x="80" y="541"/>
                      <a:pt x="77" y="535"/>
                    </a:cubicBezTo>
                    <a:cubicBezTo>
                      <a:pt x="75" y="529"/>
                      <a:pt x="67" y="535"/>
                      <a:pt x="67" y="526"/>
                    </a:cubicBezTo>
                    <a:cubicBezTo>
                      <a:pt x="67" y="517"/>
                      <a:pt x="69" y="514"/>
                      <a:pt x="76" y="511"/>
                    </a:cubicBezTo>
                    <a:cubicBezTo>
                      <a:pt x="83" y="507"/>
                      <a:pt x="110" y="501"/>
                      <a:pt x="95" y="493"/>
                    </a:cubicBezTo>
                    <a:cubicBezTo>
                      <a:pt x="81" y="485"/>
                      <a:pt x="73" y="477"/>
                      <a:pt x="73" y="467"/>
                    </a:cubicBezTo>
                    <a:cubicBezTo>
                      <a:pt x="73" y="457"/>
                      <a:pt x="69" y="451"/>
                      <a:pt x="65" y="449"/>
                    </a:cubicBezTo>
                    <a:cubicBezTo>
                      <a:pt x="61" y="448"/>
                      <a:pt x="57" y="439"/>
                      <a:pt x="59" y="433"/>
                    </a:cubicBezTo>
                    <a:cubicBezTo>
                      <a:pt x="62" y="428"/>
                      <a:pt x="56" y="427"/>
                      <a:pt x="56" y="417"/>
                    </a:cubicBezTo>
                    <a:cubicBezTo>
                      <a:pt x="56" y="407"/>
                      <a:pt x="67" y="403"/>
                      <a:pt x="65" y="397"/>
                    </a:cubicBezTo>
                    <a:cubicBezTo>
                      <a:pt x="62" y="391"/>
                      <a:pt x="48" y="392"/>
                      <a:pt x="47" y="387"/>
                    </a:cubicBezTo>
                    <a:cubicBezTo>
                      <a:pt x="46" y="385"/>
                      <a:pt x="46" y="384"/>
                      <a:pt x="46" y="384"/>
                    </a:cubicBezTo>
                    <a:cubicBezTo>
                      <a:pt x="46" y="383"/>
                      <a:pt x="47" y="382"/>
                      <a:pt x="49" y="374"/>
                    </a:cubicBezTo>
                    <a:cubicBezTo>
                      <a:pt x="51" y="362"/>
                      <a:pt x="55" y="361"/>
                      <a:pt x="59" y="353"/>
                    </a:cubicBezTo>
                    <a:cubicBezTo>
                      <a:pt x="63" y="345"/>
                      <a:pt x="59" y="327"/>
                      <a:pt x="51" y="314"/>
                    </a:cubicBezTo>
                    <a:cubicBezTo>
                      <a:pt x="43" y="301"/>
                      <a:pt x="33" y="285"/>
                      <a:pt x="35" y="274"/>
                    </a:cubicBezTo>
                    <a:cubicBezTo>
                      <a:pt x="37" y="263"/>
                      <a:pt x="54" y="251"/>
                      <a:pt x="55" y="243"/>
                    </a:cubicBezTo>
                    <a:cubicBezTo>
                      <a:pt x="57" y="235"/>
                      <a:pt x="56" y="229"/>
                      <a:pt x="57" y="221"/>
                    </a:cubicBezTo>
                    <a:cubicBezTo>
                      <a:pt x="59" y="212"/>
                      <a:pt x="54" y="208"/>
                      <a:pt x="65" y="202"/>
                    </a:cubicBezTo>
                    <a:cubicBezTo>
                      <a:pt x="77" y="196"/>
                      <a:pt x="79" y="198"/>
                      <a:pt x="80" y="186"/>
                    </a:cubicBezTo>
                    <a:cubicBezTo>
                      <a:pt x="81" y="174"/>
                      <a:pt x="76" y="162"/>
                      <a:pt x="91" y="147"/>
                    </a:cubicBezTo>
                    <a:cubicBezTo>
                      <a:pt x="107" y="133"/>
                      <a:pt x="114" y="120"/>
                      <a:pt x="115" y="106"/>
                    </a:cubicBezTo>
                    <a:cubicBezTo>
                      <a:pt x="115" y="92"/>
                      <a:pt x="115" y="84"/>
                      <a:pt x="126" y="71"/>
                    </a:cubicBezTo>
                    <a:cubicBezTo>
                      <a:pt x="137" y="57"/>
                      <a:pt x="148" y="51"/>
                      <a:pt x="149" y="47"/>
                    </a:cubicBezTo>
                    <a:cubicBezTo>
                      <a:pt x="151" y="44"/>
                      <a:pt x="155" y="50"/>
                      <a:pt x="156" y="37"/>
                    </a:cubicBezTo>
                    <a:cubicBezTo>
                      <a:pt x="157" y="28"/>
                      <a:pt x="155" y="23"/>
                      <a:pt x="160" y="21"/>
                    </a:cubicBezTo>
                    <a:cubicBezTo>
                      <a:pt x="162" y="20"/>
                      <a:pt x="165" y="20"/>
                      <a:pt x="172" y="19"/>
                    </a:cubicBezTo>
                    <a:cubicBezTo>
                      <a:pt x="191" y="19"/>
                      <a:pt x="435" y="3"/>
                      <a:pt x="462" y="0"/>
                    </a:cubicBezTo>
                    <a:cubicBezTo>
                      <a:pt x="461" y="0"/>
                      <a:pt x="461" y="0"/>
                      <a:pt x="460" y="1"/>
                    </a:cubicBezTo>
                    <a:cubicBezTo>
                      <a:pt x="460" y="1"/>
                      <a:pt x="459" y="1"/>
                      <a:pt x="458" y="1"/>
                    </a:cubicBezTo>
                    <a:cubicBezTo>
                      <a:pt x="456" y="1"/>
                      <a:pt x="455" y="2"/>
                      <a:pt x="454" y="2"/>
                    </a:cubicBezTo>
                    <a:cubicBezTo>
                      <a:pt x="454" y="2"/>
                      <a:pt x="454" y="2"/>
                      <a:pt x="453" y="2"/>
                    </a:cubicBezTo>
                    <a:cubicBezTo>
                      <a:pt x="453" y="2"/>
                      <a:pt x="453" y="2"/>
                      <a:pt x="453" y="2"/>
                    </a:cubicBezTo>
                    <a:cubicBezTo>
                      <a:pt x="453" y="2"/>
                      <a:pt x="453" y="2"/>
                      <a:pt x="453" y="3"/>
                    </a:cubicBezTo>
                    <a:cubicBezTo>
                      <a:pt x="453" y="3"/>
                      <a:pt x="452" y="3"/>
                      <a:pt x="452" y="3"/>
                    </a:cubicBezTo>
                    <a:cubicBezTo>
                      <a:pt x="452" y="8"/>
                      <a:pt x="453" y="10"/>
                      <a:pt x="460" y="13"/>
                    </a:cubicBezTo>
                    <a:cubicBezTo>
                      <a:pt x="468" y="16"/>
                      <a:pt x="467" y="23"/>
                      <a:pt x="467" y="23"/>
                    </a:cubicBezTo>
                    <a:cubicBezTo>
                      <a:pt x="467" y="23"/>
                      <a:pt x="465" y="195"/>
                      <a:pt x="465" y="240"/>
                    </a:cubicBezTo>
                    <a:cubicBezTo>
                      <a:pt x="465" y="285"/>
                      <a:pt x="459" y="563"/>
                      <a:pt x="461" y="581"/>
                    </a:cubicBezTo>
                    <a:cubicBezTo>
                      <a:pt x="462" y="598"/>
                      <a:pt x="487" y="747"/>
                      <a:pt x="488" y="761"/>
                    </a:cubicBezTo>
                    <a:cubicBezTo>
                      <a:pt x="489" y="772"/>
                      <a:pt x="491" y="797"/>
                      <a:pt x="492" y="806"/>
                    </a:cubicBezTo>
                    <a:cubicBezTo>
                      <a:pt x="492" y="806"/>
                      <a:pt x="492" y="806"/>
                      <a:pt x="492" y="808"/>
                    </a:cubicBezTo>
                    <a:cubicBezTo>
                      <a:pt x="493" y="812"/>
                      <a:pt x="492" y="819"/>
                      <a:pt x="485" y="81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19" name="Google Shape;647;p97">
                <a:extLst>
                  <a:ext uri="{FF2B5EF4-FFF2-40B4-BE49-F238E27FC236}">
                    <a16:creationId xmlns:a16="http://schemas.microsoft.com/office/drawing/2014/main" id="{9202507F-52E5-344E-D86F-F047B9DBFB7E}"/>
                  </a:ext>
                </a:extLst>
              </p:cNvPr>
              <p:cNvSpPr/>
              <p:nvPr/>
            </p:nvSpPr>
            <p:spPr>
              <a:xfrm>
                <a:off x="4016" y="1975"/>
                <a:ext cx="552" cy="572"/>
              </a:xfrm>
              <a:custGeom>
                <a:avLst/>
                <a:gdLst/>
                <a:ahLst/>
                <a:cxnLst/>
                <a:rect l="l" t="t" r="r" b="b"/>
                <a:pathLst>
                  <a:path w="759" h="786" extrusionOk="0">
                    <a:moveTo>
                      <a:pt x="749" y="480"/>
                    </a:moveTo>
                    <a:cubicBezTo>
                      <a:pt x="747" y="485"/>
                      <a:pt x="744" y="486"/>
                      <a:pt x="744" y="490"/>
                    </a:cubicBezTo>
                    <a:cubicBezTo>
                      <a:pt x="744" y="495"/>
                      <a:pt x="731" y="497"/>
                      <a:pt x="725" y="497"/>
                    </a:cubicBezTo>
                    <a:cubicBezTo>
                      <a:pt x="718" y="497"/>
                      <a:pt x="720" y="498"/>
                      <a:pt x="720" y="504"/>
                    </a:cubicBezTo>
                    <a:cubicBezTo>
                      <a:pt x="721" y="511"/>
                      <a:pt x="728" y="516"/>
                      <a:pt x="723" y="521"/>
                    </a:cubicBezTo>
                    <a:cubicBezTo>
                      <a:pt x="719" y="526"/>
                      <a:pt x="715" y="528"/>
                      <a:pt x="718" y="534"/>
                    </a:cubicBezTo>
                    <a:cubicBezTo>
                      <a:pt x="722" y="539"/>
                      <a:pt x="724" y="543"/>
                      <a:pt x="723" y="545"/>
                    </a:cubicBezTo>
                    <a:cubicBezTo>
                      <a:pt x="722" y="547"/>
                      <a:pt x="714" y="552"/>
                      <a:pt x="713" y="554"/>
                    </a:cubicBezTo>
                    <a:cubicBezTo>
                      <a:pt x="712" y="556"/>
                      <a:pt x="701" y="559"/>
                      <a:pt x="704" y="562"/>
                    </a:cubicBezTo>
                    <a:cubicBezTo>
                      <a:pt x="707" y="566"/>
                      <a:pt x="716" y="570"/>
                      <a:pt x="716" y="574"/>
                    </a:cubicBezTo>
                    <a:cubicBezTo>
                      <a:pt x="716" y="578"/>
                      <a:pt x="713" y="587"/>
                      <a:pt x="710" y="592"/>
                    </a:cubicBezTo>
                    <a:cubicBezTo>
                      <a:pt x="707" y="596"/>
                      <a:pt x="703" y="592"/>
                      <a:pt x="701" y="595"/>
                    </a:cubicBezTo>
                    <a:cubicBezTo>
                      <a:pt x="699" y="598"/>
                      <a:pt x="711" y="602"/>
                      <a:pt x="710" y="606"/>
                    </a:cubicBezTo>
                    <a:cubicBezTo>
                      <a:pt x="708" y="610"/>
                      <a:pt x="706" y="624"/>
                      <a:pt x="702" y="628"/>
                    </a:cubicBezTo>
                    <a:cubicBezTo>
                      <a:pt x="699" y="631"/>
                      <a:pt x="697" y="645"/>
                      <a:pt x="697" y="645"/>
                    </a:cubicBezTo>
                    <a:cubicBezTo>
                      <a:pt x="697" y="645"/>
                      <a:pt x="698" y="656"/>
                      <a:pt x="697" y="661"/>
                    </a:cubicBezTo>
                    <a:cubicBezTo>
                      <a:pt x="695" y="666"/>
                      <a:pt x="696" y="678"/>
                      <a:pt x="694" y="679"/>
                    </a:cubicBezTo>
                    <a:cubicBezTo>
                      <a:pt x="692" y="680"/>
                      <a:pt x="692" y="688"/>
                      <a:pt x="694" y="689"/>
                    </a:cubicBezTo>
                    <a:cubicBezTo>
                      <a:pt x="696" y="690"/>
                      <a:pt x="697" y="709"/>
                      <a:pt x="697" y="709"/>
                    </a:cubicBezTo>
                    <a:cubicBezTo>
                      <a:pt x="695" y="709"/>
                      <a:pt x="693" y="710"/>
                      <a:pt x="693" y="710"/>
                    </a:cubicBezTo>
                    <a:cubicBezTo>
                      <a:pt x="693" y="710"/>
                      <a:pt x="670" y="713"/>
                      <a:pt x="660" y="708"/>
                    </a:cubicBezTo>
                    <a:cubicBezTo>
                      <a:pt x="650" y="702"/>
                      <a:pt x="629" y="704"/>
                      <a:pt x="622" y="708"/>
                    </a:cubicBezTo>
                    <a:cubicBezTo>
                      <a:pt x="616" y="712"/>
                      <a:pt x="618" y="730"/>
                      <a:pt x="620" y="734"/>
                    </a:cubicBezTo>
                    <a:cubicBezTo>
                      <a:pt x="622" y="738"/>
                      <a:pt x="626" y="759"/>
                      <a:pt x="626" y="770"/>
                    </a:cubicBezTo>
                    <a:cubicBezTo>
                      <a:pt x="626" y="780"/>
                      <a:pt x="617" y="783"/>
                      <a:pt x="610" y="784"/>
                    </a:cubicBezTo>
                    <a:cubicBezTo>
                      <a:pt x="602" y="786"/>
                      <a:pt x="601" y="776"/>
                      <a:pt x="594" y="764"/>
                    </a:cubicBezTo>
                    <a:cubicBezTo>
                      <a:pt x="588" y="751"/>
                      <a:pt x="573" y="756"/>
                      <a:pt x="573" y="756"/>
                    </a:cubicBezTo>
                    <a:cubicBezTo>
                      <a:pt x="206" y="780"/>
                      <a:pt x="206" y="780"/>
                      <a:pt x="206" y="780"/>
                    </a:cubicBezTo>
                    <a:cubicBezTo>
                      <a:pt x="201" y="781"/>
                      <a:pt x="196" y="778"/>
                      <a:pt x="193" y="773"/>
                    </a:cubicBezTo>
                    <a:cubicBezTo>
                      <a:pt x="176" y="742"/>
                      <a:pt x="176" y="742"/>
                      <a:pt x="176" y="742"/>
                    </a:cubicBezTo>
                    <a:cubicBezTo>
                      <a:pt x="174" y="740"/>
                      <a:pt x="173" y="739"/>
                      <a:pt x="171" y="737"/>
                    </a:cubicBezTo>
                    <a:cubicBezTo>
                      <a:pt x="171" y="737"/>
                      <a:pt x="171" y="726"/>
                      <a:pt x="171" y="725"/>
                    </a:cubicBezTo>
                    <a:cubicBezTo>
                      <a:pt x="171" y="723"/>
                      <a:pt x="169" y="714"/>
                      <a:pt x="162" y="709"/>
                    </a:cubicBezTo>
                    <a:cubicBezTo>
                      <a:pt x="155" y="704"/>
                      <a:pt x="151" y="689"/>
                      <a:pt x="152" y="675"/>
                    </a:cubicBezTo>
                    <a:cubicBezTo>
                      <a:pt x="153" y="662"/>
                      <a:pt x="156" y="637"/>
                      <a:pt x="152" y="631"/>
                    </a:cubicBezTo>
                    <a:cubicBezTo>
                      <a:pt x="147" y="626"/>
                      <a:pt x="133" y="607"/>
                      <a:pt x="135" y="581"/>
                    </a:cubicBezTo>
                    <a:cubicBezTo>
                      <a:pt x="139" y="555"/>
                      <a:pt x="133" y="545"/>
                      <a:pt x="143" y="535"/>
                    </a:cubicBezTo>
                    <a:cubicBezTo>
                      <a:pt x="153" y="525"/>
                      <a:pt x="155" y="518"/>
                      <a:pt x="155" y="513"/>
                    </a:cubicBezTo>
                    <a:cubicBezTo>
                      <a:pt x="155" y="509"/>
                      <a:pt x="142" y="493"/>
                      <a:pt x="135" y="477"/>
                    </a:cubicBezTo>
                    <a:cubicBezTo>
                      <a:pt x="129" y="459"/>
                      <a:pt x="117" y="431"/>
                      <a:pt x="113" y="423"/>
                    </a:cubicBezTo>
                    <a:cubicBezTo>
                      <a:pt x="109" y="413"/>
                      <a:pt x="73" y="297"/>
                      <a:pt x="73" y="297"/>
                    </a:cubicBezTo>
                    <a:cubicBezTo>
                      <a:pt x="73" y="297"/>
                      <a:pt x="1" y="54"/>
                      <a:pt x="0" y="50"/>
                    </a:cubicBezTo>
                    <a:cubicBezTo>
                      <a:pt x="0" y="50"/>
                      <a:pt x="89" y="40"/>
                      <a:pt x="179" y="28"/>
                    </a:cubicBezTo>
                    <a:cubicBezTo>
                      <a:pt x="261" y="18"/>
                      <a:pt x="344" y="6"/>
                      <a:pt x="364" y="0"/>
                    </a:cubicBezTo>
                    <a:cubicBezTo>
                      <a:pt x="355" y="7"/>
                      <a:pt x="348" y="13"/>
                      <a:pt x="344" y="16"/>
                    </a:cubicBezTo>
                    <a:cubicBezTo>
                      <a:pt x="334" y="23"/>
                      <a:pt x="328" y="40"/>
                      <a:pt x="328" y="54"/>
                    </a:cubicBezTo>
                    <a:cubicBezTo>
                      <a:pt x="328" y="67"/>
                      <a:pt x="344" y="72"/>
                      <a:pt x="361" y="82"/>
                    </a:cubicBezTo>
                    <a:cubicBezTo>
                      <a:pt x="378" y="91"/>
                      <a:pt x="386" y="89"/>
                      <a:pt x="396" y="91"/>
                    </a:cubicBezTo>
                    <a:cubicBezTo>
                      <a:pt x="405" y="93"/>
                      <a:pt x="412" y="112"/>
                      <a:pt x="418" y="124"/>
                    </a:cubicBezTo>
                    <a:cubicBezTo>
                      <a:pt x="425" y="135"/>
                      <a:pt x="450" y="162"/>
                      <a:pt x="469" y="174"/>
                    </a:cubicBezTo>
                    <a:cubicBezTo>
                      <a:pt x="488" y="186"/>
                      <a:pt x="509" y="211"/>
                      <a:pt x="520" y="218"/>
                    </a:cubicBezTo>
                    <a:cubicBezTo>
                      <a:pt x="530" y="226"/>
                      <a:pt x="543" y="237"/>
                      <a:pt x="551" y="243"/>
                    </a:cubicBezTo>
                    <a:cubicBezTo>
                      <a:pt x="559" y="249"/>
                      <a:pt x="559" y="252"/>
                      <a:pt x="563" y="257"/>
                    </a:cubicBezTo>
                    <a:cubicBezTo>
                      <a:pt x="567" y="262"/>
                      <a:pt x="584" y="282"/>
                      <a:pt x="595" y="290"/>
                    </a:cubicBezTo>
                    <a:cubicBezTo>
                      <a:pt x="606" y="297"/>
                      <a:pt x="628" y="317"/>
                      <a:pt x="638" y="328"/>
                    </a:cubicBezTo>
                    <a:cubicBezTo>
                      <a:pt x="648" y="338"/>
                      <a:pt x="651" y="346"/>
                      <a:pt x="651" y="354"/>
                    </a:cubicBezTo>
                    <a:cubicBezTo>
                      <a:pt x="651" y="361"/>
                      <a:pt x="662" y="382"/>
                      <a:pt x="666" y="384"/>
                    </a:cubicBezTo>
                    <a:cubicBezTo>
                      <a:pt x="670" y="386"/>
                      <a:pt x="687" y="394"/>
                      <a:pt x="696" y="404"/>
                    </a:cubicBezTo>
                    <a:cubicBezTo>
                      <a:pt x="704" y="414"/>
                      <a:pt x="705" y="431"/>
                      <a:pt x="709" y="449"/>
                    </a:cubicBezTo>
                    <a:cubicBezTo>
                      <a:pt x="713" y="467"/>
                      <a:pt x="739" y="464"/>
                      <a:pt x="749" y="464"/>
                    </a:cubicBezTo>
                    <a:cubicBezTo>
                      <a:pt x="759" y="465"/>
                      <a:pt x="751" y="474"/>
                      <a:pt x="749" y="48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0" name="Google Shape;648;p97">
                <a:extLst>
                  <a:ext uri="{FF2B5EF4-FFF2-40B4-BE49-F238E27FC236}">
                    <a16:creationId xmlns:a16="http://schemas.microsoft.com/office/drawing/2014/main" id="{C4184790-7F9F-0F53-7135-C5A6E707F31D}"/>
                  </a:ext>
                </a:extLst>
              </p:cNvPr>
              <p:cNvSpPr/>
              <p:nvPr/>
            </p:nvSpPr>
            <p:spPr>
              <a:xfrm>
                <a:off x="4254" y="1926"/>
                <a:ext cx="505" cy="388"/>
              </a:xfrm>
              <a:custGeom>
                <a:avLst/>
                <a:gdLst/>
                <a:ahLst/>
                <a:cxnLst/>
                <a:rect l="l" t="t" r="r" b="b"/>
                <a:pathLst>
                  <a:path w="694" h="534" extrusionOk="0">
                    <a:moveTo>
                      <a:pt x="691" y="167"/>
                    </a:moveTo>
                    <a:cubicBezTo>
                      <a:pt x="688" y="169"/>
                      <a:pt x="664" y="185"/>
                      <a:pt x="662" y="192"/>
                    </a:cubicBezTo>
                    <a:cubicBezTo>
                      <a:pt x="661" y="199"/>
                      <a:pt x="645" y="215"/>
                      <a:pt x="644" y="220"/>
                    </a:cubicBezTo>
                    <a:cubicBezTo>
                      <a:pt x="642" y="225"/>
                      <a:pt x="641" y="233"/>
                      <a:pt x="637" y="237"/>
                    </a:cubicBezTo>
                    <a:cubicBezTo>
                      <a:pt x="633" y="241"/>
                      <a:pt x="632" y="256"/>
                      <a:pt x="630" y="264"/>
                    </a:cubicBezTo>
                    <a:cubicBezTo>
                      <a:pt x="629" y="272"/>
                      <a:pt x="628" y="285"/>
                      <a:pt x="628" y="291"/>
                    </a:cubicBezTo>
                    <a:cubicBezTo>
                      <a:pt x="627" y="297"/>
                      <a:pt x="622" y="304"/>
                      <a:pt x="619" y="306"/>
                    </a:cubicBezTo>
                    <a:cubicBezTo>
                      <a:pt x="616" y="308"/>
                      <a:pt x="615" y="313"/>
                      <a:pt x="612" y="318"/>
                    </a:cubicBezTo>
                    <a:cubicBezTo>
                      <a:pt x="610" y="323"/>
                      <a:pt x="614" y="331"/>
                      <a:pt x="602" y="331"/>
                    </a:cubicBezTo>
                    <a:cubicBezTo>
                      <a:pt x="589" y="331"/>
                      <a:pt x="579" y="331"/>
                      <a:pt x="579" y="336"/>
                    </a:cubicBezTo>
                    <a:cubicBezTo>
                      <a:pt x="579" y="341"/>
                      <a:pt x="586" y="350"/>
                      <a:pt x="580" y="354"/>
                    </a:cubicBezTo>
                    <a:cubicBezTo>
                      <a:pt x="574" y="358"/>
                      <a:pt x="560" y="377"/>
                      <a:pt x="555" y="379"/>
                    </a:cubicBezTo>
                    <a:cubicBezTo>
                      <a:pt x="550" y="381"/>
                      <a:pt x="542" y="379"/>
                      <a:pt x="542" y="379"/>
                    </a:cubicBezTo>
                    <a:cubicBezTo>
                      <a:pt x="542" y="379"/>
                      <a:pt x="540" y="386"/>
                      <a:pt x="540" y="389"/>
                    </a:cubicBezTo>
                    <a:cubicBezTo>
                      <a:pt x="541" y="392"/>
                      <a:pt x="550" y="395"/>
                      <a:pt x="545" y="400"/>
                    </a:cubicBezTo>
                    <a:cubicBezTo>
                      <a:pt x="540" y="405"/>
                      <a:pt x="525" y="412"/>
                      <a:pt x="519" y="419"/>
                    </a:cubicBezTo>
                    <a:cubicBezTo>
                      <a:pt x="513" y="425"/>
                      <a:pt x="500" y="435"/>
                      <a:pt x="498" y="435"/>
                    </a:cubicBezTo>
                    <a:cubicBezTo>
                      <a:pt x="496" y="435"/>
                      <a:pt x="472" y="440"/>
                      <a:pt x="469" y="440"/>
                    </a:cubicBezTo>
                    <a:cubicBezTo>
                      <a:pt x="466" y="440"/>
                      <a:pt x="446" y="442"/>
                      <a:pt x="446" y="445"/>
                    </a:cubicBezTo>
                    <a:cubicBezTo>
                      <a:pt x="446" y="449"/>
                      <a:pt x="449" y="452"/>
                      <a:pt x="451" y="452"/>
                    </a:cubicBezTo>
                    <a:cubicBezTo>
                      <a:pt x="453" y="452"/>
                      <a:pt x="472" y="450"/>
                      <a:pt x="472" y="457"/>
                    </a:cubicBezTo>
                    <a:cubicBezTo>
                      <a:pt x="473" y="465"/>
                      <a:pt x="475" y="477"/>
                      <a:pt x="472" y="479"/>
                    </a:cubicBezTo>
                    <a:cubicBezTo>
                      <a:pt x="470" y="480"/>
                      <a:pt x="458" y="487"/>
                      <a:pt x="455" y="485"/>
                    </a:cubicBezTo>
                    <a:cubicBezTo>
                      <a:pt x="452" y="483"/>
                      <a:pt x="444" y="471"/>
                      <a:pt x="438" y="473"/>
                    </a:cubicBezTo>
                    <a:cubicBezTo>
                      <a:pt x="432" y="475"/>
                      <a:pt x="429" y="475"/>
                      <a:pt x="429" y="478"/>
                    </a:cubicBezTo>
                    <a:cubicBezTo>
                      <a:pt x="429" y="481"/>
                      <a:pt x="432" y="482"/>
                      <a:pt x="436" y="487"/>
                    </a:cubicBezTo>
                    <a:cubicBezTo>
                      <a:pt x="440" y="491"/>
                      <a:pt x="446" y="497"/>
                      <a:pt x="443" y="503"/>
                    </a:cubicBezTo>
                    <a:cubicBezTo>
                      <a:pt x="443" y="503"/>
                      <a:pt x="429" y="517"/>
                      <a:pt x="427" y="519"/>
                    </a:cubicBezTo>
                    <a:cubicBezTo>
                      <a:pt x="424" y="521"/>
                      <a:pt x="421" y="530"/>
                      <a:pt x="421" y="531"/>
                    </a:cubicBezTo>
                    <a:cubicBezTo>
                      <a:pt x="411" y="531"/>
                      <a:pt x="385" y="534"/>
                      <a:pt x="381" y="516"/>
                    </a:cubicBezTo>
                    <a:cubicBezTo>
                      <a:pt x="377" y="498"/>
                      <a:pt x="376" y="481"/>
                      <a:pt x="368" y="471"/>
                    </a:cubicBezTo>
                    <a:cubicBezTo>
                      <a:pt x="359" y="461"/>
                      <a:pt x="342" y="453"/>
                      <a:pt x="338" y="451"/>
                    </a:cubicBezTo>
                    <a:cubicBezTo>
                      <a:pt x="334" y="449"/>
                      <a:pt x="323" y="428"/>
                      <a:pt x="323" y="421"/>
                    </a:cubicBezTo>
                    <a:cubicBezTo>
                      <a:pt x="323" y="413"/>
                      <a:pt x="320" y="405"/>
                      <a:pt x="310" y="395"/>
                    </a:cubicBezTo>
                    <a:cubicBezTo>
                      <a:pt x="300" y="384"/>
                      <a:pt x="278" y="364"/>
                      <a:pt x="267" y="357"/>
                    </a:cubicBezTo>
                    <a:cubicBezTo>
                      <a:pt x="256" y="349"/>
                      <a:pt x="239" y="329"/>
                      <a:pt x="235" y="324"/>
                    </a:cubicBezTo>
                    <a:cubicBezTo>
                      <a:pt x="231" y="319"/>
                      <a:pt x="231" y="316"/>
                      <a:pt x="223" y="310"/>
                    </a:cubicBezTo>
                    <a:cubicBezTo>
                      <a:pt x="215" y="304"/>
                      <a:pt x="202" y="293"/>
                      <a:pt x="192" y="285"/>
                    </a:cubicBezTo>
                    <a:cubicBezTo>
                      <a:pt x="181" y="278"/>
                      <a:pt x="160" y="253"/>
                      <a:pt x="141" y="241"/>
                    </a:cubicBezTo>
                    <a:cubicBezTo>
                      <a:pt x="122" y="229"/>
                      <a:pt x="97" y="202"/>
                      <a:pt x="90" y="191"/>
                    </a:cubicBezTo>
                    <a:cubicBezTo>
                      <a:pt x="84" y="179"/>
                      <a:pt x="77" y="160"/>
                      <a:pt x="68" y="158"/>
                    </a:cubicBezTo>
                    <a:cubicBezTo>
                      <a:pt x="58" y="156"/>
                      <a:pt x="50" y="158"/>
                      <a:pt x="33" y="149"/>
                    </a:cubicBezTo>
                    <a:cubicBezTo>
                      <a:pt x="16" y="139"/>
                      <a:pt x="0" y="134"/>
                      <a:pt x="0" y="121"/>
                    </a:cubicBezTo>
                    <a:cubicBezTo>
                      <a:pt x="0" y="107"/>
                      <a:pt x="6" y="90"/>
                      <a:pt x="16" y="83"/>
                    </a:cubicBezTo>
                    <a:cubicBezTo>
                      <a:pt x="20" y="80"/>
                      <a:pt x="27" y="74"/>
                      <a:pt x="36" y="67"/>
                    </a:cubicBezTo>
                    <a:cubicBezTo>
                      <a:pt x="53" y="54"/>
                      <a:pt x="74" y="38"/>
                      <a:pt x="84" y="33"/>
                    </a:cubicBezTo>
                    <a:cubicBezTo>
                      <a:pt x="101" y="27"/>
                      <a:pt x="148" y="14"/>
                      <a:pt x="174" y="11"/>
                    </a:cubicBezTo>
                    <a:cubicBezTo>
                      <a:pt x="201" y="7"/>
                      <a:pt x="252" y="0"/>
                      <a:pt x="273" y="2"/>
                    </a:cubicBezTo>
                    <a:cubicBezTo>
                      <a:pt x="294" y="4"/>
                      <a:pt x="347" y="8"/>
                      <a:pt x="350" y="25"/>
                    </a:cubicBezTo>
                    <a:cubicBezTo>
                      <a:pt x="352" y="43"/>
                      <a:pt x="354" y="48"/>
                      <a:pt x="372" y="46"/>
                    </a:cubicBezTo>
                    <a:cubicBezTo>
                      <a:pt x="391" y="44"/>
                      <a:pt x="428" y="35"/>
                      <a:pt x="440" y="35"/>
                    </a:cubicBezTo>
                    <a:cubicBezTo>
                      <a:pt x="451" y="34"/>
                      <a:pt x="504" y="21"/>
                      <a:pt x="515" y="27"/>
                    </a:cubicBezTo>
                    <a:cubicBezTo>
                      <a:pt x="526" y="32"/>
                      <a:pt x="636" y="109"/>
                      <a:pt x="648" y="121"/>
                    </a:cubicBezTo>
                    <a:cubicBezTo>
                      <a:pt x="660" y="133"/>
                      <a:pt x="687" y="151"/>
                      <a:pt x="691" y="155"/>
                    </a:cubicBezTo>
                    <a:cubicBezTo>
                      <a:pt x="691" y="156"/>
                      <a:pt x="691" y="156"/>
                      <a:pt x="691" y="156"/>
                    </a:cubicBezTo>
                    <a:cubicBezTo>
                      <a:pt x="691" y="158"/>
                      <a:pt x="694" y="164"/>
                      <a:pt x="691" y="16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1" name="Google Shape;649;p97">
                <a:extLst>
                  <a:ext uri="{FF2B5EF4-FFF2-40B4-BE49-F238E27FC236}">
                    <a16:creationId xmlns:a16="http://schemas.microsoft.com/office/drawing/2014/main" id="{DD80F76B-D06F-9326-77DD-6DEC8B72FB8D}"/>
                  </a:ext>
                </a:extLst>
              </p:cNvPr>
              <p:cNvSpPr/>
              <p:nvPr/>
            </p:nvSpPr>
            <p:spPr>
              <a:xfrm>
                <a:off x="4964" y="1656"/>
                <a:ext cx="42" cy="65"/>
              </a:xfrm>
              <a:custGeom>
                <a:avLst/>
                <a:gdLst/>
                <a:ahLst/>
                <a:cxnLst/>
                <a:rect l="l" t="t" r="r" b="b"/>
                <a:pathLst>
                  <a:path w="59" h="89" extrusionOk="0">
                    <a:moveTo>
                      <a:pt x="56" y="89"/>
                    </a:moveTo>
                    <a:cubicBezTo>
                      <a:pt x="54" y="89"/>
                      <a:pt x="53" y="89"/>
                      <a:pt x="53" y="88"/>
                    </a:cubicBezTo>
                    <a:cubicBezTo>
                      <a:pt x="52" y="86"/>
                      <a:pt x="48" y="83"/>
                      <a:pt x="46" y="80"/>
                    </a:cubicBezTo>
                    <a:cubicBezTo>
                      <a:pt x="40" y="74"/>
                      <a:pt x="38" y="72"/>
                      <a:pt x="37" y="70"/>
                    </a:cubicBezTo>
                    <a:cubicBezTo>
                      <a:pt x="37" y="67"/>
                      <a:pt x="30" y="56"/>
                      <a:pt x="27" y="53"/>
                    </a:cubicBezTo>
                    <a:cubicBezTo>
                      <a:pt x="23" y="49"/>
                      <a:pt x="6" y="16"/>
                      <a:pt x="0" y="6"/>
                    </a:cubicBezTo>
                    <a:cubicBezTo>
                      <a:pt x="0" y="4"/>
                      <a:pt x="0" y="2"/>
                      <a:pt x="2" y="1"/>
                    </a:cubicBezTo>
                    <a:cubicBezTo>
                      <a:pt x="4" y="0"/>
                      <a:pt x="6" y="1"/>
                      <a:pt x="6" y="2"/>
                    </a:cubicBezTo>
                    <a:cubicBezTo>
                      <a:pt x="15" y="20"/>
                      <a:pt x="29" y="45"/>
                      <a:pt x="32" y="48"/>
                    </a:cubicBezTo>
                    <a:cubicBezTo>
                      <a:pt x="35" y="51"/>
                      <a:pt x="43" y="64"/>
                      <a:pt x="44" y="68"/>
                    </a:cubicBezTo>
                    <a:cubicBezTo>
                      <a:pt x="45" y="69"/>
                      <a:pt x="48" y="73"/>
                      <a:pt x="51" y="75"/>
                    </a:cubicBezTo>
                    <a:cubicBezTo>
                      <a:pt x="55" y="80"/>
                      <a:pt x="57" y="82"/>
                      <a:pt x="59" y="84"/>
                    </a:cubicBezTo>
                    <a:cubicBezTo>
                      <a:pt x="59" y="86"/>
                      <a:pt x="59" y="88"/>
                      <a:pt x="57" y="89"/>
                    </a:cubicBezTo>
                    <a:cubicBezTo>
                      <a:pt x="57" y="89"/>
                      <a:pt x="56" y="89"/>
                      <a:pt x="56" y="89"/>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2" name="Google Shape;650;p97">
                <a:extLst>
                  <a:ext uri="{FF2B5EF4-FFF2-40B4-BE49-F238E27FC236}">
                    <a16:creationId xmlns:a16="http://schemas.microsoft.com/office/drawing/2014/main" id="{C5F50C4F-3A40-B37F-F8B9-BDAE28A4241A}"/>
                  </a:ext>
                </a:extLst>
              </p:cNvPr>
              <p:cNvSpPr/>
              <p:nvPr/>
            </p:nvSpPr>
            <p:spPr>
              <a:xfrm>
                <a:off x="5020" y="1742"/>
                <a:ext cx="16" cy="68"/>
              </a:xfrm>
              <a:custGeom>
                <a:avLst/>
                <a:gdLst/>
                <a:ahLst/>
                <a:cxnLst/>
                <a:rect l="l" t="t" r="r" b="b"/>
                <a:pathLst>
                  <a:path w="22" h="93" extrusionOk="0">
                    <a:moveTo>
                      <a:pt x="5" y="93"/>
                    </a:moveTo>
                    <a:cubicBezTo>
                      <a:pt x="4" y="93"/>
                      <a:pt x="2" y="92"/>
                      <a:pt x="2" y="91"/>
                    </a:cubicBezTo>
                    <a:cubicBezTo>
                      <a:pt x="0" y="89"/>
                      <a:pt x="1" y="87"/>
                      <a:pt x="3" y="86"/>
                    </a:cubicBezTo>
                    <a:cubicBezTo>
                      <a:pt x="7" y="82"/>
                      <a:pt x="13" y="66"/>
                      <a:pt x="14" y="52"/>
                    </a:cubicBezTo>
                    <a:cubicBezTo>
                      <a:pt x="14" y="45"/>
                      <a:pt x="10" y="32"/>
                      <a:pt x="6" y="22"/>
                    </a:cubicBezTo>
                    <a:cubicBezTo>
                      <a:pt x="4" y="15"/>
                      <a:pt x="1" y="9"/>
                      <a:pt x="1" y="5"/>
                    </a:cubicBezTo>
                    <a:cubicBezTo>
                      <a:pt x="1" y="3"/>
                      <a:pt x="2" y="1"/>
                      <a:pt x="4" y="1"/>
                    </a:cubicBezTo>
                    <a:cubicBezTo>
                      <a:pt x="6" y="0"/>
                      <a:pt x="8" y="2"/>
                      <a:pt x="9" y="4"/>
                    </a:cubicBezTo>
                    <a:cubicBezTo>
                      <a:pt x="9" y="7"/>
                      <a:pt x="11" y="13"/>
                      <a:pt x="13" y="19"/>
                    </a:cubicBezTo>
                    <a:cubicBezTo>
                      <a:pt x="18" y="31"/>
                      <a:pt x="22" y="44"/>
                      <a:pt x="22" y="53"/>
                    </a:cubicBezTo>
                    <a:cubicBezTo>
                      <a:pt x="21" y="66"/>
                      <a:pt x="15" y="86"/>
                      <a:pt x="7" y="92"/>
                    </a:cubicBezTo>
                    <a:cubicBezTo>
                      <a:pt x="6" y="92"/>
                      <a:pt x="6" y="93"/>
                      <a:pt x="5" y="93"/>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3" name="Google Shape;651;p97">
                <a:extLst>
                  <a:ext uri="{FF2B5EF4-FFF2-40B4-BE49-F238E27FC236}">
                    <a16:creationId xmlns:a16="http://schemas.microsoft.com/office/drawing/2014/main" id="{D26B396B-D9A3-63EA-BF22-3743CF5CD811}"/>
                  </a:ext>
                </a:extLst>
              </p:cNvPr>
              <p:cNvSpPr/>
              <p:nvPr/>
            </p:nvSpPr>
            <p:spPr>
              <a:xfrm>
                <a:off x="4985" y="1816"/>
                <a:ext cx="21" cy="22"/>
              </a:xfrm>
              <a:custGeom>
                <a:avLst/>
                <a:gdLst/>
                <a:ahLst/>
                <a:cxnLst/>
                <a:rect l="l" t="t" r="r" b="b"/>
                <a:pathLst>
                  <a:path w="29" h="31" extrusionOk="0">
                    <a:moveTo>
                      <a:pt x="4" y="31"/>
                    </a:moveTo>
                    <a:cubicBezTo>
                      <a:pt x="3" y="31"/>
                      <a:pt x="2" y="31"/>
                      <a:pt x="1" y="30"/>
                    </a:cubicBezTo>
                    <a:cubicBezTo>
                      <a:pt x="0" y="28"/>
                      <a:pt x="0" y="26"/>
                      <a:pt x="2" y="25"/>
                    </a:cubicBezTo>
                    <a:cubicBezTo>
                      <a:pt x="7" y="21"/>
                      <a:pt x="16" y="10"/>
                      <a:pt x="23" y="2"/>
                    </a:cubicBezTo>
                    <a:cubicBezTo>
                      <a:pt x="24" y="0"/>
                      <a:pt x="26" y="0"/>
                      <a:pt x="28" y="1"/>
                    </a:cubicBezTo>
                    <a:cubicBezTo>
                      <a:pt x="29" y="2"/>
                      <a:pt x="29" y="4"/>
                      <a:pt x="28" y="6"/>
                    </a:cubicBezTo>
                    <a:cubicBezTo>
                      <a:pt x="22" y="14"/>
                      <a:pt x="12" y="26"/>
                      <a:pt x="6" y="31"/>
                    </a:cubicBezTo>
                    <a:cubicBezTo>
                      <a:pt x="6" y="31"/>
                      <a:pt x="5" y="31"/>
                      <a:pt x="4" y="3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4" name="Google Shape;652;p97">
                <a:extLst>
                  <a:ext uri="{FF2B5EF4-FFF2-40B4-BE49-F238E27FC236}">
                    <a16:creationId xmlns:a16="http://schemas.microsoft.com/office/drawing/2014/main" id="{66CB80D0-51AB-E4C3-9E96-57FD03C70E6B}"/>
                  </a:ext>
                </a:extLst>
              </p:cNvPr>
              <p:cNvSpPr/>
              <p:nvPr/>
            </p:nvSpPr>
            <p:spPr>
              <a:xfrm>
                <a:off x="4146" y="1648"/>
                <a:ext cx="858" cy="394"/>
              </a:xfrm>
              <a:custGeom>
                <a:avLst/>
                <a:gdLst/>
                <a:ahLst/>
                <a:cxnLst/>
                <a:rect l="l" t="t" r="r" b="b"/>
                <a:pathLst>
                  <a:path w="1180" h="542" extrusionOk="0">
                    <a:moveTo>
                      <a:pt x="1172" y="149"/>
                    </a:moveTo>
                    <a:cubicBezTo>
                      <a:pt x="1171" y="161"/>
                      <a:pt x="1166" y="165"/>
                      <a:pt x="1159" y="167"/>
                    </a:cubicBezTo>
                    <a:cubicBezTo>
                      <a:pt x="1152" y="167"/>
                      <a:pt x="1154" y="166"/>
                      <a:pt x="1152" y="177"/>
                    </a:cubicBezTo>
                    <a:cubicBezTo>
                      <a:pt x="1149" y="189"/>
                      <a:pt x="1144" y="195"/>
                      <a:pt x="1133" y="213"/>
                    </a:cubicBezTo>
                    <a:cubicBezTo>
                      <a:pt x="1122" y="231"/>
                      <a:pt x="1088" y="215"/>
                      <a:pt x="1080" y="217"/>
                    </a:cubicBezTo>
                    <a:cubicBezTo>
                      <a:pt x="1072" y="217"/>
                      <a:pt x="1074" y="210"/>
                      <a:pt x="1065" y="207"/>
                    </a:cubicBezTo>
                    <a:cubicBezTo>
                      <a:pt x="1056" y="205"/>
                      <a:pt x="1060" y="213"/>
                      <a:pt x="1056" y="217"/>
                    </a:cubicBezTo>
                    <a:cubicBezTo>
                      <a:pt x="1052" y="219"/>
                      <a:pt x="1038" y="219"/>
                      <a:pt x="1030" y="219"/>
                    </a:cubicBezTo>
                    <a:cubicBezTo>
                      <a:pt x="1024" y="219"/>
                      <a:pt x="1028" y="223"/>
                      <a:pt x="1030" y="225"/>
                    </a:cubicBezTo>
                    <a:cubicBezTo>
                      <a:pt x="1032" y="228"/>
                      <a:pt x="1050" y="231"/>
                      <a:pt x="1054" y="233"/>
                    </a:cubicBezTo>
                    <a:cubicBezTo>
                      <a:pt x="1058" y="235"/>
                      <a:pt x="1076" y="237"/>
                      <a:pt x="1086" y="239"/>
                    </a:cubicBezTo>
                    <a:cubicBezTo>
                      <a:pt x="1095" y="241"/>
                      <a:pt x="1086" y="245"/>
                      <a:pt x="1082" y="250"/>
                    </a:cubicBezTo>
                    <a:cubicBezTo>
                      <a:pt x="1078" y="255"/>
                      <a:pt x="1078" y="265"/>
                      <a:pt x="1074" y="276"/>
                    </a:cubicBezTo>
                    <a:cubicBezTo>
                      <a:pt x="1071" y="287"/>
                      <a:pt x="1063" y="289"/>
                      <a:pt x="1056" y="292"/>
                    </a:cubicBezTo>
                    <a:cubicBezTo>
                      <a:pt x="1050" y="295"/>
                      <a:pt x="1044" y="295"/>
                      <a:pt x="1034" y="290"/>
                    </a:cubicBezTo>
                    <a:cubicBezTo>
                      <a:pt x="1026" y="285"/>
                      <a:pt x="1028" y="293"/>
                      <a:pt x="1028" y="297"/>
                    </a:cubicBezTo>
                    <a:cubicBezTo>
                      <a:pt x="1028" y="300"/>
                      <a:pt x="1047" y="306"/>
                      <a:pt x="1066" y="305"/>
                    </a:cubicBezTo>
                    <a:cubicBezTo>
                      <a:pt x="1086" y="305"/>
                      <a:pt x="1094" y="281"/>
                      <a:pt x="1098" y="275"/>
                    </a:cubicBezTo>
                    <a:cubicBezTo>
                      <a:pt x="1101" y="267"/>
                      <a:pt x="1103" y="278"/>
                      <a:pt x="1104" y="287"/>
                    </a:cubicBezTo>
                    <a:cubicBezTo>
                      <a:pt x="1104" y="295"/>
                      <a:pt x="1108" y="291"/>
                      <a:pt x="1110" y="285"/>
                    </a:cubicBezTo>
                    <a:cubicBezTo>
                      <a:pt x="1112" y="281"/>
                      <a:pt x="1125" y="281"/>
                      <a:pt x="1124" y="285"/>
                    </a:cubicBezTo>
                    <a:cubicBezTo>
                      <a:pt x="1124" y="290"/>
                      <a:pt x="1127" y="305"/>
                      <a:pt x="1124" y="311"/>
                    </a:cubicBezTo>
                    <a:cubicBezTo>
                      <a:pt x="1122" y="318"/>
                      <a:pt x="1118" y="336"/>
                      <a:pt x="1112" y="337"/>
                    </a:cubicBezTo>
                    <a:cubicBezTo>
                      <a:pt x="1108" y="339"/>
                      <a:pt x="1102" y="336"/>
                      <a:pt x="1100" y="333"/>
                    </a:cubicBezTo>
                    <a:cubicBezTo>
                      <a:pt x="1098" y="331"/>
                      <a:pt x="1080" y="333"/>
                      <a:pt x="1078" y="333"/>
                    </a:cubicBezTo>
                    <a:cubicBezTo>
                      <a:pt x="1074" y="333"/>
                      <a:pt x="1068" y="339"/>
                      <a:pt x="1067" y="342"/>
                    </a:cubicBezTo>
                    <a:cubicBezTo>
                      <a:pt x="1066" y="345"/>
                      <a:pt x="1056" y="351"/>
                      <a:pt x="1052" y="355"/>
                    </a:cubicBezTo>
                    <a:cubicBezTo>
                      <a:pt x="1048" y="359"/>
                      <a:pt x="1028" y="357"/>
                      <a:pt x="1024" y="353"/>
                    </a:cubicBezTo>
                    <a:cubicBezTo>
                      <a:pt x="1018" y="351"/>
                      <a:pt x="1016" y="352"/>
                      <a:pt x="1016" y="353"/>
                    </a:cubicBezTo>
                    <a:cubicBezTo>
                      <a:pt x="1016" y="355"/>
                      <a:pt x="1010" y="369"/>
                      <a:pt x="1007" y="375"/>
                    </a:cubicBezTo>
                    <a:cubicBezTo>
                      <a:pt x="1004" y="381"/>
                      <a:pt x="998" y="385"/>
                      <a:pt x="992" y="385"/>
                    </a:cubicBezTo>
                    <a:cubicBezTo>
                      <a:pt x="986" y="384"/>
                      <a:pt x="982" y="381"/>
                      <a:pt x="980" y="385"/>
                    </a:cubicBezTo>
                    <a:cubicBezTo>
                      <a:pt x="978" y="388"/>
                      <a:pt x="986" y="398"/>
                      <a:pt x="986" y="402"/>
                    </a:cubicBezTo>
                    <a:cubicBezTo>
                      <a:pt x="986" y="406"/>
                      <a:pt x="967" y="418"/>
                      <a:pt x="952" y="435"/>
                    </a:cubicBezTo>
                    <a:cubicBezTo>
                      <a:pt x="938" y="452"/>
                      <a:pt x="933" y="476"/>
                      <a:pt x="931" y="488"/>
                    </a:cubicBezTo>
                    <a:cubicBezTo>
                      <a:pt x="929" y="500"/>
                      <a:pt x="928" y="499"/>
                      <a:pt x="926" y="512"/>
                    </a:cubicBezTo>
                    <a:cubicBezTo>
                      <a:pt x="924" y="525"/>
                      <a:pt x="902" y="525"/>
                      <a:pt x="892" y="527"/>
                    </a:cubicBezTo>
                    <a:cubicBezTo>
                      <a:pt x="883" y="529"/>
                      <a:pt x="872" y="529"/>
                      <a:pt x="864" y="535"/>
                    </a:cubicBezTo>
                    <a:cubicBezTo>
                      <a:pt x="856" y="542"/>
                      <a:pt x="840" y="538"/>
                      <a:pt x="840" y="538"/>
                    </a:cubicBezTo>
                    <a:cubicBezTo>
                      <a:pt x="836" y="534"/>
                      <a:pt x="809" y="516"/>
                      <a:pt x="797" y="504"/>
                    </a:cubicBezTo>
                    <a:cubicBezTo>
                      <a:pt x="785" y="492"/>
                      <a:pt x="675" y="415"/>
                      <a:pt x="664" y="410"/>
                    </a:cubicBezTo>
                    <a:cubicBezTo>
                      <a:pt x="653" y="404"/>
                      <a:pt x="600" y="417"/>
                      <a:pt x="589" y="418"/>
                    </a:cubicBezTo>
                    <a:cubicBezTo>
                      <a:pt x="577" y="418"/>
                      <a:pt x="540" y="427"/>
                      <a:pt x="521" y="429"/>
                    </a:cubicBezTo>
                    <a:cubicBezTo>
                      <a:pt x="503" y="431"/>
                      <a:pt x="501" y="426"/>
                      <a:pt x="499" y="408"/>
                    </a:cubicBezTo>
                    <a:cubicBezTo>
                      <a:pt x="496" y="391"/>
                      <a:pt x="443" y="387"/>
                      <a:pt x="422" y="385"/>
                    </a:cubicBezTo>
                    <a:cubicBezTo>
                      <a:pt x="401" y="383"/>
                      <a:pt x="350" y="390"/>
                      <a:pt x="323" y="394"/>
                    </a:cubicBezTo>
                    <a:cubicBezTo>
                      <a:pt x="297" y="397"/>
                      <a:pt x="250" y="410"/>
                      <a:pt x="233" y="416"/>
                    </a:cubicBezTo>
                    <a:cubicBezTo>
                      <a:pt x="223" y="421"/>
                      <a:pt x="202" y="437"/>
                      <a:pt x="185" y="450"/>
                    </a:cubicBezTo>
                    <a:cubicBezTo>
                      <a:pt x="165" y="456"/>
                      <a:pt x="82" y="468"/>
                      <a:pt x="0" y="478"/>
                    </a:cubicBezTo>
                    <a:cubicBezTo>
                      <a:pt x="0" y="433"/>
                      <a:pt x="0" y="433"/>
                      <a:pt x="0" y="433"/>
                    </a:cubicBezTo>
                    <a:cubicBezTo>
                      <a:pt x="0" y="429"/>
                      <a:pt x="10" y="425"/>
                      <a:pt x="26" y="422"/>
                    </a:cubicBezTo>
                    <a:cubicBezTo>
                      <a:pt x="40" y="419"/>
                      <a:pt x="34" y="411"/>
                      <a:pt x="34" y="401"/>
                    </a:cubicBezTo>
                    <a:cubicBezTo>
                      <a:pt x="34" y="391"/>
                      <a:pt x="47" y="381"/>
                      <a:pt x="54" y="373"/>
                    </a:cubicBezTo>
                    <a:cubicBezTo>
                      <a:pt x="62" y="364"/>
                      <a:pt x="74" y="365"/>
                      <a:pt x="93" y="364"/>
                    </a:cubicBezTo>
                    <a:cubicBezTo>
                      <a:pt x="112" y="363"/>
                      <a:pt x="114" y="351"/>
                      <a:pt x="124" y="343"/>
                    </a:cubicBezTo>
                    <a:cubicBezTo>
                      <a:pt x="134" y="335"/>
                      <a:pt x="149" y="319"/>
                      <a:pt x="154" y="319"/>
                    </a:cubicBezTo>
                    <a:cubicBezTo>
                      <a:pt x="158" y="318"/>
                      <a:pt x="168" y="314"/>
                      <a:pt x="174" y="302"/>
                    </a:cubicBezTo>
                    <a:cubicBezTo>
                      <a:pt x="182" y="290"/>
                      <a:pt x="187" y="279"/>
                      <a:pt x="194" y="274"/>
                    </a:cubicBezTo>
                    <a:cubicBezTo>
                      <a:pt x="200" y="269"/>
                      <a:pt x="206" y="265"/>
                      <a:pt x="214" y="271"/>
                    </a:cubicBezTo>
                    <a:cubicBezTo>
                      <a:pt x="222" y="276"/>
                      <a:pt x="229" y="267"/>
                      <a:pt x="232" y="263"/>
                    </a:cubicBezTo>
                    <a:cubicBezTo>
                      <a:pt x="236" y="259"/>
                      <a:pt x="246" y="243"/>
                      <a:pt x="254" y="237"/>
                    </a:cubicBezTo>
                    <a:cubicBezTo>
                      <a:pt x="262" y="231"/>
                      <a:pt x="277" y="238"/>
                      <a:pt x="286" y="239"/>
                    </a:cubicBezTo>
                    <a:cubicBezTo>
                      <a:pt x="294" y="239"/>
                      <a:pt x="294" y="223"/>
                      <a:pt x="298" y="215"/>
                    </a:cubicBezTo>
                    <a:cubicBezTo>
                      <a:pt x="302" y="207"/>
                      <a:pt x="302" y="207"/>
                      <a:pt x="310" y="199"/>
                    </a:cubicBezTo>
                    <a:cubicBezTo>
                      <a:pt x="318" y="192"/>
                      <a:pt x="325" y="181"/>
                      <a:pt x="326" y="177"/>
                    </a:cubicBezTo>
                    <a:cubicBezTo>
                      <a:pt x="327" y="171"/>
                      <a:pt x="326" y="147"/>
                      <a:pt x="326" y="147"/>
                    </a:cubicBezTo>
                    <a:cubicBezTo>
                      <a:pt x="326" y="147"/>
                      <a:pt x="367" y="141"/>
                      <a:pt x="409" y="137"/>
                    </a:cubicBezTo>
                    <a:cubicBezTo>
                      <a:pt x="450" y="133"/>
                      <a:pt x="559" y="115"/>
                      <a:pt x="559" y="115"/>
                    </a:cubicBezTo>
                    <a:cubicBezTo>
                      <a:pt x="559" y="115"/>
                      <a:pt x="880" y="55"/>
                      <a:pt x="913" y="47"/>
                    </a:cubicBezTo>
                    <a:cubicBezTo>
                      <a:pt x="946" y="39"/>
                      <a:pt x="1117" y="0"/>
                      <a:pt x="1118" y="2"/>
                    </a:cubicBezTo>
                    <a:cubicBezTo>
                      <a:pt x="1119" y="4"/>
                      <a:pt x="1105" y="9"/>
                      <a:pt x="1105" y="13"/>
                    </a:cubicBezTo>
                    <a:cubicBezTo>
                      <a:pt x="1105" y="16"/>
                      <a:pt x="1110" y="23"/>
                      <a:pt x="1115" y="27"/>
                    </a:cubicBezTo>
                    <a:cubicBezTo>
                      <a:pt x="1120" y="31"/>
                      <a:pt x="1130" y="43"/>
                      <a:pt x="1134" y="49"/>
                    </a:cubicBezTo>
                    <a:cubicBezTo>
                      <a:pt x="1137" y="55"/>
                      <a:pt x="1136" y="63"/>
                      <a:pt x="1130" y="67"/>
                    </a:cubicBezTo>
                    <a:cubicBezTo>
                      <a:pt x="1124" y="72"/>
                      <a:pt x="1123" y="67"/>
                      <a:pt x="1118" y="67"/>
                    </a:cubicBezTo>
                    <a:cubicBezTo>
                      <a:pt x="1112" y="65"/>
                      <a:pt x="1107" y="63"/>
                      <a:pt x="1107" y="67"/>
                    </a:cubicBezTo>
                    <a:cubicBezTo>
                      <a:pt x="1107" y="71"/>
                      <a:pt x="1107" y="75"/>
                      <a:pt x="1105" y="81"/>
                    </a:cubicBezTo>
                    <a:cubicBezTo>
                      <a:pt x="1103" y="87"/>
                      <a:pt x="1097" y="81"/>
                      <a:pt x="1092" y="81"/>
                    </a:cubicBezTo>
                    <a:cubicBezTo>
                      <a:pt x="1087" y="81"/>
                      <a:pt x="1077" y="91"/>
                      <a:pt x="1068" y="98"/>
                    </a:cubicBezTo>
                    <a:cubicBezTo>
                      <a:pt x="1059" y="105"/>
                      <a:pt x="1044" y="109"/>
                      <a:pt x="1039" y="111"/>
                    </a:cubicBezTo>
                    <a:cubicBezTo>
                      <a:pt x="1034" y="112"/>
                      <a:pt x="1028" y="115"/>
                      <a:pt x="1030" y="120"/>
                    </a:cubicBezTo>
                    <a:cubicBezTo>
                      <a:pt x="1034" y="125"/>
                      <a:pt x="1044" y="131"/>
                      <a:pt x="1048" y="131"/>
                    </a:cubicBezTo>
                    <a:cubicBezTo>
                      <a:pt x="1054" y="131"/>
                      <a:pt x="1076" y="120"/>
                      <a:pt x="1080" y="119"/>
                    </a:cubicBezTo>
                    <a:cubicBezTo>
                      <a:pt x="1086" y="119"/>
                      <a:pt x="1092" y="111"/>
                      <a:pt x="1098" y="108"/>
                    </a:cubicBezTo>
                    <a:cubicBezTo>
                      <a:pt x="1106" y="105"/>
                      <a:pt x="1119" y="111"/>
                      <a:pt x="1120" y="115"/>
                    </a:cubicBezTo>
                    <a:cubicBezTo>
                      <a:pt x="1122" y="121"/>
                      <a:pt x="1120" y="143"/>
                      <a:pt x="1122" y="151"/>
                    </a:cubicBezTo>
                    <a:cubicBezTo>
                      <a:pt x="1124" y="160"/>
                      <a:pt x="1131" y="155"/>
                      <a:pt x="1133" y="154"/>
                    </a:cubicBezTo>
                    <a:cubicBezTo>
                      <a:pt x="1135" y="153"/>
                      <a:pt x="1134" y="127"/>
                      <a:pt x="1135" y="123"/>
                    </a:cubicBezTo>
                    <a:cubicBezTo>
                      <a:pt x="1136" y="119"/>
                      <a:pt x="1148" y="110"/>
                      <a:pt x="1148" y="106"/>
                    </a:cubicBezTo>
                    <a:cubicBezTo>
                      <a:pt x="1150" y="102"/>
                      <a:pt x="1164" y="111"/>
                      <a:pt x="1172" y="117"/>
                    </a:cubicBezTo>
                    <a:cubicBezTo>
                      <a:pt x="1180" y="121"/>
                      <a:pt x="1173" y="139"/>
                      <a:pt x="1172" y="14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5" name="Google Shape;653;p97">
                <a:extLst>
                  <a:ext uri="{FF2B5EF4-FFF2-40B4-BE49-F238E27FC236}">
                    <a16:creationId xmlns:a16="http://schemas.microsoft.com/office/drawing/2014/main" id="{578F2513-63C4-FBE0-7A68-5895952B3D77}"/>
                  </a:ext>
                </a:extLst>
              </p:cNvPr>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6" name="Google Shape;654;p97">
                <a:extLst>
                  <a:ext uri="{FF2B5EF4-FFF2-40B4-BE49-F238E27FC236}">
                    <a16:creationId xmlns:a16="http://schemas.microsoft.com/office/drawing/2014/main" id="{ADEBDE76-1223-6018-6241-F37B64163BCE}"/>
                  </a:ext>
                </a:extLst>
              </p:cNvPr>
              <p:cNvSpPr/>
              <p:nvPr/>
            </p:nvSpPr>
            <p:spPr>
              <a:xfrm>
                <a:off x="4146" y="199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7" name="Google Shape;655;p97">
                <a:extLst>
                  <a:ext uri="{FF2B5EF4-FFF2-40B4-BE49-F238E27FC236}">
                    <a16:creationId xmlns:a16="http://schemas.microsoft.com/office/drawing/2014/main" id="{32F23266-043A-A644-3DF0-6434129F5866}"/>
                  </a:ext>
                </a:extLst>
              </p:cNvPr>
              <p:cNvSpPr/>
              <p:nvPr/>
            </p:nvSpPr>
            <p:spPr>
              <a:xfrm>
                <a:off x="238" y="827"/>
                <a:ext cx="834" cy="1374"/>
              </a:xfrm>
              <a:custGeom>
                <a:avLst/>
                <a:gdLst/>
                <a:ahLst/>
                <a:cxnLst/>
                <a:rect l="l" t="t" r="r" b="b"/>
                <a:pathLst>
                  <a:path w="1147" h="1888" extrusionOk="0">
                    <a:moveTo>
                      <a:pt x="1132" y="1640"/>
                    </a:moveTo>
                    <a:cubicBezTo>
                      <a:pt x="1122" y="1651"/>
                      <a:pt x="1098" y="1664"/>
                      <a:pt x="1086" y="1675"/>
                    </a:cubicBezTo>
                    <a:cubicBezTo>
                      <a:pt x="1074" y="1686"/>
                      <a:pt x="1078" y="1698"/>
                      <a:pt x="1074" y="1716"/>
                    </a:cubicBezTo>
                    <a:cubicBezTo>
                      <a:pt x="1070" y="1734"/>
                      <a:pt x="1056" y="1755"/>
                      <a:pt x="1044" y="1765"/>
                    </a:cubicBezTo>
                    <a:cubicBezTo>
                      <a:pt x="1032" y="1775"/>
                      <a:pt x="1030" y="1792"/>
                      <a:pt x="1028" y="1799"/>
                    </a:cubicBezTo>
                    <a:cubicBezTo>
                      <a:pt x="1028" y="1806"/>
                      <a:pt x="1026" y="1825"/>
                      <a:pt x="1038" y="1832"/>
                    </a:cubicBezTo>
                    <a:cubicBezTo>
                      <a:pt x="1048" y="1839"/>
                      <a:pt x="1054" y="1848"/>
                      <a:pt x="1055" y="1858"/>
                    </a:cubicBezTo>
                    <a:cubicBezTo>
                      <a:pt x="1055" y="1867"/>
                      <a:pt x="1045" y="1880"/>
                      <a:pt x="1020" y="1888"/>
                    </a:cubicBezTo>
                    <a:cubicBezTo>
                      <a:pt x="1020" y="1888"/>
                      <a:pt x="808" y="1862"/>
                      <a:pt x="756" y="1860"/>
                    </a:cubicBezTo>
                    <a:cubicBezTo>
                      <a:pt x="705" y="1858"/>
                      <a:pt x="669" y="1852"/>
                      <a:pt x="669" y="1852"/>
                    </a:cubicBezTo>
                    <a:cubicBezTo>
                      <a:pt x="669" y="1852"/>
                      <a:pt x="654" y="1852"/>
                      <a:pt x="654" y="1820"/>
                    </a:cubicBezTo>
                    <a:cubicBezTo>
                      <a:pt x="653" y="1790"/>
                      <a:pt x="664" y="1742"/>
                      <a:pt x="654" y="1724"/>
                    </a:cubicBezTo>
                    <a:cubicBezTo>
                      <a:pt x="642" y="1706"/>
                      <a:pt x="591" y="1636"/>
                      <a:pt x="580" y="1626"/>
                    </a:cubicBezTo>
                    <a:cubicBezTo>
                      <a:pt x="569" y="1614"/>
                      <a:pt x="562" y="1598"/>
                      <a:pt x="556" y="1602"/>
                    </a:cubicBezTo>
                    <a:cubicBezTo>
                      <a:pt x="549" y="1606"/>
                      <a:pt x="527" y="1613"/>
                      <a:pt x="527" y="1602"/>
                    </a:cubicBezTo>
                    <a:cubicBezTo>
                      <a:pt x="527" y="1590"/>
                      <a:pt x="534" y="1562"/>
                      <a:pt x="527" y="1556"/>
                    </a:cubicBezTo>
                    <a:cubicBezTo>
                      <a:pt x="520" y="1550"/>
                      <a:pt x="501" y="1541"/>
                      <a:pt x="488" y="1539"/>
                    </a:cubicBezTo>
                    <a:cubicBezTo>
                      <a:pt x="476" y="1537"/>
                      <a:pt x="428" y="1518"/>
                      <a:pt x="426" y="1500"/>
                    </a:cubicBezTo>
                    <a:cubicBezTo>
                      <a:pt x="424" y="1483"/>
                      <a:pt x="435" y="1483"/>
                      <a:pt x="414" y="1469"/>
                    </a:cubicBezTo>
                    <a:cubicBezTo>
                      <a:pt x="394" y="1455"/>
                      <a:pt x="361" y="1440"/>
                      <a:pt x="333" y="1428"/>
                    </a:cubicBezTo>
                    <a:cubicBezTo>
                      <a:pt x="305" y="1418"/>
                      <a:pt x="272" y="1415"/>
                      <a:pt x="268" y="1404"/>
                    </a:cubicBezTo>
                    <a:cubicBezTo>
                      <a:pt x="262" y="1394"/>
                      <a:pt x="250" y="1386"/>
                      <a:pt x="252" y="1371"/>
                    </a:cubicBezTo>
                    <a:cubicBezTo>
                      <a:pt x="254" y="1356"/>
                      <a:pt x="260" y="1346"/>
                      <a:pt x="265" y="1334"/>
                    </a:cubicBezTo>
                    <a:cubicBezTo>
                      <a:pt x="270" y="1322"/>
                      <a:pt x="285" y="1312"/>
                      <a:pt x="275" y="1298"/>
                    </a:cubicBezTo>
                    <a:cubicBezTo>
                      <a:pt x="265" y="1285"/>
                      <a:pt x="248" y="1274"/>
                      <a:pt x="248" y="1267"/>
                    </a:cubicBezTo>
                    <a:cubicBezTo>
                      <a:pt x="248" y="1260"/>
                      <a:pt x="248" y="1254"/>
                      <a:pt x="252" y="1250"/>
                    </a:cubicBezTo>
                    <a:cubicBezTo>
                      <a:pt x="256" y="1246"/>
                      <a:pt x="266" y="1240"/>
                      <a:pt x="256" y="1232"/>
                    </a:cubicBezTo>
                    <a:cubicBezTo>
                      <a:pt x="246" y="1224"/>
                      <a:pt x="223" y="1201"/>
                      <a:pt x="215" y="1178"/>
                    </a:cubicBezTo>
                    <a:cubicBezTo>
                      <a:pt x="207" y="1155"/>
                      <a:pt x="192" y="1130"/>
                      <a:pt x="186" y="1108"/>
                    </a:cubicBezTo>
                    <a:cubicBezTo>
                      <a:pt x="180" y="1086"/>
                      <a:pt x="172" y="1062"/>
                      <a:pt x="164" y="1058"/>
                    </a:cubicBezTo>
                    <a:cubicBezTo>
                      <a:pt x="158" y="1054"/>
                      <a:pt x="156" y="1035"/>
                      <a:pt x="158" y="1015"/>
                    </a:cubicBezTo>
                    <a:cubicBezTo>
                      <a:pt x="160" y="995"/>
                      <a:pt x="176" y="990"/>
                      <a:pt x="180" y="984"/>
                    </a:cubicBezTo>
                    <a:cubicBezTo>
                      <a:pt x="185" y="978"/>
                      <a:pt x="202" y="961"/>
                      <a:pt x="192" y="949"/>
                    </a:cubicBezTo>
                    <a:cubicBezTo>
                      <a:pt x="183" y="937"/>
                      <a:pt x="170" y="932"/>
                      <a:pt x="161" y="927"/>
                    </a:cubicBezTo>
                    <a:cubicBezTo>
                      <a:pt x="152" y="922"/>
                      <a:pt x="129" y="883"/>
                      <a:pt x="130" y="868"/>
                    </a:cubicBezTo>
                    <a:cubicBezTo>
                      <a:pt x="130" y="854"/>
                      <a:pt x="130" y="807"/>
                      <a:pt x="132" y="796"/>
                    </a:cubicBezTo>
                    <a:cubicBezTo>
                      <a:pt x="134" y="786"/>
                      <a:pt x="136" y="787"/>
                      <a:pt x="146" y="800"/>
                    </a:cubicBezTo>
                    <a:cubicBezTo>
                      <a:pt x="154" y="812"/>
                      <a:pt x="168" y="842"/>
                      <a:pt x="174" y="835"/>
                    </a:cubicBezTo>
                    <a:cubicBezTo>
                      <a:pt x="180" y="828"/>
                      <a:pt x="190" y="822"/>
                      <a:pt x="182" y="808"/>
                    </a:cubicBezTo>
                    <a:cubicBezTo>
                      <a:pt x="174" y="794"/>
                      <a:pt x="174" y="788"/>
                      <a:pt x="170" y="774"/>
                    </a:cubicBezTo>
                    <a:cubicBezTo>
                      <a:pt x="165" y="760"/>
                      <a:pt x="162" y="754"/>
                      <a:pt x="168" y="748"/>
                    </a:cubicBezTo>
                    <a:cubicBezTo>
                      <a:pt x="174" y="742"/>
                      <a:pt x="194" y="742"/>
                      <a:pt x="188" y="732"/>
                    </a:cubicBezTo>
                    <a:cubicBezTo>
                      <a:pt x="182" y="721"/>
                      <a:pt x="177" y="712"/>
                      <a:pt x="171" y="712"/>
                    </a:cubicBezTo>
                    <a:cubicBezTo>
                      <a:pt x="165" y="712"/>
                      <a:pt x="158" y="714"/>
                      <a:pt x="158" y="727"/>
                    </a:cubicBezTo>
                    <a:cubicBezTo>
                      <a:pt x="158" y="740"/>
                      <a:pt x="152" y="754"/>
                      <a:pt x="152" y="754"/>
                    </a:cubicBezTo>
                    <a:cubicBezTo>
                      <a:pt x="152" y="754"/>
                      <a:pt x="142" y="770"/>
                      <a:pt x="134" y="760"/>
                    </a:cubicBezTo>
                    <a:cubicBezTo>
                      <a:pt x="126" y="750"/>
                      <a:pt x="116" y="718"/>
                      <a:pt x="108" y="717"/>
                    </a:cubicBezTo>
                    <a:cubicBezTo>
                      <a:pt x="100" y="716"/>
                      <a:pt x="85" y="716"/>
                      <a:pt x="92" y="702"/>
                    </a:cubicBezTo>
                    <a:cubicBezTo>
                      <a:pt x="100" y="688"/>
                      <a:pt x="110" y="682"/>
                      <a:pt x="106" y="674"/>
                    </a:cubicBezTo>
                    <a:cubicBezTo>
                      <a:pt x="102" y="666"/>
                      <a:pt x="92" y="650"/>
                      <a:pt x="88" y="638"/>
                    </a:cubicBezTo>
                    <a:cubicBezTo>
                      <a:pt x="83" y="625"/>
                      <a:pt x="72" y="616"/>
                      <a:pt x="70" y="600"/>
                    </a:cubicBezTo>
                    <a:cubicBezTo>
                      <a:pt x="68" y="585"/>
                      <a:pt x="60" y="576"/>
                      <a:pt x="56" y="569"/>
                    </a:cubicBezTo>
                    <a:cubicBezTo>
                      <a:pt x="52" y="562"/>
                      <a:pt x="35" y="529"/>
                      <a:pt x="42" y="516"/>
                    </a:cubicBezTo>
                    <a:cubicBezTo>
                      <a:pt x="48" y="502"/>
                      <a:pt x="48" y="483"/>
                      <a:pt x="50" y="470"/>
                    </a:cubicBezTo>
                    <a:cubicBezTo>
                      <a:pt x="51" y="456"/>
                      <a:pt x="60" y="456"/>
                      <a:pt x="62" y="432"/>
                    </a:cubicBezTo>
                    <a:cubicBezTo>
                      <a:pt x="63" y="408"/>
                      <a:pt x="60" y="380"/>
                      <a:pt x="59" y="365"/>
                    </a:cubicBezTo>
                    <a:cubicBezTo>
                      <a:pt x="58" y="350"/>
                      <a:pt x="48" y="334"/>
                      <a:pt x="40" y="316"/>
                    </a:cubicBezTo>
                    <a:cubicBezTo>
                      <a:pt x="32" y="298"/>
                      <a:pt x="0" y="272"/>
                      <a:pt x="29" y="245"/>
                    </a:cubicBezTo>
                    <a:cubicBezTo>
                      <a:pt x="58" y="218"/>
                      <a:pt x="82" y="193"/>
                      <a:pt x="87" y="170"/>
                    </a:cubicBezTo>
                    <a:cubicBezTo>
                      <a:pt x="92" y="147"/>
                      <a:pt x="106" y="123"/>
                      <a:pt x="110" y="92"/>
                    </a:cubicBezTo>
                    <a:cubicBezTo>
                      <a:pt x="114" y="60"/>
                      <a:pt x="114" y="25"/>
                      <a:pt x="115" y="16"/>
                    </a:cubicBezTo>
                    <a:cubicBezTo>
                      <a:pt x="116" y="6"/>
                      <a:pt x="118" y="0"/>
                      <a:pt x="118" y="0"/>
                    </a:cubicBezTo>
                    <a:cubicBezTo>
                      <a:pt x="645" y="141"/>
                      <a:pt x="645" y="141"/>
                      <a:pt x="645" y="141"/>
                    </a:cubicBezTo>
                    <a:cubicBezTo>
                      <a:pt x="519" y="641"/>
                      <a:pt x="519" y="641"/>
                      <a:pt x="519" y="641"/>
                    </a:cubicBezTo>
                    <a:cubicBezTo>
                      <a:pt x="519" y="641"/>
                      <a:pt x="516" y="648"/>
                      <a:pt x="524" y="659"/>
                    </a:cubicBezTo>
                    <a:cubicBezTo>
                      <a:pt x="531" y="668"/>
                      <a:pt x="1098" y="1493"/>
                      <a:pt x="1098" y="1493"/>
                    </a:cubicBezTo>
                    <a:cubicBezTo>
                      <a:pt x="1098" y="1493"/>
                      <a:pt x="1098" y="1493"/>
                      <a:pt x="1098" y="1493"/>
                    </a:cubicBezTo>
                    <a:cubicBezTo>
                      <a:pt x="1096" y="1506"/>
                      <a:pt x="1096" y="1518"/>
                      <a:pt x="1098" y="1520"/>
                    </a:cubicBezTo>
                    <a:cubicBezTo>
                      <a:pt x="1102" y="1524"/>
                      <a:pt x="1116" y="1562"/>
                      <a:pt x="1116" y="1566"/>
                    </a:cubicBezTo>
                    <a:cubicBezTo>
                      <a:pt x="1116" y="1570"/>
                      <a:pt x="1130" y="1603"/>
                      <a:pt x="1138" y="1616"/>
                    </a:cubicBezTo>
                    <a:cubicBezTo>
                      <a:pt x="1147" y="1630"/>
                      <a:pt x="1142" y="1630"/>
                      <a:pt x="1132" y="1640"/>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8" name="Google Shape;656;p97">
                <a:extLst>
                  <a:ext uri="{FF2B5EF4-FFF2-40B4-BE49-F238E27FC236}">
                    <a16:creationId xmlns:a16="http://schemas.microsoft.com/office/drawing/2014/main" id="{1E762468-4908-9CD2-F77E-DC987A41D7CF}"/>
                  </a:ext>
                </a:extLst>
              </p:cNvPr>
              <p:cNvSpPr/>
              <p:nvPr/>
            </p:nvSpPr>
            <p:spPr>
              <a:xfrm>
                <a:off x="580" y="2072"/>
                <a:ext cx="24" cy="38"/>
              </a:xfrm>
              <a:custGeom>
                <a:avLst/>
                <a:gdLst/>
                <a:ahLst/>
                <a:cxnLst/>
                <a:rect l="l" t="t" r="r" b="b"/>
                <a:pathLst>
                  <a:path w="34" h="52" extrusionOk="0">
                    <a:moveTo>
                      <a:pt x="29" y="44"/>
                    </a:moveTo>
                    <a:cubicBezTo>
                      <a:pt x="29" y="44"/>
                      <a:pt x="20" y="30"/>
                      <a:pt x="16" y="22"/>
                    </a:cubicBezTo>
                    <a:cubicBezTo>
                      <a:pt x="12" y="15"/>
                      <a:pt x="3" y="0"/>
                      <a:pt x="2" y="10"/>
                    </a:cubicBezTo>
                    <a:cubicBezTo>
                      <a:pt x="0" y="19"/>
                      <a:pt x="4" y="34"/>
                      <a:pt x="8" y="40"/>
                    </a:cubicBezTo>
                    <a:cubicBezTo>
                      <a:pt x="12" y="47"/>
                      <a:pt x="34" y="52"/>
                      <a:pt x="29" y="4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29" name="Google Shape;657;p97">
                <a:extLst>
                  <a:ext uri="{FF2B5EF4-FFF2-40B4-BE49-F238E27FC236}">
                    <a16:creationId xmlns:a16="http://schemas.microsoft.com/office/drawing/2014/main" id="{D9F30BE6-36C2-46A2-5B6A-E5A720E0D9C4}"/>
                  </a:ext>
                </a:extLst>
              </p:cNvPr>
              <p:cNvSpPr/>
              <p:nvPr/>
            </p:nvSpPr>
            <p:spPr>
              <a:xfrm>
                <a:off x="593" y="2014"/>
                <a:ext cx="33" cy="32"/>
              </a:xfrm>
              <a:custGeom>
                <a:avLst/>
                <a:gdLst/>
                <a:ahLst/>
                <a:cxnLst/>
                <a:rect l="l" t="t" r="r" b="b"/>
                <a:pathLst>
                  <a:path w="46" h="45" extrusionOk="0">
                    <a:moveTo>
                      <a:pt x="40" y="34"/>
                    </a:moveTo>
                    <a:cubicBezTo>
                      <a:pt x="38" y="32"/>
                      <a:pt x="29" y="22"/>
                      <a:pt x="23" y="17"/>
                    </a:cubicBezTo>
                    <a:cubicBezTo>
                      <a:pt x="17" y="11"/>
                      <a:pt x="5" y="0"/>
                      <a:pt x="2" y="8"/>
                    </a:cubicBezTo>
                    <a:cubicBezTo>
                      <a:pt x="0" y="15"/>
                      <a:pt x="4" y="25"/>
                      <a:pt x="13" y="31"/>
                    </a:cubicBezTo>
                    <a:cubicBezTo>
                      <a:pt x="21" y="38"/>
                      <a:pt x="32" y="42"/>
                      <a:pt x="35" y="43"/>
                    </a:cubicBezTo>
                    <a:cubicBezTo>
                      <a:pt x="42" y="45"/>
                      <a:pt x="46" y="41"/>
                      <a:pt x="40" y="3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0" name="Google Shape;658;p97">
                <a:extLst>
                  <a:ext uri="{FF2B5EF4-FFF2-40B4-BE49-F238E27FC236}">
                    <a16:creationId xmlns:a16="http://schemas.microsoft.com/office/drawing/2014/main" id="{25860106-99E5-ECC2-2FB9-1C8D1322ABC8}"/>
                  </a:ext>
                </a:extLst>
              </p:cNvPr>
              <p:cNvSpPr/>
              <p:nvPr/>
            </p:nvSpPr>
            <p:spPr>
              <a:xfrm>
                <a:off x="492" y="2025"/>
                <a:ext cx="0" cy="0"/>
              </a:xfrm>
              <a:prstGeom prst="ellipse">
                <a:avLst/>
              </a:pr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1" name="Google Shape;659;p97">
                <a:extLst>
                  <a:ext uri="{FF2B5EF4-FFF2-40B4-BE49-F238E27FC236}">
                    <a16:creationId xmlns:a16="http://schemas.microsoft.com/office/drawing/2014/main" id="{89096A1F-DE54-0123-13E8-0E072E7BCDC4}"/>
                  </a:ext>
                </a:extLst>
              </p:cNvPr>
              <p:cNvSpPr/>
              <p:nvPr/>
            </p:nvSpPr>
            <p:spPr>
              <a:xfrm>
                <a:off x="444" y="1917"/>
                <a:ext cx="0" cy="0"/>
              </a:xfrm>
              <a:prstGeom prst="ellipse">
                <a:avLst/>
              </a:pr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2" name="Google Shape;660;p97">
                <a:extLst>
                  <a:ext uri="{FF2B5EF4-FFF2-40B4-BE49-F238E27FC236}">
                    <a16:creationId xmlns:a16="http://schemas.microsoft.com/office/drawing/2014/main" id="{7B990E2C-332A-293B-C028-D980AE2442ED}"/>
                  </a:ext>
                </a:extLst>
              </p:cNvPr>
              <p:cNvSpPr/>
              <p:nvPr/>
            </p:nvSpPr>
            <p:spPr>
              <a:xfrm>
                <a:off x="478" y="1917"/>
                <a:ext cx="43" cy="18"/>
              </a:xfrm>
              <a:custGeom>
                <a:avLst/>
                <a:gdLst/>
                <a:ahLst/>
                <a:cxnLst/>
                <a:rect l="l" t="t" r="r" b="b"/>
                <a:pathLst>
                  <a:path w="59" h="25" extrusionOk="0">
                    <a:moveTo>
                      <a:pt x="54" y="17"/>
                    </a:moveTo>
                    <a:cubicBezTo>
                      <a:pt x="43" y="15"/>
                      <a:pt x="35" y="13"/>
                      <a:pt x="30" y="11"/>
                    </a:cubicBezTo>
                    <a:cubicBezTo>
                      <a:pt x="26" y="8"/>
                      <a:pt x="22" y="4"/>
                      <a:pt x="16" y="2"/>
                    </a:cubicBezTo>
                    <a:cubicBezTo>
                      <a:pt x="9" y="0"/>
                      <a:pt x="0" y="1"/>
                      <a:pt x="4" y="10"/>
                    </a:cubicBezTo>
                    <a:cubicBezTo>
                      <a:pt x="7" y="19"/>
                      <a:pt x="11" y="25"/>
                      <a:pt x="19" y="24"/>
                    </a:cubicBezTo>
                    <a:cubicBezTo>
                      <a:pt x="27" y="24"/>
                      <a:pt x="42" y="22"/>
                      <a:pt x="45" y="22"/>
                    </a:cubicBezTo>
                    <a:cubicBezTo>
                      <a:pt x="49" y="21"/>
                      <a:pt x="59" y="18"/>
                      <a:pt x="54" y="1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3" name="Google Shape;661;p97">
                <a:extLst>
                  <a:ext uri="{FF2B5EF4-FFF2-40B4-BE49-F238E27FC236}">
                    <a16:creationId xmlns:a16="http://schemas.microsoft.com/office/drawing/2014/main" id="{E88572AA-AFB1-8450-CE11-E6C83CD0DB79}"/>
                  </a:ext>
                </a:extLst>
              </p:cNvPr>
              <p:cNvSpPr/>
              <p:nvPr/>
            </p:nvSpPr>
            <p:spPr>
              <a:xfrm>
                <a:off x="3992" y="1057"/>
                <a:ext cx="420" cy="485"/>
              </a:xfrm>
              <a:custGeom>
                <a:avLst/>
                <a:gdLst/>
                <a:ahLst/>
                <a:cxnLst/>
                <a:rect l="l" t="t" r="r" b="b"/>
                <a:pathLst>
                  <a:path w="578" h="666" extrusionOk="0">
                    <a:moveTo>
                      <a:pt x="574" y="228"/>
                    </a:moveTo>
                    <a:cubicBezTo>
                      <a:pt x="574" y="229"/>
                      <a:pt x="574" y="230"/>
                      <a:pt x="573" y="230"/>
                    </a:cubicBezTo>
                    <a:cubicBezTo>
                      <a:pt x="567" y="226"/>
                      <a:pt x="565" y="231"/>
                      <a:pt x="563" y="234"/>
                    </a:cubicBezTo>
                    <a:cubicBezTo>
                      <a:pt x="562" y="236"/>
                      <a:pt x="561" y="254"/>
                      <a:pt x="569" y="278"/>
                    </a:cubicBezTo>
                    <a:cubicBezTo>
                      <a:pt x="578" y="301"/>
                      <a:pt x="569" y="298"/>
                      <a:pt x="569" y="322"/>
                    </a:cubicBezTo>
                    <a:cubicBezTo>
                      <a:pt x="569" y="346"/>
                      <a:pt x="565" y="365"/>
                      <a:pt x="563" y="386"/>
                    </a:cubicBezTo>
                    <a:cubicBezTo>
                      <a:pt x="561" y="407"/>
                      <a:pt x="563" y="406"/>
                      <a:pt x="545" y="422"/>
                    </a:cubicBezTo>
                    <a:cubicBezTo>
                      <a:pt x="527" y="438"/>
                      <a:pt x="512" y="469"/>
                      <a:pt x="501" y="466"/>
                    </a:cubicBezTo>
                    <a:cubicBezTo>
                      <a:pt x="491" y="464"/>
                      <a:pt x="483" y="474"/>
                      <a:pt x="482" y="482"/>
                    </a:cubicBezTo>
                    <a:cubicBezTo>
                      <a:pt x="481" y="489"/>
                      <a:pt x="473" y="488"/>
                      <a:pt x="464" y="498"/>
                    </a:cubicBezTo>
                    <a:cubicBezTo>
                      <a:pt x="456" y="508"/>
                      <a:pt x="455" y="528"/>
                      <a:pt x="459" y="539"/>
                    </a:cubicBezTo>
                    <a:cubicBezTo>
                      <a:pt x="464" y="550"/>
                      <a:pt x="453" y="557"/>
                      <a:pt x="446" y="560"/>
                    </a:cubicBezTo>
                    <a:cubicBezTo>
                      <a:pt x="439" y="562"/>
                      <a:pt x="425" y="545"/>
                      <a:pt x="418" y="546"/>
                    </a:cubicBezTo>
                    <a:cubicBezTo>
                      <a:pt x="411" y="548"/>
                      <a:pt x="405" y="586"/>
                      <a:pt x="410" y="593"/>
                    </a:cubicBezTo>
                    <a:cubicBezTo>
                      <a:pt x="415" y="600"/>
                      <a:pt x="414" y="623"/>
                      <a:pt x="410" y="628"/>
                    </a:cubicBezTo>
                    <a:cubicBezTo>
                      <a:pt x="406" y="632"/>
                      <a:pt x="405" y="642"/>
                      <a:pt x="388" y="657"/>
                    </a:cubicBezTo>
                    <a:cubicBezTo>
                      <a:pt x="377" y="666"/>
                      <a:pt x="371" y="663"/>
                      <a:pt x="368" y="660"/>
                    </a:cubicBezTo>
                    <a:cubicBezTo>
                      <a:pt x="368" y="659"/>
                      <a:pt x="368" y="659"/>
                      <a:pt x="368" y="659"/>
                    </a:cubicBezTo>
                    <a:cubicBezTo>
                      <a:pt x="368" y="659"/>
                      <a:pt x="368" y="659"/>
                      <a:pt x="367" y="659"/>
                    </a:cubicBezTo>
                    <a:cubicBezTo>
                      <a:pt x="367" y="659"/>
                      <a:pt x="367" y="659"/>
                      <a:pt x="367" y="659"/>
                    </a:cubicBezTo>
                    <a:cubicBezTo>
                      <a:pt x="367" y="658"/>
                      <a:pt x="367" y="658"/>
                      <a:pt x="367" y="658"/>
                    </a:cubicBezTo>
                    <a:cubicBezTo>
                      <a:pt x="367" y="658"/>
                      <a:pt x="367" y="658"/>
                      <a:pt x="367" y="658"/>
                    </a:cubicBezTo>
                    <a:cubicBezTo>
                      <a:pt x="367" y="657"/>
                      <a:pt x="367" y="657"/>
                      <a:pt x="367" y="657"/>
                    </a:cubicBezTo>
                    <a:cubicBezTo>
                      <a:pt x="367" y="657"/>
                      <a:pt x="366" y="657"/>
                      <a:pt x="366" y="657"/>
                    </a:cubicBezTo>
                    <a:cubicBezTo>
                      <a:pt x="366" y="657"/>
                      <a:pt x="366" y="657"/>
                      <a:pt x="366" y="657"/>
                    </a:cubicBezTo>
                    <a:cubicBezTo>
                      <a:pt x="366" y="657"/>
                      <a:pt x="366" y="657"/>
                      <a:pt x="366" y="657"/>
                    </a:cubicBezTo>
                    <a:cubicBezTo>
                      <a:pt x="361" y="648"/>
                      <a:pt x="352" y="642"/>
                      <a:pt x="346" y="640"/>
                    </a:cubicBezTo>
                    <a:cubicBezTo>
                      <a:pt x="336" y="637"/>
                      <a:pt x="328" y="630"/>
                      <a:pt x="320" y="615"/>
                    </a:cubicBezTo>
                    <a:cubicBezTo>
                      <a:pt x="312" y="600"/>
                      <a:pt x="289" y="631"/>
                      <a:pt x="275" y="637"/>
                    </a:cubicBezTo>
                    <a:cubicBezTo>
                      <a:pt x="261" y="644"/>
                      <a:pt x="260" y="638"/>
                      <a:pt x="252" y="634"/>
                    </a:cubicBezTo>
                    <a:cubicBezTo>
                      <a:pt x="243" y="630"/>
                      <a:pt x="238" y="631"/>
                      <a:pt x="229" y="635"/>
                    </a:cubicBezTo>
                    <a:cubicBezTo>
                      <a:pt x="220" y="639"/>
                      <a:pt x="208" y="645"/>
                      <a:pt x="201" y="636"/>
                    </a:cubicBezTo>
                    <a:cubicBezTo>
                      <a:pt x="194" y="627"/>
                      <a:pt x="175" y="627"/>
                      <a:pt x="162" y="627"/>
                    </a:cubicBezTo>
                    <a:cubicBezTo>
                      <a:pt x="150" y="629"/>
                      <a:pt x="154" y="629"/>
                      <a:pt x="138" y="611"/>
                    </a:cubicBezTo>
                    <a:cubicBezTo>
                      <a:pt x="120" y="593"/>
                      <a:pt x="110" y="583"/>
                      <a:pt x="96" y="579"/>
                    </a:cubicBezTo>
                    <a:cubicBezTo>
                      <a:pt x="82" y="575"/>
                      <a:pt x="62" y="577"/>
                      <a:pt x="54" y="579"/>
                    </a:cubicBezTo>
                    <a:cubicBezTo>
                      <a:pt x="50" y="580"/>
                      <a:pt x="49" y="585"/>
                      <a:pt x="50" y="591"/>
                    </a:cubicBezTo>
                    <a:cubicBezTo>
                      <a:pt x="47" y="575"/>
                      <a:pt x="1" y="143"/>
                      <a:pt x="0" y="131"/>
                    </a:cubicBezTo>
                    <a:cubicBezTo>
                      <a:pt x="0" y="131"/>
                      <a:pt x="142" y="105"/>
                      <a:pt x="165" y="100"/>
                    </a:cubicBezTo>
                    <a:cubicBezTo>
                      <a:pt x="165" y="100"/>
                      <a:pt x="165" y="100"/>
                      <a:pt x="165" y="100"/>
                    </a:cubicBezTo>
                    <a:cubicBezTo>
                      <a:pt x="189" y="96"/>
                      <a:pt x="213" y="110"/>
                      <a:pt x="225" y="115"/>
                    </a:cubicBezTo>
                    <a:cubicBezTo>
                      <a:pt x="237" y="120"/>
                      <a:pt x="237" y="126"/>
                      <a:pt x="237" y="132"/>
                    </a:cubicBezTo>
                    <a:cubicBezTo>
                      <a:pt x="237" y="137"/>
                      <a:pt x="243" y="138"/>
                      <a:pt x="254" y="135"/>
                    </a:cubicBezTo>
                    <a:cubicBezTo>
                      <a:pt x="265" y="132"/>
                      <a:pt x="286" y="132"/>
                      <a:pt x="317" y="135"/>
                    </a:cubicBezTo>
                    <a:cubicBezTo>
                      <a:pt x="347" y="138"/>
                      <a:pt x="328" y="130"/>
                      <a:pt x="349" y="113"/>
                    </a:cubicBezTo>
                    <a:cubicBezTo>
                      <a:pt x="371" y="96"/>
                      <a:pt x="381" y="103"/>
                      <a:pt x="402" y="99"/>
                    </a:cubicBezTo>
                    <a:cubicBezTo>
                      <a:pt x="423" y="95"/>
                      <a:pt x="434" y="60"/>
                      <a:pt x="446" y="50"/>
                    </a:cubicBezTo>
                    <a:cubicBezTo>
                      <a:pt x="458" y="40"/>
                      <a:pt x="537" y="0"/>
                      <a:pt x="537" y="0"/>
                    </a:cubicBezTo>
                    <a:cubicBezTo>
                      <a:pt x="537" y="0"/>
                      <a:pt x="574" y="205"/>
                      <a:pt x="574" y="228"/>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4" name="Google Shape;662;p97">
                <a:extLst>
                  <a:ext uri="{FF2B5EF4-FFF2-40B4-BE49-F238E27FC236}">
                    <a16:creationId xmlns:a16="http://schemas.microsoft.com/office/drawing/2014/main" id="{81CBC789-6598-B331-6371-42B4A9322B32}"/>
                  </a:ext>
                </a:extLst>
              </p:cNvPr>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5" name="Google Shape;663;p97">
                <a:extLst>
                  <a:ext uri="{FF2B5EF4-FFF2-40B4-BE49-F238E27FC236}">
                    <a16:creationId xmlns:a16="http://schemas.microsoft.com/office/drawing/2014/main" id="{AF1E98BD-8025-1A91-34F0-4944C327056E}"/>
                  </a:ext>
                </a:extLst>
              </p:cNvPr>
              <p:cNvSpPr/>
              <p:nvPr/>
            </p:nvSpPr>
            <p:spPr>
              <a:xfrm>
                <a:off x="4258" y="1535"/>
                <a:ext cx="1" cy="1"/>
              </a:xfrm>
              <a:custGeom>
                <a:avLst/>
                <a:gdLst/>
                <a:ahLst/>
                <a:cxnLst/>
                <a:rect l="l" t="t" r="r" b="b"/>
                <a:pathLst>
                  <a:path w="2" h="2" extrusionOk="0">
                    <a:moveTo>
                      <a:pt x="2" y="2"/>
                    </a:moveTo>
                    <a:cubicBezTo>
                      <a:pt x="1"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6" name="Google Shape;664;p97">
                <a:extLst>
                  <a:ext uri="{FF2B5EF4-FFF2-40B4-BE49-F238E27FC236}">
                    <a16:creationId xmlns:a16="http://schemas.microsoft.com/office/drawing/2014/main" id="{5A9818AD-7915-3FDD-56D4-082290CCA933}"/>
                  </a:ext>
                </a:extLst>
              </p:cNvPr>
              <p:cNvSpPr/>
              <p:nvPr/>
            </p:nvSpPr>
            <p:spPr>
              <a:xfrm>
                <a:off x="4188" y="1335"/>
                <a:ext cx="785" cy="447"/>
              </a:xfrm>
              <a:custGeom>
                <a:avLst/>
                <a:gdLst/>
                <a:ahLst/>
                <a:cxnLst/>
                <a:rect l="l" t="t" r="r" b="b"/>
                <a:pathLst>
                  <a:path w="1079" h="614" extrusionOk="0">
                    <a:moveTo>
                      <a:pt x="1060" y="432"/>
                    </a:moveTo>
                    <a:cubicBezTo>
                      <a:pt x="1059" y="430"/>
                      <a:pt x="888" y="469"/>
                      <a:pt x="855" y="477"/>
                    </a:cubicBezTo>
                    <a:cubicBezTo>
                      <a:pt x="822" y="485"/>
                      <a:pt x="501" y="545"/>
                      <a:pt x="501" y="545"/>
                    </a:cubicBezTo>
                    <a:cubicBezTo>
                      <a:pt x="501" y="545"/>
                      <a:pt x="392" y="563"/>
                      <a:pt x="351" y="567"/>
                    </a:cubicBezTo>
                    <a:cubicBezTo>
                      <a:pt x="309" y="571"/>
                      <a:pt x="268" y="577"/>
                      <a:pt x="268" y="577"/>
                    </a:cubicBezTo>
                    <a:cubicBezTo>
                      <a:pt x="155" y="589"/>
                      <a:pt x="81" y="601"/>
                      <a:pt x="0" y="614"/>
                    </a:cubicBezTo>
                    <a:cubicBezTo>
                      <a:pt x="23" y="605"/>
                      <a:pt x="70" y="569"/>
                      <a:pt x="84" y="557"/>
                    </a:cubicBezTo>
                    <a:cubicBezTo>
                      <a:pt x="99" y="545"/>
                      <a:pt x="108" y="526"/>
                      <a:pt x="112" y="519"/>
                    </a:cubicBezTo>
                    <a:cubicBezTo>
                      <a:pt x="116" y="511"/>
                      <a:pt x="124" y="495"/>
                      <a:pt x="132" y="487"/>
                    </a:cubicBezTo>
                    <a:cubicBezTo>
                      <a:pt x="141" y="479"/>
                      <a:pt x="180" y="445"/>
                      <a:pt x="191" y="432"/>
                    </a:cubicBezTo>
                    <a:cubicBezTo>
                      <a:pt x="195" y="427"/>
                      <a:pt x="195" y="423"/>
                      <a:pt x="193" y="419"/>
                    </a:cubicBezTo>
                    <a:cubicBezTo>
                      <a:pt x="194" y="420"/>
                      <a:pt x="201" y="429"/>
                      <a:pt x="210" y="437"/>
                    </a:cubicBezTo>
                    <a:cubicBezTo>
                      <a:pt x="218" y="445"/>
                      <a:pt x="242" y="475"/>
                      <a:pt x="264" y="463"/>
                    </a:cubicBezTo>
                    <a:cubicBezTo>
                      <a:pt x="285" y="451"/>
                      <a:pt x="292" y="441"/>
                      <a:pt x="311" y="445"/>
                    </a:cubicBezTo>
                    <a:cubicBezTo>
                      <a:pt x="330" y="449"/>
                      <a:pt x="353" y="431"/>
                      <a:pt x="364" y="421"/>
                    </a:cubicBezTo>
                    <a:cubicBezTo>
                      <a:pt x="374" y="413"/>
                      <a:pt x="382" y="403"/>
                      <a:pt x="395" y="403"/>
                    </a:cubicBezTo>
                    <a:cubicBezTo>
                      <a:pt x="408" y="401"/>
                      <a:pt x="435" y="388"/>
                      <a:pt x="435" y="362"/>
                    </a:cubicBezTo>
                    <a:cubicBezTo>
                      <a:pt x="435" y="336"/>
                      <a:pt x="440" y="309"/>
                      <a:pt x="450" y="297"/>
                    </a:cubicBezTo>
                    <a:cubicBezTo>
                      <a:pt x="460" y="285"/>
                      <a:pt x="464" y="263"/>
                      <a:pt x="470" y="242"/>
                    </a:cubicBezTo>
                    <a:cubicBezTo>
                      <a:pt x="477" y="221"/>
                      <a:pt x="478" y="176"/>
                      <a:pt x="492" y="185"/>
                    </a:cubicBezTo>
                    <a:cubicBezTo>
                      <a:pt x="506" y="193"/>
                      <a:pt x="524" y="207"/>
                      <a:pt x="536" y="194"/>
                    </a:cubicBezTo>
                    <a:cubicBezTo>
                      <a:pt x="548" y="181"/>
                      <a:pt x="543" y="170"/>
                      <a:pt x="547" y="159"/>
                    </a:cubicBezTo>
                    <a:cubicBezTo>
                      <a:pt x="551" y="148"/>
                      <a:pt x="552" y="135"/>
                      <a:pt x="560" y="131"/>
                    </a:cubicBezTo>
                    <a:cubicBezTo>
                      <a:pt x="568" y="127"/>
                      <a:pt x="587" y="116"/>
                      <a:pt x="598" y="105"/>
                    </a:cubicBezTo>
                    <a:cubicBezTo>
                      <a:pt x="608" y="95"/>
                      <a:pt x="626" y="70"/>
                      <a:pt x="626" y="53"/>
                    </a:cubicBezTo>
                    <a:cubicBezTo>
                      <a:pt x="626" y="42"/>
                      <a:pt x="625" y="24"/>
                      <a:pt x="630" y="13"/>
                    </a:cubicBezTo>
                    <a:cubicBezTo>
                      <a:pt x="633" y="6"/>
                      <a:pt x="640" y="3"/>
                      <a:pt x="654" y="11"/>
                    </a:cubicBezTo>
                    <a:cubicBezTo>
                      <a:pt x="688" y="31"/>
                      <a:pt x="707" y="41"/>
                      <a:pt x="708" y="25"/>
                    </a:cubicBezTo>
                    <a:cubicBezTo>
                      <a:pt x="709" y="20"/>
                      <a:pt x="712" y="15"/>
                      <a:pt x="716" y="11"/>
                    </a:cubicBezTo>
                    <a:cubicBezTo>
                      <a:pt x="724" y="2"/>
                      <a:pt x="739" y="0"/>
                      <a:pt x="747" y="15"/>
                    </a:cubicBezTo>
                    <a:cubicBezTo>
                      <a:pt x="759" y="37"/>
                      <a:pt x="785" y="44"/>
                      <a:pt x="792" y="52"/>
                    </a:cubicBezTo>
                    <a:cubicBezTo>
                      <a:pt x="799" y="60"/>
                      <a:pt x="832" y="91"/>
                      <a:pt x="814" y="108"/>
                    </a:cubicBezTo>
                    <a:cubicBezTo>
                      <a:pt x="796" y="125"/>
                      <a:pt x="789" y="149"/>
                      <a:pt x="804" y="157"/>
                    </a:cubicBezTo>
                    <a:cubicBezTo>
                      <a:pt x="818" y="163"/>
                      <a:pt x="840" y="149"/>
                      <a:pt x="843" y="149"/>
                    </a:cubicBezTo>
                    <a:cubicBezTo>
                      <a:pt x="846" y="149"/>
                      <a:pt x="850" y="167"/>
                      <a:pt x="852" y="173"/>
                    </a:cubicBezTo>
                    <a:cubicBezTo>
                      <a:pt x="852" y="181"/>
                      <a:pt x="890" y="171"/>
                      <a:pt x="910" y="182"/>
                    </a:cubicBezTo>
                    <a:cubicBezTo>
                      <a:pt x="920" y="188"/>
                      <a:pt x="926" y="193"/>
                      <a:pt x="931" y="197"/>
                    </a:cubicBezTo>
                    <a:cubicBezTo>
                      <a:pt x="936" y="200"/>
                      <a:pt x="941" y="203"/>
                      <a:pt x="948" y="205"/>
                    </a:cubicBezTo>
                    <a:cubicBezTo>
                      <a:pt x="964" y="209"/>
                      <a:pt x="970" y="227"/>
                      <a:pt x="964" y="235"/>
                    </a:cubicBezTo>
                    <a:cubicBezTo>
                      <a:pt x="957" y="243"/>
                      <a:pt x="966" y="263"/>
                      <a:pt x="956" y="261"/>
                    </a:cubicBezTo>
                    <a:cubicBezTo>
                      <a:pt x="945" y="257"/>
                      <a:pt x="924" y="245"/>
                      <a:pt x="916" y="241"/>
                    </a:cubicBezTo>
                    <a:cubicBezTo>
                      <a:pt x="906" y="238"/>
                      <a:pt x="903" y="247"/>
                      <a:pt x="926" y="258"/>
                    </a:cubicBezTo>
                    <a:cubicBezTo>
                      <a:pt x="948" y="269"/>
                      <a:pt x="969" y="271"/>
                      <a:pt x="974" y="279"/>
                    </a:cubicBezTo>
                    <a:cubicBezTo>
                      <a:pt x="978" y="284"/>
                      <a:pt x="982" y="299"/>
                      <a:pt x="982" y="305"/>
                    </a:cubicBezTo>
                    <a:cubicBezTo>
                      <a:pt x="982" y="308"/>
                      <a:pt x="981" y="309"/>
                      <a:pt x="980" y="307"/>
                    </a:cubicBezTo>
                    <a:cubicBezTo>
                      <a:pt x="973" y="302"/>
                      <a:pt x="958" y="296"/>
                      <a:pt x="957" y="301"/>
                    </a:cubicBezTo>
                    <a:cubicBezTo>
                      <a:pt x="956" y="307"/>
                      <a:pt x="972" y="319"/>
                      <a:pt x="968" y="320"/>
                    </a:cubicBezTo>
                    <a:cubicBezTo>
                      <a:pt x="964" y="321"/>
                      <a:pt x="959" y="321"/>
                      <a:pt x="959" y="325"/>
                    </a:cubicBezTo>
                    <a:cubicBezTo>
                      <a:pt x="959" y="330"/>
                      <a:pt x="966" y="329"/>
                      <a:pt x="972" y="333"/>
                    </a:cubicBezTo>
                    <a:cubicBezTo>
                      <a:pt x="977" y="337"/>
                      <a:pt x="995" y="337"/>
                      <a:pt x="990" y="352"/>
                    </a:cubicBezTo>
                    <a:cubicBezTo>
                      <a:pt x="984" y="367"/>
                      <a:pt x="985" y="384"/>
                      <a:pt x="968" y="373"/>
                    </a:cubicBezTo>
                    <a:cubicBezTo>
                      <a:pt x="951" y="361"/>
                      <a:pt x="938" y="349"/>
                      <a:pt x="932" y="349"/>
                    </a:cubicBezTo>
                    <a:cubicBezTo>
                      <a:pt x="926" y="347"/>
                      <a:pt x="931" y="356"/>
                      <a:pt x="938" y="361"/>
                    </a:cubicBezTo>
                    <a:cubicBezTo>
                      <a:pt x="944" y="366"/>
                      <a:pt x="950" y="375"/>
                      <a:pt x="962" y="383"/>
                    </a:cubicBezTo>
                    <a:cubicBezTo>
                      <a:pt x="973" y="391"/>
                      <a:pt x="984" y="389"/>
                      <a:pt x="988" y="386"/>
                    </a:cubicBezTo>
                    <a:cubicBezTo>
                      <a:pt x="992" y="383"/>
                      <a:pt x="985" y="377"/>
                      <a:pt x="997" y="376"/>
                    </a:cubicBezTo>
                    <a:cubicBezTo>
                      <a:pt x="1009" y="375"/>
                      <a:pt x="1036" y="361"/>
                      <a:pt x="1040" y="376"/>
                    </a:cubicBezTo>
                    <a:cubicBezTo>
                      <a:pt x="1046" y="391"/>
                      <a:pt x="1079" y="429"/>
                      <a:pt x="1060" y="432"/>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7" name="Google Shape;665;p97">
                <a:extLst>
                  <a:ext uri="{FF2B5EF4-FFF2-40B4-BE49-F238E27FC236}">
                    <a16:creationId xmlns:a16="http://schemas.microsoft.com/office/drawing/2014/main" id="{1BF48665-9AA2-B382-3ADB-029D61EE4BA8}"/>
                  </a:ext>
                </a:extLst>
              </p:cNvPr>
              <p:cNvSpPr/>
              <p:nvPr/>
            </p:nvSpPr>
            <p:spPr>
              <a:xfrm>
                <a:off x="4925" y="1477"/>
                <a:ext cx="39" cy="109"/>
              </a:xfrm>
              <a:custGeom>
                <a:avLst/>
                <a:gdLst/>
                <a:ahLst/>
                <a:cxnLst/>
                <a:rect l="l" t="t" r="r" b="b"/>
                <a:pathLst>
                  <a:path w="54" h="150" extrusionOk="0">
                    <a:moveTo>
                      <a:pt x="54" y="0"/>
                    </a:moveTo>
                    <a:cubicBezTo>
                      <a:pt x="54" y="3"/>
                      <a:pt x="53" y="5"/>
                      <a:pt x="53" y="9"/>
                    </a:cubicBezTo>
                    <a:cubicBezTo>
                      <a:pt x="51" y="16"/>
                      <a:pt x="49" y="52"/>
                      <a:pt x="44" y="64"/>
                    </a:cubicBezTo>
                    <a:cubicBezTo>
                      <a:pt x="39" y="76"/>
                      <a:pt x="35" y="68"/>
                      <a:pt x="30" y="74"/>
                    </a:cubicBezTo>
                    <a:cubicBezTo>
                      <a:pt x="25" y="82"/>
                      <a:pt x="26" y="102"/>
                      <a:pt x="25" y="126"/>
                    </a:cubicBezTo>
                    <a:cubicBezTo>
                      <a:pt x="24" y="150"/>
                      <a:pt x="8" y="133"/>
                      <a:pt x="3" y="123"/>
                    </a:cubicBezTo>
                    <a:cubicBezTo>
                      <a:pt x="1" y="120"/>
                      <a:pt x="0" y="116"/>
                      <a:pt x="0" y="111"/>
                    </a:cubicBezTo>
                    <a:cubicBezTo>
                      <a:pt x="0" y="97"/>
                      <a:pt x="4" y="77"/>
                      <a:pt x="5" y="60"/>
                    </a:cubicBezTo>
                    <a:cubicBezTo>
                      <a:pt x="7" y="36"/>
                      <a:pt x="15" y="20"/>
                      <a:pt x="17" y="18"/>
                    </a:cubicBezTo>
                    <a:cubicBezTo>
                      <a:pt x="20" y="15"/>
                      <a:pt x="26" y="10"/>
                      <a:pt x="25" y="0"/>
                    </a:cubicBezTo>
                    <a:lnTo>
                      <a:pt x="54" y="0"/>
                    </a:ln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8" name="Google Shape;666;p97">
                <a:extLst>
                  <a:ext uri="{FF2B5EF4-FFF2-40B4-BE49-F238E27FC236}">
                    <a16:creationId xmlns:a16="http://schemas.microsoft.com/office/drawing/2014/main" id="{F23FC21E-C639-D63C-2EDD-91DE1C602594}"/>
                  </a:ext>
                </a:extLst>
              </p:cNvPr>
              <p:cNvSpPr/>
              <p:nvPr/>
            </p:nvSpPr>
            <p:spPr>
              <a:xfrm>
                <a:off x="4259" y="1221"/>
                <a:ext cx="450" cy="459"/>
              </a:xfrm>
              <a:custGeom>
                <a:avLst/>
                <a:gdLst/>
                <a:ahLst/>
                <a:cxnLst/>
                <a:rect l="l" t="t" r="r" b="b"/>
                <a:pathLst>
                  <a:path w="618" h="631" extrusionOk="0">
                    <a:moveTo>
                      <a:pt x="618" y="167"/>
                    </a:moveTo>
                    <a:cubicBezTo>
                      <a:pt x="614" y="171"/>
                      <a:pt x="611" y="176"/>
                      <a:pt x="610" y="181"/>
                    </a:cubicBezTo>
                    <a:cubicBezTo>
                      <a:pt x="609" y="197"/>
                      <a:pt x="590" y="187"/>
                      <a:pt x="556" y="167"/>
                    </a:cubicBezTo>
                    <a:cubicBezTo>
                      <a:pt x="542" y="159"/>
                      <a:pt x="535" y="162"/>
                      <a:pt x="532" y="169"/>
                    </a:cubicBezTo>
                    <a:cubicBezTo>
                      <a:pt x="527" y="180"/>
                      <a:pt x="528" y="198"/>
                      <a:pt x="528" y="209"/>
                    </a:cubicBezTo>
                    <a:cubicBezTo>
                      <a:pt x="528" y="226"/>
                      <a:pt x="510" y="251"/>
                      <a:pt x="500" y="261"/>
                    </a:cubicBezTo>
                    <a:cubicBezTo>
                      <a:pt x="489" y="272"/>
                      <a:pt x="470" y="283"/>
                      <a:pt x="462" y="287"/>
                    </a:cubicBezTo>
                    <a:cubicBezTo>
                      <a:pt x="454" y="291"/>
                      <a:pt x="453" y="304"/>
                      <a:pt x="449" y="315"/>
                    </a:cubicBezTo>
                    <a:cubicBezTo>
                      <a:pt x="445" y="326"/>
                      <a:pt x="450" y="337"/>
                      <a:pt x="438" y="350"/>
                    </a:cubicBezTo>
                    <a:cubicBezTo>
                      <a:pt x="426" y="363"/>
                      <a:pt x="408" y="349"/>
                      <a:pt x="394" y="341"/>
                    </a:cubicBezTo>
                    <a:cubicBezTo>
                      <a:pt x="380" y="332"/>
                      <a:pt x="379" y="377"/>
                      <a:pt x="372" y="398"/>
                    </a:cubicBezTo>
                    <a:cubicBezTo>
                      <a:pt x="366" y="419"/>
                      <a:pt x="362" y="441"/>
                      <a:pt x="352" y="453"/>
                    </a:cubicBezTo>
                    <a:cubicBezTo>
                      <a:pt x="342" y="465"/>
                      <a:pt x="337" y="492"/>
                      <a:pt x="337" y="518"/>
                    </a:cubicBezTo>
                    <a:cubicBezTo>
                      <a:pt x="337" y="544"/>
                      <a:pt x="310" y="557"/>
                      <a:pt x="297" y="559"/>
                    </a:cubicBezTo>
                    <a:cubicBezTo>
                      <a:pt x="284" y="559"/>
                      <a:pt x="276" y="569"/>
                      <a:pt x="266" y="577"/>
                    </a:cubicBezTo>
                    <a:cubicBezTo>
                      <a:pt x="255" y="587"/>
                      <a:pt x="232" y="605"/>
                      <a:pt x="213" y="601"/>
                    </a:cubicBezTo>
                    <a:cubicBezTo>
                      <a:pt x="194" y="597"/>
                      <a:pt x="187" y="607"/>
                      <a:pt x="166" y="619"/>
                    </a:cubicBezTo>
                    <a:cubicBezTo>
                      <a:pt x="144" y="631"/>
                      <a:pt x="120" y="601"/>
                      <a:pt x="112" y="593"/>
                    </a:cubicBezTo>
                    <a:cubicBezTo>
                      <a:pt x="103" y="585"/>
                      <a:pt x="96" y="576"/>
                      <a:pt x="95" y="575"/>
                    </a:cubicBezTo>
                    <a:cubicBezTo>
                      <a:pt x="95" y="575"/>
                      <a:pt x="95" y="575"/>
                      <a:pt x="95" y="575"/>
                    </a:cubicBezTo>
                    <a:cubicBezTo>
                      <a:pt x="91" y="569"/>
                      <a:pt x="82" y="565"/>
                      <a:pt x="78" y="563"/>
                    </a:cubicBezTo>
                    <a:cubicBezTo>
                      <a:pt x="72" y="559"/>
                      <a:pt x="40" y="529"/>
                      <a:pt x="20" y="507"/>
                    </a:cubicBezTo>
                    <a:cubicBezTo>
                      <a:pt x="2" y="483"/>
                      <a:pt x="4" y="461"/>
                      <a:pt x="4" y="446"/>
                    </a:cubicBezTo>
                    <a:cubicBezTo>
                      <a:pt x="3" y="442"/>
                      <a:pt x="2" y="437"/>
                      <a:pt x="0" y="434"/>
                    </a:cubicBezTo>
                    <a:cubicBezTo>
                      <a:pt x="3" y="437"/>
                      <a:pt x="9" y="440"/>
                      <a:pt x="20" y="431"/>
                    </a:cubicBezTo>
                    <a:cubicBezTo>
                      <a:pt x="37" y="416"/>
                      <a:pt x="38" y="406"/>
                      <a:pt x="42" y="402"/>
                    </a:cubicBezTo>
                    <a:cubicBezTo>
                      <a:pt x="46" y="397"/>
                      <a:pt x="47" y="374"/>
                      <a:pt x="42" y="367"/>
                    </a:cubicBezTo>
                    <a:cubicBezTo>
                      <a:pt x="37" y="360"/>
                      <a:pt x="43" y="322"/>
                      <a:pt x="50" y="320"/>
                    </a:cubicBezTo>
                    <a:cubicBezTo>
                      <a:pt x="57" y="319"/>
                      <a:pt x="71" y="336"/>
                      <a:pt x="78" y="334"/>
                    </a:cubicBezTo>
                    <a:cubicBezTo>
                      <a:pt x="85" y="331"/>
                      <a:pt x="96" y="324"/>
                      <a:pt x="91" y="313"/>
                    </a:cubicBezTo>
                    <a:cubicBezTo>
                      <a:pt x="87" y="302"/>
                      <a:pt x="88" y="282"/>
                      <a:pt x="96" y="272"/>
                    </a:cubicBezTo>
                    <a:cubicBezTo>
                      <a:pt x="105" y="262"/>
                      <a:pt x="113" y="263"/>
                      <a:pt x="114" y="256"/>
                    </a:cubicBezTo>
                    <a:cubicBezTo>
                      <a:pt x="115" y="248"/>
                      <a:pt x="123" y="238"/>
                      <a:pt x="133" y="240"/>
                    </a:cubicBezTo>
                    <a:cubicBezTo>
                      <a:pt x="144" y="243"/>
                      <a:pt x="159" y="212"/>
                      <a:pt x="177" y="196"/>
                    </a:cubicBezTo>
                    <a:cubicBezTo>
                      <a:pt x="195" y="180"/>
                      <a:pt x="193" y="181"/>
                      <a:pt x="195" y="160"/>
                    </a:cubicBezTo>
                    <a:cubicBezTo>
                      <a:pt x="197" y="139"/>
                      <a:pt x="201" y="120"/>
                      <a:pt x="201" y="96"/>
                    </a:cubicBezTo>
                    <a:cubicBezTo>
                      <a:pt x="201" y="72"/>
                      <a:pt x="210" y="75"/>
                      <a:pt x="201" y="52"/>
                    </a:cubicBezTo>
                    <a:cubicBezTo>
                      <a:pt x="193" y="28"/>
                      <a:pt x="194" y="10"/>
                      <a:pt x="195" y="8"/>
                    </a:cubicBezTo>
                    <a:cubicBezTo>
                      <a:pt x="197" y="5"/>
                      <a:pt x="199" y="0"/>
                      <a:pt x="205" y="4"/>
                    </a:cubicBezTo>
                    <a:cubicBezTo>
                      <a:pt x="206" y="4"/>
                      <a:pt x="206" y="3"/>
                      <a:pt x="206" y="2"/>
                    </a:cubicBezTo>
                    <a:cubicBezTo>
                      <a:pt x="236" y="160"/>
                      <a:pt x="236" y="160"/>
                      <a:pt x="236" y="160"/>
                    </a:cubicBezTo>
                    <a:cubicBezTo>
                      <a:pt x="375" y="140"/>
                      <a:pt x="375" y="140"/>
                      <a:pt x="375" y="140"/>
                    </a:cubicBezTo>
                    <a:cubicBezTo>
                      <a:pt x="386" y="224"/>
                      <a:pt x="386" y="224"/>
                      <a:pt x="386" y="224"/>
                    </a:cubicBezTo>
                    <a:cubicBezTo>
                      <a:pt x="386" y="224"/>
                      <a:pt x="390" y="237"/>
                      <a:pt x="402" y="218"/>
                    </a:cubicBezTo>
                    <a:cubicBezTo>
                      <a:pt x="412" y="199"/>
                      <a:pt x="428" y="177"/>
                      <a:pt x="431" y="175"/>
                    </a:cubicBezTo>
                    <a:cubicBezTo>
                      <a:pt x="434" y="173"/>
                      <a:pt x="440" y="177"/>
                      <a:pt x="448" y="172"/>
                    </a:cubicBezTo>
                    <a:cubicBezTo>
                      <a:pt x="456" y="167"/>
                      <a:pt x="460" y="161"/>
                      <a:pt x="462" y="152"/>
                    </a:cubicBezTo>
                    <a:cubicBezTo>
                      <a:pt x="464" y="145"/>
                      <a:pt x="468" y="137"/>
                      <a:pt x="471" y="136"/>
                    </a:cubicBezTo>
                    <a:cubicBezTo>
                      <a:pt x="471" y="136"/>
                      <a:pt x="471" y="136"/>
                      <a:pt x="471" y="136"/>
                    </a:cubicBezTo>
                    <a:cubicBezTo>
                      <a:pt x="472" y="136"/>
                      <a:pt x="473" y="137"/>
                      <a:pt x="473" y="138"/>
                    </a:cubicBezTo>
                    <a:cubicBezTo>
                      <a:pt x="474" y="142"/>
                      <a:pt x="484" y="150"/>
                      <a:pt x="493" y="150"/>
                    </a:cubicBezTo>
                    <a:cubicBezTo>
                      <a:pt x="498" y="150"/>
                      <a:pt x="502" y="148"/>
                      <a:pt x="506" y="143"/>
                    </a:cubicBezTo>
                    <a:cubicBezTo>
                      <a:pt x="518" y="129"/>
                      <a:pt x="536" y="119"/>
                      <a:pt x="538" y="119"/>
                    </a:cubicBezTo>
                    <a:cubicBezTo>
                      <a:pt x="538" y="119"/>
                      <a:pt x="538" y="119"/>
                      <a:pt x="538" y="119"/>
                    </a:cubicBezTo>
                    <a:cubicBezTo>
                      <a:pt x="541" y="118"/>
                      <a:pt x="561" y="117"/>
                      <a:pt x="564" y="119"/>
                    </a:cubicBezTo>
                    <a:cubicBezTo>
                      <a:pt x="568" y="120"/>
                      <a:pt x="599" y="114"/>
                      <a:pt x="618" y="167"/>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39" name="Google Shape;667;p97">
                <a:extLst>
                  <a:ext uri="{FF2B5EF4-FFF2-40B4-BE49-F238E27FC236}">
                    <a16:creationId xmlns:a16="http://schemas.microsoft.com/office/drawing/2014/main" id="{5CA0762D-1446-4138-3D77-F7CE0A9958CC}"/>
                  </a:ext>
                </a:extLst>
              </p:cNvPr>
              <p:cNvSpPr/>
              <p:nvPr/>
            </p:nvSpPr>
            <p:spPr>
              <a:xfrm>
                <a:off x="2873" y="977"/>
                <a:ext cx="621" cy="399"/>
              </a:xfrm>
              <a:custGeom>
                <a:avLst/>
                <a:gdLst/>
                <a:ahLst/>
                <a:cxnLst/>
                <a:rect l="l" t="t" r="r" b="b"/>
                <a:pathLst>
                  <a:path w="853" h="549" extrusionOk="0">
                    <a:moveTo>
                      <a:pt x="847" y="252"/>
                    </a:moveTo>
                    <a:cubicBezTo>
                      <a:pt x="842" y="270"/>
                      <a:pt x="834" y="293"/>
                      <a:pt x="827" y="298"/>
                    </a:cubicBezTo>
                    <a:cubicBezTo>
                      <a:pt x="819" y="303"/>
                      <a:pt x="818" y="319"/>
                      <a:pt x="818" y="327"/>
                    </a:cubicBezTo>
                    <a:cubicBezTo>
                      <a:pt x="818" y="335"/>
                      <a:pt x="815" y="339"/>
                      <a:pt x="801" y="344"/>
                    </a:cubicBezTo>
                    <a:cubicBezTo>
                      <a:pt x="786" y="349"/>
                      <a:pt x="736" y="354"/>
                      <a:pt x="734" y="377"/>
                    </a:cubicBezTo>
                    <a:cubicBezTo>
                      <a:pt x="732" y="401"/>
                      <a:pt x="751" y="417"/>
                      <a:pt x="751" y="429"/>
                    </a:cubicBezTo>
                    <a:cubicBezTo>
                      <a:pt x="751" y="441"/>
                      <a:pt x="745" y="447"/>
                      <a:pt x="743" y="451"/>
                    </a:cubicBezTo>
                    <a:cubicBezTo>
                      <a:pt x="740" y="455"/>
                      <a:pt x="735" y="469"/>
                      <a:pt x="733" y="481"/>
                    </a:cubicBezTo>
                    <a:cubicBezTo>
                      <a:pt x="730" y="494"/>
                      <a:pt x="727" y="500"/>
                      <a:pt x="717" y="505"/>
                    </a:cubicBezTo>
                    <a:cubicBezTo>
                      <a:pt x="707" y="509"/>
                      <a:pt x="693" y="507"/>
                      <a:pt x="695" y="521"/>
                    </a:cubicBezTo>
                    <a:cubicBezTo>
                      <a:pt x="698" y="535"/>
                      <a:pt x="703" y="543"/>
                      <a:pt x="690" y="549"/>
                    </a:cubicBezTo>
                    <a:cubicBezTo>
                      <a:pt x="690" y="548"/>
                      <a:pt x="690" y="548"/>
                      <a:pt x="690" y="548"/>
                    </a:cubicBezTo>
                    <a:cubicBezTo>
                      <a:pt x="690" y="548"/>
                      <a:pt x="685" y="539"/>
                      <a:pt x="663" y="523"/>
                    </a:cubicBezTo>
                    <a:cubicBezTo>
                      <a:pt x="642" y="506"/>
                      <a:pt x="627" y="511"/>
                      <a:pt x="627" y="511"/>
                    </a:cubicBezTo>
                    <a:cubicBezTo>
                      <a:pt x="627" y="511"/>
                      <a:pt x="584" y="515"/>
                      <a:pt x="531" y="516"/>
                    </a:cubicBezTo>
                    <a:cubicBezTo>
                      <a:pt x="477" y="517"/>
                      <a:pt x="124" y="529"/>
                      <a:pt x="124" y="529"/>
                    </a:cubicBezTo>
                    <a:cubicBezTo>
                      <a:pt x="124" y="529"/>
                      <a:pt x="124" y="529"/>
                      <a:pt x="124" y="529"/>
                    </a:cubicBezTo>
                    <a:cubicBezTo>
                      <a:pt x="124" y="528"/>
                      <a:pt x="124" y="527"/>
                      <a:pt x="124" y="525"/>
                    </a:cubicBezTo>
                    <a:cubicBezTo>
                      <a:pt x="123" y="519"/>
                      <a:pt x="114" y="517"/>
                      <a:pt x="114" y="496"/>
                    </a:cubicBezTo>
                    <a:cubicBezTo>
                      <a:pt x="114" y="474"/>
                      <a:pt x="101" y="412"/>
                      <a:pt x="101" y="397"/>
                    </a:cubicBezTo>
                    <a:cubicBezTo>
                      <a:pt x="100" y="382"/>
                      <a:pt x="89" y="373"/>
                      <a:pt x="84" y="367"/>
                    </a:cubicBezTo>
                    <a:cubicBezTo>
                      <a:pt x="79" y="361"/>
                      <a:pt x="80" y="343"/>
                      <a:pt x="80" y="336"/>
                    </a:cubicBezTo>
                    <a:cubicBezTo>
                      <a:pt x="80" y="328"/>
                      <a:pt x="79" y="316"/>
                      <a:pt x="73" y="307"/>
                    </a:cubicBezTo>
                    <a:cubicBezTo>
                      <a:pt x="67" y="298"/>
                      <a:pt x="64" y="284"/>
                      <a:pt x="54" y="263"/>
                    </a:cubicBezTo>
                    <a:cubicBezTo>
                      <a:pt x="45" y="242"/>
                      <a:pt x="39" y="218"/>
                      <a:pt x="39" y="210"/>
                    </a:cubicBezTo>
                    <a:cubicBezTo>
                      <a:pt x="39" y="209"/>
                      <a:pt x="38" y="208"/>
                      <a:pt x="38" y="207"/>
                    </a:cubicBezTo>
                    <a:cubicBezTo>
                      <a:pt x="38" y="207"/>
                      <a:pt x="38" y="207"/>
                      <a:pt x="38" y="207"/>
                    </a:cubicBezTo>
                    <a:cubicBezTo>
                      <a:pt x="38" y="207"/>
                      <a:pt x="38" y="207"/>
                      <a:pt x="38" y="207"/>
                    </a:cubicBezTo>
                    <a:cubicBezTo>
                      <a:pt x="37" y="205"/>
                      <a:pt x="36" y="203"/>
                      <a:pt x="35" y="202"/>
                    </a:cubicBezTo>
                    <a:cubicBezTo>
                      <a:pt x="35" y="202"/>
                      <a:pt x="35" y="202"/>
                      <a:pt x="35" y="202"/>
                    </a:cubicBezTo>
                    <a:cubicBezTo>
                      <a:pt x="31" y="194"/>
                      <a:pt x="22" y="179"/>
                      <a:pt x="21" y="177"/>
                    </a:cubicBezTo>
                    <a:cubicBezTo>
                      <a:pt x="19" y="173"/>
                      <a:pt x="0" y="159"/>
                      <a:pt x="13" y="139"/>
                    </a:cubicBezTo>
                    <a:cubicBezTo>
                      <a:pt x="25" y="118"/>
                      <a:pt x="27" y="99"/>
                      <a:pt x="27" y="99"/>
                    </a:cubicBezTo>
                    <a:cubicBezTo>
                      <a:pt x="27" y="99"/>
                      <a:pt x="34" y="83"/>
                      <a:pt x="23" y="71"/>
                    </a:cubicBezTo>
                    <a:cubicBezTo>
                      <a:pt x="13" y="58"/>
                      <a:pt x="13" y="46"/>
                      <a:pt x="13" y="39"/>
                    </a:cubicBezTo>
                    <a:cubicBezTo>
                      <a:pt x="14" y="31"/>
                      <a:pt x="18" y="26"/>
                      <a:pt x="23" y="22"/>
                    </a:cubicBezTo>
                    <a:cubicBezTo>
                      <a:pt x="23" y="22"/>
                      <a:pt x="23" y="21"/>
                      <a:pt x="24" y="21"/>
                    </a:cubicBezTo>
                    <a:cubicBezTo>
                      <a:pt x="24" y="21"/>
                      <a:pt x="24" y="21"/>
                      <a:pt x="24" y="21"/>
                    </a:cubicBezTo>
                    <a:cubicBezTo>
                      <a:pt x="24" y="21"/>
                      <a:pt x="303" y="18"/>
                      <a:pt x="361" y="16"/>
                    </a:cubicBezTo>
                    <a:cubicBezTo>
                      <a:pt x="361" y="16"/>
                      <a:pt x="669" y="2"/>
                      <a:pt x="671" y="2"/>
                    </a:cubicBezTo>
                    <a:cubicBezTo>
                      <a:pt x="673" y="2"/>
                      <a:pt x="683" y="0"/>
                      <a:pt x="688" y="4"/>
                    </a:cubicBezTo>
                    <a:cubicBezTo>
                      <a:pt x="690" y="6"/>
                      <a:pt x="691" y="7"/>
                      <a:pt x="691" y="10"/>
                    </a:cubicBezTo>
                    <a:cubicBezTo>
                      <a:pt x="694" y="21"/>
                      <a:pt x="697" y="23"/>
                      <a:pt x="699" y="25"/>
                    </a:cubicBezTo>
                    <a:cubicBezTo>
                      <a:pt x="701" y="26"/>
                      <a:pt x="717" y="41"/>
                      <a:pt x="707" y="52"/>
                    </a:cubicBezTo>
                    <a:cubicBezTo>
                      <a:pt x="697" y="63"/>
                      <a:pt x="699" y="87"/>
                      <a:pt x="710" y="107"/>
                    </a:cubicBezTo>
                    <a:cubicBezTo>
                      <a:pt x="721" y="126"/>
                      <a:pt x="723" y="138"/>
                      <a:pt x="737" y="141"/>
                    </a:cubicBezTo>
                    <a:cubicBezTo>
                      <a:pt x="752" y="145"/>
                      <a:pt x="765" y="141"/>
                      <a:pt x="770" y="156"/>
                    </a:cubicBezTo>
                    <a:cubicBezTo>
                      <a:pt x="771" y="161"/>
                      <a:pt x="773" y="165"/>
                      <a:pt x="775" y="169"/>
                    </a:cubicBezTo>
                    <a:cubicBezTo>
                      <a:pt x="780" y="177"/>
                      <a:pt x="786" y="183"/>
                      <a:pt x="794" y="193"/>
                    </a:cubicBezTo>
                    <a:cubicBezTo>
                      <a:pt x="806" y="208"/>
                      <a:pt x="853" y="234"/>
                      <a:pt x="847" y="252"/>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40" name="Google Shape;668;p97">
                <a:extLst>
                  <a:ext uri="{FF2B5EF4-FFF2-40B4-BE49-F238E27FC236}">
                    <a16:creationId xmlns:a16="http://schemas.microsoft.com/office/drawing/2014/main" id="{583434AA-12D0-6749-62CD-0C79E5102918}"/>
                  </a:ext>
                </a:extLst>
              </p:cNvPr>
              <p:cNvSpPr/>
              <p:nvPr/>
            </p:nvSpPr>
            <p:spPr>
              <a:xfrm>
                <a:off x="317" y="324"/>
                <a:ext cx="818" cy="665"/>
              </a:xfrm>
              <a:custGeom>
                <a:avLst/>
                <a:gdLst/>
                <a:ahLst/>
                <a:cxnLst/>
                <a:rect l="l" t="t" r="r" b="b"/>
                <a:pathLst>
                  <a:path w="1124" h="914" extrusionOk="0">
                    <a:moveTo>
                      <a:pt x="1098" y="325"/>
                    </a:moveTo>
                    <a:cubicBezTo>
                      <a:pt x="1072" y="358"/>
                      <a:pt x="1060" y="372"/>
                      <a:pt x="1059" y="379"/>
                    </a:cubicBezTo>
                    <a:cubicBezTo>
                      <a:pt x="1058" y="385"/>
                      <a:pt x="1042" y="416"/>
                      <a:pt x="1039" y="422"/>
                    </a:cubicBezTo>
                    <a:cubicBezTo>
                      <a:pt x="1036" y="428"/>
                      <a:pt x="1030" y="431"/>
                      <a:pt x="1021" y="437"/>
                    </a:cubicBezTo>
                    <a:cubicBezTo>
                      <a:pt x="1012" y="444"/>
                      <a:pt x="980" y="473"/>
                      <a:pt x="978" y="488"/>
                    </a:cubicBezTo>
                    <a:cubicBezTo>
                      <a:pt x="975" y="503"/>
                      <a:pt x="970" y="513"/>
                      <a:pt x="974" y="517"/>
                    </a:cubicBezTo>
                    <a:cubicBezTo>
                      <a:pt x="977" y="521"/>
                      <a:pt x="986" y="525"/>
                      <a:pt x="990" y="527"/>
                    </a:cubicBezTo>
                    <a:cubicBezTo>
                      <a:pt x="995" y="530"/>
                      <a:pt x="1008" y="537"/>
                      <a:pt x="1002" y="553"/>
                    </a:cubicBezTo>
                    <a:cubicBezTo>
                      <a:pt x="995" y="568"/>
                      <a:pt x="993" y="587"/>
                      <a:pt x="986" y="592"/>
                    </a:cubicBezTo>
                    <a:cubicBezTo>
                      <a:pt x="978" y="597"/>
                      <a:pt x="976" y="607"/>
                      <a:pt x="974" y="620"/>
                    </a:cubicBezTo>
                    <a:cubicBezTo>
                      <a:pt x="972" y="633"/>
                      <a:pt x="911" y="914"/>
                      <a:pt x="911" y="914"/>
                    </a:cubicBezTo>
                    <a:cubicBezTo>
                      <a:pt x="749" y="881"/>
                      <a:pt x="585" y="847"/>
                      <a:pt x="536" y="833"/>
                    </a:cubicBezTo>
                    <a:cubicBezTo>
                      <a:pt x="9" y="692"/>
                      <a:pt x="9" y="692"/>
                      <a:pt x="9" y="692"/>
                    </a:cubicBezTo>
                    <a:cubicBezTo>
                      <a:pt x="9" y="692"/>
                      <a:pt x="1" y="672"/>
                      <a:pt x="0" y="663"/>
                    </a:cubicBezTo>
                    <a:cubicBezTo>
                      <a:pt x="0" y="653"/>
                      <a:pt x="1" y="611"/>
                      <a:pt x="9" y="604"/>
                    </a:cubicBezTo>
                    <a:cubicBezTo>
                      <a:pt x="16" y="597"/>
                      <a:pt x="20" y="590"/>
                      <a:pt x="19" y="568"/>
                    </a:cubicBezTo>
                    <a:cubicBezTo>
                      <a:pt x="18" y="546"/>
                      <a:pt x="20" y="525"/>
                      <a:pt x="31" y="511"/>
                    </a:cubicBezTo>
                    <a:cubicBezTo>
                      <a:pt x="42" y="497"/>
                      <a:pt x="48" y="464"/>
                      <a:pt x="56" y="461"/>
                    </a:cubicBezTo>
                    <a:cubicBezTo>
                      <a:pt x="65" y="457"/>
                      <a:pt x="85" y="459"/>
                      <a:pt x="85" y="453"/>
                    </a:cubicBezTo>
                    <a:cubicBezTo>
                      <a:pt x="85" y="446"/>
                      <a:pt x="76" y="441"/>
                      <a:pt x="79" y="434"/>
                    </a:cubicBezTo>
                    <a:cubicBezTo>
                      <a:pt x="82" y="427"/>
                      <a:pt x="106" y="386"/>
                      <a:pt x="109" y="380"/>
                    </a:cubicBezTo>
                    <a:cubicBezTo>
                      <a:pt x="112" y="374"/>
                      <a:pt x="130" y="325"/>
                      <a:pt x="135" y="311"/>
                    </a:cubicBezTo>
                    <a:cubicBezTo>
                      <a:pt x="140" y="298"/>
                      <a:pt x="151" y="289"/>
                      <a:pt x="152" y="287"/>
                    </a:cubicBezTo>
                    <a:cubicBezTo>
                      <a:pt x="152" y="284"/>
                      <a:pt x="156" y="272"/>
                      <a:pt x="156" y="267"/>
                    </a:cubicBezTo>
                    <a:cubicBezTo>
                      <a:pt x="156" y="263"/>
                      <a:pt x="168" y="216"/>
                      <a:pt x="172" y="212"/>
                    </a:cubicBezTo>
                    <a:cubicBezTo>
                      <a:pt x="175" y="208"/>
                      <a:pt x="198" y="164"/>
                      <a:pt x="200" y="153"/>
                    </a:cubicBezTo>
                    <a:cubicBezTo>
                      <a:pt x="202" y="143"/>
                      <a:pt x="221" y="92"/>
                      <a:pt x="224" y="87"/>
                    </a:cubicBezTo>
                    <a:cubicBezTo>
                      <a:pt x="226" y="83"/>
                      <a:pt x="235" y="35"/>
                      <a:pt x="241" y="28"/>
                    </a:cubicBezTo>
                    <a:cubicBezTo>
                      <a:pt x="247" y="21"/>
                      <a:pt x="240" y="0"/>
                      <a:pt x="248" y="0"/>
                    </a:cubicBezTo>
                    <a:cubicBezTo>
                      <a:pt x="255" y="0"/>
                      <a:pt x="306" y="3"/>
                      <a:pt x="309" y="10"/>
                    </a:cubicBezTo>
                    <a:cubicBezTo>
                      <a:pt x="314" y="20"/>
                      <a:pt x="325" y="19"/>
                      <a:pt x="333" y="22"/>
                    </a:cubicBezTo>
                    <a:cubicBezTo>
                      <a:pt x="336" y="23"/>
                      <a:pt x="342" y="25"/>
                      <a:pt x="347" y="28"/>
                    </a:cubicBezTo>
                    <a:cubicBezTo>
                      <a:pt x="348" y="29"/>
                      <a:pt x="348" y="29"/>
                      <a:pt x="348" y="29"/>
                    </a:cubicBezTo>
                    <a:cubicBezTo>
                      <a:pt x="348" y="29"/>
                      <a:pt x="348" y="29"/>
                      <a:pt x="348" y="29"/>
                    </a:cubicBezTo>
                    <a:cubicBezTo>
                      <a:pt x="359" y="36"/>
                      <a:pt x="370" y="49"/>
                      <a:pt x="367" y="75"/>
                    </a:cubicBezTo>
                    <a:cubicBezTo>
                      <a:pt x="362" y="117"/>
                      <a:pt x="362" y="123"/>
                      <a:pt x="377" y="133"/>
                    </a:cubicBezTo>
                    <a:cubicBezTo>
                      <a:pt x="392" y="142"/>
                      <a:pt x="411" y="151"/>
                      <a:pt x="430" y="153"/>
                    </a:cubicBezTo>
                    <a:cubicBezTo>
                      <a:pt x="448" y="154"/>
                      <a:pt x="475" y="143"/>
                      <a:pt x="492" y="147"/>
                    </a:cubicBezTo>
                    <a:cubicBezTo>
                      <a:pt x="508" y="151"/>
                      <a:pt x="544" y="161"/>
                      <a:pt x="546" y="169"/>
                    </a:cubicBezTo>
                    <a:cubicBezTo>
                      <a:pt x="548" y="176"/>
                      <a:pt x="556" y="180"/>
                      <a:pt x="568" y="180"/>
                    </a:cubicBezTo>
                    <a:cubicBezTo>
                      <a:pt x="581" y="180"/>
                      <a:pt x="618" y="174"/>
                      <a:pt x="626" y="179"/>
                    </a:cubicBezTo>
                    <a:cubicBezTo>
                      <a:pt x="634" y="183"/>
                      <a:pt x="650" y="191"/>
                      <a:pt x="666" y="187"/>
                    </a:cubicBezTo>
                    <a:cubicBezTo>
                      <a:pt x="682" y="183"/>
                      <a:pt x="700" y="181"/>
                      <a:pt x="715" y="181"/>
                    </a:cubicBezTo>
                    <a:cubicBezTo>
                      <a:pt x="730" y="182"/>
                      <a:pt x="762" y="173"/>
                      <a:pt x="772" y="178"/>
                    </a:cubicBezTo>
                    <a:cubicBezTo>
                      <a:pt x="781" y="183"/>
                      <a:pt x="825" y="183"/>
                      <a:pt x="840" y="184"/>
                    </a:cubicBezTo>
                    <a:cubicBezTo>
                      <a:pt x="854" y="185"/>
                      <a:pt x="921" y="199"/>
                      <a:pt x="941" y="205"/>
                    </a:cubicBezTo>
                    <a:cubicBezTo>
                      <a:pt x="961" y="210"/>
                      <a:pt x="1061" y="231"/>
                      <a:pt x="1064" y="231"/>
                    </a:cubicBezTo>
                    <a:cubicBezTo>
                      <a:pt x="1065" y="231"/>
                      <a:pt x="1067" y="230"/>
                      <a:pt x="1068" y="230"/>
                    </a:cubicBezTo>
                    <a:cubicBezTo>
                      <a:pt x="1069" y="230"/>
                      <a:pt x="1070" y="231"/>
                      <a:pt x="1070" y="233"/>
                    </a:cubicBezTo>
                    <a:cubicBezTo>
                      <a:pt x="1072" y="239"/>
                      <a:pt x="1074" y="257"/>
                      <a:pt x="1082" y="264"/>
                    </a:cubicBezTo>
                    <a:cubicBezTo>
                      <a:pt x="1091" y="271"/>
                      <a:pt x="1124" y="293"/>
                      <a:pt x="1098" y="325"/>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41" name="Google Shape;669;p97">
                <a:extLst>
                  <a:ext uri="{FF2B5EF4-FFF2-40B4-BE49-F238E27FC236}">
                    <a16:creationId xmlns:a16="http://schemas.microsoft.com/office/drawing/2014/main" id="{7E163C1E-214D-A382-AEB5-6D49C1A69E29}"/>
                  </a:ext>
                </a:extLst>
              </p:cNvPr>
              <p:cNvSpPr/>
              <p:nvPr/>
            </p:nvSpPr>
            <p:spPr>
              <a:xfrm>
                <a:off x="495" y="-1"/>
                <a:ext cx="666" cy="493"/>
              </a:xfrm>
              <a:custGeom>
                <a:avLst/>
                <a:gdLst/>
                <a:ahLst/>
                <a:cxnLst/>
                <a:rect l="l" t="t" r="r" b="b"/>
                <a:pathLst>
                  <a:path w="916" h="677" extrusionOk="0">
                    <a:moveTo>
                      <a:pt x="916" y="170"/>
                    </a:moveTo>
                    <a:cubicBezTo>
                      <a:pt x="916" y="170"/>
                      <a:pt x="857" y="447"/>
                      <a:pt x="854" y="457"/>
                    </a:cubicBezTo>
                    <a:cubicBezTo>
                      <a:pt x="851" y="467"/>
                      <a:pt x="831" y="557"/>
                      <a:pt x="829" y="578"/>
                    </a:cubicBezTo>
                    <a:cubicBezTo>
                      <a:pt x="827" y="598"/>
                      <a:pt x="818" y="658"/>
                      <a:pt x="824" y="676"/>
                    </a:cubicBezTo>
                    <a:cubicBezTo>
                      <a:pt x="823" y="676"/>
                      <a:pt x="821" y="677"/>
                      <a:pt x="820" y="677"/>
                    </a:cubicBezTo>
                    <a:cubicBezTo>
                      <a:pt x="817" y="677"/>
                      <a:pt x="717" y="656"/>
                      <a:pt x="697" y="651"/>
                    </a:cubicBezTo>
                    <a:cubicBezTo>
                      <a:pt x="677" y="645"/>
                      <a:pt x="610" y="631"/>
                      <a:pt x="596" y="630"/>
                    </a:cubicBezTo>
                    <a:cubicBezTo>
                      <a:pt x="581" y="629"/>
                      <a:pt x="537" y="629"/>
                      <a:pt x="528" y="624"/>
                    </a:cubicBezTo>
                    <a:cubicBezTo>
                      <a:pt x="518" y="619"/>
                      <a:pt x="486" y="628"/>
                      <a:pt x="471" y="627"/>
                    </a:cubicBezTo>
                    <a:cubicBezTo>
                      <a:pt x="456" y="627"/>
                      <a:pt x="438" y="629"/>
                      <a:pt x="422" y="633"/>
                    </a:cubicBezTo>
                    <a:cubicBezTo>
                      <a:pt x="406" y="637"/>
                      <a:pt x="390" y="629"/>
                      <a:pt x="382" y="625"/>
                    </a:cubicBezTo>
                    <a:cubicBezTo>
                      <a:pt x="374" y="620"/>
                      <a:pt x="337" y="626"/>
                      <a:pt x="324" y="626"/>
                    </a:cubicBezTo>
                    <a:cubicBezTo>
                      <a:pt x="312" y="626"/>
                      <a:pt x="304" y="622"/>
                      <a:pt x="302" y="615"/>
                    </a:cubicBezTo>
                    <a:cubicBezTo>
                      <a:pt x="300" y="607"/>
                      <a:pt x="264" y="597"/>
                      <a:pt x="248" y="593"/>
                    </a:cubicBezTo>
                    <a:cubicBezTo>
                      <a:pt x="231" y="589"/>
                      <a:pt x="204" y="600"/>
                      <a:pt x="186" y="599"/>
                    </a:cubicBezTo>
                    <a:cubicBezTo>
                      <a:pt x="167" y="597"/>
                      <a:pt x="148" y="588"/>
                      <a:pt x="133" y="579"/>
                    </a:cubicBezTo>
                    <a:cubicBezTo>
                      <a:pt x="118" y="569"/>
                      <a:pt x="118" y="563"/>
                      <a:pt x="123" y="521"/>
                    </a:cubicBezTo>
                    <a:cubicBezTo>
                      <a:pt x="126" y="495"/>
                      <a:pt x="115" y="482"/>
                      <a:pt x="104" y="475"/>
                    </a:cubicBezTo>
                    <a:cubicBezTo>
                      <a:pt x="104" y="475"/>
                      <a:pt x="104" y="475"/>
                      <a:pt x="104" y="475"/>
                    </a:cubicBezTo>
                    <a:cubicBezTo>
                      <a:pt x="104" y="475"/>
                      <a:pt x="104" y="475"/>
                      <a:pt x="103" y="474"/>
                    </a:cubicBezTo>
                    <a:cubicBezTo>
                      <a:pt x="100" y="472"/>
                      <a:pt x="75" y="453"/>
                      <a:pt x="67" y="446"/>
                    </a:cubicBezTo>
                    <a:cubicBezTo>
                      <a:pt x="58" y="440"/>
                      <a:pt x="13" y="424"/>
                      <a:pt x="7" y="422"/>
                    </a:cubicBezTo>
                    <a:cubicBezTo>
                      <a:pt x="2" y="421"/>
                      <a:pt x="0" y="422"/>
                      <a:pt x="0" y="416"/>
                    </a:cubicBezTo>
                    <a:cubicBezTo>
                      <a:pt x="0" y="416"/>
                      <a:pt x="5" y="394"/>
                      <a:pt x="6" y="387"/>
                    </a:cubicBezTo>
                    <a:cubicBezTo>
                      <a:pt x="6" y="381"/>
                      <a:pt x="8" y="374"/>
                      <a:pt x="10" y="374"/>
                    </a:cubicBezTo>
                    <a:cubicBezTo>
                      <a:pt x="12" y="372"/>
                      <a:pt x="13" y="378"/>
                      <a:pt x="13" y="389"/>
                    </a:cubicBezTo>
                    <a:cubicBezTo>
                      <a:pt x="12" y="400"/>
                      <a:pt x="11" y="405"/>
                      <a:pt x="16" y="402"/>
                    </a:cubicBezTo>
                    <a:cubicBezTo>
                      <a:pt x="20" y="398"/>
                      <a:pt x="35" y="373"/>
                      <a:pt x="36" y="370"/>
                    </a:cubicBezTo>
                    <a:cubicBezTo>
                      <a:pt x="36" y="366"/>
                      <a:pt x="35" y="363"/>
                      <a:pt x="39" y="364"/>
                    </a:cubicBezTo>
                    <a:cubicBezTo>
                      <a:pt x="43" y="365"/>
                      <a:pt x="58" y="356"/>
                      <a:pt x="50" y="353"/>
                    </a:cubicBezTo>
                    <a:cubicBezTo>
                      <a:pt x="41" y="350"/>
                      <a:pt x="15" y="355"/>
                      <a:pt x="16" y="347"/>
                    </a:cubicBezTo>
                    <a:cubicBezTo>
                      <a:pt x="17" y="339"/>
                      <a:pt x="10" y="326"/>
                      <a:pt x="21" y="324"/>
                    </a:cubicBezTo>
                    <a:cubicBezTo>
                      <a:pt x="33" y="322"/>
                      <a:pt x="48" y="324"/>
                      <a:pt x="51" y="320"/>
                    </a:cubicBezTo>
                    <a:cubicBezTo>
                      <a:pt x="53" y="316"/>
                      <a:pt x="57" y="312"/>
                      <a:pt x="44" y="304"/>
                    </a:cubicBezTo>
                    <a:cubicBezTo>
                      <a:pt x="31" y="297"/>
                      <a:pt x="29" y="302"/>
                      <a:pt x="23" y="299"/>
                    </a:cubicBezTo>
                    <a:cubicBezTo>
                      <a:pt x="18" y="296"/>
                      <a:pt x="18" y="292"/>
                      <a:pt x="20" y="288"/>
                    </a:cubicBezTo>
                    <a:cubicBezTo>
                      <a:pt x="20" y="288"/>
                      <a:pt x="28" y="262"/>
                      <a:pt x="29" y="244"/>
                    </a:cubicBezTo>
                    <a:cubicBezTo>
                      <a:pt x="31" y="226"/>
                      <a:pt x="24" y="198"/>
                      <a:pt x="24" y="182"/>
                    </a:cubicBezTo>
                    <a:cubicBezTo>
                      <a:pt x="24" y="166"/>
                      <a:pt x="31" y="166"/>
                      <a:pt x="25" y="155"/>
                    </a:cubicBezTo>
                    <a:cubicBezTo>
                      <a:pt x="19" y="144"/>
                      <a:pt x="9" y="138"/>
                      <a:pt x="9" y="120"/>
                    </a:cubicBezTo>
                    <a:cubicBezTo>
                      <a:pt x="9" y="102"/>
                      <a:pt x="23" y="67"/>
                      <a:pt x="23" y="60"/>
                    </a:cubicBezTo>
                    <a:cubicBezTo>
                      <a:pt x="23" y="52"/>
                      <a:pt x="31" y="44"/>
                      <a:pt x="37" y="54"/>
                    </a:cubicBezTo>
                    <a:cubicBezTo>
                      <a:pt x="43" y="64"/>
                      <a:pt x="65" y="86"/>
                      <a:pt x="95" y="105"/>
                    </a:cubicBezTo>
                    <a:cubicBezTo>
                      <a:pt x="125" y="124"/>
                      <a:pt x="159" y="128"/>
                      <a:pt x="178" y="134"/>
                    </a:cubicBezTo>
                    <a:cubicBezTo>
                      <a:pt x="197" y="141"/>
                      <a:pt x="195" y="145"/>
                      <a:pt x="199" y="153"/>
                    </a:cubicBezTo>
                    <a:cubicBezTo>
                      <a:pt x="204" y="161"/>
                      <a:pt x="210" y="165"/>
                      <a:pt x="213" y="162"/>
                    </a:cubicBezTo>
                    <a:cubicBezTo>
                      <a:pt x="217" y="158"/>
                      <a:pt x="213" y="156"/>
                      <a:pt x="221" y="156"/>
                    </a:cubicBezTo>
                    <a:cubicBezTo>
                      <a:pt x="229" y="154"/>
                      <a:pt x="231" y="168"/>
                      <a:pt x="231" y="180"/>
                    </a:cubicBezTo>
                    <a:cubicBezTo>
                      <a:pt x="230" y="191"/>
                      <a:pt x="225" y="208"/>
                      <a:pt x="222" y="210"/>
                    </a:cubicBezTo>
                    <a:cubicBezTo>
                      <a:pt x="222" y="210"/>
                      <a:pt x="222" y="210"/>
                      <a:pt x="222" y="211"/>
                    </a:cubicBezTo>
                    <a:cubicBezTo>
                      <a:pt x="222" y="211"/>
                      <a:pt x="222" y="211"/>
                      <a:pt x="222" y="210"/>
                    </a:cubicBezTo>
                    <a:cubicBezTo>
                      <a:pt x="222" y="210"/>
                      <a:pt x="222" y="210"/>
                      <a:pt x="222" y="210"/>
                    </a:cubicBezTo>
                    <a:cubicBezTo>
                      <a:pt x="225" y="209"/>
                      <a:pt x="232" y="207"/>
                      <a:pt x="233" y="206"/>
                    </a:cubicBezTo>
                    <a:cubicBezTo>
                      <a:pt x="235" y="206"/>
                      <a:pt x="247" y="194"/>
                      <a:pt x="247" y="202"/>
                    </a:cubicBezTo>
                    <a:cubicBezTo>
                      <a:pt x="247" y="210"/>
                      <a:pt x="247" y="222"/>
                      <a:pt x="243" y="223"/>
                    </a:cubicBezTo>
                    <a:cubicBezTo>
                      <a:pt x="237" y="224"/>
                      <a:pt x="215" y="232"/>
                      <a:pt x="215" y="246"/>
                    </a:cubicBezTo>
                    <a:cubicBezTo>
                      <a:pt x="217" y="259"/>
                      <a:pt x="231" y="246"/>
                      <a:pt x="231" y="260"/>
                    </a:cubicBezTo>
                    <a:cubicBezTo>
                      <a:pt x="231" y="273"/>
                      <a:pt x="235" y="278"/>
                      <a:pt x="220" y="289"/>
                    </a:cubicBezTo>
                    <a:cubicBezTo>
                      <a:pt x="205" y="300"/>
                      <a:pt x="187" y="304"/>
                      <a:pt x="187" y="298"/>
                    </a:cubicBezTo>
                    <a:cubicBezTo>
                      <a:pt x="187" y="292"/>
                      <a:pt x="187" y="290"/>
                      <a:pt x="181" y="292"/>
                    </a:cubicBezTo>
                    <a:cubicBezTo>
                      <a:pt x="175" y="294"/>
                      <a:pt x="151" y="318"/>
                      <a:pt x="163" y="323"/>
                    </a:cubicBezTo>
                    <a:cubicBezTo>
                      <a:pt x="173" y="328"/>
                      <a:pt x="181" y="330"/>
                      <a:pt x="189" y="327"/>
                    </a:cubicBezTo>
                    <a:cubicBezTo>
                      <a:pt x="197" y="324"/>
                      <a:pt x="222" y="324"/>
                      <a:pt x="235" y="306"/>
                    </a:cubicBezTo>
                    <a:cubicBezTo>
                      <a:pt x="247" y="288"/>
                      <a:pt x="246" y="282"/>
                      <a:pt x="247" y="273"/>
                    </a:cubicBezTo>
                    <a:cubicBezTo>
                      <a:pt x="249" y="264"/>
                      <a:pt x="247" y="255"/>
                      <a:pt x="250" y="242"/>
                    </a:cubicBezTo>
                    <a:cubicBezTo>
                      <a:pt x="253" y="230"/>
                      <a:pt x="252" y="228"/>
                      <a:pt x="258" y="221"/>
                    </a:cubicBezTo>
                    <a:cubicBezTo>
                      <a:pt x="264" y="214"/>
                      <a:pt x="267" y="212"/>
                      <a:pt x="271" y="206"/>
                    </a:cubicBezTo>
                    <a:cubicBezTo>
                      <a:pt x="275" y="200"/>
                      <a:pt x="276" y="194"/>
                      <a:pt x="277" y="180"/>
                    </a:cubicBezTo>
                    <a:cubicBezTo>
                      <a:pt x="279" y="166"/>
                      <a:pt x="278" y="151"/>
                      <a:pt x="277" y="140"/>
                    </a:cubicBezTo>
                    <a:cubicBezTo>
                      <a:pt x="277" y="128"/>
                      <a:pt x="269" y="123"/>
                      <a:pt x="267" y="122"/>
                    </a:cubicBezTo>
                    <a:cubicBezTo>
                      <a:pt x="265" y="122"/>
                      <a:pt x="255" y="122"/>
                      <a:pt x="253" y="134"/>
                    </a:cubicBezTo>
                    <a:cubicBezTo>
                      <a:pt x="253" y="146"/>
                      <a:pt x="241" y="151"/>
                      <a:pt x="251" y="161"/>
                    </a:cubicBezTo>
                    <a:cubicBezTo>
                      <a:pt x="261" y="171"/>
                      <a:pt x="252" y="166"/>
                      <a:pt x="247" y="166"/>
                    </a:cubicBezTo>
                    <a:cubicBezTo>
                      <a:pt x="243" y="166"/>
                      <a:pt x="239" y="160"/>
                      <a:pt x="239" y="155"/>
                    </a:cubicBezTo>
                    <a:cubicBezTo>
                      <a:pt x="239" y="150"/>
                      <a:pt x="233" y="136"/>
                      <a:pt x="237" y="128"/>
                    </a:cubicBezTo>
                    <a:cubicBezTo>
                      <a:pt x="241" y="122"/>
                      <a:pt x="247" y="112"/>
                      <a:pt x="253" y="108"/>
                    </a:cubicBezTo>
                    <a:cubicBezTo>
                      <a:pt x="259" y="104"/>
                      <a:pt x="266" y="107"/>
                      <a:pt x="269" y="102"/>
                    </a:cubicBezTo>
                    <a:cubicBezTo>
                      <a:pt x="271" y="96"/>
                      <a:pt x="283" y="86"/>
                      <a:pt x="278" y="70"/>
                    </a:cubicBezTo>
                    <a:cubicBezTo>
                      <a:pt x="274" y="55"/>
                      <a:pt x="269" y="35"/>
                      <a:pt x="262" y="28"/>
                    </a:cubicBezTo>
                    <a:cubicBezTo>
                      <a:pt x="255" y="20"/>
                      <a:pt x="247" y="10"/>
                      <a:pt x="247" y="10"/>
                    </a:cubicBezTo>
                    <a:cubicBezTo>
                      <a:pt x="247" y="10"/>
                      <a:pt x="249" y="0"/>
                      <a:pt x="257" y="4"/>
                    </a:cubicBezTo>
                    <a:cubicBezTo>
                      <a:pt x="265" y="9"/>
                      <a:pt x="495" y="72"/>
                      <a:pt x="593" y="96"/>
                    </a:cubicBezTo>
                    <a:cubicBezTo>
                      <a:pt x="689" y="119"/>
                      <a:pt x="916" y="170"/>
                      <a:pt x="916" y="170"/>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cxnSp>
            <p:nvCxnSpPr>
              <p:cNvPr id="242" name="Google Shape;670;p97">
                <a:extLst>
                  <a:ext uri="{FF2B5EF4-FFF2-40B4-BE49-F238E27FC236}">
                    <a16:creationId xmlns:a16="http://schemas.microsoft.com/office/drawing/2014/main" id="{DE4A8B49-67BA-1970-7697-03897B054E09}"/>
                  </a:ext>
                </a:extLst>
              </p:cNvPr>
              <p:cNvCxnSpPr/>
              <p:nvPr/>
            </p:nvCxnSpPr>
            <p:spPr>
              <a:xfrm>
                <a:off x="656" y="153"/>
                <a:ext cx="0" cy="0"/>
              </a:xfrm>
              <a:prstGeom prst="straightConnector1">
                <a:avLst/>
              </a:prstGeom>
              <a:solidFill>
                <a:srgbClr val="CDD0DA"/>
              </a:solidFill>
              <a:ln>
                <a:noFill/>
              </a:ln>
            </p:spPr>
          </p:cxnSp>
          <p:cxnSp>
            <p:nvCxnSpPr>
              <p:cNvPr id="243" name="Google Shape;671;p97">
                <a:extLst>
                  <a:ext uri="{FF2B5EF4-FFF2-40B4-BE49-F238E27FC236}">
                    <a16:creationId xmlns:a16="http://schemas.microsoft.com/office/drawing/2014/main" id="{CA568F54-D5AE-EA6F-CF83-0EDFC1978459}"/>
                  </a:ext>
                </a:extLst>
              </p:cNvPr>
              <p:cNvCxnSpPr/>
              <p:nvPr/>
            </p:nvCxnSpPr>
            <p:spPr>
              <a:xfrm>
                <a:off x="656" y="153"/>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44" name="Google Shape;672;p97">
                <a:extLst>
                  <a:ext uri="{FF2B5EF4-FFF2-40B4-BE49-F238E27FC236}">
                    <a16:creationId xmlns:a16="http://schemas.microsoft.com/office/drawing/2014/main" id="{0363CD41-5414-8BE9-F5E9-C0963760276A}"/>
                  </a:ext>
                </a:extLst>
              </p:cNvPr>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45" name="Google Shape;673;p97">
                <a:extLst>
                  <a:ext uri="{FF2B5EF4-FFF2-40B4-BE49-F238E27FC236}">
                    <a16:creationId xmlns:a16="http://schemas.microsoft.com/office/drawing/2014/main" id="{649691F9-1691-AA93-C372-C21A290E3066}"/>
                  </a:ext>
                </a:extLst>
              </p:cNvPr>
              <p:cNvSpPr/>
              <p:nvPr/>
            </p:nvSpPr>
            <p:spPr>
              <a:xfrm>
                <a:off x="570" y="345"/>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46" name="Google Shape;674;p97">
                <a:extLst>
                  <a:ext uri="{FF2B5EF4-FFF2-40B4-BE49-F238E27FC236}">
                    <a16:creationId xmlns:a16="http://schemas.microsoft.com/office/drawing/2014/main" id="{D446F176-0F25-2C5C-A92B-C2D1D833229F}"/>
                  </a:ext>
                </a:extLst>
              </p:cNvPr>
              <p:cNvSpPr/>
              <p:nvPr/>
            </p:nvSpPr>
            <p:spPr>
              <a:xfrm>
                <a:off x="676" y="126"/>
                <a:ext cx="16" cy="17"/>
              </a:xfrm>
              <a:custGeom>
                <a:avLst/>
                <a:gdLst/>
                <a:ahLst/>
                <a:cxnLst/>
                <a:rect l="l" t="t" r="r" b="b"/>
                <a:pathLst>
                  <a:path w="22" h="24" extrusionOk="0">
                    <a:moveTo>
                      <a:pt x="5" y="12"/>
                    </a:moveTo>
                    <a:cubicBezTo>
                      <a:pt x="4" y="11"/>
                      <a:pt x="0" y="9"/>
                      <a:pt x="3" y="6"/>
                    </a:cubicBezTo>
                    <a:cubicBezTo>
                      <a:pt x="5" y="3"/>
                      <a:pt x="5" y="0"/>
                      <a:pt x="11" y="2"/>
                    </a:cubicBezTo>
                    <a:cubicBezTo>
                      <a:pt x="16" y="5"/>
                      <a:pt x="20" y="9"/>
                      <a:pt x="20" y="14"/>
                    </a:cubicBezTo>
                    <a:cubicBezTo>
                      <a:pt x="21" y="20"/>
                      <a:pt x="22" y="24"/>
                      <a:pt x="17" y="24"/>
                    </a:cubicBezTo>
                    <a:cubicBezTo>
                      <a:pt x="13" y="24"/>
                      <a:pt x="8" y="21"/>
                      <a:pt x="8" y="17"/>
                    </a:cubicBezTo>
                    <a:cubicBezTo>
                      <a:pt x="7" y="14"/>
                      <a:pt x="7" y="13"/>
                      <a:pt x="5" y="1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47" name="Google Shape;675;p97">
                <a:extLst>
                  <a:ext uri="{FF2B5EF4-FFF2-40B4-BE49-F238E27FC236}">
                    <a16:creationId xmlns:a16="http://schemas.microsoft.com/office/drawing/2014/main" id="{73897539-6C41-C6D5-3CB0-C586A602E3C0}"/>
                  </a:ext>
                </a:extLst>
              </p:cNvPr>
              <p:cNvSpPr/>
              <p:nvPr/>
            </p:nvSpPr>
            <p:spPr>
              <a:xfrm>
                <a:off x="642" y="44"/>
                <a:ext cx="13" cy="26"/>
              </a:xfrm>
              <a:custGeom>
                <a:avLst/>
                <a:gdLst/>
                <a:ahLst/>
                <a:cxnLst/>
                <a:rect l="l" t="t" r="r" b="b"/>
                <a:pathLst>
                  <a:path w="17" h="35" extrusionOk="0">
                    <a:moveTo>
                      <a:pt x="7" y="2"/>
                    </a:moveTo>
                    <a:cubicBezTo>
                      <a:pt x="7" y="2"/>
                      <a:pt x="8" y="4"/>
                      <a:pt x="11" y="8"/>
                    </a:cubicBezTo>
                    <a:cubicBezTo>
                      <a:pt x="15" y="11"/>
                      <a:pt x="17" y="18"/>
                      <a:pt x="14" y="22"/>
                    </a:cubicBezTo>
                    <a:cubicBezTo>
                      <a:pt x="12" y="27"/>
                      <a:pt x="12" y="35"/>
                      <a:pt x="7" y="30"/>
                    </a:cubicBezTo>
                    <a:cubicBezTo>
                      <a:pt x="3" y="25"/>
                      <a:pt x="3" y="24"/>
                      <a:pt x="2" y="16"/>
                    </a:cubicBezTo>
                    <a:cubicBezTo>
                      <a:pt x="0" y="8"/>
                      <a:pt x="5" y="3"/>
                      <a:pt x="5" y="3"/>
                    </a:cubicBezTo>
                    <a:cubicBezTo>
                      <a:pt x="6" y="2"/>
                      <a:pt x="7" y="0"/>
                      <a:pt x="7"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48" name="Google Shape;676;p97">
                <a:extLst>
                  <a:ext uri="{FF2B5EF4-FFF2-40B4-BE49-F238E27FC236}">
                    <a16:creationId xmlns:a16="http://schemas.microsoft.com/office/drawing/2014/main" id="{6541D4F3-D31C-08FF-E4EF-FACFB27C2203}"/>
                  </a:ext>
                </a:extLst>
              </p:cNvPr>
              <p:cNvSpPr/>
              <p:nvPr/>
            </p:nvSpPr>
            <p:spPr>
              <a:xfrm>
                <a:off x="663" y="43"/>
                <a:ext cx="12" cy="9"/>
              </a:xfrm>
              <a:custGeom>
                <a:avLst/>
                <a:gdLst/>
                <a:ahLst/>
                <a:cxnLst/>
                <a:rect l="l" t="t" r="r" b="b"/>
                <a:pathLst>
                  <a:path w="17" h="13" extrusionOk="0">
                    <a:moveTo>
                      <a:pt x="7" y="2"/>
                    </a:moveTo>
                    <a:cubicBezTo>
                      <a:pt x="2" y="2"/>
                      <a:pt x="0" y="5"/>
                      <a:pt x="2" y="7"/>
                    </a:cubicBezTo>
                    <a:cubicBezTo>
                      <a:pt x="3" y="10"/>
                      <a:pt x="15" y="13"/>
                      <a:pt x="15" y="11"/>
                    </a:cubicBezTo>
                    <a:cubicBezTo>
                      <a:pt x="16" y="8"/>
                      <a:pt x="16" y="3"/>
                      <a:pt x="17" y="2"/>
                    </a:cubicBezTo>
                    <a:cubicBezTo>
                      <a:pt x="17" y="0"/>
                      <a:pt x="9" y="1"/>
                      <a:pt x="7"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49" name="Google Shape;677;p97">
                <a:extLst>
                  <a:ext uri="{FF2B5EF4-FFF2-40B4-BE49-F238E27FC236}">
                    <a16:creationId xmlns:a16="http://schemas.microsoft.com/office/drawing/2014/main" id="{8E3A6515-CBBF-03C2-D45F-A6329D7079D0}"/>
                  </a:ext>
                </a:extLst>
              </p:cNvPr>
              <p:cNvSpPr/>
              <p:nvPr/>
            </p:nvSpPr>
            <p:spPr>
              <a:xfrm>
                <a:off x="658" y="52"/>
                <a:ext cx="17" cy="17"/>
              </a:xfrm>
              <a:custGeom>
                <a:avLst/>
                <a:gdLst/>
                <a:ahLst/>
                <a:cxnLst/>
                <a:rect l="l" t="t" r="r" b="b"/>
                <a:pathLst>
                  <a:path w="23" h="23" extrusionOk="0">
                    <a:moveTo>
                      <a:pt x="1" y="2"/>
                    </a:moveTo>
                    <a:cubicBezTo>
                      <a:pt x="1" y="2"/>
                      <a:pt x="0" y="6"/>
                      <a:pt x="0" y="12"/>
                    </a:cubicBezTo>
                    <a:cubicBezTo>
                      <a:pt x="0" y="17"/>
                      <a:pt x="3" y="21"/>
                      <a:pt x="3" y="21"/>
                    </a:cubicBezTo>
                    <a:cubicBezTo>
                      <a:pt x="3" y="21"/>
                      <a:pt x="11" y="23"/>
                      <a:pt x="16" y="18"/>
                    </a:cubicBezTo>
                    <a:cubicBezTo>
                      <a:pt x="20" y="12"/>
                      <a:pt x="23" y="11"/>
                      <a:pt x="20" y="7"/>
                    </a:cubicBezTo>
                    <a:cubicBezTo>
                      <a:pt x="18" y="4"/>
                      <a:pt x="7" y="4"/>
                      <a:pt x="5" y="2"/>
                    </a:cubicBezTo>
                    <a:cubicBezTo>
                      <a:pt x="3" y="0"/>
                      <a:pt x="2" y="0"/>
                      <a:pt x="1" y="2"/>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0" name="Google Shape;678;p97">
                <a:extLst>
                  <a:ext uri="{FF2B5EF4-FFF2-40B4-BE49-F238E27FC236}">
                    <a16:creationId xmlns:a16="http://schemas.microsoft.com/office/drawing/2014/main" id="{ECC7F0C3-D527-C150-7682-24490B89F680}"/>
                  </a:ext>
                </a:extLst>
              </p:cNvPr>
              <p:cNvSpPr/>
              <p:nvPr/>
            </p:nvSpPr>
            <p:spPr>
              <a:xfrm>
                <a:off x="653" y="33"/>
                <a:ext cx="12" cy="10"/>
              </a:xfrm>
              <a:custGeom>
                <a:avLst/>
                <a:gdLst/>
                <a:ahLst/>
                <a:cxnLst/>
                <a:rect l="l" t="t" r="r" b="b"/>
                <a:pathLst>
                  <a:path w="16" h="14" extrusionOk="0">
                    <a:moveTo>
                      <a:pt x="5" y="4"/>
                    </a:moveTo>
                    <a:cubicBezTo>
                      <a:pt x="1" y="7"/>
                      <a:pt x="1" y="5"/>
                      <a:pt x="1" y="9"/>
                    </a:cubicBezTo>
                    <a:cubicBezTo>
                      <a:pt x="0" y="13"/>
                      <a:pt x="2" y="14"/>
                      <a:pt x="4" y="13"/>
                    </a:cubicBezTo>
                    <a:cubicBezTo>
                      <a:pt x="6" y="12"/>
                      <a:pt x="9" y="12"/>
                      <a:pt x="13" y="9"/>
                    </a:cubicBezTo>
                    <a:cubicBezTo>
                      <a:pt x="16" y="6"/>
                      <a:pt x="13" y="5"/>
                      <a:pt x="13" y="3"/>
                    </a:cubicBezTo>
                    <a:cubicBezTo>
                      <a:pt x="13" y="0"/>
                      <a:pt x="8" y="2"/>
                      <a:pt x="5" y="4"/>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1" name="Google Shape;679;p97">
                <a:extLst>
                  <a:ext uri="{FF2B5EF4-FFF2-40B4-BE49-F238E27FC236}">
                    <a16:creationId xmlns:a16="http://schemas.microsoft.com/office/drawing/2014/main" id="{57202FAB-7ECB-07C8-0AAC-B253BD33BA5A}"/>
                  </a:ext>
                </a:extLst>
              </p:cNvPr>
              <p:cNvSpPr/>
              <p:nvPr/>
            </p:nvSpPr>
            <p:spPr>
              <a:xfrm>
                <a:off x="613" y="930"/>
                <a:ext cx="641" cy="984"/>
              </a:xfrm>
              <a:custGeom>
                <a:avLst/>
                <a:gdLst/>
                <a:ahLst/>
                <a:cxnLst/>
                <a:rect l="l" t="t" r="r" b="b"/>
                <a:pathLst>
                  <a:path w="881" h="1352" extrusionOk="0">
                    <a:moveTo>
                      <a:pt x="881" y="156"/>
                    </a:moveTo>
                    <a:cubicBezTo>
                      <a:pt x="726" y="1021"/>
                      <a:pt x="726" y="1021"/>
                      <a:pt x="726" y="1021"/>
                    </a:cubicBezTo>
                    <a:cubicBezTo>
                      <a:pt x="726" y="1021"/>
                      <a:pt x="724" y="1038"/>
                      <a:pt x="722" y="1053"/>
                    </a:cubicBezTo>
                    <a:cubicBezTo>
                      <a:pt x="720" y="1068"/>
                      <a:pt x="705" y="1138"/>
                      <a:pt x="700" y="1161"/>
                    </a:cubicBezTo>
                    <a:cubicBezTo>
                      <a:pt x="694" y="1183"/>
                      <a:pt x="682" y="1185"/>
                      <a:pt x="674" y="1185"/>
                    </a:cubicBezTo>
                    <a:cubicBezTo>
                      <a:pt x="666" y="1187"/>
                      <a:pt x="660" y="1172"/>
                      <a:pt x="652" y="1163"/>
                    </a:cubicBezTo>
                    <a:cubicBezTo>
                      <a:pt x="644" y="1153"/>
                      <a:pt x="621" y="1155"/>
                      <a:pt x="608" y="1163"/>
                    </a:cubicBezTo>
                    <a:cubicBezTo>
                      <a:pt x="596" y="1169"/>
                      <a:pt x="598" y="1212"/>
                      <a:pt x="598" y="1235"/>
                    </a:cubicBezTo>
                    <a:cubicBezTo>
                      <a:pt x="598" y="1257"/>
                      <a:pt x="600" y="1310"/>
                      <a:pt x="590" y="1320"/>
                    </a:cubicBezTo>
                    <a:cubicBezTo>
                      <a:pt x="586" y="1325"/>
                      <a:pt x="583" y="1339"/>
                      <a:pt x="582" y="1352"/>
                    </a:cubicBezTo>
                    <a:cubicBezTo>
                      <a:pt x="582" y="1352"/>
                      <a:pt x="582" y="1352"/>
                      <a:pt x="582" y="1352"/>
                    </a:cubicBezTo>
                    <a:cubicBezTo>
                      <a:pt x="582" y="1352"/>
                      <a:pt x="15" y="527"/>
                      <a:pt x="8" y="518"/>
                    </a:cubicBezTo>
                    <a:cubicBezTo>
                      <a:pt x="0" y="507"/>
                      <a:pt x="3" y="500"/>
                      <a:pt x="3" y="500"/>
                    </a:cubicBezTo>
                    <a:cubicBezTo>
                      <a:pt x="129" y="0"/>
                      <a:pt x="129" y="0"/>
                      <a:pt x="129" y="0"/>
                    </a:cubicBezTo>
                    <a:cubicBezTo>
                      <a:pt x="178" y="14"/>
                      <a:pt x="342" y="48"/>
                      <a:pt x="504" y="81"/>
                    </a:cubicBezTo>
                    <a:cubicBezTo>
                      <a:pt x="694" y="119"/>
                      <a:pt x="881" y="156"/>
                      <a:pt x="881" y="15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2" name="Google Shape;680;p97">
                <a:extLst>
                  <a:ext uri="{FF2B5EF4-FFF2-40B4-BE49-F238E27FC236}">
                    <a16:creationId xmlns:a16="http://schemas.microsoft.com/office/drawing/2014/main" id="{62FF5FD5-49CF-CC7F-B3EC-0ED406B90DF8}"/>
                  </a:ext>
                </a:extLst>
              </p:cNvPr>
              <p:cNvSpPr/>
              <p:nvPr/>
            </p:nvSpPr>
            <p:spPr>
              <a:xfrm>
                <a:off x="1141" y="1044"/>
                <a:ext cx="559" cy="706"/>
              </a:xfrm>
              <a:custGeom>
                <a:avLst/>
                <a:gdLst/>
                <a:ahLst/>
                <a:cxnLst/>
                <a:rect l="l" t="t" r="r" b="b"/>
                <a:pathLst>
                  <a:path w="768" h="971" extrusionOk="0">
                    <a:moveTo>
                      <a:pt x="768" y="269"/>
                    </a:moveTo>
                    <a:cubicBezTo>
                      <a:pt x="681" y="971"/>
                      <a:pt x="681" y="971"/>
                      <a:pt x="681" y="971"/>
                    </a:cubicBezTo>
                    <a:cubicBezTo>
                      <a:pt x="489" y="948"/>
                      <a:pt x="0" y="865"/>
                      <a:pt x="0" y="865"/>
                    </a:cubicBezTo>
                    <a:cubicBezTo>
                      <a:pt x="155" y="0"/>
                      <a:pt x="155" y="0"/>
                      <a:pt x="155" y="0"/>
                    </a:cubicBezTo>
                    <a:cubicBezTo>
                      <a:pt x="381" y="41"/>
                      <a:pt x="534" y="63"/>
                      <a:pt x="534" y="63"/>
                    </a:cubicBezTo>
                    <a:cubicBezTo>
                      <a:pt x="510" y="231"/>
                      <a:pt x="510" y="231"/>
                      <a:pt x="510" y="231"/>
                    </a:cubicBezTo>
                    <a:lnTo>
                      <a:pt x="768" y="269"/>
                    </a:ln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3" name="Google Shape;681;p97">
                <a:extLst>
                  <a:ext uri="{FF2B5EF4-FFF2-40B4-BE49-F238E27FC236}">
                    <a16:creationId xmlns:a16="http://schemas.microsoft.com/office/drawing/2014/main" id="{DD167243-3994-3448-E743-DC90741D67F4}"/>
                  </a:ext>
                </a:extLst>
              </p:cNvPr>
              <p:cNvSpPr/>
              <p:nvPr/>
            </p:nvSpPr>
            <p:spPr>
              <a:xfrm>
                <a:off x="1637" y="1239"/>
                <a:ext cx="728" cy="573"/>
              </a:xfrm>
              <a:custGeom>
                <a:avLst/>
                <a:gdLst/>
                <a:ahLst/>
                <a:cxnLst/>
                <a:rect l="l" t="t" r="r" b="b"/>
                <a:pathLst>
                  <a:path w="1001" h="788" extrusionOk="0">
                    <a:moveTo>
                      <a:pt x="1001" y="81"/>
                    </a:moveTo>
                    <a:cubicBezTo>
                      <a:pt x="993" y="262"/>
                      <a:pt x="993" y="262"/>
                      <a:pt x="993" y="262"/>
                    </a:cubicBezTo>
                    <a:cubicBezTo>
                      <a:pt x="969" y="788"/>
                      <a:pt x="969" y="788"/>
                      <a:pt x="969" y="788"/>
                    </a:cubicBezTo>
                    <a:cubicBezTo>
                      <a:pt x="920" y="786"/>
                      <a:pt x="874" y="783"/>
                      <a:pt x="830" y="779"/>
                    </a:cubicBezTo>
                    <a:cubicBezTo>
                      <a:pt x="830" y="779"/>
                      <a:pt x="67" y="719"/>
                      <a:pt x="0" y="702"/>
                    </a:cubicBezTo>
                    <a:cubicBezTo>
                      <a:pt x="87" y="0"/>
                      <a:pt x="87" y="0"/>
                      <a:pt x="87" y="0"/>
                    </a:cubicBezTo>
                    <a:cubicBezTo>
                      <a:pt x="207" y="19"/>
                      <a:pt x="474" y="48"/>
                      <a:pt x="742" y="67"/>
                    </a:cubicBezTo>
                    <a:cubicBezTo>
                      <a:pt x="830" y="73"/>
                      <a:pt x="918" y="78"/>
                      <a:pt x="1001" y="81"/>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4" name="Google Shape;682;p97">
                <a:extLst>
                  <a:ext uri="{FF2B5EF4-FFF2-40B4-BE49-F238E27FC236}">
                    <a16:creationId xmlns:a16="http://schemas.microsoft.com/office/drawing/2014/main" id="{9D9FC8DC-9E64-BC50-A462-95618C5A6876}"/>
                  </a:ext>
                </a:extLst>
              </p:cNvPr>
              <p:cNvSpPr/>
              <p:nvPr/>
            </p:nvSpPr>
            <p:spPr>
              <a:xfrm>
                <a:off x="2342" y="1430"/>
                <a:ext cx="741" cy="400"/>
              </a:xfrm>
              <a:custGeom>
                <a:avLst/>
                <a:gdLst/>
                <a:ahLst/>
                <a:cxnLst/>
                <a:rect l="l" t="t" r="r" b="b"/>
                <a:pathLst>
                  <a:path w="1018" h="550" extrusionOk="0">
                    <a:moveTo>
                      <a:pt x="1018" y="549"/>
                    </a:moveTo>
                    <a:cubicBezTo>
                      <a:pt x="1017" y="545"/>
                      <a:pt x="1015" y="538"/>
                      <a:pt x="1009" y="539"/>
                    </a:cubicBezTo>
                    <a:cubicBezTo>
                      <a:pt x="1009" y="539"/>
                      <a:pt x="434" y="550"/>
                      <a:pt x="0" y="526"/>
                    </a:cubicBezTo>
                    <a:cubicBezTo>
                      <a:pt x="24" y="0"/>
                      <a:pt x="24" y="0"/>
                      <a:pt x="24" y="0"/>
                    </a:cubicBezTo>
                    <a:cubicBezTo>
                      <a:pt x="109" y="11"/>
                      <a:pt x="845" y="13"/>
                      <a:pt x="901" y="13"/>
                    </a:cubicBezTo>
                    <a:cubicBezTo>
                      <a:pt x="903" y="13"/>
                      <a:pt x="904" y="13"/>
                      <a:pt x="904" y="13"/>
                    </a:cubicBezTo>
                    <a:cubicBezTo>
                      <a:pt x="904" y="13"/>
                      <a:pt x="912" y="12"/>
                      <a:pt x="918" y="17"/>
                    </a:cubicBezTo>
                    <a:cubicBezTo>
                      <a:pt x="924" y="21"/>
                      <a:pt x="941" y="33"/>
                      <a:pt x="949" y="34"/>
                    </a:cubicBezTo>
                    <a:cubicBezTo>
                      <a:pt x="957" y="35"/>
                      <a:pt x="967" y="36"/>
                      <a:pt x="970" y="47"/>
                    </a:cubicBezTo>
                    <a:cubicBezTo>
                      <a:pt x="972" y="57"/>
                      <a:pt x="961" y="63"/>
                      <a:pt x="956" y="66"/>
                    </a:cubicBezTo>
                    <a:cubicBezTo>
                      <a:pt x="952" y="70"/>
                      <a:pt x="949" y="74"/>
                      <a:pt x="947" y="87"/>
                    </a:cubicBezTo>
                    <a:cubicBezTo>
                      <a:pt x="946" y="100"/>
                      <a:pt x="961" y="111"/>
                      <a:pt x="965" y="114"/>
                    </a:cubicBezTo>
                    <a:cubicBezTo>
                      <a:pt x="969" y="118"/>
                      <a:pt x="973" y="129"/>
                      <a:pt x="973" y="134"/>
                    </a:cubicBezTo>
                    <a:cubicBezTo>
                      <a:pt x="973" y="139"/>
                      <a:pt x="995" y="155"/>
                      <a:pt x="1002" y="160"/>
                    </a:cubicBezTo>
                    <a:cubicBezTo>
                      <a:pt x="1010" y="164"/>
                      <a:pt x="1011" y="172"/>
                      <a:pt x="1011" y="172"/>
                    </a:cubicBezTo>
                    <a:cubicBezTo>
                      <a:pt x="1011" y="260"/>
                      <a:pt x="1011" y="260"/>
                      <a:pt x="1011" y="260"/>
                    </a:cubicBezTo>
                    <a:cubicBezTo>
                      <a:pt x="1011" y="287"/>
                      <a:pt x="1017" y="526"/>
                      <a:pt x="1018" y="54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5" name="Google Shape;683;p97">
                <a:extLst>
                  <a:ext uri="{FF2B5EF4-FFF2-40B4-BE49-F238E27FC236}">
                    <a16:creationId xmlns:a16="http://schemas.microsoft.com/office/drawing/2014/main" id="{F7C726DD-AB79-6C1E-1660-362477DE0632}"/>
                  </a:ext>
                </a:extLst>
              </p:cNvPr>
              <p:cNvSpPr/>
              <p:nvPr/>
            </p:nvSpPr>
            <p:spPr>
              <a:xfrm>
                <a:off x="2177" y="1033"/>
                <a:ext cx="821" cy="406"/>
              </a:xfrm>
              <a:custGeom>
                <a:avLst/>
                <a:gdLst/>
                <a:ahLst/>
                <a:cxnLst/>
                <a:rect l="l" t="t" r="r" b="b"/>
                <a:pathLst>
                  <a:path w="1128" h="558" extrusionOk="0">
                    <a:moveTo>
                      <a:pt x="251" y="545"/>
                    </a:moveTo>
                    <a:cubicBezTo>
                      <a:pt x="259" y="364"/>
                      <a:pt x="259" y="364"/>
                      <a:pt x="259" y="364"/>
                    </a:cubicBezTo>
                    <a:cubicBezTo>
                      <a:pt x="176" y="361"/>
                      <a:pt x="88" y="356"/>
                      <a:pt x="0" y="350"/>
                    </a:cubicBezTo>
                    <a:cubicBezTo>
                      <a:pt x="0" y="350"/>
                      <a:pt x="0" y="350"/>
                      <a:pt x="0" y="350"/>
                    </a:cubicBezTo>
                    <a:cubicBezTo>
                      <a:pt x="25" y="0"/>
                      <a:pt x="25" y="0"/>
                      <a:pt x="25" y="0"/>
                    </a:cubicBezTo>
                    <a:cubicBezTo>
                      <a:pt x="25" y="0"/>
                      <a:pt x="648" y="30"/>
                      <a:pt x="671" y="30"/>
                    </a:cubicBezTo>
                    <a:cubicBezTo>
                      <a:pt x="694" y="30"/>
                      <a:pt x="716" y="30"/>
                      <a:pt x="716" y="30"/>
                    </a:cubicBezTo>
                    <a:cubicBezTo>
                      <a:pt x="716" y="30"/>
                      <a:pt x="724" y="28"/>
                      <a:pt x="739" y="42"/>
                    </a:cubicBezTo>
                    <a:cubicBezTo>
                      <a:pt x="766" y="60"/>
                      <a:pt x="766" y="60"/>
                      <a:pt x="766" y="60"/>
                    </a:cubicBezTo>
                    <a:cubicBezTo>
                      <a:pt x="766" y="60"/>
                      <a:pt x="780" y="71"/>
                      <a:pt x="786" y="71"/>
                    </a:cubicBezTo>
                    <a:cubicBezTo>
                      <a:pt x="793" y="70"/>
                      <a:pt x="798" y="62"/>
                      <a:pt x="804" y="59"/>
                    </a:cubicBezTo>
                    <a:cubicBezTo>
                      <a:pt x="809" y="56"/>
                      <a:pt x="812" y="57"/>
                      <a:pt x="821" y="57"/>
                    </a:cubicBezTo>
                    <a:cubicBezTo>
                      <a:pt x="831" y="57"/>
                      <a:pt x="858" y="58"/>
                      <a:pt x="870" y="58"/>
                    </a:cubicBezTo>
                    <a:cubicBezTo>
                      <a:pt x="881" y="58"/>
                      <a:pt x="899" y="67"/>
                      <a:pt x="903" y="69"/>
                    </a:cubicBezTo>
                    <a:cubicBezTo>
                      <a:pt x="906" y="71"/>
                      <a:pt x="936" y="80"/>
                      <a:pt x="939" y="84"/>
                    </a:cubicBezTo>
                    <a:cubicBezTo>
                      <a:pt x="942" y="87"/>
                      <a:pt x="971" y="114"/>
                      <a:pt x="978" y="116"/>
                    </a:cubicBezTo>
                    <a:cubicBezTo>
                      <a:pt x="983" y="117"/>
                      <a:pt x="989" y="120"/>
                      <a:pt x="992" y="125"/>
                    </a:cubicBezTo>
                    <a:cubicBezTo>
                      <a:pt x="992" y="125"/>
                      <a:pt x="992" y="125"/>
                      <a:pt x="992" y="125"/>
                    </a:cubicBezTo>
                    <a:cubicBezTo>
                      <a:pt x="993" y="126"/>
                      <a:pt x="994" y="128"/>
                      <a:pt x="995" y="130"/>
                    </a:cubicBezTo>
                    <a:cubicBezTo>
                      <a:pt x="995" y="130"/>
                      <a:pt x="995" y="130"/>
                      <a:pt x="995" y="130"/>
                    </a:cubicBezTo>
                    <a:cubicBezTo>
                      <a:pt x="995" y="130"/>
                      <a:pt x="995" y="130"/>
                      <a:pt x="995" y="130"/>
                    </a:cubicBezTo>
                    <a:cubicBezTo>
                      <a:pt x="995" y="131"/>
                      <a:pt x="996" y="132"/>
                      <a:pt x="996" y="133"/>
                    </a:cubicBezTo>
                    <a:cubicBezTo>
                      <a:pt x="996" y="141"/>
                      <a:pt x="1002" y="165"/>
                      <a:pt x="1011" y="186"/>
                    </a:cubicBezTo>
                    <a:cubicBezTo>
                      <a:pt x="1021" y="207"/>
                      <a:pt x="1024" y="221"/>
                      <a:pt x="1030" y="230"/>
                    </a:cubicBezTo>
                    <a:cubicBezTo>
                      <a:pt x="1036" y="239"/>
                      <a:pt x="1037" y="251"/>
                      <a:pt x="1037" y="259"/>
                    </a:cubicBezTo>
                    <a:cubicBezTo>
                      <a:pt x="1037" y="266"/>
                      <a:pt x="1036" y="284"/>
                      <a:pt x="1041" y="290"/>
                    </a:cubicBezTo>
                    <a:cubicBezTo>
                      <a:pt x="1046" y="296"/>
                      <a:pt x="1057" y="305"/>
                      <a:pt x="1058" y="320"/>
                    </a:cubicBezTo>
                    <a:cubicBezTo>
                      <a:pt x="1058" y="335"/>
                      <a:pt x="1071" y="397"/>
                      <a:pt x="1071" y="419"/>
                    </a:cubicBezTo>
                    <a:cubicBezTo>
                      <a:pt x="1071" y="440"/>
                      <a:pt x="1080" y="442"/>
                      <a:pt x="1081" y="448"/>
                    </a:cubicBezTo>
                    <a:cubicBezTo>
                      <a:pt x="1081" y="450"/>
                      <a:pt x="1081" y="451"/>
                      <a:pt x="1081" y="452"/>
                    </a:cubicBezTo>
                    <a:cubicBezTo>
                      <a:pt x="1080" y="457"/>
                      <a:pt x="1079" y="460"/>
                      <a:pt x="1081" y="464"/>
                    </a:cubicBezTo>
                    <a:cubicBezTo>
                      <a:pt x="1083" y="469"/>
                      <a:pt x="1099" y="497"/>
                      <a:pt x="1108" y="508"/>
                    </a:cubicBezTo>
                    <a:cubicBezTo>
                      <a:pt x="1117" y="518"/>
                      <a:pt x="1128" y="538"/>
                      <a:pt x="1128" y="558"/>
                    </a:cubicBezTo>
                    <a:cubicBezTo>
                      <a:pt x="1072" y="558"/>
                      <a:pt x="336" y="556"/>
                      <a:pt x="251" y="545"/>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6" name="Google Shape;684;p97">
                <a:extLst>
                  <a:ext uri="{FF2B5EF4-FFF2-40B4-BE49-F238E27FC236}">
                    <a16:creationId xmlns:a16="http://schemas.microsoft.com/office/drawing/2014/main" id="{245B4606-370D-1AAF-031C-A8332D415899}"/>
                  </a:ext>
                </a:extLst>
              </p:cNvPr>
              <p:cNvSpPr/>
              <p:nvPr/>
            </p:nvSpPr>
            <p:spPr>
              <a:xfrm>
                <a:off x="980" y="123"/>
                <a:ext cx="597" cy="966"/>
              </a:xfrm>
              <a:custGeom>
                <a:avLst/>
                <a:gdLst/>
                <a:ahLst/>
                <a:cxnLst/>
                <a:rect l="l" t="t" r="r" b="b"/>
                <a:pathLst>
                  <a:path w="820" h="1328" extrusionOk="0">
                    <a:moveTo>
                      <a:pt x="817" y="911"/>
                    </a:moveTo>
                    <a:cubicBezTo>
                      <a:pt x="816" y="919"/>
                      <a:pt x="756" y="1328"/>
                      <a:pt x="756" y="1328"/>
                    </a:cubicBezTo>
                    <a:cubicBezTo>
                      <a:pt x="756" y="1328"/>
                      <a:pt x="603" y="1306"/>
                      <a:pt x="377" y="1265"/>
                    </a:cubicBezTo>
                    <a:cubicBezTo>
                      <a:pt x="377" y="1265"/>
                      <a:pt x="190" y="1228"/>
                      <a:pt x="0" y="1190"/>
                    </a:cubicBezTo>
                    <a:cubicBezTo>
                      <a:pt x="0" y="1190"/>
                      <a:pt x="61" y="909"/>
                      <a:pt x="63" y="896"/>
                    </a:cubicBezTo>
                    <a:cubicBezTo>
                      <a:pt x="65" y="883"/>
                      <a:pt x="67" y="873"/>
                      <a:pt x="75" y="868"/>
                    </a:cubicBezTo>
                    <a:cubicBezTo>
                      <a:pt x="82" y="863"/>
                      <a:pt x="84" y="844"/>
                      <a:pt x="91" y="829"/>
                    </a:cubicBezTo>
                    <a:cubicBezTo>
                      <a:pt x="97" y="813"/>
                      <a:pt x="84" y="806"/>
                      <a:pt x="79" y="803"/>
                    </a:cubicBezTo>
                    <a:cubicBezTo>
                      <a:pt x="75" y="801"/>
                      <a:pt x="66" y="797"/>
                      <a:pt x="63" y="793"/>
                    </a:cubicBezTo>
                    <a:cubicBezTo>
                      <a:pt x="59" y="789"/>
                      <a:pt x="64" y="779"/>
                      <a:pt x="67" y="764"/>
                    </a:cubicBezTo>
                    <a:cubicBezTo>
                      <a:pt x="69" y="749"/>
                      <a:pt x="101" y="720"/>
                      <a:pt x="110" y="713"/>
                    </a:cubicBezTo>
                    <a:cubicBezTo>
                      <a:pt x="119" y="707"/>
                      <a:pt x="125" y="704"/>
                      <a:pt x="128" y="698"/>
                    </a:cubicBezTo>
                    <a:cubicBezTo>
                      <a:pt x="131" y="692"/>
                      <a:pt x="147" y="661"/>
                      <a:pt x="148" y="655"/>
                    </a:cubicBezTo>
                    <a:cubicBezTo>
                      <a:pt x="149" y="648"/>
                      <a:pt x="161" y="634"/>
                      <a:pt x="187" y="601"/>
                    </a:cubicBezTo>
                    <a:cubicBezTo>
                      <a:pt x="213" y="569"/>
                      <a:pt x="180" y="547"/>
                      <a:pt x="171" y="540"/>
                    </a:cubicBezTo>
                    <a:cubicBezTo>
                      <a:pt x="163" y="533"/>
                      <a:pt x="161" y="515"/>
                      <a:pt x="159" y="509"/>
                    </a:cubicBezTo>
                    <a:cubicBezTo>
                      <a:pt x="159" y="507"/>
                      <a:pt x="158" y="506"/>
                      <a:pt x="157" y="506"/>
                    </a:cubicBezTo>
                    <a:cubicBezTo>
                      <a:pt x="151" y="488"/>
                      <a:pt x="160" y="428"/>
                      <a:pt x="162" y="408"/>
                    </a:cubicBezTo>
                    <a:cubicBezTo>
                      <a:pt x="164" y="387"/>
                      <a:pt x="184" y="297"/>
                      <a:pt x="187" y="287"/>
                    </a:cubicBezTo>
                    <a:cubicBezTo>
                      <a:pt x="190" y="277"/>
                      <a:pt x="249" y="0"/>
                      <a:pt x="249" y="0"/>
                    </a:cubicBezTo>
                    <a:cubicBezTo>
                      <a:pt x="360" y="22"/>
                      <a:pt x="360" y="22"/>
                      <a:pt x="360" y="22"/>
                    </a:cubicBezTo>
                    <a:cubicBezTo>
                      <a:pt x="360" y="22"/>
                      <a:pt x="330" y="173"/>
                      <a:pt x="328" y="181"/>
                    </a:cubicBezTo>
                    <a:cubicBezTo>
                      <a:pt x="325" y="189"/>
                      <a:pt x="333" y="204"/>
                      <a:pt x="340" y="214"/>
                    </a:cubicBezTo>
                    <a:cubicBezTo>
                      <a:pt x="347" y="225"/>
                      <a:pt x="356" y="247"/>
                      <a:pt x="358" y="262"/>
                    </a:cubicBezTo>
                    <a:cubicBezTo>
                      <a:pt x="360" y="278"/>
                      <a:pt x="352" y="284"/>
                      <a:pt x="352" y="294"/>
                    </a:cubicBezTo>
                    <a:cubicBezTo>
                      <a:pt x="352" y="304"/>
                      <a:pt x="380" y="326"/>
                      <a:pt x="389" y="340"/>
                    </a:cubicBezTo>
                    <a:cubicBezTo>
                      <a:pt x="398" y="353"/>
                      <a:pt x="410" y="376"/>
                      <a:pt x="420" y="394"/>
                    </a:cubicBezTo>
                    <a:cubicBezTo>
                      <a:pt x="430" y="411"/>
                      <a:pt x="436" y="428"/>
                      <a:pt x="444" y="440"/>
                    </a:cubicBezTo>
                    <a:cubicBezTo>
                      <a:pt x="452" y="450"/>
                      <a:pt x="466" y="450"/>
                      <a:pt x="478" y="452"/>
                    </a:cubicBezTo>
                    <a:cubicBezTo>
                      <a:pt x="490" y="454"/>
                      <a:pt x="484" y="471"/>
                      <a:pt x="478" y="480"/>
                    </a:cubicBezTo>
                    <a:cubicBezTo>
                      <a:pt x="474" y="489"/>
                      <a:pt x="460" y="519"/>
                      <a:pt x="456" y="530"/>
                    </a:cubicBezTo>
                    <a:cubicBezTo>
                      <a:pt x="452" y="540"/>
                      <a:pt x="456" y="558"/>
                      <a:pt x="455" y="566"/>
                    </a:cubicBezTo>
                    <a:cubicBezTo>
                      <a:pt x="454" y="574"/>
                      <a:pt x="454" y="580"/>
                      <a:pt x="448" y="588"/>
                    </a:cubicBezTo>
                    <a:cubicBezTo>
                      <a:pt x="442" y="594"/>
                      <a:pt x="435" y="596"/>
                      <a:pt x="434" y="600"/>
                    </a:cubicBezTo>
                    <a:cubicBezTo>
                      <a:pt x="434" y="605"/>
                      <a:pt x="427" y="620"/>
                      <a:pt x="427" y="632"/>
                    </a:cubicBezTo>
                    <a:cubicBezTo>
                      <a:pt x="427" y="644"/>
                      <a:pt x="442" y="650"/>
                      <a:pt x="450" y="654"/>
                    </a:cubicBezTo>
                    <a:cubicBezTo>
                      <a:pt x="458" y="658"/>
                      <a:pt x="457" y="657"/>
                      <a:pt x="471" y="648"/>
                    </a:cubicBezTo>
                    <a:cubicBezTo>
                      <a:pt x="485" y="640"/>
                      <a:pt x="506" y="636"/>
                      <a:pt x="513" y="643"/>
                    </a:cubicBezTo>
                    <a:cubicBezTo>
                      <a:pt x="520" y="650"/>
                      <a:pt x="520" y="674"/>
                      <a:pt x="518" y="692"/>
                    </a:cubicBezTo>
                    <a:cubicBezTo>
                      <a:pt x="518" y="710"/>
                      <a:pt x="527" y="718"/>
                      <a:pt x="532" y="730"/>
                    </a:cubicBezTo>
                    <a:cubicBezTo>
                      <a:pt x="538" y="744"/>
                      <a:pt x="540" y="750"/>
                      <a:pt x="537" y="769"/>
                    </a:cubicBezTo>
                    <a:cubicBezTo>
                      <a:pt x="534" y="788"/>
                      <a:pt x="539" y="792"/>
                      <a:pt x="541" y="798"/>
                    </a:cubicBezTo>
                    <a:cubicBezTo>
                      <a:pt x="543" y="802"/>
                      <a:pt x="568" y="800"/>
                      <a:pt x="574" y="810"/>
                    </a:cubicBezTo>
                    <a:cubicBezTo>
                      <a:pt x="580" y="820"/>
                      <a:pt x="578" y="824"/>
                      <a:pt x="578" y="842"/>
                    </a:cubicBezTo>
                    <a:cubicBezTo>
                      <a:pt x="579" y="860"/>
                      <a:pt x="588" y="873"/>
                      <a:pt x="596" y="878"/>
                    </a:cubicBezTo>
                    <a:cubicBezTo>
                      <a:pt x="604" y="883"/>
                      <a:pt x="608" y="874"/>
                      <a:pt x="616" y="866"/>
                    </a:cubicBezTo>
                    <a:cubicBezTo>
                      <a:pt x="622" y="857"/>
                      <a:pt x="628" y="863"/>
                      <a:pt x="640" y="868"/>
                    </a:cubicBezTo>
                    <a:cubicBezTo>
                      <a:pt x="652" y="874"/>
                      <a:pt x="645" y="872"/>
                      <a:pt x="654" y="869"/>
                    </a:cubicBezTo>
                    <a:cubicBezTo>
                      <a:pt x="664" y="866"/>
                      <a:pt x="676" y="859"/>
                      <a:pt x="685" y="860"/>
                    </a:cubicBezTo>
                    <a:cubicBezTo>
                      <a:pt x="694" y="860"/>
                      <a:pt x="711" y="865"/>
                      <a:pt x="721" y="866"/>
                    </a:cubicBezTo>
                    <a:cubicBezTo>
                      <a:pt x="731" y="868"/>
                      <a:pt x="735" y="872"/>
                      <a:pt x="748" y="872"/>
                    </a:cubicBezTo>
                    <a:cubicBezTo>
                      <a:pt x="762" y="872"/>
                      <a:pt x="762" y="874"/>
                      <a:pt x="771" y="861"/>
                    </a:cubicBezTo>
                    <a:cubicBezTo>
                      <a:pt x="780" y="848"/>
                      <a:pt x="792" y="850"/>
                      <a:pt x="796" y="852"/>
                    </a:cubicBezTo>
                    <a:cubicBezTo>
                      <a:pt x="798" y="854"/>
                      <a:pt x="798" y="862"/>
                      <a:pt x="800" y="866"/>
                    </a:cubicBezTo>
                    <a:cubicBezTo>
                      <a:pt x="801" y="870"/>
                      <a:pt x="817" y="889"/>
                      <a:pt x="817" y="889"/>
                    </a:cubicBezTo>
                    <a:cubicBezTo>
                      <a:pt x="818" y="891"/>
                      <a:pt x="818" y="892"/>
                      <a:pt x="818" y="893"/>
                    </a:cubicBezTo>
                    <a:cubicBezTo>
                      <a:pt x="820" y="898"/>
                      <a:pt x="817" y="905"/>
                      <a:pt x="817" y="911"/>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7" name="Google Shape;685;p97">
                <a:extLst>
                  <a:ext uri="{FF2B5EF4-FFF2-40B4-BE49-F238E27FC236}">
                    <a16:creationId xmlns:a16="http://schemas.microsoft.com/office/drawing/2014/main" id="{E2410788-6EC4-4C03-64A8-93D874EA0498}"/>
                  </a:ext>
                </a:extLst>
              </p:cNvPr>
              <p:cNvSpPr/>
              <p:nvPr/>
            </p:nvSpPr>
            <p:spPr>
              <a:xfrm>
                <a:off x="1512" y="712"/>
                <a:ext cx="700" cy="575"/>
              </a:xfrm>
              <a:custGeom>
                <a:avLst/>
                <a:gdLst/>
                <a:ahLst/>
                <a:cxnLst/>
                <a:rect l="l" t="t" r="r" b="b"/>
                <a:pathLst>
                  <a:path w="962" h="791" extrusionOk="0">
                    <a:moveTo>
                      <a:pt x="962" y="89"/>
                    </a:moveTo>
                    <a:cubicBezTo>
                      <a:pt x="938" y="441"/>
                      <a:pt x="938" y="441"/>
                      <a:pt x="938" y="441"/>
                    </a:cubicBezTo>
                    <a:cubicBezTo>
                      <a:pt x="913" y="791"/>
                      <a:pt x="913" y="791"/>
                      <a:pt x="913" y="791"/>
                    </a:cubicBezTo>
                    <a:cubicBezTo>
                      <a:pt x="913" y="791"/>
                      <a:pt x="913" y="791"/>
                      <a:pt x="913" y="791"/>
                    </a:cubicBezTo>
                    <a:cubicBezTo>
                      <a:pt x="645" y="772"/>
                      <a:pt x="378" y="743"/>
                      <a:pt x="258" y="724"/>
                    </a:cubicBezTo>
                    <a:cubicBezTo>
                      <a:pt x="0" y="686"/>
                      <a:pt x="0" y="686"/>
                      <a:pt x="0" y="686"/>
                    </a:cubicBezTo>
                    <a:cubicBezTo>
                      <a:pt x="24" y="518"/>
                      <a:pt x="24" y="518"/>
                      <a:pt x="24" y="518"/>
                    </a:cubicBezTo>
                    <a:cubicBezTo>
                      <a:pt x="24" y="518"/>
                      <a:pt x="84" y="109"/>
                      <a:pt x="85" y="101"/>
                    </a:cubicBezTo>
                    <a:cubicBezTo>
                      <a:pt x="85" y="95"/>
                      <a:pt x="88" y="88"/>
                      <a:pt x="86" y="83"/>
                    </a:cubicBezTo>
                    <a:cubicBezTo>
                      <a:pt x="87" y="83"/>
                      <a:pt x="87" y="83"/>
                      <a:pt x="87" y="83"/>
                    </a:cubicBezTo>
                    <a:cubicBezTo>
                      <a:pt x="100" y="7"/>
                      <a:pt x="100" y="7"/>
                      <a:pt x="100" y="7"/>
                    </a:cubicBezTo>
                    <a:cubicBezTo>
                      <a:pt x="100" y="7"/>
                      <a:pt x="101" y="0"/>
                      <a:pt x="110" y="1"/>
                    </a:cubicBezTo>
                    <a:cubicBezTo>
                      <a:pt x="116" y="2"/>
                      <a:pt x="435" y="53"/>
                      <a:pt x="962" y="8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8" name="Google Shape;686;p97">
                <a:extLst>
                  <a:ext uri="{FF2B5EF4-FFF2-40B4-BE49-F238E27FC236}">
                    <a16:creationId xmlns:a16="http://schemas.microsoft.com/office/drawing/2014/main" id="{BA7FCF37-9D25-4596-81A2-34C442FA825C}"/>
                  </a:ext>
                </a:extLst>
              </p:cNvPr>
              <p:cNvSpPr/>
              <p:nvPr/>
            </p:nvSpPr>
            <p:spPr>
              <a:xfrm>
                <a:off x="1216" y="139"/>
                <a:ext cx="1031" cy="638"/>
              </a:xfrm>
              <a:custGeom>
                <a:avLst/>
                <a:gdLst/>
                <a:ahLst/>
                <a:cxnLst/>
                <a:rect l="l" t="t" r="r" b="b"/>
                <a:pathLst>
                  <a:path w="1417" h="877" extrusionOk="0">
                    <a:moveTo>
                      <a:pt x="1417" y="189"/>
                    </a:moveTo>
                    <a:cubicBezTo>
                      <a:pt x="1380" y="719"/>
                      <a:pt x="1380" y="719"/>
                      <a:pt x="1380" y="719"/>
                    </a:cubicBezTo>
                    <a:cubicBezTo>
                      <a:pt x="1369" y="877"/>
                      <a:pt x="1369" y="877"/>
                      <a:pt x="1369" y="877"/>
                    </a:cubicBezTo>
                    <a:cubicBezTo>
                      <a:pt x="842" y="841"/>
                      <a:pt x="523" y="790"/>
                      <a:pt x="517" y="789"/>
                    </a:cubicBezTo>
                    <a:cubicBezTo>
                      <a:pt x="508" y="788"/>
                      <a:pt x="507" y="795"/>
                      <a:pt x="507" y="795"/>
                    </a:cubicBezTo>
                    <a:cubicBezTo>
                      <a:pt x="494" y="871"/>
                      <a:pt x="494" y="871"/>
                      <a:pt x="494" y="871"/>
                    </a:cubicBezTo>
                    <a:cubicBezTo>
                      <a:pt x="493" y="871"/>
                      <a:pt x="493" y="871"/>
                      <a:pt x="493" y="871"/>
                    </a:cubicBezTo>
                    <a:cubicBezTo>
                      <a:pt x="493" y="870"/>
                      <a:pt x="493" y="869"/>
                      <a:pt x="492" y="867"/>
                    </a:cubicBezTo>
                    <a:cubicBezTo>
                      <a:pt x="492" y="867"/>
                      <a:pt x="476" y="848"/>
                      <a:pt x="475" y="844"/>
                    </a:cubicBezTo>
                    <a:cubicBezTo>
                      <a:pt x="473" y="840"/>
                      <a:pt x="473" y="832"/>
                      <a:pt x="471" y="830"/>
                    </a:cubicBezTo>
                    <a:cubicBezTo>
                      <a:pt x="467" y="828"/>
                      <a:pt x="455" y="826"/>
                      <a:pt x="446" y="839"/>
                    </a:cubicBezTo>
                    <a:cubicBezTo>
                      <a:pt x="437" y="852"/>
                      <a:pt x="437" y="850"/>
                      <a:pt x="423" y="850"/>
                    </a:cubicBezTo>
                    <a:cubicBezTo>
                      <a:pt x="410" y="850"/>
                      <a:pt x="406" y="846"/>
                      <a:pt x="396" y="844"/>
                    </a:cubicBezTo>
                    <a:cubicBezTo>
                      <a:pt x="386" y="843"/>
                      <a:pt x="369" y="838"/>
                      <a:pt x="360" y="838"/>
                    </a:cubicBezTo>
                    <a:cubicBezTo>
                      <a:pt x="351" y="837"/>
                      <a:pt x="339" y="844"/>
                      <a:pt x="329" y="847"/>
                    </a:cubicBezTo>
                    <a:cubicBezTo>
                      <a:pt x="320" y="850"/>
                      <a:pt x="327" y="852"/>
                      <a:pt x="315" y="846"/>
                    </a:cubicBezTo>
                    <a:cubicBezTo>
                      <a:pt x="303" y="841"/>
                      <a:pt x="297" y="835"/>
                      <a:pt x="291" y="844"/>
                    </a:cubicBezTo>
                    <a:cubicBezTo>
                      <a:pt x="283" y="852"/>
                      <a:pt x="279" y="861"/>
                      <a:pt x="271" y="856"/>
                    </a:cubicBezTo>
                    <a:cubicBezTo>
                      <a:pt x="263" y="851"/>
                      <a:pt x="254" y="838"/>
                      <a:pt x="253" y="820"/>
                    </a:cubicBezTo>
                    <a:cubicBezTo>
                      <a:pt x="253" y="802"/>
                      <a:pt x="255" y="798"/>
                      <a:pt x="249" y="788"/>
                    </a:cubicBezTo>
                    <a:cubicBezTo>
                      <a:pt x="243" y="778"/>
                      <a:pt x="218" y="780"/>
                      <a:pt x="216" y="776"/>
                    </a:cubicBezTo>
                    <a:cubicBezTo>
                      <a:pt x="214" y="770"/>
                      <a:pt x="209" y="766"/>
                      <a:pt x="212" y="747"/>
                    </a:cubicBezTo>
                    <a:cubicBezTo>
                      <a:pt x="215" y="728"/>
                      <a:pt x="213" y="722"/>
                      <a:pt x="207" y="708"/>
                    </a:cubicBezTo>
                    <a:cubicBezTo>
                      <a:pt x="202" y="696"/>
                      <a:pt x="193" y="688"/>
                      <a:pt x="193" y="670"/>
                    </a:cubicBezTo>
                    <a:cubicBezTo>
                      <a:pt x="195" y="652"/>
                      <a:pt x="195" y="628"/>
                      <a:pt x="188" y="621"/>
                    </a:cubicBezTo>
                    <a:cubicBezTo>
                      <a:pt x="181" y="614"/>
                      <a:pt x="160" y="618"/>
                      <a:pt x="146" y="626"/>
                    </a:cubicBezTo>
                    <a:cubicBezTo>
                      <a:pt x="132" y="635"/>
                      <a:pt x="133" y="636"/>
                      <a:pt x="125" y="632"/>
                    </a:cubicBezTo>
                    <a:cubicBezTo>
                      <a:pt x="117" y="628"/>
                      <a:pt x="102" y="622"/>
                      <a:pt x="102" y="610"/>
                    </a:cubicBezTo>
                    <a:cubicBezTo>
                      <a:pt x="102" y="598"/>
                      <a:pt x="109" y="583"/>
                      <a:pt x="109" y="578"/>
                    </a:cubicBezTo>
                    <a:cubicBezTo>
                      <a:pt x="110" y="574"/>
                      <a:pt x="117" y="572"/>
                      <a:pt x="123" y="566"/>
                    </a:cubicBezTo>
                    <a:cubicBezTo>
                      <a:pt x="129" y="558"/>
                      <a:pt x="129" y="552"/>
                      <a:pt x="130" y="544"/>
                    </a:cubicBezTo>
                    <a:cubicBezTo>
                      <a:pt x="131" y="536"/>
                      <a:pt x="127" y="518"/>
                      <a:pt x="131" y="508"/>
                    </a:cubicBezTo>
                    <a:cubicBezTo>
                      <a:pt x="135" y="497"/>
                      <a:pt x="149" y="467"/>
                      <a:pt x="153" y="458"/>
                    </a:cubicBezTo>
                    <a:cubicBezTo>
                      <a:pt x="159" y="449"/>
                      <a:pt x="165" y="432"/>
                      <a:pt x="153" y="430"/>
                    </a:cubicBezTo>
                    <a:cubicBezTo>
                      <a:pt x="141" y="428"/>
                      <a:pt x="127" y="428"/>
                      <a:pt x="119" y="418"/>
                    </a:cubicBezTo>
                    <a:cubicBezTo>
                      <a:pt x="111" y="406"/>
                      <a:pt x="105" y="389"/>
                      <a:pt x="95" y="372"/>
                    </a:cubicBezTo>
                    <a:cubicBezTo>
                      <a:pt x="85" y="354"/>
                      <a:pt x="73" y="331"/>
                      <a:pt x="64" y="318"/>
                    </a:cubicBezTo>
                    <a:cubicBezTo>
                      <a:pt x="55" y="304"/>
                      <a:pt x="27" y="282"/>
                      <a:pt x="27" y="272"/>
                    </a:cubicBezTo>
                    <a:cubicBezTo>
                      <a:pt x="27" y="262"/>
                      <a:pt x="35" y="256"/>
                      <a:pt x="33" y="240"/>
                    </a:cubicBezTo>
                    <a:cubicBezTo>
                      <a:pt x="31" y="225"/>
                      <a:pt x="22" y="203"/>
                      <a:pt x="15" y="192"/>
                    </a:cubicBezTo>
                    <a:cubicBezTo>
                      <a:pt x="8" y="182"/>
                      <a:pt x="0" y="167"/>
                      <a:pt x="3" y="159"/>
                    </a:cubicBezTo>
                    <a:cubicBezTo>
                      <a:pt x="5" y="151"/>
                      <a:pt x="35" y="0"/>
                      <a:pt x="35" y="0"/>
                    </a:cubicBezTo>
                    <a:cubicBezTo>
                      <a:pt x="517" y="109"/>
                      <a:pt x="1417" y="189"/>
                      <a:pt x="1417" y="18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59" name="Google Shape;687;p97">
                <a:extLst>
                  <a:ext uri="{FF2B5EF4-FFF2-40B4-BE49-F238E27FC236}">
                    <a16:creationId xmlns:a16="http://schemas.microsoft.com/office/drawing/2014/main" id="{78038968-3937-EBFE-9D5F-E78379382465}"/>
                  </a:ext>
                </a:extLst>
              </p:cNvPr>
              <p:cNvSpPr/>
              <p:nvPr/>
            </p:nvSpPr>
            <p:spPr>
              <a:xfrm>
                <a:off x="2195" y="662"/>
                <a:ext cx="703" cy="462"/>
              </a:xfrm>
              <a:custGeom>
                <a:avLst/>
                <a:gdLst/>
                <a:ahLst/>
                <a:cxnLst/>
                <a:rect l="l" t="t" r="r" b="b"/>
                <a:pathLst>
                  <a:path w="967" h="635" extrusionOk="0">
                    <a:moveTo>
                      <a:pt x="967" y="635"/>
                    </a:moveTo>
                    <a:cubicBezTo>
                      <a:pt x="964" y="630"/>
                      <a:pt x="958" y="627"/>
                      <a:pt x="953" y="626"/>
                    </a:cubicBezTo>
                    <a:cubicBezTo>
                      <a:pt x="946" y="624"/>
                      <a:pt x="917" y="597"/>
                      <a:pt x="914" y="594"/>
                    </a:cubicBezTo>
                    <a:cubicBezTo>
                      <a:pt x="911" y="590"/>
                      <a:pt x="881" y="581"/>
                      <a:pt x="878" y="579"/>
                    </a:cubicBezTo>
                    <a:cubicBezTo>
                      <a:pt x="874" y="577"/>
                      <a:pt x="856" y="568"/>
                      <a:pt x="845" y="568"/>
                    </a:cubicBezTo>
                    <a:cubicBezTo>
                      <a:pt x="833" y="568"/>
                      <a:pt x="806" y="567"/>
                      <a:pt x="796" y="567"/>
                    </a:cubicBezTo>
                    <a:cubicBezTo>
                      <a:pt x="787" y="567"/>
                      <a:pt x="784" y="566"/>
                      <a:pt x="779" y="569"/>
                    </a:cubicBezTo>
                    <a:cubicBezTo>
                      <a:pt x="773" y="572"/>
                      <a:pt x="768" y="580"/>
                      <a:pt x="761" y="581"/>
                    </a:cubicBezTo>
                    <a:cubicBezTo>
                      <a:pt x="755" y="581"/>
                      <a:pt x="741" y="570"/>
                      <a:pt x="741" y="570"/>
                    </a:cubicBezTo>
                    <a:cubicBezTo>
                      <a:pt x="714" y="552"/>
                      <a:pt x="714" y="552"/>
                      <a:pt x="714" y="552"/>
                    </a:cubicBezTo>
                    <a:cubicBezTo>
                      <a:pt x="699" y="538"/>
                      <a:pt x="691" y="540"/>
                      <a:pt x="691" y="540"/>
                    </a:cubicBezTo>
                    <a:cubicBezTo>
                      <a:pt x="691" y="540"/>
                      <a:pt x="669" y="540"/>
                      <a:pt x="646" y="540"/>
                    </a:cubicBezTo>
                    <a:cubicBezTo>
                      <a:pt x="623" y="540"/>
                      <a:pt x="0" y="510"/>
                      <a:pt x="0" y="510"/>
                    </a:cubicBezTo>
                    <a:cubicBezTo>
                      <a:pt x="24" y="158"/>
                      <a:pt x="24" y="158"/>
                      <a:pt x="24" y="158"/>
                    </a:cubicBezTo>
                    <a:cubicBezTo>
                      <a:pt x="35" y="0"/>
                      <a:pt x="35" y="0"/>
                      <a:pt x="35" y="0"/>
                    </a:cubicBezTo>
                    <a:cubicBezTo>
                      <a:pt x="131" y="20"/>
                      <a:pt x="942" y="29"/>
                      <a:pt x="942" y="29"/>
                    </a:cubicBezTo>
                    <a:cubicBezTo>
                      <a:pt x="942" y="29"/>
                      <a:pt x="944" y="32"/>
                      <a:pt x="942" y="43"/>
                    </a:cubicBezTo>
                    <a:cubicBezTo>
                      <a:pt x="940" y="54"/>
                      <a:pt x="937" y="56"/>
                      <a:pt x="927" y="64"/>
                    </a:cubicBezTo>
                    <a:cubicBezTo>
                      <a:pt x="916" y="71"/>
                      <a:pt x="911" y="90"/>
                      <a:pt x="915" y="100"/>
                    </a:cubicBezTo>
                    <a:cubicBezTo>
                      <a:pt x="918" y="110"/>
                      <a:pt x="950" y="131"/>
                      <a:pt x="955" y="134"/>
                    </a:cubicBezTo>
                    <a:cubicBezTo>
                      <a:pt x="960" y="138"/>
                      <a:pt x="960" y="145"/>
                      <a:pt x="960" y="145"/>
                    </a:cubicBezTo>
                    <a:cubicBezTo>
                      <a:pt x="960" y="145"/>
                      <a:pt x="960" y="432"/>
                      <a:pt x="956" y="454"/>
                    </a:cubicBezTo>
                    <a:cubicBezTo>
                      <a:pt x="955" y="454"/>
                      <a:pt x="955" y="455"/>
                      <a:pt x="955" y="455"/>
                    </a:cubicBezTo>
                    <a:cubicBezTo>
                      <a:pt x="950" y="459"/>
                      <a:pt x="946" y="464"/>
                      <a:pt x="945" y="472"/>
                    </a:cubicBezTo>
                    <a:cubicBezTo>
                      <a:pt x="945" y="479"/>
                      <a:pt x="945" y="491"/>
                      <a:pt x="955" y="504"/>
                    </a:cubicBezTo>
                    <a:cubicBezTo>
                      <a:pt x="966" y="516"/>
                      <a:pt x="959" y="532"/>
                      <a:pt x="959" y="532"/>
                    </a:cubicBezTo>
                    <a:cubicBezTo>
                      <a:pt x="959" y="532"/>
                      <a:pt x="957" y="551"/>
                      <a:pt x="945" y="572"/>
                    </a:cubicBezTo>
                    <a:cubicBezTo>
                      <a:pt x="932" y="592"/>
                      <a:pt x="951" y="606"/>
                      <a:pt x="953" y="610"/>
                    </a:cubicBezTo>
                    <a:cubicBezTo>
                      <a:pt x="954" y="612"/>
                      <a:pt x="963" y="627"/>
                      <a:pt x="967" y="635"/>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60" name="Google Shape;688;p97">
                <a:extLst>
                  <a:ext uri="{FF2B5EF4-FFF2-40B4-BE49-F238E27FC236}">
                    <a16:creationId xmlns:a16="http://schemas.microsoft.com/office/drawing/2014/main" id="{8702EC0F-4CFA-45CC-BA17-D73350104421}"/>
                  </a:ext>
                </a:extLst>
              </p:cNvPr>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61" name="Google Shape;689;p97">
                <a:extLst>
                  <a:ext uri="{FF2B5EF4-FFF2-40B4-BE49-F238E27FC236}">
                    <a16:creationId xmlns:a16="http://schemas.microsoft.com/office/drawing/2014/main" id="{FAD0E431-1D51-706B-F863-B7358B2DDF73}"/>
                  </a:ext>
                </a:extLst>
              </p:cNvPr>
              <p:cNvSpPr/>
              <p:nvPr/>
            </p:nvSpPr>
            <p:spPr>
              <a:xfrm>
                <a:off x="2898" y="1124"/>
                <a:ext cx="2" cy="4"/>
              </a:xfrm>
              <a:custGeom>
                <a:avLst/>
                <a:gdLst/>
                <a:ahLst/>
                <a:cxnLst/>
                <a:rect l="l" t="t" r="r" b="b"/>
                <a:pathLst>
                  <a:path w="3" h="5" extrusionOk="0">
                    <a:moveTo>
                      <a:pt x="0" y="0"/>
                    </a:moveTo>
                    <a:cubicBezTo>
                      <a:pt x="1" y="2"/>
                      <a:pt x="2" y="4"/>
                      <a:pt x="3" y="5"/>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62" name="Google Shape;690;p97">
                <a:extLst>
                  <a:ext uri="{FF2B5EF4-FFF2-40B4-BE49-F238E27FC236}">
                    <a16:creationId xmlns:a16="http://schemas.microsoft.com/office/drawing/2014/main" id="{AB6D063F-E4CC-D531-27B7-4FB0A9B33FAB}"/>
                  </a:ext>
                </a:extLst>
              </p:cNvPr>
              <p:cNvSpPr/>
              <p:nvPr/>
            </p:nvSpPr>
            <p:spPr>
              <a:xfrm>
                <a:off x="3373" y="1083"/>
                <a:ext cx="402" cy="709"/>
              </a:xfrm>
              <a:custGeom>
                <a:avLst/>
                <a:gdLst/>
                <a:ahLst/>
                <a:cxnLst/>
                <a:rect l="l" t="t" r="r" b="b"/>
                <a:pathLst>
                  <a:path w="553" h="975" extrusionOk="0">
                    <a:moveTo>
                      <a:pt x="544" y="661"/>
                    </a:moveTo>
                    <a:cubicBezTo>
                      <a:pt x="540" y="676"/>
                      <a:pt x="508" y="726"/>
                      <a:pt x="500" y="736"/>
                    </a:cubicBezTo>
                    <a:cubicBezTo>
                      <a:pt x="492" y="745"/>
                      <a:pt x="499" y="766"/>
                      <a:pt x="494" y="783"/>
                    </a:cubicBezTo>
                    <a:cubicBezTo>
                      <a:pt x="489" y="799"/>
                      <a:pt x="491" y="828"/>
                      <a:pt x="491" y="828"/>
                    </a:cubicBezTo>
                    <a:cubicBezTo>
                      <a:pt x="488" y="834"/>
                      <a:pt x="485" y="847"/>
                      <a:pt x="492" y="861"/>
                    </a:cubicBezTo>
                    <a:cubicBezTo>
                      <a:pt x="502" y="880"/>
                      <a:pt x="483" y="882"/>
                      <a:pt x="460" y="888"/>
                    </a:cubicBezTo>
                    <a:cubicBezTo>
                      <a:pt x="436" y="895"/>
                      <a:pt x="440" y="918"/>
                      <a:pt x="446" y="926"/>
                    </a:cubicBezTo>
                    <a:cubicBezTo>
                      <a:pt x="452" y="935"/>
                      <a:pt x="454" y="940"/>
                      <a:pt x="448" y="951"/>
                    </a:cubicBezTo>
                    <a:cubicBezTo>
                      <a:pt x="443" y="962"/>
                      <a:pt x="428" y="956"/>
                      <a:pt x="405" y="942"/>
                    </a:cubicBezTo>
                    <a:cubicBezTo>
                      <a:pt x="382" y="928"/>
                      <a:pt x="366" y="945"/>
                      <a:pt x="359" y="952"/>
                    </a:cubicBezTo>
                    <a:cubicBezTo>
                      <a:pt x="351" y="958"/>
                      <a:pt x="352" y="974"/>
                      <a:pt x="352" y="975"/>
                    </a:cubicBezTo>
                    <a:cubicBezTo>
                      <a:pt x="349" y="971"/>
                      <a:pt x="344" y="971"/>
                      <a:pt x="340" y="971"/>
                    </a:cubicBezTo>
                    <a:cubicBezTo>
                      <a:pt x="331" y="971"/>
                      <a:pt x="320" y="959"/>
                      <a:pt x="312" y="953"/>
                    </a:cubicBezTo>
                    <a:cubicBezTo>
                      <a:pt x="304" y="947"/>
                      <a:pt x="298" y="941"/>
                      <a:pt x="304" y="926"/>
                    </a:cubicBezTo>
                    <a:cubicBezTo>
                      <a:pt x="310" y="912"/>
                      <a:pt x="302" y="890"/>
                      <a:pt x="302" y="884"/>
                    </a:cubicBezTo>
                    <a:cubicBezTo>
                      <a:pt x="302" y="879"/>
                      <a:pt x="302" y="868"/>
                      <a:pt x="294" y="856"/>
                    </a:cubicBezTo>
                    <a:cubicBezTo>
                      <a:pt x="287" y="844"/>
                      <a:pt x="258" y="830"/>
                      <a:pt x="243" y="824"/>
                    </a:cubicBezTo>
                    <a:cubicBezTo>
                      <a:pt x="228" y="819"/>
                      <a:pt x="190" y="788"/>
                      <a:pt x="174" y="769"/>
                    </a:cubicBezTo>
                    <a:cubicBezTo>
                      <a:pt x="158" y="750"/>
                      <a:pt x="187" y="715"/>
                      <a:pt x="198" y="689"/>
                    </a:cubicBezTo>
                    <a:cubicBezTo>
                      <a:pt x="208" y="663"/>
                      <a:pt x="180" y="650"/>
                      <a:pt x="173" y="647"/>
                    </a:cubicBezTo>
                    <a:cubicBezTo>
                      <a:pt x="166" y="644"/>
                      <a:pt x="160" y="647"/>
                      <a:pt x="146" y="651"/>
                    </a:cubicBezTo>
                    <a:cubicBezTo>
                      <a:pt x="132" y="655"/>
                      <a:pt x="119" y="642"/>
                      <a:pt x="118" y="626"/>
                    </a:cubicBezTo>
                    <a:cubicBezTo>
                      <a:pt x="116" y="611"/>
                      <a:pt x="114" y="601"/>
                      <a:pt x="103" y="587"/>
                    </a:cubicBezTo>
                    <a:cubicBezTo>
                      <a:pt x="92" y="573"/>
                      <a:pt x="90" y="574"/>
                      <a:pt x="54" y="542"/>
                    </a:cubicBezTo>
                    <a:cubicBezTo>
                      <a:pt x="18" y="509"/>
                      <a:pt x="7" y="481"/>
                      <a:pt x="3" y="460"/>
                    </a:cubicBezTo>
                    <a:cubicBezTo>
                      <a:pt x="0" y="438"/>
                      <a:pt x="2" y="422"/>
                      <a:pt x="3" y="414"/>
                    </a:cubicBezTo>
                    <a:cubicBezTo>
                      <a:pt x="3" y="408"/>
                      <a:pt x="3" y="405"/>
                      <a:pt x="3" y="404"/>
                    </a:cubicBezTo>
                    <a:cubicBezTo>
                      <a:pt x="16" y="398"/>
                      <a:pt x="11" y="390"/>
                      <a:pt x="8" y="376"/>
                    </a:cubicBezTo>
                    <a:cubicBezTo>
                      <a:pt x="6" y="362"/>
                      <a:pt x="20" y="364"/>
                      <a:pt x="30" y="360"/>
                    </a:cubicBezTo>
                    <a:cubicBezTo>
                      <a:pt x="40" y="355"/>
                      <a:pt x="43" y="349"/>
                      <a:pt x="46" y="336"/>
                    </a:cubicBezTo>
                    <a:cubicBezTo>
                      <a:pt x="48" y="324"/>
                      <a:pt x="53" y="310"/>
                      <a:pt x="56" y="306"/>
                    </a:cubicBezTo>
                    <a:cubicBezTo>
                      <a:pt x="58" y="302"/>
                      <a:pt x="64" y="296"/>
                      <a:pt x="64" y="284"/>
                    </a:cubicBezTo>
                    <a:cubicBezTo>
                      <a:pt x="64" y="272"/>
                      <a:pt x="45" y="256"/>
                      <a:pt x="47" y="232"/>
                    </a:cubicBezTo>
                    <a:cubicBezTo>
                      <a:pt x="49" y="209"/>
                      <a:pt x="99" y="204"/>
                      <a:pt x="114" y="199"/>
                    </a:cubicBezTo>
                    <a:cubicBezTo>
                      <a:pt x="128" y="194"/>
                      <a:pt x="131" y="190"/>
                      <a:pt x="131" y="182"/>
                    </a:cubicBezTo>
                    <a:cubicBezTo>
                      <a:pt x="131" y="174"/>
                      <a:pt x="132" y="158"/>
                      <a:pt x="140" y="153"/>
                    </a:cubicBezTo>
                    <a:cubicBezTo>
                      <a:pt x="147" y="148"/>
                      <a:pt x="155" y="125"/>
                      <a:pt x="160" y="107"/>
                    </a:cubicBezTo>
                    <a:cubicBezTo>
                      <a:pt x="166" y="89"/>
                      <a:pt x="119" y="63"/>
                      <a:pt x="107" y="48"/>
                    </a:cubicBezTo>
                    <a:cubicBezTo>
                      <a:pt x="99" y="38"/>
                      <a:pt x="93" y="32"/>
                      <a:pt x="88" y="24"/>
                    </a:cubicBezTo>
                    <a:cubicBezTo>
                      <a:pt x="112" y="22"/>
                      <a:pt x="451" y="0"/>
                      <a:pt x="451" y="0"/>
                    </a:cubicBezTo>
                    <a:cubicBezTo>
                      <a:pt x="452" y="23"/>
                      <a:pt x="460" y="51"/>
                      <a:pt x="462" y="60"/>
                    </a:cubicBezTo>
                    <a:cubicBezTo>
                      <a:pt x="464" y="69"/>
                      <a:pt x="484" y="103"/>
                      <a:pt x="489" y="109"/>
                    </a:cubicBezTo>
                    <a:cubicBezTo>
                      <a:pt x="491" y="110"/>
                      <a:pt x="492" y="112"/>
                      <a:pt x="493" y="114"/>
                    </a:cubicBezTo>
                    <a:cubicBezTo>
                      <a:pt x="493" y="114"/>
                      <a:pt x="493" y="115"/>
                      <a:pt x="494" y="116"/>
                    </a:cubicBezTo>
                    <a:cubicBezTo>
                      <a:pt x="497" y="122"/>
                      <a:pt x="498" y="129"/>
                      <a:pt x="499" y="132"/>
                    </a:cubicBezTo>
                    <a:cubicBezTo>
                      <a:pt x="501" y="135"/>
                      <a:pt x="524" y="410"/>
                      <a:pt x="527" y="424"/>
                    </a:cubicBezTo>
                    <a:cubicBezTo>
                      <a:pt x="530" y="438"/>
                      <a:pt x="533" y="515"/>
                      <a:pt x="536" y="525"/>
                    </a:cubicBezTo>
                    <a:cubicBezTo>
                      <a:pt x="539" y="535"/>
                      <a:pt x="530" y="548"/>
                      <a:pt x="524" y="569"/>
                    </a:cubicBezTo>
                    <a:cubicBezTo>
                      <a:pt x="519" y="589"/>
                      <a:pt x="536" y="605"/>
                      <a:pt x="544" y="618"/>
                    </a:cubicBezTo>
                    <a:cubicBezTo>
                      <a:pt x="553" y="631"/>
                      <a:pt x="549" y="647"/>
                      <a:pt x="544" y="661"/>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cxnSp>
            <p:nvCxnSpPr>
              <p:cNvPr id="263" name="Google Shape;691;p97">
                <a:extLst>
                  <a:ext uri="{FF2B5EF4-FFF2-40B4-BE49-F238E27FC236}">
                    <a16:creationId xmlns:a16="http://schemas.microsoft.com/office/drawing/2014/main" id="{58B63052-9E2C-DA7D-6CE8-426CDE082B11}"/>
                  </a:ext>
                </a:extLst>
              </p:cNvPr>
              <p:cNvCxnSpPr/>
              <p:nvPr/>
            </p:nvCxnSpPr>
            <p:spPr>
              <a:xfrm>
                <a:off x="3437" y="1100"/>
                <a:ext cx="0" cy="0"/>
              </a:xfrm>
              <a:prstGeom prst="straightConnector1">
                <a:avLst/>
              </a:prstGeom>
              <a:solidFill>
                <a:srgbClr val="CDD0DA"/>
              </a:solidFill>
              <a:ln>
                <a:noFill/>
              </a:ln>
            </p:spPr>
          </p:cxnSp>
          <p:cxnSp>
            <p:nvCxnSpPr>
              <p:cNvPr id="264" name="Google Shape;692;p97">
                <a:extLst>
                  <a:ext uri="{FF2B5EF4-FFF2-40B4-BE49-F238E27FC236}">
                    <a16:creationId xmlns:a16="http://schemas.microsoft.com/office/drawing/2014/main" id="{6BCBA966-EA46-25E1-3F9E-60D4EEAE99D6}"/>
                  </a:ext>
                </a:extLst>
              </p:cNvPr>
              <p:cNvCxnSpPr/>
              <p:nvPr/>
            </p:nvCxnSpPr>
            <p:spPr>
              <a:xfrm>
                <a:off x="3437" y="1100"/>
                <a:ext cx="0" cy="0"/>
              </a:xfrm>
              <a:prstGeom prst="straightConnector1">
                <a:avLst/>
              </a:prstGeom>
              <a:solidFill>
                <a:srgbClr val="CDD0DA"/>
              </a:solidFill>
              <a:ln w="9525" cap="flat" cmpd="sng">
                <a:solidFill>
                  <a:srgbClr val="FFFFFF"/>
                </a:solidFill>
                <a:prstDash val="solid"/>
                <a:miter lim="800000"/>
                <a:headEnd type="none" w="sm" len="sm"/>
                <a:tailEnd type="none" w="sm" len="sm"/>
              </a:ln>
            </p:spPr>
          </p:cxnSp>
          <p:sp>
            <p:nvSpPr>
              <p:cNvPr id="265" name="Google Shape;693;p97">
                <a:extLst>
                  <a:ext uri="{FF2B5EF4-FFF2-40B4-BE49-F238E27FC236}">
                    <a16:creationId xmlns:a16="http://schemas.microsoft.com/office/drawing/2014/main" id="{FD601D2E-329A-7485-2330-26D690093314}"/>
                  </a:ext>
                </a:extLst>
              </p:cNvPr>
              <p:cNvSpPr/>
              <p:nvPr/>
            </p:nvSpPr>
            <p:spPr>
              <a:xfrm>
                <a:off x="3599" y="1475"/>
                <a:ext cx="731" cy="383"/>
              </a:xfrm>
              <a:custGeom>
                <a:avLst/>
                <a:gdLst/>
                <a:ahLst/>
                <a:cxnLst/>
                <a:rect l="l" t="t" r="r" b="b"/>
                <a:pathLst>
                  <a:path w="1005" h="527" extrusionOk="0">
                    <a:moveTo>
                      <a:pt x="1001" y="239"/>
                    </a:moveTo>
                    <a:cubicBezTo>
                      <a:pt x="990" y="252"/>
                      <a:pt x="951" y="286"/>
                      <a:pt x="942" y="294"/>
                    </a:cubicBezTo>
                    <a:cubicBezTo>
                      <a:pt x="934" y="302"/>
                      <a:pt x="926" y="318"/>
                      <a:pt x="922" y="326"/>
                    </a:cubicBezTo>
                    <a:cubicBezTo>
                      <a:pt x="918" y="333"/>
                      <a:pt x="909" y="352"/>
                      <a:pt x="894" y="364"/>
                    </a:cubicBezTo>
                    <a:cubicBezTo>
                      <a:pt x="880" y="376"/>
                      <a:pt x="833" y="412"/>
                      <a:pt x="810" y="421"/>
                    </a:cubicBezTo>
                    <a:cubicBezTo>
                      <a:pt x="810" y="421"/>
                      <a:pt x="810" y="421"/>
                      <a:pt x="810" y="421"/>
                    </a:cubicBezTo>
                    <a:cubicBezTo>
                      <a:pt x="685" y="440"/>
                      <a:pt x="544" y="458"/>
                      <a:pt x="223" y="477"/>
                    </a:cubicBezTo>
                    <a:cubicBezTo>
                      <a:pt x="201" y="479"/>
                      <a:pt x="201" y="481"/>
                      <a:pt x="206" y="496"/>
                    </a:cubicBezTo>
                    <a:cubicBezTo>
                      <a:pt x="211" y="511"/>
                      <a:pt x="191" y="511"/>
                      <a:pt x="189" y="511"/>
                    </a:cubicBezTo>
                    <a:cubicBezTo>
                      <a:pt x="187" y="512"/>
                      <a:pt x="15" y="523"/>
                      <a:pt x="11" y="522"/>
                    </a:cubicBezTo>
                    <a:cubicBezTo>
                      <a:pt x="6" y="521"/>
                      <a:pt x="1" y="525"/>
                      <a:pt x="0" y="527"/>
                    </a:cubicBezTo>
                    <a:cubicBezTo>
                      <a:pt x="0" y="518"/>
                      <a:pt x="18" y="513"/>
                      <a:pt x="34" y="509"/>
                    </a:cubicBezTo>
                    <a:cubicBezTo>
                      <a:pt x="50" y="505"/>
                      <a:pt x="45" y="494"/>
                      <a:pt x="47" y="464"/>
                    </a:cubicBezTo>
                    <a:cubicBezTo>
                      <a:pt x="48" y="448"/>
                      <a:pt x="46" y="440"/>
                      <a:pt x="41" y="436"/>
                    </a:cubicBezTo>
                    <a:cubicBezTo>
                      <a:pt x="41" y="436"/>
                      <a:pt x="41" y="436"/>
                      <a:pt x="41" y="436"/>
                    </a:cubicBezTo>
                    <a:cubicBezTo>
                      <a:pt x="41" y="435"/>
                      <a:pt x="40" y="419"/>
                      <a:pt x="48" y="413"/>
                    </a:cubicBezTo>
                    <a:cubicBezTo>
                      <a:pt x="55" y="406"/>
                      <a:pt x="71" y="389"/>
                      <a:pt x="94" y="403"/>
                    </a:cubicBezTo>
                    <a:cubicBezTo>
                      <a:pt x="117" y="417"/>
                      <a:pt x="132" y="423"/>
                      <a:pt x="137" y="412"/>
                    </a:cubicBezTo>
                    <a:cubicBezTo>
                      <a:pt x="143" y="401"/>
                      <a:pt x="141" y="396"/>
                      <a:pt x="135" y="387"/>
                    </a:cubicBezTo>
                    <a:cubicBezTo>
                      <a:pt x="129" y="379"/>
                      <a:pt x="125" y="356"/>
                      <a:pt x="149" y="349"/>
                    </a:cubicBezTo>
                    <a:cubicBezTo>
                      <a:pt x="172" y="343"/>
                      <a:pt x="191" y="341"/>
                      <a:pt x="181" y="322"/>
                    </a:cubicBezTo>
                    <a:cubicBezTo>
                      <a:pt x="174" y="308"/>
                      <a:pt x="177" y="295"/>
                      <a:pt x="180" y="289"/>
                    </a:cubicBezTo>
                    <a:cubicBezTo>
                      <a:pt x="181" y="286"/>
                      <a:pt x="183" y="285"/>
                      <a:pt x="184" y="285"/>
                    </a:cubicBezTo>
                    <a:cubicBezTo>
                      <a:pt x="188" y="284"/>
                      <a:pt x="198" y="280"/>
                      <a:pt x="200" y="272"/>
                    </a:cubicBezTo>
                    <a:cubicBezTo>
                      <a:pt x="204" y="264"/>
                      <a:pt x="230" y="261"/>
                      <a:pt x="234" y="261"/>
                    </a:cubicBezTo>
                    <a:cubicBezTo>
                      <a:pt x="237" y="261"/>
                      <a:pt x="245" y="258"/>
                      <a:pt x="250" y="254"/>
                    </a:cubicBezTo>
                    <a:cubicBezTo>
                      <a:pt x="254" y="250"/>
                      <a:pt x="272" y="250"/>
                      <a:pt x="286" y="258"/>
                    </a:cubicBezTo>
                    <a:cubicBezTo>
                      <a:pt x="300" y="266"/>
                      <a:pt x="304" y="272"/>
                      <a:pt x="314" y="264"/>
                    </a:cubicBezTo>
                    <a:cubicBezTo>
                      <a:pt x="322" y="256"/>
                      <a:pt x="338" y="234"/>
                      <a:pt x="348" y="240"/>
                    </a:cubicBezTo>
                    <a:cubicBezTo>
                      <a:pt x="358" y="246"/>
                      <a:pt x="370" y="266"/>
                      <a:pt x="380" y="245"/>
                    </a:cubicBezTo>
                    <a:cubicBezTo>
                      <a:pt x="390" y="224"/>
                      <a:pt x="395" y="186"/>
                      <a:pt x="414" y="200"/>
                    </a:cubicBezTo>
                    <a:cubicBezTo>
                      <a:pt x="434" y="216"/>
                      <a:pt x="448" y="228"/>
                      <a:pt x="458" y="218"/>
                    </a:cubicBezTo>
                    <a:cubicBezTo>
                      <a:pt x="468" y="209"/>
                      <a:pt x="470" y="202"/>
                      <a:pt x="470" y="190"/>
                    </a:cubicBezTo>
                    <a:cubicBezTo>
                      <a:pt x="470" y="178"/>
                      <a:pt x="475" y="167"/>
                      <a:pt x="486" y="164"/>
                    </a:cubicBezTo>
                    <a:cubicBezTo>
                      <a:pt x="498" y="161"/>
                      <a:pt x="497" y="156"/>
                      <a:pt x="498" y="150"/>
                    </a:cubicBezTo>
                    <a:cubicBezTo>
                      <a:pt x="499" y="142"/>
                      <a:pt x="501" y="140"/>
                      <a:pt x="508" y="132"/>
                    </a:cubicBezTo>
                    <a:cubicBezTo>
                      <a:pt x="516" y="126"/>
                      <a:pt x="530" y="124"/>
                      <a:pt x="526" y="112"/>
                    </a:cubicBezTo>
                    <a:cubicBezTo>
                      <a:pt x="520" y="100"/>
                      <a:pt x="522" y="74"/>
                      <a:pt x="544" y="77"/>
                    </a:cubicBezTo>
                    <a:cubicBezTo>
                      <a:pt x="567" y="80"/>
                      <a:pt x="560" y="80"/>
                      <a:pt x="569" y="74"/>
                    </a:cubicBezTo>
                    <a:cubicBezTo>
                      <a:pt x="578" y="66"/>
                      <a:pt x="588" y="64"/>
                      <a:pt x="590" y="63"/>
                    </a:cubicBezTo>
                    <a:cubicBezTo>
                      <a:pt x="592" y="62"/>
                      <a:pt x="599" y="60"/>
                      <a:pt x="598" y="56"/>
                    </a:cubicBezTo>
                    <a:cubicBezTo>
                      <a:pt x="598" y="54"/>
                      <a:pt x="591" y="31"/>
                      <a:pt x="590" y="16"/>
                    </a:cubicBezTo>
                    <a:cubicBezTo>
                      <a:pt x="589" y="10"/>
                      <a:pt x="590" y="5"/>
                      <a:pt x="594" y="4"/>
                    </a:cubicBezTo>
                    <a:cubicBezTo>
                      <a:pt x="602" y="2"/>
                      <a:pt x="622" y="0"/>
                      <a:pt x="636" y="4"/>
                    </a:cubicBezTo>
                    <a:cubicBezTo>
                      <a:pt x="650" y="8"/>
                      <a:pt x="660" y="18"/>
                      <a:pt x="678" y="36"/>
                    </a:cubicBezTo>
                    <a:cubicBezTo>
                      <a:pt x="694" y="54"/>
                      <a:pt x="690" y="54"/>
                      <a:pt x="702" y="52"/>
                    </a:cubicBezTo>
                    <a:cubicBezTo>
                      <a:pt x="715" y="52"/>
                      <a:pt x="734" y="52"/>
                      <a:pt x="741" y="61"/>
                    </a:cubicBezTo>
                    <a:cubicBezTo>
                      <a:pt x="748" y="70"/>
                      <a:pt x="760" y="64"/>
                      <a:pt x="769" y="60"/>
                    </a:cubicBezTo>
                    <a:cubicBezTo>
                      <a:pt x="778" y="56"/>
                      <a:pt x="783" y="55"/>
                      <a:pt x="792" y="59"/>
                    </a:cubicBezTo>
                    <a:cubicBezTo>
                      <a:pt x="800" y="63"/>
                      <a:pt x="801" y="69"/>
                      <a:pt x="815" y="62"/>
                    </a:cubicBezTo>
                    <a:cubicBezTo>
                      <a:pt x="829" y="56"/>
                      <a:pt x="852" y="25"/>
                      <a:pt x="860" y="40"/>
                    </a:cubicBezTo>
                    <a:cubicBezTo>
                      <a:pt x="868" y="55"/>
                      <a:pt x="876" y="62"/>
                      <a:pt x="886" y="65"/>
                    </a:cubicBezTo>
                    <a:cubicBezTo>
                      <a:pt x="892" y="67"/>
                      <a:pt x="901" y="73"/>
                      <a:pt x="906" y="82"/>
                    </a:cubicBezTo>
                    <a:cubicBezTo>
                      <a:pt x="906" y="82"/>
                      <a:pt x="906" y="82"/>
                      <a:pt x="906" y="82"/>
                    </a:cubicBezTo>
                    <a:cubicBezTo>
                      <a:pt x="906" y="82"/>
                      <a:pt x="906" y="82"/>
                      <a:pt x="906" y="82"/>
                    </a:cubicBezTo>
                    <a:cubicBezTo>
                      <a:pt x="906" y="82"/>
                      <a:pt x="907" y="82"/>
                      <a:pt x="907" y="82"/>
                    </a:cubicBezTo>
                    <a:cubicBezTo>
                      <a:pt x="907" y="84"/>
                      <a:pt x="907" y="84"/>
                      <a:pt x="907" y="84"/>
                    </a:cubicBezTo>
                    <a:cubicBezTo>
                      <a:pt x="908" y="84"/>
                      <a:pt x="908" y="84"/>
                      <a:pt x="908" y="84"/>
                    </a:cubicBezTo>
                    <a:cubicBezTo>
                      <a:pt x="908" y="85"/>
                      <a:pt x="908" y="85"/>
                      <a:pt x="908" y="85"/>
                    </a:cubicBezTo>
                    <a:cubicBezTo>
                      <a:pt x="910" y="88"/>
                      <a:pt x="911" y="93"/>
                      <a:pt x="912" y="97"/>
                    </a:cubicBezTo>
                    <a:cubicBezTo>
                      <a:pt x="912" y="112"/>
                      <a:pt x="910" y="134"/>
                      <a:pt x="928" y="158"/>
                    </a:cubicBezTo>
                    <a:cubicBezTo>
                      <a:pt x="948" y="180"/>
                      <a:pt x="980" y="210"/>
                      <a:pt x="986" y="214"/>
                    </a:cubicBezTo>
                    <a:cubicBezTo>
                      <a:pt x="990" y="216"/>
                      <a:pt x="999" y="220"/>
                      <a:pt x="1003" y="226"/>
                    </a:cubicBezTo>
                    <a:cubicBezTo>
                      <a:pt x="1003" y="226"/>
                      <a:pt x="1003" y="226"/>
                      <a:pt x="1003" y="226"/>
                    </a:cubicBezTo>
                    <a:cubicBezTo>
                      <a:pt x="1005" y="230"/>
                      <a:pt x="1005" y="234"/>
                      <a:pt x="1001" y="23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66" name="Google Shape;694;p97">
                <a:extLst>
                  <a:ext uri="{FF2B5EF4-FFF2-40B4-BE49-F238E27FC236}">
                    <a16:creationId xmlns:a16="http://schemas.microsoft.com/office/drawing/2014/main" id="{2BF60DF2-2B1F-5003-2378-1278E7045316}"/>
                  </a:ext>
                </a:extLst>
              </p:cNvPr>
              <p:cNvSpPr/>
              <p:nvPr/>
            </p:nvSpPr>
            <p:spPr>
              <a:xfrm>
                <a:off x="2220" y="277"/>
                <a:ext cx="660" cy="407"/>
              </a:xfrm>
              <a:custGeom>
                <a:avLst/>
                <a:gdLst/>
                <a:ahLst/>
                <a:cxnLst/>
                <a:rect l="l" t="t" r="r" b="b"/>
                <a:pathLst>
                  <a:path w="907" h="559" extrusionOk="0">
                    <a:moveTo>
                      <a:pt x="907" y="500"/>
                    </a:moveTo>
                    <a:cubicBezTo>
                      <a:pt x="907" y="559"/>
                      <a:pt x="907" y="559"/>
                      <a:pt x="907" y="559"/>
                    </a:cubicBezTo>
                    <a:cubicBezTo>
                      <a:pt x="907" y="559"/>
                      <a:pt x="96" y="550"/>
                      <a:pt x="0" y="530"/>
                    </a:cubicBezTo>
                    <a:cubicBezTo>
                      <a:pt x="37" y="0"/>
                      <a:pt x="37" y="0"/>
                      <a:pt x="37" y="0"/>
                    </a:cubicBezTo>
                    <a:cubicBezTo>
                      <a:pt x="350" y="32"/>
                      <a:pt x="832" y="27"/>
                      <a:pt x="832" y="27"/>
                    </a:cubicBezTo>
                    <a:cubicBezTo>
                      <a:pt x="832" y="27"/>
                      <a:pt x="832" y="33"/>
                      <a:pt x="832" y="37"/>
                    </a:cubicBezTo>
                    <a:cubicBezTo>
                      <a:pt x="832" y="42"/>
                      <a:pt x="841" y="74"/>
                      <a:pt x="845" y="85"/>
                    </a:cubicBezTo>
                    <a:cubicBezTo>
                      <a:pt x="849" y="95"/>
                      <a:pt x="843" y="121"/>
                      <a:pt x="843" y="138"/>
                    </a:cubicBezTo>
                    <a:cubicBezTo>
                      <a:pt x="841" y="155"/>
                      <a:pt x="851" y="207"/>
                      <a:pt x="859" y="223"/>
                    </a:cubicBezTo>
                    <a:cubicBezTo>
                      <a:pt x="866" y="241"/>
                      <a:pt x="875" y="287"/>
                      <a:pt x="877" y="307"/>
                    </a:cubicBezTo>
                    <a:cubicBezTo>
                      <a:pt x="880" y="326"/>
                      <a:pt x="883" y="411"/>
                      <a:pt x="882" y="423"/>
                    </a:cubicBezTo>
                    <a:cubicBezTo>
                      <a:pt x="881" y="434"/>
                      <a:pt x="887" y="463"/>
                      <a:pt x="895" y="471"/>
                    </a:cubicBezTo>
                    <a:cubicBezTo>
                      <a:pt x="903" y="480"/>
                      <a:pt x="907" y="500"/>
                      <a:pt x="907" y="50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67" name="Google Shape;695;p97">
                <a:extLst>
                  <a:ext uri="{FF2B5EF4-FFF2-40B4-BE49-F238E27FC236}">
                    <a16:creationId xmlns:a16="http://schemas.microsoft.com/office/drawing/2014/main" id="{C83A5AE8-B502-C350-4065-C909E70D0A48}"/>
                  </a:ext>
                </a:extLst>
              </p:cNvPr>
              <p:cNvSpPr/>
              <p:nvPr/>
            </p:nvSpPr>
            <p:spPr>
              <a:xfrm>
                <a:off x="2825" y="245"/>
                <a:ext cx="647" cy="747"/>
              </a:xfrm>
              <a:custGeom>
                <a:avLst/>
                <a:gdLst/>
                <a:ahLst/>
                <a:cxnLst/>
                <a:rect l="l" t="t" r="r" b="b"/>
                <a:pathLst>
                  <a:path w="890" h="1027" extrusionOk="0">
                    <a:moveTo>
                      <a:pt x="890" y="211"/>
                    </a:moveTo>
                    <a:cubicBezTo>
                      <a:pt x="890" y="211"/>
                      <a:pt x="881" y="222"/>
                      <a:pt x="869" y="230"/>
                    </a:cubicBezTo>
                    <a:cubicBezTo>
                      <a:pt x="859" y="239"/>
                      <a:pt x="831" y="250"/>
                      <a:pt x="823" y="254"/>
                    </a:cubicBezTo>
                    <a:cubicBezTo>
                      <a:pt x="815" y="258"/>
                      <a:pt x="778" y="285"/>
                      <a:pt x="761" y="294"/>
                    </a:cubicBezTo>
                    <a:cubicBezTo>
                      <a:pt x="744" y="304"/>
                      <a:pt x="703" y="348"/>
                      <a:pt x="693" y="368"/>
                    </a:cubicBezTo>
                    <a:cubicBezTo>
                      <a:pt x="683" y="388"/>
                      <a:pt x="621" y="432"/>
                      <a:pt x="617" y="438"/>
                    </a:cubicBezTo>
                    <a:cubicBezTo>
                      <a:pt x="615" y="440"/>
                      <a:pt x="614" y="442"/>
                      <a:pt x="612" y="444"/>
                    </a:cubicBezTo>
                    <a:cubicBezTo>
                      <a:pt x="612" y="444"/>
                      <a:pt x="612" y="444"/>
                      <a:pt x="612" y="444"/>
                    </a:cubicBezTo>
                    <a:cubicBezTo>
                      <a:pt x="609" y="450"/>
                      <a:pt x="606" y="455"/>
                      <a:pt x="603" y="459"/>
                    </a:cubicBezTo>
                    <a:cubicBezTo>
                      <a:pt x="599" y="464"/>
                      <a:pt x="595" y="474"/>
                      <a:pt x="595" y="474"/>
                    </a:cubicBezTo>
                    <a:cubicBezTo>
                      <a:pt x="595" y="474"/>
                      <a:pt x="595" y="518"/>
                      <a:pt x="595" y="548"/>
                    </a:cubicBezTo>
                    <a:cubicBezTo>
                      <a:pt x="595" y="577"/>
                      <a:pt x="587" y="574"/>
                      <a:pt x="571" y="585"/>
                    </a:cubicBezTo>
                    <a:cubicBezTo>
                      <a:pt x="555" y="596"/>
                      <a:pt x="550" y="601"/>
                      <a:pt x="535" y="620"/>
                    </a:cubicBezTo>
                    <a:cubicBezTo>
                      <a:pt x="521" y="640"/>
                      <a:pt x="531" y="652"/>
                      <a:pt x="547" y="663"/>
                    </a:cubicBezTo>
                    <a:cubicBezTo>
                      <a:pt x="563" y="674"/>
                      <a:pt x="555" y="700"/>
                      <a:pt x="551" y="704"/>
                    </a:cubicBezTo>
                    <a:cubicBezTo>
                      <a:pt x="546" y="708"/>
                      <a:pt x="547" y="727"/>
                      <a:pt x="548" y="756"/>
                    </a:cubicBezTo>
                    <a:cubicBezTo>
                      <a:pt x="549" y="786"/>
                      <a:pt x="547" y="792"/>
                      <a:pt x="557" y="806"/>
                    </a:cubicBezTo>
                    <a:cubicBezTo>
                      <a:pt x="567" y="820"/>
                      <a:pt x="583" y="822"/>
                      <a:pt x="603" y="828"/>
                    </a:cubicBezTo>
                    <a:cubicBezTo>
                      <a:pt x="623" y="834"/>
                      <a:pt x="658" y="872"/>
                      <a:pt x="667" y="888"/>
                    </a:cubicBezTo>
                    <a:cubicBezTo>
                      <a:pt x="677" y="906"/>
                      <a:pt x="709" y="918"/>
                      <a:pt x="722" y="927"/>
                    </a:cubicBezTo>
                    <a:cubicBezTo>
                      <a:pt x="735" y="936"/>
                      <a:pt x="747" y="966"/>
                      <a:pt x="747" y="980"/>
                    </a:cubicBezTo>
                    <a:cubicBezTo>
                      <a:pt x="747" y="993"/>
                      <a:pt x="752" y="1009"/>
                      <a:pt x="753" y="1010"/>
                    </a:cubicBezTo>
                    <a:cubicBezTo>
                      <a:pt x="748" y="1006"/>
                      <a:pt x="738" y="1008"/>
                      <a:pt x="736" y="1008"/>
                    </a:cubicBezTo>
                    <a:cubicBezTo>
                      <a:pt x="734" y="1008"/>
                      <a:pt x="426" y="1022"/>
                      <a:pt x="426" y="1022"/>
                    </a:cubicBezTo>
                    <a:cubicBezTo>
                      <a:pt x="368" y="1024"/>
                      <a:pt x="89" y="1027"/>
                      <a:pt x="89" y="1027"/>
                    </a:cubicBezTo>
                    <a:cubicBezTo>
                      <a:pt x="89" y="1027"/>
                      <a:pt x="89" y="1027"/>
                      <a:pt x="89" y="1027"/>
                    </a:cubicBezTo>
                    <a:cubicBezTo>
                      <a:pt x="93" y="1005"/>
                      <a:pt x="93" y="718"/>
                      <a:pt x="93" y="718"/>
                    </a:cubicBezTo>
                    <a:cubicBezTo>
                      <a:pt x="93" y="718"/>
                      <a:pt x="93" y="711"/>
                      <a:pt x="88" y="707"/>
                    </a:cubicBezTo>
                    <a:cubicBezTo>
                      <a:pt x="83" y="704"/>
                      <a:pt x="51" y="683"/>
                      <a:pt x="48" y="673"/>
                    </a:cubicBezTo>
                    <a:cubicBezTo>
                      <a:pt x="44" y="663"/>
                      <a:pt x="49" y="644"/>
                      <a:pt x="60" y="637"/>
                    </a:cubicBezTo>
                    <a:cubicBezTo>
                      <a:pt x="70" y="629"/>
                      <a:pt x="73" y="627"/>
                      <a:pt x="75" y="616"/>
                    </a:cubicBezTo>
                    <a:cubicBezTo>
                      <a:pt x="77" y="605"/>
                      <a:pt x="75" y="602"/>
                      <a:pt x="75" y="602"/>
                    </a:cubicBezTo>
                    <a:cubicBezTo>
                      <a:pt x="75" y="543"/>
                      <a:pt x="75" y="543"/>
                      <a:pt x="75" y="543"/>
                    </a:cubicBezTo>
                    <a:cubicBezTo>
                      <a:pt x="75" y="543"/>
                      <a:pt x="71" y="523"/>
                      <a:pt x="63" y="514"/>
                    </a:cubicBezTo>
                    <a:cubicBezTo>
                      <a:pt x="55" y="506"/>
                      <a:pt x="49" y="477"/>
                      <a:pt x="50" y="466"/>
                    </a:cubicBezTo>
                    <a:cubicBezTo>
                      <a:pt x="51" y="454"/>
                      <a:pt x="48" y="369"/>
                      <a:pt x="45" y="350"/>
                    </a:cubicBezTo>
                    <a:cubicBezTo>
                      <a:pt x="43" y="330"/>
                      <a:pt x="34" y="284"/>
                      <a:pt x="27" y="266"/>
                    </a:cubicBezTo>
                    <a:cubicBezTo>
                      <a:pt x="19" y="250"/>
                      <a:pt x="9" y="198"/>
                      <a:pt x="11" y="181"/>
                    </a:cubicBezTo>
                    <a:cubicBezTo>
                      <a:pt x="11" y="164"/>
                      <a:pt x="17" y="138"/>
                      <a:pt x="13" y="128"/>
                    </a:cubicBezTo>
                    <a:cubicBezTo>
                      <a:pt x="9" y="117"/>
                      <a:pt x="0" y="85"/>
                      <a:pt x="0" y="80"/>
                    </a:cubicBezTo>
                    <a:cubicBezTo>
                      <a:pt x="0" y="76"/>
                      <a:pt x="0" y="70"/>
                      <a:pt x="0" y="70"/>
                    </a:cubicBezTo>
                    <a:cubicBezTo>
                      <a:pt x="45" y="70"/>
                      <a:pt x="211" y="72"/>
                      <a:pt x="225" y="72"/>
                    </a:cubicBezTo>
                    <a:cubicBezTo>
                      <a:pt x="237" y="72"/>
                      <a:pt x="237" y="57"/>
                      <a:pt x="237" y="57"/>
                    </a:cubicBezTo>
                    <a:cubicBezTo>
                      <a:pt x="237" y="57"/>
                      <a:pt x="237" y="22"/>
                      <a:pt x="237" y="11"/>
                    </a:cubicBezTo>
                    <a:cubicBezTo>
                      <a:pt x="237" y="0"/>
                      <a:pt x="256" y="4"/>
                      <a:pt x="271" y="8"/>
                    </a:cubicBezTo>
                    <a:cubicBezTo>
                      <a:pt x="287" y="13"/>
                      <a:pt x="289" y="78"/>
                      <a:pt x="291" y="98"/>
                    </a:cubicBezTo>
                    <a:cubicBezTo>
                      <a:pt x="293" y="117"/>
                      <a:pt x="309" y="118"/>
                      <a:pt x="328" y="120"/>
                    </a:cubicBezTo>
                    <a:cubicBezTo>
                      <a:pt x="347" y="122"/>
                      <a:pt x="352" y="124"/>
                      <a:pt x="364" y="127"/>
                    </a:cubicBezTo>
                    <a:cubicBezTo>
                      <a:pt x="376" y="130"/>
                      <a:pt x="380" y="129"/>
                      <a:pt x="395" y="138"/>
                    </a:cubicBezTo>
                    <a:cubicBezTo>
                      <a:pt x="409" y="148"/>
                      <a:pt x="421" y="143"/>
                      <a:pt x="429" y="142"/>
                    </a:cubicBezTo>
                    <a:cubicBezTo>
                      <a:pt x="439" y="141"/>
                      <a:pt x="467" y="130"/>
                      <a:pt x="491" y="130"/>
                    </a:cubicBezTo>
                    <a:cubicBezTo>
                      <a:pt x="517" y="130"/>
                      <a:pt x="543" y="154"/>
                      <a:pt x="554" y="170"/>
                    </a:cubicBezTo>
                    <a:cubicBezTo>
                      <a:pt x="565" y="186"/>
                      <a:pt x="573" y="182"/>
                      <a:pt x="585" y="174"/>
                    </a:cubicBezTo>
                    <a:cubicBezTo>
                      <a:pt x="598" y="167"/>
                      <a:pt x="611" y="178"/>
                      <a:pt x="619" y="187"/>
                    </a:cubicBezTo>
                    <a:cubicBezTo>
                      <a:pt x="628" y="196"/>
                      <a:pt x="672" y="216"/>
                      <a:pt x="683" y="216"/>
                    </a:cubicBezTo>
                    <a:cubicBezTo>
                      <a:pt x="695" y="217"/>
                      <a:pt x="729" y="184"/>
                      <a:pt x="739" y="180"/>
                    </a:cubicBezTo>
                    <a:cubicBezTo>
                      <a:pt x="749" y="176"/>
                      <a:pt x="761" y="202"/>
                      <a:pt x="767" y="204"/>
                    </a:cubicBezTo>
                    <a:cubicBezTo>
                      <a:pt x="775" y="206"/>
                      <a:pt x="791" y="205"/>
                      <a:pt x="800" y="200"/>
                    </a:cubicBezTo>
                    <a:cubicBezTo>
                      <a:pt x="809" y="194"/>
                      <a:pt x="831" y="196"/>
                      <a:pt x="839" y="200"/>
                    </a:cubicBezTo>
                    <a:cubicBezTo>
                      <a:pt x="849" y="202"/>
                      <a:pt x="848" y="206"/>
                      <a:pt x="853" y="208"/>
                    </a:cubicBezTo>
                    <a:cubicBezTo>
                      <a:pt x="857" y="210"/>
                      <a:pt x="890" y="211"/>
                      <a:pt x="890" y="211"/>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68" name="Google Shape;696;p97">
                <a:extLst>
                  <a:ext uri="{FF2B5EF4-FFF2-40B4-BE49-F238E27FC236}">
                    <a16:creationId xmlns:a16="http://schemas.microsoft.com/office/drawing/2014/main" id="{7C46E4E7-6484-8BDE-2F15-E185437EAF85}"/>
                  </a:ext>
                </a:extLst>
              </p:cNvPr>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69" name="Google Shape;697;p97">
                <a:extLst>
                  <a:ext uri="{FF2B5EF4-FFF2-40B4-BE49-F238E27FC236}">
                    <a16:creationId xmlns:a16="http://schemas.microsoft.com/office/drawing/2014/main" id="{E18C4C07-A38F-E5F1-24CA-BB6B1826C969}"/>
                  </a:ext>
                </a:extLst>
              </p:cNvPr>
              <p:cNvSpPr/>
              <p:nvPr/>
            </p:nvSpPr>
            <p:spPr>
              <a:xfrm>
                <a:off x="3373" y="980"/>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0" name="Google Shape;698;p97">
                <a:extLst>
                  <a:ext uri="{FF2B5EF4-FFF2-40B4-BE49-F238E27FC236}">
                    <a16:creationId xmlns:a16="http://schemas.microsoft.com/office/drawing/2014/main" id="{35F7EF6E-E3F7-7C2F-635C-B38B62BB47E6}"/>
                  </a:ext>
                </a:extLst>
              </p:cNvPr>
              <p:cNvSpPr/>
              <p:nvPr/>
            </p:nvSpPr>
            <p:spPr>
              <a:xfrm>
                <a:off x="3204" y="532"/>
                <a:ext cx="535" cy="568"/>
              </a:xfrm>
              <a:custGeom>
                <a:avLst/>
                <a:gdLst/>
                <a:ahLst/>
                <a:cxnLst/>
                <a:rect l="l" t="t" r="r" b="b"/>
                <a:pathLst>
                  <a:path w="735" h="781" extrusionOk="0">
                    <a:moveTo>
                      <a:pt x="730" y="271"/>
                    </a:moveTo>
                    <a:cubicBezTo>
                      <a:pt x="725" y="282"/>
                      <a:pt x="718" y="310"/>
                      <a:pt x="712" y="325"/>
                    </a:cubicBezTo>
                    <a:cubicBezTo>
                      <a:pt x="706" y="341"/>
                      <a:pt x="683" y="396"/>
                      <a:pt x="682" y="417"/>
                    </a:cubicBezTo>
                    <a:cubicBezTo>
                      <a:pt x="681" y="439"/>
                      <a:pt x="685" y="445"/>
                      <a:pt x="685" y="451"/>
                    </a:cubicBezTo>
                    <a:cubicBezTo>
                      <a:pt x="685" y="457"/>
                      <a:pt x="681" y="461"/>
                      <a:pt x="675" y="473"/>
                    </a:cubicBezTo>
                    <a:cubicBezTo>
                      <a:pt x="670" y="484"/>
                      <a:pt x="667" y="479"/>
                      <a:pt x="669" y="503"/>
                    </a:cubicBezTo>
                    <a:cubicBezTo>
                      <a:pt x="671" y="527"/>
                      <a:pt x="668" y="565"/>
                      <a:pt x="661" y="589"/>
                    </a:cubicBezTo>
                    <a:cubicBezTo>
                      <a:pt x="655" y="612"/>
                      <a:pt x="649" y="615"/>
                      <a:pt x="659" y="643"/>
                    </a:cubicBezTo>
                    <a:cubicBezTo>
                      <a:pt x="668" y="671"/>
                      <a:pt x="677" y="690"/>
                      <a:pt x="677" y="705"/>
                    </a:cubicBezTo>
                    <a:cubicBezTo>
                      <a:pt x="677" y="719"/>
                      <a:pt x="680" y="744"/>
                      <a:pt x="682" y="757"/>
                    </a:cubicBezTo>
                    <a:cubicBezTo>
                      <a:pt x="682" y="757"/>
                      <a:pt x="343" y="779"/>
                      <a:pt x="319" y="781"/>
                    </a:cubicBezTo>
                    <a:cubicBezTo>
                      <a:pt x="317" y="777"/>
                      <a:pt x="315" y="773"/>
                      <a:pt x="314" y="768"/>
                    </a:cubicBezTo>
                    <a:cubicBezTo>
                      <a:pt x="309" y="753"/>
                      <a:pt x="296" y="757"/>
                      <a:pt x="281" y="753"/>
                    </a:cubicBezTo>
                    <a:cubicBezTo>
                      <a:pt x="267" y="750"/>
                      <a:pt x="265" y="738"/>
                      <a:pt x="254" y="719"/>
                    </a:cubicBezTo>
                    <a:cubicBezTo>
                      <a:pt x="243" y="699"/>
                      <a:pt x="241" y="675"/>
                      <a:pt x="251" y="664"/>
                    </a:cubicBezTo>
                    <a:cubicBezTo>
                      <a:pt x="261" y="653"/>
                      <a:pt x="245" y="638"/>
                      <a:pt x="243" y="637"/>
                    </a:cubicBezTo>
                    <a:cubicBezTo>
                      <a:pt x="241" y="635"/>
                      <a:pt x="238" y="633"/>
                      <a:pt x="235" y="622"/>
                    </a:cubicBezTo>
                    <a:cubicBezTo>
                      <a:pt x="235" y="619"/>
                      <a:pt x="234" y="618"/>
                      <a:pt x="232" y="616"/>
                    </a:cubicBezTo>
                    <a:cubicBezTo>
                      <a:pt x="231" y="615"/>
                      <a:pt x="226" y="599"/>
                      <a:pt x="226" y="586"/>
                    </a:cubicBezTo>
                    <a:cubicBezTo>
                      <a:pt x="226" y="572"/>
                      <a:pt x="214" y="542"/>
                      <a:pt x="201" y="533"/>
                    </a:cubicBezTo>
                    <a:cubicBezTo>
                      <a:pt x="188" y="524"/>
                      <a:pt x="156" y="512"/>
                      <a:pt x="146" y="494"/>
                    </a:cubicBezTo>
                    <a:cubicBezTo>
                      <a:pt x="137" y="478"/>
                      <a:pt x="102" y="440"/>
                      <a:pt x="82" y="434"/>
                    </a:cubicBezTo>
                    <a:cubicBezTo>
                      <a:pt x="62" y="428"/>
                      <a:pt x="46" y="426"/>
                      <a:pt x="36" y="412"/>
                    </a:cubicBezTo>
                    <a:cubicBezTo>
                      <a:pt x="26" y="398"/>
                      <a:pt x="28" y="392"/>
                      <a:pt x="27" y="362"/>
                    </a:cubicBezTo>
                    <a:cubicBezTo>
                      <a:pt x="26" y="333"/>
                      <a:pt x="25" y="314"/>
                      <a:pt x="30" y="310"/>
                    </a:cubicBezTo>
                    <a:cubicBezTo>
                      <a:pt x="34" y="306"/>
                      <a:pt x="42" y="280"/>
                      <a:pt x="26" y="269"/>
                    </a:cubicBezTo>
                    <a:cubicBezTo>
                      <a:pt x="10" y="258"/>
                      <a:pt x="0" y="246"/>
                      <a:pt x="14" y="226"/>
                    </a:cubicBezTo>
                    <a:cubicBezTo>
                      <a:pt x="29" y="207"/>
                      <a:pt x="34" y="202"/>
                      <a:pt x="50" y="191"/>
                    </a:cubicBezTo>
                    <a:cubicBezTo>
                      <a:pt x="66" y="180"/>
                      <a:pt x="74" y="183"/>
                      <a:pt x="74" y="154"/>
                    </a:cubicBezTo>
                    <a:cubicBezTo>
                      <a:pt x="74" y="124"/>
                      <a:pt x="74" y="80"/>
                      <a:pt x="74" y="80"/>
                    </a:cubicBezTo>
                    <a:cubicBezTo>
                      <a:pt x="74" y="80"/>
                      <a:pt x="78" y="70"/>
                      <a:pt x="82" y="65"/>
                    </a:cubicBezTo>
                    <a:cubicBezTo>
                      <a:pt x="85" y="61"/>
                      <a:pt x="88" y="56"/>
                      <a:pt x="91" y="51"/>
                    </a:cubicBezTo>
                    <a:cubicBezTo>
                      <a:pt x="89" y="55"/>
                      <a:pt x="79" y="76"/>
                      <a:pt x="111" y="65"/>
                    </a:cubicBezTo>
                    <a:cubicBezTo>
                      <a:pt x="145" y="53"/>
                      <a:pt x="183" y="37"/>
                      <a:pt x="197" y="30"/>
                    </a:cubicBezTo>
                    <a:cubicBezTo>
                      <a:pt x="211" y="23"/>
                      <a:pt x="234" y="0"/>
                      <a:pt x="242" y="5"/>
                    </a:cubicBezTo>
                    <a:cubicBezTo>
                      <a:pt x="250" y="11"/>
                      <a:pt x="255" y="15"/>
                      <a:pt x="249" y="31"/>
                    </a:cubicBezTo>
                    <a:cubicBezTo>
                      <a:pt x="243" y="47"/>
                      <a:pt x="221" y="59"/>
                      <a:pt x="240" y="61"/>
                    </a:cubicBezTo>
                    <a:cubicBezTo>
                      <a:pt x="259" y="63"/>
                      <a:pt x="279" y="59"/>
                      <a:pt x="293" y="68"/>
                    </a:cubicBezTo>
                    <a:cubicBezTo>
                      <a:pt x="294" y="68"/>
                      <a:pt x="295" y="69"/>
                      <a:pt x="296" y="70"/>
                    </a:cubicBezTo>
                    <a:cubicBezTo>
                      <a:pt x="309" y="81"/>
                      <a:pt x="331" y="106"/>
                      <a:pt x="345" y="109"/>
                    </a:cubicBezTo>
                    <a:cubicBezTo>
                      <a:pt x="361" y="111"/>
                      <a:pt x="397" y="116"/>
                      <a:pt x="412" y="121"/>
                    </a:cubicBezTo>
                    <a:cubicBezTo>
                      <a:pt x="427" y="127"/>
                      <a:pt x="482" y="148"/>
                      <a:pt x="508" y="149"/>
                    </a:cubicBezTo>
                    <a:cubicBezTo>
                      <a:pt x="534" y="149"/>
                      <a:pt x="572" y="143"/>
                      <a:pt x="575" y="157"/>
                    </a:cubicBezTo>
                    <a:cubicBezTo>
                      <a:pt x="579" y="170"/>
                      <a:pt x="585" y="179"/>
                      <a:pt x="593" y="180"/>
                    </a:cubicBezTo>
                    <a:cubicBezTo>
                      <a:pt x="602" y="181"/>
                      <a:pt x="634" y="187"/>
                      <a:pt x="631" y="211"/>
                    </a:cubicBezTo>
                    <a:cubicBezTo>
                      <a:pt x="627" y="235"/>
                      <a:pt x="607" y="253"/>
                      <a:pt x="624" y="254"/>
                    </a:cubicBezTo>
                    <a:cubicBezTo>
                      <a:pt x="641" y="255"/>
                      <a:pt x="648" y="263"/>
                      <a:pt x="648" y="269"/>
                    </a:cubicBezTo>
                    <a:cubicBezTo>
                      <a:pt x="648" y="276"/>
                      <a:pt x="655" y="287"/>
                      <a:pt x="658" y="295"/>
                    </a:cubicBezTo>
                    <a:cubicBezTo>
                      <a:pt x="661" y="303"/>
                      <a:pt x="663" y="309"/>
                      <a:pt x="653" y="316"/>
                    </a:cubicBezTo>
                    <a:cubicBezTo>
                      <a:pt x="643" y="323"/>
                      <a:pt x="623" y="351"/>
                      <a:pt x="621" y="362"/>
                    </a:cubicBezTo>
                    <a:cubicBezTo>
                      <a:pt x="619" y="373"/>
                      <a:pt x="615" y="391"/>
                      <a:pt x="621" y="392"/>
                    </a:cubicBezTo>
                    <a:cubicBezTo>
                      <a:pt x="626" y="393"/>
                      <a:pt x="627" y="393"/>
                      <a:pt x="637" y="383"/>
                    </a:cubicBezTo>
                    <a:cubicBezTo>
                      <a:pt x="648" y="372"/>
                      <a:pt x="653" y="363"/>
                      <a:pt x="657" y="357"/>
                    </a:cubicBezTo>
                    <a:cubicBezTo>
                      <a:pt x="662" y="351"/>
                      <a:pt x="665" y="340"/>
                      <a:pt x="673" y="337"/>
                    </a:cubicBezTo>
                    <a:cubicBezTo>
                      <a:pt x="681" y="333"/>
                      <a:pt x="683" y="319"/>
                      <a:pt x="689" y="312"/>
                    </a:cubicBezTo>
                    <a:cubicBezTo>
                      <a:pt x="695" y="305"/>
                      <a:pt x="709" y="277"/>
                      <a:pt x="716" y="268"/>
                    </a:cubicBezTo>
                    <a:cubicBezTo>
                      <a:pt x="723" y="259"/>
                      <a:pt x="735" y="261"/>
                      <a:pt x="730" y="271"/>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1" name="Google Shape;699;p97">
                <a:extLst>
                  <a:ext uri="{FF2B5EF4-FFF2-40B4-BE49-F238E27FC236}">
                    <a16:creationId xmlns:a16="http://schemas.microsoft.com/office/drawing/2014/main" id="{D8ADAEDB-D409-7555-D607-B3536D91FA90}"/>
                  </a:ext>
                </a:extLst>
              </p:cNvPr>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2" name="Google Shape;700;p97">
                <a:extLst>
                  <a:ext uri="{FF2B5EF4-FFF2-40B4-BE49-F238E27FC236}">
                    <a16:creationId xmlns:a16="http://schemas.microsoft.com/office/drawing/2014/main" id="{61918D29-3263-B58E-C3E5-890D174FAD0F}"/>
                  </a:ext>
                </a:extLst>
              </p:cNvPr>
              <p:cNvSpPr/>
              <p:nvPr/>
            </p:nvSpPr>
            <p:spPr>
              <a:xfrm>
                <a:off x="3271" y="568"/>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3" name="Google Shape;701;p97">
                <a:extLst>
                  <a:ext uri="{FF2B5EF4-FFF2-40B4-BE49-F238E27FC236}">
                    <a16:creationId xmlns:a16="http://schemas.microsoft.com/office/drawing/2014/main" id="{BB504298-F83E-2F0D-CCEB-C0E738E55172}"/>
                  </a:ext>
                </a:extLst>
              </p:cNvPr>
              <p:cNvSpPr/>
              <p:nvPr/>
            </p:nvSpPr>
            <p:spPr>
              <a:xfrm>
                <a:off x="3728" y="1143"/>
                <a:ext cx="307" cy="542"/>
              </a:xfrm>
              <a:custGeom>
                <a:avLst/>
                <a:gdLst/>
                <a:ahLst/>
                <a:cxnLst/>
                <a:rect l="l" t="t" r="r" b="b"/>
                <a:pathLst>
                  <a:path w="421" h="745" extrusionOk="0">
                    <a:moveTo>
                      <a:pt x="420" y="512"/>
                    </a:moveTo>
                    <a:cubicBezTo>
                      <a:pt x="421" y="516"/>
                      <a:pt x="414" y="518"/>
                      <a:pt x="412" y="519"/>
                    </a:cubicBezTo>
                    <a:cubicBezTo>
                      <a:pt x="410" y="520"/>
                      <a:pt x="400" y="522"/>
                      <a:pt x="391" y="530"/>
                    </a:cubicBezTo>
                    <a:cubicBezTo>
                      <a:pt x="382" y="536"/>
                      <a:pt x="389" y="536"/>
                      <a:pt x="366" y="533"/>
                    </a:cubicBezTo>
                    <a:cubicBezTo>
                      <a:pt x="344" y="530"/>
                      <a:pt x="342" y="556"/>
                      <a:pt x="348" y="568"/>
                    </a:cubicBezTo>
                    <a:cubicBezTo>
                      <a:pt x="352" y="580"/>
                      <a:pt x="338" y="582"/>
                      <a:pt x="330" y="588"/>
                    </a:cubicBezTo>
                    <a:cubicBezTo>
                      <a:pt x="323" y="596"/>
                      <a:pt x="321" y="598"/>
                      <a:pt x="320" y="606"/>
                    </a:cubicBezTo>
                    <a:cubicBezTo>
                      <a:pt x="319" y="612"/>
                      <a:pt x="320" y="617"/>
                      <a:pt x="308" y="620"/>
                    </a:cubicBezTo>
                    <a:cubicBezTo>
                      <a:pt x="297" y="623"/>
                      <a:pt x="292" y="634"/>
                      <a:pt x="292" y="646"/>
                    </a:cubicBezTo>
                    <a:cubicBezTo>
                      <a:pt x="292" y="658"/>
                      <a:pt x="290" y="665"/>
                      <a:pt x="280" y="674"/>
                    </a:cubicBezTo>
                    <a:cubicBezTo>
                      <a:pt x="270" y="684"/>
                      <a:pt x="256" y="672"/>
                      <a:pt x="236" y="656"/>
                    </a:cubicBezTo>
                    <a:cubicBezTo>
                      <a:pt x="217" y="642"/>
                      <a:pt x="212" y="680"/>
                      <a:pt x="202" y="701"/>
                    </a:cubicBezTo>
                    <a:cubicBezTo>
                      <a:pt x="192" y="722"/>
                      <a:pt x="180" y="702"/>
                      <a:pt x="170" y="696"/>
                    </a:cubicBezTo>
                    <a:cubicBezTo>
                      <a:pt x="160" y="690"/>
                      <a:pt x="144" y="712"/>
                      <a:pt x="136" y="720"/>
                    </a:cubicBezTo>
                    <a:cubicBezTo>
                      <a:pt x="126" y="728"/>
                      <a:pt x="122" y="722"/>
                      <a:pt x="108" y="714"/>
                    </a:cubicBezTo>
                    <a:cubicBezTo>
                      <a:pt x="94" y="706"/>
                      <a:pt x="76" y="706"/>
                      <a:pt x="72" y="710"/>
                    </a:cubicBezTo>
                    <a:cubicBezTo>
                      <a:pt x="67" y="714"/>
                      <a:pt x="59" y="717"/>
                      <a:pt x="56" y="717"/>
                    </a:cubicBezTo>
                    <a:cubicBezTo>
                      <a:pt x="52" y="717"/>
                      <a:pt x="26" y="720"/>
                      <a:pt x="22" y="728"/>
                    </a:cubicBezTo>
                    <a:cubicBezTo>
                      <a:pt x="20" y="736"/>
                      <a:pt x="10" y="740"/>
                      <a:pt x="6" y="741"/>
                    </a:cubicBezTo>
                    <a:cubicBezTo>
                      <a:pt x="5" y="741"/>
                      <a:pt x="3" y="742"/>
                      <a:pt x="2" y="745"/>
                    </a:cubicBezTo>
                    <a:cubicBezTo>
                      <a:pt x="2" y="745"/>
                      <a:pt x="0" y="716"/>
                      <a:pt x="5" y="700"/>
                    </a:cubicBezTo>
                    <a:cubicBezTo>
                      <a:pt x="10" y="683"/>
                      <a:pt x="3" y="662"/>
                      <a:pt x="11" y="653"/>
                    </a:cubicBezTo>
                    <a:cubicBezTo>
                      <a:pt x="19" y="643"/>
                      <a:pt x="51" y="593"/>
                      <a:pt x="55" y="578"/>
                    </a:cubicBezTo>
                    <a:cubicBezTo>
                      <a:pt x="60" y="564"/>
                      <a:pt x="64" y="548"/>
                      <a:pt x="55" y="535"/>
                    </a:cubicBezTo>
                    <a:cubicBezTo>
                      <a:pt x="47" y="522"/>
                      <a:pt x="30" y="506"/>
                      <a:pt x="35" y="486"/>
                    </a:cubicBezTo>
                    <a:cubicBezTo>
                      <a:pt x="41" y="465"/>
                      <a:pt x="50" y="452"/>
                      <a:pt x="47" y="442"/>
                    </a:cubicBezTo>
                    <a:cubicBezTo>
                      <a:pt x="44" y="432"/>
                      <a:pt x="41" y="355"/>
                      <a:pt x="38" y="341"/>
                    </a:cubicBezTo>
                    <a:cubicBezTo>
                      <a:pt x="35" y="327"/>
                      <a:pt x="12" y="52"/>
                      <a:pt x="10" y="49"/>
                    </a:cubicBezTo>
                    <a:cubicBezTo>
                      <a:pt x="9" y="46"/>
                      <a:pt x="8" y="39"/>
                      <a:pt x="5" y="33"/>
                    </a:cubicBezTo>
                    <a:cubicBezTo>
                      <a:pt x="9" y="41"/>
                      <a:pt x="28" y="72"/>
                      <a:pt x="58" y="54"/>
                    </a:cubicBezTo>
                    <a:cubicBezTo>
                      <a:pt x="78" y="43"/>
                      <a:pt x="86" y="37"/>
                      <a:pt x="92" y="34"/>
                    </a:cubicBezTo>
                    <a:cubicBezTo>
                      <a:pt x="95" y="32"/>
                      <a:pt x="98" y="31"/>
                      <a:pt x="102" y="31"/>
                    </a:cubicBezTo>
                    <a:cubicBezTo>
                      <a:pt x="114" y="30"/>
                      <a:pt x="332" y="4"/>
                      <a:pt x="339" y="4"/>
                    </a:cubicBezTo>
                    <a:cubicBezTo>
                      <a:pt x="346" y="3"/>
                      <a:pt x="360" y="0"/>
                      <a:pt x="362" y="12"/>
                    </a:cubicBezTo>
                    <a:cubicBezTo>
                      <a:pt x="363" y="24"/>
                      <a:pt x="409" y="456"/>
                      <a:pt x="412" y="472"/>
                    </a:cubicBezTo>
                    <a:cubicBezTo>
                      <a:pt x="413" y="487"/>
                      <a:pt x="420" y="510"/>
                      <a:pt x="420" y="512"/>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4" name="Google Shape;702;p97">
                <a:extLst>
                  <a:ext uri="{FF2B5EF4-FFF2-40B4-BE49-F238E27FC236}">
                    <a16:creationId xmlns:a16="http://schemas.microsoft.com/office/drawing/2014/main" id="{BF1DB4D6-7795-2F4F-C840-9FD2A3E3C5C7}"/>
                  </a:ext>
                </a:extLst>
              </p:cNvPr>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5" name="Google Shape;703;p97">
                <a:extLst>
                  <a:ext uri="{FF2B5EF4-FFF2-40B4-BE49-F238E27FC236}">
                    <a16:creationId xmlns:a16="http://schemas.microsoft.com/office/drawing/2014/main" id="{0FDDE59B-53EC-EF22-C0F1-D638F234A79A}"/>
                  </a:ext>
                </a:extLst>
              </p:cNvPr>
              <p:cNvSpPr/>
              <p:nvPr/>
            </p:nvSpPr>
            <p:spPr>
              <a:xfrm>
                <a:off x="3731" y="1166"/>
                <a:ext cx="1" cy="1"/>
              </a:xfrm>
              <a:custGeom>
                <a:avLst/>
                <a:gdLst/>
                <a:ahLst/>
                <a:cxnLst/>
                <a:rect l="l" t="t" r="r" b="b"/>
                <a:pathLst>
                  <a:path w="1" h="2" extrusionOk="0">
                    <a:moveTo>
                      <a:pt x="1" y="2"/>
                    </a:moveTo>
                    <a:cubicBezTo>
                      <a:pt x="0" y="1"/>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6" name="Google Shape;704;p97">
                <a:extLst>
                  <a:ext uri="{FF2B5EF4-FFF2-40B4-BE49-F238E27FC236}">
                    <a16:creationId xmlns:a16="http://schemas.microsoft.com/office/drawing/2014/main" id="{3C0D1C39-BE1A-3D6B-CCBF-F02293BC711B}"/>
                  </a:ext>
                </a:extLst>
              </p:cNvPr>
              <p:cNvSpPr/>
              <p:nvPr/>
            </p:nvSpPr>
            <p:spPr>
              <a:xfrm>
                <a:off x="3509" y="367"/>
                <a:ext cx="82" cy="49"/>
              </a:xfrm>
              <a:custGeom>
                <a:avLst/>
                <a:gdLst/>
                <a:ahLst/>
                <a:cxnLst/>
                <a:rect l="l" t="t" r="r" b="b"/>
                <a:pathLst>
                  <a:path w="112" h="68" extrusionOk="0">
                    <a:moveTo>
                      <a:pt x="86" y="1"/>
                    </a:moveTo>
                    <a:cubicBezTo>
                      <a:pt x="86" y="1"/>
                      <a:pt x="20" y="32"/>
                      <a:pt x="15" y="41"/>
                    </a:cubicBezTo>
                    <a:cubicBezTo>
                      <a:pt x="10" y="50"/>
                      <a:pt x="0" y="54"/>
                      <a:pt x="10" y="61"/>
                    </a:cubicBezTo>
                    <a:cubicBezTo>
                      <a:pt x="19" y="68"/>
                      <a:pt x="36" y="56"/>
                      <a:pt x="46" y="48"/>
                    </a:cubicBezTo>
                    <a:cubicBezTo>
                      <a:pt x="55" y="40"/>
                      <a:pt x="112" y="0"/>
                      <a:pt x="86" y="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7" name="Google Shape;705;p97">
                <a:extLst>
                  <a:ext uri="{FF2B5EF4-FFF2-40B4-BE49-F238E27FC236}">
                    <a16:creationId xmlns:a16="http://schemas.microsoft.com/office/drawing/2014/main" id="{EBA37AE3-5D9C-60C7-38E9-6ACE11FDD634}"/>
                  </a:ext>
                </a:extLst>
              </p:cNvPr>
              <p:cNvSpPr/>
              <p:nvPr/>
            </p:nvSpPr>
            <p:spPr>
              <a:xfrm>
                <a:off x="3420" y="448"/>
                <a:ext cx="613" cy="299"/>
              </a:xfrm>
              <a:custGeom>
                <a:avLst/>
                <a:gdLst/>
                <a:ahLst/>
                <a:cxnLst/>
                <a:rect l="l" t="t" r="r" b="b"/>
                <a:pathLst>
                  <a:path w="843" h="411" extrusionOk="0">
                    <a:moveTo>
                      <a:pt x="835" y="215"/>
                    </a:moveTo>
                    <a:cubicBezTo>
                      <a:pt x="826" y="216"/>
                      <a:pt x="815" y="219"/>
                      <a:pt x="805" y="215"/>
                    </a:cubicBezTo>
                    <a:cubicBezTo>
                      <a:pt x="796" y="211"/>
                      <a:pt x="793" y="207"/>
                      <a:pt x="774" y="206"/>
                    </a:cubicBezTo>
                    <a:cubicBezTo>
                      <a:pt x="755" y="205"/>
                      <a:pt x="735" y="221"/>
                      <a:pt x="727" y="217"/>
                    </a:cubicBezTo>
                    <a:cubicBezTo>
                      <a:pt x="720" y="213"/>
                      <a:pt x="724" y="213"/>
                      <a:pt x="711" y="213"/>
                    </a:cubicBezTo>
                    <a:cubicBezTo>
                      <a:pt x="699" y="212"/>
                      <a:pt x="704" y="234"/>
                      <a:pt x="695" y="237"/>
                    </a:cubicBezTo>
                    <a:cubicBezTo>
                      <a:pt x="695" y="238"/>
                      <a:pt x="694" y="238"/>
                      <a:pt x="693" y="238"/>
                    </a:cubicBezTo>
                    <a:cubicBezTo>
                      <a:pt x="686" y="238"/>
                      <a:pt x="679" y="224"/>
                      <a:pt x="653" y="217"/>
                    </a:cubicBezTo>
                    <a:cubicBezTo>
                      <a:pt x="625" y="210"/>
                      <a:pt x="600" y="208"/>
                      <a:pt x="596" y="218"/>
                    </a:cubicBezTo>
                    <a:cubicBezTo>
                      <a:pt x="592" y="228"/>
                      <a:pt x="584" y="235"/>
                      <a:pt x="561" y="237"/>
                    </a:cubicBezTo>
                    <a:cubicBezTo>
                      <a:pt x="537" y="240"/>
                      <a:pt x="524" y="233"/>
                      <a:pt x="519" y="247"/>
                    </a:cubicBezTo>
                    <a:cubicBezTo>
                      <a:pt x="513" y="260"/>
                      <a:pt x="500" y="271"/>
                      <a:pt x="494" y="281"/>
                    </a:cubicBezTo>
                    <a:cubicBezTo>
                      <a:pt x="488" y="292"/>
                      <a:pt x="469" y="315"/>
                      <a:pt x="466" y="307"/>
                    </a:cubicBezTo>
                    <a:cubicBezTo>
                      <a:pt x="463" y="298"/>
                      <a:pt x="471" y="291"/>
                      <a:pt x="474" y="288"/>
                    </a:cubicBezTo>
                    <a:cubicBezTo>
                      <a:pt x="477" y="285"/>
                      <a:pt x="493" y="266"/>
                      <a:pt x="476" y="267"/>
                    </a:cubicBezTo>
                    <a:cubicBezTo>
                      <a:pt x="459" y="269"/>
                      <a:pt x="453" y="273"/>
                      <a:pt x="449" y="281"/>
                    </a:cubicBezTo>
                    <a:cubicBezTo>
                      <a:pt x="446" y="289"/>
                      <a:pt x="433" y="302"/>
                      <a:pt x="429" y="293"/>
                    </a:cubicBezTo>
                    <a:cubicBezTo>
                      <a:pt x="425" y="283"/>
                      <a:pt x="415" y="276"/>
                      <a:pt x="414" y="289"/>
                    </a:cubicBezTo>
                    <a:cubicBezTo>
                      <a:pt x="413" y="301"/>
                      <a:pt x="385" y="393"/>
                      <a:pt x="362" y="411"/>
                    </a:cubicBezTo>
                    <a:cubicBezTo>
                      <a:pt x="359" y="403"/>
                      <a:pt x="352" y="392"/>
                      <a:pt x="352" y="385"/>
                    </a:cubicBezTo>
                    <a:cubicBezTo>
                      <a:pt x="352" y="379"/>
                      <a:pt x="345" y="371"/>
                      <a:pt x="328" y="370"/>
                    </a:cubicBezTo>
                    <a:cubicBezTo>
                      <a:pt x="311" y="369"/>
                      <a:pt x="331" y="351"/>
                      <a:pt x="335" y="327"/>
                    </a:cubicBezTo>
                    <a:cubicBezTo>
                      <a:pt x="338" y="303"/>
                      <a:pt x="306" y="297"/>
                      <a:pt x="297" y="296"/>
                    </a:cubicBezTo>
                    <a:cubicBezTo>
                      <a:pt x="289" y="295"/>
                      <a:pt x="283" y="286"/>
                      <a:pt x="279" y="273"/>
                    </a:cubicBezTo>
                    <a:cubicBezTo>
                      <a:pt x="276" y="259"/>
                      <a:pt x="238" y="265"/>
                      <a:pt x="212" y="265"/>
                    </a:cubicBezTo>
                    <a:cubicBezTo>
                      <a:pt x="186" y="264"/>
                      <a:pt x="131" y="243"/>
                      <a:pt x="116" y="237"/>
                    </a:cubicBezTo>
                    <a:cubicBezTo>
                      <a:pt x="101" y="232"/>
                      <a:pt x="65" y="227"/>
                      <a:pt x="49" y="225"/>
                    </a:cubicBezTo>
                    <a:cubicBezTo>
                      <a:pt x="35" y="222"/>
                      <a:pt x="13" y="197"/>
                      <a:pt x="0" y="186"/>
                    </a:cubicBezTo>
                    <a:cubicBezTo>
                      <a:pt x="0" y="186"/>
                      <a:pt x="65" y="138"/>
                      <a:pt x="84" y="136"/>
                    </a:cubicBezTo>
                    <a:cubicBezTo>
                      <a:pt x="103" y="134"/>
                      <a:pt x="138" y="117"/>
                      <a:pt x="159" y="101"/>
                    </a:cubicBezTo>
                    <a:cubicBezTo>
                      <a:pt x="179" y="84"/>
                      <a:pt x="203" y="65"/>
                      <a:pt x="213" y="49"/>
                    </a:cubicBezTo>
                    <a:cubicBezTo>
                      <a:pt x="223" y="34"/>
                      <a:pt x="241" y="8"/>
                      <a:pt x="266" y="7"/>
                    </a:cubicBezTo>
                    <a:cubicBezTo>
                      <a:pt x="291" y="5"/>
                      <a:pt x="316" y="0"/>
                      <a:pt x="309" y="10"/>
                    </a:cubicBezTo>
                    <a:cubicBezTo>
                      <a:pt x="303" y="20"/>
                      <a:pt x="284" y="23"/>
                      <a:pt x="279" y="34"/>
                    </a:cubicBezTo>
                    <a:cubicBezTo>
                      <a:pt x="275" y="45"/>
                      <a:pt x="255" y="76"/>
                      <a:pt x="244" y="90"/>
                    </a:cubicBezTo>
                    <a:cubicBezTo>
                      <a:pt x="233" y="104"/>
                      <a:pt x="225" y="120"/>
                      <a:pt x="231" y="121"/>
                    </a:cubicBezTo>
                    <a:cubicBezTo>
                      <a:pt x="236" y="121"/>
                      <a:pt x="253" y="113"/>
                      <a:pt x="258" y="109"/>
                    </a:cubicBezTo>
                    <a:cubicBezTo>
                      <a:pt x="263" y="105"/>
                      <a:pt x="281" y="99"/>
                      <a:pt x="294" y="103"/>
                    </a:cubicBezTo>
                    <a:cubicBezTo>
                      <a:pt x="307" y="108"/>
                      <a:pt x="327" y="116"/>
                      <a:pt x="335" y="127"/>
                    </a:cubicBezTo>
                    <a:cubicBezTo>
                      <a:pt x="343" y="137"/>
                      <a:pt x="373" y="177"/>
                      <a:pt x="395" y="166"/>
                    </a:cubicBezTo>
                    <a:cubicBezTo>
                      <a:pt x="416" y="156"/>
                      <a:pt x="417" y="155"/>
                      <a:pt x="425" y="161"/>
                    </a:cubicBezTo>
                    <a:cubicBezTo>
                      <a:pt x="434" y="167"/>
                      <a:pt x="437" y="185"/>
                      <a:pt x="454" y="166"/>
                    </a:cubicBezTo>
                    <a:cubicBezTo>
                      <a:pt x="471" y="147"/>
                      <a:pt x="502" y="127"/>
                      <a:pt x="517" y="121"/>
                    </a:cubicBezTo>
                    <a:cubicBezTo>
                      <a:pt x="533" y="114"/>
                      <a:pt x="575" y="124"/>
                      <a:pt x="588" y="115"/>
                    </a:cubicBezTo>
                    <a:cubicBezTo>
                      <a:pt x="601" y="107"/>
                      <a:pt x="633" y="93"/>
                      <a:pt x="643" y="95"/>
                    </a:cubicBezTo>
                    <a:cubicBezTo>
                      <a:pt x="653" y="97"/>
                      <a:pt x="650" y="124"/>
                      <a:pt x="651" y="129"/>
                    </a:cubicBezTo>
                    <a:cubicBezTo>
                      <a:pt x="651" y="133"/>
                      <a:pt x="662" y="136"/>
                      <a:pt x="677" y="136"/>
                    </a:cubicBezTo>
                    <a:cubicBezTo>
                      <a:pt x="693" y="136"/>
                      <a:pt x="697" y="137"/>
                      <a:pt x="705" y="136"/>
                    </a:cubicBezTo>
                    <a:cubicBezTo>
                      <a:pt x="713" y="135"/>
                      <a:pt x="726" y="113"/>
                      <a:pt x="738" y="127"/>
                    </a:cubicBezTo>
                    <a:cubicBezTo>
                      <a:pt x="750" y="141"/>
                      <a:pt x="747" y="156"/>
                      <a:pt x="749" y="161"/>
                    </a:cubicBezTo>
                    <a:cubicBezTo>
                      <a:pt x="752" y="167"/>
                      <a:pt x="773" y="189"/>
                      <a:pt x="778" y="190"/>
                    </a:cubicBezTo>
                    <a:cubicBezTo>
                      <a:pt x="783" y="191"/>
                      <a:pt x="813" y="207"/>
                      <a:pt x="815" y="202"/>
                    </a:cubicBezTo>
                    <a:cubicBezTo>
                      <a:pt x="817" y="197"/>
                      <a:pt x="829" y="184"/>
                      <a:pt x="835" y="191"/>
                    </a:cubicBezTo>
                    <a:cubicBezTo>
                      <a:pt x="841" y="197"/>
                      <a:pt x="843" y="215"/>
                      <a:pt x="835" y="215"/>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8" name="Google Shape;706;p97">
                <a:extLst>
                  <a:ext uri="{FF2B5EF4-FFF2-40B4-BE49-F238E27FC236}">
                    <a16:creationId xmlns:a16="http://schemas.microsoft.com/office/drawing/2014/main" id="{D6A9C971-39E0-D6FB-5F77-82E09EC07A14}"/>
                  </a:ext>
                </a:extLst>
              </p:cNvPr>
              <p:cNvSpPr/>
              <p:nvPr/>
            </p:nvSpPr>
            <p:spPr>
              <a:xfrm>
                <a:off x="3795" y="635"/>
                <a:ext cx="394" cy="533"/>
              </a:xfrm>
              <a:custGeom>
                <a:avLst/>
                <a:gdLst/>
                <a:ahLst/>
                <a:cxnLst/>
                <a:rect l="l" t="t" r="r" b="b"/>
                <a:pathLst>
                  <a:path w="541" h="732" extrusionOk="0">
                    <a:moveTo>
                      <a:pt x="537" y="460"/>
                    </a:moveTo>
                    <a:cubicBezTo>
                      <a:pt x="534" y="477"/>
                      <a:pt x="534" y="501"/>
                      <a:pt x="525" y="503"/>
                    </a:cubicBezTo>
                    <a:cubicBezTo>
                      <a:pt x="515" y="504"/>
                      <a:pt x="504" y="491"/>
                      <a:pt x="500" y="510"/>
                    </a:cubicBezTo>
                    <a:cubicBezTo>
                      <a:pt x="496" y="529"/>
                      <a:pt x="494" y="535"/>
                      <a:pt x="494" y="539"/>
                    </a:cubicBezTo>
                    <a:cubicBezTo>
                      <a:pt x="494" y="543"/>
                      <a:pt x="488" y="559"/>
                      <a:pt x="483" y="559"/>
                    </a:cubicBezTo>
                    <a:cubicBezTo>
                      <a:pt x="477" y="559"/>
                      <a:pt x="471" y="564"/>
                      <a:pt x="470" y="587"/>
                    </a:cubicBezTo>
                    <a:cubicBezTo>
                      <a:pt x="469" y="609"/>
                      <a:pt x="451" y="643"/>
                      <a:pt x="447" y="657"/>
                    </a:cubicBezTo>
                    <a:cubicBezTo>
                      <a:pt x="443" y="672"/>
                      <a:pt x="443" y="677"/>
                      <a:pt x="437" y="679"/>
                    </a:cubicBezTo>
                    <a:cubicBezTo>
                      <a:pt x="437" y="679"/>
                      <a:pt x="436" y="679"/>
                      <a:pt x="435" y="679"/>
                    </a:cubicBezTo>
                    <a:cubicBezTo>
                      <a:pt x="435" y="679"/>
                      <a:pt x="435" y="679"/>
                      <a:pt x="435" y="679"/>
                    </a:cubicBezTo>
                    <a:cubicBezTo>
                      <a:pt x="412" y="684"/>
                      <a:pt x="270" y="710"/>
                      <a:pt x="270" y="710"/>
                    </a:cubicBezTo>
                    <a:cubicBezTo>
                      <a:pt x="268" y="698"/>
                      <a:pt x="254" y="701"/>
                      <a:pt x="247" y="702"/>
                    </a:cubicBezTo>
                    <a:cubicBezTo>
                      <a:pt x="240" y="702"/>
                      <a:pt x="22" y="728"/>
                      <a:pt x="10" y="729"/>
                    </a:cubicBezTo>
                    <a:cubicBezTo>
                      <a:pt x="6" y="729"/>
                      <a:pt x="3" y="730"/>
                      <a:pt x="0" y="732"/>
                    </a:cubicBezTo>
                    <a:cubicBezTo>
                      <a:pt x="2" y="730"/>
                      <a:pt x="24" y="714"/>
                      <a:pt x="32" y="697"/>
                    </a:cubicBezTo>
                    <a:cubicBezTo>
                      <a:pt x="40" y="679"/>
                      <a:pt x="69" y="601"/>
                      <a:pt x="67" y="565"/>
                    </a:cubicBezTo>
                    <a:cubicBezTo>
                      <a:pt x="65" y="529"/>
                      <a:pt x="35" y="447"/>
                      <a:pt x="17" y="423"/>
                    </a:cubicBezTo>
                    <a:cubicBezTo>
                      <a:pt x="0" y="399"/>
                      <a:pt x="7" y="392"/>
                      <a:pt x="7" y="386"/>
                    </a:cubicBezTo>
                    <a:cubicBezTo>
                      <a:pt x="8" y="380"/>
                      <a:pt x="20" y="369"/>
                      <a:pt x="13" y="355"/>
                    </a:cubicBezTo>
                    <a:cubicBezTo>
                      <a:pt x="7" y="342"/>
                      <a:pt x="3" y="323"/>
                      <a:pt x="8" y="315"/>
                    </a:cubicBezTo>
                    <a:cubicBezTo>
                      <a:pt x="13" y="306"/>
                      <a:pt x="27" y="295"/>
                      <a:pt x="27" y="269"/>
                    </a:cubicBezTo>
                    <a:cubicBezTo>
                      <a:pt x="27" y="243"/>
                      <a:pt x="11" y="239"/>
                      <a:pt x="29" y="208"/>
                    </a:cubicBezTo>
                    <a:cubicBezTo>
                      <a:pt x="46" y="177"/>
                      <a:pt x="55" y="164"/>
                      <a:pt x="67" y="148"/>
                    </a:cubicBezTo>
                    <a:cubicBezTo>
                      <a:pt x="79" y="132"/>
                      <a:pt x="97" y="107"/>
                      <a:pt x="96" y="137"/>
                    </a:cubicBezTo>
                    <a:cubicBezTo>
                      <a:pt x="95" y="167"/>
                      <a:pt x="103" y="177"/>
                      <a:pt x="103" y="164"/>
                    </a:cubicBezTo>
                    <a:cubicBezTo>
                      <a:pt x="104" y="151"/>
                      <a:pt x="111" y="144"/>
                      <a:pt x="111" y="153"/>
                    </a:cubicBezTo>
                    <a:cubicBezTo>
                      <a:pt x="111" y="163"/>
                      <a:pt x="117" y="169"/>
                      <a:pt x="119" y="161"/>
                    </a:cubicBezTo>
                    <a:cubicBezTo>
                      <a:pt x="120" y="153"/>
                      <a:pt x="124" y="135"/>
                      <a:pt x="121" y="127"/>
                    </a:cubicBezTo>
                    <a:cubicBezTo>
                      <a:pt x="119" y="119"/>
                      <a:pt x="107" y="89"/>
                      <a:pt x="127" y="82"/>
                    </a:cubicBezTo>
                    <a:cubicBezTo>
                      <a:pt x="147" y="75"/>
                      <a:pt x="169" y="65"/>
                      <a:pt x="162" y="58"/>
                    </a:cubicBezTo>
                    <a:cubicBezTo>
                      <a:pt x="155" y="51"/>
                      <a:pt x="145" y="37"/>
                      <a:pt x="151" y="27"/>
                    </a:cubicBezTo>
                    <a:cubicBezTo>
                      <a:pt x="156" y="20"/>
                      <a:pt x="167" y="5"/>
                      <a:pt x="183" y="2"/>
                    </a:cubicBezTo>
                    <a:cubicBezTo>
                      <a:pt x="190" y="0"/>
                      <a:pt x="198" y="1"/>
                      <a:pt x="207" y="5"/>
                    </a:cubicBezTo>
                    <a:cubicBezTo>
                      <a:pt x="236" y="18"/>
                      <a:pt x="262" y="26"/>
                      <a:pt x="275" y="31"/>
                    </a:cubicBezTo>
                    <a:cubicBezTo>
                      <a:pt x="289" y="35"/>
                      <a:pt x="302" y="47"/>
                      <a:pt x="315" y="44"/>
                    </a:cubicBezTo>
                    <a:cubicBezTo>
                      <a:pt x="327" y="41"/>
                      <a:pt x="359" y="45"/>
                      <a:pt x="366" y="63"/>
                    </a:cubicBezTo>
                    <a:cubicBezTo>
                      <a:pt x="373" y="80"/>
                      <a:pt x="371" y="107"/>
                      <a:pt x="361" y="107"/>
                    </a:cubicBezTo>
                    <a:cubicBezTo>
                      <a:pt x="351" y="108"/>
                      <a:pt x="353" y="117"/>
                      <a:pt x="360" y="120"/>
                    </a:cubicBezTo>
                    <a:cubicBezTo>
                      <a:pt x="367" y="123"/>
                      <a:pt x="376" y="135"/>
                      <a:pt x="379" y="147"/>
                    </a:cubicBezTo>
                    <a:cubicBezTo>
                      <a:pt x="381" y="158"/>
                      <a:pt x="389" y="217"/>
                      <a:pt x="379" y="223"/>
                    </a:cubicBezTo>
                    <a:cubicBezTo>
                      <a:pt x="368" y="229"/>
                      <a:pt x="367" y="245"/>
                      <a:pt x="367" y="256"/>
                    </a:cubicBezTo>
                    <a:cubicBezTo>
                      <a:pt x="366" y="267"/>
                      <a:pt x="364" y="276"/>
                      <a:pt x="354" y="280"/>
                    </a:cubicBezTo>
                    <a:cubicBezTo>
                      <a:pt x="344" y="284"/>
                      <a:pt x="311" y="325"/>
                      <a:pt x="334" y="342"/>
                    </a:cubicBezTo>
                    <a:cubicBezTo>
                      <a:pt x="357" y="359"/>
                      <a:pt x="371" y="363"/>
                      <a:pt x="380" y="349"/>
                    </a:cubicBezTo>
                    <a:cubicBezTo>
                      <a:pt x="389" y="335"/>
                      <a:pt x="393" y="333"/>
                      <a:pt x="393" y="322"/>
                    </a:cubicBezTo>
                    <a:cubicBezTo>
                      <a:pt x="394" y="311"/>
                      <a:pt x="390" y="297"/>
                      <a:pt x="402" y="290"/>
                    </a:cubicBezTo>
                    <a:cubicBezTo>
                      <a:pt x="414" y="283"/>
                      <a:pt x="445" y="274"/>
                      <a:pt x="445" y="272"/>
                    </a:cubicBezTo>
                    <a:cubicBezTo>
                      <a:pt x="445" y="270"/>
                      <a:pt x="469" y="262"/>
                      <a:pt x="479" y="292"/>
                    </a:cubicBezTo>
                    <a:cubicBezTo>
                      <a:pt x="489" y="322"/>
                      <a:pt x="517" y="387"/>
                      <a:pt x="521" y="400"/>
                    </a:cubicBezTo>
                    <a:cubicBezTo>
                      <a:pt x="525" y="413"/>
                      <a:pt x="541" y="443"/>
                      <a:pt x="537" y="460"/>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ctr" anchorCtr="0">
                <a:noAutofit/>
              </a:bodyPr>
              <a:lstStyle/>
              <a:p>
                <a:pPr marL="0" marR="0" lvl="0" indent="0" algn="l" defTabSz="914400" rtl="0" eaLnBrk="1" fontAlgn="auto" latinLnBrk="0" hangingPunct="1">
                  <a:lnSpc>
                    <a:spcPct val="100000"/>
                  </a:lnSpc>
                  <a:spcBef>
                    <a:spcPts val="0"/>
                  </a:spcBef>
                  <a:spcAft>
                    <a:spcPts val="0"/>
                  </a:spcAft>
                  <a:buClrTx/>
                  <a:buSzPts val="800"/>
                  <a:buFontTx/>
                  <a:buNone/>
                  <a:tabLst/>
                  <a:defRPr/>
                </a:pPr>
                <a:endParaRPr kumimoji="0" sz="1600" b="1"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79" name="Google Shape;707;p97">
                <a:extLst>
                  <a:ext uri="{FF2B5EF4-FFF2-40B4-BE49-F238E27FC236}">
                    <a16:creationId xmlns:a16="http://schemas.microsoft.com/office/drawing/2014/main" id="{7D87865B-7EBB-68A2-5530-36D06931647A}"/>
                  </a:ext>
                </a:extLst>
              </p:cNvPr>
              <p:cNvSpPr/>
              <p:nvPr/>
            </p:nvSpPr>
            <p:spPr>
              <a:xfrm>
                <a:off x="3851" y="643"/>
                <a:ext cx="16" cy="25"/>
              </a:xfrm>
              <a:custGeom>
                <a:avLst/>
                <a:gdLst/>
                <a:ahLst/>
                <a:cxnLst/>
                <a:rect l="l" t="t" r="r" b="b"/>
                <a:pathLst>
                  <a:path w="22" h="34" extrusionOk="0">
                    <a:moveTo>
                      <a:pt x="6" y="7"/>
                    </a:moveTo>
                    <a:cubicBezTo>
                      <a:pt x="6" y="7"/>
                      <a:pt x="0" y="20"/>
                      <a:pt x="6" y="27"/>
                    </a:cubicBezTo>
                    <a:cubicBezTo>
                      <a:pt x="13" y="34"/>
                      <a:pt x="22" y="8"/>
                      <a:pt x="18" y="7"/>
                    </a:cubicBezTo>
                    <a:cubicBezTo>
                      <a:pt x="14" y="6"/>
                      <a:pt x="9" y="0"/>
                      <a:pt x="6" y="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0" name="Google Shape;708;p97">
                <a:extLst>
                  <a:ext uri="{FF2B5EF4-FFF2-40B4-BE49-F238E27FC236}">
                    <a16:creationId xmlns:a16="http://schemas.microsoft.com/office/drawing/2014/main" id="{2800F930-811B-C223-8FB2-55B48FCB6C7C}"/>
                  </a:ext>
                </a:extLst>
              </p:cNvPr>
              <p:cNvSpPr/>
              <p:nvPr/>
            </p:nvSpPr>
            <p:spPr>
              <a:xfrm>
                <a:off x="4649" y="1252"/>
                <a:ext cx="345" cy="226"/>
              </a:xfrm>
              <a:custGeom>
                <a:avLst/>
                <a:gdLst/>
                <a:ahLst/>
                <a:cxnLst/>
                <a:rect l="l" t="t" r="r" b="b"/>
                <a:pathLst>
                  <a:path w="474" h="311" extrusionOk="0">
                    <a:moveTo>
                      <a:pt x="462" y="240"/>
                    </a:moveTo>
                    <a:cubicBezTo>
                      <a:pt x="454" y="253"/>
                      <a:pt x="456" y="263"/>
                      <a:pt x="451" y="272"/>
                    </a:cubicBezTo>
                    <a:cubicBezTo>
                      <a:pt x="449" y="276"/>
                      <a:pt x="433" y="309"/>
                      <a:pt x="433" y="309"/>
                    </a:cubicBezTo>
                    <a:cubicBezTo>
                      <a:pt x="404" y="309"/>
                      <a:pt x="404" y="309"/>
                      <a:pt x="404" y="309"/>
                    </a:cubicBezTo>
                    <a:cubicBezTo>
                      <a:pt x="405" y="302"/>
                      <a:pt x="375" y="228"/>
                      <a:pt x="368" y="238"/>
                    </a:cubicBezTo>
                    <a:cubicBezTo>
                      <a:pt x="361" y="248"/>
                      <a:pt x="361" y="265"/>
                      <a:pt x="348" y="254"/>
                    </a:cubicBezTo>
                    <a:cubicBezTo>
                      <a:pt x="335" y="244"/>
                      <a:pt x="307" y="229"/>
                      <a:pt x="311" y="218"/>
                    </a:cubicBezTo>
                    <a:cubicBezTo>
                      <a:pt x="314" y="206"/>
                      <a:pt x="321" y="201"/>
                      <a:pt x="326" y="196"/>
                    </a:cubicBezTo>
                    <a:cubicBezTo>
                      <a:pt x="331" y="190"/>
                      <a:pt x="347" y="192"/>
                      <a:pt x="331" y="182"/>
                    </a:cubicBezTo>
                    <a:cubicBezTo>
                      <a:pt x="316" y="171"/>
                      <a:pt x="315" y="156"/>
                      <a:pt x="316" y="150"/>
                    </a:cubicBezTo>
                    <a:cubicBezTo>
                      <a:pt x="317" y="144"/>
                      <a:pt x="307" y="134"/>
                      <a:pt x="303" y="131"/>
                    </a:cubicBezTo>
                    <a:cubicBezTo>
                      <a:pt x="299" y="128"/>
                      <a:pt x="303" y="118"/>
                      <a:pt x="304" y="110"/>
                    </a:cubicBezTo>
                    <a:cubicBezTo>
                      <a:pt x="305" y="103"/>
                      <a:pt x="296" y="103"/>
                      <a:pt x="294" y="92"/>
                    </a:cubicBezTo>
                    <a:cubicBezTo>
                      <a:pt x="292" y="80"/>
                      <a:pt x="289" y="70"/>
                      <a:pt x="300" y="63"/>
                    </a:cubicBezTo>
                    <a:cubicBezTo>
                      <a:pt x="305" y="60"/>
                      <a:pt x="310" y="55"/>
                      <a:pt x="310" y="45"/>
                    </a:cubicBezTo>
                    <a:cubicBezTo>
                      <a:pt x="310" y="43"/>
                      <a:pt x="309" y="42"/>
                      <a:pt x="309" y="41"/>
                    </a:cubicBezTo>
                    <a:cubicBezTo>
                      <a:pt x="309" y="41"/>
                      <a:pt x="309" y="40"/>
                      <a:pt x="309" y="40"/>
                    </a:cubicBezTo>
                    <a:cubicBezTo>
                      <a:pt x="309" y="40"/>
                      <a:pt x="309" y="39"/>
                      <a:pt x="309" y="39"/>
                    </a:cubicBezTo>
                    <a:cubicBezTo>
                      <a:pt x="307" y="35"/>
                      <a:pt x="304" y="36"/>
                      <a:pt x="303" y="35"/>
                    </a:cubicBezTo>
                    <a:cubicBezTo>
                      <a:pt x="301" y="33"/>
                      <a:pt x="292" y="36"/>
                      <a:pt x="288" y="41"/>
                    </a:cubicBezTo>
                    <a:cubicBezTo>
                      <a:pt x="286" y="45"/>
                      <a:pt x="286" y="52"/>
                      <a:pt x="283" y="61"/>
                    </a:cubicBezTo>
                    <a:cubicBezTo>
                      <a:pt x="280" y="71"/>
                      <a:pt x="270" y="71"/>
                      <a:pt x="264" y="73"/>
                    </a:cubicBezTo>
                    <a:cubicBezTo>
                      <a:pt x="258" y="76"/>
                      <a:pt x="260" y="79"/>
                      <a:pt x="260" y="83"/>
                    </a:cubicBezTo>
                    <a:cubicBezTo>
                      <a:pt x="259" y="87"/>
                      <a:pt x="252" y="99"/>
                      <a:pt x="246" y="103"/>
                    </a:cubicBezTo>
                    <a:cubicBezTo>
                      <a:pt x="240" y="106"/>
                      <a:pt x="240" y="105"/>
                      <a:pt x="248" y="111"/>
                    </a:cubicBezTo>
                    <a:cubicBezTo>
                      <a:pt x="256" y="119"/>
                      <a:pt x="256" y="133"/>
                      <a:pt x="260" y="142"/>
                    </a:cubicBezTo>
                    <a:cubicBezTo>
                      <a:pt x="264" y="151"/>
                      <a:pt x="259" y="174"/>
                      <a:pt x="257" y="189"/>
                    </a:cubicBezTo>
                    <a:cubicBezTo>
                      <a:pt x="255" y="204"/>
                      <a:pt x="276" y="225"/>
                      <a:pt x="285" y="238"/>
                    </a:cubicBezTo>
                    <a:cubicBezTo>
                      <a:pt x="294" y="251"/>
                      <a:pt x="300" y="261"/>
                      <a:pt x="306" y="277"/>
                    </a:cubicBezTo>
                    <a:cubicBezTo>
                      <a:pt x="312" y="292"/>
                      <a:pt x="298" y="309"/>
                      <a:pt x="298" y="309"/>
                    </a:cubicBezTo>
                    <a:cubicBezTo>
                      <a:pt x="297" y="311"/>
                      <a:pt x="297" y="311"/>
                      <a:pt x="297" y="311"/>
                    </a:cubicBezTo>
                    <a:cubicBezTo>
                      <a:pt x="292" y="307"/>
                      <a:pt x="286" y="302"/>
                      <a:pt x="276" y="296"/>
                    </a:cubicBezTo>
                    <a:cubicBezTo>
                      <a:pt x="256" y="285"/>
                      <a:pt x="218" y="295"/>
                      <a:pt x="218" y="287"/>
                    </a:cubicBezTo>
                    <a:cubicBezTo>
                      <a:pt x="216" y="281"/>
                      <a:pt x="212" y="263"/>
                      <a:pt x="209" y="263"/>
                    </a:cubicBezTo>
                    <a:cubicBezTo>
                      <a:pt x="206" y="263"/>
                      <a:pt x="184" y="277"/>
                      <a:pt x="170" y="271"/>
                    </a:cubicBezTo>
                    <a:cubicBezTo>
                      <a:pt x="155" y="263"/>
                      <a:pt x="162" y="239"/>
                      <a:pt x="180" y="222"/>
                    </a:cubicBezTo>
                    <a:cubicBezTo>
                      <a:pt x="198" y="205"/>
                      <a:pt x="165" y="174"/>
                      <a:pt x="158" y="166"/>
                    </a:cubicBezTo>
                    <a:cubicBezTo>
                      <a:pt x="151" y="158"/>
                      <a:pt x="125" y="151"/>
                      <a:pt x="113" y="129"/>
                    </a:cubicBezTo>
                    <a:cubicBezTo>
                      <a:pt x="105" y="114"/>
                      <a:pt x="90" y="116"/>
                      <a:pt x="82" y="125"/>
                    </a:cubicBezTo>
                    <a:cubicBezTo>
                      <a:pt x="82" y="125"/>
                      <a:pt x="82" y="125"/>
                      <a:pt x="82" y="125"/>
                    </a:cubicBezTo>
                    <a:cubicBezTo>
                      <a:pt x="63" y="72"/>
                      <a:pt x="32" y="78"/>
                      <a:pt x="28" y="77"/>
                    </a:cubicBezTo>
                    <a:cubicBezTo>
                      <a:pt x="25" y="75"/>
                      <a:pt x="5" y="76"/>
                      <a:pt x="2" y="77"/>
                    </a:cubicBezTo>
                    <a:cubicBezTo>
                      <a:pt x="0" y="65"/>
                      <a:pt x="0" y="65"/>
                      <a:pt x="0" y="65"/>
                    </a:cubicBezTo>
                    <a:cubicBezTo>
                      <a:pt x="318" y="0"/>
                      <a:pt x="318" y="0"/>
                      <a:pt x="318" y="0"/>
                    </a:cubicBezTo>
                    <a:cubicBezTo>
                      <a:pt x="328" y="33"/>
                      <a:pt x="328" y="33"/>
                      <a:pt x="328" y="33"/>
                    </a:cubicBezTo>
                    <a:cubicBezTo>
                      <a:pt x="329" y="34"/>
                      <a:pt x="329" y="34"/>
                      <a:pt x="329" y="34"/>
                    </a:cubicBezTo>
                    <a:cubicBezTo>
                      <a:pt x="329" y="35"/>
                      <a:pt x="329" y="35"/>
                      <a:pt x="329" y="35"/>
                    </a:cubicBezTo>
                    <a:cubicBezTo>
                      <a:pt x="333" y="46"/>
                      <a:pt x="333" y="46"/>
                      <a:pt x="333" y="46"/>
                    </a:cubicBezTo>
                    <a:cubicBezTo>
                      <a:pt x="384" y="206"/>
                      <a:pt x="384" y="206"/>
                      <a:pt x="384" y="206"/>
                    </a:cubicBezTo>
                    <a:cubicBezTo>
                      <a:pt x="384" y="206"/>
                      <a:pt x="457" y="196"/>
                      <a:pt x="463" y="196"/>
                    </a:cubicBezTo>
                    <a:cubicBezTo>
                      <a:pt x="463" y="196"/>
                      <a:pt x="474" y="220"/>
                      <a:pt x="462" y="240"/>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1" name="Google Shape;709;p97">
                <a:extLst>
                  <a:ext uri="{FF2B5EF4-FFF2-40B4-BE49-F238E27FC236}">
                    <a16:creationId xmlns:a16="http://schemas.microsoft.com/office/drawing/2014/main" id="{7341F0E7-3033-0D1F-3453-45617CFA20A7}"/>
                  </a:ext>
                </a:extLst>
              </p:cNvPr>
              <p:cNvSpPr/>
              <p:nvPr/>
            </p:nvSpPr>
            <p:spPr>
              <a:xfrm>
                <a:off x="4532" y="1299"/>
                <a:ext cx="119" cy="95"/>
              </a:xfrm>
              <a:custGeom>
                <a:avLst/>
                <a:gdLst/>
                <a:ahLst/>
                <a:cxnLst/>
                <a:rect l="l" t="t" r="r" b="b"/>
                <a:pathLst>
                  <a:path w="163" h="130" extrusionOk="0">
                    <a:moveTo>
                      <a:pt x="163" y="12"/>
                    </a:moveTo>
                    <a:cubicBezTo>
                      <a:pt x="163" y="12"/>
                      <a:pt x="163" y="12"/>
                      <a:pt x="163" y="12"/>
                    </a:cubicBezTo>
                    <a:cubicBezTo>
                      <a:pt x="161" y="12"/>
                      <a:pt x="143" y="22"/>
                      <a:pt x="131" y="36"/>
                    </a:cubicBezTo>
                    <a:cubicBezTo>
                      <a:pt x="127" y="41"/>
                      <a:pt x="123" y="43"/>
                      <a:pt x="118" y="43"/>
                    </a:cubicBezTo>
                    <a:cubicBezTo>
                      <a:pt x="109" y="43"/>
                      <a:pt x="99" y="35"/>
                      <a:pt x="98" y="31"/>
                    </a:cubicBezTo>
                    <a:cubicBezTo>
                      <a:pt x="98" y="30"/>
                      <a:pt x="97" y="29"/>
                      <a:pt x="96" y="29"/>
                    </a:cubicBezTo>
                    <a:cubicBezTo>
                      <a:pt x="96" y="29"/>
                      <a:pt x="96" y="29"/>
                      <a:pt x="96" y="29"/>
                    </a:cubicBezTo>
                    <a:cubicBezTo>
                      <a:pt x="93" y="30"/>
                      <a:pt x="89" y="38"/>
                      <a:pt x="87" y="45"/>
                    </a:cubicBezTo>
                    <a:cubicBezTo>
                      <a:pt x="85" y="54"/>
                      <a:pt x="81" y="60"/>
                      <a:pt x="73" y="65"/>
                    </a:cubicBezTo>
                    <a:cubicBezTo>
                      <a:pt x="65" y="70"/>
                      <a:pt x="59" y="66"/>
                      <a:pt x="56" y="68"/>
                    </a:cubicBezTo>
                    <a:cubicBezTo>
                      <a:pt x="53" y="70"/>
                      <a:pt x="37" y="92"/>
                      <a:pt x="27" y="111"/>
                    </a:cubicBezTo>
                    <a:cubicBezTo>
                      <a:pt x="15" y="130"/>
                      <a:pt x="11" y="117"/>
                      <a:pt x="11" y="117"/>
                    </a:cubicBezTo>
                    <a:cubicBezTo>
                      <a:pt x="0" y="33"/>
                      <a:pt x="0" y="33"/>
                      <a:pt x="0" y="33"/>
                    </a:cubicBezTo>
                    <a:cubicBezTo>
                      <a:pt x="93" y="14"/>
                      <a:pt x="93" y="14"/>
                      <a:pt x="93" y="14"/>
                    </a:cubicBezTo>
                    <a:cubicBezTo>
                      <a:pt x="93" y="14"/>
                      <a:pt x="93" y="14"/>
                      <a:pt x="93" y="14"/>
                    </a:cubicBezTo>
                    <a:cubicBezTo>
                      <a:pt x="161" y="0"/>
                      <a:pt x="161" y="0"/>
                      <a:pt x="161" y="0"/>
                    </a:cubicBezTo>
                    <a:lnTo>
                      <a:pt x="163" y="12"/>
                    </a:ln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2" name="Google Shape;710;p97">
                <a:extLst>
                  <a:ext uri="{FF2B5EF4-FFF2-40B4-BE49-F238E27FC236}">
                    <a16:creationId xmlns:a16="http://schemas.microsoft.com/office/drawing/2014/main" id="{B896581B-21A9-6459-3621-250AADB9B839}"/>
                  </a:ext>
                </a:extLst>
              </p:cNvPr>
              <p:cNvSpPr/>
              <p:nvPr/>
            </p:nvSpPr>
            <p:spPr>
              <a:xfrm>
                <a:off x="4881" y="1219"/>
                <a:ext cx="107" cy="183"/>
              </a:xfrm>
              <a:custGeom>
                <a:avLst/>
                <a:gdLst/>
                <a:ahLst/>
                <a:cxnLst/>
                <a:rect l="l" t="t" r="r" b="b"/>
                <a:pathLst>
                  <a:path w="147" h="251" extrusionOk="0">
                    <a:moveTo>
                      <a:pt x="145" y="216"/>
                    </a:moveTo>
                    <a:cubicBezTo>
                      <a:pt x="144" y="224"/>
                      <a:pt x="145" y="241"/>
                      <a:pt x="145" y="241"/>
                    </a:cubicBezTo>
                    <a:cubicBezTo>
                      <a:pt x="139" y="241"/>
                      <a:pt x="66" y="251"/>
                      <a:pt x="66" y="251"/>
                    </a:cubicBezTo>
                    <a:cubicBezTo>
                      <a:pt x="15" y="91"/>
                      <a:pt x="15" y="91"/>
                      <a:pt x="15" y="91"/>
                    </a:cubicBezTo>
                    <a:cubicBezTo>
                      <a:pt x="11" y="80"/>
                      <a:pt x="11" y="80"/>
                      <a:pt x="11" y="80"/>
                    </a:cubicBezTo>
                    <a:cubicBezTo>
                      <a:pt x="11" y="79"/>
                      <a:pt x="11" y="79"/>
                      <a:pt x="11" y="79"/>
                    </a:cubicBezTo>
                    <a:cubicBezTo>
                      <a:pt x="10" y="78"/>
                      <a:pt x="10" y="78"/>
                      <a:pt x="10" y="78"/>
                    </a:cubicBezTo>
                    <a:cubicBezTo>
                      <a:pt x="0" y="45"/>
                      <a:pt x="0" y="45"/>
                      <a:pt x="0" y="45"/>
                    </a:cubicBezTo>
                    <a:cubicBezTo>
                      <a:pt x="7" y="44"/>
                      <a:pt x="5" y="42"/>
                      <a:pt x="6" y="37"/>
                    </a:cubicBezTo>
                    <a:cubicBezTo>
                      <a:pt x="7" y="32"/>
                      <a:pt x="9" y="24"/>
                      <a:pt x="18" y="12"/>
                    </a:cubicBezTo>
                    <a:cubicBezTo>
                      <a:pt x="28" y="0"/>
                      <a:pt x="48" y="6"/>
                      <a:pt x="50" y="16"/>
                    </a:cubicBezTo>
                    <a:cubicBezTo>
                      <a:pt x="52" y="27"/>
                      <a:pt x="46" y="45"/>
                      <a:pt x="45" y="55"/>
                    </a:cubicBezTo>
                    <a:cubicBezTo>
                      <a:pt x="44" y="63"/>
                      <a:pt x="54" y="79"/>
                      <a:pt x="63" y="89"/>
                    </a:cubicBezTo>
                    <a:cubicBezTo>
                      <a:pt x="63" y="89"/>
                      <a:pt x="64" y="89"/>
                      <a:pt x="64" y="89"/>
                    </a:cubicBezTo>
                    <a:cubicBezTo>
                      <a:pt x="66" y="91"/>
                      <a:pt x="68" y="93"/>
                      <a:pt x="70" y="95"/>
                    </a:cubicBezTo>
                    <a:cubicBezTo>
                      <a:pt x="81" y="103"/>
                      <a:pt x="79" y="112"/>
                      <a:pt x="83" y="129"/>
                    </a:cubicBezTo>
                    <a:cubicBezTo>
                      <a:pt x="87" y="147"/>
                      <a:pt x="97" y="152"/>
                      <a:pt x="105" y="163"/>
                    </a:cubicBezTo>
                    <a:cubicBezTo>
                      <a:pt x="113" y="174"/>
                      <a:pt x="122" y="174"/>
                      <a:pt x="134" y="183"/>
                    </a:cubicBezTo>
                    <a:cubicBezTo>
                      <a:pt x="147" y="193"/>
                      <a:pt x="134" y="187"/>
                      <a:pt x="134" y="195"/>
                    </a:cubicBezTo>
                    <a:cubicBezTo>
                      <a:pt x="134" y="203"/>
                      <a:pt x="134" y="205"/>
                      <a:pt x="140" y="207"/>
                    </a:cubicBezTo>
                    <a:cubicBezTo>
                      <a:pt x="145" y="210"/>
                      <a:pt x="146" y="209"/>
                      <a:pt x="145" y="21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3" name="Google Shape;711;p97">
                <a:extLst>
                  <a:ext uri="{FF2B5EF4-FFF2-40B4-BE49-F238E27FC236}">
                    <a16:creationId xmlns:a16="http://schemas.microsoft.com/office/drawing/2014/main" id="{933472A5-BC74-3879-6CD6-0C807D00CF77}"/>
                  </a:ext>
                </a:extLst>
              </p:cNvPr>
              <p:cNvSpPr/>
              <p:nvPr/>
            </p:nvSpPr>
            <p:spPr>
              <a:xfrm>
                <a:off x="4382" y="954"/>
                <a:ext cx="583" cy="383"/>
              </a:xfrm>
              <a:custGeom>
                <a:avLst/>
                <a:gdLst/>
                <a:ahLst/>
                <a:cxnLst/>
                <a:rect l="l" t="t" r="r" b="b"/>
                <a:pathLst>
                  <a:path w="801" h="527" extrusionOk="0">
                    <a:moveTo>
                      <a:pt x="779" y="334"/>
                    </a:moveTo>
                    <a:cubicBezTo>
                      <a:pt x="772" y="340"/>
                      <a:pt x="768" y="345"/>
                      <a:pt x="765" y="356"/>
                    </a:cubicBezTo>
                    <a:cubicBezTo>
                      <a:pt x="762" y="367"/>
                      <a:pt x="748" y="391"/>
                      <a:pt x="735" y="380"/>
                    </a:cubicBezTo>
                    <a:cubicBezTo>
                      <a:pt x="733" y="370"/>
                      <a:pt x="713" y="364"/>
                      <a:pt x="703" y="376"/>
                    </a:cubicBezTo>
                    <a:cubicBezTo>
                      <a:pt x="694" y="388"/>
                      <a:pt x="692" y="396"/>
                      <a:pt x="691" y="401"/>
                    </a:cubicBezTo>
                    <a:cubicBezTo>
                      <a:pt x="690" y="406"/>
                      <a:pt x="692" y="408"/>
                      <a:pt x="685" y="409"/>
                    </a:cubicBezTo>
                    <a:cubicBezTo>
                      <a:pt x="367" y="474"/>
                      <a:pt x="367" y="474"/>
                      <a:pt x="367" y="474"/>
                    </a:cubicBezTo>
                    <a:cubicBezTo>
                      <a:pt x="299" y="488"/>
                      <a:pt x="299" y="488"/>
                      <a:pt x="299" y="488"/>
                    </a:cubicBezTo>
                    <a:cubicBezTo>
                      <a:pt x="299" y="488"/>
                      <a:pt x="299" y="488"/>
                      <a:pt x="299" y="488"/>
                    </a:cubicBezTo>
                    <a:cubicBezTo>
                      <a:pt x="206" y="507"/>
                      <a:pt x="206" y="507"/>
                      <a:pt x="206" y="507"/>
                    </a:cubicBezTo>
                    <a:cubicBezTo>
                      <a:pt x="67" y="527"/>
                      <a:pt x="67" y="527"/>
                      <a:pt x="67" y="527"/>
                    </a:cubicBezTo>
                    <a:cubicBezTo>
                      <a:pt x="37" y="369"/>
                      <a:pt x="37" y="369"/>
                      <a:pt x="37" y="369"/>
                    </a:cubicBezTo>
                    <a:cubicBezTo>
                      <a:pt x="37" y="346"/>
                      <a:pt x="0" y="141"/>
                      <a:pt x="0" y="141"/>
                    </a:cubicBezTo>
                    <a:cubicBezTo>
                      <a:pt x="0" y="141"/>
                      <a:pt x="72" y="88"/>
                      <a:pt x="79" y="82"/>
                    </a:cubicBezTo>
                    <a:cubicBezTo>
                      <a:pt x="86" y="76"/>
                      <a:pt x="86" y="76"/>
                      <a:pt x="86" y="76"/>
                    </a:cubicBezTo>
                    <a:cubicBezTo>
                      <a:pt x="98" y="120"/>
                      <a:pt x="98" y="120"/>
                      <a:pt x="98" y="120"/>
                    </a:cubicBezTo>
                    <a:cubicBezTo>
                      <a:pt x="631" y="8"/>
                      <a:pt x="631" y="8"/>
                      <a:pt x="631" y="8"/>
                    </a:cubicBezTo>
                    <a:cubicBezTo>
                      <a:pt x="631" y="8"/>
                      <a:pt x="656" y="0"/>
                      <a:pt x="666" y="12"/>
                    </a:cubicBezTo>
                    <a:cubicBezTo>
                      <a:pt x="677" y="24"/>
                      <a:pt x="679" y="21"/>
                      <a:pt x="686" y="25"/>
                    </a:cubicBezTo>
                    <a:cubicBezTo>
                      <a:pt x="692" y="29"/>
                      <a:pt x="691" y="35"/>
                      <a:pt x="694" y="39"/>
                    </a:cubicBezTo>
                    <a:cubicBezTo>
                      <a:pt x="698" y="43"/>
                      <a:pt x="706" y="63"/>
                      <a:pt x="712" y="70"/>
                    </a:cubicBezTo>
                    <a:cubicBezTo>
                      <a:pt x="718" y="77"/>
                      <a:pt x="736" y="79"/>
                      <a:pt x="748" y="88"/>
                    </a:cubicBezTo>
                    <a:cubicBezTo>
                      <a:pt x="755" y="93"/>
                      <a:pt x="760" y="94"/>
                      <a:pt x="761" y="96"/>
                    </a:cubicBezTo>
                    <a:cubicBezTo>
                      <a:pt x="763" y="97"/>
                      <a:pt x="762" y="99"/>
                      <a:pt x="758" y="103"/>
                    </a:cubicBezTo>
                    <a:cubicBezTo>
                      <a:pt x="750" y="111"/>
                      <a:pt x="749" y="118"/>
                      <a:pt x="743" y="130"/>
                    </a:cubicBezTo>
                    <a:cubicBezTo>
                      <a:pt x="737" y="142"/>
                      <a:pt x="737" y="153"/>
                      <a:pt x="730" y="159"/>
                    </a:cubicBezTo>
                    <a:cubicBezTo>
                      <a:pt x="724" y="166"/>
                      <a:pt x="726" y="173"/>
                      <a:pt x="731" y="185"/>
                    </a:cubicBezTo>
                    <a:cubicBezTo>
                      <a:pt x="736" y="197"/>
                      <a:pt x="738" y="195"/>
                      <a:pt x="732" y="203"/>
                    </a:cubicBezTo>
                    <a:cubicBezTo>
                      <a:pt x="726" y="211"/>
                      <a:pt x="716" y="229"/>
                      <a:pt x="732" y="241"/>
                    </a:cubicBezTo>
                    <a:cubicBezTo>
                      <a:pt x="748" y="253"/>
                      <a:pt x="796" y="275"/>
                      <a:pt x="799" y="293"/>
                    </a:cubicBezTo>
                    <a:cubicBezTo>
                      <a:pt x="801" y="312"/>
                      <a:pt x="786" y="328"/>
                      <a:pt x="779" y="334"/>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4" name="Google Shape;712;p97">
                <a:extLst>
                  <a:ext uri="{FF2B5EF4-FFF2-40B4-BE49-F238E27FC236}">
                    <a16:creationId xmlns:a16="http://schemas.microsoft.com/office/drawing/2014/main" id="{CD7E7B74-9BA6-17F4-4B7F-9B3788FE4EF3}"/>
                  </a:ext>
                </a:extLst>
              </p:cNvPr>
              <p:cNvSpPr/>
              <p:nvPr/>
            </p:nvSpPr>
            <p:spPr>
              <a:xfrm>
                <a:off x="4903" y="1024"/>
                <a:ext cx="146" cy="308"/>
              </a:xfrm>
              <a:custGeom>
                <a:avLst/>
                <a:gdLst/>
                <a:ahLst/>
                <a:cxnLst/>
                <a:rect l="l" t="t" r="r" b="b"/>
                <a:pathLst>
                  <a:path w="201" h="423" extrusionOk="0">
                    <a:moveTo>
                      <a:pt x="194" y="177"/>
                    </a:moveTo>
                    <a:cubicBezTo>
                      <a:pt x="195" y="197"/>
                      <a:pt x="192" y="251"/>
                      <a:pt x="188" y="273"/>
                    </a:cubicBezTo>
                    <a:cubicBezTo>
                      <a:pt x="184" y="295"/>
                      <a:pt x="172" y="291"/>
                      <a:pt x="165" y="301"/>
                    </a:cubicBezTo>
                    <a:cubicBezTo>
                      <a:pt x="158" y="311"/>
                      <a:pt x="150" y="353"/>
                      <a:pt x="142" y="384"/>
                    </a:cubicBezTo>
                    <a:cubicBezTo>
                      <a:pt x="134" y="415"/>
                      <a:pt x="126" y="417"/>
                      <a:pt x="115" y="420"/>
                    </a:cubicBezTo>
                    <a:cubicBezTo>
                      <a:pt x="104" y="423"/>
                      <a:pt x="116" y="385"/>
                      <a:pt x="115" y="374"/>
                    </a:cubicBezTo>
                    <a:cubicBezTo>
                      <a:pt x="113" y="363"/>
                      <a:pt x="92" y="367"/>
                      <a:pt x="64" y="364"/>
                    </a:cubicBezTo>
                    <a:cubicBezTo>
                      <a:pt x="40" y="362"/>
                      <a:pt x="34" y="358"/>
                      <a:pt x="33" y="357"/>
                    </a:cubicBezTo>
                    <a:cubicBezTo>
                      <a:pt x="33" y="357"/>
                      <a:pt x="32" y="357"/>
                      <a:pt x="32" y="357"/>
                    </a:cubicBezTo>
                    <a:cubicBezTo>
                      <a:pt x="23" y="347"/>
                      <a:pt x="13" y="331"/>
                      <a:pt x="14" y="323"/>
                    </a:cubicBezTo>
                    <a:cubicBezTo>
                      <a:pt x="15" y="313"/>
                      <a:pt x="21" y="295"/>
                      <a:pt x="19" y="284"/>
                    </a:cubicBezTo>
                    <a:cubicBezTo>
                      <a:pt x="32" y="295"/>
                      <a:pt x="46" y="271"/>
                      <a:pt x="49" y="260"/>
                    </a:cubicBezTo>
                    <a:cubicBezTo>
                      <a:pt x="52" y="249"/>
                      <a:pt x="56" y="244"/>
                      <a:pt x="63" y="238"/>
                    </a:cubicBezTo>
                    <a:cubicBezTo>
                      <a:pt x="70" y="232"/>
                      <a:pt x="85" y="216"/>
                      <a:pt x="83" y="197"/>
                    </a:cubicBezTo>
                    <a:cubicBezTo>
                      <a:pt x="80" y="179"/>
                      <a:pt x="32" y="157"/>
                      <a:pt x="16" y="145"/>
                    </a:cubicBezTo>
                    <a:cubicBezTo>
                      <a:pt x="0" y="133"/>
                      <a:pt x="10" y="115"/>
                      <a:pt x="16" y="107"/>
                    </a:cubicBezTo>
                    <a:cubicBezTo>
                      <a:pt x="22" y="99"/>
                      <a:pt x="20" y="101"/>
                      <a:pt x="15" y="89"/>
                    </a:cubicBezTo>
                    <a:cubicBezTo>
                      <a:pt x="10" y="77"/>
                      <a:pt x="8" y="70"/>
                      <a:pt x="14" y="63"/>
                    </a:cubicBezTo>
                    <a:cubicBezTo>
                      <a:pt x="21" y="57"/>
                      <a:pt x="21" y="46"/>
                      <a:pt x="27" y="34"/>
                    </a:cubicBezTo>
                    <a:cubicBezTo>
                      <a:pt x="33" y="22"/>
                      <a:pt x="34" y="15"/>
                      <a:pt x="42" y="7"/>
                    </a:cubicBezTo>
                    <a:cubicBezTo>
                      <a:pt x="46" y="3"/>
                      <a:pt x="47" y="1"/>
                      <a:pt x="45" y="0"/>
                    </a:cubicBezTo>
                    <a:cubicBezTo>
                      <a:pt x="66" y="12"/>
                      <a:pt x="147" y="30"/>
                      <a:pt x="162" y="42"/>
                    </a:cubicBezTo>
                    <a:cubicBezTo>
                      <a:pt x="163" y="42"/>
                      <a:pt x="163" y="42"/>
                      <a:pt x="163" y="42"/>
                    </a:cubicBezTo>
                    <a:cubicBezTo>
                      <a:pt x="164" y="44"/>
                      <a:pt x="165" y="45"/>
                      <a:pt x="165" y="46"/>
                    </a:cubicBezTo>
                    <a:cubicBezTo>
                      <a:pt x="164" y="58"/>
                      <a:pt x="156" y="85"/>
                      <a:pt x="147" y="101"/>
                    </a:cubicBezTo>
                    <a:cubicBezTo>
                      <a:pt x="138" y="117"/>
                      <a:pt x="141" y="123"/>
                      <a:pt x="147" y="127"/>
                    </a:cubicBezTo>
                    <a:cubicBezTo>
                      <a:pt x="152" y="130"/>
                      <a:pt x="166" y="127"/>
                      <a:pt x="184" y="134"/>
                    </a:cubicBezTo>
                    <a:cubicBezTo>
                      <a:pt x="201" y="141"/>
                      <a:pt x="192" y="158"/>
                      <a:pt x="194" y="177"/>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5" name="Google Shape;713;p97">
                <a:extLst>
                  <a:ext uri="{FF2B5EF4-FFF2-40B4-BE49-F238E27FC236}">
                    <a16:creationId xmlns:a16="http://schemas.microsoft.com/office/drawing/2014/main" id="{18F2A580-95C2-45DA-8D10-DDAF3D6B9E3D}"/>
                  </a:ext>
                </a:extLst>
              </p:cNvPr>
              <p:cNvSpPr/>
              <p:nvPr/>
            </p:nvSpPr>
            <p:spPr>
              <a:xfrm>
                <a:off x="4445" y="537"/>
                <a:ext cx="772" cy="568"/>
              </a:xfrm>
              <a:custGeom>
                <a:avLst/>
                <a:gdLst/>
                <a:ahLst/>
                <a:cxnLst/>
                <a:rect l="l" t="t" r="r" b="b"/>
                <a:pathLst>
                  <a:path w="1061" h="781" extrusionOk="0">
                    <a:moveTo>
                      <a:pt x="1051" y="632"/>
                    </a:moveTo>
                    <a:cubicBezTo>
                      <a:pt x="1041" y="642"/>
                      <a:pt x="1019" y="655"/>
                      <a:pt x="1005" y="664"/>
                    </a:cubicBezTo>
                    <a:cubicBezTo>
                      <a:pt x="991" y="673"/>
                      <a:pt x="841" y="781"/>
                      <a:pt x="817" y="777"/>
                    </a:cubicBezTo>
                    <a:cubicBezTo>
                      <a:pt x="793" y="772"/>
                      <a:pt x="793" y="755"/>
                      <a:pt x="801" y="743"/>
                    </a:cubicBezTo>
                    <a:cubicBezTo>
                      <a:pt x="809" y="731"/>
                      <a:pt x="815" y="726"/>
                      <a:pt x="808" y="720"/>
                    </a:cubicBezTo>
                    <a:cubicBezTo>
                      <a:pt x="801" y="714"/>
                      <a:pt x="796" y="714"/>
                      <a:pt x="793" y="711"/>
                    </a:cubicBezTo>
                    <a:cubicBezTo>
                      <a:pt x="793" y="711"/>
                      <a:pt x="793" y="711"/>
                      <a:pt x="792" y="711"/>
                    </a:cubicBezTo>
                    <a:cubicBezTo>
                      <a:pt x="777" y="699"/>
                      <a:pt x="696" y="681"/>
                      <a:pt x="675" y="669"/>
                    </a:cubicBezTo>
                    <a:cubicBezTo>
                      <a:pt x="674" y="667"/>
                      <a:pt x="669" y="666"/>
                      <a:pt x="662" y="661"/>
                    </a:cubicBezTo>
                    <a:cubicBezTo>
                      <a:pt x="650" y="652"/>
                      <a:pt x="632" y="650"/>
                      <a:pt x="626" y="643"/>
                    </a:cubicBezTo>
                    <a:cubicBezTo>
                      <a:pt x="620" y="636"/>
                      <a:pt x="612" y="616"/>
                      <a:pt x="608" y="612"/>
                    </a:cubicBezTo>
                    <a:cubicBezTo>
                      <a:pt x="605" y="608"/>
                      <a:pt x="606" y="602"/>
                      <a:pt x="600" y="598"/>
                    </a:cubicBezTo>
                    <a:cubicBezTo>
                      <a:pt x="593" y="594"/>
                      <a:pt x="591" y="597"/>
                      <a:pt x="580" y="585"/>
                    </a:cubicBezTo>
                    <a:cubicBezTo>
                      <a:pt x="570" y="573"/>
                      <a:pt x="545" y="581"/>
                      <a:pt x="545" y="581"/>
                    </a:cubicBezTo>
                    <a:cubicBezTo>
                      <a:pt x="12" y="693"/>
                      <a:pt x="12" y="693"/>
                      <a:pt x="12" y="693"/>
                    </a:cubicBezTo>
                    <a:cubicBezTo>
                      <a:pt x="0" y="649"/>
                      <a:pt x="0" y="649"/>
                      <a:pt x="0" y="649"/>
                    </a:cubicBezTo>
                    <a:cubicBezTo>
                      <a:pt x="0" y="649"/>
                      <a:pt x="49" y="605"/>
                      <a:pt x="65" y="586"/>
                    </a:cubicBezTo>
                    <a:cubicBezTo>
                      <a:pt x="79" y="567"/>
                      <a:pt x="107" y="541"/>
                      <a:pt x="101" y="519"/>
                    </a:cubicBezTo>
                    <a:cubicBezTo>
                      <a:pt x="95" y="497"/>
                      <a:pt x="69" y="470"/>
                      <a:pt x="69" y="460"/>
                    </a:cubicBezTo>
                    <a:cubicBezTo>
                      <a:pt x="69" y="450"/>
                      <a:pt x="79" y="432"/>
                      <a:pt x="89" y="430"/>
                    </a:cubicBezTo>
                    <a:cubicBezTo>
                      <a:pt x="101" y="428"/>
                      <a:pt x="98" y="415"/>
                      <a:pt x="152" y="415"/>
                    </a:cubicBezTo>
                    <a:cubicBezTo>
                      <a:pt x="206" y="416"/>
                      <a:pt x="269" y="407"/>
                      <a:pt x="289" y="403"/>
                    </a:cubicBezTo>
                    <a:cubicBezTo>
                      <a:pt x="309" y="399"/>
                      <a:pt x="317" y="406"/>
                      <a:pt x="327" y="395"/>
                    </a:cubicBezTo>
                    <a:cubicBezTo>
                      <a:pt x="336" y="385"/>
                      <a:pt x="344" y="377"/>
                      <a:pt x="367" y="359"/>
                    </a:cubicBezTo>
                    <a:cubicBezTo>
                      <a:pt x="389" y="341"/>
                      <a:pt x="401" y="346"/>
                      <a:pt x="403" y="334"/>
                    </a:cubicBezTo>
                    <a:cubicBezTo>
                      <a:pt x="404" y="322"/>
                      <a:pt x="403" y="315"/>
                      <a:pt x="398" y="304"/>
                    </a:cubicBezTo>
                    <a:cubicBezTo>
                      <a:pt x="393" y="293"/>
                      <a:pt x="387" y="277"/>
                      <a:pt x="392" y="267"/>
                    </a:cubicBezTo>
                    <a:cubicBezTo>
                      <a:pt x="397" y="257"/>
                      <a:pt x="403" y="253"/>
                      <a:pt x="392" y="251"/>
                    </a:cubicBezTo>
                    <a:cubicBezTo>
                      <a:pt x="381" y="248"/>
                      <a:pt x="366" y="253"/>
                      <a:pt x="368" y="241"/>
                    </a:cubicBezTo>
                    <a:cubicBezTo>
                      <a:pt x="370" y="229"/>
                      <a:pt x="397" y="197"/>
                      <a:pt x="409" y="179"/>
                    </a:cubicBezTo>
                    <a:cubicBezTo>
                      <a:pt x="421" y="161"/>
                      <a:pt x="441" y="115"/>
                      <a:pt x="451" y="105"/>
                    </a:cubicBezTo>
                    <a:cubicBezTo>
                      <a:pt x="461" y="95"/>
                      <a:pt x="481" y="65"/>
                      <a:pt x="501" y="56"/>
                    </a:cubicBezTo>
                    <a:cubicBezTo>
                      <a:pt x="523" y="47"/>
                      <a:pt x="585" y="27"/>
                      <a:pt x="605" y="23"/>
                    </a:cubicBezTo>
                    <a:cubicBezTo>
                      <a:pt x="627" y="19"/>
                      <a:pt x="697" y="0"/>
                      <a:pt x="697" y="0"/>
                    </a:cubicBezTo>
                    <a:cubicBezTo>
                      <a:pt x="697" y="0"/>
                      <a:pt x="709" y="60"/>
                      <a:pt x="714" y="77"/>
                    </a:cubicBezTo>
                    <a:cubicBezTo>
                      <a:pt x="719" y="95"/>
                      <a:pt x="730" y="113"/>
                      <a:pt x="729" y="128"/>
                    </a:cubicBezTo>
                    <a:cubicBezTo>
                      <a:pt x="729" y="143"/>
                      <a:pt x="727" y="147"/>
                      <a:pt x="730" y="161"/>
                    </a:cubicBezTo>
                    <a:cubicBezTo>
                      <a:pt x="732" y="174"/>
                      <a:pt x="745" y="196"/>
                      <a:pt x="745" y="213"/>
                    </a:cubicBezTo>
                    <a:cubicBezTo>
                      <a:pt x="745" y="229"/>
                      <a:pt x="743" y="237"/>
                      <a:pt x="755" y="240"/>
                    </a:cubicBezTo>
                    <a:cubicBezTo>
                      <a:pt x="767" y="243"/>
                      <a:pt x="778" y="245"/>
                      <a:pt x="780" y="266"/>
                    </a:cubicBezTo>
                    <a:cubicBezTo>
                      <a:pt x="782" y="287"/>
                      <a:pt x="789" y="325"/>
                      <a:pt x="794" y="343"/>
                    </a:cubicBezTo>
                    <a:cubicBezTo>
                      <a:pt x="797" y="356"/>
                      <a:pt x="798" y="363"/>
                      <a:pt x="798" y="381"/>
                    </a:cubicBezTo>
                    <a:cubicBezTo>
                      <a:pt x="799" y="389"/>
                      <a:pt x="799" y="401"/>
                      <a:pt x="799" y="417"/>
                    </a:cubicBezTo>
                    <a:cubicBezTo>
                      <a:pt x="800" y="440"/>
                      <a:pt x="804" y="475"/>
                      <a:pt x="808" y="507"/>
                    </a:cubicBezTo>
                    <a:cubicBezTo>
                      <a:pt x="813" y="542"/>
                      <a:pt x="818" y="573"/>
                      <a:pt x="818" y="578"/>
                    </a:cubicBezTo>
                    <a:cubicBezTo>
                      <a:pt x="819" y="588"/>
                      <a:pt x="838" y="647"/>
                      <a:pt x="833" y="656"/>
                    </a:cubicBezTo>
                    <a:cubicBezTo>
                      <a:pt x="828" y="665"/>
                      <a:pt x="822" y="676"/>
                      <a:pt x="825" y="683"/>
                    </a:cubicBezTo>
                    <a:cubicBezTo>
                      <a:pt x="825" y="685"/>
                      <a:pt x="826" y="687"/>
                      <a:pt x="826" y="690"/>
                    </a:cubicBezTo>
                    <a:cubicBezTo>
                      <a:pt x="826" y="690"/>
                      <a:pt x="826" y="690"/>
                      <a:pt x="826" y="690"/>
                    </a:cubicBezTo>
                    <a:cubicBezTo>
                      <a:pt x="828" y="698"/>
                      <a:pt x="828" y="709"/>
                      <a:pt x="828" y="713"/>
                    </a:cubicBezTo>
                    <a:cubicBezTo>
                      <a:pt x="828" y="719"/>
                      <a:pt x="827" y="707"/>
                      <a:pt x="842" y="703"/>
                    </a:cubicBezTo>
                    <a:cubicBezTo>
                      <a:pt x="857" y="699"/>
                      <a:pt x="877" y="685"/>
                      <a:pt x="887" y="683"/>
                    </a:cubicBezTo>
                    <a:cubicBezTo>
                      <a:pt x="897" y="681"/>
                      <a:pt x="911" y="676"/>
                      <a:pt x="925" y="671"/>
                    </a:cubicBezTo>
                    <a:cubicBezTo>
                      <a:pt x="938" y="667"/>
                      <a:pt x="948" y="671"/>
                      <a:pt x="961" y="655"/>
                    </a:cubicBezTo>
                    <a:cubicBezTo>
                      <a:pt x="973" y="639"/>
                      <a:pt x="984" y="625"/>
                      <a:pt x="988" y="623"/>
                    </a:cubicBezTo>
                    <a:cubicBezTo>
                      <a:pt x="992" y="620"/>
                      <a:pt x="994" y="627"/>
                      <a:pt x="991" y="633"/>
                    </a:cubicBezTo>
                    <a:cubicBezTo>
                      <a:pt x="988" y="638"/>
                      <a:pt x="982" y="649"/>
                      <a:pt x="992" y="645"/>
                    </a:cubicBezTo>
                    <a:cubicBezTo>
                      <a:pt x="1003" y="643"/>
                      <a:pt x="1012" y="640"/>
                      <a:pt x="1013" y="635"/>
                    </a:cubicBezTo>
                    <a:cubicBezTo>
                      <a:pt x="1015" y="631"/>
                      <a:pt x="1018" y="633"/>
                      <a:pt x="1024" y="629"/>
                    </a:cubicBezTo>
                    <a:cubicBezTo>
                      <a:pt x="1030" y="627"/>
                      <a:pt x="1061" y="622"/>
                      <a:pt x="1051" y="632"/>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6" name="Google Shape;714;p97">
                <a:extLst>
                  <a:ext uri="{FF2B5EF4-FFF2-40B4-BE49-F238E27FC236}">
                    <a16:creationId xmlns:a16="http://schemas.microsoft.com/office/drawing/2014/main" id="{564C2994-E7C2-2039-C4F0-E56E661FB431}"/>
                  </a:ext>
                </a:extLst>
              </p:cNvPr>
              <p:cNvSpPr/>
              <p:nvPr/>
            </p:nvSpPr>
            <p:spPr>
              <a:xfrm>
                <a:off x="5033" y="873"/>
                <a:ext cx="174" cy="166"/>
              </a:xfrm>
              <a:custGeom>
                <a:avLst/>
                <a:gdLst/>
                <a:ahLst/>
                <a:cxnLst/>
                <a:rect l="l" t="t" r="r" b="b"/>
                <a:pathLst>
                  <a:path w="240" h="229" extrusionOk="0">
                    <a:moveTo>
                      <a:pt x="237" y="111"/>
                    </a:moveTo>
                    <a:cubicBezTo>
                      <a:pt x="234" y="118"/>
                      <a:pt x="232" y="121"/>
                      <a:pt x="226" y="122"/>
                    </a:cubicBezTo>
                    <a:cubicBezTo>
                      <a:pt x="226" y="122"/>
                      <a:pt x="226" y="122"/>
                      <a:pt x="226" y="122"/>
                    </a:cubicBezTo>
                    <a:cubicBezTo>
                      <a:pt x="222" y="124"/>
                      <a:pt x="216" y="124"/>
                      <a:pt x="207" y="126"/>
                    </a:cubicBezTo>
                    <a:cubicBezTo>
                      <a:pt x="187" y="132"/>
                      <a:pt x="97" y="164"/>
                      <a:pt x="97" y="164"/>
                    </a:cubicBezTo>
                    <a:cubicBezTo>
                      <a:pt x="97" y="164"/>
                      <a:pt x="23" y="222"/>
                      <a:pt x="18" y="229"/>
                    </a:cubicBezTo>
                    <a:cubicBezTo>
                      <a:pt x="18" y="226"/>
                      <a:pt x="17" y="224"/>
                      <a:pt x="17" y="222"/>
                    </a:cubicBezTo>
                    <a:cubicBezTo>
                      <a:pt x="14" y="215"/>
                      <a:pt x="20" y="204"/>
                      <a:pt x="25" y="195"/>
                    </a:cubicBezTo>
                    <a:cubicBezTo>
                      <a:pt x="30" y="186"/>
                      <a:pt x="11" y="127"/>
                      <a:pt x="10" y="117"/>
                    </a:cubicBezTo>
                    <a:cubicBezTo>
                      <a:pt x="10" y="112"/>
                      <a:pt x="5" y="81"/>
                      <a:pt x="0" y="46"/>
                    </a:cubicBezTo>
                    <a:cubicBezTo>
                      <a:pt x="4" y="45"/>
                      <a:pt x="199" y="0"/>
                      <a:pt x="205" y="0"/>
                    </a:cubicBezTo>
                    <a:cubicBezTo>
                      <a:pt x="211" y="0"/>
                      <a:pt x="213" y="6"/>
                      <a:pt x="213" y="6"/>
                    </a:cubicBezTo>
                    <a:cubicBezTo>
                      <a:pt x="213" y="6"/>
                      <a:pt x="240" y="98"/>
                      <a:pt x="237" y="111"/>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7" name="Google Shape;715;p97">
                <a:extLst>
                  <a:ext uri="{FF2B5EF4-FFF2-40B4-BE49-F238E27FC236}">
                    <a16:creationId xmlns:a16="http://schemas.microsoft.com/office/drawing/2014/main" id="{B7E1B1EA-A048-1338-384E-439D910B371E}"/>
                  </a:ext>
                </a:extLst>
              </p:cNvPr>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8" name="Google Shape;716;p97">
                <a:extLst>
                  <a:ext uri="{FF2B5EF4-FFF2-40B4-BE49-F238E27FC236}">
                    <a16:creationId xmlns:a16="http://schemas.microsoft.com/office/drawing/2014/main" id="{DEF46ED5-C27F-0712-D73F-261EC0EADD0B}"/>
                  </a:ext>
                </a:extLst>
              </p:cNvPr>
              <p:cNvSpPr/>
              <p:nvPr/>
            </p:nvSpPr>
            <p:spPr>
              <a:xfrm>
                <a:off x="5046" y="1039"/>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89" name="Google Shape;717;p97">
                <a:extLst>
                  <a:ext uri="{FF2B5EF4-FFF2-40B4-BE49-F238E27FC236}">
                    <a16:creationId xmlns:a16="http://schemas.microsoft.com/office/drawing/2014/main" id="{51C5C94F-341A-18AF-9A1E-745BAA77FE0D}"/>
                  </a:ext>
                </a:extLst>
              </p:cNvPr>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0" name="Google Shape;718;p97">
                <a:extLst>
                  <a:ext uri="{FF2B5EF4-FFF2-40B4-BE49-F238E27FC236}">
                    <a16:creationId xmlns:a16="http://schemas.microsoft.com/office/drawing/2014/main" id="{FE24A557-BF8C-529A-2654-43ABBC94A11F}"/>
                  </a:ext>
                </a:extLst>
              </p:cNvPr>
              <p:cNvSpPr/>
              <p:nvPr/>
            </p:nvSpPr>
            <p:spPr>
              <a:xfrm>
                <a:off x="5033" y="906"/>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1" name="Google Shape;719;p97">
                <a:extLst>
                  <a:ext uri="{FF2B5EF4-FFF2-40B4-BE49-F238E27FC236}">
                    <a16:creationId xmlns:a16="http://schemas.microsoft.com/office/drawing/2014/main" id="{DB4F2075-E6C0-CB84-2714-530E8FF7C9BE}"/>
                  </a:ext>
                </a:extLst>
              </p:cNvPr>
              <p:cNvSpPr/>
              <p:nvPr/>
            </p:nvSpPr>
            <p:spPr>
              <a:xfrm>
                <a:off x="5182" y="862"/>
                <a:ext cx="92" cy="99"/>
              </a:xfrm>
              <a:custGeom>
                <a:avLst/>
                <a:gdLst/>
                <a:ahLst/>
                <a:cxnLst/>
                <a:rect l="l" t="t" r="r" b="b"/>
                <a:pathLst>
                  <a:path w="127" h="136" extrusionOk="0">
                    <a:moveTo>
                      <a:pt x="127" y="69"/>
                    </a:moveTo>
                    <a:cubicBezTo>
                      <a:pt x="127" y="71"/>
                      <a:pt x="119" y="74"/>
                      <a:pt x="115" y="73"/>
                    </a:cubicBezTo>
                    <a:cubicBezTo>
                      <a:pt x="111" y="73"/>
                      <a:pt x="77" y="41"/>
                      <a:pt x="70" y="40"/>
                    </a:cubicBezTo>
                    <a:cubicBezTo>
                      <a:pt x="59" y="38"/>
                      <a:pt x="68" y="74"/>
                      <a:pt x="74" y="81"/>
                    </a:cubicBezTo>
                    <a:cubicBezTo>
                      <a:pt x="82" y="88"/>
                      <a:pt x="82" y="103"/>
                      <a:pt x="80" y="105"/>
                    </a:cubicBezTo>
                    <a:cubicBezTo>
                      <a:pt x="76" y="107"/>
                      <a:pt x="43" y="131"/>
                      <a:pt x="21" y="136"/>
                    </a:cubicBezTo>
                    <a:cubicBezTo>
                      <a:pt x="27" y="135"/>
                      <a:pt x="29" y="132"/>
                      <a:pt x="32" y="125"/>
                    </a:cubicBezTo>
                    <a:cubicBezTo>
                      <a:pt x="35" y="112"/>
                      <a:pt x="8" y="20"/>
                      <a:pt x="8" y="20"/>
                    </a:cubicBezTo>
                    <a:cubicBezTo>
                      <a:pt x="8" y="20"/>
                      <a:pt x="6" y="14"/>
                      <a:pt x="0" y="14"/>
                    </a:cubicBezTo>
                    <a:cubicBezTo>
                      <a:pt x="0" y="14"/>
                      <a:pt x="38" y="3"/>
                      <a:pt x="40" y="2"/>
                    </a:cubicBezTo>
                    <a:cubicBezTo>
                      <a:pt x="43" y="2"/>
                      <a:pt x="54" y="0"/>
                      <a:pt x="60" y="11"/>
                    </a:cubicBezTo>
                    <a:cubicBezTo>
                      <a:pt x="66" y="22"/>
                      <a:pt x="72" y="30"/>
                      <a:pt x="75" y="34"/>
                    </a:cubicBezTo>
                    <a:cubicBezTo>
                      <a:pt x="78" y="38"/>
                      <a:pt x="84" y="39"/>
                      <a:pt x="92" y="47"/>
                    </a:cubicBezTo>
                    <a:cubicBezTo>
                      <a:pt x="100" y="55"/>
                      <a:pt x="118" y="67"/>
                      <a:pt x="125" y="68"/>
                    </a:cubicBezTo>
                    <a:cubicBezTo>
                      <a:pt x="127" y="68"/>
                      <a:pt x="127" y="69"/>
                      <a:pt x="127" y="6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2" name="Google Shape;720;p97">
                <a:extLst>
                  <a:ext uri="{FF2B5EF4-FFF2-40B4-BE49-F238E27FC236}">
                    <a16:creationId xmlns:a16="http://schemas.microsoft.com/office/drawing/2014/main" id="{28E3BA32-5A82-55D8-D61D-212DF06D5BCB}"/>
                  </a:ext>
                </a:extLst>
              </p:cNvPr>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3" name="Google Shape;721;p97">
                <a:extLst>
                  <a:ext uri="{FF2B5EF4-FFF2-40B4-BE49-F238E27FC236}">
                    <a16:creationId xmlns:a16="http://schemas.microsoft.com/office/drawing/2014/main" id="{13C3D5FE-F528-4777-FB96-EAB4A26F0109}"/>
                  </a:ext>
                </a:extLst>
              </p:cNvPr>
              <p:cNvSpPr/>
              <p:nvPr/>
            </p:nvSpPr>
            <p:spPr>
              <a:xfrm>
                <a:off x="5197" y="961"/>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4" name="Google Shape;722;p97">
                <a:extLst>
                  <a:ext uri="{FF2B5EF4-FFF2-40B4-BE49-F238E27FC236}">
                    <a16:creationId xmlns:a16="http://schemas.microsoft.com/office/drawing/2014/main" id="{5AFB2FA9-EB28-ADD6-D952-4453A899EA0C}"/>
                  </a:ext>
                </a:extLst>
              </p:cNvPr>
              <p:cNvSpPr/>
              <p:nvPr/>
            </p:nvSpPr>
            <p:spPr>
              <a:xfrm>
                <a:off x="5240" y="900"/>
                <a:ext cx="18" cy="34"/>
              </a:xfrm>
              <a:custGeom>
                <a:avLst/>
                <a:gdLst/>
                <a:ahLst/>
                <a:cxnLst/>
                <a:rect l="l" t="t" r="r" b="b"/>
                <a:pathLst>
                  <a:path w="25" h="47" extrusionOk="0">
                    <a:moveTo>
                      <a:pt x="13" y="19"/>
                    </a:moveTo>
                    <a:cubicBezTo>
                      <a:pt x="13" y="19"/>
                      <a:pt x="10" y="12"/>
                      <a:pt x="8" y="10"/>
                    </a:cubicBezTo>
                    <a:cubicBezTo>
                      <a:pt x="5" y="8"/>
                      <a:pt x="0" y="0"/>
                      <a:pt x="1" y="6"/>
                    </a:cubicBezTo>
                    <a:cubicBezTo>
                      <a:pt x="2" y="13"/>
                      <a:pt x="5" y="22"/>
                      <a:pt x="7" y="26"/>
                    </a:cubicBezTo>
                    <a:cubicBezTo>
                      <a:pt x="9" y="31"/>
                      <a:pt x="13" y="36"/>
                      <a:pt x="13" y="39"/>
                    </a:cubicBezTo>
                    <a:cubicBezTo>
                      <a:pt x="12" y="41"/>
                      <a:pt x="14" y="47"/>
                      <a:pt x="17" y="42"/>
                    </a:cubicBezTo>
                    <a:cubicBezTo>
                      <a:pt x="20" y="36"/>
                      <a:pt x="25" y="33"/>
                      <a:pt x="24" y="30"/>
                    </a:cubicBezTo>
                    <a:cubicBezTo>
                      <a:pt x="23" y="27"/>
                      <a:pt x="14" y="22"/>
                      <a:pt x="13" y="19"/>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5" name="Google Shape;723;p97">
                <a:extLst>
                  <a:ext uri="{FF2B5EF4-FFF2-40B4-BE49-F238E27FC236}">
                    <a16:creationId xmlns:a16="http://schemas.microsoft.com/office/drawing/2014/main" id="{C98F094A-173D-2D42-B8D7-08D24ABA4024}"/>
                  </a:ext>
                </a:extLst>
              </p:cNvPr>
              <p:cNvSpPr/>
              <p:nvPr/>
            </p:nvSpPr>
            <p:spPr>
              <a:xfrm>
                <a:off x="5225" y="958"/>
                <a:ext cx="13" cy="27"/>
              </a:xfrm>
              <a:custGeom>
                <a:avLst/>
                <a:gdLst/>
                <a:ahLst/>
                <a:cxnLst/>
                <a:rect l="l" t="t" r="r" b="b"/>
                <a:pathLst>
                  <a:path w="18" h="38" extrusionOk="0">
                    <a:moveTo>
                      <a:pt x="4" y="17"/>
                    </a:moveTo>
                    <a:cubicBezTo>
                      <a:pt x="4" y="17"/>
                      <a:pt x="0" y="25"/>
                      <a:pt x="2" y="28"/>
                    </a:cubicBezTo>
                    <a:cubicBezTo>
                      <a:pt x="3" y="32"/>
                      <a:pt x="7" y="38"/>
                      <a:pt x="12" y="38"/>
                    </a:cubicBezTo>
                    <a:cubicBezTo>
                      <a:pt x="17" y="38"/>
                      <a:pt x="17" y="30"/>
                      <a:pt x="17" y="27"/>
                    </a:cubicBezTo>
                    <a:cubicBezTo>
                      <a:pt x="18" y="24"/>
                      <a:pt x="15" y="20"/>
                      <a:pt x="14" y="19"/>
                    </a:cubicBezTo>
                    <a:cubicBezTo>
                      <a:pt x="14" y="18"/>
                      <a:pt x="13" y="12"/>
                      <a:pt x="13" y="10"/>
                    </a:cubicBezTo>
                    <a:cubicBezTo>
                      <a:pt x="13" y="8"/>
                      <a:pt x="4" y="0"/>
                      <a:pt x="4" y="8"/>
                    </a:cubicBezTo>
                    <a:cubicBezTo>
                      <a:pt x="4" y="17"/>
                      <a:pt x="6" y="13"/>
                      <a:pt x="4" y="17"/>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6" name="Google Shape;724;p97">
                <a:extLst>
                  <a:ext uri="{FF2B5EF4-FFF2-40B4-BE49-F238E27FC236}">
                    <a16:creationId xmlns:a16="http://schemas.microsoft.com/office/drawing/2014/main" id="{F201ACB5-F92F-498F-DDC7-F2D643C35186}"/>
                  </a:ext>
                </a:extLst>
              </p:cNvPr>
              <p:cNvSpPr/>
              <p:nvPr/>
            </p:nvSpPr>
            <p:spPr>
              <a:xfrm>
                <a:off x="5025" y="742"/>
                <a:ext cx="347" cy="198"/>
              </a:xfrm>
              <a:custGeom>
                <a:avLst/>
                <a:gdLst/>
                <a:ahLst/>
                <a:cxnLst/>
                <a:rect l="l" t="t" r="r" b="b"/>
                <a:pathLst>
                  <a:path w="476" h="272" extrusionOk="0">
                    <a:moveTo>
                      <a:pt x="470" y="189"/>
                    </a:moveTo>
                    <a:cubicBezTo>
                      <a:pt x="454" y="170"/>
                      <a:pt x="437" y="193"/>
                      <a:pt x="426" y="193"/>
                    </a:cubicBezTo>
                    <a:cubicBezTo>
                      <a:pt x="415" y="195"/>
                      <a:pt x="408" y="204"/>
                      <a:pt x="401" y="209"/>
                    </a:cubicBezTo>
                    <a:cubicBezTo>
                      <a:pt x="319" y="272"/>
                      <a:pt x="388" y="213"/>
                      <a:pt x="387" y="204"/>
                    </a:cubicBezTo>
                    <a:cubicBezTo>
                      <a:pt x="387" y="201"/>
                      <a:pt x="374" y="192"/>
                      <a:pt x="367" y="199"/>
                    </a:cubicBezTo>
                    <a:cubicBezTo>
                      <a:pt x="360" y="206"/>
                      <a:pt x="347" y="231"/>
                      <a:pt x="342" y="234"/>
                    </a:cubicBezTo>
                    <a:cubicBezTo>
                      <a:pt x="342" y="234"/>
                      <a:pt x="342" y="234"/>
                      <a:pt x="342" y="234"/>
                    </a:cubicBezTo>
                    <a:cubicBezTo>
                      <a:pt x="342" y="234"/>
                      <a:pt x="342" y="233"/>
                      <a:pt x="340" y="233"/>
                    </a:cubicBezTo>
                    <a:cubicBezTo>
                      <a:pt x="333" y="232"/>
                      <a:pt x="315" y="220"/>
                      <a:pt x="307" y="212"/>
                    </a:cubicBezTo>
                    <a:cubicBezTo>
                      <a:pt x="299" y="204"/>
                      <a:pt x="293" y="203"/>
                      <a:pt x="290" y="199"/>
                    </a:cubicBezTo>
                    <a:cubicBezTo>
                      <a:pt x="287" y="195"/>
                      <a:pt x="281" y="187"/>
                      <a:pt x="275" y="176"/>
                    </a:cubicBezTo>
                    <a:cubicBezTo>
                      <a:pt x="269" y="165"/>
                      <a:pt x="258" y="167"/>
                      <a:pt x="255" y="167"/>
                    </a:cubicBezTo>
                    <a:cubicBezTo>
                      <a:pt x="253" y="168"/>
                      <a:pt x="215" y="179"/>
                      <a:pt x="215" y="179"/>
                    </a:cubicBezTo>
                    <a:cubicBezTo>
                      <a:pt x="209" y="179"/>
                      <a:pt x="14" y="224"/>
                      <a:pt x="10" y="225"/>
                    </a:cubicBezTo>
                    <a:cubicBezTo>
                      <a:pt x="6" y="193"/>
                      <a:pt x="2" y="158"/>
                      <a:pt x="1" y="135"/>
                    </a:cubicBezTo>
                    <a:cubicBezTo>
                      <a:pt x="1" y="119"/>
                      <a:pt x="1" y="107"/>
                      <a:pt x="0" y="99"/>
                    </a:cubicBezTo>
                    <a:cubicBezTo>
                      <a:pt x="2" y="98"/>
                      <a:pt x="61" y="88"/>
                      <a:pt x="111" y="78"/>
                    </a:cubicBezTo>
                    <a:cubicBezTo>
                      <a:pt x="133" y="74"/>
                      <a:pt x="153" y="70"/>
                      <a:pt x="165" y="67"/>
                    </a:cubicBezTo>
                    <a:cubicBezTo>
                      <a:pt x="165" y="67"/>
                      <a:pt x="231" y="54"/>
                      <a:pt x="241" y="47"/>
                    </a:cubicBezTo>
                    <a:cubicBezTo>
                      <a:pt x="253" y="39"/>
                      <a:pt x="278" y="5"/>
                      <a:pt x="287" y="1"/>
                    </a:cubicBezTo>
                    <a:cubicBezTo>
                      <a:pt x="290" y="0"/>
                      <a:pt x="294" y="1"/>
                      <a:pt x="299" y="3"/>
                    </a:cubicBezTo>
                    <a:cubicBezTo>
                      <a:pt x="304" y="5"/>
                      <a:pt x="309" y="10"/>
                      <a:pt x="313" y="14"/>
                    </a:cubicBezTo>
                    <a:cubicBezTo>
                      <a:pt x="319" y="21"/>
                      <a:pt x="327" y="28"/>
                      <a:pt x="329" y="25"/>
                    </a:cubicBezTo>
                    <a:cubicBezTo>
                      <a:pt x="333" y="22"/>
                      <a:pt x="342" y="15"/>
                      <a:pt x="345" y="21"/>
                    </a:cubicBezTo>
                    <a:cubicBezTo>
                      <a:pt x="348" y="27"/>
                      <a:pt x="332" y="40"/>
                      <a:pt x="323" y="50"/>
                    </a:cubicBezTo>
                    <a:cubicBezTo>
                      <a:pt x="313" y="59"/>
                      <a:pt x="298" y="87"/>
                      <a:pt x="308" y="95"/>
                    </a:cubicBezTo>
                    <a:cubicBezTo>
                      <a:pt x="317" y="103"/>
                      <a:pt x="335" y="100"/>
                      <a:pt x="339" y="99"/>
                    </a:cubicBezTo>
                    <a:cubicBezTo>
                      <a:pt x="345" y="97"/>
                      <a:pt x="351" y="102"/>
                      <a:pt x="355" y="109"/>
                    </a:cubicBezTo>
                    <a:cubicBezTo>
                      <a:pt x="358" y="117"/>
                      <a:pt x="361" y="125"/>
                      <a:pt x="361" y="133"/>
                    </a:cubicBezTo>
                    <a:cubicBezTo>
                      <a:pt x="363" y="141"/>
                      <a:pt x="361" y="146"/>
                      <a:pt x="372" y="147"/>
                    </a:cubicBezTo>
                    <a:cubicBezTo>
                      <a:pt x="383" y="147"/>
                      <a:pt x="381" y="150"/>
                      <a:pt x="386" y="157"/>
                    </a:cubicBezTo>
                    <a:cubicBezTo>
                      <a:pt x="391" y="164"/>
                      <a:pt x="389" y="171"/>
                      <a:pt x="403" y="171"/>
                    </a:cubicBezTo>
                    <a:cubicBezTo>
                      <a:pt x="417" y="171"/>
                      <a:pt x="430" y="167"/>
                      <a:pt x="433" y="164"/>
                    </a:cubicBezTo>
                    <a:cubicBezTo>
                      <a:pt x="435" y="161"/>
                      <a:pt x="451" y="161"/>
                      <a:pt x="450" y="152"/>
                    </a:cubicBezTo>
                    <a:cubicBezTo>
                      <a:pt x="449" y="143"/>
                      <a:pt x="440" y="132"/>
                      <a:pt x="433" y="124"/>
                    </a:cubicBezTo>
                    <a:cubicBezTo>
                      <a:pt x="425" y="116"/>
                      <a:pt x="419" y="105"/>
                      <a:pt x="422" y="103"/>
                    </a:cubicBezTo>
                    <a:cubicBezTo>
                      <a:pt x="425" y="101"/>
                      <a:pt x="435" y="98"/>
                      <a:pt x="443" y="106"/>
                    </a:cubicBezTo>
                    <a:cubicBezTo>
                      <a:pt x="449" y="115"/>
                      <a:pt x="463" y="142"/>
                      <a:pt x="465" y="147"/>
                    </a:cubicBezTo>
                    <a:cubicBezTo>
                      <a:pt x="467" y="152"/>
                      <a:pt x="476" y="196"/>
                      <a:pt x="470" y="189"/>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7" name="Google Shape;725;p97">
                <a:extLst>
                  <a:ext uri="{FF2B5EF4-FFF2-40B4-BE49-F238E27FC236}">
                    <a16:creationId xmlns:a16="http://schemas.microsoft.com/office/drawing/2014/main" id="{7AB5949E-A99E-D525-D2C2-5FCEBC876CC5}"/>
                  </a:ext>
                </a:extLst>
              </p:cNvPr>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8" name="Google Shape;726;p97">
                <a:extLst>
                  <a:ext uri="{FF2B5EF4-FFF2-40B4-BE49-F238E27FC236}">
                    <a16:creationId xmlns:a16="http://schemas.microsoft.com/office/drawing/2014/main" id="{F6AEAD6A-CDBA-E2C0-1B0F-4388DE8DCE42}"/>
                  </a:ext>
                </a:extLst>
              </p:cNvPr>
              <p:cNvSpPr/>
              <p:nvPr/>
            </p:nvSpPr>
            <p:spPr>
              <a:xfrm>
                <a:off x="5025" y="814"/>
                <a:ext cx="0" cy="0"/>
              </a:xfrm>
              <a:custGeom>
                <a:avLst/>
                <a:gdLst/>
                <a:ahLst/>
                <a:cxnLst/>
                <a:rect l="l" t="t" r="r" b="b"/>
                <a:pathLst>
                  <a:path w="120000" h="120000" extrusionOk="0">
                    <a:moveTo>
                      <a:pt x="0" y="0"/>
                    </a:moveTo>
                    <a:cubicBezTo>
                      <a:pt x="0" y="0"/>
                      <a:pt x="0" y="0"/>
                      <a:pt x="0" y="0"/>
                    </a:cubicBezTo>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299" name="Google Shape;727;p97">
                <a:extLst>
                  <a:ext uri="{FF2B5EF4-FFF2-40B4-BE49-F238E27FC236}">
                    <a16:creationId xmlns:a16="http://schemas.microsoft.com/office/drawing/2014/main" id="{59D47FDE-B5E3-350C-8FE9-08EAA85B938C}"/>
                  </a:ext>
                </a:extLst>
              </p:cNvPr>
              <p:cNvSpPr/>
              <p:nvPr/>
            </p:nvSpPr>
            <p:spPr>
              <a:xfrm>
                <a:off x="5292" y="907"/>
                <a:ext cx="32" cy="28"/>
              </a:xfrm>
              <a:custGeom>
                <a:avLst/>
                <a:gdLst/>
                <a:ahLst/>
                <a:cxnLst/>
                <a:rect l="l" t="t" r="r" b="b"/>
                <a:pathLst>
                  <a:path w="44" h="39" extrusionOk="0">
                    <a:moveTo>
                      <a:pt x="43" y="15"/>
                    </a:moveTo>
                    <a:cubicBezTo>
                      <a:pt x="43" y="15"/>
                      <a:pt x="32" y="23"/>
                      <a:pt x="24" y="30"/>
                    </a:cubicBezTo>
                    <a:cubicBezTo>
                      <a:pt x="18" y="37"/>
                      <a:pt x="12" y="39"/>
                      <a:pt x="6" y="35"/>
                    </a:cubicBezTo>
                    <a:cubicBezTo>
                      <a:pt x="0" y="31"/>
                      <a:pt x="12" y="27"/>
                      <a:pt x="17" y="15"/>
                    </a:cubicBezTo>
                    <a:cubicBezTo>
                      <a:pt x="22" y="3"/>
                      <a:pt x="32" y="2"/>
                      <a:pt x="32" y="2"/>
                    </a:cubicBezTo>
                    <a:cubicBezTo>
                      <a:pt x="36" y="0"/>
                      <a:pt x="42" y="3"/>
                      <a:pt x="43" y="5"/>
                    </a:cubicBezTo>
                    <a:cubicBezTo>
                      <a:pt x="44" y="7"/>
                      <a:pt x="43" y="15"/>
                      <a:pt x="43" y="15"/>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300" name="Google Shape;728;p97">
                <a:extLst>
                  <a:ext uri="{FF2B5EF4-FFF2-40B4-BE49-F238E27FC236}">
                    <a16:creationId xmlns:a16="http://schemas.microsoft.com/office/drawing/2014/main" id="{9DBEBB8C-951C-2909-1A7D-36525BBFBF73}"/>
                  </a:ext>
                </a:extLst>
              </p:cNvPr>
              <p:cNvSpPr/>
              <p:nvPr/>
            </p:nvSpPr>
            <p:spPr>
              <a:xfrm>
                <a:off x="5358" y="905"/>
                <a:ext cx="25" cy="20"/>
              </a:xfrm>
              <a:custGeom>
                <a:avLst/>
                <a:gdLst/>
                <a:ahLst/>
                <a:cxnLst/>
                <a:rect l="l" t="t" r="r" b="b"/>
                <a:pathLst>
                  <a:path w="34" h="28" extrusionOk="0">
                    <a:moveTo>
                      <a:pt x="33" y="11"/>
                    </a:moveTo>
                    <a:cubicBezTo>
                      <a:pt x="32" y="17"/>
                      <a:pt x="28" y="22"/>
                      <a:pt x="22" y="25"/>
                    </a:cubicBezTo>
                    <a:cubicBezTo>
                      <a:pt x="15" y="28"/>
                      <a:pt x="10" y="24"/>
                      <a:pt x="6" y="22"/>
                    </a:cubicBezTo>
                    <a:cubicBezTo>
                      <a:pt x="0" y="20"/>
                      <a:pt x="7" y="14"/>
                      <a:pt x="9" y="7"/>
                    </a:cubicBezTo>
                    <a:cubicBezTo>
                      <a:pt x="12" y="0"/>
                      <a:pt x="19" y="4"/>
                      <a:pt x="20" y="4"/>
                    </a:cubicBezTo>
                    <a:cubicBezTo>
                      <a:pt x="22" y="5"/>
                      <a:pt x="34" y="6"/>
                      <a:pt x="33" y="11"/>
                    </a:cubicBezTo>
                    <a:close/>
                  </a:path>
                </a:pathLst>
              </a:custGeom>
              <a:solidFill>
                <a:srgbClr val="CDD0DA"/>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301" name="Google Shape;729;p97">
                <a:extLst>
                  <a:ext uri="{FF2B5EF4-FFF2-40B4-BE49-F238E27FC236}">
                    <a16:creationId xmlns:a16="http://schemas.microsoft.com/office/drawing/2014/main" id="{CBE3EFCB-4212-9EEE-EF53-87095E7FCF6C}"/>
                  </a:ext>
                </a:extLst>
              </p:cNvPr>
              <p:cNvSpPr/>
              <p:nvPr/>
            </p:nvSpPr>
            <p:spPr>
              <a:xfrm>
                <a:off x="4952" y="493"/>
                <a:ext cx="171" cy="320"/>
              </a:xfrm>
              <a:custGeom>
                <a:avLst/>
                <a:gdLst/>
                <a:ahLst/>
                <a:cxnLst/>
                <a:rect l="l" t="t" r="r" b="b"/>
                <a:pathLst>
                  <a:path w="235" h="442" extrusionOk="0">
                    <a:moveTo>
                      <a:pt x="224" y="105"/>
                    </a:moveTo>
                    <a:cubicBezTo>
                      <a:pt x="213" y="113"/>
                      <a:pt x="191" y="126"/>
                      <a:pt x="191" y="143"/>
                    </a:cubicBezTo>
                    <a:cubicBezTo>
                      <a:pt x="191" y="159"/>
                      <a:pt x="197" y="184"/>
                      <a:pt x="194" y="203"/>
                    </a:cubicBezTo>
                    <a:cubicBezTo>
                      <a:pt x="191" y="221"/>
                      <a:pt x="180" y="245"/>
                      <a:pt x="183" y="271"/>
                    </a:cubicBezTo>
                    <a:cubicBezTo>
                      <a:pt x="185" y="298"/>
                      <a:pt x="191" y="367"/>
                      <a:pt x="191" y="383"/>
                    </a:cubicBezTo>
                    <a:cubicBezTo>
                      <a:pt x="212" y="421"/>
                      <a:pt x="212" y="421"/>
                      <a:pt x="212" y="421"/>
                    </a:cubicBezTo>
                    <a:cubicBezTo>
                      <a:pt x="162" y="431"/>
                      <a:pt x="103" y="441"/>
                      <a:pt x="101" y="442"/>
                    </a:cubicBezTo>
                    <a:cubicBezTo>
                      <a:pt x="101" y="424"/>
                      <a:pt x="100" y="417"/>
                      <a:pt x="97" y="404"/>
                    </a:cubicBezTo>
                    <a:cubicBezTo>
                      <a:pt x="92" y="386"/>
                      <a:pt x="85" y="348"/>
                      <a:pt x="83" y="327"/>
                    </a:cubicBezTo>
                    <a:cubicBezTo>
                      <a:pt x="81" y="306"/>
                      <a:pt x="70" y="304"/>
                      <a:pt x="58" y="301"/>
                    </a:cubicBezTo>
                    <a:cubicBezTo>
                      <a:pt x="46" y="298"/>
                      <a:pt x="48" y="290"/>
                      <a:pt x="48" y="274"/>
                    </a:cubicBezTo>
                    <a:cubicBezTo>
                      <a:pt x="48" y="257"/>
                      <a:pt x="35" y="235"/>
                      <a:pt x="33" y="222"/>
                    </a:cubicBezTo>
                    <a:cubicBezTo>
                      <a:pt x="30" y="208"/>
                      <a:pt x="32" y="204"/>
                      <a:pt x="32" y="189"/>
                    </a:cubicBezTo>
                    <a:cubicBezTo>
                      <a:pt x="33" y="174"/>
                      <a:pt x="22" y="156"/>
                      <a:pt x="17" y="138"/>
                    </a:cubicBezTo>
                    <a:cubicBezTo>
                      <a:pt x="12" y="121"/>
                      <a:pt x="0" y="61"/>
                      <a:pt x="0" y="61"/>
                    </a:cubicBezTo>
                    <a:cubicBezTo>
                      <a:pt x="207" y="6"/>
                      <a:pt x="207" y="6"/>
                      <a:pt x="207" y="6"/>
                    </a:cubicBezTo>
                    <a:cubicBezTo>
                      <a:pt x="207" y="6"/>
                      <a:pt x="219" y="0"/>
                      <a:pt x="219" y="5"/>
                    </a:cubicBezTo>
                    <a:cubicBezTo>
                      <a:pt x="219" y="6"/>
                      <a:pt x="219" y="6"/>
                      <a:pt x="219" y="6"/>
                    </a:cubicBezTo>
                    <a:cubicBezTo>
                      <a:pt x="219" y="13"/>
                      <a:pt x="219" y="38"/>
                      <a:pt x="219" y="45"/>
                    </a:cubicBezTo>
                    <a:cubicBezTo>
                      <a:pt x="219" y="53"/>
                      <a:pt x="226" y="59"/>
                      <a:pt x="230" y="71"/>
                    </a:cubicBezTo>
                    <a:cubicBezTo>
                      <a:pt x="234" y="83"/>
                      <a:pt x="235" y="97"/>
                      <a:pt x="224" y="105"/>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302" name="Google Shape;730;p97">
                <a:extLst>
                  <a:ext uri="{FF2B5EF4-FFF2-40B4-BE49-F238E27FC236}">
                    <a16:creationId xmlns:a16="http://schemas.microsoft.com/office/drawing/2014/main" id="{8675E53F-1968-A559-3CF0-37BF26D40028}"/>
                  </a:ext>
                </a:extLst>
              </p:cNvPr>
              <p:cNvSpPr/>
              <p:nvPr/>
            </p:nvSpPr>
            <p:spPr>
              <a:xfrm>
                <a:off x="5083" y="456"/>
                <a:ext cx="166" cy="343"/>
              </a:xfrm>
              <a:custGeom>
                <a:avLst/>
                <a:gdLst/>
                <a:ahLst/>
                <a:cxnLst/>
                <a:rect l="l" t="t" r="r" b="b"/>
                <a:pathLst>
                  <a:path w="229" h="471" extrusionOk="0">
                    <a:moveTo>
                      <a:pt x="220" y="396"/>
                    </a:moveTo>
                    <a:cubicBezTo>
                      <a:pt x="215" y="394"/>
                      <a:pt x="211" y="393"/>
                      <a:pt x="208" y="394"/>
                    </a:cubicBezTo>
                    <a:cubicBezTo>
                      <a:pt x="199" y="398"/>
                      <a:pt x="174" y="432"/>
                      <a:pt x="162" y="440"/>
                    </a:cubicBezTo>
                    <a:cubicBezTo>
                      <a:pt x="152" y="447"/>
                      <a:pt x="86" y="460"/>
                      <a:pt x="86" y="460"/>
                    </a:cubicBezTo>
                    <a:cubicBezTo>
                      <a:pt x="74" y="463"/>
                      <a:pt x="54" y="467"/>
                      <a:pt x="32" y="471"/>
                    </a:cubicBezTo>
                    <a:cubicBezTo>
                      <a:pt x="11" y="433"/>
                      <a:pt x="11" y="433"/>
                      <a:pt x="11" y="433"/>
                    </a:cubicBezTo>
                    <a:cubicBezTo>
                      <a:pt x="11" y="417"/>
                      <a:pt x="5" y="348"/>
                      <a:pt x="3" y="321"/>
                    </a:cubicBezTo>
                    <a:cubicBezTo>
                      <a:pt x="0" y="295"/>
                      <a:pt x="11" y="271"/>
                      <a:pt x="14" y="253"/>
                    </a:cubicBezTo>
                    <a:cubicBezTo>
                      <a:pt x="17" y="234"/>
                      <a:pt x="11" y="209"/>
                      <a:pt x="11" y="193"/>
                    </a:cubicBezTo>
                    <a:cubicBezTo>
                      <a:pt x="11" y="176"/>
                      <a:pt x="33" y="163"/>
                      <a:pt x="44" y="155"/>
                    </a:cubicBezTo>
                    <a:cubicBezTo>
                      <a:pt x="55" y="147"/>
                      <a:pt x="54" y="133"/>
                      <a:pt x="50" y="121"/>
                    </a:cubicBezTo>
                    <a:cubicBezTo>
                      <a:pt x="46" y="109"/>
                      <a:pt x="39" y="103"/>
                      <a:pt x="39" y="95"/>
                    </a:cubicBezTo>
                    <a:cubicBezTo>
                      <a:pt x="39" y="88"/>
                      <a:pt x="39" y="63"/>
                      <a:pt x="39" y="56"/>
                    </a:cubicBezTo>
                    <a:cubicBezTo>
                      <a:pt x="39" y="56"/>
                      <a:pt x="39" y="56"/>
                      <a:pt x="39" y="55"/>
                    </a:cubicBezTo>
                    <a:cubicBezTo>
                      <a:pt x="40" y="51"/>
                      <a:pt x="41" y="28"/>
                      <a:pt x="43" y="18"/>
                    </a:cubicBezTo>
                    <a:cubicBezTo>
                      <a:pt x="45" y="7"/>
                      <a:pt x="52" y="1"/>
                      <a:pt x="63" y="1"/>
                    </a:cubicBezTo>
                    <a:cubicBezTo>
                      <a:pt x="65" y="1"/>
                      <a:pt x="68" y="0"/>
                      <a:pt x="70" y="0"/>
                    </a:cubicBezTo>
                    <a:cubicBezTo>
                      <a:pt x="76" y="1"/>
                      <a:pt x="81" y="7"/>
                      <a:pt x="91" y="35"/>
                    </a:cubicBezTo>
                    <a:cubicBezTo>
                      <a:pt x="104" y="73"/>
                      <a:pt x="149" y="205"/>
                      <a:pt x="157" y="231"/>
                    </a:cubicBezTo>
                    <a:cubicBezTo>
                      <a:pt x="165" y="257"/>
                      <a:pt x="179" y="279"/>
                      <a:pt x="176" y="291"/>
                    </a:cubicBezTo>
                    <a:cubicBezTo>
                      <a:pt x="174" y="302"/>
                      <a:pt x="201" y="323"/>
                      <a:pt x="206" y="334"/>
                    </a:cubicBezTo>
                    <a:cubicBezTo>
                      <a:pt x="211" y="345"/>
                      <a:pt x="215" y="342"/>
                      <a:pt x="222" y="353"/>
                    </a:cubicBezTo>
                    <a:cubicBezTo>
                      <a:pt x="222" y="353"/>
                      <a:pt x="223" y="354"/>
                      <a:pt x="223" y="354"/>
                    </a:cubicBezTo>
                    <a:cubicBezTo>
                      <a:pt x="229" y="366"/>
                      <a:pt x="223" y="394"/>
                      <a:pt x="220" y="396"/>
                    </a:cubicBezTo>
                    <a:close/>
                  </a:path>
                </a:pathLst>
              </a:custGeom>
              <a:solidFill>
                <a:srgbClr val="E8E8EB"/>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303" name="Google Shape;731;p97">
                <a:extLst>
                  <a:ext uri="{FF2B5EF4-FFF2-40B4-BE49-F238E27FC236}">
                    <a16:creationId xmlns:a16="http://schemas.microsoft.com/office/drawing/2014/main" id="{28C4BF74-3E51-4F7B-C19E-ABFB53DE3669}"/>
                  </a:ext>
                </a:extLst>
              </p:cNvPr>
              <p:cNvSpPr/>
              <p:nvPr/>
            </p:nvSpPr>
            <p:spPr>
              <a:xfrm>
                <a:off x="5134" y="124"/>
                <a:ext cx="378" cy="590"/>
              </a:xfrm>
              <a:custGeom>
                <a:avLst/>
                <a:gdLst/>
                <a:ahLst/>
                <a:cxnLst/>
                <a:rect l="l" t="t" r="r" b="b"/>
                <a:pathLst>
                  <a:path w="520" h="811" extrusionOk="0">
                    <a:moveTo>
                      <a:pt x="499" y="410"/>
                    </a:moveTo>
                    <a:cubicBezTo>
                      <a:pt x="488" y="418"/>
                      <a:pt x="467" y="431"/>
                      <a:pt x="459" y="444"/>
                    </a:cubicBezTo>
                    <a:cubicBezTo>
                      <a:pt x="450" y="456"/>
                      <a:pt x="433" y="481"/>
                      <a:pt x="423" y="486"/>
                    </a:cubicBezTo>
                    <a:cubicBezTo>
                      <a:pt x="414" y="492"/>
                      <a:pt x="400" y="486"/>
                      <a:pt x="397" y="504"/>
                    </a:cubicBezTo>
                    <a:cubicBezTo>
                      <a:pt x="395" y="523"/>
                      <a:pt x="391" y="524"/>
                      <a:pt x="377" y="524"/>
                    </a:cubicBezTo>
                    <a:cubicBezTo>
                      <a:pt x="364" y="524"/>
                      <a:pt x="346" y="546"/>
                      <a:pt x="337" y="532"/>
                    </a:cubicBezTo>
                    <a:cubicBezTo>
                      <a:pt x="327" y="518"/>
                      <a:pt x="319" y="510"/>
                      <a:pt x="313" y="515"/>
                    </a:cubicBezTo>
                    <a:cubicBezTo>
                      <a:pt x="306" y="520"/>
                      <a:pt x="305" y="529"/>
                      <a:pt x="305" y="545"/>
                    </a:cubicBezTo>
                    <a:cubicBezTo>
                      <a:pt x="305" y="561"/>
                      <a:pt x="321" y="600"/>
                      <a:pt x="302" y="603"/>
                    </a:cubicBezTo>
                    <a:cubicBezTo>
                      <a:pt x="283" y="606"/>
                      <a:pt x="275" y="597"/>
                      <a:pt x="270" y="606"/>
                    </a:cubicBezTo>
                    <a:cubicBezTo>
                      <a:pt x="265" y="614"/>
                      <a:pt x="263" y="628"/>
                      <a:pt x="263" y="628"/>
                    </a:cubicBezTo>
                    <a:cubicBezTo>
                      <a:pt x="263" y="628"/>
                      <a:pt x="271" y="658"/>
                      <a:pt x="255" y="653"/>
                    </a:cubicBezTo>
                    <a:cubicBezTo>
                      <a:pt x="239" y="648"/>
                      <a:pt x="231" y="661"/>
                      <a:pt x="212" y="666"/>
                    </a:cubicBezTo>
                    <a:cubicBezTo>
                      <a:pt x="193" y="670"/>
                      <a:pt x="193" y="668"/>
                      <a:pt x="191" y="683"/>
                    </a:cubicBezTo>
                    <a:cubicBezTo>
                      <a:pt x="189" y="698"/>
                      <a:pt x="199" y="718"/>
                      <a:pt x="185" y="726"/>
                    </a:cubicBezTo>
                    <a:cubicBezTo>
                      <a:pt x="172" y="734"/>
                      <a:pt x="173" y="738"/>
                      <a:pt x="171" y="750"/>
                    </a:cubicBezTo>
                    <a:cubicBezTo>
                      <a:pt x="168" y="763"/>
                      <a:pt x="155" y="793"/>
                      <a:pt x="155" y="810"/>
                    </a:cubicBezTo>
                    <a:cubicBezTo>
                      <a:pt x="153" y="811"/>
                      <a:pt x="153" y="811"/>
                      <a:pt x="153" y="811"/>
                    </a:cubicBezTo>
                    <a:cubicBezTo>
                      <a:pt x="153" y="811"/>
                      <a:pt x="152" y="810"/>
                      <a:pt x="152" y="810"/>
                    </a:cubicBezTo>
                    <a:cubicBezTo>
                      <a:pt x="145" y="799"/>
                      <a:pt x="141" y="802"/>
                      <a:pt x="136" y="791"/>
                    </a:cubicBezTo>
                    <a:cubicBezTo>
                      <a:pt x="131" y="780"/>
                      <a:pt x="104" y="759"/>
                      <a:pt x="106" y="748"/>
                    </a:cubicBezTo>
                    <a:cubicBezTo>
                      <a:pt x="109" y="736"/>
                      <a:pt x="95" y="714"/>
                      <a:pt x="87" y="688"/>
                    </a:cubicBezTo>
                    <a:cubicBezTo>
                      <a:pt x="79" y="662"/>
                      <a:pt x="34" y="530"/>
                      <a:pt x="21" y="492"/>
                    </a:cubicBezTo>
                    <a:cubicBezTo>
                      <a:pt x="11" y="464"/>
                      <a:pt x="6" y="458"/>
                      <a:pt x="0" y="457"/>
                    </a:cubicBezTo>
                    <a:cubicBezTo>
                      <a:pt x="0" y="457"/>
                      <a:pt x="0" y="457"/>
                      <a:pt x="0" y="457"/>
                    </a:cubicBezTo>
                    <a:cubicBezTo>
                      <a:pt x="0" y="457"/>
                      <a:pt x="12" y="426"/>
                      <a:pt x="21" y="431"/>
                    </a:cubicBezTo>
                    <a:cubicBezTo>
                      <a:pt x="30" y="436"/>
                      <a:pt x="35" y="439"/>
                      <a:pt x="38" y="419"/>
                    </a:cubicBezTo>
                    <a:cubicBezTo>
                      <a:pt x="41" y="399"/>
                      <a:pt x="45" y="375"/>
                      <a:pt x="49" y="370"/>
                    </a:cubicBezTo>
                    <a:cubicBezTo>
                      <a:pt x="53" y="365"/>
                      <a:pt x="64" y="349"/>
                      <a:pt x="65" y="341"/>
                    </a:cubicBezTo>
                    <a:cubicBezTo>
                      <a:pt x="66" y="333"/>
                      <a:pt x="78" y="324"/>
                      <a:pt x="72" y="314"/>
                    </a:cubicBezTo>
                    <a:cubicBezTo>
                      <a:pt x="72" y="314"/>
                      <a:pt x="65" y="291"/>
                      <a:pt x="65" y="268"/>
                    </a:cubicBezTo>
                    <a:cubicBezTo>
                      <a:pt x="65" y="244"/>
                      <a:pt x="74" y="228"/>
                      <a:pt x="74" y="228"/>
                    </a:cubicBezTo>
                    <a:cubicBezTo>
                      <a:pt x="74" y="228"/>
                      <a:pt x="79" y="204"/>
                      <a:pt x="74" y="191"/>
                    </a:cubicBezTo>
                    <a:cubicBezTo>
                      <a:pt x="69" y="178"/>
                      <a:pt x="74" y="160"/>
                      <a:pt x="76" y="150"/>
                    </a:cubicBezTo>
                    <a:cubicBezTo>
                      <a:pt x="78" y="141"/>
                      <a:pt x="108" y="66"/>
                      <a:pt x="106" y="56"/>
                    </a:cubicBezTo>
                    <a:cubicBezTo>
                      <a:pt x="105" y="45"/>
                      <a:pt x="123" y="0"/>
                      <a:pt x="139" y="23"/>
                    </a:cubicBezTo>
                    <a:cubicBezTo>
                      <a:pt x="155" y="46"/>
                      <a:pt x="169" y="70"/>
                      <a:pt x="189" y="46"/>
                    </a:cubicBezTo>
                    <a:cubicBezTo>
                      <a:pt x="209" y="22"/>
                      <a:pt x="219" y="2"/>
                      <a:pt x="244" y="10"/>
                    </a:cubicBezTo>
                    <a:cubicBezTo>
                      <a:pt x="269" y="17"/>
                      <a:pt x="299" y="34"/>
                      <a:pt x="312" y="74"/>
                    </a:cubicBezTo>
                    <a:cubicBezTo>
                      <a:pt x="325" y="114"/>
                      <a:pt x="344" y="145"/>
                      <a:pt x="349" y="175"/>
                    </a:cubicBezTo>
                    <a:cubicBezTo>
                      <a:pt x="353" y="205"/>
                      <a:pt x="354" y="257"/>
                      <a:pt x="372" y="264"/>
                    </a:cubicBezTo>
                    <a:cubicBezTo>
                      <a:pt x="390" y="270"/>
                      <a:pt x="407" y="256"/>
                      <a:pt x="417" y="274"/>
                    </a:cubicBezTo>
                    <a:cubicBezTo>
                      <a:pt x="427" y="292"/>
                      <a:pt x="427" y="322"/>
                      <a:pt x="443" y="328"/>
                    </a:cubicBezTo>
                    <a:cubicBezTo>
                      <a:pt x="459" y="334"/>
                      <a:pt x="461" y="320"/>
                      <a:pt x="479" y="334"/>
                    </a:cubicBezTo>
                    <a:cubicBezTo>
                      <a:pt x="496" y="349"/>
                      <a:pt x="519" y="374"/>
                      <a:pt x="519" y="381"/>
                    </a:cubicBezTo>
                    <a:cubicBezTo>
                      <a:pt x="520" y="388"/>
                      <a:pt x="511" y="402"/>
                      <a:pt x="499" y="410"/>
                    </a:cubicBezTo>
                    <a:close/>
                  </a:path>
                </a:pathLst>
              </a:custGeom>
              <a:solidFill>
                <a:srgbClr val="2CA6D1"/>
              </a:solidFill>
              <a:ln w="9525" cap="flat" cmpd="sng">
                <a:solidFill>
                  <a:srgbClr val="FFFFFF"/>
                </a:solidFill>
                <a:prstDash val="solid"/>
                <a:miter lim="800000"/>
                <a:headEnd type="none" w="sm" len="sm"/>
                <a:tailEnd type="none" w="sm" len="sm"/>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grpSp>
        <p:grpSp>
          <p:nvGrpSpPr>
            <p:cNvPr id="161" name="Google Shape;732;p97">
              <a:extLst>
                <a:ext uri="{FF2B5EF4-FFF2-40B4-BE49-F238E27FC236}">
                  <a16:creationId xmlns:a16="http://schemas.microsoft.com/office/drawing/2014/main" id="{35267F54-5D89-A755-DCC3-E8D9A0AAACBC}"/>
                </a:ext>
              </a:extLst>
            </p:cNvPr>
            <p:cNvGrpSpPr/>
            <p:nvPr/>
          </p:nvGrpSpPr>
          <p:grpSpPr>
            <a:xfrm>
              <a:off x="683568" y="3319120"/>
              <a:ext cx="2133927" cy="1196830"/>
              <a:chOff x="-12" y="-11"/>
              <a:chExt cx="5790" cy="3248"/>
            </a:xfrm>
          </p:grpSpPr>
          <p:sp>
            <p:nvSpPr>
              <p:cNvPr id="171" name="Google Shape;733;p97">
                <a:extLst>
                  <a:ext uri="{FF2B5EF4-FFF2-40B4-BE49-F238E27FC236}">
                    <a16:creationId xmlns:a16="http://schemas.microsoft.com/office/drawing/2014/main" id="{4A4D61FF-362B-F1D1-81FA-ADE493BA13ED}"/>
                  </a:ext>
                </a:extLst>
              </p:cNvPr>
              <p:cNvSpPr/>
              <p:nvPr/>
            </p:nvSpPr>
            <p:spPr>
              <a:xfrm>
                <a:off x="1818" y="-11"/>
                <a:ext cx="3960" cy="2999"/>
              </a:xfrm>
              <a:custGeom>
                <a:avLst/>
                <a:gdLst/>
                <a:ahLst/>
                <a:cxnLst/>
                <a:rect l="l" t="t" r="r" b="b"/>
                <a:pathLst>
                  <a:path w="2060" h="1558" extrusionOk="0">
                    <a:moveTo>
                      <a:pt x="2040" y="1310"/>
                    </a:moveTo>
                    <a:cubicBezTo>
                      <a:pt x="2045" y="1300"/>
                      <a:pt x="2060" y="1281"/>
                      <a:pt x="2046" y="1277"/>
                    </a:cubicBezTo>
                    <a:cubicBezTo>
                      <a:pt x="2032" y="1273"/>
                      <a:pt x="2018" y="1271"/>
                      <a:pt x="2005" y="1263"/>
                    </a:cubicBezTo>
                    <a:cubicBezTo>
                      <a:pt x="1992" y="1255"/>
                      <a:pt x="1998" y="1253"/>
                      <a:pt x="1983" y="1245"/>
                    </a:cubicBezTo>
                    <a:cubicBezTo>
                      <a:pt x="1968" y="1237"/>
                      <a:pt x="1961" y="1245"/>
                      <a:pt x="1956" y="1237"/>
                    </a:cubicBezTo>
                    <a:cubicBezTo>
                      <a:pt x="1950" y="1229"/>
                      <a:pt x="1948" y="1230"/>
                      <a:pt x="1946" y="1224"/>
                    </a:cubicBezTo>
                    <a:cubicBezTo>
                      <a:pt x="1944" y="1218"/>
                      <a:pt x="1938" y="1210"/>
                      <a:pt x="1937" y="1204"/>
                    </a:cubicBezTo>
                    <a:cubicBezTo>
                      <a:pt x="1936" y="1199"/>
                      <a:pt x="1929" y="1204"/>
                      <a:pt x="1928" y="1192"/>
                    </a:cubicBezTo>
                    <a:cubicBezTo>
                      <a:pt x="1928" y="1181"/>
                      <a:pt x="1922" y="1164"/>
                      <a:pt x="1912" y="1156"/>
                    </a:cubicBezTo>
                    <a:cubicBezTo>
                      <a:pt x="1903" y="1148"/>
                      <a:pt x="1884" y="1112"/>
                      <a:pt x="1878" y="1102"/>
                    </a:cubicBezTo>
                    <a:cubicBezTo>
                      <a:pt x="1877" y="1100"/>
                      <a:pt x="1876" y="1099"/>
                      <a:pt x="1875" y="1098"/>
                    </a:cubicBezTo>
                    <a:cubicBezTo>
                      <a:pt x="1869" y="1089"/>
                      <a:pt x="1863" y="1084"/>
                      <a:pt x="1858" y="1077"/>
                    </a:cubicBezTo>
                    <a:cubicBezTo>
                      <a:pt x="1852" y="1069"/>
                      <a:pt x="1829" y="1058"/>
                      <a:pt x="1828" y="1054"/>
                    </a:cubicBezTo>
                    <a:cubicBezTo>
                      <a:pt x="1828" y="1050"/>
                      <a:pt x="1824" y="1035"/>
                      <a:pt x="1810" y="1024"/>
                    </a:cubicBezTo>
                    <a:cubicBezTo>
                      <a:pt x="1796" y="1014"/>
                      <a:pt x="1787" y="1012"/>
                      <a:pt x="1787" y="1004"/>
                    </a:cubicBezTo>
                    <a:cubicBezTo>
                      <a:pt x="1787" y="995"/>
                      <a:pt x="1786" y="982"/>
                      <a:pt x="1778" y="978"/>
                    </a:cubicBezTo>
                    <a:cubicBezTo>
                      <a:pt x="1769" y="975"/>
                      <a:pt x="1786" y="964"/>
                      <a:pt x="1756" y="973"/>
                    </a:cubicBezTo>
                    <a:cubicBezTo>
                      <a:pt x="1726" y="982"/>
                      <a:pt x="1730" y="972"/>
                      <a:pt x="1726" y="982"/>
                    </a:cubicBezTo>
                    <a:cubicBezTo>
                      <a:pt x="1721" y="992"/>
                      <a:pt x="1722" y="998"/>
                      <a:pt x="1718" y="998"/>
                    </a:cubicBezTo>
                    <a:cubicBezTo>
                      <a:pt x="1713" y="998"/>
                      <a:pt x="1712" y="1002"/>
                      <a:pt x="1709" y="1014"/>
                    </a:cubicBezTo>
                    <a:cubicBezTo>
                      <a:pt x="1706" y="1026"/>
                      <a:pt x="1704" y="1023"/>
                      <a:pt x="1690" y="1029"/>
                    </a:cubicBezTo>
                    <a:cubicBezTo>
                      <a:pt x="1677" y="1034"/>
                      <a:pt x="1667" y="1047"/>
                      <a:pt x="1662" y="1041"/>
                    </a:cubicBezTo>
                    <a:cubicBezTo>
                      <a:pt x="1661" y="1040"/>
                      <a:pt x="1660" y="1039"/>
                      <a:pt x="1659" y="1036"/>
                    </a:cubicBezTo>
                    <a:cubicBezTo>
                      <a:pt x="1654" y="1020"/>
                      <a:pt x="1648" y="1012"/>
                      <a:pt x="1640" y="1008"/>
                    </a:cubicBezTo>
                    <a:cubicBezTo>
                      <a:pt x="1632" y="1004"/>
                      <a:pt x="1615" y="988"/>
                      <a:pt x="1604" y="974"/>
                    </a:cubicBezTo>
                    <a:cubicBezTo>
                      <a:pt x="1594" y="961"/>
                      <a:pt x="1582" y="964"/>
                      <a:pt x="1578" y="960"/>
                    </a:cubicBezTo>
                    <a:cubicBezTo>
                      <a:pt x="1574" y="957"/>
                      <a:pt x="1570" y="954"/>
                      <a:pt x="1574" y="944"/>
                    </a:cubicBezTo>
                    <a:cubicBezTo>
                      <a:pt x="1577" y="933"/>
                      <a:pt x="1578" y="924"/>
                      <a:pt x="1562" y="926"/>
                    </a:cubicBezTo>
                    <a:cubicBezTo>
                      <a:pt x="1545" y="929"/>
                      <a:pt x="1542" y="937"/>
                      <a:pt x="1529" y="938"/>
                    </a:cubicBezTo>
                    <a:cubicBezTo>
                      <a:pt x="1516" y="938"/>
                      <a:pt x="1512" y="932"/>
                      <a:pt x="1506" y="932"/>
                    </a:cubicBezTo>
                    <a:cubicBezTo>
                      <a:pt x="1499" y="932"/>
                      <a:pt x="1498" y="934"/>
                      <a:pt x="1492" y="934"/>
                    </a:cubicBezTo>
                    <a:cubicBezTo>
                      <a:pt x="1487" y="934"/>
                      <a:pt x="1476" y="938"/>
                      <a:pt x="1476" y="930"/>
                    </a:cubicBezTo>
                    <a:cubicBezTo>
                      <a:pt x="1476" y="156"/>
                      <a:pt x="1476" y="156"/>
                      <a:pt x="1476" y="156"/>
                    </a:cubicBezTo>
                    <a:cubicBezTo>
                      <a:pt x="1476" y="156"/>
                      <a:pt x="1424" y="146"/>
                      <a:pt x="1414" y="138"/>
                    </a:cubicBezTo>
                    <a:cubicBezTo>
                      <a:pt x="1403" y="131"/>
                      <a:pt x="1393" y="116"/>
                      <a:pt x="1358" y="118"/>
                    </a:cubicBezTo>
                    <a:cubicBezTo>
                      <a:pt x="1324" y="119"/>
                      <a:pt x="1282" y="135"/>
                      <a:pt x="1267" y="132"/>
                    </a:cubicBezTo>
                    <a:cubicBezTo>
                      <a:pt x="1252" y="128"/>
                      <a:pt x="1246" y="108"/>
                      <a:pt x="1189" y="108"/>
                    </a:cubicBezTo>
                    <a:cubicBezTo>
                      <a:pt x="1132" y="109"/>
                      <a:pt x="1134" y="105"/>
                      <a:pt x="1102" y="96"/>
                    </a:cubicBezTo>
                    <a:cubicBezTo>
                      <a:pt x="1070" y="88"/>
                      <a:pt x="1063" y="74"/>
                      <a:pt x="1016" y="82"/>
                    </a:cubicBezTo>
                    <a:cubicBezTo>
                      <a:pt x="968" y="91"/>
                      <a:pt x="962" y="103"/>
                      <a:pt x="946" y="95"/>
                    </a:cubicBezTo>
                    <a:cubicBezTo>
                      <a:pt x="929" y="87"/>
                      <a:pt x="889" y="84"/>
                      <a:pt x="886" y="80"/>
                    </a:cubicBezTo>
                    <a:cubicBezTo>
                      <a:pt x="884" y="76"/>
                      <a:pt x="883" y="65"/>
                      <a:pt x="886" y="60"/>
                    </a:cubicBezTo>
                    <a:cubicBezTo>
                      <a:pt x="890" y="54"/>
                      <a:pt x="882" y="47"/>
                      <a:pt x="864" y="49"/>
                    </a:cubicBezTo>
                    <a:cubicBezTo>
                      <a:pt x="845" y="51"/>
                      <a:pt x="807" y="62"/>
                      <a:pt x="786" y="58"/>
                    </a:cubicBezTo>
                    <a:cubicBezTo>
                      <a:pt x="766" y="54"/>
                      <a:pt x="760" y="49"/>
                      <a:pt x="764" y="43"/>
                    </a:cubicBezTo>
                    <a:cubicBezTo>
                      <a:pt x="768" y="37"/>
                      <a:pt x="757" y="30"/>
                      <a:pt x="748" y="30"/>
                    </a:cubicBezTo>
                    <a:cubicBezTo>
                      <a:pt x="740" y="29"/>
                      <a:pt x="735" y="36"/>
                      <a:pt x="732" y="40"/>
                    </a:cubicBezTo>
                    <a:cubicBezTo>
                      <a:pt x="730" y="45"/>
                      <a:pt x="733" y="52"/>
                      <a:pt x="728" y="55"/>
                    </a:cubicBezTo>
                    <a:cubicBezTo>
                      <a:pt x="722" y="58"/>
                      <a:pt x="696" y="54"/>
                      <a:pt x="690" y="52"/>
                    </a:cubicBezTo>
                    <a:cubicBezTo>
                      <a:pt x="685" y="50"/>
                      <a:pt x="686" y="51"/>
                      <a:pt x="697" y="46"/>
                    </a:cubicBezTo>
                    <a:cubicBezTo>
                      <a:pt x="708" y="42"/>
                      <a:pt x="718" y="42"/>
                      <a:pt x="718" y="30"/>
                    </a:cubicBezTo>
                    <a:cubicBezTo>
                      <a:pt x="719" y="18"/>
                      <a:pt x="716" y="20"/>
                      <a:pt x="706" y="18"/>
                    </a:cubicBezTo>
                    <a:cubicBezTo>
                      <a:pt x="696" y="16"/>
                      <a:pt x="702" y="0"/>
                      <a:pt x="676" y="9"/>
                    </a:cubicBezTo>
                    <a:cubicBezTo>
                      <a:pt x="651" y="18"/>
                      <a:pt x="654" y="30"/>
                      <a:pt x="632" y="36"/>
                    </a:cubicBezTo>
                    <a:cubicBezTo>
                      <a:pt x="610" y="42"/>
                      <a:pt x="598" y="58"/>
                      <a:pt x="573" y="56"/>
                    </a:cubicBezTo>
                    <a:cubicBezTo>
                      <a:pt x="548" y="54"/>
                      <a:pt x="552" y="55"/>
                      <a:pt x="538" y="54"/>
                    </a:cubicBezTo>
                    <a:cubicBezTo>
                      <a:pt x="525" y="54"/>
                      <a:pt x="479" y="65"/>
                      <a:pt x="473" y="75"/>
                    </a:cubicBezTo>
                    <a:cubicBezTo>
                      <a:pt x="467" y="85"/>
                      <a:pt x="446" y="100"/>
                      <a:pt x="422" y="98"/>
                    </a:cubicBezTo>
                    <a:cubicBezTo>
                      <a:pt x="398" y="96"/>
                      <a:pt x="393" y="94"/>
                      <a:pt x="364" y="115"/>
                    </a:cubicBezTo>
                    <a:cubicBezTo>
                      <a:pt x="336" y="136"/>
                      <a:pt x="336" y="156"/>
                      <a:pt x="326" y="170"/>
                    </a:cubicBezTo>
                    <a:cubicBezTo>
                      <a:pt x="316" y="184"/>
                      <a:pt x="304" y="214"/>
                      <a:pt x="261" y="217"/>
                    </a:cubicBezTo>
                    <a:cubicBezTo>
                      <a:pt x="218" y="220"/>
                      <a:pt x="170" y="218"/>
                      <a:pt x="170" y="218"/>
                    </a:cubicBezTo>
                    <a:cubicBezTo>
                      <a:pt x="170" y="218"/>
                      <a:pt x="165" y="226"/>
                      <a:pt x="165" y="230"/>
                    </a:cubicBezTo>
                    <a:cubicBezTo>
                      <a:pt x="165" y="234"/>
                      <a:pt x="170" y="250"/>
                      <a:pt x="160" y="254"/>
                    </a:cubicBezTo>
                    <a:cubicBezTo>
                      <a:pt x="150" y="258"/>
                      <a:pt x="131" y="258"/>
                      <a:pt x="133" y="262"/>
                    </a:cubicBezTo>
                    <a:cubicBezTo>
                      <a:pt x="135" y="265"/>
                      <a:pt x="150" y="267"/>
                      <a:pt x="154" y="270"/>
                    </a:cubicBezTo>
                    <a:cubicBezTo>
                      <a:pt x="158" y="272"/>
                      <a:pt x="211" y="284"/>
                      <a:pt x="220" y="296"/>
                    </a:cubicBezTo>
                    <a:cubicBezTo>
                      <a:pt x="230" y="309"/>
                      <a:pt x="228" y="304"/>
                      <a:pt x="240" y="310"/>
                    </a:cubicBezTo>
                    <a:cubicBezTo>
                      <a:pt x="252" y="317"/>
                      <a:pt x="282" y="326"/>
                      <a:pt x="286" y="340"/>
                    </a:cubicBezTo>
                    <a:cubicBezTo>
                      <a:pt x="290" y="353"/>
                      <a:pt x="294" y="365"/>
                      <a:pt x="300" y="367"/>
                    </a:cubicBezTo>
                    <a:cubicBezTo>
                      <a:pt x="301" y="367"/>
                      <a:pt x="301" y="367"/>
                      <a:pt x="302" y="367"/>
                    </a:cubicBezTo>
                    <a:cubicBezTo>
                      <a:pt x="309" y="368"/>
                      <a:pt x="344" y="376"/>
                      <a:pt x="348" y="376"/>
                    </a:cubicBezTo>
                    <a:cubicBezTo>
                      <a:pt x="353" y="376"/>
                      <a:pt x="359" y="384"/>
                      <a:pt x="356" y="387"/>
                    </a:cubicBezTo>
                    <a:cubicBezTo>
                      <a:pt x="352" y="390"/>
                      <a:pt x="377" y="404"/>
                      <a:pt x="377" y="404"/>
                    </a:cubicBezTo>
                    <a:cubicBezTo>
                      <a:pt x="377" y="404"/>
                      <a:pt x="384" y="412"/>
                      <a:pt x="387" y="417"/>
                    </a:cubicBezTo>
                    <a:cubicBezTo>
                      <a:pt x="390" y="422"/>
                      <a:pt x="386" y="432"/>
                      <a:pt x="388" y="432"/>
                    </a:cubicBezTo>
                    <a:cubicBezTo>
                      <a:pt x="390" y="432"/>
                      <a:pt x="394" y="434"/>
                      <a:pt x="398" y="430"/>
                    </a:cubicBezTo>
                    <a:cubicBezTo>
                      <a:pt x="403" y="426"/>
                      <a:pt x="418" y="430"/>
                      <a:pt x="412" y="436"/>
                    </a:cubicBezTo>
                    <a:cubicBezTo>
                      <a:pt x="407" y="442"/>
                      <a:pt x="404" y="453"/>
                      <a:pt x="396" y="453"/>
                    </a:cubicBezTo>
                    <a:cubicBezTo>
                      <a:pt x="388" y="453"/>
                      <a:pt x="385" y="453"/>
                      <a:pt x="366" y="452"/>
                    </a:cubicBezTo>
                    <a:cubicBezTo>
                      <a:pt x="346" y="450"/>
                      <a:pt x="320" y="450"/>
                      <a:pt x="307" y="448"/>
                    </a:cubicBezTo>
                    <a:cubicBezTo>
                      <a:pt x="294" y="447"/>
                      <a:pt x="274" y="454"/>
                      <a:pt x="286" y="442"/>
                    </a:cubicBezTo>
                    <a:cubicBezTo>
                      <a:pt x="299" y="429"/>
                      <a:pt x="290" y="428"/>
                      <a:pt x="293" y="417"/>
                    </a:cubicBezTo>
                    <a:cubicBezTo>
                      <a:pt x="295" y="409"/>
                      <a:pt x="298" y="406"/>
                      <a:pt x="291" y="406"/>
                    </a:cubicBezTo>
                    <a:cubicBezTo>
                      <a:pt x="289" y="406"/>
                      <a:pt x="286" y="407"/>
                      <a:pt x="281" y="407"/>
                    </a:cubicBezTo>
                    <a:cubicBezTo>
                      <a:pt x="262" y="409"/>
                      <a:pt x="156" y="446"/>
                      <a:pt x="133" y="456"/>
                    </a:cubicBezTo>
                    <a:cubicBezTo>
                      <a:pt x="110" y="465"/>
                      <a:pt x="76" y="473"/>
                      <a:pt x="71" y="478"/>
                    </a:cubicBezTo>
                    <a:cubicBezTo>
                      <a:pt x="66" y="482"/>
                      <a:pt x="56" y="495"/>
                      <a:pt x="71" y="498"/>
                    </a:cubicBezTo>
                    <a:cubicBezTo>
                      <a:pt x="86" y="502"/>
                      <a:pt x="114" y="505"/>
                      <a:pt x="119" y="511"/>
                    </a:cubicBezTo>
                    <a:cubicBezTo>
                      <a:pt x="124" y="517"/>
                      <a:pt x="125" y="527"/>
                      <a:pt x="130" y="530"/>
                    </a:cubicBezTo>
                    <a:cubicBezTo>
                      <a:pt x="134" y="534"/>
                      <a:pt x="152" y="540"/>
                      <a:pt x="152" y="550"/>
                    </a:cubicBezTo>
                    <a:cubicBezTo>
                      <a:pt x="153" y="561"/>
                      <a:pt x="136" y="566"/>
                      <a:pt x="164" y="575"/>
                    </a:cubicBezTo>
                    <a:cubicBezTo>
                      <a:pt x="193" y="584"/>
                      <a:pt x="212" y="589"/>
                      <a:pt x="240" y="584"/>
                    </a:cubicBezTo>
                    <a:cubicBezTo>
                      <a:pt x="268" y="580"/>
                      <a:pt x="300" y="582"/>
                      <a:pt x="304" y="582"/>
                    </a:cubicBezTo>
                    <a:cubicBezTo>
                      <a:pt x="308" y="582"/>
                      <a:pt x="321" y="588"/>
                      <a:pt x="324" y="585"/>
                    </a:cubicBezTo>
                    <a:cubicBezTo>
                      <a:pt x="328" y="582"/>
                      <a:pt x="329" y="573"/>
                      <a:pt x="335" y="582"/>
                    </a:cubicBezTo>
                    <a:cubicBezTo>
                      <a:pt x="341" y="592"/>
                      <a:pt x="342" y="603"/>
                      <a:pt x="356" y="590"/>
                    </a:cubicBezTo>
                    <a:cubicBezTo>
                      <a:pt x="369" y="578"/>
                      <a:pt x="386" y="569"/>
                      <a:pt x="399" y="565"/>
                    </a:cubicBezTo>
                    <a:cubicBezTo>
                      <a:pt x="412" y="561"/>
                      <a:pt x="419" y="557"/>
                      <a:pt x="424" y="553"/>
                    </a:cubicBezTo>
                    <a:cubicBezTo>
                      <a:pt x="430" y="549"/>
                      <a:pt x="432" y="550"/>
                      <a:pt x="438" y="552"/>
                    </a:cubicBezTo>
                    <a:cubicBezTo>
                      <a:pt x="444" y="555"/>
                      <a:pt x="459" y="572"/>
                      <a:pt x="444" y="577"/>
                    </a:cubicBezTo>
                    <a:cubicBezTo>
                      <a:pt x="430" y="582"/>
                      <a:pt x="413" y="581"/>
                      <a:pt x="413" y="584"/>
                    </a:cubicBezTo>
                    <a:cubicBezTo>
                      <a:pt x="413" y="588"/>
                      <a:pt x="413" y="588"/>
                      <a:pt x="421" y="593"/>
                    </a:cubicBezTo>
                    <a:cubicBezTo>
                      <a:pt x="429" y="598"/>
                      <a:pt x="433" y="603"/>
                      <a:pt x="436" y="611"/>
                    </a:cubicBezTo>
                    <a:cubicBezTo>
                      <a:pt x="438" y="619"/>
                      <a:pt x="456" y="640"/>
                      <a:pt x="447" y="648"/>
                    </a:cubicBezTo>
                    <a:cubicBezTo>
                      <a:pt x="438" y="656"/>
                      <a:pt x="428" y="668"/>
                      <a:pt x="410" y="668"/>
                    </a:cubicBezTo>
                    <a:cubicBezTo>
                      <a:pt x="391" y="668"/>
                      <a:pt x="378" y="668"/>
                      <a:pt x="376" y="666"/>
                    </a:cubicBezTo>
                    <a:cubicBezTo>
                      <a:pt x="373" y="664"/>
                      <a:pt x="368" y="670"/>
                      <a:pt x="360" y="676"/>
                    </a:cubicBezTo>
                    <a:cubicBezTo>
                      <a:pt x="352" y="683"/>
                      <a:pt x="357" y="693"/>
                      <a:pt x="342" y="696"/>
                    </a:cubicBezTo>
                    <a:cubicBezTo>
                      <a:pt x="328" y="700"/>
                      <a:pt x="322" y="705"/>
                      <a:pt x="312" y="700"/>
                    </a:cubicBezTo>
                    <a:cubicBezTo>
                      <a:pt x="301" y="696"/>
                      <a:pt x="294" y="682"/>
                      <a:pt x="272" y="686"/>
                    </a:cubicBezTo>
                    <a:cubicBezTo>
                      <a:pt x="250" y="691"/>
                      <a:pt x="236" y="710"/>
                      <a:pt x="235" y="718"/>
                    </a:cubicBezTo>
                    <a:cubicBezTo>
                      <a:pt x="234" y="726"/>
                      <a:pt x="218" y="750"/>
                      <a:pt x="212" y="758"/>
                    </a:cubicBezTo>
                    <a:cubicBezTo>
                      <a:pt x="205" y="765"/>
                      <a:pt x="189" y="784"/>
                      <a:pt x="190" y="792"/>
                    </a:cubicBezTo>
                    <a:cubicBezTo>
                      <a:pt x="192" y="799"/>
                      <a:pt x="190" y="806"/>
                      <a:pt x="186" y="805"/>
                    </a:cubicBezTo>
                    <a:cubicBezTo>
                      <a:pt x="182" y="804"/>
                      <a:pt x="182" y="801"/>
                      <a:pt x="173" y="804"/>
                    </a:cubicBezTo>
                    <a:cubicBezTo>
                      <a:pt x="164" y="806"/>
                      <a:pt x="166" y="816"/>
                      <a:pt x="166" y="820"/>
                    </a:cubicBezTo>
                    <a:cubicBezTo>
                      <a:pt x="167" y="824"/>
                      <a:pt x="164" y="841"/>
                      <a:pt x="174" y="836"/>
                    </a:cubicBezTo>
                    <a:cubicBezTo>
                      <a:pt x="185" y="830"/>
                      <a:pt x="195" y="831"/>
                      <a:pt x="189" y="837"/>
                    </a:cubicBezTo>
                    <a:cubicBezTo>
                      <a:pt x="183" y="843"/>
                      <a:pt x="188" y="849"/>
                      <a:pt x="190" y="851"/>
                    </a:cubicBezTo>
                    <a:cubicBezTo>
                      <a:pt x="193" y="853"/>
                      <a:pt x="192" y="850"/>
                      <a:pt x="194" y="857"/>
                    </a:cubicBezTo>
                    <a:cubicBezTo>
                      <a:pt x="197" y="864"/>
                      <a:pt x="202" y="873"/>
                      <a:pt x="207" y="870"/>
                    </a:cubicBezTo>
                    <a:cubicBezTo>
                      <a:pt x="212" y="868"/>
                      <a:pt x="208" y="864"/>
                      <a:pt x="215" y="863"/>
                    </a:cubicBezTo>
                    <a:cubicBezTo>
                      <a:pt x="222" y="862"/>
                      <a:pt x="230" y="861"/>
                      <a:pt x="227" y="868"/>
                    </a:cubicBezTo>
                    <a:cubicBezTo>
                      <a:pt x="224" y="874"/>
                      <a:pt x="229" y="879"/>
                      <a:pt x="226" y="887"/>
                    </a:cubicBezTo>
                    <a:cubicBezTo>
                      <a:pt x="224" y="895"/>
                      <a:pt x="202" y="909"/>
                      <a:pt x="216" y="915"/>
                    </a:cubicBezTo>
                    <a:cubicBezTo>
                      <a:pt x="229" y="921"/>
                      <a:pt x="231" y="918"/>
                      <a:pt x="240" y="930"/>
                    </a:cubicBezTo>
                    <a:cubicBezTo>
                      <a:pt x="250" y="941"/>
                      <a:pt x="266" y="941"/>
                      <a:pt x="267" y="954"/>
                    </a:cubicBezTo>
                    <a:cubicBezTo>
                      <a:pt x="268" y="968"/>
                      <a:pt x="262" y="978"/>
                      <a:pt x="283" y="978"/>
                    </a:cubicBezTo>
                    <a:cubicBezTo>
                      <a:pt x="304" y="978"/>
                      <a:pt x="334" y="971"/>
                      <a:pt x="344" y="964"/>
                    </a:cubicBezTo>
                    <a:cubicBezTo>
                      <a:pt x="354" y="956"/>
                      <a:pt x="352" y="963"/>
                      <a:pt x="360" y="956"/>
                    </a:cubicBezTo>
                    <a:cubicBezTo>
                      <a:pt x="368" y="948"/>
                      <a:pt x="375" y="938"/>
                      <a:pt x="377" y="954"/>
                    </a:cubicBezTo>
                    <a:cubicBezTo>
                      <a:pt x="379" y="971"/>
                      <a:pt x="394" y="978"/>
                      <a:pt x="396" y="988"/>
                    </a:cubicBezTo>
                    <a:cubicBezTo>
                      <a:pt x="397" y="999"/>
                      <a:pt x="398" y="997"/>
                      <a:pt x="389" y="1006"/>
                    </a:cubicBezTo>
                    <a:cubicBezTo>
                      <a:pt x="380" y="1016"/>
                      <a:pt x="374" y="1018"/>
                      <a:pt x="382" y="1028"/>
                    </a:cubicBezTo>
                    <a:cubicBezTo>
                      <a:pt x="390" y="1037"/>
                      <a:pt x="393" y="1038"/>
                      <a:pt x="394" y="1050"/>
                    </a:cubicBezTo>
                    <a:cubicBezTo>
                      <a:pt x="394" y="1061"/>
                      <a:pt x="399" y="1064"/>
                      <a:pt x="392" y="1065"/>
                    </a:cubicBezTo>
                    <a:cubicBezTo>
                      <a:pt x="384" y="1066"/>
                      <a:pt x="382" y="1068"/>
                      <a:pt x="392" y="1072"/>
                    </a:cubicBezTo>
                    <a:cubicBezTo>
                      <a:pt x="401" y="1077"/>
                      <a:pt x="411" y="1074"/>
                      <a:pt x="414" y="1072"/>
                    </a:cubicBezTo>
                    <a:cubicBezTo>
                      <a:pt x="418" y="1071"/>
                      <a:pt x="420" y="1072"/>
                      <a:pt x="420" y="1067"/>
                    </a:cubicBezTo>
                    <a:cubicBezTo>
                      <a:pt x="421" y="1062"/>
                      <a:pt x="434" y="1052"/>
                      <a:pt x="438" y="1051"/>
                    </a:cubicBezTo>
                    <a:cubicBezTo>
                      <a:pt x="441" y="1050"/>
                      <a:pt x="462" y="1038"/>
                      <a:pt x="467" y="1039"/>
                    </a:cubicBezTo>
                    <a:cubicBezTo>
                      <a:pt x="472" y="1040"/>
                      <a:pt x="478" y="1046"/>
                      <a:pt x="485" y="1049"/>
                    </a:cubicBezTo>
                    <a:cubicBezTo>
                      <a:pt x="492" y="1052"/>
                      <a:pt x="504" y="1058"/>
                      <a:pt x="506" y="1052"/>
                    </a:cubicBezTo>
                    <a:cubicBezTo>
                      <a:pt x="508" y="1046"/>
                      <a:pt x="515" y="1049"/>
                      <a:pt x="524" y="1064"/>
                    </a:cubicBezTo>
                    <a:cubicBezTo>
                      <a:pt x="534" y="1080"/>
                      <a:pt x="534" y="1092"/>
                      <a:pt x="546" y="1091"/>
                    </a:cubicBezTo>
                    <a:cubicBezTo>
                      <a:pt x="557" y="1090"/>
                      <a:pt x="561" y="1092"/>
                      <a:pt x="557" y="1080"/>
                    </a:cubicBezTo>
                    <a:cubicBezTo>
                      <a:pt x="553" y="1068"/>
                      <a:pt x="551" y="1067"/>
                      <a:pt x="550" y="1060"/>
                    </a:cubicBezTo>
                    <a:cubicBezTo>
                      <a:pt x="548" y="1054"/>
                      <a:pt x="550" y="1050"/>
                      <a:pt x="558" y="1046"/>
                    </a:cubicBezTo>
                    <a:cubicBezTo>
                      <a:pt x="565" y="1043"/>
                      <a:pt x="563" y="1039"/>
                      <a:pt x="570" y="1051"/>
                    </a:cubicBezTo>
                    <a:cubicBezTo>
                      <a:pt x="576" y="1063"/>
                      <a:pt x="579" y="1068"/>
                      <a:pt x="593" y="1066"/>
                    </a:cubicBezTo>
                    <a:cubicBezTo>
                      <a:pt x="607" y="1063"/>
                      <a:pt x="622" y="1056"/>
                      <a:pt x="634" y="1056"/>
                    </a:cubicBezTo>
                    <a:cubicBezTo>
                      <a:pt x="646" y="1055"/>
                      <a:pt x="658" y="1058"/>
                      <a:pt x="638" y="1068"/>
                    </a:cubicBezTo>
                    <a:cubicBezTo>
                      <a:pt x="618" y="1079"/>
                      <a:pt x="613" y="1071"/>
                      <a:pt x="614" y="1094"/>
                    </a:cubicBezTo>
                    <a:cubicBezTo>
                      <a:pt x="616" y="1118"/>
                      <a:pt x="624" y="1124"/>
                      <a:pt x="614" y="1142"/>
                    </a:cubicBezTo>
                    <a:cubicBezTo>
                      <a:pt x="604" y="1159"/>
                      <a:pt x="602" y="1166"/>
                      <a:pt x="585" y="1174"/>
                    </a:cubicBezTo>
                    <a:cubicBezTo>
                      <a:pt x="568" y="1182"/>
                      <a:pt x="556" y="1185"/>
                      <a:pt x="556" y="1203"/>
                    </a:cubicBezTo>
                    <a:cubicBezTo>
                      <a:pt x="556" y="1221"/>
                      <a:pt x="556" y="1224"/>
                      <a:pt x="541" y="1224"/>
                    </a:cubicBezTo>
                    <a:cubicBezTo>
                      <a:pt x="526" y="1224"/>
                      <a:pt x="506" y="1246"/>
                      <a:pt x="497" y="1251"/>
                    </a:cubicBezTo>
                    <a:cubicBezTo>
                      <a:pt x="488" y="1256"/>
                      <a:pt x="466" y="1258"/>
                      <a:pt x="464" y="1275"/>
                    </a:cubicBezTo>
                    <a:cubicBezTo>
                      <a:pt x="463" y="1292"/>
                      <a:pt x="468" y="1303"/>
                      <a:pt x="454" y="1296"/>
                    </a:cubicBezTo>
                    <a:cubicBezTo>
                      <a:pt x="440" y="1290"/>
                      <a:pt x="432" y="1287"/>
                      <a:pt x="415" y="1292"/>
                    </a:cubicBezTo>
                    <a:cubicBezTo>
                      <a:pt x="398" y="1296"/>
                      <a:pt x="368" y="1316"/>
                      <a:pt x="362" y="1325"/>
                    </a:cubicBezTo>
                    <a:cubicBezTo>
                      <a:pt x="355" y="1334"/>
                      <a:pt x="346" y="1338"/>
                      <a:pt x="338" y="1345"/>
                    </a:cubicBezTo>
                    <a:cubicBezTo>
                      <a:pt x="329" y="1352"/>
                      <a:pt x="316" y="1364"/>
                      <a:pt x="306" y="1365"/>
                    </a:cubicBezTo>
                    <a:cubicBezTo>
                      <a:pt x="296" y="1366"/>
                      <a:pt x="286" y="1378"/>
                      <a:pt x="275" y="1378"/>
                    </a:cubicBezTo>
                    <a:cubicBezTo>
                      <a:pt x="264" y="1378"/>
                      <a:pt x="248" y="1378"/>
                      <a:pt x="246" y="1386"/>
                    </a:cubicBezTo>
                    <a:cubicBezTo>
                      <a:pt x="243" y="1395"/>
                      <a:pt x="241" y="1398"/>
                      <a:pt x="238" y="1400"/>
                    </a:cubicBezTo>
                    <a:cubicBezTo>
                      <a:pt x="234" y="1403"/>
                      <a:pt x="230" y="1411"/>
                      <a:pt x="234" y="1416"/>
                    </a:cubicBezTo>
                    <a:cubicBezTo>
                      <a:pt x="238" y="1420"/>
                      <a:pt x="240" y="1428"/>
                      <a:pt x="238" y="1432"/>
                    </a:cubicBezTo>
                    <a:cubicBezTo>
                      <a:pt x="236" y="1436"/>
                      <a:pt x="222" y="1451"/>
                      <a:pt x="215" y="1446"/>
                    </a:cubicBezTo>
                    <a:cubicBezTo>
                      <a:pt x="208" y="1442"/>
                      <a:pt x="220" y="1428"/>
                      <a:pt x="206" y="1428"/>
                    </a:cubicBezTo>
                    <a:cubicBezTo>
                      <a:pt x="192" y="1429"/>
                      <a:pt x="195" y="1434"/>
                      <a:pt x="190" y="1436"/>
                    </a:cubicBezTo>
                    <a:cubicBezTo>
                      <a:pt x="184" y="1439"/>
                      <a:pt x="178" y="1439"/>
                      <a:pt x="178" y="1439"/>
                    </a:cubicBezTo>
                    <a:cubicBezTo>
                      <a:pt x="178" y="1439"/>
                      <a:pt x="163" y="1450"/>
                      <a:pt x="166" y="1450"/>
                    </a:cubicBezTo>
                    <a:cubicBezTo>
                      <a:pt x="168" y="1450"/>
                      <a:pt x="178" y="1456"/>
                      <a:pt x="166" y="1456"/>
                    </a:cubicBezTo>
                    <a:cubicBezTo>
                      <a:pt x="154" y="1455"/>
                      <a:pt x="150" y="1448"/>
                      <a:pt x="140" y="1452"/>
                    </a:cubicBezTo>
                    <a:cubicBezTo>
                      <a:pt x="129" y="1455"/>
                      <a:pt x="114" y="1460"/>
                      <a:pt x="118" y="1467"/>
                    </a:cubicBezTo>
                    <a:cubicBezTo>
                      <a:pt x="121" y="1474"/>
                      <a:pt x="124" y="1479"/>
                      <a:pt x="121" y="1482"/>
                    </a:cubicBezTo>
                    <a:cubicBezTo>
                      <a:pt x="118" y="1484"/>
                      <a:pt x="116" y="1492"/>
                      <a:pt x="110" y="1496"/>
                    </a:cubicBezTo>
                    <a:cubicBezTo>
                      <a:pt x="104" y="1500"/>
                      <a:pt x="94" y="1506"/>
                      <a:pt x="89" y="1502"/>
                    </a:cubicBezTo>
                    <a:cubicBezTo>
                      <a:pt x="84" y="1498"/>
                      <a:pt x="84" y="1492"/>
                      <a:pt x="77" y="1490"/>
                    </a:cubicBezTo>
                    <a:cubicBezTo>
                      <a:pt x="70" y="1489"/>
                      <a:pt x="59" y="1500"/>
                      <a:pt x="55" y="1504"/>
                    </a:cubicBezTo>
                    <a:cubicBezTo>
                      <a:pt x="51" y="1508"/>
                      <a:pt x="58" y="1512"/>
                      <a:pt x="47" y="1514"/>
                    </a:cubicBezTo>
                    <a:cubicBezTo>
                      <a:pt x="36" y="1517"/>
                      <a:pt x="38" y="1524"/>
                      <a:pt x="30" y="1531"/>
                    </a:cubicBezTo>
                    <a:cubicBezTo>
                      <a:pt x="22" y="1538"/>
                      <a:pt x="18" y="1543"/>
                      <a:pt x="16" y="1547"/>
                    </a:cubicBezTo>
                    <a:cubicBezTo>
                      <a:pt x="14" y="1551"/>
                      <a:pt x="0" y="1558"/>
                      <a:pt x="8" y="1558"/>
                    </a:cubicBezTo>
                    <a:cubicBezTo>
                      <a:pt x="15" y="1557"/>
                      <a:pt x="35" y="1545"/>
                      <a:pt x="39" y="1540"/>
                    </a:cubicBezTo>
                    <a:cubicBezTo>
                      <a:pt x="43" y="1534"/>
                      <a:pt x="57" y="1520"/>
                      <a:pt x="62" y="1518"/>
                    </a:cubicBezTo>
                    <a:cubicBezTo>
                      <a:pt x="66" y="1515"/>
                      <a:pt x="68" y="1509"/>
                      <a:pt x="77" y="1514"/>
                    </a:cubicBezTo>
                    <a:cubicBezTo>
                      <a:pt x="86" y="1520"/>
                      <a:pt x="96" y="1523"/>
                      <a:pt x="108" y="1514"/>
                    </a:cubicBezTo>
                    <a:cubicBezTo>
                      <a:pt x="121" y="1506"/>
                      <a:pt x="118" y="1508"/>
                      <a:pt x="124" y="1506"/>
                    </a:cubicBezTo>
                    <a:cubicBezTo>
                      <a:pt x="131" y="1503"/>
                      <a:pt x="128" y="1516"/>
                      <a:pt x="148" y="1500"/>
                    </a:cubicBezTo>
                    <a:cubicBezTo>
                      <a:pt x="167" y="1485"/>
                      <a:pt x="178" y="1486"/>
                      <a:pt x="176" y="1478"/>
                    </a:cubicBezTo>
                    <a:cubicBezTo>
                      <a:pt x="174" y="1469"/>
                      <a:pt x="172" y="1466"/>
                      <a:pt x="175" y="1462"/>
                    </a:cubicBezTo>
                    <a:cubicBezTo>
                      <a:pt x="178" y="1458"/>
                      <a:pt x="175" y="1455"/>
                      <a:pt x="187" y="1456"/>
                    </a:cubicBezTo>
                    <a:cubicBezTo>
                      <a:pt x="199" y="1458"/>
                      <a:pt x="214" y="1462"/>
                      <a:pt x="222" y="1458"/>
                    </a:cubicBezTo>
                    <a:cubicBezTo>
                      <a:pt x="230" y="1454"/>
                      <a:pt x="241" y="1444"/>
                      <a:pt x="242" y="1441"/>
                    </a:cubicBezTo>
                    <a:cubicBezTo>
                      <a:pt x="242" y="1439"/>
                      <a:pt x="242" y="1435"/>
                      <a:pt x="244" y="1432"/>
                    </a:cubicBezTo>
                    <a:cubicBezTo>
                      <a:pt x="245" y="1430"/>
                      <a:pt x="246" y="1428"/>
                      <a:pt x="248" y="1426"/>
                    </a:cubicBezTo>
                    <a:cubicBezTo>
                      <a:pt x="254" y="1422"/>
                      <a:pt x="258" y="1419"/>
                      <a:pt x="271" y="1410"/>
                    </a:cubicBezTo>
                    <a:cubicBezTo>
                      <a:pt x="284" y="1400"/>
                      <a:pt x="291" y="1402"/>
                      <a:pt x="297" y="1403"/>
                    </a:cubicBezTo>
                    <a:cubicBezTo>
                      <a:pt x="303" y="1404"/>
                      <a:pt x="312" y="1405"/>
                      <a:pt x="320" y="1402"/>
                    </a:cubicBezTo>
                    <a:cubicBezTo>
                      <a:pt x="328" y="1400"/>
                      <a:pt x="329" y="1389"/>
                      <a:pt x="333" y="1382"/>
                    </a:cubicBezTo>
                    <a:cubicBezTo>
                      <a:pt x="337" y="1374"/>
                      <a:pt x="339" y="1374"/>
                      <a:pt x="347" y="1379"/>
                    </a:cubicBezTo>
                    <a:cubicBezTo>
                      <a:pt x="355" y="1384"/>
                      <a:pt x="362" y="1379"/>
                      <a:pt x="364" y="1384"/>
                    </a:cubicBezTo>
                    <a:cubicBezTo>
                      <a:pt x="365" y="1388"/>
                      <a:pt x="362" y="1394"/>
                      <a:pt x="370" y="1391"/>
                    </a:cubicBezTo>
                    <a:cubicBezTo>
                      <a:pt x="378" y="1388"/>
                      <a:pt x="376" y="1367"/>
                      <a:pt x="381" y="1366"/>
                    </a:cubicBezTo>
                    <a:cubicBezTo>
                      <a:pt x="386" y="1366"/>
                      <a:pt x="384" y="1368"/>
                      <a:pt x="386" y="1371"/>
                    </a:cubicBezTo>
                    <a:cubicBezTo>
                      <a:pt x="389" y="1374"/>
                      <a:pt x="394" y="1368"/>
                      <a:pt x="407" y="1366"/>
                    </a:cubicBezTo>
                    <a:cubicBezTo>
                      <a:pt x="420" y="1364"/>
                      <a:pt x="429" y="1356"/>
                      <a:pt x="423" y="1354"/>
                    </a:cubicBezTo>
                    <a:cubicBezTo>
                      <a:pt x="417" y="1352"/>
                      <a:pt x="400" y="1354"/>
                      <a:pt x="402" y="1348"/>
                    </a:cubicBezTo>
                    <a:cubicBezTo>
                      <a:pt x="404" y="1343"/>
                      <a:pt x="410" y="1314"/>
                      <a:pt x="414" y="1328"/>
                    </a:cubicBezTo>
                    <a:cubicBezTo>
                      <a:pt x="418" y="1342"/>
                      <a:pt x="422" y="1341"/>
                      <a:pt x="426" y="1341"/>
                    </a:cubicBezTo>
                    <a:cubicBezTo>
                      <a:pt x="429" y="1341"/>
                      <a:pt x="442" y="1329"/>
                      <a:pt x="444" y="1335"/>
                    </a:cubicBezTo>
                    <a:cubicBezTo>
                      <a:pt x="446" y="1341"/>
                      <a:pt x="439" y="1342"/>
                      <a:pt x="444" y="1351"/>
                    </a:cubicBezTo>
                    <a:cubicBezTo>
                      <a:pt x="450" y="1360"/>
                      <a:pt x="468" y="1369"/>
                      <a:pt x="469" y="1358"/>
                    </a:cubicBezTo>
                    <a:cubicBezTo>
                      <a:pt x="470" y="1348"/>
                      <a:pt x="476" y="1340"/>
                      <a:pt x="478" y="1348"/>
                    </a:cubicBezTo>
                    <a:cubicBezTo>
                      <a:pt x="479" y="1355"/>
                      <a:pt x="492" y="1351"/>
                      <a:pt x="488" y="1356"/>
                    </a:cubicBezTo>
                    <a:cubicBezTo>
                      <a:pt x="484" y="1362"/>
                      <a:pt x="473" y="1370"/>
                      <a:pt x="477" y="1375"/>
                    </a:cubicBezTo>
                    <a:cubicBezTo>
                      <a:pt x="481" y="1380"/>
                      <a:pt x="478" y="1377"/>
                      <a:pt x="498" y="1372"/>
                    </a:cubicBezTo>
                    <a:cubicBezTo>
                      <a:pt x="517" y="1366"/>
                      <a:pt x="518" y="1377"/>
                      <a:pt x="518" y="1377"/>
                    </a:cubicBezTo>
                    <a:cubicBezTo>
                      <a:pt x="518" y="1377"/>
                      <a:pt x="529" y="1386"/>
                      <a:pt x="529" y="1378"/>
                    </a:cubicBezTo>
                    <a:cubicBezTo>
                      <a:pt x="529" y="1369"/>
                      <a:pt x="530" y="1365"/>
                      <a:pt x="526" y="1363"/>
                    </a:cubicBezTo>
                    <a:cubicBezTo>
                      <a:pt x="523" y="1361"/>
                      <a:pt x="515" y="1362"/>
                      <a:pt x="515" y="1356"/>
                    </a:cubicBezTo>
                    <a:cubicBezTo>
                      <a:pt x="515" y="1351"/>
                      <a:pt x="508" y="1352"/>
                      <a:pt x="505" y="1352"/>
                    </a:cubicBezTo>
                    <a:cubicBezTo>
                      <a:pt x="502" y="1352"/>
                      <a:pt x="489" y="1344"/>
                      <a:pt x="488" y="1339"/>
                    </a:cubicBezTo>
                    <a:cubicBezTo>
                      <a:pt x="486" y="1334"/>
                      <a:pt x="478" y="1330"/>
                      <a:pt x="475" y="1326"/>
                    </a:cubicBezTo>
                    <a:cubicBezTo>
                      <a:pt x="472" y="1322"/>
                      <a:pt x="473" y="1322"/>
                      <a:pt x="482" y="1316"/>
                    </a:cubicBezTo>
                    <a:cubicBezTo>
                      <a:pt x="490" y="1310"/>
                      <a:pt x="501" y="1298"/>
                      <a:pt x="503" y="1305"/>
                    </a:cubicBezTo>
                    <a:cubicBezTo>
                      <a:pt x="505" y="1312"/>
                      <a:pt x="501" y="1318"/>
                      <a:pt x="504" y="1322"/>
                    </a:cubicBezTo>
                    <a:cubicBezTo>
                      <a:pt x="506" y="1326"/>
                      <a:pt x="510" y="1328"/>
                      <a:pt x="516" y="1321"/>
                    </a:cubicBezTo>
                    <a:cubicBezTo>
                      <a:pt x="521" y="1314"/>
                      <a:pt x="520" y="1309"/>
                      <a:pt x="526" y="1302"/>
                    </a:cubicBezTo>
                    <a:cubicBezTo>
                      <a:pt x="532" y="1296"/>
                      <a:pt x="534" y="1296"/>
                      <a:pt x="537" y="1298"/>
                    </a:cubicBezTo>
                    <a:cubicBezTo>
                      <a:pt x="540" y="1300"/>
                      <a:pt x="548" y="1308"/>
                      <a:pt x="562" y="1294"/>
                    </a:cubicBezTo>
                    <a:cubicBezTo>
                      <a:pt x="576" y="1281"/>
                      <a:pt x="594" y="1275"/>
                      <a:pt x="587" y="1268"/>
                    </a:cubicBezTo>
                    <a:cubicBezTo>
                      <a:pt x="580" y="1262"/>
                      <a:pt x="564" y="1258"/>
                      <a:pt x="576" y="1252"/>
                    </a:cubicBezTo>
                    <a:cubicBezTo>
                      <a:pt x="587" y="1246"/>
                      <a:pt x="596" y="1240"/>
                      <a:pt x="600" y="1243"/>
                    </a:cubicBezTo>
                    <a:cubicBezTo>
                      <a:pt x="605" y="1246"/>
                      <a:pt x="624" y="1236"/>
                      <a:pt x="632" y="1232"/>
                    </a:cubicBezTo>
                    <a:cubicBezTo>
                      <a:pt x="640" y="1228"/>
                      <a:pt x="646" y="1218"/>
                      <a:pt x="654" y="1211"/>
                    </a:cubicBezTo>
                    <a:cubicBezTo>
                      <a:pt x="661" y="1204"/>
                      <a:pt x="668" y="1204"/>
                      <a:pt x="674" y="1194"/>
                    </a:cubicBezTo>
                    <a:cubicBezTo>
                      <a:pt x="680" y="1184"/>
                      <a:pt x="678" y="1184"/>
                      <a:pt x="698" y="1170"/>
                    </a:cubicBezTo>
                    <a:cubicBezTo>
                      <a:pt x="719" y="1156"/>
                      <a:pt x="714" y="1155"/>
                      <a:pt x="730" y="1146"/>
                    </a:cubicBezTo>
                    <a:cubicBezTo>
                      <a:pt x="746" y="1138"/>
                      <a:pt x="750" y="1141"/>
                      <a:pt x="752" y="1132"/>
                    </a:cubicBezTo>
                    <a:cubicBezTo>
                      <a:pt x="753" y="1122"/>
                      <a:pt x="752" y="1122"/>
                      <a:pt x="762" y="1122"/>
                    </a:cubicBezTo>
                    <a:cubicBezTo>
                      <a:pt x="772" y="1121"/>
                      <a:pt x="780" y="1121"/>
                      <a:pt x="786" y="1115"/>
                    </a:cubicBezTo>
                    <a:cubicBezTo>
                      <a:pt x="791" y="1109"/>
                      <a:pt x="792" y="1099"/>
                      <a:pt x="802" y="1087"/>
                    </a:cubicBezTo>
                    <a:cubicBezTo>
                      <a:pt x="812" y="1075"/>
                      <a:pt x="823" y="1077"/>
                      <a:pt x="828" y="1070"/>
                    </a:cubicBezTo>
                    <a:cubicBezTo>
                      <a:pt x="832" y="1064"/>
                      <a:pt x="854" y="1062"/>
                      <a:pt x="840" y="1046"/>
                    </a:cubicBezTo>
                    <a:cubicBezTo>
                      <a:pt x="826" y="1031"/>
                      <a:pt x="818" y="1036"/>
                      <a:pt x="805" y="1034"/>
                    </a:cubicBezTo>
                    <a:cubicBezTo>
                      <a:pt x="792" y="1032"/>
                      <a:pt x="788" y="1036"/>
                      <a:pt x="793" y="1026"/>
                    </a:cubicBezTo>
                    <a:cubicBezTo>
                      <a:pt x="798" y="1016"/>
                      <a:pt x="798" y="1020"/>
                      <a:pt x="811" y="1008"/>
                    </a:cubicBezTo>
                    <a:cubicBezTo>
                      <a:pt x="824" y="997"/>
                      <a:pt x="814" y="994"/>
                      <a:pt x="828" y="992"/>
                    </a:cubicBezTo>
                    <a:cubicBezTo>
                      <a:pt x="841" y="991"/>
                      <a:pt x="853" y="984"/>
                      <a:pt x="856" y="976"/>
                    </a:cubicBezTo>
                    <a:cubicBezTo>
                      <a:pt x="860" y="968"/>
                      <a:pt x="863" y="971"/>
                      <a:pt x="870" y="964"/>
                    </a:cubicBezTo>
                    <a:cubicBezTo>
                      <a:pt x="876" y="958"/>
                      <a:pt x="876" y="951"/>
                      <a:pt x="877" y="942"/>
                    </a:cubicBezTo>
                    <a:cubicBezTo>
                      <a:pt x="878" y="934"/>
                      <a:pt x="876" y="936"/>
                      <a:pt x="886" y="930"/>
                    </a:cubicBezTo>
                    <a:cubicBezTo>
                      <a:pt x="896" y="924"/>
                      <a:pt x="893" y="923"/>
                      <a:pt x="894" y="916"/>
                    </a:cubicBezTo>
                    <a:cubicBezTo>
                      <a:pt x="896" y="908"/>
                      <a:pt x="906" y="902"/>
                      <a:pt x="910" y="898"/>
                    </a:cubicBezTo>
                    <a:cubicBezTo>
                      <a:pt x="915" y="894"/>
                      <a:pt x="912" y="888"/>
                      <a:pt x="924" y="881"/>
                    </a:cubicBezTo>
                    <a:cubicBezTo>
                      <a:pt x="937" y="874"/>
                      <a:pt x="948" y="868"/>
                      <a:pt x="956" y="862"/>
                    </a:cubicBezTo>
                    <a:cubicBezTo>
                      <a:pt x="964" y="856"/>
                      <a:pt x="965" y="852"/>
                      <a:pt x="978" y="853"/>
                    </a:cubicBezTo>
                    <a:cubicBezTo>
                      <a:pt x="990" y="854"/>
                      <a:pt x="1001" y="850"/>
                      <a:pt x="1006" y="857"/>
                    </a:cubicBezTo>
                    <a:cubicBezTo>
                      <a:pt x="1012" y="864"/>
                      <a:pt x="1020" y="866"/>
                      <a:pt x="1013" y="872"/>
                    </a:cubicBezTo>
                    <a:cubicBezTo>
                      <a:pt x="1006" y="877"/>
                      <a:pt x="996" y="875"/>
                      <a:pt x="994" y="874"/>
                    </a:cubicBezTo>
                    <a:cubicBezTo>
                      <a:pt x="991" y="872"/>
                      <a:pt x="993" y="862"/>
                      <a:pt x="980" y="872"/>
                    </a:cubicBezTo>
                    <a:cubicBezTo>
                      <a:pt x="966" y="883"/>
                      <a:pt x="958" y="894"/>
                      <a:pt x="948" y="893"/>
                    </a:cubicBezTo>
                    <a:cubicBezTo>
                      <a:pt x="938" y="892"/>
                      <a:pt x="930" y="900"/>
                      <a:pt x="935" y="908"/>
                    </a:cubicBezTo>
                    <a:cubicBezTo>
                      <a:pt x="940" y="916"/>
                      <a:pt x="943" y="916"/>
                      <a:pt x="938" y="926"/>
                    </a:cubicBezTo>
                    <a:cubicBezTo>
                      <a:pt x="934" y="936"/>
                      <a:pt x="916" y="944"/>
                      <a:pt x="915" y="960"/>
                    </a:cubicBezTo>
                    <a:cubicBezTo>
                      <a:pt x="914" y="976"/>
                      <a:pt x="904" y="983"/>
                      <a:pt x="916" y="986"/>
                    </a:cubicBezTo>
                    <a:cubicBezTo>
                      <a:pt x="927" y="990"/>
                      <a:pt x="940" y="998"/>
                      <a:pt x="933" y="998"/>
                    </a:cubicBezTo>
                    <a:cubicBezTo>
                      <a:pt x="926" y="998"/>
                      <a:pt x="896" y="1018"/>
                      <a:pt x="909" y="1026"/>
                    </a:cubicBezTo>
                    <a:cubicBezTo>
                      <a:pt x="922" y="1034"/>
                      <a:pt x="928" y="1028"/>
                      <a:pt x="939" y="1025"/>
                    </a:cubicBezTo>
                    <a:cubicBezTo>
                      <a:pt x="950" y="1022"/>
                      <a:pt x="960" y="1022"/>
                      <a:pt x="970" y="1013"/>
                    </a:cubicBezTo>
                    <a:cubicBezTo>
                      <a:pt x="981" y="1004"/>
                      <a:pt x="995" y="1002"/>
                      <a:pt x="1004" y="996"/>
                    </a:cubicBezTo>
                    <a:cubicBezTo>
                      <a:pt x="1012" y="989"/>
                      <a:pt x="1014" y="986"/>
                      <a:pt x="1018" y="988"/>
                    </a:cubicBezTo>
                    <a:cubicBezTo>
                      <a:pt x="1023" y="991"/>
                      <a:pt x="1037" y="990"/>
                      <a:pt x="1037" y="983"/>
                    </a:cubicBezTo>
                    <a:cubicBezTo>
                      <a:pt x="1037" y="976"/>
                      <a:pt x="1029" y="973"/>
                      <a:pt x="1042" y="969"/>
                    </a:cubicBezTo>
                    <a:cubicBezTo>
                      <a:pt x="1056" y="965"/>
                      <a:pt x="1070" y="964"/>
                      <a:pt x="1077" y="964"/>
                    </a:cubicBezTo>
                    <a:cubicBezTo>
                      <a:pt x="1084" y="964"/>
                      <a:pt x="1116" y="960"/>
                      <a:pt x="1116" y="964"/>
                    </a:cubicBezTo>
                    <a:cubicBezTo>
                      <a:pt x="1116" y="968"/>
                      <a:pt x="1115" y="986"/>
                      <a:pt x="1128" y="978"/>
                    </a:cubicBezTo>
                    <a:cubicBezTo>
                      <a:pt x="1140" y="970"/>
                      <a:pt x="1148" y="958"/>
                      <a:pt x="1155" y="950"/>
                    </a:cubicBezTo>
                    <a:cubicBezTo>
                      <a:pt x="1162" y="943"/>
                      <a:pt x="1166" y="942"/>
                      <a:pt x="1166" y="938"/>
                    </a:cubicBezTo>
                    <a:cubicBezTo>
                      <a:pt x="1167" y="934"/>
                      <a:pt x="1166" y="918"/>
                      <a:pt x="1156" y="925"/>
                    </a:cubicBezTo>
                    <a:cubicBezTo>
                      <a:pt x="1146" y="932"/>
                      <a:pt x="1147" y="939"/>
                      <a:pt x="1140" y="932"/>
                    </a:cubicBezTo>
                    <a:cubicBezTo>
                      <a:pt x="1134" y="926"/>
                      <a:pt x="1135" y="917"/>
                      <a:pt x="1136" y="913"/>
                    </a:cubicBezTo>
                    <a:cubicBezTo>
                      <a:pt x="1136" y="909"/>
                      <a:pt x="1139" y="905"/>
                      <a:pt x="1131" y="910"/>
                    </a:cubicBezTo>
                    <a:cubicBezTo>
                      <a:pt x="1123" y="916"/>
                      <a:pt x="1111" y="912"/>
                      <a:pt x="1111" y="906"/>
                    </a:cubicBezTo>
                    <a:cubicBezTo>
                      <a:pt x="1111" y="899"/>
                      <a:pt x="1106" y="898"/>
                      <a:pt x="1118" y="898"/>
                    </a:cubicBezTo>
                    <a:cubicBezTo>
                      <a:pt x="1130" y="897"/>
                      <a:pt x="1130" y="894"/>
                      <a:pt x="1131" y="889"/>
                    </a:cubicBezTo>
                    <a:cubicBezTo>
                      <a:pt x="1132" y="884"/>
                      <a:pt x="1135" y="884"/>
                      <a:pt x="1149" y="884"/>
                    </a:cubicBezTo>
                    <a:cubicBezTo>
                      <a:pt x="1163" y="884"/>
                      <a:pt x="1167" y="876"/>
                      <a:pt x="1171" y="874"/>
                    </a:cubicBezTo>
                    <a:cubicBezTo>
                      <a:pt x="1175" y="872"/>
                      <a:pt x="1176" y="875"/>
                      <a:pt x="1176" y="879"/>
                    </a:cubicBezTo>
                    <a:cubicBezTo>
                      <a:pt x="1176" y="883"/>
                      <a:pt x="1162" y="883"/>
                      <a:pt x="1178" y="886"/>
                    </a:cubicBezTo>
                    <a:cubicBezTo>
                      <a:pt x="1194" y="888"/>
                      <a:pt x="1193" y="892"/>
                      <a:pt x="1196" y="895"/>
                    </a:cubicBezTo>
                    <a:cubicBezTo>
                      <a:pt x="1198" y="898"/>
                      <a:pt x="1202" y="896"/>
                      <a:pt x="1200" y="902"/>
                    </a:cubicBezTo>
                    <a:cubicBezTo>
                      <a:pt x="1197" y="908"/>
                      <a:pt x="1197" y="916"/>
                      <a:pt x="1191" y="915"/>
                    </a:cubicBezTo>
                    <a:cubicBezTo>
                      <a:pt x="1185" y="914"/>
                      <a:pt x="1181" y="915"/>
                      <a:pt x="1181" y="922"/>
                    </a:cubicBezTo>
                    <a:cubicBezTo>
                      <a:pt x="1181" y="930"/>
                      <a:pt x="1173" y="942"/>
                      <a:pt x="1186" y="936"/>
                    </a:cubicBezTo>
                    <a:cubicBezTo>
                      <a:pt x="1200" y="931"/>
                      <a:pt x="1201" y="930"/>
                      <a:pt x="1208" y="924"/>
                    </a:cubicBezTo>
                    <a:cubicBezTo>
                      <a:pt x="1216" y="919"/>
                      <a:pt x="1215" y="915"/>
                      <a:pt x="1223" y="917"/>
                    </a:cubicBezTo>
                    <a:cubicBezTo>
                      <a:pt x="1231" y="919"/>
                      <a:pt x="1216" y="924"/>
                      <a:pt x="1228" y="927"/>
                    </a:cubicBezTo>
                    <a:cubicBezTo>
                      <a:pt x="1240" y="930"/>
                      <a:pt x="1260" y="946"/>
                      <a:pt x="1266" y="942"/>
                    </a:cubicBezTo>
                    <a:cubicBezTo>
                      <a:pt x="1273" y="939"/>
                      <a:pt x="1267" y="939"/>
                      <a:pt x="1284" y="942"/>
                    </a:cubicBezTo>
                    <a:cubicBezTo>
                      <a:pt x="1302" y="944"/>
                      <a:pt x="1326" y="943"/>
                      <a:pt x="1308" y="949"/>
                    </a:cubicBezTo>
                    <a:cubicBezTo>
                      <a:pt x="1290" y="955"/>
                      <a:pt x="1279" y="975"/>
                      <a:pt x="1290" y="969"/>
                    </a:cubicBezTo>
                    <a:cubicBezTo>
                      <a:pt x="1300" y="963"/>
                      <a:pt x="1314" y="954"/>
                      <a:pt x="1317" y="953"/>
                    </a:cubicBezTo>
                    <a:cubicBezTo>
                      <a:pt x="1320" y="952"/>
                      <a:pt x="1344" y="954"/>
                      <a:pt x="1364" y="953"/>
                    </a:cubicBezTo>
                    <a:cubicBezTo>
                      <a:pt x="1384" y="952"/>
                      <a:pt x="1389" y="952"/>
                      <a:pt x="1406" y="956"/>
                    </a:cubicBezTo>
                    <a:cubicBezTo>
                      <a:pt x="1422" y="961"/>
                      <a:pt x="1443" y="966"/>
                      <a:pt x="1446" y="964"/>
                    </a:cubicBezTo>
                    <a:cubicBezTo>
                      <a:pt x="1450" y="962"/>
                      <a:pt x="1457" y="946"/>
                      <a:pt x="1458" y="957"/>
                    </a:cubicBezTo>
                    <a:cubicBezTo>
                      <a:pt x="1460" y="968"/>
                      <a:pt x="1460" y="967"/>
                      <a:pt x="1464" y="970"/>
                    </a:cubicBezTo>
                    <a:cubicBezTo>
                      <a:pt x="1468" y="974"/>
                      <a:pt x="1476" y="974"/>
                      <a:pt x="1484" y="976"/>
                    </a:cubicBezTo>
                    <a:cubicBezTo>
                      <a:pt x="1491" y="978"/>
                      <a:pt x="1502" y="986"/>
                      <a:pt x="1508" y="985"/>
                    </a:cubicBezTo>
                    <a:cubicBezTo>
                      <a:pt x="1515" y="984"/>
                      <a:pt x="1534" y="974"/>
                      <a:pt x="1539" y="971"/>
                    </a:cubicBezTo>
                    <a:cubicBezTo>
                      <a:pt x="1544" y="968"/>
                      <a:pt x="1555" y="982"/>
                      <a:pt x="1546" y="990"/>
                    </a:cubicBezTo>
                    <a:cubicBezTo>
                      <a:pt x="1536" y="998"/>
                      <a:pt x="1548" y="996"/>
                      <a:pt x="1549" y="999"/>
                    </a:cubicBezTo>
                    <a:cubicBezTo>
                      <a:pt x="1551" y="1002"/>
                      <a:pt x="1572" y="1024"/>
                      <a:pt x="1592" y="1030"/>
                    </a:cubicBezTo>
                    <a:cubicBezTo>
                      <a:pt x="1607" y="1036"/>
                      <a:pt x="1617" y="1038"/>
                      <a:pt x="1624" y="1042"/>
                    </a:cubicBezTo>
                    <a:cubicBezTo>
                      <a:pt x="1625" y="1044"/>
                      <a:pt x="1626" y="1045"/>
                      <a:pt x="1628" y="1046"/>
                    </a:cubicBezTo>
                    <a:cubicBezTo>
                      <a:pt x="1634" y="1054"/>
                      <a:pt x="1654" y="1080"/>
                      <a:pt x="1666" y="1088"/>
                    </a:cubicBezTo>
                    <a:cubicBezTo>
                      <a:pt x="1679" y="1095"/>
                      <a:pt x="1680" y="1105"/>
                      <a:pt x="1694" y="1102"/>
                    </a:cubicBezTo>
                    <a:cubicBezTo>
                      <a:pt x="1708" y="1098"/>
                      <a:pt x="1719" y="1108"/>
                      <a:pt x="1711" y="1114"/>
                    </a:cubicBezTo>
                    <a:cubicBezTo>
                      <a:pt x="1703" y="1119"/>
                      <a:pt x="1698" y="1120"/>
                      <a:pt x="1707" y="1130"/>
                    </a:cubicBezTo>
                    <a:cubicBezTo>
                      <a:pt x="1716" y="1140"/>
                      <a:pt x="1735" y="1162"/>
                      <a:pt x="1738" y="1174"/>
                    </a:cubicBezTo>
                    <a:cubicBezTo>
                      <a:pt x="1742" y="1185"/>
                      <a:pt x="1745" y="1209"/>
                      <a:pt x="1754" y="1204"/>
                    </a:cubicBezTo>
                    <a:cubicBezTo>
                      <a:pt x="1764" y="1200"/>
                      <a:pt x="1770" y="1207"/>
                      <a:pt x="1770" y="1218"/>
                    </a:cubicBezTo>
                    <a:cubicBezTo>
                      <a:pt x="1770" y="1230"/>
                      <a:pt x="1772" y="1230"/>
                      <a:pt x="1785" y="1244"/>
                    </a:cubicBezTo>
                    <a:cubicBezTo>
                      <a:pt x="1798" y="1257"/>
                      <a:pt x="1804" y="1287"/>
                      <a:pt x="1804" y="1278"/>
                    </a:cubicBezTo>
                    <a:cubicBezTo>
                      <a:pt x="1805" y="1270"/>
                      <a:pt x="1812" y="1240"/>
                      <a:pt x="1809" y="1228"/>
                    </a:cubicBezTo>
                    <a:cubicBezTo>
                      <a:pt x="1806" y="1216"/>
                      <a:pt x="1804" y="1209"/>
                      <a:pt x="1806" y="1206"/>
                    </a:cubicBezTo>
                    <a:cubicBezTo>
                      <a:pt x="1808" y="1204"/>
                      <a:pt x="1816" y="1203"/>
                      <a:pt x="1821" y="1210"/>
                    </a:cubicBezTo>
                    <a:cubicBezTo>
                      <a:pt x="1822" y="1213"/>
                      <a:pt x="1823" y="1217"/>
                      <a:pt x="1823" y="1222"/>
                    </a:cubicBezTo>
                    <a:cubicBezTo>
                      <a:pt x="1823" y="1241"/>
                      <a:pt x="1826" y="1268"/>
                      <a:pt x="1826" y="1284"/>
                    </a:cubicBezTo>
                    <a:cubicBezTo>
                      <a:pt x="1826" y="1299"/>
                      <a:pt x="1838" y="1317"/>
                      <a:pt x="1839" y="1299"/>
                    </a:cubicBezTo>
                    <a:cubicBezTo>
                      <a:pt x="1840" y="1281"/>
                      <a:pt x="1844" y="1272"/>
                      <a:pt x="1847" y="1269"/>
                    </a:cubicBezTo>
                    <a:cubicBezTo>
                      <a:pt x="1850" y="1266"/>
                      <a:pt x="1852" y="1277"/>
                      <a:pt x="1852" y="1293"/>
                    </a:cubicBezTo>
                    <a:cubicBezTo>
                      <a:pt x="1852" y="1309"/>
                      <a:pt x="1844" y="1312"/>
                      <a:pt x="1852" y="1324"/>
                    </a:cubicBezTo>
                    <a:cubicBezTo>
                      <a:pt x="1860" y="1335"/>
                      <a:pt x="1864" y="1347"/>
                      <a:pt x="1870" y="1352"/>
                    </a:cubicBezTo>
                    <a:cubicBezTo>
                      <a:pt x="1876" y="1358"/>
                      <a:pt x="1874" y="1356"/>
                      <a:pt x="1878" y="1369"/>
                    </a:cubicBezTo>
                    <a:cubicBezTo>
                      <a:pt x="1882" y="1382"/>
                      <a:pt x="1900" y="1418"/>
                      <a:pt x="1906" y="1404"/>
                    </a:cubicBezTo>
                    <a:cubicBezTo>
                      <a:pt x="1912" y="1390"/>
                      <a:pt x="1913" y="1374"/>
                      <a:pt x="1918" y="1384"/>
                    </a:cubicBezTo>
                    <a:cubicBezTo>
                      <a:pt x="1924" y="1394"/>
                      <a:pt x="1932" y="1414"/>
                      <a:pt x="1941" y="1400"/>
                    </a:cubicBezTo>
                    <a:cubicBezTo>
                      <a:pt x="1950" y="1385"/>
                      <a:pt x="1947" y="1360"/>
                      <a:pt x="1936" y="1333"/>
                    </a:cubicBezTo>
                    <a:cubicBezTo>
                      <a:pt x="1926" y="1306"/>
                      <a:pt x="1896" y="1283"/>
                      <a:pt x="1914" y="1294"/>
                    </a:cubicBezTo>
                    <a:cubicBezTo>
                      <a:pt x="1932" y="1306"/>
                      <a:pt x="1939" y="1324"/>
                      <a:pt x="1946" y="1332"/>
                    </a:cubicBezTo>
                    <a:cubicBezTo>
                      <a:pt x="1953" y="1339"/>
                      <a:pt x="1962" y="1354"/>
                      <a:pt x="1962" y="1361"/>
                    </a:cubicBezTo>
                    <a:cubicBezTo>
                      <a:pt x="1962" y="1368"/>
                      <a:pt x="1964" y="1390"/>
                      <a:pt x="1976" y="1385"/>
                    </a:cubicBezTo>
                    <a:cubicBezTo>
                      <a:pt x="1987" y="1380"/>
                      <a:pt x="1991" y="1354"/>
                      <a:pt x="1992" y="1364"/>
                    </a:cubicBezTo>
                    <a:cubicBezTo>
                      <a:pt x="1992" y="1374"/>
                      <a:pt x="2000" y="1379"/>
                      <a:pt x="2002" y="1383"/>
                    </a:cubicBezTo>
                    <a:cubicBezTo>
                      <a:pt x="2004" y="1387"/>
                      <a:pt x="2012" y="1400"/>
                      <a:pt x="2022" y="1392"/>
                    </a:cubicBezTo>
                    <a:cubicBezTo>
                      <a:pt x="2033" y="1383"/>
                      <a:pt x="2045" y="1364"/>
                      <a:pt x="2046" y="1352"/>
                    </a:cubicBezTo>
                    <a:cubicBezTo>
                      <a:pt x="2046" y="1340"/>
                      <a:pt x="2036" y="1321"/>
                      <a:pt x="2040" y="1310"/>
                    </a:cubicBezTo>
                    <a:close/>
                    <a:moveTo>
                      <a:pt x="1847" y="1198"/>
                    </a:moveTo>
                    <a:cubicBezTo>
                      <a:pt x="1839" y="1198"/>
                      <a:pt x="1838" y="1199"/>
                      <a:pt x="1832" y="1208"/>
                    </a:cubicBezTo>
                    <a:cubicBezTo>
                      <a:pt x="1829" y="1212"/>
                      <a:pt x="1828" y="1212"/>
                      <a:pt x="1827" y="1210"/>
                    </a:cubicBezTo>
                    <a:cubicBezTo>
                      <a:pt x="1825" y="1207"/>
                      <a:pt x="1825" y="1201"/>
                      <a:pt x="1825" y="1197"/>
                    </a:cubicBezTo>
                    <a:cubicBezTo>
                      <a:pt x="1825" y="1190"/>
                      <a:pt x="1828" y="1192"/>
                      <a:pt x="1832" y="1188"/>
                    </a:cubicBezTo>
                    <a:cubicBezTo>
                      <a:pt x="1837" y="1184"/>
                      <a:pt x="1845" y="1172"/>
                      <a:pt x="1847" y="1157"/>
                    </a:cubicBezTo>
                    <a:cubicBezTo>
                      <a:pt x="1849" y="1143"/>
                      <a:pt x="1841" y="1123"/>
                      <a:pt x="1841" y="1122"/>
                    </a:cubicBezTo>
                    <a:cubicBezTo>
                      <a:pt x="1841" y="1122"/>
                      <a:pt x="1849" y="1129"/>
                      <a:pt x="1857" y="1140"/>
                    </a:cubicBezTo>
                    <a:cubicBezTo>
                      <a:pt x="1866" y="1150"/>
                      <a:pt x="1862" y="1148"/>
                      <a:pt x="1862" y="1163"/>
                    </a:cubicBezTo>
                    <a:cubicBezTo>
                      <a:pt x="1862" y="1178"/>
                      <a:pt x="1861" y="1180"/>
                      <a:pt x="1868" y="1192"/>
                    </a:cubicBezTo>
                    <a:cubicBezTo>
                      <a:pt x="1872" y="1197"/>
                      <a:pt x="1874" y="1200"/>
                      <a:pt x="1875" y="1201"/>
                    </a:cubicBezTo>
                    <a:cubicBezTo>
                      <a:pt x="1872" y="1200"/>
                      <a:pt x="1855" y="1198"/>
                      <a:pt x="1847" y="1198"/>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2" name="Google Shape;734;p97">
                <a:extLst>
                  <a:ext uri="{FF2B5EF4-FFF2-40B4-BE49-F238E27FC236}">
                    <a16:creationId xmlns:a16="http://schemas.microsoft.com/office/drawing/2014/main" id="{9BB1CF89-1352-CFAA-F61C-24F440BA4C63}"/>
                  </a:ext>
                </a:extLst>
              </p:cNvPr>
              <p:cNvSpPr/>
              <p:nvPr/>
            </p:nvSpPr>
            <p:spPr>
              <a:xfrm>
                <a:off x="5422" y="2300"/>
                <a:ext cx="4" cy="2"/>
              </a:xfrm>
              <a:custGeom>
                <a:avLst/>
                <a:gdLst/>
                <a:ahLst/>
                <a:cxnLst/>
                <a:rect l="l" t="t" r="r" b="b"/>
                <a:pathLst>
                  <a:path w="2" h="1" extrusionOk="0">
                    <a:moveTo>
                      <a:pt x="0" y="0"/>
                    </a:moveTo>
                    <a:cubicBezTo>
                      <a:pt x="0" y="0"/>
                      <a:pt x="1" y="0"/>
                      <a:pt x="1" y="0"/>
                    </a:cubicBezTo>
                    <a:cubicBezTo>
                      <a:pt x="2" y="0"/>
                      <a:pt x="2" y="1"/>
                      <a:pt x="0" y="0"/>
                    </a:cubicBezTo>
                    <a:close/>
                  </a:path>
                </a:pathLst>
              </a:custGeom>
              <a:solidFill>
                <a:srgbClr val="CDD0DA"/>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3" name="Google Shape;735;p97">
                <a:extLst>
                  <a:ext uri="{FF2B5EF4-FFF2-40B4-BE49-F238E27FC236}">
                    <a16:creationId xmlns:a16="http://schemas.microsoft.com/office/drawing/2014/main" id="{9227C2CE-4B0A-2C7C-1B9B-E4AF9A2D46E2}"/>
                  </a:ext>
                </a:extLst>
              </p:cNvPr>
              <p:cNvSpPr/>
              <p:nvPr/>
            </p:nvSpPr>
            <p:spPr>
              <a:xfrm>
                <a:off x="3265" y="2040"/>
                <a:ext cx="314" cy="374"/>
              </a:xfrm>
              <a:custGeom>
                <a:avLst/>
                <a:gdLst/>
                <a:ahLst/>
                <a:cxnLst/>
                <a:rect l="l" t="t" r="r" b="b"/>
                <a:pathLst>
                  <a:path w="163" h="194" extrusionOk="0">
                    <a:moveTo>
                      <a:pt x="120" y="64"/>
                    </a:moveTo>
                    <a:cubicBezTo>
                      <a:pt x="120" y="64"/>
                      <a:pt x="111" y="56"/>
                      <a:pt x="117" y="53"/>
                    </a:cubicBezTo>
                    <a:cubicBezTo>
                      <a:pt x="123" y="50"/>
                      <a:pt x="132" y="49"/>
                      <a:pt x="143" y="49"/>
                    </a:cubicBezTo>
                    <a:cubicBezTo>
                      <a:pt x="154" y="49"/>
                      <a:pt x="155" y="46"/>
                      <a:pt x="156" y="38"/>
                    </a:cubicBezTo>
                    <a:cubicBezTo>
                      <a:pt x="156" y="31"/>
                      <a:pt x="146" y="19"/>
                      <a:pt x="139" y="11"/>
                    </a:cubicBezTo>
                    <a:cubicBezTo>
                      <a:pt x="132" y="3"/>
                      <a:pt x="124" y="0"/>
                      <a:pt x="115" y="11"/>
                    </a:cubicBezTo>
                    <a:cubicBezTo>
                      <a:pt x="106" y="22"/>
                      <a:pt x="94" y="34"/>
                      <a:pt x="86" y="43"/>
                    </a:cubicBezTo>
                    <a:cubicBezTo>
                      <a:pt x="79" y="52"/>
                      <a:pt x="84" y="61"/>
                      <a:pt x="77" y="61"/>
                    </a:cubicBezTo>
                    <a:cubicBezTo>
                      <a:pt x="69" y="61"/>
                      <a:pt x="60" y="54"/>
                      <a:pt x="54" y="68"/>
                    </a:cubicBezTo>
                    <a:cubicBezTo>
                      <a:pt x="49" y="83"/>
                      <a:pt x="57" y="84"/>
                      <a:pt x="44" y="84"/>
                    </a:cubicBezTo>
                    <a:cubicBezTo>
                      <a:pt x="31" y="84"/>
                      <a:pt x="30" y="87"/>
                      <a:pt x="22" y="100"/>
                    </a:cubicBezTo>
                    <a:cubicBezTo>
                      <a:pt x="14" y="114"/>
                      <a:pt x="1" y="116"/>
                      <a:pt x="15" y="128"/>
                    </a:cubicBezTo>
                    <a:cubicBezTo>
                      <a:pt x="28" y="141"/>
                      <a:pt x="20" y="147"/>
                      <a:pt x="29" y="149"/>
                    </a:cubicBezTo>
                    <a:cubicBezTo>
                      <a:pt x="39" y="150"/>
                      <a:pt x="43" y="157"/>
                      <a:pt x="39" y="165"/>
                    </a:cubicBezTo>
                    <a:cubicBezTo>
                      <a:pt x="36" y="173"/>
                      <a:pt x="29" y="172"/>
                      <a:pt x="22" y="175"/>
                    </a:cubicBezTo>
                    <a:cubicBezTo>
                      <a:pt x="15" y="179"/>
                      <a:pt x="0" y="194"/>
                      <a:pt x="22" y="189"/>
                    </a:cubicBezTo>
                    <a:cubicBezTo>
                      <a:pt x="44" y="183"/>
                      <a:pt x="52" y="184"/>
                      <a:pt x="52" y="176"/>
                    </a:cubicBezTo>
                    <a:cubicBezTo>
                      <a:pt x="53" y="168"/>
                      <a:pt x="53" y="170"/>
                      <a:pt x="64" y="160"/>
                    </a:cubicBezTo>
                    <a:cubicBezTo>
                      <a:pt x="76" y="151"/>
                      <a:pt x="64" y="137"/>
                      <a:pt x="73" y="135"/>
                    </a:cubicBezTo>
                    <a:cubicBezTo>
                      <a:pt x="82" y="134"/>
                      <a:pt x="67" y="140"/>
                      <a:pt x="82" y="139"/>
                    </a:cubicBezTo>
                    <a:cubicBezTo>
                      <a:pt x="97" y="137"/>
                      <a:pt x="108" y="118"/>
                      <a:pt x="119" y="114"/>
                    </a:cubicBezTo>
                    <a:cubicBezTo>
                      <a:pt x="129" y="110"/>
                      <a:pt x="131" y="103"/>
                      <a:pt x="133" y="105"/>
                    </a:cubicBezTo>
                    <a:cubicBezTo>
                      <a:pt x="135" y="106"/>
                      <a:pt x="163" y="99"/>
                      <a:pt x="149" y="89"/>
                    </a:cubicBezTo>
                    <a:cubicBezTo>
                      <a:pt x="136" y="79"/>
                      <a:pt x="135" y="82"/>
                      <a:pt x="135" y="77"/>
                    </a:cubicBezTo>
                    <a:cubicBezTo>
                      <a:pt x="135" y="71"/>
                      <a:pt x="120" y="64"/>
                      <a:pt x="120" y="64"/>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4" name="Google Shape;736;p97">
                <a:extLst>
                  <a:ext uri="{FF2B5EF4-FFF2-40B4-BE49-F238E27FC236}">
                    <a16:creationId xmlns:a16="http://schemas.microsoft.com/office/drawing/2014/main" id="{CAF1FF35-4B85-12F4-F4CA-556020FEFBFD}"/>
                  </a:ext>
                </a:extLst>
              </p:cNvPr>
              <p:cNvSpPr/>
              <p:nvPr/>
            </p:nvSpPr>
            <p:spPr>
              <a:xfrm>
                <a:off x="1749" y="2920"/>
                <a:ext cx="46" cy="82"/>
              </a:xfrm>
              <a:custGeom>
                <a:avLst/>
                <a:gdLst/>
                <a:ahLst/>
                <a:cxnLst/>
                <a:rect l="l" t="t" r="r" b="b"/>
                <a:pathLst>
                  <a:path w="24" h="43" extrusionOk="0">
                    <a:moveTo>
                      <a:pt x="23" y="19"/>
                    </a:moveTo>
                    <a:cubicBezTo>
                      <a:pt x="24" y="16"/>
                      <a:pt x="23" y="0"/>
                      <a:pt x="20" y="5"/>
                    </a:cubicBezTo>
                    <a:cubicBezTo>
                      <a:pt x="16" y="11"/>
                      <a:pt x="22" y="23"/>
                      <a:pt x="15" y="24"/>
                    </a:cubicBezTo>
                    <a:cubicBezTo>
                      <a:pt x="8" y="25"/>
                      <a:pt x="6" y="24"/>
                      <a:pt x="3" y="32"/>
                    </a:cubicBezTo>
                    <a:cubicBezTo>
                      <a:pt x="0" y="40"/>
                      <a:pt x="2" y="43"/>
                      <a:pt x="13" y="41"/>
                    </a:cubicBezTo>
                    <a:cubicBezTo>
                      <a:pt x="24" y="39"/>
                      <a:pt x="23" y="19"/>
                      <a:pt x="23" y="19"/>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5" name="Google Shape;737;p97">
                <a:extLst>
                  <a:ext uri="{FF2B5EF4-FFF2-40B4-BE49-F238E27FC236}">
                    <a16:creationId xmlns:a16="http://schemas.microsoft.com/office/drawing/2014/main" id="{89AE528C-87E9-4813-A132-F78203E41C84}"/>
                  </a:ext>
                </a:extLst>
              </p:cNvPr>
              <p:cNvSpPr/>
              <p:nvPr/>
            </p:nvSpPr>
            <p:spPr>
              <a:xfrm>
                <a:off x="1662" y="3000"/>
                <a:ext cx="48" cy="22"/>
              </a:xfrm>
              <a:custGeom>
                <a:avLst/>
                <a:gdLst/>
                <a:ahLst/>
                <a:cxnLst/>
                <a:rect l="l" t="t" r="r" b="b"/>
                <a:pathLst>
                  <a:path w="25" h="11" extrusionOk="0">
                    <a:moveTo>
                      <a:pt x="19" y="0"/>
                    </a:moveTo>
                    <a:cubicBezTo>
                      <a:pt x="19" y="0"/>
                      <a:pt x="0" y="7"/>
                      <a:pt x="10" y="9"/>
                    </a:cubicBezTo>
                    <a:cubicBezTo>
                      <a:pt x="20" y="11"/>
                      <a:pt x="25" y="4"/>
                      <a:pt x="19" y="0"/>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6" name="Google Shape;738;p97">
                <a:extLst>
                  <a:ext uri="{FF2B5EF4-FFF2-40B4-BE49-F238E27FC236}">
                    <a16:creationId xmlns:a16="http://schemas.microsoft.com/office/drawing/2014/main" id="{729808E8-6770-909B-C212-6E0E66C168D4}"/>
                  </a:ext>
                </a:extLst>
              </p:cNvPr>
              <p:cNvSpPr/>
              <p:nvPr/>
            </p:nvSpPr>
            <p:spPr>
              <a:xfrm>
                <a:off x="1626" y="3018"/>
                <a:ext cx="31" cy="17"/>
              </a:xfrm>
              <a:custGeom>
                <a:avLst/>
                <a:gdLst/>
                <a:ahLst/>
                <a:cxnLst/>
                <a:rect l="l" t="t" r="r" b="b"/>
                <a:pathLst>
                  <a:path w="16" h="9" extrusionOk="0">
                    <a:moveTo>
                      <a:pt x="5" y="0"/>
                    </a:moveTo>
                    <a:cubicBezTo>
                      <a:pt x="2" y="8"/>
                      <a:pt x="0" y="9"/>
                      <a:pt x="5" y="9"/>
                    </a:cubicBezTo>
                    <a:cubicBezTo>
                      <a:pt x="10" y="9"/>
                      <a:pt x="16" y="0"/>
                      <a:pt x="14" y="0"/>
                    </a:cubicBezTo>
                    <a:cubicBezTo>
                      <a:pt x="12" y="0"/>
                      <a:pt x="5" y="0"/>
                      <a:pt x="5" y="0"/>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7" name="Google Shape;739;p97">
                <a:extLst>
                  <a:ext uri="{FF2B5EF4-FFF2-40B4-BE49-F238E27FC236}">
                    <a16:creationId xmlns:a16="http://schemas.microsoft.com/office/drawing/2014/main" id="{24FA13CF-5834-C71A-EE6D-3A71CA74B12E}"/>
                  </a:ext>
                </a:extLst>
              </p:cNvPr>
              <p:cNvSpPr/>
              <p:nvPr/>
            </p:nvSpPr>
            <p:spPr>
              <a:xfrm>
                <a:off x="1495" y="3049"/>
                <a:ext cx="33" cy="19"/>
              </a:xfrm>
              <a:custGeom>
                <a:avLst/>
                <a:gdLst/>
                <a:ahLst/>
                <a:cxnLst/>
                <a:rect l="l" t="t" r="r" b="b"/>
                <a:pathLst>
                  <a:path w="17" h="10" extrusionOk="0">
                    <a:moveTo>
                      <a:pt x="8" y="0"/>
                    </a:moveTo>
                    <a:cubicBezTo>
                      <a:pt x="3" y="4"/>
                      <a:pt x="0" y="7"/>
                      <a:pt x="3" y="8"/>
                    </a:cubicBezTo>
                    <a:cubicBezTo>
                      <a:pt x="6" y="10"/>
                      <a:pt x="13" y="4"/>
                      <a:pt x="15" y="4"/>
                    </a:cubicBezTo>
                    <a:cubicBezTo>
                      <a:pt x="17" y="5"/>
                      <a:pt x="8" y="0"/>
                      <a:pt x="8" y="0"/>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8" name="Google Shape;740;p97">
                <a:extLst>
                  <a:ext uri="{FF2B5EF4-FFF2-40B4-BE49-F238E27FC236}">
                    <a16:creationId xmlns:a16="http://schemas.microsoft.com/office/drawing/2014/main" id="{ACBFDFAB-43DD-2A9B-41DE-347F017864E5}"/>
                  </a:ext>
                </a:extLst>
              </p:cNvPr>
              <p:cNvSpPr/>
              <p:nvPr/>
            </p:nvSpPr>
            <p:spPr>
              <a:xfrm>
                <a:off x="1044" y="3037"/>
                <a:ext cx="424" cy="135"/>
              </a:xfrm>
              <a:custGeom>
                <a:avLst/>
                <a:gdLst/>
                <a:ahLst/>
                <a:cxnLst/>
                <a:rect l="l" t="t" r="r" b="b"/>
                <a:pathLst>
                  <a:path w="221" h="70" extrusionOk="0">
                    <a:moveTo>
                      <a:pt x="215" y="30"/>
                    </a:moveTo>
                    <a:cubicBezTo>
                      <a:pt x="215" y="30"/>
                      <a:pt x="197" y="25"/>
                      <a:pt x="191" y="24"/>
                    </a:cubicBezTo>
                    <a:cubicBezTo>
                      <a:pt x="184" y="22"/>
                      <a:pt x="169" y="24"/>
                      <a:pt x="165" y="24"/>
                    </a:cubicBezTo>
                    <a:cubicBezTo>
                      <a:pt x="160" y="24"/>
                      <a:pt x="166" y="25"/>
                      <a:pt x="165" y="19"/>
                    </a:cubicBezTo>
                    <a:cubicBezTo>
                      <a:pt x="163" y="13"/>
                      <a:pt x="163" y="6"/>
                      <a:pt x="163" y="6"/>
                    </a:cubicBezTo>
                    <a:cubicBezTo>
                      <a:pt x="163" y="6"/>
                      <a:pt x="141" y="0"/>
                      <a:pt x="141" y="10"/>
                    </a:cubicBezTo>
                    <a:cubicBezTo>
                      <a:pt x="141" y="21"/>
                      <a:pt x="141" y="20"/>
                      <a:pt x="135" y="24"/>
                    </a:cubicBezTo>
                    <a:cubicBezTo>
                      <a:pt x="129" y="27"/>
                      <a:pt x="123" y="26"/>
                      <a:pt x="111" y="30"/>
                    </a:cubicBezTo>
                    <a:cubicBezTo>
                      <a:pt x="100" y="34"/>
                      <a:pt x="105" y="36"/>
                      <a:pt x="95" y="36"/>
                    </a:cubicBezTo>
                    <a:cubicBezTo>
                      <a:pt x="85" y="37"/>
                      <a:pt x="73" y="39"/>
                      <a:pt x="70" y="36"/>
                    </a:cubicBezTo>
                    <a:cubicBezTo>
                      <a:pt x="67" y="34"/>
                      <a:pt x="47" y="19"/>
                      <a:pt x="51" y="33"/>
                    </a:cubicBezTo>
                    <a:cubicBezTo>
                      <a:pt x="54" y="47"/>
                      <a:pt x="56" y="46"/>
                      <a:pt x="50" y="46"/>
                    </a:cubicBezTo>
                    <a:cubicBezTo>
                      <a:pt x="45" y="46"/>
                      <a:pt x="38" y="52"/>
                      <a:pt x="35" y="46"/>
                    </a:cubicBezTo>
                    <a:cubicBezTo>
                      <a:pt x="33" y="41"/>
                      <a:pt x="22" y="40"/>
                      <a:pt x="22" y="40"/>
                    </a:cubicBezTo>
                    <a:cubicBezTo>
                      <a:pt x="22" y="40"/>
                      <a:pt x="15" y="41"/>
                      <a:pt x="14" y="49"/>
                    </a:cubicBezTo>
                    <a:cubicBezTo>
                      <a:pt x="13" y="56"/>
                      <a:pt x="0" y="70"/>
                      <a:pt x="9" y="70"/>
                    </a:cubicBezTo>
                    <a:cubicBezTo>
                      <a:pt x="17" y="70"/>
                      <a:pt x="37" y="62"/>
                      <a:pt x="44" y="59"/>
                    </a:cubicBezTo>
                    <a:cubicBezTo>
                      <a:pt x="51" y="56"/>
                      <a:pt x="66" y="56"/>
                      <a:pt x="71" y="50"/>
                    </a:cubicBezTo>
                    <a:cubicBezTo>
                      <a:pt x="77" y="45"/>
                      <a:pt x="84" y="46"/>
                      <a:pt x="99" y="44"/>
                    </a:cubicBezTo>
                    <a:cubicBezTo>
                      <a:pt x="113" y="43"/>
                      <a:pt x="136" y="38"/>
                      <a:pt x="140" y="37"/>
                    </a:cubicBezTo>
                    <a:cubicBezTo>
                      <a:pt x="144" y="36"/>
                      <a:pt x="158" y="30"/>
                      <a:pt x="164" y="32"/>
                    </a:cubicBezTo>
                    <a:cubicBezTo>
                      <a:pt x="170" y="33"/>
                      <a:pt x="210" y="38"/>
                      <a:pt x="215" y="37"/>
                    </a:cubicBezTo>
                    <a:cubicBezTo>
                      <a:pt x="221" y="36"/>
                      <a:pt x="219" y="31"/>
                      <a:pt x="215" y="30"/>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9" name="Google Shape;741;p97">
                <a:extLst>
                  <a:ext uri="{FF2B5EF4-FFF2-40B4-BE49-F238E27FC236}">
                    <a16:creationId xmlns:a16="http://schemas.microsoft.com/office/drawing/2014/main" id="{0B9EE64E-2350-5821-FACB-1A25EFB554D5}"/>
                  </a:ext>
                </a:extLst>
              </p:cNvPr>
              <p:cNvSpPr/>
              <p:nvPr/>
            </p:nvSpPr>
            <p:spPr>
              <a:xfrm>
                <a:off x="938" y="3114"/>
                <a:ext cx="127" cy="62"/>
              </a:xfrm>
              <a:custGeom>
                <a:avLst/>
                <a:gdLst/>
                <a:ahLst/>
                <a:cxnLst/>
                <a:rect l="l" t="t" r="r" b="b"/>
                <a:pathLst>
                  <a:path w="66" h="32" extrusionOk="0">
                    <a:moveTo>
                      <a:pt x="19" y="6"/>
                    </a:moveTo>
                    <a:cubicBezTo>
                      <a:pt x="19" y="6"/>
                      <a:pt x="13" y="6"/>
                      <a:pt x="10" y="6"/>
                    </a:cubicBezTo>
                    <a:cubicBezTo>
                      <a:pt x="8" y="5"/>
                      <a:pt x="0" y="4"/>
                      <a:pt x="5" y="14"/>
                    </a:cubicBezTo>
                    <a:cubicBezTo>
                      <a:pt x="10" y="25"/>
                      <a:pt x="2" y="27"/>
                      <a:pt x="11" y="30"/>
                    </a:cubicBezTo>
                    <a:cubicBezTo>
                      <a:pt x="20" y="32"/>
                      <a:pt x="28" y="23"/>
                      <a:pt x="30" y="22"/>
                    </a:cubicBezTo>
                    <a:cubicBezTo>
                      <a:pt x="32" y="22"/>
                      <a:pt x="41" y="26"/>
                      <a:pt x="46" y="25"/>
                    </a:cubicBezTo>
                    <a:cubicBezTo>
                      <a:pt x="50" y="24"/>
                      <a:pt x="55" y="26"/>
                      <a:pt x="57" y="18"/>
                    </a:cubicBezTo>
                    <a:cubicBezTo>
                      <a:pt x="59" y="9"/>
                      <a:pt x="66" y="0"/>
                      <a:pt x="61" y="0"/>
                    </a:cubicBezTo>
                    <a:cubicBezTo>
                      <a:pt x="56" y="0"/>
                      <a:pt x="63" y="2"/>
                      <a:pt x="50" y="8"/>
                    </a:cubicBezTo>
                    <a:cubicBezTo>
                      <a:pt x="38" y="13"/>
                      <a:pt x="40" y="17"/>
                      <a:pt x="38" y="13"/>
                    </a:cubicBezTo>
                    <a:cubicBezTo>
                      <a:pt x="36" y="9"/>
                      <a:pt x="19" y="6"/>
                      <a:pt x="19" y="6"/>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0" name="Google Shape;742;p97">
                <a:extLst>
                  <a:ext uri="{FF2B5EF4-FFF2-40B4-BE49-F238E27FC236}">
                    <a16:creationId xmlns:a16="http://schemas.microsoft.com/office/drawing/2014/main" id="{2BC82B1F-7FA3-1F26-6B92-F45BE408B117}"/>
                  </a:ext>
                </a:extLst>
              </p:cNvPr>
              <p:cNvSpPr/>
              <p:nvPr/>
            </p:nvSpPr>
            <p:spPr>
              <a:xfrm>
                <a:off x="-12" y="2937"/>
                <a:ext cx="116" cy="63"/>
              </a:xfrm>
              <a:custGeom>
                <a:avLst/>
                <a:gdLst/>
                <a:ahLst/>
                <a:cxnLst/>
                <a:rect l="l" t="t" r="r" b="b"/>
                <a:pathLst>
                  <a:path w="60" h="33" extrusionOk="0">
                    <a:moveTo>
                      <a:pt x="53" y="14"/>
                    </a:moveTo>
                    <a:cubicBezTo>
                      <a:pt x="43" y="5"/>
                      <a:pt x="37" y="0"/>
                      <a:pt x="26" y="4"/>
                    </a:cubicBezTo>
                    <a:cubicBezTo>
                      <a:pt x="14" y="9"/>
                      <a:pt x="0" y="10"/>
                      <a:pt x="10" y="14"/>
                    </a:cubicBezTo>
                    <a:cubicBezTo>
                      <a:pt x="20" y="18"/>
                      <a:pt x="20" y="33"/>
                      <a:pt x="30" y="30"/>
                    </a:cubicBezTo>
                    <a:cubicBezTo>
                      <a:pt x="39" y="26"/>
                      <a:pt x="53" y="20"/>
                      <a:pt x="53" y="20"/>
                    </a:cubicBezTo>
                    <a:cubicBezTo>
                      <a:pt x="53" y="20"/>
                      <a:pt x="60" y="21"/>
                      <a:pt x="53" y="14"/>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1" name="Google Shape;743;p97">
                <a:extLst>
                  <a:ext uri="{FF2B5EF4-FFF2-40B4-BE49-F238E27FC236}">
                    <a16:creationId xmlns:a16="http://schemas.microsoft.com/office/drawing/2014/main" id="{5CE89C6C-D305-EB0A-8107-0F36FFB8084F}"/>
                  </a:ext>
                </a:extLst>
              </p:cNvPr>
              <p:cNvSpPr/>
              <p:nvPr/>
            </p:nvSpPr>
            <p:spPr>
              <a:xfrm>
                <a:off x="92" y="3014"/>
                <a:ext cx="58" cy="38"/>
              </a:xfrm>
              <a:custGeom>
                <a:avLst/>
                <a:gdLst/>
                <a:ahLst/>
                <a:cxnLst/>
                <a:rect l="l" t="t" r="r" b="b"/>
                <a:pathLst>
                  <a:path w="30" h="20" extrusionOk="0">
                    <a:moveTo>
                      <a:pt x="21" y="6"/>
                    </a:moveTo>
                    <a:cubicBezTo>
                      <a:pt x="17" y="0"/>
                      <a:pt x="0" y="4"/>
                      <a:pt x="8" y="11"/>
                    </a:cubicBezTo>
                    <a:cubicBezTo>
                      <a:pt x="16" y="18"/>
                      <a:pt x="20" y="20"/>
                      <a:pt x="25" y="18"/>
                    </a:cubicBezTo>
                    <a:cubicBezTo>
                      <a:pt x="30" y="16"/>
                      <a:pt x="24" y="11"/>
                      <a:pt x="21" y="6"/>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2" name="Google Shape;744;p97">
                <a:extLst>
                  <a:ext uri="{FF2B5EF4-FFF2-40B4-BE49-F238E27FC236}">
                    <a16:creationId xmlns:a16="http://schemas.microsoft.com/office/drawing/2014/main" id="{C81D519A-B894-3A86-2E00-F9FEAB1ACDBA}"/>
                  </a:ext>
                </a:extLst>
              </p:cNvPr>
              <p:cNvSpPr/>
              <p:nvPr/>
            </p:nvSpPr>
            <p:spPr>
              <a:xfrm>
                <a:off x="131" y="2974"/>
                <a:ext cx="50" cy="44"/>
              </a:xfrm>
              <a:custGeom>
                <a:avLst/>
                <a:gdLst/>
                <a:ahLst/>
                <a:cxnLst/>
                <a:rect l="l" t="t" r="r" b="b"/>
                <a:pathLst>
                  <a:path w="26" h="23" extrusionOk="0">
                    <a:moveTo>
                      <a:pt x="24" y="11"/>
                    </a:moveTo>
                    <a:cubicBezTo>
                      <a:pt x="24" y="6"/>
                      <a:pt x="0" y="0"/>
                      <a:pt x="7" y="7"/>
                    </a:cubicBezTo>
                    <a:cubicBezTo>
                      <a:pt x="14" y="13"/>
                      <a:pt x="26" y="23"/>
                      <a:pt x="24" y="11"/>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3" name="Google Shape;745;p97">
                <a:extLst>
                  <a:ext uri="{FF2B5EF4-FFF2-40B4-BE49-F238E27FC236}">
                    <a16:creationId xmlns:a16="http://schemas.microsoft.com/office/drawing/2014/main" id="{881CFF25-7636-4FE4-B4EF-A8B554895E69}"/>
                  </a:ext>
                </a:extLst>
              </p:cNvPr>
              <p:cNvSpPr/>
              <p:nvPr/>
            </p:nvSpPr>
            <p:spPr>
              <a:xfrm>
                <a:off x="490" y="3081"/>
                <a:ext cx="40" cy="60"/>
              </a:xfrm>
              <a:custGeom>
                <a:avLst/>
                <a:gdLst/>
                <a:ahLst/>
                <a:cxnLst/>
                <a:rect l="l" t="t" r="r" b="b"/>
                <a:pathLst>
                  <a:path w="21" h="31" extrusionOk="0">
                    <a:moveTo>
                      <a:pt x="12" y="3"/>
                    </a:moveTo>
                    <a:cubicBezTo>
                      <a:pt x="6" y="8"/>
                      <a:pt x="0" y="9"/>
                      <a:pt x="0" y="17"/>
                    </a:cubicBezTo>
                    <a:cubicBezTo>
                      <a:pt x="0" y="26"/>
                      <a:pt x="7" y="31"/>
                      <a:pt x="12" y="26"/>
                    </a:cubicBezTo>
                    <a:cubicBezTo>
                      <a:pt x="17" y="21"/>
                      <a:pt x="20" y="7"/>
                      <a:pt x="21" y="3"/>
                    </a:cubicBezTo>
                    <a:cubicBezTo>
                      <a:pt x="21" y="0"/>
                      <a:pt x="16" y="1"/>
                      <a:pt x="12" y="3"/>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4" name="Google Shape;746;p97">
                <a:extLst>
                  <a:ext uri="{FF2B5EF4-FFF2-40B4-BE49-F238E27FC236}">
                    <a16:creationId xmlns:a16="http://schemas.microsoft.com/office/drawing/2014/main" id="{9D2245CB-18BA-5640-F4C2-76E2FDA64C3B}"/>
                  </a:ext>
                </a:extLst>
              </p:cNvPr>
              <p:cNvSpPr/>
              <p:nvPr/>
            </p:nvSpPr>
            <p:spPr>
              <a:xfrm>
                <a:off x="696" y="3102"/>
                <a:ext cx="42" cy="27"/>
              </a:xfrm>
              <a:custGeom>
                <a:avLst/>
                <a:gdLst/>
                <a:ahLst/>
                <a:cxnLst/>
                <a:rect l="l" t="t" r="r" b="b"/>
                <a:pathLst>
                  <a:path w="22" h="14" extrusionOk="0">
                    <a:moveTo>
                      <a:pt x="8" y="3"/>
                    </a:moveTo>
                    <a:cubicBezTo>
                      <a:pt x="0" y="8"/>
                      <a:pt x="4" y="12"/>
                      <a:pt x="8" y="13"/>
                    </a:cubicBezTo>
                    <a:cubicBezTo>
                      <a:pt x="12" y="14"/>
                      <a:pt x="22" y="10"/>
                      <a:pt x="22" y="6"/>
                    </a:cubicBezTo>
                    <a:cubicBezTo>
                      <a:pt x="22" y="2"/>
                      <a:pt x="13" y="0"/>
                      <a:pt x="8" y="3"/>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5" name="Google Shape;747;p97">
                <a:extLst>
                  <a:ext uri="{FF2B5EF4-FFF2-40B4-BE49-F238E27FC236}">
                    <a16:creationId xmlns:a16="http://schemas.microsoft.com/office/drawing/2014/main" id="{99EAAA16-0612-01FB-AFDC-2996212C65B5}"/>
                  </a:ext>
                </a:extLst>
              </p:cNvPr>
              <p:cNvSpPr/>
              <p:nvPr/>
            </p:nvSpPr>
            <p:spPr>
              <a:xfrm>
                <a:off x="548" y="3089"/>
                <a:ext cx="82" cy="46"/>
              </a:xfrm>
              <a:custGeom>
                <a:avLst/>
                <a:gdLst/>
                <a:ahLst/>
                <a:cxnLst/>
                <a:rect l="l" t="t" r="r" b="b"/>
                <a:pathLst>
                  <a:path w="43" h="24" extrusionOk="0">
                    <a:moveTo>
                      <a:pt x="14" y="4"/>
                    </a:moveTo>
                    <a:cubicBezTo>
                      <a:pt x="16" y="4"/>
                      <a:pt x="31" y="8"/>
                      <a:pt x="35" y="10"/>
                    </a:cubicBezTo>
                    <a:cubicBezTo>
                      <a:pt x="39" y="12"/>
                      <a:pt x="43" y="24"/>
                      <a:pt x="35" y="20"/>
                    </a:cubicBezTo>
                    <a:cubicBezTo>
                      <a:pt x="27" y="16"/>
                      <a:pt x="0" y="0"/>
                      <a:pt x="14" y="4"/>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6" name="Google Shape;748;p97">
                <a:extLst>
                  <a:ext uri="{FF2B5EF4-FFF2-40B4-BE49-F238E27FC236}">
                    <a16:creationId xmlns:a16="http://schemas.microsoft.com/office/drawing/2014/main" id="{36562EB8-9C97-9C86-FDB0-6072C98B3D47}"/>
                  </a:ext>
                </a:extLst>
              </p:cNvPr>
              <p:cNvSpPr/>
              <p:nvPr/>
            </p:nvSpPr>
            <p:spPr>
              <a:xfrm>
                <a:off x="625" y="3147"/>
                <a:ext cx="80" cy="77"/>
              </a:xfrm>
              <a:custGeom>
                <a:avLst/>
                <a:gdLst/>
                <a:ahLst/>
                <a:cxnLst/>
                <a:rect l="l" t="t" r="r" b="b"/>
                <a:pathLst>
                  <a:path w="42" h="40" extrusionOk="0">
                    <a:moveTo>
                      <a:pt x="14" y="9"/>
                    </a:moveTo>
                    <a:cubicBezTo>
                      <a:pt x="19" y="12"/>
                      <a:pt x="30" y="25"/>
                      <a:pt x="35" y="27"/>
                    </a:cubicBezTo>
                    <a:cubicBezTo>
                      <a:pt x="41" y="30"/>
                      <a:pt x="42" y="40"/>
                      <a:pt x="35" y="38"/>
                    </a:cubicBezTo>
                    <a:cubicBezTo>
                      <a:pt x="29" y="36"/>
                      <a:pt x="16" y="20"/>
                      <a:pt x="8" y="16"/>
                    </a:cubicBezTo>
                    <a:cubicBezTo>
                      <a:pt x="0" y="12"/>
                      <a:pt x="0" y="0"/>
                      <a:pt x="14" y="9"/>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7" name="Google Shape;749;p97">
                <a:extLst>
                  <a:ext uri="{FF2B5EF4-FFF2-40B4-BE49-F238E27FC236}">
                    <a16:creationId xmlns:a16="http://schemas.microsoft.com/office/drawing/2014/main" id="{1644BAED-8874-796B-43AD-B5144C707F66}"/>
                  </a:ext>
                </a:extLst>
              </p:cNvPr>
              <p:cNvSpPr/>
              <p:nvPr/>
            </p:nvSpPr>
            <p:spPr>
              <a:xfrm>
                <a:off x="340" y="3043"/>
                <a:ext cx="41" cy="21"/>
              </a:xfrm>
              <a:custGeom>
                <a:avLst/>
                <a:gdLst/>
                <a:ahLst/>
                <a:cxnLst/>
                <a:rect l="l" t="t" r="r" b="b"/>
                <a:pathLst>
                  <a:path w="21" h="11" extrusionOk="0">
                    <a:moveTo>
                      <a:pt x="0" y="1"/>
                    </a:moveTo>
                    <a:cubicBezTo>
                      <a:pt x="2" y="4"/>
                      <a:pt x="3" y="11"/>
                      <a:pt x="11" y="9"/>
                    </a:cubicBezTo>
                    <a:cubicBezTo>
                      <a:pt x="19" y="7"/>
                      <a:pt x="21" y="0"/>
                      <a:pt x="15" y="0"/>
                    </a:cubicBezTo>
                    <a:cubicBezTo>
                      <a:pt x="10" y="0"/>
                      <a:pt x="0" y="1"/>
                      <a:pt x="0" y="1"/>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8" name="Google Shape;750;p97">
                <a:extLst>
                  <a:ext uri="{FF2B5EF4-FFF2-40B4-BE49-F238E27FC236}">
                    <a16:creationId xmlns:a16="http://schemas.microsoft.com/office/drawing/2014/main" id="{0C708ADF-2BD5-AABE-1310-E533F1A2AE11}"/>
                  </a:ext>
                </a:extLst>
              </p:cNvPr>
              <p:cNvSpPr/>
              <p:nvPr/>
            </p:nvSpPr>
            <p:spPr>
              <a:xfrm>
                <a:off x="842" y="3210"/>
                <a:ext cx="38" cy="27"/>
              </a:xfrm>
              <a:custGeom>
                <a:avLst/>
                <a:gdLst/>
                <a:ahLst/>
                <a:cxnLst/>
                <a:rect l="l" t="t" r="r" b="b"/>
                <a:pathLst>
                  <a:path w="20" h="14" extrusionOk="0">
                    <a:moveTo>
                      <a:pt x="9" y="0"/>
                    </a:moveTo>
                    <a:cubicBezTo>
                      <a:pt x="7" y="3"/>
                      <a:pt x="8" y="7"/>
                      <a:pt x="4" y="9"/>
                    </a:cubicBezTo>
                    <a:cubicBezTo>
                      <a:pt x="0" y="10"/>
                      <a:pt x="3" y="14"/>
                      <a:pt x="7" y="14"/>
                    </a:cubicBezTo>
                    <a:cubicBezTo>
                      <a:pt x="10" y="14"/>
                      <a:pt x="20" y="8"/>
                      <a:pt x="18" y="5"/>
                    </a:cubicBezTo>
                    <a:cubicBezTo>
                      <a:pt x="16" y="3"/>
                      <a:pt x="9" y="0"/>
                      <a:pt x="9" y="0"/>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89" name="Google Shape;751;p97">
                <a:extLst>
                  <a:ext uri="{FF2B5EF4-FFF2-40B4-BE49-F238E27FC236}">
                    <a16:creationId xmlns:a16="http://schemas.microsoft.com/office/drawing/2014/main" id="{28CB2AC4-05B9-991B-C280-35C286CA31BE}"/>
                  </a:ext>
                </a:extLst>
              </p:cNvPr>
              <p:cNvSpPr/>
              <p:nvPr/>
            </p:nvSpPr>
            <p:spPr>
              <a:xfrm>
                <a:off x="865" y="3129"/>
                <a:ext cx="33" cy="31"/>
              </a:xfrm>
              <a:custGeom>
                <a:avLst/>
                <a:gdLst/>
                <a:ahLst/>
                <a:cxnLst/>
                <a:rect l="l" t="t" r="r" b="b"/>
                <a:pathLst>
                  <a:path w="17" h="16" extrusionOk="0">
                    <a:moveTo>
                      <a:pt x="6" y="3"/>
                    </a:moveTo>
                    <a:cubicBezTo>
                      <a:pt x="0" y="4"/>
                      <a:pt x="10" y="16"/>
                      <a:pt x="13" y="13"/>
                    </a:cubicBezTo>
                    <a:cubicBezTo>
                      <a:pt x="15" y="11"/>
                      <a:pt x="17" y="6"/>
                      <a:pt x="15" y="3"/>
                    </a:cubicBezTo>
                    <a:cubicBezTo>
                      <a:pt x="14" y="0"/>
                      <a:pt x="10" y="2"/>
                      <a:pt x="6" y="3"/>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0" name="Google Shape;752;p97">
                <a:extLst>
                  <a:ext uri="{FF2B5EF4-FFF2-40B4-BE49-F238E27FC236}">
                    <a16:creationId xmlns:a16="http://schemas.microsoft.com/office/drawing/2014/main" id="{A8689957-EC9A-0B19-E540-AF773882BE1F}"/>
                  </a:ext>
                </a:extLst>
              </p:cNvPr>
              <p:cNvSpPr/>
              <p:nvPr/>
            </p:nvSpPr>
            <p:spPr>
              <a:xfrm>
                <a:off x="1780" y="2356"/>
                <a:ext cx="38" cy="31"/>
              </a:xfrm>
              <a:custGeom>
                <a:avLst/>
                <a:gdLst/>
                <a:ahLst/>
                <a:cxnLst/>
                <a:rect l="l" t="t" r="r" b="b"/>
                <a:pathLst>
                  <a:path w="20" h="16" extrusionOk="0">
                    <a:moveTo>
                      <a:pt x="14" y="0"/>
                    </a:moveTo>
                    <a:cubicBezTo>
                      <a:pt x="14" y="0"/>
                      <a:pt x="0" y="4"/>
                      <a:pt x="4" y="10"/>
                    </a:cubicBezTo>
                    <a:cubicBezTo>
                      <a:pt x="8" y="16"/>
                      <a:pt x="12" y="14"/>
                      <a:pt x="16" y="10"/>
                    </a:cubicBezTo>
                    <a:cubicBezTo>
                      <a:pt x="20" y="6"/>
                      <a:pt x="14" y="0"/>
                      <a:pt x="14" y="0"/>
                    </a:cubicBezTo>
                    <a:close/>
                  </a:path>
                </a:pathLst>
              </a:custGeom>
              <a:solidFill>
                <a:srgbClr val="CDD0DA"/>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1" name="Google Shape;753;p97">
                <a:extLst>
                  <a:ext uri="{FF2B5EF4-FFF2-40B4-BE49-F238E27FC236}">
                    <a16:creationId xmlns:a16="http://schemas.microsoft.com/office/drawing/2014/main" id="{63B007B9-9626-0C2C-19CE-659066159CAE}"/>
                  </a:ext>
                </a:extLst>
              </p:cNvPr>
              <p:cNvSpPr/>
              <p:nvPr/>
            </p:nvSpPr>
            <p:spPr>
              <a:xfrm>
                <a:off x="1714" y="2271"/>
                <a:ext cx="35" cy="35"/>
              </a:xfrm>
              <a:custGeom>
                <a:avLst/>
                <a:gdLst/>
                <a:ahLst/>
                <a:cxnLst/>
                <a:rect l="l" t="t" r="r" b="b"/>
                <a:pathLst>
                  <a:path w="18" h="18" extrusionOk="0">
                    <a:moveTo>
                      <a:pt x="0" y="5"/>
                    </a:moveTo>
                    <a:cubicBezTo>
                      <a:pt x="1" y="15"/>
                      <a:pt x="5" y="18"/>
                      <a:pt x="8" y="12"/>
                    </a:cubicBezTo>
                    <a:cubicBezTo>
                      <a:pt x="10" y="6"/>
                      <a:pt x="18" y="0"/>
                      <a:pt x="18" y="0"/>
                    </a:cubicBezTo>
                    <a:lnTo>
                      <a:pt x="0" y="5"/>
                    </a:lnTo>
                    <a:close/>
                  </a:path>
                </a:pathLst>
              </a:custGeom>
              <a:solidFill>
                <a:srgbClr val="CDD0DA"/>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2" name="Google Shape;754;p97">
                <a:extLst>
                  <a:ext uri="{FF2B5EF4-FFF2-40B4-BE49-F238E27FC236}">
                    <a16:creationId xmlns:a16="http://schemas.microsoft.com/office/drawing/2014/main" id="{047816A2-6E3A-B5A0-7FEA-195102B8D6E8}"/>
                  </a:ext>
                </a:extLst>
              </p:cNvPr>
              <p:cNvSpPr/>
              <p:nvPr/>
            </p:nvSpPr>
            <p:spPr>
              <a:xfrm>
                <a:off x="2005" y="1759"/>
                <a:ext cx="194" cy="106"/>
              </a:xfrm>
              <a:custGeom>
                <a:avLst/>
                <a:gdLst/>
                <a:ahLst/>
                <a:cxnLst/>
                <a:rect l="l" t="t" r="r" b="b"/>
                <a:pathLst>
                  <a:path w="101" h="55" extrusionOk="0">
                    <a:moveTo>
                      <a:pt x="100" y="36"/>
                    </a:moveTo>
                    <a:cubicBezTo>
                      <a:pt x="98" y="27"/>
                      <a:pt x="98" y="26"/>
                      <a:pt x="98" y="18"/>
                    </a:cubicBezTo>
                    <a:cubicBezTo>
                      <a:pt x="97" y="10"/>
                      <a:pt x="94" y="11"/>
                      <a:pt x="83" y="9"/>
                    </a:cubicBezTo>
                    <a:cubicBezTo>
                      <a:pt x="71" y="7"/>
                      <a:pt x="73" y="5"/>
                      <a:pt x="73" y="4"/>
                    </a:cubicBezTo>
                    <a:cubicBezTo>
                      <a:pt x="73" y="3"/>
                      <a:pt x="69" y="0"/>
                      <a:pt x="62" y="4"/>
                    </a:cubicBezTo>
                    <a:cubicBezTo>
                      <a:pt x="54" y="7"/>
                      <a:pt x="52" y="9"/>
                      <a:pt x="49" y="10"/>
                    </a:cubicBezTo>
                    <a:cubicBezTo>
                      <a:pt x="45" y="10"/>
                      <a:pt x="17" y="17"/>
                      <a:pt x="9" y="17"/>
                    </a:cubicBezTo>
                    <a:cubicBezTo>
                      <a:pt x="0" y="17"/>
                      <a:pt x="7" y="27"/>
                      <a:pt x="22" y="36"/>
                    </a:cubicBezTo>
                    <a:cubicBezTo>
                      <a:pt x="37" y="46"/>
                      <a:pt x="46" y="46"/>
                      <a:pt x="55" y="51"/>
                    </a:cubicBezTo>
                    <a:cubicBezTo>
                      <a:pt x="63" y="55"/>
                      <a:pt x="75" y="55"/>
                      <a:pt x="86" y="51"/>
                    </a:cubicBezTo>
                    <a:cubicBezTo>
                      <a:pt x="97" y="47"/>
                      <a:pt x="101" y="45"/>
                      <a:pt x="100" y="36"/>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3" name="Google Shape;755;p97">
                <a:extLst>
                  <a:ext uri="{FF2B5EF4-FFF2-40B4-BE49-F238E27FC236}">
                    <a16:creationId xmlns:a16="http://schemas.microsoft.com/office/drawing/2014/main" id="{1C2599C1-0242-9AD3-BBD5-FC9523B41FA0}"/>
                  </a:ext>
                </a:extLst>
              </p:cNvPr>
              <p:cNvSpPr/>
              <p:nvPr/>
            </p:nvSpPr>
            <p:spPr>
              <a:xfrm>
                <a:off x="1418" y="1715"/>
                <a:ext cx="129" cy="70"/>
              </a:xfrm>
              <a:custGeom>
                <a:avLst/>
                <a:gdLst/>
                <a:ahLst/>
                <a:cxnLst/>
                <a:rect l="l" t="t" r="r" b="b"/>
                <a:pathLst>
                  <a:path w="67" h="36" extrusionOk="0">
                    <a:moveTo>
                      <a:pt x="58" y="26"/>
                    </a:moveTo>
                    <a:cubicBezTo>
                      <a:pt x="44" y="20"/>
                      <a:pt x="21" y="10"/>
                      <a:pt x="20" y="5"/>
                    </a:cubicBezTo>
                    <a:cubicBezTo>
                      <a:pt x="20" y="0"/>
                      <a:pt x="0" y="3"/>
                      <a:pt x="14" y="14"/>
                    </a:cubicBezTo>
                    <a:cubicBezTo>
                      <a:pt x="14" y="14"/>
                      <a:pt x="28" y="29"/>
                      <a:pt x="33" y="32"/>
                    </a:cubicBezTo>
                    <a:cubicBezTo>
                      <a:pt x="38" y="35"/>
                      <a:pt x="48" y="36"/>
                      <a:pt x="53" y="36"/>
                    </a:cubicBezTo>
                    <a:cubicBezTo>
                      <a:pt x="59" y="36"/>
                      <a:pt x="67" y="30"/>
                      <a:pt x="58" y="26"/>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4" name="Google Shape;756;p97">
                <a:extLst>
                  <a:ext uri="{FF2B5EF4-FFF2-40B4-BE49-F238E27FC236}">
                    <a16:creationId xmlns:a16="http://schemas.microsoft.com/office/drawing/2014/main" id="{C47333C2-6DD3-3315-8BF4-99F02B3B8571}"/>
                  </a:ext>
                </a:extLst>
              </p:cNvPr>
              <p:cNvSpPr/>
              <p:nvPr/>
            </p:nvSpPr>
            <p:spPr>
              <a:xfrm>
                <a:off x="1566" y="1228"/>
                <a:ext cx="337" cy="141"/>
              </a:xfrm>
              <a:custGeom>
                <a:avLst/>
                <a:gdLst/>
                <a:ahLst/>
                <a:cxnLst/>
                <a:rect l="l" t="t" r="r" b="b"/>
                <a:pathLst>
                  <a:path w="175" h="73" extrusionOk="0">
                    <a:moveTo>
                      <a:pt x="122" y="66"/>
                    </a:moveTo>
                    <a:cubicBezTo>
                      <a:pt x="122" y="66"/>
                      <a:pt x="127" y="51"/>
                      <a:pt x="139" y="51"/>
                    </a:cubicBezTo>
                    <a:cubicBezTo>
                      <a:pt x="151" y="51"/>
                      <a:pt x="153" y="55"/>
                      <a:pt x="160" y="51"/>
                    </a:cubicBezTo>
                    <a:cubicBezTo>
                      <a:pt x="166" y="48"/>
                      <a:pt x="175" y="42"/>
                      <a:pt x="164" y="39"/>
                    </a:cubicBezTo>
                    <a:cubicBezTo>
                      <a:pt x="153" y="37"/>
                      <a:pt x="136" y="38"/>
                      <a:pt x="126" y="34"/>
                    </a:cubicBezTo>
                    <a:cubicBezTo>
                      <a:pt x="116" y="29"/>
                      <a:pt x="107" y="31"/>
                      <a:pt x="102" y="23"/>
                    </a:cubicBezTo>
                    <a:cubicBezTo>
                      <a:pt x="96" y="16"/>
                      <a:pt x="77" y="3"/>
                      <a:pt x="71" y="7"/>
                    </a:cubicBezTo>
                    <a:cubicBezTo>
                      <a:pt x="65" y="10"/>
                      <a:pt x="66" y="17"/>
                      <a:pt x="51" y="16"/>
                    </a:cubicBezTo>
                    <a:cubicBezTo>
                      <a:pt x="37" y="15"/>
                      <a:pt x="35" y="16"/>
                      <a:pt x="24" y="10"/>
                    </a:cubicBezTo>
                    <a:cubicBezTo>
                      <a:pt x="13" y="3"/>
                      <a:pt x="7" y="0"/>
                      <a:pt x="6" y="12"/>
                    </a:cubicBezTo>
                    <a:cubicBezTo>
                      <a:pt x="5" y="24"/>
                      <a:pt x="0" y="45"/>
                      <a:pt x="25" y="39"/>
                    </a:cubicBezTo>
                    <a:cubicBezTo>
                      <a:pt x="49" y="32"/>
                      <a:pt x="61" y="29"/>
                      <a:pt x="77" y="39"/>
                    </a:cubicBezTo>
                    <a:cubicBezTo>
                      <a:pt x="92" y="49"/>
                      <a:pt x="101" y="56"/>
                      <a:pt x="106" y="60"/>
                    </a:cubicBezTo>
                    <a:cubicBezTo>
                      <a:pt x="110" y="64"/>
                      <a:pt x="115" y="73"/>
                      <a:pt x="122" y="66"/>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5" name="Google Shape;757;p97">
                <a:extLst>
                  <a:ext uri="{FF2B5EF4-FFF2-40B4-BE49-F238E27FC236}">
                    <a16:creationId xmlns:a16="http://schemas.microsoft.com/office/drawing/2014/main" id="{41EA0FCD-8D8E-202A-10A3-244A465D3FDD}"/>
                  </a:ext>
                </a:extLst>
              </p:cNvPr>
              <p:cNvSpPr/>
              <p:nvPr/>
            </p:nvSpPr>
            <p:spPr>
              <a:xfrm>
                <a:off x="3169" y="2473"/>
                <a:ext cx="44" cy="52"/>
              </a:xfrm>
              <a:custGeom>
                <a:avLst/>
                <a:gdLst/>
                <a:ahLst/>
                <a:cxnLst/>
                <a:rect l="l" t="t" r="r" b="b"/>
                <a:pathLst>
                  <a:path w="23" h="27" extrusionOk="0">
                    <a:moveTo>
                      <a:pt x="11" y="7"/>
                    </a:moveTo>
                    <a:cubicBezTo>
                      <a:pt x="9" y="12"/>
                      <a:pt x="0" y="27"/>
                      <a:pt x="11" y="21"/>
                    </a:cubicBezTo>
                    <a:cubicBezTo>
                      <a:pt x="23" y="15"/>
                      <a:pt x="20" y="7"/>
                      <a:pt x="20" y="7"/>
                    </a:cubicBezTo>
                    <a:cubicBezTo>
                      <a:pt x="20" y="7"/>
                      <a:pt x="15" y="0"/>
                      <a:pt x="11" y="7"/>
                    </a:cubicBezTo>
                    <a:close/>
                  </a:path>
                </a:pathLst>
              </a:custGeom>
              <a:solidFill>
                <a:srgbClr val="CDD0DA"/>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6" name="Google Shape;758;p97">
                <a:extLst>
                  <a:ext uri="{FF2B5EF4-FFF2-40B4-BE49-F238E27FC236}">
                    <a16:creationId xmlns:a16="http://schemas.microsoft.com/office/drawing/2014/main" id="{30BCAC48-08C9-A31F-2A62-9A33E41C6CBF}"/>
                  </a:ext>
                </a:extLst>
              </p:cNvPr>
              <p:cNvSpPr/>
              <p:nvPr/>
            </p:nvSpPr>
            <p:spPr>
              <a:xfrm>
                <a:off x="3075" y="2435"/>
                <a:ext cx="0" cy="0"/>
              </a:xfrm>
              <a:prstGeom prst="ellipse">
                <a:avLst/>
              </a:prstGeom>
              <a:solidFill>
                <a:srgbClr val="CDD0DA"/>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97" name="Google Shape;759;p97">
                <a:extLst>
                  <a:ext uri="{FF2B5EF4-FFF2-40B4-BE49-F238E27FC236}">
                    <a16:creationId xmlns:a16="http://schemas.microsoft.com/office/drawing/2014/main" id="{9C54AE7A-E35B-24BC-820A-FD5270749876}"/>
                  </a:ext>
                </a:extLst>
              </p:cNvPr>
              <p:cNvSpPr/>
              <p:nvPr/>
            </p:nvSpPr>
            <p:spPr>
              <a:xfrm>
                <a:off x="3087" y="2460"/>
                <a:ext cx="0" cy="0"/>
              </a:xfrm>
              <a:prstGeom prst="ellipse">
                <a:avLst/>
              </a:prstGeom>
              <a:solidFill>
                <a:srgbClr val="CDD0DA"/>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grpSp>
        <p:grpSp>
          <p:nvGrpSpPr>
            <p:cNvPr id="162" name="Google Shape;760;p97">
              <a:extLst>
                <a:ext uri="{FF2B5EF4-FFF2-40B4-BE49-F238E27FC236}">
                  <a16:creationId xmlns:a16="http://schemas.microsoft.com/office/drawing/2014/main" id="{A03A7E91-88F3-889C-FF52-BE6A3865C91A}"/>
                </a:ext>
              </a:extLst>
            </p:cNvPr>
            <p:cNvGrpSpPr/>
            <p:nvPr/>
          </p:nvGrpSpPr>
          <p:grpSpPr>
            <a:xfrm>
              <a:off x="2951320" y="3807675"/>
              <a:ext cx="818072" cy="536554"/>
              <a:chOff x="389" y="-9"/>
              <a:chExt cx="4989" cy="3271"/>
            </a:xfrm>
          </p:grpSpPr>
          <p:sp>
            <p:nvSpPr>
              <p:cNvPr id="163" name="Google Shape;761;p97">
                <a:extLst>
                  <a:ext uri="{FF2B5EF4-FFF2-40B4-BE49-F238E27FC236}">
                    <a16:creationId xmlns:a16="http://schemas.microsoft.com/office/drawing/2014/main" id="{BB50B1C4-A25E-43E0-5F86-6C30DA19840E}"/>
                  </a:ext>
                </a:extLst>
              </p:cNvPr>
              <p:cNvSpPr/>
              <p:nvPr/>
            </p:nvSpPr>
            <p:spPr>
              <a:xfrm>
                <a:off x="4210" y="1913"/>
                <a:ext cx="1168" cy="1349"/>
              </a:xfrm>
              <a:custGeom>
                <a:avLst/>
                <a:gdLst/>
                <a:ahLst/>
                <a:cxnLst/>
                <a:rect l="l" t="t" r="r" b="b"/>
                <a:pathLst>
                  <a:path w="1213" h="1398" extrusionOk="0">
                    <a:moveTo>
                      <a:pt x="218" y="1278"/>
                    </a:moveTo>
                    <a:cubicBezTo>
                      <a:pt x="218" y="1278"/>
                      <a:pt x="250" y="1286"/>
                      <a:pt x="274" y="1294"/>
                    </a:cubicBezTo>
                    <a:cubicBezTo>
                      <a:pt x="298" y="1302"/>
                      <a:pt x="344" y="1339"/>
                      <a:pt x="346" y="1355"/>
                    </a:cubicBezTo>
                    <a:cubicBezTo>
                      <a:pt x="349" y="1371"/>
                      <a:pt x="384" y="1398"/>
                      <a:pt x="413" y="1344"/>
                    </a:cubicBezTo>
                    <a:cubicBezTo>
                      <a:pt x="442" y="1291"/>
                      <a:pt x="482" y="1259"/>
                      <a:pt x="482" y="1227"/>
                    </a:cubicBezTo>
                    <a:cubicBezTo>
                      <a:pt x="482" y="1227"/>
                      <a:pt x="484" y="1192"/>
                      <a:pt x="502" y="1182"/>
                    </a:cubicBezTo>
                    <a:cubicBezTo>
                      <a:pt x="521" y="1171"/>
                      <a:pt x="513" y="1164"/>
                      <a:pt x="528" y="1151"/>
                    </a:cubicBezTo>
                    <a:cubicBezTo>
                      <a:pt x="542" y="1138"/>
                      <a:pt x="558" y="1142"/>
                      <a:pt x="576" y="1132"/>
                    </a:cubicBezTo>
                    <a:cubicBezTo>
                      <a:pt x="593" y="1123"/>
                      <a:pt x="609" y="1095"/>
                      <a:pt x="625" y="1090"/>
                    </a:cubicBezTo>
                    <a:cubicBezTo>
                      <a:pt x="641" y="1084"/>
                      <a:pt x="673" y="1082"/>
                      <a:pt x="686" y="1060"/>
                    </a:cubicBezTo>
                    <a:cubicBezTo>
                      <a:pt x="700" y="1039"/>
                      <a:pt x="697" y="1036"/>
                      <a:pt x="738" y="1028"/>
                    </a:cubicBezTo>
                    <a:cubicBezTo>
                      <a:pt x="780" y="1020"/>
                      <a:pt x="773" y="1028"/>
                      <a:pt x="796" y="1028"/>
                    </a:cubicBezTo>
                    <a:cubicBezTo>
                      <a:pt x="818" y="1028"/>
                      <a:pt x="874" y="1007"/>
                      <a:pt x="921" y="984"/>
                    </a:cubicBezTo>
                    <a:cubicBezTo>
                      <a:pt x="968" y="962"/>
                      <a:pt x="1018" y="936"/>
                      <a:pt x="1064" y="898"/>
                    </a:cubicBezTo>
                    <a:cubicBezTo>
                      <a:pt x="1109" y="859"/>
                      <a:pt x="1145" y="844"/>
                      <a:pt x="1162" y="811"/>
                    </a:cubicBezTo>
                    <a:cubicBezTo>
                      <a:pt x="1180" y="778"/>
                      <a:pt x="1213" y="750"/>
                      <a:pt x="1178" y="742"/>
                    </a:cubicBezTo>
                    <a:cubicBezTo>
                      <a:pt x="1144" y="734"/>
                      <a:pt x="1106" y="726"/>
                      <a:pt x="1084" y="694"/>
                    </a:cubicBezTo>
                    <a:cubicBezTo>
                      <a:pt x="1061" y="662"/>
                      <a:pt x="1049" y="654"/>
                      <a:pt x="1038" y="651"/>
                    </a:cubicBezTo>
                    <a:cubicBezTo>
                      <a:pt x="1028" y="648"/>
                      <a:pt x="1021" y="634"/>
                      <a:pt x="1022" y="615"/>
                    </a:cubicBezTo>
                    <a:cubicBezTo>
                      <a:pt x="1024" y="596"/>
                      <a:pt x="1032" y="591"/>
                      <a:pt x="1006" y="562"/>
                    </a:cubicBezTo>
                    <a:cubicBezTo>
                      <a:pt x="981" y="532"/>
                      <a:pt x="960" y="543"/>
                      <a:pt x="944" y="543"/>
                    </a:cubicBezTo>
                    <a:cubicBezTo>
                      <a:pt x="928" y="543"/>
                      <a:pt x="900" y="536"/>
                      <a:pt x="913" y="479"/>
                    </a:cubicBezTo>
                    <a:cubicBezTo>
                      <a:pt x="926" y="422"/>
                      <a:pt x="928" y="424"/>
                      <a:pt x="893" y="388"/>
                    </a:cubicBezTo>
                    <a:cubicBezTo>
                      <a:pt x="858" y="352"/>
                      <a:pt x="848" y="322"/>
                      <a:pt x="816" y="308"/>
                    </a:cubicBezTo>
                    <a:cubicBezTo>
                      <a:pt x="784" y="295"/>
                      <a:pt x="704" y="238"/>
                      <a:pt x="654" y="216"/>
                    </a:cubicBezTo>
                    <a:cubicBezTo>
                      <a:pt x="605" y="195"/>
                      <a:pt x="553" y="164"/>
                      <a:pt x="529" y="159"/>
                    </a:cubicBezTo>
                    <a:cubicBezTo>
                      <a:pt x="505" y="154"/>
                      <a:pt x="484" y="140"/>
                      <a:pt x="466" y="146"/>
                    </a:cubicBezTo>
                    <a:cubicBezTo>
                      <a:pt x="449" y="151"/>
                      <a:pt x="440" y="148"/>
                      <a:pt x="422" y="136"/>
                    </a:cubicBezTo>
                    <a:cubicBezTo>
                      <a:pt x="405" y="124"/>
                      <a:pt x="377" y="92"/>
                      <a:pt x="356" y="88"/>
                    </a:cubicBezTo>
                    <a:cubicBezTo>
                      <a:pt x="334" y="84"/>
                      <a:pt x="320" y="66"/>
                      <a:pt x="316" y="60"/>
                    </a:cubicBezTo>
                    <a:cubicBezTo>
                      <a:pt x="312" y="55"/>
                      <a:pt x="257" y="14"/>
                      <a:pt x="246" y="14"/>
                    </a:cubicBezTo>
                    <a:cubicBezTo>
                      <a:pt x="236" y="14"/>
                      <a:pt x="241" y="0"/>
                      <a:pt x="208" y="2"/>
                    </a:cubicBezTo>
                    <a:cubicBezTo>
                      <a:pt x="174" y="3"/>
                      <a:pt x="136" y="28"/>
                      <a:pt x="152" y="108"/>
                    </a:cubicBezTo>
                    <a:cubicBezTo>
                      <a:pt x="168" y="188"/>
                      <a:pt x="173" y="182"/>
                      <a:pt x="193" y="208"/>
                    </a:cubicBezTo>
                    <a:cubicBezTo>
                      <a:pt x="213" y="235"/>
                      <a:pt x="246" y="278"/>
                      <a:pt x="214" y="299"/>
                    </a:cubicBezTo>
                    <a:cubicBezTo>
                      <a:pt x="182" y="320"/>
                      <a:pt x="190" y="324"/>
                      <a:pt x="177" y="339"/>
                    </a:cubicBezTo>
                    <a:cubicBezTo>
                      <a:pt x="164" y="354"/>
                      <a:pt x="156" y="363"/>
                      <a:pt x="142" y="384"/>
                    </a:cubicBezTo>
                    <a:cubicBezTo>
                      <a:pt x="129" y="406"/>
                      <a:pt x="152" y="426"/>
                      <a:pt x="121" y="422"/>
                    </a:cubicBezTo>
                    <a:cubicBezTo>
                      <a:pt x="90" y="418"/>
                      <a:pt x="70" y="443"/>
                      <a:pt x="46" y="468"/>
                    </a:cubicBezTo>
                    <a:cubicBezTo>
                      <a:pt x="22" y="494"/>
                      <a:pt x="8" y="502"/>
                      <a:pt x="8" y="518"/>
                    </a:cubicBezTo>
                    <a:cubicBezTo>
                      <a:pt x="8" y="534"/>
                      <a:pt x="0" y="528"/>
                      <a:pt x="2" y="546"/>
                    </a:cubicBezTo>
                    <a:cubicBezTo>
                      <a:pt x="5" y="563"/>
                      <a:pt x="13" y="571"/>
                      <a:pt x="24" y="587"/>
                    </a:cubicBezTo>
                    <a:cubicBezTo>
                      <a:pt x="34" y="603"/>
                      <a:pt x="37" y="619"/>
                      <a:pt x="36" y="624"/>
                    </a:cubicBezTo>
                    <a:cubicBezTo>
                      <a:pt x="34" y="630"/>
                      <a:pt x="33" y="619"/>
                      <a:pt x="56" y="646"/>
                    </a:cubicBezTo>
                    <a:cubicBezTo>
                      <a:pt x="78" y="672"/>
                      <a:pt x="96" y="719"/>
                      <a:pt x="96" y="739"/>
                    </a:cubicBezTo>
                    <a:cubicBezTo>
                      <a:pt x="96" y="759"/>
                      <a:pt x="110" y="800"/>
                      <a:pt x="117" y="803"/>
                    </a:cubicBezTo>
                    <a:cubicBezTo>
                      <a:pt x="124" y="806"/>
                      <a:pt x="124" y="806"/>
                      <a:pt x="124" y="832"/>
                    </a:cubicBezTo>
                    <a:cubicBezTo>
                      <a:pt x="124" y="859"/>
                      <a:pt x="134" y="848"/>
                      <a:pt x="141" y="870"/>
                    </a:cubicBezTo>
                    <a:cubicBezTo>
                      <a:pt x="148" y="891"/>
                      <a:pt x="162" y="912"/>
                      <a:pt x="162" y="943"/>
                    </a:cubicBezTo>
                    <a:cubicBezTo>
                      <a:pt x="162" y="974"/>
                      <a:pt x="146" y="1035"/>
                      <a:pt x="146" y="1074"/>
                    </a:cubicBezTo>
                    <a:cubicBezTo>
                      <a:pt x="146" y="1112"/>
                      <a:pt x="149" y="1131"/>
                      <a:pt x="141" y="1155"/>
                    </a:cubicBezTo>
                    <a:cubicBezTo>
                      <a:pt x="133" y="1179"/>
                      <a:pt x="142" y="1195"/>
                      <a:pt x="156" y="1222"/>
                    </a:cubicBezTo>
                    <a:cubicBezTo>
                      <a:pt x="169" y="1248"/>
                      <a:pt x="177" y="1266"/>
                      <a:pt x="218" y="1278"/>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64" name="Google Shape;762;p97">
                <a:extLst>
                  <a:ext uri="{FF2B5EF4-FFF2-40B4-BE49-F238E27FC236}">
                    <a16:creationId xmlns:a16="http://schemas.microsoft.com/office/drawing/2014/main" id="{525822BE-945A-1E53-E36D-38D3EC7D7A40}"/>
                  </a:ext>
                </a:extLst>
              </p:cNvPr>
              <p:cNvSpPr/>
              <p:nvPr/>
            </p:nvSpPr>
            <p:spPr>
              <a:xfrm>
                <a:off x="3622" y="1172"/>
                <a:ext cx="683" cy="455"/>
              </a:xfrm>
              <a:custGeom>
                <a:avLst/>
                <a:gdLst/>
                <a:ahLst/>
                <a:cxnLst/>
                <a:rect l="l" t="t" r="r" b="b"/>
                <a:pathLst>
                  <a:path w="708" h="472" extrusionOk="0">
                    <a:moveTo>
                      <a:pt x="298" y="460"/>
                    </a:moveTo>
                    <a:cubicBezTo>
                      <a:pt x="301" y="461"/>
                      <a:pt x="315" y="472"/>
                      <a:pt x="347" y="465"/>
                    </a:cubicBezTo>
                    <a:cubicBezTo>
                      <a:pt x="379" y="459"/>
                      <a:pt x="404" y="453"/>
                      <a:pt x="435" y="440"/>
                    </a:cubicBezTo>
                    <a:cubicBezTo>
                      <a:pt x="466" y="427"/>
                      <a:pt x="467" y="412"/>
                      <a:pt x="492" y="419"/>
                    </a:cubicBezTo>
                    <a:cubicBezTo>
                      <a:pt x="518" y="425"/>
                      <a:pt x="522" y="419"/>
                      <a:pt x="544" y="411"/>
                    </a:cubicBezTo>
                    <a:cubicBezTo>
                      <a:pt x="567" y="403"/>
                      <a:pt x="575" y="397"/>
                      <a:pt x="596" y="392"/>
                    </a:cubicBezTo>
                    <a:cubicBezTo>
                      <a:pt x="618" y="387"/>
                      <a:pt x="627" y="392"/>
                      <a:pt x="638" y="377"/>
                    </a:cubicBezTo>
                    <a:cubicBezTo>
                      <a:pt x="648" y="363"/>
                      <a:pt x="642" y="371"/>
                      <a:pt x="659" y="355"/>
                    </a:cubicBezTo>
                    <a:cubicBezTo>
                      <a:pt x="676" y="339"/>
                      <a:pt x="708" y="273"/>
                      <a:pt x="694" y="260"/>
                    </a:cubicBezTo>
                    <a:cubicBezTo>
                      <a:pt x="679" y="247"/>
                      <a:pt x="635" y="224"/>
                      <a:pt x="612" y="215"/>
                    </a:cubicBezTo>
                    <a:cubicBezTo>
                      <a:pt x="588" y="205"/>
                      <a:pt x="588" y="209"/>
                      <a:pt x="571" y="207"/>
                    </a:cubicBezTo>
                    <a:cubicBezTo>
                      <a:pt x="554" y="204"/>
                      <a:pt x="570" y="211"/>
                      <a:pt x="552" y="195"/>
                    </a:cubicBezTo>
                    <a:cubicBezTo>
                      <a:pt x="535" y="179"/>
                      <a:pt x="524" y="172"/>
                      <a:pt x="516" y="168"/>
                    </a:cubicBezTo>
                    <a:cubicBezTo>
                      <a:pt x="508" y="164"/>
                      <a:pt x="508" y="168"/>
                      <a:pt x="483" y="141"/>
                    </a:cubicBezTo>
                    <a:cubicBezTo>
                      <a:pt x="458" y="115"/>
                      <a:pt x="436" y="85"/>
                      <a:pt x="400" y="85"/>
                    </a:cubicBezTo>
                    <a:cubicBezTo>
                      <a:pt x="364" y="85"/>
                      <a:pt x="355" y="73"/>
                      <a:pt x="327" y="96"/>
                    </a:cubicBezTo>
                    <a:cubicBezTo>
                      <a:pt x="299" y="119"/>
                      <a:pt x="276" y="116"/>
                      <a:pt x="268" y="123"/>
                    </a:cubicBezTo>
                    <a:cubicBezTo>
                      <a:pt x="260" y="129"/>
                      <a:pt x="222" y="148"/>
                      <a:pt x="200" y="107"/>
                    </a:cubicBezTo>
                    <a:cubicBezTo>
                      <a:pt x="179" y="65"/>
                      <a:pt x="155" y="8"/>
                      <a:pt x="118" y="4"/>
                    </a:cubicBezTo>
                    <a:cubicBezTo>
                      <a:pt x="80" y="0"/>
                      <a:pt x="60" y="0"/>
                      <a:pt x="59" y="12"/>
                    </a:cubicBezTo>
                    <a:cubicBezTo>
                      <a:pt x="58" y="24"/>
                      <a:pt x="44" y="28"/>
                      <a:pt x="44" y="28"/>
                    </a:cubicBezTo>
                    <a:cubicBezTo>
                      <a:pt x="44" y="28"/>
                      <a:pt x="39" y="39"/>
                      <a:pt x="35" y="49"/>
                    </a:cubicBezTo>
                    <a:cubicBezTo>
                      <a:pt x="31" y="60"/>
                      <a:pt x="0" y="63"/>
                      <a:pt x="14" y="115"/>
                    </a:cubicBezTo>
                    <a:cubicBezTo>
                      <a:pt x="27" y="167"/>
                      <a:pt x="22" y="163"/>
                      <a:pt x="39" y="181"/>
                    </a:cubicBezTo>
                    <a:cubicBezTo>
                      <a:pt x="56" y="200"/>
                      <a:pt x="82" y="228"/>
                      <a:pt x="111" y="240"/>
                    </a:cubicBezTo>
                    <a:cubicBezTo>
                      <a:pt x="140" y="252"/>
                      <a:pt x="140" y="252"/>
                      <a:pt x="150" y="259"/>
                    </a:cubicBezTo>
                    <a:cubicBezTo>
                      <a:pt x="159" y="265"/>
                      <a:pt x="166" y="252"/>
                      <a:pt x="190" y="245"/>
                    </a:cubicBezTo>
                    <a:cubicBezTo>
                      <a:pt x="214" y="239"/>
                      <a:pt x="235" y="239"/>
                      <a:pt x="235" y="259"/>
                    </a:cubicBezTo>
                    <a:cubicBezTo>
                      <a:pt x="235" y="279"/>
                      <a:pt x="242" y="292"/>
                      <a:pt x="244" y="316"/>
                    </a:cubicBezTo>
                    <a:cubicBezTo>
                      <a:pt x="247" y="340"/>
                      <a:pt x="254" y="380"/>
                      <a:pt x="247" y="391"/>
                    </a:cubicBezTo>
                    <a:cubicBezTo>
                      <a:pt x="240" y="401"/>
                      <a:pt x="247" y="427"/>
                      <a:pt x="263" y="433"/>
                    </a:cubicBezTo>
                    <a:cubicBezTo>
                      <a:pt x="279" y="440"/>
                      <a:pt x="279" y="454"/>
                      <a:pt x="298" y="460"/>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65" name="Google Shape;763;p97">
                <a:extLst>
                  <a:ext uri="{FF2B5EF4-FFF2-40B4-BE49-F238E27FC236}">
                    <a16:creationId xmlns:a16="http://schemas.microsoft.com/office/drawing/2014/main" id="{EB786835-F0E2-8A56-2295-7AEE3C109110}"/>
                  </a:ext>
                </a:extLst>
              </p:cNvPr>
              <p:cNvSpPr/>
              <p:nvPr/>
            </p:nvSpPr>
            <p:spPr>
              <a:xfrm>
                <a:off x="3630" y="1591"/>
                <a:ext cx="157" cy="98"/>
              </a:xfrm>
              <a:custGeom>
                <a:avLst/>
                <a:gdLst/>
                <a:ahLst/>
                <a:cxnLst/>
                <a:rect l="l" t="t" r="r" b="b"/>
                <a:pathLst>
                  <a:path w="163" h="102" extrusionOk="0">
                    <a:moveTo>
                      <a:pt x="144" y="14"/>
                    </a:moveTo>
                    <a:cubicBezTo>
                      <a:pt x="140" y="0"/>
                      <a:pt x="99" y="1"/>
                      <a:pt x="87" y="14"/>
                    </a:cubicBezTo>
                    <a:cubicBezTo>
                      <a:pt x="75" y="28"/>
                      <a:pt x="66" y="44"/>
                      <a:pt x="51" y="45"/>
                    </a:cubicBezTo>
                    <a:cubicBezTo>
                      <a:pt x="36" y="46"/>
                      <a:pt x="4" y="60"/>
                      <a:pt x="2" y="72"/>
                    </a:cubicBezTo>
                    <a:cubicBezTo>
                      <a:pt x="0" y="84"/>
                      <a:pt x="15" y="92"/>
                      <a:pt x="28" y="97"/>
                    </a:cubicBezTo>
                    <a:cubicBezTo>
                      <a:pt x="42" y="102"/>
                      <a:pt x="39" y="100"/>
                      <a:pt x="55" y="97"/>
                    </a:cubicBezTo>
                    <a:cubicBezTo>
                      <a:pt x="71" y="94"/>
                      <a:pt x="84" y="77"/>
                      <a:pt x="96" y="86"/>
                    </a:cubicBezTo>
                    <a:cubicBezTo>
                      <a:pt x="108" y="96"/>
                      <a:pt x="106" y="101"/>
                      <a:pt x="126" y="94"/>
                    </a:cubicBezTo>
                    <a:cubicBezTo>
                      <a:pt x="146" y="88"/>
                      <a:pt x="163" y="81"/>
                      <a:pt x="159" y="72"/>
                    </a:cubicBezTo>
                    <a:cubicBezTo>
                      <a:pt x="155" y="62"/>
                      <a:pt x="139" y="66"/>
                      <a:pt x="138" y="61"/>
                    </a:cubicBezTo>
                    <a:cubicBezTo>
                      <a:pt x="137" y="56"/>
                      <a:pt x="146" y="46"/>
                      <a:pt x="150" y="38"/>
                    </a:cubicBezTo>
                    <a:cubicBezTo>
                      <a:pt x="154" y="30"/>
                      <a:pt x="144" y="14"/>
                      <a:pt x="144" y="14"/>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66" name="Google Shape;764;p97">
                <a:extLst>
                  <a:ext uri="{FF2B5EF4-FFF2-40B4-BE49-F238E27FC236}">
                    <a16:creationId xmlns:a16="http://schemas.microsoft.com/office/drawing/2014/main" id="{CA80A3FD-2EFF-62EB-5491-8EF66463DFB8}"/>
                  </a:ext>
                </a:extLst>
              </p:cNvPr>
              <p:cNvSpPr/>
              <p:nvPr/>
            </p:nvSpPr>
            <p:spPr>
              <a:xfrm>
                <a:off x="3298" y="1269"/>
                <a:ext cx="239" cy="194"/>
              </a:xfrm>
              <a:custGeom>
                <a:avLst/>
                <a:gdLst/>
                <a:ahLst/>
                <a:cxnLst/>
                <a:rect l="l" t="t" r="r" b="b"/>
                <a:pathLst>
                  <a:path w="248" h="201" extrusionOk="0">
                    <a:moveTo>
                      <a:pt x="204" y="56"/>
                    </a:moveTo>
                    <a:cubicBezTo>
                      <a:pt x="204" y="56"/>
                      <a:pt x="146" y="0"/>
                      <a:pt x="80" y="8"/>
                    </a:cubicBezTo>
                    <a:cubicBezTo>
                      <a:pt x="14" y="16"/>
                      <a:pt x="2" y="16"/>
                      <a:pt x="1" y="32"/>
                    </a:cubicBezTo>
                    <a:cubicBezTo>
                      <a:pt x="0" y="48"/>
                      <a:pt x="16" y="54"/>
                      <a:pt x="36" y="70"/>
                    </a:cubicBezTo>
                    <a:cubicBezTo>
                      <a:pt x="57" y="86"/>
                      <a:pt x="76" y="99"/>
                      <a:pt x="74" y="134"/>
                    </a:cubicBezTo>
                    <a:cubicBezTo>
                      <a:pt x="72" y="168"/>
                      <a:pt x="64" y="197"/>
                      <a:pt x="96" y="199"/>
                    </a:cubicBezTo>
                    <a:cubicBezTo>
                      <a:pt x="127" y="201"/>
                      <a:pt x="152" y="196"/>
                      <a:pt x="170" y="190"/>
                    </a:cubicBezTo>
                    <a:cubicBezTo>
                      <a:pt x="188" y="183"/>
                      <a:pt x="194" y="178"/>
                      <a:pt x="204" y="178"/>
                    </a:cubicBezTo>
                    <a:cubicBezTo>
                      <a:pt x="214" y="178"/>
                      <a:pt x="228" y="170"/>
                      <a:pt x="235" y="151"/>
                    </a:cubicBezTo>
                    <a:cubicBezTo>
                      <a:pt x="242" y="132"/>
                      <a:pt x="248" y="87"/>
                      <a:pt x="204" y="56"/>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67" name="Google Shape;765;p97">
                <a:extLst>
                  <a:ext uri="{FF2B5EF4-FFF2-40B4-BE49-F238E27FC236}">
                    <a16:creationId xmlns:a16="http://schemas.microsoft.com/office/drawing/2014/main" id="{D8178FC0-3BED-8257-9326-1E0418743126}"/>
                  </a:ext>
                </a:extLst>
              </p:cNvPr>
              <p:cNvSpPr/>
              <p:nvPr/>
            </p:nvSpPr>
            <p:spPr>
              <a:xfrm>
                <a:off x="3050" y="984"/>
                <a:ext cx="570" cy="179"/>
              </a:xfrm>
              <a:custGeom>
                <a:avLst/>
                <a:gdLst/>
                <a:ahLst/>
                <a:cxnLst/>
                <a:rect l="l" t="t" r="r" b="b"/>
                <a:pathLst>
                  <a:path w="592" h="186" extrusionOk="0">
                    <a:moveTo>
                      <a:pt x="160" y="141"/>
                    </a:moveTo>
                    <a:cubicBezTo>
                      <a:pt x="160" y="141"/>
                      <a:pt x="188" y="119"/>
                      <a:pt x="225" y="124"/>
                    </a:cubicBezTo>
                    <a:cubicBezTo>
                      <a:pt x="262" y="128"/>
                      <a:pt x="298" y="142"/>
                      <a:pt x="320" y="150"/>
                    </a:cubicBezTo>
                    <a:cubicBezTo>
                      <a:pt x="342" y="159"/>
                      <a:pt x="421" y="179"/>
                      <a:pt x="451" y="174"/>
                    </a:cubicBezTo>
                    <a:cubicBezTo>
                      <a:pt x="481" y="170"/>
                      <a:pt x="474" y="186"/>
                      <a:pt x="507" y="160"/>
                    </a:cubicBezTo>
                    <a:cubicBezTo>
                      <a:pt x="540" y="135"/>
                      <a:pt x="583" y="104"/>
                      <a:pt x="588" y="88"/>
                    </a:cubicBezTo>
                    <a:cubicBezTo>
                      <a:pt x="592" y="73"/>
                      <a:pt x="592" y="61"/>
                      <a:pt x="583" y="66"/>
                    </a:cubicBezTo>
                    <a:cubicBezTo>
                      <a:pt x="574" y="70"/>
                      <a:pt x="561" y="64"/>
                      <a:pt x="560" y="59"/>
                    </a:cubicBezTo>
                    <a:cubicBezTo>
                      <a:pt x="558" y="54"/>
                      <a:pt x="572" y="53"/>
                      <a:pt x="550" y="52"/>
                    </a:cubicBezTo>
                    <a:cubicBezTo>
                      <a:pt x="529" y="52"/>
                      <a:pt x="488" y="67"/>
                      <a:pt x="469" y="65"/>
                    </a:cubicBezTo>
                    <a:cubicBezTo>
                      <a:pt x="450" y="63"/>
                      <a:pt x="406" y="64"/>
                      <a:pt x="402" y="61"/>
                    </a:cubicBezTo>
                    <a:cubicBezTo>
                      <a:pt x="399" y="58"/>
                      <a:pt x="375" y="65"/>
                      <a:pt x="370" y="49"/>
                    </a:cubicBezTo>
                    <a:cubicBezTo>
                      <a:pt x="366" y="33"/>
                      <a:pt x="355" y="1"/>
                      <a:pt x="346" y="12"/>
                    </a:cubicBezTo>
                    <a:cubicBezTo>
                      <a:pt x="336" y="24"/>
                      <a:pt x="339" y="46"/>
                      <a:pt x="324" y="46"/>
                    </a:cubicBezTo>
                    <a:cubicBezTo>
                      <a:pt x="310" y="46"/>
                      <a:pt x="293" y="50"/>
                      <a:pt x="259" y="42"/>
                    </a:cubicBezTo>
                    <a:cubicBezTo>
                      <a:pt x="225" y="35"/>
                      <a:pt x="206" y="27"/>
                      <a:pt x="190" y="27"/>
                    </a:cubicBezTo>
                    <a:cubicBezTo>
                      <a:pt x="174" y="27"/>
                      <a:pt x="166" y="28"/>
                      <a:pt x="151" y="22"/>
                    </a:cubicBezTo>
                    <a:cubicBezTo>
                      <a:pt x="136" y="17"/>
                      <a:pt x="132" y="12"/>
                      <a:pt x="123" y="10"/>
                    </a:cubicBezTo>
                    <a:cubicBezTo>
                      <a:pt x="114" y="8"/>
                      <a:pt x="96" y="4"/>
                      <a:pt x="82" y="2"/>
                    </a:cubicBezTo>
                    <a:cubicBezTo>
                      <a:pt x="68" y="0"/>
                      <a:pt x="65" y="10"/>
                      <a:pt x="69" y="12"/>
                    </a:cubicBezTo>
                    <a:cubicBezTo>
                      <a:pt x="73" y="15"/>
                      <a:pt x="88" y="19"/>
                      <a:pt x="82" y="34"/>
                    </a:cubicBezTo>
                    <a:cubicBezTo>
                      <a:pt x="76" y="48"/>
                      <a:pt x="72" y="58"/>
                      <a:pt x="59" y="64"/>
                    </a:cubicBezTo>
                    <a:cubicBezTo>
                      <a:pt x="46" y="69"/>
                      <a:pt x="28" y="101"/>
                      <a:pt x="27" y="115"/>
                    </a:cubicBezTo>
                    <a:cubicBezTo>
                      <a:pt x="26" y="129"/>
                      <a:pt x="0" y="144"/>
                      <a:pt x="64" y="142"/>
                    </a:cubicBezTo>
                    <a:cubicBezTo>
                      <a:pt x="128" y="140"/>
                      <a:pt x="137" y="153"/>
                      <a:pt x="160" y="141"/>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68" name="Google Shape;766;p97">
                <a:extLst>
                  <a:ext uri="{FF2B5EF4-FFF2-40B4-BE49-F238E27FC236}">
                    <a16:creationId xmlns:a16="http://schemas.microsoft.com/office/drawing/2014/main" id="{7C44919E-A58B-6A24-DB4F-68D778913C03}"/>
                  </a:ext>
                </a:extLst>
              </p:cNvPr>
              <p:cNvSpPr/>
              <p:nvPr/>
            </p:nvSpPr>
            <p:spPr>
              <a:xfrm>
                <a:off x="2176" y="499"/>
                <a:ext cx="592" cy="465"/>
              </a:xfrm>
              <a:custGeom>
                <a:avLst/>
                <a:gdLst/>
                <a:ahLst/>
                <a:cxnLst/>
                <a:rect l="l" t="t" r="r" b="b"/>
                <a:pathLst>
                  <a:path w="613" h="483" extrusionOk="0">
                    <a:moveTo>
                      <a:pt x="23" y="146"/>
                    </a:moveTo>
                    <a:cubicBezTo>
                      <a:pt x="23" y="146"/>
                      <a:pt x="119" y="141"/>
                      <a:pt x="136" y="141"/>
                    </a:cubicBezTo>
                    <a:cubicBezTo>
                      <a:pt x="154" y="140"/>
                      <a:pt x="179" y="126"/>
                      <a:pt x="188" y="110"/>
                    </a:cubicBezTo>
                    <a:cubicBezTo>
                      <a:pt x="198" y="94"/>
                      <a:pt x="199" y="75"/>
                      <a:pt x="219" y="59"/>
                    </a:cubicBezTo>
                    <a:cubicBezTo>
                      <a:pt x="239" y="42"/>
                      <a:pt x="281" y="0"/>
                      <a:pt x="301" y="15"/>
                    </a:cubicBezTo>
                    <a:cubicBezTo>
                      <a:pt x="321" y="31"/>
                      <a:pt x="360" y="79"/>
                      <a:pt x="361" y="99"/>
                    </a:cubicBezTo>
                    <a:cubicBezTo>
                      <a:pt x="362" y="118"/>
                      <a:pt x="372" y="121"/>
                      <a:pt x="384" y="139"/>
                    </a:cubicBezTo>
                    <a:cubicBezTo>
                      <a:pt x="397" y="158"/>
                      <a:pt x="377" y="168"/>
                      <a:pt x="395" y="168"/>
                    </a:cubicBezTo>
                    <a:cubicBezTo>
                      <a:pt x="413" y="168"/>
                      <a:pt x="414" y="160"/>
                      <a:pt x="422" y="179"/>
                    </a:cubicBezTo>
                    <a:cubicBezTo>
                      <a:pt x="430" y="197"/>
                      <a:pt x="421" y="204"/>
                      <a:pt x="422" y="221"/>
                    </a:cubicBezTo>
                    <a:cubicBezTo>
                      <a:pt x="422" y="237"/>
                      <a:pt x="423" y="245"/>
                      <a:pt x="429" y="257"/>
                    </a:cubicBezTo>
                    <a:cubicBezTo>
                      <a:pt x="435" y="268"/>
                      <a:pt x="444" y="273"/>
                      <a:pt x="451" y="277"/>
                    </a:cubicBezTo>
                    <a:cubicBezTo>
                      <a:pt x="458" y="280"/>
                      <a:pt x="455" y="279"/>
                      <a:pt x="458" y="291"/>
                    </a:cubicBezTo>
                    <a:cubicBezTo>
                      <a:pt x="462" y="302"/>
                      <a:pt x="470" y="309"/>
                      <a:pt x="478" y="313"/>
                    </a:cubicBezTo>
                    <a:cubicBezTo>
                      <a:pt x="485" y="317"/>
                      <a:pt x="507" y="311"/>
                      <a:pt x="498" y="299"/>
                    </a:cubicBezTo>
                    <a:cubicBezTo>
                      <a:pt x="490" y="286"/>
                      <a:pt x="479" y="277"/>
                      <a:pt x="487" y="273"/>
                    </a:cubicBezTo>
                    <a:cubicBezTo>
                      <a:pt x="495" y="268"/>
                      <a:pt x="506" y="265"/>
                      <a:pt x="511" y="270"/>
                    </a:cubicBezTo>
                    <a:cubicBezTo>
                      <a:pt x="516" y="275"/>
                      <a:pt x="528" y="266"/>
                      <a:pt x="534" y="268"/>
                    </a:cubicBezTo>
                    <a:cubicBezTo>
                      <a:pt x="539" y="270"/>
                      <a:pt x="543" y="274"/>
                      <a:pt x="534" y="285"/>
                    </a:cubicBezTo>
                    <a:cubicBezTo>
                      <a:pt x="524" y="295"/>
                      <a:pt x="512" y="295"/>
                      <a:pt x="524" y="315"/>
                    </a:cubicBezTo>
                    <a:cubicBezTo>
                      <a:pt x="536" y="334"/>
                      <a:pt x="550" y="327"/>
                      <a:pt x="554" y="349"/>
                    </a:cubicBezTo>
                    <a:cubicBezTo>
                      <a:pt x="558" y="371"/>
                      <a:pt x="546" y="373"/>
                      <a:pt x="566" y="388"/>
                    </a:cubicBezTo>
                    <a:cubicBezTo>
                      <a:pt x="586" y="403"/>
                      <a:pt x="584" y="412"/>
                      <a:pt x="593" y="405"/>
                    </a:cubicBezTo>
                    <a:cubicBezTo>
                      <a:pt x="602" y="399"/>
                      <a:pt x="608" y="393"/>
                      <a:pt x="608" y="408"/>
                    </a:cubicBezTo>
                    <a:cubicBezTo>
                      <a:pt x="608" y="422"/>
                      <a:pt x="613" y="423"/>
                      <a:pt x="608" y="429"/>
                    </a:cubicBezTo>
                    <a:cubicBezTo>
                      <a:pt x="602" y="434"/>
                      <a:pt x="579" y="449"/>
                      <a:pt x="570" y="463"/>
                    </a:cubicBezTo>
                    <a:cubicBezTo>
                      <a:pt x="562" y="477"/>
                      <a:pt x="549" y="481"/>
                      <a:pt x="548" y="467"/>
                    </a:cubicBezTo>
                    <a:cubicBezTo>
                      <a:pt x="546" y="454"/>
                      <a:pt x="548" y="442"/>
                      <a:pt x="528" y="449"/>
                    </a:cubicBezTo>
                    <a:cubicBezTo>
                      <a:pt x="507" y="457"/>
                      <a:pt x="496" y="459"/>
                      <a:pt x="484" y="468"/>
                    </a:cubicBezTo>
                    <a:cubicBezTo>
                      <a:pt x="473" y="477"/>
                      <a:pt x="457" y="483"/>
                      <a:pt x="449" y="476"/>
                    </a:cubicBezTo>
                    <a:cubicBezTo>
                      <a:pt x="441" y="468"/>
                      <a:pt x="427" y="451"/>
                      <a:pt x="416" y="442"/>
                    </a:cubicBezTo>
                    <a:cubicBezTo>
                      <a:pt x="404" y="433"/>
                      <a:pt x="382" y="435"/>
                      <a:pt x="379" y="423"/>
                    </a:cubicBezTo>
                    <a:cubicBezTo>
                      <a:pt x="376" y="411"/>
                      <a:pt x="380" y="393"/>
                      <a:pt x="365" y="402"/>
                    </a:cubicBezTo>
                    <a:cubicBezTo>
                      <a:pt x="350" y="411"/>
                      <a:pt x="328" y="417"/>
                      <a:pt x="317" y="413"/>
                    </a:cubicBezTo>
                    <a:cubicBezTo>
                      <a:pt x="305" y="410"/>
                      <a:pt x="314" y="402"/>
                      <a:pt x="298" y="413"/>
                    </a:cubicBezTo>
                    <a:cubicBezTo>
                      <a:pt x="282" y="425"/>
                      <a:pt x="271" y="430"/>
                      <a:pt x="245" y="429"/>
                    </a:cubicBezTo>
                    <a:cubicBezTo>
                      <a:pt x="219" y="429"/>
                      <a:pt x="188" y="457"/>
                      <a:pt x="171" y="427"/>
                    </a:cubicBezTo>
                    <a:cubicBezTo>
                      <a:pt x="154" y="397"/>
                      <a:pt x="142" y="352"/>
                      <a:pt x="124" y="339"/>
                    </a:cubicBezTo>
                    <a:cubicBezTo>
                      <a:pt x="106" y="327"/>
                      <a:pt x="106" y="325"/>
                      <a:pt x="106" y="315"/>
                    </a:cubicBezTo>
                    <a:cubicBezTo>
                      <a:pt x="107" y="306"/>
                      <a:pt x="94" y="277"/>
                      <a:pt x="80" y="269"/>
                    </a:cubicBezTo>
                    <a:cubicBezTo>
                      <a:pt x="66" y="262"/>
                      <a:pt x="56" y="263"/>
                      <a:pt x="57" y="233"/>
                    </a:cubicBezTo>
                    <a:cubicBezTo>
                      <a:pt x="58" y="202"/>
                      <a:pt x="41" y="177"/>
                      <a:pt x="28" y="167"/>
                    </a:cubicBezTo>
                    <a:cubicBezTo>
                      <a:pt x="16" y="157"/>
                      <a:pt x="0" y="147"/>
                      <a:pt x="23" y="146"/>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69" name="Google Shape;767;p97">
                <a:extLst>
                  <a:ext uri="{FF2B5EF4-FFF2-40B4-BE49-F238E27FC236}">
                    <a16:creationId xmlns:a16="http://schemas.microsoft.com/office/drawing/2014/main" id="{DFF26826-C466-9025-6A22-460848F92C6B}"/>
                  </a:ext>
                </a:extLst>
              </p:cNvPr>
              <p:cNvSpPr/>
              <p:nvPr/>
            </p:nvSpPr>
            <p:spPr>
              <a:xfrm>
                <a:off x="817" y="-9"/>
                <a:ext cx="454" cy="373"/>
              </a:xfrm>
              <a:custGeom>
                <a:avLst/>
                <a:gdLst/>
                <a:ahLst/>
                <a:cxnLst/>
                <a:rect l="l" t="t" r="r" b="b"/>
                <a:pathLst>
                  <a:path w="470" h="386" extrusionOk="0">
                    <a:moveTo>
                      <a:pt x="423" y="235"/>
                    </a:moveTo>
                    <a:cubicBezTo>
                      <a:pt x="426" y="217"/>
                      <a:pt x="433" y="196"/>
                      <a:pt x="443" y="179"/>
                    </a:cubicBezTo>
                    <a:cubicBezTo>
                      <a:pt x="453" y="162"/>
                      <a:pt x="466" y="118"/>
                      <a:pt x="468" y="106"/>
                    </a:cubicBezTo>
                    <a:cubicBezTo>
                      <a:pt x="470" y="94"/>
                      <a:pt x="458" y="96"/>
                      <a:pt x="457" y="93"/>
                    </a:cubicBezTo>
                    <a:cubicBezTo>
                      <a:pt x="456" y="90"/>
                      <a:pt x="452" y="71"/>
                      <a:pt x="446" y="63"/>
                    </a:cubicBezTo>
                    <a:cubicBezTo>
                      <a:pt x="439" y="55"/>
                      <a:pt x="421" y="35"/>
                      <a:pt x="411" y="33"/>
                    </a:cubicBezTo>
                    <a:cubicBezTo>
                      <a:pt x="401" y="31"/>
                      <a:pt x="391" y="29"/>
                      <a:pt x="383" y="22"/>
                    </a:cubicBezTo>
                    <a:cubicBezTo>
                      <a:pt x="375" y="15"/>
                      <a:pt x="346" y="15"/>
                      <a:pt x="339" y="22"/>
                    </a:cubicBezTo>
                    <a:cubicBezTo>
                      <a:pt x="332" y="29"/>
                      <a:pt x="323" y="17"/>
                      <a:pt x="315" y="17"/>
                    </a:cubicBezTo>
                    <a:cubicBezTo>
                      <a:pt x="307" y="17"/>
                      <a:pt x="281" y="12"/>
                      <a:pt x="274" y="24"/>
                    </a:cubicBezTo>
                    <a:cubicBezTo>
                      <a:pt x="267" y="36"/>
                      <a:pt x="248" y="35"/>
                      <a:pt x="243" y="29"/>
                    </a:cubicBezTo>
                    <a:cubicBezTo>
                      <a:pt x="238" y="23"/>
                      <a:pt x="231" y="16"/>
                      <a:pt x="223" y="16"/>
                    </a:cubicBezTo>
                    <a:cubicBezTo>
                      <a:pt x="215" y="16"/>
                      <a:pt x="203" y="0"/>
                      <a:pt x="181" y="20"/>
                    </a:cubicBezTo>
                    <a:cubicBezTo>
                      <a:pt x="159" y="40"/>
                      <a:pt x="141" y="72"/>
                      <a:pt x="118" y="74"/>
                    </a:cubicBezTo>
                    <a:cubicBezTo>
                      <a:pt x="95" y="76"/>
                      <a:pt x="85" y="75"/>
                      <a:pt x="69" y="83"/>
                    </a:cubicBezTo>
                    <a:cubicBezTo>
                      <a:pt x="53" y="91"/>
                      <a:pt x="64" y="121"/>
                      <a:pt x="45" y="138"/>
                    </a:cubicBezTo>
                    <a:cubicBezTo>
                      <a:pt x="26" y="155"/>
                      <a:pt x="0" y="161"/>
                      <a:pt x="0" y="201"/>
                    </a:cubicBezTo>
                    <a:cubicBezTo>
                      <a:pt x="0" y="241"/>
                      <a:pt x="6" y="235"/>
                      <a:pt x="14" y="251"/>
                    </a:cubicBezTo>
                    <a:cubicBezTo>
                      <a:pt x="22" y="267"/>
                      <a:pt x="30" y="273"/>
                      <a:pt x="72" y="284"/>
                    </a:cubicBezTo>
                    <a:cubicBezTo>
                      <a:pt x="114" y="295"/>
                      <a:pt x="106" y="273"/>
                      <a:pt x="130" y="307"/>
                    </a:cubicBezTo>
                    <a:cubicBezTo>
                      <a:pt x="154" y="341"/>
                      <a:pt x="160" y="360"/>
                      <a:pt x="176" y="356"/>
                    </a:cubicBezTo>
                    <a:cubicBezTo>
                      <a:pt x="192" y="352"/>
                      <a:pt x="193" y="353"/>
                      <a:pt x="200" y="357"/>
                    </a:cubicBezTo>
                    <a:cubicBezTo>
                      <a:pt x="207" y="360"/>
                      <a:pt x="246" y="352"/>
                      <a:pt x="270" y="364"/>
                    </a:cubicBezTo>
                    <a:cubicBezTo>
                      <a:pt x="294" y="376"/>
                      <a:pt x="310" y="386"/>
                      <a:pt x="334" y="370"/>
                    </a:cubicBezTo>
                    <a:cubicBezTo>
                      <a:pt x="358" y="354"/>
                      <a:pt x="354" y="349"/>
                      <a:pt x="372" y="341"/>
                    </a:cubicBezTo>
                    <a:cubicBezTo>
                      <a:pt x="390" y="333"/>
                      <a:pt x="415" y="323"/>
                      <a:pt x="410" y="309"/>
                    </a:cubicBezTo>
                    <a:cubicBezTo>
                      <a:pt x="405" y="295"/>
                      <a:pt x="404" y="296"/>
                      <a:pt x="414" y="292"/>
                    </a:cubicBezTo>
                    <a:cubicBezTo>
                      <a:pt x="424" y="288"/>
                      <a:pt x="437" y="284"/>
                      <a:pt x="433" y="269"/>
                    </a:cubicBezTo>
                    <a:cubicBezTo>
                      <a:pt x="429" y="254"/>
                      <a:pt x="421" y="247"/>
                      <a:pt x="423" y="235"/>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sp>
            <p:nvSpPr>
              <p:cNvPr id="170" name="Google Shape;768;p97">
                <a:extLst>
                  <a:ext uri="{FF2B5EF4-FFF2-40B4-BE49-F238E27FC236}">
                    <a16:creationId xmlns:a16="http://schemas.microsoft.com/office/drawing/2014/main" id="{086A0908-7262-33F7-64FC-0C46CEF36A5D}"/>
                  </a:ext>
                </a:extLst>
              </p:cNvPr>
              <p:cNvSpPr/>
              <p:nvPr/>
            </p:nvSpPr>
            <p:spPr>
              <a:xfrm>
                <a:off x="389" y="212"/>
                <a:ext cx="198" cy="250"/>
              </a:xfrm>
              <a:custGeom>
                <a:avLst/>
                <a:gdLst/>
                <a:ahLst/>
                <a:cxnLst/>
                <a:rect l="l" t="t" r="r" b="b"/>
                <a:pathLst>
                  <a:path w="205" h="259" extrusionOk="0">
                    <a:moveTo>
                      <a:pt x="133" y="30"/>
                    </a:moveTo>
                    <a:cubicBezTo>
                      <a:pt x="133" y="30"/>
                      <a:pt x="141" y="57"/>
                      <a:pt x="106" y="74"/>
                    </a:cubicBezTo>
                    <a:cubicBezTo>
                      <a:pt x="71" y="91"/>
                      <a:pt x="28" y="130"/>
                      <a:pt x="23" y="149"/>
                    </a:cubicBezTo>
                    <a:cubicBezTo>
                      <a:pt x="18" y="169"/>
                      <a:pt x="0" y="202"/>
                      <a:pt x="18" y="221"/>
                    </a:cubicBezTo>
                    <a:cubicBezTo>
                      <a:pt x="36" y="240"/>
                      <a:pt x="40" y="259"/>
                      <a:pt x="50" y="242"/>
                    </a:cubicBezTo>
                    <a:cubicBezTo>
                      <a:pt x="60" y="225"/>
                      <a:pt x="62" y="192"/>
                      <a:pt x="72" y="180"/>
                    </a:cubicBezTo>
                    <a:cubicBezTo>
                      <a:pt x="82" y="168"/>
                      <a:pt x="103" y="155"/>
                      <a:pt x="134" y="145"/>
                    </a:cubicBezTo>
                    <a:cubicBezTo>
                      <a:pt x="165" y="135"/>
                      <a:pt x="173" y="134"/>
                      <a:pt x="174" y="123"/>
                    </a:cubicBezTo>
                    <a:cubicBezTo>
                      <a:pt x="175" y="112"/>
                      <a:pt x="155" y="101"/>
                      <a:pt x="174" y="69"/>
                    </a:cubicBezTo>
                    <a:cubicBezTo>
                      <a:pt x="193" y="37"/>
                      <a:pt x="205" y="23"/>
                      <a:pt x="194" y="21"/>
                    </a:cubicBezTo>
                    <a:cubicBezTo>
                      <a:pt x="183" y="19"/>
                      <a:pt x="180" y="27"/>
                      <a:pt x="175" y="21"/>
                    </a:cubicBezTo>
                    <a:cubicBezTo>
                      <a:pt x="170" y="15"/>
                      <a:pt x="168" y="7"/>
                      <a:pt x="157" y="4"/>
                    </a:cubicBezTo>
                    <a:cubicBezTo>
                      <a:pt x="147" y="0"/>
                      <a:pt x="154" y="12"/>
                      <a:pt x="148" y="17"/>
                    </a:cubicBezTo>
                    <a:cubicBezTo>
                      <a:pt x="142" y="22"/>
                      <a:pt x="133" y="17"/>
                      <a:pt x="133" y="30"/>
                    </a:cubicBezTo>
                    <a:close/>
                  </a:path>
                </a:pathLst>
              </a:custGeom>
              <a:solidFill>
                <a:srgbClr val="E8E8EB"/>
              </a:solidFill>
              <a:ln>
                <a:noFill/>
              </a:ln>
            </p:spPr>
            <p:txBody>
              <a:bodyPr spcFirstLastPara="1" wrap="square" lIns="182850" tIns="91400" rIns="182850" bIns="9140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3600" b="0" i="0" u="none" strike="noStrike" kern="1200" cap="none" spc="0" normalizeH="0" baseline="0" noProof="0">
                  <a:ln>
                    <a:noFill/>
                  </a:ln>
                  <a:solidFill>
                    <a:srgbClr val="494C4F"/>
                  </a:solidFill>
                  <a:effectLst/>
                  <a:uLnTx/>
                  <a:uFillTx/>
                  <a:latin typeface="Calibri"/>
                  <a:ea typeface="Calibri"/>
                  <a:cs typeface="Calibri"/>
                  <a:sym typeface="Calibri"/>
                </a:endParaRPr>
              </a:p>
            </p:txBody>
          </p:sp>
        </p:grpSp>
      </p:grpSp>
      <p:sp>
        <p:nvSpPr>
          <p:cNvPr id="158" name="Google Shape;623;p97" descr="A list of the laws passed to date with the first in Massachusetts and the most recent in Texas">
            <a:extLst>
              <a:ext uri="{FF2B5EF4-FFF2-40B4-BE49-F238E27FC236}">
                <a16:creationId xmlns:a16="http://schemas.microsoft.com/office/drawing/2014/main" id="{C1B937A6-E450-C4B5-5A56-C4790CCEF483}"/>
              </a:ext>
            </a:extLst>
          </p:cNvPr>
          <p:cNvSpPr txBox="1"/>
          <p:nvPr/>
        </p:nvSpPr>
        <p:spPr>
          <a:xfrm>
            <a:off x="8859294" y="1158343"/>
            <a:ext cx="3332706" cy="4873625"/>
          </a:xfrm>
          <a:prstGeom prst="rect">
            <a:avLst/>
          </a:prstGeom>
          <a:noFill/>
          <a:ln>
            <a:noFill/>
          </a:ln>
        </p:spPr>
        <p:txBody>
          <a:bodyPr spcFirstLastPara="1" wrap="square" lIns="182850" tIns="182850" rIns="182850" bIns="1828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MA</a:t>
            </a:r>
            <a:r>
              <a:rPr kumimoji="0" lang="en" sz="1800" b="0" i="0" u="none" strike="noStrike" kern="1200" cap="none" spc="0" normalizeH="0" baseline="0" noProof="0">
                <a:ln>
                  <a:noFill/>
                </a:ln>
                <a:solidFill>
                  <a:srgbClr val="434343"/>
                </a:solidFill>
                <a:effectLst/>
                <a:uLnTx/>
                <a:uFillTx/>
                <a:latin typeface="Figtree"/>
                <a:ea typeface="Figtree"/>
                <a:cs typeface="Figtree"/>
                <a:sym typeface="Figtree"/>
              </a:rPr>
              <a:t> - 2021, 2022, 2024, </a:t>
            </a:r>
            <a:r>
              <a:rPr kumimoji="0" lang="en" sz="1800" b="1" i="0" u="none" strike="noStrike" kern="1200" cap="none" spc="0" normalizeH="0" baseline="0" noProof="0">
                <a:ln>
                  <a:noFill/>
                </a:ln>
                <a:solidFill>
                  <a:srgbClr val="225399"/>
                </a:solidFill>
                <a:effectLst/>
                <a:uLnTx/>
                <a:uFillTx/>
                <a:latin typeface="Figtree"/>
                <a:ea typeface="Figtree"/>
                <a:cs typeface="Figtree"/>
                <a:sym typeface="Figtree"/>
              </a:rPr>
              <a:t>2025</a:t>
            </a:r>
            <a:endParaRPr kumimoji="0" sz="1800" b="1" i="0" u="none" strike="noStrike" kern="1200" cap="none" spc="0" normalizeH="0" baseline="0" noProof="0">
              <a:ln>
                <a:noFill/>
              </a:ln>
              <a:solidFill>
                <a:srgbClr val="225399"/>
              </a:solidFill>
              <a:effectLst/>
              <a:uLnTx/>
              <a:uFillTx/>
              <a:latin typeface="Figtree"/>
              <a:ea typeface="Figtree"/>
              <a:cs typeface="Figtree"/>
              <a:sym typeface="Figtree"/>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MN </a:t>
            </a:r>
            <a:r>
              <a:rPr kumimoji="0" lang="en" sz="1800" b="0" i="0" u="none" strike="noStrike" kern="1200" cap="none" spc="0" normalizeH="0" baseline="0" noProof="0">
                <a:ln>
                  <a:noFill/>
                </a:ln>
                <a:solidFill>
                  <a:srgbClr val="434343"/>
                </a:solidFill>
                <a:effectLst/>
                <a:uLnTx/>
                <a:uFillTx/>
                <a:latin typeface="Figtree"/>
                <a:ea typeface="Figtree"/>
                <a:cs typeface="Figtree"/>
                <a:sym typeface="Figtree"/>
              </a:rPr>
              <a:t>- 2021, 2024, </a:t>
            </a:r>
            <a:r>
              <a:rPr kumimoji="0" lang="en" sz="1800" b="1" i="0" u="none" strike="noStrike" kern="1200" cap="none" spc="0" normalizeH="0" baseline="0" noProof="0">
                <a:ln>
                  <a:noFill/>
                </a:ln>
                <a:solidFill>
                  <a:srgbClr val="225399"/>
                </a:solidFill>
                <a:effectLst/>
                <a:uLnTx/>
                <a:uFillTx/>
                <a:latin typeface="Figtree"/>
                <a:ea typeface="Figtree"/>
                <a:cs typeface="Figtree"/>
                <a:sym typeface="Figtree"/>
              </a:rPr>
              <a:t>2025</a:t>
            </a:r>
            <a:endParaRPr kumimoji="0" sz="1800" b="1" i="0" u="none" strike="noStrike" kern="1200" cap="none" spc="0" normalizeH="0" baseline="0" noProof="0">
              <a:ln>
                <a:noFill/>
              </a:ln>
              <a:solidFill>
                <a:srgbClr val="225399"/>
              </a:solidFill>
              <a:effectLst/>
              <a:uLnTx/>
              <a:uFillTx/>
              <a:latin typeface="Figtree"/>
              <a:ea typeface="Figtree"/>
              <a:cs typeface="Figtree"/>
              <a:sym typeface="Figtree"/>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NY </a:t>
            </a:r>
            <a:r>
              <a:rPr kumimoji="0" lang="en" sz="1800" b="0" i="0" u="none" strike="noStrike" kern="1200" cap="none" spc="0" normalizeH="0" baseline="0" noProof="0">
                <a:ln>
                  <a:noFill/>
                </a:ln>
                <a:solidFill>
                  <a:srgbClr val="434343"/>
                </a:solidFill>
                <a:effectLst/>
                <a:uLnTx/>
                <a:uFillTx/>
                <a:latin typeface="Figtree"/>
                <a:ea typeface="Figtree"/>
                <a:cs typeface="Figtree"/>
                <a:sym typeface="Figtree"/>
              </a:rPr>
              <a:t>- 2022, </a:t>
            </a:r>
            <a:r>
              <a:rPr kumimoji="0" lang="en" sz="1800" b="1" i="0" u="none" strike="noStrike" kern="1200" cap="none" spc="0" normalizeH="0" baseline="0" noProof="0">
                <a:ln>
                  <a:noFill/>
                </a:ln>
                <a:solidFill>
                  <a:srgbClr val="225399"/>
                </a:solidFill>
                <a:effectLst/>
                <a:uLnTx/>
                <a:uFillTx/>
                <a:latin typeface="Figtree"/>
                <a:ea typeface="Figtree"/>
                <a:cs typeface="Figtree"/>
                <a:sym typeface="Figtree"/>
              </a:rPr>
              <a:t>2025</a:t>
            </a:r>
            <a:endParaRPr kumimoji="0" sz="1800" b="1" i="0" u="none" strike="noStrike" kern="1200" cap="none" spc="0" normalizeH="0" baseline="0" noProof="0">
              <a:ln>
                <a:noFill/>
              </a:ln>
              <a:solidFill>
                <a:srgbClr val="225399"/>
              </a:solidFill>
              <a:effectLst/>
              <a:uLnTx/>
              <a:uFillTx/>
              <a:latin typeface="Figtree"/>
              <a:ea typeface="Figtree"/>
              <a:cs typeface="Figtree"/>
              <a:sym typeface="Figtree"/>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CO</a:t>
            </a:r>
            <a:r>
              <a:rPr kumimoji="0" lang="en" sz="1800" b="0" i="0" u="none" strike="noStrike" kern="1200" cap="none" spc="0" normalizeH="0" baseline="0" noProof="0">
                <a:ln>
                  <a:noFill/>
                </a:ln>
                <a:solidFill>
                  <a:srgbClr val="434343"/>
                </a:solidFill>
                <a:effectLst/>
                <a:uLnTx/>
                <a:uFillTx/>
                <a:latin typeface="Figtree"/>
                <a:ea typeface="Figtree"/>
                <a:cs typeface="Figtree"/>
                <a:sym typeface="Figtree"/>
              </a:rPr>
              <a:t> - 2023, 2024</a:t>
            </a:r>
            <a:endParaRPr kumimoji="0" sz="1800" b="0" i="0" u="none" strike="noStrike" kern="1200" cap="none" spc="0" normalizeH="0" baseline="0" noProof="0">
              <a:ln>
                <a:noFill/>
              </a:ln>
              <a:solidFill>
                <a:srgbClr val="434343"/>
              </a:solidFill>
              <a:effectLst/>
              <a:uLnTx/>
              <a:uFillTx/>
              <a:latin typeface="Figtree"/>
              <a:ea typeface="Figtree"/>
              <a:cs typeface="Figtree"/>
              <a:sym typeface="Figtree"/>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WA</a:t>
            </a:r>
            <a:r>
              <a:rPr kumimoji="0" lang="en" sz="1800" b="0" i="0" u="none" strike="noStrike" kern="1200" cap="none" spc="0" normalizeH="0" baseline="0" noProof="0">
                <a:ln>
                  <a:noFill/>
                </a:ln>
                <a:solidFill>
                  <a:srgbClr val="434343"/>
                </a:solidFill>
                <a:effectLst/>
                <a:uLnTx/>
                <a:uFillTx/>
                <a:latin typeface="Figtree"/>
                <a:ea typeface="Figtree"/>
                <a:cs typeface="Figtree"/>
                <a:sym typeface="Figtree"/>
              </a:rPr>
              <a:t> - 2024, </a:t>
            </a:r>
            <a:r>
              <a:rPr kumimoji="0" lang="en" sz="1800" b="0" i="0" u="none" strike="noStrike" kern="1200" cap="none" spc="0" normalizeH="0" baseline="0" noProof="0">
                <a:ln>
                  <a:noFill/>
                </a:ln>
                <a:solidFill>
                  <a:srgbClr val="292D33"/>
                </a:solidFill>
                <a:effectLst/>
                <a:uLnTx/>
                <a:uFillTx/>
                <a:latin typeface="Figtree"/>
                <a:ea typeface="Figtree"/>
                <a:cs typeface="Figtree"/>
                <a:sym typeface="Figtree"/>
              </a:rPr>
              <a:t>2025</a:t>
            </a:r>
            <a:endParaRPr kumimoji="0" sz="1800" b="0" i="0" u="none" strike="noStrike" kern="1200" cap="none" spc="0" normalizeH="0" baseline="0" noProof="0">
              <a:ln>
                <a:noFill/>
              </a:ln>
              <a:solidFill>
                <a:srgbClr val="292D33"/>
              </a:solidFill>
              <a:effectLst/>
              <a:uLnTx/>
              <a:uFillTx/>
              <a:latin typeface="Figtree"/>
              <a:ea typeface="Figtree"/>
              <a:cs typeface="Figtree"/>
              <a:sym typeface="Figtree"/>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MD</a:t>
            </a:r>
            <a:r>
              <a:rPr kumimoji="0" lang="en" sz="1800" b="0" i="0" u="none" strike="noStrike" kern="1200" cap="none" spc="0" normalizeH="0" baseline="0" noProof="0">
                <a:ln>
                  <a:noFill/>
                </a:ln>
                <a:solidFill>
                  <a:srgbClr val="434343"/>
                </a:solidFill>
                <a:effectLst/>
                <a:uLnTx/>
                <a:uFillTx/>
                <a:latin typeface="Figtree"/>
                <a:ea typeface="Figtree"/>
                <a:cs typeface="Figtree"/>
                <a:sym typeface="Figtree"/>
              </a:rPr>
              <a:t> - 2024</a:t>
            </a:r>
            <a:endParaRPr kumimoji="0" sz="1800" b="0" i="0" u="none" strike="noStrike" kern="1200" cap="none" spc="0" normalizeH="0" baseline="0" noProof="0">
              <a:ln>
                <a:noFill/>
              </a:ln>
              <a:solidFill>
                <a:srgbClr val="434343"/>
              </a:solidFill>
              <a:effectLst/>
              <a:uLnTx/>
              <a:uFillTx/>
              <a:latin typeface="Figtree"/>
              <a:ea typeface="Figtree"/>
              <a:cs typeface="Figtree"/>
              <a:sym typeface="Figtree"/>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VT </a:t>
            </a:r>
            <a:r>
              <a:rPr kumimoji="0" lang="en" sz="1800" b="0" i="0" u="none" strike="noStrike" kern="1200" cap="none" spc="0" normalizeH="0" baseline="0" noProof="0">
                <a:ln>
                  <a:noFill/>
                </a:ln>
                <a:solidFill>
                  <a:srgbClr val="434343"/>
                </a:solidFill>
                <a:effectLst/>
                <a:uLnTx/>
                <a:uFillTx/>
                <a:latin typeface="Figtree"/>
                <a:ea typeface="Figtree"/>
                <a:cs typeface="Figtree"/>
                <a:sym typeface="Figtree"/>
              </a:rPr>
              <a:t>- 2024</a:t>
            </a:r>
            <a:endParaRPr kumimoji="0" sz="1800" b="0" i="0" u="none" strike="noStrike" kern="1200" cap="none" spc="0" normalizeH="0" baseline="0" noProof="0">
              <a:ln>
                <a:noFill/>
              </a:ln>
              <a:solidFill>
                <a:srgbClr val="434343"/>
              </a:solidFill>
              <a:effectLst/>
              <a:uLnTx/>
              <a:uFillTx/>
              <a:latin typeface="Figtree"/>
              <a:ea typeface="Figtree"/>
              <a:cs typeface="Figtree"/>
              <a:sym typeface="Figtree"/>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434343"/>
                </a:solidFill>
                <a:effectLst/>
                <a:uLnTx/>
                <a:uFillTx/>
                <a:latin typeface="Figtree"/>
                <a:ea typeface="Figtree"/>
                <a:cs typeface="Figtree"/>
                <a:sym typeface="Figtree"/>
              </a:rPr>
              <a:t>CA - </a:t>
            </a:r>
            <a:r>
              <a:rPr kumimoji="0" lang="en" sz="1800" b="0" i="0" u="none" strike="noStrike" kern="1200" cap="none" spc="0" normalizeH="0" baseline="0" noProof="0">
                <a:ln>
                  <a:noFill/>
                </a:ln>
                <a:solidFill>
                  <a:srgbClr val="333333"/>
                </a:solidFill>
                <a:effectLst/>
                <a:highlight>
                  <a:srgbClr val="FFFFFF"/>
                </a:highlight>
                <a:uLnTx/>
                <a:uFillTx/>
                <a:latin typeface="Verdana"/>
                <a:ea typeface="Verdana"/>
                <a:cs typeface="Verdana"/>
                <a:sym typeface="Verdana"/>
              </a:rPr>
              <a:t>2024</a:t>
            </a:r>
            <a:endParaRPr kumimoji="0" sz="1800" b="0" i="0" u="none" strike="noStrike" kern="1200" cap="none" spc="0" normalizeH="0" baseline="0" noProof="0">
              <a:ln>
                <a:noFill/>
              </a:ln>
              <a:solidFill>
                <a:srgbClr val="333333"/>
              </a:solidFill>
              <a:effectLst/>
              <a:highlight>
                <a:srgbClr val="FFFFFF"/>
              </a:highlight>
              <a:uLnTx/>
              <a:uFillTx/>
              <a:latin typeface="Verdana"/>
              <a:ea typeface="Verdana"/>
              <a:cs typeface="Verdana"/>
              <a:sym typeface="Verdana"/>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333333"/>
                </a:solidFill>
                <a:effectLst/>
                <a:highlight>
                  <a:srgbClr val="FFFFFF"/>
                </a:highlight>
                <a:uLnTx/>
                <a:uFillTx/>
                <a:latin typeface="Figtree"/>
                <a:ea typeface="Figtree"/>
                <a:cs typeface="Figtree"/>
                <a:sym typeface="Figtree"/>
              </a:rPr>
              <a:t>NJ</a:t>
            </a:r>
            <a:r>
              <a:rPr kumimoji="0" lang="en" sz="1800" b="1" i="0" u="none" strike="noStrike" kern="1200" cap="none" spc="0" normalizeH="0" baseline="0" noProof="0">
                <a:ln>
                  <a:noFill/>
                </a:ln>
                <a:solidFill>
                  <a:srgbClr val="333333"/>
                </a:solidFill>
                <a:effectLst/>
                <a:highlight>
                  <a:srgbClr val="FFFFFF"/>
                </a:highlight>
                <a:uLnTx/>
                <a:uFillTx/>
                <a:latin typeface="Verdana"/>
                <a:ea typeface="Verdana"/>
                <a:cs typeface="Verdana"/>
                <a:sym typeface="Verdana"/>
              </a:rPr>
              <a:t> </a:t>
            </a:r>
            <a:r>
              <a:rPr kumimoji="0" lang="en" sz="1800" b="0" i="0" u="none" strike="noStrike" kern="1200" cap="none" spc="0" normalizeH="0" baseline="0" noProof="0">
                <a:ln>
                  <a:noFill/>
                </a:ln>
                <a:solidFill>
                  <a:srgbClr val="333333"/>
                </a:solidFill>
                <a:effectLst/>
                <a:highlight>
                  <a:srgbClr val="FFFFFF"/>
                </a:highlight>
                <a:uLnTx/>
                <a:uFillTx/>
                <a:latin typeface="Verdana"/>
                <a:ea typeface="Verdana"/>
                <a:cs typeface="Verdana"/>
                <a:sym typeface="Verdana"/>
              </a:rPr>
              <a:t>- 2024 (study)</a:t>
            </a:r>
            <a:endParaRPr kumimoji="0" sz="1800" b="0" i="0" u="none" strike="noStrike" kern="1200" cap="none" spc="0" normalizeH="0" baseline="0" noProof="0">
              <a:ln>
                <a:noFill/>
              </a:ln>
              <a:solidFill>
                <a:srgbClr val="333333"/>
              </a:solidFill>
              <a:effectLst/>
              <a:highlight>
                <a:srgbClr val="FFFFFF"/>
              </a:highlight>
              <a:uLnTx/>
              <a:uFillTx/>
              <a:latin typeface="Verdana"/>
              <a:ea typeface="Verdana"/>
              <a:cs typeface="Verdana"/>
              <a:sym typeface="Verdana"/>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333333"/>
                </a:solidFill>
                <a:effectLst/>
                <a:highlight>
                  <a:srgbClr val="FFFFFF"/>
                </a:highlight>
                <a:uLnTx/>
                <a:uFillTx/>
                <a:latin typeface="Figtree"/>
                <a:ea typeface="Figtree"/>
                <a:cs typeface="Figtree"/>
                <a:sym typeface="Figtree"/>
              </a:rPr>
              <a:t>ME</a:t>
            </a:r>
            <a:r>
              <a:rPr kumimoji="0" lang="en" sz="1800" b="1" i="0" u="none" strike="noStrike" kern="1200" cap="none" spc="0" normalizeH="0" baseline="0" noProof="0">
                <a:ln>
                  <a:noFill/>
                </a:ln>
                <a:solidFill>
                  <a:srgbClr val="333333"/>
                </a:solidFill>
                <a:effectLst/>
                <a:highlight>
                  <a:srgbClr val="FFFFFF"/>
                </a:highlight>
                <a:uLnTx/>
                <a:uFillTx/>
                <a:latin typeface="Verdana"/>
                <a:ea typeface="Verdana"/>
                <a:cs typeface="Verdana"/>
                <a:sym typeface="Verdana"/>
              </a:rPr>
              <a:t> </a:t>
            </a:r>
            <a:r>
              <a:rPr kumimoji="0" lang="en" sz="1800" b="0" i="0" u="none" strike="noStrike" kern="1200" cap="none" spc="0" normalizeH="0" baseline="0" noProof="0">
                <a:ln>
                  <a:noFill/>
                </a:ln>
                <a:solidFill>
                  <a:srgbClr val="333333"/>
                </a:solidFill>
                <a:effectLst/>
                <a:highlight>
                  <a:srgbClr val="FFFFFF"/>
                </a:highlight>
                <a:uLnTx/>
                <a:uFillTx/>
                <a:latin typeface="Verdana"/>
                <a:ea typeface="Verdana"/>
                <a:cs typeface="Verdana"/>
                <a:sym typeface="Verdana"/>
              </a:rPr>
              <a:t>- </a:t>
            </a:r>
            <a:r>
              <a:rPr kumimoji="0" lang="en" sz="1800" b="0" i="0" u="none" strike="noStrike" kern="1200" cap="none" spc="0" normalizeH="0" baseline="0" noProof="0">
                <a:ln>
                  <a:noFill/>
                </a:ln>
                <a:solidFill>
                  <a:srgbClr val="292D33"/>
                </a:solidFill>
                <a:effectLst/>
                <a:highlight>
                  <a:srgbClr val="FFFFFF"/>
                </a:highlight>
                <a:uLnTx/>
                <a:uFillTx/>
                <a:latin typeface="Verdana"/>
                <a:ea typeface="Verdana"/>
                <a:cs typeface="Verdana"/>
                <a:sym typeface="Verdana"/>
              </a:rPr>
              <a:t>2025 (study)</a:t>
            </a:r>
            <a:endParaRPr kumimoji="0" sz="1800" b="0" i="0" u="none" strike="noStrike" kern="1200" cap="none" spc="0" normalizeH="0" baseline="0" noProof="0">
              <a:ln>
                <a:noFill/>
              </a:ln>
              <a:solidFill>
                <a:srgbClr val="292D33"/>
              </a:solidFill>
              <a:effectLst/>
              <a:highlight>
                <a:srgbClr val="FFFFFF"/>
              </a:highlight>
              <a:uLnTx/>
              <a:uFillTx/>
              <a:latin typeface="Verdana"/>
              <a:ea typeface="Verdana"/>
              <a:cs typeface="Verdana"/>
              <a:sym typeface="Verdana"/>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 sz="1800" b="1" i="0" u="none" strike="noStrike" kern="1200" cap="none" spc="0" normalizeH="0" baseline="0" noProof="0">
                <a:ln>
                  <a:noFill/>
                </a:ln>
                <a:solidFill>
                  <a:srgbClr val="292D33"/>
                </a:solidFill>
                <a:effectLst/>
                <a:highlight>
                  <a:srgbClr val="FFFFFF"/>
                </a:highlight>
                <a:uLnTx/>
                <a:uFillTx/>
                <a:latin typeface="Figtree"/>
                <a:ea typeface="Figtree"/>
                <a:cs typeface="Figtree"/>
                <a:sym typeface="Figtree"/>
              </a:rPr>
              <a:t>TX</a:t>
            </a:r>
            <a:r>
              <a:rPr kumimoji="0" lang="en" sz="1800" b="1" i="0" u="none" strike="noStrike" kern="1200" cap="none" spc="0" normalizeH="0" baseline="0" noProof="0">
                <a:ln>
                  <a:noFill/>
                </a:ln>
                <a:solidFill>
                  <a:srgbClr val="292D33"/>
                </a:solidFill>
                <a:effectLst/>
                <a:highlight>
                  <a:srgbClr val="FFFFFF"/>
                </a:highlight>
                <a:uLnTx/>
                <a:uFillTx/>
                <a:latin typeface="Verdana"/>
                <a:ea typeface="Verdana"/>
                <a:cs typeface="Verdana"/>
                <a:sym typeface="Verdana"/>
              </a:rPr>
              <a:t> </a:t>
            </a:r>
            <a:r>
              <a:rPr kumimoji="0" lang="en" sz="1800" b="0" i="0" u="none" strike="noStrike" kern="1200" cap="none" spc="0" normalizeH="0" baseline="0" noProof="0">
                <a:ln>
                  <a:noFill/>
                </a:ln>
                <a:solidFill>
                  <a:srgbClr val="292D33"/>
                </a:solidFill>
                <a:effectLst/>
                <a:highlight>
                  <a:srgbClr val="FFFFFF"/>
                </a:highlight>
                <a:uLnTx/>
                <a:uFillTx/>
                <a:latin typeface="Verdana"/>
                <a:ea typeface="Verdana"/>
                <a:cs typeface="Verdana"/>
                <a:sym typeface="Verdana"/>
              </a:rPr>
              <a:t>- 2025</a:t>
            </a:r>
            <a:endParaRPr kumimoji="0" sz="1800" b="0" i="0" u="none" strike="noStrike" kern="1200" cap="none" spc="0" normalizeH="0" baseline="0" noProof="0">
              <a:ln>
                <a:noFill/>
              </a:ln>
              <a:solidFill>
                <a:srgbClr val="292D33"/>
              </a:solidFill>
              <a:effectLst/>
              <a:highlight>
                <a:srgbClr val="FFFFFF"/>
              </a:highlight>
              <a:uLnTx/>
              <a:uFillTx/>
              <a:latin typeface="Verdana"/>
              <a:ea typeface="Verdana"/>
              <a:cs typeface="Verdana"/>
              <a:sym typeface="Verdana"/>
            </a:endParaRPr>
          </a:p>
        </p:txBody>
      </p:sp>
      <p:sp>
        <p:nvSpPr>
          <p:cNvPr id="304"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E35152B1-8785-86E9-A9E6-77CFF8E23998}"/>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This is a snapshot of the thirteen state laws passed by late 2025. Each enables thermal energy networks or specifically the gas to geo pathway. However, some states do not need legislative permission to move forward. There is, for example a great project in Oklahoma with no related policy changes.</a:t>
            </a:r>
          </a:p>
        </p:txBody>
      </p:sp>
      <p:sp>
        <p:nvSpPr>
          <p:cNvPr id="305" name="Title 1" descr="WHAT IS A THERMAL ENERGY RESOURCE ?&#10;">
            <a:extLst>
              <a:ext uri="{FF2B5EF4-FFF2-40B4-BE49-F238E27FC236}">
                <a16:creationId xmlns:a16="http://schemas.microsoft.com/office/drawing/2014/main" id="{F4EE55E6-5A96-BC6D-1B6E-B7A55F2EC270}"/>
              </a:ext>
            </a:extLst>
          </p:cNvPr>
          <p:cNvSpPr txBox="1">
            <a:spLocks/>
          </p:cNvSpPr>
          <p:nvPr/>
        </p:nvSpPr>
        <p:spPr>
          <a:xfrm>
            <a:off x="332880" y="390293"/>
            <a:ext cx="3932237" cy="9425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POLICY PATHWAY: LEGISLATION</a:t>
            </a:r>
            <a:endParaRPr kumimoji="0" lang="en-US" sz="2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598308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1AA90-380C-67ED-E05D-8D962CF272EC}"/>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2D46D537-15D7-9EBF-45AF-FE71C5D6E02F}"/>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POLICY PATHWAY: REGULATION</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DF54A7A1-F229-3E30-977C-C007BC92FA82}"/>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A NY Commissioner described this as the first new utility in 100 Years. The technology is proven but there is no proven regulatory framework to ensure cost and service optimization.  As Massachusetts moves from Demonstration to Development they have written a geo pipeline safety ruling and are now considering the first geothermal </a:t>
            </a:r>
            <a:r>
              <a:rPr kumimoji="0" lang="en-US" sz="2000" b="0" i="0" u="none" strike="noStrike" kern="1200" cap="none" spc="0" normalizeH="0" baseline="0" noProof="0" err="1">
                <a:ln>
                  <a:noFill/>
                </a:ln>
                <a:solidFill>
                  <a:prstClr val="black"/>
                </a:solidFill>
                <a:effectLst/>
                <a:uLnTx/>
                <a:uFillTx/>
                <a:latin typeface="Montserrat Light"/>
                <a:ea typeface="Montserrat Light"/>
                <a:cs typeface="Montserrat Light"/>
                <a:sym typeface="Montserrat Light"/>
              </a:rPr>
              <a:t>ratecase</a:t>
            </a: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a:t>
            </a:r>
          </a:p>
        </p:txBody>
      </p:sp>
      <p:pic>
        <p:nvPicPr>
          <p:cNvPr id="169" name="Picture Placeholder 168" descr="A timeline showing the progression from demonstration to development to deployment phases">
            <a:extLst>
              <a:ext uri="{FF2B5EF4-FFF2-40B4-BE49-F238E27FC236}">
                <a16:creationId xmlns:a16="http://schemas.microsoft.com/office/drawing/2014/main" id="{933DEF3B-4B06-5CF7-B3B4-390D95C21877}"/>
              </a:ext>
            </a:extLst>
          </p:cNvPr>
          <p:cNvPicPr>
            <a:picLocks noGrp="1" noChangeAspect="1"/>
          </p:cNvPicPr>
          <p:nvPr>
            <p:ph type="pic" idx="1"/>
          </p:nvPr>
        </p:nvPicPr>
        <p:blipFill rotWithShape="1">
          <a:blip r:embed="rId2"/>
          <a:stretch>
            <a:fillRect/>
          </a:stretch>
        </p:blipFill>
        <p:spPr>
          <a:xfrm>
            <a:off x="4773052" y="908933"/>
            <a:ext cx="6574580" cy="1163479"/>
          </a:xfrm>
        </p:spPr>
      </p:pic>
      <p:pic>
        <p:nvPicPr>
          <p:cNvPr id="170" name="Google Shape;473;p24" descr="An image from an upcoming report by RAP and HEET on thermal energy network regulation">
            <a:extLst>
              <a:ext uri="{FF2B5EF4-FFF2-40B4-BE49-F238E27FC236}">
                <a16:creationId xmlns:a16="http://schemas.microsoft.com/office/drawing/2014/main" id="{C458E260-82D5-5C87-A64D-061270A214C2}"/>
              </a:ext>
            </a:extLst>
          </p:cNvPr>
          <p:cNvPicPr/>
          <p:nvPr/>
        </p:nvPicPr>
        <p:blipFill rotWithShape="1">
          <a:blip r:embed="rId3">
            <a:alphaModFix/>
          </a:blip>
          <a:stretch/>
        </p:blipFill>
        <p:spPr>
          <a:xfrm>
            <a:off x="4973052" y="2265521"/>
            <a:ext cx="5943476" cy="2884390"/>
          </a:xfrm>
          <a:prstGeom prst="rect">
            <a:avLst/>
          </a:prstGeom>
          <a:noFill/>
          <a:ln w="12700" cap="flat" cmpd="sng">
            <a:solidFill>
              <a:schemeClr val="dk1"/>
            </a:solidFill>
            <a:prstDash val="solid"/>
            <a:round/>
            <a:headEnd type="none" w="sm" len="sm"/>
            <a:tailEnd type="none" w="sm" len="sm"/>
          </a:ln>
        </p:spPr>
      </p:pic>
      <p:sp>
        <p:nvSpPr>
          <p:cNvPr id="172" name="TextBox 171">
            <a:extLst>
              <a:ext uri="{FF2B5EF4-FFF2-40B4-BE49-F238E27FC236}">
                <a16:creationId xmlns:a16="http://schemas.microsoft.com/office/drawing/2014/main" id="{C6FEECC7-943E-7F21-4A44-F6DCC40AD880}"/>
              </a:ext>
            </a:extLst>
          </p:cNvPr>
          <p:cNvSpPr txBox="1"/>
          <p:nvPr/>
        </p:nvSpPr>
        <p:spPr>
          <a:xfrm>
            <a:off x="329184" y="6256193"/>
            <a:ext cx="77939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rgbClr val="E86229"/>
                </a:solidFill>
                <a:effectLst/>
                <a:uLnTx/>
                <a:uFillTx/>
                <a:latin typeface="Roboto Condensed"/>
                <a:ea typeface="Roboto Condensed"/>
                <a:cs typeface="Roboto Condensed"/>
                <a:sym typeface="Roboto Condensed"/>
              </a:rPr>
              <a:t>Eversource / NSTAR Gas Proposed Geothermal Tariff Analysis (MA D.P.U. 25-86)</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875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tLang="en-US" sz="3200">
                <a:latin typeface="Arial" panose="020B0604020202020204" pitchFamily="34" charset="0"/>
                <a:ea typeface="Verdana" panose="020B0604030504040204" pitchFamily="34" charset="0"/>
                <a:cs typeface="Arial" panose="020B0604020202020204" pitchFamily="34" charset="0"/>
              </a:rPr>
              <a:t>EU energy and climate policy</a:t>
            </a:r>
            <a:endParaRPr lang="bg-BG"/>
          </a:p>
        </p:txBody>
      </p:sp>
      <p:sp>
        <p:nvSpPr>
          <p:cNvPr id="2" name="Titel 1" descr="Energy Performance of Buildings Directive: Timeline - progression since the first directive in 2002 towards the current one adopted in 2024.">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Energy Performance of Buildings Directive: Timeline</a:t>
            </a:r>
          </a:p>
        </p:txBody>
      </p:sp>
      <p:pic>
        <p:nvPicPr>
          <p:cNvPr id="6" name="Content Placeholder 5" descr="Timeline chart from May 2010 to May 28 2024.">
            <a:extLst>
              <a:ext uri="{FF2B5EF4-FFF2-40B4-BE49-F238E27FC236}">
                <a16:creationId xmlns:a16="http://schemas.microsoft.com/office/drawing/2014/main" id="{860FEF4E-DB68-00C2-E170-A9D5F498EF5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3480" y="1360488"/>
            <a:ext cx="4960291" cy="4319587"/>
          </a:xfrm>
        </p:spPr>
      </p:pic>
      <p:sp>
        <p:nvSpPr>
          <p:cNvPr id="7" name="Content Placeholder 6">
            <a:extLst>
              <a:ext uri="{FF2B5EF4-FFF2-40B4-BE49-F238E27FC236}">
                <a16:creationId xmlns:a16="http://schemas.microsoft.com/office/drawing/2014/main" id="{61BC77EC-9C82-B499-2A02-3B3DF5B2C106}"/>
              </a:ext>
            </a:extLst>
          </p:cNvPr>
          <p:cNvSpPr>
            <a:spLocks noGrp="1"/>
          </p:cNvSpPr>
          <p:nvPr>
            <p:ph sz="quarter" idx="17"/>
          </p:nvPr>
        </p:nvSpPr>
        <p:spPr/>
        <p:txBody>
          <a:bodyPr/>
          <a:lstStyle/>
          <a:p>
            <a:r>
              <a:rPr lang="en-US"/>
              <a:t>Source: </a:t>
            </a:r>
            <a:r>
              <a:rPr lang="en-US" sz="1200" i="1">
                <a:hlinkClick r:id="rId4"/>
              </a:rPr>
              <a:t>European Commission: Energy performance building directive</a:t>
            </a:r>
            <a:endParaRPr lang="bg-BG"/>
          </a:p>
        </p:txBody>
      </p:sp>
    </p:spTree>
    <p:extLst>
      <p:ext uri="{BB962C8B-B14F-4D97-AF65-F5344CB8AC3E}">
        <p14:creationId xmlns:p14="http://schemas.microsoft.com/office/powerpoint/2010/main" val="4010717156"/>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F7D5F-6433-ADFC-B6EB-5127BE802925}"/>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295D0576-C654-AD07-D387-AD90FD35C6D8}"/>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FRAMINGHAM PROJECT</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8AA0D930-3E0C-CBD1-7F04-BFEA60E76F6C}"/>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Eversource Gas installed a geothermal network connecting 140 residential and commercial customers to a one mile loop of pipe in the street. It has successfully met the coldest and hottest days since commissioning at the end of 2024, using only 90 boreholes for 375 tons of load.</a:t>
            </a:r>
          </a:p>
        </p:txBody>
      </p:sp>
      <p:pic>
        <p:nvPicPr>
          <p:cNvPr id="7" name="Picture 6" descr="A beautiful small house with purple paint on the street in front of it ‘marking out’ the GEO pipe supplying it heating and cooling">
            <a:extLst>
              <a:ext uri="{FF2B5EF4-FFF2-40B4-BE49-F238E27FC236}">
                <a16:creationId xmlns:a16="http://schemas.microsoft.com/office/drawing/2014/main" id="{5DA8F841-34B8-3FF5-FF52-B3F94B881028}"/>
              </a:ext>
            </a:extLst>
          </p:cNvPr>
          <p:cNvPicPr>
            <a:picLocks noChangeAspect="1"/>
          </p:cNvPicPr>
          <p:nvPr/>
        </p:nvPicPr>
        <p:blipFill>
          <a:blip r:embed="rId2"/>
          <a:stretch>
            <a:fillRect/>
          </a:stretch>
        </p:blipFill>
        <p:spPr>
          <a:xfrm>
            <a:off x="4117139" y="592315"/>
            <a:ext cx="3365890" cy="4446577"/>
          </a:xfrm>
          <a:prstGeom prst="rect">
            <a:avLst/>
          </a:prstGeom>
        </p:spPr>
      </p:pic>
      <p:pic>
        <p:nvPicPr>
          <p:cNvPr id="4" name="Google Shape;347;g3913d3b0860_0_2174" descr="A ribbon cutting in a parking lot under which there are boreholes for the first gas utility geothermal network">
            <a:extLst>
              <a:ext uri="{FF2B5EF4-FFF2-40B4-BE49-F238E27FC236}">
                <a16:creationId xmlns:a16="http://schemas.microsoft.com/office/drawing/2014/main" id="{42D2BB3D-5B34-56D9-4EE2-BEE8850CC059}"/>
              </a:ext>
            </a:extLst>
          </p:cNvPr>
          <p:cNvPicPr preferRelativeResize="0">
            <a:picLocks noGrp="1"/>
          </p:cNvPicPr>
          <p:nvPr>
            <p:ph type="pic" idx="1"/>
          </p:nvPr>
        </p:nvPicPr>
        <p:blipFill rotWithShape="1">
          <a:blip r:embed="rId3">
            <a:alphaModFix/>
          </a:blip>
          <a:srcRect/>
          <a:stretch>
            <a:fillRect/>
          </a:stretch>
        </p:blipFill>
        <p:spPr>
          <a:xfrm>
            <a:off x="6673516" y="2390274"/>
            <a:ext cx="4754038" cy="3443454"/>
          </a:xfrm>
          <a:prstGeom prst="rect">
            <a:avLst/>
          </a:prstGeom>
          <a:noFill/>
          <a:ln>
            <a:solidFill>
              <a:schemeClr val="tx1"/>
            </a:solidFill>
          </a:ln>
        </p:spPr>
      </p:pic>
    </p:spTree>
    <p:extLst>
      <p:ext uri="{BB962C8B-B14F-4D97-AF65-F5344CB8AC3E}">
        <p14:creationId xmlns:p14="http://schemas.microsoft.com/office/powerpoint/2010/main" val="23421173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A7D4D-0F92-4DE7-4578-3F95461D05DC}"/>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9876344B-7A0F-A0C3-D55C-04DC84BCD17E}"/>
              </a:ext>
            </a:extLst>
          </p:cNvPr>
          <p:cNvSpPr txBox="1">
            <a:spLocks/>
          </p:cNvSpPr>
          <p:nvPr/>
        </p:nvSpPr>
        <p:spPr>
          <a:xfrm>
            <a:off x="332880" y="390293"/>
            <a:ext cx="3932237" cy="9425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FRAMINGHAM EXPANSION PROJECT</a:t>
            </a:r>
            <a:endParaRPr kumimoji="0" lang="en-US" sz="2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F0E5735F-DAEE-A852-26A9-E128CBDB76E5}"/>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HEET, with Eversource Gas and partners, was awarded $8.5 million for an expansion project, demonstrating utility growth by interconnecting the two ‘loops’ to increase efficiency. The system cost dropped 40% despite a 120% increase. The loop and </a:t>
            </a:r>
            <a:r>
              <a:rPr kumimoji="0" lang="en-US" sz="2000" b="0" i="0" u="none" strike="noStrike" kern="1200" cap="none" spc="0" normalizeH="0" baseline="0" noProof="0" err="1">
                <a:ln>
                  <a:noFill/>
                </a:ln>
                <a:solidFill>
                  <a:prstClr val="black"/>
                </a:solidFill>
                <a:effectLst/>
                <a:uLnTx/>
                <a:uFillTx/>
                <a:latin typeface="Montserrat Light"/>
                <a:ea typeface="Montserrat Light"/>
                <a:cs typeface="Montserrat Light"/>
                <a:sym typeface="Montserrat Light"/>
              </a:rPr>
              <a:t>borefield</a:t>
            </a: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 went from $12M to $6M.  Fewer boreholes, more load!</a:t>
            </a:r>
          </a:p>
        </p:txBody>
      </p:sp>
      <p:pic>
        <p:nvPicPr>
          <p:cNvPr id="6" name="Google Shape;373;g3913d3b0860_0_2197" descr="Two pie charts illustrating the shift in cost percentages from the first loop to the second loop in Framingham">
            <a:extLst>
              <a:ext uri="{FF2B5EF4-FFF2-40B4-BE49-F238E27FC236}">
                <a16:creationId xmlns:a16="http://schemas.microsoft.com/office/drawing/2014/main" id="{468EF3CF-FB87-26B7-A2B4-ACBDDFBE904E}"/>
              </a:ext>
            </a:extLst>
          </p:cNvPr>
          <p:cNvPicPr preferRelativeResize="0"/>
          <p:nvPr/>
        </p:nvPicPr>
        <p:blipFill>
          <a:blip r:embed="rId3">
            <a:alphaModFix/>
          </a:blip>
          <a:stretch>
            <a:fillRect/>
          </a:stretch>
        </p:blipFill>
        <p:spPr>
          <a:xfrm>
            <a:off x="4562502" y="1573815"/>
            <a:ext cx="7393256" cy="3710370"/>
          </a:xfrm>
          <a:prstGeom prst="rect">
            <a:avLst/>
          </a:prstGeom>
          <a:noFill/>
          <a:ln>
            <a:noFill/>
          </a:ln>
        </p:spPr>
      </p:pic>
      <p:pic>
        <p:nvPicPr>
          <p:cNvPr id="7" name="Google Shape;360;g3913d3b0860_0_2207">
            <a:extLst>
              <a:ext uri="{FF2B5EF4-FFF2-40B4-BE49-F238E27FC236}">
                <a16:creationId xmlns:a16="http://schemas.microsoft.com/office/drawing/2014/main" id="{56EA1471-2A81-0741-4E87-65E233A3024A}"/>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45016" y="6205298"/>
            <a:ext cx="2186588" cy="262409"/>
          </a:xfrm>
          <a:prstGeom prst="rect">
            <a:avLst/>
          </a:prstGeom>
          <a:noFill/>
          <a:ln>
            <a:noFill/>
          </a:ln>
        </p:spPr>
      </p:pic>
      <p:pic>
        <p:nvPicPr>
          <p:cNvPr id="8" name="Google Shape;361;g3913d3b0860_0_2207">
            <a:extLst>
              <a:ext uri="{FF2B5EF4-FFF2-40B4-BE49-F238E27FC236}">
                <a16:creationId xmlns:a16="http://schemas.microsoft.com/office/drawing/2014/main" id="{B3FA4E64-8D2F-7462-5411-203BDDD19B9D}"/>
              </a:ext>
            </a:extLst>
          </p:cNvPr>
          <p:cNvPicPr preferRelativeResize="0"/>
          <p:nvPr/>
        </p:nvPicPr>
        <p:blipFill rotWithShape="1">
          <a:blip r:embed="rId5">
            <a:alphaModFix/>
          </a:blip>
          <a:srcRect/>
          <a:stretch/>
        </p:blipFill>
        <p:spPr>
          <a:xfrm>
            <a:off x="3461677" y="6085947"/>
            <a:ext cx="2354813" cy="436943"/>
          </a:xfrm>
          <a:prstGeom prst="rect">
            <a:avLst/>
          </a:prstGeom>
          <a:noFill/>
          <a:ln>
            <a:noFill/>
          </a:ln>
        </p:spPr>
      </p:pic>
      <p:pic>
        <p:nvPicPr>
          <p:cNvPr id="11" name="Google Shape;362;g3913d3b0860_0_2207">
            <a:extLst>
              <a:ext uri="{FF2B5EF4-FFF2-40B4-BE49-F238E27FC236}">
                <a16:creationId xmlns:a16="http://schemas.microsoft.com/office/drawing/2014/main" id="{68145563-DD60-473F-5820-1BDB4906E82D}"/>
              </a:ext>
            </a:extLst>
          </p:cNvPr>
          <p:cNvPicPr preferRelativeResize="0"/>
          <p:nvPr/>
        </p:nvPicPr>
        <p:blipFill rotWithShape="1">
          <a:blip r:embed="rId6">
            <a:alphaModFix/>
          </a:blip>
          <a:srcRect/>
          <a:stretch/>
        </p:blipFill>
        <p:spPr>
          <a:xfrm>
            <a:off x="329184" y="5971062"/>
            <a:ext cx="685759" cy="666712"/>
          </a:xfrm>
          <a:prstGeom prst="rect">
            <a:avLst/>
          </a:prstGeom>
          <a:noFill/>
          <a:ln>
            <a:noFill/>
          </a:ln>
        </p:spPr>
      </p:pic>
      <p:pic>
        <p:nvPicPr>
          <p:cNvPr id="12" name="Google Shape;370;g3913d3b0860_0_2197">
            <a:extLst>
              <a:ext uri="{FF2B5EF4-FFF2-40B4-BE49-F238E27FC236}">
                <a16:creationId xmlns:a16="http://schemas.microsoft.com/office/drawing/2014/main" id="{3BCB5A2B-5D6C-A4B4-5B96-B39DDF24026F}"/>
              </a:ext>
            </a:extLst>
          </p:cNvPr>
          <p:cNvPicPr preferRelativeResize="0"/>
          <p:nvPr/>
        </p:nvPicPr>
        <p:blipFill rotWithShape="1">
          <a:blip r:embed="rId7">
            <a:alphaModFix/>
          </a:blip>
          <a:srcRect/>
          <a:stretch/>
        </p:blipFill>
        <p:spPr>
          <a:xfrm>
            <a:off x="5778338" y="5971063"/>
            <a:ext cx="685759" cy="666711"/>
          </a:xfrm>
          <a:prstGeom prst="rect">
            <a:avLst/>
          </a:prstGeom>
          <a:noFill/>
          <a:ln>
            <a:noFill/>
          </a:ln>
        </p:spPr>
      </p:pic>
    </p:spTree>
    <p:extLst>
      <p:ext uri="{BB962C8B-B14F-4D97-AF65-F5344CB8AC3E}">
        <p14:creationId xmlns:p14="http://schemas.microsoft.com/office/powerpoint/2010/main" val="34754554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19E52-FF0E-C378-BF1D-39F4AF38B328}"/>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0B5C9F7D-69B7-DD01-19C3-04D84329F38A}"/>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DATA?  DATABANK!</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D12668B3-F23E-0AB1-B6CB-80CC0A06CDA7}"/>
              </a:ext>
            </a:extLst>
          </p:cNvPr>
          <p:cNvSpPr txBox="1">
            <a:spLocks/>
          </p:cNvSpPr>
          <p:nvPr/>
        </p:nvSpPr>
        <p:spPr>
          <a:xfrm>
            <a:off x="329183" y="1490673"/>
            <a:ext cx="3777595" cy="513485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Consistent and comparable data across every project is necessary to maximize the cost margin between geo and alternatives, to optimize deployment and scale, and to ensure prudent and fair regulation and ratemaking.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Massachusetts funded HEET’s </a:t>
            </a:r>
            <a:r>
              <a:rPr kumimoji="0" lang="en-US" sz="2000" b="0" i="0" u="none" strike="noStrike" kern="1200" cap="none" spc="0" normalizeH="0" baseline="0" noProof="0" err="1">
                <a:ln>
                  <a:noFill/>
                </a:ln>
                <a:solidFill>
                  <a:prstClr val="black"/>
                </a:solidFill>
                <a:effectLst/>
                <a:uLnTx/>
                <a:uFillTx/>
                <a:latin typeface="Montserrat Light"/>
                <a:ea typeface="Montserrat Light"/>
                <a:cs typeface="Montserrat Light"/>
                <a:sym typeface="Montserrat Light"/>
              </a:rPr>
              <a:t>LeGUp</a:t>
            </a: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 Research Consortium which recently launched a national Databank hosted on Harvard’s Dataverse. Other states have begun to require submission.</a:t>
            </a:r>
          </a:p>
        </p:txBody>
      </p:sp>
      <p:pic>
        <p:nvPicPr>
          <p:cNvPr id="4" name="Picture 3" descr="The dashboard of a geothermal networks databank hosted at the Harvard Dataverse">
            <a:extLst>
              <a:ext uri="{FF2B5EF4-FFF2-40B4-BE49-F238E27FC236}">
                <a16:creationId xmlns:a16="http://schemas.microsoft.com/office/drawing/2014/main" id="{159C4318-B71B-507D-A3D9-B28A57348264}"/>
              </a:ext>
            </a:extLst>
          </p:cNvPr>
          <p:cNvPicPr>
            <a:picLocks noChangeAspect="1"/>
          </p:cNvPicPr>
          <p:nvPr/>
        </p:nvPicPr>
        <p:blipFill>
          <a:blip r:embed="rId2"/>
          <a:stretch>
            <a:fillRect/>
          </a:stretch>
        </p:blipFill>
        <p:spPr>
          <a:xfrm>
            <a:off x="4586298" y="1027490"/>
            <a:ext cx="6681173" cy="4803020"/>
          </a:xfrm>
          <a:prstGeom prst="rect">
            <a:avLst/>
          </a:prstGeom>
        </p:spPr>
      </p:pic>
    </p:spTree>
    <p:extLst>
      <p:ext uri="{BB962C8B-B14F-4D97-AF65-F5344CB8AC3E}">
        <p14:creationId xmlns:p14="http://schemas.microsoft.com/office/powerpoint/2010/main" val="26432450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08B7-BB89-E629-37BE-33C93CDAB9FA}"/>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3A66AFF4-51F1-B300-4D1A-B0C665D6A3E8}"/>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SCALING ?</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6164D748-32BF-D7E5-49D0-38F97B6D866A}"/>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Scaling requires coordinated effort across multiple sectors.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To provide some sense of scale, very roughly, based on the #s from the Merrimack Valley Gas Collapse, it would take 377K workers to replace all 2 million miles of gas pipe in the U.S. with geo pipe by 2050. Which decarbonizes approximately 40% of U.S. energy use.</a:t>
            </a:r>
          </a:p>
        </p:txBody>
      </p:sp>
      <p:pic>
        <p:nvPicPr>
          <p:cNvPr id="3" name="Picture 2" descr="A diagram of what is needed to scale this idea, including a project pipeline, investment, workforce development, R&amp;D, as well as energy planning, policy, and communications.">
            <a:extLst>
              <a:ext uri="{FF2B5EF4-FFF2-40B4-BE49-F238E27FC236}">
                <a16:creationId xmlns:a16="http://schemas.microsoft.com/office/drawing/2014/main" id="{8D4EDD9E-9E27-164B-B5E1-DD1F0C54550C}"/>
              </a:ext>
            </a:extLst>
          </p:cNvPr>
          <p:cNvPicPr>
            <a:picLocks noChangeAspect="1"/>
          </p:cNvPicPr>
          <p:nvPr/>
        </p:nvPicPr>
        <p:blipFill>
          <a:blip r:embed="rId2"/>
          <a:stretch>
            <a:fillRect/>
          </a:stretch>
        </p:blipFill>
        <p:spPr>
          <a:xfrm>
            <a:off x="4503507" y="501662"/>
            <a:ext cx="6846756" cy="5854675"/>
          </a:xfrm>
          <a:prstGeom prst="rect">
            <a:avLst/>
          </a:prstGeom>
        </p:spPr>
      </p:pic>
    </p:spTree>
    <p:extLst>
      <p:ext uri="{BB962C8B-B14F-4D97-AF65-F5344CB8AC3E}">
        <p14:creationId xmlns:p14="http://schemas.microsoft.com/office/powerpoint/2010/main" val="20826640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C5B7B-4F0A-326B-F891-7F30CC41CA03}"/>
            </a:ext>
          </a:extLst>
        </p:cNvPr>
        <p:cNvGrpSpPr/>
        <p:nvPr/>
      </p:nvGrpSpPr>
      <p:grpSpPr>
        <a:xfrm>
          <a:off x="0" y="0"/>
          <a:ext cx="0" cy="0"/>
          <a:chOff x="0" y="0"/>
          <a:chExt cx="0" cy="0"/>
        </a:xfrm>
      </p:grpSpPr>
      <p:sp>
        <p:nvSpPr>
          <p:cNvPr id="9" name="Title 1" descr="WHAT IS A THERMAL ENERGY RESOURCE ?&#10;">
            <a:extLst>
              <a:ext uri="{FF2B5EF4-FFF2-40B4-BE49-F238E27FC236}">
                <a16:creationId xmlns:a16="http://schemas.microsoft.com/office/drawing/2014/main" id="{3C83C82C-B384-636E-139C-FA6010988C0F}"/>
              </a:ext>
            </a:extLst>
          </p:cNvPr>
          <p:cNvSpPr txBox="1">
            <a:spLocks noGrp="1"/>
          </p:cNvSpPr>
          <p:nvPr>
            <p:ph type="title" idx="4294967295"/>
          </p:nvPr>
        </p:nvSpPr>
        <p:spPr>
          <a:xfrm>
            <a:off x="332880" y="390293"/>
            <a:ext cx="3932237" cy="942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j-ea"/>
                <a:cs typeface="+mj-cs"/>
                <a:sym typeface="Montserrat"/>
              </a:rPr>
              <a:t>THERMAL MOMENTUM</a:t>
            </a:r>
            <a:endParaRPr kumimoji="0" lang="en-US" sz="2400" b="0" i="0" u="none" strike="noStrike" kern="1200" cap="none" spc="0" normalizeH="0" baseline="0" noProof="0">
              <a:ln>
                <a:noFill/>
              </a:ln>
              <a:solidFill>
                <a:schemeClr val="tx1"/>
              </a:solidFill>
              <a:effectLst/>
              <a:uLnTx/>
              <a:uFillTx/>
              <a:latin typeface="+mj-lt"/>
              <a:ea typeface="+mj-ea"/>
              <a:cs typeface="+mj-cs"/>
            </a:endParaRPr>
          </a:p>
        </p:txBody>
      </p:sp>
      <p:sp>
        <p:nvSpPr>
          <p:cNvPr id="10" name="Text Placeholder 3" descr="A thermal utility should prioritize closest, least cost thermal resources. The defining parameters are illustrated in four quadrants.&#10;&#10;The flexible supply quadrant is the MOST valuable resource. &#10;">
            <a:extLst>
              <a:ext uri="{FF2B5EF4-FFF2-40B4-BE49-F238E27FC236}">
                <a16:creationId xmlns:a16="http://schemas.microsoft.com/office/drawing/2014/main" id="{32F52D7B-842B-96BD-AD85-0AEAE164C075}"/>
              </a:ext>
            </a:extLst>
          </p:cNvPr>
          <p:cNvSpPr txBox="1">
            <a:spLocks/>
          </p:cNvSpPr>
          <p:nvPr/>
        </p:nvSpPr>
        <p:spPr>
          <a:xfrm>
            <a:off x="329184" y="1490673"/>
            <a:ext cx="360368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The social feasibility, technical feasibility, together with the possibility of delivering affordable modern thermal at costs lower than gas are all driving a thermal revolution with growing interest globally. The World Bank Group has launched a program for 10,000 building scale geothermal networks for in the Middle East and Central Asia.</a:t>
            </a:r>
          </a:p>
        </p:txBody>
      </p:sp>
      <p:pic>
        <p:nvPicPr>
          <p:cNvPr id="5" name="Google Shape;568;g2da15a3be30_0_1049" descr="A collection of high profile publications celebrating the opportunity of geothermal networks or thermal energy networks">
            <a:extLst>
              <a:ext uri="{FF2B5EF4-FFF2-40B4-BE49-F238E27FC236}">
                <a16:creationId xmlns:a16="http://schemas.microsoft.com/office/drawing/2014/main" id="{EF9DE174-4624-11B1-3B6E-C397CEF1ED23}"/>
              </a:ext>
            </a:extLst>
          </p:cNvPr>
          <p:cNvPicPr preferRelativeResize="0"/>
          <p:nvPr/>
        </p:nvPicPr>
        <p:blipFill rotWithShape="1">
          <a:blip r:embed="rId2">
            <a:alphaModFix/>
          </a:blip>
          <a:srcRect/>
          <a:stretch/>
        </p:blipFill>
        <p:spPr>
          <a:xfrm>
            <a:off x="4507106" y="323941"/>
            <a:ext cx="4829079" cy="4211879"/>
          </a:xfrm>
          <a:prstGeom prst="rect">
            <a:avLst/>
          </a:prstGeom>
          <a:noFill/>
          <a:ln>
            <a:noFill/>
          </a:ln>
        </p:spPr>
      </p:pic>
      <p:pic>
        <p:nvPicPr>
          <p:cNvPr id="6" name="Google Shape;481;p50" descr="A collection of high profile publications celebrating the opportunity of geothermal networks or thermal energy networks">
            <a:extLst>
              <a:ext uri="{FF2B5EF4-FFF2-40B4-BE49-F238E27FC236}">
                <a16:creationId xmlns:a16="http://schemas.microsoft.com/office/drawing/2014/main" id="{7F858C3C-92BB-24E8-E88B-89D3D5BD28A7}"/>
              </a:ext>
            </a:extLst>
          </p:cNvPr>
          <p:cNvPicPr preferRelativeResize="0"/>
          <p:nvPr/>
        </p:nvPicPr>
        <p:blipFill>
          <a:blip r:embed="rId3">
            <a:alphaModFix/>
          </a:blip>
          <a:stretch>
            <a:fillRect/>
          </a:stretch>
        </p:blipFill>
        <p:spPr>
          <a:xfrm>
            <a:off x="4635052" y="4595372"/>
            <a:ext cx="3193887" cy="2030153"/>
          </a:xfrm>
          <a:prstGeom prst="rect">
            <a:avLst/>
          </a:prstGeom>
          <a:noFill/>
          <a:ln w="4775" cap="flat" cmpd="sng">
            <a:solidFill>
              <a:schemeClr val="dk2"/>
            </a:solidFill>
            <a:prstDash val="solid"/>
            <a:round/>
            <a:headEnd type="none" w="sm" len="sm"/>
            <a:tailEnd type="none" w="sm" len="sm"/>
          </a:ln>
        </p:spPr>
      </p:pic>
      <p:pic>
        <p:nvPicPr>
          <p:cNvPr id="7" name="Google Shape;482;p50" descr="A collection of high profile publications celebrating the opportunity of geothermal networks or thermal energy networks">
            <a:extLst>
              <a:ext uri="{FF2B5EF4-FFF2-40B4-BE49-F238E27FC236}">
                <a16:creationId xmlns:a16="http://schemas.microsoft.com/office/drawing/2014/main" id="{4C087AFF-BB12-0CF9-8515-1239FEB1FFF7}"/>
              </a:ext>
            </a:extLst>
          </p:cNvPr>
          <p:cNvPicPr preferRelativeResize="0"/>
          <p:nvPr/>
        </p:nvPicPr>
        <p:blipFill>
          <a:blip r:embed="rId4">
            <a:alphaModFix/>
          </a:blip>
          <a:stretch>
            <a:fillRect/>
          </a:stretch>
        </p:blipFill>
        <p:spPr>
          <a:xfrm>
            <a:off x="7956884" y="1951596"/>
            <a:ext cx="4088129" cy="4064193"/>
          </a:xfrm>
          <a:prstGeom prst="rect">
            <a:avLst/>
          </a:prstGeom>
          <a:noFill/>
          <a:ln w="4775" cap="flat" cmpd="sng">
            <a:solidFill>
              <a:srgbClr val="595959"/>
            </a:solidFill>
            <a:prstDash val="solid"/>
            <a:round/>
            <a:headEnd type="none" w="sm" len="sm"/>
            <a:tailEnd type="none" w="sm" len="sm"/>
          </a:ln>
        </p:spPr>
      </p:pic>
    </p:spTree>
    <p:extLst>
      <p:ext uri="{BB962C8B-B14F-4D97-AF65-F5344CB8AC3E}">
        <p14:creationId xmlns:p14="http://schemas.microsoft.com/office/powerpoint/2010/main" val="25059111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F964-F4A8-E018-FB9F-A2865B1F2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6F8D0-FBAB-C303-3185-A54C20506CD0}"/>
              </a:ext>
            </a:extLst>
          </p:cNvPr>
          <p:cNvSpPr>
            <a:spLocks noGrp="1"/>
          </p:cNvSpPr>
          <p:nvPr>
            <p:ph type="title"/>
          </p:nvPr>
        </p:nvSpPr>
        <p:spPr>
          <a:xfrm>
            <a:off x="831850" y="2515651"/>
            <a:ext cx="10515600" cy="3438524"/>
          </a:xfrm>
        </p:spPr>
        <p:txBody>
          <a:bodyPr>
            <a:normAutofit/>
          </a:bodyPr>
          <a:lstStyle/>
          <a:p>
            <a:pPr algn="ctr"/>
            <a:r>
              <a:rPr lang="en" sz="3600" b="1">
                <a:solidFill>
                  <a:schemeClr val="dk1"/>
                </a:solidFill>
                <a:latin typeface="Montserrat"/>
                <a:ea typeface="Montserrat"/>
                <a:cs typeface="Montserrat"/>
                <a:sym typeface="Montserrat"/>
              </a:rPr>
              <a:t>#</a:t>
            </a:r>
            <a:r>
              <a:rPr lang="en" sz="3600" b="1" err="1">
                <a:solidFill>
                  <a:schemeClr val="dk1"/>
                </a:solidFill>
                <a:latin typeface="Montserrat"/>
                <a:ea typeface="Montserrat"/>
                <a:cs typeface="Montserrat"/>
                <a:sym typeface="Montserrat"/>
              </a:rPr>
              <a:t>ThinkThermalTogether</a:t>
            </a:r>
            <a:endParaRPr lang="en-US" sz="3600"/>
          </a:p>
        </p:txBody>
      </p:sp>
      <p:sp>
        <p:nvSpPr>
          <p:cNvPr id="3" name="Text Placeholder 2">
            <a:extLst>
              <a:ext uri="{FF2B5EF4-FFF2-40B4-BE49-F238E27FC236}">
                <a16:creationId xmlns:a16="http://schemas.microsoft.com/office/drawing/2014/main" id="{B1FB3577-74B0-E486-7939-DEFC4C5B0CD9}"/>
              </a:ext>
            </a:extLst>
          </p:cNvPr>
          <p:cNvSpPr>
            <a:spLocks noGrp="1"/>
          </p:cNvSpPr>
          <p:nvPr>
            <p:ph type="body" idx="1"/>
          </p:nvPr>
        </p:nvSpPr>
        <p:spPr>
          <a:xfrm>
            <a:off x="201477" y="6245817"/>
            <a:ext cx="11453247" cy="402632"/>
          </a:xfrm>
        </p:spPr>
        <p:txBody>
          <a:bodyPr>
            <a:normAutofit/>
          </a:bodyPr>
          <a:lstStyle/>
          <a:p>
            <a:pPr lvl="0" algn="ctr">
              <a:lnSpc>
                <a:spcPct val="100000"/>
              </a:lnSpc>
              <a:spcBef>
                <a:spcPts val="0"/>
              </a:spcBef>
              <a:buClr>
                <a:srgbClr val="000000"/>
              </a:buClr>
              <a:buSzPts val="1200"/>
            </a:pPr>
            <a:r>
              <a:rPr lang="en-US" sz="1800">
                <a:solidFill>
                  <a:schemeClr val="dk1"/>
                </a:solidFill>
                <a:latin typeface="Montserrat Light" pitchFamily="2" charset="77"/>
                <a:ea typeface="Montserrat"/>
                <a:cs typeface="Montserrat"/>
                <a:sym typeface="Montserrat"/>
              </a:rPr>
              <a:t>HEET licenses</a:t>
            </a:r>
            <a:r>
              <a:rPr lang="en-US" sz="1800">
                <a:solidFill>
                  <a:schemeClr val="dk1"/>
                </a:solidFill>
                <a:latin typeface="Montserrat Light" pitchFamily="2" charset="77"/>
                <a:ea typeface="Montserrat"/>
                <a:cs typeface="Arial"/>
                <a:sym typeface="Arial"/>
              </a:rPr>
              <a:t> </a:t>
            </a:r>
            <a:r>
              <a:rPr lang="en-US" sz="1800">
                <a:solidFill>
                  <a:schemeClr val="dk1"/>
                </a:solidFill>
                <a:latin typeface="Montserrat Light" pitchFamily="2" charset="77"/>
                <a:ea typeface="Montserrat"/>
                <a:cs typeface="Montserrat"/>
                <a:sym typeface="Montserrat"/>
              </a:rPr>
              <a:t>all materials for open sharing &amp; adapting under Creative Commons </a:t>
            </a:r>
            <a:r>
              <a:rPr lang="en-US" sz="1800" u="sng">
                <a:solidFill>
                  <a:srgbClr val="0000FF"/>
                </a:solidFill>
                <a:latin typeface="Montserrat Light" pitchFamily="2" charset="77"/>
                <a:ea typeface="Montserrat"/>
                <a:cs typeface="Montserrat"/>
                <a:sym typeface="Montserrat"/>
                <a:hlinkClick r:id="rId3">
                  <a:extLst>
                    <a:ext uri="{A12FA001-AC4F-418D-AE19-62706E023703}">
                      <ahyp:hlinkClr xmlns:ahyp="http://schemas.microsoft.com/office/drawing/2018/hyperlinkcolor" val="tx"/>
                    </a:ext>
                  </a:extLst>
                </a:hlinkClick>
              </a:rPr>
              <a:t>CC BY-AS 4.0</a:t>
            </a:r>
            <a:endParaRPr lang="en-US" sz="1800">
              <a:solidFill>
                <a:schemeClr val="dk1"/>
              </a:solidFill>
              <a:latin typeface="Montserrat Light" pitchFamily="2" charset="77"/>
              <a:ea typeface="Montserrat Light"/>
              <a:cs typeface="Montserrat Light"/>
              <a:sym typeface="Montserrat Light"/>
            </a:endParaRPr>
          </a:p>
        </p:txBody>
      </p:sp>
      <p:pic>
        <p:nvPicPr>
          <p:cNvPr id="8" name="Picture 7" descr="The same pipe network and cityscape from the intro slide">
            <a:extLst>
              <a:ext uri="{FF2B5EF4-FFF2-40B4-BE49-F238E27FC236}">
                <a16:creationId xmlns:a16="http://schemas.microsoft.com/office/drawing/2014/main" id="{2C427355-529E-7F9F-3700-D9958A47CCDE}"/>
              </a:ext>
            </a:extLst>
          </p:cNvPr>
          <p:cNvPicPr>
            <a:picLocks noChangeAspect="1"/>
          </p:cNvPicPr>
          <p:nvPr/>
        </p:nvPicPr>
        <p:blipFill>
          <a:blip r:embed="rId4"/>
          <a:stretch>
            <a:fillRect/>
          </a:stretch>
        </p:blipFill>
        <p:spPr>
          <a:xfrm>
            <a:off x="-624418" y="-95247"/>
            <a:ext cx="13440835" cy="5335293"/>
          </a:xfrm>
          <a:prstGeom prst="rect">
            <a:avLst/>
          </a:prstGeom>
        </p:spPr>
      </p:pic>
      <p:pic>
        <p:nvPicPr>
          <p:cNvPr id="4" name="Google Shape;466;p48" descr="A photo of the legs and muddy boots of five people standing in a circle ">
            <a:extLst>
              <a:ext uri="{FF2B5EF4-FFF2-40B4-BE49-F238E27FC236}">
                <a16:creationId xmlns:a16="http://schemas.microsoft.com/office/drawing/2014/main" id="{35DAB3CB-FFC2-0AC7-218A-25ECD836F6B5}"/>
              </a:ext>
            </a:extLst>
          </p:cNvPr>
          <p:cNvPicPr preferRelativeResize="0"/>
          <p:nvPr/>
        </p:nvPicPr>
        <p:blipFill rotWithShape="1">
          <a:blip r:embed="rId5">
            <a:alphaModFix/>
          </a:blip>
          <a:srcRect/>
          <a:stretch/>
        </p:blipFill>
        <p:spPr>
          <a:xfrm rot="5400000">
            <a:off x="4109740" y="374893"/>
            <a:ext cx="3959818" cy="4281515"/>
          </a:xfrm>
          <a:prstGeom prst="rect">
            <a:avLst/>
          </a:prstGeom>
          <a:noFill/>
          <a:ln w="21425" cap="flat" cmpd="sng">
            <a:solidFill>
              <a:schemeClr val="dk1"/>
            </a:solidFill>
            <a:prstDash val="solid"/>
            <a:round/>
            <a:headEnd type="none" w="sm" len="sm"/>
            <a:tailEnd type="none" w="sm" len="sm"/>
          </a:ln>
          <a:effectLst>
            <a:outerShdw blurRad="38100" dist="95250" dir="2700000" algn="tl" rotWithShape="0">
              <a:srgbClr val="000000">
                <a:alpha val="40000"/>
              </a:srgbClr>
            </a:outerShdw>
            <a:softEdge rad="417350"/>
          </a:effectLst>
        </p:spPr>
      </p:pic>
    </p:spTree>
    <p:extLst>
      <p:ext uri="{BB962C8B-B14F-4D97-AF65-F5344CB8AC3E}">
        <p14:creationId xmlns:p14="http://schemas.microsoft.com/office/powerpoint/2010/main" val="21330423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2345-71D3-1A1A-A324-E68025C1516F}"/>
              </a:ext>
            </a:extLst>
          </p:cNvPr>
          <p:cNvSpPr>
            <a:spLocks noGrp="1"/>
          </p:cNvSpPr>
          <p:nvPr>
            <p:ph type="title"/>
          </p:nvPr>
        </p:nvSpPr>
        <p:spPr>
          <a:xfrm>
            <a:off x="838200" y="1215357"/>
            <a:ext cx="10515600" cy="1325563"/>
          </a:xfrm>
        </p:spPr>
        <p:txBody>
          <a:bodyPr>
            <a:normAutofit/>
          </a:bodyPr>
          <a:lstStyle/>
          <a:p>
            <a:pPr algn="ctr"/>
            <a:r>
              <a:rPr lang="en-US"/>
              <a:t>APPENDIX SLIDES</a:t>
            </a:r>
          </a:p>
        </p:txBody>
      </p:sp>
    </p:spTree>
    <p:extLst>
      <p:ext uri="{BB962C8B-B14F-4D97-AF65-F5344CB8AC3E}">
        <p14:creationId xmlns:p14="http://schemas.microsoft.com/office/powerpoint/2010/main" val="9276486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6" name="Google Shape;1086;g29bc88b453c_0_615"/>
          <p:cNvSpPr txBox="1"/>
          <p:nvPr/>
        </p:nvSpPr>
        <p:spPr>
          <a:xfrm>
            <a:off x="9649043" y="385616"/>
            <a:ext cx="2543100" cy="1236600"/>
          </a:xfrm>
          <a:prstGeom prst="rect">
            <a:avLst/>
          </a:prstGeom>
          <a:noFill/>
          <a:ln>
            <a:noFill/>
          </a:ln>
        </p:spPr>
        <p:txBody>
          <a:bodyPr spcFirstLastPara="1" wrap="square" lIns="121875" tIns="121875" rIns="121875" bIns="121875"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r>
              <a:rPr kumimoji="0" lang="en-US" sz="2000" b="0" i="0" u="none" strike="noStrike" kern="1200" cap="none" spc="0" normalizeH="0" baseline="0" noProof="0">
                <a:ln>
                  <a:noFill/>
                </a:ln>
                <a:solidFill>
                  <a:prstClr val="black"/>
                </a:solidFill>
                <a:effectLst/>
                <a:uLnTx/>
                <a:uFillTx/>
                <a:latin typeface="Montserrat"/>
                <a:ea typeface="Montserrat"/>
                <a:cs typeface="Montserrat"/>
                <a:sym typeface="Montserrat"/>
              </a:rPr>
              <a:t>UA National support for electrification by thermal networks, check out the great video</a:t>
            </a:r>
            <a:endParaRPr kumimoji="0"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87" name="Google Shape;1087;g29bc88b453c_0_615" descr="UA - Thermal Energy Networks - High Performance Infrastructure"/>
          <p:cNvPicPr preferRelativeResize="0"/>
          <p:nvPr/>
        </p:nvPicPr>
        <p:blipFill rotWithShape="1">
          <a:blip r:embed="rId3">
            <a:alphaModFix/>
          </a:blip>
          <a:srcRect/>
          <a:stretch/>
        </p:blipFill>
        <p:spPr>
          <a:xfrm>
            <a:off x="141513" y="800100"/>
            <a:ext cx="9305840" cy="5257800"/>
          </a:xfrm>
          <a:prstGeom prst="rect">
            <a:avLst/>
          </a:prstGeom>
          <a:noFill/>
          <a:ln>
            <a:noFill/>
          </a:ln>
        </p:spPr>
      </p:pic>
    </p:spTree>
    <p:extLst>
      <p:ext uri="{BB962C8B-B14F-4D97-AF65-F5344CB8AC3E}">
        <p14:creationId xmlns:p14="http://schemas.microsoft.com/office/powerpoint/2010/main" val="5901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7"/>
                                        </p:tgtEl>
                                        <p:attrNameLst>
                                          <p:attrName>style.visibility</p:attrName>
                                        </p:attrNameLst>
                                      </p:cBhvr>
                                      <p:to>
                                        <p:strVal val="visible"/>
                                      </p:to>
                                    </p:set>
                                    <p:animEffect transition="in" filter="fade">
                                      <p:cBhvr>
                                        <p:cTn id="7" dur="1"/>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31A0557E-D6D0-92ED-2486-0378786D75D0}"/>
            </a:ext>
          </a:extLst>
        </p:cNvPr>
        <p:cNvGrpSpPr/>
        <p:nvPr/>
      </p:nvGrpSpPr>
      <p:grpSpPr>
        <a:xfrm>
          <a:off x="0" y="0"/>
          <a:ext cx="0" cy="0"/>
          <a:chOff x="0" y="0"/>
          <a:chExt cx="0" cy="0"/>
        </a:xfrm>
      </p:grpSpPr>
      <p:sp>
        <p:nvSpPr>
          <p:cNvPr id="162" name="Google Shape;162;g3133652b13d_0_126">
            <a:extLst>
              <a:ext uri="{FF2B5EF4-FFF2-40B4-BE49-F238E27FC236}">
                <a16:creationId xmlns:a16="http://schemas.microsoft.com/office/drawing/2014/main" id="{AE2A7E99-9BA1-201D-82D2-4FE1D8C2BE79}"/>
              </a:ext>
            </a:extLst>
          </p:cNvPr>
          <p:cNvSpPr txBox="1"/>
          <p:nvPr/>
        </p:nvSpPr>
        <p:spPr>
          <a:xfrm>
            <a:off x="9101708" y="385617"/>
            <a:ext cx="2938033" cy="1236900"/>
          </a:xfrm>
          <a:prstGeom prst="rect">
            <a:avLst/>
          </a:prstGeom>
          <a:noFill/>
          <a:ln>
            <a:noFill/>
          </a:ln>
        </p:spPr>
        <p:txBody>
          <a:bodyPr spcFirstLastPara="1" wrap="square" lIns="121875" tIns="121875" rIns="121875" bIns="1218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CLARIFYING NOMENCLATURE BETWEEN DISTRICT ENERGY &amp; TENS!</a:t>
            </a:r>
            <a:endParaRPr kumimoji="0" lang="en-US" sz="1900" b="1"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Montserrat"/>
                <a:ea typeface="Montserrat"/>
                <a:cs typeface="Montserrat"/>
                <a:sym typeface="Montserrat"/>
              </a:rPr>
              <a:t>Geothermal Energy Networks (GENs)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Montserrat"/>
                <a:ea typeface="Montserrat"/>
                <a:cs typeface="Montserrat"/>
                <a:sym typeface="Montserrat"/>
              </a:rPr>
              <a:t>are a subset of</a:t>
            </a:r>
            <a:endParaRPr kumimoji="0" sz="19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1"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Montserrat"/>
                <a:ea typeface="Montserrat"/>
                <a:cs typeface="Montserrat"/>
                <a:sym typeface="Montserrat"/>
              </a:rPr>
              <a:t>Thermal Energy Networks (TENs)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black"/>
                </a:solidFill>
                <a:effectLst/>
                <a:uLnTx/>
                <a:uFillTx/>
                <a:latin typeface="Montserrat"/>
                <a:ea typeface="Montserrat"/>
                <a:cs typeface="Montserrat"/>
                <a:sym typeface="Montserrat"/>
              </a:rPr>
              <a:t>which are a subset of </a:t>
            </a:r>
            <a:endParaRPr kumimoji="0" sz="19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Montserrat"/>
                <a:ea typeface="Montserrat"/>
                <a:cs typeface="Montserrat"/>
                <a:sym typeface="Montserrat"/>
              </a:rPr>
              <a:t>5G Districts.</a:t>
            </a:r>
            <a:endParaRPr kumimoji="0" sz="19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1"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pic>
        <p:nvPicPr>
          <p:cNvPr id="163" name="Google Shape;163;g3133652b13d_0_126">
            <a:extLst>
              <a:ext uri="{FF2B5EF4-FFF2-40B4-BE49-F238E27FC236}">
                <a16:creationId xmlns:a16="http://schemas.microsoft.com/office/drawing/2014/main" id="{574C7798-6632-D794-CACB-0DF66B075027}"/>
              </a:ext>
            </a:extLst>
          </p:cNvPr>
          <p:cNvPicPr preferRelativeResize="0"/>
          <p:nvPr/>
        </p:nvPicPr>
        <p:blipFill rotWithShape="1">
          <a:blip r:embed="rId3">
            <a:alphaModFix/>
          </a:blip>
          <a:srcRect/>
          <a:stretch/>
        </p:blipFill>
        <p:spPr>
          <a:xfrm>
            <a:off x="420780" y="514351"/>
            <a:ext cx="7680484" cy="5533524"/>
          </a:xfrm>
          <a:prstGeom prst="rect">
            <a:avLst/>
          </a:prstGeom>
          <a:noFill/>
          <a:ln>
            <a:noFill/>
          </a:ln>
        </p:spPr>
      </p:pic>
    </p:spTree>
    <p:extLst>
      <p:ext uri="{BB962C8B-B14F-4D97-AF65-F5344CB8AC3E}">
        <p14:creationId xmlns:p14="http://schemas.microsoft.com/office/powerpoint/2010/main" val="42763677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C3DB9-CF05-78EE-4466-4D2EACA4849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FADC493-1C04-7614-BCAE-96730D687337}"/>
              </a:ext>
            </a:extLst>
          </p:cNvPr>
          <p:cNvSpPr txBox="1">
            <a:spLocks/>
          </p:cNvSpPr>
          <p:nvPr/>
        </p:nvSpPr>
        <p:spPr>
          <a:xfrm>
            <a:off x="332880" y="390293"/>
            <a:ext cx="3932237" cy="9425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212121"/>
                </a:solidFill>
                <a:effectLst/>
                <a:uLnTx/>
                <a:uFillTx/>
                <a:latin typeface="Montserrat"/>
                <a:ea typeface="Montserrat"/>
                <a:cs typeface="Montserrat"/>
                <a:sym typeface="Montserrat"/>
              </a:rPr>
              <a:t>CLARIFYING COST COMPARISONS:</a:t>
            </a:r>
            <a:endParaRPr kumimoji="0" lang="en-US" sz="24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6" name="Picture Placeholder 5" descr="The same components of a thermal energy network diagram with the buildings part labeled building investment and the distribution and thermal resources components labeled utility investment. Together they are a system investment.">
            <a:extLst>
              <a:ext uri="{FF2B5EF4-FFF2-40B4-BE49-F238E27FC236}">
                <a16:creationId xmlns:a16="http://schemas.microsoft.com/office/drawing/2014/main" id="{29390556-E308-6312-B723-2367D0C9FA3D}"/>
              </a:ext>
            </a:extLst>
          </p:cNvPr>
          <p:cNvPicPr>
            <a:picLocks noGrp="1" noChangeAspect="1"/>
          </p:cNvPicPr>
          <p:nvPr>
            <p:ph type="pic" idx="1"/>
          </p:nvPr>
        </p:nvPicPr>
        <p:blipFill rotWithShape="1">
          <a:blip r:embed="rId2"/>
          <a:srcRect/>
          <a:stretch>
            <a:fillRect/>
          </a:stretch>
        </p:blipFill>
        <p:spPr>
          <a:xfrm>
            <a:off x="3363130" y="1332855"/>
            <a:ext cx="8634228" cy="4684811"/>
          </a:xfrm>
        </p:spPr>
      </p:pic>
      <p:sp>
        <p:nvSpPr>
          <p:cNvPr id="7" name="Text Placeholder 3">
            <a:extLst>
              <a:ext uri="{FF2B5EF4-FFF2-40B4-BE49-F238E27FC236}">
                <a16:creationId xmlns:a16="http://schemas.microsoft.com/office/drawing/2014/main" id="{AA56B601-4C9D-7B08-ED99-F9590688CB98}"/>
              </a:ext>
            </a:extLst>
          </p:cNvPr>
          <p:cNvSpPr txBox="1">
            <a:spLocks/>
          </p:cNvSpPr>
          <p:nvPr/>
        </p:nvSpPr>
        <p:spPr>
          <a:xfrm>
            <a:off x="329184" y="1490673"/>
            <a:ext cx="2940958" cy="5134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ontserrat Light"/>
                <a:ea typeface="Montserrat Light"/>
                <a:cs typeface="Montserrat Light"/>
                <a:sym typeface="Montserrat Light"/>
              </a:rPr>
              <a:t>These components are essential to understand costs and benefits and how to compare apples to apples as we make infrastructure investment decisions.</a:t>
            </a:r>
            <a:endParaRPr kumimoji="0" lang="en-US" sz="1600" b="0" i="0" u="none" strike="noStrike" kern="1200" cap="none" spc="0" normalizeH="0" baseline="0" noProof="0">
              <a:ln>
                <a:noFill/>
              </a:ln>
              <a:solidFill>
                <a:srgbClr val="000000"/>
              </a:solidFill>
              <a:effectLst/>
              <a:uLnTx/>
              <a:uFillTx/>
              <a:latin typeface="Montserrat Light"/>
              <a:ea typeface="Montserrat Light"/>
              <a:cs typeface="Montserrat Light"/>
              <a:sym typeface="Montserrat Light"/>
            </a:endParaRPr>
          </a:p>
        </p:txBody>
      </p:sp>
    </p:spTree>
    <p:extLst>
      <p:ext uri="{BB962C8B-B14F-4D97-AF65-F5344CB8AC3E}">
        <p14:creationId xmlns:p14="http://schemas.microsoft.com/office/powerpoint/2010/main" val="2823768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tLang="en-US" sz="3200">
                <a:latin typeface="Arial" panose="020B0604020202020204" pitchFamily="34" charset="0"/>
                <a:ea typeface="Verdana" panose="020B0604030504040204" pitchFamily="34" charset="0"/>
                <a:cs typeface="Arial" panose="020B0604020202020204" pitchFamily="34" charset="0"/>
              </a:rPr>
              <a:t>EU energy and climate policy</a:t>
            </a:r>
            <a:endParaRPr lang="bg-BG"/>
          </a:p>
        </p:txBody>
      </p:sp>
      <p:sp>
        <p:nvSpPr>
          <p:cNvPr id="2" name="Titel 1" descr="Conceptual Approach of the Energy Performance of Buildings Directive: strategic vision exemplified by the national building renovation plan, policies and measures for new buildings and renovations, supportive framework for information, professional advice and financial support. ">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Energy Performance of Buildings Directive: Conceptual Approach</a:t>
            </a:r>
          </a:p>
        </p:txBody>
      </p:sp>
      <p:pic>
        <p:nvPicPr>
          <p:cNvPr id="9" name="Content Placeholder 8" descr="EPBD Delivery Blueprint. Strategic vision, policies and measures, and supportive framework.">
            <a:extLst>
              <a:ext uri="{FF2B5EF4-FFF2-40B4-BE49-F238E27FC236}">
                <a16:creationId xmlns:a16="http://schemas.microsoft.com/office/drawing/2014/main" id="{8BEBDF22-D640-565B-A634-1817C2C6AD41}"/>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859" y="1360488"/>
            <a:ext cx="6037533" cy="4319587"/>
          </a:xfrm>
        </p:spPr>
      </p:pic>
      <p:sp>
        <p:nvSpPr>
          <p:cNvPr id="7" name="Content Placeholder 6">
            <a:extLst>
              <a:ext uri="{FF2B5EF4-FFF2-40B4-BE49-F238E27FC236}">
                <a16:creationId xmlns:a16="http://schemas.microsoft.com/office/drawing/2014/main" id="{6EA4CB1A-D707-7260-476F-EC7D7485C61E}"/>
              </a:ext>
            </a:extLst>
          </p:cNvPr>
          <p:cNvSpPr>
            <a:spLocks noGrp="1"/>
          </p:cNvSpPr>
          <p:nvPr>
            <p:ph sz="quarter" idx="17"/>
          </p:nvPr>
        </p:nvSpPr>
        <p:spPr/>
        <p:txBody>
          <a:bodyPr/>
          <a:lstStyle/>
          <a:p>
            <a:r>
              <a:rPr lang="en-US" sz="1200" i="1">
                <a:solidFill>
                  <a:srgbClr val="1F497D"/>
                </a:solidFill>
              </a:rPr>
              <a:t>Source</a:t>
            </a:r>
            <a:r>
              <a:rPr lang="en-US" sz="1200" i="1"/>
              <a:t>: </a:t>
            </a:r>
            <a:r>
              <a:rPr lang="en-US" sz="1200" i="1">
                <a:hlinkClick r:id="rId4"/>
              </a:rPr>
              <a:t>BPIEs-Guide-to-EPBD-Implementation-final-version.pdf</a:t>
            </a:r>
            <a:endParaRPr lang="en-US" sz="1200" i="1"/>
          </a:p>
        </p:txBody>
      </p:sp>
    </p:spTree>
    <p:extLst>
      <p:ext uri="{BB962C8B-B14F-4D97-AF65-F5344CB8AC3E}">
        <p14:creationId xmlns:p14="http://schemas.microsoft.com/office/powerpoint/2010/main" val="2626456731"/>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3355738e2d7_0_458" descr="Screen Shot 2019-09-14 at 3.31.05 PM.png"/>
          <p:cNvPicPr preferRelativeResize="0"/>
          <p:nvPr/>
        </p:nvPicPr>
        <p:blipFill rotWithShape="1">
          <a:blip r:embed="rId3">
            <a:alphaModFix/>
          </a:blip>
          <a:srcRect r="41506"/>
          <a:stretch/>
        </p:blipFill>
        <p:spPr>
          <a:xfrm>
            <a:off x="9842784" y="6348760"/>
            <a:ext cx="1248033" cy="453200"/>
          </a:xfrm>
          <a:prstGeom prst="rect">
            <a:avLst/>
          </a:prstGeom>
          <a:noFill/>
          <a:ln>
            <a:noFill/>
          </a:ln>
        </p:spPr>
      </p:pic>
      <p:sp>
        <p:nvSpPr>
          <p:cNvPr id="295" name="Google Shape;295;g3355738e2d7_0_458"/>
          <p:cNvSpPr/>
          <p:nvPr/>
        </p:nvSpPr>
        <p:spPr>
          <a:xfrm>
            <a:off x="9801767" y="6707034"/>
            <a:ext cx="1369500" cy="150900"/>
          </a:xfrm>
          <a:prstGeom prst="rect">
            <a:avLst/>
          </a:prstGeom>
          <a:solidFill>
            <a:srgbClr val="FFFFFF"/>
          </a:solidFill>
          <a:ln>
            <a:noFill/>
          </a:ln>
        </p:spPr>
        <p:txBody>
          <a:bodyPr spcFirstLastPara="1" wrap="square" lIns="121875" tIns="121875" rIns="121875" bIns="1218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7" name="Google Shape;297;g3355738e2d7_0_458"/>
          <p:cNvSpPr txBox="1"/>
          <p:nvPr/>
        </p:nvSpPr>
        <p:spPr>
          <a:xfrm>
            <a:off x="9649041" y="385617"/>
            <a:ext cx="2626500" cy="1236900"/>
          </a:xfrm>
          <a:prstGeom prst="rect">
            <a:avLst/>
          </a:prstGeom>
          <a:noFill/>
          <a:ln>
            <a:noFill/>
          </a:ln>
        </p:spPr>
        <p:txBody>
          <a:bodyPr spcFirstLastPara="1" wrap="square" lIns="121875" tIns="121875" rIns="121875" bIns="121875" anchor="t" anchorCtr="0">
            <a:noAutofit/>
          </a:bodyPr>
          <a:lstStyle/>
          <a:p>
            <a:pPr marL="0" marR="0" lvl="0" indent="0" algn="l" defTabSz="914400" rtl="0" eaLnBrk="1" fontAlgn="auto" latinLnBrk="0" hangingPunct="1">
              <a:lnSpc>
                <a:spcPct val="115000"/>
              </a:lnSpc>
              <a:spcBef>
                <a:spcPts val="0"/>
              </a:spcBef>
              <a:spcAft>
                <a:spcPts val="0"/>
              </a:spcAft>
              <a:buClr>
                <a:prstClr val="black"/>
              </a:buClr>
              <a:buSzPts val="1500"/>
              <a:buFontTx/>
              <a:buNone/>
              <a:tabLst/>
              <a:defRPr/>
            </a:pPr>
            <a:r>
              <a:rPr kumimoji="0" lang="en" sz="1900" b="0" i="0" u="none" strike="noStrike" kern="1200" cap="none" spc="0" normalizeH="0" baseline="0" noProof="0">
                <a:ln>
                  <a:noFill/>
                </a:ln>
                <a:solidFill>
                  <a:prstClr val="black"/>
                </a:solidFill>
                <a:effectLst/>
                <a:uLnTx/>
                <a:uFillTx/>
                <a:latin typeface="Montserrat"/>
                <a:ea typeface="Montserrat"/>
                <a:cs typeface="Montserrat"/>
                <a:sym typeface="Montserrat"/>
              </a:rPr>
              <a:t>This is an Engineered Solution not a product.</a:t>
            </a:r>
            <a:endParaRPr kumimoji="0" sz="19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15000"/>
              </a:lnSpc>
              <a:spcBef>
                <a:spcPts val="0"/>
              </a:spcBef>
              <a:spcAft>
                <a:spcPts val="0"/>
              </a:spcAft>
              <a:buClr>
                <a:prstClr val="black"/>
              </a:buClr>
              <a:buSzPts val="1500"/>
              <a:buFontTx/>
              <a:buNone/>
              <a:tabLst/>
              <a:defRPr/>
            </a:pPr>
            <a:endParaRPr kumimoji="0" sz="1900" b="0"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
                <a:prstClr val="black"/>
              </a:buClr>
              <a:buSzPts val="1500"/>
              <a:buFontTx/>
              <a:buNone/>
              <a:tabLst/>
              <a:defRPr/>
            </a:pPr>
            <a:r>
              <a:rPr kumimoji="0" lang="en" sz="1900" b="0" i="0" u="none" strike="noStrike" kern="1200" cap="none" spc="0" normalizeH="0" baseline="0" noProof="0">
                <a:ln>
                  <a:noFill/>
                </a:ln>
                <a:solidFill>
                  <a:prstClr val="black"/>
                </a:solidFill>
                <a:effectLst/>
                <a:uLnTx/>
                <a:uFillTx/>
                <a:latin typeface="Montserrat"/>
                <a:ea typeface="Montserrat"/>
                <a:cs typeface="Montserrat"/>
                <a:sym typeface="Montserrat"/>
              </a:rPr>
              <a:t>So the first step is a location-specific feasibility study</a:t>
            </a:r>
            <a:endParaRPr kumimoji="0" sz="19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15000"/>
              </a:lnSpc>
              <a:spcBef>
                <a:spcPts val="0"/>
              </a:spcBef>
              <a:spcAft>
                <a:spcPts val="0"/>
              </a:spcAft>
              <a:buClr>
                <a:prstClr val="black"/>
              </a:buClr>
              <a:buSzPts val="1500"/>
              <a:buFontTx/>
              <a:buNone/>
              <a:tabLst/>
              <a:defRPr/>
            </a:pPr>
            <a:endParaRPr kumimoji="0" sz="1900" b="0"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15000"/>
              </a:lnSpc>
              <a:spcBef>
                <a:spcPts val="0"/>
              </a:spcBef>
              <a:spcAft>
                <a:spcPts val="0"/>
              </a:spcAft>
              <a:buClr>
                <a:prstClr val="black"/>
              </a:buClr>
              <a:buSzPts val="1500"/>
              <a:buFontTx/>
              <a:buNone/>
              <a:tabLst/>
              <a:defRPr/>
            </a:pPr>
            <a:r>
              <a:rPr kumimoji="0" lang="en" sz="1900" b="0" i="0" u="none" strike="noStrike" kern="1200" cap="none" spc="0" normalizeH="0" baseline="0" noProof="0">
                <a:ln>
                  <a:noFill/>
                </a:ln>
                <a:solidFill>
                  <a:prstClr val="black"/>
                </a:solidFill>
                <a:effectLst/>
                <a:uLnTx/>
                <a:uFillTx/>
                <a:latin typeface="Montserrat"/>
                <a:ea typeface="Montserrat"/>
                <a:cs typeface="Montserrat"/>
                <a:sym typeface="Montserrat"/>
              </a:rPr>
              <a:t>Like the one BuroHappold Engineering did for Massachusetts</a:t>
            </a:r>
            <a:endParaRPr kumimoji="0" sz="1900"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pic>
        <p:nvPicPr>
          <p:cNvPr id="298" name="Google Shape;298;g3355738e2d7_0_458" descr="A diagram of energy and energy&#10;&#10;Description automatically generated with medium confidence"/>
          <p:cNvPicPr preferRelativeResize="0"/>
          <p:nvPr/>
        </p:nvPicPr>
        <p:blipFill rotWithShape="1">
          <a:blip r:embed="rId4">
            <a:alphaModFix/>
          </a:blip>
          <a:srcRect/>
          <a:stretch/>
        </p:blipFill>
        <p:spPr>
          <a:xfrm>
            <a:off x="-185171" y="1356333"/>
            <a:ext cx="9164541" cy="4145331"/>
          </a:xfrm>
          <a:prstGeom prst="rect">
            <a:avLst/>
          </a:prstGeom>
          <a:noFill/>
          <a:ln>
            <a:noFill/>
          </a:ln>
        </p:spPr>
      </p:pic>
    </p:spTree>
    <p:extLst>
      <p:ext uri="{BB962C8B-B14F-4D97-AF65-F5344CB8AC3E}">
        <p14:creationId xmlns:p14="http://schemas.microsoft.com/office/powerpoint/2010/main" val="32789852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15" r="-15"/>
          <a:stretch/>
        </p:blipFill>
        <p:spPr>
          <a:xfrm>
            <a:off x="0" y="16043"/>
            <a:ext cx="12188952" cy="6856287"/>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5"/>
          <p:cNvSpPr txBox="1"/>
          <p:nvPr/>
        </p:nvSpPr>
        <p:spPr>
          <a:xfrm>
            <a:off x="9649040" y="385616"/>
            <a:ext cx="2626400" cy="2078000"/>
          </a:xfrm>
          <a:prstGeom prst="rect">
            <a:avLst/>
          </a:prstGeom>
          <a:noFill/>
          <a:ln>
            <a:noFill/>
          </a:ln>
        </p:spPr>
        <p:txBody>
          <a:bodyPr spcFirstLastPara="1" wrap="square" lIns="121867" tIns="121867" rIns="121867" bIns="1218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prstClr val="black"/>
                </a:solidFill>
                <a:effectLst/>
                <a:uLnTx/>
                <a:uFillTx/>
                <a:latin typeface="Montserrat"/>
                <a:ea typeface="Montserrat"/>
                <a:cs typeface="Montserrat"/>
                <a:sym typeface="Montserrat"/>
              </a:rPr>
              <a:t>A Gas to Geo pathway can minimize energy burden for the low-income</a:t>
            </a:r>
            <a:endParaRPr kumimoji="0" sz="2000"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50" name="Google Shape;450;p15"/>
          <p:cNvSpPr/>
          <p:nvPr/>
        </p:nvSpPr>
        <p:spPr>
          <a:xfrm>
            <a:off x="1105283" y="6327181"/>
            <a:ext cx="5381200" cy="307600"/>
          </a:xfrm>
          <a:prstGeom prst="rect">
            <a:avLst/>
          </a:prstGeom>
          <a:noFill/>
          <a:ln>
            <a:noFill/>
          </a:ln>
        </p:spPr>
        <p:txBody>
          <a:bodyPr spcFirstLastPara="1" wrap="square" lIns="91400" tIns="45700" rIns="91400"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50"/>
              <a:buFontTx/>
              <a:buNone/>
              <a:tabLst/>
              <a:defRPr/>
            </a:pPr>
            <a:r>
              <a:rPr kumimoji="0" lang="en" sz="1133" b="0" i="0" u="none" strike="noStrike" kern="1200" cap="none" spc="0" normalizeH="0" baseline="0" noProof="0">
                <a:ln>
                  <a:noFill/>
                </a:ln>
                <a:solidFill>
                  <a:prstClr val="black"/>
                </a:solidFill>
                <a:effectLst/>
                <a:uLnTx/>
                <a:uFillTx/>
                <a:latin typeface="Montserrat"/>
                <a:ea typeface="Montserrat"/>
                <a:cs typeface="Montserrat"/>
                <a:sym typeface="Montserrat"/>
              </a:rPr>
              <a:t>Source: E3, Report for Massachusetts Gas Utilities, 2022</a:t>
            </a:r>
            <a:endParaRPr kumimoji="0" sz="1133"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51" name="Google Shape;451;p15"/>
          <p:cNvGrpSpPr/>
          <p:nvPr/>
        </p:nvGrpSpPr>
        <p:grpSpPr>
          <a:xfrm>
            <a:off x="403313" y="1672168"/>
            <a:ext cx="9245729" cy="4053149"/>
            <a:chOff x="384650" y="1485557"/>
            <a:chExt cx="9245729" cy="4053150"/>
          </a:xfrm>
        </p:grpSpPr>
        <p:pic>
          <p:nvPicPr>
            <p:cNvPr id="452" name="Google Shape;452;p15"/>
            <p:cNvPicPr preferRelativeResize="0"/>
            <p:nvPr/>
          </p:nvPicPr>
          <p:blipFill rotWithShape="1">
            <a:blip r:embed="rId3">
              <a:alphaModFix/>
            </a:blip>
            <a:srcRect t="21241"/>
            <a:stretch/>
          </p:blipFill>
          <p:spPr>
            <a:xfrm>
              <a:off x="384650" y="1622183"/>
              <a:ext cx="9245729" cy="3916524"/>
            </a:xfrm>
            <a:prstGeom prst="rect">
              <a:avLst/>
            </a:prstGeom>
            <a:noFill/>
            <a:ln>
              <a:noFill/>
            </a:ln>
          </p:spPr>
        </p:pic>
        <p:sp>
          <p:nvSpPr>
            <p:cNvPr id="453" name="Google Shape;453;p15"/>
            <p:cNvSpPr/>
            <p:nvPr/>
          </p:nvSpPr>
          <p:spPr>
            <a:xfrm>
              <a:off x="7464490" y="1622183"/>
              <a:ext cx="2015400" cy="3117900"/>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454" name="Google Shape;454;p15"/>
            <p:cNvSpPr txBox="1"/>
            <p:nvPr/>
          </p:nvSpPr>
          <p:spPr>
            <a:xfrm>
              <a:off x="7287404" y="1485557"/>
              <a:ext cx="2015400" cy="73862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rPr>
                <a:t>Building by Building off Gas</a:t>
              </a:r>
              <a:endParaRPr kumimoji="0" sz="16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pic>
          <p:nvPicPr>
            <p:cNvPr id="455" name="Google Shape;455;p15" descr="Arrow Slight curve"/>
            <p:cNvPicPr preferRelativeResize="0"/>
            <p:nvPr/>
          </p:nvPicPr>
          <p:blipFill rotWithShape="1">
            <a:blip r:embed="rId4">
              <a:alphaModFix/>
            </a:blip>
            <a:srcRect/>
            <a:stretch/>
          </p:blipFill>
          <p:spPr>
            <a:xfrm rot="10614570">
              <a:off x="6364948" y="3795068"/>
              <a:ext cx="995629" cy="420335"/>
            </a:xfrm>
            <a:prstGeom prst="rect">
              <a:avLst/>
            </a:prstGeom>
            <a:noFill/>
            <a:ln>
              <a:noFill/>
            </a:ln>
          </p:spPr>
        </p:pic>
        <p:pic>
          <p:nvPicPr>
            <p:cNvPr id="456" name="Google Shape;456;p15" descr="Arrow Slight curve"/>
            <p:cNvPicPr preferRelativeResize="0"/>
            <p:nvPr/>
          </p:nvPicPr>
          <p:blipFill rotWithShape="1">
            <a:blip r:embed="rId4">
              <a:alphaModFix/>
            </a:blip>
            <a:srcRect/>
            <a:stretch/>
          </p:blipFill>
          <p:spPr>
            <a:xfrm rot="10614570">
              <a:off x="6364949" y="1497101"/>
              <a:ext cx="995629" cy="420335"/>
            </a:xfrm>
            <a:prstGeom prst="rect">
              <a:avLst/>
            </a:prstGeom>
            <a:noFill/>
            <a:ln>
              <a:noFill/>
            </a:ln>
          </p:spPr>
        </p:pic>
        <p:sp>
          <p:nvSpPr>
            <p:cNvPr id="457" name="Google Shape;457;p15"/>
            <p:cNvSpPr txBox="1"/>
            <p:nvPr/>
          </p:nvSpPr>
          <p:spPr>
            <a:xfrm>
              <a:off x="7287404" y="3768533"/>
              <a:ext cx="14289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rPr>
                <a:t>Gas to Geo </a:t>
              </a:r>
              <a:endParaRPr kumimoji="0" sz="16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endParaRPr>
            </a:p>
          </p:txBody>
        </p:sp>
      </p:grpSp>
      <p:sp>
        <p:nvSpPr>
          <p:cNvPr id="459" name="Google Shape;459;p15"/>
          <p:cNvSpPr txBox="1"/>
          <p:nvPr/>
        </p:nvSpPr>
        <p:spPr>
          <a:xfrm>
            <a:off x="958645" y="1071289"/>
            <a:ext cx="7415600" cy="553957"/>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srgbClr val="000000"/>
                </a:solidFill>
                <a:effectLst/>
                <a:uLnTx/>
                <a:uFillTx/>
                <a:latin typeface="Montserrat"/>
                <a:ea typeface="Montserrat"/>
                <a:cs typeface="Montserrat"/>
                <a:sym typeface="Montserrat"/>
              </a:rPr>
              <a:t>Future Energy Burden for Low-Income Customers</a:t>
            </a:r>
            <a:endParaRPr kumimoji="0" sz="20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6"/>
          <p:cNvSpPr txBox="1"/>
          <p:nvPr/>
        </p:nvSpPr>
        <p:spPr>
          <a:xfrm>
            <a:off x="9649040" y="385616"/>
            <a:ext cx="2626400" cy="2078000"/>
          </a:xfrm>
          <a:prstGeom prst="rect">
            <a:avLst/>
          </a:prstGeom>
          <a:noFill/>
          <a:ln>
            <a:noFill/>
          </a:ln>
        </p:spPr>
        <p:txBody>
          <a:bodyPr spcFirstLastPara="1" wrap="square" lIns="121867" tIns="121867" rIns="121867" bIns="1218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prstClr val="black"/>
                </a:solidFill>
                <a:effectLst/>
                <a:uLnTx/>
                <a:uFillTx/>
                <a:latin typeface="Montserrat"/>
                <a:ea typeface="Montserrat"/>
                <a:cs typeface="Montserrat"/>
                <a:sym typeface="Montserrat"/>
              </a:rPr>
              <a:t>An out of date Massachusetts Energy Bill Projection </a:t>
            </a:r>
            <a:endParaRPr kumimoji="0" sz="2000" b="0"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prstClr val="black"/>
                </a:solidFill>
                <a:effectLst/>
                <a:uLnTx/>
                <a:uFillTx/>
                <a:latin typeface="Montserrat"/>
                <a:ea typeface="Montserrat"/>
                <a:cs typeface="Montserrat"/>
                <a:sym typeface="Montserrat"/>
              </a:rPr>
              <a:t> </a:t>
            </a:r>
            <a:endParaRPr kumimoji="0" sz="2000" b="0" i="0" u="none" strike="noStrike" kern="1200" cap="none" spc="0" normalizeH="0" baseline="0" noProof="0">
              <a:ln>
                <a:noFill/>
              </a:ln>
              <a:solidFill>
                <a:prstClr val="black"/>
              </a:solidFill>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prstClr val="black"/>
                </a:solidFill>
                <a:effectLst/>
                <a:uLnTx/>
                <a:uFillTx/>
                <a:latin typeface="Montserrat"/>
                <a:ea typeface="Montserrat"/>
                <a:cs typeface="Montserrat"/>
                <a:sym typeface="Montserrat"/>
              </a:rPr>
              <a:t>Gas vs. Networked Geothermal </a:t>
            </a:r>
            <a:endParaRPr kumimoji="0" sz="1800"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467" name="Google Shape;467;p16"/>
          <p:cNvSpPr txBox="1"/>
          <p:nvPr/>
        </p:nvSpPr>
        <p:spPr>
          <a:xfrm>
            <a:off x="812800" y="5979134"/>
            <a:ext cx="8657200" cy="451493"/>
          </a:xfrm>
          <a:prstGeom prst="rect">
            <a:avLst/>
          </a:prstGeom>
          <a:noFill/>
          <a:ln>
            <a:noFill/>
          </a:ln>
        </p:spPr>
        <p:txBody>
          <a:bodyPr spcFirstLastPara="1" wrap="square" lIns="91400" tIns="45700" rIns="91400" bIns="45700" anchor="t" anchorCtr="0">
            <a:spAutoFit/>
          </a:bodyPr>
          <a:lstStyle/>
          <a:p>
            <a:pPr marL="304792" marR="0" lvl="0" indent="-304792" algn="l" defTabSz="914400" rtl="0" eaLnBrk="1" fontAlgn="auto" latinLnBrk="0" hangingPunct="1">
              <a:lnSpc>
                <a:spcPct val="100000"/>
              </a:lnSpc>
              <a:spcBef>
                <a:spcPts val="0"/>
              </a:spcBef>
              <a:spcAft>
                <a:spcPts val="0"/>
              </a:spcAft>
              <a:buClr>
                <a:srgbClr val="000000"/>
              </a:buClr>
              <a:buSzPts val="875"/>
              <a:buFontTx/>
              <a:buNone/>
              <a:tabLst/>
              <a:defRPr/>
            </a:pPr>
            <a:r>
              <a:rPr kumimoji="0" lang="en" sz="1167" b="0" i="0" u="none" strike="noStrike" kern="1200" cap="none" spc="0" normalizeH="0" baseline="0" noProof="0">
                <a:ln>
                  <a:noFill/>
                </a:ln>
                <a:solidFill>
                  <a:srgbClr val="0C0C0C"/>
                </a:solidFill>
                <a:effectLst/>
                <a:uLnTx/>
                <a:uFillTx/>
                <a:latin typeface="Montserrat"/>
                <a:ea typeface="Montserrat"/>
                <a:cs typeface="Montserrat"/>
                <a:sym typeface="Montserrat"/>
              </a:rPr>
              <a:t>Castigliego, J., Alisalad, S., Stanton &amp;  E. (2021). When heating with gas costs more. Applied Economics Clinic.  </a:t>
            </a:r>
            <a:r>
              <a:rPr kumimoji="0" lang="en" sz="1167" b="0" i="0" u="sng" strike="noStrike" kern="1200" cap="none" spc="0" normalizeH="0" baseline="0" noProof="0">
                <a:ln>
                  <a:noFill/>
                </a:ln>
                <a:solidFill>
                  <a:srgbClr val="467886"/>
                </a:solidFill>
                <a:effectLst/>
                <a:uLnTx/>
                <a:uFillTx/>
                <a:latin typeface="Montserrat"/>
                <a:ea typeface="Montserrat"/>
                <a:cs typeface="Montserrat"/>
                <a:sym typeface="Montserrat"/>
                <a:hlinkClick r:id="rId3"/>
              </a:rPr>
              <a:t>https://aeclinic.org/publicationpages/2021/01/13/inflection-point-when-heating-with-gas-costs-more</a:t>
            </a:r>
            <a:r>
              <a:rPr kumimoji="0" lang="en" sz="1167" b="0" i="0" u="none" strike="noStrike" kern="1200" cap="none" spc="0" normalizeH="0" baseline="0" noProof="0">
                <a:ln>
                  <a:noFill/>
                </a:ln>
                <a:solidFill>
                  <a:srgbClr val="0C0C0C"/>
                </a:solidFill>
                <a:effectLst/>
                <a:uLnTx/>
                <a:uFillTx/>
                <a:latin typeface="Montserrat"/>
                <a:ea typeface="Montserrat"/>
                <a:cs typeface="Montserrat"/>
                <a:sym typeface="Montserrat"/>
              </a:rPr>
              <a:t> </a:t>
            </a:r>
            <a:endParaRPr kumimoji="0" sz="1167" b="0" i="0" u="none" strike="noStrike" kern="1200" cap="none" spc="0" normalizeH="0" baseline="0" noProof="0">
              <a:ln>
                <a:noFill/>
              </a:ln>
              <a:solidFill>
                <a:srgbClr val="0C0C0C"/>
              </a:solidFill>
              <a:effectLst/>
              <a:uLnTx/>
              <a:uFillTx/>
              <a:latin typeface="Montserrat"/>
              <a:ea typeface="Montserrat"/>
              <a:cs typeface="Montserrat"/>
              <a:sym typeface="Montserrat"/>
            </a:endParaRPr>
          </a:p>
        </p:txBody>
      </p:sp>
      <p:pic>
        <p:nvPicPr>
          <p:cNvPr id="468" name="Google Shape;468;p16"/>
          <p:cNvPicPr preferRelativeResize="0"/>
          <p:nvPr/>
        </p:nvPicPr>
        <p:blipFill rotWithShape="1">
          <a:blip r:embed="rId4">
            <a:alphaModFix/>
          </a:blip>
          <a:srcRect/>
          <a:stretch/>
        </p:blipFill>
        <p:spPr>
          <a:xfrm>
            <a:off x="795434" y="1371167"/>
            <a:ext cx="7987333" cy="4115668"/>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2A7FC5-83F1-1EDA-94E9-91852E69B208}"/>
              </a:ext>
            </a:extLst>
          </p:cNvPr>
          <p:cNvPicPr>
            <a:picLocks noChangeAspect="1"/>
          </p:cNvPicPr>
          <p:nvPr/>
        </p:nvPicPr>
        <p:blipFill rotWithShape="1">
          <a:blip r:embed="rId3"/>
          <a:srcRect l="426" r="-1" b="-1"/>
          <a:stretch/>
        </p:blipFill>
        <p:spPr>
          <a:xfrm>
            <a:off x="21" y="1282"/>
            <a:ext cx="12191980" cy="6856719"/>
          </a:xfrm>
          <a:prstGeom prst="rect">
            <a:avLst/>
          </a:prstGeom>
        </p:spPr>
      </p:pic>
      <p:sp>
        <p:nvSpPr>
          <p:cNvPr id="3" name="TextBox 2">
            <a:extLst>
              <a:ext uri="{FF2B5EF4-FFF2-40B4-BE49-F238E27FC236}">
                <a16:creationId xmlns:a16="http://schemas.microsoft.com/office/drawing/2014/main" id="{A6A4C433-0494-4EF3-6178-B4F959F3C673}"/>
              </a:ext>
            </a:extLst>
          </p:cNvPr>
          <p:cNvSpPr txBox="1"/>
          <p:nvPr/>
        </p:nvSpPr>
        <p:spPr>
          <a:xfrm>
            <a:off x="3050381" y="3244336"/>
            <a:ext cx="610076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6"/>
          <p:cNvSpPr/>
          <p:nvPr/>
        </p:nvSpPr>
        <p:spPr>
          <a:xfrm>
            <a:off x="6205935" y="3292744"/>
            <a:ext cx="63200" cy="86400"/>
          </a:xfrm>
          <a:prstGeom prst="rect">
            <a:avLst/>
          </a:prstGeom>
          <a:noFill/>
          <a:ln>
            <a:noFill/>
          </a:ln>
        </p:spPr>
        <p:txBody>
          <a:bodyPr spcFirstLastPara="1" wrap="square" lIns="25700" tIns="12867" rIns="25700" bIns="128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Tx/>
              <a:buNone/>
              <a:tabLst/>
              <a:defRPr/>
            </a:pPr>
            <a:r>
              <a:rPr kumimoji="0" lang="en" sz="400" b="0" i="0" u="none" strike="noStrike" kern="1200" cap="none" spc="0" normalizeH="0" baseline="0" noProof="0">
                <a:ln>
                  <a:noFill/>
                </a:ln>
                <a:solidFill>
                  <a:prstClr val="black"/>
                </a:solidFill>
                <a:effectLst/>
                <a:uLnTx/>
                <a:uFillTx/>
                <a:latin typeface="Calibri"/>
                <a:ea typeface="Calibri"/>
                <a:cs typeface="Calibri"/>
                <a:sym typeface="Calibri"/>
              </a:rPr>
              <a:t> </a:t>
            </a:r>
            <a:endParaRPr kumimoji="0" sz="533"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0" name="Google Shape;440;p46"/>
          <p:cNvSpPr txBox="1"/>
          <p:nvPr/>
        </p:nvSpPr>
        <p:spPr>
          <a:xfrm>
            <a:off x="4510451" y="7325720"/>
            <a:ext cx="2143200" cy="338514"/>
          </a:xfrm>
          <a:prstGeom prst="rect">
            <a:avLst/>
          </a:prstGeom>
          <a:noFill/>
          <a:ln>
            <a:noFill/>
          </a:ln>
        </p:spPr>
        <p:txBody>
          <a:bodyPr spcFirstLastPara="1" wrap="square" lIns="45700" tIns="45700" rIns="45700" bIns="45700" anchor="t" anchorCtr="0">
            <a:spAutoFit/>
          </a:bodyPr>
          <a:lstStyle/>
          <a:p>
            <a:pPr marL="135463" marR="0" lvl="0" indent="-135463" algn="l" defTabSz="914400" rtl="0" eaLnBrk="1" fontAlgn="auto" latinLnBrk="0" hangingPunct="1">
              <a:lnSpc>
                <a:spcPct val="100000"/>
              </a:lnSpc>
              <a:spcBef>
                <a:spcPts val="0"/>
              </a:spcBef>
              <a:spcAft>
                <a:spcPts val="0"/>
              </a:spcAft>
              <a:buClr>
                <a:srgbClr val="000000"/>
              </a:buClr>
              <a:buSzPts val="300"/>
              <a:buFontTx/>
              <a:buNone/>
              <a:tabLst/>
              <a:defRPr/>
            </a:pPr>
            <a:r>
              <a:rPr kumimoji="0" lang="en" sz="400"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Buonocore, J. J., Salimifard, P., Magavi, Z., &amp; Allen, J. G. (2022). Inefficient Building Electrification Will Require Massive Buildout of Renewable Energy and Seasonal Energy Storage. </a:t>
            </a:r>
            <a:r>
              <a:rPr kumimoji="0" lang="en" sz="400" b="0" i="1"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Scientific Reports</a:t>
            </a:r>
            <a:r>
              <a:rPr kumimoji="0" lang="en" sz="400"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 </a:t>
            </a:r>
            <a:r>
              <a:rPr kumimoji="0" lang="en" sz="400" b="0" i="1"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12</a:t>
            </a:r>
            <a:r>
              <a:rPr kumimoji="0" lang="en" sz="400"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(1), 11931–11931. </a:t>
            </a:r>
            <a:r>
              <a:rPr kumimoji="0" lang="en" sz="400" b="0" i="0" u="sng" strike="noStrike" kern="1200" cap="none" spc="0" normalizeH="0" baseline="0" noProof="0">
                <a:ln>
                  <a:noFill/>
                </a:ln>
                <a:solidFill>
                  <a:srgbClr val="467886"/>
                </a:solidFill>
                <a:effectLst/>
                <a:highlight>
                  <a:srgbClr val="FFFFFF"/>
                </a:highlight>
                <a:uLnTx/>
                <a:uFillTx/>
                <a:latin typeface="Lato Light"/>
                <a:ea typeface="Lato Light"/>
                <a:cs typeface="Lato Light"/>
                <a:sym typeface="Lato Light"/>
                <a:hlinkClick r:id="rId3"/>
              </a:rPr>
              <a:t>https://doi.org/10.1038/s41598-022-15628-2</a:t>
            </a:r>
            <a:r>
              <a:rPr kumimoji="0" lang="en" sz="400" b="0" i="0" u="none" strike="noStrike" kern="1200" cap="none" spc="0" normalizeH="0" baseline="0" noProof="0">
                <a:ln>
                  <a:noFill/>
                </a:ln>
                <a:solidFill>
                  <a:srgbClr val="3A3A3A"/>
                </a:solidFill>
                <a:effectLst/>
                <a:highlight>
                  <a:srgbClr val="FFFFFF"/>
                </a:highlight>
                <a:uLnTx/>
                <a:uFillTx/>
                <a:latin typeface="Lato Light"/>
                <a:ea typeface="Lato Light"/>
                <a:cs typeface="Lato Light"/>
                <a:sym typeface="Lato Light"/>
              </a:rPr>
              <a:t> </a:t>
            </a:r>
            <a:endParaRPr kumimoji="0" sz="533" b="0" i="0" u="none" strike="noStrike" kern="1200" cap="none" spc="0" normalizeH="0" baseline="0" noProof="0">
              <a:ln>
                <a:noFill/>
              </a:ln>
              <a:solidFill>
                <a:srgbClr val="000000"/>
              </a:solidFill>
              <a:effectLst/>
              <a:uLnTx/>
              <a:uFillTx/>
              <a:latin typeface="Lato Light"/>
              <a:ea typeface="Lato Light"/>
              <a:cs typeface="Lato Light"/>
              <a:sym typeface="Lato Light"/>
            </a:endParaRPr>
          </a:p>
        </p:txBody>
      </p:sp>
      <p:pic>
        <p:nvPicPr>
          <p:cNvPr id="441" name="Google Shape;441;p46" title="Screenshot 2025-09-03 at 4.31.18 PM.png"/>
          <p:cNvPicPr preferRelativeResize="0"/>
          <p:nvPr/>
        </p:nvPicPr>
        <p:blipFill rotWithShape="1">
          <a:blip r:embed="rId4">
            <a:alphaModFix/>
          </a:blip>
          <a:srcRect/>
          <a:stretch/>
        </p:blipFill>
        <p:spPr>
          <a:xfrm>
            <a:off x="702825" y="808578"/>
            <a:ext cx="6432199" cy="4642607"/>
          </a:xfrm>
          <a:prstGeom prst="rect">
            <a:avLst/>
          </a:prstGeom>
          <a:noFill/>
          <a:ln>
            <a:noFill/>
          </a:ln>
        </p:spPr>
      </p:pic>
      <p:pic>
        <p:nvPicPr>
          <p:cNvPr id="442" name="Google Shape;442;p46"/>
          <p:cNvPicPr preferRelativeResize="0"/>
          <p:nvPr/>
        </p:nvPicPr>
        <p:blipFill rotWithShape="1">
          <a:blip r:embed="rId5">
            <a:alphaModFix/>
          </a:blip>
          <a:srcRect/>
          <a:stretch/>
        </p:blipFill>
        <p:spPr>
          <a:xfrm>
            <a:off x="11070210" y="5977363"/>
            <a:ext cx="685757" cy="666711"/>
          </a:xfrm>
          <a:prstGeom prst="rect">
            <a:avLst/>
          </a:prstGeom>
          <a:noFill/>
          <a:ln>
            <a:noFill/>
          </a:ln>
        </p:spPr>
      </p:pic>
      <p:pic>
        <p:nvPicPr>
          <p:cNvPr id="443" name="Google Shape;443;p46"/>
          <p:cNvPicPr preferRelativeResize="0"/>
          <p:nvPr/>
        </p:nvPicPr>
        <p:blipFill rotWithShape="1">
          <a:blip r:embed="rId6">
            <a:alphaModFix/>
          </a:blip>
          <a:srcRect/>
          <a:stretch/>
        </p:blipFill>
        <p:spPr>
          <a:xfrm>
            <a:off x="5852588" y="4688641"/>
            <a:ext cx="2997117" cy="1955433"/>
          </a:xfrm>
          <a:prstGeom prst="rect">
            <a:avLst/>
          </a:prstGeom>
          <a:noFill/>
          <a:ln>
            <a:noFill/>
          </a:ln>
        </p:spPr>
      </p:pic>
      <p:sp>
        <p:nvSpPr>
          <p:cNvPr id="444" name="Google Shape;444;p46"/>
          <p:cNvSpPr txBox="1"/>
          <p:nvPr/>
        </p:nvSpPr>
        <p:spPr>
          <a:xfrm>
            <a:off x="8316151" y="1155075"/>
            <a:ext cx="3440000" cy="4642634"/>
          </a:xfrm>
          <a:prstGeom prst="rect">
            <a:avLst/>
          </a:prstGeom>
          <a:solidFill>
            <a:srgbClr val="FFFFFF">
              <a:alpha val="60000"/>
            </a:srgbClr>
          </a:solidFill>
          <a:ln>
            <a:noFill/>
          </a:ln>
        </p:spPr>
        <p:txBody>
          <a:bodyPr spcFirstLastPara="1" wrap="square" lIns="25700" tIns="12867" rIns="25700" bIns="12867"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rPr>
              <a:t>According to NOAA data, Boston Harbor is 3.4 degrees Celsius warmer than in 1912.</a:t>
            </a:r>
            <a:endParaRPr kumimoji="0" sz="14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endParaRPr kumimoji="0" sz="20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rPr>
              <a:t>That is enough heat in the ‘Thermal Commons’ for over 1 Million homes annually.</a:t>
            </a:r>
            <a:endParaRPr kumimoji="0" sz="14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endParaRPr kumimoji="0" sz="20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 sz="2000" b="0" i="0" u="none" strike="noStrike" kern="1200" cap="none" spc="0" normalizeH="0" baseline="0" noProof="0">
                <a:ln>
                  <a:noFill/>
                </a:ln>
                <a:solidFill>
                  <a:srgbClr val="000000"/>
                </a:solidFill>
                <a:effectLst/>
                <a:uLnTx/>
                <a:uFillTx/>
                <a:latin typeface="Montserrat Medium"/>
                <a:ea typeface="Montserrat Medium"/>
                <a:cs typeface="Montserrat Medium"/>
                <a:sym typeface="Montserrat Medium"/>
              </a:rPr>
              <a:t>It might even make lobsters think Boston is cool again.</a:t>
            </a:r>
            <a:endParaRPr kumimoji="0" sz="8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889">
          <a:extLst>
            <a:ext uri="{FF2B5EF4-FFF2-40B4-BE49-F238E27FC236}">
              <a16:creationId xmlns:a16="http://schemas.microsoft.com/office/drawing/2014/main" id="{8324A3CF-95BA-0161-7B70-0F8F31552169}"/>
            </a:ext>
          </a:extLst>
        </p:cNvPr>
        <p:cNvGrpSpPr/>
        <p:nvPr/>
      </p:nvGrpSpPr>
      <p:grpSpPr>
        <a:xfrm>
          <a:off x="0" y="0"/>
          <a:ext cx="0" cy="0"/>
          <a:chOff x="0" y="0"/>
          <a:chExt cx="0" cy="0"/>
        </a:xfrm>
      </p:grpSpPr>
      <p:sp>
        <p:nvSpPr>
          <p:cNvPr id="2" name="Google Shape;426;p35">
            <a:extLst>
              <a:ext uri="{FF2B5EF4-FFF2-40B4-BE49-F238E27FC236}">
                <a16:creationId xmlns:a16="http://schemas.microsoft.com/office/drawing/2014/main" id="{9A4A1F70-388D-0741-603E-086252FD308E}"/>
              </a:ext>
            </a:extLst>
          </p:cNvPr>
          <p:cNvSpPr txBox="1"/>
          <p:nvPr/>
        </p:nvSpPr>
        <p:spPr>
          <a:xfrm>
            <a:off x="9649040" y="385616"/>
            <a:ext cx="2626200" cy="2880000"/>
          </a:xfrm>
          <a:prstGeom prst="rect">
            <a:avLst/>
          </a:prstGeom>
          <a:solidFill>
            <a:schemeClr val="bg1"/>
          </a:solidFill>
          <a:ln>
            <a:noFill/>
          </a:ln>
        </p:spPr>
        <p:txBody>
          <a:bodyPr spcFirstLastPara="1" wrap="square" lIns="121875" tIns="121875" rIns="121875" bIns="121875"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ontserrat"/>
                <a:sym typeface="Montserrat"/>
              </a:rPr>
              <a:t>System-scale planning process needed:</a:t>
            </a: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ontserrat"/>
                <a:sym typeface="Montserrat"/>
              </a:rPr>
              <a:t>Tactical Thermal Transition Tool Needed</a:t>
            </a: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endParaRP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endParaRP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endParaRP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endParaRP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ontserrat"/>
              <a:sym typeface="Montserrat"/>
            </a:endParaRPr>
          </a:p>
        </p:txBody>
      </p:sp>
      <p:pic>
        <p:nvPicPr>
          <p:cNvPr id="4" name="Google Shape;657;p99">
            <a:extLst>
              <a:ext uri="{FF2B5EF4-FFF2-40B4-BE49-F238E27FC236}">
                <a16:creationId xmlns:a16="http://schemas.microsoft.com/office/drawing/2014/main" id="{8BB7448B-86A2-EE01-8925-35742525AD5A}"/>
              </a:ext>
            </a:extLst>
          </p:cNvPr>
          <p:cNvPicPr preferRelativeResize="0"/>
          <p:nvPr/>
        </p:nvPicPr>
        <p:blipFill rotWithShape="1">
          <a:blip r:embed="rId3">
            <a:alphaModFix/>
          </a:blip>
          <a:srcRect/>
          <a:stretch/>
        </p:blipFill>
        <p:spPr>
          <a:xfrm flipH="1">
            <a:off x="2515079" y="681184"/>
            <a:ext cx="2063560" cy="5495635"/>
          </a:xfrm>
          <a:prstGeom prst="rect">
            <a:avLst/>
          </a:prstGeom>
          <a:noFill/>
          <a:ln w="12700">
            <a:solidFill>
              <a:schemeClr val="tx1"/>
            </a:solidFill>
          </a:ln>
        </p:spPr>
      </p:pic>
      <p:sp>
        <p:nvSpPr>
          <p:cNvPr id="5" name="Google Shape;426;p35">
            <a:extLst>
              <a:ext uri="{FF2B5EF4-FFF2-40B4-BE49-F238E27FC236}">
                <a16:creationId xmlns:a16="http://schemas.microsoft.com/office/drawing/2014/main" id="{89BF2C70-4EB5-A320-C063-900C6B9E60B9}"/>
              </a:ext>
            </a:extLst>
          </p:cNvPr>
          <p:cNvSpPr txBox="1"/>
          <p:nvPr/>
        </p:nvSpPr>
        <p:spPr>
          <a:xfrm>
            <a:off x="4612623" y="681183"/>
            <a:ext cx="2966756" cy="5495635"/>
          </a:xfrm>
          <a:prstGeom prst="rect">
            <a:avLst/>
          </a:prstGeom>
          <a:solidFill>
            <a:schemeClr val="bg1"/>
          </a:solidFill>
          <a:ln w="12700">
            <a:solidFill>
              <a:schemeClr val="tx1"/>
            </a:solidFill>
          </a:ln>
        </p:spPr>
        <p:txBody>
          <a:bodyPr spcFirstLastPara="1" wrap="square" lIns="274320" tIns="121875" rIns="121875" bIns="121875"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r>
              <a:rPr kumimoji="0" lang="en-US" sz="1400" b="0" i="0" u="none" strike="noStrike" kern="1200" cap="none" spc="0" normalizeH="0" baseline="0" noProof="0">
                <a:ln>
                  <a:noFill/>
                </a:ln>
                <a:solidFill>
                  <a:prstClr val="black"/>
                </a:solidFill>
                <a:effectLst/>
                <a:uLnTx/>
                <a:uFillTx/>
                <a:latin typeface="Montserrat Medium" pitchFamily="2" charset="77"/>
                <a:ea typeface="Montserrat"/>
                <a:cs typeface="Montserrat"/>
                <a:sym typeface="Montserrat"/>
              </a:rPr>
              <a:t>Tactical Thermal Transition planning requires:</a:t>
            </a:r>
          </a:p>
          <a:p>
            <a:pPr marL="342891" marR="0" lvl="0" indent="-342891"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endParaRPr kumimoji="0" lang="en-US" sz="1400" b="0"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endParaRPr>
          </a:p>
          <a:p>
            <a:pPr marL="457178" marR="0" lvl="0" indent="-457178"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r>
              <a:rPr kumimoji="0" lang="en-US" sz="1400" b="1"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rPr>
              <a:t>Transparent Values:</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Cost Distribution</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Benefit Distribution</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Equity of Access</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Environmental Justice</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Generational Justice</a:t>
            </a:r>
          </a:p>
          <a:p>
            <a:pPr marL="800080" marR="0" lvl="1" indent="-342891"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endParaRPr>
          </a:p>
          <a:p>
            <a:pPr marL="457178" marR="0" lvl="0" indent="-457178"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r>
              <a:rPr kumimoji="0" lang="en-US" sz="1400" b="1"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rPr>
              <a:t>Data Layers:</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Gas data </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Electric data</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Thermal Data</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Building Data</a:t>
            </a:r>
          </a:p>
          <a:p>
            <a:pPr marL="457200" marR="0" lvl="1"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rPr>
              <a:t>Social Data</a:t>
            </a:r>
          </a:p>
          <a:p>
            <a:pPr marL="800080" marR="0" lvl="1" indent="-342891"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ontserrat"/>
              <a:cs typeface="+mn-cs"/>
              <a:sym typeface="Montserrat"/>
            </a:endParaRPr>
          </a:p>
          <a:p>
            <a:pPr marL="457178" marR="0" lvl="0" indent="-457178"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r>
              <a:rPr kumimoji="0" lang="en-US" sz="1400" b="1"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rPr>
              <a:t>System Interactions</a:t>
            </a:r>
          </a:p>
          <a:p>
            <a:pPr marL="457178" marR="0" lvl="0" indent="-457178"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endParaRPr kumimoji="0" lang="en-US" sz="1400" b="0"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endParaRPr>
          </a:p>
          <a:p>
            <a:pPr marL="457178" marR="0" lvl="0" indent="-457178" algn="l" defTabSz="914400" rtl="0" eaLnBrk="1" fontAlgn="auto" latinLnBrk="0" hangingPunct="1">
              <a:lnSpc>
                <a:spcPct val="100000"/>
              </a:lnSpc>
              <a:spcBef>
                <a:spcPts val="0"/>
              </a:spcBef>
              <a:spcAft>
                <a:spcPts val="0"/>
              </a:spcAft>
              <a:buClr>
                <a:prstClr val="black"/>
              </a:buClr>
              <a:buSzPct val="80000"/>
              <a:buFont typeface="+mj-lt"/>
              <a:buAutoNum type="arabicPeriod"/>
              <a:tabLst/>
              <a:defRPr/>
            </a:pPr>
            <a:r>
              <a:rPr kumimoji="0" lang="en-US" sz="1400" b="0"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rPr>
              <a:t>Integrated Interface to explore values &amp; data driven evolution paths</a:t>
            </a:r>
          </a:p>
          <a:p>
            <a:pPr marL="0" marR="0" lvl="0" indent="0" algn="l" defTabSz="914400" rtl="0" eaLnBrk="1" fontAlgn="auto" latinLnBrk="0" hangingPunct="1">
              <a:lnSpc>
                <a:spcPct val="100000"/>
              </a:lnSpc>
              <a:spcBef>
                <a:spcPts val="0"/>
              </a:spcBef>
              <a:spcAft>
                <a:spcPts val="0"/>
              </a:spcAft>
              <a:buClr>
                <a:prstClr val="black"/>
              </a:buClr>
              <a:buSzPct val="100000"/>
              <a:buFontTx/>
              <a:buNone/>
              <a:tabLst/>
              <a:defRPr/>
            </a:pPr>
            <a:endParaRPr kumimoji="0" lang="en-US" sz="1400" b="0"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endParaRP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Medium" pitchFamily="2" charset="77"/>
              <a:ea typeface="Montserrat"/>
              <a:cs typeface="+mn-cs"/>
              <a:sym typeface="Montserrat"/>
            </a:endParaRPr>
          </a:p>
          <a:p>
            <a:pPr marL="0" marR="0" lvl="0" indent="0" algn="l" defTabSz="914400" rtl="0" eaLnBrk="1" fontAlgn="auto" latinLnBrk="0" hangingPunct="1">
              <a:lnSpc>
                <a:spcPct val="100000"/>
              </a:lnSpc>
              <a:spcBef>
                <a:spcPts val="0"/>
              </a:spcBef>
              <a:spcAft>
                <a:spcPts val="0"/>
              </a:spcAft>
              <a:buClr>
                <a:prstClr val="black"/>
              </a:buClr>
              <a:buSzPts val="2800"/>
              <a:buFontTx/>
              <a:buNone/>
              <a:tabLst/>
              <a:defRPr/>
            </a:pPr>
            <a:endParaRPr kumimoji="0" lang="en-US" sz="1400" b="0" i="0" u="none" strike="noStrike" kern="1200" cap="none" spc="0" normalizeH="0" baseline="0" noProof="0">
              <a:ln>
                <a:noFill/>
              </a:ln>
              <a:solidFill>
                <a:prstClr val="black"/>
              </a:solidFill>
              <a:effectLst/>
              <a:uLnTx/>
              <a:uFillTx/>
              <a:latin typeface="Montserrat Thin" pitchFamily="2" charset="77"/>
              <a:ea typeface="Montserrat"/>
              <a:cs typeface="Montserrat"/>
              <a:sym typeface="Montserrat"/>
            </a:endParaRPr>
          </a:p>
        </p:txBody>
      </p:sp>
    </p:spTree>
    <p:extLst>
      <p:ext uri="{BB962C8B-B14F-4D97-AF65-F5344CB8AC3E}">
        <p14:creationId xmlns:p14="http://schemas.microsoft.com/office/powerpoint/2010/main" val="14132254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lstStyle/>
          <a:p>
            <a:r>
              <a:rPr lang="en-US"/>
              <a:t>Open Forum</a:t>
            </a:r>
          </a:p>
        </p:txBody>
      </p:sp>
      <p:sp>
        <p:nvSpPr>
          <p:cNvPr id="5" name="Slide Number Placeholder 4">
            <a:extLst>
              <a:ext uri="{FF2B5EF4-FFF2-40B4-BE49-F238E27FC236}">
                <a16:creationId xmlns:a16="http://schemas.microsoft.com/office/drawing/2014/main" id="{5D7E2464-1B80-9AC9-40DC-7928E8E115D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167</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998610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058B-66EF-8D93-2104-366F48639903}"/>
              </a:ext>
            </a:extLst>
          </p:cNvPr>
          <p:cNvSpPr>
            <a:spLocks noGrp="1"/>
          </p:cNvSpPr>
          <p:nvPr>
            <p:ph type="title"/>
          </p:nvPr>
        </p:nvSpPr>
        <p:spPr/>
        <p:txBody>
          <a:bodyPr/>
          <a:lstStyle/>
          <a:p>
            <a:r>
              <a:rPr lang="en-US"/>
              <a:t>Next Steps (Post-Workshop)</a:t>
            </a:r>
          </a:p>
        </p:txBody>
      </p:sp>
      <p:sp>
        <p:nvSpPr>
          <p:cNvPr id="3" name="Content Placeholder 2">
            <a:extLst>
              <a:ext uri="{FF2B5EF4-FFF2-40B4-BE49-F238E27FC236}">
                <a16:creationId xmlns:a16="http://schemas.microsoft.com/office/drawing/2014/main" id="{7CD5C985-6168-BE34-7ECC-CCD32B5A2AA5}"/>
              </a:ext>
            </a:extLst>
          </p:cNvPr>
          <p:cNvSpPr>
            <a:spLocks noGrp="1"/>
          </p:cNvSpPr>
          <p:nvPr>
            <p:ph idx="1"/>
          </p:nvPr>
        </p:nvSpPr>
        <p:spPr/>
        <p:txBody>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ea typeface="+mn-ea"/>
                <a:cs typeface="+mn-cs"/>
              </a:rPr>
              <a:t>Workshop Report </a:t>
            </a:r>
            <a:r>
              <a:rPr kumimoji="0" lang="en-US" sz="2000" b="0" i="1" u="none" strike="noStrike" kern="1200" cap="none" spc="0" normalizeH="0" baseline="0" noProof="0">
                <a:ln>
                  <a:noFill/>
                </a:ln>
                <a:solidFill>
                  <a:srgbClr val="0F9ED5">
                    <a:lumMod val="75000"/>
                  </a:srgbClr>
                </a:solidFill>
                <a:effectLst/>
                <a:uLnTx/>
                <a:uFillTx/>
                <a:ea typeface="+mn-ea"/>
                <a:cs typeface="+mn-cs"/>
              </a:rPr>
              <a:t>(approximately late February to early March)</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ea typeface="+mn-ea"/>
                <a:cs typeface="+mn-cs"/>
              </a:rPr>
              <a:t>Stakeholder Feedback on Workshop Report </a:t>
            </a:r>
            <a:r>
              <a:rPr kumimoji="0" lang="en-US" sz="2000" b="0" i="1" u="none" strike="noStrike" kern="1200" cap="none" spc="0" normalizeH="0" baseline="0" noProof="0">
                <a:ln>
                  <a:noFill/>
                </a:ln>
                <a:solidFill>
                  <a:srgbClr val="0F9ED5">
                    <a:lumMod val="75000"/>
                  </a:srgbClr>
                </a:solidFill>
                <a:effectLst/>
                <a:uLnTx/>
                <a:uFillTx/>
                <a:ea typeface="+mn-ea"/>
                <a:cs typeface="+mn-cs"/>
              </a:rPr>
              <a:t>(2-week comment period)</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ea typeface="+mn-ea"/>
                <a:cs typeface="+mn-cs"/>
              </a:rPr>
              <a:t>CPUC develops a Proposed Decision</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ea typeface="+mn-ea"/>
                <a:cs typeface="+mn-cs"/>
              </a:rPr>
              <a:t>Party comments and reply comments on Proposed Decision</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ea typeface="+mn-ea"/>
                <a:cs typeface="+mn-cs"/>
              </a:rPr>
              <a:t>Best Practices and Future Pathways Final Decision </a:t>
            </a:r>
            <a:r>
              <a:rPr kumimoji="0" lang="en-US" sz="2000" b="0" i="1" u="none" strike="noStrike" kern="1200" cap="none" spc="0" normalizeH="0" baseline="0" noProof="0">
                <a:ln>
                  <a:noFill/>
                </a:ln>
                <a:solidFill>
                  <a:srgbClr val="0F9ED5">
                    <a:lumMod val="75000"/>
                  </a:srgbClr>
                </a:solidFill>
                <a:effectLst/>
                <a:uLnTx/>
                <a:uFillTx/>
                <a:ea typeface="+mn-ea"/>
                <a:cs typeface="+mn-cs"/>
              </a:rPr>
              <a:t>(Q3 2026)</a:t>
            </a:r>
            <a:endParaRPr kumimoji="0" lang="en-US" sz="2800" b="0" i="0" u="none" strike="noStrike" kern="1200" cap="none" spc="0" normalizeH="0" baseline="0" noProof="0">
              <a:ln>
                <a:noFill/>
              </a:ln>
              <a:solidFill>
                <a:prstClr val="black"/>
              </a:solidFill>
              <a:effectLst/>
              <a:uLnTx/>
              <a:uFillTx/>
              <a:ea typeface="+mn-ea"/>
              <a:cs typeface="+mn-cs"/>
            </a:endParaRPr>
          </a:p>
          <a:p>
            <a:endParaRPr lang="en-US"/>
          </a:p>
        </p:txBody>
      </p:sp>
      <p:sp>
        <p:nvSpPr>
          <p:cNvPr id="4" name="Slide Number Placeholder 3">
            <a:extLst>
              <a:ext uri="{FF2B5EF4-FFF2-40B4-BE49-F238E27FC236}">
                <a16:creationId xmlns:a16="http://schemas.microsoft.com/office/drawing/2014/main" id="{4A87171F-247D-8AF4-06C2-DB147FCAB30C}"/>
              </a:ext>
            </a:extLst>
          </p:cNvPr>
          <p:cNvSpPr>
            <a:spLocks noGrp="1"/>
          </p:cNvSpPr>
          <p:nvPr>
            <p:ph type="sldNum" sz="quarter" idx="12"/>
          </p:nvPr>
        </p:nvSpPr>
        <p:spPr/>
        <p:txBody>
          <a:bodyPr/>
          <a:lstStyle/>
          <a:p>
            <a:fld id="{1C4126A1-9282-4A82-AC02-A59AF4A969C8}" type="slidenum">
              <a:rPr lang="en-US" smtClean="0"/>
              <a:t>168</a:t>
            </a:fld>
            <a:endParaRPr lang="en-US"/>
          </a:p>
        </p:txBody>
      </p:sp>
    </p:spTree>
    <p:extLst>
      <p:ext uri="{BB962C8B-B14F-4D97-AF65-F5344CB8AC3E}">
        <p14:creationId xmlns:p14="http://schemas.microsoft.com/office/powerpoint/2010/main" val="30008546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A8D2-9F2A-AFD8-26B9-48039046191E}"/>
              </a:ext>
            </a:extLst>
          </p:cNvPr>
          <p:cNvSpPr>
            <a:spLocks noGrp="1"/>
          </p:cNvSpPr>
          <p:nvPr>
            <p:ph type="title"/>
          </p:nvPr>
        </p:nvSpPr>
        <p:spPr/>
        <p:txBody>
          <a:bodyPr/>
          <a:lstStyle/>
          <a:p>
            <a:r>
              <a:rPr lang="en-US"/>
              <a:t>Closing Remarks</a:t>
            </a:r>
          </a:p>
        </p:txBody>
      </p:sp>
      <p:sp>
        <p:nvSpPr>
          <p:cNvPr id="3" name="Text Placeholder 2">
            <a:extLst>
              <a:ext uri="{FF2B5EF4-FFF2-40B4-BE49-F238E27FC236}">
                <a16:creationId xmlns:a16="http://schemas.microsoft.com/office/drawing/2014/main" id="{7A342577-391B-B216-BACB-B5A53769F9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44FF93-C206-4611-B5FC-8F76A026E55C}"/>
              </a:ext>
            </a:extLst>
          </p:cNvPr>
          <p:cNvSpPr>
            <a:spLocks noGrp="1"/>
          </p:cNvSpPr>
          <p:nvPr>
            <p:ph type="sldNum" sz="quarter" idx="12"/>
          </p:nvPr>
        </p:nvSpPr>
        <p:spPr/>
        <p:txBody>
          <a:bodyPr/>
          <a:lstStyle/>
          <a:p>
            <a:fld id="{1C4126A1-9282-4A82-AC02-A59AF4A969C8}" type="slidenum">
              <a:rPr lang="en-US" smtClean="0"/>
              <a:t>169</a:t>
            </a:fld>
            <a:endParaRPr lang="en-US"/>
          </a:p>
        </p:txBody>
      </p:sp>
    </p:spTree>
    <p:extLst>
      <p:ext uri="{BB962C8B-B14F-4D97-AF65-F5344CB8AC3E}">
        <p14:creationId xmlns:p14="http://schemas.microsoft.com/office/powerpoint/2010/main" val="3340795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tLang="en-US" sz="3200">
                <a:latin typeface="Arial" panose="020B0604020202020204" pitchFamily="34" charset="0"/>
                <a:ea typeface="Verdana" panose="020B0604030504040204" pitchFamily="34" charset="0"/>
                <a:cs typeface="Arial" panose="020B0604020202020204" pitchFamily="34" charset="0"/>
              </a:rPr>
              <a:t>EU energy and climate policy</a:t>
            </a:r>
            <a:endParaRPr lang="bg-BG"/>
          </a:p>
        </p:txBody>
      </p:sp>
      <p:sp>
        <p:nvSpPr>
          <p:cNvPr id="2" name="Titel 1" descr="Most Impactful Provisions of the Energy Performance of Buildings Directive: planning until 2050, policies for renovation, new standard for construction - zero-emission building, strong support framework. ">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Energy Performance of Buildings Directive: Most Impactful Provisions</a:t>
            </a:r>
          </a:p>
        </p:txBody>
      </p:sp>
      <p:pic>
        <p:nvPicPr>
          <p:cNvPr id="6" name="Content Placeholder 5" descr="Outline of four provisions. 1. Planning tools to achieve to 2025 vision for the built environment. 2. Policies to improve the renovation of existing buildings. 3. An updated standard for construction. 4. A strong information advisory and financial supportive framework.">
            <a:extLst>
              <a:ext uri="{FF2B5EF4-FFF2-40B4-BE49-F238E27FC236}">
                <a16:creationId xmlns:a16="http://schemas.microsoft.com/office/drawing/2014/main" id="{D58B2895-4100-C23A-1D08-6F5A577DF93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6502" y="1360488"/>
            <a:ext cx="10614247" cy="4319587"/>
          </a:xfrm>
        </p:spPr>
      </p:pic>
      <p:sp>
        <p:nvSpPr>
          <p:cNvPr id="7" name="Content Placeholder 6">
            <a:extLst>
              <a:ext uri="{FF2B5EF4-FFF2-40B4-BE49-F238E27FC236}">
                <a16:creationId xmlns:a16="http://schemas.microsoft.com/office/drawing/2014/main" id="{6EA4CB1A-D707-7260-476F-EC7D7485C61E}"/>
              </a:ext>
            </a:extLst>
          </p:cNvPr>
          <p:cNvSpPr>
            <a:spLocks noGrp="1"/>
          </p:cNvSpPr>
          <p:nvPr>
            <p:ph sz="quarter" idx="17"/>
          </p:nvPr>
        </p:nvSpPr>
        <p:spPr/>
        <p:txBody>
          <a:bodyPr/>
          <a:lstStyle/>
          <a:p>
            <a:r>
              <a:rPr lang="en-US" sz="1200" i="1">
                <a:solidFill>
                  <a:srgbClr val="1F497D"/>
                </a:solidFill>
              </a:rPr>
              <a:t>Source</a:t>
            </a:r>
            <a:r>
              <a:rPr lang="en-US" sz="1200" i="1"/>
              <a:t>: </a:t>
            </a:r>
            <a:r>
              <a:rPr lang="en-US" sz="1200" i="1">
                <a:hlinkClick r:id="rId4"/>
              </a:rPr>
              <a:t>BPIEs-Guide-to-EPBD-Implementation-final-version.pdf</a:t>
            </a:r>
            <a:endParaRPr lang="en-US" sz="1200" i="1"/>
          </a:p>
        </p:txBody>
      </p:sp>
    </p:spTree>
    <p:extLst>
      <p:ext uri="{BB962C8B-B14F-4D97-AF65-F5344CB8AC3E}">
        <p14:creationId xmlns:p14="http://schemas.microsoft.com/office/powerpoint/2010/main" val="739471240"/>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6B1CAB-E86E-7442-ACED-7334C166A1A7}"/>
              </a:ext>
            </a:extLst>
          </p:cNvPr>
          <p:cNvPicPr>
            <a:picLocks noChangeAspect="1"/>
          </p:cNvPicPr>
          <p:nvPr/>
        </p:nvPicPr>
        <p:blipFill>
          <a:blip r:embed="rId2">
            <a:biLevel thresh="50000"/>
            <a:alphaModFix amt="20000"/>
          </a:blip>
          <a:stretch>
            <a:fillRect/>
          </a:stretch>
        </p:blipFill>
        <p:spPr>
          <a:xfrm>
            <a:off x="8389934" y="1143571"/>
            <a:ext cx="4570857" cy="4570857"/>
          </a:xfrm>
          <a:prstGeom prst="rect">
            <a:avLst/>
          </a:prstGeom>
        </p:spPr>
      </p:pic>
      <p:sp>
        <p:nvSpPr>
          <p:cNvPr id="7" name="Title 1">
            <a:extLst>
              <a:ext uri="{FF2B5EF4-FFF2-40B4-BE49-F238E27FC236}">
                <a16:creationId xmlns:a16="http://schemas.microsoft.com/office/drawing/2014/main" id="{F15472F1-D24F-E448-9A57-3E83DE1A4B04}"/>
              </a:ext>
            </a:extLst>
          </p:cNvPr>
          <p:cNvSpPr txBox="1">
            <a:spLocks/>
          </p:cNvSpPr>
          <p:nvPr/>
        </p:nvSpPr>
        <p:spPr>
          <a:xfrm>
            <a:off x="702107" y="668594"/>
            <a:ext cx="10880291" cy="5461495"/>
          </a:xfrm>
          <a:prstGeom prst="rect">
            <a:avLst/>
          </a:prstGeom>
        </p:spPr>
        <p:txBody>
          <a:bodyPr>
            <a:norm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b"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entury Gothic" panose="020F0302020204030204"/>
                <a:ea typeface="+mj-ea"/>
                <a:cs typeface="+mj-cs"/>
              </a:rPr>
              <a:t>Resources:</a:t>
            </a:r>
          </a:p>
          <a:p>
            <a:pPr marL="571500" lvl="0" indent="-571500">
              <a:lnSpc>
                <a:spcPct val="110000"/>
              </a:lnSpc>
              <a:buFont typeface="Arial" panose="020B0604020202020204" pitchFamily="34" charset="0"/>
              <a:buChar char="•"/>
              <a:defRPr/>
            </a:pPr>
            <a:r>
              <a:rPr kumimoji="0" lang="en-US" sz="2000" b="1" i="0" u="none" strike="noStrike" kern="1200" cap="none" spc="0" normalizeH="0" baseline="0" noProof="0">
                <a:ln>
                  <a:noFill/>
                </a:ln>
                <a:solidFill>
                  <a:srgbClr val="FFFFFF"/>
                </a:solidFill>
                <a:effectLst/>
                <a:uLnTx/>
                <a:uFillTx/>
                <a:latin typeface="Century Gothic" panose="020F0302020204030204"/>
                <a:ea typeface="+mj-ea"/>
                <a:cs typeface="+mj-cs"/>
              </a:rPr>
              <a:t>CPUC Building Decarbonization webpage:</a:t>
            </a:r>
            <a:r>
              <a:rPr kumimoji="0" lang="en-US" sz="2000" b="0" i="0" u="none" strike="noStrike" kern="1200" cap="none" spc="0" normalizeH="0" baseline="0" noProof="0">
                <a:ln>
                  <a:noFill/>
                </a:ln>
                <a:solidFill>
                  <a:srgbClr val="FFFFFF"/>
                </a:solidFill>
                <a:effectLst/>
                <a:uLnTx/>
                <a:uFillTx/>
                <a:latin typeface="Century Gothic" panose="020F0302020204030204"/>
                <a:ea typeface="+mj-ea"/>
                <a:cs typeface="+mj-cs"/>
              </a:rPr>
              <a:t> </a:t>
            </a:r>
            <a:r>
              <a:rPr lang="en-US" sz="2000" b="0">
                <a:solidFill>
                  <a:srgbClr val="FFFFFF"/>
                </a:solidFill>
              </a:rPr>
              <a:t>https://www.cpuc.ca.gov/about-cpuc/divisions/energy-division/building-decarbonization </a:t>
            </a:r>
          </a:p>
          <a:p>
            <a:pPr marL="571500" lvl="0" indent="-571500">
              <a:lnSpc>
                <a:spcPct val="110000"/>
              </a:lnSpc>
              <a:buFont typeface="Arial" panose="020B0604020202020204" pitchFamily="34" charset="0"/>
              <a:buChar char="•"/>
              <a:defRPr/>
            </a:pPr>
            <a:r>
              <a:rPr kumimoji="0" lang="en-US" sz="2000" i="0" u="none" strike="noStrike" kern="1200" cap="none" spc="0" normalizeH="0" baseline="0" noProof="0">
                <a:ln>
                  <a:noFill/>
                </a:ln>
                <a:solidFill>
                  <a:srgbClr val="FFFFFF"/>
                </a:solidFill>
                <a:effectLst/>
                <a:uLnTx/>
                <a:uFillTx/>
                <a:latin typeface="Century Gothic" panose="020F0302020204030204"/>
                <a:ea typeface="+mj-ea"/>
                <a:cs typeface="+mj-cs"/>
              </a:rPr>
              <a:t>CPUC Building </a:t>
            </a:r>
            <a:r>
              <a:rPr lang="en-US" sz="2000">
                <a:solidFill>
                  <a:srgbClr val="FFFFFF"/>
                </a:solidFill>
              </a:rPr>
              <a:t>Decarbonization proceeding: </a:t>
            </a:r>
            <a:r>
              <a:rPr lang="en-US" sz="2000" b="0">
                <a:solidFill>
                  <a:srgbClr val="FFFFFF"/>
                </a:solidFill>
              </a:rPr>
              <a:t>https://apps.cpuc.ca.gov/apex/f?p=401:56:0::NO:RP,57,RIR:P5_PROCEEDING_SELECT:R1901011</a:t>
            </a:r>
          </a:p>
          <a:p>
            <a:pPr marL="571500" lvl="0" indent="-571500">
              <a:lnSpc>
                <a:spcPct val="110000"/>
              </a:lnSpc>
              <a:buFont typeface="Arial" panose="020B0604020202020204" pitchFamily="34" charset="0"/>
              <a:buChar char="•"/>
              <a:defRPr/>
            </a:pPr>
            <a:endParaRPr kumimoji="0" lang="en-US" sz="2000" b="0" i="0" u="none" strike="noStrike" kern="1200" cap="none" spc="0" normalizeH="0" baseline="0" noProof="0">
              <a:ln>
                <a:noFill/>
              </a:ln>
              <a:solidFill>
                <a:srgbClr val="FFFFFF"/>
              </a:solidFill>
              <a:effectLst/>
              <a:uLnTx/>
              <a:uFillTx/>
              <a:latin typeface="Century Gothic" panose="020F0302020204030204"/>
              <a:ea typeface="+mj-ea"/>
              <a:cs typeface="+mj-cs"/>
            </a:endParaRPr>
          </a:p>
          <a:p>
            <a:pPr marR="0" lvl="0" algn="l" defTabSz="914400" rtl="0" eaLnBrk="1" fontAlgn="b" latinLnBrk="0" hangingPunct="1">
              <a:lnSpc>
                <a:spcPct val="110000"/>
              </a:lnSpc>
              <a:spcBef>
                <a:spcPct val="0"/>
              </a:spcBef>
              <a:spcAft>
                <a:spcPts val="0"/>
              </a:spcAft>
              <a:buClrTx/>
              <a:buSzTx/>
              <a:tabLst/>
              <a:defRPr/>
            </a:pPr>
            <a:r>
              <a:rPr kumimoji="0" lang="en-US" sz="2400" b="1" i="0" u="none" strike="noStrike" kern="1200" cap="none" spc="0" normalizeH="0" baseline="0" noProof="0">
                <a:ln>
                  <a:noFill/>
                </a:ln>
                <a:solidFill>
                  <a:srgbClr val="FFFFFF"/>
                </a:solidFill>
                <a:effectLst/>
                <a:uLnTx/>
                <a:uFillTx/>
                <a:latin typeface="Century Gothic" panose="020F0302020204030204"/>
                <a:ea typeface="+mj-ea"/>
                <a:cs typeface="+mj-cs"/>
              </a:rPr>
              <a:t>Energy Division Building Decarbonization Section contacts: </a:t>
            </a:r>
          </a:p>
          <a:p>
            <a:pPr marL="571500" marR="0" lvl="0" indent="-571500" algn="l" defTabSz="914400" rtl="0" eaLnBrk="1" fontAlgn="b" latinLnBrk="0" hangingPunct="1">
              <a:lnSpc>
                <a:spcPct val="11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j-ea"/>
                <a:cs typeface="+mj-cs"/>
              </a:rPr>
              <a:t>Nick Zanjani (Supervisor): Nick.Zanjani@cpuc.ca.gov</a:t>
            </a:r>
          </a:p>
          <a:p>
            <a:pPr marL="571500" marR="0" lvl="0" indent="-571500" algn="l" defTabSz="914400" rtl="0" eaLnBrk="1" fontAlgn="b" latinLnBrk="0" hangingPunct="1">
              <a:lnSpc>
                <a:spcPct val="11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j-ea"/>
                <a:cs typeface="+mj-cs"/>
              </a:rPr>
              <a:t>Abhilasha Wadhwa (Sr Analyst) at awb@cpuc.ca.gov</a:t>
            </a:r>
          </a:p>
          <a:p>
            <a:pPr marL="571500" marR="0" lvl="0" indent="-571500" algn="l" defTabSz="914400" rtl="0" eaLnBrk="1" fontAlgn="b" latinLnBrk="0" hangingPunct="1">
              <a:lnSpc>
                <a:spcPct val="110000"/>
              </a:lnSpc>
              <a:spcBef>
                <a:spcPct val="0"/>
              </a:spcBef>
              <a:spcAft>
                <a:spcPts val="0"/>
              </a:spcAft>
              <a:buClrTx/>
              <a:buSzTx/>
              <a:buFont typeface="Arial" panose="020B0604020202020204" pitchFamily="34" charset="0"/>
              <a:buChar char="•"/>
              <a:tabLst/>
              <a:defRPr/>
            </a:pPr>
            <a:r>
              <a:rPr lang="en-US" sz="2000" b="0">
                <a:solidFill>
                  <a:srgbClr val="FFFFFF"/>
                </a:solidFill>
                <a:latin typeface="Century Gothic" panose="020F0302020204030204"/>
              </a:rPr>
              <a:t>Alyssa Cheung (Sr Analyst) at Alyssa.Cheung@cpuc.ca.gov</a:t>
            </a:r>
          </a:p>
          <a:p>
            <a:pPr marL="571500" marR="0" lvl="0" indent="-571500" algn="l" defTabSz="914400" rtl="0" eaLnBrk="1" fontAlgn="b" latinLnBrk="0" hangingPunct="1">
              <a:lnSpc>
                <a:spcPct val="110000"/>
              </a:lnSpc>
              <a:spcBef>
                <a:spcPct val="0"/>
              </a:spcBef>
              <a:spcAft>
                <a:spcPts val="0"/>
              </a:spcAft>
              <a:buClrTx/>
              <a:buSzTx/>
              <a:buFont typeface="Arial" panose="020B0604020202020204" pitchFamily="34" charset="0"/>
              <a:buChar char="•"/>
              <a:tabLst/>
              <a:defRPr/>
            </a:pPr>
            <a:r>
              <a:rPr lang="en-US" sz="2000" b="0">
                <a:solidFill>
                  <a:srgbClr val="FFFFFF"/>
                </a:solidFill>
                <a:latin typeface="Century Gothic" panose="020F0302020204030204"/>
              </a:rPr>
              <a:t>Meghan Cook (Sr Analyst) at meghan.cook@cpuc.ca.gov</a:t>
            </a:r>
          </a:p>
          <a:p>
            <a:pPr marL="571500" marR="0" lvl="0" indent="-571500" algn="l" defTabSz="914400" rtl="0" eaLnBrk="1" fontAlgn="b" latinLnBrk="0" hangingPunct="1">
              <a:lnSpc>
                <a:spcPct val="11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entury Gothic" panose="020F0302020204030204"/>
                <a:ea typeface="+mj-ea"/>
                <a:cs typeface="+mj-cs"/>
              </a:rPr>
              <a:t>Garima Chatrath (Analyst) at Garima.Chatrath@cpuc.c</a:t>
            </a:r>
            <a:r>
              <a:rPr lang="en-US" sz="2000" b="0">
                <a:solidFill>
                  <a:srgbClr val="FFFFFF"/>
                </a:solidFill>
                <a:latin typeface="Century Gothic" panose="020F0302020204030204"/>
              </a:rPr>
              <a:t>a.gov </a:t>
            </a:r>
            <a:endParaRPr kumimoji="0" lang="en-US" sz="2000" b="0" i="0" u="none" strike="noStrike" kern="1200" cap="none" spc="0" normalizeH="0" baseline="0" noProof="0">
              <a:ln>
                <a:noFill/>
              </a:ln>
              <a:solidFill>
                <a:srgbClr val="FFFFFF"/>
              </a:solidFill>
              <a:effectLst/>
              <a:uLnTx/>
              <a:uFillTx/>
              <a:latin typeface="Century Gothic" panose="020F0302020204030204"/>
              <a:ea typeface="+mj-ea"/>
              <a:cs typeface="+mj-cs"/>
            </a:endParaRPr>
          </a:p>
          <a:p>
            <a:pPr marL="571500" marR="0" lvl="0" indent="-571500" algn="l" defTabSz="914400" rtl="0" eaLnBrk="1" fontAlgn="b" latinLnBrk="0" hangingPunct="1">
              <a:lnSpc>
                <a:spcPct val="11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entury Gothic" panose="020F0302020204030204"/>
              <a:ea typeface="+mj-ea"/>
              <a:cs typeface="+mj-cs"/>
            </a:endParaRP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Slide Number Placeholder 2">
            <a:extLst>
              <a:ext uri="{FF2B5EF4-FFF2-40B4-BE49-F238E27FC236}">
                <a16:creationId xmlns:a16="http://schemas.microsoft.com/office/drawing/2014/main" id="{064BC16A-0297-F032-0F66-1904E0515B2D}"/>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170</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713879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77C39-DBAF-7F4E-A07A-79DF29F7C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0390" y="2143492"/>
            <a:ext cx="7574547" cy="2135212"/>
          </a:xfrm>
          <a:prstGeom prst="rect">
            <a:avLst/>
          </a:prstGeom>
        </p:spPr>
      </p:pic>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Slide Number Placeholder 2">
            <a:extLst>
              <a:ext uri="{FF2B5EF4-FFF2-40B4-BE49-F238E27FC236}">
                <a16:creationId xmlns:a16="http://schemas.microsoft.com/office/drawing/2014/main" id="{2E45D27F-1F2E-23E5-D10E-98DD76E9D75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171</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2472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tLang="en-US" sz="3200">
                <a:latin typeface="Arial" panose="020B0604020202020204" pitchFamily="34" charset="0"/>
                <a:ea typeface="Verdana" panose="020B0604030504040204" pitchFamily="34" charset="0"/>
                <a:cs typeface="Arial" panose="020B0604020202020204" pitchFamily="34" charset="0"/>
              </a:rPr>
              <a:t>EPBD: Definitio</a:t>
            </a:r>
            <a:r>
              <a:rPr lang="en-US" altLang="en-US">
                <a:latin typeface="Arial" panose="020B0604020202020204" pitchFamily="34" charset="0"/>
                <a:ea typeface="Verdana" panose="020B0604030504040204" pitchFamily="34" charset="0"/>
                <a:cs typeface="Arial" panose="020B0604020202020204" pitchFamily="34" charset="0"/>
              </a:rPr>
              <a:t>ns</a:t>
            </a:r>
            <a:endParaRPr lang="bg-BG"/>
          </a:p>
        </p:txBody>
      </p:sp>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Nearly zero-energy (2010) vs. Zero-emission building (2024)</a:t>
            </a:r>
          </a:p>
        </p:txBody>
      </p:sp>
      <p:sp>
        <p:nvSpPr>
          <p:cNvPr id="4" name="Content Placeholder 3">
            <a:extLst>
              <a:ext uri="{FF2B5EF4-FFF2-40B4-BE49-F238E27FC236}">
                <a16:creationId xmlns:a16="http://schemas.microsoft.com/office/drawing/2014/main" id="{7438AA02-AFE2-ECC8-E4F4-4CBF5C84104B}"/>
              </a:ext>
            </a:extLst>
          </p:cNvPr>
          <p:cNvSpPr>
            <a:spLocks noGrp="1"/>
          </p:cNvSpPr>
          <p:nvPr>
            <p:ph sz="quarter" idx="13"/>
          </p:nvPr>
        </p:nvSpPr>
        <p:spPr>
          <a:xfrm>
            <a:off x="623393" y="1359932"/>
            <a:ext cx="11040262" cy="2363724"/>
          </a:xfrm>
        </p:spPr>
        <p:txBody>
          <a:bodyPr/>
          <a:lstStyle/>
          <a:p>
            <a:r>
              <a:rPr lang="en-US" sz="1800" b="1">
                <a:solidFill>
                  <a:schemeClr val="bg2">
                    <a:lumMod val="50000"/>
                  </a:schemeClr>
                </a:solidFill>
                <a:latin typeface="Arial" panose="020B0604020202020204" pitchFamily="34" charset="0"/>
                <a:ea typeface="+mn-ea"/>
                <a:cs typeface="Arial" panose="020B0604020202020204" pitchFamily="34" charset="0"/>
              </a:rPr>
              <a:t>Energy Performance of Buildings Directive 2010/31/EU</a:t>
            </a:r>
            <a:r>
              <a:rPr lang="en-US" sz="1800">
                <a:solidFill>
                  <a:schemeClr val="bg2">
                    <a:lumMod val="50000"/>
                  </a:schemeClr>
                </a:solidFill>
                <a:latin typeface="Arial" panose="020B0604020202020204" pitchFamily="34" charset="0"/>
                <a:ea typeface="+mn-ea"/>
                <a:cs typeface="Arial" panose="020B0604020202020204" pitchFamily="34" charset="0"/>
              </a:rPr>
              <a:t>: “A </a:t>
            </a:r>
            <a:r>
              <a:rPr lang="en-US" sz="1800" b="1">
                <a:solidFill>
                  <a:schemeClr val="bg2">
                    <a:lumMod val="50000"/>
                  </a:schemeClr>
                </a:solidFill>
                <a:latin typeface="Arial" panose="020B0604020202020204" pitchFamily="34" charset="0"/>
                <a:ea typeface="+mn-ea"/>
                <a:cs typeface="Arial" panose="020B0604020202020204" pitchFamily="34" charset="0"/>
              </a:rPr>
              <a:t>nearly zero-energy building </a:t>
            </a:r>
            <a:r>
              <a:rPr lang="en-US" sz="1800">
                <a:solidFill>
                  <a:schemeClr val="bg2">
                    <a:lumMod val="50000"/>
                  </a:schemeClr>
                </a:solidFill>
                <a:latin typeface="Arial" panose="020B0604020202020204" pitchFamily="34" charset="0"/>
                <a:ea typeface="+mn-ea"/>
                <a:cs typeface="Arial" panose="020B0604020202020204" pitchFamily="34" charset="0"/>
              </a:rPr>
              <a:t>is a building that has a very high energy performance. The nearly zero or very low amount of energy required should be covered to a very significant extent by energy from renewable sources, including energy produced on-site or nearby.”</a:t>
            </a:r>
          </a:p>
          <a:p>
            <a:r>
              <a:rPr lang="en-US" sz="1800" b="1">
                <a:solidFill>
                  <a:schemeClr val="bg2">
                    <a:lumMod val="50000"/>
                  </a:schemeClr>
                </a:solidFill>
                <a:latin typeface="Arial" panose="020B0604020202020204" pitchFamily="34" charset="0"/>
                <a:ea typeface="+mn-ea"/>
                <a:cs typeface="Arial" panose="020B0604020202020204" pitchFamily="34" charset="0"/>
              </a:rPr>
              <a:t>Energy Performance of Buildings Directive 2024/1275/EU</a:t>
            </a:r>
            <a:r>
              <a:rPr lang="en-US" sz="1800">
                <a:solidFill>
                  <a:schemeClr val="bg2">
                    <a:lumMod val="50000"/>
                  </a:schemeClr>
                </a:solidFill>
                <a:latin typeface="Arial" panose="020B0604020202020204" pitchFamily="34" charset="0"/>
                <a:ea typeface="+mn-ea"/>
                <a:cs typeface="Arial" panose="020B0604020202020204" pitchFamily="34" charset="0"/>
              </a:rPr>
              <a:t>: “</a:t>
            </a:r>
            <a:r>
              <a:rPr lang="en-US" sz="1800" b="1">
                <a:solidFill>
                  <a:schemeClr val="bg2">
                    <a:lumMod val="50000"/>
                  </a:schemeClr>
                </a:solidFill>
                <a:latin typeface="Arial" panose="020B0604020202020204" pitchFamily="34" charset="0"/>
                <a:ea typeface="+mn-ea"/>
                <a:cs typeface="Arial" panose="020B0604020202020204" pitchFamily="34" charset="0"/>
              </a:rPr>
              <a:t>Zero-emission building </a:t>
            </a:r>
            <a:r>
              <a:rPr lang="en-US" sz="1800">
                <a:solidFill>
                  <a:schemeClr val="bg2">
                    <a:lumMod val="50000"/>
                  </a:schemeClr>
                </a:solidFill>
                <a:latin typeface="Arial" panose="020B0604020202020204" pitchFamily="34" charset="0"/>
                <a:ea typeface="+mn-ea"/>
                <a:cs typeface="Arial" panose="020B0604020202020204" pitchFamily="34" charset="0"/>
              </a:rPr>
              <a:t>shall not cause any on-site carbon emissions from fossil fuels. A zero-emission building shall, where economically and technically feasible, offer the capacity to react to external signals and adapt its energy use, generation or storage.”</a:t>
            </a:r>
            <a:endParaRPr lang="bg-BG" sz="1800">
              <a:solidFill>
                <a:schemeClr val="bg2">
                  <a:lumMod val="50000"/>
                </a:schemeClr>
              </a:solidFill>
              <a:latin typeface="Arial" panose="020B0604020202020204" pitchFamily="34" charset="0"/>
              <a:ea typeface="+mn-ea"/>
              <a:cs typeface="Arial" panose="020B0604020202020204" pitchFamily="34" charset="0"/>
            </a:endParaRPr>
          </a:p>
        </p:txBody>
      </p:sp>
      <p:pic>
        <p:nvPicPr>
          <p:cNvPr id="8" name="Content Placeholder 7" descr="Diagram showing the allowed energy sources for zero-emission buildings">
            <a:extLst>
              <a:ext uri="{FF2B5EF4-FFF2-40B4-BE49-F238E27FC236}">
                <a16:creationId xmlns:a16="http://schemas.microsoft.com/office/drawing/2014/main" id="{BB61D087-C97F-C93B-8221-8DEB5BAF172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336476" y="3643089"/>
            <a:ext cx="5519047" cy="2018159"/>
          </a:xfrm>
        </p:spPr>
      </p:pic>
      <p:sp>
        <p:nvSpPr>
          <p:cNvPr id="16" name="Content Placeholder 15">
            <a:extLst>
              <a:ext uri="{FF2B5EF4-FFF2-40B4-BE49-F238E27FC236}">
                <a16:creationId xmlns:a16="http://schemas.microsoft.com/office/drawing/2014/main" id="{40F3C10C-D5F6-2350-8409-E967DCCC6D3A}"/>
              </a:ext>
            </a:extLst>
          </p:cNvPr>
          <p:cNvSpPr>
            <a:spLocks noGrp="1"/>
          </p:cNvSpPr>
          <p:nvPr>
            <p:ph sz="quarter" idx="17"/>
          </p:nvPr>
        </p:nvSpPr>
        <p:spPr/>
        <p:txBody>
          <a:bodyPr/>
          <a:lstStyle/>
          <a:p>
            <a:r>
              <a:rPr lang="en-US"/>
              <a:t>Sources: 1) </a:t>
            </a:r>
            <a:r>
              <a:rPr lang="en-US" sz="1200" i="1">
                <a:hlinkClick r:id="rId4"/>
              </a:rPr>
              <a:t>European Commission: Energy performance building directive</a:t>
            </a:r>
            <a:r>
              <a:rPr lang="en-US"/>
              <a:t>; 2) </a:t>
            </a:r>
            <a:r>
              <a:rPr lang="en-US" sz="1200" i="1">
                <a:hlinkClick r:id="rId5"/>
              </a:rPr>
              <a:t>BPIEs-Guide-to-EPBD-Implementation-final-version.pdf</a:t>
            </a:r>
            <a:endParaRPr lang="bg-BG"/>
          </a:p>
        </p:txBody>
      </p:sp>
    </p:spTree>
    <p:extLst>
      <p:ext uri="{BB962C8B-B14F-4D97-AF65-F5344CB8AC3E}">
        <p14:creationId xmlns:p14="http://schemas.microsoft.com/office/powerpoint/2010/main" val="40230511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072B1E0-4A32-96CD-AEC4-68ECBE77578E}"/>
              </a:ext>
            </a:extLst>
          </p:cNvPr>
          <p:cNvSpPr>
            <a:spLocks noGrp="1"/>
          </p:cNvSpPr>
          <p:nvPr>
            <p:ph sz="half" idx="10"/>
          </p:nvPr>
        </p:nvSpPr>
        <p:spPr>
          <a:xfrm>
            <a:off x="6312024" y="1340774"/>
            <a:ext cx="5400599" cy="4977475"/>
          </a:xfrm>
        </p:spPr>
        <p:txBody>
          <a:bodyPr/>
          <a:lstStyle/>
          <a:p>
            <a:pPr>
              <a:spcAft>
                <a:spcPts val="600"/>
              </a:spcAft>
            </a:pPr>
            <a:r>
              <a:rPr lang="en" sz="2000">
                <a:latin typeface="Arial" panose="020B0604020202020204" pitchFamily="34" charset="0"/>
                <a:cs typeface="Arial" panose="020B0604020202020204" pitchFamily="34" charset="0"/>
              </a:rPr>
              <a:t>Article 14. Infrastructure for sustainable mobility</a:t>
            </a:r>
            <a:endParaRPr lang="ru-RU"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15. Smart readiness of buildings</a:t>
            </a:r>
          </a:p>
          <a:p>
            <a:pPr>
              <a:spcAft>
                <a:spcPts val="600"/>
              </a:spcAft>
            </a:pPr>
            <a:r>
              <a:rPr lang="en-US" sz="2000">
                <a:latin typeface="Arial" panose="020B0604020202020204" pitchFamily="34" charset="0"/>
                <a:cs typeface="Arial" panose="020B0604020202020204" pitchFamily="34" charset="0"/>
              </a:rPr>
              <a:t>Article 17. Financial incentives, skills and market barriers</a:t>
            </a:r>
            <a:endParaRPr lang="en-US"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18. One-stop shops for the energy performance of buildings</a:t>
            </a:r>
            <a:endParaRPr lang="en-US"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22. Databases for the energy performance of buildings</a:t>
            </a:r>
            <a:endParaRPr lang="ru-RU"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26. Certification of professionals</a:t>
            </a:r>
            <a:endParaRPr lang="ru-RU" sz="1800">
              <a:latin typeface="Arial" panose="020B0604020202020204" pitchFamily="34" charset="0"/>
              <a:cs typeface="Arial" panose="020B0604020202020204" pitchFamily="34" charset="0"/>
            </a:endParaRPr>
          </a:p>
          <a:p>
            <a:pPr>
              <a:spcAft>
                <a:spcPts val="600"/>
              </a:spcAft>
            </a:pPr>
            <a:r>
              <a:rPr lang="en" sz="2000">
                <a:latin typeface="Arial" panose="020B0604020202020204" pitchFamily="34" charset="0"/>
                <a:cs typeface="Arial" panose="020B0604020202020204" pitchFamily="34" charset="0"/>
              </a:rPr>
              <a:t>Article 27. Independent control system</a:t>
            </a:r>
            <a:endParaRPr lang="ru-RU"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29. Information </a:t>
            </a:r>
            <a:endParaRPr lang="bg-BG" sz="2000"/>
          </a:p>
        </p:txBody>
      </p:sp>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Key articles in the Energy Performance of Buildings Directive </a:t>
            </a:r>
          </a:p>
        </p:txBody>
      </p:sp>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tLang="en-US" sz="3200">
                <a:latin typeface="Arial" panose="020B0604020202020204" pitchFamily="34" charset="0"/>
                <a:ea typeface="Verdana" panose="020B0604030504040204" pitchFamily="34" charset="0"/>
                <a:cs typeface="Arial" panose="020B0604020202020204" pitchFamily="34" charset="0"/>
              </a:rPr>
              <a:t>EPBD: Systems approach</a:t>
            </a:r>
            <a:endParaRPr lang="bg-BG"/>
          </a:p>
        </p:txBody>
      </p:sp>
      <p:sp>
        <p:nvSpPr>
          <p:cNvPr id="3" name="Content Placeholder 2">
            <a:extLst>
              <a:ext uri="{FF2B5EF4-FFF2-40B4-BE49-F238E27FC236}">
                <a16:creationId xmlns:a16="http://schemas.microsoft.com/office/drawing/2014/main" id="{0F2F1023-E080-3A2B-098D-6A96B24E4998}"/>
              </a:ext>
            </a:extLst>
          </p:cNvPr>
          <p:cNvSpPr>
            <a:spLocks noGrp="1"/>
          </p:cNvSpPr>
          <p:nvPr>
            <p:ph sz="half" idx="17"/>
          </p:nvPr>
        </p:nvSpPr>
        <p:spPr/>
        <p:txBody>
          <a:bodyPr/>
          <a:lstStyle/>
          <a:p>
            <a:pPr>
              <a:spcAft>
                <a:spcPts val="600"/>
              </a:spcAft>
            </a:pPr>
            <a:r>
              <a:rPr lang="en-US" altLang="en-US" sz="2000">
                <a:latin typeface="Arial" panose="020B0604020202020204" pitchFamily="34" charset="0"/>
                <a:ea typeface="Verdana" panose="020B0604030504040204" pitchFamily="34" charset="0"/>
                <a:cs typeface="Arial" panose="020B0604020202020204" pitchFamily="34" charset="0"/>
              </a:rPr>
              <a:t>Article </a:t>
            </a:r>
            <a:r>
              <a:rPr lang="bg-BG" altLang="en-US" sz="2000">
                <a:latin typeface="Arial" panose="020B0604020202020204" pitchFamily="34" charset="0"/>
                <a:ea typeface="Verdana" panose="020B0604030504040204" pitchFamily="34" charset="0"/>
                <a:cs typeface="Arial" panose="020B0604020202020204" pitchFamily="34" charset="0"/>
              </a:rPr>
              <a:t>3</a:t>
            </a:r>
            <a:r>
              <a:rPr lang="en-US" altLang="en-US" sz="2000">
                <a:latin typeface="Arial" panose="020B0604020202020204" pitchFamily="34" charset="0"/>
                <a:ea typeface="Verdana" panose="020B0604030504040204" pitchFamily="34" charset="0"/>
                <a:cs typeface="Arial" panose="020B0604020202020204" pitchFamily="34" charset="0"/>
              </a:rPr>
              <a:t>.</a:t>
            </a:r>
            <a:r>
              <a:rPr lang="bg-BG" altLang="en-US" sz="2000">
                <a:latin typeface="Arial" panose="020B0604020202020204" pitchFamily="34" charset="0"/>
                <a:ea typeface="Verdana" panose="020B0604030504040204" pitchFamily="34" charset="0"/>
                <a:cs typeface="Arial" panose="020B0604020202020204" pitchFamily="34" charset="0"/>
              </a:rPr>
              <a:t> </a:t>
            </a:r>
            <a:r>
              <a:rPr lang="en-US" altLang="en-US" sz="2000">
                <a:latin typeface="Arial" panose="020B0604020202020204" pitchFamily="34" charset="0"/>
                <a:ea typeface="Verdana" panose="020B0604030504040204" pitchFamily="34" charset="0"/>
                <a:cs typeface="Arial" panose="020B0604020202020204" pitchFamily="34" charset="0"/>
              </a:rPr>
              <a:t>National building renovation plan</a:t>
            </a:r>
            <a:endParaRPr lang="ru-RU" altLang="en-US" sz="1050" i="1">
              <a:latin typeface="Arial" panose="020B0604020202020204" pitchFamily="34" charset="0"/>
              <a:ea typeface="Verdana" panose="020B060403050404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a:t>
            </a:r>
            <a:r>
              <a:rPr lang="ru-RU" sz="2000">
                <a:latin typeface="Arial" panose="020B0604020202020204" pitchFamily="34" charset="0"/>
                <a:cs typeface="Arial" panose="020B0604020202020204" pitchFamily="34" charset="0"/>
              </a:rPr>
              <a:t> 5</a:t>
            </a:r>
            <a:r>
              <a:rPr lang="en-US" sz="2000">
                <a:latin typeface="Arial" panose="020B0604020202020204" pitchFamily="34" charset="0"/>
                <a:cs typeface="Arial" panose="020B0604020202020204" pitchFamily="34" charset="0"/>
              </a:rPr>
              <a:t>.</a:t>
            </a:r>
            <a:r>
              <a:rPr lang="ru-RU" sz="2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Setting of minimum energy performance requirements</a:t>
            </a:r>
            <a:endParaRPr lang="en-US"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7. New buildings</a:t>
            </a:r>
            <a:endParaRPr lang="bg-BG"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8. Existing buildings</a:t>
            </a:r>
            <a:endParaRPr lang="en-US"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9. Minimum energy performance standards for non-residential buildings and trajectories for progressive renovation of the residential building stock</a:t>
            </a:r>
            <a:endParaRPr lang="ru-RU"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10. Solar energy in buildings</a:t>
            </a:r>
            <a:endParaRPr lang="ru-RU"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11. Zero-emission buildings</a:t>
            </a:r>
            <a:endParaRPr lang="ru-RU" sz="1800">
              <a:latin typeface="Arial" panose="020B0604020202020204" pitchFamily="34" charset="0"/>
              <a:cs typeface="Arial" panose="020B0604020202020204" pitchFamily="34" charset="0"/>
            </a:endParaRPr>
          </a:p>
          <a:p>
            <a:pPr>
              <a:spcAft>
                <a:spcPts val="600"/>
              </a:spcAft>
            </a:pPr>
            <a:r>
              <a:rPr lang="en-US" sz="2000">
                <a:latin typeface="Arial" panose="020B0604020202020204" pitchFamily="34" charset="0"/>
                <a:cs typeface="Arial" panose="020B0604020202020204" pitchFamily="34" charset="0"/>
              </a:rPr>
              <a:t>Article 12. Renovation passport</a:t>
            </a:r>
            <a:endParaRPr lang="ru-RU"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6051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lstStyle/>
          <a:p>
            <a:r>
              <a:rPr lang="en-US"/>
              <a:t>Welcome &amp; Opening Remarks</a:t>
            </a:r>
          </a:p>
        </p:txBody>
      </p:sp>
      <p:sp>
        <p:nvSpPr>
          <p:cNvPr id="5" name="Slide Number Placeholder 4">
            <a:extLst>
              <a:ext uri="{FF2B5EF4-FFF2-40B4-BE49-F238E27FC236}">
                <a16:creationId xmlns:a16="http://schemas.microsoft.com/office/drawing/2014/main" id="{5D7E2464-1B80-9AC9-40DC-7928E8E115D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5299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National Building Renovation Plans</a:t>
            </a:r>
          </a:p>
        </p:txBody>
      </p:sp>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tLang="en-US" sz="3200">
                <a:latin typeface="Arial" panose="020B0604020202020204" pitchFamily="34" charset="0"/>
                <a:ea typeface="Verdana" panose="020B0604030504040204" pitchFamily="34" charset="0"/>
                <a:cs typeface="Arial" panose="020B0604020202020204" pitchFamily="34" charset="0"/>
              </a:rPr>
              <a:t>EPBD: </a:t>
            </a:r>
            <a:r>
              <a:rPr lang="en-US" altLang="en-US">
                <a:latin typeface="Arial" panose="020B0604020202020204" pitchFamily="34" charset="0"/>
                <a:ea typeface="Verdana" panose="020B0604030504040204" pitchFamily="34" charset="0"/>
                <a:cs typeface="Arial" panose="020B0604020202020204" pitchFamily="34" charset="0"/>
              </a:rPr>
              <a:t>DECARBONISATION VISION</a:t>
            </a:r>
            <a:endParaRPr lang="bg-BG"/>
          </a:p>
        </p:txBody>
      </p:sp>
      <p:sp>
        <p:nvSpPr>
          <p:cNvPr id="4" name="Content Placeholder 3">
            <a:extLst>
              <a:ext uri="{FF2B5EF4-FFF2-40B4-BE49-F238E27FC236}">
                <a16:creationId xmlns:a16="http://schemas.microsoft.com/office/drawing/2014/main" id="{7438AA02-AFE2-ECC8-E4F4-4CBF5C84104B}"/>
              </a:ext>
            </a:extLst>
          </p:cNvPr>
          <p:cNvSpPr>
            <a:spLocks noGrp="1"/>
          </p:cNvSpPr>
          <p:nvPr>
            <p:ph sz="quarter" idx="13"/>
          </p:nvPr>
        </p:nvSpPr>
        <p:spPr>
          <a:xfrm>
            <a:off x="623393" y="1359932"/>
            <a:ext cx="11040262" cy="1865126"/>
          </a:xfrm>
        </p:spPr>
        <p:txBody>
          <a:bodyPr/>
          <a:lstStyle/>
          <a:p>
            <a:pPr marL="285750" indent="-285750">
              <a:buFont typeface="Arial" panose="020B0604020202020204" pitchFamily="34" charset="0"/>
              <a:buChar char="•"/>
            </a:pPr>
            <a:r>
              <a:rPr lang="en-US" sz="1800" b="1">
                <a:solidFill>
                  <a:schemeClr val="bg2">
                    <a:lumMod val="50000"/>
                  </a:schemeClr>
                </a:solidFill>
                <a:latin typeface="Arial" panose="020B0604020202020204" pitchFamily="34" charset="0"/>
                <a:ea typeface="+mn-ea"/>
                <a:cs typeface="Arial" panose="020B0604020202020204" pitchFamily="34" charset="0"/>
                <a:sym typeface="Fira Sans Extra Condensed SemiBold"/>
              </a:rPr>
              <a:t>Thresholds of new and renovated zero-emission buildings</a:t>
            </a:r>
            <a:r>
              <a:rPr lang="en-US" sz="1800">
                <a:solidFill>
                  <a:schemeClr val="bg2">
                    <a:lumMod val="50000"/>
                  </a:schemeClr>
                </a:solidFill>
                <a:latin typeface="Arial" panose="020B0604020202020204" pitchFamily="34" charset="0"/>
                <a:ea typeface="+mn-ea"/>
                <a:cs typeface="Arial" panose="020B0604020202020204" pitchFamily="34" charset="0"/>
                <a:sym typeface="Fira Sans Extra Condensed SemiBold"/>
              </a:rPr>
              <a:t>, referred to in Article 11: </a:t>
            </a:r>
            <a:r>
              <a:rPr lang="en-US" sz="1800">
                <a:solidFill>
                  <a:schemeClr val="bg2">
                    <a:lumMod val="50000"/>
                  </a:schemeClr>
                </a:solidFill>
                <a:latin typeface="Arial" panose="020B0604020202020204" pitchFamily="34" charset="0"/>
                <a:ea typeface="+mn-ea"/>
                <a:cs typeface="Arial" panose="020B0604020202020204" pitchFamily="34" charset="0"/>
                <a:sym typeface="Roboto"/>
              </a:rPr>
              <a:t>operational GHG emissions thresholds of new ZEBs</a:t>
            </a:r>
            <a:r>
              <a:rPr lang="ru-RU" sz="1800">
                <a:solidFill>
                  <a:schemeClr val="bg2">
                    <a:lumMod val="50000"/>
                  </a:schemeClr>
                </a:solidFill>
                <a:latin typeface="Arial" panose="020B0604020202020204" pitchFamily="34" charset="0"/>
                <a:ea typeface="+mn-ea"/>
                <a:cs typeface="Arial" panose="020B0604020202020204" pitchFamily="34" charset="0"/>
                <a:sym typeface="Roboto"/>
              </a:rPr>
              <a:t>; </a:t>
            </a:r>
            <a:r>
              <a:rPr lang="en-US" sz="1800">
                <a:solidFill>
                  <a:schemeClr val="bg2">
                    <a:lumMod val="50000"/>
                  </a:schemeClr>
                </a:solidFill>
                <a:latin typeface="Arial" panose="020B0604020202020204" pitchFamily="34" charset="0"/>
                <a:ea typeface="+mn-ea"/>
                <a:cs typeface="Arial" panose="020B0604020202020204" pitchFamily="34" charset="0"/>
                <a:sym typeface="Roboto"/>
              </a:rPr>
              <a:t>annual primary energy use thresholds of new ZEBs</a:t>
            </a:r>
          </a:p>
          <a:p>
            <a:pPr marL="285750" indent="-285750">
              <a:buFont typeface="Arial" panose="020B0604020202020204" pitchFamily="34" charset="0"/>
              <a:buChar char="•"/>
            </a:pPr>
            <a:r>
              <a:rPr lang="en-US" sz="1800" b="1">
                <a:solidFill>
                  <a:schemeClr val="bg2">
                    <a:lumMod val="50000"/>
                  </a:schemeClr>
                </a:solidFill>
                <a:latin typeface="Arial" panose="020B0604020202020204" pitchFamily="34" charset="0"/>
                <a:ea typeface="+mn-ea"/>
                <a:cs typeface="Arial" panose="020B0604020202020204" pitchFamily="34" charset="0"/>
                <a:sym typeface="Fira Sans Extra Condensed SemiBold"/>
              </a:rPr>
              <a:t>Minimum energy performance standards for non-residential buildings</a:t>
            </a:r>
            <a:r>
              <a:rPr lang="en-US" sz="1800">
                <a:solidFill>
                  <a:schemeClr val="bg2">
                    <a:lumMod val="50000"/>
                  </a:schemeClr>
                </a:solidFill>
                <a:latin typeface="Arial" panose="020B0604020202020204" pitchFamily="34" charset="0"/>
                <a:ea typeface="+mn-ea"/>
                <a:cs typeface="Arial" panose="020B0604020202020204" pitchFamily="34" charset="0"/>
                <a:sym typeface="Fira Sans Extra Condensed SemiBold"/>
              </a:rPr>
              <a:t>: </a:t>
            </a:r>
            <a:r>
              <a:rPr lang="en-US" sz="1800">
                <a:solidFill>
                  <a:schemeClr val="bg2">
                    <a:lumMod val="50000"/>
                  </a:schemeClr>
                </a:solidFill>
                <a:latin typeface="Arial" panose="020B0604020202020204" pitchFamily="34" charset="0"/>
                <a:ea typeface="+mn-ea"/>
                <a:cs typeface="Arial" panose="020B0604020202020204" pitchFamily="34" charset="0"/>
                <a:sym typeface="Roboto"/>
              </a:rPr>
              <a:t>maximum energy performance thresholds, pursuant to Article 9(1)</a:t>
            </a:r>
          </a:p>
          <a:p>
            <a:pPr marL="285750" indent="-285750">
              <a:buFont typeface="Arial" panose="020B0604020202020204" pitchFamily="34" charset="0"/>
              <a:buChar char="•"/>
            </a:pPr>
            <a:r>
              <a:rPr lang="en-US" sz="1800" b="1">
                <a:solidFill>
                  <a:schemeClr val="bg2">
                    <a:lumMod val="50000"/>
                  </a:schemeClr>
                </a:solidFill>
                <a:latin typeface="Arial" panose="020B0604020202020204" pitchFamily="34" charset="0"/>
                <a:ea typeface="+mn-ea"/>
                <a:cs typeface="Arial" panose="020B0604020202020204" pitchFamily="34" charset="0"/>
                <a:sym typeface="Fira Sans Extra Condensed SemiBold"/>
              </a:rPr>
              <a:t>National trajectory for the progressive renovation of the residential building stock</a:t>
            </a:r>
            <a:r>
              <a:rPr lang="en-US" sz="1800">
                <a:solidFill>
                  <a:schemeClr val="bg2">
                    <a:lumMod val="50000"/>
                  </a:schemeClr>
                </a:solidFill>
                <a:latin typeface="Arial" panose="020B0604020202020204" pitchFamily="34" charset="0"/>
                <a:ea typeface="+mn-ea"/>
                <a:cs typeface="Arial" panose="020B0604020202020204" pitchFamily="34" charset="0"/>
                <a:sym typeface="Fira Sans Extra Condensed SemiBold"/>
              </a:rPr>
              <a:t>: </a:t>
            </a:r>
            <a:r>
              <a:rPr lang="en-US" sz="1800">
                <a:solidFill>
                  <a:schemeClr val="bg2">
                    <a:lumMod val="50000"/>
                  </a:schemeClr>
                </a:solidFill>
                <a:latin typeface="Arial" panose="020B0604020202020204" pitchFamily="34" charset="0"/>
                <a:ea typeface="+mn-ea"/>
                <a:cs typeface="Arial" panose="020B0604020202020204" pitchFamily="34" charset="0"/>
                <a:sym typeface="Roboto"/>
              </a:rPr>
              <a:t>including the 2030 and 2035 milestones for average primary energy use in kWh/(m2.y), pursuant to Article 9(2)</a:t>
            </a:r>
          </a:p>
        </p:txBody>
      </p:sp>
      <p:pic>
        <p:nvPicPr>
          <p:cNvPr id="15" name="Content Placeholder 14" descr="A diagram showing the timeline for development and updates of the National Building Renovation Plans">
            <a:extLst>
              <a:ext uri="{FF2B5EF4-FFF2-40B4-BE49-F238E27FC236}">
                <a16:creationId xmlns:a16="http://schemas.microsoft.com/office/drawing/2014/main" id="{96E14942-6D50-7ED7-8FCC-47ED203E9450}"/>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3821266" y="3429000"/>
            <a:ext cx="4644515" cy="2736304"/>
          </a:xfrm>
        </p:spPr>
      </p:pic>
    </p:spTree>
    <p:extLst>
      <p:ext uri="{BB962C8B-B14F-4D97-AF65-F5344CB8AC3E}">
        <p14:creationId xmlns:p14="http://schemas.microsoft.com/office/powerpoint/2010/main" val="20531834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What are our projects and activities?</a:t>
            </a:r>
          </a:p>
        </p:txBody>
      </p:sp>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atin typeface="Arial" panose="020B0604020202020204" pitchFamily="34" charset="0"/>
                <a:ea typeface="Verdana" panose="020B0604030504040204" pitchFamily="34" charset="0"/>
                <a:cs typeface="Arial" panose="020B0604020202020204" pitchFamily="34" charset="0"/>
              </a:rPr>
              <a:t>POLICY SUPPORT ACTION</a:t>
            </a:r>
            <a:endParaRPr lang="bg-BG"/>
          </a:p>
        </p:txBody>
      </p:sp>
      <p:pic>
        <p:nvPicPr>
          <p:cNvPr id="26" name="Content Placeholder 25" descr="A picture showing logos of EU- and German government-funded projects supporting the development of innovative financing schemes, instruments for certification of buildings, smart readiness assessment, and innovative design approaches">
            <a:extLst>
              <a:ext uri="{FF2B5EF4-FFF2-40B4-BE49-F238E27FC236}">
                <a16:creationId xmlns:a16="http://schemas.microsoft.com/office/drawing/2014/main" id="{C8074A94-222C-6255-A44A-063ED73BA9CC}"/>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82652" y="1360488"/>
            <a:ext cx="10521947" cy="4319587"/>
          </a:xfrm>
        </p:spPr>
      </p:pic>
    </p:spTree>
    <p:extLst>
      <p:ext uri="{BB962C8B-B14F-4D97-AF65-F5344CB8AC3E}">
        <p14:creationId xmlns:p14="http://schemas.microsoft.com/office/powerpoint/2010/main" val="1206623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What are our projects and activities? </a:t>
            </a:r>
            <a:r>
              <a:rPr lang="en-US">
                <a:solidFill>
                  <a:schemeClr val="bg1"/>
                </a:solidFill>
              </a:rPr>
              <a:t>2</a:t>
            </a:r>
          </a:p>
        </p:txBody>
      </p:sp>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atin typeface="Arial" panose="020B0604020202020204" pitchFamily="34" charset="0"/>
                <a:ea typeface="Verdana" panose="020B0604030504040204" pitchFamily="34" charset="0"/>
                <a:cs typeface="Arial" panose="020B0604020202020204" pitchFamily="34" charset="0"/>
              </a:rPr>
              <a:t>POLICY SUPPORT ACTION</a:t>
            </a:r>
            <a:endParaRPr lang="bg-BG"/>
          </a:p>
        </p:txBody>
      </p:sp>
      <p:pic>
        <p:nvPicPr>
          <p:cNvPr id="6" name="Content Placeholder 5" descr="A picture showing logos of EU- and German government-funded projects supporting municipal planning and management initiatives, including the Covenant of Mayors, the European Energy Award and Net Zero Cities ">
            <a:extLst>
              <a:ext uri="{FF2B5EF4-FFF2-40B4-BE49-F238E27FC236}">
                <a16:creationId xmlns:a16="http://schemas.microsoft.com/office/drawing/2014/main" id="{FABD8DAC-538F-15A8-8E8B-71AB0A2DCAFF}"/>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008737" y="1360488"/>
            <a:ext cx="10269777" cy="4319587"/>
          </a:xfrm>
        </p:spPr>
      </p:pic>
    </p:spTree>
    <p:extLst>
      <p:ext uri="{BB962C8B-B14F-4D97-AF65-F5344CB8AC3E}">
        <p14:creationId xmlns:p14="http://schemas.microsoft.com/office/powerpoint/2010/main" val="6320694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What are our projects and activities?</a:t>
            </a:r>
          </a:p>
        </p:txBody>
      </p:sp>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atin typeface="Arial" panose="020B0604020202020204" pitchFamily="34" charset="0"/>
                <a:ea typeface="Verdana" panose="020B0604030504040204" pitchFamily="34" charset="0"/>
                <a:cs typeface="Arial" panose="020B0604020202020204" pitchFamily="34" charset="0"/>
              </a:rPr>
              <a:t>POLICY SUPPORT ACTION</a:t>
            </a:r>
            <a:endParaRPr lang="bg-BG"/>
          </a:p>
        </p:txBody>
      </p:sp>
      <p:pic>
        <p:nvPicPr>
          <p:cNvPr id="7" name="Content Placeholder 6" descr="A picture showing logos of EU-funded projects supporting training and education for energy efficiency and renewable energy in buildings">
            <a:extLst>
              <a:ext uri="{FF2B5EF4-FFF2-40B4-BE49-F238E27FC236}">
                <a16:creationId xmlns:a16="http://schemas.microsoft.com/office/drawing/2014/main" id="{F0DF4ABF-D49B-6638-82C8-777C22473ED0}"/>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38414" y="1360488"/>
            <a:ext cx="10210423" cy="4319587"/>
          </a:xfrm>
        </p:spPr>
      </p:pic>
    </p:spTree>
    <p:extLst>
      <p:ext uri="{BB962C8B-B14F-4D97-AF65-F5344CB8AC3E}">
        <p14:creationId xmlns:p14="http://schemas.microsoft.com/office/powerpoint/2010/main" val="407071455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5ACD8-0539-4CC7-9FD1-9DC00E492F13}"/>
              </a:ext>
            </a:extLst>
          </p:cNvPr>
          <p:cNvSpPr>
            <a:spLocks noGrp="1"/>
          </p:cNvSpPr>
          <p:nvPr>
            <p:ph type="ctrTitle"/>
          </p:nvPr>
        </p:nvSpPr>
        <p:spPr/>
        <p:txBody>
          <a:bodyPr>
            <a:normAutofit/>
          </a:bodyPr>
          <a:lstStyle/>
          <a:p>
            <a:r>
              <a:rPr lang="en-US"/>
              <a:t>Green Transition Forum 6.0, 1-5</a:t>
            </a:r>
            <a:r>
              <a:rPr lang="en-US" baseline="30000"/>
              <a:t>th</a:t>
            </a:r>
            <a:r>
              <a:rPr lang="en-US"/>
              <a:t> June, Sofia</a:t>
            </a:r>
          </a:p>
        </p:txBody>
      </p:sp>
      <p:sp>
        <p:nvSpPr>
          <p:cNvPr id="14" name="Text Placeholder 13">
            <a:extLst>
              <a:ext uri="{FF2B5EF4-FFF2-40B4-BE49-F238E27FC236}">
                <a16:creationId xmlns:a16="http://schemas.microsoft.com/office/drawing/2014/main" id="{57571911-3EEB-CDDF-AD8E-1EDF03991596}"/>
              </a:ext>
            </a:extLst>
          </p:cNvPr>
          <p:cNvSpPr>
            <a:spLocks noGrp="1"/>
          </p:cNvSpPr>
          <p:nvPr>
            <p:ph type="body" sz="quarter" idx="16"/>
          </p:nvPr>
        </p:nvSpPr>
        <p:spPr/>
        <p:txBody>
          <a:bodyPr/>
          <a:lstStyle/>
          <a:p>
            <a:r>
              <a:rPr lang="en-US">
                <a:latin typeface="Arial" panose="020B0604020202020204" pitchFamily="34" charset="0"/>
                <a:ea typeface="Verdana" panose="020B0604030504040204" pitchFamily="34" charset="0"/>
                <a:cs typeface="Arial" panose="020B0604020202020204" pitchFamily="34" charset="0"/>
              </a:rPr>
              <a:t>POLICY SUPPORT ACTION</a:t>
            </a:r>
            <a:endParaRPr lang="bg-BG"/>
          </a:p>
        </p:txBody>
      </p:sp>
      <p:pic>
        <p:nvPicPr>
          <p:cNvPr id="8" name="Content Placeholder 7" descr="A picture showing the speakers of the previous Green Transition Forum in Sofia in 2025, including 5 EU commissioners, vice president of the EU parliament, Nobel price laureates, Bulgarian President, Chair of Parliament and ministers">
            <a:extLst>
              <a:ext uri="{FF2B5EF4-FFF2-40B4-BE49-F238E27FC236}">
                <a16:creationId xmlns:a16="http://schemas.microsoft.com/office/drawing/2014/main" id="{29CB494B-03F1-F916-9FB3-2AA35B3D7CD1}"/>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9551" y="1466228"/>
            <a:ext cx="5252897" cy="4804816"/>
          </a:xfrm>
        </p:spPr>
      </p:pic>
    </p:spTree>
    <p:extLst>
      <p:ext uri="{BB962C8B-B14F-4D97-AF65-F5344CB8AC3E}">
        <p14:creationId xmlns:p14="http://schemas.microsoft.com/office/powerpoint/2010/main" val="11516355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1584282" y="2028051"/>
            <a:ext cx="9599400" cy="5667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886" marR="0" lvl="0" indent="-342886" algn="ctr" defTabSz="914400" rtl="0" eaLnBrk="0" fontAlgn="base" latinLnBrk="0" hangingPunct="0">
              <a:lnSpc>
                <a:spcPct val="100000"/>
              </a:lnSpc>
              <a:spcBef>
                <a:spcPct val="20000"/>
              </a:spcBef>
              <a:spcAft>
                <a:spcPct val="0"/>
              </a:spcAft>
              <a:buClr>
                <a:schemeClr val="accent1"/>
              </a:buClr>
              <a:buSzTx/>
              <a:buFont typeface="Arial" pitchFamily="34" charset="0"/>
              <a:buNone/>
              <a:tabLst/>
              <a:defRPr/>
            </a:pPr>
            <a:r>
              <a:rPr kumimoji="0" lang="en-US" sz="3200" b="1" i="0" u="none" strike="noStrike" kern="0" cap="none" spc="0" normalizeH="0" baseline="0" noProof="0">
                <a:ln>
                  <a:noFill/>
                </a:ln>
                <a:solidFill>
                  <a:schemeClr val="accent5"/>
                </a:solidFill>
                <a:effectLst/>
                <a:uLnTx/>
                <a:uFillTx/>
                <a:latin typeface="Calibri" panose="020F0502020204030204" pitchFamily="34" charset="0"/>
                <a:ea typeface="+mn-ea"/>
                <a:cs typeface="Calibri" panose="020F0502020204030204" pitchFamily="34" charset="0"/>
              </a:rPr>
              <a:t>Thank you for your attention!</a:t>
            </a:r>
            <a:endParaRPr kumimoji="0" lang="bg-BG" sz="3200" b="1" i="0" u="none" strike="noStrike" kern="0" cap="none" spc="0" normalizeH="0" baseline="0" noProof="0">
              <a:ln>
                <a:noFill/>
              </a:ln>
              <a:solidFill>
                <a:schemeClr val="accent5"/>
              </a:solidFill>
              <a:effectLst/>
              <a:uLnTx/>
              <a:uFillTx/>
              <a:latin typeface="Calibri" panose="020F0502020204030204" pitchFamily="34" charset="0"/>
              <a:ea typeface="+mn-ea"/>
              <a:cs typeface="Calibri" panose="020F0502020204030204" pitchFamily="34" charset="0"/>
            </a:endParaRPr>
          </a:p>
        </p:txBody>
      </p:sp>
      <p:pic>
        <p:nvPicPr>
          <p:cNvPr id="7" name="Picture 6">
            <a:hlinkClick r:id="rId3" action="ppaction://hlinkfile"/>
            <a:extLst>
              <a:ext uri="{FF2B5EF4-FFF2-40B4-BE49-F238E27FC236}">
                <a16:creationId xmlns:a16="http://schemas.microsoft.com/office/drawing/2014/main" id="{594867BE-7CBF-3240-B7FF-58BD3EA759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67665" y="4509120"/>
            <a:ext cx="1958054" cy="1080120"/>
          </a:xfrm>
          <a:prstGeom prst="rect">
            <a:avLst/>
          </a:prstGeom>
        </p:spPr>
      </p:pic>
      <p:sp>
        <p:nvSpPr>
          <p:cNvPr id="4" name="TextBox 3">
            <a:extLst>
              <a:ext uri="{FF2B5EF4-FFF2-40B4-BE49-F238E27FC236}">
                <a16:creationId xmlns:a16="http://schemas.microsoft.com/office/drawing/2014/main" id="{1502E440-0F13-2B20-0F85-A691E285EA48}"/>
              </a:ext>
            </a:extLst>
          </p:cNvPr>
          <p:cNvSpPr txBox="1"/>
          <p:nvPr/>
        </p:nvSpPr>
        <p:spPr>
          <a:xfrm>
            <a:off x="4367808" y="6036096"/>
            <a:ext cx="1044116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sng" strike="noStrike" kern="1200" cap="none" spc="0" normalizeH="0" baseline="0" noProof="0">
                <a:ln>
                  <a:noFill/>
                </a:ln>
                <a:solidFill>
                  <a:srgbClr val="0000FF"/>
                </a:solidFill>
                <a:effectLst/>
                <a:uLnTx/>
                <a:uFillTx/>
                <a:latin typeface="Aptos" panose="020B0004020202020204" pitchFamily="34" charset="0"/>
                <a:ea typeface="Aptos" panose="020B0004020202020204" pitchFamily="34" charset="0"/>
                <a:cs typeface="Aptos" panose="020B0004020202020204" pitchFamily="34" charset="0"/>
                <a:hlinkClick r:id="rId5"/>
              </a:rPr>
              <a:t>https://www.linkedin.com/posts/divirtue_divirtue-probujdenie-pgsa-activity-7413905647483772928-R0KO?utm_source=share&amp;utm_medium=member_desktop&amp;rcm=ACoAAANAIAkBnTJZoLjG8nhpQjUdRv1Zj1xcBow</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E612-7354-3E8C-6A24-3DCCBF5F4E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95578-BC4B-762B-782B-1B78B6FF101F}"/>
              </a:ext>
            </a:extLst>
          </p:cNvPr>
          <p:cNvSpPr>
            <a:spLocks noGrp="1"/>
          </p:cNvSpPr>
          <p:nvPr>
            <p:ph type="title"/>
          </p:nvPr>
        </p:nvSpPr>
        <p:spPr>
          <a:xfrm>
            <a:off x="839788" y="207818"/>
            <a:ext cx="3932237" cy="2323720"/>
          </a:xfrm>
        </p:spPr>
        <p:txBody>
          <a:bodyPr>
            <a:noAutofit/>
          </a:bodyPr>
          <a:lstStyle/>
          <a:p>
            <a:r>
              <a:rPr lang="en-US" sz="4000" b="1"/>
              <a:t>Systems Thinking Applied to Building Decarbonization</a:t>
            </a:r>
          </a:p>
        </p:txBody>
      </p:sp>
      <p:sp>
        <p:nvSpPr>
          <p:cNvPr id="3" name="Content Placeholder 2">
            <a:extLst>
              <a:ext uri="{FF2B5EF4-FFF2-40B4-BE49-F238E27FC236}">
                <a16:creationId xmlns:a16="http://schemas.microsoft.com/office/drawing/2014/main" id="{1E78E580-3E8F-9675-2BFA-50CEE807539D}"/>
              </a:ext>
            </a:extLst>
          </p:cNvPr>
          <p:cNvSpPr>
            <a:spLocks noGrp="1"/>
          </p:cNvSpPr>
          <p:nvPr>
            <p:ph idx="1"/>
          </p:nvPr>
        </p:nvSpPr>
        <p:spPr>
          <a:xfrm>
            <a:off x="5183188" y="1207558"/>
            <a:ext cx="6172200" cy="5136284"/>
          </a:xfrm>
          <a:ln>
            <a:solidFill>
              <a:srgbClr val="92D050"/>
            </a:solidFill>
          </a:ln>
        </p:spPr>
        <p:txBody>
          <a:bodyPr>
            <a:normAutofit/>
          </a:bodyPr>
          <a:lstStyle/>
          <a:p>
            <a:pPr marL="0" indent="0">
              <a:buNone/>
            </a:pPr>
            <a:r>
              <a:rPr lang="en-US" sz="3000">
                <a:cs typeface="Calibri" panose="020F0502020204030204" pitchFamily="34" charset="0"/>
              </a:rPr>
              <a:t>Kay Aikin</a:t>
            </a:r>
          </a:p>
          <a:p>
            <a:r>
              <a:rPr lang="en-US" sz="3000">
                <a:cs typeface="Calibri" panose="020F0502020204030204" pitchFamily="34" charset="0"/>
              </a:rPr>
              <a:t>Systems Architect – </a:t>
            </a:r>
          </a:p>
          <a:p>
            <a:pPr marL="0" indent="0">
              <a:buNone/>
            </a:pPr>
            <a:r>
              <a:rPr lang="en-US" sz="3000">
                <a:cs typeface="Calibri" panose="020F0502020204030204" pitchFamily="34" charset="0"/>
              </a:rPr>
              <a:t>   Bachelors of Engineering </a:t>
            </a:r>
          </a:p>
          <a:p>
            <a:pPr marL="0" indent="0">
              <a:buNone/>
            </a:pPr>
            <a:r>
              <a:rPr lang="en-US" sz="3000">
                <a:cs typeface="Calibri" panose="020F0502020204030204" pitchFamily="34" charset="0"/>
              </a:rPr>
              <a:t>   (Energy) from Penn State</a:t>
            </a:r>
          </a:p>
          <a:p>
            <a:r>
              <a:rPr lang="en-US" sz="3000">
                <a:cs typeface="Calibri" panose="020F0502020204030204" pitchFamily="34" charset="0"/>
              </a:rPr>
              <a:t>Electric Grid Visionary</a:t>
            </a:r>
          </a:p>
          <a:p>
            <a:r>
              <a:rPr lang="en-US" sz="3000">
                <a:cs typeface="Calibri" panose="020F0502020204030204" pitchFamily="34" charset="0"/>
              </a:rPr>
              <a:t>DOE </a:t>
            </a:r>
            <a:r>
              <a:rPr lang="en-US" sz="3000" err="1">
                <a:cs typeface="Calibri" panose="020F0502020204030204" pitchFamily="34" charset="0"/>
              </a:rPr>
              <a:t>Gridwise</a:t>
            </a:r>
            <a:r>
              <a:rPr lang="en-US" sz="3000">
                <a:cs typeface="Calibri" panose="020F0502020204030204" pitchFamily="34" charset="0"/>
              </a:rPr>
              <a:t> Architecture Council Board Member</a:t>
            </a:r>
          </a:p>
          <a:p>
            <a:r>
              <a:rPr lang="en-US" sz="3000">
                <a:cs typeface="Calibri" panose="020F0502020204030204" pitchFamily="34" charset="0"/>
              </a:rPr>
              <a:t>Senior Advisor-UN Environmental Program</a:t>
            </a:r>
          </a:p>
          <a:p>
            <a:pPr marL="0" indent="0">
              <a:buNone/>
            </a:pPr>
            <a:endParaRPr lang="en-US" sz="3000">
              <a:cs typeface="Calibri" panose="020F0502020204030204" pitchFamily="34" charset="0"/>
            </a:endParaRPr>
          </a:p>
        </p:txBody>
      </p:sp>
      <p:pic>
        <p:nvPicPr>
          <p:cNvPr id="8" name="Picture 7" descr="Image of Kay Aiken.">
            <a:extLst>
              <a:ext uri="{FF2B5EF4-FFF2-40B4-BE49-F238E27FC236}">
                <a16:creationId xmlns:a16="http://schemas.microsoft.com/office/drawing/2014/main" id="{6B72DBF9-143C-F1A6-703D-BF5AD04AA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5053" y="173951"/>
            <a:ext cx="2590031" cy="2674673"/>
          </a:xfrm>
          <a:prstGeom prst="ellipse">
            <a:avLst/>
          </a:prstGeom>
        </p:spPr>
      </p:pic>
    </p:spTree>
    <p:extLst>
      <p:ext uri="{BB962C8B-B14F-4D97-AF65-F5344CB8AC3E}">
        <p14:creationId xmlns:p14="http://schemas.microsoft.com/office/powerpoint/2010/main" val="3988452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FDA92-2050-9794-8D7D-F5763DFE02F4}"/>
              </a:ext>
            </a:extLst>
          </p:cNvPr>
          <p:cNvSpPr>
            <a:spLocks noGrp="1"/>
          </p:cNvSpPr>
          <p:nvPr>
            <p:ph type="title"/>
          </p:nvPr>
        </p:nvSpPr>
        <p:spPr>
          <a:xfrm>
            <a:off x="839788" y="931338"/>
            <a:ext cx="3932237" cy="1600200"/>
          </a:xfrm>
        </p:spPr>
        <p:txBody>
          <a:bodyPr>
            <a:noAutofit/>
          </a:bodyPr>
          <a:lstStyle/>
          <a:p>
            <a:r>
              <a:rPr lang="en-US" sz="4000" b="1"/>
              <a:t>Building Decarbonization is a Systems Challenge</a:t>
            </a:r>
          </a:p>
        </p:txBody>
      </p:sp>
      <p:sp>
        <p:nvSpPr>
          <p:cNvPr id="3" name="Content Placeholder 2">
            <a:extLst>
              <a:ext uri="{FF2B5EF4-FFF2-40B4-BE49-F238E27FC236}">
                <a16:creationId xmlns:a16="http://schemas.microsoft.com/office/drawing/2014/main" id="{48403BCD-194E-983A-BB4A-30C6A7F22215}"/>
              </a:ext>
            </a:extLst>
          </p:cNvPr>
          <p:cNvSpPr>
            <a:spLocks noGrp="1"/>
          </p:cNvSpPr>
          <p:nvPr>
            <p:ph idx="1"/>
          </p:nvPr>
        </p:nvSpPr>
        <p:spPr>
          <a:xfrm>
            <a:off x="836614" y="2610224"/>
            <a:ext cx="3932237" cy="1600200"/>
          </a:xfrm>
          <a:ln>
            <a:noFill/>
          </a:ln>
        </p:spPr>
        <p:txBody>
          <a:bodyPr>
            <a:normAutofit/>
          </a:bodyPr>
          <a:lstStyle/>
          <a:p>
            <a:pPr marL="0" indent="0">
              <a:buNone/>
            </a:pPr>
            <a:r>
              <a:rPr lang="en-US" sz="2400"/>
              <a:t>Building decarbonization is both grid and systems problem</a:t>
            </a:r>
          </a:p>
        </p:txBody>
      </p:sp>
      <p:sp>
        <p:nvSpPr>
          <p:cNvPr id="4" name="Text Placeholder 3">
            <a:extLst>
              <a:ext uri="{FF2B5EF4-FFF2-40B4-BE49-F238E27FC236}">
                <a16:creationId xmlns:a16="http://schemas.microsoft.com/office/drawing/2014/main" id="{C4753354-DFD6-461F-064D-C3D2DCCDDC27}"/>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Buildings drive emissions, peak demand and grid infrastructure</a:t>
            </a:r>
          </a:p>
          <a:p>
            <a:pPr marL="457200" indent="-457200">
              <a:buFont typeface="Arial" panose="020B0604020202020204" pitchFamily="34" charset="0"/>
              <a:buChar char="•"/>
            </a:pPr>
            <a:r>
              <a:rPr lang="en-US" sz="3000"/>
              <a:t>Electrification changes when and where energy is used</a:t>
            </a:r>
          </a:p>
          <a:p>
            <a:pPr marL="457200" indent="-457200">
              <a:buFont typeface="Arial" panose="020B0604020202020204" pitchFamily="34" charset="0"/>
              <a:buChar char="•"/>
            </a:pPr>
            <a:r>
              <a:rPr lang="en-US" sz="3000"/>
              <a:t>Building decarbonization programs succeed or fail at the system level</a:t>
            </a:r>
          </a:p>
        </p:txBody>
      </p:sp>
    </p:spTree>
    <p:extLst>
      <p:ext uri="{BB962C8B-B14F-4D97-AF65-F5344CB8AC3E}">
        <p14:creationId xmlns:p14="http://schemas.microsoft.com/office/powerpoint/2010/main" val="2392404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F0411-5DE1-0AB8-1F72-F5459D62F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BC7F0-689B-A5EE-D342-15F1E0200314}"/>
              </a:ext>
            </a:extLst>
          </p:cNvPr>
          <p:cNvSpPr>
            <a:spLocks noGrp="1"/>
          </p:cNvSpPr>
          <p:nvPr>
            <p:ph type="title"/>
          </p:nvPr>
        </p:nvSpPr>
        <p:spPr>
          <a:xfrm>
            <a:off x="839788" y="261257"/>
            <a:ext cx="3932237" cy="2270281"/>
          </a:xfrm>
        </p:spPr>
        <p:txBody>
          <a:bodyPr>
            <a:noAutofit/>
          </a:bodyPr>
          <a:lstStyle/>
          <a:p>
            <a:r>
              <a:rPr lang="en-US" sz="4000" b="1"/>
              <a:t>Systems Thinking?</a:t>
            </a:r>
            <a:br>
              <a:rPr lang="en-US" sz="4000" b="1"/>
            </a:br>
            <a:br>
              <a:rPr lang="en-US" sz="4000" b="1"/>
            </a:br>
            <a:endParaRPr lang="en-US" sz="4000" b="1"/>
          </a:p>
        </p:txBody>
      </p:sp>
      <p:sp>
        <p:nvSpPr>
          <p:cNvPr id="3" name="Content Placeholder 2">
            <a:extLst>
              <a:ext uri="{FF2B5EF4-FFF2-40B4-BE49-F238E27FC236}">
                <a16:creationId xmlns:a16="http://schemas.microsoft.com/office/drawing/2014/main" id="{1AD8FED8-EF6A-7859-2813-4840B7B4618C}"/>
              </a:ext>
            </a:extLst>
          </p:cNvPr>
          <p:cNvSpPr>
            <a:spLocks noGrp="1"/>
          </p:cNvSpPr>
          <p:nvPr>
            <p:ph idx="1"/>
          </p:nvPr>
        </p:nvSpPr>
        <p:spPr>
          <a:xfrm>
            <a:off x="893952" y="1417320"/>
            <a:ext cx="3932237" cy="1600200"/>
          </a:xfrm>
          <a:ln>
            <a:noFill/>
          </a:ln>
        </p:spPr>
        <p:txBody>
          <a:bodyPr>
            <a:normAutofit/>
          </a:bodyPr>
          <a:lstStyle/>
          <a:p>
            <a:pPr marL="0" indent="0">
              <a:buNone/>
            </a:pPr>
            <a:r>
              <a:rPr lang="en-US" sz="2400"/>
              <a:t>Optimizing Outcomes, not Components</a:t>
            </a:r>
          </a:p>
        </p:txBody>
      </p:sp>
      <p:sp>
        <p:nvSpPr>
          <p:cNvPr id="4" name="Text Placeholder 3">
            <a:extLst>
              <a:ext uri="{FF2B5EF4-FFF2-40B4-BE49-F238E27FC236}">
                <a16:creationId xmlns:a16="http://schemas.microsoft.com/office/drawing/2014/main" id="{4B21BE27-8ADE-4990-22A9-772E90A3BA19}"/>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Focus on interactions and feedback loops</a:t>
            </a:r>
          </a:p>
          <a:p>
            <a:pPr marL="457200" indent="-457200">
              <a:buFont typeface="Arial" panose="020B0604020202020204" pitchFamily="34" charset="0"/>
              <a:buChar char="•"/>
            </a:pPr>
            <a:r>
              <a:rPr lang="en-US" sz="3000"/>
              <a:t>Account for timing, scale and incentives</a:t>
            </a:r>
          </a:p>
          <a:p>
            <a:pPr marL="457200" indent="-457200">
              <a:buFont typeface="Arial" panose="020B0604020202020204" pitchFamily="34" charset="0"/>
              <a:buChar char="•"/>
            </a:pPr>
            <a:r>
              <a:rPr lang="en-US" sz="3000"/>
              <a:t>Avoid unintended consequences</a:t>
            </a:r>
          </a:p>
        </p:txBody>
      </p:sp>
      <p:pic>
        <p:nvPicPr>
          <p:cNvPr id="6" name="Picture 5">
            <a:extLst>
              <a:ext uri="{FF2B5EF4-FFF2-40B4-BE49-F238E27FC236}">
                <a16:creationId xmlns:a16="http://schemas.microsoft.com/office/drawing/2014/main" id="{EFC3A605-D7CD-F066-4B88-744489C413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63931" y="2267411"/>
            <a:ext cx="3832989" cy="3875007"/>
          </a:xfrm>
          <a:prstGeom prst="rect">
            <a:avLst/>
          </a:prstGeom>
          <a:ln w="22225">
            <a:solidFill>
              <a:srgbClr val="92D050"/>
            </a:solidFill>
          </a:ln>
        </p:spPr>
      </p:pic>
    </p:spTree>
    <p:extLst>
      <p:ext uri="{BB962C8B-B14F-4D97-AF65-F5344CB8AC3E}">
        <p14:creationId xmlns:p14="http://schemas.microsoft.com/office/powerpoint/2010/main" val="1180995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80AD4-0336-8A36-3E7C-704EAA6CC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5CF10-9D2F-8AF5-A47F-327E1E40C033}"/>
              </a:ext>
            </a:extLst>
          </p:cNvPr>
          <p:cNvSpPr>
            <a:spLocks noGrp="1"/>
          </p:cNvSpPr>
          <p:nvPr>
            <p:ph type="title"/>
          </p:nvPr>
        </p:nvSpPr>
        <p:spPr>
          <a:xfrm>
            <a:off x="839788" y="261257"/>
            <a:ext cx="3932237" cy="2270281"/>
          </a:xfrm>
        </p:spPr>
        <p:txBody>
          <a:bodyPr>
            <a:noAutofit/>
          </a:bodyPr>
          <a:lstStyle/>
          <a:p>
            <a:r>
              <a:rPr lang="en-US" sz="4000" b="1"/>
              <a:t>Buildings are Dynamic</a:t>
            </a:r>
            <a:br>
              <a:rPr lang="en-US" sz="4000" b="1"/>
            </a:br>
            <a:br>
              <a:rPr lang="en-US" sz="4000" b="1"/>
            </a:br>
            <a:endParaRPr lang="en-US" sz="4000" b="1"/>
          </a:p>
        </p:txBody>
      </p:sp>
      <p:sp>
        <p:nvSpPr>
          <p:cNvPr id="3" name="Content Placeholder 2">
            <a:extLst>
              <a:ext uri="{FF2B5EF4-FFF2-40B4-BE49-F238E27FC236}">
                <a16:creationId xmlns:a16="http://schemas.microsoft.com/office/drawing/2014/main" id="{0108D1AA-2F7A-55E1-76EB-C9DA810B2E01}"/>
              </a:ext>
            </a:extLst>
          </p:cNvPr>
          <p:cNvSpPr>
            <a:spLocks noGrp="1"/>
          </p:cNvSpPr>
          <p:nvPr>
            <p:ph idx="1"/>
          </p:nvPr>
        </p:nvSpPr>
        <p:spPr>
          <a:xfrm>
            <a:off x="839788" y="1457036"/>
            <a:ext cx="3932237" cy="1600200"/>
          </a:xfrm>
          <a:ln>
            <a:noFill/>
          </a:ln>
        </p:spPr>
        <p:txBody>
          <a:bodyPr>
            <a:normAutofit/>
          </a:bodyPr>
          <a:lstStyle/>
          <a:p>
            <a:pPr marL="0" indent="0">
              <a:buNone/>
            </a:pPr>
            <a:r>
              <a:rPr lang="en-US" sz="2400"/>
              <a:t>Electrified Buildings need to be </a:t>
            </a:r>
            <a:r>
              <a:rPr lang="en-US" sz="2400" b="1" u="sng"/>
              <a:t>active grid participants</a:t>
            </a:r>
          </a:p>
        </p:txBody>
      </p:sp>
      <p:pic>
        <p:nvPicPr>
          <p:cNvPr id="5" name="Picture 4" descr="Grid integrated building: load profiles.">
            <a:extLst>
              <a:ext uri="{FF2B5EF4-FFF2-40B4-BE49-F238E27FC236}">
                <a16:creationId xmlns:a16="http://schemas.microsoft.com/office/drawing/2014/main" id="{F5902F0C-1100-5107-DF47-8419362EB6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602" t="12381" r="9119" b="46538"/>
          <a:stretch/>
        </p:blipFill>
        <p:spPr>
          <a:xfrm>
            <a:off x="497114" y="2523258"/>
            <a:ext cx="5377981" cy="3606409"/>
          </a:xfrm>
          <a:prstGeom prst="rect">
            <a:avLst/>
          </a:prstGeom>
          <a:ln>
            <a:solidFill>
              <a:schemeClr val="tx1"/>
            </a:solidFill>
          </a:ln>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9CB8A548-8AC3-A524-116E-F57AC0BDDE82}"/>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Heat pumps, EVs, storage, controls</a:t>
            </a:r>
          </a:p>
          <a:p>
            <a:pPr marL="457200" indent="-457200">
              <a:buFont typeface="Arial" panose="020B0604020202020204" pitchFamily="34" charset="0"/>
              <a:buChar char="•"/>
            </a:pPr>
            <a:r>
              <a:rPr lang="en-US" sz="3000"/>
              <a:t>Load shape now matters as much a load size</a:t>
            </a:r>
          </a:p>
          <a:p>
            <a:pPr marL="457200" indent="-457200">
              <a:buFont typeface="Arial" panose="020B0604020202020204" pitchFamily="34" charset="0"/>
              <a:buChar char="•"/>
            </a:pPr>
            <a:r>
              <a:rPr lang="en-US" sz="3000"/>
              <a:t>Location matters </a:t>
            </a:r>
          </a:p>
          <a:p>
            <a:pPr marL="457200" indent="-457200">
              <a:buFont typeface="Arial" panose="020B0604020202020204" pitchFamily="34" charset="0"/>
              <a:buChar char="•"/>
            </a:pPr>
            <a:r>
              <a:rPr lang="en-US" sz="3000"/>
              <a:t>Buildings can be assets or liabilities</a:t>
            </a:r>
          </a:p>
        </p:txBody>
      </p:sp>
      <p:sp>
        <p:nvSpPr>
          <p:cNvPr id="7" name="TextBox 6">
            <a:extLst>
              <a:ext uri="{FF2B5EF4-FFF2-40B4-BE49-F238E27FC236}">
                <a16:creationId xmlns:a16="http://schemas.microsoft.com/office/drawing/2014/main" id="{065F3763-30E0-72CB-5EF1-A52E73364812}"/>
              </a:ext>
            </a:extLst>
          </p:cNvPr>
          <p:cNvSpPr txBox="1"/>
          <p:nvPr/>
        </p:nvSpPr>
        <p:spPr>
          <a:xfrm>
            <a:off x="1928502" y="6129667"/>
            <a:ext cx="40116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E7C54"/>
                </a:solidFill>
                <a:effectLst/>
                <a:uLnTx/>
                <a:uFillTx/>
                <a:latin typeface="Roboto" panose="02000000000000000000" pitchFamily="2" charset="0"/>
                <a:ea typeface="Roboto" panose="02000000000000000000" pitchFamily="2" charset="0"/>
                <a:cs typeface="Roboto Light" charset="0"/>
              </a:rPr>
              <a:t>Value Potential for Grid Integrated Buildings in the GSA Portfolio, Rocky Mountain Institute p. 10</a:t>
            </a:r>
          </a:p>
        </p:txBody>
      </p:sp>
    </p:spTree>
    <p:extLst>
      <p:ext uri="{BB962C8B-B14F-4D97-AF65-F5344CB8AC3E}">
        <p14:creationId xmlns:p14="http://schemas.microsoft.com/office/powerpoint/2010/main" val="305277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lstStyle/>
          <a:p>
            <a:r>
              <a:rPr lang="en-US"/>
              <a:t>UN Sustainability Collaboration</a:t>
            </a:r>
          </a:p>
        </p:txBody>
      </p:sp>
      <p:sp>
        <p:nvSpPr>
          <p:cNvPr id="5" name="Slide Number Placeholder 4">
            <a:extLst>
              <a:ext uri="{FF2B5EF4-FFF2-40B4-BE49-F238E27FC236}">
                <a16:creationId xmlns:a16="http://schemas.microsoft.com/office/drawing/2014/main" id="{5D7E2464-1B80-9AC9-40DC-7928E8E115D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90786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ACE51-6004-FC31-9874-ACB318C7E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40254C-F223-A83C-D298-074A4068BF88}"/>
              </a:ext>
            </a:extLst>
          </p:cNvPr>
          <p:cNvSpPr>
            <a:spLocks noGrp="1"/>
          </p:cNvSpPr>
          <p:nvPr>
            <p:ph type="title"/>
          </p:nvPr>
        </p:nvSpPr>
        <p:spPr>
          <a:xfrm>
            <a:off x="839788" y="261257"/>
            <a:ext cx="3932237" cy="2270281"/>
          </a:xfrm>
        </p:spPr>
        <p:txBody>
          <a:bodyPr>
            <a:noAutofit/>
          </a:bodyPr>
          <a:lstStyle/>
          <a:p>
            <a:r>
              <a:rPr lang="en-US" sz="4000" b="1"/>
              <a:t>The Distribution Grid Wasn’t Designed - it Grew</a:t>
            </a:r>
          </a:p>
        </p:txBody>
      </p:sp>
      <p:sp>
        <p:nvSpPr>
          <p:cNvPr id="3" name="Content Placeholder 2">
            <a:extLst>
              <a:ext uri="{FF2B5EF4-FFF2-40B4-BE49-F238E27FC236}">
                <a16:creationId xmlns:a16="http://schemas.microsoft.com/office/drawing/2014/main" id="{67C690FC-2D04-3DAB-E75C-A0C862EB4B49}"/>
              </a:ext>
            </a:extLst>
          </p:cNvPr>
          <p:cNvSpPr>
            <a:spLocks noGrp="1"/>
          </p:cNvSpPr>
          <p:nvPr>
            <p:ph idx="1"/>
          </p:nvPr>
        </p:nvSpPr>
        <p:spPr>
          <a:xfrm>
            <a:off x="839788" y="2531538"/>
            <a:ext cx="3932237" cy="1600200"/>
          </a:xfrm>
          <a:ln>
            <a:noFill/>
          </a:ln>
        </p:spPr>
        <p:txBody>
          <a:bodyPr>
            <a:normAutofit/>
          </a:bodyPr>
          <a:lstStyle/>
          <a:p>
            <a:pPr marL="0" indent="0">
              <a:buNone/>
            </a:pPr>
            <a:r>
              <a:rPr lang="en-US" sz="2400"/>
              <a:t>A mismatch between current grid architecture and the dynamics of buildings</a:t>
            </a:r>
          </a:p>
        </p:txBody>
      </p:sp>
      <p:sp>
        <p:nvSpPr>
          <p:cNvPr id="4" name="Text Placeholder 3">
            <a:extLst>
              <a:ext uri="{FF2B5EF4-FFF2-40B4-BE49-F238E27FC236}">
                <a16:creationId xmlns:a16="http://schemas.microsoft.com/office/drawing/2014/main" id="{1A30835D-321D-7593-C4FA-5088757EE992}"/>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The old grid – designed for predictable, slow load growth</a:t>
            </a:r>
          </a:p>
          <a:p>
            <a:pPr marL="457200" indent="-457200">
              <a:buFont typeface="Arial" panose="020B0604020202020204" pitchFamily="34" charset="0"/>
              <a:buChar char="•"/>
            </a:pPr>
            <a:r>
              <a:rPr lang="en-US" sz="3000"/>
              <a:t>Now seeing fast ramps and coincident peaks with damaging and expensive localized effects</a:t>
            </a:r>
          </a:p>
          <a:p>
            <a:pPr marL="457200" indent="-457200">
              <a:buFont typeface="Arial" panose="020B0604020202020204" pitchFamily="34" charset="0"/>
              <a:buChar char="•"/>
            </a:pPr>
            <a:r>
              <a:rPr lang="en-US" sz="3000"/>
              <a:t>Risk: costly over building and stranded assets</a:t>
            </a:r>
          </a:p>
        </p:txBody>
      </p:sp>
    </p:spTree>
    <p:extLst>
      <p:ext uri="{BB962C8B-B14F-4D97-AF65-F5344CB8AC3E}">
        <p14:creationId xmlns:p14="http://schemas.microsoft.com/office/powerpoint/2010/main" val="3760214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E1196-B7E2-517F-5501-D38C84295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B95EE-B513-54DA-A601-8571D9954980}"/>
              </a:ext>
            </a:extLst>
          </p:cNvPr>
          <p:cNvSpPr>
            <a:spLocks noGrp="1"/>
          </p:cNvSpPr>
          <p:nvPr>
            <p:ph type="title"/>
          </p:nvPr>
        </p:nvSpPr>
        <p:spPr>
          <a:xfrm>
            <a:off x="839788" y="261257"/>
            <a:ext cx="3932237" cy="2270281"/>
          </a:xfrm>
        </p:spPr>
        <p:txBody>
          <a:bodyPr>
            <a:noAutofit/>
          </a:bodyPr>
          <a:lstStyle/>
          <a:p>
            <a:r>
              <a:rPr lang="en-US" sz="4000" b="1"/>
              <a:t>Why Buildings - Grid Integration?</a:t>
            </a:r>
            <a:br>
              <a:rPr lang="en-US" sz="4000" b="1"/>
            </a:br>
            <a:br>
              <a:rPr lang="en-US" sz="4000" b="1"/>
            </a:br>
            <a:endParaRPr lang="en-US" sz="4000" b="1"/>
          </a:p>
        </p:txBody>
      </p:sp>
      <p:sp>
        <p:nvSpPr>
          <p:cNvPr id="3" name="Content Placeholder 2">
            <a:extLst>
              <a:ext uri="{FF2B5EF4-FFF2-40B4-BE49-F238E27FC236}">
                <a16:creationId xmlns:a16="http://schemas.microsoft.com/office/drawing/2014/main" id="{41B2C7E2-ACE3-4472-E0D2-E671ECF55281}"/>
              </a:ext>
            </a:extLst>
          </p:cNvPr>
          <p:cNvSpPr>
            <a:spLocks noGrp="1"/>
          </p:cNvSpPr>
          <p:nvPr>
            <p:ph idx="1"/>
          </p:nvPr>
        </p:nvSpPr>
        <p:spPr>
          <a:xfrm>
            <a:off x="839787" y="1515538"/>
            <a:ext cx="3932237" cy="1600200"/>
          </a:xfrm>
          <a:ln>
            <a:noFill/>
          </a:ln>
        </p:spPr>
        <p:txBody>
          <a:bodyPr>
            <a:normAutofit/>
          </a:bodyPr>
          <a:lstStyle/>
          <a:p>
            <a:pPr marL="0" indent="0">
              <a:buNone/>
            </a:pPr>
            <a:r>
              <a:rPr lang="en-US" sz="2400"/>
              <a:t>Building Grid Integration is the difference between affordability and energy poverty</a:t>
            </a:r>
          </a:p>
        </p:txBody>
      </p:sp>
      <p:sp>
        <p:nvSpPr>
          <p:cNvPr id="4" name="Text Placeholder 3">
            <a:extLst>
              <a:ext uri="{FF2B5EF4-FFF2-40B4-BE49-F238E27FC236}">
                <a16:creationId xmlns:a16="http://schemas.microsoft.com/office/drawing/2014/main" id="{7393FA2D-8341-57D3-74C1-C756ADB42295}"/>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Peak management and local hosting capacity</a:t>
            </a:r>
          </a:p>
          <a:p>
            <a:pPr marL="457200" indent="-457200">
              <a:buFont typeface="Arial" panose="020B0604020202020204" pitchFamily="34" charset="0"/>
              <a:buChar char="•"/>
            </a:pPr>
            <a:r>
              <a:rPr lang="en-US" sz="3000"/>
              <a:t>Deferred or avoided CAPEX</a:t>
            </a:r>
          </a:p>
          <a:p>
            <a:pPr marL="457200" indent="-457200">
              <a:buFont typeface="Arial" panose="020B0604020202020204" pitchFamily="34" charset="0"/>
              <a:buChar char="•"/>
            </a:pPr>
            <a:r>
              <a:rPr lang="en-US" sz="3000"/>
              <a:t>Greater DER at the edge</a:t>
            </a:r>
          </a:p>
          <a:p>
            <a:pPr marL="457200" indent="-457200">
              <a:buFont typeface="Arial" panose="020B0604020202020204" pitchFamily="34" charset="0"/>
              <a:buChar char="•"/>
            </a:pPr>
            <a:r>
              <a:rPr lang="en-US" sz="3000"/>
              <a:t>Improved affordability and resilience</a:t>
            </a:r>
          </a:p>
          <a:p>
            <a:pPr marL="457200" indent="-457200">
              <a:buFont typeface="Arial" panose="020B0604020202020204" pitchFamily="34" charset="0"/>
              <a:buChar char="•"/>
            </a:pPr>
            <a:r>
              <a:rPr lang="en-US" sz="3000"/>
              <a:t>Risk: poor operational coordination</a:t>
            </a:r>
          </a:p>
        </p:txBody>
      </p:sp>
    </p:spTree>
    <p:extLst>
      <p:ext uri="{BB962C8B-B14F-4D97-AF65-F5344CB8AC3E}">
        <p14:creationId xmlns:p14="http://schemas.microsoft.com/office/powerpoint/2010/main" val="500044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9E07A-FCBE-F2D5-2910-D7BED76C6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6FB36-DCC5-FCEB-85A3-0C20335CAA76}"/>
              </a:ext>
            </a:extLst>
          </p:cNvPr>
          <p:cNvSpPr>
            <a:spLocks noGrp="1"/>
          </p:cNvSpPr>
          <p:nvPr>
            <p:ph type="title"/>
          </p:nvPr>
        </p:nvSpPr>
        <p:spPr>
          <a:xfrm>
            <a:off x="839788" y="261257"/>
            <a:ext cx="3932237" cy="2270281"/>
          </a:xfrm>
        </p:spPr>
        <p:txBody>
          <a:bodyPr>
            <a:noAutofit/>
          </a:bodyPr>
          <a:lstStyle/>
          <a:p>
            <a:r>
              <a:rPr lang="en-US" sz="4000" b="1"/>
              <a:t>Australia as a Test Case</a:t>
            </a:r>
            <a:br>
              <a:rPr lang="en-US" sz="4000" b="1"/>
            </a:br>
            <a:br>
              <a:rPr lang="en-US" sz="4000" b="1"/>
            </a:br>
            <a:endParaRPr lang="en-US" sz="4000" b="1"/>
          </a:p>
        </p:txBody>
      </p:sp>
      <p:sp>
        <p:nvSpPr>
          <p:cNvPr id="3" name="Content Placeholder 2">
            <a:extLst>
              <a:ext uri="{FF2B5EF4-FFF2-40B4-BE49-F238E27FC236}">
                <a16:creationId xmlns:a16="http://schemas.microsoft.com/office/drawing/2014/main" id="{E4E259E5-BCF3-BB52-E739-03BBC9131526}"/>
              </a:ext>
            </a:extLst>
          </p:cNvPr>
          <p:cNvSpPr>
            <a:spLocks noGrp="1"/>
          </p:cNvSpPr>
          <p:nvPr>
            <p:ph idx="1"/>
          </p:nvPr>
        </p:nvSpPr>
        <p:spPr>
          <a:xfrm>
            <a:off x="839787" y="1515538"/>
            <a:ext cx="3932237" cy="1600200"/>
          </a:xfrm>
          <a:ln>
            <a:noFill/>
          </a:ln>
        </p:spPr>
        <p:txBody>
          <a:bodyPr>
            <a:normAutofit/>
          </a:bodyPr>
          <a:lstStyle/>
          <a:p>
            <a:pPr marL="0" indent="0">
              <a:buNone/>
            </a:pPr>
            <a:r>
              <a:rPr lang="en-US" sz="2400"/>
              <a:t>What happens when buildings become grid-scale actors</a:t>
            </a:r>
          </a:p>
        </p:txBody>
      </p:sp>
      <p:sp>
        <p:nvSpPr>
          <p:cNvPr id="4" name="Text Placeholder 3">
            <a:extLst>
              <a:ext uri="{FF2B5EF4-FFF2-40B4-BE49-F238E27FC236}">
                <a16:creationId xmlns:a16="http://schemas.microsoft.com/office/drawing/2014/main" id="{F1446521-5EFF-62CC-6A4A-5349A2A86CAD}"/>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World-leading rooftop solar penetration</a:t>
            </a:r>
          </a:p>
          <a:p>
            <a:pPr marL="457200" indent="-457200">
              <a:buFont typeface="Arial" panose="020B0604020202020204" pitchFamily="34" charset="0"/>
              <a:buChar char="•"/>
            </a:pPr>
            <a:r>
              <a:rPr lang="en-US" sz="3000"/>
              <a:t>Rapid electrification and DER growth</a:t>
            </a:r>
          </a:p>
          <a:p>
            <a:pPr marL="457200" indent="-457200">
              <a:buFont typeface="Arial" panose="020B0604020202020204" pitchFamily="34" charset="0"/>
              <a:buChar char="•"/>
            </a:pPr>
            <a:r>
              <a:rPr lang="en-US" sz="3000"/>
              <a:t>Distribution System now a system constraint</a:t>
            </a:r>
          </a:p>
          <a:p>
            <a:pPr marL="457200" indent="-457200">
              <a:buFont typeface="Arial" panose="020B0604020202020204" pitchFamily="34" charset="0"/>
              <a:buChar char="•"/>
            </a:pPr>
            <a:r>
              <a:rPr lang="en-US" sz="3000"/>
              <a:t>Response: reframing of problem as a system-design challenge</a:t>
            </a:r>
          </a:p>
        </p:txBody>
      </p:sp>
    </p:spTree>
    <p:extLst>
      <p:ext uri="{BB962C8B-B14F-4D97-AF65-F5344CB8AC3E}">
        <p14:creationId xmlns:p14="http://schemas.microsoft.com/office/powerpoint/2010/main" val="352071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3C654-C4CE-41A5-21DE-1D7012168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C11EC-A52C-FFFA-AA07-9E68F5349D6D}"/>
              </a:ext>
            </a:extLst>
          </p:cNvPr>
          <p:cNvSpPr>
            <a:spLocks noGrp="1"/>
          </p:cNvSpPr>
          <p:nvPr>
            <p:ph type="title"/>
          </p:nvPr>
        </p:nvSpPr>
        <p:spPr>
          <a:xfrm>
            <a:off x="839788" y="261257"/>
            <a:ext cx="3932237" cy="2270281"/>
          </a:xfrm>
        </p:spPr>
        <p:txBody>
          <a:bodyPr>
            <a:noAutofit/>
          </a:bodyPr>
          <a:lstStyle/>
          <a:p>
            <a:r>
              <a:rPr lang="en-US" sz="4000" b="1"/>
              <a:t>What Australia Changed?</a:t>
            </a:r>
            <a:br>
              <a:rPr lang="en-US" sz="4000" b="1"/>
            </a:br>
            <a:br>
              <a:rPr lang="en-US" sz="4000" b="1"/>
            </a:br>
            <a:endParaRPr lang="en-US" sz="4000" b="1"/>
          </a:p>
        </p:txBody>
      </p:sp>
      <p:sp>
        <p:nvSpPr>
          <p:cNvPr id="3" name="Content Placeholder 2">
            <a:extLst>
              <a:ext uri="{FF2B5EF4-FFF2-40B4-BE49-F238E27FC236}">
                <a16:creationId xmlns:a16="http://schemas.microsoft.com/office/drawing/2014/main" id="{7C23D69C-2ACF-76C8-ECC1-E9739EE5CF32}"/>
              </a:ext>
            </a:extLst>
          </p:cNvPr>
          <p:cNvSpPr>
            <a:spLocks noGrp="1"/>
          </p:cNvSpPr>
          <p:nvPr>
            <p:ph idx="1"/>
          </p:nvPr>
        </p:nvSpPr>
        <p:spPr>
          <a:xfrm>
            <a:off x="839788" y="1495216"/>
            <a:ext cx="3932237" cy="1600200"/>
          </a:xfrm>
          <a:ln>
            <a:noFill/>
          </a:ln>
        </p:spPr>
        <p:txBody>
          <a:bodyPr>
            <a:normAutofit/>
          </a:bodyPr>
          <a:lstStyle/>
          <a:p>
            <a:pPr marL="0" indent="0">
              <a:buNone/>
            </a:pPr>
            <a:r>
              <a:rPr lang="en-US" sz="2400"/>
              <a:t>Replaced technology development centric approach to a system design centric approach</a:t>
            </a:r>
          </a:p>
        </p:txBody>
      </p:sp>
      <p:sp>
        <p:nvSpPr>
          <p:cNvPr id="8" name="TextBox 7">
            <a:extLst>
              <a:ext uri="{FF2B5EF4-FFF2-40B4-BE49-F238E27FC236}">
                <a16:creationId xmlns:a16="http://schemas.microsoft.com/office/drawing/2014/main" id="{D45AACED-969D-9B17-5217-8468FCF338A7}"/>
              </a:ext>
            </a:extLst>
          </p:cNvPr>
          <p:cNvSpPr txBox="1"/>
          <p:nvPr/>
        </p:nvSpPr>
        <p:spPr>
          <a:xfrm>
            <a:off x="320040" y="4369109"/>
            <a:ext cx="61003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https://</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mn-cs"/>
              </a:rPr>
              <a:t>energycatalyst.au</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mn-cs"/>
              </a:rPr>
              <a:t>futuregrid</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a:t>
            </a:r>
          </a:p>
        </p:txBody>
      </p:sp>
      <p:sp>
        <p:nvSpPr>
          <p:cNvPr id="6" name="TextBox 5">
            <a:extLst>
              <a:ext uri="{FF2B5EF4-FFF2-40B4-BE49-F238E27FC236}">
                <a16:creationId xmlns:a16="http://schemas.microsoft.com/office/drawing/2014/main" id="{D6726AC5-A0E8-3A95-C6F4-CA38BA28B338}"/>
              </a:ext>
            </a:extLst>
          </p:cNvPr>
          <p:cNvSpPr txBox="1"/>
          <p:nvPr/>
        </p:nvSpPr>
        <p:spPr>
          <a:xfrm>
            <a:off x="320040" y="4738441"/>
            <a:ext cx="549293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CSIRO: The Commonwealth Scientific and Industrial Research </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mn-cs"/>
              </a:rPr>
              <a:t>Organisation</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is Australia's national science agency, </a:t>
            </a:r>
          </a:p>
        </p:txBody>
      </p:sp>
      <p:sp>
        <p:nvSpPr>
          <p:cNvPr id="9" name="TextBox 8">
            <a:extLst>
              <a:ext uri="{FF2B5EF4-FFF2-40B4-BE49-F238E27FC236}">
                <a16:creationId xmlns:a16="http://schemas.microsoft.com/office/drawing/2014/main" id="{8D3EB8AB-6383-5004-C266-18C1E05797E5}"/>
              </a:ext>
            </a:extLst>
          </p:cNvPr>
          <p:cNvSpPr txBox="1"/>
          <p:nvPr/>
        </p:nvSpPr>
        <p:spPr>
          <a:xfrm>
            <a:off x="320040" y="5652682"/>
            <a:ext cx="54929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AEMO: Australian Electric Market Operator</a:t>
            </a:r>
          </a:p>
        </p:txBody>
      </p:sp>
      <p:sp>
        <p:nvSpPr>
          <p:cNvPr id="4" name="Text Placeholder 3">
            <a:extLst>
              <a:ext uri="{FF2B5EF4-FFF2-40B4-BE49-F238E27FC236}">
                <a16:creationId xmlns:a16="http://schemas.microsoft.com/office/drawing/2014/main" id="{76B6CE7A-FAF6-BCCA-5043-1673A2E83907}"/>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Shift from passive consumers to participants</a:t>
            </a:r>
          </a:p>
          <a:p>
            <a:pPr marL="457200" indent="-457200">
              <a:buFont typeface="Arial" panose="020B0604020202020204" pitchFamily="34" charset="0"/>
              <a:buChar char="•"/>
            </a:pPr>
            <a:r>
              <a:rPr lang="en-US" sz="3000"/>
              <a:t>Grid-aware DER integration</a:t>
            </a:r>
          </a:p>
          <a:p>
            <a:pPr marL="457200" indent="-457200">
              <a:buFont typeface="Arial" panose="020B0604020202020204" pitchFamily="34" charset="0"/>
              <a:buChar char="•"/>
            </a:pPr>
            <a:r>
              <a:rPr lang="en-US" sz="3000"/>
              <a:t>Human-centered, system-level objectives</a:t>
            </a:r>
          </a:p>
        </p:txBody>
      </p:sp>
    </p:spTree>
    <p:extLst>
      <p:ext uri="{BB962C8B-B14F-4D97-AF65-F5344CB8AC3E}">
        <p14:creationId xmlns:p14="http://schemas.microsoft.com/office/powerpoint/2010/main" val="373542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106EC-4883-8F72-FDA4-B0A717F51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5F45C-10A6-660F-43D4-DCB15C0073E5}"/>
              </a:ext>
            </a:extLst>
          </p:cNvPr>
          <p:cNvSpPr>
            <a:spLocks noGrp="1"/>
          </p:cNvSpPr>
          <p:nvPr>
            <p:ph type="title"/>
          </p:nvPr>
        </p:nvSpPr>
        <p:spPr>
          <a:xfrm>
            <a:off x="839788" y="261257"/>
            <a:ext cx="3932237" cy="2270281"/>
          </a:xfrm>
        </p:spPr>
        <p:txBody>
          <a:bodyPr>
            <a:noAutofit/>
          </a:bodyPr>
          <a:lstStyle/>
          <a:p>
            <a:r>
              <a:rPr lang="en-US" sz="4000" b="1"/>
              <a:t>A Systems Thinking Path Forward</a:t>
            </a:r>
            <a:br>
              <a:rPr lang="en-US" sz="4000" b="1"/>
            </a:br>
            <a:endParaRPr lang="en-US" sz="4000" b="1"/>
          </a:p>
        </p:txBody>
      </p:sp>
      <p:sp>
        <p:nvSpPr>
          <p:cNvPr id="3" name="Content Placeholder 2">
            <a:extLst>
              <a:ext uri="{FF2B5EF4-FFF2-40B4-BE49-F238E27FC236}">
                <a16:creationId xmlns:a16="http://schemas.microsoft.com/office/drawing/2014/main" id="{DC530777-90E7-946F-D8E5-23D96CAAF296}"/>
              </a:ext>
            </a:extLst>
          </p:cNvPr>
          <p:cNvSpPr>
            <a:spLocks noGrp="1"/>
          </p:cNvSpPr>
          <p:nvPr>
            <p:ph idx="1"/>
          </p:nvPr>
        </p:nvSpPr>
        <p:spPr>
          <a:xfrm>
            <a:off x="839788" y="2096109"/>
            <a:ext cx="3932237" cy="1600200"/>
          </a:xfrm>
          <a:ln>
            <a:noFill/>
          </a:ln>
        </p:spPr>
        <p:txBody>
          <a:bodyPr>
            <a:normAutofit/>
          </a:bodyPr>
          <a:lstStyle/>
          <a:p>
            <a:pPr marL="0" indent="0">
              <a:buNone/>
            </a:pPr>
            <a:r>
              <a:rPr lang="en-US" sz="2400"/>
              <a:t>Even well intentioned and well-designed programs can create system risks.</a:t>
            </a:r>
          </a:p>
        </p:txBody>
      </p:sp>
      <p:sp>
        <p:nvSpPr>
          <p:cNvPr id="4" name="Text Placeholder 3">
            <a:extLst>
              <a:ext uri="{FF2B5EF4-FFF2-40B4-BE49-F238E27FC236}">
                <a16:creationId xmlns:a16="http://schemas.microsoft.com/office/drawing/2014/main" id="{C0FA19B8-B4BF-CA46-DF50-05CF625F8DED}"/>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Coordinate building portfolios: incentives, regulation, utility business model reform,  and technology.</a:t>
            </a:r>
          </a:p>
          <a:p>
            <a:pPr marL="457200" indent="-457200">
              <a:buFont typeface="Arial" panose="020B0604020202020204" pitchFamily="34" charset="0"/>
              <a:buChar char="•"/>
            </a:pPr>
            <a:r>
              <a:rPr lang="en-US" sz="3000"/>
              <a:t>Flexible interconnection and Flexible (Dynamic) Operating Envelopes</a:t>
            </a:r>
          </a:p>
          <a:p>
            <a:pPr marL="457200" indent="-457200">
              <a:buFont typeface="Arial" panose="020B0604020202020204" pitchFamily="34" charset="0"/>
              <a:buChar char="•"/>
            </a:pPr>
            <a:r>
              <a:rPr lang="en-US" sz="3000"/>
              <a:t>Performance-based outcomes</a:t>
            </a:r>
          </a:p>
        </p:txBody>
      </p:sp>
    </p:spTree>
    <p:extLst>
      <p:ext uri="{BB962C8B-B14F-4D97-AF65-F5344CB8AC3E}">
        <p14:creationId xmlns:p14="http://schemas.microsoft.com/office/powerpoint/2010/main" val="1865093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19E8-B659-2701-148D-6BA4AC997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F9C82-26AD-B352-D5B4-6B270848B1B1}"/>
              </a:ext>
            </a:extLst>
          </p:cNvPr>
          <p:cNvSpPr>
            <a:spLocks noGrp="1"/>
          </p:cNvSpPr>
          <p:nvPr>
            <p:ph type="title"/>
          </p:nvPr>
        </p:nvSpPr>
        <p:spPr>
          <a:xfrm>
            <a:off x="839788" y="261257"/>
            <a:ext cx="3932237" cy="2270281"/>
          </a:xfrm>
        </p:spPr>
        <p:txBody>
          <a:bodyPr>
            <a:noAutofit/>
          </a:bodyPr>
          <a:lstStyle/>
          <a:p>
            <a:r>
              <a:rPr lang="en-US" sz="4000" b="1"/>
              <a:t>Decarbonization is a Design Choice</a:t>
            </a:r>
            <a:br>
              <a:rPr lang="en-US" sz="4000" b="1"/>
            </a:br>
            <a:endParaRPr lang="en-US" sz="4000" b="1"/>
          </a:p>
        </p:txBody>
      </p:sp>
      <p:sp>
        <p:nvSpPr>
          <p:cNvPr id="3" name="Content Placeholder 2">
            <a:extLst>
              <a:ext uri="{FF2B5EF4-FFF2-40B4-BE49-F238E27FC236}">
                <a16:creationId xmlns:a16="http://schemas.microsoft.com/office/drawing/2014/main" id="{AA6B3673-5C9F-5A17-2A33-6B5149F6EE2E}"/>
              </a:ext>
            </a:extLst>
          </p:cNvPr>
          <p:cNvSpPr>
            <a:spLocks noGrp="1"/>
          </p:cNvSpPr>
          <p:nvPr>
            <p:ph idx="1"/>
          </p:nvPr>
        </p:nvSpPr>
        <p:spPr>
          <a:xfrm>
            <a:off x="839788" y="2096109"/>
            <a:ext cx="3932237" cy="1600200"/>
          </a:xfrm>
          <a:ln>
            <a:noFill/>
          </a:ln>
        </p:spPr>
        <p:txBody>
          <a:bodyPr>
            <a:normAutofit/>
          </a:bodyPr>
          <a:lstStyle/>
          <a:p>
            <a:pPr marL="0" indent="0">
              <a:buNone/>
            </a:pPr>
            <a:r>
              <a:rPr lang="en-US" sz="2400"/>
              <a:t>We can design for new better outcomes or pay for the consequences for unaffordability that emerge</a:t>
            </a:r>
          </a:p>
        </p:txBody>
      </p:sp>
      <p:sp>
        <p:nvSpPr>
          <p:cNvPr id="4" name="Text Placeholder 3">
            <a:extLst>
              <a:ext uri="{FF2B5EF4-FFF2-40B4-BE49-F238E27FC236}">
                <a16:creationId xmlns:a16="http://schemas.microsoft.com/office/drawing/2014/main" id="{578589D3-FB39-E87B-313A-FD4D2974665B}"/>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Decarbonization is achievable</a:t>
            </a:r>
          </a:p>
          <a:p>
            <a:pPr marL="457200" indent="-457200">
              <a:buFont typeface="Arial" panose="020B0604020202020204" pitchFamily="34" charset="0"/>
              <a:buChar char="•"/>
            </a:pPr>
            <a:r>
              <a:rPr lang="en-US" sz="3000"/>
              <a:t>Systems design driven by systems thinking determines cost and equity within the system.</a:t>
            </a:r>
          </a:p>
          <a:p>
            <a:pPr marL="457200" indent="-457200">
              <a:buFont typeface="Arial" panose="020B0604020202020204" pitchFamily="34" charset="0"/>
              <a:buChar char="•"/>
            </a:pPr>
            <a:r>
              <a:rPr lang="en-US" sz="3000"/>
              <a:t>Integration enables scale</a:t>
            </a:r>
          </a:p>
        </p:txBody>
      </p:sp>
    </p:spTree>
    <p:extLst>
      <p:ext uri="{BB962C8B-B14F-4D97-AF65-F5344CB8AC3E}">
        <p14:creationId xmlns:p14="http://schemas.microsoft.com/office/powerpoint/2010/main" val="540315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F9AC-859F-97B9-6659-E6976F171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A55BC8-30B3-293C-D5CE-66AF09AD74FC}"/>
              </a:ext>
            </a:extLst>
          </p:cNvPr>
          <p:cNvSpPr>
            <a:spLocks noGrp="1"/>
          </p:cNvSpPr>
          <p:nvPr>
            <p:ph type="title"/>
          </p:nvPr>
        </p:nvSpPr>
        <p:spPr>
          <a:xfrm>
            <a:off x="839788" y="261257"/>
            <a:ext cx="3932237" cy="2270281"/>
          </a:xfrm>
        </p:spPr>
        <p:txBody>
          <a:bodyPr>
            <a:noAutofit/>
          </a:bodyPr>
          <a:lstStyle/>
          <a:p>
            <a:r>
              <a:rPr lang="en-US" sz="4000" b="1"/>
              <a:t>Thank you</a:t>
            </a:r>
            <a:br>
              <a:rPr lang="en-US" sz="4000" b="1"/>
            </a:br>
            <a:br>
              <a:rPr lang="en-US" sz="4000" b="1"/>
            </a:br>
            <a:br>
              <a:rPr lang="en-US" sz="4000" b="1"/>
            </a:br>
            <a:endParaRPr lang="en-US" sz="4000" b="1"/>
          </a:p>
        </p:txBody>
      </p:sp>
      <p:sp>
        <p:nvSpPr>
          <p:cNvPr id="3" name="Content Placeholder 2">
            <a:extLst>
              <a:ext uri="{FF2B5EF4-FFF2-40B4-BE49-F238E27FC236}">
                <a16:creationId xmlns:a16="http://schemas.microsoft.com/office/drawing/2014/main" id="{203B0511-2B46-2625-A771-B01452ABABCD}"/>
              </a:ext>
            </a:extLst>
          </p:cNvPr>
          <p:cNvSpPr>
            <a:spLocks noGrp="1"/>
          </p:cNvSpPr>
          <p:nvPr>
            <p:ph idx="1"/>
          </p:nvPr>
        </p:nvSpPr>
        <p:spPr>
          <a:xfrm>
            <a:off x="839788" y="2096109"/>
            <a:ext cx="3932237" cy="1600200"/>
          </a:xfrm>
          <a:ln>
            <a:noFill/>
          </a:ln>
        </p:spPr>
        <p:txBody>
          <a:bodyPr>
            <a:normAutofit/>
          </a:bodyPr>
          <a:lstStyle/>
          <a:p>
            <a:pPr marL="0" indent="0">
              <a:buNone/>
            </a:pPr>
            <a:r>
              <a:rPr lang="en-US" sz="2400" err="1"/>
              <a:t>kay.aikin@dynamicgrid.ai</a:t>
            </a:r>
            <a:endParaRPr lang="en-US" sz="2400"/>
          </a:p>
        </p:txBody>
      </p:sp>
      <p:sp>
        <p:nvSpPr>
          <p:cNvPr id="4" name="Text Placeholder 3">
            <a:extLst>
              <a:ext uri="{FF2B5EF4-FFF2-40B4-BE49-F238E27FC236}">
                <a16:creationId xmlns:a16="http://schemas.microsoft.com/office/drawing/2014/main" id="{10627349-7E4D-85D6-65E6-04C09252C809}"/>
              </a:ext>
            </a:extLst>
          </p:cNvPr>
          <p:cNvSpPr>
            <a:spLocks noGrp="1"/>
          </p:cNvSpPr>
          <p:nvPr>
            <p:ph type="body" sz="half" idx="2"/>
          </p:nvPr>
        </p:nvSpPr>
        <p:spPr>
          <a:xfrm>
            <a:off x="6005248" y="671511"/>
            <a:ext cx="5346964" cy="5470907"/>
          </a:xfrm>
          <a:ln w="12700">
            <a:solidFill>
              <a:srgbClr val="92D050"/>
            </a:solidFill>
          </a:ln>
        </p:spPr>
        <p:txBody>
          <a:bodyPr>
            <a:normAutofit/>
          </a:bodyPr>
          <a:lstStyle/>
          <a:p>
            <a:pPr marL="457200" indent="-457200">
              <a:buFont typeface="Arial" panose="020B0604020202020204" pitchFamily="34" charset="0"/>
              <a:buChar char="•"/>
            </a:pPr>
            <a:r>
              <a:rPr lang="en-US" sz="3000"/>
              <a:t>Dynamic Grid </a:t>
            </a:r>
            <a:r>
              <a:rPr lang="en-US" sz="3000" err="1"/>
              <a:t>www.dynamicgrid.ai</a:t>
            </a:r>
            <a:endParaRPr lang="en-US" sz="3000"/>
          </a:p>
          <a:p>
            <a:pPr marL="457200" indent="-457200">
              <a:buFont typeface="Arial" panose="020B0604020202020204" pitchFamily="34" charset="0"/>
              <a:buChar char="•"/>
            </a:pPr>
            <a:r>
              <a:rPr lang="en-US" sz="3000"/>
              <a:t>Personal Website www.INOV8futures.com</a:t>
            </a:r>
          </a:p>
        </p:txBody>
      </p:sp>
    </p:spTree>
    <p:extLst>
      <p:ext uri="{BB962C8B-B14F-4D97-AF65-F5344CB8AC3E}">
        <p14:creationId xmlns:p14="http://schemas.microsoft.com/office/powerpoint/2010/main" val="3475539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99830-F3C7-874C-2AE3-FF15A6314595}"/>
              </a:ext>
            </a:extLst>
          </p:cNvPr>
          <p:cNvSpPr>
            <a:spLocks noGrp="1"/>
          </p:cNvSpPr>
          <p:nvPr>
            <p:ph type="title"/>
          </p:nvPr>
        </p:nvSpPr>
        <p:spPr/>
        <p:txBody>
          <a:bodyPr/>
          <a:lstStyle/>
          <a:p>
            <a:r>
              <a:rPr lang="en-US"/>
              <a:t>Break – 15 Minutes</a:t>
            </a:r>
          </a:p>
        </p:txBody>
      </p:sp>
      <p:sp>
        <p:nvSpPr>
          <p:cNvPr id="3" name="Text Placeholder 2">
            <a:extLst>
              <a:ext uri="{FF2B5EF4-FFF2-40B4-BE49-F238E27FC236}">
                <a16:creationId xmlns:a16="http://schemas.microsoft.com/office/drawing/2014/main" id="{230347FC-796F-F481-76EA-81058F8951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093215-98FE-6EDB-C53C-60EF98B93E6D}"/>
              </a:ext>
            </a:extLst>
          </p:cNvPr>
          <p:cNvSpPr>
            <a:spLocks noGrp="1"/>
          </p:cNvSpPr>
          <p:nvPr>
            <p:ph type="sldNum" sz="quarter" idx="12"/>
          </p:nvPr>
        </p:nvSpPr>
        <p:spPr/>
        <p:txBody>
          <a:bodyPr/>
          <a:lstStyle/>
          <a:p>
            <a:fld id="{1C4126A1-9282-4A82-AC02-A59AF4A969C8}" type="slidenum">
              <a:rPr lang="en-US" smtClean="0"/>
              <a:t>37</a:t>
            </a:fld>
            <a:endParaRPr lang="en-US"/>
          </a:p>
        </p:txBody>
      </p:sp>
    </p:spTree>
    <p:extLst>
      <p:ext uri="{BB962C8B-B14F-4D97-AF65-F5344CB8AC3E}">
        <p14:creationId xmlns:p14="http://schemas.microsoft.com/office/powerpoint/2010/main" val="1028846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1589-687F-60BF-531F-659325D14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66F58-C1F3-623D-494F-BB25D68A1007}"/>
              </a:ext>
            </a:extLst>
          </p:cNvPr>
          <p:cNvSpPr>
            <a:spLocks noGrp="1"/>
          </p:cNvSpPr>
          <p:nvPr>
            <p:ph type="title"/>
          </p:nvPr>
        </p:nvSpPr>
        <p:spPr/>
        <p:txBody>
          <a:bodyPr/>
          <a:lstStyle/>
          <a:p>
            <a:r>
              <a:rPr lang="en-US"/>
              <a:t>State Agency Panel</a:t>
            </a:r>
          </a:p>
        </p:txBody>
      </p:sp>
      <p:sp>
        <p:nvSpPr>
          <p:cNvPr id="3" name="Text Placeholder 2">
            <a:extLst>
              <a:ext uri="{FF2B5EF4-FFF2-40B4-BE49-F238E27FC236}">
                <a16:creationId xmlns:a16="http://schemas.microsoft.com/office/drawing/2014/main" id="{0EDE3A7B-79BB-AA95-261A-AB2AFF766B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20474E-D746-7DBB-5096-DD4DF797F287}"/>
              </a:ext>
            </a:extLst>
          </p:cNvPr>
          <p:cNvSpPr>
            <a:spLocks noGrp="1"/>
          </p:cNvSpPr>
          <p:nvPr>
            <p:ph type="sldNum" sz="quarter" idx="12"/>
          </p:nvPr>
        </p:nvSpPr>
        <p:spPr/>
        <p:txBody>
          <a:bodyPr/>
          <a:lstStyle/>
          <a:p>
            <a:fld id="{1C4126A1-9282-4A82-AC02-A59AF4A969C8}" type="slidenum">
              <a:rPr lang="en-US" smtClean="0"/>
              <a:t>38</a:t>
            </a:fld>
            <a:endParaRPr lang="en-US"/>
          </a:p>
        </p:txBody>
      </p:sp>
    </p:spTree>
    <p:extLst>
      <p:ext uri="{BB962C8B-B14F-4D97-AF65-F5344CB8AC3E}">
        <p14:creationId xmlns:p14="http://schemas.microsoft.com/office/powerpoint/2010/main" val="1705820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B827C-41DC-AB3F-C3EA-DF80E74421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3060" y="350873"/>
            <a:ext cx="11425879" cy="3997167"/>
          </a:xfrm>
          <a:prstGeom prst="rect">
            <a:avLst/>
          </a:prstGeom>
        </p:spPr>
      </p:pic>
      <p:pic>
        <p:nvPicPr>
          <p:cNvPr id="6" name="Picture 5">
            <a:extLst>
              <a:ext uri="{FF2B5EF4-FFF2-40B4-BE49-F238E27FC236}">
                <a16:creationId xmlns:a16="http://schemas.microsoft.com/office/drawing/2014/main" id="{E3786B0B-D9BA-B9D2-10DE-6B5B90CFFC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3616" y="4948020"/>
            <a:ext cx="1467684" cy="1467684"/>
          </a:xfrm>
          <a:prstGeom prst="rect">
            <a:avLst/>
          </a:prstGeom>
        </p:spPr>
      </p:pic>
      <p:sp>
        <p:nvSpPr>
          <p:cNvPr id="4" name="Title 3"/>
          <p:cNvSpPr>
            <a:spLocks noGrp="1"/>
          </p:cNvSpPr>
          <p:nvPr>
            <p:ph type="title"/>
          </p:nvPr>
        </p:nvSpPr>
        <p:spPr>
          <a:xfrm>
            <a:off x="1759305" y="4836357"/>
            <a:ext cx="10169079" cy="1118139"/>
          </a:xfrm>
        </p:spPr>
        <p:txBody>
          <a:bodyPr lIns="91440" tIns="45720" rIns="91440" bIns="45720" anchor="b"/>
          <a:lstStyle/>
          <a:p>
            <a:r>
              <a:rPr lang="en-US" sz="3200">
                <a:solidFill>
                  <a:srgbClr val="113052"/>
                </a:solidFill>
                <a:latin typeface="Arial Black"/>
                <a:cs typeface="Calibri"/>
              </a:rPr>
              <a:t>Equitable Building Decarbonization </a:t>
            </a:r>
            <a:br>
              <a:rPr lang="en-US" sz="3200">
                <a:solidFill>
                  <a:srgbClr val="113052"/>
                </a:solidFill>
                <a:latin typeface="Arial Black"/>
                <a:cs typeface="Calibri"/>
              </a:rPr>
            </a:br>
            <a:r>
              <a:rPr lang="en-US" sz="3200">
                <a:solidFill>
                  <a:srgbClr val="113052"/>
                </a:solidFill>
                <a:latin typeface="Arial Black"/>
                <a:cs typeface="Calibri"/>
              </a:rPr>
              <a:t>Direct Install Program</a:t>
            </a:r>
            <a:endParaRPr lang="en-US" sz="3200">
              <a:cs typeface="Calibri"/>
            </a:endParaRPr>
          </a:p>
        </p:txBody>
      </p:sp>
      <p:sp>
        <p:nvSpPr>
          <p:cNvPr id="5" name="Text Placeholder 4"/>
          <p:cNvSpPr>
            <a:spLocks noGrp="1"/>
          </p:cNvSpPr>
          <p:nvPr>
            <p:ph type="body" idx="1"/>
          </p:nvPr>
        </p:nvSpPr>
        <p:spPr>
          <a:xfrm>
            <a:off x="1759305" y="6021359"/>
            <a:ext cx="8525006" cy="858155"/>
          </a:xfrm>
        </p:spPr>
        <p:txBody>
          <a:bodyPr lIns="91440" tIns="45720" rIns="91440" bIns="45720" anchor="t"/>
          <a:lstStyle/>
          <a:p>
            <a:pPr>
              <a:lnSpc>
                <a:spcPct val="100000"/>
              </a:lnSpc>
              <a:spcBef>
                <a:spcPts val="0"/>
              </a:spcBef>
            </a:pPr>
            <a:r>
              <a:rPr lang="en-US" sz="1800">
                <a:latin typeface="Arial Nova"/>
              </a:rPr>
              <a:t>CPUC Building Decarbonization Best Practices and Future Pathways Workshop</a:t>
            </a:r>
          </a:p>
          <a:p>
            <a:pPr>
              <a:lnSpc>
                <a:spcPct val="100000"/>
              </a:lnSpc>
              <a:spcBef>
                <a:spcPts val="0"/>
              </a:spcBef>
            </a:pPr>
            <a:r>
              <a:rPr lang="en-US" sz="1800">
                <a:latin typeface="Arial Nova"/>
              </a:rPr>
              <a:t>January 22, 2026</a:t>
            </a:r>
            <a:endParaRPr lang="en-US"/>
          </a:p>
        </p:txBody>
      </p:sp>
    </p:spTree>
    <p:extLst>
      <p:ext uri="{BB962C8B-B14F-4D97-AF65-F5344CB8AC3E}">
        <p14:creationId xmlns:p14="http://schemas.microsoft.com/office/powerpoint/2010/main" val="197593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6639723-6D63-5646-993E-93B8C8E2D88B}"/>
              </a:ext>
            </a:extLst>
          </p:cNvPr>
          <p:cNvSpPr>
            <a:spLocks noGrp="1"/>
          </p:cNvSpPr>
          <p:nvPr>
            <p:ph type="title" idx="4294967295"/>
          </p:nvPr>
        </p:nvSpPr>
        <p:spPr>
          <a:xfrm>
            <a:off x="479898" y="2472821"/>
            <a:ext cx="11232203" cy="39539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mn-lt"/>
                <a:ea typeface="+mn-ea"/>
                <a:cs typeface="+mn-cs"/>
              </a:rPr>
              <a:t>Introducing The Enniscorthy International Forum </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mn-lt"/>
                <a:ea typeface="+mn-ea"/>
                <a:cs typeface="+mn-cs"/>
              </a:rPr>
              <a:t>and its</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mn-lt"/>
                <a:ea typeface="+mn-ea"/>
                <a:cs typeface="+mn-cs"/>
              </a:rPr>
              <a:t>Buildings Action Coalition</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GB" sz="3000" b="0" i="1"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3000" b="0" i="1"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mn-lt"/>
                <a:ea typeface="+mn-ea"/>
                <a:cs typeface="+mn-cs"/>
              </a:rPr>
              <a:t>Tangible Actions to Deliver the 2030 Agenda for Sustainable Development and the Paris Agreement/Climate Agenda</a:t>
            </a:r>
          </a:p>
        </p:txBody>
      </p:sp>
    </p:spTree>
    <p:extLst>
      <p:ext uri="{BB962C8B-B14F-4D97-AF65-F5344CB8AC3E}">
        <p14:creationId xmlns:p14="http://schemas.microsoft.com/office/powerpoint/2010/main" val="521372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CBC51-366E-D5A5-F928-6A89D3600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3C013-D604-5697-9B37-8C3A54A43DE8}"/>
              </a:ext>
            </a:extLst>
          </p:cNvPr>
          <p:cNvSpPr>
            <a:spLocks noGrp="1"/>
          </p:cNvSpPr>
          <p:nvPr>
            <p:ph type="title"/>
          </p:nvPr>
        </p:nvSpPr>
        <p:spPr>
          <a:xfrm>
            <a:off x="1399822" y="237067"/>
            <a:ext cx="10440244" cy="1038840"/>
          </a:xfrm>
        </p:spPr>
        <p:txBody>
          <a:bodyPr>
            <a:normAutofit fontScale="90000"/>
          </a:bodyPr>
          <a:lstStyle/>
          <a:p>
            <a:r>
              <a:rPr lang="en-US"/>
              <a:t>Building Decarbonization and Equity</a:t>
            </a:r>
          </a:p>
        </p:txBody>
      </p:sp>
      <p:pic>
        <p:nvPicPr>
          <p:cNvPr id="5" name="Picture 4" descr="Aerial photo of a town in southern California. ">
            <a:extLst>
              <a:ext uri="{FF2B5EF4-FFF2-40B4-BE49-F238E27FC236}">
                <a16:creationId xmlns:a16="http://schemas.microsoft.com/office/drawing/2014/main" id="{05F58FF0-A982-4BD1-47CF-0008823AB325}"/>
              </a:ext>
              <a:ext uri="{C183D7F6-B498-43B3-948B-1728B52AA6E4}">
                <adec:decorative xmlns:adec="http://schemas.microsoft.com/office/drawing/2017/decorative" val="0"/>
              </a:ext>
            </a:extLst>
          </p:cNvPr>
          <p:cNvPicPr>
            <a:picLocks noChangeAspect="1"/>
          </p:cNvPicPr>
          <p:nvPr/>
        </p:nvPicPr>
        <p:blipFill>
          <a:blip r:embed="rId3"/>
          <a:srcRect r="739" b="45278"/>
          <a:stretch>
            <a:fillRect/>
          </a:stretch>
        </p:blipFill>
        <p:spPr>
          <a:xfrm>
            <a:off x="1635437" y="1624071"/>
            <a:ext cx="8921126" cy="2983258"/>
          </a:xfrm>
          <a:prstGeom prst="rect">
            <a:avLst/>
          </a:prstGeom>
          <a:ln w="38100">
            <a:solidFill>
              <a:schemeClr val="tx2"/>
            </a:solidFill>
          </a:ln>
        </p:spPr>
      </p:pic>
      <p:sp>
        <p:nvSpPr>
          <p:cNvPr id="6" name="TextBox 5">
            <a:extLst>
              <a:ext uri="{FF2B5EF4-FFF2-40B4-BE49-F238E27FC236}">
                <a16:creationId xmlns:a16="http://schemas.microsoft.com/office/drawing/2014/main" id="{6C011043-102D-B874-BEFA-27FC44A8ED3B}"/>
              </a:ext>
            </a:extLst>
          </p:cNvPr>
          <p:cNvSpPr txBox="1"/>
          <p:nvPr/>
        </p:nvSpPr>
        <p:spPr>
          <a:xfrm>
            <a:off x="875877" y="5082446"/>
            <a:ext cx="1065250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3557"/>
                </a:solidFill>
                <a:effectLst/>
                <a:uLnTx/>
                <a:uFillTx/>
                <a:latin typeface="Tahoma" panose="020B0604030504040204" pitchFamily="34" charset="0"/>
                <a:ea typeface="+mn-ea"/>
                <a:cs typeface="+mn-cs"/>
              </a:rPr>
              <a:t>Building decarbonization must prioritize low-income, disadvantaged, and</a:t>
            </a:r>
            <a:r>
              <a:rPr kumimoji="0" lang="en-US" sz="2000" b="1" i="1" u="none" strike="noStrike" kern="1200" cap="none" spc="0" normalizeH="0" baseline="0" noProof="0">
                <a:ln>
                  <a:noFill/>
                </a:ln>
                <a:solidFill>
                  <a:srgbClr val="003557"/>
                </a:solidFill>
                <a:effectLst/>
                <a:uLnTx/>
                <a:uFillTx/>
                <a:latin typeface="Tahoma" panose="020B0604030504040204" pitchFamily="34" charset="0"/>
                <a:ea typeface="+mn-ea"/>
                <a:cs typeface="+mn-cs"/>
              </a:rPr>
              <a:t> </a:t>
            </a:r>
            <a:br>
              <a:rPr kumimoji="0" lang="en-US" sz="2000" b="1" i="1" u="none" strike="noStrike" kern="1200" cap="none" spc="0" normalizeH="0" baseline="0" noProof="0">
                <a:ln>
                  <a:noFill/>
                </a:ln>
                <a:solidFill>
                  <a:srgbClr val="003557"/>
                </a:solidFill>
                <a:effectLst/>
                <a:uLnTx/>
                <a:uFillTx/>
                <a:latin typeface="Tahoma" panose="020B0604030504040204" pitchFamily="34" charset="0"/>
                <a:ea typeface="+mn-ea"/>
                <a:cs typeface="+mn-cs"/>
              </a:rPr>
            </a:br>
            <a:r>
              <a:rPr kumimoji="0" lang="en-US" sz="2000" b="0" i="1" u="none" strike="noStrike" kern="1200" cap="none" spc="0" normalizeH="0" baseline="0" noProof="0">
                <a:ln>
                  <a:noFill/>
                </a:ln>
                <a:solidFill>
                  <a:srgbClr val="003557"/>
                </a:solidFill>
                <a:effectLst/>
                <a:uLnTx/>
                <a:uFillTx/>
                <a:latin typeface="Tahoma" panose="020B0604030504040204" pitchFamily="34" charset="0"/>
                <a:ea typeface="+mn-ea"/>
                <a:cs typeface="+mn-cs"/>
              </a:rPr>
              <a:t>tribal communities, who bear the highest energy burden and have suffered the most from historical environmental injustices, economic disparities, and the current climate crisis.</a:t>
            </a:r>
          </a:p>
        </p:txBody>
      </p:sp>
      <p:sp>
        <p:nvSpPr>
          <p:cNvPr id="7" name="TextBox 6">
            <a:extLst>
              <a:ext uri="{FF2B5EF4-FFF2-40B4-BE49-F238E27FC236}">
                <a16:creationId xmlns:a16="http://schemas.microsoft.com/office/drawing/2014/main" id="{F6296C5A-A816-2F91-531C-A73E9359E2FB}"/>
              </a:ext>
            </a:extLst>
          </p:cNvPr>
          <p:cNvSpPr txBox="1"/>
          <p:nvPr/>
        </p:nvSpPr>
        <p:spPr>
          <a:xfrm>
            <a:off x="3712679" y="6255410"/>
            <a:ext cx="8353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557"/>
                </a:solidFill>
                <a:effectLst/>
                <a:uLnTx/>
                <a:uFillTx/>
                <a:latin typeface="Arial" panose="020B0604020202020204"/>
                <a:ea typeface="+mn-ea"/>
                <a:cs typeface="+mn-cs"/>
              </a:rPr>
              <a:t>- Equitable Building Decarbonization Statewide Direct Install Program Guidelines</a:t>
            </a:r>
          </a:p>
        </p:txBody>
      </p:sp>
      <p:sp>
        <p:nvSpPr>
          <p:cNvPr id="3" name="Slide Number Placeholder 2">
            <a:extLst>
              <a:ext uri="{FF2B5EF4-FFF2-40B4-BE49-F238E27FC236}">
                <a16:creationId xmlns:a16="http://schemas.microsoft.com/office/drawing/2014/main" id="{DBB117E9-506D-2078-3D87-2D14B063B619}"/>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4051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B845-B5CA-4EC0-9D90-BF943BE90C68}"/>
              </a:ext>
            </a:extLst>
          </p:cNvPr>
          <p:cNvSpPr>
            <a:spLocks noGrp="1"/>
          </p:cNvSpPr>
          <p:nvPr>
            <p:ph type="title"/>
          </p:nvPr>
        </p:nvSpPr>
        <p:spPr>
          <a:xfrm>
            <a:off x="1399821" y="247953"/>
            <a:ext cx="10653633" cy="1038840"/>
          </a:xfrm>
        </p:spPr>
        <p:txBody>
          <a:bodyPr>
            <a:normAutofit fontScale="90000"/>
          </a:bodyPr>
          <a:lstStyle/>
          <a:p>
            <a:r>
              <a:rPr lang="en-US"/>
              <a:t>Equitable Building Decarbonization Program Subprograms</a:t>
            </a:r>
          </a:p>
        </p:txBody>
      </p:sp>
      <p:grpSp>
        <p:nvGrpSpPr>
          <p:cNvPr id="10" name="Group 9" descr="The three subprograms under the Equitable Building Decarbonization Program, which consist of the Statewide Direct Install Program, Tribal Direct Install Program, and Statewide Incentive Program (GoGreen Financing)">
            <a:extLst>
              <a:ext uri="{FF2B5EF4-FFF2-40B4-BE49-F238E27FC236}">
                <a16:creationId xmlns:a16="http://schemas.microsoft.com/office/drawing/2014/main" id="{AB272DF6-8354-24CD-554F-68E32D90A507}"/>
              </a:ext>
            </a:extLst>
          </p:cNvPr>
          <p:cNvGrpSpPr/>
          <p:nvPr/>
        </p:nvGrpSpPr>
        <p:grpSpPr>
          <a:xfrm>
            <a:off x="1936912" y="1945532"/>
            <a:ext cx="7575388" cy="2646186"/>
            <a:chOff x="2115512" y="1509568"/>
            <a:chExt cx="7575387" cy="2646186"/>
          </a:xfrm>
        </p:grpSpPr>
        <p:grpSp>
          <p:nvGrpSpPr>
            <p:cNvPr id="8" name="Group 7" descr="Equitable Building Decarbonization Program budget breakdown">
              <a:extLst>
                <a:ext uri="{FF2B5EF4-FFF2-40B4-BE49-F238E27FC236}">
                  <a16:creationId xmlns:a16="http://schemas.microsoft.com/office/drawing/2014/main" id="{C887D40A-1D19-F59C-30A8-6C82B73C4BFE}"/>
                </a:ext>
              </a:extLst>
            </p:cNvPr>
            <p:cNvGrpSpPr/>
            <p:nvPr/>
          </p:nvGrpSpPr>
          <p:grpSpPr>
            <a:xfrm>
              <a:off x="2115512" y="1509568"/>
              <a:ext cx="7575387" cy="2646186"/>
              <a:chOff x="1557826" y="1481859"/>
              <a:chExt cx="7189798" cy="2646186"/>
            </a:xfrm>
          </p:grpSpPr>
          <p:grpSp>
            <p:nvGrpSpPr>
              <p:cNvPr id="3" name="Group 2" descr="Graphic showing the four components of the program: Statewide Direct Install Program, Tribal Direct Install Program, Support for Existing Programs, and Statewide Incentive Program">
                <a:extLst>
                  <a:ext uri="{FF2B5EF4-FFF2-40B4-BE49-F238E27FC236}">
                    <a16:creationId xmlns:a16="http://schemas.microsoft.com/office/drawing/2014/main" id="{7670F006-E379-DF01-15DF-D672BA304C76}"/>
                  </a:ext>
                </a:extLst>
              </p:cNvPr>
              <p:cNvGrpSpPr/>
              <p:nvPr/>
            </p:nvGrpSpPr>
            <p:grpSpPr>
              <a:xfrm>
                <a:off x="1557826" y="1502494"/>
                <a:ext cx="4737015" cy="2625551"/>
                <a:chOff x="2720856" y="1510273"/>
                <a:chExt cx="4737015" cy="2625551"/>
              </a:xfrm>
            </p:grpSpPr>
            <p:grpSp>
              <p:nvGrpSpPr>
                <p:cNvPr id="9" name="Group 8">
                  <a:extLst>
                    <a:ext uri="{FF2B5EF4-FFF2-40B4-BE49-F238E27FC236}">
                      <a16:creationId xmlns:a16="http://schemas.microsoft.com/office/drawing/2014/main" id="{F6C70F74-E9BE-E325-82BF-1A9948C363E7}"/>
                    </a:ext>
                  </a:extLst>
                </p:cNvPr>
                <p:cNvGrpSpPr/>
                <p:nvPr/>
              </p:nvGrpSpPr>
              <p:grpSpPr>
                <a:xfrm>
                  <a:off x="2720856" y="1510273"/>
                  <a:ext cx="2284229" cy="2625551"/>
                  <a:chOff x="3728859" y="3848"/>
                  <a:chExt cx="1327414" cy="1525763"/>
                </a:xfrm>
                <a:solidFill>
                  <a:srgbClr val="004071"/>
                </a:solidFill>
              </p:grpSpPr>
              <p:sp>
                <p:nvSpPr>
                  <p:cNvPr id="31" name="Hexagon 30">
                    <a:extLst>
                      <a:ext uri="{FF2B5EF4-FFF2-40B4-BE49-F238E27FC236}">
                        <a16:creationId xmlns:a16="http://schemas.microsoft.com/office/drawing/2014/main" id="{AF0EC852-78FE-0B4F-ACA7-4B6D3FE9BBDB}"/>
                      </a:ext>
                    </a:extLst>
                  </p:cNvPr>
                  <p:cNvSpPr/>
                  <p:nvPr/>
                </p:nvSpPr>
                <p:spPr>
                  <a:xfrm rot="5400000">
                    <a:off x="3629684" y="103023"/>
                    <a:ext cx="1525763" cy="1327414"/>
                  </a:xfrm>
                  <a:prstGeom prst="hexagon">
                    <a:avLst>
                      <a:gd name="adj" fmla="val 25000"/>
                      <a:gd name="vf" fmla="val 115470"/>
                    </a:avLst>
                  </a:prstGeom>
                  <a:solidFill>
                    <a:srgbClr val="00407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Hexagon 4">
                    <a:extLst>
                      <a:ext uri="{FF2B5EF4-FFF2-40B4-BE49-F238E27FC236}">
                        <a16:creationId xmlns:a16="http://schemas.microsoft.com/office/drawing/2014/main" id="{25B41CAE-081A-A03C-C8C4-3B767599B4D3}"/>
                      </a:ext>
                    </a:extLst>
                  </p:cNvPr>
                  <p:cNvSpPr txBox="1"/>
                  <p:nvPr/>
                </p:nvSpPr>
                <p:spPr>
                  <a:xfrm>
                    <a:off x="3946782" y="295454"/>
                    <a:ext cx="913704" cy="9749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Statewide Direct Install Program</a:t>
                    </a:r>
                  </a:p>
                </p:txBody>
              </p:sp>
            </p:grpSp>
            <p:grpSp>
              <p:nvGrpSpPr>
                <p:cNvPr id="11" name="Group 10">
                  <a:extLst>
                    <a:ext uri="{FF2B5EF4-FFF2-40B4-BE49-F238E27FC236}">
                      <a16:creationId xmlns:a16="http://schemas.microsoft.com/office/drawing/2014/main" id="{331F4F01-FF65-15A0-82A1-69EA581548E8}"/>
                    </a:ext>
                  </a:extLst>
                </p:cNvPr>
                <p:cNvGrpSpPr/>
                <p:nvPr/>
              </p:nvGrpSpPr>
              <p:grpSpPr>
                <a:xfrm>
                  <a:off x="5173641" y="1510273"/>
                  <a:ext cx="2284230" cy="2625551"/>
                  <a:chOff x="3020376" y="1298917"/>
                  <a:chExt cx="1327414" cy="1525763"/>
                </a:xfrm>
                <a:solidFill>
                  <a:srgbClr val="008643"/>
                </a:solidFill>
              </p:grpSpPr>
              <p:sp>
                <p:nvSpPr>
                  <p:cNvPr id="27" name="Hexagon 26">
                    <a:extLst>
                      <a:ext uri="{FF2B5EF4-FFF2-40B4-BE49-F238E27FC236}">
                        <a16:creationId xmlns:a16="http://schemas.microsoft.com/office/drawing/2014/main" id="{82D786CE-E631-E57F-BF8E-E6BD2D0CA4C2}"/>
                      </a:ext>
                    </a:extLst>
                  </p:cNvPr>
                  <p:cNvSpPr/>
                  <p:nvPr/>
                </p:nvSpPr>
                <p:spPr>
                  <a:xfrm rot="5400000">
                    <a:off x="2921201" y="1398092"/>
                    <a:ext cx="1525763" cy="1327414"/>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Hexagon 8">
                    <a:extLst>
                      <a:ext uri="{FF2B5EF4-FFF2-40B4-BE49-F238E27FC236}">
                        <a16:creationId xmlns:a16="http://schemas.microsoft.com/office/drawing/2014/main" id="{1C9798E6-CB36-B531-FD77-1138B711C77A}"/>
                      </a:ext>
                    </a:extLst>
                  </p:cNvPr>
                  <p:cNvSpPr txBox="1"/>
                  <p:nvPr/>
                </p:nvSpPr>
                <p:spPr>
                  <a:xfrm>
                    <a:off x="3227231" y="1579789"/>
                    <a:ext cx="913704" cy="9856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Tribal Direct Install Program</a:t>
                    </a:r>
                  </a:p>
                </p:txBody>
              </p:sp>
            </p:grpSp>
          </p:grpSp>
          <p:sp>
            <p:nvSpPr>
              <p:cNvPr id="4" name="Hexagon 3">
                <a:extLst>
                  <a:ext uri="{FF2B5EF4-FFF2-40B4-BE49-F238E27FC236}">
                    <a16:creationId xmlns:a16="http://schemas.microsoft.com/office/drawing/2014/main" id="{199BA329-1C8E-10E2-0525-C2EC9BF06872}"/>
                  </a:ext>
                </a:extLst>
              </p:cNvPr>
              <p:cNvSpPr/>
              <p:nvPr/>
            </p:nvSpPr>
            <p:spPr>
              <a:xfrm rot="5400000">
                <a:off x="6292734" y="1652520"/>
                <a:ext cx="2625551" cy="2284229"/>
              </a:xfrm>
              <a:prstGeom prst="hexagon">
                <a:avLst>
                  <a:gd name="adj" fmla="val 25000"/>
                  <a:gd name="vf" fmla="val 115470"/>
                </a:avLst>
              </a:prstGeom>
              <a:solidFill>
                <a:srgbClr val="CD4D1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Hexagon 8">
              <a:extLst>
                <a:ext uri="{FF2B5EF4-FFF2-40B4-BE49-F238E27FC236}">
                  <a16:creationId xmlns:a16="http://schemas.microsoft.com/office/drawing/2014/main" id="{33BF20C8-191A-E6DB-96DF-EA47F774BD1C}"/>
                </a:ext>
              </a:extLst>
            </p:cNvPr>
            <p:cNvSpPr txBox="1"/>
            <p:nvPr/>
          </p:nvSpPr>
          <p:spPr>
            <a:xfrm>
              <a:off x="7451905" y="2107123"/>
              <a:ext cx="2071254" cy="1471712"/>
            </a:xfrm>
            <a:prstGeom prst="rect">
              <a:avLst/>
            </a:prstGeom>
            <a:solidFill>
              <a:srgbClr val="CD4D12"/>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Statewide Incentive Program</a:t>
              </a:r>
            </a:p>
          </p:txBody>
        </p:sp>
      </p:grpSp>
      <p:sp>
        <p:nvSpPr>
          <p:cNvPr id="6" name="TextBox 5">
            <a:extLst>
              <a:ext uri="{FF2B5EF4-FFF2-40B4-BE49-F238E27FC236}">
                <a16:creationId xmlns:a16="http://schemas.microsoft.com/office/drawing/2014/main" id="{2233D982-B1B7-599B-ABB0-0C999E6D924D}"/>
              </a:ext>
            </a:extLst>
          </p:cNvPr>
          <p:cNvSpPr txBox="1"/>
          <p:nvPr/>
        </p:nvSpPr>
        <p:spPr>
          <a:xfrm>
            <a:off x="1784217" y="4644853"/>
            <a:ext cx="2659702"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942"/>
                </a:solidFill>
                <a:effectLst/>
                <a:uLnTx/>
                <a:uFillTx/>
                <a:latin typeface="Arial" panose="020B0604020202020204"/>
                <a:ea typeface="+mn-ea"/>
                <a:cs typeface="+mn-cs"/>
              </a:rPr>
              <a:t>$339.25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942"/>
                </a:solidFill>
                <a:effectLst/>
                <a:uLnTx/>
                <a:uFillTx/>
                <a:latin typeface="Arial" panose="020B0604020202020204"/>
                <a:ea typeface="+mn-ea"/>
                <a:cs typeface="+mn-cs"/>
              </a:rPr>
              <a:t>(State funds)</a:t>
            </a:r>
            <a:br>
              <a:rPr kumimoji="0" lang="en-US" sz="1800" b="0" i="0" u="none" strike="noStrike" kern="1200" cap="none" spc="0" normalizeH="0" baseline="0" noProof="0">
                <a:ln>
                  <a:noFill/>
                </a:ln>
                <a:solidFill>
                  <a:srgbClr val="002942"/>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02942"/>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942"/>
                </a:solidFill>
                <a:effectLst/>
                <a:uLnTx/>
                <a:uFillTx/>
                <a:latin typeface="Arial" panose="020B0604020202020204"/>
                <a:ea typeface="+mn-ea"/>
                <a:cs typeface="+mn-cs"/>
              </a:rPr>
              <a:t>$154.25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942"/>
                </a:solidFill>
                <a:effectLst/>
                <a:uLnTx/>
                <a:uFillTx/>
                <a:latin typeface="Arial" panose="020B0604020202020204"/>
                <a:ea typeface="+mn-ea"/>
                <a:cs typeface="+mn-cs"/>
              </a:rPr>
              <a:t>(Federal HOMES funds)</a:t>
            </a:r>
          </a:p>
        </p:txBody>
      </p:sp>
      <p:sp>
        <p:nvSpPr>
          <p:cNvPr id="14" name="TextBox 13">
            <a:extLst>
              <a:ext uri="{FF2B5EF4-FFF2-40B4-BE49-F238E27FC236}">
                <a16:creationId xmlns:a16="http://schemas.microsoft.com/office/drawing/2014/main" id="{0A1C30DC-F612-E6F1-8236-64FB9DA0E39F}"/>
              </a:ext>
            </a:extLst>
          </p:cNvPr>
          <p:cNvSpPr txBox="1"/>
          <p:nvPr/>
        </p:nvSpPr>
        <p:spPr>
          <a:xfrm>
            <a:off x="4971833" y="4591719"/>
            <a:ext cx="150554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C36"/>
                </a:solidFill>
                <a:effectLst/>
                <a:uLnTx/>
                <a:uFillTx/>
                <a:latin typeface="Arial" panose="020B0604020202020204"/>
                <a:ea typeface="+mn-ea"/>
                <a:cs typeface="+mn-cs"/>
              </a:rPr>
              <a:t>$30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C36"/>
                </a:solidFill>
                <a:effectLst/>
                <a:uLnTx/>
                <a:uFillTx/>
                <a:latin typeface="Arial" panose="020B0604020202020204"/>
                <a:ea typeface="+mn-ea"/>
                <a:cs typeface="+mn-cs"/>
              </a:rPr>
              <a:t>(State funds)</a:t>
            </a:r>
          </a:p>
        </p:txBody>
      </p:sp>
      <p:sp>
        <p:nvSpPr>
          <p:cNvPr id="16" name="TextBox 15">
            <a:extLst>
              <a:ext uri="{FF2B5EF4-FFF2-40B4-BE49-F238E27FC236}">
                <a16:creationId xmlns:a16="http://schemas.microsoft.com/office/drawing/2014/main" id="{1CC5AB86-B775-EAF6-4A7A-D1929E9F9D06}"/>
              </a:ext>
            </a:extLst>
          </p:cNvPr>
          <p:cNvSpPr txBox="1"/>
          <p:nvPr/>
        </p:nvSpPr>
        <p:spPr>
          <a:xfrm>
            <a:off x="6927755" y="4571083"/>
            <a:ext cx="2762359" cy="20313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D400F"/>
                </a:solidFill>
                <a:effectLst/>
                <a:uLnTx/>
                <a:uFillTx/>
                <a:latin typeface="Arial" panose="020B0604020202020204"/>
                <a:ea typeface="+mn-ea"/>
                <a:cs typeface="+mn-cs"/>
              </a:rPr>
              <a:t>$20 million</a:t>
            </a:r>
            <a:br>
              <a:rPr kumimoji="0" lang="en-US" sz="1800" b="1" i="0" u="none" strike="noStrike" kern="1200" cap="none" spc="0" normalizeH="0" baseline="0" noProof="0">
                <a:ln>
                  <a:noFill/>
                </a:ln>
                <a:solidFill>
                  <a:srgbClr val="AD400F"/>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AD400F"/>
                </a:solidFill>
                <a:effectLst/>
                <a:uLnTx/>
                <a:uFillTx/>
                <a:latin typeface="Arial" panose="020B0604020202020204"/>
                <a:ea typeface="+mn-ea"/>
                <a:cs typeface="+mn-cs"/>
              </a:rPr>
              <a:t>GoGreen Financing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D400F"/>
                </a:solidFill>
                <a:effectLst/>
                <a:uLnTx/>
                <a:uFillTx/>
                <a:latin typeface="Arial" panose="020B0604020202020204"/>
                <a:ea typeface="+mn-ea"/>
                <a:cs typeface="+mn-cs"/>
              </a:rPr>
              <a:t>(State funds)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rial" panose="020B0604020202020204"/>
                <a:ea typeface="+mn-ea"/>
                <a:cs typeface="+mn-cs"/>
              </a:rPr>
              <a:t>$290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Arial" panose="020B0604020202020204"/>
                <a:ea typeface="+mn-ea"/>
                <a:cs typeface="+mn-cs"/>
              </a:rPr>
              <a:t>(Federal HEEHRA funds)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D400F"/>
              </a:solidFill>
              <a:effectLst/>
              <a:uLnTx/>
              <a:uFillTx/>
              <a:latin typeface="Arial" panose="020B0604020202020204"/>
              <a:ea typeface="+mn-ea"/>
              <a:cs typeface="+mn-cs"/>
            </a:endParaRPr>
          </a:p>
        </p:txBody>
      </p:sp>
      <p:sp>
        <p:nvSpPr>
          <p:cNvPr id="13" name="Slide Number Placeholder 4">
            <a:extLst>
              <a:ext uri="{FF2B5EF4-FFF2-40B4-BE49-F238E27FC236}">
                <a16:creationId xmlns:a16="http://schemas.microsoft.com/office/drawing/2014/main" id="{413D6403-2183-B6DE-25CD-7A1877EC8C1A}"/>
              </a:ext>
              <a:ext uri="{C183D7F6-B498-43B3-948B-1728B52AA6E4}">
                <adec:decorative xmlns:adec="http://schemas.microsoft.com/office/drawing/2017/decorative" val="0"/>
              </a:ext>
            </a:extLst>
          </p:cNvPr>
          <p:cNvSpPr>
            <a:spLocks noGrp="1"/>
          </p:cNvSpPr>
          <p:nvPr>
            <p:ph type="sldNum" sz="quarter" idx="12"/>
          </p:nvPr>
        </p:nvSpPr>
        <p:spPr>
          <a:xfrm>
            <a:off x="8610600" y="6463234"/>
            <a:ext cx="180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5902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66F9F9-9BB1-A9BE-2DCD-4E2995D255E4}"/>
              </a:ext>
            </a:extLst>
          </p:cNvPr>
          <p:cNvSpPr>
            <a:spLocks noGrp="1"/>
          </p:cNvSpPr>
          <p:nvPr>
            <p:ph type="title"/>
          </p:nvPr>
        </p:nvSpPr>
        <p:spPr>
          <a:xfrm>
            <a:off x="1491349" y="239085"/>
            <a:ext cx="10376396" cy="1038840"/>
          </a:xfrm>
        </p:spPr>
        <p:txBody>
          <a:bodyPr>
            <a:normAutofit fontScale="90000"/>
          </a:bodyPr>
          <a:lstStyle/>
          <a:p>
            <a:r>
              <a:rPr lang="en-US">
                <a:ea typeface="+mj-lt"/>
                <a:cs typeface="+mj-lt"/>
              </a:rPr>
              <a:t>Statewide Direct Install Program </a:t>
            </a:r>
            <a:r>
              <a:rPr lang="en-US"/>
              <a:t>Public Process and Timeline</a:t>
            </a:r>
          </a:p>
        </p:txBody>
      </p:sp>
      <p:sp>
        <p:nvSpPr>
          <p:cNvPr id="14" name="Arrow: Notched Right 13">
            <a:extLst>
              <a:ext uri="{FF2B5EF4-FFF2-40B4-BE49-F238E27FC236}">
                <a16:creationId xmlns:a16="http://schemas.microsoft.com/office/drawing/2014/main" id="{F8DC3E81-D533-5872-9482-74B3806181AB}"/>
              </a:ext>
              <a:ext uri="{C183D7F6-B498-43B3-948B-1728B52AA6E4}">
                <adec:decorative xmlns:adec="http://schemas.microsoft.com/office/drawing/2017/decorative" val="1"/>
              </a:ext>
            </a:extLst>
          </p:cNvPr>
          <p:cNvSpPr/>
          <p:nvPr/>
        </p:nvSpPr>
        <p:spPr>
          <a:xfrm flipV="1">
            <a:off x="517980" y="3046950"/>
            <a:ext cx="11458082" cy="361396"/>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 name="Freeform: Shape 1">
            <a:extLst>
              <a:ext uri="{FF2B5EF4-FFF2-40B4-BE49-F238E27FC236}">
                <a16:creationId xmlns:a16="http://schemas.microsoft.com/office/drawing/2014/main" id="{1AC3F506-0007-87E1-7FED-32A5779316B3}"/>
              </a:ext>
            </a:extLst>
          </p:cNvPr>
          <p:cNvSpPr/>
          <p:nvPr/>
        </p:nvSpPr>
        <p:spPr>
          <a:xfrm>
            <a:off x="97923" y="2119479"/>
            <a:ext cx="1199458" cy="901986"/>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Public Process to Develop Guidelines</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endParaRPr>
          </a:p>
        </p:txBody>
      </p:sp>
      <p:sp>
        <p:nvSpPr>
          <p:cNvPr id="18" name="Oval 17">
            <a:extLst>
              <a:ext uri="{FF2B5EF4-FFF2-40B4-BE49-F238E27FC236}">
                <a16:creationId xmlns:a16="http://schemas.microsoft.com/office/drawing/2014/main" id="{F9179201-7552-9E7E-C4CA-616E1306ABDD}"/>
              </a:ext>
              <a:ext uri="{C183D7F6-B498-43B3-948B-1728B52AA6E4}">
                <adec:decorative xmlns:adec="http://schemas.microsoft.com/office/drawing/2017/decorative" val="1"/>
              </a:ext>
            </a:extLst>
          </p:cNvPr>
          <p:cNvSpPr/>
          <p:nvPr/>
        </p:nvSpPr>
        <p:spPr>
          <a:xfrm>
            <a:off x="589550" y="3096295"/>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5F2A94FE-22C2-3FBF-849D-579FA0DD0ED9}"/>
              </a:ext>
            </a:extLst>
          </p:cNvPr>
          <p:cNvSpPr/>
          <p:nvPr/>
        </p:nvSpPr>
        <p:spPr>
          <a:xfrm>
            <a:off x="111455" y="3448456"/>
            <a:ext cx="1172395" cy="461665"/>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Dec 2022 – Fall 2023</a:t>
            </a: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endParaRPr>
          </a:p>
        </p:txBody>
      </p:sp>
      <p:sp>
        <p:nvSpPr>
          <p:cNvPr id="12" name="Arrow: Down 11">
            <a:extLst>
              <a:ext uri="{FF2B5EF4-FFF2-40B4-BE49-F238E27FC236}">
                <a16:creationId xmlns:a16="http://schemas.microsoft.com/office/drawing/2014/main" id="{6593FE72-148C-22C9-60EE-152BF7917813}"/>
              </a:ext>
              <a:ext uri="{C183D7F6-B498-43B3-948B-1728B52AA6E4}">
                <adec:decorative xmlns:adec="http://schemas.microsoft.com/office/drawing/2017/decorative" val="1"/>
              </a:ext>
            </a:extLst>
          </p:cNvPr>
          <p:cNvSpPr/>
          <p:nvPr/>
        </p:nvSpPr>
        <p:spPr>
          <a:xfrm rot="18893608">
            <a:off x="1181977" y="3875093"/>
            <a:ext cx="351403" cy="656217"/>
          </a:xfrm>
          <a:prstGeom prst="downArrow">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C5963074-750E-172B-58B5-9EE82FBB89A4}"/>
              </a:ext>
              <a:ext uri="{C183D7F6-B498-43B3-948B-1728B52AA6E4}">
                <adec:decorative xmlns:adec="http://schemas.microsoft.com/office/drawing/2017/decorative" val="1"/>
              </a:ext>
            </a:extLst>
          </p:cNvPr>
          <p:cNvGrpSpPr/>
          <p:nvPr/>
        </p:nvGrpSpPr>
        <p:grpSpPr>
          <a:xfrm>
            <a:off x="1443387" y="4302944"/>
            <a:ext cx="5304085" cy="2104178"/>
            <a:chOff x="230750" y="4370690"/>
            <a:chExt cx="5304085" cy="2104178"/>
          </a:xfrm>
        </p:grpSpPr>
        <p:sp>
          <p:nvSpPr>
            <p:cNvPr id="49" name="Rectangle 48">
              <a:extLst>
                <a:ext uri="{FF2B5EF4-FFF2-40B4-BE49-F238E27FC236}">
                  <a16:creationId xmlns:a16="http://schemas.microsoft.com/office/drawing/2014/main" id="{DB7CF9CC-3FA3-C6AC-41CC-93A24F3CD9C2}"/>
                </a:ext>
                <a:ext uri="{C183D7F6-B498-43B3-948B-1728B52AA6E4}">
                  <adec:decorative xmlns:adec="http://schemas.microsoft.com/office/drawing/2017/decorative" val="1"/>
                </a:ext>
              </a:extLst>
            </p:cNvPr>
            <p:cNvSpPr/>
            <p:nvPr/>
          </p:nvSpPr>
          <p:spPr>
            <a:xfrm>
              <a:off x="230750" y="4442161"/>
              <a:ext cx="5304085" cy="2032707"/>
            </a:xfrm>
            <a:prstGeom prst="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8" name="Graphic 47">
              <a:extLst>
                <a:ext uri="{FF2B5EF4-FFF2-40B4-BE49-F238E27FC236}">
                  <a16:creationId xmlns:a16="http://schemas.microsoft.com/office/drawing/2014/main" id="{0B09F58C-04DC-7255-BF72-2F23D48E11D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975" y="4370690"/>
              <a:ext cx="954270" cy="954270"/>
            </a:xfrm>
            <a:prstGeom prst="rect">
              <a:avLst/>
            </a:prstGeom>
          </p:spPr>
        </p:pic>
        <p:pic>
          <p:nvPicPr>
            <p:cNvPr id="50" name="Graphic 49">
              <a:extLst>
                <a:ext uri="{FF2B5EF4-FFF2-40B4-BE49-F238E27FC236}">
                  <a16:creationId xmlns:a16="http://schemas.microsoft.com/office/drawing/2014/main" id="{E78B4905-90A6-6293-30A6-642D7FE4A0B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619" y="5360537"/>
              <a:ext cx="954270" cy="954270"/>
            </a:xfrm>
            <a:prstGeom prst="rect">
              <a:avLst/>
            </a:prstGeom>
          </p:spPr>
        </p:pic>
        <p:sp>
          <p:nvSpPr>
            <p:cNvPr id="52" name="TextBox 51">
              <a:extLst>
                <a:ext uri="{FF2B5EF4-FFF2-40B4-BE49-F238E27FC236}">
                  <a16:creationId xmlns:a16="http://schemas.microsoft.com/office/drawing/2014/main" id="{9471BCEF-2EEE-829D-029B-B4E74FC8CF7C}"/>
                </a:ext>
              </a:extLst>
            </p:cNvPr>
            <p:cNvSpPr txBox="1"/>
            <p:nvPr/>
          </p:nvSpPr>
          <p:spPr>
            <a:xfrm>
              <a:off x="1549776" y="4565962"/>
              <a:ext cx="3630454" cy="1785104"/>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5 regional workshops</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Fresno, Indio, Los Angeles, San Francisco, Santa Rosa</a:t>
              </a:r>
              <a:endParaRPr kumimoji="0" lang="en-US" sz="1200" b="0" i="1" u="none" strike="noStrike" kern="1200" cap="none" spc="0" normalizeH="0" baseline="0" noProof="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5 online-only workshops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US" sz="1400" b="0" i="1" u="none" strike="noStrike" kern="1200" cap="none" spc="0" normalizeH="0" baseline="0" noProof="0">
                  <a:ln>
                    <a:noFill/>
                  </a:ln>
                  <a:solidFill>
                    <a:prstClr val="black"/>
                  </a:solidFill>
                  <a:effectLst/>
                  <a:uLnTx/>
                  <a:uFillTx/>
                  <a:latin typeface="Arial" panose="020B0604020202020204"/>
                  <a:ea typeface="+mn-ea"/>
                  <a:cs typeface="+mn-cs"/>
                </a:rPr>
                <a:t>(</a:t>
              </a:r>
              <a:r>
                <a:rPr kumimoji="0" lang="en-US" sz="1200" b="0" i="1" u="none" strike="noStrike" kern="1200" cap="none" spc="0" normalizeH="0" baseline="0" noProof="0">
                  <a:ln>
                    <a:noFill/>
                  </a:ln>
                  <a:solidFill>
                    <a:prstClr val="black"/>
                  </a:solidFill>
                  <a:effectLst/>
                  <a:uLnTx/>
                  <a:uFillTx/>
                  <a:latin typeface="Arial" panose="020B0604020202020204"/>
                  <a:ea typeface="+mn-ea"/>
                  <a:cs typeface="+mn-cs"/>
                </a:rPr>
                <a:t>including evenings and weekend) </a:t>
              </a:r>
              <a:endParaRPr kumimoji="0" lang="en-US" sz="1400" b="0" i="1" u="none" strike="noStrike" kern="1200" cap="none" spc="0" normalizeH="0" baseline="0" noProof="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2 tribal listening sessions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Interpreters &amp; translation</a:t>
              </a:r>
            </a:p>
          </p:txBody>
        </p:sp>
      </p:grpSp>
      <p:sp>
        <p:nvSpPr>
          <p:cNvPr id="32" name="Freeform: Shape 31">
            <a:extLst>
              <a:ext uri="{FF2B5EF4-FFF2-40B4-BE49-F238E27FC236}">
                <a16:creationId xmlns:a16="http://schemas.microsoft.com/office/drawing/2014/main" id="{64C1AAB1-5E65-4E9B-5D5E-101F239BF9F4}"/>
              </a:ext>
            </a:extLst>
          </p:cNvPr>
          <p:cNvSpPr/>
          <p:nvPr/>
        </p:nvSpPr>
        <p:spPr>
          <a:xfrm>
            <a:off x="1246669" y="2344809"/>
            <a:ext cx="1513044" cy="676656"/>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Guidelines Adopted</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endParaRPr>
          </a:p>
        </p:txBody>
      </p:sp>
      <p:sp>
        <p:nvSpPr>
          <p:cNvPr id="20" name="Oval 19">
            <a:extLst>
              <a:ext uri="{FF2B5EF4-FFF2-40B4-BE49-F238E27FC236}">
                <a16:creationId xmlns:a16="http://schemas.microsoft.com/office/drawing/2014/main" id="{FACB18A5-0AC7-7DD6-A969-050E3A1CCFC1}"/>
              </a:ext>
              <a:ext uri="{C183D7F6-B498-43B3-948B-1728B52AA6E4}">
                <adec:decorative xmlns:adec="http://schemas.microsoft.com/office/drawing/2017/decorative" val="1"/>
              </a:ext>
            </a:extLst>
          </p:cNvPr>
          <p:cNvSpPr/>
          <p:nvPr/>
        </p:nvSpPr>
        <p:spPr>
          <a:xfrm>
            <a:off x="1895089" y="3096295"/>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65E3735-52B4-0043-9DAF-93EA020D8590}"/>
              </a:ext>
            </a:extLst>
          </p:cNvPr>
          <p:cNvSpPr/>
          <p:nvPr/>
        </p:nvSpPr>
        <p:spPr>
          <a:xfrm>
            <a:off x="1403462" y="3448456"/>
            <a:ext cx="1199458" cy="461665"/>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Oct 2023</a:t>
            </a: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endParaRPr>
          </a:p>
        </p:txBody>
      </p:sp>
      <p:sp>
        <p:nvSpPr>
          <p:cNvPr id="31" name="Freeform: Shape 30">
            <a:extLst>
              <a:ext uri="{FF2B5EF4-FFF2-40B4-BE49-F238E27FC236}">
                <a16:creationId xmlns:a16="http://schemas.microsoft.com/office/drawing/2014/main" id="{652FEAC1-0023-A3F6-9E1E-4B6D563A276A}"/>
              </a:ext>
            </a:extLst>
          </p:cNvPr>
          <p:cNvSpPr/>
          <p:nvPr/>
        </p:nvSpPr>
        <p:spPr>
          <a:xfrm>
            <a:off x="2470126" y="2144964"/>
            <a:ext cx="1902654" cy="901986"/>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Solicitation for Regional Administrators Released</a:t>
            </a:r>
          </a:p>
        </p:txBody>
      </p:sp>
      <p:sp>
        <p:nvSpPr>
          <p:cNvPr id="26" name="Oval 25">
            <a:extLst>
              <a:ext uri="{FF2B5EF4-FFF2-40B4-BE49-F238E27FC236}">
                <a16:creationId xmlns:a16="http://schemas.microsoft.com/office/drawing/2014/main" id="{F87AEF69-EEE6-FEF7-6ED2-97DDE3AB7944}"/>
              </a:ext>
              <a:ext uri="{C183D7F6-B498-43B3-948B-1728B52AA6E4}">
                <adec:decorative xmlns:adec="http://schemas.microsoft.com/office/drawing/2017/decorative" val="1"/>
              </a:ext>
            </a:extLst>
          </p:cNvPr>
          <p:cNvSpPr/>
          <p:nvPr/>
        </p:nvSpPr>
        <p:spPr>
          <a:xfrm>
            <a:off x="3313351" y="3121780"/>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A088D01D-AA7B-2FB9-7DC9-880AA21B1F89}"/>
              </a:ext>
            </a:extLst>
          </p:cNvPr>
          <p:cNvSpPr/>
          <p:nvPr/>
        </p:nvSpPr>
        <p:spPr>
          <a:xfrm>
            <a:off x="2821724" y="3473941"/>
            <a:ext cx="1199458" cy="461665"/>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April 2024</a:t>
            </a:r>
            <a:br>
              <a:rPr kumimoji="0" lang="en-US" sz="14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b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endParaRPr>
          </a:p>
        </p:txBody>
      </p:sp>
      <p:sp>
        <p:nvSpPr>
          <p:cNvPr id="35" name="Freeform: Shape 34">
            <a:extLst>
              <a:ext uri="{FF2B5EF4-FFF2-40B4-BE49-F238E27FC236}">
                <a16:creationId xmlns:a16="http://schemas.microsoft.com/office/drawing/2014/main" id="{A3CCA003-9F5B-6F72-4B39-5FBC74A6D808}"/>
              </a:ext>
            </a:extLst>
          </p:cNvPr>
          <p:cNvSpPr/>
          <p:nvPr/>
        </p:nvSpPr>
        <p:spPr>
          <a:xfrm>
            <a:off x="4095430" y="2152352"/>
            <a:ext cx="1790101" cy="901986"/>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t>Approval of Regional Administrator Agreements</a:t>
            </a:r>
          </a:p>
        </p:txBody>
      </p:sp>
      <p:sp>
        <p:nvSpPr>
          <p:cNvPr id="10" name="Oval 9">
            <a:extLst>
              <a:ext uri="{FF2B5EF4-FFF2-40B4-BE49-F238E27FC236}">
                <a16:creationId xmlns:a16="http://schemas.microsoft.com/office/drawing/2014/main" id="{DF302584-700F-0E31-3745-45E5BAA88726}"/>
              </a:ext>
              <a:ext uri="{C183D7F6-B498-43B3-948B-1728B52AA6E4}">
                <adec:decorative xmlns:adec="http://schemas.microsoft.com/office/drawing/2017/decorative" val="1"/>
              </a:ext>
            </a:extLst>
          </p:cNvPr>
          <p:cNvSpPr/>
          <p:nvPr/>
        </p:nvSpPr>
        <p:spPr>
          <a:xfrm>
            <a:off x="4779678" y="3103683"/>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0E4B15CB-D98F-9113-C5EE-A458E436148A}"/>
              </a:ext>
            </a:extLst>
          </p:cNvPr>
          <p:cNvSpPr txBox="1"/>
          <p:nvPr/>
        </p:nvSpPr>
        <p:spPr>
          <a:xfrm>
            <a:off x="4168838" y="3507466"/>
            <a:ext cx="1437883" cy="30777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a:rPr>
              <a:t>Nov 2024</a:t>
            </a:r>
          </a:p>
        </p:txBody>
      </p:sp>
      <p:sp>
        <p:nvSpPr>
          <p:cNvPr id="22" name="Freeform: Shape 21">
            <a:extLst>
              <a:ext uri="{FF2B5EF4-FFF2-40B4-BE49-F238E27FC236}">
                <a16:creationId xmlns:a16="http://schemas.microsoft.com/office/drawing/2014/main" id="{AAAAACAB-A729-15F9-6874-50BA7262667D}"/>
              </a:ext>
            </a:extLst>
          </p:cNvPr>
          <p:cNvSpPr/>
          <p:nvPr/>
        </p:nvSpPr>
        <p:spPr>
          <a:xfrm>
            <a:off x="5892434" y="2117174"/>
            <a:ext cx="1363331" cy="901986"/>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t>Initial Community Focus Areas Announced</a:t>
            </a:r>
          </a:p>
        </p:txBody>
      </p:sp>
      <p:sp>
        <p:nvSpPr>
          <p:cNvPr id="13" name="Oval 12">
            <a:extLst>
              <a:ext uri="{FF2B5EF4-FFF2-40B4-BE49-F238E27FC236}">
                <a16:creationId xmlns:a16="http://schemas.microsoft.com/office/drawing/2014/main" id="{EAED3B4C-2333-D44B-1FF5-E2939C8C8575}"/>
              </a:ext>
              <a:ext uri="{C183D7F6-B498-43B3-948B-1728B52AA6E4}">
                <adec:decorative xmlns:adec="http://schemas.microsoft.com/office/drawing/2017/decorative" val="1"/>
              </a:ext>
            </a:extLst>
          </p:cNvPr>
          <p:cNvSpPr/>
          <p:nvPr/>
        </p:nvSpPr>
        <p:spPr>
          <a:xfrm>
            <a:off x="6417606" y="3085935"/>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C3475D9-A579-D1FC-8FAF-D486D5B40F28}"/>
              </a:ext>
            </a:extLst>
          </p:cNvPr>
          <p:cNvSpPr txBox="1"/>
          <p:nvPr/>
        </p:nvSpPr>
        <p:spPr>
          <a:xfrm>
            <a:off x="5808614" y="3478136"/>
            <a:ext cx="1437883" cy="30777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a:rPr>
              <a:t>Aug 2025</a:t>
            </a:r>
          </a:p>
        </p:txBody>
      </p:sp>
      <p:sp>
        <p:nvSpPr>
          <p:cNvPr id="24" name="Freeform: Shape 23">
            <a:extLst>
              <a:ext uri="{FF2B5EF4-FFF2-40B4-BE49-F238E27FC236}">
                <a16:creationId xmlns:a16="http://schemas.microsoft.com/office/drawing/2014/main" id="{07D0F31C-3D91-DDE9-8263-5EE50D7E624A}"/>
              </a:ext>
            </a:extLst>
          </p:cNvPr>
          <p:cNvSpPr/>
          <p:nvPr/>
        </p:nvSpPr>
        <p:spPr>
          <a:xfrm>
            <a:off x="7237935" y="2112551"/>
            <a:ext cx="1578884" cy="901986"/>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t>Contractor Enrollment Begins</a:t>
            </a:r>
            <a:b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br>
            <a:r>
              <a:rPr kumimoji="0" lang="en-US" sz="1400" b="0" i="1"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t>(varies by region)</a:t>
            </a:r>
            <a:endParaRPr kumimoji="0" lang="en-US" sz="1600" b="0" i="1"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endParaRPr>
          </a:p>
        </p:txBody>
      </p:sp>
      <p:sp>
        <p:nvSpPr>
          <p:cNvPr id="34" name="Oval 33">
            <a:extLst>
              <a:ext uri="{FF2B5EF4-FFF2-40B4-BE49-F238E27FC236}">
                <a16:creationId xmlns:a16="http://schemas.microsoft.com/office/drawing/2014/main" id="{51C9A7AB-C7BF-2183-F6FE-89A6F7C4DE8D}"/>
              </a:ext>
              <a:ext uri="{C183D7F6-B498-43B3-948B-1728B52AA6E4}">
                <adec:decorative xmlns:adec="http://schemas.microsoft.com/office/drawing/2017/decorative" val="1"/>
              </a:ext>
            </a:extLst>
          </p:cNvPr>
          <p:cNvSpPr/>
          <p:nvPr/>
        </p:nvSpPr>
        <p:spPr>
          <a:xfrm>
            <a:off x="7927119" y="3098204"/>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E6B241F5-817A-997D-997C-366F2B04AD5A}"/>
              </a:ext>
            </a:extLst>
          </p:cNvPr>
          <p:cNvSpPr txBox="1"/>
          <p:nvPr/>
        </p:nvSpPr>
        <p:spPr>
          <a:xfrm>
            <a:off x="7319671" y="3455966"/>
            <a:ext cx="1437883" cy="30777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a:rPr>
              <a:t>Nov 2025</a:t>
            </a:r>
          </a:p>
        </p:txBody>
      </p:sp>
      <p:sp>
        <p:nvSpPr>
          <p:cNvPr id="29" name="Freeform: Shape 28">
            <a:extLst>
              <a:ext uri="{FF2B5EF4-FFF2-40B4-BE49-F238E27FC236}">
                <a16:creationId xmlns:a16="http://schemas.microsoft.com/office/drawing/2014/main" id="{889823E4-971A-39EB-A95A-F0162B96A889}"/>
              </a:ext>
            </a:extLst>
          </p:cNvPr>
          <p:cNvSpPr/>
          <p:nvPr/>
        </p:nvSpPr>
        <p:spPr>
          <a:xfrm>
            <a:off x="8700267" y="1966430"/>
            <a:ext cx="1639839" cy="901986"/>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t>Participant Enrollment Begins </a:t>
            </a:r>
            <a:b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br>
            <a:r>
              <a:rPr kumimoji="0" lang="en-US" sz="1400" b="0" i="1"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t>(varies by region)</a:t>
            </a:r>
            <a:endParaRPr kumimoji="0" lang="en-US" sz="1600" b="0" i="1"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endParaRPr>
          </a:p>
        </p:txBody>
      </p:sp>
      <p:sp>
        <p:nvSpPr>
          <p:cNvPr id="4" name="Oval 3">
            <a:extLst>
              <a:ext uri="{FF2B5EF4-FFF2-40B4-BE49-F238E27FC236}">
                <a16:creationId xmlns:a16="http://schemas.microsoft.com/office/drawing/2014/main" id="{38E44D76-2F64-9C98-A4F3-A3B7CE838A59}"/>
              </a:ext>
              <a:ext uri="{C183D7F6-B498-43B3-948B-1728B52AA6E4}">
                <adec:decorative xmlns:adec="http://schemas.microsoft.com/office/drawing/2017/decorative" val="1"/>
              </a:ext>
            </a:extLst>
          </p:cNvPr>
          <p:cNvSpPr/>
          <p:nvPr/>
        </p:nvSpPr>
        <p:spPr>
          <a:xfrm>
            <a:off x="9369753" y="3090157"/>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CA91CBB7-A220-9181-049D-1D86FE150CBA}"/>
              </a:ext>
            </a:extLst>
          </p:cNvPr>
          <p:cNvSpPr txBox="1"/>
          <p:nvPr/>
        </p:nvSpPr>
        <p:spPr>
          <a:xfrm>
            <a:off x="8704155" y="3448455"/>
            <a:ext cx="1437883" cy="30777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a:rPr>
              <a:t>Dec 2025</a:t>
            </a:r>
          </a:p>
        </p:txBody>
      </p:sp>
      <p:sp>
        <p:nvSpPr>
          <p:cNvPr id="27" name="Freeform: Shape 26">
            <a:extLst>
              <a:ext uri="{FF2B5EF4-FFF2-40B4-BE49-F238E27FC236}">
                <a16:creationId xmlns:a16="http://schemas.microsoft.com/office/drawing/2014/main" id="{DF885DAE-38CC-A881-677A-C2AAF517339F}"/>
              </a:ext>
            </a:extLst>
          </p:cNvPr>
          <p:cNvSpPr/>
          <p:nvPr/>
        </p:nvSpPr>
        <p:spPr>
          <a:xfrm>
            <a:off x="10172411" y="2362460"/>
            <a:ext cx="1371333" cy="720521"/>
          </a:xfrm>
          <a:custGeom>
            <a:avLst/>
            <a:gdLst>
              <a:gd name="connsiteX0" fmla="*/ 0 w 1245921"/>
              <a:gd name="connsiteY0" fmla="*/ 0 h 901986"/>
              <a:gd name="connsiteX1" fmla="*/ 1245921 w 1245921"/>
              <a:gd name="connsiteY1" fmla="*/ 0 h 901986"/>
              <a:gd name="connsiteX2" fmla="*/ 1245921 w 1245921"/>
              <a:gd name="connsiteY2" fmla="*/ 901986 h 901986"/>
              <a:gd name="connsiteX3" fmla="*/ 0 w 1245921"/>
              <a:gd name="connsiteY3" fmla="*/ 901986 h 901986"/>
              <a:gd name="connsiteX4" fmla="*/ 0 w 1245921"/>
              <a:gd name="connsiteY4" fmla="*/ 0 h 901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921" h="901986">
                <a:moveTo>
                  <a:pt x="0" y="0"/>
                </a:moveTo>
                <a:lnTo>
                  <a:pt x="1245921" y="0"/>
                </a:lnTo>
                <a:lnTo>
                  <a:pt x="1245921" y="901986"/>
                </a:lnTo>
                <a:lnTo>
                  <a:pt x="0" y="9019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Arial"/>
              </a:rPr>
              <a:t>Retrofits Begin</a:t>
            </a:r>
          </a:p>
        </p:txBody>
      </p:sp>
      <p:sp>
        <p:nvSpPr>
          <p:cNvPr id="30" name="Oval 29">
            <a:extLst>
              <a:ext uri="{FF2B5EF4-FFF2-40B4-BE49-F238E27FC236}">
                <a16:creationId xmlns:a16="http://schemas.microsoft.com/office/drawing/2014/main" id="{073E3CA0-BC95-E250-4172-3D7CEEBBBDC5}"/>
              </a:ext>
              <a:ext uri="{C183D7F6-B498-43B3-948B-1728B52AA6E4}">
                <adec:decorative xmlns:adec="http://schemas.microsoft.com/office/drawing/2017/decorative" val="1"/>
              </a:ext>
            </a:extLst>
          </p:cNvPr>
          <p:cNvSpPr/>
          <p:nvPr/>
        </p:nvSpPr>
        <p:spPr>
          <a:xfrm>
            <a:off x="10717081" y="3094525"/>
            <a:ext cx="216204" cy="2254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Star: 5 Points 2">
            <a:extLst>
              <a:ext uri="{FF2B5EF4-FFF2-40B4-BE49-F238E27FC236}">
                <a16:creationId xmlns:a16="http://schemas.microsoft.com/office/drawing/2014/main" id="{62ED55F8-37BF-6923-9CEE-84C11F59AA63}"/>
              </a:ext>
              <a:ext uri="{C183D7F6-B498-43B3-948B-1728B52AA6E4}">
                <adec:decorative xmlns:adec="http://schemas.microsoft.com/office/drawing/2017/decorative" val="1"/>
              </a:ext>
            </a:extLst>
          </p:cNvPr>
          <p:cNvSpPr/>
          <p:nvPr/>
        </p:nvSpPr>
        <p:spPr>
          <a:xfrm>
            <a:off x="10551668" y="2955218"/>
            <a:ext cx="547029" cy="474644"/>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228FA50-CD9C-FA23-81AC-E389ADCE0D6F}"/>
              </a:ext>
            </a:extLst>
          </p:cNvPr>
          <p:cNvSpPr txBox="1"/>
          <p:nvPr/>
        </p:nvSpPr>
        <p:spPr>
          <a:xfrm>
            <a:off x="10041206" y="3425170"/>
            <a:ext cx="1567954" cy="30777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Early 2026</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Slide Number Placeholder 4">
            <a:extLst>
              <a:ext uri="{FF2B5EF4-FFF2-40B4-BE49-F238E27FC236}">
                <a16:creationId xmlns:a16="http://schemas.microsoft.com/office/drawing/2014/main" id="{34E92980-8389-AF45-F46D-677D4DE4D920}"/>
              </a:ext>
              <a:ext uri="{C183D7F6-B498-43B3-948B-1728B52AA6E4}">
                <adec:decorative xmlns:adec="http://schemas.microsoft.com/office/drawing/2017/decorative" val="0"/>
              </a:ext>
            </a:extLst>
          </p:cNvPr>
          <p:cNvSpPr>
            <a:spLocks noGrp="1"/>
          </p:cNvSpPr>
          <p:nvPr>
            <p:ph type="sldNum" sz="quarter" idx="12"/>
          </p:nvPr>
        </p:nvSpPr>
        <p:spPr>
          <a:xfrm>
            <a:off x="8610600" y="6463234"/>
            <a:ext cx="180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srgbClr val="DBEFF9">
                  <a:lumMod val="10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977318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A55-6592-2BF3-F08C-60064028D1BF}"/>
              </a:ext>
            </a:extLst>
          </p:cNvPr>
          <p:cNvSpPr>
            <a:spLocks noGrp="1"/>
          </p:cNvSpPr>
          <p:nvPr>
            <p:ph type="title"/>
          </p:nvPr>
        </p:nvSpPr>
        <p:spPr>
          <a:xfrm>
            <a:off x="1399822" y="189442"/>
            <a:ext cx="9953978" cy="1038840"/>
          </a:xfrm>
        </p:spPr>
        <p:txBody>
          <a:bodyPr>
            <a:noAutofit/>
          </a:bodyPr>
          <a:lstStyle/>
          <a:p>
            <a:r>
              <a:rPr lang="en-US"/>
              <a:t>Regional Administrators</a:t>
            </a:r>
          </a:p>
        </p:txBody>
      </p:sp>
      <p:pic>
        <p:nvPicPr>
          <p:cNvPr id="7" name="Picture 6" descr="Map showing the three regions: Northern, Central, and Southern California">
            <a:extLst>
              <a:ext uri="{FF2B5EF4-FFF2-40B4-BE49-F238E27FC236}">
                <a16:creationId xmlns:a16="http://schemas.microsoft.com/office/drawing/2014/main" id="{1527150C-70F5-7AE7-C504-6A844ABE67A5}"/>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739" y="1718505"/>
            <a:ext cx="3299324" cy="3935423"/>
          </a:xfrm>
          <a:prstGeom prst="rect">
            <a:avLst/>
          </a:prstGeom>
        </p:spPr>
      </p:pic>
      <p:graphicFrame>
        <p:nvGraphicFramePr>
          <p:cNvPr id="4" name="Content Placeholder 7">
            <a:extLst>
              <a:ext uri="{FF2B5EF4-FFF2-40B4-BE49-F238E27FC236}">
                <a16:creationId xmlns:a16="http://schemas.microsoft.com/office/drawing/2014/main" id="{446B0659-0243-C2D3-8208-6CA20F3DF85F}"/>
              </a:ext>
            </a:extLst>
          </p:cNvPr>
          <p:cNvGraphicFramePr>
            <a:graphicFrameLocks/>
          </p:cNvGraphicFramePr>
          <p:nvPr/>
        </p:nvGraphicFramePr>
        <p:xfrm>
          <a:off x="4274288" y="1505447"/>
          <a:ext cx="7538485" cy="3531397"/>
        </p:xfrm>
        <a:graphic>
          <a:graphicData uri="http://schemas.openxmlformats.org/drawingml/2006/table">
            <a:tbl>
              <a:tblPr firstRow="1" bandRow="1">
                <a:tableStyleId>{5C22544A-7EE6-4342-B048-85BDC9FD1C3A}</a:tableStyleId>
              </a:tblPr>
              <a:tblGrid>
                <a:gridCol w="852408">
                  <a:extLst>
                    <a:ext uri="{9D8B030D-6E8A-4147-A177-3AD203B41FA5}">
                      <a16:colId xmlns:a16="http://schemas.microsoft.com/office/drawing/2014/main" val="1453260535"/>
                    </a:ext>
                  </a:extLst>
                </a:gridCol>
                <a:gridCol w="1651542">
                  <a:extLst>
                    <a:ext uri="{9D8B030D-6E8A-4147-A177-3AD203B41FA5}">
                      <a16:colId xmlns:a16="http://schemas.microsoft.com/office/drawing/2014/main" val="575242995"/>
                    </a:ext>
                  </a:extLst>
                </a:gridCol>
                <a:gridCol w="975351">
                  <a:extLst>
                    <a:ext uri="{9D8B030D-6E8A-4147-A177-3AD203B41FA5}">
                      <a16:colId xmlns:a16="http://schemas.microsoft.com/office/drawing/2014/main" val="2245504145"/>
                    </a:ext>
                  </a:extLst>
                </a:gridCol>
                <a:gridCol w="1315983">
                  <a:extLst>
                    <a:ext uri="{9D8B030D-6E8A-4147-A177-3AD203B41FA5}">
                      <a16:colId xmlns:a16="http://schemas.microsoft.com/office/drawing/2014/main" val="27768919"/>
                    </a:ext>
                  </a:extLst>
                </a:gridCol>
                <a:gridCol w="1424763">
                  <a:extLst>
                    <a:ext uri="{9D8B030D-6E8A-4147-A177-3AD203B41FA5}">
                      <a16:colId xmlns:a16="http://schemas.microsoft.com/office/drawing/2014/main" val="4069447135"/>
                    </a:ext>
                  </a:extLst>
                </a:gridCol>
                <a:gridCol w="1318438">
                  <a:extLst>
                    <a:ext uri="{9D8B030D-6E8A-4147-A177-3AD203B41FA5}">
                      <a16:colId xmlns:a16="http://schemas.microsoft.com/office/drawing/2014/main" val="2854493971"/>
                    </a:ext>
                  </a:extLst>
                </a:gridCol>
              </a:tblGrid>
              <a:tr h="729945">
                <a:tc>
                  <a:txBody>
                    <a:bodyPr/>
                    <a:lstStyle/>
                    <a:p>
                      <a:pPr algn="ctr"/>
                      <a:r>
                        <a:rPr lang="en-US" sz="1400"/>
                        <a:t>Region</a:t>
                      </a:r>
                    </a:p>
                  </a:txBody>
                  <a:tcPr anchor="ctr"/>
                </a:tc>
                <a:tc>
                  <a:txBody>
                    <a:bodyPr/>
                    <a:lstStyle/>
                    <a:p>
                      <a:pPr algn="ctr"/>
                      <a:r>
                        <a:rPr lang="en-US" sz="1400"/>
                        <a:t>Regional Administrator</a:t>
                      </a:r>
                    </a:p>
                  </a:txBody>
                  <a:tcPr anchor="ctr"/>
                </a:tc>
                <a:tc>
                  <a:txBody>
                    <a:bodyPr/>
                    <a:lstStyle/>
                    <a:p>
                      <a:pPr algn="ctr"/>
                      <a:r>
                        <a:rPr lang="en-US" sz="1400"/>
                        <a:t>% of Funding*</a:t>
                      </a:r>
                    </a:p>
                  </a:txBody>
                  <a:tcPr anchor="ctr"/>
                </a:tc>
                <a:tc>
                  <a:txBody>
                    <a:bodyPr/>
                    <a:lstStyle/>
                    <a:p>
                      <a:pPr algn="ctr"/>
                      <a:r>
                        <a:rPr lang="en-US" sz="1400"/>
                        <a:t>Funding: State</a:t>
                      </a:r>
                    </a:p>
                  </a:txBody>
                  <a:tcPr anchor="ctr"/>
                </a:tc>
                <a:tc>
                  <a:txBody>
                    <a:bodyPr/>
                    <a:lstStyle/>
                    <a:p>
                      <a:pPr algn="ctr"/>
                      <a:r>
                        <a:rPr lang="en-US" sz="1400"/>
                        <a:t>Funding: Federal</a:t>
                      </a:r>
                    </a:p>
                  </a:txBody>
                  <a:tcPr anchor="ctr"/>
                </a:tc>
                <a:tc>
                  <a:txBody>
                    <a:bodyPr/>
                    <a:lstStyle/>
                    <a:p>
                      <a:pPr algn="ctr"/>
                      <a:r>
                        <a:rPr lang="en-US" sz="1400"/>
                        <a:t>Funding: Total</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12035681"/>
                  </a:ext>
                </a:extLst>
              </a:tr>
              <a:tr h="649662">
                <a:tc>
                  <a:txBody>
                    <a:bodyPr/>
                    <a:lstStyle/>
                    <a:p>
                      <a:r>
                        <a:rPr lang="en-US" sz="1400"/>
                        <a:t>North</a:t>
                      </a:r>
                    </a:p>
                  </a:txBody>
                  <a:tcPr anchor="ctr"/>
                </a:tc>
                <a:tc>
                  <a:txBody>
                    <a:bodyPr/>
                    <a:lstStyle/>
                    <a:p>
                      <a:r>
                        <a:rPr lang="en-US" sz="1400"/>
                        <a:t>Association for Energy Affordability</a:t>
                      </a:r>
                    </a:p>
                  </a:txBody>
                  <a:tcPr anchor="ctr"/>
                </a:tc>
                <a:tc>
                  <a:txBody>
                    <a:bodyPr/>
                    <a:lstStyle/>
                    <a:p>
                      <a:pPr algn="r"/>
                      <a:r>
                        <a:rPr lang="en-US" sz="1400"/>
                        <a:t>23%</a:t>
                      </a:r>
                    </a:p>
                  </a:txBody>
                  <a:tcPr anchor="ctr"/>
                </a:tc>
                <a:tc>
                  <a:txBody>
                    <a:bodyPr/>
                    <a:lstStyle/>
                    <a:p>
                      <a:pPr algn="r"/>
                      <a:r>
                        <a:rPr lang="en-US" sz="1400"/>
                        <a:t>$78,027,500</a:t>
                      </a:r>
                    </a:p>
                  </a:txBody>
                  <a:tcPr anchor="ctr"/>
                </a:tc>
                <a:tc>
                  <a:txBody>
                    <a:bodyPr/>
                    <a:lstStyle/>
                    <a:p>
                      <a:pPr algn="r"/>
                      <a:r>
                        <a:rPr lang="en-US" sz="1400"/>
                        <a:t>$35,478,190</a:t>
                      </a:r>
                    </a:p>
                  </a:txBody>
                  <a:tcPr anchor="ctr"/>
                </a:tc>
                <a:tc>
                  <a:txBody>
                    <a:bodyPr/>
                    <a:lstStyle/>
                    <a:p>
                      <a:pPr algn="r"/>
                      <a:r>
                        <a:rPr lang="en-US" sz="1400"/>
                        <a:t>$113,505,690</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004165386"/>
                  </a:ext>
                </a:extLst>
              </a:tr>
              <a:tr h="729945">
                <a:tc>
                  <a:txBody>
                    <a:bodyPr/>
                    <a:lstStyle/>
                    <a:p>
                      <a:r>
                        <a:rPr lang="en-US" sz="1400"/>
                        <a:t>Central</a:t>
                      </a:r>
                    </a:p>
                  </a:txBody>
                  <a:tcPr anchor="ctr"/>
                </a:tc>
                <a:tc>
                  <a:txBody>
                    <a:bodyPr/>
                    <a:lstStyle/>
                    <a:p>
                      <a:r>
                        <a:rPr lang="en-US" sz="1400"/>
                        <a:t>Center for Sustainable Energy</a:t>
                      </a:r>
                    </a:p>
                  </a:txBody>
                  <a:tcPr anchor="ctr"/>
                </a:tc>
                <a:tc>
                  <a:txBody>
                    <a:bodyPr/>
                    <a:lstStyle/>
                    <a:p>
                      <a:pPr algn="r"/>
                      <a:r>
                        <a:rPr lang="en-US" sz="1400"/>
                        <a:t>19%</a:t>
                      </a:r>
                    </a:p>
                  </a:txBody>
                  <a:tcPr anchor="ctr"/>
                </a:tc>
                <a:tc>
                  <a:txBody>
                    <a:bodyPr/>
                    <a:lstStyle/>
                    <a:p>
                      <a:pPr algn="r"/>
                      <a:r>
                        <a:rPr lang="en-US" sz="1400"/>
                        <a:t>$64,457,500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t>$29,308,070</a:t>
                      </a:r>
                    </a:p>
                  </a:txBody>
                  <a:tcPr anchor="ctr"/>
                </a:tc>
                <a:tc>
                  <a:txBody>
                    <a:bodyPr/>
                    <a:lstStyle/>
                    <a:p>
                      <a:pPr algn="r"/>
                      <a:r>
                        <a:rPr lang="en-US" sz="1400"/>
                        <a:t>$93,765,570</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334152322"/>
                  </a:ext>
                </a:extLst>
              </a:tr>
              <a:tr h="669206">
                <a:tc>
                  <a:txBody>
                    <a:bodyPr/>
                    <a:lstStyle/>
                    <a:p>
                      <a:r>
                        <a:rPr lang="en-US" sz="1400"/>
                        <a:t>South</a:t>
                      </a:r>
                    </a:p>
                  </a:txBody>
                  <a:tcPr anchor="ctr"/>
                </a:tc>
                <a:tc>
                  <a:txBody>
                    <a:bodyPr/>
                    <a:lstStyle/>
                    <a:p>
                      <a:r>
                        <a:rPr lang="en-US" sz="1400"/>
                        <a:t>County of Los Angeles</a:t>
                      </a:r>
                    </a:p>
                  </a:txBody>
                  <a:tcPr anchor="ctr"/>
                </a:tc>
                <a:tc>
                  <a:txBody>
                    <a:bodyPr/>
                    <a:lstStyle/>
                    <a:p>
                      <a:pPr algn="r"/>
                      <a:r>
                        <a:rPr lang="en-US" sz="1400"/>
                        <a:t>58%</a:t>
                      </a:r>
                    </a:p>
                  </a:txBody>
                  <a:tcPr anchor="ctr"/>
                </a:tc>
                <a:tc>
                  <a:txBody>
                    <a:bodyPr/>
                    <a:lstStyle/>
                    <a:p>
                      <a:pPr algn="r"/>
                      <a:r>
                        <a:rPr lang="en-US" sz="1400"/>
                        <a:t>$196,765,000</a:t>
                      </a:r>
                    </a:p>
                  </a:txBody>
                  <a:tcPr anchor="ctr"/>
                </a:tc>
                <a:tc>
                  <a:txBody>
                    <a:bodyPr/>
                    <a:lstStyle/>
                    <a:p>
                      <a:pPr algn="r"/>
                      <a:r>
                        <a:rPr lang="en-US" sz="1400"/>
                        <a:t>$89,466,740</a:t>
                      </a:r>
                    </a:p>
                  </a:txBody>
                  <a:tcPr anchor="ctr"/>
                </a:tc>
                <a:tc>
                  <a:txBody>
                    <a:bodyPr/>
                    <a:lstStyle/>
                    <a:p>
                      <a:pPr algn="r"/>
                      <a:r>
                        <a:rPr lang="en-US" sz="1400"/>
                        <a:t>$286,231,740</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820612879"/>
                  </a:ext>
                </a:extLst>
              </a:tr>
              <a:tr h="669206">
                <a:tc>
                  <a:txBody>
                    <a:bodyPr/>
                    <a:lstStyle/>
                    <a:p>
                      <a:r>
                        <a:rPr lang="en-US" sz="1400" b="1"/>
                        <a:t>Total</a:t>
                      </a:r>
                    </a:p>
                  </a:txBody>
                  <a:tcPr anchor="ctr"/>
                </a:tc>
                <a:tc>
                  <a:txBody>
                    <a:bodyPr/>
                    <a:lstStyle/>
                    <a:p>
                      <a:r>
                        <a:rPr lang="en-US" sz="1400" b="1"/>
                        <a:t>All Regions</a:t>
                      </a:r>
                    </a:p>
                  </a:txBody>
                  <a:tcPr anchor="ctr"/>
                </a:tc>
                <a:tc>
                  <a:txBody>
                    <a:bodyPr/>
                    <a:lstStyle/>
                    <a:p>
                      <a:pPr algn="r"/>
                      <a:r>
                        <a:rPr lang="en-US" sz="1400" b="1"/>
                        <a:t>100%</a:t>
                      </a:r>
                    </a:p>
                  </a:txBody>
                  <a:tcPr anchor="ctr"/>
                </a:tc>
                <a:tc>
                  <a:txBody>
                    <a:bodyPr/>
                    <a:lstStyle/>
                    <a:p>
                      <a:pPr algn="r"/>
                      <a:r>
                        <a:rPr lang="en-US" sz="1400" b="1"/>
                        <a:t>$339,250,000</a:t>
                      </a:r>
                    </a:p>
                  </a:txBody>
                  <a:tcPr anchor="ctr"/>
                </a:tc>
                <a:tc>
                  <a:txBody>
                    <a:bodyPr/>
                    <a:lstStyle/>
                    <a:p>
                      <a:pPr algn="r"/>
                      <a:r>
                        <a:rPr lang="en-US" sz="1400" b="1"/>
                        <a:t>$154,253,000</a:t>
                      </a:r>
                    </a:p>
                  </a:txBody>
                  <a:tcPr anchor="ctr"/>
                </a:tc>
                <a:tc>
                  <a:txBody>
                    <a:bodyPr/>
                    <a:lstStyle/>
                    <a:p>
                      <a:pPr algn="r"/>
                      <a:r>
                        <a:rPr lang="en-US" sz="1400" b="1"/>
                        <a:t>$493,503,000</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777553517"/>
                  </a:ext>
                </a:extLst>
              </a:tr>
            </a:tbl>
          </a:graphicData>
        </a:graphic>
      </p:graphicFrame>
      <p:sp>
        <p:nvSpPr>
          <p:cNvPr id="5" name="TextBox 4">
            <a:extLst>
              <a:ext uri="{FF2B5EF4-FFF2-40B4-BE49-F238E27FC236}">
                <a16:creationId xmlns:a16="http://schemas.microsoft.com/office/drawing/2014/main" id="{94C45D64-07A2-8EF4-115F-B4E6F11E5402}"/>
              </a:ext>
            </a:extLst>
          </p:cNvPr>
          <p:cNvSpPr txBox="1"/>
          <p:nvPr/>
        </p:nvSpPr>
        <p:spPr>
          <a:xfrm>
            <a:off x="4699590" y="5250911"/>
            <a:ext cx="73084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rial" panose="020B0604020202020204"/>
                <a:ea typeface="+mn-ea"/>
                <a:cs typeface="+mn-cs"/>
              </a:rPr>
              <a:t>* Funding allocation based on population of underresourced communities in each region</a:t>
            </a:r>
          </a:p>
        </p:txBody>
      </p:sp>
      <p:sp>
        <p:nvSpPr>
          <p:cNvPr id="3" name="Slide Number Placeholder 4">
            <a:extLst>
              <a:ext uri="{FF2B5EF4-FFF2-40B4-BE49-F238E27FC236}">
                <a16:creationId xmlns:a16="http://schemas.microsoft.com/office/drawing/2014/main" id="{52DF08B9-715F-A42C-E8A6-C3DAC8EAD168}"/>
              </a:ext>
              <a:ext uri="{C183D7F6-B498-43B3-948B-1728B52AA6E4}">
                <adec:decorative xmlns:adec="http://schemas.microsoft.com/office/drawing/2017/decorative" val="0"/>
              </a:ext>
            </a:extLst>
          </p:cNvPr>
          <p:cNvSpPr>
            <a:spLocks noGrp="1"/>
          </p:cNvSpPr>
          <p:nvPr>
            <p:ph type="sldNum" sz="quarter" idx="12"/>
          </p:nvPr>
        </p:nvSpPr>
        <p:spPr>
          <a:xfrm>
            <a:off x="10204660" y="6388309"/>
            <a:ext cx="180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srgbClr val="DBEFF9">
                  <a:lumMod val="10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080657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819F-EE18-C328-5127-368864E5A7D6}"/>
              </a:ext>
            </a:extLst>
          </p:cNvPr>
          <p:cNvSpPr>
            <a:spLocks noGrp="1"/>
          </p:cNvSpPr>
          <p:nvPr>
            <p:ph type="title"/>
          </p:nvPr>
        </p:nvSpPr>
        <p:spPr/>
        <p:txBody>
          <a:bodyPr>
            <a:normAutofit fontScale="90000"/>
          </a:bodyPr>
          <a:lstStyle/>
          <a:p>
            <a:r>
              <a:rPr lang="en-US"/>
              <a:t>Statewide Direct Install Program Overview</a:t>
            </a:r>
          </a:p>
        </p:txBody>
      </p:sp>
      <p:sp>
        <p:nvSpPr>
          <p:cNvPr id="9" name="TextBox 8">
            <a:extLst>
              <a:ext uri="{FF2B5EF4-FFF2-40B4-BE49-F238E27FC236}">
                <a16:creationId xmlns:a16="http://schemas.microsoft.com/office/drawing/2014/main" id="{B0C13EAF-FAD9-0736-09DA-B777E2CEDB42}"/>
              </a:ext>
            </a:extLst>
          </p:cNvPr>
          <p:cNvSpPr txBox="1"/>
          <p:nvPr/>
        </p:nvSpPr>
        <p:spPr>
          <a:xfrm>
            <a:off x="332508" y="1407630"/>
            <a:ext cx="5783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The direct install program serves…</a:t>
            </a:r>
          </a:p>
        </p:txBody>
      </p:sp>
      <p:graphicFrame>
        <p:nvGraphicFramePr>
          <p:cNvPr id="8" name="Content Placeholder 7" descr="Description of program eligibility: low-income households located in underresourced communities.">
            <a:extLst>
              <a:ext uri="{FF2B5EF4-FFF2-40B4-BE49-F238E27FC236}">
                <a16:creationId xmlns:a16="http://schemas.microsoft.com/office/drawing/2014/main" id="{430CC437-33C6-B523-1F30-D4E8AE4534EE}"/>
              </a:ext>
            </a:extLst>
          </p:cNvPr>
          <p:cNvGraphicFramePr>
            <a:graphicFrameLocks noGrp="1"/>
          </p:cNvGraphicFramePr>
          <p:nvPr>
            <p:ph idx="1"/>
          </p:nvPr>
        </p:nvGraphicFramePr>
        <p:xfrm>
          <a:off x="920171" y="2062574"/>
          <a:ext cx="9953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1C78D012-F7AA-8556-1156-CF16F565C7CF}"/>
              </a:ext>
            </a:extLst>
          </p:cNvPr>
          <p:cNvSpPr txBox="1"/>
          <p:nvPr/>
        </p:nvSpPr>
        <p:spPr>
          <a:xfrm>
            <a:off x="6416581" y="3216031"/>
            <a:ext cx="30957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panose="020B0604020202020204"/>
                <a:ea typeface="+mn-ea"/>
                <a:cs typeface="+mn-cs"/>
              </a:rPr>
              <a:t>Owner-occupied and rented </a:t>
            </a:r>
            <a:br>
              <a:rPr kumimoji="0" lang="en-US" sz="1800" b="0" i="1" u="none" strike="noStrike" kern="1200" cap="none" spc="0" normalizeH="0" baseline="0" noProof="0">
                <a:ln>
                  <a:noFill/>
                </a:ln>
                <a:solidFill>
                  <a:prstClr val="black"/>
                </a:solidFill>
                <a:effectLst/>
                <a:uLnTx/>
                <a:uFillTx/>
                <a:latin typeface="Arial" panose="020B0604020202020204"/>
                <a:ea typeface="+mn-ea"/>
                <a:cs typeface="+mn-cs"/>
              </a:rPr>
            </a:br>
            <a:r>
              <a:rPr kumimoji="0" lang="en-US" sz="1800" b="0" i="1" u="none" strike="noStrike" kern="1200" cap="none" spc="0" normalizeH="0" baseline="0" noProof="0">
                <a:ln>
                  <a:noFill/>
                </a:ln>
                <a:solidFill>
                  <a:prstClr val="black"/>
                </a:solidFill>
                <a:effectLst/>
                <a:uLnTx/>
                <a:uFillTx/>
                <a:latin typeface="Arial" panose="020B0604020202020204"/>
                <a:ea typeface="+mn-ea"/>
                <a:cs typeface="+mn-cs"/>
              </a:rPr>
              <a:t>(with tenant protections)</a:t>
            </a:r>
          </a:p>
        </p:txBody>
      </p:sp>
      <p:sp>
        <p:nvSpPr>
          <p:cNvPr id="5" name="Slide Number Placeholder 4">
            <a:extLst>
              <a:ext uri="{FF2B5EF4-FFF2-40B4-BE49-F238E27FC236}">
                <a16:creationId xmlns:a16="http://schemas.microsoft.com/office/drawing/2014/main" id="{776BB952-4592-DF27-3E7F-29B4A06230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85728268-FA74-F8B8-15AB-B2B422B6307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6306" y="2129553"/>
            <a:ext cx="673475" cy="673475"/>
          </a:xfrm>
          <a:prstGeom prst="rect">
            <a:avLst/>
          </a:prstGeom>
        </p:spPr>
      </p:pic>
      <p:pic>
        <p:nvPicPr>
          <p:cNvPr id="29" name="Graphic 28">
            <a:extLst>
              <a:ext uri="{FF2B5EF4-FFF2-40B4-BE49-F238E27FC236}">
                <a16:creationId xmlns:a16="http://schemas.microsoft.com/office/drawing/2014/main" id="{A25AA0A0-844A-F926-BA74-A8E38173C12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9387" y="4324267"/>
            <a:ext cx="763208" cy="763208"/>
          </a:xfrm>
          <a:prstGeom prst="rect">
            <a:avLst/>
          </a:prstGeom>
        </p:spPr>
      </p:pic>
      <p:pic>
        <p:nvPicPr>
          <p:cNvPr id="31" name="Graphic 30">
            <a:extLst>
              <a:ext uri="{FF2B5EF4-FFF2-40B4-BE49-F238E27FC236}">
                <a16:creationId xmlns:a16="http://schemas.microsoft.com/office/drawing/2014/main" id="{07596A1A-81D6-4848-797E-EA7D6034925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25964" y="2119230"/>
            <a:ext cx="683798" cy="683798"/>
          </a:xfrm>
          <a:prstGeom prst="rect">
            <a:avLst/>
          </a:prstGeom>
        </p:spPr>
      </p:pic>
      <p:sp>
        <p:nvSpPr>
          <p:cNvPr id="3" name="Right Brace 2">
            <a:extLst>
              <a:ext uri="{FF2B5EF4-FFF2-40B4-BE49-F238E27FC236}">
                <a16:creationId xmlns:a16="http://schemas.microsoft.com/office/drawing/2014/main" id="{DE0A1B78-8B04-F7C1-EFD3-6D321A232315}"/>
              </a:ext>
              <a:ext uri="{C183D7F6-B498-43B3-948B-1728B52AA6E4}">
                <adec:decorative xmlns:adec="http://schemas.microsoft.com/office/drawing/2017/decorative" val="1"/>
              </a:ext>
            </a:extLst>
          </p:cNvPr>
          <p:cNvSpPr/>
          <p:nvPr/>
        </p:nvSpPr>
        <p:spPr>
          <a:xfrm>
            <a:off x="5882640" y="3105834"/>
            <a:ext cx="389716" cy="8667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42461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A92720-8C32-3D4A-9DE1-A31FDE2ED024}"/>
              </a:ext>
            </a:extLst>
          </p:cNvPr>
          <p:cNvSpPr>
            <a:spLocks noGrp="1"/>
          </p:cNvSpPr>
          <p:nvPr>
            <p:ph type="title"/>
          </p:nvPr>
        </p:nvSpPr>
        <p:spPr>
          <a:xfrm>
            <a:off x="1399822" y="194035"/>
            <a:ext cx="9953978" cy="1038840"/>
          </a:xfrm>
        </p:spPr>
        <p:txBody>
          <a:bodyPr>
            <a:noAutofit/>
          </a:bodyPr>
          <a:lstStyle/>
          <a:p>
            <a:r>
              <a:rPr lang="en-US" sz="3600"/>
              <a:t>How Were Communities Selected? </a:t>
            </a:r>
          </a:p>
        </p:txBody>
      </p:sp>
      <p:sp>
        <p:nvSpPr>
          <p:cNvPr id="18" name="TextBox 17">
            <a:extLst>
              <a:ext uri="{FF2B5EF4-FFF2-40B4-BE49-F238E27FC236}">
                <a16:creationId xmlns:a16="http://schemas.microsoft.com/office/drawing/2014/main" id="{1B61862D-404A-993C-94BE-22FD19BFFE38}"/>
              </a:ext>
            </a:extLst>
          </p:cNvPr>
          <p:cNvSpPr txBox="1"/>
          <p:nvPr/>
        </p:nvSpPr>
        <p:spPr>
          <a:xfrm>
            <a:off x="810340" y="2416646"/>
            <a:ext cx="39581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557"/>
                </a:solidFill>
                <a:effectLst/>
                <a:uLnTx/>
                <a:uFillTx/>
                <a:latin typeface="Arial" panose="020B0604020202020204"/>
                <a:ea typeface="+mn-ea"/>
                <a:cs typeface="+mn-cs"/>
              </a:rPr>
              <a:t>Local partnerships for </a:t>
            </a:r>
            <a:br>
              <a:rPr kumimoji="0" lang="en-US" sz="2000" b="1" i="0" u="none" strike="noStrike" kern="1200" cap="none" spc="0" normalizeH="0" baseline="0" noProof="0">
                <a:ln>
                  <a:noFill/>
                </a:ln>
                <a:solidFill>
                  <a:srgbClr val="003557"/>
                </a:solidFill>
                <a:effectLst/>
                <a:uLnTx/>
                <a:uFillTx/>
                <a:latin typeface="Arial" panose="020B0604020202020204"/>
                <a:ea typeface="+mn-ea"/>
                <a:cs typeface="+mn-cs"/>
              </a:rPr>
            </a:br>
            <a:r>
              <a:rPr kumimoji="0" lang="en-US" sz="2000" b="1" i="0" u="none" strike="noStrike" kern="1200" cap="none" spc="0" normalizeH="0" baseline="0" noProof="0">
                <a:ln>
                  <a:noFill/>
                </a:ln>
                <a:solidFill>
                  <a:srgbClr val="003557"/>
                </a:solidFill>
                <a:effectLst/>
                <a:uLnTx/>
                <a:uFillTx/>
                <a:latin typeface="Arial" panose="020B0604020202020204"/>
                <a:ea typeface="+mn-ea"/>
                <a:cs typeface="+mn-cs"/>
              </a:rPr>
              <a:t>culturally appropriate outreach</a:t>
            </a:r>
          </a:p>
        </p:txBody>
      </p:sp>
      <p:sp>
        <p:nvSpPr>
          <p:cNvPr id="19" name="TextBox 18">
            <a:extLst>
              <a:ext uri="{FF2B5EF4-FFF2-40B4-BE49-F238E27FC236}">
                <a16:creationId xmlns:a16="http://schemas.microsoft.com/office/drawing/2014/main" id="{611510F0-7A41-9479-3822-5DA3E15B9CBE}"/>
              </a:ext>
            </a:extLst>
          </p:cNvPr>
          <p:cNvSpPr txBox="1"/>
          <p:nvPr/>
        </p:nvSpPr>
        <p:spPr>
          <a:xfrm>
            <a:off x="8008651" y="2293503"/>
            <a:ext cx="3966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557"/>
                </a:solidFill>
                <a:effectLst/>
                <a:uLnTx/>
                <a:uFillTx/>
                <a:latin typeface="Arial" panose="020B0604020202020204"/>
                <a:ea typeface="+mn-ea"/>
                <a:cs typeface="+mn-cs"/>
              </a:rPr>
              <a:t>Likelihood of bill savings from decarbonization</a:t>
            </a:r>
          </a:p>
        </p:txBody>
      </p:sp>
      <p:sp>
        <p:nvSpPr>
          <p:cNvPr id="49" name="TextBox 48">
            <a:extLst>
              <a:ext uri="{FF2B5EF4-FFF2-40B4-BE49-F238E27FC236}">
                <a16:creationId xmlns:a16="http://schemas.microsoft.com/office/drawing/2014/main" id="{E3E124C3-D4F3-B1BE-938F-77DBE86C47E4}"/>
              </a:ext>
            </a:extLst>
          </p:cNvPr>
          <p:cNvSpPr txBox="1"/>
          <p:nvPr/>
        </p:nvSpPr>
        <p:spPr>
          <a:xfrm>
            <a:off x="1958396" y="4989051"/>
            <a:ext cx="31108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557"/>
                </a:solidFill>
                <a:effectLst/>
                <a:uLnTx/>
                <a:uFillTx/>
                <a:latin typeface="Arial" panose="020B0604020202020204"/>
                <a:ea typeface="+mn-ea"/>
                <a:cs typeface="+mn-cs"/>
              </a:rPr>
              <a:t>High energy burden</a:t>
            </a:r>
          </a:p>
        </p:txBody>
      </p:sp>
      <p:sp>
        <p:nvSpPr>
          <p:cNvPr id="20" name="TextBox 19">
            <a:extLst>
              <a:ext uri="{FF2B5EF4-FFF2-40B4-BE49-F238E27FC236}">
                <a16:creationId xmlns:a16="http://schemas.microsoft.com/office/drawing/2014/main" id="{605D6C39-81E2-9642-58DE-3F4277CDD0F5}"/>
              </a:ext>
            </a:extLst>
          </p:cNvPr>
          <p:cNvSpPr txBox="1"/>
          <p:nvPr/>
        </p:nvSpPr>
        <p:spPr>
          <a:xfrm>
            <a:off x="8566108" y="4044564"/>
            <a:ext cx="31108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557"/>
                </a:solidFill>
                <a:effectLst/>
                <a:uLnTx/>
                <a:uFillTx/>
                <a:latin typeface="Arial" panose="020B0604020202020204"/>
                <a:ea typeface="+mn-ea"/>
                <a:cs typeface="+mn-cs"/>
              </a:rPr>
              <a:t>Vulnerable to extreme heat, high fire risk, air pollution</a:t>
            </a:r>
          </a:p>
        </p:txBody>
      </p:sp>
      <p:sp>
        <p:nvSpPr>
          <p:cNvPr id="21" name="TextBox 20">
            <a:extLst>
              <a:ext uri="{FF2B5EF4-FFF2-40B4-BE49-F238E27FC236}">
                <a16:creationId xmlns:a16="http://schemas.microsoft.com/office/drawing/2014/main" id="{2CEE2A74-5FC7-1FF0-CFC0-91DD89E5128B}"/>
              </a:ext>
            </a:extLst>
          </p:cNvPr>
          <p:cNvSpPr txBox="1"/>
          <p:nvPr/>
        </p:nvSpPr>
        <p:spPr>
          <a:xfrm>
            <a:off x="6513158" y="5483779"/>
            <a:ext cx="36815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557"/>
                </a:solidFill>
                <a:effectLst/>
                <a:uLnTx/>
                <a:uFillTx/>
                <a:latin typeface="Arial" panose="020B0604020202020204"/>
                <a:ea typeface="+mn-ea"/>
                <a:cs typeface="+mn-cs"/>
              </a:rPr>
              <a:t>Underserved by existing programs</a:t>
            </a:r>
          </a:p>
        </p:txBody>
      </p:sp>
      <p:pic>
        <p:nvPicPr>
          <p:cNvPr id="9" name="Content Placeholder 8">
            <a:extLst>
              <a:ext uri="{FF2B5EF4-FFF2-40B4-BE49-F238E27FC236}">
                <a16:creationId xmlns:a16="http://schemas.microsoft.com/office/drawing/2014/main" id="{04F26CF5-2EB4-E847-EDF1-7CF47D08EFC5}"/>
              </a:ext>
              <a:ext uri="{C183D7F6-B498-43B3-948B-1728B52AA6E4}">
                <adec:decorative xmlns:adec="http://schemas.microsoft.com/office/drawing/2017/decorative" val="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5293465" y="2850097"/>
            <a:ext cx="914400" cy="914400"/>
          </a:xfrm>
        </p:spPr>
      </p:pic>
      <p:sp>
        <p:nvSpPr>
          <p:cNvPr id="22" name="Oval 21">
            <a:extLst>
              <a:ext uri="{FF2B5EF4-FFF2-40B4-BE49-F238E27FC236}">
                <a16:creationId xmlns:a16="http://schemas.microsoft.com/office/drawing/2014/main" id="{2BAC1785-3970-8920-2D97-AC232DC651EC}"/>
              </a:ext>
              <a:ext uri="{C183D7F6-B498-43B3-948B-1728B52AA6E4}">
                <adec:decorative xmlns:adec="http://schemas.microsoft.com/office/drawing/2017/decorative" val="1"/>
              </a:ext>
            </a:extLst>
          </p:cNvPr>
          <p:cNvSpPr/>
          <p:nvPr/>
        </p:nvSpPr>
        <p:spPr>
          <a:xfrm>
            <a:off x="5181243" y="2849588"/>
            <a:ext cx="1140643" cy="1118324"/>
          </a:xfrm>
          <a:prstGeom prst="ellipse">
            <a:avLst/>
          </a:prstGeom>
          <a:noFill/>
          <a:ln w="19050">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464C2174-E4F2-9163-292A-CB4694241A1B}"/>
              </a:ext>
              <a:ext uri="{C183D7F6-B498-43B3-948B-1728B52AA6E4}">
                <adec:decorative xmlns:adec="http://schemas.microsoft.com/office/drawing/2017/decorative" val="1"/>
              </a:ext>
            </a:extLst>
          </p:cNvPr>
          <p:cNvGrpSpPr/>
          <p:nvPr/>
        </p:nvGrpSpPr>
        <p:grpSpPr>
          <a:xfrm>
            <a:off x="3282969" y="1275907"/>
            <a:ext cx="1140643" cy="1118324"/>
            <a:chOff x="3487017" y="1490046"/>
            <a:chExt cx="1140643" cy="1118324"/>
          </a:xfrm>
        </p:grpSpPr>
        <p:pic>
          <p:nvPicPr>
            <p:cNvPr id="11" name="Graphic 10" descr="Group outline">
              <a:extLst>
                <a:ext uri="{FF2B5EF4-FFF2-40B4-BE49-F238E27FC236}">
                  <a16:creationId xmlns:a16="http://schemas.microsoft.com/office/drawing/2014/main" id="{7BB1B9B5-9536-2FF3-8881-74B1237617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0139" y="1601384"/>
              <a:ext cx="914400" cy="914400"/>
            </a:xfrm>
            <a:prstGeom prst="rect">
              <a:avLst/>
            </a:prstGeom>
          </p:spPr>
        </p:pic>
        <p:sp>
          <p:nvSpPr>
            <p:cNvPr id="23" name="Oval 22">
              <a:extLst>
                <a:ext uri="{FF2B5EF4-FFF2-40B4-BE49-F238E27FC236}">
                  <a16:creationId xmlns:a16="http://schemas.microsoft.com/office/drawing/2014/main" id="{3BD02706-045A-5111-5231-0CADDADD67F9}"/>
                </a:ext>
              </a:extLst>
            </p:cNvPr>
            <p:cNvSpPr/>
            <p:nvPr/>
          </p:nvSpPr>
          <p:spPr>
            <a:xfrm>
              <a:off x="3487017" y="1490046"/>
              <a:ext cx="1140643" cy="1118324"/>
            </a:xfrm>
            <a:prstGeom prst="ellipse">
              <a:avLst/>
            </a:prstGeom>
            <a:noFill/>
            <a:ln w="19050">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0" name="Group 79">
            <a:extLst>
              <a:ext uri="{FF2B5EF4-FFF2-40B4-BE49-F238E27FC236}">
                <a16:creationId xmlns:a16="http://schemas.microsoft.com/office/drawing/2014/main" id="{E71B15A1-7B98-DF68-638F-D3772CFA515C}"/>
              </a:ext>
              <a:ext uri="{C183D7F6-B498-43B3-948B-1728B52AA6E4}">
                <adec:decorative xmlns:adec="http://schemas.microsoft.com/office/drawing/2017/decorative" val="1"/>
              </a:ext>
            </a:extLst>
          </p:cNvPr>
          <p:cNvGrpSpPr/>
          <p:nvPr/>
        </p:nvGrpSpPr>
        <p:grpSpPr>
          <a:xfrm>
            <a:off x="7032402" y="1275907"/>
            <a:ext cx="1140643" cy="1118324"/>
            <a:chOff x="7236450" y="1490046"/>
            <a:chExt cx="1140643" cy="1118324"/>
          </a:xfrm>
        </p:grpSpPr>
        <p:pic>
          <p:nvPicPr>
            <p:cNvPr id="13" name="Graphic 12" descr="Money outline">
              <a:extLst>
                <a:ext uri="{FF2B5EF4-FFF2-40B4-BE49-F238E27FC236}">
                  <a16:creationId xmlns:a16="http://schemas.microsoft.com/office/drawing/2014/main" id="{CA6B1D80-247B-0BFA-0FA5-C6E7FC7CE8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9571" y="1515730"/>
              <a:ext cx="914400" cy="914400"/>
            </a:xfrm>
            <a:prstGeom prst="rect">
              <a:avLst/>
            </a:prstGeom>
          </p:spPr>
        </p:pic>
        <p:sp>
          <p:nvSpPr>
            <p:cNvPr id="24" name="Oval 23">
              <a:extLst>
                <a:ext uri="{FF2B5EF4-FFF2-40B4-BE49-F238E27FC236}">
                  <a16:creationId xmlns:a16="http://schemas.microsoft.com/office/drawing/2014/main" id="{33DD2411-451D-2860-1554-3DF3C777FFDA}"/>
                </a:ext>
              </a:extLst>
            </p:cNvPr>
            <p:cNvSpPr/>
            <p:nvPr/>
          </p:nvSpPr>
          <p:spPr>
            <a:xfrm>
              <a:off x="7236450" y="1490046"/>
              <a:ext cx="1140643" cy="1118324"/>
            </a:xfrm>
            <a:prstGeom prst="ellipse">
              <a:avLst/>
            </a:prstGeom>
            <a:noFill/>
            <a:ln w="19050">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2" name="Group 81">
            <a:extLst>
              <a:ext uri="{FF2B5EF4-FFF2-40B4-BE49-F238E27FC236}">
                <a16:creationId xmlns:a16="http://schemas.microsoft.com/office/drawing/2014/main" id="{4C770510-5C92-DD03-F5FC-65D86BE64C1C}"/>
              </a:ext>
              <a:ext uri="{C183D7F6-B498-43B3-948B-1728B52AA6E4}">
                <adec:decorative xmlns:adec="http://schemas.microsoft.com/office/drawing/2017/decorative" val="1"/>
              </a:ext>
            </a:extLst>
          </p:cNvPr>
          <p:cNvGrpSpPr/>
          <p:nvPr/>
        </p:nvGrpSpPr>
        <p:grpSpPr>
          <a:xfrm>
            <a:off x="7326409" y="3952700"/>
            <a:ext cx="1140643" cy="1118324"/>
            <a:chOff x="7530457" y="4166839"/>
            <a:chExt cx="1140643" cy="1118324"/>
          </a:xfrm>
        </p:grpSpPr>
        <p:sp>
          <p:nvSpPr>
            <p:cNvPr id="25" name="Oval 24">
              <a:extLst>
                <a:ext uri="{FF2B5EF4-FFF2-40B4-BE49-F238E27FC236}">
                  <a16:creationId xmlns:a16="http://schemas.microsoft.com/office/drawing/2014/main" id="{9926237D-F5DA-9ABB-7C83-77BA82BEDD47}"/>
                </a:ext>
              </a:extLst>
            </p:cNvPr>
            <p:cNvSpPr/>
            <p:nvPr/>
          </p:nvSpPr>
          <p:spPr>
            <a:xfrm>
              <a:off x="7530457" y="4166839"/>
              <a:ext cx="1140643" cy="1118324"/>
            </a:xfrm>
            <a:prstGeom prst="ellipse">
              <a:avLst/>
            </a:prstGeom>
            <a:noFill/>
            <a:ln w="19050">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Graphic 14" descr="High temperature outline">
              <a:extLst>
                <a:ext uri="{FF2B5EF4-FFF2-40B4-BE49-F238E27FC236}">
                  <a16:creationId xmlns:a16="http://schemas.microsoft.com/office/drawing/2014/main" id="{13676EAC-E01F-11DC-275F-2526C7A71B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3578" y="4200394"/>
              <a:ext cx="914400" cy="914400"/>
            </a:xfrm>
            <a:prstGeom prst="rect">
              <a:avLst/>
            </a:prstGeom>
          </p:spPr>
        </p:pic>
      </p:grpSp>
      <p:grpSp>
        <p:nvGrpSpPr>
          <p:cNvPr id="83" name="Group 82">
            <a:extLst>
              <a:ext uri="{FF2B5EF4-FFF2-40B4-BE49-F238E27FC236}">
                <a16:creationId xmlns:a16="http://schemas.microsoft.com/office/drawing/2014/main" id="{6BED16C6-B7DE-448E-C665-A0EE1C50975D}"/>
              </a:ext>
              <a:ext uri="{C183D7F6-B498-43B3-948B-1728B52AA6E4}">
                <adec:decorative xmlns:adec="http://schemas.microsoft.com/office/drawing/2017/decorative" val="1"/>
              </a:ext>
            </a:extLst>
          </p:cNvPr>
          <p:cNvGrpSpPr/>
          <p:nvPr/>
        </p:nvGrpSpPr>
        <p:grpSpPr>
          <a:xfrm>
            <a:off x="5329204" y="5230134"/>
            <a:ext cx="1140643" cy="1118324"/>
            <a:chOff x="5533252" y="5444273"/>
            <a:chExt cx="1140643" cy="1118324"/>
          </a:xfrm>
        </p:grpSpPr>
        <p:pic>
          <p:nvPicPr>
            <p:cNvPr id="17" name="Graphic 16" descr="Weights Uneven outline">
              <a:extLst>
                <a:ext uri="{FF2B5EF4-FFF2-40B4-BE49-F238E27FC236}">
                  <a16:creationId xmlns:a16="http://schemas.microsoft.com/office/drawing/2014/main" id="{799B61BF-DEE9-20FD-1905-8A0B3AACB4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10635" y="5546235"/>
              <a:ext cx="914400" cy="914400"/>
            </a:xfrm>
            <a:prstGeom prst="rect">
              <a:avLst/>
            </a:prstGeom>
          </p:spPr>
        </p:pic>
        <p:sp>
          <p:nvSpPr>
            <p:cNvPr id="48" name="Oval 47">
              <a:extLst>
                <a:ext uri="{FF2B5EF4-FFF2-40B4-BE49-F238E27FC236}">
                  <a16:creationId xmlns:a16="http://schemas.microsoft.com/office/drawing/2014/main" id="{ED97A6D7-F924-AD18-3314-A14808E4666F}"/>
                </a:ext>
              </a:extLst>
            </p:cNvPr>
            <p:cNvSpPr/>
            <p:nvPr/>
          </p:nvSpPr>
          <p:spPr>
            <a:xfrm>
              <a:off x="5533252" y="5444273"/>
              <a:ext cx="1140643" cy="1118324"/>
            </a:xfrm>
            <a:prstGeom prst="ellipse">
              <a:avLst/>
            </a:prstGeom>
            <a:noFill/>
            <a:ln w="19050">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81" name="Group 80">
            <a:extLst>
              <a:ext uri="{FF2B5EF4-FFF2-40B4-BE49-F238E27FC236}">
                <a16:creationId xmlns:a16="http://schemas.microsoft.com/office/drawing/2014/main" id="{AA9F973D-1E36-EDCA-71D8-24FF1E38A901}"/>
              </a:ext>
              <a:ext uri="{C183D7F6-B498-43B3-948B-1728B52AA6E4}">
                <adec:decorative xmlns:adec="http://schemas.microsoft.com/office/drawing/2017/decorative" val="1"/>
              </a:ext>
            </a:extLst>
          </p:cNvPr>
          <p:cNvGrpSpPr/>
          <p:nvPr/>
        </p:nvGrpSpPr>
        <p:grpSpPr>
          <a:xfrm>
            <a:off x="2943498" y="3782331"/>
            <a:ext cx="1140643" cy="1118324"/>
            <a:chOff x="3101485" y="4054547"/>
            <a:chExt cx="1140643" cy="1118324"/>
          </a:xfrm>
        </p:grpSpPr>
        <p:sp>
          <p:nvSpPr>
            <p:cNvPr id="26" name="Oval 25">
              <a:extLst>
                <a:ext uri="{FF2B5EF4-FFF2-40B4-BE49-F238E27FC236}">
                  <a16:creationId xmlns:a16="http://schemas.microsoft.com/office/drawing/2014/main" id="{B9D2B0D7-C24E-1E9F-7B6A-05C2FF87DD7B}"/>
                </a:ext>
              </a:extLst>
            </p:cNvPr>
            <p:cNvSpPr/>
            <p:nvPr/>
          </p:nvSpPr>
          <p:spPr>
            <a:xfrm>
              <a:off x="3101485" y="4054547"/>
              <a:ext cx="1140643" cy="1118324"/>
            </a:xfrm>
            <a:prstGeom prst="ellipse">
              <a:avLst/>
            </a:prstGeom>
            <a:noFill/>
            <a:ln w="19050">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1" name="Graphic 50" descr="Wallet outline">
              <a:extLst>
                <a:ext uri="{FF2B5EF4-FFF2-40B4-BE49-F238E27FC236}">
                  <a16:creationId xmlns:a16="http://schemas.microsoft.com/office/drawing/2014/main" id="{A8900DCC-B388-E85F-DBBB-6642DAAD11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7947" y="4142943"/>
              <a:ext cx="914400" cy="914400"/>
            </a:xfrm>
            <a:prstGeom prst="rect">
              <a:avLst/>
            </a:prstGeom>
          </p:spPr>
        </p:pic>
      </p:grpSp>
      <p:sp>
        <p:nvSpPr>
          <p:cNvPr id="74" name="Arrow: Right 73">
            <a:extLst>
              <a:ext uri="{FF2B5EF4-FFF2-40B4-BE49-F238E27FC236}">
                <a16:creationId xmlns:a16="http://schemas.microsoft.com/office/drawing/2014/main" id="{05D7B0F2-3D38-90C9-5B02-D2FC882D61AF}"/>
              </a:ext>
              <a:ext uri="{C183D7F6-B498-43B3-948B-1728B52AA6E4}">
                <adec:decorative xmlns:adec="http://schemas.microsoft.com/office/drawing/2017/decorative" val="1"/>
              </a:ext>
            </a:extLst>
          </p:cNvPr>
          <p:cNvSpPr/>
          <p:nvPr/>
        </p:nvSpPr>
        <p:spPr>
          <a:xfrm rot="2212608">
            <a:off x="4258226" y="2487446"/>
            <a:ext cx="1111741" cy="229180"/>
          </a:xfrm>
          <a:prstGeom prst="rightArrow">
            <a:avLst/>
          </a:prstGeom>
          <a:solidFill>
            <a:srgbClr val="003557"/>
          </a:solidFill>
          <a:ln>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Arrow: Right 74">
            <a:extLst>
              <a:ext uri="{FF2B5EF4-FFF2-40B4-BE49-F238E27FC236}">
                <a16:creationId xmlns:a16="http://schemas.microsoft.com/office/drawing/2014/main" id="{8FEBB542-1DD5-1259-C045-3508EEC05CD6}"/>
              </a:ext>
              <a:ext uri="{C183D7F6-B498-43B3-948B-1728B52AA6E4}">
                <adec:decorative xmlns:adec="http://schemas.microsoft.com/office/drawing/2017/decorative" val="1"/>
              </a:ext>
            </a:extLst>
          </p:cNvPr>
          <p:cNvSpPr/>
          <p:nvPr/>
        </p:nvSpPr>
        <p:spPr>
          <a:xfrm rot="8260390">
            <a:off x="6129204" y="2487445"/>
            <a:ext cx="1111741" cy="229180"/>
          </a:xfrm>
          <a:prstGeom prst="rightArrow">
            <a:avLst/>
          </a:prstGeom>
          <a:solidFill>
            <a:srgbClr val="003557"/>
          </a:solidFill>
          <a:ln>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Arrow: Right 75">
            <a:extLst>
              <a:ext uri="{FF2B5EF4-FFF2-40B4-BE49-F238E27FC236}">
                <a16:creationId xmlns:a16="http://schemas.microsoft.com/office/drawing/2014/main" id="{361EFE06-2932-654F-2414-220B73CA8594}"/>
              </a:ext>
              <a:ext uri="{C183D7F6-B498-43B3-948B-1728B52AA6E4}">
                <adec:decorative xmlns:adec="http://schemas.microsoft.com/office/drawing/2017/decorative" val="1"/>
              </a:ext>
            </a:extLst>
          </p:cNvPr>
          <p:cNvSpPr/>
          <p:nvPr/>
        </p:nvSpPr>
        <p:spPr>
          <a:xfrm rot="20352409">
            <a:off x="4109858" y="3785498"/>
            <a:ext cx="1111741" cy="229180"/>
          </a:xfrm>
          <a:prstGeom prst="rightArrow">
            <a:avLst/>
          </a:prstGeom>
          <a:solidFill>
            <a:srgbClr val="003557"/>
          </a:solidFill>
          <a:ln>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Arrow: Right 76">
            <a:extLst>
              <a:ext uri="{FF2B5EF4-FFF2-40B4-BE49-F238E27FC236}">
                <a16:creationId xmlns:a16="http://schemas.microsoft.com/office/drawing/2014/main" id="{F04F457E-6A3C-F7CD-E487-1A1DB0605D01}"/>
              </a:ext>
              <a:ext uri="{C183D7F6-B498-43B3-948B-1728B52AA6E4}">
                <adec:decorative xmlns:adec="http://schemas.microsoft.com/office/drawing/2017/decorative" val="1"/>
              </a:ext>
            </a:extLst>
          </p:cNvPr>
          <p:cNvSpPr/>
          <p:nvPr/>
        </p:nvSpPr>
        <p:spPr>
          <a:xfrm rot="12470067">
            <a:off x="6239542" y="3813573"/>
            <a:ext cx="1111741" cy="229180"/>
          </a:xfrm>
          <a:prstGeom prst="rightArrow">
            <a:avLst/>
          </a:prstGeom>
          <a:solidFill>
            <a:srgbClr val="003557"/>
          </a:solidFill>
          <a:ln>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Arrow: Right 77">
            <a:extLst>
              <a:ext uri="{FF2B5EF4-FFF2-40B4-BE49-F238E27FC236}">
                <a16:creationId xmlns:a16="http://schemas.microsoft.com/office/drawing/2014/main" id="{3E8DC0F8-50DE-53A3-3BD6-4658BF3DE904}"/>
              </a:ext>
              <a:ext uri="{C183D7F6-B498-43B3-948B-1728B52AA6E4}">
                <adec:decorative xmlns:adec="http://schemas.microsoft.com/office/drawing/2017/decorative" val="1"/>
              </a:ext>
            </a:extLst>
          </p:cNvPr>
          <p:cNvSpPr/>
          <p:nvPr/>
        </p:nvSpPr>
        <p:spPr>
          <a:xfrm rot="15963425">
            <a:off x="5262580" y="4466738"/>
            <a:ext cx="1111741" cy="229180"/>
          </a:xfrm>
          <a:prstGeom prst="rightArrow">
            <a:avLst/>
          </a:prstGeom>
          <a:solidFill>
            <a:srgbClr val="003557"/>
          </a:solidFill>
          <a:ln>
            <a:solidFill>
              <a:srgbClr val="003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B373CB4-4F4E-1674-DF36-F0DC8F09D4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0F6FC6">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srgbClr val="0F6FC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0139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of initial community focus areas">
            <a:extLst>
              <a:ext uri="{FF2B5EF4-FFF2-40B4-BE49-F238E27FC236}">
                <a16:creationId xmlns:a16="http://schemas.microsoft.com/office/drawing/2014/main" id="{03571C90-04FC-8111-5E93-083BE4046636}"/>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Title 1">
            <a:extLst>
              <a:ext uri="{FF2B5EF4-FFF2-40B4-BE49-F238E27FC236}">
                <a16:creationId xmlns:a16="http://schemas.microsoft.com/office/drawing/2014/main" id="{2C772C42-916C-D9D7-4278-ED0146E28432}"/>
              </a:ext>
            </a:extLst>
          </p:cNvPr>
          <p:cNvSpPr>
            <a:spLocks noGrp="1"/>
          </p:cNvSpPr>
          <p:nvPr>
            <p:ph type="title"/>
          </p:nvPr>
        </p:nvSpPr>
        <p:spPr>
          <a:xfrm>
            <a:off x="7718324" y="953727"/>
            <a:ext cx="4189093" cy="1740311"/>
          </a:xfrm>
          <a:solidFill>
            <a:schemeClr val="bg1"/>
          </a:solidFill>
        </p:spPr>
        <p:txBody>
          <a:bodyPr>
            <a:normAutofit fontScale="90000"/>
          </a:bodyPr>
          <a:lstStyle/>
          <a:p>
            <a:pPr algn="ctr"/>
            <a:r>
              <a:rPr lang="en-US"/>
              <a:t>Initial Community Focus Areas</a:t>
            </a:r>
          </a:p>
        </p:txBody>
      </p:sp>
      <p:sp>
        <p:nvSpPr>
          <p:cNvPr id="5" name="Slide Number Placeholder 4">
            <a:extLst>
              <a:ext uri="{FF2B5EF4-FFF2-40B4-BE49-F238E27FC236}">
                <a16:creationId xmlns:a16="http://schemas.microsoft.com/office/drawing/2014/main" id="{8AEFB026-7A25-EEA0-F6A3-6117CC166D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7600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429E-7B59-F720-BA76-A00FF16CEB91}"/>
              </a:ext>
            </a:extLst>
          </p:cNvPr>
          <p:cNvSpPr>
            <a:spLocks noGrp="1"/>
          </p:cNvSpPr>
          <p:nvPr>
            <p:ph type="title"/>
          </p:nvPr>
        </p:nvSpPr>
        <p:spPr/>
        <p:txBody>
          <a:bodyPr/>
          <a:lstStyle/>
          <a:p>
            <a:r>
              <a:rPr lang="en-US"/>
              <a:t>Community Application Process</a:t>
            </a:r>
          </a:p>
        </p:txBody>
      </p:sp>
      <p:sp>
        <p:nvSpPr>
          <p:cNvPr id="3" name="Content Placeholder 2">
            <a:extLst>
              <a:ext uri="{FF2B5EF4-FFF2-40B4-BE49-F238E27FC236}">
                <a16:creationId xmlns:a16="http://schemas.microsoft.com/office/drawing/2014/main" id="{28D2818D-01C6-0F5A-10C0-7512A4E24667}"/>
              </a:ext>
            </a:extLst>
          </p:cNvPr>
          <p:cNvSpPr>
            <a:spLocks noGrp="1"/>
          </p:cNvSpPr>
          <p:nvPr>
            <p:ph idx="1"/>
          </p:nvPr>
        </p:nvSpPr>
        <p:spPr>
          <a:xfrm>
            <a:off x="711544" y="1544271"/>
            <a:ext cx="10222345" cy="3180129"/>
          </a:xfrm>
        </p:spPr>
        <p:txBody>
          <a:bodyPr/>
          <a:lstStyle/>
          <a:p>
            <a:pPr>
              <a:spcAft>
                <a:spcPts val="1200"/>
              </a:spcAft>
            </a:pPr>
            <a:r>
              <a:rPr lang="en-US"/>
              <a:t>Beyond the initial community focus areas, there will be an opportunity for other communities to participate</a:t>
            </a:r>
          </a:p>
          <a:p>
            <a:pPr>
              <a:spcAft>
                <a:spcPts val="1200"/>
              </a:spcAft>
            </a:pPr>
            <a:r>
              <a:rPr lang="en-US"/>
              <a:t>Each regional administrator will develop a </a:t>
            </a:r>
            <a:r>
              <a:rPr lang="en-US" b="1"/>
              <a:t>community application process</a:t>
            </a:r>
            <a:r>
              <a:rPr lang="en-US"/>
              <a:t> in 2026</a:t>
            </a:r>
          </a:p>
        </p:txBody>
      </p:sp>
      <p:pic>
        <p:nvPicPr>
          <p:cNvPr id="6" name="Graphic 8">
            <a:extLst>
              <a:ext uri="{FF2B5EF4-FFF2-40B4-BE49-F238E27FC236}">
                <a16:creationId xmlns:a16="http://schemas.microsoft.com/office/drawing/2014/main" id="{A64E23CA-04A0-C100-D5B0-240737057C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33092" y="3586534"/>
            <a:ext cx="2275731" cy="2275731"/>
          </a:xfrm>
          <a:prstGeom prst="rect">
            <a:avLst/>
          </a:prstGeom>
        </p:spPr>
      </p:pic>
      <p:sp>
        <p:nvSpPr>
          <p:cNvPr id="5" name="Slide Number Placeholder 4">
            <a:extLst>
              <a:ext uri="{FF2B5EF4-FFF2-40B4-BE49-F238E27FC236}">
                <a16:creationId xmlns:a16="http://schemas.microsoft.com/office/drawing/2014/main" id="{BFD2B960-B831-EFDD-B78E-F8AC4E5EAB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0950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19F9-4156-5246-C894-F2B8448DE833}"/>
              </a:ext>
            </a:extLst>
          </p:cNvPr>
          <p:cNvSpPr>
            <a:spLocks noGrp="1"/>
          </p:cNvSpPr>
          <p:nvPr>
            <p:ph type="title"/>
          </p:nvPr>
        </p:nvSpPr>
        <p:spPr/>
        <p:txBody>
          <a:bodyPr>
            <a:normAutofit/>
          </a:bodyPr>
          <a:lstStyle/>
          <a:p>
            <a:r>
              <a:rPr lang="en-US"/>
              <a:t>Eligible Measures</a:t>
            </a:r>
          </a:p>
        </p:txBody>
      </p:sp>
      <p:graphicFrame>
        <p:nvGraphicFramePr>
          <p:cNvPr id="7" name="Diagram 6" descr="List of eligible measures for the Equitable Building Decarbonization Direct Install Program">
            <a:extLst>
              <a:ext uri="{FF2B5EF4-FFF2-40B4-BE49-F238E27FC236}">
                <a16:creationId xmlns:a16="http://schemas.microsoft.com/office/drawing/2014/main" id="{EEFBCF39-D0CF-53AA-D09B-1FB9CA54F264}"/>
              </a:ext>
            </a:extLst>
          </p:cNvPr>
          <p:cNvGraphicFramePr/>
          <p:nvPr/>
        </p:nvGraphicFramePr>
        <p:xfrm>
          <a:off x="430015" y="1275907"/>
          <a:ext cx="5118453" cy="5227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descr="List of eligible measures for the Equitable Building Decarbonization Direct Install Program">
            <a:extLst>
              <a:ext uri="{FF2B5EF4-FFF2-40B4-BE49-F238E27FC236}">
                <a16:creationId xmlns:a16="http://schemas.microsoft.com/office/drawing/2014/main" id="{0A2751B0-63D5-2D9E-56AB-E5BF6BB18992}"/>
              </a:ext>
            </a:extLst>
          </p:cNvPr>
          <p:cNvGraphicFramePr/>
          <p:nvPr/>
        </p:nvGraphicFramePr>
        <p:xfrm>
          <a:off x="5958836" y="1275907"/>
          <a:ext cx="5707581" cy="41490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3ECAFD5F-8049-4115-61F6-A899E071585F}"/>
              </a:ext>
            </a:extLst>
          </p:cNvPr>
          <p:cNvSpPr txBox="1"/>
          <p:nvPr/>
        </p:nvSpPr>
        <p:spPr>
          <a:xfrm>
            <a:off x="5958836" y="5570603"/>
            <a:ext cx="5707581" cy="923330"/>
          </a:xfrm>
          <a:prstGeom prst="rect">
            <a:avLst/>
          </a:prstGeom>
          <a:solidFill>
            <a:schemeClr val="accent3">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panose="020B0604020202020204"/>
                <a:ea typeface="+mn-ea"/>
                <a:cs typeface="+mn-cs"/>
              </a:rPr>
              <a:t>Solar and storage are not eligible for EBD funding, </a:t>
            </a:r>
            <a:br>
              <a:rPr kumimoji="0" lang="en-US" sz="1800" b="0" i="1" u="none" strike="noStrike" kern="1200" cap="none" spc="0" normalizeH="0" baseline="0" noProof="0">
                <a:ln>
                  <a:noFill/>
                </a:ln>
                <a:solidFill>
                  <a:prstClr val="black"/>
                </a:solidFill>
                <a:effectLst/>
                <a:uLnTx/>
                <a:uFillTx/>
                <a:latin typeface="Arial" panose="020B0604020202020204"/>
                <a:ea typeface="+mn-ea"/>
                <a:cs typeface="+mn-cs"/>
              </a:rPr>
            </a:br>
            <a:r>
              <a:rPr kumimoji="0" lang="en-US" sz="1800" b="0" i="1" u="none" strike="noStrike" kern="1200" cap="none" spc="0" normalizeH="0" baseline="0" noProof="0">
                <a:ln>
                  <a:noFill/>
                </a:ln>
                <a:solidFill>
                  <a:prstClr val="black"/>
                </a:solidFill>
                <a:effectLst/>
                <a:uLnTx/>
                <a:uFillTx/>
                <a:latin typeface="Arial" panose="020B0604020202020204"/>
                <a:ea typeface="+mn-ea"/>
                <a:cs typeface="+mn-cs"/>
              </a:rPr>
              <a:t>but regional administrators are encouraged to coordinate with programs that fund these measures.</a:t>
            </a:r>
          </a:p>
        </p:txBody>
      </p:sp>
      <p:sp>
        <p:nvSpPr>
          <p:cNvPr id="4" name="Slide Number Placeholder 4">
            <a:extLst>
              <a:ext uri="{FF2B5EF4-FFF2-40B4-BE49-F238E27FC236}">
                <a16:creationId xmlns:a16="http://schemas.microsoft.com/office/drawing/2014/main" id="{EEB0D725-6260-B1D8-8C78-041A1E9FABF2}"/>
              </a:ext>
              <a:ext uri="{C183D7F6-B498-43B3-948B-1728B52AA6E4}">
                <adec:decorative xmlns:adec="http://schemas.microsoft.com/office/drawing/2017/decorative" val="0"/>
              </a:ext>
            </a:extLst>
          </p:cNvPr>
          <p:cNvSpPr>
            <a:spLocks noGrp="1"/>
          </p:cNvSpPr>
          <p:nvPr>
            <p:ph type="sldNum" sz="quarter" idx="12"/>
          </p:nvPr>
        </p:nvSpPr>
        <p:spPr>
          <a:xfrm>
            <a:off x="8610600" y="6463234"/>
            <a:ext cx="180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srgbClr val="DBEFF9">
                  <a:lumMod val="10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70536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A519-1225-2DE5-9EA2-1C83EF0AC5A6}"/>
              </a:ext>
            </a:extLst>
          </p:cNvPr>
          <p:cNvSpPr>
            <a:spLocks noGrp="1"/>
          </p:cNvSpPr>
          <p:nvPr>
            <p:ph type="title"/>
          </p:nvPr>
        </p:nvSpPr>
        <p:spPr/>
        <p:txBody>
          <a:bodyPr>
            <a:normAutofit fontScale="90000"/>
          </a:bodyPr>
          <a:lstStyle/>
          <a:p>
            <a:r>
              <a:rPr lang="en-US"/>
              <a:t>Using Utility Meter Data to Inform Outreach and Measure Results</a:t>
            </a:r>
          </a:p>
        </p:txBody>
      </p:sp>
      <p:sp>
        <p:nvSpPr>
          <p:cNvPr id="6" name="Content Placeholder 2">
            <a:extLst>
              <a:ext uri="{FF2B5EF4-FFF2-40B4-BE49-F238E27FC236}">
                <a16:creationId xmlns:a16="http://schemas.microsoft.com/office/drawing/2014/main" id="{4D666781-3347-C346-6183-562CC40099C7}"/>
              </a:ext>
            </a:extLst>
          </p:cNvPr>
          <p:cNvSpPr txBox="1">
            <a:spLocks/>
          </p:cNvSpPr>
          <p:nvPr/>
        </p:nvSpPr>
        <p:spPr>
          <a:xfrm>
            <a:off x="838200" y="1907686"/>
            <a:ext cx="109689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1" i="0" u="none" strike="noStrike" kern="1200" cap="none" spc="0" normalizeH="0" baseline="0" noProof="0">
                <a:ln>
                  <a:noFill/>
                </a:ln>
                <a:solidFill>
                  <a:srgbClr val="0F6FC6">
                    <a:lumMod val="50000"/>
                  </a:srgbClr>
                </a:solidFill>
                <a:effectLst/>
                <a:uLnTx/>
                <a:uFillTx/>
                <a:latin typeface="Arial Nova" panose="020B0504020202020204" pitchFamily="34" charset="0"/>
                <a:ea typeface="+mn-ea"/>
                <a:cs typeface="+mn-cs"/>
              </a:rPr>
              <a:t>Customer Targeting</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srgbClr val="0F6FC6">
                    <a:lumMod val="50000"/>
                  </a:srgbClr>
                </a:solidFill>
                <a:effectLst/>
                <a:uLnTx/>
                <a:uFillTx/>
                <a:latin typeface="Arial Nova" panose="020B0504020202020204" pitchFamily="34" charset="0"/>
                <a:ea typeface="+mn-ea"/>
                <a:cs typeface="+mn-cs"/>
              </a:rPr>
              <a:t>Analysis of customer meter data to identify homes most likely to benefit from retrofits (support from Recurve Analytics)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srgbClr val="0F6FC6">
                    <a:lumMod val="50000"/>
                  </a:srgbClr>
                </a:solidFill>
                <a:effectLst/>
                <a:uLnTx/>
                <a:uFillTx/>
                <a:latin typeface="Arial Nova" panose="020B0504020202020204" pitchFamily="34" charset="0"/>
                <a:ea typeface="+mn-ea"/>
                <a:cs typeface="+mn-cs"/>
              </a:rPr>
              <a:t>Address lists generated for each regional administrator to inform CBO outreach</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2400" b="0" i="0" u="none" strike="noStrike" kern="1200" cap="none" spc="0" normalizeH="0" baseline="0" noProof="0">
              <a:ln>
                <a:noFill/>
              </a:ln>
              <a:solidFill>
                <a:srgbClr val="0F6FC6">
                  <a:lumMod val="50000"/>
                </a:srgbClr>
              </a:solidFill>
              <a:effectLst/>
              <a:uLnTx/>
              <a:uFillTx/>
              <a:latin typeface="Arial Nova"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1" i="0" u="none" strike="noStrike" kern="1200" cap="none" spc="0" normalizeH="0" baseline="0" noProof="0">
                <a:ln>
                  <a:noFill/>
                </a:ln>
                <a:solidFill>
                  <a:srgbClr val="0F6FC6">
                    <a:lumMod val="50000"/>
                  </a:srgbClr>
                </a:solidFill>
                <a:effectLst/>
                <a:uLnTx/>
                <a:uFillTx/>
                <a:latin typeface="Arial Nova" panose="020B0504020202020204" pitchFamily="34" charset="0"/>
                <a:ea typeface="+mn-ea"/>
                <a:cs typeface="+mn-cs"/>
              </a:rPr>
              <a:t>Measurement &amp; Verification</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a:ln>
                  <a:noFill/>
                </a:ln>
                <a:solidFill>
                  <a:srgbClr val="0F6FC6">
                    <a:lumMod val="50000"/>
                  </a:srgbClr>
                </a:solidFill>
                <a:effectLst/>
                <a:uLnTx/>
                <a:uFillTx/>
                <a:latin typeface="Arial Nova" panose="020B0504020202020204" pitchFamily="34" charset="0"/>
                <a:ea typeface="+mn-ea"/>
                <a:cs typeface="+mn-cs"/>
              </a:rPr>
              <a:t>Meter data will be used to determine weather-normalized energy savings and bill impacts for EBD projects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a:ln>
                <a:noFill/>
              </a:ln>
              <a:solidFill>
                <a:srgbClr val="0F6FC6">
                  <a:lumMod val="50000"/>
                </a:srgbClr>
              </a:solidFill>
              <a:effectLst/>
              <a:uLnTx/>
              <a:uFillTx/>
              <a:latin typeface="Arial Nova" panose="020B0504020202020204" pitchFamily="34" charset="0"/>
              <a:ea typeface="+mn-ea"/>
              <a:cs typeface="+mn-cs"/>
            </a:endParaRPr>
          </a:p>
        </p:txBody>
      </p:sp>
      <p:pic>
        <p:nvPicPr>
          <p:cNvPr id="7" name="Graphic 6">
            <a:extLst>
              <a:ext uri="{FF2B5EF4-FFF2-40B4-BE49-F238E27FC236}">
                <a16:creationId xmlns:a16="http://schemas.microsoft.com/office/drawing/2014/main" id="{0EA9B143-2661-CFEE-8BC3-22224A5B369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6821" y="5365435"/>
            <a:ext cx="1278358" cy="1278358"/>
          </a:xfrm>
          <a:prstGeom prst="rect">
            <a:avLst/>
          </a:prstGeom>
        </p:spPr>
      </p:pic>
      <p:sp>
        <p:nvSpPr>
          <p:cNvPr id="5" name="Slide Number Placeholder 4">
            <a:extLst>
              <a:ext uri="{FF2B5EF4-FFF2-40B4-BE49-F238E27FC236}">
                <a16:creationId xmlns:a16="http://schemas.microsoft.com/office/drawing/2014/main" id="{722B23BD-C33B-A6DC-3157-AF0443E838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srgbClr val="DBEFF9">
                  <a:lumMod val="10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22189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sion of the Future">
            <a:extLst>
              <a:ext uri="{FF2B5EF4-FFF2-40B4-BE49-F238E27FC236}">
                <a16:creationId xmlns:a16="http://schemas.microsoft.com/office/drawing/2014/main" id="{842EF84F-B1D5-6D2F-B850-AFC409B6E0CC}"/>
              </a:ext>
            </a:extLst>
          </p:cNvPr>
          <p:cNvPicPr>
            <a:picLocks noChangeAspect="1"/>
          </p:cNvPicPr>
          <p:nvPr/>
        </p:nvPicPr>
        <p:blipFill>
          <a:blip r:embed="rId2"/>
          <a:stretch>
            <a:fillRect/>
          </a:stretch>
        </p:blipFill>
        <p:spPr>
          <a:xfrm>
            <a:off x="246708" y="3048067"/>
            <a:ext cx="5706351" cy="2901948"/>
          </a:xfrm>
          <a:prstGeom prst="rect">
            <a:avLst/>
          </a:prstGeom>
        </p:spPr>
      </p:pic>
      <p:sp>
        <p:nvSpPr>
          <p:cNvPr id="6" name="Title 1">
            <a:extLst>
              <a:ext uri="{FF2B5EF4-FFF2-40B4-BE49-F238E27FC236}">
                <a16:creationId xmlns:a16="http://schemas.microsoft.com/office/drawing/2014/main" id="{E1633B0F-3663-4F65-C1A3-1259FAFD12C7}"/>
              </a:ext>
            </a:extLst>
          </p:cNvPr>
          <p:cNvSpPr txBox="1">
            <a:spLocks noGrp="1"/>
          </p:cNvSpPr>
          <p:nvPr>
            <p:ph type="title" idx="4294967295"/>
          </p:nvPr>
        </p:nvSpPr>
        <p:spPr>
          <a:xfrm>
            <a:off x="903051" y="180481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j-ea"/>
                <a:cs typeface="+mj-cs"/>
              </a:rPr>
              <a:t>BAC Vision</a:t>
            </a:r>
            <a:endParaRPr kumimoji="0" lang="fr-FR" sz="4400" b="1" i="0" u="none" strike="noStrike" kern="1200" cap="none" spc="0" normalizeH="0" baseline="0" noProof="0">
              <a:ln>
                <a:noFill/>
              </a:ln>
              <a:solidFill>
                <a:schemeClr val="tx1"/>
              </a:solidFill>
              <a:effectLst/>
              <a:uLnTx/>
              <a:uFillTx/>
              <a:latin typeface="+mj-lt"/>
              <a:ea typeface="+mj-ea"/>
              <a:cs typeface="+mj-cs"/>
            </a:endParaRPr>
          </a:p>
        </p:txBody>
      </p:sp>
      <p:sp>
        <p:nvSpPr>
          <p:cNvPr id="8" name="TextBox 7">
            <a:extLst>
              <a:ext uri="{FF2B5EF4-FFF2-40B4-BE49-F238E27FC236}">
                <a16:creationId xmlns:a16="http://schemas.microsoft.com/office/drawing/2014/main" id="{7E7D7BA3-B893-F366-E4C4-896F6320012A}"/>
              </a:ext>
            </a:extLst>
          </p:cNvPr>
          <p:cNvSpPr txBox="1"/>
          <p:nvPr/>
        </p:nvSpPr>
        <p:spPr>
          <a:xfrm>
            <a:off x="6738029" y="3206317"/>
            <a:ext cx="5019203" cy="2545505"/>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300"/>
              </a:spcAft>
              <a:buClrTx/>
              <a:buSzTx/>
              <a:buFontTx/>
              <a:buNone/>
              <a:tabLst/>
              <a:defRPr/>
            </a:pPr>
            <a:r>
              <a:rPr kumimoji="0" lang="en-US" sz="2800" b="1" i="1" u="none" strike="noStrike" kern="1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A world that achieves high performance in the built environment to meet climate and resource challenges while delivering quality of life</a:t>
            </a:r>
            <a:endParaRPr kumimoji="0" lang="fr-FR" sz="2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341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3792-2BB0-25F2-9F5C-710E853E9017}"/>
              </a:ext>
            </a:extLst>
          </p:cNvPr>
          <p:cNvSpPr>
            <a:spLocks noGrp="1"/>
          </p:cNvSpPr>
          <p:nvPr>
            <p:ph type="title"/>
          </p:nvPr>
        </p:nvSpPr>
        <p:spPr/>
        <p:txBody>
          <a:bodyPr/>
          <a:lstStyle/>
          <a:p>
            <a:r>
              <a:rPr lang="en-US"/>
              <a:t>Contact</a:t>
            </a:r>
          </a:p>
        </p:txBody>
      </p:sp>
      <p:sp>
        <p:nvSpPr>
          <p:cNvPr id="3" name="Content Placeholder 2">
            <a:extLst>
              <a:ext uri="{FF2B5EF4-FFF2-40B4-BE49-F238E27FC236}">
                <a16:creationId xmlns:a16="http://schemas.microsoft.com/office/drawing/2014/main" id="{D9097A5A-AD73-D812-DEC1-D053E681F9CE}"/>
              </a:ext>
            </a:extLst>
          </p:cNvPr>
          <p:cNvSpPr>
            <a:spLocks noGrp="1"/>
          </p:cNvSpPr>
          <p:nvPr>
            <p:ph idx="1"/>
          </p:nvPr>
        </p:nvSpPr>
        <p:spPr>
          <a:xfrm>
            <a:off x="1037269" y="1693901"/>
            <a:ext cx="10463932" cy="4351338"/>
          </a:xfrm>
        </p:spPr>
        <p:txBody>
          <a:bodyPr vert="horz" lIns="91440" tIns="45720" rIns="91440" bIns="45720" rtlCol="0" anchor="t">
            <a:normAutofit/>
          </a:bodyPr>
          <a:lstStyle/>
          <a:p>
            <a:pPr marL="0" indent="0">
              <a:buNone/>
            </a:pPr>
            <a:r>
              <a:rPr lang="en-US" b="1"/>
              <a:t>Diana Maneta</a:t>
            </a:r>
          </a:p>
          <a:p>
            <a:pPr marL="0" indent="0">
              <a:buNone/>
            </a:pPr>
            <a:r>
              <a:rPr lang="en-US"/>
              <a:t>Policy and Technical Lead for Equitable Building Decarbonization Programs</a:t>
            </a:r>
          </a:p>
          <a:p>
            <a:pPr marL="0" indent="0">
              <a:buNone/>
            </a:pPr>
            <a:r>
              <a:rPr lang="en-US">
                <a:hlinkClick r:id="rId2"/>
              </a:rPr>
              <a:t>diana.maneta@energy.ca.gov</a:t>
            </a:r>
            <a:endParaRPr lang="en-US"/>
          </a:p>
          <a:p>
            <a:pPr marL="0" indent="0">
              <a:buNone/>
            </a:pPr>
            <a:endParaRPr lang="en-US"/>
          </a:p>
          <a:p>
            <a:pPr marL="0" indent="0">
              <a:buNone/>
            </a:pPr>
            <a:r>
              <a:rPr lang="en-US">
                <a:latin typeface="Arial Nova"/>
              </a:rPr>
              <a:t>Website: </a:t>
            </a:r>
            <a:r>
              <a:rPr lang="en-US">
                <a:latin typeface="Arial Nova"/>
                <a:hlinkClick r:id="rId3"/>
              </a:rPr>
              <a:t>https://www.energy.ca.gov/programs-and-topics/programs/equitable-building-decarbonization-program</a:t>
            </a:r>
            <a:r>
              <a:rPr lang="en-US">
                <a:latin typeface="Arial Nova"/>
              </a:rPr>
              <a:t> </a:t>
            </a:r>
            <a:endParaRPr lang="en-US"/>
          </a:p>
          <a:p>
            <a:pPr marL="0" indent="0">
              <a:buNone/>
            </a:pPr>
            <a:endParaRPr lang="en-US"/>
          </a:p>
          <a:p>
            <a:pPr marL="0" indent="0">
              <a:buNone/>
            </a:pPr>
            <a:r>
              <a:rPr lang="en-US"/>
              <a:t>Docket: </a:t>
            </a:r>
            <a:r>
              <a:rPr lang="en-US">
                <a:hlinkClick r:id="rId4"/>
              </a:rPr>
              <a:t>22-DECARB-03</a:t>
            </a:r>
            <a:endParaRPr lang="en-US"/>
          </a:p>
        </p:txBody>
      </p:sp>
      <p:sp>
        <p:nvSpPr>
          <p:cNvPr id="5" name="Slide Number Placeholder 4">
            <a:extLst>
              <a:ext uri="{FF2B5EF4-FFF2-40B4-BE49-F238E27FC236}">
                <a16:creationId xmlns:a16="http://schemas.microsoft.com/office/drawing/2014/main" id="{DDFCCFFD-41F9-183F-C641-E4CA35A910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8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1241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5C6B-723D-B86C-D358-9146FADECB1D}"/>
              </a:ext>
            </a:extLst>
          </p:cNvPr>
          <p:cNvSpPr>
            <a:spLocks noGrp="1"/>
          </p:cNvSpPr>
          <p:nvPr>
            <p:ph type="ctrTitle"/>
          </p:nvPr>
        </p:nvSpPr>
        <p:spPr>
          <a:xfrm>
            <a:off x="1237890" y="3778830"/>
            <a:ext cx="9716219" cy="914400"/>
          </a:xfrm>
        </p:spPr>
        <p:txBody>
          <a:bodyPr>
            <a:normAutofit fontScale="90000"/>
          </a:bodyPr>
          <a:lstStyle/>
          <a:p>
            <a:r>
              <a:rPr lang="en-US"/>
              <a:t>Zero-Emission Space and Water Heaters + Refrigerants</a:t>
            </a:r>
          </a:p>
        </p:txBody>
      </p:sp>
      <p:sp>
        <p:nvSpPr>
          <p:cNvPr id="3" name="Subtitle 2">
            <a:extLst>
              <a:ext uri="{FF2B5EF4-FFF2-40B4-BE49-F238E27FC236}">
                <a16:creationId xmlns:a16="http://schemas.microsoft.com/office/drawing/2014/main" id="{E58BDAA9-8D7C-2254-FEFF-B7539B85AA99}"/>
              </a:ext>
            </a:extLst>
          </p:cNvPr>
          <p:cNvSpPr>
            <a:spLocks noGrp="1"/>
          </p:cNvSpPr>
          <p:nvPr>
            <p:ph type="subTitle" idx="1"/>
          </p:nvPr>
        </p:nvSpPr>
        <p:spPr/>
        <p:txBody>
          <a:bodyPr>
            <a:normAutofit fontScale="85000" lnSpcReduction="20000"/>
          </a:bodyPr>
          <a:lstStyle/>
          <a:p>
            <a:r>
              <a:rPr lang="en-US"/>
              <a:t>CPUC Building Decarb Workshop</a:t>
            </a:r>
          </a:p>
          <a:p>
            <a:r>
              <a:rPr lang="en-US"/>
              <a:t>Jan 22, 2026</a:t>
            </a:r>
          </a:p>
        </p:txBody>
      </p:sp>
    </p:spTree>
    <p:extLst>
      <p:ext uri="{BB962C8B-B14F-4D97-AF65-F5344CB8AC3E}">
        <p14:creationId xmlns:p14="http://schemas.microsoft.com/office/powerpoint/2010/main" val="700717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C7DA2-5D9C-FA81-99B8-CFEAAACF9F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9DC2D-7C4A-88A0-88EA-0F96E22A521E}"/>
              </a:ext>
            </a:extLst>
          </p:cNvPr>
          <p:cNvSpPr>
            <a:spLocks noGrp="1"/>
          </p:cNvSpPr>
          <p:nvPr>
            <p:ph type="title"/>
          </p:nvPr>
        </p:nvSpPr>
        <p:spPr>
          <a:xfrm>
            <a:off x="838200" y="1655"/>
            <a:ext cx="10515600" cy="1325563"/>
          </a:xfrm>
        </p:spPr>
        <p:txBody>
          <a:bodyPr/>
          <a:lstStyle/>
          <a:p>
            <a:r>
              <a:rPr lang="en-US"/>
              <a:t>Statewide Greenhouse Gas Emissions (2023)</a:t>
            </a:r>
          </a:p>
        </p:txBody>
      </p:sp>
      <p:grpSp>
        <p:nvGrpSpPr>
          <p:cNvPr id="9" name="Group 8" descr="This graph shows a chart that breaks down the statewide greenhouse gas emissions from 2023. There are red boxes highlighting segments of the chart. These are the commercial and residenial segments of the chart (which represent 12% of emissions) and the High GWP emissions at 5.9%. ">
            <a:extLst>
              <a:ext uri="{FF2B5EF4-FFF2-40B4-BE49-F238E27FC236}">
                <a16:creationId xmlns:a16="http://schemas.microsoft.com/office/drawing/2014/main" id="{2F17CD76-EFCB-BC46-94C9-4DCCC35D7F2E}"/>
              </a:ext>
            </a:extLst>
          </p:cNvPr>
          <p:cNvGrpSpPr/>
          <p:nvPr/>
        </p:nvGrpSpPr>
        <p:grpSpPr>
          <a:xfrm>
            <a:off x="1174053" y="1044190"/>
            <a:ext cx="9843894" cy="5530782"/>
            <a:chOff x="1174053" y="1044190"/>
            <a:chExt cx="9843894" cy="5530782"/>
          </a:xfrm>
        </p:grpSpPr>
        <p:pic>
          <p:nvPicPr>
            <p:cNvPr id="1028" name="Picture 4" descr="A multi-level pie chart showing 2023 GHG emissions by Scoping Plan sector and sub-sector. The inner…">
              <a:extLst>
                <a:ext uri="{FF2B5EF4-FFF2-40B4-BE49-F238E27FC236}">
                  <a16:creationId xmlns:a16="http://schemas.microsoft.com/office/drawing/2014/main" id="{5849006E-3514-905D-0AC2-63027E3FC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053" y="1044190"/>
              <a:ext cx="9843894" cy="553078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AA8FAA05-99BA-A392-B387-CCBBC3780241}"/>
                </a:ext>
                <a:ext uri="{C183D7F6-B498-43B3-948B-1728B52AA6E4}">
                  <adec:decorative xmlns:adec="http://schemas.microsoft.com/office/drawing/2017/decorative" val="1"/>
                </a:ext>
              </a:extLst>
            </p:cNvPr>
            <p:cNvCxnSpPr>
              <a:cxnSpLocks/>
            </p:cNvCxnSpPr>
            <p:nvPr/>
          </p:nvCxnSpPr>
          <p:spPr>
            <a:xfrm>
              <a:off x="6096000" y="1254084"/>
              <a:ext cx="48936" cy="14363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68382D-DA46-DEBD-717B-CD176341D2E9}"/>
                </a:ext>
                <a:ext uri="{C183D7F6-B498-43B3-948B-1728B52AA6E4}">
                  <adec:decorative xmlns:adec="http://schemas.microsoft.com/office/drawing/2017/decorative" val="1"/>
                </a:ext>
              </a:extLst>
            </p:cNvPr>
            <p:cNvCxnSpPr>
              <a:cxnSpLocks/>
            </p:cNvCxnSpPr>
            <p:nvPr/>
          </p:nvCxnSpPr>
          <p:spPr>
            <a:xfrm flipH="1">
              <a:off x="7017391" y="1903141"/>
              <a:ext cx="1033789" cy="1108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EF69CC-4370-33E6-81AD-EAAF16D9C70B}"/>
                </a:ext>
                <a:ext uri="{C183D7F6-B498-43B3-948B-1728B52AA6E4}">
                  <adec:decorative xmlns:adec="http://schemas.microsoft.com/office/drawing/2017/decorative" val="1"/>
                </a:ext>
              </a:extLst>
            </p:cNvPr>
            <p:cNvCxnSpPr>
              <a:cxnSpLocks/>
            </p:cNvCxnSpPr>
            <p:nvPr/>
          </p:nvCxnSpPr>
          <p:spPr>
            <a:xfrm>
              <a:off x="6096000" y="1254084"/>
              <a:ext cx="1955180" cy="6490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0C81E24-C516-4703-DA65-1AE9A3066670}"/>
                </a:ext>
                <a:ext uri="{C183D7F6-B498-43B3-948B-1728B52AA6E4}">
                  <adec:decorative xmlns:adec="http://schemas.microsoft.com/office/drawing/2017/decorative" val="1"/>
                </a:ext>
              </a:extLst>
            </p:cNvPr>
            <p:cNvCxnSpPr>
              <a:cxnSpLocks/>
            </p:cNvCxnSpPr>
            <p:nvPr/>
          </p:nvCxnSpPr>
          <p:spPr>
            <a:xfrm>
              <a:off x="6144935" y="2690429"/>
              <a:ext cx="872456" cy="3052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AEBDD63-0A82-827D-3AE7-E652D0CC4972}"/>
                </a:ext>
                <a:ext uri="{C183D7F6-B498-43B3-948B-1728B52AA6E4}">
                  <adec:decorative xmlns:adec="http://schemas.microsoft.com/office/drawing/2017/decorative" val="1"/>
                </a:ext>
              </a:extLst>
            </p:cNvPr>
            <p:cNvCxnSpPr>
              <a:cxnSpLocks/>
            </p:cNvCxnSpPr>
            <p:nvPr/>
          </p:nvCxnSpPr>
          <p:spPr>
            <a:xfrm flipH="1">
              <a:off x="7281644" y="3246499"/>
              <a:ext cx="1438610" cy="36500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07DC487-B034-10A3-C03F-92D265A9F6B4}"/>
                </a:ext>
                <a:ext uri="{C183D7F6-B498-43B3-948B-1728B52AA6E4}">
                  <adec:decorative xmlns:adec="http://schemas.microsoft.com/office/drawing/2017/decorative" val="1"/>
                </a:ext>
              </a:extLst>
            </p:cNvPr>
            <p:cNvCxnSpPr>
              <a:cxnSpLocks/>
            </p:cNvCxnSpPr>
            <p:nvPr/>
          </p:nvCxnSpPr>
          <p:spPr>
            <a:xfrm flipH="1" flipV="1">
              <a:off x="7357145" y="4043770"/>
              <a:ext cx="1452318" cy="108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4089BBB-EEF2-1E54-75EC-E629D0343E3C}"/>
                </a:ext>
                <a:ext uri="{C183D7F6-B498-43B3-948B-1728B52AA6E4}">
                  <adec:decorative xmlns:adec="http://schemas.microsoft.com/office/drawing/2017/decorative" val="1"/>
                </a:ext>
              </a:extLst>
            </p:cNvPr>
            <p:cNvCxnSpPr>
              <a:cxnSpLocks/>
            </p:cNvCxnSpPr>
            <p:nvPr/>
          </p:nvCxnSpPr>
          <p:spPr>
            <a:xfrm>
              <a:off x="8720254" y="3246499"/>
              <a:ext cx="89209" cy="9060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112BFD-C2F5-54A4-E001-836D20CDF179}"/>
                </a:ext>
                <a:ext uri="{C183D7F6-B498-43B3-948B-1728B52AA6E4}">
                  <adec:decorative xmlns:adec="http://schemas.microsoft.com/office/drawing/2017/decorative" val="1"/>
                </a:ext>
              </a:extLst>
            </p:cNvPr>
            <p:cNvCxnSpPr>
              <a:cxnSpLocks/>
            </p:cNvCxnSpPr>
            <p:nvPr/>
          </p:nvCxnSpPr>
          <p:spPr>
            <a:xfrm>
              <a:off x="7281644" y="3611501"/>
              <a:ext cx="75501" cy="43226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1975F39A-9E7C-4A80-965F-1D162BE1DD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526690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F28B1-780C-3FDE-F4A6-72A3E511C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2DFA1-8B05-ABA3-4723-355571DD717C}"/>
              </a:ext>
            </a:extLst>
          </p:cNvPr>
          <p:cNvSpPr>
            <a:spLocks noGrp="1"/>
          </p:cNvSpPr>
          <p:nvPr>
            <p:ph type="title"/>
          </p:nvPr>
        </p:nvSpPr>
        <p:spPr>
          <a:xfrm>
            <a:off x="838200" y="453763"/>
            <a:ext cx="10515600" cy="744717"/>
          </a:xfrm>
        </p:spPr>
        <p:txBody>
          <a:bodyPr>
            <a:normAutofit fontScale="90000"/>
          </a:bodyPr>
          <a:lstStyle/>
          <a:p>
            <a:r>
              <a:rPr lang="en-US">
                <a:solidFill>
                  <a:schemeClr val="tx1">
                    <a:lumMod val="50000"/>
                  </a:schemeClr>
                </a:solidFill>
              </a:rPr>
              <a:t>Zero-Emission Space and Water Heater</a:t>
            </a:r>
            <a:br>
              <a:rPr lang="en-US">
                <a:solidFill>
                  <a:schemeClr val="tx1">
                    <a:lumMod val="50000"/>
                  </a:schemeClr>
                </a:solidFill>
              </a:rPr>
            </a:br>
            <a:r>
              <a:rPr lang="en-US">
                <a:solidFill>
                  <a:schemeClr val="tx1">
                    <a:lumMod val="50000"/>
                  </a:schemeClr>
                </a:solidFill>
              </a:rPr>
              <a:t>Regulatory Concept Evolution</a:t>
            </a:r>
          </a:p>
        </p:txBody>
      </p:sp>
      <p:graphicFrame>
        <p:nvGraphicFramePr>
          <p:cNvPr id="4" name="Diagram 3" descr="A staggered process chart showing the progression of the Regulatory Concept Evolution in three steps. &#10;The chart shows on top step one: 2022 State SIP Strategy Concept: 100 percent sales must meet zero-GHG emission limits starting in 2030.&#10;A downward arrow to connecting to step two: May 2024 Concept: &#10;Staggered compliance by equipment type and size/capacity with dates between 2027-2033.&#10;A downward arrow to connecting to step three: &#10;December 2025 Concept:  &#10;Emissive limit credit system with flexibilities to address regulated entity and end user constraints.&#10;">
            <a:extLst>
              <a:ext uri="{FF2B5EF4-FFF2-40B4-BE49-F238E27FC236}">
                <a16:creationId xmlns:a16="http://schemas.microsoft.com/office/drawing/2014/main" id="{EF448813-3252-7474-B2CC-D4265A0D5388}"/>
              </a:ext>
            </a:extLst>
          </p:cNvPr>
          <p:cNvGraphicFramePr/>
          <p:nvPr/>
        </p:nvGraphicFramePr>
        <p:xfrm>
          <a:off x="1490779" y="1366684"/>
          <a:ext cx="8128000" cy="5160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5A6070C0-AA26-2246-929D-3F501FED63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3959873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73BBA-FE50-CD54-526D-697085D4C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E0389-04A1-45FA-C23F-F4FCB1D6A362}"/>
              </a:ext>
            </a:extLst>
          </p:cNvPr>
          <p:cNvSpPr>
            <a:spLocks noGrp="1"/>
          </p:cNvSpPr>
          <p:nvPr>
            <p:ph type="title"/>
          </p:nvPr>
        </p:nvSpPr>
        <p:spPr>
          <a:xfrm>
            <a:off x="0" y="194054"/>
            <a:ext cx="12140418" cy="736394"/>
          </a:xfrm>
        </p:spPr>
        <p:txBody>
          <a:bodyPr>
            <a:normAutofit fontScale="90000"/>
          </a:bodyPr>
          <a:lstStyle/>
          <a:p>
            <a:r>
              <a:rPr lang="en-US">
                <a:solidFill>
                  <a:schemeClr val="tx1">
                    <a:lumMod val="50000"/>
                  </a:schemeClr>
                </a:solidFill>
              </a:rPr>
              <a:t>Emissive Sales Limit </a:t>
            </a:r>
            <a:br>
              <a:rPr lang="en-US">
                <a:solidFill>
                  <a:schemeClr val="tx1">
                    <a:lumMod val="50000"/>
                  </a:schemeClr>
                </a:solidFill>
              </a:rPr>
            </a:br>
            <a:r>
              <a:rPr lang="en-US">
                <a:solidFill>
                  <a:schemeClr val="tx1">
                    <a:lumMod val="50000"/>
                  </a:schemeClr>
                </a:solidFill>
              </a:rPr>
              <a:t>Revised Regulatory Proposal</a:t>
            </a:r>
          </a:p>
        </p:txBody>
      </p:sp>
      <p:sp>
        <p:nvSpPr>
          <p:cNvPr id="6" name="TextBox 5" descr="On the left is an equation on how the emissive sales limit is determined. The dividend is the emissive equipment sales and the divisor is the total equipment sales. The percent result has to be smaller than or can be equal to the emissive sales limit.">
            <a:extLst>
              <a:ext uri="{FF2B5EF4-FFF2-40B4-BE49-F238E27FC236}">
                <a16:creationId xmlns:a16="http://schemas.microsoft.com/office/drawing/2014/main" id="{6F54166F-67C1-83B9-3AB4-7254F51A636C}"/>
              </a:ext>
            </a:extLst>
          </p:cNvPr>
          <p:cNvSpPr txBox="1"/>
          <p:nvPr/>
        </p:nvSpPr>
        <p:spPr>
          <a:xfrm>
            <a:off x="-457881" y="1025090"/>
            <a:ext cx="12833685" cy="4708981"/>
          </a:xfrm>
          <a:prstGeom prst="rect">
            <a:avLst/>
          </a:prstGeom>
          <a:noFill/>
        </p:spPr>
        <p:txBody>
          <a:bodyPr wrap="square" rtlCol="0">
            <a:spAutoFit/>
          </a:bodyPr>
          <a:lstStyle/>
          <a:p>
            <a:pPr marL="640080" marR="0" lvl="3"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60606"/>
              </a:solidFill>
              <a:effectLst/>
              <a:uLnTx/>
              <a:uFillTx/>
              <a:latin typeface="Avenir Next LT Pro"/>
              <a:ea typeface="+mn-ea"/>
              <a:cs typeface="+mn-cs"/>
            </a:endParaRPr>
          </a:p>
          <a:p>
            <a:pPr marL="640080" marR="0" lvl="3"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60606"/>
                </a:solidFill>
                <a:effectLst/>
                <a:uLnTx/>
                <a:uFillTx/>
                <a:latin typeface="Avenir Next LT Pro"/>
                <a:ea typeface="+mn-ea"/>
                <a:cs typeface="+mn-cs"/>
              </a:rPr>
              <a:t>Emissive Equipment Sales </a:t>
            </a:r>
            <a:r>
              <a:rPr kumimoji="0" lang="en-US" sz="2000" b="1" i="0" u="none" strike="noStrike" kern="1200" cap="none" spc="0" normalizeH="0" baseline="-25000" noProof="0">
                <a:ln>
                  <a:noFill/>
                </a:ln>
                <a:solidFill>
                  <a:srgbClr val="060606"/>
                </a:solidFill>
                <a:effectLst/>
                <a:uLnTx/>
                <a:uFillTx/>
                <a:latin typeface="Avenir Next LT Pro"/>
                <a:ea typeface="+mn-ea"/>
                <a:cs typeface="+mn-cs"/>
              </a:rPr>
              <a:t>Manufacturer</a:t>
            </a:r>
            <a:r>
              <a:rPr kumimoji="0" lang="en-US" sz="2000" b="1" i="0" u="none" strike="noStrike" kern="1200" cap="none" spc="0" normalizeH="0" baseline="0" noProof="0">
                <a:ln>
                  <a:noFill/>
                </a:ln>
                <a:solidFill>
                  <a:srgbClr val="060606"/>
                </a:solidFill>
                <a:effectLst/>
                <a:uLnTx/>
                <a:uFillTx/>
                <a:latin typeface="Avenir Next LT Pro"/>
                <a:ea typeface="+mn-ea"/>
                <a:cs typeface="+mn-cs"/>
              </a:rPr>
              <a:t> ≤ Total Equipment Sales </a:t>
            </a:r>
            <a:r>
              <a:rPr kumimoji="0" lang="en-US" sz="2000" b="1" i="0" u="none" strike="noStrike" kern="1200" cap="none" spc="0" normalizeH="0" baseline="-25000" noProof="0">
                <a:ln>
                  <a:noFill/>
                </a:ln>
                <a:solidFill>
                  <a:srgbClr val="060606"/>
                </a:solidFill>
                <a:effectLst/>
                <a:uLnTx/>
                <a:uFillTx/>
                <a:latin typeface="Avenir Next LT Pro"/>
                <a:ea typeface="+mn-ea"/>
                <a:cs typeface="+mn-cs"/>
              </a:rPr>
              <a:t>Manufacturer</a:t>
            </a:r>
            <a:r>
              <a:rPr kumimoji="0" lang="en-US" sz="2000" b="1" i="0" u="none" strike="noStrike" kern="1200" cap="none" spc="0" normalizeH="0" baseline="0" noProof="0">
                <a:ln>
                  <a:noFill/>
                </a:ln>
                <a:solidFill>
                  <a:srgbClr val="060606"/>
                </a:solidFill>
                <a:effectLst/>
                <a:uLnTx/>
                <a:uFillTx/>
                <a:latin typeface="Avenir Next LT Pro"/>
                <a:ea typeface="+mn-ea"/>
                <a:cs typeface="+mn-cs"/>
              </a:rPr>
              <a:t> x Emissive Sales Limit (%)</a:t>
            </a:r>
          </a:p>
          <a:p>
            <a:pPr marL="640080" marR="0" lvl="3"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60606"/>
              </a:solidFill>
              <a:effectLst/>
              <a:uLnTx/>
              <a:uFillTx/>
              <a:latin typeface="Avenir Next LT Pro"/>
              <a:ea typeface="+mn-ea"/>
              <a:cs typeface="+mn-cs"/>
            </a:endParaRPr>
          </a:p>
          <a:p>
            <a:pPr marL="640080" marR="0" lvl="3"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a:ln>
                  <a:noFill/>
                </a:ln>
                <a:solidFill>
                  <a:srgbClr val="060606"/>
                </a:solidFill>
                <a:effectLst/>
                <a:uLnTx/>
                <a:uFillTx/>
                <a:latin typeface="Avenir Next LT Pro"/>
                <a:ea typeface="+mn-ea"/>
                <a:cs typeface="+mn-cs"/>
              </a:rPr>
            </a:br>
            <a:br>
              <a:rPr kumimoji="0" lang="en-US" sz="2400" b="0" i="0" u="none" strike="noStrike" kern="1200" cap="none" spc="0" normalizeH="0" baseline="0" noProof="0">
                <a:ln>
                  <a:noFill/>
                </a:ln>
                <a:solidFill>
                  <a:srgbClr val="060606"/>
                </a:solidFill>
                <a:effectLst/>
                <a:uLnTx/>
                <a:uFillTx/>
                <a:latin typeface="Avenir Next LT Pro"/>
                <a:ea typeface="+mn-ea"/>
                <a:cs typeface="+mn-cs"/>
              </a:rPr>
            </a:br>
            <a:r>
              <a:rPr kumimoji="0" lang="en-US" sz="2400" b="0" i="0" u="none" strike="noStrike" kern="1200" cap="none" spc="0" normalizeH="0" baseline="0" noProof="0">
                <a:ln>
                  <a:noFill/>
                </a:ln>
                <a:solidFill>
                  <a:srgbClr val="060606"/>
                </a:solidFill>
                <a:effectLst/>
                <a:uLnTx/>
                <a:uFillTx/>
                <a:latin typeface="Avenir Next LT Pro"/>
                <a:ea typeface="+mn-ea"/>
                <a:cs typeface="+mn-cs"/>
              </a:rPr>
              <a:t>Where sales refers to equipment produced </a:t>
            </a:r>
            <a:br>
              <a:rPr kumimoji="0" lang="en-US" sz="2400" b="0" i="0" u="none" strike="noStrike" kern="1200" cap="none" spc="0" normalizeH="0" baseline="0" noProof="0">
                <a:ln>
                  <a:noFill/>
                </a:ln>
                <a:solidFill>
                  <a:srgbClr val="060606"/>
                </a:solidFill>
                <a:effectLst/>
                <a:uLnTx/>
                <a:uFillTx/>
                <a:latin typeface="Avenir Next LT Pro"/>
                <a:ea typeface="+mn-ea"/>
                <a:cs typeface="+mn-cs"/>
              </a:rPr>
            </a:br>
            <a:r>
              <a:rPr kumimoji="0" lang="en-US" sz="2400" b="0" i="0" u="none" strike="noStrike" kern="1200" cap="none" spc="0" normalizeH="0" baseline="0" noProof="0">
                <a:ln>
                  <a:noFill/>
                </a:ln>
                <a:solidFill>
                  <a:srgbClr val="060606"/>
                </a:solidFill>
                <a:effectLst/>
                <a:uLnTx/>
                <a:uFillTx/>
                <a:latin typeface="Avenir Next LT Pro"/>
                <a:ea typeface="+mn-ea"/>
                <a:cs typeface="+mn-cs"/>
              </a:rPr>
              <a:t>and delivered for sale or sold in California.</a:t>
            </a:r>
          </a:p>
          <a:p>
            <a:pPr marL="64008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D4D4F"/>
              </a:solidFill>
              <a:effectLst/>
              <a:uLnTx/>
              <a:uFillTx/>
              <a:latin typeface="Avenir Next LT Pro"/>
              <a:ea typeface="+mn-ea"/>
              <a:cs typeface="+mn-cs"/>
            </a:endParaRPr>
          </a:p>
          <a:p>
            <a:pPr marL="640080" marR="0" lvl="3"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D4D4F"/>
              </a:solidFill>
              <a:effectLst/>
              <a:uLnTx/>
              <a:uFillTx/>
              <a:latin typeface="Avenir Next LT Pro"/>
              <a:ea typeface="+mn-ea"/>
              <a:cs typeface="+mn-cs"/>
            </a:endParaRPr>
          </a:p>
          <a:p>
            <a:pPr marL="640080" marR="0" lvl="3"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60606"/>
                </a:solidFill>
                <a:effectLst/>
                <a:uLnTx/>
                <a:uFillTx/>
                <a:latin typeface="Avenir Next LT Pro"/>
                <a:ea typeface="+mn-ea"/>
                <a:cs typeface="+mn-cs"/>
              </a:rPr>
              <a:t>Equipment with a rated heat input capacity </a:t>
            </a:r>
          </a:p>
          <a:p>
            <a:pPr marL="640080" marR="0" lvl="3"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60606"/>
                </a:solidFill>
                <a:effectLst/>
                <a:uLnTx/>
                <a:uFillTx/>
                <a:latin typeface="Avenir Next LT Pro"/>
                <a:ea typeface="+mn-ea"/>
                <a:cs typeface="+mn-cs"/>
              </a:rPr>
              <a:t>up to 2,000,000 Btu/hour must comply with </a:t>
            </a:r>
          </a:p>
          <a:p>
            <a:pPr marL="640080" marR="0" lvl="3"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60606"/>
                </a:solidFill>
                <a:effectLst/>
                <a:uLnTx/>
                <a:uFillTx/>
                <a:latin typeface="Avenir Next LT Pro"/>
                <a:ea typeface="+mn-ea"/>
                <a:cs typeface="+mn-cs"/>
              </a:rPr>
              <a:t>emissive sales limits (%) starting on </a:t>
            </a:r>
          </a:p>
          <a:p>
            <a:pPr marL="640080" marR="0" lvl="3"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60606"/>
                </a:solidFill>
                <a:effectLst/>
                <a:uLnTx/>
                <a:uFillTx/>
                <a:latin typeface="Avenir Next LT Pro"/>
                <a:ea typeface="+mn-ea"/>
                <a:cs typeface="+mn-cs"/>
              </a:rPr>
              <a:t>January 1, 2030.</a:t>
            </a:r>
          </a:p>
        </p:txBody>
      </p:sp>
      <p:sp>
        <p:nvSpPr>
          <p:cNvPr id="5" name="TextBox 4">
            <a:extLst>
              <a:ext uri="{FF2B5EF4-FFF2-40B4-BE49-F238E27FC236}">
                <a16:creationId xmlns:a16="http://schemas.microsoft.com/office/drawing/2014/main" id="{CAA626EC-47A7-717B-9853-76F81DEA0605}"/>
              </a:ext>
            </a:extLst>
          </p:cNvPr>
          <p:cNvSpPr txBox="1"/>
          <p:nvPr/>
        </p:nvSpPr>
        <p:spPr>
          <a:xfrm>
            <a:off x="6983610" y="2307768"/>
            <a:ext cx="4925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60606"/>
                </a:solidFill>
                <a:effectLst/>
                <a:uLnTx/>
                <a:uFillTx/>
                <a:latin typeface="Avenir Next LT Pro"/>
                <a:ea typeface="+mn-ea"/>
                <a:cs typeface="+mn-cs"/>
              </a:rPr>
              <a:t>Proposed Statewide Emissive Sales Limits</a:t>
            </a:r>
          </a:p>
        </p:txBody>
      </p:sp>
      <p:graphicFrame>
        <p:nvGraphicFramePr>
          <p:cNvPr id="9" name="Table 8" descr="A table showing the proposed statewide emissive sales limits. The table details the proposed limits for space heating, water heating, and pool/spa heating for the calendar years 2030 through 2045.">
            <a:extLst>
              <a:ext uri="{FF2B5EF4-FFF2-40B4-BE49-F238E27FC236}">
                <a16:creationId xmlns:a16="http://schemas.microsoft.com/office/drawing/2014/main" id="{901A65E6-4B46-DEC0-04D4-3FB82A04ADA4}"/>
              </a:ext>
            </a:extLst>
          </p:cNvPr>
          <p:cNvGraphicFramePr>
            <a:graphicFrameLocks noGrp="1"/>
          </p:cNvGraphicFramePr>
          <p:nvPr/>
        </p:nvGraphicFramePr>
        <p:xfrm>
          <a:off x="7406818" y="2678834"/>
          <a:ext cx="3946982" cy="3004133"/>
        </p:xfrm>
        <a:graphic>
          <a:graphicData uri="http://schemas.openxmlformats.org/drawingml/2006/table">
            <a:tbl>
              <a:tblPr firstRow="1" firstCol="1" bandRow="1">
                <a:tableStyleId>{5C22544A-7EE6-4342-B048-85BDC9FD1C3A}</a:tableStyleId>
              </a:tblPr>
              <a:tblGrid>
                <a:gridCol w="993061">
                  <a:extLst>
                    <a:ext uri="{9D8B030D-6E8A-4147-A177-3AD203B41FA5}">
                      <a16:colId xmlns:a16="http://schemas.microsoft.com/office/drawing/2014/main" val="37432481"/>
                    </a:ext>
                  </a:extLst>
                </a:gridCol>
                <a:gridCol w="886737">
                  <a:extLst>
                    <a:ext uri="{9D8B030D-6E8A-4147-A177-3AD203B41FA5}">
                      <a16:colId xmlns:a16="http://schemas.microsoft.com/office/drawing/2014/main" val="1252367359"/>
                    </a:ext>
                  </a:extLst>
                </a:gridCol>
                <a:gridCol w="1064788">
                  <a:extLst>
                    <a:ext uri="{9D8B030D-6E8A-4147-A177-3AD203B41FA5}">
                      <a16:colId xmlns:a16="http://schemas.microsoft.com/office/drawing/2014/main" val="3920504834"/>
                    </a:ext>
                  </a:extLst>
                </a:gridCol>
                <a:gridCol w="1002396">
                  <a:extLst>
                    <a:ext uri="{9D8B030D-6E8A-4147-A177-3AD203B41FA5}">
                      <a16:colId xmlns:a16="http://schemas.microsoft.com/office/drawing/2014/main" val="1994055862"/>
                    </a:ext>
                  </a:extLst>
                </a:gridCol>
              </a:tblGrid>
              <a:tr h="570339">
                <a:tc>
                  <a:txBody>
                    <a:bodyPr/>
                    <a:lstStyle/>
                    <a:p>
                      <a:pPr marL="0" marR="0">
                        <a:spcBef>
                          <a:spcPts val="800"/>
                        </a:spcBef>
                        <a:spcAft>
                          <a:spcPts val="800"/>
                        </a:spcAft>
                        <a:buNone/>
                      </a:pPr>
                      <a:r>
                        <a:rPr lang="en-US" sz="1400">
                          <a:effectLst/>
                        </a:rPr>
                        <a:t>Year</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spcBef>
                          <a:spcPts val="800"/>
                        </a:spcBef>
                        <a:spcAft>
                          <a:spcPts val="800"/>
                        </a:spcAft>
                        <a:buNone/>
                      </a:pPr>
                      <a:r>
                        <a:rPr lang="en-US" sz="1400">
                          <a:effectLst/>
                        </a:rPr>
                        <a:t>Space Heating</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spcBef>
                          <a:spcPts val="800"/>
                        </a:spcBef>
                        <a:spcAft>
                          <a:spcPts val="800"/>
                        </a:spcAft>
                        <a:buNone/>
                      </a:pPr>
                      <a:r>
                        <a:rPr lang="en-US" sz="1400">
                          <a:effectLst/>
                        </a:rPr>
                        <a:t>Water Heating </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spcBef>
                          <a:spcPts val="800"/>
                        </a:spcBef>
                        <a:spcAft>
                          <a:spcPts val="800"/>
                        </a:spcAft>
                        <a:buNone/>
                      </a:pPr>
                      <a:r>
                        <a:rPr lang="en-US" sz="1400">
                          <a:effectLst/>
                        </a:rPr>
                        <a:t>Pool Heating </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3087638875"/>
                  </a:ext>
                </a:extLst>
              </a:tr>
              <a:tr h="221254">
                <a:tc>
                  <a:txBody>
                    <a:bodyPr/>
                    <a:lstStyle/>
                    <a:p>
                      <a:pPr marL="0" marR="0" algn="r">
                        <a:spcBef>
                          <a:spcPts val="800"/>
                        </a:spcBef>
                        <a:spcAft>
                          <a:spcPts val="800"/>
                        </a:spcAft>
                        <a:buNone/>
                      </a:pPr>
                      <a:r>
                        <a:rPr lang="en-US" sz="1400">
                          <a:effectLst/>
                        </a:rPr>
                        <a:t>2030</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60%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60%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623914044"/>
                  </a:ext>
                </a:extLst>
              </a:tr>
              <a:tr h="221254">
                <a:tc>
                  <a:txBody>
                    <a:bodyPr/>
                    <a:lstStyle/>
                    <a:p>
                      <a:pPr marL="0" marR="0" algn="r">
                        <a:spcBef>
                          <a:spcPts val="800"/>
                        </a:spcBef>
                        <a:spcAft>
                          <a:spcPts val="800"/>
                        </a:spcAft>
                        <a:buNone/>
                      </a:pPr>
                      <a:r>
                        <a:rPr lang="en-US" sz="1400">
                          <a:effectLst/>
                        </a:rPr>
                        <a:t>2031</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39%</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59%</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2942307770"/>
                  </a:ext>
                </a:extLst>
              </a:tr>
              <a:tr h="221254">
                <a:tc>
                  <a:txBody>
                    <a:bodyPr/>
                    <a:lstStyle/>
                    <a:p>
                      <a:pPr marL="0" marR="0" algn="r">
                        <a:spcBef>
                          <a:spcPts val="800"/>
                        </a:spcBef>
                        <a:spcAft>
                          <a:spcPts val="800"/>
                        </a:spcAft>
                        <a:buNone/>
                      </a:pPr>
                      <a:r>
                        <a:rPr lang="en-US" sz="1400">
                          <a:effectLst/>
                        </a:rPr>
                        <a:t>2032</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37%</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58%</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48009423"/>
                  </a:ext>
                </a:extLst>
              </a:tr>
              <a:tr h="221254">
                <a:tc>
                  <a:txBody>
                    <a:bodyPr/>
                    <a:lstStyle/>
                    <a:p>
                      <a:pPr marL="0" marR="0" algn="r">
                        <a:spcBef>
                          <a:spcPts val="800"/>
                        </a:spcBef>
                        <a:spcAft>
                          <a:spcPts val="800"/>
                        </a:spcAft>
                        <a:buNone/>
                      </a:pPr>
                      <a:r>
                        <a:rPr lang="en-US" sz="1400">
                          <a:effectLst/>
                        </a:rPr>
                        <a:t>2033</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36%</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57%</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555477422"/>
                  </a:ext>
                </a:extLst>
              </a:tr>
              <a:tr h="221254">
                <a:tc>
                  <a:txBody>
                    <a:bodyPr/>
                    <a:lstStyle/>
                    <a:p>
                      <a:pPr marL="0" marR="0" algn="r">
                        <a:spcBef>
                          <a:spcPts val="800"/>
                        </a:spcBef>
                        <a:spcAft>
                          <a:spcPts val="800"/>
                        </a:spcAft>
                        <a:buNone/>
                      </a:pPr>
                      <a:r>
                        <a:rPr lang="en-US" sz="1400">
                          <a:effectLst/>
                        </a:rPr>
                        <a:t>2034</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34%</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56%</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1353103780"/>
                  </a:ext>
                </a:extLst>
              </a:tr>
              <a:tr h="221254">
                <a:tc>
                  <a:txBody>
                    <a:bodyPr/>
                    <a:lstStyle/>
                    <a:p>
                      <a:pPr marL="0" marR="0" algn="r">
                        <a:spcBef>
                          <a:spcPts val="800"/>
                        </a:spcBef>
                        <a:spcAft>
                          <a:spcPts val="800"/>
                        </a:spcAft>
                        <a:buNone/>
                      </a:pPr>
                      <a:r>
                        <a:rPr lang="en-US" sz="1400">
                          <a:effectLst/>
                        </a:rPr>
                        <a:t>2035</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33%</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55%</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829131065"/>
                  </a:ext>
                </a:extLst>
              </a:tr>
              <a:tr h="221254">
                <a:tc>
                  <a:txBody>
                    <a:bodyPr/>
                    <a:lstStyle/>
                    <a:p>
                      <a:pPr marL="0" marR="0" algn="r">
                        <a:spcBef>
                          <a:spcPts val="800"/>
                        </a:spcBef>
                        <a:spcAft>
                          <a:spcPts val="800"/>
                        </a:spcAft>
                        <a:buNone/>
                      </a:pPr>
                      <a:r>
                        <a:rPr lang="en-US" sz="1400">
                          <a:effectLst/>
                        </a:rPr>
                        <a:t>2036</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31%</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54%</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2587901471"/>
                  </a:ext>
                </a:extLst>
              </a:tr>
              <a:tr h="221254">
                <a:tc>
                  <a:txBody>
                    <a:bodyPr/>
                    <a:lstStyle/>
                    <a:p>
                      <a:pPr marL="0" marR="0" algn="r">
                        <a:spcBef>
                          <a:spcPts val="800"/>
                        </a:spcBef>
                        <a:spcAft>
                          <a:spcPts val="800"/>
                        </a:spcAft>
                        <a:buNone/>
                      </a:pPr>
                      <a:r>
                        <a:rPr lang="en-US" sz="1400">
                          <a:effectLst/>
                        </a:rPr>
                        <a:t>2037</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30%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53%</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1478907145"/>
                  </a:ext>
                </a:extLst>
              </a:tr>
              <a:tr h="221254">
                <a:tc>
                  <a:txBody>
                    <a:bodyPr/>
                    <a:lstStyle/>
                    <a:p>
                      <a:pPr marL="0" marR="0" algn="r">
                        <a:spcBef>
                          <a:spcPts val="800"/>
                        </a:spcBef>
                        <a:spcAft>
                          <a:spcPts val="800"/>
                        </a:spcAft>
                        <a:buNone/>
                      </a:pPr>
                      <a:r>
                        <a:rPr lang="en-US" sz="1400">
                          <a:effectLst/>
                        </a:rPr>
                        <a:t>2038</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28%</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52%</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1036469954"/>
                  </a:ext>
                </a:extLst>
              </a:tr>
              <a:tr h="221254">
                <a:tc>
                  <a:txBody>
                    <a:bodyPr/>
                    <a:lstStyle/>
                    <a:p>
                      <a:pPr marL="0" marR="0" algn="r">
                        <a:spcBef>
                          <a:spcPts val="800"/>
                        </a:spcBef>
                        <a:spcAft>
                          <a:spcPts val="800"/>
                        </a:spcAft>
                        <a:buNone/>
                      </a:pPr>
                      <a:r>
                        <a:rPr lang="en-US" sz="1400">
                          <a:effectLst/>
                        </a:rPr>
                        <a:t>2039</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27%</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51%</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3832107424"/>
                  </a:ext>
                </a:extLst>
              </a:tr>
              <a:tr h="221254">
                <a:tc>
                  <a:txBody>
                    <a:bodyPr/>
                    <a:lstStyle/>
                    <a:p>
                      <a:pPr marL="0" marR="0" algn="r">
                        <a:spcBef>
                          <a:spcPts val="800"/>
                        </a:spcBef>
                        <a:spcAft>
                          <a:spcPts val="800"/>
                        </a:spcAft>
                        <a:buNone/>
                      </a:pPr>
                      <a:r>
                        <a:rPr lang="en-US" sz="1400">
                          <a:effectLst/>
                        </a:rPr>
                        <a:t>2040+</a:t>
                      </a:r>
                      <a:endParaRPr lang="en-US" sz="1400">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25%</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50%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tc>
                  <a:txBody>
                    <a:bodyPr/>
                    <a:lstStyle/>
                    <a:p>
                      <a:pPr marL="0" marR="0" algn="r">
                        <a:spcBef>
                          <a:spcPts val="800"/>
                        </a:spcBef>
                        <a:spcAft>
                          <a:spcPts val="800"/>
                        </a:spcAft>
                        <a:buNone/>
                      </a:pPr>
                      <a:r>
                        <a:rPr lang="en-US" sz="1400">
                          <a:solidFill>
                            <a:srgbClr val="060606"/>
                          </a:solidFill>
                          <a:effectLst/>
                        </a:rPr>
                        <a:t>40%</a:t>
                      </a:r>
                      <a:endParaRPr lang="en-US" sz="1400">
                        <a:solidFill>
                          <a:srgbClr val="060606"/>
                        </a:solidFill>
                        <a:effectLst/>
                        <a:latin typeface="Arial" panose="020B0604020202020204" pitchFamily="34" charset="0"/>
                        <a:ea typeface="Arial Unicode MS"/>
                        <a:cs typeface="Times New Roman" panose="02020603050405020304" pitchFamily="18" charset="0"/>
                      </a:endParaRPr>
                    </a:p>
                  </a:txBody>
                  <a:tcPr marL="30171" marR="30171" marT="0" marB="0"/>
                </a:tc>
                <a:extLst>
                  <a:ext uri="{0D108BD9-81ED-4DB2-BD59-A6C34878D82A}">
                    <a16:rowId xmlns:a16="http://schemas.microsoft.com/office/drawing/2014/main" val="2366963158"/>
                  </a:ext>
                </a:extLst>
              </a:tr>
            </a:tbl>
          </a:graphicData>
        </a:graphic>
      </p:graphicFrame>
      <p:sp>
        <p:nvSpPr>
          <p:cNvPr id="8" name="Slide Number Placeholder 8">
            <a:extLst>
              <a:ext uri="{FF2B5EF4-FFF2-40B4-BE49-F238E27FC236}">
                <a16:creationId xmlns:a16="http://schemas.microsoft.com/office/drawing/2014/main" id="{432197A3-487E-D1CD-DB56-C6E5FCFBA8D9}"/>
              </a:ext>
            </a:extLst>
          </p:cNvPr>
          <p:cNvSpPr>
            <a:spLocks noGrp="1"/>
          </p:cNvSpPr>
          <p:nvPr>
            <p:ph type="sldNum" sz="quarter" idx="12"/>
          </p:nvPr>
        </p:nvSpPr>
        <p:spPr>
          <a:xfrm>
            <a:off x="10439400" y="6356350"/>
            <a:ext cx="914400" cy="34190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1554184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59B6C-43AF-1B78-70A0-855AEB1D36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753A85-85E7-09A6-F2E8-A081B413A15A}"/>
              </a:ext>
            </a:extLst>
          </p:cNvPr>
          <p:cNvSpPr>
            <a:spLocks noGrp="1"/>
          </p:cNvSpPr>
          <p:nvPr>
            <p:ph type="title"/>
          </p:nvPr>
        </p:nvSpPr>
        <p:spPr>
          <a:xfrm>
            <a:off x="790072" y="76368"/>
            <a:ext cx="11068251" cy="847658"/>
          </a:xfrm>
        </p:spPr>
        <p:txBody>
          <a:bodyPr>
            <a:normAutofit fontScale="90000"/>
          </a:bodyPr>
          <a:lstStyle/>
          <a:p>
            <a:r>
              <a:rPr lang="en-US">
                <a:solidFill>
                  <a:schemeClr val="tx1">
                    <a:lumMod val="50000"/>
                  </a:schemeClr>
                </a:solidFill>
              </a:rPr>
              <a:t>Emissive Sales Baseline and Proposed Emissive Limits </a:t>
            </a:r>
            <a:endParaRPr lang="en-US" strike="sngStrike">
              <a:solidFill>
                <a:schemeClr val="tx1">
                  <a:lumMod val="50000"/>
                </a:schemeClr>
              </a:solidFill>
            </a:endParaRPr>
          </a:p>
        </p:txBody>
      </p:sp>
      <p:graphicFrame>
        <p:nvGraphicFramePr>
          <p:cNvPr id="10" name="Chart 9" descr="A line chart showing the emissive sales baseline together with proposed emissive limits for space heating, water heating, and pool/spa heating in percent emissive sales from 2030 through 2040.">
            <a:extLst>
              <a:ext uri="{FF2B5EF4-FFF2-40B4-BE49-F238E27FC236}">
                <a16:creationId xmlns:a16="http://schemas.microsoft.com/office/drawing/2014/main" id="{C9B2D5CB-1F3D-43C9-88ED-3776455BF0E9}"/>
              </a:ext>
            </a:extLst>
          </p:cNvPr>
          <p:cNvGraphicFramePr>
            <a:graphicFrameLocks/>
          </p:cNvGraphicFramePr>
          <p:nvPr/>
        </p:nvGraphicFramePr>
        <p:xfrm>
          <a:off x="380331" y="1047527"/>
          <a:ext cx="11636943" cy="4956874"/>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BCB3B818-B95E-D69E-DB2D-213CF3D167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34193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chart seriesIdx="3" categoryIdx="-4" bldStep="series"/>
                                            </p:graphicEl>
                                          </p:spTgt>
                                        </p:tgtEl>
                                        <p:attrNameLst>
                                          <p:attrName>style.visibility</p:attrName>
                                        </p:attrNameLst>
                                      </p:cBhvr>
                                      <p:to>
                                        <p:strVal val="visible"/>
                                      </p:to>
                                    </p:set>
                                    <p:animEffect transition="in" filter="fade">
                                      <p:cBhvr>
                                        <p:cTn id="7" dur="500"/>
                                        <p:tgtEl>
                                          <p:spTgt spid="10">
                                            <p:graphicEl>
                                              <a:chart seriesIdx="3"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chart seriesIdx="4" categoryIdx="-4" bldStep="series"/>
                                            </p:graphicEl>
                                          </p:spTgt>
                                        </p:tgtEl>
                                        <p:attrNameLst>
                                          <p:attrName>style.visibility</p:attrName>
                                        </p:attrNameLst>
                                      </p:cBhvr>
                                      <p:to>
                                        <p:strVal val="visible"/>
                                      </p:to>
                                    </p:set>
                                    <p:animEffect transition="in" filter="fade">
                                      <p:cBhvr>
                                        <p:cTn id="12" dur="500"/>
                                        <p:tgtEl>
                                          <p:spTgt spid="10">
                                            <p:graphicEl>
                                              <a:chart seriesIdx="4"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chart seriesIdx="5" categoryIdx="-4" bldStep="series"/>
                                            </p:graphicEl>
                                          </p:spTgt>
                                        </p:tgtEl>
                                        <p:attrNameLst>
                                          <p:attrName>style.visibility</p:attrName>
                                        </p:attrNameLst>
                                      </p:cBhvr>
                                      <p:to>
                                        <p:strVal val="visible"/>
                                      </p:to>
                                    </p:set>
                                    <p:animEffect transition="in" filter="fade">
                                      <p:cBhvr>
                                        <p:cTn id="17" dur="500"/>
                                        <p:tgtEl>
                                          <p:spTgt spid="10">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animBg="0"/>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2369-2D89-111D-B162-D1DF3B077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F777F-940C-584C-A5C7-C7CEDC150F60}"/>
              </a:ext>
            </a:extLst>
          </p:cNvPr>
          <p:cNvSpPr>
            <a:spLocks noGrp="1"/>
          </p:cNvSpPr>
          <p:nvPr>
            <p:ph type="title"/>
          </p:nvPr>
        </p:nvSpPr>
        <p:spPr>
          <a:xfrm>
            <a:off x="790073" y="124494"/>
            <a:ext cx="10515600" cy="1325563"/>
          </a:xfrm>
        </p:spPr>
        <p:txBody>
          <a:bodyPr>
            <a:normAutofit/>
          </a:bodyPr>
          <a:lstStyle/>
          <a:p>
            <a:r>
              <a:rPr lang="en-US">
                <a:solidFill>
                  <a:schemeClr val="tx1">
                    <a:lumMod val="50000"/>
                  </a:schemeClr>
                </a:solidFill>
              </a:rPr>
              <a:t>Potential Credits</a:t>
            </a:r>
            <a:br>
              <a:rPr lang="en-US">
                <a:solidFill>
                  <a:schemeClr val="tx1">
                    <a:lumMod val="50000"/>
                  </a:schemeClr>
                </a:solidFill>
              </a:rPr>
            </a:br>
            <a:r>
              <a:rPr lang="en-US">
                <a:solidFill>
                  <a:schemeClr val="tx1">
                    <a:lumMod val="50000"/>
                  </a:schemeClr>
                </a:solidFill>
              </a:rPr>
              <a:t>Focused Primarily on Emission Reductions</a:t>
            </a:r>
          </a:p>
        </p:txBody>
      </p:sp>
      <p:sp>
        <p:nvSpPr>
          <p:cNvPr id="31" name="Slide Number Placeholder 6">
            <a:extLst>
              <a:ext uri="{FF2B5EF4-FFF2-40B4-BE49-F238E27FC236}">
                <a16:creationId xmlns:a16="http://schemas.microsoft.com/office/drawing/2014/main" id="{35D5FD83-3C81-53B8-6797-43651E1AD5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graphicFrame>
        <p:nvGraphicFramePr>
          <p:cNvPr id="8" name="Content Placeholder 7" descr="A table listing potential credit examples focused primarily on emission reductions. Specifically, the table lists potential credit generation actions together with rationale, relative value of the credit, and credit caps.">
            <a:extLst>
              <a:ext uri="{FF2B5EF4-FFF2-40B4-BE49-F238E27FC236}">
                <a16:creationId xmlns:a16="http://schemas.microsoft.com/office/drawing/2014/main" id="{238D7AC0-10FB-C041-59F5-A048961BDE6F}"/>
              </a:ext>
            </a:extLst>
          </p:cNvPr>
          <p:cNvGraphicFramePr>
            <a:graphicFrameLocks noGrp="1"/>
          </p:cNvGraphicFramePr>
          <p:nvPr>
            <p:ph idx="1"/>
          </p:nvPr>
        </p:nvGraphicFramePr>
        <p:xfrm>
          <a:off x="859827" y="1915973"/>
          <a:ext cx="10376091" cy="1925320"/>
        </p:xfrm>
        <a:graphic>
          <a:graphicData uri="http://schemas.openxmlformats.org/drawingml/2006/table">
            <a:tbl>
              <a:tblPr firstRow="1" bandRow="1">
                <a:tableStyleId>{073A0DAA-6AF3-43AB-8588-CEC1D06C72B9}</a:tableStyleId>
              </a:tblPr>
              <a:tblGrid>
                <a:gridCol w="4786764">
                  <a:extLst>
                    <a:ext uri="{9D8B030D-6E8A-4147-A177-3AD203B41FA5}">
                      <a16:colId xmlns:a16="http://schemas.microsoft.com/office/drawing/2014/main" val="537017893"/>
                    </a:ext>
                  </a:extLst>
                </a:gridCol>
                <a:gridCol w="4301137">
                  <a:extLst>
                    <a:ext uri="{9D8B030D-6E8A-4147-A177-3AD203B41FA5}">
                      <a16:colId xmlns:a16="http://schemas.microsoft.com/office/drawing/2014/main" val="4254309321"/>
                    </a:ext>
                  </a:extLst>
                </a:gridCol>
                <a:gridCol w="1288190">
                  <a:extLst>
                    <a:ext uri="{9D8B030D-6E8A-4147-A177-3AD203B41FA5}">
                      <a16:colId xmlns:a16="http://schemas.microsoft.com/office/drawing/2014/main" val="2364554532"/>
                    </a:ext>
                  </a:extLst>
                </a:gridCol>
              </a:tblGrid>
              <a:tr h="408806">
                <a:tc>
                  <a:txBody>
                    <a:bodyPr/>
                    <a:lstStyle/>
                    <a:p>
                      <a:r>
                        <a:rPr lang="en-US" sz="1800"/>
                        <a:t>Credit </a:t>
                      </a:r>
                      <a:r>
                        <a:rPr lang="en-US" sz="1800" u="none"/>
                        <a:t>Earning</a:t>
                      </a:r>
                      <a:r>
                        <a:rPr lang="en-US" sz="1800"/>
                        <a:t> Actions</a:t>
                      </a:r>
                    </a:p>
                  </a:txBody>
                  <a:tcPr/>
                </a:tc>
                <a:tc>
                  <a:txBody>
                    <a:bodyPr/>
                    <a:lstStyle/>
                    <a:p>
                      <a:r>
                        <a:rPr lang="en-US" sz="1800"/>
                        <a:t>Rationale</a:t>
                      </a:r>
                    </a:p>
                  </a:txBody>
                  <a:tcPr/>
                </a:tc>
                <a:tc>
                  <a:txBody>
                    <a:bodyPr/>
                    <a:lstStyle/>
                    <a:p>
                      <a:r>
                        <a:rPr lang="en-US" sz="1800"/>
                        <a:t>Proposed Value of Credit</a:t>
                      </a:r>
                    </a:p>
                  </a:txBody>
                  <a:tcPr/>
                </a:tc>
                <a:extLst>
                  <a:ext uri="{0D108BD9-81ED-4DB2-BD59-A6C34878D82A}">
                    <a16:rowId xmlns:a16="http://schemas.microsoft.com/office/drawing/2014/main" val="1141624789"/>
                  </a:ext>
                </a:extLst>
              </a:tr>
              <a:tr h="370840">
                <a:tc>
                  <a:txBody>
                    <a:bodyPr/>
                    <a:lstStyle/>
                    <a:p>
                      <a:r>
                        <a:rPr lang="en-US" sz="1800" u="none" strike="noStrike">
                          <a:solidFill>
                            <a:srgbClr val="060606"/>
                          </a:solidFill>
                        </a:rPr>
                        <a:t>Pre-2030</a:t>
                      </a:r>
                      <a:r>
                        <a:rPr lang="en-US" sz="1800" strike="noStrike">
                          <a:solidFill>
                            <a:srgbClr val="060606"/>
                          </a:solidFill>
                        </a:rPr>
                        <a:t> </a:t>
                      </a:r>
                      <a:r>
                        <a:rPr lang="en-US" sz="1800" u="none" strike="noStrike">
                          <a:solidFill>
                            <a:srgbClr val="060606"/>
                          </a:solidFill>
                        </a:rPr>
                        <a:t>Early </a:t>
                      </a:r>
                      <a:r>
                        <a:rPr lang="en-US" sz="1800">
                          <a:solidFill>
                            <a:srgbClr val="060606"/>
                          </a:solidFill>
                        </a:rPr>
                        <a:t>Compliance</a:t>
                      </a:r>
                    </a:p>
                  </a:txBody>
                  <a:tcPr/>
                </a:tc>
                <a:tc>
                  <a:txBody>
                    <a:bodyPr/>
                    <a:lstStyle/>
                    <a:p>
                      <a:r>
                        <a:rPr lang="en-US" sz="1800">
                          <a:solidFill>
                            <a:srgbClr val="060606"/>
                          </a:solidFill>
                        </a:rPr>
                        <a:t>Reduces emissions prior to target date</a:t>
                      </a:r>
                    </a:p>
                  </a:txBody>
                  <a:tcPr/>
                </a:tc>
                <a:tc>
                  <a:txBody>
                    <a:bodyPr/>
                    <a:lstStyle/>
                    <a:p>
                      <a:r>
                        <a:rPr lang="en-US" sz="1800">
                          <a:solidFill>
                            <a:srgbClr val="060606"/>
                          </a:solidFill>
                        </a:rPr>
                        <a:t>1.0</a:t>
                      </a:r>
                    </a:p>
                  </a:txBody>
                  <a:tcPr/>
                </a:tc>
                <a:extLst>
                  <a:ext uri="{0D108BD9-81ED-4DB2-BD59-A6C34878D82A}">
                    <a16:rowId xmlns:a16="http://schemas.microsoft.com/office/drawing/2014/main" val="771312305"/>
                  </a:ext>
                </a:extLst>
              </a:tr>
              <a:tr h="370840">
                <a:tc>
                  <a:txBody>
                    <a:bodyPr/>
                    <a:lstStyle/>
                    <a:p>
                      <a:r>
                        <a:rPr lang="en-US" sz="1800">
                          <a:solidFill>
                            <a:srgbClr val="060606"/>
                          </a:solidFill>
                        </a:rPr>
                        <a:t>Emissive Sales Below the Limit </a:t>
                      </a:r>
                      <a:endParaRPr lang="en-US" sz="1800" u="none" strike="sngStrike">
                        <a:solidFill>
                          <a:srgbClr val="060606"/>
                        </a:solidFill>
                      </a:endParaRPr>
                    </a:p>
                  </a:txBody>
                  <a:tcPr/>
                </a:tc>
                <a:tc>
                  <a:txBody>
                    <a:bodyPr/>
                    <a:lstStyle/>
                    <a:p>
                      <a:r>
                        <a:rPr lang="en-US" sz="1800">
                          <a:solidFill>
                            <a:srgbClr val="060606"/>
                          </a:solidFill>
                        </a:rPr>
                        <a:t>Encourages fewer emissive sales below limit</a:t>
                      </a:r>
                      <a:endParaRPr lang="en-US" sz="1800" u="none" strike="sngStrike">
                        <a:solidFill>
                          <a:srgbClr val="060606"/>
                        </a:solidFill>
                      </a:endParaRPr>
                    </a:p>
                  </a:txBody>
                  <a:tcPr/>
                </a:tc>
                <a:tc>
                  <a:txBody>
                    <a:bodyPr/>
                    <a:lstStyle/>
                    <a:p>
                      <a:r>
                        <a:rPr lang="en-US" sz="1800" strike="noStrike">
                          <a:solidFill>
                            <a:srgbClr val="060606"/>
                          </a:solidFill>
                        </a:rPr>
                        <a:t>1.0</a:t>
                      </a:r>
                    </a:p>
                  </a:txBody>
                  <a:tcPr/>
                </a:tc>
                <a:extLst>
                  <a:ext uri="{0D108BD9-81ED-4DB2-BD59-A6C34878D82A}">
                    <a16:rowId xmlns:a16="http://schemas.microsoft.com/office/drawing/2014/main" val="4021263878"/>
                  </a:ext>
                </a:extLst>
              </a:tr>
            </a:tbl>
          </a:graphicData>
        </a:graphic>
      </p:graphicFrame>
    </p:spTree>
    <p:extLst>
      <p:ext uri="{BB962C8B-B14F-4D97-AF65-F5344CB8AC3E}">
        <p14:creationId xmlns:p14="http://schemas.microsoft.com/office/powerpoint/2010/main" val="4240772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4B7A-7D70-0B86-C1E3-0767C6118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86540-1E13-F631-FBB4-EE32CA654CA2}"/>
              </a:ext>
            </a:extLst>
          </p:cNvPr>
          <p:cNvSpPr>
            <a:spLocks noGrp="1"/>
          </p:cNvSpPr>
          <p:nvPr>
            <p:ph type="title"/>
          </p:nvPr>
        </p:nvSpPr>
        <p:spPr>
          <a:xfrm>
            <a:off x="838200" y="0"/>
            <a:ext cx="10515600" cy="1325563"/>
          </a:xfrm>
        </p:spPr>
        <p:txBody>
          <a:bodyPr>
            <a:normAutofit fontScale="90000"/>
          </a:bodyPr>
          <a:lstStyle/>
          <a:p>
            <a:r>
              <a:rPr lang="en-US">
                <a:solidFill>
                  <a:schemeClr val="tx1">
                    <a:lumMod val="50000"/>
                  </a:schemeClr>
                </a:solidFill>
              </a:rPr>
              <a:t>Potential Credits</a:t>
            </a:r>
            <a:br>
              <a:rPr lang="en-US">
                <a:solidFill>
                  <a:schemeClr val="tx1">
                    <a:lumMod val="50000"/>
                  </a:schemeClr>
                </a:solidFill>
              </a:rPr>
            </a:br>
            <a:r>
              <a:rPr lang="en-US">
                <a:solidFill>
                  <a:schemeClr val="tx1">
                    <a:lumMod val="50000"/>
                  </a:schemeClr>
                </a:solidFill>
              </a:rPr>
              <a:t>Focused Primarily on End User Issues and Equity</a:t>
            </a:r>
          </a:p>
        </p:txBody>
      </p:sp>
      <p:graphicFrame>
        <p:nvGraphicFramePr>
          <p:cNvPr id="4" name="Table 3" descr="A table listing potential credit examples focused primarily on equity and end user issues. Specifically, the table lists potential credit earning actions including innovative zero-emission technology and donations together with rationale, relative value of the credit, and credit caps.">
            <a:extLst>
              <a:ext uri="{FF2B5EF4-FFF2-40B4-BE49-F238E27FC236}">
                <a16:creationId xmlns:a16="http://schemas.microsoft.com/office/drawing/2014/main" id="{2C10295F-BC52-07F3-CFE6-5595525DC83F}"/>
              </a:ext>
            </a:extLst>
          </p:cNvPr>
          <p:cNvGraphicFramePr>
            <a:graphicFrameLocks noGrp="1"/>
          </p:cNvGraphicFramePr>
          <p:nvPr/>
        </p:nvGraphicFramePr>
        <p:xfrm>
          <a:off x="1000776" y="1195931"/>
          <a:ext cx="10190447" cy="5212080"/>
        </p:xfrm>
        <a:graphic>
          <a:graphicData uri="http://schemas.openxmlformats.org/drawingml/2006/table">
            <a:tbl>
              <a:tblPr firstRow="1" bandRow="1">
                <a:tableStyleId>{073A0DAA-6AF3-43AB-8588-CEC1D06C72B9}</a:tableStyleId>
              </a:tblPr>
              <a:tblGrid>
                <a:gridCol w="4639878">
                  <a:extLst>
                    <a:ext uri="{9D8B030D-6E8A-4147-A177-3AD203B41FA5}">
                      <a16:colId xmlns:a16="http://schemas.microsoft.com/office/drawing/2014/main" val="537017893"/>
                    </a:ext>
                  </a:extLst>
                </a:gridCol>
                <a:gridCol w="4186990">
                  <a:extLst>
                    <a:ext uri="{9D8B030D-6E8A-4147-A177-3AD203B41FA5}">
                      <a16:colId xmlns:a16="http://schemas.microsoft.com/office/drawing/2014/main" val="4254309321"/>
                    </a:ext>
                  </a:extLst>
                </a:gridCol>
                <a:gridCol w="1363579">
                  <a:extLst>
                    <a:ext uri="{9D8B030D-6E8A-4147-A177-3AD203B41FA5}">
                      <a16:colId xmlns:a16="http://schemas.microsoft.com/office/drawing/2014/main" val="2364554532"/>
                    </a:ext>
                  </a:extLst>
                </a:gridCol>
              </a:tblGrid>
              <a:tr h="408806">
                <a:tc>
                  <a:txBody>
                    <a:bodyPr/>
                    <a:lstStyle/>
                    <a:p>
                      <a:r>
                        <a:rPr lang="en-US" sz="1800"/>
                        <a:t>Credit </a:t>
                      </a:r>
                      <a:r>
                        <a:rPr lang="en-US" sz="1800" u="none"/>
                        <a:t>Earning</a:t>
                      </a:r>
                      <a:r>
                        <a:rPr lang="en-US" sz="1800"/>
                        <a:t> Actions</a:t>
                      </a:r>
                    </a:p>
                  </a:txBody>
                  <a:tcPr/>
                </a:tc>
                <a:tc>
                  <a:txBody>
                    <a:bodyPr/>
                    <a:lstStyle/>
                    <a:p>
                      <a:r>
                        <a:rPr lang="en-US" sz="1800"/>
                        <a:t>Rationale</a:t>
                      </a:r>
                    </a:p>
                  </a:txBody>
                  <a:tcPr/>
                </a:tc>
                <a:tc>
                  <a:txBody>
                    <a:bodyPr/>
                    <a:lstStyle/>
                    <a:p>
                      <a:r>
                        <a:rPr lang="en-US" sz="1800"/>
                        <a:t>Proposed Value of Credit</a:t>
                      </a:r>
                    </a:p>
                  </a:txBody>
                  <a:tcPr/>
                </a:tc>
                <a:extLst>
                  <a:ext uri="{0D108BD9-81ED-4DB2-BD59-A6C34878D82A}">
                    <a16:rowId xmlns:a16="http://schemas.microsoft.com/office/drawing/2014/main" val="1141624789"/>
                  </a:ext>
                </a:extLst>
              </a:tr>
              <a:tr h="370840">
                <a:tc>
                  <a:txBody>
                    <a:bodyPr/>
                    <a:lstStyle/>
                    <a:p>
                      <a:r>
                        <a:rPr lang="en-US" sz="1800" u="none">
                          <a:solidFill>
                            <a:srgbClr val="060606"/>
                          </a:solidFill>
                        </a:rPr>
                        <a:t>Innovative ZE Technology: </a:t>
                      </a:r>
                    </a:p>
                    <a:p>
                      <a:pPr marL="342900" indent="-342900">
                        <a:buFont typeface="+mj-lt"/>
                        <a:buAutoNum type="arabicPeriod"/>
                      </a:pPr>
                      <a:r>
                        <a:rPr lang="en-US" sz="1800" u="none">
                          <a:solidFill>
                            <a:srgbClr val="060606"/>
                          </a:solidFill>
                        </a:rPr>
                        <a:t>Cold-climate certified heat pumps</a:t>
                      </a:r>
                    </a:p>
                    <a:p>
                      <a:pPr marL="342900" indent="-342900">
                        <a:buFont typeface="+mj-lt"/>
                        <a:buAutoNum type="arabicPeriod"/>
                      </a:pPr>
                      <a:r>
                        <a:rPr lang="en-US" sz="1800" u="none">
                          <a:solidFill>
                            <a:srgbClr val="060606"/>
                          </a:solidFill>
                        </a:rPr>
                        <a:t>Low-power (120 Volt) water heater heat pumps</a:t>
                      </a:r>
                    </a:p>
                    <a:p>
                      <a:pPr marL="342900" indent="-342900">
                        <a:buFont typeface="+mj-lt"/>
                        <a:buAutoNum type="arabicPeriod"/>
                      </a:pPr>
                      <a:r>
                        <a:rPr lang="en-US" sz="1800" u="none">
                          <a:solidFill>
                            <a:srgbClr val="060606"/>
                          </a:solidFill>
                        </a:rPr>
                        <a:t>Equipment with integrated battery storage</a:t>
                      </a:r>
                    </a:p>
                    <a:p>
                      <a:pPr marL="342900" indent="-342900">
                        <a:buFont typeface="+mj-lt"/>
                        <a:buAutoNum type="arabicPeriod"/>
                      </a:pPr>
                      <a:r>
                        <a:rPr lang="en-US" sz="1800" u="none">
                          <a:solidFill>
                            <a:srgbClr val="060606"/>
                          </a:solidFill>
                        </a:rPr>
                        <a:t>Large capacity (&gt;300,000 Btu/hr) packaged rooftop units</a:t>
                      </a:r>
                    </a:p>
                    <a:p>
                      <a:pPr marL="342900" indent="-342900">
                        <a:buFont typeface="+mj-lt"/>
                        <a:buAutoNum type="arabicPeriod"/>
                      </a:pPr>
                      <a:endParaRPr lang="en-US" sz="1800" u="none">
                        <a:solidFill>
                          <a:srgbClr val="06060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u="none">
                          <a:solidFill>
                            <a:srgbClr val="060606"/>
                          </a:solidFill>
                        </a:rPr>
                        <a:t>Addresses some end user issues: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u="none">
                          <a:solidFill>
                            <a:srgbClr val="060606"/>
                          </a:solidFill>
                        </a:rPr>
                        <a:t>Supports heating in cold climate regions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u="none">
                          <a:solidFill>
                            <a:srgbClr val="060606"/>
                          </a:solidFill>
                        </a:rPr>
                        <a:t>Addresses electrical panel constraints; may reduce retrofit costs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u="none">
                          <a:solidFill>
                            <a:srgbClr val="060606"/>
                          </a:solidFill>
                        </a:rPr>
                        <a:t>Improves resiliency and reduces retrofit needs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u="none">
                          <a:solidFill>
                            <a:srgbClr val="060606"/>
                          </a:solidFill>
                        </a:rPr>
                        <a:t>Helps decrease retrofit costs in large buildings</a:t>
                      </a:r>
                    </a:p>
                  </a:txBody>
                  <a:tcPr/>
                </a:tc>
                <a:tc>
                  <a:txBody>
                    <a:bodyPr/>
                    <a:lstStyle/>
                    <a:p>
                      <a:r>
                        <a:rPr lang="en-US" sz="1800" u="none" strike="noStrike">
                          <a:solidFill>
                            <a:srgbClr val="060606"/>
                          </a:solidFill>
                        </a:rPr>
                        <a:t>1.05 </a:t>
                      </a:r>
                      <a:r>
                        <a:rPr lang="en-US" sz="1800" u="none" strike="noStrike">
                          <a:solidFill>
                            <a:schemeClr val="tx1">
                              <a:lumMod val="50000"/>
                            </a:schemeClr>
                          </a:solidFill>
                        </a:rPr>
                        <a:t>– 2.5</a:t>
                      </a:r>
                    </a:p>
                  </a:txBody>
                  <a:tcPr/>
                </a:tc>
                <a:extLst>
                  <a:ext uri="{0D108BD9-81ED-4DB2-BD59-A6C34878D82A}">
                    <a16:rowId xmlns:a16="http://schemas.microsoft.com/office/drawing/2014/main" val="32821221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60606"/>
                          </a:solidFill>
                        </a:rPr>
                        <a:t>Donate: Donate or discount ZE equipment to equitable decarbonization incentive programs </a:t>
                      </a:r>
                      <a:r>
                        <a:rPr lang="en-US" sz="1800" u="none">
                          <a:solidFill>
                            <a:srgbClr val="060606"/>
                          </a:solidFill>
                        </a:rPr>
                        <a:t>(e.g., California Energy Commission’s Equitable Building Decarbonization program.)</a:t>
                      </a:r>
                    </a:p>
                  </a:txBody>
                  <a:tcPr/>
                </a:tc>
                <a:tc>
                  <a:txBody>
                    <a:bodyPr/>
                    <a:lstStyle/>
                    <a:p>
                      <a:r>
                        <a:rPr lang="en-US" sz="1800" u="none">
                          <a:solidFill>
                            <a:srgbClr val="060606"/>
                          </a:solidFill>
                        </a:rPr>
                        <a:t>Addresses equity by reducing</a:t>
                      </a:r>
                      <a:r>
                        <a:rPr lang="en-US" sz="1800">
                          <a:solidFill>
                            <a:srgbClr val="060606"/>
                          </a:solidFill>
                        </a:rPr>
                        <a:t> upfront costs </a:t>
                      </a:r>
                      <a:r>
                        <a:rPr lang="en-US" sz="1800" u="none">
                          <a:solidFill>
                            <a:srgbClr val="060606"/>
                          </a:solidFill>
                        </a:rPr>
                        <a:t>in priority communities</a:t>
                      </a:r>
                    </a:p>
                  </a:txBody>
                  <a:tcPr/>
                </a:tc>
                <a:tc>
                  <a:txBody>
                    <a:bodyPr/>
                    <a:lstStyle/>
                    <a:p>
                      <a:r>
                        <a:rPr lang="en-US" sz="1800" u="none">
                          <a:solidFill>
                            <a:srgbClr val="060606"/>
                          </a:solidFill>
                        </a:rPr>
                        <a:t>2.5</a:t>
                      </a:r>
                      <a:endParaRPr lang="en-US" sz="1800" u="none" strike="sngStrike">
                        <a:solidFill>
                          <a:srgbClr val="060606"/>
                        </a:solidFill>
                      </a:endParaRPr>
                    </a:p>
                  </a:txBody>
                  <a:tcPr/>
                </a:tc>
                <a:extLst>
                  <a:ext uri="{0D108BD9-81ED-4DB2-BD59-A6C34878D82A}">
                    <a16:rowId xmlns:a16="http://schemas.microsoft.com/office/drawing/2014/main" val="3412109575"/>
                  </a:ext>
                </a:extLst>
              </a:tr>
            </a:tbl>
          </a:graphicData>
        </a:graphic>
      </p:graphicFrame>
      <p:sp>
        <p:nvSpPr>
          <p:cNvPr id="31" name="Slide Number Placeholder 6">
            <a:extLst>
              <a:ext uri="{FF2B5EF4-FFF2-40B4-BE49-F238E27FC236}">
                <a16:creationId xmlns:a16="http://schemas.microsoft.com/office/drawing/2014/main" id="{C9732FA7-53C5-D8A6-3EAB-75A2C0312C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3242302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0D26-D5A3-B7B5-B5A3-934DA909E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97C80-1B3A-2AB4-C831-A9B149284C83}"/>
              </a:ext>
            </a:extLst>
          </p:cNvPr>
          <p:cNvSpPr>
            <a:spLocks noGrp="1"/>
          </p:cNvSpPr>
          <p:nvPr>
            <p:ph type="title"/>
          </p:nvPr>
        </p:nvSpPr>
        <p:spPr>
          <a:xfrm>
            <a:off x="838200" y="0"/>
            <a:ext cx="10515600" cy="1325563"/>
          </a:xfrm>
        </p:spPr>
        <p:txBody>
          <a:bodyPr>
            <a:normAutofit fontScale="90000"/>
          </a:bodyPr>
          <a:lstStyle/>
          <a:p>
            <a:r>
              <a:rPr lang="en-US">
                <a:solidFill>
                  <a:schemeClr val="tx1">
                    <a:lumMod val="50000"/>
                  </a:schemeClr>
                </a:solidFill>
              </a:rPr>
              <a:t>Potential Credits</a:t>
            </a:r>
            <a:br>
              <a:rPr lang="en-US">
                <a:solidFill>
                  <a:schemeClr val="tx1">
                    <a:lumMod val="50000"/>
                  </a:schemeClr>
                </a:solidFill>
              </a:rPr>
            </a:br>
            <a:r>
              <a:rPr lang="en-US">
                <a:solidFill>
                  <a:schemeClr val="tx1">
                    <a:lumMod val="50000"/>
                  </a:schemeClr>
                </a:solidFill>
              </a:rPr>
              <a:t>Focused on Reducing the Impacts of Refrigerants</a:t>
            </a:r>
          </a:p>
        </p:txBody>
      </p:sp>
      <p:graphicFrame>
        <p:nvGraphicFramePr>
          <p:cNvPr id="4" name="Table 3" descr="A table listing potential credit examples focused on reducing the impacts of refrigerants. Specifically, the table lists potential credit generation actions together with rationale, relative value of the credit, and credit caps.">
            <a:extLst>
              <a:ext uri="{FF2B5EF4-FFF2-40B4-BE49-F238E27FC236}">
                <a16:creationId xmlns:a16="http://schemas.microsoft.com/office/drawing/2014/main" id="{0A248578-2BE7-A0B2-4F00-89E4D4AE0B98}"/>
              </a:ext>
            </a:extLst>
          </p:cNvPr>
          <p:cNvGraphicFramePr>
            <a:graphicFrameLocks noGrp="1"/>
          </p:cNvGraphicFramePr>
          <p:nvPr/>
        </p:nvGraphicFramePr>
        <p:xfrm>
          <a:off x="1000776" y="1654634"/>
          <a:ext cx="10190447" cy="2651760"/>
        </p:xfrm>
        <a:graphic>
          <a:graphicData uri="http://schemas.openxmlformats.org/drawingml/2006/table">
            <a:tbl>
              <a:tblPr firstRow="1" bandRow="1">
                <a:tableStyleId>{073A0DAA-6AF3-43AB-8588-CEC1D06C72B9}</a:tableStyleId>
              </a:tblPr>
              <a:tblGrid>
                <a:gridCol w="4639878">
                  <a:extLst>
                    <a:ext uri="{9D8B030D-6E8A-4147-A177-3AD203B41FA5}">
                      <a16:colId xmlns:a16="http://schemas.microsoft.com/office/drawing/2014/main" val="537017893"/>
                    </a:ext>
                  </a:extLst>
                </a:gridCol>
                <a:gridCol w="4186990">
                  <a:extLst>
                    <a:ext uri="{9D8B030D-6E8A-4147-A177-3AD203B41FA5}">
                      <a16:colId xmlns:a16="http://schemas.microsoft.com/office/drawing/2014/main" val="4254309321"/>
                    </a:ext>
                  </a:extLst>
                </a:gridCol>
                <a:gridCol w="1363579">
                  <a:extLst>
                    <a:ext uri="{9D8B030D-6E8A-4147-A177-3AD203B41FA5}">
                      <a16:colId xmlns:a16="http://schemas.microsoft.com/office/drawing/2014/main" val="2364554532"/>
                    </a:ext>
                  </a:extLst>
                </a:gridCol>
              </a:tblGrid>
              <a:tr h="594560">
                <a:tc>
                  <a:txBody>
                    <a:bodyPr/>
                    <a:lstStyle/>
                    <a:p>
                      <a:r>
                        <a:rPr lang="en-US" sz="1800"/>
                        <a:t>Credit </a:t>
                      </a:r>
                      <a:r>
                        <a:rPr lang="en-US" sz="1800" u="none"/>
                        <a:t>Earning</a:t>
                      </a:r>
                      <a:r>
                        <a:rPr lang="en-US" sz="1800"/>
                        <a:t> Actions</a:t>
                      </a:r>
                    </a:p>
                  </a:txBody>
                  <a:tcPr/>
                </a:tc>
                <a:tc>
                  <a:txBody>
                    <a:bodyPr/>
                    <a:lstStyle/>
                    <a:p>
                      <a:r>
                        <a:rPr lang="en-US" sz="1800"/>
                        <a:t>Rationale</a:t>
                      </a:r>
                    </a:p>
                  </a:txBody>
                  <a:tcPr/>
                </a:tc>
                <a:tc>
                  <a:txBody>
                    <a:bodyPr/>
                    <a:lstStyle/>
                    <a:p>
                      <a:r>
                        <a:rPr lang="en-US" sz="1800"/>
                        <a:t>Proposed Value of Credit</a:t>
                      </a:r>
                    </a:p>
                  </a:txBody>
                  <a:tcPr/>
                </a:tc>
                <a:extLst>
                  <a:ext uri="{0D108BD9-81ED-4DB2-BD59-A6C34878D82A}">
                    <a16:rowId xmlns:a16="http://schemas.microsoft.com/office/drawing/2014/main" val="1141624789"/>
                  </a:ext>
                </a:extLst>
              </a:tr>
              <a:tr h="370840">
                <a:tc>
                  <a:txBody>
                    <a:bodyPr/>
                    <a:lstStyle/>
                    <a:p>
                      <a:pPr marL="342900" marR="0" lvl="0" indent="-342900" algn="l" rtl="0" eaLnBrk="1" fontAlgn="auto" latinLnBrk="0" hangingPunct="1">
                        <a:lnSpc>
                          <a:spcPct val="100000"/>
                        </a:lnSpc>
                        <a:spcBef>
                          <a:spcPts val="0"/>
                        </a:spcBef>
                        <a:spcAft>
                          <a:spcPts val="0"/>
                        </a:spcAft>
                        <a:buClrTx/>
                        <a:buSzTx/>
                        <a:buFont typeface="+mj-lt"/>
                        <a:buAutoNum type="arabicPeriod"/>
                      </a:pPr>
                      <a:r>
                        <a:rPr lang="en-US" sz="1800">
                          <a:solidFill>
                            <a:srgbClr val="060606"/>
                          </a:solidFill>
                        </a:rPr>
                        <a:t>New equipment using refrigerants with ultra-low GWPs (GWP&lt;10 as defined in SB 1206).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060606"/>
                          </a:solidFill>
                        </a:rPr>
                        <a:t>Reclaimed refrigerants for new equipment.</a:t>
                      </a:r>
                    </a:p>
                    <a:p>
                      <a:pPr marL="0" marR="0" lvl="0" indent="0" algn="l">
                        <a:lnSpc>
                          <a:spcPct val="100000"/>
                        </a:lnSpc>
                        <a:spcBef>
                          <a:spcPts val="0"/>
                        </a:spcBef>
                        <a:spcAft>
                          <a:spcPts val="0"/>
                        </a:spcAft>
                        <a:buClrTx/>
                        <a:buSzTx/>
                        <a:buNone/>
                      </a:pPr>
                      <a:endParaRPr lang="en-US" sz="1800">
                        <a:solidFill>
                          <a:srgbClr val="060606"/>
                        </a:solidFill>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060606"/>
                          </a:solidFill>
                        </a:rPr>
                        <a:t>Reduces short lived climate pollutants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a:solidFill>
                            <a:srgbClr val="060606"/>
                          </a:solidFill>
                        </a:rPr>
                        <a:t>Encourages recovery of HFCs from existing equipment, limiting the production of new HFCs</a:t>
                      </a:r>
                    </a:p>
                  </a:txBody>
                  <a:tcPr/>
                </a:tc>
                <a:tc>
                  <a:txBody>
                    <a:bodyPr/>
                    <a:lstStyle/>
                    <a:p>
                      <a:r>
                        <a:rPr lang="en-US" sz="1800" strike="noStrike">
                          <a:solidFill>
                            <a:srgbClr val="060606"/>
                          </a:solidFill>
                        </a:rPr>
                        <a:t>Up to </a:t>
                      </a:r>
                      <a:r>
                        <a:rPr lang="en-US" sz="1800" u="none" strike="noStrike">
                          <a:solidFill>
                            <a:srgbClr val="060606"/>
                          </a:solidFill>
                        </a:rPr>
                        <a:t>2.5</a:t>
                      </a:r>
                      <a:r>
                        <a:rPr lang="en-US" sz="1800" strike="noStrike">
                          <a:solidFill>
                            <a:srgbClr val="060606"/>
                          </a:solidFill>
                        </a:rPr>
                        <a:t> (scaling based on refrigerant charge size)</a:t>
                      </a:r>
                    </a:p>
                  </a:txBody>
                  <a:tcPr/>
                </a:tc>
                <a:extLst>
                  <a:ext uri="{0D108BD9-81ED-4DB2-BD59-A6C34878D82A}">
                    <a16:rowId xmlns:a16="http://schemas.microsoft.com/office/drawing/2014/main" val="3282122125"/>
                  </a:ext>
                </a:extLst>
              </a:tr>
            </a:tbl>
          </a:graphicData>
        </a:graphic>
      </p:graphicFrame>
      <p:sp>
        <p:nvSpPr>
          <p:cNvPr id="3" name="Content Placeholder 6">
            <a:extLst>
              <a:ext uri="{FF2B5EF4-FFF2-40B4-BE49-F238E27FC236}">
                <a16:creationId xmlns:a16="http://schemas.microsoft.com/office/drawing/2014/main" id="{8CE22060-7C2B-A29B-7EDA-26E6D1E70CE9}"/>
              </a:ext>
            </a:extLst>
          </p:cNvPr>
          <p:cNvSpPr>
            <a:spLocks noGrp="1"/>
          </p:cNvSpPr>
          <p:nvPr>
            <p:ph idx="1"/>
          </p:nvPr>
        </p:nvSpPr>
        <p:spPr>
          <a:xfrm>
            <a:off x="765073" y="4615658"/>
            <a:ext cx="10883566" cy="2242342"/>
          </a:xfrm>
        </p:spPr>
        <p:txBody>
          <a:bodyPr vert="horz" lIns="91440" tIns="45720" rIns="91440" bIns="45720" rtlCol="0" anchor="t">
            <a:noAutofit/>
          </a:bodyPr>
          <a:lstStyle/>
          <a:p>
            <a:r>
              <a:rPr lang="en-US" sz="1800">
                <a:solidFill>
                  <a:schemeClr val="tx1">
                    <a:lumMod val="50000"/>
                  </a:schemeClr>
                </a:solidFill>
              </a:rPr>
              <a:t>Credit generating actions would encourage further reductions of HFC emissions beyond those required by existing statute, such as using refrigerants with GWP levels lower than those currently found in equipment available on the market.</a:t>
            </a:r>
          </a:p>
          <a:p>
            <a:endParaRPr lang="en-US" sz="2200">
              <a:solidFill>
                <a:schemeClr val="tx1">
                  <a:lumMod val="50000"/>
                </a:schemeClr>
              </a:solidFill>
            </a:endParaRPr>
          </a:p>
        </p:txBody>
      </p:sp>
      <p:sp>
        <p:nvSpPr>
          <p:cNvPr id="31" name="Slide Number Placeholder 6">
            <a:extLst>
              <a:ext uri="{FF2B5EF4-FFF2-40B4-BE49-F238E27FC236}">
                <a16:creationId xmlns:a16="http://schemas.microsoft.com/office/drawing/2014/main" id="{AD6A2915-56A9-315F-697C-60379AC241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3832348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80A16-6138-0AFD-8B89-3DAC2ABA4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7F87CE-937C-8586-A67A-F3D62177A209}"/>
              </a:ext>
            </a:extLst>
          </p:cNvPr>
          <p:cNvSpPr>
            <a:spLocks noGrp="1"/>
          </p:cNvSpPr>
          <p:nvPr>
            <p:ph type="title"/>
          </p:nvPr>
        </p:nvSpPr>
        <p:spPr>
          <a:xfrm>
            <a:off x="838200" y="1655"/>
            <a:ext cx="10515600" cy="1325563"/>
          </a:xfrm>
        </p:spPr>
        <p:txBody>
          <a:bodyPr/>
          <a:lstStyle/>
          <a:p>
            <a:r>
              <a:rPr lang="en-US"/>
              <a:t>Statewide Greenhouse Gas Emissions (2023)</a:t>
            </a:r>
          </a:p>
        </p:txBody>
      </p:sp>
      <p:grpSp>
        <p:nvGrpSpPr>
          <p:cNvPr id="4" name="Group 3" descr="Graphic that breaks down the statewide greenhouse gas emissions from 2023. There is a red box highlighting the segment of the chart that shows the 5.9% of emissions coming from the High GWP gasses. ">
            <a:extLst>
              <a:ext uri="{FF2B5EF4-FFF2-40B4-BE49-F238E27FC236}">
                <a16:creationId xmlns:a16="http://schemas.microsoft.com/office/drawing/2014/main" id="{07458A6A-FA8F-32B2-BB90-1D53C1ACA2B7}"/>
              </a:ext>
            </a:extLst>
          </p:cNvPr>
          <p:cNvGrpSpPr/>
          <p:nvPr/>
        </p:nvGrpSpPr>
        <p:grpSpPr>
          <a:xfrm>
            <a:off x="1174053" y="1044190"/>
            <a:ext cx="9843894" cy="5530782"/>
            <a:chOff x="1174053" y="1044190"/>
            <a:chExt cx="9843894" cy="5530782"/>
          </a:xfrm>
        </p:grpSpPr>
        <p:pic>
          <p:nvPicPr>
            <p:cNvPr id="1028" name="Picture 4" descr="A multi-level pie chart showing 2023 GHG emissions by Scoping Plan sector and sub-sector. The inner…">
              <a:extLst>
                <a:ext uri="{FF2B5EF4-FFF2-40B4-BE49-F238E27FC236}">
                  <a16:creationId xmlns:a16="http://schemas.microsoft.com/office/drawing/2014/main" id="{295DD1E0-9407-4A6F-311C-5BD824126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053" y="1044190"/>
              <a:ext cx="9843894" cy="553078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C6FC9C90-CDF9-8DD3-B474-F6DBBC42C11C}"/>
                </a:ext>
                <a:ext uri="{C183D7F6-B498-43B3-948B-1728B52AA6E4}">
                  <adec:decorative xmlns:adec="http://schemas.microsoft.com/office/drawing/2017/decorative" val="1"/>
                </a:ext>
              </a:extLst>
            </p:cNvPr>
            <p:cNvCxnSpPr>
              <a:cxnSpLocks/>
            </p:cNvCxnSpPr>
            <p:nvPr/>
          </p:nvCxnSpPr>
          <p:spPr>
            <a:xfrm flipH="1">
              <a:off x="7281644" y="3246499"/>
              <a:ext cx="1438610" cy="36500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90DB43-0467-9B0E-953F-BD299E14D516}"/>
                </a:ext>
                <a:ext uri="{C183D7F6-B498-43B3-948B-1728B52AA6E4}">
                  <adec:decorative xmlns:adec="http://schemas.microsoft.com/office/drawing/2017/decorative" val="1"/>
                </a:ext>
              </a:extLst>
            </p:cNvPr>
            <p:cNvCxnSpPr>
              <a:cxnSpLocks/>
            </p:cNvCxnSpPr>
            <p:nvPr/>
          </p:nvCxnSpPr>
          <p:spPr>
            <a:xfrm flipH="1" flipV="1">
              <a:off x="7357145" y="4043770"/>
              <a:ext cx="1452318" cy="1087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D4F9F1E-F8FD-479E-46F5-63AB7D21A596}"/>
                </a:ext>
                <a:ext uri="{C183D7F6-B498-43B3-948B-1728B52AA6E4}">
                  <adec:decorative xmlns:adec="http://schemas.microsoft.com/office/drawing/2017/decorative" val="1"/>
                </a:ext>
              </a:extLst>
            </p:cNvPr>
            <p:cNvCxnSpPr>
              <a:cxnSpLocks/>
            </p:cNvCxnSpPr>
            <p:nvPr/>
          </p:nvCxnSpPr>
          <p:spPr>
            <a:xfrm>
              <a:off x="7281644" y="3611501"/>
              <a:ext cx="75501" cy="43226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5A9587-EC8B-054D-CE22-EFC332236AA6}"/>
                </a:ext>
                <a:ext uri="{C183D7F6-B498-43B3-948B-1728B52AA6E4}">
                  <adec:decorative xmlns:adec="http://schemas.microsoft.com/office/drawing/2017/decorative" val="1"/>
                </a:ext>
              </a:extLst>
            </p:cNvPr>
            <p:cNvCxnSpPr>
              <a:cxnSpLocks/>
            </p:cNvCxnSpPr>
            <p:nvPr/>
          </p:nvCxnSpPr>
          <p:spPr>
            <a:xfrm>
              <a:off x="8720254" y="3246499"/>
              <a:ext cx="89209" cy="9060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EEE504A-8D88-2334-9165-C3A30F6220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282751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1468E-EF10-14C0-872E-278D5148D0B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602FD73-DFA0-A8B0-888F-75CA838AE776}"/>
              </a:ext>
            </a:extLst>
          </p:cNvPr>
          <p:cNvSpPr txBox="1">
            <a:spLocks noGrp="1"/>
          </p:cNvSpPr>
          <p:nvPr>
            <p:ph type="title" idx="4294967295"/>
          </p:nvPr>
        </p:nvSpPr>
        <p:spPr>
          <a:xfrm>
            <a:off x="903051" y="180481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j-ea"/>
                <a:cs typeface="+mj-cs"/>
              </a:rPr>
              <a:t>BAC Mission</a:t>
            </a:r>
            <a:endParaRPr kumimoji="0" lang="fr-FR" sz="4400" b="1" i="0" u="none" strike="noStrike" kern="1200" cap="none" spc="0" normalizeH="0" baseline="0" noProof="0">
              <a:ln>
                <a:noFill/>
              </a:ln>
              <a:solidFill>
                <a:schemeClr val="tx1"/>
              </a:solidFill>
              <a:effectLst/>
              <a:uLnTx/>
              <a:uFillTx/>
              <a:latin typeface="+mj-lt"/>
              <a:ea typeface="+mj-ea"/>
              <a:cs typeface="+mj-cs"/>
            </a:endParaRPr>
          </a:p>
        </p:txBody>
      </p:sp>
      <p:pic>
        <p:nvPicPr>
          <p:cNvPr id="3" name="Picture 2" descr="The mission to raise the performance of buildings and the built environment for climate and quality of life.">
            <a:extLst>
              <a:ext uri="{FF2B5EF4-FFF2-40B4-BE49-F238E27FC236}">
                <a16:creationId xmlns:a16="http://schemas.microsoft.com/office/drawing/2014/main" id="{5B7FB12F-E6E2-A8F9-15B1-0149F6E4B1A7}"/>
              </a:ext>
            </a:extLst>
          </p:cNvPr>
          <p:cNvPicPr>
            <a:picLocks noChangeAspect="1"/>
          </p:cNvPicPr>
          <p:nvPr/>
        </p:nvPicPr>
        <p:blipFill>
          <a:blip r:embed="rId2"/>
          <a:stretch>
            <a:fillRect/>
          </a:stretch>
        </p:blipFill>
        <p:spPr>
          <a:xfrm>
            <a:off x="773349" y="2456109"/>
            <a:ext cx="4191690" cy="4028999"/>
          </a:xfrm>
          <a:prstGeom prst="rect">
            <a:avLst/>
          </a:prstGeom>
        </p:spPr>
      </p:pic>
      <p:sp>
        <p:nvSpPr>
          <p:cNvPr id="8" name="TextBox 7">
            <a:extLst>
              <a:ext uri="{FF2B5EF4-FFF2-40B4-BE49-F238E27FC236}">
                <a16:creationId xmlns:a16="http://schemas.microsoft.com/office/drawing/2014/main" id="{16D6C3DE-5624-1250-ABCA-CC27254C6C43}"/>
              </a:ext>
            </a:extLst>
          </p:cNvPr>
          <p:cNvSpPr txBox="1"/>
          <p:nvPr/>
        </p:nvSpPr>
        <p:spPr>
          <a:xfrm>
            <a:off x="6681284" y="3197856"/>
            <a:ext cx="5019203" cy="2049985"/>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300"/>
              </a:spcAft>
              <a:buClrTx/>
              <a:buSzTx/>
              <a:buFontTx/>
              <a:buNone/>
              <a:tabLst/>
              <a:defRPr/>
            </a:pPr>
            <a:r>
              <a:rPr kumimoji="0" lang="en-US" sz="2800" b="1" i="1" u="none" strike="noStrike" kern="1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Raise the performance of buildings and the built environment. Make real and rapid improvements at scale</a:t>
            </a:r>
            <a:endParaRPr kumimoji="0" lang="fr-FR" sz="2800" b="1" i="1" u="none" strike="noStrike" kern="1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32410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ABB2-1E5C-E6D7-1396-7FF36FFF5BEA}"/>
              </a:ext>
            </a:extLst>
          </p:cNvPr>
          <p:cNvSpPr>
            <a:spLocks noGrp="1"/>
          </p:cNvSpPr>
          <p:nvPr>
            <p:ph type="title"/>
          </p:nvPr>
        </p:nvSpPr>
        <p:spPr>
          <a:xfrm>
            <a:off x="838200" y="251952"/>
            <a:ext cx="10515600" cy="1325563"/>
          </a:xfrm>
        </p:spPr>
        <p:txBody>
          <a:bodyPr>
            <a:normAutofit/>
          </a:bodyPr>
          <a:lstStyle/>
          <a:p>
            <a:r>
              <a:rPr lang="en-US"/>
              <a:t>CARB’s HFC Regulation (2020) </a:t>
            </a:r>
            <a:br>
              <a:rPr lang="en-US"/>
            </a:br>
            <a:r>
              <a:rPr lang="en-US"/>
              <a:t>and the National HFC Phasedown</a:t>
            </a:r>
          </a:p>
        </p:txBody>
      </p:sp>
      <p:graphicFrame>
        <p:nvGraphicFramePr>
          <p:cNvPr id="21" name="Table 20">
            <a:extLst>
              <a:ext uri="{FF2B5EF4-FFF2-40B4-BE49-F238E27FC236}">
                <a16:creationId xmlns:a16="http://schemas.microsoft.com/office/drawing/2014/main" id="{DC401B42-F9B5-9940-49AC-08BF35555F0B}"/>
              </a:ext>
            </a:extLst>
          </p:cNvPr>
          <p:cNvGraphicFramePr>
            <a:graphicFrameLocks noGrp="1"/>
          </p:cNvGraphicFramePr>
          <p:nvPr/>
        </p:nvGraphicFramePr>
        <p:xfrm>
          <a:off x="668215" y="1792790"/>
          <a:ext cx="4018016" cy="1438746"/>
        </p:xfrm>
        <a:graphic>
          <a:graphicData uri="http://schemas.openxmlformats.org/drawingml/2006/table">
            <a:tbl>
              <a:tblPr firstRow="1" bandRow="1">
                <a:tableStyleId>{5C22544A-7EE6-4342-B048-85BDC9FD1C3A}</a:tableStyleId>
              </a:tblPr>
              <a:tblGrid>
                <a:gridCol w="4018016">
                  <a:extLst>
                    <a:ext uri="{9D8B030D-6E8A-4147-A177-3AD203B41FA5}">
                      <a16:colId xmlns:a16="http://schemas.microsoft.com/office/drawing/2014/main" val="3707122915"/>
                    </a:ext>
                  </a:extLst>
                </a:gridCol>
              </a:tblGrid>
              <a:tr h="719373">
                <a:tc>
                  <a:txBody>
                    <a:bodyPr/>
                    <a:lstStyle/>
                    <a:p>
                      <a:pPr algn="ctr"/>
                      <a:r>
                        <a:rPr lang="en-US" sz="2800"/>
                        <a:t>Stationary HVAC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352404"/>
                  </a:ext>
                </a:extLst>
              </a:tr>
              <a:tr h="719373">
                <a:tc>
                  <a:txBody>
                    <a:bodyPr/>
                    <a:lstStyle/>
                    <a:p>
                      <a:pPr algn="ctr"/>
                      <a:r>
                        <a:rPr lang="en-US" sz="2800"/>
                        <a:t>GWP &lt; 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169264"/>
                  </a:ext>
                </a:extLst>
              </a:tr>
            </a:tbl>
          </a:graphicData>
        </a:graphic>
      </p:graphicFrame>
      <p:graphicFrame>
        <p:nvGraphicFramePr>
          <p:cNvPr id="22" name="Table 21">
            <a:extLst>
              <a:ext uri="{FF2B5EF4-FFF2-40B4-BE49-F238E27FC236}">
                <a16:creationId xmlns:a16="http://schemas.microsoft.com/office/drawing/2014/main" id="{BFD822C7-2DD7-7BE0-8F74-1DB3DDA8BCE1}"/>
              </a:ext>
            </a:extLst>
          </p:cNvPr>
          <p:cNvGraphicFramePr>
            <a:graphicFrameLocks noGrp="1"/>
          </p:cNvGraphicFramePr>
          <p:nvPr/>
        </p:nvGraphicFramePr>
        <p:xfrm>
          <a:off x="668216" y="3727335"/>
          <a:ext cx="4018016" cy="1438745"/>
        </p:xfrm>
        <a:graphic>
          <a:graphicData uri="http://schemas.openxmlformats.org/drawingml/2006/table">
            <a:tbl>
              <a:tblPr firstRow="1" bandRow="1">
                <a:tableStyleId>{5C22544A-7EE6-4342-B048-85BDC9FD1C3A}</a:tableStyleId>
              </a:tblPr>
              <a:tblGrid>
                <a:gridCol w="4018016">
                  <a:extLst>
                    <a:ext uri="{9D8B030D-6E8A-4147-A177-3AD203B41FA5}">
                      <a16:colId xmlns:a16="http://schemas.microsoft.com/office/drawing/2014/main" val="3707122915"/>
                    </a:ext>
                  </a:extLst>
                </a:gridCol>
              </a:tblGrid>
              <a:tr h="554825">
                <a:tc>
                  <a:txBody>
                    <a:bodyPr/>
                    <a:lstStyle/>
                    <a:p>
                      <a:pPr algn="ctr"/>
                      <a:r>
                        <a:rPr lang="en-US" sz="2600"/>
                        <a:t>Stationary Refrigeration (&gt; 50 lbs.)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9352404"/>
                  </a:ext>
                </a:extLst>
              </a:tr>
              <a:tr h="554825">
                <a:tc>
                  <a:txBody>
                    <a:bodyPr/>
                    <a:lstStyle/>
                    <a:p>
                      <a:pPr algn="ctr"/>
                      <a:r>
                        <a:rPr lang="en-US" sz="2800"/>
                        <a:t>GWP &lt; 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169264"/>
                  </a:ext>
                </a:extLst>
              </a:tr>
            </a:tbl>
          </a:graphicData>
        </a:graphic>
      </p:graphicFrame>
      <p:pic>
        <p:nvPicPr>
          <p:cNvPr id="5" name="Picture 4" descr="Chart that shows phase down of HFCs as a result of the AIM act. &#10;">
            <a:extLst>
              <a:ext uri="{FF2B5EF4-FFF2-40B4-BE49-F238E27FC236}">
                <a16:creationId xmlns:a16="http://schemas.microsoft.com/office/drawing/2014/main" id="{2EEEB4B1-3766-B61C-E65C-C4827046BA3F}"/>
              </a:ext>
            </a:extLst>
          </p:cNvPr>
          <p:cNvPicPr>
            <a:picLocks noChangeAspect="1"/>
          </p:cNvPicPr>
          <p:nvPr/>
        </p:nvPicPr>
        <p:blipFill>
          <a:blip r:embed="rId3"/>
          <a:stretch>
            <a:fillRect/>
          </a:stretch>
        </p:blipFill>
        <p:spPr>
          <a:xfrm>
            <a:off x="5104321" y="1788004"/>
            <a:ext cx="6037773" cy="3483276"/>
          </a:xfrm>
          <a:prstGeom prst="rect">
            <a:avLst/>
          </a:prstGeom>
        </p:spPr>
      </p:pic>
      <p:sp>
        <p:nvSpPr>
          <p:cNvPr id="3" name="TextBox 2">
            <a:extLst>
              <a:ext uri="{FF2B5EF4-FFF2-40B4-BE49-F238E27FC236}">
                <a16:creationId xmlns:a16="http://schemas.microsoft.com/office/drawing/2014/main" id="{053E441B-3A72-5F62-48CA-3AB46F3EE3E6}"/>
              </a:ext>
            </a:extLst>
          </p:cNvPr>
          <p:cNvSpPr txBox="1"/>
          <p:nvPr/>
        </p:nvSpPr>
        <p:spPr>
          <a:xfrm>
            <a:off x="2357804" y="5661878"/>
            <a:ext cx="7476392" cy="830997"/>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A393">
                    <a:lumMod val="75000"/>
                  </a:srgbClr>
                </a:solidFill>
                <a:effectLst/>
                <a:uLnTx/>
                <a:uFillTx/>
                <a:latin typeface="Avenir Next LT Pro"/>
                <a:ea typeface="+mn-ea"/>
                <a:cs typeface="+mn-cs"/>
              </a:rPr>
              <a:t>Similar GWP limits were adopted by the U.S. EPA under the AIM Act</a:t>
            </a:r>
          </a:p>
        </p:txBody>
      </p:sp>
      <p:sp>
        <p:nvSpPr>
          <p:cNvPr id="4" name="Slide Number Placeholder 3">
            <a:extLst>
              <a:ext uri="{FF2B5EF4-FFF2-40B4-BE49-F238E27FC236}">
                <a16:creationId xmlns:a16="http://schemas.microsoft.com/office/drawing/2014/main" id="{5D52A61D-F73E-7750-595A-2CB2BD69FF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3342557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ECD80-F788-1028-172E-B37DE3D9255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E4D3BA1-DE65-8557-839D-08031E3B182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FRIP: F-gas Reduction Incentive Program</a:t>
            </a:r>
          </a:p>
        </p:txBody>
      </p:sp>
      <p:pic>
        <p:nvPicPr>
          <p:cNvPr id="2050" name="Picture 2" descr="FRIP Logo - F-gas Reduction Incentive Program">
            <a:extLst>
              <a:ext uri="{FF2B5EF4-FFF2-40B4-BE49-F238E27FC236}">
                <a16:creationId xmlns:a16="http://schemas.microsoft.com/office/drawing/2014/main" id="{4A6F6E3B-13BE-37D5-4332-BED6832E1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741" y="316192"/>
            <a:ext cx="6142517" cy="101293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2207CB-C883-2A47-E714-5142188D7CE3}"/>
              </a:ext>
            </a:extLst>
          </p:cNvPr>
          <p:cNvSpPr>
            <a:spLocks noGrp="1"/>
          </p:cNvSpPr>
          <p:nvPr>
            <p:ph idx="1"/>
          </p:nvPr>
        </p:nvSpPr>
        <p:spPr>
          <a:xfrm>
            <a:off x="905606" y="1329123"/>
            <a:ext cx="10380785" cy="4930163"/>
          </a:xfrm>
        </p:spPr>
        <p:txBody>
          <a:bodyPr>
            <a:normAutofit fontScale="92500" lnSpcReduction="10000"/>
          </a:bodyPr>
          <a:lstStyle/>
          <a:p>
            <a:pPr>
              <a:lnSpc>
                <a:spcPct val="100000"/>
              </a:lnSpc>
            </a:pPr>
            <a:r>
              <a:rPr lang="en-US" b="1"/>
              <a:t>Commercial and Industrial (C&amp;I) Refrigeration: </a:t>
            </a:r>
            <a:r>
              <a:rPr lang="en-US"/>
              <a:t>funding grants for existing facilities to install ultra-low-GWP (&lt;10 GWP) technologies. </a:t>
            </a:r>
          </a:p>
          <a:p>
            <a:pPr>
              <a:lnSpc>
                <a:spcPct val="100000"/>
              </a:lnSpc>
            </a:pPr>
            <a:endParaRPr lang="en-US" sz="2400" b="1"/>
          </a:p>
          <a:p>
            <a:pPr marL="0" indent="0">
              <a:lnSpc>
                <a:spcPct val="100000"/>
              </a:lnSpc>
              <a:buNone/>
            </a:pPr>
            <a:endParaRPr lang="en-US" sz="2400" b="1"/>
          </a:p>
          <a:p>
            <a:pPr marL="0" indent="0">
              <a:lnSpc>
                <a:spcPct val="100000"/>
              </a:lnSpc>
              <a:buNone/>
            </a:pPr>
            <a:endParaRPr lang="en-US" sz="2400" b="1"/>
          </a:p>
          <a:p>
            <a:pPr>
              <a:lnSpc>
                <a:spcPct val="100000"/>
              </a:lnSpc>
            </a:pPr>
            <a:r>
              <a:rPr lang="en-US" b="1"/>
              <a:t>Workforce Development: </a:t>
            </a:r>
            <a:r>
              <a:rPr lang="en-US"/>
              <a:t>Increase recruitment and train 500+ technicians in ultra-low-GWP refrigeration technologies.</a:t>
            </a:r>
          </a:p>
          <a:p>
            <a:r>
              <a:rPr lang="en-US" b="1"/>
              <a:t>Risk assessment of A3 monobloc air-to-water heat pumps.</a:t>
            </a:r>
          </a:p>
          <a:p>
            <a:r>
              <a:rPr lang="en-US" b="1"/>
              <a:t>Literature review of the environmental and health impacts of HFOs and other byproducts synthetic refrigerants. </a:t>
            </a:r>
            <a:endParaRPr lang="en-US" sz="2200"/>
          </a:p>
          <a:p>
            <a:r>
              <a:rPr lang="en-US" b="1"/>
              <a:t>Residential air conditioning recovery and reclamation pilot (REFRESH). </a:t>
            </a:r>
          </a:p>
        </p:txBody>
      </p:sp>
      <p:pic>
        <p:nvPicPr>
          <p:cNvPr id="10" name="Picture 9" descr="Graphic that describes the FRIP program: 45 projects were awared, $13M incentives awarded, 381K total MTCO2e emission reduced, 76% of projects in priority communities, $34 per MTCOe reduced.">
            <a:extLst>
              <a:ext uri="{FF2B5EF4-FFF2-40B4-BE49-F238E27FC236}">
                <a16:creationId xmlns:a16="http://schemas.microsoft.com/office/drawing/2014/main" id="{73F8DDA7-24C4-86DA-6BC8-6E37E5625450}"/>
              </a:ext>
            </a:extLst>
          </p:cNvPr>
          <p:cNvPicPr>
            <a:picLocks noChangeAspect="1"/>
          </p:cNvPicPr>
          <p:nvPr/>
        </p:nvPicPr>
        <p:blipFill>
          <a:blip r:embed="rId4"/>
          <a:stretch>
            <a:fillRect/>
          </a:stretch>
        </p:blipFill>
        <p:spPr>
          <a:xfrm>
            <a:off x="1314472" y="2205121"/>
            <a:ext cx="9563052" cy="1223879"/>
          </a:xfrm>
          <a:prstGeom prst="rect">
            <a:avLst/>
          </a:prstGeom>
        </p:spPr>
      </p:pic>
      <p:sp>
        <p:nvSpPr>
          <p:cNvPr id="4" name="TextBox 3">
            <a:extLst>
              <a:ext uri="{FF2B5EF4-FFF2-40B4-BE49-F238E27FC236}">
                <a16:creationId xmlns:a16="http://schemas.microsoft.com/office/drawing/2014/main" id="{3C576D20-A530-B52C-C2FB-C2980CF2BD0B}"/>
              </a:ext>
            </a:extLst>
          </p:cNvPr>
          <p:cNvSpPr txBox="1"/>
          <p:nvPr/>
        </p:nvSpPr>
        <p:spPr>
          <a:xfrm>
            <a:off x="8769918" y="6341753"/>
            <a:ext cx="23682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F597C"/>
                </a:solidFill>
                <a:effectLst/>
                <a:uLnTx/>
                <a:uFillTx/>
                <a:latin typeface="Avenir Next LT Pro"/>
                <a:ea typeface="+mn-ea"/>
                <a:cs typeface="+mn-cs"/>
              </a:rPr>
              <a:t>fripfunding.com</a:t>
            </a:r>
          </a:p>
        </p:txBody>
      </p:sp>
      <p:sp>
        <p:nvSpPr>
          <p:cNvPr id="2" name="Slide Number Placeholder 1">
            <a:extLst>
              <a:ext uri="{FF2B5EF4-FFF2-40B4-BE49-F238E27FC236}">
                <a16:creationId xmlns:a16="http://schemas.microsoft.com/office/drawing/2014/main" id="{C2652760-F722-2132-3BB0-4573B18913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4870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B270-5E27-BCEA-4290-B33C3230529E}"/>
              </a:ext>
            </a:extLst>
          </p:cNvPr>
          <p:cNvSpPr>
            <a:spLocks noGrp="1"/>
          </p:cNvSpPr>
          <p:nvPr>
            <p:ph type="title"/>
          </p:nvPr>
        </p:nvSpPr>
        <p:spPr>
          <a:xfrm>
            <a:off x="657225" y="252898"/>
            <a:ext cx="10772775" cy="1210142"/>
          </a:xfrm>
        </p:spPr>
        <p:txBody>
          <a:bodyPr>
            <a:noAutofit/>
          </a:bodyPr>
          <a:lstStyle/>
          <a:p>
            <a:r>
              <a:rPr lang="en-US" sz="4000"/>
              <a:t>REFRESH Pilot Program: </a:t>
            </a:r>
            <a:br>
              <a:rPr lang="en-US" sz="4000"/>
            </a:br>
            <a:r>
              <a:rPr lang="en-US" sz="4000" b="1"/>
              <a:t>Refrigerant Recovery Process </a:t>
            </a:r>
          </a:p>
        </p:txBody>
      </p:sp>
      <p:grpSp>
        <p:nvGrpSpPr>
          <p:cNvPr id="23" name="Group 22" descr="Grapics for contractor, barcode, truck, money, and report. ">
            <a:extLst>
              <a:ext uri="{FF2B5EF4-FFF2-40B4-BE49-F238E27FC236}">
                <a16:creationId xmlns:a16="http://schemas.microsoft.com/office/drawing/2014/main" id="{76E214D5-F0B2-CD30-94AA-4830410F3B51}"/>
              </a:ext>
            </a:extLst>
          </p:cNvPr>
          <p:cNvGrpSpPr/>
          <p:nvPr/>
        </p:nvGrpSpPr>
        <p:grpSpPr>
          <a:xfrm>
            <a:off x="832587" y="1611849"/>
            <a:ext cx="10466669" cy="724992"/>
            <a:chOff x="832587" y="1611849"/>
            <a:chExt cx="10466669" cy="724992"/>
          </a:xfrm>
        </p:grpSpPr>
        <p:sp>
          <p:nvSpPr>
            <p:cNvPr id="8" name="Rectangle 7" descr="Electrician">
              <a:extLst>
                <a:ext uri="{FF2B5EF4-FFF2-40B4-BE49-F238E27FC236}">
                  <a16:creationId xmlns:a16="http://schemas.microsoft.com/office/drawing/2014/main" id="{8B250709-7C7F-B2AF-FEAB-FC0041F3A6C8}"/>
                </a:ext>
              </a:extLst>
            </p:cNvPr>
            <p:cNvSpPr/>
            <p:nvPr/>
          </p:nvSpPr>
          <p:spPr>
            <a:xfrm>
              <a:off x="832587" y="1611849"/>
              <a:ext cx="724992" cy="72499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descr="Barcode">
              <a:extLst>
                <a:ext uri="{FF2B5EF4-FFF2-40B4-BE49-F238E27FC236}">
                  <a16:creationId xmlns:a16="http://schemas.microsoft.com/office/drawing/2014/main" id="{DBB4CE36-2075-CD90-2D32-736A799CDD5D}"/>
                </a:ext>
              </a:extLst>
            </p:cNvPr>
            <p:cNvSpPr/>
            <p:nvPr/>
          </p:nvSpPr>
          <p:spPr>
            <a:xfrm>
              <a:off x="3275617" y="1611849"/>
              <a:ext cx="724992" cy="72499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Rectangle 13" descr="Truck with solid fill">
              <a:extLst>
                <a:ext uri="{FF2B5EF4-FFF2-40B4-BE49-F238E27FC236}">
                  <a16:creationId xmlns:a16="http://schemas.microsoft.com/office/drawing/2014/main" id="{833C600A-66E6-5F4A-9254-302D7A8DAF02}"/>
                </a:ext>
              </a:extLst>
            </p:cNvPr>
            <p:cNvSpPr/>
            <p:nvPr/>
          </p:nvSpPr>
          <p:spPr>
            <a:xfrm>
              <a:off x="5691170" y="1611849"/>
              <a:ext cx="724992" cy="724992"/>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Rectangle 16" descr="Flying Money with solid fill">
              <a:extLst>
                <a:ext uri="{FF2B5EF4-FFF2-40B4-BE49-F238E27FC236}">
                  <a16:creationId xmlns:a16="http://schemas.microsoft.com/office/drawing/2014/main" id="{B3951A1E-AA04-E76D-C0B1-E2F28CF57B12}"/>
                </a:ext>
              </a:extLst>
            </p:cNvPr>
            <p:cNvSpPr/>
            <p:nvPr/>
          </p:nvSpPr>
          <p:spPr>
            <a:xfrm>
              <a:off x="8152448" y="1611849"/>
              <a:ext cx="724992" cy="724992"/>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0" name="Rectangle 19" descr="Document with solid fill">
              <a:extLst>
                <a:ext uri="{FF2B5EF4-FFF2-40B4-BE49-F238E27FC236}">
                  <a16:creationId xmlns:a16="http://schemas.microsoft.com/office/drawing/2014/main" id="{10BF5471-B8F2-236C-507A-1BD4A069358C}"/>
                </a:ext>
              </a:extLst>
            </p:cNvPr>
            <p:cNvSpPr/>
            <p:nvPr/>
          </p:nvSpPr>
          <p:spPr>
            <a:xfrm>
              <a:off x="10574264" y="1611849"/>
              <a:ext cx="724992" cy="724992"/>
            </a:xfrm>
            <a:prstGeom prst="rect">
              <a:avLst/>
            </a:prstGeom>
            <a:blipFill>
              <a:blip r:embed="rId11">
                <a:extLs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9" name="Freeform: Shape 8">
            <a:extLst>
              <a:ext uri="{FF2B5EF4-FFF2-40B4-BE49-F238E27FC236}">
                <a16:creationId xmlns:a16="http://schemas.microsoft.com/office/drawing/2014/main" id="{20B231FB-3A9E-C34E-02B4-F84CD023F041}"/>
              </a:ext>
            </a:extLst>
          </p:cNvPr>
          <p:cNvSpPr/>
          <p:nvPr/>
        </p:nvSpPr>
        <p:spPr>
          <a:xfrm>
            <a:off x="192491" y="2544231"/>
            <a:ext cx="2071406" cy="3465281"/>
          </a:xfrm>
          <a:custGeom>
            <a:avLst/>
            <a:gdLst>
              <a:gd name="connsiteX0" fmla="*/ 0 w 2071406"/>
              <a:gd name="connsiteY0" fmla="*/ 0 h 3465281"/>
              <a:gd name="connsiteX1" fmla="*/ 2071406 w 2071406"/>
              <a:gd name="connsiteY1" fmla="*/ 0 h 3465281"/>
              <a:gd name="connsiteX2" fmla="*/ 2071406 w 2071406"/>
              <a:gd name="connsiteY2" fmla="*/ 3465281 h 3465281"/>
              <a:gd name="connsiteX3" fmla="*/ 0 w 2071406"/>
              <a:gd name="connsiteY3" fmla="*/ 3465281 h 3465281"/>
              <a:gd name="connsiteX4" fmla="*/ 0 w 2071406"/>
              <a:gd name="connsiteY4" fmla="*/ 0 h 346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406" h="3465281">
                <a:moveTo>
                  <a:pt x="0" y="0"/>
                </a:moveTo>
                <a:lnTo>
                  <a:pt x="2071406" y="0"/>
                </a:lnTo>
                <a:lnTo>
                  <a:pt x="2071406" y="3465281"/>
                </a:lnTo>
                <a:lnTo>
                  <a:pt x="0" y="3465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srgbClr val="4D4D4F">
                    <a:hueOff val="0"/>
                    <a:satOff val="0"/>
                    <a:lumOff val="0"/>
                    <a:alphaOff val="0"/>
                  </a:srgbClr>
                </a:solidFill>
                <a:effectLst/>
                <a:uLnTx/>
                <a:uFillTx/>
                <a:latin typeface="Avenir Next LT Pro"/>
                <a:ea typeface="+mn-ea"/>
                <a:cs typeface="+mn-cs"/>
              </a:rPr>
              <a:t>Technician or contractor recovers refrigerant from decommissioned equipment into a refrigerant cylinder. </a:t>
            </a:r>
          </a:p>
          <a:p>
            <a:pPr marL="0" marR="0" lvl="0" indent="0" algn="l"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srgbClr val="4D4D4F">
                    <a:hueOff val="0"/>
                    <a:satOff val="0"/>
                    <a:lumOff val="0"/>
                    <a:alphaOff val="0"/>
                  </a:srgbClr>
                </a:solidFill>
                <a:effectLst/>
                <a:uLnTx/>
                <a:uFillTx/>
                <a:latin typeface="Avenir Next LT Pro"/>
                <a:ea typeface="+mn-ea"/>
                <a:cs typeface="+mn-cs"/>
              </a:rPr>
              <a:t>Recovery rates in the residential HVAC sector are low.</a:t>
            </a:r>
          </a:p>
        </p:txBody>
      </p:sp>
      <p:sp>
        <p:nvSpPr>
          <p:cNvPr id="12" name="Freeform: Shape 11">
            <a:extLst>
              <a:ext uri="{FF2B5EF4-FFF2-40B4-BE49-F238E27FC236}">
                <a16:creationId xmlns:a16="http://schemas.microsoft.com/office/drawing/2014/main" id="{D6486B4A-E988-41D8-3A5E-DA2275B83235}"/>
              </a:ext>
            </a:extLst>
          </p:cNvPr>
          <p:cNvSpPr/>
          <p:nvPr/>
        </p:nvSpPr>
        <p:spPr>
          <a:xfrm>
            <a:off x="2626394" y="2544231"/>
            <a:ext cx="2071406" cy="3465281"/>
          </a:xfrm>
          <a:custGeom>
            <a:avLst/>
            <a:gdLst>
              <a:gd name="connsiteX0" fmla="*/ 0 w 2071406"/>
              <a:gd name="connsiteY0" fmla="*/ 0 h 3465281"/>
              <a:gd name="connsiteX1" fmla="*/ 2071406 w 2071406"/>
              <a:gd name="connsiteY1" fmla="*/ 0 h 3465281"/>
              <a:gd name="connsiteX2" fmla="*/ 2071406 w 2071406"/>
              <a:gd name="connsiteY2" fmla="*/ 3465281 h 3465281"/>
              <a:gd name="connsiteX3" fmla="*/ 0 w 2071406"/>
              <a:gd name="connsiteY3" fmla="*/ 3465281 h 3465281"/>
              <a:gd name="connsiteX4" fmla="*/ 0 w 2071406"/>
              <a:gd name="connsiteY4" fmla="*/ 0 h 346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406" h="3465281">
                <a:moveTo>
                  <a:pt x="0" y="0"/>
                </a:moveTo>
                <a:lnTo>
                  <a:pt x="2071406" y="0"/>
                </a:lnTo>
                <a:lnTo>
                  <a:pt x="2071406" y="3465281"/>
                </a:lnTo>
                <a:lnTo>
                  <a:pt x="0" y="3465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srgbClr val="4D4D4F">
                    <a:hueOff val="0"/>
                    <a:satOff val="0"/>
                    <a:lumOff val="0"/>
                    <a:alphaOff val="0"/>
                  </a:srgbClr>
                </a:solidFill>
                <a:effectLst/>
                <a:uLnTx/>
                <a:uFillTx/>
                <a:latin typeface="Avenir Next LT Pro"/>
                <a:ea typeface="+mn-ea"/>
                <a:cs typeface="+mn-cs"/>
              </a:rPr>
              <a:t>Refrigerant cylinders are uniquely barcoded. </a:t>
            </a:r>
          </a:p>
        </p:txBody>
      </p:sp>
      <p:sp>
        <p:nvSpPr>
          <p:cNvPr id="15" name="Freeform: Shape 14">
            <a:extLst>
              <a:ext uri="{FF2B5EF4-FFF2-40B4-BE49-F238E27FC236}">
                <a16:creationId xmlns:a16="http://schemas.microsoft.com/office/drawing/2014/main" id="{3592858D-0AB5-40CA-694F-D9355235EF5F}"/>
              </a:ext>
            </a:extLst>
          </p:cNvPr>
          <p:cNvSpPr/>
          <p:nvPr/>
        </p:nvSpPr>
        <p:spPr>
          <a:xfrm>
            <a:off x="5060296" y="2544231"/>
            <a:ext cx="2071406" cy="3465281"/>
          </a:xfrm>
          <a:custGeom>
            <a:avLst/>
            <a:gdLst>
              <a:gd name="connsiteX0" fmla="*/ 0 w 2071406"/>
              <a:gd name="connsiteY0" fmla="*/ 0 h 3465281"/>
              <a:gd name="connsiteX1" fmla="*/ 2071406 w 2071406"/>
              <a:gd name="connsiteY1" fmla="*/ 0 h 3465281"/>
              <a:gd name="connsiteX2" fmla="*/ 2071406 w 2071406"/>
              <a:gd name="connsiteY2" fmla="*/ 3465281 h 3465281"/>
              <a:gd name="connsiteX3" fmla="*/ 0 w 2071406"/>
              <a:gd name="connsiteY3" fmla="*/ 3465281 h 3465281"/>
              <a:gd name="connsiteX4" fmla="*/ 0 w 2071406"/>
              <a:gd name="connsiteY4" fmla="*/ 0 h 346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406" h="3465281">
                <a:moveTo>
                  <a:pt x="0" y="0"/>
                </a:moveTo>
                <a:lnTo>
                  <a:pt x="2071406" y="0"/>
                </a:lnTo>
                <a:lnTo>
                  <a:pt x="2071406" y="3465281"/>
                </a:lnTo>
                <a:lnTo>
                  <a:pt x="0" y="3465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srgbClr val="4D4D4F">
                    <a:hueOff val="0"/>
                    <a:satOff val="0"/>
                    <a:lumOff val="0"/>
                    <a:alphaOff val="0"/>
                  </a:srgbClr>
                </a:solidFill>
                <a:effectLst/>
                <a:uLnTx/>
                <a:uFillTx/>
                <a:latin typeface="Avenir Next LT Pro"/>
                <a:ea typeface="+mn-ea"/>
                <a:cs typeface="+mn-cs"/>
              </a:rPr>
              <a:t>Reclaimers receive the cylinders, process the recovered refrigerant, and send technician or contractor an empty cylinder in exchange. </a:t>
            </a:r>
          </a:p>
        </p:txBody>
      </p:sp>
      <p:sp>
        <p:nvSpPr>
          <p:cNvPr id="18" name="Freeform: Shape 17">
            <a:extLst>
              <a:ext uri="{FF2B5EF4-FFF2-40B4-BE49-F238E27FC236}">
                <a16:creationId xmlns:a16="http://schemas.microsoft.com/office/drawing/2014/main" id="{3239E41E-B83E-3103-217A-E1B8C2443BB1}"/>
              </a:ext>
            </a:extLst>
          </p:cNvPr>
          <p:cNvSpPr/>
          <p:nvPr/>
        </p:nvSpPr>
        <p:spPr>
          <a:xfrm>
            <a:off x="7494198" y="2544231"/>
            <a:ext cx="2071406" cy="3465281"/>
          </a:xfrm>
          <a:custGeom>
            <a:avLst/>
            <a:gdLst>
              <a:gd name="connsiteX0" fmla="*/ 0 w 2071406"/>
              <a:gd name="connsiteY0" fmla="*/ 0 h 3465281"/>
              <a:gd name="connsiteX1" fmla="*/ 2071406 w 2071406"/>
              <a:gd name="connsiteY1" fmla="*/ 0 h 3465281"/>
              <a:gd name="connsiteX2" fmla="*/ 2071406 w 2071406"/>
              <a:gd name="connsiteY2" fmla="*/ 3465281 h 3465281"/>
              <a:gd name="connsiteX3" fmla="*/ 0 w 2071406"/>
              <a:gd name="connsiteY3" fmla="*/ 3465281 h 3465281"/>
              <a:gd name="connsiteX4" fmla="*/ 0 w 2071406"/>
              <a:gd name="connsiteY4" fmla="*/ 0 h 346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406" h="3465281">
                <a:moveTo>
                  <a:pt x="0" y="0"/>
                </a:moveTo>
                <a:lnTo>
                  <a:pt x="2071406" y="0"/>
                </a:lnTo>
                <a:lnTo>
                  <a:pt x="2071406" y="3465281"/>
                </a:lnTo>
                <a:lnTo>
                  <a:pt x="0" y="3465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srgbClr val="4D4D4F">
                    <a:hueOff val="0"/>
                    <a:satOff val="0"/>
                    <a:lumOff val="0"/>
                    <a:alphaOff val="0"/>
                  </a:srgbClr>
                </a:solidFill>
                <a:effectLst/>
                <a:uLnTx/>
                <a:uFillTx/>
                <a:latin typeface="Avenir Next LT Pro"/>
                <a:ea typeface="+mn-ea"/>
                <a:cs typeface="+mn-cs"/>
              </a:rPr>
              <a:t>After processing refrigerant purity, money is sent to the technician or contractor. </a:t>
            </a:r>
          </a:p>
          <a:p>
            <a:pPr marL="0" marR="0" lvl="0" indent="0" algn="l"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srgbClr val="4D4D4F">
                    <a:hueOff val="0"/>
                    <a:satOff val="0"/>
                    <a:lumOff val="0"/>
                    <a:alphaOff val="0"/>
                  </a:srgbClr>
                </a:solidFill>
                <a:effectLst/>
                <a:uLnTx/>
                <a:uFillTx/>
                <a:latin typeface="Avenir Next LT Pro"/>
                <a:ea typeface="+mn-ea"/>
                <a:cs typeface="+mn-cs"/>
              </a:rPr>
              <a:t>Technicians and contractors used to be charged for “dirty” gas.</a:t>
            </a:r>
          </a:p>
        </p:txBody>
      </p:sp>
      <p:sp>
        <p:nvSpPr>
          <p:cNvPr id="21" name="Freeform: Shape 20">
            <a:extLst>
              <a:ext uri="{FF2B5EF4-FFF2-40B4-BE49-F238E27FC236}">
                <a16:creationId xmlns:a16="http://schemas.microsoft.com/office/drawing/2014/main" id="{2981C883-16D5-E4FF-3D81-308C33DA33C7}"/>
              </a:ext>
            </a:extLst>
          </p:cNvPr>
          <p:cNvSpPr/>
          <p:nvPr/>
        </p:nvSpPr>
        <p:spPr>
          <a:xfrm>
            <a:off x="9928101" y="2544231"/>
            <a:ext cx="2071406" cy="3465281"/>
          </a:xfrm>
          <a:custGeom>
            <a:avLst/>
            <a:gdLst>
              <a:gd name="connsiteX0" fmla="*/ 0 w 2071406"/>
              <a:gd name="connsiteY0" fmla="*/ 0 h 3465281"/>
              <a:gd name="connsiteX1" fmla="*/ 2071406 w 2071406"/>
              <a:gd name="connsiteY1" fmla="*/ 0 h 3465281"/>
              <a:gd name="connsiteX2" fmla="*/ 2071406 w 2071406"/>
              <a:gd name="connsiteY2" fmla="*/ 3465281 h 3465281"/>
              <a:gd name="connsiteX3" fmla="*/ 0 w 2071406"/>
              <a:gd name="connsiteY3" fmla="*/ 3465281 h 3465281"/>
              <a:gd name="connsiteX4" fmla="*/ 0 w 2071406"/>
              <a:gd name="connsiteY4" fmla="*/ 0 h 346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406" h="3465281">
                <a:moveTo>
                  <a:pt x="0" y="0"/>
                </a:moveTo>
                <a:lnTo>
                  <a:pt x="2071406" y="0"/>
                </a:lnTo>
                <a:lnTo>
                  <a:pt x="2071406" y="3465281"/>
                </a:lnTo>
                <a:lnTo>
                  <a:pt x="0" y="3465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srgbClr val="4D4D4F">
                    <a:hueOff val="0"/>
                    <a:satOff val="0"/>
                    <a:lumOff val="0"/>
                    <a:alphaOff val="0"/>
                  </a:srgbClr>
                </a:solidFill>
                <a:effectLst/>
                <a:uLnTx/>
                <a:uFillTx/>
                <a:latin typeface="Avenir Next LT Pro"/>
                <a:ea typeface="+mn-ea"/>
                <a:cs typeface="+mn-cs"/>
              </a:rPr>
              <a:t>Monthly report with cylinder and refrigerant data shared with CARB and CEC.</a:t>
            </a:r>
          </a:p>
        </p:txBody>
      </p:sp>
      <p:pic>
        <p:nvPicPr>
          <p:cNvPr id="3" name="Picture 2" descr="FRIP Logo, Picture, Picture">
            <a:extLst>
              <a:ext uri="{FF2B5EF4-FFF2-40B4-BE49-F238E27FC236}">
                <a16:creationId xmlns:a16="http://schemas.microsoft.com/office/drawing/2014/main" id="{E720D865-7C26-2C40-504A-1F5F25B8AA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8028" y="5971378"/>
            <a:ext cx="4495943" cy="741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7DD1E1-6769-96E5-D075-C25D03B6F8F7}"/>
              </a:ext>
            </a:extLst>
          </p:cNvPr>
          <p:cNvSpPr txBox="1"/>
          <p:nvPr/>
        </p:nvSpPr>
        <p:spPr>
          <a:xfrm>
            <a:off x="8605855" y="6248121"/>
            <a:ext cx="23682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F597C"/>
                </a:solidFill>
                <a:effectLst/>
                <a:uLnTx/>
                <a:uFillTx/>
                <a:latin typeface="Avenir Next LT Pro"/>
                <a:ea typeface="+mn-ea"/>
                <a:cs typeface="+mn-cs"/>
              </a:rPr>
              <a:t>fripfunding.com</a:t>
            </a:r>
          </a:p>
        </p:txBody>
      </p:sp>
      <p:sp>
        <p:nvSpPr>
          <p:cNvPr id="6" name="Slide Number Placeholder 5">
            <a:extLst>
              <a:ext uri="{FF2B5EF4-FFF2-40B4-BE49-F238E27FC236}">
                <a16:creationId xmlns:a16="http://schemas.microsoft.com/office/drawing/2014/main" id="{834C6454-9F14-6822-0F1A-F92E4F43EF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1440097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30733-DF61-EE8E-5BDE-9F7EE03F9F66}"/>
              </a:ext>
            </a:extLst>
          </p:cNvPr>
          <p:cNvSpPr>
            <a:spLocks noGrp="1"/>
          </p:cNvSpPr>
          <p:nvPr>
            <p:ph type="title"/>
          </p:nvPr>
        </p:nvSpPr>
        <p:spPr>
          <a:xfrm>
            <a:off x="838200" y="788393"/>
            <a:ext cx="10515600" cy="1325563"/>
          </a:xfrm>
        </p:spPr>
        <p:txBody>
          <a:bodyPr>
            <a:normAutofit/>
          </a:bodyPr>
          <a:lstStyle/>
          <a:p>
            <a:r>
              <a:rPr lang="en-US" sz="4000"/>
              <a:t>California SB 1206 (2022): </a:t>
            </a:r>
            <a:br>
              <a:rPr lang="en-US" sz="4000"/>
            </a:br>
            <a:r>
              <a:rPr lang="en-US" sz="4000"/>
              <a:t>The Future of HFCs in California </a:t>
            </a:r>
          </a:p>
        </p:txBody>
      </p:sp>
      <p:pic>
        <p:nvPicPr>
          <p:cNvPr id="1026" name="Picture 2" descr="A map of california with a bridge and mountains&#10;">
            <a:extLst>
              <a:ext uri="{FF2B5EF4-FFF2-40B4-BE49-F238E27FC236}">
                <a16:creationId xmlns:a16="http://schemas.microsoft.com/office/drawing/2014/main" id="{7D3FD0F7-6848-7890-1F02-EEB3194D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89" y="2113956"/>
            <a:ext cx="3371625" cy="369707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9CC4ABF-FD65-7DDE-7032-2BB0D0B58C9F}"/>
              </a:ext>
            </a:extLst>
          </p:cNvPr>
          <p:cNvSpPr txBox="1">
            <a:spLocks/>
          </p:cNvSpPr>
          <p:nvPr/>
        </p:nvSpPr>
        <p:spPr>
          <a:xfrm>
            <a:off x="3283519" y="2495516"/>
            <a:ext cx="8398992" cy="4127997"/>
          </a:xfrm>
          <a:prstGeom prst="rect">
            <a:avLst/>
          </a:prstGeom>
        </p:spPr>
        <p:txBody>
          <a:bodyPr vert="horz" lIns="91440" tIns="45720" rIns="91440" bIns="45720" rtlCol="0">
            <a:normAutofit/>
          </a:bodyPr>
          <a:lstStyle>
            <a:defPPr>
              <a:defRPr lang="en-US"/>
            </a:defPPr>
            <a:lvl1pPr marL="342891" indent="-342891" algn="l" defTabSz="457189" rtl="0" eaLnBrk="1" latinLnBrk="0" hangingPunct="1">
              <a:spcBef>
                <a:spcPct val="20000"/>
              </a:spcBef>
              <a:buFont typeface="Arial"/>
              <a:buChar char="•"/>
              <a:defRPr sz="3200" kern="1200">
                <a:solidFill>
                  <a:srgbClr val="3D3D3D"/>
                </a:solidFill>
                <a:latin typeface="+mj-lt"/>
                <a:ea typeface="+mn-ea"/>
                <a:cs typeface="Myriad Pro"/>
              </a:defRPr>
            </a:lvl1pPr>
            <a:lvl2pPr marL="742932" indent="-285744" algn="l" defTabSz="457189" rtl="0" eaLnBrk="1" latinLnBrk="0" hangingPunct="1">
              <a:spcBef>
                <a:spcPct val="20000"/>
              </a:spcBef>
              <a:buFont typeface="Arial"/>
              <a:buChar char="–"/>
              <a:defRPr sz="2667" kern="1200">
                <a:solidFill>
                  <a:srgbClr val="3D3D3D"/>
                </a:solidFill>
                <a:latin typeface="+mn-lt"/>
                <a:ea typeface="+mn-ea"/>
                <a:cs typeface="Myriad Pro"/>
              </a:defRPr>
            </a:lvl2pPr>
            <a:lvl3pPr marL="1142971" indent="-228594" algn="l" defTabSz="457189" rtl="0" eaLnBrk="1" latinLnBrk="0" hangingPunct="1">
              <a:spcBef>
                <a:spcPct val="20000"/>
              </a:spcBef>
              <a:buFont typeface="Arial"/>
              <a:buChar char="•"/>
              <a:defRPr sz="2400" kern="1200">
                <a:solidFill>
                  <a:srgbClr val="3D3D3D"/>
                </a:solidFill>
                <a:latin typeface="+mn-lt"/>
                <a:ea typeface="+mn-ea"/>
                <a:cs typeface="Myriad Pro"/>
              </a:defRPr>
            </a:lvl3pPr>
            <a:lvl4pPr marL="1600160" indent="-228594" algn="l" defTabSz="457189" rtl="0" eaLnBrk="1" latinLnBrk="0" hangingPunct="1">
              <a:spcBef>
                <a:spcPct val="20000"/>
              </a:spcBef>
              <a:buFont typeface="Arial"/>
              <a:buChar char="–"/>
              <a:defRPr sz="2133" kern="1200">
                <a:solidFill>
                  <a:srgbClr val="3D3D3D"/>
                </a:solidFill>
                <a:latin typeface="+mn-lt"/>
                <a:ea typeface="+mn-ea"/>
                <a:cs typeface="Myriad Pro"/>
              </a:defRPr>
            </a:lvl4pPr>
            <a:lvl5pPr marL="2057349" indent="-228594" algn="l" defTabSz="457189" rtl="0" eaLnBrk="1" latinLnBrk="0" hangingPunct="1">
              <a:spcBef>
                <a:spcPct val="20000"/>
              </a:spcBef>
              <a:buFont typeface="Arial"/>
              <a:buChar char="»"/>
              <a:defRPr sz="1867" kern="1200">
                <a:solidFill>
                  <a:srgbClr val="3D3D3D"/>
                </a:solidFill>
                <a:latin typeface="+mn-lt"/>
                <a:ea typeface="+mn-ea"/>
                <a:cs typeface="Myriad Pro"/>
              </a:defRPr>
            </a:lvl5pPr>
            <a:lvl6pPr marL="2514537" indent="-228594" algn="l" defTabSz="457189" rtl="0" eaLnBrk="1" latinLnBrk="0" hangingPunct="1">
              <a:spcBef>
                <a:spcPct val="20000"/>
              </a:spcBef>
              <a:buFont typeface="Arial"/>
              <a:buChar char="•"/>
              <a:defRPr sz="1867"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a:ln>
                  <a:noFill/>
                </a:ln>
                <a:solidFill>
                  <a:srgbClr val="3D3D3D"/>
                </a:solidFill>
                <a:effectLst/>
                <a:uLnTx/>
                <a:uFillTx/>
                <a:latin typeface="Avenir Next LT Pro"/>
                <a:ea typeface="+mn-ea"/>
              </a:rPr>
              <a:t>Assessment report with plan to transition HFC sectors to ultra-low-GWP (&lt;10 GWP) and no-GWP alternatives by 2035. </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rgbClr val="3D3D3D"/>
                </a:solidFill>
                <a:effectLst/>
                <a:uLnTx/>
                <a:uFillTx/>
                <a:latin typeface="Avenir Next LT Pro"/>
                <a:ea typeface="+mn-ea"/>
              </a:rPr>
              <a:t>Sector specific approach</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rgbClr val="3D3D3D"/>
                </a:solidFill>
                <a:effectLst/>
                <a:uLnTx/>
                <a:uFillTx/>
                <a:latin typeface="Avenir Next LT Pro"/>
                <a:ea typeface="+mn-ea"/>
              </a:rPr>
              <a:t>Maximize recovery and reclamation </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rgbClr val="3D3D3D"/>
                </a:solidFill>
                <a:effectLst/>
                <a:uLnTx/>
                <a:uFillTx/>
                <a:latin typeface="Avenir Next LT Pro"/>
                <a:ea typeface="+mn-ea"/>
              </a:rPr>
              <a:t>Increase the adoption of new technologies </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rgbClr val="3D3D3D"/>
                </a:solidFill>
                <a:effectLst/>
                <a:uLnTx/>
                <a:uFillTx/>
                <a:latin typeface="Avenir Next LT Pro"/>
                <a:ea typeface="+mn-ea"/>
              </a:rPr>
              <a:t>Workforce development </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a:ln>
                  <a:noFill/>
                </a:ln>
                <a:solidFill>
                  <a:srgbClr val="3D3D3D"/>
                </a:solidFill>
                <a:effectLst/>
                <a:uLnTx/>
                <a:uFillTx/>
                <a:latin typeface="Avenir Next LT Pro"/>
                <a:ea typeface="+mn-ea"/>
              </a:rPr>
              <a:t>Identify demonstration projects and incentives</a:t>
            </a:r>
          </a:p>
        </p:txBody>
      </p:sp>
      <p:sp>
        <p:nvSpPr>
          <p:cNvPr id="3" name="Slide Number Placeholder 2">
            <a:extLst>
              <a:ext uri="{FF2B5EF4-FFF2-40B4-BE49-F238E27FC236}">
                <a16:creationId xmlns:a16="http://schemas.microsoft.com/office/drawing/2014/main" id="{1590263C-7DEF-3D08-D776-C1A6F73C19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2329144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8FB8-5D69-5F41-5CD8-CB6E5F1E748F}"/>
              </a:ext>
            </a:extLst>
          </p:cNvPr>
          <p:cNvSpPr>
            <a:spLocks noGrp="1"/>
          </p:cNvSpPr>
          <p:nvPr>
            <p:ph type="title"/>
          </p:nvPr>
        </p:nvSpPr>
        <p:spPr/>
        <p:txBody>
          <a:bodyPr/>
          <a:lstStyle/>
          <a:p>
            <a:r>
              <a:rPr lang="en-US">
                <a:solidFill>
                  <a:schemeClr val="tx1">
                    <a:lumMod val="50000"/>
                  </a:schemeClr>
                </a:solidFill>
              </a:rPr>
              <a:t>Thank you</a:t>
            </a:r>
          </a:p>
        </p:txBody>
      </p:sp>
      <p:sp>
        <p:nvSpPr>
          <p:cNvPr id="3" name="Content Placeholder 2">
            <a:extLst>
              <a:ext uri="{FF2B5EF4-FFF2-40B4-BE49-F238E27FC236}">
                <a16:creationId xmlns:a16="http://schemas.microsoft.com/office/drawing/2014/main" id="{6F544A37-06B5-3627-BC43-C5C7243883A0}"/>
              </a:ext>
            </a:extLst>
          </p:cNvPr>
          <p:cNvSpPr>
            <a:spLocks noGrp="1"/>
          </p:cNvSpPr>
          <p:nvPr>
            <p:ph idx="1"/>
          </p:nvPr>
        </p:nvSpPr>
        <p:spPr>
          <a:xfrm>
            <a:off x="641683" y="1825625"/>
            <a:ext cx="5021179" cy="4351338"/>
          </a:xfrm>
        </p:spPr>
        <p:txBody>
          <a:bodyPr>
            <a:normAutofit/>
          </a:bodyPr>
          <a:lstStyle/>
          <a:p>
            <a:pPr marL="0" indent="0">
              <a:spcBef>
                <a:spcPts val="0"/>
              </a:spcBef>
              <a:buNone/>
            </a:pPr>
            <a:r>
              <a:rPr lang="en-US" sz="2800">
                <a:solidFill>
                  <a:schemeClr val="tx1">
                    <a:lumMod val="50000"/>
                  </a:schemeClr>
                </a:solidFill>
              </a:rPr>
              <a:t>ZESWH Team:</a:t>
            </a:r>
          </a:p>
          <a:p>
            <a:pPr marL="0" indent="0">
              <a:spcBef>
                <a:spcPts val="0"/>
              </a:spcBef>
              <a:buNone/>
            </a:pPr>
            <a:r>
              <a:rPr lang="en-US" sz="2800">
                <a:solidFill>
                  <a:schemeClr val="tx1">
                    <a:lumMod val="50000"/>
                  </a:schemeClr>
                </a:solidFill>
                <a:hlinkClick r:id="rId2"/>
              </a:rPr>
              <a:t>buildingdecarb@arb.ca.gov</a:t>
            </a:r>
            <a:endParaRPr lang="en-US" sz="2800">
              <a:solidFill>
                <a:schemeClr val="tx1">
                  <a:lumMod val="50000"/>
                </a:schemeClr>
              </a:solidFill>
            </a:endParaRPr>
          </a:p>
          <a:p>
            <a:pPr marL="0" indent="0">
              <a:spcBef>
                <a:spcPts val="0"/>
              </a:spcBef>
              <a:buNone/>
            </a:pPr>
            <a:endParaRPr lang="en-US" sz="2800">
              <a:solidFill>
                <a:schemeClr val="tx1">
                  <a:lumMod val="50000"/>
                </a:schemeClr>
              </a:solidFill>
            </a:endParaRPr>
          </a:p>
          <a:p>
            <a:pPr>
              <a:spcBef>
                <a:spcPts val="0"/>
              </a:spcBef>
              <a:spcAft>
                <a:spcPts val="2400"/>
              </a:spcAft>
            </a:pPr>
            <a:r>
              <a:rPr lang="en-US" sz="2800">
                <a:solidFill>
                  <a:schemeClr val="tx1">
                    <a:lumMod val="50000"/>
                  </a:schemeClr>
                </a:solidFill>
              </a:rPr>
              <a:t>Draft Regulatory Language shared publicly in first quarter of 2026.</a:t>
            </a:r>
          </a:p>
          <a:p>
            <a:r>
              <a:rPr lang="en-US" sz="2800">
                <a:solidFill>
                  <a:schemeClr val="tx1">
                    <a:lumMod val="50000"/>
                  </a:schemeClr>
                </a:solidFill>
              </a:rPr>
              <a:t>Economic analysis released in first quarter of 2026.</a:t>
            </a:r>
          </a:p>
        </p:txBody>
      </p:sp>
      <p:sp>
        <p:nvSpPr>
          <p:cNvPr id="4" name="Content Placeholder 2">
            <a:extLst>
              <a:ext uri="{FF2B5EF4-FFF2-40B4-BE49-F238E27FC236}">
                <a16:creationId xmlns:a16="http://schemas.microsoft.com/office/drawing/2014/main" id="{0FDE58B2-A060-41D0-98CA-AF50FE1ACEF6}"/>
              </a:ext>
            </a:extLst>
          </p:cNvPr>
          <p:cNvSpPr txBox="1">
            <a:spLocks/>
          </p:cNvSpPr>
          <p:nvPr/>
        </p:nvSpPr>
        <p:spPr>
          <a:xfrm>
            <a:off x="5935578" y="1825625"/>
            <a:ext cx="541822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4D4D4F">
                    <a:lumMod val="50000"/>
                  </a:srgbClr>
                </a:solidFill>
                <a:effectLst/>
                <a:uLnTx/>
                <a:uFillTx/>
                <a:latin typeface="Avenir Next LT Pro"/>
                <a:ea typeface="+mn-ea"/>
                <a:cs typeface="+mn-cs"/>
              </a:rPr>
              <a:t>CARB HFC Reduction Program: </a:t>
            </a:r>
            <a:r>
              <a:rPr kumimoji="0" lang="en-US" sz="2600" b="0" i="0" u="none" strike="noStrike" kern="1200" cap="none" spc="0" normalizeH="0" baseline="0" noProof="0">
                <a:ln>
                  <a:noFill/>
                </a:ln>
                <a:solidFill>
                  <a:srgbClr val="4D4D4F"/>
                </a:solidFill>
                <a:effectLst/>
                <a:uLnTx/>
                <a:uFillTx/>
                <a:latin typeface="Avenir Next LT Pro"/>
                <a:ea typeface="+mn-ea"/>
                <a:cs typeface="+mn-cs"/>
                <a:hlinkClick r:id="rId3"/>
              </a:rPr>
              <a:t>HFCReduction@arb.ca.gov</a:t>
            </a:r>
            <a:r>
              <a:rPr kumimoji="0" lang="en-US" sz="2600" b="0" i="0" u="none" strike="noStrike" kern="1200" cap="none" spc="0" normalizeH="0" baseline="0" noProof="0">
                <a:ln>
                  <a:noFill/>
                </a:ln>
                <a:solidFill>
                  <a:srgbClr val="4D4D4F"/>
                </a:solidFill>
                <a:effectLst/>
                <a:uLnTx/>
                <a:uFillTx/>
                <a:latin typeface="Avenir Next LT Pro"/>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a:ln>
                <a:noFill/>
              </a:ln>
              <a:solidFill>
                <a:srgbClr val="4D4D4F"/>
              </a:solidFill>
              <a:effectLst/>
              <a:uLnTx/>
              <a:uFillTx/>
              <a:latin typeface="Avenir Next LT Pro"/>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4D4D4F">
                    <a:lumMod val="50000"/>
                  </a:srgbClr>
                </a:solidFill>
                <a:effectLst/>
                <a:uLnTx/>
                <a:uFillTx/>
                <a:latin typeface="Avenir Next LT Pro"/>
                <a:ea typeface="+mn-ea"/>
                <a:cs typeface="+mn-cs"/>
              </a:rPr>
              <a:t>CARB FRIP Incentive Program: </a:t>
            </a:r>
            <a:r>
              <a:rPr kumimoji="0" lang="en-US" sz="2600" b="0" i="0" u="none" strike="noStrike" kern="1200" cap="none" spc="0" normalizeH="0" baseline="0" noProof="0">
                <a:ln>
                  <a:noFill/>
                </a:ln>
                <a:solidFill>
                  <a:srgbClr val="4D4D4F"/>
                </a:solidFill>
                <a:effectLst/>
                <a:uLnTx/>
                <a:uFillTx/>
                <a:latin typeface="Avenir Next LT Pro"/>
                <a:ea typeface="+mn-ea"/>
                <a:cs typeface="+mn-cs"/>
                <a:hlinkClick r:id="rId4"/>
              </a:rPr>
              <a:t>FRIP@arb.ca.gov</a:t>
            </a:r>
            <a:r>
              <a:rPr kumimoji="0" lang="en-US" sz="2600" b="0" i="0" u="none" strike="noStrike" kern="1200" cap="none" spc="0" normalizeH="0" baseline="0" noProof="0">
                <a:ln>
                  <a:noFill/>
                </a:ln>
                <a:solidFill>
                  <a:srgbClr val="4D4D4F"/>
                </a:solidFill>
                <a:effectLst/>
                <a:uLnTx/>
                <a:uFillTx/>
                <a:latin typeface="Avenir Next LT Pro"/>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4D4D4F"/>
                </a:solidFill>
                <a:effectLst/>
                <a:uLnTx/>
                <a:uFillTx/>
                <a:latin typeface="Avenir Next LT Pro"/>
                <a:ea typeface="+mn-ea"/>
                <a:cs typeface="+mn-cs"/>
                <a:hlinkClick r:id="rId5"/>
              </a:rPr>
              <a:t>info@fripfunding.com</a:t>
            </a:r>
            <a:r>
              <a:rPr kumimoji="0" lang="en-US" sz="2600" b="0" i="0" u="none" strike="noStrike" kern="1200" cap="none" spc="0" normalizeH="0" baseline="0" noProof="0">
                <a:ln>
                  <a:noFill/>
                </a:ln>
                <a:solidFill>
                  <a:srgbClr val="4D4D4F"/>
                </a:solidFill>
                <a:effectLst/>
                <a:uLnTx/>
                <a:uFillTx/>
                <a:latin typeface="Avenir Next LT Pro"/>
                <a:ea typeface="+mn-ea"/>
                <a:cs typeface="+mn-cs"/>
              </a:rPr>
              <a:t> </a:t>
            </a:r>
          </a:p>
        </p:txBody>
      </p:sp>
      <p:sp>
        <p:nvSpPr>
          <p:cNvPr id="6" name="Slide Number Placeholder 5">
            <a:extLst>
              <a:ext uri="{FF2B5EF4-FFF2-40B4-BE49-F238E27FC236}">
                <a16:creationId xmlns:a16="http://schemas.microsoft.com/office/drawing/2014/main" id="{C4FD86F3-7260-59EE-85E5-DF129C9F6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27C57-C128-45E6-B223-9D701C552BB5}" type="slidenum">
              <a:rPr kumimoji="0" lang="en-US" sz="1000" b="0" i="0" u="none" strike="noStrike" kern="1200" cap="none" spc="0" normalizeH="0" baseline="0" noProof="0" smtClean="0">
                <a:ln>
                  <a:noFill/>
                </a:ln>
                <a:solidFill>
                  <a:srgbClr val="4D4D4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a:ln>
                <a:noFill/>
              </a:ln>
              <a:solidFill>
                <a:srgbClr val="4D4D4F"/>
              </a:solidFill>
              <a:effectLst/>
              <a:uLnTx/>
              <a:uFillTx/>
              <a:latin typeface="Avenir Next LT Pro"/>
              <a:ea typeface="+mn-ea"/>
              <a:cs typeface="+mn-cs"/>
            </a:endParaRPr>
          </a:p>
        </p:txBody>
      </p:sp>
    </p:spTree>
    <p:extLst>
      <p:ext uri="{BB962C8B-B14F-4D97-AF65-F5344CB8AC3E}">
        <p14:creationId xmlns:p14="http://schemas.microsoft.com/office/powerpoint/2010/main" val="3373331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a:xfrm>
            <a:off x="609599" y="1709739"/>
            <a:ext cx="10308771" cy="2781580"/>
          </a:xfrm>
        </p:spPr>
        <p:txBody>
          <a:bodyPr/>
          <a:lstStyle/>
          <a:p>
            <a:r>
              <a:rPr lang="en-US"/>
              <a:t>Publicly Owned Utility and Community Choice Aggregator Panel</a:t>
            </a:r>
          </a:p>
        </p:txBody>
      </p:sp>
      <p:sp>
        <p:nvSpPr>
          <p:cNvPr id="5" name="Slide Number Placeholder 4">
            <a:extLst>
              <a:ext uri="{FF2B5EF4-FFF2-40B4-BE49-F238E27FC236}">
                <a16:creationId xmlns:a16="http://schemas.microsoft.com/office/drawing/2014/main" id="{5D7E2464-1B80-9AC9-40DC-7928E8E115D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06106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4D8A666-A1BE-46DC-BCA6-A1EE0E0811B6}"/>
              </a:ext>
            </a:extLst>
          </p:cNvPr>
          <p:cNvSpPr>
            <a:spLocks noGrp="1"/>
          </p:cNvSpPr>
          <p:nvPr>
            <p:ph type="title" idx="4294967295"/>
          </p:nvPr>
        </p:nvSpPr>
        <p:spPr>
          <a:xfrm>
            <a:off x="834887" y="3782601"/>
            <a:ext cx="9861689" cy="199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F15C22"/>
                </a:solidFill>
                <a:effectLst/>
                <a:uLnTx/>
                <a:uFillTx/>
                <a:latin typeface="Rockwell" panose="02060603020205020403" pitchFamily="18" charset="0"/>
                <a:ea typeface="+mn-ea"/>
                <a:cs typeface="Arial" panose="020B0604020202020204" pitchFamily="34" charset="0"/>
              </a:rPr>
              <a:t>Building electrification in the Sacramento region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F15C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Jennifer Venema, Senior Strategic Business Planner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400" b="1" i="0" u="none" strike="noStrike" kern="1200" cap="none" spc="0" normalizeH="0" baseline="0" noProof="0">
              <a:ln>
                <a:noFill/>
              </a:ln>
              <a:solidFill>
                <a:srgbClr val="F15C22"/>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73BC8FFC-62A6-4009-90E6-28B4CCEC8EC7}"/>
              </a:ext>
            </a:extLst>
          </p:cNvPr>
          <p:cNvSpPr>
            <a:spLocks noGrp="1"/>
          </p:cNvSpPr>
          <p:nvPr>
            <p:ph type="body" sz="quarter" idx="11"/>
          </p:nvPr>
        </p:nvSpPr>
        <p:spPr/>
        <p:txBody>
          <a:bodyPr/>
          <a:lstStyle/>
          <a:p>
            <a:r>
              <a:rPr lang="en-US"/>
              <a:t>January 22, 2026</a:t>
            </a:r>
          </a:p>
          <a:p>
            <a:endParaRPr lang="en-US"/>
          </a:p>
        </p:txBody>
      </p:sp>
    </p:spTree>
    <p:extLst>
      <p:ext uri="{BB962C8B-B14F-4D97-AF65-F5344CB8AC3E}">
        <p14:creationId xmlns:p14="http://schemas.microsoft.com/office/powerpoint/2010/main" val="282473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644F45-2529-72D4-E5A0-B7F835D44936}"/>
              </a:ext>
            </a:extLst>
          </p:cNvPr>
          <p:cNvSpPr>
            <a:spLocks noGrp="1"/>
          </p:cNvSpPr>
          <p:nvPr>
            <p:ph type="title"/>
          </p:nvPr>
        </p:nvSpPr>
        <p:spPr/>
        <p:txBody>
          <a:bodyPr>
            <a:normAutofit/>
          </a:bodyPr>
          <a:lstStyle/>
          <a:p>
            <a:r>
              <a:rPr lang="en-US" sz="4000"/>
              <a:t>About SMUD</a:t>
            </a:r>
          </a:p>
        </p:txBody>
      </p:sp>
      <p:pic>
        <p:nvPicPr>
          <p:cNvPr id="2" name="Content Placeholder 2" descr="Infographic on SMUD basics, including number of employees and customers, power mix, and not-for-profit service.">
            <a:extLst>
              <a:ext uri="{FF2B5EF4-FFF2-40B4-BE49-F238E27FC236}">
                <a16:creationId xmlns:a16="http://schemas.microsoft.com/office/drawing/2014/main" id="{C5D30BFD-F04B-878D-62C0-4DFF219877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176" y="1098024"/>
            <a:ext cx="10730322" cy="5302775"/>
          </a:xfrm>
          <a:prstGeom prst="rect">
            <a:avLst/>
          </a:prstGeom>
        </p:spPr>
      </p:pic>
    </p:spTree>
    <p:extLst>
      <p:ext uri="{BB962C8B-B14F-4D97-AF65-F5344CB8AC3E}">
        <p14:creationId xmlns:p14="http://schemas.microsoft.com/office/powerpoint/2010/main" val="4122084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05DD67-2085-DA3B-CB30-3C661DDBB583}"/>
              </a:ext>
            </a:extLst>
          </p:cNvPr>
          <p:cNvSpPr>
            <a:spLocks noGrp="1"/>
          </p:cNvSpPr>
          <p:nvPr>
            <p:ph type="title"/>
          </p:nvPr>
        </p:nvSpPr>
        <p:spPr/>
        <p:txBody>
          <a:bodyPr>
            <a:normAutofit/>
          </a:bodyPr>
          <a:lstStyle/>
          <a:p>
            <a:r>
              <a:rPr lang="en-US" sz="4000"/>
              <a:t>Zero Carbon Plan</a:t>
            </a:r>
          </a:p>
        </p:txBody>
      </p:sp>
      <p:pic>
        <p:nvPicPr>
          <p:cNvPr id="5" name="Picture 4" descr="Illustrative image of key components of SMUD's Zero Carbon Plan">
            <a:extLst>
              <a:ext uri="{FF2B5EF4-FFF2-40B4-BE49-F238E27FC236}">
                <a16:creationId xmlns:a16="http://schemas.microsoft.com/office/drawing/2014/main" id="{4C64B27E-BE97-A224-F711-12591F4512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57767" y="1122881"/>
            <a:ext cx="8876466" cy="4878370"/>
          </a:xfrm>
          <a:prstGeom prst="rect">
            <a:avLst/>
          </a:prstGeom>
        </p:spPr>
      </p:pic>
      <p:sp>
        <p:nvSpPr>
          <p:cNvPr id="4" name="Slide Number Placeholder 3">
            <a:extLst>
              <a:ext uri="{FF2B5EF4-FFF2-40B4-BE49-F238E27FC236}">
                <a16:creationId xmlns:a16="http://schemas.microsoft.com/office/drawing/2014/main" id="{005F18E2-2B08-B79B-3DB4-76583756DFEF}"/>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3073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4617C-829B-CC42-E640-BC3367229704}"/>
              </a:ext>
            </a:extLst>
          </p:cNvPr>
          <p:cNvSpPr>
            <a:spLocks noGrp="1"/>
          </p:cNvSpPr>
          <p:nvPr>
            <p:ph type="title"/>
          </p:nvPr>
        </p:nvSpPr>
        <p:spPr/>
        <p:txBody>
          <a:bodyPr>
            <a:normAutofit/>
          </a:bodyPr>
          <a:lstStyle/>
          <a:p>
            <a:r>
              <a:rPr lang="en-US" sz="4000"/>
              <a:t>Building electrification goals</a:t>
            </a:r>
          </a:p>
        </p:txBody>
      </p:sp>
      <p:pic>
        <p:nvPicPr>
          <p:cNvPr id="5" name="Picture 4" descr="Line chart depicting SMUD's goal to achieve 154,000 equivalent all-electric homes by 2030, with over 69,000 supported to date , above a baseline of 54,000.">
            <a:extLst>
              <a:ext uri="{FF2B5EF4-FFF2-40B4-BE49-F238E27FC236}">
                <a16:creationId xmlns:a16="http://schemas.microsoft.com/office/drawing/2014/main" id="{5F5C17B2-6AD7-CA26-D943-F9FE072A5C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5755" y="1237950"/>
            <a:ext cx="7788062" cy="517550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4A45365-F597-F375-ED34-7CB700664FA3}"/>
              </a:ext>
            </a:extLst>
          </p:cNvPr>
          <p:cNvSpPr txBox="1"/>
          <p:nvPr/>
        </p:nvSpPr>
        <p:spPr>
          <a:xfrm>
            <a:off x="3537116" y="3354638"/>
            <a:ext cx="1949284" cy="1046440"/>
          </a:xfrm>
          <a:prstGeom prst="rect">
            <a:avLst/>
          </a:prstGeom>
          <a:solidFill>
            <a:schemeClr val="tx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&gt;69,000 </a:t>
            </a:r>
            <a:r>
              <a:rPr kumimoji="0" lang="en-US" sz="1500" b="1" i="0" u="none" strike="noStrike" kern="1200" cap="none" spc="0" normalizeH="0" baseline="0" noProof="0">
                <a:ln>
                  <a:noFill/>
                </a:ln>
                <a:solidFill>
                  <a:srgbClr val="FFFFFF"/>
                </a:solidFill>
                <a:effectLst/>
                <a:uLnTx/>
                <a:uFillTx/>
                <a:latin typeface="Arial"/>
                <a:ea typeface="+mn-ea"/>
                <a:cs typeface="+mn-cs"/>
              </a:rPr>
              <a:t>equivalent all-electric homes to date (cumulative</a:t>
            </a:r>
            <a:r>
              <a:rPr kumimoji="0" lang="en-US" sz="1600" b="1" i="0" u="none" strike="noStrike" kern="1200" cap="none" spc="0" normalizeH="0" baseline="0" noProof="0">
                <a:ln>
                  <a:noFill/>
                </a:ln>
                <a:solidFill>
                  <a:srgbClr val="FFFFFF"/>
                </a:solidFill>
                <a:effectLst/>
                <a:uLnTx/>
                <a:uFillTx/>
                <a:latin typeface="Arial"/>
                <a:ea typeface="+mn-ea"/>
                <a:cs typeface="+mn-cs"/>
              </a:rPr>
              <a:t>)</a:t>
            </a:r>
          </a:p>
        </p:txBody>
      </p:sp>
      <p:sp>
        <p:nvSpPr>
          <p:cNvPr id="6" name="TextBox 5">
            <a:extLst>
              <a:ext uri="{FF2B5EF4-FFF2-40B4-BE49-F238E27FC236}">
                <a16:creationId xmlns:a16="http://schemas.microsoft.com/office/drawing/2014/main" id="{187B655B-D6F0-DCA1-9ECF-2D87B51B4AE0}"/>
              </a:ext>
            </a:extLst>
          </p:cNvPr>
          <p:cNvSpPr txBox="1"/>
          <p:nvPr/>
        </p:nvSpPr>
        <p:spPr>
          <a:xfrm>
            <a:off x="9607203" y="2434723"/>
            <a:ext cx="2029744" cy="2308324"/>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a:ea typeface="+mn-ea"/>
                <a:cs typeface="+mn-cs"/>
              </a:rPr>
              <a:t>Aiming to electrify the equivalent of 154,000 homes by 2030.</a:t>
            </a:r>
            <a:endParaRPr kumimoji="0" lang="en-US" sz="2000" b="0" i="1"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1EDC7FBF-2986-50C7-8C25-6B7754F0F9A6}"/>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80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82743-D30A-CA99-8F3D-EC33909D368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BAC/UN MOU elements</a:t>
            </a:r>
            <a:endParaRPr lang="fr-FR"/>
          </a:p>
        </p:txBody>
      </p:sp>
      <p:sp>
        <p:nvSpPr>
          <p:cNvPr id="5" name="TextBox 4">
            <a:extLst>
              <a:ext uri="{FF2B5EF4-FFF2-40B4-BE49-F238E27FC236}">
                <a16:creationId xmlns:a16="http://schemas.microsoft.com/office/drawing/2014/main" id="{E4FAF6CB-A098-8DB9-84AF-8A780A6C7BE5}"/>
              </a:ext>
            </a:extLst>
          </p:cNvPr>
          <p:cNvSpPr txBox="1"/>
          <p:nvPr/>
        </p:nvSpPr>
        <p:spPr>
          <a:xfrm>
            <a:off x="351732" y="2311841"/>
            <a:ext cx="11486606" cy="43011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IE" sz="4000" b="1" i="0" u="sng"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BAC/UN collaboration:</a:t>
            </a:r>
            <a:endParaRPr kumimoji="0" lang="fr-FR" sz="4000" b="1" i="0" u="sng"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Advocate for market transformation</a:t>
            </a: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Catalyze</a:t>
            </a: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real action.</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Develop specific projects/activities (e.g., best practices).</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Track progress.</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Develop policy guidance and build capacity.</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rPr>
              <a:t>S</a:t>
            </a:r>
            <a:r>
              <a:rPr kumimoji="0" lang="en-IE" sz="3600" b="0" i="0" u="none" strike="noStrike" kern="1200" cap="none" spc="0" normalizeH="0" baseline="0" noProof="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upport</a:t>
            </a: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attaining the Buildings Breakthrough Target.</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Graphic 1" descr="United Nations Environment Programme logo">
            <a:extLst>
              <a:ext uri="{FF2B5EF4-FFF2-40B4-BE49-F238E27FC236}">
                <a16:creationId xmlns:a16="http://schemas.microsoft.com/office/drawing/2014/main" id="{83DE1521-6BCE-7B99-B03A-10A101B580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23224" y="1476927"/>
            <a:ext cx="2582440" cy="2582440"/>
          </a:xfrm>
          <a:prstGeom prst="rect">
            <a:avLst/>
          </a:prstGeom>
        </p:spPr>
      </p:pic>
    </p:spTree>
    <p:extLst>
      <p:ext uri="{BB962C8B-B14F-4D97-AF65-F5344CB8AC3E}">
        <p14:creationId xmlns:p14="http://schemas.microsoft.com/office/powerpoint/2010/main" val="881869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11BB-E75C-00F4-75E0-C7BF47C1952D}"/>
              </a:ext>
            </a:extLst>
          </p:cNvPr>
          <p:cNvSpPr>
            <a:spLocks noGrp="1"/>
          </p:cNvSpPr>
          <p:nvPr>
            <p:ph type="title"/>
          </p:nvPr>
        </p:nvSpPr>
        <p:spPr/>
        <p:txBody>
          <a:bodyPr>
            <a:normAutofit/>
          </a:bodyPr>
          <a:lstStyle/>
          <a:p>
            <a:r>
              <a:rPr lang="en-US"/>
              <a:t>Early wins in single-family electrification </a:t>
            </a:r>
          </a:p>
        </p:txBody>
      </p:sp>
      <p:sp>
        <p:nvSpPr>
          <p:cNvPr id="6" name="Content Placeholder 5">
            <a:extLst>
              <a:ext uri="{FF2B5EF4-FFF2-40B4-BE49-F238E27FC236}">
                <a16:creationId xmlns:a16="http://schemas.microsoft.com/office/drawing/2014/main" id="{A5792703-96C5-A276-CA13-B60E16099060}"/>
              </a:ext>
            </a:extLst>
          </p:cNvPr>
          <p:cNvSpPr>
            <a:spLocks noGrp="1"/>
          </p:cNvSpPr>
          <p:nvPr>
            <p:ph sz="quarter" idx="14"/>
          </p:nvPr>
        </p:nvSpPr>
        <p:spPr>
          <a:xfrm>
            <a:off x="813132" y="1365255"/>
            <a:ext cx="6242433" cy="4733095"/>
          </a:xfrm>
        </p:spPr>
        <p:txBody>
          <a:bodyPr>
            <a:normAutofit/>
          </a:bodyPr>
          <a:lstStyle/>
          <a:p>
            <a:pPr>
              <a:spcAft>
                <a:spcPts val="600"/>
              </a:spcAft>
            </a:pPr>
            <a:r>
              <a:rPr lang="en-US" sz="2000"/>
              <a:t>Over 20,000 residential heat pumps incentivized since 2018 supported by SMUD’s Contractor Network.</a:t>
            </a:r>
          </a:p>
          <a:p>
            <a:r>
              <a:rPr lang="en-US" sz="2000">
                <a:hlinkClick r:id="rId2"/>
              </a:rPr>
              <a:t>SMUD.org/GoElectric</a:t>
            </a:r>
            <a:r>
              <a:rPr lang="en-US" sz="2000"/>
              <a:t> </a:t>
            </a:r>
          </a:p>
          <a:p>
            <a:endParaRPr lang="en-US" sz="2000"/>
          </a:p>
          <a:p>
            <a:pPr marL="285750" indent="-285750">
              <a:buFont typeface="Arial" panose="020B0604020202020204" pitchFamily="34" charset="0"/>
              <a:buChar char="•"/>
            </a:pPr>
            <a:endParaRPr lang="en-US" sz="2000"/>
          </a:p>
        </p:txBody>
      </p:sp>
      <p:sp>
        <p:nvSpPr>
          <p:cNvPr id="18" name="TextBox 17">
            <a:extLst>
              <a:ext uri="{FF2B5EF4-FFF2-40B4-BE49-F238E27FC236}">
                <a16:creationId xmlns:a16="http://schemas.microsoft.com/office/drawing/2014/main" id="{FC09084B-69F6-0B43-F890-BD3EB7516327}"/>
              </a:ext>
            </a:extLst>
          </p:cNvPr>
          <p:cNvSpPr txBox="1"/>
          <p:nvPr/>
        </p:nvSpPr>
        <p:spPr>
          <a:xfrm>
            <a:off x="7518256" y="1262616"/>
            <a:ext cx="433853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35550"/>
                </a:solidFill>
                <a:effectLst/>
                <a:uLnTx/>
                <a:uFillTx/>
                <a:latin typeface="Arial"/>
                <a:ea typeface="+mn-ea"/>
                <a:cs typeface="+mn-cs"/>
              </a:rPr>
              <a:t>TECH Clean California Project Installs*</a:t>
            </a:r>
          </a:p>
        </p:txBody>
      </p:sp>
      <p:sp>
        <p:nvSpPr>
          <p:cNvPr id="26" name="TextBox 25">
            <a:extLst>
              <a:ext uri="{FF2B5EF4-FFF2-40B4-BE49-F238E27FC236}">
                <a16:creationId xmlns:a16="http://schemas.microsoft.com/office/drawing/2014/main" id="{802E70E1-F41A-FBC1-3BD6-20302E07BEDD}"/>
              </a:ext>
            </a:extLst>
          </p:cNvPr>
          <p:cNvSpPr txBox="1"/>
          <p:nvPr/>
        </p:nvSpPr>
        <p:spPr>
          <a:xfrm>
            <a:off x="1599739" y="3245345"/>
            <a:ext cx="333750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35550"/>
                </a:solidFill>
                <a:effectLst/>
                <a:uLnTx/>
                <a:uFillTx/>
                <a:latin typeface="Arial"/>
                <a:ea typeface="+mn-ea"/>
                <a:cs typeface="+mn-cs"/>
              </a:rPr>
              <a:t>Estimated residential </a:t>
            </a:r>
            <a:br>
              <a:rPr kumimoji="0" lang="en-US" sz="1800" b="1" i="0" u="none" strike="noStrike" kern="1200" cap="none" spc="0" normalizeH="0" baseline="0" noProof="0">
                <a:ln>
                  <a:noFill/>
                </a:ln>
                <a:solidFill>
                  <a:srgbClr val="635550"/>
                </a:solidFill>
                <a:effectLst/>
                <a:uLnTx/>
                <a:uFillTx/>
                <a:latin typeface="Arial"/>
                <a:ea typeface="+mn-ea"/>
                <a:cs typeface="+mn-cs"/>
              </a:rPr>
            </a:br>
            <a:r>
              <a:rPr kumimoji="0" lang="en-US" sz="1800" b="1" i="0" u="none" strike="noStrike" kern="1200" cap="none" spc="0" normalizeH="0" baseline="0" noProof="0">
                <a:ln>
                  <a:noFill/>
                </a:ln>
                <a:solidFill>
                  <a:srgbClr val="635550"/>
                </a:solidFill>
                <a:effectLst/>
                <a:uLnTx/>
                <a:uFillTx/>
                <a:latin typeface="Arial"/>
                <a:ea typeface="+mn-ea"/>
                <a:cs typeface="+mn-cs"/>
              </a:rPr>
              <a:t>savings in SMUD territory:</a:t>
            </a:r>
          </a:p>
        </p:txBody>
      </p:sp>
      <p:sp>
        <p:nvSpPr>
          <p:cNvPr id="25" name="TextBox 24">
            <a:extLst>
              <a:ext uri="{FF2B5EF4-FFF2-40B4-BE49-F238E27FC236}">
                <a16:creationId xmlns:a16="http://schemas.microsoft.com/office/drawing/2014/main" id="{4EE20ACE-EDB7-3E74-1A93-4E4C18A343A9}"/>
              </a:ext>
            </a:extLst>
          </p:cNvPr>
          <p:cNvSpPr txBox="1"/>
          <p:nvPr/>
        </p:nvSpPr>
        <p:spPr>
          <a:xfrm>
            <a:off x="2286479" y="3863584"/>
            <a:ext cx="2037276" cy="137236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Up to </a:t>
            </a:r>
            <a:br>
              <a:rPr kumimoji="0" lang="en-US" sz="2400" b="0" i="0" u="none" strike="noStrike" kern="1200" cap="none" spc="0" normalizeH="0" baseline="0" noProof="0">
                <a:ln>
                  <a:noFill/>
                </a:ln>
                <a:solidFill>
                  <a:srgbClr val="FFFFFF"/>
                </a:solidFill>
                <a:effectLst/>
                <a:uLnTx/>
                <a:uFillTx/>
                <a:latin typeface="Arial"/>
                <a:ea typeface="+mn-ea"/>
                <a:cs typeface="+mn-cs"/>
              </a:rPr>
            </a:br>
            <a:r>
              <a:rPr kumimoji="0" lang="en-US" sz="2400" b="1" i="0" u="none" strike="noStrike" kern="1200" cap="none" spc="0" normalizeH="0" baseline="0" noProof="0">
                <a:ln>
                  <a:noFill/>
                </a:ln>
                <a:solidFill>
                  <a:srgbClr val="FFFFFF"/>
                </a:solidFill>
                <a:effectLst/>
                <a:uLnTx/>
                <a:uFillTx/>
                <a:latin typeface="Arial"/>
                <a:ea typeface="+mn-ea"/>
                <a:cs typeface="+mn-cs"/>
              </a:rPr>
              <a:t>$500 energy savings/year </a:t>
            </a:r>
            <a:r>
              <a:rPr kumimoji="0" lang="en-US" sz="2400" b="0" i="0" u="none" strike="noStrike" kern="1200" cap="none" spc="0" normalizeH="0" baseline="0" noProof="0">
                <a:ln>
                  <a:noFill/>
                </a:ln>
                <a:solidFill>
                  <a:srgbClr val="FFFFFF"/>
                </a:solidFill>
                <a:effectLst/>
                <a:uLnTx/>
                <a:uFillTx/>
                <a:latin typeface="Arial"/>
                <a:ea typeface="+mn-ea"/>
                <a:cs typeface="+mn-cs"/>
              </a:rPr>
              <a:t>today</a:t>
            </a:r>
          </a:p>
        </p:txBody>
      </p:sp>
      <p:sp>
        <p:nvSpPr>
          <p:cNvPr id="27" name="TextBox 26">
            <a:extLst>
              <a:ext uri="{FF2B5EF4-FFF2-40B4-BE49-F238E27FC236}">
                <a16:creationId xmlns:a16="http://schemas.microsoft.com/office/drawing/2014/main" id="{709AA639-5764-84B0-2876-FCCEE80C432A}"/>
              </a:ext>
            </a:extLst>
          </p:cNvPr>
          <p:cNvSpPr txBox="1"/>
          <p:nvPr/>
        </p:nvSpPr>
        <p:spPr>
          <a:xfrm>
            <a:off x="1909561" y="5338588"/>
            <a:ext cx="34774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When replacing conventional water and space heating equipment with heat pumps</a:t>
            </a:r>
          </a:p>
        </p:txBody>
      </p:sp>
      <p:pic>
        <p:nvPicPr>
          <p:cNvPr id="17" name="Picture 16" descr="Map of the State of California showing the density of TECH Clean California heat pump installations by county, using shading. ">
            <a:extLst>
              <a:ext uri="{FF2B5EF4-FFF2-40B4-BE49-F238E27FC236}">
                <a16:creationId xmlns:a16="http://schemas.microsoft.com/office/drawing/2014/main" id="{643C968A-1F84-CF55-9AE4-BD2AA1DAB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18256" y="1595613"/>
            <a:ext cx="4252984" cy="4440310"/>
          </a:xfrm>
          <a:prstGeom prst="rect">
            <a:avLst/>
          </a:prstGeom>
          <a:effectLst>
            <a:outerShdw blurRad="50800" dist="38100" dir="2700000" algn="tl" rotWithShape="0">
              <a:prstClr val="black">
                <a:alpha val="40000"/>
              </a:prstClr>
            </a:outerShdw>
          </a:effectLst>
        </p:spPr>
      </p:pic>
      <p:sp>
        <p:nvSpPr>
          <p:cNvPr id="20" name="Oval 19">
            <a:extLst>
              <a:ext uri="{FF2B5EF4-FFF2-40B4-BE49-F238E27FC236}">
                <a16:creationId xmlns:a16="http://schemas.microsoft.com/office/drawing/2014/main" id="{B21AE4BF-A171-1F2E-1008-4FEC3E16B30D}"/>
              </a:ext>
              <a:ext uri="{C183D7F6-B498-43B3-948B-1728B52AA6E4}">
                <adec:decorative xmlns:adec="http://schemas.microsoft.com/office/drawing/2017/decorative" val="1"/>
              </a:ext>
            </a:extLst>
          </p:cNvPr>
          <p:cNvSpPr/>
          <p:nvPr/>
        </p:nvSpPr>
        <p:spPr>
          <a:xfrm>
            <a:off x="8724934" y="2981161"/>
            <a:ext cx="392834" cy="569387"/>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 name="Straight Arrow Connector 21">
            <a:extLst>
              <a:ext uri="{FF2B5EF4-FFF2-40B4-BE49-F238E27FC236}">
                <a16:creationId xmlns:a16="http://schemas.microsoft.com/office/drawing/2014/main" id="{8F8DFB25-262F-439D-02FD-DA35B8BC8053}"/>
              </a:ext>
              <a:ext uri="{C183D7F6-B498-43B3-948B-1728B52AA6E4}">
                <adec:decorative xmlns:adec="http://schemas.microsoft.com/office/drawing/2017/decorative" val="1"/>
              </a:ext>
            </a:extLst>
          </p:cNvPr>
          <p:cNvCxnSpPr>
            <a:cxnSpLocks/>
            <a:stCxn id="21" idx="1"/>
          </p:cNvCxnSpPr>
          <p:nvPr/>
        </p:nvCxnSpPr>
        <p:spPr>
          <a:xfrm flipH="1">
            <a:off x="9050608" y="2879313"/>
            <a:ext cx="636919" cy="1935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61549C-0686-4C3E-D3B7-17555A7908D8}"/>
              </a:ext>
            </a:extLst>
          </p:cNvPr>
          <p:cNvSpPr txBox="1"/>
          <p:nvPr/>
        </p:nvSpPr>
        <p:spPr>
          <a:xfrm>
            <a:off x="9687527" y="2309926"/>
            <a:ext cx="1995043" cy="1138773"/>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14% of heat pump projects</a:t>
            </a:r>
            <a:r>
              <a:rPr kumimoji="0" lang="en-US" sz="1400" b="0" i="0" u="none" strike="noStrike" kern="1200" cap="none" spc="0" normalizeH="0" baseline="0" noProof="0">
                <a:ln>
                  <a:noFill/>
                </a:ln>
                <a:solidFill>
                  <a:srgbClr val="FFFFFF"/>
                </a:solidFill>
                <a:effectLst/>
                <a:uLnTx/>
                <a:uFillTx/>
                <a:latin typeface="Arial"/>
                <a:ea typeface="+mn-ea"/>
                <a:cs typeface="+mn-cs"/>
              </a:rPr>
              <a:t> incentivized by TECH Clean CA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(8,559 heat pumps) </a:t>
            </a:r>
          </a:p>
        </p:txBody>
      </p:sp>
      <p:sp>
        <p:nvSpPr>
          <p:cNvPr id="4" name="Slide Number Placeholder 3">
            <a:extLst>
              <a:ext uri="{FF2B5EF4-FFF2-40B4-BE49-F238E27FC236}">
                <a16:creationId xmlns:a16="http://schemas.microsoft.com/office/drawing/2014/main" id="{AF125376-2CF0-3222-0BB9-9FC9EA257F66}"/>
              </a:ext>
            </a:extLst>
          </p:cNvPr>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3AFAA42C-93B5-D8BF-6899-697D24BC9C11}"/>
              </a:ext>
            </a:extLst>
          </p:cNvPr>
          <p:cNvSpPr txBox="1"/>
          <p:nvPr/>
        </p:nvSpPr>
        <p:spPr>
          <a:xfrm>
            <a:off x="4802819" y="6200989"/>
            <a:ext cx="5188601"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35550"/>
                </a:solidFill>
                <a:effectLst/>
                <a:uLnTx/>
                <a:uFillTx/>
                <a:latin typeface="Arial"/>
                <a:ea typeface="+mn-ea"/>
                <a:cs typeface="+mn-cs"/>
              </a:rPr>
              <a:t>*For single-family installs through 12/31/25. Image and data accessed 1/15/26: TECH Clean California (2025). </a:t>
            </a:r>
            <a:r>
              <a:rPr kumimoji="0" lang="en-US" sz="1100" b="0" i="1" u="none" strike="noStrike" kern="1200" cap="none" spc="0" normalizeH="0" baseline="0" noProof="0">
                <a:ln>
                  <a:noFill/>
                </a:ln>
                <a:solidFill>
                  <a:srgbClr val="635550"/>
                </a:solidFill>
                <a:effectLst/>
                <a:uLnTx/>
                <a:uFillTx/>
                <a:latin typeface="Arial"/>
                <a:ea typeface="+mn-ea"/>
                <a:cs typeface="+mn-cs"/>
              </a:rPr>
              <a:t>Heat pump data visuals. </a:t>
            </a:r>
            <a:r>
              <a:rPr kumimoji="0" lang="en-US" sz="1100" b="0" i="0" u="none" strike="noStrike" kern="1200" cap="none" spc="0" normalizeH="0" baseline="0" noProof="0">
                <a:ln>
                  <a:noFill/>
                </a:ln>
                <a:solidFill>
                  <a:srgbClr val="635550"/>
                </a:solidFill>
                <a:effectLst/>
                <a:uLnTx/>
                <a:uFillTx/>
                <a:latin typeface="Arial"/>
                <a:ea typeface="+mn-ea"/>
                <a:cs typeface="+mn-cs"/>
              </a:rPr>
              <a:t>Heat pump data. </a:t>
            </a:r>
            <a:r>
              <a:rPr kumimoji="0" lang="en-US" sz="1100" b="0" i="0" u="none" strike="noStrike" kern="1200" cap="none" spc="0" normalizeH="0" baseline="0" noProof="0">
                <a:ln>
                  <a:noFill/>
                </a:ln>
                <a:solidFill>
                  <a:srgbClr val="635550"/>
                </a:solidFill>
                <a:effectLst/>
                <a:uLnTx/>
                <a:uFillTx/>
                <a:latin typeface="Arial"/>
                <a:ea typeface="+mn-ea"/>
                <a:cs typeface="+mn-cs"/>
                <a:hlinkClick r:id="rId4"/>
              </a:rPr>
              <a:t>https://techcleanca.com/heat-pump-data/heat-pump-data-visuals/</a:t>
            </a:r>
            <a:r>
              <a:rPr kumimoji="0" lang="en-US" sz="1100" b="0" i="0" u="none" strike="noStrike" kern="1200" cap="none" spc="0" normalizeH="0" baseline="0" noProof="0">
                <a:ln>
                  <a:noFill/>
                </a:ln>
                <a:solidFill>
                  <a:srgbClr val="635550"/>
                </a:solidFill>
                <a:effectLst/>
                <a:uLnTx/>
                <a:uFillTx/>
                <a:latin typeface="Arial"/>
                <a:ea typeface="+mn-ea"/>
                <a:cs typeface="+mn-cs"/>
              </a:rPr>
              <a:t>. </a:t>
            </a:r>
          </a:p>
        </p:txBody>
      </p:sp>
    </p:spTree>
    <p:extLst>
      <p:ext uri="{BB962C8B-B14F-4D97-AF65-F5344CB8AC3E}">
        <p14:creationId xmlns:p14="http://schemas.microsoft.com/office/powerpoint/2010/main" val="1977610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DC4CF-EC7B-8269-5E61-41766EA1ADEE}"/>
              </a:ext>
            </a:extLst>
          </p:cNvPr>
          <p:cNvSpPr>
            <a:spLocks noGrp="1"/>
          </p:cNvSpPr>
          <p:nvPr>
            <p:ph type="title"/>
          </p:nvPr>
        </p:nvSpPr>
        <p:spPr/>
        <p:txBody>
          <a:bodyPr>
            <a:noAutofit/>
          </a:bodyPr>
          <a:lstStyle/>
          <a:p>
            <a:r>
              <a:rPr lang="en-US" sz="3200"/>
              <a:t>Maximizing the impact of the trade ally network and external funds</a:t>
            </a:r>
            <a:endParaRPr lang="en-US" sz="4000"/>
          </a:p>
        </p:txBody>
      </p:sp>
      <p:sp>
        <p:nvSpPr>
          <p:cNvPr id="2" name="Content Placeholder 1">
            <a:extLst>
              <a:ext uri="{FF2B5EF4-FFF2-40B4-BE49-F238E27FC236}">
                <a16:creationId xmlns:a16="http://schemas.microsoft.com/office/drawing/2014/main" id="{F1451BEC-8DA7-C344-D927-7A10F62E9273}"/>
              </a:ext>
            </a:extLst>
          </p:cNvPr>
          <p:cNvSpPr>
            <a:spLocks noGrp="1"/>
          </p:cNvSpPr>
          <p:nvPr>
            <p:ph sz="quarter" idx="14"/>
          </p:nvPr>
        </p:nvSpPr>
        <p:spPr>
          <a:xfrm>
            <a:off x="772160" y="1371431"/>
            <a:ext cx="5257165" cy="4726919"/>
          </a:xfrm>
        </p:spPr>
        <p:txBody>
          <a:bodyPr/>
          <a:lstStyle/>
          <a:p>
            <a:pPr marL="285750" indent="-285750">
              <a:buFont typeface="Arial" panose="020B0604020202020204" pitchFamily="34" charset="0"/>
              <a:buChar char="•"/>
            </a:pPr>
            <a:r>
              <a:rPr lang="en-US"/>
              <a:t>Importance of the contractor </a:t>
            </a:r>
          </a:p>
          <a:p>
            <a:pPr marL="285750" indent="-285750">
              <a:buFont typeface="Arial" panose="020B0604020202020204" pitchFamily="34" charset="0"/>
              <a:buChar char="•"/>
            </a:pPr>
            <a:r>
              <a:rPr lang="en-US"/>
              <a:t>Planning for and maximizing impact of external funding </a:t>
            </a:r>
          </a:p>
          <a:p>
            <a:pPr marL="285750" indent="-285750">
              <a:buFont typeface="Arial" panose="020B0604020202020204" pitchFamily="34" charset="0"/>
              <a:buChar char="•"/>
            </a:pPr>
            <a:r>
              <a:rPr lang="en-US"/>
              <a:t>Optimizing the customer adoption journey and energy benefits</a:t>
            </a:r>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12" name="Picture 11" descr="SMUD's 2024 2024 Contractor End of Year Event">
            <a:extLst>
              <a:ext uri="{FF2B5EF4-FFF2-40B4-BE49-F238E27FC236}">
                <a16:creationId xmlns:a16="http://schemas.microsoft.com/office/drawing/2014/main" id="{6A78F3E2-CF5F-6C20-9513-60D5004CEF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487920" y="1071327"/>
            <a:ext cx="4232316" cy="246811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DFA34F4-3BE5-E536-384E-4E61113FA22A}"/>
              </a:ext>
            </a:extLst>
          </p:cNvPr>
          <p:cNvSpPr txBox="1"/>
          <p:nvPr/>
        </p:nvSpPr>
        <p:spPr>
          <a:xfrm>
            <a:off x="7888843" y="3558297"/>
            <a:ext cx="386270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SMUD Contractor Network 2024 End-of-Year Event</a:t>
            </a:r>
          </a:p>
        </p:txBody>
      </p:sp>
      <p:sp>
        <p:nvSpPr>
          <p:cNvPr id="5" name="Slide Number Placeholder 4">
            <a:extLst>
              <a:ext uri="{FF2B5EF4-FFF2-40B4-BE49-F238E27FC236}">
                <a16:creationId xmlns:a16="http://schemas.microsoft.com/office/drawing/2014/main" id="{81E77AF7-6BA4-333B-1654-BB6E2474DCDC}"/>
              </a:ext>
            </a:extLst>
          </p:cNvPr>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25" name="Chart 24" descr="Figure depicting incentive levels by month for variable speed heat pump HVAC units. ">
            <a:extLst>
              <a:ext uri="{FF2B5EF4-FFF2-40B4-BE49-F238E27FC236}">
                <a16:creationId xmlns:a16="http://schemas.microsoft.com/office/drawing/2014/main" id="{BB3834C9-372B-4632-A400-B1669D0B2E7A}"/>
              </a:ext>
              <a:ext uri="{147F2762-F138-4A5C-976F-8EAC2B608ADB}">
                <a16:predDERef xmlns:a16="http://schemas.microsoft.com/office/drawing/2014/main" pred="{CB4AB31E-57E6-440B-1D63-77D3947251E3}"/>
              </a:ext>
            </a:extLst>
          </p:cNvPr>
          <p:cNvGraphicFramePr>
            <a:graphicFrameLocks/>
          </p:cNvGraphicFramePr>
          <p:nvPr/>
        </p:nvGraphicFramePr>
        <p:xfrm>
          <a:off x="91440" y="3147872"/>
          <a:ext cx="7063392" cy="3635599"/>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descr="Image of SMUD's Contractor Network website landing page">
            <a:extLst>
              <a:ext uri="{FF2B5EF4-FFF2-40B4-BE49-F238E27FC236}">
                <a16:creationId xmlns:a16="http://schemas.microsoft.com/office/drawing/2014/main" id="{CCBAD3F3-B5AC-5496-F7C1-964F5806E36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355128" y="4080186"/>
            <a:ext cx="3281819" cy="1770969"/>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6FEAA426-B214-B89E-97C7-F535C382FDEE}"/>
              </a:ext>
            </a:extLst>
          </p:cNvPr>
          <p:cNvSpPr txBox="1"/>
          <p:nvPr/>
        </p:nvSpPr>
        <p:spPr>
          <a:xfrm>
            <a:off x="7154832" y="6098350"/>
            <a:ext cx="17258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35550"/>
                </a:solidFill>
                <a:effectLst/>
                <a:uLnTx/>
                <a:uFillTx/>
                <a:latin typeface="Arial"/>
                <a:ea typeface="+mn-ea"/>
                <a:cs typeface="+mn-cs"/>
              </a:rPr>
              <a:t>402 approved contractors</a:t>
            </a:r>
          </a:p>
        </p:txBody>
      </p:sp>
      <p:sp>
        <p:nvSpPr>
          <p:cNvPr id="18" name="TextBox 17">
            <a:extLst>
              <a:ext uri="{FF2B5EF4-FFF2-40B4-BE49-F238E27FC236}">
                <a16:creationId xmlns:a16="http://schemas.microsoft.com/office/drawing/2014/main" id="{4BB2AE07-C48F-C175-51C3-CAED5825939D}"/>
              </a:ext>
            </a:extLst>
          </p:cNvPr>
          <p:cNvSpPr txBox="1"/>
          <p:nvPr/>
        </p:nvSpPr>
        <p:spPr>
          <a:xfrm>
            <a:off x="8484430" y="5796543"/>
            <a:ext cx="328181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35550"/>
                </a:solidFill>
                <a:effectLst/>
                <a:uLnTx/>
                <a:uFillTx/>
                <a:latin typeface="Arial"/>
                <a:ea typeface="+mn-ea"/>
                <a:cs typeface="+mn-cs"/>
                <a:hlinkClick r:id="rId6"/>
              </a:rPr>
              <a:t>SMUDContractorNetwork.org</a:t>
            </a:r>
            <a:r>
              <a:rPr kumimoji="0" lang="en-US" sz="1800" b="0" i="0" u="none" strike="noStrike" kern="1200" cap="none" spc="0" normalizeH="0" baseline="0" noProof="0">
                <a:ln>
                  <a:noFill/>
                </a:ln>
                <a:solidFill>
                  <a:srgbClr val="635550"/>
                </a:solidFill>
                <a:effectLst/>
                <a:uLnTx/>
                <a:uFillTx/>
                <a:latin typeface="Arial"/>
                <a:ea typeface="+mn-ea"/>
                <a:cs typeface="+mn-cs"/>
              </a:rPr>
              <a:t> </a:t>
            </a:r>
          </a:p>
        </p:txBody>
      </p:sp>
    </p:spTree>
    <p:extLst>
      <p:ext uri="{BB962C8B-B14F-4D97-AF65-F5344CB8AC3E}">
        <p14:creationId xmlns:p14="http://schemas.microsoft.com/office/powerpoint/2010/main" val="2118498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01A462-3DCE-62BF-DF0B-8A1CAD06AF33}"/>
              </a:ext>
            </a:extLst>
          </p:cNvPr>
          <p:cNvSpPr>
            <a:spLocks noGrp="1"/>
          </p:cNvSpPr>
          <p:nvPr>
            <p:ph type="title"/>
          </p:nvPr>
        </p:nvSpPr>
        <p:spPr/>
        <p:txBody>
          <a:bodyPr>
            <a:normAutofit/>
          </a:bodyPr>
          <a:lstStyle/>
          <a:p>
            <a:r>
              <a:rPr lang="en-US" sz="4000"/>
              <a:t>Finding opportunities for cost efficiencies</a:t>
            </a:r>
          </a:p>
        </p:txBody>
      </p:sp>
      <p:graphicFrame>
        <p:nvGraphicFramePr>
          <p:cNvPr id="7" name="Chart 6" descr="Bar chart depicting cost ranges by contractor.">
            <a:extLst>
              <a:ext uri="{FF2B5EF4-FFF2-40B4-BE49-F238E27FC236}">
                <a16:creationId xmlns:a16="http://schemas.microsoft.com/office/drawing/2014/main" id="{7E04D1D4-7325-868F-F7FB-56B4C2355759}"/>
              </a:ext>
            </a:extLst>
          </p:cNvPr>
          <p:cNvGraphicFramePr>
            <a:graphicFrameLocks/>
          </p:cNvGraphicFramePr>
          <p:nvPr/>
        </p:nvGraphicFramePr>
        <p:xfrm>
          <a:off x="1570664" y="1255043"/>
          <a:ext cx="8792220" cy="5045846"/>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37B31684-A7C3-BD53-91D4-8CDBCE5FD345}"/>
              </a:ext>
            </a:extLst>
          </p:cNvPr>
          <p:cNvSpPr txBox="1"/>
          <p:nvPr/>
        </p:nvSpPr>
        <p:spPr>
          <a:xfrm>
            <a:off x="1473852" y="2112843"/>
            <a:ext cx="868183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Total project count = 538</a:t>
            </a:r>
          </a:p>
        </p:txBody>
      </p:sp>
      <p:sp>
        <p:nvSpPr>
          <p:cNvPr id="27" name="TextBox 26">
            <a:extLst>
              <a:ext uri="{FF2B5EF4-FFF2-40B4-BE49-F238E27FC236}">
                <a16:creationId xmlns:a16="http://schemas.microsoft.com/office/drawing/2014/main" id="{400D7514-E1BB-DD71-1530-7CD9141BBE83}"/>
              </a:ext>
            </a:extLst>
          </p:cNvPr>
          <p:cNvSpPr txBox="1"/>
          <p:nvPr/>
        </p:nvSpPr>
        <p:spPr>
          <a:xfrm>
            <a:off x="8832406" y="2436320"/>
            <a:ext cx="2804541" cy="646331"/>
          </a:xfrm>
          <a:prstGeom prst="rect">
            <a:avLst/>
          </a:prstGeom>
          <a:solidFill>
            <a:schemeClr val="tx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35550"/>
                </a:solidFill>
                <a:effectLst/>
                <a:uLnTx/>
                <a:uFillTx/>
                <a:latin typeface="Arial"/>
                <a:ea typeface="+mn-ea"/>
                <a:cs typeface="+mn-cs"/>
              </a:rPr>
              <a:t>Median HPWH installation cost: $6,017</a:t>
            </a:r>
          </a:p>
        </p:txBody>
      </p:sp>
      <p:cxnSp>
        <p:nvCxnSpPr>
          <p:cNvPr id="12" name="Straight Connector 11">
            <a:extLst>
              <a:ext uri="{FF2B5EF4-FFF2-40B4-BE49-F238E27FC236}">
                <a16:creationId xmlns:a16="http://schemas.microsoft.com/office/drawing/2014/main" id="{87F2AD85-6F79-D9E2-D217-D82CAB753A4D}"/>
              </a:ext>
              <a:ext uri="{C183D7F6-B498-43B3-948B-1728B52AA6E4}">
                <adec:decorative xmlns:adec="http://schemas.microsoft.com/office/drawing/2017/decorative" val="1"/>
              </a:ext>
            </a:extLst>
          </p:cNvPr>
          <p:cNvCxnSpPr>
            <a:cxnSpLocks/>
          </p:cNvCxnSpPr>
          <p:nvPr/>
        </p:nvCxnSpPr>
        <p:spPr>
          <a:xfrm flipV="1">
            <a:off x="3007850" y="3814681"/>
            <a:ext cx="0" cy="757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860EBD8-121D-CE82-4F92-8A3A9B3443B3}"/>
              </a:ext>
            </a:extLst>
          </p:cNvPr>
          <p:cNvSpPr txBox="1"/>
          <p:nvPr/>
        </p:nvSpPr>
        <p:spPr>
          <a:xfrm>
            <a:off x="2685066" y="4572014"/>
            <a:ext cx="811445" cy="646331"/>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19% Program Share</a:t>
            </a:r>
          </a:p>
        </p:txBody>
      </p:sp>
      <p:sp>
        <p:nvSpPr>
          <p:cNvPr id="10" name="TextBox 9">
            <a:extLst>
              <a:ext uri="{FF2B5EF4-FFF2-40B4-BE49-F238E27FC236}">
                <a16:creationId xmlns:a16="http://schemas.microsoft.com/office/drawing/2014/main" id="{CC93C974-8695-C36D-DDD1-1C740C81D1A2}"/>
              </a:ext>
            </a:extLst>
          </p:cNvPr>
          <p:cNvSpPr txBox="1"/>
          <p:nvPr/>
        </p:nvSpPr>
        <p:spPr>
          <a:xfrm>
            <a:off x="4023579" y="4618181"/>
            <a:ext cx="3041931" cy="276999"/>
          </a:xfrm>
          <a:prstGeom prst="rect">
            <a:avLst/>
          </a:prstGeom>
          <a:solidFill>
            <a:schemeClr val="bg2">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≤6% Program Share</a:t>
            </a:r>
          </a:p>
        </p:txBody>
      </p:sp>
      <p:cxnSp>
        <p:nvCxnSpPr>
          <p:cNvPr id="16" name="Straight Connector 15">
            <a:extLst>
              <a:ext uri="{FF2B5EF4-FFF2-40B4-BE49-F238E27FC236}">
                <a16:creationId xmlns:a16="http://schemas.microsoft.com/office/drawing/2014/main" id="{BD752119-FBF8-642B-37E6-F95B899FA669}"/>
              </a:ext>
              <a:ext uri="{C183D7F6-B498-43B3-948B-1728B52AA6E4}">
                <adec:decorative xmlns:adec="http://schemas.microsoft.com/office/drawing/2017/decorative" val="1"/>
              </a:ext>
            </a:extLst>
          </p:cNvPr>
          <p:cNvCxnSpPr>
            <a:cxnSpLocks/>
            <a:stCxn id="15" idx="0"/>
          </p:cNvCxnSpPr>
          <p:nvPr/>
        </p:nvCxnSpPr>
        <p:spPr>
          <a:xfrm flipH="1" flipV="1">
            <a:off x="8228869" y="4421791"/>
            <a:ext cx="10631" cy="336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C882FE9-9090-40C2-F632-A8FB2BF713F5}"/>
              </a:ext>
            </a:extLst>
          </p:cNvPr>
          <p:cNvSpPr txBox="1"/>
          <p:nvPr/>
        </p:nvSpPr>
        <p:spPr>
          <a:xfrm>
            <a:off x="7833777" y="4758664"/>
            <a:ext cx="811445" cy="646331"/>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32% Program Share</a:t>
            </a:r>
          </a:p>
        </p:txBody>
      </p:sp>
      <p:cxnSp>
        <p:nvCxnSpPr>
          <p:cNvPr id="24" name="Straight Connector 23">
            <a:extLst>
              <a:ext uri="{FF2B5EF4-FFF2-40B4-BE49-F238E27FC236}">
                <a16:creationId xmlns:a16="http://schemas.microsoft.com/office/drawing/2014/main" id="{C098ECE2-06D7-09B7-0C6E-00861D86D219}"/>
              </a:ext>
              <a:ext uri="{C183D7F6-B498-43B3-948B-1728B52AA6E4}">
                <adec:decorative xmlns:adec="http://schemas.microsoft.com/office/drawing/2017/decorative" val="1"/>
              </a:ext>
            </a:extLst>
          </p:cNvPr>
          <p:cNvCxnSpPr>
            <a:cxnSpLocks/>
            <a:stCxn id="22" idx="0"/>
          </p:cNvCxnSpPr>
          <p:nvPr/>
        </p:nvCxnSpPr>
        <p:spPr>
          <a:xfrm flipH="1" flipV="1">
            <a:off x="9586937" y="4362586"/>
            <a:ext cx="163031" cy="37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CCA2A91-00E3-7D00-E446-A7C4AB0DA537}"/>
              </a:ext>
            </a:extLst>
          </p:cNvPr>
          <p:cNvSpPr txBox="1"/>
          <p:nvPr/>
        </p:nvSpPr>
        <p:spPr>
          <a:xfrm>
            <a:off x="9344245" y="4736489"/>
            <a:ext cx="811445" cy="646331"/>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36% Program Share</a:t>
            </a:r>
          </a:p>
        </p:txBody>
      </p:sp>
      <p:sp>
        <p:nvSpPr>
          <p:cNvPr id="5" name="Slide Number Placeholder 4">
            <a:extLst>
              <a:ext uri="{FF2B5EF4-FFF2-40B4-BE49-F238E27FC236}">
                <a16:creationId xmlns:a16="http://schemas.microsoft.com/office/drawing/2014/main" id="{1777171E-0253-D302-99A1-CDE0AC9B50EA}"/>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098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E29D35-E955-116F-400B-C2D25BD25EA9}"/>
              </a:ext>
            </a:extLst>
          </p:cNvPr>
          <p:cNvSpPr>
            <a:spLocks noGrp="1"/>
          </p:cNvSpPr>
          <p:nvPr>
            <p:ph type="title"/>
          </p:nvPr>
        </p:nvSpPr>
        <p:spPr>
          <a:xfrm>
            <a:off x="386081" y="298938"/>
            <a:ext cx="5117258" cy="1225062"/>
          </a:xfrm>
        </p:spPr>
        <p:txBody>
          <a:bodyPr>
            <a:noAutofit/>
          </a:bodyPr>
          <a:lstStyle/>
          <a:p>
            <a:r>
              <a:rPr lang="en-US"/>
              <a:t>Variation in cost and performance by installer </a:t>
            </a:r>
          </a:p>
        </p:txBody>
      </p:sp>
      <p:sp>
        <p:nvSpPr>
          <p:cNvPr id="12" name="TextBox 11">
            <a:extLst>
              <a:ext uri="{FF2B5EF4-FFF2-40B4-BE49-F238E27FC236}">
                <a16:creationId xmlns:a16="http://schemas.microsoft.com/office/drawing/2014/main" id="{02DB3453-6ED0-D3BE-6E0B-E891FFDE5179}"/>
              </a:ext>
            </a:extLst>
          </p:cNvPr>
          <p:cNvSpPr txBox="1"/>
          <p:nvPr/>
        </p:nvSpPr>
        <p:spPr>
          <a:xfrm>
            <a:off x="1249836" y="2703169"/>
            <a:ext cx="338974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35550"/>
                </a:solidFill>
                <a:effectLst/>
                <a:uLnTx/>
                <a:uFillTx/>
                <a:latin typeface="Arial"/>
                <a:ea typeface="+mn-ea"/>
                <a:cs typeface="+mn-cs"/>
              </a:rPr>
              <a:t>Variable speed heat pump HVAC installation cost and improvement in energy efficiency by contractor:</a:t>
            </a:r>
          </a:p>
        </p:txBody>
      </p:sp>
      <p:sp>
        <p:nvSpPr>
          <p:cNvPr id="8" name="TextBox 7">
            <a:extLst>
              <a:ext uri="{FF2B5EF4-FFF2-40B4-BE49-F238E27FC236}">
                <a16:creationId xmlns:a16="http://schemas.microsoft.com/office/drawing/2014/main" id="{55A84789-DB9C-EFBE-2573-B955434DAC25}"/>
              </a:ext>
            </a:extLst>
          </p:cNvPr>
          <p:cNvSpPr txBox="1"/>
          <p:nvPr/>
        </p:nvSpPr>
        <p:spPr>
          <a:xfrm>
            <a:off x="3515715" y="4618000"/>
            <a:ext cx="1478371"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35550"/>
                </a:solidFill>
                <a:effectLst/>
                <a:uLnTx/>
                <a:uFillTx/>
                <a:latin typeface="Arial"/>
                <a:ea typeface="+mn-ea"/>
                <a:cs typeface="+mn-cs"/>
              </a:rPr>
              <a:t>Below average install costs</a:t>
            </a:r>
          </a:p>
        </p:txBody>
      </p:sp>
      <p:pic>
        <p:nvPicPr>
          <p:cNvPr id="7" name="Graphic 6" descr="Figure depicting the average costs and efficiency improvements by contractor, with each bubble representing the number of projects by installer">
            <a:extLst>
              <a:ext uri="{FF2B5EF4-FFF2-40B4-BE49-F238E27FC236}">
                <a16:creationId xmlns:a16="http://schemas.microsoft.com/office/drawing/2014/main" id="{3A79902E-10C4-F921-734E-973C30A5C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0038" y="215272"/>
            <a:ext cx="4749687" cy="6642728"/>
          </a:xfrm>
          <a:prstGeom prst="rect">
            <a:avLst/>
          </a:prstGeom>
        </p:spPr>
      </p:pic>
      <p:cxnSp>
        <p:nvCxnSpPr>
          <p:cNvPr id="10" name="Straight Arrow Connector 9">
            <a:extLst>
              <a:ext uri="{FF2B5EF4-FFF2-40B4-BE49-F238E27FC236}">
                <a16:creationId xmlns:a16="http://schemas.microsoft.com/office/drawing/2014/main" id="{8F6F28C6-FC94-E7AE-59AC-D380BEF064EB}"/>
              </a:ext>
              <a:ext uri="{C183D7F6-B498-43B3-948B-1728B52AA6E4}">
                <adec:decorative xmlns:adec="http://schemas.microsoft.com/office/drawing/2017/decorative" val="1"/>
              </a:ext>
            </a:extLst>
          </p:cNvPr>
          <p:cNvCxnSpPr>
            <a:cxnSpLocks/>
          </p:cNvCxnSpPr>
          <p:nvPr/>
        </p:nvCxnSpPr>
        <p:spPr>
          <a:xfrm>
            <a:off x="4976650" y="3348530"/>
            <a:ext cx="0" cy="2798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E4A1911F-7845-943F-19D2-E9A67016E9A6}"/>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F60F86A-FA87-22CA-2848-64922A0B144C}"/>
              </a:ext>
            </a:extLst>
          </p:cNvPr>
          <p:cNvSpPr txBox="1"/>
          <p:nvPr/>
        </p:nvSpPr>
        <p:spPr>
          <a:xfrm>
            <a:off x="3582703" y="6282997"/>
            <a:ext cx="1478371"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35550"/>
                </a:solidFill>
                <a:effectLst/>
                <a:uLnTx/>
                <a:uFillTx/>
                <a:latin typeface="Arial"/>
                <a:ea typeface="+mn-ea"/>
                <a:cs typeface="+mn-cs"/>
              </a:rPr>
              <a:t>Improvement in efficiency</a:t>
            </a:r>
          </a:p>
        </p:txBody>
      </p:sp>
      <p:cxnSp>
        <p:nvCxnSpPr>
          <p:cNvPr id="11" name="Straight Arrow Connector 10">
            <a:extLst>
              <a:ext uri="{FF2B5EF4-FFF2-40B4-BE49-F238E27FC236}">
                <a16:creationId xmlns:a16="http://schemas.microsoft.com/office/drawing/2014/main" id="{B17F9C10-BF4A-3798-EA2B-C9105848A218}"/>
              </a:ext>
              <a:ext uri="{C183D7F6-B498-43B3-948B-1728B52AA6E4}">
                <adec:decorative xmlns:adec="http://schemas.microsoft.com/office/drawing/2017/decorative" val="1"/>
              </a:ext>
            </a:extLst>
          </p:cNvPr>
          <p:cNvCxnSpPr>
            <a:cxnSpLocks/>
          </p:cNvCxnSpPr>
          <p:nvPr/>
        </p:nvCxnSpPr>
        <p:spPr>
          <a:xfrm flipH="1">
            <a:off x="5129050" y="6748432"/>
            <a:ext cx="31835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DC5E0A9-6D93-2C3C-7609-70A2870173BA}"/>
              </a:ext>
            </a:extLst>
          </p:cNvPr>
          <p:cNvSpPr txBox="1"/>
          <p:nvPr/>
        </p:nvSpPr>
        <p:spPr>
          <a:xfrm>
            <a:off x="8438024" y="6623629"/>
            <a:ext cx="244105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635550"/>
                </a:solidFill>
                <a:effectLst/>
                <a:uLnTx/>
                <a:uFillTx/>
                <a:latin typeface="Arial"/>
                <a:ea typeface="+mn-ea"/>
                <a:cs typeface="+mn-cs"/>
              </a:rPr>
              <a:t>(Post- minus pre-efficiency score)</a:t>
            </a:r>
          </a:p>
        </p:txBody>
      </p:sp>
    </p:spTree>
    <p:extLst>
      <p:ext uri="{BB962C8B-B14F-4D97-AF65-F5344CB8AC3E}">
        <p14:creationId xmlns:p14="http://schemas.microsoft.com/office/powerpoint/2010/main" val="41701979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25A6-CF9C-885F-1B33-F27DDE6ADD70}"/>
              </a:ext>
            </a:extLst>
          </p:cNvPr>
          <p:cNvSpPr>
            <a:spLocks noGrp="1"/>
          </p:cNvSpPr>
          <p:nvPr>
            <p:ph type="title"/>
          </p:nvPr>
        </p:nvSpPr>
        <p:spPr>
          <a:xfrm>
            <a:off x="623727" y="270363"/>
            <a:ext cx="11013220" cy="963678"/>
          </a:xfrm>
        </p:spPr>
        <p:txBody>
          <a:bodyPr>
            <a:noAutofit/>
          </a:bodyPr>
          <a:lstStyle/>
          <a:p>
            <a:r>
              <a:rPr lang="en-US"/>
              <a:t>Understanding technology impacts and installation practices of heat pump HVACs</a:t>
            </a:r>
          </a:p>
        </p:txBody>
      </p:sp>
      <p:sp>
        <p:nvSpPr>
          <p:cNvPr id="8" name="Content Placeholder 4">
            <a:extLst>
              <a:ext uri="{FF2B5EF4-FFF2-40B4-BE49-F238E27FC236}">
                <a16:creationId xmlns:a16="http://schemas.microsoft.com/office/drawing/2014/main" id="{D50A7603-7C4A-9E20-371E-18F508AFA545}"/>
              </a:ext>
            </a:extLst>
          </p:cNvPr>
          <p:cNvSpPr>
            <a:spLocks noGrp="1"/>
          </p:cNvSpPr>
          <p:nvPr/>
        </p:nvSpPr>
        <p:spPr>
          <a:xfrm>
            <a:off x="457903" y="1740919"/>
            <a:ext cx="8131917" cy="384389"/>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rgbClr val="6355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467" kern="1200">
                <a:solidFill>
                  <a:srgbClr val="6355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933" kern="1200">
                <a:solidFill>
                  <a:srgbClr val="6355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6355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6355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35550"/>
                </a:solidFill>
                <a:effectLst/>
                <a:uLnTx/>
                <a:uFillTx/>
                <a:latin typeface="Arial" panose="020B0604020202020204" pitchFamily="34" charset="0"/>
                <a:ea typeface="+mn-ea"/>
                <a:cs typeface="Arial" panose="020B0604020202020204" pitchFamily="34" charset="0"/>
              </a:rPr>
              <a:t>Estimated HP HVAC annual and seasonal savings (kWh) - overall and by technology type</a:t>
            </a:r>
            <a:endParaRPr kumimoji="0" lang="en-GB" sz="1600" b="1" i="0" u="none" strike="noStrike" kern="1200" cap="none" spc="0" normalizeH="0" baseline="0" noProof="0">
              <a:ln>
                <a:noFill/>
              </a:ln>
              <a:solidFill>
                <a:srgbClr val="6355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6355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635550"/>
              </a:solidFill>
              <a:effectLst/>
              <a:uLnTx/>
              <a:uFillTx/>
              <a:latin typeface="Arial" panose="020B0604020202020204" pitchFamily="34" charset="0"/>
              <a:ea typeface="+mn-ea"/>
              <a:cs typeface="Arial" panose="020B0604020202020204" pitchFamily="34" charset="0"/>
            </a:endParaRPr>
          </a:p>
        </p:txBody>
      </p:sp>
      <p:graphicFrame>
        <p:nvGraphicFramePr>
          <p:cNvPr id="7" name="Chart 6" descr="A bar chart showing impacts to annual and seasonal energy impacts due to heat pump retrofits, for electric-to-electric retrofits, and gas-to-electric retrofits. ">
            <a:extLst>
              <a:ext uri="{FF2B5EF4-FFF2-40B4-BE49-F238E27FC236}">
                <a16:creationId xmlns:a16="http://schemas.microsoft.com/office/drawing/2014/main" id="{4E403909-BFF9-690B-42A3-5D493EB28A5D}"/>
              </a:ext>
            </a:extLst>
          </p:cNvPr>
          <p:cNvGraphicFramePr/>
          <p:nvPr/>
        </p:nvGraphicFramePr>
        <p:xfrm>
          <a:off x="355600" y="2021840"/>
          <a:ext cx="8234219" cy="3683077"/>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16">
            <a:extLst>
              <a:ext uri="{FF2B5EF4-FFF2-40B4-BE49-F238E27FC236}">
                <a16:creationId xmlns:a16="http://schemas.microsoft.com/office/drawing/2014/main" id="{6418021E-3E04-A384-9DEB-B44BEF8C3A27}"/>
              </a:ext>
            </a:extLst>
          </p:cNvPr>
          <p:cNvSpPr txBox="1">
            <a:spLocks/>
          </p:cNvSpPr>
          <p:nvPr/>
        </p:nvSpPr>
        <p:spPr>
          <a:xfrm>
            <a:off x="1878394" y="2039164"/>
            <a:ext cx="2218676" cy="282087"/>
          </a:xfrm>
          <a:prstGeom prst="rect">
            <a:avLst/>
          </a:prstGeom>
          <a:solidFill>
            <a:schemeClr val="tx1">
              <a:lumMod val="60000"/>
              <a:lumOff val="40000"/>
            </a:schemeClr>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355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35550">
                    <a:lumMod val="50000"/>
                  </a:srgbClr>
                </a:solidFill>
                <a:effectLst/>
                <a:uLnTx/>
                <a:uFillTx/>
                <a:latin typeface="Arial" panose="020B0604020202020204" pitchFamily="34" charset="0"/>
                <a:ea typeface="+mn-ea"/>
                <a:cs typeface="Arial" panose="020B0604020202020204" pitchFamily="34" charset="0"/>
              </a:rPr>
              <a:t>9% overall savings</a:t>
            </a:r>
          </a:p>
        </p:txBody>
      </p:sp>
      <p:cxnSp>
        <p:nvCxnSpPr>
          <p:cNvPr id="13" name="Straight Connector 12">
            <a:extLst>
              <a:ext uri="{FF2B5EF4-FFF2-40B4-BE49-F238E27FC236}">
                <a16:creationId xmlns:a16="http://schemas.microsoft.com/office/drawing/2014/main" id="{49ED9512-9C2A-09CC-25D5-BE0725CD80A6}"/>
              </a:ext>
              <a:ext uri="{C183D7F6-B498-43B3-948B-1728B52AA6E4}">
                <adec:decorative xmlns:adec="http://schemas.microsoft.com/office/drawing/2017/decorative" val="1"/>
              </a:ext>
            </a:extLst>
          </p:cNvPr>
          <p:cNvCxnSpPr>
            <a:cxnSpLocks/>
          </p:cNvCxnSpPr>
          <p:nvPr/>
        </p:nvCxnSpPr>
        <p:spPr>
          <a:xfrm flipV="1">
            <a:off x="1351280" y="2283581"/>
            <a:ext cx="527114" cy="427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16">
            <a:extLst>
              <a:ext uri="{FF2B5EF4-FFF2-40B4-BE49-F238E27FC236}">
                <a16:creationId xmlns:a16="http://schemas.microsoft.com/office/drawing/2014/main" id="{22C72FAF-744C-D6A3-7D1B-B8653E74BB92}"/>
              </a:ext>
            </a:extLst>
          </p:cNvPr>
          <p:cNvSpPr txBox="1">
            <a:spLocks/>
          </p:cNvSpPr>
          <p:nvPr/>
        </p:nvSpPr>
        <p:spPr>
          <a:xfrm>
            <a:off x="6096000" y="2495071"/>
            <a:ext cx="2387065" cy="292874"/>
          </a:xfrm>
          <a:prstGeom prst="rect">
            <a:avLst/>
          </a:prstGeom>
          <a:solidFill>
            <a:schemeClr val="tx1">
              <a:lumMod val="60000"/>
              <a:lumOff val="40000"/>
            </a:schemeClr>
          </a:solidFill>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6355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355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35550">
                    <a:lumMod val="50000"/>
                  </a:srgbClr>
                </a:solidFill>
                <a:effectLst/>
                <a:uLnTx/>
                <a:uFillTx/>
                <a:latin typeface="Arial" panose="020B0604020202020204" pitchFamily="34" charset="0"/>
                <a:ea typeface="+mn-ea"/>
                <a:cs typeface="Arial" panose="020B0604020202020204" pitchFamily="34" charset="0"/>
              </a:rPr>
              <a:t>5% overall summer savings </a:t>
            </a:r>
          </a:p>
        </p:txBody>
      </p:sp>
      <p:cxnSp>
        <p:nvCxnSpPr>
          <p:cNvPr id="11" name="Straight Connector 10">
            <a:extLst>
              <a:ext uri="{FF2B5EF4-FFF2-40B4-BE49-F238E27FC236}">
                <a16:creationId xmlns:a16="http://schemas.microsoft.com/office/drawing/2014/main" id="{15C4E2D1-2843-1FBE-4E25-D156432AC0C9}"/>
              </a:ext>
              <a:ext uri="{C183D7F6-B498-43B3-948B-1728B52AA6E4}">
                <adec:decorative xmlns:adec="http://schemas.microsoft.com/office/drawing/2017/decorative" val="1"/>
              </a:ext>
            </a:extLst>
          </p:cNvPr>
          <p:cNvCxnSpPr>
            <a:cxnSpLocks/>
          </p:cNvCxnSpPr>
          <p:nvPr/>
        </p:nvCxnSpPr>
        <p:spPr>
          <a:xfrm>
            <a:off x="6134523" y="2787945"/>
            <a:ext cx="187778" cy="402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C72A6E9-5D88-D1E9-AFFF-64F0ED88964B}"/>
              </a:ext>
            </a:extLst>
          </p:cNvPr>
          <p:cNvSpPr txBox="1"/>
          <p:nvPr/>
        </p:nvSpPr>
        <p:spPr>
          <a:xfrm>
            <a:off x="1101969" y="5814302"/>
            <a:ext cx="359763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35550"/>
                </a:solidFill>
                <a:effectLst/>
                <a:uLnTx/>
                <a:uFillTx/>
                <a:latin typeface="Arial"/>
                <a:ea typeface="+mn-ea"/>
                <a:cs typeface="+mn-cs"/>
              </a:rPr>
              <a:t>90% confidence interval </a:t>
            </a:r>
          </a:p>
        </p:txBody>
      </p:sp>
      <p:sp>
        <p:nvSpPr>
          <p:cNvPr id="9" name="TextBox 8">
            <a:extLst>
              <a:ext uri="{FF2B5EF4-FFF2-40B4-BE49-F238E27FC236}">
                <a16:creationId xmlns:a16="http://schemas.microsoft.com/office/drawing/2014/main" id="{726A6838-8A95-BE8B-0890-B6C6F675EA61}"/>
              </a:ext>
            </a:extLst>
          </p:cNvPr>
          <p:cNvSpPr txBox="1"/>
          <p:nvPr/>
        </p:nvSpPr>
        <p:spPr>
          <a:xfrm>
            <a:off x="2359162" y="6185297"/>
            <a:ext cx="6088157" cy="369332"/>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a:ea typeface="+mn-ea"/>
                <a:cs typeface="+mn-cs"/>
              </a:rPr>
              <a:t>Statistical evaluation included matched comparison groups, site-level weather modeling, difference-in-difference model, and pre- and post-analysis. </a:t>
            </a:r>
          </a:p>
        </p:txBody>
      </p:sp>
      <p:grpSp>
        <p:nvGrpSpPr>
          <p:cNvPr id="18" name="Group 17">
            <a:extLst>
              <a:ext uri="{FF2B5EF4-FFF2-40B4-BE49-F238E27FC236}">
                <a16:creationId xmlns:a16="http://schemas.microsoft.com/office/drawing/2014/main" id="{A1009C0B-2276-15DA-7D95-FBB870708350}"/>
              </a:ext>
              <a:ext uri="{C183D7F6-B498-43B3-948B-1728B52AA6E4}">
                <adec:decorative xmlns:adec="http://schemas.microsoft.com/office/drawing/2017/decorative" val="1"/>
              </a:ext>
            </a:extLst>
          </p:cNvPr>
          <p:cNvGrpSpPr/>
          <p:nvPr/>
        </p:nvGrpSpPr>
        <p:grpSpPr>
          <a:xfrm>
            <a:off x="9062720" y="1723375"/>
            <a:ext cx="2671377" cy="3860799"/>
            <a:chOff x="9150054" y="1565339"/>
            <a:chExt cx="3041945" cy="4917079"/>
          </a:xfrm>
        </p:grpSpPr>
        <p:sp>
          <p:nvSpPr>
            <p:cNvPr id="19" name="Rectangle 18">
              <a:extLst>
                <a:ext uri="{FF2B5EF4-FFF2-40B4-BE49-F238E27FC236}">
                  <a16:creationId xmlns:a16="http://schemas.microsoft.com/office/drawing/2014/main" id="{4AE20364-BD87-34B8-124E-DE3DE766E54A}"/>
                </a:ext>
              </a:extLst>
            </p:cNvPr>
            <p:cNvSpPr/>
            <p:nvPr/>
          </p:nvSpPr>
          <p:spPr>
            <a:xfrm>
              <a:off x="9150054" y="1565339"/>
              <a:ext cx="3041945" cy="49170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437EFD32-8A78-54A3-222D-798FDBCB543A}"/>
                </a:ext>
              </a:extLst>
            </p:cNvPr>
            <p:cNvSpPr txBox="1"/>
            <p:nvPr/>
          </p:nvSpPr>
          <p:spPr>
            <a:xfrm>
              <a:off x="9295311" y="2409316"/>
              <a:ext cx="2896686" cy="376302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35550"/>
                  </a:solidFill>
                  <a:effectLst/>
                  <a:uLnTx/>
                  <a:uFillTx/>
                  <a:latin typeface="Arial"/>
                  <a:ea typeface="+mn-ea"/>
                  <a:cs typeface="+mn-cs"/>
                </a:rPr>
                <a:t>Evaluation of ~ 4K installs 2020 – 2022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35550"/>
                  </a:solidFill>
                  <a:effectLst/>
                  <a:uLnTx/>
                  <a:uFillTx/>
                  <a:latin typeface="Arial"/>
                  <a:ea typeface="+mn-ea"/>
                  <a:cs typeface="+mn-cs"/>
                </a:rPr>
                <a:t>No significant difference in savings or new winter load between two-stage and variable-speed heat pumps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35550"/>
                  </a:solidFill>
                  <a:effectLst/>
                  <a:uLnTx/>
                  <a:uFillTx/>
                  <a:latin typeface="Arial"/>
                  <a:ea typeface="+mn-ea"/>
                  <a:cs typeface="+mn-cs"/>
                </a:rPr>
                <a:t>Wide variation in energy outcomes by installer</a:t>
              </a:r>
            </a:p>
          </p:txBody>
        </p:sp>
      </p:grpSp>
      <p:sp>
        <p:nvSpPr>
          <p:cNvPr id="15" name="TextBox 14">
            <a:extLst>
              <a:ext uri="{FF2B5EF4-FFF2-40B4-BE49-F238E27FC236}">
                <a16:creationId xmlns:a16="http://schemas.microsoft.com/office/drawing/2014/main" id="{CCDA6A11-E2E1-B0DE-07FE-5FF2043DB46D}"/>
              </a:ext>
            </a:extLst>
          </p:cNvPr>
          <p:cNvSpPr txBox="1"/>
          <p:nvPr/>
        </p:nvSpPr>
        <p:spPr>
          <a:xfrm>
            <a:off x="9062720" y="1933113"/>
            <a:ext cx="2671377" cy="376526"/>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Highlights:</a:t>
            </a:r>
          </a:p>
        </p:txBody>
      </p:sp>
      <p:sp>
        <p:nvSpPr>
          <p:cNvPr id="5" name="Slide Number Placeholder 4">
            <a:extLst>
              <a:ext uri="{FF2B5EF4-FFF2-40B4-BE49-F238E27FC236}">
                <a16:creationId xmlns:a16="http://schemas.microsoft.com/office/drawing/2014/main" id="{FB0CB58D-3373-DDB9-CEED-44BC75587872}"/>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3971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31E0-7A70-E489-BBCF-2C67C41947F8}"/>
              </a:ext>
            </a:extLst>
          </p:cNvPr>
          <p:cNvSpPr>
            <a:spLocks noGrp="1"/>
          </p:cNvSpPr>
          <p:nvPr>
            <p:ph type="title"/>
          </p:nvPr>
        </p:nvSpPr>
        <p:spPr>
          <a:xfrm>
            <a:off x="623727" y="100862"/>
            <a:ext cx="11013220" cy="963678"/>
          </a:xfrm>
        </p:spPr>
        <p:txBody>
          <a:bodyPr>
            <a:normAutofit/>
          </a:bodyPr>
          <a:lstStyle/>
          <a:p>
            <a:r>
              <a:rPr lang="en-US" sz="4000"/>
              <a:t>Scaling marketing and engagement</a:t>
            </a:r>
          </a:p>
        </p:txBody>
      </p:sp>
      <p:sp>
        <p:nvSpPr>
          <p:cNvPr id="8" name="TextBox 7">
            <a:extLst>
              <a:ext uri="{FF2B5EF4-FFF2-40B4-BE49-F238E27FC236}">
                <a16:creationId xmlns:a16="http://schemas.microsoft.com/office/drawing/2014/main" id="{83498E3C-7219-A7B3-0BDC-7F55512A398D}"/>
              </a:ext>
            </a:extLst>
          </p:cNvPr>
          <p:cNvSpPr txBox="1"/>
          <p:nvPr/>
        </p:nvSpPr>
        <p:spPr>
          <a:xfrm>
            <a:off x="1128110" y="1089546"/>
            <a:ext cx="4572000" cy="64633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35550"/>
                </a:solidFill>
                <a:effectLst/>
                <a:uLnTx/>
                <a:uFillTx/>
                <a:latin typeface="Arial"/>
                <a:ea typeface="+mn-ea"/>
                <a:cs typeface="+mn-cs"/>
              </a:rPr>
              <a:t>Targeted marketing and collaboration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35550"/>
                </a:solidFill>
                <a:effectLst/>
                <a:uLnTx/>
                <a:uFillTx/>
                <a:latin typeface="Arial"/>
                <a:ea typeface="+mn-ea"/>
                <a:cs typeface="+mn-cs"/>
              </a:rPr>
              <a:t>Customer education</a:t>
            </a:r>
          </a:p>
        </p:txBody>
      </p:sp>
      <p:pic>
        <p:nvPicPr>
          <p:cNvPr id="13" name="Picture 12" descr="Image of a website page illustrating average annual carbon dioxide emissions for a home, and contributors by end use (home heating, water heating and gas appliances, and electrical energy use). ">
            <a:extLst>
              <a:ext uri="{FF2B5EF4-FFF2-40B4-BE49-F238E27FC236}">
                <a16:creationId xmlns:a16="http://schemas.microsoft.com/office/drawing/2014/main" id="{5E3B7655-C431-8D53-0953-382CB9C55B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01969" y="1881108"/>
            <a:ext cx="5139210" cy="48625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E4EADB6C-3CFD-0839-B1DC-660B58027D1D}"/>
              </a:ext>
            </a:extLst>
          </p:cNvPr>
          <p:cNvSpPr txBox="1"/>
          <p:nvPr/>
        </p:nvSpPr>
        <p:spPr>
          <a:xfrm>
            <a:off x="557425" y="4798967"/>
            <a:ext cx="2540391"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35550"/>
                </a:solidFill>
                <a:effectLst/>
                <a:uLnTx/>
                <a:uFillTx/>
                <a:latin typeface="Arial"/>
                <a:ea typeface="+mn-ea"/>
                <a:cs typeface="+mn-cs"/>
              </a:rPr>
              <a:t>XeroHome</a:t>
            </a:r>
            <a:r>
              <a:rPr kumimoji="0" lang="en-US" sz="1800" b="0" i="0" u="none" strike="noStrike" kern="1200" cap="none" spc="0" normalizeH="0" baseline="30000" noProof="0">
                <a:ln>
                  <a:noFill/>
                </a:ln>
                <a:solidFill>
                  <a:srgbClr val="635550"/>
                </a:solidFill>
                <a:effectLst/>
                <a:uLnTx/>
                <a:uFillTx/>
                <a:latin typeface="Arial"/>
                <a:ea typeface="+mn-ea"/>
                <a:cs typeface="+mn-cs"/>
              </a:rPr>
              <a:t>TM </a:t>
            </a:r>
            <a:r>
              <a:rPr kumimoji="0" lang="en-US" sz="1800" b="0" i="0" u="none" strike="noStrike" kern="1200" cap="none" spc="0" normalizeH="0" baseline="0" noProof="0">
                <a:ln>
                  <a:noFill/>
                </a:ln>
                <a:solidFill>
                  <a:srgbClr val="635550"/>
                </a:solidFill>
                <a:effectLst/>
                <a:uLnTx/>
                <a:uFillTx/>
                <a:latin typeface="Arial"/>
                <a:ea typeface="+mn-ea"/>
                <a:cs typeface="+mn-cs"/>
              </a:rPr>
              <a:t>Tool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35550"/>
                </a:solidFill>
                <a:effectLst/>
                <a:uLnTx/>
                <a:uFillTx/>
                <a:latin typeface="Arial"/>
                <a:ea typeface="+mn-ea"/>
                <a:cs typeface="+mn-cs"/>
                <a:hlinkClick r:id="rId4"/>
              </a:rPr>
              <a:t>SMUD.XeroHome.com</a:t>
            </a:r>
            <a:r>
              <a:rPr kumimoji="0" lang="en-US" sz="1800" b="0" i="0" u="none" strike="noStrike" kern="1200" cap="none" spc="0" normalizeH="0" baseline="0" noProof="0">
                <a:ln>
                  <a:noFill/>
                </a:ln>
                <a:solidFill>
                  <a:srgbClr val="635550"/>
                </a:solidFill>
                <a:effectLst/>
                <a:uLnTx/>
                <a:uFillTx/>
                <a:latin typeface="Arial"/>
                <a:ea typeface="+mn-ea"/>
                <a:cs typeface="+mn-cs"/>
              </a:rPr>
              <a:t> </a:t>
            </a:r>
          </a:p>
        </p:txBody>
      </p:sp>
      <p:pic>
        <p:nvPicPr>
          <p:cNvPr id="4" name="Picture 3" descr="Image of a social media video interview segment ">
            <a:extLst>
              <a:ext uri="{FF2B5EF4-FFF2-40B4-BE49-F238E27FC236}">
                <a16:creationId xmlns:a16="http://schemas.microsoft.com/office/drawing/2014/main" id="{6A19FE1D-FB2A-147B-FCE8-0F2D482EE4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2222" y="1030620"/>
            <a:ext cx="4597480" cy="214977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Image of SMUD flyer advertising heat pump water heater rebates">
            <a:extLst>
              <a:ext uri="{FF2B5EF4-FFF2-40B4-BE49-F238E27FC236}">
                <a16:creationId xmlns:a16="http://schemas.microsoft.com/office/drawing/2014/main" id="{DFD62437-6CE0-A3B6-7A60-A5FABA20E3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39697">
            <a:off x="7034811" y="2795029"/>
            <a:ext cx="2201752" cy="353296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Image of a social media post by SMUD advertising heat pump HVAC rebates">
            <a:extLst>
              <a:ext uri="{FF2B5EF4-FFF2-40B4-BE49-F238E27FC236}">
                <a16:creationId xmlns:a16="http://schemas.microsoft.com/office/drawing/2014/main" id="{A8EBC94D-8B39-060F-23FC-5360632E68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08611" y="2283308"/>
            <a:ext cx="2125964" cy="383711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5EA05BA-9E47-E179-C698-5EAB54DA1AE8}"/>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60DF6D6-C64F-53D9-2B2A-64D896A30A18}"/>
              </a:ext>
            </a:extLst>
          </p:cNvPr>
          <p:cNvSpPr txBox="1"/>
          <p:nvPr/>
        </p:nvSpPr>
        <p:spPr>
          <a:xfrm>
            <a:off x="7596463" y="6413458"/>
            <a:ext cx="25527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35550"/>
                </a:solidFill>
                <a:effectLst/>
                <a:uLnTx/>
                <a:uFillTx/>
                <a:latin typeface="Arial"/>
                <a:ea typeface="+mn-ea"/>
                <a:cs typeface="+mn-cs"/>
                <a:hlinkClick r:id="rId8"/>
              </a:rPr>
              <a:t>SMUD.org/GoElectric</a:t>
            </a:r>
            <a:r>
              <a:rPr kumimoji="0" lang="en-US" sz="1800" b="0" i="0" u="none" strike="noStrike" kern="1200" cap="none" spc="0" normalizeH="0" baseline="0" noProof="0">
                <a:ln>
                  <a:noFill/>
                </a:ln>
                <a:solidFill>
                  <a:srgbClr val="635550"/>
                </a:solidFill>
                <a:effectLst/>
                <a:uLnTx/>
                <a:uFillTx/>
                <a:latin typeface="Arial"/>
                <a:ea typeface="+mn-ea"/>
                <a:cs typeface="+mn-cs"/>
              </a:rPr>
              <a:t> </a:t>
            </a:r>
          </a:p>
        </p:txBody>
      </p:sp>
    </p:spTree>
    <p:extLst>
      <p:ext uri="{BB962C8B-B14F-4D97-AF65-F5344CB8AC3E}">
        <p14:creationId xmlns:p14="http://schemas.microsoft.com/office/powerpoint/2010/main" val="4839228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8729-C4F5-BC50-5487-67223BF6C1D9}"/>
              </a:ext>
            </a:extLst>
          </p:cNvPr>
          <p:cNvSpPr>
            <a:spLocks noGrp="1"/>
          </p:cNvSpPr>
          <p:nvPr>
            <p:ph type="title"/>
          </p:nvPr>
        </p:nvSpPr>
        <p:spPr>
          <a:xfrm>
            <a:off x="623727" y="298937"/>
            <a:ext cx="11013220" cy="1177437"/>
          </a:xfrm>
        </p:spPr>
        <p:txBody>
          <a:bodyPr>
            <a:noAutofit/>
          </a:bodyPr>
          <a:lstStyle/>
          <a:p>
            <a:r>
              <a:rPr lang="en-US"/>
              <a:t>Neighborhood Power Partners</a:t>
            </a:r>
            <a:br>
              <a:rPr lang="en-US"/>
            </a:br>
            <a:r>
              <a:rPr lang="en-US" sz="3200"/>
              <a:t>Curtis Park Electric Stars</a:t>
            </a:r>
            <a:endParaRPr lang="en-US"/>
          </a:p>
        </p:txBody>
      </p:sp>
      <p:pic>
        <p:nvPicPr>
          <p:cNvPr id="5" name="Picture 4" descr="A picture of a family next to their newly installed heat pump HVAC unit. ">
            <a:extLst>
              <a:ext uri="{FF2B5EF4-FFF2-40B4-BE49-F238E27FC236}">
                <a16:creationId xmlns:a16="http://schemas.microsoft.com/office/drawing/2014/main" id="{F91FFE35-828F-070B-2914-09998FC77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6247" y="1716128"/>
            <a:ext cx="3632200" cy="4842934"/>
          </a:xfrm>
          <a:prstGeom prst="rect">
            <a:avLst/>
          </a:prstGeom>
          <a:effectLst>
            <a:outerShdw blurRad="50800" dist="38100" dir="2700000" algn="tl" rotWithShape="0">
              <a:prstClr val="black">
                <a:alpha val="40000"/>
              </a:prstClr>
            </a:outerShdw>
          </a:effectLst>
        </p:spPr>
      </p:pic>
      <p:pic>
        <p:nvPicPr>
          <p:cNvPr id="7" name="Picture 6" descr="A picture of a homeowner next to their newly installed heat pump HVAC unit. ">
            <a:extLst>
              <a:ext uri="{FF2B5EF4-FFF2-40B4-BE49-F238E27FC236}">
                <a16:creationId xmlns:a16="http://schemas.microsoft.com/office/drawing/2014/main" id="{2C90AB1D-55F4-ED3C-CF5B-2E347F0B63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7709" y="461432"/>
            <a:ext cx="3124200" cy="5554136"/>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C51CB354-5C37-75EC-EE52-A66DB62E4451}"/>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76</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4112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8165200-7D26-00DA-D12E-8944037F91A1}"/>
              </a:ext>
            </a:extLst>
          </p:cNvPr>
          <p:cNvSpPr>
            <a:spLocks noGrp="1"/>
          </p:cNvSpPr>
          <p:nvPr>
            <p:ph type="title"/>
          </p:nvPr>
        </p:nvSpPr>
        <p:spPr/>
        <p:txBody>
          <a:bodyPr>
            <a:normAutofit/>
          </a:bodyPr>
          <a:lstStyle/>
          <a:p>
            <a:r>
              <a:rPr lang="en-US" sz="4000"/>
              <a:t>Leaving no community behind </a:t>
            </a:r>
          </a:p>
        </p:txBody>
      </p:sp>
      <p:sp>
        <p:nvSpPr>
          <p:cNvPr id="6" name="TextBox 5">
            <a:extLst>
              <a:ext uri="{FF2B5EF4-FFF2-40B4-BE49-F238E27FC236}">
                <a16:creationId xmlns:a16="http://schemas.microsoft.com/office/drawing/2014/main" id="{4DA5A4E9-8EFF-90D8-34CF-70683C9AF0B4}"/>
              </a:ext>
            </a:extLst>
          </p:cNvPr>
          <p:cNvSpPr txBox="1"/>
          <p:nvPr/>
        </p:nvSpPr>
        <p:spPr>
          <a:xfrm>
            <a:off x="9312442" y="539852"/>
            <a:ext cx="163185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panose="020B0604020202020204" pitchFamily="34" charset="0"/>
                <a:ea typeface="+mn-ea"/>
                <a:cs typeface="Arial" panose="020B0604020202020204" pitchFamily="34" charset="0"/>
              </a:rPr>
              <a:t>BEFORE</a:t>
            </a:r>
          </a:p>
        </p:txBody>
      </p:sp>
      <p:sp>
        <p:nvSpPr>
          <p:cNvPr id="13" name="Content Placeholder 12">
            <a:extLst>
              <a:ext uri="{FF2B5EF4-FFF2-40B4-BE49-F238E27FC236}">
                <a16:creationId xmlns:a16="http://schemas.microsoft.com/office/drawing/2014/main" id="{73D05BA4-15BE-94E4-D065-7CCDD13C8231}"/>
              </a:ext>
            </a:extLst>
          </p:cNvPr>
          <p:cNvSpPr>
            <a:spLocks noGrp="1"/>
          </p:cNvSpPr>
          <p:nvPr>
            <p:ph sz="quarter" idx="12"/>
          </p:nvPr>
        </p:nvSpPr>
        <p:spPr>
          <a:xfrm>
            <a:off x="624417" y="1382718"/>
            <a:ext cx="5273980" cy="4736733"/>
          </a:xfrm>
        </p:spPr>
        <p:txBody>
          <a:bodyPr vert="horz" lIns="91440" tIns="45720" rIns="91440" bIns="45720" rtlCol="0" anchor="t">
            <a:normAutofit/>
          </a:bodyPr>
          <a:lstStyle/>
          <a:p>
            <a:pPr marL="285750" indent="-285750">
              <a:buFont typeface="Arial" panose="020B0604020202020204" pitchFamily="34" charset="0"/>
              <a:buChar char="•"/>
            </a:pPr>
            <a:r>
              <a:rPr lang="en-US" sz="1400">
                <a:latin typeface="Arial"/>
                <a:cs typeface="Arial"/>
              </a:rPr>
              <a:t>&gt;1,600 heat pumps installed through income-eligible direct install since 2023 </a:t>
            </a:r>
          </a:p>
          <a:p>
            <a:pPr marL="285750" indent="-285750">
              <a:buFont typeface="Arial" panose="020B0604020202020204" pitchFamily="34" charset="0"/>
              <a:buChar char="•"/>
            </a:pPr>
            <a:r>
              <a:rPr lang="en-US" sz="1400">
                <a:latin typeface="Arial"/>
                <a:cs typeface="Arial"/>
              </a:rPr>
              <a:t>Meadowview Neighborhood Electrification project in-350 homes (including efficiency and weatherization) and over 1K measures installed</a:t>
            </a:r>
          </a:p>
          <a:p>
            <a:pPr marL="285750" indent="-285750">
              <a:buFont typeface="Arial" panose="020B0604020202020204" pitchFamily="34" charset="0"/>
              <a:buChar char="•"/>
            </a:pPr>
            <a:r>
              <a:rPr lang="en-US" sz="1400">
                <a:latin typeface="Arial"/>
                <a:cs typeface="Arial"/>
              </a:rPr>
              <a:t>Collaboration with nonprofits and agency partners to leverage resources</a:t>
            </a:r>
          </a:p>
        </p:txBody>
      </p:sp>
      <p:pic>
        <p:nvPicPr>
          <p:cNvPr id="14" name="Picture 13" descr="A picture of a smart panel and EV charger installed inside a residential garage. ">
            <a:extLst>
              <a:ext uri="{FF2B5EF4-FFF2-40B4-BE49-F238E27FC236}">
                <a16:creationId xmlns:a16="http://schemas.microsoft.com/office/drawing/2014/main" id="{8AECFEB2-C375-0704-1877-BD755A533091}"/>
              </a:ext>
            </a:extLst>
          </p:cNvPr>
          <p:cNvPicPr>
            <a:picLocks noChangeAspect="1"/>
          </p:cNvPicPr>
          <p:nvPr/>
        </p:nvPicPr>
        <p:blipFill>
          <a:blip r:embed="rId3" cstate="screen">
            <a:extLst>
              <a:ext uri="{28A0092B-C50C-407E-A947-70E740481C1C}">
                <a14:useLocalDpi xmlns:a14="http://schemas.microsoft.com/office/drawing/2010/main"/>
              </a:ext>
            </a:extLst>
          </a:blip>
          <a:srcRect b="-415"/>
          <a:stretch>
            <a:fillRect/>
          </a:stretch>
        </p:blipFill>
        <p:spPr>
          <a:xfrm>
            <a:off x="6926064" y="1003896"/>
            <a:ext cx="2028354" cy="2714024"/>
          </a:xfrm>
          <a:prstGeom prst="rect">
            <a:avLst/>
          </a:prstGeom>
          <a:effectLst>
            <a:outerShdw blurRad="50800" dist="38100" dir="2700000" algn="tl" rotWithShape="0">
              <a:prstClr val="black">
                <a:alpha val="40000"/>
              </a:prstClr>
            </a:outerShdw>
          </a:effectLst>
        </p:spPr>
      </p:pic>
      <p:pic>
        <p:nvPicPr>
          <p:cNvPr id="5" name="Picture 4" descr="Picture of an older package gas furnace and air conditioning unit. ">
            <a:extLst>
              <a:ext uri="{FF2B5EF4-FFF2-40B4-BE49-F238E27FC236}">
                <a16:creationId xmlns:a16="http://schemas.microsoft.com/office/drawing/2014/main" id="{588C03D3-01FA-ECD5-12E4-BF59A95C4B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237990" y="1033864"/>
            <a:ext cx="2605940" cy="2260522"/>
          </a:xfrm>
          <a:prstGeom prst="rect">
            <a:avLst/>
          </a:prstGeom>
          <a:effectLst>
            <a:outerShdw blurRad="50800" dist="38100" dir="2700000" algn="tl" rotWithShape="0">
              <a:prstClr val="black">
                <a:alpha val="40000"/>
              </a:prstClr>
            </a:outerShdw>
          </a:effectLst>
        </p:spPr>
      </p:pic>
      <p:sp>
        <p:nvSpPr>
          <p:cNvPr id="16" name="Rectangle: Rounded Corners 15">
            <a:extLst>
              <a:ext uri="{FF2B5EF4-FFF2-40B4-BE49-F238E27FC236}">
                <a16:creationId xmlns:a16="http://schemas.microsoft.com/office/drawing/2014/main" id="{348D46A6-AD6D-C5B8-FC26-4A541C5D9150}"/>
              </a:ext>
            </a:extLst>
          </p:cNvPr>
          <p:cNvSpPr/>
          <p:nvPr/>
        </p:nvSpPr>
        <p:spPr>
          <a:xfrm>
            <a:off x="402748" y="4273651"/>
            <a:ext cx="2162070" cy="182206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solidFill>
                <a:effectLst/>
                <a:uLnTx/>
                <a:uFillTx/>
                <a:latin typeface="Arial"/>
                <a:ea typeface="+mn-ea"/>
                <a:cs typeface="+mn-cs"/>
              </a:rPr>
              <a:t>“Prior to having this unit, we were cold during the winter and hot during the summer… I suffered the most, having high blood pressure and osteoarthritis.”</a:t>
            </a:r>
          </a:p>
        </p:txBody>
      </p:sp>
      <p:pic>
        <p:nvPicPr>
          <p:cNvPr id="17" name="Picture 16" descr="Image of SMUD staff at tables conducting customer enrollments for direct install retrofits">
            <a:extLst>
              <a:ext uri="{FF2B5EF4-FFF2-40B4-BE49-F238E27FC236}">
                <a16:creationId xmlns:a16="http://schemas.microsoft.com/office/drawing/2014/main" id="{7FBE1668-AE60-F756-9148-35DB974DFF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19257" y="3717920"/>
            <a:ext cx="2732180" cy="2217402"/>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1300A6EF-6780-C145-A3A9-D930DCD82560}"/>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AAB5916-4897-7908-A93C-7DC8CC3086D2}"/>
              </a:ext>
            </a:extLst>
          </p:cNvPr>
          <p:cNvSpPr txBox="1"/>
          <p:nvPr/>
        </p:nvSpPr>
        <p:spPr>
          <a:xfrm>
            <a:off x="9312442" y="3579421"/>
            <a:ext cx="8651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5550"/>
                </a:solidFill>
                <a:effectLst/>
                <a:uLnTx/>
                <a:uFillTx/>
                <a:latin typeface="Arial" panose="020B0604020202020204" pitchFamily="34" charset="0"/>
                <a:ea typeface="+mn-ea"/>
                <a:cs typeface="Arial" panose="020B0604020202020204" pitchFamily="34" charset="0"/>
              </a:rPr>
              <a:t>AFTER </a:t>
            </a:r>
          </a:p>
        </p:txBody>
      </p:sp>
      <p:pic>
        <p:nvPicPr>
          <p:cNvPr id="4" name="Picture 3" descr="A picture of a new packaged heat pump HVAC unit. ">
            <a:extLst>
              <a:ext uri="{FF2B5EF4-FFF2-40B4-BE49-F238E27FC236}">
                <a16:creationId xmlns:a16="http://schemas.microsoft.com/office/drawing/2014/main" id="{C2C6B372-88CA-BF39-3AE0-DD4A8095EE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9488531" y="3752044"/>
            <a:ext cx="2285558" cy="2449256"/>
          </a:xfrm>
          <a:prstGeom prst="rect">
            <a:avLst/>
          </a:prstGeom>
          <a:effectLst>
            <a:outerShdw blurRad="50800" dist="38100" dir="2700000" algn="tl" rotWithShape="0">
              <a:prstClr val="black">
                <a:alpha val="40000"/>
              </a:prstClr>
            </a:outerShdw>
          </a:effectLst>
        </p:spPr>
      </p:pic>
      <p:pic>
        <p:nvPicPr>
          <p:cNvPr id="10" name="Picture 9" descr="A picture of a program participant and SMUD representative, standing together in front of her home that received retrofits through a SMUD program. ">
            <a:extLst>
              <a:ext uri="{FF2B5EF4-FFF2-40B4-BE49-F238E27FC236}">
                <a16:creationId xmlns:a16="http://schemas.microsoft.com/office/drawing/2014/main" id="{58DD3F24-C0B3-3D0F-29AE-BEA145E9ECAD}"/>
              </a:ext>
            </a:extLst>
          </p:cNvPr>
          <p:cNvPicPr>
            <a:picLocks noChangeAspect="1"/>
          </p:cNvPicPr>
          <p:nvPr/>
        </p:nvPicPr>
        <p:blipFill>
          <a:blip r:embed="rId7" cstate="screen">
            <a:extLst>
              <a:ext uri="{28A0092B-C50C-407E-A947-70E740481C1C}">
                <a14:useLocalDpi xmlns:a14="http://schemas.microsoft.com/office/drawing/2010/main"/>
              </a:ext>
            </a:extLst>
          </a:blip>
          <a:srcRect t="-9133"/>
          <a:stretch>
            <a:fillRect/>
          </a:stretch>
        </p:blipFill>
        <p:spPr>
          <a:xfrm>
            <a:off x="5724423" y="2509180"/>
            <a:ext cx="3333580" cy="41541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35204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C50F7B-B008-4497-CF52-B37E8EE6DDDC}"/>
              </a:ext>
            </a:extLst>
          </p:cNvPr>
          <p:cNvSpPr>
            <a:spLocks noGrp="1"/>
          </p:cNvSpPr>
          <p:nvPr>
            <p:ph type="title"/>
          </p:nvPr>
        </p:nvSpPr>
        <p:spPr/>
        <p:txBody>
          <a:bodyPr>
            <a:normAutofit/>
          </a:bodyPr>
          <a:lstStyle/>
          <a:p>
            <a:r>
              <a:rPr lang="en-US" sz="4000"/>
              <a:t>Working with community</a:t>
            </a:r>
          </a:p>
        </p:txBody>
      </p:sp>
      <p:sp>
        <p:nvSpPr>
          <p:cNvPr id="2" name="Content Placeholder 1">
            <a:extLst>
              <a:ext uri="{FF2B5EF4-FFF2-40B4-BE49-F238E27FC236}">
                <a16:creationId xmlns:a16="http://schemas.microsoft.com/office/drawing/2014/main" id="{F736C9A1-518D-0498-7EE7-73E7B8841631}"/>
              </a:ext>
            </a:extLst>
          </p:cNvPr>
          <p:cNvSpPr>
            <a:spLocks noGrp="1"/>
          </p:cNvSpPr>
          <p:nvPr>
            <p:ph sz="quarter" idx="12"/>
          </p:nvPr>
        </p:nvSpPr>
        <p:spPr>
          <a:xfrm>
            <a:off x="716170" y="1165379"/>
            <a:ext cx="6111663" cy="4736733"/>
          </a:xfrm>
        </p:spPr>
        <p:txBody>
          <a:bodyPr/>
          <a:lstStyle/>
          <a:p>
            <a:pPr marL="285750" indent="-285750">
              <a:buFont typeface="Arial" panose="020B0604020202020204" pitchFamily="34" charset="0"/>
              <a:buChar char="•"/>
            </a:pPr>
            <a:r>
              <a:rPr lang="en-US"/>
              <a:t>Free is not enough </a:t>
            </a:r>
          </a:p>
          <a:p>
            <a:pPr marL="285750" indent="-285750">
              <a:buFont typeface="Arial" panose="020B0604020202020204" pitchFamily="34" charset="0"/>
              <a:buChar char="•"/>
            </a:pPr>
            <a:r>
              <a:rPr lang="en-US"/>
              <a:t>Community-based outreach and engagement with trusted leaders</a:t>
            </a:r>
          </a:p>
          <a:p>
            <a:pPr marL="285750" indent="-285750">
              <a:buFont typeface="Arial" panose="020B0604020202020204" pitchFamily="34" charset="0"/>
              <a:buChar char="•"/>
            </a:pPr>
            <a:r>
              <a:rPr lang="en-US"/>
              <a:t>In-language while finding the right message </a:t>
            </a:r>
          </a:p>
          <a:p>
            <a:pPr marL="285750" indent="-285750">
              <a:buFont typeface="Arial" panose="020B0604020202020204" pitchFamily="34" charset="0"/>
              <a:buChar char="•"/>
            </a:pPr>
            <a:endParaRPr lang="en-US"/>
          </a:p>
        </p:txBody>
      </p:sp>
      <p:pic>
        <p:nvPicPr>
          <p:cNvPr id="7" name="Picture 6" descr="Image of flyer for free home improvements ">
            <a:extLst>
              <a:ext uri="{FF2B5EF4-FFF2-40B4-BE49-F238E27FC236}">
                <a16:creationId xmlns:a16="http://schemas.microsoft.com/office/drawing/2014/main" id="{DFDA374E-8730-D4F9-347F-48288E0E1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0796" y="1161881"/>
            <a:ext cx="2149769" cy="5354878"/>
          </a:xfrm>
          <a:prstGeom prst="rect">
            <a:avLst/>
          </a:prstGeom>
          <a:ln>
            <a:noFill/>
          </a:ln>
          <a:effectLst>
            <a:outerShdw blurRad="292100" dist="139700" dir="2700000" algn="tl" rotWithShape="0">
              <a:srgbClr val="333333">
                <a:alpha val="65000"/>
              </a:srgbClr>
            </a:outerShdw>
          </a:effectLst>
        </p:spPr>
      </p:pic>
      <p:pic>
        <p:nvPicPr>
          <p:cNvPr id="3" name="Picture 2" descr="In-language flyer on energy saver bundle offerings for income-eligible customers. ">
            <a:extLst>
              <a:ext uri="{FF2B5EF4-FFF2-40B4-BE49-F238E27FC236}">
                <a16:creationId xmlns:a16="http://schemas.microsoft.com/office/drawing/2014/main" id="{3BF62832-F779-0B93-8496-F7B7B08A668D}"/>
              </a:ext>
            </a:extLst>
          </p:cNvPr>
          <p:cNvPicPr>
            <a:picLocks noChangeAspect="1"/>
          </p:cNvPicPr>
          <p:nvPr/>
        </p:nvPicPr>
        <p:blipFill>
          <a:blip r:embed="rId4"/>
          <a:stretch>
            <a:fillRect/>
          </a:stretch>
        </p:blipFill>
        <p:spPr>
          <a:xfrm>
            <a:off x="203124" y="3295334"/>
            <a:ext cx="2614614" cy="2259013"/>
          </a:xfrm>
          <a:prstGeom prst="rect">
            <a:avLst/>
          </a:prstGeom>
          <a:ln w="3175" cap="sq">
            <a:solidFill>
              <a:srgbClr val="635550"/>
            </a:solidFill>
            <a:prstDash val="solid"/>
            <a:miter lim="800000"/>
          </a:ln>
          <a:effectLst>
            <a:outerShdw blurRad="50800" dist="38100" dir="2700000" algn="tl" rotWithShape="0">
              <a:srgbClr val="000000">
                <a:alpha val="43000"/>
              </a:srgbClr>
            </a:outerShdw>
          </a:effectLst>
        </p:spPr>
      </p:pic>
      <p:pic>
        <p:nvPicPr>
          <p:cNvPr id="8" name="Picture 7" descr="Image of flyer for free home improvements ">
            <a:extLst>
              <a:ext uri="{FF2B5EF4-FFF2-40B4-BE49-F238E27FC236}">
                <a16:creationId xmlns:a16="http://schemas.microsoft.com/office/drawing/2014/main" id="{AA5DF567-3AF5-B3DD-3041-5AA1B4DEC1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88907" y="215982"/>
            <a:ext cx="2279122" cy="5480137"/>
          </a:xfrm>
          <a:prstGeom prst="rect">
            <a:avLst/>
          </a:prstGeom>
          <a:ln w="3175">
            <a:solidFill>
              <a:schemeClr val="tx1"/>
            </a:solidFill>
          </a:ln>
          <a:effectLst>
            <a:outerShdw blurRad="292100" dist="139700" dir="2700000" algn="tl" rotWithShape="0">
              <a:srgbClr val="333333">
                <a:alpha val="65000"/>
              </a:srgbClr>
            </a:outerShdw>
          </a:effectLst>
        </p:spPr>
      </p:pic>
      <p:pic>
        <p:nvPicPr>
          <p:cNvPr id="6" name="Picture 5" descr="Flyer for home improvements ">
            <a:extLst>
              <a:ext uri="{FF2B5EF4-FFF2-40B4-BE49-F238E27FC236}">
                <a16:creationId xmlns:a16="http://schemas.microsoft.com/office/drawing/2014/main" id="{B3D2A43D-65B6-5931-948B-CE8E302FE9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7809" y="2567811"/>
            <a:ext cx="3897456" cy="2468978"/>
          </a:xfrm>
          <a:prstGeom prst="rect">
            <a:avLst/>
          </a:prstGeom>
          <a:ln w="3175">
            <a:solidFill>
              <a:srgbClr val="635550"/>
            </a:solidFill>
          </a:ln>
          <a:effectLst>
            <a:outerShdw blurRad="50800" dist="38100" dir="2700000" algn="tl" rotWithShape="0">
              <a:prstClr val="black">
                <a:alpha val="40000"/>
              </a:prstClr>
            </a:outerShdw>
          </a:effectLst>
        </p:spPr>
      </p:pic>
      <p:pic>
        <p:nvPicPr>
          <p:cNvPr id="11" name="Picture 10" descr="In-language flyer on energy saver bundle offerings for income-eligible customers. ">
            <a:extLst>
              <a:ext uri="{FF2B5EF4-FFF2-40B4-BE49-F238E27FC236}">
                <a16:creationId xmlns:a16="http://schemas.microsoft.com/office/drawing/2014/main" id="{14128C64-CB24-40BA-E18F-31845A51348F}"/>
              </a:ext>
            </a:extLst>
          </p:cNvPr>
          <p:cNvPicPr>
            <a:picLocks noChangeAspect="1"/>
          </p:cNvPicPr>
          <p:nvPr/>
        </p:nvPicPr>
        <p:blipFill rotWithShape="1">
          <a:blip r:embed="rId7"/>
          <a:srcRect l="1076" r="5049" b="-6"/>
          <a:stretch/>
        </p:blipFill>
        <p:spPr>
          <a:xfrm>
            <a:off x="1371016" y="3937831"/>
            <a:ext cx="2614614" cy="259576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 of a resident who received home improvements with SMUD Board member and Congresswoman Doris Matsui">
            <a:extLst>
              <a:ext uri="{FF2B5EF4-FFF2-40B4-BE49-F238E27FC236}">
                <a16:creationId xmlns:a16="http://schemas.microsoft.com/office/drawing/2014/main" id="{8D0B9143-9B17-2FD7-4197-36ECC4F2D0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11057" y="4274013"/>
            <a:ext cx="2099668" cy="1962358"/>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D6928659-D51A-45EE-2CBD-E40845AB43B2}"/>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31A3AD1-501D-A571-4C37-E951DB2B8430}"/>
              </a:ext>
            </a:extLst>
          </p:cNvPr>
          <p:cNvSpPr txBox="1"/>
          <p:nvPr/>
        </p:nvSpPr>
        <p:spPr>
          <a:xfrm>
            <a:off x="4140023" y="6374396"/>
            <a:ext cx="26878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635550"/>
                </a:solidFill>
                <a:effectLst/>
                <a:uLnTx/>
                <a:uFillTx/>
                <a:latin typeface="Arial"/>
                <a:ea typeface="+mn-ea"/>
                <a:cs typeface="+mn-cs"/>
                <a:hlinkClick r:id="rId9"/>
              </a:rPr>
              <a:t>SMUD.org/Meadowview</a:t>
            </a:r>
            <a:r>
              <a:rPr kumimoji="0" lang="en-US" sz="1800" b="0" i="0" u="none" strike="noStrike" kern="1200" cap="none" spc="0" normalizeH="0" baseline="0" noProof="0">
                <a:ln>
                  <a:noFill/>
                </a:ln>
                <a:solidFill>
                  <a:srgbClr val="635550"/>
                </a:solidFill>
                <a:effectLst/>
                <a:uLnTx/>
                <a:uFillTx/>
                <a:latin typeface="Arial"/>
                <a:ea typeface="+mn-ea"/>
                <a:cs typeface="+mn-cs"/>
              </a:rPr>
              <a:t> </a:t>
            </a:r>
          </a:p>
        </p:txBody>
      </p:sp>
    </p:spTree>
    <p:extLst>
      <p:ext uri="{BB962C8B-B14F-4D97-AF65-F5344CB8AC3E}">
        <p14:creationId xmlns:p14="http://schemas.microsoft.com/office/powerpoint/2010/main" val="3937524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1B50D-B621-47E7-A9C9-31054BDC75F1}"/>
              </a:ext>
            </a:extLst>
          </p:cNvPr>
          <p:cNvSpPr>
            <a:spLocks noGrp="1"/>
          </p:cNvSpPr>
          <p:nvPr>
            <p:ph type="title"/>
          </p:nvPr>
        </p:nvSpPr>
        <p:spPr/>
        <p:txBody>
          <a:bodyPr/>
          <a:lstStyle/>
          <a:p>
            <a:r>
              <a:rPr lang="en-US"/>
              <a:t>Take-aways</a:t>
            </a:r>
          </a:p>
        </p:txBody>
      </p:sp>
      <p:sp>
        <p:nvSpPr>
          <p:cNvPr id="4" name="Text Placeholder 3">
            <a:extLst>
              <a:ext uri="{FF2B5EF4-FFF2-40B4-BE49-F238E27FC236}">
                <a16:creationId xmlns:a16="http://schemas.microsoft.com/office/drawing/2014/main" id="{8D03A480-138A-4822-906E-9D3881C1B6E1}"/>
              </a:ext>
            </a:extLst>
          </p:cNvPr>
          <p:cNvSpPr>
            <a:spLocks noGrp="1"/>
          </p:cNvSpPr>
          <p:nvPr>
            <p:ph type="body" sz="quarter" idx="10"/>
          </p:nvPr>
        </p:nvSpPr>
        <p:spPr/>
        <p:txBody>
          <a:bodyPr/>
          <a:lstStyle/>
          <a:p>
            <a:r>
              <a:rPr lang="en-US" sz="1800" b="1"/>
              <a:t>“Free” is not enough to help vulnerable neighborhoods: </a:t>
            </a:r>
            <a:r>
              <a:rPr lang="en-US" sz="1800"/>
              <a:t>Partnership, trust, early market research </a:t>
            </a:r>
          </a:p>
          <a:p>
            <a:endParaRPr lang="en-US" sz="1800"/>
          </a:p>
        </p:txBody>
      </p:sp>
      <p:sp>
        <p:nvSpPr>
          <p:cNvPr id="8" name="Text Placeholder 7">
            <a:extLst>
              <a:ext uri="{FF2B5EF4-FFF2-40B4-BE49-F238E27FC236}">
                <a16:creationId xmlns:a16="http://schemas.microsoft.com/office/drawing/2014/main" id="{362254E0-D6AB-4C05-9DBC-2499AF5B9033}"/>
              </a:ext>
            </a:extLst>
          </p:cNvPr>
          <p:cNvSpPr>
            <a:spLocks noGrp="1"/>
          </p:cNvSpPr>
          <p:nvPr>
            <p:ph type="body" sz="quarter" idx="15"/>
          </p:nvPr>
        </p:nvSpPr>
        <p:spPr>
          <a:xfrm>
            <a:off x="7904534" y="1416600"/>
            <a:ext cx="2922588" cy="818349"/>
          </a:xfrm>
        </p:spPr>
        <p:txBody>
          <a:bodyPr/>
          <a:lstStyle/>
          <a:p>
            <a:r>
              <a:rPr lang="en-US" sz="1800" b="1"/>
              <a:t>Opportunity for targeted offerings, cost efficiencies, and outreach</a:t>
            </a:r>
          </a:p>
        </p:txBody>
      </p:sp>
      <p:sp>
        <p:nvSpPr>
          <p:cNvPr id="5" name="Text Placeholder 4">
            <a:extLst>
              <a:ext uri="{FF2B5EF4-FFF2-40B4-BE49-F238E27FC236}">
                <a16:creationId xmlns:a16="http://schemas.microsoft.com/office/drawing/2014/main" id="{1BD44914-1192-4FFF-BF95-E34BBF430CA1}"/>
              </a:ext>
            </a:extLst>
          </p:cNvPr>
          <p:cNvSpPr>
            <a:spLocks noGrp="1"/>
          </p:cNvSpPr>
          <p:nvPr>
            <p:ph type="body" sz="quarter" idx="13"/>
          </p:nvPr>
        </p:nvSpPr>
        <p:spPr>
          <a:xfrm>
            <a:off x="1933048" y="3102250"/>
            <a:ext cx="2922588" cy="818349"/>
          </a:xfrm>
        </p:spPr>
        <p:txBody>
          <a:bodyPr/>
          <a:lstStyle/>
          <a:p>
            <a:r>
              <a:rPr lang="en-US" sz="1800" b="1"/>
              <a:t>Importance of external funding and planning certainty </a:t>
            </a:r>
          </a:p>
        </p:txBody>
      </p:sp>
      <p:sp>
        <p:nvSpPr>
          <p:cNvPr id="9" name="Text Placeholder 8">
            <a:extLst>
              <a:ext uri="{FF2B5EF4-FFF2-40B4-BE49-F238E27FC236}">
                <a16:creationId xmlns:a16="http://schemas.microsoft.com/office/drawing/2014/main" id="{01017BB7-2C0F-4870-B2B8-A43B1501CC5F}"/>
              </a:ext>
            </a:extLst>
          </p:cNvPr>
          <p:cNvSpPr>
            <a:spLocks noGrp="1"/>
          </p:cNvSpPr>
          <p:nvPr>
            <p:ph type="body" sz="quarter" idx="24"/>
          </p:nvPr>
        </p:nvSpPr>
        <p:spPr>
          <a:xfrm>
            <a:off x="7904534" y="2817560"/>
            <a:ext cx="2922588" cy="818349"/>
          </a:xfrm>
        </p:spPr>
        <p:txBody>
          <a:bodyPr/>
          <a:lstStyle/>
          <a:p>
            <a:r>
              <a:rPr lang="en-US" sz="1800" b="1"/>
              <a:t>Continued focus on growing the active contractor base</a:t>
            </a:r>
            <a:r>
              <a:rPr lang="en-US" sz="1800"/>
              <a:t>, improving performance, and reducing costs </a:t>
            </a:r>
          </a:p>
        </p:txBody>
      </p:sp>
      <p:sp>
        <p:nvSpPr>
          <p:cNvPr id="6" name="Text Placeholder 5">
            <a:extLst>
              <a:ext uri="{FF2B5EF4-FFF2-40B4-BE49-F238E27FC236}">
                <a16:creationId xmlns:a16="http://schemas.microsoft.com/office/drawing/2014/main" id="{36E8DEE4-D8E3-4BE3-A1CA-599343A6A646}"/>
              </a:ext>
            </a:extLst>
          </p:cNvPr>
          <p:cNvSpPr>
            <a:spLocks noGrp="1"/>
          </p:cNvSpPr>
          <p:nvPr>
            <p:ph type="body" sz="quarter" idx="14"/>
          </p:nvPr>
        </p:nvSpPr>
        <p:spPr>
          <a:xfrm>
            <a:off x="1933049" y="4582400"/>
            <a:ext cx="2922588" cy="818349"/>
          </a:xfrm>
        </p:spPr>
        <p:txBody>
          <a:bodyPr/>
          <a:lstStyle/>
          <a:p>
            <a:r>
              <a:rPr lang="en-US" sz="1800" b="1"/>
              <a:t>Role of tools and data</a:t>
            </a:r>
            <a:r>
              <a:rPr lang="en-US" sz="1800"/>
              <a:t>, to help residents and businesses understand operational and energy bill impacts </a:t>
            </a:r>
          </a:p>
        </p:txBody>
      </p:sp>
      <p:sp>
        <p:nvSpPr>
          <p:cNvPr id="11" name="Text Placeholder 10">
            <a:extLst>
              <a:ext uri="{FF2B5EF4-FFF2-40B4-BE49-F238E27FC236}">
                <a16:creationId xmlns:a16="http://schemas.microsoft.com/office/drawing/2014/main" id="{3B08D491-C92A-4BE0-9F7E-E88E37249F50}"/>
              </a:ext>
            </a:extLst>
          </p:cNvPr>
          <p:cNvSpPr>
            <a:spLocks noGrp="1"/>
          </p:cNvSpPr>
          <p:nvPr>
            <p:ph type="body" sz="quarter" idx="25"/>
          </p:nvPr>
        </p:nvSpPr>
        <p:spPr>
          <a:xfrm>
            <a:off x="7904534" y="4466851"/>
            <a:ext cx="2922588" cy="818349"/>
          </a:xfrm>
        </p:spPr>
        <p:txBody>
          <a:bodyPr/>
          <a:lstStyle/>
          <a:p>
            <a:r>
              <a:rPr lang="en-US" sz="1800" b="1"/>
              <a:t>Creative collaboration for broader market awareness</a:t>
            </a:r>
            <a:r>
              <a:rPr lang="en-US" sz="1800"/>
              <a:t>, customer education, and support on the adoption journey  </a:t>
            </a:r>
          </a:p>
        </p:txBody>
      </p:sp>
      <p:pic>
        <p:nvPicPr>
          <p:cNvPr id="32" name="Content Placeholder 31">
            <a:extLst>
              <a:ext uri="{FF2B5EF4-FFF2-40B4-BE49-F238E27FC236}">
                <a16:creationId xmlns:a16="http://schemas.microsoft.com/office/drawing/2014/main" id="{B83F130F-7E4B-4591-8257-BE109C01C1EB}"/>
              </a:ext>
              <a:ext uri="{C183D7F6-B498-43B3-948B-1728B52AA6E4}">
                <adec:decorative xmlns:adec="http://schemas.microsoft.com/office/drawing/2017/decorative" val="1"/>
              </a:ext>
            </a:extLst>
          </p:cNvPr>
          <p:cNvPicPr>
            <a:picLocks noGrp="1" noChangeAspect="1"/>
          </p:cNvPicPr>
          <p:nvPr>
            <p:ph sz="quarter" idx="20"/>
          </p:nvPr>
        </p:nvPicPr>
        <p:blipFill>
          <a:blip r:embed="rId3">
            <a:extLst>
              <a:ext uri="{96DAC541-7B7A-43D3-8B79-37D633B846F1}">
                <asvg:svgBlip xmlns:asvg="http://schemas.microsoft.com/office/drawing/2016/SVG/main" r:embed="rId4"/>
              </a:ext>
            </a:extLst>
          </a:blip>
          <a:stretch/>
        </p:blipFill>
        <p:spPr>
          <a:xfrm>
            <a:off x="773906" y="1435100"/>
            <a:ext cx="817563" cy="817563"/>
          </a:xfrm>
        </p:spPr>
      </p:pic>
      <p:pic>
        <p:nvPicPr>
          <p:cNvPr id="94" name="Content Placeholder 93">
            <a:extLst>
              <a:ext uri="{FF2B5EF4-FFF2-40B4-BE49-F238E27FC236}">
                <a16:creationId xmlns:a16="http://schemas.microsoft.com/office/drawing/2014/main" id="{E1E968D5-F7AE-45D2-9A44-620B50D5895D}"/>
              </a:ext>
              <a:ext uri="{C183D7F6-B498-43B3-948B-1728B52AA6E4}">
                <adec:decorative xmlns:adec="http://schemas.microsoft.com/office/drawing/2017/decorative" val="1"/>
              </a:ext>
            </a:extLst>
          </p:cNvPr>
          <p:cNvPicPr>
            <a:picLocks noGrp="1" noChangeAspect="1"/>
          </p:cNvPicPr>
          <p:nvPr>
            <p:ph sz="quarter" idx="21"/>
          </p:nvPr>
        </p:nvPicPr>
        <p:blipFill>
          <a:blip r:embed="rId5">
            <a:extLst>
              <a:ext uri="{96DAC541-7B7A-43D3-8B79-37D633B846F1}">
                <asvg:svgBlip xmlns:asvg="http://schemas.microsoft.com/office/drawing/2016/SVG/main" r:embed="rId6"/>
              </a:ext>
            </a:extLst>
          </a:blip>
          <a:stretch>
            <a:fillRect/>
          </a:stretch>
        </p:blipFill>
        <p:spPr>
          <a:xfrm>
            <a:off x="773907" y="4512793"/>
            <a:ext cx="817563" cy="817563"/>
          </a:xfrm>
        </p:spPr>
      </p:pic>
      <p:pic>
        <p:nvPicPr>
          <p:cNvPr id="92" name="Content Placeholder 91">
            <a:extLst>
              <a:ext uri="{FF2B5EF4-FFF2-40B4-BE49-F238E27FC236}">
                <a16:creationId xmlns:a16="http://schemas.microsoft.com/office/drawing/2014/main" id="{A9B36E2E-750F-4725-9A10-4B39219BB0DD}"/>
              </a:ext>
              <a:ext uri="{C183D7F6-B498-43B3-948B-1728B52AA6E4}">
                <adec:decorative xmlns:adec="http://schemas.microsoft.com/office/drawing/2017/decorative" val="1"/>
              </a:ext>
            </a:extLst>
          </p:cNvPr>
          <p:cNvPicPr>
            <a:picLocks noGrp="1" noChangeAspect="1"/>
          </p:cNvPicPr>
          <p:nvPr>
            <p:ph sz="quarter" idx="22"/>
          </p:nvPr>
        </p:nvPicPr>
        <p:blipFill>
          <a:blip r:embed="rId7">
            <a:extLst>
              <a:ext uri="{96DAC541-7B7A-43D3-8B79-37D633B846F1}">
                <asvg:svgBlip xmlns:asvg="http://schemas.microsoft.com/office/drawing/2016/SVG/main" r:embed="rId8"/>
              </a:ext>
            </a:extLst>
          </a:blip>
          <a:stretch/>
        </p:blipFill>
        <p:spPr>
          <a:xfrm>
            <a:off x="773906" y="3007625"/>
            <a:ext cx="817562" cy="817562"/>
          </a:xfrm>
        </p:spPr>
      </p:pic>
      <p:pic>
        <p:nvPicPr>
          <p:cNvPr id="36" name="Content Placeholder 35">
            <a:extLst>
              <a:ext uri="{FF2B5EF4-FFF2-40B4-BE49-F238E27FC236}">
                <a16:creationId xmlns:a16="http://schemas.microsoft.com/office/drawing/2014/main" id="{1126EC76-1978-4C31-97DE-8B3A8FE73B35}"/>
              </a:ext>
              <a:ext uri="{C183D7F6-B498-43B3-948B-1728B52AA6E4}">
                <adec:decorative xmlns:adec="http://schemas.microsoft.com/office/drawing/2017/decorative" val="1"/>
              </a:ext>
            </a:extLst>
          </p:cNvPr>
          <p:cNvPicPr>
            <a:picLocks noGrp="1" noChangeAspect="1"/>
          </p:cNvPicPr>
          <p:nvPr>
            <p:ph sz="quarter" idx="23"/>
          </p:nvPr>
        </p:nvPicPr>
        <p:blipFill>
          <a:blip r:embed="rId9">
            <a:extLst>
              <a:ext uri="{96DAC541-7B7A-43D3-8B79-37D633B846F1}">
                <asvg:svgBlip xmlns:asvg="http://schemas.microsoft.com/office/drawing/2016/SVG/main" r:embed="rId10"/>
              </a:ext>
            </a:extLst>
          </a:blip>
          <a:stretch>
            <a:fillRect/>
          </a:stretch>
        </p:blipFill>
        <p:spPr>
          <a:xfrm>
            <a:off x="6934046" y="1383519"/>
            <a:ext cx="817563" cy="817563"/>
          </a:xfrm>
        </p:spPr>
      </p:pic>
      <p:pic>
        <p:nvPicPr>
          <p:cNvPr id="82" name="Content Placeholder 81">
            <a:extLst>
              <a:ext uri="{FF2B5EF4-FFF2-40B4-BE49-F238E27FC236}">
                <a16:creationId xmlns:a16="http://schemas.microsoft.com/office/drawing/2014/main" id="{A20D3A02-9173-40B8-9AA6-102A4473CE32}"/>
              </a:ext>
              <a:ext uri="{C183D7F6-B498-43B3-948B-1728B52AA6E4}">
                <adec:decorative xmlns:adec="http://schemas.microsoft.com/office/drawing/2017/decorative" val="1"/>
              </a:ext>
            </a:extLst>
          </p:cNvPr>
          <p:cNvPicPr>
            <a:picLocks noGrp="1" noChangeAspect="1"/>
          </p:cNvPicPr>
          <p:nvPr>
            <p:ph sz="quarter" idx="28"/>
          </p:nvPr>
        </p:nvPicPr>
        <p:blipFill>
          <a:blip r:embed="rId11">
            <a:extLst>
              <a:ext uri="{96DAC541-7B7A-43D3-8B79-37D633B846F1}">
                <asvg:svgBlip xmlns:asvg="http://schemas.microsoft.com/office/drawing/2016/SVG/main" r:embed="rId12"/>
              </a:ext>
            </a:extLst>
          </a:blip>
          <a:stretch>
            <a:fillRect/>
          </a:stretch>
        </p:blipFill>
        <p:spPr>
          <a:xfrm>
            <a:off x="6868316" y="4544141"/>
            <a:ext cx="817563" cy="817563"/>
          </a:xfrm>
        </p:spPr>
      </p:pic>
      <p:pic>
        <p:nvPicPr>
          <p:cNvPr id="60" name="Content Placeholder 59">
            <a:extLst>
              <a:ext uri="{FF2B5EF4-FFF2-40B4-BE49-F238E27FC236}">
                <a16:creationId xmlns:a16="http://schemas.microsoft.com/office/drawing/2014/main" id="{B828639D-ED90-49A3-B671-461E498FBEDC}"/>
              </a:ext>
              <a:ext uri="{C183D7F6-B498-43B3-948B-1728B52AA6E4}">
                <adec:decorative xmlns:adec="http://schemas.microsoft.com/office/drawing/2017/decorative" val="1"/>
              </a:ext>
            </a:extLst>
          </p:cNvPr>
          <p:cNvPicPr>
            <a:picLocks noGrp="1" noChangeAspect="1"/>
          </p:cNvPicPr>
          <p:nvPr>
            <p:ph sz="quarter" idx="29"/>
          </p:nvPr>
        </p:nvPicPr>
        <p:blipFill>
          <a:blip r:embed="rId13">
            <a:extLst>
              <a:ext uri="{96DAC541-7B7A-43D3-8B79-37D633B846F1}">
                <asvg:svgBlip xmlns:asvg="http://schemas.microsoft.com/office/drawing/2016/SVG/main" r:embed="rId14"/>
              </a:ext>
            </a:extLst>
          </a:blip>
          <a:stretch>
            <a:fillRect/>
          </a:stretch>
        </p:blipFill>
        <p:spPr>
          <a:xfrm>
            <a:off x="6868317" y="2818346"/>
            <a:ext cx="817563" cy="817563"/>
          </a:xfrm>
        </p:spPr>
      </p:pic>
      <p:sp>
        <p:nvSpPr>
          <p:cNvPr id="2" name="Slide Number Placeholder 1">
            <a:extLst>
              <a:ext uri="{FF2B5EF4-FFF2-40B4-BE49-F238E27FC236}">
                <a16:creationId xmlns:a16="http://schemas.microsoft.com/office/drawing/2014/main" id="{6BBEE19D-EACA-4FA0-A361-7E5B7F64DA33}"/>
              </a:ext>
            </a:extLst>
          </p:cNvPr>
          <p:cNvSpPr>
            <a:spLocks noGrp="1"/>
          </p:cNvSpPr>
          <p:nvPr>
            <p:ph type="sldNum" sz="quarter" idx="3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635550">
                    <a:tint val="75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79</a:t>
            </a:fld>
            <a:endParaRPr kumimoji="0" lang="en-US" sz="1000" b="0" i="0" u="none" strike="noStrike" kern="1200" cap="none" spc="0" normalizeH="0" baseline="0" noProof="0">
              <a:ln>
                <a:noFill/>
              </a:ln>
              <a:solidFill>
                <a:srgbClr val="63555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808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276470-E5B2-EA36-5B64-BF1F1935BD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Continuation of the elements of the MOU that EIF has with the United Nations</a:t>
            </a:r>
            <a:endParaRPr lang="fr-FR"/>
          </a:p>
        </p:txBody>
      </p:sp>
      <p:sp>
        <p:nvSpPr>
          <p:cNvPr id="5" name="TextBox 4">
            <a:extLst>
              <a:ext uri="{FF2B5EF4-FFF2-40B4-BE49-F238E27FC236}">
                <a16:creationId xmlns:a16="http://schemas.microsoft.com/office/drawing/2014/main" id="{E4FAF6CB-A098-8DB9-84AF-8A780A6C7BE5}"/>
              </a:ext>
            </a:extLst>
          </p:cNvPr>
          <p:cNvSpPr txBox="1"/>
          <p:nvPr/>
        </p:nvSpPr>
        <p:spPr>
          <a:xfrm>
            <a:off x="314874" y="2221649"/>
            <a:ext cx="11376878" cy="43781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IE" sz="4000" b="1" i="0" u="sng"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BAC/UN collaboration (</a:t>
            </a:r>
            <a:r>
              <a:rPr kumimoji="0" lang="en-IE" sz="4000" b="1" i="0" u="sng" strike="noStrike" kern="1200" cap="none" spc="0" normalizeH="0" baseline="0" noProof="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cont</a:t>
            </a:r>
            <a:r>
              <a:rPr kumimoji="0" lang="en-IE" sz="4000" b="1" i="0" u="sng"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fr-FR" sz="4000" b="1" i="0" u="sng"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Advance the science of buildings.</a:t>
            </a: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Comprehensive education of professional communities.</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Extend BAC networks.</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Mobilize resources and develop joint projects.</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Disseminate knowledge, experience and best practices.</a:t>
            </a:r>
          </a:p>
          <a:p>
            <a:pPr marL="571500" marR="0" lvl="0" indent="-571500" algn="just"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IE"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Provide demonstrations and proofs of concept.</a:t>
            </a:r>
            <a:endParaRPr kumimoji="0" lang="fr-FR" sz="3600" b="0"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701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BF4459-D725-D0BE-0F20-192CCE9D05B6}"/>
              </a:ext>
            </a:extLst>
          </p:cNvPr>
          <p:cNvSpPr>
            <a:spLocks noGrp="1"/>
          </p:cNvSpPr>
          <p:nvPr>
            <p:ph type="title" idx="4294967295"/>
          </p:nvPr>
        </p:nvSpPr>
        <p:spPr>
          <a:xfrm>
            <a:off x="541020" y="758508"/>
            <a:ext cx="8207375" cy="1023937"/>
          </a:xfrm>
        </p:spPr>
        <p:txBody>
          <a:bodyPr/>
          <a:lstStyle/>
          <a:p>
            <a:r>
              <a:rPr lang="en-US"/>
              <a:t>Wrap-up</a:t>
            </a:r>
          </a:p>
        </p:txBody>
      </p:sp>
      <p:sp>
        <p:nvSpPr>
          <p:cNvPr id="3" name="Content Placeholder 2">
            <a:extLst>
              <a:ext uri="{FF2B5EF4-FFF2-40B4-BE49-F238E27FC236}">
                <a16:creationId xmlns:a16="http://schemas.microsoft.com/office/drawing/2014/main" id="{35963ED4-2C42-4866-AEAD-509A3AD3344B}"/>
              </a:ext>
            </a:extLst>
          </p:cNvPr>
          <p:cNvSpPr>
            <a:spLocks noGrp="1"/>
          </p:cNvSpPr>
          <p:nvPr>
            <p:ph sz="quarter" idx="10"/>
          </p:nvPr>
        </p:nvSpPr>
        <p:spPr>
          <a:xfrm>
            <a:off x="1101969" y="1429705"/>
            <a:ext cx="10936816" cy="3080885"/>
          </a:xfrm>
        </p:spPr>
        <p:txBody>
          <a:bodyPr/>
          <a:lstStyle/>
          <a:p>
            <a:pPr>
              <a:defRPr/>
            </a:pPr>
            <a:endParaRPr lang="en-US" sz="4800">
              <a:solidFill>
                <a:srgbClr val="FFFFFF"/>
              </a:solidFill>
            </a:endParaRPr>
          </a:p>
          <a:p>
            <a:pPr>
              <a:defRPr/>
            </a:pPr>
            <a:r>
              <a:rPr lang="en-US" sz="4800">
                <a:solidFill>
                  <a:srgbClr val="FFFFFF"/>
                </a:solidFill>
              </a:rPr>
              <a:t>Thank you </a:t>
            </a:r>
          </a:p>
          <a:p>
            <a:pPr>
              <a:defRPr/>
            </a:pPr>
            <a:r>
              <a:rPr lang="en-US" sz="3200">
                <a:solidFill>
                  <a:srgbClr val="FFFFFF"/>
                </a:solidFill>
                <a:hlinkClick r:id="rId3"/>
              </a:rPr>
              <a:t>Jennifer.Venema@SMUD.org</a:t>
            </a:r>
            <a:r>
              <a:rPr lang="en-US" sz="3200">
                <a:solidFill>
                  <a:srgbClr val="FFFFFF"/>
                </a:solidFill>
              </a:rPr>
              <a:t> </a:t>
            </a:r>
          </a:p>
          <a:p>
            <a:endParaRPr lang="en-US"/>
          </a:p>
        </p:txBody>
      </p:sp>
      <p:sp>
        <p:nvSpPr>
          <p:cNvPr id="2" name="Slide Number Placeholder 1">
            <a:extLst>
              <a:ext uri="{FF2B5EF4-FFF2-40B4-BE49-F238E27FC236}">
                <a16:creationId xmlns:a16="http://schemas.microsoft.com/office/drawing/2014/main" id="{92CA6331-E003-4ADF-B178-34397BFF6287}"/>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AB642A8-0893-4220-BD9F-2F764944D32A}"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7061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ty of Palo Alto logo">
            <a:extLst>
              <a:ext uri="{FF2B5EF4-FFF2-40B4-BE49-F238E27FC236}">
                <a16:creationId xmlns:a16="http://schemas.microsoft.com/office/drawing/2014/main" id="{871E0890-A4AD-1449-9EAC-E04A0EC1B7D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90237" y="309784"/>
            <a:ext cx="3260812" cy="698746"/>
          </a:xfrm>
          <a:prstGeom prst="rect">
            <a:avLst/>
          </a:prstGeom>
        </p:spPr>
      </p:pic>
      <p:pic>
        <p:nvPicPr>
          <p:cNvPr id="4" name="Picture 3" descr="A bench next to a body of water">
            <a:extLst>
              <a:ext uri="{FF2B5EF4-FFF2-40B4-BE49-F238E27FC236}">
                <a16:creationId xmlns:a16="http://schemas.microsoft.com/office/drawing/2014/main" id="{A12D7488-BACE-BD4D-A415-AAFCD9CF3E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260388"/>
            <a:ext cx="12191999" cy="4843850"/>
          </a:xfrm>
          <a:prstGeom prst="rect">
            <a:avLst/>
          </a:prstGeom>
        </p:spPr>
      </p:pic>
      <p:pic>
        <p:nvPicPr>
          <p:cNvPr id="8" name="Picture 7">
            <a:extLst>
              <a:ext uri="{FF2B5EF4-FFF2-40B4-BE49-F238E27FC236}">
                <a16:creationId xmlns:a16="http://schemas.microsoft.com/office/drawing/2014/main" id="{23B2F54B-4CBB-B948-AD43-47AFC78B1A4A}"/>
              </a:ext>
              <a:ext uri="{C183D7F6-B498-43B3-948B-1728B52AA6E4}">
                <adec:decorative xmlns:adec="http://schemas.microsoft.com/office/drawing/2017/decorative" val="1"/>
              </a:ext>
            </a:extLst>
          </p:cNvPr>
          <p:cNvPicPr>
            <a:picLocks noChangeAspect="1"/>
          </p:cNvPicPr>
          <p:nvPr/>
        </p:nvPicPr>
        <p:blipFill rotWithShape="1">
          <a:blip r:embed="rId4" cstate="hqprint">
            <a:alphaModFix amt="49000"/>
            <a:extLst>
              <a:ext uri="{28A0092B-C50C-407E-A947-70E740481C1C}">
                <a14:useLocalDpi xmlns:a14="http://schemas.microsoft.com/office/drawing/2010/main"/>
              </a:ext>
            </a:extLst>
          </a:blip>
          <a:srcRect t="2264"/>
          <a:stretch/>
        </p:blipFill>
        <p:spPr>
          <a:xfrm>
            <a:off x="5595062" y="1260390"/>
            <a:ext cx="6596937" cy="4843848"/>
          </a:xfrm>
          <a:prstGeom prst="rect">
            <a:avLst/>
          </a:prstGeom>
          <a:effectLst>
            <a:outerShdw dist="50800" sx="1000" sy="1000" algn="ctr" rotWithShape="0">
              <a:srgbClr val="000000"/>
            </a:outerShdw>
            <a:reflection endPos="0" dist="50800" dir="5400000" sy="-100000" algn="bl" rotWithShape="0"/>
          </a:effectLst>
        </p:spPr>
      </p:pic>
      <p:pic>
        <p:nvPicPr>
          <p:cNvPr id="9" name="Picture 8">
            <a:extLst>
              <a:ext uri="{FF2B5EF4-FFF2-40B4-BE49-F238E27FC236}">
                <a16:creationId xmlns:a16="http://schemas.microsoft.com/office/drawing/2014/main" id="{73E73F4C-6C0F-294E-90E9-A6F0ABD18C86}"/>
              </a:ext>
              <a:ext uri="{C183D7F6-B498-43B3-948B-1728B52AA6E4}">
                <adec:decorative xmlns:adec="http://schemas.microsoft.com/office/drawing/2017/decorative" val="1"/>
              </a:ext>
            </a:extLst>
          </p:cNvPr>
          <p:cNvPicPr>
            <a:picLocks noChangeAspect="1"/>
          </p:cNvPicPr>
          <p:nvPr/>
        </p:nvPicPr>
        <p:blipFill rotWithShape="1">
          <a:blip r:embed="rId4" cstate="hqprint">
            <a:alphaModFix amt="49000"/>
            <a:extLst>
              <a:ext uri="{28A0092B-C50C-407E-A947-70E740481C1C}">
                <a14:useLocalDpi xmlns:a14="http://schemas.microsoft.com/office/drawing/2010/main"/>
              </a:ext>
            </a:extLst>
          </a:blip>
          <a:srcRect t="2264"/>
          <a:stretch/>
        </p:blipFill>
        <p:spPr>
          <a:xfrm>
            <a:off x="5595062" y="1260389"/>
            <a:ext cx="6596937" cy="4843848"/>
          </a:xfrm>
          <a:prstGeom prst="rect">
            <a:avLst/>
          </a:prstGeom>
          <a:effectLst>
            <a:outerShdw dist="50800" sx="1000" sy="1000" algn="ctr" rotWithShape="0">
              <a:srgbClr val="000000"/>
            </a:outerShdw>
            <a:reflection endPos="0" dist="50800" dir="5400000" sy="-100000" algn="bl" rotWithShape="0"/>
          </a:effectLst>
        </p:spPr>
      </p:pic>
      <p:sp>
        <p:nvSpPr>
          <p:cNvPr id="10" name="Title 9">
            <a:extLst>
              <a:ext uri="{FF2B5EF4-FFF2-40B4-BE49-F238E27FC236}">
                <a16:creationId xmlns:a16="http://schemas.microsoft.com/office/drawing/2014/main" id="{9D8B8538-309F-A94B-8D46-B5C36E048ABD}"/>
              </a:ext>
            </a:extLst>
          </p:cNvPr>
          <p:cNvSpPr txBox="1">
            <a:spLocks noGrp="1"/>
          </p:cNvSpPr>
          <p:nvPr>
            <p:ph type="title" idx="4294967295"/>
          </p:nvPr>
        </p:nvSpPr>
        <p:spPr>
          <a:xfrm>
            <a:off x="5791200" y="2848861"/>
            <a:ext cx="5859850" cy="2950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72289"/>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mn-lt"/>
                <a:ea typeface="+mn-ea"/>
                <a:cs typeface="+mn-cs"/>
              </a:rPr>
              <a:t>Decarbonization </a:t>
            </a:r>
          </a:p>
          <a:p>
            <a:pPr marL="0" marR="0" lvl="0" indent="0" algn="r" defTabSz="914400" rtl="0" eaLnBrk="1" fontAlgn="auto" latinLnBrk="0" hangingPunct="1">
              <a:lnSpc>
                <a:spcPct val="72289"/>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mn-lt"/>
                <a:ea typeface="+mn-ea"/>
                <a:cs typeface="+mn-cs"/>
              </a:rPr>
              <a:t>in Palo Alto</a:t>
            </a:r>
          </a:p>
          <a:p>
            <a:pPr marL="0" marR="0" lvl="0" indent="0" algn="r" defTabSz="914400" rtl="0" eaLnBrk="1" fontAlgn="auto" latinLnBrk="0" hangingPunct="1">
              <a:lnSpc>
                <a:spcPct val="72289"/>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0" marR="0" lvl="0" indent="0" algn="r" defTabSz="914400" rtl="0" eaLnBrk="1" fontAlgn="auto" latinLnBrk="0" hangingPunct="1">
              <a:lnSpc>
                <a:spcPct val="90361"/>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California Public Utilities Commission Building Decarbonization Proceeding</a:t>
            </a:r>
          </a:p>
          <a:p>
            <a:pPr marL="0" marR="0" lvl="0" indent="0" algn="r" defTabSz="914400" rtl="0" eaLnBrk="1" fontAlgn="auto" latinLnBrk="0" hangingPunct="1">
              <a:lnSpc>
                <a:spcPct val="90361"/>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6527FB66-0750-1245-BB76-40B61DA19766}"/>
              </a:ext>
              <a:ext uri="{C183D7F6-B498-43B3-948B-1728B52AA6E4}">
                <adec:decorative xmlns:adec="http://schemas.microsoft.com/office/drawing/2017/decorative" val="1"/>
              </a:ext>
            </a:extLst>
          </p:cNvPr>
          <p:cNvSpPr/>
          <p:nvPr/>
        </p:nvSpPr>
        <p:spPr>
          <a:xfrm>
            <a:off x="11743280" y="2848861"/>
            <a:ext cx="448719" cy="1797280"/>
          </a:xfrm>
          <a:prstGeom prst="rect">
            <a:avLst/>
          </a:prstGeom>
          <a:solidFill>
            <a:srgbClr val="B1B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A3A44C4-0BDE-484A-8845-AE62332DEC17}"/>
              </a:ext>
              <a:ext uri="{C183D7F6-B498-43B3-948B-1728B52AA6E4}">
                <adec:decorative xmlns:adec="http://schemas.microsoft.com/office/drawing/2017/decorative" val="1"/>
              </a:ext>
            </a:extLst>
          </p:cNvPr>
          <p:cNvSpPr/>
          <p:nvPr/>
        </p:nvSpPr>
        <p:spPr>
          <a:xfrm flipV="1">
            <a:off x="0" y="6104233"/>
            <a:ext cx="12192000" cy="753764"/>
          </a:xfrm>
          <a:prstGeom prst="rect">
            <a:avLst/>
          </a:prstGeom>
          <a:gradFill>
            <a:gsLst>
              <a:gs pos="0">
                <a:srgbClr val="B1BD6A">
                  <a:alpha val="58000"/>
                </a:srgbClr>
              </a:gs>
              <a:gs pos="100000">
                <a:srgbClr val="B1BD6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EBAFC1C-736E-EE4D-92B8-D7D8D1467EEE}"/>
              </a:ext>
            </a:extLst>
          </p:cNvPr>
          <p:cNvSpPr txBox="1"/>
          <p:nvPr/>
        </p:nvSpPr>
        <p:spPr>
          <a:xfrm>
            <a:off x="185351" y="6209909"/>
            <a:ext cx="4349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D6E6C"/>
                </a:solidFill>
                <a:effectLst/>
                <a:uLnTx/>
                <a:uFillTx/>
                <a:latin typeface="Calibri" panose="020F0502020204030204" pitchFamily="34" charset="0"/>
                <a:ea typeface="+mn-ea"/>
                <a:cs typeface="Calibri" panose="020F0502020204030204" pitchFamily="34" charset="0"/>
              </a:rPr>
              <a:t>January 22, 2026</a:t>
            </a:r>
          </a:p>
        </p:txBody>
      </p:sp>
      <p:sp>
        <p:nvSpPr>
          <p:cNvPr id="15" name="TextBox 14">
            <a:extLst>
              <a:ext uri="{FF2B5EF4-FFF2-40B4-BE49-F238E27FC236}">
                <a16:creationId xmlns:a16="http://schemas.microsoft.com/office/drawing/2014/main" id="{62B56FD0-EFBD-864C-B1E2-F2CB60508DD6}"/>
              </a:ext>
            </a:extLst>
          </p:cNvPr>
          <p:cNvSpPr txBox="1"/>
          <p:nvPr/>
        </p:nvSpPr>
        <p:spPr>
          <a:xfrm>
            <a:off x="6446107" y="6172838"/>
            <a:ext cx="5560542" cy="52322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D6E6C"/>
                </a:solidFill>
                <a:effectLst/>
                <a:uLnTx/>
                <a:uFillTx/>
                <a:latin typeface="Calibri"/>
                <a:ea typeface="Calibri"/>
                <a:cs typeface="Calibri"/>
              </a:rPr>
              <a:t>PaloAlto.gov</a:t>
            </a:r>
          </a:p>
        </p:txBody>
      </p:sp>
    </p:spTree>
    <p:extLst>
      <p:ext uri="{BB962C8B-B14F-4D97-AF65-F5344CB8AC3E}">
        <p14:creationId xmlns:p14="http://schemas.microsoft.com/office/powerpoint/2010/main" val="3011840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nch looking out over water">
            <a:extLst>
              <a:ext uri="{FF2B5EF4-FFF2-40B4-BE49-F238E27FC236}">
                <a16:creationId xmlns:a16="http://schemas.microsoft.com/office/drawing/2014/main" id="{E16FFC33-4B2F-3F46-B872-17190A45A6A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54910" y="0"/>
            <a:ext cx="2471349" cy="5844745"/>
          </a:xfrm>
          <a:prstGeom prst="rect">
            <a:avLst/>
          </a:prstGeom>
        </p:spPr>
      </p:pic>
      <p:sp>
        <p:nvSpPr>
          <p:cNvPr id="10" name="Title 9">
            <a:extLst>
              <a:ext uri="{FF2B5EF4-FFF2-40B4-BE49-F238E27FC236}">
                <a16:creationId xmlns:a16="http://schemas.microsoft.com/office/drawing/2014/main" id="{A4B4F91E-B9D1-BF4F-9F84-4791559A6F32}"/>
              </a:ext>
            </a:extLst>
          </p:cNvPr>
          <p:cNvSpPr txBox="1">
            <a:spLocks noGrp="1"/>
          </p:cNvSpPr>
          <p:nvPr>
            <p:ph type="title" idx="4294967295"/>
          </p:nvPr>
        </p:nvSpPr>
        <p:spPr>
          <a:xfrm>
            <a:off x="3521676" y="428179"/>
            <a:ext cx="9763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mn-ea"/>
                <a:cs typeface="+mn-cs"/>
              </a:rPr>
              <a:t>About the City of Palo Alto</a:t>
            </a: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5B1C98DE-418F-9A4A-A090-54E7B92651D4}"/>
              </a:ext>
              <a:ext uri="{C183D7F6-B498-43B3-948B-1728B52AA6E4}">
                <adec:decorative xmlns:adec="http://schemas.microsoft.com/office/drawing/2017/decorative" val="1"/>
              </a:ext>
            </a:extLst>
          </p:cNvPr>
          <p:cNvCxnSpPr/>
          <p:nvPr/>
        </p:nvCxnSpPr>
        <p:spPr>
          <a:xfrm>
            <a:off x="3620530" y="1013254"/>
            <a:ext cx="7898808"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9E7E6B-1C7C-0B4D-B82F-DF1E4861CF50}"/>
              </a:ext>
            </a:extLst>
          </p:cNvPr>
          <p:cNvSpPr txBox="1"/>
          <p:nvPr/>
        </p:nvSpPr>
        <p:spPr>
          <a:xfrm>
            <a:off x="3503926" y="1267578"/>
            <a:ext cx="4199202" cy="447814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Electric and gas utilities    (and water, sewer, dark fiber)</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Carbon Neutral Electric Portfolio since 2013 </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2023 Sustainability and Climate Action Plan with goal of 80% reductions in carbon emissions by 2030 (80x30)</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Progress to-date: 47% reductions (2022 inventory)</a:t>
            </a:r>
          </a:p>
        </p:txBody>
      </p:sp>
      <p:sp>
        <p:nvSpPr>
          <p:cNvPr id="6" name="TextBox 5">
            <a:extLst>
              <a:ext uri="{FF2B5EF4-FFF2-40B4-BE49-F238E27FC236}">
                <a16:creationId xmlns:a16="http://schemas.microsoft.com/office/drawing/2014/main" id="{117692C7-7D5D-F665-C951-029ADB26049E}"/>
              </a:ext>
            </a:extLst>
          </p:cNvPr>
          <p:cNvSpPr txBox="1"/>
          <p:nvPr/>
        </p:nvSpPr>
        <p:spPr>
          <a:xfrm>
            <a:off x="8764622" y="1278263"/>
            <a:ext cx="30537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2022 GHG Emissions Inventory</a:t>
            </a:r>
          </a:p>
        </p:txBody>
      </p:sp>
      <p:graphicFrame>
        <p:nvGraphicFramePr>
          <p:cNvPr id="4" name="Chart 3" descr="Chart showing 2022 GHG Emissions Inventory, with 35% of emissions from buildings, 61% from transportation, and 4% from other sources.">
            <a:extLst>
              <a:ext uri="{FF2B5EF4-FFF2-40B4-BE49-F238E27FC236}">
                <a16:creationId xmlns:a16="http://schemas.microsoft.com/office/drawing/2014/main" id="{F798510D-243C-2038-9100-6BD1B20DD113}"/>
              </a:ext>
            </a:extLst>
          </p:cNvPr>
          <p:cNvGraphicFramePr/>
          <p:nvPr/>
        </p:nvGraphicFramePr>
        <p:xfrm>
          <a:off x="8188036" y="1995053"/>
          <a:ext cx="3991607" cy="4110681"/>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38BA9BA4-103F-4D42-BDD3-B867C2715C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352" y="6099369"/>
            <a:ext cx="12191995" cy="508642"/>
          </a:xfrm>
          <a:prstGeom prst="rect">
            <a:avLst/>
          </a:prstGeom>
        </p:spPr>
      </p:pic>
      <p:sp>
        <p:nvSpPr>
          <p:cNvPr id="5" name="TextBox 4">
            <a:extLst>
              <a:ext uri="{FF2B5EF4-FFF2-40B4-BE49-F238E27FC236}">
                <a16:creationId xmlns:a16="http://schemas.microsoft.com/office/drawing/2014/main" id="{F70BDE41-EBCA-BE4C-BBA1-9C7A280037F3}"/>
              </a:ext>
            </a:extLst>
          </p:cNvPr>
          <p:cNvSpPr txBox="1"/>
          <p:nvPr/>
        </p:nvSpPr>
        <p:spPr>
          <a:xfrm>
            <a:off x="11519338" y="6161154"/>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35487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080CFB7-F3B1-4EB8-AEDC-C4674ECBF0AC}"/>
              </a:ext>
            </a:extLst>
          </p:cNvPr>
          <p:cNvSpPr txBox="1">
            <a:spLocks noGrp="1"/>
          </p:cNvSpPr>
          <p:nvPr>
            <p:ph type="title" idx="4294967295"/>
          </p:nvPr>
        </p:nvSpPr>
        <p:spPr>
          <a:xfrm>
            <a:off x="620821" y="428179"/>
            <a:ext cx="9763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mn-ea"/>
                <a:cs typeface="+mn-cs"/>
              </a:rPr>
              <a:t>Results To-Date</a:t>
            </a: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5B1C98DE-418F-9A4A-A090-54E7B92651D4}"/>
              </a:ext>
              <a:ext uri="{C183D7F6-B498-43B3-948B-1728B52AA6E4}">
                <adec:decorative xmlns:adec="http://schemas.microsoft.com/office/drawing/2017/decorative" val="1"/>
              </a:ext>
            </a:extLst>
          </p:cNvPr>
          <p:cNvCxnSpPr>
            <a:cxnSpLocks/>
          </p:cNvCxnSpPr>
          <p:nvPr/>
        </p:nvCxnSpPr>
        <p:spPr>
          <a:xfrm>
            <a:off x="719675" y="1013254"/>
            <a:ext cx="10894256"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50" name="Rectangle : coins arrondis 5">
            <a:extLst>
              <a:ext uri="{FF2B5EF4-FFF2-40B4-BE49-F238E27FC236}">
                <a16:creationId xmlns:a16="http://schemas.microsoft.com/office/drawing/2014/main" id="{DB9AB245-4562-5AF6-915F-A66706D46D41}"/>
              </a:ext>
              <a:ext uri="{C183D7F6-B498-43B3-948B-1728B52AA6E4}">
                <adec:decorative xmlns:adec="http://schemas.microsoft.com/office/drawing/2017/decorative" val="1"/>
              </a:ext>
            </a:extLst>
          </p:cNvPr>
          <p:cNvSpPr/>
          <p:nvPr/>
        </p:nvSpPr>
        <p:spPr>
          <a:xfrm>
            <a:off x="3897960" y="1265724"/>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 coins arrondis 21">
            <a:extLst>
              <a:ext uri="{FF2B5EF4-FFF2-40B4-BE49-F238E27FC236}">
                <a16:creationId xmlns:a16="http://schemas.microsoft.com/office/drawing/2014/main" id="{E28693ED-A87C-449A-8A66-5AC01CBB4747}"/>
              </a:ext>
              <a:ext uri="{C183D7F6-B498-43B3-948B-1728B52AA6E4}">
                <adec:decorative xmlns:adec="http://schemas.microsoft.com/office/drawing/2017/decorative" val="1"/>
              </a:ext>
            </a:extLst>
          </p:cNvPr>
          <p:cNvSpPr/>
          <p:nvPr/>
        </p:nvSpPr>
        <p:spPr>
          <a:xfrm>
            <a:off x="6434385" y="1265721"/>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descr="750+ HPWH (heat pump water heaters), ~20% of turnover">
            <a:extLst>
              <a:ext uri="{FF2B5EF4-FFF2-40B4-BE49-F238E27FC236}">
                <a16:creationId xmlns:a16="http://schemas.microsoft.com/office/drawing/2014/main" id="{60A78ACB-7B14-CD77-61C9-21CD5C20868E}"/>
              </a:ext>
            </a:extLst>
          </p:cNvPr>
          <p:cNvGrpSpPr/>
          <p:nvPr/>
        </p:nvGrpSpPr>
        <p:grpSpPr>
          <a:xfrm>
            <a:off x="1361534" y="1265724"/>
            <a:ext cx="2392282" cy="2239985"/>
            <a:chOff x="1361534" y="1265724"/>
            <a:chExt cx="2392282" cy="2239985"/>
          </a:xfrm>
        </p:grpSpPr>
        <p:sp>
          <p:nvSpPr>
            <p:cNvPr id="48" name="Rectangle : coins arrondis 2">
              <a:extLst>
                <a:ext uri="{FF2B5EF4-FFF2-40B4-BE49-F238E27FC236}">
                  <a16:creationId xmlns:a16="http://schemas.microsoft.com/office/drawing/2014/main" id="{D7D493D1-F711-F0BA-8EDE-623388171CED}"/>
                </a:ext>
                <a:ext uri="{C183D7F6-B498-43B3-948B-1728B52AA6E4}">
                  <adec:decorative xmlns:adec="http://schemas.microsoft.com/office/drawing/2017/decorative" val="1"/>
                </a:ext>
              </a:extLst>
            </p:cNvPr>
            <p:cNvSpPr/>
            <p:nvPr/>
          </p:nvSpPr>
          <p:spPr>
            <a:xfrm>
              <a:off x="1361534" y="1265724"/>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of a heat pump water heater">
              <a:extLst>
                <a:ext uri="{FF2B5EF4-FFF2-40B4-BE49-F238E27FC236}">
                  <a16:creationId xmlns:a16="http://schemas.microsoft.com/office/drawing/2014/main" id="{79B2BC44-57B7-3452-EA62-C09D5553FB7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601964" y="1599408"/>
              <a:ext cx="1633732" cy="886968"/>
            </a:xfrm>
            <a:prstGeom prst="roundRect">
              <a:avLst>
                <a:gd name="adj" fmla="val 8792"/>
              </a:avLst>
            </a:prstGeom>
            <a:ln>
              <a:noFill/>
            </a:ln>
            <a:effectLst/>
            <a:scene3d>
              <a:camera prst="orthographicFront"/>
              <a:lightRig rig="contrasting" dir="t">
                <a:rot lat="0" lon="0" rev="4200000"/>
              </a:lightRig>
            </a:scene3d>
            <a:sp3d prstMaterial="plastic">
              <a:contourClr>
                <a:srgbClr val="969696"/>
              </a:contourClr>
            </a:sp3d>
          </p:spPr>
        </p:pic>
        <p:sp>
          <p:nvSpPr>
            <p:cNvPr id="57" name="ZoneTexte 66">
              <a:extLst>
                <a:ext uri="{FF2B5EF4-FFF2-40B4-BE49-F238E27FC236}">
                  <a16:creationId xmlns:a16="http://schemas.microsoft.com/office/drawing/2014/main" id="{787A4D37-3114-666E-322E-176E9ADE2BD5}"/>
                </a:ext>
              </a:extLst>
            </p:cNvPr>
            <p:cNvSpPr txBox="1"/>
            <p:nvPr/>
          </p:nvSpPr>
          <p:spPr>
            <a:xfrm>
              <a:off x="1584253" y="2610841"/>
              <a:ext cx="204165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750+ </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HPWH (heat pump water heaters), ~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20%</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of turnover</a:t>
              </a:r>
            </a:p>
          </p:txBody>
        </p:sp>
        <p:sp>
          <p:nvSpPr>
            <p:cNvPr id="72" name="Rectangle : coins arrondis 1">
              <a:extLst>
                <a:ext uri="{FF2B5EF4-FFF2-40B4-BE49-F238E27FC236}">
                  <a16:creationId xmlns:a16="http://schemas.microsoft.com/office/drawing/2014/main" id="{00BA46A3-FA61-9F79-A2F1-2C7BF71394BD}"/>
                </a:ext>
                <a:ext uri="{C183D7F6-B498-43B3-948B-1728B52AA6E4}">
                  <adec:decorative xmlns:adec="http://schemas.microsoft.com/office/drawing/2017/decorative" val="1"/>
                </a:ext>
              </a:extLst>
            </p:cNvPr>
            <p:cNvSpPr>
              <a:spLocks/>
            </p:cNvSpPr>
            <p:nvPr/>
          </p:nvSpPr>
          <p:spPr>
            <a:xfrm>
              <a:off x="1599749" y="1601278"/>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descr="Over 300 all-electric single-family homes (2% of total)">
            <a:extLst>
              <a:ext uri="{FF2B5EF4-FFF2-40B4-BE49-F238E27FC236}">
                <a16:creationId xmlns:a16="http://schemas.microsoft.com/office/drawing/2014/main" id="{2B716B25-38E8-4AF0-C74E-0FD38873728C}"/>
              </a:ext>
            </a:extLst>
          </p:cNvPr>
          <p:cNvGrpSpPr/>
          <p:nvPr/>
        </p:nvGrpSpPr>
        <p:grpSpPr>
          <a:xfrm>
            <a:off x="4140698" y="1603078"/>
            <a:ext cx="1992583" cy="1813807"/>
            <a:chOff x="4140698" y="1603078"/>
            <a:chExt cx="1992583" cy="1813807"/>
          </a:xfrm>
        </p:grpSpPr>
        <p:pic>
          <p:nvPicPr>
            <p:cNvPr id="87" name="Image 4" descr="Person holding keys out in their hand in front of a building">
              <a:extLst>
                <a:ext uri="{FF2B5EF4-FFF2-40B4-BE49-F238E27FC236}">
                  <a16:creationId xmlns:a16="http://schemas.microsoft.com/office/drawing/2014/main" id="{CDEF3128-52D6-4EA9-ACF7-E6B1DE4A8F8D}"/>
                </a:ext>
              </a:extLst>
            </p:cNvPr>
            <p:cNvPicPr>
              <a:picLocks noChangeAspect="1"/>
            </p:cNvPicPr>
            <p:nvPr/>
          </p:nvPicPr>
          <p:blipFill>
            <a:blip r:embed="rId3" cstate="screen">
              <a:alphaModFix amt="77000"/>
              <a:extLst>
                <a:ext uri="{28A0092B-C50C-407E-A947-70E740481C1C}">
                  <a14:useLocalDpi xmlns:a14="http://schemas.microsoft.com/office/drawing/2010/main"/>
                </a:ext>
              </a:extLst>
            </a:blip>
            <a:srcRect/>
            <a:stretch/>
          </p:blipFill>
          <p:spPr>
            <a:xfrm>
              <a:off x="4172982" y="1603078"/>
              <a:ext cx="1547571" cy="886822"/>
            </a:xfrm>
            <a:prstGeom prst="roundRect">
              <a:avLst>
                <a:gd name="adj" fmla="val 9666"/>
              </a:avLst>
            </a:prstGeom>
            <a:solidFill>
              <a:srgbClr val="556C31"/>
            </a:solidFill>
          </p:spPr>
        </p:pic>
        <p:sp>
          <p:nvSpPr>
            <p:cNvPr id="56" name="ZoneTexte 48">
              <a:extLst>
                <a:ext uri="{FF2B5EF4-FFF2-40B4-BE49-F238E27FC236}">
                  <a16:creationId xmlns:a16="http://schemas.microsoft.com/office/drawing/2014/main" id="{A5D43AEC-D79A-6C27-CD8A-A263E703C26F}"/>
                </a:ext>
              </a:extLst>
            </p:cNvPr>
            <p:cNvSpPr txBox="1"/>
            <p:nvPr/>
          </p:nvSpPr>
          <p:spPr>
            <a:xfrm>
              <a:off x="4140698" y="2585888"/>
              <a:ext cx="199258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Over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300 </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all-electric single-family homes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2% </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of total)</a:t>
              </a:r>
            </a:p>
          </p:txBody>
        </p:sp>
        <p:sp>
          <p:nvSpPr>
            <p:cNvPr id="73" name="Rectangle : coins arrondis 17">
              <a:extLst>
                <a:ext uri="{FF2B5EF4-FFF2-40B4-BE49-F238E27FC236}">
                  <a16:creationId xmlns:a16="http://schemas.microsoft.com/office/drawing/2014/main" id="{6483B567-7204-995A-213C-A23A219DFF37}"/>
                </a:ext>
                <a:ext uri="{C183D7F6-B498-43B3-948B-1728B52AA6E4}">
                  <adec:decorative xmlns:adec="http://schemas.microsoft.com/office/drawing/2017/decorative" val="1"/>
                </a:ext>
              </a:extLst>
            </p:cNvPr>
            <p:cNvSpPr>
              <a:spLocks/>
            </p:cNvSpPr>
            <p:nvPr/>
          </p:nvSpPr>
          <p:spPr>
            <a:xfrm>
              <a:off x="4145180" y="1606464"/>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 name="Group 5" descr="EV chargers serving over 1,300 multi-family units (12% of total)">
            <a:extLst>
              <a:ext uri="{FF2B5EF4-FFF2-40B4-BE49-F238E27FC236}">
                <a16:creationId xmlns:a16="http://schemas.microsoft.com/office/drawing/2014/main" id="{963CD224-924A-3809-FE41-6E40B9E9E001}"/>
              </a:ext>
            </a:extLst>
          </p:cNvPr>
          <p:cNvGrpSpPr/>
          <p:nvPr/>
        </p:nvGrpSpPr>
        <p:grpSpPr>
          <a:xfrm>
            <a:off x="6618915" y="1606464"/>
            <a:ext cx="2194935" cy="1787848"/>
            <a:chOff x="6618915" y="1606464"/>
            <a:chExt cx="2194935" cy="1787848"/>
          </a:xfrm>
        </p:grpSpPr>
        <p:pic>
          <p:nvPicPr>
            <p:cNvPr id="75" name="Image 22" descr="Person plugging in EV charger">
              <a:extLst>
                <a:ext uri="{FF2B5EF4-FFF2-40B4-BE49-F238E27FC236}">
                  <a16:creationId xmlns:a16="http://schemas.microsoft.com/office/drawing/2014/main" id="{875F0B86-076D-3DC5-D678-A4ABAF868237}"/>
                </a:ext>
              </a:extLst>
            </p:cNvPr>
            <p:cNvPicPr>
              <a:picLocks noChangeAspect="1"/>
            </p:cNvPicPr>
            <p:nvPr/>
          </p:nvPicPr>
          <p:blipFill>
            <a:blip r:embed="rId4" cstate="screen">
              <a:alphaModFix amt="77000"/>
              <a:extLst>
                <a:ext uri="{28A0092B-C50C-407E-A947-70E740481C1C}">
                  <a14:useLocalDpi xmlns:a14="http://schemas.microsoft.com/office/drawing/2010/main"/>
                </a:ext>
              </a:extLst>
            </a:blip>
            <a:srcRect/>
            <a:stretch/>
          </p:blipFill>
          <p:spPr>
            <a:xfrm>
              <a:off x="6681605" y="1610244"/>
              <a:ext cx="1547571" cy="886822"/>
            </a:xfrm>
            <a:prstGeom prst="roundRect">
              <a:avLst>
                <a:gd name="adj" fmla="val 9666"/>
              </a:avLst>
            </a:prstGeom>
            <a:solidFill>
              <a:srgbClr val="556C31"/>
            </a:solidFill>
          </p:spPr>
        </p:pic>
        <p:sp>
          <p:nvSpPr>
            <p:cNvPr id="58" name="ZoneTexte 72">
              <a:extLst>
                <a:ext uri="{FF2B5EF4-FFF2-40B4-BE49-F238E27FC236}">
                  <a16:creationId xmlns:a16="http://schemas.microsoft.com/office/drawing/2014/main" id="{CC17CFA8-0E73-8C95-8731-382C12403CAD}"/>
                </a:ext>
              </a:extLst>
            </p:cNvPr>
            <p:cNvSpPr txBox="1"/>
            <p:nvPr/>
          </p:nvSpPr>
          <p:spPr>
            <a:xfrm>
              <a:off x="6618915" y="2563315"/>
              <a:ext cx="219493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EV chargers serving over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1,300</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multi-family units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12% </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of total)</a:t>
              </a:r>
            </a:p>
          </p:txBody>
        </p:sp>
        <p:sp>
          <p:nvSpPr>
            <p:cNvPr id="74" name="Rectangle : coins arrondis 20">
              <a:extLst>
                <a:ext uri="{FF2B5EF4-FFF2-40B4-BE49-F238E27FC236}">
                  <a16:creationId xmlns:a16="http://schemas.microsoft.com/office/drawing/2014/main" id="{A038ADAF-A9AE-C338-34D5-60FD93A67AAD}"/>
                </a:ext>
                <a:ext uri="{C183D7F6-B498-43B3-948B-1728B52AA6E4}">
                  <adec:decorative xmlns:adec="http://schemas.microsoft.com/office/drawing/2017/decorative" val="1"/>
                </a:ext>
              </a:extLst>
            </p:cNvPr>
            <p:cNvSpPr>
              <a:spLocks/>
            </p:cNvSpPr>
            <p:nvPr/>
          </p:nvSpPr>
          <p:spPr>
            <a:xfrm>
              <a:off x="6681606" y="1606464"/>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descr="About 20% of Palo Altans commuting via bikes, walking, transit">
            <a:extLst>
              <a:ext uri="{FF2B5EF4-FFF2-40B4-BE49-F238E27FC236}">
                <a16:creationId xmlns:a16="http://schemas.microsoft.com/office/drawing/2014/main" id="{D1F5488B-C9BF-C1BD-D5E8-AE082C0B39E8}"/>
              </a:ext>
            </a:extLst>
          </p:cNvPr>
          <p:cNvGrpSpPr/>
          <p:nvPr/>
        </p:nvGrpSpPr>
        <p:grpSpPr>
          <a:xfrm>
            <a:off x="8970811" y="1265721"/>
            <a:ext cx="2392282" cy="2239985"/>
            <a:chOff x="8970811" y="1265721"/>
            <a:chExt cx="2392282" cy="2239985"/>
          </a:xfrm>
        </p:grpSpPr>
        <p:sp>
          <p:nvSpPr>
            <p:cNvPr id="54" name="Rectangle : coins arrondis 31">
              <a:extLst>
                <a:ext uri="{FF2B5EF4-FFF2-40B4-BE49-F238E27FC236}">
                  <a16:creationId xmlns:a16="http://schemas.microsoft.com/office/drawing/2014/main" id="{01A2274C-09CA-3187-C466-BEC94EE03B0C}"/>
                </a:ext>
                <a:ext uri="{C183D7F6-B498-43B3-948B-1728B52AA6E4}">
                  <adec:decorative xmlns:adec="http://schemas.microsoft.com/office/drawing/2017/decorative" val="1"/>
                </a:ext>
              </a:extLst>
            </p:cNvPr>
            <p:cNvSpPr/>
            <p:nvPr/>
          </p:nvSpPr>
          <p:spPr>
            <a:xfrm>
              <a:off x="8970811" y="1265721"/>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Image 24" descr="Person biking">
              <a:extLst>
                <a:ext uri="{FF2B5EF4-FFF2-40B4-BE49-F238E27FC236}">
                  <a16:creationId xmlns:a16="http://schemas.microsoft.com/office/drawing/2014/main" id="{C8012A21-228E-4097-89DC-43CE97A61F2D}"/>
                </a:ext>
              </a:extLst>
            </p:cNvPr>
            <p:cNvPicPr>
              <a:picLocks noChangeAspect="1"/>
            </p:cNvPicPr>
            <p:nvPr/>
          </p:nvPicPr>
          <p:blipFill>
            <a:blip r:embed="rId5" cstate="screen">
              <a:alphaModFix amt="77000"/>
              <a:extLst>
                <a:ext uri="{28A0092B-C50C-407E-A947-70E740481C1C}">
                  <a14:useLocalDpi xmlns:a14="http://schemas.microsoft.com/office/drawing/2010/main"/>
                </a:ext>
              </a:extLst>
            </a:blip>
            <a:srcRect/>
            <a:stretch/>
          </p:blipFill>
          <p:spPr>
            <a:xfrm>
              <a:off x="9227036" y="1615430"/>
              <a:ext cx="1547571" cy="886822"/>
            </a:xfrm>
            <a:prstGeom prst="roundRect">
              <a:avLst>
                <a:gd name="adj" fmla="val 9666"/>
              </a:avLst>
            </a:prstGeom>
            <a:solidFill>
              <a:srgbClr val="556C31"/>
            </a:solidFill>
          </p:spPr>
        </p:pic>
        <p:sp>
          <p:nvSpPr>
            <p:cNvPr id="59" name="ZoneTexte 78">
              <a:extLst>
                <a:ext uri="{FF2B5EF4-FFF2-40B4-BE49-F238E27FC236}">
                  <a16:creationId xmlns:a16="http://schemas.microsoft.com/office/drawing/2014/main" id="{70B57A3E-575F-5AD6-D74E-6855A44F83AD}"/>
                </a:ext>
              </a:extLst>
            </p:cNvPr>
            <p:cNvSpPr txBox="1"/>
            <p:nvPr/>
          </p:nvSpPr>
          <p:spPr>
            <a:xfrm>
              <a:off x="9166741" y="2561940"/>
              <a:ext cx="20239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About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20%</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of Palo Altans commuting via bikes/walking/transit</a:t>
              </a:r>
            </a:p>
          </p:txBody>
        </p:sp>
        <p:sp>
          <p:nvSpPr>
            <p:cNvPr id="76" name="Rectangle : coins arrondis 23">
              <a:extLst>
                <a:ext uri="{FF2B5EF4-FFF2-40B4-BE49-F238E27FC236}">
                  <a16:creationId xmlns:a16="http://schemas.microsoft.com/office/drawing/2014/main" id="{C0831E58-49C4-6AA7-069C-81B96C9927E4}"/>
                </a:ext>
                <a:ext uri="{C183D7F6-B498-43B3-948B-1728B52AA6E4}">
                  <adec:decorative xmlns:adec="http://schemas.microsoft.com/office/drawing/2017/decorative" val="1"/>
                </a:ext>
              </a:extLst>
            </p:cNvPr>
            <p:cNvSpPr>
              <a:spLocks/>
            </p:cNvSpPr>
            <p:nvPr/>
          </p:nvSpPr>
          <p:spPr>
            <a:xfrm>
              <a:off x="9227037" y="1611650"/>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descr="20+ HPWH in income-qualified single-family homes">
            <a:extLst>
              <a:ext uri="{FF2B5EF4-FFF2-40B4-BE49-F238E27FC236}">
                <a16:creationId xmlns:a16="http://schemas.microsoft.com/office/drawing/2014/main" id="{91045555-F3D6-6A1E-1D73-A72A2562095F}"/>
              </a:ext>
            </a:extLst>
          </p:cNvPr>
          <p:cNvGrpSpPr/>
          <p:nvPr/>
        </p:nvGrpSpPr>
        <p:grpSpPr>
          <a:xfrm>
            <a:off x="1361534" y="3674222"/>
            <a:ext cx="2392282" cy="2239985"/>
            <a:chOff x="1361534" y="3674222"/>
            <a:chExt cx="2392282" cy="2239985"/>
          </a:xfrm>
        </p:grpSpPr>
        <p:sp>
          <p:nvSpPr>
            <p:cNvPr id="49" name="Rectangle : coins arrondis 3">
              <a:extLst>
                <a:ext uri="{FF2B5EF4-FFF2-40B4-BE49-F238E27FC236}">
                  <a16:creationId xmlns:a16="http://schemas.microsoft.com/office/drawing/2014/main" id="{DC066149-3DDE-F7A4-FE26-3D1A66C91252}"/>
                </a:ext>
                <a:ext uri="{C183D7F6-B498-43B3-948B-1728B52AA6E4}">
                  <adec:decorative xmlns:adec="http://schemas.microsoft.com/office/drawing/2017/decorative" val="1"/>
                </a:ext>
              </a:extLst>
            </p:cNvPr>
            <p:cNvSpPr/>
            <p:nvPr/>
          </p:nvSpPr>
          <p:spPr>
            <a:xfrm>
              <a:off x="1361534" y="3674222"/>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Two smiling seniors looking at a laptop">
              <a:extLst>
                <a:ext uri="{FF2B5EF4-FFF2-40B4-BE49-F238E27FC236}">
                  <a16:creationId xmlns:a16="http://schemas.microsoft.com/office/drawing/2014/main" id="{3EA2CDC3-A3FB-0EA2-92BC-D3B7EDF9941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1505228" y="4071821"/>
              <a:ext cx="1521326" cy="872465"/>
            </a:xfrm>
            <a:prstGeom prst="roundRect">
              <a:avLst>
                <a:gd name="adj" fmla="val 8594"/>
              </a:avLst>
            </a:prstGeom>
            <a:solidFill>
              <a:srgbClr val="FFFFFF">
                <a:shade val="85000"/>
              </a:srgbClr>
            </a:solidFill>
            <a:ln>
              <a:noFill/>
            </a:ln>
            <a:effectLst/>
          </p:spPr>
        </p:pic>
        <p:sp>
          <p:nvSpPr>
            <p:cNvPr id="89" name="ZoneTexte 66">
              <a:extLst>
                <a:ext uri="{FF2B5EF4-FFF2-40B4-BE49-F238E27FC236}">
                  <a16:creationId xmlns:a16="http://schemas.microsoft.com/office/drawing/2014/main" id="{A387B6CD-C446-22AA-EFE4-00A8003E1712}"/>
                </a:ext>
              </a:extLst>
            </p:cNvPr>
            <p:cNvSpPr txBox="1"/>
            <p:nvPr/>
          </p:nvSpPr>
          <p:spPr>
            <a:xfrm>
              <a:off x="1601964" y="5013748"/>
              <a:ext cx="20239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20+ </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HPWH in income-qualified single-family homes </a:t>
              </a:r>
            </a:p>
          </p:txBody>
        </p:sp>
        <p:sp>
          <p:nvSpPr>
            <p:cNvPr id="78" name="Rectangle : coins arrondis 26">
              <a:extLst>
                <a:ext uri="{FF2B5EF4-FFF2-40B4-BE49-F238E27FC236}">
                  <a16:creationId xmlns:a16="http://schemas.microsoft.com/office/drawing/2014/main" id="{68C823C3-6632-CC37-6DD8-42DB699DB0EC}"/>
                </a:ext>
                <a:ext uri="{C183D7F6-B498-43B3-948B-1728B52AA6E4}">
                  <adec:decorative xmlns:adec="http://schemas.microsoft.com/office/drawing/2017/decorative" val="1"/>
                </a:ext>
              </a:extLst>
            </p:cNvPr>
            <p:cNvSpPr>
              <a:spLocks/>
            </p:cNvSpPr>
            <p:nvPr/>
          </p:nvSpPr>
          <p:spPr>
            <a:xfrm>
              <a:off x="1595268" y="4062855"/>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descr="10+ rooftop HVAC electrification projects in progress">
            <a:extLst>
              <a:ext uri="{FF2B5EF4-FFF2-40B4-BE49-F238E27FC236}">
                <a16:creationId xmlns:a16="http://schemas.microsoft.com/office/drawing/2014/main" id="{68CB7DA7-3FDA-FCE0-4478-5CD5F7FE2F89}"/>
              </a:ext>
            </a:extLst>
          </p:cNvPr>
          <p:cNvGrpSpPr/>
          <p:nvPr/>
        </p:nvGrpSpPr>
        <p:grpSpPr>
          <a:xfrm>
            <a:off x="3897960" y="3674222"/>
            <a:ext cx="2392282" cy="2239985"/>
            <a:chOff x="3897960" y="3674222"/>
            <a:chExt cx="2392282" cy="2239985"/>
          </a:xfrm>
        </p:grpSpPr>
        <p:sp>
          <p:nvSpPr>
            <p:cNvPr id="51" name="Rectangle : coins arrondis 19">
              <a:extLst>
                <a:ext uri="{FF2B5EF4-FFF2-40B4-BE49-F238E27FC236}">
                  <a16:creationId xmlns:a16="http://schemas.microsoft.com/office/drawing/2014/main" id="{00DF724D-AB2A-6876-E764-3CBDEF01A382}"/>
                </a:ext>
                <a:ext uri="{C183D7F6-B498-43B3-948B-1728B52AA6E4}">
                  <adec:decorative xmlns:adec="http://schemas.microsoft.com/office/drawing/2017/decorative" val="1"/>
                </a:ext>
              </a:extLst>
            </p:cNvPr>
            <p:cNvSpPr/>
            <p:nvPr/>
          </p:nvSpPr>
          <p:spPr>
            <a:xfrm>
              <a:off x="3897960" y="3674222"/>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Image 29" descr="Packaged commercial HVAC system">
              <a:extLst>
                <a:ext uri="{FF2B5EF4-FFF2-40B4-BE49-F238E27FC236}">
                  <a16:creationId xmlns:a16="http://schemas.microsoft.com/office/drawing/2014/main" id="{297889C4-050C-1E5F-A44D-000F002531DB}"/>
                </a:ext>
              </a:extLst>
            </p:cNvPr>
            <p:cNvPicPr>
              <a:picLocks noChangeAspect="1"/>
            </p:cNvPicPr>
            <p:nvPr/>
          </p:nvPicPr>
          <p:blipFill>
            <a:blip r:embed="rId7" cstate="screen">
              <a:alphaModFix amt="77000"/>
              <a:extLst>
                <a:ext uri="{28A0092B-C50C-407E-A947-70E740481C1C}">
                  <a14:useLocalDpi xmlns:a14="http://schemas.microsoft.com/office/drawing/2010/main"/>
                </a:ext>
              </a:extLst>
            </a:blip>
            <a:srcRect/>
            <a:stretch/>
          </p:blipFill>
          <p:spPr>
            <a:xfrm>
              <a:off x="4140698" y="4071821"/>
              <a:ext cx="1547571" cy="886822"/>
            </a:xfrm>
            <a:prstGeom prst="roundRect">
              <a:avLst>
                <a:gd name="adj" fmla="val 9666"/>
              </a:avLst>
            </a:prstGeom>
            <a:solidFill>
              <a:srgbClr val="556C31"/>
            </a:solidFill>
          </p:spPr>
        </p:pic>
        <p:sp>
          <p:nvSpPr>
            <p:cNvPr id="61" name="ZoneTexte 90">
              <a:extLst>
                <a:ext uri="{FF2B5EF4-FFF2-40B4-BE49-F238E27FC236}">
                  <a16:creationId xmlns:a16="http://schemas.microsoft.com/office/drawing/2014/main" id="{9BDB068C-A774-1CF0-3077-38F280DDD6F1}"/>
                </a:ext>
              </a:extLst>
            </p:cNvPr>
            <p:cNvSpPr txBox="1"/>
            <p:nvPr/>
          </p:nvSpPr>
          <p:spPr>
            <a:xfrm>
              <a:off x="4072054" y="4978255"/>
              <a:ext cx="193844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10+ </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rooftop HVAC electrification projects in progress</a:t>
              </a:r>
            </a:p>
          </p:txBody>
        </p:sp>
        <p:sp>
          <p:nvSpPr>
            <p:cNvPr id="80" name="Rectangle : coins arrondis 28">
              <a:extLst>
                <a:ext uri="{FF2B5EF4-FFF2-40B4-BE49-F238E27FC236}">
                  <a16:creationId xmlns:a16="http://schemas.microsoft.com/office/drawing/2014/main" id="{A459529A-FCBD-039F-B1BE-D5EEABAB4561}"/>
                </a:ext>
                <a:ext uri="{C183D7F6-B498-43B3-948B-1728B52AA6E4}">
                  <adec:decorative xmlns:adec="http://schemas.microsoft.com/office/drawing/2017/decorative" val="1"/>
                </a:ext>
              </a:extLst>
            </p:cNvPr>
            <p:cNvSpPr>
              <a:spLocks/>
            </p:cNvSpPr>
            <p:nvPr/>
          </p:nvSpPr>
          <p:spPr>
            <a:xfrm>
              <a:off x="4140699" y="4068041"/>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descr="Affordable housing building and vehicle electrification pilots">
            <a:extLst>
              <a:ext uri="{FF2B5EF4-FFF2-40B4-BE49-F238E27FC236}">
                <a16:creationId xmlns:a16="http://schemas.microsoft.com/office/drawing/2014/main" id="{31181879-6B37-7A68-FCC6-5CE49EC26FB5}"/>
              </a:ext>
            </a:extLst>
          </p:cNvPr>
          <p:cNvGrpSpPr/>
          <p:nvPr/>
        </p:nvGrpSpPr>
        <p:grpSpPr>
          <a:xfrm>
            <a:off x="6434385" y="3674219"/>
            <a:ext cx="2392282" cy="2239985"/>
            <a:chOff x="6434385" y="3674219"/>
            <a:chExt cx="2392282" cy="2239985"/>
          </a:xfrm>
        </p:grpSpPr>
        <p:sp>
          <p:nvSpPr>
            <p:cNvPr id="53" name="Rectangle : coins arrondis 25">
              <a:extLst>
                <a:ext uri="{FF2B5EF4-FFF2-40B4-BE49-F238E27FC236}">
                  <a16:creationId xmlns:a16="http://schemas.microsoft.com/office/drawing/2014/main" id="{DD8BF5C8-3C93-A628-B572-0E9B5C6AAB86}"/>
                </a:ext>
                <a:ext uri="{C183D7F6-B498-43B3-948B-1728B52AA6E4}">
                  <adec:decorative xmlns:adec="http://schemas.microsoft.com/office/drawing/2017/decorative" val="1"/>
                </a:ext>
              </a:extLst>
            </p:cNvPr>
            <p:cNvSpPr/>
            <p:nvPr/>
          </p:nvSpPr>
          <p:spPr>
            <a:xfrm>
              <a:off x="6434385" y="3674219"/>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 name="Image 32" descr="Laptop with charts">
              <a:extLst>
                <a:ext uri="{FF2B5EF4-FFF2-40B4-BE49-F238E27FC236}">
                  <a16:creationId xmlns:a16="http://schemas.microsoft.com/office/drawing/2014/main" id="{1FB3FF9F-F82A-3776-222D-5842619A9468}"/>
                </a:ext>
              </a:extLst>
            </p:cNvPr>
            <p:cNvPicPr>
              <a:picLocks noChangeAspect="1"/>
            </p:cNvPicPr>
            <p:nvPr/>
          </p:nvPicPr>
          <p:blipFill>
            <a:blip r:embed="rId8" cstate="screen">
              <a:alphaModFix amt="77000"/>
              <a:extLst>
                <a:ext uri="{28A0092B-C50C-407E-A947-70E740481C1C}">
                  <a14:useLocalDpi xmlns:a14="http://schemas.microsoft.com/office/drawing/2010/main"/>
                </a:ext>
              </a:extLst>
            </a:blip>
            <a:srcRect/>
            <a:stretch/>
          </p:blipFill>
          <p:spPr>
            <a:xfrm>
              <a:off x="6677124" y="4071821"/>
              <a:ext cx="1547571" cy="886822"/>
            </a:xfrm>
            <a:prstGeom prst="roundRect">
              <a:avLst>
                <a:gd name="adj" fmla="val 9666"/>
              </a:avLst>
            </a:prstGeom>
            <a:solidFill>
              <a:srgbClr val="556C31"/>
            </a:solidFill>
          </p:spPr>
        </p:pic>
        <p:sp>
          <p:nvSpPr>
            <p:cNvPr id="62" name="ZoneTexte 96">
              <a:extLst>
                <a:ext uri="{FF2B5EF4-FFF2-40B4-BE49-F238E27FC236}">
                  <a16:creationId xmlns:a16="http://schemas.microsoft.com/office/drawing/2014/main" id="{652F0D81-9E45-3005-AEE4-766C74414D53}"/>
                </a:ext>
              </a:extLst>
            </p:cNvPr>
            <p:cNvSpPr txBox="1"/>
            <p:nvPr/>
          </p:nvSpPr>
          <p:spPr>
            <a:xfrm>
              <a:off x="6618553" y="5020924"/>
              <a:ext cx="20239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Affordable housing building and vehicle electrification pilots</a:t>
              </a:r>
            </a:p>
          </p:txBody>
        </p:sp>
        <p:sp>
          <p:nvSpPr>
            <p:cNvPr id="82" name="Rectangle : coins arrondis 30">
              <a:extLst>
                <a:ext uri="{FF2B5EF4-FFF2-40B4-BE49-F238E27FC236}">
                  <a16:creationId xmlns:a16="http://schemas.microsoft.com/office/drawing/2014/main" id="{A731B44D-7D4E-1D4A-926E-3EC02F3B6B73}"/>
                </a:ext>
                <a:ext uri="{C183D7F6-B498-43B3-948B-1728B52AA6E4}">
                  <adec:decorative xmlns:adec="http://schemas.microsoft.com/office/drawing/2017/decorative" val="1"/>
                </a:ext>
              </a:extLst>
            </p:cNvPr>
            <p:cNvSpPr>
              <a:spLocks/>
            </p:cNvSpPr>
            <p:nvPr/>
          </p:nvSpPr>
          <p:spPr>
            <a:xfrm>
              <a:off x="6677125" y="4068041"/>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descr="Over 20% of Palo Alto cars are EVs (55% of new sales)">
            <a:extLst>
              <a:ext uri="{FF2B5EF4-FFF2-40B4-BE49-F238E27FC236}">
                <a16:creationId xmlns:a16="http://schemas.microsoft.com/office/drawing/2014/main" id="{2009A73F-7CD7-E9AE-25DB-742A6C1D0986}"/>
              </a:ext>
            </a:extLst>
          </p:cNvPr>
          <p:cNvGrpSpPr/>
          <p:nvPr/>
        </p:nvGrpSpPr>
        <p:grpSpPr>
          <a:xfrm>
            <a:off x="8970811" y="3674219"/>
            <a:ext cx="2392282" cy="2239985"/>
            <a:chOff x="8970811" y="3674219"/>
            <a:chExt cx="2392282" cy="2239985"/>
          </a:xfrm>
        </p:grpSpPr>
        <p:sp>
          <p:nvSpPr>
            <p:cNvPr id="55" name="Rectangle : coins arrondis 43">
              <a:extLst>
                <a:ext uri="{FF2B5EF4-FFF2-40B4-BE49-F238E27FC236}">
                  <a16:creationId xmlns:a16="http://schemas.microsoft.com/office/drawing/2014/main" id="{5FEFE7B3-B1AF-907B-E745-69CAC1DF47CD}"/>
                </a:ext>
                <a:ext uri="{C183D7F6-B498-43B3-948B-1728B52AA6E4}">
                  <adec:decorative xmlns:adec="http://schemas.microsoft.com/office/drawing/2017/decorative" val="1"/>
                </a:ext>
              </a:extLst>
            </p:cNvPr>
            <p:cNvSpPr/>
            <p:nvPr/>
          </p:nvSpPr>
          <p:spPr>
            <a:xfrm>
              <a:off x="8970811" y="3674219"/>
              <a:ext cx="2392282" cy="2239985"/>
            </a:xfrm>
            <a:prstGeom prst="roundRect">
              <a:avLst>
                <a:gd name="adj" fmla="val 10222"/>
              </a:avLst>
            </a:prstGeom>
            <a:solidFill>
              <a:srgbClr val="B9C56D">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Image 34" descr="Person leaning on electric vehicle which is plugged in.">
              <a:extLst>
                <a:ext uri="{FF2B5EF4-FFF2-40B4-BE49-F238E27FC236}">
                  <a16:creationId xmlns:a16="http://schemas.microsoft.com/office/drawing/2014/main" id="{813270ED-1B71-F2C7-CE20-D314B29DADDD}"/>
                </a:ext>
              </a:extLst>
            </p:cNvPr>
            <p:cNvPicPr>
              <a:picLocks noChangeAspect="1"/>
            </p:cNvPicPr>
            <p:nvPr/>
          </p:nvPicPr>
          <p:blipFill>
            <a:blip r:embed="rId9" cstate="screen">
              <a:alphaModFix amt="77000"/>
              <a:extLst>
                <a:ext uri="{28A0092B-C50C-407E-A947-70E740481C1C}">
                  <a14:useLocalDpi xmlns:a14="http://schemas.microsoft.com/office/drawing/2010/main"/>
                </a:ext>
              </a:extLst>
            </a:blip>
            <a:srcRect/>
            <a:stretch/>
          </p:blipFill>
          <p:spPr>
            <a:xfrm>
              <a:off x="9222555" y="4077007"/>
              <a:ext cx="1547571" cy="886822"/>
            </a:xfrm>
            <a:prstGeom prst="roundRect">
              <a:avLst>
                <a:gd name="adj" fmla="val 9666"/>
              </a:avLst>
            </a:prstGeom>
            <a:solidFill>
              <a:srgbClr val="556C31"/>
            </a:solidFill>
          </p:spPr>
        </p:pic>
        <p:sp>
          <p:nvSpPr>
            <p:cNvPr id="63" name="ZoneTexte 102">
              <a:extLst>
                <a:ext uri="{FF2B5EF4-FFF2-40B4-BE49-F238E27FC236}">
                  <a16:creationId xmlns:a16="http://schemas.microsoft.com/office/drawing/2014/main" id="{732F9888-2B39-0A08-B57D-90DE0CE0D9FA}"/>
                </a:ext>
              </a:extLst>
            </p:cNvPr>
            <p:cNvSpPr txBox="1"/>
            <p:nvPr/>
          </p:nvSpPr>
          <p:spPr>
            <a:xfrm>
              <a:off x="9166741" y="5013749"/>
              <a:ext cx="17913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Over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20% </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of Palo Alto cars are EVs (</a:t>
              </a:r>
              <a:r>
                <a:rPr kumimoji="0" lang="en-US" sz="1600" b="1" i="0" u="none" strike="noStrike" kern="1200" cap="none" spc="0" normalizeH="0" baseline="0" noProof="0">
                  <a:ln>
                    <a:noFill/>
                  </a:ln>
                  <a:solidFill>
                    <a:srgbClr val="556C31"/>
                  </a:solidFill>
                  <a:effectLst/>
                  <a:uLnTx/>
                  <a:uFillTx/>
                  <a:latin typeface="Calibri" panose="020F0502020204030204" pitchFamily="34" charset="0"/>
                  <a:ea typeface="+mn-ea"/>
                  <a:cs typeface="Calibri" panose="020F0502020204030204" pitchFamily="34" charset="0"/>
                </a:rPr>
                <a:t>55%</a:t>
              </a:r>
              <a:r>
                <a:rPr kumimoji="0" lang="en-US" sz="1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of new sales)</a:t>
              </a:r>
            </a:p>
          </p:txBody>
        </p:sp>
        <p:sp>
          <p:nvSpPr>
            <p:cNvPr id="84" name="Rectangle : coins arrondis 33">
              <a:extLst>
                <a:ext uri="{FF2B5EF4-FFF2-40B4-BE49-F238E27FC236}">
                  <a16:creationId xmlns:a16="http://schemas.microsoft.com/office/drawing/2014/main" id="{00D077B7-CCBE-9F01-776E-126E46933F7F}"/>
                </a:ext>
                <a:ext uri="{C183D7F6-B498-43B3-948B-1728B52AA6E4}">
                  <adec:decorative xmlns:adec="http://schemas.microsoft.com/office/drawing/2017/decorative" val="1"/>
                </a:ext>
              </a:extLst>
            </p:cNvPr>
            <p:cNvSpPr>
              <a:spLocks/>
            </p:cNvSpPr>
            <p:nvPr/>
          </p:nvSpPr>
          <p:spPr>
            <a:xfrm>
              <a:off x="9222556" y="4073227"/>
              <a:ext cx="1791394" cy="890601"/>
            </a:xfrm>
            <a:prstGeom prst="roundRect">
              <a:avLst>
                <a:gd name="adj" fmla="val 8744"/>
              </a:avLst>
            </a:prstGeom>
            <a:solidFill>
              <a:srgbClr val="B9C56D">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38BA9BA4-103F-4D42-BDD3-B867C2715C2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2352" y="6110002"/>
            <a:ext cx="12191995" cy="508642"/>
          </a:xfrm>
          <a:prstGeom prst="rect">
            <a:avLst/>
          </a:prstGeom>
        </p:spPr>
      </p:pic>
      <p:sp>
        <p:nvSpPr>
          <p:cNvPr id="3" name="TextBox 2">
            <a:extLst>
              <a:ext uri="{FF2B5EF4-FFF2-40B4-BE49-F238E27FC236}">
                <a16:creationId xmlns:a16="http://schemas.microsoft.com/office/drawing/2014/main" id="{9D378D01-2906-3A75-4446-E7E7B69E7FBD}"/>
              </a:ext>
            </a:extLst>
          </p:cNvPr>
          <p:cNvSpPr txBox="1"/>
          <p:nvPr/>
        </p:nvSpPr>
        <p:spPr>
          <a:xfrm>
            <a:off x="11667085" y="6205233"/>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0380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ppt_y</p:attrName>
                                        </p:attrNameLst>
                                      </p:cBhvr>
                                      <p:tavLst>
                                        <p:tav tm="0">
                                          <p:val>
                                            <p:strVal val="#ppt_y+#ppt_h*1.125000"/>
                                          </p:val>
                                        </p:tav>
                                        <p:tav tm="100000">
                                          <p:val>
                                            <p:strVal val="#ppt_y"/>
                                          </p:val>
                                        </p:tav>
                                      </p:tavLst>
                                    </p:anim>
                                    <p:animEffect transition="in" filter="wipe(up)">
                                      <p:cBhvr>
                                        <p:cTn id="8" dur="500"/>
                                        <p:tgtEl>
                                          <p:spTgt spid="5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p:tgtEl>
                                          <p:spTgt spid="52"/>
                                        </p:tgtEl>
                                        <p:attrNameLst>
                                          <p:attrName>ppt_y</p:attrName>
                                        </p:attrNameLst>
                                      </p:cBhvr>
                                      <p:tavLst>
                                        <p:tav tm="0">
                                          <p:val>
                                            <p:strVal val="#ppt_y+#ppt_h*1.125000"/>
                                          </p:val>
                                        </p:tav>
                                        <p:tav tm="100000">
                                          <p:val>
                                            <p:strVal val="#ppt_y"/>
                                          </p:val>
                                        </p:tav>
                                      </p:tavLst>
                                    </p:anim>
                                    <p:animEffect transition="in" filter="wipe(up)">
                                      <p:cBhvr>
                                        <p:cTn id="1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F634-9739-1B5C-0DFE-694B0DE6D9B4}"/>
            </a:ext>
          </a:extLst>
        </p:cNvPr>
        <p:cNvGrpSpPr/>
        <p:nvPr/>
      </p:nvGrpSpPr>
      <p:grpSpPr>
        <a:xfrm>
          <a:off x="0" y="0"/>
          <a:ext cx="0" cy="0"/>
          <a:chOff x="0" y="0"/>
          <a:chExt cx="0" cy="0"/>
        </a:xfrm>
      </p:grpSpPr>
      <p:pic>
        <p:nvPicPr>
          <p:cNvPr id="3" name="Picture 2" descr="A picture containing grass, fence, outdoor, track">
            <a:extLst>
              <a:ext uri="{FF2B5EF4-FFF2-40B4-BE49-F238E27FC236}">
                <a16:creationId xmlns:a16="http://schemas.microsoft.com/office/drawing/2014/main" id="{7A5F4B97-FC65-995E-147D-2485BF9D60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54911" y="0"/>
            <a:ext cx="2471348" cy="5844746"/>
          </a:xfrm>
          <a:prstGeom prst="rect">
            <a:avLst/>
          </a:prstGeom>
        </p:spPr>
      </p:pic>
      <p:sp>
        <p:nvSpPr>
          <p:cNvPr id="8" name="Title 7">
            <a:extLst>
              <a:ext uri="{FF2B5EF4-FFF2-40B4-BE49-F238E27FC236}">
                <a16:creationId xmlns:a16="http://schemas.microsoft.com/office/drawing/2014/main" id="{7C261A0A-400D-FDC5-4451-BF584ABD05C7}"/>
              </a:ext>
            </a:extLst>
          </p:cNvPr>
          <p:cNvSpPr txBox="1">
            <a:spLocks noGrp="1"/>
          </p:cNvSpPr>
          <p:nvPr>
            <p:ph type="title" idx="4294967295"/>
          </p:nvPr>
        </p:nvSpPr>
        <p:spPr>
          <a:xfrm>
            <a:off x="3521676" y="428179"/>
            <a:ext cx="9763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mn-ea"/>
                <a:cs typeface="+mn-cs"/>
              </a:rPr>
              <a:t>Current Decarbonization Programs </a:t>
            </a: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A886CEA8-2C98-0370-B560-6DF7B584D581}"/>
              </a:ext>
              <a:ext uri="{C183D7F6-B498-43B3-948B-1728B52AA6E4}">
                <adec:decorative xmlns:adec="http://schemas.microsoft.com/office/drawing/2017/decorative" val="1"/>
              </a:ext>
            </a:extLst>
          </p:cNvPr>
          <p:cNvCxnSpPr/>
          <p:nvPr/>
        </p:nvCxnSpPr>
        <p:spPr>
          <a:xfrm>
            <a:off x="3620530" y="1013254"/>
            <a:ext cx="7898808"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10" name="Rectangle : coins arrondis 4">
            <a:extLst>
              <a:ext uri="{FF2B5EF4-FFF2-40B4-BE49-F238E27FC236}">
                <a16:creationId xmlns:a16="http://schemas.microsoft.com/office/drawing/2014/main" id="{D29DCF0E-AA10-06DE-BDD9-3A6953BD7728}"/>
              </a:ext>
              <a:ext uri="{C183D7F6-B498-43B3-948B-1728B52AA6E4}">
                <adec:decorative xmlns:adec="http://schemas.microsoft.com/office/drawing/2017/decorative" val="1"/>
              </a:ext>
            </a:extLst>
          </p:cNvPr>
          <p:cNvSpPr>
            <a:spLocks/>
          </p:cNvSpPr>
          <p:nvPr/>
        </p:nvSpPr>
        <p:spPr>
          <a:xfrm>
            <a:off x="3630554" y="1180535"/>
            <a:ext cx="424652" cy="755703"/>
          </a:xfrm>
          <a:prstGeom prst="roundRect">
            <a:avLst>
              <a:gd name="adj" fmla="val 50000"/>
            </a:avLst>
          </a:prstGeom>
          <a:solidFill>
            <a:srgbClr val="B9C56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556C31"/>
              </a:solidFill>
              <a:effectLst/>
              <a:uLnTx/>
              <a:uFillTx/>
              <a:latin typeface="Impact" panose="020B0806030902050204" pitchFamily="34" charset="0"/>
              <a:ea typeface="+mn-ea"/>
              <a:cs typeface="+mn-cs"/>
            </a:endParaRPr>
          </a:p>
        </p:txBody>
      </p:sp>
      <p:sp>
        <p:nvSpPr>
          <p:cNvPr id="5" name="ZoneTexte 2">
            <a:extLst>
              <a:ext uri="{FF2B5EF4-FFF2-40B4-BE49-F238E27FC236}">
                <a16:creationId xmlns:a16="http://schemas.microsoft.com/office/drawing/2014/main" id="{F4EF1A08-5BE7-35E1-C05C-BB2602AF597D}"/>
              </a:ext>
            </a:extLst>
          </p:cNvPr>
          <p:cNvSpPr txBox="1"/>
          <p:nvPr/>
        </p:nvSpPr>
        <p:spPr>
          <a:xfrm>
            <a:off x="4090131" y="1132062"/>
            <a:ext cx="70827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56C31"/>
                </a:solidFill>
                <a:effectLst/>
                <a:uLnTx/>
                <a:uFillTx/>
                <a:latin typeface="Calibri" panose="020F0502020204030204"/>
                <a:ea typeface="+mn-ea"/>
                <a:cs typeface="+mn-cs"/>
              </a:rPr>
              <a:t>New Construction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Hourly source energy requirements (replaced all-electric requirements)</a:t>
            </a:r>
            <a:endParaRPr kumimoji="0" lang="en-US" sz="1800" b="1" i="0" u="none" strike="noStrike" kern="1200" cap="none" spc="0" normalizeH="0" baseline="0" noProof="0">
              <a:ln>
                <a:noFill/>
              </a:ln>
              <a:solidFill>
                <a:srgbClr val="B9C56D"/>
              </a:solidFill>
              <a:effectLst/>
              <a:uLnTx/>
              <a:uFillTx/>
              <a:latin typeface="Calibri" panose="020F0502020204030204" pitchFamily="34" charset="0"/>
              <a:ea typeface="+mn-ea"/>
              <a:cs typeface="Calibri" panose="020F0502020204030204" pitchFamily="34" charset="0"/>
            </a:endParaRPr>
          </a:p>
        </p:txBody>
      </p:sp>
      <p:sp>
        <p:nvSpPr>
          <p:cNvPr id="12" name="Rectangle : coins arrondis 5">
            <a:extLst>
              <a:ext uri="{FF2B5EF4-FFF2-40B4-BE49-F238E27FC236}">
                <a16:creationId xmlns:a16="http://schemas.microsoft.com/office/drawing/2014/main" id="{75478501-3E33-172F-8D77-FDA020D3B693}"/>
              </a:ext>
              <a:ext uri="{C183D7F6-B498-43B3-948B-1728B52AA6E4}">
                <adec:decorative xmlns:adec="http://schemas.microsoft.com/office/drawing/2017/decorative" val="1"/>
              </a:ext>
            </a:extLst>
          </p:cNvPr>
          <p:cNvSpPr>
            <a:spLocks/>
          </p:cNvSpPr>
          <p:nvPr/>
        </p:nvSpPr>
        <p:spPr>
          <a:xfrm>
            <a:off x="3630554" y="2127655"/>
            <a:ext cx="424652" cy="755703"/>
          </a:xfrm>
          <a:prstGeom prst="roundRect">
            <a:avLst>
              <a:gd name="adj" fmla="val 50000"/>
            </a:avLst>
          </a:prstGeom>
          <a:solidFill>
            <a:srgbClr val="B9C56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556C31"/>
              </a:solidFill>
              <a:effectLst/>
              <a:uLnTx/>
              <a:uFillTx/>
              <a:latin typeface="Impact" panose="020B0806030902050204" pitchFamily="34" charset="0"/>
              <a:ea typeface="+mn-ea"/>
              <a:cs typeface="+mn-cs"/>
            </a:endParaRPr>
          </a:p>
        </p:txBody>
      </p:sp>
      <p:sp>
        <p:nvSpPr>
          <p:cNvPr id="6" name="ZoneTexte 3">
            <a:extLst>
              <a:ext uri="{FF2B5EF4-FFF2-40B4-BE49-F238E27FC236}">
                <a16:creationId xmlns:a16="http://schemas.microsoft.com/office/drawing/2014/main" id="{9F6862B4-7B0D-F9BB-DB51-72417EC83804}"/>
              </a:ext>
            </a:extLst>
          </p:cNvPr>
          <p:cNvSpPr txBox="1"/>
          <p:nvPr/>
        </p:nvSpPr>
        <p:spPr>
          <a:xfrm>
            <a:off x="4068361" y="2087614"/>
            <a:ext cx="744642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56C31"/>
                </a:solidFill>
                <a:effectLst/>
                <a:uLnTx/>
                <a:uFillTx/>
                <a:latin typeface="Calibri" panose="020F0502020204030204"/>
                <a:ea typeface="+mn-ea"/>
                <a:cs typeface="+mn-cs"/>
              </a:rPr>
              <a:t>Single-Family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Rebates, assessments, direct install, on-bill financing, EV promotion</a:t>
            </a:r>
            <a:endParaRPr kumimoji="0" lang="en-US" sz="1800" b="1" i="0" u="none" strike="noStrike" kern="1200" cap="none" spc="0" normalizeH="0" baseline="0" noProof="0">
              <a:ln>
                <a:noFill/>
              </a:ln>
              <a:solidFill>
                <a:srgbClr val="B9C56D"/>
              </a:solidFill>
              <a:effectLst/>
              <a:uLnTx/>
              <a:uFillTx/>
              <a:latin typeface="Calibri" panose="020F0502020204030204" pitchFamily="34" charset="0"/>
              <a:ea typeface="+mn-ea"/>
              <a:cs typeface="Calibri" panose="020F0502020204030204" pitchFamily="34" charset="0"/>
            </a:endParaRPr>
          </a:p>
        </p:txBody>
      </p:sp>
      <p:sp>
        <p:nvSpPr>
          <p:cNvPr id="14" name="Rectangle : coins arrondis 23">
            <a:extLst>
              <a:ext uri="{FF2B5EF4-FFF2-40B4-BE49-F238E27FC236}">
                <a16:creationId xmlns:a16="http://schemas.microsoft.com/office/drawing/2014/main" id="{F0D3ADBE-6B01-24FA-E440-C8D4F9CA8692}"/>
              </a:ext>
              <a:ext uri="{C183D7F6-B498-43B3-948B-1728B52AA6E4}">
                <adec:decorative xmlns:adec="http://schemas.microsoft.com/office/drawing/2017/decorative" val="1"/>
              </a:ext>
            </a:extLst>
          </p:cNvPr>
          <p:cNvSpPr>
            <a:spLocks/>
          </p:cNvSpPr>
          <p:nvPr/>
        </p:nvSpPr>
        <p:spPr>
          <a:xfrm>
            <a:off x="3626006" y="3074775"/>
            <a:ext cx="424652" cy="755703"/>
          </a:xfrm>
          <a:prstGeom prst="roundRect">
            <a:avLst>
              <a:gd name="adj" fmla="val 50000"/>
            </a:avLst>
          </a:prstGeom>
          <a:solidFill>
            <a:srgbClr val="B9C56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556C31"/>
              </a:solidFill>
              <a:effectLst/>
              <a:uLnTx/>
              <a:uFillTx/>
              <a:latin typeface="Impact" panose="020B0806030902050204" pitchFamily="34" charset="0"/>
              <a:ea typeface="+mn-ea"/>
              <a:cs typeface="+mn-cs"/>
            </a:endParaRPr>
          </a:p>
        </p:txBody>
      </p:sp>
      <p:sp>
        <p:nvSpPr>
          <p:cNvPr id="13" name="ZoneTexte 21">
            <a:extLst>
              <a:ext uri="{FF2B5EF4-FFF2-40B4-BE49-F238E27FC236}">
                <a16:creationId xmlns:a16="http://schemas.microsoft.com/office/drawing/2014/main" id="{20159629-7F85-60B0-9270-C3F94CA51EFB}"/>
              </a:ext>
            </a:extLst>
          </p:cNvPr>
          <p:cNvSpPr txBox="1"/>
          <p:nvPr/>
        </p:nvSpPr>
        <p:spPr>
          <a:xfrm>
            <a:off x="4068361" y="3015558"/>
            <a:ext cx="744642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56C31"/>
                </a:solidFill>
                <a:effectLst/>
                <a:uLnTx/>
                <a:uFillTx/>
                <a:latin typeface="Calibri" panose="020F0502020204030204"/>
                <a:ea typeface="+mn-ea"/>
                <a:cs typeface="+mn-cs"/>
              </a:rPr>
              <a:t>Multi-Family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EV chargers and EV promotion, affordable housing grants, rebates</a:t>
            </a:r>
            <a:endParaRPr kumimoji="0" lang="en-US" sz="1800" b="1" i="0" u="none" strike="noStrike" kern="1200" cap="none" spc="0" normalizeH="0" baseline="0" noProof="0">
              <a:ln>
                <a:noFill/>
              </a:ln>
              <a:solidFill>
                <a:srgbClr val="B9C56D"/>
              </a:solidFill>
              <a:effectLst/>
              <a:uLnTx/>
              <a:uFillTx/>
              <a:latin typeface="Calibri" panose="020F0502020204030204" pitchFamily="34" charset="0"/>
              <a:ea typeface="+mn-ea"/>
              <a:cs typeface="Calibri" panose="020F0502020204030204" pitchFamily="34" charset="0"/>
            </a:endParaRPr>
          </a:p>
        </p:txBody>
      </p:sp>
      <p:sp>
        <p:nvSpPr>
          <p:cNvPr id="16" name="Rectangle : coins arrondis 27">
            <a:extLst>
              <a:ext uri="{FF2B5EF4-FFF2-40B4-BE49-F238E27FC236}">
                <a16:creationId xmlns:a16="http://schemas.microsoft.com/office/drawing/2014/main" id="{472E29F7-973B-7592-D856-23245AB9F4C4}"/>
              </a:ext>
              <a:ext uri="{C183D7F6-B498-43B3-948B-1728B52AA6E4}">
                <adec:decorative xmlns:adec="http://schemas.microsoft.com/office/drawing/2017/decorative" val="1"/>
              </a:ext>
            </a:extLst>
          </p:cNvPr>
          <p:cNvSpPr>
            <a:spLocks/>
          </p:cNvSpPr>
          <p:nvPr/>
        </p:nvSpPr>
        <p:spPr>
          <a:xfrm>
            <a:off x="3626006" y="4078893"/>
            <a:ext cx="424652" cy="755703"/>
          </a:xfrm>
          <a:prstGeom prst="roundRect">
            <a:avLst>
              <a:gd name="adj" fmla="val 50000"/>
            </a:avLst>
          </a:prstGeom>
          <a:solidFill>
            <a:srgbClr val="B9C56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556C31"/>
              </a:solidFill>
              <a:effectLst/>
              <a:uLnTx/>
              <a:uFillTx/>
              <a:latin typeface="Impact" panose="020B0806030902050204" pitchFamily="34" charset="0"/>
              <a:ea typeface="+mn-ea"/>
              <a:cs typeface="+mn-cs"/>
            </a:endParaRPr>
          </a:p>
        </p:txBody>
      </p:sp>
      <p:sp>
        <p:nvSpPr>
          <p:cNvPr id="15" name="ZoneTexte 25">
            <a:extLst>
              <a:ext uri="{FF2B5EF4-FFF2-40B4-BE49-F238E27FC236}">
                <a16:creationId xmlns:a16="http://schemas.microsoft.com/office/drawing/2014/main" id="{4A15C94E-BF9E-8A29-FC6C-736DF1066621}"/>
              </a:ext>
            </a:extLst>
          </p:cNvPr>
          <p:cNvSpPr txBox="1"/>
          <p:nvPr/>
        </p:nvSpPr>
        <p:spPr>
          <a:xfrm>
            <a:off x="4068361" y="4019676"/>
            <a:ext cx="744642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56C31"/>
                </a:solidFill>
                <a:effectLst/>
                <a:uLnTx/>
                <a:uFillTx/>
                <a:latin typeface="Calibri" panose="020F0502020204030204"/>
                <a:ea typeface="+mn-ea"/>
                <a:cs typeface="+mn-cs"/>
              </a:rPr>
              <a:t>Non-Residential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Packaged HVAC pilot, custom electrification rebates, technical assistance</a:t>
            </a:r>
          </a:p>
        </p:txBody>
      </p:sp>
      <p:sp>
        <p:nvSpPr>
          <p:cNvPr id="18" name="Rectangle : coins arrondis 27">
            <a:extLst>
              <a:ext uri="{FF2B5EF4-FFF2-40B4-BE49-F238E27FC236}">
                <a16:creationId xmlns:a16="http://schemas.microsoft.com/office/drawing/2014/main" id="{36E1AB6A-CB8E-0EB8-BEB8-CC3F35CA1BFC}"/>
              </a:ext>
              <a:ext uri="{C183D7F6-B498-43B3-948B-1728B52AA6E4}">
                <adec:decorative xmlns:adec="http://schemas.microsoft.com/office/drawing/2017/decorative" val="1"/>
              </a:ext>
            </a:extLst>
          </p:cNvPr>
          <p:cNvSpPr>
            <a:spLocks/>
          </p:cNvSpPr>
          <p:nvPr/>
        </p:nvSpPr>
        <p:spPr>
          <a:xfrm>
            <a:off x="3647776" y="5093441"/>
            <a:ext cx="424652" cy="755703"/>
          </a:xfrm>
          <a:prstGeom prst="roundRect">
            <a:avLst>
              <a:gd name="adj" fmla="val 50000"/>
            </a:avLst>
          </a:prstGeom>
          <a:solidFill>
            <a:srgbClr val="B9C56D">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556C31"/>
              </a:solidFill>
              <a:effectLst/>
              <a:uLnTx/>
              <a:uFillTx/>
              <a:latin typeface="Impact" panose="020B0806030902050204" pitchFamily="34" charset="0"/>
              <a:ea typeface="+mn-ea"/>
              <a:cs typeface="+mn-cs"/>
            </a:endParaRPr>
          </a:p>
        </p:txBody>
      </p:sp>
      <p:sp>
        <p:nvSpPr>
          <p:cNvPr id="17" name="ZoneTexte 25">
            <a:extLst>
              <a:ext uri="{FF2B5EF4-FFF2-40B4-BE49-F238E27FC236}">
                <a16:creationId xmlns:a16="http://schemas.microsoft.com/office/drawing/2014/main" id="{705B569B-6E5B-ABB5-4670-CFEBBE87F70E}"/>
              </a:ext>
            </a:extLst>
          </p:cNvPr>
          <p:cNvSpPr txBox="1"/>
          <p:nvPr/>
        </p:nvSpPr>
        <p:spPr>
          <a:xfrm>
            <a:off x="4090131" y="5034224"/>
            <a:ext cx="744642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56C31"/>
                </a:solidFill>
                <a:effectLst/>
                <a:uLnTx/>
                <a:uFillTx/>
                <a:latin typeface="Calibri" panose="020F0502020204030204"/>
                <a:ea typeface="+mn-ea"/>
                <a:cs typeface="+mn-cs"/>
              </a:rPr>
              <a:t>Permit Streamlining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Instant online permits for heat pump water heaters, solar, and mechanical, electrical, and plumbing permits</a:t>
            </a:r>
          </a:p>
        </p:txBody>
      </p:sp>
      <p:pic>
        <p:nvPicPr>
          <p:cNvPr id="7" name="Picture 6">
            <a:extLst>
              <a:ext uri="{FF2B5EF4-FFF2-40B4-BE49-F238E27FC236}">
                <a16:creationId xmlns:a16="http://schemas.microsoft.com/office/drawing/2014/main" id="{075CA92B-7AA0-DFF7-E2BB-4F549705D3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352" y="6099369"/>
            <a:ext cx="12191995" cy="508642"/>
          </a:xfrm>
          <a:prstGeom prst="rect">
            <a:avLst/>
          </a:prstGeom>
        </p:spPr>
      </p:pic>
      <p:sp>
        <p:nvSpPr>
          <p:cNvPr id="2" name="TextBox 1">
            <a:extLst>
              <a:ext uri="{FF2B5EF4-FFF2-40B4-BE49-F238E27FC236}">
                <a16:creationId xmlns:a16="http://schemas.microsoft.com/office/drawing/2014/main" id="{5249D7C8-6806-0319-5DEA-FB45E367203B}"/>
              </a:ext>
            </a:extLst>
          </p:cNvPr>
          <p:cNvSpPr txBox="1"/>
          <p:nvPr/>
        </p:nvSpPr>
        <p:spPr>
          <a:xfrm>
            <a:off x="11519338" y="6161154"/>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6587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ppt_x</p:attrName>
                                        </p:attrNameLst>
                                      </p:cBhvr>
                                      <p:tavLst>
                                        <p:tav tm="0">
                                          <p:val>
                                            <p:strVal val="#ppt_x-#ppt_w*1.125000"/>
                                          </p:val>
                                        </p:tav>
                                        <p:tav tm="100000">
                                          <p:val>
                                            <p:strVal val="#ppt_x"/>
                                          </p:val>
                                        </p:tav>
                                      </p:tavLst>
                                    </p:anim>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ppt_w*1.125000"/>
                                          </p:val>
                                        </p:tav>
                                        <p:tav tm="100000">
                                          <p:val>
                                            <p:strVal val="#ppt_x"/>
                                          </p:val>
                                        </p:tav>
                                      </p:tavLst>
                                    </p:anim>
                                    <p:animEffect transition="in" filter="wipe(right)">
                                      <p:cBhvr>
                                        <p:cTn id="28" dur="500"/>
                                        <p:tgtEl>
                                          <p:spTgt spid="13"/>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ppt_x</p:attrName>
                                        </p:attrNameLst>
                                      </p:cBhvr>
                                      <p:tavLst>
                                        <p:tav tm="0">
                                          <p:val>
                                            <p:strVal val="#ppt_x-#ppt_w*1.125000"/>
                                          </p:val>
                                        </p:tav>
                                        <p:tav tm="100000">
                                          <p:val>
                                            <p:strVal val="#ppt_x"/>
                                          </p:val>
                                        </p:tav>
                                      </p:tavLst>
                                    </p:anim>
                                    <p:animEffect transition="in" filter="wipe(righ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ppt_x</p:attrName>
                                        </p:attrNameLst>
                                      </p:cBhvr>
                                      <p:tavLst>
                                        <p:tav tm="0">
                                          <p:val>
                                            <p:strVal val="#ppt_x-#ppt_w*1.125000"/>
                                          </p:val>
                                        </p:tav>
                                        <p:tav tm="100000">
                                          <p:val>
                                            <p:strVal val="#ppt_x"/>
                                          </p:val>
                                        </p:tav>
                                      </p:tavLst>
                                    </p:anim>
                                    <p:animEffect transition="in" filter="wipe(right)">
                                      <p:cBhvr>
                                        <p:cTn id="38" dur="500"/>
                                        <p:tgtEl>
                                          <p:spTgt spid="15"/>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p:tgtEl>
                                          <p:spTgt spid="16"/>
                                        </p:tgtEl>
                                        <p:attrNameLst>
                                          <p:attrName>ppt_x</p:attrName>
                                        </p:attrNameLst>
                                      </p:cBhvr>
                                      <p:tavLst>
                                        <p:tav tm="0">
                                          <p:val>
                                            <p:strVal val="#ppt_x-#ppt_w*1.125000"/>
                                          </p:val>
                                        </p:tav>
                                        <p:tav tm="100000">
                                          <p:val>
                                            <p:strVal val="#ppt_x"/>
                                          </p:val>
                                        </p:tav>
                                      </p:tavLst>
                                    </p:anim>
                                    <p:animEffect transition="in" filter="wipe(righ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p:tgtEl>
                                          <p:spTgt spid="17"/>
                                        </p:tgtEl>
                                        <p:attrNameLst>
                                          <p:attrName>ppt_x</p:attrName>
                                        </p:attrNameLst>
                                      </p:cBhvr>
                                      <p:tavLst>
                                        <p:tav tm="0">
                                          <p:val>
                                            <p:strVal val="#ppt_x-#ppt_w*1.125000"/>
                                          </p:val>
                                        </p:tav>
                                        <p:tav tm="100000">
                                          <p:val>
                                            <p:strVal val="#ppt_x"/>
                                          </p:val>
                                        </p:tav>
                                      </p:tavLst>
                                    </p:anim>
                                    <p:animEffect transition="in" filter="wipe(right)">
                                      <p:cBhvr>
                                        <p:cTn id="48" dur="500"/>
                                        <p:tgtEl>
                                          <p:spTgt spid="17"/>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ppt_x</p:attrName>
                                        </p:attrNameLst>
                                      </p:cBhvr>
                                      <p:tavLst>
                                        <p:tav tm="0">
                                          <p:val>
                                            <p:strVal val="#ppt_x-#ppt_w*1.125000"/>
                                          </p:val>
                                        </p:tav>
                                        <p:tav tm="100000">
                                          <p:val>
                                            <p:strVal val="#ppt_x"/>
                                          </p:val>
                                        </p:tav>
                                      </p:tavLst>
                                    </p:anim>
                                    <p:animEffect transition="in" filter="wipe(right)">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2" grpId="0" animBg="1"/>
      <p:bldP spid="6" grpId="0"/>
      <p:bldP spid="14" grpId="0" animBg="1"/>
      <p:bldP spid="13" grpId="0"/>
      <p:bldP spid="16" grpId="0" animBg="1"/>
      <p:bldP spid="15" grpId="0"/>
      <p:bldP spid="18" grpId="0" animBg="1"/>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46B309-ED3D-4E4C-8D06-141A76148F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2662" y="-4382"/>
            <a:ext cx="2451100" cy="5918200"/>
          </a:xfrm>
          <a:prstGeom prst="rect">
            <a:avLst/>
          </a:prstGeom>
        </p:spPr>
      </p:pic>
      <p:sp>
        <p:nvSpPr>
          <p:cNvPr id="10" name="Title 9">
            <a:extLst>
              <a:ext uri="{FF2B5EF4-FFF2-40B4-BE49-F238E27FC236}">
                <a16:creationId xmlns:a16="http://schemas.microsoft.com/office/drawing/2014/main" id="{A4B4F91E-B9D1-BF4F-9F84-4791559A6F32}"/>
              </a:ext>
            </a:extLst>
          </p:cNvPr>
          <p:cNvSpPr txBox="1">
            <a:spLocks noGrp="1"/>
          </p:cNvSpPr>
          <p:nvPr>
            <p:ph type="title" idx="4294967295"/>
          </p:nvPr>
        </p:nvSpPr>
        <p:spPr>
          <a:xfrm>
            <a:off x="3521676" y="428179"/>
            <a:ext cx="801541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Calibri"/>
                <a:cs typeface="Calibri"/>
              </a:rPr>
              <a:t>Grid Modernization Program </a:t>
            </a:r>
          </a:p>
        </p:txBody>
      </p:sp>
      <p:cxnSp>
        <p:nvCxnSpPr>
          <p:cNvPr id="9" name="Straight Connector 8">
            <a:extLst>
              <a:ext uri="{FF2B5EF4-FFF2-40B4-BE49-F238E27FC236}">
                <a16:creationId xmlns:a16="http://schemas.microsoft.com/office/drawing/2014/main" id="{5B1C98DE-418F-9A4A-A090-54E7B92651D4}"/>
              </a:ext>
              <a:ext uri="{C183D7F6-B498-43B3-948B-1728B52AA6E4}">
                <adec:decorative xmlns:adec="http://schemas.microsoft.com/office/drawing/2017/decorative" val="1"/>
              </a:ext>
            </a:extLst>
          </p:cNvPr>
          <p:cNvCxnSpPr/>
          <p:nvPr/>
        </p:nvCxnSpPr>
        <p:spPr>
          <a:xfrm>
            <a:off x="3620530" y="1013254"/>
            <a:ext cx="7898808"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C09D10D-0ED8-627E-B380-0692F8A2A8C5}"/>
              </a:ext>
            </a:extLst>
          </p:cNvPr>
          <p:cNvSpPr txBox="1"/>
          <p:nvPr/>
        </p:nvSpPr>
        <p:spPr>
          <a:xfrm>
            <a:off x="3503926" y="1174593"/>
            <a:ext cx="8015412" cy="490903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Long-term program to modernize electric grid – improving reliability, adding capacity:</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Reconductoring sub-transmission line</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Converting 4kV lines to 12kV</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Substation reconstructions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Upgrading line transformers, strengthening feeder ties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Completed a 900-home pilot upgrade area in mid-2025</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Reviewed program approach, discussing with policy makers focusing on aging infrastructure, with capacity additions to manage electrification as needed, in a timely manner</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Cost-efficient approach</a:t>
            </a:r>
          </a:p>
        </p:txBody>
      </p:sp>
      <p:pic>
        <p:nvPicPr>
          <p:cNvPr id="7" name="Picture 6">
            <a:extLst>
              <a:ext uri="{FF2B5EF4-FFF2-40B4-BE49-F238E27FC236}">
                <a16:creationId xmlns:a16="http://schemas.microsoft.com/office/drawing/2014/main" id="{38BA9BA4-103F-4D42-BDD3-B867C2715C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352" y="6099369"/>
            <a:ext cx="12191995" cy="508642"/>
          </a:xfrm>
          <a:prstGeom prst="rect">
            <a:avLst/>
          </a:prstGeom>
        </p:spPr>
      </p:pic>
      <p:sp>
        <p:nvSpPr>
          <p:cNvPr id="2" name="TextBox 1">
            <a:extLst>
              <a:ext uri="{FF2B5EF4-FFF2-40B4-BE49-F238E27FC236}">
                <a16:creationId xmlns:a16="http://schemas.microsoft.com/office/drawing/2014/main" id="{23B1CD98-2191-6486-D2C9-581BA86ACBDD}"/>
              </a:ext>
            </a:extLst>
          </p:cNvPr>
          <p:cNvSpPr txBox="1"/>
          <p:nvPr/>
        </p:nvSpPr>
        <p:spPr>
          <a:xfrm>
            <a:off x="11519338" y="6161154"/>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125207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44204-86FC-E0D7-E7DD-D1C9EB64757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8A63619-FFE5-F673-9761-6002788C774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352" y="6099369"/>
            <a:ext cx="12191995" cy="508642"/>
          </a:xfrm>
          <a:prstGeom prst="rect">
            <a:avLst/>
          </a:prstGeom>
        </p:spPr>
      </p:pic>
      <p:cxnSp>
        <p:nvCxnSpPr>
          <p:cNvPr id="9" name="Straight Connector 8">
            <a:extLst>
              <a:ext uri="{FF2B5EF4-FFF2-40B4-BE49-F238E27FC236}">
                <a16:creationId xmlns:a16="http://schemas.microsoft.com/office/drawing/2014/main" id="{EF019333-8EA9-312C-37B0-340B992DE09C}"/>
              </a:ext>
              <a:ext uri="{C183D7F6-B498-43B3-948B-1728B52AA6E4}">
                <adec:decorative xmlns:adec="http://schemas.microsoft.com/office/drawing/2017/decorative" val="1"/>
              </a:ext>
            </a:extLst>
          </p:cNvPr>
          <p:cNvCxnSpPr/>
          <p:nvPr/>
        </p:nvCxnSpPr>
        <p:spPr>
          <a:xfrm>
            <a:off x="3620530" y="1013254"/>
            <a:ext cx="7898808"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4D329F-D818-AF26-2DDF-DD9539791799}"/>
              </a:ext>
            </a:extLst>
          </p:cNvPr>
          <p:cNvSpPr txBox="1"/>
          <p:nvPr/>
        </p:nvSpPr>
        <p:spPr>
          <a:xfrm>
            <a:off x="11519338" y="6161154"/>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itle 9">
            <a:extLst>
              <a:ext uri="{FF2B5EF4-FFF2-40B4-BE49-F238E27FC236}">
                <a16:creationId xmlns:a16="http://schemas.microsoft.com/office/drawing/2014/main" id="{013A7B21-0A9C-8194-04EF-686EEDDC3752}"/>
              </a:ext>
            </a:extLst>
          </p:cNvPr>
          <p:cNvSpPr txBox="1">
            <a:spLocks noGrp="1"/>
          </p:cNvSpPr>
          <p:nvPr>
            <p:ph type="title" idx="4294967295"/>
          </p:nvPr>
        </p:nvSpPr>
        <p:spPr>
          <a:xfrm>
            <a:off x="3521676" y="428179"/>
            <a:ext cx="801541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Calibri"/>
                <a:cs typeface="Calibri"/>
              </a:rPr>
              <a:t>Grid Modernization Program </a:t>
            </a:r>
            <a:r>
              <a:rPr kumimoji="0" lang="en-US" sz="3200" b="1" i="0" u="none" strike="noStrike" kern="1200" cap="none" spc="0" normalizeH="0" baseline="0" noProof="0">
                <a:ln>
                  <a:noFill/>
                </a:ln>
                <a:solidFill>
                  <a:schemeClr val="bg1"/>
                </a:solidFill>
                <a:effectLst/>
                <a:uLnTx/>
                <a:uFillTx/>
                <a:latin typeface="+mn-lt"/>
                <a:ea typeface="Calibri"/>
                <a:cs typeface="Calibri"/>
              </a:rPr>
              <a:t>2</a:t>
            </a:r>
            <a:r>
              <a:rPr kumimoji="0" lang="en-US" sz="3200" b="1" i="0" u="none" strike="noStrike" kern="1200" cap="none" spc="0" normalizeH="0" baseline="0" noProof="0">
                <a:ln>
                  <a:noFill/>
                </a:ln>
                <a:solidFill>
                  <a:srgbClr val="4F6530"/>
                </a:solidFill>
                <a:effectLst/>
                <a:uLnTx/>
                <a:uFillTx/>
                <a:latin typeface="+mn-lt"/>
                <a:ea typeface="Calibri"/>
                <a:cs typeface="Calibri"/>
              </a:rPr>
              <a:t> </a:t>
            </a:r>
          </a:p>
        </p:txBody>
      </p:sp>
      <p:pic>
        <p:nvPicPr>
          <p:cNvPr id="3" name="Picture 2" descr="Street network in two colors">
            <a:extLst>
              <a:ext uri="{FF2B5EF4-FFF2-40B4-BE49-F238E27FC236}">
                <a16:creationId xmlns:a16="http://schemas.microsoft.com/office/drawing/2014/main" id="{29995DBC-9D1D-7E7B-EB0A-AB5B29DC78DC}"/>
              </a:ext>
            </a:extLst>
          </p:cNvPr>
          <p:cNvPicPr>
            <a:picLocks noChangeAspect="1"/>
          </p:cNvPicPr>
          <p:nvPr/>
        </p:nvPicPr>
        <p:blipFill>
          <a:blip r:embed="rId3"/>
          <a:stretch>
            <a:fillRect/>
          </a:stretch>
        </p:blipFill>
        <p:spPr>
          <a:xfrm>
            <a:off x="672662" y="-4382"/>
            <a:ext cx="2451100" cy="5918200"/>
          </a:xfrm>
          <a:prstGeom prst="rect">
            <a:avLst/>
          </a:prstGeom>
        </p:spPr>
      </p:pic>
      <p:sp>
        <p:nvSpPr>
          <p:cNvPr id="4" name="TextBox 3">
            <a:extLst>
              <a:ext uri="{FF2B5EF4-FFF2-40B4-BE49-F238E27FC236}">
                <a16:creationId xmlns:a16="http://schemas.microsoft.com/office/drawing/2014/main" id="{A161911F-C17F-1B7D-E49E-91685A683778}"/>
              </a:ext>
            </a:extLst>
          </p:cNvPr>
          <p:cNvSpPr txBox="1"/>
          <p:nvPr/>
        </p:nvSpPr>
        <p:spPr>
          <a:xfrm>
            <a:off x="3503926" y="1174593"/>
            <a:ext cx="8015412" cy="240065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Completed cost-benefit analysis of using batteries to defer distribution investment</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Costs exceeded benefits at this time</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Continuing to promote and reduce barriers to voluntary adoption of distributed energy resources</a:t>
            </a:r>
          </a:p>
        </p:txBody>
      </p:sp>
    </p:spTree>
    <p:extLst>
      <p:ext uri="{BB962C8B-B14F-4D97-AF65-F5344CB8AC3E}">
        <p14:creationId xmlns:p14="http://schemas.microsoft.com/office/powerpoint/2010/main" val="4112439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treet network in two colors">
            <a:extLst>
              <a:ext uri="{FF2B5EF4-FFF2-40B4-BE49-F238E27FC236}">
                <a16:creationId xmlns:a16="http://schemas.microsoft.com/office/drawing/2014/main" id="{52E9942F-99B6-9543-9B5D-84A75CCB3A85}"/>
              </a:ext>
            </a:extLst>
          </p:cNvPr>
          <p:cNvPicPr>
            <a:picLocks noChangeAspect="1"/>
          </p:cNvPicPr>
          <p:nvPr/>
        </p:nvPicPr>
        <p:blipFill>
          <a:blip r:embed="rId2"/>
          <a:stretch>
            <a:fillRect/>
          </a:stretch>
        </p:blipFill>
        <p:spPr>
          <a:xfrm>
            <a:off x="672662" y="0"/>
            <a:ext cx="2451100" cy="5918200"/>
          </a:xfrm>
          <a:prstGeom prst="rect">
            <a:avLst/>
          </a:prstGeom>
        </p:spPr>
      </p:pic>
      <p:sp>
        <p:nvSpPr>
          <p:cNvPr id="10" name="Title 9">
            <a:extLst>
              <a:ext uri="{FF2B5EF4-FFF2-40B4-BE49-F238E27FC236}">
                <a16:creationId xmlns:a16="http://schemas.microsoft.com/office/drawing/2014/main" id="{A4B4F91E-B9D1-BF4F-9F84-4791559A6F32}"/>
              </a:ext>
            </a:extLst>
          </p:cNvPr>
          <p:cNvSpPr txBox="1">
            <a:spLocks noGrp="1"/>
          </p:cNvSpPr>
          <p:nvPr>
            <p:ph type="title" idx="4294967295"/>
          </p:nvPr>
        </p:nvSpPr>
        <p:spPr>
          <a:xfrm>
            <a:off x="3521676" y="428179"/>
            <a:ext cx="9763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mn-ea"/>
                <a:cs typeface="+mn-cs"/>
              </a:rPr>
              <a:t>Gas System Transition Study</a:t>
            </a: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5B1C98DE-418F-9A4A-A090-54E7B92651D4}"/>
              </a:ext>
              <a:ext uri="{C183D7F6-B498-43B3-948B-1728B52AA6E4}">
                <adec:decorative xmlns:adec="http://schemas.microsoft.com/office/drawing/2017/decorative" val="1"/>
              </a:ext>
            </a:extLst>
          </p:cNvPr>
          <p:cNvCxnSpPr/>
          <p:nvPr/>
        </p:nvCxnSpPr>
        <p:spPr>
          <a:xfrm>
            <a:off x="3620530" y="1013254"/>
            <a:ext cx="7898808"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85B8660-E587-7A72-8205-70818AF1C8AF}"/>
              </a:ext>
            </a:extLst>
          </p:cNvPr>
          <p:cNvSpPr txBox="1"/>
          <p:nvPr/>
        </p:nvSpPr>
        <p:spPr>
          <a:xfrm>
            <a:off x="3503925" y="1174593"/>
            <a:ext cx="8285304" cy="455509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Identify physical and financial impacts of widespread building electrification on the gas utility and identify mitigations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Methodology:</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 gas usage patterns to predict equipment in homes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Simulate future gas use patterns under various high electrification scenarios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 gas system model to evaluate physical impacts of high electrification scenarios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 financial models to evaluate financial and rate impacts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Note: City of Palo Alto gas utility is highly networked – valves at nearly every intersection, easy to isolate blocks</a:t>
            </a:r>
          </a:p>
        </p:txBody>
      </p:sp>
      <p:pic>
        <p:nvPicPr>
          <p:cNvPr id="7" name="Picture 6">
            <a:extLst>
              <a:ext uri="{FF2B5EF4-FFF2-40B4-BE49-F238E27FC236}">
                <a16:creationId xmlns:a16="http://schemas.microsoft.com/office/drawing/2014/main" id="{38BA9BA4-103F-4D42-BDD3-B867C2715C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352" y="6099369"/>
            <a:ext cx="12191995" cy="508642"/>
          </a:xfrm>
          <a:prstGeom prst="rect">
            <a:avLst/>
          </a:prstGeom>
        </p:spPr>
      </p:pic>
      <p:sp>
        <p:nvSpPr>
          <p:cNvPr id="2" name="TextBox 1">
            <a:extLst>
              <a:ext uri="{FF2B5EF4-FFF2-40B4-BE49-F238E27FC236}">
                <a16:creationId xmlns:a16="http://schemas.microsoft.com/office/drawing/2014/main" id="{A7710DEC-8A60-468C-DDB6-B10AB76774E8}"/>
              </a:ext>
            </a:extLst>
          </p:cNvPr>
          <p:cNvSpPr txBox="1"/>
          <p:nvPr/>
        </p:nvSpPr>
        <p:spPr>
          <a:xfrm>
            <a:off x="11519338" y="6161154"/>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75193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8751-0A18-2E2A-D0C6-C3924F051E02}"/>
            </a:ext>
          </a:extLst>
        </p:cNvPr>
        <p:cNvGrpSpPr/>
        <p:nvPr/>
      </p:nvGrpSpPr>
      <p:grpSpPr>
        <a:xfrm>
          <a:off x="0" y="0"/>
          <a:ext cx="0" cy="0"/>
          <a:chOff x="0" y="0"/>
          <a:chExt cx="0" cy="0"/>
        </a:xfrm>
      </p:grpSpPr>
      <p:pic>
        <p:nvPicPr>
          <p:cNvPr id="12" name="Picture 11" descr="Street network in two colors">
            <a:extLst>
              <a:ext uri="{FF2B5EF4-FFF2-40B4-BE49-F238E27FC236}">
                <a16:creationId xmlns:a16="http://schemas.microsoft.com/office/drawing/2014/main" id="{105ED0E2-379B-A719-AB8F-182B4453110D}"/>
              </a:ext>
            </a:extLst>
          </p:cNvPr>
          <p:cNvPicPr>
            <a:picLocks noChangeAspect="1"/>
          </p:cNvPicPr>
          <p:nvPr/>
        </p:nvPicPr>
        <p:blipFill>
          <a:blip r:embed="rId2"/>
          <a:stretch>
            <a:fillRect/>
          </a:stretch>
        </p:blipFill>
        <p:spPr>
          <a:xfrm>
            <a:off x="672662" y="0"/>
            <a:ext cx="2451100" cy="5918200"/>
          </a:xfrm>
          <a:prstGeom prst="rect">
            <a:avLst/>
          </a:prstGeom>
        </p:spPr>
      </p:pic>
      <p:sp>
        <p:nvSpPr>
          <p:cNvPr id="10" name="Title 9">
            <a:extLst>
              <a:ext uri="{FF2B5EF4-FFF2-40B4-BE49-F238E27FC236}">
                <a16:creationId xmlns:a16="http://schemas.microsoft.com/office/drawing/2014/main" id="{3C737B4B-A415-842F-BF41-5EB28C32D69D}"/>
              </a:ext>
            </a:extLst>
          </p:cNvPr>
          <p:cNvSpPr txBox="1">
            <a:spLocks noGrp="1"/>
          </p:cNvSpPr>
          <p:nvPr>
            <p:ph type="title" idx="4294967295"/>
          </p:nvPr>
        </p:nvSpPr>
        <p:spPr>
          <a:xfrm>
            <a:off x="3521676" y="428179"/>
            <a:ext cx="9763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mn-ea"/>
                <a:cs typeface="+mn-cs"/>
              </a:rPr>
              <a:t>Gas System Transition Study </a:t>
            </a:r>
            <a:r>
              <a:rPr kumimoji="0" lang="en-US" sz="3200" b="1" i="0" u="none" strike="noStrike" kern="1200" cap="none" spc="0" normalizeH="0" baseline="0" noProof="0">
                <a:ln>
                  <a:noFill/>
                </a:ln>
                <a:solidFill>
                  <a:schemeClr val="bg1"/>
                </a:solidFill>
                <a:effectLst/>
                <a:uLnTx/>
                <a:uFillTx/>
                <a:latin typeface="+mn-lt"/>
                <a:ea typeface="+mn-ea"/>
                <a:cs typeface="+mn-cs"/>
              </a:rPr>
              <a:t>2</a:t>
            </a:r>
            <a:endParaRPr kumimoji="0" lang="en-US" sz="2100" b="0" i="0" u="none" strike="noStrike" kern="1200" cap="none" spc="0" normalizeH="0" baseline="0" noProof="0">
              <a:ln>
                <a:noFill/>
              </a:ln>
              <a:solidFill>
                <a:schemeClr val="bg1"/>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0C631B0F-B35A-08CD-224F-4B87FA1FF49A}"/>
              </a:ext>
              <a:ext uri="{C183D7F6-B498-43B3-948B-1728B52AA6E4}">
                <adec:decorative xmlns:adec="http://schemas.microsoft.com/office/drawing/2017/decorative" val="1"/>
              </a:ext>
            </a:extLst>
          </p:cNvPr>
          <p:cNvCxnSpPr/>
          <p:nvPr/>
        </p:nvCxnSpPr>
        <p:spPr>
          <a:xfrm>
            <a:off x="3620530" y="1013254"/>
            <a:ext cx="7898808"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8EB44FF-1373-0718-0FE7-1319FC4535DF}"/>
              </a:ext>
            </a:extLst>
          </p:cNvPr>
          <p:cNvSpPr txBox="1"/>
          <p:nvPr/>
        </p:nvSpPr>
        <p:spPr>
          <a:xfrm>
            <a:off x="3503924" y="1174593"/>
            <a:ext cx="8527971" cy="412420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Preliminary results presented in fall 2025:</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More electric equipment predicted than had been expected, especially in multi-family</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About 40% of gas utility costs are fixed</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With random electrification, little gas main abandonment seen until reaching very high levels of electrification</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Still analyzing financial impacts, but simulation results imply non-trivial potential rate impacts if not mitigated</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Next steps: improved simulations, physical/financial modeling</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Brainstorm mitigations, discuss with policy makers</a:t>
            </a:r>
          </a:p>
        </p:txBody>
      </p:sp>
      <p:pic>
        <p:nvPicPr>
          <p:cNvPr id="7" name="Picture 6">
            <a:extLst>
              <a:ext uri="{FF2B5EF4-FFF2-40B4-BE49-F238E27FC236}">
                <a16:creationId xmlns:a16="http://schemas.microsoft.com/office/drawing/2014/main" id="{0EC583EB-809B-4A9F-0EDC-7DA55F3F70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352" y="6099369"/>
            <a:ext cx="12191995" cy="508642"/>
          </a:xfrm>
          <a:prstGeom prst="rect">
            <a:avLst/>
          </a:prstGeom>
        </p:spPr>
      </p:pic>
      <p:sp>
        <p:nvSpPr>
          <p:cNvPr id="2" name="TextBox 1">
            <a:extLst>
              <a:ext uri="{FF2B5EF4-FFF2-40B4-BE49-F238E27FC236}">
                <a16:creationId xmlns:a16="http://schemas.microsoft.com/office/drawing/2014/main" id="{63D2FB91-00C5-991F-BD85-92754807114C}"/>
              </a:ext>
            </a:extLst>
          </p:cNvPr>
          <p:cNvSpPr txBox="1"/>
          <p:nvPr/>
        </p:nvSpPr>
        <p:spPr>
          <a:xfrm>
            <a:off x="11519338" y="6161154"/>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8778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ront of City Hall, partial view">
            <a:extLst>
              <a:ext uri="{FF2B5EF4-FFF2-40B4-BE49-F238E27FC236}">
                <a16:creationId xmlns:a16="http://schemas.microsoft.com/office/drawing/2014/main" id="{40E86B2D-CA18-194F-AD05-A479246C10C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54911" y="18005"/>
            <a:ext cx="2471348" cy="5844746"/>
          </a:xfrm>
          <a:prstGeom prst="rect">
            <a:avLst/>
          </a:prstGeom>
        </p:spPr>
      </p:pic>
      <p:sp>
        <p:nvSpPr>
          <p:cNvPr id="10" name="Title 9">
            <a:extLst>
              <a:ext uri="{FF2B5EF4-FFF2-40B4-BE49-F238E27FC236}">
                <a16:creationId xmlns:a16="http://schemas.microsoft.com/office/drawing/2014/main" id="{FB684062-0C4D-504A-9FD5-D95C89AA083E}"/>
              </a:ext>
            </a:extLst>
          </p:cNvPr>
          <p:cNvSpPr txBox="1">
            <a:spLocks noGrp="1"/>
          </p:cNvSpPr>
          <p:nvPr>
            <p:ph type="title" idx="4294967295"/>
          </p:nvPr>
        </p:nvSpPr>
        <p:spPr>
          <a:xfrm>
            <a:off x="3521676" y="428179"/>
            <a:ext cx="97634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6530"/>
                </a:solidFill>
                <a:effectLst/>
                <a:uLnTx/>
                <a:uFillTx/>
                <a:latin typeface="+mn-lt"/>
                <a:ea typeface="Calibri"/>
                <a:cs typeface="Calibri"/>
              </a:rPr>
              <a:t>Future Decarbonization Strategic Planning </a:t>
            </a:r>
          </a:p>
        </p:txBody>
      </p:sp>
      <p:cxnSp>
        <p:nvCxnSpPr>
          <p:cNvPr id="9" name="Straight Connector 8">
            <a:extLst>
              <a:ext uri="{FF2B5EF4-FFF2-40B4-BE49-F238E27FC236}">
                <a16:creationId xmlns:a16="http://schemas.microsoft.com/office/drawing/2014/main" id="{5B1C98DE-418F-9A4A-A090-54E7B92651D4}"/>
              </a:ext>
              <a:ext uri="{C183D7F6-B498-43B3-948B-1728B52AA6E4}">
                <adec:decorative xmlns:adec="http://schemas.microsoft.com/office/drawing/2017/decorative" val="1"/>
              </a:ext>
            </a:extLst>
          </p:cNvPr>
          <p:cNvCxnSpPr/>
          <p:nvPr/>
        </p:nvCxnSpPr>
        <p:spPr>
          <a:xfrm>
            <a:off x="3620530" y="1013254"/>
            <a:ext cx="7898808" cy="0"/>
          </a:xfrm>
          <a:prstGeom prst="line">
            <a:avLst/>
          </a:prstGeom>
          <a:ln w="38100">
            <a:solidFill>
              <a:srgbClr val="4F653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EB06360-5E64-2585-2245-CEB1745F9B34}"/>
              </a:ext>
            </a:extLst>
          </p:cNvPr>
          <p:cNvSpPr txBox="1"/>
          <p:nvPr/>
        </p:nvSpPr>
        <p:spPr>
          <a:xfrm>
            <a:off x="3503926" y="1174593"/>
            <a:ext cx="8015412" cy="461664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Planning and research studies in progress over 2024-2025, final drafts to our City Council in February</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Funding source survey</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Funding model</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EV charging needs assessment</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Studies of single-family, multi-family, non-residential electrification opportunities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Plan to use models to develop policy options with varying paces, levels of assistance, and funding/financing needs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Piloting different cost-efficient program models and financing strategies in 2026-2027</a:t>
            </a:r>
          </a:p>
        </p:txBody>
      </p:sp>
      <p:pic>
        <p:nvPicPr>
          <p:cNvPr id="7" name="Picture 6">
            <a:extLst>
              <a:ext uri="{FF2B5EF4-FFF2-40B4-BE49-F238E27FC236}">
                <a16:creationId xmlns:a16="http://schemas.microsoft.com/office/drawing/2014/main" id="{38BA9BA4-103F-4D42-BDD3-B867C2715C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352" y="6099369"/>
            <a:ext cx="12191995" cy="508642"/>
          </a:xfrm>
          <a:prstGeom prst="rect">
            <a:avLst/>
          </a:prstGeom>
        </p:spPr>
      </p:pic>
      <p:sp>
        <p:nvSpPr>
          <p:cNvPr id="2" name="TextBox 1">
            <a:extLst>
              <a:ext uri="{FF2B5EF4-FFF2-40B4-BE49-F238E27FC236}">
                <a16:creationId xmlns:a16="http://schemas.microsoft.com/office/drawing/2014/main" id="{726ABBE7-28C6-D589-DEAC-CBCAC9F76FE0}"/>
              </a:ext>
            </a:extLst>
          </p:cNvPr>
          <p:cNvSpPr txBox="1"/>
          <p:nvPr/>
        </p:nvSpPr>
        <p:spPr>
          <a:xfrm>
            <a:off x="11519338" y="6161154"/>
            <a:ext cx="5125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15161-1BA8-4F73-BE07-A576B5653F2D}" type="slidenum">
              <a:rPr kumimoji="0" lang="en-US" sz="1800" b="1" i="0" u="none" strike="noStrike" kern="1200" cap="none" spc="0" normalizeH="0" baseline="0" noProof="0" smtClean="0">
                <a:ln>
                  <a:noFill/>
                </a:ln>
                <a:solidFill>
                  <a:prstClr val="white"/>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1812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E4A8350-0AD5-AF4E-692D-26B67396BD0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Delivering High Performance in buildings and the Built Environment</a:t>
            </a:r>
            <a:endParaRPr lang="fr-FR"/>
          </a:p>
        </p:txBody>
      </p:sp>
      <p:pic>
        <p:nvPicPr>
          <p:cNvPr id="15" name="Picture 14" descr="Name of the NGO and its purpose as subtext overlying a map of the world.">
            <a:extLst>
              <a:ext uri="{FF2B5EF4-FFF2-40B4-BE49-F238E27FC236}">
                <a16:creationId xmlns:a16="http://schemas.microsoft.com/office/drawing/2014/main" id="{5FE136C5-B4B6-29C7-0F0F-1A8C403E4F68}"/>
              </a:ext>
            </a:extLst>
          </p:cNvPr>
          <p:cNvPicPr>
            <a:picLocks noChangeAspect="1"/>
          </p:cNvPicPr>
          <p:nvPr/>
        </p:nvPicPr>
        <p:blipFill>
          <a:blip r:embed="rId2"/>
          <a:srcRect l="20451" r="22297" b="86025"/>
          <a:stretch>
            <a:fillRect/>
          </a:stretch>
        </p:blipFill>
        <p:spPr>
          <a:xfrm>
            <a:off x="7310298" y="174664"/>
            <a:ext cx="4710457" cy="1705509"/>
          </a:xfrm>
          <a:prstGeom prst="rect">
            <a:avLst/>
          </a:prstGeom>
        </p:spPr>
      </p:pic>
      <p:grpSp>
        <p:nvGrpSpPr>
          <p:cNvPr id="2" name="Group 1" descr="8 Facets of high performance buildings -- things to be gotten &quot;right&quot; if quality of life is to be secured.  Quality of life is expressed as comfort, health, affordability, and sustainability.">
            <a:extLst>
              <a:ext uri="{FF2B5EF4-FFF2-40B4-BE49-F238E27FC236}">
                <a16:creationId xmlns:a16="http://schemas.microsoft.com/office/drawing/2014/main" id="{9E338012-A558-AC93-0973-B6F9C3F2661B}"/>
              </a:ext>
            </a:extLst>
          </p:cNvPr>
          <p:cNvGrpSpPr/>
          <p:nvPr/>
        </p:nvGrpSpPr>
        <p:grpSpPr>
          <a:xfrm>
            <a:off x="74769" y="1515881"/>
            <a:ext cx="12129933" cy="5398073"/>
            <a:chOff x="74769" y="1515881"/>
            <a:chExt cx="12129933" cy="5398073"/>
          </a:xfrm>
        </p:grpSpPr>
        <p:sp>
          <p:nvSpPr>
            <p:cNvPr id="3" name="Oval 2">
              <a:extLst>
                <a:ext uri="{FF2B5EF4-FFF2-40B4-BE49-F238E27FC236}">
                  <a16:creationId xmlns:a16="http://schemas.microsoft.com/office/drawing/2014/main" id="{DDB7637E-924F-B36A-65B8-ADD5D6B91A6C}"/>
                </a:ext>
              </a:extLst>
            </p:cNvPr>
            <p:cNvSpPr>
              <a:spLocks noChangeAspect="1"/>
            </p:cNvSpPr>
            <p:nvPr/>
          </p:nvSpPr>
          <p:spPr>
            <a:xfrm>
              <a:off x="74769" y="3782241"/>
              <a:ext cx="2258568" cy="2258568"/>
            </a:xfrm>
            <a:prstGeom prst="ellipse">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60033"/>
                  </a:solidFill>
                  <a:effectLst/>
                  <a:uLnTx/>
                  <a:uFillTx/>
                  <a:latin typeface="Calibri" panose="020F0502020204030204"/>
                  <a:ea typeface="+mn-ea"/>
                  <a:cs typeface="+mn-cs"/>
                </a:rPr>
                <a:t>Energy</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0033"/>
                  </a:solidFill>
                  <a:effectLst/>
                  <a:uLnTx/>
                  <a:uFillTx/>
                  <a:latin typeface="Calibri" panose="020F0502020204030204"/>
                  <a:ea typeface="+mn-ea"/>
                  <a:cs typeface="+mn-cs"/>
                </a:rPr>
                <a:t>On-site</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0033"/>
                  </a:solidFill>
                  <a:effectLst/>
                  <a:uLnTx/>
                  <a:uFillTx/>
                  <a:latin typeface="Calibri" panose="020F0502020204030204"/>
                  <a:ea typeface="+mn-ea"/>
                  <a:cs typeface="+mn-cs"/>
                </a:rPr>
                <a:t>Off-site</a:t>
              </a:r>
            </a:p>
          </p:txBody>
        </p:sp>
        <p:sp>
          <p:nvSpPr>
            <p:cNvPr id="4" name="Oval 3">
              <a:extLst>
                <a:ext uri="{FF2B5EF4-FFF2-40B4-BE49-F238E27FC236}">
                  <a16:creationId xmlns:a16="http://schemas.microsoft.com/office/drawing/2014/main" id="{E92C7559-A534-4BF7-7186-438A3ADF698E}"/>
                </a:ext>
              </a:extLst>
            </p:cNvPr>
            <p:cNvSpPr>
              <a:spLocks noChangeAspect="1"/>
            </p:cNvSpPr>
            <p:nvPr/>
          </p:nvSpPr>
          <p:spPr>
            <a:xfrm>
              <a:off x="74769" y="1515881"/>
              <a:ext cx="2258568" cy="2258568"/>
            </a:xfrm>
            <a:prstGeom prst="ellipse">
              <a:avLst/>
            </a:prstGeom>
            <a:solidFill>
              <a:srgbClr val="3399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Envelope</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Materials Design</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Construction</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8517B6B-8FBA-FEE8-C1D9-77ED8C7F9C9C}"/>
                </a:ext>
              </a:extLst>
            </p:cNvPr>
            <p:cNvSpPr>
              <a:spLocks noChangeAspect="1"/>
            </p:cNvSpPr>
            <p:nvPr/>
          </p:nvSpPr>
          <p:spPr>
            <a:xfrm>
              <a:off x="2168122" y="4655386"/>
              <a:ext cx="2258568" cy="2258568"/>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63300"/>
                  </a:solidFill>
                  <a:effectLst/>
                  <a:uLnTx/>
                  <a:uFillTx/>
                  <a:latin typeface="Calibri" panose="020F0502020204030204"/>
                  <a:ea typeface="+mn-ea"/>
                  <a:cs typeface="+mn-cs"/>
                </a:rPr>
                <a:t>ICT</a:t>
              </a:r>
              <a:endParaRPr kumimoji="0" lang="en-US" sz="2800" b="1" i="0" u="none" strike="noStrike" kern="1200" cap="none" spc="0" normalizeH="0" baseline="0" noProof="0">
                <a:ln>
                  <a:noFill/>
                </a:ln>
                <a:solidFill>
                  <a:srgbClr val="663300"/>
                </a:solidFill>
                <a:effectLst/>
                <a:uLnTx/>
                <a:uFillTx/>
                <a:latin typeface="Calibri" panose="020F0502020204030204"/>
                <a:ea typeface="+mn-ea"/>
                <a:cs typeface="+mn-cs"/>
              </a:endParaRP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3300"/>
                  </a:solidFill>
                  <a:effectLst/>
                  <a:uLnTx/>
                  <a:uFillTx/>
                  <a:latin typeface="Calibri" panose="020F0502020204030204"/>
                  <a:ea typeface="+mn-ea"/>
                  <a:cs typeface="+mn-cs"/>
                </a:rPr>
                <a:t>Smart Connect</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3300"/>
                  </a:solidFill>
                  <a:effectLst/>
                  <a:uLnTx/>
                  <a:uFillTx/>
                  <a:latin typeface="Calibri" panose="020F0502020204030204"/>
                  <a:ea typeface="+mn-ea"/>
                  <a:cs typeface="+mn-cs"/>
                </a:rPr>
                <a:t> &amp; Monitor</a:t>
              </a:r>
              <a:endParaRPr kumimoji="0" lang="en-US" sz="2400" b="1" i="0" u="none" strike="noStrike" kern="1200" cap="none" spc="0" normalizeH="0" baseline="0" noProof="0">
                <a:ln>
                  <a:noFill/>
                </a:ln>
                <a:solidFill>
                  <a:srgbClr val="663300"/>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19EB967-AF21-D5BB-C4BA-888C2194F7C5}"/>
                </a:ext>
              </a:extLst>
            </p:cNvPr>
            <p:cNvSpPr>
              <a:spLocks noChangeAspect="1"/>
            </p:cNvSpPr>
            <p:nvPr/>
          </p:nvSpPr>
          <p:spPr>
            <a:xfrm>
              <a:off x="2168122" y="2358292"/>
              <a:ext cx="2258568" cy="2258568"/>
            </a:xfrm>
            <a:prstGeom prst="ellips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488"/>
                </a:spcBef>
                <a:spcAft>
                  <a:spcPts val="0"/>
                </a:spcAft>
                <a:buClrTx/>
                <a:buSzTx/>
                <a:buFontTx/>
                <a:buNone/>
                <a:tabLst/>
                <a:defRPr/>
              </a:pPr>
              <a:r>
                <a:rPr kumimoji="0" lang="en-US" sz="3200" b="1" i="0" u="none" strike="noStrike" kern="1200" cap="none" spc="0" normalizeH="0" baseline="0" noProof="0">
                  <a:ln>
                    <a:noFill/>
                  </a:ln>
                  <a:solidFill>
                    <a:srgbClr val="143350"/>
                  </a:solidFill>
                  <a:effectLst/>
                  <a:uLnTx/>
                  <a:uFillTx/>
                  <a:latin typeface="Calibri" panose="020F0502020204030204"/>
                  <a:ea typeface="+mn-ea"/>
                  <a:cs typeface="+mn-cs"/>
                </a:rPr>
                <a:t>Systems</a:t>
              </a:r>
              <a:endParaRPr kumimoji="0" lang="en-US" sz="2800" b="1" i="0" u="none" strike="noStrike" kern="1200" cap="none" spc="0" normalizeH="0" baseline="0" noProof="0">
                <a:ln>
                  <a:noFill/>
                </a:ln>
                <a:solidFill>
                  <a:srgbClr val="143350"/>
                </a:solidFill>
                <a:effectLst/>
                <a:uLnTx/>
                <a:uFillTx/>
                <a:latin typeface="Calibri" panose="020F0502020204030204"/>
                <a:ea typeface="+mn-ea"/>
                <a:cs typeface="+mn-cs"/>
              </a:endParaRP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43350"/>
                  </a:solidFill>
                  <a:effectLst/>
                  <a:uLnTx/>
                  <a:uFillTx/>
                  <a:latin typeface="Calibri" panose="020F0502020204030204"/>
                  <a:ea typeface="+mn-ea"/>
                  <a:cs typeface="+mn-cs"/>
                </a:rPr>
                <a:t>HVAC</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43350"/>
                  </a:solidFill>
                  <a:effectLst/>
                  <a:uLnTx/>
                  <a:uFillTx/>
                  <a:latin typeface="Calibri" panose="020F0502020204030204"/>
                  <a:ea typeface="+mn-ea"/>
                  <a:cs typeface="+mn-cs"/>
                </a:rPr>
                <a:t>Plug-ins</a:t>
              </a:r>
            </a:p>
          </p:txBody>
        </p:sp>
        <p:sp>
          <p:nvSpPr>
            <p:cNvPr id="7" name="Oval 6">
              <a:extLst>
                <a:ext uri="{FF2B5EF4-FFF2-40B4-BE49-F238E27FC236}">
                  <a16:creationId xmlns:a16="http://schemas.microsoft.com/office/drawing/2014/main" id="{949559D1-7BFA-2D5E-7B78-DA473E1671F2}"/>
                </a:ext>
              </a:extLst>
            </p:cNvPr>
            <p:cNvSpPr>
              <a:spLocks noChangeAspect="1"/>
            </p:cNvSpPr>
            <p:nvPr/>
          </p:nvSpPr>
          <p:spPr>
            <a:xfrm>
              <a:off x="7861411" y="1515881"/>
              <a:ext cx="2258568" cy="2258568"/>
            </a:xfrm>
            <a:prstGeom prst="ellipse">
              <a:avLst/>
            </a:prstGeom>
            <a:solidFill>
              <a:srgbClr val="CC66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488"/>
                </a:spcBef>
                <a:spcAft>
                  <a:spcPts val="0"/>
                </a:spcAft>
                <a:buClrTx/>
                <a:buSzTx/>
                <a:buFontTx/>
                <a:buNone/>
                <a:tabLst/>
                <a:defRPr/>
              </a:pPr>
              <a:r>
                <a:rPr kumimoji="0" lang="en-US" sz="2800" b="1" i="0" u="none" strike="noStrike" kern="1200" cap="none" spc="0" normalizeH="0" baseline="0" noProof="0">
                  <a:ln>
                    <a:noFill/>
                  </a:ln>
                  <a:solidFill>
                    <a:srgbClr val="660066"/>
                  </a:solidFill>
                  <a:effectLst/>
                  <a:uLnTx/>
                  <a:uFillTx/>
                  <a:latin typeface="Calibri" panose="020F0502020204030204"/>
                  <a:ea typeface="+mn-ea"/>
                  <a:cs typeface="+mn-cs"/>
                </a:rPr>
                <a:t>Mobility</a:t>
              </a:r>
              <a:endParaRPr kumimoji="0" lang="en-US" sz="2400" b="1" i="0" u="none" strike="noStrike" kern="1200" cap="none" spc="0" normalizeH="0" baseline="0" noProof="0">
                <a:ln>
                  <a:noFill/>
                </a:ln>
                <a:solidFill>
                  <a:srgbClr val="660066"/>
                </a:solidFill>
                <a:effectLst/>
                <a:uLnTx/>
                <a:uFillTx/>
                <a:latin typeface="Calibri" panose="020F0502020204030204"/>
                <a:ea typeface="+mn-ea"/>
                <a:cs typeface="+mn-cs"/>
              </a:endParaRP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0066"/>
                  </a:solidFill>
                  <a:effectLst/>
                  <a:uLnTx/>
                  <a:uFillTx/>
                  <a:latin typeface="Calibri" panose="020F0502020204030204"/>
                  <a:ea typeface="+mn-ea"/>
                  <a:cs typeface="+mn-cs"/>
                </a:rPr>
                <a:t>City design</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0066"/>
                  </a:solidFill>
                  <a:effectLst/>
                  <a:uLnTx/>
                  <a:uFillTx/>
                  <a:latin typeface="Calibri" panose="020F0502020204030204"/>
                  <a:ea typeface="+mn-ea"/>
                  <a:cs typeface="+mn-cs"/>
                </a:rPr>
                <a:t>Low-C mobility</a:t>
              </a:r>
            </a:p>
          </p:txBody>
        </p:sp>
        <p:sp>
          <p:nvSpPr>
            <p:cNvPr id="8" name="Oval 7">
              <a:extLst>
                <a:ext uri="{FF2B5EF4-FFF2-40B4-BE49-F238E27FC236}">
                  <a16:creationId xmlns:a16="http://schemas.microsoft.com/office/drawing/2014/main" id="{E27FDC85-E736-05DE-D314-9716F18A4A7B}"/>
                </a:ext>
              </a:extLst>
            </p:cNvPr>
            <p:cNvSpPr>
              <a:spLocks noChangeAspect="1"/>
            </p:cNvSpPr>
            <p:nvPr/>
          </p:nvSpPr>
          <p:spPr>
            <a:xfrm>
              <a:off x="7861417" y="3782241"/>
              <a:ext cx="2258568" cy="2258568"/>
            </a:xfrm>
            <a:prstGeom prst="ellipse">
              <a:avLst/>
            </a:prstGeom>
            <a:solidFill>
              <a:srgbClr val="FF993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488"/>
                </a:spcBef>
                <a:spcAft>
                  <a:spcPts val="0"/>
                </a:spcAft>
                <a:buClrTx/>
                <a:buSzTx/>
                <a:buFontTx/>
                <a:buNone/>
                <a:tabLst/>
                <a:defRPr/>
              </a:pPr>
              <a:r>
                <a:rPr kumimoji="0" lang="en-US" sz="3200" b="1" i="0" u="none" strike="noStrike" kern="1200" cap="none" spc="0" normalizeH="0" baseline="0" noProof="0">
                  <a:ln>
                    <a:noFill/>
                  </a:ln>
                  <a:solidFill>
                    <a:srgbClr val="501B00"/>
                  </a:solidFill>
                  <a:effectLst/>
                  <a:uLnTx/>
                  <a:uFillTx/>
                  <a:latin typeface="Calibri" panose="020F0502020204030204"/>
                  <a:ea typeface="+mn-ea"/>
                  <a:cs typeface="+mn-cs"/>
                </a:rPr>
                <a:t>Services</a:t>
              </a:r>
              <a:endParaRPr kumimoji="0" lang="en-US" sz="2800" b="1" i="0" u="none" strike="noStrike" kern="1200" cap="none" spc="0" normalizeH="0" baseline="0" noProof="0">
                <a:ln>
                  <a:noFill/>
                </a:ln>
                <a:solidFill>
                  <a:srgbClr val="501B00"/>
                </a:solidFill>
                <a:effectLst/>
                <a:uLnTx/>
                <a:uFillTx/>
                <a:latin typeface="Calibri" panose="020F0502020204030204"/>
                <a:ea typeface="+mn-ea"/>
                <a:cs typeface="+mn-cs"/>
              </a:endParaRP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1B00"/>
                  </a:solidFill>
                  <a:effectLst/>
                  <a:uLnTx/>
                  <a:uFillTx/>
                  <a:latin typeface="Calibri" panose="020F0502020204030204"/>
                  <a:ea typeface="+mn-ea"/>
                  <a:cs typeface="+mn-cs"/>
                </a:rPr>
                <a:t>Food</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1B00"/>
                  </a:solidFill>
                  <a:effectLst/>
                  <a:uLnTx/>
                  <a:uFillTx/>
                  <a:latin typeface="Calibri" panose="020F0502020204030204"/>
                  <a:ea typeface="+mn-ea"/>
                  <a:cs typeface="+mn-cs"/>
                </a:rPr>
                <a:t>Water</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01B00"/>
                  </a:solidFill>
                  <a:effectLst/>
                  <a:uLnTx/>
                  <a:uFillTx/>
                  <a:latin typeface="Calibri" panose="020F0502020204030204"/>
                  <a:ea typeface="+mn-ea"/>
                  <a:cs typeface="+mn-cs"/>
                </a:rPr>
                <a:t>Waste</a:t>
              </a:r>
            </a:p>
          </p:txBody>
        </p:sp>
        <p:sp>
          <p:nvSpPr>
            <p:cNvPr id="12" name="TextBox 11">
              <a:extLst>
                <a:ext uri="{FF2B5EF4-FFF2-40B4-BE49-F238E27FC236}">
                  <a16:creationId xmlns:a16="http://schemas.microsoft.com/office/drawing/2014/main" id="{26E4F1EF-3EE7-EF81-2DAD-996CD776687F}"/>
                </a:ext>
              </a:extLst>
            </p:cNvPr>
            <p:cNvSpPr txBox="1"/>
            <p:nvPr/>
          </p:nvSpPr>
          <p:spPr>
            <a:xfrm>
              <a:off x="4423809" y="1527864"/>
              <a:ext cx="3476512" cy="538609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softEdge rad="3175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High Performance Buildings Deliver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Quality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Comfort,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Affordability, Efficiency, Sustainability</a:t>
              </a:r>
              <a:endParaRPr kumimoji="0" lang="en-GB" sz="3600" b="1" i="1" u="none" strike="noStrike" kern="1200" cap="none" spc="0" normalizeH="0" baseline="0" noProof="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D9D1622-ED54-CDF7-4BBA-D93D4D5FD829}"/>
                </a:ext>
              </a:extLst>
            </p:cNvPr>
            <p:cNvSpPr>
              <a:spLocks noChangeAspect="1"/>
            </p:cNvSpPr>
            <p:nvPr/>
          </p:nvSpPr>
          <p:spPr>
            <a:xfrm>
              <a:off x="9946134" y="2391597"/>
              <a:ext cx="2258568" cy="2258568"/>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D0E5C1"/>
                  </a:solidFill>
                  <a:effectLst/>
                  <a:uLnTx/>
                  <a:uFillTx/>
                  <a:latin typeface="Calibri" panose="020F0502020204030204"/>
                  <a:ea typeface="+mn-ea"/>
                  <a:cs typeface="+mn-cs"/>
                </a:rPr>
                <a:t>Transacting</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E5C1"/>
                  </a:solidFill>
                  <a:effectLst/>
                  <a:uLnTx/>
                  <a:uFillTx/>
                  <a:latin typeface="Calibri" panose="020F0502020204030204"/>
                  <a:ea typeface="+mn-ea"/>
                  <a:cs typeface="+mn-cs"/>
                </a:rPr>
                <a:t>Financing</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E5C1"/>
                  </a:solidFill>
                  <a:effectLst/>
                  <a:uLnTx/>
                  <a:uFillTx/>
                  <a:latin typeface="Calibri" panose="020F0502020204030204"/>
                  <a:ea typeface="+mn-ea"/>
                  <a:cs typeface="+mn-cs"/>
                </a:rPr>
                <a:t>Insurance</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E5C1"/>
                  </a:solidFill>
                  <a:effectLst/>
                  <a:uLnTx/>
                  <a:uFillTx/>
                  <a:latin typeface="Calibri" panose="020F0502020204030204"/>
                  <a:ea typeface="+mn-ea"/>
                  <a:cs typeface="+mn-cs"/>
                </a:rPr>
                <a:t>Realty Markets</a:t>
              </a:r>
            </a:p>
          </p:txBody>
        </p:sp>
        <p:sp>
          <p:nvSpPr>
            <p:cNvPr id="11" name="Oval 10">
              <a:extLst>
                <a:ext uri="{FF2B5EF4-FFF2-40B4-BE49-F238E27FC236}">
                  <a16:creationId xmlns:a16="http://schemas.microsoft.com/office/drawing/2014/main" id="{598F2908-96CC-04CD-8ECE-9858183C8575}"/>
                </a:ext>
              </a:extLst>
            </p:cNvPr>
            <p:cNvSpPr>
              <a:spLocks noChangeAspect="1"/>
            </p:cNvSpPr>
            <p:nvPr/>
          </p:nvSpPr>
          <p:spPr>
            <a:xfrm>
              <a:off x="9946134" y="4613141"/>
              <a:ext cx="2258568" cy="2258568"/>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DCE"/>
                  </a:solidFill>
                  <a:effectLst>
                    <a:outerShdw blurRad="38100" dist="38100" dir="2700000" algn="tl">
                      <a:srgbClr val="000000">
                        <a:alpha val="43137"/>
                      </a:srgbClr>
                    </a:outerShdw>
                  </a:effectLst>
                  <a:uLnTx/>
                  <a:uFillTx/>
                  <a:latin typeface="Calibri" panose="020F0502020204030204"/>
                  <a:ea typeface="+mn-ea"/>
                  <a:cs typeface="+mn-cs"/>
                </a:rPr>
                <a:t>Planning/</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DCE"/>
                  </a:solidFill>
                  <a:effectLst>
                    <a:outerShdw blurRad="38100" dist="38100" dir="2700000" algn="tl">
                      <a:srgbClr val="000000">
                        <a:alpha val="43137"/>
                      </a:srgbClr>
                    </a:outerShdw>
                  </a:effectLst>
                  <a:uLnTx/>
                  <a:uFillTx/>
                  <a:latin typeface="Calibri" panose="020F0502020204030204"/>
                  <a:ea typeface="+mn-ea"/>
                  <a:cs typeface="+mn-cs"/>
                </a:rPr>
                <a:t>Regulating</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DCE"/>
                  </a:solidFill>
                  <a:effectLst>
                    <a:outerShdw blurRad="38100" dist="38100" dir="2700000" algn="tl">
                      <a:srgbClr val="000000">
                        <a:alpha val="43137"/>
                      </a:srgbClr>
                    </a:outerShdw>
                  </a:effectLst>
                  <a:uLnTx/>
                  <a:uFillTx/>
                  <a:latin typeface="Calibri" panose="020F0502020204030204"/>
                  <a:ea typeface="+mn-ea"/>
                  <a:cs typeface="+mn-cs"/>
                </a:rPr>
                <a:t>Zoning Inspecting</a:t>
              </a:r>
            </a:p>
            <a:p>
              <a:pPr marL="0" marR="0" lvl="0" indent="0" algn="ctr" defTabSz="37147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DCE"/>
                  </a:solidFill>
                  <a:effectLst>
                    <a:outerShdw blurRad="38100" dist="38100" dir="2700000" algn="tl">
                      <a:srgbClr val="000000">
                        <a:alpha val="43137"/>
                      </a:srgbClr>
                    </a:outerShdw>
                  </a:effectLst>
                  <a:uLnTx/>
                  <a:uFillTx/>
                  <a:latin typeface="Calibri" panose="020F0502020204030204"/>
                  <a:ea typeface="+mn-ea"/>
                  <a:cs typeface="+mn-cs"/>
                </a:rPr>
                <a:t>Certifying</a:t>
              </a:r>
            </a:p>
          </p:txBody>
        </p:sp>
      </p:grpSp>
    </p:spTree>
    <p:extLst>
      <p:ext uri="{BB962C8B-B14F-4D97-AF65-F5344CB8AC3E}">
        <p14:creationId xmlns:p14="http://schemas.microsoft.com/office/powerpoint/2010/main" val="34077256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FA52BA-3D2B-8747-B9AB-D6808F5378D0}"/>
              </a:ext>
              <a:ext uri="{C183D7F6-B498-43B3-948B-1728B52AA6E4}">
                <adec:decorative xmlns:adec="http://schemas.microsoft.com/office/drawing/2017/decorative" val="1"/>
              </a:ext>
            </a:extLst>
          </p:cNvPr>
          <p:cNvSpPr/>
          <p:nvPr/>
        </p:nvSpPr>
        <p:spPr>
          <a:xfrm flipV="1">
            <a:off x="0" y="4494871"/>
            <a:ext cx="12192000" cy="2363127"/>
          </a:xfrm>
          <a:prstGeom prst="rect">
            <a:avLst/>
          </a:prstGeom>
          <a:gradFill>
            <a:gsLst>
              <a:gs pos="0">
                <a:srgbClr val="B1BD6A">
                  <a:alpha val="20000"/>
                </a:srgbClr>
              </a:gs>
              <a:gs pos="100000">
                <a:srgbClr val="B1BD6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263810-C04F-8B46-1434-FFBFA01EB06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Final slide</a:t>
            </a:r>
          </a:p>
        </p:txBody>
      </p:sp>
      <p:pic>
        <p:nvPicPr>
          <p:cNvPr id="7" name="Picture 6" descr="City of Palo Alto logo">
            <a:extLst>
              <a:ext uri="{FF2B5EF4-FFF2-40B4-BE49-F238E27FC236}">
                <a16:creationId xmlns:a16="http://schemas.microsoft.com/office/drawing/2014/main" id="{9DCE73DA-8F09-4A41-970E-725DD9A8D3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19142" y="420965"/>
            <a:ext cx="1953716" cy="3645244"/>
          </a:xfrm>
          <a:prstGeom prst="rect">
            <a:avLst/>
          </a:prstGeom>
        </p:spPr>
      </p:pic>
      <p:sp>
        <p:nvSpPr>
          <p:cNvPr id="6" name="TextBox 5">
            <a:extLst>
              <a:ext uri="{FF2B5EF4-FFF2-40B4-BE49-F238E27FC236}">
                <a16:creationId xmlns:a16="http://schemas.microsoft.com/office/drawing/2014/main" id="{5ACAB904-15CB-0E44-94E3-AFEBB21A9A25}"/>
              </a:ext>
            </a:extLst>
          </p:cNvPr>
          <p:cNvSpPr txBox="1"/>
          <p:nvPr/>
        </p:nvSpPr>
        <p:spPr>
          <a:xfrm>
            <a:off x="295836" y="4814014"/>
            <a:ext cx="115339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Jonathan Abendschein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Assistant Director for Climate 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jonathan.abendschein@paloalto.gov</a:t>
            </a:r>
          </a:p>
        </p:txBody>
      </p:sp>
    </p:spTree>
    <p:extLst>
      <p:ext uri="{BB962C8B-B14F-4D97-AF65-F5344CB8AC3E}">
        <p14:creationId xmlns:p14="http://schemas.microsoft.com/office/powerpoint/2010/main" val="39947278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ss, sky, outdoor, windmill">
            <a:extLst>
              <a:ext uri="{FF2B5EF4-FFF2-40B4-BE49-F238E27FC236}">
                <a16:creationId xmlns:a16="http://schemas.microsoft.com/office/drawing/2014/main" id="{AD7F4F13-F7EA-41F3-9558-6FC4E8E67E3D}"/>
              </a:ext>
            </a:extLst>
          </p:cNvPr>
          <p:cNvPicPr>
            <a:picLocks noChangeAspect="1"/>
          </p:cNvPicPr>
          <p:nvPr/>
        </p:nvPicPr>
        <p:blipFill rotWithShape="1">
          <a:blip r:embed="rId2">
            <a:extLst>
              <a:ext uri="{28A0092B-C50C-407E-A947-70E740481C1C}">
                <a14:useLocalDpi xmlns:a14="http://schemas.microsoft.com/office/drawing/2010/main" val="0"/>
              </a:ext>
            </a:extLst>
          </a:blip>
          <a:srcRect l="7672" t="15862" r="8518" b="-652"/>
          <a:stretch/>
        </p:blipFill>
        <p:spPr>
          <a:xfrm flipH="1">
            <a:off x="0" y="768"/>
            <a:ext cx="12192000" cy="6938411"/>
          </a:xfrm>
          <a:prstGeom prst="rect">
            <a:avLst/>
          </a:prstGeom>
        </p:spPr>
      </p:pic>
      <p:sp>
        <p:nvSpPr>
          <p:cNvPr id="5" name="Rectangle 4">
            <a:extLst>
              <a:ext uri="{FF2B5EF4-FFF2-40B4-BE49-F238E27FC236}">
                <a16:creationId xmlns:a16="http://schemas.microsoft.com/office/drawing/2014/main" id="{7D7B84C1-665A-74A0-2869-E67724A0F7FE}"/>
              </a:ext>
              <a:ext uri="{C183D7F6-B498-43B3-948B-1728B52AA6E4}">
                <adec:decorative xmlns:adec="http://schemas.microsoft.com/office/drawing/2017/decorative" val="1"/>
              </a:ext>
            </a:extLst>
          </p:cNvPr>
          <p:cNvSpPr/>
          <p:nvPr/>
        </p:nvSpPr>
        <p:spPr>
          <a:xfrm>
            <a:off x="-1" y="0"/>
            <a:ext cx="12280605" cy="6938410"/>
          </a:xfrm>
          <a:prstGeom prst="rect">
            <a:avLst/>
          </a:prstGeom>
          <a:gradFill>
            <a:gsLst>
              <a:gs pos="65000">
                <a:srgbClr val="6FBBAE"/>
              </a:gs>
              <a:gs pos="0">
                <a:schemeClr val="accent1">
                  <a:lumMod val="5000"/>
                  <a:lumOff val="95000"/>
                  <a:alpha val="0"/>
                </a:schemeClr>
              </a:gs>
              <a:gs pos="100000">
                <a:srgbClr val="279989"/>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
        <p:nvSpPr>
          <p:cNvPr id="8" name="Title 7">
            <a:extLst>
              <a:ext uri="{FF2B5EF4-FFF2-40B4-BE49-F238E27FC236}">
                <a16:creationId xmlns:a16="http://schemas.microsoft.com/office/drawing/2014/main" id="{4D50D981-A3EC-9842-AE7E-90F1A1D8DE88}"/>
              </a:ext>
            </a:extLst>
          </p:cNvPr>
          <p:cNvSpPr txBox="1">
            <a:spLocks noGrp="1"/>
          </p:cNvSpPr>
          <p:nvPr>
            <p:ph type="title" idx="4294967295"/>
          </p:nvPr>
        </p:nvSpPr>
        <p:spPr>
          <a:xfrm>
            <a:off x="912636" y="2111101"/>
            <a:ext cx="9980749" cy="1929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Proxima Nova"/>
                <a:ea typeface="Verdana"/>
                <a:cs typeface="Proxima Nova"/>
              </a:rPr>
              <a:t>How to unlock the power of local jurisdictions to advance statewide decarbonization</a:t>
            </a:r>
          </a:p>
        </p:txBody>
      </p:sp>
      <p:pic>
        <p:nvPicPr>
          <p:cNvPr id="13" name="Picture 12" descr="Silicon Valley Clean Energy logo">
            <a:extLst>
              <a:ext uri="{FF2B5EF4-FFF2-40B4-BE49-F238E27FC236}">
                <a16:creationId xmlns:a16="http://schemas.microsoft.com/office/drawing/2014/main" id="{A3E7180A-1C16-4A76-B075-2D935B41963B}"/>
              </a:ext>
            </a:extLst>
          </p:cNvPr>
          <p:cNvPicPr>
            <a:picLocks noChangeAspect="1"/>
          </p:cNvPicPr>
          <p:nvPr/>
        </p:nvPicPr>
        <p:blipFill rotWithShape="1">
          <a:blip r:embed="rId3">
            <a:extLst>
              <a:ext uri="{28A0092B-C50C-407E-A947-70E740481C1C}">
                <a14:useLocalDpi xmlns:a14="http://schemas.microsoft.com/office/drawing/2010/main" val="0"/>
              </a:ext>
            </a:extLst>
          </a:blip>
          <a:srcRect l="-1" r="-376"/>
          <a:stretch/>
        </p:blipFill>
        <p:spPr>
          <a:xfrm>
            <a:off x="912636" y="5597371"/>
            <a:ext cx="2927298" cy="650134"/>
          </a:xfrm>
          <a:prstGeom prst="rect">
            <a:avLst/>
          </a:prstGeom>
        </p:spPr>
      </p:pic>
      <p:sp>
        <p:nvSpPr>
          <p:cNvPr id="9" name="TextBox 8">
            <a:extLst>
              <a:ext uri="{FF2B5EF4-FFF2-40B4-BE49-F238E27FC236}">
                <a16:creationId xmlns:a16="http://schemas.microsoft.com/office/drawing/2014/main" id="{BF791E3D-ACAB-74D8-CF33-93569B210445}"/>
              </a:ext>
            </a:extLst>
          </p:cNvPr>
          <p:cNvSpPr txBox="1"/>
          <p:nvPr/>
        </p:nvSpPr>
        <p:spPr>
          <a:xfrm>
            <a:off x="912636" y="4105401"/>
            <a:ext cx="4392054"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roxima Nova" panose="02000506030000020004" pitchFamily="50" charset="0"/>
                <a:ea typeface="Verdana" panose="020B0604030504040204" pitchFamily="34" charset="0"/>
                <a:cs typeface="+mn-cs"/>
              </a:rPr>
              <a:t>January 22</a:t>
            </a:r>
            <a:r>
              <a:rPr kumimoji="0" lang="en-US" sz="2400" b="0" i="0" u="none" strike="noStrike" kern="1200" cap="none" spc="0" normalizeH="0" baseline="30000" noProof="0">
                <a:ln>
                  <a:noFill/>
                </a:ln>
                <a:solidFill>
                  <a:prstClr val="white"/>
                </a:solidFill>
                <a:effectLst/>
                <a:uLnTx/>
                <a:uFillTx/>
                <a:latin typeface="Proxima Nova" panose="02000506030000020004" pitchFamily="50" charset="0"/>
                <a:ea typeface="Verdana" panose="020B0604030504040204" pitchFamily="34" charset="0"/>
                <a:cs typeface="+mn-cs"/>
              </a:rPr>
              <a:t>nd</a:t>
            </a:r>
            <a:r>
              <a:rPr kumimoji="0" lang="en-US" sz="2400" b="0" i="0" u="none" strike="noStrike" kern="1200" cap="none" spc="0" normalizeH="0" baseline="0" noProof="0">
                <a:ln>
                  <a:noFill/>
                </a:ln>
                <a:solidFill>
                  <a:prstClr val="white"/>
                </a:solidFill>
                <a:effectLst/>
                <a:uLnTx/>
                <a:uFillTx/>
                <a:latin typeface="Proxima Nova" panose="02000506030000020004" pitchFamily="50" charset="0"/>
                <a:ea typeface="Verdana" panose="020B0604030504040204" pitchFamily="34" charset="0"/>
                <a:cs typeface="+mn-cs"/>
              </a:rPr>
              <a:t>, 2026</a:t>
            </a:r>
          </a:p>
        </p:txBody>
      </p:sp>
    </p:spTree>
    <p:extLst>
      <p:ext uri="{BB962C8B-B14F-4D97-AF65-F5344CB8AC3E}">
        <p14:creationId xmlns:p14="http://schemas.microsoft.com/office/powerpoint/2010/main" val="32257811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B80F9-337D-ADF5-2450-98BC33BE83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DF52302-361E-B981-F3AC-EEB53B9CE09E}"/>
              </a:ext>
            </a:extLst>
          </p:cNvPr>
          <p:cNvSpPr txBox="1">
            <a:spLocks noGrp="1"/>
          </p:cNvSpPr>
          <p:nvPr>
            <p:ph type="title" idx="4294967295"/>
          </p:nvPr>
        </p:nvSpPr>
        <p:spPr>
          <a:xfrm>
            <a:off x="365125" y="1211144"/>
            <a:ext cx="3861435" cy="2553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roxima Nova"/>
                <a:ea typeface="+mj-ea"/>
                <a:cs typeface="+mj-cs"/>
              </a:rPr>
              <a:t>Local jurisdictions are key to achieving building decarb goals but often lack the technical resources to fully leverage their power.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Proxima Nova" panose="02000506030000020004" pitchFamily="50" charset="0"/>
              <a:ea typeface="Verdana" panose="020B0604030504040204" pitchFamily="34" charset="0"/>
              <a:cs typeface="+mj-cs"/>
            </a:endParaRPr>
          </a:p>
        </p:txBody>
      </p:sp>
      <p:sp>
        <p:nvSpPr>
          <p:cNvPr id="8" name="Slide Number Placeholder 1">
            <a:extLst>
              <a:ext uri="{FF2B5EF4-FFF2-40B4-BE49-F238E27FC236}">
                <a16:creationId xmlns:a16="http://schemas.microsoft.com/office/drawing/2014/main" id="{EC8FD3C0-A0EF-A7EE-4074-20081E806C6A}"/>
              </a:ext>
              <a:ext uri="{C183D7F6-B498-43B3-948B-1728B52AA6E4}">
                <adec:decorative xmlns:adec="http://schemas.microsoft.com/office/drawing/2017/decorative" val="1"/>
              </a:ext>
            </a:extLst>
          </p:cNvPr>
          <p:cNvSpPr txBox="1">
            <a:spLocks/>
          </p:cNvSpPr>
          <p:nvPr/>
        </p:nvSpPr>
        <p:spPr>
          <a:xfrm>
            <a:off x="11502188" y="6332287"/>
            <a:ext cx="4692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27637E-3EC5-4FDE-B52B-BDE9D0B50102}" type="slidenum">
              <a:rPr kumimoji="0" lang="en-US" sz="1800" b="0" i="0" u="none" strike="noStrike" kern="1200" cap="none" spc="0" normalizeH="0" baseline="0" noProof="0" smtClean="0">
                <a:ln>
                  <a:noFill/>
                </a:ln>
                <a:solidFill>
                  <a:prstClr val="white"/>
                </a:solid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pic>
        <p:nvPicPr>
          <p:cNvPr id="3" name="Picture 2" descr="A aerial view of Morgan Hill, CA">
            <a:extLst>
              <a:ext uri="{FF2B5EF4-FFF2-40B4-BE49-F238E27FC236}">
                <a16:creationId xmlns:a16="http://schemas.microsoft.com/office/drawing/2014/main" id="{EBE53CB2-F61C-DFD8-7D34-32A3E7BCC941}"/>
              </a:ext>
            </a:extLst>
          </p:cNvPr>
          <p:cNvPicPr>
            <a:picLocks noChangeAspect="1"/>
          </p:cNvPicPr>
          <p:nvPr/>
        </p:nvPicPr>
        <p:blipFill>
          <a:blip r:embed="rId2">
            <a:extLst>
              <a:ext uri="{28A0092B-C50C-407E-A947-70E740481C1C}">
                <a14:useLocalDpi xmlns:a14="http://schemas.microsoft.com/office/drawing/2010/main" val="0"/>
              </a:ext>
            </a:extLst>
          </a:blip>
          <a:srcRect l="24870"/>
          <a:stretch>
            <a:fillRect/>
          </a:stretch>
        </p:blipFill>
        <p:spPr>
          <a:xfrm>
            <a:off x="4457701" y="0"/>
            <a:ext cx="7734300" cy="6858000"/>
          </a:xfrm>
          <a:prstGeom prst="rect">
            <a:avLst/>
          </a:prstGeom>
        </p:spPr>
      </p:pic>
    </p:spTree>
    <p:extLst>
      <p:ext uri="{BB962C8B-B14F-4D97-AF65-F5344CB8AC3E}">
        <p14:creationId xmlns:p14="http://schemas.microsoft.com/office/powerpoint/2010/main" val="2251266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0D61A3-4B8D-43BF-ACF3-F81766ED07EC}"/>
              </a:ext>
            </a:extLst>
          </p:cNvPr>
          <p:cNvSpPr txBox="1">
            <a:spLocks noGrp="1"/>
          </p:cNvSpPr>
          <p:nvPr>
            <p:ph type="title" idx="4294967295"/>
          </p:nvPr>
        </p:nvSpPr>
        <p:spPr>
          <a:xfrm>
            <a:off x="1098214" y="147659"/>
            <a:ext cx="1104846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white"/>
                </a:solidFill>
                <a:effectLst/>
                <a:uLnTx/>
                <a:uFillTx/>
                <a:latin typeface="Proxima Nova"/>
                <a:ea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Proxima Nova"/>
                <a:ea typeface="Verdana"/>
                <a:cs typeface="+mn-cs"/>
              </a:rPr>
              <a:t>SVCE is the Community Choice </a:t>
            </a:r>
            <a:r>
              <a:rPr kumimoji="0" lang="en-US" sz="3600" b="1" i="0" u="none" strike="noStrike" kern="1200" cap="none" spc="0" normalizeH="0" baseline="0" noProof="0">
                <a:ln>
                  <a:noFill/>
                </a:ln>
                <a:solidFill>
                  <a:schemeClr val="bg1"/>
                </a:solidFill>
                <a:effectLst/>
                <a:uLnTx/>
                <a:uFillTx/>
                <a:latin typeface="Proxima Nova"/>
                <a:ea typeface="Verdana"/>
                <a:cs typeface="+mn-cs"/>
              </a:rPr>
              <a:t>Aggregator</a:t>
            </a:r>
            <a:r>
              <a:rPr kumimoji="0" lang="en-US" sz="3600" b="1" i="0" u="none" strike="noStrike" kern="1200" cap="none" spc="0" normalizeH="0" baseline="0" noProof="0">
                <a:ln>
                  <a:noFill/>
                </a:ln>
                <a:solidFill>
                  <a:prstClr val="white"/>
                </a:solidFill>
                <a:effectLst/>
                <a:uLnTx/>
                <a:uFillTx/>
                <a:latin typeface="Proxima Nova"/>
                <a:ea typeface="Verdana"/>
                <a:cs typeface="+mn-cs"/>
              </a:rPr>
              <a:t> for 13 Santa Clara County communities.</a:t>
            </a:r>
          </a:p>
        </p:txBody>
      </p:sp>
      <p:sp>
        <p:nvSpPr>
          <p:cNvPr id="10" name="TextBox 9">
            <a:extLst>
              <a:ext uri="{FF2B5EF4-FFF2-40B4-BE49-F238E27FC236}">
                <a16:creationId xmlns:a16="http://schemas.microsoft.com/office/drawing/2014/main" id="{75CF230D-5068-431D-8846-7D3C97624363}"/>
              </a:ext>
            </a:extLst>
          </p:cNvPr>
          <p:cNvSpPr txBox="1"/>
          <p:nvPr/>
        </p:nvSpPr>
        <p:spPr>
          <a:xfrm>
            <a:off x="0" y="1347836"/>
            <a:ext cx="12192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Mission: Reduce dependence on fossil fuels by providing carbon free, affordable, and reliable electricity and innovative programs for the SVCE community.</a:t>
            </a:r>
          </a:p>
        </p:txBody>
      </p:sp>
      <p:grpSp>
        <p:nvGrpSpPr>
          <p:cNvPr id="4" name="Group 3" descr="Jurisidictions that comprise Silicon Valley - Campbeel, Cupertino, Gilroy, Los Altos, Los Altos Hills, Los Gatos, Milpitas, Monte Sereno, Morgan Hill, Mountain View, Santa Clara County, Saratoga, Sunnyvale">
            <a:extLst>
              <a:ext uri="{FF2B5EF4-FFF2-40B4-BE49-F238E27FC236}">
                <a16:creationId xmlns:a16="http://schemas.microsoft.com/office/drawing/2014/main" id="{A28E8249-D9A2-FC6E-B46E-93C8846CF3B4}"/>
              </a:ext>
            </a:extLst>
          </p:cNvPr>
          <p:cNvGrpSpPr/>
          <p:nvPr/>
        </p:nvGrpSpPr>
        <p:grpSpPr>
          <a:xfrm>
            <a:off x="2751502" y="2521656"/>
            <a:ext cx="6688996" cy="4095581"/>
            <a:chOff x="2663939" y="2761142"/>
            <a:chExt cx="6688995" cy="4095581"/>
          </a:xfrm>
        </p:grpSpPr>
        <p:sp>
          <p:nvSpPr>
            <p:cNvPr id="5" name="Content Placeholder 2">
              <a:extLst>
                <a:ext uri="{FF2B5EF4-FFF2-40B4-BE49-F238E27FC236}">
                  <a16:creationId xmlns:a16="http://schemas.microsoft.com/office/drawing/2014/main" id="{E376E3E2-F65C-D7A6-09C3-411241DF0BA8}"/>
                </a:ext>
              </a:extLst>
            </p:cNvPr>
            <p:cNvSpPr txBox="1">
              <a:spLocks/>
            </p:cNvSpPr>
            <p:nvPr/>
          </p:nvSpPr>
          <p:spPr>
            <a:xfrm>
              <a:off x="2663939" y="3175344"/>
              <a:ext cx="6688995" cy="36813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003963"/>
                  </a:solidFill>
                  <a:effectLst/>
                  <a:uLnTx/>
                  <a:uFillTx/>
                  <a:latin typeface="Verdana" panose="020B0604030504040204" pitchFamily="34" charset="0"/>
                  <a:ea typeface="Verdana" panose="020B0604030504040204" pitchFamily="34" charset="0"/>
                  <a:cs typeface="+mn-cs"/>
                </a:rPr>
                <a:t>Campbell  | Cupertino |  Gilroy  |  Los Altos  | Los Altos Hills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srgbClr val="36AC3B"/>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36AC3B"/>
                  </a:solidFill>
                  <a:effectLst/>
                  <a:uLnTx/>
                  <a:uFillTx/>
                  <a:latin typeface="Verdana" panose="020B0604030504040204" pitchFamily="34" charset="0"/>
                  <a:ea typeface="Verdana" panose="020B0604030504040204" pitchFamily="34" charset="0"/>
                  <a:cs typeface="+mn-cs"/>
                </a:rPr>
                <a:t>								</a:t>
              </a:r>
              <a:br>
                <a:rPr kumimoji="0" lang="en-US" sz="1350" b="1" i="0" u="none" strike="noStrike" kern="1200" cap="none" spc="0" normalizeH="0" baseline="0" noProof="0">
                  <a:ln>
                    <a:noFill/>
                  </a:ln>
                  <a:solidFill>
                    <a:srgbClr val="36AC3B"/>
                  </a:solidFill>
                  <a:effectLst/>
                  <a:uLnTx/>
                  <a:uFillTx/>
                  <a:latin typeface="Verdana" panose="020B0604030504040204" pitchFamily="34" charset="0"/>
                  <a:ea typeface="Verdana" panose="020B0604030504040204" pitchFamily="34" charset="0"/>
                  <a:cs typeface="+mn-cs"/>
                </a:rPr>
              </a:br>
              <a:endParaRPr kumimoji="0" lang="en-US" sz="1350" b="1" i="0" u="none" strike="noStrike" kern="1200" cap="none" spc="0" normalizeH="0" baseline="0" noProof="0">
                <a:ln>
                  <a:noFill/>
                </a:ln>
                <a:solidFill>
                  <a:srgbClr val="36AC3B"/>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003963"/>
                  </a:solidFill>
                  <a:effectLst/>
                  <a:uLnTx/>
                  <a:uFillTx/>
                  <a:latin typeface="Verdana" panose="020B0604030504040204" pitchFamily="34" charset="0"/>
                  <a:ea typeface="Verdana" panose="020B0604030504040204" pitchFamily="34" charset="0"/>
                  <a:cs typeface="+mn-cs"/>
                </a:rPr>
                <a:t>Los Gatos   |   Milpitas |    Monte Sereno |   Morgan Hill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a:ln>
                  <a:noFill/>
                </a:ln>
                <a:solidFill>
                  <a:srgbClr val="36AC3B"/>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350" b="1" i="0" u="none" strike="noStrike" kern="1200" cap="none" spc="0" normalizeH="0" baseline="0" noProof="0">
                <a:ln>
                  <a:noFill/>
                </a:ln>
                <a:solidFill>
                  <a:srgbClr val="36AC3B"/>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350" b="1" i="0" u="none" strike="noStrike" kern="1200" cap="none" spc="0" normalizeH="0" baseline="0" noProof="0">
                <a:ln>
                  <a:noFill/>
                </a:ln>
                <a:solidFill>
                  <a:srgbClr val="36AC3B"/>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003963"/>
                  </a:solidFill>
                  <a:effectLst/>
                  <a:uLnTx/>
                  <a:uFillTx/>
                  <a:latin typeface="Verdana" panose="020B0604030504040204" pitchFamily="34" charset="0"/>
                  <a:ea typeface="Verdana" panose="020B0604030504040204" pitchFamily="34" charset="0"/>
                  <a:cs typeface="+mn-cs"/>
                </a:rPr>
                <a:t>Mountain View | Santa Clara County  |</a:t>
              </a:r>
              <a:r>
                <a:rPr kumimoji="0" lang="en-US" sz="1200" b="1" i="0" u="none" strike="noStrike" kern="1200" cap="none" spc="0" normalizeH="0" baseline="0" noProof="0">
                  <a:ln>
                    <a:noFill/>
                  </a:ln>
                  <a:solidFill>
                    <a:srgbClr val="003963"/>
                  </a:solidFill>
                  <a:effectLst/>
                  <a:uLnTx/>
                  <a:uFillTx/>
                  <a:latin typeface="Verdana" panose="020B0604030504040204" pitchFamily="34" charset="0"/>
                  <a:ea typeface="Verdana" panose="020B0604030504040204" pitchFamily="34" charset="0"/>
                  <a:cs typeface="+mn-cs"/>
                </a:rPr>
                <a:t>  </a:t>
              </a:r>
              <a:r>
                <a:rPr kumimoji="0" lang="en-US" sz="1350" b="1" i="0" u="none" strike="noStrike" kern="1200" cap="none" spc="0" normalizeH="0" baseline="0" noProof="0">
                  <a:ln>
                    <a:noFill/>
                  </a:ln>
                  <a:solidFill>
                    <a:srgbClr val="003963"/>
                  </a:solidFill>
                  <a:effectLst/>
                  <a:uLnTx/>
                  <a:uFillTx/>
                  <a:latin typeface="Verdana" panose="020B0604030504040204" pitchFamily="34" charset="0"/>
                  <a:ea typeface="Verdana" panose="020B0604030504040204" pitchFamily="34" charset="0"/>
                  <a:cs typeface="+mn-cs"/>
                </a:rPr>
                <a:t>Saratoga   |  Sunnyvale </a:t>
              </a:r>
            </a:p>
          </p:txBody>
        </p:sp>
        <p:pic>
          <p:nvPicPr>
            <p:cNvPr id="6" name="Picture 2" descr="http://www.ci.campbell.ca.us/00000000-0000-0000-0000-000000000000/seal_201309060757525735.png">
              <a:extLst>
                <a:ext uri="{FF2B5EF4-FFF2-40B4-BE49-F238E27FC236}">
                  <a16:creationId xmlns:a16="http://schemas.microsoft.com/office/drawing/2014/main" id="{35F2F625-2024-0B43-163F-9AB619850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450" y="2827383"/>
              <a:ext cx="690385" cy="6903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535034-F83A-0342-2681-A2EA492D87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4304" y="2761142"/>
              <a:ext cx="924348" cy="847238"/>
            </a:xfrm>
            <a:prstGeom prst="rect">
              <a:avLst/>
            </a:prstGeom>
          </p:spPr>
        </p:pic>
        <p:pic>
          <p:nvPicPr>
            <p:cNvPr id="11" name="Picture 10" descr="http://www.crwflags.com/fotw/images/u/us-ca-gr.gif">
              <a:extLst>
                <a:ext uri="{FF2B5EF4-FFF2-40B4-BE49-F238E27FC236}">
                  <a16:creationId xmlns:a16="http://schemas.microsoft.com/office/drawing/2014/main" id="{D0DCED18-B1F7-6296-B8C0-FBF1DFD43C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31" t="10982" r="21718" b="11624"/>
            <a:stretch/>
          </p:blipFill>
          <p:spPr bwMode="auto">
            <a:xfrm>
              <a:off x="5411895" y="2830151"/>
              <a:ext cx="761197" cy="6903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encrypted-tbn1.gstatic.com/images?q=tbn:ANd9GcSzUbNxttuFUEnQ3Y11Ad0_r4aYWdeLmm-FaZH1ylNZFjaXSIvwEvdArQ">
              <a:extLst>
                <a:ext uri="{FF2B5EF4-FFF2-40B4-BE49-F238E27FC236}">
                  <a16:creationId xmlns:a16="http://schemas.microsoft.com/office/drawing/2014/main" id="{3091FAD0-312C-3212-9609-8C4810CB8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882" y="2847771"/>
              <a:ext cx="715777" cy="7157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upload.wikimedia.org/wikipedia/commons/thumb/c/c4/Los_Altos_Hills_Logo.jpg/100px-Los_Altos_Hills_Logo.jpg">
              <a:extLst>
                <a:ext uri="{FF2B5EF4-FFF2-40B4-BE49-F238E27FC236}">
                  <a16:creationId xmlns:a16="http://schemas.microsoft.com/office/drawing/2014/main" id="{19E7022A-A10B-368A-920B-19C5C642A7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3567" y="2827383"/>
              <a:ext cx="613322" cy="7359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s://encrypted-tbn1.gstatic.com/images?q=tbn:ANd9GcTtigSFOK4MblzWKHqu8adgOaA7-qIaTUByCkZsqMMEWUErfEbtiPNKwAc">
              <a:extLst>
                <a:ext uri="{FF2B5EF4-FFF2-40B4-BE49-F238E27FC236}">
                  <a16:creationId xmlns:a16="http://schemas.microsoft.com/office/drawing/2014/main" id="{AE50648F-6E59-CE09-CE69-105F8562A6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9527" y="4140580"/>
              <a:ext cx="734930" cy="7349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jointventure.org/images/stories/city-of-monte-sereno-logo.gif">
              <a:extLst>
                <a:ext uri="{FF2B5EF4-FFF2-40B4-BE49-F238E27FC236}">
                  <a16:creationId xmlns:a16="http://schemas.microsoft.com/office/drawing/2014/main" id="{8CF79C2B-A4F8-75A0-B445-7908824888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1289" y="4146685"/>
              <a:ext cx="716058" cy="7160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ttp://www.morgan-hill.ca.gov/images/CivicAlerts/1/Basic%20City%20Logo.jpg">
              <a:extLst>
                <a:ext uri="{FF2B5EF4-FFF2-40B4-BE49-F238E27FC236}">
                  <a16:creationId xmlns:a16="http://schemas.microsoft.com/office/drawing/2014/main" id="{DDEEF329-7A37-7925-4C36-1B34C39AEF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4608" y="4148621"/>
              <a:ext cx="1391469" cy="7034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ts1.mm.bing.net/th?id=HN.608033641351940005&amp;w=160&amp;h=164&amp;c=7&amp;rs=1&amp;url=http%3a%2f%2fwww.pajarowatershed.org%2fContent%2f10063%2fv1.html&amp;pid=1.7">
              <a:extLst>
                <a:ext uri="{FF2B5EF4-FFF2-40B4-BE49-F238E27FC236}">
                  <a16:creationId xmlns:a16="http://schemas.microsoft.com/office/drawing/2014/main" id="{DA7C2E0D-DD1B-7A9E-7725-22F0D09BE9BA}"/>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5850" r="-8489"/>
            <a:stretch/>
          </p:blipFill>
          <p:spPr bwMode="auto">
            <a:xfrm>
              <a:off x="5117976" y="5363378"/>
              <a:ext cx="808799" cy="7250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https://pbs.twimg.com/profile_images/512395788232568832/XRPAbaAh_400x400.jpeg">
              <a:extLst>
                <a:ext uri="{FF2B5EF4-FFF2-40B4-BE49-F238E27FC236}">
                  <a16:creationId xmlns:a16="http://schemas.microsoft.com/office/drawing/2014/main" id="{DD7B2A94-E634-03E5-4BC1-D3DD499E0E5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96666" y="5376940"/>
              <a:ext cx="746774" cy="74677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2106E2D-3C5E-23CC-9288-2C395B3B966D}"/>
                </a:ext>
              </a:extLst>
            </p:cNvPr>
            <p:cNvSpPr/>
            <p:nvPr/>
          </p:nvSpPr>
          <p:spPr>
            <a:xfrm>
              <a:off x="8120343" y="5376940"/>
              <a:ext cx="716058" cy="71605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
              <a:extLst>
                <a:ext uri="{FF2B5EF4-FFF2-40B4-BE49-F238E27FC236}">
                  <a16:creationId xmlns:a16="http://schemas.microsoft.com/office/drawing/2014/main" id="{FF6E913D-29BA-93A9-AB70-3363A5624EC8}"/>
                </a:ext>
              </a:extLst>
            </p:cNvPr>
            <p:cNvPicPr>
              <a:picLocks noChangeAspect="1" noChangeArrowheads="1"/>
            </p:cNvPicPr>
            <p:nvPr/>
          </p:nvPicPr>
          <p:blipFill>
            <a:blip r:embed="rId12">
              <a:clrChange>
                <a:clrFrom>
                  <a:srgbClr val="FFFFFF"/>
                </a:clrFrom>
                <a:clrTo>
                  <a:srgbClr val="FFFFFF">
                    <a:alpha val="0"/>
                  </a:srgbClr>
                </a:clrTo>
              </a:clrChange>
            </a:blip>
            <a:stretch>
              <a:fillRect/>
            </a:stretch>
          </p:blipFill>
          <p:spPr bwMode="auto">
            <a:xfrm>
              <a:off x="8089521" y="5386226"/>
              <a:ext cx="764040" cy="72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04E943D0-837B-B2DB-6425-439215384B3B}"/>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0139" y="3864896"/>
            <a:ext cx="554387" cy="747705"/>
          </a:xfrm>
          <a:prstGeom prst="rect">
            <a:avLst/>
          </a:prstGeom>
        </p:spPr>
      </p:pic>
      <p:pic>
        <p:nvPicPr>
          <p:cNvPr id="22" name="Picture 21">
            <a:extLst>
              <a:ext uri="{FF2B5EF4-FFF2-40B4-BE49-F238E27FC236}">
                <a16:creationId xmlns:a16="http://schemas.microsoft.com/office/drawing/2014/main" id="{9B2798C6-4D81-4DA2-232D-AC13E5832CBF}"/>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56680" y="5243048"/>
            <a:ext cx="1845246" cy="602114"/>
          </a:xfrm>
          <a:prstGeom prst="rect">
            <a:avLst/>
          </a:prstGeom>
        </p:spPr>
      </p:pic>
    </p:spTree>
    <p:extLst>
      <p:ext uri="{BB962C8B-B14F-4D97-AF65-F5344CB8AC3E}">
        <p14:creationId xmlns:p14="http://schemas.microsoft.com/office/powerpoint/2010/main" val="40734627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B69D3-9183-3631-5EA9-03F17D4DD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45908-3F8D-7FE7-3CBB-FC8F9ACE16E4}"/>
              </a:ext>
            </a:extLst>
          </p:cNvPr>
          <p:cNvSpPr txBox="1">
            <a:spLocks noGrp="1"/>
          </p:cNvSpPr>
          <p:nvPr>
            <p:ph type="title" idx="4294967295"/>
          </p:nvPr>
        </p:nvSpPr>
        <p:spPr>
          <a:xfrm>
            <a:off x="1102531" y="360532"/>
            <a:ext cx="1108946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Proxima Nova"/>
                <a:ea typeface="Verdana"/>
                <a:cs typeface="Proxima Nova"/>
              </a:rPr>
              <a:t>Best Practices SVCE Has Gathered </a:t>
            </a:r>
          </a:p>
        </p:txBody>
      </p:sp>
      <p:sp>
        <p:nvSpPr>
          <p:cNvPr id="7" name="Slide Number Placeholder 13">
            <a:extLst>
              <a:ext uri="{FF2B5EF4-FFF2-40B4-BE49-F238E27FC236}">
                <a16:creationId xmlns:a16="http://schemas.microsoft.com/office/drawing/2014/main" id="{D2971326-1F6A-47DC-5D8A-EA90480A7AC1}"/>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7637E-3EC5-4FDE-B52B-BDE9D0B50102}" type="slidenum">
              <a:rPr kumimoji="0" lang="en-US" sz="1600" b="1" i="0" u="none" strike="noStrike" kern="1200" cap="none" spc="0" normalizeH="0" baseline="0" noProof="0" smtClean="0">
                <a:ln>
                  <a:noFill/>
                </a:ln>
                <a:solidFill>
                  <a:prstClr val="black">
                    <a:tint val="75000"/>
                  </a:prstClr>
                </a:solidFill>
                <a:effectLst/>
                <a:uLnTx/>
                <a:uFillTx/>
                <a:latin typeface="Proxima Nova"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1" i="0" u="none" strike="noStrike" kern="1200" cap="none" spc="0" normalizeH="0" baseline="0" noProof="0">
              <a:ln>
                <a:noFill/>
              </a:ln>
              <a:solidFill>
                <a:prstClr val="black">
                  <a:tint val="75000"/>
                </a:prstClr>
              </a:solidFill>
              <a:effectLst/>
              <a:uLnTx/>
              <a:uFillTx/>
              <a:latin typeface="Proxima Nova" panose="02000506030000020004" pitchFamily="50" charset="0"/>
              <a:ea typeface="+mn-ea"/>
              <a:cs typeface="+mn-cs"/>
            </a:endParaRPr>
          </a:p>
        </p:txBody>
      </p:sp>
      <p:sp>
        <p:nvSpPr>
          <p:cNvPr id="3" name="TextBox 2">
            <a:extLst>
              <a:ext uri="{FF2B5EF4-FFF2-40B4-BE49-F238E27FC236}">
                <a16:creationId xmlns:a16="http://schemas.microsoft.com/office/drawing/2014/main" id="{150CDED2-22CA-D62A-1C0F-A44D3980292F}"/>
              </a:ext>
            </a:extLst>
          </p:cNvPr>
          <p:cNvSpPr txBox="1"/>
          <p:nvPr/>
        </p:nvSpPr>
        <p:spPr>
          <a:xfrm>
            <a:off x="967208" y="1739849"/>
            <a:ext cx="9953396" cy="3862596"/>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2800" b="1" i="0" u="none" strike="noStrike" kern="1200" cap="none" spc="0" normalizeH="0" baseline="0" noProof="0">
                <a:ln>
                  <a:noFill/>
                </a:ln>
                <a:solidFill>
                  <a:prstClr val="black"/>
                </a:solidFill>
                <a:effectLst/>
                <a:uLnTx/>
                <a:uFillTx/>
                <a:latin typeface="Proxima Nova"/>
                <a:ea typeface="+mn-ea"/>
                <a:cs typeface="+mn-cs"/>
              </a:rPr>
              <a:t>Strategic coordination with local building departments can catalyze electrification.</a:t>
            </a:r>
          </a:p>
          <a:p>
            <a:pPr marL="457200" marR="0" lvl="0" indent="-457200" algn="l" defTabSz="914400" rtl="0" eaLnBrk="1" fontAlgn="auto" latinLnBrk="0" hangingPunct="1">
              <a:lnSpc>
                <a:spcPct val="100000"/>
              </a:lnSpc>
              <a:spcBef>
                <a:spcPts val="600"/>
              </a:spcBef>
              <a:spcAft>
                <a:spcPts val="120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Provide technical training to empower building officials to support right-sized panels and best practices for heat pump installs.</a:t>
            </a:r>
          </a:p>
          <a:p>
            <a:pPr marL="457200" marR="0" lvl="0" indent="-457200" algn="l" defTabSz="914400" rtl="0" eaLnBrk="1" fontAlgn="auto" latinLnBrk="0" hangingPunct="1">
              <a:lnSpc>
                <a:spcPct val="100000"/>
              </a:lnSpc>
              <a:spcBef>
                <a:spcPts val="600"/>
              </a:spcBef>
              <a:spcAft>
                <a:spcPts val="120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Support building officials to adopt electrification readiness codes to drastically reduce the cost and time for emergency replacements.</a:t>
            </a:r>
          </a:p>
          <a:p>
            <a:pPr marL="457200" marR="0" lvl="0" indent="-457200" algn="l" defTabSz="914400" rtl="0" eaLnBrk="1" fontAlgn="auto" latinLnBrk="0" hangingPunct="1">
              <a:lnSpc>
                <a:spcPct val="100000"/>
              </a:lnSpc>
              <a:spcBef>
                <a:spcPts val="600"/>
              </a:spcBef>
              <a:spcAft>
                <a:spcPts val="120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Leverage</a:t>
            </a:r>
            <a:r>
              <a:rPr kumimoji="0" lang="en-US" sz="2400" b="0" i="0" u="none" strike="noStrike" kern="1200" cap="none" spc="0" normalizeH="0" baseline="0" noProof="0">
                <a:ln>
                  <a:noFill/>
                </a:ln>
                <a:solidFill>
                  <a:srgbClr val="FF0000"/>
                </a:solidFill>
                <a:effectLst/>
                <a:uLnTx/>
                <a:uFillTx/>
                <a:latin typeface="Proxima Nova"/>
                <a:ea typeface="+mn-ea"/>
                <a:cs typeface="+mn-cs"/>
              </a:rPr>
              <a:t> </a:t>
            </a:r>
            <a:r>
              <a:rPr kumimoji="0" lang="en-US" sz="2400" b="0" i="0" u="none" strike="noStrike" kern="1200" cap="none" spc="0" normalizeH="0" baseline="0" noProof="0">
                <a:ln>
                  <a:noFill/>
                </a:ln>
                <a:solidFill>
                  <a:prstClr val="black"/>
                </a:solidFill>
                <a:effectLst/>
                <a:uLnTx/>
                <a:uFillTx/>
                <a:latin typeface="Proxima Nova"/>
                <a:ea typeface="+mn-ea"/>
                <a:cs typeface="+mn-cs"/>
              </a:rPr>
              <a:t>utility allowances for affordable housing (through county Housing Authority).</a:t>
            </a:r>
          </a:p>
        </p:txBody>
      </p:sp>
      <p:sp>
        <p:nvSpPr>
          <p:cNvPr id="4" name="Oval 3">
            <a:extLst>
              <a:ext uri="{FF2B5EF4-FFF2-40B4-BE49-F238E27FC236}">
                <a16:creationId xmlns:a16="http://schemas.microsoft.com/office/drawing/2014/main" id="{47474D9A-4135-9E17-BF96-C8CD2045FC0C}"/>
              </a:ext>
              <a:ext uri="{C183D7F6-B498-43B3-948B-1728B52AA6E4}">
                <adec:decorative xmlns:adec="http://schemas.microsoft.com/office/drawing/2017/decorative" val="1"/>
              </a:ext>
            </a:extLst>
          </p:cNvPr>
          <p:cNvSpPr/>
          <p:nvPr/>
        </p:nvSpPr>
        <p:spPr>
          <a:xfrm>
            <a:off x="946678" y="2861537"/>
            <a:ext cx="430306" cy="430306"/>
          </a:xfrm>
          <a:prstGeom prst="ellipse">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
        <p:nvSpPr>
          <p:cNvPr id="5" name="TextBox 4">
            <a:extLst>
              <a:ext uri="{FF2B5EF4-FFF2-40B4-BE49-F238E27FC236}">
                <a16:creationId xmlns:a16="http://schemas.microsoft.com/office/drawing/2014/main" id="{8F3F2AF4-DC6B-B714-F7D4-6C3958EE83A6}"/>
              </a:ext>
            </a:extLst>
          </p:cNvPr>
          <p:cNvSpPr txBox="1"/>
          <p:nvPr/>
        </p:nvSpPr>
        <p:spPr>
          <a:xfrm>
            <a:off x="1000468" y="2886643"/>
            <a:ext cx="258184"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roxima Nova" panose="02000506030000020004" pitchFamily="50" charset="0"/>
                <a:ea typeface="Verdana" panose="020B0604030504040204" pitchFamily="34" charset="0"/>
                <a:cs typeface="+mn-cs"/>
              </a:rPr>
              <a:t>1</a:t>
            </a:r>
          </a:p>
        </p:txBody>
      </p:sp>
      <p:sp>
        <p:nvSpPr>
          <p:cNvPr id="6" name="Oval 5">
            <a:extLst>
              <a:ext uri="{FF2B5EF4-FFF2-40B4-BE49-F238E27FC236}">
                <a16:creationId xmlns:a16="http://schemas.microsoft.com/office/drawing/2014/main" id="{56E6F31F-7E75-240F-68AB-DB36279CEB24}"/>
              </a:ext>
              <a:ext uri="{C183D7F6-B498-43B3-948B-1728B52AA6E4}">
                <adec:decorative xmlns:adec="http://schemas.microsoft.com/office/drawing/2017/decorative" val="1"/>
              </a:ext>
            </a:extLst>
          </p:cNvPr>
          <p:cNvSpPr/>
          <p:nvPr/>
        </p:nvSpPr>
        <p:spPr>
          <a:xfrm>
            <a:off x="946678" y="3809676"/>
            <a:ext cx="430306" cy="430306"/>
          </a:xfrm>
          <a:prstGeom prst="ellipse">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
        <p:nvSpPr>
          <p:cNvPr id="8" name="TextBox 7">
            <a:extLst>
              <a:ext uri="{FF2B5EF4-FFF2-40B4-BE49-F238E27FC236}">
                <a16:creationId xmlns:a16="http://schemas.microsoft.com/office/drawing/2014/main" id="{1B9B0CF4-E8F7-1247-D89F-1B6EAD5BD86F}"/>
              </a:ext>
            </a:extLst>
          </p:cNvPr>
          <p:cNvSpPr txBox="1"/>
          <p:nvPr/>
        </p:nvSpPr>
        <p:spPr>
          <a:xfrm>
            <a:off x="1000468" y="3834782"/>
            <a:ext cx="258184"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roxima Nova" panose="02000506030000020004" pitchFamily="50" charset="0"/>
                <a:ea typeface="Verdana" panose="020B0604030504040204" pitchFamily="34" charset="0"/>
                <a:cs typeface="+mn-cs"/>
              </a:rPr>
              <a:t>2</a:t>
            </a:r>
          </a:p>
        </p:txBody>
      </p:sp>
      <p:sp>
        <p:nvSpPr>
          <p:cNvPr id="9" name="Oval 8">
            <a:extLst>
              <a:ext uri="{FF2B5EF4-FFF2-40B4-BE49-F238E27FC236}">
                <a16:creationId xmlns:a16="http://schemas.microsoft.com/office/drawing/2014/main" id="{5AF3D3EB-F92D-1E7A-9F0F-C1AAC0672585}"/>
              </a:ext>
              <a:ext uri="{C183D7F6-B498-43B3-948B-1728B52AA6E4}">
                <adec:decorative xmlns:adec="http://schemas.microsoft.com/office/drawing/2017/decorative" val="1"/>
              </a:ext>
            </a:extLst>
          </p:cNvPr>
          <p:cNvSpPr/>
          <p:nvPr/>
        </p:nvSpPr>
        <p:spPr>
          <a:xfrm>
            <a:off x="946678" y="4765883"/>
            <a:ext cx="430306" cy="430306"/>
          </a:xfrm>
          <a:prstGeom prst="ellipse">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a:ea typeface="+mn-ea"/>
              <a:cs typeface="+mn-cs"/>
            </a:endParaRPr>
          </a:p>
        </p:txBody>
      </p:sp>
      <p:sp>
        <p:nvSpPr>
          <p:cNvPr id="10" name="TextBox 9">
            <a:extLst>
              <a:ext uri="{FF2B5EF4-FFF2-40B4-BE49-F238E27FC236}">
                <a16:creationId xmlns:a16="http://schemas.microsoft.com/office/drawing/2014/main" id="{F83D9168-42DB-C7DC-613F-F762060DF1F0}"/>
              </a:ext>
            </a:extLst>
          </p:cNvPr>
          <p:cNvSpPr txBox="1"/>
          <p:nvPr/>
        </p:nvSpPr>
        <p:spPr>
          <a:xfrm>
            <a:off x="1000468" y="4790989"/>
            <a:ext cx="258184"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roxima Nova" panose="02000506030000020004" pitchFamily="50" charset="0"/>
                <a:ea typeface="Verdana" panose="020B0604030504040204" pitchFamily="34" charset="0"/>
                <a:cs typeface="+mn-cs"/>
              </a:rPr>
              <a:t>3</a:t>
            </a:r>
          </a:p>
        </p:txBody>
      </p:sp>
    </p:spTree>
    <p:extLst>
      <p:ext uri="{BB962C8B-B14F-4D97-AF65-F5344CB8AC3E}">
        <p14:creationId xmlns:p14="http://schemas.microsoft.com/office/powerpoint/2010/main" val="23907570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E00CD-1E2A-E744-53B7-4DC4AC38B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6E1DF-1A44-7AE5-45CD-563CE64B2B64}"/>
              </a:ext>
            </a:extLst>
          </p:cNvPr>
          <p:cNvSpPr txBox="1">
            <a:spLocks noGrp="1"/>
          </p:cNvSpPr>
          <p:nvPr>
            <p:ph type="title" idx="4294967295"/>
          </p:nvPr>
        </p:nvSpPr>
        <p:spPr>
          <a:xfrm>
            <a:off x="1102531" y="160588"/>
            <a:ext cx="1108946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Proxima Nova"/>
                <a:ea typeface="Verdana" panose="020B0604030504040204" pitchFamily="34" charset="0"/>
                <a:cs typeface="+mn-cs"/>
              </a:rPr>
              <a:t>Training for local building officials and permitting staff has streamlined decarbonization.</a:t>
            </a:r>
          </a:p>
        </p:txBody>
      </p:sp>
      <p:sp>
        <p:nvSpPr>
          <p:cNvPr id="7" name="Slide Number Placeholder 13">
            <a:extLst>
              <a:ext uri="{FF2B5EF4-FFF2-40B4-BE49-F238E27FC236}">
                <a16:creationId xmlns:a16="http://schemas.microsoft.com/office/drawing/2014/main" id="{0EC1EBE6-11C7-C5F5-3991-FE169A1EE43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7637E-3EC5-4FDE-B52B-BDE9D0B50102}" type="slidenum">
              <a:rPr kumimoji="0" lang="en-US" sz="1600" b="1" i="0" u="none" strike="noStrike" kern="1200" cap="none" spc="0" normalizeH="0" baseline="0" noProof="0" smtClean="0">
                <a:ln>
                  <a:noFill/>
                </a:ln>
                <a:solidFill>
                  <a:prstClr val="black">
                    <a:tint val="75000"/>
                  </a:prstClr>
                </a:solidFill>
                <a:effectLst/>
                <a:uLnTx/>
                <a:uFillTx/>
                <a:latin typeface="Proxima Nova"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1" i="0" u="none" strike="noStrike" kern="1200" cap="none" spc="0" normalizeH="0" baseline="0" noProof="0">
              <a:ln>
                <a:noFill/>
              </a:ln>
              <a:solidFill>
                <a:prstClr val="black">
                  <a:tint val="75000"/>
                </a:prstClr>
              </a:solidFill>
              <a:effectLst/>
              <a:uLnTx/>
              <a:uFillTx/>
              <a:latin typeface="Proxima Nova" panose="02000506030000020004" pitchFamily="50" charset="0"/>
              <a:ea typeface="+mn-ea"/>
              <a:cs typeface="+mn-cs"/>
            </a:endParaRPr>
          </a:p>
        </p:txBody>
      </p:sp>
      <p:sp>
        <p:nvSpPr>
          <p:cNvPr id="3" name="TextBox 2">
            <a:extLst>
              <a:ext uri="{FF2B5EF4-FFF2-40B4-BE49-F238E27FC236}">
                <a16:creationId xmlns:a16="http://schemas.microsoft.com/office/drawing/2014/main" id="{1B87FDDD-EFF6-6D1A-A116-096164D2A33B}"/>
              </a:ext>
            </a:extLst>
          </p:cNvPr>
          <p:cNvSpPr txBox="1"/>
          <p:nvPr/>
        </p:nvSpPr>
        <p:spPr>
          <a:xfrm>
            <a:off x="643052" y="1661740"/>
            <a:ext cx="10905896" cy="5386090"/>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Proxima Nova"/>
                <a:ea typeface="Verdana"/>
                <a:cs typeface="Proxima Nova"/>
              </a:rPr>
              <a:t>Challenge</a:t>
            </a:r>
            <a:r>
              <a:rPr kumimoji="0" lang="en-US" sz="2400" b="0" i="0" u="none" strike="noStrike" kern="1200" cap="none" spc="0" normalizeH="0" baseline="0" noProof="0">
                <a:ln>
                  <a:noFill/>
                </a:ln>
                <a:solidFill>
                  <a:prstClr val="black"/>
                </a:solidFill>
                <a:effectLst/>
                <a:uLnTx/>
                <a:uFillTx/>
                <a:latin typeface="Proxima Nova"/>
                <a:ea typeface="Verdana"/>
                <a:cs typeface="Proxima Nova"/>
              </a:rPr>
              <a:t>: Data supports right-sizing panels for more cost-effective electrification but building departments who are charged with protecting health and safety often push for panel upgrades.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Proxima Nova"/>
                <a:ea typeface="Verdana"/>
                <a:cs typeface="Proxima Nova"/>
              </a:rPr>
              <a:t>Solution</a:t>
            </a:r>
            <a:r>
              <a:rPr kumimoji="0" lang="en-US" sz="2400" b="0" i="0" u="none" strike="noStrike" kern="1200" cap="none" spc="0" normalizeH="0" baseline="0" noProof="0">
                <a:ln>
                  <a:noFill/>
                </a:ln>
                <a:solidFill>
                  <a:prstClr val="black"/>
                </a:solidFill>
                <a:effectLst/>
                <a:uLnTx/>
                <a:uFillTx/>
                <a:latin typeface="Proxima Nova"/>
                <a:ea typeface="Verdana"/>
                <a:cs typeface="Proxima Nova"/>
              </a:rPr>
              <a:t>: SVCE has provided training and resources for all 13 member jurisdictions: </a:t>
            </a:r>
            <a:endParaRPr kumimoji="0" lang="en-US" sz="1800" b="0" i="0" u="none" strike="noStrike" kern="1200" cap="none" spc="0" normalizeH="0" baseline="0" noProof="0">
              <a:ln>
                <a:noFill/>
              </a:ln>
              <a:solidFill>
                <a:prstClr val="black"/>
              </a:solidFill>
              <a:effectLst/>
              <a:uLnTx/>
              <a:uFillTx/>
              <a:latin typeface="Proxima Nova"/>
              <a:ea typeface="+mn-ea"/>
              <a:cs typeface="Proxima Nova"/>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Verdana" panose="020B0604030504040204" pitchFamily="34" charset="0"/>
                <a:cs typeface="+mn-cs"/>
              </a:rPr>
              <a:t>Education and resources on panel right-sizing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Verdana" panose="020B0604030504040204" pitchFamily="34" charset="0"/>
                <a:cs typeface="+mn-cs"/>
              </a:rPr>
              <a:t>Training on emerging technologies (e.g., 120V HPWHs, circuit-splitters, automated EV load management systems)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roxima Nova"/>
                <a:ea typeface="Verdana"/>
                <a:cs typeface="Proxima Nova"/>
              </a:rPr>
              <a:t>Best practices for heat pump installations</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2400" b="1" i="0" u="none" strike="noStrike" kern="1200" cap="none" spc="0" normalizeH="0" baseline="0" noProof="0">
                <a:ln>
                  <a:noFill/>
                </a:ln>
                <a:solidFill>
                  <a:srgbClr val="ED7D31"/>
                </a:solidFill>
                <a:effectLst/>
                <a:uLnTx/>
                <a:uFillTx/>
                <a:latin typeface="Proxima Nova"/>
                <a:ea typeface="Verdana"/>
                <a:cs typeface="Proxima Nova"/>
              </a:rPr>
              <a:t>SVCE has been able to empower city and county staff because of the strong relationships it has built by providing ongoing support.</a:t>
            </a:r>
            <a:endParaRPr kumimoji="0" lang="en-US" sz="1800" b="0" i="0" u="none" strike="noStrike" kern="1200" cap="none" spc="0" normalizeH="0" baseline="0" noProof="0">
              <a:ln>
                <a:noFill/>
              </a:ln>
              <a:solidFill>
                <a:srgbClr val="ED7D31"/>
              </a:solidFill>
              <a:effectLst/>
              <a:uLnTx/>
              <a:uFillTx/>
              <a:latin typeface="Proxima Nova"/>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Proxima Nova" panose="02000506030000020004" pitchFamily="50" charset="0"/>
              <a:ea typeface="Verdana" panose="020B0604030504040204" pitchFamily="34" charset="0"/>
              <a:cs typeface="Proxima Nova" panose="02000506030000020004" pitchFamily="50" charset="0"/>
            </a:endParaRPr>
          </a:p>
        </p:txBody>
      </p:sp>
    </p:spTree>
    <p:extLst>
      <p:ext uri="{BB962C8B-B14F-4D97-AF65-F5344CB8AC3E}">
        <p14:creationId xmlns:p14="http://schemas.microsoft.com/office/powerpoint/2010/main" val="3843880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3608-35A6-A695-EB95-B9CAFB6DE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A67CD-A41A-F92B-A1E7-8B4D86832F64}"/>
              </a:ext>
            </a:extLst>
          </p:cNvPr>
          <p:cNvSpPr txBox="1">
            <a:spLocks noGrp="1"/>
          </p:cNvSpPr>
          <p:nvPr>
            <p:ph type="title" idx="4294967295"/>
          </p:nvPr>
        </p:nvSpPr>
        <p:spPr>
          <a:xfrm>
            <a:off x="1102531" y="160588"/>
            <a:ext cx="1108946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Proxima Nova"/>
                <a:ea typeface="Verdana" panose="020B0604030504040204" pitchFamily="34" charset="0"/>
                <a:cs typeface="+mn-cs"/>
              </a:rPr>
              <a:t>Electrification readiness codes pave the way for future neighborhood decarbonization.</a:t>
            </a:r>
          </a:p>
        </p:txBody>
      </p:sp>
      <p:sp>
        <p:nvSpPr>
          <p:cNvPr id="7" name="Slide Number Placeholder 13">
            <a:extLst>
              <a:ext uri="{FF2B5EF4-FFF2-40B4-BE49-F238E27FC236}">
                <a16:creationId xmlns:a16="http://schemas.microsoft.com/office/drawing/2014/main" id="{261A67EB-5187-1B50-BAED-7B8B5320602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7637E-3EC5-4FDE-B52B-BDE9D0B50102}" type="slidenum">
              <a:rPr kumimoji="0" lang="en-US" sz="1600" b="1" i="0" u="none" strike="noStrike" kern="1200" cap="none" spc="0" normalizeH="0" baseline="0" noProof="0" smtClean="0">
                <a:ln>
                  <a:noFill/>
                </a:ln>
                <a:solidFill>
                  <a:prstClr val="black">
                    <a:tint val="75000"/>
                  </a:prstClr>
                </a:solidFill>
                <a:effectLst/>
                <a:uLnTx/>
                <a:uFillTx/>
                <a:latin typeface="Proxima Nova"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1" i="0" u="none" strike="noStrike" kern="1200" cap="none" spc="0" normalizeH="0" baseline="0" noProof="0">
              <a:ln>
                <a:noFill/>
              </a:ln>
              <a:solidFill>
                <a:prstClr val="black">
                  <a:tint val="75000"/>
                </a:prstClr>
              </a:solidFill>
              <a:effectLst/>
              <a:uLnTx/>
              <a:uFillTx/>
              <a:latin typeface="Proxima Nova" panose="02000506030000020004" pitchFamily="50" charset="0"/>
              <a:ea typeface="+mn-ea"/>
              <a:cs typeface="+mn-cs"/>
            </a:endParaRPr>
          </a:p>
        </p:txBody>
      </p:sp>
      <p:sp>
        <p:nvSpPr>
          <p:cNvPr id="3" name="TextBox 2">
            <a:extLst>
              <a:ext uri="{FF2B5EF4-FFF2-40B4-BE49-F238E27FC236}">
                <a16:creationId xmlns:a16="http://schemas.microsoft.com/office/drawing/2014/main" id="{9F19CF1E-F0D8-CB28-0B9A-CC33F2D94653}"/>
              </a:ext>
            </a:extLst>
          </p:cNvPr>
          <p:cNvSpPr txBox="1"/>
          <p:nvPr/>
        </p:nvSpPr>
        <p:spPr>
          <a:xfrm>
            <a:off x="633722" y="1667368"/>
            <a:ext cx="10274532" cy="4847481"/>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1800"/>
              </a:spcAft>
              <a:buClrTx/>
              <a:buSzTx/>
              <a:buFontTx/>
              <a:buNone/>
              <a:tabLst/>
              <a:defRPr/>
            </a:pPr>
            <a:r>
              <a:rPr kumimoji="0" lang="en-US" sz="2400" b="1" i="0" u="none" strike="noStrike" kern="1200" cap="none" spc="0" normalizeH="0" baseline="0" noProof="0">
                <a:ln>
                  <a:noFill/>
                </a:ln>
                <a:solidFill>
                  <a:prstClr val="black"/>
                </a:solidFill>
                <a:effectLst/>
                <a:uLnTx/>
                <a:uFillTx/>
                <a:latin typeface="Proxima Nova"/>
                <a:ea typeface="Verdana"/>
                <a:cs typeface="Proxima Nova"/>
              </a:rPr>
              <a:t>Challenge</a:t>
            </a:r>
            <a:r>
              <a:rPr kumimoji="0" lang="en-US" sz="2400" b="0" i="0" u="none" strike="noStrike" kern="1200" cap="none" spc="0" normalizeH="0" baseline="0" noProof="0">
                <a:ln>
                  <a:noFill/>
                </a:ln>
                <a:solidFill>
                  <a:prstClr val="black"/>
                </a:solidFill>
                <a:effectLst/>
                <a:uLnTx/>
                <a:uFillTx/>
                <a:latin typeface="Proxima Nova"/>
                <a:ea typeface="Verdana"/>
                <a:cs typeface="Proxima Nova"/>
              </a:rPr>
              <a:t>: In "emergency" situations electrification is more expensive, complicated, and time consuming, but it is very difficult to get people to proactively prepare.</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Proxima Nova"/>
                <a:ea typeface="Verdana"/>
                <a:cs typeface="Proxima Nova"/>
              </a:rPr>
              <a:t>Solution</a:t>
            </a:r>
            <a:r>
              <a:rPr kumimoji="0" lang="en-US" sz="2400" b="0" i="0" u="none" strike="noStrike" kern="1200" cap="none" spc="0" normalizeH="0" baseline="0" noProof="0">
                <a:ln>
                  <a:noFill/>
                </a:ln>
                <a:solidFill>
                  <a:prstClr val="black"/>
                </a:solidFill>
                <a:effectLst/>
                <a:uLnTx/>
                <a:uFillTx/>
                <a:latin typeface="Proxima Nova"/>
                <a:ea typeface="Verdana"/>
                <a:cs typeface="Proxima Nova"/>
              </a:rPr>
              <a:t>: SVCE provided technical support to city staff and building officials. </a:t>
            </a: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Proxima Nova"/>
                <a:ea typeface="Verdana"/>
                <a:cs typeface="Proxima Nova"/>
              </a:rPr>
              <a:t>Five out of thirteen jurisdictions have adopted electric readiness codes that will lower cost and reduce common barriers to electrification. </a:t>
            </a:r>
            <a:endParaRPr kumimoji="0" lang="en-US" sz="1800" b="0" i="0" u="none" strike="noStrike" kern="1200" cap="none" spc="0" normalizeH="0" baseline="0" noProof="0">
              <a:ln>
                <a:noFill/>
              </a:ln>
              <a:solidFill>
                <a:prstClr val="black"/>
              </a:solidFill>
              <a:effectLst/>
              <a:uLnTx/>
              <a:uFillTx/>
              <a:latin typeface="Proxima Nova"/>
              <a:ea typeface="Verdana"/>
              <a:cs typeface="Proxima Nova"/>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Proxima Nova"/>
                <a:ea typeface="Verdana"/>
                <a:cs typeface="Proxima Nova"/>
              </a:rPr>
              <a:t>Several agencies also provide handouts on prewiring and preparing for air district rules at their permit counter.</a:t>
            </a:r>
            <a:endParaRPr kumimoji="0" lang="en-US" sz="1800" b="0" i="0" u="none" strike="noStrike" kern="1200" cap="none" spc="0" normalizeH="0" baseline="0" noProof="0">
              <a:ln>
                <a:noFill/>
              </a:ln>
              <a:solidFill>
                <a:prstClr val="black"/>
              </a:solidFill>
              <a:effectLst/>
              <a:uLnTx/>
              <a:uFillTx/>
              <a:latin typeface="Proxima Nova"/>
              <a:ea typeface="+mn-ea"/>
              <a:cs typeface="Proxima Nova"/>
            </a:endParaRP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Proxima Nova"/>
                <a:ea typeface="Verdana"/>
                <a:cs typeface="Proxima Nova"/>
              </a:rPr>
              <a:t>SVCE provides incentives for prewiring ($500-750 per circuit/device).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Proxima Nova"/>
              <a:ea typeface="Verdana"/>
              <a:cs typeface="Proxima Nova"/>
            </a:endParaRPr>
          </a:p>
        </p:txBody>
      </p:sp>
    </p:spTree>
    <p:extLst>
      <p:ext uri="{BB962C8B-B14F-4D97-AF65-F5344CB8AC3E}">
        <p14:creationId xmlns:p14="http://schemas.microsoft.com/office/powerpoint/2010/main" val="1665226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DA87C-EFD9-8B84-F319-CE2435F62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218B4-8B78-97B4-D7E8-B0930D9C9018}"/>
              </a:ext>
            </a:extLst>
          </p:cNvPr>
          <p:cNvSpPr txBox="1">
            <a:spLocks noGrp="1"/>
          </p:cNvSpPr>
          <p:nvPr>
            <p:ph type="title" idx="4294967295"/>
          </p:nvPr>
        </p:nvSpPr>
        <p:spPr>
          <a:xfrm>
            <a:off x="1102531" y="160588"/>
            <a:ext cx="1108946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Proxima Nova"/>
                <a:ea typeface="Verdana" panose="020B0604030504040204" pitchFamily="34" charset="0"/>
                <a:cs typeface="+mn-cs"/>
              </a:rPr>
              <a:t>Removing barriers to decarbonizing affordable multifamily housing.</a:t>
            </a:r>
          </a:p>
        </p:txBody>
      </p:sp>
      <p:sp>
        <p:nvSpPr>
          <p:cNvPr id="7" name="Slide Number Placeholder 13">
            <a:extLst>
              <a:ext uri="{FF2B5EF4-FFF2-40B4-BE49-F238E27FC236}">
                <a16:creationId xmlns:a16="http://schemas.microsoft.com/office/drawing/2014/main" id="{528EC182-351D-1D6F-6FA1-724269481A8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7637E-3EC5-4FDE-B52B-BDE9D0B50102}" type="slidenum">
              <a:rPr kumimoji="0" lang="en-US" sz="1600" b="1" i="0" u="none" strike="noStrike" kern="1200" cap="none" spc="0" normalizeH="0" baseline="0" noProof="0" smtClean="0">
                <a:ln>
                  <a:noFill/>
                </a:ln>
                <a:solidFill>
                  <a:prstClr val="black">
                    <a:tint val="75000"/>
                  </a:prstClr>
                </a:solidFill>
                <a:effectLst/>
                <a:uLnTx/>
                <a:uFillTx/>
                <a:latin typeface="Proxima Nova"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1" i="0" u="none" strike="noStrike" kern="1200" cap="none" spc="0" normalizeH="0" baseline="0" noProof="0">
              <a:ln>
                <a:noFill/>
              </a:ln>
              <a:solidFill>
                <a:prstClr val="black">
                  <a:tint val="75000"/>
                </a:prstClr>
              </a:solidFill>
              <a:effectLst/>
              <a:uLnTx/>
              <a:uFillTx/>
              <a:latin typeface="Proxima Nova" panose="02000506030000020004" pitchFamily="50" charset="0"/>
              <a:ea typeface="+mn-ea"/>
              <a:cs typeface="+mn-cs"/>
            </a:endParaRPr>
          </a:p>
        </p:txBody>
      </p:sp>
      <p:sp>
        <p:nvSpPr>
          <p:cNvPr id="3" name="TextBox 2">
            <a:extLst>
              <a:ext uri="{FF2B5EF4-FFF2-40B4-BE49-F238E27FC236}">
                <a16:creationId xmlns:a16="http://schemas.microsoft.com/office/drawing/2014/main" id="{F6B18C8F-A8DB-40DD-09E7-E202ED1ED11C}"/>
              </a:ext>
            </a:extLst>
          </p:cNvPr>
          <p:cNvSpPr txBox="1"/>
          <p:nvPr/>
        </p:nvSpPr>
        <p:spPr>
          <a:xfrm>
            <a:off x="305118" y="1651979"/>
            <a:ext cx="3625112" cy="4016484"/>
          </a:xfrm>
          <a:prstGeom prst="rect">
            <a:avLst/>
          </a:prstGeom>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Proxima Nova"/>
                <a:ea typeface="Verdana"/>
                <a:cs typeface="Proxima Nova"/>
              </a:rPr>
              <a:t>Challenge</a:t>
            </a:r>
            <a:r>
              <a:rPr kumimoji="0" lang="en-US" sz="2000" b="0" i="0" u="none" strike="noStrike" kern="1200" cap="none" spc="0" normalizeH="0" baseline="0" noProof="0">
                <a:ln>
                  <a:noFill/>
                </a:ln>
                <a:solidFill>
                  <a:prstClr val="black"/>
                </a:solidFill>
                <a:effectLst/>
                <a:uLnTx/>
                <a:uFillTx/>
                <a:latin typeface="Proxima Nova"/>
                <a:ea typeface="Verdana"/>
                <a:cs typeface="Proxima Nova"/>
              </a:rPr>
              <a:t>: County Utility Allowance Schedule did not include heat pumps and penalized affordable housing property owners for installing them.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Proxima Nova"/>
                <a:ea typeface="Verdana"/>
                <a:cs typeface="Proxima Nova"/>
              </a:rPr>
              <a:t>Solution</a:t>
            </a:r>
            <a:r>
              <a:rPr kumimoji="0" lang="en-US" sz="2000" b="0" i="0" u="none" strike="noStrike" kern="1200" cap="none" spc="0" normalizeH="0" baseline="0" noProof="0">
                <a:ln>
                  <a:noFill/>
                </a:ln>
                <a:solidFill>
                  <a:prstClr val="black"/>
                </a:solidFill>
                <a:effectLst/>
                <a:uLnTx/>
                <a:uFillTx/>
                <a:latin typeface="Proxima Nova"/>
                <a:ea typeface="Verdana"/>
                <a:cs typeface="Proxima Nova"/>
              </a:rPr>
              <a:t>: SVCE</a:t>
            </a:r>
            <a:r>
              <a:rPr kumimoji="0" lang="en-US" sz="2000" b="0" i="0" u="none" strike="noStrike" kern="1200" cap="none" spc="0" normalizeH="0" baseline="0" noProof="0">
                <a:ln>
                  <a:noFill/>
                </a:ln>
                <a:solidFill>
                  <a:srgbClr val="FF0000"/>
                </a:solidFill>
                <a:effectLst/>
                <a:uLnTx/>
                <a:uFillTx/>
                <a:latin typeface="Proxima Nova"/>
                <a:ea typeface="Verdana"/>
                <a:cs typeface="Proxima Nova"/>
              </a:rPr>
              <a:t> </a:t>
            </a:r>
            <a:r>
              <a:rPr kumimoji="0" lang="en-US" sz="2000" b="0" i="0" u="none" strike="noStrike" kern="1200" cap="none" spc="0" normalizeH="0" baseline="0" noProof="0">
                <a:ln>
                  <a:noFill/>
                </a:ln>
                <a:solidFill>
                  <a:prstClr val="black"/>
                </a:solidFill>
                <a:effectLst/>
                <a:uLnTx/>
                <a:uFillTx/>
                <a:latin typeface="Proxima Nova"/>
                <a:ea typeface="Verdana"/>
                <a:cs typeface="Proxima Nova"/>
              </a:rPr>
              <a:t>worked with the Santa Clara Housing Authority to add heat pump space heating to the 2026 Utility Allowance Schedule, with HPWH to follow.</a:t>
            </a:r>
          </a:p>
        </p:txBody>
      </p:sp>
      <p:pic>
        <p:nvPicPr>
          <p:cNvPr id="1026" name="x_Picture 1" descr="Table that shows the addition of heat pump heating for 2026 Utility Allowance Schedule.">
            <a:extLst>
              <a:ext uri="{FF2B5EF4-FFF2-40B4-BE49-F238E27FC236}">
                <a16:creationId xmlns:a16="http://schemas.microsoft.com/office/drawing/2014/main" id="{72AD015C-CBA1-6572-1F63-692B24FF0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042" y="1719050"/>
            <a:ext cx="8147805" cy="407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9F8FDC4-5E13-601E-DE99-ECC308B42B4E}"/>
              </a:ext>
            </a:extLst>
          </p:cNvPr>
          <p:cNvSpPr txBox="1"/>
          <p:nvPr/>
        </p:nvSpPr>
        <p:spPr>
          <a:xfrm>
            <a:off x="636740" y="6017712"/>
            <a:ext cx="1052186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Proxima Nova"/>
                <a:ea typeface="+mn-ea"/>
                <a:cs typeface="+mn-cs"/>
              </a:rPr>
              <a:t>This barrier was identified through our Multifamily Direct-Install program's Property Owner Listening Sessions.</a:t>
            </a:r>
            <a:endParaRPr kumimoji="0" lang="en-US" sz="1600" b="1" i="0" u="none" strike="noStrike" kern="1200" cap="none" spc="0" normalizeH="0" baseline="0" noProof="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Proxima Nova" panose="02000506030000020004" pitchFamily="50" charset="0"/>
              <a:ea typeface="Verdana" panose="020B0604030504040204" pitchFamily="34" charset="0"/>
              <a:cs typeface="+mn-cs"/>
            </a:endParaRPr>
          </a:p>
        </p:txBody>
      </p:sp>
    </p:spTree>
    <p:extLst>
      <p:ext uri="{BB962C8B-B14F-4D97-AF65-F5344CB8AC3E}">
        <p14:creationId xmlns:p14="http://schemas.microsoft.com/office/powerpoint/2010/main" val="15854100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1D0FF-C136-F252-896F-B7BCDC0009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0A4341-CB49-B45B-3080-486CB2E67587}"/>
              </a:ext>
            </a:extLst>
          </p:cNvPr>
          <p:cNvSpPr txBox="1">
            <a:spLocks noGrp="1"/>
          </p:cNvSpPr>
          <p:nvPr>
            <p:ph type="title" idx="4294967295"/>
          </p:nvPr>
        </p:nvSpPr>
        <p:spPr>
          <a:xfrm>
            <a:off x="5389649" y="269912"/>
            <a:ext cx="640861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963"/>
                </a:solidFill>
                <a:effectLst/>
                <a:uLnTx/>
                <a:uFillTx/>
                <a:latin typeface="+mn-lt"/>
                <a:ea typeface="+mn-ea"/>
                <a:cs typeface="Proxima Nova"/>
              </a:rPr>
              <a:t>Strategies to Leverage</a:t>
            </a:r>
          </a:p>
        </p:txBody>
      </p:sp>
      <p:sp>
        <p:nvSpPr>
          <p:cNvPr id="3" name="Title 1">
            <a:extLst>
              <a:ext uri="{FF2B5EF4-FFF2-40B4-BE49-F238E27FC236}">
                <a16:creationId xmlns:a16="http://schemas.microsoft.com/office/drawing/2014/main" id="{3DF208F1-2FCF-9B50-41A7-CF0AD0415408}"/>
              </a:ext>
            </a:extLst>
          </p:cNvPr>
          <p:cNvSpPr txBox="1">
            <a:spLocks/>
          </p:cNvSpPr>
          <p:nvPr/>
        </p:nvSpPr>
        <p:spPr>
          <a:xfrm>
            <a:off x="291571" y="623855"/>
            <a:ext cx="3706726" cy="313531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Proxima Nova"/>
                <a:ea typeface="Verdana"/>
                <a:cs typeface="+mj-cs"/>
              </a:rPr>
              <a:t>As a locally governed agency, SVCE has been able to build key relationships and provide technical support that unlocks the superpowers of building officials. </a:t>
            </a:r>
            <a:endParaRPr kumimoji="0" lang="en-US" sz="3200" b="1" i="0" u="none" strike="noStrike" kern="1200" cap="none" spc="0" normalizeH="0" baseline="0" noProof="0">
              <a:ln>
                <a:noFill/>
              </a:ln>
              <a:solidFill>
                <a:prstClr val="white"/>
              </a:solidFill>
              <a:effectLst/>
              <a:uLnTx/>
              <a:uFillTx/>
              <a:latin typeface="Proxima Nova"/>
              <a:ea typeface="Verdana"/>
              <a:cs typeface="Proxima Nova"/>
            </a:endParaRPr>
          </a:p>
        </p:txBody>
      </p:sp>
      <p:sp>
        <p:nvSpPr>
          <p:cNvPr id="8" name="Slide Number Placeholder 1">
            <a:extLst>
              <a:ext uri="{FF2B5EF4-FFF2-40B4-BE49-F238E27FC236}">
                <a16:creationId xmlns:a16="http://schemas.microsoft.com/office/drawing/2014/main" id="{7FF2C8F9-08C9-19E9-7772-466A7E846D90}"/>
              </a:ext>
              <a:ext uri="{C183D7F6-B498-43B3-948B-1728B52AA6E4}">
                <adec:decorative xmlns:adec="http://schemas.microsoft.com/office/drawing/2017/decorative" val="1"/>
              </a:ext>
            </a:extLst>
          </p:cNvPr>
          <p:cNvSpPr txBox="1">
            <a:spLocks/>
          </p:cNvSpPr>
          <p:nvPr/>
        </p:nvSpPr>
        <p:spPr>
          <a:xfrm>
            <a:off x="11502188" y="6332287"/>
            <a:ext cx="4692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27637E-3EC5-4FDE-B52B-BDE9D0B50102}" type="slidenum">
              <a:rPr kumimoji="0" lang="en-US" sz="1800" b="0" i="0" u="none" strike="noStrike" kern="1200" cap="none" spc="0" normalizeH="0" baseline="0" noProof="0" smtClean="0">
                <a:ln>
                  <a:noFill/>
                </a:ln>
                <a:solidFill>
                  <a:prstClr val="black"/>
                </a:solidFill>
                <a:effectLst/>
                <a:uLnTx/>
                <a:uFillTx/>
                <a:latin typeface="Proxima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a:ln>
                <a:noFill/>
              </a:ln>
              <a:solidFill>
                <a:prstClr val="black"/>
              </a:solidFill>
              <a:effectLst/>
              <a:uLnTx/>
              <a:uFillTx/>
              <a:latin typeface="Proxima Nova"/>
              <a:ea typeface="+mn-ea"/>
              <a:cs typeface="+mn-cs"/>
            </a:endParaRPr>
          </a:p>
        </p:txBody>
      </p:sp>
      <p:sp>
        <p:nvSpPr>
          <p:cNvPr id="2" name="Content Placeholder 1">
            <a:extLst>
              <a:ext uri="{FF2B5EF4-FFF2-40B4-BE49-F238E27FC236}">
                <a16:creationId xmlns:a16="http://schemas.microsoft.com/office/drawing/2014/main" id="{0513919A-07E5-9561-0149-97A68F1C383A}"/>
              </a:ext>
            </a:extLst>
          </p:cNvPr>
          <p:cNvSpPr>
            <a:spLocks noGrp="1"/>
          </p:cNvSpPr>
          <p:nvPr>
            <p:ph idx="4294967295"/>
          </p:nvPr>
        </p:nvSpPr>
        <p:spPr>
          <a:xfrm>
            <a:off x="5389649" y="1131855"/>
            <a:ext cx="6059129" cy="5200432"/>
          </a:xfrm>
        </p:spPr>
        <p:txBody>
          <a:bodyPr lIns="91440" tIns="45720" rIns="91440" bIns="45720" anchor="t"/>
          <a:lstStyle/>
          <a:p>
            <a:pPr marL="0" indent="0">
              <a:spcAft>
                <a:spcPts val="1800"/>
              </a:spcAft>
              <a:buNone/>
            </a:pPr>
            <a:r>
              <a:rPr lang="en-US"/>
              <a:t>Streamline decarbonization by providing education and resources to building officials and permitting staff:</a:t>
            </a:r>
          </a:p>
          <a:p>
            <a:pPr lvl="1">
              <a:spcAft>
                <a:spcPts val="1200"/>
              </a:spcAft>
            </a:pPr>
            <a:r>
              <a:rPr lang="en-US"/>
              <a:t>Reduce wasteful service upgrades saving ratepayers time and money.</a:t>
            </a:r>
            <a:endParaRPr lang="en-US">
              <a:cs typeface="Proxima Nova"/>
            </a:endParaRPr>
          </a:p>
          <a:p>
            <a:pPr lvl="1">
              <a:spcAft>
                <a:spcPts val="1200"/>
              </a:spcAft>
            </a:pPr>
            <a:r>
              <a:rPr lang="en-US">
                <a:cs typeface="Proxima Nova"/>
              </a:rPr>
              <a:t>Advance local policy that aligns with state goals and prepares communities for zonal decarb through preparation.</a:t>
            </a:r>
          </a:p>
          <a:p>
            <a:pPr lvl="1">
              <a:spcAft>
                <a:spcPts val="1200"/>
              </a:spcAft>
            </a:pPr>
            <a:r>
              <a:rPr lang="en-US">
                <a:cs typeface="Proxima Nova"/>
              </a:rPr>
              <a:t>Uncover hidden barriers to electrification and quickly advance solutions like modernized utility allowances.</a:t>
            </a:r>
          </a:p>
          <a:p>
            <a:pPr marL="0" indent="0">
              <a:spcAft>
                <a:spcPts val="1200"/>
              </a:spcAft>
              <a:buNone/>
            </a:pPr>
            <a:endParaRPr lang="en-US"/>
          </a:p>
          <a:p>
            <a:pPr marL="0" indent="0">
              <a:spcAft>
                <a:spcPts val="1200"/>
              </a:spcAft>
              <a:buNone/>
            </a:pPr>
            <a:endParaRPr lang="en-US">
              <a:cs typeface="Proxima Nova"/>
            </a:endParaRPr>
          </a:p>
          <a:p>
            <a:pPr>
              <a:spcAft>
                <a:spcPts val="1200"/>
              </a:spcAft>
            </a:pPr>
            <a:endParaRPr lang="en-US">
              <a:solidFill>
                <a:schemeClr val="tx1"/>
              </a:solidFill>
            </a:endParaRPr>
          </a:p>
        </p:txBody>
      </p:sp>
    </p:spTree>
    <p:extLst>
      <p:ext uri="{BB962C8B-B14F-4D97-AF65-F5344CB8AC3E}">
        <p14:creationId xmlns:p14="http://schemas.microsoft.com/office/powerpoint/2010/main" val="1710292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3AA4-8503-4FA5-BF16-7FC9BCEE4714}"/>
              </a:ext>
            </a:extLst>
          </p:cNvPr>
          <p:cNvSpPr>
            <a:spLocks noGrp="1"/>
          </p:cNvSpPr>
          <p:nvPr>
            <p:ph type="title"/>
          </p:nvPr>
        </p:nvSpPr>
        <p:spPr/>
        <p:txBody>
          <a:bodyPr>
            <a:normAutofit/>
          </a:bodyPr>
          <a:lstStyle/>
          <a:p>
            <a:r>
              <a:rPr lang="en-US" sz="3600"/>
              <a:t>Peter Mustacich, PE</a:t>
            </a:r>
          </a:p>
        </p:txBody>
      </p:sp>
      <p:sp>
        <p:nvSpPr>
          <p:cNvPr id="15" name="Text Placeholder 14">
            <a:extLst>
              <a:ext uri="{FF2B5EF4-FFF2-40B4-BE49-F238E27FC236}">
                <a16:creationId xmlns:a16="http://schemas.microsoft.com/office/drawing/2014/main" id="{6D922BBB-1F9D-44E9-ACE6-F6477C635A01}"/>
              </a:ext>
            </a:extLst>
          </p:cNvPr>
          <p:cNvSpPr>
            <a:spLocks noGrp="1"/>
          </p:cNvSpPr>
          <p:nvPr>
            <p:ph type="body" sz="half" idx="10"/>
          </p:nvPr>
        </p:nvSpPr>
        <p:spPr>
          <a:xfrm>
            <a:off x="4829120" y="2909093"/>
            <a:ext cx="6270680" cy="2451100"/>
          </a:xfrm>
        </p:spPr>
        <p:txBody>
          <a:bodyPr lIns="91440" tIns="45720" rIns="91440" bIns="45720" anchor="t"/>
          <a:lstStyle/>
          <a:p>
            <a:r>
              <a:rPr lang="en-US" sz="2800">
                <a:latin typeface="Proxima Nova"/>
                <a:hlinkClick r:id="rId2">
                  <a:extLst>
                    <a:ext uri="{A12FA001-AC4F-418D-AE19-62706E023703}">
                      <ahyp:hlinkClr xmlns:ahyp="http://schemas.microsoft.com/office/drawing/2018/hyperlinkcolor" val="tx"/>
                    </a:ext>
                  </a:extLst>
                </a:hlinkClick>
              </a:rPr>
              <a:t>peter.mustacich@svcleanenergy.org</a:t>
            </a:r>
            <a:endParaRPr lang="en-US" sz="2800">
              <a:latin typeface="Proxima Nova"/>
            </a:endParaRPr>
          </a:p>
          <a:p>
            <a:endParaRPr lang="en-US" sz="2800">
              <a:latin typeface="Proxima Nova"/>
            </a:endParaRPr>
          </a:p>
          <a:p>
            <a:r>
              <a:rPr lang="en-US" sz="2800">
                <a:latin typeface="Proxima Nova"/>
              </a:rPr>
              <a:t>Technical Manager of Decarbonization Strategy and Planning</a:t>
            </a:r>
            <a:endParaRPr lang="en-US" sz="2800"/>
          </a:p>
        </p:txBody>
      </p:sp>
      <p:pic>
        <p:nvPicPr>
          <p:cNvPr id="7" name="Picture 6">
            <a:extLst>
              <a:ext uri="{FF2B5EF4-FFF2-40B4-BE49-F238E27FC236}">
                <a16:creationId xmlns:a16="http://schemas.microsoft.com/office/drawing/2014/main" id="{FC4FB8A6-7FF2-1F81-5BDF-7B12EEFAC362}"/>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t="2178" b="23129"/>
          <a:stretch/>
        </p:blipFill>
        <p:spPr>
          <a:xfrm>
            <a:off x="779223" y="1914450"/>
            <a:ext cx="3547872" cy="3547872"/>
          </a:xfrm>
          <a:prstGeom prst="ellipse">
            <a:avLst/>
          </a:prstGeom>
        </p:spPr>
      </p:pic>
      <p:pic>
        <p:nvPicPr>
          <p:cNvPr id="3" name="Picture 2">
            <a:extLst>
              <a:ext uri="{FF2B5EF4-FFF2-40B4-BE49-F238E27FC236}">
                <a16:creationId xmlns:a16="http://schemas.microsoft.com/office/drawing/2014/main" id="{5FA0590E-DEEA-F882-9A2F-A65049010FB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 r="-376"/>
          <a:stretch/>
        </p:blipFill>
        <p:spPr>
          <a:xfrm>
            <a:off x="539932" y="5913847"/>
            <a:ext cx="2927298" cy="650134"/>
          </a:xfrm>
          <a:prstGeom prst="rect">
            <a:avLst/>
          </a:prstGeom>
        </p:spPr>
      </p:pic>
    </p:spTree>
    <p:extLst>
      <p:ext uri="{BB962C8B-B14F-4D97-AF65-F5344CB8AC3E}">
        <p14:creationId xmlns:p14="http://schemas.microsoft.com/office/powerpoint/2010/main" val="7607430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S_UNIQUEID" val="31324"/>
</p:tagLst>
</file>

<file path=ppt/tags/tag100.xml><?xml version="1.0" encoding="utf-8"?>
<p:tagLst xmlns:a="http://schemas.openxmlformats.org/drawingml/2006/main" xmlns:r="http://schemas.openxmlformats.org/officeDocument/2006/relationships" xmlns:p="http://schemas.openxmlformats.org/presentationml/2006/main">
  <p:tag name="AS_UNIQUEID" val="58761"/>
</p:tagLst>
</file>

<file path=ppt/tags/tag101.xml><?xml version="1.0" encoding="utf-8"?>
<p:tagLst xmlns:a="http://schemas.openxmlformats.org/drawingml/2006/main" xmlns:r="http://schemas.openxmlformats.org/officeDocument/2006/relationships" xmlns:p="http://schemas.openxmlformats.org/presentationml/2006/main">
  <p:tag name="AS_UNIQUEID" val="58762"/>
</p:tagLst>
</file>

<file path=ppt/tags/tag102.xml><?xml version="1.0" encoding="utf-8"?>
<p:tagLst xmlns:a="http://schemas.openxmlformats.org/drawingml/2006/main" xmlns:r="http://schemas.openxmlformats.org/officeDocument/2006/relationships" xmlns:p="http://schemas.openxmlformats.org/presentationml/2006/main">
  <p:tag name="AS_UNIQUEID" val="58764"/>
</p:tagLst>
</file>

<file path=ppt/tags/tag103.xml><?xml version="1.0" encoding="utf-8"?>
<p:tagLst xmlns:a="http://schemas.openxmlformats.org/drawingml/2006/main" xmlns:r="http://schemas.openxmlformats.org/officeDocument/2006/relationships" xmlns:p="http://schemas.openxmlformats.org/presentationml/2006/main">
  <p:tag name="AS_UNIQUEID" val="58765"/>
</p:tagLst>
</file>

<file path=ppt/tags/tag104.xml><?xml version="1.0" encoding="utf-8"?>
<p:tagLst xmlns:a="http://schemas.openxmlformats.org/drawingml/2006/main" xmlns:r="http://schemas.openxmlformats.org/officeDocument/2006/relationships" xmlns:p="http://schemas.openxmlformats.org/presentationml/2006/main">
  <p:tag name="AS_UNIQUEID" val="58766"/>
</p:tagLst>
</file>

<file path=ppt/tags/tag105.xml><?xml version="1.0" encoding="utf-8"?>
<p:tagLst xmlns:a="http://schemas.openxmlformats.org/drawingml/2006/main" xmlns:r="http://schemas.openxmlformats.org/officeDocument/2006/relationships" xmlns:p="http://schemas.openxmlformats.org/presentationml/2006/main">
  <p:tag name="AS_UNIQUEID" val="58767"/>
</p:tagLst>
</file>

<file path=ppt/tags/tag106.xml><?xml version="1.0" encoding="utf-8"?>
<p:tagLst xmlns:a="http://schemas.openxmlformats.org/drawingml/2006/main" xmlns:r="http://schemas.openxmlformats.org/officeDocument/2006/relationships" xmlns:p="http://schemas.openxmlformats.org/presentationml/2006/main">
  <p:tag name="AS_UNIQUEID" val="58768"/>
</p:tagLst>
</file>

<file path=ppt/tags/tag107.xml><?xml version="1.0" encoding="utf-8"?>
<p:tagLst xmlns:a="http://schemas.openxmlformats.org/drawingml/2006/main" xmlns:r="http://schemas.openxmlformats.org/officeDocument/2006/relationships" xmlns:p="http://schemas.openxmlformats.org/presentationml/2006/main">
  <p:tag name="AS_UNIQUEID" val="58769"/>
</p:tagLst>
</file>

<file path=ppt/tags/tag108.xml><?xml version="1.0" encoding="utf-8"?>
<p:tagLst xmlns:a="http://schemas.openxmlformats.org/drawingml/2006/main" xmlns:r="http://schemas.openxmlformats.org/officeDocument/2006/relationships" xmlns:p="http://schemas.openxmlformats.org/presentationml/2006/main">
  <p:tag name="AS_UNIQUEID" val="58770"/>
</p:tagLst>
</file>

<file path=ppt/tags/tag109.xml><?xml version="1.0" encoding="utf-8"?>
<p:tagLst xmlns:a="http://schemas.openxmlformats.org/drawingml/2006/main" xmlns:r="http://schemas.openxmlformats.org/officeDocument/2006/relationships" xmlns:p="http://schemas.openxmlformats.org/presentationml/2006/main">
  <p:tag name="AS_UNIQUEID" val="58772"/>
</p:tagLst>
</file>

<file path=ppt/tags/tag11.xml><?xml version="1.0" encoding="utf-8"?>
<p:tagLst xmlns:a="http://schemas.openxmlformats.org/drawingml/2006/main" xmlns:r="http://schemas.openxmlformats.org/officeDocument/2006/relationships" xmlns:p="http://schemas.openxmlformats.org/presentationml/2006/main">
  <p:tag name="AS_UNIQUEID" val="31325"/>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AS_UNIQUEID" val="34635"/>
</p:tagLst>
</file>

<file path=ppt/tags/tag12.xml><?xml version="1.0" encoding="utf-8"?>
<p:tagLst xmlns:a="http://schemas.openxmlformats.org/drawingml/2006/main" xmlns:r="http://schemas.openxmlformats.org/officeDocument/2006/relationships" xmlns:p="http://schemas.openxmlformats.org/presentationml/2006/main">
  <p:tag name="AS_UNIQUEID" val="31326"/>
</p:tagLst>
</file>

<file path=ppt/tags/tag13.xml><?xml version="1.0" encoding="utf-8"?>
<p:tagLst xmlns:a="http://schemas.openxmlformats.org/drawingml/2006/main" xmlns:r="http://schemas.openxmlformats.org/officeDocument/2006/relationships" xmlns:p="http://schemas.openxmlformats.org/presentationml/2006/main">
  <p:tag name="AS_UNIQUEID" val="31327"/>
</p:tagLst>
</file>

<file path=ppt/tags/tag14.xml><?xml version="1.0" encoding="utf-8"?>
<p:tagLst xmlns:a="http://schemas.openxmlformats.org/drawingml/2006/main" xmlns:r="http://schemas.openxmlformats.org/officeDocument/2006/relationships" xmlns:p="http://schemas.openxmlformats.org/presentationml/2006/main">
  <p:tag name="AS_UNIQUEID" val="31328"/>
</p:tagLst>
</file>

<file path=ppt/tags/tag15.xml><?xml version="1.0" encoding="utf-8"?>
<p:tagLst xmlns:a="http://schemas.openxmlformats.org/drawingml/2006/main" xmlns:r="http://schemas.openxmlformats.org/officeDocument/2006/relationships" xmlns:p="http://schemas.openxmlformats.org/presentationml/2006/main">
  <p:tag name="AS_UNIQUEID" val="31329"/>
</p:tagLst>
</file>

<file path=ppt/tags/tag16.xml><?xml version="1.0" encoding="utf-8"?>
<p:tagLst xmlns:a="http://schemas.openxmlformats.org/drawingml/2006/main" xmlns:r="http://schemas.openxmlformats.org/officeDocument/2006/relationships" xmlns:p="http://schemas.openxmlformats.org/presentationml/2006/main">
  <p:tag name="AS_UNIQUEID" val="31332"/>
</p:tagLst>
</file>

<file path=ppt/tags/tag17.xml><?xml version="1.0" encoding="utf-8"?>
<p:tagLst xmlns:a="http://schemas.openxmlformats.org/drawingml/2006/main" xmlns:r="http://schemas.openxmlformats.org/officeDocument/2006/relationships" xmlns:p="http://schemas.openxmlformats.org/presentationml/2006/main">
  <p:tag name="AS_UNIQUEID" val="31341"/>
</p:tagLst>
</file>

<file path=ppt/tags/tag18.xml><?xml version="1.0" encoding="utf-8"?>
<p:tagLst xmlns:a="http://schemas.openxmlformats.org/drawingml/2006/main" xmlns:r="http://schemas.openxmlformats.org/officeDocument/2006/relationships" xmlns:p="http://schemas.openxmlformats.org/presentationml/2006/main">
  <p:tag name="AS_UNIQUEID" val="31348"/>
</p:tagLst>
</file>

<file path=ppt/tags/tag19.xml><?xml version="1.0" encoding="utf-8"?>
<p:tagLst xmlns:a="http://schemas.openxmlformats.org/drawingml/2006/main" xmlns:r="http://schemas.openxmlformats.org/officeDocument/2006/relationships" xmlns:p="http://schemas.openxmlformats.org/presentationml/2006/main">
  <p:tag name="AS_UNIQUEID" val="31369"/>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S_UNIQUEID" val="31373"/>
  <p:tag name="NAME" val="Moon"/>
</p:tagLst>
</file>

<file path=ppt/tags/tag21.xml><?xml version="1.0" encoding="utf-8"?>
<p:tagLst xmlns:a="http://schemas.openxmlformats.org/drawingml/2006/main" xmlns:r="http://schemas.openxmlformats.org/officeDocument/2006/relationships" xmlns:p="http://schemas.openxmlformats.org/presentationml/2006/main">
  <p:tag name="AS_UNIQUEID" val="31320"/>
</p:tagLst>
</file>

<file path=ppt/tags/tag22.xml><?xml version="1.0" encoding="utf-8"?>
<p:tagLst xmlns:a="http://schemas.openxmlformats.org/drawingml/2006/main" xmlns:r="http://schemas.openxmlformats.org/officeDocument/2006/relationships" xmlns:p="http://schemas.openxmlformats.org/presentationml/2006/main">
  <p:tag name="AS_UNIQUEID" val="31374"/>
</p:tagLst>
</file>

<file path=ppt/tags/tag23.xml><?xml version="1.0" encoding="utf-8"?>
<p:tagLst xmlns:a="http://schemas.openxmlformats.org/drawingml/2006/main" xmlns:r="http://schemas.openxmlformats.org/officeDocument/2006/relationships" xmlns:p="http://schemas.openxmlformats.org/presentationml/2006/main">
  <p:tag name="AS_UNIQUEID" val="31375"/>
</p:tagLst>
</file>

<file path=ppt/tags/tag24.xml><?xml version="1.0" encoding="utf-8"?>
<p:tagLst xmlns:a="http://schemas.openxmlformats.org/drawingml/2006/main" xmlns:r="http://schemas.openxmlformats.org/officeDocument/2006/relationships" xmlns:p="http://schemas.openxmlformats.org/presentationml/2006/main">
  <p:tag name="AS_UNIQUEID" val="31370"/>
</p:tagLst>
</file>

<file path=ppt/tags/tag25.xml><?xml version="1.0" encoding="utf-8"?>
<p:tagLst xmlns:a="http://schemas.openxmlformats.org/drawingml/2006/main" xmlns:r="http://schemas.openxmlformats.org/officeDocument/2006/relationships" xmlns:p="http://schemas.openxmlformats.org/presentationml/2006/main">
  <p:tag name="AS_UNIQUEID" val="31371"/>
</p:tagLst>
</file>

<file path=ppt/tags/tag26.xml><?xml version="1.0" encoding="utf-8"?>
<p:tagLst xmlns:a="http://schemas.openxmlformats.org/drawingml/2006/main" xmlns:r="http://schemas.openxmlformats.org/officeDocument/2006/relationships" xmlns:p="http://schemas.openxmlformats.org/presentationml/2006/main">
  <p:tag name="AS_UNIQUEID" val="31372"/>
</p:tagLst>
</file>

<file path=ppt/tags/tag27.xml><?xml version="1.0" encoding="utf-8"?>
<p:tagLst xmlns:a="http://schemas.openxmlformats.org/drawingml/2006/main" xmlns:r="http://schemas.openxmlformats.org/officeDocument/2006/relationships" xmlns:p="http://schemas.openxmlformats.org/presentationml/2006/main">
  <p:tag name="AS_UNIQUEID" val="31349"/>
  <p:tag name="NAME" val="Moon"/>
</p:tagLst>
</file>

<file path=ppt/tags/tag28.xml><?xml version="1.0" encoding="utf-8"?>
<p:tagLst xmlns:a="http://schemas.openxmlformats.org/drawingml/2006/main" xmlns:r="http://schemas.openxmlformats.org/officeDocument/2006/relationships" xmlns:p="http://schemas.openxmlformats.org/presentationml/2006/main">
  <p:tag name="AS_UNIQUEID" val="31352"/>
  <p:tag name="NAME" val="Moon"/>
</p:tagLst>
</file>

<file path=ppt/tags/tag29.xml><?xml version="1.0" encoding="utf-8"?>
<p:tagLst xmlns:a="http://schemas.openxmlformats.org/drawingml/2006/main" xmlns:r="http://schemas.openxmlformats.org/officeDocument/2006/relationships" xmlns:p="http://schemas.openxmlformats.org/presentationml/2006/main">
  <p:tag name="AS_UNIQUEID" val="31355"/>
  <p:tag name="NAME" val="Moon"/>
</p:tagLst>
</file>

<file path=ppt/tags/tag3.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30.xml><?xml version="1.0" encoding="utf-8"?>
<p:tagLst xmlns:a="http://schemas.openxmlformats.org/drawingml/2006/main" xmlns:r="http://schemas.openxmlformats.org/officeDocument/2006/relationships" xmlns:p="http://schemas.openxmlformats.org/presentationml/2006/main">
  <p:tag name="AS_UNIQUEID" val="31358"/>
</p:tagLst>
</file>

<file path=ppt/tags/tag31.xml><?xml version="1.0" encoding="utf-8"?>
<p:tagLst xmlns:a="http://schemas.openxmlformats.org/drawingml/2006/main" xmlns:r="http://schemas.openxmlformats.org/officeDocument/2006/relationships" xmlns:p="http://schemas.openxmlformats.org/presentationml/2006/main">
  <p:tag name="AS_UNIQUEID" val="31359"/>
</p:tagLst>
</file>

<file path=ppt/tags/tag32.xml><?xml version="1.0" encoding="utf-8"?>
<p:tagLst xmlns:a="http://schemas.openxmlformats.org/drawingml/2006/main" xmlns:r="http://schemas.openxmlformats.org/officeDocument/2006/relationships" xmlns:p="http://schemas.openxmlformats.org/presentationml/2006/main">
  <p:tag name="AS_UNIQUEID" val="31360"/>
</p:tagLst>
</file>

<file path=ppt/tags/tag33.xml><?xml version="1.0" encoding="utf-8"?>
<p:tagLst xmlns:a="http://schemas.openxmlformats.org/drawingml/2006/main" xmlns:r="http://schemas.openxmlformats.org/officeDocument/2006/relationships" xmlns:p="http://schemas.openxmlformats.org/presentationml/2006/main">
  <p:tag name="AS_UNIQUEID" val="31361"/>
</p:tagLst>
</file>

<file path=ppt/tags/tag34.xml><?xml version="1.0" encoding="utf-8"?>
<p:tagLst xmlns:a="http://schemas.openxmlformats.org/drawingml/2006/main" xmlns:r="http://schemas.openxmlformats.org/officeDocument/2006/relationships" xmlns:p="http://schemas.openxmlformats.org/presentationml/2006/main">
  <p:tag name="AS_UNIQUEID" val="31362"/>
</p:tagLst>
</file>

<file path=ppt/tags/tag35.xml><?xml version="1.0" encoding="utf-8"?>
<p:tagLst xmlns:a="http://schemas.openxmlformats.org/drawingml/2006/main" xmlns:r="http://schemas.openxmlformats.org/officeDocument/2006/relationships" xmlns:p="http://schemas.openxmlformats.org/presentationml/2006/main">
  <p:tag name="AS_UNIQUEID" val="31363"/>
  <p:tag name="NAME" val="Moon"/>
</p:tagLst>
</file>

<file path=ppt/tags/tag36.xml><?xml version="1.0" encoding="utf-8"?>
<p:tagLst xmlns:a="http://schemas.openxmlformats.org/drawingml/2006/main" xmlns:r="http://schemas.openxmlformats.org/officeDocument/2006/relationships" xmlns:p="http://schemas.openxmlformats.org/presentationml/2006/main">
  <p:tag name="AS_UNIQUEID" val="31366"/>
  <p:tag name="NAME" val="Moon"/>
</p:tagLst>
</file>

<file path=ppt/tags/tag37.xml><?xml version="1.0" encoding="utf-8"?>
<p:tagLst xmlns:a="http://schemas.openxmlformats.org/drawingml/2006/main" xmlns:r="http://schemas.openxmlformats.org/officeDocument/2006/relationships" xmlns:p="http://schemas.openxmlformats.org/presentationml/2006/main">
  <p:tag name="ANGLE" val="1"/>
  <p:tag name="AS_UNIQUEID" val="31367"/>
  <p:tag name="NAME" val="MoonShape"/>
</p:tagLst>
</file>

<file path=ppt/tags/tag38.xml><?xml version="1.0" encoding="utf-8"?>
<p:tagLst xmlns:a="http://schemas.openxmlformats.org/drawingml/2006/main" xmlns:r="http://schemas.openxmlformats.org/officeDocument/2006/relationships" xmlns:p="http://schemas.openxmlformats.org/presentationml/2006/main">
  <p:tag name="ANGLE" val="2"/>
  <p:tag name="AS_UNIQUEID" val="31368"/>
  <p:tag name="NAME" val="MoonHalfShape"/>
</p:tagLst>
</file>

<file path=ppt/tags/tag39.xml><?xml version="1.0" encoding="utf-8"?>
<p:tagLst xmlns:a="http://schemas.openxmlformats.org/drawingml/2006/main" xmlns:r="http://schemas.openxmlformats.org/officeDocument/2006/relationships" xmlns:p="http://schemas.openxmlformats.org/presentationml/2006/main">
  <p:tag name="ANGLE" val="3"/>
  <p:tag name="AS_UNIQUEID" val="31364"/>
  <p:tag name="NAME" val="MoonShape"/>
</p:tagLst>
</file>

<file path=ppt/tags/tag4.xml><?xml version="1.0" encoding="utf-8"?>
<p:tagLst xmlns:a="http://schemas.openxmlformats.org/drawingml/2006/main" xmlns:r="http://schemas.openxmlformats.org/officeDocument/2006/relationships" xmlns:p="http://schemas.openxmlformats.org/presentationml/2006/main">
  <p:tag name="AS_UNIQUEID" val="31318"/>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NGLE" val="4"/>
  <p:tag name="AS_UNIQUEID" val="31365"/>
  <p:tag name="NAME" val="MoonHalfShape"/>
</p:tagLst>
</file>

<file path=ppt/tags/tag41.xml><?xml version="1.0" encoding="utf-8"?>
<p:tagLst xmlns:a="http://schemas.openxmlformats.org/drawingml/2006/main" xmlns:r="http://schemas.openxmlformats.org/officeDocument/2006/relationships" xmlns:p="http://schemas.openxmlformats.org/presentationml/2006/main">
  <p:tag name="ANGLE" val="5"/>
  <p:tag name="AS_UNIQUEID" val="31356"/>
  <p:tag name="NAME" val="MoonShape"/>
</p:tagLst>
</file>

<file path=ppt/tags/tag42.xml><?xml version="1.0" encoding="utf-8"?>
<p:tagLst xmlns:a="http://schemas.openxmlformats.org/drawingml/2006/main" xmlns:r="http://schemas.openxmlformats.org/officeDocument/2006/relationships" xmlns:p="http://schemas.openxmlformats.org/presentationml/2006/main">
  <p:tag name="ANGLE" val="5"/>
  <p:tag name="AS_UNIQUEID" val="31357"/>
  <p:tag name="NAME" val="MoonHalfShape"/>
</p:tagLst>
</file>

<file path=ppt/tags/tag43.xml><?xml version="1.0" encoding="utf-8"?>
<p:tagLst xmlns:a="http://schemas.openxmlformats.org/drawingml/2006/main" xmlns:r="http://schemas.openxmlformats.org/officeDocument/2006/relationships" xmlns:p="http://schemas.openxmlformats.org/presentationml/2006/main">
  <p:tag name="ANGLE" val="4"/>
  <p:tag name="AS_UNIQUEID" val="31353"/>
  <p:tag name="NAME" val="MoonShape"/>
</p:tagLst>
</file>

<file path=ppt/tags/tag44.xml><?xml version="1.0" encoding="utf-8"?>
<p:tagLst xmlns:a="http://schemas.openxmlformats.org/drawingml/2006/main" xmlns:r="http://schemas.openxmlformats.org/officeDocument/2006/relationships" xmlns:p="http://schemas.openxmlformats.org/presentationml/2006/main">
  <p:tag name="ANGLE" val="4"/>
  <p:tag name="AS_UNIQUEID" val="31354"/>
  <p:tag name="NAME" val="MoonHalfShape"/>
</p:tagLst>
</file>

<file path=ppt/tags/tag45.xml><?xml version="1.0" encoding="utf-8"?>
<p:tagLst xmlns:a="http://schemas.openxmlformats.org/drawingml/2006/main" xmlns:r="http://schemas.openxmlformats.org/officeDocument/2006/relationships" xmlns:p="http://schemas.openxmlformats.org/presentationml/2006/main">
  <p:tag name="ANGLE" val="2"/>
  <p:tag name="AS_UNIQUEID" val="31350"/>
  <p:tag name="NAME" val="MoonShape"/>
</p:tagLst>
</file>

<file path=ppt/tags/tag46.xml><?xml version="1.0" encoding="utf-8"?>
<p:tagLst xmlns:a="http://schemas.openxmlformats.org/drawingml/2006/main" xmlns:r="http://schemas.openxmlformats.org/officeDocument/2006/relationships" xmlns:p="http://schemas.openxmlformats.org/presentationml/2006/main">
  <p:tag name="ANGLE" val="2"/>
  <p:tag name="AS_UNIQUEID" val="31351"/>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AS_UNIQUEID" val="31342"/>
</p:tagLst>
</file>

<file path=ppt/tags/tag48.xml><?xml version="1.0" encoding="utf-8"?>
<p:tagLst xmlns:a="http://schemas.openxmlformats.org/drawingml/2006/main" xmlns:r="http://schemas.openxmlformats.org/officeDocument/2006/relationships" xmlns:p="http://schemas.openxmlformats.org/presentationml/2006/main">
  <p:tag name="AS_UNIQUEID" val="31343"/>
</p:tagLst>
</file>

<file path=ppt/tags/tag49.xml><?xml version="1.0" encoding="utf-8"?>
<p:tagLst xmlns:a="http://schemas.openxmlformats.org/drawingml/2006/main" xmlns:r="http://schemas.openxmlformats.org/officeDocument/2006/relationships" xmlns:p="http://schemas.openxmlformats.org/presentationml/2006/main">
  <p:tag name="AS_UNIQUEID" val="31344"/>
</p:tagLst>
</file>

<file path=ppt/tags/tag5.xml><?xml version="1.0" encoding="utf-8"?>
<p:tagLst xmlns:a="http://schemas.openxmlformats.org/drawingml/2006/main" xmlns:r="http://schemas.openxmlformats.org/officeDocument/2006/relationships" xmlns:p="http://schemas.openxmlformats.org/presentationml/2006/main">
  <p:tag name="AS_UNIQUEID" val="31319"/>
  <p:tag name="THINKCELLSHAPEDONOTDELETE" val="tdUVaNioeQEy1srSxzx_jYw"/>
</p:tagLst>
</file>

<file path=ppt/tags/tag50.xml><?xml version="1.0" encoding="utf-8"?>
<p:tagLst xmlns:a="http://schemas.openxmlformats.org/drawingml/2006/main" xmlns:r="http://schemas.openxmlformats.org/officeDocument/2006/relationships" xmlns:p="http://schemas.openxmlformats.org/presentationml/2006/main">
  <p:tag name="AS_UNIQUEID" val="31345"/>
</p:tagLst>
</file>

<file path=ppt/tags/tag51.xml><?xml version="1.0" encoding="utf-8"?>
<p:tagLst xmlns:a="http://schemas.openxmlformats.org/drawingml/2006/main" xmlns:r="http://schemas.openxmlformats.org/officeDocument/2006/relationships" xmlns:p="http://schemas.openxmlformats.org/presentationml/2006/main">
  <p:tag name="AS_UNIQUEID" val="31346"/>
</p:tagLst>
</file>

<file path=ppt/tags/tag52.xml><?xml version="1.0" encoding="utf-8"?>
<p:tagLst xmlns:a="http://schemas.openxmlformats.org/drawingml/2006/main" xmlns:r="http://schemas.openxmlformats.org/officeDocument/2006/relationships" xmlns:p="http://schemas.openxmlformats.org/presentationml/2006/main">
  <p:tag name="AS_UNIQUEID" val="31347"/>
</p:tagLst>
</file>

<file path=ppt/tags/tag53.xml><?xml version="1.0" encoding="utf-8"?>
<p:tagLst xmlns:a="http://schemas.openxmlformats.org/drawingml/2006/main" xmlns:r="http://schemas.openxmlformats.org/officeDocument/2006/relationships" xmlns:p="http://schemas.openxmlformats.org/presentationml/2006/main">
  <p:tag name="AS_UNIQUEID" val="31333"/>
</p:tagLst>
</file>

<file path=ppt/tags/tag54.xml><?xml version="1.0" encoding="utf-8"?>
<p:tagLst xmlns:a="http://schemas.openxmlformats.org/drawingml/2006/main" xmlns:r="http://schemas.openxmlformats.org/officeDocument/2006/relationships" xmlns:p="http://schemas.openxmlformats.org/presentationml/2006/main">
  <p:tag name="AS_UNIQUEID" val="31334"/>
</p:tagLst>
</file>

<file path=ppt/tags/tag55.xml><?xml version="1.0" encoding="utf-8"?>
<p:tagLst xmlns:a="http://schemas.openxmlformats.org/drawingml/2006/main" xmlns:r="http://schemas.openxmlformats.org/officeDocument/2006/relationships" xmlns:p="http://schemas.openxmlformats.org/presentationml/2006/main">
  <p:tag name="AS_UNIQUEID" val="31335"/>
</p:tagLst>
</file>

<file path=ppt/tags/tag56.xml><?xml version="1.0" encoding="utf-8"?>
<p:tagLst xmlns:a="http://schemas.openxmlformats.org/drawingml/2006/main" xmlns:r="http://schemas.openxmlformats.org/officeDocument/2006/relationships" xmlns:p="http://schemas.openxmlformats.org/presentationml/2006/main">
  <p:tag name="AS_UNIQUEID" val="31336"/>
</p:tagLst>
</file>

<file path=ppt/tags/tag57.xml><?xml version="1.0" encoding="utf-8"?>
<p:tagLst xmlns:a="http://schemas.openxmlformats.org/drawingml/2006/main" xmlns:r="http://schemas.openxmlformats.org/officeDocument/2006/relationships" xmlns:p="http://schemas.openxmlformats.org/presentationml/2006/main">
  <p:tag name="AS_UNIQUEID" val="31337"/>
</p:tagLst>
</file>

<file path=ppt/tags/tag58.xml><?xml version="1.0" encoding="utf-8"?>
<p:tagLst xmlns:a="http://schemas.openxmlformats.org/drawingml/2006/main" xmlns:r="http://schemas.openxmlformats.org/officeDocument/2006/relationships" xmlns:p="http://schemas.openxmlformats.org/presentationml/2006/main">
  <p:tag name="AS_UNIQUEID" val="31338"/>
</p:tagLst>
</file>

<file path=ppt/tags/tag59.xml><?xml version="1.0" encoding="utf-8"?>
<p:tagLst xmlns:a="http://schemas.openxmlformats.org/drawingml/2006/main" xmlns:r="http://schemas.openxmlformats.org/officeDocument/2006/relationships" xmlns:p="http://schemas.openxmlformats.org/presentationml/2006/main">
  <p:tag name="AS_UNIQUEID" val="31339"/>
</p:tagLst>
</file>

<file path=ppt/tags/tag6.xml><?xml version="1.0" encoding="utf-8"?>
<p:tagLst xmlns:a="http://schemas.openxmlformats.org/drawingml/2006/main" xmlns:r="http://schemas.openxmlformats.org/officeDocument/2006/relationships" xmlns:p="http://schemas.openxmlformats.org/presentationml/2006/main">
  <p:tag name="AS_UNIQUEID" val="31320"/>
</p:tagLst>
</file>

<file path=ppt/tags/tag60.xml><?xml version="1.0" encoding="utf-8"?>
<p:tagLst xmlns:a="http://schemas.openxmlformats.org/drawingml/2006/main" xmlns:r="http://schemas.openxmlformats.org/officeDocument/2006/relationships" xmlns:p="http://schemas.openxmlformats.org/presentationml/2006/main">
  <p:tag name="AS_UNIQUEID" val="31340"/>
</p:tagLst>
</file>

<file path=ppt/tags/tag61.xml><?xml version="1.0" encoding="utf-8"?>
<p:tagLst xmlns:a="http://schemas.openxmlformats.org/drawingml/2006/main" xmlns:r="http://schemas.openxmlformats.org/officeDocument/2006/relationships" xmlns:p="http://schemas.openxmlformats.org/presentationml/2006/main">
  <p:tag name="AS_UNIQUEID" val="31330"/>
</p:tagLst>
</file>

<file path=ppt/tags/tag62.xml><?xml version="1.0" encoding="utf-8"?>
<p:tagLst xmlns:a="http://schemas.openxmlformats.org/drawingml/2006/main" xmlns:r="http://schemas.openxmlformats.org/officeDocument/2006/relationships" xmlns:p="http://schemas.openxmlformats.org/presentationml/2006/main">
  <p:tag name="AS_UNIQUEID" val="31331"/>
</p:tagLst>
</file>

<file path=ppt/tags/tag63.xml><?xml version="1.0" encoding="utf-8"?>
<p:tagLst xmlns:a="http://schemas.openxmlformats.org/drawingml/2006/main" xmlns:r="http://schemas.openxmlformats.org/officeDocument/2006/relationships" xmlns:p="http://schemas.openxmlformats.org/presentationml/2006/main">
  <p:tag name="AS_UNIQUEID" val="31270"/>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AS_UNIQUEID" val="31271"/>
</p:tagLst>
</file>

<file path=ppt/tags/tag65.xml><?xml version="1.0" encoding="utf-8"?>
<p:tagLst xmlns:a="http://schemas.openxmlformats.org/drawingml/2006/main" xmlns:r="http://schemas.openxmlformats.org/officeDocument/2006/relationships" xmlns:p="http://schemas.openxmlformats.org/presentationml/2006/main">
  <p:tag name="AS_UNIQUEID" val="31272"/>
</p:tagLst>
</file>

<file path=ppt/tags/tag66.xml><?xml version="1.0" encoding="utf-8"?>
<p:tagLst xmlns:a="http://schemas.openxmlformats.org/drawingml/2006/main" xmlns:r="http://schemas.openxmlformats.org/officeDocument/2006/relationships" xmlns:p="http://schemas.openxmlformats.org/presentationml/2006/main">
  <p:tag name="AS_UNIQUEID" val="31273"/>
</p:tagLst>
</file>

<file path=ppt/tags/tag67.xml><?xml version="1.0" encoding="utf-8"?>
<p:tagLst xmlns:a="http://schemas.openxmlformats.org/drawingml/2006/main" xmlns:r="http://schemas.openxmlformats.org/officeDocument/2006/relationships" xmlns:p="http://schemas.openxmlformats.org/presentationml/2006/main">
  <p:tag name="AS_UNIQUEID" val="31274"/>
</p:tagLst>
</file>

<file path=ppt/tags/tag68.xml><?xml version="1.0" encoding="utf-8"?>
<p:tagLst xmlns:a="http://schemas.openxmlformats.org/drawingml/2006/main" xmlns:r="http://schemas.openxmlformats.org/officeDocument/2006/relationships" xmlns:p="http://schemas.openxmlformats.org/presentationml/2006/main">
  <p:tag name="AS_UNIQUEID" val="31275"/>
</p:tagLst>
</file>

<file path=ppt/tags/tag69.xml><?xml version="1.0" encoding="utf-8"?>
<p:tagLst xmlns:a="http://schemas.openxmlformats.org/drawingml/2006/main" xmlns:r="http://schemas.openxmlformats.org/officeDocument/2006/relationships" xmlns:p="http://schemas.openxmlformats.org/presentationml/2006/main">
  <p:tag name="AS_UNIQUEID" val="31277"/>
</p:tagLst>
</file>

<file path=ppt/tags/tag7.xml><?xml version="1.0" encoding="utf-8"?>
<p:tagLst xmlns:a="http://schemas.openxmlformats.org/drawingml/2006/main" xmlns:r="http://schemas.openxmlformats.org/officeDocument/2006/relationships" xmlns:p="http://schemas.openxmlformats.org/presentationml/2006/main">
  <p:tag name="AS_UNIQUEID" val="31321"/>
</p:tagLst>
</file>

<file path=ppt/tags/tag70.xml><?xml version="1.0" encoding="utf-8"?>
<p:tagLst xmlns:a="http://schemas.openxmlformats.org/drawingml/2006/main" xmlns:r="http://schemas.openxmlformats.org/officeDocument/2006/relationships" xmlns:p="http://schemas.openxmlformats.org/presentationml/2006/main">
  <p:tag name="AS_UNIQUEID" val="31281"/>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AS_UNIQUEID" val="31282"/>
</p:tagLst>
</file>

<file path=ppt/tags/tag72.xml><?xml version="1.0" encoding="utf-8"?>
<p:tagLst xmlns:a="http://schemas.openxmlformats.org/drawingml/2006/main" xmlns:r="http://schemas.openxmlformats.org/officeDocument/2006/relationships" xmlns:p="http://schemas.openxmlformats.org/presentationml/2006/main">
  <p:tag name="AS_UNIQUEID" val="31283"/>
</p:tagLst>
</file>

<file path=ppt/tags/tag73.xml><?xml version="1.0" encoding="utf-8"?>
<p:tagLst xmlns:a="http://schemas.openxmlformats.org/drawingml/2006/main" xmlns:r="http://schemas.openxmlformats.org/officeDocument/2006/relationships" xmlns:p="http://schemas.openxmlformats.org/presentationml/2006/main">
  <p:tag name="AS_UNIQUEID" val="31285"/>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AS_UNIQUEID" val="31286"/>
</p:tagLst>
</file>

<file path=ppt/tags/tag75.xml><?xml version="1.0" encoding="utf-8"?>
<p:tagLst xmlns:a="http://schemas.openxmlformats.org/drawingml/2006/main" xmlns:r="http://schemas.openxmlformats.org/officeDocument/2006/relationships" xmlns:p="http://schemas.openxmlformats.org/presentationml/2006/main">
  <p:tag name="AS_UNIQUEID" val="31287"/>
</p:tagLst>
</file>

<file path=ppt/tags/tag76.xml><?xml version="1.0" encoding="utf-8"?>
<p:tagLst xmlns:a="http://schemas.openxmlformats.org/drawingml/2006/main" xmlns:r="http://schemas.openxmlformats.org/officeDocument/2006/relationships" xmlns:p="http://schemas.openxmlformats.org/presentationml/2006/main">
  <p:tag name="AS_UNIQUEID" val="31289"/>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AS_UNIQUEID" val="31290"/>
</p:tagLst>
</file>

<file path=ppt/tags/tag78.xml><?xml version="1.0" encoding="utf-8"?>
<p:tagLst xmlns:a="http://schemas.openxmlformats.org/drawingml/2006/main" xmlns:r="http://schemas.openxmlformats.org/officeDocument/2006/relationships" xmlns:p="http://schemas.openxmlformats.org/presentationml/2006/main">
  <p:tag name="AS_UNIQUEID" val="31292"/>
</p:tagLst>
</file>

<file path=ppt/tags/tag79.xml><?xml version="1.0" encoding="utf-8"?>
<p:tagLst xmlns:a="http://schemas.openxmlformats.org/drawingml/2006/main" xmlns:r="http://schemas.openxmlformats.org/officeDocument/2006/relationships" xmlns:p="http://schemas.openxmlformats.org/presentationml/2006/main">
  <p:tag name="AS_UNIQUEID" val="31293"/>
</p:tagLst>
</file>

<file path=ppt/tags/tag8.xml><?xml version="1.0" encoding="utf-8"?>
<p:tagLst xmlns:a="http://schemas.openxmlformats.org/drawingml/2006/main" xmlns:r="http://schemas.openxmlformats.org/officeDocument/2006/relationships" xmlns:p="http://schemas.openxmlformats.org/presentationml/2006/main">
  <p:tag name="AS_UNIQUEID" val="31322"/>
</p:tagLst>
</file>

<file path=ppt/tags/tag80.xml><?xml version="1.0" encoding="utf-8"?>
<p:tagLst xmlns:a="http://schemas.openxmlformats.org/drawingml/2006/main" xmlns:r="http://schemas.openxmlformats.org/officeDocument/2006/relationships" xmlns:p="http://schemas.openxmlformats.org/presentationml/2006/main">
  <p:tag name="AS_UNIQUEID" val="31294"/>
</p:tagLst>
</file>

<file path=ppt/tags/tag81.xml><?xml version="1.0" encoding="utf-8"?>
<p:tagLst xmlns:a="http://schemas.openxmlformats.org/drawingml/2006/main" xmlns:r="http://schemas.openxmlformats.org/officeDocument/2006/relationships" xmlns:p="http://schemas.openxmlformats.org/presentationml/2006/main">
  <p:tag name="AS_UNIQUEID" val="31295"/>
</p:tagLst>
</file>

<file path=ppt/tags/tag82.xml><?xml version="1.0" encoding="utf-8"?>
<p:tagLst xmlns:a="http://schemas.openxmlformats.org/drawingml/2006/main" xmlns:r="http://schemas.openxmlformats.org/officeDocument/2006/relationships" xmlns:p="http://schemas.openxmlformats.org/presentationml/2006/main">
  <p:tag name="AS_UNIQUEID" val="31296"/>
</p:tagLst>
</file>

<file path=ppt/tags/tag83.xml><?xml version="1.0" encoding="utf-8"?>
<p:tagLst xmlns:a="http://schemas.openxmlformats.org/drawingml/2006/main" xmlns:r="http://schemas.openxmlformats.org/officeDocument/2006/relationships" xmlns:p="http://schemas.openxmlformats.org/presentationml/2006/main">
  <p:tag name="AS_UNIQUEID" val="31297"/>
</p:tagLst>
</file>

<file path=ppt/tags/tag84.xml><?xml version="1.0" encoding="utf-8"?>
<p:tagLst xmlns:a="http://schemas.openxmlformats.org/drawingml/2006/main" xmlns:r="http://schemas.openxmlformats.org/officeDocument/2006/relationships" xmlns:p="http://schemas.openxmlformats.org/presentationml/2006/main">
  <p:tag name="AS_UNIQUEID" val="31308"/>
</p:tagLst>
</file>

<file path=ppt/tags/tag85.xml><?xml version="1.0" encoding="utf-8"?>
<p:tagLst xmlns:a="http://schemas.openxmlformats.org/drawingml/2006/main" xmlns:r="http://schemas.openxmlformats.org/officeDocument/2006/relationships" xmlns:p="http://schemas.openxmlformats.org/presentationml/2006/main">
  <p:tag name="AS_UNIQUEID" val="58775"/>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AS_UNIQUEID" val="58776"/>
</p:tagLst>
</file>

<file path=ppt/tags/tag87.xml><?xml version="1.0" encoding="utf-8"?>
<p:tagLst xmlns:a="http://schemas.openxmlformats.org/drawingml/2006/main" xmlns:r="http://schemas.openxmlformats.org/officeDocument/2006/relationships" xmlns:p="http://schemas.openxmlformats.org/presentationml/2006/main">
  <p:tag name="AS_UNIQUEID" val="58777"/>
</p:tagLst>
</file>

<file path=ppt/tags/tag88.xml><?xml version="1.0" encoding="utf-8"?>
<p:tagLst xmlns:a="http://schemas.openxmlformats.org/drawingml/2006/main" xmlns:r="http://schemas.openxmlformats.org/officeDocument/2006/relationships" xmlns:p="http://schemas.openxmlformats.org/presentationml/2006/main">
  <p:tag name="AS_UNIQUEID" val="58778"/>
</p:tagLst>
</file>

<file path=ppt/tags/tag89.xml><?xml version="1.0" encoding="utf-8"?>
<p:tagLst xmlns:a="http://schemas.openxmlformats.org/drawingml/2006/main" xmlns:r="http://schemas.openxmlformats.org/officeDocument/2006/relationships" xmlns:p="http://schemas.openxmlformats.org/presentationml/2006/main">
  <p:tag name="AS_UNIQUEID" val="58779"/>
</p:tagLst>
</file>

<file path=ppt/tags/tag9.xml><?xml version="1.0" encoding="utf-8"?>
<p:tagLst xmlns:a="http://schemas.openxmlformats.org/drawingml/2006/main" xmlns:r="http://schemas.openxmlformats.org/officeDocument/2006/relationships" xmlns:p="http://schemas.openxmlformats.org/presentationml/2006/main">
  <p:tag name="AS_UNIQUEID" val="31323"/>
</p:tagLst>
</file>

<file path=ppt/tags/tag90.xml><?xml version="1.0" encoding="utf-8"?>
<p:tagLst xmlns:a="http://schemas.openxmlformats.org/drawingml/2006/main" xmlns:r="http://schemas.openxmlformats.org/officeDocument/2006/relationships" xmlns:p="http://schemas.openxmlformats.org/presentationml/2006/main">
  <p:tag name="AS_UNIQUEID" val="58780"/>
</p:tagLst>
</file>

<file path=ppt/tags/tag91.xml><?xml version="1.0" encoding="utf-8"?>
<p:tagLst xmlns:a="http://schemas.openxmlformats.org/drawingml/2006/main" xmlns:r="http://schemas.openxmlformats.org/officeDocument/2006/relationships" xmlns:p="http://schemas.openxmlformats.org/presentationml/2006/main">
  <p:tag name="AS_UNIQUEID" val="58782"/>
</p:tagLst>
</file>

<file path=ppt/tags/tag92.xml><?xml version="1.0" encoding="utf-8"?>
<p:tagLst xmlns:a="http://schemas.openxmlformats.org/drawingml/2006/main" xmlns:r="http://schemas.openxmlformats.org/officeDocument/2006/relationships" xmlns:p="http://schemas.openxmlformats.org/presentationml/2006/main">
  <p:tag name="AS_UNIQUEID" val="58784"/>
</p:tagLst>
</file>

<file path=ppt/tags/tag93.xml><?xml version="1.0" encoding="utf-8"?>
<p:tagLst xmlns:a="http://schemas.openxmlformats.org/drawingml/2006/main" xmlns:r="http://schemas.openxmlformats.org/officeDocument/2006/relationships" xmlns:p="http://schemas.openxmlformats.org/presentationml/2006/main">
  <p:tag name="AS_UNIQUEID" val="58751"/>
</p:tagLst>
</file>

<file path=ppt/tags/tag94.xml><?xml version="1.0" encoding="utf-8"?>
<p:tagLst xmlns:a="http://schemas.openxmlformats.org/drawingml/2006/main" xmlns:r="http://schemas.openxmlformats.org/officeDocument/2006/relationships" xmlns:p="http://schemas.openxmlformats.org/presentationml/2006/main">
  <p:tag name="AS_UNIQUEID" val="58752"/>
</p:tagLst>
</file>

<file path=ppt/tags/tag95.xml><?xml version="1.0" encoding="utf-8"?>
<p:tagLst xmlns:a="http://schemas.openxmlformats.org/drawingml/2006/main" xmlns:r="http://schemas.openxmlformats.org/officeDocument/2006/relationships" xmlns:p="http://schemas.openxmlformats.org/presentationml/2006/main">
  <p:tag name="AS_UNIQUEID" val="58753"/>
</p:tagLst>
</file>

<file path=ppt/tags/tag96.xml><?xml version="1.0" encoding="utf-8"?>
<p:tagLst xmlns:a="http://schemas.openxmlformats.org/drawingml/2006/main" xmlns:r="http://schemas.openxmlformats.org/officeDocument/2006/relationships" xmlns:p="http://schemas.openxmlformats.org/presentationml/2006/main">
  <p:tag name="AS_UNIQUEID" val="58754"/>
</p:tagLst>
</file>

<file path=ppt/tags/tag97.xml><?xml version="1.0" encoding="utf-8"?>
<p:tagLst xmlns:a="http://schemas.openxmlformats.org/drawingml/2006/main" xmlns:r="http://schemas.openxmlformats.org/officeDocument/2006/relationships" xmlns:p="http://schemas.openxmlformats.org/presentationml/2006/main">
  <p:tag name="AS_UNIQUEID" val="58755"/>
</p:tagLst>
</file>

<file path=ppt/tags/tag98.xml><?xml version="1.0" encoding="utf-8"?>
<p:tagLst xmlns:a="http://schemas.openxmlformats.org/drawingml/2006/main" xmlns:r="http://schemas.openxmlformats.org/officeDocument/2006/relationships" xmlns:p="http://schemas.openxmlformats.org/presentationml/2006/main">
  <p:tag name="AS_UNIQUEID" val="58756"/>
</p:tagLst>
</file>

<file path=ppt/tags/tag99.xml><?xml version="1.0" encoding="utf-8"?>
<p:tagLst xmlns:a="http://schemas.openxmlformats.org/drawingml/2006/main" xmlns:r="http://schemas.openxmlformats.org/officeDocument/2006/relationships" xmlns:p="http://schemas.openxmlformats.org/presentationml/2006/main">
  <p:tag name="AS_UNIQUEID" val="587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CE PPT Template_Feb2025 (2)" id="{5A8A70C4-8E73-4DDE-8584-09109256900C}" vid="{A5C43A0A-A2E5-4CF7-A004-5CB79FE0DA0B}"/>
    </a:ext>
  </a:extLst>
</a:theme>
</file>

<file path=ppt/theme/theme11.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CE 4x3 Template_Whi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Guidelines.potx" id="{30045ACF-AAE3-460A-9933-965EF3C49868}" vid="{329C0C72-CDA0-4F4F-BD5A-8598C0C0A678}"/>
    </a:ext>
  </a:extLst>
</a:theme>
</file>

<file path=ppt/theme/theme15.xml><?xml version="1.0" encoding="utf-8"?>
<a:theme xmlns:a="http://schemas.openxmlformats.org/drawingml/2006/main" name="5_Office Theme">
  <a:themeElements>
    <a:clrScheme name="SDGE">
      <a:dk1>
        <a:sysClr val="windowText" lastClr="000000"/>
      </a:dk1>
      <a:lt1>
        <a:sysClr val="window" lastClr="FFFFFF"/>
      </a:lt1>
      <a:dk2>
        <a:srgbClr val="666366"/>
      </a:dk2>
      <a:lt2>
        <a:srgbClr val="E7E6E6"/>
      </a:lt2>
      <a:accent1>
        <a:srgbClr val="001689"/>
      </a:accent1>
      <a:accent2>
        <a:srgbClr val="58B847"/>
      </a:accent2>
      <a:accent3>
        <a:srgbClr val="FED600"/>
      </a:accent3>
      <a:accent4>
        <a:srgbClr val="0193D5"/>
      </a:accent4>
      <a:accent5>
        <a:srgbClr val="009F92"/>
      </a:accent5>
      <a:accent6>
        <a:srgbClr val="4ACCD4"/>
      </a:accent6>
      <a:hlink>
        <a:srgbClr val="0563C1"/>
      </a:hlink>
      <a:folHlink>
        <a:srgbClr val="954F72"/>
      </a:folHlink>
    </a:clrScheme>
    <a:fontScheme name="S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SoCalGas - 2021">
      <a:dk1>
        <a:srgbClr val="000000"/>
      </a:dk1>
      <a:lt1>
        <a:srgbClr val="FFFFFF"/>
      </a:lt1>
      <a:dk2>
        <a:srgbClr val="004B91"/>
      </a:dk2>
      <a:lt2>
        <a:srgbClr val="E6E6E6"/>
      </a:lt2>
      <a:accent1>
        <a:srgbClr val="002761"/>
      </a:accent1>
      <a:accent2>
        <a:srgbClr val="7BAFD3"/>
      </a:accent2>
      <a:accent3>
        <a:srgbClr val="009BDA"/>
      </a:accent3>
      <a:accent4>
        <a:srgbClr val="56C7DA"/>
      </a:accent4>
      <a:accent5>
        <a:srgbClr val="A2AAAD"/>
      </a:accent5>
      <a:accent6>
        <a:srgbClr val="75787B"/>
      </a:accent6>
      <a:hlink>
        <a:srgbClr val="084992"/>
      </a:hlink>
      <a:folHlink>
        <a:srgbClr val="639EC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4-Safety-Template-Group" id="{B4524372-AF88-2D4F-BF28-0A53E01D5D79}" vid="{125826DF-4686-5447-8E92-788D19DF1706}"/>
    </a:ext>
  </a:extLst>
</a:theme>
</file>

<file path=ppt/theme/theme17.xml><?xml version="1.0" encoding="utf-8"?>
<a:theme xmlns:a="http://schemas.openxmlformats.org/drawingml/2006/main" name="CPUC Whit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0920" id="{35CF9EEC-8673-4FC5-A48C-6CBEB65B59DC}" vid="{99AF4E60-237D-4144-9772-A5987632BA81}"/>
    </a:ext>
  </a:extLst>
</a:theme>
</file>

<file path=ppt/theme/theme18.xml><?xml version="1.0" encoding="utf-8"?>
<a:theme xmlns:a="http://schemas.openxmlformats.org/drawingml/2006/main" name="CPUC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0920" id="{35CF9EEC-8673-4FC5-A48C-6CBEB65B59DC}" vid="{6F770E2C-9E48-44F0-9381-F07287BABA22}"/>
    </a:ext>
  </a:extLst>
</a:theme>
</file>

<file path=ppt/theme/theme19.xml><?xml version="1.0" encoding="utf-8"?>
<a:theme xmlns:a="http://schemas.openxmlformats.org/drawingml/2006/main" name="CPUC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0920" id="{35CF9EEC-8673-4FC5-A48C-6CBEB65B59DC}" vid="{B0FD50AC-C2BB-4F7C-A4A4-25DFB59F2C3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SMUD_PPT_template2">
  <a:themeElements>
    <a:clrScheme name="SMUD">
      <a:dk1>
        <a:srgbClr val="635550"/>
      </a:dk1>
      <a:lt1>
        <a:srgbClr val="FFFFFF"/>
      </a:lt1>
      <a:dk2>
        <a:srgbClr val="517891"/>
      </a:dk2>
      <a:lt2>
        <a:srgbClr val="CFC3B5"/>
      </a:lt2>
      <a:accent1>
        <a:srgbClr val="FDB414"/>
      </a:accent1>
      <a:accent2>
        <a:srgbClr val="F15C22"/>
      </a:accent2>
      <a:accent3>
        <a:srgbClr val="C1D32B"/>
      </a:accent3>
      <a:accent4>
        <a:srgbClr val="70AFB9"/>
      </a:accent4>
      <a:accent5>
        <a:srgbClr val="A6978A"/>
      </a:accent5>
      <a:accent6>
        <a:srgbClr val="FFFE00"/>
      </a:accent6>
      <a:hlink>
        <a:srgbClr val="517891"/>
      </a:hlink>
      <a:folHlink>
        <a:srgbClr val="70AF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UD_PPT_template2" id="{9085B242-EB4D-4D74-BD47-25C29B229671}" vid="{C153C327-907F-451D-BAEC-E3B9BCD5920C}"/>
    </a:ext>
  </a:extLst>
</a:theme>
</file>

<file path=ppt/theme/theme21.xml><?xml version="1.0" encoding="utf-8"?>
<a:theme xmlns:a="http://schemas.openxmlformats.org/drawingml/2006/main" name="Tile Page">
  <a:themeElements>
    <a:clrScheme name="Custom 2">
      <a:dk1>
        <a:srgbClr val="635550"/>
      </a:dk1>
      <a:lt1>
        <a:srgbClr val="FFFFFF"/>
      </a:lt1>
      <a:dk2>
        <a:srgbClr val="517891"/>
      </a:dk2>
      <a:lt2>
        <a:srgbClr val="CFC3B5"/>
      </a:lt2>
      <a:accent1>
        <a:srgbClr val="FDB414"/>
      </a:accent1>
      <a:accent2>
        <a:srgbClr val="F15C22"/>
      </a:accent2>
      <a:accent3>
        <a:srgbClr val="C1D32B"/>
      </a:accent3>
      <a:accent4>
        <a:srgbClr val="70AFB9"/>
      </a:accent4>
      <a:accent5>
        <a:srgbClr val="A6978A"/>
      </a:accent5>
      <a:accent6>
        <a:srgbClr val="FFFE00"/>
      </a:accent6>
      <a:hlink>
        <a:srgbClr val="517891"/>
      </a:hlink>
      <a:folHlink>
        <a:srgbClr val="70AFB9"/>
      </a:folHlink>
    </a:clrScheme>
    <a:fontScheme name="SMUD PPT">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PGE Tab Theme">
  <a:themeElements>
    <a:clrScheme name="PGE - Custom">
      <a:dk1>
        <a:srgbClr val="0089C4"/>
      </a:dk1>
      <a:lt1>
        <a:sysClr val="window" lastClr="FFFFFF"/>
      </a:lt1>
      <a:dk2>
        <a:srgbClr val="777777"/>
      </a:dk2>
      <a:lt2>
        <a:srgbClr val="BBBBBB"/>
      </a:lt2>
      <a:accent1>
        <a:srgbClr val="0089C4"/>
      </a:accent1>
      <a:accent2>
        <a:srgbClr val="FFA100"/>
      </a:accent2>
      <a:accent3>
        <a:srgbClr val="70A489"/>
      </a:accent3>
      <a:accent4>
        <a:srgbClr val="CAB575"/>
      </a:accent4>
      <a:accent5>
        <a:srgbClr val="44C8F5"/>
      </a:accent5>
      <a:accent6>
        <a:srgbClr val="FFC766"/>
      </a:accent6>
      <a:hlink>
        <a:srgbClr val="0089C4"/>
      </a:hlink>
      <a:folHlink>
        <a:srgbClr val="696C4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smtClean="0">
            <a:solidFill>
              <a:srgbClr val="000000"/>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GE.potm" id="{3E7B9375-AAC2-4A6A-9977-98F3C2AEC072}" vid="{C4DAE0FA-E195-4B1D-8BEA-DCCF1BED1D0E}"/>
    </a:ext>
  </a:extLst>
</a:theme>
</file>

<file path=ppt/theme/theme23.xml><?xml version="1.0" encoding="utf-8"?>
<a:theme xmlns:a="http://schemas.openxmlformats.org/drawingml/2006/main" name="CF_PGE158">
  <a:themeElements>
    <a:clrScheme name="Current II">
      <a:dk1>
        <a:srgbClr val="000000"/>
      </a:dk1>
      <a:lt1>
        <a:srgbClr val="FFFFFF"/>
      </a:lt1>
      <a:dk2>
        <a:srgbClr val="00446B"/>
      </a:dk2>
      <a:lt2>
        <a:srgbClr val="FFFFFF"/>
      </a:lt2>
      <a:accent1>
        <a:srgbClr val="00446B"/>
      </a:accent1>
      <a:accent2>
        <a:srgbClr val="0089C4"/>
      </a:accent2>
      <a:accent3>
        <a:srgbClr val="00BFF3"/>
      </a:accent3>
      <a:accent4>
        <a:srgbClr val="808080"/>
      </a:accent4>
      <a:accent5>
        <a:srgbClr val="FDB916"/>
      </a:accent5>
      <a:accent6>
        <a:srgbClr val="808080"/>
      </a:accent6>
      <a:hlink>
        <a:srgbClr val="00BFF3"/>
      </a:hlink>
      <a:folHlink>
        <a:srgbClr val="808080"/>
      </a:folHlink>
    </a:clrScheme>
    <a:fontScheme name="Custom 117">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II">
        <a:dk1>
          <a:srgbClr val="000000"/>
        </a:dk1>
        <a:lt1>
          <a:srgbClr val="FFFFFF"/>
        </a:lt1>
        <a:dk2>
          <a:srgbClr val="00446B"/>
        </a:dk2>
        <a:lt2>
          <a:srgbClr val="FFFFFF"/>
        </a:lt2>
        <a:accent1>
          <a:srgbClr val="00446B"/>
        </a:accent1>
        <a:accent2>
          <a:srgbClr val="0089C4"/>
        </a:accent2>
        <a:accent3>
          <a:srgbClr val="00BFF3"/>
        </a:accent3>
        <a:accent4>
          <a:srgbClr val="808080"/>
        </a:accent4>
        <a:accent5>
          <a:srgbClr val="FDB916"/>
        </a:accent5>
        <a:accent6>
          <a:srgbClr val="808080"/>
        </a:accent6>
        <a:hlink>
          <a:srgbClr val="00BFF3"/>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F_PGE158.potx" id="{8C961515-1DA1-4B4B-BBA3-A872E890A4D5}" vid="{30240586-960A-423A-9200-7AC7323A03FE}"/>
    </a:ext>
  </a:extLst>
</a:theme>
</file>

<file path=ppt/theme/theme24.xml><?xml version="1.0" encoding="utf-8"?>
<a:theme xmlns:a="http://schemas.openxmlformats.org/drawingml/2006/main" name="1_T3LE_16.9_ECM">
  <a:themeElements>
    <a:clrScheme name="T3LE_16.9_ECM">
      <a:dk1>
        <a:srgbClr val="0089C4"/>
      </a:dk1>
      <a:lt1>
        <a:sysClr val="window" lastClr="FFFFFF"/>
      </a:lt1>
      <a:dk2>
        <a:srgbClr val="777777"/>
      </a:dk2>
      <a:lt2>
        <a:srgbClr val="BBBBBB"/>
      </a:lt2>
      <a:accent1>
        <a:srgbClr val="0089C4"/>
      </a:accent1>
      <a:accent2>
        <a:srgbClr val="FFA100"/>
      </a:accent2>
      <a:accent3>
        <a:srgbClr val="70A489"/>
      </a:accent3>
      <a:accent4>
        <a:srgbClr val="CAB575"/>
      </a:accent4>
      <a:accent5>
        <a:srgbClr val="44C8F5"/>
      </a:accent5>
      <a:accent6>
        <a:srgbClr val="FFC766"/>
      </a:accent6>
      <a:hlink>
        <a:srgbClr val="0089C4"/>
      </a:hlink>
      <a:folHlink>
        <a:srgbClr val="696C40"/>
      </a:folHlink>
    </a:clrScheme>
    <a:fontScheme name="T3LE_16.9_EC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rgbClr val="3C3C3C"/>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36000" tIns="36000" rIns="36000" bIns="36000" rtlCol="0">
        <a:spAutoFit/>
      </a:bodyPr>
      <a:lstStyle>
        <a:defPPr marL="0" indent="0" algn="l">
          <a:buNone/>
          <a:defRPr sz="1600" dirty="0" err="1" smtClean="0">
            <a:solidFill>
              <a:srgbClr val="3C3C3C"/>
            </a:solidFill>
          </a:defRPr>
        </a:defPPr>
      </a:lstStyle>
    </a:txDef>
  </a:objectDefaults>
  <a:extraClrSchemeLst/>
  <a:extLst>
    <a:ext uri="{05A4C25C-085E-4340-85A3-A5531E510DB2}">
      <thm15:themeFamily xmlns:thm15="http://schemas.microsoft.com/office/thememl/2012/main" name="T3LE_16.9_ECM_SampleFile_vF" id="{09EB8CAA-7F64-4A7D-AE6F-0D7139DAD359}" vid="{C06DBF00-8CBA-4CE5-8C52-B228ECB97E44}"/>
    </a:ext>
  </a:ext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tandard design">
  <a:themeElements>
    <a:clrScheme name="Excite">
      <a:dk1>
        <a:sysClr val="windowText" lastClr="000000"/>
      </a:dk1>
      <a:lt1>
        <a:sysClr val="window" lastClr="FFFFFF"/>
      </a:lt1>
      <a:dk2>
        <a:srgbClr val="39302A"/>
      </a:dk2>
      <a:lt2>
        <a:srgbClr val="BCBEC0"/>
      </a:lt2>
      <a:accent1>
        <a:srgbClr val="99CA3C"/>
      </a:accent1>
      <a:accent2>
        <a:srgbClr val="FFDE17"/>
      </a:accent2>
      <a:accent3>
        <a:srgbClr val="FB933F"/>
      </a:accent3>
      <a:accent4>
        <a:srgbClr val="F7931D"/>
      </a:accent4>
      <a:accent5>
        <a:srgbClr val="F05A28"/>
      </a:accent5>
      <a:accent6>
        <a:srgbClr val="25A5CC"/>
      </a:accent6>
      <a:hlink>
        <a:srgbClr val="2998E3"/>
      </a:hlink>
      <a:folHlink>
        <a:srgbClr val="176BB1"/>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themeElements>
    <a:clrScheme name="Custom 7">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2190C8"/>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B8AAD638-0C9A-074A-A1F5-9C25FAF37ABD}"/>
    </a:ext>
  </a:extLst>
</a:theme>
</file>

<file path=ppt/theme/theme5.xml><?xml version="1.0" encoding="utf-8"?>
<a:theme xmlns:a="http://schemas.openxmlformats.org/drawingml/2006/main" name="Content">
  <a:themeElements>
    <a:clrScheme name="Accessibility">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2190C8"/>
      </a:hlink>
      <a:folHlink>
        <a:srgbClr val="7030A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6.xml><?xml version="1.0" encoding="utf-8"?>
<a:theme xmlns:a="http://schemas.openxmlformats.org/drawingml/2006/main" name="3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CARB Theme Fonts">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B_template_sketch_2023" id="{96EE3B25-3727-DA4A-97DE-7702B955CE82}" vid="{94DB5599-7003-AD4B-AB2B-1F6B4BA3F7C5}"/>
    </a:ext>
  </a:extLst>
</a:theme>
</file>

<file path=ppt/theme/theme7.xml><?xml version="1.0" encoding="utf-8"?>
<a:theme xmlns:a="http://schemas.openxmlformats.org/drawingml/2006/main" name="Sustainable Residential Communities Project Proposal by Slidesgo">
  <a:themeElements>
    <a:clrScheme name="Simple Light">
      <a:dk1>
        <a:srgbClr val="422C12"/>
      </a:dk1>
      <a:lt1>
        <a:srgbClr val="FCF8ED"/>
      </a:lt1>
      <a:dk2>
        <a:srgbClr val="F9EFC7"/>
      </a:dk2>
      <a:lt2>
        <a:srgbClr val="F1DA80"/>
      </a:lt2>
      <a:accent1>
        <a:srgbClr val="E3B600"/>
      </a:accent1>
      <a:accent2>
        <a:srgbClr val="F8A241"/>
      </a:accent2>
      <a:accent3>
        <a:srgbClr val="AC702D"/>
      </a:accent3>
      <a:accent4>
        <a:srgbClr val="CED9AD"/>
      </a:accent4>
      <a:accent5>
        <a:srgbClr val="7B9920"/>
      </a:accent5>
      <a:accent6>
        <a:srgbClr val="465E18"/>
      </a:accent6>
      <a:hlink>
        <a:srgbClr val="422C1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b="1" dirty="0">
            <a:solidFill>
              <a:schemeClr val="bg1"/>
            </a:solidFill>
            <a:latin typeface="Proxima Nova" panose="02000506030000020004" pitchFamily="50" charset="0"/>
            <a:ea typeface="Verdana" panose="020B0604030504040204" pitchFamily="34" charset="0"/>
          </a:defRPr>
        </a:defPPr>
      </a:lstStyle>
    </a:txDef>
  </a:objectDefaults>
  <a:extraClrSchemeLst/>
  <a:extLst>
    <a:ext uri="{05A4C25C-085E-4340-85A3-A5531E510DB2}">
      <thm15:themeFamily xmlns:thm15="http://schemas.microsoft.com/office/thememl/2012/main" name="SVCE PPT Template_Feb2025" id="{3EA56048-5545-402C-B06F-4B402187ADBB}" vid="{FDED7D24-FF78-4886-A575-4660940EE823}"/>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E50E906CBED44985C5A72295AC4046" ma:contentTypeVersion="19" ma:contentTypeDescription="Create a new document." ma:contentTypeScope="" ma:versionID="550d70f69b538dde8245ef01acb2e0fd">
  <xsd:schema xmlns:xsd="http://www.w3.org/2001/XMLSchema" xmlns:xs="http://www.w3.org/2001/XMLSchema" xmlns:p="http://schemas.microsoft.com/office/2006/metadata/properties" xmlns:ns2="82a1d857-699d-4ad8-8df6-a48f95e96d3b" xmlns:ns3="c84948d9-b961-49fe-a95b-0e14a4ad714f" targetNamespace="http://schemas.microsoft.com/office/2006/metadata/properties" ma:root="true" ma:fieldsID="7b0b75b0d8861c1cb258cb08341f4c84" ns2:_="" ns3:_="">
    <xsd:import namespace="82a1d857-699d-4ad8-8df6-a48f95e96d3b"/>
    <xsd:import namespace="c84948d9-b961-49fe-a95b-0e14a4ad71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3:TaxCatchAll" minOccurs="0"/>
                <xsd:element ref="ns2:lcf76f155ced4ddcb4097134ff3c332f" minOccurs="0"/>
                <xsd:element ref="ns2:MediaServiceOCR"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a1d857-699d-4ad8-8df6-a48f95e96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8c64cc-ee56-435d-b6d0-239f1a5e0d9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4948d9-b961-49fe-a95b-0e14a4ad71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de9481d-6fc9-492a-9464-01cb5eeb989d}" ma:internalName="TaxCatchAll" ma:showField="CatchAllData" ma:web="c84948d9-b961-49fe-a95b-0e14a4ad7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a1d857-699d-4ad8-8df6-a48f95e96d3b">
      <Terms xmlns="http://schemas.microsoft.com/office/infopath/2007/PartnerControls"/>
    </lcf76f155ced4ddcb4097134ff3c332f>
    <TaxCatchAll xmlns="c84948d9-b961-49fe-a95b-0e14a4ad714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07BC97-547A-41F1-97AA-B57F62CE10EE}">
  <ds:schemaRefs>
    <ds:schemaRef ds:uri="82a1d857-699d-4ad8-8df6-a48f95e96d3b"/>
    <ds:schemaRef ds:uri="c84948d9-b961-49fe-a95b-0e14a4ad71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134F77-A431-4E03-BA3B-5D70DDF6C0B9}">
  <ds:schemaRefs>
    <ds:schemaRef ds:uri="82a1d857-699d-4ad8-8df6-a48f95e96d3b"/>
    <ds:schemaRef ds:uri="c84948d9-b961-49fe-a95b-0e14a4ad71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23382DC-2FE7-47B3-AB7B-A2F463B025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171</Slides>
  <Notes>87</Notes>
  <HiddenSlides>0</HiddenSlides>
  <ScaleCrop>false</ScaleCrop>
  <HeadingPairs>
    <vt:vector size="4" baseType="variant">
      <vt:variant>
        <vt:lpstr>Theme</vt:lpstr>
      </vt:variant>
      <vt:variant>
        <vt:i4>25</vt:i4>
      </vt:variant>
      <vt:variant>
        <vt:lpstr>Slide Titles</vt:lpstr>
      </vt:variant>
      <vt:variant>
        <vt:i4>171</vt:i4>
      </vt:variant>
    </vt:vector>
  </HeadingPairs>
  <TitlesOfParts>
    <vt:vector size="196" baseType="lpstr">
      <vt:lpstr>Office Theme</vt:lpstr>
      <vt:lpstr>1_Office Theme</vt:lpstr>
      <vt:lpstr>Standard design</vt:lpstr>
      <vt:lpstr>Title</vt:lpstr>
      <vt:lpstr>Content</vt:lpstr>
      <vt:lpstr>3_Office Theme</vt:lpstr>
      <vt:lpstr>Sustainable Residential Communities Project Proposal by Slidesgo</vt:lpstr>
      <vt:lpstr>4_Office Theme</vt:lpstr>
      <vt:lpstr>26_Office Theme</vt:lpstr>
      <vt:lpstr>31_Office Theme</vt:lpstr>
      <vt:lpstr>30_Office Theme</vt:lpstr>
      <vt:lpstr>29_Office Theme</vt:lpstr>
      <vt:lpstr>Custom Design</vt:lpstr>
      <vt:lpstr>SCE 4x3 Template_White</vt:lpstr>
      <vt:lpstr>5_Office Theme</vt:lpstr>
      <vt:lpstr>6_Office Theme</vt:lpstr>
      <vt:lpstr>CPUC White</vt:lpstr>
      <vt:lpstr>CPUC Gold</vt:lpstr>
      <vt:lpstr>CPUC Blue</vt:lpstr>
      <vt:lpstr>1_SMUD_PPT_template2</vt:lpstr>
      <vt:lpstr>Tile Page</vt:lpstr>
      <vt:lpstr>PGE Tab Theme</vt:lpstr>
      <vt:lpstr>CF_PGE158</vt:lpstr>
      <vt:lpstr>1_T3LE_16.9_ECM</vt:lpstr>
      <vt:lpstr>2_Office Theme</vt:lpstr>
      <vt:lpstr>Building Decarbonization Best Practices and Future Pathways Workshop – Day 2 Building Decarbonization Proceeding (R.19-01-011)</vt:lpstr>
      <vt:lpstr>Welcome &amp; Opening Remarks</vt:lpstr>
      <vt:lpstr>UN Sustainability Collaboration</vt:lpstr>
      <vt:lpstr>Introducing The Enniscorthy International Forum  and its Buildings Action Coalition  Tangible Actions to Deliver the 2030 Agenda for Sustainable Development and the Paris Agreement/Climate Agenda</vt:lpstr>
      <vt:lpstr>BAC Vision</vt:lpstr>
      <vt:lpstr>BAC Mission</vt:lpstr>
      <vt:lpstr>BAC/UN MOU elements</vt:lpstr>
      <vt:lpstr>Continuation of the elements of the MOU that EIF has with the United Nations</vt:lpstr>
      <vt:lpstr>Delivering High Performance in buildings and the Built Environment</vt:lpstr>
      <vt:lpstr>Buildings Action Coalition</vt:lpstr>
      <vt:lpstr>Thank you!!! Come Join the  Buildings Action Coalition!  www.enniscorthyforum.org   Contact: ba@enniscorthyforum.org  Phone: +353 87-6736966</vt:lpstr>
      <vt:lpstr>EU POLICIES AND Support Instruments on Energy Efficiency OF BUILDINGS</vt:lpstr>
      <vt:lpstr>Organisational structure</vt:lpstr>
      <vt:lpstr>Key facts on energy and buildings and supportive legislation</vt:lpstr>
      <vt:lpstr>Energy Performance of Buildings Directive: Timeline</vt:lpstr>
      <vt:lpstr>Energy Performance of Buildings Directive: Conceptual Approach</vt:lpstr>
      <vt:lpstr>Energy Performance of Buildings Directive: Most Impactful Provisions</vt:lpstr>
      <vt:lpstr>Nearly zero-energy (2010) vs. Zero-emission building (2024)</vt:lpstr>
      <vt:lpstr>Key articles in the Energy Performance of Buildings Directive </vt:lpstr>
      <vt:lpstr>National Building Renovation Plans</vt:lpstr>
      <vt:lpstr>What are our projects and activities?</vt:lpstr>
      <vt:lpstr>What are our projects and activities? 2</vt:lpstr>
      <vt:lpstr>What are our projects and activities?</vt:lpstr>
      <vt:lpstr>Green Transition Forum 6.0, 1-5th June, Sofia</vt:lpstr>
      <vt:lpstr>Thank you for your attention!</vt:lpstr>
      <vt:lpstr>Systems Thinking Applied to Building Decarbonization</vt:lpstr>
      <vt:lpstr>Building Decarbonization is a Systems Challenge</vt:lpstr>
      <vt:lpstr>Systems Thinking?  </vt:lpstr>
      <vt:lpstr>Buildings are Dynamic  </vt:lpstr>
      <vt:lpstr>The Distribution Grid Wasn’t Designed - it Grew</vt:lpstr>
      <vt:lpstr>Why Buildings - Grid Integration?  </vt:lpstr>
      <vt:lpstr>Australia as a Test Case  </vt:lpstr>
      <vt:lpstr>What Australia Changed?  </vt:lpstr>
      <vt:lpstr>A Systems Thinking Path Forward </vt:lpstr>
      <vt:lpstr>Decarbonization is a Design Choice </vt:lpstr>
      <vt:lpstr>Thank you   </vt:lpstr>
      <vt:lpstr>Break – 15 Minutes</vt:lpstr>
      <vt:lpstr>State Agency Panel</vt:lpstr>
      <vt:lpstr>Equitable Building Decarbonization  Direct Install Program</vt:lpstr>
      <vt:lpstr>Building Decarbonization and Equity</vt:lpstr>
      <vt:lpstr>Equitable Building Decarbonization Program Subprograms</vt:lpstr>
      <vt:lpstr>Statewide Direct Install Program Public Process and Timeline</vt:lpstr>
      <vt:lpstr>Regional Administrators</vt:lpstr>
      <vt:lpstr>Statewide Direct Install Program Overview</vt:lpstr>
      <vt:lpstr>How Were Communities Selected? </vt:lpstr>
      <vt:lpstr>Initial Community Focus Areas</vt:lpstr>
      <vt:lpstr>Community Application Process</vt:lpstr>
      <vt:lpstr>Eligible Measures</vt:lpstr>
      <vt:lpstr>Using Utility Meter Data to Inform Outreach and Measure Results</vt:lpstr>
      <vt:lpstr>Contact</vt:lpstr>
      <vt:lpstr>Zero-Emission Space and Water Heaters + Refrigerants</vt:lpstr>
      <vt:lpstr>Statewide Greenhouse Gas Emissions (2023)</vt:lpstr>
      <vt:lpstr>Zero-Emission Space and Water Heater Regulatory Concept Evolution</vt:lpstr>
      <vt:lpstr>Emissive Sales Limit  Revised Regulatory Proposal</vt:lpstr>
      <vt:lpstr>Emissive Sales Baseline and Proposed Emissive Limits </vt:lpstr>
      <vt:lpstr>Potential Credits Focused Primarily on Emission Reductions</vt:lpstr>
      <vt:lpstr>Potential Credits Focused Primarily on End User Issues and Equity</vt:lpstr>
      <vt:lpstr>Potential Credits Focused on Reducing the Impacts of Refrigerants</vt:lpstr>
      <vt:lpstr>Statewide Greenhouse Gas Emissions (2023)</vt:lpstr>
      <vt:lpstr>CARB’s HFC Regulation (2020)  and the National HFC Phasedown</vt:lpstr>
      <vt:lpstr>FRIP: F-gas Reduction Incentive Program</vt:lpstr>
      <vt:lpstr>REFRESH Pilot Program:  Refrigerant Recovery Process </vt:lpstr>
      <vt:lpstr>California SB 1206 (2022):  The Future of HFCs in California </vt:lpstr>
      <vt:lpstr>Thank you</vt:lpstr>
      <vt:lpstr>Publicly Owned Utility and Community Choice Aggregator Panel</vt:lpstr>
      <vt:lpstr>Building electrification in the Sacramento region  Jennifer Venema, Senior Strategic Business Planner </vt:lpstr>
      <vt:lpstr>About SMUD</vt:lpstr>
      <vt:lpstr>Zero Carbon Plan</vt:lpstr>
      <vt:lpstr>Building electrification goals</vt:lpstr>
      <vt:lpstr>Early wins in single-family electrification </vt:lpstr>
      <vt:lpstr>Maximizing the impact of the trade ally network and external funds</vt:lpstr>
      <vt:lpstr>Finding opportunities for cost efficiencies</vt:lpstr>
      <vt:lpstr>Variation in cost and performance by installer </vt:lpstr>
      <vt:lpstr>Understanding technology impacts and installation practices of heat pump HVACs</vt:lpstr>
      <vt:lpstr>Scaling marketing and engagement</vt:lpstr>
      <vt:lpstr>Neighborhood Power Partners Curtis Park Electric Stars</vt:lpstr>
      <vt:lpstr>Leaving no community behind </vt:lpstr>
      <vt:lpstr>Working with community</vt:lpstr>
      <vt:lpstr>Take-aways</vt:lpstr>
      <vt:lpstr>Wrap-up</vt:lpstr>
      <vt:lpstr>Decarbonization  in Palo Alto  California Public Utilities Commission Building Decarbonization Proceeding </vt:lpstr>
      <vt:lpstr>About the City of Palo Alto</vt:lpstr>
      <vt:lpstr>Results To-Date</vt:lpstr>
      <vt:lpstr>Current Decarbonization Programs </vt:lpstr>
      <vt:lpstr>Grid Modernization Program </vt:lpstr>
      <vt:lpstr>Grid Modernization Program 2 </vt:lpstr>
      <vt:lpstr>Gas System Transition Study</vt:lpstr>
      <vt:lpstr>Gas System Transition Study 2</vt:lpstr>
      <vt:lpstr>Future Decarbonization Strategic Planning </vt:lpstr>
      <vt:lpstr>Final slide</vt:lpstr>
      <vt:lpstr>How to unlock the power of local jurisdictions to advance statewide decarbonization</vt:lpstr>
      <vt:lpstr>Local jurisdictions are key to achieving building decarb goals but often lack the technical resources to fully leverage their power. </vt:lpstr>
      <vt:lpstr>SVCE is the Community Choice Aggregator for 13 Santa Clara County communities.</vt:lpstr>
      <vt:lpstr>Best Practices SVCE Has Gathered </vt:lpstr>
      <vt:lpstr>Training for local building officials and permitting staff has streamlined decarbonization.</vt:lpstr>
      <vt:lpstr>Electrification readiness codes pave the way for future neighborhood decarbonization.</vt:lpstr>
      <vt:lpstr>Removing barriers to decarbonizing affordable multifamily housing.</vt:lpstr>
      <vt:lpstr>Strategies to Leverage</vt:lpstr>
      <vt:lpstr>Peter Mustacich, PE</vt:lpstr>
      <vt:lpstr>Lunch</vt:lpstr>
      <vt:lpstr>Ratepayer Advocate and Community-Based Organization Panel</vt:lpstr>
      <vt:lpstr>California Public Advocates Office</vt:lpstr>
      <vt:lpstr>BEEP Community Listening Sessions Findings</vt:lpstr>
      <vt:lpstr>Background Antecedentes</vt:lpstr>
      <vt:lpstr>CARB, CPUC, and CEC regulatory purview</vt:lpstr>
      <vt:lpstr>Concerns Inquietudes</vt:lpstr>
      <vt:lpstr>Preliminary Solutions Soluciones preliminares</vt:lpstr>
      <vt:lpstr>Solutions for Energy Pollution Inside &amp; Outside Homes (Cumulative Effects) Soluciones para la contaminación energética dentro y fuera de los hogares (efectos acumulativos)</vt:lpstr>
      <vt:lpstr>Solutions for Accessibility to Energy Programs Soluciones para la accesibilidad a los programas energéticos </vt:lpstr>
      <vt:lpstr>Solutions for Electrification Impact on Bills &amp; Affordability Soluciones para el impacto de la electrificación en las facturas y la asequibilidad</vt:lpstr>
      <vt:lpstr>Next Steps from Listening Sessions Próximos pasos tras las Sesiones de Escucha</vt:lpstr>
      <vt:lpstr>Thanks! Gracias!</vt:lpstr>
      <vt:lpstr>Investor-Owned Utility Panel</vt:lpstr>
      <vt:lpstr>Building Decarbonization  Best Practices &amp; Future Pathways</vt:lpstr>
      <vt:lpstr>Purpose of Presentation</vt:lpstr>
      <vt:lpstr>Building decarbonization at PG&amp;E</vt:lpstr>
      <vt:lpstr>Building electrification (BE) vision</vt:lpstr>
      <vt:lpstr>Where we are today &amp; lessons learned</vt:lpstr>
      <vt:lpstr>Supporting customers every step throughout the electrification journey</vt:lpstr>
      <vt:lpstr>Opportunities to scale building decarbonization</vt:lpstr>
      <vt:lpstr>  Building Decarbonization Workshop </vt:lpstr>
      <vt:lpstr>Current Efforts</vt:lpstr>
      <vt:lpstr>Lessons Learned &amp; Opportunities </vt:lpstr>
      <vt:lpstr>Lessons Learned &amp; Opportunities continued </vt:lpstr>
      <vt:lpstr>Conclusion</vt:lpstr>
      <vt:lpstr>Thank you.    For additional information contact, Melodee Black at Melodee.Black@sce.com</vt:lpstr>
      <vt:lpstr>CPUC Building Decarbonization Best Practices and Future Pathways Workshop </vt:lpstr>
      <vt:lpstr>Current Landscape and Programs</vt:lpstr>
      <vt:lpstr>Challenges and Lessons Learned</vt:lpstr>
      <vt:lpstr>Opportunities and Vision</vt:lpstr>
      <vt:lpstr>Break – 15 Minutes</vt:lpstr>
      <vt:lpstr>Gas Utility and Networked Geothermal Panel</vt:lpstr>
      <vt:lpstr>Gas decarbonization and non-pipeline Alternative Discussion</vt:lpstr>
      <vt:lpstr>Economy-wide Decarbonization Requires Economy-wide Solutions</vt:lpstr>
      <vt:lpstr>Non-Pipeline Alternatives (NPAs) May Offer a Nexus for Gas Utilities to Explore Zonal Decarbonization</vt:lpstr>
      <vt:lpstr>Tapping the Thermal Energy Opportunity</vt:lpstr>
      <vt:lpstr>WHAT IS ANTHROTHERMAL ?</vt:lpstr>
      <vt:lpstr>WHAT IS GEOTHERMAL ?</vt:lpstr>
      <vt:lpstr>WHAT IS A THERMAL ENERGY NETWORK ?</vt:lpstr>
      <vt:lpstr>WHAT IS A THERMAL ENERGY RESOURCE ?</vt:lpstr>
      <vt:lpstr>WHAT IS A THERMAL UTILITY?</vt:lpstr>
      <vt:lpstr>PowerPoint Presentation</vt:lpstr>
      <vt:lpstr>GRID BENEFITS</vt:lpstr>
      <vt:lpstr>COLORADO MESA PROJECT</vt:lpstr>
      <vt:lpstr>WORKFORCE</vt:lpstr>
      <vt:lpstr>GAS TO GEO</vt:lpstr>
      <vt:lpstr>GAS UTILITY INTEREST</vt:lpstr>
      <vt:lpstr>PowerPoint Presentation</vt:lpstr>
      <vt:lpstr>POLICY PATHWAY: REGULATION</vt:lpstr>
      <vt:lpstr>FRAMINGHAM PROJECT</vt:lpstr>
      <vt:lpstr>PowerPoint Presentation</vt:lpstr>
      <vt:lpstr>DATA?  DATABANK!</vt:lpstr>
      <vt:lpstr>SCALING ?</vt:lpstr>
      <vt:lpstr>THERMAL MOMENTUM</vt:lpstr>
      <vt:lpstr>#ThinkThermalTogether</vt:lpstr>
      <vt:lpstr>APPENDIX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Forum</vt:lpstr>
      <vt:lpstr>Next Steps (Post-Workshop)</vt:lpstr>
      <vt:lpstr>Closing Remarks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Cook, Meghan</dc:creator>
  <cp:revision>2</cp:revision>
  <dcterms:created xsi:type="dcterms:W3CDTF">2026-01-19T21:05:57Z</dcterms:created>
  <dcterms:modified xsi:type="dcterms:W3CDTF">2026-01-29T03:14:07Z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0x0101008AE50E906CBED44985C5A72295AC4046</vt:lpwstr>
  </property>
  <property fmtid="{D5CDD505-2E9C-101B-9397-08002B2CF9AE}" pid="3" name="MediaServiceImageTags">
    <vt:lpwstr/>
  </property>
</Properties>
</file>