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61" r:id="rId3"/>
    <p:sldId id="262" r:id="rId4"/>
    <p:sldId id="257" r:id="rId5"/>
    <p:sldId id="260" r:id="rId6"/>
    <p:sldId id="259" r:id="rId7"/>
    <p:sldId id="258" r:id="rId8"/>
    <p:sldId id="263" r:id="rId9"/>
    <p:sldId id="264" r:id="rId10"/>
    <p:sldId id="265" r:id="rId11"/>
    <p:sldId id="267" r:id="rId12"/>
    <p:sldId id="266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57"/>
    <p:restoredTop sz="94628"/>
  </p:normalViewPr>
  <p:slideViewPr>
    <p:cSldViewPr snapToGrid="0">
      <p:cViewPr varScale="1">
        <p:scale>
          <a:sx n="115" d="100"/>
          <a:sy n="115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0BC09-8F46-1E46-A20F-FEE9B41FCBCD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CF17D-C4A2-D545-96E8-BC99F3C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93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CF17D-C4A2-D545-96E8-BC99F3C6B1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365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CF17D-C4A2-D545-96E8-BC99F3C6B1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75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329958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7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9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41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21018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54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6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44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7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8225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9320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4431C5F-1ABD-CA43-BBFB-D91FE8800E55}" type="datetimeFigureOut">
              <a:rPr lang="en-US" smtClean="0"/>
              <a:t>5/9/23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50B584EE-7FDD-F440-A976-A2752297D8E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86086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3D0D1-7B4D-9EFF-0340-99B575E182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 err="1"/>
              <a:t>CPower</a:t>
            </a:r>
            <a:r>
              <a:rPr lang="en-US" cap="small" dirty="0"/>
              <a:t> 2022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E88541-557F-1173-EB58-670BE4D01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735092"/>
            <a:ext cx="6831673" cy="1746295"/>
          </a:xfrm>
        </p:spPr>
        <p:txBody>
          <a:bodyPr>
            <a:normAutofit/>
          </a:bodyPr>
          <a:lstStyle/>
          <a:p>
            <a:r>
              <a:rPr lang="en-US" sz="3200" dirty="0"/>
              <a:t>Load Impact Evaluation</a:t>
            </a:r>
          </a:p>
          <a:p>
            <a:endParaRPr lang="en-US" sz="3200" dirty="0"/>
          </a:p>
          <a:p>
            <a:r>
              <a:rPr lang="en-US" dirty="0"/>
              <a:t>May 10,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8AA9A6-EF88-3D91-0039-BB9F6A1204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892" y="5481387"/>
            <a:ext cx="1908014" cy="1192509"/>
          </a:xfrm>
          <a:prstGeom prst="rect">
            <a:avLst/>
          </a:prstGeom>
        </p:spPr>
      </p:pic>
      <p:pic>
        <p:nvPicPr>
          <p:cNvPr id="6" name="Picture 2" descr="Cpower logo">
            <a:extLst>
              <a:ext uri="{FF2B5EF4-FFF2-40B4-BE49-F238E27FC236}">
                <a16:creationId xmlns:a16="http://schemas.microsoft.com/office/drawing/2014/main" id="{20B577B2-A9F4-3EA0-F687-84FEB9EA9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982" y="738330"/>
            <a:ext cx="3543193" cy="76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03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DFA8-98DD-62B7-9604-4536484E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Load Impact by Load Type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8D6795A-113F-24AD-BD98-497BFD5A5A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766770"/>
              </p:ext>
            </p:extLst>
          </p:nvPr>
        </p:nvGraphicFramePr>
        <p:xfrm>
          <a:off x="1371600" y="2171700"/>
          <a:ext cx="9955257" cy="369200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803149">
                  <a:extLst>
                    <a:ext uri="{9D8B030D-6E8A-4147-A177-3AD203B41FA5}">
                      <a16:colId xmlns:a16="http://schemas.microsoft.com/office/drawing/2014/main" val="2028682316"/>
                    </a:ext>
                  </a:extLst>
                </a:gridCol>
                <a:gridCol w="1038387">
                  <a:extLst>
                    <a:ext uri="{9D8B030D-6E8A-4147-A177-3AD203B41FA5}">
                      <a16:colId xmlns:a16="http://schemas.microsoft.com/office/drawing/2014/main" val="2182323286"/>
                    </a:ext>
                  </a:extLst>
                </a:gridCol>
                <a:gridCol w="1007390">
                  <a:extLst>
                    <a:ext uri="{9D8B030D-6E8A-4147-A177-3AD203B41FA5}">
                      <a16:colId xmlns:a16="http://schemas.microsoft.com/office/drawing/2014/main" val="3241321451"/>
                    </a:ext>
                  </a:extLst>
                </a:gridCol>
                <a:gridCol w="1146874">
                  <a:extLst>
                    <a:ext uri="{9D8B030D-6E8A-4147-A177-3AD203B41FA5}">
                      <a16:colId xmlns:a16="http://schemas.microsoft.com/office/drawing/2014/main" val="1036240404"/>
                    </a:ext>
                  </a:extLst>
                </a:gridCol>
                <a:gridCol w="1193370">
                  <a:extLst>
                    <a:ext uri="{9D8B030D-6E8A-4147-A177-3AD203B41FA5}">
                      <a16:colId xmlns:a16="http://schemas.microsoft.com/office/drawing/2014/main" val="991120523"/>
                    </a:ext>
                  </a:extLst>
                </a:gridCol>
                <a:gridCol w="1177871">
                  <a:extLst>
                    <a:ext uri="{9D8B030D-6E8A-4147-A177-3AD203B41FA5}">
                      <a16:colId xmlns:a16="http://schemas.microsoft.com/office/drawing/2014/main" val="2901018188"/>
                    </a:ext>
                  </a:extLst>
                </a:gridCol>
                <a:gridCol w="1084881">
                  <a:extLst>
                    <a:ext uri="{9D8B030D-6E8A-4147-A177-3AD203B41FA5}">
                      <a16:colId xmlns:a16="http://schemas.microsoft.com/office/drawing/2014/main" val="1446878173"/>
                    </a:ext>
                  </a:extLst>
                </a:gridCol>
                <a:gridCol w="1503335">
                  <a:extLst>
                    <a:ext uri="{9D8B030D-6E8A-4147-A177-3AD203B41FA5}">
                      <a16:colId xmlns:a16="http://schemas.microsoft.com/office/drawing/2014/main" val="1235525764"/>
                    </a:ext>
                  </a:extLst>
                </a:gridCol>
              </a:tblGrid>
              <a:tr h="15213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Load Type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Event Count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 Temp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(F)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Meters in Analysis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Baseline Load (MW)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Impact (MW)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 Impact (%)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90% Confidence Interval (MW)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5008297"/>
                  </a:ext>
                </a:extLst>
              </a:tr>
              <a:tr h="6681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Battery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11.1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1.5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13.1%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(0.8, 2.1)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7794941"/>
                  </a:ext>
                </a:extLst>
              </a:tr>
              <a:tr h="8342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HVAC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1116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166.0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22.9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13.8%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(16.2, 29.5)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7080469"/>
                  </a:ext>
                </a:extLst>
              </a:tr>
              <a:tr h="66818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Pumping + Refrigeration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33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6.0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4.8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81.3%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(3.7, 6.0)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7021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921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4F420A-222C-2A43-F27E-039B0A31F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685800"/>
            <a:ext cx="10376115" cy="1485900"/>
          </a:xfrm>
        </p:spPr>
        <p:txBody>
          <a:bodyPr/>
          <a:lstStyle/>
          <a:p>
            <a:r>
              <a:rPr lang="en-US" dirty="0"/>
              <a:t>Example Ex-Post Results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38AD9A-1DDD-572A-9CA7-D4A09112BB8F}"/>
              </a:ext>
            </a:extLst>
          </p:cNvPr>
          <p:cNvSpPr txBox="1"/>
          <p:nvPr/>
        </p:nvSpPr>
        <p:spPr>
          <a:xfrm>
            <a:off x="2209800" y="6380181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Herter Energy, </a:t>
            </a:r>
            <a:r>
              <a:rPr lang="en-US" i="1" dirty="0" err="1"/>
              <a:t>CPower</a:t>
            </a:r>
            <a:r>
              <a:rPr lang="en-US" i="1" dirty="0"/>
              <a:t> 2022 Ex-Post Table Generator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4FD69B-CC0D-A53F-B86E-4A6B286C0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663202"/>
            <a:ext cx="7772400" cy="471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1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C2063C7-5ADA-8228-80DE-52EEF938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Ex-Ante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62C76B-5F14-4B27-FD25-1A841D7F3DA3}"/>
              </a:ext>
            </a:extLst>
          </p:cNvPr>
          <p:cNvSpPr txBox="1"/>
          <p:nvPr/>
        </p:nvSpPr>
        <p:spPr>
          <a:xfrm>
            <a:off x="2286000" y="6172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Herter Energy, </a:t>
            </a:r>
            <a:r>
              <a:rPr lang="en-US" i="1" dirty="0" err="1"/>
              <a:t>CPower</a:t>
            </a:r>
            <a:r>
              <a:rPr lang="en-US" i="1" dirty="0"/>
              <a:t> 2022 Ex-Ante Table Generator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DE01334-FB30-CBC2-8A05-CCCC9C109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428750"/>
            <a:ext cx="7772400" cy="464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34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344B-40EC-D425-ED01-8571F7883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</a:t>
            </a:r>
            <a:r>
              <a:rPr lang="en-US" dirty="0" err="1"/>
              <a:t>CPower</a:t>
            </a:r>
            <a:r>
              <a:rPr lang="en-US" dirty="0"/>
              <a:t> 2024-2026 Forecast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380DD5A-2779-E4EC-99F2-F16A2EF47A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110687"/>
              </p:ext>
            </p:extLst>
          </p:nvPr>
        </p:nvGraphicFramePr>
        <p:xfrm>
          <a:off x="2782429" y="2116694"/>
          <a:ext cx="6627141" cy="262461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484797">
                  <a:extLst>
                    <a:ext uri="{9D8B030D-6E8A-4147-A177-3AD203B41FA5}">
                      <a16:colId xmlns:a16="http://schemas.microsoft.com/office/drawing/2014/main" val="2194612653"/>
                    </a:ext>
                  </a:extLst>
                </a:gridCol>
                <a:gridCol w="2548901">
                  <a:extLst>
                    <a:ext uri="{9D8B030D-6E8A-4147-A177-3AD203B41FA5}">
                      <a16:colId xmlns:a16="http://schemas.microsoft.com/office/drawing/2014/main" val="2792119944"/>
                    </a:ext>
                  </a:extLst>
                </a:gridCol>
                <a:gridCol w="2593443">
                  <a:extLst>
                    <a:ext uri="{9D8B030D-6E8A-4147-A177-3AD203B41FA5}">
                      <a16:colId xmlns:a16="http://schemas.microsoft.com/office/drawing/2014/main" val="435899524"/>
                    </a:ext>
                  </a:extLst>
                </a:gridCol>
              </a:tblGrid>
              <a:tr h="656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Year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IOU 1-in-2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ISO 1-in-2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6868354"/>
                  </a:ext>
                </a:extLst>
              </a:tr>
              <a:tr h="656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2024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45.2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45.5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67108331"/>
                  </a:ext>
                </a:extLst>
              </a:tr>
              <a:tr h="656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2025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50.7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51.0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8549601"/>
                  </a:ext>
                </a:extLst>
              </a:tr>
              <a:tr h="65615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2026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57.0</a:t>
                      </a:r>
                      <a:endParaRPr lang="en-US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57.3</a:t>
                      </a:r>
                      <a:endParaRPr lang="en-US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37099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205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7D66-521C-08E7-4BE3-D8BFE96C2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/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264E44-7B57-FC93-25F6-21C26423DA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680"/>
          <a:stretch/>
        </p:blipFill>
        <p:spPr>
          <a:xfrm>
            <a:off x="2209800" y="2171700"/>
            <a:ext cx="7772400" cy="33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17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52D50-E6B1-CC06-5A8B-B4A2FEBE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</a:t>
            </a:r>
            <a:r>
              <a:rPr lang="en-US" dirty="0" err="1"/>
              <a:t>CPower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0491B-B56D-6F7A-DDD0-FDF9CC785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53126"/>
            <a:ext cx="9938084" cy="4219074"/>
          </a:xfrm>
        </p:spPr>
        <p:txBody>
          <a:bodyPr>
            <a:normAutofit lnSpcReduction="10000"/>
          </a:bodyPr>
          <a:lstStyle/>
          <a:p>
            <a:r>
              <a:rPr lang="en-US" sz="2400" b="0" i="0" u="none" strike="noStrike" dirty="0">
                <a:solidFill>
                  <a:srgbClr val="374151"/>
                </a:solidFill>
                <a:effectLst/>
              </a:rPr>
              <a:t>Leading energy management company that provides demand response and energy efficiency services to commercial, industrial, and institutional customers in North America</a:t>
            </a:r>
          </a:p>
          <a:p>
            <a:r>
              <a:rPr lang="en-US" sz="2400" b="0" i="0" u="none" strike="noStrike" dirty="0">
                <a:solidFill>
                  <a:srgbClr val="374151"/>
                </a:solidFill>
                <a:effectLst/>
              </a:rPr>
              <a:t>A subsidiary of LS Power, a power generation and transmission company with over 40 years of experience in the energy industry</a:t>
            </a:r>
          </a:p>
          <a:p>
            <a:r>
              <a:rPr lang="en-US" sz="2400" b="0" i="0" u="none" strike="noStrike" dirty="0">
                <a:solidFill>
                  <a:srgbClr val="374151"/>
                </a:solidFill>
                <a:effectLst/>
              </a:rPr>
              <a:t>Works with utilities to provide demand response services, which allows commercial and industrial customers to earn money for reducing their energy usage during times when the grid is under stress. </a:t>
            </a:r>
          </a:p>
          <a:p>
            <a:r>
              <a:rPr lang="en-US" sz="2400" b="0" i="0" u="none" strike="noStrike" dirty="0">
                <a:solidFill>
                  <a:srgbClr val="374151"/>
                </a:solidFill>
                <a:effectLst/>
              </a:rPr>
              <a:t>Provides energy efficiency solutions, including energy audits, retro-commissioning, and equipment upgrades, and facilitates energy procurement and management.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80627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E67C-B30D-1CDB-3AD8-CD08D36C2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CPower</a:t>
            </a:r>
            <a:r>
              <a:rPr lang="en-US" dirty="0"/>
              <a:t> Programs and Clients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5E34B5B-6622-169A-F818-7DC9A8538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345501"/>
              </p:ext>
            </p:extLst>
          </p:nvPr>
        </p:nvGraphicFramePr>
        <p:xfrm>
          <a:off x="1371600" y="1780674"/>
          <a:ext cx="10562947" cy="4330307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4355432">
                  <a:extLst>
                    <a:ext uri="{9D8B030D-6E8A-4147-A177-3AD203B41FA5}">
                      <a16:colId xmlns:a16="http://schemas.microsoft.com/office/drawing/2014/main" val="220076861"/>
                    </a:ext>
                  </a:extLst>
                </a:gridCol>
                <a:gridCol w="986589">
                  <a:extLst>
                    <a:ext uri="{9D8B030D-6E8A-4147-A177-3AD203B41FA5}">
                      <a16:colId xmlns:a16="http://schemas.microsoft.com/office/drawing/2014/main" val="1570161485"/>
                    </a:ext>
                  </a:extLst>
                </a:gridCol>
                <a:gridCol w="1046747">
                  <a:extLst>
                    <a:ext uri="{9D8B030D-6E8A-4147-A177-3AD203B41FA5}">
                      <a16:colId xmlns:a16="http://schemas.microsoft.com/office/drawing/2014/main" val="338894154"/>
                    </a:ext>
                  </a:extLst>
                </a:gridCol>
                <a:gridCol w="866274">
                  <a:extLst>
                    <a:ext uri="{9D8B030D-6E8A-4147-A177-3AD203B41FA5}">
                      <a16:colId xmlns:a16="http://schemas.microsoft.com/office/drawing/2014/main" val="1460843266"/>
                    </a:ext>
                  </a:extLst>
                </a:gridCol>
                <a:gridCol w="818147">
                  <a:extLst>
                    <a:ext uri="{9D8B030D-6E8A-4147-A177-3AD203B41FA5}">
                      <a16:colId xmlns:a16="http://schemas.microsoft.com/office/drawing/2014/main" val="837968799"/>
                    </a:ext>
                  </a:extLst>
                </a:gridCol>
                <a:gridCol w="989110">
                  <a:extLst>
                    <a:ext uri="{9D8B030D-6E8A-4147-A177-3AD203B41FA5}">
                      <a16:colId xmlns:a16="http://schemas.microsoft.com/office/drawing/2014/main" val="1036171252"/>
                    </a:ext>
                  </a:extLst>
                </a:gridCol>
                <a:gridCol w="1500648">
                  <a:extLst>
                    <a:ext uri="{9D8B030D-6E8A-4147-A177-3AD203B41FA5}">
                      <a16:colId xmlns:a16="http://schemas.microsoft.com/office/drawing/2014/main" val="1702059854"/>
                    </a:ext>
                  </a:extLst>
                </a:gridCol>
              </a:tblGrid>
              <a:tr h="9522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Load Type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PGE CBP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PGE DRAM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SCE CBP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SCE RA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SDGE CBP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Total by Load Type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615019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Battery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046044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HVAC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272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36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279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112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66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765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2938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HVAC + Lighting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148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152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371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766426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HVAC + Lighting + Refrigeration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66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66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79083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Refrigeration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171993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Water Pumping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17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14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4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9638795"/>
                  </a:ext>
                </a:extLst>
              </a:tr>
              <a:tr h="63484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Total by Program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326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261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281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279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106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1,253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9650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811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CB372C6-B477-E66E-3525-37DA36BD0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Diurnal Load Shapes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B6CCE472-EAAD-839D-5C1B-A2134069A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7B73151-BC66-6949-ECCC-A01AC671FC9D}"/>
              </a:ext>
            </a:extLst>
          </p:cNvPr>
          <p:cNvGrpSpPr/>
          <p:nvPr/>
        </p:nvGrpSpPr>
        <p:grpSpPr>
          <a:xfrm>
            <a:off x="1162755" y="1825584"/>
            <a:ext cx="8328509" cy="4527239"/>
            <a:chOff x="1134214" y="1762937"/>
            <a:chExt cx="8328509" cy="4527239"/>
          </a:xfrm>
        </p:grpSpPr>
        <p:pic>
          <p:nvPicPr>
            <p:cNvPr id="1026" name="Picture 8">
              <a:extLst>
                <a:ext uri="{FF2B5EF4-FFF2-40B4-BE49-F238E27FC236}">
                  <a16:creationId xmlns:a16="http://schemas.microsoft.com/office/drawing/2014/main" id="{AA895ED5-9655-0C3C-B24F-98CF276F71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13" t="18504"/>
            <a:stretch/>
          </p:blipFill>
          <p:spPr bwMode="auto">
            <a:xfrm>
              <a:off x="4264406" y="4338380"/>
              <a:ext cx="2517388" cy="1951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AA0CF3C-4038-A17E-75C0-FDE1E0E75E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35" t="18849" r="49418" b="3182"/>
            <a:stretch/>
          </p:blipFill>
          <p:spPr bwMode="auto">
            <a:xfrm>
              <a:off x="1134214" y="1762937"/>
              <a:ext cx="3017387" cy="219296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5AF5D23-9B68-DC82-E1F9-0A927E441E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8708" t="17897" r="50126"/>
            <a:stretch/>
          </p:blipFill>
          <p:spPr bwMode="auto">
            <a:xfrm>
              <a:off x="6874583" y="1967474"/>
              <a:ext cx="2552514" cy="20282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7" name="Picture 7">
              <a:extLst>
                <a:ext uri="{FF2B5EF4-FFF2-40B4-BE49-F238E27FC236}">
                  <a16:creationId xmlns:a16="http://schemas.microsoft.com/office/drawing/2014/main" id="{A251B44B-83E0-555B-DD18-DFA6AE3348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6" t="17247"/>
            <a:stretch/>
          </p:blipFill>
          <p:spPr bwMode="auto">
            <a:xfrm>
              <a:off x="1134214" y="4338381"/>
              <a:ext cx="3017387" cy="195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9">
              <a:extLst>
                <a:ext uri="{FF2B5EF4-FFF2-40B4-BE49-F238E27FC236}">
                  <a16:creationId xmlns:a16="http://schemas.microsoft.com/office/drawing/2014/main" id="{195348B5-BB77-AF4B-AA75-426FD4BE66F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99" t="16837" b="3136"/>
            <a:stretch/>
          </p:blipFill>
          <p:spPr bwMode="auto">
            <a:xfrm>
              <a:off x="6863564" y="4338381"/>
              <a:ext cx="2552514" cy="1951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6C726D-FB3F-79D0-70EC-DE307EEEAE9F}"/>
                </a:ext>
              </a:extLst>
            </p:cNvPr>
            <p:cNvSpPr txBox="1"/>
            <p:nvPr/>
          </p:nvSpPr>
          <p:spPr>
            <a:xfrm>
              <a:off x="2203288" y="4630593"/>
              <a:ext cx="725943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August 		         	September 		      October</a:t>
              </a:r>
              <a:endParaRPr lang="en-US" sz="2400" dirty="0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2714DD6-BAAE-BC85-713E-D83B19D4FF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9260" t="17891"/>
            <a:stretch/>
          </p:blipFill>
          <p:spPr bwMode="auto">
            <a:xfrm>
              <a:off x="4244390" y="1971675"/>
              <a:ext cx="2537404" cy="20282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0CAEC5F-89DB-C403-D463-99EFF82D6192}"/>
                </a:ext>
              </a:extLst>
            </p:cNvPr>
            <p:cNvSpPr txBox="1"/>
            <p:nvPr/>
          </p:nvSpPr>
          <p:spPr>
            <a:xfrm>
              <a:off x="2492034" y="2423948"/>
              <a:ext cx="697068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May 			 	    June 			      			July</a:t>
              </a:r>
              <a:endParaRPr lang="en-US" sz="24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2AD5515-A245-FBB9-1318-616E05E5AB03}"/>
              </a:ext>
            </a:extLst>
          </p:cNvPr>
          <p:cNvGrpSpPr/>
          <p:nvPr/>
        </p:nvGrpSpPr>
        <p:grpSpPr>
          <a:xfrm>
            <a:off x="9584053" y="2868295"/>
            <a:ext cx="2382908" cy="2380199"/>
            <a:chOff x="9501064" y="337229"/>
            <a:chExt cx="2382908" cy="23801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C8A5EA8-A0CF-CAD0-9E24-449026DD79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" r="19114"/>
            <a:stretch/>
          </p:blipFill>
          <p:spPr bwMode="auto">
            <a:xfrm>
              <a:off x="9501064" y="337229"/>
              <a:ext cx="2382908" cy="23801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Left Brace 18">
              <a:extLst>
                <a:ext uri="{FF2B5EF4-FFF2-40B4-BE49-F238E27FC236}">
                  <a16:creationId xmlns:a16="http://schemas.microsoft.com/office/drawing/2014/main" id="{B104265E-9161-580F-1F63-BB71176FD36A}"/>
                </a:ext>
              </a:extLst>
            </p:cNvPr>
            <p:cNvSpPr/>
            <p:nvPr/>
          </p:nvSpPr>
          <p:spPr>
            <a:xfrm>
              <a:off x="9945511" y="1095022"/>
              <a:ext cx="169333" cy="824089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 Brace 19">
              <a:extLst>
                <a:ext uri="{FF2B5EF4-FFF2-40B4-BE49-F238E27FC236}">
                  <a16:creationId xmlns:a16="http://schemas.microsoft.com/office/drawing/2014/main" id="{4C779F19-68F6-2495-0A19-07A3225C306E}"/>
                </a:ext>
              </a:extLst>
            </p:cNvPr>
            <p:cNvSpPr/>
            <p:nvPr/>
          </p:nvSpPr>
          <p:spPr>
            <a:xfrm>
              <a:off x="9939865" y="2030121"/>
              <a:ext cx="169333" cy="560682"/>
            </a:xfrm>
            <a:prstGeom prst="lef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7A5472B2-D0DE-FCE4-6549-3137282707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0388" y="1825585"/>
            <a:ext cx="5255306" cy="26517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9A8D05-572D-41B9-DDE9-CABA6681F077}"/>
              </a:ext>
            </a:extLst>
          </p:cNvPr>
          <p:cNvSpPr txBox="1"/>
          <p:nvPr/>
        </p:nvSpPr>
        <p:spPr>
          <a:xfrm rot="16200000">
            <a:off x="721893" y="2406319"/>
            <a:ext cx="56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0B793A-0F41-76D2-900F-96A72E663AEF}"/>
              </a:ext>
            </a:extLst>
          </p:cNvPr>
          <p:cNvSpPr txBox="1"/>
          <p:nvPr/>
        </p:nvSpPr>
        <p:spPr>
          <a:xfrm rot="16200000">
            <a:off x="695347" y="5022148"/>
            <a:ext cx="565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kW</a:t>
            </a:r>
          </a:p>
        </p:txBody>
      </p:sp>
    </p:spTree>
    <p:extLst>
      <p:ext uri="{BB962C8B-B14F-4D97-AF65-F5344CB8AC3E}">
        <p14:creationId xmlns:p14="http://schemas.microsoft.com/office/powerpoint/2010/main" val="3217233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F1EA-5206-D3A8-3D8E-21205C7C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Sensitivity of Peak Loads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6E501FA-F29E-D92C-81A4-FE17159F4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6289" y="1428750"/>
            <a:ext cx="6731000" cy="482479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D9FA08-3B64-FC16-BE18-02724ECAE175}"/>
              </a:ext>
            </a:extLst>
          </p:cNvPr>
          <p:cNvSpPr txBox="1"/>
          <p:nvPr/>
        </p:nvSpPr>
        <p:spPr>
          <a:xfrm>
            <a:off x="4551608" y="1469330"/>
            <a:ext cx="1625600" cy="292608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dirty="0"/>
              <a:t>HVAC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E3E82D-D981-3BDC-4417-A3828A7DA6E7}"/>
              </a:ext>
            </a:extLst>
          </p:cNvPr>
          <p:cNvSpPr txBox="1"/>
          <p:nvPr/>
        </p:nvSpPr>
        <p:spPr>
          <a:xfrm>
            <a:off x="6723239" y="1463919"/>
            <a:ext cx="1625600" cy="292608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dirty="0"/>
              <a:t>HVAC +Lighting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249BF6-E83D-12F0-9426-B76FE8ADD963}"/>
              </a:ext>
            </a:extLst>
          </p:cNvPr>
          <p:cNvSpPr txBox="1"/>
          <p:nvPr/>
        </p:nvSpPr>
        <p:spPr>
          <a:xfrm>
            <a:off x="2037940" y="3868749"/>
            <a:ext cx="2105102" cy="313932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855BB8-FF1A-2B2C-0135-ECCE24E9F541}"/>
              </a:ext>
            </a:extLst>
          </p:cNvPr>
          <p:cNvSpPr txBox="1"/>
          <p:nvPr/>
        </p:nvSpPr>
        <p:spPr>
          <a:xfrm>
            <a:off x="2001881" y="4126659"/>
            <a:ext cx="1479145" cy="313932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51E08C-B809-1288-F8CD-87A9C9CAC30C}"/>
              </a:ext>
            </a:extLst>
          </p:cNvPr>
          <p:cNvSpPr txBox="1"/>
          <p:nvPr/>
        </p:nvSpPr>
        <p:spPr>
          <a:xfrm>
            <a:off x="2037940" y="3831193"/>
            <a:ext cx="2005037" cy="590931"/>
          </a:xfrm>
          <a:prstGeom prst="rect">
            <a:avLst/>
          </a:prstGeom>
          <a:noFill/>
        </p:spPr>
        <p:txBody>
          <a:bodyPr wrap="square" lIns="18288" tIns="18288" rIns="18288" bIns="18288" rtlCol="0">
            <a:spAutoFit/>
          </a:bodyPr>
          <a:lstStyle/>
          <a:p>
            <a:r>
              <a:rPr lang="en-US" dirty="0"/>
              <a:t>HVAC +Lighting + Refrigeration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05D75C7-CB84-E5D0-9D64-1B9C278FE20D}"/>
              </a:ext>
            </a:extLst>
          </p:cNvPr>
          <p:cNvSpPr txBox="1"/>
          <p:nvPr/>
        </p:nvSpPr>
        <p:spPr>
          <a:xfrm>
            <a:off x="2381319" y="1463918"/>
            <a:ext cx="1625600" cy="292608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dirty="0"/>
              <a:t>Battery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84E87-A183-E2BA-2D79-7647F583A516}"/>
              </a:ext>
            </a:extLst>
          </p:cNvPr>
          <p:cNvSpPr/>
          <p:nvPr/>
        </p:nvSpPr>
        <p:spPr>
          <a:xfrm>
            <a:off x="1901175" y="3838161"/>
            <a:ext cx="2249311" cy="2450548"/>
          </a:xfrm>
          <a:prstGeom prst="rect">
            <a:avLst/>
          </a:prstGeom>
          <a:solidFill>
            <a:schemeClr val="accent4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884505-B9E9-21C8-175B-98CC38984A31}"/>
              </a:ext>
            </a:extLst>
          </p:cNvPr>
          <p:cNvSpPr/>
          <p:nvPr/>
        </p:nvSpPr>
        <p:spPr>
          <a:xfrm>
            <a:off x="1901175" y="1428749"/>
            <a:ext cx="2249311" cy="2412395"/>
          </a:xfrm>
          <a:prstGeom prst="rect">
            <a:avLst/>
          </a:prstGeom>
          <a:solidFill>
            <a:schemeClr val="accent6">
              <a:lumMod val="60000"/>
              <a:lumOff val="40000"/>
              <a:alpha val="1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DF2AF-8732-E625-B1F1-FD191E37860F}"/>
              </a:ext>
            </a:extLst>
          </p:cNvPr>
          <p:cNvSpPr/>
          <p:nvPr/>
        </p:nvSpPr>
        <p:spPr>
          <a:xfrm>
            <a:off x="4127040" y="1422781"/>
            <a:ext cx="4520249" cy="2412395"/>
          </a:xfrm>
          <a:prstGeom prst="rect">
            <a:avLst/>
          </a:prstGeom>
          <a:solidFill>
            <a:schemeClr val="accent4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1692F35-DDF2-8551-CA75-1987906649DD}"/>
              </a:ext>
            </a:extLst>
          </p:cNvPr>
          <p:cNvSpPr txBox="1"/>
          <p:nvPr/>
        </p:nvSpPr>
        <p:spPr>
          <a:xfrm>
            <a:off x="4505236" y="3872395"/>
            <a:ext cx="1805894" cy="313932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dirty="0"/>
              <a:t>Refrigeration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D8C2319-681C-69FB-B1A9-C455B6474C96}"/>
              </a:ext>
            </a:extLst>
          </p:cNvPr>
          <p:cNvSpPr txBox="1"/>
          <p:nvPr/>
        </p:nvSpPr>
        <p:spPr>
          <a:xfrm>
            <a:off x="6673324" y="3868749"/>
            <a:ext cx="1805895" cy="313932"/>
          </a:xfrm>
          <a:prstGeom prst="rect">
            <a:avLst/>
          </a:prstGeom>
          <a:solidFill>
            <a:schemeClr val="bg1"/>
          </a:solidFill>
        </p:spPr>
        <p:txBody>
          <a:bodyPr wrap="square" lIns="18288" tIns="18288" rIns="18288" bIns="18288" rtlCol="0">
            <a:spAutoFit/>
          </a:bodyPr>
          <a:lstStyle/>
          <a:p>
            <a:pPr algn="ctr"/>
            <a:r>
              <a:rPr lang="en-US" dirty="0"/>
              <a:t>Water Pumping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D59FB84-47E1-68B8-E82C-8558FA6DFEAF}"/>
              </a:ext>
            </a:extLst>
          </p:cNvPr>
          <p:cNvSpPr/>
          <p:nvPr/>
        </p:nvSpPr>
        <p:spPr>
          <a:xfrm>
            <a:off x="4138763" y="3833587"/>
            <a:ext cx="4508526" cy="2450548"/>
          </a:xfrm>
          <a:prstGeom prst="rect">
            <a:avLst/>
          </a:prstGeom>
          <a:solidFill>
            <a:srgbClr val="7030A0">
              <a:alpha val="17000"/>
            </a:srgb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BA09F-5A74-FD8B-898F-AE117D59388E}"/>
              </a:ext>
            </a:extLst>
          </p:cNvPr>
          <p:cNvSpPr txBox="1"/>
          <p:nvPr/>
        </p:nvSpPr>
        <p:spPr>
          <a:xfrm rot="16200000">
            <a:off x="-556801" y="3452918"/>
            <a:ext cx="4347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Daily Peak Energy Use (kWh/h)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9E3FA2-B02D-BB09-E8C4-2FBF2543C8E0}"/>
              </a:ext>
            </a:extLst>
          </p:cNvPr>
          <p:cNvSpPr txBox="1"/>
          <p:nvPr/>
        </p:nvSpPr>
        <p:spPr>
          <a:xfrm>
            <a:off x="4042977" y="6321354"/>
            <a:ext cx="315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Average Temperature (F)</a:t>
            </a:r>
          </a:p>
        </p:txBody>
      </p:sp>
    </p:spTree>
    <p:extLst>
      <p:ext uri="{BB962C8B-B14F-4D97-AF65-F5344CB8AC3E}">
        <p14:creationId xmlns:p14="http://schemas.microsoft.com/office/powerpoint/2010/main" val="201310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798E2-E00A-F998-4B73-5474316EB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2022 Event Hours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57999B9-7995-CB82-436D-D70445C522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1697"/>
              </p:ext>
            </p:extLst>
          </p:nvPr>
        </p:nvGraphicFramePr>
        <p:xfrm>
          <a:off x="1371600" y="1517182"/>
          <a:ext cx="9829800" cy="4713614"/>
        </p:xfrm>
        <a:graphic>
          <a:graphicData uri="http://schemas.openxmlformats.org/drawingml/2006/table">
            <a:tbl>
              <a:tblPr firstRow="1" lastRow="1" lastCol="1">
                <a:tableStyleId>{5C22544A-7EE6-4342-B048-85BDC9FD1C3A}</a:tableStyleId>
              </a:tblPr>
              <a:tblGrid>
                <a:gridCol w="989214">
                  <a:extLst>
                    <a:ext uri="{9D8B030D-6E8A-4147-A177-3AD203B41FA5}">
                      <a16:colId xmlns:a16="http://schemas.microsoft.com/office/drawing/2014/main" val="1399445293"/>
                    </a:ext>
                  </a:extLst>
                </a:gridCol>
                <a:gridCol w="1272723">
                  <a:extLst>
                    <a:ext uri="{9D8B030D-6E8A-4147-A177-3AD203B41FA5}">
                      <a16:colId xmlns:a16="http://schemas.microsoft.com/office/drawing/2014/main" val="3135051469"/>
                    </a:ext>
                  </a:extLst>
                </a:gridCol>
                <a:gridCol w="1913021">
                  <a:extLst>
                    <a:ext uri="{9D8B030D-6E8A-4147-A177-3AD203B41FA5}">
                      <a16:colId xmlns:a16="http://schemas.microsoft.com/office/drawing/2014/main" val="3553078021"/>
                    </a:ext>
                  </a:extLst>
                </a:gridCol>
                <a:gridCol w="902368">
                  <a:extLst>
                    <a:ext uri="{9D8B030D-6E8A-4147-A177-3AD203B41FA5}">
                      <a16:colId xmlns:a16="http://schemas.microsoft.com/office/drawing/2014/main" val="2979348741"/>
                    </a:ext>
                  </a:extLst>
                </a:gridCol>
                <a:gridCol w="878306">
                  <a:extLst>
                    <a:ext uri="{9D8B030D-6E8A-4147-A177-3AD203B41FA5}">
                      <a16:colId xmlns:a16="http://schemas.microsoft.com/office/drawing/2014/main" val="2710287054"/>
                    </a:ext>
                  </a:extLst>
                </a:gridCol>
                <a:gridCol w="878305">
                  <a:extLst>
                    <a:ext uri="{9D8B030D-6E8A-4147-A177-3AD203B41FA5}">
                      <a16:colId xmlns:a16="http://schemas.microsoft.com/office/drawing/2014/main" val="956682547"/>
                    </a:ext>
                  </a:extLst>
                </a:gridCol>
                <a:gridCol w="721895">
                  <a:extLst>
                    <a:ext uri="{9D8B030D-6E8A-4147-A177-3AD203B41FA5}">
                      <a16:colId xmlns:a16="http://schemas.microsoft.com/office/drawing/2014/main" val="1261210539"/>
                    </a:ext>
                  </a:extLst>
                </a:gridCol>
                <a:gridCol w="824443">
                  <a:extLst>
                    <a:ext uri="{9D8B030D-6E8A-4147-A177-3AD203B41FA5}">
                      <a16:colId xmlns:a16="http://schemas.microsoft.com/office/drawing/2014/main" val="160123793"/>
                    </a:ext>
                  </a:extLst>
                </a:gridCol>
                <a:gridCol w="1449525">
                  <a:extLst>
                    <a:ext uri="{9D8B030D-6E8A-4147-A177-3AD203B41FA5}">
                      <a16:colId xmlns:a16="http://schemas.microsoft.com/office/drawing/2014/main" val="2081603065"/>
                    </a:ext>
                  </a:extLst>
                </a:gridCol>
              </a:tblGrid>
              <a:tr h="58401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IOU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Program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Event Type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HE 17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HE 18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HE 19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HE 20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HE 21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Program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Total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1536106"/>
                  </a:ext>
                </a:extLst>
              </a:tr>
              <a:tr h="2920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PGE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CBP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Test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7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4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2794203"/>
                  </a:ext>
                </a:extLst>
              </a:tr>
              <a:tr h="508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PGE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CBP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ISO Dispatch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19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69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1533748"/>
                  </a:ext>
                </a:extLst>
              </a:tr>
              <a:tr h="508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PGE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DRAM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ISO Dispatch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8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97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255356"/>
                  </a:ext>
                </a:extLst>
              </a:tr>
              <a:tr h="508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SCE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CBP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DA 1-6 Hour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28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18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22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16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6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90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5056206"/>
                  </a:ext>
                </a:extLst>
              </a:tr>
              <a:tr h="508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SCE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CBP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DO 1-6 Hour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30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19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25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12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106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9183413"/>
                  </a:ext>
                </a:extLst>
              </a:tr>
              <a:tr h="508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SCE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RA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ISO Dispatch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7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2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7978218"/>
                  </a:ext>
                </a:extLst>
              </a:tr>
              <a:tr h="50897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SDGE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CBP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ISO Dispatch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5918840"/>
                  </a:ext>
                </a:extLst>
              </a:tr>
              <a:tr h="562490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Hour Total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89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93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126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80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</a:rPr>
                        <a:t>43</a:t>
                      </a:r>
                      <a:endParaRPr lang="en-US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431</a:t>
                      </a:r>
                      <a:endParaRPr lang="en-US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2742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9152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F647E-778F-6050-4754-3F16D3F7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September 6, 2022 Heat Wave: </a:t>
            </a:r>
            <a:br>
              <a:rPr lang="en-US" dirty="0"/>
            </a:br>
            <a:r>
              <a:rPr lang="en-US" sz="3600" dirty="0"/>
              <a:t>Load Relief provided by </a:t>
            </a:r>
            <a:r>
              <a:rPr lang="en-US" sz="3600" dirty="0" err="1"/>
              <a:t>CPower</a:t>
            </a:r>
            <a:r>
              <a:rPr lang="en-US" sz="3600" dirty="0"/>
              <a:t> Clients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64CAA5-29A5-2A51-7120-9280FB787FC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85136552"/>
              </p:ext>
            </p:extLst>
          </p:nvPr>
        </p:nvGraphicFramePr>
        <p:xfrm>
          <a:off x="6172200" y="2292024"/>
          <a:ext cx="5486400" cy="367564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59174">
                  <a:extLst>
                    <a:ext uri="{9D8B030D-6E8A-4147-A177-3AD203B41FA5}">
                      <a16:colId xmlns:a16="http://schemas.microsoft.com/office/drawing/2014/main" val="1377129444"/>
                    </a:ext>
                  </a:extLst>
                </a:gridCol>
                <a:gridCol w="809469">
                  <a:extLst>
                    <a:ext uri="{9D8B030D-6E8A-4147-A177-3AD203B41FA5}">
                      <a16:colId xmlns:a16="http://schemas.microsoft.com/office/drawing/2014/main" val="4024201938"/>
                    </a:ext>
                  </a:extLst>
                </a:gridCol>
                <a:gridCol w="1170232">
                  <a:extLst>
                    <a:ext uri="{9D8B030D-6E8A-4147-A177-3AD203B41FA5}">
                      <a16:colId xmlns:a16="http://schemas.microsoft.com/office/drawing/2014/main" val="1658206141"/>
                    </a:ext>
                  </a:extLst>
                </a:gridCol>
                <a:gridCol w="1168234">
                  <a:extLst>
                    <a:ext uri="{9D8B030D-6E8A-4147-A177-3AD203B41FA5}">
                      <a16:colId xmlns:a16="http://schemas.microsoft.com/office/drawing/2014/main" val="3514785356"/>
                    </a:ext>
                  </a:extLst>
                </a:gridCol>
                <a:gridCol w="1079291">
                  <a:extLst>
                    <a:ext uri="{9D8B030D-6E8A-4147-A177-3AD203B41FA5}">
                      <a16:colId xmlns:a16="http://schemas.microsoft.com/office/drawing/2014/main" val="742991175"/>
                    </a:ext>
                  </a:extLst>
                </a:gridCol>
              </a:tblGrid>
              <a:tr h="157527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Event Date (2022)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Mean Temp (F)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Baseline Load (MW)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Impact (MW)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Percent Impact (%)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extLst>
                  <a:ext uri="{0D108BD9-81ED-4DB2-BD59-A6C34878D82A}">
                    <a16:rowId xmlns:a16="http://schemas.microsoft.com/office/drawing/2014/main" val="3573821881"/>
                  </a:ext>
                </a:extLst>
              </a:tr>
              <a:tr h="525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09-01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18.8%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extLst>
                  <a:ext uri="{0D108BD9-81ED-4DB2-BD59-A6C34878D82A}">
                    <a16:rowId xmlns:a16="http://schemas.microsoft.com/office/drawing/2014/main" val="4201563633"/>
                  </a:ext>
                </a:extLst>
              </a:tr>
              <a:tr h="525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09-06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16.8%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extLst>
                  <a:ext uri="{0D108BD9-81ED-4DB2-BD59-A6C34878D82A}">
                    <a16:rowId xmlns:a16="http://schemas.microsoft.com/office/drawing/2014/main" val="635261163"/>
                  </a:ext>
                </a:extLst>
              </a:tr>
              <a:tr h="525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09-07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171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18.3%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extLst>
                  <a:ext uri="{0D108BD9-81ED-4DB2-BD59-A6C34878D82A}">
                    <a16:rowId xmlns:a16="http://schemas.microsoft.com/office/drawing/2014/main" val="1154027390"/>
                  </a:ext>
                </a:extLst>
              </a:tr>
              <a:tr h="5250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09-08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17.0%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657" marR="60657" marT="0" marB="0" anchor="ctr"/>
                </a:tc>
                <a:extLst>
                  <a:ext uri="{0D108BD9-81ED-4DB2-BD59-A6C34878D82A}">
                    <a16:rowId xmlns:a16="http://schemas.microsoft.com/office/drawing/2014/main" val="365147376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794E6E54-03A2-84C1-C936-439C9C3CB69A}"/>
              </a:ext>
            </a:extLst>
          </p:cNvPr>
          <p:cNvSpPr txBox="1"/>
          <p:nvPr/>
        </p:nvSpPr>
        <p:spPr>
          <a:xfrm>
            <a:off x="1379327" y="6312903"/>
            <a:ext cx="4463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/>
              <a:t>Source: NASA Earth Observatory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5F420-C0EE-C990-9B2B-669569514155}"/>
              </a:ext>
            </a:extLst>
          </p:cNvPr>
          <p:cNvGrpSpPr/>
          <p:nvPr/>
        </p:nvGrpSpPr>
        <p:grpSpPr>
          <a:xfrm>
            <a:off x="1371600" y="2292024"/>
            <a:ext cx="4471161" cy="3806327"/>
            <a:chOff x="1371600" y="2292024"/>
            <a:chExt cx="4471161" cy="380632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BCCB0EB-FC94-0392-0405-86C4DF64E0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19276"/>
            <a:stretch/>
          </p:blipFill>
          <p:spPr>
            <a:xfrm>
              <a:off x="1371600" y="2292024"/>
              <a:ext cx="4471161" cy="37635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29C5CE4-8131-3760-7125-208017B10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79327" y="5314124"/>
              <a:ext cx="2352092" cy="77770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B5637B-5D49-FB8A-8611-ED5AD09096DB}"/>
                </a:ext>
              </a:extLst>
            </p:cNvPr>
            <p:cNvSpPr txBox="1"/>
            <p:nvPr/>
          </p:nvSpPr>
          <p:spPr>
            <a:xfrm>
              <a:off x="1571709" y="5852130"/>
              <a:ext cx="2352092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</a:rPr>
                <a:t>86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      </a:t>
              </a:r>
              <a:r>
                <a:rPr lang="en-US" sz="1600" b="1" dirty="0">
                  <a:solidFill>
                    <a:schemeClr val="accent6"/>
                  </a:solidFill>
                </a:rPr>
                <a:t>95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     </a:t>
              </a:r>
              <a:r>
                <a:rPr lang="en-US" sz="1600" b="1" dirty="0">
                  <a:solidFill>
                    <a:schemeClr val="accent6">
                      <a:lumMod val="50000"/>
                    </a:schemeClr>
                  </a:solidFill>
                </a:rPr>
                <a:t>104</a:t>
              </a:r>
              <a:r>
                <a:rPr lang="en-US" sz="1600" b="1" dirty="0">
                  <a:solidFill>
                    <a:schemeClr val="accent6">
                      <a:lumMod val="75000"/>
                    </a:schemeClr>
                  </a:solidFill>
                </a:rPr>
                <a:t>     </a:t>
              </a:r>
              <a:r>
                <a:rPr lang="en-US" sz="1600" b="1" dirty="0"/>
                <a:t>113+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98E960E-1B23-1CFE-EC21-BA9AD9994EC0}"/>
                </a:ext>
              </a:extLst>
            </p:cNvPr>
            <p:cNvSpPr txBox="1"/>
            <p:nvPr/>
          </p:nvSpPr>
          <p:spPr>
            <a:xfrm>
              <a:off x="3198690" y="5334283"/>
              <a:ext cx="398752" cy="246221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US" sz="1600" b="1" dirty="0"/>
                <a:t>(ºF)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33941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5">
            <a:extLst>
              <a:ext uri="{FF2B5EF4-FFF2-40B4-BE49-F238E27FC236}">
                <a16:creationId xmlns:a16="http://schemas.microsoft.com/office/drawing/2014/main" id="{19AA80EC-FCDB-6DA7-5A7B-EFB6A9D588DC}"/>
              </a:ext>
            </a:extLst>
          </p:cNvPr>
          <p:cNvSpPr txBox="1"/>
          <p:nvPr/>
        </p:nvSpPr>
        <p:spPr>
          <a:xfrm>
            <a:off x="9364717" y="1699375"/>
            <a:ext cx="1902373" cy="4949742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4BCEE5-2937-0164-C86D-CBE6D4C71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Error of Baselines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C7E5-6BFF-3FA1-B1A5-1D3605446A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t="6300"/>
          <a:stretch/>
        </p:blipFill>
        <p:spPr bwMode="auto">
          <a:xfrm>
            <a:off x="1371600" y="2270558"/>
            <a:ext cx="9601200" cy="4378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 Box 2">
            <a:extLst>
              <a:ext uri="{FF2B5EF4-FFF2-40B4-BE49-F238E27FC236}">
                <a16:creationId xmlns:a16="http://schemas.microsoft.com/office/drawing/2014/main" id="{E86ABFF9-40BD-60AD-38EA-7D2BD7D19E9C}"/>
              </a:ext>
            </a:extLst>
          </p:cNvPr>
          <p:cNvSpPr txBox="1"/>
          <p:nvPr/>
        </p:nvSpPr>
        <p:spPr>
          <a:xfrm>
            <a:off x="1371600" y="1699375"/>
            <a:ext cx="3080083" cy="57118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Battery</a:t>
            </a: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299072F6-56FE-6C97-10A1-78A839FE02AB}"/>
              </a:ext>
            </a:extLst>
          </p:cNvPr>
          <p:cNvSpPr txBox="1"/>
          <p:nvPr/>
        </p:nvSpPr>
        <p:spPr>
          <a:xfrm>
            <a:off x="6561222" y="1699375"/>
            <a:ext cx="3196390" cy="57118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Temperature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Independent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9D389E3B-C0AA-597D-C477-E47DFD7B67C1}"/>
              </a:ext>
            </a:extLst>
          </p:cNvPr>
          <p:cNvSpPr txBox="1"/>
          <p:nvPr/>
        </p:nvSpPr>
        <p:spPr>
          <a:xfrm>
            <a:off x="4451684" y="1699375"/>
            <a:ext cx="2109537" cy="546469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HVAC</a:t>
            </a: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34D3DB1-3CFA-00A2-D3EC-A526BA660F12}"/>
              </a:ext>
            </a:extLst>
          </p:cNvPr>
          <p:cNvSpPr txBox="1"/>
          <p:nvPr/>
        </p:nvSpPr>
        <p:spPr>
          <a:xfrm>
            <a:off x="10700363" y="4593021"/>
            <a:ext cx="566727" cy="486855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Fixed</a:t>
            </a:r>
          </a:p>
          <a:p>
            <a:pPr marL="0" marR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</a:rPr>
              <a:t>Variable</a:t>
            </a:r>
            <a:endParaRPr lang="en-US" sz="11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086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DFA8-98DD-62B7-9604-4536484E8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Load Impact by Month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8C87358-F6E4-2CBC-8584-4124FFD04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632875"/>
              </p:ext>
            </p:extLst>
          </p:nvPr>
        </p:nvGraphicFramePr>
        <p:xfrm>
          <a:off x="1476703" y="1828798"/>
          <a:ext cx="9496097" cy="434339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28525">
                  <a:extLst>
                    <a:ext uri="{9D8B030D-6E8A-4147-A177-3AD203B41FA5}">
                      <a16:colId xmlns:a16="http://schemas.microsoft.com/office/drawing/2014/main" val="1546998088"/>
                    </a:ext>
                  </a:extLst>
                </a:gridCol>
                <a:gridCol w="941256">
                  <a:extLst>
                    <a:ext uri="{9D8B030D-6E8A-4147-A177-3AD203B41FA5}">
                      <a16:colId xmlns:a16="http://schemas.microsoft.com/office/drawing/2014/main" val="2991150481"/>
                    </a:ext>
                  </a:extLst>
                </a:gridCol>
                <a:gridCol w="949984">
                  <a:extLst>
                    <a:ext uri="{9D8B030D-6E8A-4147-A177-3AD203B41FA5}">
                      <a16:colId xmlns:a16="http://schemas.microsoft.com/office/drawing/2014/main" val="2023992205"/>
                    </a:ext>
                  </a:extLst>
                </a:gridCol>
                <a:gridCol w="1201817">
                  <a:extLst>
                    <a:ext uri="{9D8B030D-6E8A-4147-A177-3AD203B41FA5}">
                      <a16:colId xmlns:a16="http://schemas.microsoft.com/office/drawing/2014/main" val="558763820"/>
                    </a:ext>
                  </a:extLst>
                </a:gridCol>
                <a:gridCol w="1200570">
                  <a:extLst>
                    <a:ext uri="{9D8B030D-6E8A-4147-A177-3AD203B41FA5}">
                      <a16:colId xmlns:a16="http://schemas.microsoft.com/office/drawing/2014/main" val="2795641753"/>
                    </a:ext>
                  </a:extLst>
                </a:gridCol>
                <a:gridCol w="1407522">
                  <a:extLst>
                    <a:ext uri="{9D8B030D-6E8A-4147-A177-3AD203B41FA5}">
                      <a16:colId xmlns:a16="http://schemas.microsoft.com/office/drawing/2014/main" val="1167882474"/>
                    </a:ext>
                  </a:extLst>
                </a:gridCol>
                <a:gridCol w="1132002">
                  <a:extLst>
                    <a:ext uri="{9D8B030D-6E8A-4147-A177-3AD203B41FA5}">
                      <a16:colId xmlns:a16="http://schemas.microsoft.com/office/drawing/2014/main" val="2826628817"/>
                    </a:ext>
                  </a:extLst>
                </a:gridCol>
                <a:gridCol w="1634421">
                  <a:extLst>
                    <a:ext uri="{9D8B030D-6E8A-4147-A177-3AD203B41FA5}">
                      <a16:colId xmlns:a16="http://schemas.microsoft.com/office/drawing/2014/main" val="3965262133"/>
                    </a:ext>
                  </a:extLst>
                </a:gridCol>
              </a:tblGrid>
              <a:tr h="132850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Month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Event Count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Mean Temp (F)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Meters in Analysis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Baseline Load (MW)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Total Impact (MW)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Percent Impact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90% Confidence Interval (MW)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4031436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20.2%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(1.3, 16.2)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61928820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641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(2.5, 26.9)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7701718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Jul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15.2%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(-1.0, 25.9)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764952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976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27.3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16.7%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(9.2, 45.4)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32742148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1101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181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28.6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15.8%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(14.4, 42.7)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1965709"/>
                  </a:ext>
                </a:extLst>
              </a:tr>
              <a:tr h="5024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83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9.6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1.4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14.0%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(-0.2, 2.9)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9553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74469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ustom 5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DA1E1A"/>
      </a:accent6>
      <a:hlink>
        <a:srgbClr val="6EAC1C"/>
      </a:hlink>
      <a:folHlink>
        <a:srgbClr val="B26B0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{104D1F6E-3775-F249-860A-D8852501813B}tf10001072</Template>
  <TotalTime>371</TotalTime>
  <Words>668</Words>
  <Application>Microsoft Macintosh PowerPoint</Application>
  <PresentationFormat>Widescreen</PresentationFormat>
  <Paragraphs>295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Calibri</vt:lpstr>
      <vt:lpstr>Franklin Gothic Book</vt:lpstr>
      <vt:lpstr>Crop</vt:lpstr>
      <vt:lpstr>CPower 2022</vt:lpstr>
      <vt:lpstr>Introduction: CPower</vt:lpstr>
      <vt:lpstr>CPower Programs and Clients</vt:lpstr>
      <vt:lpstr>Average Diurnal Load Shapes</vt:lpstr>
      <vt:lpstr>Temperature Sensitivity of Peak Loads</vt:lpstr>
      <vt:lpstr>2022 Event Hours</vt:lpstr>
      <vt:lpstr>September 6, 2022 Heat Wave:  Load Relief provided by CPower Clients</vt:lpstr>
      <vt:lpstr>Bias and Error of Baselines</vt:lpstr>
      <vt:lpstr>Average Load Impact by Month</vt:lpstr>
      <vt:lpstr>Average Load Impact by Load Type</vt:lpstr>
      <vt:lpstr>Example Ex-Post Results</vt:lpstr>
      <vt:lpstr>Example Ex-Ante Results</vt:lpstr>
      <vt:lpstr>Final CPower 2024-2026 Forecast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Herter</dc:creator>
  <cp:lastModifiedBy>Karen Herter</cp:lastModifiedBy>
  <cp:revision>16</cp:revision>
  <dcterms:created xsi:type="dcterms:W3CDTF">2023-04-21T22:37:58Z</dcterms:created>
  <dcterms:modified xsi:type="dcterms:W3CDTF">2023-05-09T20:08:16Z</dcterms:modified>
</cp:coreProperties>
</file>