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F0_66542966.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E2_F41C8A3F.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26"/>
  </p:notesMasterIdLst>
  <p:handoutMasterIdLst>
    <p:handoutMasterId r:id="rId27"/>
  </p:handoutMasterIdLst>
  <p:sldIdLst>
    <p:sldId id="257" r:id="rId5"/>
    <p:sldId id="437" r:id="rId6"/>
    <p:sldId id="452" r:id="rId7"/>
    <p:sldId id="453" r:id="rId8"/>
    <p:sldId id="474" r:id="rId9"/>
    <p:sldId id="473" r:id="rId10"/>
    <p:sldId id="475" r:id="rId11"/>
    <p:sldId id="476" r:id="rId12"/>
    <p:sldId id="496" r:id="rId13"/>
    <p:sldId id="457" r:id="rId14"/>
    <p:sldId id="492" r:id="rId15"/>
    <p:sldId id="480" r:id="rId16"/>
    <p:sldId id="481" r:id="rId17"/>
    <p:sldId id="485" r:id="rId18"/>
    <p:sldId id="487" r:id="rId19"/>
    <p:sldId id="489" r:id="rId20"/>
    <p:sldId id="490" r:id="rId21"/>
    <p:sldId id="482" r:id="rId22"/>
    <p:sldId id="477" r:id="rId23"/>
    <p:sldId id="486" r:id="rId24"/>
    <p:sldId id="263" r:id="rId25"/>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guide id="3" orient="horz" pos="162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850A0A-E25C-6CD9-664E-C0480561E54E}" name="Abraham Torok" initials="AT" userId="S::abraham@verdantassoc.com::6d285d9a-675b-407f-9b28-533735a72db2" providerId="AD"/>
  <p188:author id="{EC5BAE40-B491-2B9D-4BF2-2C6DA352EC33}" name="Collin Elliot" initials="CE" userId="S::collin@verdantassoc.com::42697478-9b70-4e69-9a7f-907e6e9301c1" providerId="AD"/>
  <p188:author id="{8122F45D-E5E9-FCA7-E226-9493034999B3}" name="Ethan Barquest" initials="EB" userId="S::ethan@verdantassoc.com::0e128f57-0946-40f8-8129-ac899d9a729d" providerId="AD"/>
  <p188:author id="{72B9EC88-8816-FA43-D2CE-DB6A4FB5DA8D}" name="Andrew Cole" initials="AC" userId="S::andrew.cole@leapfrogpower.onmicrosoft.com::26168731-64df-4e45-93ca-212d9842bd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Auley, Brian" initials="MB" lastIdx="3" clrIdx="0">
    <p:extLst>
      <p:ext uri="{19B8F6BF-5375-455C-9EA6-DF929625EA0E}">
        <p15:presenceInfo xmlns:p15="http://schemas.microsoft.com/office/powerpoint/2012/main" userId="S-1-5-21-1644491937-113007714-682003330-151179" providerId="AD"/>
      </p:ext>
    </p:extLst>
  </p:cmAuthor>
  <p:cmAuthor id="2" name="Marin, William" initials="MW" lastIdx="2" clrIdx="1">
    <p:extLst>
      <p:ext uri="{19B8F6BF-5375-455C-9EA6-DF929625EA0E}">
        <p15:presenceInfo xmlns:p15="http://schemas.microsoft.com/office/powerpoint/2012/main" userId="S-1-5-21-1644491937-113007714-682003330-118861" providerId="AD"/>
      </p:ext>
    </p:extLst>
  </p:cmAuthor>
  <p:cmAuthor id="3" name="McAuley, Brian" initials="MB [2]" lastIdx="1" clrIdx="2">
    <p:extLst>
      <p:ext uri="{19B8F6BF-5375-455C-9EA6-DF929625EA0E}">
        <p15:presenceInfo xmlns:p15="http://schemas.microsoft.com/office/powerpoint/2012/main" userId="S::bmcauley@itron.com::bb947cf3-9475-475f-9ba1-287b97a430c3" providerId="AD"/>
      </p:ext>
    </p:extLst>
  </p:cmAuthor>
  <p:cmAuthor id="4" name="Sam Borgeson" initials="SB" lastIdx="11" clrIdx="3">
    <p:extLst>
      <p:ext uri="{19B8F6BF-5375-455C-9EA6-DF929625EA0E}">
        <p15:presenceInfo xmlns:p15="http://schemas.microsoft.com/office/powerpoint/2012/main" userId="9f1983e7e1c955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21C"/>
    <a:srgbClr val="97B23E"/>
    <a:srgbClr val="FFFFFE"/>
    <a:srgbClr val="C7C8CA"/>
    <a:srgbClr val="000000"/>
    <a:srgbClr val="4D4D4F"/>
    <a:srgbClr val="D7DF23"/>
    <a:srgbClr val="92D050"/>
    <a:srgbClr val="141313"/>
    <a:srgbClr val="2B32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2" d="100"/>
          <a:sy n="122" d="100"/>
        </p:scale>
        <p:origin x="617" y="36"/>
      </p:cViewPr>
      <p:guideLst>
        <p:guide orient="horz" pos="1622"/>
        <p:guide pos="2880"/>
        <p:guide orient="horz" pos="1621"/>
      </p:guideLst>
    </p:cSldViewPr>
  </p:slideViewPr>
  <p:notesTextViewPr>
    <p:cViewPr>
      <p:scale>
        <a:sx n="1" d="1"/>
        <a:sy n="1" d="1"/>
      </p:scale>
      <p:origin x="0" y="-118"/>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raham Torok" userId="6d285d9a-675b-407f-9b28-533735a72db2" providerId="ADAL" clId="{545A2C85-BA03-450E-AF05-D9D198D59B99}"/>
    <pc:docChg chg="custSel modSld">
      <pc:chgData name="Abraham Torok" userId="6d285d9a-675b-407f-9b28-533735a72db2" providerId="ADAL" clId="{545A2C85-BA03-450E-AF05-D9D198D59B99}" dt="2025-05-12T22:51:47.796" v="220" actId="1076"/>
      <pc:docMkLst>
        <pc:docMk/>
      </pc:docMkLst>
      <pc:sldChg chg="modSp mod">
        <pc:chgData name="Abraham Torok" userId="6d285d9a-675b-407f-9b28-533735a72db2" providerId="ADAL" clId="{545A2C85-BA03-450E-AF05-D9D198D59B99}" dt="2025-05-09T20:19:14.362" v="14" actId="20577"/>
        <pc:sldMkLst>
          <pc:docMk/>
          <pc:sldMk cId="301904766" sldId="257"/>
        </pc:sldMkLst>
        <pc:spChg chg="mod">
          <ac:chgData name="Abraham Torok" userId="6d285d9a-675b-407f-9b28-533735a72db2" providerId="ADAL" clId="{545A2C85-BA03-450E-AF05-D9D198D59B99}" dt="2025-05-05T21:05:08.404" v="1" actId="20577"/>
          <ac:spMkLst>
            <pc:docMk/>
            <pc:sldMk cId="301904766" sldId="257"/>
            <ac:spMk id="6" creationId="{400DE90D-F242-A045-AAB7-885DDCFE7AC2}"/>
          </ac:spMkLst>
        </pc:spChg>
        <pc:spChg chg="mod">
          <ac:chgData name="Abraham Torok" userId="6d285d9a-675b-407f-9b28-533735a72db2" providerId="ADAL" clId="{545A2C85-BA03-450E-AF05-D9D198D59B99}" dt="2025-05-09T20:19:14.362" v="14" actId="20577"/>
          <ac:spMkLst>
            <pc:docMk/>
            <pc:sldMk cId="301904766" sldId="257"/>
            <ac:spMk id="8" creationId="{5A6345A9-7163-D240-9D25-4AED5B1608D9}"/>
          </ac:spMkLst>
        </pc:spChg>
      </pc:sldChg>
      <pc:sldChg chg="modSp mod">
        <pc:chgData name="Abraham Torok" userId="6d285d9a-675b-407f-9b28-533735a72db2" providerId="ADAL" clId="{545A2C85-BA03-450E-AF05-D9D198D59B99}" dt="2025-05-09T20:27:06.017" v="60"/>
        <pc:sldMkLst>
          <pc:docMk/>
          <pc:sldMk cId="2802049839" sldId="437"/>
        </pc:sldMkLst>
        <pc:spChg chg="mod">
          <ac:chgData name="Abraham Torok" userId="6d285d9a-675b-407f-9b28-533735a72db2" providerId="ADAL" clId="{545A2C85-BA03-450E-AF05-D9D198D59B99}" dt="2025-05-09T20:27:06.017" v="60"/>
          <ac:spMkLst>
            <pc:docMk/>
            <pc:sldMk cId="2802049839" sldId="437"/>
            <ac:spMk id="5" creationId="{1EF9ACB5-A75D-1F4D-90A7-A49203CA4E80}"/>
          </ac:spMkLst>
        </pc:spChg>
      </pc:sldChg>
      <pc:sldChg chg="addSp delSp modSp mod">
        <pc:chgData name="Abraham Torok" userId="6d285d9a-675b-407f-9b28-533735a72db2" providerId="ADAL" clId="{545A2C85-BA03-450E-AF05-D9D198D59B99}" dt="2025-05-12T22:47:50.699" v="215" actId="1076"/>
        <pc:sldMkLst>
          <pc:docMk/>
          <pc:sldMk cId="2224037998" sldId="452"/>
        </pc:sldMkLst>
        <pc:spChg chg="mod">
          <ac:chgData name="Abraham Torok" userId="6d285d9a-675b-407f-9b28-533735a72db2" providerId="ADAL" clId="{545A2C85-BA03-450E-AF05-D9D198D59B99}" dt="2025-05-05T21:05:35.371" v="12" actId="20577"/>
          <ac:spMkLst>
            <pc:docMk/>
            <pc:sldMk cId="2224037998" sldId="452"/>
            <ac:spMk id="2" creationId="{0BBB456D-62DC-C3BF-BFEE-73E00F277823}"/>
          </ac:spMkLst>
        </pc:spChg>
        <pc:spChg chg="mod">
          <ac:chgData name="Abraham Torok" userId="6d285d9a-675b-407f-9b28-533735a72db2" providerId="ADAL" clId="{545A2C85-BA03-450E-AF05-D9D198D59B99}" dt="2025-05-09T20:27:02.511" v="59"/>
          <ac:spMkLst>
            <pc:docMk/>
            <pc:sldMk cId="2224037998" sldId="452"/>
            <ac:spMk id="5" creationId="{520FF604-F41A-A42C-4CB0-43CAE0933737}"/>
          </ac:spMkLst>
        </pc:spChg>
        <pc:picChg chg="add mod">
          <ac:chgData name="Abraham Torok" userId="6d285d9a-675b-407f-9b28-533735a72db2" providerId="ADAL" clId="{545A2C85-BA03-450E-AF05-D9D198D59B99}" dt="2025-05-12T22:47:50.699" v="215" actId="1076"/>
          <ac:picMkLst>
            <pc:docMk/>
            <pc:sldMk cId="2224037998" sldId="452"/>
            <ac:picMk id="7" creationId="{E37A3C9F-6D64-2D68-ECBA-257B73625F41}"/>
          </ac:picMkLst>
        </pc:picChg>
        <pc:picChg chg="add mod">
          <ac:chgData name="Abraham Torok" userId="6d285d9a-675b-407f-9b28-533735a72db2" providerId="ADAL" clId="{545A2C85-BA03-450E-AF05-D9D198D59B99}" dt="2025-05-12T22:47:38.575" v="210" actId="1076"/>
          <ac:picMkLst>
            <pc:docMk/>
            <pc:sldMk cId="2224037998" sldId="452"/>
            <ac:picMk id="9" creationId="{534CD873-E3E6-5583-D287-8DC9FADAF31C}"/>
          </ac:picMkLst>
        </pc:picChg>
        <pc:picChg chg="del">
          <ac:chgData name="Abraham Torok" userId="6d285d9a-675b-407f-9b28-533735a72db2" providerId="ADAL" clId="{545A2C85-BA03-450E-AF05-D9D198D59B99}" dt="2025-05-12T22:47:40.095" v="211" actId="478"/>
          <ac:picMkLst>
            <pc:docMk/>
            <pc:sldMk cId="2224037998" sldId="452"/>
            <ac:picMk id="10" creationId="{2A1A85A7-89AF-7693-ADE4-0DE9A40BE16A}"/>
          </ac:picMkLst>
        </pc:picChg>
      </pc:sldChg>
      <pc:sldChg chg="addSp delSp modSp mod">
        <pc:chgData name="Abraham Torok" userId="6d285d9a-675b-407f-9b28-533735a72db2" providerId="ADAL" clId="{545A2C85-BA03-450E-AF05-D9D198D59B99}" dt="2025-05-09T23:10:12.979" v="187" actId="1076"/>
        <pc:sldMkLst>
          <pc:docMk/>
          <pc:sldMk cId="3833625406" sldId="453"/>
        </pc:sldMkLst>
        <pc:spChg chg="mod">
          <ac:chgData name="Abraham Torok" userId="6d285d9a-675b-407f-9b28-533735a72db2" providerId="ADAL" clId="{545A2C85-BA03-450E-AF05-D9D198D59B99}" dt="2025-05-09T20:26:59.591" v="58"/>
          <ac:spMkLst>
            <pc:docMk/>
            <pc:sldMk cId="3833625406" sldId="453"/>
            <ac:spMk id="5" creationId="{B6F98B24-7C93-88F8-B6F4-B1F9610C6201}"/>
          </ac:spMkLst>
        </pc:spChg>
        <pc:picChg chg="add mod">
          <ac:chgData name="Abraham Torok" userId="6d285d9a-675b-407f-9b28-533735a72db2" providerId="ADAL" clId="{545A2C85-BA03-450E-AF05-D9D198D59B99}" dt="2025-05-09T23:10:12.979" v="187" actId="1076"/>
          <ac:picMkLst>
            <pc:docMk/>
            <pc:sldMk cId="3833625406" sldId="453"/>
            <ac:picMk id="10" creationId="{EA228537-F938-938F-9BE5-7456AE6D4317}"/>
          </ac:picMkLst>
        </pc:picChg>
      </pc:sldChg>
      <pc:sldChg chg="modSp mod">
        <pc:chgData name="Abraham Torok" userId="6d285d9a-675b-407f-9b28-533735a72db2" providerId="ADAL" clId="{545A2C85-BA03-450E-AF05-D9D198D59B99}" dt="2025-05-09T20:26:34.660" v="52"/>
        <pc:sldMkLst>
          <pc:docMk/>
          <pc:sldMk cId="1686803067" sldId="457"/>
        </pc:sldMkLst>
        <pc:spChg chg="mod">
          <ac:chgData name="Abraham Torok" userId="6d285d9a-675b-407f-9b28-533735a72db2" providerId="ADAL" clId="{545A2C85-BA03-450E-AF05-D9D198D59B99}" dt="2025-05-09T20:26:34.660" v="52"/>
          <ac:spMkLst>
            <pc:docMk/>
            <pc:sldMk cId="1686803067" sldId="457"/>
            <ac:spMk id="5" creationId="{B40AE51B-A242-9830-BA3D-1FA8FF1AA7B3}"/>
          </ac:spMkLst>
        </pc:spChg>
      </pc:sldChg>
      <pc:sldChg chg="modSp mod">
        <pc:chgData name="Abraham Torok" userId="6d285d9a-675b-407f-9b28-533735a72db2" providerId="ADAL" clId="{545A2C85-BA03-450E-AF05-D9D198D59B99}" dt="2025-05-09T20:26:52.755" v="56"/>
        <pc:sldMkLst>
          <pc:docMk/>
          <pc:sldMk cId="2048187231" sldId="473"/>
        </pc:sldMkLst>
        <pc:spChg chg="mod">
          <ac:chgData name="Abraham Torok" userId="6d285d9a-675b-407f-9b28-533735a72db2" providerId="ADAL" clId="{545A2C85-BA03-450E-AF05-D9D198D59B99}" dt="2025-05-09T20:26:52.755" v="56"/>
          <ac:spMkLst>
            <pc:docMk/>
            <pc:sldMk cId="2048187231" sldId="473"/>
            <ac:spMk id="5" creationId="{EDB3B2E1-B5A9-AADB-00F4-6CA701929A98}"/>
          </ac:spMkLst>
        </pc:spChg>
      </pc:sldChg>
      <pc:sldChg chg="addSp delSp modSp mod">
        <pc:chgData name="Abraham Torok" userId="6d285d9a-675b-407f-9b28-533735a72db2" providerId="ADAL" clId="{545A2C85-BA03-450E-AF05-D9D198D59B99}" dt="2025-05-09T22:37:24.629" v="166" actId="1076"/>
        <pc:sldMkLst>
          <pc:docMk/>
          <pc:sldMk cId="1141926104" sldId="474"/>
        </pc:sldMkLst>
        <pc:spChg chg="mod">
          <ac:chgData name="Abraham Torok" userId="6d285d9a-675b-407f-9b28-533735a72db2" providerId="ADAL" clId="{545A2C85-BA03-450E-AF05-D9D198D59B99}" dt="2025-05-09T22:19:26.654" v="139" actId="14100"/>
          <ac:spMkLst>
            <pc:docMk/>
            <pc:sldMk cId="1141926104" sldId="474"/>
            <ac:spMk id="4" creationId="{418FF81F-5DC2-F9B6-2214-5054BC04D410}"/>
          </ac:spMkLst>
        </pc:spChg>
        <pc:spChg chg="mod">
          <ac:chgData name="Abraham Torok" userId="6d285d9a-675b-407f-9b28-533735a72db2" providerId="ADAL" clId="{545A2C85-BA03-450E-AF05-D9D198D59B99}" dt="2025-05-09T20:26:56.479" v="57"/>
          <ac:spMkLst>
            <pc:docMk/>
            <pc:sldMk cId="1141926104" sldId="474"/>
            <ac:spMk id="5" creationId="{2202D9D6-CEAD-9CCC-C9EC-7AE21EAA1861}"/>
          </ac:spMkLst>
        </pc:spChg>
        <pc:picChg chg="add mod">
          <ac:chgData name="Abraham Torok" userId="6d285d9a-675b-407f-9b28-533735a72db2" providerId="ADAL" clId="{545A2C85-BA03-450E-AF05-D9D198D59B99}" dt="2025-05-09T22:20:20.515" v="150" actId="1076"/>
          <ac:picMkLst>
            <pc:docMk/>
            <pc:sldMk cId="1141926104" sldId="474"/>
            <ac:picMk id="7" creationId="{920C9861-28E7-9413-B03E-BE633A60A5F9}"/>
          </ac:picMkLst>
        </pc:picChg>
        <pc:picChg chg="mod">
          <ac:chgData name="Abraham Torok" userId="6d285d9a-675b-407f-9b28-533735a72db2" providerId="ADAL" clId="{545A2C85-BA03-450E-AF05-D9D198D59B99}" dt="2025-05-09T22:20:31.491" v="152" actId="1076"/>
          <ac:picMkLst>
            <pc:docMk/>
            <pc:sldMk cId="1141926104" sldId="474"/>
            <ac:picMk id="8" creationId="{67743C45-EA02-FF0C-8B86-02130609B12F}"/>
          </ac:picMkLst>
        </pc:picChg>
        <pc:picChg chg="add mod">
          <ac:chgData name="Abraham Torok" userId="6d285d9a-675b-407f-9b28-533735a72db2" providerId="ADAL" clId="{545A2C85-BA03-450E-AF05-D9D198D59B99}" dt="2025-05-09T22:37:22.224" v="165" actId="1076"/>
          <ac:picMkLst>
            <pc:docMk/>
            <pc:sldMk cId="1141926104" sldId="474"/>
            <ac:picMk id="13" creationId="{9B434263-92AC-FF5B-B809-DE44A5AE5EA0}"/>
          </ac:picMkLst>
        </pc:picChg>
        <pc:picChg chg="add mod">
          <ac:chgData name="Abraham Torok" userId="6d285d9a-675b-407f-9b28-533735a72db2" providerId="ADAL" clId="{545A2C85-BA03-450E-AF05-D9D198D59B99}" dt="2025-05-09T22:37:24.629" v="166" actId="1076"/>
          <ac:picMkLst>
            <pc:docMk/>
            <pc:sldMk cId="1141926104" sldId="474"/>
            <ac:picMk id="17" creationId="{1B5FA349-3B94-72EE-0713-4FE097C60CB5}"/>
          </ac:picMkLst>
        </pc:picChg>
      </pc:sldChg>
      <pc:sldChg chg="modSp mod">
        <pc:chgData name="Abraham Torok" userId="6d285d9a-675b-407f-9b28-533735a72db2" providerId="ADAL" clId="{545A2C85-BA03-450E-AF05-D9D198D59B99}" dt="2025-05-09T20:26:48.299" v="55"/>
        <pc:sldMkLst>
          <pc:docMk/>
          <pc:sldMk cId="2864380176" sldId="475"/>
        </pc:sldMkLst>
        <pc:spChg chg="mod">
          <ac:chgData name="Abraham Torok" userId="6d285d9a-675b-407f-9b28-533735a72db2" providerId="ADAL" clId="{545A2C85-BA03-450E-AF05-D9D198D59B99}" dt="2025-05-09T20:26:48.299" v="55"/>
          <ac:spMkLst>
            <pc:docMk/>
            <pc:sldMk cId="2864380176" sldId="475"/>
            <ac:spMk id="5" creationId="{F80903DC-9A84-031A-3AC9-D74FCB1FA0E3}"/>
          </ac:spMkLst>
        </pc:spChg>
      </pc:sldChg>
      <pc:sldChg chg="modSp mod">
        <pc:chgData name="Abraham Torok" userId="6d285d9a-675b-407f-9b28-533735a72db2" providerId="ADAL" clId="{545A2C85-BA03-450E-AF05-D9D198D59B99}" dt="2025-05-09T20:26:45.312" v="54"/>
        <pc:sldMkLst>
          <pc:docMk/>
          <pc:sldMk cId="3269976826" sldId="476"/>
        </pc:sldMkLst>
        <pc:spChg chg="mod">
          <ac:chgData name="Abraham Torok" userId="6d285d9a-675b-407f-9b28-533735a72db2" providerId="ADAL" clId="{545A2C85-BA03-450E-AF05-D9D198D59B99}" dt="2025-05-09T20:26:45.312" v="54"/>
          <ac:spMkLst>
            <pc:docMk/>
            <pc:sldMk cId="3269976826" sldId="476"/>
            <ac:spMk id="5" creationId="{59B6299B-2AFE-D626-BE13-DC4F663FC57E}"/>
          </ac:spMkLst>
        </pc:spChg>
      </pc:sldChg>
      <pc:sldChg chg="modSp mod">
        <pc:chgData name="Abraham Torok" userId="6d285d9a-675b-407f-9b28-533735a72db2" providerId="ADAL" clId="{545A2C85-BA03-450E-AF05-D9D198D59B99}" dt="2025-05-09T20:26:01.202" v="43" actId="20577"/>
        <pc:sldMkLst>
          <pc:docMk/>
          <pc:sldMk cId="2474753033" sldId="477"/>
        </pc:sldMkLst>
        <pc:spChg chg="mod">
          <ac:chgData name="Abraham Torok" userId="6d285d9a-675b-407f-9b28-533735a72db2" providerId="ADAL" clId="{545A2C85-BA03-450E-AF05-D9D198D59B99}" dt="2025-05-09T20:26:01.202" v="43" actId="20577"/>
          <ac:spMkLst>
            <pc:docMk/>
            <pc:sldMk cId="2474753033" sldId="477"/>
            <ac:spMk id="5" creationId="{EE8EDEDB-F606-4304-2F5D-2CDBB05EF392}"/>
          </ac:spMkLst>
        </pc:spChg>
      </pc:sldChg>
      <pc:sldChg chg="modSp mod">
        <pc:chgData name="Abraham Torok" userId="6d285d9a-675b-407f-9b28-533735a72db2" providerId="ADAL" clId="{545A2C85-BA03-450E-AF05-D9D198D59B99}" dt="2025-05-09T20:26:27.683" v="50"/>
        <pc:sldMkLst>
          <pc:docMk/>
          <pc:sldMk cId="22949158" sldId="480"/>
        </pc:sldMkLst>
        <pc:spChg chg="mod">
          <ac:chgData name="Abraham Torok" userId="6d285d9a-675b-407f-9b28-533735a72db2" providerId="ADAL" clId="{545A2C85-BA03-450E-AF05-D9D198D59B99}" dt="2025-05-09T20:26:27.683" v="50"/>
          <ac:spMkLst>
            <pc:docMk/>
            <pc:sldMk cId="22949158" sldId="480"/>
            <ac:spMk id="5" creationId="{F80903DC-9A84-031A-3AC9-D74FCB1FA0E3}"/>
          </ac:spMkLst>
        </pc:spChg>
      </pc:sldChg>
      <pc:sldChg chg="modSp mod">
        <pc:chgData name="Abraham Torok" userId="6d285d9a-675b-407f-9b28-533735a72db2" providerId="ADAL" clId="{545A2C85-BA03-450E-AF05-D9D198D59B99}" dt="2025-05-09T20:26:24.669" v="49"/>
        <pc:sldMkLst>
          <pc:docMk/>
          <pc:sldMk cId="144130369" sldId="481"/>
        </pc:sldMkLst>
        <pc:spChg chg="mod">
          <ac:chgData name="Abraham Torok" userId="6d285d9a-675b-407f-9b28-533735a72db2" providerId="ADAL" clId="{545A2C85-BA03-450E-AF05-D9D198D59B99}" dt="2025-05-09T20:26:24.669" v="49"/>
          <ac:spMkLst>
            <pc:docMk/>
            <pc:sldMk cId="144130369" sldId="481"/>
            <ac:spMk id="5" creationId="{B40AE51B-A242-9830-BA3D-1FA8FF1AA7B3}"/>
          </ac:spMkLst>
        </pc:spChg>
      </pc:sldChg>
      <pc:sldChg chg="addSp delSp modSp mod">
        <pc:chgData name="Abraham Torok" userId="6d285d9a-675b-407f-9b28-533735a72db2" providerId="ADAL" clId="{545A2C85-BA03-450E-AF05-D9D198D59B99}" dt="2025-05-12T22:51:47.796" v="220" actId="1076"/>
        <pc:sldMkLst>
          <pc:docMk/>
          <pc:sldMk cId="4095511103" sldId="482"/>
        </pc:sldMkLst>
        <pc:spChg chg="mod">
          <ac:chgData name="Abraham Torok" userId="6d285d9a-675b-407f-9b28-533735a72db2" providerId="ADAL" clId="{545A2C85-BA03-450E-AF05-D9D198D59B99}" dt="2025-05-09T20:56:35.033" v="85" actId="1076"/>
          <ac:spMkLst>
            <pc:docMk/>
            <pc:sldMk cId="4095511103" sldId="482"/>
            <ac:spMk id="4" creationId="{4EAA7DF5-2D99-75DA-37B1-5EAFFDB62137}"/>
          </ac:spMkLst>
        </pc:spChg>
        <pc:spChg chg="mod">
          <ac:chgData name="Abraham Torok" userId="6d285d9a-675b-407f-9b28-533735a72db2" providerId="ADAL" clId="{545A2C85-BA03-450E-AF05-D9D198D59B99}" dt="2025-05-09T20:26:07.556" v="44"/>
          <ac:spMkLst>
            <pc:docMk/>
            <pc:sldMk cId="4095511103" sldId="482"/>
            <ac:spMk id="5" creationId="{B40AE51B-A242-9830-BA3D-1FA8FF1AA7B3}"/>
          </ac:spMkLst>
        </pc:spChg>
        <pc:picChg chg="add del mod">
          <ac:chgData name="Abraham Torok" userId="6d285d9a-675b-407f-9b28-533735a72db2" providerId="ADAL" clId="{545A2C85-BA03-450E-AF05-D9D198D59B99}" dt="2025-05-12T22:51:28.156" v="216" actId="478"/>
          <ac:picMkLst>
            <pc:docMk/>
            <pc:sldMk cId="4095511103" sldId="482"/>
            <ac:picMk id="6" creationId="{A01352E7-B39C-3B8E-04A6-264397B8CD3C}"/>
          </ac:picMkLst>
        </pc:picChg>
        <pc:picChg chg="add del mod">
          <ac:chgData name="Abraham Torok" userId="6d285d9a-675b-407f-9b28-533735a72db2" providerId="ADAL" clId="{545A2C85-BA03-450E-AF05-D9D198D59B99}" dt="2025-05-12T22:45:32.478" v="205" actId="478"/>
          <ac:picMkLst>
            <pc:docMk/>
            <pc:sldMk cId="4095511103" sldId="482"/>
            <ac:picMk id="9" creationId="{A57A6E90-0881-DFD7-5D5E-1EF498C91BFC}"/>
          </ac:picMkLst>
        </pc:picChg>
        <pc:picChg chg="mod">
          <ac:chgData name="Abraham Torok" userId="6d285d9a-675b-407f-9b28-533735a72db2" providerId="ADAL" clId="{545A2C85-BA03-450E-AF05-D9D198D59B99}" dt="2025-05-09T20:57:10.694" v="95" actId="1076"/>
          <ac:picMkLst>
            <pc:docMk/>
            <pc:sldMk cId="4095511103" sldId="482"/>
            <ac:picMk id="10" creationId="{30CA00F8-F000-2970-DF1D-DDF969FA9A0C}"/>
          </ac:picMkLst>
        </pc:picChg>
        <pc:picChg chg="add mod">
          <ac:chgData name="Abraham Torok" userId="6d285d9a-675b-407f-9b28-533735a72db2" providerId="ADAL" clId="{545A2C85-BA03-450E-AF05-D9D198D59B99}" dt="2025-05-12T22:51:47.796" v="220" actId="1076"/>
          <ac:picMkLst>
            <pc:docMk/>
            <pc:sldMk cId="4095511103" sldId="482"/>
            <ac:picMk id="11" creationId="{A39EA4E1-5032-D1E5-98B4-7918EAF65925}"/>
          </ac:picMkLst>
        </pc:picChg>
      </pc:sldChg>
      <pc:sldChg chg="addSp modSp mod">
        <pc:chgData name="Abraham Torok" userId="6d285d9a-675b-407f-9b28-533735a72db2" providerId="ADAL" clId="{545A2C85-BA03-450E-AF05-D9D198D59B99}" dt="2025-05-09T21:16:29.758" v="110" actId="1076"/>
        <pc:sldMkLst>
          <pc:docMk/>
          <pc:sldMk cId="2906155871" sldId="485"/>
        </pc:sldMkLst>
        <pc:spChg chg="mod">
          <ac:chgData name="Abraham Torok" userId="6d285d9a-675b-407f-9b28-533735a72db2" providerId="ADAL" clId="{545A2C85-BA03-450E-AF05-D9D198D59B99}" dt="2025-05-09T20:26:22.031" v="48"/>
          <ac:spMkLst>
            <pc:docMk/>
            <pc:sldMk cId="2906155871" sldId="485"/>
            <ac:spMk id="5" creationId="{B40AE51B-A242-9830-BA3D-1FA8FF1AA7B3}"/>
          </ac:spMkLst>
        </pc:spChg>
        <pc:picChg chg="mod">
          <ac:chgData name="Abraham Torok" userId="6d285d9a-675b-407f-9b28-533735a72db2" providerId="ADAL" clId="{545A2C85-BA03-450E-AF05-D9D198D59B99}" dt="2025-05-09T21:16:29.758" v="110" actId="1076"/>
          <ac:picMkLst>
            <pc:docMk/>
            <pc:sldMk cId="2906155871" sldId="485"/>
            <ac:picMk id="6" creationId="{F55CBDC3-1726-D3AA-4B2D-4A10837CC8D0}"/>
          </ac:picMkLst>
        </pc:picChg>
        <pc:picChg chg="add mod">
          <ac:chgData name="Abraham Torok" userId="6d285d9a-675b-407f-9b28-533735a72db2" providerId="ADAL" clId="{545A2C85-BA03-450E-AF05-D9D198D59B99}" dt="2025-05-09T21:16:20.868" v="102" actId="1076"/>
          <ac:picMkLst>
            <pc:docMk/>
            <pc:sldMk cId="2906155871" sldId="485"/>
            <ac:picMk id="7" creationId="{147C7DB2-6FD4-E18C-50CA-6BD663A62EAC}"/>
          </ac:picMkLst>
        </pc:picChg>
      </pc:sldChg>
      <pc:sldChg chg="modSp mod">
        <pc:chgData name="Abraham Torok" userId="6d285d9a-675b-407f-9b28-533735a72db2" providerId="ADAL" clId="{545A2C85-BA03-450E-AF05-D9D198D59B99}" dt="2025-05-09T20:25:53.232" v="41" actId="20577"/>
        <pc:sldMkLst>
          <pc:docMk/>
          <pc:sldMk cId="3263754312" sldId="486"/>
        </pc:sldMkLst>
        <pc:spChg chg="mod">
          <ac:chgData name="Abraham Torok" userId="6d285d9a-675b-407f-9b28-533735a72db2" providerId="ADAL" clId="{545A2C85-BA03-450E-AF05-D9D198D59B99}" dt="2025-05-09T20:25:53.232" v="41" actId="20577"/>
          <ac:spMkLst>
            <pc:docMk/>
            <pc:sldMk cId="3263754312" sldId="486"/>
            <ac:spMk id="5" creationId="{B40AE51B-A242-9830-BA3D-1FA8FF1AA7B3}"/>
          </ac:spMkLst>
        </pc:spChg>
      </pc:sldChg>
      <pc:sldChg chg="addSp modSp mod">
        <pc:chgData name="Abraham Torok" userId="6d285d9a-675b-407f-9b28-533735a72db2" providerId="ADAL" clId="{545A2C85-BA03-450E-AF05-D9D198D59B99}" dt="2025-05-09T23:39:33.885" v="200" actId="1076"/>
        <pc:sldMkLst>
          <pc:docMk/>
          <pc:sldMk cId="1282868186" sldId="487"/>
        </pc:sldMkLst>
        <pc:spChg chg="mod">
          <ac:chgData name="Abraham Torok" userId="6d285d9a-675b-407f-9b28-533735a72db2" providerId="ADAL" clId="{545A2C85-BA03-450E-AF05-D9D198D59B99}" dt="2025-05-09T20:26:17.741" v="47"/>
          <ac:spMkLst>
            <pc:docMk/>
            <pc:sldMk cId="1282868186" sldId="487"/>
            <ac:spMk id="5" creationId="{B40AE51B-A242-9830-BA3D-1FA8FF1AA7B3}"/>
          </ac:spMkLst>
        </pc:spChg>
        <pc:spChg chg="mod">
          <ac:chgData name="Abraham Torok" userId="6d285d9a-675b-407f-9b28-533735a72db2" providerId="ADAL" clId="{545A2C85-BA03-450E-AF05-D9D198D59B99}" dt="2025-05-09T20:23:48.498" v="30" actId="20577"/>
          <ac:spMkLst>
            <pc:docMk/>
            <pc:sldMk cId="1282868186" sldId="487"/>
            <ac:spMk id="6" creationId="{52F8BEAB-76D4-F626-2C03-CAA1E4DAF981}"/>
          </ac:spMkLst>
        </pc:spChg>
        <pc:picChg chg="mod">
          <ac:chgData name="Abraham Torok" userId="6d285d9a-675b-407f-9b28-533735a72db2" providerId="ADAL" clId="{545A2C85-BA03-450E-AF05-D9D198D59B99}" dt="2025-05-09T23:39:33.885" v="200" actId="1076"/>
          <ac:picMkLst>
            <pc:docMk/>
            <pc:sldMk cId="1282868186" sldId="487"/>
            <ac:picMk id="7" creationId="{FC945799-D15E-0573-CFF3-CCAB11480B99}"/>
          </ac:picMkLst>
        </pc:picChg>
        <pc:picChg chg="add mod">
          <ac:chgData name="Abraham Torok" userId="6d285d9a-675b-407f-9b28-533735a72db2" providerId="ADAL" clId="{545A2C85-BA03-450E-AF05-D9D198D59B99}" dt="2025-05-09T23:39:29.390" v="195" actId="1076"/>
          <ac:picMkLst>
            <pc:docMk/>
            <pc:sldMk cId="1282868186" sldId="487"/>
            <ac:picMk id="8" creationId="{8C085E1B-D1E0-3790-A964-228938DCF8A3}"/>
          </ac:picMkLst>
        </pc:picChg>
      </pc:sldChg>
      <pc:sldChg chg="addSp delSp modSp mod">
        <pc:chgData name="Abraham Torok" userId="6d285d9a-675b-407f-9b28-533735a72db2" providerId="ADAL" clId="{545A2C85-BA03-450E-AF05-D9D198D59B99}" dt="2025-05-09T21:35:01.692" v="118" actId="1076"/>
        <pc:sldMkLst>
          <pc:docMk/>
          <pc:sldMk cId="2918472592" sldId="489"/>
        </pc:sldMkLst>
        <pc:spChg chg="mod">
          <ac:chgData name="Abraham Torok" userId="6d285d9a-675b-407f-9b28-533735a72db2" providerId="ADAL" clId="{545A2C85-BA03-450E-AF05-D9D198D59B99}" dt="2025-05-09T20:24:03.333" v="34" actId="20577"/>
          <ac:spMkLst>
            <pc:docMk/>
            <pc:sldMk cId="2918472592" sldId="489"/>
            <ac:spMk id="3" creationId="{5512810D-F673-BE2A-A656-7966C84EF323}"/>
          </ac:spMkLst>
        </pc:spChg>
        <pc:spChg chg="mod">
          <ac:chgData name="Abraham Torok" userId="6d285d9a-675b-407f-9b28-533735a72db2" providerId="ADAL" clId="{545A2C85-BA03-450E-AF05-D9D198D59B99}" dt="2025-05-09T20:26:14.833" v="46"/>
          <ac:spMkLst>
            <pc:docMk/>
            <pc:sldMk cId="2918472592" sldId="489"/>
            <ac:spMk id="5" creationId="{B40AE51B-A242-9830-BA3D-1FA8FF1AA7B3}"/>
          </ac:spMkLst>
        </pc:spChg>
        <pc:picChg chg="add mod">
          <ac:chgData name="Abraham Torok" userId="6d285d9a-675b-407f-9b28-533735a72db2" providerId="ADAL" clId="{545A2C85-BA03-450E-AF05-D9D198D59B99}" dt="2025-05-09T21:35:01.692" v="118" actId="1076"/>
          <ac:picMkLst>
            <pc:docMk/>
            <pc:sldMk cId="2918472592" sldId="489"/>
            <ac:picMk id="11" creationId="{162B68C5-2141-32D4-1BFB-9B938339438D}"/>
          </ac:picMkLst>
        </pc:picChg>
      </pc:sldChg>
      <pc:sldChg chg="modSp mod">
        <pc:chgData name="Abraham Torok" userId="6d285d9a-675b-407f-9b28-533735a72db2" providerId="ADAL" clId="{545A2C85-BA03-450E-AF05-D9D198D59B99}" dt="2025-05-09T20:26:11.470" v="45"/>
        <pc:sldMkLst>
          <pc:docMk/>
          <pc:sldMk cId="2562572579" sldId="490"/>
        </pc:sldMkLst>
        <pc:spChg chg="mod">
          <ac:chgData name="Abraham Torok" userId="6d285d9a-675b-407f-9b28-533735a72db2" providerId="ADAL" clId="{545A2C85-BA03-450E-AF05-D9D198D59B99}" dt="2025-05-09T20:26:11.470" v="45"/>
          <ac:spMkLst>
            <pc:docMk/>
            <pc:sldMk cId="2562572579" sldId="490"/>
            <ac:spMk id="5" creationId="{B40AE51B-A242-9830-BA3D-1FA8FF1AA7B3}"/>
          </ac:spMkLst>
        </pc:spChg>
      </pc:sldChg>
      <pc:sldChg chg="addSp modSp mod">
        <pc:chgData name="Abraham Torok" userId="6d285d9a-675b-407f-9b28-533735a72db2" providerId="ADAL" clId="{545A2C85-BA03-450E-AF05-D9D198D59B99}" dt="2025-05-09T22:58:57.792" v="180" actId="1076"/>
        <pc:sldMkLst>
          <pc:docMk/>
          <pc:sldMk cId="3849538690" sldId="492"/>
        </pc:sldMkLst>
        <pc:spChg chg="mod">
          <ac:chgData name="Abraham Torok" userId="6d285d9a-675b-407f-9b28-533735a72db2" providerId="ADAL" clId="{545A2C85-BA03-450E-AF05-D9D198D59B99}" dt="2025-05-09T20:26:30.464" v="51"/>
          <ac:spMkLst>
            <pc:docMk/>
            <pc:sldMk cId="3849538690" sldId="492"/>
            <ac:spMk id="5" creationId="{B40AE51B-A242-9830-BA3D-1FA8FF1AA7B3}"/>
          </ac:spMkLst>
        </pc:spChg>
        <pc:picChg chg="add mod">
          <ac:chgData name="Abraham Torok" userId="6d285d9a-675b-407f-9b28-533735a72db2" providerId="ADAL" clId="{545A2C85-BA03-450E-AF05-D9D198D59B99}" dt="2025-05-09T22:58:49.350" v="179" actId="1076"/>
          <ac:picMkLst>
            <pc:docMk/>
            <pc:sldMk cId="3849538690" sldId="492"/>
            <ac:picMk id="6" creationId="{E5D36816-D4BD-0732-A459-9A8E20A76350}"/>
          </ac:picMkLst>
        </pc:picChg>
        <pc:picChg chg="mod">
          <ac:chgData name="Abraham Torok" userId="6d285d9a-675b-407f-9b28-533735a72db2" providerId="ADAL" clId="{545A2C85-BA03-450E-AF05-D9D198D59B99}" dt="2025-05-09T22:58:57.792" v="180" actId="1076"/>
          <ac:picMkLst>
            <pc:docMk/>
            <pc:sldMk cId="3849538690" sldId="492"/>
            <ac:picMk id="7" creationId="{89403656-F149-AE4A-A248-4A09FE28F8CD}"/>
          </ac:picMkLst>
        </pc:picChg>
      </pc:sldChg>
      <pc:sldChg chg="mod modShow">
        <pc:chgData name="Abraham Torok" userId="6d285d9a-675b-407f-9b28-533735a72db2" providerId="ADAL" clId="{545A2C85-BA03-450E-AF05-D9D198D59B99}" dt="2025-05-09T20:24:32.320" v="35" actId="729"/>
        <pc:sldMkLst>
          <pc:docMk/>
          <pc:sldMk cId="4122828605" sldId="495"/>
        </pc:sldMkLst>
      </pc:sldChg>
      <pc:sldChg chg="modSp mod">
        <pc:chgData name="Abraham Torok" userId="6d285d9a-675b-407f-9b28-533735a72db2" providerId="ADAL" clId="{545A2C85-BA03-450E-AF05-D9D198D59B99}" dt="2025-05-09T20:26:38.054" v="53"/>
        <pc:sldMkLst>
          <pc:docMk/>
          <pc:sldMk cId="1716791654" sldId="496"/>
        </pc:sldMkLst>
        <pc:spChg chg="mod">
          <ac:chgData name="Abraham Torok" userId="6d285d9a-675b-407f-9b28-533735a72db2" providerId="ADAL" clId="{545A2C85-BA03-450E-AF05-D9D198D59B99}" dt="2025-05-09T20:26:38.054" v="53"/>
          <ac:spMkLst>
            <pc:docMk/>
            <pc:sldMk cId="1716791654" sldId="496"/>
            <ac:spMk id="5" creationId="{D37A7B18-8BBF-5D56-85EE-7C2101AE2603}"/>
          </ac:spMkLst>
        </pc:spChg>
      </pc:sldChg>
    </pc:docChg>
  </pc:docChgLst>
  <pc:docChgLst>
    <pc:chgData name="Collin Elliot" userId="42697478-9b70-4e69-9a7f-907e6e9301c1" providerId="ADAL" clId="{A6BBFC08-E5C6-4244-BCFF-6F9702BADA6D}"/>
    <pc:docChg chg="custSel delSld modSld">
      <pc:chgData name="Collin Elliot" userId="42697478-9b70-4e69-9a7f-907e6e9301c1" providerId="ADAL" clId="{A6BBFC08-E5C6-4244-BCFF-6F9702BADA6D}" dt="2025-05-13T19:29:21.411" v="700" actId="20577"/>
      <pc:docMkLst>
        <pc:docMk/>
      </pc:docMkLst>
      <pc:sldChg chg="modSp mod">
        <pc:chgData name="Collin Elliot" userId="42697478-9b70-4e69-9a7f-907e6e9301c1" providerId="ADAL" clId="{A6BBFC08-E5C6-4244-BCFF-6F9702BADA6D}" dt="2025-05-10T17:25:27.820" v="295" actId="403"/>
        <pc:sldMkLst>
          <pc:docMk/>
          <pc:sldMk cId="1686803067" sldId="457"/>
        </pc:sldMkLst>
        <pc:spChg chg="mod">
          <ac:chgData name="Collin Elliot" userId="42697478-9b70-4e69-9a7f-907e6e9301c1" providerId="ADAL" clId="{A6BBFC08-E5C6-4244-BCFF-6F9702BADA6D}" dt="2025-05-10T17:25:27.820" v="295" actId="403"/>
          <ac:spMkLst>
            <pc:docMk/>
            <pc:sldMk cId="1686803067" sldId="457"/>
            <ac:spMk id="4" creationId="{4EAA7DF5-2D99-75DA-37B1-5EAFFDB62137}"/>
          </ac:spMkLst>
        </pc:spChg>
      </pc:sldChg>
      <pc:sldChg chg="modSp">
        <pc:chgData name="Collin Elliot" userId="42697478-9b70-4e69-9a7f-907e6e9301c1" providerId="ADAL" clId="{A6BBFC08-E5C6-4244-BCFF-6F9702BADA6D}" dt="2025-05-10T17:23:03.377" v="81" actId="20577"/>
        <pc:sldMkLst>
          <pc:docMk/>
          <pc:sldMk cId="2048187231" sldId="473"/>
        </pc:sldMkLst>
        <pc:spChg chg="mod">
          <ac:chgData name="Collin Elliot" userId="42697478-9b70-4e69-9a7f-907e6e9301c1" providerId="ADAL" clId="{A6BBFC08-E5C6-4244-BCFF-6F9702BADA6D}" dt="2025-05-10T17:23:03.377" v="81" actId="20577"/>
          <ac:spMkLst>
            <pc:docMk/>
            <pc:sldMk cId="2048187231" sldId="473"/>
            <ac:spMk id="4" creationId="{FAF1976E-1B69-84F8-9C4B-789B6E129B6A}"/>
          </ac:spMkLst>
        </pc:spChg>
      </pc:sldChg>
      <pc:sldChg chg="modSp mod">
        <pc:chgData name="Collin Elliot" userId="42697478-9b70-4e69-9a7f-907e6e9301c1" providerId="ADAL" clId="{A6BBFC08-E5C6-4244-BCFF-6F9702BADA6D}" dt="2025-05-10T17:13:59.921" v="0" actId="1076"/>
        <pc:sldMkLst>
          <pc:docMk/>
          <pc:sldMk cId="1141926104" sldId="474"/>
        </pc:sldMkLst>
        <pc:picChg chg="mod">
          <ac:chgData name="Collin Elliot" userId="42697478-9b70-4e69-9a7f-907e6e9301c1" providerId="ADAL" clId="{A6BBFC08-E5C6-4244-BCFF-6F9702BADA6D}" dt="2025-05-10T17:13:59.921" v="0" actId="1076"/>
          <ac:picMkLst>
            <pc:docMk/>
            <pc:sldMk cId="1141926104" sldId="474"/>
            <ac:picMk id="17" creationId="{1B5FA349-3B94-72EE-0713-4FE097C60CB5}"/>
          </ac:picMkLst>
        </pc:picChg>
      </pc:sldChg>
      <pc:sldChg chg="modSp mod">
        <pc:chgData name="Collin Elliot" userId="42697478-9b70-4e69-9a7f-907e6e9301c1" providerId="ADAL" clId="{A6BBFC08-E5C6-4244-BCFF-6F9702BADA6D}" dt="2025-05-10T17:25:38.204" v="297" actId="14100"/>
        <pc:sldMkLst>
          <pc:docMk/>
          <pc:sldMk cId="3269976826" sldId="476"/>
        </pc:sldMkLst>
        <pc:spChg chg="mod">
          <ac:chgData name="Collin Elliot" userId="42697478-9b70-4e69-9a7f-907e6e9301c1" providerId="ADAL" clId="{A6BBFC08-E5C6-4244-BCFF-6F9702BADA6D}" dt="2025-05-10T17:25:38.204" v="297" actId="14100"/>
          <ac:spMkLst>
            <pc:docMk/>
            <pc:sldMk cId="3269976826" sldId="476"/>
            <ac:spMk id="8" creationId="{0BB2E026-302C-F59D-A291-60C02DEC9461}"/>
          </ac:spMkLst>
        </pc:spChg>
      </pc:sldChg>
      <pc:sldChg chg="modSp mod">
        <pc:chgData name="Collin Elliot" userId="42697478-9b70-4e69-9a7f-907e6e9301c1" providerId="ADAL" clId="{A6BBFC08-E5C6-4244-BCFF-6F9702BADA6D}" dt="2025-05-10T17:47:09.230" v="300" actId="1076"/>
        <pc:sldMkLst>
          <pc:docMk/>
          <pc:sldMk cId="4095511103" sldId="482"/>
        </pc:sldMkLst>
      </pc:sldChg>
      <pc:sldChg chg="modSp mod">
        <pc:chgData name="Collin Elliot" userId="42697478-9b70-4e69-9a7f-907e6e9301c1" providerId="ADAL" clId="{A6BBFC08-E5C6-4244-BCFF-6F9702BADA6D}" dt="2025-05-10T17:46:42.170" v="298" actId="1076"/>
        <pc:sldMkLst>
          <pc:docMk/>
          <pc:sldMk cId="2906155871" sldId="485"/>
        </pc:sldMkLst>
        <pc:picChg chg="mod">
          <ac:chgData name="Collin Elliot" userId="42697478-9b70-4e69-9a7f-907e6e9301c1" providerId="ADAL" clId="{A6BBFC08-E5C6-4244-BCFF-6F9702BADA6D}" dt="2025-05-10T17:46:42.170" v="298" actId="1076"/>
          <ac:picMkLst>
            <pc:docMk/>
            <pc:sldMk cId="2906155871" sldId="485"/>
            <ac:picMk id="6" creationId="{F55CBDC3-1726-D3AA-4B2D-4A10837CC8D0}"/>
          </ac:picMkLst>
        </pc:picChg>
      </pc:sldChg>
      <pc:sldChg chg="modNotesTx">
        <pc:chgData name="Collin Elliot" userId="42697478-9b70-4e69-9a7f-907e6e9301c1" providerId="ADAL" clId="{A6BBFC08-E5C6-4244-BCFF-6F9702BADA6D}" dt="2025-05-13T19:29:21.411" v="700" actId="20577"/>
        <pc:sldMkLst>
          <pc:docMk/>
          <pc:sldMk cId="3849538690" sldId="492"/>
        </pc:sldMkLst>
      </pc:sldChg>
      <pc:sldChg chg="del">
        <pc:chgData name="Collin Elliot" userId="42697478-9b70-4e69-9a7f-907e6e9301c1" providerId="ADAL" clId="{A6BBFC08-E5C6-4244-BCFF-6F9702BADA6D}" dt="2025-05-10T17:47:04.898" v="299" actId="2696"/>
        <pc:sldMkLst>
          <pc:docMk/>
          <pc:sldMk cId="4122828605" sldId="495"/>
        </pc:sldMkLst>
      </pc:sldChg>
      <pc:sldChg chg="modSp mod modCm">
        <pc:chgData name="Collin Elliot" userId="42697478-9b70-4e69-9a7f-907e6e9301c1" providerId="ADAL" clId="{A6BBFC08-E5C6-4244-BCFF-6F9702BADA6D}" dt="2025-05-10T17:24:59.134" v="293" actId="20577"/>
        <pc:sldMkLst>
          <pc:docMk/>
          <pc:sldMk cId="1716791654" sldId="496"/>
        </pc:sldMkLst>
        <pc:spChg chg="mod">
          <ac:chgData name="Collin Elliot" userId="42697478-9b70-4e69-9a7f-907e6e9301c1" providerId="ADAL" clId="{A6BBFC08-E5C6-4244-BCFF-6F9702BADA6D}" dt="2025-05-10T17:24:59.134" v="293" actId="20577"/>
          <ac:spMkLst>
            <pc:docMk/>
            <pc:sldMk cId="1716791654" sldId="496"/>
            <ac:spMk id="4" creationId="{B0EBA4E4-887B-5352-6567-2D25010B942F}"/>
          </ac:spMkLst>
        </pc:spChg>
        <pc:extLst>
          <p:ext xmlns:p="http://schemas.openxmlformats.org/presentationml/2006/main" uri="{D6D511B9-2390-475A-947B-AFAB55BFBCF1}">
            <pc226:cmChg xmlns:pc226="http://schemas.microsoft.com/office/powerpoint/2022/06/main/command" chg="mod">
              <pc226:chgData name="Collin Elliot" userId="42697478-9b70-4e69-9a7f-907e6e9301c1" providerId="ADAL" clId="{A6BBFC08-E5C6-4244-BCFF-6F9702BADA6D}" dt="2025-05-10T17:24:59.134" v="293" actId="20577"/>
              <pc2:cmMkLst xmlns:pc2="http://schemas.microsoft.com/office/powerpoint/2019/9/main/command">
                <pc:docMk/>
                <pc:sldMk cId="1716791654" sldId="496"/>
                <pc2:cmMk id="{E7A4A884-7C24-47F4-9688-8207D4E7DF22}"/>
              </pc2:cmMkLst>
            </pc226:cmChg>
          </p:ext>
        </pc:extLst>
      </pc:sldChg>
    </pc:docChg>
  </pc:docChgLst>
</pc:chgInfo>
</file>

<file path=ppt/comments/modernComment_1E2_F41C8A3F.xml><?xml version="1.0" encoding="utf-8"?>
<p188:cmLst xmlns:a="http://schemas.openxmlformats.org/drawingml/2006/main" xmlns:r="http://schemas.openxmlformats.org/officeDocument/2006/relationships" xmlns:p188="http://schemas.microsoft.com/office/powerpoint/2018/8/main">
  <p188:cm id="{08D855B2-3FBB-4F97-B0AD-6BB231192F75}" authorId="{41850A0A-E25C-6CD9-664E-C0480561E54E}" created="2025-05-09T20:25:14.027">
    <ac:txMkLst xmlns:ac="http://schemas.microsoft.com/office/drawing/2013/main/command">
      <pc:docMk xmlns:pc="http://schemas.microsoft.com/office/powerpoint/2013/main/command"/>
      <pc:sldMk xmlns:pc="http://schemas.microsoft.com/office/powerpoint/2013/main/command" cId="4095511103" sldId="482"/>
      <ac:spMk id="4" creationId="{4EAA7DF5-2D99-75DA-37B1-5EAFFDB62137}"/>
      <ac:txMk cp="82" len="7">
        <ac:context len="90" hash="1304827285"/>
      </ac:txMk>
    </ac:txMkLst>
    <p188:pos x="2069523" y="1230168"/>
    <p188:txBody>
      <a:bodyPr/>
      <a:lstStyle/>
      <a:p>
        <a:r>
          <a:rPr lang="en-US"/>
          <a:t>[@Collin Elliot] is this the correct year</a:t>
        </a:r>
      </a:p>
    </p188:txBody>
  </p188:cm>
</p188:cmLst>
</file>

<file path=ppt/comments/modernComment_1F0_66542966.xml><?xml version="1.0" encoding="utf-8"?>
<p188:cmLst xmlns:a="http://schemas.openxmlformats.org/drawingml/2006/main" xmlns:r="http://schemas.openxmlformats.org/officeDocument/2006/relationships" xmlns:p188="http://schemas.microsoft.com/office/powerpoint/2018/8/main">
  <p188:cm id="{E7A4A884-7C24-47F4-9688-8207D4E7DF22}" authorId="{41850A0A-E25C-6CD9-664E-C0480561E54E}" created="2025-05-09T20:22:22.511">
    <ac:txMkLst xmlns:ac="http://schemas.microsoft.com/office/drawing/2013/main/command">
      <pc:docMk xmlns:pc="http://schemas.microsoft.com/office/powerpoint/2013/main/command"/>
      <pc:sldMk xmlns:pc="http://schemas.microsoft.com/office/powerpoint/2013/main/command" cId="1716791654" sldId="496"/>
      <ac:spMk id="4" creationId="{B0EBA4E4-887B-5352-6567-2D25010B942F}"/>
      <ac:txMk cp="218" len="1">
        <ac:context len="275" hash="1491861828"/>
      </ac:txMk>
    </ac:txMkLst>
    <p188:pos x="4210050" y="1905577"/>
    <p188:txBody>
      <a:bodyPr/>
      <a:lstStyle/>
      <a:p>
        <a:r>
          <a:rPr lang="en-US"/>
          <a:t>[@Collin Elliot] should we delete this line?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99EFEE-B292-E74B-981B-B23D2AD39760}" type="datetimeFigureOut">
              <a:rPr lang="en-US" smtClean="0"/>
              <a:t>5/13/2025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184DF7-25F6-0A42-A4D4-D205DCAA6AFC}" type="slidenum">
              <a:rPr lang="en-US" smtClean="0"/>
              <a:t>‹#›</a:t>
            </a:fld>
            <a:endParaRPr lang="en-US"/>
          </a:p>
        </p:txBody>
      </p:sp>
    </p:spTree>
    <p:extLst>
      <p:ext uri="{BB962C8B-B14F-4D97-AF65-F5344CB8AC3E}">
        <p14:creationId xmlns:p14="http://schemas.microsoft.com/office/powerpoint/2010/main" val="2150129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FCF4D-F821-844F-890B-C58A3620C05D}" type="datetimeFigureOut">
              <a:rPr lang="en-US" smtClean="0"/>
              <a:t>5/13/2025</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B49440-6EF9-3046-8EE8-0B071F0790B4}" type="slidenum">
              <a:rPr lang="en-US" smtClean="0"/>
              <a:t>‹#›</a:t>
            </a:fld>
            <a:endParaRPr lang="en-US"/>
          </a:p>
        </p:txBody>
      </p:sp>
    </p:spTree>
    <p:extLst>
      <p:ext uri="{BB962C8B-B14F-4D97-AF65-F5344CB8AC3E}">
        <p14:creationId xmlns:p14="http://schemas.microsoft.com/office/powerpoint/2010/main" val="31008367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33B49440-6EF9-3046-8EE8-0B071F0790B4}" type="slidenum">
              <a:rPr lang="en-US" smtClean="0"/>
              <a:t>1</a:t>
            </a:fld>
            <a:endParaRPr lang="en-US"/>
          </a:p>
        </p:txBody>
      </p:sp>
    </p:spTree>
    <p:extLst>
      <p:ext uri="{BB962C8B-B14F-4D97-AF65-F5344CB8AC3E}">
        <p14:creationId xmlns:p14="http://schemas.microsoft.com/office/powerpoint/2010/main" val="3389536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Seasonality in residential is evident.</a:t>
            </a:r>
          </a:p>
          <a:p>
            <a:r>
              <a:rPr lang="en-US"/>
              <a:t>Not reflective of actual resource dispatch, as there are seasonal differences in meters-per-event.</a:t>
            </a:r>
          </a:p>
        </p:txBody>
      </p:sp>
      <p:sp>
        <p:nvSpPr>
          <p:cNvPr id="4" name="Slide Number Placeholder 3"/>
          <p:cNvSpPr>
            <a:spLocks noGrp="1"/>
          </p:cNvSpPr>
          <p:nvPr>
            <p:ph type="sldNum" sz="quarter" idx="5"/>
          </p:nvPr>
        </p:nvSpPr>
        <p:spPr/>
        <p:txBody>
          <a:bodyPr/>
          <a:lstStyle/>
          <a:p>
            <a:fld id="{33B49440-6EF9-3046-8EE8-0B071F0790B4}" type="slidenum">
              <a:rPr lang="en-US" smtClean="0"/>
              <a:t>15</a:t>
            </a:fld>
            <a:endParaRPr lang="en-US"/>
          </a:p>
        </p:txBody>
      </p:sp>
    </p:spTree>
    <p:extLst>
      <p:ext uri="{BB962C8B-B14F-4D97-AF65-F5344CB8AC3E}">
        <p14:creationId xmlns:p14="http://schemas.microsoft.com/office/powerpoint/2010/main" val="813921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16</a:t>
            </a:fld>
            <a:endParaRPr lang="en-US"/>
          </a:p>
        </p:txBody>
      </p:sp>
    </p:spTree>
    <p:extLst>
      <p:ext uri="{BB962C8B-B14F-4D97-AF65-F5344CB8AC3E}">
        <p14:creationId xmlns:p14="http://schemas.microsoft.com/office/powerpoint/2010/main" val="189193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have a couple requests for the DRPs:</a:t>
            </a:r>
          </a:p>
          <a:p>
            <a:r>
              <a:rPr lang="en-US"/>
              <a:t>1.	If applicable, we would appreciate if you could include a “reconciliation” slide or two comparing ex post for 2022 to your ex ante projections for 2022 from years prior. This will include a discussion about what you may have gotten wrong in years past and how you are improving your regression methodologies this year to account for those inaccuracies before.</a:t>
            </a:r>
          </a:p>
          <a:p>
            <a:endParaRPr lang="en-US"/>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Leap Comments: </a:t>
            </a:r>
            <a:r>
              <a:rPr lang="en-US" sz="1800">
                <a:effectLst/>
                <a:latin typeface="Segoe UI" panose="020B0502040204020203" pitchFamily="34" charset="0"/>
              </a:rPr>
              <a:t>Some initial thoughts: </a:t>
            </a:r>
            <a:br>
              <a:rPr lang="en-US" sz="1800">
                <a:effectLst/>
                <a:latin typeface="Segoe UI" panose="020B0502040204020203" pitchFamily="34" charset="0"/>
              </a:rPr>
            </a:br>
            <a:r>
              <a:rPr lang="en-US" sz="1800">
                <a:effectLst/>
                <a:latin typeface="Segoe UI" panose="020B0502040204020203" pitchFamily="34" charset="0"/>
              </a:rPr>
              <a:t>* Cold Storage - there are very few meters in this load type so impacts vary considerably based on who we actually have enrolled. </a:t>
            </a:r>
            <a:br>
              <a:rPr lang="en-US" sz="1800">
                <a:effectLst/>
                <a:latin typeface="Segoe UI" panose="020B0502040204020203" pitchFamily="34" charset="0"/>
              </a:rPr>
            </a:br>
            <a:r>
              <a:rPr lang="en-US" sz="1800">
                <a:effectLst/>
                <a:latin typeface="Segoe UI" panose="020B0502040204020203" pitchFamily="34" charset="0"/>
              </a:rPr>
              <a:t>* small/large </a:t>
            </a:r>
            <a:r>
              <a:rPr lang="en-US" sz="1800" err="1">
                <a:effectLst/>
                <a:latin typeface="Segoe UI" panose="020B0502040204020203" pitchFamily="34" charset="0"/>
              </a:rPr>
              <a:t>bess</a:t>
            </a:r>
            <a:r>
              <a:rPr lang="en-US" sz="1800">
                <a:effectLst/>
                <a:latin typeface="Segoe UI" panose="020B0502040204020203" pitchFamily="34" charset="0"/>
              </a:rPr>
              <a:t> - the definition between small + large changed between the two years, in short bringing more ‘smaller’ batteries (&gt;100kW) into the large category which diluted the impacts of the handful of &gt;1MW systems that previously comprised the category. </a:t>
            </a:r>
            <a:br>
              <a:rPr lang="en-US" sz="1800">
                <a:effectLst/>
                <a:latin typeface="Segoe UI" panose="020B0502040204020203" pitchFamily="34" charset="0"/>
              </a:rPr>
            </a:br>
            <a:r>
              <a:rPr lang="en-US" sz="1800">
                <a:effectLst/>
                <a:latin typeface="Segoe UI" panose="020B0502040204020203" pitchFamily="34" charset="0"/>
              </a:rPr>
              <a:t>*for the others - I wonder if it’s in part a result of using ‘replacement months’ impacts in last year’s analysis. </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17</a:t>
            </a:fld>
            <a:endParaRPr lang="en-US"/>
          </a:p>
        </p:txBody>
      </p:sp>
    </p:spTree>
    <p:extLst>
      <p:ext uri="{BB962C8B-B14F-4D97-AF65-F5344CB8AC3E}">
        <p14:creationId xmlns:p14="http://schemas.microsoft.com/office/powerpoint/2010/main" val="142342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a high-level summary table, consistent with the requirements for the final report.</a:t>
            </a:r>
          </a:p>
        </p:txBody>
      </p:sp>
      <p:sp>
        <p:nvSpPr>
          <p:cNvPr id="4" name="Slide Number Placeholder 3"/>
          <p:cNvSpPr>
            <a:spLocks noGrp="1"/>
          </p:cNvSpPr>
          <p:nvPr>
            <p:ph type="sldNum" sz="quarter" idx="5"/>
          </p:nvPr>
        </p:nvSpPr>
        <p:spPr/>
        <p:txBody>
          <a:bodyPr/>
          <a:lstStyle/>
          <a:p>
            <a:fld id="{33B49440-6EF9-3046-8EE8-0B071F0790B4}" type="slidenum">
              <a:rPr lang="en-US" smtClean="0"/>
              <a:t>18</a:t>
            </a:fld>
            <a:endParaRPr lang="en-US"/>
          </a:p>
        </p:txBody>
      </p:sp>
    </p:spTree>
    <p:extLst>
      <p:ext uri="{BB962C8B-B14F-4D97-AF65-F5344CB8AC3E}">
        <p14:creationId xmlns:p14="http://schemas.microsoft.com/office/powerpoint/2010/main" val="352233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Founded in 2017, with first award of capacity in California in 2018 through DRAM.</a:t>
            </a:r>
          </a:p>
          <a:p>
            <a:pPr marL="171450" indent="-171450">
              <a:buFontTx/>
              <a:buChar char="-"/>
            </a:pPr>
            <a:r>
              <a:rPr lang="en-US"/>
              <a:t>Conducted load impact studies since 2020.</a:t>
            </a:r>
          </a:p>
          <a:p>
            <a:pPr marL="171450" indent="-171450">
              <a:buFontTx/>
              <a:buChar char="-"/>
            </a:pPr>
            <a:r>
              <a:rPr lang="en-US"/>
              <a:t>Technology company. Hardware-agnostic API platform enables customers of all sizes to participate in demand response programs with a broad variety of load types.</a:t>
            </a:r>
          </a:p>
          <a:p>
            <a:pPr marL="171450" indent="-171450">
              <a:buFontTx/>
              <a:buChar char="-"/>
            </a:pPr>
            <a:r>
              <a:rPr lang="en-US"/>
              <a:t>Thousands of customers, the majority in PG&amp;E, followed by SCE and SDG&amp;E as distant third.</a:t>
            </a:r>
          </a:p>
          <a:p>
            <a:pPr marL="171450" indent="-171450">
              <a:buFontTx/>
              <a:buChar char="-"/>
            </a:pPr>
            <a:r>
              <a:rPr lang="en-US"/>
              <a:t>31 partners – think of them as aggregators – that collaborate with Leap for the dispatch of resources.</a:t>
            </a:r>
          </a:p>
          <a:p>
            <a:pPr marL="171450" indent="-171450">
              <a:buFontTx/>
              <a:buChar char="-"/>
            </a:pPr>
            <a:endParaRPr lang="en-US"/>
          </a:p>
          <a:p>
            <a:pPr algn="l"/>
            <a:r>
              <a:rPr lang="en-US" sz="1800" b="0" i="0" u="none" strike="noStrike" baseline="0">
                <a:latin typeface="TimesNewRomanPSMT"/>
              </a:rPr>
              <a:t>To promote reliable load reductions, Leap makes use of remote automation to notify participating sites of</a:t>
            </a:r>
          </a:p>
          <a:p>
            <a:pPr algn="l"/>
            <a:r>
              <a:rPr lang="en-US" sz="1800" b="0" i="0" u="none" strike="noStrike" baseline="0">
                <a:latin typeface="TimesNewRomanPSMT"/>
              </a:rPr>
              <a:t>impending events. At the onset of an event, Leap sends notifications to the control systems for</a:t>
            </a:r>
          </a:p>
          <a:p>
            <a:pPr algn="l"/>
            <a:r>
              <a:rPr lang="en-US" sz="1800" b="0" i="0" u="none" strike="noStrike" baseline="0">
                <a:latin typeface="TimesNewRomanPSMT"/>
              </a:rPr>
              <a:t>participating loads, indicating the timing and location of the event. Relevant loads then respond as</a:t>
            </a:r>
          </a:p>
          <a:p>
            <a:pPr algn="l"/>
            <a:r>
              <a:rPr lang="en-US" sz="1800" b="0" i="0" u="none" strike="noStrike" baseline="0">
                <a:latin typeface="TimesNewRomanPSMT"/>
              </a:rPr>
              <a:t>specified by the partner and their participating electricity customers, ensuring reliable and customer friendly</a:t>
            </a:r>
          </a:p>
          <a:p>
            <a:pPr algn="l"/>
            <a:r>
              <a:rPr lang="en-US" sz="1800" b="0" i="0" u="none" strike="noStrike" baseline="0">
                <a:latin typeface="TimesNewRomanPSMT"/>
              </a:rPr>
              <a:t>dispatch. For additional information on Leap and its services, see Appendix A.</a:t>
            </a:r>
          </a:p>
          <a:p>
            <a:pPr algn="l"/>
            <a:r>
              <a:rPr lang="en-US" sz="1800" b="0" i="0" u="none" strike="noStrike" baseline="0">
                <a:latin typeface="TimesNewRomanPSMT"/>
              </a:rPr>
              <a:t>Grid conditions rarely, if ever, require dispatch for the entire state of California. Instead, events are</a:t>
            </a:r>
          </a:p>
          <a:p>
            <a:pPr algn="l"/>
            <a:r>
              <a:rPr lang="en-US" sz="1800" b="0" i="0" u="none" strike="noStrike" baseline="0">
                <a:latin typeface="TimesNewRomanPSMT"/>
              </a:rPr>
              <a:t>called for specific locations. This means that DR aggregators like Leap never trigger events for all of</a:t>
            </a:r>
          </a:p>
          <a:p>
            <a:pPr algn="l"/>
            <a:r>
              <a:rPr lang="en-US" sz="1800" b="0" i="0" u="none" strike="noStrike" baseline="0">
                <a:latin typeface="TimesNewRomanPSMT"/>
              </a:rPr>
              <a:t>their partners simultaneously -- in what is considered a “full resource” dispatch. Events are scheduled in</a:t>
            </a:r>
          </a:p>
          <a:p>
            <a:pPr algn="l"/>
            <a:r>
              <a:rPr lang="en-US" sz="1800" b="0" i="0" u="none" strike="noStrike" baseline="0">
                <a:latin typeface="TimesNewRomanPSMT"/>
              </a:rPr>
              <a:t>the interval between 4 and 9 PM, lasting one to five hours.</a:t>
            </a:r>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3</a:t>
            </a:fld>
            <a:endParaRPr lang="en-US"/>
          </a:p>
        </p:txBody>
      </p:sp>
    </p:spTree>
    <p:extLst>
      <p:ext uri="{BB962C8B-B14F-4D97-AF65-F5344CB8AC3E}">
        <p14:creationId xmlns:p14="http://schemas.microsoft.com/office/powerpoint/2010/main" val="385752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Percentiles are presented to show the variation in meter counts for different events.</a:t>
            </a:r>
          </a:p>
          <a:p>
            <a:r>
              <a:rPr lang="en-US"/>
              <a:t>For non-residential, irrelevant, but for residential load types, this did have implications for the ability/success of panel data models.</a:t>
            </a:r>
          </a:p>
          <a:p>
            <a:r>
              <a:rPr lang="en-US"/>
              <a:t>Deemed better to have </a:t>
            </a:r>
            <a:r>
              <a:rPr lang="en-US" err="1"/>
              <a:t>SubLAP</a:t>
            </a:r>
            <a:r>
              <a:rPr lang="en-US"/>
              <a:t>-specific results to capture how impacts do vary (inland versus coastal)…</a:t>
            </a:r>
          </a:p>
          <a:p>
            <a:r>
              <a:rPr lang="en-US"/>
              <a:t>For 2023, we also segmented by PV status, so counts are even lower. However, can model more successfully with smaller sample by PV status.</a:t>
            </a:r>
          </a:p>
        </p:txBody>
      </p:sp>
      <p:sp>
        <p:nvSpPr>
          <p:cNvPr id="4" name="Slide Number Placeholder 3"/>
          <p:cNvSpPr>
            <a:spLocks noGrp="1"/>
          </p:cNvSpPr>
          <p:nvPr>
            <p:ph type="sldNum" sz="quarter" idx="5"/>
          </p:nvPr>
        </p:nvSpPr>
        <p:spPr/>
        <p:txBody>
          <a:bodyPr/>
          <a:lstStyle/>
          <a:p>
            <a:fld id="{33B49440-6EF9-3046-8EE8-0B071F0790B4}" type="slidenum">
              <a:rPr lang="en-US" smtClean="0"/>
              <a:t>4</a:t>
            </a:fld>
            <a:endParaRPr lang="en-US"/>
          </a:p>
        </p:txBody>
      </p:sp>
    </p:spTree>
    <p:extLst>
      <p:ext uri="{BB962C8B-B14F-4D97-AF65-F5344CB8AC3E}">
        <p14:creationId xmlns:p14="http://schemas.microsoft.com/office/powerpoint/2010/main" val="205677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Worth mentioning that no data were available to develop control groups.</a:t>
            </a:r>
          </a:p>
        </p:txBody>
      </p:sp>
      <p:sp>
        <p:nvSpPr>
          <p:cNvPr id="4" name="Slide Number Placeholder 3"/>
          <p:cNvSpPr>
            <a:spLocks noGrp="1"/>
          </p:cNvSpPr>
          <p:nvPr>
            <p:ph type="sldNum" sz="quarter" idx="5"/>
          </p:nvPr>
        </p:nvSpPr>
        <p:spPr/>
        <p:txBody>
          <a:bodyPr/>
          <a:lstStyle/>
          <a:p>
            <a:fld id="{33B49440-6EF9-3046-8EE8-0B071F0790B4}" type="slidenum">
              <a:rPr lang="en-US" smtClean="0"/>
              <a:t>6</a:t>
            </a:fld>
            <a:endParaRPr lang="en-US"/>
          </a:p>
        </p:txBody>
      </p:sp>
    </p:spTree>
    <p:extLst>
      <p:ext uri="{BB962C8B-B14F-4D97-AF65-F5344CB8AC3E}">
        <p14:creationId xmlns:p14="http://schemas.microsoft.com/office/powerpoint/2010/main" val="131056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event month also included data from surrounding months, but those excluded the event days in those months.</a:t>
            </a:r>
          </a:p>
          <a:p>
            <a:endParaRPr lang="en-US"/>
          </a:p>
          <a:p>
            <a:r>
              <a:rPr lang="en-US"/>
              <a:t>Rationale for estimating by </a:t>
            </a:r>
            <a:r>
              <a:rPr lang="en-US" err="1"/>
              <a:t>SubLAP</a:t>
            </a:r>
            <a:r>
              <a:rPr lang="en-US"/>
              <a:t> and month: </a:t>
            </a:r>
            <a:r>
              <a:rPr lang="en-US" err="1"/>
              <a:t>SubLAP</a:t>
            </a:r>
            <a:r>
              <a:rPr lang="en-US"/>
              <a:t> is a domain of interest related to grid needs and also controls from some climate variability. Months will also result in different impacts due to seasonality of end use consumption. Because not every </a:t>
            </a:r>
            <a:r>
              <a:rPr lang="en-US" err="1"/>
              <a:t>SubLAP</a:t>
            </a:r>
            <a:r>
              <a:rPr lang="en-US"/>
              <a:t> and month will have sufficient meters to estimate impacts, this allows for the extrapolation of modeled </a:t>
            </a:r>
            <a:r>
              <a:rPr lang="en-US" err="1"/>
              <a:t>SubLAPs</a:t>
            </a:r>
            <a:r>
              <a:rPr lang="en-US"/>
              <a:t>-month impacts to those not modeled. </a:t>
            </a:r>
          </a:p>
          <a:p>
            <a:endParaRPr lang="en-US"/>
          </a:p>
          <a:p>
            <a:r>
              <a:rPr lang="en-US"/>
              <a:t>Rationale for allowing non-event day data from neighboring months: Because they are close enough and allow for better models.</a:t>
            </a:r>
          </a:p>
        </p:txBody>
      </p:sp>
      <p:sp>
        <p:nvSpPr>
          <p:cNvPr id="4" name="Slide Number Placeholder 3"/>
          <p:cNvSpPr>
            <a:spLocks noGrp="1"/>
          </p:cNvSpPr>
          <p:nvPr>
            <p:ph type="sldNum" sz="quarter" idx="5"/>
          </p:nvPr>
        </p:nvSpPr>
        <p:spPr/>
        <p:txBody>
          <a:bodyPr/>
          <a:lstStyle/>
          <a:p>
            <a:fld id="{33B49440-6EF9-3046-8EE8-0B071F0790B4}" type="slidenum">
              <a:rPr lang="en-US" smtClean="0"/>
              <a:t>8</a:t>
            </a:fld>
            <a:endParaRPr lang="en-US"/>
          </a:p>
        </p:txBody>
      </p:sp>
    </p:spTree>
    <p:extLst>
      <p:ext uri="{BB962C8B-B14F-4D97-AF65-F5344CB8AC3E}">
        <p14:creationId xmlns:p14="http://schemas.microsoft.com/office/powerpoint/2010/main" val="65801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10</a:t>
            </a:fld>
            <a:endParaRPr lang="en-US"/>
          </a:p>
        </p:txBody>
      </p:sp>
    </p:spTree>
    <p:extLst>
      <p:ext uri="{BB962C8B-B14F-4D97-AF65-F5344CB8AC3E}">
        <p14:creationId xmlns:p14="http://schemas.microsoft.com/office/powerpoint/2010/main" val="739326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residential, HVAC impacts mainly follow an intuitive seasonal pattern. EV are mostly consistent over the year with no clear seasonal influence. </a:t>
            </a:r>
          </a:p>
          <a:p>
            <a:endParaRPr lang="en-US" dirty="0"/>
          </a:p>
          <a:p>
            <a:r>
              <a:rPr lang="en-US" dirty="0"/>
              <a:t>For non-residential, we see seasonal influence with HVAC, but for other load types the impacts are highly varied, driven more by which </a:t>
            </a:r>
            <a:r>
              <a:rPr lang="en-US"/>
              <a:t>meters participated.</a:t>
            </a:r>
          </a:p>
        </p:txBody>
      </p:sp>
      <p:sp>
        <p:nvSpPr>
          <p:cNvPr id="4" name="Slide Number Placeholder 3"/>
          <p:cNvSpPr>
            <a:spLocks noGrp="1"/>
          </p:cNvSpPr>
          <p:nvPr>
            <p:ph type="sldNum" sz="quarter" idx="5"/>
          </p:nvPr>
        </p:nvSpPr>
        <p:spPr/>
        <p:txBody>
          <a:bodyPr/>
          <a:lstStyle/>
          <a:p>
            <a:fld id="{33B49440-6EF9-3046-8EE8-0B071F0790B4}" type="slidenum">
              <a:rPr lang="en-US" smtClean="0"/>
              <a:t>11</a:t>
            </a:fld>
            <a:endParaRPr lang="en-US"/>
          </a:p>
        </p:txBody>
      </p:sp>
    </p:spTree>
    <p:extLst>
      <p:ext uri="{BB962C8B-B14F-4D97-AF65-F5344CB8AC3E}">
        <p14:creationId xmlns:p14="http://schemas.microsoft.com/office/powerpoint/2010/main" val="52613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More important than the hour of the day is the hour of the event.</a:t>
            </a:r>
          </a:p>
          <a:p>
            <a:pPr marL="171450" indent="-171450">
              <a:buFontTx/>
              <a:buChar char="-"/>
            </a:pPr>
            <a:r>
              <a:rPr lang="en-US"/>
              <a:t>Reference loads estimated using hottest non-event days. These parameters are used with the weather scenarios to develop the various 1-2 and 1-10 load profiles. Also use the load on these days for any time of day load (morning, afternoon, etc.)</a:t>
            </a:r>
          </a:p>
          <a:p>
            <a:pPr marL="171450" indent="-171450">
              <a:buFontTx/>
              <a:buChar char="-"/>
            </a:pPr>
            <a:r>
              <a:rPr lang="en-US"/>
              <a:t>Derate factors – load type matters. Pumping versus HVAC.</a:t>
            </a:r>
          </a:p>
        </p:txBody>
      </p:sp>
      <p:sp>
        <p:nvSpPr>
          <p:cNvPr id="4" name="Slide Number Placeholder 3"/>
          <p:cNvSpPr>
            <a:spLocks noGrp="1"/>
          </p:cNvSpPr>
          <p:nvPr>
            <p:ph type="sldNum" sz="quarter" idx="5"/>
          </p:nvPr>
        </p:nvSpPr>
        <p:spPr/>
        <p:txBody>
          <a:bodyPr/>
          <a:lstStyle/>
          <a:p>
            <a:fld id="{33B49440-6EF9-3046-8EE8-0B071F0790B4}" type="slidenum">
              <a:rPr lang="en-US" smtClean="0"/>
              <a:t>13</a:t>
            </a:fld>
            <a:endParaRPr lang="en-US"/>
          </a:p>
        </p:txBody>
      </p:sp>
    </p:spTree>
    <p:extLst>
      <p:ext uri="{BB962C8B-B14F-4D97-AF65-F5344CB8AC3E}">
        <p14:creationId xmlns:p14="http://schemas.microsoft.com/office/powerpoint/2010/main" val="1106938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ctr" rtl="0" eaLnBrk="1" fontAlgn="ctr" latinLnBrk="0" hangingPunct="1">
              <a:spcBef>
                <a:spcPts val="0"/>
              </a:spcBef>
              <a:spcAft>
                <a:spcPts val="0"/>
              </a:spcAft>
            </a:pPr>
            <a:r>
              <a:rPr lang="en-US"/>
              <a:t>Medium for residential is the same as low. </a:t>
            </a:r>
          </a:p>
          <a:p>
            <a:pPr marL="0" algn="ctr" rtl="0" eaLnBrk="1" fontAlgn="ctr" latinLnBrk="0" hangingPunct="1">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14</a:t>
            </a:fld>
            <a:endParaRPr lang="en-US"/>
          </a:p>
        </p:txBody>
      </p:sp>
    </p:spTree>
    <p:extLst>
      <p:ext uri="{BB962C8B-B14F-4D97-AF65-F5344CB8AC3E}">
        <p14:creationId xmlns:p14="http://schemas.microsoft.com/office/powerpoint/2010/main" val="1307279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F9E51EED-8D7E-874C-AAFF-B6E566887F99}"/>
              </a:ext>
            </a:extLst>
          </p:cNvPr>
          <p:cNvSpPr>
            <a:spLocks noGrp="1"/>
          </p:cNvSpPr>
          <p:nvPr>
            <p:ph type="subTitle" idx="1" hasCustomPrompt="1"/>
          </p:nvPr>
        </p:nvSpPr>
        <p:spPr>
          <a:xfrm>
            <a:off x="362362" y="3469931"/>
            <a:ext cx="6743760" cy="389467"/>
          </a:xfrm>
          <a:prstGeom prst="rect">
            <a:avLst/>
          </a:prstGeom>
        </p:spPr>
        <p:txBody>
          <a:bodyPr>
            <a:normAutofit/>
          </a:bodyPr>
          <a:lstStyle>
            <a:lvl1pPr marL="0" indent="0" algn="l">
              <a:buNone/>
              <a:defRPr sz="1800" baseline="0">
                <a:solidFill>
                  <a:srgbClr val="D7DF23"/>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 goes here</a:t>
            </a:r>
          </a:p>
        </p:txBody>
      </p:sp>
      <p:sp>
        <p:nvSpPr>
          <p:cNvPr id="3" name="Title 2">
            <a:extLst>
              <a:ext uri="{FF2B5EF4-FFF2-40B4-BE49-F238E27FC236}">
                <a16:creationId xmlns:a16="http://schemas.microsoft.com/office/drawing/2014/main" id="{08127A47-E7C0-D84B-A002-A17E6A4973AB}"/>
              </a:ext>
            </a:extLst>
          </p:cNvPr>
          <p:cNvSpPr>
            <a:spLocks noGrp="1"/>
          </p:cNvSpPr>
          <p:nvPr>
            <p:ph type="title"/>
          </p:nvPr>
        </p:nvSpPr>
        <p:spPr>
          <a:xfrm>
            <a:off x="362362" y="2133483"/>
            <a:ext cx="6743760" cy="1336448"/>
          </a:xfrm>
          <a:prstGeom prst="rect">
            <a:avLst/>
          </a:prstGeom>
        </p:spPr>
        <p:txBody>
          <a:bodyPr wrap="square"/>
          <a:lstStyle>
            <a:lvl1pPr>
              <a:defRPr sz="4000" baseline="0">
                <a:solidFill>
                  <a:schemeClr val="accent1"/>
                </a:solidFill>
              </a:defRPr>
            </a:lvl1pPr>
          </a:lstStyle>
          <a:p>
            <a:r>
              <a:rPr lang="en-US"/>
              <a:t>Click to edit Master title style</a:t>
            </a:r>
          </a:p>
        </p:txBody>
      </p:sp>
    </p:spTree>
    <p:extLst>
      <p:ext uri="{BB962C8B-B14F-4D97-AF65-F5344CB8AC3E}">
        <p14:creationId xmlns:p14="http://schemas.microsoft.com/office/powerpoint/2010/main" val="166244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0E321C"/>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chemeClr val="bg1"/>
                </a:solidFill>
                <a:latin typeface="+mn-lt"/>
              </a:defRPr>
            </a:lvl1pPr>
            <a:lvl2pPr>
              <a:buClr>
                <a:srgbClr val="97B23E"/>
              </a:buClr>
              <a:defRPr sz="1600" b="0" i="0">
                <a:solidFill>
                  <a:schemeClr val="bg1"/>
                </a:solidFill>
                <a:latin typeface="+mn-lt"/>
              </a:defRPr>
            </a:lvl2pPr>
            <a:lvl3pPr>
              <a:buClr>
                <a:srgbClr val="97B23E"/>
              </a:buClr>
              <a:defRPr sz="1600" b="0" i="0">
                <a:solidFill>
                  <a:schemeClr val="bg1"/>
                </a:solidFill>
                <a:latin typeface="+mn-lt"/>
              </a:defRPr>
            </a:lvl3pPr>
            <a:lvl4pPr marL="628650" indent="-171450">
              <a:defRPr sz="1600" b="0" i="0">
                <a:solidFill>
                  <a:schemeClr val="bg1"/>
                </a:solidFill>
                <a:latin typeface="+mn-lt"/>
              </a:defRPr>
            </a:lvl4pPr>
            <a:lvl5pPr marL="800100" indent="-171450">
              <a:defRPr sz="1600"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a:t>Leap Program Year 2023 Load Impacts</a:t>
            </a:r>
          </a:p>
        </p:txBody>
      </p:sp>
      <p:sp>
        <p:nvSpPr>
          <p:cNvPr id="6" name="Slide Number Placeholder 3">
            <a:extLst>
              <a:ext uri="{FF2B5EF4-FFF2-40B4-BE49-F238E27FC236}">
                <a16:creationId xmlns:a16="http://schemas.microsoft.com/office/drawing/2014/main" id="{345F27BF-8016-4A42-98F4-08A33DD1F49C}"/>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spTree>
    <p:extLst>
      <p:ext uri="{BB962C8B-B14F-4D97-AF65-F5344CB8AC3E}">
        <p14:creationId xmlns:p14="http://schemas.microsoft.com/office/powerpoint/2010/main" val="896183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0E321C"/>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chemeClr val="bg1"/>
                </a:solidFill>
                <a:latin typeface="+mn-lt"/>
              </a:defRPr>
            </a:lvl1pPr>
            <a:lvl2pPr>
              <a:buClr>
                <a:srgbClr val="97B23E"/>
              </a:buClr>
              <a:defRPr sz="1600" b="0" i="0">
                <a:solidFill>
                  <a:schemeClr val="bg1"/>
                </a:solidFill>
                <a:latin typeface="+mn-lt"/>
              </a:defRPr>
            </a:lvl2pPr>
            <a:lvl3pPr>
              <a:buClr>
                <a:srgbClr val="97B23E"/>
              </a:buClr>
              <a:defRPr sz="1600" b="0" i="0">
                <a:solidFill>
                  <a:schemeClr val="bg1"/>
                </a:solidFill>
                <a:latin typeface="+mn-lt"/>
              </a:defRPr>
            </a:lvl3pPr>
            <a:lvl4pPr marL="628650" indent="-171450">
              <a:defRPr sz="1600" b="0" i="0">
                <a:solidFill>
                  <a:schemeClr val="bg1"/>
                </a:solidFill>
                <a:latin typeface="+mn-lt"/>
              </a:defRPr>
            </a:lvl4pPr>
            <a:lvl5pPr marL="800100" indent="-171450">
              <a:defRPr sz="1600"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a:t>Leap Program Year 2023 Load Impacts</a:t>
            </a:r>
          </a:p>
        </p:txBody>
      </p:sp>
      <p:sp>
        <p:nvSpPr>
          <p:cNvPr id="6" name="Slide Number Placeholder 3">
            <a:extLst>
              <a:ext uri="{FF2B5EF4-FFF2-40B4-BE49-F238E27FC236}">
                <a16:creationId xmlns:a16="http://schemas.microsoft.com/office/drawing/2014/main" id="{B3195109-999D-2B49-B332-9B97280C748F}"/>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spTree>
    <p:extLst>
      <p:ext uri="{BB962C8B-B14F-4D97-AF65-F5344CB8AC3E}">
        <p14:creationId xmlns:p14="http://schemas.microsoft.com/office/powerpoint/2010/main" val="4010538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FFFFFE"/>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rgbClr val="FFFFFE"/>
                </a:solidFill>
                <a:latin typeface="+mn-lt"/>
              </a:defRPr>
            </a:lvl1pPr>
            <a:lvl2pPr>
              <a:buClr>
                <a:srgbClr val="97B23E"/>
              </a:buClr>
              <a:defRPr sz="1600" b="0" i="0">
                <a:solidFill>
                  <a:srgbClr val="FFFFFE"/>
                </a:solidFill>
                <a:latin typeface="+mn-lt"/>
              </a:defRPr>
            </a:lvl2pPr>
            <a:lvl3pPr>
              <a:buClr>
                <a:srgbClr val="97B23E"/>
              </a:buClr>
              <a:defRPr sz="1600" b="0" i="0">
                <a:solidFill>
                  <a:srgbClr val="FFFFFE"/>
                </a:solidFill>
                <a:latin typeface="+mn-lt"/>
              </a:defRPr>
            </a:lvl3pPr>
            <a:lvl4pPr marL="628650" indent="-171450">
              <a:defRPr sz="1600" b="0" i="0">
                <a:solidFill>
                  <a:srgbClr val="FFFFFE"/>
                </a:solidFill>
                <a:latin typeface="+mn-lt"/>
              </a:defRPr>
            </a:lvl4pPr>
            <a:lvl5pPr marL="800100" indent="-171450">
              <a:defRPr sz="1600" b="0" i="0">
                <a:solidFill>
                  <a:srgbClr val="FFFFF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a:t>Leap Program Year 2023 Load Impacts</a:t>
            </a:r>
          </a:p>
        </p:txBody>
      </p:sp>
      <p:sp>
        <p:nvSpPr>
          <p:cNvPr id="6" name="Slide Number Placeholder 3">
            <a:extLst>
              <a:ext uri="{FF2B5EF4-FFF2-40B4-BE49-F238E27FC236}">
                <a16:creationId xmlns:a16="http://schemas.microsoft.com/office/drawing/2014/main" id="{F8CF2E6F-D6EF-304F-A488-E441DD82E871}"/>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spTree>
    <p:extLst>
      <p:ext uri="{BB962C8B-B14F-4D97-AF65-F5344CB8AC3E}">
        <p14:creationId xmlns:p14="http://schemas.microsoft.com/office/powerpoint/2010/main" val="170534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FFFFFE"/>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rgbClr val="FFFFFE"/>
                </a:solidFill>
                <a:latin typeface="+mn-lt"/>
              </a:defRPr>
            </a:lvl1pPr>
            <a:lvl2pPr>
              <a:buClr>
                <a:srgbClr val="97B23E"/>
              </a:buClr>
              <a:defRPr sz="1600" b="0" i="0">
                <a:solidFill>
                  <a:srgbClr val="FFFFFE"/>
                </a:solidFill>
                <a:latin typeface="+mn-lt"/>
              </a:defRPr>
            </a:lvl2pPr>
            <a:lvl3pPr>
              <a:buClr>
                <a:srgbClr val="97B23E"/>
              </a:buClr>
              <a:defRPr sz="1600" b="0" i="0">
                <a:solidFill>
                  <a:srgbClr val="FFFFFE"/>
                </a:solidFill>
                <a:latin typeface="+mn-lt"/>
              </a:defRPr>
            </a:lvl3pPr>
            <a:lvl4pPr marL="628650" indent="-171450">
              <a:defRPr sz="1600" b="0" i="0">
                <a:solidFill>
                  <a:srgbClr val="FFFFFE"/>
                </a:solidFill>
                <a:latin typeface="+mn-lt"/>
              </a:defRPr>
            </a:lvl4pPr>
            <a:lvl5pPr marL="800100" indent="-171450">
              <a:defRPr sz="1600" b="0" i="0">
                <a:solidFill>
                  <a:srgbClr val="FFFFF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a:t>Leap Program Year 2023 Load Impacts</a:t>
            </a:r>
          </a:p>
        </p:txBody>
      </p:sp>
      <p:sp>
        <p:nvSpPr>
          <p:cNvPr id="6" name="Slide Number Placeholder 3">
            <a:extLst>
              <a:ext uri="{FF2B5EF4-FFF2-40B4-BE49-F238E27FC236}">
                <a16:creationId xmlns:a16="http://schemas.microsoft.com/office/drawing/2014/main" id="{082B6A01-3F63-8A4A-93C7-C2B6CFA07930}"/>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spTree>
    <p:extLst>
      <p:ext uri="{BB962C8B-B14F-4D97-AF65-F5344CB8AC3E}">
        <p14:creationId xmlns:p14="http://schemas.microsoft.com/office/powerpoint/2010/main" val="190554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B19CED56-9304-7941-9DBF-C177E8F987E2}"/>
              </a:ext>
            </a:extLst>
          </p:cNvPr>
          <p:cNvSpPr txBox="1">
            <a:spLocks/>
          </p:cNvSpPr>
          <p:nvPr userDrawn="1"/>
        </p:nvSpPr>
        <p:spPr>
          <a:xfrm>
            <a:off x="272856" y="1950419"/>
            <a:ext cx="4756344" cy="1670896"/>
          </a:xfrm>
          <a:prstGeom prst="rect">
            <a:avLst/>
          </a:prstGeom>
        </p:spPr>
        <p:txBody>
          <a:bodyPr vert="horz"/>
          <a:lstStyle>
            <a:lvl1pPr marL="0" indent="0" algn="l" defTabSz="342900" rtl="0" eaLnBrk="1" latinLnBrk="0" hangingPunct="1">
              <a:spcBef>
                <a:spcPct val="20000"/>
              </a:spcBef>
              <a:buFont typeface="Arial"/>
              <a:buNone/>
              <a:defRPr sz="3600" b="1" kern="1200" baseline="0">
                <a:solidFill>
                  <a:srgbClr val="FFFFF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ts val="6200"/>
              </a:lnSpc>
              <a:spcBef>
                <a:spcPts val="0"/>
              </a:spcBef>
            </a:pPr>
            <a:r>
              <a:rPr lang="en-US" sz="7200" b="1" i="0" kern="1200" spc="0" baseline="0">
                <a:latin typeface="+mj-lt"/>
              </a:rPr>
              <a:t>THANK</a:t>
            </a:r>
            <a:r>
              <a:rPr lang="en-US" sz="7200" b="1" i="0" baseline="0">
                <a:latin typeface="+mj-lt"/>
              </a:rPr>
              <a:t> YOU</a:t>
            </a:r>
          </a:p>
        </p:txBody>
      </p:sp>
    </p:spTree>
    <p:extLst>
      <p:ext uri="{BB962C8B-B14F-4D97-AF65-F5344CB8AC3E}">
        <p14:creationId xmlns:p14="http://schemas.microsoft.com/office/powerpoint/2010/main" val="14648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437443"/>
      </p:ext>
    </p:extLst>
  </p:cSld>
  <p:clrMap bg1="lt1" tx1="dk1" bg2="lt2" tx2="dk2" accent1="accent1" accent2="accent2" accent3="accent3" accent4="accent4" accent5="accent5" accent6="accent6" hlink="hlink" folHlink="folHlink"/>
  <p:sldLayoutIdLst>
    <p:sldLayoutId id="2147483702" r:id="rId1"/>
    <p:sldLayoutId id="2147483727" r:id="rId2"/>
    <p:sldLayoutId id="2147483728" r:id="rId3"/>
    <p:sldLayoutId id="2147483715" r:id="rId4"/>
    <p:sldLayoutId id="2147483729" r:id="rId5"/>
    <p:sldLayoutId id="214748372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2800" b="1" i="0" kern="1200" cap="all" spc="-50">
          <a:solidFill>
            <a:srgbClr val="ED3024"/>
          </a:solidFill>
          <a:latin typeface="Arial"/>
          <a:ea typeface="+mj-ea"/>
          <a:cs typeface="Arial"/>
        </a:defRPr>
      </a:lvl1pPr>
    </p:titleStyle>
    <p:bodyStyle>
      <a:lvl1pPr marL="342900" indent="-3429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1pPr>
      <a:lvl2pPr marL="742950" indent="-28575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2pPr>
      <a:lvl3pPr marL="11430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3pPr>
      <a:lvl4pPr marL="1600200" indent="-22860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E2_F41C8A3F.xm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www.calmac.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microsoft.com/office/2018/10/relationships/comments" Target="../comments/modernComment_1F0_66542966.xml"/><Relationship Id="rId1" Type="http://schemas.openxmlformats.org/officeDocument/2006/relationships/slideLayout" Target="../slideLayouts/slideLayout3.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A6345A9-7163-D240-9D25-4AED5B1608D9}"/>
              </a:ext>
            </a:extLst>
          </p:cNvPr>
          <p:cNvSpPr>
            <a:spLocks noGrp="1"/>
          </p:cNvSpPr>
          <p:nvPr>
            <p:ph type="subTitle" idx="1"/>
          </p:nvPr>
        </p:nvSpPr>
        <p:spPr>
          <a:prstGeom prst="rect">
            <a:avLst/>
          </a:prstGeom>
        </p:spPr>
        <p:txBody>
          <a:bodyPr lIns="91440" tIns="45720" rIns="91440" bIns="45720" anchor="t">
            <a:noAutofit/>
          </a:bodyPr>
          <a:lstStyle/>
          <a:p>
            <a:r>
              <a:rPr lang="en-US" sz="1600"/>
              <a:t>Demand Response Providers’ 2025 Final Report Workshop</a:t>
            </a:r>
          </a:p>
          <a:p>
            <a:r>
              <a:rPr lang="en-US" sz="1600"/>
              <a:t>Hosted by the California Public Utilities Commission</a:t>
            </a:r>
          </a:p>
          <a:p>
            <a:r>
              <a:rPr lang="en-US" sz="1600"/>
              <a:t>May 14, 2025</a:t>
            </a:r>
          </a:p>
        </p:txBody>
      </p:sp>
      <p:sp>
        <p:nvSpPr>
          <p:cNvPr id="6" name="Title 2">
            <a:extLst>
              <a:ext uri="{FF2B5EF4-FFF2-40B4-BE49-F238E27FC236}">
                <a16:creationId xmlns:a16="http://schemas.microsoft.com/office/drawing/2014/main" id="{400DE90D-F242-A045-AAB7-885DDCFE7AC2}"/>
              </a:ext>
            </a:extLst>
          </p:cNvPr>
          <p:cNvSpPr>
            <a:spLocks noGrp="1"/>
          </p:cNvSpPr>
          <p:nvPr>
            <p:ph type="title"/>
          </p:nvPr>
        </p:nvSpPr>
        <p:spPr>
          <a:prstGeom prst="rect">
            <a:avLst/>
          </a:prstGeom>
        </p:spPr>
        <p:txBody>
          <a:bodyPr wrap="square"/>
          <a:lstStyle>
            <a:lvl1pPr>
              <a:defRPr sz="4000" baseline="0">
                <a:solidFill>
                  <a:schemeClr val="accent1"/>
                </a:solidFill>
              </a:defRPr>
            </a:lvl1pPr>
          </a:lstStyle>
          <a:p>
            <a:r>
              <a:rPr lang="en-US"/>
              <a:t>Leap 2024 Load impact evaluation</a:t>
            </a:r>
          </a:p>
        </p:txBody>
      </p:sp>
    </p:spTree>
    <p:extLst>
      <p:ext uri="{BB962C8B-B14F-4D97-AF65-F5344CB8AC3E}">
        <p14:creationId xmlns:p14="http://schemas.microsoft.com/office/powerpoint/2010/main" val="30190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11D-4035-91C7-0220-41DB523C30BD}"/>
              </a:ext>
            </a:extLst>
          </p:cNvPr>
          <p:cNvSpPr>
            <a:spLocks noGrp="1"/>
          </p:cNvSpPr>
          <p:nvPr>
            <p:ph type="title"/>
          </p:nvPr>
        </p:nvSpPr>
        <p:spPr/>
        <p:txBody>
          <a:bodyPr/>
          <a:lstStyle/>
          <a:p>
            <a:r>
              <a:rPr lang="en-US"/>
              <a:t>Non-Residential approach</a:t>
            </a:r>
          </a:p>
        </p:txBody>
      </p:sp>
      <p:sp>
        <p:nvSpPr>
          <p:cNvPr id="6" name="Text Placeholder 5">
            <a:extLst>
              <a:ext uri="{FF2B5EF4-FFF2-40B4-BE49-F238E27FC236}">
                <a16:creationId xmlns:a16="http://schemas.microsoft.com/office/drawing/2014/main" id="{D59C822C-0D19-12E0-4A0C-3107384CB8D8}"/>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EAA7DF5-2D99-75DA-37B1-5EAFFDB62137}"/>
              </a:ext>
            </a:extLst>
          </p:cNvPr>
          <p:cNvSpPr>
            <a:spLocks noGrp="1"/>
          </p:cNvSpPr>
          <p:nvPr>
            <p:ph type="body" sz="quarter" idx="16"/>
          </p:nvPr>
        </p:nvSpPr>
        <p:spPr/>
        <p:txBody>
          <a:bodyPr vert="horz" lIns="91440" tIns="45720" rIns="91440" bIns="45720" anchor="t"/>
          <a:lstStyle/>
          <a:p>
            <a:r>
              <a:rPr lang="en-US" sz="1800" dirty="0"/>
              <a:t>Individual regression models for each meter</a:t>
            </a:r>
          </a:p>
          <a:p>
            <a:r>
              <a:rPr lang="en-US" sz="1800" dirty="0"/>
              <a:t>Analysis to assess weather sensitivity of meters to determine a model family, done seasonally.</a:t>
            </a:r>
          </a:p>
          <a:p>
            <a:r>
              <a:rPr lang="en-US" sz="1800" dirty="0"/>
              <a:t>Model selection based on a proxy event day to select best model based on out-of-sample performance.</a:t>
            </a:r>
          </a:p>
          <a:p>
            <a:r>
              <a:rPr lang="en-US" sz="1800" dirty="0">
                <a:latin typeface="TW Cen MT"/>
              </a:rPr>
              <a:t>Separate models could be selected based on time of the year (based on quarter). All event specific events within a quarter are estimated simultaneously for each meter.</a:t>
            </a:r>
          </a:p>
          <a:p>
            <a:endParaRPr lang="en-US" sz="1800" dirty="0"/>
          </a:p>
          <a:p>
            <a:endParaRPr lang="en-US" sz="1800" dirty="0"/>
          </a:p>
          <a:p>
            <a:endParaRPr lang="en-US" sz="1800" dirty="0"/>
          </a:p>
        </p:txBody>
      </p:sp>
      <p:sp>
        <p:nvSpPr>
          <p:cNvPr id="5" name="Footer Placeholder 4">
            <a:extLst>
              <a:ext uri="{FF2B5EF4-FFF2-40B4-BE49-F238E27FC236}">
                <a16:creationId xmlns:a16="http://schemas.microsoft.com/office/drawing/2014/main" id="{B40AE51B-A242-9830-BA3D-1FA8FF1AA7B3}"/>
              </a:ext>
            </a:extLst>
          </p:cNvPr>
          <p:cNvSpPr>
            <a:spLocks noGrp="1"/>
          </p:cNvSpPr>
          <p:nvPr>
            <p:ph type="ftr" sz="quarter" idx="3"/>
          </p:nvPr>
        </p:nvSpPr>
        <p:spPr/>
        <p:txBody>
          <a:bodyPr/>
          <a:lstStyle/>
          <a:p>
            <a:r>
              <a:rPr lang="en-US"/>
              <a:t>Leap Program Year 2024 Load Impacts</a:t>
            </a:r>
          </a:p>
        </p:txBody>
      </p:sp>
    </p:spTree>
    <p:extLst>
      <p:ext uri="{BB962C8B-B14F-4D97-AF65-F5344CB8AC3E}">
        <p14:creationId xmlns:p14="http://schemas.microsoft.com/office/powerpoint/2010/main" val="168680306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11D-4035-91C7-0220-41DB523C30BD}"/>
              </a:ext>
            </a:extLst>
          </p:cNvPr>
          <p:cNvSpPr>
            <a:spLocks noGrp="1"/>
          </p:cNvSpPr>
          <p:nvPr>
            <p:ph type="title"/>
          </p:nvPr>
        </p:nvSpPr>
        <p:spPr/>
        <p:txBody>
          <a:bodyPr/>
          <a:lstStyle/>
          <a:p>
            <a:r>
              <a:rPr lang="en-US"/>
              <a:t>Ex Post Impacts</a:t>
            </a:r>
          </a:p>
        </p:txBody>
      </p:sp>
      <p:sp>
        <p:nvSpPr>
          <p:cNvPr id="3" name="Text Placeholder 2">
            <a:extLst>
              <a:ext uri="{FF2B5EF4-FFF2-40B4-BE49-F238E27FC236}">
                <a16:creationId xmlns:a16="http://schemas.microsoft.com/office/drawing/2014/main" id="{5512810D-F673-BE2A-A656-7966C84EF323}"/>
              </a:ext>
            </a:extLst>
          </p:cNvPr>
          <p:cNvSpPr>
            <a:spLocks noGrp="1"/>
          </p:cNvSpPr>
          <p:nvPr>
            <p:ph type="body" sz="quarter" idx="15"/>
          </p:nvPr>
        </p:nvSpPr>
        <p:spPr/>
        <p:txBody>
          <a:bodyPr/>
          <a:lstStyle/>
          <a:p>
            <a:r>
              <a:rPr lang="en-US"/>
              <a:t>Per Capita kW by Program, Load Type, and Month</a:t>
            </a:r>
          </a:p>
        </p:txBody>
      </p:sp>
      <p:sp>
        <p:nvSpPr>
          <p:cNvPr id="5" name="Footer Placeholder 4">
            <a:extLst>
              <a:ext uri="{FF2B5EF4-FFF2-40B4-BE49-F238E27FC236}">
                <a16:creationId xmlns:a16="http://schemas.microsoft.com/office/drawing/2014/main" id="{B40AE51B-A242-9830-BA3D-1FA8FF1AA7B3}"/>
              </a:ext>
            </a:extLst>
          </p:cNvPr>
          <p:cNvSpPr>
            <a:spLocks noGrp="1"/>
          </p:cNvSpPr>
          <p:nvPr>
            <p:ph type="ftr" sz="quarter" idx="3"/>
          </p:nvPr>
        </p:nvSpPr>
        <p:spPr/>
        <p:txBody>
          <a:bodyPr/>
          <a:lstStyle/>
          <a:p>
            <a:r>
              <a:rPr lang="en-US"/>
              <a:t>Leap Program Year 2024 Load Impacts</a:t>
            </a:r>
          </a:p>
        </p:txBody>
      </p:sp>
      <p:pic>
        <p:nvPicPr>
          <p:cNvPr id="7" name="Picture 6">
            <a:extLst>
              <a:ext uri="{FF2B5EF4-FFF2-40B4-BE49-F238E27FC236}">
                <a16:creationId xmlns:a16="http://schemas.microsoft.com/office/drawing/2014/main" id="{89403656-F149-AE4A-A248-4A09FE28F8CD}"/>
              </a:ext>
            </a:extLst>
          </p:cNvPr>
          <p:cNvPicPr>
            <a:picLocks noChangeAspect="1"/>
          </p:cNvPicPr>
          <p:nvPr/>
        </p:nvPicPr>
        <p:blipFill>
          <a:blip r:embed="rId3"/>
          <a:stretch>
            <a:fillRect/>
          </a:stretch>
        </p:blipFill>
        <p:spPr>
          <a:xfrm>
            <a:off x="-7316216" y="926011"/>
            <a:ext cx="6666336" cy="3436634"/>
          </a:xfrm>
          <a:prstGeom prst="rect">
            <a:avLst/>
          </a:prstGeom>
        </p:spPr>
      </p:pic>
      <p:pic>
        <p:nvPicPr>
          <p:cNvPr id="6" name="Picture 5">
            <a:extLst>
              <a:ext uri="{FF2B5EF4-FFF2-40B4-BE49-F238E27FC236}">
                <a16:creationId xmlns:a16="http://schemas.microsoft.com/office/drawing/2014/main" id="{E5D36816-D4BD-0732-A459-9A8E20A76350}"/>
              </a:ext>
            </a:extLst>
          </p:cNvPr>
          <p:cNvPicPr>
            <a:picLocks noChangeAspect="1"/>
          </p:cNvPicPr>
          <p:nvPr/>
        </p:nvPicPr>
        <p:blipFill>
          <a:blip r:embed="rId4"/>
          <a:stretch>
            <a:fillRect/>
          </a:stretch>
        </p:blipFill>
        <p:spPr>
          <a:xfrm>
            <a:off x="1658634" y="926011"/>
            <a:ext cx="5636232" cy="3527713"/>
          </a:xfrm>
          <a:prstGeom prst="rect">
            <a:avLst/>
          </a:prstGeom>
        </p:spPr>
      </p:pic>
    </p:spTree>
    <p:extLst>
      <p:ext uri="{BB962C8B-B14F-4D97-AF65-F5344CB8AC3E}">
        <p14:creationId xmlns:p14="http://schemas.microsoft.com/office/powerpoint/2010/main" val="384953869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68767B-B961-CA1D-8AAC-4B8847E8C7C5}"/>
              </a:ext>
            </a:extLst>
          </p:cNvPr>
          <p:cNvSpPr>
            <a:spLocks noGrp="1"/>
          </p:cNvSpPr>
          <p:nvPr>
            <p:ph type="title"/>
          </p:nvPr>
        </p:nvSpPr>
        <p:spPr/>
        <p:txBody>
          <a:bodyPr/>
          <a:lstStyle/>
          <a:p>
            <a:r>
              <a:rPr lang="en-US"/>
              <a:t>Ex Ante impacts</a:t>
            </a:r>
          </a:p>
        </p:txBody>
      </p:sp>
      <p:sp>
        <p:nvSpPr>
          <p:cNvPr id="8" name="Text Placeholder 7">
            <a:extLst>
              <a:ext uri="{FF2B5EF4-FFF2-40B4-BE49-F238E27FC236}">
                <a16:creationId xmlns:a16="http://schemas.microsoft.com/office/drawing/2014/main" id="{33662F8F-0490-3262-DDBC-7DF99D664903}"/>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F80903DC-9A84-031A-3AC9-D74FCB1FA0E3}"/>
              </a:ext>
            </a:extLst>
          </p:cNvPr>
          <p:cNvSpPr>
            <a:spLocks noGrp="1"/>
          </p:cNvSpPr>
          <p:nvPr>
            <p:ph type="ftr" sz="quarter" idx="3"/>
          </p:nvPr>
        </p:nvSpPr>
        <p:spPr/>
        <p:txBody>
          <a:bodyPr/>
          <a:lstStyle/>
          <a:p>
            <a:r>
              <a:rPr lang="en-US"/>
              <a:t>Leap Program Year 2024 Load Impacts</a:t>
            </a:r>
          </a:p>
        </p:txBody>
      </p:sp>
      <p:sp>
        <p:nvSpPr>
          <p:cNvPr id="3" name="Text Placeholder 2">
            <a:extLst>
              <a:ext uri="{FF2B5EF4-FFF2-40B4-BE49-F238E27FC236}">
                <a16:creationId xmlns:a16="http://schemas.microsoft.com/office/drawing/2014/main" id="{A151FD38-FE1C-C605-8274-45387BC9A65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94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11D-4035-91C7-0220-41DB523C30BD}"/>
              </a:ext>
            </a:extLst>
          </p:cNvPr>
          <p:cNvSpPr>
            <a:spLocks noGrp="1"/>
          </p:cNvSpPr>
          <p:nvPr>
            <p:ph type="title"/>
          </p:nvPr>
        </p:nvSpPr>
        <p:spPr/>
        <p:txBody>
          <a:bodyPr/>
          <a:lstStyle/>
          <a:p>
            <a:r>
              <a:rPr lang="en-US"/>
              <a:t>Ex ante Approach</a:t>
            </a:r>
          </a:p>
        </p:txBody>
      </p:sp>
      <p:sp>
        <p:nvSpPr>
          <p:cNvPr id="6" name="Text Placeholder 5">
            <a:extLst>
              <a:ext uri="{FF2B5EF4-FFF2-40B4-BE49-F238E27FC236}">
                <a16:creationId xmlns:a16="http://schemas.microsoft.com/office/drawing/2014/main" id="{377AC80B-9B9C-9B88-034D-D796F8E3646D}"/>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EAA7DF5-2D99-75DA-37B1-5EAFFDB62137}"/>
              </a:ext>
            </a:extLst>
          </p:cNvPr>
          <p:cNvSpPr>
            <a:spLocks noGrp="1"/>
          </p:cNvSpPr>
          <p:nvPr>
            <p:ph type="body" sz="quarter" idx="16"/>
          </p:nvPr>
        </p:nvSpPr>
        <p:spPr>
          <a:xfrm>
            <a:off x="361950" y="1263650"/>
            <a:ext cx="5429106" cy="2622550"/>
          </a:xfrm>
        </p:spPr>
        <p:txBody>
          <a:bodyPr/>
          <a:lstStyle/>
          <a:p>
            <a:r>
              <a:rPr lang="en-US" sz="1800"/>
              <a:t>Models informed by ex post, but modified as follows:</a:t>
            </a:r>
          </a:p>
          <a:p>
            <a:pPr lvl="1"/>
            <a:r>
              <a:rPr lang="en-US" sz="1800"/>
              <a:t>Events interacted with a weather term</a:t>
            </a:r>
          </a:p>
          <a:p>
            <a:pPr lvl="1"/>
            <a:r>
              <a:rPr lang="en-US" sz="1800"/>
              <a:t>Specification employs and “hour-of-event” approach.</a:t>
            </a:r>
          </a:p>
          <a:p>
            <a:pPr lvl="1"/>
            <a:r>
              <a:rPr lang="en-US" sz="1800"/>
              <a:t>Unmodeled RA hours use derated impacts from modeled hours.</a:t>
            </a:r>
          </a:p>
          <a:p>
            <a:r>
              <a:rPr lang="en-US" sz="1800"/>
              <a:t>Model impact parameters applied to weather scenarios to reflect impacts under different conditions.</a:t>
            </a:r>
          </a:p>
          <a:p>
            <a:r>
              <a:rPr lang="en-US" sz="1800"/>
              <a:t>Per-capita impacts multiplied by low and high enrollment scenarios.</a:t>
            </a:r>
          </a:p>
        </p:txBody>
      </p:sp>
      <p:sp>
        <p:nvSpPr>
          <p:cNvPr id="5" name="Footer Placeholder 4">
            <a:extLst>
              <a:ext uri="{FF2B5EF4-FFF2-40B4-BE49-F238E27FC236}">
                <a16:creationId xmlns:a16="http://schemas.microsoft.com/office/drawing/2014/main" id="{B40AE51B-A242-9830-BA3D-1FA8FF1AA7B3}"/>
              </a:ext>
            </a:extLst>
          </p:cNvPr>
          <p:cNvSpPr>
            <a:spLocks noGrp="1"/>
          </p:cNvSpPr>
          <p:nvPr>
            <p:ph type="ftr" sz="quarter" idx="3"/>
          </p:nvPr>
        </p:nvSpPr>
        <p:spPr/>
        <p:txBody>
          <a:bodyPr/>
          <a:lstStyle/>
          <a:p>
            <a:r>
              <a:rPr lang="en-US"/>
              <a:t>Leap Program Year 2024 Load Impacts</a:t>
            </a:r>
          </a:p>
        </p:txBody>
      </p:sp>
      <p:pic>
        <p:nvPicPr>
          <p:cNvPr id="7" name="Picture 6">
            <a:extLst>
              <a:ext uri="{FF2B5EF4-FFF2-40B4-BE49-F238E27FC236}">
                <a16:creationId xmlns:a16="http://schemas.microsoft.com/office/drawing/2014/main" id="{ADB8B8C1-7259-28D8-D8D0-0F2B3B19C5F8}"/>
              </a:ext>
            </a:extLst>
          </p:cNvPr>
          <p:cNvPicPr>
            <a:picLocks noChangeAspect="1"/>
          </p:cNvPicPr>
          <p:nvPr/>
        </p:nvPicPr>
        <p:blipFill>
          <a:blip r:embed="rId3"/>
          <a:stretch>
            <a:fillRect/>
          </a:stretch>
        </p:blipFill>
        <p:spPr>
          <a:xfrm>
            <a:off x="5791056" y="1263649"/>
            <a:ext cx="2800494" cy="2657612"/>
          </a:xfrm>
          <a:prstGeom prst="rect">
            <a:avLst/>
          </a:prstGeom>
        </p:spPr>
      </p:pic>
    </p:spTree>
    <p:extLst>
      <p:ext uri="{BB962C8B-B14F-4D97-AF65-F5344CB8AC3E}">
        <p14:creationId xmlns:p14="http://schemas.microsoft.com/office/powerpoint/2010/main" val="14413036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11D-4035-91C7-0220-41DB523C30BD}"/>
              </a:ext>
            </a:extLst>
          </p:cNvPr>
          <p:cNvSpPr>
            <a:spLocks noGrp="1"/>
          </p:cNvSpPr>
          <p:nvPr>
            <p:ph type="title"/>
          </p:nvPr>
        </p:nvSpPr>
        <p:spPr/>
        <p:txBody>
          <a:bodyPr/>
          <a:lstStyle/>
          <a:p>
            <a:r>
              <a:rPr lang="en-US"/>
              <a:t>Ex ante impacts by load type</a:t>
            </a:r>
          </a:p>
        </p:txBody>
      </p:sp>
      <p:sp>
        <p:nvSpPr>
          <p:cNvPr id="3" name="Text Placeholder 2">
            <a:extLst>
              <a:ext uri="{FF2B5EF4-FFF2-40B4-BE49-F238E27FC236}">
                <a16:creationId xmlns:a16="http://schemas.microsoft.com/office/drawing/2014/main" id="{5512810D-F673-BE2A-A656-7966C84EF323}"/>
              </a:ext>
            </a:extLst>
          </p:cNvPr>
          <p:cNvSpPr>
            <a:spLocks noGrp="1"/>
          </p:cNvSpPr>
          <p:nvPr>
            <p:ph type="body" sz="quarter" idx="15"/>
          </p:nvPr>
        </p:nvSpPr>
        <p:spPr/>
        <p:txBody>
          <a:bodyPr/>
          <a:lstStyle/>
          <a:p>
            <a:r>
              <a:rPr lang="en-US"/>
              <a:t>August Aggregate Impacts</a:t>
            </a:r>
          </a:p>
        </p:txBody>
      </p:sp>
      <p:sp>
        <p:nvSpPr>
          <p:cNvPr id="5" name="Footer Placeholder 4">
            <a:extLst>
              <a:ext uri="{FF2B5EF4-FFF2-40B4-BE49-F238E27FC236}">
                <a16:creationId xmlns:a16="http://schemas.microsoft.com/office/drawing/2014/main" id="{B40AE51B-A242-9830-BA3D-1FA8FF1AA7B3}"/>
              </a:ext>
            </a:extLst>
          </p:cNvPr>
          <p:cNvSpPr>
            <a:spLocks noGrp="1"/>
          </p:cNvSpPr>
          <p:nvPr>
            <p:ph type="ftr" sz="quarter" idx="3"/>
          </p:nvPr>
        </p:nvSpPr>
        <p:spPr/>
        <p:txBody>
          <a:bodyPr/>
          <a:lstStyle/>
          <a:p>
            <a:r>
              <a:rPr lang="en-US"/>
              <a:t>Leap Program Year 2024 Load Impacts</a:t>
            </a:r>
          </a:p>
        </p:txBody>
      </p:sp>
      <p:pic>
        <p:nvPicPr>
          <p:cNvPr id="6" name="Picture 5">
            <a:extLst>
              <a:ext uri="{FF2B5EF4-FFF2-40B4-BE49-F238E27FC236}">
                <a16:creationId xmlns:a16="http://schemas.microsoft.com/office/drawing/2014/main" id="{F55CBDC3-1726-D3AA-4B2D-4A10837CC8D0}"/>
              </a:ext>
            </a:extLst>
          </p:cNvPr>
          <p:cNvPicPr>
            <a:picLocks noChangeAspect="1"/>
          </p:cNvPicPr>
          <p:nvPr/>
        </p:nvPicPr>
        <p:blipFill>
          <a:blip r:embed="rId3"/>
          <a:stretch>
            <a:fillRect/>
          </a:stretch>
        </p:blipFill>
        <p:spPr>
          <a:xfrm>
            <a:off x="-6488093" y="837699"/>
            <a:ext cx="6208160" cy="3472863"/>
          </a:xfrm>
          <a:prstGeom prst="rect">
            <a:avLst/>
          </a:prstGeom>
        </p:spPr>
      </p:pic>
      <p:pic>
        <p:nvPicPr>
          <p:cNvPr id="7" name="Picture 6">
            <a:extLst>
              <a:ext uri="{FF2B5EF4-FFF2-40B4-BE49-F238E27FC236}">
                <a16:creationId xmlns:a16="http://schemas.microsoft.com/office/drawing/2014/main" id="{147C7DB2-6FD4-E18C-50CA-6BD663A62EAC}"/>
              </a:ext>
            </a:extLst>
          </p:cNvPr>
          <p:cNvPicPr>
            <a:picLocks noChangeAspect="1"/>
          </p:cNvPicPr>
          <p:nvPr/>
        </p:nvPicPr>
        <p:blipFill>
          <a:blip r:embed="rId4"/>
          <a:stretch>
            <a:fillRect/>
          </a:stretch>
        </p:blipFill>
        <p:spPr>
          <a:xfrm>
            <a:off x="40794" y="945729"/>
            <a:ext cx="9062411" cy="3256804"/>
          </a:xfrm>
          <a:prstGeom prst="rect">
            <a:avLst/>
          </a:prstGeom>
        </p:spPr>
      </p:pic>
    </p:spTree>
    <p:extLst>
      <p:ext uri="{BB962C8B-B14F-4D97-AF65-F5344CB8AC3E}">
        <p14:creationId xmlns:p14="http://schemas.microsoft.com/office/powerpoint/2010/main" val="290615587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11D-4035-91C7-0220-41DB523C30BD}"/>
              </a:ext>
            </a:extLst>
          </p:cNvPr>
          <p:cNvSpPr>
            <a:spLocks noGrp="1"/>
          </p:cNvSpPr>
          <p:nvPr>
            <p:ph type="title"/>
          </p:nvPr>
        </p:nvSpPr>
        <p:spPr/>
        <p:txBody>
          <a:bodyPr/>
          <a:lstStyle/>
          <a:p>
            <a:r>
              <a:rPr lang="en-US"/>
              <a:t>Ex Ante by Month and sector</a:t>
            </a:r>
          </a:p>
        </p:txBody>
      </p:sp>
      <p:sp>
        <p:nvSpPr>
          <p:cNvPr id="6" name="Text Placeholder 5">
            <a:extLst>
              <a:ext uri="{FF2B5EF4-FFF2-40B4-BE49-F238E27FC236}">
                <a16:creationId xmlns:a16="http://schemas.microsoft.com/office/drawing/2014/main" id="{52F8BEAB-76D4-F626-2C03-CAA1E4DAF981}"/>
              </a:ext>
            </a:extLst>
          </p:cNvPr>
          <p:cNvSpPr>
            <a:spLocks noGrp="1"/>
          </p:cNvSpPr>
          <p:nvPr>
            <p:ph type="body" sz="quarter" idx="15"/>
          </p:nvPr>
        </p:nvSpPr>
        <p:spPr/>
        <p:txBody>
          <a:bodyPr/>
          <a:lstStyle/>
          <a:p>
            <a:r>
              <a:rPr lang="en-US"/>
              <a:t>MW in 2026</a:t>
            </a:r>
          </a:p>
        </p:txBody>
      </p:sp>
      <p:sp>
        <p:nvSpPr>
          <p:cNvPr id="4" name="Text Placeholder 3">
            <a:extLst>
              <a:ext uri="{FF2B5EF4-FFF2-40B4-BE49-F238E27FC236}">
                <a16:creationId xmlns:a16="http://schemas.microsoft.com/office/drawing/2014/main" id="{4EAA7DF5-2D99-75DA-37B1-5EAFFDB62137}"/>
              </a:ext>
            </a:extLst>
          </p:cNvPr>
          <p:cNvSpPr>
            <a:spLocks noGrp="1"/>
          </p:cNvSpPr>
          <p:nvPr>
            <p:ph type="body" sz="quarter" idx="16"/>
          </p:nvPr>
        </p:nvSpPr>
        <p:spPr/>
        <p:txBody>
          <a:bodyPr/>
          <a:lstStyle/>
          <a:p>
            <a:r>
              <a:rPr lang="en-US" sz="1800"/>
              <a:t>Low enrollment forecast.</a:t>
            </a:r>
          </a:p>
          <a:p>
            <a:r>
              <a:rPr lang="en-US" sz="1800"/>
              <a:t>Utility 1-in-2 weather.</a:t>
            </a:r>
          </a:p>
        </p:txBody>
      </p:sp>
      <p:sp>
        <p:nvSpPr>
          <p:cNvPr id="5" name="Footer Placeholder 4">
            <a:extLst>
              <a:ext uri="{FF2B5EF4-FFF2-40B4-BE49-F238E27FC236}">
                <a16:creationId xmlns:a16="http://schemas.microsoft.com/office/drawing/2014/main" id="{B40AE51B-A242-9830-BA3D-1FA8FF1AA7B3}"/>
              </a:ext>
            </a:extLst>
          </p:cNvPr>
          <p:cNvSpPr>
            <a:spLocks noGrp="1"/>
          </p:cNvSpPr>
          <p:nvPr>
            <p:ph type="ftr" sz="quarter" idx="3"/>
          </p:nvPr>
        </p:nvSpPr>
        <p:spPr/>
        <p:txBody>
          <a:bodyPr/>
          <a:lstStyle/>
          <a:p>
            <a:r>
              <a:rPr lang="en-US"/>
              <a:t>Leap Program Year 2024 Load Impacts</a:t>
            </a:r>
          </a:p>
        </p:txBody>
      </p:sp>
      <p:pic>
        <p:nvPicPr>
          <p:cNvPr id="7" name="Picture 6">
            <a:extLst>
              <a:ext uri="{FF2B5EF4-FFF2-40B4-BE49-F238E27FC236}">
                <a16:creationId xmlns:a16="http://schemas.microsoft.com/office/drawing/2014/main" id="{FC945799-D15E-0573-CFF3-CCAB11480B99}"/>
              </a:ext>
            </a:extLst>
          </p:cNvPr>
          <p:cNvPicPr>
            <a:picLocks noChangeAspect="1"/>
          </p:cNvPicPr>
          <p:nvPr/>
        </p:nvPicPr>
        <p:blipFill>
          <a:blip r:embed="rId3"/>
          <a:stretch>
            <a:fillRect/>
          </a:stretch>
        </p:blipFill>
        <p:spPr>
          <a:xfrm>
            <a:off x="-5282858" y="622300"/>
            <a:ext cx="4667039" cy="3325574"/>
          </a:xfrm>
          <a:prstGeom prst="rect">
            <a:avLst/>
          </a:prstGeom>
        </p:spPr>
      </p:pic>
      <p:pic>
        <p:nvPicPr>
          <p:cNvPr id="8" name="Picture 7">
            <a:extLst>
              <a:ext uri="{FF2B5EF4-FFF2-40B4-BE49-F238E27FC236}">
                <a16:creationId xmlns:a16="http://schemas.microsoft.com/office/drawing/2014/main" id="{8C085E1B-D1E0-3790-A964-228938DCF8A3}"/>
              </a:ext>
            </a:extLst>
          </p:cNvPr>
          <p:cNvPicPr>
            <a:picLocks noChangeAspect="1"/>
          </p:cNvPicPr>
          <p:nvPr/>
        </p:nvPicPr>
        <p:blipFill>
          <a:blip r:embed="rId4"/>
          <a:stretch>
            <a:fillRect/>
          </a:stretch>
        </p:blipFill>
        <p:spPr>
          <a:xfrm>
            <a:off x="3073451" y="910265"/>
            <a:ext cx="6070549" cy="3166046"/>
          </a:xfrm>
          <a:prstGeom prst="rect">
            <a:avLst/>
          </a:prstGeom>
        </p:spPr>
      </p:pic>
    </p:spTree>
    <p:extLst>
      <p:ext uri="{BB962C8B-B14F-4D97-AF65-F5344CB8AC3E}">
        <p14:creationId xmlns:p14="http://schemas.microsoft.com/office/powerpoint/2010/main" val="128286818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11D-4035-91C7-0220-41DB523C30BD}"/>
              </a:ext>
            </a:extLst>
          </p:cNvPr>
          <p:cNvSpPr>
            <a:spLocks noGrp="1"/>
          </p:cNvSpPr>
          <p:nvPr>
            <p:ph type="title"/>
          </p:nvPr>
        </p:nvSpPr>
        <p:spPr/>
        <p:txBody>
          <a:bodyPr/>
          <a:lstStyle/>
          <a:p>
            <a:r>
              <a:rPr lang="en-US"/>
              <a:t>Impact reconciliation</a:t>
            </a:r>
          </a:p>
        </p:txBody>
      </p:sp>
      <p:sp>
        <p:nvSpPr>
          <p:cNvPr id="3" name="Text Placeholder 2">
            <a:extLst>
              <a:ext uri="{FF2B5EF4-FFF2-40B4-BE49-F238E27FC236}">
                <a16:creationId xmlns:a16="http://schemas.microsoft.com/office/drawing/2014/main" id="{5512810D-F673-BE2A-A656-7966C84EF323}"/>
              </a:ext>
            </a:extLst>
          </p:cNvPr>
          <p:cNvSpPr>
            <a:spLocks noGrp="1"/>
          </p:cNvSpPr>
          <p:nvPr>
            <p:ph type="body" sz="quarter" idx="15"/>
          </p:nvPr>
        </p:nvSpPr>
        <p:spPr/>
        <p:txBody>
          <a:bodyPr/>
          <a:lstStyle/>
          <a:p>
            <a:r>
              <a:rPr lang="en-US"/>
              <a:t>2023 to 2024, Ex Post and Ex Ante</a:t>
            </a:r>
          </a:p>
        </p:txBody>
      </p:sp>
      <p:sp>
        <p:nvSpPr>
          <p:cNvPr id="4" name="Text Placeholder 3">
            <a:extLst>
              <a:ext uri="{FF2B5EF4-FFF2-40B4-BE49-F238E27FC236}">
                <a16:creationId xmlns:a16="http://schemas.microsoft.com/office/drawing/2014/main" id="{4EAA7DF5-2D99-75DA-37B1-5EAFFDB62137}"/>
              </a:ext>
            </a:extLst>
          </p:cNvPr>
          <p:cNvSpPr>
            <a:spLocks noGrp="1"/>
          </p:cNvSpPr>
          <p:nvPr>
            <p:ph type="body" sz="quarter" idx="16"/>
          </p:nvPr>
        </p:nvSpPr>
        <p:spPr>
          <a:xfrm>
            <a:off x="361950" y="1263650"/>
            <a:ext cx="3559810" cy="2622550"/>
          </a:xfrm>
        </p:spPr>
        <p:txBody>
          <a:bodyPr vert="horz" lIns="91440" tIns="45720" rIns="91440" bIns="45720" anchor="t"/>
          <a:lstStyle/>
          <a:p>
            <a:r>
              <a:rPr lang="en-US" sz="1800"/>
              <a:t>Per-capita impacts, FY 2023 ex ante for August utility 1-2 with FY 2024 ex post results</a:t>
            </a:r>
          </a:p>
          <a:p>
            <a:r>
              <a:rPr lang="en-US" sz="1800"/>
              <a:t>Results are as modeled with each year’s data</a:t>
            </a:r>
          </a:p>
        </p:txBody>
      </p:sp>
      <p:sp>
        <p:nvSpPr>
          <p:cNvPr id="5" name="Footer Placeholder 4">
            <a:extLst>
              <a:ext uri="{FF2B5EF4-FFF2-40B4-BE49-F238E27FC236}">
                <a16:creationId xmlns:a16="http://schemas.microsoft.com/office/drawing/2014/main" id="{B40AE51B-A242-9830-BA3D-1FA8FF1AA7B3}"/>
              </a:ext>
            </a:extLst>
          </p:cNvPr>
          <p:cNvSpPr>
            <a:spLocks noGrp="1"/>
          </p:cNvSpPr>
          <p:nvPr>
            <p:ph type="ftr" sz="quarter" idx="3"/>
          </p:nvPr>
        </p:nvSpPr>
        <p:spPr/>
        <p:txBody>
          <a:bodyPr/>
          <a:lstStyle/>
          <a:p>
            <a:r>
              <a:rPr lang="en-US"/>
              <a:t>Leap Program Year 2024 Load Impacts</a:t>
            </a:r>
          </a:p>
        </p:txBody>
      </p:sp>
      <p:graphicFrame>
        <p:nvGraphicFramePr>
          <p:cNvPr id="6" name="Table 5">
            <a:extLst>
              <a:ext uri="{FF2B5EF4-FFF2-40B4-BE49-F238E27FC236}">
                <a16:creationId xmlns:a16="http://schemas.microsoft.com/office/drawing/2014/main" id="{892E65D6-9FCA-B440-BB59-E859DBDE5B24}"/>
              </a:ext>
            </a:extLst>
          </p:cNvPr>
          <p:cNvGraphicFramePr>
            <a:graphicFrameLocks noGrp="1"/>
          </p:cNvGraphicFramePr>
          <p:nvPr>
            <p:extLst>
              <p:ext uri="{D42A27DB-BD31-4B8C-83A1-F6EECF244321}">
                <p14:modId xmlns:p14="http://schemas.microsoft.com/office/powerpoint/2010/main" val="1041582020"/>
              </p:ext>
            </p:extLst>
          </p:nvPr>
        </p:nvGraphicFramePr>
        <p:xfrm>
          <a:off x="-2358710" y="1072731"/>
          <a:ext cx="2153428" cy="3282615"/>
        </p:xfrm>
        <a:graphic>
          <a:graphicData uri="http://schemas.openxmlformats.org/drawingml/2006/table">
            <a:tbl>
              <a:tblPr/>
              <a:tblGrid>
                <a:gridCol w="877048">
                  <a:extLst>
                    <a:ext uri="{9D8B030D-6E8A-4147-A177-3AD203B41FA5}">
                      <a16:colId xmlns:a16="http://schemas.microsoft.com/office/drawing/2014/main" val="1894487909"/>
                    </a:ext>
                  </a:extLst>
                </a:gridCol>
                <a:gridCol w="638190">
                  <a:extLst>
                    <a:ext uri="{9D8B030D-6E8A-4147-A177-3AD203B41FA5}">
                      <a16:colId xmlns:a16="http://schemas.microsoft.com/office/drawing/2014/main" val="2310836267"/>
                    </a:ext>
                  </a:extLst>
                </a:gridCol>
                <a:gridCol w="638190">
                  <a:extLst>
                    <a:ext uri="{9D8B030D-6E8A-4147-A177-3AD203B41FA5}">
                      <a16:colId xmlns:a16="http://schemas.microsoft.com/office/drawing/2014/main" val="1160270750"/>
                    </a:ext>
                  </a:extLst>
                </a:gridCol>
              </a:tblGrid>
              <a:tr h="407022">
                <a:tc>
                  <a:txBody>
                    <a:bodyPr/>
                    <a:lstStyle/>
                    <a:p>
                      <a:pPr algn="l" fontAlgn="ctr"/>
                      <a:r>
                        <a:rPr lang="en-US" sz="1400" b="1" i="1" u="none" strike="noStrike">
                          <a:solidFill>
                            <a:schemeClr val="accent1"/>
                          </a:solidFill>
                          <a:effectLst/>
                          <a:latin typeface="Calibri" panose="020F0502020204030204" pitchFamily="34" charset="0"/>
                        </a:rPr>
                        <a:t>Load Type</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321C"/>
                    </a:solidFill>
                  </a:tcPr>
                </a:tc>
                <a:tc>
                  <a:txBody>
                    <a:bodyPr/>
                    <a:lstStyle/>
                    <a:p>
                      <a:pPr algn="ctr" fontAlgn="ctr"/>
                      <a:r>
                        <a:rPr lang="en-US" sz="1400" b="1" i="1" u="none" strike="noStrike">
                          <a:solidFill>
                            <a:schemeClr val="accent1"/>
                          </a:solidFill>
                          <a:effectLst/>
                          <a:latin typeface="Calibri" panose="020F0502020204030204" pitchFamily="34" charset="0"/>
                        </a:rPr>
                        <a:t>FY 2022 Ex Ante</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321C"/>
                    </a:solidFill>
                  </a:tcPr>
                </a:tc>
                <a:tc>
                  <a:txBody>
                    <a:bodyPr/>
                    <a:lstStyle/>
                    <a:p>
                      <a:pPr algn="ctr" fontAlgn="ctr"/>
                      <a:r>
                        <a:rPr lang="en-US" sz="1400" b="1" i="1" u="none" strike="noStrike">
                          <a:solidFill>
                            <a:schemeClr val="accent1"/>
                          </a:solidFill>
                          <a:effectLst/>
                          <a:latin typeface="Calibri" panose="020F0502020204030204" pitchFamily="34" charset="0"/>
                        </a:rPr>
                        <a:t>FY 2023 Ex Post</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E321C"/>
                    </a:solidFill>
                  </a:tcPr>
                </a:tc>
                <a:extLst>
                  <a:ext uri="{0D108BD9-81ED-4DB2-BD59-A6C34878D82A}">
                    <a16:rowId xmlns:a16="http://schemas.microsoft.com/office/drawing/2014/main" val="3463799459"/>
                  </a:ext>
                </a:extLst>
              </a:tr>
              <a:tr h="315066">
                <a:tc>
                  <a:txBody>
                    <a:bodyPr/>
                    <a:lstStyle/>
                    <a:p>
                      <a:pPr algn="l" fontAlgn="ctr"/>
                      <a:r>
                        <a:rPr lang="en-US" sz="1400" b="0" i="0" u="none" strike="noStrike">
                          <a:solidFill>
                            <a:srgbClr val="000000"/>
                          </a:solidFill>
                          <a:effectLst/>
                          <a:latin typeface="Calibri" panose="020F0502020204030204" pitchFamily="34" charset="0"/>
                        </a:rPr>
                        <a:t>     Cold Storage</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168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23.80</a:t>
                      </a:r>
                    </a:p>
                  </a:txBody>
                  <a:tcPr marL="7620" marR="7620" marT="762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018766"/>
                  </a:ext>
                </a:extLst>
              </a:tr>
              <a:tr h="249855">
                <a:tc>
                  <a:txBody>
                    <a:bodyPr/>
                    <a:lstStyle/>
                    <a:p>
                      <a:pPr algn="l" fontAlgn="ctr"/>
                      <a:r>
                        <a:rPr lang="en-US" sz="1400" b="0" i="0" u="none" strike="noStrike">
                          <a:solidFill>
                            <a:srgbClr val="000000"/>
                          </a:solidFill>
                          <a:effectLst/>
                          <a:latin typeface="Calibri" panose="020F0502020204030204" pitchFamily="34" charset="0"/>
                        </a:rPr>
                        <a:t>     Non-Res HVAC</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7.0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2.2</a:t>
                      </a:r>
                    </a:p>
                  </a:txBody>
                  <a:tcPr marL="7620" marR="7620" marT="762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164198"/>
                  </a:ext>
                </a:extLst>
              </a:tr>
              <a:tr h="249855">
                <a:tc>
                  <a:txBody>
                    <a:bodyPr/>
                    <a:lstStyle/>
                    <a:p>
                      <a:pPr algn="l" fontAlgn="ctr"/>
                      <a:r>
                        <a:rPr lang="en-US" sz="1400" b="0" i="0" u="none" strike="noStrike">
                          <a:solidFill>
                            <a:srgbClr val="000000"/>
                          </a:solidFill>
                          <a:effectLst/>
                          <a:latin typeface="Calibri" panose="020F0502020204030204" pitchFamily="34" charset="0"/>
                        </a:rPr>
                        <a:t>     Large Battery Storage</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1,322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475</a:t>
                      </a:r>
                    </a:p>
                  </a:txBody>
                  <a:tcPr marL="7620" marR="7620" marT="762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774964"/>
                  </a:ext>
                </a:extLst>
              </a:tr>
              <a:tr h="249855">
                <a:tc>
                  <a:txBody>
                    <a:bodyPr/>
                    <a:lstStyle/>
                    <a:p>
                      <a:pPr algn="l" fontAlgn="ctr"/>
                      <a:r>
                        <a:rPr lang="en-US" sz="1400" b="0" i="0" u="none" strike="noStrike">
                          <a:solidFill>
                            <a:srgbClr val="000000"/>
                          </a:solidFill>
                          <a:effectLst/>
                          <a:latin typeface="Calibri" panose="020F0502020204030204" pitchFamily="34" charset="0"/>
                        </a:rPr>
                        <a:t>     Pumping</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83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41.1</a:t>
                      </a:r>
                    </a:p>
                  </a:txBody>
                  <a:tcPr marL="7620" marR="7620" marT="762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069621"/>
                  </a:ext>
                </a:extLst>
              </a:tr>
              <a:tr h="249855">
                <a:tc>
                  <a:txBody>
                    <a:bodyPr/>
                    <a:lstStyle/>
                    <a:p>
                      <a:pPr algn="l" fontAlgn="ctr"/>
                      <a:r>
                        <a:rPr lang="en-US" sz="1400" b="0" i="0" u="none" strike="noStrike">
                          <a:solidFill>
                            <a:srgbClr val="000000"/>
                          </a:solidFill>
                          <a:effectLst/>
                          <a:latin typeface="Calibri" panose="020F0502020204030204" pitchFamily="34" charset="0"/>
                        </a:rPr>
                        <a:t>     Small Battery Storage</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13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57.8</a:t>
                      </a:r>
                    </a:p>
                  </a:txBody>
                  <a:tcPr marL="7620" marR="7620" marT="762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070512"/>
                  </a:ext>
                </a:extLst>
              </a:tr>
              <a:tr h="249855">
                <a:tc>
                  <a:txBody>
                    <a:bodyPr/>
                    <a:lstStyle/>
                    <a:p>
                      <a:pPr algn="l" fontAlgn="ctr"/>
                      <a:r>
                        <a:rPr lang="en-US" sz="1400" b="0" i="0" u="none" strike="noStrike">
                          <a:solidFill>
                            <a:srgbClr val="000000"/>
                          </a:solidFill>
                          <a:effectLst/>
                          <a:latin typeface="Calibri" panose="020F0502020204030204" pitchFamily="34" charset="0"/>
                        </a:rPr>
                        <a:t>     Res HVAC</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0.60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0.27</a:t>
                      </a:r>
                    </a:p>
                  </a:txBody>
                  <a:tcPr marL="7620" marR="7620" marT="762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980364"/>
                  </a:ext>
                </a:extLst>
              </a:tr>
            </a:tbl>
          </a:graphicData>
        </a:graphic>
      </p:graphicFrame>
      <p:pic>
        <p:nvPicPr>
          <p:cNvPr id="8" name="Picture 7">
            <a:extLst>
              <a:ext uri="{FF2B5EF4-FFF2-40B4-BE49-F238E27FC236}">
                <a16:creationId xmlns:a16="http://schemas.microsoft.com/office/drawing/2014/main" id="{D7ED3B15-DE55-748E-8C52-6C4CEF327C73}"/>
              </a:ext>
            </a:extLst>
          </p:cNvPr>
          <p:cNvPicPr>
            <a:picLocks noChangeAspect="1"/>
          </p:cNvPicPr>
          <p:nvPr/>
        </p:nvPicPr>
        <p:blipFill>
          <a:blip r:embed="rId3"/>
          <a:stretch>
            <a:fillRect/>
          </a:stretch>
        </p:blipFill>
        <p:spPr>
          <a:xfrm>
            <a:off x="3983406" y="1135141"/>
            <a:ext cx="4652075" cy="3067395"/>
          </a:xfrm>
          <a:prstGeom prst="rect">
            <a:avLst/>
          </a:prstGeom>
        </p:spPr>
      </p:pic>
      <p:pic>
        <p:nvPicPr>
          <p:cNvPr id="11" name="Picture 10">
            <a:extLst>
              <a:ext uri="{FF2B5EF4-FFF2-40B4-BE49-F238E27FC236}">
                <a16:creationId xmlns:a16="http://schemas.microsoft.com/office/drawing/2014/main" id="{162B68C5-2141-32D4-1BFB-9B938339438D}"/>
              </a:ext>
            </a:extLst>
          </p:cNvPr>
          <p:cNvPicPr>
            <a:picLocks noChangeAspect="1"/>
          </p:cNvPicPr>
          <p:nvPr/>
        </p:nvPicPr>
        <p:blipFill>
          <a:blip r:embed="rId4"/>
          <a:stretch>
            <a:fillRect/>
          </a:stretch>
        </p:blipFill>
        <p:spPr>
          <a:xfrm>
            <a:off x="3785006" y="1145520"/>
            <a:ext cx="5148454" cy="3067395"/>
          </a:xfrm>
          <a:prstGeom prst="rect">
            <a:avLst/>
          </a:prstGeom>
        </p:spPr>
      </p:pic>
    </p:spTree>
    <p:extLst>
      <p:ext uri="{BB962C8B-B14F-4D97-AF65-F5344CB8AC3E}">
        <p14:creationId xmlns:p14="http://schemas.microsoft.com/office/powerpoint/2010/main" val="29184725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11D-4035-91C7-0220-41DB523C30BD}"/>
              </a:ext>
            </a:extLst>
          </p:cNvPr>
          <p:cNvSpPr>
            <a:spLocks noGrp="1"/>
          </p:cNvSpPr>
          <p:nvPr>
            <p:ph type="title"/>
          </p:nvPr>
        </p:nvSpPr>
        <p:spPr/>
        <p:txBody>
          <a:bodyPr/>
          <a:lstStyle/>
          <a:p>
            <a:r>
              <a:rPr lang="en-US"/>
              <a:t>Impact reconciliation</a:t>
            </a:r>
          </a:p>
        </p:txBody>
      </p:sp>
      <p:sp>
        <p:nvSpPr>
          <p:cNvPr id="3" name="Text Placeholder 2">
            <a:extLst>
              <a:ext uri="{FF2B5EF4-FFF2-40B4-BE49-F238E27FC236}">
                <a16:creationId xmlns:a16="http://schemas.microsoft.com/office/drawing/2014/main" id="{5512810D-F673-BE2A-A656-7966C84EF323}"/>
              </a:ext>
            </a:extLst>
          </p:cNvPr>
          <p:cNvSpPr>
            <a:spLocks noGrp="1"/>
          </p:cNvSpPr>
          <p:nvPr>
            <p:ph type="body" sz="quarter" idx="15"/>
          </p:nvPr>
        </p:nvSpPr>
        <p:spPr/>
        <p:txBody>
          <a:bodyPr/>
          <a:lstStyle/>
          <a:p>
            <a:r>
              <a:rPr lang="en-US"/>
              <a:t>Caveats</a:t>
            </a:r>
          </a:p>
        </p:txBody>
      </p:sp>
      <p:sp>
        <p:nvSpPr>
          <p:cNvPr id="6" name="Text Placeholder 5">
            <a:extLst>
              <a:ext uri="{FF2B5EF4-FFF2-40B4-BE49-F238E27FC236}">
                <a16:creationId xmlns:a16="http://schemas.microsoft.com/office/drawing/2014/main" id="{7B2B7C46-04B5-A0E3-5014-491BF5CEE14F}"/>
              </a:ext>
            </a:extLst>
          </p:cNvPr>
          <p:cNvSpPr>
            <a:spLocks noGrp="1"/>
          </p:cNvSpPr>
          <p:nvPr>
            <p:ph type="body" sz="quarter" idx="16"/>
          </p:nvPr>
        </p:nvSpPr>
        <p:spPr/>
        <p:txBody>
          <a:bodyPr/>
          <a:lstStyle/>
          <a:p>
            <a:r>
              <a:rPr lang="en-US" sz="1800"/>
              <a:t>For non-residential load types, the ex post impacts are highly sensitive to customer makeup.</a:t>
            </a:r>
          </a:p>
          <a:p>
            <a:r>
              <a:rPr lang="en-US" sz="1800"/>
              <a:t>For the residential HVAC, impacts highly sensitive to geography, so weighting of ex ante results versus actual meters dispatched influences results.</a:t>
            </a:r>
          </a:p>
          <a:p>
            <a:r>
              <a:rPr lang="en-US" sz="1800"/>
              <a:t>Methods a small factor – reasonable baselines should yield similar results. </a:t>
            </a:r>
          </a:p>
          <a:p>
            <a:r>
              <a:rPr lang="en-US" sz="1800"/>
              <a:t>For some load types, weather was a </a:t>
            </a:r>
            <a:r>
              <a:rPr lang="en-US" sz="1800" u="sng"/>
              <a:t>major</a:t>
            </a:r>
            <a:r>
              <a:rPr lang="en-US" sz="1800"/>
              <a:t> difference</a:t>
            </a:r>
          </a:p>
        </p:txBody>
      </p:sp>
      <p:sp>
        <p:nvSpPr>
          <p:cNvPr id="5" name="Footer Placeholder 4">
            <a:extLst>
              <a:ext uri="{FF2B5EF4-FFF2-40B4-BE49-F238E27FC236}">
                <a16:creationId xmlns:a16="http://schemas.microsoft.com/office/drawing/2014/main" id="{B40AE51B-A242-9830-BA3D-1FA8FF1AA7B3}"/>
              </a:ext>
            </a:extLst>
          </p:cNvPr>
          <p:cNvSpPr>
            <a:spLocks noGrp="1"/>
          </p:cNvSpPr>
          <p:nvPr>
            <p:ph type="ftr" sz="quarter" idx="3"/>
          </p:nvPr>
        </p:nvSpPr>
        <p:spPr/>
        <p:txBody>
          <a:bodyPr/>
          <a:lstStyle/>
          <a:p>
            <a:r>
              <a:rPr lang="en-US"/>
              <a:t>Leap Program Year 2024 Load Impacts</a:t>
            </a:r>
          </a:p>
        </p:txBody>
      </p:sp>
    </p:spTree>
    <p:extLst>
      <p:ext uri="{BB962C8B-B14F-4D97-AF65-F5344CB8AC3E}">
        <p14:creationId xmlns:p14="http://schemas.microsoft.com/office/powerpoint/2010/main" val="256257257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11D-4035-91C7-0220-41DB523C30BD}"/>
              </a:ext>
            </a:extLst>
          </p:cNvPr>
          <p:cNvSpPr>
            <a:spLocks noGrp="1"/>
          </p:cNvSpPr>
          <p:nvPr>
            <p:ph type="title"/>
          </p:nvPr>
        </p:nvSpPr>
        <p:spPr/>
        <p:txBody>
          <a:bodyPr/>
          <a:lstStyle/>
          <a:p>
            <a:r>
              <a:rPr lang="en-US"/>
              <a:t>Qualifying capacity values</a:t>
            </a:r>
          </a:p>
        </p:txBody>
      </p:sp>
      <p:sp>
        <p:nvSpPr>
          <p:cNvPr id="7" name="Text Placeholder 6">
            <a:extLst>
              <a:ext uri="{FF2B5EF4-FFF2-40B4-BE49-F238E27FC236}">
                <a16:creationId xmlns:a16="http://schemas.microsoft.com/office/drawing/2014/main" id="{AD6896F7-602D-0D9A-2839-6A8EB8A8DF03}"/>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EAA7DF5-2D99-75DA-37B1-5EAFFDB62137}"/>
              </a:ext>
            </a:extLst>
          </p:cNvPr>
          <p:cNvSpPr>
            <a:spLocks noGrp="1"/>
          </p:cNvSpPr>
          <p:nvPr>
            <p:ph type="body" sz="quarter" idx="16"/>
          </p:nvPr>
        </p:nvSpPr>
        <p:spPr>
          <a:xfrm>
            <a:off x="159379" y="1250644"/>
            <a:ext cx="3194050" cy="2622550"/>
          </a:xfrm>
        </p:spPr>
        <p:txBody>
          <a:bodyPr/>
          <a:lstStyle/>
          <a:p>
            <a:r>
              <a:rPr lang="en-US" sz="1800"/>
              <a:t>August 1-in-2 weather year</a:t>
            </a:r>
          </a:p>
          <a:p>
            <a:r>
              <a:rPr lang="en-US" sz="1800"/>
              <a:t>Utility weather scenario</a:t>
            </a:r>
          </a:p>
          <a:p>
            <a:r>
              <a:rPr lang="en-US" sz="1800"/>
              <a:t>Low and high growth scenarios in 2026</a:t>
            </a:r>
          </a:p>
        </p:txBody>
      </p:sp>
      <p:sp>
        <p:nvSpPr>
          <p:cNvPr id="5" name="Footer Placeholder 4">
            <a:extLst>
              <a:ext uri="{FF2B5EF4-FFF2-40B4-BE49-F238E27FC236}">
                <a16:creationId xmlns:a16="http://schemas.microsoft.com/office/drawing/2014/main" id="{B40AE51B-A242-9830-BA3D-1FA8FF1AA7B3}"/>
              </a:ext>
            </a:extLst>
          </p:cNvPr>
          <p:cNvSpPr>
            <a:spLocks noGrp="1"/>
          </p:cNvSpPr>
          <p:nvPr>
            <p:ph type="ftr" sz="quarter" idx="3"/>
          </p:nvPr>
        </p:nvSpPr>
        <p:spPr/>
        <p:txBody>
          <a:bodyPr/>
          <a:lstStyle/>
          <a:p>
            <a:r>
              <a:rPr lang="en-US"/>
              <a:t>Leap Program Year 2024 Load Impacts</a:t>
            </a:r>
          </a:p>
        </p:txBody>
      </p:sp>
      <p:pic>
        <p:nvPicPr>
          <p:cNvPr id="10" name="Picture 9">
            <a:extLst>
              <a:ext uri="{FF2B5EF4-FFF2-40B4-BE49-F238E27FC236}">
                <a16:creationId xmlns:a16="http://schemas.microsoft.com/office/drawing/2014/main" id="{30CA00F8-F000-2970-DF1D-DDF969FA9A0C}"/>
              </a:ext>
            </a:extLst>
          </p:cNvPr>
          <p:cNvPicPr>
            <a:picLocks noChangeAspect="1"/>
          </p:cNvPicPr>
          <p:nvPr/>
        </p:nvPicPr>
        <p:blipFill>
          <a:blip r:embed="rId4"/>
          <a:stretch>
            <a:fillRect/>
          </a:stretch>
        </p:blipFill>
        <p:spPr>
          <a:xfrm>
            <a:off x="-4684042" y="2887437"/>
            <a:ext cx="4497634" cy="1860597"/>
          </a:xfrm>
          <a:prstGeom prst="rect">
            <a:avLst/>
          </a:prstGeom>
        </p:spPr>
      </p:pic>
      <p:pic>
        <p:nvPicPr>
          <p:cNvPr id="11" name="Picture 10">
            <a:extLst>
              <a:ext uri="{FF2B5EF4-FFF2-40B4-BE49-F238E27FC236}">
                <a16:creationId xmlns:a16="http://schemas.microsoft.com/office/drawing/2014/main" id="{A39EA4E1-5032-D1E5-98B4-7918EAF65925}"/>
              </a:ext>
            </a:extLst>
          </p:cNvPr>
          <p:cNvPicPr>
            <a:picLocks noChangeAspect="1"/>
          </p:cNvPicPr>
          <p:nvPr/>
        </p:nvPicPr>
        <p:blipFill>
          <a:blip r:embed="rId5"/>
          <a:stretch>
            <a:fillRect/>
          </a:stretch>
        </p:blipFill>
        <p:spPr>
          <a:xfrm>
            <a:off x="2646788" y="2032946"/>
            <a:ext cx="6337833" cy="1708982"/>
          </a:xfrm>
          <a:prstGeom prst="rect">
            <a:avLst/>
          </a:prstGeom>
        </p:spPr>
      </p:pic>
    </p:spTree>
    <p:extLst>
      <p:ext uri="{BB962C8B-B14F-4D97-AF65-F5344CB8AC3E}">
        <p14:creationId xmlns:p14="http://schemas.microsoft.com/office/powerpoint/2010/main" val="4095511103"/>
      </p:ext>
    </p:extLst>
  </p:cSld>
  <p:clrMapOvr>
    <a:masterClrMapping/>
  </p:clrMapOvr>
  <p:transition>
    <p:fade/>
  </p:transition>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4BB56B-A7A7-7B3D-75FF-490CE3EA729E}"/>
              </a:ext>
            </a:extLst>
          </p:cNvPr>
          <p:cNvSpPr>
            <a:spLocks noGrp="1"/>
          </p:cNvSpPr>
          <p:nvPr>
            <p:ph type="title"/>
          </p:nvPr>
        </p:nvSpPr>
        <p:spPr/>
        <p:txBody>
          <a:bodyPr/>
          <a:lstStyle/>
          <a:p>
            <a:r>
              <a:rPr lang="en-US"/>
              <a:t>Conclusion and recommendations</a:t>
            </a:r>
          </a:p>
        </p:txBody>
      </p:sp>
      <p:sp>
        <p:nvSpPr>
          <p:cNvPr id="10" name="Text Placeholder 9">
            <a:extLst>
              <a:ext uri="{FF2B5EF4-FFF2-40B4-BE49-F238E27FC236}">
                <a16:creationId xmlns:a16="http://schemas.microsoft.com/office/drawing/2014/main" id="{C52B225F-4C13-618F-C9C3-9C6DEFB98403}"/>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EE8EDEDB-F606-4304-2F5D-2CDBB05EF392}"/>
              </a:ext>
            </a:extLst>
          </p:cNvPr>
          <p:cNvSpPr>
            <a:spLocks noGrp="1"/>
          </p:cNvSpPr>
          <p:nvPr>
            <p:ph type="ftr" sz="quarter" idx="3"/>
          </p:nvPr>
        </p:nvSpPr>
        <p:spPr>
          <a:prstGeom prst="rect">
            <a:avLst/>
          </a:prstGeom>
        </p:spPr>
        <p:txBody>
          <a:bodyPr/>
          <a:lstStyle/>
          <a:p>
            <a:r>
              <a:rPr lang="en-US"/>
              <a:t>Leap Program Year 2024 Load Impacts</a:t>
            </a:r>
          </a:p>
        </p:txBody>
      </p:sp>
      <p:sp>
        <p:nvSpPr>
          <p:cNvPr id="3" name="Text Placeholder 2">
            <a:extLst>
              <a:ext uri="{FF2B5EF4-FFF2-40B4-BE49-F238E27FC236}">
                <a16:creationId xmlns:a16="http://schemas.microsoft.com/office/drawing/2014/main" id="{4B78C0B3-C414-DDAD-B7B3-4239B278630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7475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B000-C01D-5140-B08D-7B734B354972}"/>
              </a:ext>
            </a:extLst>
          </p:cNvPr>
          <p:cNvSpPr>
            <a:spLocks noGrp="1"/>
          </p:cNvSpPr>
          <p:nvPr>
            <p:ph type="title"/>
          </p:nvPr>
        </p:nvSpPr>
        <p:spPr/>
        <p:txBody>
          <a:bodyPr/>
          <a:lstStyle/>
          <a:p>
            <a:r>
              <a:rPr lang="en-US"/>
              <a:t>Agenda</a:t>
            </a:r>
          </a:p>
        </p:txBody>
      </p:sp>
      <p:sp>
        <p:nvSpPr>
          <p:cNvPr id="6" name="Text Placeholder 5">
            <a:extLst>
              <a:ext uri="{FF2B5EF4-FFF2-40B4-BE49-F238E27FC236}">
                <a16:creationId xmlns:a16="http://schemas.microsoft.com/office/drawing/2014/main" id="{0E7355A8-6D87-477F-5C25-C5914B91F647}"/>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53362C6C-673B-6A4A-8382-FAF4D942DE68}"/>
              </a:ext>
            </a:extLst>
          </p:cNvPr>
          <p:cNvSpPr>
            <a:spLocks noGrp="1"/>
          </p:cNvSpPr>
          <p:nvPr>
            <p:ph type="body" sz="quarter" idx="16"/>
          </p:nvPr>
        </p:nvSpPr>
        <p:spPr/>
        <p:txBody>
          <a:bodyPr/>
          <a:lstStyle/>
          <a:p>
            <a:r>
              <a:rPr lang="en-US" sz="1800"/>
              <a:t>Introduction</a:t>
            </a:r>
          </a:p>
          <a:p>
            <a:r>
              <a:rPr lang="en-US" sz="1800"/>
              <a:t>Leap portfolio</a:t>
            </a:r>
          </a:p>
          <a:p>
            <a:r>
              <a:rPr lang="en-US" sz="1800"/>
              <a:t>Events</a:t>
            </a:r>
          </a:p>
          <a:p>
            <a:r>
              <a:rPr lang="en-US" sz="1800"/>
              <a:t>Ex Post</a:t>
            </a:r>
          </a:p>
          <a:p>
            <a:pPr lvl="1"/>
            <a:r>
              <a:rPr lang="en-US" sz="1800"/>
              <a:t>Methods</a:t>
            </a:r>
          </a:p>
          <a:p>
            <a:pPr lvl="1"/>
            <a:r>
              <a:rPr lang="en-US" sz="1800"/>
              <a:t>Results</a:t>
            </a:r>
          </a:p>
          <a:p>
            <a:r>
              <a:rPr lang="en-US" sz="1800"/>
              <a:t>Ex Ante</a:t>
            </a:r>
          </a:p>
          <a:p>
            <a:pPr lvl="1"/>
            <a:r>
              <a:rPr lang="en-US" sz="1800"/>
              <a:t>Methods</a:t>
            </a:r>
          </a:p>
          <a:p>
            <a:pPr lvl="1"/>
            <a:r>
              <a:rPr lang="en-US" sz="1800"/>
              <a:t>Results</a:t>
            </a:r>
          </a:p>
        </p:txBody>
      </p:sp>
      <p:sp>
        <p:nvSpPr>
          <p:cNvPr id="5" name="Footer Placeholder 4">
            <a:extLst>
              <a:ext uri="{FF2B5EF4-FFF2-40B4-BE49-F238E27FC236}">
                <a16:creationId xmlns:a16="http://schemas.microsoft.com/office/drawing/2014/main" id="{1EF9ACB5-A75D-1F4D-90A7-A49203CA4E80}"/>
              </a:ext>
            </a:extLst>
          </p:cNvPr>
          <p:cNvSpPr>
            <a:spLocks noGrp="1"/>
          </p:cNvSpPr>
          <p:nvPr>
            <p:ph type="ftr" sz="quarter" idx="3"/>
          </p:nvPr>
        </p:nvSpPr>
        <p:spPr/>
        <p:txBody>
          <a:bodyPr/>
          <a:lstStyle/>
          <a:p>
            <a:r>
              <a:rPr lang="en-US"/>
              <a:t>Leap Program Year 2024 Load Impacts</a:t>
            </a:r>
          </a:p>
        </p:txBody>
      </p:sp>
      <p:pic>
        <p:nvPicPr>
          <p:cNvPr id="8" name="Picture 7" descr="Logo&#10;&#10;Description automatically generated">
            <a:extLst>
              <a:ext uri="{FF2B5EF4-FFF2-40B4-BE49-F238E27FC236}">
                <a16:creationId xmlns:a16="http://schemas.microsoft.com/office/drawing/2014/main" id="{0270B968-FD22-B525-041A-5DCAB0F529CA}"/>
              </a:ext>
            </a:extLst>
          </p:cNvPr>
          <p:cNvPicPr>
            <a:picLocks noChangeAspect="1"/>
          </p:cNvPicPr>
          <p:nvPr/>
        </p:nvPicPr>
        <p:blipFill>
          <a:blip r:embed="rId2"/>
          <a:stretch>
            <a:fillRect/>
          </a:stretch>
        </p:blipFill>
        <p:spPr>
          <a:xfrm>
            <a:off x="4846398" y="1606453"/>
            <a:ext cx="2438095" cy="1307936"/>
          </a:xfrm>
          <a:prstGeom prst="rect">
            <a:avLst/>
          </a:prstGeom>
        </p:spPr>
      </p:pic>
    </p:spTree>
    <p:extLst>
      <p:ext uri="{BB962C8B-B14F-4D97-AF65-F5344CB8AC3E}">
        <p14:creationId xmlns:p14="http://schemas.microsoft.com/office/powerpoint/2010/main" val="280204983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11D-4035-91C7-0220-41DB523C30BD}"/>
              </a:ext>
            </a:extLst>
          </p:cNvPr>
          <p:cNvSpPr>
            <a:spLocks noGrp="1"/>
          </p:cNvSpPr>
          <p:nvPr>
            <p:ph type="title"/>
          </p:nvPr>
        </p:nvSpPr>
        <p:spPr/>
        <p:txBody>
          <a:bodyPr/>
          <a:lstStyle/>
          <a:p>
            <a:r>
              <a:rPr lang="en-US"/>
              <a:t>Conclusion and recommendations</a:t>
            </a:r>
          </a:p>
        </p:txBody>
      </p:sp>
      <p:sp>
        <p:nvSpPr>
          <p:cNvPr id="6" name="Text Placeholder 5">
            <a:extLst>
              <a:ext uri="{FF2B5EF4-FFF2-40B4-BE49-F238E27FC236}">
                <a16:creationId xmlns:a16="http://schemas.microsoft.com/office/drawing/2014/main" id="{AAA91515-4030-FF8E-5B76-DEA9C40A3427}"/>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EAA7DF5-2D99-75DA-37B1-5EAFFDB62137}"/>
              </a:ext>
            </a:extLst>
          </p:cNvPr>
          <p:cNvSpPr>
            <a:spLocks noGrp="1"/>
          </p:cNvSpPr>
          <p:nvPr>
            <p:ph type="body" sz="quarter" idx="16"/>
          </p:nvPr>
        </p:nvSpPr>
        <p:spPr/>
        <p:txBody>
          <a:bodyPr/>
          <a:lstStyle/>
          <a:p>
            <a:r>
              <a:rPr lang="en-US" sz="1800"/>
              <a:t>Full extent of ex post impacts incomplete.</a:t>
            </a:r>
          </a:p>
          <a:p>
            <a:pPr lvl="1"/>
            <a:r>
              <a:rPr lang="en-US" sz="1800"/>
              <a:t>Some events could not be estimated due to insufficient data or load volatility.</a:t>
            </a:r>
          </a:p>
          <a:p>
            <a:pPr lvl="1"/>
            <a:r>
              <a:rPr lang="en-US" sz="1800"/>
              <a:t>Appropriate extrapolation for volatile customers/load types merits investigation.</a:t>
            </a:r>
          </a:p>
          <a:p>
            <a:r>
              <a:rPr lang="en-US" sz="1800"/>
              <a:t>Some resources would benefit from having net load, particularly residential EV and battery storage:</a:t>
            </a:r>
          </a:p>
          <a:p>
            <a:pPr lvl="1"/>
            <a:r>
              <a:rPr lang="en-US" sz="1800"/>
              <a:t>Very high presence of net energy metering customers.</a:t>
            </a:r>
          </a:p>
          <a:p>
            <a:pPr lvl="1"/>
            <a:r>
              <a:rPr lang="en-US" sz="1800"/>
              <a:t>Adjusted method to segment by likely presence of PV</a:t>
            </a:r>
          </a:p>
          <a:p>
            <a:r>
              <a:rPr lang="en-US" sz="1800"/>
              <a:t>Ex ante methods could better portray how resources perform – importance of start time, length of events, and other factors are all obscured by current methods.</a:t>
            </a:r>
          </a:p>
          <a:p>
            <a:endParaRPr lang="en-US" sz="1800"/>
          </a:p>
          <a:p>
            <a:pPr lvl="1"/>
            <a:endParaRPr lang="en-US" sz="1800"/>
          </a:p>
        </p:txBody>
      </p:sp>
      <p:sp>
        <p:nvSpPr>
          <p:cNvPr id="5" name="Footer Placeholder 4">
            <a:extLst>
              <a:ext uri="{FF2B5EF4-FFF2-40B4-BE49-F238E27FC236}">
                <a16:creationId xmlns:a16="http://schemas.microsoft.com/office/drawing/2014/main" id="{B40AE51B-A242-9830-BA3D-1FA8FF1AA7B3}"/>
              </a:ext>
            </a:extLst>
          </p:cNvPr>
          <p:cNvSpPr>
            <a:spLocks noGrp="1"/>
          </p:cNvSpPr>
          <p:nvPr>
            <p:ph type="ftr" sz="quarter" idx="3"/>
          </p:nvPr>
        </p:nvSpPr>
        <p:spPr/>
        <p:txBody>
          <a:bodyPr/>
          <a:lstStyle/>
          <a:p>
            <a:r>
              <a:rPr lang="en-US"/>
              <a:t>Leap Program Year 2024 Load Impacts</a:t>
            </a:r>
          </a:p>
        </p:txBody>
      </p:sp>
    </p:spTree>
    <p:extLst>
      <p:ext uri="{BB962C8B-B14F-4D97-AF65-F5344CB8AC3E}">
        <p14:creationId xmlns:p14="http://schemas.microsoft.com/office/powerpoint/2010/main" val="326375431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249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456D-62DC-C3BF-BFEE-73E00F277823}"/>
              </a:ext>
            </a:extLst>
          </p:cNvPr>
          <p:cNvSpPr>
            <a:spLocks noGrp="1"/>
          </p:cNvSpPr>
          <p:nvPr>
            <p:ph type="title"/>
          </p:nvPr>
        </p:nvSpPr>
        <p:spPr/>
        <p:txBody>
          <a:bodyPr/>
          <a:lstStyle/>
          <a:p>
            <a:r>
              <a:rPr lang="en-US"/>
              <a:t>2025 Leap Portfolio</a:t>
            </a:r>
          </a:p>
        </p:txBody>
      </p:sp>
      <p:sp>
        <p:nvSpPr>
          <p:cNvPr id="3" name="Text Placeholder 2">
            <a:extLst>
              <a:ext uri="{FF2B5EF4-FFF2-40B4-BE49-F238E27FC236}">
                <a16:creationId xmlns:a16="http://schemas.microsoft.com/office/drawing/2014/main" id="{E8EF3882-0AD8-8911-1FED-2F1EB98C92D3}"/>
              </a:ext>
            </a:extLst>
          </p:cNvPr>
          <p:cNvSpPr>
            <a:spLocks noGrp="1"/>
          </p:cNvSpPr>
          <p:nvPr>
            <p:ph type="body" sz="quarter" idx="15"/>
          </p:nvPr>
        </p:nvSpPr>
        <p:spPr/>
        <p:txBody>
          <a:bodyPr/>
          <a:lstStyle/>
          <a:p>
            <a:r>
              <a:rPr lang="en-US"/>
              <a:t>Based on Customer and Event Data</a:t>
            </a:r>
          </a:p>
        </p:txBody>
      </p:sp>
      <p:sp>
        <p:nvSpPr>
          <p:cNvPr id="4" name="Text Placeholder 3">
            <a:extLst>
              <a:ext uri="{FF2B5EF4-FFF2-40B4-BE49-F238E27FC236}">
                <a16:creationId xmlns:a16="http://schemas.microsoft.com/office/drawing/2014/main" id="{A7E80503-6020-86DB-A5CB-E460BCCA5266}"/>
              </a:ext>
            </a:extLst>
          </p:cNvPr>
          <p:cNvSpPr>
            <a:spLocks noGrp="1"/>
          </p:cNvSpPr>
          <p:nvPr>
            <p:ph type="body" sz="quarter" idx="16"/>
          </p:nvPr>
        </p:nvSpPr>
        <p:spPr>
          <a:xfrm>
            <a:off x="361950" y="1263650"/>
            <a:ext cx="2442210" cy="2810510"/>
          </a:xfrm>
        </p:spPr>
        <p:txBody>
          <a:bodyPr/>
          <a:lstStyle/>
          <a:p>
            <a:r>
              <a:rPr lang="en-US"/>
              <a:t>Multiple load types</a:t>
            </a:r>
          </a:p>
          <a:p>
            <a:r>
              <a:rPr lang="en-US"/>
              <a:t>High frequency of events</a:t>
            </a:r>
          </a:p>
          <a:p>
            <a:r>
              <a:rPr lang="en-US"/>
              <a:t>Geographic diversity</a:t>
            </a:r>
          </a:p>
        </p:txBody>
      </p:sp>
      <p:sp>
        <p:nvSpPr>
          <p:cNvPr id="5" name="Footer Placeholder 4">
            <a:extLst>
              <a:ext uri="{FF2B5EF4-FFF2-40B4-BE49-F238E27FC236}">
                <a16:creationId xmlns:a16="http://schemas.microsoft.com/office/drawing/2014/main" id="{520FF604-F41A-A42C-4CB0-43CAE0933737}"/>
              </a:ext>
            </a:extLst>
          </p:cNvPr>
          <p:cNvSpPr>
            <a:spLocks noGrp="1"/>
          </p:cNvSpPr>
          <p:nvPr>
            <p:ph type="ftr" sz="quarter" idx="3"/>
          </p:nvPr>
        </p:nvSpPr>
        <p:spPr/>
        <p:txBody>
          <a:bodyPr/>
          <a:lstStyle/>
          <a:p>
            <a:r>
              <a:rPr lang="en-US"/>
              <a:t>Leap Program Year 2024 Load Impacts</a:t>
            </a:r>
          </a:p>
        </p:txBody>
      </p:sp>
      <p:pic>
        <p:nvPicPr>
          <p:cNvPr id="9" name="Picture 8">
            <a:extLst>
              <a:ext uri="{FF2B5EF4-FFF2-40B4-BE49-F238E27FC236}">
                <a16:creationId xmlns:a16="http://schemas.microsoft.com/office/drawing/2014/main" id="{534CD873-E3E6-5583-D287-8DC9FADAF31C}"/>
              </a:ext>
            </a:extLst>
          </p:cNvPr>
          <p:cNvPicPr>
            <a:picLocks noChangeAspect="1"/>
          </p:cNvPicPr>
          <p:nvPr/>
        </p:nvPicPr>
        <p:blipFill>
          <a:blip r:embed="rId3"/>
          <a:stretch>
            <a:fillRect/>
          </a:stretch>
        </p:blipFill>
        <p:spPr>
          <a:xfrm>
            <a:off x="-7517628" y="926149"/>
            <a:ext cx="5811572" cy="3295963"/>
          </a:xfrm>
          <a:prstGeom prst="rect">
            <a:avLst/>
          </a:prstGeom>
        </p:spPr>
      </p:pic>
      <p:pic>
        <p:nvPicPr>
          <p:cNvPr id="7" name="Picture 6">
            <a:extLst>
              <a:ext uri="{FF2B5EF4-FFF2-40B4-BE49-F238E27FC236}">
                <a16:creationId xmlns:a16="http://schemas.microsoft.com/office/drawing/2014/main" id="{E37A3C9F-6D64-2D68-ECBA-257B73625F41}"/>
              </a:ext>
            </a:extLst>
          </p:cNvPr>
          <p:cNvPicPr>
            <a:picLocks noChangeAspect="1"/>
          </p:cNvPicPr>
          <p:nvPr/>
        </p:nvPicPr>
        <p:blipFill>
          <a:blip r:embed="rId4"/>
          <a:stretch>
            <a:fillRect/>
          </a:stretch>
        </p:blipFill>
        <p:spPr>
          <a:xfrm>
            <a:off x="3116546" y="1068994"/>
            <a:ext cx="5708366" cy="3010271"/>
          </a:xfrm>
          <a:prstGeom prst="rect">
            <a:avLst/>
          </a:prstGeom>
        </p:spPr>
      </p:pic>
    </p:spTree>
    <p:extLst>
      <p:ext uri="{BB962C8B-B14F-4D97-AF65-F5344CB8AC3E}">
        <p14:creationId xmlns:p14="http://schemas.microsoft.com/office/powerpoint/2010/main" val="222403799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62B7-CE21-02F6-A0D4-156ABB692AFA}"/>
              </a:ext>
            </a:extLst>
          </p:cNvPr>
          <p:cNvSpPr>
            <a:spLocks noGrp="1"/>
          </p:cNvSpPr>
          <p:nvPr>
            <p:ph type="title"/>
          </p:nvPr>
        </p:nvSpPr>
        <p:spPr/>
        <p:txBody>
          <a:bodyPr/>
          <a:lstStyle/>
          <a:p>
            <a:r>
              <a:rPr lang="en-US"/>
              <a:t>Meters by event</a:t>
            </a:r>
          </a:p>
        </p:txBody>
      </p:sp>
      <p:sp>
        <p:nvSpPr>
          <p:cNvPr id="3" name="Text Placeholder 2">
            <a:extLst>
              <a:ext uri="{FF2B5EF4-FFF2-40B4-BE49-F238E27FC236}">
                <a16:creationId xmlns:a16="http://schemas.microsoft.com/office/drawing/2014/main" id="{A9A2121D-1137-7F34-0273-7B0973C04944}"/>
              </a:ext>
            </a:extLst>
          </p:cNvPr>
          <p:cNvSpPr>
            <a:spLocks noGrp="1"/>
          </p:cNvSpPr>
          <p:nvPr>
            <p:ph type="body" sz="quarter" idx="15"/>
          </p:nvPr>
        </p:nvSpPr>
        <p:spPr/>
        <p:txBody>
          <a:bodyPr/>
          <a:lstStyle/>
          <a:p>
            <a:r>
              <a:rPr lang="en-US"/>
              <a:t>Average and percentiles by load type</a:t>
            </a:r>
          </a:p>
        </p:txBody>
      </p:sp>
      <p:sp>
        <p:nvSpPr>
          <p:cNvPr id="4" name="Text Placeholder 3">
            <a:extLst>
              <a:ext uri="{FF2B5EF4-FFF2-40B4-BE49-F238E27FC236}">
                <a16:creationId xmlns:a16="http://schemas.microsoft.com/office/drawing/2014/main" id="{A5EA9F0D-4147-5DB8-F28D-3E319DBD720D}"/>
              </a:ext>
            </a:extLst>
          </p:cNvPr>
          <p:cNvSpPr>
            <a:spLocks noGrp="1"/>
          </p:cNvSpPr>
          <p:nvPr>
            <p:ph type="body" sz="quarter" idx="16"/>
          </p:nvPr>
        </p:nvSpPr>
        <p:spPr>
          <a:xfrm>
            <a:off x="361950" y="1263650"/>
            <a:ext cx="7920224" cy="2622550"/>
          </a:xfrm>
        </p:spPr>
        <p:txBody>
          <a:bodyPr/>
          <a:lstStyle/>
          <a:p>
            <a:r>
              <a:rPr lang="en-US"/>
              <a:t>For residential load type, use of panel data models make low-participation events more difficult to model.</a:t>
            </a:r>
          </a:p>
        </p:txBody>
      </p:sp>
      <p:sp>
        <p:nvSpPr>
          <p:cNvPr id="5" name="Footer Placeholder 4">
            <a:extLst>
              <a:ext uri="{FF2B5EF4-FFF2-40B4-BE49-F238E27FC236}">
                <a16:creationId xmlns:a16="http://schemas.microsoft.com/office/drawing/2014/main" id="{B6F98B24-7C93-88F8-B6F4-B1F9610C6201}"/>
              </a:ext>
            </a:extLst>
          </p:cNvPr>
          <p:cNvSpPr>
            <a:spLocks noGrp="1"/>
          </p:cNvSpPr>
          <p:nvPr>
            <p:ph type="ftr" sz="quarter" idx="3"/>
          </p:nvPr>
        </p:nvSpPr>
        <p:spPr/>
        <p:txBody>
          <a:bodyPr/>
          <a:lstStyle/>
          <a:p>
            <a:r>
              <a:rPr lang="en-US"/>
              <a:t>Leap Program Year 2024 Load Impacts</a:t>
            </a:r>
          </a:p>
        </p:txBody>
      </p:sp>
      <p:pic>
        <p:nvPicPr>
          <p:cNvPr id="8" name="Picture 7">
            <a:extLst>
              <a:ext uri="{FF2B5EF4-FFF2-40B4-BE49-F238E27FC236}">
                <a16:creationId xmlns:a16="http://schemas.microsoft.com/office/drawing/2014/main" id="{D0F64318-1186-374F-867F-44D776D82C54}"/>
              </a:ext>
            </a:extLst>
          </p:cNvPr>
          <p:cNvPicPr>
            <a:picLocks noChangeAspect="1"/>
          </p:cNvPicPr>
          <p:nvPr/>
        </p:nvPicPr>
        <p:blipFill>
          <a:blip r:embed="rId3"/>
          <a:stretch>
            <a:fillRect/>
          </a:stretch>
        </p:blipFill>
        <p:spPr>
          <a:xfrm>
            <a:off x="704523" y="1861947"/>
            <a:ext cx="7544454" cy="2438611"/>
          </a:xfrm>
          <a:prstGeom prst="rect">
            <a:avLst/>
          </a:prstGeom>
        </p:spPr>
      </p:pic>
      <p:pic>
        <p:nvPicPr>
          <p:cNvPr id="10" name="Picture 9">
            <a:extLst>
              <a:ext uri="{FF2B5EF4-FFF2-40B4-BE49-F238E27FC236}">
                <a16:creationId xmlns:a16="http://schemas.microsoft.com/office/drawing/2014/main" id="{EA228537-F938-938F-9BE5-7456AE6D4317}"/>
              </a:ext>
            </a:extLst>
          </p:cNvPr>
          <p:cNvPicPr>
            <a:picLocks noChangeAspect="1"/>
          </p:cNvPicPr>
          <p:nvPr/>
        </p:nvPicPr>
        <p:blipFill>
          <a:blip r:embed="rId4"/>
          <a:stretch>
            <a:fillRect/>
          </a:stretch>
        </p:blipFill>
        <p:spPr>
          <a:xfrm>
            <a:off x="216870" y="1848384"/>
            <a:ext cx="8710259" cy="2465735"/>
          </a:xfrm>
          <a:prstGeom prst="rect">
            <a:avLst/>
          </a:prstGeom>
        </p:spPr>
      </p:pic>
    </p:spTree>
    <p:extLst>
      <p:ext uri="{BB962C8B-B14F-4D97-AF65-F5344CB8AC3E}">
        <p14:creationId xmlns:p14="http://schemas.microsoft.com/office/powerpoint/2010/main" val="38336254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6AB6-08EC-7CAF-2B65-1D72AC4EA401}"/>
              </a:ext>
            </a:extLst>
          </p:cNvPr>
          <p:cNvSpPr>
            <a:spLocks noGrp="1"/>
          </p:cNvSpPr>
          <p:nvPr>
            <p:ph type="title"/>
          </p:nvPr>
        </p:nvSpPr>
        <p:spPr/>
        <p:txBody>
          <a:bodyPr/>
          <a:lstStyle/>
          <a:p>
            <a:r>
              <a:rPr lang="en-US"/>
              <a:t>Events by Load Type and Month</a:t>
            </a:r>
          </a:p>
        </p:txBody>
      </p:sp>
      <p:sp>
        <p:nvSpPr>
          <p:cNvPr id="3" name="Text Placeholder 2">
            <a:extLst>
              <a:ext uri="{FF2B5EF4-FFF2-40B4-BE49-F238E27FC236}">
                <a16:creationId xmlns:a16="http://schemas.microsoft.com/office/drawing/2014/main" id="{32435F9D-B267-E9BC-8A18-641CC4AA181B}"/>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18FF81F-5DC2-F9B6-2214-5054BC04D410}"/>
              </a:ext>
            </a:extLst>
          </p:cNvPr>
          <p:cNvSpPr>
            <a:spLocks noGrp="1"/>
          </p:cNvSpPr>
          <p:nvPr>
            <p:ph type="body" sz="quarter" idx="16"/>
          </p:nvPr>
        </p:nvSpPr>
        <p:spPr>
          <a:xfrm>
            <a:off x="324847" y="1163041"/>
            <a:ext cx="2719689" cy="2622550"/>
          </a:xfrm>
        </p:spPr>
        <p:txBody>
          <a:bodyPr/>
          <a:lstStyle/>
          <a:p>
            <a:r>
              <a:rPr lang="en-US" sz="1800"/>
              <a:t>Based on unique “event IDs”</a:t>
            </a:r>
          </a:p>
          <a:p>
            <a:r>
              <a:rPr lang="en-US" sz="1800"/>
              <a:t>More events during summer, but not nearly as stark as previous years.</a:t>
            </a:r>
          </a:p>
          <a:p>
            <a:r>
              <a:rPr lang="en-US" sz="1800"/>
              <a:t>Storage and Residential EV most evenly distributed over the year.</a:t>
            </a:r>
          </a:p>
          <a:p>
            <a:endParaRPr lang="en-US" sz="1800"/>
          </a:p>
        </p:txBody>
      </p:sp>
      <p:sp>
        <p:nvSpPr>
          <p:cNvPr id="5" name="Footer Placeholder 4">
            <a:extLst>
              <a:ext uri="{FF2B5EF4-FFF2-40B4-BE49-F238E27FC236}">
                <a16:creationId xmlns:a16="http://schemas.microsoft.com/office/drawing/2014/main" id="{2202D9D6-CEAD-9CCC-C9EC-7AE21EAA1861}"/>
              </a:ext>
            </a:extLst>
          </p:cNvPr>
          <p:cNvSpPr>
            <a:spLocks noGrp="1"/>
          </p:cNvSpPr>
          <p:nvPr>
            <p:ph type="ftr" sz="quarter" idx="3"/>
          </p:nvPr>
        </p:nvSpPr>
        <p:spPr/>
        <p:txBody>
          <a:bodyPr/>
          <a:lstStyle/>
          <a:p>
            <a:r>
              <a:rPr lang="en-US"/>
              <a:t>Leap Program Year 2024 Load Impacts</a:t>
            </a:r>
          </a:p>
        </p:txBody>
      </p:sp>
      <p:pic>
        <p:nvPicPr>
          <p:cNvPr id="8" name="Graphic 7">
            <a:extLst>
              <a:ext uri="{FF2B5EF4-FFF2-40B4-BE49-F238E27FC236}">
                <a16:creationId xmlns:a16="http://schemas.microsoft.com/office/drawing/2014/main" id="{67743C45-EA02-FF0C-8B86-02130609B1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04767" y="1051242"/>
            <a:ext cx="4264090" cy="3045778"/>
          </a:xfrm>
          <a:prstGeom prst="rect">
            <a:avLst/>
          </a:prstGeom>
        </p:spPr>
      </p:pic>
      <p:pic>
        <p:nvPicPr>
          <p:cNvPr id="7" name="Picture 6">
            <a:extLst>
              <a:ext uri="{FF2B5EF4-FFF2-40B4-BE49-F238E27FC236}">
                <a16:creationId xmlns:a16="http://schemas.microsoft.com/office/drawing/2014/main" id="{920C9861-28E7-9413-B03E-BE633A60A5F9}"/>
              </a:ext>
            </a:extLst>
          </p:cNvPr>
          <p:cNvPicPr>
            <a:picLocks noChangeAspect="1"/>
          </p:cNvPicPr>
          <p:nvPr/>
        </p:nvPicPr>
        <p:blipFill>
          <a:blip r:embed="rId4"/>
          <a:stretch>
            <a:fillRect/>
          </a:stretch>
        </p:blipFill>
        <p:spPr>
          <a:xfrm>
            <a:off x="3517727" y="3404212"/>
            <a:ext cx="4563886" cy="868251"/>
          </a:xfrm>
          <a:prstGeom prst="rect">
            <a:avLst/>
          </a:prstGeom>
        </p:spPr>
      </p:pic>
      <p:pic>
        <p:nvPicPr>
          <p:cNvPr id="13" name="Picture 12" descr="A green and yellow squares">
            <a:extLst>
              <a:ext uri="{FF2B5EF4-FFF2-40B4-BE49-F238E27FC236}">
                <a16:creationId xmlns:a16="http://schemas.microsoft.com/office/drawing/2014/main" id="{9B434263-92AC-FF5B-B809-DE44A5AE5EA0}"/>
              </a:ext>
            </a:extLst>
          </p:cNvPr>
          <p:cNvPicPr>
            <a:picLocks noChangeAspect="1"/>
          </p:cNvPicPr>
          <p:nvPr/>
        </p:nvPicPr>
        <p:blipFill>
          <a:blip r:embed="rId5"/>
          <a:stretch>
            <a:fillRect/>
          </a:stretch>
        </p:blipFill>
        <p:spPr>
          <a:xfrm>
            <a:off x="9914704" y="-594151"/>
            <a:ext cx="4158095" cy="2432902"/>
          </a:xfrm>
          <a:prstGeom prst="rect">
            <a:avLst/>
          </a:prstGeom>
        </p:spPr>
      </p:pic>
      <p:pic>
        <p:nvPicPr>
          <p:cNvPr id="17" name="Picture 16" descr="A chart of storage and storage">
            <a:extLst>
              <a:ext uri="{FF2B5EF4-FFF2-40B4-BE49-F238E27FC236}">
                <a16:creationId xmlns:a16="http://schemas.microsoft.com/office/drawing/2014/main" id="{1B5FA349-3B94-72EE-0713-4FE097C60CB5}"/>
              </a:ext>
            </a:extLst>
          </p:cNvPr>
          <p:cNvPicPr>
            <a:picLocks noChangeAspect="1"/>
          </p:cNvPicPr>
          <p:nvPr/>
        </p:nvPicPr>
        <p:blipFill>
          <a:blip r:embed="rId6"/>
          <a:stretch>
            <a:fillRect/>
          </a:stretch>
        </p:blipFill>
        <p:spPr>
          <a:xfrm>
            <a:off x="3880255" y="679698"/>
            <a:ext cx="4061195" cy="2534287"/>
          </a:xfrm>
          <a:prstGeom prst="rect">
            <a:avLst/>
          </a:prstGeom>
        </p:spPr>
      </p:pic>
    </p:spTree>
    <p:extLst>
      <p:ext uri="{BB962C8B-B14F-4D97-AF65-F5344CB8AC3E}">
        <p14:creationId xmlns:p14="http://schemas.microsoft.com/office/powerpoint/2010/main" val="11419261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41A0-B5F7-21F5-B5AB-39FC607DDB58}"/>
              </a:ext>
            </a:extLst>
          </p:cNvPr>
          <p:cNvSpPr>
            <a:spLocks noGrp="1"/>
          </p:cNvSpPr>
          <p:nvPr>
            <p:ph type="title"/>
          </p:nvPr>
        </p:nvSpPr>
        <p:spPr/>
        <p:txBody>
          <a:bodyPr/>
          <a:lstStyle/>
          <a:p>
            <a:r>
              <a:rPr lang="en-US"/>
              <a:t>Data Sources</a:t>
            </a:r>
          </a:p>
        </p:txBody>
      </p:sp>
      <p:sp>
        <p:nvSpPr>
          <p:cNvPr id="3" name="Text Placeholder 2">
            <a:extLst>
              <a:ext uri="{FF2B5EF4-FFF2-40B4-BE49-F238E27FC236}">
                <a16:creationId xmlns:a16="http://schemas.microsoft.com/office/drawing/2014/main" id="{92762FD8-0BEB-259D-6C09-60B95965CBC6}"/>
              </a:ext>
            </a:extLst>
          </p:cNvPr>
          <p:cNvSpPr>
            <a:spLocks noGrp="1"/>
          </p:cNvSpPr>
          <p:nvPr>
            <p:ph type="body" sz="quarter" idx="15"/>
          </p:nvPr>
        </p:nvSpPr>
        <p:spPr/>
        <p:txBody>
          <a:bodyPr/>
          <a:lstStyle/>
          <a:p>
            <a:r>
              <a:rPr lang="en-US"/>
              <a:t>Both Non-Residential and Residential Load Types</a:t>
            </a:r>
          </a:p>
        </p:txBody>
      </p:sp>
      <p:sp>
        <p:nvSpPr>
          <p:cNvPr id="4" name="Text Placeholder 3">
            <a:extLst>
              <a:ext uri="{FF2B5EF4-FFF2-40B4-BE49-F238E27FC236}">
                <a16:creationId xmlns:a16="http://schemas.microsoft.com/office/drawing/2014/main" id="{FAF1976E-1B69-84F8-9C4B-789B6E129B6A}"/>
              </a:ext>
            </a:extLst>
          </p:cNvPr>
          <p:cNvSpPr>
            <a:spLocks noGrp="1"/>
          </p:cNvSpPr>
          <p:nvPr>
            <p:ph type="body" sz="quarter" idx="16"/>
          </p:nvPr>
        </p:nvSpPr>
        <p:spPr/>
        <p:txBody>
          <a:bodyPr/>
          <a:lstStyle/>
          <a:p>
            <a:r>
              <a:rPr lang="en-US" sz="1800" dirty="0"/>
              <a:t>Ex post impacts relied on the following data sources:</a:t>
            </a:r>
          </a:p>
          <a:p>
            <a:pPr lvl="1"/>
            <a:r>
              <a:rPr lang="en-US" sz="1800" dirty="0"/>
              <a:t>Customer/meter information: Load type, location, etc.</a:t>
            </a:r>
          </a:p>
          <a:p>
            <a:pPr lvl="1"/>
            <a:r>
              <a:rPr lang="en-US" sz="1800" dirty="0"/>
              <a:t>Meter data: hourly delivered kWh readings.</a:t>
            </a:r>
          </a:p>
          <a:p>
            <a:pPr lvl="1"/>
            <a:r>
              <a:rPr lang="en-US" sz="1800" dirty="0"/>
              <a:t>Event data: Event ID, event type, start and end time, program by meter.</a:t>
            </a:r>
          </a:p>
          <a:p>
            <a:pPr lvl="1"/>
            <a:r>
              <a:rPr lang="en-US" sz="1800" dirty="0"/>
              <a:t>Weather data: Hourly temperature and irradiance readings, mapped to meters by nearest coordinates. Changed source to </a:t>
            </a:r>
            <a:r>
              <a:rPr lang="en-US" sz="1800" dirty="0">
                <a:hlinkClick r:id="rId3"/>
              </a:rPr>
              <a:t>www.calmac.org</a:t>
            </a:r>
            <a:r>
              <a:rPr lang="en-US" sz="1800" dirty="0"/>
              <a:t> to add the irradiance.</a:t>
            </a:r>
          </a:p>
          <a:p>
            <a:r>
              <a:rPr lang="en-US" sz="1800" dirty="0"/>
              <a:t>Ex ante impacts relied on the above sources, plus:</a:t>
            </a:r>
          </a:p>
          <a:p>
            <a:pPr lvl="1"/>
            <a:r>
              <a:rPr lang="en-US" sz="1800" dirty="0"/>
              <a:t>Ex ante weather scenarios, provided the utilities and CAISO.</a:t>
            </a:r>
          </a:p>
          <a:p>
            <a:pPr lvl="1"/>
            <a:r>
              <a:rPr lang="en-US" sz="1800" dirty="0"/>
              <a:t>Low, medium, and high enrollment forecasts by load type (from Leap).</a:t>
            </a:r>
          </a:p>
        </p:txBody>
      </p:sp>
      <p:sp>
        <p:nvSpPr>
          <p:cNvPr id="5" name="Footer Placeholder 4">
            <a:extLst>
              <a:ext uri="{FF2B5EF4-FFF2-40B4-BE49-F238E27FC236}">
                <a16:creationId xmlns:a16="http://schemas.microsoft.com/office/drawing/2014/main" id="{EDB3B2E1-B5A9-AADB-00F4-6CA701929A98}"/>
              </a:ext>
            </a:extLst>
          </p:cNvPr>
          <p:cNvSpPr>
            <a:spLocks noGrp="1"/>
          </p:cNvSpPr>
          <p:nvPr>
            <p:ph type="ftr" sz="quarter" idx="3"/>
          </p:nvPr>
        </p:nvSpPr>
        <p:spPr/>
        <p:txBody>
          <a:bodyPr/>
          <a:lstStyle/>
          <a:p>
            <a:r>
              <a:rPr lang="en-US"/>
              <a:t>Leap Program Year 2024 Load Impacts</a:t>
            </a:r>
          </a:p>
        </p:txBody>
      </p:sp>
    </p:spTree>
    <p:extLst>
      <p:ext uri="{BB962C8B-B14F-4D97-AF65-F5344CB8AC3E}">
        <p14:creationId xmlns:p14="http://schemas.microsoft.com/office/powerpoint/2010/main" val="20481872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68767B-B961-CA1D-8AAC-4B8847E8C7C5}"/>
              </a:ext>
            </a:extLst>
          </p:cNvPr>
          <p:cNvSpPr>
            <a:spLocks noGrp="1"/>
          </p:cNvSpPr>
          <p:nvPr>
            <p:ph type="title"/>
          </p:nvPr>
        </p:nvSpPr>
        <p:spPr/>
        <p:txBody>
          <a:bodyPr/>
          <a:lstStyle/>
          <a:p>
            <a:r>
              <a:rPr lang="en-US"/>
              <a:t>Ex Post impacts</a:t>
            </a:r>
          </a:p>
        </p:txBody>
      </p:sp>
      <p:sp>
        <p:nvSpPr>
          <p:cNvPr id="8" name="Text Placeholder 7">
            <a:extLst>
              <a:ext uri="{FF2B5EF4-FFF2-40B4-BE49-F238E27FC236}">
                <a16:creationId xmlns:a16="http://schemas.microsoft.com/office/drawing/2014/main" id="{33662F8F-0490-3262-DDBC-7DF99D664903}"/>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F80903DC-9A84-031A-3AC9-D74FCB1FA0E3}"/>
              </a:ext>
            </a:extLst>
          </p:cNvPr>
          <p:cNvSpPr>
            <a:spLocks noGrp="1"/>
          </p:cNvSpPr>
          <p:nvPr>
            <p:ph type="ftr" sz="quarter" idx="3"/>
          </p:nvPr>
        </p:nvSpPr>
        <p:spPr/>
        <p:txBody>
          <a:bodyPr/>
          <a:lstStyle/>
          <a:p>
            <a:r>
              <a:rPr lang="en-US"/>
              <a:t>Leap Program Year 2024 Load Impacts</a:t>
            </a:r>
          </a:p>
        </p:txBody>
      </p:sp>
      <p:sp>
        <p:nvSpPr>
          <p:cNvPr id="3" name="Text Placeholder 2">
            <a:extLst>
              <a:ext uri="{FF2B5EF4-FFF2-40B4-BE49-F238E27FC236}">
                <a16:creationId xmlns:a16="http://schemas.microsoft.com/office/drawing/2014/main" id="{7B2B0CF6-D27C-4348-B662-E9CA9C09754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86438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764EEA-F885-46CA-E602-78D05FAD71F9}"/>
              </a:ext>
            </a:extLst>
          </p:cNvPr>
          <p:cNvSpPr>
            <a:spLocks noGrp="1"/>
          </p:cNvSpPr>
          <p:nvPr>
            <p:ph type="title"/>
          </p:nvPr>
        </p:nvSpPr>
        <p:spPr/>
        <p:txBody>
          <a:bodyPr/>
          <a:lstStyle/>
          <a:p>
            <a:r>
              <a:rPr lang="en-US"/>
              <a:t>Residential approach</a:t>
            </a:r>
          </a:p>
        </p:txBody>
      </p:sp>
      <p:sp>
        <p:nvSpPr>
          <p:cNvPr id="7" name="Text Placeholder 6">
            <a:extLst>
              <a:ext uri="{FF2B5EF4-FFF2-40B4-BE49-F238E27FC236}">
                <a16:creationId xmlns:a16="http://schemas.microsoft.com/office/drawing/2014/main" id="{DC36D711-8D2C-D116-FD01-2FC52A35FD68}"/>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0BB2E026-302C-F59D-A291-60C02DEC9461}"/>
              </a:ext>
            </a:extLst>
          </p:cNvPr>
          <p:cNvSpPr>
            <a:spLocks noGrp="1"/>
          </p:cNvSpPr>
          <p:nvPr>
            <p:ph type="body" sz="quarter" idx="16"/>
          </p:nvPr>
        </p:nvSpPr>
        <p:spPr>
          <a:xfrm>
            <a:off x="361950" y="1072060"/>
            <a:ext cx="8229600" cy="2970893"/>
          </a:xfrm>
        </p:spPr>
        <p:txBody>
          <a:bodyPr/>
          <a:lstStyle/>
          <a:p>
            <a:r>
              <a:rPr lang="en-US" sz="1800" dirty="0"/>
              <a:t>Three load types: HVAC, EV, storage.</a:t>
            </a:r>
          </a:p>
          <a:p>
            <a:r>
              <a:rPr lang="en-US" sz="1800" dirty="0"/>
              <a:t>Panel data models for each event modeled by </a:t>
            </a:r>
            <a:r>
              <a:rPr lang="en-US" sz="1800" dirty="0" err="1"/>
              <a:t>SubLAP</a:t>
            </a:r>
            <a:r>
              <a:rPr lang="en-US" sz="1800" dirty="0"/>
              <a:t> and PV presence</a:t>
            </a:r>
          </a:p>
          <a:p>
            <a:r>
              <a:rPr lang="en-US" sz="1800" dirty="0"/>
              <a:t>Model selection based on a proxy event day to select best model based on out-of-sample performance.</a:t>
            </a:r>
          </a:p>
          <a:p>
            <a:r>
              <a:rPr lang="en-US" sz="1800" dirty="0"/>
              <a:t>Events differentiated by type (Test, Market, Combined) and program (CCA vs. DRAM)</a:t>
            </a:r>
          </a:p>
          <a:p>
            <a:pPr lvl="1"/>
            <a:r>
              <a:rPr lang="en-US" sz="1800" dirty="0"/>
              <a:t>Event IDs can have a mix of CCA and DRAM meters, but shares are overwhelmingly one or the other (e.g., &gt;95% of meters DRAM).</a:t>
            </a:r>
          </a:p>
          <a:p>
            <a:endParaRPr lang="en-US" sz="1800" dirty="0"/>
          </a:p>
        </p:txBody>
      </p:sp>
      <p:sp>
        <p:nvSpPr>
          <p:cNvPr id="5" name="Footer Placeholder 4">
            <a:extLst>
              <a:ext uri="{FF2B5EF4-FFF2-40B4-BE49-F238E27FC236}">
                <a16:creationId xmlns:a16="http://schemas.microsoft.com/office/drawing/2014/main" id="{59B6299B-2AFE-D626-BE13-DC4F663FC57E}"/>
              </a:ext>
            </a:extLst>
          </p:cNvPr>
          <p:cNvSpPr>
            <a:spLocks noGrp="1"/>
          </p:cNvSpPr>
          <p:nvPr>
            <p:ph type="ftr" sz="quarter" idx="3"/>
          </p:nvPr>
        </p:nvSpPr>
        <p:spPr/>
        <p:txBody>
          <a:bodyPr/>
          <a:lstStyle/>
          <a:p>
            <a:r>
              <a:rPr lang="en-US"/>
              <a:t>Leap Program Year 2024 Load Impacts</a:t>
            </a:r>
          </a:p>
        </p:txBody>
      </p:sp>
    </p:spTree>
    <p:extLst>
      <p:ext uri="{BB962C8B-B14F-4D97-AF65-F5344CB8AC3E}">
        <p14:creationId xmlns:p14="http://schemas.microsoft.com/office/powerpoint/2010/main" val="326997682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7E0F-CA23-85AE-28F1-88C59EA9DADA}"/>
              </a:ext>
            </a:extLst>
          </p:cNvPr>
          <p:cNvSpPr>
            <a:spLocks noGrp="1"/>
          </p:cNvSpPr>
          <p:nvPr>
            <p:ph type="title"/>
          </p:nvPr>
        </p:nvSpPr>
        <p:spPr/>
        <p:txBody>
          <a:bodyPr/>
          <a:lstStyle/>
          <a:p>
            <a:r>
              <a:rPr lang="en-US"/>
              <a:t>PV Customers</a:t>
            </a:r>
          </a:p>
        </p:txBody>
      </p:sp>
      <p:sp>
        <p:nvSpPr>
          <p:cNvPr id="3" name="Text Placeholder 2">
            <a:extLst>
              <a:ext uri="{FF2B5EF4-FFF2-40B4-BE49-F238E27FC236}">
                <a16:creationId xmlns:a16="http://schemas.microsoft.com/office/drawing/2014/main" id="{FC670DDE-5B9A-4287-867D-58B06AF9B097}"/>
              </a:ext>
            </a:extLst>
          </p:cNvPr>
          <p:cNvSpPr>
            <a:spLocks noGrp="1"/>
          </p:cNvSpPr>
          <p:nvPr>
            <p:ph type="body" sz="quarter" idx="15"/>
          </p:nvPr>
        </p:nvSpPr>
        <p:spPr/>
        <p:txBody>
          <a:bodyPr/>
          <a:lstStyle/>
          <a:p>
            <a:r>
              <a:rPr lang="en-US"/>
              <a:t>Additional Segmentation</a:t>
            </a:r>
          </a:p>
        </p:txBody>
      </p:sp>
      <p:sp>
        <p:nvSpPr>
          <p:cNvPr id="4" name="Text Placeholder 3">
            <a:extLst>
              <a:ext uri="{FF2B5EF4-FFF2-40B4-BE49-F238E27FC236}">
                <a16:creationId xmlns:a16="http://schemas.microsoft.com/office/drawing/2014/main" id="{B0EBA4E4-887B-5352-6567-2D25010B942F}"/>
              </a:ext>
            </a:extLst>
          </p:cNvPr>
          <p:cNvSpPr>
            <a:spLocks noGrp="1"/>
          </p:cNvSpPr>
          <p:nvPr>
            <p:ph type="body" sz="quarter" idx="16"/>
          </p:nvPr>
        </p:nvSpPr>
        <p:spPr>
          <a:xfrm>
            <a:off x="361950" y="1263650"/>
            <a:ext cx="4685911" cy="2622550"/>
          </a:xfrm>
        </p:spPr>
        <p:txBody>
          <a:bodyPr/>
          <a:lstStyle/>
          <a:p>
            <a:r>
              <a:rPr lang="en-US" dirty="0"/>
              <a:t>Large representation of meters with PV in customer population.</a:t>
            </a:r>
          </a:p>
          <a:p>
            <a:r>
              <a:rPr lang="en-US" dirty="0"/>
              <a:t>Not flagged, so identified based on high share of zero kWh reads during PV production hours.</a:t>
            </a:r>
          </a:p>
          <a:p>
            <a:r>
              <a:rPr lang="en-US" dirty="0"/>
              <a:t>Modeled separately:</a:t>
            </a:r>
          </a:p>
          <a:p>
            <a:pPr lvl="1"/>
            <a:r>
              <a:rPr lang="en-US" dirty="0"/>
              <a:t>Model results better for non-PV segments.</a:t>
            </a:r>
          </a:p>
          <a:p>
            <a:pPr lvl="1"/>
            <a:r>
              <a:rPr lang="en-US" dirty="0"/>
              <a:t>Incorporated irradiance into the models for PV segments.</a:t>
            </a:r>
          </a:p>
        </p:txBody>
      </p:sp>
      <p:sp>
        <p:nvSpPr>
          <p:cNvPr id="5" name="Footer Placeholder 4">
            <a:extLst>
              <a:ext uri="{FF2B5EF4-FFF2-40B4-BE49-F238E27FC236}">
                <a16:creationId xmlns:a16="http://schemas.microsoft.com/office/drawing/2014/main" id="{D37A7B18-8BBF-5D56-85EE-7C2101AE2603}"/>
              </a:ext>
            </a:extLst>
          </p:cNvPr>
          <p:cNvSpPr>
            <a:spLocks noGrp="1"/>
          </p:cNvSpPr>
          <p:nvPr>
            <p:ph type="ftr" sz="quarter" idx="3"/>
          </p:nvPr>
        </p:nvSpPr>
        <p:spPr/>
        <p:txBody>
          <a:bodyPr/>
          <a:lstStyle/>
          <a:p>
            <a:r>
              <a:rPr lang="en-US"/>
              <a:t>Leap Program Year 2024 Load Impacts</a:t>
            </a:r>
          </a:p>
        </p:txBody>
      </p:sp>
      <p:pic>
        <p:nvPicPr>
          <p:cNvPr id="9" name="Picture 8" descr="A graph with numbers and lines&#10;&#10;Description automatically generated">
            <a:extLst>
              <a:ext uri="{FF2B5EF4-FFF2-40B4-BE49-F238E27FC236}">
                <a16:creationId xmlns:a16="http://schemas.microsoft.com/office/drawing/2014/main" id="{F7A99F97-0C0D-D806-F086-913DFBC246D0}"/>
              </a:ext>
            </a:extLst>
          </p:cNvPr>
          <p:cNvPicPr>
            <a:picLocks noChangeAspect="1"/>
          </p:cNvPicPr>
          <p:nvPr/>
        </p:nvPicPr>
        <p:blipFill>
          <a:blip r:embed="rId3"/>
          <a:stretch>
            <a:fillRect/>
          </a:stretch>
        </p:blipFill>
        <p:spPr>
          <a:xfrm>
            <a:off x="5198917" y="213486"/>
            <a:ext cx="3670018" cy="2097153"/>
          </a:xfrm>
          <a:prstGeom prst="rect">
            <a:avLst/>
          </a:prstGeom>
        </p:spPr>
      </p:pic>
      <p:pic>
        <p:nvPicPr>
          <p:cNvPr id="11" name="Picture 10" descr="A graph with a line&#10;&#10;Description automatically generated">
            <a:extLst>
              <a:ext uri="{FF2B5EF4-FFF2-40B4-BE49-F238E27FC236}">
                <a16:creationId xmlns:a16="http://schemas.microsoft.com/office/drawing/2014/main" id="{728E4909-90A9-18ED-A472-E97F7EBB2CBA}"/>
              </a:ext>
            </a:extLst>
          </p:cNvPr>
          <p:cNvPicPr>
            <a:picLocks noChangeAspect="1"/>
          </p:cNvPicPr>
          <p:nvPr/>
        </p:nvPicPr>
        <p:blipFill>
          <a:blip r:embed="rId4"/>
          <a:stretch>
            <a:fillRect/>
          </a:stretch>
        </p:blipFill>
        <p:spPr>
          <a:xfrm>
            <a:off x="5198917" y="2281335"/>
            <a:ext cx="3670018" cy="2097153"/>
          </a:xfrm>
          <a:prstGeom prst="rect">
            <a:avLst/>
          </a:prstGeom>
        </p:spPr>
      </p:pic>
    </p:spTree>
    <p:extLst>
      <p:ext uri="{BB962C8B-B14F-4D97-AF65-F5344CB8AC3E}">
        <p14:creationId xmlns:p14="http://schemas.microsoft.com/office/powerpoint/2010/main" val="1716791654"/>
      </p:ext>
    </p:extLst>
  </p:cSld>
  <p:clrMapOvr>
    <a:masterClrMapping/>
  </p:clrMapOvr>
  <p:transition>
    <p:fade/>
  </p:transition>
  <p:extLst>
    <p:ext uri="{6950BFC3-D8DA-4A85-94F7-54DA5524770B}">
      <p188:commentRel xmlns:p188="http://schemas.microsoft.com/office/powerpoint/2018/8/main" r:id="rId2"/>
    </p:ext>
  </p:extLst>
</p:sld>
</file>

<file path=ppt/theme/theme1.xml><?xml version="1.0" encoding="utf-8"?>
<a:theme xmlns:a="http://schemas.openxmlformats.org/drawingml/2006/main" name="Cover Slide">
  <a:themeElements>
    <a:clrScheme name="Custom 1">
      <a:dk1>
        <a:srgbClr val="141619"/>
      </a:dk1>
      <a:lt1>
        <a:srgbClr val="434A52"/>
      </a:lt1>
      <a:dk2>
        <a:srgbClr val="84848D"/>
      </a:dk2>
      <a:lt2>
        <a:srgbClr val="BAB3BC"/>
      </a:lt2>
      <a:accent1>
        <a:srgbClr val="FFFFFF"/>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lnSpcReduction="10000"/>
      </a:bodyPr>
      <a:lstStyle>
        <a:defPPr algn="l">
          <a:defRPr sz="1000" b="0" spc="300" dirty="0" smtClean="0"/>
        </a:defPPr>
      </a:lstStyle>
    </a:txDef>
  </a:objectDefaults>
  <a:extraClrSchemeLst/>
  <a:extLst>
    <a:ext uri="{05A4C25C-085E-4340-85A3-A5531E510DB2}">
      <thm15:themeFamily xmlns:thm15="http://schemas.microsoft.com/office/thememl/2012/main" name="Verdant_CPUC_PowerPoint" id="{66D1218E-2AD9-B345-845B-F4FFDF014D92}" vid="{9257F7D0-C785-6443-9596-69401F423B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7bec146-3512-4d38-aef5-c19abec7e287" xsi:nil="true"/>
    <lcf76f155ced4ddcb4097134ff3c332f xmlns="75a3f05b-b47f-4de7-a1b8-2c48342fc1a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850E2F41FD0B4590753820D84A776D" ma:contentTypeVersion="13" ma:contentTypeDescription="Create a new document." ma:contentTypeScope="" ma:versionID="7f6b09801617144ca1c01a8156958de6">
  <xsd:schema xmlns:xsd="http://www.w3.org/2001/XMLSchema" xmlns:xs="http://www.w3.org/2001/XMLSchema" xmlns:p="http://schemas.microsoft.com/office/2006/metadata/properties" xmlns:ns2="75a3f05b-b47f-4de7-a1b8-2c48342fc1a9" xmlns:ns3="37bec146-3512-4d38-aef5-c19abec7e287" targetNamespace="http://schemas.microsoft.com/office/2006/metadata/properties" ma:root="true" ma:fieldsID="78bf1b1be74ccda8caf87c6ba8049369" ns2:_="" ns3:_="">
    <xsd:import namespace="75a3f05b-b47f-4de7-a1b8-2c48342fc1a9"/>
    <xsd:import namespace="37bec146-3512-4d38-aef5-c19abec7e28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3f05b-b47f-4de7-a1b8-2c48342fc1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bec146-3512-4d38-aef5-c19abec7e2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9c640a7-88a7-41b9-b7ef-e100d7bd6787}" ma:internalName="TaxCatchAll" ma:showField="CatchAllData" ma:web="37bec146-3512-4d38-aef5-c19abec7e2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A9D562-2BF6-4958-9F84-8AA4488FC838}">
  <ds:schemaRefs>
    <ds:schemaRef ds:uri="http://schemas.microsoft.com/sharepoint/v3/contenttype/forms"/>
  </ds:schemaRefs>
</ds:datastoreItem>
</file>

<file path=customXml/itemProps2.xml><?xml version="1.0" encoding="utf-8"?>
<ds:datastoreItem xmlns:ds="http://schemas.openxmlformats.org/officeDocument/2006/customXml" ds:itemID="{EBE0AE2D-F269-4AA5-A396-046AD5475DDE}">
  <ds:schemaRefs>
    <ds:schemaRef ds:uri="http://purl.org/dc/terms/"/>
    <ds:schemaRef ds:uri="http://schemas.microsoft.com/office/2006/metadata/properties"/>
    <ds:schemaRef ds:uri="http://schemas.microsoft.com/office/infopath/2007/PartnerControls"/>
    <ds:schemaRef ds:uri="http://purl.org/dc/elements/1.1/"/>
    <ds:schemaRef ds:uri="http://purl.org/dc/dcmitype/"/>
    <ds:schemaRef ds:uri="http://www.w3.org/XML/1998/namespace"/>
    <ds:schemaRef ds:uri="325d34aa-cf18-4699-a466-462db95249da"/>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216D8583-B103-4F68-B886-EE05FABC5D85}"/>
</file>

<file path=docMetadata/LabelInfo.xml><?xml version="1.0" encoding="utf-8"?>
<clbl:labelList xmlns:clbl="http://schemas.microsoft.com/office/2020/mipLabelMetadata">
  <clbl:label id="{7efd950c-944d-404f-b6bf-71cb7e06b360}" enabled="1" method="Standard" siteId="{bfa12df7-47f4-4a99-a8ad-1209e99b84fe}" removed="0"/>
</clbl:labelList>
</file>

<file path=docProps/app.xml><?xml version="1.0" encoding="utf-8"?>
<Properties xmlns="http://schemas.openxmlformats.org/officeDocument/2006/extended-properties" xmlns:vt="http://schemas.openxmlformats.org/officeDocument/2006/docPropsVTypes">
  <Template/>
  <TotalTime>405</TotalTime>
  <Words>1758</Words>
  <Application>Microsoft Office PowerPoint</Application>
  <PresentationFormat>Custom</PresentationFormat>
  <Paragraphs>188</Paragraphs>
  <Slides>21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Lucida Grande</vt:lpstr>
      <vt:lpstr>Segoe UI</vt:lpstr>
      <vt:lpstr>TimesNewRomanPSMT</vt:lpstr>
      <vt:lpstr>TW Cen MT</vt:lpstr>
      <vt:lpstr>Cover Slide</vt:lpstr>
      <vt:lpstr>Leap 2024 Load impact evaluation</vt:lpstr>
      <vt:lpstr>Agenda</vt:lpstr>
      <vt:lpstr>2025 Leap Portfolio</vt:lpstr>
      <vt:lpstr>Meters by event</vt:lpstr>
      <vt:lpstr>Events by Load Type and Month</vt:lpstr>
      <vt:lpstr>Data Sources</vt:lpstr>
      <vt:lpstr>Ex Post impacts</vt:lpstr>
      <vt:lpstr>Residential approach</vt:lpstr>
      <vt:lpstr>PV Customers</vt:lpstr>
      <vt:lpstr>Non-Residential approach</vt:lpstr>
      <vt:lpstr>Ex Post Impacts</vt:lpstr>
      <vt:lpstr>Ex Ante impacts</vt:lpstr>
      <vt:lpstr>Ex ante Approach</vt:lpstr>
      <vt:lpstr>Ex ante impacts by load type</vt:lpstr>
      <vt:lpstr>Ex Ante by Month and sector</vt:lpstr>
      <vt:lpstr>Impact reconciliation</vt:lpstr>
      <vt:lpstr>Impact reconciliation</vt:lpstr>
      <vt:lpstr>Qualifying capacity values</vt:lpstr>
      <vt:lpstr>Conclusion and recommendations</vt:lpstr>
      <vt:lpstr>Conclusion and recommendations</vt:lpstr>
      <vt:lpstr>PowerPoint Presentation</vt:lpstr>
    </vt:vector>
  </TitlesOfParts>
  <Company>Itron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Rounds</dc:creator>
  <cp:lastModifiedBy>Collin Elliot</cp:lastModifiedBy>
  <cp:revision>1</cp:revision>
  <dcterms:created xsi:type="dcterms:W3CDTF">2016-04-19T15:22:44Z</dcterms:created>
  <dcterms:modified xsi:type="dcterms:W3CDTF">2025-05-13T19:29:21Z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0x0101009C850E2F41FD0B4590753820D84A776D</vt:lpwstr>
  </property>
  <property fmtid="{D5CDD505-2E9C-101B-9397-08002B2CF9AE}" pid="3" name="MediaServiceImageTags">
    <vt:lpwstr/>
  </property>
</Properties>
</file>