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  <p:sldMasterId id="2147483661" r:id="rId5"/>
  </p:sldMasterIdLst>
  <p:notesMasterIdLst>
    <p:notesMasterId r:id="rId28"/>
  </p:notesMasterIdLst>
  <p:sldIdLst>
    <p:sldId id="256" r:id="rId6"/>
    <p:sldId id="308" r:id="rId7"/>
    <p:sldId id="328" r:id="rId8"/>
    <p:sldId id="330" r:id="rId9"/>
    <p:sldId id="325" r:id="rId10"/>
    <p:sldId id="452" r:id="rId11"/>
    <p:sldId id="324" r:id="rId12"/>
    <p:sldId id="444" r:id="rId13"/>
    <p:sldId id="438" r:id="rId14"/>
    <p:sldId id="454" r:id="rId15"/>
    <p:sldId id="449" r:id="rId16"/>
    <p:sldId id="450" r:id="rId17"/>
    <p:sldId id="451" r:id="rId18"/>
    <p:sldId id="442" r:id="rId19"/>
    <p:sldId id="453" r:id="rId20"/>
    <p:sldId id="439" r:id="rId21"/>
    <p:sldId id="443" r:id="rId22"/>
    <p:sldId id="327" r:id="rId23"/>
    <p:sldId id="446" r:id="rId24"/>
    <p:sldId id="447" r:id="rId25"/>
    <p:sldId id="441" r:id="rId26"/>
    <p:sldId id="43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18E"/>
    <a:srgbClr val="339966"/>
    <a:srgbClr val="50923E"/>
    <a:srgbClr val="939598"/>
    <a:srgbClr val="8B8B8D"/>
    <a:srgbClr val="FCD245"/>
    <a:srgbClr val="3A647F"/>
    <a:srgbClr val="72AF2F"/>
    <a:srgbClr val="92D050"/>
    <a:srgbClr val="3E7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3844A-4D43-C06E-4A27-E40FA6C308FA}" v="41" dt="2025-03-24T17:32:08.239"/>
    <p1510:client id="{220E053B-076B-44D5-8D2B-076E324CFE0C}" v="592" dt="2025-03-25T16:40:05.935"/>
    <p1510:client id="{3A98B763-0854-68C2-9C7A-A6AB87EDCB22}" v="361" dt="2025-03-24T19:59:51.967"/>
    <p1510:client id="{3DCD700B-2DE4-5210-4F95-82B295E1E9A5}" v="5" dt="2025-03-25T15:26:11.674"/>
    <p1510:client id="{62281448-E1F4-8090-BAC5-4A94E0FFAB36}" v="5" dt="2025-03-25T15:28:57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96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07825377514808E-2"/>
          <c:y val="0.11826191026347441"/>
          <c:w val="0.87199782395975733"/>
          <c:h val="0.751858421760485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E-1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Sheet1!$C$15:$D$15</c:f>
              <c:strCache>
                <c:ptCount val="2"/>
                <c:pt idx="0">
                  <c:v>Event
(Oct 25)</c:v>
                </c:pt>
                <c:pt idx="1">
                  <c:v>PY2024
(Oct 31)</c:v>
                </c:pt>
              </c:strCache>
            </c:strRef>
          </c:cat>
          <c:val>
            <c:numRef>
              <c:f>Sheet1!$C$16:$D$16</c:f>
              <c:numCache>
                <c:formatCode>General</c:formatCode>
                <c:ptCount val="2"/>
                <c:pt idx="0">
                  <c:v>2758</c:v>
                </c:pt>
                <c:pt idx="1">
                  <c:v>3982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F-4612-94EE-86FE820D2C96}"/>
            </c:ext>
          </c:extLst>
        </c:ser>
        <c:ser>
          <c:idx val="1"/>
          <c:order val="1"/>
          <c:tx>
            <c:strRef>
              <c:f>Sheet1!$B$17</c:f>
              <c:strCache>
                <c:ptCount val="1"/>
                <c:pt idx="0">
                  <c:v>All TOU Rates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Sheet1!$C$15:$D$15</c:f>
              <c:strCache>
                <c:ptCount val="2"/>
                <c:pt idx="0">
                  <c:v>Event
(Oct 25)</c:v>
                </c:pt>
                <c:pt idx="1">
                  <c:v>PY2024
(Oct 31)</c:v>
                </c:pt>
              </c:strCache>
            </c:strRef>
          </c:cat>
          <c:val>
            <c:numRef>
              <c:f>Sheet1!$C$17:$D$17</c:f>
              <c:numCache>
                <c:formatCode>General</c:formatCode>
                <c:ptCount val="2"/>
                <c:pt idx="0">
                  <c:v>9380</c:v>
                </c:pt>
                <c:pt idx="1">
                  <c:v>13775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F-4612-94EE-86FE820D2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37497344"/>
        <c:axId val="1437511264"/>
      </c:barChart>
      <c:lineChart>
        <c:grouping val="stacked"/>
        <c:varyColors val="0"/>
        <c:ser>
          <c:idx val="2"/>
          <c:order val="2"/>
          <c:tx>
            <c:strRef>
              <c:f>Sheet1!$B$18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C3A-4759-B26C-0A9A31E984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Sheet1!$C$15:$D$15</c:f>
              <c:strCache>
                <c:ptCount val="2"/>
                <c:pt idx="0">
                  <c:v>Event
(Oct 25)</c:v>
                </c:pt>
                <c:pt idx="1">
                  <c:v>PY2024
(Oct 31)</c:v>
                </c:pt>
              </c:strCache>
            </c:strRef>
          </c:cat>
          <c:val>
            <c:numRef>
              <c:f>Sheet1!$C$18:$D$18</c:f>
              <c:numCache>
                <c:formatCode>General</c:formatCode>
                <c:ptCount val="2"/>
                <c:pt idx="0">
                  <c:v>12138</c:v>
                </c:pt>
                <c:pt idx="1">
                  <c:v>17757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C8-4EC9-AF42-D34971804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769856"/>
        <c:axId val="856770936"/>
      </c:lineChart>
      <c:catAx>
        <c:axId val="143749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437511264"/>
        <c:crosses val="autoZero"/>
        <c:auto val="1"/>
        <c:lblAlgn val="ctr"/>
        <c:lblOffset val="100"/>
        <c:noMultiLvlLbl val="0"/>
      </c:catAx>
      <c:valAx>
        <c:axId val="1437511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1437497344"/>
        <c:crosses val="autoZero"/>
        <c:crossBetween val="between"/>
      </c:valAx>
      <c:valAx>
        <c:axId val="85677093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856769856"/>
        <c:crosses val="max"/>
        <c:crossBetween val="between"/>
      </c:valAx>
      <c:catAx>
        <c:axId val="8567698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56770936"/>
        <c:crosses val="max"/>
        <c:auto val="1"/>
        <c:lblAlgn val="ctr"/>
        <c:lblOffset val="100"/>
        <c:tickMarkSkip val="1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56520817013165636"/>
          <c:y val="4.2136945071482315E-2"/>
          <c:w val="0.3624376825301705"/>
          <c:h val="6.1517332906750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# Dispatched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Sheet1!$B$3:$B$17</c:f>
              <c:strCache>
                <c:ptCount val="15"/>
                <c:pt idx="0">
                  <c:v>PGCC</c:v>
                </c:pt>
                <c:pt idx="1">
                  <c:v>PGEB</c:v>
                </c:pt>
                <c:pt idx="2">
                  <c:v>PGF1</c:v>
                </c:pt>
                <c:pt idx="3">
                  <c:v>PGFG</c:v>
                </c:pt>
                <c:pt idx="4">
                  <c:v>PGHB</c:v>
                </c:pt>
                <c:pt idx="5">
                  <c:v>PGKN</c:v>
                </c:pt>
                <c:pt idx="6">
                  <c:v>PGNB</c:v>
                </c:pt>
                <c:pt idx="7">
                  <c:v>PGNC</c:v>
                </c:pt>
                <c:pt idx="8">
                  <c:v>PGNP</c:v>
                </c:pt>
                <c:pt idx="9">
                  <c:v>PGP2</c:v>
                </c:pt>
                <c:pt idx="10">
                  <c:v>PGSB</c:v>
                </c:pt>
                <c:pt idx="11">
                  <c:v>PGSF</c:v>
                </c:pt>
                <c:pt idx="12">
                  <c:v>PGSI</c:v>
                </c:pt>
                <c:pt idx="13">
                  <c:v>PGST</c:v>
                </c:pt>
                <c:pt idx="14">
                  <c:v>PGZP</c:v>
                </c:pt>
              </c:strCache>
            </c:strRef>
          </c:cat>
          <c:val>
            <c:numRef>
              <c:f>Sheet1!$C$3:$C$17</c:f>
              <c:numCache>
                <c:formatCode>#,##0</c:formatCode>
                <c:ptCount val="15"/>
                <c:pt idx="0" formatCode="General">
                  <c:v>144</c:v>
                </c:pt>
                <c:pt idx="1">
                  <c:v>3052</c:v>
                </c:pt>
                <c:pt idx="2" formatCode="General">
                  <c:v>942</c:v>
                </c:pt>
                <c:pt idx="3" formatCode="General">
                  <c:v>253</c:v>
                </c:pt>
                <c:pt idx="4" formatCode="General">
                  <c:v>8</c:v>
                </c:pt>
                <c:pt idx="5" formatCode="General">
                  <c:v>390</c:v>
                </c:pt>
                <c:pt idx="6" formatCode="General">
                  <c:v>356</c:v>
                </c:pt>
                <c:pt idx="7" formatCode="General">
                  <c:v>30</c:v>
                </c:pt>
                <c:pt idx="8" formatCode="General">
                  <c:v>815</c:v>
                </c:pt>
                <c:pt idx="9">
                  <c:v>1324</c:v>
                </c:pt>
                <c:pt idx="10">
                  <c:v>2957</c:v>
                </c:pt>
                <c:pt idx="11" formatCode="General">
                  <c:v>388</c:v>
                </c:pt>
                <c:pt idx="12" formatCode="General">
                  <c:v>878</c:v>
                </c:pt>
                <c:pt idx="13" formatCode="General">
                  <c:v>343</c:v>
                </c:pt>
                <c:pt idx="14" formatCode="General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6-48B9-B182-1E8A36FB7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6626784"/>
        <c:axId val="946617664"/>
      </c:barChart>
      <c:lineChart>
        <c:grouping val="standard"/>
        <c:varyColors val="0"/>
        <c:ser>
          <c:idx val="1"/>
          <c:order val="1"/>
          <c:tx>
            <c:strRef>
              <c:f>Sheet1!$F$2</c:f>
              <c:strCache>
                <c:ptCount val="1"/>
                <c:pt idx="0">
                  <c:v>Avg. Temp (°F)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Sheet1!$F$3:$F$17</c:f>
              <c:numCache>
                <c:formatCode>General</c:formatCode>
                <c:ptCount val="15"/>
                <c:pt idx="0">
                  <c:v>69.099999999999994</c:v>
                </c:pt>
                <c:pt idx="1">
                  <c:v>77.400000000000006</c:v>
                </c:pt>
                <c:pt idx="2">
                  <c:v>79.599999999999994</c:v>
                </c:pt>
                <c:pt idx="3">
                  <c:v>80</c:v>
                </c:pt>
                <c:pt idx="4">
                  <c:v>69</c:v>
                </c:pt>
                <c:pt idx="5">
                  <c:v>84</c:v>
                </c:pt>
                <c:pt idx="6">
                  <c:v>75.099999999999994</c:v>
                </c:pt>
                <c:pt idx="7">
                  <c:v>79.599999999999994</c:v>
                </c:pt>
                <c:pt idx="8">
                  <c:v>76.8</c:v>
                </c:pt>
                <c:pt idx="9">
                  <c:v>75.099999999999994</c:v>
                </c:pt>
                <c:pt idx="10">
                  <c:v>76</c:v>
                </c:pt>
                <c:pt idx="11">
                  <c:v>70.400000000000006</c:v>
                </c:pt>
                <c:pt idx="12">
                  <c:v>75.3</c:v>
                </c:pt>
                <c:pt idx="13">
                  <c:v>77.2</c:v>
                </c:pt>
                <c:pt idx="14">
                  <c:v>75.5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19-4DA5-8C65-03898A2A2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1281352"/>
        <c:axId val="1061278112"/>
      </c:lineChart>
      <c:catAx>
        <c:axId val="9466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946617664"/>
        <c:crosses val="autoZero"/>
        <c:auto val="1"/>
        <c:lblAlgn val="ctr"/>
        <c:lblOffset val="100"/>
        <c:noMultiLvlLbl val="0"/>
      </c:catAx>
      <c:valAx>
        <c:axId val="94661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946626784"/>
        <c:crosses val="autoZero"/>
        <c:crossBetween val="between"/>
      </c:valAx>
      <c:valAx>
        <c:axId val="1061278112"/>
        <c:scaling>
          <c:orientation val="minMax"/>
          <c:max val="9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061281352"/>
        <c:crosses val="max"/>
        <c:crossBetween val="between"/>
        <c:majorUnit val="13"/>
      </c:valAx>
      <c:catAx>
        <c:axId val="1061281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06127811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18B6F-4B56-4E40-9760-9A2A66109AB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2BECEB3-694D-496A-A303-4DCFE3FF3812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Smart Thermostat Control Pilot</a:t>
          </a:r>
          <a:b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2022-2023 </a:t>
          </a:r>
        </a:p>
      </dgm:t>
    </dgm:pt>
    <dgm:pt modelId="{C71002C5-A71E-424E-8F64-0E770AA9824D}" type="parTrans" cxnId="{312CD142-7427-4934-96DB-CA1B967C09E4}">
      <dgm:prSet/>
      <dgm:spPr/>
      <dgm:t>
        <a:bodyPr/>
        <a:lstStyle/>
        <a:p>
          <a:endParaRPr lang="en-US"/>
        </a:p>
      </dgm:t>
    </dgm:pt>
    <dgm:pt modelId="{F8576409-8953-472F-80F6-BF2A9CDC795C}" type="sibTrans" cxnId="{312CD142-7427-4934-96DB-CA1B967C09E4}">
      <dgm:prSet/>
      <dgm:spPr/>
      <dgm:t>
        <a:bodyPr/>
        <a:lstStyle/>
        <a:p>
          <a:endParaRPr lang="en-US"/>
        </a:p>
      </dgm:t>
    </dgm:pt>
    <dgm:pt modelId="{F4CF9A9D-1D98-453C-83AA-2435884084D6}">
      <dgm:prSet phldrT="[Text]"/>
      <dgm:spPr/>
      <dgm:t>
        <a:bodyPr anchor="b"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Official Launch </a:t>
          </a:r>
          <a:b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of ART</a:t>
          </a:r>
          <a:b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Sep 18, 2024</a:t>
          </a:r>
        </a:p>
      </dgm:t>
    </dgm:pt>
    <dgm:pt modelId="{B642F905-CCDD-4139-811B-9F8E6F269038}" type="parTrans" cxnId="{D1E28EB3-86DF-47E2-BB7E-0D2EEBD83D64}">
      <dgm:prSet/>
      <dgm:spPr/>
      <dgm:t>
        <a:bodyPr/>
        <a:lstStyle/>
        <a:p>
          <a:endParaRPr lang="en-US"/>
        </a:p>
      </dgm:t>
    </dgm:pt>
    <dgm:pt modelId="{2A3AAA17-A13A-4543-8F98-99167B244637}" type="sibTrans" cxnId="{D1E28EB3-86DF-47E2-BB7E-0D2EEBD83D64}">
      <dgm:prSet/>
      <dgm:spPr/>
      <dgm:t>
        <a:bodyPr/>
        <a:lstStyle/>
        <a:p>
          <a:endParaRPr lang="en-US"/>
        </a:p>
      </dgm:t>
    </dgm:pt>
    <dgm:pt modelId="{B0F57540-90EB-4500-9B5A-E6EB63427674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ART Test Event </a:t>
          </a:r>
          <a:b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in PY2024</a:t>
          </a:r>
          <a:b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Oct 25, 2024</a:t>
          </a:r>
        </a:p>
      </dgm:t>
    </dgm:pt>
    <dgm:pt modelId="{3878B791-3E20-4521-9C4C-15008C2C945C}" type="parTrans" cxnId="{5EAF7FC8-CA04-4D2C-BA37-D271AA59715D}">
      <dgm:prSet/>
      <dgm:spPr/>
      <dgm:t>
        <a:bodyPr/>
        <a:lstStyle/>
        <a:p>
          <a:endParaRPr lang="en-US"/>
        </a:p>
      </dgm:t>
    </dgm:pt>
    <dgm:pt modelId="{EDE0585E-93B4-44D3-B90F-87A9EF0E2337}" type="sibTrans" cxnId="{5EAF7FC8-CA04-4D2C-BA37-D271AA59715D}">
      <dgm:prSet/>
      <dgm:spPr/>
      <dgm:t>
        <a:bodyPr/>
        <a:lstStyle/>
        <a:p>
          <a:endParaRPr lang="en-US"/>
        </a:p>
      </dgm:t>
    </dgm:pt>
    <dgm:pt modelId="{2A845ED5-0490-4887-95E3-5C446B4831B0}" type="pres">
      <dgm:prSet presAssocID="{33E18B6F-4B56-4E40-9760-9A2A66109AB2}" presName="Name0" presStyleCnt="0">
        <dgm:presLayoutVars>
          <dgm:dir/>
          <dgm:resizeHandles val="exact"/>
        </dgm:presLayoutVars>
      </dgm:prSet>
      <dgm:spPr/>
    </dgm:pt>
    <dgm:pt modelId="{4BC74EA2-257D-4C06-991C-D336EC84D882}" type="pres">
      <dgm:prSet presAssocID="{33E18B6F-4B56-4E40-9760-9A2A66109AB2}" presName="arrow" presStyleLbl="bgShp" presStyleIdx="0" presStyleCnt="1" custLinFactNeighborX="-776" custLinFactNeighborY="3790"/>
      <dgm:spPr/>
    </dgm:pt>
    <dgm:pt modelId="{99B70152-E426-409A-90A3-68C54844B18A}" type="pres">
      <dgm:prSet presAssocID="{33E18B6F-4B56-4E40-9760-9A2A66109AB2}" presName="points" presStyleCnt="0"/>
      <dgm:spPr/>
    </dgm:pt>
    <dgm:pt modelId="{80AD85C7-B831-413C-9429-62A0A29E545A}" type="pres">
      <dgm:prSet presAssocID="{32BECEB3-694D-496A-A303-4DCFE3FF3812}" presName="compositeA" presStyleCnt="0"/>
      <dgm:spPr/>
    </dgm:pt>
    <dgm:pt modelId="{6F323BC4-B75E-4168-963F-1B2BC6C4010E}" type="pres">
      <dgm:prSet presAssocID="{32BECEB3-694D-496A-A303-4DCFE3FF3812}" presName="textA" presStyleLbl="revTx" presStyleIdx="0" presStyleCnt="3">
        <dgm:presLayoutVars>
          <dgm:bulletEnabled val="1"/>
        </dgm:presLayoutVars>
      </dgm:prSet>
      <dgm:spPr/>
    </dgm:pt>
    <dgm:pt modelId="{81547856-3846-4E19-ABCF-E08396F5BF61}" type="pres">
      <dgm:prSet presAssocID="{32BECEB3-694D-496A-A303-4DCFE3FF3812}" presName="circleA" presStyleLbl="node1" presStyleIdx="0" presStyleCnt="3"/>
      <dgm:spPr/>
    </dgm:pt>
    <dgm:pt modelId="{40C14AB6-0700-4D46-A903-B568BFFA34F2}" type="pres">
      <dgm:prSet presAssocID="{32BECEB3-694D-496A-A303-4DCFE3FF3812}" presName="spaceA" presStyleCnt="0"/>
      <dgm:spPr/>
    </dgm:pt>
    <dgm:pt modelId="{6ED31722-EAFD-48E0-9AFA-300A496B0E18}" type="pres">
      <dgm:prSet presAssocID="{F8576409-8953-472F-80F6-BF2A9CDC795C}" presName="space" presStyleCnt="0"/>
      <dgm:spPr/>
    </dgm:pt>
    <dgm:pt modelId="{F5D5AA33-2A44-49A4-93CC-01D976AC2F0A}" type="pres">
      <dgm:prSet presAssocID="{F4CF9A9D-1D98-453C-83AA-2435884084D6}" presName="compositeB" presStyleCnt="0"/>
      <dgm:spPr/>
    </dgm:pt>
    <dgm:pt modelId="{391E42CE-C649-4599-9B5A-999BE9DF5813}" type="pres">
      <dgm:prSet presAssocID="{F4CF9A9D-1D98-453C-83AA-2435884084D6}" presName="textB" presStyleLbl="revTx" presStyleIdx="1" presStyleCnt="3" custLinFactY="-47951" custLinFactNeighborY="-100000">
        <dgm:presLayoutVars>
          <dgm:bulletEnabled val="1"/>
        </dgm:presLayoutVars>
      </dgm:prSet>
      <dgm:spPr/>
    </dgm:pt>
    <dgm:pt modelId="{B2ECFCB9-B4BA-4064-9574-0AF6B725E545}" type="pres">
      <dgm:prSet presAssocID="{F4CF9A9D-1D98-453C-83AA-2435884084D6}" presName="circleB" presStyleLbl="node1" presStyleIdx="1" presStyleCnt="3"/>
      <dgm:spPr>
        <a:solidFill>
          <a:srgbClr val="24418E"/>
        </a:solidFill>
      </dgm:spPr>
    </dgm:pt>
    <dgm:pt modelId="{D45621D6-0F85-4DDA-A17F-19253CA60F73}" type="pres">
      <dgm:prSet presAssocID="{F4CF9A9D-1D98-453C-83AA-2435884084D6}" presName="spaceB" presStyleCnt="0"/>
      <dgm:spPr/>
    </dgm:pt>
    <dgm:pt modelId="{A37A12CC-A783-4BC6-AAD6-A942B4040F11}" type="pres">
      <dgm:prSet presAssocID="{2A3AAA17-A13A-4543-8F98-99167B244637}" presName="space" presStyleCnt="0"/>
      <dgm:spPr/>
    </dgm:pt>
    <dgm:pt modelId="{69B0D4C1-5FF2-47D0-B0F3-0039FA987A2E}" type="pres">
      <dgm:prSet presAssocID="{B0F57540-90EB-4500-9B5A-E6EB63427674}" presName="compositeA" presStyleCnt="0"/>
      <dgm:spPr/>
    </dgm:pt>
    <dgm:pt modelId="{ABAA424F-E49E-41B5-9B73-50D2DF44D8FD}" type="pres">
      <dgm:prSet presAssocID="{B0F57540-90EB-4500-9B5A-E6EB63427674}" presName="textA" presStyleLbl="revTx" presStyleIdx="2" presStyleCnt="3">
        <dgm:presLayoutVars>
          <dgm:bulletEnabled val="1"/>
        </dgm:presLayoutVars>
      </dgm:prSet>
      <dgm:spPr/>
    </dgm:pt>
    <dgm:pt modelId="{659F56B4-836C-45D1-9964-5F40B4576B86}" type="pres">
      <dgm:prSet presAssocID="{B0F57540-90EB-4500-9B5A-E6EB63427674}" presName="circleA" presStyleLbl="node1" presStyleIdx="2" presStyleCnt="3"/>
      <dgm:spPr/>
    </dgm:pt>
    <dgm:pt modelId="{0E5494DA-63F6-491A-B437-37701A5F8DD6}" type="pres">
      <dgm:prSet presAssocID="{B0F57540-90EB-4500-9B5A-E6EB63427674}" presName="spaceA" presStyleCnt="0"/>
      <dgm:spPr/>
    </dgm:pt>
  </dgm:ptLst>
  <dgm:cxnLst>
    <dgm:cxn modelId="{01247206-0B1F-438F-9978-DC54916BC945}" type="presOf" srcId="{33E18B6F-4B56-4E40-9760-9A2A66109AB2}" destId="{2A845ED5-0490-4887-95E3-5C446B4831B0}" srcOrd="0" destOrd="0" presId="urn:microsoft.com/office/officeart/2005/8/layout/hProcess11"/>
    <dgm:cxn modelId="{E2D9735B-1DC8-46A3-A1A6-2C6774BDB7B1}" type="presOf" srcId="{B0F57540-90EB-4500-9B5A-E6EB63427674}" destId="{ABAA424F-E49E-41B5-9B73-50D2DF44D8FD}" srcOrd="0" destOrd="0" presId="urn:microsoft.com/office/officeart/2005/8/layout/hProcess11"/>
    <dgm:cxn modelId="{312CD142-7427-4934-96DB-CA1B967C09E4}" srcId="{33E18B6F-4B56-4E40-9760-9A2A66109AB2}" destId="{32BECEB3-694D-496A-A303-4DCFE3FF3812}" srcOrd="0" destOrd="0" parTransId="{C71002C5-A71E-424E-8F64-0E770AA9824D}" sibTransId="{F8576409-8953-472F-80F6-BF2A9CDC795C}"/>
    <dgm:cxn modelId="{2FB168A3-0179-431E-9BB5-9B6F0EF4A437}" type="presOf" srcId="{32BECEB3-694D-496A-A303-4DCFE3FF3812}" destId="{6F323BC4-B75E-4168-963F-1B2BC6C4010E}" srcOrd="0" destOrd="0" presId="urn:microsoft.com/office/officeart/2005/8/layout/hProcess11"/>
    <dgm:cxn modelId="{24C3FDA5-9331-427F-B959-93C498A2C18B}" type="presOf" srcId="{F4CF9A9D-1D98-453C-83AA-2435884084D6}" destId="{391E42CE-C649-4599-9B5A-999BE9DF5813}" srcOrd="0" destOrd="0" presId="urn:microsoft.com/office/officeart/2005/8/layout/hProcess11"/>
    <dgm:cxn modelId="{D1E28EB3-86DF-47E2-BB7E-0D2EEBD83D64}" srcId="{33E18B6F-4B56-4E40-9760-9A2A66109AB2}" destId="{F4CF9A9D-1D98-453C-83AA-2435884084D6}" srcOrd="1" destOrd="0" parTransId="{B642F905-CCDD-4139-811B-9F8E6F269038}" sibTransId="{2A3AAA17-A13A-4543-8F98-99167B244637}"/>
    <dgm:cxn modelId="{5EAF7FC8-CA04-4D2C-BA37-D271AA59715D}" srcId="{33E18B6F-4B56-4E40-9760-9A2A66109AB2}" destId="{B0F57540-90EB-4500-9B5A-E6EB63427674}" srcOrd="2" destOrd="0" parTransId="{3878B791-3E20-4521-9C4C-15008C2C945C}" sibTransId="{EDE0585E-93B4-44D3-B90F-87A9EF0E2337}"/>
    <dgm:cxn modelId="{34CF5FD6-0DBC-42F3-9C6C-D1E953E52016}" type="presParOf" srcId="{2A845ED5-0490-4887-95E3-5C446B4831B0}" destId="{4BC74EA2-257D-4C06-991C-D336EC84D882}" srcOrd="0" destOrd="0" presId="urn:microsoft.com/office/officeart/2005/8/layout/hProcess11"/>
    <dgm:cxn modelId="{295A8F2C-F717-41B1-A7B5-84DAD2AC0EE6}" type="presParOf" srcId="{2A845ED5-0490-4887-95E3-5C446B4831B0}" destId="{99B70152-E426-409A-90A3-68C54844B18A}" srcOrd="1" destOrd="0" presId="urn:microsoft.com/office/officeart/2005/8/layout/hProcess11"/>
    <dgm:cxn modelId="{A6FD9CC1-BA0A-4845-AFC2-715CF06AF01A}" type="presParOf" srcId="{99B70152-E426-409A-90A3-68C54844B18A}" destId="{80AD85C7-B831-413C-9429-62A0A29E545A}" srcOrd="0" destOrd="0" presId="urn:microsoft.com/office/officeart/2005/8/layout/hProcess11"/>
    <dgm:cxn modelId="{D05832D0-8E92-4312-A545-698AE34FAEAD}" type="presParOf" srcId="{80AD85C7-B831-413C-9429-62A0A29E545A}" destId="{6F323BC4-B75E-4168-963F-1B2BC6C4010E}" srcOrd="0" destOrd="0" presId="urn:microsoft.com/office/officeart/2005/8/layout/hProcess11"/>
    <dgm:cxn modelId="{35CAD4E6-6272-4C6B-880E-D5D2793B7945}" type="presParOf" srcId="{80AD85C7-B831-413C-9429-62A0A29E545A}" destId="{81547856-3846-4E19-ABCF-E08396F5BF61}" srcOrd="1" destOrd="0" presId="urn:microsoft.com/office/officeart/2005/8/layout/hProcess11"/>
    <dgm:cxn modelId="{FA795CCE-34BC-40D3-A6AB-404F0324E2D7}" type="presParOf" srcId="{80AD85C7-B831-413C-9429-62A0A29E545A}" destId="{40C14AB6-0700-4D46-A903-B568BFFA34F2}" srcOrd="2" destOrd="0" presId="urn:microsoft.com/office/officeart/2005/8/layout/hProcess11"/>
    <dgm:cxn modelId="{B6F7A037-590C-4E2A-925D-0F62FD6D6C28}" type="presParOf" srcId="{99B70152-E426-409A-90A3-68C54844B18A}" destId="{6ED31722-EAFD-48E0-9AFA-300A496B0E18}" srcOrd="1" destOrd="0" presId="urn:microsoft.com/office/officeart/2005/8/layout/hProcess11"/>
    <dgm:cxn modelId="{C18F6970-5A1C-4CB9-AD0B-8E055103016F}" type="presParOf" srcId="{99B70152-E426-409A-90A3-68C54844B18A}" destId="{F5D5AA33-2A44-49A4-93CC-01D976AC2F0A}" srcOrd="2" destOrd="0" presId="urn:microsoft.com/office/officeart/2005/8/layout/hProcess11"/>
    <dgm:cxn modelId="{1083C51E-9A4D-4876-B5D4-BC6B76E585C0}" type="presParOf" srcId="{F5D5AA33-2A44-49A4-93CC-01D976AC2F0A}" destId="{391E42CE-C649-4599-9B5A-999BE9DF5813}" srcOrd="0" destOrd="0" presId="urn:microsoft.com/office/officeart/2005/8/layout/hProcess11"/>
    <dgm:cxn modelId="{C246A3A5-BF64-403C-A579-C105469B7756}" type="presParOf" srcId="{F5D5AA33-2A44-49A4-93CC-01D976AC2F0A}" destId="{B2ECFCB9-B4BA-4064-9574-0AF6B725E545}" srcOrd="1" destOrd="0" presId="urn:microsoft.com/office/officeart/2005/8/layout/hProcess11"/>
    <dgm:cxn modelId="{0F9C09E1-2781-4B17-B5EA-428DABF61968}" type="presParOf" srcId="{F5D5AA33-2A44-49A4-93CC-01D976AC2F0A}" destId="{D45621D6-0F85-4DDA-A17F-19253CA60F73}" srcOrd="2" destOrd="0" presId="urn:microsoft.com/office/officeart/2005/8/layout/hProcess11"/>
    <dgm:cxn modelId="{D6928019-13E3-447B-A8B5-85A564D663BC}" type="presParOf" srcId="{99B70152-E426-409A-90A3-68C54844B18A}" destId="{A37A12CC-A783-4BC6-AAD6-A942B4040F11}" srcOrd="3" destOrd="0" presId="urn:microsoft.com/office/officeart/2005/8/layout/hProcess11"/>
    <dgm:cxn modelId="{5C305C19-FBF2-4481-BA2B-CFDBF7175F46}" type="presParOf" srcId="{99B70152-E426-409A-90A3-68C54844B18A}" destId="{69B0D4C1-5FF2-47D0-B0F3-0039FA987A2E}" srcOrd="4" destOrd="0" presId="urn:microsoft.com/office/officeart/2005/8/layout/hProcess11"/>
    <dgm:cxn modelId="{C8574D71-52EA-4390-896C-F8A4953331CB}" type="presParOf" srcId="{69B0D4C1-5FF2-47D0-B0F3-0039FA987A2E}" destId="{ABAA424F-E49E-41B5-9B73-50D2DF44D8FD}" srcOrd="0" destOrd="0" presId="urn:microsoft.com/office/officeart/2005/8/layout/hProcess11"/>
    <dgm:cxn modelId="{CA73D7C6-AFB5-42C3-BC7E-5CD075C571D1}" type="presParOf" srcId="{69B0D4C1-5FF2-47D0-B0F3-0039FA987A2E}" destId="{659F56B4-836C-45D1-9964-5F40B4576B86}" srcOrd="1" destOrd="0" presId="urn:microsoft.com/office/officeart/2005/8/layout/hProcess11"/>
    <dgm:cxn modelId="{74E51058-D1E2-48A3-A28E-E7EB1635BF77}" type="presParOf" srcId="{69B0D4C1-5FF2-47D0-B0F3-0039FA987A2E}" destId="{0E5494DA-63F6-491A-B437-37701A5F8DD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E76C5-3D84-4D88-BFF7-E183B3EF7140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EA7627A-73ED-4F41-9611-78A411D2A824}">
      <dgm:prSet phldrT="[Text]" custT="1"/>
      <dgm:spPr>
        <a:solidFill>
          <a:srgbClr val="24418E"/>
        </a:solidFill>
      </dgm:spPr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Enrollment </a:t>
          </a:r>
          <a:b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Forecast</a:t>
          </a:r>
        </a:p>
      </dgm:t>
    </dgm:pt>
    <dgm:pt modelId="{94465F52-1856-4D44-AFD1-FCC779C9D57E}" type="parTrans" cxnId="{9C415545-7EB0-4C07-931B-3B6F009ECC6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8F18C9-E4D2-4E6A-BE70-64D333A5A97A}" type="sibTrans" cxnId="{9C415545-7EB0-4C07-931B-3B6F009ECC6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F03F430-823D-4E8E-A6AD-293F63E9CE76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Provided by PG&amp;E</a:t>
          </a:r>
        </a:p>
      </dgm:t>
    </dgm:pt>
    <dgm:pt modelId="{18C71B35-3B93-428D-9A93-7CB19B9A6B09}" type="parTrans" cxnId="{1F368751-F108-4A6A-A10A-329F3CA6AB6A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C20834D-1B43-4C5C-8E40-5777F24D0C56}" type="sibTrans" cxnId="{1F368751-F108-4A6A-A10A-329F3CA6AB6A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C0F554-4646-42DA-B3FB-BBD3583BF999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By technology</a:t>
          </a:r>
        </a:p>
      </dgm:t>
    </dgm:pt>
    <dgm:pt modelId="{FCCAACF0-3262-4CE4-97E2-9D03C6ED5A22}" type="parTrans" cxnId="{7D379286-385A-4721-A66B-63FAD4C3552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12C33F-563D-4FB0-829A-8C2183812A5A}" type="sibTrans" cxnId="{7D379286-385A-4721-A66B-63FAD4C3552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6A7A11-2B25-4437-84C7-A295A2D057E6}">
      <dgm:prSet phldrT="[Text]" custT="1"/>
      <dgm:spPr>
        <a:solidFill>
          <a:srgbClr val="24418E"/>
        </a:solidFill>
      </dgm:spPr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Per-Customer Reference Loads</a:t>
          </a:r>
        </a:p>
      </dgm:t>
    </dgm:pt>
    <dgm:pt modelId="{36AA8F4C-3682-4550-8F6B-E7945BAE250A}" type="parTrans" cxnId="{DAE27D91-9A1F-4EFC-9C1C-8824745774B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9F40DF9-DC72-4CCF-A0E0-B90D70B81A68}" type="sibTrans" cxnId="{DAE27D91-9A1F-4EFC-9C1C-8824745774B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F0C056-4578-499D-A360-4789343DB361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Estimated based on interval data of existing customers </a:t>
          </a:r>
        </a:p>
      </dgm:t>
    </dgm:pt>
    <dgm:pt modelId="{F5E5B5B8-04F6-4459-8CC1-59F2EF21CE87}" type="parTrans" cxnId="{E00D71BB-23C7-4CF6-AB88-1E8C98EC998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AD14A6-788B-46C0-8C5B-11BD9934AC96}" type="sibTrans" cxnId="{E00D71BB-23C7-4CF6-AB88-1E8C98EC998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F30B04-2676-401C-8F44-C3F9C6B4ED8D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By sub-LAP</a:t>
          </a:r>
        </a:p>
      </dgm:t>
    </dgm:pt>
    <dgm:pt modelId="{13E7B754-3A4F-4305-A9B6-184AD64DB70C}" type="parTrans" cxnId="{18ADEFB3-F898-4953-9D5A-71A909E6B84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1CF98A-4FFF-4247-9BDE-35F0281DC5A5}" type="sibTrans" cxnId="{18ADEFB3-F898-4953-9D5A-71A909E6B84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26CBF5-5478-4DBA-A9C1-DCEAA395892D}">
      <dgm:prSet phldrT="[Text]" custT="1"/>
      <dgm:spPr>
        <a:solidFill>
          <a:srgbClr val="24418E"/>
        </a:solidFill>
      </dgm:spPr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Per-Customer </a:t>
          </a:r>
          <a:b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Load Impacts</a:t>
          </a:r>
        </a:p>
      </dgm:t>
    </dgm:pt>
    <dgm:pt modelId="{E7A55154-5AF1-4041-9875-6ECE85C5DF55}" type="parTrans" cxnId="{F86B776E-6ABF-4815-8C54-C37D945D095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73B4288-049B-4E15-AA38-7B67813D1468}" type="sibTrans" cxnId="{F86B776E-6ABF-4815-8C54-C37D945D095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4A413DD-0C3B-4875-AC72-C9D0E46E287C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By technology </a:t>
          </a:r>
        </a:p>
      </dgm:t>
    </dgm:pt>
    <dgm:pt modelId="{7DEDAEE6-4168-4D3E-BFA6-FFE69D0A3835}" type="parTrans" cxnId="{F0D52EB1-C2C3-4918-ABE2-776332D747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EED0D0E-A02F-4568-BD6C-576FB9E91F01}" type="sibTrans" cxnId="{F0D52EB1-C2C3-4918-ABE2-776332D747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520EA1-40B9-4A80-8F90-BCEE02E31ADE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Assumptions of load impacts based on the pilot program or other studies.</a:t>
          </a:r>
        </a:p>
      </dgm:t>
    </dgm:pt>
    <dgm:pt modelId="{91CCA7F9-4903-462E-94E9-3B8E7F5800B2}" type="parTrans" cxnId="{83CEAB6C-3B55-479E-9164-C20B10329CB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921B081-48BA-4746-8C54-49137C0930A4}" type="sibTrans" cxnId="{83CEAB6C-3B55-479E-9164-C20B10329CB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7495633-D7F0-4E1E-98E5-7BD410E09A5B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By sub-Lap</a:t>
          </a:r>
        </a:p>
      </dgm:t>
    </dgm:pt>
    <dgm:pt modelId="{E77B65BC-B642-4DCD-898C-F552BF458313}" type="parTrans" cxnId="{8C27A67E-0672-43CD-85DC-0CABFFDDEDB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0881203-E05B-4F87-93DB-B13C1F9618D8}" type="sibTrans" cxnId="{8C27A67E-0672-43CD-85DC-0CABFFDDEDB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A2F0C5-5A7C-4B4C-9096-23C6D67AD7D2}" type="pres">
      <dgm:prSet presAssocID="{D30E76C5-3D84-4D88-BFF7-E183B3EF7140}" presName="Name0" presStyleCnt="0">
        <dgm:presLayoutVars>
          <dgm:dir/>
          <dgm:animLvl val="lvl"/>
          <dgm:resizeHandles val="exact"/>
        </dgm:presLayoutVars>
      </dgm:prSet>
      <dgm:spPr/>
    </dgm:pt>
    <dgm:pt modelId="{3C386F2E-4047-4653-A150-2A66A224DA30}" type="pres">
      <dgm:prSet presAssocID="{CEA7627A-73ED-4F41-9611-78A411D2A824}" presName="composite" presStyleCnt="0"/>
      <dgm:spPr/>
    </dgm:pt>
    <dgm:pt modelId="{833787A5-8FC8-4DFA-8672-828D8F8931C9}" type="pres">
      <dgm:prSet presAssocID="{CEA7627A-73ED-4F41-9611-78A411D2A8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5A78D5B-C276-463E-9876-E3AE04C7230E}" type="pres">
      <dgm:prSet presAssocID="{CEA7627A-73ED-4F41-9611-78A411D2A824}" presName="desTx" presStyleLbl="alignAccFollowNode1" presStyleIdx="0" presStyleCnt="3" custScaleY="100000">
        <dgm:presLayoutVars>
          <dgm:bulletEnabled val="1"/>
        </dgm:presLayoutVars>
      </dgm:prSet>
      <dgm:spPr/>
    </dgm:pt>
    <dgm:pt modelId="{500F6CAF-58D9-459E-A5CF-1CDBB7E99E97}" type="pres">
      <dgm:prSet presAssocID="{6E8F18C9-E4D2-4E6A-BE70-64D333A5A97A}" presName="space" presStyleCnt="0"/>
      <dgm:spPr/>
    </dgm:pt>
    <dgm:pt modelId="{334EC6E4-17BF-4CEB-B227-1FCF0A955068}" type="pres">
      <dgm:prSet presAssocID="{4C6A7A11-2B25-4437-84C7-A295A2D057E6}" presName="composite" presStyleCnt="0"/>
      <dgm:spPr/>
    </dgm:pt>
    <dgm:pt modelId="{7686C231-C7C1-4712-BB65-51BC85555A60}" type="pres">
      <dgm:prSet presAssocID="{4C6A7A11-2B25-4437-84C7-A295A2D057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AE414C9-6AC6-4017-A763-1F89DB44A459}" type="pres">
      <dgm:prSet presAssocID="{4C6A7A11-2B25-4437-84C7-A295A2D057E6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F9C63948-EAB3-4363-B5C9-93A2FEF96944}" type="pres">
      <dgm:prSet presAssocID="{49F40DF9-DC72-4CCF-A0E0-B90D70B81A68}" presName="space" presStyleCnt="0"/>
      <dgm:spPr/>
    </dgm:pt>
    <dgm:pt modelId="{06EDF54E-AD8F-49E6-9F52-453C084578F0}" type="pres">
      <dgm:prSet presAssocID="{E626CBF5-5478-4DBA-A9C1-DCEAA395892D}" presName="composite" presStyleCnt="0"/>
      <dgm:spPr/>
    </dgm:pt>
    <dgm:pt modelId="{29BF9CC5-B541-4F90-9883-D8701896EF7F}" type="pres">
      <dgm:prSet presAssocID="{E626CBF5-5478-4DBA-A9C1-DCEAA39589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C76E2EB-F67F-4E7C-B03E-2D31BBBAFE73}" type="pres">
      <dgm:prSet presAssocID="{E626CBF5-5478-4DBA-A9C1-DCEAA395892D}" presName="desTx" presStyleLbl="alignAccFollowNode1" presStyleIdx="2" presStyleCnt="3" custScaleY="100000">
        <dgm:presLayoutVars>
          <dgm:bulletEnabled val="1"/>
        </dgm:presLayoutVars>
      </dgm:prSet>
      <dgm:spPr/>
    </dgm:pt>
  </dgm:ptLst>
  <dgm:cxnLst>
    <dgm:cxn modelId="{359E3C01-8256-47ED-89CF-67E8CB5D812F}" type="presOf" srcId="{1D520EA1-40B9-4A80-8F90-BCEE02E31ADE}" destId="{DC76E2EB-F67F-4E7C-B03E-2D31BBBAFE73}" srcOrd="0" destOrd="1" presId="urn:microsoft.com/office/officeart/2005/8/layout/hList1"/>
    <dgm:cxn modelId="{ABBF0F0A-3896-45CA-AB1B-FF75433C4671}" type="presOf" srcId="{E626CBF5-5478-4DBA-A9C1-DCEAA395892D}" destId="{29BF9CC5-B541-4F90-9883-D8701896EF7F}" srcOrd="0" destOrd="0" presId="urn:microsoft.com/office/officeart/2005/8/layout/hList1"/>
    <dgm:cxn modelId="{A498760F-334A-4998-A1A9-A28378AB7901}" type="presOf" srcId="{0F03F430-823D-4E8E-A6AD-293F63E9CE76}" destId="{F5A78D5B-C276-463E-9876-E3AE04C7230E}" srcOrd="0" destOrd="0" presId="urn:microsoft.com/office/officeart/2005/8/layout/hList1"/>
    <dgm:cxn modelId="{AD7A8664-9494-4332-B206-96E55D93FE58}" type="presOf" srcId="{04A413DD-0C3B-4875-AC72-C9D0E46E287C}" destId="{DC76E2EB-F67F-4E7C-B03E-2D31BBBAFE73}" srcOrd="0" destOrd="0" presId="urn:microsoft.com/office/officeart/2005/8/layout/hList1"/>
    <dgm:cxn modelId="{9C415545-7EB0-4C07-931B-3B6F009ECC60}" srcId="{D30E76C5-3D84-4D88-BFF7-E183B3EF7140}" destId="{CEA7627A-73ED-4F41-9611-78A411D2A824}" srcOrd="0" destOrd="0" parTransId="{94465F52-1856-4D44-AFD1-FCC779C9D57E}" sibTransId="{6E8F18C9-E4D2-4E6A-BE70-64D333A5A97A}"/>
    <dgm:cxn modelId="{83CEAB6C-3B55-479E-9164-C20B10329CB5}" srcId="{E626CBF5-5478-4DBA-A9C1-DCEAA395892D}" destId="{1D520EA1-40B9-4A80-8F90-BCEE02E31ADE}" srcOrd="1" destOrd="0" parTransId="{91CCA7F9-4903-462E-94E9-3B8E7F5800B2}" sibTransId="{0921B081-48BA-4746-8C54-49137C0930A4}"/>
    <dgm:cxn modelId="{F86B776E-6ABF-4815-8C54-C37D945D095C}" srcId="{D30E76C5-3D84-4D88-BFF7-E183B3EF7140}" destId="{E626CBF5-5478-4DBA-A9C1-DCEAA395892D}" srcOrd="2" destOrd="0" parTransId="{E7A55154-5AF1-4041-9875-6ECE85C5DF55}" sibTransId="{373B4288-049B-4E15-AA38-7B67813D1468}"/>
    <dgm:cxn modelId="{1F368751-F108-4A6A-A10A-329F3CA6AB6A}" srcId="{CEA7627A-73ED-4F41-9611-78A411D2A824}" destId="{0F03F430-823D-4E8E-A6AD-293F63E9CE76}" srcOrd="0" destOrd="0" parTransId="{18C71B35-3B93-428D-9A93-7CB19B9A6B09}" sibTransId="{5C20834D-1B43-4C5C-8E40-5777F24D0C56}"/>
    <dgm:cxn modelId="{8C27A67E-0672-43CD-85DC-0CABFFDDEDBB}" srcId="{CEA7627A-73ED-4F41-9611-78A411D2A824}" destId="{A7495633-D7F0-4E1E-98E5-7BD410E09A5B}" srcOrd="2" destOrd="0" parTransId="{E77B65BC-B642-4DCD-898C-F552BF458313}" sibTransId="{10881203-E05B-4F87-93DB-B13C1F9618D8}"/>
    <dgm:cxn modelId="{37EA7E7F-903A-468E-8C4C-C30E79D592D0}" type="presOf" srcId="{CEA7627A-73ED-4F41-9611-78A411D2A824}" destId="{833787A5-8FC8-4DFA-8672-828D8F8931C9}" srcOrd="0" destOrd="0" presId="urn:microsoft.com/office/officeart/2005/8/layout/hList1"/>
    <dgm:cxn modelId="{F6F4F980-5350-4ACF-92A5-0A29363EDC5B}" type="presOf" srcId="{4C6A7A11-2B25-4437-84C7-A295A2D057E6}" destId="{7686C231-C7C1-4712-BB65-51BC85555A60}" srcOrd="0" destOrd="0" presId="urn:microsoft.com/office/officeart/2005/8/layout/hList1"/>
    <dgm:cxn modelId="{7D379286-385A-4721-A66B-63FAD4C35520}" srcId="{CEA7627A-73ED-4F41-9611-78A411D2A824}" destId="{8CC0F554-4646-42DA-B3FB-BBD3583BF999}" srcOrd="1" destOrd="0" parTransId="{FCCAACF0-3262-4CE4-97E2-9D03C6ED5A22}" sibTransId="{CD12C33F-563D-4FB0-829A-8C2183812A5A}"/>
    <dgm:cxn modelId="{DAE27D91-9A1F-4EFC-9C1C-8824745774BB}" srcId="{D30E76C5-3D84-4D88-BFF7-E183B3EF7140}" destId="{4C6A7A11-2B25-4437-84C7-A295A2D057E6}" srcOrd="1" destOrd="0" parTransId="{36AA8F4C-3682-4550-8F6B-E7945BAE250A}" sibTransId="{49F40DF9-DC72-4CCF-A0E0-B90D70B81A68}"/>
    <dgm:cxn modelId="{5F8B489A-5A70-4EE9-B59A-2C500851CFB9}" type="presOf" srcId="{4CF30B04-2676-401C-8F44-C3F9C6B4ED8D}" destId="{2AE414C9-6AC6-4017-A763-1F89DB44A459}" srcOrd="0" destOrd="1" presId="urn:microsoft.com/office/officeart/2005/8/layout/hList1"/>
    <dgm:cxn modelId="{056277A6-D9C1-4CC3-ACD6-2919FD4B97D8}" type="presOf" srcId="{D30E76C5-3D84-4D88-BFF7-E183B3EF7140}" destId="{1EA2F0C5-5A7C-4B4C-9096-23C6D67AD7D2}" srcOrd="0" destOrd="0" presId="urn:microsoft.com/office/officeart/2005/8/layout/hList1"/>
    <dgm:cxn modelId="{F0D52EB1-C2C3-4918-ABE2-776332D7472D}" srcId="{E626CBF5-5478-4DBA-A9C1-DCEAA395892D}" destId="{04A413DD-0C3B-4875-AC72-C9D0E46E287C}" srcOrd="0" destOrd="0" parTransId="{7DEDAEE6-4168-4D3E-BFA6-FFE69D0A3835}" sibTransId="{9EED0D0E-A02F-4568-BD6C-576FB9E91F01}"/>
    <dgm:cxn modelId="{C187FAB1-6AE9-4E38-8DFF-5BF1B9606FB5}" type="presOf" srcId="{A7495633-D7F0-4E1E-98E5-7BD410E09A5B}" destId="{F5A78D5B-C276-463E-9876-E3AE04C7230E}" srcOrd="0" destOrd="2" presId="urn:microsoft.com/office/officeart/2005/8/layout/hList1"/>
    <dgm:cxn modelId="{0B6883B2-F10D-4E60-89B5-1C81B4A96799}" type="presOf" srcId="{8CC0F554-4646-42DA-B3FB-BBD3583BF999}" destId="{F5A78D5B-C276-463E-9876-E3AE04C7230E}" srcOrd="0" destOrd="1" presId="urn:microsoft.com/office/officeart/2005/8/layout/hList1"/>
    <dgm:cxn modelId="{18ADEFB3-F898-4953-9D5A-71A909E6B845}" srcId="{4C6A7A11-2B25-4437-84C7-A295A2D057E6}" destId="{4CF30B04-2676-401C-8F44-C3F9C6B4ED8D}" srcOrd="1" destOrd="0" parTransId="{13E7B754-3A4F-4305-A9B6-184AD64DB70C}" sibTransId="{771CF98A-4FFF-4247-9BDE-35F0281DC5A5}"/>
    <dgm:cxn modelId="{E00D71BB-23C7-4CF6-AB88-1E8C98EC9989}" srcId="{4C6A7A11-2B25-4437-84C7-A295A2D057E6}" destId="{28F0C056-4578-499D-A360-4789343DB361}" srcOrd="0" destOrd="0" parTransId="{F5E5B5B8-04F6-4459-8CC1-59F2EF21CE87}" sibTransId="{83AD14A6-788B-46C0-8C5B-11BD9934AC96}"/>
    <dgm:cxn modelId="{D2CA05E8-138D-4DAD-BF57-860AAC39E9C8}" type="presOf" srcId="{28F0C056-4578-499D-A360-4789343DB361}" destId="{2AE414C9-6AC6-4017-A763-1F89DB44A459}" srcOrd="0" destOrd="0" presId="urn:microsoft.com/office/officeart/2005/8/layout/hList1"/>
    <dgm:cxn modelId="{47C4E057-A648-49FC-AC46-B0A035E73F21}" type="presParOf" srcId="{1EA2F0C5-5A7C-4B4C-9096-23C6D67AD7D2}" destId="{3C386F2E-4047-4653-A150-2A66A224DA30}" srcOrd="0" destOrd="0" presId="urn:microsoft.com/office/officeart/2005/8/layout/hList1"/>
    <dgm:cxn modelId="{5F8F28FA-8EC7-4F08-8C46-21B6DF6C8909}" type="presParOf" srcId="{3C386F2E-4047-4653-A150-2A66A224DA30}" destId="{833787A5-8FC8-4DFA-8672-828D8F8931C9}" srcOrd="0" destOrd="0" presId="urn:microsoft.com/office/officeart/2005/8/layout/hList1"/>
    <dgm:cxn modelId="{075366E9-85AC-43CB-BA50-8D1DD6DCD3F6}" type="presParOf" srcId="{3C386F2E-4047-4653-A150-2A66A224DA30}" destId="{F5A78D5B-C276-463E-9876-E3AE04C7230E}" srcOrd="1" destOrd="0" presId="urn:microsoft.com/office/officeart/2005/8/layout/hList1"/>
    <dgm:cxn modelId="{69C712E3-0908-4C1E-ACCF-A87E307D0C07}" type="presParOf" srcId="{1EA2F0C5-5A7C-4B4C-9096-23C6D67AD7D2}" destId="{500F6CAF-58D9-459E-A5CF-1CDBB7E99E97}" srcOrd="1" destOrd="0" presId="urn:microsoft.com/office/officeart/2005/8/layout/hList1"/>
    <dgm:cxn modelId="{3D24D979-4736-4A93-A7D0-3356C1945D02}" type="presParOf" srcId="{1EA2F0C5-5A7C-4B4C-9096-23C6D67AD7D2}" destId="{334EC6E4-17BF-4CEB-B227-1FCF0A955068}" srcOrd="2" destOrd="0" presId="urn:microsoft.com/office/officeart/2005/8/layout/hList1"/>
    <dgm:cxn modelId="{C48A063A-F1D9-4DAD-B425-0E2BAD0A47EC}" type="presParOf" srcId="{334EC6E4-17BF-4CEB-B227-1FCF0A955068}" destId="{7686C231-C7C1-4712-BB65-51BC85555A60}" srcOrd="0" destOrd="0" presId="urn:microsoft.com/office/officeart/2005/8/layout/hList1"/>
    <dgm:cxn modelId="{ECA5464A-B1EE-4AEE-83B2-649438CE2FDA}" type="presParOf" srcId="{334EC6E4-17BF-4CEB-B227-1FCF0A955068}" destId="{2AE414C9-6AC6-4017-A763-1F89DB44A459}" srcOrd="1" destOrd="0" presId="urn:microsoft.com/office/officeart/2005/8/layout/hList1"/>
    <dgm:cxn modelId="{0FBB48F6-5CE7-4828-BA7B-3929B09FFE58}" type="presParOf" srcId="{1EA2F0C5-5A7C-4B4C-9096-23C6D67AD7D2}" destId="{F9C63948-EAB3-4363-B5C9-93A2FEF96944}" srcOrd="3" destOrd="0" presId="urn:microsoft.com/office/officeart/2005/8/layout/hList1"/>
    <dgm:cxn modelId="{470DD4CC-E433-4EED-9B4D-F7F432FB7776}" type="presParOf" srcId="{1EA2F0C5-5A7C-4B4C-9096-23C6D67AD7D2}" destId="{06EDF54E-AD8F-49E6-9F52-453C084578F0}" srcOrd="4" destOrd="0" presId="urn:microsoft.com/office/officeart/2005/8/layout/hList1"/>
    <dgm:cxn modelId="{3FE82E1B-D4E7-4D98-8C70-57D4C609B63C}" type="presParOf" srcId="{06EDF54E-AD8F-49E6-9F52-453C084578F0}" destId="{29BF9CC5-B541-4F90-9883-D8701896EF7F}" srcOrd="0" destOrd="0" presId="urn:microsoft.com/office/officeart/2005/8/layout/hList1"/>
    <dgm:cxn modelId="{9FA4DAA5-AA24-40DC-982E-F328DA84410C}" type="presParOf" srcId="{06EDF54E-AD8F-49E6-9F52-453C084578F0}" destId="{DC76E2EB-F67F-4E7C-B03E-2D31BBBAFE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74EA2-257D-4C06-991C-D336EC84D882}">
      <dsp:nvSpPr>
        <dsp:cNvPr id="0" name=""/>
        <dsp:cNvSpPr/>
      </dsp:nvSpPr>
      <dsp:spPr>
        <a:xfrm>
          <a:off x="0" y="702715"/>
          <a:ext cx="7455170" cy="89188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23BC4-B75E-4168-963F-1B2BC6C4010E}">
      <dsp:nvSpPr>
        <dsp:cNvPr id="0" name=""/>
        <dsp:cNvSpPr/>
      </dsp:nvSpPr>
      <dsp:spPr>
        <a:xfrm>
          <a:off x="3276" y="0"/>
          <a:ext cx="2162290" cy="89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  <a:t>Smart Thermostat Control Pilot</a:t>
          </a:r>
          <a:b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2022-2023 </a:t>
          </a:r>
        </a:p>
      </dsp:txBody>
      <dsp:txXfrm>
        <a:off x="3276" y="0"/>
        <a:ext cx="2162290" cy="891883"/>
      </dsp:txXfrm>
    </dsp:sp>
    <dsp:sp modelId="{81547856-3846-4E19-ABCF-E08396F5BF61}">
      <dsp:nvSpPr>
        <dsp:cNvPr id="0" name=""/>
        <dsp:cNvSpPr/>
      </dsp:nvSpPr>
      <dsp:spPr>
        <a:xfrm>
          <a:off x="972936" y="1003369"/>
          <a:ext cx="222970" cy="222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E42CE-C649-4599-9B5A-999BE9DF5813}">
      <dsp:nvSpPr>
        <dsp:cNvPr id="0" name=""/>
        <dsp:cNvSpPr/>
      </dsp:nvSpPr>
      <dsp:spPr>
        <a:xfrm>
          <a:off x="2273681" y="18274"/>
          <a:ext cx="2162290" cy="89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  <a:t>Official Launch </a:t>
          </a:r>
          <a:b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  <a:t>of ART</a:t>
          </a:r>
          <a:b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Sep 18, 2024</a:t>
          </a:r>
        </a:p>
      </dsp:txBody>
      <dsp:txXfrm>
        <a:off x="2273681" y="18274"/>
        <a:ext cx="2162290" cy="891883"/>
      </dsp:txXfrm>
    </dsp:sp>
    <dsp:sp modelId="{B2ECFCB9-B4BA-4064-9574-0AF6B725E545}">
      <dsp:nvSpPr>
        <dsp:cNvPr id="0" name=""/>
        <dsp:cNvSpPr/>
      </dsp:nvSpPr>
      <dsp:spPr>
        <a:xfrm>
          <a:off x="3243341" y="1003369"/>
          <a:ext cx="222970" cy="222970"/>
        </a:xfrm>
        <a:prstGeom prst="ellipse">
          <a:avLst/>
        </a:prstGeom>
        <a:solidFill>
          <a:srgbClr val="244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A424F-E49E-41B5-9B73-50D2DF44D8FD}">
      <dsp:nvSpPr>
        <dsp:cNvPr id="0" name=""/>
        <dsp:cNvSpPr/>
      </dsp:nvSpPr>
      <dsp:spPr>
        <a:xfrm>
          <a:off x="4544086" y="0"/>
          <a:ext cx="2162290" cy="89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  <a:t>ART Test Event </a:t>
          </a:r>
          <a:b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  <a:t>in PY2024</a:t>
          </a:r>
          <a:b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Oct 25, 2024</a:t>
          </a:r>
        </a:p>
      </dsp:txBody>
      <dsp:txXfrm>
        <a:off x="4544086" y="0"/>
        <a:ext cx="2162290" cy="891883"/>
      </dsp:txXfrm>
    </dsp:sp>
    <dsp:sp modelId="{659F56B4-836C-45D1-9964-5F40B4576B86}">
      <dsp:nvSpPr>
        <dsp:cNvPr id="0" name=""/>
        <dsp:cNvSpPr/>
      </dsp:nvSpPr>
      <dsp:spPr>
        <a:xfrm>
          <a:off x="5513746" y="1003369"/>
          <a:ext cx="222970" cy="222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787A5-8FC8-4DFA-8672-828D8F8931C9}">
      <dsp:nvSpPr>
        <dsp:cNvPr id="0" name=""/>
        <dsp:cNvSpPr/>
      </dsp:nvSpPr>
      <dsp:spPr>
        <a:xfrm>
          <a:off x="3520" y="8556"/>
          <a:ext cx="3432274" cy="1353600"/>
        </a:xfrm>
        <a:prstGeom prst="rect">
          <a:avLst/>
        </a:prstGeom>
        <a:solidFill>
          <a:srgbClr val="24418E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Enrollment </a:t>
          </a:r>
          <a:b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Forecast</a:t>
          </a:r>
        </a:p>
      </dsp:txBody>
      <dsp:txXfrm>
        <a:off x="3520" y="8556"/>
        <a:ext cx="3432274" cy="1353600"/>
      </dsp:txXfrm>
    </dsp:sp>
    <dsp:sp modelId="{F5A78D5B-C276-463E-9876-E3AE04C7230E}">
      <dsp:nvSpPr>
        <dsp:cNvPr id="0" name=""/>
        <dsp:cNvSpPr/>
      </dsp:nvSpPr>
      <dsp:spPr>
        <a:xfrm>
          <a:off x="3520" y="1362156"/>
          <a:ext cx="3432274" cy="206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Provided by PG&amp;E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By technology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By sub-Lap</a:t>
          </a:r>
        </a:p>
      </dsp:txBody>
      <dsp:txXfrm>
        <a:off x="3520" y="1362156"/>
        <a:ext cx="3432274" cy="2064240"/>
      </dsp:txXfrm>
    </dsp:sp>
    <dsp:sp modelId="{7686C231-C7C1-4712-BB65-51BC85555A60}">
      <dsp:nvSpPr>
        <dsp:cNvPr id="0" name=""/>
        <dsp:cNvSpPr/>
      </dsp:nvSpPr>
      <dsp:spPr>
        <a:xfrm>
          <a:off x="3916312" y="8556"/>
          <a:ext cx="3432274" cy="1353600"/>
        </a:xfrm>
        <a:prstGeom prst="rect">
          <a:avLst/>
        </a:prstGeom>
        <a:solidFill>
          <a:srgbClr val="24418E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Per-Customer Reference Loads</a:t>
          </a:r>
        </a:p>
      </dsp:txBody>
      <dsp:txXfrm>
        <a:off x="3916312" y="8556"/>
        <a:ext cx="3432274" cy="1353600"/>
      </dsp:txXfrm>
    </dsp:sp>
    <dsp:sp modelId="{2AE414C9-6AC6-4017-A763-1F89DB44A459}">
      <dsp:nvSpPr>
        <dsp:cNvPr id="0" name=""/>
        <dsp:cNvSpPr/>
      </dsp:nvSpPr>
      <dsp:spPr>
        <a:xfrm>
          <a:off x="3916312" y="1362156"/>
          <a:ext cx="3432274" cy="206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Estimated based on interval data of existing customers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By sub-LAP</a:t>
          </a:r>
        </a:p>
      </dsp:txBody>
      <dsp:txXfrm>
        <a:off x="3916312" y="1362156"/>
        <a:ext cx="3432274" cy="2064240"/>
      </dsp:txXfrm>
    </dsp:sp>
    <dsp:sp modelId="{29BF9CC5-B541-4F90-9883-D8701896EF7F}">
      <dsp:nvSpPr>
        <dsp:cNvPr id="0" name=""/>
        <dsp:cNvSpPr/>
      </dsp:nvSpPr>
      <dsp:spPr>
        <a:xfrm>
          <a:off x="7829105" y="8556"/>
          <a:ext cx="3432274" cy="1353600"/>
        </a:xfrm>
        <a:prstGeom prst="rect">
          <a:avLst/>
        </a:prstGeom>
        <a:solidFill>
          <a:srgbClr val="24418E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Per-Customer </a:t>
          </a:r>
          <a:b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Load Impacts</a:t>
          </a:r>
        </a:p>
      </dsp:txBody>
      <dsp:txXfrm>
        <a:off x="7829105" y="8556"/>
        <a:ext cx="3432274" cy="1353600"/>
      </dsp:txXfrm>
    </dsp:sp>
    <dsp:sp modelId="{DC76E2EB-F67F-4E7C-B03E-2D31BBBAFE73}">
      <dsp:nvSpPr>
        <dsp:cNvPr id="0" name=""/>
        <dsp:cNvSpPr/>
      </dsp:nvSpPr>
      <dsp:spPr>
        <a:xfrm>
          <a:off x="7829105" y="1362156"/>
          <a:ext cx="3432274" cy="206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By technology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Assumptions of load impacts based on the pilot program or other studies.</a:t>
          </a:r>
        </a:p>
      </dsp:txBody>
      <dsp:txXfrm>
        <a:off x="7829105" y="1362156"/>
        <a:ext cx="3432274" cy="206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1F846-9AEA-4B88-A147-EAACBCBFA1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92E75-ED68-4E43-8DAE-BB1EC7FE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AA172-0DB2-4435-9A5B-98786B5F42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2E75-ED68-4E43-8DAE-BB1EC7FEA6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3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9807D-1499-FD53-537A-0CA0CC277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D472F-D360-6E40-C2CD-292212FF9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0D2ADC-6000-02DF-4E96-F08B3B7BF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138C3-054C-8B40-3972-DA0583836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2E75-ED68-4E43-8DAE-BB1EC7FEA6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AA5-2A49-F8A7-0909-0FA2A0E9E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2247" y="3560812"/>
            <a:ext cx="8050489" cy="1442301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698A-8A2D-1A71-490E-B540933BB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2247" y="5106806"/>
            <a:ext cx="8050489" cy="1131217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F485-27A5-8639-B3B0-213836CC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7122" y="587473"/>
            <a:ext cx="2045615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3/26/2025</a:t>
            </a:r>
          </a:p>
        </p:txBody>
      </p:sp>
    </p:spTree>
    <p:extLst>
      <p:ext uri="{BB962C8B-B14F-4D97-AF65-F5344CB8AC3E}">
        <p14:creationId xmlns:p14="http://schemas.microsoft.com/office/powerpoint/2010/main" val="2589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C7536-8DFA-5AC7-74C7-B983C404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AAB03-37EC-E794-78C8-1171AF67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63E69-0C90-7D78-CC1E-A317D2A2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8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9D8E-84EA-1F8B-E0A9-7A176BDB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108759"/>
            <a:ext cx="11381292" cy="1117074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AD4D-CA43-9E6E-6D95-0FE78487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369287"/>
            <a:ext cx="6809845" cy="449387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14719-8210-2766-54FD-C1A6400BF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353" y="1445488"/>
            <a:ext cx="4364609" cy="44176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9F79F-2C9A-2BA6-253A-AF7D1E05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9AFF4-9496-A2EF-3709-CCC5F5A0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8F4D-FD60-7BE3-A49E-197400DD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B155-5B56-73C3-25B6-B0A74539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198967"/>
            <a:ext cx="4310580" cy="13589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461E8-F2DA-5405-C452-05A04345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21767" y="198967"/>
            <a:ext cx="6964879" cy="58038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499A-DB22-7BF9-493C-3A162FBDB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354" y="1604128"/>
            <a:ext cx="4310580" cy="4339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F843A-300E-D2CA-32BA-052A31E1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03574-D254-FBB9-829A-A94770F5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6398C-49A0-5694-6A4C-8B56DDD0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1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D523-8F13-BFD4-E346-17055DE2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6C1D-DC67-B23F-9787-CDB89A6B4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86786-22DC-4DEF-EF0F-0E66870C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879E-BBD2-4EB9-2A51-061F27DD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4543-94BA-4297-3B70-CF4A979A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D27A-05C5-1B08-F3D8-149530CF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682" y="1882681"/>
            <a:ext cx="6825007" cy="162141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76CBA-07A7-8CF0-E146-18155568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1681" y="3720909"/>
            <a:ext cx="6825007" cy="1432871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02E9F-C049-D21B-BC7C-25F0C2C4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0902" y="676049"/>
            <a:ext cx="2275786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3/26/2025</a:t>
            </a:r>
          </a:p>
        </p:txBody>
      </p:sp>
    </p:spTree>
    <p:extLst>
      <p:ext uri="{BB962C8B-B14F-4D97-AF65-F5344CB8AC3E}">
        <p14:creationId xmlns:p14="http://schemas.microsoft.com/office/powerpoint/2010/main" val="191481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AA5-2A49-F8A7-0909-0FA2A0E9E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967" y="3697090"/>
            <a:ext cx="8179324" cy="1398359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698A-8A2D-1A71-490E-B540933BB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967" y="5223098"/>
            <a:ext cx="8179324" cy="96973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F485-27A5-8639-B3B0-213836CC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0614" y="665163"/>
            <a:ext cx="3978111" cy="365125"/>
          </a:xfrm>
        </p:spPr>
        <p:txBody>
          <a:bodyPr/>
          <a:lstStyle/>
          <a:p>
            <a:r>
              <a:rPr lang="en-US"/>
              <a:t>3/26/2025</a:t>
            </a:r>
          </a:p>
        </p:txBody>
      </p:sp>
    </p:spTree>
    <p:extLst>
      <p:ext uri="{BB962C8B-B14F-4D97-AF65-F5344CB8AC3E}">
        <p14:creationId xmlns:p14="http://schemas.microsoft.com/office/powerpoint/2010/main" val="220534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D523-8F13-BFD4-E346-17055DE2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6264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6C1D-DC67-B23F-9787-CDB89A6B4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1718733"/>
            <a:ext cx="11264638" cy="43392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86786-22DC-4DEF-EF0F-0E66870C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879E-BBD2-4EB9-2A51-061F27DD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4543-94BA-4297-3B70-CF4A979A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D27A-05C5-1B08-F3D8-149530CF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682" y="1882681"/>
            <a:ext cx="6825007" cy="162141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76CBA-07A7-8CF0-E146-18155568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1681" y="3720909"/>
            <a:ext cx="6825007" cy="1432871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02E9F-C049-D21B-BC7C-25F0C2C4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0902" y="676049"/>
            <a:ext cx="2275786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3/26/2025</a:t>
            </a:r>
          </a:p>
        </p:txBody>
      </p:sp>
    </p:spTree>
    <p:extLst>
      <p:ext uri="{BB962C8B-B14F-4D97-AF65-F5344CB8AC3E}">
        <p14:creationId xmlns:p14="http://schemas.microsoft.com/office/powerpoint/2010/main" val="191481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49FF-A6A8-CC32-8070-2990FF59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83202"/>
            <a:ext cx="11302738" cy="12200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0F51E-2DB1-8435-FC63-A76186D6E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351" y="1303206"/>
            <a:ext cx="5623875" cy="47589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A7F71-19D7-8ED0-FD2C-7F68B07DB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776" y="1303206"/>
            <a:ext cx="5504291" cy="47589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40DDB-1C06-00ED-E9A0-DFEDED78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AF13C-F5DB-CAC3-9D17-4C8E5EA4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01455-DCB4-B030-8EC4-674E3893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FCB2-0AE5-FD12-D3EB-E37AACF2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8835"/>
            <a:ext cx="11462993" cy="123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2D489-CB7F-0B27-C0DD-569A3BB7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53" y="1293013"/>
            <a:ext cx="5592222" cy="823912"/>
          </a:xfrm>
        </p:spPr>
        <p:txBody>
          <a:bodyPr anchor="b"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835C-EB1B-76A5-CD1F-9290FC2B1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353" y="2137087"/>
            <a:ext cx="5614447" cy="39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08763-76D6-C405-573B-3DCDAA3F9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3013"/>
            <a:ext cx="5696146" cy="823912"/>
          </a:xfrm>
        </p:spPr>
        <p:txBody>
          <a:bodyPr anchor="b"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01E7-997A-8515-D062-1515B2954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7087"/>
            <a:ext cx="5696146" cy="39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A2945-6897-D020-6FE7-E9D7F362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11AF4-EE1D-B95D-9651-0B5B438D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8E314-5EF1-CECF-6844-EDBB6FCF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D5DF-0CFE-F799-9017-7E11980A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2931736"/>
            <a:ext cx="11302738" cy="1178351"/>
          </a:xfrm>
        </p:spPr>
        <p:txBody>
          <a:bodyPr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93114-CA02-6AFC-1C7E-CFD5AEEC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DFF-1433-D1FC-18A9-44CE5D09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7636A-7D9B-8EB4-7FA4-90511696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8F994C-57F8-B67D-6D39-404ACEEF22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2518038"/>
            <a:ext cx="11303000" cy="404812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a subhead</a:t>
            </a:r>
          </a:p>
        </p:txBody>
      </p:sp>
    </p:spTree>
    <p:extLst>
      <p:ext uri="{BB962C8B-B14F-4D97-AF65-F5344CB8AC3E}">
        <p14:creationId xmlns:p14="http://schemas.microsoft.com/office/powerpoint/2010/main" val="16565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D5DF-0CFE-F799-9017-7E11980A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2931736"/>
            <a:ext cx="11302738" cy="1178351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93114-CA02-6AFC-1C7E-CFD5AEEC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DFF-1433-D1FC-18A9-44CE5D09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7636A-7D9B-8EB4-7FA4-90511696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8F994C-57F8-B67D-6D39-404ACEEF22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2518038"/>
            <a:ext cx="11303000" cy="404812"/>
          </a:xfrm>
        </p:spPr>
        <p:txBody>
          <a:bodyPr/>
          <a:lstStyle>
            <a:lvl1pPr marL="0" indent="0" algn="r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a subhead</a:t>
            </a:r>
          </a:p>
        </p:txBody>
      </p:sp>
    </p:spTree>
    <p:extLst>
      <p:ext uri="{BB962C8B-B14F-4D97-AF65-F5344CB8AC3E}">
        <p14:creationId xmlns:p14="http://schemas.microsoft.com/office/powerpoint/2010/main" val="96312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C7536-8DFA-5AC7-74C7-B983C404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AAB03-37EC-E794-78C8-1171AF67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63E69-0C90-7D78-CC1E-A317D2A2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E91DD-4B8C-71B6-39FB-077CA71C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92654"/>
            <a:ext cx="11302738" cy="148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E6D52-E5FD-08BC-5CA7-0248F6C6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53" y="1572662"/>
            <a:ext cx="11302737" cy="4402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ADF5-D64B-8B19-2B98-7793A67C3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9475" y="6259050"/>
            <a:ext cx="138853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3/26/2025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A9CD5-EB9D-8449-1C56-40517CF06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3" y="6259050"/>
            <a:ext cx="528134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6D30B-9084-13D5-20FD-62AF00C2A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176" y="6252306"/>
            <a:ext cx="698629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5CF44A8-5BD1-B84E-B3EB-10696AB18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5" r:id="rId9"/>
    <p:sldLayoutId id="2147483659" r:id="rId10"/>
    <p:sldLayoutId id="2147483656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E91DD-4B8C-71B6-39FB-077CA71C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452487"/>
            <a:ext cx="11302738" cy="148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E6D52-E5FD-08BC-5CA7-0248F6C6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53" y="2055042"/>
            <a:ext cx="11302738" cy="358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ADF5-D64B-8B19-2B98-7793A67C3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9475" y="6259050"/>
            <a:ext cx="138853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3/26/2025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A9CD5-EB9D-8449-1C56-40517CF06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3" y="6259050"/>
            <a:ext cx="528134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6D30B-9084-13D5-20FD-62AF00C2A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176" y="6252306"/>
            <a:ext cx="698629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5CF44A8-5BD1-B84E-B3EB-10696AB18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wang@caenergy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F606-D698-5153-EC44-29A06896A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8659" y="3324838"/>
            <a:ext cx="6961649" cy="144230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Load Impact Evaluation: PG&amp;E’s Automated Response Technology (ART) Program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B259F-1FC3-EBC8-FB9D-C7E2261D0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266" y="4828025"/>
            <a:ext cx="8050489" cy="1717741"/>
          </a:xfrm>
        </p:spPr>
        <p:txBody>
          <a:bodyPr>
            <a:normAutofit fontScale="25000" lnSpcReduction="20000"/>
          </a:bodyPr>
          <a:lstStyle/>
          <a:p>
            <a:pPr marL="0" marR="0">
              <a:buNone/>
            </a:pPr>
            <a:r>
              <a:rPr lang="en-US" dirty="0"/>
              <a:t>						</a:t>
            </a:r>
            <a:r>
              <a:rPr lang="en-US" sz="4900" b="1" dirty="0">
                <a:solidFill>
                  <a:srgbClr val="FCD24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Xueting (Sherry) Wang</a:t>
            </a:r>
          </a:p>
          <a:p>
            <a:pPr marL="0" marR="0">
              <a:buNone/>
            </a:pPr>
            <a:r>
              <a:rPr lang="en-US" sz="4900" b="1" dirty="0">
                <a:solidFill>
                  <a:srgbClr val="FCD24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Michael Vigdor</a:t>
            </a:r>
          </a:p>
          <a:p>
            <a:pPr marL="0" marR="0">
              <a:buNone/>
            </a:pPr>
            <a:r>
              <a:rPr lang="en-US" sz="4900" b="1" dirty="0">
                <a:solidFill>
                  <a:srgbClr val="FCD24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Corey Goodrich</a:t>
            </a:r>
          </a:p>
          <a:p>
            <a:pPr marL="0" marR="0"/>
            <a:r>
              <a:rPr lang="en-US" sz="4900" b="1" dirty="0">
                <a:solidFill>
                  <a:srgbClr val="FCD24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Mike Clark</a:t>
            </a:r>
          </a:p>
          <a:p>
            <a:pPr algn="l">
              <a:spcBef>
                <a:spcPct val="0"/>
              </a:spcBef>
            </a:pPr>
            <a:endParaRPr lang="en-US" sz="6400" dirty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6400" dirty="0">
                <a:solidFill>
                  <a:schemeClr val="bg1"/>
                </a:solidFill>
                <a:cs typeface="Calibri" panose="020F0502020204030204" pitchFamily="34" charset="0"/>
              </a:rPr>
              <a:t>DRMEC Spring Workshop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6400" i="1" dirty="0">
                <a:solidFill>
                  <a:schemeClr val="bg1"/>
                </a:solidFill>
                <a:cs typeface="Calibri" panose="020F0502020204030204" pitchFamily="34" charset="0"/>
              </a:rPr>
              <a:t>May 12, 2025 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22601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6D4C2-4565-1F3C-DA94-95F52ECBB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9A5CD3E-CED9-973B-05C1-7CD4AF716A3C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Methodology – Daily Load-Shifting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6F03-9136-C2C9-AC3B-3E40FE48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11264638" cy="4339287"/>
          </a:xfrm>
          <a:ln>
            <a:noFill/>
          </a:ln>
        </p:spPr>
        <p:txBody>
          <a:bodyPr/>
          <a:lstStyle/>
          <a:p>
            <a:r>
              <a:rPr lang="en-US" altLang="en-US" sz="2400" dirty="0"/>
              <a:t>Matched Control Group + Simple Difference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FD8F21-F344-6C0C-F0F7-0E2970FE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35EBE-ECA0-0166-5E3D-7AA33F06EA45}"/>
              </a:ext>
            </a:extLst>
          </p:cNvPr>
          <p:cNvSpPr/>
          <p:nvPr/>
        </p:nvSpPr>
        <p:spPr>
          <a:xfrm>
            <a:off x="1749528" y="2325192"/>
            <a:ext cx="4090195" cy="3170099"/>
          </a:xfrm>
          <a:prstGeom prst="rect">
            <a:avLst/>
          </a:prstGeom>
          <a:solidFill>
            <a:schemeClr val="bg1"/>
          </a:solidFill>
          <a:ln>
            <a:solidFill>
              <a:srgbClr val="24418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BE2DA-BE9A-D877-9149-77579AAF3697}"/>
              </a:ext>
            </a:extLst>
          </p:cNvPr>
          <p:cNvSpPr txBox="1"/>
          <p:nvPr/>
        </p:nvSpPr>
        <p:spPr>
          <a:xfrm>
            <a:off x="1772404" y="2513291"/>
            <a:ext cx="40901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Control pool: a sample of ~200,000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Mahalanobis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distance matching: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Within the same billing rate and NEM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Match on average monthly billed usage, average cooling degree days, and solar installation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C972A2-5E75-D397-AE30-6CF92195FE39}"/>
              </a:ext>
            </a:extLst>
          </p:cNvPr>
          <p:cNvSpPr/>
          <p:nvPr/>
        </p:nvSpPr>
        <p:spPr>
          <a:xfrm>
            <a:off x="2104331" y="1878562"/>
            <a:ext cx="3384958" cy="618689"/>
          </a:xfrm>
          <a:prstGeom prst="roundRect">
            <a:avLst/>
          </a:prstGeom>
          <a:solidFill>
            <a:srgbClr val="24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Control Group </a:t>
            </a:r>
            <a:b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Matching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E564AF-56D8-02F7-EFEB-0B87FA307FA8}"/>
              </a:ext>
            </a:extLst>
          </p:cNvPr>
          <p:cNvSpPr/>
          <p:nvPr/>
        </p:nvSpPr>
        <p:spPr>
          <a:xfrm>
            <a:off x="6127290" y="2325192"/>
            <a:ext cx="4486613" cy="3170099"/>
          </a:xfrm>
          <a:prstGeom prst="rect">
            <a:avLst/>
          </a:prstGeom>
          <a:solidFill>
            <a:schemeClr val="bg1"/>
          </a:solidFill>
          <a:ln>
            <a:solidFill>
              <a:srgbClr val="24418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D38172-EBBD-0F86-1016-DC6030A47568}"/>
              </a:ext>
            </a:extLst>
          </p:cNvPr>
          <p:cNvSpPr txBox="1"/>
          <p:nvPr/>
        </p:nvSpPr>
        <p:spPr>
          <a:xfrm>
            <a:off x="6171554" y="2521025"/>
            <a:ext cx="44866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Intuitively, load-shifting impacts are the difference between: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Average daily loads between ART and control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We assume that there are no changes in overall consumption.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1E8F6D-5769-E139-9C04-26EA5712FA00}"/>
              </a:ext>
            </a:extLst>
          </p:cNvPr>
          <p:cNvSpPr/>
          <p:nvPr/>
        </p:nvSpPr>
        <p:spPr>
          <a:xfrm>
            <a:off x="6603991" y="1873690"/>
            <a:ext cx="3384958" cy="618689"/>
          </a:xfrm>
          <a:prstGeom prst="roundRect">
            <a:avLst/>
          </a:prstGeom>
          <a:solidFill>
            <a:srgbClr val="24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Simple </a:t>
            </a:r>
            <a:b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Difference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7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2A1C8-BB62-DD35-4683-32E137D93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E6D7ECA-0D76-2875-84A0-B30ECC41900B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Load Impacts – Daily Load 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077D7-D4EE-50F6-2DFF-419DC014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5802544" cy="4339287"/>
          </a:xfrm>
        </p:spPr>
        <p:txBody>
          <a:bodyPr>
            <a:normAutofit/>
          </a:bodyPr>
          <a:lstStyle/>
          <a:p>
            <a:r>
              <a:rPr lang="en-US" dirty="0"/>
              <a:t>DLS strategy produced statistically significant load </a:t>
            </a:r>
            <a:r>
              <a:rPr lang="en-US" dirty="0">
                <a:solidFill>
                  <a:srgbClr val="339966"/>
                </a:solidFill>
              </a:rPr>
              <a:t>reductions</a:t>
            </a:r>
            <a:r>
              <a:rPr lang="en-US" dirty="0"/>
              <a:t> during the TOU peak period.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rgbClr val="C00000"/>
                </a:solidFill>
              </a:rPr>
              <a:t>increases</a:t>
            </a:r>
            <a:r>
              <a:rPr lang="en-US" dirty="0"/>
              <a:t> in loads during early and late hours of the day.</a:t>
            </a:r>
          </a:p>
          <a:p>
            <a:r>
              <a:rPr lang="en-US" dirty="0"/>
              <a:t>There is evidence that DLS continued after the end of Smart Thermostat Control Pilot (prior to ART Launch).</a:t>
            </a:r>
          </a:p>
          <a:p>
            <a:endParaRPr lang="en-US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8A1B7-5803-F53E-D7AD-479C8064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775087-9643-20A3-D19E-1A20252BA20C}"/>
              </a:ext>
            </a:extLst>
          </p:cNvPr>
          <p:cNvGrpSpPr/>
          <p:nvPr/>
        </p:nvGrpSpPr>
        <p:grpSpPr>
          <a:xfrm>
            <a:off x="6507467" y="1654710"/>
            <a:ext cx="5029200" cy="3688101"/>
            <a:chOff x="7185894" y="1812026"/>
            <a:chExt cx="4082649" cy="31657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50FB44-1EF6-D6B7-A13A-F02516CEAFE7}"/>
                </a:ext>
              </a:extLst>
            </p:cNvPr>
            <p:cNvSpPr/>
            <p:nvPr/>
          </p:nvSpPr>
          <p:spPr>
            <a:xfrm>
              <a:off x="10227198" y="1812026"/>
              <a:ext cx="645381" cy="28379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253FC2-0BE0-7D86-6BF2-B55658A0833C}"/>
                </a:ext>
              </a:extLst>
            </p:cNvPr>
            <p:cNvCxnSpPr>
              <a:cxnSpLocks/>
            </p:cNvCxnSpPr>
            <p:nvPr/>
          </p:nvCxnSpPr>
          <p:spPr>
            <a:xfrm>
              <a:off x="7212465" y="4639111"/>
              <a:ext cx="4056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30FEF4-9DC6-8190-1C58-9B431A7A94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85894" y="1822851"/>
              <a:ext cx="31455" cy="283791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737AAAC-3B3B-AC1D-495A-E0676586502C}"/>
                </a:ext>
              </a:extLst>
            </p:cNvPr>
            <p:cNvSpPr/>
            <p:nvPr/>
          </p:nvSpPr>
          <p:spPr>
            <a:xfrm>
              <a:off x="7414492" y="2325031"/>
              <a:ext cx="3809210" cy="1985142"/>
            </a:xfrm>
            <a:custGeom>
              <a:avLst/>
              <a:gdLst>
                <a:gd name="connsiteX0" fmla="*/ 0 w 3652024"/>
                <a:gd name="connsiteY0" fmla="*/ 715597 h 1401624"/>
                <a:gd name="connsiteX1" fmla="*/ 317810 w 3652024"/>
                <a:gd name="connsiteY1" fmla="*/ 1105890 h 1401624"/>
                <a:gd name="connsiteX2" fmla="*/ 1031488 w 3652024"/>
                <a:gd name="connsiteY2" fmla="*/ 799232 h 1401624"/>
                <a:gd name="connsiteX3" fmla="*/ 2029522 w 3652024"/>
                <a:gd name="connsiteY3" fmla="*/ 1384671 h 1401624"/>
                <a:gd name="connsiteX4" fmla="*/ 2871439 w 3652024"/>
                <a:gd name="connsiteY4" fmla="*/ 13071 h 1401624"/>
                <a:gd name="connsiteX5" fmla="*/ 3652024 w 3652024"/>
                <a:gd name="connsiteY5" fmla="*/ 810383 h 14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2024" h="1401624">
                  <a:moveTo>
                    <a:pt x="0" y="715597"/>
                  </a:moveTo>
                  <a:cubicBezTo>
                    <a:pt x="72947" y="903774"/>
                    <a:pt x="145895" y="1091951"/>
                    <a:pt x="317810" y="1105890"/>
                  </a:cubicBezTo>
                  <a:cubicBezTo>
                    <a:pt x="489725" y="1119829"/>
                    <a:pt x="746203" y="752769"/>
                    <a:pt x="1031488" y="799232"/>
                  </a:cubicBezTo>
                  <a:cubicBezTo>
                    <a:pt x="1316773" y="845695"/>
                    <a:pt x="1722864" y="1515698"/>
                    <a:pt x="2029522" y="1384671"/>
                  </a:cubicBezTo>
                  <a:cubicBezTo>
                    <a:pt x="2336181" y="1253644"/>
                    <a:pt x="2601022" y="108786"/>
                    <a:pt x="2871439" y="13071"/>
                  </a:cubicBezTo>
                  <a:cubicBezTo>
                    <a:pt x="3141856" y="-82644"/>
                    <a:pt x="3396940" y="363869"/>
                    <a:pt x="3652024" y="810383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B788BEB-9109-1824-C8B2-786A1AC1C098}"/>
                </a:ext>
              </a:extLst>
            </p:cNvPr>
            <p:cNvCxnSpPr/>
            <p:nvPr/>
          </p:nvCxnSpPr>
          <p:spPr>
            <a:xfrm>
              <a:off x="10415239" y="2336181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0A25E7-75DC-2014-838F-0A8A238670BF}"/>
                </a:ext>
              </a:extLst>
            </p:cNvPr>
            <p:cNvSpPr txBox="1"/>
            <p:nvPr/>
          </p:nvSpPr>
          <p:spPr>
            <a:xfrm>
              <a:off x="10228000" y="4660764"/>
              <a:ext cx="917644" cy="31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4-9</a:t>
              </a:r>
              <a:r>
                <a:rPr lang="en-US" dirty="0"/>
                <a:t> p.m.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B2FB91-B311-AFCD-B53C-6A8048007CF6}"/>
                </a:ext>
              </a:extLst>
            </p:cNvPr>
            <p:cNvCxnSpPr/>
            <p:nvPr/>
          </p:nvCxnSpPr>
          <p:spPr>
            <a:xfrm>
              <a:off x="10305586" y="2464419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1EE35D4-A371-6101-FB5B-920D0DB65C9D}"/>
                </a:ext>
              </a:extLst>
            </p:cNvPr>
            <p:cNvCxnSpPr/>
            <p:nvPr/>
          </p:nvCxnSpPr>
          <p:spPr>
            <a:xfrm>
              <a:off x="10557416" y="2336181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4293457-47F9-3BC3-E835-01F710C6241C}"/>
                </a:ext>
              </a:extLst>
            </p:cNvPr>
            <p:cNvCxnSpPr/>
            <p:nvPr/>
          </p:nvCxnSpPr>
          <p:spPr>
            <a:xfrm>
              <a:off x="10788805" y="2570356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75B2BB8-6C1A-E84B-3499-C422AC9D8CF0}"/>
                </a:ext>
              </a:extLst>
            </p:cNvPr>
            <p:cNvCxnSpPr/>
            <p:nvPr/>
          </p:nvCxnSpPr>
          <p:spPr>
            <a:xfrm>
              <a:off x="10696573" y="2447692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3C2890C-5A32-00E2-C79D-BD65965ACA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5103" y="2709746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95FD8E9-272F-DAA7-3A23-D2B15828B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6171" y="2899317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87106B6-462E-480E-4069-95510E084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5644" y="3088888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A8DB714-9194-E7C6-0963-2157FDD4E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751" y="3278459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C2A3DB4-B0AE-E989-2D26-8065C7C19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5658" y="3468030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998AC3A-D37B-CAD2-5367-EC1F7820FB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2566" y="3614854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D97288A-1086-374A-F622-AACEFCAFD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4078" y="3700347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F0BBDB-246E-A8CC-694C-E11A97E15BD3}"/>
                </a:ext>
              </a:extLst>
            </p:cNvPr>
            <p:cNvSpPr txBox="1"/>
            <p:nvPr/>
          </p:nvSpPr>
          <p:spPr>
            <a:xfrm>
              <a:off x="7963727" y="2821699"/>
              <a:ext cx="2213203" cy="554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Reference loads without DLS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56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39F0B-24D9-F368-C200-E7520BDF5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4D8CC9-63A5-36BC-0F09-4C18CA6F8D80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Load Impacts – Combining the Two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6925-296F-FE39-07AA-3C21135D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6034478" cy="43392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For customers on TOU rates, on the  Oct 25</a:t>
            </a:r>
            <a:r>
              <a:rPr lang="en-US" baseline="30000" dirty="0"/>
              <a:t>th</a:t>
            </a:r>
            <a:r>
              <a:rPr lang="en-US" dirty="0"/>
              <a:t> Test Event, both DLS and the event occurred.</a:t>
            </a:r>
          </a:p>
          <a:p>
            <a:r>
              <a:rPr lang="en-US" dirty="0"/>
              <a:t>To estimate both effects, we estimated the incremental DLS impacts on the Oct 25</a:t>
            </a:r>
            <a:r>
              <a:rPr lang="en-US" baseline="30000" dirty="0"/>
              <a:t>th</a:t>
            </a:r>
            <a:r>
              <a:rPr lang="en-US" dirty="0"/>
              <a:t> Test Event using weather and parameters from the DLS regression model.</a:t>
            </a:r>
          </a:p>
          <a:p>
            <a:endParaRPr lang="en-US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C1511-0281-7E29-453F-B18A0D3E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1ED5B4-EC77-36BD-FD56-21D772477908}"/>
              </a:ext>
            </a:extLst>
          </p:cNvPr>
          <p:cNvGrpSpPr/>
          <p:nvPr/>
        </p:nvGrpSpPr>
        <p:grpSpPr>
          <a:xfrm>
            <a:off x="6586125" y="1600199"/>
            <a:ext cx="5029200" cy="3605739"/>
            <a:chOff x="7185894" y="1822851"/>
            <a:chExt cx="4082649" cy="31617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24592C-A40F-BAAB-9471-5E1C26FB257C}"/>
                </a:ext>
              </a:extLst>
            </p:cNvPr>
            <p:cNvSpPr/>
            <p:nvPr/>
          </p:nvSpPr>
          <p:spPr>
            <a:xfrm>
              <a:off x="10228001" y="1822851"/>
              <a:ext cx="168199" cy="28270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CC4B4D-192D-0E03-41B4-2D5E0C076419}"/>
                </a:ext>
              </a:extLst>
            </p:cNvPr>
            <p:cNvCxnSpPr>
              <a:cxnSpLocks/>
            </p:cNvCxnSpPr>
            <p:nvPr/>
          </p:nvCxnSpPr>
          <p:spPr>
            <a:xfrm>
              <a:off x="7212465" y="4639111"/>
              <a:ext cx="4056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2F1D37-BE7F-F33C-D410-125D483AD6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85894" y="1822851"/>
              <a:ext cx="31455" cy="283791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7D7E138-B3C2-C92D-C976-68852F495EA4}"/>
                </a:ext>
              </a:extLst>
            </p:cNvPr>
            <p:cNvSpPr/>
            <p:nvPr/>
          </p:nvSpPr>
          <p:spPr>
            <a:xfrm>
              <a:off x="7414492" y="2325031"/>
              <a:ext cx="3809210" cy="1985142"/>
            </a:xfrm>
            <a:custGeom>
              <a:avLst/>
              <a:gdLst>
                <a:gd name="connsiteX0" fmla="*/ 0 w 3652024"/>
                <a:gd name="connsiteY0" fmla="*/ 715597 h 1401624"/>
                <a:gd name="connsiteX1" fmla="*/ 317810 w 3652024"/>
                <a:gd name="connsiteY1" fmla="*/ 1105890 h 1401624"/>
                <a:gd name="connsiteX2" fmla="*/ 1031488 w 3652024"/>
                <a:gd name="connsiteY2" fmla="*/ 799232 h 1401624"/>
                <a:gd name="connsiteX3" fmla="*/ 2029522 w 3652024"/>
                <a:gd name="connsiteY3" fmla="*/ 1384671 h 1401624"/>
                <a:gd name="connsiteX4" fmla="*/ 2871439 w 3652024"/>
                <a:gd name="connsiteY4" fmla="*/ 13071 h 1401624"/>
                <a:gd name="connsiteX5" fmla="*/ 3652024 w 3652024"/>
                <a:gd name="connsiteY5" fmla="*/ 810383 h 14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2024" h="1401624">
                  <a:moveTo>
                    <a:pt x="0" y="715597"/>
                  </a:moveTo>
                  <a:cubicBezTo>
                    <a:pt x="72947" y="903774"/>
                    <a:pt x="145895" y="1091951"/>
                    <a:pt x="317810" y="1105890"/>
                  </a:cubicBezTo>
                  <a:cubicBezTo>
                    <a:pt x="489725" y="1119829"/>
                    <a:pt x="746203" y="752769"/>
                    <a:pt x="1031488" y="799232"/>
                  </a:cubicBezTo>
                  <a:cubicBezTo>
                    <a:pt x="1316773" y="845695"/>
                    <a:pt x="1722864" y="1515698"/>
                    <a:pt x="2029522" y="1384671"/>
                  </a:cubicBezTo>
                  <a:cubicBezTo>
                    <a:pt x="2336181" y="1253644"/>
                    <a:pt x="2601022" y="108786"/>
                    <a:pt x="2871439" y="13071"/>
                  </a:cubicBezTo>
                  <a:cubicBezTo>
                    <a:pt x="3141856" y="-82644"/>
                    <a:pt x="3396940" y="363869"/>
                    <a:pt x="3652024" y="810383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12E09FD-2672-7425-707D-932334159CC5}"/>
                </a:ext>
              </a:extLst>
            </p:cNvPr>
            <p:cNvCxnSpPr/>
            <p:nvPr/>
          </p:nvCxnSpPr>
          <p:spPr>
            <a:xfrm>
              <a:off x="10415239" y="2336181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CB77DD-E386-44DD-071D-FB9512708967}"/>
                </a:ext>
              </a:extLst>
            </p:cNvPr>
            <p:cNvSpPr txBox="1"/>
            <p:nvPr/>
          </p:nvSpPr>
          <p:spPr>
            <a:xfrm>
              <a:off x="10097429" y="4660764"/>
              <a:ext cx="1048215" cy="323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4-5 p.m.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7B02D42-3812-034E-4827-2AD2255998BA}"/>
                </a:ext>
              </a:extLst>
            </p:cNvPr>
            <p:cNvCxnSpPr/>
            <p:nvPr/>
          </p:nvCxnSpPr>
          <p:spPr>
            <a:xfrm>
              <a:off x="10305586" y="2464419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13BB0EE-45DE-7022-9E3E-07CBBA893580}"/>
                </a:ext>
              </a:extLst>
            </p:cNvPr>
            <p:cNvCxnSpPr/>
            <p:nvPr/>
          </p:nvCxnSpPr>
          <p:spPr>
            <a:xfrm>
              <a:off x="10557416" y="2336181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124D5E7-F1E3-5788-126A-250C350FD996}"/>
                </a:ext>
              </a:extLst>
            </p:cNvPr>
            <p:cNvCxnSpPr/>
            <p:nvPr/>
          </p:nvCxnSpPr>
          <p:spPr>
            <a:xfrm>
              <a:off x="10788805" y="2570356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0C7AF6C-6F31-704A-90CB-B8E9FFD072F2}"/>
                </a:ext>
              </a:extLst>
            </p:cNvPr>
            <p:cNvCxnSpPr/>
            <p:nvPr/>
          </p:nvCxnSpPr>
          <p:spPr>
            <a:xfrm>
              <a:off x="10696573" y="2447692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3E25993-DB3D-5351-FAA9-8A1318B94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5103" y="2709746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7BF634-0545-8F0D-EAAF-7E2C7458F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6171" y="2899317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9C9A1F8-9626-5548-96D4-F48A1D3ABC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5644" y="3088888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E1159F5-7464-98DF-6759-95274AA15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751" y="3278459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1B1248F-57F3-67A2-FA9E-81C8B670F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5658" y="3468030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C8E4CB3-3532-0B02-6DD2-6FD06DAC58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2566" y="3614854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166574E-C988-6D57-BD43-A4F7BD2AB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4078" y="3700347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1995F6B-13E6-6338-7414-6E4C8269D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586" y="2709746"/>
              <a:ext cx="0" cy="189571"/>
            </a:xfrm>
            <a:prstGeom prst="straightConnector1">
              <a:avLst/>
            </a:prstGeom>
            <a:ln w="28575">
              <a:solidFill>
                <a:srgbClr val="24418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FFD8D3-C49E-E618-C0FE-87B845B8BB24}"/>
                </a:ext>
              </a:extLst>
            </p:cNvPr>
            <p:cNvSpPr txBox="1"/>
            <p:nvPr/>
          </p:nvSpPr>
          <p:spPr>
            <a:xfrm>
              <a:off x="7792011" y="2765722"/>
              <a:ext cx="2213203" cy="566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Reference loads with DLS and 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88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A52C3-75E9-6D53-E3F9-3EB89EB0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3AD1BF1-C5BA-ED40-9EED-C4C72DE702A9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Methodology –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8A8DB6-007E-AA79-8B8B-000C15AA6F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157844"/>
              </p:ext>
            </p:extLst>
          </p:nvPr>
        </p:nvGraphicFramePr>
        <p:xfrm>
          <a:off x="405352" y="1665553"/>
          <a:ext cx="11264900" cy="343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94178-CC2B-8C52-718F-DE542141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3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6A43-CD3F-A7FC-610A-91675FEEF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96D214E-535C-A669-E3D3-EA52AD0C01AC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Methodology – Develop Load Impacts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5E6B0-CE48-A4F7-0E4B-DA326794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14</a:t>
            </a:fld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BDC82FAC-BB8C-1606-0CCB-71136AA6A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942" y="217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2F4D72D-BB8B-5B41-836B-BBD30E25C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01276"/>
              </p:ext>
            </p:extLst>
          </p:nvPr>
        </p:nvGraphicFramePr>
        <p:xfrm>
          <a:off x="1419904" y="1117199"/>
          <a:ext cx="9352192" cy="4760086"/>
        </p:xfrm>
        <a:graphic>
          <a:graphicData uri="http://schemas.openxmlformats.org/drawingml/2006/table">
            <a:tbl>
              <a:tblPr firstRow="1" firstCol="1" bandRow="1"/>
              <a:tblGrid>
                <a:gridCol w="3302982">
                  <a:extLst>
                    <a:ext uri="{9D8B030D-6E8A-4147-A177-3AD203B41FA5}">
                      <a16:colId xmlns:a16="http://schemas.microsoft.com/office/drawing/2014/main" val="3945339378"/>
                    </a:ext>
                  </a:extLst>
                </a:gridCol>
                <a:gridCol w="2746228">
                  <a:extLst>
                    <a:ext uri="{9D8B030D-6E8A-4147-A177-3AD203B41FA5}">
                      <a16:colId xmlns:a16="http://schemas.microsoft.com/office/drawing/2014/main" val="1830649327"/>
                    </a:ext>
                  </a:extLst>
                </a:gridCol>
                <a:gridCol w="3302982">
                  <a:extLst>
                    <a:ext uri="{9D8B030D-6E8A-4147-A177-3AD203B41FA5}">
                      <a16:colId xmlns:a16="http://schemas.microsoft.com/office/drawing/2014/main" val="2913345096"/>
                    </a:ext>
                  </a:extLst>
                </a:gridCol>
              </a:tblGrid>
              <a:tr h="33922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9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Assumed Impact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9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Adjustments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28719"/>
                  </a:ext>
                </a:extLst>
              </a:tr>
              <a:tr h="1272098"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SCT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Smart Thermostat Control Pilot ex-ante load impacts for the same month and weather scenario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load impacts were scaled by the ratio of the maximum net daily reference loads estimated using the current ART population to the Smart Thermostat Control Pilot reference loads.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628605"/>
                  </a:ext>
                </a:extLst>
              </a:tr>
              <a:tr h="763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April (or October), we apply the percentage load impacts from May (or September).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301206"/>
                  </a:ext>
                </a:extLst>
              </a:tr>
              <a:tr h="76325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Battery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 kWh/customer/hour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Load impacts equal to the reference loads if reference loads are smaller than 2.5 kWh/customer/hour.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13339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 kWh/customer/hour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350634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HPWH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 kWh/customer/hour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749692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CEC Flex App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 kWh/customer/hour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534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48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8319A-4E55-E058-BF19-3FCF9947C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92E6FBC-0CAC-A370-8E0E-3F4CBC0E25AE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Per-Customer Load Impacts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466324-19D8-88FE-B314-980F8D39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2513BE-60A0-EA21-5A79-201BC37A7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67906"/>
              </p:ext>
            </p:extLst>
          </p:nvPr>
        </p:nvGraphicFramePr>
        <p:xfrm>
          <a:off x="2821823" y="2123079"/>
          <a:ext cx="6165850" cy="2964180"/>
        </p:xfrm>
        <a:graphic>
          <a:graphicData uri="http://schemas.openxmlformats.org/drawingml/2006/table">
            <a:tbl>
              <a:tblPr firstRow="1" firstCol="1" bandRow="1"/>
              <a:tblGrid>
                <a:gridCol w="2336800">
                  <a:extLst>
                    <a:ext uri="{9D8B030D-6E8A-4147-A177-3AD203B41FA5}">
                      <a16:colId xmlns:a16="http://schemas.microsoft.com/office/drawing/2014/main" val="4019137143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4008859248"/>
                    </a:ext>
                  </a:extLst>
                </a:gridCol>
              </a:tblGrid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9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Per-Customer Load Impacts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593866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0.40 kWh/customer/hour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281396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Battery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1.60 kWh/customer/hour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562837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 kWh/customer/hour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694081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HPWH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 kWh/customer/hour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257543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CEC Flex App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customer enrolled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2440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663468-35EA-AA24-B65A-2CEF56BE732D}"/>
              </a:ext>
            </a:extLst>
          </p:cNvPr>
          <p:cNvSpPr txBox="1"/>
          <p:nvPr/>
        </p:nvSpPr>
        <p:spPr>
          <a:xfrm>
            <a:off x="2058613" y="1415836"/>
            <a:ext cx="769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Window Per-Customer Load Impacts, </a:t>
            </a:r>
          </a:p>
          <a:p>
            <a:pPr algn="ctr"/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PG&amp;E 1-in-2</a:t>
            </a:r>
            <a:r>
              <a:rPr lang="en-US" sz="16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 System Worst Day in 2025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4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688B-17FB-54B0-5B59-29FC7B6BE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B45B580-1739-DFD3-5ED4-4889F88D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07364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Enrollment Forecast – by Technology Type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A17F98-2A80-95ED-5FA9-EC7C61A50262}"/>
              </a:ext>
            </a:extLst>
          </p:cNvPr>
          <p:cNvSpPr/>
          <p:nvPr/>
        </p:nvSpPr>
        <p:spPr>
          <a:xfrm>
            <a:off x="6766571" y="1505518"/>
            <a:ext cx="5062461" cy="36149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77753-354A-3EBF-2167-D655AD45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82D14-4ACB-9AF2-12D1-9A6B43AAB9EE}"/>
              </a:ext>
            </a:extLst>
          </p:cNvPr>
          <p:cNvSpPr txBox="1"/>
          <p:nvPr/>
        </p:nvSpPr>
        <p:spPr>
          <a:xfrm>
            <a:off x="6929871" y="1695573"/>
            <a:ext cx="489916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Assumptions of PG&amp;E’s enrollment forecast:</a:t>
            </a:r>
          </a:p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By the end of 2027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Aiming for ~100,000 newly enrolled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79% SCTs, 12% EV chargers, 7% batteries, 1.5% HPWHs, and 0.5% CEC Flex App</a:t>
            </a:r>
          </a:p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By the end of 2035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Diminishing marginal growth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Reaching ~288,000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68% SCTs, 19% EV chargers, 10% batteries, 2% HPWH, and 1% CEC Flex App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8A23F3-5E66-6D16-9FAF-CC88E853E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30" y="1291992"/>
            <a:ext cx="6345152" cy="4041998"/>
          </a:xfrm>
          <a:prstGeom prst="rect">
            <a:avLst/>
          </a:prstGeom>
        </p:spPr>
      </p:pic>
      <p:pic>
        <p:nvPicPr>
          <p:cNvPr id="32" name="Picture 31" descr="Report Icon PNG Images, Vectors Free Download - Pngtree">
            <a:extLst>
              <a:ext uri="{FF2B5EF4-FFF2-40B4-BE49-F238E27FC236}">
                <a16:creationId xmlns:a16="http://schemas.microsoft.com/office/drawing/2014/main" id="{9D17B357-1F75-D902-00CC-071419A1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92" y="1241939"/>
            <a:ext cx="527158" cy="527158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4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C4D4-6A00-57A6-E2BB-621D60B0F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0410906-1A20-B582-74E9-271242B6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07364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Load Impacts – by Technology Type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466A0-A9F8-443D-E9D0-A8D3FCED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FD539-A29C-2B50-861B-B1DD3DA91E67}"/>
              </a:ext>
            </a:extLst>
          </p:cNvPr>
          <p:cNvSpPr txBox="1"/>
          <p:nvPr/>
        </p:nvSpPr>
        <p:spPr>
          <a:xfrm>
            <a:off x="953429" y="114876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 Window, </a:t>
            </a:r>
            <a:b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PG&amp;E 1-in-2 August System Worst Day</a:t>
            </a:r>
          </a:p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(2025-2035)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2FE4D0C-3DB4-03F4-847C-22A063F46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6519"/>
              </p:ext>
            </p:extLst>
          </p:nvPr>
        </p:nvGraphicFramePr>
        <p:xfrm>
          <a:off x="7130642" y="2094080"/>
          <a:ext cx="4404222" cy="31600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1804">
                  <a:extLst>
                    <a:ext uri="{9D8B030D-6E8A-4147-A177-3AD203B41FA5}">
                      <a16:colId xmlns:a16="http://schemas.microsoft.com/office/drawing/2014/main" val="1583204022"/>
                    </a:ext>
                  </a:extLst>
                </a:gridCol>
                <a:gridCol w="1384344">
                  <a:extLst>
                    <a:ext uri="{9D8B030D-6E8A-4147-A177-3AD203B41FA5}">
                      <a16:colId xmlns:a16="http://schemas.microsoft.com/office/drawing/2014/main" val="2240928724"/>
                    </a:ext>
                  </a:extLst>
                </a:gridCol>
                <a:gridCol w="1468074">
                  <a:extLst>
                    <a:ext uri="{9D8B030D-6E8A-4147-A177-3AD203B41FA5}">
                      <a16:colId xmlns:a16="http://schemas.microsoft.com/office/drawing/2014/main" val="228281230"/>
                    </a:ext>
                  </a:extLst>
                </a:gridCol>
              </a:tblGrid>
              <a:tr h="68195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Technology</a:t>
                      </a:r>
                    </a:p>
                  </a:txBody>
                  <a:tcPr anchor="ctr"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2025</a:t>
                      </a:r>
                    </a:p>
                  </a:txBody>
                  <a:tcPr anchor="ctr"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2035</a:t>
                      </a:r>
                    </a:p>
                  </a:txBody>
                  <a:tcPr anchor="ctr">
                    <a:solidFill>
                      <a:srgbClr val="244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640428"/>
                  </a:ext>
                </a:extLst>
              </a:tr>
              <a:tr h="4956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331230"/>
                  </a:ext>
                </a:extLst>
              </a:tr>
              <a:tr h="4956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 Charger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26650"/>
                  </a:ext>
                </a:extLst>
              </a:tr>
              <a:tr h="4956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Battery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23642"/>
                  </a:ext>
                </a:extLst>
              </a:tr>
              <a:tr h="4956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HPWH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0.02%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690056"/>
                  </a:ext>
                </a:extLst>
              </a:tr>
              <a:tr h="4956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0.07%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485195"/>
                  </a:ext>
                </a:extLst>
              </a:tr>
            </a:tbl>
          </a:graphicData>
        </a:graphic>
      </p:graphicFrame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D38FA15-B906-2060-63E0-AD646BD3B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560" y="2011320"/>
            <a:ext cx="6236825" cy="38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8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D7355-BD71-5AD7-CC8C-3F48DFD31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5D5BF1-A262-3F28-B9B5-1DD999A2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07364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Load Impacts – All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B224E-5B6C-C924-6713-05490D24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5C3E7-48FE-C0E7-ADCD-ECA912B73B6E}"/>
              </a:ext>
            </a:extLst>
          </p:cNvPr>
          <p:cNvSpPr txBox="1"/>
          <p:nvPr/>
        </p:nvSpPr>
        <p:spPr>
          <a:xfrm>
            <a:off x="1635433" y="968394"/>
            <a:ext cx="836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 Window, PG&amp;E 1-in-2 August System Worst Day</a:t>
            </a:r>
          </a:p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(2025-2035)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EC80CD6-2607-C790-55F1-BCF1FB366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648132"/>
              </p:ext>
            </p:extLst>
          </p:nvPr>
        </p:nvGraphicFramePr>
        <p:xfrm>
          <a:off x="1655779" y="1614414"/>
          <a:ext cx="8229600" cy="4201922"/>
        </p:xfrm>
        <a:graphic>
          <a:graphicData uri="http://schemas.openxmlformats.org/drawingml/2006/table">
            <a:tbl>
              <a:tblPr firstRow="1" firstCol="1" bandRow="1"/>
              <a:tblGrid>
                <a:gridCol w="1005840">
                  <a:extLst>
                    <a:ext uri="{9D8B030D-6E8A-4147-A177-3AD203B41FA5}">
                      <a16:colId xmlns:a16="http://schemas.microsoft.com/office/drawing/2014/main" val="19399906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8985239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09582204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33784559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22073817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540390571"/>
                    </a:ext>
                  </a:extLst>
                </a:gridCol>
              </a:tblGrid>
              <a:tr h="216615"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# Enrolled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 Customer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Aggregate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61805"/>
                  </a:ext>
                </a:extLst>
              </a:tr>
              <a:tr h="666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Load Impact (kWh/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Ref. Load (kWh/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Load Impact (MWh/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Ref. Load (MWh/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8628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48,597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0.42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20.64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79.33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76473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87,187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0.46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40.01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142.29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68935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114,719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0.47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54.27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187.24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52351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138,870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0.48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66.37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226.66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87730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160,313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0.48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77.40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261.63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04188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180,504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0.49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87.94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294.60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40737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200,726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0.49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98.50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327.62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3047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220,855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0.49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109.00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360.45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30002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241,058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119.55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393.44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37381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261,211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130.07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426.33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2963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281,329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140.57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459.15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91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0B906-CDA7-2C0D-ED77-DFA67497D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4085928-7B12-13F2-D261-B4FB0515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07364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Load Impacts – Hourly Load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0D573-228B-7635-5909-BA63AFF0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A0773-656E-CF89-7E2E-57E2C42E7C34}"/>
              </a:ext>
            </a:extLst>
          </p:cNvPr>
          <p:cNvSpPr txBox="1"/>
          <p:nvPr/>
        </p:nvSpPr>
        <p:spPr>
          <a:xfrm>
            <a:off x="2309535" y="1019415"/>
            <a:ext cx="769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Aggregate Hourly Loads and Load Impacts,</a:t>
            </a:r>
          </a:p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PG&amp;E 1-in-2 August System Worst Day in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A6F0E0-8E1A-2B2C-D5CD-5C744BCB9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12" y="1604190"/>
            <a:ext cx="7162825" cy="4177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580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BF00F-ABC8-EBE9-638B-1A74D506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682" y="720671"/>
            <a:ext cx="6825007" cy="852407"/>
          </a:xfrm>
        </p:spPr>
        <p:txBody>
          <a:bodyPr>
            <a:normAutofit/>
          </a:bodyPr>
          <a:lstStyle/>
          <a:p>
            <a:pPr algn="l"/>
            <a:r>
              <a:rPr lang="en-US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41A8B-3C66-26D5-B09B-8ADC6B97D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1681" y="1921791"/>
            <a:ext cx="6825007" cy="3231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Program Description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</a:rPr>
              <a:t>Ex-Post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Ex-Ante Analysis</a:t>
            </a:r>
            <a:endParaRPr lang="en-US" sz="2400" dirty="0">
              <a:solidFill>
                <a:srgbClr val="000000"/>
              </a:solidFill>
              <a:latin typeface="Verdana"/>
              <a:ea typeface="Verdan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Key Findings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3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0C0A7-8C50-CDB3-761A-8B3D8A82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FA1813A-6BC8-C1A6-40C0-BF901C8F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07364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Load Impacts – by LCA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7A2C1-8A3D-B8C3-0CBC-AF8F830F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EB7F6-F065-A6E9-5578-C9DFA6A80133}"/>
              </a:ext>
            </a:extLst>
          </p:cNvPr>
          <p:cNvSpPr txBox="1"/>
          <p:nvPr/>
        </p:nvSpPr>
        <p:spPr>
          <a:xfrm>
            <a:off x="2430276" y="876561"/>
            <a:ext cx="769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Window Load Impacts by LCA, </a:t>
            </a:r>
          </a:p>
          <a:p>
            <a:pPr algn="ctr"/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PG&amp;E 1-in-2</a:t>
            </a:r>
            <a:r>
              <a:rPr lang="en-US" sz="16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 System Worst Day in 2025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FED335-F0EF-B68E-7187-5041E5EC0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22" y="1420243"/>
            <a:ext cx="7891099" cy="460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63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E8D3A-BA54-7E22-A649-5C670364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3038887-C798-87A3-8A00-39EA9BFD2DBB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Findings and Recommendations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AE4AF3-ED7C-62A3-BD9C-D39D029C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016BB6-8580-8EE9-9E8A-3957A223A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1128998"/>
            <a:ext cx="11302738" cy="451415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2000" b="1" dirty="0">
                <a:solidFill>
                  <a:srgbClr val="D17851"/>
                </a:solidFill>
              </a:rPr>
              <a:t>Ex-Post Load Impacts: </a:t>
            </a:r>
          </a:p>
          <a:p>
            <a:pPr lvl="1"/>
            <a:r>
              <a:rPr lang="en-US" sz="2000" dirty="0"/>
              <a:t>Small impacts from the single test event in PY2024, likely due to low temperatures.</a:t>
            </a:r>
          </a:p>
          <a:p>
            <a:pPr lvl="1"/>
            <a:r>
              <a:rPr lang="en-US" sz="2000" dirty="0"/>
              <a:t>DLS strategy produced statistically significant load reductions during the peak period for customers on TOU rates.</a:t>
            </a:r>
          </a:p>
          <a:p>
            <a:endParaRPr lang="en-US" sz="700" dirty="0"/>
          </a:p>
          <a:p>
            <a:r>
              <a:rPr lang="en-US" sz="2000" b="1" dirty="0">
                <a:solidFill>
                  <a:srgbClr val="D17851"/>
                </a:solidFill>
              </a:rPr>
              <a:t>Ex-Ante Load Impacts:</a:t>
            </a:r>
          </a:p>
          <a:p>
            <a:pPr lvl="1"/>
            <a:r>
              <a:rPr lang="en-US" dirty="0"/>
              <a:t>Significant growth of load impacts over the forecast window from 2025-2035 due to</a:t>
            </a:r>
          </a:p>
          <a:p>
            <a:pPr lvl="2"/>
            <a:r>
              <a:rPr lang="en-US" dirty="0"/>
              <a:t>Increased enrollments</a:t>
            </a:r>
          </a:p>
          <a:p>
            <a:pPr lvl="2"/>
            <a:r>
              <a:rPr lang="en-US" dirty="0"/>
              <a:t>Changing technology mix</a:t>
            </a:r>
            <a:endParaRPr lang="en-US" sz="700" dirty="0"/>
          </a:p>
          <a:p>
            <a:r>
              <a:rPr lang="en-US" sz="2000" b="1" dirty="0">
                <a:solidFill>
                  <a:srgbClr val="D17851"/>
                </a:solidFill>
              </a:rPr>
              <a:t>Going Forward:</a:t>
            </a:r>
          </a:p>
          <a:p>
            <a:pPr lvl="1"/>
            <a:r>
              <a:rPr lang="en-US" sz="2000" dirty="0"/>
              <a:t>We recommend calling events across sub-LAPs and varying weather conditions to help understand how performance varies by location and weather for </a:t>
            </a:r>
            <a:r>
              <a:rPr lang="en-US" sz="2000" i="1" dirty="0"/>
              <a:t>each technology type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10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673100"/>
            <a:ext cx="8229600" cy="9469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Questions?  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53" y="1959792"/>
            <a:ext cx="11302738" cy="3588111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en-US" altLang="en-US" sz="2800" dirty="0"/>
              <a:t>Contact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600" dirty="0"/>
              <a:t>	Sherry Wang: </a:t>
            </a:r>
            <a:r>
              <a:rPr lang="en-US" altLang="en-US" sz="2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swang@caenergy.com</a:t>
            </a:r>
            <a:endParaRPr lang="en-US" alt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400" dirty="0"/>
              <a:t>	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dirty="0"/>
              <a:t>	</a:t>
            </a:r>
            <a:r>
              <a:rPr lang="en-US" altLang="en-US" sz="2600" dirty="0"/>
              <a:t>Christensen Associates Energy Consulting</a:t>
            </a:r>
            <a:br>
              <a:rPr lang="en-US" altLang="en-US" sz="2600" dirty="0"/>
            </a:br>
            <a:r>
              <a:rPr lang="en-US" altLang="en-US" sz="2600" dirty="0"/>
              <a:t>	Madison, Wisconsin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600" dirty="0"/>
              <a:t>	608-216-7110</a:t>
            </a:r>
          </a:p>
          <a:p>
            <a:pPr marL="457200" lvl="1" indent="0">
              <a:lnSpc>
                <a:spcPct val="75000"/>
              </a:lnSpc>
              <a:buNone/>
            </a:pPr>
            <a:endParaRPr lang="en-US" altLang="en-US" sz="280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170B1FF-D3F2-31F6-E358-717FA86C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176" y="6252306"/>
            <a:ext cx="698629" cy="292925"/>
          </a:xfrm>
        </p:spPr>
        <p:txBody>
          <a:bodyPr/>
          <a:lstStyle/>
          <a:p>
            <a:fld id="{C5CF44A8-5BD1-B84E-B3EB-10696AB18F24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774D9-1D1F-D8AC-6299-EEE405DC2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0739FB5-2B54-21D6-9FBB-E3CAB5ACE7AE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Program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516A5-2A79-AB04-EE65-E5BCC255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11264638" cy="433928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 ART program is a voluntary residential demand response program for customers with smart home technologies such as</a:t>
            </a:r>
          </a:p>
          <a:p>
            <a:pPr marL="457200" lvl="1" indent="0">
              <a:buNone/>
            </a:pPr>
            <a:r>
              <a:rPr lang="en-US" sz="1800" dirty="0"/>
              <a:t>Smart Communicating Thermostats (SCTs), Heat Pump Water Heaters (HPWH), Electric Vehicle (EV) chargers, Battery Storage (Battery)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Customers enroll in ART through a PG&amp;E-contracted Provider. </a:t>
            </a:r>
          </a:p>
          <a:p>
            <a:pPr marL="457200" lvl="1" indent="0">
              <a:buNone/>
            </a:pPr>
            <a:r>
              <a:rPr lang="en-US" sz="1800" dirty="0"/>
              <a:t>In PY2024, there is only one Provider, so </a:t>
            </a:r>
            <a:r>
              <a:rPr lang="en-US" sz="1800" u="sng" dirty="0"/>
              <a:t>all ex-post results are confidential</a:t>
            </a:r>
            <a:r>
              <a:rPr lang="en-US" sz="1800" dirty="0"/>
              <a:t>.</a:t>
            </a:r>
            <a:endParaRPr lang="en-US" sz="1800" u="sn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CAD88-4641-1C6C-3C14-B2105365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3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0C5FF2-E836-A622-9930-9BA53398C838}"/>
              </a:ext>
            </a:extLst>
          </p:cNvPr>
          <p:cNvGrpSpPr/>
          <p:nvPr/>
        </p:nvGrpSpPr>
        <p:grpSpPr>
          <a:xfrm>
            <a:off x="1559608" y="4378130"/>
            <a:ext cx="9072783" cy="1031563"/>
            <a:chOff x="1615406" y="4378130"/>
            <a:chExt cx="9072783" cy="10315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63D3E9E-86AC-49E1-A5B0-3B665D70ADE7}"/>
                </a:ext>
              </a:extLst>
            </p:cNvPr>
            <p:cNvSpPr/>
            <p:nvPr/>
          </p:nvSpPr>
          <p:spPr>
            <a:xfrm>
              <a:off x="1615406" y="4378130"/>
              <a:ext cx="1679731" cy="10315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24418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PG&amp;E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8BF450D9-24E9-DFBD-60C4-0582B0B3B499}"/>
                </a:ext>
              </a:extLst>
            </p:cNvPr>
            <p:cNvSpPr/>
            <p:nvPr/>
          </p:nvSpPr>
          <p:spPr>
            <a:xfrm>
              <a:off x="3448463" y="4666731"/>
              <a:ext cx="1649932" cy="529683"/>
            </a:xfrm>
            <a:prstGeom prst="rightArrow">
              <a:avLst/>
            </a:prstGeom>
            <a:solidFill>
              <a:srgbClr val="24418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418E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1562AA-5BAD-AB35-B241-47E71BCDFAF5}"/>
                </a:ext>
              </a:extLst>
            </p:cNvPr>
            <p:cNvSpPr txBox="1"/>
            <p:nvPr/>
          </p:nvSpPr>
          <p:spPr>
            <a:xfrm>
              <a:off x="3363016" y="4452551"/>
              <a:ext cx="1575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Pay for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591A08D-600B-093F-14AE-CF904271550B}"/>
                </a:ext>
              </a:extLst>
            </p:cNvPr>
            <p:cNvSpPr/>
            <p:nvPr/>
          </p:nvSpPr>
          <p:spPr>
            <a:xfrm>
              <a:off x="5151562" y="4426684"/>
              <a:ext cx="1707173" cy="9787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24418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Third-Party Providers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1E0F1722-AE22-798D-8A98-CC3A3EC6CF39}"/>
                </a:ext>
              </a:extLst>
            </p:cNvPr>
            <p:cNvSpPr/>
            <p:nvPr/>
          </p:nvSpPr>
          <p:spPr>
            <a:xfrm>
              <a:off x="7015849" y="4636921"/>
              <a:ext cx="1859941" cy="522808"/>
            </a:xfrm>
            <a:prstGeom prst="rightArrow">
              <a:avLst/>
            </a:prstGeom>
            <a:solidFill>
              <a:srgbClr val="2441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418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D138FA-05F7-5FB3-C91D-D909FFE4B948}"/>
                </a:ext>
              </a:extLst>
            </p:cNvPr>
            <p:cNvSpPr txBox="1"/>
            <p:nvPr/>
          </p:nvSpPr>
          <p:spPr>
            <a:xfrm>
              <a:off x="6911902" y="4442807"/>
              <a:ext cx="21036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Dispatch Smart</a:t>
              </a:r>
            </a:p>
            <a:p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58D239-9ED6-112E-691E-EC0C79419FC0}"/>
                </a:ext>
              </a:extLst>
            </p:cNvPr>
            <p:cNvSpPr/>
            <p:nvPr/>
          </p:nvSpPr>
          <p:spPr>
            <a:xfrm>
              <a:off x="8999929" y="4421115"/>
              <a:ext cx="1688260" cy="9787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24418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Customers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6CC832-B99F-8FD1-9A83-914CD4AF5837}"/>
                </a:ext>
              </a:extLst>
            </p:cNvPr>
            <p:cNvSpPr txBox="1"/>
            <p:nvPr/>
          </p:nvSpPr>
          <p:spPr>
            <a:xfrm>
              <a:off x="3341552" y="5058360"/>
              <a:ext cx="1633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Performance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D25921-87A1-3B6B-60F6-24037985C254}"/>
                </a:ext>
              </a:extLst>
            </p:cNvPr>
            <p:cNvSpPr txBox="1"/>
            <p:nvPr/>
          </p:nvSpPr>
          <p:spPr>
            <a:xfrm>
              <a:off x="6911902" y="5031520"/>
              <a:ext cx="1679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Technologies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76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F3DC4-AB9A-6C2B-5E4B-3F80F7CEB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AC48C44-A0BD-A1CA-A4FB-24189877F601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Program Description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1E80A-8B70-3BBE-0322-0EA87FC06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27" y="2635045"/>
            <a:ext cx="11002346" cy="3358735"/>
          </a:xfrm>
        </p:spPr>
        <p:txBody>
          <a:bodyPr/>
          <a:lstStyle/>
          <a:p>
            <a:r>
              <a:rPr lang="en-US" dirty="0"/>
              <a:t>By the end of PY2024 (October 2024), the only technology enrolled is smart thermostat, and these customers were transitioned from the Smart Thermostat Control Pilot (BYOT).</a:t>
            </a:r>
          </a:p>
          <a:p>
            <a:r>
              <a:rPr lang="en-US" dirty="0"/>
              <a:t>ART event may be called year-round for all hours and seven days a week for the following reasons:</a:t>
            </a:r>
          </a:p>
          <a:p>
            <a:pPr lvl="1"/>
            <a:r>
              <a:rPr lang="en-US" sz="1800" dirty="0"/>
              <a:t>CAISO market award dispatch</a:t>
            </a:r>
          </a:p>
          <a:p>
            <a:pPr lvl="1"/>
            <a:r>
              <a:rPr lang="en-US" sz="1800" dirty="0"/>
              <a:t>PG&amp;E system emergencies or near-emergencies for distribution service</a:t>
            </a:r>
          </a:p>
          <a:p>
            <a:pPr lvl="1"/>
            <a:r>
              <a:rPr lang="en-US" sz="1800" dirty="0"/>
              <a:t>Test event for the purpose of calculating incentive payments for third-party providers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D388A-9F77-D800-B6C6-4217324B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FB135C-9706-3F4C-1330-1BC594BB9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969377"/>
              </p:ext>
            </p:extLst>
          </p:nvPr>
        </p:nvGraphicFramePr>
        <p:xfrm>
          <a:off x="2368415" y="952711"/>
          <a:ext cx="7455170" cy="222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34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F1560-6A52-7A73-7673-DC06542D9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C899A51-285B-072B-B46A-DF4E71F55AFB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Program Description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BCCB-3DEA-248A-C503-75A76EAC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11264638" cy="4339287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24418E"/>
                </a:solidFill>
              </a:rPr>
              <a:t>Daily Load-Shifting (DLS) </a:t>
            </a:r>
            <a:r>
              <a:rPr lang="en-US" dirty="0"/>
              <a:t>strategy is required for customers on a time-varying rate, using the automated technology to reduce loads during the hours with time-varying rates.</a:t>
            </a:r>
          </a:p>
          <a:p>
            <a:pPr lvl="1"/>
            <a:r>
              <a:rPr lang="en-US" dirty="0"/>
              <a:t>ART customers may opt out of the DLS strategy after 12 months.</a:t>
            </a:r>
          </a:p>
          <a:p>
            <a:pPr lvl="1"/>
            <a:r>
              <a:rPr lang="en-US" dirty="0"/>
              <a:t>Many ART customers already had DLS implemented during the Smart Thermostat Control Pilot.</a:t>
            </a:r>
          </a:p>
          <a:p>
            <a:pPr lvl="1"/>
            <a:r>
              <a:rPr lang="en-US" dirty="0"/>
              <a:t>DLS may have continued after the conclusion of the Pilot.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356AB-8B3A-E2CB-5965-3A712A8E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95D29-D90C-348F-65B4-A7D1E18E3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A4A0EDD-27BA-1B26-7D3C-94D31C460767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PY2024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7961-A4CF-EA03-9285-7006F68D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75D6268-A014-850B-7CE5-6670EAAB9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806272"/>
              </p:ext>
            </p:extLst>
          </p:nvPr>
        </p:nvGraphicFramePr>
        <p:xfrm>
          <a:off x="558765" y="1319212"/>
          <a:ext cx="554018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582EF15-FEE3-3621-3A13-DF9822BBBA52}"/>
              </a:ext>
            </a:extLst>
          </p:cNvPr>
          <p:cNvGrpSpPr/>
          <p:nvPr/>
        </p:nvGrpSpPr>
        <p:grpSpPr>
          <a:xfrm>
            <a:off x="6633571" y="1538631"/>
            <a:ext cx="4791513" cy="3907847"/>
            <a:chOff x="6633571" y="1538631"/>
            <a:chExt cx="4791513" cy="390784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578F33-3AF4-49DB-0497-3E3609CA07F8}"/>
                </a:ext>
              </a:extLst>
            </p:cNvPr>
            <p:cNvSpPr/>
            <p:nvPr/>
          </p:nvSpPr>
          <p:spPr>
            <a:xfrm>
              <a:off x="6834058" y="1635129"/>
              <a:ext cx="4591026" cy="33989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CCB9CD-6187-706F-FE9E-BAB3E5A8784B}"/>
                </a:ext>
              </a:extLst>
            </p:cNvPr>
            <p:cNvSpPr txBox="1"/>
            <p:nvPr/>
          </p:nvSpPr>
          <p:spPr>
            <a:xfrm>
              <a:off x="6891574" y="2030158"/>
              <a:ext cx="453038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Over 12k customers enrolled by the Oct 25</a:t>
              </a:r>
              <a:r>
                <a:rPr lang="en-US" baseline="30000" dirty="0">
                  <a:latin typeface="Verdana" panose="020B0604030504040204" pitchFamily="34" charset="0"/>
                  <a:ea typeface="Verdana" panose="020B0604030504040204" pitchFamily="34" charset="0"/>
                </a:rPr>
                <a:t>th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 Test Event.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Enrollment continued (increased) after the Oct 25</a:t>
              </a:r>
              <a:r>
                <a:rPr lang="en-US" baseline="30000" dirty="0">
                  <a:latin typeface="Verdana" panose="020B0604030504040204" pitchFamily="34" charset="0"/>
                  <a:ea typeface="Verdana" panose="020B0604030504040204" pitchFamily="34" charset="0"/>
                </a:rPr>
                <a:t>th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 Test Event.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DLS Analysis included over 13k TOU customers by the end of PY2024 (Oct 31</a:t>
              </a:r>
              <a:r>
                <a:rPr lang="en-US" baseline="30000" dirty="0">
                  <a:latin typeface="Verdana" panose="020B0604030504040204" pitchFamily="34" charset="0"/>
                  <a:ea typeface="Verdana" panose="020B0604030504040204" pitchFamily="34" charset="0"/>
                </a:rPr>
                <a:t>st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6" name="Picture 15" descr="Report Icon PNG Images, Vectors Free Download - Pngtree">
              <a:extLst>
                <a:ext uri="{FF2B5EF4-FFF2-40B4-BE49-F238E27FC236}">
                  <a16:creationId xmlns:a16="http://schemas.microsoft.com/office/drawing/2014/main" id="{F3A6EC35-167A-8770-9867-0ED139269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571" y="1538631"/>
              <a:ext cx="527158" cy="52715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1556EA9-45B1-E40C-D133-EA506FEA299A}"/>
              </a:ext>
            </a:extLst>
          </p:cNvPr>
          <p:cNvSpPr txBox="1"/>
          <p:nvPr/>
        </p:nvSpPr>
        <p:spPr>
          <a:xfrm>
            <a:off x="917344" y="1148418"/>
            <a:ext cx="3303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Participation Counts </a:t>
            </a:r>
            <a:b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by Billing Rate</a:t>
            </a:r>
          </a:p>
        </p:txBody>
      </p:sp>
    </p:spTree>
    <p:extLst>
      <p:ext uri="{BB962C8B-B14F-4D97-AF65-F5344CB8AC3E}">
        <p14:creationId xmlns:p14="http://schemas.microsoft.com/office/powerpoint/2010/main" val="388467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1C2F0-1615-2786-819F-2769231F2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FDEDC7CC-AC18-324B-016B-EA0B33AF7D7D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Methodology – Event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47D31-B70B-A325-6743-CF422D03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11264638" cy="4339287"/>
          </a:xfrm>
          <a:ln>
            <a:noFill/>
          </a:ln>
        </p:spPr>
        <p:txBody>
          <a:bodyPr/>
          <a:lstStyle/>
          <a:p>
            <a:r>
              <a:rPr lang="en-US" altLang="en-US" sz="2400" dirty="0"/>
              <a:t>Matched Control Group + Difference-in-Differences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40250-6955-21E1-0BA5-F9A624B6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0FCAA-0AA3-06BC-97C4-60E3337FFE1B}"/>
              </a:ext>
            </a:extLst>
          </p:cNvPr>
          <p:cNvSpPr/>
          <p:nvPr/>
        </p:nvSpPr>
        <p:spPr>
          <a:xfrm>
            <a:off x="662117" y="2315360"/>
            <a:ext cx="3208789" cy="3170099"/>
          </a:xfrm>
          <a:prstGeom prst="rect">
            <a:avLst/>
          </a:prstGeom>
          <a:solidFill>
            <a:schemeClr val="bg1"/>
          </a:solidFill>
          <a:ln>
            <a:solidFill>
              <a:srgbClr val="24418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95721A-BC5A-15EA-BE93-9579C5893DCF}"/>
              </a:ext>
            </a:extLst>
          </p:cNvPr>
          <p:cNvSpPr/>
          <p:nvPr/>
        </p:nvSpPr>
        <p:spPr>
          <a:xfrm>
            <a:off x="816264" y="1871423"/>
            <a:ext cx="2900494" cy="618689"/>
          </a:xfrm>
          <a:prstGeom prst="roundRect">
            <a:avLst/>
          </a:prstGeom>
          <a:solidFill>
            <a:srgbClr val="24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Event-Like </a:t>
            </a:r>
            <a:b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Non-Event Days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4F94C-E12E-18C2-2BD8-ADF38B6E5275}"/>
              </a:ext>
            </a:extLst>
          </p:cNvPr>
          <p:cNvSpPr txBox="1"/>
          <p:nvPr/>
        </p:nvSpPr>
        <p:spPr>
          <a:xfrm>
            <a:off x="720838" y="2608017"/>
            <a:ext cx="3150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Only one event day on October 25,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Select October days that are closest to the average temperature on the event day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F81683-BA54-88BB-1EE0-5DCF271F7C68}"/>
              </a:ext>
            </a:extLst>
          </p:cNvPr>
          <p:cNvSpPr/>
          <p:nvPr/>
        </p:nvSpPr>
        <p:spPr>
          <a:xfrm>
            <a:off x="4158474" y="2315360"/>
            <a:ext cx="4090195" cy="3170099"/>
          </a:xfrm>
          <a:prstGeom prst="rect">
            <a:avLst/>
          </a:prstGeom>
          <a:solidFill>
            <a:schemeClr val="bg1"/>
          </a:solidFill>
          <a:ln>
            <a:solidFill>
              <a:srgbClr val="24418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458D6-5E2F-EB85-5889-25B4AF1F487E}"/>
              </a:ext>
            </a:extLst>
          </p:cNvPr>
          <p:cNvSpPr txBox="1"/>
          <p:nvPr/>
        </p:nvSpPr>
        <p:spPr>
          <a:xfrm>
            <a:off x="4181350" y="2503459"/>
            <a:ext cx="4090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Control pool: a sample of ~200,000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Propensity score matching: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Within the same LCA and NEM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Match on load profile on event-like non-event days, weather sensitivity, solar installation size, and battery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30DB53-4B5F-7D6D-61E5-199AEC320CFD}"/>
              </a:ext>
            </a:extLst>
          </p:cNvPr>
          <p:cNvSpPr/>
          <p:nvPr/>
        </p:nvSpPr>
        <p:spPr>
          <a:xfrm>
            <a:off x="4513277" y="1868730"/>
            <a:ext cx="3384958" cy="618689"/>
          </a:xfrm>
          <a:prstGeom prst="roundRect">
            <a:avLst/>
          </a:prstGeom>
          <a:solidFill>
            <a:srgbClr val="24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Control Group </a:t>
            </a:r>
            <a:b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Matching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746BA1-DA77-E030-97BC-48C53BA121E7}"/>
              </a:ext>
            </a:extLst>
          </p:cNvPr>
          <p:cNvSpPr/>
          <p:nvPr/>
        </p:nvSpPr>
        <p:spPr>
          <a:xfrm>
            <a:off x="8536237" y="2315360"/>
            <a:ext cx="3192474" cy="3170099"/>
          </a:xfrm>
          <a:prstGeom prst="rect">
            <a:avLst/>
          </a:prstGeom>
          <a:solidFill>
            <a:schemeClr val="bg1"/>
          </a:solidFill>
          <a:ln>
            <a:solidFill>
              <a:srgbClr val="24418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28A2FC-12EB-1BCA-25A3-0A793D2DE71E}"/>
              </a:ext>
            </a:extLst>
          </p:cNvPr>
          <p:cNvSpPr/>
          <p:nvPr/>
        </p:nvSpPr>
        <p:spPr>
          <a:xfrm>
            <a:off x="9045188" y="1863858"/>
            <a:ext cx="2208219" cy="618689"/>
          </a:xfrm>
          <a:prstGeom prst="roundRect">
            <a:avLst/>
          </a:prstGeom>
          <a:solidFill>
            <a:srgbClr val="24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Difference-in-Differences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71B82D-0269-AE15-C5A7-4C27810415B1}"/>
              </a:ext>
            </a:extLst>
          </p:cNvPr>
          <p:cNvSpPr txBox="1"/>
          <p:nvPr/>
        </p:nvSpPr>
        <p:spPr>
          <a:xfrm>
            <a:off x="8580501" y="2511193"/>
            <a:ext cx="3192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Intuitively, load impacts are the difference between the following: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Event day loads between ART and control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Non-event day loads between ART and control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0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7D6DC-078D-1845-74AF-65E21E98B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C11C07D-F98F-6622-1E85-A7E967E5D380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Load Impacts – Event Day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8F40BA2-A039-82BB-21EC-2C416AA1B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80176"/>
              </p:ext>
            </p:extLst>
          </p:nvPr>
        </p:nvGraphicFramePr>
        <p:xfrm>
          <a:off x="405352" y="1117199"/>
          <a:ext cx="7600390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1066722">
                  <a:extLst>
                    <a:ext uri="{9D8B030D-6E8A-4147-A177-3AD203B41FA5}">
                      <a16:colId xmlns:a16="http://schemas.microsoft.com/office/drawing/2014/main" val="1390463931"/>
                    </a:ext>
                  </a:extLst>
                </a:gridCol>
                <a:gridCol w="1066722">
                  <a:extLst>
                    <a:ext uri="{9D8B030D-6E8A-4147-A177-3AD203B41FA5}">
                      <a16:colId xmlns:a16="http://schemas.microsoft.com/office/drawing/2014/main" val="3363254373"/>
                    </a:ext>
                  </a:extLst>
                </a:gridCol>
                <a:gridCol w="1600082">
                  <a:extLst>
                    <a:ext uri="{9D8B030D-6E8A-4147-A177-3AD203B41FA5}">
                      <a16:colId xmlns:a16="http://schemas.microsoft.com/office/drawing/2014/main" val="2314194210"/>
                    </a:ext>
                  </a:extLst>
                </a:gridCol>
                <a:gridCol w="2266782">
                  <a:extLst>
                    <a:ext uri="{9D8B030D-6E8A-4147-A177-3AD203B41FA5}">
                      <a16:colId xmlns:a16="http://schemas.microsoft.com/office/drawing/2014/main" val="857233152"/>
                    </a:ext>
                  </a:extLst>
                </a:gridCol>
                <a:gridCol w="1600082">
                  <a:extLst>
                    <a:ext uri="{9D8B030D-6E8A-4147-A177-3AD203B41FA5}">
                      <a16:colId xmlns:a16="http://schemas.microsoft.com/office/drawing/2014/main" val="299428207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Trigger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Hours 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Sub-LAPs Dispatched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# Customers Dispatched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3600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Oct 25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4:00-5:00 p.m.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Sub-LAPs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12,138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8939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A51A7-8BD7-1B52-D07F-0F8E9702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05736-9025-F7A7-06B9-BAD9338220C5}"/>
              </a:ext>
            </a:extLst>
          </p:cNvPr>
          <p:cNvSpPr txBox="1"/>
          <p:nvPr/>
        </p:nvSpPr>
        <p:spPr>
          <a:xfrm>
            <a:off x="9409471" y="3432664"/>
            <a:ext cx="2470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Avg. Event Hour Temp (°F) </a:t>
            </a:r>
          </a:p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by Sub-LAP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609D3-0E17-BCD3-448C-0E44F8D80A12}"/>
              </a:ext>
            </a:extLst>
          </p:cNvPr>
          <p:cNvSpPr txBox="1"/>
          <p:nvPr/>
        </p:nvSpPr>
        <p:spPr>
          <a:xfrm>
            <a:off x="56063" y="3429000"/>
            <a:ext cx="239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Number of Customers </a:t>
            </a:r>
          </a:p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Dispatched by Sub-LAP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508676A-7A5C-1DD0-A2BB-495101FA7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682272"/>
              </p:ext>
            </p:extLst>
          </p:nvPr>
        </p:nvGraphicFramePr>
        <p:xfrm>
          <a:off x="2143432" y="2094271"/>
          <a:ext cx="7393858" cy="395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535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7FD5-5ACF-3AFC-EB9B-C5D556E65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7098978-5119-326B-F5CE-D9228403E1B2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Load Impacts – Event Day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A92D4-1096-CF7B-A544-7EDF84F83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5802303" cy="463999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cs typeface="Times New Roman" panose="02020603050405020304" pitchFamily="18" charset="0"/>
              </a:rPr>
              <a:t>The </a:t>
            </a:r>
            <a:r>
              <a:rPr lang="en-US" sz="2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 temperature during the event was only </a:t>
            </a:r>
            <a:r>
              <a:rPr lang="en-US" sz="2200" i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77°F</a:t>
            </a:r>
            <a:r>
              <a:rPr lang="en-US" sz="2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Load impacts are low across sub-LAPs and subgroups.</a:t>
            </a:r>
            <a:endParaRPr lang="en-US" sz="2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cs typeface="Times New Roman" panose="02020603050405020304" pitchFamily="18" charset="0"/>
              </a:rPr>
              <a:t>We observe an increase in loads before the event hour, similar to the </a:t>
            </a:r>
            <a:r>
              <a:rPr lang="en-US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“pre-cooling” </a:t>
            </a:r>
            <a:r>
              <a:rPr lang="en-US" sz="2200" dirty="0">
                <a:cs typeface="Times New Roman" panose="02020603050405020304" pitchFamily="18" charset="0"/>
              </a:rPr>
              <a:t>observed in the Smart Thermostat Control Pilot study.</a:t>
            </a:r>
          </a:p>
          <a:p>
            <a:r>
              <a:rPr lang="en-US" sz="2200" dirty="0">
                <a:cs typeface="Times New Roman" panose="02020603050405020304" pitchFamily="18" charset="0"/>
              </a:rPr>
              <a:t>Loads did not increase after the event, likely due to the mild temperature.</a:t>
            </a:r>
            <a:endParaRPr lang="en-US" sz="2200" dirty="0"/>
          </a:p>
          <a:p>
            <a:r>
              <a:rPr lang="en-US" sz="2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Customers on E-TOU-C rate (largest share of customers)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had lower load reduction than customers on E-1 rate (non-TOU).</a:t>
            </a:r>
            <a:endParaRPr lang="en-US" sz="2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1B1D59-CB10-65CE-18A1-87CC7F74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9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BCAAAF-27FC-4F2B-22BF-F5A57B61C78D}"/>
              </a:ext>
            </a:extLst>
          </p:cNvPr>
          <p:cNvGrpSpPr/>
          <p:nvPr/>
        </p:nvGrpSpPr>
        <p:grpSpPr>
          <a:xfrm>
            <a:off x="6496382" y="1446170"/>
            <a:ext cx="4984036" cy="3811654"/>
            <a:chOff x="7397768" y="1822851"/>
            <a:chExt cx="4082649" cy="32481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3A5EBD-5D27-FCF9-9A87-A2E4DD6B6C03}"/>
                </a:ext>
              </a:extLst>
            </p:cNvPr>
            <p:cNvSpPr/>
            <p:nvPr/>
          </p:nvSpPr>
          <p:spPr>
            <a:xfrm>
              <a:off x="10439876" y="1822851"/>
              <a:ext cx="125904" cy="28270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26FE48A-9546-4E0C-353F-ED4DA0DEC84C}"/>
                </a:ext>
              </a:extLst>
            </p:cNvPr>
            <p:cNvCxnSpPr>
              <a:cxnSpLocks/>
            </p:cNvCxnSpPr>
            <p:nvPr/>
          </p:nvCxnSpPr>
          <p:spPr>
            <a:xfrm>
              <a:off x="7424339" y="4639111"/>
              <a:ext cx="4056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C21F79-2EEA-0832-CF51-2C28F5746E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7768" y="1822851"/>
              <a:ext cx="31455" cy="283791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B9B275-9F6B-81E1-D11F-1AFD29FCF245}"/>
                </a:ext>
              </a:extLst>
            </p:cNvPr>
            <p:cNvSpPr/>
            <p:nvPr/>
          </p:nvSpPr>
          <p:spPr>
            <a:xfrm>
              <a:off x="7626366" y="2325031"/>
              <a:ext cx="3809210" cy="1985142"/>
            </a:xfrm>
            <a:custGeom>
              <a:avLst/>
              <a:gdLst>
                <a:gd name="connsiteX0" fmla="*/ 0 w 3652024"/>
                <a:gd name="connsiteY0" fmla="*/ 715597 h 1401624"/>
                <a:gd name="connsiteX1" fmla="*/ 317810 w 3652024"/>
                <a:gd name="connsiteY1" fmla="*/ 1105890 h 1401624"/>
                <a:gd name="connsiteX2" fmla="*/ 1031488 w 3652024"/>
                <a:gd name="connsiteY2" fmla="*/ 799232 h 1401624"/>
                <a:gd name="connsiteX3" fmla="*/ 2029522 w 3652024"/>
                <a:gd name="connsiteY3" fmla="*/ 1384671 h 1401624"/>
                <a:gd name="connsiteX4" fmla="*/ 2871439 w 3652024"/>
                <a:gd name="connsiteY4" fmla="*/ 13071 h 1401624"/>
                <a:gd name="connsiteX5" fmla="*/ 3652024 w 3652024"/>
                <a:gd name="connsiteY5" fmla="*/ 810383 h 14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2024" h="1401624">
                  <a:moveTo>
                    <a:pt x="0" y="715597"/>
                  </a:moveTo>
                  <a:cubicBezTo>
                    <a:pt x="72947" y="903774"/>
                    <a:pt x="145895" y="1091951"/>
                    <a:pt x="317810" y="1105890"/>
                  </a:cubicBezTo>
                  <a:cubicBezTo>
                    <a:pt x="489725" y="1119829"/>
                    <a:pt x="746203" y="752769"/>
                    <a:pt x="1031488" y="799232"/>
                  </a:cubicBezTo>
                  <a:cubicBezTo>
                    <a:pt x="1316773" y="845695"/>
                    <a:pt x="1722864" y="1515698"/>
                    <a:pt x="2029522" y="1384671"/>
                  </a:cubicBezTo>
                  <a:cubicBezTo>
                    <a:pt x="2336181" y="1253644"/>
                    <a:pt x="2601022" y="108786"/>
                    <a:pt x="2871439" y="13071"/>
                  </a:cubicBezTo>
                  <a:cubicBezTo>
                    <a:pt x="3141856" y="-82644"/>
                    <a:pt x="3396940" y="363869"/>
                    <a:pt x="3652024" y="810383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5384F8-BDF9-1ECE-6FE0-869B798606D1}"/>
                </a:ext>
              </a:extLst>
            </p:cNvPr>
            <p:cNvCxnSpPr/>
            <p:nvPr/>
          </p:nvCxnSpPr>
          <p:spPr>
            <a:xfrm>
              <a:off x="10627113" y="2336181"/>
              <a:ext cx="0" cy="245327"/>
            </a:xfrm>
            <a:prstGeom prst="straightConnector1">
              <a:avLst/>
            </a:prstGeom>
            <a:ln w="28575">
              <a:solidFill>
                <a:srgbClr val="50923E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DAF663-9EFD-79D8-6248-920B9CBD8109}"/>
                </a:ext>
              </a:extLst>
            </p:cNvPr>
            <p:cNvSpPr txBox="1"/>
            <p:nvPr/>
          </p:nvSpPr>
          <p:spPr>
            <a:xfrm>
              <a:off x="10203366" y="4701678"/>
              <a:ext cx="1232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4-5 p.m.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326CEA3-6680-078F-08B0-CA69A0924879}"/>
                </a:ext>
              </a:extLst>
            </p:cNvPr>
            <p:cNvCxnSpPr/>
            <p:nvPr/>
          </p:nvCxnSpPr>
          <p:spPr>
            <a:xfrm>
              <a:off x="10517460" y="2464419"/>
              <a:ext cx="0" cy="245327"/>
            </a:xfrm>
            <a:prstGeom prst="straightConnector1">
              <a:avLst/>
            </a:prstGeom>
            <a:ln w="28575">
              <a:solidFill>
                <a:srgbClr val="50923E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CE98219-65A0-031D-CC87-4E42DEB9C989}"/>
                </a:ext>
              </a:extLst>
            </p:cNvPr>
            <p:cNvCxnSpPr/>
            <p:nvPr/>
          </p:nvCxnSpPr>
          <p:spPr>
            <a:xfrm>
              <a:off x="10769290" y="2336181"/>
              <a:ext cx="0" cy="245327"/>
            </a:xfrm>
            <a:prstGeom prst="straightConnector1">
              <a:avLst/>
            </a:prstGeom>
            <a:ln w="28575">
              <a:solidFill>
                <a:srgbClr val="50923E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58F898A-CE09-390C-36AD-CEA4523F6641}"/>
                </a:ext>
              </a:extLst>
            </p:cNvPr>
            <p:cNvCxnSpPr/>
            <p:nvPr/>
          </p:nvCxnSpPr>
          <p:spPr>
            <a:xfrm>
              <a:off x="10908447" y="2447692"/>
              <a:ext cx="0" cy="245327"/>
            </a:xfrm>
            <a:prstGeom prst="straightConnector1">
              <a:avLst/>
            </a:prstGeom>
            <a:ln w="28575">
              <a:solidFill>
                <a:srgbClr val="50923E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342C92-4FEE-0913-585A-0E564812370A}"/>
                </a:ext>
              </a:extLst>
            </p:cNvPr>
            <p:cNvSpPr txBox="1"/>
            <p:nvPr/>
          </p:nvSpPr>
          <p:spPr>
            <a:xfrm>
              <a:off x="7990163" y="2815683"/>
              <a:ext cx="2213203" cy="550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Reference loads without Event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54C20D-B016-D2A8-9030-5F9A52EB7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2215" y="2949388"/>
              <a:ext cx="0" cy="27856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E506D65-31FD-E110-1F9E-4B1A53E525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2131" y="2626112"/>
              <a:ext cx="0" cy="37903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C73BA20-D31A-6126-F870-4458007816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1590" y="3227949"/>
              <a:ext cx="0" cy="23406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E1F2003-94D9-E6BF-29F0-91094E0C2E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0898" y="2325031"/>
              <a:ext cx="0" cy="47184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060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ristensen Associates">
      <a:dk1>
        <a:srgbClr val="000000"/>
      </a:dk1>
      <a:lt1>
        <a:srgbClr val="FFFFFF"/>
      </a:lt1>
      <a:dk2>
        <a:srgbClr val="374995"/>
      </a:dk2>
      <a:lt2>
        <a:srgbClr val="FEFEFE"/>
      </a:lt2>
      <a:accent1>
        <a:srgbClr val="FED329"/>
      </a:accent1>
      <a:accent2>
        <a:srgbClr val="FEFEFE"/>
      </a:accent2>
      <a:accent3>
        <a:srgbClr val="374995"/>
      </a:accent3>
      <a:accent4>
        <a:srgbClr val="FED329"/>
      </a:accent4>
      <a:accent5>
        <a:srgbClr val="95989B"/>
      </a:accent5>
      <a:accent6>
        <a:srgbClr val="292929"/>
      </a:accent6>
      <a:hlink>
        <a:srgbClr val="FED329"/>
      </a:hlink>
      <a:folHlink>
        <a:srgbClr val="3332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490DD2B-A460-3649-9A99-3A541DDEABBD}" vid="{2628066A-6AD2-6C4C-BE09-825F9DEFB5B6}"/>
    </a:ext>
  </a:extLst>
</a:theme>
</file>

<file path=ppt/theme/theme2.xml><?xml version="1.0" encoding="utf-8"?>
<a:theme xmlns:a="http://schemas.openxmlformats.org/drawingml/2006/main" name="Office Theme">
  <a:themeElements>
    <a:clrScheme name="Christensen Associates">
      <a:dk1>
        <a:srgbClr val="000000"/>
      </a:dk1>
      <a:lt1>
        <a:srgbClr val="FFFFFF"/>
      </a:lt1>
      <a:dk2>
        <a:srgbClr val="374995"/>
      </a:dk2>
      <a:lt2>
        <a:srgbClr val="FEFEFE"/>
      </a:lt2>
      <a:accent1>
        <a:srgbClr val="FED329"/>
      </a:accent1>
      <a:accent2>
        <a:srgbClr val="FEFEFE"/>
      </a:accent2>
      <a:accent3>
        <a:srgbClr val="374995"/>
      </a:accent3>
      <a:accent4>
        <a:srgbClr val="FED329"/>
      </a:accent4>
      <a:accent5>
        <a:srgbClr val="95989B"/>
      </a:accent5>
      <a:accent6>
        <a:srgbClr val="292929"/>
      </a:accent6>
      <a:hlink>
        <a:srgbClr val="FED329"/>
      </a:hlink>
      <a:folHlink>
        <a:srgbClr val="3332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490DD2B-A460-3649-9A99-3A541DDEABBD}" vid="{2628066A-6AD2-6C4C-BE09-825F9DEFB5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50E2F41FD0B4590753820D84A776D" ma:contentTypeVersion="13" ma:contentTypeDescription="Create a new document." ma:contentTypeScope="" ma:versionID="7f6b09801617144ca1c01a8156958de6">
  <xsd:schema xmlns:xsd="http://www.w3.org/2001/XMLSchema" xmlns:xs="http://www.w3.org/2001/XMLSchema" xmlns:p="http://schemas.microsoft.com/office/2006/metadata/properties" xmlns:ns2="75a3f05b-b47f-4de7-a1b8-2c48342fc1a9" xmlns:ns3="37bec146-3512-4d38-aef5-c19abec7e287" targetNamespace="http://schemas.microsoft.com/office/2006/metadata/properties" ma:root="true" ma:fieldsID="78bf1b1be74ccda8caf87c6ba8049369" ns2:_="" ns3:_="">
    <xsd:import namespace="75a3f05b-b47f-4de7-a1b8-2c48342fc1a9"/>
    <xsd:import namespace="37bec146-3512-4d38-aef5-c19abec7e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3f05b-b47f-4de7-a1b8-2c48342fc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8c64cc-ee56-435d-b6d0-239f1a5e0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ec146-3512-4d38-aef5-c19abec7e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9c640a7-88a7-41b9-b7ef-e100d7bd6787}" ma:internalName="TaxCatchAll" ma:showField="CatchAllData" ma:web="37bec146-3512-4d38-aef5-c19abec7e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bec146-3512-4d38-aef5-c19abec7e287" xsi:nil="true"/>
    <lcf76f155ced4ddcb4097134ff3c332f xmlns="75a3f05b-b47f-4de7-a1b8-2c48342fc1a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0C98C-3190-46FB-8F20-E64881EA5042}"/>
</file>

<file path=customXml/itemProps2.xml><?xml version="1.0" encoding="utf-8"?>
<ds:datastoreItem xmlns:ds="http://schemas.openxmlformats.org/officeDocument/2006/customXml" ds:itemID="{1066C5ED-B05A-4DC4-8ED6-9E85B9AAB2ED}">
  <ds:schemaRefs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266b0e52-2d3e-46e5-80b3-950f8990a37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78AA964-0728-4BDF-9292-FEE37371A0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Christensen_PowerPoint Template</Template>
  <TotalTime>12794</TotalTime>
  <Words>1520</Words>
  <Application>Microsoft Office PowerPoint</Application>
  <PresentationFormat>Widescreen</PresentationFormat>
  <Paragraphs>312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Times New Roman</vt:lpstr>
      <vt:lpstr>Verdana</vt:lpstr>
      <vt:lpstr>Office Theme</vt:lpstr>
      <vt:lpstr>Office Theme</vt:lpstr>
      <vt:lpstr>Load Impact Evaluation: PG&amp;E’s Automated Response Technology (ART) Program </vt:lpstr>
      <vt:lpstr>Agenda: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Enrollment Forecast – by Technology Type</vt:lpstr>
      <vt:lpstr>Ex-Ante Load Impacts – by Technology Type</vt:lpstr>
      <vt:lpstr>Ex-Ante Load Impacts – All Technologies</vt:lpstr>
      <vt:lpstr>Ex-Ante Load Impacts – Hourly Load Impacts</vt:lpstr>
      <vt:lpstr>Ex-Ante Load Impacts – by LCA</vt:lpstr>
      <vt:lpstr>PowerPoint Presentation</vt:lpstr>
      <vt:lpstr>Questions?  </vt:lpstr>
    </vt:vector>
  </TitlesOfParts>
  <Company>Laurits R Chistensen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 Larson</dc:creator>
  <cp:lastModifiedBy>Sherry Wang</cp:lastModifiedBy>
  <cp:revision>194</cp:revision>
  <dcterms:created xsi:type="dcterms:W3CDTF">2025-01-10T18:08:16Z</dcterms:created>
  <dcterms:modified xsi:type="dcterms:W3CDTF">2025-05-07T21:35:42Z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0x0101009C850E2F41FD0B4590753820D84A776D</vt:lpwstr>
  </property>
</Properties>
</file>