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47"/>
  </p:notesMasterIdLst>
  <p:handoutMasterIdLst>
    <p:handoutMasterId r:id="rId48"/>
  </p:handoutMasterIdLst>
  <p:sldIdLst>
    <p:sldId id="257" r:id="rId5"/>
    <p:sldId id="445" r:id="rId6"/>
    <p:sldId id="473" r:id="rId7"/>
    <p:sldId id="475" r:id="rId8"/>
    <p:sldId id="476" r:id="rId9"/>
    <p:sldId id="537" r:id="rId10"/>
    <p:sldId id="447" r:id="rId11"/>
    <p:sldId id="497" r:id="rId12"/>
    <p:sldId id="498" r:id="rId13"/>
    <p:sldId id="499" r:id="rId14"/>
    <p:sldId id="509" r:id="rId15"/>
    <p:sldId id="500" r:id="rId16"/>
    <p:sldId id="503" r:id="rId17"/>
    <p:sldId id="526" r:id="rId18"/>
    <p:sldId id="525" r:id="rId19"/>
    <p:sldId id="506" r:id="rId20"/>
    <p:sldId id="527" r:id="rId21"/>
    <p:sldId id="501" r:id="rId22"/>
    <p:sldId id="478" r:id="rId23"/>
    <p:sldId id="493" r:id="rId24"/>
    <p:sldId id="495" r:id="rId25"/>
    <p:sldId id="508" r:id="rId26"/>
    <p:sldId id="510" r:id="rId27"/>
    <p:sldId id="512" r:id="rId28"/>
    <p:sldId id="518" r:id="rId29"/>
    <p:sldId id="502" r:id="rId30"/>
    <p:sldId id="538" r:id="rId31"/>
    <p:sldId id="511" r:id="rId32"/>
    <p:sldId id="535" r:id="rId33"/>
    <p:sldId id="536" r:id="rId34"/>
    <p:sldId id="519" r:id="rId35"/>
    <p:sldId id="539" r:id="rId36"/>
    <p:sldId id="507" r:id="rId37"/>
    <p:sldId id="522" r:id="rId38"/>
    <p:sldId id="514" r:id="rId39"/>
    <p:sldId id="515" r:id="rId40"/>
    <p:sldId id="513" r:id="rId41"/>
    <p:sldId id="523" r:id="rId42"/>
    <p:sldId id="524" r:id="rId43"/>
    <p:sldId id="516" r:id="rId44"/>
    <p:sldId id="517" r:id="rId45"/>
    <p:sldId id="263" r:id="rId46"/>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0B415-A0EE-00B4-6770-D9C3C86B7A51}" name="Sarah Ardell" initials="SA" userId="S::sarah.ardell@verdantassoc.com::57fb5fc0-f180-4d82-b603-1b25d5fe957d" providerId="AD"/>
  <p188:author id="{01575230-A90B-3110-492A-1215B83966EC}" name="ethan@verdantassoc.com" initials="et" userId="S::urn:spo:guest#ethan@verdantassoc.com::" providerId="AD"/>
  <p188:author id="{2431223E-0472-C882-FFB1-0F89CF0CED06}" name="Emrah Ozkaya" initials="EO" userId="S::Emrah.Ozkaya@sce.com::b5a429b9-b70c-4bad-aea2-78e2bf6d98f4" providerId="AD"/>
  <p188:author id="{CC9E2D40-DB84-7143-540B-FAE293721D32}" name="sarah.ardell@verdantassoc.com" initials="sa" userId="S::urn:spo:guest#sarah.ardell@verdantassoc.com::" providerId="AD"/>
  <p188:author id="{8122F45D-E5E9-FCA7-E226-9493034999B3}" name="Ethan Barquest" initials="EB" userId="S::ethan@verdantassoc.com::0e128f57-0946-40f8-8129-ac899d9a729d" providerId="AD"/>
  <p188:author id="{931C59B9-980E-CF7B-7FD5-9CEDEC8390FE}" name="Jake J Hoffman" initials="JH" userId="S::jake.1.hoffman@sce.com::648b7211-ef83-441c-a5ae-ccffa4bda89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Auley, Brian" initials="MB" lastIdx="3" clrIdx="0">
    <p:extLst>
      <p:ext uri="{19B8F6BF-5375-455C-9EA6-DF929625EA0E}">
        <p15:presenceInfo xmlns:p15="http://schemas.microsoft.com/office/powerpoint/2012/main" userId="S-1-5-21-1644491937-113007714-682003330-151179" providerId="AD"/>
      </p:ext>
    </p:extLst>
  </p:cmAuthor>
  <p:cmAuthor id="2" name="Marin, William" initials="MW" lastIdx="2" clrIdx="1">
    <p:extLst>
      <p:ext uri="{19B8F6BF-5375-455C-9EA6-DF929625EA0E}">
        <p15:presenceInfo xmlns:p15="http://schemas.microsoft.com/office/powerpoint/2012/main" userId="S-1-5-21-1644491937-113007714-682003330-118861" providerId="AD"/>
      </p:ext>
    </p:extLst>
  </p:cmAuthor>
  <p:cmAuthor id="3" name="McAuley, Brian" initials="MB [2]" lastIdx="1" clrIdx="2">
    <p:extLst>
      <p:ext uri="{19B8F6BF-5375-455C-9EA6-DF929625EA0E}">
        <p15:presenceInfo xmlns:p15="http://schemas.microsoft.com/office/powerpoint/2012/main" userId="S::bmcauley@itron.com::bb947cf3-9475-475f-9ba1-287b97a43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15E"/>
    <a:srgbClr val="D1551F"/>
    <a:srgbClr val="C5CE9F"/>
    <a:srgbClr val="FFFFFE"/>
    <a:srgbClr val="DBDECF"/>
    <a:srgbClr val="97B23E"/>
    <a:srgbClr val="C7C8CA"/>
    <a:srgbClr val="000000"/>
    <a:srgbClr val="4D4D4F"/>
    <a:srgbClr val="0E32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A8D89-B673-E957-C83A-9C47651B047E}" v="1" dt="2025-05-07T17:35:50.577"/>
    <p1510:client id="{7DB3279E-68B7-7EAD-CC13-1FF9F3BAEEA0}" v="15" dt="2025-05-07T18:58:06.589"/>
    <p1510:client id="{87365DC0-8180-AFF6-8959-91582C390C67}" v="61" dt="2025-05-07T16:48:39.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144" y="366"/>
      </p:cViewPr>
      <p:guideLst>
        <p:guide orient="horz" pos="1622"/>
        <p:guide pos="2880"/>
        <p:guide orient="horz" pos="162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e J Hoffman" userId="648b7211-ef83-441c-a5ae-ccffa4bda897" providerId="ADAL" clId="{A321221F-DDF1-4219-AB43-CF069D792641}"/>
    <pc:docChg chg="">
      <pc:chgData name="Jake J Hoffman" userId="648b7211-ef83-441c-a5ae-ccffa4bda897" providerId="ADAL" clId="{A321221F-DDF1-4219-AB43-CF069D792641}" dt="2025-05-07T19:36:04.960" v="2"/>
      <pc:docMkLst>
        <pc:docMk/>
      </pc:docMkLst>
      <pc:sldChg chg="delCm">
        <pc:chgData name="Jake J Hoffman" userId="648b7211-ef83-441c-a5ae-ccffa4bda897" providerId="ADAL" clId="{A321221F-DDF1-4219-AB43-CF069D792641}" dt="2025-05-07T19:35:54.687" v="1"/>
        <pc:sldMkLst>
          <pc:docMk/>
          <pc:sldMk cId="2828986135" sldId="519"/>
        </pc:sldMkLst>
        <pc:extLst>
          <p:ext xmlns:p="http://schemas.openxmlformats.org/presentationml/2006/main" uri="{D6D511B9-2390-475A-947B-AFAB55BFBCF1}">
            <pc226:cmChg xmlns:pc226="http://schemas.microsoft.com/office/powerpoint/2022/06/main/command" chg="del">
              <pc226:chgData name="Jake J Hoffman" userId="648b7211-ef83-441c-a5ae-ccffa4bda897" providerId="ADAL" clId="{A321221F-DDF1-4219-AB43-CF069D792641}" dt="2025-05-07T19:35:54.687" v="1"/>
              <pc2:cmMkLst xmlns:pc2="http://schemas.microsoft.com/office/powerpoint/2019/9/main/command">
                <pc:docMk/>
                <pc:sldMk cId="2828986135" sldId="519"/>
                <pc2:cmMk id="{4D5E1140-2CB7-4B1A-9B3F-D6B75C9FF95C}"/>
              </pc2:cmMkLst>
            </pc226:cmChg>
          </p:ext>
        </pc:extLst>
      </pc:sldChg>
      <pc:sldChg chg="delCm">
        <pc:chgData name="Jake J Hoffman" userId="648b7211-ef83-441c-a5ae-ccffa4bda897" providerId="ADAL" clId="{A321221F-DDF1-4219-AB43-CF069D792641}" dt="2025-05-07T19:35:33.887" v="0"/>
        <pc:sldMkLst>
          <pc:docMk/>
          <pc:sldMk cId="1439763060" sldId="525"/>
        </pc:sldMkLst>
        <pc:extLst>
          <p:ext xmlns:p="http://schemas.openxmlformats.org/presentationml/2006/main" uri="{D6D511B9-2390-475A-947B-AFAB55BFBCF1}">
            <pc226:cmChg xmlns:pc226="http://schemas.microsoft.com/office/powerpoint/2022/06/main/command" chg="del">
              <pc226:chgData name="Jake J Hoffman" userId="648b7211-ef83-441c-a5ae-ccffa4bda897" providerId="ADAL" clId="{A321221F-DDF1-4219-AB43-CF069D792641}" dt="2025-05-07T19:35:33.887" v="0"/>
              <pc2:cmMkLst xmlns:pc2="http://schemas.microsoft.com/office/powerpoint/2019/9/main/command">
                <pc:docMk/>
                <pc:sldMk cId="1439763060" sldId="525"/>
                <pc2:cmMk id="{AB2DFD6F-031B-4CA8-8C0A-0A7CB45C1865}"/>
              </pc2:cmMkLst>
            </pc226:cmChg>
          </p:ext>
        </pc:extLst>
      </pc:sldChg>
      <pc:sldChg chg="delCm">
        <pc:chgData name="Jake J Hoffman" userId="648b7211-ef83-441c-a5ae-ccffa4bda897" providerId="ADAL" clId="{A321221F-DDF1-4219-AB43-CF069D792641}" dt="2025-05-07T19:36:04.960" v="2"/>
        <pc:sldMkLst>
          <pc:docMk/>
          <pc:sldMk cId="3898156848" sldId="539"/>
        </pc:sldMkLst>
        <pc:extLst>
          <p:ext xmlns:p="http://schemas.openxmlformats.org/presentationml/2006/main" uri="{D6D511B9-2390-475A-947B-AFAB55BFBCF1}">
            <pc226:cmChg xmlns:pc226="http://schemas.microsoft.com/office/powerpoint/2022/06/main/command" chg="del">
              <pc226:chgData name="Jake J Hoffman" userId="648b7211-ef83-441c-a5ae-ccffa4bda897" providerId="ADAL" clId="{A321221F-DDF1-4219-AB43-CF069D792641}" dt="2025-05-07T19:36:04.960" v="2"/>
              <pc2:cmMkLst xmlns:pc2="http://schemas.microsoft.com/office/powerpoint/2019/9/main/command">
                <pc:docMk/>
                <pc:sldMk cId="3898156848" sldId="539"/>
                <pc2:cmMk id="{5D2FFE9A-85B3-48EB-AEEB-308924128EF1}"/>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0ECF4-8803-4DF6-8590-8E0472EF9935}" type="doc">
      <dgm:prSet loTypeId="urn:microsoft.com/office/officeart/2005/8/layout/chevron1" loCatId="process" qsTypeId="urn:microsoft.com/office/officeart/2005/8/quickstyle/simple1" qsCatId="simple" csTypeId="urn:microsoft.com/office/officeart/2005/8/colors/colorful5" csCatId="colorful" phldr="1"/>
      <dgm:spPr/>
    </dgm:pt>
    <dgm:pt modelId="{8AECF4A5-A91B-42DD-8EEE-F26207E9ADFB}">
      <dgm:prSet phldrT="[Text]"/>
      <dgm:spPr>
        <a:ln>
          <a:noFill/>
        </a:ln>
      </dgm:spPr>
      <dgm:t>
        <a:bodyPr/>
        <a:lstStyle/>
        <a:p>
          <a:r>
            <a:rPr lang="en-US" b="1" i="0"/>
            <a:t>Step 1: </a:t>
          </a:r>
          <a:r>
            <a:rPr lang="en-US" b="0" i="0"/>
            <a:t>Participant Analysis</a:t>
          </a:r>
          <a:endParaRPr lang="en-US" b="0"/>
        </a:p>
      </dgm:t>
    </dgm:pt>
    <dgm:pt modelId="{700CC73B-A406-49AE-A004-F15CED4835C0}" type="parTrans" cxnId="{48F7E224-DF04-4A2D-8D7A-A20D7A0E678B}">
      <dgm:prSet/>
      <dgm:spPr/>
      <dgm:t>
        <a:bodyPr/>
        <a:lstStyle/>
        <a:p>
          <a:endParaRPr lang="en-US"/>
        </a:p>
      </dgm:t>
    </dgm:pt>
    <dgm:pt modelId="{A8BCAEFD-4AD0-4CA0-8E9F-8D688E341315}" type="sibTrans" cxnId="{48F7E224-DF04-4A2D-8D7A-A20D7A0E678B}">
      <dgm:prSet/>
      <dgm:spPr/>
      <dgm:t>
        <a:bodyPr/>
        <a:lstStyle/>
        <a:p>
          <a:endParaRPr lang="en-US"/>
        </a:p>
      </dgm:t>
    </dgm:pt>
    <dgm:pt modelId="{51278CB1-AE55-4ABC-A740-67753FF42883}">
      <dgm:prSet phldrT="[Text]"/>
      <dgm:spPr>
        <a:solidFill>
          <a:schemeClr val="tx2"/>
        </a:solidFill>
        <a:ln>
          <a:noFill/>
        </a:ln>
      </dgm:spPr>
      <dgm:t>
        <a:bodyPr/>
        <a:lstStyle/>
        <a:p>
          <a:r>
            <a:rPr lang="en-US" b="1" i="0"/>
            <a:t>Step 4: </a:t>
          </a:r>
          <a:r>
            <a:rPr lang="en-US" b="0" i="0"/>
            <a:t>Model Selection</a:t>
          </a:r>
          <a:endParaRPr lang="en-US" b="0"/>
        </a:p>
      </dgm:t>
    </dgm:pt>
    <dgm:pt modelId="{5D92E2D7-9A7E-46F3-B641-4C0ADD046798}" type="parTrans" cxnId="{66F550AB-6A98-49FA-B545-503BBE2759DA}">
      <dgm:prSet/>
      <dgm:spPr/>
      <dgm:t>
        <a:bodyPr/>
        <a:lstStyle/>
        <a:p>
          <a:endParaRPr lang="en-US"/>
        </a:p>
      </dgm:t>
    </dgm:pt>
    <dgm:pt modelId="{CA98C6AD-CB30-4688-8EDD-D5DC7E2109BE}" type="sibTrans" cxnId="{66F550AB-6A98-49FA-B545-503BBE2759DA}">
      <dgm:prSet/>
      <dgm:spPr/>
      <dgm:t>
        <a:bodyPr/>
        <a:lstStyle/>
        <a:p>
          <a:endParaRPr lang="en-US"/>
        </a:p>
      </dgm:t>
    </dgm:pt>
    <dgm:pt modelId="{EE16824C-AAEE-4EC7-BFBD-E427F1A1F15C}">
      <dgm:prSet phldrT="[Text]"/>
      <dgm:spPr>
        <a:solidFill>
          <a:schemeClr val="tx2"/>
        </a:solidFill>
        <a:ln>
          <a:noFill/>
        </a:ln>
      </dgm:spPr>
      <dgm:t>
        <a:bodyPr/>
        <a:lstStyle/>
        <a:p>
          <a:r>
            <a:rPr lang="en-US" b="1" i="0"/>
            <a:t>Step 5: </a:t>
          </a:r>
          <a:r>
            <a:rPr lang="en-US" b="0" i="0"/>
            <a:t>Impact Estimation</a:t>
          </a:r>
          <a:endParaRPr lang="en-US" b="0"/>
        </a:p>
      </dgm:t>
    </dgm:pt>
    <dgm:pt modelId="{3BBC4F6D-E648-4527-B745-89102733DFF5}" type="parTrans" cxnId="{A6A68A55-5880-4EEB-B05A-178032D8FE85}">
      <dgm:prSet/>
      <dgm:spPr/>
      <dgm:t>
        <a:bodyPr/>
        <a:lstStyle/>
        <a:p>
          <a:endParaRPr lang="en-US"/>
        </a:p>
      </dgm:t>
    </dgm:pt>
    <dgm:pt modelId="{35CBB5DE-0494-4C04-834F-F30443392727}" type="sibTrans" cxnId="{A6A68A55-5880-4EEB-B05A-178032D8FE85}">
      <dgm:prSet/>
      <dgm:spPr/>
      <dgm:t>
        <a:bodyPr/>
        <a:lstStyle/>
        <a:p>
          <a:endParaRPr lang="en-US"/>
        </a:p>
      </dgm:t>
    </dgm:pt>
    <dgm:pt modelId="{A87A6AD5-CDC8-47BC-914B-081B5A6695AC}">
      <dgm:prSet/>
      <dgm:spPr>
        <a:ln>
          <a:noFill/>
        </a:ln>
      </dgm:spPr>
      <dgm:t>
        <a:bodyPr/>
        <a:lstStyle/>
        <a:p>
          <a:r>
            <a:rPr lang="en-US" b="1" i="0"/>
            <a:t>Step 2: </a:t>
          </a:r>
          <a:r>
            <a:rPr lang="en-US" b="0" i="0"/>
            <a:t>Proxy Day Selection</a:t>
          </a:r>
          <a:endParaRPr lang="en-US" b="0"/>
        </a:p>
      </dgm:t>
    </dgm:pt>
    <dgm:pt modelId="{1F6B0DA7-C97E-47C1-8C75-717EF324079A}" type="parTrans" cxnId="{0A5B0949-9339-4AE0-A0D1-3E0B706F9316}">
      <dgm:prSet/>
      <dgm:spPr/>
      <dgm:t>
        <a:bodyPr/>
        <a:lstStyle/>
        <a:p>
          <a:endParaRPr lang="en-US"/>
        </a:p>
      </dgm:t>
    </dgm:pt>
    <dgm:pt modelId="{1205EFC5-1396-40E6-A345-56230D7FF0FD}" type="sibTrans" cxnId="{0A5B0949-9339-4AE0-A0D1-3E0B706F9316}">
      <dgm:prSet/>
      <dgm:spPr/>
      <dgm:t>
        <a:bodyPr/>
        <a:lstStyle/>
        <a:p>
          <a:endParaRPr lang="en-US"/>
        </a:p>
      </dgm:t>
    </dgm:pt>
    <dgm:pt modelId="{75E79A25-2855-41B0-91F7-11E0671449C0}" type="pres">
      <dgm:prSet presAssocID="{DE40ECF4-8803-4DF6-8590-8E0472EF9935}" presName="Name0" presStyleCnt="0">
        <dgm:presLayoutVars>
          <dgm:dir/>
          <dgm:animLvl val="lvl"/>
          <dgm:resizeHandles val="exact"/>
        </dgm:presLayoutVars>
      </dgm:prSet>
      <dgm:spPr/>
    </dgm:pt>
    <dgm:pt modelId="{EBBF4EEA-24CC-4B34-8294-E0519B783EE8}" type="pres">
      <dgm:prSet presAssocID="{8AECF4A5-A91B-42DD-8EEE-F26207E9ADFB}" presName="parTxOnly" presStyleLbl="node1" presStyleIdx="0" presStyleCnt="4">
        <dgm:presLayoutVars>
          <dgm:chMax val="0"/>
          <dgm:chPref val="0"/>
          <dgm:bulletEnabled val="1"/>
        </dgm:presLayoutVars>
      </dgm:prSet>
      <dgm:spPr/>
    </dgm:pt>
    <dgm:pt modelId="{448B8AC9-091B-4A9D-BCB0-9BB9CB0A96AA}" type="pres">
      <dgm:prSet presAssocID="{A8BCAEFD-4AD0-4CA0-8E9F-8D688E341315}" presName="parTxOnlySpace" presStyleCnt="0"/>
      <dgm:spPr/>
    </dgm:pt>
    <dgm:pt modelId="{1A872F5B-AD35-4DCC-A8F5-15BC7183F963}" type="pres">
      <dgm:prSet presAssocID="{A87A6AD5-CDC8-47BC-914B-081B5A6695AC}" presName="parTxOnly" presStyleLbl="node1" presStyleIdx="1" presStyleCnt="4">
        <dgm:presLayoutVars>
          <dgm:chMax val="0"/>
          <dgm:chPref val="0"/>
          <dgm:bulletEnabled val="1"/>
        </dgm:presLayoutVars>
      </dgm:prSet>
      <dgm:spPr/>
    </dgm:pt>
    <dgm:pt modelId="{66BDC176-7F35-41D6-A9D1-A5A999C31B34}" type="pres">
      <dgm:prSet presAssocID="{1205EFC5-1396-40E6-A345-56230D7FF0FD}" presName="parTxOnlySpace" presStyleCnt="0"/>
      <dgm:spPr/>
    </dgm:pt>
    <dgm:pt modelId="{28DB9B1A-F857-429A-B0CD-8876548E0D8B}" type="pres">
      <dgm:prSet presAssocID="{51278CB1-AE55-4ABC-A740-67753FF42883}" presName="parTxOnly" presStyleLbl="node1" presStyleIdx="2" presStyleCnt="4">
        <dgm:presLayoutVars>
          <dgm:chMax val="0"/>
          <dgm:chPref val="0"/>
          <dgm:bulletEnabled val="1"/>
        </dgm:presLayoutVars>
      </dgm:prSet>
      <dgm:spPr/>
    </dgm:pt>
    <dgm:pt modelId="{BE256794-E3C1-4F61-A489-08AD523FC175}" type="pres">
      <dgm:prSet presAssocID="{CA98C6AD-CB30-4688-8EDD-D5DC7E2109BE}" presName="parTxOnlySpace" presStyleCnt="0"/>
      <dgm:spPr/>
    </dgm:pt>
    <dgm:pt modelId="{6ACF1A34-09AC-476D-9B45-355F03AA08E6}" type="pres">
      <dgm:prSet presAssocID="{EE16824C-AAEE-4EC7-BFBD-E427F1A1F15C}" presName="parTxOnly" presStyleLbl="node1" presStyleIdx="3" presStyleCnt="4">
        <dgm:presLayoutVars>
          <dgm:chMax val="0"/>
          <dgm:chPref val="0"/>
          <dgm:bulletEnabled val="1"/>
        </dgm:presLayoutVars>
      </dgm:prSet>
      <dgm:spPr/>
    </dgm:pt>
  </dgm:ptLst>
  <dgm:cxnLst>
    <dgm:cxn modelId="{48F7E224-DF04-4A2D-8D7A-A20D7A0E678B}" srcId="{DE40ECF4-8803-4DF6-8590-8E0472EF9935}" destId="{8AECF4A5-A91B-42DD-8EEE-F26207E9ADFB}" srcOrd="0" destOrd="0" parTransId="{700CC73B-A406-49AE-A004-F15CED4835C0}" sibTransId="{A8BCAEFD-4AD0-4CA0-8E9F-8D688E341315}"/>
    <dgm:cxn modelId="{F4F09227-551C-4292-A6E6-C57654B7B752}" type="presOf" srcId="{A87A6AD5-CDC8-47BC-914B-081B5A6695AC}" destId="{1A872F5B-AD35-4DCC-A8F5-15BC7183F963}" srcOrd="0" destOrd="0" presId="urn:microsoft.com/office/officeart/2005/8/layout/chevron1"/>
    <dgm:cxn modelId="{8275772D-BC4B-4927-945B-448D866A3146}" type="presOf" srcId="{51278CB1-AE55-4ABC-A740-67753FF42883}" destId="{28DB9B1A-F857-429A-B0CD-8876548E0D8B}" srcOrd="0" destOrd="0" presId="urn:microsoft.com/office/officeart/2005/8/layout/chevron1"/>
    <dgm:cxn modelId="{71CD3833-60AA-4ACC-A983-31FF43E561EE}" type="presOf" srcId="{DE40ECF4-8803-4DF6-8590-8E0472EF9935}" destId="{75E79A25-2855-41B0-91F7-11E0671449C0}" srcOrd="0" destOrd="0" presId="urn:microsoft.com/office/officeart/2005/8/layout/chevron1"/>
    <dgm:cxn modelId="{0A5B0949-9339-4AE0-A0D1-3E0B706F9316}" srcId="{DE40ECF4-8803-4DF6-8590-8E0472EF9935}" destId="{A87A6AD5-CDC8-47BC-914B-081B5A6695AC}" srcOrd="1" destOrd="0" parTransId="{1F6B0DA7-C97E-47C1-8C75-717EF324079A}" sibTransId="{1205EFC5-1396-40E6-A345-56230D7FF0FD}"/>
    <dgm:cxn modelId="{A6A68A55-5880-4EEB-B05A-178032D8FE85}" srcId="{DE40ECF4-8803-4DF6-8590-8E0472EF9935}" destId="{EE16824C-AAEE-4EC7-BFBD-E427F1A1F15C}" srcOrd="3" destOrd="0" parTransId="{3BBC4F6D-E648-4527-B745-89102733DFF5}" sibTransId="{35CBB5DE-0494-4C04-834F-F30443392727}"/>
    <dgm:cxn modelId="{2BC9E994-FC86-4EB9-93AD-28D51CD6B3C1}" type="presOf" srcId="{8AECF4A5-A91B-42DD-8EEE-F26207E9ADFB}" destId="{EBBF4EEA-24CC-4B34-8294-E0519B783EE8}" srcOrd="0" destOrd="0" presId="urn:microsoft.com/office/officeart/2005/8/layout/chevron1"/>
    <dgm:cxn modelId="{66F550AB-6A98-49FA-B545-503BBE2759DA}" srcId="{DE40ECF4-8803-4DF6-8590-8E0472EF9935}" destId="{51278CB1-AE55-4ABC-A740-67753FF42883}" srcOrd="2" destOrd="0" parTransId="{5D92E2D7-9A7E-46F3-B641-4C0ADD046798}" sibTransId="{CA98C6AD-CB30-4688-8EDD-D5DC7E2109BE}"/>
    <dgm:cxn modelId="{FA7EAEE9-EF51-46C8-9F43-958DC7823D01}" type="presOf" srcId="{EE16824C-AAEE-4EC7-BFBD-E427F1A1F15C}" destId="{6ACF1A34-09AC-476D-9B45-355F03AA08E6}" srcOrd="0" destOrd="0" presId="urn:microsoft.com/office/officeart/2005/8/layout/chevron1"/>
    <dgm:cxn modelId="{946970D3-7D69-4B42-A0D0-CD00EC953404}" type="presParOf" srcId="{75E79A25-2855-41B0-91F7-11E0671449C0}" destId="{EBBF4EEA-24CC-4B34-8294-E0519B783EE8}" srcOrd="0" destOrd="0" presId="urn:microsoft.com/office/officeart/2005/8/layout/chevron1"/>
    <dgm:cxn modelId="{75276288-9E02-421B-9CC7-966553A5C7B7}" type="presParOf" srcId="{75E79A25-2855-41B0-91F7-11E0671449C0}" destId="{448B8AC9-091B-4A9D-BCB0-9BB9CB0A96AA}" srcOrd="1" destOrd="0" presId="urn:microsoft.com/office/officeart/2005/8/layout/chevron1"/>
    <dgm:cxn modelId="{E43AC05D-1A94-42EB-94AB-F1836C45FCB4}" type="presParOf" srcId="{75E79A25-2855-41B0-91F7-11E0671449C0}" destId="{1A872F5B-AD35-4DCC-A8F5-15BC7183F963}" srcOrd="2" destOrd="0" presId="urn:microsoft.com/office/officeart/2005/8/layout/chevron1"/>
    <dgm:cxn modelId="{FA9287F5-505D-4C14-B917-2F011C6CB16E}" type="presParOf" srcId="{75E79A25-2855-41B0-91F7-11E0671449C0}" destId="{66BDC176-7F35-41D6-A9D1-A5A999C31B34}" srcOrd="3" destOrd="0" presId="urn:microsoft.com/office/officeart/2005/8/layout/chevron1"/>
    <dgm:cxn modelId="{DD7B0C3B-056A-4DFA-9174-FC1CEF964A4E}" type="presParOf" srcId="{75E79A25-2855-41B0-91F7-11E0671449C0}" destId="{28DB9B1A-F857-429A-B0CD-8876548E0D8B}" srcOrd="4" destOrd="0" presId="urn:microsoft.com/office/officeart/2005/8/layout/chevron1"/>
    <dgm:cxn modelId="{1FD30112-3DB4-460D-8D89-DE988FA8234D}" type="presParOf" srcId="{75E79A25-2855-41B0-91F7-11E0671449C0}" destId="{BE256794-E3C1-4F61-A489-08AD523FC175}" srcOrd="5" destOrd="0" presId="urn:microsoft.com/office/officeart/2005/8/layout/chevron1"/>
    <dgm:cxn modelId="{3F6B3B78-0E86-4269-9C8B-29367DA62282}" type="presParOf" srcId="{75E79A25-2855-41B0-91F7-11E0671449C0}" destId="{6ACF1A34-09AC-476D-9B45-355F03AA08E6}"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0ECF4-8803-4DF6-8590-8E0472EF9935}" type="doc">
      <dgm:prSet loTypeId="urn:microsoft.com/office/officeart/2005/8/layout/chevron1" loCatId="process" qsTypeId="urn:microsoft.com/office/officeart/2005/8/quickstyle/simple1" qsCatId="simple" csTypeId="urn:microsoft.com/office/officeart/2005/8/colors/colorful5" csCatId="colorful" phldr="1"/>
      <dgm:spPr/>
    </dgm:pt>
    <dgm:pt modelId="{8AECF4A5-A91B-42DD-8EEE-F26207E9ADFB}">
      <dgm:prSet phldrT="[Text]"/>
      <dgm:spPr>
        <a:solidFill>
          <a:schemeClr val="tx2"/>
        </a:solidFill>
        <a:ln>
          <a:noFill/>
        </a:ln>
      </dgm:spPr>
      <dgm:t>
        <a:bodyPr/>
        <a:lstStyle/>
        <a:p>
          <a:r>
            <a:rPr lang="en-US" b="1" i="0"/>
            <a:t>Step 1: </a:t>
          </a:r>
          <a:r>
            <a:rPr lang="en-US" b="0" i="0"/>
            <a:t>Participant Analysis</a:t>
          </a:r>
          <a:endParaRPr lang="en-US" b="0"/>
        </a:p>
      </dgm:t>
    </dgm:pt>
    <dgm:pt modelId="{700CC73B-A406-49AE-A004-F15CED4835C0}" type="parTrans" cxnId="{48F7E224-DF04-4A2D-8D7A-A20D7A0E678B}">
      <dgm:prSet/>
      <dgm:spPr/>
      <dgm:t>
        <a:bodyPr/>
        <a:lstStyle/>
        <a:p>
          <a:endParaRPr lang="en-US"/>
        </a:p>
      </dgm:t>
    </dgm:pt>
    <dgm:pt modelId="{A8BCAEFD-4AD0-4CA0-8E9F-8D688E341315}" type="sibTrans" cxnId="{48F7E224-DF04-4A2D-8D7A-A20D7A0E678B}">
      <dgm:prSet/>
      <dgm:spPr/>
      <dgm:t>
        <a:bodyPr/>
        <a:lstStyle/>
        <a:p>
          <a:endParaRPr lang="en-US"/>
        </a:p>
      </dgm:t>
    </dgm:pt>
    <dgm:pt modelId="{51278CB1-AE55-4ABC-A740-67753FF42883}">
      <dgm:prSet phldrT="[Text]"/>
      <dgm:spPr>
        <a:ln>
          <a:noFill/>
        </a:ln>
      </dgm:spPr>
      <dgm:t>
        <a:bodyPr/>
        <a:lstStyle/>
        <a:p>
          <a:r>
            <a:rPr lang="en-US" b="1" i="0"/>
            <a:t>Step 4: </a:t>
          </a:r>
          <a:r>
            <a:rPr lang="en-US" b="0" i="0"/>
            <a:t>Model Selection</a:t>
          </a:r>
          <a:endParaRPr lang="en-US" b="0"/>
        </a:p>
      </dgm:t>
    </dgm:pt>
    <dgm:pt modelId="{5D92E2D7-9A7E-46F3-B641-4C0ADD046798}" type="parTrans" cxnId="{66F550AB-6A98-49FA-B545-503BBE2759DA}">
      <dgm:prSet/>
      <dgm:spPr/>
      <dgm:t>
        <a:bodyPr/>
        <a:lstStyle/>
        <a:p>
          <a:endParaRPr lang="en-US"/>
        </a:p>
      </dgm:t>
    </dgm:pt>
    <dgm:pt modelId="{CA98C6AD-CB30-4688-8EDD-D5DC7E2109BE}" type="sibTrans" cxnId="{66F550AB-6A98-49FA-B545-503BBE2759DA}">
      <dgm:prSet/>
      <dgm:spPr/>
      <dgm:t>
        <a:bodyPr/>
        <a:lstStyle/>
        <a:p>
          <a:endParaRPr lang="en-US"/>
        </a:p>
      </dgm:t>
    </dgm:pt>
    <dgm:pt modelId="{EE16824C-AAEE-4EC7-BFBD-E427F1A1F15C}">
      <dgm:prSet phldrT="[Text]"/>
      <dgm:spPr>
        <a:ln>
          <a:noFill/>
        </a:ln>
      </dgm:spPr>
      <dgm:t>
        <a:bodyPr/>
        <a:lstStyle/>
        <a:p>
          <a:r>
            <a:rPr lang="en-US" b="1" i="0"/>
            <a:t>Step 5: </a:t>
          </a:r>
          <a:r>
            <a:rPr lang="en-US" b="0" i="0"/>
            <a:t>Impact Estimation</a:t>
          </a:r>
          <a:endParaRPr lang="en-US" b="0"/>
        </a:p>
      </dgm:t>
    </dgm:pt>
    <dgm:pt modelId="{3BBC4F6D-E648-4527-B745-89102733DFF5}" type="parTrans" cxnId="{A6A68A55-5880-4EEB-B05A-178032D8FE85}">
      <dgm:prSet/>
      <dgm:spPr/>
      <dgm:t>
        <a:bodyPr/>
        <a:lstStyle/>
        <a:p>
          <a:endParaRPr lang="en-US"/>
        </a:p>
      </dgm:t>
    </dgm:pt>
    <dgm:pt modelId="{35CBB5DE-0494-4C04-834F-F30443392727}" type="sibTrans" cxnId="{A6A68A55-5880-4EEB-B05A-178032D8FE85}">
      <dgm:prSet/>
      <dgm:spPr/>
      <dgm:t>
        <a:bodyPr/>
        <a:lstStyle/>
        <a:p>
          <a:endParaRPr lang="en-US"/>
        </a:p>
      </dgm:t>
    </dgm:pt>
    <dgm:pt modelId="{A87A6AD5-CDC8-47BC-914B-081B5A6695AC}">
      <dgm:prSet/>
      <dgm:spPr>
        <a:solidFill>
          <a:schemeClr val="tx2"/>
        </a:solidFill>
        <a:ln>
          <a:noFill/>
        </a:ln>
      </dgm:spPr>
      <dgm:t>
        <a:bodyPr/>
        <a:lstStyle/>
        <a:p>
          <a:r>
            <a:rPr lang="en-US" b="1" i="0"/>
            <a:t>Step 2: </a:t>
          </a:r>
          <a:r>
            <a:rPr lang="en-US" b="0" i="0"/>
            <a:t>Proxy Day Selection</a:t>
          </a:r>
          <a:endParaRPr lang="en-US" b="0"/>
        </a:p>
      </dgm:t>
    </dgm:pt>
    <dgm:pt modelId="{1F6B0DA7-C97E-47C1-8C75-717EF324079A}" type="parTrans" cxnId="{0A5B0949-9339-4AE0-A0D1-3E0B706F9316}">
      <dgm:prSet/>
      <dgm:spPr/>
      <dgm:t>
        <a:bodyPr/>
        <a:lstStyle/>
        <a:p>
          <a:endParaRPr lang="en-US"/>
        </a:p>
      </dgm:t>
    </dgm:pt>
    <dgm:pt modelId="{1205EFC5-1396-40E6-A345-56230D7FF0FD}" type="sibTrans" cxnId="{0A5B0949-9339-4AE0-A0D1-3E0B706F9316}">
      <dgm:prSet/>
      <dgm:spPr/>
      <dgm:t>
        <a:bodyPr/>
        <a:lstStyle/>
        <a:p>
          <a:endParaRPr lang="en-US"/>
        </a:p>
      </dgm:t>
    </dgm:pt>
    <dgm:pt modelId="{75E79A25-2855-41B0-91F7-11E0671449C0}" type="pres">
      <dgm:prSet presAssocID="{DE40ECF4-8803-4DF6-8590-8E0472EF9935}" presName="Name0" presStyleCnt="0">
        <dgm:presLayoutVars>
          <dgm:dir/>
          <dgm:animLvl val="lvl"/>
          <dgm:resizeHandles val="exact"/>
        </dgm:presLayoutVars>
      </dgm:prSet>
      <dgm:spPr/>
    </dgm:pt>
    <dgm:pt modelId="{EBBF4EEA-24CC-4B34-8294-E0519B783EE8}" type="pres">
      <dgm:prSet presAssocID="{8AECF4A5-A91B-42DD-8EEE-F26207E9ADFB}" presName="parTxOnly" presStyleLbl="node1" presStyleIdx="0" presStyleCnt="4">
        <dgm:presLayoutVars>
          <dgm:chMax val="0"/>
          <dgm:chPref val="0"/>
          <dgm:bulletEnabled val="1"/>
        </dgm:presLayoutVars>
      </dgm:prSet>
      <dgm:spPr/>
    </dgm:pt>
    <dgm:pt modelId="{448B8AC9-091B-4A9D-BCB0-9BB9CB0A96AA}" type="pres">
      <dgm:prSet presAssocID="{A8BCAEFD-4AD0-4CA0-8E9F-8D688E341315}" presName="parTxOnlySpace" presStyleCnt="0"/>
      <dgm:spPr/>
    </dgm:pt>
    <dgm:pt modelId="{1A872F5B-AD35-4DCC-A8F5-15BC7183F963}" type="pres">
      <dgm:prSet presAssocID="{A87A6AD5-CDC8-47BC-914B-081B5A6695AC}" presName="parTxOnly" presStyleLbl="node1" presStyleIdx="1" presStyleCnt="4">
        <dgm:presLayoutVars>
          <dgm:chMax val="0"/>
          <dgm:chPref val="0"/>
          <dgm:bulletEnabled val="1"/>
        </dgm:presLayoutVars>
      </dgm:prSet>
      <dgm:spPr/>
    </dgm:pt>
    <dgm:pt modelId="{66BDC176-7F35-41D6-A9D1-A5A999C31B34}" type="pres">
      <dgm:prSet presAssocID="{1205EFC5-1396-40E6-A345-56230D7FF0FD}" presName="parTxOnlySpace" presStyleCnt="0"/>
      <dgm:spPr/>
    </dgm:pt>
    <dgm:pt modelId="{28DB9B1A-F857-429A-B0CD-8876548E0D8B}" type="pres">
      <dgm:prSet presAssocID="{51278CB1-AE55-4ABC-A740-67753FF42883}" presName="parTxOnly" presStyleLbl="node1" presStyleIdx="2" presStyleCnt="4">
        <dgm:presLayoutVars>
          <dgm:chMax val="0"/>
          <dgm:chPref val="0"/>
          <dgm:bulletEnabled val="1"/>
        </dgm:presLayoutVars>
      </dgm:prSet>
      <dgm:spPr/>
    </dgm:pt>
    <dgm:pt modelId="{BE256794-E3C1-4F61-A489-08AD523FC175}" type="pres">
      <dgm:prSet presAssocID="{CA98C6AD-CB30-4688-8EDD-D5DC7E2109BE}" presName="parTxOnlySpace" presStyleCnt="0"/>
      <dgm:spPr/>
    </dgm:pt>
    <dgm:pt modelId="{6ACF1A34-09AC-476D-9B45-355F03AA08E6}" type="pres">
      <dgm:prSet presAssocID="{EE16824C-AAEE-4EC7-BFBD-E427F1A1F15C}" presName="parTxOnly" presStyleLbl="node1" presStyleIdx="3" presStyleCnt="4">
        <dgm:presLayoutVars>
          <dgm:chMax val="0"/>
          <dgm:chPref val="0"/>
          <dgm:bulletEnabled val="1"/>
        </dgm:presLayoutVars>
      </dgm:prSet>
      <dgm:spPr/>
    </dgm:pt>
  </dgm:ptLst>
  <dgm:cxnLst>
    <dgm:cxn modelId="{48F7E224-DF04-4A2D-8D7A-A20D7A0E678B}" srcId="{DE40ECF4-8803-4DF6-8590-8E0472EF9935}" destId="{8AECF4A5-A91B-42DD-8EEE-F26207E9ADFB}" srcOrd="0" destOrd="0" parTransId="{700CC73B-A406-49AE-A004-F15CED4835C0}" sibTransId="{A8BCAEFD-4AD0-4CA0-8E9F-8D688E341315}"/>
    <dgm:cxn modelId="{F4F09227-551C-4292-A6E6-C57654B7B752}" type="presOf" srcId="{A87A6AD5-CDC8-47BC-914B-081B5A6695AC}" destId="{1A872F5B-AD35-4DCC-A8F5-15BC7183F963}" srcOrd="0" destOrd="0" presId="urn:microsoft.com/office/officeart/2005/8/layout/chevron1"/>
    <dgm:cxn modelId="{8275772D-BC4B-4927-945B-448D866A3146}" type="presOf" srcId="{51278CB1-AE55-4ABC-A740-67753FF42883}" destId="{28DB9B1A-F857-429A-B0CD-8876548E0D8B}" srcOrd="0" destOrd="0" presId="urn:microsoft.com/office/officeart/2005/8/layout/chevron1"/>
    <dgm:cxn modelId="{71CD3833-60AA-4ACC-A983-31FF43E561EE}" type="presOf" srcId="{DE40ECF4-8803-4DF6-8590-8E0472EF9935}" destId="{75E79A25-2855-41B0-91F7-11E0671449C0}" srcOrd="0" destOrd="0" presId="urn:microsoft.com/office/officeart/2005/8/layout/chevron1"/>
    <dgm:cxn modelId="{0A5B0949-9339-4AE0-A0D1-3E0B706F9316}" srcId="{DE40ECF4-8803-4DF6-8590-8E0472EF9935}" destId="{A87A6AD5-CDC8-47BC-914B-081B5A6695AC}" srcOrd="1" destOrd="0" parTransId="{1F6B0DA7-C97E-47C1-8C75-717EF324079A}" sibTransId="{1205EFC5-1396-40E6-A345-56230D7FF0FD}"/>
    <dgm:cxn modelId="{A6A68A55-5880-4EEB-B05A-178032D8FE85}" srcId="{DE40ECF4-8803-4DF6-8590-8E0472EF9935}" destId="{EE16824C-AAEE-4EC7-BFBD-E427F1A1F15C}" srcOrd="3" destOrd="0" parTransId="{3BBC4F6D-E648-4527-B745-89102733DFF5}" sibTransId="{35CBB5DE-0494-4C04-834F-F30443392727}"/>
    <dgm:cxn modelId="{2BC9E994-FC86-4EB9-93AD-28D51CD6B3C1}" type="presOf" srcId="{8AECF4A5-A91B-42DD-8EEE-F26207E9ADFB}" destId="{EBBF4EEA-24CC-4B34-8294-E0519B783EE8}" srcOrd="0" destOrd="0" presId="urn:microsoft.com/office/officeart/2005/8/layout/chevron1"/>
    <dgm:cxn modelId="{66F550AB-6A98-49FA-B545-503BBE2759DA}" srcId="{DE40ECF4-8803-4DF6-8590-8E0472EF9935}" destId="{51278CB1-AE55-4ABC-A740-67753FF42883}" srcOrd="2" destOrd="0" parTransId="{5D92E2D7-9A7E-46F3-B641-4C0ADD046798}" sibTransId="{CA98C6AD-CB30-4688-8EDD-D5DC7E2109BE}"/>
    <dgm:cxn modelId="{FA7EAEE9-EF51-46C8-9F43-958DC7823D01}" type="presOf" srcId="{EE16824C-AAEE-4EC7-BFBD-E427F1A1F15C}" destId="{6ACF1A34-09AC-476D-9B45-355F03AA08E6}" srcOrd="0" destOrd="0" presId="urn:microsoft.com/office/officeart/2005/8/layout/chevron1"/>
    <dgm:cxn modelId="{946970D3-7D69-4B42-A0D0-CD00EC953404}" type="presParOf" srcId="{75E79A25-2855-41B0-91F7-11E0671449C0}" destId="{EBBF4EEA-24CC-4B34-8294-E0519B783EE8}" srcOrd="0" destOrd="0" presId="urn:microsoft.com/office/officeart/2005/8/layout/chevron1"/>
    <dgm:cxn modelId="{75276288-9E02-421B-9CC7-966553A5C7B7}" type="presParOf" srcId="{75E79A25-2855-41B0-91F7-11E0671449C0}" destId="{448B8AC9-091B-4A9D-BCB0-9BB9CB0A96AA}" srcOrd="1" destOrd="0" presId="urn:microsoft.com/office/officeart/2005/8/layout/chevron1"/>
    <dgm:cxn modelId="{E43AC05D-1A94-42EB-94AB-F1836C45FCB4}" type="presParOf" srcId="{75E79A25-2855-41B0-91F7-11E0671449C0}" destId="{1A872F5B-AD35-4DCC-A8F5-15BC7183F963}" srcOrd="2" destOrd="0" presId="urn:microsoft.com/office/officeart/2005/8/layout/chevron1"/>
    <dgm:cxn modelId="{FA9287F5-505D-4C14-B917-2F011C6CB16E}" type="presParOf" srcId="{75E79A25-2855-41B0-91F7-11E0671449C0}" destId="{66BDC176-7F35-41D6-A9D1-A5A999C31B34}" srcOrd="3" destOrd="0" presId="urn:microsoft.com/office/officeart/2005/8/layout/chevron1"/>
    <dgm:cxn modelId="{DD7B0C3B-056A-4DFA-9174-FC1CEF964A4E}" type="presParOf" srcId="{75E79A25-2855-41B0-91F7-11E0671449C0}" destId="{28DB9B1A-F857-429A-B0CD-8876548E0D8B}" srcOrd="4" destOrd="0" presId="urn:microsoft.com/office/officeart/2005/8/layout/chevron1"/>
    <dgm:cxn modelId="{1FD30112-3DB4-460D-8D89-DE988FA8234D}" type="presParOf" srcId="{75E79A25-2855-41B0-91F7-11E0671449C0}" destId="{BE256794-E3C1-4F61-A489-08AD523FC175}" srcOrd="5" destOrd="0" presId="urn:microsoft.com/office/officeart/2005/8/layout/chevron1"/>
    <dgm:cxn modelId="{3F6B3B78-0E86-4269-9C8B-29367DA62282}" type="presParOf" srcId="{75E79A25-2855-41B0-91F7-11E0671449C0}" destId="{6ACF1A34-09AC-476D-9B45-355F03AA08E6}" srcOrd="6"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40ECF4-8803-4DF6-8590-8E0472EF9935}" type="doc">
      <dgm:prSet loTypeId="urn:microsoft.com/office/officeart/2005/8/layout/chevron1" loCatId="process" qsTypeId="urn:microsoft.com/office/officeart/2005/8/quickstyle/simple1" qsCatId="simple" csTypeId="urn:microsoft.com/office/officeart/2005/8/colors/colorful5" csCatId="colorful" phldr="1"/>
      <dgm:spPr/>
    </dgm:pt>
    <dgm:pt modelId="{8AECF4A5-A91B-42DD-8EEE-F26207E9ADFB}">
      <dgm:prSet phldrT="[Text]"/>
      <dgm:spPr>
        <a:ln>
          <a:noFill/>
        </a:ln>
      </dgm:spPr>
      <dgm:t>
        <a:bodyPr/>
        <a:lstStyle/>
        <a:p>
          <a:r>
            <a:rPr lang="en-US" b="1" i="0"/>
            <a:t>Step 1: </a:t>
          </a:r>
          <a:r>
            <a:rPr lang="en-US" b="0" i="0"/>
            <a:t>Ex Ante Driver Development</a:t>
          </a:r>
          <a:endParaRPr lang="en-US" b="0"/>
        </a:p>
      </dgm:t>
    </dgm:pt>
    <dgm:pt modelId="{700CC73B-A406-49AE-A004-F15CED4835C0}" type="parTrans" cxnId="{48F7E224-DF04-4A2D-8D7A-A20D7A0E678B}">
      <dgm:prSet/>
      <dgm:spPr/>
      <dgm:t>
        <a:bodyPr/>
        <a:lstStyle/>
        <a:p>
          <a:endParaRPr lang="en-US"/>
        </a:p>
      </dgm:t>
    </dgm:pt>
    <dgm:pt modelId="{A8BCAEFD-4AD0-4CA0-8E9F-8D688E341315}" type="sibTrans" cxnId="{48F7E224-DF04-4A2D-8D7A-A20D7A0E678B}">
      <dgm:prSet/>
      <dgm:spPr/>
      <dgm:t>
        <a:bodyPr/>
        <a:lstStyle/>
        <a:p>
          <a:endParaRPr lang="en-US"/>
        </a:p>
      </dgm:t>
    </dgm:pt>
    <dgm:pt modelId="{51278CB1-AE55-4ABC-A740-67753FF42883}">
      <dgm:prSet phldrT="[Text]"/>
      <dgm:spPr>
        <a:solidFill>
          <a:schemeClr val="tx2"/>
        </a:solidFill>
        <a:ln>
          <a:noFill/>
        </a:ln>
      </dgm:spPr>
      <dgm:t>
        <a:bodyPr/>
        <a:lstStyle/>
        <a:p>
          <a:r>
            <a:rPr lang="en-US" b="1" i="0"/>
            <a:t>Step 3: </a:t>
          </a:r>
          <a:r>
            <a:rPr lang="en-US"/>
            <a:t>Estimate Ex Ante Per Capita Impacts</a:t>
          </a:r>
          <a:endParaRPr lang="en-US" b="0"/>
        </a:p>
      </dgm:t>
    </dgm:pt>
    <dgm:pt modelId="{5D92E2D7-9A7E-46F3-B641-4C0ADD046798}" type="parTrans" cxnId="{66F550AB-6A98-49FA-B545-503BBE2759DA}">
      <dgm:prSet/>
      <dgm:spPr/>
      <dgm:t>
        <a:bodyPr/>
        <a:lstStyle/>
        <a:p>
          <a:endParaRPr lang="en-US"/>
        </a:p>
      </dgm:t>
    </dgm:pt>
    <dgm:pt modelId="{CA98C6AD-CB30-4688-8EDD-D5DC7E2109BE}" type="sibTrans" cxnId="{66F550AB-6A98-49FA-B545-503BBE2759DA}">
      <dgm:prSet/>
      <dgm:spPr/>
      <dgm:t>
        <a:bodyPr/>
        <a:lstStyle/>
        <a:p>
          <a:endParaRPr lang="en-US"/>
        </a:p>
      </dgm:t>
    </dgm:pt>
    <dgm:pt modelId="{EE16824C-AAEE-4EC7-BFBD-E427F1A1F15C}">
      <dgm:prSet phldrT="[Text]"/>
      <dgm:spPr>
        <a:solidFill>
          <a:schemeClr val="tx2"/>
        </a:solidFill>
        <a:ln>
          <a:noFill/>
        </a:ln>
      </dgm:spPr>
      <dgm:t>
        <a:bodyPr/>
        <a:lstStyle/>
        <a:p>
          <a:r>
            <a:rPr lang="en-US" b="1" i="0"/>
            <a:t>Step 4: </a:t>
          </a:r>
          <a:r>
            <a:rPr lang="en-US" b="0" i="0"/>
            <a:t>Develop Ex Ante Forecasts</a:t>
          </a:r>
          <a:endParaRPr lang="en-US" b="0"/>
        </a:p>
      </dgm:t>
    </dgm:pt>
    <dgm:pt modelId="{3BBC4F6D-E648-4527-B745-89102733DFF5}" type="parTrans" cxnId="{A6A68A55-5880-4EEB-B05A-178032D8FE85}">
      <dgm:prSet/>
      <dgm:spPr/>
      <dgm:t>
        <a:bodyPr/>
        <a:lstStyle/>
        <a:p>
          <a:endParaRPr lang="en-US"/>
        </a:p>
      </dgm:t>
    </dgm:pt>
    <dgm:pt modelId="{35CBB5DE-0494-4C04-834F-F30443392727}" type="sibTrans" cxnId="{A6A68A55-5880-4EEB-B05A-178032D8FE85}">
      <dgm:prSet/>
      <dgm:spPr/>
      <dgm:t>
        <a:bodyPr/>
        <a:lstStyle/>
        <a:p>
          <a:endParaRPr lang="en-US"/>
        </a:p>
      </dgm:t>
    </dgm:pt>
    <dgm:pt modelId="{255D64C4-EFBF-4A61-BD48-20829FC227A2}">
      <dgm:prSet/>
      <dgm:spPr>
        <a:ln>
          <a:noFill/>
        </a:ln>
      </dgm:spPr>
      <dgm:t>
        <a:bodyPr/>
        <a:lstStyle/>
        <a:p>
          <a:r>
            <a:rPr lang="en-US" b="1" i="0"/>
            <a:t>Step 2</a:t>
          </a:r>
          <a:r>
            <a:rPr lang="en-US" b="0" i="0"/>
            <a:t>: Ex Ante Per Capita Reference Loads </a:t>
          </a:r>
          <a:endParaRPr lang="en-US"/>
        </a:p>
      </dgm:t>
    </dgm:pt>
    <dgm:pt modelId="{404A9C95-4507-4602-B706-870DD56A5FF1}" type="parTrans" cxnId="{E0C037B7-A953-477B-8EBD-AABE839382AA}">
      <dgm:prSet/>
      <dgm:spPr/>
      <dgm:t>
        <a:bodyPr/>
        <a:lstStyle/>
        <a:p>
          <a:endParaRPr lang="en-US"/>
        </a:p>
      </dgm:t>
    </dgm:pt>
    <dgm:pt modelId="{9A346FE9-7420-4149-AD02-6D44BCE3E1C0}" type="sibTrans" cxnId="{E0C037B7-A953-477B-8EBD-AABE839382AA}">
      <dgm:prSet/>
      <dgm:spPr/>
      <dgm:t>
        <a:bodyPr/>
        <a:lstStyle/>
        <a:p>
          <a:endParaRPr lang="en-US"/>
        </a:p>
      </dgm:t>
    </dgm:pt>
    <dgm:pt modelId="{75E79A25-2855-41B0-91F7-11E0671449C0}" type="pres">
      <dgm:prSet presAssocID="{DE40ECF4-8803-4DF6-8590-8E0472EF9935}" presName="Name0" presStyleCnt="0">
        <dgm:presLayoutVars>
          <dgm:dir/>
          <dgm:animLvl val="lvl"/>
          <dgm:resizeHandles val="exact"/>
        </dgm:presLayoutVars>
      </dgm:prSet>
      <dgm:spPr/>
    </dgm:pt>
    <dgm:pt modelId="{EBBF4EEA-24CC-4B34-8294-E0519B783EE8}" type="pres">
      <dgm:prSet presAssocID="{8AECF4A5-A91B-42DD-8EEE-F26207E9ADFB}" presName="parTxOnly" presStyleLbl="node1" presStyleIdx="0" presStyleCnt="4">
        <dgm:presLayoutVars>
          <dgm:chMax val="0"/>
          <dgm:chPref val="0"/>
          <dgm:bulletEnabled val="1"/>
        </dgm:presLayoutVars>
      </dgm:prSet>
      <dgm:spPr/>
    </dgm:pt>
    <dgm:pt modelId="{448B8AC9-091B-4A9D-BCB0-9BB9CB0A96AA}" type="pres">
      <dgm:prSet presAssocID="{A8BCAEFD-4AD0-4CA0-8E9F-8D688E341315}" presName="parTxOnlySpace" presStyleCnt="0"/>
      <dgm:spPr/>
    </dgm:pt>
    <dgm:pt modelId="{286D1A6E-0419-47F5-A456-E96B6889A5BA}" type="pres">
      <dgm:prSet presAssocID="{255D64C4-EFBF-4A61-BD48-20829FC227A2}" presName="parTxOnly" presStyleLbl="node1" presStyleIdx="1" presStyleCnt="4">
        <dgm:presLayoutVars>
          <dgm:chMax val="0"/>
          <dgm:chPref val="0"/>
          <dgm:bulletEnabled val="1"/>
        </dgm:presLayoutVars>
      </dgm:prSet>
      <dgm:spPr/>
    </dgm:pt>
    <dgm:pt modelId="{A11EEC1A-8665-4172-B9CB-BB26A610A6BA}" type="pres">
      <dgm:prSet presAssocID="{9A346FE9-7420-4149-AD02-6D44BCE3E1C0}" presName="parTxOnlySpace" presStyleCnt="0"/>
      <dgm:spPr/>
    </dgm:pt>
    <dgm:pt modelId="{28DB9B1A-F857-429A-B0CD-8876548E0D8B}" type="pres">
      <dgm:prSet presAssocID="{51278CB1-AE55-4ABC-A740-67753FF42883}" presName="parTxOnly" presStyleLbl="node1" presStyleIdx="2" presStyleCnt="4">
        <dgm:presLayoutVars>
          <dgm:chMax val="0"/>
          <dgm:chPref val="0"/>
          <dgm:bulletEnabled val="1"/>
        </dgm:presLayoutVars>
      </dgm:prSet>
      <dgm:spPr/>
    </dgm:pt>
    <dgm:pt modelId="{BE256794-E3C1-4F61-A489-08AD523FC175}" type="pres">
      <dgm:prSet presAssocID="{CA98C6AD-CB30-4688-8EDD-D5DC7E2109BE}" presName="parTxOnlySpace" presStyleCnt="0"/>
      <dgm:spPr/>
    </dgm:pt>
    <dgm:pt modelId="{6ACF1A34-09AC-476D-9B45-355F03AA08E6}" type="pres">
      <dgm:prSet presAssocID="{EE16824C-AAEE-4EC7-BFBD-E427F1A1F15C}" presName="parTxOnly" presStyleLbl="node1" presStyleIdx="3" presStyleCnt="4">
        <dgm:presLayoutVars>
          <dgm:chMax val="0"/>
          <dgm:chPref val="0"/>
          <dgm:bulletEnabled val="1"/>
        </dgm:presLayoutVars>
      </dgm:prSet>
      <dgm:spPr/>
    </dgm:pt>
  </dgm:ptLst>
  <dgm:cxnLst>
    <dgm:cxn modelId="{48F7E224-DF04-4A2D-8D7A-A20D7A0E678B}" srcId="{DE40ECF4-8803-4DF6-8590-8E0472EF9935}" destId="{8AECF4A5-A91B-42DD-8EEE-F26207E9ADFB}" srcOrd="0" destOrd="0" parTransId="{700CC73B-A406-49AE-A004-F15CED4835C0}" sibTransId="{A8BCAEFD-4AD0-4CA0-8E9F-8D688E341315}"/>
    <dgm:cxn modelId="{8275772D-BC4B-4927-945B-448D866A3146}" type="presOf" srcId="{51278CB1-AE55-4ABC-A740-67753FF42883}" destId="{28DB9B1A-F857-429A-B0CD-8876548E0D8B}" srcOrd="0" destOrd="0" presId="urn:microsoft.com/office/officeart/2005/8/layout/chevron1"/>
    <dgm:cxn modelId="{71CD3833-60AA-4ACC-A983-31FF43E561EE}" type="presOf" srcId="{DE40ECF4-8803-4DF6-8590-8E0472EF9935}" destId="{75E79A25-2855-41B0-91F7-11E0671449C0}" srcOrd="0" destOrd="0" presId="urn:microsoft.com/office/officeart/2005/8/layout/chevron1"/>
    <dgm:cxn modelId="{1D95294D-D6C8-4430-A63F-D328207A41B3}" type="presOf" srcId="{255D64C4-EFBF-4A61-BD48-20829FC227A2}" destId="{286D1A6E-0419-47F5-A456-E96B6889A5BA}" srcOrd="0" destOrd="0" presId="urn:microsoft.com/office/officeart/2005/8/layout/chevron1"/>
    <dgm:cxn modelId="{A6A68A55-5880-4EEB-B05A-178032D8FE85}" srcId="{DE40ECF4-8803-4DF6-8590-8E0472EF9935}" destId="{EE16824C-AAEE-4EC7-BFBD-E427F1A1F15C}" srcOrd="3" destOrd="0" parTransId="{3BBC4F6D-E648-4527-B745-89102733DFF5}" sibTransId="{35CBB5DE-0494-4C04-834F-F30443392727}"/>
    <dgm:cxn modelId="{2BC9E994-FC86-4EB9-93AD-28D51CD6B3C1}" type="presOf" srcId="{8AECF4A5-A91B-42DD-8EEE-F26207E9ADFB}" destId="{EBBF4EEA-24CC-4B34-8294-E0519B783EE8}" srcOrd="0" destOrd="0" presId="urn:microsoft.com/office/officeart/2005/8/layout/chevron1"/>
    <dgm:cxn modelId="{66F550AB-6A98-49FA-B545-503BBE2759DA}" srcId="{DE40ECF4-8803-4DF6-8590-8E0472EF9935}" destId="{51278CB1-AE55-4ABC-A740-67753FF42883}" srcOrd="2" destOrd="0" parTransId="{5D92E2D7-9A7E-46F3-B641-4C0ADD046798}" sibTransId="{CA98C6AD-CB30-4688-8EDD-D5DC7E2109BE}"/>
    <dgm:cxn modelId="{E0C037B7-A953-477B-8EBD-AABE839382AA}" srcId="{DE40ECF4-8803-4DF6-8590-8E0472EF9935}" destId="{255D64C4-EFBF-4A61-BD48-20829FC227A2}" srcOrd="1" destOrd="0" parTransId="{404A9C95-4507-4602-B706-870DD56A5FF1}" sibTransId="{9A346FE9-7420-4149-AD02-6D44BCE3E1C0}"/>
    <dgm:cxn modelId="{FA7EAEE9-EF51-46C8-9F43-958DC7823D01}" type="presOf" srcId="{EE16824C-AAEE-4EC7-BFBD-E427F1A1F15C}" destId="{6ACF1A34-09AC-476D-9B45-355F03AA08E6}" srcOrd="0" destOrd="0" presId="urn:microsoft.com/office/officeart/2005/8/layout/chevron1"/>
    <dgm:cxn modelId="{946970D3-7D69-4B42-A0D0-CD00EC953404}" type="presParOf" srcId="{75E79A25-2855-41B0-91F7-11E0671449C0}" destId="{EBBF4EEA-24CC-4B34-8294-E0519B783EE8}" srcOrd="0" destOrd="0" presId="urn:microsoft.com/office/officeart/2005/8/layout/chevron1"/>
    <dgm:cxn modelId="{75276288-9E02-421B-9CC7-966553A5C7B7}" type="presParOf" srcId="{75E79A25-2855-41B0-91F7-11E0671449C0}" destId="{448B8AC9-091B-4A9D-BCB0-9BB9CB0A96AA}" srcOrd="1" destOrd="0" presId="urn:microsoft.com/office/officeart/2005/8/layout/chevron1"/>
    <dgm:cxn modelId="{7B617CF4-C953-4DF6-85AF-C128BB3E0D99}" type="presParOf" srcId="{75E79A25-2855-41B0-91F7-11E0671449C0}" destId="{286D1A6E-0419-47F5-A456-E96B6889A5BA}" srcOrd="2" destOrd="0" presId="urn:microsoft.com/office/officeart/2005/8/layout/chevron1"/>
    <dgm:cxn modelId="{3FFB67C0-C725-4156-9782-DD82723B7156}" type="presParOf" srcId="{75E79A25-2855-41B0-91F7-11E0671449C0}" destId="{A11EEC1A-8665-4172-B9CB-BB26A610A6BA}" srcOrd="3" destOrd="0" presId="urn:microsoft.com/office/officeart/2005/8/layout/chevron1"/>
    <dgm:cxn modelId="{DD7B0C3B-056A-4DFA-9174-FC1CEF964A4E}" type="presParOf" srcId="{75E79A25-2855-41B0-91F7-11E0671449C0}" destId="{28DB9B1A-F857-429A-B0CD-8876548E0D8B}" srcOrd="4" destOrd="0" presId="urn:microsoft.com/office/officeart/2005/8/layout/chevron1"/>
    <dgm:cxn modelId="{1FD30112-3DB4-460D-8D89-DE988FA8234D}" type="presParOf" srcId="{75E79A25-2855-41B0-91F7-11E0671449C0}" destId="{BE256794-E3C1-4F61-A489-08AD523FC175}" srcOrd="5" destOrd="0" presId="urn:microsoft.com/office/officeart/2005/8/layout/chevron1"/>
    <dgm:cxn modelId="{3F6B3B78-0E86-4269-9C8B-29367DA62282}" type="presParOf" srcId="{75E79A25-2855-41B0-91F7-11E0671449C0}" destId="{6ACF1A34-09AC-476D-9B45-355F03AA08E6}" srcOrd="6"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40ECF4-8803-4DF6-8590-8E0472EF9935}" type="doc">
      <dgm:prSet loTypeId="urn:microsoft.com/office/officeart/2005/8/layout/chevron1" loCatId="process" qsTypeId="urn:microsoft.com/office/officeart/2005/8/quickstyle/simple1" qsCatId="simple" csTypeId="urn:microsoft.com/office/officeart/2005/8/colors/colorful5" csCatId="colorful" phldr="1"/>
      <dgm:spPr/>
    </dgm:pt>
    <dgm:pt modelId="{8AECF4A5-A91B-42DD-8EEE-F26207E9ADFB}">
      <dgm:prSet phldrT="[Text]"/>
      <dgm:spPr>
        <a:solidFill>
          <a:schemeClr val="tx2"/>
        </a:solidFill>
        <a:ln>
          <a:noFill/>
        </a:ln>
      </dgm:spPr>
      <dgm:t>
        <a:bodyPr/>
        <a:lstStyle/>
        <a:p>
          <a:r>
            <a:rPr lang="en-US" b="1" i="0"/>
            <a:t>Step 1: </a:t>
          </a:r>
          <a:r>
            <a:rPr lang="en-US" b="0" i="0"/>
            <a:t>Ex Ante Driver Development</a:t>
          </a:r>
          <a:endParaRPr lang="en-US" b="0"/>
        </a:p>
      </dgm:t>
    </dgm:pt>
    <dgm:pt modelId="{700CC73B-A406-49AE-A004-F15CED4835C0}" type="parTrans" cxnId="{48F7E224-DF04-4A2D-8D7A-A20D7A0E678B}">
      <dgm:prSet/>
      <dgm:spPr/>
      <dgm:t>
        <a:bodyPr/>
        <a:lstStyle/>
        <a:p>
          <a:endParaRPr lang="en-US"/>
        </a:p>
      </dgm:t>
    </dgm:pt>
    <dgm:pt modelId="{A8BCAEFD-4AD0-4CA0-8E9F-8D688E341315}" type="sibTrans" cxnId="{48F7E224-DF04-4A2D-8D7A-A20D7A0E678B}">
      <dgm:prSet/>
      <dgm:spPr/>
      <dgm:t>
        <a:bodyPr/>
        <a:lstStyle/>
        <a:p>
          <a:endParaRPr lang="en-US"/>
        </a:p>
      </dgm:t>
    </dgm:pt>
    <dgm:pt modelId="{EE16824C-AAEE-4EC7-BFBD-E427F1A1F15C}">
      <dgm:prSet phldrT="[Text]"/>
      <dgm:spPr>
        <a:ln>
          <a:noFill/>
        </a:ln>
      </dgm:spPr>
      <dgm:t>
        <a:bodyPr/>
        <a:lstStyle/>
        <a:p>
          <a:r>
            <a:rPr lang="en-US" b="1" i="0"/>
            <a:t>Step 4: </a:t>
          </a:r>
          <a:r>
            <a:rPr lang="en-US" b="0" i="0"/>
            <a:t>Develop Ex Ante Forecasts</a:t>
          </a:r>
          <a:endParaRPr lang="en-US" b="0"/>
        </a:p>
      </dgm:t>
    </dgm:pt>
    <dgm:pt modelId="{3BBC4F6D-E648-4527-B745-89102733DFF5}" type="parTrans" cxnId="{A6A68A55-5880-4EEB-B05A-178032D8FE85}">
      <dgm:prSet/>
      <dgm:spPr/>
      <dgm:t>
        <a:bodyPr/>
        <a:lstStyle/>
        <a:p>
          <a:endParaRPr lang="en-US"/>
        </a:p>
      </dgm:t>
    </dgm:pt>
    <dgm:pt modelId="{35CBB5DE-0494-4C04-834F-F30443392727}" type="sibTrans" cxnId="{A6A68A55-5880-4EEB-B05A-178032D8FE85}">
      <dgm:prSet/>
      <dgm:spPr/>
      <dgm:t>
        <a:bodyPr/>
        <a:lstStyle/>
        <a:p>
          <a:endParaRPr lang="en-US"/>
        </a:p>
      </dgm:t>
    </dgm:pt>
    <dgm:pt modelId="{255D64C4-EFBF-4A61-BD48-20829FC227A2}">
      <dgm:prSet/>
      <dgm:spPr>
        <a:solidFill>
          <a:schemeClr val="tx2"/>
        </a:solidFill>
        <a:ln>
          <a:noFill/>
        </a:ln>
      </dgm:spPr>
      <dgm:t>
        <a:bodyPr/>
        <a:lstStyle/>
        <a:p>
          <a:r>
            <a:rPr lang="en-US" b="1" i="0"/>
            <a:t>Step 2</a:t>
          </a:r>
          <a:r>
            <a:rPr lang="en-US" b="0" i="0"/>
            <a:t>: Ex Ante Per Capita Reference Loads </a:t>
          </a:r>
          <a:endParaRPr lang="en-US"/>
        </a:p>
      </dgm:t>
    </dgm:pt>
    <dgm:pt modelId="{404A9C95-4507-4602-B706-870DD56A5FF1}" type="parTrans" cxnId="{E0C037B7-A953-477B-8EBD-AABE839382AA}">
      <dgm:prSet/>
      <dgm:spPr/>
      <dgm:t>
        <a:bodyPr/>
        <a:lstStyle/>
        <a:p>
          <a:endParaRPr lang="en-US"/>
        </a:p>
      </dgm:t>
    </dgm:pt>
    <dgm:pt modelId="{9A346FE9-7420-4149-AD02-6D44BCE3E1C0}" type="sibTrans" cxnId="{E0C037B7-A953-477B-8EBD-AABE839382AA}">
      <dgm:prSet/>
      <dgm:spPr/>
      <dgm:t>
        <a:bodyPr/>
        <a:lstStyle/>
        <a:p>
          <a:endParaRPr lang="en-US"/>
        </a:p>
      </dgm:t>
    </dgm:pt>
    <dgm:pt modelId="{51278CB1-AE55-4ABC-A740-67753FF42883}">
      <dgm:prSet phldrT="[Text]"/>
      <dgm:spPr>
        <a:ln>
          <a:noFill/>
        </a:ln>
      </dgm:spPr>
      <dgm:t>
        <a:bodyPr/>
        <a:lstStyle/>
        <a:p>
          <a:r>
            <a:rPr lang="en-US" b="1" i="0"/>
            <a:t>Step 3: </a:t>
          </a:r>
          <a:r>
            <a:rPr lang="en-US"/>
            <a:t>Estimate Ex Ante Per Capita Impacts</a:t>
          </a:r>
          <a:endParaRPr lang="en-US" b="0"/>
        </a:p>
      </dgm:t>
    </dgm:pt>
    <dgm:pt modelId="{CA98C6AD-CB30-4688-8EDD-D5DC7E2109BE}" type="sibTrans" cxnId="{66F550AB-6A98-49FA-B545-503BBE2759DA}">
      <dgm:prSet/>
      <dgm:spPr/>
      <dgm:t>
        <a:bodyPr/>
        <a:lstStyle/>
        <a:p>
          <a:endParaRPr lang="en-US"/>
        </a:p>
      </dgm:t>
    </dgm:pt>
    <dgm:pt modelId="{5D92E2D7-9A7E-46F3-B641-4C0ADD046798}" type="parTrans" cxnId="{66F550AB-6A98-49FA-B545-503BBE2759DA}">
      <dgm:prSet/>
      <dgm:spPr/>
      <dgm:t>
        <a:bodyPr/>
        <a:lstStyle/>
        <a:p>
          <a:endParaRPr lang="en-US"/>
        </a:p>
      </dgm:t>
    </dgm:pt>
    <dgm:pt modelId="{75E79A25-2855-41B0-91F7-11E0671449C0}" type="pres">
      <dgm:prSet presAssocID="{DE40ECF4-8803-4DF6-8590-8E0472EF9935}" presName="Name0" presStyleCnt="0">
        <dgm:presLayoutVars>
          <dgm:dir/>
          <dgm:animLvl val="lvl"/>
          <dgm:resizeHandles val="exact"/>
        </dgm:presLayoutVars>
      </dgm:prSet>
      <dgm:spPr/>
    </dgm:pt>
    <dgm:pt modelId="{EBBF4EEA-24CC-4B34-8294-E0519B783EE8}" type="pres">
      <dgm:prSet presAssocID="{8AECF4A5-A91B-42DD-8EEE-F26207E9ADFB}" presName="parTxOnly" presStyleLbl="node1" presStyleIdx="0" presStyleCnt="4">
        <dgm:presLayoutVars>
          <dgm:chMax val="0"/>
          <dgm:chPref val="0"/>
          <dgm:bulletEnabled val="1"/>
        </dgm:presLayoutVars>
      </dgm:prSet>
      <dgm:spPr/>
    </dgm:pt>
    <dgm:pt modelId="{448B8AC9-091B-4A9D-BCB0-9BB9CB0A96AA}" type="pres">
      <dgm:prSet presAssocID="{A8BCAEFD-4AD0-4CA0-8E9F-8D688E341315}" presName="parTxOnlySpace" presStyleCnt="0"/>
      <dgm:spPr/>
    </dgm:pt>
    <dgm:pt modelId="{286D1A6E-0419-47F5-A456-E96B6889A5BA}" type="pres">
      <dgm:prSet presAssocID="{255D64C4-EFBF-4A61-BD48-20829FC227A2}" presName="parTxOnly" presStyleLbl="node1" presStyleIdx="1" presStyleCnt="4">
        <dgm:presLayoutVars>
          <dgm:chMax val="0"/>
          <dgm:chPref val="0"/>
          <dgm:bulletEnabled val="1"/>
        </dgm:presLayoutVars>
      </dgm:prSet>
      <dgm:spPr/>
    </dgm:pt>
    <dgm:pt modelId="{A11EEC1A-8665-4172-B9CB-BB26A610A6BA}" type="pres">
      <dgm:prSet presAssocID="{9A346FE9-7420-4149-AD02-6D44BCE3E1C0}" presName="parTxOnlySpace" presStyleCnt="0"/>
      <dgm:spPr/>
    </dgm:pt>
    <dgm:pt modelId="{28DB9B1A-F857-429A-B0CD-8876548E0D8B}" type="pres">
      <dgm:prSet presAssocID="{51278CB1-AE55-4ABC-A740-67753FF42883}" presName="parTxOnly" presStyleLbl="node1" presStyleIdx="2" presStyleCnt="4">
        <dgm:presLayoutVars>
          <dgm:chMax val="0"/>
          <dgm:chPref val="0"/>
          <dgm:bulletEnabled val="1"/>
        </dgm:presLayoutVars>
      </dgm:prSet>
      <dgm:spPr/>
    </dgm:pt>
    <dgm:pt modelId="{BE256794-E3C1-4F61-A489-08AD523FC175}" type="pres">
      <dgm:prSet presAssocID="{CA98C6AD-CB30-4688-8EDD-D5DC7E2109BE}" presName="parTxOnlySpace" presStyleCnt="0"/>
      <dgm:spPr/>
    </dgm:pt>
    <dgm:pt modelId="{6ACF1A34-09AC-476D-9B45-355F03AA08E6}" type="pres">
      <dgm:prSet presAssocID="{EE16824C-AAEE-4EC7-BFBD-E427F1A1F15C}" presName="parTxOnly" presStyleLbl="node1" presStyleIdx="3" presStyleCnt="4">
        <dgm:presLayoutVars>
          <dgm:chMax val="0"/>
          <dgm:chPref val="0"/>
          <dgm:bulletEnabled val="1"/>
        </dgm:presLayoutVars>
      </dgm:prSet>
      <dgm:spPr/>
    </dgm:pt>
  </dgm:ptLst>
  <dgm:cxnLst>
    <dgm:cxn modelId="{48F7E224-DF04-4A2D-8D7A-A20D7A0E678B}" srcId="{DE40ECF4-8803-4DF6-8590-8E0472EF9935}" destId="{8AECF4A5-A91B-42DD-8EEE-F26207E9ADFB}" srcOrd="0" destOrd="0" parTransId="{700CC73B-A406-49AE-A004-F15CED4835C0}" sibTransId="{A8BCAEFD-4AD0-4CA0-8E9F-8D688E341315}"/>
    <dgm:cxn modelId="{8275772D-BC4B-4927-945B-448D866A3146}" type="presOf" srcId="{51278CB1-AE55-4ABC-A740-67753FF42883}" destId="{28DB9B1A-F857-429A-B0CD-8876548E0D8B}" srcOrd="0" destOrd="0" presId="urn:microsoft.com/office/officeart/2005/8/layout/chevron1"/>
    <dgm:cxn modelId="{71CD3833-60AA-4ACC-A983-31FF43E561EE}" type="presOf" srcId="{DE40ECF4-8803-4DF6-8590-8E0472EF9935}" destId="{75E79A25-2855-41B0-91F7-11E0671449C0}" srcOrd="0" destOrd="0" presId="urn:microsoft.com/office/officeart/2005/8/layout/chevron1"/>
    <dgm:cxn modelId="{1D95294D-D6C8-4430-A63F-D328207A41B3}" type="presOf" srcId="{255D64C4-EFBF-4A61-BD48-20829FC227A2}" destId="{286D1A6E-0419-47F5-A456-E96B6889A5BA}" srcOrd="0" destOrd="0" presId="urn:microsoft.com/office/officeart/2005/8/layout/chevron1"/>
    <dgm:cxn modelId="{A6A68A55-5880-4EEB-B05A-178032D8FE85}" srcId="{DE40ECF4-8803-4DF6-8590-8E0472EF9935}" destId="{EE16824C-AAEE-4EC7-BFBD-E427F1A1F15C}" srcOrd="3" destOrd="0" parTransId="{3BBC4F6D-E648-4527-B745-89102733DFF5}" sibTransId="{35CBB5DE-0494-4C04-834F-F30443392727}"/>
    <dgm:cxn modelId="{2BC9E994-FC86-4EB9-93AD-28D51CD6B3C1}" type="presOf" srcId="{8AECF4A5-A91B-42DD-8EEE-F26207E9ADFB}" destId="{EBBF4EEA-24CC-4B34-8294-E0519B783EE8}" srcOrd="0" destOrd="0" presId="urn:microsoft.com/office/officeart/2005/8/layout/chevron1"/>
    <dgm:cxn modelId="{66F550AB-6A98-49FA-B545-503BBE2759DA}" srcId="{DE40ECF4-8803-4DF6-8590-8E0472EF9935}" destId="{51278CB1-AE55-4ABC-A740-67753FF42883}" srcOrd="2" destOrd="0" parTransId="{5D92E2D7-9A7E-46F3-B641-4C0ADD046798}" sibTransId="{CA98C6AD-CB30-4688-8EDD-D5DC7E2109BE}"/>
    <dgm:cxn modelId="{E0C037B7-A953-477B-8EBD-AABE839382AA}" srcId="{DE40ECF4-8803-4DF6-8590-8E0472EF9935}" destId="{255D64C4-EFBF-4A61-BD48-20829FC227A2}" srcOrd="1" destOrd="0" parTransId="{404A9C95-4507-4602-B706-870DD56A5FF1}" sibTransId="{9A346FE9-7420-4149-AD02-6D44BCE3E1C0}"/>
    <dgm:cxn modelId="{FA7EAEE9-EF51-46C8-9F43-958DC7823D01}" type="presOf" srcId="{EE16824C-AAEE-4EC7-BFBD-E427F1A1F15C}" destId="{6ACF1A34-09AC-476D-9B45-355F03AA08E6}" srcOrd="0" destOrd="0" presId="urn:microsoft.com/office/officeart/2005/8/layout/chevron1"/>
    <dgm:cxn modelId="{946970D3-7D69-4B42-A0D0-CD00EC953404}" type="presParOf" srcId="{75E79A25-2855-41B0-91F7-11E0671449C0}" destId="{EBBF4EEA-24CC-4B34-8294-E0519B783EE8}" srcOrd="0" destOrd="0" presId="urn:microsoft.com/office/officeart/2005/8/layout/chevron1"/>
    <dgm:cxn modelId="{75276288-9E02-421B-9CC7-966553A5C7B7}" type="presParOf" srcId="{75E79A25-2855-41B0-91F7-11E0671449C0}" destId="{448B8AC9-091B-4A9D-BCB0-9BB9CB0A96AA}" srcOrd="1" destOrd="0" presId="urn:microsoft.com/office/officeart/2005/8/layout/chevron1"/>
    <dgm:cxn modelId="{7B617CF4-C953-4DF6-85AF-C128BB3E0D99}" type="presParOf" srcId="{75E79A25-2855-41B0-91F7-11E0671449C0}" destId="{286D1A6E-0419-47F5-A456-E96B6889A5BA}" srcOrd="2" destOrd="0" presId="urn:microsoft.com/office/officeart/2005/8/layout/chevron1"/>
    <dgm:cxn modelId="{3FFB67C0-C725-4156-9782-DD82723B7156}" type="presParOf" srcId="{75E79A25-2855-41B0-91F7-11E0671449C0}" destId="{A11EEC1A-8665-4172-B9CB-BB26A610A6BA}" srcOrd="3" destOrd="0" presId="urn:microsoft.com/office/officeart/2005/8/layout/chevron1"/>
    <dgm:cxn modelId="{DD7B0C3B-056A-4DFA-9174-FC1CEF964A4E}" type="presParOf" srcId="{75E79A25-2855-41B0-91F7-11E0671449C0}" destId="{28DB9B1A-F857-429A-B0CD-8876548E0D8B}" srcOrd="4" destOrd="0" presId="urn:microsoft.com/office/officeart/2005/8/layout/chevron1"/>
    <dgm:cxn modelId="{1FD30112-3DB4-460D-8D89-DE988FA8234D}" type="presParOf" srcId="{75E79A25-2855-41B0-91F7-11E0671449C0}" destId="{BE256794-E3C1-4F61-A489-08AD523FC175}" srcOrd="5" destOrd="0" presId="urn:microsoft.com/office/officeart/2005/8/layout/chevron1"/>
    <dgm:cxn modelId="{3F6B3B78-0E86-4269-9C8B-29367DA62282}" type="presParOf" srcId="{75E79A25-2855-41B0-91F7-11E0671449C0}" destId="{6ACF1A34-09AC-476D-9B45-355F03AA08E6}"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4EEA-24CC-4B34-8294-E0519B783EE8}">
      <dsp:nvSpPr>
        <dsp:cNvPr id="0" name=""/>
        <dsp:cNvSpPr/>
      </dsp:nvSpPr>
      <dsp:spPr>
        <a:xfrm>
          <a:off x="3553" y="0"/>
          <a:ext cx="2068778" cy="523220"/>
        </a:xfrm>
        <a:prstGeom prst="chevron">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i="0" kern="1200"/>
            <a:t>Step 1: </a:t>
          </a:r>
          <a:r>
            <a:rPr lang="en-US" sz="1500" b="0" i="0" kern="1200"/>
            <a:t>Participant Analysis</a:t>
          </a:r>
          <a:endParaRPr lang="en-US" sz="1500" b="0" kern="1200"/>
        </a:p>
      </dsp:txBody>
      <dsp:txXfrm>
        <a:off x="265163" y="0"/>
        <a:ext cx="1545558" cy="523220"/>
      </dsp:txXfrm>
    </dsp:sp>
    <dsp:sp modelId="{1A872F5B-AD35-4DCC-A8F5-15BC7183F963}">
      <dsp:nvSpPr>
        <dsp:cNvPr id="0" name=""/>
        <dsp:cNvSpPr/>
      </dsp:nvSpPr>
      <dsp:spPr>
        <a:xfrm>
          <a:off x="1865454" y="0"/>
          <a:ext cx="2068778" cy="523220"/>
        </a:xfrm>
        <a:prstGeom prst="chevron">
          <a:avLst/>
        </a:prstGeom>
        <a:solidFill>
          <a:schemeClr val="accent5">
            <a:hueOff val="2676943"/>
            <a:satOff val="-7535"/>
            <a:lumOff val="-85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i="0" kern="1200"/>
            <a:t>Step 2: </a:t>
          </a:r>
          <a:r>
            <a:rPr lang="en-US" sz="1500" b="0" i="0" kern="1200"/>
            <a:t>Proxy Day Selection</a:t>
          </a:r>
          <a:endParaRPr lang="en-US" sz="1500" b="0" kern="1200"/>
        </a:p>
      </dsp:txBody>
      <dsp:txXfrm>
        <a:off x="2127064" y="0"/>
        <a:ext cx="1545558" cy="523220"/>
      </dsp:txXfrm>
    </dsp:sp>
    <dsp:sp modelId="{28DB9B1A-F857-429A-B0CD-8876548E0D8B}">
      <dsp:nvSpPr>
        <dsp:cNvPr id="0" name=""/>
        <dsp:cNvSpPr/>
      </dsp:nvSpPr>
      <dsp:spPr>
        <a:xfrm>
          <a:off x="3727355" y="0"/>
          <a:ext cx="2068778" cy="523220"/>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i="0" kern="1200"/>
            <a:t>Step 4: </a:t>
          </a:r>
          <a:r>
            <a:rPr lang="en-US" sz="1500" b="0" i="0" kern="1200"/>
            <a:t>Model Selection</a:t>
          </a:r>
          <a:endParaRPr lang="en-US" sz="1500" b="0" kern="1200"/>
        </a:p>
      </dsp:txBody>
      <dsp:txXfrm>
        <a:off x="3988965" y="0"/>
        <a:ext cx="1545558" cy="523220"/>
      </dsp:txXfrm>
    </dsp:sp>
    <dsp:sp modelId="{6ACF1A34-09AC-476D-9B45-355F03AA08E6}">
      <dsp:nvSpPr>
        <dsp:cNvPr id="0" name=""/>
        <dsp:cNvSpPr/>
      </dsp:nvSpPr>
      <dsp:spPr>
        <a:xfrm>
          <a:off x="5589256" y="0"/>
          <a:ext cx="2068778" cy="523220"/>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i="0" kern="1200"/>
            <a:t>Step 5: </a:t>
          </a:r>
          <a:r>
            <a:rPr lang="en-US" sz="1500" b="0" i="0" kern="1200"/>
            <a:t>Impact Estimation</a:t>
          </a:r>
          <a:endParaRPr lang="en-US" sz="1500" b="0" kern="1200"/>
        </a:p>
      </dsp:txBody>
      <dsp:txXfrm>
        <a:off x="5850866" y="0"/>
        <a:ext cx="1545558" cy="52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4EEA-24CC-4B34-8294-E0519B783EE8}">
      <dsp:nvSpPr>
        <dsp:cNvPr id="0" name=""/>
        <dsp:cNvSpPr/>
      </dsp:nvSpPr>
      <dsp:spPr>
        <a:xfrm>
          <a:off x="3553" y="0"/>
          <a:ext cx="2068778" cy="523221"/>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i="0" kern="1200"/>
            <a:t>Step 1: </a:t>
          </a:r>
          <a:r>
            <a:rPr lang="en-US" sz="1500" b="0" i="0" kern="1200"/>
            <a:t>Participant Analysis</a:t>
          </a:r>
          <a:endParaRPr lang="en-US" sz="1500" b="0" kern="1200"/>
        </a:p>
      </dsp:txBody>
      <dsp:txXfrm>
        <a:off x="265164" y="0"/>
        <a:ext cx="1545557" cy="523221"/>
      </dsp:txXfrm>
    </dsp:sp>
    <dsp:sp modelId="{1A872F5B-AD35-4DCC-A8F5-15BC7183F963}">
      <dsp:nvSpPr>
        <dsp:cNvPr id="0" name=""/>
        <dsp:cNvSpPr/>
      </dsp:nvSpPr>
      <dsp:spPr>
        <a:xfrm>
          <a:off x="1865454" y="0"/>
          <a:ext cx="2068778" cy="523221"/>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i="0" kern="1200"/>
            <a:t>Step 2: </a:t>
          </a:r>
          <a:r>
            <a:rPr lang="en-US" sz="1500" b="0" i="0" kern="1200"/>
            <a:t>Proxy Day Selection</a:t>
          </a:r>
          <a:endParaRPr lang="en-US" sz="1500" b="0" kern="1200"/>
        </a:p>
      </dsp:txBody>
      <dsp:txXfrm>
        <a:off x="2127065" y="0"/>
        <a:ext cx="1545557" cy="523221"/>
      </dsp:txXfrm>
    </dsp:sp>
    <dsp:sp modelId="{28DB9B1A-F857-429A-B0CD-8876548E0D8B}">
      <dsp:nvSpPr>
        <dsp:cNvPr id="0" name=""/>
        <dsp:cNvSpPr/>
      </dsp:nvSpPr>
      <dsp:spPr>
        <a:xfrm>
          <a:off x="3727355" y="0"/>
          <a:ext cx="2068778" cy="523221"/>
        </a:xfrm>
        <a:prstGeom prst="chevron">
          <a:avLst/>
        </a:prstGeom>
        <a:solidFill>
          <a:schemeClr val="accent5">
            <a:hueOff val="5353887"/>
            <a:satOff val="-15070"/>
            <a:lumOff val="-1699"/>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i="0" kern="1200"/>
            <a:t>Step 4: </a:t>
          </a:r>
          <a:r>
            <a:rPr lang="en-US" sz="1500" b="0" i="0" kern="1200"/>
            <a:t>Model Selection</a:t>
          </a:r>
          <a:endParaRPr lang="en-US" sz="1500" b="0" kern="1200"/>
        </a:p>
      </dsp:txBody>
      <dsp:txXfrm>
        <a:off x="3988966" y="0"/>
        <a:ext cx="1545557" cy="523221"/>
      </dsp:txXfrm>
    </dsp:sp>
    <dsp:sp modelId="{6ACF1A34-09AC-476D-9B45-355F03AA08E6}">
      <dsp:nvSpPr>
        <dsp:cNvPr id="0" name=""/>
        <dsp:cNvSpPr/>
      </dsp:nvSpPr>
      <dsp:spPr>
        <a:xfrm>
          <a:off x="5589256" y="0"/>
          <a:ext cx="2068778" cy="523221"/>
        </a:xfrm>
        <a:prstGeom prst="chevron">
          <a:avLst/>
        </a:prstGeom>
        <a:solidFill>
          <a:schemeClr val="accent5">
            <a:hueOff val="8030830"/>
            <a:satOff val="-22605"/>
            <a:lumOff val="-2549"/>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b="1" i="0" kern="1200"/>
            <a:t>Step 5: </a:t>
          </a:r>
          <a:r>
            <a:rPr lang="en-US" sz="1500" b="0" i="0" kern="1200"/>
            <a:t>Impact Estimation</a:t>
          </a:r>
          <a:endParaRPr lang="en-US" sz="1500" b="0" kern="1200"/>
        </a:p>
      </dsp:txBody>
      <dsp:txXfrm>
        <a:off x="5850867" y="0"/>
        <a:ext cx="1545557" cy="523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4EEA-24CC-4B34-8294-E0519B783EE8}">
      <dsp:nvSpPr>
        <dsp:cNvPr id="0" name=""/>
        <dsp:cNvSpPr/>
      </dsp:nvSpPr>
      <dsp:spPr>
        <a:xfrm>
          <a:off x="3817" y="0"/>
          <a:ext cx="2222152" cy="762000"/>
        </a:xfrm>
        <a:prstGeom prst="chevron">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i="0" kern="1200"/>
            <a:t>Step 1: </a:t>
          </a:r>
          <a:r>
            <a:rPr lang="en-US" sz="1600" b="0" i="0" kern="1200"/>
            <a:t>Ex Ante Driver Development</a:t>
          </a:r>
          <a:endParaRPr lang="en-US" sz="1600" b="0" kern="1200"/>
        </a:p>
      </dsp:txBody>
      <dsp:txXfrm>
        <a:off x="384817" y="0"/>
        <a:ext cx="1460152" cy="762000"/>
      </dsp:txXfrm>
    </dsp:sp>
    <dsp:sp modelId="{286D1A6E-0419-47F5-A456-E96B6889A5BA}">
      <dsp:nvSpPr>
        <dsp:cNvPr id="0" name=""/>
        <dsp:cNvSpPr/>
      </dsp:nvSpPr>
      <dsp:spPr>
        <a:xfrm>
          <a:off x="2003754" y="0"/>
          <a:ext cx="2222152" cy="762000"/>
        </a:xfrm>
        <a:prstGeom prst="chevron">
          <a:avLst/>
        </a:prstGeom>
        <a:solidFill>
          <a:schemeClr val="accent5">
            <a:hueOff val="2676943"/>
            <a:satOff val="-7535"/>
            <a:lumOff val="-85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i="0" kern="1200"/>
            <a:t>Step 2</a:t>
          </a:r>
          <a:r>
            <a:rPr lang="en-US" sz="1600" b="0" i="0" kern="1200"/>
            <a:t>: Ex Ante Per Capita Reference Loads </a:t>
          </a:r>
          <a:endParaRPr lang="en-US" sz="1600" kern="1200"/>
        </a:p>
      </dsp:txBody>
      <dsp:txXfrm>
        <a:off x="2384754" y="0"/>
        <a:ext cx="1460152" cy="762000"/>
      </dsp:txXfrm>
    </dsp:sp>
    <dsp:sp modelId="{28DB9B1A-F857-429A-B0CD-8876548E0D8B}">
      <dsp:nvSpPr>
        <dsp:cNvPr id="0" name=""/>
        <dsp:cNvSpPr/>
      </dsp:nvSpPr>
      <dsp:spPr>
        <a:xfrm>
          <a:off x="4003691" y="0"/>
          <a:ext cx="2222152" cy="762000"/>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i="0" kern="1200"/>
            <a:t>Step 3: </a:t>
          </a:r>
          <a:r>
            <a:rPr lang="en-US" sz="1600" kern="1200"/>
            <a:t>Estimate Ex Ante Per Capita Impacts</a:t>
          </a:r>
          <a:endParaRPr lang="en-US" sz="1600" b="0" kern="1200"/>
        </a:p>
      </dsp:txBody>
      <dsp:txXfrm>
        <a:off x="4384691" y="0"/>
        <a:ext cx="1460152" cy="762000"/>
      </dsp:txXfrm>
    </dsp:sp>
    <dsp:sp modelId="{6ACF1A34-09AC-476D-9B45-355F03AA08E6}">
      <dsp:nvSpPr>
        <dsp:cNvPr id="0" name=""/>
        <dsp:cNvSpPr/>
      </dsp:nvSpPr>
      <dsp:spPr>
        <a:xfrm>
          <a:off x="6003629" y="0"/>
          <a:ext cx="2222152" cy="762000"/>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i="0" kern="1200"/>
            <a:t>Step 4: </a:t>
          </a:r>
          <a:r>
            <a:rPr lang="en-US" sz="1600" b="0" i="0" kern="1200"/>
            <a:t>Develop Ex Ante Forecasts</a:t>
          </a:r>
          <a:endParaRPr lang="en-US" sz="1600" b="0" kern="1200"/>
        </a:p>
      </dsp:txBody>
      <dsp:txXfrm>
        <a:off x="6384629" y="0"/>
        <a:ext cx="1460152" cy="762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4EEA-24CC-4B34-8294-E0519B783EE8}">
      <dsp:nvSpPr>
        <dsp:cNvPr id="0" name=""/>
        <dsp:cNvSpPr/>
      </dsp:nvSpPr>
      <dsp:spPr>
        <a:xfrm>
          <a:off x="3817" y="0"/>
          <a:ext cx="2222152" cy="762000"/>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i="0" kern="1200"/>
            <a:t>Step 1: </a:t>
          </a:r>
          <a:r>
            <a:rPr lang="en-US" sz="1600" b="0" i="0" kern="1200"/>
            <a:t>Ex Ante Driver Development</a:t>
          </a:r>
          <a:endParaRPr lang="en-US" sz="1600" b="0" kern="1200"/>
        </a:p>
      </dsp:txBody>
      <dsp:txXfrm>
        <a:off x="384817" y="0"/>
        <a:ext cx="1460152" cy="762000"/>
      </dsp:txXfrm>
    </dsp:sp>
    <dsp:sp modelId="{286D1A6E-0419-47F5-A456-E96B6889A5BA}">
      <dsp:nvSpPr>
        <dsp:cNvPr id="0" name=""/>
        <dsp:cNvSpPr/>
      </dsp:nvSpPr>
      <dsp:spPr>
        <a:xfrm>
          <a:off x="2003754" y="0"/>
          <a:ext cx="2222152" cy="762000"/>
        </a:xfrm>
        <a:prstGeom prst="chevron">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i="0" kern="1200"/>
            <a:t>Step 2</a:t>
          </a:r>
          <a:r>
            <a:rPr lang="en-US" sz="1600" b="0" i="0" kern="1200"/>
            <a:t>: Ex Ante Per Capita Reference Loads </a:t>
          </a:r>
          <a:endParaRPr lang="en-US" sz="1600" kern="1200"/>
        </a:p>
      </dsp:txBody>
      <dsp:txXfrm>
        <a:off x="2384754" y="0"/>
        <a:ext cx="1460152" cy="762000"/>
      </dsp:txXfrm>
    </dsp:sp>
    <dsp:sp modelId="{28DB9B1A-F857-429A-B0CD-8876548E0D8B}">
      <dsp:nvSpPr>
        <dsp:cNvPr id="0" name=""/>
        <dsp:cNvSpPr/>
      </dsp:nvSpPr>
      <dsp:spPr>
        <a:xfrm>
          <a:off x="4003691" y="0"/>
          <a:ext cx="2222152" cy="762000"/>
        </a:xfrm>
        <a:prstGeom prst="chevron">
          <a:avLst/>
        </a:prstGeom>
        <a:solidFill>
          <a:schemeClr val="accent5">
            <a:hueOff val="5353887"/>
            <a:satOff val="-15070"/>
            <a:lumOff val="-1699"/>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i="0" kern="1200"/>
            <a:t>Step 3: </a:t>
          </a:r>
          <a:r>
            <a:rPr lang="en-US" sz="1600" kern="1200"/>
            <a:t>Estimate Ex Ante Per Capita Impacts</a:t>
          </a:r>
          <a:endParaRPr lang="en-US" sz="1600" b="0" kern="1200"/>
        </a:p>
      </dsp:txBody>
      <dsp:txXfrm>
        <a:off x="4384691" y="0"/>
        <a:ext cx="1460152" cy="762000"/>
      </dsp:txXfrm>
    </dsp:sp>
    <dsp:sp modelId="{6ACF1A34-09AC-476D-9B45-355F03AA08E6}">
      <dsp:nvSpPr>
        <dsp:cNvPr id="0" name=""/>
        <dsp:cNvSpPr/>
      </dsp:nvSpPr>
      <dsp:spPr>
        <a:xfrm>
          <a:off x="6003629" y="0"/>
          <a:ext cx="2222152" cy="762000"/>
        </a:xfrm>
        <a:prstGeom prst="chevron">
          <a:avLst/>
        </a:prstGeom>
        <a:solidFill>
          <a:schemeClr val="accent5">
            <a:hueOff val="8030830"/>
            <a:satOff val="-22605"/>
            <a:lumOff val="-2549"/>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i="0" kern="1200"/>
            <a:t>Step 4: </a:t>
          </a:r>
          <a:r>
            <a:rPr lang="en-US" sz="1600" b="0" i="0" kern="1200"/>
            <a:t>Develop Ex Ante Forecasts</a:t>
          </a:r>
          <a:endParaRPr lang="en-US" sz="1600" b="0" kern="1200"/>
        </a:p>
      </dsp:txBody>
      <dsp:txXfrm>
        <a:off x="6384629" y="0"/>
        <a:ext cx="1460152" cy="762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9EFEE-B292-E74B-981B-B23D2AD39760}" type="datetimeFigureOut">
              <a:rPr lang="en-US" smtClean="0"/>
              <a:t>5/7/2025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FCF4D-F821-844F-890B-C58A3620C05D}" type="datetimeFigureOut">
              <a:rPr lang="en-US" smtClean="0"/>
              <a:t>5/7/2025</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B49440-6EF9-3046-8EE8-0B071F0790B4}" type="slidenum">
              <a:rPr lang="en-US" smtClean="0"/>
              <a:t>1</a:t>
            </a:fld>
            <a:endParaRPr lang="en-US"/>
          </a:p>
        </p:txBody>
      </p:sp>
    </p:spTree>
    <p:extLst>
      <p:ext uri="{BB962C8B-B14F-4D97-AF65-F5344CB8AC3E}">
        <p14:creationId xmlns:p14="http://schemas.microsoft.com/office/powerpoint/2010/main" val="338953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25</a:t>
            </a:fld>
            <a:endParaRPr lang="en-US"/>
          </a:p>
        </p:txBody>
      </p:sp>
    </p:spTree>
    <p:extLst>
      <p:ext uri="{BB962C8B-B14F-4D97-AF65-F5344CB8AC3E}">
        <p14:creationId xmlns:p14="http://schemas.microsoft.com/office/powerpoint/2010/main" val="401773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31</a:t>
            </a:fld>
            <a:endParaRPr lang="en-US"/>
          </a:p>
        </p:txBody>
      </p:sp>
    </p:spTree>
    <p:extLst>
      <p:ext uri="{BB962C8B-B14F-4D97-AF65-F5344CB8AC3E}">
        <p14:creationId xmlns:p14="http://schemas.microsoft.com/office/powerpoint/2010/main" val="85097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From PY2023: When assessed at the 8:30-8:45 p.m. 15-minute level, the load impact increases to 54.4 MW, which represented 47 percent of the reduction required to meet the aggregate FSL. </a:t>
            </a:r>
          </a:p>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34</a:t>
            </a:fld>
            <a:endParaRPr lang="en-US"/>
          </a:p>
        </p:txBody>
      </p:sp>
    </p:spTree>
    <p:extLst>
      <p:ext uri="{BB962C8B-B14F-4D97-AF65-F5344CB8AC3E}">
        <p14:creationId xmlns:p14="http://schemas.microsoft.com/office/powerpoint/2010/main" val="250464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35</a:t>
            </a:fld>
            <a:endParaRPr lang="en-US"/>
          </a:p>
        </p:txBody>
      </p:sp>
    </p:spTree>
    <p:extLst>
      <p:ext uri="{BB962C8B-B14F-4D97-AF65-F5344CB8AC3E}">
        <p14:creationId xmlns:p14="http://schemas.microsoft.com/office/powerpoint/2010/main" val="393665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assessed over the 15-minute interval from 8:00 to 8:15 p.m., SCE’s customers reduced their load by 377 MW, which represents a 61 percent decrease relative to the reference load and 79 percent of the reduction required to meet the aggregate FSL</a:t>
            </a:r>
          </a:p>
        </p:txBody>
      </p:sp>
      <p:sp>
        <p:nvSpPr>
          <p:cNvPr id="4" name="Slide Number Placeholder 3"/>
          <p:cNvSpPr>
            <a:spLocks noGrp="1"/>
          </p:cNvSpPr>
          <p:nvPr>
            <p:ph type="sldNum" sz="quarter" idx="5"/>
          </p:nvPr>
        </p:nvSpPr>
        <p:spPr/>
        <p:txBody>
          <a:bodyPr/>
          <a:lstStyle/>
          <a:p>
            <a:fld id="{33B49440-6EF9-3046-8EE8-0B071F0790B4}" type="slidenum">
              <a:rPr lang="en-US" smtClean="0"/>
              <a:t>37</a:t>
            </a:fld>
            <a:endParaRPr lang="en-US"/>
          </a:p>
        </p:txBody>
      </p:sp>
    </p:spTree>
    <p:extLst>
      <p:ext uri="{BB962C8B-B14F-4D97-AF65-F5344CB8AC3E}">
        <p14:creationId xmlns:p14="http://schemas.microsoft.com/office/powerpoint/2010/main" val="416449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3</a:t>
            </a:fld>
            <a:endParaRPr lang="en-US"/>
          </a:p>
        </p:txBody>
      </p:sp>
    </p:spTree>
    <p:extLst>
      <p:ext uri="{BB962C8B-B14F-4D97-AF65-F5344CB8AC3E}">
        <p14:creationId xmlns:p14="http://schemas.microsoft.com/office/powerpoint/2010/main" val="418357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5</a:t>
            </a:fld>
            <a:endParaRPr lang="en-US"/>
          </a:p>
        </p:txBody>
      </p:sp>
    </p:spTree>
    <p:extLst>
      <p:ext uri="{BB962C8B-B14F-4D97-AF65-F5344CB8AC3E}">
        <p14:creationId xmlns:p14="http://schemas.microsoft.com/office/powerpoint/2010/main" val="203321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6</a:t>
            </a:fld>
            <a:endParaRPr lang="en-US"/>
          </a:p>
        </p:txBody>
      </p:sp>
    </p:spTree>
    <p:extLst>
      <p:ext uri="{BB962C8B-B14F-4D97-AF65-F5344CB8AC3E}">
        <p14:creationId xmlns:p14="http://schemas.microsoft.com/office/powerpoint/2010/main" val="337682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8</a:t>
            </a:fld>
            <a:endParaRPr lang="en-US"/>
          </a:p>
        </p:txBody>
      </p:sp>
    </p:spTree>
    <p:extLst>
      <p:ext uri="{BB962C8B-B14F-4D97-AF65-F5344CB8AC3E}">
        <p14:creationId xmlns:p14="http://schemas.microsoft.com/office/powerpoint/2010/main" val="40174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n"/>
            </a:pPr>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9</a:t>
            </a:fld>
            <a:endParaRPr lang="en-US"/>
          </a:p>
        </p:txBody>
      </p:sp>
    </p:spTree>
    <p:extLst>
      <p:ext uri="{BB962C8B-B14F-4D97-AF65-F5344CB8AC3E}">
        <p14:creationId xmlns:p14="http://schemas.microsoft.com/office/powerpoint/2010/main" val="273998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13</a:t>
            </a:fld>
            <a:endParaRPr lang="en-US"/>
          </a:p>
        </p:txBody>
      </p:sp>
    </p:spTree>
    <p:extLst>
      <p:ext uri="{BB962C8B-B14F-4D97-AF65-F5344CB8AC3E}">
        <p14:creationId xmlns:p14="http://schemas.microsoft.com/office/powerpoint/2010/main" val="2189449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4CA89-361F-235F-5F59-E232D9DC2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AB11A-6547-23BC-C3B3-398212502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248FC-60F1-0F69-806C-03AD8A8DB4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8EAE5D-799A-DE83-4F2F-088AEDE4A13E}"/>
              </a:ext>
            </a:extLst>
          </p:cNvPr>
          <p:cNvSpPr>
            <a:spLocks noGrp="1"/>
          </p:cNvSpPr>
          <p:nvPr>
            <p:ph type="sldNum" sz="quarter" idx="5"/>
          </p:nvPr>
        </p:nvSpPr>
        <p:spPr/>
        <p:txBody>
          <a:bodyPr/>
          <a:lstStyle/>
          <a:p>
            <a:fld id="{33B49440-6EF9-3046-8EE8-0B071F0790B4}" type="slidenum">
              <a:rPr lang="en-US" smtClean="0"/>
              <a:t>16</a:t>
            </a:fld>
            <a:endParaRPr lang="en-US"/>
          </a:p>
        </p:txBody>
      </p:sp>
    </p:spTree>
    <p:extLst>
      <p:ext uri="{BB962C8B-B14F-4D97-AF65-F5344CB8AC3E}">
        <p14:creationId xmlns:p14="http://schemas.microsoft.com/office/powerpoint/2010/main" val="120176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49440-6EF9-3046-8EE8-0B071F0790B4}" type="slidenum">
              <a:rPr lang="en-US" smtClean="0"/>
              <a:t>21</a:t>
            </a:fld>
            <a:endParaRPr lang="en-US"/>
          </a:p>
        </p:txBody>
      </p:sp>
    </p:spTree>
    <p:extLst>
      <p:ext uri="{BB962C8B-B14F-4D97-AF65-F5344CB8AC3E}">
        <p14:creationId xmlns:p14="http://schemas.microsoft.com/office/powerpoint/2010/main" val="2993511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9E51EED-8D7E-874C-AAFF-B6E566887F99}"/>
              </a:ext>
            </a:extLst>
          </p:cNvPr>
          <p:cNvSpPr>
            <a:spLocks noGrp="1"/>
          </p:cNvSpPr>
          <p:nvPr>
            <p:ph type="subTitle" idx="1" hasCustomPrompt="1"/>
          </p:nvPr>
        </p:nvSpPr>
        <p:spPr>
          <a:xfrm>
            <a:off x="362362" y="3469931"/>
            <a:ext cx="6743760" cy="389467"/>
          </a:xfrm>
          <a:prstGeom prst="rect">
            <a:avLst/>
          </a:prstGeom>
        </p:spPr>
        <p:txBody>
          <a:bodyPr>
            <a:normAutofit/>
          </a:bodyPr>
          <a:lstStyle>
            <a:lvl1pPr marL="0" indent="0" algn="l">
              <a:buNone/>
              <a:defRPr sz="1800" baseline="0">
                <a:solidFill>
                  <a:srgbClr val="D7DF23"/>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 goes here</a:t>
            </a:r>
          </a:p>
        </p:txBody>
      </p:sp>
      <p:sp>
        <p:nvSpPr>
          <p:cNvPr id="3" name="Title 2">
            <a:extLst>
              <a:ext uri="{FF2B5EF4-FFF2-40B4-BE49-F238E27FC236}">
                <a16:creationId xmlns:a16="http://schemas.microsoft.com/office/drawing/2014/main" id="{08127A47-E7C0-D84B-A002-A17E6A4973AB}"/>
              </a:ext>
            </a:extLst>
          </p:cNvPr>
          <p:cNvSpPr>
            <a:spLocks noGrp="1"/>
          </p:cNvSpPr>
          <p:nvPr>
            <p:ph type="title"/>
          </p:nvPr>
        </p:nvSpPr>
        <p:spPr>
          <a:xfrm>
            <a:off x="362362" y="2133483"/>
            <a:ext cx="6743760" cy="1336448"/>
          </a:xfrm>
          <a:prstGeom prst="rect">
            <a:avLst/>
          </a:prstGeom>
        </p:spPr>
        <p:txBody>
          <a:bodyPr wrap="square"/>
          <a:lstStyle>
            <a:lvl1pPr>
              <a:defRPr sz="4000"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16624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PY2024 Statewide BIP</a:t>
            </a:r>
          </a:p>
        </p:txBody>
      </p:sp>
      <p:sp>
        <p:nvSpPr>
          <p:cNvPr id="6" name="Slide Number Placeholder 3">
            <a:extLst>
              <a:ext uri="{FF2B5EF4-FFF2-40B4-BE49-F238E27FC236}">
                <a16:creationId xmlns:a16="http://schemas.microsoft.com/office/drawing/2014/main" id="{B3195109-999D-2B49-B332-9B97280C748F}"/>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4010538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PY2024 Statewide BIP</a:t>
            </a:r>
          </a:p>
        </p:txBody>
      </p:sp>
      <p:sp>
        <p:nvSpPr>
          <p:cNvPr id="6" name="Slide Number Placeholder 3">
            <a:extLst>
              <a:ext uri="{FF2B5EF4-FFF2-40B4-BE49-F238E27FC236}">
                <a16:creationId xmlns:a16="http://schemas.microsoft.com/office/drawing/2014/main" id="{F8CF2E6F-D6EF-304F-A488-E441DD82E871}"/>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70534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a:t>PY2024 Statewide BIP</a:t>
            </a:r>
          </a:p>
        </p:txBody>
      </p:sp>
      <p:sp>
        <p:nvSpPr>
          <p:cNvPr id="6" name="Slide Number Placeholder 3">
            <a:extLst>
              <a:ext uri="{FF2B5EF4-FFF2-40B4-BE49-F238E27FC236}">
                <a16:creationId xmlns:a16="http://schemas.microsoft.com/office/drawing/2014/main" id="{082B6A01-3F63-8A4A-93C7-C2B6CFA07930}"/>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9055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19CED56-9304-7941-9DBF-C177E8F987E2}"/>
              </a:ext>
            </a:extLst>
          </p:cNvPr>
          <p:cNvSpPr txBox="1">
            <a:spLocks/>
          </p:cNvSpPr>
          <p:nvPr userDrawn="1"/>
        </p:nvSpPr>
        <p:spPr>
          <a:xfrm>
            <a:off x="272856" y="1950419"/>
            <a:ext cx="4756344" cy="1670896"/>
          </a:xfrm>
          <a:prstGeom prst="rect">
            <a:avLst/>
          </a:prstGeom>
        </p:spPr>
        <p:txBody>
          <a:bodyPr vert="horz"/>
          <a:lstStyle>
            <a:lvl1pPr marL="0" indent="0" algn="l" defTabSz="342900" rtl="0" eaLnBrk="1" latinLnBrk="0" hangingPunct="1">
              <a:spcBef>
                <a:spcPct val="20000"/>
              </a:spcBef>
              <a:buFont typeface="Arial"/>
              <a:buNone/>
              <a:defRPr sz="3600" b="1" kern="1200" baseline="0">
                <a:solidFill>
                  <a:srgbClr val="FFFFF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ts val="6200"/>
              </a:lnSpc>
              <a:spcBef>
                <a:spcPts val="0"/>
              </a:spcBef>
            </a:pPr>
            <a:r>
              <a:rPr lang="en-US" sz="7200" b="1" i="0" kern="1200" spc="0" baseline="0">
                <a:latin typeface="+mj-lt"/>
              </a:rPr>
              <a:t>THANK</a:t>
            </a:r>
            <a:r>
              <a:rPr lang="en-US" sz="7200" b="1" i="0" baseline="0">
                <a:latin typeface="+mj-lt"/>
              </a:rPr>
              <a:t> YOU</a:t>
            </a:r>
          </a:p>
        </p:txBody>
      </p:sp>
    </p:spTree>
    <p:extLst>
      <p:ext uri="{BB962C8B-B14F-4D97-AF65-F5344CB8AC3E}">
        <p14:creationId xmlns:p14="http://schemas.microsoft.com/office/powerpoint/2010/main" val="14648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 id="2147483728" r:id="rId2"/>
    <p:sldLayoutId id="2147483715" r:id="rId3"/>
    <p:sldLayoutId id="2147483729" r:id="rId4"/>
    <p:sldLayoutId id="214748372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A6345A9-7163-D240-9D25-4AED5B1608D9}"/>
              </a:ext>
            </a:extLst>
          </p:cNvPr>
          <p:cNvSpPr>
            <a:spLocks noGrp="1"/>
          </p:cNvSpPr>
          <p:nvPr>
            <p:ph type="subTitle" idx="1"/>
          </p:nvPr>
        </p:nvSpPr>
        <p:spPr>
          <a:prstGeom prst="rect">
            <a:avLst/>
          </a:prstGeom>
        </p:spPr>
        <p:txBody>
          <a:bodyPr lIns="91440" tIns="45720" rIns="91440" bIns="45720" anchor="t">
            <a:normAutofit/>
          </a:bodyPr>
          <a:lstStyle/>
          <a:p>
            <a:r>
              <a:rPr lang="en-US"/>
              <a:t>IOU LIP Workshop - May 12, 2025</a:t>
            </a:r>
            <a:endParaRPr lang="en-US">
              <a:solidFill>
                <a:srgbClr val="D7DF23"/>
              </a:solidFill>
            </a:endParaRPr>
          </a:p>
        </p:txBody>
      </p:sp>
      <p:sp>
        <p:nvSpPr>
          <p:cNvPr id="6" name="Title 2">
            <a:extLst>
              <a:ext uri="{FF2B5EF4-FFF2-40B4-BE49-F238E27FC236}">
                <a16:creationId xmlns:a16="http://schemas.microsoft.com/office/drawing/2014/main" id="{400DE90D-F242-A045-AAB7-885DDCFE7AC2}"/>
              </a:ext>
            </a:extLst>
          </p:cNvPr>
          <p:cNvSpPr>
            <a:spLocks noGrp="1"/>
          </p:cNvSpPr>
          <p:nvPr>
            <p:ph type="title"/>
          </p:nvPr>
        </p:nvSpPr>
        <p:spPr>
          <a:xfrm>
            <a:off x="362362" y="1523908"/>
            <a:ext cx="6743760" cy="1932772"/>
          </a:xfrm>
          <a:prstGeom prst="rect">
            <a:avLst/>
          </a:prstGeom>
        </p:spPr>
        <p:txBody>
          <a:bodyPr wrap="square" lIns="91440" tIns="45720" rIns="91440" bIns="45720" anchor="t"/>
          <a:lstStyle>
            <a:lvl1pPr>
              <a:defRPr sz="4000" baseline="0">
                <a:solidFill>
                  <a:schemeClr val="accent1"/>
                </a:solidFill>
              </a:defRPr>
            </a:lvl1pPr>
          </a:lstStyle>
          <a:p>
            <a:r>
              <a:rPr lang="en-US"/>
              <a:t>Statewide (PG&amp;E and SCE) BIP PY2024 Load impact Evaluation</a:t>
            </a:r>
          </a:p>
        </p:txBody>
      </p:sp>
    </p:spTree>
    <p:extLst>
      <p:ext uri="{BB962C8B-B14F-4D97-AF65-F5344CB8AC3E}">
        <p14:creationId xmlns:p14="http://schemas.microsoft.com/office/powerpoint/2010/main" val="30190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E09F-187B-0894-5129-C5823F51E800}"/>
              </a:ext>
            </a:extLst>
          </p:cNvPr>
          <p:cNvSpPr>
            <a:spLocks noGrp="1"/>
          </p:cNvSpPr>
          <p:nvPr>
            <p:ph type="title"/>
          </p:nvPr>
        </p:nvSpPr>
        <p:spPr/>
        <p:txBody>
          <a:bodyPr/>
          <a:lstStyle/>
          <a:p>
            <a:r>
              <a:rPr lang="en-US"/>
              <a:t>Ex-Post Analysis Methodology</a:t>
            </a:r>
          </a:p>
        </p:txBody>
      </p:sp>
      <p:sp>
        <p:nvSpPr>
          <p:cNvPr id="5" name="Footer Placeholder 4">
            <a:extLst>
              <a:ext uri="{FF2B5EF4-FFF2-40B4-BE49-F238E27FC236}">
                <a16:creationId xmlns:a16="http://schemas.microsoft.com/office/drawing/2014/main" id="{14B1D370-6035-DA87-22D9-BAE22DE45731}"/>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graphicFrame>
        <p:nvGraphicFramePr>
          <p:cNvPr id="3" name="Diagram 2">
            <a:extLst>
              <a:ext uri="{FF2B5EF4-FFF2-40B4-BE49-F238E27FC236}">
                <a16:creationId xmlns:a16="http://schemas.microsoft.com/office/drawing/2014/main" id="{F56219EC-AEEF-B4B0-F4F8-975E1E5B5F22}"/>
              </a:ext>
            </a:extLst>
          </p:cNvPr>
          <p:cNvGraphicFramePr/>
          <p:nvPr/>
        </p:nvGraphicFramePr>
        <p:xfrm>
          <a:off x="483627" y="764049"/>
          <a:ext cx="7661589" cy="523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727C7E08-497B-FDD7-05E0-5E67549BFC72}"/>
              </a:ext>
            </a:extLst>
          </p:cNvPr>
          <p:cNvSpPr txBox="1">
            <a:spLocks/>
          </p:cNvSpPr>
          <p:nvPr/>
        </p:nvSpPr>
        <p:spPr>
          <a:xfrm>
            <a:off x="128789" y="1335371"/>
            <a:ext cx="8886421"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333333"/>
                </a:solidFill>
              </a:rPr>
              <a:t>Model Selection</a:t>
            </a:r>
          </a:p>
          <a:p>
            <a:pPr>
              <a:buFont typeface="+mj-lt"/>
              <a:buAutoNum type="arabicPeriod"/>
            </a:pPr>
            <a:r>
              <a:rPr lang="en-US" sz="1400" dirty="0">
                <a:solidFill>
                  <a:srgbClr val="333333"/>
                </a:solidFill>
              </a:rPr>
              <a:t>Use catalog of models and select one to be used based on model performance</a:t>
            </a:r>
          </a:p>
          <a:p>
            <a:pPr>
              <a:buFont typeface="+mj-lt"/>
              <a:buAutoNum type="arabicPeriod"/>
            </a:pPr>
            <a:r>
              <a:rPr lang="en-US" sz="1400" dirty="0">
                <a:solidFill>
                  <a:srgbClr val="333333"/>
                </a:solidFill>
              </a:rPr>
              <a:t>Model Performance was determined by iteratively holding out proxy event days with presumed event hours.</a:t>
            </a:r>
          </a:p>
          <a:p>
            <a:pPr lvl="1"/>
            <a:r>
              <a:rPr lang="en-US" sz="1400" dirty="0">
                <a:solidFill>
                  <a:srgbClr val="333333"/>
                </a:solidFill>
              </a:rPr>
              <a:t>Bias and Error estimated by comparing actual proxy day load to predicted load</a:t>
            </a:r>
          </a:p>
          <a:p>
            <a:pPr lvl="1"/>
            <a:r>
              <a:rPr lang="en-US" sz="1400" dirty="0">
                <a:solidFill>
                  <a:srgbClr val="333333"/>
                </a:solidFill>
              </a:rPr>
              <a:t>Removed candidate models that consistently generate statistically significant impact parameters on non-event days.</a:t>
            </a:r>
          </a:p>
          <a:p>
            <a:pPr lvl="1"/>
            <a:r>
              <a:rPr lang="en-US" sz="1400" dirty="0">
                <a:solidFill>
                  <a:srgbClr val="333333"/>
                </a:solidFill>
              </a:rPr>
              <a:t>Reviewed coefficients magnitude and direction. For example, weather coefficients should not be negative.</a:t>
            </a:r>
          </a:p>
          <a:p>
            <a:pPr>
              <a:buFont typeface="+mj-lt"/>
              <a:buAutoNum type="arabicPeriod"/>
            </a:pPr>
            <a:r>
              <a:rPr lang="en-US" sz="1400" dirty="0">
                <a:solidFill>
                  <a:srgbClr val="333333"/>
                </a:solidFill>
              </a:rPr>
              <a:t>Selected and reviewed models that minimized bias and error. While rejecting models that fail validity tests.</a:t>
            </a:r>
          </a:p>
          <a:p>
            <a:pPr>
              <a:buFont typeface="+mj-lt"/>
              <a:buAutoNum type="arabicPeriod"/>
            </a:pPr>
            <a:r>
              <a:rPr lang="en-US" sz="1400" dirty="0">
                <a:solidFill>
                  <a:srgbClr val="333333"/>
                </a:solidFill>
              </a:rPr>
              <a:t>Models selected separately per customer, season, and day type (weekday versus weekend)</a:t>
            </a:r>
          </a:p>
          <a:p>
            <a:pPr marL="0" indent="0">
              <a:buNone/>
            </a:pPr>
            <a:r>
              <a:rPr lang="en-US" sz="1400" b="1" dirty="0">
                <a:solidFill>
                  <a:srgbClr val="333333"/>
                </a:solidFill>
              </a:rPr>
              <a:t>Impact Estimation</a:t>
            </a:r>
          </a:p>
          <a:p>
            <a:pPr>
              <a:buFont typeface="+mj-lt"/>
              <a:buAutoNum type="arabicPeriod"/>
            </a:pPr>
            <a:r>
              <a:rPr lang="en-US" sz="1400" dirty="0">
                <a:solidFill>
                  <a:srgbClr val="333333"/>
                </a:solidFill>
              </a:rPr>
              <a:t>Selected Models were then used to model event day load impacts</a:t>
            </a:r>
          </a:p>
          <a:p>
            <a:pPr lvl="1">
              <a:buFont typeface="+mj-lt"/>
              <a:buAutoNum type="arabicPeriod"/>
            </a:pPr>
            <a:endParaRPr lang="en-US" sz="1400">
              <a:solidFill>
                <a:srgbClr val="333333"/>
              </a:solidFill>
            </a:endParaRPr>
          </a:p>
        </p:txBody>
      </p:sp>
    </p:spTree>
    <p:extLst>
      <p:ext uri="{BB962C8B-B14F-4D97-AF65-F5344CB8AC3E}">
        <p14:creationId xmlns:p14="http://schemas.microsoft.com/office/powerpoint/2010/main" val="40289433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146FD00-732F-6FC0-029D-364AAD29FE9D}"/>
              </a:ext>
            </a:extLst>
          </p:cNvPr>
          <p:cNvSpPr/>
          <p:nvPr/>
        </p:nvSpPr>
        <p:spPr>
          <a:xfrm>
            <a:off x="750738" y="3697842"/>
            <a:ext cx="3266370" cy="246221"/>
          </a:xfrm>
          <a:prstGeom prst="rect">
            <a:avLst/>
          </a:prstGeom>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EE5E2650-7160-5E23-3B43-0B27ACB33447}"/>
              </a:ext>
            </a:extLst>
          </p:cNvPr>
          <p:cNvPicPr>
            <a:picLocks noChangeAspect="1"/>
          </p:cNvPicPr>
          <p:nvPr/>
        </p:nvPicPr>
        <p:blipFill>
          <a:blip r:embed="rId2"/>
          <a:stretch>
            <a:fillRect/>
          </a:stretch>
        </p:blipFill>
        <p:spPr>
          <a:xfrm>
            <a:off x="262331" y="1211361"/>
            <a:ext cx="4020532" cy="2436686"/>
          </a:xfrm>
          <a:prstGeom prst="rect">
            <a:avLst/>
          </a:prstGeom>
          <a:ln w="12700">
            <a:solidFill>
              <a:schemeClr val="bg1"/>
            </a:solidFill>
          </a:ln>
        </p:spPr>
      </p:pic>
      <p:sp>
        <p:nvSpPr>
          <p:cNvPr id="37" name="Rectangle: Rounded Corners 36">
            <a:extLst>
              <a:ext uri="{FF2B5EF4-FFF2-40B4-BE49-F238E27FC236}">
                <a16:creationId xmlns:a16="http://schemas.microsoft.com/office/drawing/2014/main" id="{C481D2EC-50EF-FD6D-D415-70D7A7780B45}"/>
              </a:ext>
            </a:extLst>
          </p:cNvPr>
          <p:cNvSpPr/>
          <p:nvPr/>
        </p:nvSpPr>
        <p:spPr>
          <a:xfrm>
            <a:off x="7404003" y="2104177"/>
            <a:ext cx="1396119" cy="273043"/>
          </a:xfrm>
          <a:prstGeom prst="roundRect">
            <a:avLst>
              <a:gd name="adj" fmla="val 36862"/>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t>Observed Impact</a:t>
            </a:r>
          </a:p>
        </p:txBody>
      </p:sp>
      <p:sp>
        <p:nvSpPr>
          <p:cNvPr id="2" name="Title 1">
            <a:extLst>
              <a:ext uri="{FF2B5EF4-FFF2-40B4-BE49-F238E27FC236}">
                <a16:creationId xmlns:a16="http://schemas.microsoft.com/office/drawing/2014/main" id="{49200AE0-2137-3774-75A4-FADCC9C71177}"/>
              </a:ext>
            </a:extLst>
          </p:cNvPr>
          <p:cNvSpPr>
            <a:spLocks noGrp="1"/>
          </p:cNvSpPr>
          <p:nvPr>
            <p:ph type="title"/>
          </p:nvPr>
        </p:nvSpPr>
        <p:spPr>
          <a:xfrm>
            <a:off x="361950" y="260654"/>
            <a:ext cx="8229600" cy="523220"/>
          </a:xfrm>
        </p:spPr>
        <p:txBody>
          <a:bodyPr/>
          <a:lstStyle/>
          <a:p>
            <a:r>
              <a:rPr lang="en-US"/>
              <a:t>Firm Service Level (FSL) Achievement Rate</a:t>
            </a:r>
          </a:p>
        </p:txBody>
      </p:sp>
      <p:sp>
        <p:nvSpPr>
          <p:cNvPr id="5" name="Footer Placeholder 4">
            <a:extLst>
              <a:ext uri="{FF2B5EF4-FFF2-40B4-BE49-F238E27FC236}">
                <a16:creationId xmlns:a16="http://schemas.microsoft.com/office/drawing/2014/main" id="{F388CB51-828B-102A-BF63-9854B15C41E8}"/>
              </a:ext>
            </a:extLst>
          </p:cNvPr>
          <p:cNvSpPr>
            <a:spLocks noGrp="1"/>
          </p:cNvSpPr>
          <p:nvPr>
            <p:ph type="ftr" sz="quarter" idx="3"/>
          </p:nvPr>
        </p:nvSpPr>
        <p:spPr/>
        <p:txBody>
          <a:bodyPr/>
          <a:lstStyle/>
          <a:p>
            <a:r>
              <a:rPr lang="en-US"/>
              <a:t>PY2024 Statewide BIP</a:t>
            </a:r>
          </a:p>
        </p:txBody>
      </p:sp>
      <p:sp>
        <p:nvSpPr>
          <p:cNvPr id="9" name="Rectangle 8">
            <a:extLst>
              <a:ext uri="{FF2B5EF4-FFF2-40B4-BE49-F238E27FC236}">
                <a16:creationId xmlns:a16="http://schemas.microsoft.com/office/drawing/2014/main" id="{AC7068A3-83ED-F08C-9918-43C7F4331A44}"/>
              </a:ext>
            </a:extLst>
          </p:cNvPr>
          <p:cNvSpPr/>
          <p:nvPr/>
        </p:nvSpPr>
        <p:spPr>
          <a:xfrm>
            <a:off x="2962504" y="1284560"/>
            <a:ext cx="327843" cy="2025669"/>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Curved Down 11">
            <a:extLst>
              <a:ext uri="{FF2B5EF4-FFF2-40B4-BE49-F238E27FC236}">
                <a16:creationId xmlns:a16="http://schemas.microsoft.com/office/drawing/2014/main" id="{F22C3DA5-D4A4-FB7D-F66C-775C678EC127}"/>
              </a:ext>
            </a:extLst>
          </p:cNvPr>
          <p:cNvSpPr/>
          <p:nvPr/>
        </p:nvSpPr>
        <p:spPr>
          <a:xfrm>
            <a:off x="3470070" y="857561"/>
            <a:ext cx="1719384" cy="458245"/>
          </a:xfrm>
          <a:prstGeom prst="curved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4BC536F1-3B73-0FCE-3050-BEE93A5CD2FE}"/>
              </a:ext>
            </a:extLst>
          </p:cNvPr>
          <p:cNvSpPr/>
          <p:nvPr/>
        </p:nvSpPr>
        <p:spPr>
          <a:xfrm>
            <a:off x="5329385" y="1433972"/>
            <a:ext cx="269631" cy="1906245"/>
          </a:xfrm>
          <a:prstGeom prst="rect">
            <a:avLst/>
          </a:prstGeom>
          <a:solidFill>
            <a:schemeClr val="accent2">
              <a:lumMod val="60000"/>
              <a:lumOff val="40000"/>
            </a:schemeClr>
          </a:solid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5B62665-12B0-70D2-1699-D65E1EE10173}"/>
              </a:ext>
            </a:extLst>
          </p:cNvPr>
          <p:cNvCxnSpPr>
            <a:cxnSpLocks/>
          </p:cNvCxnSpPr>
          <p:nvPr/>
        </p:nvCxnSpPr>
        <p:spPr>
          <a:xfrm>
            <a:off x="5329385" y="1657395"/>
            <a:ext cx="269631" cy="0"/>
          </a:xfrm>
          <a:prstGeom prst="line">
            <a:avLst/>
          </a:prstGeom>
          <a:ln w="57150" cap="flat"/>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9322762E-5E8B-B742-D649-842DEE947A8F}"/>
              </a:ext>
            </a:extLst>
          </p:cNvPr>
          <p:cNvCxnSpPr>
            <a:cxnSpLocks/>
          </p:cNvCxnSpPr>
          <p:nvPr/>
        </p:nvCxnSpPr>
        <p:spPr>
          <a:xfrm>
            <a:off x="5329384" y="2780533"/>
            <a:ext cx="269631" cy="0"/>
          </a:xfrm>
          <a:prstGeom prst="line">
            <a:avLst/>
          </a:prstGeom>
          <a:ln w="57150" cap="flat">
            <a:solidFill>
              <a:schemeClr val="tx1"/>
            </a:solidFill>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B76FE373-8FC8-A9A5-4328-66442E74F523}"/>
              </a:ext>
            </a:extLst>
          </p:cNvPr>
          <p:cNvCxnSpPr>
            <a:cxnSpLocks/>
          </p:cNvCxnSpPr>
          <p:nvPr/>
        </p:nvCxnSpPr>
        <p:spPr>
          <a:xfrm>
            <a:off x="5329383" y="2997938"/>
            <a:ext cx="269631" cy="0"/>
          </a:xfrm>
          <a:prstGeom prst="line">
            <a:avLst/>
          </a:prstGeom>
          <a:ln w="57150" cap="flat">
            <a:solidFill>
              <a:srgbClr val="D1551F"/>
            </a:solidFill>
          </a:ln>
        </p:spPr>
        <p:style>
          <a:lnRef idx="2">
            <a:schemeClr val="accent4"/>
          </a:lnRef>
          <a:fillRef idx="0">
            <a:schemeClr val="accent4"/>
          </a:fillRef>
          <a:effectRef idx="1">
            <a:schemeClr val="accent4"/>
          </a:effectRef>
          <a:fontRef idx="minor">
            <a:schemeClr val="tx1"/>
          </a:fontRef>
        </p:style>
      </p:cxnSp>
      <p:sp>
        <p:nvSpPr>
          <p:cNvPr id="22" name="Rectangle 21">
            <a:extLst>
              <a:ext uri="{FF2B5EF4-FFF2-40B4-BE49-F238E27FC236}">
                <a16:creationId xmlns:a16="http://schemas.microsoft.com/office/drawing/2014/main" id="{F098E85E-F9D3-F652-37FA-344B81F352AB}"/>
              </a:ext>
            </a:extLst>
          </p:cNvPr>
          <p:cNvSpPr/>
          <p:nvPr/>
        </p:nvSpPr>
        <p:spPr>
          <a:xfrm>
            <a:off x="5329385" y="1433972"/>
            <a:ext cx="269631" cy="1906245"/>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1A32EF9-4B36-4C4D-A768-6EC44F191CBD}"/>
              </a:ext>
            </a:extLst>
          </p:cNvPr>
          <p:cNvSpPr txBox="1"/>
          <p:nvPr/>
        </p:nvSpPr>
        <p:spPr>
          <a:xfrm>
            <a:off x="4797114" y="1529827"/>
            <a:ext cx="567708" cy="191652"/>
          </a:xfrm>
          <a:prstGeom prst="rect">
            <a:avLst/>
          </a:prstGeom>
        </p:spPr>
        <p:txBody>
          <a:bodyPr wrap="none" rtlCol="0">
            <a:noAutofit/>
          </a:bodyPr>
          <a:lstStyle/>
          <a:p>
            <a:pPr algn="r"/>
            <a:r>
              <a:rPr lang="en-US" sz="1400" b="0">
                <a:solidFill>
                  <a:schemeClr val="accent4"/>
                </a:solidFill>
              </a:rPr>
              <a:t>Baseline</a:t>
            </a:r>
          </a:p>
        </p:txBody>
      </p:sp>
      <p:sp>
        <p:nvSpPr>
          <p:cNvPr id="24" name="TextBox 23">
            <a:extLst>
              <a:ext uri="{FF2B5EF4-FFF2-40B4-BE49-F238E27FC236}">
                <a16:creationId xmlns:a16="http://schemas.microsoft.com/office/drawing/2014/main" id="{68096967-4F7F-E6D7-CC1F-DB96E046E46B}"/>
              </a:ext>
            </a:extLst>
          </p:cNvPr>
          <p:cNvSpPr txBox="1"/>
          <p:nvPr/>
        </p:nvSpPr>
        <p:spPr>
          <a:xfrm>
            <a:off x="4797114" y="2630002"/>
            <a:ext cx="567708" cy="191652"/>
          </a:xfrm>
          <a:prstGeom prst="rect">
            <a:avLst/>
          </a:prstGeom>
        </p:spPr>
        <p:txBody>
          <a:bodyPr wrap="none" rtlCol="0">
            <a:noAutofit/>
          </a:bodyPr>
          <a:lstStyle/>
          <a:p>
            <a:pPr algn="r"/>
            <a:r>
              <a:rPr lang="en-US" sz="1400" b="0"/>
              <a:t>Observed</a:t>
            </a:r>
          </a:p>
        </p:txBody>
      </p:sp>
      <p:sp>
        <p:nvSpPr>
          <p:cNvPr id="25" name="TextBox 24">
            <a:extLst>
              <a:ext uri="{FF2B5EF4-FFF2-40B4-BE49-F238E27FC236}">
                <a16:creationId xmlns:a16="http://schemas.microsoft.com/office/drawing/2014/main" id="{A7B872BA-5ACF-DC98-1674-60D8FFD763BA}"/>
              </a:ext>
            </a:extLst>
          </p:cNvPr>
          <p:cNvSpPr txBox="1"/>
          <p:nvPr/>
        </p:nvSpPr>
        <p:spPr>
          <a:xfrm>
            <a:off x="4797114" y="2873942"/>
            <a:ext cx="567708" cy="191652"/>
          </a:xfrm>
          <a:prstGeom prst="rect">
            <a:avLst/>
          </a:prstGeom>
        </p:spPr>
        <p:txBody>
          <a:bodyPr wrap="none" rtlCol="0">
            <a:noAutofit/>
          </a:bodyPr>
          <a:lstStyle/>
          <a:p>
            <a:pPr algn="r"/>
            <a:r>
              <a:rPr lang="en-US" sz="1400" b="0">
                <a:solidFill>
                  <a:srgbClr val="D1551F"/>
                </a:solidFill>
              </a:rPr>
              <a:t>FSL</a:t>
            </a:r>
          </a:p>
        </p:txBody>
      </p:sp>
      <p:sp>
        <p:nvSpPr>
          <p:cNvPr id="26" name="Right Bracket 25">
            <a:extLst>
              <a:ext uri="{FF2B5EF4-FFF2-40B4-BE49-F238E27FC236}">
                <a16:creationId xmlns:a16="http://schemas.microsoft.com/office/drawing/2014/main" id="{C2962D32-2C69-F66B-A118-1A8F0DC2C0B9}"/>
              </a:ext>
            </a:extLst>
          </p:cNvPr>
          <p:cNvSpPr/>
          <p:nvPr/>
        </p:nvSpPr>
        <p:spPr>
          <a:xfrm>
            <a:off x="5659513" y="1620096"/>
            <a:ext cx="138677" cy="1160437"/>
          </a:xfrm>
          <a:prstGeom prst="rightBracket">
            <a:avLst/>
          </a:pr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ight Bracket 26">
            <a:extLst>
              <a:ext uri="{FF2B5EF4-FFF2-40B4-BE49-F238E27FC236}">
                <a16:creationId xmlns:a16="http://schemas.microsoft.com/office/drawing/2014/main" id="{422E18E7-D133-D6FF-CEC5-484884968189}"/>
              </a:ext>
            </a:extLst>
          </p:cNvPr>
          <p:cNvSpPr/>
          <p:nvPr/>
        </p:nvSpPr>
        <p:spPr>
          <a:xfrm>
            <a:off x="5881251" y="1620096"/>
            <a:ext cx="138677" cy="1377842"/>
          </a:xfrm>
          <a:prstGeom prst="rightBracket">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8E36DF02-FD6F-B1D7-3A2A-2EA9D76FD0DA}"/>
              </a:ext>
            </a:extLst>
          </p:cNvPr>
          <p:cNvSpPr txBox="1"/>
          <p:nvPr/>
        </p:nvSpPr>
        <p:spPr>
          <a:xfrm>
            <a:off x="6240739" y="2240410"/>
            <a:ext cx="723620" cy="540123"/>
          </a:xfrm>
          <a:prstGeom prst="rect">
            <a:avLst/>
          </a:prstGeom>
        </p:spPr>
        <p:txBody>
          <a:bodyPr wrap="none" rtlCol="0">
            <a:normAutofit/>
          </a:bodyPr>
          <a:lstStyle/>
          <a:p>
            <a:pPr algn="ctr"/>
            <a:r>
              <a:rPr lang="en-US" sz="1200" b="0"/>
              <a:t>FSL Achievement</a:t>
            </a:r>
          </a:p>
          <a:p>
            <a:pPr algn="ctr"/>
            <a:r>
              <a:rPr lang="en-US" sz="1200" b="0"/>
              <a:t>Rate</a:t>
            </a:r>
          </a:p>
        </p:txBody>
      </p:sp>
      <p:sp>
        <p:nvSpPr>
          <p:cNvPr id="30" name="TextBox 29">
            <a:extLst>
              <a:ext uri="{FF2B5EF4-FFF2-40B4-BE49-F238E27FC236}">
                <a16:creationId xmlns:a16="http://schemas.microsoft.com/office/drawing/2014/main" id="{AE5627EB-BACD-C1E1-CE40-E2A50CFAC042}"/>
              </a:ext>
            </a:extLst>
          </p:cNvPr>
          <p:cNvSpPr txBox="1"/>
          <p:nvPr/>
        </p:nvSpPr>
        <p:spPr>
          <a:xfrm>
            <a:off x="6964359" y="2290799"/>
            <a:ext cx="564632" cy="393907"/>
          </a:xfrm>
          <a:prstGeom prst="rect">
            <a:avLst/>
          </a:prstGeom>
        </p:spPr>
        <p:txBody>
          <a:bodyPr wrap="none" rtlCol="0">
            <a:normAutofit/>
          </a:bodyPr>
          <a:lstStyle/>
          <a:p>
            <a:pPr algn="ctr"/>
            <a:r>
              <a:rPr lang="en-US" sz="1000" b="0"/>
              <a:t>= </a:t>
            </a:r>
          </a:p>
        </p:txBody>
      </p:sp>
      <p:cxnSp>
        <p:nvCxnSpPr>
          <p:cNvPr id="33" name="Straight Connector 32">
            <a:extLst>
              <a:ext uri="{FF2B5EF4-FFF2-40B4-BE49-F238E27FC236}">
                <a16:creationId xmlns:a16="http://schemas.microsoft.com/office/drawing/2014/main" id="{F52A390D-B601-1C78-A400-383CE774F544}"/>
              </a:ext>
            </a:extLst>
          </p:cNvPr>
          <p:cNvCxnSpPr>
            <a:cxnSpLocks/>
          </p:cNvCxnSpPr>
          <p:nvPr/>
        </p:nvCxnSpPr>
        <p:spPr>
          <a:xfrm>
            <a:off x="7560594" y="2420873"/>
            <a:ext cx="900753"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Rounded Corners 37">
            <a:extLst>
              <a:ext uri="{FF2B5EF4-FFF2-40B4-BE49-F238E27FC236}">
                <a16:creationId xmlns:a16="http://schemas.microsoft.com/office/drawing/2014/main" id="{1F04076F-1C23-54A7-13F6-D26D2023EA09}"/>
              </a:ext>
            </a:extLst>
          </p:cNvPr>
          <p:cNvSpPr/>
          <p:nvPr/>
        </p:nvSpPr>
        <p:spPr>
          <a:xfrm>
            <a:off x="7421971" y="2463040"/>
            <a:ext cx="1396119" cy="273043"/>
          </a:xfrm>
          <a:prstGeom prst="roundRect">
            <a:avLst>
              <a:gd name="adj" fmla="val 36862"/>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chemeClr val="accent1"/>
                </a:solidFill>
              </a:rPr>
              <a:t>Impact at FSL</a:t>
            </a:r>
          </a:p>
        </p:txBody>
      </p:sp>
      <p:sp>
        <p:nvSpPr>
          <p:cNvPr id="39" name="Arrow: Curved Down 38">
            <a:extLst>
              <a:ext uri="{FF2B5EF4-FFF2-40B4-BE49-F238E27FC236}">
                <a16:creationId xmlns:a16="http://schemas.microsoft.com/office/drawing/2014/main" id="{97AE33EB-9FF7-F449-E1A2-DA571EE1374A}"/>
              </a:ext>
            </a:extLst>
          </p:cNvPr>
          <p:cNvSpPr/>
          <p:nvPr/>
        </p:nvSpPr>
        <p:spPr>
          <a:xfrm rot="776141">
            <a:off x="5756923" y="1100335"/>
            <a:ext cx="2281247" cy="709889"/>
          </a:xfrm>
          <a:prstGeom prst="curvedDownArrow">
            <a:avLst>
              <a:gd name="adj1" fmla="val 14677"/>
              <a:gd name="adj2" fmla="val 38283"/>
              <a:gd name="adj3" fmla="val 25000"/>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Arrow: Curved Down 39">
            <a:extLst>
              <a:ext uri="{FF2B5EF4-FFF2-40B4-BE49-F238E27FC236}">
                <a16:creationId xmlns:a16="http://schemas.microsoft.com/office/drawing/2014/main" id="{BEB27408-5F91-77C4-8863-E5829246B6C4}"/>
              </a:ext>
            </a:extLst>
          </p:cNvPr>
          <p:cNvSpPr/>
          <p:nvPr/>
        </p:nvSpPr>
        <p:spPr>
          <a:xfrm rot="21281121" flipV="1">
            <a:off x="5987634" y="2975406"/>
            <a:ext cx="2003193" cy="616210"/>
          </a:xfrm>
          <a:prstGeom prst="curvedDownArrow">
            <a:avLst>
              <a:gd name="adj1" fmla="val 14677"/>
              <a:gd name="adj2" fmla="val 38283"/>
              <a:gd name="adj3" fmla="val 25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891BE351-2ED6-E56B-0584-9E0CEA1034B3}"/>
              </a:ext>
            </a:extLst>
          </p:cNvPr>
          <p:cNvSpPr txBox="1"/>
          <p:nvPr/>
        </p:nvSpPr>
        <p:spPr>
          <a:xfrm>
            <a:off x="0" y="821414"/>
            <a:ext cx="1666940" cy="445595"/>
          </a:xfrm>
          <a:prstGeom prst="rect">
            <a:avLst/>
          </a:prstGeom>
        </p:spPr>
        <p:txBody>
          <a:bodyPr wrap="none" rtlCol="0">
            <a:noAutofit/>
          </a:bodyPr>
          <a:lstStyle/>
          <a:p>
            <a:r>
              <a:rPr lang="en-US" sz="1100" b="0"/>
              <a:t>* Hypothetical event day, not representative</a:t>
            </a:r>
          </a:p>
          <a:p>
            <a:r>
              <a:rPr lang="en-US" sz="1100" b="0"/>
              <a:t>   of any PY2024 events or forecasts </a:t>
            </a:r>
          </a:p>
        </p:txBody>
      </p:sp>
      <p:cxnSp>
        <p:nvCxnSpPr>
          <p:cNvPr id="34" name="Straight Connector 33">
            <a:extLst>
              <a:ext uri="{FF2B5EF4-FFF2-40B4-BE49-F238E27FC236}">
                <a16:creationId xmlns:a16="http://schemas.microsoft.com/office/drawing/2014/main" id="{300EDD85-584C-1F63-FF40-86D56C3B0F2B}"/>
              </a:ext>
            </a:extLst>
          </p:cNvPr>
          <p:cNvCxnSpPr>
            <a:cxnSpLocks/>
          </p:cNvCxnSpPr>
          <p:nvPr/>
        </p:nvCxnSpPr>
        <p:spPr>
          <a:xfrm>
            <a:off x="810586" y="3820953"/>
            <a:ext cx="221505" cy="0"/>
          </a:xfrm>
          <a:prstGeom prst="line">
            <a:avLst/>
          </a:prstGeom>
          <a:ln>
            <a:prstDash val="sysDash"/>
          </a:ln>
          <a:effectLst/>
        </p:spPr>
        <p:style>
          <a:lnRef idx="2">
            <a:schemeClr val="accent4"/>
          </a:lnRef>
          <a:fillRef idx="0">
            <a:schemeClr val="accent4"/>
          </a:fillRef>
          <a:effectRef idx="1">
            <a:schemeClr val="accent4"/>
          </a:effectRef>
          <a:fontRef idx="minor">
            <a:schemeClr val="tx1"/>
          </a:fontRef>
        </p:style>
      </p:cxnSp>
      <p:sp>
        <p:nvSpPr>
          <p:cNvPr id="43" name="TextBox 42">
            <a:extLst>
              <a:ext uri="{FF2B5EF4-FFF2-40B4-BE49-F238E27FC236}">
                <a16:creationId xmlns:a16="http://schemas.microsoft.com/office/drawing/2014/main" id="{3BE9FAC0-D3EC-0DC4-B1F3-6F5CE10A6231}"/>
              </a:ext>
            </a:extLst>
          </p:cNvPr>
          <p:cNvSpPr txBox="1"/>
          <p:nvPr/>
        </p:nvSpPr>
        <p:spPr>
          <a:xfrm>
            <a:off x="1016461" y="3699604"/>
            <a:ext cx="650479" cy="246221"/>
          </a:xfrm>
          <a:prstGeom prst="rect">
            <a:avLst/>
          </a:prstGeom>
          <a:noFill/>
        </p:spPr>
        <p:txBody>
          <a:bodyPr wrap="square">
            <a:spAutoFit/>
          </a:bodyPr>
          <a:lstStyle/>
          <a:p>
            <a:r>
              <a:rPr lang="en-US" sz="1000" b="0"/>
              <a:t>Baseline</a:t>
            </a:r>
            <a:endParaRPr lang="en-US" sz="1000"/>
          </a:p>
        </p:txBody>
      </p:sp>
      <p:cxnSp>
        <p:nvCxnSpPr>
          <p:cNvPr id="46" name="Straight Connector 45">
            <a:extLst>
              <a:ext uri="{FF2B5EF4-FFF2-40B4-BE49-F238E27FC236}">
                <a16:creationId xmlns:a16="http://schemas.microsoft.com/office/drawing/2014/main" id="{23828C4A-9294-77AC-AF68-C7D3D56EE019}"/>
              </a:ext>
            </a:extLst>
          </p:cNvPr>
          <p:cNvCxnSpPr>
            <a:cxnSpLocks/>
          </p:cNvCxnSpPr>
          <p:nvPr/>
        </p:nvCxnSpPr>
        <p:spPr>
          <a:xfrm>
            <a:off x="1611663" y="3820953"/>
            <a:ext cx="221505" cy="0"/>
          </a:xfrm>
          <a:prstGeom prst="line">
            <a:avLst/>
          </a:prstGeom>
          <a:ln>
            <a:solidFill>
              <a:schemeClr val="bg1"/>
            </a:solidFill>
            <a:prstDash val="solid"/>
          </a:ln>
          <a:effectLst/>
        </p:spPr>
        <p:style>
          <a:lnRef idx="2">
            <a:schemeClr val="accent4"/>
          </a:lnRef>
          <a:fillRef idx="0">
            <a:schemeClr val="accent4"/>
          </a:fillRef>
          <a:effectRef idx="1">
            <a:schemeClr val="accent4"/>
          </a:effectRef>
          <a:fontRef idx="minor">
            <a:schemeClr val="tx1"/>
          </a:fontRef>
        </p:style>
      </p:cxnSp>
      <p:sp>
        <p:nvSpPr>
          <p:cNvPr id="47" name="TextBox 46">
            <a:extLst>
              <a:ext uri="{FF2B5EF4-FFF2-40B4-BE49-F238E27FC236}">
                <a16:creationId xmlns:a16="http://schemas.microsoft.com/office/drawing/2014/main" id="{CFCC50D7-C56E-AA9E-2CB0-6F9A040850C8}"/>
              </a:ext>
            </a:extLst>
          </p:cNvPr>
          <p:cNvSpPr txBox="1"/>
          <p:nvPr/>
        </p:nvSpPr>
        <p:spPr>
          <a:xfrm>
            <a:off x="1817538" y="3699604"/>
            <a:ext cx="722922" cy="246221"/>
          </a:xfrm>
          <a:prstGeom prst="rect">
            <a:avLst/>
          </a:prstGeom>
          <a:noFill/>
        </p:spPr>
        <p:txBody>
          <a:bodyPr wrap="square">
            <a:spAutoFit/>
          </a:bodyPr>
          <a:lstStyle/>
          <a:p>
            <a:r>
              <a:rPr lang="en-US" sz="1000" b="0"/>
              <a:t>Observed</a:t>
            </a:r>
            <a:endParaRPr lang="en-US" sz="1000"/>
          </a:p>
        </p:txBody>
      </p:sp>
      <p:cxnSp>
        <p:nvCxnSpPr>
          <p:cNvPr id="48" name="Straight Connector 47">
            <a:extLst>
              <a:ext uri="{FF2B5EF4-FFF2-40B4-BE49-F238E27FC236}">
                <a16:creationId xmlns:a16="http://schemas.microsoft.com/office/drawing/2014/main" id="{1D87022B-75DA-2CCB-46FF-BF9C08E6BCC6}"/>
              </a:ext>
            </a:extLst>
          </p:cNvPr>
          <p:cNvCxnSpPr>
            <a:cxnSpLocks/>
            <a:endCxn id="49" idx="1"/>
          </p:cNvCxnSpPr>
          <p:nvPr/>
        </p:nvCxnSpPr>
        <p:spPr>
          <a:xfrm>
            <a:off x="2490890" y="3820953"/>
            <a:ext cx="205875" cy="1762"/>
          </a:xfrm>
          <a:prstGeom prst="line">
            <a:avLst/>
          </a:prstGeom>
          <a:ln>
            <a:solidFill>
              <a:srgbClr val="D1551F"/>
            </a:solidFill>
            <a:prstDash val="solid"/>
          </a:ln>
          <a:effectLst/>
        </p:spPr>
        <p:style>
          <a:lnRef idx="2">
            <a:schemeClr val="accent4"/>
          </a:lnRef>
          <a:fillRef idx="0">
            <a:schemeClr val="accent4"/>
          </a:fillRef>
          <a:effectRef idx="1">
            <a:schemeClr val="accent4"/>
          </a:effectRef>
          <a:fontRef idx="minor">
            <a:schemeClr val="tx1"/>
          </a:fontRef>
        </p:style>
      </p:cxnSp>
      <p:sp>
        <p:nvSpPr>
          <p:cNvPr id="49" name="TextBox 48">
            <a:extLst>
              <a:ext uri="{FF2B5EF4-FFF2-40B4-BE49-F238E27FC236}">
                <a16:creationId xmlns:a16="http://schemas.microsoft.com/office/drawing/2014/main" id="{FD649B88-1E2B-D157-A9D4-F3294DDBC6FC}"/>
              </a:ext>
            </a:extLst>
          </p:cNvPr>
          <p:cNvSpPr txBox="1"/>
          <p:nvPr/>
        </p:nvSpPr>
        <p:spPr>
          <a:xfrm>
            <a:off x="2696765" y="3699604"/>
            <a:ext cx="382957" cy="246221"/>
          </a:xfrm>
          <a:prstGeom prst="rect">
            <a:avLst/>
          </a:prstGeom>
          <a:noFill/>
        </p:spPr>
        <p:txBody>
          <a:bodyPr wrap="square">
            <a:spAutoFit/>
          </a:bodyPr>
          <a:lstStyle/>
          <a:p>
            <a:r>
              <a:rPr lang="en-US" sz="1000" b="0"/>
              <a:t>FSL</a:t>
            </a:r>
            <a:endParaRPr lang="en-US" sz="1000"/>
          </a:p>
        </p:txBody>
      </p:sp>
      <p:sp>
        <p:nvSpPr>
          <p:cNvPr id="51" name="TextBox 50">
            <a:extLst>
              <a:ext uri="{FF2B5EF4-FFF2-40B4-BE49-F238E27FC236}">
                <a16:creationId xmlns:a16="http://schemas.microsoft.com/office/drawing/2014/main" id="{20E1DC37-E546-BC8E-75C5-2426CC0FB232}"/>
              </a:ext>
            </a:extLst>
          </p:cNvPr>
          <p:cNvSpPr txBox="1"/>
          <p:nvPr/>
        </p:nvSpPr>
        <p:spPr>
          <a:xfrm>
            <a:off x="3200858" y="3697842"/>
            <a:ext cx="920113" cy="246221"/>
          </a:xfrm>
          <a:prstGeom prst="rect">
            <a:avLst/>
          </a:prstGeom>
          <a:noFill/>
        </p:spPr>
        <p:txBody>
          <a:bodyPr wrap="square">
            <a:spAutoFit/>
          </a:bodyPr>
          <a:lstStyle/>
          <a:p>
            <a:r>
              <a:rPr lang="en-US" sz="1000" b="0"/>
              <a:t>Event window</a:t>
            </a:r>
            <a:endParaRPr lang="en-US" sz="1000"/>
          </a:p>
        </p:txBody>
      </p:sp>
      <p:sp>
        <p:nvSpPr>
          <p:cNvPr id="52" name="Rectangle 51">
            <a:extLst>
              <a:ext uri="{FF2B5EF4-FFF2-40B4-BE49-F238E27FC236}">
                <a16:creationId xmlns:a16="http://schemas.microsoft.com/office/drawing/2014/main" id="{750DF517-B3B7-C5CF-61F9-F2EF97C8B770}"/>
              </a:ext>
            </a:extLst>
          </p:cNvPr>
          <p:cNvSpPr/>
          <p:nvPr/>
        </p:nvSpPr>
        <p:spPr>
          <a:xfrm>
            <a:off x="3050260" y="3750667"/>
            <a:ext cx="150598" cy="140570"/>
          </a:xfrm>
          <a:prstGeom prst="rect">
            <a:avLst/>
          </a:prstGeom>
          <a:solidFill>
            <a:srgbClr val="F9D1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6802437-3930-34C0-BA03-598C9BEEA5EF}"/>
              </a:ext>
            </a:extLst>
          </p:cNvPr>
          <p:cNvSpPr txBox="1"/>
          <p:nvPr/>
        </p:nvSpPr>
        <p:spPr>
          <a:xfrm>
            <a:off x="4495912" y="3988696"/>
            <a:ext cx="4322177" cy="445595"/>
          </a:xfrm>
          <a:prstGeom prst="rect">
            <a:avLst/>
          </a:prstGeom>
        </p:spPr>
        <p:txBody>
          <a:bodyPr wrap="none" rtlCol="0">
            <a:noAutofit/>
          </a:bodyPr>
          <a:lstStyle/>
          <a:p>
            <a:pPr marL="171450" indent="-171450">
              <a:buFont typeface="Arial" panose="020B0604020202020204" pitchFamily="34" charset="0"/>
              <a:buChar char="•"/>
            </a:pPr>
            <a:r>
              <a:rPr lang="en-US" sz="1100" b="0"/>
              <a:t>FSL </a:t>
            </a:r>
            <a:r>
              <a:rPr lang="en-US" sz="1100"/>
              <a:t>Achievement Rate = 100% if event load exactly reaches FSL</a:t>
            </a:r>
          </a:p>
          <a:p>
            <a:pPr marL="171450" indent="-171450">
              <a:buFont typeface="Arial" panose="020B0604020202020204" pitchFamily="34" charset="0"/>
              <a:buChar char="•"/>
            </a:pPr>
            <a:r>
              <a:rPr lang="en-US" sz="1100" b="0"/>
              <a:t>FSL Ac</a:t>
            </a:r>
            <a:r>
              <a:rPr lang="en-US" sz="1100"/>
              <a:t>hievement Rate = 0% if event load does not differ from baseline</a:t>
            </a:r>
            <a:endParaRPr lang="en-US" sz="1100" b="0"/>
          </a:p>
        </p:txBody>
      </p:sp>
    </p:spTree>
    <p:extLst>
      <p:ext uri="{BB962C8B-B14F-4D97-AF65-F5344CB8AC3E}">
        <p14:creationId xmlns:p14="http://schemas.microsoft.com/office/powerpoint/2010/main" val="1129163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9" grpId="0" animBg="1"/>
      <p:bldP spid="12" grpId="0" animBg="1"/>
      <p:bldP spid="13" grpId="0" animBg="1"/>
      <p:bldP spid="22" grpId="0" animBg="1"/>
      <p:bldP spid="23" grpId="0"/>
      <p:bldP spid="24" grpId="0"/>
      <p:bldP spid="25" grpId="0"/>
      <p:bldP spid="26" grpId="0" animBg="1"/>
      <p:bldP spid="27" grpId="0" animBg="1"/>
      <p:bldP spid="28" grpId="0"/>
      <p:bldP spid="30" grpId="0"/>
      <p:bldP spid="38" grpId="0" animBg="1"/>
      <p:bldP spid="39" grpId="0" animBg="1"/>
      <p:bldP spid="40" grpId="0" animBg="1"/>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3315-59C4-1F6A-AC64-AE066F93EF2C}"/>
              </a:ext>
            </a:extLst>
          </p:cNvPr>
          <p:cNvSpPr>
            <a:spLocks noGrp="1"/>
          </p:cNvSpPr>
          <p:nvPr>
            <p:ph type="title"/>
          </p:nvPr>
        </p:nvSpPr>
        <p:spPr/>
        <p:txBody>
          <a:bodyPr/>
          <a:lstStyle/>
          <a:p>
            <a:r>
              <a:rPr lang="en-US"/>
              <a:t>Ex-Post impacts Overview</a:t>
            </a:r>
          </a:p>
        </p:txBody>
      </p:sp>
      <p:sp>
        <p:nvSpPr>
          <p:cNvPr id="5" name="Footer Placeholder 4">
            <a:extLst>
              <a:ext uri="{FF2B5EF4-FFF2-40B4-BE49-F238E27FC236}">
                <a16:creationId xmlns:a16="http://schemas.microsoft.com/office/drawing/2014/main" id="{7DF7F94E-A261-8987-E782-601B84B09ED7}"/>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graphicFrame>
        <p:nvGraphicFramePr>
          <p:cNvPr id="10" name="Table 9">
            <a:extLst>
              <a:ext uri="{FF2B5EF4-FFF2-40B4-BE49-F238E27FC236}">
                <a16:creationId xmlns:a16="http://schemas.microsoft.com/office/drawing/2014/main" id="{CFEC4487-DD88-5FDF-C3C0-6E345B70A240}"/>
              </a:ext>
            </a:extLst>
          </p:cNvPr>
          <p:cNvGraphicFramePr>
            <a:graphicFrameLocks noGrp="1"/>
          </p:cNvGraphicFramePr>
          <p:nvPr>
            <p:extLst>
              <p:ext uri="{D42A27DB-BD31-4B8C-83A1-F6EECF244321}">
                <p14:modId xmlns:p14="http://schemas.microsoft.com/office/powerpoint/2010/main" val="2383104686"/>
              </p:ext>
            </p:extLst>
          </p:nvPr>
        </p:nvGraphicFramePr>
        <p:xfrm>
          <a:off x="361950" y="1894154"/>
          <a:ext cx="8599170" cy="1557465"/>
        </p:xfrm>
        <a:graphic>
          <a:graphicData uri="http://schemas.openxmlformats.org/drawingml/2006/table">
            <a:tbl>
              <a:tblPr firstRow="1" firstCol="1" bandRow="1">
                <a:tableStyleId>{8799B23B-EC83-4686-B30A-512413B5E67A}</a:tableStyleId>
              </a:tblPr>
              <a:tblGrid>
                <a:gridCol w="1162050">
                  <a:extLst>
                    <a:ext uri="{9D8B030D-6E8A-4147-A177-3AD203B41FA5}">
                      <a16:colId xmlns:a16="http://schemas.microsoft.com/office/drawing/2014/main" val="652182141"/>
                    </a:ext>
                  </a:extLst>
                </a:gridCol>
                <a:gridCol w="904835">
                  <a:extLst>
                    <a:ext uri="{9D8B030D-6E8A-4147-A177-3AD203B41FA5}">
                      <a16:colId xmlns:a16="http://schemas.microsoft.com/office/drawing/2014/main" val="156425964"/>
                    </a:ext>
                  </a:extLst>
                </a:gridCol>
                <a:gridCol w="886467">
                  <a:extLst>
                    <a:ext uri="{9D8B030D-6E8A-4147-A177-3AD203B41FA5}">
                      <a16:colId xmlns:a16="http://schemas.microsoft.com/office/drawing/2014/main" val="2790587922"/>
                    </a:ext>
                  </a:extLst>
                </a:gridCol>
                <a:gridCol w="886467">
                  <a:extLst>
                    <a:ext uri="{9D8B030D-6E8A-4147-A177-3AD203B41FA5}">
                      <a16:colId xmlns:a16="http://schemas.microsoft.com/office/drawing/2014/main" val="450455683"/>
                    </a:ext>
                  </a:extLst>
                </a:gridCol>
                <a:gridCol w="887382">
                  <a:extLst>
                    <a:ext uri="{9D8B030D-6E8A-4147-A177-3AD203B41FA5}">
                      <a16:colId xmlns:a16="http://schemas.microsoft.com/office/drawing/2014/main" val="956565729"/>
                    </a:ext>
                  </a:extLst>
                </a:gridCol>
                <a:gridCol w="887382">
                  <a:extLst>
                    <a:ext uri="{9D8B030D-6E8A-4147-A177-3AD203B41FA5}">
                      <a16:colId xmlns:a16="http://schemas.microsoft.com/office/drawing/2014/main" val="4196679092"/>
                    </a:ext>
                  </a:extLst>
                </a:gridCol>
                <a:gridCol w="1028851">
                  <a:extLst>
                    <a:ext uri="{9D8B030D-6E8A-4147-A177-3AD203B41FA5}">
                      <a16:colId xmlns:a16="http://schemas.microsoft.com/office/drawing/2014/main" val="31732866"/>
                    </a:ext>
                  </a:extLst>
                </a:gridCol>
                <a:gridCol w="830430">
                  <a:extLst>
                    <a:ext uri="{9D8B030D-6E8A-4147-A177-3AD203B41FA5}">
                      <a16:colId xmlns:a16="http://schemas.microsoft.com/office/drawing/2014/main" val="2999014763"/>
                    </a:ext>
                  </a:extLst>
                </a:gridCol>
                <a:gridCol w="1125306">
                  <a:extLst>
                    <a:ext uri="{9D8B030D-6E8A-4147-A177-3AD203B41FA5}">
                      <a16:colId xmlns:a16="http://schemas.microsoft.com/office/drawing/2014/main" val="890218677"/>
                    </a:ext>
                  </a:extLst>
                </a:gridCol>
              </a:tblGrid>
              <a:tr h="380222">
                <a:tc rowSpan="2">
                  <a:txBody>
                    <a:bodyPr/>
                    <a:lstStyle/>
                    <a:p>
                      <a:pPr marL="0" marR="0" algn="ctr">
                        <a:lnSpc>
                          <a:spcPct val="107000"/>
                        </a:lnSpc>
                        <a:buNone/>
                      </a:pPr>
                      <a:r>
                        <a:rPr lang="en-US" sz="1400">
                          <a:effectLst/>
                        </a:rPr>
                        <a:t>Event Date (2024)</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400">
                          <a:effectLst/>
                        </a:rPr>
                        <a:t>Num. of Participants Dispatched</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gridSpan="2">
                  <a:txBody>
                    <a:bodyPr/>
                    <a:lstStyle/>
                    <a:p>
                      <a:pPr marL="0" marR="0" algn="ctr">
                        <a:lnSpc>
                          <a:spcPct val="107000"/>
                        </a:lnSpc>
                        <a:buNone/>
                      </a:pPr>
                      <a:r>
                        <a:rPr lang="en-US" sz="1400">
                          <a:effectLst/>
                        </a:rPr>
                        <a:t>Aggregate</a:t>
                      </a:r>
                    </a:p>
                    <a:p>
                      <a:pPr marL="0" marR="0" algn="ctr">
                        <a:lnSpc>
                          <a:spcPct val="107000"/>
                        </a:lnSpc>
                        <a:buNone/>
                      </a:pPr>
                      <a:r>
                        <a:rPr lang="en-US" sz="1400">
                          <a:effectLst/>
                        </a:rPr>
                        <a:t>(MWH/h)</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400">
                          <a:effectLst/>
                        </a:rPr>
                        <a:t>Per Capita</a:t>
                      </a:r>
                    </a:p>
                    <a:p>
                      <a:pPr marL="0" marR="0" algn="ctr">
                        <a:lnSpc>
                          <a:spcPct val="107000"/>
                        </a:lnSpc>
                        <a:buNone/>
                      </a:pPr>
                      <a:r>
                        <a:rPr lang="en-US" sz="1400">
                          <a:effectLst/>
                        </a:rPr>
                        <a:t>(kWh/h)</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400">
                          <a:effectLst/>
                        </a:rPr>
                        <a:t>Percent Load Reduction</a:t>
                      </a:r>
                    </a:p>
                    <a:p>
                      <a:pPr marL="0" marR="0" algn="ctr">
                        <a:lnSpc>
                          <a:spcPct val="107000"/>
                        </a:lnSpc>
                        <a:buNone/>
                      </a:pPr>
                      <a:r>
                        <a:rPr lang="en-US" sz="1400">
                          <a:effectLst/>
                        </a:rPr>
                        <a:t>(%)</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400">
                          <a:effectLst/>
                        </a:rPr>
                        <a:t>FSL</a:t>
                      </a:r>
                    </a:p>
                    <a:p>
                      <a:pPr marL="0" marR="0" algn="ctr">
                        <a:lnSpc>
                          <a:spcPct val="107000"/>
                        </a:lnSpc>
                        <a:buNone/>
                      </a:pPr>
                      <a:r>
                        <a:rPr lang="en-US" sz="1400">
                          <a:effectLst/>
                        </a:rPr>
                        <a:t>(MW)</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400">
                          <a:effectLst/>
                        </a:rPr>
                        <a:t>FSL Achievement Rate</a:t>
                      </a:r>
                    </a:p>
                    <a:p>
                      <a:pPr marL="0" marR="0" algn="ctr">
                        <a:lnSpc>
                          <a:spcPct val="107000"/>
                        </a:lnSpc>
                        <a:buNone/>
                      </a:pPr>
                      <a:r>
                        <a:rPr lang="en-US" sz="1400">
                          <a:effectLst/>
                        </a:rPr>
                        <a:t>(%)</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869666295"/>
                  </a:ext>
                </a:extLst>
              </a:tr>
              <a:tr h="418245">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400" b="1">
                          <a:effectLst/>
                        </a:rPr>
                        <a:t>Reference Load</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4"/>
                    </a:solidFill>
                  </a:tcPr>
                </a:tc>
                <a:tc>
                  <a:txBody>
                    <a:bodyPr/>
                    <a:lstStyle/>
                    <a:p>
                      <a:pPr marL="0" marR="0" algn="ctr">
                        <a:lnSpc>
                          <a:spcPct val="107000"/>
                        </a:lnSpc>
                        <a:buNone/>
                      </a:pPr>
                      <a:r>
                        <a:rPr lang="en-US" sz="1400" b="1">
                          <a:effectLst/>
                        </a:rPr>
                        <a:t>Load Impact</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solidFill>
                      <a:schemeClr val="accent4"/>
                    </a:solidFill>
                  </a:tcPr>
                </a:tc>
                <a:tc>
                  <a:txBody>
                    <a:bodyPr/>
                    <a:lstStyle/>
                    <a:p>
                      <a:pPr marL="0" marR="0" algn="ctr">
                        <a:lnSpc>
                          <a:spcPct val="107000"/>
                        </a:lnSpc>
                        <a:buNone/>
                      </a:pPr>
                      <a:r>
                        <a:rPr lang="en-US" sz="1400" b="1">
                          <a:effectLst/>
                        </a:rPr>
                        <a:t>Reference Load</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solidFill>
                      <a:schemeClr val="accent4"/>
                    </a:solidFill>
                  </a:tcPr>
                </a:tc>
                <a:tc>
                  <a:txBody>
                    <a:bodyPr/>
                    <a:lstStyle/>
                    <a:p>
                      <a:pPr marL="0" marR="0" algn="ctr">
                        <a:lnSpc>
                          <a:spcPct val="107000"/>
                        </a:lnSpc>
                        <a:buNone/>
                      </a:pPr>
                      <a:r>
                        <a:rPr lang="en-US" sz="1400" b="1">
                          <a:effectLst/>
                        </a:rPr>
                        <a:t>Load Impact</a:t>
                      </a:r>
                      <a:endParaRPr lang="en-US" sz="14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69930546"/>
                  </a:ext>
                </a:extLst>
              </a:tr>
              <a:tr h="185275">
                <a:tc>
                  <a:txBody>
                    <a:bodyPr/>
                    <a:lstStyle/>
                    <a:p>
                      <a:pPr marL="0" marR="0" algn="ctr">
                        <a:lnSpc>
                          <a:spcPct val="107000"/>
                        </a:lnSpc>
                        <a:buNone/>
                      </a:pPr>
                      <a:r>
                        <a:rPr lang="en-US" sz="1400">
                          <a:effectLst/>
                        </a:rPr>
                        <a:t>February 4</a:t>
                      </a:r>
                      <a:r>
                        <a:rPr lang="en-US" sz="1400" baseline="30000">
                          <a:effectLst/>
                        </a:rPr>
                        <a:t>th</a:t>
                      </a: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accent3"/>
                      </a:solidFill>
                      <a:prstDash val="solid"/>
                      <a:round/>
                      <a:headEnd type="none" w="med" len="med"/>
                      <a:tailEnd type="none" w="med" len="med"/>
                    </a:lnT>
                  </a:tcPr>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3"/>
                      </a:solidFill>
                      <a:prstDash val="solid"/>
                      <a:round/>
                      <a:headEnd type="none" w="med" len="med"/>
                      <a:tailEnd type="none" w="med" len="med"/>
                    </a:lnT>
                  </a:tcPr>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3"/>
                      </a:solidFill>
                      <a:prstDash val="solid"/>
                      <a:round/>
                      <a:headEnd type="none" w="med" len="med"/>
                      <a:tailEnd type="none" w="med" len="med"/>
                    </a:lnT>
                  </a:tcPr>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3"/>
                      </a:solidFill>
                      <a:prstDash val="solid"/>
                      <a:round/>
                      <a:headEnd type="none" w="med" len="med"/>
                      <a:tailEnd type="none" w="med" len="med"/>
                    </a:lnT>
                  </a:tcPr>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96420366"/>
                  </a:ext>
                </a:extLst>
              </a:tr>
              <a:tr h="184291">
                <a:tc>
                  <a:txBody>
                    <a:bodyPr/>
                    <a:lstStyle/>
                    <a:p>
                      <a:pPr marL="0" marR="0" algn="ctr">
                        <a:lnSpc>
                          <a:spcPct val="107000"/>
                        </a:lnSpc>
                        <a:buNone/>
                      </a:pPr>
                      <a:r>
                        <a:rPr lang="en-US" sz="1400">
                          <a:effectLst/>
                        </a:rPr>
                        <a:t>September 24</a:t>
                      </a:r>
                      <a:r>
                        <a:rPr lang="en-US" sz="1400" baseline="30000">
                          <a:effectLst/>
                        </a:rPr>
                        <a:t>th</a:t>
                      </a: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91440" algn="r">
                        <a:lnSpc>
                          <a:spcPct val="107000"/>
                        </a:lnSpc>
                        <a:buNone/>
                      </a:pPr>
                      <a:r>
                        <a:rPr lang="en-US" sz="1400">
                          <a:effectLst/>
                        </a:rPr>
                        <a:t>163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rPr>
                        <a:t>144.7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rPr>
                        <a:t>99.1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rPr>
                        <a:t>887.6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rPr>
                        <a:t>607.7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rPr>
                        <a:t>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rPr>
                        <a:t>45.6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34639994"/>
                  </a:ext>
                </a:extLst>
              </a:tr>
              <a:tr h="185275">
                <a:tc>
                  <a:txBody>
                    <a:bodyPr/>
                    <a:lstStyle/>
                    <a:p>
                      <a:pPr marL="0" marR="0" algn="ctr">
                        <a:lnSpc>
                          <a:spcPct val="107000"/>
                        </a:lnSpc>
                        <a:buNone/>
                      </a:pPr>
                      <a:r>
                        <a:rPr lang="en-US" sz="1400">
                          <a:effectLst/>
                        </a:rPr>
                        <a:t>October 21</a:t>
                      </a:r>
                      <a:r>
                        <a:rPr lang="en-US" sz="1400" baseline="30000">
                          <a:effectLst/>
                        </a:rPr>
                        <a:t>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400">
                          <a:effectLst/>
                          <a:highlight>
                            <a:srgbClr val="000000"/>
                          </a:highlight>
                        </a:rPr>
                        <a:t>XX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3005369"/>
                  </a:ext>
                </a:extLst>
              </a:tr>
            </a:tbl>
          </a:graphicData>
        </a:graphic>
      </p:graphicFrame>
      <p:sp>
        <p:nvSpPr>
          <p:cNvPr id="11" name="Rectangle 4">
            <a:extLst>
              <a:ext uri="{FF2B5EF4-FFF2-40B4-BE49-F238E27FC236}">
                <a16:creationId xmlns:a16="http://schemas.microsoft.com/office/drawing/2014/main" id="{AD13148C-E512-C213-3254-35994AB37E10}"/>
              </a:ext>
            </a:extLst>
          </p:cNvPr>
          <p:cNvSpPr>
            <a:spLocks noChangeArrowheads="1"/>
          </p:cNvSpPr>
          <p:nvPr/>
        </p:nvSpPr>
        <p:spPr bwMode="auto">
          <a:xfrm>
            <a:off x="1585085" y="237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6234036D-330B-9DC2-796A-6097E60900FB}"/>
              </a:ext>
            </a:extLst>
          </p:cNvPr>
          <p:cNvSpPr txBox="1">
            <a:spLocks/>
          </p:cNvSpPr>
          <p:nvPr/>
        </p:nvSpPr>
        <p:spPr>
          <a:xfrm>
            <a:off x="361950" y="678816"/>
            <a:ext cx="8229600" cy="349248"/>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2400" b="1">
                <a:solidFill>
                  <a:schemeClr val="accent4"/>
                </a:solidFill>
              </a:rPr>
              <a:t>PG&amp;E</a:t>
            </a:r>
          </a:p>
        </p:txBody>
      </p:sp>
    </p:spTree>
    <p:extLst>
      <p:ext uri="{BB962C8B-B14F-4D97-AF65-F5344CB8AC3E}">
        <p14:creationId xmlns:p14="http://schemas.microsoft.com/office/powerpoint/2010/main" val="36604825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DEFF9-D2C0-45D4-FA5B-73D91875B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3BD05-AC68-A9CB-8B7E-DA77858C75BF}"/>
              </a:ext>
            </a:extLst>
          </p:cNvPr>
          <p:cNvSpPr>
            <a:spLocks noGrp="1"/>
          </p:cNvSpPr>
          <p:nvPr>
            <p:ph type="title"/>
          </p:nvPr>
        </p:nvSpPr>
        <p:spPr/>
        <p:txBody>
          <a:bodyPr/>
          <a:lstStyle/>
          <a:p>
            <a:r>
              <a:rPr lang="en-US"/>
              <a:t>Ex-Post impacts</a:t>
            </a:r>
          </a:p>
        </p:txBody>
      </p:sp>
      <p:sp>
        <p:nvSpPr>
          <p:cNvPr id="5" name="Footer Placeholder 4">
            <a:extLst>
              <a:ext uri="{FF2B5EF4-FFF2-40B4-BE49-F238E27FC236}">
                <a16:creationId xmlns:a16="http://schemas.microsoft.com/office/drawing/2014/main" id="{ED4D0FCB-D075-6CA7-453F-8EDC2B13F477}"/>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sp>
        <p:nvSpPr>
          <p:cNvPr id="11" name="Rectangle 4">
            <a:extLst>
              <a:ext uri="{FF2B5EF4-FFF2-40B4-BE49-F238E27FC236}">
                <a16:creationId xmlns:a16="http://schemas.microsoft.com/office/drawing/2014/main" id="{0A8F7DFE-4E75-3139-416C-80B422A34FEC}"/>
              </a:ext>
            </a:extLst>
          </p:cNvPr>
          <p:cNvSpPr>
            <a:spLocks noChangeArrowheads="1"/>
          </p:cNvSpPr>
          <p:nvPr/>
        </p:nvSpPr>
        <p:spPr bwMode="auto">
          <a:xfrm>
            <a:off x="1585085" y="237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Placeholder 5">
            <a:extLst>
              <a:ext uri="{FF2B5EF4-FFF2-40B4-BE49-F238E27FC236}">
                <a16:creationId xmlns:a16="http://schemas.microsoft.com/office/drawing/2014/main" id="{A399B79E-0986-F145-4C27-E01CF37E9AFE}"/>
              </a:ext>
            </a:extLst>
          </p:cNvPr>
          <p:cNvSpPr>
            <a:spLocks noGrp="1"/>
          </p:cNvSpPr>
          <p:nvPr>
            <p:ph type="body" sz="quarter" idx="16"/>
          </p:nvPr>
        </p:nvSpPr>
        <p:spPr>
          <a:xfrm>
            <a:off x="6299097" y="747713"/>
            <a:ext cx="2519636" cy="3611664"/>
          </a:xfrm>
        </p:spPr>
        <p:txBody>
          <a:bodyPr vert="horz" lIns="91440" tIns="45720" rIns="91440" bIns="45720" anchor="t"/>
          <a:lstStyle/>
          <a:p>
            <a:pPr marL="0" indent="0">
              <a:buNone/>
            </a:pPr>
            <a:endParaRPr lang="en-US"/>
          </a:p>
          <a:p>
            <a:r>
              <a:rPr lang="en-US"/>
              <a:t>Number of dispatched customers: </a:t>
            </a:r>
            <a:r>
              <a:rPr lang="en-US" b="1"/>
              <a:t>163</a:t>
            </a:r>
          </a:p>
          <a:p>
            <a:r>
              <a:rPr lang="en-US"/>
              <a:t>Event Hours: </a:t>
            </a:r>
            <a:r>
              <a:rPr lang="en-US" b="1"/>
              <a:t>HE 17-18</a:t>
            </a:r>
          </a:p>
          <a:p>
            <a:r>
              <a:rPr lang="en-US"/>
              <a:t>Aggregate Impact during event: </a:t>
            </a:r>
            <a:r>
              <a:rPr lang="en-US" b="1"/>
              <a:t>99.1 MWh/h</a:t>
            </a:r>
          </a:p>
          <a:p>
            <a:r>
              <a:rPr lang="en-US"/>
              <a:t>Average impact per customer during event: </a:t>
            </a:r>
            <a:r>
              <a:rPr lang="en-US" b="1"/>
              <a:t>608 kWh/h</a:t>
            </a:r>
            <a:r>
              <a:rPr lang="en-US"/>
              <a:t> </a:t>
            </a:r>
          </a:p>
          <a:p>
            <a:r>
              <a:rPr lang="en-US"/>
              <a:t>FSL Achievement Rate: </a:t>
            </a:r>
            <a:r>
              <a:rPr lang="en-US" b="1"/>
              <a:t>100%</a:t>
            </a:r>
          </a:p>
          <a:p>
            <a:r>
              <a:rPr lang="en-US"/>
              <a:t>Pct. Load Impact: </a:t>
            </a:r>
            <a:r>
              <a:rPr lang="en-US" b="1"/>
              <a:t>68%</a:t>
            </a:r>
          </a:p>
        </p:txBody>
      </p:sp>
      <p:sp>
        <p:nvSpPr>
          <p:cNvPr id="7" name="Text Placeholder 2">
            <a:extLst>
              <a:ext uri="{FF2B5EF4-FFF2-40B4-BE49-F238E27FC236}">
                <a16:creationId xmlns:a16="http://schemas.microsoft.com/office/drawing/2014/main" id="{F7C592DD-8D7E-C981-CA5E-08C6F30E5EDB}"/>
              </a:ext>
            </a:extLst>
          </p:cNvPr>
          <p:cNvSpPr>
            <a:spLocks noGrp="1"/>
          </p:cNvSpPr>
          <p:nvPr>
            <p:ph type="body" sz="quarter" idx="15"/>
          </p:nvPr>
        </p:nvSpPr>
        <p:spPr>
          <a:xfrm>
            <a:off x="361950" y="622300"/>
            <a:ext cx="8229600" cy="349250"/>
          </a:xfrm>
        </p:spPr>
        <p:txBody>
          <a:bodyPr/>
          <a:lstStyle/>
          <a:p>
            <a:r>
              <a:rPr lang="en-US"/>
              <a:t>PG&amp;E </a:t>
            </a:r>
            <a:r>
              <a:rPr lang="en-US" b="1" u="sng"/>
              <a:t>9/24/2024 Event Day</a:t>
            </a:r>
            <a:r>
              <a:rPr lang="en-US"/>
              <a:t>, Aggregate Load Shape</a:t>
            </a:r>
          </a:p>
        </p:txBody>
      </p:sp>
      <p:pic>
        <p:nvPicPr>
          <p:cNvPr id="9" name="Picture 8">
            <a:extLst>
              <a:ext uri="{FF2B5EF4-FFF2-40B4-BE49-F238E27FC236}">
                <a16:creationId xmlns:a16="http://schemas.microsoft.com/office/drawing/2014/main" id="{92999883-8707-EEDD-5ED0-8791F8B27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4135539"/>
            <a:ext cx="5807421" cy="273050"/>
          </a:xfrm>
          <a:prstGeom prst="rect">
            <a:avLst/>
          </a:prstGeom>
        </p:spPr>
      </p:pic>
      <p:sp>
        <p:nvSpPr>
          <p:cNvPr id="4" name="TextBox 3">
            <a:extLst>
              <a:ext uri="{FF2B5EF4-FFF2-40B4-BE49-F238E27FC236}">
                <a16:creationId xmlns:a16="http://schemas.microsoft.com/office/drawing/2014/main" id="{E147CB4B-DFF8-691D-3703-45088B219C11}"/>
              </a:ext>
            </a:extLst>
          </p:cNvPr>
          <p:cNvSpPr txBox="1"/>
          <p:nvPr/>
        </p:nvSpPr>
        <p:spPr>
          <a:xfrm>
            <a:off x="4839853" y="72978"/>
            <a:ext cx="4322177" cy="445595"/>
          </a:xfrm>
          <a:prstGeom prst="rect">
            <a:avLst/>
          </a:prstGeom>
        </p:spPr>
        <p:txBody>
          <a:bodyPr wrap="none" rtlCol="0">
            <a:noAutofit/>
          </a:bodyPr>
          <a:lstStyle/>
          <a:p>
            <a:pPr marL="171450" indent="-171450">
              <a:buFont typeface="Arial" panose="020B0604020202020204" pitchFamily="34" charset="0"/>
              <a:buChar char="•"/>
            </a:pPr>
            <a:r>
              <a:rPr lang="en-US" sz="1100" b="0"/>
              <a:t>FSL </a:t>
            </a:r>
            <a:r>
              <a:rPr lang="en-US" sz="1100"/>
              <a:t>Achievement Rate = 100% if event load exactly reaches FSL</a:t>
            </a:r>
          </a:p>
          <a:p>
            <a:pPr marL="171450" indent="-171450">
              <a:buFont typeface="Arial" panose="020B0604020202020204" pitchFamily="34" charset="0"/>
              <a:buChar char="•"/>
            </a:pPr>
            <a:r>
              <a:rPr lang="en-US" sz="1100" b="0"/>
              <a:t>FSL Ac</a:t>
            </a:r>
            <a:r>
              <a:rPr lang="en-US" sz="1100"/>
              <a:t>hievement Rate = 0% if event load does not differ from baseline</a:t>
            </a:r>
            <a:endParaRPr lang="en-US" sz="1100" b="0"/>
          </a:p>
        </p:txBody>
      </p:sp>
      <p:pic>
        <p:nvPicPr>
          <p:cNvPr id="10" name="Picture 9" descr="A graph showing the time of a stock market&#10;&#10;AI-generated content may be incorrect.">
            <a:extLst>
              <a:ext uri="{FF2B5EF4-FFF2-40B4-BE49-F238E27FC236}">
                <a16:creationId xmlns:a16="http://schemas.microsoft.com/office/drawing/2014/main" id="{5E2EDCBB-9908-E856-51C2-828D18C7E0A2}"/>
              </a:ext>
            </a:extLst>
          </p:cNvPr>
          <p:cNvPicPr>
            <a:picLocks noChangeAspect="1"/>
          </p:cNvPicPr>
          <p:nvPr/>
        </p:nvPicPr>
        <p:blipFill>
          <a:blip r:embed="rId4"/>
          <a:stretch>
            <a:fillRect/>
          </a:stretch>
        </p:blipFill>
        <p:spPr>
          <a:xfrm>
            <a:off x="361950" y="1013014"/>
            <a:ext cx="5963846" cy="2981923"/>
          </a:xfrm>
          <a:prstGeom prst="rect">
            <a:avLst/>
          </a:prstGeom>
          <a:ln>
            <a:solidFill>
              <a:schemeClr val="bg1"/>
            </a:solidFill>
          </a:ln>
        </p:spPr>
      </p:pic>
    </p:spTree>
    <p:extLst>
      <p:ext uri="{BB962C8B-B14F-4D97-AF65-F5344CB8AC3E}">
        <p14:creationId xmlns:p14="http://schemas.microsoft.com/office/powerpoint/2010/main" val="30283848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3A6B-AB13-D3AC-EF18-30967AD54203}"/>
              </a:ext>
            </a:extLst>
          </p:cNvPr>
          <p:cNvSpPr>
            <a:spLocks noGrp="1"/>
          </p:cNvSpPr>
          <p:nvPr>
            <p:ph type="title"/>
          </p:nvPr>
        </p:nvSpPr>
        <p:spPr/>
        <p:txBody>
          <a:bodyPr/>
          <a:lstStyle/>
          <a:p>
            <a:r>
              <a:rPr lang="en-US"/>
              <a:t>Distribution of FSL achievement rates</a:t>
            </a:r>
          </a:p>
        </p:txBody>
      </p:sp>
      <p:sp>
        <p:nvSpPr>
          <p:cNvPr id="3" name="Text Placeholder 2">
            <a:extLst>
              <a:ext uri="{FF2B5EF4-FFF2-40B4-BE49-F238E27FC236}">
                <a16:creationId xmlns:a16="http://schemas.microsoft.com/office/drawing/2014/main" id="{24F91A5D-5859-DA54-18E2-0C10DFCF639F}"/>
              </a:ext>
            </a:extLst>
          </p:cNvPr>
          <p:cNvSpPr>
            <a:spLocks noGrp="1"/>
          </p:cNvSpPr>
          <p:nvPr>
            <p:ph type="body" sz="quarter" idx="15"/>
          </p:nvPr>
        </p:nvSpPr>
        <p:spPr/>
        <p:txBody>
          <a:bodyPr/>
          <a:lstStyle/>
          <a:p>
            <a:r>
              <a:rPr lang="en-US"/>
              <a:t>PG&amp;E 09/24 event</a:t>
            </a:r>
          </a:p>
        </p:txBody>
      </p:sp>
      <p:sp>
        <p:nvSpPr>
          <p:cNvPr id="4" name="Text Placeholder 3">
            <a:extLst>
              <a:ext uri="{FF2B5EF4-FFF2-40B4-BE49-F238E27FC236}">
                <a16:creationId xmlns:a16="http://schemas.microsoft.com/office/drawing/2014/main" id="{AFF3611F-CC3D-BBD8-BDE7-7158009A3FD1}"/>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94ECF7B2-907D-A840-DDC2-397FF9CE67E3}"/>
              </a:ext>
            </a:extLst>
          </p:cNvPr>
          <p:cNvSpPr>
            <a:spLocks noGrp="1"/>
          </p:cNvSpPr>
          <p:nvPr>
            <p:ph type="ftr" sz="quarter" idx="3"/>
          </p:nvPr>
        </p:nvSpPr>
        <p:spPr/>
        <p:txBody>
          <a:bodyPr/>
          <a:lstStyle/>
          <a:p>
            <a:r>
              <a:rPr lang="en-US"/>
              <a:t>PY2024 Statewide BIP</a:t>
            </a:r>
          </a:p>
        </p:txBody>
      </p:sp>
      <p:pic>
        <p:nvPicPr>
          <p:cNvPr id="6" name="Picture 5" descr="A graph with green and orange bars&#10;&#10;AI-generated content may be incorrect.">
            <a:extLst>
              <a:ext uri="{FF2B5EF4-FFF2-40B4-BE49-F238E27FC236}">
                <a16:creationId xmlns:a16="http://schemas.microsoft.com/office/drawing/2014/main" id="{2DF97279-37C5-FAE8-B56D-07E80633F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811" y="1075974"/>
            <a:ext cx="6556375" cy="2622550"/>
          </a:xfrm>
          <a:prstGeom prst="rect">
            <a:avLst/>
          </a:prstGeom>
        </p:spPr>
      </p:pic>
      <p:pic>
        <p:nvPicPr>
          <p:cNvPr id="7" name="Picture 6" descr="A black and orange rectangle with a square in the middle&#10;&#10;AI-generated content may be incorrect.">
            <a:extLst>
              <a:ext uri="{FF2B5EF4-FFF2-40B4-BE49-F238E27FC236}">
                <a16:creationId xmlns:a16="http://schemas.microsoft.com/office/drawing/2014/main" id="{56F3D2DC-E566-0131-DDEB-2D892031B7FE}"/>
              </a:ext>
            </a:extLst>
          </p:cNvPr>
          <p:cNvPicPr>
            <a:picLocks noChangeAspect="1"/>
          </p:cNvPicPr>
          <p:nvPr/>
        </p:nvPicPr>
        <p:blipFill>
          <a:blip r:embed="rId3"/>
          <a:stretch>
            <a:fillRect/>
          </a:stretch>
        </p:blipFill>
        <p:spPr>
          <a:xfrm>
            <a:off x="2459944" y="3802948"/>
            <a:ext cx="4033612" cy="553749"/>
          </a:xfrm>
          <a:prstGeom prst="rect">
            <a:avLst/>
          </a:prstGeom>
        </p:spPr>
      </p:pic>
    </p:spTree>
    <p:extLst>
      <p:ext uri="{BB962C8B-B14F-4D97-AF65-F5344CB8AC3E}">
        <p14:creationId xmlns:p14="http://schemas.microsoft.com/office/powerpoint/2010/main" val="26662746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E461D-C5BD-3C90-A9D7-916B6AD95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676F7-8E8A-1BC0-E125-78260E866918}"/>
              </a:ext>
            </a:extLst>
          </p:cNvPr>
          <p:cNvSpPr>
            <a:spLocks noGrp="1"/>
          </p:cNvSpPr>
          <p:nvPr>
            <p:ph type="title"/>
          </p:nvPr>
        </p:nvSpPr>
        <p:spPr/>
        <p:txBody>
          <a:bodyPr/>
          <a:lstStyle/>
          <a:p>
            <a:r>
              <a:rPr lang="en-US"/>
              <a:t>Ex-Post impacts Overview</a:t>
            </a:r>
          </a:p>
        </p:txBody>
      </p:sp>
      <p:sp>
        <p:nvSpPr>
          <p:cNvPr id="5" name="Footer Placeholder 4">
            <a:extLst>
              <a:ext uri="{FF2B5EF4-FFF2-40B4-BE49-F238E27FC236}">
                <a16:creationId xmlns:a16="http://schemas.microsoft.com/office/drawing/2014/main" id="{FF777833-63FE-CA73-F943-BBA593B8C7FC}"/>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sp>
        <p:nvSpPr>
          <p:cNvPr id="11" name="Rectangle 4">
            <a:extLst>
              <a:ext uri="{FF2B5EF4-FFF2-40B4-BE49-F238E27FC236}">
                <a16:creationId xmlns:a16="http://schemas.microsoft.com/office/drawing/2014/main" id="{CF9B9BFD-1AD8-56D8-737A-F874BA60AD1C}"/>
              </a:ext>
            </a:extLst>
          </p:cNvPr>
          <p:cNvSpPr>
            <a:spLocks noChangeArrowheads="1"/>
          </p:cNvSpPr>
          <p:nvPr/>
        </p:nvSpPr>
        <p:spPr bwMode="auto">
          <a:xfrm>
            <a:off x="1585085" y="237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Placeholder 3">
            <a:extLst>
              <a:ext uri="{FF2B5EF4-FFF2-40B4-BE49-F238E27FC236}">
                <a16:creationId xmlns:a16="http://schemas.microsoft.com/office/drawing/2014/main" id="{9D1D5530-42EF-901F-9412-73ADE39488EA}"/>
              </a:ext>
            </a:extLst>
          </p:cNvPr>
          <p:cNvSpPr txBox="1">
            <a:spLocks/>
          </p:cNvSpPr>
          <p:nvPr/>
        </p:nvSpPr>
        <p:spPr>
          <a:xfrm>
            <a:off x="361950" y="678816"/>
            <a:ext cx="8229600" cy="349248"/>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2400" b="1">
                <a:solidFill>
                  <a:schemeClr val="accent4"/>
                </a:solidFill>
              </a:rPr>
              <a:t>SCE</a:t>
            </a:r>
          </a:p>
        </p:txBody>
      </p:sp>
      <p:graphicFrame>
        <p:nvGraphicFramePr>
          <p:cNvPr id="3" name="Table 2">
            <a:extLst>
              <a:ext uri="{FF2B5EF4-FFF2-40B4-BE49-F238E27FC236}">
                <a16:creationId xmlns:a16="http://schemas.microsoft.com/office/drawing/2014/main" id="{2B8E31CF-5C74-C068-F8DF-7F4A02C015A4}"/>
              </a:ext>
            </a:extLst>
          </p:cNvPr>
          <p:cNvGraphicFramePr>
            <a:graphicFrameLocks noGrp="1"/>
          </p:cNvGraphicFramePr>
          <p:nvPr>
            <p:extLst>
              <p:ext uri="{D42A27DB-BD31-4B8C-83A1-F6EECF244321}">
                <p14:modId xmlns:p14="http://schemas.microsoft.com/office/powerpoint/2010/main" val="906006914"/>
              </p:ext>
            </p:extLst>
          </p:nvPr>
        </p:nvGraphicFramePr>
        <p:xfrm>
          <a:off x="403668" y="1795017"/>
          <a:ext cx="8599170" cy="1558227"/>
        </p:xfrm>
        <a:graphic>
          <a:graphicData uri="http://schemas.openxmlformats.org/drawingml/2006/table">
            <a:tbl>
              <a:tblPr firstRow="1" firstCol="1" bandRow="1">
                <a:tableStyleId>{8799B23B-EC83-4686-B30A-512413B5E67A}</a:tableStyleId>
              </a:tblPr>
              <a:tblGrid>
                <a:gridCol w="1162050">
                  <a:extLst>
                    <a:ext uri="{9D8B030D-6E8A-4147-A177-3AD203B41FA5}">
                      <a16:colId xmlns:a16="http://schemas.microsoft.com/office/drawing/2014/main" val="652182141"/>
                    </a:ext>
                  </a:extLst>
                </a:gridCol>
                <a:gridCol w="904835">
                  <a:extLst>
                    <a:ext uri="{9D8B030D-6E8A-4147-A177-3AD203B41FA5}">
                      <a16:colId xmlns:a16="http://schemas.microsoft.com/office/drawing/2014/main" val="156425964"/>
                    </a:ext>
                  </a:extLst>
                </a:gridCol>
                <a:gridCol w="886467">
                  <a:extLst>
                    <a:ext uri="{9D8B030D-6E8A-4147-A177-3AD203B41FA5}">
                      <a16:colId xmlns:a16="http://schemas.microsoft.com/office/drawing/2014/main" val="2790587922"/>
                    </a:ext>
                  </a:extLst>
                </a:gridCol>
                <a:gridCol w="886467">
                  <a:extLst>
                    <a:ext uri="{9D8B030D-6E8A-4147-A177-3AD203B41FA5}">
                      <a16:colId xmlns:a16="http://schemas.microsoft.com/office/drawing/2014/main" val="450455683"/>
                    </a:ext>
                  </a:extLst>
                </a:gridCol>
                <a:gridCol w="887382">
                  <a:extLst>
                    <a:ext uri="{9D8B030D-6E8A-4147-A177-3AD203B41FA5}">
                      <a16:colId xmlns:a16="http://schemas.microsoft.com/office/drawing/2014/main" val="956565729"/>
                    </a:ext>
                  </a:extLst>
                </a:gridCol>
                <a:gridCol w="887382">
                  <a:extLst>
                    <a:ext uri="{9D8B030D-6E8A-4147-A177-3AD203B41FA5}">
                      <a16:colId xmlns:a16="http://schemas.microsoft.com/office/drawing/2014/main" val="4196679092"/>
                    </a:ext>
                  </a:extLst>
                </a:gridCol>
                <a:gridCol w="1028851">
                  <a:extLst>
                    <a:ext uri="{9D8B030D-6E8A-4147-A177-3AD203B41FA5}">
                      <a16:colId xmlns:a16="http://schemas.microsoft.com/office/drawing/2014/main" val="31732866"/>
                    </a:ext>
                  </a:extLst>
                </a:gridCol>
                <a:gridCol w="830430">
                  <a:extLst>
                    <a:ext uri="{9D8B030D-6E8A-4147-A177-3AD203B41FA5}">
                      <a16:colId xmlns:a16="http://schemas.microsoft.com/office/drawing/2014/main" val="2999014763"/>
                    </a:ext>
                  </a:extLst>
                </a:gridCol>
                <a:gridCol w="1125306">
                  <a:extLst>
                    <a:ext uri="{9D8B030D-6E8A-4147-A177-3AD203B41FA5}">
                      <a16:colId xmlns:a16="http://schemas.microsoft.com/office/drawing/2014/main" val="890218677"/>
                    </a:ext>
                  </a:extLst>
                </a:gridCol>
              </a:tblGrid>
              <a:tr h="380222">
                <a:tc rowSpan="2">
                  <a:txBody>
                    <a:bodyPr/>
                    <a:lstStyle/>
                    <a:p>
                      <a:pPr marL="0" marR="0" algn="ctr">
                        <a:lnSpc>
                          <a:spcPct val="107000"/>
                        </a:lnSpc>
                        <a:buNone/>
                      </a:pPr>
                      <a:r>
                        <a:rPr lang="en-US" sz="1400" dirty="0">
                          <a:effectLst/>
                        </a:rPr>
                        <a:t>Event Date (2024)</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400" dirty="0">
                          <a:effectLst/>
                        </a:rPr>
                        <a:t>Num. of Participants Dispatched</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gridSpan="2">
                  <a:txBody>
                    <a:bodyPr/>
                    <a:lstStyle/>
                    <a:p>
                      <a:pPr marL="0" marR="0" algn="ctr">
                        <a:lnSpc>
                          <a:spcPct val="107000"/>
                        </a:lnSpc>
                        <a:buNone/>
                      </a:pPr>
                      <a:r>
                        <a:rPr lang="en-US" sz="1400" dirty="0">
                          <a:effectLst/>
                        </a:rPr>
                        <a:t>Aggregate</a:t>
                      </a:r>
                    </a:p>
                    <a:p>
                      <a:pPr marL="0" marR="0" algn="ctr">
                        <a:lnSpc>
                          <a:spcPct val="107000"/>
                        </a:lnSpc>
                        <a:buNone/>
                      </a:pPr>
                      <a:r>
                        <a:rPr lang="en-US" sz="1400" dirty="0">
                          <a:effectLst/>
                        </a:rPr>
                        <a:t>(MWH/h)</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400" dirty="0">
                          <a:effectLst/>
                        </a:rPr>
                        <a:t>Per Capita</a:t>
                      </a:r>
                    </a:p>
                    <a:p>
                      <a:pPr marL="0" marR="0" algn="ctr">
                        <a:lnSpc>
                          <a:spcPct val="107000"/>
                        </a:lnSpc>
                        <a:buNone/>
                      </a:pPr>
                      <a:r>
                        <a:rPr lang="en-US" sz="1400" dirty="0">
                          <a:effectLst/>
                        </a:rPr>
                        <a:t>(kWh/h)</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400" dirty="0">
                          <a:effectLst/>
                        </a:rPr>
                        <a:t>Percent Load Reduction</a:t>
                      </a:r>
                    </a:p>
                    <a:p>
                      <a:pPr marL="0" marR="0" algn="ctr">
                        <a:lnSpc>
                          <a:spcPct val="107000"/>
                        </a:lnSpc>
                        <a:buNone/>
                      </a:pPr>
                      <a:r>
                        <a:rPr lang="en-US" sz="1400" dirty="0">
                          <a:effectLst/>
                        </a:rPr>
                        <a:t>(%)</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400" dirty="0">
                          <a:effectLst/>
                        </a:rPr>
                        <a:t>FSL</a:t>
                      </a:r>
                    </a:p>
                    <a:p>
                      <a:pPr marL="0" marR="0" algn="ctr">
                        <a:lnSpc>
                          <a:spcPct val="107000"/>
                        </a:lnSpc>
                        <a:buNone/>
                      </a:pPr>
                      <a:r>
                        <a:rPr lang="en-US" sz="1400" dirty="0">
                          <a:effectLst/>
                        </a:rPr>
                        <a:t>(MW)</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400" dirty="0">
                          <a:effectLst/>
                        </a:rPr>
                        <a:t>FSL Achievement Rate</a:t>
                      </a:r>
                    </a:p>
                    <a:p>
                      <a:pPr marL="0" marR="0" algn="ctr">
                        <a:lnSpc>
                          <a:spcPct val="107000"/>
                        </a:lnSpc>
                        <a:buNone/>
                      </a:pPr>
                      <a:r>
                        <a:rPr lang="en-US" sz="1400" dirty="0">
                          <a:effectLst/>
                        </a:rPr>
                        <a:t>(%)</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869666295"/>
                  </a:ext>
                </a:extLst>
              </a:tr>
              <a:tr h="418245">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400" b="1" dirty="0">
                          <a:effectLst/>
                        </a:rPr>
                        <a:t>Reference Load</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4"/>
                    </a:solidFill>
                  </a:tcPr>
                </a:tc>
                <a:tc>
                  <a:txBody>
                    <a:bodyPr/>
                    <a:lstStyle/>
                    <a:p>
                      <a:pPr marL="0" marR="0" algn="ctr">
                        <a:lnSpc>
                          <a:spcPct val="107000"/>
                        </a:lnSpc>
                        <a:buNone/>
                      </a:pPr>
                      <a:r>
                        <a:rPr lang="en-US" sz="1400" b="1" dirty="0">
                          <a:effectLst/>
                        </a:rPr>
                        <a:t>Load Impact</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solidFill>
                      <a:schemeClr val="accent4"/>
                    </a:solidFill>
                  </a:tcPr>
                </a:tc>
                <a:tc>
                  <a:txBody>
                    <a:bodyPr/>
                    <a:lstStyle/>
                    <a:p>
                      <a:pPr marL="0" marR="0" algn="ctr">
                        <a:lnSpc>
                          <a:spcPct val="107000"/>
                        </a:lnSpc>
                        <a:buNone/>
                      </a:pPr>
                      <a:r>
                        <a:rPr lang="en-US" sz="1400" b="1" dirty="0">
                          <a:effectLst/>
                        </a:rPr>
                        <a:t>Reference Load</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solidFill>
                      <a:schemeClr val="accent4"/>
                    </a:solidFill>
                  </a:tcPr>
                </a:tc>
                <a:tc>
                  <a:txBody>
                    <a:bodyPr/>
                    <a:lstStyle/>
                    <a:p>
                      <a:pPr marL="0" marR="0" algn="ctr">
                        <a:lnSpc>
                          <a:spcPct val="107000"/>
                        </a:lnSpc>
                        <a:buNone/>
                      </a:pPr>
                      <a:r>
                        <a:rPr lang="en-US" sz="1400" b="1" dirty="0">
                          <a:effectLst/>
                        </a:rPr>
                        <a:t>Load Impact</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69930546"/>
                  </a:ext>
                </a:extLst>
              </a:tr>
              <a:tr h="185275">
                <a:tc>
                  <a:txBody>
                    <a:bodyPr/>
                    <a:lstStyle/>
                    <a:p>
                      <a:pPr marL="0" marR="0" algn="ctr">
                        <a:lnSpc>
                          <a:spcPct val="107000"/>
                        </a:lnSpc>
                        <a:buNone/>
                      </a:pPr>
                      <a:r>
                        <a:rPr lang="en-US" sz="1400" dirty="0">
                          <a:effectLst/>
                          <a:latin typeface="Calibri"/>
                          <a:ea typeface="Calibri"/>
                          <a:cs typeface="Times New Roman"/>
                        </a:rPr>
                        <a:t>September 6</a:t>
                      </a:r>
                      <a:r>
                        <a:rPr lang="en-US" sz="1400" baseline="30000" dirty="0">
                          <a:effectLst/>
                          <a:latin typeface="Calibri"/>
                          <a:ea typeface="Calibri"/>
                          <a:cs typeface="Times New Roman"/>
                        </a:rPr>
                        <a:t>th</a:t>
                      </a:r>
                      <a:r>
                        <a:rPr lang="en-US" sz="1400" dirty="0">
                          <a:effectLst/>
                          <a:latin typeface="Calibri"/>
                          <a:ea typeface="Calibri"/>
                          <a:cs typeface="Times New Roman"/>
                        </a:rPr>
                        <a:t> </a:t>
                      </a:r>
                      <a:r>
                        <a:rPr lang="en-US" sz="1400" dirty="0">
                          <a:solidFill>
                            <a:srgbClr val="000000"/>
                          </a:solidFill>
                          <a:effectLst/>
                          <a:latin typeface="Calibri"/>
                          <a:ea typeface="Calibri"/>
                          <a:cs typeface="Times New Roman"/>
                        </a:rPr>
                        <a:t> </a:t>
                      </a:r>
                      <a:endParaRPr lang="en-US" sz="1400" dirty="0">
                        <a:effectLst/>
                        <a:latin typeface="Calibri"/>
                        <a:ea typeface="Calibri"/>
                        <a:cs typeface="Times New Roman"/>
                      </a:endParaRPr>
                    </a:p>
                  </a:txBody>
                  <a:tcPr marL="0" marR="0" marT="0" marB="0" anchor="ctr">
                    <a:lnT w="12700" cap="flat" cmpd="sng" algn="ctr">
                      <a:solidFill>
                        <a:schemeClr val="accent3"/>
                      </a:solidFill>
                      <a:prstDash val="solid"/>
                      <a:round/>
                      <a:headEnd type="none" w="med" len="med"/>
                      <a:tailEnd type="none" w="med" len="med"/>
                    </a:lnT>
                  </a:tcPr>
                </a:tc>
                <a:tc>
                  <a:txBody>
                    <a:bodyPr/>
                    <a:lstStyle/>
                    <a:p>
                      <a:pPr marL="0" marR="91440" lvl="0" algn="r">
                        <a:lnSpc>
                          <a:spcPct val="107000"/>
                        </a:lnSpc>
                        <a:buNone/>
                      </a:pPr>
                      <a:r>
                        <a:rPr lang="en-US" sz="1400" b="0" i="0" u="none" strike="noStrike" noProof="0" dirty="0">
                          <a:solidFill>
                            <a:srgbClr val="141619"/>
                          </a:solidFill>
                          <a:effectLst/>
                          <a:latin typeface="Calibri"/>
                        </a:rPr>
                        <a:t>21</a:t>
                      </a:r>
                    </a:p>
                  </a:txBody>
                  <a:tcPr marL="0" marR="0" marT="0" marB="0">
                    <a:lnT w="12700" cap="flat" cmpd="sng" algn="ctr">
                      <a:solidFill>
                        <a:schemeClr val="accent3"/>
                      </a:solidFill>
                      <a:prstDash val="solid"/>
                      <a:round/>
                      <a:headEnd type="none" w="med" len="med"/>
                      <a:tailEnd type="none" w="med" len="med"/>
                    </a:lnT>
                  </a:tcPr>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lnT w="12700" cap="flat" cmpd="sng" algn="ctr">
                      <a:solidFill>
                        <a:schemeClr val="accent3"/>
                      </a:solidFill>
                      <a:prstDash val="solid"/>
                      <a:round/>
                      <a:headEnd type="none" w="med" len="med"/>
                      <a:tailEnd type="none" w="med" len="med"/>
                    </a:lnT>
                  </a:tcPr>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lnT w="12700" cap="flat" cmpd="sng" algn="ctr">
                      <a:solidFill>
                        <a:schemeClr val="accent3"/>
                      </a:solidFill>
                      <a:prstDash val="solid"/>
                      <a:round/>
                      <a:headEnd type="none" w="med" len="med"/>
                      <a:tailEnd type="none" w="med" len="med"/>
                    </a:lnT>
                  </a:tcPr>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96420366"/>
                  </a:ext>
                </a:extLst>
              </a:tr>
              <a:tr h="184291">
                <a:tc>
                  <a:txBody>
                    <a:bodyPr/>
                    <a:lstStyle/>
                    <a:p>
                      <a:pPr marL="0" marR="0" algn="ctr">
                        <a:lnSpc>
                          <a:spcPct val="107000"/>
                        </a:lnSpc>
                        <a:buNone/>
                      </a:pPr>
                      <a:r>
                        <a:rPr lang="en-US" sz="1400" dirty="0">
                          <a:solidFill>
                            <a:srgbClr val="000000"/>
                          </a:solidFill>
                          <a:effectLst/>
                          <a:latin typeface="Calibri"/>
                          <a:ea typeface="Calibri"/>
                          <a:cs typeface="Times New Roman"/>
                        </a:rPr>
                        <a:t>September 9</a:t>
                      </a:r>
                      <a:r>
                        <a:rPr lang="en-US" sz="1400" baseline="30000" dirty="0">
                          <a:solidFill>
                            <a:srgbClr val="000000"/>
                          </a:solidFill>
                          <a:effectLst/>
                          <a:latin typeface="Calibri"/>
                          <a:ea typeface="Calibri"/>
                          <a:cs typeface="Times New Roman"/>
                        </a:rPr>
                        <a:t>th</a:t>
                      </a:r>
                      <a:r>
                        <a:rPr lang="en-US" sz="1400" dirty="0">
                          <a:solidFill>
                            <a:srgbClr val="000000"/>
                          </a:solidFill>
                          <a:effectLst/>
                          <a:latin typeface="Calibri"/>
                          <a:ea typeface="Calibri"/>
                          <a:cs typeface="Times New Roman"/>
                        </a:rPr>
                        <a:t>​</a:t>
                      </a:r>
                      <a:endParaRPr lang="en-US" sz="1400" dirty="0">
                        <a:effectLst/>
                        <a:latin typeface="Calibri"/>
                        <a:ea typeface="Calibri"/>
                        <a:cs typeface="Times New Roman"/>
                      </a:endParaRPr>
                    </a:p>
                  </a:txBody>
                  <a:tcPr marL="0" marR="0" marT="0" marB="0" anchor="ctr"/>
                </a:tc>
                <a:tc>
                  <a:txBody>
                    <a:bodyPr/>
                    <a:lstStyle/>
                    <a:p>
                      <a:pPr marL="0" marR="91440" algn="r">
                        <a:lnSpc>
                          <a:spcPct val="107000"/>
                        </a:lnSpc>
                        <a:buNone/>
                      </a:pPr>
                      <a:r>
                        <a:rPr lang="en-US" sz="1400" dirty="0">
                          <a:effectLst/>
                          <a:latin typeface="Calibri"/>
                          <a:ea typeface="Calibri"/>
                          <a:cs typeface="Times New Roman"/>
                        </a:rPr>
                        <a:t>21</a:t>
                      </a: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tc>
                  <a:txBody>
                    <a:bodyPr/>
                    <a:lstStyle/>
                    <a:p>
                      <a:pPr marL="0" marR="91440" algn="r">
                        <a:lnSpc>
                          <a:spcPct val="107000"/>
                        </a:lnSpc>
                        <a:buNone/>
                      </a:pPr>
                      <a:r>
                        <a:rPr lang="en-US" sz="1400" dirty="0">
                          <a:effectLst/>
                          <a:highlight>
                            <a:srgbClr val="000000"/>
                          </a:highlight>
                          <a:latin typeface="Calibri"/>
                          <a:ea typeface="Calibri"/>
                          <a:cs typeface="Times New Roman"/>
                        </a:rPr>
                        <a:t>xxx</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3834639994"/>
                  </a:ext>
                </a:extLst>
              </a:tr>
              <a:tr h="185275">
                <a:tc>
                  <a:txBody>
                    <a:bodyPr/>
                    <a:lstStyle/>
                    <a:p>
                      <a:pPr marL="0" marR="0" algn="ctr">
                        <a:lnSpc>
                          <a:spcPct val="107000"/>
                        </a:lnSpc>
                        <a:buNone/>
                      </a:pPr>
                      <a:r>
                        <a:rPr lang="en-US" sz="1400" dirty="0">
                          <a:effectLst/>
                          <a:latin typeface="Calibri"/>
                          <a:ea typeface="Calibri"/>
                          <a:cs typeface="Times New Roman"/>
                        </a:rPr>
                        <a:t>September 24</a:t>
                      </a:r>
                      <a:r>
                        <a:rPr lang="en-US" sz="1400" baseline="30000" dirty="0">
                          <a:effectLst/>
                          <a:latin typeface="Calibri"/>
                          <a:ea typeface="Calibri"/>
                          <a:cs typeface="Times New Roman"/>
                        </a:rPr>
                        <a:t>th</a:t>
                      </a:r>
                      <a:endParaRPr lang="en-US" sz="1400" dirty="0">
                        <a:effectLst/>
                        <a:latin typeface="Calibri"/>
                        <a:ea typeface="Calibri"/>
                        <a:cs typeface="Times New Roman"/>
                      </a:endParaRPr>
                    </a:p>
                  </a:txBody>
                  <a:tcPr marL="0" marR="0" marT="0" marB="0" anchor="ctr"/>
                </a:tc>
                <a:tc>
                  <a:txBody>
                    <a:bodyPr/>
                    <a:lstStyle/>
                    <a:p>
                      <a:pPr marL="0" marR="91440" algn="r">
                        <a:lnSpc>
                          <a:spcPct val="107000"/>
                        </a:lnSpc>
                        <a:buNone/>
                      </a:pPr>
                      <a:r>
                        <a:rPr lang="en-US" sz="1400" dirty="0">
                          <a:effectLst/>
                          <a:latin typeface="Calibri"/>
                          <a:ea typeface="Calibri"/>
                          <a:cs typeface="Times New Roman"/>
                        </a:rPr>
                        <a:t>314</a:t>
                      </a:r>
                    </a:p>
                  </a:txBody>
                  <a:tcPr marL="0" marR="0" marT="0" marB="0"/>
                </a:tc>
                <a:tc>
                  <a:txBody>
                    <a:bodyPr/>
                    <a:lstStyle/>
                    <a:p>
                      <a:pPr marL="0" marR="91440" algn="r">
                        <a:lnSpc>
                          <a:spcPct val="107000"/>
                        </a:lnSpc>
                        <a:buNone/>
                      </a:pPr>
                      <a:r>
                        <a:rPr lang="en-US" sz="1400" dirty="0">
                          <a:effectLst/>
                          <a:latin typeface="Calibri"/>
                          <a:ea typeface="Calibri"/>
                          <a:cs typeface="Times New Roman"/>
                        </a:rPr>
                        <a:t>535.5</a:t>
                      </a:r>
                    </a:p>
                  </a:txBody>
                  <a:tcPr marL="0" marR="0" marT="0" marB="0"/>
                </a:tc>
                <a:tc>
                  <a:txBody>
                    <a:bodyPr/>
                    <a:lstStyle/>
                    <a:p>
                      <a:pPr marL="0" marR="91440" algn="r">
                        <a:lnSpc>
                          <a:spcPct val="107000"/>
                        </a:lnSpc>
                        <a:buNone/>
                      </a:pPr>
                      <a:r>
                        <a:rPr lang="en-US" sz="1400" dirty="0">
                          <a:effectLst/>
                          <a:latin typeface="Calibri"/>
                          <a:ea typeface="Calibri"/>
                          <a:cs typeface="Times New Roman"/>
                        </a:rPr>
                        <a:t>396.4</a:t>
                      </a:r>
                    </a:p>
                  </a:txBody>
                  <a:tcPr marL="0" marR="0" marT="0" marB="0"/>
                </a:tc>
                <a:tc>
                  <a:txBody>
                    <a:bodyPr/>
                    <a:lstStyle/>
                    <a:p>
                      <a:pPr marL="0" marR="91440" algn="r">
                        <a:lnSpc>
                          <a:spcPct val="107000"/>
                        </a:lnSpc>
                        <a:buNone/>
                      </a:pPr>
                      <a:r>
                        <a:rPr lang="en-US" sz="1400" dirty="0">
                          <a:effectLst/>
                          <a:latin typeface="Calibri"/>
                          <a:ea typeface="Calibri"/>
                          <a:cs typeface="Times New Roman"/>
                        </a:rPr>
                        <a:t>1,705.4</a:t>
                      </a:r>
                    </a:p>
                  </a:txBody>
                  <a:tcPr marL="0" marR="0" marT="0" marB="0"/>
                </a:tc>
                <a:tc>
                  <a:txBody>
                    <a:bodyPr/>
                    <a:lstStyle/>
                    <a:p>
                      <a:pPr marL="0" marR="91440" algn="r">
                        <a:lnSpc>
                          <a:spcPct val="107000"/>
                        </a:lnSpc>
                        <a:buNone/>
                      </a:pPr>
                      <a:r>
                        <a:rPr lang="en-US" sz="1400" dirty="0">
                          <a:effectLst/>
                          <a:latin typeface="Calibri"/>
                          <a:ea typeface="Calibri"/>
                          <a:cs typeface="Times New Roman"/>
                        </a:rPr>
                        <a:t>1,262.5</a:t>
                      </a:r>
                    </a:p>
                  </a:txBody>
                  <a:tcPr marL="0" marR="0" marT="0" marB="0"/>
                </a:tc>
                <a:tc>
                  <a:txBody>
                    <a:bodyPr/>
                    <a:lstStyle/>
                    <a:p>
                      <a:pPr marL="0" marR="91440" algn="r">
                        <a:lnSpc>
                          <a:spcPct val="107000"/>
                        </a:lnSpc>
                        <a:buNone/>
                      </a:pPr>
                      <a:r>
                        <a:rPr lang="en-US" sz="1400" dirty="0">
                          <a:effectLst/>
                          <a:latin typeface="Calibri"/>
                          <a:ea typeface="Calibri"/>
                          <a:cs typeface="Times New Roman"/>
                        </a:rPr>
                        <a:t>74%</a:t>
                      </a:r>
                    </a:p>
                  </a:txBody>
                  <a:tcPr marL="0" marR="0" marT="0" marB="0"/>
                </a:tc>
                <a:tc>
                  <a:txBody>
                    <a:bodyPr/>
                    <a:lstStyle/>
                    <a:p>
                      <a:pPr marL="0" marR="91440" algn="r">
                        <a:lnSpc>
                          <a:spcPct val="107000"/>
                        </a:lnSpc>
                        <a:buNone/>
                      </a:pPr>
                      <a:r>
                        <a:rPr lang="en-US" sz="1400" dirty="0">
                          <a:effectLst/>
                          <a:latin typeface="Calibri"/>
                          <a:ea typeface="Calibri"/>
                          <a:cs typeface="Times New Roman"/>
                        </a:rPr>
                        <a:t>146.4</a:t>
                      </a:r>
                    </a:p>
                  </a:txBody>
                  <a:tcPr marL="0" marR="0" marT="0" marB="0"/>
                </a:tc>
                <a:tc>
                  <a:txBody>
                    <a:bodyPr/>
                    <a:lstStyle/>
                    <a:p>
                      <a:pPr marL="0" marR="91440" algn="r">
                        <a:lnSpc>
                          <a:spcPct val="107000"/>
                        </a:lnSpc>
                        <a:buNone/>
                      </a:pPr>
                      <a:r>
                        <a:rPr lang="en-US" sz="1400" dirty="0">
                          <a:effectLst/>
                          <a:latin typeface="Calibri"/>
                          <a:ea typeface="Calibri"/>
                          <a:cs typeface="Times New Roman"/>
                        </a:rPr>
                        <a:t>102%</a:t>
                      </a:r>
                    </a:p>
                  </a:txBody>
                  <a:tcPr marL="0" marR="0" marT="0" marB="0"/>
                </a:tc>
                <a:extLst>
                  <a:ext uri="{0D108BD9-81ED-4DB2-BD59-A6C34878D82A}">
                    <a16:rowId xmlns:a16="http://schemas.microsoft.com/office/drawing/2014/main" val="2433005369"/>
                  </a:ext>
                </a:extLst>
              </a:tr>
            </a:tbl>
          </a:graphicData>
        </a:graphic>
      </p:graphicFrame>
    </p:spTree>
    <p:extLst>
      <p:ext uri="{BB962C8B-B14F-4D97-AF65-F5344CB8AC3E}">
        <p14:creationId xmlns:p14="http://schemas.microsoft.com/office/powerpoint/2010/main" val="14397630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8118D-EA0C-9FBF-881D-E5DBCDE6A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AD3E9-403E-C8EB-DC1F-ED3C7FE080DA}"/>
              </a:ext>
            </a:extLst>
          </p:cNvPr>
          <p:cNvSpPr>
            <a:spLocks noGrp="1"/>
          </p:cNvSpPr>
          <p:nvPr>
            <p:ph type="title"/>
          </p:nvPr>
        </p:nvSpPr>
        <p:spPr/>
        <p:txBody>
          <a:bodyPr/>
          <a:lstStyle/>
          <a:p>
            <a:r>
              <a:rPr lang="en-US"/>
              <a:t>Ex-Post impacts</a:t>
            </a:r>
          </a:p>
        </p:txBody>
      </p:sp>
      <p:sp>
        <p:nvSpPr>
          <p:cNvPr id="5" name="Footer Placeholder 4">
            <a:extLst>
              <a:ext uri="{FF2B5EF4-FFF2-40B4-BE49-F238E27FC236}">
                <a16:creationId xmlns:a16="http://schemas.microsoft.com/office/drawing/2014/main" id="{621EEBA3-31BD-C982-C60B-F6B757D1E7CE}"/>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sp>
        <p:nvSpPr>
          <p:cNvPr id="11" name="Rectangle 4">
            <a:extLst>
              <a:ext uri="{FF2B5EF4-FFF2-40B4-BE49-F238E27FC236}">
                <a16:creationId xmlns:a16="http://schemas.microsoft.com/office/drawing/2014/main" id="{5B6C8CE6-06B1-4DDA-AE88-73737E0D02A1}"/>
              </a:ext>
            </a:extLst>
          </p:cNvPr>
          <p:cNvSpPr>
            <a:spLocks noChangeArrowheads="1"/>
          </p:cNvSpPr>
          <p:nvPr/>
        </p:nvSpPr>
        <p:spPr bwMode="auto">
          <a:xfrm>
            <a:off x="1585085" y="237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Placeholder 2">
            <a:extLst>
              <a:ext uri="{FF2B5EF4-FFF2-40B4-BE49-F238E27FC236}">
                <a16:creationId xmlns:a16="http://schemas.microsoft.com/office/drawing/2014/main" id="{759B9B79-095F-8981-02B6-DDA431A744CE}"/>
              </a:ext>
            </a:extLst>
          </p:cNvPr>
          <p:cNvSpPr>
            <a:spLocks noGrp="1"/>
          </p:cNvSpPr>
          <p:nvPr>
            <p:ph type="body" sz="quarter" idx="15"/>
          </p:nvPr>
        </p:nvSpPr>
        <p:spPr>
          <a:xfrm>
            <a:off x="361950" y="622300"/>
            <a:ext cx="8229600" cy="349250"/>
          </a:xfrm>
        </p:spPr>
        <p:txBody>
          <a:bodyPr/>
          <a:lstStyle/>
          <a:p>
            <a:r>
              <a:rPr lang="en-US"/>
              <a:t>SCE </a:t>
            </a:r>
            <a:r>
              <a:rPr lang="en-US" b="1" u="sng"/>
              <a:t>9/24/2024 Event Day</a:t>
            </a:r>
            <a:r>
              <a:rPr lang="en-US"/>
              <a:t>, Aggregate Load Shape</a:t>
            </a:r>
          </a:p>
        </p:txBody>
      </p:sp>
      <p:pic>
        <p:nvPicPr>
          <p:cNvPr id="9" name="Picture 8">
            <a:extLst>
              <a:ext uri="{FF2B5EF4-FFF2-40B4-BE49-F238E27FC236}">
                <a16:creationId xmlns:a16="http://schemas.microsoft.com/office/drawing/2014/main" id="{4C096C85-9361-15E6-DF46-E4E82EDB1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4135539"/>
            <a:ext cx="5807421" cy="273050"/>
          </a:xfrm>
          <a:prstGeom prst="rect">
            <a:avLst/>
          </a:prstGeom>
        </p:spPr>
      </p:pic>
      <p:sp>
        <p:nvSpPr>
          <p:cNvPr id="10" name="Text Placeholder 5">
            <a:extLst>
              <a:ext uri="{FF2B5EF4-FFF2-40B4-BE49-F238E27FC236}">
                <a16:creationId xmlns:a16="http://schemas.microsoft.com/office/drawing/2014/main" id="{AF2633C3-6C47-362A-5370-F5A509349314}"/>
              </a:ext>
            </a:extLst>
          </p:cNvPr>
          <p:cNvSpPr txBox="1">
            <a:spLocks/>
          </p:cNvSpPr>
          <p:nvPr/>
        </p:nvSpPr>
        <p:spPr>
          <a:xfrm>
            <a:off x="6299097" y="522264"/>
            <a:ext cx="2519636" cy="3611664"/>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en-US"/>
          </a:p>
          <a:p>
            <a:r>
              <a:rPr lang="en-US"/>
              <a:t>Number of dispatched customers: </a:t>
            </a:r>
            <a:r>
              <a:rPr lang="en-US" b="1"/>
              <a:t>314</a:t>
            </a:r>
          </a:p>
          <a:p>
            <a:r>
              <a:rPr lang="en-US"/>
              <a:t>Event Hours: </a:t>
            </a:r>
            <a:r>
              <a:rPr lang="en-US" b="1"/>
              <a:t>HE 16-18*</a:t>
            </a:r>
          </a:p>
          <a:p>
            <a:r>
              <a:rPr lang="en-US"/>
              <a:t>Aggregate Impact during event: </a:t>
            </a:r>
            <a:r>
              <a:rPr lang="en-US" b="1"/>
              <a:t>396.4 MWh/h</a:t>
            </a:r>
          </a:p>
          <a:p>
            <a:r>
              <a:rPr lang="en-US"/>
              <a:t>Average impact per customer during event: </a:t>
            </a:r>
            <a:r>
              <a:rPr lang="en-US" b="1"/>
              <a:t>1262 kWh/h</a:t>
            </a:r>
            <a:r>
              <a:rPr lang="en-US"/>
              <a:t> </a:t>
            </a:r>
          </a:p>
          <a:p>
            <a:r>
              <a:rPr lang="en-US"/>
              <a:t>FSL Achievement Rate: </a:t>
            </a:r>
            <a:r>
              <a:rPr lang="en-US" b="1"/>
              <a:t>102%</a:t>
            </a:r>
          </a:p>
          <a:p>
            <a:r>
              <a:rPr lang="en-US"/>
              <a:t>Pct. Load Impact: </a:t>
            </a:r>
            <a:r>
              <a:rPr lang="en-US" b="1"/>
              <a:t>74%</a:t>
            </a:r>
          </a:p>
        </p:txBody>
      </p:sp>
      <p:pic>
        <p:nvPicPr>
          <p:cNvPr id="13" name="Picture 12" descr="A graph showing the number of hours&#10;&#10;AI-generated content may be incorrect.">
            <a:extLst>
              <a:ext uri="{FF2B5EF4-FFF2-40B4-BE49-F238E27FC236}">
                <a16:creationId xmlns:a16="http://schemas.microsoft.com/office/drawing/2014/main" id="{955F43B9-17AB-0F56-1FE2-D13E31BE8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50" y="1101690"/>
            <a:ext cx="5795135" cy="2897568"/>
          </a:xfrm>
          <a:prstGeom prst="rect">
            <a:avLst/>
          </a:prstGeom>
          <a:ln w="12700">
            <a:solidFill>
              <a:schemeClr val="bg1"/>
            </a:solidFill>
          </a:ln>
        </p:spPr>
      </p:pic>
      <p:sp>
        <p:nvSpPr>
          <p:cNvPr id="15" name="TextBox 14">
            <a:extLst>
              <a:ext uri="{FF2B5EF4-FFF2-40B4-BE49-F238E27FC236}">
                <a16:creationId xmlns:a16="http://schemas.microsoft.com/office/drawing/2014/main" id="{8FD8059E-1D82-7106-151E-5635883406BF}"/>
              </a:ext>
            </a:extLst>
          </p:cNvPr>
          <p:cNvSpPr txBox="1"/>
          <p:nvPr/>
        </p:nvSpPr>
        <p:spPr>
          <a:xfrm>
            <a:off x="7219950" y="4201322"/>
            <a:ext cx="4572000" cy="253916"/>
          </a:xfrm>
          <a:prstGeom prst="rect">
            <a:avLst/>
          </a:prstGeom>
          <a:noFill/>
        </p:spPr>
        <p:txBody>
          <a:bodyPr wrap="square">
            <a:spAutoFit/>
          </a:bodyPr>
          <a:lstStyle/>
          <a:p>
            <a:r>
              <a:rPr lang="en-US" sz="1050"/>
              <a:t>*HE 16 was a partial event hour</a:t>
            </a:r>
          </a:p>
        </p:txBody>
      </p:sp>
      <p:sp>
        <p:nvSpPr>
          <p:cNvPr id="3" name="TextBox 2">
            <a:extLst>
              <a:ext uri="{FF2B5EF4-FFF2-40B4-BE49-F238E27FC236}">
                <a16:creationId xmlns:a16="http://schemas.microsoft.com/office/drawing/2014/main" id="{6303E53D-D1A7-2610-30A7-CEFE6881104D}"/>
              </a:ext>
            </a:extLst>
          </p:cNvPr>
          <p:cNvSpPr txBox="1"/>
          <p:nvPr/>
        </p:nvSpPr>
        <p:spPr>
          <a:xfrm>
            <a:off x="4839853" y="72978"/>
            <a:ext cx="4322177" cy="445595"/>
          </a:xfrm>
          <a:prstGeom prst="rect">
            <a:avLst/>
          </a:prstGeom>
        </p:spPr>
        <p:txBody>
          <a:bodyPr wrap="none" rtlCol="0">
            <a:noAutofit/>
          </a:bodyPr>
          <a:lstStyle/>
          <a:p>
            <a:pPr marL="171450" indent="-171450">
              <a:buFont typeface="Arial" panose="020B0604020202020204" pitchFamily="34" charset="0"/>
              <a:buChar char="•"/>
            </a:pPr>
            <a:r>
              <a:rPr lang="en-US" sz="1100" b="0"/>
              <a:t>FSL </a:t>
            </a:r>
            <a:r>
              <a:rPr lang="en-US" sz="1100"/>
              <a:t>Achievement Rate = 100% if event load exactly reaches FSL</a:t>
            </a:r>
          </a:p>
          <a:p>
            <a:pPr marL="171450" indent="-171450">
              <a:buFont typeface="Arial" panose="020B0604020202020204" pitchFamily="34" charset="0"/>
              <a:buChar char="•"/>
            </a:pPr>
            <a:r>
              <a:rPr lang="en-US" sz="1100" b="0"/>
              <a:t>FSL Ac</a:t>
            </a:r>
            <a:r>
              <a:rPr lang="en-US" sz="1100"/>
              <a:t>hievement Rate = 0% if event load does not differ from baseline</a:t>
            </a:r>
            <a:endParaRPr lang="en-US" sz="1100" b="0"/>
          </a:p>
        </p:txBody>
      </p:sp>
    </p:spTree>
    <p:extLst>
      <p:ext uri="{BB962C8B-B14F-4D97-AF65-F5344CB8AC3E}">
        <p14:creationId xmlns:p14="http://schemas.microsoft.com/office/powerpoint/2010/main" val="17050141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E8E9-7930-5F25-6430-3F05D6E45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CDAAA-8830-5C3E-B3BF-77ACC192E1C0}"/>
              </a:ext>
            </a:extLst>
          </p:cNvPr>
          <p:cNvSpPr>
            <a:spLocks noGrp="1"/>
          </p:cNvSpPr>
          <p:nvPr>
            <p:ph type="title"/>
          </p:nvPr>
        </p:nvSpPr>
        <p:spPr/>
        <p:txBody>
          <a:bodyPr/>
          <a:lstStyle/>
          <a:p>
            <a:r>
              <a:rPr lang="en-US"/>
              <a:t>Distribution of FSL achievement rates</a:t>
            </a:r>
          </a:p>
        </p:txBody>
      </p:sp>
      <p:sp>
        <p:nvSpPr>
          <p:cNvPr id="3" name="Text Placeholder 2">
            <a:extLst>
              <a:ext uri="{FF2B5EF4-FFF2-40B4-BE49-F238E27FC236}">
                <a16:creationId xmlns:a16="http://schemas.microsoft.com/office/drawing/2014/main" id="{57563E58-F33C-E165-084E-A6D2F654749F}"/>
              </a:ext>
            </a:extLst>
          </p:cNvPr>
          <p:cNvSpPr>
            <a:spLocks noGrp="1"/>
          </p:cNvSpPr>
          <p:nvPr>
            <p:ph type="body" sz="quarter" idx="15"/>
          </p:nvPr>
        </p:nvSpPr>
        <p:spPr/>
        <p:txBody>
          <a:bodyPr/>
          <a:lstStyle/>
          <a:p>
            <a:r>
              <a:rPr lang="en-US"/>
              <a:t>SCE 09/24 event</a:t>
            </a:r>
          </a:p>
        </p:txBody>
      </p:sp>
      <p:sp>
        <p:nvSpPr>
          <p:cNvPr id="4" name="Text Placeholder 3">
            <a:extLst>
              <a:ext uri="{FF2B5EF4-FFF2-40B4-BE49-F238E27FC236}">
                <a16:creationId xmlns:a16="http://schemas.microsoft.com/office/drawing/2014/main" id="{87B37DA1-8756-F8DF-04BB-F9604BCAED48}"/>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9B8843D0-87E8-7BDC-7D84-46D05B2CFADA}"/>
              </a:ext>
            </a:extLst>
          </p:cNvPr>
          <p:cNvSpPr>
            <a:spLocks noGrp="1"/>
          </p:cNvSpPr>
          <p:nvPr>
            <p:ph type="ftr" sz="quarter" idx="3"/>
          </p:nvPr>
        </p:nvSpPr>
        <p:spPr/>
        <p:txBody>
          <a:bodyPr/>
          <a:lstStyle/>
          <a:p>
            <a:r>
              <a:rPr lang="en-US"/>
              <a:t>PY2024 Statewide BIP</a:t>
            </a:r>
          </a:p>
        </p:txBody>
      </p:sp>
      <p:pic>
        <p:nvPicPr>
          <p:cNvPr id="7" name="Picture 6" descr="A black and orange rectangle with a square in the middle&#10;&#10;AI-generated content may be incorrect.">
            <a:extLst>
              <a:ext uri="{FF2B5EF4-FFF2-40B4-BE49-F238E27FC236}">
                <a16:creationId xmlns:a16="http://schemas.microsoft.com/office/drawing/2014/main" id="{F88B0DA7-1421-0CCB-14CA-8CD5AC2FF95D}"/>
              </a:ext>
            </a:extLst>
          </p:cNvPr>
          <p:cNvPicPr>
            <a:picLocks noChangeAspect="1"/>
          </p:cNvPicPr>
          <p:nvPr/>
        </p:nvPicPr>
        <p:blipFill>
          <a:blip r:embed="rId2"/>
          <a:stretch>
            <a:fillRect/>
          </a:stretch>
        </p:blipFill>
        <p:spPr>
          <a:xfrm>
            <a:off x="2459944" y="3802948"/>
            <a:ext cx="4033612" cy="553749"/>
          </a:xfrm>
          <a:prstGeom prst="rect">
            <a:avLst/>
          </a:prstGeom>
        </p:spPr>
      </p:pic>
      <p:pic>
        <p:nvPicPr>
          <p:cNvPr id="8" name="Picture 7" descr="A graph of a bar graph&#10;&#10;AI-generated content may be incorrect.">
            <a:extLst>
              <a:ext uri="{FF2B5EF4-FFF2-40B4-BE49-F238E27FC236}">
                <a16:creationId xmlns:a16="http://schemas.microsoft.com/office/drawing/2014/main" id="{F670DBC6-73D9-B98A-6127-DC45DAD05C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362" y="1145520"/>
            <a:ext cx="6460776" cy="2583690"/>
          </a:xfrm>
          <a:prstGeom prst="rect">
            <a:avLst/>
          </a:prstGeom>
        </p:spPr>
      </p:pic>
    </p:spTree>
    <p:extLst>
      <p:ext uri="{BB962C8B-B14F-4D97-AF65-F5344CB8AC3E}">
        <p14:creationId xmlns:p14="http://schemas.microsoft.com/office/powerpoint/2010/main" val="3688116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F562-181F-6F78-FBFF-A48E6CA4F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C8EDB-CC8B-7C85-9D94-AD9532949426}"/>
              </a:ext>
            </a:extLst>
          </p:cNvPr>
          <p:cNvSpPr>
            <a:spLocks noGrp="1"/>
          </p:cNvSpPr>
          <p:nvPr>
            <p:ph type="title"/>
          </p:nvPr>
        </p:nvSpPr>
        <p:spPr>
          <a:xfrm>
            <a:off x="91786" y="1914784"/>
            <a:ext cx="8229600" cy="830997"/>
          </a:xfrm>
        </p:spPr>
        <p:txBody>
          <a:bodyPr/>
          <a:lstStyle/>
          <a:p>
            <a:r>
              <a:rPr lang="en-US" sz="4800"/>
              <a:t>PY2024 Ex-Ante Analysis</a:t>
            </a:r>
          </a:p>
        </p:txBody>
      </p:sp>
      <p:sp>
        <p:nvSpPr>
          <p:cNvPr id="5" name="Footer Placeholder 4">
            <a:extLst>
              <a:ext uri="{FF2B5EF4-FFF2-40B4-BE49-F238E27FC236}">
                <a16:creationId xmlns:a16="http://schemas.microsoft.com/office/drawing/2014/main" id="{173143FC-8961-3545-3A7E-06A24C9E7476}"/>
              </a:ext>
            </a:extLst>
          </p:cNvPr>
          <p:cNvSpPr>
            <a:spLocks noGrp="1"/>
          </p:cNvSpPr>
          <p:nvPr>
            <p:ph type="ftr" sz="quarter" idx="3"/>
          </p:nvPr>
        </p:nvSpPr>
        <p:spPr/>
        <p:txBody>
          <a:bodyPr/>
          <a:lstStyle/>
          <a:p>
            <a:pPr>
              <a:spcAft>
                <a:spcPts val="600"/>
              </a:spcAft>
            </a:pPr>
            <a:r>
              <a:rPr lang="en-US"/>
              <a:t>PY2024 STATEWIDE BIP</a:t>
            </a:r>
          </a:p>
        </p:txBody>
      </p:sp>
    </p:spTree>
    <p:extLst>
      <p:ext uri="{BB962C8B-B14F-4D97-AF65-F5344CB8AC3E}">
        <p14:creationId xmlns:p14="http://schemas.microsoft.com/office/powerpoint/2010/main" val="319818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5820-D564-24CD-2570-6B21539B6C86}"/>
              </a:ext>
            </a:extLst>
          </p:cNvPr>
          <p:cNvSpPr>
            <a:spLocks noGrp="1"/>
          </p:cNvSpPr>
          <p:nvPr>
            <p:ph type="title"/>
          </p:nvPr>
        </p:nvSpPr>
        <p:spPr/>
        <p:txBody>
          <a:bodyPr/>
          <a:lstStyle/>
          <a:p>
            <a:r>
              <a:rPr lang="en-US"/>
              <a:t>Ex-Ante Methodology - Overview</a:t>
            </a:r>
          </a:p>
        </p:txBody>
      </p:sp>
      <p:sp>
        <p:nvSpPr>
          <p:cNvPr id="4" name="Text Placeholder 3">
            <a:extLst>
              <a:ext uri="{FF2B5EF4-FFF2-40B4-BE49-F238E27FC236}">
                <a16:creationId xmlns:a16="http://schemas.microsoft.com/office/drawing/2014/main" id="{F61FAD7D-F651-DDFF-06B6-CE30CAAAAEE2}"/>
              </a:ext>
            </a:extLst>
          </p:cNvPr>
          <p:cNvSpPr>
            <a:spLocks noGrp="1"/>
          </p:cNvSpPr>
          <p:nvPr>
            <p:ph type="body" sz="quarter" idx="16"/>
          </p:nvPr>
        </p:nvSpPr>
        <p:spPr>
          <a:xfrm>
            <a:off x="361950" y="1024128"/>
            <a:ext cx="8229600" cy="3319272"/>
          </a:xfrm>
        </p:spPr>
        <p:txBody>
          <a:bodyPr vert="horz" lIns="91440" tIns="45720" rIns="91440" bIns="45720" anchor="t"/>
          <a:lstStyle/>
          <a:p>
            <a:r>
              <a:rPr lang="en-US"/>
              <a:t>Ex-Ante Impacts were modeled with modified ex-post model specifications and </a:t>
            </a:r>
            <a:r>
              <a:rPr lang="en-US" b="1"/>
              <a:t>FSL achievement rates</a:t>
            </a:r>
          </a:p>
          <a:p>
            <a:endParaRPr lang="en-US"/>
          </a:p>
          <a:p>
            <a:r>
              <a:rPr lang="en-US"/>
              <a:t>Four Main Steps</a:t>
            </a:r>
          </a:p>
          <a:p>
            <a:pPr lvl="1">
              <a:buFont typeface="+mj-lt"/>
              <a:buAutoNum type="arabicPeriod"/>
            </a:pPr>
            <a:r>
              <a:rPr lang="en-US"/>
              <a:t>Develop Ex Ante Drivers</a:t>
            </a:r>
          </a:p>
          <a:p>
            <a:pPr lvl="1">
              <a:buFont typeface="+mj-lt"/>
              <a:buAutoNum type="arabicPeriod"/>
            </a:pPr>
            <a:r>
              <a:rPr lang="en-US"/>
              <a:t>Estimate Ex Ante Per Capita Reference Loads</a:t>
            </a:r>
          </a:p>
          <a:p>
            <a:pPr lvl="1">
              <a:buFont typeface="+mj-lt"/>
              <a:buAutoNum type="arabicPeriod"/>
            </a:pPr>
            <a:r>
              <a:rPr lang="en-US"/>
              <a:t>Estimate Ex Ante Per Capita Impacts</a:t>
            </a:r>
          </a:p>
          <a:p>
            <a:pPr lvl="1">
              <a:buFont typeface="+mj-lt"/>
              <a:buAutoNum type="arabicPeriod"/>
            </a:pPr>
            <a:r>
              <a:rPr lang="en-US"/>
              <a:t>Develop Ex Ante Forecast</a:t>
            </a:r>
          </a:p>
          <a:p>
            <a:pPr marL="457200" lvl="1" indent="0">
              <a:buNone/>
            </a:pPr>
            <a:endParaRPr lang="en-US"/>
          </a:p>
          <a:p>
            <a:endParaRPr lang="en-US"/>
          </a:p>
        </p:txBody>
      </p:sp>
      <p:sp>
        <p:nvSpPr>
          <p:cNvPr id="5" name="Footer Placeholder 4">
            <a:extLst>
              <a:ext uri="{FF2B5EF4-FFF2-40B4-BE49-F238E27FC236}">
                <a16:creationId xmlns:a16="http://schemas.microsoft.com/office/drawing/2014/main" id="{595347CF-2E8C-B5CE-2B46-EBDFE4390FA1}"/>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spTree>
    <p:extLst>
      <p:ext uri="{BB962C8B-B14F-4D97-AF65-F5344CB8AC3E}">
        <p14:creationId xmlns:p14="http://schemas.microsoft.com/office/powerpoint/2010/main" val="32206683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D328CB9-538A-42DB-A3D1-7DDA742BAA6A}"/>
              </a:ext>
            </a:extLst>
          </p:cNvPr>
          <p:cNvSpPr>
            <a:spLocks noGrp="1"/>
          </p:cNvSpPr>
          <p:nvPr>
            <p:ph type="title"/>
          </p:nvPr>
        </p:nvSpPr>
        <p:spPr>
          <a:xfrm>
            <a:off x="361950" y="260654"/>
            <a:ext cx="8229600" cy="523220"/>
          </a:xfrm>
        </p:spPr>
        <p:txBody>
          <a:bodyPr/>
          <a:lstStyle/>
          <a:p>
            <a:r>
              <a:rPr lang="en-US"/>
              <a:t>Agenda</a:t>
            </a:r>
          </a:p>
        </p:txBody>
      </p:sp>
      <p:sp>
        <p:nvSpPr>
          <p:cNvPr id="12" name="Text Placeholder 2">
            <a:extLst>
              <a:ext uri="{FF2B5EF4-FFF2-40B4-BE49-F238E27FC236}">
                <a16:creationId xmlns:a16="http://schemas.microsoft.com/office/drawing/2014/main" id="{351CF4DB-2E14-4B26-BDBB-79D2EAEC0D2B}"/>
              </a:ext>
            </a:extLst>
          </p:cNvPr>
          <p:cNvSpPr>
            <a:spLocks noGrp="1"/>
          </p:cNvSpPr>
          <p:nvPr>
            <p:ph type="body" sz="quarter" idx="15"/>
          </p:nvPr>
        </p:nvSpPr>
        <p:spPr>
          <a:xfrm>
            <a:off x="361950" y="622300"/>
            <a:ext cx="8229600" cy="349250"/>
          </a:xfrm>
        </p:spPr>
        <p:txBody>
          <a:bodyPr/>
          <a:lstStyle/>
          <a:p>
            <a:endParaRPr lang="en-US"/>
          </a:p>
        </p:txBody>
      </p:sp>
      <p:sp>
        <p:nvSpPr>
          <p:cNvPr id="14" name="Text Placeholder 3">
            <a:extLst>
              <a:ext uri="{FF2B5EF4-FFF2-40B4-BE49-F238E27FC236}">
                <a16:creationId xmlns:a16="http://schemas.microsoft.com/office/drawing/2014/main" id="{F77F02E4-35E9-4E0B-B71E-4F39A6F04608}"/>
              </a:ext>
            </a:extLst>
          </p:cNvPr>
          <p:cNvSpPr>
            <a:spLocks noGrp="1"/>
          </p:cNvSpPr>
          <p:nvPr>
            <p:ph type="body" sz="quarter" idx="16"/>
          </p:nvPr>
        </p:nvSpPr>
        <p:spPr>
          <a:xfrm>
            <a:off x="361950" y="1263650"/>
            <a:ext cx="8229600" cy="2622550"/>
          </a:xfrm>
        </p:spPr>
        <p:txBody>
          <a:bodyPr vert="horz" lIns="91440" tIns="45720" rIns="91440" bIns="45720" anchor="t"/>
          <a:lstStyle/>
          <a:p>
            <a:r>
              <a:rPr lang="en-US"/>
              <a:t>PY2024 BIP Program Overview</a:t>
            </a:r>
          </a:p>
          <a:p>
            <a:r>
              <a:rPr lang="en-US"/>
              <a:t>Ex Post Evaluation Methodology</a:t>
            </a:r>
          </a:p>
          <a:p>
            <a:r>
              <a:rPr lang="en-US"/>
              <a:t>PY2024 Ex Post Results</a:t>
            </a:r>
          </a:p>
          <a:p>
            <a:r>
              <a:rPr lang="en-US"/>
              <a:t>Ex Ante Evaluation Methodology</a:t>
            </a:r>
          </a:p>
          <a:p>
            <a:r>
              <a:rPr lang="en-US"/>
              <a:t>Enrollment Forecasts</a:t>
            </a:r>
          </a:p>
          <a:p>
            <a:r>
              <a:rPr lang="en-US"/>
              <a:t>PY2025 – 2035 Ex Ante Results</a:t>
            </a:r>
          </a:p>
          <a:p>
            <a:r>
              <a:rPr lang="en-US"/>
              <a:t>Cross-year comparisons</a:t>
            </a:r>
          </a:p>
        </p:txBody>
      </p:sp>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a:prstGeom prst="rect">
            <a:avLst/>
          </a:prstGeom>
        </p:spPr>
        <p:txBody>
          <a:bodyPr anchor="ctr">
            <a:normAutofit/>
          </a:bodyPr>
          <a:lstStyle/>
          <a:p>
            <a:pPr>
              <a:spcAft>
                <a:spcPts val="600"/>
              </a:spcAft>
            </a:pPr>
            <a:r>
              <a:rPr lang="en-US"/>
              <a:t>PY2024 STATEWIDE BIP</a:t>
            </a:r>
          </a:p>
        </p:txBody>
      </p:sp>
    </p:spTree>
    <p:extLst>
      <p:ext uri="{BB962C8B-B14F-4D97-AF65-F5344CB8AC3E}">
        <p14:creationId xmlns:p14="http://schemas.microsoft.com/office/powerpoint/2010/main" val="363792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5820-D564-24CD-2570-6B21539B6C86}"/>
              </a:ext>
            </a:extLst>
          </p:cNvPr>
          <p:cNvSpPr>
            <a:spLocks noGrp="1"/>
          </p:cNvSpPr>
          <p:nvPr>
            <p:ph type="title"/>
          </p:nvPr>
        </p:nvSpPr>
        <p:spPr/>
        <p:txBody>
          <a:bodyPr/>
          <a:lstStyle/>
          <a:p>
            <a:r>
              <a:rPr lang="en-US"/>
              <a:t>Ex-Ante Methodology</a:t>
            </a:r>
          </a:p>
        </p:txBody>
      </p:sp>
      <p:sp>
        <p:nvSpPr>
          <p:cNvPr id="5" name="Footer Placeholder 4">
            <a:extLst>
              <a:ext uri="{FF2B5EF4-FFF2-40B4-BE49-F238E27FC236}">
                <a16:creationId xmlns:a16="http://schemas.microsoft.com/office/drawing/2014/main" id="{595347CF-2E8C-B5CE-2B46-EBDFE4390FA1}"/>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graphicFrame>
        <p:nvGraphicFramePr>
          <p:cNvPr id="3" name="Diagram 2">
            <a:extLst>
              <a:ext uri="{FF2B5EF4-FFF2-40B4-BE49-F238E27FC236}">
                <a16:creationId xmlns:a16="http://schemas.microsoft.com/office/drawing/2014/main" id="{7F95577C-9A69-F874-CE40-72A3BDC6237B}"/>
              </a:ext>
            </a:extLst>
          </p:cNvPr>
          <p:cNvGraphicFramePr/>
          <p:nvPr/>
        </p:nvGraphicFramePr>
        <p:xfrm>
          <a:off x="361949" y="749267"/>
          <a:ext cx="8229599"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3">
            <a:extLst>
              <a:ext uri="{FF2B5EF4-FFF2-40B4-BE49-F238E27FC236}">
                <a16:creationId xmlns:a16="http://schemas.microsoft.com/office/drawing/2014/main" id="{03031304-82EB-FC7C-98DB-B231831CDFD9}"/>
              </a:ext>
            </a:extLst>
          </p:cNvPr>
          <p:cNvSpPr txBox="1">
            <a:spLocks/>
          </p:cNvSpPr>
          <p:nvPr/>
        </p:nvSpPr>
        <p:spPr>
          <a:xfrm>
            <a:off x="361947" y="1511267"/>
            <a:ext cx="4277127" cy="2512032"/>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a:t>Ex Ante Driver Development</a:t>
            </a:r>
          </a:p>
          <a:p>
            <a:r>
              <a:rPr lang="en-US"/>
              <a:t>Dataset that contains assumptions about ex ante event day characteristics for each month</a:t>
            </a:r>
          </a:p>
          <a:p>
            <a:pPr lvl="1"/>
            <a:r>
              <a:rPr lang="en-US"/>
              <a:t>Presumed event hours </a:t>
            </a:r>
          </a:p>
          <a:p>
            <a:pPr lvl="1"/>
            <a:r>
              <a:rPr lang="en-US"/>
              <a:t>Ex ante weather scenarios (1-in-2, 1-in-10)</a:t>
            </a:r>
          </a:p>
          <a:p>
            <a:r>
              <a:rPr lang="en-US"/>
              <a:t>Used to predict the ex ante reference loads and impacts for each customer or group of customers. </a:t>
            </a:r>
          </a:p>
          <a:p>
            <a:pPr lvl="1"/>
            <a:endParaRPr lang="en-US" sz="800">
              <a:highlight>
                <a:srgbClr val="FFFF00"/>
              </a:highlight>
            </a:endParaRPr>
          </a:p>
          <a:p>
            <a:endParaRPr lang="en-US"/>
          </a:p>
        </p:txBody>
      </p:sp>
      <p:sp>
        <p:nvSpPr>
          <p:cNvPr id="7" name="Text Placeholder 3">
            <a:extLst>
              <a:ext uri="{FF2B5EF4-FFF2-40B4-BE49-F238E27FC236}">
                <a16:creationId xmlns:a16="http://schemas.microsoft.com/office/drawing/2014/main" id="{8A3324A5-BA20-8663-4EE6-9DD0FBA3C567}"/>
              </a:ext>
            </a:extLst>
          </p:cNvPr>
          <p:cNvSpPr txBox="1">
            <a:spLocks/>
          </p:cNvSpPr>
          <p:nvPr/>
        </p:nvSpPr>
        <p:spPr>
          <a:xfrm>
            <a:off x="4476748" y="1511267"/>
            <a:ext cx="4464170"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a:t>Estimate Ex Ante Per Capita Reference Loads.</a:t>
            </a:r>
          </a:p>
          <a:p>
            <a:r>
              <a:rPr lang="en-US"/>
              <a:t>Using the ex post model and the ex ante drivers, estimated ex ante reference loads for each customer.</a:t>
            </a:r>
          </a:p>
          <a:p>
            <a:r>
              <a:rPr lang="en-US"/>
              <a:t>This produced the weather adjusted ex ante reference loads. </a:t>
            </a:r>
          </a:p>
          <a:p>
            <a:r>
              <a:rPr lang="en-US"/>
              <a:t>Validated the reference loads by comparing them to reference loads observed in the ex post analysis and historic load shapes.</a:t>
            </a:r>
          </a:p>
          <a:p>
            <a:r>
              <a:rPr lang="en-US"/>
              <a:t>Additional model selection occurred for seasons without BIP participation.</a:t>
            </a:r>
          </a:p>
          <a:p>
            <a:endParaRPr lang="en-US" b="1"/>
          </a:p>
        </p:txBody>
      </p:sp>
    </p:spTree>
    <p:extLst>
      <p:ext uri="{BB962C8B-B14F-4D97-AF65-F5344CB8AC3E}">
        <p14:creationId xmlns:p14="http://schemas.microsoft.com/office/powerpoint/2010/main" val="9640082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5820-D564-24CD-2570-6B21539B6C86}"/>
              </a:ext>
            </a:extLst>
          </p:cNvPr>
          <p:cNvSpPr>
            <a:spLocks noGrp="1"/>
          </p:cNvSpPr>
          <p:nvPr>
            <p:ph type="title"/>
          </p:nvPr>
        </p:nvSpPr>
        <p:spPr/>
        <p:txBody>
          <a:bodyPr/>
          <a:lstStyle/>
          <a:p>
            <a:r>
              <a:rPr lang="en-US"/>
              <a:t>Ex-Ante Methodology</a:t>
            </a:r>
          </a:p>
        </p:txBody>
      </p:sp>
      <p:graphicFrame>
        <p:nvGraphicFramePr>
          <p:cNvPr id="3" name="Diagram 2">
            <a:extLst>
              <a:ext uri="{FF2B5EF4-FFF2-40B4-BE49-F238E27FC236}">
                <a16:creationId xmlns:a16="http://schemas.microsoft.com/office/drawing/2014/main" id="{7F95577C-9A69-F874-CE40-72A3BDC6237B}"/>
              </a:ext>
            </a:extLst>
          </p:cNvPr>
          <p:cNvGraphicFramePr/>
          <p:nvPr/>
        </p:nvGraphicFramePr>
        <p:xfrm>
          <a:off x="361949" y="749267"/>
          <a:ext cx="8229599"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3">
            <a:extLst>
              <a:ext uri="{FF2B5EF4-FFF2-40B4-BE49-F238E27FC236}">
                <a16:creationId xmlns:a16="http://schemas.microsoft.com/office/drawing/2014/main" id="{DFE5F49C-CE32-DE9F-E40F-00EE3DC1DF90}"/>
              </a:ext>
            </a:extLst>
          </p:cNvPr>
          <p:cNvSpPr txBox="1">
            <a:spLocks/>
          </p:cNvSpPr>
          <p:nvPr/>
        </p:nvSpPr>
        <p:spPr>
          <a:xfrm>
            <a:off x="274320" y="1596981"/>
            <a:ext cx="8317228" cy="2802015"/>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a:t>Estimate Per Capita Impacts</a:t>
            </a:r>
          </a:p>
          <a:p>
            <a:r>
              <a:rPr lang="en-US"/>
              <a:t>Based on historical FSL achievement rates and updated participant FSLs.</a:t>
            </a:r>
          </a:p>
          <a:p>
            <a:r>
              <a:rPr lang="en-US"/>
              <a:t>The achievement rates were multiplied by the expected impacts for full FSL achievement, which provides estimated hourly event impacts during ex ante event hours. </a:t>
            </a:r>
          </a:p>
          <a:p>
            <a:pPr marL="0" indent="0">
              <a:buNone/>
            </a:pPr>
            <a:endParaRPr lang="en-US" b="1"/>
          </a:p>
          <a:p>
            <a:pPr marL="0" indent="0">
              <a:buNone/>
            </a:pPr>
            <a:r>
              <a:rPr lang="en-US" b="1"/>
              <a:t>Apply Participant Forecasts</a:t>
            </a:r>
          </a:p>
          <a:p>
            <a:r>
              <a:rPr lang="en-US"/>
              <a:t>Apply the participant forecasts to pre capita reference loads and impacts to develop MW forecasts for each scenario.</a:t>
            </a:r>
          </a:p>
          <a:p>
            <a:r>
              <a:rPr lang="en-US">
                <a:solidFill>
                  <a:schemeClr val="tx1"/>
                </a:solidFill>
              </a:rPr>
              <a:t>To compute Portfolio-level impacts, FSL achievement rates are capped at 100% for customers dual enrolled in ELRP (until the ELRP forecasted sunset)</a:t>
            </a:r>
          </a:p>
          <a:p>
            <a:pPr marL="0" indent="0">
              <a:buNone/>
            </a:pPr>
            <a:endParaRPr lang="en-US" b="1"/>
          </a:p>
          <a:p>
            <a:pPr marL="0" indent="0">
              <a:buNone/>
            </a:pPr>
            <a:endParaRPr lang="en-US"/>
          </a:p>
        </p:txBody>
      </p:sp>
      <p:sp>
        <p:nvSpPr>
          <p:cNvPr id="8" name="Footer Placeholder 4">
            <a:extLst>
              <a:ext uri="{FF2B5EF4-FFF2-40B4-BE49-F238E27FC236}">
                <a16:creationId xmlns:a16="http://schemas.microsoft.com/office/drawing/2014/main" id="{BC6BFFB6-A6F6-FCF4-326E-AA2F966A18EE}"/>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spTree>
    <p:extLst>
      <p:ext uri="{BB962C8B-B14F-4D97-AF65-F5344CB8AC3E}">
        <p14:creationId xmlns:p14="http://schemas.microsoft.com/office/powerpoint/2010/main" val="33584189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96AD8-13BA-BC33-B3AE-27DB9D506394}"/>
              </a:ext>
            </a:extLst>
          </p:cNvPr>
          <p:cNvSpPr>
            <a:spLocks noGrp="1"/>
          </p:cNvSpPr>
          <p:nvPr>
            <p:ph type="title"/>
          </p:nvPr>
        </p:nvSpPr>
        <p:spPr/>
        <p:txBody>
          <a:bodyPr/>
          <a:lstStyle/>
          <a:p>
            <a:r>
              <a:rPr lang="en-US"/>
              <a:t>Ex-Ante Methodology </a:t>
            </a:r>
          </a:p>
        </p:txBody>
      </p:sp>
      <p:sp>
        <p:nvSpPr>
          <p:cNvPr id="3" name="Text Placeholder 2">
            <a:extLst>
              <a:ext uri="{FF2B5EF4-FFF2-40B4-BE49-F238E27FC236}">
                <a16:creationId xmlns:a16="http://schemas.microsoft.com/office/drawing/2014/main" id="{B7251C86-4828-8DA4-6DBE-950C6CB8B24E}"/>
              </a:ext>
            </a:extLst>
          </p:cNvPr>
          <p:cNvSpPr>
            <a:spLocks noGrp="1"/>
          </p:cNvSpPr>
          <p:nvPr>
            <p:ph type="body" sz="quarter" idx="15"/>
          </p:nvPr>
        </p:nvSpPr>
        <p:spPr/>
        <p:txBody>
          <a:bodyPr/>
          <a:lstStyle/>
          <a:p>
            <a:r>
              <a:rPr lang="en-US"/>
              <a:t>Event Assumptions</a:t>
            </a:r>
          </a:p>
        </p:txBody>
      </p:sp>
      <p:sp>
        <p:nvSpPr>
          <p:cNvPr id="4" name="Text Placeholder 3">
            <a:extLst>
              <a:ext uri="{FF2B5EF4-FFF2-40B4-BE49-F238E27FC236}">
                <a16:creationId xmlns:a16="http://schemas.microsoft.com/office/drawing/2014/main" id="{BED17DD0-715B-18A5-81CA-C9362DE8BBA7}"/>
              </a:ext>
            </a:extLst>
          </p:cNvPr>
          <p:cNvSpPr>
            <a:spLocks noGrp="1"/>
          </p:cNvSpPr>
          <p:nvPr>
            <p:ph type="body" sz="quarter" idx="16"/>
          </p:nvPr>
        </p:nvSpPr>
        <p:spPr>
          <a:xfrm>
            <a:off x="245327" y="971550"/>
            <a:ext cx="8229600" cy="2622550"/>
          </a:xfrm>
        </p:spPr>
        <p:txBody>
          <a:bodyPr vert="horz" lIns="91440" tIns="45720" rIns="91440" bIns="45720" anchor="t"/>
          <a:lstStyle/>
          <a:p>
            <a:r>
              <a:rPr lang="en-US" b="1"/>
              <a:t>PG&amp;E</a:t>
            </a:r>
          </a:p>
          <a:p>
            <a:pPr lvl="1"/>
            <a:r>
              <a:rPr lang="en-US"/>
              <a:t>Four-hour event, comprising the first four hours of the RA period</a:t>
            </a:r>
          </a:p>
          <a:p>
            <a:pPr lvl="2"/>
            <a:r>
              <a:rPr lang="en-US"/>
              <a:t>March - May: HE 18-21</a:t>
            </a:r>
          </a:p>
          <a:p>
            <a:pPr lvl="2"/>
            <a:r>
              <a:rPr lang="en-US"/>
              <a:t>Otherwise: HE 17-20</a:t>
            </a:r>
          </a:p>
          <a:p>
            <a:r>
              <a:rPr lang="en-US" b="1"/>
              <a:t>SCE</a:t>
            </a:r>
          </a:p>
          <a:p>
            <a:pPr lvl="1"/>
            <a:r>
              <a:rPr lang="en-US"/>
              <a:t>Modeled both four-hour and six-hour events</a:t>
            </a:r>
          </a:p>
          <a:p>
            <a:pPr lvl="2">
              <a:buFontTx/>
              <a:buChar char="-"/>
            </a:pPr>
            <a:r>
              <a:rPr lang="en-US"/>
              <a:t>HE 18-21</a:t>
            </a:r>
          </a:p>
          <a:p>
            <a:pPr lvl="2">
              <a:buFontTx/>
              <a:buChar char="-"/>
            </a:pPr>
            <a:r>
              <a:rPr lang="en-US" b="1"/>
              <a:t>HE 17-22</a:t>
            </a:r>
          </a:p>
          <a:p>
            <a:pPr marL="457200" lvl="1" indent="0">
              <a:buNone/>
            </a:pPr>
            <a:endParaRPr lang="en-US"/>
          </a:p>
          <a:p>
            <a:r>
              <a:rPr lang="en-US"/>
              <a:t>Modeled for CAISO and utility-specific weather scenarios, 1-in-2 and 1-in-10 Monthly System Worst Day</a:t>
            </a:r>
          </a:p>
          <a:p>
            <a:r>
              <a:rPr lang="en-US"/>
              <a:t>Assumed weekday, non-holiday event</a:t>
            </a:r>
          </a:p>
          <a:p>
            <a:endParaRPr lang="en-US"/>
          </a:p>
        </p:txBody>
      </p:sp>
      <p:sp>
        <p:nvSpPr>
          <p:cNvPr id="5" name="Footer Placeholder 4">
            <a:extLst>
              <a:ext uri="{FF2B5EF4-FFF2-40B4-BE49-F238E27FC236}">
                <a16:creationId xmlns:a16="http://schemas.microsoft.com/office/drawing/2014/main" id="{00222A55-E306-17FC-0C28-B27953C7C11C}"/>
              </a:ext>
            </a:extLst>
          </p:cNvPr>
          <p:cNvSpPr>
            <a:spLocks noGrp="1"/>
          </p:cNvSpPr>
          <p:nvPr>
            <p:ph type="ftr" sz="quarter" idx="3"/>
          </p:nvPr>
        </p:nvSpPr>
        <p:spPr/>
        <p:txBody>
          <a:bodyPr/>
          <a:lstStyle/>
          <a:p>
            <a:r>
              <a:rPr lang="en-US"/>
              <a:t>PY2024 STATEWIDE BIP</a:t>
            </a:r>
          </a:p>
        </p:txBody>
      </p:sp>
    </p:spTree>
    <p:extLst>
      <p:ext uri="{BB962C8B-B14F-4D97-AF65-F5344CB8AC3E}">
        <p14:creationId xmlns:p14="http://schemas.microsoft.com/office/powerpoint/2010/main" val="4996918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907A-EDC9-1C0A-7412-03893741EF24}"/>
              </a:ext>
            </a:extLst>
          </p:cNvPr>
          <p:cNvSpPr>
            <a:spLocks noGrp="1"/>
          </p:cNvSpPr>
          <p:nvPr>
            <p:ph type="title"/>
          </p:nvPr>
        </p:nvSpPr>
        <p:spPr/>
        <p:txBody>
          <a:bodyPr/>
          <a:lstStyle/>
          <a:p>
            <a:r>
              <a:rPr lang="en-US"/>
              <a:t>Enrollment Forecasts</a:t>
            </a:r>
          </a:p>
        </p:txBody>
      </p:sp>
      <p:sp>
        <p:nvSpPr>
          <p:cNvPr id="3" name="Text Placeholder 2">
            <a:extLst>
              <a:ext uri="{FF2B5EF4-FFF2-40B4-BE49-F238E27FC236}">
                <a16:creationId xmlns:a16="http://schemas.microsoft.com/office/drawing/2014/main" id="{0CEDB9D8-2EDB-97FB-6D74-37F69CFD47F5}"/>
              </a:ext>
            </a:extLst>
          </p:cNvPr>
          <p:cNvSpPr>
            <a:spLocks noGrp="1"/>
          </p:cNvSpPr>
          <p:nvPr>
            <p:ph type="body" sz="quarter" idx="15"/>
          </p:nvPr>
        </p:nvSpPr>
        <p:spPr>
          <a:xfrm>
            <a:off x="513861" y="616378"/>
            <a:ext cx="4997451" cy="349250"/>
          </a:xfrm>
        </p:spPr>
        <p:txBody>
          <a:bodyPr/>
          <a:lstStyle/>
          <a:p>
            <a:r>
              <a:rPr lang="en-US" b="1"/>
              <a:t>PG&amp;E</a:t>
            </a:r>
          </a:p>
        </p:txBody>
      </p:sp>
      <p:sp>
        <p:nvSpPr>
          <p:cNvPr id="4" name="Text Placeholder 3">
            <a:extLst>
              <a:ext uri="{FF2B5EF4-FFF2-40B4-BE49-F238E27FC236}">
                <a16:creationId xmlns:a16="http://schemas.microsoft.com/office/drawing/2014/main" id="{2667880F-B145-5518-526C-4D4AEB0894AD}"/>
              </a:ext>
            </a:extLst>
          </p:cNvPr>
          <p:cNvSpPr>
            <a:spLocks noGrp="1"/>
          </p:cNvSpPr>
          <p:nvPr>
            <p:ph type="body" sz="quarter" idx="16"/>
          </p:nvPr>
        </p:nvSpPr>
        <p:spPr>
          <a:xfrm>
            <a:off x="5815134" y="1007349"/>
            <a:ext cx="2312866" cy="2622550"/>
          </a:xfrm>
        </p:spPr>
        <p:txBody>
          <a:bodyPr/>
          <a:lstStyle/>
          <a:p>
            <a:r>
              <a:rPr lang="en-US"/>
              <a:t>Does not differentiate between BIP15 and BIP30</a:t>
            </a:r>
          </a:p>
          <a:p>
            <a:endParaRPr lang="en-US"/>
          </a:p>
          <a:p>
            <a:endParaRPr lang="en-US"/>
          </a:p>
          <a:p>
            <a:endParaRPr lang="en-US"/>
          </a:p>
          <a:p>
            <a:endParaRPr lang="en-US"/>
          </a:p>
        </p:txBody>
      </p:sp>
      <p:sp>
        <p:nvSpPr>
          <p:cNvPr id="5" name="Footer Placeholder 4">
            <a:extLst>
              <a:ext uri="{FF2B5EF4-FFF2-40B4-BE49-F238E27FC236}">
                <a16:creationId xmlns:a16="http://schemas.microsoft.com/office/drawing/2014/main" id="{14F7D236-ABE6-BFC2-E972-D986EC2309A2}"/>
              </a:ext>
            </a:extLst>
          </p:cNvPr>
          <p:cNvSpPr>
            <a:spLocks noGrp="1"/>
          </p:cNvSpPr>
          <p:nvPr>
            <p:ph type="ftr" sz="quarter" idx="3"/>
          </p:nvPr>
        </p:nvSpPr>
        <p:spPr/>
        <p:txBody>
          <a:bodyPr/>
          <a:lstStyle/>
          <a:p>
            <a:r>
              <a:rPr lang="en-US"/>
              <a:t>PY2024 Statewide BIP</a:t>
            </a:r>
          </a:p>
        </p:txBody>
      </p:sp>
      <p:pic>
        <p:nvPicPr>
          <p:cNvPr id="6" name="Picture 5" descr="A graph with numbers and a line&#10;&#10;AI-generated content may be incorrect.">
            <a:extLst>
              <a:ext uri="{FF2B5EF4-FFF2-40B4-BE49-F238E27FC236}">
                <a16:creationId xmlns:a16="http://schemas.microsoft.com/office/drawing/2014/main" id="{014C3D8B-109E-7666-9D8F-1D298E1BF7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50" y="947231"/>
            <a:ext cx="5301273" cy="1514488"/>
          </a:xfrm>
          <a:prstGeom prst="rect">
            <a:avLst/>
          </a:prstGeom>
        </p:spPr>
      </p:pic>
      <p:sp>
        <p:nvSpPr>
          <p:cNvPr id="7" name="TextBox 6">
            <a:extLst>
              <a:ext uri="{FF2B5EF4-FFF2-40B4-BE49-F238E27FC236}">
                <a16:creationId xmlns:a16="http://schemas.microsoft.com/office/drawing/2014/main" id="{0DD73FD4-D664-726B-34AD-9498353760D9}"/>
              </a:ext>
            </a:extLst>
          </p:cNvPr>
          <p:cNvSpPr txBox="1"/>
          <p:nvPr/>
        </p:nvSpPr>
        <p:spPr>
          <a:xfrm>
            <a:off x="5663223" y="4018366"/>
            <a:ext cx="3480777" cy="869243"/>
          </a:xfrm>
          <a:prstGeom prst="rect">
            <a:avLst/>
          </a:prstGeom>
        </p:spPr>
        <p:txBody>
          <a:bodyPr wrap="square" rtlCol="0">
            <a:normAutofit/>
          </a:bodyPr>
          <a:lstStyle/>
          <a:p>
            <a:r>
              <a:rPr lang="en-US" sz="1000">
                <a:effectLst/>
                <a:latin typeface="Calibri" panose="020F0502020204030204" pitchFamily="34" charset="0"/>
                <a:ea typeface="Calibri" panose="020F0502020204030204" pitchFamily="34" charset="0"/>
                <a:cs typeface="Times New Roman" panose="02020603050405020304" pitchFamily="18" charset="0"/>
              </a:rPr>
              <a:t>Note: Participant counts are labeled for August of each year. Background color alternates by calendar year.</a:t>
            </a:r>
          </a:p>
          <a:p>
            <a:pPr algn="l"/>
            <a:endParaRPr lang="en-US" sz="1000" b="0" spc="300"/>
          </a:p>
        </p:txBody>
      </p:sp>
      <p:pic>
        <p:nvPicPr>
          <p:cNvPr id="8" name="Picture 7" descr="A graph with numbers and a line&#10;&#10;AI-generated content may be incorrect.">
            <a:extLst>
              <a:ext uri="{FF2B5EF4-FFF2-40B4-BE49-F238E27FC236}">
                <a16:creationId xmlns:a16="http://schemas.microsoft.com/office/drawing/2014/main" id="{C34DBE80-7F9F-E6B8-7771-92E15D1D3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50" y="2826091"/>
            <a:ext cx="5301273" cy="1514488"/>
          </a:xfrm>
          <a:prstGeom prst="rect">
            <a:avLst/>
          </a:prstGeom>
        </p:spPr>
      </p:pic>
      <p:sp>
        <p:nvSpPr>
          <p:cNvPr id="13" name="Text Placeholder 2">
            <a:extLst>
              <a:ext uri="{FF2B5EF4-FFF2-40B4-BE49-F238E27FC236}">
                <a16:creationId xmlns:a16="http://schemas.microsoft.com/office/drawing/2014/main" id="{F117F659-7D60-2B28-FE1C-23DB0566D099}"/>
              </a:ext>
            </a:extLst>
          </p:cNvPr>
          <p:cNvSpPr txBox="1">
            <a:spLocks/>
          </p:cNvSpPr>
          <p:nvPr/>
        </p:nvSpPr>
        <p:spPr>
          <a:xfrm>
            <a:off x="513861" y="2539018"/>
            <a:ext cx="4997451"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t>SCE</a:t>
            </a:r>
          </a:p>
        </p:txBody>
      </p:sp>
      <p:sp>
        <p:nvSpPr>
          <p:cNvPr id="11" name="Text Placeholder 3">
            <a:extLst>
              <a:ext uri="{FF2B5EF4-FFF2-40B4-BE49-F238E27FC236}">
                <a16:creationId xmlns:a16="http://schemas.microsoft.com/office/drawing/2014/main" id="{194D5EC7-6A04-56E0-6AC4-FEB513766FBB}"/>
              </a:ext>
            </a:extLst>
          </p:cNvPr>
          <p:cNvSpPr txBox="1">
            <a:spLocks/>
          </p:cNvSpPr>
          <p:nvPr/>
        </p:nvSpPr>
        <p:spPr>
          <a:xfrm>
            <a:off x="5853478" y="2753656"/>
            <a:ext cx="2312866" cy="2622550"/>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48 BIP15 and 283 BIP30 customers</a:t>
            </a:r>
          </a:p>
          <a:p>
            <a:endParaRPr lang="en-US"/>
          </a:p>
          <a:p>
            <a:endParaRPr lang="en-US"/>
          </a:p>
          <a:p>
            <a:endParaRPr lang="en-US"/>
          </a:p>
          <a:p>
            <a:endParaRPr lang="en-US"/>
          </a:p>
        </p:txBody>
      </p:sp>
    </p:spTree>
    <p:extLst>
      <p:ext uri="{BB962C8B-B14F-4D97-AF65-F5344CB8AC3E}">
        <p14:creationId xmlns:p14="http://schemas.microsoft.com/office/powerpoint/2010/main" val="1314066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7E1E1-95DA-63E7-9079-4675BE5D4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A7C72-1FA2-3DA0-D434-55EABCB4F430}"/>
              </a:ext>
            </a:extLst>
          </p:cNvPr>
          <p:cNvSpPr>
            <a:spLocks noGrp="1"/>
          </p:cNvSpPr>
          <p:nvPr>
            <p:ph type="title"/>
          </p:nvPr>
        </p:nvSpPr>
        <p:spPr/>
        <p:txBody>
          <a:bodyPr/>
          <a:lstStyle/>
          <a:p>
            <a:r>
              <a:rPr lang="en-US"/>
              <a:t>Ex-Ante Impacts Overview</a:t>
            </a:r>
          </a:p>
        </p:txBody>
      </p:sp>
      <p:sp>
        <p:nvSpPr>
          <p:cNvPr id="3" name="Text Placeholder 2">
            <a:extLst>
              <a:ext uri="{FF2B5EF4-FFF2-40B4-BE49-F238E27FC236}">
                <a16:creationId xmlns:a16="http://schemas.microsoft.com/office/drawing/2014/main" id="{4C6E06D1-348C-F475-EFFC-7E645406D4E8}"/>
              </a:ext>
            </a:extLst>
          </p:cNvPr>
          <p:cNvSpPr>
            <a:spLocks noGrp="1"/>
          </p:cNvSpPr>
          <p:nvPr>
            <p:ph type="body" sz="quarter" idx="15"/>
          </p:nvPr>
        </p:nvSpPr>
        <p:spPr/>
        <p:txBody>
          <a:bodyPr/>
          <a:lstStyle/>
          <a:p>
            <a:r>
              <a:rPr lang="en-US" b="1" u="sng"/>
              <a:t>PG&amp;E</a:t>
            </a:r>
            <a:r>
              <a:rPr lang="en-US" b="1"/>
              <a:t> </a:t>
            </a:r>
            <a:r>
              <a:rPr lang="en-US" b="1" u="sng"/>
              <a:t>August</a:t>
            </a:r>
            <a:r>
              <a:rPr lang="en-US"/>
              <a:t> Monthly System Worst Day 2025 – Average over 4 hour event</a:t>
            </a:r>
          </a:p>
        </p:txBody>
      </p:sp>
      <p:sp>
        <p:nvSpPr>
          <p:cNvPr id="4" name="Text Placeholder 3">
            <a:extLst>
              <a:ext uri="{FF2B5EF4-FFF2-40B4-BE49-F238E27FC236}">
                <a16:creationId xmlns:a16="http://schemas.microsoft.com/office/drawing/2014/main" id="{769D2811-D1BC-DBB4-0ADB-9745AD80B55A}"/>
              </a:ext>
            </a:extLst>
          </p:cNvPr>
          <p:cNvSpPr>
            <a:spLocks noGrp="1"/>
          </p:cNvSpPr>
          <p:nvPr>
            <p:ph type="body" sz="quarter" idx="16"/>
          </p:nvPr>
        </p:nvSpPr>
        <p:spPr>
          <a:xfrm>
            <a:off x="361950" y="895353"/>
            <a:ext cx="8229600" cy="523220"/>
          </a:xfrm>
        </p:spPr>
        <p:txBody>
          <a:bodyPr/>
          <a:lstStyle/>
          <a:p>
            <a:pPr marL="0" indent="0">
              <a:buNone/>
            </a:pPr>
            <a:r>
              <a:rPr lang="en-US" b="1" u="sng"/>
              <a:t>Program</a:t>
            </a:r>
          </a:p>
        </p:txBody>
      </p:sp>
      <p:graphicFrame>
        <p:nvGraphicFramePr>
          <p:cNvPr id="6" name="Table 5">
            <a:extLst>
              <a:ext uri="{FF2B5EF4-FFF2-40B4-BE49-F238E27FC236}">
                <a16:creationId xmlns:a16="http://schemas.microsoft.com/office/drawing/2014/main" id="{8E48DE6A-8DF3-4664-6E74-589C646CC738}"/>
              </a:ext>
            </a:extLst>
          </p:cNvPr>
          <p:cNvGraphicFramePr>
            <a:graphicFrameLocks noGrp="1"/>
          </p:cNvGraphicFramePr>
          <p:nvPr>
            <p:extLst>
              <p:ext uri="{D42A27DB-BD31-4B8C-83A1-F6EECF244321}">
                <p14:modId xmlns:p14="http://schemas.microsoft.com/office/powerpoint/2010/main" val="3014665897"/>
              </p:ext>
            </p:extLst>
          </p:nvPr>
        </p:nvGraphicFramePr>
        <p:xfrm>
          <a:off x="458586" y="1218906"/>
          <a:ext cx="7886699" cy="1439609"/>
        </p:xfrm>
        <a:graphic>
          <a:graphicData uri="http://schemas.openxmlformats.org/drawingml/2006/table">
            <a:tbl>
              <a:tblPr firstRow="1" firstCol="1" bandRow="1">
                <a:tableStyleId>{8799B23B-EC83-4686-B30A-512413B5E67A}</a:tableStyleId>
              </a:tblPr>
              <a:tblGrid>
                <a:gridCol w="744653">
                  <a:extLst>
                    <a:ext uri="{9D8B030D-6E8A-4147-A177-3AD203B41FA5}">
                      <a16:colId xmlns:a16="http://schemas.microsoft.com/office/drawing/2014/main" val="4050184884"/>
                    </a:ext>
                  </a:extLst>
                </a:gridCol>
                <a:gridCol w="720988">
                  <a:extLst>
                    <a:ext uri="{9D8B030D-6E8A-4147-A177-3AD203B41FA5}">
                      <a16:colId xmlns:a16="http://schemas.microsoft.com/office/drawing/2014/main" val="1730004827"/>
                    </a:ext>
                  </a:extLst>
                </a:gridCol>
                <a:gridCol w="697323">
                  <a:extLst>
                    <a:ext uri="{9D8B030D-6E8A-4147-A177-3AD203B41FA5}">
                      <a16:colId xmlns:a16="http://schemas.microsoft.com/office/drawing/2014/main" val="1101031621"/>
                    </a:ext>
                  </a:extLst>
                </a:gridCol>
                <a:gridCol w="793561">
                  <a:extLst>
                    <a:ext uri="{9D8B030D-6E8A-4147-A177-3AD203B41FA5}">
                      <a16:colId xmlns:a16="http://schemas.microsoft.com/office/drawing/2014/main" val="3434022706"/>
                    </a:ext>
                  </a:extLst>
                </a:gridCol>
                <a:gridCol w="683125">
                  <a:extLst>
                    <a:ext uri="{9D8B030D-6E8A-4147-A177-3AD203B41FA5}">
                      <a16:colId xmlns:a16="http://schemas.microsoft.com/office/drawing/2014/main" val="137170458"/>
                    </a:ext>
                  </a:extLst>
                </a:gridCol>
                <a:gridCol w="683125">
                  <a:extLst>
                    <a:ext uri="{9D8B030D-6E8A-4147-A177-3AD203B41FA5}">
                      <a16:colId xmlns:a16="http://schemas.microsoft.com/office/drawing/2014/main" val="4284767207"/>
                    </a:ext>
                  </a:extLst>
                </a:gridCol>
                <a:gridCol w="683125">
                  <a:extLst>
                    <a:ext uri="{9D8B030D-6E8A-4147-A177-3AD203B41FA5}">
                      <a16:colId xmlns:a16="http://schemas.microsoft.com/office/drawing/2014/main" val="434797623"/>
                    </a:ext>
                  </a:extLst>
                </a:gridCol>
                <a:gridCol w="683125">
                  <a:extLst>
                    <a:ext uri="{9D8B030D-6E8A-4147-A177-3AD203B41FA5}">
                      <a16:colId xmlns:a16="http://schemas.microsoft.com/office/drawing/2014/main" val="2177962531"/>
                    </a:ext>
                  </a:extLst>
                </a:gridCol>
                <a:gridCol w="727299">
                  <a:extLst>
                    <a:ext uri="{9D8B030D-6E8A-4147-A177-3AD203B41FA5}">
                      <a16:colId xmlns:a16="http://schemas.microsoft.com/office/drawing/2014/main" val="3445490424"/>
                    </a:ext>
                  </a:extLst>
                </a:gridCol>
                <a:gridCol w="571111">
                  <a:extLst>
                    <a:ext uri="{9D8B030D-6E8A-4147-A177-3AD203B41FA5}">
                      <a16:colId xmlns:a16="http://schemas.microsoft.com/office/drawing/2014/main" val="70136152"/>
                    </a:ext>
                  </a:extLst>
                </a:gridCol>
                <a:gridCol w="899264">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100">
                          <a:effectLst/>
                        </a:rPr>
                        <a:t>Weather Source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Weather Year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Event Dispatch (HE)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Number of Participants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gridSpan="2">
                  <a:txBody>
                    <a:bodyPr/>
                    <a:lstStyle/>
                    <a:p>
                      <a:pPr marL="0" marR="0" algn="ctr">
                        <a:lnSpc>
                          <a:spcPct val="107000"/>
                        </a:lnSpc>
                        <a:buNone/>
                      </a:pPr>
                      <a:r>
                        <a:rPr lang="en-US" sz="1100">
                          <a:effectLst/>
                        </a:rPr>
                        <a:t>Aggregate</a:t>
                      </a:r>
                    </a:p>
                    <a:p>
                      <a:pPr marL="0" marR="0" algn="ctr">
                        <a:lnSpc>
                          <a:spcPct val="107000"/>
                        </a:lnSpc>
                        <a:buNone/>
                      </a:pPr>
                      <a:r>
                        <a:rPr lang="en-US" sz="1100">
                          <a:effectLst/>
                        </a:rPr>
                        <a:t>(MWh/h)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effectLst/>
                        </a:rPr>
                        <a:t>Per Capita</a:t>
                      </a:r>
                    </a:p>
                    <a:p>
                      <a:pPr marL="0" marR="0" algn="ctr">
                        <a:lnSpc>
                          <a:spcPct val="107000"/>
                        </a:lnSpc>
                        <a:buNone/>
                      </a:pPr>
                      <a:r>
                        <a:rPr lang="en-US" sz="1100">
                          <a:effectLst/>
                        </a:rPr>
                        <a:t>(kWh/h)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a:effectLst/>
                        </a:rPr>
                        <a:t>Percent Load Reduction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solidFill>
                      <a:schemeClr val="accent4"/>
                    </a:solidFill>
                  </a:tcPr>
                </a:tc>
                <a:tc rowSpan="2">
                  <a:txBody>
                    <a:bodyPr/>
                    <a:lstStyle/>
                    <a:p>
                      <a:pPr marL="0" marR="0" algn="ctr">
                        <a:lnSpc>
                          <a:spcPct val="107000"/>
                        </a:lnSpc>
                        <a:buNone/>
                      </a:pPr>
                      <a:r>
                        <a:rPr lang="en-US" sz="1100">
                          <a:effectLst/>
                        </a:rPr>
                        <a:t>FSL (MWh/h)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FSL Achievement Rate</a:t>
                      </a:r>
                    </a:p>
                    <a:p>
                      <a:pPr marL="0" marR="0" algn="ctr">
                        <a:lnSpc>
                          <a:spcPct val="107000"/>
                        </a:lnSpc>
                        <a:buNone/>
                      </a:pPr>
                      <a:r>
                        <a:rPr lang="en-US" sz="1100">
                          <a:effectLst/>
                        </a:rPr>
                        <a: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100" b="1">
                          <a:effectLst/>
                        </a:rPr>
                        <a:t>Ref. </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Ref.</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900">
                          <a:effectLst/>
                        </a:rPr>
                        <a:t>CAISO</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1-in-10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17 - 20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187.2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effectLst/>
                        </a:rPr>
                        <a:t>133.1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effectLst/>
                        </a:rPr>
                        <a:t>1,082.1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effectLst/>
                        </a:rPr>
                        <a:t>769.2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effectLst/>
                        </a:rPr>
                        <a:t>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54.9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6420455"/>
                  </a:ext>
                </a:extLst>
              </a:tr>
              <a:tr h="174873">
                <a:tc>
                  <a:txBody>
                    <a:bodyPr/>
                    <a:lstStyle/>
                    <a:p>
                      <a:pPr marL="0" marR="0" algn="ctr">
                        <a:lnSpc>
                          <a:spcPts val="1600"/>
                        </a:lnSpc>
                        <a:spcAft>
                          <a:spcPts val="1400"/>
                        </a:spcAft>
                        <a:buNone/>
                      </a:pPr>
                      <a:r>
                        <a:rPr lang="en-US" sz="900">
                          <a:effectLst/>
                        </a:rPr>
                        <a:t>CAISO</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1-in-2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17 - 20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186.7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132.5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1,079.4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765.8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54.9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7619189"/>
                  </a:ext>
                </a:extLst>
              </a:tr>
              <a:tr h="174873">
                <a:tc>
                  <a:txBody>
                    <a:bodyPr/>
                    <a:lstStyle/>
                    <a:p>
                      <a:pPr marL="0" marR="0" algn="ctr">
                        <a:lnSpc>
                          <a:spcPts val="1600"/>
                        </a:lnSpc>
                        <a:spcAft>
                          <a:spcPts val="1400"/>
                        </a:spcAft>
                        <a:buNone/>
                      </a:pPr>
                      <a:r>
                        <a:rPr lang="en-US" sz="900">
                          <a:effectLst/>
                        </a:rPr>
                        <a:t>Utility</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1-in-10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17 - 20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187.1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132.9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1,081.6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768.0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54.9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31674738"/>
                  </a:ext>
                </a:extLst>
              </a:tr>
              <a:tr h="174873">
                <a:tc>
                  <a:txBody>
                    <a:bodyPr/>
                    <a:lstStyle/>
                    <a:p>
                      <a:pPr marL="0" marR="0" algn="ctr">
                        <a:lnSpc>
                          <a:spcPts val="1600"/>
                        </a:lnSpc>
                        <a:spcAft>
                          <a:spcPts val="1400"/>
                        </a:spcAft>
                        <a:buNone/>
                      </a:pPr>
                      <a:r>
                        <a:rPr lang="en-US" sz="900">
                          <a:effectLst/>
                        </a:rPr>
                        <a:t>Utility</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1-in-2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17 - 20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186.6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132.4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1,078.6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765.4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54.9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23933051"/>
                  </a:ext>
                </a:extLst>
              </a:tr>
            </a:tbl>
          </a:graphicData>
        </a:graphic>
      </p:graphicFrame>
      <p:graphicFrame>
        <p:nvGraphicFramePr>
          <p:cNvPr id="7" name="Table 6">
            <a:extLst>
              <a:ext uri="{FF2B5EF4-FFF2-40B4-BE49-F238E27FC236}">
                <a16:creationId xmlns:a16="http://schemas.microsoft.com/office/drawing/2014/main" id="{55449DBC-E535-9FAD-2BDC-434F40BF6BF5}"/>
              </a:ext>
            </a:extLst>
          </p:cNvPr>
          <p:cNvGraphicFramePr>
            <a:graphicFrameLocks noGrp="1"/>
          </p:cNvGraphicFramePr>
          <p:nvPr>
            <p:extLst>
              <p:ext uri="{D42A27DB-BD31-4B8C-83A1-F6EECF244321}">
                <p14:modId xmlns:p14="http://schemas.microsoft.com/office/powerpoint/2010/main" val="616604854"/>
              </p:ext>
            </p:extLst>
          </p:nvPr>
        </p:nvGraphicFramePr>
        <p:xfrm>
          <a:off x="458586" y="2958084"/>
          <a:ext cx="7886699" cy="1440373"/>
        </p:xfrm>
        <a:graphic>
          <a:graphicData uri="http://schemas.openxmlformats.org/drawingml/2006/table">
            <a:tbl>
              <a:tblPr firstRow="1" firstCol="1" bandRow="1">
                <a:tableStyleId>{8799B23B-EC83-4686-B30A-512413B5E67A}</a:tableStyleId>
              </a:tblPr>
              <a:tblGrid>
                <a:gridCol w="744653">
                  <a:extLst>
                    <a:ext uri="{9D8B030D-6E8A-4147-A177-3AD203B41FA5}">
                      <a16:colId xmlns:a16="http://schemas.microsoft.com/office/drawing/2014/main" val="4050184884"/>
                    </a:ext>
                  </a:extLst>
                </a:gridCol>
                <a:gridCol w="720988">
                  <a:extLst>
                    <a:ext uri="{9D8B030D-6E8A-4147-A177-3AD203B41FA5}">
                      <a16:colId xmlns:a16="http://schemas.microsoft.com/office/drawing/2014/main" val="1730004827"/>
                    </a:ext>
                  </a:extLst>
                </a:gridCol>
                <a:gridCol w="697323">
                  <a:extLst>
                    <a:ext uri="{9D8B030D-6E8A-4147-A177-3AD203B41FA5}">
                      <a16:colId xmlns:a16="http://schemas.microsoft.com/office/drawing/2014/main" val="1101031621"/>
                    </a:ext>
                  </a:extLst>
                </a:gridCol>
                <a:gridCol w="793561">
                  <a:extLst>
                    <a:ext uri="{9D8B030D-6E8A-4147-A177-3AD203B41FA5}">
                      <a16:colId xmlns:a16="http://schemas.microsoft.com/office/drawing/2014/main" val="3434022706"/>
                    </a:ext>
                  </a:extLst>
                </a:gridCol>
                <a:gridCol w="683125">
                  <a:extLst>
                    <a:ext uri="{9D8B030D-6E8A-4147-A177-3AD203B41FA5}">
                      <a16:colId xmlns:a16="http://schemas.microsoft.com/office/drawing/2014/main" val="137170458"/>
                    </a:ext>
                  </a:extLst>
                </a:gridCol>
                <a:gridCol w="683125">
                  <a:extLst>
                    <a:ext uri="{9D8B030D-6E8A-4147-A177-3AD203B41FA5}">
                      <a16:colId xmlns:a16="http://schemas.microsoft.com/office/drawing/2014/main" val="4284767207"/>
                    </a:ext>
                  </a:extLst>
                </a:gridCol>
                <a:gridCol w="683125">
                  <a:extLst>
                    <a:ext uri="{9D8B030D-6E8A-4147-A177-3AD203B41FA5}">
                      <a16:colId xmlns:a16="http://schemas.microsoft.com/office/drawing/2014/main" val="434797623"/>
                    </a:ext>
                  </a:extLst>
                </a:gridCol>
                <a:gridCol w="683125">
                  <a:extLst>
                    <a:ext uri="{9D8B030D-6E8A-4147-A177-3AD203B41FA5}">
                      <a16:colId xmlns:a16="http://schemas.microsoft.com/office/drawing/2014/main" val="2177962531"/>
                    </a:ext>
                  </a:extLst>
                </a:gridCol>
                <a:gridCol w="727299">
                  <a:extLst>
                    <a:ext uri="{9D8B030D-6E8A-4147-A177-3AD203B41FA5}">
                      <a16:colId xmlns:a16="http://schemas.microsoft.com/office/drawing/2014/main" val="3445490424"/>
                    </a:ext>
                  </a:extLst>
                </a:gridCol>
                <a:gridCol w="571111">
                  <a:extLst>
                    <a:ext uri="{9D8B030D-6E8A-4147-A177-3AD203B41FA5}">
                      <a16:colId xmlns:a16="http://schemas.microsoft.com/office/drawing/2014/main" val="70136152"/>
                    </a:ext>
                  </a:extLst>
                </a:gridCol>
                <a:gridCol w="899264">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100">
                          <a:effectLst/>
                        </a:rPr>
                        <a:t>Weather Source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Weather Year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Event Dispatch (HE)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Number of Participants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gridSpan="2">
                  <a:txBody>
                    <a:bodyPr/>
                    <a:lstStyle/>
                    <a:p>
                      <a:pPr marL="0" marR="0" algn="ctr">
                        <a:lnSpc>
                          <a:spcPct val="107000"/>
                        </a:lnSpc>
                        <a:buNone/>
                      </a:pPr>
                      <a:r>
                        <a:rPr lang="en-US" sz="1100">
                          <a:effectLst/>
                        </a:rPr>
                        <a:t>Aggregate</a:t>
                      </a:r>
                    </a:p>
                    <a:p>
                      <a:pPr marL="0" marR="0" algn="ctr">
                        <a:lnSpc>
                          <a:spcPct val="107000"/>
                        </a:lnSpc>
                        <a:buNone/>
                      </a:pPr>
                      <a:r>
                        <a:rPr lang="en-US" sz="1100">
                          <a:effectLst/>
                        </a:rPr>
                        <a:t>(MWh/h)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effectLst/>
                        </a:rPr>
                        <a:t>Per Capita</a:t>
                      </a:r>
                    </a:p>
                    <a:p>
                      <a:pPr marL="0" marR="0" algn="ctr">
                        <a:lnSpc>
                          <a:spcPct val="107000"/>
                        </a:lnSpc>
                        <a:buNone/>
                      </a:pPr>
                      <a:r>
                        <a:rPr lang="en-US" sz="1100">
                          <a:effectLst/>
                        </a:rPr>
                        <a:t>(kWh/h)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a:effectLst/>
                        </a:rPr>
                        <a:t>Percent Load Reduction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solidFill>
                      <a:schemeClr val="accent4"/>
                    </a:solidFill>
                  </a:tcPr>
                </a:tc>
                <a:tc rowSpan="2">
                  <a:txBody>
                    <a:bodyPr/>
                    <a:lstStyle/>
                    <a:p>
                      <a:pPr marL="0" marR="0" algn="ctr">
                        <a:lnSpc>
                          <a:spcPct val="107000"/>
                        </a:lnSpc>
                        <a:buNone/>
                      </a:pPr>
                      <a:r>
                        <a:rPr lang="en-US" sz="1100">
                          <a:effectLst/>
                        </a:rPr>
                        <a:t>FSL (MWh/h)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FSL Achievement Rate</a:t>
                      </a:r>
                    </a:p>
                    <a:p>
                      <a:pPr marL="0" marR="0" algn="ctr">
                        <a:lnSpc>
                          <a:spcPct val="107000"/>
                        </a:lnSpc>
                        <a:buNone/>
                      </a:pPr>
                      <a:r>
                        <a:rPr lang="en-US" sz="1100">
                          <a:effectLst/>
                        </a:rPr>
                        <a: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100" b="1">
                          <a:effectLst/>
                        </a:rPr>
                        <a:t>Ref. </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Ref.</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900">
                          <a:effectLst/>
                        </a:rPr>
                        <a:t>CAISO</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1-in-10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17 - 20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187.2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effectLst/>
                        </a:rPr>
                        <a:t>1,082.1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758.6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54.9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6420455"/>
                  </a:ext>
                </a:extLst>
              </a:tr>
              <a:tr h="174873">
                <a:tc>
                  <a:txBody>
                    <a:bodyPr/>
                    <a:lstStyle/>
                    <a:p>
                      <a:pPr marL="0" marR="0" algn="ctr">
                        <a:lnSpc>
                          <a:spcPts val="1600"/>
                        </a:lnSpc>
                        <a:spcAft>
                          <a:spcPts val="1400"/>
                        </a:spcAft>
                        <a:buNone/>
                      </a:pPr>
                      <a:r>
                        <a:rPr lang="en-US" sz="900">
                          <a:effectLst/>
                        </a:rPr>
                        <a:t>CAISO</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1-in-2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17 - 20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186.7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1,079.4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755.6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54.9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7619189"/>
                  </a:ext>
                </a:extLst>
              </a:tr>
              <a:tr h="174873">
                <a:tc>
                  <a:txBody>
                    <a:bodyPr/>
                    <a:lstStyle/>
                    <a:p>
                      <a:pPr marL="0" marR="0" algn="ctr">
                        <a:lnSpc>
                          <a:spcPts val="1600"/>
                        </a:lnSpc>
                        <a:spcAft>
                          <a:spcPts val="1400"/>
                        </a:spcAft>
                        <a:buNone/>
                      </a:pPr>
                      <a:r>
                        <a:rPr lang="en-US" sz="900">
                          <a:effectLst/>
                        </a:rPr>
                        <a:t>Utility</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1-in-10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17 - 20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187.1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131.1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1,081.6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757.6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54.9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31674738"/>
                  </a:ext>
                </a:extLst>
              </a:tr>
              <a:tr h="174873">
                <a:tc>
                  <a:txBody>
                    <a:bodyPr/>
                    <a:lstStyle/>
                    <a:p>
                      <a:pPr marL="0" marR="0" algn="ctr">
                        <a:lnSpc>
                          <a:spcPts val="1600"/>
                        </a:lnSpc>
                        <a:spcAft>
                          <a:spcPts val="1400"/>
                        </a:spcAft>
                        <a:buNone/>
                      </a:pPr>
                      <a:r>
                        <a:rPr lang="en-US" sz="900">
                          <a:effectLst/>
                        </a:rPr>
                        <a:t>Utility</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1-in-2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17 - 20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186.6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1,078.6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755.5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effectLst/>
                        </a:rPr>
                        <a:t>54.9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23933051"/>
                  </a:ext>
                </a:extLst>
              </a:tr>
            </a:tbl>
          </a:graphicData>
        </a:graphic>
      </p:graphicFrame>
      <p:sp>
        <p:nvSpPr>
          <p:cNvPr id="8" name="Text Placeholder 3">
            <a:extLst>
              <a:ext uri="{FF2B5EF4-FFF2-40B4-BE49-F238E27FC236}">
                <a16:creationId xmlns:a16="http://schemas.microsoft.com/office/drawing/2014/main" id="{FEB78A58-AC1D-B3A6-F065-78DC822A60F1}"/>
              </a:ext>
            </a:extLst>
          </p:cNvPr>
          <p:cNvSpPr txBox="1">
            <a:spLocks/>
          </p:cNvSpPr>
          <p:nvPr/>
        </p:nvSpPr>
        <p:spPr>
          <a:xfrm>
            <a:off x="361950" y="2665984"/>
            <a:ext cx="8229600" cy="422217"/>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u="sng"/>
              <a:t>Portfolio</a:t>
            </a:r>
          </a:p>
        </p:txBody>
      </p:sp>
      <p:sp>
        <p:nvSpPr>
          <p:cNvPr id="9" name="Footer Placeholder 4">
            <a:extLst>
              <a:ext uri="{FF2B5EF4-FFF2-40B4-BE49-F238E27FC236}">
                <a16:creationId xmlns:a16="http://schemas.microsoft.com/office/drawing/2014/main" id="{4D467B5E-D2ED-003D-E3CC-9A224BC29EA4}"/>
              </a:ext>
            </a:extLst>
          </p:cNvPr>
          <p:cNvSpPr>
            <a:spLocks noGrp="1"/>
          </p:cNvSpPr>
          <p:nvPr>
            <p:ph type="ftr" sz="quarter" idx="3"/>
          </p:nvPr>
        </p:nvSpPr>
        <p:spPr>
          <a:xfrm>
            <a:off x="4847771" y="4689793"/>
            <a:ext cx="3627156" cy="273050"/>
          </a:xfrm>
        </p:spPr>
        <p:txBody>
          <a:bodyPr/>
          <a:lstStyle/>
          <a:p>
            <a:r>
              <a:rPr lang="en-US"/>
              <a:t>PY2024 Statewide BIP</a:t>
            </a:r>
          </a:p>
        </p:txBody>
      </p:sp>
      <p:sp>
        <p:nvSpPr>
          <p:cNvPr id="10" name="Rectangle: Rounded Corners 9">
            <a:extLst>
              <a:ext uri="{FF2B5EF4-FFF2-40B4-BE49-F238E27FC236}">
                <a16:creationId xmlns:a16="http://schemas.microsoft.com/office/drawing/2014/main" id="{1C89F5F2-56A0-693A-75BF-D9BC298948BD}"/>
              </a:ext>
            </a:extLst>
          </p:cNvPr>
          <p:cNvSpPr/>
          <p:nvPr/>
        </p:nvSpPr>
        <p:spPr>
          <a:xfrm>
            <a:off x="7439891" y="1939636"/>
            <a:ext cx="905394"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0BB963A-8307-A540-D3C7-599FDB5B06AB}"/>
              </a:ext>
            </a:extLst>
          </p:cNvPr>
          <p:cNvSpPr/>
          <p:nvPr/>
        </p:nvSpPr>
        <p:spPr>
          <a:xfrm>
            <a:off x="7439891" y="3683097"/>
            <a:ext cx="905394"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50A26E1-A6BB-188E-00C1-168614728AA3}"/>
              </a:ext>
            </a:extLst>
          </p:cNvPr>
          <p:cNvSpPr/>
          <p:nvPr/>
        </p:nvSpPr>
        <p:spPr>
          <a:xfrm>
            <a:off x="5479473" y="1938710"/>
            <a:ext cx="665018"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B597F30-6CAD-D920-3D16-F0C204578DC4}"/>
              </a:ext>
            </a:extLst>
          </p:cNvPr>
          <p:cNvSpPr/>
          <p:nvPr/>
        </p:nvSpPr>
        <p:spPr>
          <a:xfrm>
            <a:off x="5479473" y="3683097"/>
            <a:ext cx="665018"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7F270AE-3A2C-39D5-DB2A-BE70400AA438}"/>
              </a:ext>
            </a:extLst>
          </p:cNvPr>
          <p:cNvSpPr/>
          <p:nvPr/>
        </p:nvSpPr>
        <p:spPr>
          <a:xfrm>
            <a:off x="4110988" y="3683097"/>
            <a:ext cx="665018"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8A01EE9-1521-C607-647D-040C959F19F9}"/>
              </a:ext>
            </a:extLst>
          </p:cNvPr>
          <p:cNvSpPr/>
          <p:nvPr/>
        </p:nvSpPr>
        <p:spPr>
          <a:xfrm>
            <a:off x="4110988" y="1949080"/>
            <a:ext cx="665018"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238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2292-B76C-2500-DE06-0801EC4E3F42}"/>
              </a:ext>
            </a:extLst>
          </p:cNvPr>
          <p:cNvSpPr>
            <a:spLocks noGrp="1"/>
          </p:cNvSpPr>
          <p:nvPr>
            <p:ph type="title"/>
          </p:nvPr>
        </p:nvSpPr>
        <p:spPr/>
        <p:txBody>
          <a:bodyPr/>
          <a:lstStyle/>
          <a:p>
            <a:r>
              <a:rPr lang="en-US">
                <a:highlight>
                  <a:srgbClr val="FFFFFE"/>
                </a:highlight>
              </a:rPr>
              <a:t>Ex-Ante Impacts Slice of Day Table</a:t>
            </a:r>
          </a:p>
        </p:txBody>
      </p:sp>
      <p:sp>
        <p:nvSpPr>
          <p:cNvPr id="3" name="Text Placeholder 2">
            <a:extLst>
              <a:ext uri="{FF2B5EF4-FFF2-40B4-BE49-F238E27FC236}">
                <a16:creationId xmlns:a16="http://schemas.microsoft.com/office/drawing/2014/main" id="{6F2C9F8E-E6C4-8746-4713-B6CC536FCCC5}"/>
              </a:ext>
            </a:extLst>
          </p:cNvPr>
          <p:cNvSpPr>
            <a:spLocks noGrp="1"/>
          </p:cNvSpPr>
          <p:nvPr>
            <p:ph type="body" sz="quarter" idx="15"/>
          </p:nvPr>
        </p:nvSpPr>
        <p:spPr/>
        <p:txBody>
          <a:bodyPr/>
          <a:lstStyle/>
          <a:p>
            <a:r>
              <a:rPr lang="en-US"/>
              <a:t>PG&amp;E </a:t>
            </a:r>
            <a:r>
              <a:rPr lang="en-US" b="1"/>
              <a:t>Program 1-in-2 </a:t>
            </a:r>
            <a:r>
              <a:rPr lang="en-US"/>
              <a:t>System Worst Day 2025, </a:t>
            </a:r>
            <a:r>
              <a:rPr lang="en-US" b="1"/>
              <a:t>Aggregate Hourly Impact (MWh/h)</a:t>
            </a:r>
          </a:p>
        </p:txBody>
      </p:sp>
      <p:sp>
        <p:nvSpPr>
          <p:cNvPr id="5" name="Footer Placeholder 4">
            <a:extLst>
              <a:ext uri="{FF2B5EF4-FFF2-40B4-BE49-F238E27FC236}">
                <a16:creationId xmlns:a16="http://schemas.microsoft.com/office/drawing/2014/main" id="{897A84C4-4744-2532-3329-CE73D5ED6E86}"/>
              </a:ext>
            </a:extLst>
          </p:cNvPr>
          <p:cNvSpPr>
            <a:spLocks noGrp="1"/>
          </p:cNvSpPr>
          <p:nvPr>
            <p:ph type="ftr" sz="quarter" idx="3"/>
          </p:nvPr>
        </p:nvSpPr>
        <p:spPr/>
        <p:txBody>
          <a:bodyPr/>
          <a:lstStyle/>
          <a:p>
            <a:r>
              <a:rPr lang="en-US"/>
              <a:t>PY2024 Statewide BIP</a:t>
            </a:r>
          </a:p>
        </p:txBody>
      </p:sp>
      <p:graphicFrame>
        <p:nvGraphicFramePr>
          <p:cNvPr id="6" name="Table 5">
            <a:extLst>
              <a:ext uri="{FF2B5EF4-FFF2-40B4-BE49-F238E27FC236}">
                <a16:creationId xmlns:a16="http://schemas.microsoft.com/office/drawing/2014/main" id="{CD075607-8CDA-576B-0958-B19A2C43F830}"/>
              </a:ext>
            </a:extLst>
          </p:cNvPr>
          <p:cNvGraphicFramePr>
            <a:graphicFrameLocks noGrp="1"/>
          </p:cNvGraphicFramePr>
          <p:nvPr>
            <p:extLst>
              <p:ext uri="{D42A27DB-BD31-4B8C-83A1-F6EECF244321}">
                <p14:modId xmlns:p14="http://schemas.microsoft.com/office/powerpoint/2010/main" val="2632259702"/>
              </p:ext>
            </p:extLst>
          </p:nvPr>
        </p:nvGraphicFramePr>
        <p:xfrm>
          <a:off x="533401" y="1145520"/>
          <a:ext cx="7886697" cy="2739100"/>
        </p:xfrm>
        <a:graphic>
          <a:graphicData uri="http://schemas.openxmlformats.org/drawingml/2006/table">
            <a:tbl>
              <a:tblPr firstRow="1" firstCol="1" bandRow="1">
                <a:tableStyleId>{5C22544A-7EE6-4342-B048-85BDC9FD1C3A}</a:tableStyleId>
              </a:tblPr>
              <a:tblGrid>
                <a:gridCol w="834747">
                  <a:extLst>
                    <a:ext uri="{9D8B030D-6E8A-4147-A177-3AD203B41FA5}">
                      <a16:colId xmlns:a16="http://schemas.microsoft.com/office/drawing/2014/main" val="336284686"/>
                    </a:ext>
                  </a:extLst>
                </a:gridCol>
                <a:gridCol w="587005">
                  <a:extLst>
                    <a:ext uri="{9D8B030D-6E8A-4147-A177-3AD203B41FA5}">
                      <a16:colId xmlns:a16="http://schemas.microsoft.com/office/drawing/2014/main" val="3663164982"/>
                    </a:ext>
                  </a:extLst>
                </a:gridCol>
                <a:gridCol w="587005">
                  <a:extLst>
                    <a:ext uri="{9D8B030D-6E8A-4147-A177-3AD203B41FA5}">
                      <a16:colId xmlns:a16="http://schemas.microsoft.com/office/drawing/2014/main" val="4266171706"/>
                    </a:ext>
                  </a:extLst>
                </a:gridCol>
                <a:gridCol w="588583">
                  <a:extLst>
                    <a:ext uri="{9D8B030D-6E8A-4147-A177-3AD203B41FA5}">
                      <a16:colId xmlns:a16="http://schemas.microsoft.com/office/drawing/2014/main" val="1377551318"/>
                    </a:ext>
                  </a:extLst>
                </a:gridCol>
                <a:gridCol w="587005">
                  <a:extLst>
                    <a:ext uri="{9D8B030D-6E8A-4147-A177-3AD203B41FA5}">
                      <a16:colId xmlns:a16="http://schemas.microsoft.com/office/drawing/2014/main" val="3034362584"/>
                    </a:ext>
                  </a:extLst>
                </a:gridCol>
                <a:gridCol w="588583">
                  <a:extLst>
                    <a:ext uri="{9D8B030D-6E8A-4147-A177-3AD203B41FA5}">
                      <a16:colId xmlns:a16="http://schemas.microsoft.com/office/drawing/2014/main" val="3218309344"/>
                    </a:ext>
                  </a:extLst>
                </a:gridCol>
                <a:gridCol w="587005">
                  <a:extLst>
                    <a:ext uri="{9D8B030D-6E8A-4147-A177-3AD203B41FA5}">
                      <a16:colId xmlns:a16="http://schemas.microsoft.com/office/drawing/2014/main" val="4071884382"/>
                    </a:ext>
                  </a:extLst>
                </a:gridCol>
                <a:gridCol w="587005">
                  <a:extLst>
                    <a:ext uri="{9D8B030D-6E8A-4147-A177-3AD203B41FA5}">
                      <a16:colId xmlns:a16="http://schemas.microsoft.com/office/drawing/2014/main" val="3095221896"/>
                    </a:ext>
                  </a:extLst>
                </a:gridCol>
                <a:gridCol w="588583">
                  <a:extLst>
                    <a:ext uri="{9D8B030D-6E8A-4147-A177-3AD203B41FA5}">
                      <a16:colId xmlns:a16="http://schemas.microsoft.com/office/drawing/2014/main" val="1961738383"/>
                    </a:ext>
                  </a:extLst>
                </a:gridCol>
                <a:gridCol w="587005">
                  <a:extLst>
                    <a:ext uri="{9D8B030D-6E8A-4147-A177-3AD203B41FA5}">
                      <a16:colId xmlns:a16="http://schemas.microsoft.com/office/drawing/2014/main" val="3427298993"/>
                    </a:ext>
                  </a:extLst>
                </a:gridCol>
                <a:gridCol w="588583">
                  <a:extLst>
                    <a:ext uri="{9D8B030D-6E8A-4147-A177-3AD203B41FA5}">
                      <a16:colId xmlns:a16="http://schemas.microsoft.com/office/drawing/2014/main" val="408574002"/>
                    </a:ext>
                  </a:extLst>
                </a:gridCol>
                <a:gridCol w="587005">
                  <a:extLst>
                    <a:ext uri="{9D8B030D-6E8A-4147-A177-3AD203B41FA5}">
                      <a16:colId xmlns:a16="http://schemas.microsoft.com/office/drawing/2014/main" val="2666131185"/>
                    </a:ext>
                  </a:extLst>
                </a:gridCol>
                <a:gridCol w="588583">
                  <a:extLst>
                    <a:ext uri="{9D8B030D-6E8A-4147-A177-3AD203B41FA5}">
                      <a16:colId xmlns:a16="http://schemas.microsoft.com/office/drawing/2014/main" val="1975515627"/>
                    </a:ext>
                  </a:extLst>
                </a:gridCol>
              </a:tblGrid>
              <a:tr h="273910">
                <a:tc>
                  <a:txBody>
                    <a:bodyPr/>
                    <a:lstStyle/>
                    <a:p>
                      <a:pPr marL="0" marR="0" algn="ctr">
                        <a:lnSpc>
                          <a:spcPct val="107000"/>
                        </a:lnSpc>
                        <a:buNone/>
                      </a:pPr>
                      <a:r>
                        <a:rPr lang="en-US" sz="1100">
                          <a:effectLst/>
                        </a:rPr>
                        <a:t>Hour Ending</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Jan.</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Feb.</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Mar.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Apr.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May</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June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July</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Aug.</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Sept.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Oct.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Nov.</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Dec.</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8195317"/>
                  </a:ext>
                </a:extLst>
              </a:tr>
              <a:tr h="273910">
                <a:tc>
                  <a:txBody>
                    <a:bodyPr/>
                    <a:lstStyle/>
                    <a:p>
                      <a:pPr marL="0" marR="0" algn="ctr">
                        <a:lnSpc>
                          <a:spcPct val="107000"/>
                        </a:lnSpc>
                        <a:spcAft>
                          <a:spcPts val="800"/>
                        </a:spcAft>
                        <a:buNone/>
                      </a:pPr>
                      <a:r>
                        <a:rPr lang="en-US" sz="9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202079"/>
                  </a:ext>
                </a:extLst>
              </a:tr>
              <a:tr h="273910">
                <a:tc>
                  <a:txBody>
                    <a:bodyPr/>
                    <a:lstStyle/>
                    <a:p>
                      <a:pPr marL="0" marR="0" algn="ctr">
                        <a:lnSpc>
                          <a:spcPct val="107000"/>
                        </a:lnSpc>
                        <a:spcAft>
                          <a:spcPts val="800"/>
                        </a:spcAft>
                        <a:buNone/>
                      </a:pPr>
                      <a:r>
                        <a:rPr lang="en-US" sz="9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117.3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07000"/>
                        </a:lnSpc>
                        <a:spcAft>
                          <a:spcPts val="800"/>
                        </a:spcAft>
                        <a:buNone/>
                      </a:pPr>
                      <a:r>
                        <a:rPr lang="en-US" sz="900">
                          <a:effectLst/>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07000"/>
                        </a:lnSpc>
                        <a:spcAft>
                          <a:spcPts val="800"/>
                        </a:spcAft>
                        <a:buNone/>
                      </a:pPr>
                      <a:r>
                        <a:rPr lang="en-US" sz="900">
                          <a:effectLst/>
                        </a:rPr>
                        <a:t>26.7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a:txBody>
                    <a:bodyPr/>
                    <a:lstStyle/>
                    <a:p>
                      <a:pPr marL="0" marR="0" algn="ctr">
                        <a:lnSpc>
                          <a:spcPct val="107000"/>
                        </a:lnSpc>
                        <a:spcAft>
                          <a:spcPts val="800"/>
                        </a:spcAft>
                        <a:buNone/>
                      </a:pPr>
                      <a:r>
                        <a:rPr lang="en-US" sz="900">
                          <a:effectLst/>
                        </a:rPr>
                        <a:t>132.2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119.7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2223969038"/>
                  </a:ext>
                </a:extLst>
              </a:tr>
              <a:tr h="273910">
                <a:tc>
                  <a:txBody>
                    <a:bodyPr/>
                    <a:lstStyle/>
                    <a:p>
                      <a:pPr marL="0" marR="0" algn="ctr">
                        <a:lnSpc>
                          <a:spcPct val="107000"/>
                        </a:lnSpc>
                        <a:spcAft>
                          <a:spcPts val="800"/>
                        </a:spcAft>
                        <a:buNone/>
                      </a:pPr>
                      <a:r>
                        <a:rPr lang="en-US" sz="9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122.0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211525773"/>
                  </a:ext>
                </a:extLst>
              </a:tr>
              <a:tr h="273910">
                <a:tc>
                  <a:txBody>
                    <a:bodyPr/>
                    <a:lstStyle/>
                    <a:p>
                      <a:pPr marL="0" marR="0" algn="ctr">
                        <a:lnSpc>
                          <a:spcPct val="107000"/>
                        </a:lnSpc>
                        <a:spcAft>
                          <a:spcPts val="800"/>
                        </a:spcAft>
                        <a:buNone/>
                      </a:pPr>
                      <a:r>
                        <a:rPr lang="en-US" sz="9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122.0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1084642632"/>
                  </a:ext>
                </a:extLst>
              </a:tr>
              <a:tr h="273910">
                <a:tc>
                  <a:txBody>
                    <a:bodyPr/>
                    <a:lstStyle/>
                    <a:p>
                      <a:pPr marL="0" marR="0" algn="ctr">
                        <a:lnSpc>
                          <a:spcPct val="107000"/>
                        </a:lnSpc>
                        <a:spcAft>
                          <a:spcPts val="800"/>
                        </a:spcAft>
                        <a:buNone/>
                      </a:pPr>
                      <a:r>
                        <a:rPr lang="en-US" sz="9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118.7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143.3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2333016530"/>
                  </a:ext>
                </a:extLst>
              </a:tr>
              <a:tr h="273910">
                <a:tc>
                  <a:txBody>
                    <a:bodyPr/>
                    <a:lstStyle/>
                    <a:p>
                      <a:pPr marL="0" marR="0" algn="ctr">
                        <a:lnSpc>
                          <a:spcPct val="107000"/>
                        </a:lnSpc>
                        <a:spcAft>
                          <a:spcPts val="800"/>
                        </a:spcAft>
                        <a:buNone/>
                      </a:pPr>
                      <a:r>
                        <a:rPr lang="en-US" sz="9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80.5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83.6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128.3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137.9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900">
                          <a:effectLst/>
                        </a:rPr>
                        <a:t>89.4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85.7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92.3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91.3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87.8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80.2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extLst>
                  <a:ext uri="{0D108BD9-81ED-4DB2-BD59-A6C34878D82A}">
                    <a16:rowId xmlns:a16="http://schemas.microsoft.com/office/drawing/2014/main" val="786472178"/>
                  </a:ext>
                </a:extLst>
              </a:tr>
              <a:tr h="273910">
                <a:tc>
                  <a:txBody>
                    <a:bodyPr/>
                    <a:lstStyle/>
                    <a:p>
                      <a:pPr marL="0" marR="0" algn="ctr">
                        <a:lnSpc>
                          <a:spcPct val="107000"/>
                        </a:lnSpc>
                        <a:spcAft>
                          <a:spcPts val="800"/>
                        </a:spcAft>
                        <a:buNone/>
                      </a:pPr>
                      <a:r>
                        <a:rPr lang="en-US" sz="9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87.2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93.5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93.7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marL="0" marR="0" algn="ctr">
                        <a:lnSpc>
                          <a:spcPct val="107000"/>
                        </a:lnSpc>
                        <a:spcAft>
                          <a:spcPts val="800"/>
                        </a:spcAft>
                        <a:buNone/>
                      </a:pPr>
                      <a:r>
                        <a:rPr lang="en-US" sz="900">
                          <a:effectLst/>
                        </a:rPr>
                        <a:t>53.5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7510256"/>
                  </a:ext>
                </a:extLst>
              </a:tr>
              <a:tr h="273910">
                <a:tc>
                  <a:txBody>
                    <a:bodyPr/>
                    <a:lstStyle/>
                    <a:p>
                      <a:pPr marL="0" marR="0" algn="ctr">
                        <a:lnSpc>
                          <a:spcPct val="107000"/>
                        </a:lnSpc>
                        <a:spcAft>
                          <a:spcPts val="800"/>
                        </a:spcAft>
                        <a:buNone/>
                      </a:pPr>
                      <a:r>
                        <a:rPr lang="en-US" sz="9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82855261"/>
                  </a:ext>
                </a:extLst>
              </a:tr>
              <a:tr h="273910">
                <a:tc>
                  <a:txBody>
                    <a:bodyPr/>
                    <a:lstStyle/>
                    <a:p>
                      <a:pPr marL="0" marR="0" algn="ctr">
                        <a:lnSpc>
                          <a:spcPct val="107000"/>
                        </a:lnSpc>
                        <a:spcAft>
                          <a:spcPts val="800"/>
                        </a:spcAft>
                        <a:buNone/>
                      </a:pPr>
                      <a:r>
                        <a:rPr lang="en-US" sz="9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28.4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55.1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900">
                          <a:effectLst/>
                        </a:rPr>
                        <a:t>48.7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5253376"/>
                  </a:ext>
                </a:extLst>
              </a:tr>
            </a:tbl>
          </a:graphicData>
        </a:graphic>
      </p:graphicFrame>
      <p:sp>
        <p:nvSpPr>
          <p:cNvPr id="9" name="Rectangle 8">
            <a:extLst>
              <a:ext uri="{FF2B5EF4-FFF2-40B4-BE49-F238E27FC236}">
                <a16:creationId xmlns:a16="http://schemas.microsoft.com/office/drawing/2014/main" id="{E1C5C6D1-DACD-9D44-DC3E-7A4A59A2FFC8}"/>
              </a:ext>
            </a:extLst>
          </p:cNvPr>
          <p:cNvSpPr/>
          <p:nvPr/>
        </p:nvSpPr>
        <p:spPr>
          <a:xfrm>
            <a:off x="2973835" y="4092245"/>
            <a:ext cx="214630" cy="1936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2">
            <a:extLst>
              <a:ext uri="{FF2B5EF4-FFF2-40B4-BE49-F238E27FC236}">
                <a16:creationId xmlns:a16="http://schemas.microsoft.com/office/drawing/2014/main" id="{8EC0EACB-B51A-285E-9FC1-B3FAF09558F1}"/>
              </a:ext>
            </a:extLst>
          </p:cNvPr>
          <p:cNvSpPr txBox="1"/>
          <p:nvPr/>
        </p:nvSpPr>
        <p:spPr>
          <a:xfrm>
            <a:off x="3151635" y="4066845"/>
            <a:ext cx="1548765" cy="242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Event hour in RA window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2">
            <a:extLst>
              <a:ext uri="{FF2B5EF4-FFF2-40B4-BE49-F238E27FC236}">
                <a16:creationId xmlns:a16="http://schemas.microsoft.com/office/drawing/2014/main" id="{3AA0863A-DF53-8634-1229-40879AB3D8ED}"/>
              </a:ext>
            </a:extLst>
          </p:cNvPr>
          <p:cNvSpPr txBox="1"/>
          <p:nvPr/>
        </p:nvSpPr>
        <p:spPr>
          <a:xfrm>
            <a:off x="5097910" y="4058590"/>
            <a:ext cx="2094230" cy="2527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Non-event hour in RA window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BCD65D2-5E3F-D2B0-A378-8F089D5B2C68}"/>
              </a:ext>
            </a:extLst>
          </p:cNvPr>
          <p:cNvSpPr/>
          <p:nvPr/>
        </p:nvSpPr>
        <p:spPr>
          <a:xfrm>
            <a:off x="4910585" y="4092245"/>
            <a:ext cx="214630" cy="1936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Rounded Corners 3">
            <a:extLst>
              <a:ext uri="{FF2B5EF4-FFF2-40B4-BE49-F238E27FC236}">
                <a16:creationId xmlns:a16="http://schemas.microsoft.com/office/drawing/2014/main" id="{1F8E325C-A217-CEF2-1C76-9735CF876D9A}"/>
              </a:ext>
            </a:extLst>
          </p:cNvPr>
          <p:cNvSpPr/>
          <p:nvPr/>
        </p:nvSpPr>
        <p:spPr>
          <a:xfrm>
            <a:off x="6661350" y="1145520"/>
            <a:ext cx="595662" cy="2739099"/>
          </a:xfrm>
          <a:prstGeom prst="roundRect">
            <a:avLst>
              <a:gd name="adj" fmla="val 5322"/>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ED52904-DC10-054E-FC94-D09402326995}"/>
              </a:ext>
            </a:extLst>
          </p:cNvPr>
          <p:cNvCxnSpPr>
            <a:cxnSpLocks/>
          </p:cNvCxnSpPr>
          <p:nvPr/>
        </p:nvCxnSpPr>
        <p:spPr>
          <a:xfrm>
            <a:off x="5970954" y="2864338"/>
            <a:ext cx="0" cy="926124"/>
          </a:xfrm>
          <a:prstGeom prst="straightConnector1">
            <a:avLst/>
          </a:prstGeom>
          <a:ln w="57150">
            <a:solidFill>
              <a:schemeClr val="bg1">
                <a:lumMod val="50000"/>
              </a:schemeClr>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308611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0FD-39AE-AE57-F33A-B1F50CC076A7}"/>
              </a:ext>
            </a:extLst>
          </p:cNvPr>
          <p:cNvSpPr>
            <a:spLocks noGrp="1"/>
          </p:cNvSpPr>
          <p:nvPr>
            <p:ph type="title"/>
          </p:nvPr>
        </p:nvSpPr>
        <p:spPr/>
        <p:txBody>
          <a:bodyPr/>
          <a:lstStyle/>
          <a:p>
            <a:r>
              <a:rPr lang="en-US"/>
              <a:t>Ex-Ante Impacts Across the Forecast period</a:t>
            </a:r>
          </a:p>
        </p:txBody>
      </p:sp>
      <p:sp>
        <p:nvSpPr>
          <p:cNvPr id="3" name="Text Placeholder 2">
            <a:extLst>
              <a:ext uri="{FF2B5EF4-FFF2-40B4-BE49-F238E27FC236}">
                <a16:creationId xmlns:a16="http://schemas.microsoft.com/office/drawing/2014/main" id="{6461E8F7-707F-1B0A-A353-88861AF85A73}"/>
              </a:ext>
            </a:extLst>
          </p:cNvPr>
          <p:cNvSpPr>
            <a:spLocks noGrp="1"/>
          </p:cNvSpPr>
          <p:nvPr>
            <p:ph type="body" sz="quarter" idx="15"/>
          </p:nvPr>
        </p:nvSpPr>
        <p:spPr/>
        <p:txBody>
          <a:bodyPr/>
          <a:lstStyle/>
          <a:p>
            <a:r>
              <a:rPr lang="en-US" b="1" u="sng"/>
              <a:t>PG&amp;E</a:t>
            </a:r>
            <a:r>
              <a:rPr lang="en-US" b="1"/>
              <a:t> Program-level </a:t>
            </a:r>
            <a:r>
              <a:rPr lang="en-US" b="1" u="sng"/>
              <a:t>August</a:t>
            </a:r>
            <a:r>
              <a:rPr lang="en-US"/>
              <a:t> Monthly System Worst Day</a:t>
            </a:r>
          </a:p>
        </p:txBody>
      </p:sp>
      <p:pic>
        <p:nvPicPr>
          <p:cNvPr id="7" name="Picture 6" descr="A graph showing the number of years&#10;&#10;AI-generated content may be incorrect.">
            <a:extLst>
              <a:ext uri="{FF2B5EF4-FFF2-40B4-BE49-F238E27FC236}">
                <a16:creationId xmlns:a16="http://schemas.microsoft.com/office/drawing/2014/main" id="{6155E954-BDA8-D5AF-D3CD-57F034B2CC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789" y="1262063"/>
            <a:ext cx="5693922" cy="2846961"/>
          </a:xfrm>
          <a:prstGeom prst="rect">
            <a:avLst/>
          </a:prstGeom>
        </p:spPr>
      </p:pic>
      <p:sp>
        <p:nvSpPr>
          <p:cNvPr id="9" name="TextBox 8">
            <a:extLst>
              <a:ext uri="{FF2B5EF4-FFF2-40B4-BE49-F238E27FC236}">
                <a16:creationId xmlns:a16="http://schemas.microsoft.com/office/drawing/2014/main" id="{9FFA1772-F93A-8558-EF44-4F5882BDEE52}"/>
              </a:ext>
            </a:extLst>
          </p:cNvPr>
          <p:cNvSpPr txBox="1"/>
          <p:nvPr/>
        </p:nvSpPr>
        <p:spPr>
          <a:xfrm>
            <a:off x="6497962" y="996763"/>
            <a:ext cx="4572000" cy="307777"/>
          </a:xfrm>
          <a:prstGeom prst="rect">
            <a:avLst/>
          </a:prstGeom>
          <a:noFill/>
        </p:spPr>
        <p:txBody>
          <a:bodyPr wrap="square">
            <a:spAutoFit/>
          </a:bodyPr>
          <a:lstStyle/>
          <a:p>
            <a:r>
              <a:rPr lang="en-US" sz="1400">
                <a:effectLst/>
                <a:latin typeface="Calibri" panose="020F0502020204030204" pitchFamily="34" charset="0"/>
                <a:ea typeface="Calibri" panose="020F0502020204030204" pitchFamily="34" charset="0"/>
                <a:cs typeface="Times New Roman" panose="02020603050405020304" pitchFamily="18" charset="0"/>
              </a:rPr>
              <a:t>Max 195.4</a:t>
            </a:r>
            <a:endParaRPr lang="en-US" sz="1400"/>
          </a:p>
        </p:txBody>
      </p:sp>
      <p:sp>
        <p:nvSpPr>
          <p:cNvPr id="4" name="Footer Placeholder 4">
            <a:extLst>
              <a:ext uri="{FF2B5EF4-FFF2-40B4-BE49-F238E27FC236}">
                <a16:creationId xmlns:a16="http://schemas.microsoft.com/office/drawing/2014/main" id="{1DA433E2-A281-C611-5A7F-897D61946451}"/>
              </a:ext>
            </a:extLst>
          </p:cNvPr>
          <p:cNvSpPr>
            <a:spLocks noGrp="1"/>
          </p:cNvSpPr>
          <p:nvPr>
            <p:ph type="ftr" sz="quarter" idx="3"/>
          </p:nvPr>
        </p:nvSpPr>
        <p:spPr>
          <a:xfrm>
            <a:off x="4847771" y="4689793"/>
            <a:ext cx="3627156" cy="273050"/>
          </a:xfrm>
        </p:spPr>
        <p:txBody>
          <a:bodyPr/>
          <a:lstStyle/>
          <a:p>
            <a:r>
              <a:rPr lang="en-US"/>
              <a:t>PY2024 Statewide BIP</a:t>
            </a:r>
          </a:p>
        </p:txBody>
      </p:sp>
      <p:sp>
        <p:nvSpPr>
          <p:cNvPr id="5" name="TextBox 4">
            <a:extLst>
              <a:ext uri="{FF2B5EF4-FFF2-40B4-BE49-F238E27FC236}">
                <a16:creationId xmlns:a16="http://schemas.microsoft.com/office/drawing/2014/main" id="{3DC7D336-B25F-2A68-2954-765ED97FADC9}"/>
              </a:ext>
            </a:extLst>
          </p:cNvPr>
          <p:cNvSpPr txBox="1"/>
          <p:nvPr/>
        </p:nvSpPr>
        <p:spPr>
          <a:xfrm>
            <a:off x="1979750" y="996763"/>
            <a:ext cx="924815" cy="307777"/>
          </a:xfrm>
          <a:prstGeom prst="rect">
            <a:avLst/>
          </a:prstGeom>
          <a:noFill/>
        </p:spPr>
        <p:txBody>
          <a:bodyPr wrap="square">
            <a:spAutoFit/>
          </a:bodyPr>
          <a:lstStyle/>
          <a:p>
            <a:r>
              <a:rPr lang="en-US" sz="1400">
                <a:effectLst/>
                <a:latin typeface="Calibri" panose="020F0502020204030204" pitchFamily="34" charset="0"/>
                <a:ea typeface="Calibri" panose="020F0502020204030204" pitchFamily="34" charset="0"/>
                <a:cs typeface="Times New Roman" panose="02020603050405020304" pitchFamily="18" charset="0"/>
              </a:rPr>
              <a:t>Min 132.4</a:t>
            </a:r>
            <a:endParaRPr lang="en-US" sz="1400"/>
          </a:p>
        </p:txBody>
      </p:sp>
    </p:spTree>
    <p:extLst>
      <p:ext uri="{BB962C8B-B14F-4D97-AF65-F5344CB8AC3E}">
        <p14:creationId xmlns:p14="http://schemas.microsoft.com/office/powerpoint/2010/main" val="27412954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C9F74C0-45B2-55FE-1B49-E49BA5DCB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D88A4-8236-74C3-1E3F-AFAD553F8FD9}"/>
              </a:ext>
            </a:extLst>
          </p:cNvPr>
          <p:cNvSpPr>
            <a:spLocks noGrp="1"/>
          </p:cNvSpPr>
          <p:nvPr>
            <p:ph type="title"/>
          </p:nvPr>
        </p:nvSpPr>
        <p:spPr/>
        <p:txBody>
          <a:bodyPr/>
          <a:lstStyle/>
          <a:p>
            <a:r>
              <a:rPr lang="en-US"/>
              <a:t>Ex-Ante Load Shape</a:t>
            </a:r>
          </a:p>
        </p:txBody>
      </p:sp>
      <p:sp>
        <p:nvSpPr>
          <p:cNvPr id="3" name="Text Placeholder 2">
            <a:extLst>
              <a:ext uri="{FF2B5EF4-FFF2-40B4-BE49-F238E27FC236}">
                <a16:creationId xmlns:a16="http://schemas.microsoft.com/office/drawing/2014/main" id="{37A859C5-C82E-82C0-49DC-628A22A3C6B5}"/>
              </a:ext>
            </a:extLst>
          </p:cNvPr>
          <p:cNvSpPr>
            <a:spLocks noGrp="1"/>
          </p:cNvSpPr>
          <p:nvPr>
            <p:ph type="body" sz="quarter" idx="15"/>
          </p:nvPr>
        </p:nvSpPr>
        <p:spPr/>
        <p:txBody>
          <a:bodyPr/>
          <a:lstStyle/>
          <a:p>
            <a:r>
              <a:rPr lang="en-US" b="1" u="sng"/>
              <a:t>PG&amp;E</a:t>
            </a:r>
            <a:r>
              <a:rPr lang="en-US" b="1"/>
              <a:t> Program-level </a:t>
            </a:r>
            <a:r>
              <a:rPr lang="en-US" b="1" u="sng"/>
              <a:t>August</a:t>
            </a:r>
            <a:r>
              <a:rPr lang="en-US"/>
              <a:t> Monthly System Worst Day, 2025</a:t>
            </a:r>
          </a:p>
        </p:txBody>
      </p:sp>
      <p:sp>
        <p:nvSpPr>
          <p:cNvPr id="4" name="Footer Placeholder 4">
            <a:extLst>
              <a:ext uri="{FF2B5EF4-FFF2-40B4-BE49-F238E27FC236}">
                <a16:creationId xmlns:a16="http://schemas.microsoft.com/office/drawing/2014/main" id="{B230500E-2C07-61A2-FD1D-8D0FADD431A2}"/>
              </a:ext>
            </a:extLst>
          </p:cNvPr>
          <p:cNvSpPr>
            <a:spLocks noGrp="1"/>
          </p:cNvSpPr>
          <p:nvPr>
            <p:ph type="ftr" sz="quarter" idx="3"/>
          </p:nvPr>
        </p:nvSpPr>
        <p:spPr>
          <a:xfrm>
            <a:off x="4847771" y="4689793"/>
            <a:ext cx="3627156" cy="273050"/>
          </a:xfrm>
        </p:spPr>
        <p:txBody>
          <a:bodyPr/>
          <a:lstStyle/>
          <a:p>
            <a:r>
              <a:rPr lang="en-US"/>
              <a:t>PY2024 Statewide BIP</a:t>
            </a:r>
          </a:p>
        </p:txBody>
      </p:sp>
      <p:pic>
        <p:nvPicPr>
          <p:cNvPr id="1026" name="Picture 2" descr="A graph with a line and numbers&#10;&#10;AI-generated content may be incorrect., Picture">
            <a:extLst>
              <a:ext uri="{FF2B5EF4-FFF2-40B4-BE49-F238E27FC236}">
                <a16:creationId xmlns:a16="http://schemas.microsoft.com/office/drawing/2014/main" id="{F78CE50C-4F8C-A8B2-3368-FBB7B3846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361" y="1333196"/>
            <a:ext cx="5868654" cy="2701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1, Picture">
            <a:extLst>
              <a:ext uri="{FF2B5EF4-FFF2-40B4-BE49-F238E27FC236}">
                <a16:creationId xmlns:a16="http://schemas.microsoft.com/office/drawing/2014/main" id="{BFBAD90E-4F95-1939-FD4E-FEDDE8D7E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975" y="4034437"/>
            <a:ext cx="551497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353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FDF6-FB83-3716-1356-9A298E4B1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FF53A7-E2DA-7A10-978C-4AEB06FBCFA4}"/>
              </a:ext>
            </a:extLst>
          </p:cNvPr>
          <p:cNvSpPr>
            <a:spLocks noGrp="1"/>
          </p:cNvSpPr>
          <p:nvPr>
            <p:ph type="title"/>
          </p:nvPr>
        </p:nvSpPr>
        <p:spPr/>
        <p:txBody>
          <a:bodyPr/>
          <a:lstStyle/>
          <a:p>
            <a:r>
              <a:rPr lang="en-US"/>
              <a:t>Ex-Ante Impacts Overview</a:t>
            </a:r>
          </a:p>
        </p:txBody>
      </p:sp>
      <p:sp>
        <p:nvSpPr>
          <p:cNvPr id="3" name="Text Placeholder 2">
            <a:extLst>
              <a:ext uri="{FF2B5EF4-FFF2-40B4-BE49-F238E27FC236}">
                <a16:creationId xmlns:a16="http://schemas.microsoft.com/office/drawing/2014/main" id="{89D80171-A816-B073-F999-4813E818B015}"/>
              </a:ext>
            </a:extLst>
          </p:cNvPr>
          <p:cNvSpPr>
            <a:spLocks noGrp="1"/>
          </p:cNvSpPr>
          <p:nvPr>
            <p:ph type="body" sz="quarter" idx="15"/>
          </p:nvPr>
        </p:nvSpPr>
        <p:spPr/>
        <p:txBody>
          <a:bodyPr/>
          <a:lstStyle/>
          <a:p>
            <a:r>
              <a:rPr lang="en-US" b="1" u="sng"/>
              <a:t>SCE</a:t>
            </a:r>
            <a:r>
              <a:rPr lang="en-US" b="1"/>
              <a:t> </a:t>
            </a:r>
            <a:r>
              <a:rPr lang="en-US" b="1" u="sng"/>
              <a:t>August</a:t>
            </a:r>
            <a:r>
              <a:rPr lang="en-US"/>
              <a:t> Monthly System Worst Day – Average over six hour event</a:t>
            </a:r>
          </a:p>
        </p:txBody>
      </p:sp>
      <p:sp>
        <p:nvSpPr>
          <p:cNvPr id="4" name="Text Placeholder 3">
            <a:extLst>
              <a:ext uri="{FF2B5EF4-FFF2-40B4-BE49-F238E27FC236}">
                <a16:creationId xmlns:a16="http://schemas.microsoft.com/office/drawing/2014/main" id="{BC05CDEB-BCEC-57B7-15AA-60AD1AA0AFE6}"/>
              </a:ext>
            </a:extLst>
          </p:cNvPr>
          <p:cNvSpPr>
            <a:spLocks noGrp="1"/>
          </p:cNvSpPr>
          <p:nvPr>
            <p:ph type="body" sz="quarter" idx="16"/>
          </p:nvPr>
        </p:nvSpPr>
        <p:spPr>
          <a:xfrm>
            <a:off x="361950" y="899026"/>
            <a:ext cx="8229600" cy="448772"/>
          </a:xfrm>
        </p:spPr>
        <p:txBody>
          <a:bodyPr/>
          <a:lstStyle/>
          <a:p>
            <a:pPr marL="0" indent="0">
              <a:buNone/>
            </a:pPr>
            <a:r>
              <a:rPr lang="en-US" b="1" u="sng"/>
              <a:t>Program</a:t>
            </a:r>
          </a:p>
        </p:txBody>
      </p:sp>
      <p:graphicFrame>
        <p:nvGraphicFramePr>
          <p:cNvPr id="6" name="Table 5">
            <a:extLst>
              <a:ext uri="{FF2B5EF4-FFF2-40B4-BE49-F238E27FC236}">
                <a16:creationId xmlns:a16="http://schemas.microsoft.com/office/drawing/2014/main" id="{0617FDB0-B647-F306-573F-7F998820985D}"/>
              </a:ext>
            </a:extLst>
          </p:cNvPr>
          <p:cNvGraphicFramePr>
            <a:graphicFrameLocks noGrp="1"/>
          </p:cNvGraphicFramePr>
          <p:nvPr>
            <p:extLst>
              <p:ext uri="{D42A27DB-BD31-4B8C-83A1-F6EECF244321}">
                <p14:modId xmlns:p14="http://schemas.microsoft.com/office/powerpoint/2010/main" val="630452533"/>
              </p:ext>
            </p:extLst>
          </p:nvPr>
        </p:nvGraphicFramePr>
        <p:xfrm>
          <a:off x="461010" y="1222843"/>
          <a:ext cx="7886699" cy="1453833"/>
        </p:xfrm>
        <a:graphic>
          <a:graphicData uri="http://schemas.openxmlformats.org/drawingml/2006/table">
            <a:tbl>
              <a:tblPr firstRow="1" firstCol="1" bandRow="1">
                <a:tableStyleId>{8799B23B-EC83-4686-B30A-512413B5E67A}</a:tableStyleId>
              </a:tblPr>
              <a:tblGrid>
                <a:gridCol w="744653">
                  <a:extLst>
                    <a:ext uri="{9D8B030D-6E8A-4147-A177-3AD203B41FA5}">
                      <a16:colId xmlns:a16="http://schemas.microsoft.com/office/drawing/2014/main" val="4050184884"/>
                    </a:ext>
                  </a:extLst>
                </a:gridCol>
                <a:gridCol w="720988">
                  <a:extLst>
                    <a:ext uri="{9D8B030D-6E8A-4147-A177-3AD203B41FA5}">
                      <a16:colId xmlns:a16="http://schemas.microsoft.com/office/drawing/2014/main" val="1730004827"/>
                    </a:ext>
                  </a:extLst>
                </a:gridCol>
                <a:gridCol w="697323">
                  <a:extLst>
                    <a:ext uri="{9D8B030D-6E8A-4147-A177-3AD203B41FA5}">
                      <a16:colId xmlns:a16="http://schemas.microsoft.com/office/drawing/2014/main" val="1101031621"/>
                    </a:ext>
                  </a:extLst>
                </a:gridCol>
                <a:gridCol w="793561">
                  <a:extLst>
                    <a:ext uri="{9D8B030D-6E8A-4147-A177-3AD203B41FA5}">
                      <a16:colId xmlns:a16="http://schemas.microsoft.com/office/drawing/2014/main" val="3434022706"/>
                    </a:ext>
                  </a:extLst>
                </a:gridCol>
                <a:gridCol w="683125">
                  <a:extLst>
                    <a:ext uri="{9D8B030D-6E8A-4147-A177-3AD203B41FA5}">
                      <a16:colId xmlns:a16="http://schemas.microsoft.com/office/drawing/2014/main" val="137170458"/>
                    </a:ext>
                  </a:extLst>
                </a:gridCol>
                <a:gridCol w="683125">
                  <a:extLst>
                    <a:ext uri="{9D8B030D-6E8A-4147-A177-3AD203B41FA5}">
                      <a16:colId xmlns:a16="http://schemas.microsoft.com/office/drawing/2014/main" val="4284767207"/>
                    </a:ext>
                  </a:extLst>
                </a:gridCol>
                <a:gridCol w="683125">
                  <a:extLst>
                    <a:ext uri="{9D8B030D-6E8A-4147-A177-3AD203B41FA5}">
                      <a16:colId xmlns:a16="http://schemas.microsoft.com/office/drawing/2014/main" val="434797623"/>
                    </a:ext>
                  </a:extLst>
                </a:gridCol>
                <a:gridCol w="683125">
                  <a:extLst>
                    <a:ext uri="{9D8B030D-6E8A-4147-A177-3AD203B41FA5}">
                      <a16:colId xmlns:a16="http://schemas.microsoft.com/office/drawing/2014/main" val="2177962531"/>
                    </a:ext>
                  </a:extLst>
                </a:gridCol>
                <a:gridCol w="727299">
                  <a:extLst>
                    <a:ext uri="{9D8B030D-6E8A-4147-A177-3AD203B41FA5}">
                      <a16:colId xmlns:a16="http://schemas.microsoft.com/office/drawing/2014/main" val="3445490424"/>
                    </a:ext>
                  </a:extLst>
                </a:gridCol>
                <a:gridCol w="571111">
                  <a:extLst>
                    <a:ext uri="{9D8B030D-6E8A-4147-A177-3AD203B41FA5}">
                      <a16:colId xmlns:a16="http://schemas.microsoft.com/office/drawing/2014/main" val="70136152"/>
                    </a:ext>
                  </a:extLst>
                </a:gridCol>
                <a:gridCol w="899264">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100">
                          <a:effectLst/>
                        </a:rPr>
                        <a:t>Weather Source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Weather Year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Event Dispatch (HE)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Number of Participants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gridSpan="2">
                  <a:txBody>
                    <a:bodyPr/>
                    <a:lstStyle/>
                    <a:p>
                      <a:pPr marL="0" marR="0" algn="ctr">
                        <a:lnSpc>
                          <a:spcPct val="107000"/>
                        </a:lnSpc>
                        <a:buNone/>
                      </a:pPr>
                      <a:r>
                        <a:rPr lang="en-US" sz="1100">
                          <a:effectLst/>
                        </a:rPr>
                        <a:t>Aggregate</a:t>
                      </a:r>
                    </a:p>
                    <a:p>
                      <a:pPr marL="0" marR="0" algn="ctr">
                        <a:lnSpc>
                          <a:spcPct val="107000"/>
                        </a:lnSpc>
                        <a:buNone/>
                      </a:pPr>
                      <a:r>
                        <a:rPr lang="en-US" sz="1100">
                          <a:effectLst/>
                        </a:rPr>
                        <a:t>(MWh/h)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effectLst/>
                        </a:rPr>
                        <a:t>Per Capita</a:t>
                      </a:r>
                    </a:p>
                    <a:p>
                      <a:pPr marL="0" marR="0" algn="ctr">
                        <a:lnSpc>
                          <a:spcPct val="107000"/>
                        </a:lnSpc>
                        <a:buNone/>
                      </a:pPr>
                      <a:r>
                        <a:rPr lang="en-US" sz="1100">
                          <a:effectLst/>
                        </a:rPr>
                        <a:t>(kWh/h)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a:effectLst/>
                        </a:rPr>
                        <a:t>Percent Load Reduction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solidFill>
                      <a:schemeClr val="accent4"/>
                    </a:solidFill>
                  </a:tcPr>
                </a:tc>
                <a:tc rowSpan="2">
                  <a:txBody>
                    <a:bodyPr/>
                    <a:lstStyle/>
                    <a:p>
                      <a:pPr marL="0" marR="0" algn="ctr">
                        <a:lnSpc>
                          <a:spcPct val="107000"/>
                        </a:lnSpc>
                        <a:buNone/>
                      </a:pPr>
                      <a:r>
                        <a:rPr lang="en-US" sz="1100">
                          <a:effectLst/>
                        </a:rPr>
                        <a:t>FSL (MWh/h)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FSL Achievement Rate</a:t>
                      </a:r>
                    </a:p>
                    <a:p>
                      <a:pPr marL="0" marR="0" algn="ctr">
                        <a:lnSpc>
                          <a:spcPct val="107000"/>
                        </a:lnSpc>
                        <a:buNone/>
                      </a:pPr>
                      <a:r>
                        <a:rPr lang="en-US" sz="1100">
                          <a:effectLst/>
                        </a:rPr>
                        <a: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100" b="1">
                          <a:effectLst/>
                        </a:rPr>
                        <a:t>Ref. </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Ref.</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CAISO</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580.9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419.4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1,755.0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6420455"/>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CAISO</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580.5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419.2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1,753.9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1,266.6</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7619189"/>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419.6</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1,755.2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1,267.5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31674738"/>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580.7</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419.3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1,754.3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1,266.7</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23933051"/>
                  </a:ext>
                </a:extLst>
              </a:tr>
            </a:tbl>
          </a:graphicData>
        </a:graphic>
      </p:graphicFrame>
      <p:sp>
        <p:nvSpPr>
          <p:cNvPr id="7" name="TextBox 6">
            <a:extLst>
              <a:ext uri="{FF2B5EF4-FFF2-40B4-BE49-F238E27FC236}">
                <a16:creationId xmlns:a16="http://schemas.microsoft.com/office/drawing/2014/main" id="{C45692F0-15C7-59C2-F751-DFFB6C79D0D2}"/>
              </a:ext>
            </a:extLst>
          </p:cNvPr>
          <p:cNvSpPr txBox="1"/>
          <p:nvPr/>
        </p:nvSpPr>
        <p:spPr>
          <a:xfrm>
            <a:off x="5408265" y="65064"/>
            <a:ext cx="3860426" cy="914400"/>
          </a:xfrm>
          <a:prstGeom prst="rect">
            <a:avLst/>
          </a:prstGeom>
        </p:spPr>
        <p:txBody>
          <a:bodyPr wrap="square" rtlCol="0">
            <a:normAutofit/>
          </a:bodyPr>
          <a:lstStyle/>
          <a:p>
            <a:pPr algn="l"/>
            <a:r>
              <a:rPr lang="en-US" sz="1000" b="0"/>
              <a:t>Because SCE enrollment is not forecasted to grow during the forecast window, these values are representative of the PY2025-2035 forecast</a:t>
            </a:r>
          </a:p>
        </p:txBody>
      </p:sp>
      <p:sp>
        <p:nvSpPr>
          <p:cNvPr id="8" name="Text Placeholder 3">
            <a:extLst>
              <a:ext uri="{FF2B5EF4-FFF2-40B4-BE49-F238E27FC236}">
                <a16:creationId xmlns:a16="http://schemas.microsoft.com/office/drawing/2014/main" id="{1509B635-3C61-9EC1-69C1-F99D0AED9B77}"/>
              </a:ext>
            </a:extLst>
          </p:cNvPr>
          <p:cNvSpPr txBox="1">
            <a:spLocks/>
          </p:cNvSpPr>
          <p:nvPr/>
        </p:nvSpPr>
        <p:spPr>
          <a:xfrm>
            <a:off x="361950" y="2660850"/>
            <a:ext cx="8229600" cy="448772"/>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u="sng"/>
              <a:t>Portfolio</a:t>
            </a:r>
          </a:p>
        </p:txBody>
      </p:sp>
      <p:graphicFrame>
        <p:nvGraphicFramePr>
          <p:cNvPr id="9" name="Table 8">
            <a:extLst>
              <a:ext uri="{FF2B5EF4-FFF2-40B4-BE49-F238E27FC236}">
                <a16:creationId xmlns:a16="http://schemas.microsoft.com/office/drawing/2014/main" id="{4FEA25CD-F090-A095-040D-046E73C254C5}"/>
              </a:ext>
            </a:extLst>
          </p:cNvPr>
          <p:cNvGraphicFramePr>
            <a:graphicFrameLocks noGrp="1"/>
          </p:cNvGraphicFramePr>
          <p:nvPr>
            <p:extLst>
              <p:ext uri="{D42A27DB-BD31-4B8C-83A1-F6EECF244321}">
                <p14:modId xmlns:p14="http://schemas.microsoft.com/office/powerpoint/2010/main" val="1454234147"/>
              </p:ext>
            </p:extLst>
          </p:nvPr>
        </p:nvGraphicFramePr>
        <p:xfrm>
          <a:off x="461010" y="2984667"/>
          <a:ext cx="7886699" cy="1453833"/>
        </p:xfrm>
        <a:graphic>
          <a:graphicData uri="http://schemas.openxmlformats.org/drawingml/2006/table">
            <a:tbl>
              <a:tblPr firstRow="1" firstCol="1" bandRow="1">
                <a:tableStyleId>{8799B23B-EC83-4686-B30A-512413B5E67A}</a:tableStyleId>
              </a:tblPr>
              <a:tblGrid>
                <a:gridCol w="744653">
                  <a:extLst>
                    <a:ext uri="{9D8B030D-6E8A-4147-A177-3AD203B41FA5}">
                      <a16:colId xmlns:a16="http://schemas.microsoft.com/office/drawing/2014/main" val="4050184884"/>
                    </a:ext>
                  </a:extLst>
                </a:gridCol>
                <a:gridCol w="720988">
                  <a:extLst>
                    <a:ext uri="{9D8B030D-6E8A-4147-A177-3AD203B41FA5}">
                      <a16:colId xmlns:a16="http://schemas.microsoft.com/office/drawing/2014/main" val="1730004827"/>
                    </a:ext>
                  </a:extLst>
                </a:gridCol>
                <a:gridCol w="697323">
                  <a:extLst>
                    <a:ext uri="{9D8B030D-6E8A-4147-A177-3AD203B41FA5}">
                      <a16:colId xmlns:a16="http://schemas.microsoft.com/office/drawing/2014/main" val="1101031621"/>
                    </a:ext>
                  </a:extLst>
                </a:gridCol>
                <a:gridCol w="793561">
                  <a:extLst>
                    <a:ext uri="{9D8B030D-6E8A-4147-A177-3AD203B41FA5}">
                      <a16:colId xmlns:a16="http://schemas.microsoft.com/office/drawing/2014/main" val="3434022706"/>
                    </a:ext>
                  </a:extLst>
                </a:gridCol>
                <a:gridCol w="683125">
                  <a:extLst>
                    <a:ext uri="{9D8B030D-6E8A-4147-A177-3AD203B41FA5}">
                      <a16:colId xmlns:a16="http://schemas.microsoft.com/office/drawing/2014/main" val="137170458"/>
                    </a:ext>
                  </a:extLst>
                </a:gridCol>
                <a:gridCol w="683125">
                  <a:extLst>
                    <a:ext uri="{9D8B030D-6E8A-4147-A177-3AD203B41FA5}">
                      <a16:colId xmlns:a16="http://schemas.microsoft.com/office/drawing/2014/main" val="4284767207"/>
                    </a:ext>
                  </a:extLst>
                </a:gridCol>
                <a:gridCol w="683125">
                  <a:extLst>
                    <a:ext uri="{9D8B030D-6E8A-4147-A177-3AD203B41FA5}">
                      <a16:colId xmlns:a16="http://schemas.microsoft.com/office/drawing/2014/main" val="434797623"/>
                    </a:ext>
                  </a:extLst>
                </a:gridCol>
                <a:gridCol w="683125">
                  <a:extLst>
                    <a:ext uri="{9D8B030D-6E8A-4147-A177-3AD203B41FA5}">
                      <a16:colId xmlns:a16="http://schemas.microsoft.com/office/drawing/2014/main" val="2177962531"/>
                    </a:ext>
                  </a:extLst>
                </a:gridCol>
                <a:gridCol w="727299">
                  <a:extLst>
                    <a:ext uri="{9D8B030D-6E8A-4147-A177-3AD203B41FA5}">
                      <a16:colId xmlns:a16="http://schemas.microsoft.com/office/drawing/2014/main" val="3445490424"/>
                    </a:ext>
                  </a:extLst>
                </a:gridCol>
                <a:gridCol w="571111">
                  <a:extLst>
                    <a:ext uri="{9D8B030D-6E8A-4147-A177-3AD203B41FA5}">
                      <a16:colId xmlns:a16="http://schemas.microsoft.com/office/drawing/2014/main" val="70136152"/>
                    </a:ext>
                  </a:extLst>
                </a:gridCol>
                <a:gridCol w="899264">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100">
                          <a:effectLst/>
                        </a:rPr>
                        <a:t>Weather Source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Weather Year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Event Dispatch (HE)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Number of Participants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gridSpan="2">
                  <a:txBody>
                    <a:bodyPr/>
                    <a:lstStyle/>
                    <a:p>
                      <a:pPr marL="0" marR="0" algn="ctr">
                        <a:lnSpc>
                          <a:spcPct val="107000"/>
                        </a:lnSpc>
                        <a:buNone/>
                      </a:pPr>
                      <a:r>
                        <a:rPr lang="en-US" sz="1100">
                          <a:effectLst/>
                        </a:rPr>
                        <a:t>Aggregate</a:t>
                      </a:r>
                    </a:p>
                    <a:p>
                      <a:pPr marL="0" marR="0" algn="ctr">
                        <a:lnSpc>
                          <a:spcPct val="107000"/>
                        </a:lnSpc>
                        <a:buNone/>
                      </a:pPr>
                      <a:r>
                        <a:rPr lang="en-US" sz="1100">
                          <a:effectLst/>
                        </a:rPr>
                        <a:t>(MWh/h)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effectLst/>
                        </a:rPr>
                        <a:t>Per Capita</a:t>
                      </a:r>
                    </a:p>
                    <a:p>
                      <a:pPr marL="0" marR="0" algn="ctr">
                        <a:lnSpc>
                          <a:spcPct val="107000"/>
                        </a:lnSpc>
                        <a:buNone/>
                      </a:pPr>
                      <a:r>
                        <a:rPr lang="en-US" sz="1100">
                          <a:effectLst/>
                        </a:rPr>
                        <a:t>(kWh/h)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a:effectLst/>
                        </a:rPr>
                        <a:t>Percent Load Reduction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solidFill>
                      <a:schemeClr val="accent4"/>
                    </a:solidFill>
                  </a:tcPr>
                </a:tc>
                <a:tc rowSpan="2">
                  <a:txBody>
                    <a:bodyPr/>
                    <a:lstStyle/>
                    <a:p>
                      <a:pPr marL="0" marR="0" algn="ctr">
                        <a:lnSpc>
                          <a:spcPct val="107000"/>
                        </a:lnSpc>
                        <a:buNone/>
                      </a:pPr>
                      <a:r>
                        <a:rPr lang="en-US" sz="1100">
                          <a:effectLst/>
                        </a:rPr>
                        <a:t>FSL (MWh/h)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FSL Achievement Rate</a:t>
                      </a:r>
                    </a:p>
                    <a:p>
                      <a:pPr marL="0" marR="0" algn="ctr">
                        <a:lnSpc>
                          <a:spcPct val="107000"/>
                        </a:lnSpc>
                        <a:buNone/>
                      </a:pPr>
                      <a:r>
                        <a:rPr lang="en-US" sz="1100">
                          <a:effectLst/>
                        </a:rPr>
                        <a: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100" b="1">
                          <a:effectLst/>
                        </a:rPr>
                        <a:t>Ref. </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Ref.</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CAISO</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1-in-10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580.9</a:t>
                      </a: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413.8</a:t>
                      </a: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1,755.0</a:t>
                      </a: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1,250.1</a:t>
                      </a: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tc>
                <a:extLst>
                  <a:ext uri="{0D108BD9-81ED-4DB2-BD59-A6C34878D82A}">
                    <a16:rowId xmlns:a16="http://schemas.microsoft.com/office/drawing/2014/main" val="2206420455"/>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CAISO</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580.5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1,753.9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1,249.5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tc>
                <a:extLst>
                  <a:ext uri="{0D108BD9-81ED-4DB2-BD59-A6C34878D82A}">
                    <a16:rowId xmlns:a16="http://schemas.microsoft.com/office/drawing/2014/main" val="3397619189"/>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Utility</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1-in-10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581.0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1,755.2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tc>
                <a:extLst>
                  <a:ext uri="{0D108BD9-81ED-4DB2-BD59-A6C34878D82A}">
                    <a16:rowId xmlns:a16="http://schemas.microsoft.com/office/drawing/2014/main" val="1231674738"/>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Utility</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580.7</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413.6</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1,754.3</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1,249.6</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tc>
                <a:extLst>
                  <a:ext uri="{0D108BD9-81ED-4DB2-BD59-A6C34878D82A}">
                    <a16:rowId xmlns:a16="http://schemas.microsoft.com/office/drawing/2014/main" val="3523933051"/>
                  </a:ext>
                </a:extLst>
              </a:tr>
            </a:tbl>
          </a:graphicData>
        </a:graphic>
      </p:graphicFrame>
      <p:sp>
        <p:nvSpPr>
          <p:cNvPr id="10" name="Rectangle: Rounded Corners 9">
            <a:extLst>
              <a:ext uri="{FF2B5EF4-FFF2-40B4-BE49-F238E27FC236}">
                <a16:creationId xmlns:a16="http://schemas.microsoft.com/office/drawing/2014/main" id="{3BF3D658-A3DC-3731-23D6-E1DEBEEB73EA}"/>
              </a:ext>
            </a:extLst>
          </p:cNvPr>
          <p:cNvSpPr/>
          <p:nvPr/>
        </p:nvSpPr>
        <p:spPr>
          <a:xfrm>
            <a:off x="7439891" y="1949956"/>
            <a:ext cx="905394"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3C8D67A-3E0F-A805-9326-7E7E0329AE30}"/>
              </a:ext>
            </a:extLst>
          </p:cNvPr>
          <p:cNvSpPr/>
          <p:nvPr/>
        </p:nvSpPr>
        <p:spPr>
          <a:xfrm>
            <a:off x="7439891" y="3708036"/>
            <a:ext cx="905394" cy="730464"/>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B04217C-8086-019D-7214-C30E656D678E}"/>
              </a:ext>
            </a:extLst>
          </p:cNvPr>
          <p:cNvSpPr/>
          <p:nvPr/>
        </p:nvSpPr>
        <p:spPr>
          <a:xfrm>
            <a:off x="5479473" y="1949956"/>
            <a:ext cx="665018"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BD00B8C-3A89-1178-58EE-3818BB4F1E35}"/>
              </a:ext>
            </a:extLst>
          </p:cNvPr>
          <p:cNvSpPr/>
          <p:nvPr/>
        </p:nvSpPr>
        <p:spPr>
          <a:xfrm>
            <a:off x="5479473" y="3708036"/>
            <a:ext cx="665018" cy="730464"/>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BD83B2F-E85F-465C-7D9B-6B8696F05A51}"/>
              </a:ext>
            </a:extLst>
          </p:cNvPr>
          <p:cNvSpPr/>
          <p:nvPr/>
        </p:nvSpPr>
        <p:spPr>
          <a:xfrm>
            <a:off x="4110988" y="3708036"/>
            <a:ext cx="665018" cy="730464"/>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ABC44F1-20A2-A83D-3FEB-5C8C271656D1}"/>
              </a:ext>
            </a:extLst>
          </p:cNvPr>
          <p:cNvSpPr/>
          <p:nvPr/>
        </p:nvSpPr>
        <p:spPr>
          <a:xfrm>
            <a:off x="4110988" y="1949956"/>
            <a:ext cx="665018" cy="71141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9436F67B-96DD-92E8-B413-A4AD419EF160}"/>
              </a:ext>
            </a:extLst>
          </p:cNvPr>
          <p:cNvSpPr>
            <a:spLocks noGrp="1"/>
          </p:cNvSpPr>
          <p:nvPr>
            <p:ph type="ftr" sz="quarter" idx="3"/>
          </p:nvPr>
        </p:nvSpPr>
        <p:spPr>
          <a:xfrm>
            <a:off x="4847771" y="4689793"/>
            <a:ext cx="3627156" cy="273050"/>
          </a:xfrm>
        </p:spPr>
        <p:txBody>
          <a:bodyPr/>
          <a:lstStyle/>
          <a:p>
            <a:r>
              <a:rPr lang="en-US"/>
              <a:t>PY2024 Statewide BIP</a:t>
            </a:r>
          </a:p>
        </p:txBody>
      </p:sp>
    </p:spTree>
    <p:extLst>
      <p:ext uri="{BB962C8B-B14F-4D97-AF65-F5344CB8AC3E}">
        <p14:creationId xmlns:p14="http://schemas.microsoft.com/office/powerpoint/2010/main" val="2284604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4907C-CB87-11D1-543F-F7EB2E457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BD3E2-06E6-3114-DD89-E76A8ED99E81}"/>
              </a:ext>
            </a:extLst>
          </p:cNvPr>
          <p:cNvSpPr>
            <a:spLocks noGrp="1"/>
          </p:cNvSpPr>
          <p:nvPr>
            <p:ph type="title"/>
          </p:nvPr>
        </p:nvSpPr>
        <p:spPr/>
        <p:txBody>
          <a:bodyPr/>
          <a:lstStyle/>
          <a:p>
            <a:r>
              <a:rPr lang="en-US"/>
              <a:t>Ex-Ante Impacts Overview</a:t>
            </a:r>
          </a:p>
        </p:txBody>
      </p:sp>
      <p:sp>
        <p:nvSpPr>
          <p:cNvPr id="3" name="Text Placeholder 2">
            <a:extLst>
              <a:ext uri="{FF2B5EF4-FFF2-40B4-BE49-F238E27FC236}">
                <a16:creationId xmlns:a16="http://schemas.microsoft.com/office/drawing/2014/main" id="{652EEA8A-2021-8B95-C3A9-93EDAC990DD6}"/>
              </a:ext>
            </a:extLst>
          </p:cNvPr>
          <p:cNvSpPr>
            <a:spLocks noGrp="1"/>
          </p:cNvSpPr>
          <p:nvPr>
            <p:ph type="body" sz="quarter" idx="15"/>
          </p:nvPr>
        </p:nvSpPr>
        <p:spPr>
          <a:xfrm>
            <a:off x="361949" y="622300"/>
            <a:ext cx="8782051" cy="349250"/>
          </a:xfrm>
        </p:spPr>
        <p:txBody>
          <a:bodyPr/>
          <a:lstStyle/>
          <a:p>
            <a:r>
              <a:rPr lang="en-US" b="1" u="sng"/>
              <a:t>SCE</a:t>
            </a:r>
            <a:r>
              <a:rPr lang="en-US" b="1"/>
              <a:t> </a:t>
            </a:r>
            <a:r>
              <a:rPr lang="en-US" b="1" u="sng"/>
              <a:t>August</a:t>
            </a:r>
            <a:r>
              <a:rPr lang="en-US"/>
              <a:t> Monthly System Worst Day – Average over a Six-hour event</a:t>
            </a:r>
          </a:p>
        </p:txBody>
      </p:sp>
      <p:sp>
        <p:nvSpPr>
          <p:cNvPr id="4" name="Text Placeholder 3">
            <a:extLst>
              <a:ext uri="{FF2B5EF4-FFF2-40B4-BE49-F238E27FC236}">
                <a16:creationId xmlns:a16="http://schemas.microsoft.com/office/drawing/2014/main" id="{A71BED0C-A387-9EE9-4E63-F65564C31016}"/>
              </a:ext>
            </a:extLst>
          </p:cNvPr>
          <p:cNvSpPr>
            <a:spLocks noGrp="1"/>
          </p:cNvSpPr>
          <p:nvPr>
            <p:ph type="body" sz="quarter" idx="16"/>
          </p:nvPr>
        </p:nvSpPr>
        <p:spPr>
          <a:xfrm>
            <a:off x="361950" y="899026"/>
            <a:ext cx="8229600" cy="448772"/>
          </a:xfrm>
        </p:spPr>
        <p:txBody>
          <a:bodyPr/>
          <a:lstStyle/>
          <a:p>
            <a:pPr marL="0" indent="0">
              <a:buNone/>
            </a:pPr>
            <a:r>
              <a:rPr lang="en-US" b="1" u="sng"/>
              <a:t>Program</a:t>
            </a:r>
          </a:p>
        </p:txBody>
      </p:sp>
      <p:graphicFrame>
        <p:nvGraphicFramePr>
          <p:cNvPr id="6" name="Table 5">
            <a:extLst>
              <a:ext uri="{FF2B5EF4-FFF2-40B4-BE49-F238E27FC236}">
                <a16:creationId xmlns:a16="http://schemas.microsoft.com/office/drawing/2014/main" id="{27EE4FBF-1AE7-2193-3273-21A46F0CF31D}"/>
              </a:ext>
            </a:extLst>
          </p:cNvPr>
          <p:cNvGraphicFramePr>
            <a:graphicFrameLocks noGrp="1"/>
          </p:cNvGraphicFramePr>
          <p:nvPr>
            <p:extLst>
              <p:ext uri="{D42A27DB-BD31-4B8C-83A1-F6EECF244321}">
                <p14:modId xmlns:p14="http://schemas.microsoft.com/office/powerpoint/2010/main" val="2381757667"/>
              </p:ext>
            </p:extLst>
          </p:nvPr>
        </p:nvGraphicFramePr>
        <p:xfrm>
          <a:off x="461010" y="1222843"/>
          <a:ext cx="7886702" cy="2941257"/>
        </p:xfrm>
        <a:graphic>
          <a:graphicData uri="http://schemas.openxmlformats.org/drawingml/2006/table">
            <a:tbl>
              <a:tblPr firstRow="1" firstCol="1" bandRow="1">
                <a:tableStyleId>{8799B23B-EC83-4686-B30A-512413B5E67A}</a:tableStyleId>
              </a:tblPr>
              <a:tblGrid>
                <a:gridCol w="680410">
                  <a:extLst>
                    <a:ext uri="{9D8B030D-6E8A-4147-A177-3AD203B41FA5}">
                      <a16:colId xmlns:a16="http://schemas.microsoft.com/office/drawing/2014/main" val="2358807536"/>
                    </a:ext>
                  </a:extLst>
                </a:gridCol>
                <a:gridCol w="680410">
                  <a:extLst>
                    <a:ext uri="{9D8B030D-6E8A-4147-A177-3AD203B41FA5}">
                      <a16:colId xmlns:a16="http://schemas.microsoft.com/office/drawing/2014/main" val="4050184884"/>
                    </a:ext>
                  </a:extLst>
                </a:gridCol>
                <a:gridCol w="658786">
                  <a:extLst>
                    <a:ext uri="{9D8B030D-6E8A-4147-A177-3AD203B41FA5}">
                      <a16:colId xmlns:a16="http://schemas.microsoft.com/office/drawing/2014/main" val="1730004827"/>
                    </a:ext>
                  </a:extLst>
                </a:gridCol>
                <a:gridCol w="637163">
                  <a:extLst>
                    <a:ext uri="{9D8B030D-6E8A-4147-A177-3AD203B41FA5}">
                      <a16:colId xmlns:a16="http://schemas.microsoft.com/office/drawing/2014/main" val="1101031621"/>
                    </a:ext>
                  </a:extLst>
                </a:gridCol>
                <a:gridCol w="725098">
                  <a:extLst>
                    <a:ext uri="{9D8B030D-6E8A-4147-A177-3AD203B41FA5}">
                      <a16:colId xmlns:a16="http://schemas.microsoft.com/office/drawing/2014/main" val="3434022706"/>
                    </a:ext>
                  </a:extLst>
                </a:gridCol>
                <a:gridCol w="624190">
                  <a:extLst>
                    <a:ext uri="{9D8B030D-6E8A-4147-A177-3AD203B41FA5}">
                      <a16:colId xmlns:a16="http://schemas.microsoft.com/office/drawing/2014/main" val="137170458"/>
                    </a:ext>
                  </a:extLst>
                </a:gridCol>
                <a:gridCol w="624190">
                  <a:extLst>
                    <a:ext uri="{9D8B030D-6E8A-4147-A177-3AD203B41FA5}">
                      <a16:colId xmlns:a16="http://schemas.microsoft.com/office/drawing/2014/main" val="4284767207"/>
                    </a:ext>
                  </a:extLst>
                </a:gridCol>
                <a:gridCol w="624190">
                  <a:extLst>
                    <a:ext uri="{9D8B030D-6E8A-4147-A177-3AD203B41FA5}">
                      <a16:colId xmlns:a16="http://schemas.microsoft.com/office/drawing/2014/main" val="434797623"/>
                    </a:ext>
                  </a:extLst>
                </a:gridCol>
                <a:gridCol w="624190">
                  <a:extLst>
                    <a:ext uri="{9D8B030D-6E8A-4147-A177-3AD203B41FA5}">
                      <a16:colId xmlns:a16="http://schemas.microsoft.com/office/drawing/2014/main" val="2177962531"/>
                    </a:ext>
                  </a:extLst>
                </a:gridCol>
                <a:gridCol w="664553">
                  <a:extLst>
                    <a:ext uri="{9D8B030D-6E8A-4147-A177-3AD203B41FA5}">
                      <a16:colId xmlns:a16="http://schemas.microsoft.com/office/drawing/2014/main" val="3445490424"/>
                    </a:ext>
                  </a:extLst>
                </a:gridCol>
                <a:gridCol w="521840">
                  <a:extLst>
                    <a:ext uri="{9D8B030D-6E8A-4147-A177-3AD203B41FA5}">
                      <a16:colId xmlns:a16="http://schemas.microsoft.com/office/drawing/2014/main" val="70136152"/>
                    </a:ext>
                  </a:extLst>
                </a:gridCol>
                <a:gridCol w="821682">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100" b="1">
                          <a:effectLst/>
                          <a:latin typeface="Tw Cen MT Condensed" panose="020B0606020104020203" pitchFamily="34" charset="0"/>
                          <a:ea typeface="Calibri" panose="020F0502020204030204" pitchFamily="34" charset="0"/>
                          <a:cs typeface="Times New Roman" panose="02020603050405020304" pitchFamily="18" charset="0"/>
                        </a:rPr>
                        <a:t>BIP Option</a:t>
                      </a:r>
                    </a:p>
                  </a:txBody>
                  <a:tcPr marL="0" marR="0" marT="0" marB="0" anchor="b">
                    <a:solidFill>
                      <a:schemeClr val="accent4"/>
                    </a:solidFill>
                  </a:tcPr>
                </a:tc>
                <a:tc rowSpan="2">
                  <a:txBody>
                    <a:bodyPr/>
                    <a:lstStyle/>
                    <a:p>
                      <a:pPr marL="0" marR="0" algn="ctr">
                        <a:lnSpc>
                          <a:spcPct val="107000"/>
                        </a:lnSpc>
                        <a:buNone/>
                      </a:pPr>
                      <a:r>
                        <a:rPr lang="en-US" sz="1100">
                          <a:effectLst/>
                        </a:rPr>
                        <a:t>Weather Source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Weather Year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Event Dispatch (HE)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Number of Participants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gridSpan="2">
                  <a:txBody>
                    <a:bodyPr/>
                    <a:lstStyle/>
                    <a:p>
                      <a:pPr marL="0" marR="0" algn="ctr">
                        <a:lnSpc>
                          <a:spcPct val="107000"/>
                        </a:lnSpc>
                        <a:buNone/>
                      </a:pPr>
                      <a:r>
                        <a:rPr lang="en-US" sz="1100">
                          <a:effectLst/>
                        </a:rPr>
                        <a:t>Aggregate</a:t>
                      </a:r>
                    </a:p>
                    <a:p>
                      <a:pPr marL="0" marR="0" algn="ctr">
                        <a:lnSpc>
                          <a:spcPct val="107000"/>
                        </a:lnSpc>
                        <a:buNone/>
                      </a:pPr>
                      <a:r>
                        <a:rPr lang="en-US" sz="1100">
                          <a:effectLst/>
                        </a:rPr>
                        <a:t>(MWh/h)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effectLst/>
                        </a:rPr>
                        <a:t>Per Capita</a:t>
                      </a:r>
                    </a:p>
                    <a:p>
                      <a:pPr marL="0" marR="0" algn="ctr">
                        <a:lnSpc>
                          <a:spcPct val="107000"/>
                        </a:lnSpc>
                        <a:buNone/>
                      </a:pPr>
                      <a:r>
                        <a:rPr lang="en-US" sz="1100">
                          <a:effectLst/>
                        </a:rPr>
                        <a:t>(kWh/h)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a:effectLst/>
                        </a:rPr>
                        <a:t>Percent Load Reduction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solidFill>
                      <a:schemeClr val="accent4"/>
                    </a:solidFill>
                  </a:tcPr>
                </a:tc>
                <a:tc rowSpan="2">
                  <a:txBody>
                    <a:bodyPr/>
                    <a:lstStyle/>
                    <a:p>
                      <a:pPr marL="0" marR="0" algn="ctr">
                        <a:lnSpc>
                          <a:spcPct val="107000"/>
                        </a:lnSpc>
                        <a:buNone/>
                      </a:pPr>
                      <a:r>
                        <a:rPr lang="en-US" sz="1100">
                          <a:effectLst/>
                        </a:rPr>
                        <a:t>FSL (MWh/h)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FSL Achievement Rate</a:t>
                      </a:r>
                    </a:p>
                    <a:p>
                      <a:pPr marL="0" marR="0" algn="ctr">
                        <a:lnSpc>
                          <a:spcPct val="107000"/>
                        </a:lnSpc>
                        <a:buNone/>
                      </a:pPr>
                      <a:r>
                        <a:rPr lang="en-US" sz="1100">
                          <a:effectLst/>
                        </a:rPr>
                        <a: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100" b="1">
                          <a:effectLst/>
                        </a:rPr>
                        <a:t>Ref. </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Ref.</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CAISO</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580.9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419.4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1,755.0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6420455"/>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CAISO</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580.5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419.2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1,753.9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1,266.6</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7619189"/>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419.6</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1,755.2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1,267.5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31674738"/>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All</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580.7</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419.3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1,754.3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1,266.7</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523933051"/>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BIP15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CAISO</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251.1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220.5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5,230.3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4,593.0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34.5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2006863967"/>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BIP15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CAISO</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251.1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220.5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5,232.2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4,594.8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34.5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86671786"/>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BIP15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251.1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220.5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5,230.7</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4,593.4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34.5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16800613"/>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BIP15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251.1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220.5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5,231.1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4,593.8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34.5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381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94682052"/>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BIP30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CAISO</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283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329.8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198.9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1,165.5</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703.1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105.9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381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3280431734"/>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BIP30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CAISO</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283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329.4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198.7</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1,163.9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702.0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105.9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67184479"/>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BIP30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1-in-10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283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329.9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199.0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1,165.7</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703.3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105.9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7806746"/>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BIP30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Utility</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1-in-2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17 - 22</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283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329.6</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198.8</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1,164.6</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702.4</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105.9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92861575"/>
                  </a:ext>
                </a:extLst>
              </a:tr>
            </a:tbl>
          </a:graphicData>
        </a:graphic>
      </p:graphicFrame>
      <p:sp>
        <p:nvSpPr>
          <p:cNvPr id="7" name="TextBox 6">
            <a:extLst>
              <a:ext uri="{FF2B5EF4-FFF2-40B4-BE49-F238E27FC236}">
                <a16:creationId xmlns:a16="http://schemas.microsoft.com/office/drawing/2014/main" id="{D6B44C36-F5DD-C96F-3302-079FA76909D4}"/>
              </a:ext>
            </a:extLst>
          </p:cNvPr>
          <p:cNvSpPr txBox="1"/>
          <p:nvPr/>
        </p:nvSpPr>
        <p:spPr>
          <a:xfrm>
            <a:off x="5408265" y="65064"/>
            <a:ext cx="3860426" cy="914400"/>
          </a:xfrm>
          <a:prstGeom prst="rect">
            <a:avLst/>
          </a:prstGeom>
        </p:spPr>
        <p:txBody>
          <a:bodyPr wrap="square" rtlCol="0">
            <a:normAutofit/>
          </a:bodyPr>
          <a:lstStyle/>
          <a:p>
            <a:pPr algn="l"/>
            <a:r>
              <a:rPr lang="en-US" sz="1000" b="0"/>
              <a:t>Because SCE enrollment is not forecasted to grow during the forecast window, these values are representative of the PY2025-2035 forecast</a:t>
            </a:r>
          </a:p>
        </p:txBody>
      </p:sp>
      <p:sp>
        <p:nvSpPr>
          <p:cNvPr id="12" name="Rectangle: Rounded Corners 11">
            <a:extLst>
              <a:ext uri="{FF2B5EF4-FFF2-40B4-BE49-F238E27FC236}">
                <a16:creationId xmlns:a16="http://schemas.microsoft.com/office/drawing/2014/main" id="{840F1E17-DB7E-C784-08FB-8AC8BD36BDA7}"/>
              </a:ext>
            </a:extLst>
          </p:cNvPr>
          <p:cNvSpPr/>
          <p:nvPr/>
        </p:nvSpPr>
        <p:spPr>
          <a:xfrm>
            <a:off x="4476750" y="2661366"/>
            <a:ext cx="635181" cy="1502734"/>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3D6BD82A-B469-E277-79F6-269B8E7BCF15}"/>
              </a:ext>
            </a:extLst>
          </p:cNvPr>
          <p:cNvSpPr/>
          <p:nvPr/>
        </p:nvSpPr>
        <p:spPr>
          <a:xfrm>
            <a:off x="1831199" y="2661366"/>
            <a:ext cx="635181" cy="1502734"/>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A78ED0A-3A1A-4740-B16B-2F137310B554}"/>
              </a:ext>
            </a:extLst>
          </p:cNvPr>
          <p:cNvSpPr/>
          <p:nvPr/>
        </p:nvSpPr>
        <p:spPr>
          <a:xfrm>
            <a:off x="7516860" y="2661366"/>
            <a:ext cx="828425" cy="1502734"/>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B4AA3A0C-1010-69F2-417E-FE0DE8943F66}"/>
              </a:ext>
            </a:extLst>
          </p:cNvPr>
          <p:cNvSpPr>
            <a:spLocks noGrp="1"/>
          </p:cNvSpPr>
          <p:nvPr>
            <p:ph type="ftr" sz="quarter" idx="3"/>
          </p:nvPr>
        </p:nvSpPr>
        <p:spPr>
          <a:xfrm>
            <a:off x="4847771" y="4689793"/>
            <a:ext cx="3627156" cy="273050"/>
          </a:xfrm>
        </p:spPr>
        <p:txBody>
          <a:bodyPr/>
          <a:lstStyle/>
          <a:p>
            <a:r>
              <a:rPr lang="en-US"/>
              <a:t>PY2024 Statewide BIP</a:t>
            </a:r>
          </a:p>
        </p:txBody>
      </p:sp>
    </p:spTree>
    <p:extLst>
      <p:ext uri="{BB962C8B-B14F-4D97-AF65-F5344CB8AC3E}">
        <p14:creationId xmlns:p14="http://schemas.microsoft.com/office/powerpoint/2010/main" val="4215320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C2FE-5D7E-AA7F-6FDB-8B90878B80B1}"/>
              </a:ext>
            </a:extLst>
          </p:cNvPr>
          <p:cNvSpPr>
            <a:spLocks noGrp="1"/>
          </p:cNvSpPr>
          <p:nvPr>
            <p:ph type="title"/>
          </p:nvPr>
        </p:nvSpPr>
        <p:spPr/>
        <p:txBody>
          <a:bodyPr/>
          <a:lstStyle/>
          <a:p>
            <a:r>
              <a:rPr lang="en-US"/>
              <a:t>py2024 BIP Program</a:t>
            </a:r>
          </a:p>
        </p:txBody>
      </p:sp>
      <p:sp>
        <p:nvSpPr>
          <p:cNvPr id="4" name="Text Placeholder 3">
            <a:extLst>
              <a:ext uri="{FF2B5EF4-FFF2-40B4-BE49-F238E27FC236}">
                <a16:creationId xmlns:a16="http://schemas.microsoft.com/office/drawing/2014/main" id="{58E2DF4F-8AF5-D5D5-80FE-B4AA90C43AFB}"/>
              </a:ext>
            </a:extLst>
          </p:cNvPr>
          <p:cNvSpPr>
            <a:spLocks noGrp="1"/>
          </p:cNvSpPr>
          <p:nvPr>
            <p:ph type="body" sz="quarter" idx="16"/>
          </p:nvPr>
        </p:nvSpPr>
        <p:spPr>
          <a:xfrm>
            <a:off x="4623514" y="914400"/>
            <a:ext cx="4158535" cy="3422933"/>
          </a:xfrm>
        </p:spPr>
        <p:txBody>
          <a:bodyPr/>
          <a:lstStyle/>
          <a:p>
            <a:pPr marL="0" indent="0">
              <a:buNone/>
            </a:pPr>
            <a:r>
              <a:rPr lang="en-US" b="1"/>
              <a:t>Availability</a:t>
            </a:r>
          </a:p>
          <a:p>
            <a:pPr>
              <a:buFont typeface="Arial" panose="020B0604020202020204" pitchFamily="34" charset="0"/>
              <a:buChar char="•"/>
            </a:pPr>
            <a:r>
              <a:rPr lang="en-US">
                <a:solidFill>
                  <a:srgbClr val="333333"/>
                </a:solidFill>
              </a:rPr>
              <a:t>Year round</a:t>
            </a:r>
          </a:p>
          <a:p>
            <a:pPr>
              <a:buFont typeface="Arial" panose="020B0604020202020204" pitchFamily="34" charset="0"/>
              <a:buChar char="•"/>
            </a:pPr>
            <a:r>
              <a:rPr lang="en-US"/>
              <a:t>One event per day (up to six hours) </a:t>
            </a:r>
          </a:p>
          <a:p>
            <a:pPr>
              <a:buFont typeface="Arial" panose="020B0604020202020204" pitchFamily="34" charset="0"/>
              <a:buChar char="•"/>
            </a:pPr>
            <a:r>
              <a:rPr lang="en-US"/>
              <a:t>Up to 10 events per calendar month </a:t>
            </a:r>
          </a:p>
          <a:p>
            <a:pPr>
              <a:buFont typeface="Arial" panose="020B0604020202020204" pitchFamily="34" charset="0"/>
              <a:buChar char="•"/>
            </a:pPr>
            <a:r>
              <a:rPr lang="en-US"/>
              <a:t>Up to 180 hours per calendar year</a:t>
            </a:r>
            <a:endParaRPr lang="en-US">
              <a:solidFill>
                <a:srgbClr val="333333"/>
              </a:solidFill>
            </a:endParaRPr>
          </a:p>
          <a:p>
            <a:pPr lvl="1"/>
            <a:endParaRPr lang="en-US" sz="800">
              <a:highlight>
                <a:srgbClr val="FFFF00"/>
              </a:highlight>
            </a:endParaRPr>
          </a:p>
          <a:p>
            <a:pPr marL="0" indent="0">
              <a:buNone/>
            </a:pPr>
            <a:r>
              <a:rPr lang="en-US" b="1"/>
              <a:t>Compensation</a:t>
            </a:r>
            <a:r>
              <a:rPr lang="en-US" sz="1400">
                <a:latin typeface="Arial"/>
              </a:rPr>
              <a:t> </a:t>
            </a:r>
          </a:p>
          <a:p>
            <a:pPr>
              <a:buFont typeface="Arial" panose="020B0604020202020204" pitchFamily="34" charset="0"/>
              <a:buChar char="•"/>
            </a:pPr>
            <a:r>
              <a:rPr lang="en-US">
                <a:solidFill>
                  <a:srgbClr val="333333"/>
                </a:solidFill>
              </a:rPr>
              <a:t>Earn a monthly incentives for commitment to reduce load when called</a:t>
            </a:r>
          </a:p>
          <a:p>
            <a:pPr>
              <a:buFont typeface="Arial" panose="020B0604020202020204" pitchFamily="34" charset="0"/>
              <a:buChar char="•"/>
            </a:pPr>
            <a:r>
              <a:rPr lang="en-US">
                <a:solidFill>
                  <a:srgbClr val="333333"/>
                </a:solidFill>
              </a:rPr>
              <a:t>Penalties are given if a participant fails to reduce to their established FSL during an event</a:t>
            </a:r>
          </a:p>
          <a:p>
            <a:endParaRPr lang="en-US"/>
          </a:p>
        </p:txBody>
      </p:sp>
      <p:sp>
        <p:nvSpPr>
          <p:cNvPr id="5" name="Footer Placeholder 4">
            <a:extLst>
              <a:ext uri="{FF2B5EF4-FFF2-40B4-BE49-F238E27FC236}">
                <a16:creationId xmlns:a16="http://schemas.microsoft.com/office/drawing/2014/main" id="{2A389476-30FB-EF76-6E99-78B9E2F12C7B}"/>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sp>
        <p:nvSpPr>
          <p:cNvPr id="9" name="Text Placeholder 3">
            <a:extLst>
              <a:ext uri="{FF2B5EF4-FFF2-40B4-BE49-F238E27FC236}">
                <a16:creationId xmlns:a16="http://schemas.microsoft.com/office/drawing/2014/main" id="{54E4DBB4-D10C-2F3D-2B00-59D15EF2A659}"/>
              </a:ext>
            </a:extLst>
          </p:cNvPr>
          <p:cNvSpPr txBox="1">
            <a:spLocks/>
          </p:cNvSpPr>
          <p:nvPr/>
        </p:nvSpPr>
        <p:spPr>
          <a:xfrm>
            <a:off x="274245" y="1045858"/>
            <a:ext cx="4444059" cy="3422933"/>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a:t>Non-Residential Emergency Program (TOU-BIP)</a:t>
            </a:r>
          </a:p>
          <a:p>
            <a:r>
              <a:rPr lang="en-US" sz="1800"/>
              <a:t>Day-Of Notification</a:t>
            </a:r>
          </a:p>
          <a:p>
            <a:pPr lvl="1"/>
            <a:r>
              <a:rPr lang="en-US" sz="1800"/>
              <a:t>15-minute and 30-minute options</a:t>
            </a:r>
          </a:p>
          <a:p>
            <a:pPr lvl="1"/>
            <a:r>
              <a:rPr lang="en-US" sz="1800"/>
              <a:t>Events may occur at any time and any day</a:t>
            </a:r>
          </a:p>
          <a:p>
            <a:r>
              <a:rPr lang="en-US" sz="1800"/>
              <a:t>Participants select their </a:t>
            </a:r>
            <a:r>
              <a:rPr lang="en-US" sz="1800" b="1"/>
              <a:t>FSL</a:t>
            </a:r>
            <a:r>
              <a:rPr lang="en-US" sz="1800"/>
              <a:t> (Firm Service Level) and must </a:t>
            </a:r>
            <a:r>
              <a:rPr lang="en-US" sz="1800" b="1"/>
              <a:t>drop load to their FSL </a:t>
            </a:r>
            <a:r>
              <a:rPr lang="en-US" sz="1800"/>
              <a:t>during called events</a:t>
            </a:r>
          </a:p>
          <a:p>
            <a:pPr marL="0" indent="0">
              <a:buNone/>
            </a:pPr>
            <a:endParaRPr lang="en-US" sz="1200"/>
          </a:p>
          <a:p>
            <a:pPr marL="0" indent="0">
              <a:buNone/>
            </a:pPr>
            <a:endParaRPr lang="en-US">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1361038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3C6BE88-22E6-102D-9D3A-0F150B838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5FFC8-3F9A-9B68-7CDA-175DA83FF220}"/>
              </a:ext>
            </a:extLst>
          </p:cNvPr>
          <p:cNvSpPr>
            <a:spLocks noGrp="1"/>
          </p:cNvSpPr>
          <p:nvPr>
            <p:ph type="title"/>
          </p:nvPr>
        </p:nvSpPr>
        <p:spPr/>
        <p:txBody>
          <a:bodyPr/>
          <a:lstStyle/>
          <a:p>
            <a:r>
              <a:rPr lang="en-US"/>
              <a:t>Ex-Ante Impacts Overview</a:t>
            </a:r>
          </a:p>
        </p:txBody>
      </p:sp>
      <p:sp>
        <p:nvSpPr>
          <p:cNvPr id="3" name="Text Placeholder 2">
            <a:extLst>
              <a:ext uri="{FF2B5EF4-FFF2-40B4-BE49-F238E27FC236}">
                <a16:creationId xmlns:a16="http://schemas.microsoft.com/office/drawing/2014/main" id="{364AAC67-E311-231F-FA17-F93BC5AA3851}"/>
              </a:ext>
            </a:extLst>
          </p:cNvPr>
          <p:cNvSpPr>
            <a:spLocks noGrp="1"/>
          </p:cNvSpPr>
          <p:nvPr>
            <p:ph type="body" sz="quarter" idx="15"/>
          </p:nvPr>
        </p:nvSpPr>
        <p:spPr/>
        <p:txBody>
          <a:bodyPr/>
          <a:lstStyle/>
          <a:p>
            <a:r>
              <a:rPr lang="en-US" b="1" u="sng"/>
              <a:t>SCE</a:t>
            </a:r>
            <a:r>
              <a:rPr lang="en-US" b="1"/>
              <a:t> </a:t>
            </a:r>
            <a:r>
              <a:rPr lang="en-US" b="1" u="sng"/>
              <a:t>August</a:t>
            </a:r>
            <a:r>
              <a:rPr lang="en-US"/>
              <a:t> Monthly System Worst Day – Average over six hour event</a:t>
            </a:r>
          </a:p>
        </p:txBody>
      </p:sp>
      <p:sp>
        <p:nvSpPr>
          <p:cNvPr id="4" name="Text Placeholder 3">
            <a:extLst>
              <a:ext uri="{FF2B5EF4-FFF2-40B4-BE49-F238E27FC236}">
                <a16:creationId xmlns:a16="http://schemas.microsoft.com/office/drawing/2014/main" id="{A6B0B0F7-81D4-B584-EAC5-BAFD396681A9}"/>
              </a:ext>
            </a:extLst>
          </p:cNvPr>
          <p:cNvSpPr>
            <a:spLocks noGrp="1"/>
          </p:cNvSpPr>
          <p:nvPr>
            <p:ph type="body" sz="quarter" idx="16"/>
          </p:nvPr>
        </p:nvSpPr>
        <p:spPr>
          <a:xfrm>
            <a:off x="361950" y="899026"/>
            <a:ext cx="8229600" cy="448772"/>
          </a:xfrm>
        </p:spPr>
        <p:txBody>
          <a:bodyPr/>
          <a:lstStyle/>
          <a:p>
            <a:pPr marL="0" indent="0">
              <a:buNone/>
            </a:pPr>
            <a:r>
              <a:rPr lang="en-US" b="1" u="sng"/>
              <a:t>Portfolio</a:t>
            </a:r>
          </a:p>
        </p:txBody>
      </p:sp>
      <p:graphicFrame>
        <p:nvGraphicFramePr>
          <p:cNvPr id="6" name="Table 5">
            <a:extLst>
              <a:ext uri="{FF2B5EF4-FFF2-40B4-BE49-F238E27FC236}">
                <a16:creationId xmlns:a16="http://schemas.microsoft.com/office/drawing/2014/main" id="{A363A14D-7A38-3F0B-C703-AFB20A729360}"/>
              </a:ext>
            </a:extLst>
          </p:cNvPr>
          <p:cNvGraphicFramePr>
            <a:graphicFrameLocks noGrp="1"/>
          </p:cNvGraphicFramePr>
          <p:nvPr>
            <p:extLst>
              <p:ext uri="{D42A27DB-BD31-4B8C-83A1-F6EECF244321}">
                <p14:modId xmlns:p14="http://schemas.microsoft.com/office/powerpoint/2010/main" val="1323542861"/>
              </p:ext>
            </p:extLst>
          </p:nvPr>
        </p:nvGraphicFramePr>
        <p:xfrm>
          <a:off x="461010" y="1222843"/>
          <a:ext cx="7886702" cy="2941257"/>
        </p:xfrm>
        <a:graphic>
          <a:graphicData uri="http://schemas.openxmlformats.org/drawingml/2006/table">
            <a:tbl>
              <a:tblPr firstRow="1" firstCol="1" bandRow="1">
                <a:tableStyleId>{8799B23B-EC83-4686-B30A-512413B5E67A}</a:tableStyleId>
              </a:tblPr>
              <a:tblGrid>
                <a:gridCol w="680410">
                  <a:extLst>
                    <a:ext uri="{9D8B030D-6E8A-4147-A177-3AD203B41FA5}">
                      <a16:colId xmlns:a16="http://schemas.microsoft.com/office/drawing/2014/main" val="2358807536"/>
                    </a:ext>
                  </a:extLst>
                </a:gridCol>
                <a:gridCol w="680410">
                  <a:extLst>
                    <a:ext uri="{9D8B030D-6E8A-4147-A177-3AD203B41FA5}">
                      <a16:colId xmlns:a16="http://schemas.microsoft.com/office/drawing/2014/main" val="4050184884"/>
                    </a:ext>
                  </a:extLst>
                </a:gridCol>
                <a:gridCol w="658786">
                  <a:extLst>
                    <a:ext uri="{9D8B030D-6E8A-4147-A177-3AD203B41FA5}">
                      <a16:colId xmlns:a16="http://schemas.microsoft.com/office/drawing/2014/main" val="1730004827"/>
                    </a:ext>
                  </a:extLst>
                </a:gridCol>
                <a:gridCol w="637163">
                  <a:extLst>
                    <a:ext uri="{9D8B030D-6E8A-4147-A177-3AD203B41FA5}">
                      <a16:colId xmlns:a16="http://schemas.microsoft.com/office/drawing/2014/main" val="1101031621"/>
                    </a:ext>
                  </a:extLst>
                </a:gridCol>
                <a:gridCol w="725098">
                  <a:extLst>
                    <a:ext uri="{9D8B030D-6E8A-4147-A177-3AD203B41FA5}">
                      <a16:colId xmlns:a16="http://schemas.microsoft.com/office/drawing/2014/main" val="3434022706"/>
                    </a:ext>
                  </a:extLst>
                </a:gridCol>
                <a:gridCol w="624190">
                  <a:extLst>
                    <a:ext uri="{9D8B030D-6E8A-4147-A177-3AD203B41FA5}">
                      <a16:colId xmlns:a16="http://schemas.microsoft.com/office/drawing/2014/main" val="137170458"/>
                    </a:ext>
                  </a:extLst>
                </a:gridCol>
                <a:gridCol w="624190">
                  <a:extLst>
                    <a:ext uri="{9D8B030D-6E8A-4147-A177-3AD203B41FA5}">
                      <a16:colId xmlns:a16="http://schemas.microsoft.com/office/drawing/2014/main" val="4284767207"/>
                    </a:ext>
                  </a:extLst>
                </a:gridCol>
                <a:gridCol w="624190">
                  <a:extLst>
                    <a:ext uri="{9D8B030D-6E8A-4147-A177-3AD203B41FA5}">
                      <a16:colId xmlns:a16="http://schemas.microsoft.com/office/drawing/2014/main" val="434797623"/>
                    </a:ext>
                  </a:extLst>
                </a:gridCol>
                <a:gridCol w="624190">
                  <a:extLst>
                    <a:ext uri="{9D8B030D-6E8A-4147-A177-3AD203B41FA5}">
                      <a16:colId xmlns:a16="http://schemas.microsoft.com/office/drawing/2014/main" val="2177962531"/>
                    </a:ext>
                  </a:extLst>
                </a:gridCol>
                <a:gridCol w="664553">
                  <a:extLst>
                    <a:ext uri="{9D8B030D-6E8A-4147-A177-3AD203B41FA5}">
                      <a16:colId xmlns:a16="http://schemas.microsoft.com/office/drawing/2014/main" val="3445490424"/>
                    </a:ext>
                  </a:extLst>
                </a:gridCol>
                <a:gridCol w="521840">
                  <a:extLst>
                    <a:ext uri="{9D8B030D-6E8A-4147-A177-3AD203B41FA5}">
                      <a16:colId xmlns:a16="http://schemas.microsoft.com/office/drawing/2014/main" val="70136152"/>
                    </a:ext>
                  </a:extLst>
                </a:gridCol>
                <a:gridCol w="821682">
                  <a:extLst>
                    <a:ext uri="{9D8B030D-6E8A-4147-A177-3AD203B41FA5}">
                      <a16:colId xmlns:a16="http://schemas.microsoft.com/office/drawing/2014/main" val="1253150289"/>
                    </a:ext>
                  </a:extLst>
                </a:gridCol>
              </a:tblGrid>
              <a:tr h="320389">
                <a:tc rowSpan="2">
                  <a:txBody>
                    <a:bodyPr/>
                    <a:lstStyle/>
                    <a:p>
                      <a:pPr marL="0" marR="0" algn="ctr">
                        <a:lnSpc>
                          <a:spcPct val="107000"/>
                        </a:lnSpc>
                        <a:buNone/>
                      </a:pPr>
                      <a:r>
                        <a:rPr lang="en-US" sz="1100" b="1">
                          <a:effectLst/>
                          <a:latin typeface="Tw Cen MT Condensed" panose="020B0606020104020203" pitchFamily="34" charset="0"/>
                          <a:ea typeface="Calibri" panose="020F0502020204030204" pitchFamily="34" charset="0"/>
                          <a:cs typeface="Times New Roman" panose="02020603050405020304" pitchFamily="18" charset="0"/>
                        </a:rPr>
                        <a:t>BIP Option</a:t>
                      </a:r>
                    </a:p>
                  </a:txBody>
                  <a:tcPr marL="0" marR="0" marT="0" marB="0" anchor="b">
                    <a:solidFill>
                      <a:schemeClr val="accent4"/>
                    </a:solidFill>
                  </a:tcPr>
                </a:tc>
                <a:tc rowSpan="2">
                  <a:txBody>
                    <a:bodyPr/>
                    <a:lstStyle/>
                    <a:p>
                      <a:pPr marL="0" marR="0" algn="ctr">
                        <a:lnSpc>
                          <a:spcPct val="107000"/>
                        </a:lnSpc>
                        <a:buNone/>
                      </a:pPr>
                      <a:r>
                        <a:rPr lang="en-US" sz="1100">
                          <a:effectLst/>
                        </a:rPr>
                        <a:t>Weather Source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Weather Year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Event Dispatch (HE)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Number of Participants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gridSpan="2">
                  <a:txBody>
                    <a:bodyPr/>
                    <a:lstStyle/>
                    <a:p>
                      <a:pPr marL="0" marR="0" algn="ctr">
                        <a:lnSpc>
                          <a:spcPct val="107000"/>
                        </a:lnSpc>
                        <a:buNone/>
                      </a:pPr>
                      <a:r>
                        <a:rPr lang="en-US" sz="1100">
                          <a:effectLst/>
                        </a:rPr>
                        <a:t>Aggregate</a:t>
                      </a:r>
                    </a:p>
                    <a:p>
                      <a:pPr marL="0" marR="0" algn="ctr">
                        <a:lnSpc>
                          <a:spcPct val="107000"/>
                        </a:lnSpc>
                        <a:buNone/>
                      </a:pPr>
                      <a:r>
                        <a:rPr lang="en-US" sz="1100">
                          <a:effectLst/>
                        </a:rPr>
                        <a:t>(MWh/h)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effectLst/>
                        </a:rPr>
                        <a:t>Per Capita</a:t>
                      </a:r>
                    </a:p>
                    <a:p>
                      <a:pPr marL="0" marR="0" algn="ctr">
                        <a:lnSpc>
                          <a:spcPct val="107000"/>
                        </a:lnSpc>
                        <a:buNone/>
                      </a:pPr>
                      <a:r>
                        <a:rPr lang="en-US" sz="1100">
                          <a:effectLst/>
                        </a:rPr>
                        <a:t>(kWh/h)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a:effectLst/>
                        </a:rPr>
                        <a:t>Percent Load Reduction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solidFill>
                      <a:schemeClr val="accent4"/>
                    </a:solidFill>
                  </a:tcPr>
                </a:tc>
                <a:tc rowSpan="2">
                  <a:txBody>
                    <a:bodyPr/>
                    <a:lstStyle/>
                    <a:p>
                      <a:pPr marL="0" marR="0" algn="ctr">
                        <a:lnSpc>
                          <a:spcPct val="107000"/>
                        </a:lnSpc>
                        <a:buNone/>
                      </a:pPr>
                      <a:r>
                        <a:rPr lang="en-US" sz="1100">
                          <a:effectLst/>
                        </a:rPr>
                        <a:t>FSL (MWh/h)</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rowSpan="2">
                  <a:txBody>
                    <a:bodyPr/>
                    <a:lstStyle/>
                    <a:p>
                      <a:pPr marL="0" marR="0" algn="ctr">
                        <a:lnSpc>
                          <a:spcPct val="107000"/>
                        </a:lnSpc>
                        <a:buNone/>
                      </a:pPr>
                      <a:r>
                        <a:rPr lang="en-US" sz="1100">
                          <a:effectLst/>
                        </a:rPr>
                        <a:t>FSL Achievement Rate</a:t>
                      </a:r>
                    </a:p>
                    <a:p>
                      <a:pPr marL="0" marR="0" algn="ctr">
                        <a:lnSpc>
                          <a:spcPct val="107000"/>
                        </a:lnSpc>
                        <a:buNone/>
                      </a:pPr>
                      <a:r>
                        <a:rPr lang="en-US" sz="1100">
                          <a:effectLst/>
                        </a:rPr>
                        <a: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354837548"/>
                  </a:ext>
                </a:extLst>
              </a:tr>
              <a:tr h="327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buNone/>
                      </a:pPr>
                      <a:r>
                        <a:rPr lang="en-US" sz="1100" b="1">
                          <a:effectLst/>
                        </a:rPr>
                        <a:t>Ref. </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Ref.</a:t>
                      </a:r>
                    </a:p>
                    <a:p>
                      <a:pPr marL="0" marR="0" algn="ctr">
                        <a:lnSpc>
                          <a:spcPct val="107000"/>
                        </a:lnSpc>
                        <a:buNone/>
                      </a:pPr>
                      <a:r>
                        <a:rPr lang="en-US" sz="1100" b="1">
                          <a:effectLst/>
                        </a:rPr>
                        <a:t>Load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effectLst/>
                        </a:rPr>
                        <a:t>Load Impact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10748"/>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CAISO</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1-in-10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580.9</a:t>
                      </a: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413.8</a:t>
                      </a: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1,755.0</a:t>
                      </a: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1,250.1</a:t>
                      </a: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tc>
                <a:extLst>
                  <a:ext uri="{0D108BD9-81ED-4DB2-BD59-A6C34878D82A}">
                    <a16:rowId xmlns:a16="http://schemas.microsoft.com/office/drawing/2014/main" val="2206420455"/>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CAISO</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580.5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1,753.9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1,249.5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tc>
                <a:extLst>
                  <a:ext uri="{0D108BD9-81ED-4DB2-BD59-A6C34878D82A}">
                    <a16:rowId xmlns:a16="http://schemas.microsoft.com/office/drawing/2014/main" val="3397619189"/>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Utility</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1-in-10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581.0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1,755.2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tc>
                <a:extLst>
                  <a:ext uri="{0D108BD9-81ED-4DB2-BD59-A6C34878D82A}">
                    <a16:rowId xmlns:a16="http://schemas.microsoft.com/office/drawing/2014/main" val="1231674738"/>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Utility</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1-in-2</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580.7</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413.6</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1,754.3</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1,249.6</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140.4</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0" marR="0" marT="0" marB="0" anchor="ctr">
                    <a:lnB w="381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523933051"/>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BIP15</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CAISO</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1-in-10</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251.1</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217.8</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5,230.3</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4,536.4</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34.5</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p>
                  </a:txBody>
                  <a:tcPr marL="0" marR="0" marT="0" marB="0" anchor="ctr">
                    <a:lnT w="381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2006863967"/>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BIP15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CAISO</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251.1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217.8</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5,232.2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4,538.2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p>
                  </a:txBody>
                  <a:tcPr marL="0" marR="0" marT="0" marB="0" anchor="ctr"/>
                </a:tc>
                <a:extLst>
                  <a:ext uri="{0D108BD9-81ED-4DB2-BD59-A6C34878D82A}">
                    <a16:rowId xmlns:a16="http://schemas.microsoft.com/office/drawing/2014/main" val="1686671786"/>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BIP15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Utility</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1-in-10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251.1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217.8</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5,230.7</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4,536.8</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34.5</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p>
                  </a:txBody>
                  <a:tcPr marL="0" marR="0" marT="0" marB="0" anchor="ctr"/>
                </a:tc>
                <a:extLst>
                  <a:ext uri="{0D108BD9-81ED-4DB2-BD59-A6C34878D82A}">
                    <a16:rowId xmlns:a16="http://schemas.microsoft.com/office/drawing/2014/main" val="2216800613"/>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BIP15</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Utility</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1-in-2</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251.1</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217.8</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5,231.1</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4,537.2</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34.5</a:t>
                      </a:r>
                    </a:p>
                  </a:txBody>
                  <a:tcPr marL="0" marR="0" marT="0" marB="0" anchor="ctr">
                    <a:lnB w="38100" cap="flat" cmpd="sng" algn="ctr">
                      <a:solidFill>
                        <a:schemeClr val="accent4">
                          <a:lumMod val="75000"/>
                        </a:schemeClr>
                      </a:solidFill>
                      <a:prstDash val="solid"/>
                      <a:round/>
                      <a:headEnd type="none" w="med" len="med"/>
                      <a:tailEnd type="none" w="med" len="med"/>
                    </a:lnB>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p>
                  </a:txBody>
                  <a:tcPr marL="0" marR="0" marT="0" marB="0" anchor="ctr">
                    <a:lnB w="381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94682052"/>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BIP30</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CAISO</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1-in-10</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329.8</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196.0</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1,165.5</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692.7</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105.9</a:t>
                      </a:r>
                    </a:p>
                  </a:txBody>
                  <a:tcPr marL="0" marR="0" marT="0" marB="0" anchor="ctr">
                    <a:lnT w="38100" cap="flat" cmpd="sng" algn="ctr">
                      <a:solidFill>
                        <a:schemeClr val="accent4">
                          <a:lumMod val="75000"/>
                        </a:schemeClr>
                      </a:solidFill>
                      <a:prstDash val="solid"/>
                      <a:round/>
                      <a:headEnd type="none" w="med" len="med"/>
                      <a:tailEnd type="none" w="med" len="med"/>
                    </a:lnT>
                  </a:tcP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p>
                  </a:txBody>
                  <a:tcPr marL="0" marR="0" marT="0" marB="0" anchor="ctr">
                    <a:lnT w="38100"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3280431734"/>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BIP30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CAISO</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329.4</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195.7</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1,163.9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691.6</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p>
                  </a:txBody>
                  <a:tcPr marL="0" marR="0" marT="0" marB="0" anchor="ctr"/>
                </a:tc>
                <a:extLst>
                  <a:ext uri="{0D108BD9-81ED-4DB2-BD59-A6C34878D82A}">
                    <a16:rowId xmlns:a16="http://schemas.microsoft.com/office/drawing/2014/main" val="1067184479"/>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BIP30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Utility</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1-in-10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329.9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196.1</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1,165.7</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692.9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p>
                  </a:txBody>
                  <a:tcPr marL="0" marR="0" marT="0" marB="0" anchor="ctr"/>
                </a:tc>
                <a:extLst>
                  <a:ext uri="{0D108BD9-81ED-4DB2-BD59-A6C34878D82A}">
                    <a16:rowId xmlns:a16="http://schemas.microsoft.com/office/drawing/2014/main" val="557806746"/>
                  </a:ext>
                </a:extLst>
              </a:tr>
              <a:tr h="174873">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BIP30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Utility</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1-in-2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17 - 22</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329.6</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1,164.6</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692.0</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105.9</a:t>
                      </a:r>
                    </a:p>
                  </a:txBody>
                  <a:tcPr marL="0" marR="0" marT="0" marB="0" anchor="ctr"/>
                </a:tc>
                <a:tc>
                  <a:txBody>
                    <a:bodyPr/>
                    <a:lstStyle/>
                    <a:p>
                      <a:pPr marL="0" marR="0" algn="ctr">
                        <a:lnSpc>
                          <a:spcPts val="1600"/>
                        </a:lnSpc>
                        <a:spcAft>
                          <a:spcPts val="1400"/>
                        </a:spcAft>
                        <a:buNone/>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p>
                  </a:txBody>
                  <a:tcPr marL="0" marR="0" marT="0" marB="0" anchor="ctr"/>
                </a:tc>
                <a:extLst>
                  <a:ext uri="{0D108BD9-81ED-4DB2-BD59-A6C34878D82A}">
                    <a16:rowId xmlns:a16="http://schemas.microsoft.com/office/drawing/2014/main" val="692861575"/>
                  </a:ext>
                </a:extLst>
              </a:tr>
            </a:tbl>
          </a:graphicData>
        </a:graphic>
      </p:graphicFrame>
      <p:sp>
        <p:nvSpPr>
          <p:cNvPr id="7" name="TextBox 6">
            <a:extLst>
              <a:ext uri="{FF2B5EF4-FFF2-40B4-BE49-F238E27FC236}">
                <a16:creationId xmlns:a16="http://schemas.microsoft.com/office/drawing/2014/main" id="{09CE418A-5044-D2E6-1D2B-35BB84DF9D0A}"/>
              </a:ext>
            </a:extLst>
          </p:cNvPr>
          <p:cNvSpPr txBox="1"/>
          <p:nvPr/>
        </p:nvSpPr>
        <p:spPr>
          <a:xfrm>
            <a:off x="5408265" y="65064"/>
            <a:ext cx="3860426" cy="914400"/>
          </a:xfrm>
          <a:prstGeom prst="rect">
            <a:avLst/>
          </a:prstGeom>
        </p:spPr>
        <p:txBody>
          <a:bodyPr wrap="square" rtlCol="0">
            <a:normAutofit/>
          </a:bodyPr>
          <a:lstStyle/>
          <a:p>
            <a:pPr algn="l"/>
            <a:r>
              <a:rPr lang="en-US" sz="1000" b="0"/>
              <a:t>Because SCE enrollment is not forecasted to grow during the forecast window, these values are representative of the PY2025-2035 forecast</a:t>
            </a:r>
          </a:p>
        </p:txBody>
      </p:sp>
      <p:sp>
        <p:nvSpPr>
          <p:cNvPr id="12" name="Rectangle: Rounded Corners 11">
            <a:extLst>
              <a:ext uri="{FF2B5EF4-FFF2-40B4-BE49-F238E27FC236}">
                <a16:creationId xmlns:a16="http://schemas.microsoft.com/office/drawing/2014/main" id="{99506BC7-743F-5A58-3715-D0BEC97CD15A}"/>
              </a:ext>
            </a:extLst>
          </p:cNvPr>
          <p:cNvSpPr/>
          <p:nvPr/>
        </p:nvSpPr>
        <p:spPr>
          <a:xfrm>
            <a:off x="4497446" y="2757939"/>
            <a:ext cx="635181" cy="164002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931395E-C4F0-5DED-A588-72ED153353BC}"/>
              </a:ext>
            </a:extLst>
          </p:cNvPr>
          <p:cNvSpPr/>
          <p:nvPr/>
        </p:nvSpPr>
        <p:spPr>
          <a:xfrm>
            <a:off x="1831199" y="2757939"/>
            <a:ext cx="635181" cy="1633156"/>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14610D82-78BA-21EB-6132-06FFA5483B9C}"/>
              </a:ext>
            </a:extLst>
          </p:cNvPr>
          <p:cNvSpPr/>
          <p:nvPr/>
        </p:nvSpPr>
        <p:spPr>
          <a:xfrm>
            <a:off x="7530657" y="2757939"/>
            <a:ext cx="855884" cy="164002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80DDF6F-66D0-077F-B41E-E725C5F19A94}"/>
              </a:ext>
            </a:extLst>
          </p:cNvPr>
          <p:cNvSpPr>
            <a:spLocks noGrp="1"/>
          </p:cNvSpPr>
          <p:nvPr>
            <p:ph type="ftr" sz="quarter" idx="3"/>
          </p:nvPr>
        </p:nvSpPr>
        <p:spPr>
          <a:xfrm>
            <a:off x="4847771" y="4689793"/>
            <a:ext cx="3627156" cy="273050"/>
          </a:xfrm>
        </p:spPr>
        <p:txBody>
          <a:bodyPr/>
          <a:lstStyle/>
          <a:p>
            <a:r>
              <a:rPr lang="en-US"/>
              <a:t>PY2024 Statewide BIP</a:t>
            </a:r>
          </a:p>
        </p:txBody>
      </p:sp>
    </p:spTree>
    <p:extLst>
      <p:ext uri="{BB962C8B-B14F-4D97-AF65-F5344CB8AC3E}">
        <p14:creationId xmlns:p14="http://schemas.microsoft.com/office/powerpoint/2010/main" val="2338414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CD1D7-F836-F45D-7EF6-277A0E609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4285AA-9115-15BC-BAC6-12DBDCA765C0}"/>
              </a:ext>
            </a:extLst>
          </p:cNvPr>
          <p:cNvSpPr>
            <a:spLocks noGrp="1"/>
          </p:cNvSpPr>
          <p:nvPr>
            <p:ph type="title"/>
          </p:nvPr>
        </p:nvSpPr>
        <p:spPr/>
        <p:txBody>
          <a:bodyPr/>
          <a:lstStyle/>
          <a:p>
            <a:r>
              <a:rPr lang="en-US"/>
              <a:t>Ex-Ante Impacts Slice of Day Table</a:t>
            </a:r>
          </a:p>
        </p:txBody>
      </p:sp>
      <p:sp>
        <p:nvSpPr>
          <p:cNvPr id="4" name="Text Placeholder 3">
            <a:extLst>
              <a:ext uri="{FF2B5EF4-FFF2-40B4-BE49-F238E27FC236}">
                <a16:creationId xmlns:a16="http://schemas.microsoft.com/office/drawing/2014/main" id="{D7067D2D-5036-AC1F-4AAA-931E23940672}"/>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F243EB79-5BE4-574D-3237-C96796BE8E41}"/>
              </a:ext>
            </a:extLst>
          </p:cNvPr>
          <p:cNvSpPr>
            <a:spLocks noGrp="1"/>
          </p:cNvSpPr>
          <p:nvPr>
            <p:ph type="ftr" sz="quarter" idx="3"/>
          </p:nvPr>
        </p:nvSpPr>
        <p:spPr/>
        <p:txBody>
          <a:bodyPr/>
          <a:lstStyle/>
          <a:p>
            <a:r>
              <a:rPr lang="en-US"/>
              <a:t>PY2024 Statewide BIP</a:t>
            </a:r>
          </a:p>
        </p:txBody>
      </p:sp>
      <p:graphicFrame>
        <p:nvGraphicFramePr>
          <p:cNvPr id="6" name="Table 5">
            <a:extLst>
              <a:ext uri="{FF2B5EF4-FFF2-40B4-BE49-F238E27FC236}">
                <a16:creationId xmlns:a16="http://schemas.microsoft.com/office/drawing/2014/main" id="{01937642-3613-0A51-BDFB-77FA411E199F}"/>
              </a:ext>
            </a:extLst>
          </p:cNvPr>
          <p:cNvGraphicFramePr>
            <a:graphicFrameLocks noGrp="1"/>
          </p:cNvGraphicFramePr>
          <p:nvPr>
            <p:extLst>
              <p:ext uri="{D42A27DB-BD31-4B8C-83A1-F6EECF244321}">
                <p14:modId xmlns:p14="http://schemas.microsoft.com/office/powerpoint/2010/main" val="2089087359"/>
              </p:ext>
            </p:extLst>
          </p:nvPr>
        </p:nvGraphicFramePr>
        <p:xfrm>
          <a:off x="533401" y="1145520"/>
          <a:ext cx="7886697" cy="2739100"/>
        </p:xfrm>
        <a:graphic>
          <a:graphicData uri="http://schemas.openxmlformats.org/drawingml/2006/table">
            <a:tbl>
              <a:tblPr firstRow="1" firstCol="1" bandRow="1">
                <a:tableStyleId>{5C22544A-7EE6-4342-B048-85BDC9FD1C3A}</a:tableStyleId>
              </a:tblPr>
              <a:tblGrid>
                <a:gridCol w="834747">
                  <a:extLst>
                    <a:ext uri="{9D8B030D-6E8A-4147-A177-3AD203B41FA5}">
                      <a16:colId xmlns:a16="http://schemas.microsoft.com/office/drawing/2014/main" val="336284686"/>
                    </a:ext>
                  </a:extLst>
                </a:gridCol>
                <a:gridCol w="587005">
                  <a:extLst>
                    <a:ext uri="{9D8B030D-6E8A-4147-A177-3AD203B41FA5}">
                      <a16:colId xmlns:a16="http://schemas.microsoft.com/office/drawing/2014/main" val="3663164982"/>
                    </a:ext>
                  </a:extLst>
                </a:gridCol>
                <a:gridCol w="587005">
                  <a:extLst>
                    <a:ext uri="{9D8B030D-6E8A-4147-A177-3AD203B41FA5}">
                      <a16:colId xmlns:a16="http://schemas.microsoft.com/office/drawing/2014/main" val="4266171706"/>
                    </a:ext>
                  </a:extLst>
                </a:gridCol>
                <a:gridCol w="588583">
                  <a:extLst>
                    <a:ext uri="{9D8B030D-6E8A-4147-A177-3AD203B41FA5}">
                      <a16:colId xmlns:a16="http://schemas.microsoft.com/office/drawing/2014/main" val="1377551318"/>
                    </a:ext>
                  </a:extLst>
                </a:gridCol>
                <a:gridCol w="587005">
                  <a:extLst>
                    <a:ext uri="{9D8B030D-6E8A-4147-A177-3AD203B41FA5}">
                      <a16:colId xmlns:a16="http://schemas.microsoft.com/office/drawing/2014/main" val="3034362584"/>
                    </a:ext>
                  </a:extLst>
                </a:gridCol>
                <a:gridCol w="588583">
                  <a:extLst>
                    <a:ext uri="{9D8B030D-6E8A-4147-A177-3AD203B41FA5}">
                      <a16:colId xmlns:a16="http://schemas.microsoft.com/office/drawing/2014/main" val="3218309344"/>
                    </a:ext>
                  </a:extLst>
                </a:gridCol>
                <a:gridCol w="587005">
                  <a:extLst>
                    <a:ext uri="{9D8B030D-6E8A-4147-A177-3AD203B41FA5}">
                      <a16:colId xmlns:a16="http://schemas.microsoft.com/office/drawing/2014/main" val="4071884382"/>
                    </a:ext>
                  </a:extLst>
                </a:gridCol>
                <a:gridCol w="587005">
                  <a:extLst>
                    <a:ext uri="{9D8B030D-6E8A-4147-A177-3AD203B41FA5}">
                      <a16:colId xmlns:a16="http://schemas.microsoft.com/office/drawing/2014/main" val="3095221896"/>
                    </a:ext>
                  </a:extLst>
                </a:gridCol>
                <a:gridCol w="588583">
                  <a:extLst>
                    <a:ext uri="{9D8B030D-6E8A-4147-A177-3AD203B41FA5}">
                      <a16:colId xmlns:a16="http://schemas.microsoft.com/office/drawing/2014/main" val="1961738383"/>
                    </a:ext>
                  </a:extLst>
                </a:gridCol>
                <a:gridCol w="587005">
                  <a:extLst>
                    <a:ext uri="{9D8B030D-6E8A-4147-A177-3AD203B41FA5}">
                      <a16:colId xmlns:a16="http://schemas.microsoft.com/office/drawing/2014/main" val="3427298993"/>
                    </a:ext>
                  </a:extLst>
                </a:gridCol>
                <a:gridCol w="588583">
                  <a:extLst>
                    <a:ext uri="{9D8B030D-6E8A-4147-A177-3AD203B41FA5}">
                      <a16:colId xmlns:a16="http://schemas.microsoft.com/office/drawing/2014/main" val="408574002"/>
                    </a:ext>
                  </a:extLst>
                </a:gridCol>
                <a:gridCol w="587005">
                  <a:extLst>
                    <a:ext uri="{9D8B030D-6E8A-4147-A177-3AD203B41FA5}">
                      <a16:colId xmlns:a16="http://schemas.microsoft.com/office/drawing/2014/main" val="2666131185"/>
                    </a:ext>
                  </a:extLst>
                </a:gridCol>
                <a:gridCol w="588583">
                  <a:extLst>
                    <a:ext uri="{9D8B030D-6E8A-4147-A177-3AD203B41FA5}">
                      <a16:colId xmlns:a16="http://schemas.microsoft.com/office/drawing/2014/main" val="1975515627"/>
                    </a:ext>
                  </a:extLst>
                </a:gridCol>
              </a:tblGrid>
              <a:tr h="273910">
                <a:tc>
                  <a:txBody>
                    <a:bodyPr/>
                    <a:lstStyle/>
                    <a:p>
                      <a:pPr marL="0" marR="0" algn="ctr">
                        <a:lnSpc>
                          <a:spcPct val="107000"/>
                        </a:lnSpc>
                        <a:buNone/>
                      </a:pPr>
                      <a:r>
                        <a:rPr lang="en-US" sz="1100">
                          <a:effectLst/>
                        </a:rPr>
                        <a:t>Hour Ending</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Jan.</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Feb.</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Mar.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Apr.</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May</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June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July</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Aug.</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Sept.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Oct.</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Nov.</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100">
                          <a:effectLst/>
                        </a:rPr>
                        <a:t>Dec.</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8195317"/>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33.0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33.7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39.7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40.2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47.8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45.4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46.8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41.9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44.0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43.8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34.6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9202079"/>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2223969038"/>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211525773"/>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1084642632"/>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2333016530"/>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786472178"/>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tc>
                  <a:txBody>
                    <a:bodyPr/>
                    <a:lstStyle/>
                    <a:p>
                      <a:pPr marL="0" marR="0" algn="ctr">
                        <a:lnSpc>
                          <a:spcPct val="107000"/>
                        </a:lnSpc>
                        <a:spcAft>
                          <a:spcPts val="800"/>
                        </a:spcAft>
                        <a:buNone/>
                      </a:pPr>
                      <a:r>
                        <a:rPr lang="en-US" sz="10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C5CE9F"/>
                    </a:solidFill>
                  </a:tcPr>
                </a:tc>
                <a:extLst>
                  <a:ext uri="{0D108BD9-81ED-4DB2-BD59-A6C34878D82A}">
                    <a16:rowId xmlns:a16="http://schemas.microsoft.com/office/drawing/2014/main" val="3547510256"/>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268.9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275.5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234.2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286.8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280.3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300.4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293.8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298.7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301.3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299.9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306.9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296.5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82855261"/>
                  </a:ext>
                </a:extLst>
              </a:tr>
              <a:tr h="273910">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Calibri" panose="020F0502020204030204" pitchFamily="34"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179.6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185.2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95.6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134.8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137.5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140.6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137.4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136.2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136.2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138.5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141.6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Aft>
                          <a:spcPts val="800"/>
                        </a:spcAft>
                        <a:buNone/>
                      </a:pPr>
                      <a:r>
                        <a:rPr lang="en-US" sz="1050">
                          <a:effectLst/>
                          <a:latin typeface="Calibri" panose="020F0502020204030204" pitchFamily="34" charset="0"/>
                          <a:ea typeface="Calibri" panose="020F0502020204030204" pitchFamily="34" charset="0"/>
                          <a:cs typeface="Times New Roman" panose="02020603050405020304" pitchFamily="18" charset="0"/>
                        </a:rPr>
                        <a:t>201.8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5253376"/>
                  </a:ext>
                </a:extLst>
              </a:tr>
            </a:tbl>
          </a:graphicData>
        </a:graphic>
      </p:graphicFrame>
      <p:sp>
        <p:nvSpPr>
          <p:cNvPr id="7" name="Rectangle 6">
            <a:extLst>
              <a:ext uri="{FF2B5EF4-FFF2-40B4-BE49-F238E27FC236}">
                <a16:creationId xmlns:a16="http://schemas.microsoft.com/office/drawing/2014/main" id="{88D5E21A-187F-AAC0-A04D-26D4B4F1C3F9}"/>
              </a:ext>
            </a:extLst>
          </p:cNvPr>
          <p:cNvSpPr/>
          <p:nvPr/>
        </p:nvSpPr>
        <p:spPr>
          <a:xfrm>
            <a:off x="2973835" y="4092245"/>
            <a:ext cx="214630" cy="1936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22">
            <a:extLst>
              <a:ext uri="{FF2B5EF4-FFF2-40B4-BE49-F238E27FC236}">
                <a16:creationId xmlns:a16="http://schemas.microsoft.com/office/drawing/2014/main" id="{BD8C1736-2729-8A3F-6F10-32293164FCC0}"/>
              </a:ext>
            </a:extLst>
          </p:cNvPr>
          <p:cNvSpPr txBox="1"/>
          <p:nvPr/>
        </p:nvSpPr>
        <p:spPr>
          <a:xfrm>
            <a:off x="3151635" y="4066845"/>
            <a:ext cx="1548765" cy="242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Event hour in RA window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6A0F2C7A-539F-2D1B-CE7B-34E97A6A8A2A}"/>
              </a:ext>
            </a:extLst>
          </p:cNvPr>
          <p:cNvSpPr txBox="1"/>
          <p:nvPr/>
        </p:nvSpPr>
        <p:spPr>
          <a:xfrm>
            <a:off x="5097910" y="4058590"/>
            <a:ext cx="2094230" cy="2527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Event hour outside RA window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FBF9349-80D6-83CA-FADE-7D39D007A495}"/>
              </a:ext>
            </a:extLst>
          </p:cNvPr>
          <p:cNvSpPr/>
          <p:nvPr/>
        </p:nvSpPr>
        <p:spPr>
          <a:xfrm>
            <a:off x="4910585" y="4092245"/>
            <a:ext cx="214630" cy="193675"/>
          </a:xfrm>
          <a:prstGeom prst="rect">
            <a:avLst/>
          </a:prstGeom>
          <a:solidFill>
            <a:srgbClr val="C5CE9F"/>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Rounded Corners 10">
            <a:extLst>
              <a:ext uri="{FF2B5EF4-FFF2-40B4-BE49-F238E27FC236}">
                <a16:creationId xmlns:a16="http://schemas.microsoft.com/office/drawing/2014/main" id="{471C5F3C-3876-0CB7-C01D-E752EAD46624}"/>
              </a:ext>
            </a:extLst>
          </p:cNvPr>
          <p:cNvSpPr/>
          <p:nvPr/>
        </p:nvSpPr>
        <p:spPr>
          <a:xfrm>
            <a:off x="7219296" y="1162347"/>
            <a:ext cx="595662" cy="2739099"/>
          </a:xfrm>
          <a:prstGeom prst="roundRect">
            <a:avLst>
              <a:gd name="adj" fmla="val 5322"/>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41010AB-1A22-AF04-EE27-CCF4B83FB629}"/>
              </a:ext>
            </a:extLst>
          </p:cNvPr>
          <p:cNvCxnSpPr>
            <a:cxnSpLocks/>
          </p:cNvCxnSpPr>
          <p:nvPr/>
        </p:nvCxnSpPr>
        <p:spPr>
          <a:xfrm>
            <a:off x="5970954" y="2864338"/>
            <a:ext cx="0" cy="926124"/>
          </a:xfrm>
          <a:prstGeom prst="straightConnector1">
            <a:avLst/>
          </a:prstGeom>
          <a:ln w="57150">
            <a:solidFill>
              <a:schemeClr val="bg1">
                <a:lumMod val="50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12" name="Text Placeholder 2">
            <a:extLst>
              <a:ext uri="{FF2B5EF4-FFF2-40B4-BE49-F238E27FC236}">
                <a16:creationId xmlns:a16="http://schemas.microsoft.com/office/drawing/2014/main" id="{4C6B6B5B-ECC2-815B-BB49-EFB66C2F9B0F}"/>
              </a:ext>
            </a:extLst>
          </p:cNvPr>
          <p:cNvSpPr txBox="1">
            <a:spLocks/>
          </p:cNvSpPr>
          <p:nvPr/>
        </p:nvSpPr>
        <p:spPr>
          <a:xfrm>
            <a:off x="361949" y="648715"/>
            <a:ext cx="8593791"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SCE </a:t>
            </a:r>
            <a:r>
              <a:rPr lang="en-US" b="1"/>
              <a:t>Program 1-in-2 </a:t>
            </a:r>
            <a:r>
              <a:rPr lang="en-US"/>
              <a:t>System Worst Day, </a:t>
            </a:r>
            <a:r>
              <a:rPr lang="en-US" b="1"/>
              <a:t>Six-hour event Aggregate Hourly Impact (MWh/h)</a:t>
            </a:r>
          </a:p>
        </p:txBody>
      </p:sp>
    </p:spTree>
    <p:extLst>
      <p:ext uri="{BB962C8B-B14F-4D97-AF65-F5344CB8AC3E}">
        <p14:creationId xmlns:p14="http://schemas.microsoft.com/office/powerpoint/2010/main" val="2828986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C8F1A37-D43D-0FD6-0198-99D706C8F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7E8FE-DE24-DCF6-573B-133D537783E5}"/>
              </a:ext>
            </a:extLst>
          </p:cNvPr>
          <p:cNvSpPr>
            <a:spLocks noGrp="1"/>
          </p:cNvSpPr>
          <p:nvPr>
            <p:ph type="title"/>
          </p:nvPr>
        </p:nvSpPr>
        <p:spPr/>
        <p:txBody>
          <a:bodyPr/>
          <a:lstStyle/>
          <a:p>
            <a:r>
              <a:rPr lang="en-US"/>
              <a:t>Ex-Ante Load Shape</a:t>
            </a:r>
          </a:p>
        </p:txBody>
      </p:sp>
      <p:sp>
        <p:nvSpPr>
          <p:cNvPr id="3" name="Text Placeholder 2">
            <a:extLst>
              <a:ext uri="{FF2B5EF4-FFF2-40B4-BE49-F238E27FC236}">
                <a16:creationId xmlns:a16="http://schemas.microsoft.com/office/drawing/2014/main" id="{946B4427-825C-7667-DD84-E5C9242B19C3}"/>
              </a:ext>
            </a:extLst>
          </p:cNvPr>
          <p:cNvSpPr>
            <a:spLocks noGrp="1"/>
          </p:cNvSpPr>
          <p:nvPr>
            <p:ph type="body" sz="quarter" idx="15"/>
          </p:nvPr>
        </p:nvSpPr>
        <p:spPr/>
        <p:txBody>
          <a:bodyPr lIns="91440" tIns="45720" rIns="91440" bIns="45720" anchor="t">
            <a:noAutofit/>
          </a:bodyPr>
          <a:lstStyle/>
          <a:p>
            <a:r>
              <a:rPr lang="en-US" b="1" u="sng" dirty="0"/>
              <a:t>SCE</a:t>
            </a:r>
            <a:r>
              <a:rPr lang="en-US" b="1" dirty="0"/>
              <a:t> Program-level </a:t>
            </a:r>
            <a:r>
              <a:rPr lang="en-US" b="1" u="sng" dirty="0"/>
              <a:t>August</a:t>
            </a:r>
            <a:r>
              <a:rPr lang="en-US" dirty="0"/>
              <a:t> Monthly System Worst Day, 2025</a:t>
            </a:r>
          </a:p>
        </p:txBody>
      </p:sp>
      <p:sp>
        <p:nvSpPr>
          <p:cNvPr id="4" name="Footer Placeholder 4">
            <a:extLst>
              <a:ext uri="{FF2B5EF4-FFF2-40B4-BE49-F238E27FC236}">
                <a16:creationId xmlns:a16="http://schemas.microsoft.com/office/drawing/2014/main" id="{DDB94F3D-8913-262C-44EC-BAD650357F5A}"/>
              </a:ext>
            </a:extLst>
          </p:cNvPr>
          <p:cNvSpPr>
            <a:spLocks noGrp="1"/>
          </p:cNvSpPr>
          <p:nvPr>
            <p:ph type="ftr" sz="quarter" idx="3"/>
          </p:nvPr>
        </p:nvSpPr>
        <p:spPr>
          <a:xfrm>
            <a:off x="4847771" y="4689793"/>
            <a:ext cx="3627156" cy="273050"/>
          </a:xfrm>
        </p:spPr>
        <p:txBody>
          <a:bodyPr/>
          <a:lstStyle/>
          <a:p>
            <a:r>
              <a:rPr lang="en-US"/>
              <a:t>PY2024 Statewide BIP</a:t>
            </a:r>
          </a:p>
        </p:txBody>
      </p:sp>
      <p:pic>
        <p:nvPicPr>
          <p:cNvPr id="1028" name="Picture 4" descr="Picture 1, Picture">
            <a:extLst>
              <a:ext uri="{FF2B5EF4-FFF2-40B4-BE49-F238E27FC236}">
                <a16:creationId xmlns:a16="http://schemas.microsoft.com/office/drawing/2014/main" id="{762485D6-0131-BA42-0D1C-F9D9F5931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75" y="4034437"/>
            <a:ext cx="5514975" cy="323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graph with numbers and lines&#10;&#10;AI-generated content may be incorrect., Picture">
            <a:extLst>
              <a:ext uri="{FF2B5EF4-FFF2-40B4-BE49-F238E27FC236}">
                <a16:creationId xmlns:a16="http://schemas.microsoft.com/office/drawing/2014/main" id="{C038B227-2865-5354-63EF-2E8CD8A7B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975" y="1303055"/>
            <a:ext cx="5526394" cy="254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15684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33EA1-9328-9847-1C44-B4F024DEC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C8B95-4D74-CD01-141D-08B45E71A647}"/>
              </a:ext>
            </a:extLst>
          </p:cNvPr>
          <p:cNvSpPr>
            <a:spLocks noGrp="1"/>
          </p:cNvSpPr>
          <p:nvPr>
            <p:ph type="title"/>
          </p:nvPr>
        </p:nvSpPr>
        <p:spPr>
          <a:xfrm>
            <a:off x="91786" y="1545453"/>
            <a:ext cx="8229600" cy="1569660"/>
          </a:xfrm>
        </p:spPr>
        <p:txBody>
          <a:bodyPr/>
          <a:lstStyle/>
          <a:p>
            <a:r>
              <a:rPr lang="en-US" sz="4800"/>
              <a:t>Comparison of PY2024 and PY2023 results</a:t>
            </a:r>
          </a:p>
        </p:txBody>
      </p:sp>
      <p:sp>
        <p:nvSpPr>
          <p:cNvPr id="5" name="Footer Placeholder 4">
            <a:extLst>
              <a:ext uri="{FF2B5EF4-FFF2-40B4-BE49-F238E27FC236}">
                <a16:creationId xmlns:a16="http://schemas.microsoft.com/office/drawing/2014/main" id="{DB0014A2-809D-ACC8-6F5A-60D781D7A479}"/>
              </a:ext>
            </a:extLst>
          </p:cNvPr>
          <p:cNvSpPr>
            <a:spLocks noGrp="1"/>
          </p:cNvSpPr>
          <p:nvPr>
            <p:ph type="ftr" sz="quarter" idx="3"/>
          </p:nvPr>
        </p:nvSpPr>
        <p:spPr/>
        <p:txBody>
          <a:bodyPr/>
          <a:lstStyle/>
          <a:p>
            <a:pPr>
              <a:spcAft>
                <a:spcPts val="600"/>
              </a:spcAft>
            </a:pPr>
            <a:r>
              <a:rPr lang="en-US"/>
              <a:t>PY2024 STATEWIDE BIP</a:t>
            </a:r>
          </a:p>
        </p:txBody>
      </p:sp>
    </p:spTree>
    <p:extLst>
      <p:ext uri="{BB962C8B-B14F-4D97-AF65-F5344CB8AC3E}">
        <p14:creationId xmlns:p14="http://schemas.microsoft.com/office/powerpoint/2010/main" val="229802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49DC-B505-CD8B-4B05-43701C20D3EE}"/>
              </a:ext>
            </a:extLst>
          </p:cNvPr>
          <p:cNvSpPr>
            <a:spLocks noGrp="1"/>
          </p:cNvSpPr>
          <p:nvPr>
            <p:ph type="title"/>
          </p:nvPr>
        </p:nvSpPr>
        <p:spPr/>
        <p:txBody>
          <a:bodyPr/>
          <a:lstStyle/>
          <a:p>
            <a:r>
              <a:rPr lang="en-US"/>
              <a:t>Previous Versus Current Ex-Post</a:t>
            </a:r>
          </a:p>
        </p:txBody>
      </p:sp>
      <p:sp>
        <p:nvSpPr>
          <p:cNvPr id="5" name="Footer Placeholder 4">
            <a:extLst>
              <a:ext uri="{FF2B5EF4-FFF2-40B4-BE49-F238E27FC236}">
                <a16:creationId xmlns:a16="http://schemas.microsoft.com/office/drawing/2014/main" id="{B8C2A97D-980B-B02B-05F6-2AD5B4B6344C}"/>
              </a:ext>
            </a:extLst>
          </p:cNvPr>
          <p:cNvSpPr>
            <a:spLocks noGrp="1"/>
          </p:cNvSpPr>
          <p:nvPr>
            <p:ph type="ftr" sz="quarter" idx="3"/>
          </p:nvPr>
        </p:nvSpPr>
        <p:spPr/>
        <p:txBody>
          <a:bodyPr/>
          <a:lstStyle/>
          <a:p>
            <a:r>
              <a:rPr lang="en-US"/>
              <a:t>PY2024 Statewide BIP</a:t>
            </a:r>
          </a:p>
        </p:txBody>
      </p:sp>
      <p:graphicFrame>
        <p:nvGraphicFramePr>
          <p:cNvPr id="6" name="Table 5">
            <a:extLst>
              <a:ext uri="{FF2B5EF4-FFF2-40B4-BE49-F238E27FC236}">
                <a16:creationId xmlns:a16="http://schemas.microsoft.com/office/drawing/2014/main" id="{3A6F23A1-2B2E-0D2F-87CF-997F88885F90}"/>
              </a:ext>
            </a:extLst>
          </p:cNvPr>
          <p:cNvGraphicFramePr>
            <a:graphicFrameLocks noGrp="1"/>
          </p:cNvGraphicFramePr>
          <p:nvPr>
            <p:extLst>
              <p:ext uri="{D42A27DB-BD31-4B8C-83A1-F6EECF244321}">
                <p14:modId xmlns:p14="http://schemas.microsoft.com/office/powerpoint/2010/main" val="2359169366"/>
              </p:ext>
            </p:extLst>
          </p:nvPr>
        </p:nvGraphicFramePr>
        <p:xfrm>
          <a:off x="361949" y="1242076"/>
          <a:ext cx="8399663" cy="1285431"/>
        </p:xfrm>
        <a:graphic>
          <a:graphicData uri="http://schemas.openxmlformats.org/drawingml/2006/table">
            <a:tbl>
              <a:tblPr firstRow="1" firstCol="1" bandRow="1">
                <a:tableStyleId>{5C22544A-7EE6-4342-B048-85BDC9FD1C3A}</a:tableStyleId>
              </a:tblPr>
              <a:tblGrid>
                <a:gridCol w="999820">
                  <a:extLst>
                    <a:ext uri="{9D8B030D-6E8A-4147-A177-3AD203B41FA5}">
                      <a16:colId xmlns:a16="http://schemas.microsoft.com/office/drawing/2014/main" val="3359399813"/>
                    </a:ext>
                  </a:extLst>
                </a:gridCol>
                <a:gridCol w="999820">
                  <a:extLst>
                    <a:ext uri="{9D8B030D-6E8A-4147-A177-3AD203B41FA5}">
                      <a16:colId xmlns:a16="http://schemas.microsoft.com/office/drawing/2014/main" val="971466020"/>
                    </a:ext>
                  </a:extLst>
                </a:gridCol>
                <a:gridCol w="999820">
                  <a:extLst>
                    <a:ext uri="{9D8B030D-6E8A-4147-A177-3AD203B41FA5}">
                      <a16:colId xmlns:a16="http://schemas.microsoft.com/office/drawing/2014/main" val="3709132671"/>
                    </a:ext>
                  </a:extLst>
                </a:gridCol>
                <a:gridCol w="802221">
                  <a:extLst>
                    <a:ext uri="{9D8B030D-6E8A-4147-A177-3AD203B41FA5}">
                      <a16:colId xmlns:a16="http://schemas.microsoft.com/office/drawing/2014/main" val="1665449718"/>
                    </a:ext>
                  </a:extLst>
                </a:gridCol>
                <a:gridCol w="757457">
                  <a:extLst>
                    <a:ext uri="{9D8B030D-6E8A-4147-A177-3AD203B41FA5}">
                      <a16:colId xmlns:a16="http://schemas.microsoft.com/office/drawing/2014/main" val="3574045445"/>
                    </a:ext>
                  </a:extLst>
                </a:gridCol>
                <a:gridCol w="803909">
                  <a:extLst>
                    <a:ext uri="{9D8B030D-6E8A-4147-A177-3AD203B41FA5}">
                      <a16:colId xmlns:a16="http://schemas.microsoft.com/office/drawing/2014/main" val="1896323440"/>
                    </a:ext>
                  </a:extLst>
                </a:gridCol>
                <a:gridCol w="803909">
                  <a:extLst>
                    <a:ext uri="{9D8B030D-6E8A-4147-A177-3AD203B41FA5}">
                      <a16:colId xmlns:a16="http://schemas.microsoft.com/office/drawing/2014/main" val="3917771780"/>
                    </a:ext>
                  </a:extLst>
                </a:gridCol>
                <a:gridCol w="940710">
                  <a:extLst>
                    <a:ext uri="{9D8B030D-6E8A-4147-A177-3AD203B41FA5}">
                      <a16:colId xmlns:a16="http://schemas.microsoft.com/office/drawing/2014/main" val="472981573"/>
                    </a:ext>
                  </a:extLst>
                </a:gridCol>
                <a:gridCol w="444101">
                  <a:extLst>
                    <a:ext uri="{9D8B030D-6E8A-4147-A177-3AD203B41FA5}">
                      <a16:colId xmlns:a16="http://schemas.microsoft.com/office/drawing/2014/main" val="3470206427"/>
                    </a:ext>
                  </a:extLst>
                </a:gridCol>
                <a:gridCol w="847896">
                  <a:extLst>
                    <a:ext uri="{9D8B030D-6E8A-4147-A177-3AD203B41FA5}">
                      <a16:colId xmlns:a16="http://schemas.microsoft.com/office/drawing/2014/main" val="1818231074"/>
                    </a:ext>
                  </a:extLst>
                </a:gridCol>
              </a:tblGrid>
              <a:tr h="190500">
                <a:tc rowSpan="2">
                  <a:txBody>
                    <a:bodyPr/>
                    <a:lstStyle/>
                    <a:p>
                      <a:pPr marL="0" marR="0" algn="ctr">
                        <a:lnSpc>
                          <a:spcPct val="107000"/>
                        </a:lnSpc>
                        <a:buNone/>
                      </a:pPr>
                      <a:r>
                        <a:rPr lang="en-US" sz="1100" b="1">
                          <a:solidFill>
                            <a:schemeClr val="bg1"/>
                          </a:solidFill>
                          <a:effectLst/>
                        </a:rPr>
                        <a:t>Evaluation Year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a:effectLst/>
                        </a:rPr>
                        <a:t>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100" b="1">
                          <a:solidFill>
                            <a:schemeClr val="bg1"/>
                          </a:solidFill>
                          <a:effectLst/>
                        </a:rPr>
                        <a:t>Estimate </a:t>
                      </a:r>
                    </a:p>
                    <a:p>
                      <a:pPr marL="0" marR="0" algn="ctr">
                        <a:lnSpc>
                          <a:spcPct val="107000"/>
                        </a:lnSpc>
                        <a:buNone/>
                      </a:pPr>
                      <a:r>
                        <a:rPr lang="en-US" sz="1100" b="1">
                          <a:solidFill>
                            <a:schemeClr val="bg1"/>
                          </a:solidFill>
                          <a:effectLst/>
                        </a:rPr>
                        <a:t>Type</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Number of Customers per Event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gridSpan="2">
                  <a:txBody>
                    <a:bodyPr/>
                    <a:lstStyle/>
                    <a:p>
                      <a:pPr marL="0" marR="0" algn="ctr">
                        <a:lnSpc>
                          <a:spcPct val="107000"/>
                        </a:lnSpc>
                        <a:buNone/>
                      </a:pPr>
                      <a:r>
                        <a:rPr lang="en-US" sz="1100">
                          <a:solidFill>
                            <a:schemeClr val="bg1"/>
                          </a:solidFill>
                          <a:effectLst/>
                        </a:rPr>
                        <a:t>Aggregate</a:t>
                      </a:r>
                    </a:p>
                    <a:p>
                      <a:pPr marL="0" marR="0" algn="ctr">
                        <a:lnSpc>
                          <a:spcPct val="107000"/>
                        </a:lnSpc>
                        <a:buNone/>
                      </a:pPr>
                      <a:r>
                        <a:rPr lang="en-US" sz="1100">
                          <a:solidFill>
                            <a:schemeClr val="bg1"/>
                          </a:solidFill>
                          <a:effectLst/>
                        </a:rPr>
                        <a:t>(MWh/h)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solidFill>
                            <a:schemeClr val="bg1"/>
                          </a:solidFill>
                          <a:effectLst/>
                        </a:rPr>
                        <a:t>Per Capita</a:t>
                      </a:r>
                    </a:p>
                    <a:p>
                      <a:pPr marL="0" marR="0" algn="ctr">
                        <a:lnSpc>
                          <a:spcPct val="107000"/>
                        </a:lnSpc>
                        <a:buNone/>
                      </a:pPr>
                      <a:r>
                        <a:rPr lang="en-US" sz="1100">
                          <a:solidFill>
                            <a:schemeClr val="bg1"/>
                          </a:solidFill>
                          <a:effectLst/>
                        </a:rPr>
                        <a:t>(kWh/h)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b="1">
                          <a:solidFill>
                            <a:schemeClr val="bg1"/>
                          </a:solidFill>
                          <a:effectLst/>
                        </a:rPr>
                        <a:t>Percent Load Reduction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(MWh)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Achievement Rate</a:t>
                      </a:r>
                    </a:p>
                    <a:p>
                      <a:pPr marL="0" marR="0" algn="ctr">
                        <a:lnSpc>
                          <a:spcPct val="107000"/>
                        </a:lnSpc>
                        <a:buNone/>
                      </a:pPr>
                      <a:r>
                        <a:rPr lang="en-US" sz="1100" b="1">
                          <a:solidFill>
                            <a:schemeClr val="bg1"/>
                          </a:solidFill>
                          <a:effectLst/>
                        </a:rPr>
                        <a: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1701512456"/>
                  </a:ext>
                </a:extLst>
              </a:tr>
              <a:tr h="190500">
                <a:tc vMerge="1">
                  <a:txBody>
                    <a:bodyPr/>
                    <a:lstStyle/>
                    <a:p>
                      <a:endParaRPr lang="en-US"/>
                    </a:p>
                  </a:txBody>
                  <a:tcPr/>
                </a:tc>
                <a:tc vMerge="1">
                  <a:txBody>
                    <a:bodyPr/>
                    <a:lstStyle/>
                    <a:p>
                      <a:pPr marL="0" marR="0" algn="ctr">
                        <a:lnSpc>
                          <a:spcPct val="107000"/>
                        </a:lnSpc>
                        <a:buNone/>
                      </a:pP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681685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 6</a:t>
                      </a:r>
                      <a:r>
                        <a:rPr lang="en-US" sz="9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5735970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Avg. Event Day</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85350865"/>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 24</a:t>
                      </a:r>
                      <a:r>
                        <a:rPr lang="en-US" sz="9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0368994"/>
                  </a:ext>
                </a:extLst>
              </a:tr>
            </a:tbl>
          </a:graphicData>
        </a:graphic>
      </p:graphicFrame>
      <p:sp>
        <p:nvSpPr>
          <p:cNvPr id="7" name="Rectangle: Rounded Corners 6">
            <a:extLst>
              <a:ext uri="{FF2B5EF4-FFF2-40B4-BE49-F238E27FC236}">
                <a16:creationId xmlns:a16="http://schemas.microsoft.com/office/drawing/2014/main" id="{027FD5FF-7E86-BE7E-CEC9-3530DBA58612}"/>
              </a:ext>
            </a:extLst>
          </p:cNvPr>
          <p:cNvSpPr/>
          <p:nvPr/>
        </p:nvSpPr>
        <p:spPr>
          <a:xfrm>
            <a:off x="2369128" y="1231518"/>
            <a:ext cx="980902" cy="1306547"/>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551030-D89B-3FB5-C62A-F3F69AEBDB38}"/>
              </a:ext>
            </a:extLst>
          </p:cNvPr>
          <p:cNvSpPr/>
          <p:nvPr/>
        </p:nvSpPr>
        <p:spPr>
          <a:xfrm>
            <a:off x="4921624" y="1241506"/>
            <a:ext cx="2526581" cy="1296559"/>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12385D9-A933-6550-39BC-53A5DEA3061A}"/>
              </a:ext>
            </a:extLst>
          </p:cNvPr>
          <p:cNvSpPr/>
          <p:nvPr/>
        </p:nvSpPr>
        <p:spPr>
          <a:xfrm>
            <a:off x="7938656" y="1241506"/>
            <a:ext cx="803583" cy="1296559"/>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DF641BDC-9E2F-5D15-6ACE-0DD437EDA01D}"/>
              </a:ext>
            </a:extLst>
          </p:cNvPr>
          <p:cNvSpPr txBox="1">
            <a:spLocks/>
          </p:cNvSpPr>
          <p:nvPr/>
        </p:nvSpPr>
        <p:spPr>
          <a:xfrm>
            <a:off x="361950" y="2600768"/>
            <a:ext cx="8229600" cy="1696912"/>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a:ea typeface="Calibri" panose="020F0502020204030204" pitchFamily="34" charset="0"/>
                <a:cs typeface="Times New Roman" panose="02020603050405020304" pitchFamily="18" charset="0"/>
              </a:rPr>
              <a:t>The PY2023 ‘average’ event represented only a single five-minute event that dispatched 214 customers, but impacts are reported at the hourly level. The difference in event duration likely explains most of the difference in performance between PY2024 and PY2023 when examined at the hourly level </a:t>
            </a:r>
          </a:p>
          <a:p>
            <a:r>
              <a:rPr lang="en-US" sz="1400"/>
              <a:t>PY2024 impacts show an improvement relative to PY2022 impact levels for per capita impacts and FSL achievement rates</a:t>
            </a:r>
          </a:p>
          <a:p>
            <a:r>
              <a:rPr lang="en-US" sz="1400"/>
              <a:t>Aggregate impacts are lower in PY2024 than in PY2022 due to reduced program enrollment</a:t>
            </a:r>
          </a:p>
          <a:p>
            <a:endParaRPr lang="en-US" sz="1400"/>
          </a:p>
        </p:txBody>
      </p:sp>
      <p:sp>
        <p:nvSpPr>
          <p:cNvPr id="10" name="Text Placeholder 9">
            <a:extLst>
              <a:ext uri="{FF2B5EF4-FFF2-40B4-BE49-F238E27FC236}">
                <a16:creationId xmlns:a16="http://schemas.microsoft.com/office/drawing/2014/main" id="{CDA48B65-5E14-03F9-5D92-DFE7EC414F32}"/>
              </a:ext>
            </a:extLst>
          </p:cNvPr>
          <p:cNvSpPr>
            <a:spLocks noGrp="1"/>
          </p:cNvSpPr>
          <p:nvPr>
            <p:ph type="body" sz="quarter" idx="15"/>
          </p:nvPr>
        </p:nvSpPr>
        <p:spPr/>
        <p:txBody>
          <a:bodyPr/>
          <a:lstStyle/>
          <a:p>
            <a:endParaRPr lang="en-US"/>
          </a:p>
        </p:txBody>
      </p:sp>
      <p:sp>
        <p:nvSpPr>
          <p:cNvPr id="13" name="Text Placeholder 2">
            <a:extLst>
              <a:ext uri="{FF2B5EF4-FFF2-40B4-BE49-F238E27FC236}">
                <a16:creationId xmlns:a16="http://schemas.microsoft.com/office/drawing/2014/main" id="{8DE9A3A2-6C71-5B4E-869D-59A8BB201F19}"/>
              </a:ext>
            </a:extLst>
          </p:cNvPr>
          <p:cNvSpPr txBox="1">
            <a:spLocks/>
          </p:cNvSpPr>
          <p:nvPr/>
        </p:nvSpPr>
        <p:spPr>
          <a:xfrm>
            <a:off x="278296" y="911922"/>
            <a:ext cx="8587408"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a:t>PG&amp;E</a:t>
            </a:r>
          </a:p>
        </p:txBody>
      </p:sp>
      <p:sp>
        <p:nvSpPr>
          <p:cNvPr id="4" name="TextBox 3">
            <a:extLst>
              <a:ext uri="{FF2B5EF4-FFF2-40B4-BE49-F238E27FC236}">
                <a16:creationId xmlns:a16="http://schemas.microsoft.com/office/drawing/2014/main" id="{BA435BE2-78A2-614D-BCDD-1CF98A0A96C9}"/>
              </a:ext>
            </a:extLst>
          </p:cNvPr>
          <p:cNvSpPr txBox="1"/>
          <p:nvPr/>
        </p:nvSpPr>
        <p:spPr>
          <a:xfrm>
            <a:off x="4572000" y="3943953"/>
            <a:ext cx="4572000" cy="584775"/>
          </a:xfrm>
          <a:prstGeom prst="rect">
            <a:avLst/>
          </a:prstGeom>
          <a:noFill/>
        </p:spPr>
        <p:txBody>
          <a:bodyPr wrap="square">
            <a:spAutoFit/>
          </a:bodyPr>
          <a:lstStyle/>
          <a:p>
            <a:pPr algn="r"/>
            <a:r>
              <a:rPr lang="en-US" sz="800"/>
              <a:t>* 2022 Load Impact Evaluation of California Statewide Base Interruptible Programs (BIP) for Non-Residential Customers: Ex-post and Ex-ante Report</a:t>
            </a:r>
          </a:p>
          <a:p>
            <a:pPr algn="r"/>
            <a:r>
              <a:rPr lang="en-US" sz="800"/>
              <a:t>** 2023 Load Impact Evaluation of California Statewide Base Interruptible Programs (BIP) for Non-Residential Customers: Ex-post and Ex-ante Report</a:t>
            </a:r>
          </a:p>
        </p:txBody>
      </p:sp>
    </p:spTree>
    <p:extLst>
      <p:ext uri="{BB962C8B-B14F-4D97-AF65-F5344CB8AC3E}">
        <p14:creationId xmlns:p14="http://schemas.microsoft.com/office/powerpoint/2010/main" val="1260504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41ACC-EAB9-F785-2D0F-CB8F2ECA0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79445-CB49-3BE4-6B6A-1A6A819FEB7B}"/>
              </a:ext>
            </a:extLst>
          </p:cNvPr>
          <p:cNvSpPr>
            <a:spLocks noGrp="1"/>
          </p:cNvSpPr>
          <p:nvPr>
            <p:ph type="title"/>
          </p:nvPr>
        </p:nvSpPr>
        <p:spPr/>
        <p:txBody>
          <a:bodyPr/>
          <a:lstStyle/>
          <a:p>
            <a:r>
              <a:rPr lang="en-US"/>
              <a:t>Previous Ex-Ante Versus Current Ex-Post</a:t>
            </a:r>
          </a:p>
        </p:txBody>
      </p:sp>
      <p:sp>
        <p:nvSpPr>
          <p:cNvPr id="3" name="Text Placeholder 2">
            <a:extLst>
              <a:ext uri="{FF2B5EF4-FFF2-40B4-BE49-F238E27FC236}">
                <a16:creationId xmlns:a16="http://schemas.microsoft.com/office/drawing/2014/main" id="{6C08AEFF-202E-8479-91F8-8047C02A6B1B}"/>
              </a:ext>
            </a:extLst>
          </p:cNvPr>
          <p:cNvSpPr>
            <a:spLocks noGrp="1"/>
          </p:cNvSpPr>
          <p:nvPr>
            <p:ph type="body" sz="quarter" idx="15"/>
          </p:nvPr>
        </p:nvSpPr>
        <p:spPr>
          <a:xfrm>
            <a:off x="278296" y="911922"/>
            <a:ext cx="8587408" cy="349250"/>
          </a:xfrm>
        </p:spPr>
        <p:txBody>
          <a:bodyPr/>
          <a:lstStyle/>
          <a:p>
            <a:r>
              <a:rPr lang="en-US" b="1" u="sng"/>
              <a:t>PG&amp;E</a:t>
            </a:r>
          </a:p>
        </p:txBody>
      </p:sp>
      <p:sp>
        <p:nvSpPr>
          <p:cNvPr id="5" name="Footer Placeholder 4">
            <a:extLst>
              <a:ext uri="{FF2B5EF4-FFF2-40B4-BE49-F238E27FC236}">
                <a16:creationId xmlns:a16="http://schemas.microsoft.com/office/drawing/2014/main" id="{9D53B6EB-E2E3-2363-A282-88A8844F97FA}"/>
              </a:ext>
            </a:extLst>
          </p:cNvPr>
          <p:cNvSpPr>
            <a:spLocks noGrp="1"/>
          </p:cNvSpPr>
          <p:nvPr>
            <p:ph type="ftr" sz="quarter" idx="3"/>
          </p:nvPr>
        </p:nvSpPr>
        <p:spPr/>
        <p:txBody>
          <a:bodyPr/>
          <a:lstStyle/>
          <a:p>
            <a:r>
              <a:rPr lang="en-US"/>
              <a:t>PY2024 Statewide BIP</a:t>
            </a:r>
          </a:p>
        </p:txBody>
      </p:sp>
      <p:graphicFrame>
        <p:nvGraphicFramePr>
          <p:cNvPr id="6" name="Table 5">
            <a:extLst>
              <a:ext uri="{FF2B5EF4-FFF2-40B4-BE49-F238E27FC236}">
                <a16:creationId xmlns:a16="http://schemas.microsoft.com/office/drawing/2014/main" id="{3B2B9A20-FF90-FEB5-28C3-D8134CCF5308}"/>
              </a:ext>
            </a:extLst>
          </p:cNvPr>
          <p:cNvGraphicFramePr>
            <a:graphicFrameLocks noGrp="1"/>
          </p:cNvGraphicFramePr>
          <p:nvPr>
            <p:extLst>
              <p:ext uri="{D42A27DB-BD31-4B8C-83A1-F6EECF244321}">
                <p14:modId xmlns:p14="http://schemas.microsoft.com/office/powerpoint/2010/main" val="4009134274"/>
              </p:ext>
            </p:extLst>
          </p:nvPr>
        </p:nvGraphicFramePr>
        <p:xfrm>
          <a:off x="361949" y="1262063"/>
          <a:ext cx="8387764" cy="1093661"/>
        </p:xfrm>
        <a:graphic>
          <a:graphicData uri="http://schemas.openxmlformats.org/drawingml/2006/table">
            <a:tbl>
              <a:tblPr firstRow="1" firstCol="1" bandRow="1">
                <a:tableStyleId>{5C22544A-7EE6-4342-B048-85BDC9FD1C3A}</a:tableStyleId>
              </a:tblPr>
              <a:tblGrid>
                <a:gridCol w="993111">
                  <a:extLst>
                    <a:ext uri="{9D8B030D-6E8A-4147-A177-3AD203B41FA5}">
                      <a16:colId xmlns:a16="http://schemas.microsoft.com/office/drawing/2014/main" val="3359399813"/>
                    </a:ext>
                  </a:extLst>
                </a:gridCol>
                <a:gridCol w="993111">
                  <a:extLst>
                    <a:ext uri="{9D8B030D-6E8A-4147-A177-3AD203B41FA5}">
                      <a16:colId xmlns:a16="http://schemas.microsoft.com/office/drawing/2014/main" val="971466020"/>
                    </a:ext>
                  </a:extLst>
                </a:gridCol>
                <a:gridCol w="993111">
                  <a:extLst>
                    <a:ext uri="{9D8B030D-6E8A-4147-A177-3AD203B41FA5}">
                      <a16:colId xmlns:a16="http://schemas.microsoft.com/office/drawing/2014/main" val="3709132671"/>
                    </a:ext>
                  </a:extLst>
                </a:gridCol>
                <a:gridCol w="796838">
                  <a:extLst>
                    <a:ext uri="{9D8B030D-6E8A-4147-A177-3AD203B41FA5}">
                      <a16:colId xmlns:a16="http://schemas.microsoft.com/office/drawing/2014/main" val="1665449718"/>
                    </a:ext>
                  </a:extLst>
                </a:gridCol>
                <a:gridCol w="796838">
                  <a:extLst>
                    <a:ext uri="{9D8B030D-6E8A-4147-A177-3AD203B41FA5}">
                      <a16:colId xmlns:a16="http://schemas.microsoft.com/office/drawing/2014/main" val="3574045445"/>
                    </a:ext>
                  </a:extLst>
                </a:gridCol>
                <a:gridCol w="798515">
                  <a:extLst>
                    <a:ext uri="{9D8B030D-6E8A-4147-A177-3AD203B41FA5}">
                      <a16:colId xmlns:a16="http://schemas.microsoft.com/office/drawing/2014/main" val="1896323440"/>
                    </a:ext>
                  </a:extLst>
                </a:gridCol>
                <a:gridCol w="798515">
                  <a:extLst>
                    <a:ext uri="{9D8B030D-6E8A-4147-A177-3AD203B41FA5}">
                      <a16:colId xmlns:a16="http://schemas.microsoft.com/office/drawing/2014/main" val="3917771780"/>
                    </a:ext>
                  </a:extLst>
                </a:gridCol>
                <a:gridCol w="934397">
                  <a:extLst>
                    <a:ext uri="{9D8B030D-6E8A-4147-A177-3AD203B41FA5}">
                      <a16:colId xmlns:a16="http://schemas.microsoft.com/office/drawing/2014/main" val="472981573"/>
                    </a:ext>
                  </a:extLst>
                </a:gridCol>
                <a:gridCol w="519934">
                  <a:extLst>
                    <a:ext uri="{9D8B030D-6E8A-4147-A177-3AD203B41FA5}">
                      <a16:colId xmlns:a16="http://schemas.microsoft.com/office/drawing/2014/main" val="3470206427"/>
                    </a:ext>
                  </a:extLst>
                </a:gridCol>
                <a:gridCol w="763394">
                  <a:extLst>
                    <a:ext uri="{9D8B030D-6E8A-4147-A177-3AD203B41FA5}">
                      <a16:colId xmlns:a16="http://schemas.microsoft.com/office/drawing/2014/main" val="1818231074"/>
                    </a:ext>
                  </a:extLst>
                </a:gridCol>
              </a:tblGrid>
              <a:tr h="190500">
                <a:tc rowSpan="2">
                  <a:txBody>
                    <a:bodyPr/>
                    <a:lstStyle/>
                    <a:p>
                      <a:pPr marL="0" marR="0" algn="ctr">
                        <a:lnSpc>
                          <a:spcPct val="107000"/>
                        </a:lnSpc>
                        <a:buNone/>
                      </a:pPr>
                      <a:r>
                        <a:rPr lang="en-US" sz="1100" b="1">
                          <a:solidFill>
                            <a:schemeClr val="bg1"/>
                          </a:solidFill>
                          <a:effectLst/>
                        </a:rPr>
                        <a:t>Evaluation Year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a:effectLst/>
                        </a:rPr>
                        <a:t>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100" b="1">
                          <a:solidFill>
                            <a:schemeClr val="bg1"/>
                          </a:solidFill>
                          <a:effectLst/>
                        </a:rPr>
                        <a:t>Estimate </a:t>
                      </a:r>
                    </a:p>
                    <a:p>
                      <a:pPr marL="0" marR="0" algn="ctr">
                        <a:lnSpc>
                          <a:spcPct val="107000"/>
                        </a:lnSpc>
                        <a:buNone/>
                      </a:pPr>
                      <a:r>
                        <a:rPr lang="en-US" sz="1100" b="1">
                          <a:solidFill>
                            <a:schemeClr val="bg1"/>
                          </a:solidFill>
                          <a:effectLst/>
                        </a:rPr>
                        <a:t>Type</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Number of Customers per Event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gridSpan="2">
                  <a:txBody>
                    <a:bodyPr/>
                    <a:lstStyle/>
                    <a:p>
                      <a:pPr marL="0" marR="0" algn="ctr">
                        <a:lnSpc>
                          <a:spcPct val="107000"/>
                        </a:lnSpc>
                        <a:buNone/>
                      </a:pPr>
                      <a:r>
                        <a:rPr lang="en-US" sz="1100">
                          <a:solidFill>
                            <a:schemeClr val="bg1"/>
                          </a:solidFill>
                          <a:effectLst/>
                        </a:rPr>
                        <a:t>Aggregate</a:t>
                      </a:r>
                    </a:p>
                    <a:p>
                      <a:pPr marL="0" marR="0" algn="ctr">
                        <a:lnSpc>
                          <a:spcPct val="107000"/>
                        </a:lnSpc>
                        <a:buNone/>
                      </a:pPr>
                      <a:r>
                        <a:rPr lang="en-US" sz="1100">
                          <a:solidFill>
                            <a:schemeClr val="bg1"/>
                          </a:solidFill>
                          <a:effectLst/>
                        </a:rPr>
                        <a:t>(MWh/h)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solidFill>
                            <a:schemeClr val="bg1"/>
                          </a:solidFill>
                          <a:effectLst/>
                        </a:rPr>
                        <a:t>Per Capita</a:t>
                      </a:r>
                    </a:p>
                    <a:p>
                      <a:pPr marL="0" marR="0" algn="ctr">
                        <a:lnSpc>
                          <a:spcPct val="107000"/>
                        </a:lnSpc>
                        <a:buNone/>
                      </a:pPr>
                      <a:r>
                        <a:rPr lang="en-US" sz="1100">
                          <a:solidFill>
                            <a:schemeClr val="bg1"/>
                          </a:solidFill>
                          <a:effectLst/>
                        </a:rPr>
                        <a:t>(kWh/h)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b="1">
                          <a:solidFill>
                            <a:schemeClr val="bg1"/>
                          </a:solidFill>
                          <a:effectLst/>
                        </a:rPr>
                        <a:t>Percent Load Reduction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(MWh)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Achievement Rate</a:t>
                      </a:r>
                    </a:p>
                    <a:p>
                      <a:pPr marL="0" marR="0" algn="ctr">
                        <a:lnSpc>
                          <a:spcPct val="107000"/>
                        </a:lnSpc>
                        <a:buNone/>
                      </a:pPr>
                      <a:r>
                        <a:rPr lang="en-US" sz="1100" b="1">
                          <a:solidFill>
                            <a:schemeClr val="bg1"/>
                          </a:solidFill>
                          <a:effectLst/>
                        </a:rPr>
                        <a: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1701512456"/>
                  </a:ext>
                </a:extLst>
              </a:tr>
              <a:tr h="190500">
                <a:tc vMerge="1">
                  <a:txBody>
                    <a:bodyPr/>
                    <a:lstStyle/>
                    <a:p>
                      <a:endParaRPr lang="en-US"/>
                    </a:p>
                  </a:txBody>
                  <a:tcPr/>
                </a:tc>
                <a:tc vMerge="1">
                  <a:txBody>
                    <a:bodyPr/>
                    <a:lstStyle/>
                    <a:p>
                      <a:pPr marL="0" marR="0" algn="ctr">
                        <a:lnSpc>
                          <a:spcPct val="107000"/>
                        </a:lnSpc>
                        <a:buNone/>
                      </a:pP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681685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Ex-ante for 2024*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5735970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Ex-post Sept. 24</a:t>
                      </a:r>
                      <a:r>
                        <a:rPr lang="en-US" sz="9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0368994"/>
                  </a:ext>
                </a:extLst>
              </a:tr>
            </a:tbl>
          </a:graphicData>
        </a:graphic>
      </p:graphicFrame>
      <p:sp>
        <p:nvSpPr>
          <p:cNvPr id="9" name="Rectangle: Rounded Corners 8">
            <a:extLst>
              <a:ext uri="{FF2B5EF4-FFF2-40B4-BE49-F238E27FC236}">
                <a16:creationId xmlns:a16="http://schemas.microsoft.com/office/drawing/2014/main" id="{8A51274D-2983-C3DD-4155-D623CDF95783}"/>
              </a:ext>
            </a:extLst>
          </p:cNvPr>
          <p:cNvSpPr/>
          <p:nvPr/>
        </p:nvSpPr>
        <p:spPr>
          <a:xfrm>
            <a:off x="2362115" y="1256291"/>
            <a:ext cx="980902" cy="1093661"/>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CFE7162-6177-B71B-E97D-B87C2521783A}"/>
              </a:ext>
            </a:extLst>
          </p:cNvPr>
          <p:cNvSpPr/>
          <p:nvPr/>
        </p:nvSpPr>
        <p:spPr>
          <a:xfrm>
            <a:off x="4940051" y="1267834"/>
            <a:ext cx="1577290" cy="108878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C92874B-55AE-4995-5D57-A88BEB081F23}"/>
              </a:ext>
            </a:extLst>
          </p:cNvPr>
          <p:cNvSpPr/>
          <p:nvPr/>
        </p:nvSpPr>
        <p:spPr>
          <a:xfrm>
            <a:off x="7986533" y="1261173"/>
            <a:ext cx="763180" cy="108878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45F7C360-3C91-CAA0-7E65-E59FA7B5132E}"/>
              </a:ext>
            </a:extLst>
          </p:cNvPr>
          <p:cNvSpPr txBox="1">
            <a:spLocks/>
          </p:cNvSpPr>
          <p:nvPr/>
        </p:nvSpPr>
        <p:spPr>
          <a:xfrm>
            <a:off x="361950" y="2418651"/>
            <a:ext cx="8229600" cy="1698433"/>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PY2024 ex-post FSL achievement rates exceeded PY2023 ex-ante forecasts</a:t>
            </a:r>
          </a:p>
          <a:p>
            <a:r>
              <a:rPr lang="en-US"/>
              <a:t>However, per capita reference loads were lower in PY2024 than forecasted</a:t>
            </a:r>
          </a:p>
          <a:p>
            <a:r>
              <a:rPr lang="en-US"/>
              <a:t>Per capita FSLs in the ex-post average event day are </a:t>
            </a:r>
            <a:r>
              <a:rPr lang="en-US" b="1"/>
              <a:t>higher</a:t>
            </a:r>
            <a:r>
              <a:rPr lang="en-US"/>
              <a:t> on a per capita basis in PY2024 than they were in the PY2023 forecast</a:t>
            </a:r>
          </a:p>
          <a:p>
            <a:pPr lvl="1"/>
            <a:r>
              <a:rPr lang="en-US"/>
              <a:t>The lower per capita reference load with a higher per capita FSL leads to a smaller ex-post load </a:t>
            </a:r>
          </a:p>
        </p:txBody>
      </p:sp>
      <p:sp>
        <p:nvSpPr>
          <p:cNvPr id="4" name="TextBox 3">
            <a:extLst>
              <a:ext uri="{FF2B5EF4-FFF2-40B4-BE49-F238E27FC236}">
                <a16:creationId xmlns:a16="http://schemas.microsoft.com/office/drawing/2014/main" id="{8DC5FB2F-9A28-8D0D-785F-D8A627D345C9}"/>
              </a:ext>
            </a:extLst>
          </p:cNvPr>
          <p:cNvSpPr txBox="1"/>
          <p:nvPr/>
        </p:nvSpPr>
        <p:spPr>
          <a:xfrm>
            <a:off x="-95250" y="4099212"/>
            <a:ext cx="4793630" cy="400110"/>
          </a:xfrm>
          <a:prstGeom prst="rect">
            <a:avLst/>
          </a:prstGeom>
          <a:noFill/>
        </p:spPr>
        <p:txBody>
          <a:bodyPr wrap="square">
            <a:spAutoFit/>
          </a:bodyPr>
          <a:lstStyle/>
          <a:p>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x-ante estimates estimated in PY2023 were based on PY2022 customer performance</a:t>
            </a:r>
          </a:p>
          <a:p>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*Ex-ante estimates are based on 1-in-2 utility-specific weather scenario</a:t>
            </a:r>
            <a:endParaRPr lang="en-US" sz="1000"/>
          </a:p>
        </p:txBody>
      </p:sp>
      <p:sp>
        <p:nvSpPr>
          <p:cNvPr id="7" name="TextBox 6">
            <a:extLst>
              <a:ext uri="{FF2B5EF4-FFF2-40B4-BE49-F238E27FC236}">
                <a16:creationId xmlns:a16="http://schemas.microsoft.com/office/drawing/2014/main" id="{FC7EAAA0-5791-9C5A-65FE-6CF75AA17E25}"/>
              </a:ext>
            </a:extLst>
          </p:cNvPr>
          <p:cNvSpPr txBox="1"/>
          <p:nvPr/>
        </p:nvSpPr>
        <p:spPr>
          <a:xfrm>
            <a:off x="4572000" y="4082361"/>
            <a:ext cx="4572000" cy="369332"/>
          </a:xfrm>
          <a:prstGeom prst="rect">
            <a:avLst/>
          </a:prstGeom>
          <a:noFill/>
        </p:spPr>
        <p:txBody>
          <a:bodyPr wrap="square">
            <a:spAutoFit/>
          </a:bodyPr>
          <a:lstStyle/>
          <a:p>
            <a:pPr algn="r"/>
            <a:r>
              <a:rPr lang="en-US" sz="900"/>
              <a:t>* 2023 Load Impact Evaluation of California Statewide Base Interruptible Programs (BIP) for Non-Residential Customers: Ex-post and Ex-ante Report</a:t>
            </a:r>
          </a:p>
        </p:txBody>
      </p:sp>
    </p:spTree>
    <p:extLst>
      <p:ext uri="{BB962C8B-B14F-4D97-AF65-F5344CB8AC3E}">
        <p14:creationId xmlns:p14="http://schemas.microsoft.com/office/powerpoint/2010/main" val="2301577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C7138-7CE6-4A27-DE49-4952C9E7C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79DF5-2EC2-8B19-E00B-CCF9FA9A3A7D}"/>
              </a:ext>
            </a:extLst>
          </p:cNvPr>
          <p:cNvSpPr>
            <a:spLocks noGrp="1"/>
          </p:cNvSpPr>
          <p:nvPr>
            <p:ph type="title"/>
          </p:nvPr>
        </p:nvSpPr>
        <p:spPr/>
        <p:txBody>
          <a:bodyPr/>
          <a:lstStyle/>
          <a:p>
            <a:r>
              <a:rPr lang="en-US"/>
              <a:t>Previous Versus Current Ex-Ante</a:t>
            </a:r>
          </a:p>
        </p:txBody>
      </p:sp>
      <p:sp>
        <p:nvSpPr>
          <p:cNvPr id="3" name="Text Placeholder 2">
            <a:extLst>
              <a:ext uri="{FF2B5EF4-FFF2-40B4-BE49-F238E27FC236}">
                <a16:creationId xmlns:a16="http://schemas.microsoft.com/office/drawing/2014/main" id="{C6EB00CA-C4CA-6949-AA36-9E0D2805C267}"/>
              </a:ext>
            </a:extLst>
          </p:cNvPr>
          <p:cNvSpPr>
            <a:spLocks noGrp="1"/>
          </p:cNvSpPr>
          <p:nvPr>
            <p:ph type="body" sz="quarter" idx="15"/>
          </p:nvPr>
        </p:nvSpPr>
        <p:spPr>
          <a:xfrm>
            <a:off x="278296" y="911922"/>
            <a:ext cx="8587408" cy="349250"/>
          </a:xfrm>
        </p:spPr>
        <p:txBody>
          <a:bodyPr/>
          <a:lstStyle/>
          <a:p>
            <a:r>
              <a:rPr lang="en-US" b="1" u="sng"/>
              <a:t>PG&amp;E</a:t>
            </a:r>
          </a:p>
        </p:txBody>
      </p:sp>
      <p:sp>
        <p:nvSpPr>
          <p:cNvPr id="4" name="Text Placeholder 3">
            <a:extLst>
              <a:ext uri="{FF2B5EF4-FFF2-40B4-BE49-F238E27FC236}">
                <a16:creationId xmlns:a16="http://schemas.microsoft.com/office/drawing/2014/main" id="{B95F7F5F-8F60-6CE2-05DF-4123154AD13B}"/>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73F2FAD6-BEE6-7550-7BEA-331D3DB3DFF7}"/>
              </a:ext>
            </a:extLst>
          </p:cNvPr>
          <p:cNvSpPr>
            <a:spLocks noGrp="1"/>
          </p:cNvSpPr>
          <p:nvPr>
            <p:ph type="ftr" sz="quarter" idx="3"/>
          </p:nvPr>
        </p:nvSpPr>
        <p:spPr/>
        <p:txBody>
          <a:bodyPr/>
          <a:lstStyle/>
          <a:p>
            <a:r>
              <a:rPr lang="en-US"/>
              <a:t>PY2024 Statewide BIP</a:t>
            </a:r>
          </a:p>
        </p:txBody>
      </p:sp>
      <p:graphicFrame>
        <p:nvGraphicFramePr>
          <p:cNvPr id="6" name="Table 5">
            <a:extLst>
              <a:ext uri="{FF2B5EF4-FFF2-40B4-BE49-F238E27FC236}">
                <a16:creationId xmlns:a16="http://schemas.microsoft.com/office/drawing/2014/main" id="{D0C0E235-FADF-B2ED-D3B7-D49EA9B58257}"/>
              </a:ext>
            </a:extLst>
          </p:cNvPr>
          <p:cNvGraphicFramePr>
            <a:graphicFrameLocks noGrp="1"/>
          </p:cNvGraphicFramePr>
          <p:nvPr>
            <p:extLst>
              <p:ext uri="{D42A27DB-BD31-4B8C-83A1-F6EECF244321}">
                <p14:modId xmlns:p14="http://schemas.microsoft.com/office/powerpoint/2010/main" val="648900345"/>
              </p:ext>
            </p:extLst>
          </p:nvPr>
        </p:nvGraphicFramePr>
        <p:xfrm>
          <a:off x="361950" y="1262063"/>
          <a:ext cx="8229604" cy="1093661"/>
        </p:xfrm>
        <a:graphic>
          <a:graphicData uri="http://schemas.openxmlformats.org/drawingml/2006/table">
            <a:tbl>
              <a:tblPr firstRow="1" firstCol="1" bandRow="1">
                <a:tableStyleId>{5C22544A-7EE6-4342-B048-85BDC9FD1C3A}</a:tableStyleId>
              </a:tblPr>
              <a:tblGrid>
                <a:gridCol w="974385">
                  <a:extLst>
                    <a:ext uri="{9D8B030D-6E8A-4147-A177-3AD203B41FA5}">
                      <a16:colId xmlns:a16="http://schemas.microsoft.com/office/drawing/2014/main" val="3359399813"/>
                    </a:ext>
                  </a:extLst>
                </a:gridCol>
                <a:gridCol w="974385">
                  <a:extLst>
                    <a:ext uri="{9D8B030D-6E8A-4147-A177-3AD203B41FA5}">
                      <a16:colId xmlns:a16="http://schemas.microsoft.com/office/drawing/2014/main" val="971466020"/>
                    </a:ext>
                  </a:extLst>
                </a:gridCol>
                <a:gridCol w="974385">
                  <a:extLst>
                    <a:ext uri="{9D8B030D-6E8A-4147-A177-3AD203B41FA5}">
                      <a16:colId xmlns:a16="http://schemas.microsoft.com/office/drawing/2014/main" val="3709132671"/>
                    </a:ext>
                  </a:extLst>
                </a:gridCol>
                <a:gridCol w="781813">
                  <a:extLst>
                    <a:ext uri="{9D8B030D-6E8A-4147-A177-3AD203B41FA5}">
                      <a16:colId xmlns:a16="http://schemas.microsoft.com/office/drawing/2014/main" val="1665449718"/>
                    </a:ext>
                  </a:extLst>
                </a:gridCol>
                <a:gridCol w="781813">
                  <a:extLst>
                    <a:ext uri="{9D8B030D-6E8A-4147-A177-3AD203B41FA5}">
                      <a16:colId xmlns:a16="http://schemas.microsoft.com/office/drawing/2014/main" val="3574045445"/>
                    </a:ext>
                  </a:extLst>
                </a:gridCol>
                <a:gridCol w="783458">
                  <a:extLst>
                    <a:ext uri="{9D8B030D-6E8A-4147-A177-3AD203B41FA5}">
                      <a16:colId xmlns:a16="http://schemas.microsoft.com/office/drawing/2014/main" val="1896323440"/>
                    </a:ext>
                  </a:extLst>
                </a:gridCol>
                <a:gridCol w="783458">
                  <a:extLst>
                    <a:ext uri="{9D8B030D-6E8A-4147-A177-3AD203B41FA5}">
                      <a16:colId xmlns:a16="http://schemas.microsoft.com/office/drawing/2014/main" val="3917771780"/>
                    </a:ext>
                  </a:extLst>
                </a:gridCol>
                <a:gridCol w="916778">
                  <a:extLst>
                    <a:ext uri="{9D8B030D-6E8A-4147-A177-3AD203B41FA5}">
                      <a16:colId xmlns:a16="http://schemas.microsoft.com/office/drawing/2014/main" val="472981573"/>
                    </a:ext>
                  </a:extLst>
                </a:gridCol>
                <a:gridCol w="419003">
                  <a:extLst>
                    <a:ext uri="{9D8B030D-6E8A-4147-A177-3AD203B41FA5}">
                      <a16:colId xmlns:a16="http://schemas.microsoft.com/office/drawing/2014/main" val="3470206427"/>
                    </a:ext>
                  </a:extLst>
                </a:gridCol>
                <a:gridCol w="840126">
                  <a:extLst>
                    <a:ext uri="{9D8B030D-6E8A-4147-A177-3AD203B41FA5}">
                      <a16:colId xmlns:a16="http://schemas.microsoft.com/office/drawing/2014/main" val="1818231074"/>
                    </a:ext>
                  </a:extLst>
                </a:gridCol>
              </a:tblGrid>
              <a:tr h="190500">
                <a:tc rowSpan="2">
                  <a:txBody>
                    <a:bodyPr/>
                    <a:lstStyle/>
                    <a:p>
                      <a:pPr marL="0" marR="0" algn="ctr">
                        <a:lnSpc>
                          <a:spcPct val="107000"/>
                        </a:lnSpc>
                        <a:buNone/>
                      </a:pPr>
                      <a:r>
                        <a:rPr lang="en-US" sz="1100" b="1">
                          <a:solidFill>
                            <a:schemeClr val="bg1"/>
                          </a:solidFill>
                          <a:effectLst/>
                        </a:rPr>
                        <a:t>Evaluation Year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a:effectLst/>
                        </a:rPr>
                        <a:t>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100" b="1">
                          <a:solidFill>
                            <a:schemeClr val="bg1"/>
                          </a:solidFill>
                          <a:effectLst/>
                        </a:rPr>
                        <a:t>Estimate </a:t>
                      </a:r>
                    </a:p>
                    <a:p>
                      <a:pPr marL="0" marR="0" algn="ctr">
                        <a:lnSpc>
                          <a:spcPct val="107000"/>
                        </a:lnSpc>
                        <a:buNone/>
                      </a:pPr>
                      <a:r>
                        <a:rPr lang="en-US" sz="1100" b="1">
                          <a:solidFill>
                            <a:schemeClr val="bg1"/>
                          </a:solidFill>
                          <a:effectLst/>
                        </a:rPr>
                        <a:t>Type</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Number of Customers per Event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gridSpan="2">
                  <a:txBody>
                    <a:bodyPr/>
                    <a:lstStyle/>
                    <a:p>
                      <a:pPr marL="0" marR="0" algn="ctr">
                        <a:lnSpc>
                          <a:spcPct val="107000"/>
                        </a:lnSpc>
                        <a:buNone/>
                      </a:pPr>
                      <a:r>
                        <a:rPr lang="en-US" sz="1100">
                          <a:solidFill>
                            <a:schemeClr val="bg1"/>
                          </a:solidFill>
                          <a:effectLst/>
                        </a:rPr>
                        <a:t>Aggregate</a:t>
                      </a:r>
                    </a:p>
                    <a:p>
                      <a:pPr marL="0" marR="0" algn="ctr">
                        <a:lnSpc>
                          <a:spcPct val="107000"/>
                        </a:lnSpc>
                        <a:buNone/>
                      </a:pPr>
                      <a:r>
                        <a:rPr lang="en-US" sz="1100">
                          <a:solidFill>
                            <a:schemeClr val="bg1"/>
                          </a:solidFill>
                          <a:effectLst/>
                        </a:rPr>
                        <a:t>(MWh/h)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solidFill>
                            <a:schemeClr val="bg1"/>
                          </a:solidFill>
                          <a:effectLst/>
                        </a:rPr>
                        <a:t>Per Capita</a:t>
                      </a:r>
                    </a:p>
                    <a:p>
                      <a:pPr marL="0" marR="0" algn="ctr">
                        <a:lnSpc>
                          <a:spcPct val="107000"/>
                        </a:lnSpc>
                        <a:buNone/>
                      </a:pPr>
                      <a:r>
                        <a:rPr lang="en-US" sz="1100">
                          <a:solidFill>
                            <a:schemeClr val="bg1"/>
                          </a:solidFill>
                          <a:effectLst/>
                        </a:rPr>
                        <a:t>(kWh/h)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b="1">
                          <a:solidFill>
                            <a:schemeClr val="bg1"/>
                          </a:solidFill>
                          <a:effectLst/>
                        </a:rPr>
                        <a:t>Percent Load Reduction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(MWh)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Achievement Rate</a:t>
                      </a:r>
                    </a:p>
                    <a:p>
                      <a:pPr marL="0" marR="0" algn="ctr">
                        <a:lnSpc>
                          <a:spcPct val="107000"/>
                        </a:lnSpc>
                        <a:buNone/>
                      </a:pPr>
                      <a:r>
                        <a:rPr lang="en-US" sz="1100" b="1">
                          <a:solidFill>
                            <a:schemeClr val="bg1"/>
                          </a:solidFill>
                          <a:effectLst/>
                        </a:rPr>
                        <a: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1701512456"/>
                  </a:ext>
                </a:extLst>
              </a:tr>
              <a:tr h="190500">
                <a:tc vMerge="1">
                  <a:txBody>
                    <a:bodyPr/>
                    <a:lstStyle/>
                    <a:p>
                      <a:endParaRPr lang="en-US"/>
                    </a:p>
                  </a:txBody>
                  <a:tcPr/>
                </a:tc>
                <a:tc vMerge="1">
                  <a:txBody>
                    <a:bodyPr/>
                    <a:lstStyle/>
                    <a:p>
                      <a:pPr marL="0" marR="0" algn="ctr">
                        <a:lnSpc>
                          <a:spcPct val="107000"/>
                        </a:lnSpc>
                        <a:buNone/>
                      </a:pP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681685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Ex-ante for 2025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5735970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Ex-ante for 2025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1,079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0368994"/>
                  </a:ext>
                </a:extLst>
              </a:tr>
            </a:tbl>
          </a:graphicData>
        </a:graphic>
      </p:graphicFrame>
      <p:sp>
        <p:nvSpPr>
          <p:cNvPr id="9" name="Text Placeholder 3">
            <a:extLst>
              <a:ext uri="{FF2B5EF4-FFF2-40B4-BE49-F238E27FC236}">
                <a16:creationId xmlns:a16="http://schemas.microsoft.com/office/drawing/2014/main" id="{82279690-CD65-2855-A0DB-D93FED51677D}"/>
              </a:ext>
            </a:extLst>
          </p:cNvPr>
          <p:cNvSpPr txBox="1">
            <a:spLocks/>
          </p:cNvSpPr>
          <p:nvPr/>
        </p:nvSpPr>
        <p:spPr>
          <a:xfrm>
            <a:off x="361950" y="2478279"/>
            <a:ext cx="8229600" cy="1698433"/>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Aggregate impacts are forecasted to be 19MW lower in PY2025 than previously anticipated</a:t>
            </a:r>
          </a:p>
          <a:p>
            <a:pPr lvl="1"/>
            <a:r>
              <a:rPr lang="en-US"/>
              <a:t>The PY2024 participant forecasts include a drop in BIP enrollment for PY2025, based on observed de-enrollments at the end of 2024. </a:t>
            </a:r>
          </a:p>
          <a:p>
            <a:r>
              <a:rPr lang="en-US"/>
              <a:t>The difference in per capita impacts between the two ex-ante forecasts (27 kWh/h) is within the typical error bounds for these measurements</a:t>
            </a:r>
          </a:p>
          <a:p>
            <a:pPr marL="0" indent="0">
              <a:buNone/>
            </a:pPr>
            <a:endParaRPr lang="en-US"/>
          </a:p>
        </p:txBody>
      </p:sp>
      <p:sp>
        <p:nvSpPr>
          <p:cNvPr id="10" name="Rectangle: Rounded Corners 9">
            <a:extLst>
              <a:ext uri="{FF2B5EF4-FFF2-40B4-BE49-F238E27FC236}">
                <a16:creationId xmlns:a16="http://schemas.microsoft.com/office/drawing/2014/main" id="{325CCA2F-D1EB-A98D-17CF-64455A348382}"/>
              </a:ext>
            </a:extLst>
          </p:cNvPr>
          <p:cNvSpPr/>
          <p:nvPr/>
        </p:nvSpPr>
        <p:spPr>
          <a:xfrm>
            <a:off x="2300761" y="1260262"/>
            <a:ext cx="980902" cy="1093661"/>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C846E2D-A076-9907-1283-09772A14480E}"/>
              </a:ext>
            </a:extLst>
          </p:cNvPr>
          <p:cNvSpPr/>
          <p:nvPr/>
        </p:nvSpPr>
        <p:spPr>
          <a:xfrm>
            <a:off x="4847772" y="1265143"/>
            <a:ext cx="1572652" cy="108878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C5213D9-9C53-6CF7-8570-6B3278C46D53}"/>
              </a:ext>
            </a:extLst>
          </p:cNvPr>
          <p:cNvSpPr/>
          <p:nvPr/>
        </p:nvSpPr>
        <p:spPr>
          <a:xfrm>
            <a:off x="7743038" y="1262702"/>
            <a:ext cx="848511" cy="108878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E6DFDA5-8661-A302-4884-A9AEE8370635}"/>
              </a:ext>
            </a:extLst>
          </p:cNvPr>
          <p:cNvSpPr txBox="1"/>
          <p:nvPr/>
        </p:nvSpPr>
        <p:spPr>
          <a:xfrm>
            <a:off x="-95250" y="4099212"/>
            <a:ext cx="4793630" cy="400110"/>
          </a:xfrm>
          <a:prstGeom prst="rect">
            <a:avLst/>
          </a:prstGeom>
          <a:noFill/>
        </p:spPr>
        <p:txBody>
          <a:bodyPr wrap="square">
            <a:spAutoFit/>
          </a:bodyPr>
          <a:lstStyle/>
          <a:p>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x-ante estimates estimated in PY2023 were based on PY2022 customer performance</a:t>
            </a:r>
          </a:p>
          <a:p>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*Ex-ante estimates are based on 1-in-2 utility-specific weather scenario</a:t>
            </a:r>
            <a:endParaRPr lang="en-US" sz="1000"/>
          </a:p>
        </p:txBody>
      </p:sp>
      <p:sp>
        <p:nvSpPr>
          <p:cNvPr id="8" name="TextBox 7">
            <a:extLst>
              <a:ext uri="{FF2B5EF4-FFF2-40B4-BE49-F238E27FC236}">
                <a16:creationId xmlns:a16="http://schemas.microsoft.com/office/drawing/2014/main" id="{47701518-B17D-2770-0652-C476D812D34C}"/>
              </a:ext>
            </a:extLst>
          </p:cNvPr>
          <p:cNvSpPr txBox="1"/>
          <p:nvPr/>
        </p:nvSpPr>
        <p:spPr>
          <a:xfrm>
            <a:off x="4572000" y="4082361"/>
            <a:ext cx="4572000" cy="369332"/>
          </a:xfrm>
          <a:prstGeom prst="rect">
            <a:avLst/>
          </a:prstGeom>
          <a:noFill/>
        </p:spPr>
        <p:txBody>
          <a:bodyPr wrap="square">
            <a:spAutoFit/>
          </a:bodyPr>
          <a:lstStyle/>
          <a:p>
            <a:pPr algn="r"/>
            <a:r>
              <a:rPr lang="en-US" sz="900"/>
              <a:t>* 2023 Load Impact Evaluation of California Statewide Base Interruptible Programs (BIP) for Non-Residential Customers: Ex-post and Ex-ante Report</a:t>
            </a:r>
          </a:p>
        </p:txBody>
      </p:sp>
      <p:sp>
        <p:nvSpPr>
          <p:cNvPr id="7" name="Rectangle: Rounded Corners 6">
            <a:extLst>
              <a:ext uri="{FF2B5EF4-FFF2-40B4-BE49-F238E27FC236}">
                <a16:creationId xmlns:a16="http://schemas.microsoft.com/office/drawing/2014/main" id="{C858C70F-7DDB-E520-691D-9A044AB06553}"/>
              </a:ext>
            </a:extLst>
          </p:cNvPr>
          <p:cNvSpPr/>
          <p:nvPr/>
        </p:nvSpPr>
        <p:spPr>
          <a:xfrm>
            <a:off x="3281663" y="1265143"/>
            <a:ext cx="1572652" cy="1093661"/>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087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2403-56AA-5F1F-2077-1ABE80E7698A}"/>
              </a:ext>
            </a:extLst>
          </p:cNvPr>
          <p:cNvSpPr>
            <a:spLocks noGrp="1"/>
          </p:cNvSpPr>
          <p:nvPr>
            <p:ph type="title"/>
          </p:nvPr>
        </p:nvSpPr>
        <p:spPr/>
        <p:txBody>
          <a:bodyPr/>
          <a:lstStyle/>
          <a:p>
            <a:r>
              <a:rPr lang="en-US"/>
              <a:t>Previous Versus Current Ex-Post</a:t>
            </a:r>
          </a:p>
        </p:txBody>
      </p:sp>
      <p:sp>
        <p:nvSpPr>
          <p:cNvPr id="5" name="Footer Placeholder 4">
            <a:extLst>
              <a:ext uri="{FF2B5EF4-FFF2-40B4-BE49-F238E27FC236}">
                <a16:creationId xmlns:a16="http://schemas.microsoft.com/office/drawing/2014/main" id="{55A3B295-A87D-D7C9-581C-90DEFDC98D54}"/>
              </a:ext>
            </a:extLst>
          </p:cNvPr>
          <p:cNvSpPr>
            <a:spLocks noGrp="1"/>
          </p:cNvSpPr>
          <p:nvPr>
            <p:ph type="ftr" sz="quarter" idx="3"/>
          </p:nvPr>
        </p:nvSpPr>
        <p:spPr/>
        <p:txBody>
          <a:bodyPr/>
          <a:lstStyle/>
          <a:p>
            <a:r>
              <a:rPr lang="en-US"/>
              <a:t>PY2024 Statewide BIP</a:t>
            </a:r>
          </a:p>
        </p:txBody>
      </p:sp>
      <p:sp>
        <p:nvSpPr>
          <p:cNvPr id="7" name="Text Placeholder 2">
            <a:extLst>
              <a:ext uri="{FF2B5EF4-FFF2-40B4-BE49-F238E27FC236}">
                <a16:creationId xmlns:a16="http://schemas.microsoft.com/office/drawing/2014/main" id="{22AB58A3-5758-9252-ED42-9E373DE098A6}"/>
              </a:ext>
            </a:extLst>
          </p:cNvPr>
          <p:cNvSpPr txBox="1">
            <a:spLocks/>
          </p:cNvSpPr>
          <p:nvPr/>
        </p:nvSpPr>
        <p:spPr>
          <a:xfrm>
            <a:off x="361950" y="938559"/>
            <a:ext cx="8587408"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a:t>SCE</a:t>
            </a:r>
          </a:p>
        </p:txBody>
      </p:sp>
      <p:graphicFrame>
        <p:nvGraphicFramePr>
          <p:cNvPr id="8" name="Table 7">
            <a:extLst>
              <a:ext uri="{FF2B5EF4-FFF2-40B4-BE49-F238E27FC236}">
                <a16:creationId xmlns:a16="http://schemas.microsoft.com/office/drawing/2014/main" id="{70620EC5-D016-F848-8D36-4C603D66AC49}"/>
              </a:ext>
            </a:extLst>
          </p:cNvPr>
          <p:cNvGraphicFramePr>
            <a:graphicFrameLocks noGrp="1"/>
          </p:cNvGraphicFramePr>
          <p:nvPr>
            <p:extLst>
              <p:ext uri="{D42A27DB-BD31-4B8C-83A1-F6EECF244321}">
                <p14:modId xmlns:p14="http://schemas.microsoft.com/office/powerpoint/2010/main" val="71135590"/>
              </p:ext>
            </p:extLst>
          </p:nvPr>
        </p:nvGraphicFramePr>
        <p:xfrm>
          <a:off x="385138" y="1274758"/>
          <a:ext cx="8313259" cy="1285431"/>
        </p:xfrm>
        <a:graphic>
          <a:graphicData uri="http://schemas.openxmlformats.org/drawingml/2006/table">
            <a:tbl>
              <a:tblPr firstRow="1" firstCol="1" bandRow="1">
                <a:tableStyleId>{5C22544A-7EE6-4342-B048-85BDC9FD1C3A}</a:tableStyleId>
              </a:tblPr>
              <a:tblGrid>
                <a:gridCol w="984290">
                  <a:extLst>
                    <a:ext uri="{9D8B030D-6E8A-4147-A177-3AD203B41FA5}">
                      <a16:colId xmlns:a16="http://schemas.microsoft.com/office/drawing/2014/main" val="3359399813"/>
                    </a:ext>
                  </a:extLst>
                </a:gridCol>
                <a:gridCol w="984290">
                  <a:extLst>
                    <a:ext uri="{9D8B030D-6E8A-4147-A177-3AD203B41FA5}">
                      <a16:colId xmlns:a16="http://schemas.microsoft.com/office/drawing/2014/main" val="971466020"/>
                    </a:ext>
                  </a:extLst>
                </a:gridCol>
                <a:gridCol w="984290">
                  <a:extLst>
                    <a:ext uri="{9D8B030D-6E8A-4147-A177-3AD203B41FA5}">
                      <a16:colId xmlns:a16="http://schemas.microsoft.com/office/drawing/2014/main" val="3709132671"/>
                    </a:ext>
                  </a:extLst>
                </a:gridCol>
                <a:gridCol w="789760">
                  <a:extLst>
                    <a:ext uri="{9D8B030D-6E8A-4147-A177-3AD203B41FA5}">
                      <a16:colId xmlns:a16="http://schemas.microsoft.com/office/drawing/2014/main" val="1665449718"/>
                    </a:ext>
                  </a:extLst>
                </a:gridCol>
                <a:gridCol w="789760">
                  <a:extLst>
                    <a:ext uri="{9D8B030D-6E8A-4147-A177-3AD203B41FA5}">
                      <a16:colId xmlns:a16="http://schemas.microsoft.com/office/drawing/2014/main" val="3574045445"/>
                    </a:ext>
                  </a:extLst>
                </a:gridCol>
                <a:gridCol w="791422">
                  <a:extLst>
                    <a:ext uri="{9D8B030D-6E8A-4147-A177-3AD203B41FA5}">
                      <a16:colId xmlns:a16="http://schemas.microsoft.com/office/drawing/2014/main" val="1896323440"/>
                    </a:ext>
                  </a:extLst>
                </a:gridCol>
                <a:gridCol w="791422">
                  <a:extLst>
                    <a:ext uri="{9D8B030D-6E8A-4147-A177-3AD203B41FA5}">
                      <a16:colId xmlns:a16="http://schemas.microsoft.com/office/drawing/2014/main" val="3917771780"/>
                    </a:ext>
                  </a:extLst>
                </a:gridCol>
                <a:gridCol w="926097">
                  <a:extLst>
                    <a:ext uri="{9D8B030D-6E8A-4147-A177-3AD203B41FA5}">
                      <a16:colId xmlns:a16="http://schemas.microsoft.com/office/drawing/2014/main" val="472981573"/>
                    </a:ext>
                  </a:extLst>
                </a:gridCol>
                <a:gridCol w="477716">
                  <a:extLst>
                    <a:ext uri="{9D8B030D-6E8A-4147-A177-3AD203B41FA5}">
                      <a16:colId xmlns:a16="http://schemas.microsoft.com/office/drawing/2014/main" val="3470206427"/>
                    </a:ext>
                  </a:extLst>
                </a:gridCol>
                <a:gridCol w="794212">
                  <a:extLst>
                    <a:ext uri="{9D8B030D-6E8A-4147-A177-3AD203B41FA5}">
                      <a16:colId xmlns:a16="http://schemas.microsoft.com/office/drawing/2014/main" val="1818231074"/>
                    </a:ext>
                  </a:extLst>
                </a:gridCol>
              </a:tblGrid>
              <a:tr h="190500">
                <a:tc rowSpan="2">
                  <a:txBody>
                    <a:bodyPr/>
                    <a:lstStyle/>
                    <a:p>
                      <a:pPr marL="0" marR="0" algn="ctr">
                        <a:lnSpc>
                          <a:spcPct val="107000"/>
                        </a:lnSpc>
                        <a:buNone/>
                      </a:pPr>
                      <a:r>
                        <a:rPr lang="en-US" sz="1100" b="1">
                          <a:solidFill>
                            <a:schemeClr val="bg1"/>
                          </a:solidFill>
                          <a:effectLst/>
                        </a:rPr>
                        <a:t>Evaluation Year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a:effectLst/>
                        </a:rPr>
                        <a:t>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100" b="1">
                          <a:solidFill>
                            <a:schemeClr val="bg1"/>
                          </a:solidFill>
                          <a:effectLst/>
                        </a:rPr>
                        <a:t>Estimate </a:t>
                      </a:r>
                    </a:p>
                    <a:p>
                      <a:pPr marL="0" marR="0" algn="ctr">
                        <a:lnSpc>
                          <a:spcPct val="107000"/>
                        </a:lnSpc>
                        <a:buNone/>
                      </a:pPr>
                      <a:r>
                        <a:rPr lang="en-US" sz="1100" b="1">
                          <a:solidFill>
                            <a:schemeClr val="bg1"/>
                          </a:solidFill>
                          <a:effectLst/>
                        </a:rPr>
                        <a:t>Type</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Number of Customers per Event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gridSpan="2">
                  <a:txBody>
                    <a:bodyPr/>
                    <a:lstStyle/>
                    <a:p>
                      <a:pPr marL="0" marR="0" algn="ctr">
                        <a:lnSpc>
                          <a:spcPct val="107000"/>
                        </a:lnSpc>
                        <a:buNone/>
                      </a:pPr>
                      <a:r>
                        <a:rPr lang="en-US" sz="1100">
                          <a:solidFill>
                            <a:schemeClr val="bg1"/>
                          </a:solidFill>
                          <a:effectLst/>
                        </a:rPr>
                        <a:t>Aggregate</a:t>
                      </a:r>
                    </a:p>
                    <a:p>
                      <a:pPr marL="0" marR="0" algn="ctr">
                        <a:lnSpc>
                          <a:spcPct val="107000"/>
                        </a:lnSpc>
                        <a:buNone/>
                      </a:pPr>
                      <a:r>
                        <a:rPr lang="en-US" sz="1100">
                          <a:solidFill>
                            <a:schemeClr val="bg1"/>
                          </a:solidFill>
                          <a:effectLst/>
                        </a:rPr>
                        <a:t>(MWh/h)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solidFill>
                            <a:schemeClr val="bg1"/>
                          </a:solidFill>
                          <a:effectLst/>
                        </a:rPr>
                        <a:t>Per Capita</a:t>
                      </a:r>
                    </a:p>
                    <a:p>
                      <a:pPr marL="0" marR="0" algn="ctr">
                        <a:lnSpc>
                          <a:spcPct val="107000"/>
                        </a:lnSpc>
                        <a:buNone/>
                      </a:pPr>
                      <a:r>
                        <a:rPr lang="en-US" sz="1100">
                          <a:solidFill>
                            <a:schemeClr val="bg1"/>
                          </a:solidFill>
                          <a:effectLst/>
                        </a:rPr>
                        <a:t>(kWh/h)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b="1">
                          <a:solidFill>
                            <a:schemeClr val="bg1"/>
                          </a:solidFill>
                          <a:effectLst/>
                        </a:rPr>
                        <a:t>Percent Load Reduction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(MWh)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Achievement Rate</a:t>
                      </a:r>
                    </a:p>
                    <a:p>
                      <a:pPr marL="0" marR="0" algn="ctr">
                        <a:lnSpc>
                          <a:spcPct val="107000"/>
                        </a:lnSpc>
                        <a:buNone/>
                      </a:pPr>
                      <a:r>
                        <a:rPr lang="en-US" sz="1100" b="1">
                          <a:solidFill>
                            <a:schemeClr val="bg1"/>
                          </a:solidFill>
                          <a:effectLst/>
                        </a:rPr>
                        <a: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1701512456"/>
                  </a:ext>
                </a:extLst>
              </a:tr>
              <a:tr h="190500">
                <a:tc vMerge="1">
                  <a:txBody>
                    <a:bodyPr/>
                    <a:lstStyle/>
                    <a:p>
                      <a:endParaRPr lang="en-US"/>
                    </a:p>
                  </a:txBody>
                  <a:tcPr/>
                </a:tc>
                <a:tc vMerge="1">
                  <a:txBody>
                    <a:bodyPr/>
                    <a:lstStyle/>
                    <a:p>
                      <a:pPr marL="0" marR="0" algn="ctr">
                        <a:lnSpc>
                          <a:spcPct val="107000"/>
                        </a:lnSpc>
                        <a:buNone/>
                      </a:pP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681685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 6</a:t>
                      </a:r>
                      <a:r>
                        <a:rPr lang="en-US" sz="9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1,721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1,349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5735970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Avg. Event Day</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980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88689594"/>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 24</a:t>
                      </a:r>
                      <a:r>
                        <a:rPr lang="en-US" sz="9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0368994"/>
                  </a:ext>
                </a:extLst>
              </a:tr>
            </a:tbl>
          </a:graphicData>
        </a:graphic>
      </p:graphicFrame>
      <p:sp>
        <p:nvSpPr>
          <p:cNvPr id="6" name="Text Placeholder 5">
            <a:extLst>
              <a:ext uri="{FF2B5EF4-FFF2-40B4-BE49-F238E27FC236}">
                <a16:creationId xmlns:a16="http://schemas.microsoft.com/office/drawing/2014/main" id="{56E7620A-3D7E-1F90-BB68-1455D5C662BC}"/>
              </a:ext>
            </a:extLst>
          </p:cNvPr>
          <p:cNvSpPr>
            <a:spLocks noGrp="1"/>
          </p:cNvSpPr>
          <p:nvPr>
            <p:ph type="body" sz="quarter" idx="15"/>
          </p:nvPr>
        </p:nvSpPr>
        <p:spPr/>
        <p:txBody>
          <a:bodyPr/>
          <a:lstStyle/>
          <a:p>
            <a:endParaRPr lang="en-US"/>
          </a:p>
        </p:txBody>
      </p:sp>
      <p:sp>
        <p:nvSpPr>
          <p:cNvPr id="10" name="Rectangle: Rounded Corners 9">
            <a:extLst>
              <a:ext uri="{FF2B5EF4-FFF2-40B4-BE49-F238E27FC236}">
                <a16:creationId xmlns:a16="http://schemas.microsoft.com/office/drawing/2014/main" id="{4459C93A-D501-0ABC-F303-270AB4657D7C}"/>
              </a:ext>
            </a:extLst>
          </p:cNvPr>
          <p:cNvSpPr/>
          <p:nvPr/>
        </p:nvSpPr>
        <p:spPr>
          <a:xfrm>
            <a:off x="2369128" y="1274758"/>
            <a:ext cx="980902" cy="1296559"/>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46CBE20-9DCA-6E78-D5F4-76B9E07E87C6}"/>
              </a:ext>
            </a:extLst>
          </p:cNvPr>
          <p:cNvSpPr/>
          <p:nvPr/>
        </p:nvSpPr>
        <p:spPr>
          <a:xfrm>
            <a:off x="4921624" y="1274758"/>
            <a:ext cx="2485016" cy="1296559"/>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D858F1A-8A94-7F3F-5BED-E88766863B4B}"/>
              </a:ext>
            </a:extLst>
          </p:cNvPr>
          <p:cNvSpPr/>
          <p:nvPr/>
        </p:nvSpPr>
        <p:spPr>
          <a:xfrm>
            <a:off x="7888778" y="1274758"/>
            <a:ext cx="803583" cy="1296559"/>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B457877D-DEE3-34E3-8324-C009B20CA75C}"/>
              </a:ext>
            </a:extLst>
          </p:cNvPr>
          <p:cNvSpPr txBox="1">
            <a:spLocks/>
          </p:cNvSpPr>
          <p:nvPr/>
        </p:nvSpPr>
        <p:spPr>
          <a:xfrm>
            <a:off x="361950" y="2600768"/>
            <a:ext cx="8229600" cy="1696912"/>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The PY2023 average event represents a single 34 minute, but impacts are reported at the hourly level. The difference in event duration explains most of the increase in performance in PY2024 relative to PY2023</a:t>
            </a:r>
          </a:p>
          <a:p>
            <a:r>
              <a:rPr lang="en-US"/>
              <a:t>PY2024 impacts show a return to nearly PY2022 impact levels</a:t>
            </a:r>
          </a:p>
        </p:txBody>
      </p:sp>
      <p:sp>
        <p:nvSpPr>
          <p:cNvPr id="3" name="TextBox 2">
            <a:extLst>
              <a:ext uri="{FF2B5EF4-FFF2-40B4-BE49-F238E27FC236}">
                <a16:creationId xmlns:a16="http://schemas.microsoft.com/office/drawing/2014/main" id="{0AC2409E-3C9A-4F6E-0166-E15F8D754FB3}"/>
              </a:ext>
            </a:extLst>
          </p:cNvPr>
          <p:cNvSpPr txBox="1"/>
          <p:nvPr/>
        </p:nvSpPr>
        <p:spPr>
          <a:xfrm>
            <a:off x="4632404" y="3879632"/>
            <a:ext cx="4572000" cy="646331"/>
          </a:xfrm>
          <a:prstGeom prst="rect">
            <a:avLst/>
          </a:prstGeom>
          <a:noFill/>
        </p:spPr>
        <p:txBody>
          <a:bodyPr wrap="square">
            <a:spAutoFit/>
          </a:bodyPr>
          <a:lstStyle/>
          <a:p>
            <a:pPr algn="r"/>
            <a:r>
              <a:rPr lang="en-US" sz="900"/>
              <a:t>* 2022 Load Impact Evaluation of California Statewide Base Interruptible Programs (BIP) for Non-Residential Customers: Ex-post and Ex-ante Report</a:t>
            </a:r>
          </a:p>
          <a:p>
            <a:pPr algn="r"/>
            <a:r>
              <a:rPr lang="en-US" sz="900"/>
              <a:t>** 2023 Load Impact Evaluation of California Statewide Base Interruptible Programs (BIP) for Non-Residential Customers: Ex-post and Ex-ante Report</a:t>
            </a:r>
          </a:p>
        </p:txBody>
      </p:sp>
    </p:spTree>
    <p:extLst>
      <p:ext uri="{BB962C8B-B14F-4D97-AF65-F5344CB8AC3E}">
        <p14:creationId xmlns:p14="http://schemas.microsoft.com/office/powerpoint/2010/main" val="3037516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AF7C2-4A3C-F326-54E8-F4D5D9C91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8D104-6FEE-2D00-7038-F5FF3EC9F906}"/>
              </a:ext>
            </a:extLst>
          </p:cNvPr>
          <p:cNvSpPr>
            <a:spLocks noGrp="1"/>
          </p:cNvSpPr>
          <p:nvPr>
            <p:ph type="title"/>
          </p:nvPr>
        </p:nvSpPr>
        <p:spPr/>
        <p:txBody>
          <a:bodyPr/>
          <a:lstStyle/>
          <a:p>
            <a:r>
              <a:rPr lang="en-US"/>
              <a:t>Previous Ex-Ante Versus Current Ex-Post</a:t>
            </a:r>
          </a:p>
        </p:txBody>
      </p:sp>
      <p:sp>
        <p:nvSpPr>
          <p:cNvPr id="5" name="Footer Placeholder 4">
            <a:extLst>
              <a:ext uri="{FF2B5EF4-FFF2-40B4-BE49-F238E27FC236}">
                <a16:creationId xmlns:a16="http://schemas.microsoft.com/office/drawing/2014/main" id="{6D4B0FEC-2133-CC5F-AD70-347E6F9F58E5}"/>
              </a:ext>
            </a:extLst>
          </p:cNvPr>
          <p:cNvSpPr>
            <a:spLocks noGrp="1"/>
          </p:cNvSpPr>
          <p:nvPr>
            <p:ph type="ftr" sz="quarter" idx="3"/>
          </p:nvPr>
        </p:nvSpPr>
        <p:spPr/>
        <p:txBody>
          <a:bodyPr/>
          <a:lstStyle/>
          <a:p>
            <a:r>
              <a:rPr lang="en-US"/>
              <a:t>PY2024 Statewide BIP</a:t>
            </a:r>
          </a:p>
        </p:txBody>
      </p:sp>
      <p:sp>
        <p:nvSpPr>
          <p:cNvPr id="7" name="Text Placeholder 2">
            <a:extLst>
              <a:ext uri="{FF2B5EF4-FFF2-40B4-BE49-F238E27FC236}">
                <a16:creationId xmlns:a16="http://schemas.microsoft.com/office/drawing/2014/main" id="{C10BBFCC-3F69-8AC8-B298-48D3DE22E1C1}"/>
              </a:ext>
            </a:extLst>
          </p:cNvPr>
          <p:cNvSpPr txBox="1">
            <a:spLocks/>
          </p:cNvSpPr>
          <p:nvPr/>
        </p:nvSpPr>
        <p:spPr>
          <a:xfrm>
            <a:off x="275771" y="971550"/>
            <a:ext cx="8587408"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a:t>SCE</a:t>
            </a:r>
          </a:p>
        </p:txBody>
      </p:sp>
      <p:graphicFrame>
        <p:nvGraphicFramePr>
          <p:cNvPr id="8" name="Table 7">
            <a:extLst>
              <a:ext uri="{FF2B5EF4-FFF2-40B4-BE49-F238E27FC236}">
                <a16:creationId xmlns:a16="http://schemas.microsoft.com/office/drawing/2014/main" id="{037DC5C9-EAD6-49C7-573E-87097DEEE3C7}"/>
              </a:ext>
            </a:extLst>
          </p:cNvPr>
          <p:cNvGraphicFramePr>
            <a:graphicFrameLocks noGrp="1"/>
          </p:cNvGraphicFramePr>
          <p:nvPr>
            <p:extLst>
              <p:ext uri="{D42A27DB-BD31-4B8C-83A1-F6EECF244321}">
                <p14:modId xmlns:p14="http://schemas.microsoft.com/office/powerpoint/2010/main" val="580938590"/>
              </p:ext>
            </p:extLst>
          </p:nvPr>
        </p:nvGraphicFramePr>
        <p:xfrm>
          <a:off x="359425" y="1321691"/>
          <a:ext cx="8229604" cy="1093661"/>
        </p:xfrm>
        <a:graphic>
          <a:graphicData uri="http://schemas.openxmlformats.org/drawingml/2006/table">
            <a:tbl>
              <a:tblPr firstRow="1" firstCol="1" bandRow="1">
                <a:tableStyleId>{5C22544A-7EE6-4342-B048-85BDC9FD1C3A}</a:tableStyleId>
              </a:tblPr>
              <a:tblGrid>
                <a:gridCol w="974385">
                  <a:extLst>
                    <a:ext uri="{9D8B030D-6E8A-4147-A177-3AD203B41FA5}">
                      <a16:colId xmlns:a16="http://schemas.microsoft.com/office/drawing/2014/main" val="3359399813"/>
                    </a:ext>
                  </a:extLst>
                </a:gridCol>
                <a:gridCol w="974385">
                  <a:extLst>
                    <a:ext uri="{9D8B030D-6E8A-4147-A177-3AD203B41FA5}">
                      <a16:colId xmlns:a16="http://schemas.microsoft.com/office/drawing/2014/main" val="971466020"/>
                    </a:ext>
                  </a:extLst>
                </a:gridCol>
                <a:gridCol w="974385">
                  <a:extLst>
                    <a:ext uri="{9D8B030D-6E8A-4147-A177-3AD203B41FA5}">
                      <a16:colId xmlns:a16="http://schemas.microsoft.com/office/drawing/2014/main" val="3709132671"/>
                    </a:ext>
                  </a:extLst>
                </a:gridCol>
                <a:gridCol w="781813">
                  <a:extLst>
                    <a:ext uri="{9D8B030D-6E8A-4147-A177-3AD203B41FA5}">
                      <a16:colId xmlns:a16="http://schemas.microsoft.com/office/drawing/2014/main" val="1665449718"/>
                    </a:ext>
                  </a:extLst>
                </a:gridCol>
                <a:gridCol w="781813">
                  <a:extLst>
                    <a:ext uri="{9D8B030D-6E8A-4147-A177-3AD203B41FA5}">
                      <a16:colId xmlns:a16="http://schemas.microsoft.com/office/drawing/2014/main" val="3574045445"/>
                    </a:ext>
                  </a:extLst>
                </a:gridCol>
                <a:gridCol w="783458">
                  <a:extLst>
                    <a:ext uri="{9D8B030D-6E8A-4147-A177-3AD203B41FA5}">
                      <a16:colId xmlns:a16="http://schemas.microsoft.com/office/drawing/2014/main" val="1896323440"/>
                    </a:ext>
                  </a:extLst>
                </a:gridCol>
                <a:gridCol w="783458">
                  <a:extLst>
                    <a:ext uri="{9D8B030D-6E8A-4147-A177-3AD203B41FA5}">
                      <a16:colId xmlns:a16="http://schemas.microsoft.com/office/drawing/2014/main" val="3917771780"/>
                    </a:ext>
                  </a:extLst>
                </a:gridCol>
                <a:gridCol w="916778">
                  <a:extLst>
                    <a:ext uri="{9D8B030D-6E8A-4147-A177-3AD203B41FA5}">
                      <a16:colId xmlns:a16="http://schemas.microsoft.com/office/drawing/2014/main" val="472981573"/>
                    </a:ext>
                  </a:extLst>
                </a:gridCol>
                <a:gridCol w="471861">
                  <a:extLst>
                    <a:ext uri="{9D8B030D-6E8A-4147-A177-3AD203B41FA5}">
                      <a16:colId xmlns:a16="http://schemas.microsoft.com/office/drawing/2014/main" val="3470206427"/>
                    </a:ext>
                  </a:extLst>
                </a:gridCol>
                <a:gridCol w="787268">
                  <a:extLst>
                    <a:ext uri="{9D8B030D-6E8A-4147-A177-3AD203B41FA5}">
                      <a16:colId xmlns:a16="http://schemas.microsoft.com/office/drawing/2014/main" val="1818231074"/>
                    </a:ext>
                  </a:extLst>
                </a:gridCol>
              </a:tblGrid>
              <a:tr h="190500">
                <a:tc rowSpan="2">
                  <a:txBody>
                    <a:bodyPr/>
                    <a:lstStyle/>
                    <a:p>
                      <a:pPr marL="0" marR="0" algn="ctr">
                        <a:lnSpc>
                          <a:spcPct val="107000"/>
                        </a:lnSpc>
                        <a:buNone/>
                      </a:pPr>
                      <a:r>
                        <a:rPr lang="en-US" sz="1100" b="1">
                          <a:solidFill>
                            <a:schemeClr val="bg1"/>
                          </a:solidFill>
                          <a:effectLst/>
                        </a:rPr>
                        <a:t>Evaluation Year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a:effectLst/>
                        </a:rPr>
                        <a:t>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100" b="1">
                          <a:solidFill>
                            <a:schemeClr val="bg1"/>
                          </a:solidFill>
                          <a:effectLst/>
                        </a:rPr>
                        <a:t>Estimate </a:t>
                      </a:r>
                    </a:p>
                    <a:p>
                      <a:pPr marL="0" marR="0" algn="ctr">
                        <a:lnSpc>
                          <a:spcPct val="107000"/>
                        </a:lnSpc>
                        <a:buNone/>
                      </a:pPr>
                      <a:r>
                        <a:rPr lang="en-US" sz="1100" b="1">
                          <a:solidFill>
                            <a:schemeClr val="bg1"/>
                          </a:solidFill>
                          <a:effectLst/>
                        </a:rPr>
                        <a:t>Type</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Number of Customers per Event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gridSpan="2">
                  <a:txBody>
                    <a:bodyPr/>
                    <a:lstStyle/>
                    <a:p>
                      <a:pPr marL="0" marR="0" algn="ctr">
                        <a:lnSpc>
                          <a:spcPct val="107000"/>
                        </a:lnSpc>
                        <a:buNone/>
                      </a:pPr>
                      <a:r>
                        <a:rPr lang="en-US" sz="1100">
                          <a:solidFill>
                            <a:schemeClr val="bg1"/>
                          </a:solidFill>
                          <a:effectLst/>
                        </a:rPr>
                        <a:t>Aggregate</a:t>
                      </a:r>
                    </a:p>
                    <a:p>
                      <a:pPr marL="0" marR="0" algn="ctr">
                        <a:lnSpc>
                          <a:spcPct val="107000"/>
                        </a:lnSpc>
                        <a:buNone/>
                      </a:pPr>
                      <a:r>
                        <a:rPr lang="en-US" sz="1100">
                          <a:solidFill>
                            <a:schemeClr val="bg1"/>
                          </a:solidFill>
                          <a:effectLst/>
                        </a:rPr>
                        <a:t>(MWh/h)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solidFill>
                            <a:schemeClr val="bg1"/>
                          </a:solidFill>
                          <a:effectLst/>
                        </a:rPr>
                        <a:t>Per Capita</a:t>
                      </a:r>
                    </a:p>
                    <a:p>
                      <a:pPr marL="0" marR="0" algn="ctr">
                        <a:lnSpc>
                          <a:spcPct val="107000"/>
                        </a:lnSpc>
                        <a:buNone/>
                      </a:pPr>
                      <a:r>
                        <a:rPr lang="en-US" sz="1100">
                          <a:solidFill>
                            <a:schemeClr val="bg1"/>
                          </a:solidFill>
                          <a:effectLst/>
                        </a:rPr>
                        <a:t>(kWh/h)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b="1">
                          <a:solidFill>
                            <a:schemeClr val="bg1"/>
                          </a:solidFill>
                          <a:effectLst/>
                        </a:rPr>
                        <a:t>Percent Load Reduction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(MWh)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Achievement Rate</a:t>
                      </a:r>
                    </a:p>
                    <a:p>
                      <a:pPr marL="0" marR="0" algn="ctr">
                        <a:lnSpc>
                          <a:spcPct val="107000"/>
                        </a:lnSpc>
                        <a:buNone/>
                      </a:pPr>
                      <a:r>
                        <a:rPr lang="en-US" sz="1100" b="1">
                          <a:solidFill>
                            <a:schemeClr val="bg1"/>
                          </a:solidFill>
                          <a:effectLst/>
                        </a:rPr>
                        <a: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1701512456"/>
                  </a:ext>
                </a:extLst>
              </a:tr>
              <a:tr h="190500">
                <a:tc vMerge="1">
                  <a:txBody>
                    <a:bodyPr/>
                    <a:lstStyle/>
                    <a:p>
                      <a:endParaRPr lang="en-US"/>
                    </a:p>
                  </a:txBody>
                  <a:tcPr/>
                </a:tc>
                <a:tc vMerge="1">
                  <a:txBody>
                    <a:bodyPr/>
                    <a:lstStyle/>
                    <a:p>
                      <a:pPr marL="0" marR="0" algn="ctr">
                        <a:lnSpc>
                          <a:spcPct val="107000"/>
                        </a:lnSpc>
                        <a:buNone/>
                      </a:pP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681685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Ex-ante for 2024*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1,797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5735970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Sept. 24</a:t>
                      </a:r>
                      <a:r>
                        <a:rPr lang="en-US" sz="9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0368994"/>
                  </a:ext>
                </a:extLst>
              </a:tr>
            </a:tbl>
          </a:graphicData>
        </a:graphic>
      </p:graphicFrame>
      <p:sp>
        <p:nvSpPr>
          <p:cNvPr id="11" name="Text Placeholder 10">
            <a:extLst>
              <a:ext uri="{FF2B5EF4-FFF2-40B4-BE49-F238E27FC236}">
                <a16:creationId xmlns:a16="http://schemas.microsoft.com/office/drawing/2014/main" id="{E3198D9B-7538-D5BB-B7E2-EA80620264D5}"/>
              </a:ext>
            </a:extLst>
          </p:cNvPr>
          <p:cNvSpPr>
            <a:spLocks noGrp="1"/>
          </p:cNvSpPr>
          <p:nvPr>
            <p:ph type="body" sz="quarter" idx="15"/>
          </p:nvPr>
        </p:nvSpPr>
        <p:spPr/>
        <p:txBody>
          <a:bodyPr/>
          <a:lstStyle/>
          <a:p>
            <a:endParaRPr lang="en-US"/>
          </a:p>
        </p:txBody>
      </p:sp>
      <p:sp>
        <p:nvSpPr>
          <p:cNvPr id="12" name="Rectangle: Rounded Corners 11">
            <a:extLst>
              <a:ext uri="{FF2B5EF4-FFF2-40B4-BE49-F238E27FC236}">
                <a16:creationId xmlns:a16="http://schemas.microsoft.com/office/drawing/2014/main" id="{359F3510-DABA-37DA-65F6-CFC96DA090FD}"/>
              </a:ext>
            </a:extLst>
          </p:cNvPr>
          <p:cNvSpPr/>
          <p:nvPr/>
        </p:nvSpPr>
        <p:spPr>
          <a:xfrm>
            <a:off x="2300761" y="1315919"/>
            <a:ext cx="980902" cy="1093661"/>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69F2E3D-4137-6E0E-F52D-23C032CCC98B}"/>
              </a:ext>
            </a:extLst>
          </p:cNvPr>
          <p:cNvSpPr/>
          <p:nvPr/>
        </p:nvSpPr>
        <p:spPr>
          <a:xfrm>
            <a:off x="4847772" y="1320800"/>
            <a:ext cx="1572652" cy="108878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A4F3CED-F63C-93AA-BDFA-476B3B465793}"/>
              </a:ext>
            </a:extLst>
          </p:cNvPr>
          <p:cNvSpPr/>
          <p:nvPr/>
        </p:nvSpPr>
        <p:spPr>
          <a:xfrm>
            <a:off x="7793372" y="1333196"/>
            <a:ext cx="795657" cy="108878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3">
            <a:extLst>
              <a:ext uri="{FF2B5EF4-FFF2-40B4-BE49-F238E27FC236}">
                <a16:creationId xmlns:a16="http://schemas.microsoft.com/office/drawing/2014/main" id="{22F42CC2-0E5F-F5B4-03E2-F92E10D198B5}"/>
              </a:ext>
            </a:extLst>
          </p:cNvPr>
          <p:cNvSpPr txBox="1">
            <a:spLocks/>
          </p:cNvSpPr>
          <p:nvPr/>
        </p:nvSpPr>
        <p:spPr>
          <a:xfrm>
            <a:off x="361950" y="2478279"/>
            <a:ext cx="8229600" cy="1698433"/>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PY2024 ex-post impacts are within estimation error bounds for per capita load impacts</a:t>
            </a:r>
          </a:p>
          <a:p>
            <a:r>
              <a:rPr lang="en-US"/>
              <a:t>Aggregate impacts are lower than anticipated largely due to a difference in expected and realized number of customers observed</a:t>
            </a:r>
          </a:p>
        </p:txBody>
      </p:sp>
      <p:sp>
        <p:nvSpPr>
          <p:cNvPr id="4" name="TextBox 3">
            <a:extLst>
              <a:ext uri="{FF2B5EF4-FFF2-40B4-BE49-F238E27FC236}">
                <a16:creationId xmlns:a16="http://schemas.microsoft.com/office/drawing/2014/main" id="{4DA1DDD1-4385-3295-D07C-0F69D02D717C}"/>
              </a:ext>
            </a:extLst>
          </p:cNvPr>
          <p:cNvSpPr txBox="1"/>
          <p:nvPr/>
        </p:nvSpPr>
        <p:spPr>
          <a:xfrm>
            <a:off x="-95250" y="4099212"/>
            <a:ext cx="4793630" cy="400110"/>
          </a:xfrm>
          <a:prstGeom prst="rect">
            <a:avLst/>
          </a:prstGeom>
          <a:noFill/>
        </p:spPr>
        <p:txBody>
          <a:bodyPr wrap="square">
            <a:spAutoFit/>
          </a:bodyPr>
          <a:lstStyle/>
          <a:p>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x-ante estimates estimated in PY2023 were based on PY2022 customer performance</a:t>
            </a:r>
          </a:p>
          <a:p>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*Ex-ante estimates are based on 1-in-2 utility-specific weather scenario</a:t>
            </a:r>
            <a:endParaRPr lang="en-US" sz="1000"/>
          </a:p>
        </p:txBody>
      </p:sp>
      <p:sp>
        <p:nvSpPr>
          <p:cNvPr id="3" name="TextBox 2">
            <a:extLst>
              <a:ext uri="{FF2B5EF4-FFF2-40B4-BE49-F238E27FC236}">
                <a16:creationId xmlns:a16="http://schemas.microsoft.com/office/drawing/2014/main" id="{E78A6485-B880-9AD8-2456-9905316897EE}"/>
              </a:ext>
            </a:extLst>
          </p:cNvPr>
          <p:cNvSpPr txBox="1"/>
          <p:nvPr/>
        </p:nvSpPr>
        <p:spPr>
          <a:xfrm>
            <a:off x="4572000" y="4082361"/>
            <a:ext cx="4572000" cy="369332"/>
          </a:xfrm>
          <a:prstGeom prst="rect">
            <a:avLst/>
          </a:prstGeom>
          <a:noFill/>
        </p:spPr>
        <p:txBody>
          <a:bodyPr wrap="square">
            <a:spAutoFit/>
          </a:bodyPr>
          <a:lstStyle/>
          <a:p>
            <a:pPr algn="r"/>
            <a:r>
              <a:rPr lang="en-US" sz="900"/>
              <a:t>* 2023 Load Impact Evaluation of California Statewide Base Interruptible Programs (BIP) for Non-Residential Customers: Ex-post and Ex-ante Report</a:t>
            </a:r>
          </a:p>
        </p:txBody>
      </p:sp>
    </p:spTree>
    <p:extLst>
      <p:ext uri="{BB962C8B-B14F-4D97-AF65-F5344CB8AC3E}">
        <p14:creationId xmlns:p14="http://schemas.microsoft.com/office/powerpoint/2010/main" val="238357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F6815-41A6-1468-445E-CDA5ED45D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5F6CD-6A59-F69F-074C-A94F5F54C0D7}"/>
              </a:ext>
            </a:extLst>
          </p:cNvPr>
          <p:cNvSpPr>
            <a:spLocks noGrp="1"/>
          </p:cNvSpPr>
          <p:nvPr>
            <p:ph type="title"/>
          </p:nvPr>
        </p:nvSpPr>
        <p:spPr/>
        <p:txBody>
          <a:bodyPr/>
          <a:lstStyle/>
          <a:p>
            <a:r>
              <a:rPr lang="en-US"/>
              <a:t>Previous Versus Current Ex-Ante</a:t>
            </a:r>
          </a:p>
        </p:txBody>
      </p:sp>
      <p:sp>
        <p:nvSpPr>
          <p:cNvPr id="4" name="Text Placeholder 3">
            <a:extLst>
              <a:ext uri="{FF2B5EF4-FFF2-40B4-BE49-F238E27FC236}">
                <a16:creationId xmlns:a16="http://schemas.microsoft.com/office/drawing/2014/main" id="{F61C5DA6-6923-713B-BA31-DFF095A24E0E}"/>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6CDFA693-63C1-10D4-08EC-4ACE4BB6D24D}"/>
              </a:ext>
            </a:extLst>
          </p:cNvPr>
          <p:cNvSpPr>
            <a:spLocks noGrp="1"/>
          </p:cNvSpPr>
          <p:nvPr>
            <p:ph type="ftr" sz="quarter" idx="3"/>
          </p:nvPr>
        </p:nvSpPr>
        <p:spPr/>
        <p:txBody>
          <a:bodyPr/>
          <a:lstStyle/>
          <a:p>
            <a:r>
              <a:rPr lang="en-US"/>
              <a:t>PY2024 Statewide BIP</a:t>
            </a:r>
          </a:p>
        </p:txBody>
      </p:sp>
      <p:sp>
        <p:nvSpPr>
          <p:cNvPr id="7" name="Text Placeholder 2">
            <a:extLst>
              <a:ext uri="{FF2B5EF4-FFF2-40B4-BE49-F238E27FC236}">
                <a16:creationId xmlns:a16="http://schemas.microsoft.com/office/drawing/2014/main" id="{61AB0DA9-2A66-BA11-ECFA-8E54F02F1750}"/>
              </a:ext>
            </a:extLst>
          </p:cNvPr>
          <p:cNvSpPr txBox="1">
            <a:spLocks/>
          </p:cNvSpPr>
          <p:nvPr/>
        </p:nvSpPr>
        <p:spPr>
          <a:xfrm>
            <a:off x="290391" y="912813"/>
            <a:ext cx="8587408"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u="sng"/>
              <a:t>SCE</a:t>
            </a:r>
          </a:p>
        </p:txBody>
      </p:sp>
      <p:graphicFrame>
        <p:nvGraphicFramePr>
          <p:cNvPr id="8" name="Table 7">
            <a:extLst>
              <a:ext uri="{FF2B5EF4-FFF2-40B4-BE49-F238E27FC236}">
                <a16:creationId xmlns:a16="http://schemas.microsoft.com/office/drawing/2014/main" id="{DA44DEFB-4BFD-EC7C-5C39-7F69ED964007}"/>
              </a:ext>
            </a:extLst>
          </p:cNvPr>
          <p:cNvGraphicFramePr>
            <a:graphicFrameLocks noGrp="1"/>
          </p:cNvGraphicFramePr>
          <p:nvPr>
            <p:extLst>
              <p:ext uri="{D42A27DB-BD31-4B8C-83A1-F6EECF244321}">
                <p14:modId xmlns:p14="http://schemas.microsoft.com/office/powerpoint/2010/main" val="116344170"/>
              </p:ext>
            </p:extLst>
          </p:nvPr>
        </p:nvGraphicFramePr>
        <p:xfrm>
          <a:off x="374045" y="1262954"/>
          <a:ext cx="8229604" cy="1093661"/>
        </p:xfrm>
        <a:graphic>
          <a:graphicData uri="http://schemas.openxmlformats.org/drawingml/2006/table">
            <a:tbl>
              <a:tblPr firstRow="1" firstCol="1" bandRow="1">
                <a:tableStyleId>{5C22544A-7EE6-4342-B048-85BDC9FD1C3A}</a:tableStyleId>
              </a:tblPr>
              <a:tblGrid>
                <a:gridCol w="974385">
                  <a:extLst>
                    <a:ext uri="{9D8B030D-6E8A-4147-A177-3AD203B41FA5}">
                      <a16:colId xmlns:a16="http://schemas.microsoft.com/office/drawing/2014/main" val="3359399813"/>
                    </a:ext>
                  </a:extLst>
                </a:gridCol>
                <a:gridCol w="974385">
                  <a:extLst>
                    <a:ext uri="{9D8B030D-6E8A-4147-A177-3AD203B41FA5}">
                      <a16:colId xmlns:a16="http://schemas.microsoft.com/office/drawing/2014/main" val="971466020"/>
                    </a:ext>
                  </a:extLst>
                </a:gridCol>
                <a:gridCol w="974385">
                  <a:extLst>
                    <a:ext uri="{9D8B030D-6E8A-4147-A177-3AD203B41FA5}">
                      <a16:colId xmlns:a16="http://schemas.microsoft.com/office/drawing/2014/main" val="3709132671"/>
                    </a:ext>
                  </a:extLst>
                </a:gridCol>
                <a:gridCol w="781813">
                  <a:extLst>
                    <a:ext uri="{9D8B030D-6E8A-4147-A177-3AD203B41FA5}">
                      <a16:colId xmlns:a16="http://schemas.microsoft.com/office/drawing/2014/main" val="1665449718"/>
                    </a:ext>
                  </a:extLst>
                </a:gridCol>
                <a:gridCol w="781813">
                  <a:extLst>
                    <a:ext uri="{9D8B030D-6E8A-4147-A177-3AD203B41FA5}">
                      <a16:colId xmlns:a16="http://schemas.microsoft.com/office/drawing/2014/main" val="3574045445"/>
                    </a:ext>
                  </a:extLst>
                </a:gridCol>
                <a:gridCol w="783458">
                  <a:extLst>
                    <a:ext uri="{9D8B030D-6E8A-4147-A177-3AD203B41FA5}">
                      <a16:colId xmlns:a16="http://schemas.microsoft.com/office/drawing/2014/main" val="1896323440"/>
                    </a:ext>
                  </a:extLst>
                </a:gridCol>
                <a:gridCol w="783458">
                  <a:extLst>
                    <a:ext uri="{9D8B030D-6E8A-4147-A177-3AD203B41FA5}">
                      <a16:colId xmlns:a16="http://schemas.microsoft.com/office/drawing/2014/main" val="3917771780"/>
                    </a:ext>
                  </a:extLst>
                </a:gridCol>
                <a:gridCol w="916778">
                  <a:extLst>
                    <a:ext uri="{9D8B030D-6E8A-4147-A177-3AD203B41FA5}">
                      <a16:colId xmlns:a16="http://schemas.microsoft.com/office/drawing/2014/main" val="472981573"/>
                    </a:ext>
                  </a:extLst>
                </a:gridCol>
                <a:gridCol w="415297">
                  <a:extLst>
                    <a:ext uri="{9D8B030D-6E8A-4147-A177-3AD203B41FA5}">
                      <a16:colId xmlns:a16="http://schemas.microsoft.com/office/drawing/2014/main" val="3470206427"/>
                    </a:ext>
                  </a:extLst>
                </a:gridCol>
                <a:gridCol w="843832">
                  <a:extLst>
                    <a:ext uri="{9D8B030D-6E8A-4147-A177-3AD203B41FA5}">
                      <a16:colId xmlns:a16="http://schemas.microsoft.com/office/drawing/2014/main" val="1818231074"/>
                    </a:ext>
                  </a:extLst>
                </a:gridCol>
              </a:tblGrid>
              <a:tr h="190500">
                <a:tc rowSpan="2">
                  <a:txBody>
                    <a:bodyPr/>
                    <a:lstStyle/>
                    <a:p>
                      <a:pPr marL="0" marR="0" algn="ctr">
                        <a:lnSpc>
                          <a:spcPct val="107000"/>
                        </a:lnSpc>
                        <a:buNone/>
                      </a:pPr>
                      <a:r>
                        <a:rPr lang="en-US" sz="1100" b="1">
                          <a:solidFill>
                            <a:schemeClr val="bg1"/>
                          </a:solidFill>
                          <a:effectLst/>
                        </a:rPr>
                        <a:t>Evaluation Year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a:effectLst/>
                        </a:rPr>
                        <a:t> </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p>
                      <a:pPr marL="0" marR="0" algn="ctr">
                        <a:lnSpc>
                          <a:spcPct val="107000"/>
                        </a:lnSpc>
                        <a:buNone/>
                      </a:pPr>
                      <a:r>
                        <a:rPr lang="en-US" sz="1100" b="1">
                          <a:solidFill>
                            <a:schemeClr val="bg1"/>
                          </a:solidFill>
                          <a:effectLst/>
                        </a:rPr>
                        <a:t>Estimate </a:t>
                      </a:r>
                    </a:p>
                    <a:p>
                      <a:pPr marL="0" marR="0" algn="ctr">
                        <a:lnSpc>
                          <a:spcPct val="107000"/>
                        </a:lnSpc>
                        <a:buNone/>
                      </a:pPr>
                      <a:r>
                        <a:rPr lang="en-US" sz="1100" b="1">
                          <a:solidFill>
                            <a:schemeClr val="bg1"/>
                          </a:solidFill>
                          <a:effectLst/>
                        </a:rPr>
                        <a:t>Type</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Number of Customers per Event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gridSpan="2">
                  <a:txBody>
                    <a:bodyPr/>
                    <a:lstStyle/>
                    <a:p>
                      <a:pPr marL="0" marR="0" algn="ctr">
                        <a:lnSpc>
                          <a:spcPct val="107000"/>
                        </a:lnSpc>
                        <a:buNone/>
                      </a:pPr>
                      <a:r>
                        <a:rPr lang="en-US" sz="1100">
                          <a:solidFill>
                            <a:schemeClr val="bg1"/>
                          </a:solidFill>
                          <a:effectLst/>
                        </a:rPr>
                        <a:t>Aggregate</a:t>
                      </a:r>
                    </a:p>
                    <a:p>
                      <a:pPr marL="0" marR="0" algn="ctr">
                        <a:lnSpc>
                          <a:spcPct val="107000"/>
                        </a:lnSpc>
                        <a:buNone/>
                      </a:pPr>
                      <a:r>
                        <a:rPr lang="en-US" sz="1100">
                          <a:solidFill>
                            <a:schemeClr val="bg1"/>
                          </a:solidFill>
                          <a:effectLst/>
                        </a:rPr>
                        <a:t>(MWh/h)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gridSpan="2">
                  <a:txBody>
                    <a:bodyPr/>
                    <a:lstStyle/>
                    <a:p>
                      <a:pPr marL="0" marR="0" algn="ctr">
                        <a:lnSpc>
                          <a:spcPct val="107000"/>
                        </a:lnSpc>
                        <a:buNone/>
                      </a:pPr>
                      <a:r>
                        <a:rPr lang="en-US" sz="1100">
                          <a:solidFill>
                            <a:schemeClr val="bg1"/>
                          </a:solidFill>
                          <a:effectLst/>
                        </a:rPr>
                        <a:t>Per Capita</a:t>
                      </a:r>
                    </a:p>
                    <a:p>
                      <a:pPr marL="0" marR="0" algn="ctr">
                        <a:lnSpc>
                          <a:spcPct val="107000"/>
                        </a:lnSpc>
                        <a:buNone/>
                      </a:pPr>
                      <a:r>
                        <a:rPr lang="en-US" sz="1100">
                          <a:solidFill>
                            <a:schemeClr val="bg1"/>
                          </a:solidFill>
                          <a:effectLst/>
                        </a:rPr>
                        <a:t>(kWh/h)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rowSpan="2">
                  <a:txBody>
                    <a:bodyPr/>
                    <a:lstStyle/>
                    <a:p>
                      <a:pPr marL="0" marR="0" algn="ctr">
                        <a:lnSpc>
                          <a:spcPct val="107000"/>
                        </a:lnSpc>
                        <a:buNone/>
                      </a:pPr>
                      <a:r>
                        <a:rPr lang="en-US" sz="1100" b="1">
                          <a:solidFill>
                            <a:schemeClr val="bg1"/>
                          </a:solidFill>
                          <a:effectLst/>
                        </a:rPr>
                        <a:t>Percent Load Reduction (%)</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(MWh)</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tc rowSpan="2">
                  <a:txBody>
                    <a:bodyPr/>
                    <a:lstStyle/>
                    <a:p>
                      <a:pPr marL="0" marR="0" algn="ctr">
                        <a:lnSpc>
                          <a:spcPct val="107000"/>
                        </a:lnSpc>
                        <a:buNone/>
                      </a:pPr>
                      <a:r>
                        <a:rPr lang="en-US" sz="1100" b="1">
                          <a:solidFill>
                            <a:schemeClr val="bg1"/>
                          </a:solidFill>
                          <a:effectLst/>
                        </a:rPr>
                        <a:t>FSL Achievement Rate</a:t>
                      </a:r>
                    </a:p>
                    <a:p>
                      <a:pPr marL="0" marR="0" algn="ctr">
                        <a:lnSpc>
                          <a:spcPct val="107000"/>
                        </a:lnSpc>
                        <a:buNone/>
                      </a:pPr>
                      <a:r>
                        <a:rPr lang="en-US" sz="1100" b="1">
                          <a:solidFill>
                            <a:schemeClr val="bg1"/>
                          </a:solidFill>
                          <a:effectLst/>
                        </a:rPr>
                        <a: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B w="28575"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1701512456"/>
                  </a:ext>
                </a:extLst>
              </a:tr>
              <a:tr h="190500">
                <a:tc vMerge="1">
                  <a:txBody>
                    <a:bodyPr/>
                    <a:lstStyle/>
                    <a:p>
                      <a:endParaRPr lang="en-US"/>
                    </a:p>
                  </a:txBody>
                  <a:tcPr/>
                </a:tc>
                <a:tc vMerge="1">
                  <a:txBody>
                    <a:bodyPr/>
                    <a:lstStyle/>
                    <a:p>
                      <a:pPr marL="0" marR="0" algn="ctr">
                        <a:lnSpc>
                          <a:spcPct val="107000"/>
                        </a:lnSpc>
                        <a:buNone/>
                      </a:pP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Reference</a:t>
                      </a:r>
                    </a:p>
                    <a:p>
                      <a:pPr marL="0" marR="0" algn="ctr">
                        <a:lnSpc>
                          <a:spcPct val="107000"/>
                        </a:lnSpc>
                        <a:buNone/>
                      </a:pPr>
                      <a:r>
                        <a:rPr lang="en-US" sz="1100" b="1">
                          <a:solidFill>
                            <a:schemeClr val="bg1"/>
                          </a:solidFill>
                          <a:effectLst/>
                        </a:rPr>
                        <a:t>Load</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a:txBody>
                    <a:bodyPr/>
                    <a:lstStyle/>
                    <a:p>
                      <a:pPr marL="0" marR="0" algn="ctr">
                        <a:lnSpc>
                          <a:spcPct val="107000"/>
                        </a:lnSpc>
                        <a:buNone/>
                      </a:pPr>
                      <a:r>
                        <a:rPr lang="en-US" sz="1100" b="1">
                          <a:solidFill>
                            <a:schemeClr val="bg1"/>
                          </a:solidFill>
                          <a:effectLst/>
                        </a:rPr>
                        <a:t>Load Impact</a:t>
                      </a:r>
                      <a:endParaRPr lang="en-US" sz="1100" b="1">
                        <a:solidFill>
                          <a:schemeClr val="bg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accent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681685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accent3"/>
                      </a:solidFill>
                      <a:prstDash val="solid"/>
                      <a:round/>
                      <a:headEnd type="none" w="med" len="med"/>
                      <a:tailEnd type="none" w="med" len="med"/>
                    </a:lnT>
                  </a:tcPr>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Ex-ante for 2025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1,797</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28575"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57359702"/>
                  </a:ext>
                </a:extLst>
              </a:tr>
              <a:tr h="191770">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Ex-ante for 2025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581</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419</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1,754</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1,266</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54610" algn="r">
                        <a:lnSpc>
                          <a:spcPts val="1600"/>
                        </a:lnSpc>
                        <a:spcAft>
                          <a:spcPts val="1400"/>
                        </a:spcAft>
                        <a:buNone/>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0368994"/>
                  </a:ext>
                </a:extLst>
              </a:tr>
            </a:tbl>
          </a:graphicData>
        </a:graphic>
      </p:graphicFrame>
      <p:sp>
        <p:nvSpPr>
          <p:cNvPr id="11" name="Text Placeholder 3">
            <a:extLst>
              <a:ext uri="{FF2B5EF4-FFF2-40B4-BE49-F238E27FC236}">
                <a16:creationId xmlns:a16="http://schemas.microsoft.com/office/drawing/2014/main" id="{161FF656-C35A-3A56-99A2-F27031BA8904}"/>
              </a:ext>
            </a:extLst>
          </p:cNvPr>
          <p:cNvSpPr txBox="1">
            <a:spLocks/>
          </p:cNvSpPr>
          <p:nvPr/>
        </p:nvSpPr>
        <p:spPr>
          <a:xfrm>
            <a:off x="361950" y="2478279"/>
            <a:ext cx="8229600" cy="1698433"/>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a:t>Aggregate impacts are forecasted to be 3MW higher in PY2025 than previously anticipated</a:t>
            </a:r>
          </a:p>
          <a:p>
            <a:pPr lvl="1"/>
            <a:r>
              <a:rPr lang="en-US" sz="1400"/>
              <a:t>The PY2024 participant forecasts include an increase in BIP enrollment for PY2025. </a:t>
            </a:r>
          </a:p>
          <a:p>
            <a:r>
              <a:rPr lang="en-US" sz="1400"/>
              <a:t>While the per capita impacts between forecasts are virtually the same, there is a difference in FSL achievement rates between program years</a:t>
            </a:r>
          </a:p>
          <a:p>
            <a:r>
              <a:rPr lang="en-US" sz="1400"/>
              <a:t>This change is largely attributable to customers de-enrolling from the program and a small number of customers reducing their FSL commitments by multiple MWs</a:t>
            </a:r>
          </a:p>
        </p:txBody>
      </p:sp>
      <p:sp>
        <p:nvSpPr>
          <p:cNvPr id="6" name="TextBox 5">
            <a:extLst>
              <a:ext uri="{FF2B5EF4-FFF2-40B4-BE49-F238E27FC236}">
                <a16:creationId xmlns:a16="http://schemas.microsoft.com/office/drawing/2014/main" id="{63942984-8AFD-45BD-88D5-A4146E92AE60}"/>
              </a:ext>
            </a:extLst>
          </p:cNvPr>
          <p:cNvSpPr txBox="1"/>
          <p:nvPr/>
        </p:nvSpPr>
        <p:spPr>
          <a:xfrm>
            <a:off x="-95250" y="4099212"/>
            <a:ext cx="4793630" cy="400110"/>
          </a:xfrm>
          <a:prstGeom prst="rect">
            <a:avLst/>
          </a:prstGeom>
          <a:noFill/>
        </p:spPr>
        <p:txBody>
          <a:bodyPr wrap="square">
            <a:spAutoFit/>
          </a:bodyPr>
          <a:lstStyle/>
          <a:p>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x-ante estimates estimated in PY2023 were based on PY2022 customer performance</a:t>
            </a:r>
          </a:p>
          <a:p>
            <a:r>
              <a:rPr lang="en-US" sz="1000">
                <a:solidFill>
                  <a:srgbClr val="000000"/>
                </a:solidFill>
                <a:latin typeface="Calibri" panose="020F0502020204030204" pitchFamily="34" charset="0"/>
                <a:ea typeface="Calibri" panose="020F0502020204030204" pitchFamily="34" charset="0"/>
                <a:cs typeface="Times New Roman" panose="02020603050405020304" pitchFamily="18" charset="0"/>
              </a:rPr>
              <a:t>*Ex-ante estimates are based on 1-in-2 utility-specific weather scenario</a:t>
            </a:r>
            <a:endParaRPr lang="en-US" sz="1000"/>
          </a:p>
        </p:txBody>
      </p:sp>
      <p:sp>
        <p:nvSpPr>
          <p:cNvPr id="3" name="TextBox 2">
            <a:extLst>
              <a:ext uri="{FF2B5EF4-FFF2-40B4-BE49-F238E27FC236}">
                <a16:creationId xmlns:a16="http://schemas.microsoft.com/office/drawing/2014/main" id="{B760789F-B077-D2AB-1440-C2DF9754EE1F}"/>
              </a:ext>
            </a:extLst>
          </p:cNvPr>
          <p:cNvSpPr txBox="1"/>
          <p:nvPr/>
        </p:nvSpPr>
        <p:spPr>
          <a:xfrm>
            <a:off x="4572000" y="4082361"/>
            <a:ext cx="4572000" cy="369332"/>
          </a:xfrm>
          <a:prstGeom prst="rect">
            <a:avLst/>
          </a:prstGeom>
          <a:noFill/>
        </p:spPr>
        <p:txBody>
          <a:bodyPr wrap="square">
            <a:spAutoFit/>
          </a:bodyPr>
          <a:lstStyle/>
          <a:p>
            <a:pPr algn="r"/>
            <a:r>
              <a:rPr lang="en-US" sz="900"/>
              <a:t>* 2023 Load Impact Evaluation of California Statewide Base Interruptible Programs (BIP) for Non-Residential Customers: Ex-post and Ex-ante Report</a:t>
            </a:r>
          </a:p>
        </p:txBody>
      </p:sp>
      <p:sp>
        <p:nvSpPr>
          <p:cNvPr id="9" name="Rectangle: Rounded Corners 8">
            <a:extLst>
              <a:ext uri="{FF2B5EF4-FFF2-40B4-BE49-F238E27FC236}">
                <a16:creationId xmlns:a16="http://schemas.microsoft.com/office/drawing/2014/main" id="{C9AA7EDC-6C7C-7834-0C65-1F809C2B75D6}"/>
              </a:ext>
            </a:extLst>
          </p:cNvPr>
          <p:cNvSpPr/>
          <p:nvPr/>
        </p:nvSpPr>
        <p:spPr>
          <a:xfrm>
            <a:off x="2300761" y="1260262"/>
            <a:ext cx="980902" cy="1093661"/>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8A57C99-B5FD-6B56-D173-3BCD2A913403}"/>
              </a:ext>
            </a:extLst>
          </p:cNvPr>
          <p:cNvSpPr/>
          <p:nvPr/>
        </p:nvSpPr>
        <p:spPr>
          <a:xfrm>
            <a:off x="4847772" y="1265143"/>
            <a:ext cx="1572652" cy="108878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57549B9-D9BD-9D27-B139-1E1E4FF48F87}"/>
              </a:ext>
            </a:extLst>
          </p:cNvPr>
          <p:cNvSpPr/>
          <p:nvPr/>
        </p:nvSpPr>
        <p:spPr>
          <a:xfrm>
            <a:off x="7743038" y="1262702"/>
            <a:ext cx="848511" cy="1088780"/>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0297EAB-9063-1F84-0E03-624159673880}"/>
              </a:ext>
            </a:extLst>
          </p:cNvPr>
          <p:cNvSpPr/>
          <p:nvPr/>
        </p:nvSpPr>
        <p:spPr>
          <a:xfrm>
            <a:off x="3281663" y="1254257"/>
            <a:ext cx="1572652" cy="1093661"/>
          </a:xfrm>
          <a:prstGeom prst="roundRect">
            <a:avLst>
              <a:gd name="adj" fmla="val 5322"/>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311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9" grpId="0" animBg="1"/>
      <p:bldP spid="15" grpId="0" animBg="1"/>
      <p:bldP spid="16" grpId="0" animBg="1"/>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24AE-3BD1-83D0-8FC6-CF2BEFD6814A}"/>
              </a:ext>
            </a:extLst>
          </p:cNvPr>
          <p:cNvSpPr>
            <a:spLocks noGrp="1"/>
          </p:cNvSpPr>
          <p:nvPr>
            <p:ph type="title"/>
          </p:nvPr>
        </p:nvSpPr>
        <p:spPr/>
        <p:txBody>
          <a:bodyPr/>
          <a:lstStyle/>
          <a:p>
            <a:r>
              <a:rPr lang="en-US"/>
              <a:t>Program Enrollment</a:t>
            </a:r>
          </a:p>
        </p:txBody>
      </p:sp>
      <p:sp>
        <p:nvSpPr>
          <p:cNvPr id="3" name="Text Placeholder 2">
            <a:extLst>
              <a:ext uri="{FF2B5EF4-FFF2-40B4-BE49-F238E27FC236}">
                <a16:creationId xmlns:a16="http://schemas.microsoft.com/office/drawing/2014/main" id="{188A1967-3949-B266-7B6B-55F59F0F35A6}"/>
              </a:ext>
            </a:extLst>
          </p:cNvPr>
          <p:cNvSpPr>
            <a:spLocks noGrp="1"/>
          </p:cNvSpPr>
          <p:nvPr>
            <p:ph type="body" sz="quarter" idx="15"/>
          </p:nvPr>
        </p:nvSpPr>
        <p:spPr/>
        <p:txBody>
          <a:bodyPr/>
          <a:lstStyle/>
          <a:p>
            <a:endParaRPr lang="en-US"/>
          </a:p>
        </p:txBody>
      </p:sp>
      <p:sp>
        <p:nvSpPr>
          <p:cNvPr id="5" name="Footer Placeholder 4">
            <a:extLst>
              <a:ext uri="{FF2B5EF4-FFF2-40B4-BE49-F238E27FC236}">
                <a16:creationId xmlns:a16="http://schemas.microsoft.com/office/drawing/2014/main" id="{AB5ABD04-23E1-47E5-82B5-A8E2A2115F16}"/>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graphicFrame>
        <p:nvGraphicFramePr>
          <p:cNvPr id="6" name="Table 5">
            <a:extLst>
              <a:ext uri="{FF2B5EF4-FFF2-40B4-BE49-F238E27FC236}">
                <a16:creationId xmlns:a16="http://schemas.microsoft.com/office/drawing/2014/main" id="{850A2B19-C941-8CC4-F610-31F4F4768A4C}"/>
              </a:ext>
            </a:extLst>
          </p:cNvPr>
          <p:cNvGraphicFramePr>
            <a:graphicFrameLocks noGrp="1"/>
          </p:cNvGraphicFramePr>
          <p:nvPr>
            <p:extLst>
              <p:ext uri="{D42A27DB-BD31-4B8C-83A1-F6EECF244321}">
                <p14:modId xmlns:p14="http://schemas.microsoft.com/office/powerpoint/2010/main" val="3888047279"/>
              </p:ext>
            </p:extLst>
          </p:nvPr>
        </p:nvGraphicFramePr>
        <p:xfrm>
          <a:off x="285750" y="1333196"/>
          <a:ext cx="8229600" cy="2246597"/>
        </p:xfrm>
        <a:graphic>
          <a:graphicData uri="http://schemas.openxmlformats.org/drawingml/2006/table">
            <a:tbl>
              <a:tblPr firstRow="1" firstCol="1" bandRow="1">
                <a:tableStyleId>{8799B23B-EC83-4686-B30A-512413B5E67A}</a:tableStyleId>
              </a:tblPr>
              <a:tblGrid>
                <a:gridCol w="3244108">
                  <a:extLst>
                    <a:ext uri="{9D8B030D-6E8A-4147-A177-3AD203B41FA5}">
                      <a16:colId xmlns:a16="http://schemas.microsoft.com/office/drawing/2014/main" val="2859817911"/>
                    </a:ext>
                  </a:extLst>
                </a:gridCol>
                <a:gridCol w="1057773">
                  <a:extLst>
                    <a:ext uri="{9D8B030D-6E8A-4147-A177-3AD203B41FA5}">
                      <a16:colId xmlns:a16="http://schemas.microsoft.com/office/drawing/2014/main" val="2204962411"/>
                    </a:ext>
                  </a:extLst>
                </a:gridCol>
                <a:gridCol w="2741011">
                  <a:extLst>
                    <a:ext uri="{9D8B030D-6E8A-4147-A177-3AD203B41FA5}">
                      <a16:colId xmlns:a16="http://schemas.microsoft.com/office/drawing/2014/main" val="2257304597"/>
                    </a:ext>
                  </a:extLst>
                </a:gridCol>
                <a:gridCol w="1186708">
                  <a:extLst>
                    <a:ext uri="{9D8B030D-6E8A-4147-A177-3AD203B41FA5}">
                      <a16:colId xmlns:a16="http://schemas.microsoft.com/office/drawing/2014/main" val="1158834758"/>
                    </a:ext>
                  </a:extLst>
                </a:gridCol>
              </a:tblGrid>
              <a:tr h="246854">
                <a:tc gridSpan="2">
                  <a:txBody>
                    <a:bodyPr/>
                    <a:lstStyle/>
                    <a:p>
                      <a:pPr marL="0" marR="0" algn="ctr">
                        <a:lnSpc>
                          <a:spcPct val="107000"/>
                        </a:lnSpc>
                        <a:buNone/>
                      </a:pPr>
                      <a:r>
                        <a:rPr lang="en-US" sz="1100">
                          <a:effectLst/>
                        </a:rPr>
                        <a:t>PG&amp;E BIP Participants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hMerge="1">
                  <a:txBody>
                    <a:bodyPr/>
                    <a:lstStyle/>
                    <a:p>
                      <a:endParaRPr lang="en-US"/>
                    </a:p>
                  </a:txBody>
                  <a:tcPr/>
                </a:tc>
                <a:tc gridSpan="2">
                  <a:txBody>
                    <a:bodyPr/>
                    <a:lstStyle/>
                    <a:p>
                      <a:pPr marL="0" marR="0" algn="ctr">
                        <a:lnSpc>
                          <a:spcPct val="107000"/>
                        </a:lnSpc>
                        <a:buNone/>
                      </a:pPr>
                      <a:r>
                        <a:rPr lang="en-US" sz="1100">
                          <a:effectLst/>
                        </a:rPr>
                        <a:t>SCE BIP Participants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ctr">
                    <a:solidFill>
                      <a:schemeClr val="accent4"/>
                    </a:solidFill>
                  </a:tcPr>
                </a:tc>
                <a:tc hMerge="1">
                  <a:txBody>
                    <a:bodyPr/>
                    <a:lstStyle/>
                    <a:p>
                      <a:endParaRPr lang="en-US"/>
                    </a:p>
                  </a:txBody>
                  <a:tcPr/>
                </a:tc>
                <a:extLst>
                  <a:ext uri="{0D108BD9-81ED-4DB2-BD59-A6C34878D82A}">
                    <a16:rowId xmlns:a16="http://schemas.microsoft.com/office/drawing/2014/main" val="865807030"/>
                  </a:ext>
                </a:extLst>
              </a:tr>
              <a:tr h="189897">
                <a:tc>
                  <a:txBody>
                    <a:bodyPr/>
                    <a:lstStyle/>
                    <a:p>
                      <a:pPr marL="91440" marR="0">
                        <a:lnSpc>
                          <a:spcPct val="107000"/>
                        </a:lnSpc>
                        <a:buNone/>
                      </a:pPr>
                      <a:r>
                        <a:rPr lang="en-US" sz="1000">
                          <a:effectLst/>
                        </a:rPr>
                        <a:t>Industry Group</a:t>
                      </a:r>
                      <a:endParaRPr lang="en-US" sz="10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ct val="107000"/>
                        </a:lnSpc>
                        <a:buNone/>
                      </a:pPr>
                      <a:r>
                        <a:rPr lang="en-US" sz="1000" b="1">
                          <a:effectLst/>
                        </a:rPr>
                        <a:t>Count of Customers</a:t>
                      </a:r>
                      <a:endParaRPr lang="en-US" sz="10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tc>
                <a:tc>
                  <a:txBody>
                    <a:bodyPr/>
                    <a:lstStyle/>
                    <a:p>
                      <a:pPr marL="91440" marR="0">
                        <a:lnSpc>
                          <a:spcPct val="107000"/>
                        </a:lnSpc>
                        <a:buNone/>
                      </a:pPr>
                      <a:r>
                        <a:rPr lang="en-US" sz="1000" b="1">
                          <a:effectLst/>
                        </a:rPr>
                        <a:t>Industry Group</a:t>
                      </a:r>
                      <a:endParaRPr lang="en-US" sz="10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tc>
                <a:tc>
                  <a:txBody>
                    <a:bodyPr/>
                    <a:lstStyle/>
                    <a:p>
                      <a:pPr marL="0" marR="0" algn="ctr">
                        <a:lnSpc>
                          <a:spcPct val="107000"/>
                        </a:lnSpc>
                        <a:buNone/>
                      </a:pPr>
                      <a:r>
                        <a:rPr lang="en-US" sz="1000" b="1">
                          <a:effectLst/>
                        </a:rPr>
                        <a:t>Count of Customers</a:t>
                      </a:r>
                      <a:endParaRPr lang="en-US" sz="10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47187908"/>
                  </a:ext>
                </a:extLst>
              </a:tr>
              <a:tr h="201094">
                <a:tc>
                  <a:txBody>
                    <a:bodyPr/>
                    <a:lstStyle/>
                    <a:p>
                      <a:pPr marL="91440" marR="0">
                        <a:lnSpc>
                          <a:spcPct val="107000"/>
                        </a:lnSpc>
                        <a:spcBef>
                          <a:spcPts val="300"/>
                        </a:spcBef>
                        <a:spcAft>
                          <a:spcPts val="1200"/>
                        </a:spcAft>
                        <a:buNone/>
                      </a:pPr>
                      <a:r>
                        <a:rPr lang="en-US" sz="1000" b="0">
                          <a:effectLst/>
                        </a:rPr>
                        <a:t>Agriculture, Mining and Construction</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000">
                          <a:effectLst/>
                        </a:rPr>
                        <a:t>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buNone/>
                      </a:pPr>
                      <a:r>
                        <a:rPr lang="en-US" sz="1000" b="0">
                          <a:effectLst/>
                        </a:rPr>
                        <a:t>Agriculture, Mining and Construction</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buNone/>
                      </a:pPr>
                      <a:r>
                        <a:rPr lang="en-US" sz="1000">
                          <a:effectLst/>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1262346"/>
                  </a:ext>
                </a:extLst>
              </a:tr>
              <a:tr h="201094">
                <a:tc>
                  <a:txBody>
                    <a:bodyPr/>
                    <a:lstStyle/>
                    <a:p>
                      <a:pPr marL="91440" marR="0">
                        <a:lnSpc>
                          <a:spcPct val="107000"/>
                        </a:lnSpc>
                        <a:spcBef>
                          <a:spcPts val="300"/>
                        </a:spcBef>
                        <a:spcAft>
                          <a:spcPts val="1200"/>
                        </a:spcAft>
                        <a:buNone/>
                      </a:pPr>
                      <a:r>
                        <a:rPr lang="en-US" sz="1000" b="0">
                          <a:effectLst/>
                        </a:rPr>
                        <a:t>Institutional/Government</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spcBef>
                          <a:spcPts val="300"/>
                        </a:spcBef>
                        <a:spcAft>
                          <a:spcPts val="1200"/>
                        </a:spcAft>
                        <a:buNone/>
                      </a:pPr>
                      <a:r>
                        <a:rPr lang="en-US" sz="1000" b="0">
                          <a:effectLst/>
                        </a:rPr>
                        <a:t>Institutional/Government   </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1599647"/>
                  </a:ext>
                </a:extLst>
              </a:tr>
              <a:tr h="201094">
                <a:tc>
                  <a:txBody>
                    <a:bodyPr/>
                    <a:lstStyle/>
                    <a:p>
                      <a:pPr marL="91440" marR="0">
                        <a:lnSpc>
                          <a:spcPct val="107000"/>
                        </a:lnSpc>
                        <a:spcBef>
                          <a:spcPts val="300"/>
                        </a:spcBef>
                        <a:spcAft>
                          <a:spcPts val="1200"/>
                        </a:spcAft>
                        <a:buNone/>
                      </a:pPr>
                      <a:r>
                        <a:rPr lang="en-US" sz="1000" b="0">
                          <a:effectLst/>
                        </a:rPr>
                        <a:t>Manufacturing</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spcBef>
                          <a:spcPts val="300"/>
                        </a:spcBef>
                        <a:spcAft>
                          <a:spcPts val="1200"/>
                        </a:spcAft>
                        <a:buNone/>
                      </a:pPr>
                      <a:r>
                        <a:rPr lang="en-US" sz="1000" b="0">
                          <a:effectLst/>
                        </a:rPr>
                        <a:t>Manufacturing</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215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74197893"/>
                  </a:ext>
                </a:extLst>
              </a:tr>
              <a:tr h="201094">
                <a:tc>
                  <a:txBody>
                    <a:bodyPr/>
                    <a:lstStyle/>
                    <a:p>
                      <a:pPr marL="91440" marR="0">
                        <a:lnSpc>
                          <a:spcPct val="107000"/>
                        </a:lnSpc>
                        <a:spcBef>
                          <a:spcPts val="300"/>
                        </a:spcBef>
                        <a:spcAft>
                          <a:spcPts val="1200"/>
                        </a:spcAft>
                        <a:buNone/>
                      </a:pPr>
                      <a:r>
                        <a:rPr lang="en-US" sz="1000" b="0">
                          <a:effectLst/>
                        </a:rPr>
                        <a:t>Office, Hotels, Finance, Services</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spcBef>
                          <a:spcPts val="300"/>
                        </a:spcBef>
                        <a:spcAft>
                          <a:spcPts val="1200"/>
                        </a:spcAft>
                        <a:buNone/>
                      </a:pPr>
                      <a:r>
                        <a:rPr lang="en-US" sz="1000" b="0">
                          <a:effectLst/>
                        </a:rPr>
                        <a:t>Office, Hotels, Finance, Services</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6124885"/>
                  </a:ext>
                </a:extLst>
              </a:tr>
              <a:tr h="201094">
                <a:tc>
                  <a:txBody>
                    <a:bodyPr/>
                    <a:lstStyle/>
                    <a:p>
                      <a:pPr marL="91440" marR="0">
                        <a:lnSpc>
                          <a:spcPct val="107000"/>
                        </a:lnSpc>
                        <a:spcBef>
                          <a:spcPts val="300"/>
                        </a:spcBef>
                        <a:spcAft>
                          <a:spcPts val="1200"/>
                        </a:spcAft>
                        <a:buNone/>
                      </a:pPr>
                      <a:r>
                        <a:rPr lang="en-US" sz="1000" b="0">
                          <a:effectLst/>
                        </a:rPr>
                        <a:t>Retail Stores</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spcBef>
                          <a:spcPts val="300"/>
                        </a:spcBef>
                        <a:spcAft>
                          <a:spcPts val="1200"/>
                        </a:spcAft>
                        <a:buNone/>
                      </a:pPr>
                      <a:r>
                        <a:rPr lang="en-US" sz="1000" b="0">
                          <a:effectLst/>
                        </a:rPr>
                        <a:t>Retail Stores</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4374831"/>
                  </a:ext>
                </a:extLst>
              </a:tr>
              <a:tr h="201094">
                <a:tc>
                  <a:txBody>
                    <a:bodyPr/>
                    <a:lstStyle/>
                    <a:p>
                      <a:pPr marL="91440" marR="0">
                        <a:lnSpc>
                          <a:spcPct val="107000"/>
                        </a:lnSpc>
                        <a:spcBef>
                          <a:spcPts val="300"/>
                        </a:spcBef>
                        <a:spcAft>
                          <a:spcPts val="1200"/>
                        </a:spcAft>
                        <a:buNone/>
                      </a:pPr>
                      <a:r>
                        <a:rPr lang="en-US" sz="1000" b="0">
                          <a:effectLst/>
                        </a:rPr>
                        <a:t>Schools </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spcBef>
                          <a:spcPts val="300"/>
                        </a:spcBef>
                        <a:spcAft>
                          <a:spcPts val="1200"/>
                        </a:spcAft>
                        <a:buNone/>
                      </a:pPr>
                      <a:r>
                        <a:rPr lang="en-US" sz="1000" b="0">
                          <a:effectLst/>
                        </a:rPr>
                        <a:t>Schools  </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23846604"/>
                  </a:ext>
                </a:extLst>
              </a:tr>
              <a:tr h="201094">
                <a:tc>
                  <a:txBody>
                    <a:bodyPr/>
                    <a:lstStyle/>
                    <a:p>
                      <a:pPr marL="91440" marR="0">
                        <a:lnSpc>
                          <a:spcPct val="107000"/>
                        </a:lnSpc>
                        <a:spcBef>
                          <a:spcPts val="300"/>
                        </a:spcBef>
                        <a:spcAft>
                          <a:spcPts val="1200"/>
                        </a:spcAft>
                        <a:buNone/>
                      </a:pPr>
                      <a:r>
                        <a:rPr lang="en-US" sz="1000" b="0">
                          <a:effectLst/>
                        </a:rPr>
                        <a:t>Wholesale, Transport and other Utilities</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spcBef>
                          <a:spcPts val="300"/>
                        </a:spcBef>
                        <a:spcAft>
                          <a:spcPts val="1200"/>
                        </a:spcAft>
                        <a:buNone/>
                      </a:pPr>
                      <a:r>
                        <a:rPr lang="en-US" sz="1000" b="0">
                          <a:effectLst/>
                        </a:rPr>
                        <a:t>Wholesale, Transport and other Utilities</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1223661"/>
                  </a:ext>
                </a:extLst>
              </a:tr>
              <a:tr h="201094">
                <a:tc>
                  <a:txBody>
                    <a:bodyPr/>
                    <a:lstStyle/>
                    <a:p>
                      <a:pPr marL="91440" marR="0">
                        <a:lnSpc>
                          <a:spcPct val="107000"/>
                        </a:lnSpc>
                        <a:spcBef>
                          <a:spcPts val="300"/>
                        </a:spcBef>
                        <a:spcAft>
                          <a:spcPts val="1200"/>
                        </a:spcAft>
                        <a:buNone/>
                      </a:pPr>
                      <a:r>
                        <a:rPr lang="en-US" sz="1000" b="0">
                          <a:effectLst/>
                        </a:rPr>
                        <a:t>Other/Unknown</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spcBef>
                          <a:spcPts val="300"/>
                        </a:spcBef>
                        <a:spcAft>
                          <a:spcPts val="1200"/>
                        </a:spcAft>
                        <a:buNone/>
                      </a:pPr>
                      <a:r>
                        <a:rPr lang="en-US" sz="1000" b="0">
                          <a:effectLst/>
                        </a:rPr>
                        <a:t>Other/Unknown</a:t>
                      </a:r>
                      <a:endParaRPr lang="en-US" sz="10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a:effectLst/>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35922237"/>
                  </a:ext>
                </a:extLst>
              </a:tr>
              <a:tr h="201094">
                <a:tc>
                  <a:txBody>
                    <a:bodyPr/>
                    <a:lstStyle/>
                    <a:p>
                      <a:pPr marL="91440" marR="0">
                        <a:lnSpc>
                          <a:spcPct val="107000"/>
                        </a:lnSpc>
                        <a:spcBef>
                          <a:spcPts val="300"/>
                        </a:spcBef>
                        <a:spcAft>
                          <a:spcPts val="1200"/>
                        </a:spcAft>
                        <a:buNone/>
                      </a:pPr>
                      <a:r>
                        <a:rPr lang="en-US" sz="1000" b="1">
                          <a:effectLst/>
                        </a:rPr>
                        <a:t>Total</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b="1">
                          <a:effectLst/>
                        </a:rPr>
                        <a:t>198</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0">
                        <a:lnSpc>
                          <a:spcPct val="107000"/>
                        </a:lnSpc>
                        <a:spcBef>
                          <a:spcPts val="300"/>
                        </a:spcBef>
                        <a:spcAft>
                          <a:spcPts val="1200"/>
                        </a:spcAft>
                        <a:buNone/>
                      </a:pPr>
                      <a:r>
                        <a:rPr lang="en-US" sz="1000" b="1">
                          <a:effectLst/>
                        </a:rPr>
                        <a:t>Total</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91440" algn="r">
                        <a:lnSpc>
                          <a:spcPct val="107000"/>
                        </a:lnSpc>
                        <a:spcBef>
                          <a:spcPts val="300"/>
                        </a:spcBef>
                        <a:spcAft>
                          <a:spcPts val="1200"/>
                        </a:spcAft>
                        <a:buNone/>
                      </a:pPr>
                      <a:r>
                        <a:rPr lang="en-US" sz="1000" b="1">
                          <a:effectLst/>
                        </a:rPr>
                        <a:t>337</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00417892"/>
                  </a:ext>
                </a:extLst>
              </a:tr>
            </a:tbl>
          </a:graphicData>
        </a:graphic>
      </p:graphicFrame>
    </p:spTree>
    <p:extLst>
      <p:ext uri="{BB962C8B-B14F-4D97-AF65-F5344CB8AC3E}">
        <p14:creationId xmlns:p14="http://schemas.microsoft.com/office/powerpoint/2010/main" val="79793008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B4E9-62CB-432E-87BD-E400054F7B2F}"/>
              </a:ext>
            </a:extLst>
          </p:cNvPr>
          <p:cNvSpPr>
            <a:spLocks noGrp="1"/>
          </p:cNvSpPr>
          <p:nvPr>
            <p:ph type="title"/>
          </p:nvPr>
        </p:nvSpPr>
        <p:spPr/>
        <p:txBody>
          <a:bodyPr/>
          <a:lstStyle/>
          <a:p>
            <a:r>
              <a:rPr lang="en-US"/>
              <a:t>Final Takeaways</a:t>
            </a:r>
          </a:p>
        </p:txBody>
      </p:sp>
      <p:sp>
        <p:nvSpPr>
          <p:cNvPr id="3" name="Text Placeholder 2">
            <a:extLst>
              <a:ext uri="{FF2B5EF4-FFF2-40B4-BE49-F238E27FC236}">
                <a16:creationId xmlns:a16="http://schemas.microsoft.com/office/drawing/2014/main" id="{85C6DE84-661A-7C21-5F42-130E91C591BB}"/>
              </a:ext>
            </a:extLst>
          </p:cNvPr>
          <p:cNvSpPr>
            <a:spLocks noGrp="1"/>
          </p:cNvSpPr>
          <p:nvPr>
            <p:ph type="body" sz="quarter" idx="15"/>
          </p:nvPr>
        </p:nvSpPr>
        <p:spPr/>
        <p:txBody>
          <a:bodyPr/>
          <a:lstStyle/>
          <a:p>
            <a:r>
              <a:rPr lang="en-US"/>
              <a:t>PG&amp;E</a:t>
            </a:r>
          </a:p>
        </p:txBody>
      </p:sp>
      <p:sp>
        <p:nvSpPr>
          <p:cNvPr id="4" name="Text Placeholder 3">
            <a:extLst>
              <a:ext uri="{FF2B5EF4-FFF2-40B4-BE49-F238E27FC236}">
                <a16:creationId xmlns:a16="http://schemas.microsoft.com/office/drawing/2014/main" id="{687E124E-ECF4-873D-74B5-80D26857B252}"/>
              </a:ext>
            </a:extLst>
          </p:cNvPr>
          <p:cNvSpPr>
            <a:spLocks noGrp="1"/>
          </p:cNvSpPr>
          <p:nvPr>
            <p:ph type="body" sz="quarter" idx="16"/>
          </p:nvPr>
        </p:nvSpPr>
        <p:spPr/>
        <p:txBody>
          <a:bodyPr/>
          <a:lstStyle/>
          <a:p>
            <a:pPr marL="342900" marR="0" lvl="0" indent="-342900" algn="just">
              <a:spcAft>
                <a:spcPts val="1200"/>
              </a:spcAft>
              <a:buClr>
                <a:srgbClr val="0E321C"/>
              </a:buClr>
              <a:buSzPts val="1400"/>
              <a:buFont typeface="Wingdings" panose="05000000000000000000" pitchFamily="2" charset="2"/>
              <a:buChar char=""/>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September 24</a:t>
            </a:r>
            <a:r>
              <a:rPr lang="en-US" sz="14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almost all BIP customers were dispatched for a test event. On average these customers </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provided 99.1 MWh/h of load reductions </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during event hours with an </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FSL achievement rate of 100%.  </a:t>
            </a:r>
          </a:p>
          <a:p>
            <a:pPr marL="342900" marR="0" lvl="0" indent="-342900" algn="just">
              <a:spcAft>
                <a:spcPts val="1200"/>
              </a:spcAft>
              <a:buClr>
                <a:srgbClr val="0E321C"/>
              </a:buClr>
              <a:buSzPts val="1400"/>
              <a:buFont typeface="Wingdings" panose="05000000000000000000" pitchFamily="2" charset="2"/>
              <a:buChar char=""/>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ex-ante analysis finds that PG&amp;E’s BIP is anticipated to provide an average hourly load reduction of</a:t>
            </a:r>
            <a:r>
              <a:rPr lang="en-US" sz="1400">
                <a:solidFill>
                  <a:srgbClr val="000000"/>
                </a:solidFill>
                <a:latin typeface="Calibri" panose="020F0502020204030204" pitchFamily="34" charset="0"/>
                <a:ea typeface="Calibri" panose="020F0502020204030204" pitchFamily="34" charset="0"/>
                <a:cs typeface="Times New Roman" panose="02020603050405020304" pitchFamily="18" charset="0"/>
              </a:rPr>
              <a:t> between</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132.4 MWh/h to 133.1 MWh/h during a four-hour dispatch of all customers in August 2025 </a:t>
            </a:r>
          </a:p>
          <a:p>
            <a:pPr marL="342900" marR="0" lvl="0" indent="-342900" algn="just">
              <a:spcAft>
                <a:spcPts val="1200"/>
              </a:spcAft>
              <a:buClr>
                <a:srgbClr val="0E321C"/>
              </a:buClr>
              <a:buSzPts val="1400"/>
              <a:buFont typeface="Wingdings" panose="05000000000000000000" pitchFamily="2" charset="2"/>
              <a:buChar char=""/>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 capita impacts in PY2025 are expected to increase relative to the average PY2024 ex-post events due in part to de-enrollment from under-performing participants. This trend is also driven by the fact that the “average” ex-post event includes the re-test event, which emphasizes lower performing customers relative to the ex-ante analysis. </a:t>
            </a:r>
          </a:p>
          <a:p>
            <a:endParaRPr lang="en-US" sz="1400"/>
          </a:p>
        </p:txBody>
      </p:sp>
      <p:sp>
        <p:nvSpPr>
          <p:cNvPr id="5" name="Footer Placeholder 4">
            <a:extLst>
              <a:ext uri="{FF2B5EF4-FFF2-40B4-BE49-F238E27FC236}">
                <a16:creationId xmlns:a16="http://schemas.microsoft.com/office/drawing/2014/main" id="{744AB5FE-F020-2EB6-C6FC-688A918AEEA5}"/>
              </a:ext>
            </a:extLst>
          </p:cNvPr>
          <p:cNvSpPr>
            <a:spLocks noGrp="1"/>
          </p:cNvSpPr>
          <p:nvPr>
            <p:ph type="ftr" sz="quarter" idx="3"/>
          </p:nvPr>
        </p:nvSpPr>
        <p:spPr/>
        <p:txBody>
          <a:bodyPr/>
          <a:lstStyle/>
          <a:p>
            <a:r>
              <a:rPr lang="en-US"/>
              <a:t>PY2024 Statewide BIP</a:t>
            </a:r>
          </a:p>
        </p:txBody>
      </p:sp>
    </p:spTree>
    <p:extLst>
      <p:ext uri="{BB962C8B-B14F-4D97-AF65-F5344CB8AC3E}">
        <p14:creationId xmlns:p14="http://schemas.microsoft.com/office/powerpoint/2010/main" val="399428938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21432-C1EA-44ED-0634-3CB5D1746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3A761-C191-AB4A-8E05-6DFC1A7D221D}"/>
              </a:ext>
            </a:extLst>
          </p:cNvPr>
          <p:cNvSpPr>
            <a:spLocks noGrp="1"/>
          </p:cNvSpPr>
          <p:nvPr>
            <p:ph type="title"/>
          </p:nvPr>
        </p:nvSpPr>
        <p:spPr/>
        <p:txBody>
          <a:bodyPr/>
          <a:lstStyle/>
          <a:p>
            <a:r>
              <a:rPr lang="en-US"/>
              <a:t>Final Takeaways</a:t>
            </a:r>
          </a:p>
        </p:txBody>
      </p:sp>
      <p:sp>
        <p:nvSpPr>
          <p:cNvPr id="3" name="Text Placeholder 2">
            <a:extLst>
              <a:ext uri="{FF2B5EF4-FFF2-40B4-BE49-F238E27FC236}">
                <a16:creationId xmlns:a16="http://schemas.microsoft.com/office/drawing/2014/main" id="{99646A07-220D-18E5-E12A-62D506AB0735}"/>
              </a:ext>
            </a:extLst>
          </p:cNvPr>
          <p:cNvSpPr>
            <a:spLocks noGrp="1"/>
          </p:cNvSpPr>
          <p:nvPr>
            <p:ph type="body" sz="quarter" idx="15"/>
          </p:nvPr>
        </p:nvSpPr>
        <p:spPr/>
        <p:txBody>
          <a:bodyPr/>
          <a:lstStyle/>
          <a:p>
            <a:r>
              <a:rPr lang="en-US"/>
              <a:t>SCE</a:t>
            </a:r>
          </a:p>
        </p:txBody>
      </p:sp>
      <p:sp>
        <p:nvSpPr>
          <p:cNvPr id="4" name="Text Placeholder 3">
            <a:extLst>
              <a:ext uri="{FF2B5EF4-FFF2-40B4-BE49-F238E27FC236}">
                <a16:creationId xmlns:a16="http://schemas.microsoft.com/office/drawing/2014/main" id="{4CF55814-D91F-5852-C468-87EDA3502387}"/>
              </a:ext>
            </a:extLst>
          </p:cNvPr>
          <p:cNvSpPr>
            <a:spLocks noGrp="1"/>
          </p:cNvSpPr>
          <p:nvPr>
            <p:ph type="body" sz="quarter" idx="16"/>
          </p:nvPr>
        </p:nvSpPr>
        <p:spPr/>
        <p:txBody>
          <a:bodyPr/>
          <a:lstStyle/>
          <a:p>
            <a:pPr marL="342900" marR="0" lvl="0" indent="-342900" algn="just">
              <a:spcAft>
                <a:spcPts val="1200"/>
              </a:spcAft>
              <a:buClr>
                <a:srgbClr val="0E321C"/>
              </a:buClr>
              <a:buSzPts val="1400"/>
              <a:buFont typeface="Wingdings" panose="05000000000000000000" pitchFamily="2" charset="2"/>
              <a:buChar char=""/>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September 24</a:t>
            </a:r>
            <a:r>
              <a:rPr lang="en-US" sz="1400" b="1"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majority of SCE BIP customers were dispatched for a test event. On average, these customers provided </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396.4 MWh/h of load reductions </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during event hours with an </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FSL achievement rate was 102%. </a:t>
            </a:r>
          </a:p>
          <a:p>
            <a:pPr marL="342900" marR="0" lvl="0" indent="-342900" algn="just">
              <a:spcAft>
                <a:spcPts val="1200"/>
              </a:spcAft>
              <a:buClr>
                <a:srgbClr val="0E321C"/>
              </a:buClr>
              <a:buSzPts val="1400"/>
              <a:buFont typeface="Wingdings" panose="05000000000000000000" pitchFamily="2" charset="2"/>
              <a:buChar char=""/>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ex-ante analysis finds that SCE’s BIP </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anticipated to provide an average hourly load reduction of between 419.4 MWh/h to 419.6 MWh/h during a six-hour dispatch of all customers in August 2025 depending on the weather scenario</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Aft>
                <a:spcPts val="1200"/>
              </a:spcAft>
              <a:buClr>
                <a:srgbClr val="0E321C"/>
              </a:buClr>
              <a:buSzPts val="1400"/>
              <a:buFont typeface="Wingdings" panose="05000000000000000000" pitchFamily="2" charset="2"/>
              <a:buChar char=""/>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ex-ante analysis also finds that </a:t>
            </a: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BIP15 customers are expected to provide more load impacts than BIP30 customers</a:t>
            </a: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despite having substantially lower forecasted enrollment (48 versus 283 customers). BIP15 customers are expected to provide 220.5 MWh/h of load impacts over a 6 hour event window while BIP30 customers are expected to provide 198.7 MWh/h to 199.0 MWh/h, dependent on weather year. </a:t>
            </a:r>
          </a:p>
          <a:p>
            <a:endParaRPr lang="en-US" sz="1400"/>
          </a:p>
        </p:txBody>
      </p:sp>
      <p:sp>
        <p:nvSpPr>
          <p:cNvPr id="5" name="Footer Placeholder 4">
            <a:extLst>
              <a:ext uri="{FF2B5EF4-FFF2-40B4-BE49-F238E27FC236}">
                <a16:creationId xmlns:a16="http://schemas.microsoft.com/office/drawing/2014/main" id="{AAE5DEA7-C6DD-A691-AD79-82066AFCAF68}"/>
              </a:ext>
            </a:extLst>
          </p:cNvPr>
          <p:cNvSpPr>
            <a:spLocks noGrp="1"/>
          </p:cNvSpPr>
          <p:nvPr>
            <p:ph type="ftr" sz="quarter" idx="3"/>
          </p:nvPr>
        </p:nvSpPr>
        <p:spPr/>
        <p:txBody>
          <a:bodyPr/>
          <a:lstStyle/>
          <a:p>
            <a:r>
              <a:rPr lang="en-US"/>
              <a:t>PY2024 Statewide BIP</a:t>
            </a:r>
          </a:p>
        </p:txBody>
      </p:sp>
    </p:spTree>
    <p:extLst>
      <p:ext uri="{BB962C8B-B14F-4D97-AF65-F5344CB8AC3E}">
        <p14:creationId xmlns:p14="http://schemas.microsoft.com/office/powerpoint/2010/main" val="404762007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24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E349-8F21-F120-0491-E79AEC6A806B}"/>
              </a:ext>
            </a:extLst>
          </p:cNvPr>
          <p:cNvSpPr>
            <a:spLocks noGrp="1"/>
          </p:cNvSpPr>
          <p:nvPr>
            <p:ph type="title"/>
          </p:nvPr>
        </p:nvSpPr>
        <p:spPr/>
        <p:txBody>
          <a:bodyPr/>
          <a:lstStyle/>
          <a:p>
            <a:r>
              <a:rPr lang="en-US"/>
              <a:t>Event Information</a:t>
            </a:r>
          </a:p>
        </p:txBody>
      </p:sp>
      <p:sp>
        <p:nvSpPr>
          <p:cNvPr id="3" name="Text Placeholder 2">
            <a:extLst>
              <a:ext uri="{FF2B5EF4-FFF2-40B4-BE49-F238E27FC236}">
                <a16:creationId xmlns:a16="http://schemas.microsoft.com/office/drawing/2014/main" id="{D46246E6-4070-2232-7349-012B16FEEAE9}"/>
              </a:ext>
            </a:extLst>
          </p:cNvPr>
          <p:cNvSpPr>
            <a:spLocks noGrp="1"/>
          </p:cNvSpPr>
          <p:nvPr>
            <p:ph type="body" sz="quarter" idx="15"/>
          </p:nvPr>
        </p:nvSpPr>
        <p:spPr/>
        <p:txBody>
          <a:bodyPr/>
          <a:lstStyle/>
          <a:p>
            <a:endParaRPr lang="en-US"/>
          </a:p>
        </p:txBody>
      </p:sp>
      <p:sp>
        <p:nvSpPr>
          <p:cNvPr id="5" name="Footer Placeholder 4">
            <a:extLst>
              <a:ext uri="{FF2B5EF4-FFF2-40B4-BE49-F238E27FC236}">
                <a16:creationId xmlns:a16="http://schemas.microsoft.com/office/drawing/2014/main" id="{7C881D07-744B-FB33-D40C-4CB2BDF4CD0E}"/>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graphicFrame>
        <p:nvGraphicFramePr>
          <p:cNvPr id="6" name="Table 5">
            <a:extLst>
              <a:ext uri="{FF2B5EF4-FFF2-40B4-BE49-F238E27FC236}">
                <a16:creationId xmlns:a16="http://schemas.microsoft.com/office/drawing/2014/main" id="{B5D6F112-F664-4E2A-A1AD-2CA56BAB0501}"/>
              </a:ext>
            </a:extLst>
          </p:cNvPr>
          <p:cNvGraphicFramePr>
            <a:graphicFrameLocks noGrp="1"/>
          </p:cNvGraphicFramePr>
          <p:nvPr>
            <p:extLst>
              <p:ext uri="{D42A27DB-BD31-4B8C-83A1-F6EECF244321}">
                <p14:modId xmlns:p14="http://schemas.microsoft.com/office/powerpoint/2010/main" val="559130347"/>
              </p:ext>
            </p:extLst>
          </p:nvPr>
        </p:nvGraphicFramePr>
        <p:xfrm>
          <a:off x="361950" y="1333197"/>
          <a:ext cx="8396642" cy="1746190"/>
        </p:xfrm>
        <a:graphic>
          <a:graphicData uri="http://schemas.openxmlformats.org/drawingml/2006/table">
            <a:tbl>
              <a:tblPr firstRow="1" firstCol="1" bandRow="1">
                <a:tableStyleId>{8799B23B-EC83-4686-B30A-512413B5E67A}</a:tableStyleId>
              </a:tblPr>
              <a:tblGrid>
                <a:gridCol w="997808">
                  <a:extLst>
                    <a:ext uri="{9D8B030D-6E8A-4147-A177-3AD203B41FA5}">
                      <a16:colId xmlns:a16="http://schemas.microsoft.com/office/drawing/2014/main" val="731614129"/>
                    </a:ext>
                  </a:extLst>
                </a:gridCol>
                <a:gridCol w="1140354">
                  <a:extLst>
                    <a:ext uri="{9D8B030D-6E8A-4147-A177-3AD203B41FA5}">
                      <a16:colId xmlns:a16="http://schemas.microsoft.com/office/drawing/2014/main" val="2016883861"/>
                    </a:ext>
                  </a:extLst>
                </a:gridCol>
                <a:gridCol w="1254388">
                  <a:extLst>
                    <a:ext uri="{9D8B030D-6E8A-4147-A177-3AD203B41FA5}">
                      <a16:colId xmlns:a16="http://schemas.microsoft.com/office/drawing/2014/main" val="1142920368"/>
                    </a:ext>
                  </a:extLst>
                </a:gridCol>
                <a:gridCol w="1254388">
                  <a:extLst>
                    <a:ext uri="{9D8B030D-6E8A-4147-A177-3AD203B41FA5}">
                      <a16:colId xmlns:a16="http://schemas.microsoft.com/office/drawing/2014/main" val="1295205027"/>
                    </a:ext>
                  </a:extLst>
                </a:gridCol>
                <a:gridCol w="1419569">
                  <a:extLst>
                    <a:ext uri="{9D8B030D-6E8A-4147-A177-3AD203B41FA5}">
                      <a16:colId xmlns:a16="http://schemas.microsoft.com/office/drawing/2014/main" val="1228896701"/>
                    </a:ext>
                  </a:extLst>
                </a:gridCol>
                <a:gridCol w="1488549">
                  <a:extLst>
                    <a:ext uri="{9D8B030D-6E8A-4147-A177-3AD203B41FA5}">
                      <a16:colId xmlns:a16="http://schemas.microsoft.com/office/drawing/2014/main" val="776285"/>
                    </a:ext>
                  </a:extLst>
                </a:gridCol>
                <a:gridCol w="841586">
                  <a:extLst>
                    <a:ext uri="{9D8B030D-6E8A-4147-A177-3AD203B41FA5}">
                      <a16:colId xmlns:a16="http://schemas.microsoft.com/office/drawing/2014/main" val="4284805970"/>
                    </a:ext>
                  </a:extLst>
                </a:gridCol>
              </a:tblGrid>
              <a:tr h="672958">
                <a:tc>
                  <a:txBody>
                    <a:bodyPr/>
                    <a:lstStyle/>
                    <a:p>
                      <a:pPr marL="0" marR="0" algn="ctr">
                        <a:lnSpc>
                          <a:spcPct val="107000"/>
                        </a:lnSpc>
                        <a:buNone/>
                      </a:pPr>
                      <a:r>
                        <a:rPr lang="en-US" sz="1100">
                          <a:effectLst/>
                        </a:rPr>
                        <a:t>IOU</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Event Date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Program Options Deployed​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Event Start and End Times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Event Duration (Hours)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Event Type​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Customers Dispatched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852994925"/>
                  </a:ext>
                </a:extLst>
              </a:tr>
              <a:tr h="268308">
                <a:tc rowSpan="4">
                  <a:txBody>
                    <a:bodyPr/>
                    <a:lstStyle/>
                    <a:p>
                      <a:pPr marL="0" marR="0" algn="ctr">
                        <a:lnSpc>
                          <a:spcPct val="107000"/>
                        </a:lnSpc>
                        <a:buNone/>
                      </a:pPr>
                      <a:r>
                        <a:rPr lang="en-US" sz="1100">
                          <a:effectLst/>
                        </a:rPr>
                        <a:t>PG&amp;E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February 4</a:t>
                      </a:r>
                      <a:r>
                        <a:rPr lang="en-US" sz="1000" baseline="30000">
                          <a:effectLst/>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6:00PM-10:23PM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Transmission Emergency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9950051"/>
                  </a:ext>
                </a:extLst>
              </a:tr>
              <a:tr h="268308">
                <a:tc vMerge="1">
                  <a:txBody>
                    <a:bodyPr/>
                    <a:lstStyle/>
                    <a:p>
                      <a:endParaRPr lang="en-US"/>
                    </a:p>
                  </a:txBody>
                  <a:tcPr/>
                </a:tc>
                <a:tc>
                  <a:txBody>
                    <a:bodyPr/>
                    <a:lstStyle/>
                    <a:p>
                      <a:pPr marL="0" marR="0" algn="ctr">
                        <a:lnSpc>
                          <a:spcPct val="107000"/>
                        </a:lnSpc>
                        <a:buNone/>
                      </a:pPr>
                      <a:r>
                        <a:rPr lang="en-US" sz="1000">
                          <a:effectLst/>
                        </a:rPr>
                        <a:t>February 4th​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BIP15, 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6:15PM-10:23PM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Transmission Emergency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3103959"/>
                  </a:ext>
                </a:extLst>
              </a:tr>
              <a:tr h="268308">
                <a:tc vMerge="1">
                  <a:txBody>
                    <a:bodyPr/>
                    <a:lstStyle/>
                    <a:p>
                      <a:endParaRPr lang="en-US"/>
                    </a:p>
                  </a:txBody>
                  <a:tcPr/>
                </a:tc>
                <a:tc>
                  <a:txBody>
                    <a:bodyPr/>
                    <a:lstStyle/>
                    <a:p>
                      <a:pPr marL="0" marR="0" algn="ctr">
                        <a:lnSpc>
                          <a:spcPct val="107000"/>
                        </a:lnSpc>
                        <a:buNone/>
                      </a:pPr>
                      <a:r>
                        <a:rPr lang="en-US" sz="1000">
                          <a:effectLst/>
                        </a:rPr>
                        <a:t>September 24</a:t>
                      </a:r>
                      <a:r>
                        <a:rPr lang="en-US" sz="1000" baseline="30000">
                          <a:effectLst/>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BIP15, 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4:00PM-6:00PM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Test Event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163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71286268"/>
                  </a:ext>
                </a:extLst>
              </a:tr>
              <a:tr h="268308">
                <a:tc vMerge="1">
                  <a:txBody>
                    <a:bodyPr/>
                    <a:lstStyle/>
                    <a:p>
                      <a:endParaRPr lang="en-US"/>
                    </a:p>
                  </a:txBody>
                  <a:tcPr/>
                </a:tc>
                <a:tc>
                  <a:txBody>
                    <a:bodyPr/>
                    <a:lstStyle/>
                    <a:p>
                      <a:pPr marL="0" marR="0" algn="ctr">
                        <a:lnSpc>
                          <a:spcPct val="107000"/>
                        </a:lnSpc>
                        <a:buNone/>
                      </a:pPr>
                      <a:r>
                        <a:rPr lang="en-US" sz="1000">
                          <a:effectLst/>
                        </a:rPr>
                        <a:t>October 21</a:t>
                      </a:r>
                      <a:r>
                        <a:rPr lang="en-US" sz="1000" baseline="30000">
                          <a:effectLst/>
                        </a:rPr>
                        <a:t>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4:00PM-6:00PM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Re-test Event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33984182"/>
                  </a:ext>
                </a:extLst>
              </a:tr>
            </a:tbl>
          </a:graphicData>
        </a:graphic>
      </p:graphicFrame>
      <p:sp>
        <p:nvSpPr>
          <p:cNvPr id="9" name="TextBox 8">
            <a:extLst>
              <a:ext uri="{FF2B5EF4-FFF2-40B4-BE49-F238E27FC236}">
                <a16:creationId xmlns:a16="http://schemas.microsoft.com/office/drawing/2014/main" id="{F5980F9B-E0F3-8F83-925C-2900DBBB46BD}"/>
              </a:ext>
            </a:extLst>
          </p:cNvPr>
          <p:cNvSpPr txBox="1"/>
          <p:nvPr/>
        </p:nvSpPr>
        <p:spPr>
          <a:xfrm>
            <a:off x="5758452" y="4205288"/>
            <a:ext cx="3385548" cy="273050"/>
          </a:xfrm>
          <a:prstGeom prst="rect">
            <a:avLst/>
          </a:prstGeom>
        </p:spPr>
        <p:txBody>
          <a:bodyPr wrap="none" rtlCol="0">
            <a:normAutofit/>
          </a:bodyPr>
          <a:lstStyle/>
          <a:p>
            <a:pPr algn="l"/>
            <a:r>
              <a:rPr lang="en-US" sz="1000" b="0"/>
              <a:t>Note: There were no dual-program + BIP event days in PY2024</a:t>
            </a:r>
          </a:p>
        </p:txBody>
      </p:sp>
    </p:spTree>
    <p:extLst>
      <p:ext uri="{BB962C8B-B14F-4D97-AF65-F5344CB8AC3E}">
        <p14:creationId xmlns:p14="http://schemas.microsoft.com/office/powerpoint/2010/main" val="15584613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3A21-0B04-31A4-E20B-EDF1B2ABE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A0A18-4BBB-F826-33A8-A2AB10364EB2}"/>
              </a:ext>
            </a:extLst>
          </p:cNvPr>
          <p:cNvSpPr>
            <a:spLocks noGrp="1"/>
          </p:cNvSpPr>
          <p:nvPr>
            <p:ph type="title"/>
          </p:nvPr>
        </p:nvSpPr>
        <p:spPr/>
        <p:txBody>
          <a:bodyPr/>
          <a:lstStyle/>
          <a:p>
            <a:r>
              <a:rPr lang="en-US"/>
              <a:t>Event Information</a:t>
            </a:r>
          </a:p>
        </p:txBody>
      </p:sp>
      <p:sp>
        <p:nvSpPr>
          <p:cNvPr id="3" name="Text Placeholder 2">
            <a:extLst>
              <a:ext uri="{FF2B5EF4-FFF2-40B4-BE49-F238E27FC236}">
                <a16:creationId xmlns:a16="http://schemas.microsoft.com/office/drawing/2014/main" id="{68847F6A-2F77-5163-E117-B29328261DC1}"/>
              </a:ext>
            </a:extLst>
          </p:cNvPr>
          <p:cNvSpPr>
            <a:spLocks noGrp="1"/>
          </p:cNvSpPr>
          <p:nvPr>
            <p:ph type="body" sz="quarter" idx="15"/>
          </p:nvPr>
        </p:nvSpPr>
        <p:spPr/>
        <p:txBody>
          <a:bodyPr/>
          <a:lstStyle/>
          <a:p>
            <a:endParaRPr lang="en-US"/>
          </a:p>
        </p:txBody>
      </p:sp>
      <p:sp>
        <p:nvSpPr>
          <p:cNvPr id="5" name="Footer Placeholder 4">
            <a:extLst>
              <a:ext uri="{FF2B5EF4-FFF2-40B4-BE49-F238E27FC236}">
                <a16:creationId xmlns:a16="http://schemas.microsoft.com/office/drawing/2014/main" id="{AA311D25-4DDA-9BBA-41EF-36EE91DC4E8D}"/>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graphicFrame>
        <p:nvGraphicFramePr>
          <p:cNvPr id="6" name="Table 5">
            <a:extLst>
              <a:ext uri="{FF2B5EF4-FFF2-40B4-BE49-F238E27FC236}">
                <a16:creationId xmlns:a16="http://schemas.microsoft.com/office/drawing/2014/main" id="{0B576E7E-2401-789B-D8F6-3468046FF3DB}"/>
              </a:ext>
            </a:extLst>
          </p:cNvPr>
          <p:cNvGraphicFramePr>
            <a:graphicFrameLocks noGrp="1"/>
          </p:cNvGraphicFramePr>
          <p:nvPr/>
        </p:nvGraphicFramePr>
        <p:xfrm>
          <a:off x="361950" y="1333197"/>
          <a:ext cx="8396642" cy="2551114"/>
        </p:xfrm>
        <a:graphic>
          <a:graphicData uri="http://schemas.openxmlformats.org/drawingml/2006/table">
            <a:tbl>
              <a:tblPr firstRow="1" firstCol="1" bandRow="1">
                <a:tableStyleId>{8799B23B-EC83-4686-B30A-512413B5E67A}</a:tableStyleId>
              </a:tblPr>
              <a:tblGrid>
                <a:gridCol w="997808">
                  <a:extLst>
                    <a:ext uri="{9D8B030D-6E8A-4147-A177-3AD203B41FA5}">
                      <a16:colId xmlns:a16="http://schemas.microsoft.com/office/drawing/2014/main" val="731614129"/>
                    </a:ext>
                  </a:extLst>
                </a:gridCol>
                <a:gridCol w="1140354">
                  <a:extLst>
                    <a:ext uri="{9D8B030D-6E8A-4147-A177-3AD203B41FA5}">
                      <a16:colId xmlns:a16="http://schemas.microsoft.com/office/drawing/2014/main" val="2016883861"/>
                    </a:ext>
                  </a:extLst>
                </a:gridCol>
                <a:gridCol w="1254388">
                  <a:extLst>
                    <a:ext uri="{9D8B030D-6E8A-4147-A177-3AD203B41FA5}">
                      <a16:colId xmlns:a16="http://schemas.microsoft.com/office/drawing/2014/main" val="1142920368"/>
                    </a:ext>
                  </a:extLst>
                </a:gridCol>
                <a:gridCol w="1254388">
                  <a:extLst>
                    <a:ext uri="{9D8B030D-6E8A-4147-A177-3AD203B41FA5}">
                      <a16:colId xmlns:a16="http://schemas.microsoft.com/office/drawing/2014/main" val="1295205027"/>
                    </a:ext>
                  </a:extLst>
                </a:gridCol>
                <a:gridCol w="1419569">
                  <a:extLst>
                    <a:ext uri="{9D8B030D-6E8A-4147-A177-3AD203B41FA5}">
                      <a16:colId xmlns:a16="http://schemas.microsoft.com/office/drawing/2014/main" val="1228896701"/>
                    </a:ext>
                  </a:extLst>
                </a:gridCol>
                <a:gridCol w="1488549">
                  <a:extLst>
                    <a:ext uri="{9D8B030D-6E8A-4147-A177-3AD203B41FA5}">
                      <a16:colId xmlns:a16="http://schemas.microsoft.com/office/drawing/2014/main" val="776285"/>
                    </a:ext>
                  </a:extLst>
                </a:gridCol>
                <a:gridCol w="841586">
                  <a:extLst>
                    <a:ext uri="{9D8B030D-6E8A-4147-A177-3AD203B41FA5}">
                      <a16:colId xmlns:a16="http://schemas.microsoft.com/office/drawing/2014/main" val="4284805970"/>
                    </a:ext>
                  </a:extLst>
                </a:gridCol>
              </a:tblGrid>
              <a:tr h="672958">
                <a:tc>
                  <a:txBody>
                    <a:bodyPr/>
                    <a:lstStyle/>
                    <a:p>
                      <a:pPr marL="0" marR="0" algn="ctr">
                        <a:lnSpc>
                          <a:spcPct val="107000"/>
                        </a:lnSpc>
                        <a:buNone/>
                      </a:pPr>
                      <a:r>
                        <a:rPr lang="en-US" sz="1100">
                          <a:effectLst/>
                        </a:rPr>
                        <a:t>IOU</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Event Date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Program Options Deployed​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Event Start and End Times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Event Duration (Hours)</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Event Type​</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tc>
                  <a:txBody>
                    <a:bodyPr/>
                    <a:lstStyle/>
                    <a:p>
                      <a:pPr marL="0" marR="0" algn="ctr">
                        <a:lnSpc>
                          <a:spcPct val="107000"/>
                        </a:lnSpc>
                        <a:buNone/>
                      </a:pPr>
                      <a:r>
                        <a:rPr lang="en-US" sz="1100">
                          <a:effectLst/>
                        </a:rPr>
                        <a:t>Customers Dispatched</a:t>
                      </a:r>
                      <a:endParaRPr lang="en-US" sz="1100" b="1">
                        <a:effectLst/>
                        <a:latin typeface="Tw Cen MT Condensed" panose="020B0606020104020203" pitchFamily="34" charset="0"/>
                        <a:ea typeface="Calibri" panose="020F0502020204030204" pitchFamily="34" charset="0"/>
                        <a:cs typeface="Times New Roman" panose="02020603050405020304" pitchFamily="18" charset="0"/>
                      </a:endParaRPr>
                    </a:p>
                  </a:txBody>
                  <a:tcPr marL="0" marR="0" marT="0" marB="0" anchor="b">
                    <a:solidFill>
                      <a:schemeClr val="accent4"/>
                    </a:solidFill>
                  </a:tcPr>
                </a:tc>
                <a:extLst>
                  <a:ext uri="{0D108BD9-81ED-4DB2-BD59-A6C34878D82A}">
                    <a16:rowId xmlns:a16="http://schemas.microsoft.com/office/drawing/2014/main" val="852994925"/>
                  </a:ext>
                </a:extLst>
              </a:tr>
              <a:tr h="268308">
                <a:tc rowSpan="4">
                  <a:txBody>
                    <a:bodyPr/>
                    <a:lstStyle/>
                    <a:p>
                      <a:pPr marL="0" marR="0" algn="ctr">
                        <a:lnSpc>
                          <a:spcPct val="107000"/>
                        </a:lnSpc>
                        <a:buNone/>
                      </a:pPr>
                      <a:r>
                        <a:rPr lang="en-US" sz="1100">
                          <a:effectLst/>
                        </a:rPr>
                        <a:t>PG&amp;E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February 4</a:t>
                      </a:r>
                      <a:r>
                        <a:rPr lang="en-US" sz="1000" baseline="30000">
                          <a:effectLst/>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6:00PM-10:23PM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Transmission Emergency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9950051"/>
                  </a:ext>
                </a:extLst>
              </a:tr>
              <a:tr h="268308">
                <a:tc vMerge="1">
                  <a:txBody>
                    <a:bodyPr/>
                    <a:lstStyle/>
                    <a:p>
                      <a:endParaRPr lang="en-US"/>
                    </a:p>
                  </a:txBody>
                  <a:tcPr/>
                </a:tc>
                <a:tc>
                  <a:txBody>
                    <a:bodyPr/>
                    <a:lstStyle/>
                    <a:p>
                      <a:pPr marL="0" marR="0" algn="ctr">
                        <a:lnSpc>
                          <a:spcPct val="107000"/>
                        </a:lnSpc>
                        <a:buNone/>
                      </a:pPr>
                      <a:r>
                        <a:rPr lang="en-US" sz="1000">
                          <a:effectLst/>
                        </a:rPr>
                        <a:t>February 4th​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BIP15, 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6:15PM-10:23PM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Transmission Emergency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13103959"/>
                  </a:ext>
                </a:extLst>
              </a:tr>
              <a:tr h="268308">
                <a:tc vMerge="1">
                  <a:txBody>
                    <a:bodyPr/>
                    <a:lstStyle/>
                    <a:p>
                      <a:endParaRPr lang="en-US"/>
                    </a:p>
                  </a:txBody>
                  <a:tcPr/>
                </a:tc>
                <a:tc>
                  <a:txBody>
                    <a:bodyPr/>
                    <a:lstStyle/>
                    <a:p>
                      <a:pPr marL="0" marR="0" algn="ctr">
                        <a:lnSpc>
                          <a:spcPct val="107000"/>
                        </a:lnSpc>
                        <a:buNone/>
                      </a:pPr>
                      <a:r>
                        <a:rPr lang="en-US" sz="1000">
                          <a:effectLst/>
                        </a:rPr>
                        <a:t>September 24</a:t>
                      </a:r>
                      <a:r>
                        <a:rPr lang="en-US" sz="1000" baseline="30000">
                          <a:effectLst/>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BIP15, 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4:00PM-6:00PM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Test Event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163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71286268"/>
                  </a:ext>
                </a:extLst>
              </a:tr>
              <a:tr h="268308">
                <a:tc vMerge="1">
                  <a:txBody>
                    <a:bodyPr/>
                    <a:lstStyle/>
                    <a:p>
                      <a:endParaRPr lang="en-US"/>
                    </a:p>
                  </a:txBody>
                  <a:tcPr/>
                </a:tc>
                <a:tc>
                  <a:txBody>
                    <a:bodyPr/>
                    <a:lstStyle/>
                    <a:p>
                      <a:pPr marL="0" marR="0" algn="ctr">
                        <a:lnSpc>
                          <a:spcPct val="107000"/>
                        </a:lnSpc>
                        <a:buNone/>
                      </a:pPr>
                      <a:r>
                        <a:rPr lang="en-US" sz="1000">
                          <a:effectLst/>
                        </a:rPr>
                        <a:t>October 21</a:t>
                      </a:r>
                      <a:r>
                        <a:rPr lang="en-US" sz="1000" baseline="30000">
                          <a:effectLst/>
                        </a:rPr>
                        <a:t>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4:00PM-6:00PM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Re-test Event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33984182"/>
                  </a:ext>
                </a:extLst>
              </a:tr>
              <a:tr h="268308">
                <a:tc rowSpan="3">
                  <a:txBody>
                    <a:bodyPr/>
                    <a:lstStyle/>
                    <a:p>
                      <a:pPr marL="0" marR="0" algn="ctr">
                        <a:lnSpc>
                          <a:spcPct val="107000"/>
                        </a:lnSpc>
                        <a:buNone/>
                      </a:pPr>
                      <a:r>
                        <a:rPr lang="en-US" sz="1100">
                          <a:effectLst/>
                        </a:rPr>
                        <a:t>SCE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September 6</a:t>
                      </a:r>
                      <a:r>
                        <a:rPr lang="en-US" sz="1000" baseline="30000">
                          <a:effectLst/>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5:09PM-8:00PM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Transmission Emergency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47082272"/>
                  </a:ext>
                </a:extLst>
              </a:tr>
              <a:tr h="268308">
                <a:tc vMerge="1">
                  <a:txBody>
                    <a:bodyPr/>
                    <a:lstStyle/>
                    <a:p>
                      <a:endParaRPr lang="en-US"/>
                    </a:p>
                  </a:txBody>
                  <a:tcPr/>
                </a:tc>
                <a:tc>
                  <a:txBody>
                    <a:bodyPr/>
                    <a:lstStyle/>
                    <a:p>
                      <a:pPr marL="0" marR="0" algn="ctr">
                        <a:lnSpc>
                          <a:spcPct val="107000"/>
                        </a:lnSpc>
                        <a:buNone/>
                      </a:pPr>
                      <a:r>
                        <a:rPr lang="en-US" sz="1000">
                          <a:effectLst/>
                        </a:rPr>
                        <a:t>September 9</a:t>
                      </a:r>
                      <a:r>
                        <a:rPr lang="en-US" sz="1000" baseline="30000">
                          <a:effectLst/>
                        </a:rPr>
                        <a:t>th</a:t>
                      </a:r>
                      <a:r>
                        <a:rPr lang="en-US" sz="10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3:30PM-8:10PM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Transmission Emergency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410264"/>
                  </a:ext>
                </a:extLst>
              </a:tr>
              <a:tr h="268308">
                <a:tc vMerge="1">
                  <a:txBody>
                    <a:bodyPr/>
                    <a:lstStyle/>
                    <a:p>
                      <a:endParaRPr lang="en-US"/>
                    </a:p>
                  </a:txBody>
                  <a:tcPr/>
                </a:tc>
                <a:tc>
                  <a:txBody>
                    <a:bodyPr/>
                    <a:lstStyle/>
                    <a:p>
                      <a:pPr marL="0" marR="0" algn="ctr">
                        <a:lnSpc>
                          <a:spcPct val="107000"/>
                        </a:lnSpc>
                        <a:buNone/>
                      </a:pPr>
                      <a:r>
                        <a:rPr lang="en-US" sz="1000">
                          <a:effectLst/>
                        </a:rPr>
                        <a:t>September 24</a:t>
                      </a:r>
                      <a:r>
                        <a:rPr lang="en-US" sz="1000" baseline="30000">
                          <a:effectLst/>
                        </a:rPr>
                        <a:t>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BIP15, BIP30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3:20PM-6:00PM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Test Event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buNone/>
                      </a:pPr>
                      <a:r>
                        <a:rPr lang="en-US" sz="1000">
                          <a:effectLst/>
                        </a:rPr>
                        <a:t>314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55163697"/>
                  </a:ext>
                </a:extLst>
              </a:tr>
            </a:tbl>
          </a:graphicData>
        </a:graphic>
      </p:graphicFrame>
      <p:sp>
        <p:nvSpPr>
          <p:cNvPr id="9" name="TextBox 8">
            <a:extLst>
              <a:ext uri="{FF2B5EF4-FFF2-40B4-BE49-F238E27FC236}">
                <a16:creationId xmlns:a16="http://schemas.microsoft.com/office/drawing/2014/main" id="{D2068CE3-B97B-E6AB-E7BD-BE437FD6320D}"/>
              </a:ext>
            </a:extLst>
          </p:cNvPr>
          <p:cNvSpPr txBox="1"/>
          <p:nvPr/>
        </p:nvSpPr>
        <p:spPr>
          <a:xfrm>
            <a:off x="5758452" y="4205288"/>
            <a:ext cx="3385548" cy="273050"/>
          </a:xfrm>
          <a:prstGeom prst="rect">
            <a:avLst/>
          </a:prstGeom>
        </p:spPr>
        <p:txBody>
          <a:bodyPr wrap="none" rtlCol="0">
            <a:normAutofit/>
          </a:bodyPr>
          <a:lstStyle/>
          <a:p>
            <a:pPr algn="l"/>
            <a:r>
              <a:rPr lang="en-US" sz="1000" b="0"/>
              <a:t>Note: There were no dual-program + BIP event days in PY2024</a:t>
            </a:r>
          </a:p>
        </p:txBody>
      </p:sp>
    </p:spTree>
    <p:extLst>
      <p:ext uri="{BB962C8B-B14F-4D97-AF65-F5344CB8AC3E}">
        <p14:creationId xmlns:p14="http://schemas.microsoft.com/office/powerpoint/2010/main" val="16084188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DF4C-997D-B29C-2455-7E13BF0174F3}"/>
              </a:ext>
            </a:extLst>
          </p:cNvPr>
          <p:cNvSpPr>
            <a:spLocks noGrp="1"/>
          </p:cNvSpPr>
          <p:nvPr>
            <p:ph type="title"/>
          </p:nvPr>
        </p:nvSpPr>
        <p:spPr>
          <a:xfrm>
            <a:off x="91786" y="1914784"/>
            <a:ext cx="8229600" cy="830997"/>
          </a:xfrm>
        </p:spPr>
        <p:txBody>
          <a:bodyPr/>
          <a:lstStyle/>
          <a:p>
            <a:r>
              <a:rPr lang="en-US" sz="4800"/>
              <a:t>PY2024 Ex-Post Analysis</a:t>
            </a:r>
          </a:p>
        </p:txBody>
      </p:sp>
      <p:sp>
        <p:nvSpPr>
          <p:cNvPr id="5" name="Footer Placeholder 4">
            <a:extLst>
              <a:ext uri="{FF2B5EF4-FFF2-40B4-BE49-F238E27FC236}">
                <a16:creationId xmlns:a16="http://schemas.microsoft.com/office/drawing/2014/main" id="{19E896E4-BCEB-F424-9294-E59095BD6A52}"/>
              </a:ext>
            </a:extLst>
          </p:cNvPr>
          <p:cNvSpPr>
            <a:spLocks noGrp="1"/>
          </p:cNvSpPr>
          <p:nvPr>
            <p:ph type="ftr" sz="quarter" idx="3"/>
          </p:nvPr>
        </p:nvSpPr>
        <p:spPr/>
        <p:txBody>
          <a:bodyPr/>
          <a:lstStyle/>
          <a:p>
            <a:pPr>
              <a:spcAft>
                <a:spcPts val="600"/>
              </a:spcAft>
            </a:pPr>
            <a:r>
              <a:rPr lang="en-US"/>
              <a:t>PY2024 STATEWIDE BIP</a:t>
            </a:r>
          </a:p>
        </p:txBody>
      </p:sp>
    </p:spTree>
    <p:extLst>
      <p:ext uri="{BB962C8B-B14F-4D97-AF65-F5344CB8AC3E}">
        <p14:creationId xmlns:p14="http://schemas.microsoft.com/office/powerpoint/2010/main" val="178883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5820-D564-24CD-2570-6B21539B6C86}"/>
              </a:ext>
            </a:extLst>
          </p:cNvPr>
          <p:cNvSpPr>
            <a:spLocks noGrp="1"/>
          </p:cNvSpPr>
          <p:nvPr>
            <p:ph type="title"/>
          </p:nvPr>
        </p:nvSpPr>
        <p:spPr/>
        <p:txBody>
          <a:bodyPr/>
          <a:lstStyle/>
          <a:p>
            <a:r>
              <a:rPr lang="en-US"/>
              <a:t>Ex-Post Methodology Overview</a:t>
            </a:r>
          </a:p>
        </p:txBody>
      </p:sp>
      <p:sp>
        <p:nvSpPr>
          <p:cNvPr id="4" name="Text Placeholder 3">
            <a:extLst>
              <a:ext uri="{FF2B5EF4-FFF2-40B4-BE49-F238E27FC236}">
                <a16:creationId xmlns:a16="http://schemas.microsoft.com/office/drawing/2014/main" id="{F61FAD7D-F651-DDFF-06B6-CE30CAAAAEE2}"/>
              </a:ext>
            </a:extLst>
          </p:cNvPr>
          <p:cNvSpPr>
            <a:spLocks noGrp="1"/>
          </p:cNvSpPr>
          <p:nvPr>
            <p:ph type="body" sz="quarter" idx="16"/>
          </p:nvPr>
        </p:nvSpPr>
        <p:spPr>
          <a:xfrm>
            <a:off x="361950" y="783874"/>
            <a:ext cx="8229600" cy="3559526"/>
          </a:xfrm>
        </p:spPr>
        <p:txBody>
          <a:bodyPr/>
          <a:lstStyle/>
          <a:p>
            <a:r>
              <a:rPr lang="en-US"/>
              <a:t>Regression based approach </a:t>
            </a:r>
          </a:p>
          <a:p>
            <a:pPr lvl="1"/>
            <a:r>
              <a:rPr lang="en-US"/>
              <a:t>Hourly models where each hour of the day is modelled separately from other hours</a:t>
            </a:r>
          </a:p>
          <a:p>
            <a:pPr lvl="1"/>
            <a:r>
              <a:rPr lang="en-US"/>
              <a:t>Individual customer specific regressions for non-residential customers</a:t>
            </a:r>
          </a:p>
          <a:p>
            <a:endParaRPr lang="en-US"/>
          </a:p>
          <a:p>
            <a:r>
              <a:rPr lang="en-US"/>
              <a:t>Four Main Steps</a:t>
            </a:r>
          </a:p>
          <a:p>
            <a:pPr lvl="1">
              <a:buFont typeface="+mj-lt"/>
              <a:buAutoNum type="arabicPeriod"/>
            </a:pPr>
            <a:r>
              <a:rPr lang="en-US"/>
              <a:t>Participant Analysis</a:t>
            </a:r>
          </a:p>
          <a:p>
            <a:pPr lvl="1">
              <a:buFont typeface="+mj-lt"/>
              <a:buAutoNum type="arabicPeriod"/>
            </a:pPr>
            <a:r>
              <a:rPr lang="en-US"/>
              <a:t>Proxy Day Selection</a:t>
            </a:r>
          </a:p>
          <a:p>
            <a:pPr lvl="1">
              <a:buFont typeface="+mj-lt"/>
              <a:buAutoNum type="arabicPeriod"/>
            </a:pPr>
            <a:r>
              <a:rPr lang="en-US"/>
              <a:t>Model Selection</a:t>
            </a:r>
          </a:p>
          <a:p>
            <a:pPr lvl="1">
              <a:buFont typeface="+mj-lt"/>
              <a:buAutoNum type="arabicPeriod"/>
            </a:pPr>
            <a:r>
              <a:rPr lang="en-US"/>
              <a:t>Impact Estimation</a:t>
            </a:r>
          </a:p>
        </p:txBody>
      </p:sp>
      <p:sp>
        <p:nvSpPr>
          <p:cNvPr id="5" name="Footer Placeholder 4">
            <a:extLst>
              <a:ext uri="{FF2B5EF4-FFF2-40B4-BE49-F238E27FC236}">
                <a16:creationId xmlns:a16="http://schemas.microsoft.com/office/drawing/2014/main" id="{595347CF-2E8C-B5CE-2B46-EBDFE4390FA1}"/>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spTree>
    <p:extLst>
      <p:ext uri="{BB962C8B-B14F-4D97-AF65-F5344CB8AC3E}">
        <p14:creationId xmlns:p14="http://schemas.microsoft.com/office/powerpoint/2010/main" val="1235464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E09F-187B-0894-5129-C5823F51E800}"/>
              </a:ext>
            </a:extLst>
          </p:cNvPr>
          <p:cNvSpPr>
            <a:spLocks noGrp="1"/>
          </p:cNvSpPr>
          <p:nvPr>
            <p:ph type="title"/>
          </p:nvPr>
        </p:nvSpPr>
        <p:spPr/>
        <p:txBody>
          <a:bodyPr/>
          <a:lstStyle/>
          <a:p>
            <a:r>
              <a:rPr lang="en-US"/>
              <a:t>Ex-Post Analysis Methodology</a:t>
            </a:r>
          </a:p>
        </p:txBody>
      </p:sp>
      <p:sp>
        <p:nvSpPr>
          <p:cNvPr id="5" name="Footer Placeholder 4">
            <a:extLst>
              <a:ext uri="{FF2B5EF4-FFF2-40B4-BE49-F238E27FC236}">
                <a16:creationId xmlns:a16="http://schemas.microsoft.com/office/drawing/2014/main" id="{14B1D370-6035-DA87-22D9-BAE22DE45731}"/>
              </a:ext>
            </a:extLst>
          </p:cNvPr>
          <p:cNvSpPr>
            <a:spLocks noGrp="1"/>
          </p:cNvSpPr>
          <p:nvPr>
            <p:ph type="ftr" sz="quarter" idx="3"/>
          </p:nvPr>
        </p:nvSpPr>
        <p:spPr>
          <a:xfrm>
            <a:off x="4847771" y="4689793"/>
            <a:ext cx="3627156" cy="273050"/>
          </a:xfrm>
          <a:prstGeom prst="rect">
            <a:avLst/>
          </a:prstGeom>
        </p:spPr>
        <p:txBody>
          <a:bodyPr/>
          <a:lstStyle/>
          <a:p>
            <a:pPr>
              <a:spcAft>
                <a:spcPts val="600"/>
              </a:spcAft>
            </a:pPr>
            <a:r>
              <a:rPr lang="en-US"/>
              <a:t>PY2024 STATEWIDE BIP</a:t>
            </a:r>
          </a:p>
        </p:txBody>
      </p:sp>
      <p:graphicFrame>
        <p:nvGraphicFramePr>
          <p:cNvPr id="3" name="Diagram 2">
            <a:extLst>
              <a:ext uri="{FF2B5EF4-FFF2-40B4-BE49-F238E27FC236}">
                <a16:creationId xmlns:a16="http://schemas.microsoft.com/office/drawing/2014/main" id="{F56219EC-AEEF-B4B0-F4F8-975E1E5B5F22}"/>
              </a:ext>
            </a:extLst>
          </p:cNvPr>
          <p:cNvGraphicFramePr/>
          <p:nvPr/>
        </p:nvGraphicFramePr>
        <p:xfrm>
          <a:off x="483626" y="770697"/>
          <a:ext cx="7661589"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4AD87642-07D1-C2D4-D713-1972A5B0BCFF}"/>
              </a:ext>
            </a:extLst>
          </p:cNvPr>
          <p:cNvSpPr txBox="1">
            <a:spLocks/>
          </p:cNvSpPr>
          <p:nvPr/>
        </p:nvSpPr>
        <p:spPr>
          <a:xfrm>
            <a:off x="4314421" y="1478555"/>
            <a:ext cx="4160506" cy="2776049"/>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a:t>Proxy Day Selection</a:t>
            </a:r>
          </a:p>
          <a:p>
            <a:pPr>
              <a:buFont typeface="Arial" panose="020B0604020202020204" pitchFamily="34" charset="0"/>
              <a:buChar char="•"/>
            </a:pPr>
            <a:r>
              <a:rPr lang="en-US">
                <a:solidFill>
                  <a:srgbClr val="333333"/>
                </a:solidFill>
              </a:rPr>
              <a:t>Exploration of event-like day conditions </a:t>
            </a:r>
          </a:p>
          <a:p>
            <a:pPr>
              <a:buFont typeface="Arial" panose="020B0604020202020204" pitchFamily="34" charset="0"/>
              <a:buChar char="•"/>
            </a:pPr>
            <a:r>
              <a:rPr lang="en-US">
                <a:solidFill>
                  <a:srgbClr val="333333"/>
                </a:solidFill>
              </a:rPr>
              <a:t>Selecting 12 weekdays and 6 weekend proxy days at various times of the year.</a:t>
            </a:r>
          </a:p>
          <a:p>
            <a:pPr>
              <a:buFont typeface="Arial" panose="020B0604020202020204" pitchFamily="34" charset="0"/>
              <a:buChar char="•"/>
            </a:pPr>
            <a:r>
              <a:rPr lang="en-US">
                <a:solidFill>
                  <a:srgbClr val="333333"/>
                </a:solidFill>
              </a:rPr>
              <a:t>Select proxy days based on a distance metric between non-event days and event day temperatures </a:t>
            </a:r>
          </a:p>
          <a:p>
            <a:pPr lvl="1"/>
            <a:endParaRPr lang="en-US" sz="800">
              <a:highlight>
                <a:srgbClr val="FFFF00"/>
              </a:highlight>
            </a:endParaRPr>
          </a:p>
          <a:p>
            <a:endParaRPr lang="en-US"/>
          </a:p>
        </p:txBody>
      </p:sp>
      <p:sp>
        <p:nvSpPr>
          <p:cNvPr id="6" name="Text Placeholder 3">
            <a:extLst>
              <a:ext uri="{FF2B5EF4-FFF2-40B4-BE49-F238E27FC236}">
                <a16:creationId xmlns:a16="http://schemas.microsoft.com/office/drawing/2014/main" id="{4760446C-0AA8-47D6-3F1D-2CA4AD05899D}"/>
              </a:ext>
            </a:extLst>
          </p:cNvPr>
          <p:cNvSpPr txBox="1">
            <a:spLocks/>
          </p:cNvSpPr>
          <p:nvPr/>
        </p:nvSpPr>
        <p:spPr>
          <a:xfrm>
            <a:off x="361950" y="1478556"/>
            <a:ext cx="3952471" cy="2851026"/>
          </a:xfrm>
          <a:prstGeom prst="rect">
            <a:avLst/>
          </a:prstGeom>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b="1"/>
              <a:t>Participant Analysis</a:t>
            </a:r>
          </a:p>
          <a:p>
            <a:pPr>
              <a:buFont typeface="Arial" panose="020B0604020202020204" pitchFamily="34" charset="0"/>
              <a:buChar char="•"/>
            </a:pPr>
            <a:r>
              <a:rPr lang="en-US">
                <a:solidFill>
                  <a:srgbClr val="333333"/>
                </a:solidFill>
              </a:rPr>
              <a:t>Precursory exploratory data analysis to determine the validity of approach for estimating ex-post load impacts. </a:t>
            </a:r>
          </a:p>
          <a:p>
            <a:pPr>
              <a:buFont typeface="Arial" panose="020B0604020202020204" pitchFamily="34" charset="0"/>
              <a:buChar char="•"/>
            </a:pPr>
            <a:r>
              <a:rPr lang="en-US">
                <a:solidFill>
                  <a:srgbClr val="333333"/>
                </a:solidFill>
              </a:rPr>
              <a:t>Weather Sensitivity Analysis</a:t>
            </a:r>
            <a:endParaRPr lang="en-US"/>
          </a:p>
        </p:txBody>
      </p:sp>
    </p:spTree>
    <p:extLst>
      <p:ext uri="{BB962C8B-B14F-4D97-AF65-F5344CB8AC3E}">
        <p14:creationId xmlns:p14="http://schemas.microsoft.com/office/powerpoint/2010/main" val="1465980732"/>
      </p:ext>
    </p:extLst>
  </p:cSld>
  <p:clrMapOvr>
    <a:masterClrMapping/>
  </p:clrMapOvr>
  <p:transition>
    <p:fade/>
  </p:transition>
</p:sld>
</file>

<file path=ppt/theme/theme1.xml><?xml version="1.0" encoding="utf-8"?>
<a:theme xmlns:a="http://schemas.openxmlformats.org/drawingml/2006/main" name="Cover Slide">
  <a:themeElements>
    <a:clrScheme name="verdant colors">
      <a:dk1>
        <a:srgbClr val="141619"/>
      </a:dk1>
      <a:lt1>
        <a:srgbClr val="434A52"/>
      </a:lt1>
      <a:dk2>
        <a:srgbClr val="84848D"/>
      </a:dk2>
      <a:lt2>
        <a:srgbClr val="BAB3BC"/>
      </a:lt2>
      <a:accent1>
        <a:srgbClr val="FFFFFF"/>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lnSpcReduction="10000"/>
      </a:bodyPr>
      <a:lstStyle>
        <a:defPPr algn="l">
          <a:defRPr sz="1000" b="0" spc="300" dirty="0" smtClean="0"/>
        </a:defPPr>
      </a:lstStyle>
    </a:txDef>
  </a:objectDefaults>
  <a:extraClrSchemeLst/>
  <a:extLst>
    <a:ext uri="{05A4C25C-085E-4340-85A3-A5531E510DB2}">
      <thm15:themeFamily xmlns:thm15="http://schemas.microsoft.com/office/thememl/2012/main" name="Verdant_CPUC_PowerPoint" id="{66D1218E-2AD9-B345-845B-F4FFDF014D92}" vid="{9257F7D0-C785-6443-9596-69401F423B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850E2F41FD0B4590753820D84A776D" ma:contentTypeVersion="13" ma:contentTypeDescription="Create a new document." ma:contentTypeScope="" ma:versionID="7f6b09801617144ca1c01a8156958de6">
  <xsd:schema xmlns:xsd="http://www.w3.org/2001/XMLSchema" xmlns:xs="http://www.w3.org/2001/XMLSchema" xmlns:p="http://schemas.microsoft.com/office/2006/metadata/properties" xmlns:ns2="75a3f05b-b47f-4de7-a1b8-2c48342fc1a9" xmlns:ns3="37bec146-3512-4d38-aef5-c19abec7e287" targetNamespace="http://schemas.microsoft.com/office/2006/metadata/properties" ma:root="true" ma:fieldsID="78bf1b1be74ccda8caf87c6ba8049369" ns2:_="" ns3:_="">
    <xsd:import namespace="75a3f05b-b47f-4de7-a1b8-2c48342fc1a9"/>
    <xsd:import namespace="37bec146-3512-4d38-aef5-c19abec7e2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3f05b-b47f-4de7-a1b8-2c48342fc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bec146-3512-4d38-aef5-c19abec7e2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9c640a7-88a7-41b9-b7ef-e100d7bd6787}" ma:internalName="TaxCatchAll" ma:showField="CatchAllData" ma:web="37bec146-3512-4d38-aef5-c19abec7e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a3f05b-b47f-4de7-a1b8-2c48342fc1a9">
      <Terms xmlns="http://schemas.microsoft.com/office/infopath/2007/PartnerControls"/>
    </lcf76f155ced4ddcb4097134ff3c332f>
    <TaxCatchAll xmlns="37bec146-3512-4d38-aef5-c19abec7e287" xsi:nil="true"/>
  </documentManagement>
</p:properties>
</file>

<file path=customXml/itemProps1.xml><?xml version="1.0" encoding="utf-8"?>
<ds:datastoreItem xmlns:ds="http://schemas.openxmlformats.org/officeDocument/2006/customXml" ds:itemID="{64868FAB-F34D-48AE-B552-D9065125CCCA}"/>
</file>

<file path=customXml/itemProps2.xml><?xml version="1.0" encoding="utf-8"?>
<ds:datastoreItem xmlns:ds="http://schemas.openxmlformats.org/officeDocument/2006/customXml" ds:itemID="{17A9D562-2BF6-4958-9F84-8AA4488FC838}">
  <ds:schemaRefs>
    <ds:schemaRef ds:uri="http://schemas.microsoft.com/sharepoint/v3/contenttype/forms"/>
  </ds:schemaRefs>
</ds:datastoreItem>
</file>

<file path=customXml/itemProps3.xml><?xml version="1.0" encoding="utf-8"?>
<ds:datastoreItem xmlns:ds="http://schemas.openxmlformats.org/officeDocument/2006/customXml" ds:itemID="{EBE0AE2D-F269-4AA5-A396-046AD5475DDE}">
  <ds:schemaRefs>
    <ds:schemaRef ds:uri="bac1e0b3-eaaf-4d82-995f-4fe6b69d5951"/>
    <ds:schemaRef ds:uri="d29f01e0-b76f-49f6-8733-4393bd0ea6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efd950c-944d-404f-b6bf-71cb7e06b360}" enabled="1" method="Standard" siteId="{bfa12df7-47f4-4a99-a8ad-1209e99b84fe}" removed="0"/>
</clbl:labelList>
</file>

<file path=docProps/app.xml><?xml version="1.0" encoding="utf-8"?>
<Properties xmlns="http://schemas.openxmlformats.org/officeDocument/2006/extended-properties" xmlns:vt="http://schemas.openxmlformats.org/officeDocument/2006/docPropsVTypes">
  <Template/>
  <TotalTime>0</TotalTime>
  <Words>4621</Words>
  <Application>Microsoft Office PowerPoint</Application>
  <PresentationFormat>Custom</PresentationFormat>
  <Paragraphs>1625</Paragraphs>
  <Slides>42</Slides>
  <Notes>14</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Lucida Grande</vt:lpstr>
      <vt:lpstr>Tw Cen MT</vt:lpstr>
      <vt:lpstr>Tw Cen MT Condensed</vt:lpstr>
      <vt:lpstr>Wingdings</vt:lpstr>
      <vt:lpstr>Cover Slide</vt:lpstr>
      <vt:lpstr>Statewide (PG&amp;E and SCE) BIP PY2024 Load impact Evaluation</vt:lpstr>
      <vt:lpstr>Agenda</vt:lpstr>
      <vt:lpstr>py2024 BIP Program</vt:lpstr>
      <vt:lpstr>Program Enrollment</vt:lpstr>
      <vt:lpstr>Event Information</vt:lpstr>
      <vt:lpstr>Event Information</vt:lpstr>
      <vt:lpstr>PY2024 Ex-Post Analysis</vt:lpstr>
      <vt:lpstr>Ex-Post Methodology Overview</vt:lpstr>
      <vt:lpstr>Ex-Post Analysis Methodology</vt:lpstr>
      <vt:lpstr>Ex-Post Analysis Methodology</vt:lpstr>
      <vt:lpstr>Firm Service Level (FSL) Achievement Rate</vt:lpstr>
      <vt:lpstr>Ex-Post impacts Overview</vt:lpstr>
      <vt:lpstr>Ex-Post impacts</vt:lpstr>
      <vt:lpstr>Distribution of FSL achievement rates</vt:lpstr>
      <vt:lpstr>Ex-Post impacts Overview</vt:lpstr>
      <vt:lpstr>Ex-Post impacts</vt:lpstr>
      <vt:lpstr>Distribution of FSL achievement rates</vt:lpstr>
      <vt:lpstr>PY2024 Ex-Ante Analysis</vt:lpstr>
      <vt:lpstr>Ex-Ante Methodology - Overview</vt:lpstr>
      <vt:lpstr>Ex-Ante Methodology</vt:lpstr>
      <vt:lpstr>Ex-Ante Methodology</vt:lpstr>
      <vt:lpstr>Ex-Ante Methodology </vt:lpstr>
      <vt:lpstr>Enrollment Forecasts</vt:lpstr>
      <vt:lpstr>Ex-Ante Impacts Overview</vt:lpstr>
      <vt:lpstr>Ex-Ante Impacts Slice of Day Table</vt:lpstr>
      <vt:lpstr>Ex-Ante Impacts Across the Forecast period</vt:lpstr>
      <vt:lpstr>Ex-Ante Load Shape</vt:lpstr>
      <vt:lpstr>Ex-Ante Impacts Overview</vt:lpstr>
      <vt:lpstr>Ex-Ante Impacts Overview</vt:lpstr>
      <vt:lpstr>Ex-Ante Impacts Overview</vt:lpstr>
      <vt:lpstr>Ex-Ante Impacts Slice of Day Table</vt:lpstr>
      <vt:lpstr>Ex-Ante Load Shape</vt:lpstr>
      <vt:lpstr>Comparison of PY2024 and PY2023 results</vt:lpstr>
      <vt:lpstr>Previous Versus Current Ex-Post</vt:lpstr>
      <vt:lpstr>Previous Ex-Ante Versus Current Ex-Post</vt:lpstr>
      <vt:lpstr>Previous Versus Current Ex-Ante</vt:lpstr>
      <vt:lpstr>Previous Versus Current Ex-Post</vt:lpstr>
      <vt:lpstr>Previous Ex-Ante Versus Current Ex-Post</vt:lpstr>
      <vt:lpstr>Previous Versus Current Ex-Ante</vt:lpstr>
      <vt:lpstr>Final Takeaways</vt:lpstr>
      <vt:lpstr>Final Takeaways</vt:lpstr>
      <vt:lpstr>PowerPoint Presentation</vt:lpstr>
    </vt:vector>
  </TitlesOfParts>
  <Company>Itron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Rounds</dc:creator>
  <cp:lastModifiedBy>Jake J Hoffman</cp:lastModifiedBy>
  <cp:revision>23</cp:revision>
  <dcterms:created xsi:type="dcterms:W3CDTF">2016-04-19T15:22:44Z</dcterms:created>
  <dcterms:modified xsi:type="dcterms:W3CDTF">2025-05-07T19:36:13Z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0x0101009C850E2F41FD0B4590753820D84A776D</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xd_Signature">
    <vt:bool>false</vt:bool>
  </property>
  <property fmtid="{D5CDD505-2E9C-101B-9397-08002B2CF9AE}" pid="9" name="TriggerFlowInfo">
    <vt:lpwstr/>
  </property>
  <property fmtid="{D5CDD505-2E9C-101B-9397-08002B2CF9AE}" pid="10" name="Order">
    <vt:r8>57000</vt:r8>
  </property>
  <property fmtid="{D5CDD505-2E9C-101B-9397-08002B2CF9AE}" pid="11" name="MSIP_Label_bc3dd1c7-2c40-4a31-84b2-bec599b321a0_Enabled">
    <vt:lpwstr>true</vt:lpwstr>
  </property>
  <property fmtid="{D5CDD505-2E9C-101B-9397-08002B2CF9AE}" pid="12" name="MSIP_Label_bc3dd1c7-2c40-4a31-84b2-bec599b321a0_SetDate">
    <vt:lpwstr>2025-05-06T16:43:14Z</vt:lpwstr>
  </property>
  <property fmtid="{D5CDD505-2E9C-101B-9397-08002B2CF9AE}" pid="13" name="MSIP_Label_bc3dd1c7-2c40-4a31-84b2-bec599b321a0_Method">
    <vt:lpwstr>Standard</vt:lpwstr>
  </property>
  <property fmtid="{D5CDD505-2E9C-101B-9397-08002B2CF9AE}" pid="14" name="MSIP_Label_bc3dd1c7-2c40-4a31-84b2-bec599b321a0_Name">
    <vt:lpwstr>bc3dd1c7-2c40-4a31-84b2-bec599b321a0</vt:lpwstr>
  </property>
  <property fmtid="{D5CDD505-2E9C-101B-9397-08002B2CF9AE}" pid="15" name="MSIP_Label_bc3dd1c7-2c40-4a31-84b2-bec599b321a0_SiteId">
    <vt:lpwstr>5b2a8fee-4c95-4bdc-8aae-196f8aacb1b6</vt:lpwstr>
  </property>
  <property fmtid="{D5CDD505-2E9C-101B-9397-08002B2CF9AE}" pid="16" name="MSIP_Label_bc3dd1c7-2c40-4a31-84b2-bec599b321a0_ActionId">
    <vt:lpwstr>9f4da136-0112-4638-be81-996ab960b369</vt:lpwstr>
  </property>
  <property fmtid="{D5CDD505-2E9C-101B-9397-08002B2CF9AE}" pid="17" name="MSIP_Label_bc3dd1c7-2c40-4a31-84b2-bec599b321a0_ContentBits">
    <vt:lpwstr>0</vt:lpwstr>
  </property>
</Properties>
</file>