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98" r:id="rId3"/>
    <p:sldId id="300" r:id="rId4"/>
    <p:sldId id="268" r:id="rId5"/>
    <p:sldId id="258" r:id="rId6"/>
    <p:sldId id="269" r:id="rId7"/>
    <p:sldId id="280" r:id="rId8"/>
    <p:sldId id="297" r:id="rId9"/>
    <p:sldId id="285" r:id="rId10"/>
    <p:sldId id="296" r:id="rId11"/>
    <p:sldId id="292" r:id="rId12"/>
    <p:sldId id="294" r:id="rId13"/>
    <p:sldId id="282" r:id="rId14"/>
    <p:sldId id="283" r:id="rId15"/>
    <p:sldId id="274" r:id="rId16"/>
    <p:sldId id="293" r:id="rId17"/>
    <p:sldId id="301" r:id="rId18"/>
    <p:sldId id="303" r:id="rId19"/>
    <p:sldId id="276" r:id="rId20"/>
    <p:sldId id="295" r:id="rId21"/>
    <p:sldId id="28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B4E9"/>
    <a:srgbClr val="9A9A9A"/>
    <a:srgbClr val="17A67F"/>
    <a:srgbClr val="187EB9"/>
    <a:srgbClr val="999999"/>
    <a:srgbClr val="CC79A7"/>
    <a:srgbClr val="FF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59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55854-B513-4EF6-BE12-7A80138A29EB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2719F-614D-4BC3-A142-248CF46E1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69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347E-0DDC-40C3-BC24-88914ECAD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0B416B-40EC-443E-A7B3-037F831F5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5C18B-ADB5-4C85-B470-84B64B020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5/10/2023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7D08E-2148-43B8-95B7-EC27A7DC5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CDA OhmConnect 2023 LIP Results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06936-45AB-4CDD-9EF8-3DA705D8E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67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72724-E4DC-45CF-8E70-3D05B602A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C346F1-2650-4E1C-965C-521FCD8DBF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E14405-26E4-41E4-877B-F2A5D6D45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5/10/2023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C00F4-787A-4243-A813-8067BF1E1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CDA OhmConnect 2023 LIP Results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62D0E-F970-4731-837E-F9215EBA2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6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D434C-554E-4185-8DA4-F115AF2DD6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AE905E-4E35-466F-BAA0-C4FFF5B66F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5242A-4B21-4204-BA0D-F9C4A1A7B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5/10/2023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4C96F-72D4-47BE-9CCB-92AB64343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CDA OhmConnect 2023 LIP Results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8A49A-5FDE-4F14-BEE8-9618CE33B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4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51B7E-9937-47BB-BD5C-CCE8458CD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A6047-4F63-4928-8DCF-37B1111C7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83936-9A55-4526-9E10-26E4AA6F2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5/14/2025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164D7-1C44-482A-A18F-587C9C449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CDA Renew Home 2024 LIP Results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ACC30-87BA-4A9A-998F-F87326F48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90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7AB0A-39F4-463B-BC0D-B729C7462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E40825-6883-46BA-A68C-A68B9CAEC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D6292-55DA-44E1-BE64-BB974479D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5/10/2023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13589-277E-473A-B588-59DA9324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CDA OhmConnect 2023 LIP Results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1BA06-B6D9-4143-85F9-2D7C94C3C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0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5787F-810A-44E0-96FF-8272A1A55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61AD3-0ABC-4A66-88B9-BBF67B1247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A28DF4-9C5D-4D56-A7A3-E8EF4B87C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54C432-2A0F-452D-8CF8-AA3EADDC3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5/10/2023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3C264-6BB6-4522-BC46-4E612B418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CDA OhmConnect 2023 LIP Results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469ECB-FDC8-4717-94CB-2DC6D7A5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9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AFB98-1A46-4D56-AE12-FA8B684A3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0C4D8-4690-4B8F-BAB8-292C499AA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164B6-5220-4BF6-9772-92FFD73DA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E1D273-E1BB-4C78-B6A5-E54138CE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92D9A2-58A6-4E71-A2E2-8C47CA4BA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0AB2B5-1072-4935-B6AC-00B4F17D6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5/10/2023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306839-9CCE-46DC-AF38-B8622713B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CDA OhmConnect 2023 LIP Results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BC66E2-08F6-4AE6-AAD8-032010D0B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35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399A6-C36F-4535-AC8B-D193C3C4A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DCF0DE-E1A2-4030-94CA-04D18B048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5/10/2023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727AC9-4739-4A80-AD4D-A6CC3B2B8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CDA OhmConnect 2023 LIP Results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BD1586-0AB4-4CA2-A387-538D2914A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5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E0E8B0-6CE1-4354-896C-7800DE762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5/10/2023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C8AD87-343A-4D15-AE68-87C5255DA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CDA OhmConnect 2023 LIP Results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60587-A4A4-4AF1-BCA2-9A064C2AC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30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21AE5-B633-4658-9447-1B11836BA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229E0-5B97-4277-9CFE-C0B93C001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385033-DE65-4D4B-83DA-9CEBDC01D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7D5E70-023E-44FC-AE8E-51042A7C4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5/10/2023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8A849-E47D-4259-BF3C-92C0B6567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CDA OhmConnect 2023 LIP Results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0B7963-E67F-4CB7-AC4A-03D435F8E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05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62135-6938-4CAA-A01D-0F8287C47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DC651F-0F29-4586-A769-F894CF1E49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9DB263-9770-40FD-B74B-5AA6866B80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BC9EBC-FF62-4C80-A4C8-5AC0C0118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5/10/2023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C2DC6-3ED3-4F70-B793-E582F2A89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CDA OhmConnect 2023 LIP Results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FA62C-5BDF-46FE-AC85-958C7F7F6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9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7F59E9-DC99-41F9-8A13-4DF988F3D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ACD0D-347B-428D-B77B-6BE64FE8E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FD49D-4758-48C5-A9CE-70A4A358B6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5/10/2023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9EAA4-15A5-4928-A44B-29FA968544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CDA OhmConnect 2023 LIP Results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00D96-7CFB-4C7C-8A9E-3125EA2E1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C9E01-2A2E-4B36-93BE-5DE86508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8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40AD9-D168-4B3B-81DF-8471EEBCB5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6335" y="405293"/>
            <a:ext cx="9144000" cy="1917399"/>
          </a:xfrm>
        </p:spPr>
        <p:txBody>
          <a:bodyPr/>
          <a:lstStyle/>
          <a:p>
            <a:r>
              <a:rPr lang="en-US" dirty="0"/>
              <a:t>Renew Home 2024 LIP Evaluation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B5CD3C-E056-4B95-B08C-3221C5F316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0" b="12012"/>
          <a:stretch/>
        </p:blipFill>
        <p:spPr>
          <a:xfrm>
            <a:off x="8074342" y="4911733"/>
            <a:ext cx="2593658" cy="7153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7F3D07-AAE5-4789-A8F7-D0822F6B4668}"/>
              </a:ext>
            </a:extLst>
          </p:cNvPr>
          <p:cNvSpPr txBox="1"/>
          <p:nvPr/>
        </p:nvSpPr>
        <p:spPr>
          <a:xfrm>
            <a:off x="5083077" y="4807745"/>
            <a:ext cx="15181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Co-authors:</a:t>
            </a:r>
          </a:p>
          <a:p>
            <a:r>
              <a:rPr lang="en-US" dirty="0"/>
              <a:t>Sam Borgeson</a:t>
            </a:r>
          </a:p>
          <a:p>
            <a:r>
              <a:rPr lang="en-US" dirty="0"/>
              <a:t>Phil Price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299CBF-1112-44FE-B230-D78EFB0B1839}"/>
              </a:ext>
            </a:extLst>
          </p:cNvPr>
          <p:cNvSpPr txBox="1"/>
          <p:nvPr/>
        </p:nvSpPr>
        <p:spPr>
          <a:xfrm>
            <a:off x="3048000" y="2762351"/>
            <a:ext cx="6096000" cy="1337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Presented at the Demand Response Providers’ </a:t>
            </a:r>
          </a:p>
          <a:p>
            <a:pPr algn="ctr"/>
            <a:r>
              <a:rPr lang="en-US" sz="1800" dirty="0"/>
              <a:t>2025 Load Impact Protocol Final Report Workshop </a:t>
            </a:r>
          </a:p>
          <a:p>
            <a:pPr algn="ctr"/>
            <a:r>
              <a:rPr lang="en-US" sz="1800" dirty="0"/>
              <a:t>hosted by the California Public Utilities Commission</a:t>
            </a:r>
          </a:p>
          <a:p>
            <a:pPr algn="ctr">
              <a:lnSpc>
                <a:spcPct val="170000"/>
              </a:lnSpc>
            </a:pPr>
            <a:r>
              <a:rPr lang="en-US" sz="1800" dirty="0"/>
              <a:t>May 14,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7CCF02-7CF1-C8E3-DFEF-02DE821DD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9" y="5062477"/>
            <a:ext cx="3818848" cy="41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979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6D880-02AD-8937-93A1-4C99440E6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post: patterns in impacts due to temperature and device category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8E50B-9CDD-B1D5-110E-9EFD3A57A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9639"/>
            <a:ext cx="4000018" cy="2757950"/>
          </a:xfrm>
        </p:spPr>
        <p:txBody>
          <a:bodyPr/>
          <a:lstStyle/>
          <a:p>
            <a:r>
              <a:rPr lang="en-US" dirty="0"/>
              <a:t>The overall resource is clearly temperature responsive/</a:t>
            </a:r>
            <a:r>
              <a:rPr lang="en-US" dirty="0" err="1"/>
              <a:t>dependant</a:t>
            </a:r>
            <a:endParaRPr lang="en-US" dirty="0"/>
          </a:p>
          <a:p>
            <a:r>
              <a:rPr lang="en-US" dirty="0"/>
              <a:t>Thermostat only customers are the most temperature responsive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3EB216-5E6A-D5F8-BA3F-B6CEC65D4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CDA OhmConnect 2023 LIP Results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4D327D-FC89-8D88-F9E8-B1B73532D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C081F3-790B-D05C-8ACB-E0229F0A5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281" y="2004822"/>
            <a:ext cx="6826945" cy="3900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3070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ED63E-0185-6BE1-A0A3-82CA6155B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post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F225E-323F-58CA-A45D-6190F1D0A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Device owners respond more reliably and with larger impacts than non-device owners</a:t>
            </a:r>
          </a:p>
          <a:p>
            <a:r>
              <a:rPr lang="en-US" dirty="0"/>
              <a:t>Thermostat-owning customers average larger impacts than owners of other load control device types</a:t>
            </a:r>
          </a:p>
          <a:p>
            <a:r>
              <a:rPr lang="en-US" dirty="0"/>
              <a:t>customers with multiple/mixed devices out perform thermostat-only customers on average, but not at higher temperatures</a:t>
            </a:r>
          </a:p>
          <a:p>
            <a:r>
              <a:rPr lang="en-US" dirty="0"/>
              <a:t>All else being equal, customers in hotter </a:t>
            </a:r>
            <a:r>
              <a:rPr lang="en-US" dirty="0" err="1"/>
              <a:t>subLAPs</a:t>
            </a:r>
            <a:r>
              <a:rPr lang="en-US" dirty="0"/>
              <a:t> have higher average impacts than customers in cooler ones.</a:t>
            </a:r>
          </a:p>
          <a:p>
            <a:r>
              <a:rPr lang="en-US" dirty="0"/>
              <a:t>PY2024 featured impacts consistent with prior years, after controlling for temperature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6E0F5C-D128-5EA1-2976-7648059E8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CDA Renew Home 2024 LIP 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80E4C-EB47-47F0-8CB5-6BD48F95B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15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F7FF9-2075-D439-3F4E-CD2AC1E79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Estimated standard error of impacts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92D896-E41B-F427-FD90-6991CDD25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CDA Renew Home 2024 LIP 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44E1DA-45A1-966B-3FBE-B0181CAEC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8D94CF-4D35-E4F0-F708-6CBEFCBC96C2}"/>
                  </a:ext>
                </a:extLst>
              </p:cNvPr>
              <p:cNvSpPr txBox="1"/>
              <p:nvPr/>
            </p:nvSpPr>
            <p:spPr>
              <a:xfrm>
                <a:off x="2654046" y="1825625"/>
                <a:ext cx="6094476" cy="656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𝑠𝑒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𝑖𝑚𝑝𝑎𝑐𝑡</m:t>
                        </m:r>
                      </m:sub>
                    </m:sSub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den>
                        </m:f>
                        <m:d>
                          <m:d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𝑠𝑑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(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𝑏𝑎𝑠𝑒𝑙𝑖𝑛𝑒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𝑠𝑑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(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𝑒𝑣𝑒𝑛𝑡</m:t>
                                </m:r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1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rad>
                  </m:oMath>
                </a14:m>
                <a:r>
                  <a:rPr lang="en-US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</a:t>
                </a:r>
                <a:endParaRPr lang="en-US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8D94CF-4D35-E4F0-F708-6CBEFCBC9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046" y="1825625"/>
                <a:ext cx="6094476" cy="6560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1430B2A-3197-3635-07CD-AC8D0CD7A6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647043"/>
              </p:ext>
            </p:extLst>
          </p:nvPr>
        </p:nvGraphicFramePr>
        <p:xfrm>
          <a:off x="7488936" y="2848769"/>
          <a:ext cx="2670048" cy="257808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780032">
                  <a:extLst>
                    <a:ext uri="{9D8B030D-6E8A-4147-A177-3AD203B41FA5}">
                      <a16:colId xmlns:a16="http://schemas.microsoft.com/office/drawing/2014/main" val="3912116202"/>
                    </a:ext>
                  </a:extLst>
                </a:gridCol>
                <a:gridCol w="890016">
                  <a:extLst>
                    <a:ext uri="{9D8B030D-6E8A-4147-A177-3AD203B41FA5}">
                      <a16:colId xmlns:a16="http://schemas.microsoft.com/office/drawing/2014/main" val="610694197"/>
                    </a:ext>
                  </a:extLst>
                </a:gridCol>
              </a:tblGrid>
              <a:tr h="52402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criteria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41" marR="35541" marT="23970" marB="2397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% of event hrs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41" marR="35541" marT="23970" marB="23970" anchor="b"/>
                </a:tc>
                <a:extLst>
                  <a:ext uri="{0D108BD9-81ED-4DB2-BD59-A6C34878D82A}">
                    <a16:rowId xmlns:a16="http://schemas.microsoft.com/office/drawing/2014/main" val="3906008261"/>
                  </a:ext>
                </a:extLst>
              </a:tr>
              <a:tr h="2859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 &gt; 50w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41" marR="35541" marT="23970" marB="2397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61.55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ctr"/>
                </a:tc>
                <a:extLst>
                  <a:ext uri="{0D108BD9-81ED-4DB2-BD59-A6C34878D82A}">
                    <a16:rowId xmlns:a16="http://schemas.microsoft.com/office/drawing/2014/main" val="764795597"/>
                  </a:ext>
                </a:extLst>
              </a:tr>
              <a:tr h="2859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 &gt; 100w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41" marR="35541" marT="23970" marB="2397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23.68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ctr"/>
                </a:tc>
                <a:extLst>
                  <a:ext uri="{0D108BD9-81ED-4DB2-BD59-A6C34878D82A}">
                    <a16:rowId xmlns:a16="http://schemas.microsoft.com/office/drawing/2014/main" val="3762151748"/>
                  </a:ext>
                </a:extLst>
              </a:tr>
              <a:tr h="2859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 &gt; 250w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41" marR="35541" marT="23970" marB="2397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3.06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ctr"/>
                </a:tc>
                <a:extLst>
                  <a:ext uri="{0D108BD9-81ED-4DB2-BD59-A6C34878D82A}">
                    <a16:rowId xmlns:a16="http://schemas.microsoft.com/office/drawing/2014/main" val="2011479996"/>
                  </a:ext>
                </a:extLst>
              </a:tr>
              <a:tr h="2859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 &gt; 500w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41" marR="35541" marT="23970" marB="2397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0.51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ctr"/>
                </a:tc>
                <a:extLst>
                  <a:ext uri="{0D108BD9-81ED-4DB2-BD59-A6C34878D82A}">
                    <a16:rowId xmlns:a16="http://schemas.microsoft.com/office/drawing/2014/main" val="2818808440"/>
                  </a:ext>
                </a:extLst>
              </a:tr>
              <a:tr h="2859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 &gt; 1000w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41" marR="35541" marT="23970" marB="2397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0.15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ctr"/>
                </a:tc>
                <a:extLst>
                  <a:ext uri="{0D108BD9-81ED-4DB2-BD59-A6C34878D82A}">
                    <a16:rowId xmlns:a16="http://schemas.microsoft.com/office/drawing/2014/main" val="3645276885"/>
                  </a:ext>
                </a:extLst>
              </a:tr>
              <a:tr h="2859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 &gt; impact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41" marR="35541" marT="23970" marB="2397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16.26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ctr"/>
                </a:tc>
                <a:extLst>
                  <a:ext uri="{0D108BD9-81ED-4DB2-BD59-A6C34878D82A}">
                    <a16:rowId xmlns:a16="http://schemas.microsoft.com/office/drawing/2014/main" val="1471689235"/>
                  </a:ext>
                </a:extLst>
              </a:tr>
              <a:tr h="2859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se &gt; impact/2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541" marR="35541" marT="23970" marB="23970"/>
                </a:tc>
                <a:tc>
                  <a:txBody>
                    <a:bodyPr/>
                    <a:lstStyle/>
                    <a:p>
                      <a:pPr marL="0" marR="0" algn="r">
                        <a:buNone/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41.25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7305" marR="27305" marT="18415" marB="18415" anchor="ctr"/>
                </a:tc>
                <a:extLst>
                  <a:ext uri="{0D108BD9-81ED-4DB2-BD59-A6C34878D82A}">
                    <a16:rowId xmlns:a16="http://schemas.microsoft.com/office/drawing/2014/main" val="3572721322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150D234-0196-155E-7563-0FC97ED3E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81" y="2616575"/>
            <a:ext cx="6394939" cy="36535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8327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A5ADDE-68B2-4BB1-95FF-70FBEC4F7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CDA Renew Home 2024 LIP 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6E7E53-CA71-40E4-B53F-74218A871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8A871D-A251-4B04-B1E2-4D6B0B5AFBEF}"/>
              </a:ext>
            </a:extLst>
          </p:cNvPr>
          <p:cNvSpPr txBox="1"/>
          <p:nvPr/>
        </p:nvSpPr>
        <p:spPr>
          <a:xfrm>
            <a:off x="4609320" y="2388635"/>
            <a:ext cx="32258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Ex ante</a:t>
            </a:r>
          </a:p>
        </p:txBody>
      </p:sp>
    </p:spTree>
    <p:extLst>
      <p:ext uri="{BB962C8B-B14F-4D97-AF65-F5344CB8AC3E}">
        <p14:creationId xmlns:p14="http://schemas.microsoft.com/office/powerpoint/2010/main" val="2763146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D529C-CAB1-43EF-A080-E13C6A8E2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ante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D3F3E-F92F-4111-BE07-80E67917E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 post events as inputs into ex ante regression model</a:t>
            </a:r>
          </a:p>
          <a:p>
            <a: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  <a:t>Fit separately for each of the three device categories </a:t>
            </a:r>
            <a:r>
              <a:rPr lang="en-US" dirty="0"/>
              <a:t>(none, t-stat only, mixed/other)</a:t>
            </a:r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  <a:p>
            <a:pPr lvl="1"/>
            <a:r>
              <a:rPr lang="en-US" dirty="0"/>
              <a:t>Primary explanatory variables: temperature, hour of day, sub-LAP</a:t>
            </a:r>
          </a:p>
          <a:p>
            <a:r>
              <a:rPr lang="en-US" dirty="0">
                <a:solidFill>
                  <a:srgbClr val="1D1C1D"/>
                </a:solidFill>
                <a:latin typeface="Slack-Lato"/>
              </a:rPr>
              <a:t>Ex ante VPP resource customer performance estimated based on “thermostat-only” customers</a:t>
            </a:r>
          </a:p>
          <a:p>
            <a:r>
              <a:rPr lang="en-US" dirty="0">
                <a:solidFill>
                  <a:srgbClr val="1D1C1D"/>
                </a:solidFill>
                <a:latin typeface="Slack-Lato"/>
              </a:rPr>
              <a:t>“24x7x12” Secondary model based on hourly thermostat setpoint and duty-cycle data extrapolates resource potential dispatched hours to all hours for all months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79BDB2-F599-4E6D-90BB-84720BF06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CDA Renew Home 2024 LIP 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07E57-1B34-4B5C-B53E-D7AC1A93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4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2F2C9-CC2E-42D8-B9CF-A12685E40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enrollment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7FEDA-97E4-433C-AE8B-02AC9D8E2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Renew Home is forecasting continued growth in enrollment focused on Nest-owners, assigned to a new “VPP resource”</a:t>
            </a:r>
          </a:p>
          <a:p>
            <a:r>
              <a:rPr lang="en-US" dirty="0"/>
              <a:t>The fraction of thermostat-only customers is projected to increase into the future with the VPP resource consisting of device owning customers exclusively</a:t>
            </a:r>
          </a:p>
          <a:p>
            <a:r>
              <a:rPr lang="en-US" dirty="0"/>
              <a:t>In the future, an “average customer” will be more likely to have a thermostat and per-customer impacts will more and more closely resemble today’s thermostat owners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D9AF8-950B-48EC-881A-7615E17BA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CDA Renew Home 2024 LIP Results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11DE1-53E1-4E1D-B0F0-0660247E4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00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3C9A6-E1CD-90C9-F6CD-E16AB0488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290"/>
            <a:ext cx="10515600" cy="815493"/>
          </a:xfrm>
        </p:spPr>
        <p:txBody>
          <a:bodyPr/>
          <a:lstStyle/>
          <a:p>
            <a:r>
              <a:rPr lang="en-US" dirty="0"/>
              <a:t>No evidence of systematic fatigue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59ADC-5BD1-6C10-DA7A-007D99EA8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966" y="1825625"/>
            <a:ext cx="5117938" cy="4351338"/>
          </a:xfrm>
        </p:spPr>
        <p:txBody>
          <a:bodyPr/>
          <a:lstStyle/>
          <a:p>
            <a:r>
              <a:rPr lang="en-US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one-hour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event predicted impact minus the observed impact for each multi-hour summertime event 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 consistent indication of fatigue across 4-hour events, BUT events include multiple waves of customer dispatch not representative of “full resource dispatch”</a:t>
            </a:r>
          </a:p>
          <a:p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Fatigue values applied from the full dispatch during PY2021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Fatigue adopted amounts to a ~15% reduction in the fourth hour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769C12-3280-761D-1DE7-6F3B0BF97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CDA Renew Home 2024 LIP 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9101C-8299-EB62-C34A-CBEDEFDE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 descr="A graph of a time&#10;&#10;AI-generated content may be incorrect.">
            <a:extLst>
              <a:ext uri="{FF2B5EF4-FFF2-40B4-BE49-F238E27FC236}">
                <a16:creationId xmlns:a16="http://schemas.microsoft.com/office/drawing/2014/main" id="{9E80BC73-0181-5AC6-8B74-58036E6B3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904" y="1604963"/>
            <a:ext cx="6400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57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B11FB-ACDB-C32C-DF97-B8F91A5EF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7307"/>
          </a:xfrm>
        </p:spPr>
        <p:txBody>
          <a:bodyPr/>
          <a:lstStyle/>
          <a:p>
            <a:r>
              <a:rPr lang="en-US" dirty="0"/>
              <a:t>24x7 load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6537B-FED7-AB22-C8DE-CDC98DFF5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721" y="1623722"/>
            <a:ext cx="4673279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AC impact assumed proportional to cooling duty cycle</a:t>
            </a:r>
          </a:p>
          <a:p>
            <a:r>
              <a:rPr lang="en-US" dirty="0"/>
              <a:t>Hourly historical setpoints and duty cycle minutes available for Nest Thermostats in CA</a:t>
            </a:r>
          </a:p>
          <a:p>
            <a:r>
              <a:rPr lang="en-US" dirty="0"/>
              <a:t>Predictive model of duty cycle given temperatures, hour of day, and sub-LAP predicts duty cycle for 24x7x12 hours</a:t>
            </a:r>
          </a:p>
          <a:p>
            <a:r>
              <a:rPr lang="en-US" dirty="0"/>
              <a:t>Duty cycle ratios used to re-scale impacts from dispatched hours to all other hours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66E032-C82D-CB8A-477D-E119B1CC8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CDA Renew Home 2024 LIP Results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F35A9-1818-AC53-F4E0-45851FD1E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7B209645-CE3F-CB2C-6931-F27F1DCF57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479" y="1513391"/>
            <a:ext cx="6400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74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53F72-49F1-9B1A-6F30-D577C71D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Planned VPP customer dispatch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EF9D1-C453-63B4-D162-14B877FF3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858"/>
            <a:ext cx="10515600" cy="464910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 </a:t>
            </a:r>
            <a:r>
              <a:rPr lang="en-US" b="1" dirty="0"/>
              <a:t>Renew Home states:</a:t>
            </a:r>
          </a:p>
          <a:p>
            <a:r>
              <a:rPr lang="en-US" dirty="0"/>
              <a:t>OhmConnect dispatched Nest Thermostats in two different ways: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Rush Hour Rewards API</a:t>
            </a:r>
            <a:r>
              <a:rPr lang="en-US" dirty="0"/>
              <a:t>. 3.6 degree F (2 degree C) offset for the event; no preconditioning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Smart Device Management API</a:t>
            </a:r>
            <a:r>
              <a:rPr lang="en-US" dirty="0"/>
              <a:t>. Thermostat in Eco mode (no cooling) for the event; in practice, this group doesn't perform better than the 1st group because a 3.6 F offset is pretty large</a:t>
            </a:r>
          </a:p>
          <a:p>
            <a:r>
              <a:rPr lang="en-US" dirty="0"/>
              <a:t>Renew Home dispatch includes two cohorts of users: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Rewards</a:t>
            </a:r>
            <a:r>
              <a:rPr lang="en-US" dirty="0"/>
              <a:t>: preconditioning for day or hour ahead dispatches; offsets of 4 F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Base</a:t>
            </a:r>
            <a:r>
              <a:rPr lang="en-US" dirty="0"/>
              <a:t>: 2 F preconditioning for day or hour ahead dispatches; additional offsets up to 2.5 F</a:t>
            </a:r>
          </a:p>
          <a:p>
            <a:pPr>
              <a:lnSpc>
                <a:spcPct val="120000"/>
              </a:lnSpc>
            </a:pPr>
            <a:r>
              <a:rPr lang="en-US" dirty="0"/>
              <a:t>CDA concludes: </a:t>
            </a:r>
            <a:r>
              <a:rPr lang="en-US" b="1" i="1" dirty="0"/>
              <a:t>Renew Home Rewards and Base customers will have comparable offset from their pre-event conditions; thermostat-only customers should be representative of future customers.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8ACC99-FB07-DF05-9985-D7DFC121D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CDA Renew Home 2024 LIP Results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98716F-96B7-E3E0-C840-745B722EF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463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FF8A5-D023-41EC-B40D-E08312B5E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Per-customer predicted monthly load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C431B-2988-4B0D-B402-825B14193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5825"/>
            <a:ext cx="9970008" cy="3216275"/>
          </a:xfrm>
        </p:spPr>
        <p:txBody>
          <a:bodyPr/>
          <a:lstStyle/>
          <a:p>
            <a:r>
              <a:rPr lang="en-US" dirty="0"/>
              <a:t>Per-customer impacts are predicted to increase between now and 2028</a:t>
            </a:r>
          </a:p>
          <a:p>
            <a:pPr lvl="1"/>
            <a:r>
              <a:rPr lang="en-US" dirty="0"/>
              <a:t>This is largely due to a higher percentage of future customers having devices subject to direct load control</a:t>
            </a:r>
          </a:p>
          <a:p>
            <a:pPr lvl="1"/>
            <a:r>
              <a:rPr lang="en-US" dirty="0"/>
              <a:t>Impacts are temperature sensitive, with elevated impacts from May-October</a:t>
            </a:r>
          </a:p>
          <a:p>
            <a:pPr lvl="1"/>
            <a:r>
              <a:rPr lang="en-US" dirty="0"/>
              <a:t>IOU weather impacts are higher than CAISO weather impacts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8125F-AC30-4F80-B9D2-9E6AA4C55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CDA Renew Home 2024 LIP Results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B3230-7211-4005-9EE1-A89655433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8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340D4-BE88-3B6B-8996-1EE6C6D94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2246" y="145200"/>
            <a:ext cx="7557304" cy="827067"/>
          </a:xfrm>
        </p:spPr>
        <p:txBody>
          <a:bodyPr/>
          <a:lstStyle/>
          <a:p>
            <a:r>
              <a:rPr lang="en-US" dirty="0"/>
              <a:t>=                          +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0379D-DDE8-C3E0-CF20-2C972C83D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481" y="1038527"/>
            <a:ext cx="10659319" cy="15773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Renew home was created by a merger between OhmConnect and Google Nest Energy Services</a:t>
            </a:r>
          </a:p>
          <a:p>
            <a:pPr marL="0" indent="0">
              <a:buNone/>
            </a:pPr>
            <a:r>
              <a:rPr lang="en-US" dirty="0"/>
              <a:t>Google Home App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OhmConnect utility linking: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51D7DA-0F1C-FB6B-1F83-B93F8B2F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CDA Renew Home 2024 LIP 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26B008-696C-B8B1-80D0-4BBB8C7B5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2752F9-1C2E-9F1E-4B9A-2B9D1BDB9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2423877"/>
            <a:ext cx="11996081" cy="383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BF43C5-10C9-3C0B-04F8-D820795BA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1900" y="272118"/>
            <a:ext cx="2764881" cy="5496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7CCF02-7CF1-C8E3-DFEF-02DE821DD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59" y="354883"/>
            <a:ext cx="3442487" cy="37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232F83-3496-4BE4-97A0-C06AFC681C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427" y="272118"/>
            <a:ext cx="3238339" cy="62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78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3F236-E1FD-155F-8ADA-692AB551C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 Ante aggregate forecast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CA9FF-D2A5-16C4-F6CF-DE455605B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Due to greater device participant fractions and growing enrollment, aggregate capacity is predicted to increase over the coming years</a:t>
            </a:r>
          </a:p>
          <a:p>
            <a:r>
              <a:rPr lang="en-US" dirty="0"/>
              <a:t>Overall impacts are expected in similar proportions from each of the IOU territories</a:t>
            </a:r>
          </a:p>
          <a:p>
            <a:r>
              <a:rPr lang="en-US" dirty="0"/>
              <a:t>Greatest impacts are predicted for the afternoon through early evening</a:t>
            </a:r>
          </a:p>
          <a:p>
            <a:r>
              <a:rPr lang="en-US" dirty="0"/>
              <a:t>May through October are predicted to have larger impacts than cooler months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9D7336-1796-A5FE-0CE5-43E1DD7CA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CDA Renew Home 2024 LIP 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01E12-7F26-B1F4-CAD9-4E7FF45E2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72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28BA3F-1E78-4C0D-8EBB-48B212BFA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CDA Renew Home 2024 LIP 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2B514C-39F9-4D38-89A3-FB1EB4B14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21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BF8435-A4E6-485F-AAE7-3CE2FCA1612A}"/>
              </a:ext>
            </a:extLst>
          </p:cNvPr>
          <p:cNvSpPr txBox="1"/>
          <p:nvPr/>
        </p:nvSpPr>
        <p:spPr>
          <a:xfrm>
            <a:off x="4478693" y="2724538"/>
            <a:ext cx="468396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Questions?</a:t>
            </a:r>
          </a:p>
          <a:p>
            <a:r>
              <a:rPr lang="en-US" sz="2800" dirty="0"/>
              <a:t>sam@convergenceda.com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DEC62C-1596-4B32-971F-6949AB6DA0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60" b="12012"/>
          <a:stretch/>
        </p:blipFill>
        <p:spPr>
          <a:xfrm>
            <a:off x="4799171" y="5163660"/>
            <a:ext cx="2593658" cy="71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56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F4442-4B52-00A3-4904-136BE98C7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plans and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467E1-82FB-F415-23EE-01955A29D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new company continues to operate the OhmConnect “legacy resource”</a:t>
            </a:r>
          </a:p>
          <a:p>
            <a:pPr lvl="1"/>
            <a:r>
              <a:rPr lang="en-US" dirty="0"/>
              <a:t>Mix of behavioral and device-based DR</a:t>
            </a:r>
          </a:p>
          <a:p>
            <a:r>
              <a:rPr lang="en-US" dirty="0"/>
              <a:t>Upcoming recruitment will focus on Nest Thermostat customers</a:t>
            </a:r>
          </a:p>
          <a:p>
            <a:r>
              <a:rPr lang="en-US" dirty="0"/>
              <a:t>New customers will become part of the Renew Home “VPP resource” operated by the company</a:t>
            </a:r>
          </a:p>
          <a:p>
            <a:r>
              <a:rPr lang="en-US" dirty="0"/>
              <a:t>VPP customers will divide into two different dispatch types, both operating with pre-cooling and set-point changes</a:t>
            </a:r>
          </a:p>
          <a:p>
            <a:pPr lvl="1"/>
            <a:r>
              <a:rPr lang="en-US" sz="2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“base”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(2/3 or new customers)</a:t>
            </a:r>
          </a:p>
          <a:p>
            <a:pPr lvl="1"/>
            <a:r>
              <a:rPr lang="en-US" sz="22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“rewards”</a:t>
            </a:r>
            <a:r>
              <a:rPr lang="en-US" sz="2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(1/3 of new customers)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6BDF28-6617-BD08-59A4-38BF026BC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CDA Renew Home 2024 LIP Results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DEB015-527F-F1DA-F0E5-EAB62676B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22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3FE0C-4700-4194-A7A3-586AD907B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8125"/>
            <a:ext cx="10515600" cy="1325563"/>
          </a:xfrm>
        </p:spPr>
        <p:txBody>
          <a:bodyPr/>
          <a:lstStyle/>
          <a:p>
            <a:r>
              <a:rPr lang="en-US" dirty="0"/>
              <a:t>Annual unique participants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4D063-64FB-4E54-801A-BF34903C2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500" y="1597025"/>
            <a:ext cx="3988282" cy="4351338"/>
          </a:xfrm>
        </p:spPr>
        <p:txBody>
          <a:bodyPr/>
          <a:lstStyle/>
          <a:p>
            <a:r>
              <a:rPr lang="en-US" dirty="0"/>
              <a:t>Growing participation tracks enrollment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AE012-360C-4216-95EB-10FE7A101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CDA Renew Home 2024 LIP Results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769F7-2F18-4395-8326-80F79E33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4021B3-E301-4664-F6BE-7B2121AB13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"/>
          <a:stretch/>
        </p:blipFill>
        <p:spPr bwMode="auto">
          <a:xfrm>
            <a:off x="5474824" y="1715874"/>
            <a:ext cx="5878975" cy="365611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9296D58-45B9-115E-A7BB-2783DC4DC14D}"/>
              </a:ext>
            </a:extLst>
          </p:cNvPr>
          <p:cNvSpPr txBox="1"/>
          <p:nvPr/>
        </p:nvSpPr>
        <p:spPr>
          <a:xfrm rot="16200000">
            <a:off x="4333835" y="3128057"/>
            <a:ext cx="202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Unique Participants</a:t>
            </a:r>
          </a:p>
        </p:txBody>
      </p:sp>
    </p:spTree>
    <p:extLst>
      <p:ext uri="{BB962C8B-B14F-4D97-AF65-F5344CB8AC3E}">
        <p14:creationId xmlns:p14="http://schemas.microsoft.com/office/powerpoint/2010/main" val="3024572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51F02-2274-4DC7-B551-3E46D79CC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 called in 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5269DB-DA9C-4DC1-898A-76A5970C3442}"/>
              </a:ext>
            </a:extLst>
          </p:cNvPr>
          <p:cNvSpPr txBox="1"/>
          <p:nvPr/>
        </p:nvSpPr>
        <p:spPr>
          <a:xfrm>
            <a:off x="626076" y="2057346"/>
            <a:ext cx="4893275" cy="2319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effectLst/>
              </a:rPr>
              <a:t>Events are defined by a unique combination of date, utility, event types, and start and end times.</a:t>
            </a:r>
          </a:p>
          <a:p>
            <a:pPr marL="0" marR="0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dirty="0"/>
              <a:t>Most events started between 5 and 7pm and were 1-hour in duration</a:t>
            </a:r>
          </a:p>
          <a:p>
            <a:pPr marL="0" marR="0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dirty="0">
                <a:effectLst/>
              </a:rPr>
              <a:t>Significant number of multi-hour events well distributed throughout the year as well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443FADD-EE2F-416F-83D1-8F36AAB09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CDA Renew Home 2024 LIP Results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457DB12-3712-44AF-B8D6-56517DD98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03B7D7-EC1F-C8A5-5935-2F42C7AAF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330" y="1729201"/>
            <a:ext cx="6211040" cy="35488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5285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8062B-BDFE-4AA1-9E58-3C9C288B2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Controllable </a:t>
            </a:r>
            <a:r>
              <a:rPr lang="en-US" dirty="0"/>
              <a:t>d</a:t>
            </a:r>
            <a:r>
              <a:rPr lang="en-US"/>
              <a:t>evices </a:t>
            </a:r>
            <a:r>
              <a:rPr lang="en-US" dirty="0"/>
              <a:t>and tiers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A5A97A-A0F3-40E5-97C4-7C7ED55BE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CDA Renew Home 2024 LIP Results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1E388-E995-453B-A7FB-34E858749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74EFA2-8BB7-3805-6278-B0B87D3CA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429" y="1805301"/>
            <a:ext cx="6543399" cy="373897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E80B4D2-90C5-214E-3829-37DE31EF0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14800" cy="4351338"/>
          </a:xfrm>
        </p:spPr>
        <p:txBody>
          <a:bodyPr/>
          <a:lstStyle/>
          <a:p>
            <a:r>
              <a:rPr lang="en-US" dirty="0"/>
              <a:t>Just over 60% of OhmConnect customers have no device</a:t>
            </a:r>
          </a:p>
          <a:p>
            <a:r>
              <a:rPr lang="en-US" dirty="0"/>
              <a:t>Of device customers, approximately 1/3 are thermostat-only</a:t>
            </a:r>
          </a:p>
          <a:p>
            <a:r>
              <a:rPr lang="en-US" dirty="0"/>
              <a:t>the remainder are mixed or other device types, primarily smart plugs</a:t>
            </a:r>
          </a:p>
        </p:txBody>
      </p:sp>
    </p:spTree>
    <p:extLst>
      <p:ext uri="{BB962C8B-B14F-4D97-AF65-F5344CB8AC3E}">
        <p14:creationId xmlns:p14="http://schemas.microsoft.com/office/powerpoint/2010/main" val="2713938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A5ADDE-68B2-4BB1-95FF-70FBEC4F7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CDA Renew Home 2024 LIP 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6E7E53-CA71-40E4-B53F-74218A871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8A871D-A251-4B04-B1E2-4D6B0B5AFBEF}"/>
              </a:ext>
            </a:extLst>
          </p:cNvPr>
          <p:cNvSpPr txBox="1"/>
          <p:nvPr/>
        </p:nvSpPr>
        <p:spPr>
          <a:xfrm>
            <a:off x="4376058" y="2155370"/>
            <a:ext cx="31755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/>
              <a:t>Ex post</a:t>
            </a:r>
          </a:p>
        </p:txBody>
      </p:sp>
    </p:spTree>
    <p:extLst>
      <p:ext uri="{BB962C8B-B14F-4D97-AF65-F5344CB8AC3E}">
        <p14:creationId xmlns:p14="http://schemas.microsoft.com/office/powerpoint/2010/main" val="430418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1571E-1C1E-ADE9-5598-6D183AF91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6526"/>
            <a:ext cx="10515600" cy="1089374"/>
          </a:xfrm>
        </p:spPr>
        <p:txBody>
          <a:bodyPr/>
          <a:lstStyle/>
          <a:p>
            <a:r>
              <a:rPr lang="en-US" dirty="0"/>
              <a:t>Thermostat only customers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0C1633-2E1A-0A16-9C23-08E6D033B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CDA Renew Home 2024 LIP 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F52CA-2E78-6DEB-DD2C-744CF3B5B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3AE3D91-DF8A-6178-11B9-3CEEA1F46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426967"/>
              </p:ext>
            </p:extLst>
          </p:nvPr>
        </p:nvGraphicFramePr>
        <p:xfrm>
          <a:off x="1963757" y="1254528"/>
          <a:ext cx="7978891" cy="2113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2101">
                  <a:extLst>
                    <a:ext uri="{9D8B030D-6E8A-4147-A177-3AD203B41FA5}">
                      <a16:colId xmlns:a16="http://schemas.microsoft.com/office/drawing/2014/main" val="425110988"/>
                    </a:ext>
                  </a:extLst>
                </a:gridCol>
                <a:gridCol w="3437681">
                  <a:extLst>
                    <a:ext uri="{9D8B030D-6E8A-4147-A177-3AD203B41FA5}">
                      <a16:colId xmlns:a16="http://schemas.microsoft.com/office/drawing/2014/main" val="2597669465"/>
                    </a:ext>
                  </a:extLst>
                </a:gridCol>
                <a:gridCol w="2419109">
                  <a:extLst>
                    <a:ext uri="{9D8B030D-6E8A-4147-A177-3AD203B41FA5}">
                      <a16:colId xmlns:a16="http://schemas.microsoft.com/office/drawing/2014/main" val="15602335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Prior grouping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Enrolled device(s)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New Grouping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30050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2400" dirty="0"/>
                        <a:t>Thermostat</a:t>
                      </a:r>
                    </a:p>
                  </a:txBody>
                  <a:tcPr anchor="ctr">
                    <a:solidFill>
                      <a:srgbClr val="56B4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Only thermostat(s)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n>
                            <a:noFill/>
                          </a:ln>
                          <a:solidFill>
                            <a:schemeClr val="bg2"/>
                          </a:solidFill>
                        </a:rPr>
                        <a:t>Thermostat only</a:t>
                      </a:r>
                    </a:p>
                  </a:txBody>
                  <a:tcPr>
                    <a:solidFill>
                      <a:srgbClr val="187E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73184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Thermostat with other devices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Mixed/Other</a:t>
                      </a:r>
                    </a:p>
                  </a:txBody>
                  <a:tcPr anchor="ctr">
                    <a:solidFill>
                      <a:srgbClr val="17A6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889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Other</a:t>
                      </a:r>
                    </a:p>
                  </a:txBody>
                  <a:tcPr>
                    <a:solidFill>
                      <a:srgbClr val="CC79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Only non-thermostat device(s)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1698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None</a:t>
                      </a:r>
                    </a:p>
                  </a:txBody>
                  <a:tcPr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Behavioral customers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2"/>
                          </a:solidFill>
                        </a:rPr>
                        <a:t>None</a:t>
                      </a:r>
                    </a:p>
                  </a:txBody>
                  <a:tcPr>
                    <a:solidFill>
                      <a:srgbClr val="9A9A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23146"/>
                  </a:ext>
                </a:extLst>
              </a:tr>
            </a:tbl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3B72EF7-C63C-DA61-F4C0-6717FED48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271" y="3429000"/>
            <a:ext cx="10515600" cy="2723226"/>
          </a:xfrm>
        </p:spPr>
        <p:txBody>
          <a:bodyPr>
            <a:normAutofit/>
          </a:bodyPr>
          <a:lstStyle/>
          <a:p>
            <a:r>
              <a:rPr lang="en-US" dirty="0"/>
              <a:t>By definition, VPP customers will have only thermostats enrolled</a:t>
            </a:r>
          </a:p>
          <a:p>
            <a:pPr lvl="1"/>
            <a:r>
              <a:rPr lang="en-US" dirty="0"/>
              <a:t>OhmConnect customers were re-grouped this year to isolate the performance of thermostat-only customers</a:t>
            </a:r>
          </a:p>
          <a:p>
            <a:pPr lvl="1"/>
            <a:r>
              <a:rPr lang="en-US" dirty="0"/>
              <a:t>The per-customer event performance was used as the basis for future VPP resource customers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3B1468A3-0BC4-BB89-27BC-01EC44B3AC0A}"/>
              </a:ext>
            </a:extLst>
          </p:cNvPr>
          <p:cNvSpPr/>
          <p:nvPr/>
        </p:nvSpPr>
        <p:spPr>
          <a:xfrm rot="4347938">
            <a:off x="10203090" y="1416629"/>
            <a:ext cx="255781" cy="62194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D39406-6DCC-DA87-4DEA-AE03A2E9922D}"/>
              </a:ext>
            </a:extLst>
          </p:cNvPr>
          <p:cNvSpPr txBox="1"/>
          <p:nvPr/>
        </p:nvSpPr>
        <p:spPr>
          <a:xfrm>
            <a:off x="10018133" y="968359"/>
            <a:ext cx="1892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Ex ante basis for future VPP customers</a:t>
            </a: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380F3DC5-A43F-47C7-0E71-F85AD98CBCF9}"/>
              </a:ext>
            </a:extLst>
          </p:cNvPr>
          <p:cNvSpPr/>
          <p:nvPr/>
        </p:nvSpPr>
        <p:spPr>
          <a:xfrm rot="16916382">
            <a:off x="1449625" y="1709627"/>
            <a:ext cx="222724" cy="621946"/>
          </a:xfrm>
          <a:prstGeom prst="downArrow">
            <a:avLst/>
          </a:prstGeom>
          <a:solidFill>
            <a:srgbClr val="56B4E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2FFB86-66EA-C5B8-CF02-99B837E2A059}"/>
              </a:ext>
            </a:extLst>
          </p:cNvPr>
          <p:cNvSpPr txBox="1"/>
          <p:nvPr/>
        </p:nvSpPr>
        <p:spPr>
          <a:xfrm>
            <a:off x="122532" y="1071601"/>
            <a:ext cx="1841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Presence of “other” devices would have been problematic for ex ante</a:t>
            </a:r>
          </a:p>
        </p:txBody>
      </p:sp>
    </p:spTree>
    <p:extLst>
      <p:ext uri="{BB962C8B-B14F-4D97-AF65-F5344CB8AC3E}">
        <p14:creationId xmlns:p14="http://schemas.microsoft.com/office/powerpoint/2010/main" val="3374408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5DB1F-85E7-4CE2-8DE8-1DF304B9B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793"/>
            <a:ext cx="10515600" cy="851907"/>
          </a:xfrm>
        </p:spPr>
        <p:txBody>
          <a:bodyPr/>
          <a:lstStyle/>
          <a:p>
            <a:r>
              <a:rPr lang="en-US" dirty="0"/>
              <a:t>Ex post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1447B-694E-400B-A1E6-695642D861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4409"/>
            <a:ext cx="10515600" cy="4351338"/>
          </a:xfrm>
        </p:spPr>
        <p:txBody>
          <a:bodyPr/>
          <a:lstStyle/>
          <a:p>
            <a:r>
              <a:rPr lang="en-US" dirty="0"/>
              <a:t>10 of 10 baselines</a:t>
            </a:r>
          </a:p>
          <a:p>
            <a:pPr lvl="1"/>
            <a:r>
              <a:rPr lang="en-US" dirty="0"/>
              <a:t>Average of usage for the past 10 non-holiday weekdays</a:t>
            </a:r>
          </a:p>
          <a:p>
            <a:pPr lvl="2"/>
            <a:r>
              <a:rPr lang="en-US" dirty="0"/>
              <a:t>Adaptive additive same day adjustments</a:t>
            </a:r>
          </a:p>
          <a:p>
            <a:pPr lvl="1"/>
            <a:r>
              <a:rPr lang="en-US" dirty="0"/>
              <a:t>Aligns the baseline and event day data using the 2</a:t>
            </a:r>
            <a:r>
              <a:rPr lang="en-US" baseline="30000" dirty="0"/>
              <a:t>nd</a:t>
            </a:r>
            <a:r>
              <a:rPr lang="en-US" dirty="0"/>
              <a:t> and 3</a:t>
            </a:r>
            <a:r>
              <a:rPr lang="en-US" baseline="30000" dirty="0"/>
              <a:t>rd</a:t>
            </a:r>
            <a:r>
              <a:rPr lang="en-US" dirty="0"/>
              <a:t> hours before an event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FE02A3-1A92-4411-912F-E241C1C6B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CDA Renew Home 2024 LIP Results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2D6792-BA34-4B6B-99AE-D6F897680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C9E01-2A2E-4B36-93BE-5DE86508B4AC}" type="slidenum">
              <a:rPr lang="en-US" smtClean="0"/>
              <a:t>9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81D5C3-6504-4AE3-A528-8EAD066F9623}"/>
              </a:ext>
            </a:extLst>
          </p:cNvPr>
          <p:cNvGrpSpPr/>
          <p:nvPr/>
        </p:nvGrpSpPr>
        <p:grpSpPr>
          <a:xfrm>
            <a:off x="2875252" y="2897471"/>
            <a:ext cx="6263465" cy="3214079"/>
            <a:chOff x="3794766" y="2897472"/>
            <a:chExt cx="4896081" cy="251241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12D61E3-52C0-4D8B-B17C-AA90F13FA8CE}"/>
                </a:ext>
              </a:extLst>
            </p:cNvPr>
            <p:cNvPicPr/>
            <p:nvPr/>
          </p:nvPicPr>
          <p:blipFill rotWithShape="1">
            <a:blip r:embed="rId2"/>
            <a:srcRect l="3153" r="45530" b="39922"/>
            <a:stretch/>
          </p:blipFill>
          <p:spPr>
            <a:xfrm>
              <a:off x="4038600" y="2897472"/>
              <a:ext cx="3284377" cy="219704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55B990B-4A4D-4DC1-9E1B-DD5C54D55E2E}"/>
                </a:ext>
              </a:extLst>
            </p:cNvPr>
            <p:cNvPicPr/>
            <p:nvPr/>
          </p:nvPicPr>
          <p:blipFill rotWithShape="1">
            <a:blip r:embed="rId2"/>
            <a:srcRect l="79765" t="21832" b="24587"/>
            <a:stretch/>
          </p:blipFill>
          <p:spPr>
            <a:xfrm>
              <a:off x="7395765" y="3135087"/>
              <a:ext cx="1295082" cy="195942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D00AA8C-A21A-403F-B346-17C57B77C2CF}"/>
                </a:ext>
              </a:extLst>
            </p:cNvPr>
            <p:cNvPicPr/>
            <p:nvPr/>
          </p:nvPicPr>
          <p:blipFill rotWithShape="1">
            <a:blip r:embed="rId2"/>
            <a:srcRect l="-1" t="26195" r="96191" b="29036"/>
            <a:stretch/>
          </p:blipFill>
          <p:spPr>
            <a:xfrm>
              <a:off x="3794766" y="3221918"/>
              <a:ext cx="243834" cy="163720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DAA6460-5D67-4832-94FD-9B848D01D750}"/>
                </a:ext>
              </a:extLst>
            </p:cNvPr>
            <p:cNvPicPr/>
            <p:nvPr/>
          </p:nvPicPr>
          <p:blipFill rotWithShape="1">
            <a:blip r:embed="rId2"/>
            <a:srcRect l="34236" t="91377" r="45529"/>
            <a:stretch/>
          </p:blipFill>
          <p:spPr>
            <a:xfrm>
              <a:off x="5239456" y="5094514"/>
              <a:ext cx="1295083" cy="3153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9943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850E2F41FD0B4590753820D84A776D" ma:contentTypeVersion="13" ma:contentTypeDescription="Create a new document." ma:contentTypeScope="" ma:versionID="7f6b09801617144ca1c01a8156958de6">
  <xsd:schema xmlns:xsd="http://www.w3.org/2001/XMLSchema" xmlns:xs="http://www.w3.org/2001/XMLSchema" xmlns:p="http://schemas.microsoft.com/office/2006/metadata/properties" xmlns:ns2="75a3f05b-b47f-4de7-a1b8-2c48342fc1a9" xmlns:ns3="37bec146-3512-4d38-aef5-c19abec7e287" targetNamespace="http://schemas.microsoft.com/office/2006/metadata/properties" ma:root="true" ma:fieldsID="78bf1b1be74ccda8caf87c6ba8049369" ns2:_="" ns3:_="">
    <xsd:import namespace="75a3f05b-b47f-4de7-a1b8-2c48342fc1a9"/>
    <xsd:import namespace="37bec146-3512-4d38-aef5-c19abec7e2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3f05b-b47f-4de7-a1b8-2c48342fc1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58c64cc-ee56-435d-b6d0-239f1a5e0d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bec146-3512-4d38-aef5-c19abec7e28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9c640a7-88a7-41b9-b7ef-e100d7bd6787}" ma:internalName="TaxCatchAll" ma:showField="CatchAllData" ma:web="37bec146-3512-4d38-aef5-c19abec7e2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bec146-3512-4d38-aef5-c19abec7e287" xsi:nil="true"/>
    <lcf76f155ced4ddcb4097134ff3c332f xmlns="75a3f05b-b47f-4de7-a1b8-2c48342fc1a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664882F-3AA4-48EC-8A9D-91EA1AB1B466}"/>
</file>

<file path=customXml/itemProps2.xml><?xml version="1.0" encoding="utf-8"?>
<ds:datastoreItem xmlns:ds="http://schemas.openxmlformats.org/officeDocument/2006/customXml" ds:itemID="{9A9D2F2D-812C-4522-84AA-E990A2FAA683}"/>
</file>

<file path=customXml/itemProps3.xml><?xml version="1.0" encoding="utf-8"?>
<ds:datastoreItem xmlns:ds="http://schemas.openxmlformats.org/officeDocument/2006/customXml" ds:itemID="{079EF73A-4530-4212-9CD2-09D75F7D6E5C}"/>
</file>

<file path=docProps/app.xml><?xml version="1.0" encoding="utf-8"?>
<Properties xmlns="http://schemas.openxmlformats.org/officeDocument/2006/extended-properties" xmlns:vt="http://schemas.openxmlformats.org/officeDocument/2006/docPropsVTypes">
  <TotalTime>83017</TotalTime>
  <Words>1196</Words>
  <Application>Microsoft Office PowerPoint</Application>
  <PresentationFormat>Widescreen</PresentationFormat>
  <Paragraphs>164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Slack-Lato</vt:lpstr>
      <vt:lpstr>Wingdings</vt:lpstr>
      <vt:lpstr>Office Theme</vt:lpstr>
      <vt:lpstr>Renew Home 2024 LIP Evaluation</vt:lpstr>
      <vt:lpstr>=                          + </vt:lpstr>
      <vt:lpstr>Resource plans and implications</vt:lpstr>
      <vt:lpstr>Annual unique participants</vt:lpstr>
      <vt:lpstr>Events called in 2024</vt:lpstr>
      <vt:lpstr>Controllable devices and tiers</vt:lpstr>
      <vt:lpstr>PowerPoint Presentation</vt:lpstr>
      <vt:lpstr>Thermostat only customers</vt:lpstr>
      <vt:lpstr>Ex post methods</vt:lpstr>
      <vt:lpstr>Ex post: patterns in impacts due to temperature and device category</vt:lpstr>
      <vt:lpstr>Ex post summary</vt:lpstr>
      <vt:lpstr>Estimated standard error of impacts</vt:lpstr>
      <vt:lpstr>PowerPoint Presentation</vt:lpstr>
      <vt:lpstr>Ex ante methods</vt:lpstr>
      <vt:lpstr>Projected enrollment</vt:lpstr>
      <vt:lpstr>No evidence of systematic fatigue </vt:lpstr>
      <vt:lpstr>24x7 load impact</vt:lpstr>
      <vt:lpstr>Planned VPP customer dispatch</vt:lpstr>
      <vt:lpstr>Per-customer predicted monthly load impact</vt:lpstr>
      <vt:lpstr>Ex Ante aggregate forecast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OhmConnect 2020 LIP Evaluation</dc:title>
  <dc:creator>sam</dc:creator>
  <cp:lastModifiedBy>Sam Borgeson</cp:lastModifiedBy>
  <cp:revision>41</cp:revision>
  <dcterms:created xsi:type="dcterms:W3CDTF">2021-04-28T17:30:42Z</dcterms:created>
  <dcterms:modified xsi:type="dcterms:W3CDTF">2025-05-14T05:46:52Z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0x0101009C850E2F41FD0B4590753820D84A776D</vt:lpwstr>
  </property>
</Properties>
</file>