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08" r:id="rId4"/>
  </p:sldMasterIdLst>
  <p:notesMasterIdLst>
    <p:notesMasterId r:id="rId29"/>
  </p:notesMasterIdLst>
  <p:handoutMasterIdLst>
    <p:handoutMasterId r:id="rId30"/>
  </p:handoutMasterIdLst>
  <p:sldIdLst>
    <p:sldId id="360" r:id="rId5"/>
    <p:sldId id="384" r:id="rId6"/>
    <p:sldId id="396" r:id="rId7"/>
    <p:sldId id="404" r:id="rId8"/>
    <p:sldId id="497" r:id="rId9"/>
    <p:sldId id="507" r:id="rId10"/>
    <p:sldId id="457" r:id="rId11"/>
    <p:sldId id="377" r:id="rId12"/>
    <p:sldId id="401" r:id="rId13"/>
    <p:sldId id="536" r:id="rId14"/>
    <p:sldId id="466" r:id="rId15"/>
    <p:sldId id="407" r:id="rId16"/>
    <p:sldId id="496" r:id="rId17"/>
    <p:sldId id="537" r:id="rId18"/>
    <p:sldId id="535" r:id="rId19"/>
    <p:sldId id="538" r:id="rId20"/>
    <p:sldId id="498" r:id="rId21"/>
    <p:sldId id="471" r:id="rId22"/>
    <p:sldId id="494" r:id="rId23"/>
    <p:sldId id="461" r:id="rId24"/>
    <p:sldId id="539" r:id="rId25"/>
    <p:sldId id="506" r:id="rId26"/>
    <p:sldId id="533" r:id="rId27"/>
    <p:sldId id="3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F43825-4C7D-8FC9-A3FA-E7535259759F}" name="Adriana Ciccone" initials="AC" userId="Adriana Ciccone" providerId="None"/>
  <p188:author id="{6FA1AD36-883D-1027-B6FF-9BAFC4B14696}" name="Davis Farr" initials="DF" userId="S::dfarr@demandsideanalytics.com::6af1607a-d2b2-435b-92ae-65f48c29910d" providerId="AD"/>
  <p188:author id="{6AC95B9D-9871-EEB1-E2A5-A65C57425B00}" name="Daniil Deych" initials="DD" userId="S-1-5-21-4125939218-1869076752-2150241386-11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driana Ciccone" initials="AC" lastIdx="5" clrIdx="6">
    <p:extLst>
      <p:ext uri="{19B8F6BF-5375-455C-9EA6-DF929625EA0E}">
        <p15:presenceInfo xmlns:p15="http://schemas.microsoft.com/office/powerpoint/2012/main" userId="Adriana Ciccone" providerId="None"/>
      </p:ext>
    </p:extLst>
  </p:cmAuthor>
  <p:cmAuthor id="1" name="Josh Bode" initials="JB" lastIdx="7" clrIdx="0"/>
  <p:cmAuthor id="8" name="Davis Farr" initials="DF" lastIdx="5" clrIdx="7">
    <p:extLst>
      <p:ext uri="{19B8F6BF-5375-455C-9EA6-DF929625EA0E}">
        <p15:presenceInfo xmlns:p15="http://schemas.microsoft.com/office/powerpoint/2012/main" userId="Davis Farr" providerId="None"/>
      </p:ext>
    </p:extLst>
  </p:cmAuthor>
  <p:cmAuthor id="2" name="Alana Lemarchand" initials="AL" lastIdx="3" clrIdx="1">
    <p:extLst>
      <p:ext uri="{19B8F6BF-5375-455C-9EA6-DF929625EA0E}">
        <p15:presenceInfo xmlns:p15="http://schemas.microsoft.com/office/powerpoint/2012/main" userId="Alana Lemarchand" providerId="None"/>
      </p:ext>
    </p:extLst>
  </p:cmAuthor>
  <p:cmAuthor id="3" name="Mark Noll" initials="MN" lastIdx="1" clrIdx="2">
    <p:extLst>
      <p:ext uri="{19B8F6BF-5375-455C-9EA6-DF929625EA0E}">
        <p15:presenceInfo xmlns:p15="http://schemas.microsoft.com/office/powerpoint/2012/main" userId="Mark Noll" providerId="None"/>
      </p:ext>
    </p:extLst>
  </p:cmAuthor>
  <p:cmAuthor id="4" name="Jesse Smith" initials="JS" lastIdx="29" clrIdx="3">
    <p:extLst>
      <p:ext uri="{19B8F6BF-5375-455C-9EA6-DF929625EA0E}">
        <p15:presenceInfo xmlns:p15="http://schemas.microsoft.com/office/powerpoint/2012/main" userId="6f700f071b32ccf5" providerId="Windows Live"/>
      </p:ext>
    </p:extLst>
  </p:cmAuthor>
  <p:cmAuthor id="5" name="Alaina Totten" initials="AT" lastIdx="21" clrIdx="4">
    <p:extLst>
      <p:ext uri="{19B8F6BF-5375-455C-9EA6-DF929625EA0E}">
        <p15:presenceInfo xmlns:p15="http://schemas.microsoft.com/office/powerpoint/2012/main" userId="Alaina Totten" providerId="None"/>
      </p:ext>
    </p:extLst>
  </p:cmAuthor>
  <p:cmAuthor id="6" name="Jesse Smith" initials="JS [2]" lastIdx="16" clrIdx="5">
    <p:extLst>
      <p:ext uri="{19B8F6BF-5375-455C-9EA6-DF929625EA0E}">
        <p15:presenceInfo xmlns:p15="http://schemas.microsoft.com/office/powerpoint/2012/main" userId="Jesse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F2F2F2"/>
    <a:srgbClr val="000000"/>
    <a:srgbClr val="004C6C"/>
    <a:srgbClr val="8D82A3"/>
    <a:srgbClr val="80BE25"/>
    <a:srgbClr val="E66827"/>
    <a:srgbClr val="009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5133" autoAdjust="0"/>
  </p:normalViewPr>
  <p:slideViewPr>
    <p:cSldViewPr snapToGrid="0">
      <p:cViewPr varScale="1">
        <p:scale>
          <a:sx n="145" d="100"/>
          <a:sy n="145" d="100"/>
        </p:scale>
        <p:origin x="138" y="28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4" d="100"/>
          <a:sy n="94" d="100"/>
        </p:scale>
        <p:origin x="575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0542C-2244-4795-924F-58BBD31FDD56}"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FD4434F3-6481-49AA-9C56-6CEC0A3D4967}">
      <dgm:prSet phldrT="[Text]" custT="1"/>
      <dgm:spPr/>
      <dgm:t>
        <a:bodyPr/>
        <a:lstStyle/>
        <a:p>
          <a:r>
            <a:rPr lang="en-US" sz="2800" dirty="0"/>
            <a:t>Proxy Day Selection</a:t>
          </a:r>
        </a:p>
      </dgm:t>
    </dgm:pt>
    <dgm:pt modelId="{8E653930-0B3B-4569-B781-13B7765C3B98}" type="parTrans" cxnId="{C9EA7678-79E5-4D20-BBF4-5A0192002ABE}">
      <dgm:prSet/>
      <dgm:spPr/>
      <dgm:t>
        <a:bodyPr/>
        <a:lstStyle/>
        <a:p>
          <a:endParaRPr lang="en-US"/>
        </a:p>
      </dgm:t>
    </dgm:pt>
    <dgm:pt modelId="{513C4811-4F31-4259-B9FD-2AF7F9EC233A}" type="sibTrans" cxnId="{C9EA7678-79E5-4D20-BBF4-5A0192002ABE}">
      <dgm:prSet/>
      <dgm:spPr/>
      <dgm:t>
        <a:bodyPr/>
        <a:lstStyle/>
        <a:p>
          <a:endParaRPr lang="en-US"/>
        </a:p>
      </dgm:t>
    </dgm:pt>
    <dgm:pt modelId="{A2042CE6-F7DE-47DA-9146-52133E13B304}">
      <dgm:prSet phldrT="[Text]" custT="1"/>
      <dgm:spPr/>
      <dgm:t>
        <a:bodyPr/>
        <a:lstStyle/>
        <a:p>
          <a:r>
            <a:rPr lang="en-US" sz="1800" dirty="0"/>
            <a:t>Three proxy days were selected for each event day based on SCE system load</a:t>
          </a:r>
        </a:p>
      </dgm:t>
    </dgm:pt>
    <dgm:pt modelId="{A77DCF29-4F3B-4316-B4A2-90F9F7AB7E73}" type="parTrans" cxnId="{D6BDE0E7-A254-409E-AE44-E0EC9D6B282E}">
      <dgm:prSet/>
      <dgm:spPr/>
      <dgm:t>
        <a:bodyPr/>
        <a:lstStyle/>
        <a:p>
          <a:endParaRPr lang="en-US"/>
        </a:p>
      </dgm:t>
    </dgm:pt>
    <dgm:pt modelId="{803692CD-B1B1-4094-9ABC-963E07A5A4BE}" type="sibTrans" cxnId="{D6BDE0E7-A254-409E-AE44-E0EC9D6B282E}">
      <dgm:prSet/>
      <dgm:spPr/>
      <dgm:t>
        <a:bodyPr/>
        <a:lstStyle/>
        <a:p>
          <a:endParaRPr lang="en-US"/>
        </a:p>
      </dgm:t>
    </dgm:pt>
    <dgm:pt modelId="{05C19AA4-EDB4-4704-BD02-E0D36DFDD4EC}">
      <dgm:prSet phldrT="[Text]" custT="1"/>
      <dgm:spPr/>
      <dgm:t>
        <a:bodyPr/>
        <a:lstStyle/>
        <a:p>
          <a:r>
            <a:rPr lang="en-US" sz="2800" dirty="0"/>
            <a:t>Matched Controls</a:t>
          </a:r>
        </a:p>
      </dgm:t>
    </dgm:pt>
    <dgm:pt modelId="{986CCDFC-27DC-450A-8F6A-E11B3F0CB0CE}" type="parTrans" cxnId="{E5B2939E-D1EA-4C88-B7D2-E98658016AA9}">
      <dgm:prSet/>
      <dgm:spPr/>
      <dgm:t>
        <a:bodyPr/>
        <a:lstStyle/>
        <a:p>
          <a:endParaRPr lang="en-US"/>
        </a:p>
      </dgm:t>
    </dgm:pt>
    <dgm:pt modelId="{C9A39EE2-735F-4C01-A0B3-DA12645F38F7}" type="sibTrans" cxnId="{E5B2939E-D1EA-4C88-B7D2-E98658016AA9}">
      <dgm:prSet/>
      <dgm:spPr/>
      <dgm:t>
        <a:bodyPr/>
        <a:lstStyle/>
        <a:p>
          <a:endParaRPr lang="en-US"/>
        </a:p>
      </dgm:t>
    </dgm:pt>
    <dgm:pt modelId="{D7C09840-D104-44C1-82B8-16644C0D8671}">
      <dgm:prSet phldrT="[Text]" custT="1"/>
      <dgm:spPr/>
      <dgm:t>
        <a:bodyPr/>
        <a:lstStyle/>
        <a:p>
          <a:r>
            <a:rPr lang="en-US" sz="1800" kern="1200" dirty="0"/>
            <a:t>A control customer was chosen for each participant based on individual load during all proxy days</a:t>
          </a:r>
        </a:p>
      </dgm:t>
    </dgm:pt>
    <dgm:pt modelId="{F9CCEE8C-D162-4BCF-B7CF-7B189E24B748}" type="parTrans" cxnId="{0F417888-68DD-427A-B7EE-B880F6555F80}">
      <dgm:prSet/>
      <dgm:spPr/>
      <dgm:t>
        <a:bodyPr/>
        <a:lstStyle/>
        <a:p>
          <a:endParaRPr lang="en-US"/>
        </a:p>
      </dgm:t>
    </dgm:pt>
    <dgm:pt modelId="{DA57BEE5-870F-4241-97BB-A9E582134717}" type="sibTrans" cxnId="{0F417888-68DD-427A-B7EE-B880F6555F80}">
      <dgm:prSet/>
      <dgm:spPr/>
      <dgm:t>
        <a:bodyPr/>
        <a:lstStyle/>
        <a:p>
          <a:endParaRPr lang="en-US"/>
        </a:p>
      </dgm:t>
    </dgm:pt>
    <dgm:pt modelId="{7C1B63D0-FA86-474D-9D26-B087ED91A898}">
      <dgm:prSet phldrT="[Text]" custT="1"/>
      <dgm:spPr/>
      <dgm:t>
        <a:bodyPr/>
        <a:lstStyle/>
        <a:p>
          <a:r>
            <a:rPr lang="en-US" sz="2800" dirty="0"/>
            <a:t>Regression Analysis</a:t>
          </a:r>
        </a:p>
      </dgm:t>
    </dgm:pt>
    <dgm:pt modelId="{79B9C0E9-65C3-4151-963C-F7838A40F0E9}" type="parTrans" cxnId="{195604A9-363D-4BC8-97F6-DC1D447B5181}">
      <dgm:prSet/>
      <dgm:spPr/>
      <dgm:t>
        <a:bodyPr/>
        <a:lstStyle/>
        <a:p>
          <a:endParaRPr lang="en-US"/>
        </a:p>
      </dgm:t>
    </dgm:pt>
    <dgm:pt modelId="{DCF12533-F118-4DC9-AF7B-F1E263501249}" type="sibTrans" cxnId="{195604A9-363D-4BC8-97F6-DC1D447B5181}">
      <dgm:prSet/>
      <dgm:spPr/>
      <dgm:t>
        <a:bodyPr/>
        <a:lstStyle/>
        <a:p>
          <a:endParaRPr lang="en-US"/>
        </a:p>
      </dgm:t>
    </dgm:pt>
    <dgm:pt modelId="{19EF707F-9E88-489D-9C4B-871C340CA516}">
      <dgm:prSet phldrT="[Text]" custT="1"/>
      <dgm:spPr/>
      <dgm:t>
        <a:bodyPr/>
        <a:lstStyle/>
        <a:p>
          <a:r>
            <a:rPr lang="en-US" sz="1800" dirty="0"/>
            <a:t>Difference-in-differences panel regression</a:t>
          </a:r>
        </a:p>
      </dgm:t>
    </dgm:pt>
    <dgm:pt modelId="{C6340CD6-9D91-41D7-BC99-4EAC2C2E4798}" type="parTrans" cxnId="{A5B37B29-8BDE-48B1-B2CE-A736060A5B7F}">
      <dgm:prSet/>
      <dgm:spPr/>
      <dgm:t>
        <a:bodyPr/>
        <a:lstStyle/>
        <a:p>
          <a:endParaRPr lang="en-US"/>
        </a:p>
      </dgm:t>
    </dgm:pt>
    <dgm:pt modelId="{EF66DBB9-C33F-4A32-B375-ADE9F7E1AAA6}" type="sibTrans" cxnId="{A5B37B29-8BDE-48B1-B2CE-A736060A5B7F}">
      <dgm:prSet/>
      <dgm:spPr/>
      <dgm:t>
        <a:bodyPr/>
        <a:lstStyle/>
        <a:p>
          <a:endParaRPr lang="en-US"/>
        </a:p>
      </dgm:t>
    </dgm:pt>
    <dgm:pt modelId="{F4686150-E6FE-4402-9320-F02C3C8C3532}">
      <dgm:prSet phldrT="[Text]" custT="1"/>
      <dgm:spPr/>
      <dgm:t>
        <a:bodyPr/>
        <a:lstStyle/>
        <a:p>
          <a:r>
            <a:rPr lang="en-US" sz="1800" dirty="0"/>
            <a:t>Hourly event impacts estimated by subcategory and across all customers</a:t>
          </a:r>
        </a:p>
      </dgm:t>
    </dgm:pt>
    <dgm:pt modelId="{F5F712D1-9C20-4142-BE00-7E3CE8C6E9A4}" type="parTrans" cxnId="{E27A96B1-6BB4-450D-AE0B-10A0B7C0079F}">
      <dgm:prSet/>
      <dgm:spPr/>
      <dgm:t>
        <a:bodyPr/>
        <a:lstStyle/>
        <a:p>
          <a:endParaRPr lang="en-US"/>
        </a:p>
      </dgm:t>
    </dgm:pt>
    <dgm:pt modelId="{15C3C9EC-7963-414D-98FC-A3AB8226209A}" type="sibTrans" cxnId="{E27A96B1-6BB4-450D-AE0B-10A0B7C0079F}">
      <dgm:prSet/>
      <dgm:spPr/>
      <dgm:t>
        <a:bodyPr/>
        <a:lstStyle/>
        <a:p>
          <a:endParaRPr lang="en-US"/>
        </a:p>
      </dgm:t>
    </dgm:pt>
    <dgm:pt modelId="{067B362C-12B0-4453-9003-2EC32B412B4F}">
      <dgm:prSet phldrT="[Text]" custT="1"/>
      <dgm:spPr/>
      <dgm:t>
        <a:bodyPr/>
        <a:lstStyle/>
        <a:p>
          <a:r>
            <a:rPr lang="en-US" sz="1800" dirty="0"/>
            <a:t>Separate regression for each event day hour using event day and it’s 3 proxy days</a:t>
          </a:r>
        </a:p>
      </dgm:t>
    </dgm:pt>
    <dgm:pt modelId="{2E4B63FA-83EF-413A-AF2A-5D0830D95D77}" type="parTrans" cxnId="{C8BB0BAF-D2EE-4191-A807-F7CD809A90A9}">
      <dgm:prSet/>
      <dgm:spPr/>
      <dgm:t>
        <a:bodyPr/>
        <a:lstStyle/>
        <a:p>
          <a:endParaRPr lang="en-US"/>
        </a:p>
      </dgm:t>
    </dgm:pt>
    <dgm:pt modelId="{4B340DA0-7A94-47C6-9F64-0B076003EC75}" type="sibTrans" cxnId="{C8BB0BAF-D2EE-4191-A807-F7CD809A90A9}">
      <dgm:prSet/>
      <dgm:spPr/>
      <dgm:t>
        <a:bodyPr/>
        <a:lstStyle/>
        <a:p>
          <a:endParaRPr lang="en-US"/>
        </a:p>
      </dgm:t>
    </dgm:pt>
    <dgm:pt modelId="{F65D49C0-F512-416A-BEC8-DFB6A8376B70}">
      <dgm:prSet phldrT="[Text]" custT="1"/>
      <dgm:spPr/>
      <dgm:t>
        <a:bodyPr/>
        <a:lstStyle/>
        <a:p>
          <a:r>
            <a:rPr lang="en-US" sz="1800" kern="1200" dirty="0"/>
            <a:t>Hard matched within NEM status, climate zone, size quartile, and t</a:t>
          </a:r>
          <a:r>
            <a:rPr lang="en-US" sz="1800" kern="1200" dirty="0">
              <a:solidFill>
                <a:srgbClr val="757575">
                  <a:hueOff val="0"/>
                  <a:satOff val="0"/>
                  <a:lumOff val="0"/>
                  <a:alphaOff val="0"/>
                </a:srgbClr>
              </a:solidFill>
              <a:latin typeface="Corbel"/>
              <a:ea typeface="+mn-ea"/>
              <a:cs typeface="+mn-cs"/>
            </a:rPr>
            <a:t>ariff rate (Dynamic vs. Flat) </a:t>
          </a:r>
          <a:r>
            <a:rPr lang="en-US" sz="1800" kern="1200" dirty="0"/>
            <a:t>groups</a:t>
          </a:r>
        </a:p>
      </dgm:t>
    </dgm:pt>
    <dgm:pt modelId="{533462A6-20FA-4310-A5C6-32F9B97CC6AE}" type="parTrans" cxnId="{C3E10802-16FE-4C79-AE61-C9941969D155}">
      <dgm:prSet/>
      <dgm:spPr/>
      <dgm:t>
        <a:bodyPr/>
        <a:lstStyle/>
        <a:p>
          <a:endParaRPr lang="en-US"/>
        </a:p>
      </dgm:t>
    </dgm:pt>
    <dgm:pt modelId="{81789611-18D6-4FD7-A6EC-17CA4018BDD7}" type="sibTrans" cxnId="{C3E10802-16FE-4C79-AE61-C9941969D155}">
      <dgm:prSet/>
      <dgm:spPr/>
      <dgm:t>
        <a:bodyPr/>
        <a:lstStyle/>
        <a:p>
          <a:endParaRPr lang="en-US"/>
        </a:p>
      </dgm:t>
    </dgm:pt>
    <dgm:pt modelId="{34BECF78-C82F-4CF0-A5A1-32D7028A0BE3}">
      <dgm:prSet phldrT="[Text]" custT="1"/>
      <dgm:spPr/>
      <dgm:t>
        <a:bodyPr/>
        <a:lstStyle/>
        <a:p>
          <a:r>
            <a:rPr lang="en-US" sz="1800" kern="1200" dirty="0"/>
            <a:t>Propensity score matching model with replacement</a:t>
          </a:r>
        </a:p>
      </dgm:t>
    </dgm:pt>
    <dgm:pt modelId="{D82568E8-2574-455A-A7A1-A7ABB8003A8B}" type="parTrans" cxnId="{28896020-FE7F-4FDE-9E91-69984D87E0CC}">
      <dgm:prSet/>
      <dgm:spPr/>
      <dgm:t>
        <a:bodyPr/>
        <a:lstStyle/>
        <a:p>
          <a:endParaRPr lang="en-US"/>
        </a:p>
      </dgm:t>
    </dgm:pt>
    <dgm:pt modelId="{BD30CD82-2395-4C99-AE49-CA6BD2307D03}" type="sibTrans" cxnId="{28896020-FE7F-4FDE-9E91-69984D87E0CC}">
      <dgm:prSet/>
      <dgm:spPr/>
      <dgm:t>
        <a:bodyPr/>
        <a:lstStyle/>
        <a:p>
          <a:endParaRPr lang="en-US"/>
        </a:p>
      </dgm:t>
    </dgm:pt>
    <dgm:pt modelId="{AAE60A66-0B74-45E8-A7AB-2D561942BF89}">
      <dgm:prSet phldrT="[Text]" custT="1"/>
      <dgm:spPr/>
      <dgm:t>
        <a:bodyPr/>
        <a:lstStyle/>
        <a:p>
          <a:r>
            <a:rPr lang="en-US" sz="1800" kern="1200" dirty="0">
              <a:solidFill>
                <a:srgbClr val="757575">
                  <a:hueOff val="0"/>
                  <a:satOff val="0"/>
                  <a:lumOff val="0"/>
                  <a:alphaOff val="0"/>
                </a:srgbClr>
              </a:solidFill>
              <a:latin typeface="Corbel"/>
              <a:ea typeface="+mn-ea"/>
              <a:cs typeface="+mn-cs"/>
            </a:rPr>
            <a:t>Climate Zones 5, 6, and 8 were bundled together to improve matching</a:t>
          </a:r>
        </a:p>
      </dgm:t>
    </dgm:pt>
    <dgm:pt modelId="{98A2DE0D-C02C-4FE9-B317-9043AA6D8315}" type="parTrans" cxnId="{330C715C-B0FF-4CB5-8750-D9443C271BF2}">
      <dgm:prSet/>
      <dgm:spPr/>
      <dgm:t>
        <a:bodyPr/>
        <a:lstStyle/>
        <a:p>
          <a:endParaRPr lang="en-US"/>
        </a:p>
      </dgm:t>
    </dgm:pt>
    <dgm:pt modelId="{1EB2F2B0-C980-4E74-BAC8-86BD1CDC502A}" type="sibTrans" cxnId="{330C715C-B0FF-4CB5-8750-D9443C271BF2}">
      <dgm:prSet/>
      <dgm:spPr/>
      <dgm:t>
        <a:bodyPr/>
        <a:lstStyle/>
        <a:p>
          <a:endParaRPr lang="en-US"/>
        </a:p>
      </dgm:t>
    </dgm:pt>
    <dgm:pt modelId="{BEC2E90B-97D9-4DDE-84B4-3FD38BE30C7C}">
      <dgm:prSet phldrT="[Text]" custT="1"/>
      <dgm:spPr/>
      <dgm:t>
        <a:bodyPr/>
        <a:lstStyle/>
        <a:p>
          <a:r>
            <a:rPr lang="en-US" sz="1800" dirty="0"/>
            <a:t>Proxy days are have similar characteristics to event days, but there were no events called. </a:t>
          </a:r>
        </a:p>
      </dgm:t>
    </dgm:pt>
    <dgm:pt modelId="{274051C8-D14D-4FE0-B4CC-314E5E1B341A}" type="parTrans" cxnId="{AB6B9E2D-A9B3-485F-8DF9-A113E9B5ACF8}">
      <dgm:prSet/>
      <dgm:spPr/>
      <dgm:t>
        <a:bodyPr/>
        <a:lstStyle/>
        <a:p>
          <a:endParaRPr lang="en-US"/>
        </a:p>
      </dgm:t>
    </dgm:pt>
    <dgm:pt modelId="{16D44C69-39D0-4642-BFC7-E679E7514539}" type="sibTrans" cxnId="{AB6B9E2D-A9B3-485F-8DF9-A113E9B5ACF8}">
      <dgm:prSet/>
      <dgm:spPr/>
      <dgm:t>
        <a:bodyPr/>
        <a:lstStyle/>
        <a:p>
          <a:endParaRPr lang="en-US"/>
        </a:p>
      </dgm:t>
    </dgm:pt>
    <dgm:pt modelId="{7F2193ED-E7A3-461D-8A2F-95FA763C67EC}" type="pres">
      <dgm:prSet presAssocID="{9040542C-2244-4795-924F-58BBD31FDD56}" presName="Name0" presStyleCnt="0">
        <dgm:presLayoutVars>
          <dgm:dir/>
          <dgm:animLvl val="lvl"/>
          <dgm:resizeHandles val="exact"/>
        </dgm:presLayoutVars>
      </dgm:prSet>
      <dgm:spPr/>
    </dgm:pt>
    <dgm:pt modelId="{C9780B77-9E4D-4C0A-9D66-5B049778BF0B}" type="pres">
      <dgm:prSet presAssocID="{FD4434F3-6481-49AA-9C56-6CEC0A3D4967}" presName="composite" presStyleCnt="0"/>
      <dgm:spPr/>
    </dgm:pt>
    <dgm:pt modelId="{85A38B59-AD06-435C-88D8-7F84AD9F849D}" type="pres">
      <dgm:prSet presAssocID="{FD4434F3-6481-49AA-9C56-6CEC0A3D4967}" presName="parTx" presStyleLbl="node1" presStyleIdx="0" presStyleCnt="3" custScaleY="89862">
        <dgm:presLayoutVars>
          <dgm:chMax val="0"/>
          <dgm:chPref val="0"/>
          <dgm:bulletEnabled val="1"/>
        </dgm:presLayoutVars>
      </dgm:prSet>
      <dgm:spPr/>
    </dgm:pt>
    <dgm:pt modelId="{27BF3851-6B2A-4F22-BCAE-BDB5653499B3}" type="pres">
      <dgm:prSet presAssocID="{FD4434F3-6481-49AA-9C56-6CEC0A3D4967}" presName="desTx" presStyleLbl="revTx" presStyleIdx="0" presStyleCnt="3">
        <dgm:presLayoutVars>
          <dgm:bulletEnabled val="1"/>
        </dgm:presLayoutVars>
      </dgm:prSet>
      <dgm:spPr/>
    </dgm:pt>
    <dgm:pt modelId="{26A0195D-02D9-48FF-96AA-7211A8879E90}" type="pres">
      <dgm:prSet presAssocID="{513C4811-4F31-4259-B9FD-2AF7F9EC233A}" presName="space" presStyleCnt="0"/>
      <dgm:spPr/>
    </dgm:pt>
    <dgm:pt modelId="{EAB282B4-7B4B-4D19-BB8D-5173DD2A25E1}" type="pres">
      <dgm:prSet presAssocID="{05C19AA4-EDB4-4704-BD02-E0D36DFDD4EC}" presName="composite" presStyleCnt="0"/>
      <dgm:spPr/>
    </dgm:pt>
    <dgm:pt modelId="{5D7CEB5F-A93E-48BD-B998-BB980A4A6558}" type="pres">
      <dgm:prSet presAssocID="{05C19AA4-EDB4-4704-BD02-E0D36DFDD4EC}" presName="parTx" presStyleLbl="node1" presStyleIdx="1" presStyleCnt="3" custScaleY="89875">
        <dgm:presLayoutVars>
          <dgm:chMax val="0"/>
          <dgm:chPref val="0"/>
          <dgm:bulletEnabled val="1"/>
        </dgm:presLayoutVars>
      </dgm:prSet>
      <dgm:spPr/>
    </dgm:pt>
    <dgm:pt modelId="{16CA4447-A510-4D76-88D1-195D297DE3BD}" type="pres">
      <dgm:prSet presAssocID="{05C19AA4-EDB4-4704-BD02-E0D36DFDD4EC}" presName="desTx" presStyleLbl="revTx" presStyleIdx="1" presStyleCnt="3">
        <dgm:presLayoutVars>
          <dgm:bulletEnabled val="1"/>
        </dgm:presLayoutVars>
      </dgm:prSet>
      <dgm:spPr/>
    </dgm:pt>
    <dgm:pt modelId="{88AEE031-5F79-44F6-8EF2-A3C385A7B29B}" type="pres">
      <dgm:prSet presAssocID="{C9A39EE2-735F-4C01-A0B3-DA12645F38F7}" presName="space" presStyleCnt="0"/>
      <dgm:spPr/>
    </dgm:pt>
    <dgm:pt modelId="{8EB73C49-150E-47F9-A19C-DEC6CEDA1494}" type="pres">
      <dgm:prSet presAssocID="{7C1B63D0-FA86-474D-9D26-B087ED91A898}" presName="composite" presStyleCnt="0"/>
      <dgm:spPr/>
    </dgm:pt>
    <dgm:pt modelId="{CF5D5510-527B-4052-A0BC-398F4D22AAA1}" type="pres">
      <dgm:prSet presAssocID="{7C1B63D0-FA86-474D-9D26-B087ED91A898}" presName="parTx" presStyleLbl="node1" presStyleIdx="2" presStyleCnt="3" custScaleY="90544">
        <dgm:presLayoutVars>
          <dgm:chMax val="0"/>
          <dgm:chPref val="0"/>
          <dgm:bulletEnabled val="1"/>
        </dgm:presLayoutVars>
      </dgm:prSet>
      <dgm:spPr/>
    </dgm:pt>
    <dgm:pt modelId="{E096AE2D-D2EC-4E7B-9BCB-05AB41F2C1B4}" type="pres">
      <dgm:prSet presAssocID="{7C1B63D0-FA86-474D-9D26-B087ED91A898}" presName="desTx" presStyleLbl="revTx" presStyleIdx="2" presStyleCnt="3">
        <dgm:presLayoutVars>
          <dgm:bulletEnabled val="1"/>
        </dgm:presLayoutVars>
      </dgm:prSet>
      <dgm:spPr/>
    </dgm:pt>
  </dgm:ptLst>
  <dgm:cxnLst>
    <dgm:cxn modelId="{C3E10802-16FE-4C79-AE61-C9941969D155}" srcId="{05C19AA4-EDB4-4704-BD02-E0D36DFDD4EC}" destId="{F65D49C0-F512-416A-BEC8-DFB6A8376B70}" srcOrd="1" destOrd="0" parTransId="{533462A6-20FA-4310-A5C6-32F9B97CC6AE}" sibTransId="{81789611-18D6-4FD7-A6EC-17CA4018BDD7}"/>
    <dgm:cxn modelId="{28896020-FE7F-4FDE-9E91-69984D87E0CC}" srcId="{05C19AA4-EDB4-4704-BD02-E0D36DFDD4EC}" destId="{34BECF78-C82F-4CF0-A5A1-32D7028A0BE3}" srcOrd="2" destOrd="0" parTransId="{D82568E8-2574-455A-A7A1-A7ABB8003A8B}" sibTransId="{BD30CD82-2395-4C99-AE49-CA6BD2307D03}"/>
    <dgm:cxn modelId="{C82B1421-56A4-444A-AACF-986F8B2D6CF2}" type="presOf" srcId="{A2042CE6-F7DE-47DA-9146-52133E13B304}" destId="{27BF3851-6B2A-4F22-BCAE-BDB5653499B3}" srcOrd="0" destOrd="0" presId="urn:microsoft.com/office/officeart/2005/8/layout/chevron1"/>
    <dgm:cxn modelId="{BAA3FA23-0796-4F3F-AFCD-030B12FE5DA0}" type="presOf" srcId="{9040542C-2244-4795-924F-58BBD31FDD56}" destId="{7F2193ED-E7A3-461D-8A2F-95FA763C67EC}" srcOrd="0" destOrd="0" presId="urn:microsoft.com/office/officeart/2005/8/layout/chevron1"/>
    <dgm:cxn modelId="{A5B37B29-8BDE-48B1-B2CE-A736060A5B7F}" srcId="{7C1B63D0-FA86-474D-9D26-B087ED91A898}" destId="{19EF707F-9E88-489D-9C4B-871C340CA516}" srcOrd="0" destOrd="0" parTransId="{C6340CD6-9D91-41D7-BC99-4EAC2C2E4798}" sibTransId="{EF66DBB9-C33F-4A32-B375-ADE9F7E1AAA6}"/>
    <dgm:cxn modelId="{AB6B9E2D-A9B3-485F-8DF9-A113E9B5ACF8}" srcId="{FD4434F3-6481-49AA-9C56-6CEC0A3D4967}" destId="{BEC2E90B-97D9-4DDE-84B4-3FD38BE30C7C}" srcOrd="1" destOrd="0" parTransId="{274051C8-D14D-4FE0-B4CC-314E5E1B341A}" sibTransId="{16D44C69-39D0-4642-BFC7-E679E7514539}"/>
    <dgm:cxn modelId="{11A5D931-C040-4A81-9E92-F94FF56DB7A3}" type="presOf" srcId="{7C1B63D0-FA86-474D-9D26-B087ED91A898}" destId="{CF5D5510-527B-4052-A0BC-398F4D22AAA1}" srcOrd="0" destOrd="0" presId="urn:microsoft.com/office/officeart/2005/8/layout/chevron1"/>
    <dgm:cxn modelId="{330C715C-B0FF-4CB5-8750-D9443C271BF2}" srcId="{F65D49C0-F512-416A-BEC8-DFB6A8376B70}" destId="{AAE60A66-0B74-45E8-A7AB-2D561942BF89}" srcOrd="0" destOrd="0" parTransId="{98A2DE0D-C02C-4FE9-B317-9043AA6D8315}" sibTransId="{1EB2F2B0-C980-4E74-BAC8-86BD1CDC502A}"/>
    <dgm:cxn modelId="{9F3FEB43-738C-41A7-94BB-C3FCFB561C1C}" type="presOf" srcId="{D7C09840-D104-44C1-82B8-16644C0D8671}" destId="{16CA4447-A510-4D76-88D1-195D297DE3BD}" srcOrd="0" destOrd="0" presId="urn:microsoft.com/office/officeart/2005/8/layout/chevron1"/>
    <dgm:cxn modelId="{91F1BF69-1E7E-4AC9-BAD0-C3EFEA318282}" type="presOf" srcId="{BEC2E90B-97D9-4DDE-84B4-3FD38BE30C7C}" destId="{27BF3851-6B2A-4F22-BCAE-BDB5653499B3}" srcOrd="0" destOrd="1" presId="urn:microsoft.com/office/officeart/2005/8/layout/chevron1"/>
    <dgm:cxn modelId="{A64E5373-1B14-49E9-A664-591F624BFA08}" type="presOf" srcId="{F4686150-E6FE-4402-9320-F02C3C8C3532}" destId="{E096AE2D-D2EC-4E7B-9BCB-05AB41F2C1B4}" srcOrd="0" destOrd="1" presId="urn:microsoft.com/office/officeart/2005/8/layout/chevron1"/>
    <dgm:cxn modelId="{C9EA7678-79E5-4D20-BBF4-5A0192002ABE}" srcId="{9040542C-2244-4795-924F-58BBD31FDD56}" destId="{FD4434F3-6481-49AA-9C56-6CEC0A3D4967}" srcOrd="0" destOrd="0" parTransId="{8E653930-0B3B-4569-B781-13B7765C3B98}" sibTransId="{513C4811-4F31-4259-B9FD-2AF7F9EC233A}"/>
    <dgm:cxn modelId="{75B89879-A21D-4E80-B24B-27E4E2C4B3CE}" type="presOf" srcId="{F65D49C0-F512-416A-BEC8-DFB6A8376B70}" destId="{16CA4447-A510-4D76-88D1-195D297DE3BD}" srcOrd="0" destOrd="1" presId="urn:microsoft.com/office/officeart/2005/8/layout/chevron1"/>
    <dgm:cxn modelId="{0F417888-68DD-427A-B7EE-B880F6555F80}" srcId="{05C19AA4-EDB4-4704-BD02-E0D36DFDD4EC}" destId="{D7C09840-D104-44C1-82B8-16644C0D8671}" srcOrd="0" destOrd="0" parTransId="{F9CCEE8C-D162-4BCF-B7CF-7B189E24B748}" sibTransId="{DA57BEE5-870F-4241-97BB-A9E582134717}"/>
    <dgm:cxn modelId="{E5B2939E-D1EA-4C88-B7D2-E98658016AA9}" srcId="{9040542C-2244-4795-924F-58BBD31FDD56}" destId="{05C19AA4-EDB4-4704-BD02-E0D36DFDD4EC}" srcOrd="1" destOrd="0" parTransId="{986CCDFC-27DC-450A-8F6A-E11B3F0CB0CE}" sibTransId="{C9A39EE2-735F-4C01-A0B3-DA12645F38F7}"/>
    <dgm:cxn modelId="{195604A9-363D-4BC8-97F6-DC1D447B5181}" srcId="{9040542C-2244-4795-924F-58BBD31FDD56}" destId="{7C1B63D0-FA86-474D-9D26-B087ED91A898}" srcOrd="2" destOrd="0" parTransId="{79B9C0E9-65C3-4151-963C-F7838A40F0E9}" sibTransId="{DCF12533-F118-4DC9-AF7B-F1E263501249}"/>
    <dgm:cxn modelId="{C8BB0BAF-D2EE-4191-A807-F7CD809A90A9}" srcId="{7C1B63D0-FA86-474D-9D26-B087ED91A898}" destId="{067B362C-12B0-4453-9003-2EC32B412B4F}" srcOrd="2" destOrd="0" parTransId="{2E4B63FA-83EF-413A-AF2A-5D0830D95D77}" sibTransId="{4B340DA0-7A94-47C6-9F64-0B076003EC75}"/>
    <dgm:cxn modelId="{E27A96B1-6BB4-450D-AE0B-10A0B7C0079F}" srcId="{7C1B63D0-FA86-474D-9D26-B087ED91A898}" destId="{F4686150-E6FE-4402-9320-F02C3C8C3532}" srcOrd="1" destOrd="0" parTransId="{F5F712D1-9C20-4142-BE00-7E3CE8C6E9A4}" sibTransId="{15C3C9EC-7963-414D-98FC-A3AB8226209A}"/>
    <dgm:cxn modelId="{02D060B5-2FC1-4E6C-B815-2F05251939D7}" type="presOf" srcId="{19EF707F-9E88-489D-9C4B-871C340CA516}" destId="{E096AE2D-D2EC-4E7B-9BCB-05AB41F2C1B4}" srcOrd="0" destOrd="0" presId="urn:microsoft.com/office/officeart/2005/8/layout/chevron1"/>
    <dgm:cxn modelId="{DFB37CB7-D7D3-4D33-8C8A-2CB602DF1BF9}" type="presOf" srcId="{05C19AA4-EDB4-4704-BD02-E0D36DFDD4EC}" destId="{5D7CEB5F-A93E-48BD-B998-BB980A4A6558}" srcOrd="0" destOrd="0" presId="urn:microsoft.com/office/officeart/2005/8/layout/chevron1"/>
    <dgm:cxn modelId="{8AE347BF-2FC5-4F82-93E1-73764FCBA032}" type="presOf" srcId="{067B362C-12B0-4453-9003-2EC32B412B4F}" destId="{E096AE2D-D2EC-4E7B-9BCB-05AB41F2C1B4}" srcOrd="0" destOrd="2" presId="urn:microsoft.com/office/officeart/2005/8/layout/chevron1"/>
    <dgm:cxn modelId="{2F5697DA-8D07-4155-9B00-B45ECF7D106C}" type="presOf" srcId="{FD4434F3-6481-49AA-9C56-6CEC0A3D4967}" destId="{85A38B59-AD06-435C-88D8-7F84AD9F849D}" srcOrd="0" destOrd="0" presId="urn:microsoft.com/office/officeart/2005/8/layout/chevron1"/>
    <dgm:cxn modelId="{99C59AE2-A70F-4E79-BA89-4B1016C9A4EF}" type="presOf" srcId="{34BECF78-C82F-4CF0-A5A1-32D7028A0BE3}" destId="{16CA4447-A510-4D76-88D1-195D297DE3BD}" srcOrd="0" destOrd="3" presId="urn:microsoft.com/office/officeart/2005/8/layout/chevron1"/>
    <dgm:cxn modelId="{D6BDE0E7-A254-409E-AE44-E0EC9D6B282E}" srcId="{FD4434F3-6481-49AA-9C56-6CEC0A3D4967}" destId="{A2042CE6-F7DE-47DA-9146-52133E13B304}" srcOrd="0" destOrd="0" parTransId="{A77DCF29-4F3B-4316-B4A2-90F9F7AB7E73}" sibTransId="{803692CD-B1B1-4094-9ABC-963E07A5A4BE}"/>
    <dgm:cxn modelId="{D5D5C1EC-3856-4761-A672-7B1576F874CA}" type="presOf" srcId="{AAE60A66-0B74-45E8-A7AB-2D561942BF89}" destId="{16CA4447-A510-4D76-88D1-195D297DE3BD}" srcOrd="0" destOrd="2" presId="urn:microsoft.com/office/officeart/2005/8/layout/chevron1"/>
    <dgm:cxn modelId="{9BE30878-123A-430A-A06F-D76337682B11}" type="presParOf" srcId="{7F2193ED-E7A3-461D-8A2F-95FA763C67EC}" destId="{C9780B77-9E4D-4C0A-9D66-5B049778BF0B}" srcOrd="0" destOrd="0" presId="urn:microsoft.com/office/officeart/2005/8/layout/chevron1"/>
    <dgm:cxn modelId="{B7AB380D-6BA5-4E55-8730-FC55F72A545A}" type="presParOf" srcId="{C9780B77-9E4D-4C0A-9D66-5B049778BF0B}" destId="{85A38B59-AD06-435C-88D8-7F84AD9F849D}" srcOrd="0" destOrd="0" presId="urn:microsoft.com/office/officeart/2005/8/layout/chevron1"/>
    <dgm:cxn modelId="{01E05C49-28CE-4C40-9641-046DD1F7E85E}" type="presParOf" srcId="{C9780B77-9E4D-4C0A-9D66-5B049778BF0B}" destId="{27BF3851-6B2A-4F22-BCAE-BDB5653499B3}" srcOrd="1" destOrd="0" presId="urn:microsoft.com/office/officeart/2005/8/layout/chevron1"/>
    <dgm:cxn modelId="{44D6BFCC-088A-4665-AD95-E2DD1A809F2A}" type="presParOf" srcId="{7F2193ED-E7A3-461D-8A2F-95FA763C67EC}" destId="{26A0195D-02D9-48FF-96AA-7211A8879E90}" srcOrd="1" destOrd="0" presId="urn:microsoft.com/office/officeart/2005/8/layout/chevron1"/>
    <dgm:cxn modelId="{1895F466-5A78-41A9-A35E-2CD9B4E56BEE}" type="presParOf" srcId="{7F2193ED-E7A3-461D-8A2F-95FA763C67EC}" destId="{EAB282B4-7B4B-4D19-BB8D-5173DD2A25E1}" srcOrd="2" destOrd="0" presId="urn:microsoft.com/office/officeart/2005/8/layout/chevron1"/>
    <dgm:cxn modelId="{9473009E-3947-44BA-BD62-05BCCFF3B581}" type="presParOf" srcId="{EAB282B4-7B4B-4D19-BB8D-5173DD2A25E1}" destId="{5D7CEB5F-A93E-48BD-B998-BB980A4A6558}" srcOrd="0" destOrd="0" presId="urn:microsoft.com/office/officeart/2005/8/layout/chevron1"/>
    <dgm:cxn modelId="{F737F93F-8D2A-45C7-9DEF-2B11D15C4F3C}" type="presParOf" srcId="{EAB282B4-7B4B-4D19-BB8D-5173DD2A25E1}" destId="{16CA4447-A510-4D76-88D1-195D297DE3BD}" srcOrd="1" destOrd="0" presId="urn:microsoft.com/office/officeart/2005/8/layout/chevron1"/>
    <dgm:cxn modelId="{1C8B74AA-1EC1-43FE-A7FE-7528791E5D6D}" type="presParOf" srcId="{7F2193ED-E7A3-461D-8A2F-95FA763C67EC}" destId="{88AEE031-5F79-44F6-8EF2-A3C385A7B29B}" srcOrd="3" destOrd="0" presId="urn:microsoft.com/office/officeart/2005/8/layout/chevron1"/>
    <dgm:cxn modelId="{80661103-9BBD-45D7-AFE2-A7C8FDA5638F}" type="presParOf" srcId="{7F2193ED-E7A3-461D-8A2F-95FA763C67EC}" destId="{8EB73C49-150E-47F9-A19C-DEC6CEDA1494}" srcOrd="4" destOrd="0" presId="urn:microsoft.com/office/officeart/2005/8/layout/chevron1"/>
    <dgm:cxn modelId="{C85FBF1E-5EF1-49C0-B45C-1A339A6A860E}" type="presParOf" srcId="{8EB73C49-150E-47F9-A19C-DEC6CEDA1494}" destId="{CF5D5510-527B-4052-A0BC-398F4D22AAA1}" srcOrd="0" destOrd="0" presId="urn:microsoft.com/office/officeart/2005/8/layout/chevron1"/>
    <dgm:cxn modelId="{69019577-EA9A-4D56-A053-66459BABBD1F}" type="presParOf" srcId="{8EB73C49-150E-47F9-A19C-DEC6CEDA1494}" destId="{E096AE2D-D2EC-4E7B-9BCB-05AB41F2C1B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38B59-AD06-435C-88D8-7F84AD9F849D}">
      <dsp:nvSpPr>
        <dsp:cNvPr id="0" name=""/>
        <dsp:cNvSpPr/>
      </dsp:nvSpPr>
      <dsp:spPr>
        <a:xfrm>
          <a:off x="7421" y="219083"/>
          <a:ext cx="3743849" cy="1078507"/>
        </a:xfrm>
        <a:prstGeom prst="chevron">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Proxy Day Selection</a:t>
          </a:r>
        </a:p>
      </dsp:txBody>
      <dsp:txXfrm>
        <a:off x="546675" y="219083"/>
        <a:ext cx="2665342" cy="1078507"/>
      </dsp:txXfrm>
    </dsp:sp>
    <dsp:sp modelId="{27BF3851-6B2A-4F22-BCAE-BDB5653499B3}">
      <dsp:nvSpPr>
        <dsp:cNvPr id="0" name=""/>
        <dsp:cNvSpPr/>
      </dsp:nvSpPr>
      <dsp:spPr>
        <a:xfrm>
          <a:off x="7421" y="1371566"/>
          <a:ext cx="2995079" cy="34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Three proxy days were selected for each event day based on SCE system load</a:t>
          </a:r>
        </a:p>
        <a:p>
          <a:pPr marL="171450" lvl="1" indent="-171450" algn="l" defTabSz="800100">
            <a:lnSpc>
              <a:spcPct val="90000"/>
            </a:lnSpc>
            <a:spcBef>
              <a:spcPct val="0"/>
            </a:spcBef>
            <a:spcAft>
              <a:spcPct val="15000"/>
            </a:spcAft>
            <a:buChar char="•"/>
          </a:pPr>
          <a:r>
            <a:rPr lang="en-US" sz="1800" kern="1200" dirty="0"/>
            <a:t>Proxy days are have similar characteristics to event days, but there were no events called. </a:t>
          </a:r>
        </a:p>
      </dsp:txBody>
      <dsp:txXfrm>
        <a:off x="7421" y="1371566"/>
        <a:ext cx="2995079" cy="3442500"/>
      </dsp:txXfrm>
    </dsp:sp>
    <dsp:sp modelId="{5D7CEB5F-A93E-48BD-B998-BB980A4A6558}">
      <dsp:nvSpPr>
        <dsp:cNvPr id="0" name=""/>
        <dsp:cNvSpPr/>
      </dsp:nvSpPr>
      <dsp:spPr>
        <a:xfrm>
          <a:off x="3535271" y="218706"/>
          <a:ext cx="3743849" cy="1079131"/>
        </a:xfrm>
        <a:prstGeom prst="chevron">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Matched Controls</a:t>
          </a:r>
        </a:p>
      </dsp:txBody>
      <dsp:txXfrm>
        <a:off x="4074837" y="218706"/>
        <a:ext cx="2664718" cy="1079131"/>
      </dsp:txXfrm>
    </dsp:sp>
    <dsp:sp modelId="{16CA4447-A510-4D76-88D1-195D297DE3BD}">
      <dsp:nvSpPr>
        <dsp:cNvPr id="0" name=""/>
        <dsp:cNvSpPr/>
      </dsp:nvSpPr>
      <dsp:spPr>
        <a:xfrm>
          <a:off x="3535271" y="1371943"/>
          <a:ext cx="2995079" cy="34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 control customer was chosen for each participant based on individual load during all proxy days</a:t>
          </a:r>
        </a:p>
        <a:p>
          <a:pPr marL="171450" lvl="1" indent="-171450" algn="l" defTabSz="800100">
            <a:lnSpc>
              <a:spcPct val="90000"/>
            </a:lnSpc>
            <a:spcBef>
              <a:spcPct val="0"/>
            </a:spcBef>
            <a:spcAft>
              <a:spcPct val="15000"/>
            </a:spcAft>
            <a:buChar char="•"/>
          </a:pPr>
          <a:r>
            <a:rPr lang="en-US" sz="1800" kern="1200" dirty="0"/>
            <a:t>Hard matched within NEM status, climate zone, size quartile, and t</a:t>
          </a:r>
          <a:r>
            <a:rPr lang="en-US" sz="1800" kern="1200" dirty="0">
              <a:solidFill>
                <a:srgbClr val="757575">
                  <a:hueOff val="0"/>
                  <a:satOff val="0"/>
                  <a:lumOff val="0"/>
                  <a:alphaOff val="0"/>
                </a:srgbClr>
              </a:solidFill>
              <a:latin typeface="Corbel"/>
              <a:ea typeface="+mn-ea"/>
              <a:cs typeface="+mn-cs"/>
            </a:rPr>
            <a:t>ariff rate (Dynamic vs. Flat) </a:t>
          </a:r>
          <a:r>
            <a:rPr lang="en-US" sz="1800" kern="1200" dirty="0"/>
            <a:t>groups</a:t>
          </a:r>
        </a:p>
        <a:p>
          <a:pPr marL="342900" lvl="2" indent="-171450" algn="l" defTabSz="800100">
            <a:lnSpc>
              <a:spcPct val="90000"/>
            </a:lnSpc>
            <a:spcBef>
              <a:spcPct val="0"/>
            </a:spcBef>
            <a:spcAft>
              <a:spcPct val="15000"/>
            </a:spcAft>
            <a:buChar char="•"/>
          </a:pPr>
          <a:r>
            <a:rPr lang="en-US" sz="1800" kern="1200" dirty="0">
              <a:solidFill>
                <a:srgbClr val="757575">
                  <a:hueOff val="0"/>
                  <a:satOff val="0"/>
                  <a:lumOff val="0"/>
                  <a:alphaOff val="0"/>
                </a:srgbClr>
              </a:solidFill>
              <a:latin typeface="Corbel"/>
              <a:ea typeface="+mn-ea"/>
              <a:cs typeface="+mn-cs"/>
            </a:rPr>
            <a:t>Climate Zones 5, 6, and 8 were bundled together to improve matching</a:t>
          </a:r>
        </a:p>
        <a:p>
          <a:pPr marL="171450" lvl="1" indent="-171450" algn="l" defTabSz="800100">
            <a:lnSpc>
              <a:spcPct val="90000"/>
            </a:lnSpc>
            <a:spcBef>
              <a:spcPct val="0"/>
            </a:spcBef>
            <a:spcAft>
              <a:spcPct val="15000"/>
            </a:spcAft>
            <a:buChar char="•"/>
          </a:pPr>
          <a:r>
            <a:rPr lang="en-US" sz="1800" kern="1200" dirty="0"/>
            <a:t>Propensity score matching model with replacement</a:t>
          </a:r>
        </a:p>
      </dsp:txBody>
      <dsp:txXfrm>
        <a:off x="3535271" y="1371943"/>
        <a:ext cx="2995079" cy="3442500"/>
      </dsp:txXfrm>
    </dsp:sp>
    <dsp:sp modelId="{CF5D5510-527B-4052-A0BC-398F4D22AAA1}">
      <dsp:nvSpPr>
        <dsp:cNvPr id="0" name=""/>
        <dsp:cNvSpPr/>
      </dsp:nvSpPr>
      <dsp:spPr>
        <a:xfrm>
          <a:off x="7063120" y="199060"/>
          <a:ext cx="3743849" cy="1111622"/>
        </a:xfrm>
        <a:prstGeom prst="chevron">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t>Regression Analysis</a:t>
          </a:r>
        </a:p>
      </dsp:txBody>
      <dsp:txXfrm>
        <a:off x="7618931" y="199060"/>
        <a:ext cx="2632227" cy="1111622"/>
      </dsp:txXfrm>
    </dsp:sp>
    <dsp:sp modelId="{E096AE2D-D2EC-4E7B-9BCB-05AB41F2C1B4}">
      <dsp:nvSpPr>
        <dsp:cNvPr id="0" name=""/>
        <dsp:cNvSpPr/>
      </dsp:nvSpPr>
      <dsp:spPr>
        <a:xfrm>
          <a:off x="7063120" y="1391589"/>
          <a:ext cx="2995079" cy="34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Difference-in-differences panel regression</a:t>
          </a:r>
        </a:p>
        <a:p>
          <a:pPr marL="171450" lvl="1" indent="-171450" algn="l" defTabSz="800100">
            <a:lnSpc>
              <a:spcPct val="90000"/>
            </a:lnSpc>
            <a:spcBef>
              <a:spcPct val="0"/>
            </a:spcBef>
            <a:spcAft>
              <a:spcPct val="15000"/>
            </a:spcAft>
            <a:buChar char="•"/>
          </a:pPr>
          <a:r>
            <a:rPr lang="en-US" sz="1800" kern="1200" dirty="0"/>
            <a:t>Hourly event impacts estimated by subcategory and across all customers</a:t>
          </a:r>
        </a:p>
        <a:p>
          <a:pPr marL="171450" lvl="1" indent="-171450" algn="l" defTabSz="800100">
            <a:lnSpc>
              <a:spcPct val="90000"/>
            </a:lnSpc>
            <a:spcBef>
              <a:spcPct val="0"/>
            </a:spcBef>
            <a:spcAft>
              <a:spcPct val="15000"/>
            </a:spcAft>
            <a:buChar char="•"/>
          </a:pPr>
          <a:r>
            <a:rPr lang="en-US" sz="1800" kern="1200" dirty="0"/>
            <a:t>Separate regression for each event day hour using event day and it’s 3 proxy days</a:t>
          </a:r>
        </a:p>
      </dsp:txBody>
      <dsp:txXfrm>
        <a:off x="7063120" y="1391589"/>
        <a:ext cx="2995079" cy="3442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419994-1A1A-4765-B80F-CE4966E4BFCE}" type="datetimeFigureOut">
              <a:rPr lang="en-US" smtClean="0"/>
              <a:t>5/7/2025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7476BE-9D50-4D15-82D1-22D9051A7EF8}" type="slidenum">
              <a:rPr lang="en-US" smtClean="0"/>
              <a:t>‹#›</a:t>
            </a:fld>
            <a:endParaRPr lang="en-US" dirty="0"/>
          </a:p>
        </p:txBody>
      </p:sp>
    </p:spTree>
    <p:extLst>
      <p:ext uri="{BB962C8B-B14F-4D97-AF65-F5344CB8AC3E}">
        <p14:creationId xmlns:p14="http://schemas.microsoft.com/office/powerpoint/2010/main" val="2097967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E8A5F-8FDD-4170-945C-E42C0604D102}" type="datetimeFigureOut">
              <a:rPr lang="en-US" smtClean="0"/>
              <a:t>5/7/2025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2C183-215B-4A48-BB2B-9A22347B7537}"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2C183-215B-4A48-BB2B-9A22347B7537}" type="slidenum">
              <a:rPr lang="en-US" smtClean="0"/>
              <a:t>2</a:t>
            </a:fld>
            <a:endParaRPr lang="en-US" dirty="0"/>
          </a:p>
        </p:txBody>
      </p:sp>
    </p:spTree>
    <p:extLst>
      <p:ext uri="{BB962C8B-B14F-4D97-AF65-F5344CB8AC3E}">
        <p14:creationId xmlns:p14="http://schemas.microsoft.com/office/powerpoint/2010/main" val="191349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822C183-215B-4A48-BB2B-9A22347B7537}" type="slidenum">
              <a:rPr lang="en-US" smtClean="0"/>
              <a:t>21</a:t>
            </a:fld>
            <a:endParaRPr lang="en-US" dirty="0"/>
          </a:p>
        </p:txBody>
      </p:sp>
    </p:spTree>
    <p:extLst>
      <p:ext uri="{BB962C8B-B14F-4D97-AF65-F5344CB8AC3E}">
        <p14:creationId xmlns:p14="http://schemas.microsoft.com/office/powerpoint/2010/main" val="2981737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5759" y="630238"/>
            <a:ext cx="8053493" cy="97625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365758" y="1658575"/>
            <a:ext cx="8053493" cy="1032010"/>
          </a:xfrm>
        </p:spPr>
        <p:txBody>
          <a:bodyPr anchor="t">
            <a:noAutofit/>
          </a:bodyPr>
          <a:lstStyle>
            <a:lvl1pPr marL="0" indent="0" algn="l">
              <a:buNone/>
              <a:defRPr sz="2800" cap="all" baseline="0">
                <a:solidFill>
                  <a:schemeClr val="accent4"/>
                </a:solidFill>
                <a:latin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E68CD15-1B97-4DFC-8420-5C5C10F06B21}" type="datetimeFigureOut">
              <a:rPr lang="en-US" smtClean="0"/>
              <a:t>5/7/2025</a:t>
            </a:fld>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9315" y="630238"/>
            <a:ext cx="2306800" cy="53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7962" r="46" b="5428"/>
          <a:stretch/>
        </p:blipFill>
        <p:spPr>
          <a:xfrm>
            <a:off x="0" y="2593995"/>
            <a:ext cx="12192000" cy="4264005"/>
          </a:xfrm>
          <a:prstGeom prst="rect">
            <a:avLst/>
          </a:prstGeom>
        </p:spPr>
      </p:pic>
    </p:spTree>
    <p:extLst>
      <p:ext uri="{BB962C8B-B14F-4D97-AF65-F5344CB8AC3E}">
        <p14:creationId xmlns:p14="http://schemas.microsoft.com/office/powerpoint/2010/main" val="270049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8CD15-1B97-4DFC-8420-5C5C10F06B21}" type="datetimeFigureOut">
              <a:rPr lang="en-US" smtClean="0"/>
              <a:t>5/7/2025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247629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E68CD15-1B97-4DFC-8420-5C5C10F06B21}" type="datetimeFigureOut">
              <a:rPr lang="en-US" smtClean="0"/>
              <a:t>5/7/2025</a:t>
            </a:fld>
            <a:endParaRPr lang="en-US" dirty="0"/>
          </a:p>
        </p:txBody>
      </p:sp>
      <p:sp>
        <p:nvSpPr>
          <p:cNvPr id="5" name="Footer Placeholder 4"/>
          <p:cNvSpPr>
            <a:spLocks noGrp="1"/>
          </p:cNvSpPr>
          <p:nvPr>
            <p:ph type="ftr" sz="quarter" idx="11"/>
          </p:nvPr>
        </p:nvSpPr>
        <p:spPr>
          <a:xfrm>
            <a:off x="774923" y="5951811"/>
            <a:ext cx="789627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spTree>
    <p:extLst>
      <p:ext uri="{BB962C8B-B14F-4D97-AF65-F5344CB8AC3E}">
        <p14:creationId xmlns:p14="http://schemas.microsoft.com/office/powerpoint/2010/main" val="3532425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5" name="Content Placeholder 2"/>
          <p:cNvSpPr>
            <a:spLocks noGrp="1"/>
          </p:cNvSpPr>
          <p:nvPr>
            <p:ph idx="1"/>
          </p:nvPr>
        </p:nvSpPr>
        <p:spPr>
          <a:xfrm>
            <a:off x="597611" y="1313817"/>
            <a:ext cx="10984788" cy="4811454"/>
          </a:xfrm>
        </p:spPr>
        <p:txBody>
          <a:bodyPr>
            <a:normAutofit/>
          </a:bodyPr>
          <a:lstStyle>
            <a:lvl1pPr>
              <a:defRPr sz="2100">
                <a:solidFill>
                  <a:schemeClr val="tx1"/>
                </a:solidFill>
              </a:defRPr>
            </a:lvl1pPr>
            <a:lvl2pPr>
              <a:defRPr sz="1800">
                <a:solidFill>
                  <a:srgbClr val="464749"/>
                </a:solidFill>
              </a:defRPr>
            </a:lvl2pPr>
            <a:lvl3pPr>
              <a:defRPr sz="1600"/>
            </a:lvl3pPr>
            <a:lvl4pPr>
              <a:defRPr sz="1400"/>
            </a:lvl4pPr>
            <a:lvl5pP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11041528" y="6356352"/>
            <a:ext cx="857115"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13810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bsection A">
    <p:bg>
      <p:bgPr>
        <a:solidFill>
          <a:schemeClr val="accent1"/>
        </a:solid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bwMode="gray">
          <a:xfrm>
            <a:off x="860577" y="2352700"/>
            <a:ext cx="7593193" cy="1011827"/>
          </a:xfrm>
        </p:spPr>
        <p:txBody>
          <a:bodyPr anchor="b" anchorCtr="0"/>
          <a:lstStyle>
            <a:lvl1pPr algn="l">
              <a:lnSpc>
                <a:spcPct val="100000"/>
              </a:lnSpc>
              <a:defRPr sz="2600" b="0" baseline="0">
                <a:solidFill>
                  <a:schemeClr val="bg1"/>
                </a:solidFill>
                <a:latin typeface="+mj-lt"/>
                <a:cs typeface="Arial"/>
              </a:defRPr>
            </a:lvl1pPr>
          </a:lstStyle>
          <a:p>
            <a:endParaRPr lang="en-GB" noProof="0" dirty="0"/>
          </a:p>
        </p:txBody>
      </p:sp>
      <p:sp>
        <p:nvSpPr>
          <p:cNvPr id="8" name="Slide Number Placeholder 5"/>
          <p:cNvSpPr>
            <a:spLocks noGrp="1"/>
          </p:cNvSpPr>
          <p:nvPr>
            <p:ph type="sldNum" sz="quarter" idx="12"/>
          </p:nvPr>
        </p:nvSpPr>
        <p:spPr>
          <a:xfrm>
            <a:off x="11041528" y="6356352"/>
            <a:ext cx="857115"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4036236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mp; Comments right">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8031728" y="1313817"/>
            <a:ext cx="3550673" cy="4811454"/>
          </a:xfrm>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313817"/>
            <a:ext cx="7248923" cy="4811454"/>
          </a:xfrm>
          <a:ln>
            <a:solidFill>
              <a:schemeClr val="bg2"/>
            </a:solid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on right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407111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amp; Comments righ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8031728" y="1636873"/>
            <a:ext cx="3550673" cy="4488398"/>
          </a:xfrm>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636332"/>
            <a:ext cx="7248923" cy="4488940"/>
          </a:xfrm>
          <a:ln>
            <a:solidFill>
              <a:schemeClr val="bg2"/>
            </a:solid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on right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01180" y="1282637"/>
            <a:ext cx="7248923"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0" name="Text Placeholder 21"/>
          <p:cNvSpPr>
            <a:spLocks noGrp="1"/>
          </p:cNvSpPr>
          <p:nvPr>
            <p:ph type="body" sz="quarter" idx="29" hasCustomPrompt="1"/>
          </p:nvPr>
        </p:nvSpPr>
        <p:spPr>
          <a:xfrm>
            <a:off x="8031726" y="1282638"/>
            <a:ext cx="3539541"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Tree>
    <p:extLst>
      <p:ext uri="{BB962C8B-B14F-4D97-AF65-F5344CB8AC3E}">
        <p14:creationId xmlns:p14="http://schemas.microsoft.com/office/powerpoint/2010/main" val="330038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mp; Comments left">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4335016" y="1313817"/>
            <a:ext cx="7247385" cy="4811454"/>
          </a:xfrm>
          <a:ln>
            <a:solidFill>
              <a:schemeClr val="bg2"/>
            </a:solid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313817"/>
            <a:ext cx="3546237" cy="4811454"/>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Content with comments on left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181905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Comments lef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4335016" y="1636332"/>
            <a:ext cx="7247385" cy="4488940"/>
          </a:xfrm>
          <a:ln>
            <a:solidFill>
              <a:schemeClr val="bg2"/>
            </a:solid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0" y="1636332"/>
            <a:ext cx="3546237" cy="448894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Content with comments on left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586694" y="1282637"/>
            <a:ext cx="3560724"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
        <p:nvSpPr>
          <p:cNvPr id="10" name="Text Placeholder 21"/>
          <p:cNvSpPr>
            <a:spLocks noGrp="1"/>
          </p:cNvSpPr>
          <p:nvPr>
            <p:ph type="body" sz="quarter" idx="29" hasCustomPrompt="1"/>
          </p:nvPr>
        </p:nvSpPr>
        <p:spPr>
          <a:xfrm>
            <a:off x="4335015" y="1282638"/>
            <a:ext cx="7236252"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82339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Three Columns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8"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0" name="Content Placeholder 9"/>
          <p:cNvSpPr>
            <a:spLocks noGrp="1"/>
          </p:cNvSpPr>
          <p:nvPr>
            <p:ph sz="quarter" idx="22"/>
          </p:nvPr>
        </p:nvSpPr>
        <p:spPr>
          <a:xfrm>
            <a:off x="601178"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3"/>
          </p:nvPr>
        </p:nvSpPr>
        <p:spPr>
          <a:xfrm>
            <a:off x="4318204"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24"/>
          </p:nvPr>
        </p:nvSpPr>
        <p:spPr>
          <a:xfrm>
            <a:off x="8035231" y="1313818"/>
            <a:ext cx="3546237" cy="4812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92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Columns with theme / category boxes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25"/>
          </p:nvPr>
        </p:nvSpPr>
        <p:spPr>
          <a:xfrm>
            <a:off x="4313104"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26"/>
          </p:nvPr>
        </p:nvSpPr>
        <p:spPr>
          <a:xfrm>
            <a:off x="8025030" y="1636875"/>
            <a:ext cx="3546237"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3546237"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1</a:t>
            </a:r>
          </a:p>
        </p:txBody>
      </p:sp>
      <p:sp>
        <p:nvSpPr>
          <p:cNvPr id="23" name="Text Placeholder 21"/>
          <p:cNvSpPr>
            <a:spLocks noGrp="1"/>
          </p:cNvSpPr>
          <p:nvPr>
            <p:ph type="body" sz="quarter" idx="28" hasCustomPrompt="1"/>
          </p:nvPr>
        </p:nvSpPr>
        <p:spPr>
          <a:xfrm>
            <a:off x="4321726" y="1282638"/>
            <a:ext cx="3546237"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2</a:t>
            </a:r>
          </a:p>
        </p:txBody>
      </p:sp>
      <p:sp>
        <p:nvSpPr>
          <p:cNvPr id="24" name="Text Placeholder 21"/>
          <p:cNvSpPr>
            <a:spLocks noGrp="1"/>
          </p:cNvSpPr>
          <p:nvPr>
            <p:ph type="body" sz="quarter" idx="29" hasCustomPrompt="1"/>
          </p:nvPr>
        </p:nvSpPr>
        <p:spPr>
          <a:xfrm>
            <a:off x="8025030" y="1282638"/>
            <a:ext cx="3546237"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3</a:t>
            </a:r>
          </a:p>
        </p:txBody>
      </p:sp>
    </p:spTree>
    <p:extLst>
      <p:ext uri="{BB962C8B-B14F-4D97-AF65-F5344CB8AC3E}">
        <p14:creationId xmlns:p14="http://schemas.microsoft.com/office/powerpoint/2010/main" val="116748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a:solidFill>
                  <a:schemeClr val="bg2">
                    <a:lumMod val="50000"/>
                  </a:schemeClr>
                </a:solidFill>
              </a:defRPr>
            </a:lvl1pPr>
            <a:lvl2pPr marL="630000" indent="-306000">
              <a:buClr>
                <a:schemeClr val="tx1"/>
              </a:buClr>
              <a:buFont typeface="Wingdings" panose="05000000000000000000" pitchFamily="2" charset="2"/>
              <a:buChar char="Ø"/>
              <a:defRPr>
                <a:solidFill>
                  <a:schemeClr val="tx1"/>
                </a:solidFill>
              </a:defRPr>
            </a:lvl2pPr>
            <a:lvl3pPr marL="900000" indent="-270000">
              <a:buClr>
                <a:schemeClr val="accent3"/>
              </a:buClr>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68CD15-1B97-4DFC-8420-5C5C10F06B21}" type="datetimeFigureOut">
              <a:rPr lang="en-US" smtClean="0"/>
              <a:t>5/7/2025</a:t>
            </a:fld>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1C0FDE23-6443-44B0-98BF-8273B15B899F}" type="slidenum">
              <a:rPr lang="en-US" smtClean="0"/>
              <a:t>‹#›</a:t>
            </a:fld>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224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has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Columns with phase / process chevrons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25"/>
          </p:nvPr>
        </p:nvSpPr>
        <p:spPr>
          <a:xfrm>
            <a:off x="4313104"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26"/>
          </p:nvPr>
        </p:nvSpPr>
        <p:spPr>
          <a:xfrm>
            <a:off x="8025030" y="1636875"/>
            <a:ext cx="3546237" cy="4488397"/>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3546237" cy="354237"/>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1</a:t>
            </a:r>
          </a:p>
        </p:txBody>
      </p:sp>
      <p:sp>
        <p:nvSpPr>
          <p:cNvPr id="23" name="Text Placeholder 21"/>
          <p:cNvSpPr>
            <a:spLocks noGrp="1"/>
          </p:cNvSpPr>
          <p:nvPr>
            <p:ph type="body" sz="quarter" idx="28" hasCustomPrompt="1"/>
          </p:nvPr>
        </p:nvSpPr>
        <p:spPr>
          <a:xfrm>
            <a:off x="4321726" y="1282638"/>
            <a:ext cx="3546237" cy="353695"/>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2</a:t>
            </a:r>
          </a:p>
        </p:txBody>
      </p:sp>
      <p:sp>
        <p:nvSpPr>
          <p:cNvPr id="24" name="Text Placeholder 21"/>
          <p:cNvSpPr>
            <a:spLocks noGrp="1"/>
          </p:cNvSpPr>
          <p:nvPr>
            <p:ph type="body" sz="quarter" idx="29" hasCustomPrompt="1"/>
          </p:nvPr>
        </p:nvSpPr>
        <p:spPr>
          <a:xfrm>
            <a:off x="8025030" y="1282638"/>
            <a:ext cx="3546237" cy="353695"/>
          </a:xfrm>
          <a:prstGeom prst="chevron">
            <a:avLst/>
          </a:prstGeo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Phase 3</a:t>
            </a:r>
          </a:p>
        </p:txBody>
      </p:sp>
    </p:spTree>
    <p:extLst>
      <p:ext uri="{BB962C8B-B14F-4D97-AF65-F5344CB8AC3E}">
        <p14:creationId xmlns:p14="http://schemas.microsoft.com/office/powerpoint/2010/main" val="276262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Columns with theme / category boxes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636875"/>
            <a:ext cx="5319355"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26"/>
          </p:nvPr>
        </p:nvSpPr>
        <p:spPr>
          <a:xfrm>
            <a:off x="6250822" y="1636875"/>
            <a:ext cx="5320445" cy="4488397"/>
          </a:xfrm>
          <a:ln>
            <a:solidFill>
              <a:schemeClr val="bg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27" hasCustomPrompt="1"/>
          </p:nvPr>
        </p:nvSpPr>
        <p:spPr>
          <a:xfrm>
            <a:off x="601180" y="1282637"/>
            <a:ext cx="5319355"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1</a:t>
            </a:r>
          </a:p>
        </p:txBody>
      </p:sp>
      <p:sp>
        <p:nvSpPr>
          <p:cNvPr id="24" name="Text Placeholder 21"/>
          <p:cNvSpPr>
            <a:spLocks noGrp="1"/>
          </p:cNvSpPr>
          <p:nvPr>
            <p:ph type="body" sz="quarter" idx="29" hasCustomPrompt="1"/>
          </p:nvPr>
        </p:nvSpPr>
        <p:spPr>
          <a:xfrm>
            <a:off x="6250822" y="1282638"/>
            <a:ext cx="5320445"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Theme 2</a:t>
            </a:r>
          </a:p>
        </p:txBody>
      </p:sp>
    </p:spTree>
    <p:extLst>
      <p:ext uri="{BB962C8B-B14F-4D97-AF65-F5344CB8AC3E}">
        <p14:creationId xmlns:p14="http://schemas.microsoft.com/office/powerpoint/2010/main" val="54986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Columns no content title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11"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3" name="Content Placeholder 12"/>
          <p:cNvSpPr>
            <a:spLocks noGrp="1"/>
          </p:cNvSpPr>
          <p:nvPr>
            <p:ph sz="quarter" idx="24"/>
          </p:nvPr>
        </p:nvSpPr>
        <p:spPr>
          <a:xfrm>
            <a:off x="601180" y="1330399"/>
            <a:ext cx="5319355" cy="4794873"/>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26"/>
          </p:nvPr>
        </p:nvSpPr>
        <p:spPr>
          <a:xfrm>
            <a:off x="6250822" y="1330399"/>
            <a:ext cx="5320445" cy="4794873"/>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70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amp; Comments right (subtitles)">
    <p:spTree>
      <p:nvGrpSpPr>
        <p:cNvPr id="1" name=""/>
        <p:cNvGrpSpPr/>
        <p:nvPr/>
      </p:nvGrpSpPr>
      <p:grpSpPr>
        <a:xfrm>
          <a:off x="0" y="0"/>
          <a:ext cx="0" cy="0"/>
          <a:chOff x="0" y="0"/>
          <a:chExt cx="0" cy="0"/>
        </a:xfrm>
      </p:grpSpPr>
      <p:sp>
        <p:nvSpPr>
          <p:cNvPr id="9" name="Content Placeholder 8"/>
          <p:cNvSpPr>
            <a:spLocks noGrp="1"/>
          </p:cNvSpPr>
          <p:nvPr>
            <p:ph sz="quarter" idx="19" hasCustomPrompt="1"/>
          </p:nvPr>
        </p:nvSpPr>
        <p:spPr>
          <a:xfrm>
            <a:off x="601181" y="4151859"/>
            <a:ext cx="10981220" cy="210312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Two rows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12314" y="3797832"/>
            <a:ext cx="10966625"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2" name="Content Placeholder 8"/>
          <p:cNvSpPr>
            <a:spLocks noGrp="1"/>
          </p:cNvSpPr>
          <p:nvPr>
            <p:ph sz="quarter" idx="30" hasCustomPrompt="1"/>
          </p:nvPr>
        </p:nvSpPr>
        <p:spPr>
          <a:xfrm>
            <a:off x="601181" y="1570614"/>
            <a:ext cx="10981219" cy="210312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1" hasCustomPrompt="1"/>
          </p:nvPr>
        </p:nvSpPr>
        <p:spPr>
          <a:xfrm>
            <a:off x="601179" y="1216379"/>
            <a:ext cx="10981220"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796684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mp; Comments right (subtitles)">
    <p:spTree>
      <p:nvGrpSpPr>
        <p:cNvPr id="1" name=""/>
        <p:cNvGrpSpPr/>
        <p:nvPr/>
      </p:nvGrpSpPr>
      <p:grpSpPr>
        <a:xfrm>
          <a:off x="0" y="0"/>
          <a:ext cx="0" cy="0"/>
          <a:chOff x="0" y="0"/>
          <a:chExt cx="0" cy="0"/>
        </a:xfrm>
      </p:grpSpPr>
      <p:sp>
        <p:nvSpPr>
          <p:cNvPr id="11" name="Content Placeholder 10"/>
          <p:cNvSpPr>
            <a:spLocks noGrp="1"/>
          </p:cNvSpPr>
          <p:nvPr>
            <p:ph sz="quarter" idx="20" hasCustomPrompt="1"/>
          </p:nvPr>
        </p:nvSpPr>
        <p:spPr>
          <a:xfrm>
            <a:off x="5953761" y="4378572"/>
            <a:ext cx="5628639" cy="1746699"/>
          </a:xfrm>
          <a:ln>
            <a:noFill/>
          </a:ln>
        </p:spPr>
        <p:txBody>
          <a:bodyPr/>
          <a:lstStyle>
            <a:lvl1pPr>
              <a:defRPr/>
            </a:lvl1pPr>
          </a:lstStyle>
          <a:p>
            <a:pPr lvl="0"/>
            <a:r>
              <a:rPr lang="en-US" dirty="0"/>
              <a:t>Comments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9" hasCustomPrompt="1"/>
          </p:nvPr>
        </p:nvSpPr>
        <p:spPr>
          <a:xfrm>
            <a:off x="601181" y="4378362"/>
            <a:ext cx="5169700" cy="174691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below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8" name="Text Placeholder 21"/>
          <p:cNvSpPr>
            <a:spLocks noGrp="1"/>
          </p:cNvSpPr>
          <p:nvPr>
            <p:ph type="body" sz="quarter" idx="27" hasCustomPrompt="1"/>
          </p:nvPr>
        </p:nvSpPr>
        <p:spPr>
          <a:xfrm>
            <a:off x="612315" y="4024335"/>
            <a:ext cx="5162829"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0" name="Text Placeholder 21"/>
          <p:cNvSpPr>
            <a:spLocks noGrp="1"/>
          </p:cNvSpPr>
          <p:nvPr>
            <p:ph type="body" sz="quarter" idx="29" hasCustomPrompt="1"/>
          </p:nvPr>
        </p:nvSpPr>
        <p:spPr>
          <a:xfrm>
            <a:off x="5953759" y="4024336"/>
            <a:ext cx="5628643" cy="353695"/>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Comments</a:t>
            </a:r>
          </a:p>
        </p:txBody>
      </p:sp>
      <p:sp>
        <p:nvSpPr>
          <p:cNvPr id="12" name="Content Placeholder 8"/>
          <p:cNvSpPr>
            <a:spLocks noGrp="1"/>
          </p:cNvSpPr>
          <p:nvPr>
            <p:ph sz="quarter" idx="30" hasCustomPrompt="1"/>
          </p:nvPr>
        </p:nvSpPr>
        <p:spPr>
          <a:xfrm>
            <a:off x="601181" y="1570616"/>
            <a:ext cx="10981219" cy="2366683"/>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1" hasCustomPrompt="1"/>
          </p:nvPr>
        </p:nvSpPr>
        <p:spPr>
          <a:xfrm>
            <a:off x="601179" y="1216379"/>
            <a:ext cx="10981220"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624301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ontent &amp; Comments right (subtitles)">
    <p:spTree>
      <p:nvGrpSpPr>
        <p:cNvPr id="1" name=""/>
        <p:cNvGrpSpPr/>
        <p:nvPr/>
      </p:nvGrpSpPr>
      <p:grpSpPr>
        <a:xfrm>
          <a:off x="0" y="0"/>
          <a:ext cx="0" cy="0"/>
          <a:chOff x="0" y="0"/>
          <a:chExt cx="0" cy="0"/>
        </a:xfrm>
      </p:grpSpPr>
      <p:sp>
        <p:nvSpPr>
          <p:cNvPr id="9" name="Content Placeholder 8"/>
          <p:cNvSpPr>
            <a:spLocks noGrp="1"/>
          </p:cNvSpPr>
          <p:nvPr>
            <p:ph sz="quarter" idx="19" hasCustomPrompt="1"/>
          </p:nvPr>
        </p:nvSpPr>
        <p:spPr>
          <a:xfrm>
            <a:off x="601181" y="5044966"/>
            <a:ext cx="10981220" cy="1210013"/>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a:lvl1pPr>
          </a:lstStyle>
          <a:p>
            <a:r>
              <a:rPr lang="en-US" dirty="0"/>
              <a:t>Content with comments below, no content tile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7"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12" name="Content Placeholder 8"/>
          <p:cNvSpPr>
            <a:spLocks noGrp="1"/>
          </p:cNvSpPr>
          <p:nvPr>
            <p:ph sz="quarter" idx="30" hasCustomPrompt="1"/>
          </p:nvPr>
        </p:nvSpPr>
        <p:spPr>
          <a:xfrm>
            <a:off x="601181" y="1570614"/>
            <a:ext cx="10981219" cy="3300931"/>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77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586693" y="6357038"/>
            <a:ext cx="10288867" cy="364206"/>
          </a:xfrm>
          <a:prstGeom prst="rect">
            <a:avLst/>
          </a:prstGeom>
        </p:spPr>
        <p:txBody>
          <a:bodyPr/>
          <a:lstStyle/>
          <a:p>
            <a:endParaRPr lang="en-US" dirty="0">
              <a:solidFill>
                <a:srgbClr val="C7C9CB"/>
              </a:solidFill>
            </a:endParaRPr>
          </a:p>
        </p:txBody>
      </p:sp>
      <p:sp>
        <p:nvSpPr>
          <p:cNvPr id="4" name="Slide Number Placeholder 3"/>
          <p:cNvSpPr>
            <a:spLocks noGrp="1"/>
          </p:cNvSpPr>
          <p:nvPr>
            <p:ph type="sldNum" sz="quarter" idx="11"/>
          </p:nvPr>
        </p:nvSpPr>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2651397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with Footer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5"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Tree>
    <p:extLst>
      <p:ext uri="{BB962C8B-B14F-4D97-AF65-F5344CB8AC3E}">
        <p14:creationId xmlns:p14="http://schemas.microsoft.com/office/powerpoint/2010/main" val="3191748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only (Click to edit)</a:t>
            </a:r>
          </a:p>
        </p:txBody>
      </p:sp>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
        <p:nvSpPr>
          <p:cNvPr id="5" name="Text Placeholder 7"/>
          <p:cNvSpPr>
            <a:spLocks noGrp="1"/>
          </p:cNvSpPr>
          <p:nvPr>
            <p:ph type="body" sz="quarter" idx="17" hasCustomPrompt="1"/>
          </p:nvPr>
        </p:nvSpPr>
        <p:spPr bwMode="gray">
          <a:xfrm>
            <a:off x="601182" y="164522"/>
            <a:ext cx="9389657" cy="253620"/>
          </a:xfrm>
          <a:prstGeom prst="rect">
            <a:avLst/>
          </a:prstGeom>
        </p:spPr>
        <p:txBody>
          <a:bodyPr wrap="none"/>
          <a:lstStyle>
            <a:lvl1pPr marL="0" indent="0">
              <a:spcBef>
                <a:spcPts val="0"/>
              </a:spcBef>
              <a:buNone/>
              <a:defRPr sz="1100" b="0">
                <a:solidFill>
                  <a:schemeClr val="accent5"/>
                </a:solidFill>
                <a:latin typeface="Arial" pitchFamily="34" charset="0"/>
                <a:cs typeface="Arial" pitchFamily="34" charset="0"/>
              </a:defRPr>
            </a:lvl1pPr>
          </a:lstStyle>
          <a:p>
            <a:pPr lvl="0"/>
            <a:r>
              <a:rPr lang="en-GB" noProof="0" dirty="0"/>
              <a:t>&lt;Insert section title if required&gt;</a:t>
            </a:r>
          </a:p>
        </p:txBody>
      </p:sp>
      <p:sp>
        <p:nvSpPr>
          <p:cNvPr id="6"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Tree>
    <p:extLst>
      <p:ext uri="{BB962C8B-B14F-4D97-AF65-F5344CB8AC3E}">
        <p14:creationId xmlns:p14="http://schemas.microsoft.com/office/powerpoint/2010/main" val="1869570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07294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28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fld id="{AE68CD15-1B97-4DFC-8420-5C5C10F06B21}" type="datetimeFigureOut">
              <a:rPr lang="en-US" smtClean="0"/>
              <a:pPr/>
              <a:t>5/7/2025</a:t>
            </a:fld>
            <a:endParaRPr lang="en-US" dirty="0"/>
          </a:p>
        </p:txBody>
      </p:sp>
      <p:sp>
        <p:nvSpPr>
          <p:cNvPr id="5" name="Footer Placeholder 4"/>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latin typeface="Arial Nova Light" panose="020B0304020202020204" pitchFamily="34" charset="0"/>
                <a:cs typeface="Arial Nova Light" panose="020B0304020202020204" pitchFamily="34" charset="0"/>
              </a:defRPr>
            </a:lvl1pPr>
          </a:lstStyle>
          <a:p>
            <a:fld id="{1C0FDE23-6443-44B0-98BF-8273B15B899F}" type="slidenum">
              <a:rPr lang="en-US" smtClean="0"/>
              <a:pPr/>
              <a:t>‹#›</a:t>
            </a:fld>
            <a:endParaRPr lang="en-US" dirty="0"/>
          </a:p>
        </p:txBody>
      </p:sp>
    </p:spTree>
    <p:extLst>
      <p:ext uri="{BB962C8B-B14F-4D97-AF65-F5344CB8AC3E}">
        <p14:creationId xmlns:p14="http://schemas.microsoft.com/office/powerpoint/2010/main" val="3992778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sp>
        <p:nvSpPr>
          <p:cNvPr id="14" name="Rectangle 13"/>
          <p:cNvSpPr/>
          <p:nvPr userDrawn="1"/>
        </p:nvSpPr>
        <p:spPr>
          <a:xfrm>
            <a:off x="601181" y="1627076"/>
            <a:ext cx="3469387" cy="4810246"/>
          </a:xfrm>
          <a:prstGeom prst="rect">
            <a:avLst/>
          </a:prstGeom>
          <a:solidFill>
            <a:schemeClr val="bg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3122" tIns="63122" rIns="63122" bIns="63122" rtlCol="0" anchor="ctr"/>
          <a:lstStyle/>
          <a:p>
            <a:pPr algn="ctr" defTabSz="457144"/>
            <a:endParaRPr lang="ru-RU" dirty="0" err="1">
              <a:solidFill>
                <a:srgbClr val="0070CD"/>
              </a:solidFill>
              <a:cs typeface="Arial" pitchFamily="34" charset="0"/>
            </a:endParaRPr>
          </a:p>
        </p:txBody>
      </p:sp>
      <p:sp>
        <p:nvSpPr>
          <p:cNvPr id="15" name="Content Placeholder 8"/>
          <p:cNvSpPr>
            <a:spLocks noGrp="1"/>
          </p:cNvSpPr>
          <p:nvPr>
            <p:ph sz="quarter" idx="13" hasCustomPrompt="1"/>
          </p:nvPr>
        </p:nvSpPr>
        <p:spPr bwMode="gray">
          <a:xfrm>
            <a:off x="841158" y="1887110"/>
            <a:ext cx="3009476" cy="4353726"/>
          </a:xfrm>
          <a:prstGeom prst="rect">
            <a:avLst/>
          </a:prstGeom>
        </p:spPr>
        <p:txBody>
          <a:bodyPr anchor="b" anchorCtr="0"/>
          <a:lstStyle>
            <a:lvl1pPr marL="0" indent="0">
              <a:buFont typeface="Arial" pitchFamily="34" charset="0"/>
              <a:buNone/>
              <a:defRPr sz="1000" b="0">
                <a:solidFill>
                  <a:srgbClr val="0070CD"/>
                </a:solidFill>
                <a:latin typeface="Arial" pitchFamily="34" charset="0"/>
                <a:cs typeface="Arial" pitchFamily="34" charset="0"/>
              </a:defRPr>
            </a:lvl1pPr>
            <a:lvl2pPr marL="0" indent="0">
              <a:buFont typeface="Arial" pitchFamily="34" charset="0"/>
              <a:buNone/>
              <a:defRPr b="0">
                <a:solidFill>
                  <a:schemeClr val="bg1"/>
                </a:solidFill>
              </a:defRPr>
            </a:lvl2pPr>
            <a:lvl3pPr marL="0" indent="0">
              <a:buNone/>
              <a:defRPr b="0">
                <a:solidFill>
                  <a:schemeClr val="bg1"/>
                </a:solidFill>
              </a:defRPr>
            </a:lvl3pPr>
            <a:lvl4pPr marL="157806" indent="0">
              <a:buNone/>
              <a:defRPr b="0">
                <a:solidFill>
                  <a:schemeClr val="bg1"/>
                </a:solidFill>
              </a:defRPr>
            </a:lvl4pPr>
            <a:lvl5pPr marL="315612" indent="0">
              <a:buNone/>
              <a:defRPr b="0">
                <a:solidFill>
                  <a:schemeClr val="bg1"/>
                </a:solidFill>
              </a:defRPr>
            </a:lvl5pPr>
          </a:lstStyle>
          <a:p>
            <a:pPr lvl="0"/>
            <a:r>
              <a:rPr lang="en-US" noProof="0" dirty="0"/>
              <a:t>Nexant, Inc.</a:t>
            </a:r>
            <a:br>
              <a:rPr lang="en-US" noProof="0" dirty="0"/>
            </a:br>
            <a:r>
              <a:rPr lang="en-US" noProof="0" dirty="0"/>
              <a:t>101 Second St, Suite 1000</a:t>
            </a:r>
            <a:br>
              <a:rPr lang="en-US" noProof="0" dirty="0"/>
            </a:br>
            <a:r>
              <a:rPr lang="en-US" noProof="0" dirty="0"/>
              <a:t>San Francisco, CA 94105</a:t>
            </a:r>
            <a:br>
              <a:rPr lang="en-US" noProof="0" dirty="0"/>
            </a:br>
            <a:r>
              <a:rPr lang="en-US" noProof="0" dirty="0"/>
              <a:t>415-369-1000</a:t>
            </a:r>
          </a:p>
        </p:txBody>
      </p:sp>
      <p:pic>
        <p:nvPicPr>
          <p:cNvPr id="18" name="Picture 17" descr="Nexant_Tagline_Logo_PNG_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194" y="318594"/>
            <a:ext cx="3643135" cy="1158496"/>
          </a:xfrm>
          <a:prstGeom prst="rect">
            <a:avLst/>
          </a:prstGeom>
        </p:spPr>
      </p:pic>
      <p:sp>
        <p:nvSpPr>
          <p:cNvPr id="10" name="Content Placeholder 2"/>
          <p:cNvSpPr>
            <a:spLocks noGrp="1"/>
          </p:cNvSpPr>
          <p:nvPr>
            <p:ph idx="1"/>
          </p:nvPr>
        </p:nvSpPr>
        <p:spPr>
          <a:xfrm>
            <a:off x="4448792" y="1702677"/>
            <a:ext cx="7133609" cy="3244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p:cNvSpPr>
            <a:spLocks noGrp="1"/>
          </p:cNvSpPr>
          <p:nvPr>
            <p:ph type="sldNum" sz="quarter" idx="12"/>
          </p:nvPr>
        </p:nvSpPr>
        <p:spPr>
          <a:xfrm>
            <a:off x="11101471" y="6356352"/>
            <a:ext cx="797173"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3098301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8EFE6C-1DBC-4594-9C3F-188BE8D8F5E7}" type="datetime1">
              <a:rPr lang="en-US" smtClean="0"/>
              <a:t>5/7/2025</a:t>
            </a:fld>
            <a:endParaRPr lang="en-US" dirty="0"/>
          </a:p>
        </p:txBody>
      </p:sp>
      <p:sp>
        <p:nvSpPr>
          <p:cNvPr id="4" name="Slide Number Placeholder 3"/>
          <p:cNvSpPr>
            <a:spLocks noGrp="1"/>
          </p:cNvSpPr>
          <p:nvPr>
            <p:ph type="sldNum" sz="quarter" idx="11"/>
          </p:nvPr>
        </p:nvSpPr>
        <p:spPr/>
        <p:txBody>
          <a:bodyPr/>
          <a:lstStyle/>
          <a:p>
            <a:fld id="{1C0FDE23-6443-44B0-98BF-8273B15B899F}"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Content Placeholder 6"/>
          <p:cNvSpPr>
            <a:spLocks noGrp="1"/>
          </p:cNvSpPr>
          <p:nvPr>
            <p:ph sz="quarter" idx="13"/>
          </p:nvPr>
        </p:nvSpPr>
        <p:spPr>
          <a:xfrm>
            <a:off x="581192" y="1506538"/>
            <a:ext cx="11029616" cy="4818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501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586693" y="6357038"/>
            <a:ext cx="10288867" cy="364206"/>
          </a:xfrm>
          <a:prstGeom prst="rect">
            <a:avLst/>
          </a:prstGeom>
        </p:spPr>
        <p:txBody>
          <a:bodyPr/>
          <a:lstStyle/>
          <a:p>
            <a:endParaRPr lang="en-US" dirty="0">
              <a:solidFill>
                <a:srgbClr val="C7C9CB"/>
              </a:solidFill>
            </a:endParaRPr>
          </a:p>
        </p:txBody>
      </p:sp>
      <p:sp>
        <p:nvSpPr>
          <p:cNvPr id="5" name="Content Placeholder 2"/>
          <p:cNvSpPr>
            <a:spLocks noGrp="1"/>
          </p:cNvSpPr>
          <p:nvPr>
            <p:ph idx="1"/>
          </p:nvPr>
        </p:nvSpPr>
        <p:spPr>
          <a:xfrm>
            <a:off x="597611" y="1313817"/>
            <a:ext cx="10984788" cy="4811454"/>
          </a:xfrm>
        </p:spPr>
        <p:txBody>
          <a:bodyPr>
            <a:normAutofit/>
          </a:bodyPr>
          <a:lstStyle>
            <a:lvl1pPr>
              <a:defRPr sz="2100">
                <a:solidFill>
                  <a:schemeClr val="tx1"/>
                </a:solidFill>
              </a:defRPr>
            </a:lvl1pPr>
            <a:lvl2pPr>
              <a:defRPr sz="1800">
                <a:solidFill>
                  <a:srgbClr val="464749"/>
                </a:solidFill>
              </a:defRPr>
            </a:lvl2pPr>
            <a:lvl3pPr>
              <a:defRPr sz="1600"/>
            </a:lvl3pPr>
            <a:lvl4pPr>
              <a:defRPr sz="1400"/>
            </a:lvl4pPr>
            <a:lvl5pPr>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7"/>
          <p:cNvSpPr>
            <a:spLocks noGrp="1"/>
          </p:cNvSpPr>
          <p:nvPr>
            <p:ph type="body" sz="quarter" idx="17" hasCustomPrompt="1"/>
          </p:nvPr>
        </p:nvSpPr>
        <p:spPr bwMode="gray">
          <a:xfrm>
            <a:off x="601182" y="164522"/>
            <a:ext cx="9389657" cy="253620"/>
          </a:xfrm>
          <a:prstGeom prst="rect">
            <a:avLst/>
          </a:prstGeom>
        </p:spPr>
        <p:txBody>
          <a:bodyPr wrap="none">
            <a:noAutofit/>
          </a:bodyPr>
          <a:lstStyle>
            <a:lvl1pPr marL="0" indent="0">
              <a:spcBef>
                <a:spcPts val="0"/>
              </a:spcBef>
              <a:buNone/>
              <a:defRPr sz="1600" b="1" cap="small" baseline="0">
                <a:solidFill>
                  <a:schemeClr val="accent1">
                    <a:lumMod val="50000"/>
                  </a:schemeClr>
                </a:solidFill>
                <a:latin typeface="+mj-lt"/>
                <a:cs typeface="Arial" pitchFamily="34" charset="0"/>
              </a:defRPr>
            </a:lvl1pPr>
          </a:lstStyle>
          <a:p>
            <a:pPr lvl="0"/>
            <a:r>
              <a:rPr lang="en-GB" noProof="0" dirty="0"/>
              <a:t>&lt;Insert section title if required&gt;</a:t>
            </a:r>
          </a:p>
        </p:txBody>
      </p:sp>
      <p:sp>
        <p:nvSpPr>
          <p:cNvPr id="7" name="Slide Number Placeholder 5"/>
          <p:cNvSpPr>
            <a:spLocks noGrp="1"/>
          </p:cNvSpPr>
          <p:nvPr>
            <p:ph type="sldNum" sz="quarter" idx="12"/>
          </p:nvPr>
        </p:nvSpPr>
        <p:spPr>
          <a:xfrm>
            <a:off x="11041528" y="6356352"/>
            <a:ext cx="857115" cy="365125"/>
          </a:xfrm>
          <a:prstGeom prst="rect">
            <a:avLst/>
          </a:prstGeom>
        </p:spPr>
        <p:txBody>
          <a:bodyPr/>
          <a:lstStyle/>
          <a:p>
            <a:fld id="{276DE07D-12F9-FF40-B07B-9B015B6B1FBE}" type="slidenum">
              <a:rPr lang="en-US" smtClean="0">
                <a:solidFill>
                  <a:srgbClr val="0070CD"/>
                </a:solidFill>
              </a:rPr>
              <a:pPr/>
              <a:t>‹#›</a:t>
            </a:fld>
            <a:endParaRPr lang="en-US" dirty="0">
              <a:solidFill>
                <a:srgbClr val="0070CD"/>
              </a:solidFill>
            </a:endParaRPr>
          </a:p>
        </p:txBody>
      </p:sp>
    </p:spTree>
    <p:extLst>
      <p:ext uri="{BB962C8B-B14F-4D97-AF65-F5344CB8AC3E}">
        <p14:creationId xmlns:p14="http://schemas.microsoft.com/office/powerpoint/2010/main" val="1589126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8EFE6C-1DBC-4594-9C3F-188BE8D8F5E7}" type="datetime1">
              <a:rPr lang="en-US" smtClean="0"/>
              <a:t>5/7/2025</a:t>
            </a:fld>
            <a:endParaRPr lang="en-US" dirty="0"/>
          </a:p>
        </p:txBody>
      </p:sp>
      <p:sp>
        <p:nvSpPr>
          <p:cNvPr id="4" name="Slide Number Placeholder 3"/>
          <p:cNvSpPr>
            <a:spLocks noGrp="1"/>
          </p:cNvSpPr>
          <p:nvPr>
            <p:ph type="sldNum" sz="quarter" idx="11"/>
          </p:nvPr>
        </p:nvSpPr>
        <p:spPr/>
        <p:txBody>
          <a:bodyPr/>
          <a:lstStyle/>
          <a:p>
            <a:fld id="{1C0FDE23-6443-44B0-98BF-8273B15B899F}" type="slidenum">
              <a:rPr lang="en-US" smtClean="0"/>
              <a:t>‹#›</a:t>
            </a:fld>
            <a:endParaRPr lang="en-US" dirty="0"/>
          </a:p>
        </p:txBody>
      </p:sp>
      <p:sp>
        <p:nvSpPr>
          <p:cNvPr id="5" name="Footer Placeholder 4"/>
          <p:cNvSpPr>
            <a:spLocks noGrp="1"/>
          </p:cNvSpPr>
          <p:nvPr>
            <p:ph type="ftr" sz="quarter" idx="12"/>
          </p:nvPr>
        </p:nvSpPr>
        <p:spPr/>
        <p:txBody>
          <a:bodyPr/>
          <a:lstStyle/>
          <a:p>
            <a:endParaRPr lang="en-US" dirty="0"/>
          </a:p>
        </p:txBody>
      </p:sp>
      <p:sp>
        <p:nvSpPr>
          <p:cNvPr id="7" name="Content Placeholder 8"/>
          <p:cNvSpPr>
            <a:spLocks noGrp="1"/>
          </p:cNvSpPr>
          <p:nvPr>
            <p:ph sz="quarter" idx="19" hasCustomPrompt="1"/>
          </p:nvPr>
        </p:nvSpPr>
        <p:spPr>
          <a:xfrm>
            <a:off x="581190" y="1788869"/>
            <a:ext cx="3611880" cy="4554658"/>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1"/>
          <p:cNvSpPr>
            <a:spLocks noGrp="1"/>
          </p:cNvSpPr>
          <p:nvPr>
            <p:ph type="body" sz="quarter" idx="27" hasCustomPrompt="1"/>
          </p:nvPr>
        </p:nvSpPr>
        <p:spPr>
          <a:xfrm>
            <a:off x="609600" y="1434633"/>
            <a:ext cx="3597675"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
        <p:nvSpPr>
          <p:cNvPr id="12" name="Content Placeholder 8"/>
          <p:cNvSpPr>
            <a:spLocks noGrp="1"/>
          </p:cNvSpPr>
          <p:nvPr>
            <p:ph sz="quarter" idx="32" hasCustomPrompt="1"/>
          </p:nvPr>
        </p:nvSpPr>
        <p:spPr>
          <a:xfrm>
            <a:off x="4305299" y="1780317"/>
            <a:ext cx="7308517" cy="4563210"/>
          </a:xfrm>
          <a:ln>
            <a:noFill/>
          </a:ln>
        </p:spPr>
        <p:txBody>
          <a:bodyPr/>
          <a:lstStyle>
            <a:lvl1pPr>
              <a:defRPr/>
            </a:lvl1p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1"/>
          <p:cNvSpPr>
            <a:spLocks noGrp="1"/>
          </p:cNvSpPr>
          <p:nvPr>
            <p:ph type="body" sz="quarter" idx="33" hasCustomPrompt="1"/>
          </p:nvPr>
        </p:nvSpPr>
        <p:spPr>
          <a:xfrm>
            <a:off x="4305299" y="1434632"/>
            <a:ext cx="7319713" cy="354237"/>
          </a:xfrm>
          <a:solidFill>
            <a:schemeClr val="accent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0165" tIns="40083" rIns="80165" bIns="40083" numCol="1" spcCol="0" rtlCol="0" fromWordArt="0" anchor="ctr" anchorCtr="0" forceAA="0" compatLnSpc="1">
            <a:prstTxWarp prst="textNoShape">
              <a:avLst/>
            </a:prstTxWarp>
            <a:noAutofit/>
          </a:bodyPr>
          <a:lstStyle>
            <a:lvl1pPr marL="0" indent="0" algn="ctr">
              <a:buNone/>
              <a:defRPr lang="en-US" sz="1800" b="1" smtClean="0">
                <a:solidFill>
                  <a:schemeClr val="lt1"/>
                </a:solidFill>
                <a:latin typeface="+mn-lt"/>
                <a:cs typeface="+mn-cs"/>
              </a:defRPr>
            </a:lvl1pPr>
            <a:lvl2pPr>
              <a:defRPr lang="en-US" sz="1800" smtClean="0">
                <a:solidFill>
                  <a:schemeClr val="lt1"/>
                </a:solidFill>
                <a:latin typeface="+mn-lt"/>
                <a:cs typeface="+mn-cs"/>
              </a:defRPr>
            </a:lvl2pPr>
            <a:lvl3pPr>
              <a:defRPr lang="en-US" sz="1800" smtClean="0">
                <a:solidFill>
                  <a:schemeClr val="lt1"/>
                </a:solidFill>
                <a:latin typeface="+mn-lt"/>
                <a:cs typeface="+mn-cs"/>
              </a:defRPr>
            </a:lvl3pPr>
            <a:lvl4pPr>
              <a:defRPr lang="en-US" sz="1800" smtClean="0">
                <a:solidFill>
                  <a:schemeClr val="lt1"/>
                </a:solidFill>
                <a:latin typeface="+mn-lt"/>
                <a:cs typeface="+mn-cs"/>
              </a:defRPr>
            </a:lvl4pPr>
            <a:lvl5pPr>
              <a:defRPr lang="en-US" sz="1800">
                <a:solidFill>
                  <a:schemeClr val="lt1"/>
                </a:solidFill>
                <a:latin typeface="+mn-lt"/>
                <a:cs typeface="+mn-cs"/>
              </a:defRPr>
            </a:lvl5pPr>
          </a:lstStyle>
          <a:p>
            <a:pPr marL="0" lvl="0" algn="ctr"/>
            <a:r>
              <a:rPr lang="en-US" dirty="0"/>
              <a:t>Content</a:t>
            </a:r>
          </a:p>
        </p:txBody>
      </p:sp>
    </p:spTree>
    <p:extLst>
      <p:ext uri="{BB962C8B-B14F-4D97-AF65-F5344CB8AC3E}">
        <p14:creationId xmlns:p14="http://schemas.microsoft.com/office/powerpoint/2010/main" val="63048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68CD15-1B97-4DFC-8420-5C5C10F06B21}" type="datetimeFigureOut">
              <a:rPr lang="en-US" smtClean="0"/>
              <a:t>5/7/2025</a:t>
            </a:fld>
            <a:endParaRPr lang="en-US" dirty="0"/>
          </a:p>
        </p:txBody>
      </p:sp>
      <p:sp>
        <p:nvSpPr>
          <p:cNvPr id="7" name="Slide Number Placeholder 6"/>
          <p:cNvSpPr>
            <a:spLocks noGrp="1"/>
          </p:cNvSpPr>
          <p:nvPr>
            <p:ph type="sldNum" sz="quarter" idx="12"/>
          </p:nvPr>
        </p:nvSpPr>
        <p:spPr/>
        <p:txBody>
          <a:bodyPr/>
          <a:lstStyle/>
          <a:p>
            <a:fld id="{1C0FDE23-6443-44B0-98BF-8273B15B899F}" type="slidenum">
              <a:rPr lang="en-US" smtClean="0"/>
              <a:t>‹#›</a:t>
            </a:fld>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12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68CD15-1B97-4DFC-8420-5C5C10F06B21}" type="datetimeFigureOut">
              <a:rPr lang="en-US" smtClean="0"/>
              <a:t>5/7/2025</a:t>
            </a:fld>
            <a:endParaRPr lang="en-US" dirty="0"/>
          </a:p>
        </p:txBody>
      </p:sp>
      <p:sp>
        <p:nvSpPr>
          <p:cNvPr id="9" name="Slide Number Placeholder 8"/>
          <p:cNvSpPr>
            <a:spLocks noGrp="1"/>
          </p:cNvSpPr>
          <p:nvPr>
            <p:ph type="sldNum" sz="quarter" idx="12"/>
          </p:nvPr>
        </p:nvSpPr>
        <p:spPr/>
        <p:txBody>
          <a:bodyPr/>
          <a:lstStyle/>
          <a:p>
            <a:fld id="{1C0FDE23-6443-44B0-98BF-8273B15B899F}" type="slidenum">
              <a:rPr lang="en-US" smtClean="0"/>
              <a:t>‹#›</a:t>
            </a:fld>
            <a:endParaRPr lang="en-US" dirty="0"/>
          </a:p>
        </p:txBody>
      </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0" y="6204366"/>
            <a:ext cx="2836832" cy="6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28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ormAutofit/>
          </a:bodyPr>
          <a:lstStyle>
            <a:lvl1pP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E68CD15-1B97-4DFC-8420-5C5C10F06B21}" type="datetimeFigureOut">
              <a:rPr lang="en-US" smtClean="0"/>
              <a:t>5/7/2025</a:t>
            </a:fld>
            <a:endParaRPr lang="en-US" dirty="0"/>
          </a:p>
        </p:txBody>
      </p:sp>
      <p:sp>
        <p:nvSpPr>
          <p:cNvPr id="4" name="Footer Placeholder 3"/>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366613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8CD15-1B97-4DFC-8420-5C5C10F06B21}" type="datetimeFigureOut">
              <a:rPr lang="en-US" smtClean="0"/>
              <a:t>5/7/2025</a:t>
            </a:fld>
            <a:endParaRPr lang="en-US" dirty="0"/>
          </a:p>
        </p:txBody>
      </p:sp>
      <p:sp>
        <p:nvSpPr>
          <p:cNvPr id="3" name="Footer Placeholder 2"/>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8108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E68CD15-1B97-4DFC-8420-5C5C10F06B21}" type="datetimeFigureOut">
              <a:rPr lang="en-US" smtClean="0"/>
              <a:t>5/7/2025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C0FDE23-6443-44B0-98BF-8273B15B899F}" type="slidenum">
              <a:rPr lang="en-US" smtClean="0"/>
              <a:t>‹#›</a:t>
            </a:fld>
            <a:endParaRPr lang="en-US" dirty="0"/>
          </a:p>
        </p:txBody>
      </p:sp>
    </p:spTree>
    <p:extLst>
      <p:ext uri="{BB962C8B-B14F-4D97-AF65-F5344CB8AC3E}">
        <p14:creationId xmlns:p14="http://schemas.microsoft.com/office/powerpoint/2010/main" val="29885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68CD15-1B97-4DFC-8420-5C5C10F06B21}" type="datetimeFigureOut">
              <a:rPr lang="en-US" smtClean="0"/>
              <a:t>5/7/2025</a:t>
            </a:fld>
            <a:endParaRPr lang="en-US" dirty="0"/>
          </a:p>
        </p:txBody>
      </p:sp>
      <p:sp>
        <p:nvSpPr>
          <p:cNvPr id="6" name="Footer Placeholder 5"/>
          <p:cNvSpPr>
            <a:spLocks noGrp="1"/>
          </p:cNvSpPr>
          <p:nvPr>
            <p:ph type="ftr" sz="quarter" idx="11"/>
          </p:nvPr>
        </p:nvSpPr>
        <p:spPr>
          <a:xfrm>
            <a:off x="581192" y="5951811"/>
            <a:ext cx="691721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C0FDE23-6443-44B0-98BF-8273B15B899F}" type="slidenum">
              <a:rPr lang="en-US" smtClean="0"/>
              <a:t>‹#›</a:t>
            </a:fld>
            <a:endParaRPr lang="en-US" dirty="0"/>
          </a:p>
        </p:txBody>
      </p:sp>
    </p:spTree>
    <p:extLst>
      <p:ext uri="{BB962C8B-B14F-4D97-AF65-F5344CB8AC3E}">
        <p14:creationId xmlns:p14="http://schemas.microsoft.com/office/powerpoint/2010/main" val="36164832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65123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1508760"/>
            <a:ext cx="11029616" cy="4350037"/>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E68CD15-1B97-4DFC-8420-5C5C10F06B21}" type="datetimeFigureOut">
              <a:rPr lang="en-US" smtClean="0"/>
              <a:t>5/7/2025</a:t>
            </a:fld>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C0FDE23-6443-44B0-98BF-8273B15B899F}"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664320" y="6138699"/>
            <a:ext cx="2763244" cy="63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4907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Lst>
  <p:txStyles>
    <p:titleStyle>
      <a:lvl1pPr algn="l" defTabSz="457200" rtl="0" eaLnBrk="1" latinLnBrk="0" hangingPunct="1">
        <a:spcBef>
          <a:spcPct val="0"/>
        </a:spcBef>
        <a:buNone/>
        <a:defRPr sz="2800" b="1" kern="1200" cap="all">
          <a:solidFill>
            <a:schemeClr val="accent1"/>
          </a:solidFill>
          <a:latin typeface="+mj-lt"/>
          <a:ea typeface="+mj-ea"/>
          <a:cs typeface="Segoe UI Semibold" panose="020B07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hyperlink" Target="mailto:jsmith@demandsideanalytics.com"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xlsx"/><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7605" y="607423"/>
            <a:ext cx="8385963" cy="1290617"/>
          </a:xfrm>
        </p:spPr>
        <p:txBody>
          <a:bodyPr>
            <a:noAutofit/>
          </a:bodyPr>
          <a:lstStyle/>
          <a:p>
            <a:r>
              <a:rPr lang="en-US" sz="2800" dirty="0"/>
              <a:t>Southern California Edison</a:t>
            </a:r>
            <a:br>
              <a:rPr lang="en-US" sz="2800" dirty="0"/>
            </a:br>
            <a:r>
              <a:rPr lang="en-US" sz="2800" dirty="0"/>
              <a:t>Smart Energy Program: </a:t>
            </a:r>
            <a:br>
              <a:rPr lang="en-US" sz="2800" dirty="0"/>
            </a:br>
            <a:r>
              <a:rPr lang="en-US" sz="2800" dirty="0"/>
              <a:t>2024 Load Impact Evaluation</a:t>
            </a:r>
          </a:p>
        </p:txBody>
      </p:sp>
      <p:sp>
        <p:nvSpPr>
          <p:cNvPr id="5" name="Subtitle 4"/>
          <p:cNvSpPr>
            <a:spLocks noGrp="1"/>
          </p:cNvSpPr>
          <p:nvPr>
            <p:ph type="subTitle" idx="1"/>
          </p:nvPr>
        </p:nvSpPr>
        <p:spPr>
          <a:xfrm>
            <a:off x="437605" y="1898040"/>
            <a:ext cx="7366000" cy="594783"/>
          </a:xfrm>
        </p:spPr>
        <p:txBody>
          <a:bodyPr>
            <a:noAutofit/>
          </a:bodyPr>
          <a:lstStyle/>
          <a:p>
            <a:r>
              <a:rPr lang="en-US" sz="2200" dirty="0"/>
              <a:t>May 12, 2025</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78973" y="567448"/>
            <a:ext cx="3209932" cy="2006209"/>
          </a:xfrm>
          <a:prstGeom prst="rect">
            <a:avLst/>
          </a:prstGeom>
        </p:spPr>
      </p:pic>
    </p:spTree>
    <p:extLst>
      <p:ext uri="{BB962C8B-B14F-4D97-AF65-F5344CB8AC3E}">
        <p14:creationId xmlns:p14="http://schemas.microsoft.com/office/powerpoint/2010/main" val="53603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706465-ECC9-C7D1-40AC-FB0A97CA1479}"/>
              </a:ext>
            </a:extLst>
          </p:cNvPr>
          <p:cNvPicPr>
            <a:picLocks noChangeAspect="1"/>
          </p:cNvPicPr>
          <p:nvPr/>
        </p:nvPicPr>
        <p:blipFill>
          <a:blip r:embed="rId2"/>
          <a:srcRect r="333"/>
          <a:stretch/>
        </p:blipFill>
        <p:spPr>
          <a:xfrm>
            <a:off x="212319" y="1306571"/>
            <a:ext cx="7819409" cy="4596377"/>
          </a:xfrm>
          <a:prstGeom prst="rect">
            <a:avLst/>
          </a:prstGeom>
        </p:spPr>
      </p:pic>
      <p:sp>
        <p:nvSpPr>
          <p:cNvPr id="18" name="Content Placeholder 17">
            <a:extLst>
              <a:ext uri="{FF2B5EF4-FFF2-40B4-BE49-F238E27FC236}">
                <a16:creationId xmlns:a16="http://schemas.microsoft.com/office/drawing/2014/main" id="{C3A1F3A7-09FA-93F3-E94D-B3E31F3787B7}"/>
              </a:ext>
            </a:extLst>
          </p:cNvPr>
          <p:cNvSpPr>
            <a:spLocks noGrp="1"/>
          </p:cNvSpPr>
          <p:nvPr>
            <p:ph sz="quarter" idx="20"/>
          </p:nvPr>
        </p:nvSpPr>
        <p:spPr>
          <a:xfrm>
            <a:off x="8031728" y="1313817"/>
            <a:ext cx="3866916" cy="4811454"/>
          </a:xfrm>
        </p:spPr>
        <p:txBody>
          <a:bodyPr>
            <a:normAutofit/>
          </a:bodyPr>
          <a:lstStyle/>
          <a:p>
            <a:r>
              <a:rPr lang="en-US" dirty="0">
                <a:solidFill>
                  <a:schemeClr val="tx1">
                    <a:lumMod val="75000"/>
                  </a:schemeClr>
                </a:solidFill>
              </a:rPr>
              <a:t>Average includes two event days</a:t>
            </a:r>
          </a:p>
          <a:p>
            <a:pPr lvl="1"/>
            <a:r>
              <a:rPr lang="en-US" sz="1600" dirty="0">
                <a:solidFill>
                  <a:schemeClr val="tx1">
                    <a:lumMod val="75000"/>
                  </a:schemeClr>
                </a:solidFill>
              </a:rPr>
              <a:t>7/11/2024</a:t>
            </a:r>
          </a:p>
          <a:p>
            <a:pPr lvl="1"/>
            <a:r>
              <a:rPr lang="en-US" sz="1600" dirty="0">
                <a:solidFill>
                  <a:schemeClr val="tx1">
                    <a:lumMod val="75000"/>
                  </a:schemeClr>
                </a:solidFill>
              </a:rPr>
              <a:t>8/7/2024</a:t>
            </a:r>
          </a:p>
          <a:p>
            <a:r>
              <a:rPr lang="en-US" sz="2400" dirty="0">
                <a:solidFill>
                  <a:schemeClr val="tx1">
                    <a:lumMod val="75000"/>
                  </a:schemeClr>
                </a:solidFill>
              </a:rPr>
              <a:t>Neither of these events were called on extreme days.</a:t>
            </a:r>
          </a:p>
          <a:p>
            <a:r>
              <a:rPr lang="en-US" sz="2400" dirty="0">
                <a:solidFill>
                  <a:schemeClr val="tx1">
                    <a:lumMod val="75000"/>
                  </a:schemeClr>
                </a:solidFill>
              </a:rPr>
              <a:t>Per customer impact estimates are consistent with past years at ~1 kW in hour 1 and ~0.5 kW in hour 2</a:t>
            </a:r>
          </a:p>
        </p:txBody>
      </p:sp>
      <p:sp>
        <p:nvSpPr>
          <p:cNvPr id="2" name="Title 1"/>
          <p:cNvSpPr>
            <a:spLocks noGrp="1"/>
          </p:cNvSpPr>
          <p:nvPr>
            <p:ph type="title"/>
          </p:nvPr>
        </p:nvSpPr>
        <p:spPr/>
        <p:txBody>
          <a:bodyPr/>
          <a:lstStyle/>
          <a:p>
            <a:r>
              <a:rPr lang="en-US" dirty="0"/>
              <a:t>Average Event day 6-8PM</a:t>
            </a:r>
            <a:endParaRPr lang="en-US" dirty="0">
              <a:solidFill>
                <a:srgbClr val="FF0000"/>
              </a:solidFill>
            </a:endParaRPr>
          </a:p>
        </p:txBody>
      </p:sp>
      <p:sp>
        <p:nvSpPr>
          <p:cNvPr id="3" name="Slide Number Placeholder 2"/>
          <p:cNvSpPr>
            <a:spLocks noGrp="1"/>
          </p:cNvSpPr>
          <p:nvPr>
            <p:ph type="sldNum" sz="quarter" idx="10"/>
          </p:nvPr>
        </p:nvSpPr>
        <p:spPr/>
        <p:txBody>
          <a:bodyPr/>
          <a:lstStyle/>
          <a:p>
            <a:fld id="{1C0FDE23-6443-44B0-98BF-8273B15B899F}" type="slidenum">
              <a:rPr lang="en-US" smtClean="0"/>
              <a:t>10</a:t>
            </a:fld>
            <a:endParaRPr lang="en-US" dirty="0"/>
          </a:p>
        </p:txBody>
      </p:sp>
    </p:spTree>
    <p:extLst>
      <p:ext uri="{BB962C8B-B14F-4D97-AF65-F5344CB8AC3E}">
        <p14:creationId xmlns:p14="http://schemas.microsoft.com/office/powerpoint/2010/main" val="321721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E57C6F-556B-72E3-D6B1-1E6AA1416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4842" y="1459370"/>
            <a:ext cx="9288219" cy="4490093"/>
          </a:xfrm>
          <a:prstGeom prst="rect">
            <a:avLst/>
          </a:prstGeom>
        </p:spPr>
      </p:pic>
      <p:sp>
        <p:nvSpPr>
          <p:cNvPr id="2" name="Title 1"/>
          <p:cNvSpPr>
            <a:spLocks noGrp="1"/>
          </p:cNvSpPr>
          <p:nvPr>
            <p:ph type="title"/>
          </p:nvPr>
        </p:nvSpPr>
        <p:spPr>
          <a:xfrm>
            <a:off x="581192" y="705124"/>
            <a:ext cx="11029616" cy="705020"/>
          </a:xfrm>
        </p:spPr>
        <p:txBody>
          <a:bodyPr>
            <a:normAutofit fontScale="90000"/>
          </a:bodyPr>
          <a:lstStyle/>
          <a:p>
            <a:r>
              <a:rPr lang="en-US" dirty="0"/>
              <a:t>Event Impacts Are Largest During the first Hour of Dispatch and fade in subsequent hours</a:t>
            </a:r>
          </a:p>
        </p:txBody>
      </p:sp>
      <p:sp>
        <p:nvSpPr>
          <p:cNvPr id="4" name="TextBox 3"/>
          <p:cNvSpPr txBox="1"/>
          <p:nvPr/>
        </p:nvSpPr>
        <p:spPr>
          <a:xfrm>
            <a:off x="1527105" y="5404339"/>
            <a:ext cx="1626403" cy="307777"/>
          </a:xfrm>
          <a:prstGeom prst="rect">
            <a:avLst/>
          </a:prstGeom>
          <a:noFill/>
          <a:ln w="19050">
            <a:solidFill>
              <a:schemeClr val="accent4"/>
            </a:solidFill>
          </a:ln>
        </p:spPr>
        <p:txBody>
          <a:bodyPr wrap="square" rtlCol="0">
            <a:spAutoFit/>
          </a:bodyPr>
          <a:lstStyle/>
          <a:p>
            <a:r>
              <a:rPr lang="en-US" sz="1400" dirty="0">
                <a:solidFill>
                  <a:schemeClr val="bg2">
                    <a:lumMod val="25000"/>
                  </a:schemeClr>
                </a:solidFill>
              </a:rPr>
              <a:t>Pre-Cooling effects </a:t>
            </a:r>
          </a:p>
        </p:txBody>
      </p:sp>
      <p:cxnSp>
        <p:nvCxnSpPr>
          <p:cNvPr id="6" name="Straight Arrow Connector 5"/>
          <p:cNvCxnSpPr>
            <a:cxnSpLocks/>
          </p:cNvCxnSpPr>
          <p:nvPr/>
        </p:nvCxnSpPr>
        <p:spPr>
          <a:xfrm flipV="1">
            <a:off x="2590800" y="4039148"/>
            <a:ext cx="908918" cy="124796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01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DB623-15B9-C17F-FF6F-258F907716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35463" y="1998482"/>
            <a:ext cx="7702947" cy="3249681"/>
          </a:xfrm>
          <a:prstGeom prst="rect">
            <a:avLst/>
          </a:prstGeom>
        </p:spPr>
      </p:pic>
      <p:sp>
        <p:nvSpPr>
          <p:cNvPr id="3" name="Content Placeholder 2">
            <a:extLst>
              <a:ext uri="{FF2B5EF4-FFF2-40B4-BE49-F238E27FC236}">
                <a16:creationId xmlns:a16="http://schemas.microsoft.com/office/drawing/2014/main" id="{16867DDA-539A-B645-CB5B-58160AA31418}"/>
              </a:ext>
            </a:extLst>
          </p:cNvPr>
          <p:cNvSpPr>
            <a:spLocks noGrp="1"/>
          </p:cNvSpPr>
          <p:nvPr>
            <p:ph sz="quarter" idx="19"/>
          </p:nvPr>
        </p:nvSpPr>
        <p:spPr/>
        <p:txBody>
          <a:bodyPr>
            <a:normAutofit fontScale="92500"/>
          </a:bodyPr>
          <a:lstStyle/>
          <a:p>
            <a:r>
              <a:rPr lang="en-US" dirty="0"/>
              <a:t>Flat rate customers drop an average of 1.04 kW in hour 1 while dynamic rate customers only drop 0.88 kW</a:t>
            </a:r>
          </a:p>
          <a:p>
            <a:r>
              <a:rPr lang="en-US" dirty="0"/>
              <a:t>Pre-cooling is allowed for the flat rate customers regardless of event start time while dynamic rate customers cannot be pre-cooled during their “peak” rate  periods</a:t>
            </a:r>
          </a:p>
          <a:p>
            <a:r>
              <a:rPr lang="en-US" dirty="0"/>
              <a:t>The ability to pre-cool before a DR event makes a big difference in hour 1 impacts</a:t>
            </a:r>
          </a:p>
        </p:txBody>
      </p:sp>
      <p:sp>
        <p:nvSpPr>
          <p:cNvPr id="4" name="Title 3">
            <a:extLst>
              <a:ext uri="{FF2B5EF4-FFF2-40B4-BE49-F238E27FC236}">
                <a16:creationId xmlns:a16="http://schemas.microsoft.com/office/drawing/2014/main" id="{3C7601D3-9DAA-BD85-120C-FB451A4B5D6E}"/>
              </a:ext>
            </a:extLst>
          </p:cNvPr>
          <p:cNvSpPr>
            <a:spLocks noGrp="1"/>
          </p:cNvSpPr>
          <p:nvPr>
            <p:ph type="title"/>
          </p:nvPr>
        </p:nvSpPr>
        <p:spPr/>
        <p:txBody>
          <a:bodyPr>
            <a:normAutofit/>
          </a:bodyPr>
          <a:lstStyle/>
          <a:p>
            <a:r>
              <a:rPr lang="en-US" dirty="0"/>
              <a:t>Results by Tariff Rate – Average Event day 6-8PM</a:t>
            </a:r>
          </a:p>
        </p:txBody>
      </p:sp>
    </p:spTree>
    <p:extLst>
      <p:ext uri="{BB962C8B-B14F-4D97-AF65-F5344CB8AC3E}">
        <p14:creationId xmlns:p14="http://schemas.microsoft.com/office/powerpoint/2010/main" val="90078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20"/>
          </p:nvPr>
        </p:nvSpPr>
        <p:spPr>
          <a:xfrm>
            <a:off x="7521262" y="1649781"/>
            <a:ext cx="4394291" cy="4481928"/>
          </a:xfrm>
        </p:spPr>
        <p:txBody>
          <a:bodyPr>
            <a:normAutofit fontScale="92500" lnSpcReduction="20000"/>
          </a:bodyPr>
          <a:lstStyle/>
          <a:p>
            <a:r>
              <a:rPr lang="en-US" sz="2400" dirty="0"/>
              <a:t>2024 impacts were in line with previous years in terms of percentage of the reference load</a:t>
            </a:r>
          </a:p>
          <a:p>
            <a:r>
              <a:rPr lang="en-US" sz="2400" dirty="0"/>
              <a:t>Lower event temperatures for the average event in 2024 lead to lower average reference loads and absolute impacts than previous years.</a:t>
            </a:r>
          </a:p>
          <a:p>
            <a:r>
              <a:rPr lang="en-US" sz="2400" dirty="0"/>
              <a:t>SEP program enrollment increased by nearly 10,000 customers in the offseason between 2023 and 2024. Strong enrollment numbers mean that the SEP program can continue to grow in its delivery capabilities.</a:t>
            </a:r>
          </a:p>
        </p:txBody>
      </p:sp>
      <p:sp>
        <p:nvSpPr>
          <p:cNvPr id="2" name="Title 1"/>
          <p:cNvSpPr>
            <a:spLocks noGrp="1"/>
          </p:cNvSpPr>
          <p:nvPr>
            <p:ph type="title"/>
          </p:nvPr>
        </p:nvSpPr>
        <p:spPr/>
        <p:txBody>
          <a:bodyPr/>
          <a:lstStyle/>
          <a:p>
            <a:r>
              <a:rPr lang="en-US" dirty="0"/>
              <a:t>Ex Post Comparison to Prior years – Average Event Days</a:t>
            </a:r>
          </a:p>
        </p:txBody>
      </p:sp>
      <p:graphicFrame>
        <p:nvGraphicFramePr>
          <p:cNvPr id="5" name="Table 4">
            <a:extLst>
              <a:ext uri="{FF2B5EF4-FFF2-40B4-BE49-F238E27FC236}">
                <a16:creationId xmlns:a16="http://schemas.microsoft.com/office/drawing/2014/main" id="{8507CFDF-E8B0-4393-E392-3EE2CD332B52}"/>
              </a:ext>
            </a:extLst>
          </p:cNvPr>
          <p:cNvGraphicFramePr>
            <a:graphicFrameLocks noGrp="1"/>
          </p:cNvGraphicFramePr>
          <p:nvPr>
            <p:extLst>
              <p:ext uri="{D42A27DB-BD31-4B8C-83A1-F6EECF244321}">
                <p14:modId xmlns:p14="http://schemas.microsoft.com/office/powerpoint/2010/main" val="3290378954"/>
              </p:ext>
            </p:extLst>
          </p:nvPr>
        </p:nvGraphicFramePr>
        <p:xfrm>
          <a:off x="551711" y="2237790"/>
          <a:ext cx="6969551" cy="2382419"/>
        </p:xfrm>
        <a:graphic>
          <a:graphicData uri="http://schemas.openxmlformats.org/drawingml/2006/table">
            <a:tbl>
              <a:tblPr firstRow="1" firstCol="1" bandRow="1"/>
              <a:tblGrid>
                <a:gridCol w="3303568">
                  <a:extLst>
                    <a:ext uri="{9D8B030D-6E8A-4147-A177-3AD203B41FA5}">
                      <a16:colId xmlns:a16="http://schemas.microsoft.com/office/drawing/2014/main" val="743167170"/>
                    </a:ext>
                  </a:extLst>
                </a:gridCol>
                <a:gridCol w="1222459">
                  <a:extLst>
                    <a:ext uri="{9D8B030D-6E8A-4147-A177-3AD203B41FA5}">
                      <a16:colId xmlns:a16="http://schemas.microsoft.com/office/drawing/2014/main" val="1210858481"/>
                    </a:ext>
                  </a:extLst>
                </a:gridCol>
                <a:gridCol w="1222459">
                  <a:extLst>
                    <a:ext uri="{9D8B030D-6E8A-4147-A177-3AD203B41FA5}">
                      <a16:colId xmlns:a16="http://schemas.microsoft.com/office/drawing/2014/main" val="2250660932"/>
                    </a:ext>
                  </a:extLst>
                </a:gridCol>
                <a:gridCol w="1221065">
                  <a:extLst>
                    <a:ext uri="{9D8B030D-6E8A-4147-A177-3AD203B41FA5}">
                      <a16:colId xmlns:a16="http://schemas.microsoft.com/office/drawing/2014/main" val="1420509676"/>
                    </a:ext>
                  </a:extLst>
                </a:gridCol>
              </a:tblGrid>
              <a:tr h="415025">
                <a:tc>
                  <a:txBody>
                    <a:bodyPr/>
                    <a:lstStyle/>
                    <a:p>
                      <a:pPr marL="0" marR="0" algn="ctr">
                        <a:lnSpc>
                          <a:spcPct val="115000"/>
                        </a:lnSpc>
                        <a:spcBef>
                          <a:spcPts val="0"/>
                        </a:spcBef>
                        <a:spcAft>
                          <a:spcPts val="0"/>
                        </a:spcAft>
                      </a:pPr>
                      <a:r>
                        <a:rPr lang="en-US" sz="1600" dirty="0">
                          <a:solidFill>
                            <a:srgbClr val="FFFFFF"/>
                          </a:solidFill>
                          <a:effectLst/>
                          <a:latin typeface="Corbel" panose="020B0503020204020204" pitchFamily="34" charset="0"/>
                          <a:ea typeface="Times New Roman" panose="02020603050405020304" pitchFamily="18" charset="0"/>
                          <a:cs typeface="Calibri" panose="020F0502020204030204" pitchFamily="34" charset="0"/>
                        </a:rPr>
                        <a:t>Measure</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0098D7"/>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98D7"/>
                    </a:solidFill>
                  </a:tcPr>
                </a:tc>
                <a:tc>
                  <a:txBody>
                    <a:bodyPr/>
                    <a:lstStyle/>
                    <a:p>
                      <a:pPr marL="0" marR="0" algn="ctr">
                        <a:lnSpc>
                          <a:spcPct val="115000"/>
                        </a:lnSpc>
                        <a:spcBef>
                          <a:spcPts val="0"/>
                        </a:spcBef>
                        <a:spcAft>
                          <a:spcPts val="0"/>
                        </a:spcAft>
                      </a:pPr>
                      <a:r>
                        <a:rPr lang="en-US" sz="1400" b="1" dirty="0">
                          <a:solidFill>
                            <a:srgbClr val="FFFFFF"/>
                          </a:solidFill>
                          <a:effectLst/>
                          <a:latin typeface="Corbel" panose="020B0503020204020204" pitchFamily="34" charset="0"/>
                          <a:ea typeface="Times New Roman" panose="02020603050405020304" pitchFamily="18" charset="0"/>
                          <a:cs typeface="Calibri" panose="020F0502020204030204" pitchFamily="34" charset="0"/>
                        </a:rPr>
                        <a:t>2022 (6-8 PM)</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98D7"/>
                      </a:solidFill>
                      <a:prstDash val="solid"/>
                      <a:round/>
                      <a:headEnd type="none" w="med" len="med"/>
                      <a:tailEnd type="none" w="med" len="med"/>
                    </a:lnL>
                    <a:lnR w="12700" cap="flat" cmpd="sng" algn="ctr">
                      <a:solidFill>
                        <a:srgbClr val="0098D7"/>
                      </a:solidFill>
                      <a:prstDash val="solid"/>
                      <a:round/>
                      <a:headEnd type="none" w="med" len="med"/>
                      <a:tailEnd type="none" w="med" len="med"/>
                    </a:lnR>
                    <a:lnT w="12700" cap="flat" cmpd="sng" algn="ctr">
                      <a:solidFill>
                        <a:srgbClr val="0098D7"/>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98D7"/>
                    </a:solidFill>
                  </a:tcPr>
                </a:tc>
                <a:tc>
                  <a:txBody>
                    <a:bodyPr/>
                    <a:lstStyle/>
                    <a:p>
                      <a:pPr marL="0" marR="0" algn="ctr">
                        <a:lnSpc>
                          <a:spcPct val="115000"/>
                        </a:lnSpc>
                        <a:spcBef>
                          <a:spcPts val="0"/>
                        </a:spcBef>
                        <a:spcAft>
                          <a:spcPts val="0"/>
                        </a:spcAft>
                      </a:pPr>
                      <a:r>
                        <a:rPr lang="en-US" sz="1400" b="1" dirty="0">
                          <a:solidFill>
                            <a:srgbClr val="FFFFFF"/>
                          </a:solidFill>
                          <a:effectLst/>
                          <a:latin typeface="Corbel" panose="020B0503020204020204" pitchFamily="34" charset="0"/>
                          <a:ea typeface="Times New Roman" panose="02020603050405020304" pitchFamily="18" charset="0"/>
                          <a:cs typeface="Calibri" panose="020F0502020204030204" pitchFamily="34" charset="0"/>
                        </a:rPr>
                        <a:t>2023 (6-8 PM)</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98D7"/>
                      </a:solidFill>
                      <a:prstDash val="solid"/>
                      <a:round/>
                      <a:headEnd type="none" w="med" len="med"/>
                      <a:tailEnd type="none" w="med" len="med"/>
                    </a:lnL>
                    <a:lnR w="12700" cap="flat" cmpd="sng" algn="ctr">
                      <a:solidFill>
                        <a:srgbClr val="0098D7"/>
                      </a:solidFill>
                      <a:prstDash val="solid"/>
                      <a:round/>
                      <a:headEnd type="none" w="med" len="med"/>
                      <a:tailEnd type="none" w="med" len="med"/>
                    </a:lnR>
                    <a:lnT w="12700" cap="flat" cmpd="sng" algn="ctr">
                      <a:solidFill>
                        <a:srgbClr val="0098D7"/>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98D7"/>
                    </a:solidFill>
                  </a:tcPr>
                </a:tc>
                <a:tc>
                  <a:txBody>
                    <a:bodyPr/>
                    <a:lstStyle/>
                    <a:p>
                      <a:pPr marL="0" marR="0" algn="ctr">
                        <a:lnSpc>
                          <a:spcPct val="115000"/>
                        </a:lnSpc>
                        <a:spcBef>
                          <a:spcPts val="0"/>
                        </a:spcBef>
                        <a:spcAft>
                          <a:spcPts val="0"/>
                        </a:spcAft>
                      </a:pPr>
                      <a:r>
                        <a:rPr lang="en-US" sz="1400" b="1" dirty="0">
                          <a:solidFill>
                            <a:srgbClr val="FFFFFF"/>
                          </a:solidFill>
                          <a:effectLst/>
                          <a:latin typeface="Corbel" panose="020B0503020204020204" pitchFamily="34" charset="0"/>
                          <a:ea typeface="Times New Roman" panose="02020603050405020304" pitchFamily="18" charset="0"/>
                          <a:cs typeface="Calibri" panose="020F0502020204030204" pitchFamily="34" charset="0"/>
                        </a:rPr>
                        <a:t>2024 (6-8 PM)</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98D7"/>
                      </a:solidFill>
                      <a:prstDash val="solid"/>
                      <a:round/>
                      <a:headEnd type="none" w="med" len="med"/>
                      <a:tailEnd type="none" w="med" len="med"/>
                    </a:lnL>
                    <a:lnR w="12700" cap="flat" cmpd="sng" algn="ctr">
                      <a:solidFill>
                        <a:srgbClr val="0098D7"/>
                      </a:solidFill>
                      <a:prstDash val="solid"/>
                      <a:round/>
                      <a:headEnd type="none" w="med" len="med"/>
                      <a:tailEnd type="none" w="med" len="med"/>
                    </a:lnR>
                    <a:lnT w="12700" cap="flat" cmpd="sng" algn="ctr">
                      <a:solidFill>
                        <a:srgbClr val="0098D7"/>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98D7"/>
                    </a:solidFill>
                  </a:tcPr>
                </a:tc>
                <a:extLst>
                  <a:ext uri="{0D108BD9-81ED-4DB2-BD59-A6C34878D82A}">
                    <a16:rowId xmlns:a16="http://schemas.microsoft.com/office/drawing/2014/main" val="4247114661"/>
                  </a:ext>
                </a:extLst>
              </a:tr>
              <a:tr h="327899">
                <a:tc>
                  <a:txBody>
                    <a:bodyPr/>
                    <a:lstStyle/>
                    <a:p>
                      <a:pPr marL="0" marR="0">
                        <a:lnSpc>
                          <a:spcPct val="115000"/>
                        </a:lnSpc>
                        <a:spcBef>
                          <a:spcPts val="0"/>
                        </a:spcBef>
                        <a:spcAft>
                          <a:spcPts val="0"/>
                        </a:spcAft>
                      </a:pPr>
                      <a:r>
                        <a:rPr lang="en-US" sz="16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Avg. Reference Load (kW)</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2.67</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2.37</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0098D7"/>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2.17</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98D7"/>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56607862"/>
                  </a:ext>
                </a:extLst>
              </a:tr>
              <a:tr h="327899">
                <a:tc>
                  <a:txBody>
                    <a:bodyPr/>
                    <a:lstStyle/>
                    <a:p>
                      <a:pPr marL="0" marR="0">
                        <a:lnSpc>
                          <a:spcPct val="115000"/>
                        </a:lnSpc>
                        <a:spcBef>
                          <a:spcPts val="0"/>
                        </a:spcBef>
                        <a:spcAft>
                          <a:spcPts val="0"/>
                        </a:spcAft>
                      </a:pPr>
                      <a:r>
                        <a:rPr lang="en-US" sz="16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Avg. Load Impact (kW)</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0.86</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0.73</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0.71</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84833867"/>
                  </a:ext>
                </a:extLst>
              </a:tr>
              <a:tr h="327899">
                <a:tc>
                  <a:txBody>
                    <a:bodyPr/>
                    <a:lstStyle/>
                    <a:p>
                      <a:pPr marL="0" marR="0">
                        <a:lnSpc>
                          <a:spcPct val="115000"/>
                        </a:lnSpc>
                        <a:spcBef>
                          <a:spcPts val="0"/>
                        </a:spcBef>
                        <a:spcAft>
                          <a:spcPts val="0"/>
                        </a:spcAft>
                      </a:pPr>
                      <a:r>
                        <a:rPr lang="en-US" sz="160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 Load Impact</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32.40%</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30.88%</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32.6%</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557440777"/>
                  </a:ext>
                </a:extLst>
              </a:tr>
              <a:tr h="327899">
                <a:tc>
                  <a:txBody>
                    <a:bodyPr/>
                    <a:lstStyle/>
                    <a:p>
                      <a:pPr marL="0" marR="0">
                        <a:lnSpc>
                          <a:spcPct val="115000"/>
                        </a:lnSpc>
                        <a:spcBef>
                          <a:spcPts val="0"/>
                        </a:spcBef>
                        <a:spcAft>
                          <a:spcPts val="0"/>
                        </a:spcAft>
                      </a:pPr>
                      <a:r>
                        <a:rPr lang="en-US" sz="16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Avg. Event Temperature</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92.0</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87.8</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84.25</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10962795"/>
                  </a:ext>
                </a:extLst>
              </a:tr>
              <a:tr h="327899">
                <a:tc>
                  <a:txBody>
                    <a:bodyPr/>
                    <a:lstStyle/>
                    <a:p>
                      <a:pPr marL="0" marR="0">
                        <a:lnSpc>
                          <a:spcPct val="115000"/>
                        </a:lnSpc>
                        <a:spcBef>
                          <a:spcPts val="0"/>
                        </a:spcBef>
                        <a:spcAft>
                          <a:spcPts val="0"/>
                        </a:spcAft>
                      </a:pPr>
                      <a:r>
                        <a:rPr lang="en-US" sz="160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Heat Buildup (Avg. F, 12 AM to 5 PM)</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79.3</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79.0</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77.41</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441065809"/>
                  </a:ext>
                </a:extLst>
              </a:tr>
              <a:tr h="327899">
                <a:tc>
                  <a:txBody>
                    <a:bodyPr/>
                    <a:lstStyle/>
                    <a:p>
                      <a:pPr marL="0" marR="0">
                        <a:lnSpc>
                          <a:spcPct val="115000"/>
                        </a:lnSpc>
                        <a:spcBef>
                          <a:spcPts val="0"/>
                        </a:spcBef>
                        <a:spcAft>
                          <a:spcPts val="0"/>
                        </a:spcAft>
                      </a:pPr>
                      <a:r>
                        <a:rPr lang="en-US" sz="160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Enrollment</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b">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56,668</a:t>
                      </a:r>
                      <a:endParaRPr lang="en-US" sz="160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69,286</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orbel" panose="020B0503020204020204" pitchFamily="34" charset="0"/>
                          <a:ea typeface="Times New Roman" panose="02020603050405020304" pitchFamily="18" charset="0"/>
                          <a:cs typeface="Calibri" panose="020F0502020204030204" pitchFamily="34" charset="0"/>
                        </a:rPr>
                        <a:t>78,771</a:t>
                      </a:r>
                      <a:endParaRPr lang="en-US" sz="1600" dirty="0">
                        <a:effectLst/>
                        <a:latin typeface="Segoe UI" panose="020B0502040204020203"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49097828"/>
                  </a:ext>
                </a:extLst>
              </a:tr>
            </a:tbl>
          </a:graphicData>
        </a:graphic>
      </p:graphicFrame>
    </p:spTree>
    <p:extLst>
      <p:ext uri="{BB962C8B-B14F-4D97-AF65-F5344CB8AC3E}">
        <p14:creationId xmlns:p14="http://schemas.microsoft.com/office/powerpoint/2010/main" val="413768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20"/>
          </p:nvPr>
        </p:nvSpPr>
        <p:spPr>
          <a:xfrm>
            <a:off x="7300452" y="1523139"/>
            <a:ext cx="4757079" cy="4602131"/>
          </a:xfrm>
        </p:spPr>
        <p:txBody>
          <a:bodyPr>
            <a:normAutofit/>
          </a:bodyPr>
          <a:lstStyle/>
          <a:p>
            <a:r>
              <a:rPr lang="en-US" sz="2000" dirty="0">
                <a:solidFill>
                  <a:schemeClr val="bg2">
                    <a:lumMod val="25000"/>
                  </a:schemeClr>
                </a:solidFill>
              </a:rPr>
              <a:t>These comparisons use the 4-9pm ex-ante predictions from the 2023 load impact evaluation</a:t>
            </a:r>
          </a:p>
          <a:p>
            <a:r>
              <a:rPr lang="en-US" sz="2000" dirty="0">
                <a:solidFill>
                  <a:schemeClr val="bg2">
                    <a:lumMod val="25000"/>
                  </a:schemeClr>
                </a:solidFill>
              </a:rPr>
              <a:t>Events shown from July, August, and September</a:t>
            </a:r>
          </a:p>
          <a:p>
            <a:pPr lvl="1"/>
            <a:r>
              <a:rPr lang="en-US" sz="1600" dirty="0">
                <a:solidFill>
                  <a:schemeClr val="bg2">
                    <a:lumMod val="25000"/>
                  </a:schemeClr>
                </a:solidFill>
              </a:rPr>
              <a:t>Ex-ante events begin at 4pm, but these events ranged their starts from 5pm to 6pm</a:t>
            </a:r>
          </a:p>
          <a:p>
            <a:r>
              <a:rPr lang="en-US" sz="2000" dirty="0">
                <a:solidFill>
                  <a:schemeClr val="bg2">
                    <a:lumMod val="25000"/>
                  </a:schemeClr>
                </a:solidFill>
              </a:rPr>
              <a:t>Customer enrollment in 2024 is ahead of the expectations from the 2023 Ex-Ante forecasts.</a:t>
            </a:r>
          </a:p>
          <a:p>
            <a:r>
              <a:rPr lang="en-US" sz="2000" dirty="0">
                <a:solidFill>
                  <a:schemeClr val="bg2">
                    <a:lumMod val="25000"/>
                  </a:schemeClr>
                </a:solidFill>
              </a:rPr>
              <a:t>Overall, impacts from 2024 events, controlling for temperature differences, are similar to 2023 ex-ante predictions</a:t>
            </a:r>
          </a:p>
        </p:txBody>
      </p:sp>
      <p:sp>
        <p:nvSpPr>
          <p:cNvPr id="2" name="Title 1"/>
          <p:cNvSpPr>
            <a:spLocks noGrp="1"/>
          </p:cNvSpPr>
          <p:nvPr>
            <p:ph type="title"/>
          </p:nvPr>
        </p:nvSpPr>
        <p:spPr>
          <a:xfrm>
            <a:off x="477954" y="557640"/>
            <a:ext cx="11029616" cy="651236"/>
          </a:xfrm>
        </p:spPr>
        <p:txBody>
          <a:bodyPr/>
          <a:lstStyle/>
          <a:p>
            <a:r>
              <a:rPr lang="en-US" dirty="0"/>
              <a:t>2024 Ex-Post vs 2023 Ex-ante, how did we do?</a:t>
            </a:r>
          </a:p>
        </p:txBody>
      </p:sp>
      <p:graphicFrame>
        <p:nvGraphicFramePr>
          <p:cNvPr id="11" name="Content Placeholder 10">
            <a:extLst>
              <a:ext uri="{FF2B5EF4-FFF2-40B4-BE49-F238E27FC236}">
                <a16:creationId xmlns:a16="http://schemas.microsoft.com/office/drawing/2014/main" id="{0E8B7468-4874-B650-EB30-BAB664AF8BCB}"/>
              </a:ext>
            </a:extLst>
          </p:cNvPr>
          <p:cNvGraphicFramePr>
            <a:graphicFrameLocks noGrp="1"/>
          </p:cNvGraphicFramePr>
          <p:nvPr>
            <p:ph sz="quarter" idx="19"/>
          </p:nvPr>
        </p:nvGraphicFramePr>
        <p:xfrm>
          <a:off x="712694" y="1314406"/>
          <a:ext cx="6285542" cy="4602131"/>
        </p:xfrm>
        <a:graphic>
          <a:graphicData uri="http://schemas.openxmlformats.org/drawingml/2006/table">
            <a:tbl>
              <a:tblPr/>
              <a:tblGrid>
                <a:gridCol w="2466847">
                  <a:extLst>
                    <a:ext uri="{9D8B030D-6E8A-4147-A177-3AD203B41FA5}">
                      <a16:colId xmlns:a16="http://schemas.microsoft.com/office/drawing/2014/main" val="3567928101"/>
                    </a:ext>
                  </a:extLst>
                </a:gridCol>
                <a:gridCol w="888677">
                  <a:extLst>
                    <a:ext uri="{9D8B030D-6E8A-4147-A177-3AD203B41FA5}">
                      <a16:colId xmlns:a16="http://schemas.microsoft.com/office/drawing/2014/main" val="1880012681"/>
                    </a:ext>
                  </a:extLst>
                </a:gridCol>
                <a:gridCol w="735458">
                  <a:extLst>
                    <a:ext uri="{9D8B030D-6E8A-4147-A177-3AD203B41FA5}">
                      <a16:colId xmlns:a16="http://schemas.microsoft.com/office/drawing/2014/main" val="2039565387"/>
                    </a:ext>
                  </a:extLst>
                </a:gridCol>
                <a:gridCol w="548640">
                  <a:extLst>
                    <a:ext uri="{9D8B030D-6E8A-4147-A177-3AD203B41FA5}">
                      <a16:colId xmlns:a16="http://schemas.microsoft.com/office/drawing/2014/main" val="757596108"/>
                    </a:ext>
                  </a:extLst>
                </a:gridCol>
                <a:gridCol w="548640">
                  <a:extLst>
                    <a:ext uri="{9D8B030D-6E8A-4147-A177-3AD203B41FA5}">
                      <a16:colId xmlns:a16="http://schemas.microsoft.com/office/drawing/2014/main" val="2520376210"/>
                    </a:ext>
                  </a:extLst>
                </a:gridCol>
                <a:gridCol w="548640">
                  <a:extLst>
                    <a:ext uri="{9D8B030D-6E8A-4147-A177-3AD203B41FA5}">
                      <a16:colId xmlns:a16="http://schemas.microsoft.com/office/drawing/2014/main" val="3449490967"/>
                    </a:ext>
                  </a:extLst>
                </a:gridCol>
                <a:gridCol w="548640">
                  <a:extLst>
                    <a:ext uri="{9D8B030D-6E8A-4147-A177-3AD203B41FA5}">
                      <a16:colId xmlns:a16="http://schemas.microsoft.com/office/drawing/2014/main" val="2409386671"/>
                    </a:ext>
                  </a:extLst>
                </a:gridCol>
              </a:tblGrid>
              <a:tr h="305805">
                <a:tc gridSpan="3">
                  <a:txBody>
                    <a:bodyPr/>
                    <a:lstStyle/>
                    <a:p>
                      <a:pPr algn="ctr" rtl="0" fontAlgn="ctr"/>
                      <a:r>
                        <a:rPr lang="en-US" sz="1000" b="1" i="0" u="none" strike="noStrike" dirty="0">
                          <a:solidFill>
                            <a:srgbClr val="FFFFFF"/>
                          </a:solidFill>
                          <a:effectLst/>
                          <a:latin typeface="Corbel" panose="020B0503020204020204" pitchFamily="34" charset="0"/>
                        </a:rPr>
                        <a:t>7/11/2024 (6:00-8:00 PM) </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000" b="1" i="0" u="none" strike="noStrike">
                          <a:solidFill>
                            <a:srgbClr val="FFFFFF"/>
                          </a:solidFill>
                          <a:effectLst/>
                          <a:latin typeface="Corbel" panose="020B0503020204020204" pitchFamily="34" charset="0"/>
                        </a:rPr>
                        <a:t>Per-Customer Impact (kW)</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6304352"/>
                  </a:ext>
                </a:extLst>
              </a:tr>
              <a:tr h="330988">
                <a:tc>
                  <a:txBody>
                    <a:bodyPr/>
                    <a:lstStyle/>
                    <a:p>
                      <a:pPr algn="ctr" rtl="0" fontAlgn="ctr"/>
                      <a:r>
                        <a:rPr lang="en-US" sz="1000" b="1" i="0" u="none" strike="noStrike">
                          <a:solidFill>
                            <a:srgbClr val="FFFFFF"/>
                          </a:solidFill>
                          <a:effectLst/>
                          <a:latin typeface="Corbel" panose="020B0503020204020204" pitchFamily="34" charset="0"/>
                        </a:rPr>
                        <a:t>Results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Event Average Temp (F)</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a:solidFill>
                            <a:srgbClr val="FFFFFF"/>
                          </a:solidFill>
                          <a:effectLst/>
                          <a:latin typeface="Corbel" panose="020B0503020204020204" pitchFamily="34" charset="0"/>
                        </a:rPr>
                        <a:t>Customers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1</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2</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3</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4</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extLst>
                  <a:ext uri="{0D108BD9-81ED-4DB2-BD59-A6C34878D82A}">
                    <a16:rowId xmlns:a16="http://schemas.microsoft.com/office/drawing/2014/main" val="766294652"/>
                  </a:ext>
                </a:extLst>
              </a:tr>
              <a:tr h="374161">
                <a:tc>
                  <a:txBody>
                    <a:bodyPr/>
                    <a:lstStyle/>
                    <a:p>
                      <a:pPr algn="ctr" rtl="0" fontAlgn="ctr"/>
                      <a:r>
                        <a:rPr lang="en-US" sz="1100" b="0" i="0" u="none" strike="noStrike" dirty="0">
                          <a:solidFill>
                            <a:srgbClr val="3B3B3B"/>
                          </a:solidFill>
                          <a:effectLst/>
                          <a:latin typeface="Corbel" panose="020B0503020204020204" pitchFamily="34" charset="0"/>
                        </a:rPr>
                        <a:t>SCE 1-in-2 July Peak Day </a:t>
                      </a:r>
                    </a:p>
                    <a:p>
                      <a:pPr algn="ctr" rtl="0" fontAlgn="ctr"/>
                      <a:r>
                        <a:rPr lang="en-US" sz="1100" b="0" i="0" u="none" strike="noStrike" dirty="0">
                          <a:solidFill>
                            <a:srgbClr val="3B3B3B"/>
                          </a:solidFill>
                          <a:effectLst/>
                          <a:latin typeface="Corbel" panose="020B0503020204020204" pitchFamily="34" charset="0"/>
                        </a:rPr>
                        <a:t>(2023 Ex-Ante Predictions for 2024)</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90.1</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76,312</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1.15</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0.65</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0.38</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0.26</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97997261"/>
                  </a:ext>
                </a:extLst>
              </a:tr>
              <a:tr h="187080">
                <a:tc>
                  <a:txBody>
                    <a:bodyPr/>
                    <a:lstStyle/>
                    <a:p>
                      <a:pPr algn="ctr" rtl="0" fontAlgn="ctr"/>
                      <a:r>
                        <a:rPr lang="en-US" sz="1100" b="0" i="0" u="none" strike="noStrike" dirty="0">
                          <a:solidFill>
                            <a:srgbClr val="3B3B3B"/>
                          </a:solidFill>
                          <a:effectLst/>
                          <a:latin typeface="Corbel" panose="020B0503020204020204" pitchFamily="34" charset="0"/>
                        </a:rPr>
                        <a:t>Ex-Post</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89.0</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orbel" panose="020B0503020204020204" pitchFamily="34" charset="0"/>
                        </a:rPr>
                        <a:t>77,876</a:t>
                      </a:r>
                    </a:p>
                  </a:txBody>
                  <a:tcPr marL="7195" marR="7195" marT="7195" marB="0" anchor="ctr">
                    <a:lnL w="6350" cap="flat" cmpd="sng" algn="ctr">
                      <a:solidFill>
                        <a:srgbClr val="5B9BD5"/>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0.99</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0.51</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 </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 </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61329645"/>
                  </a:ext>
                </a:extLst>
              </a:tr>
              <a:tr h="266230">
                <a:tc>
                  <a:txBody>
                    <a:bodyPr/>
                    <a:lstStyle/>
                    <a:p>
                      <a:pPr algn="l" fontAlgn="b"/>
                      <a:r>
                        <a:rPr lang="en-US" sz="1700" b="0" i="0" u="none" strike="noStrike" dirty="0">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dirty="0">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492726875"/>
                  </a:ext>
                </a:extLst>
              </a:tr>
              <a:tr h="179885">
                <a:tc gridSpan="3">
                  <a:txBody>
                    <a:bodyPr/>
                    <a:lstStyle/>
                    <a:p>
                      <a:pPr algn="ctr" rtl="0" fontAlgn="ctr"/>
                      <a:r>
                        <a:rPr lang="en-US" sz="1000" b="1" i="0" u="none" strike="noStrike" dirty="0">
                          <a:solidFill>
                            <a:srgbClr val="FFFFFF"/>
                          </a:solidFill>
                          <a:effectLst/>
                          <a:latin typeface="Corbel" panose="020B0503020204020204" pitchFamily="34" charset="0"/>
                        </a:rPr>
                        <a:t>8/7/2024 (6:00-8:00 PM)</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000" b="1" i="0" u="none" strike="noStrike">
                          <a:solidFill>
                            <a:srgbClr val="FFFFFF"/>
                          </a:solidFill>
                          <a:effectLst/>
                          <a:latin typeface="Corbel" panose="020B0503020204020204" pitchFamily="34" charset="0"/>
                        </a:rPr>
                        <a:t>Per-Customer Impact (kW)</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2021026"/>
                  </a:ext>
                </a:extLst>
              </a:tr>
              <a:tr h="330988">
                <a:tc>
                  <a:txBody>
                    <a:bodyPr/>
                    <a:lstStyle/>
                    <a:p>
                      <a:pPr algn="ctr" rtl="0" fontAlgn="ctr"/>
                      <a:r>
                        <a:rPr lang="en-US" sz="1000" b="1" i="0" u="none" strike="noStrike" dirty="0">
                          <a:solidFill>
                            <a:srgbClr val="FFFFFF"/>
                          </a:solidFill>
                          <a:effectLst/>
                          <a:latin typeface="Corbel" panose="020B0503020204020204" pitchFamily="34" charset="0"/>
                        </a:rPr>
                        <a:t>Results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Event Average Temp (F)</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a:solidFill>
                            <a:srgbClr val="FFFFFF"/>
                          </a:solidFill>
                          <a:effectLst/>
                          <a:latin typeface="Corbel" panose="020B0503020204020204" pitchFamily="34" charset="0"/>
                        </a:rPr>
                        <a:t>Customers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a:solidFill>
                            <a:srgbClr val="FFFFFF"/>
                          </a:solidFill>
                          <a:effectLst/>
                          <a:latin typeface="Corbel" panose="020B0503020204020204" pitchFamily="34" charset="0"/>
                        </a:rPr>
                        <a:t>Hour 1</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a:solidFill>
                            <a:srgbClr val="FFFFFF"/>
                          </a:solidFill>
                          <a:effectLst/>
                          <a:latin typeface="Corbel" panose="020B0503020204020204" pitchFamily="34" charset="0"/>
                        </a:rPr>
                        <a:t>Hour 2</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3</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4</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extLst>
                  <a:ext uri="{0D108BD9-81ED-4DB2-BD59-A6C34878D82A}">
                    <a16:rowId xmlns:a16="http://schemas.microsoft.com/office/drawing/2014/main" val="3078034266"/>
                  </a:ext>
                </a:extLst>
              </a:tr>
              <a:tr h="561241">
                <a:tc>
                  <a:txBody>
                    <a:bodyPr/>
                    <a:lstStyle/>
                    <a:p>
                      <a:pPr algn="ctr" rtl="0" fontAlgn="ctr"/>
                      <a:r>
                        <a:rPr lang="en-US" sz="1100" b="0" i="0" u="none" strike="noStrike" dirty="0">
                          <a:solidFill>
                            <a:srgbClr val="3B3B3B"/>
                          </a:solidFill>
                          <a:effectLst/>
                          <a:latin typeface="Corbel" panose="020B0503020204020204" pitchFamily="34" charset="0"/>
                        </a:rPr>
                        <a:t>SCE 1-in-2 August Peak Day  </a:t>
                      </a:r>
                    </a:p>
                    <a:p>
                      <a:pPr algn="ctr" rtl="0" fontAlgn="ctr"/>
                      <a:r>
                        <a:rPr lang="en-US" sz="1100" b="0" i="0" u="none" strike="noStrike" dirty="0">
                          <a:solidFill>
                            <a:srgbClr val="3B3B3B"/>
                          </a:solidFill>
                          <a:effectLst/>
                          <a:latin typeface="Corbel" panose="020B0503020204020204" pitchFamily="34" charset="0"/>
                        </a:rPr>
                        <a:t>(2023 Ex-Ante Predictions for 2024)</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90.1</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76,886</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1.12</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0.63</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0.37</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0.27</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81731267"/>
                  </a:ext>
                </a:extLst>
              </a:tr>
              <a:tr h="187080">
                <a:tc>
                  <a:txBody>
                    <a:bodyPr/>
                    <a:lstStyle/>
                    <a:p>
                      <a:pPr algn="ctr" rtl="0" fontAlgn="ctr"/>
                      <a:r>
                        <a:rPr lang="en-US" sz="1100" b="0" i="0" u="none" strike="noStrike">
                          <a:solidFill>
                            <a:srgbClr val="3B3B3B"/>
                          </a:solidFill>
                          <a:effectLst/>
                          <a:latin typeface="Corbel" panose="020B0503020204020204" pitchFamily="34" charset="0"/>
                        </a:rPr>
                        <a:t>Ex-Post</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86.1</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79,647</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0.88</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0.48</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52603847"/>
                  </a:ext>
                </a:extLst>
              </a:tr>
              <a:tr h="266230">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a:noFill/>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1700" b="0" i="0" u="none" strike="noStrike" dirty="0">
                          <a:solidFill>
                            <a:srgbClr val="000000"/>
                          </a:solidFill>
                          <a:effectLst/>
                          <a:latin typeface="Arial" panose="020B0604020202020204" pitchFamily="34" charset="0"/>
                        </a:rPr>
                        <a:t> </a:t>
                      </a:r>
                    </a:p>
                  </a:txBody>
                  <a:tcPr marL="7195" marR="7195" marT="7195" marB="0" anchor="b">
                    <a:lnL>
                      <a:noFill/>
                    </a:lnL>
                    <a:lnR>
                      <a:noFill/>
                    </a:lnR>
                    <a:lnT w="6350" cap="flat" cmpd="sng" algn="ctr">
                      <a:solidFill>
                        <a:srgbClr val="4472C4"/>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958455312"/>
                  </a:ext>
                </a:extLst>
              </a:tr>
              <a:tr h="179885">
                <a:tc gridSpan="3">
                  <a:txBody>
                    <a:bodyPr/>
                    <a:lstStyle/>
                    <a:p>
                      <a:pPr algn="ctr" rtl="0" fontAlgn="ctr"/>
                      <a:r>
                        <a:rPr lang="en-US" sz="1000" b="1" i="0" u="none" strike="noStrike" dirty="0">
                          <a:solidFill>
                            <a:srgbClr val="FFFFFF"/>
                          </a:solidFill>
                          <a:effectLst/>
                          <a:latin typeface="Corbel" panose="020B0503020204020204" pitchFamily="34" charset="0"/>
                        </a:rPr>
                        <a:t>9/4/2024 (5:00-7:00 PM)</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000" b="1" i="0" u="none" strike="noStrike" dirty="0">
                          <a:solidFill>
                            <a:srgbClr val="FFFFFF"/>
                          </a:solidFill>
                          <a:effectLst/>
                          <a:latin typeface="Corbel" panose="020B0503020204020204" pitchFamily="34" charset="0"/>
                        </a:rPr>
                        <a:t>Per-Customer Impact (kW)</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4973123"/>
                  </a:ext>
                </a:extLst>
              </a:tr>
              <a:tr h="330988">
                <a:tc>
                  <a:txBody>
                    <a:bodyPr/>
                    <a:lstStyle/>
                    <a:p>
                      <a:pPr algn="ctr" rtl="0" fontAlgn="ctr"/>
                      <a:r>
                        <a:rPr lang="en-US" sz="1000" b="1" i="0" u="none" strike="noStrike" dirty="0">
                          <a:solidFill>
                            <a:srgbClr val="FFFFFF"/>
                          </a:solidFill>
                          <a:effectLst/>
                          <a:latin typeface="Corbel" panose="020B0503020204020204" pitchFamily="34" charset="0"/>
                        </a:rPr>
                        <a:t>Results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Event Average Temp (F)</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Customers</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1</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2</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3</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tc>
                  <a:txBody>
                    <a:bodyPr/>
                    <a:lstStyle/>
                    <a:p>
                      <a:pPr algn="ctr" rtl="0" fontAlgn="ctr"/>
                      <a:r>
                        <a:rPr lang="en-US" sz="1000" b="1" i="0" u="none" strike="noStrike" dirty="0">
                          <a:solidFill>
                            <a:srgbClr val="FFFFFF"/>
                          </a:solidFill>
                          <a:effectLst/>
                          <a:latin typeface="Corbel" panose="020B0503020204020204" pitchFamily="34" charset="0"/>
                        </a:rPr>
                        <a:t>Hour 4</a:t>
                      </a:r>
                    </a:p>
                  </a:txBody>
                  <a:tcPr marL="7195" marR="7195" marT="719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0098D7"/>
                    </a:solidFill>
                  </a:tcPr>
                </a:tc>
                <a:extLst>
                  <a:ext uri="{0D108BD9-81ED-4DB2-BD59-A6C34878D82A}">
                    <a16:rowId xmlns:a16="http://schemas.microsoft.com/office/drawing/2014/main" val="931699235"/>
                  </a:ext>
                </a:extLst>
              </a:tr>
              <a:tr h="457200">
                <a:tc>
                  <a:txBody>
                    <a:bodyPr/>
                    <a:lstStyle/>
                    <a:p>
                      <a:pPr algn="ctr" rtl="0" fontAlgn="ctr"/>
                      <a:r>
                        <a:rPr lang="en-US" sz="1100" b="0" i="0" u="none" strike="noStrike" dirty="0">
                          <a:solidFill>
                            <a:srgbClr val="3B3B3B"/>
                          </a:solidFill>
                          <a:effectLst/>
                          <a:latin typeface="Corbel" panose="020B0503020204020204" pitchFamily="34" charset="0"/>
                        </a:rPr>
                        <a:t>SCE 1-in-2 September Peak Day  </a:t>
                      </a:r>
                    </a:p>
                    <a:p>
                      <a:pPr algn="ctr" rtl="0" fontAlgn="ctr"/>
                      <a:r>
                        <a:rPr lang="en-US" sz="1100" b="0" i="0" u="none" strike="noStrike" dirty="0">
                          <a:solidFill>
                            <a:srgbClr val="3B3B3B"/>
                          </a:solidFill>
                          <a:effectLst/>
                          <a:latin typeface="Corbel" panose="020B0503020204020204" pitchFamily="34" charset="0"/>
                        </a:rPr>
                        <a:t>(2023 Ex-Ante Predictions for 2024)</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91.9</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77,380</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1.19</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0.67</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0.41</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0.3</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71283605"/>
                  </a:ext>
                </a:extLst>
              </a:tr>
              <a:tr h="457200">
                <a:tc>
                  <a:txBody>
                    <a:bodyPr/>
                    <a:lstStyle/>
                    <a:p>
                      <a:pPr algn="ctr" rtl="0" fontAlgn="ctr"/>
                      <a:r>
                        <a:rPr lang="en-US" sz="1100" b="0" i="0" u="none" strike="noStrike" dirty="0">
                          <a:solidFill>
                            <a:srgbClr val="3B3B3B"/>
                          </a:solidFill>
                          <a:effectLst/>
                          <a:latin typeface="Corbel" panose="020B0503020204020204" pitchFamily="34" charset="0"/>
                        </a:rPr>
                        <a:t>SCE 1-in-10 September Peak Day  </a:t>
                      </a:r>
                    </a:p>
                    <a:p>
                      <a:pPr algn="ctr" rtl="0" fontAlgn="ctr"/>
                      <a:r>
                        <a:rPr lang="en-US" sz="1100" b="0" i="0" u="none" strike="noStrike" dirty="0">
                          <a:solidFill>
                            <a:srgbClr val="3B3B3B"/>
                          </a:solidFill>
                          <a:effectLst/>
                          <a:latin typeface="Corbel" panose="020B0503020204020204" pitchFamily="34" charset="0"/>
                        </a:rPr>
                        <a:t>(2023 Ex-Ante Predictions for 2024)</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98.4</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77,380</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1.52</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0.85</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0.51</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.0.31</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76236454"/>
                  </a:ext>
                </a:extLst>
              </a:tr>
              <a:tr h="187080">
                <a:tc>
                  <a:txBody>
                    <a:bodyPr/>
                    <a:lstStyle/>
                    <a:p>
                      <a:pPr algn="ctr" rtl="0" fontAlgn="ctr"/>
                      <a:r>
                        <a:rPr lang="en-US" sz="1100" b="0" i="0" u="none" strike="noStrike" dirty="0">
                          <a:solidFill>
                            <a:srgbClr val="3B3B3B"/>
                          </a:solidFill>
                          <a:effectLst/>
                          <a:latin typeface="Corbel" panose="020B0503020204020204" pitchFamily="34" charset="0"/>
                        </a:rPr>
                        <a:t>Ex-Post</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96.2</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80,528</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1.27</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0.67</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3B3B3B"/>
                          </a:solidFill>
                          <a:effectLst/>
                          <a:latin typeface="Corbel" panose="020B0503020204020204" pitchFamily="34" charset="0"/>
                        </a:rPr>
                        <a:t> </a:t>
                      </a:r>
                    </a:p>
                  </a:txBody>
                  <a:tcPr marL="7195" marR="7195" marT="719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69861128"/>
                  </a:ext>
                </a:extLst>
              </a:tr>
            </a:tbl>
          </a:graphicData>
        </a:graphic>
      </p:graphicFrame>
    </p:spTree>
    <p:extLst>
      <p:ext uri="{BB962C8B-B14F-4D97-AF65-F5344CB8AC3E}">
        <p14:creationId xmlns:p14="http://schemas.microsoft.com/office/powerpoint/2010/main" val="924621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Ex-Ante Analysis</a:t>
            </a:r>
          </a:p>
        </p:txBody>
      </p:sp>
    </p:spTree>
    <p:extLst>
      <p:ext uri="{BB962C8B-B14F-4D97-AF65-F5344CB8AC3E}">
        <p14:creationId xmlns:p14="http://schemas.microsoft.com/office/powerpoint/2010/main" val="427500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F00DAE-73EF-1873-B967-1E5902A3DDF9}"/>
              </a:ext>
            </a:extLst>
          </p:cNvPr>
          <p:cNvPicPr>
            <a:picLocks noChangeAspect="1"/>
          </p:cNvPicPr>
          <p:nvPr/>
        </p:nvPicPr>
        <p:blipFill rotWithShape="1">
          <a:blip r:embed="rId2">
            <a:extLst>
              <a:ext uri="{28A0092B-C50C-407E-A947-70E740481C1C}">
                <a14:useLocalDpi xmlns:a14="http://schemas.microsoft.com/office/drawing/2010/main" val="0"/>
              </a:ext>
            </a:extLst>
          </a:blip>
          <a:srcRect l="16931" r="31721"/>
          <a:stretch/>
        </p:blipFill>
        <p:spPr>
          <a:xfrm>
            <a:off x="6305176" y="1399245"/>
            <a:ext cx="4570347" cy="5006691"/>
          </a:xfrm>
          <a:prstGeom prst="rect">
            <a:avLst/>
          </a:prstGeom>
        </p:spPr>
      </p:pic>
      <p:sp>
        <p:nvSpPr>
          <p:cNvPr id="3" name="Title 2"/>
          <p:cNvSpPr>
            <a:spLocks noGrp="1"/>
          </p:cNvSpPr>
          <p:nvPr>
            <p:ph type="title"/>
          </p:nvPr>
        </p:nvSpPr>
        <p:spPr>
          <a:xfrm>
            <a:off x="364288" y="588877"/>
            <a:ext cx="11029616" cy="651236"/>
          </a:xfrm>
        </p:spPr>
        <p:txBody>
          <a:bodyPr>
            <a:normAutofit/>
          </a:bodyPr>
          <a:lstStyle/>
          <a:p>
            <a:r>
              <a:rPr lang="en-US" dirty="0"/>
              <a:t>Ex Ante Estimation Process Diagram </a:t>
            </a:r>
          </a:p>
        </p:txBody>
      </p:sp>
      <p:sp>
        <p:nvSpPr>
          <p:cNvPr id="5" name="Slide Number Placeholder 4"/>
          <p:cNvSpPr>
            <a:spLocks noGrp="1"/>
          </p:cNvSpPr>
          <p:nvPr>
            <p:ph type="sldNum" sz="quarter" idx="11"/>
          </p:nvPr>
        </p:nvSpPr>
        <p:spPr/>
        <p:txBody>
          <a:bodyPr/>
          <a:lstStyle/>
          <a:p>
            <a:fld id="{1C0FDE23-6443-44B0-98BF-8273B15B899F}" type="slidenum">
              <a:rPr lang="en-US" smtClean="0"/>
              <a:t>16</a:t>
            </a:fld>
            <a:endParaRPr lang="en-US" dirty="0"/>
          </a:p>
        </p:txBody>
      </p:sp>
      <p:sp>
        <p:nvSpPr>
          <p:cNvPr id="7" name="Content Placeholder 2"/>
          <p:cNvSpPr txBox="1">
            <a:spLocks/>
          </p:cNvSpPr>
          <p:nvPr/>
        </p:nvSpPr>
        <p:spPr>
          <a:xfrm>
            <a:off x="745836" y="1399245"/>
            <a:ext cx="5219836" cy="4576253"/>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3"/>
              </a:buClr>
              <a:buSzPct val="92000"/>
              <a:buFont typeface="Wingdings 2" panose="05020102010507070707" pitchFamily="18" charset="2"/>
              <a:buChar char=""/>
              <a:defRPr sz="2200" kern="1200">
                <a:solidFill>
                  <a:schemeClr val="tx1"/>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2"/>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t>We only include full event hours in the second stage model</a:t>
            </a:r>
          </a:p>
          <a:p>
            <a:r>
              <a:rPr lang="en-US" sz="2000" dirty="0"/>
              <a:t>Event hours affected by pre-cooling are included in the second stage model</a:t>
            </a:r>
          </a:p>
          <a:p>
            <a:r>
              <a:rPr lang="en-US" sz="2000" dirty="0"/>
              <a:t>High event temperatures help predict events under the more extreme ex-ante weather conditions</a:t>
            </a:r>
          </a:p>
          <a:p>
            <a:pPr lvl="1"/>
            <a:r>
              <a:rPr lang="en-US" sz="1600" dirty="0"/>
              <a:t>PY2024 Ex-Ante no longer uses 2020 event data due to age, which means we have less information on program performance at higher temperatures</a:t>
            </a:r>
          </a:p>
        </p:txBody>
      </p:sp>
    </p:spTree>
    <p:extLst>
      <p:ext uri="{BB962C8B-B14F-4D97-AF65-F5344CB8AC3E}">
        <p14:creationId xmlns:p14="http://schemas.microsoft.com/office/powerpoint/2010/main" val="299217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5BD4DD4-0763-FEAA-802A-F80791344B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91095" y="1936902"/>
            <a:ext cx="7312564" cy="3935426"/>
          </a:xfrm>
          <a:prstGeom prst="rect">
            <a:avLst/>
          </a:prstGeom>
        </p:spPr>
      </p:pic>
      <p:sp>
        <p:nvSpPr>
          <p:cNvPr id="6" name="Title 5"/>
          <p:cNvSpPr>
            <a:spLocks noGrp="1"/>
          </p:cNvSpPr>
          <p:nvPr>
            <p:ph type="title"/>
          </p:nvPr>
        </p:nvSpPr>
        <p:spPr>
          <a:xfrm>
            <a:off x="581192" y="705124"/>
            <a:ext cx="11029616" cy="578779"/>
          </a:xfrm>
        </p:spPr>
        <p:txBody>
          <a:bodyPr/>
          <a:lstStyle/>
          <a:p>
            <a:r>
              <a:rPr lang="en-US" dirty="0"/>
              <a:t>Enrollment Forecast</a:t>
            </a:r>
          </a:p>
        </p:txBody>
      </p:sp>
      <p:sp>
        <p:nvSpPr>
          <p:cNvPr id="5" name="Slide Number Placeholder 4"/>
          <p:cNvSpPr>
            <a:spLocks noGrp="1"/>
          </p:cNvSpPr>
          <p:nvPr>
            <p:ph type="sldNum" sz="quarter" idx="11"/>
          </p:nvPr>
        </p:nvSpPr>
        <p:spPr/>
        <p:txBody>
          <a:bodyPr/>
          <a:lstStyle/>
          <a:p>
            <a:fld id="{1C0FDE23-6443-44B0-98BF-8273B15B899F}" type="slidenum">
              <a:rPr lang="en-US" smtClean="0"/>
              <a:t>17</a:t>
            </a:fld>
            <a:endParaRPr lang="en-US" dirty="0"/>
          </a:p>
        </p:txBody>
      </p:sp>
      <p:sp>
        <p:nvSpPr>
          <p:cNvPr id="8" name="Content Placeholder 7"/>
          <p:cNvSpPr>
            <a:spLocks noGrp="1"/>
          </p:cNvSpPr>
          <p:nvPr>
            <p:ph sz="quarter" idx="19"/>
          </p:nvPr>
        </p:nvSpPr>
        <p:spPr/>
        <p:txBody>
          <a:bodyPr/>
          <a:lstStyle/>
          <a:p>
            <a:r>
              <a:rPr lang="en-US" sz="2000" dirty="0"/>
              <a:t>Used to convert average customer kW impacts to program MW capability</a:t>
            </a:r>
          </a:p>
          <a:p>
            <a:r>
              <a:rPr lang="en-US" sz="2000" dirty="0"/>
              <a:t>PY2024 enrollment forecast is slightly higher than from PY 2023</a:t>
            </a:r>
          </a:p>
          <a:p>
            <a:pPr lvl="1"/>
            <a:r>
              <a:rPr lang="en-US" dirty="0"/>
              <a:t>Enrollment in 2024 was in line with expectations from PY2023</a:t>
            </a:r>
          </a:p>
        </p:txBody>
      </p:sp>
      <p:sp>
        <p:nvSpPr>
          <p:cNvPr id="9" name="Text Placeholder 8"/>
          <p:cNvSpPr>
            <a:spLocks noGrp="1"/>
          </p:cNvSpPr>
          <p:nvPr>
            <p:ph type="body" sz="quarter" idx="27"/>
          </p:nvPr>
        </p:nvSpPr>
        <p:spPr/>
        <p:txBody>
          <a:bodyPr/>
          <a:lstStyle/>
          <a:p>
            <a:r>
              <a:rPr lang="en-US" dirty="0"/>
              <a:t>Forecast Notes</a:t>
            </a:r>
          </a:p>
        </p:txBody>
      </p:sp>
      <p:sp>
        <p:nvSpPr>
          <p:cNvPr id="11" name="Text Placeholder 10"/>
          <p:cNvSpPr>
            <a:spLocks noGrp="1"/>
          </p:cNvSpPr>
          <p:nvPr>
            <p:ph type="body" sz="quarter" idx="33"/>
          </p:nvPr>
        </p:nvSpPr>
        <p:spPr>
          <a:xfrm>
            <a:off x="4291095" y="1434633"/>
            <a:ext cx="7319713" cy="354237"/>
          </a:xfrm>
        </p:spPr>
        <p:txBody>
          <a:bodyPr/>
          <a:lstStyle/>
          <a:p>
            <a:r>
              <a:rPr lang="en-US" dirty="0"/>
              <a:t>Comparison of 2024 Enrollment Forecast with Past Years</a:t>
            </a:r>
          </a:p>
        </p:txBody>
      </p:sp>
      <p:sp>
        <p:nvSpPr>
          <p:cNvPr id="10" name="TextBox 9"/>
          <p:cNvSpPr txBox="1"/>
          <p:nvPr/>
        </p:nvSpPr>
        <p:spPr>
          <a:xfrm>
            <a:off x="5672983" y="6020361"/>
            <a:ext cx="4651898" cy="646331"/>
          </a:xfrm>
          <a:prstGeom prst="rect">
            <a:avLst/>
          </a:prstGeom>
          <a:solidFill>
            <a:schemeClr val="accent5"/>
          </a:solidFill>
        </p:spPr>
        <p:txBody>
          <a:bodyPr wrap="square" rtlCol="0">
            <a:spAutoFit/>
          </a:bodyPr>
          <a:lstStyle/>
          <a:p>
            <a:r>
              <a:rPr lang="en-US" dirty="0">
                <a:solidFill>
                  <a:schemeClr val="bg1"/>
                </a:solidFill>
              </a:rPr>
              <a:t>We assume growth follows the distribution of enrollments at the end of summer 2024</a:t>
            </a:r>
          </a:p>
        </p:txBody>
      </p:sp>
    </p:spTree>
    <p:extLst>
      <p:ext uri="{BB962C8B-B14F-4D97-AF65-F5344CB8AC3E}">
        <p14:creationId xmlns:p14="http://schemas.microsoft.com/office/powerpoint/2010/main" val="296614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1444AD-EE00-4F89-4D93-41102D3F60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9862" y="1577788"/>
            <a:ext cx="7441439" cy="4004504"/>
          </a:xfrm>
          <a:prstGeom prst="rect">
            <a:avLst/>
          </a:prstGeom>
        </p:spPr>
      </p:pic>
      <p:sp>
        <p:nvSpPr>
          <p:cNvPr id="2" name="Content Placeholder 1"/>
          <p:cNvSpPr>
            <a:spLocks noGrp="1"/>
          </p:cNvSpPr>
          <p:nvPr>
            <p:ph sz="quarter" idx="20"/>
          </p:nvPr>
        </p:nvSpPr>
        <p:spPr>
          <a:xfrm>
            <a:off x="7877908" y="1577788"/>
            <a:ext cx="4104230" cy="4786798"/>
          </a:xfrm>
        </p:spPr>
        <p:txBody>
          <a:bodyPr>
            <a:normAutofit lnSpcReduction="10000"/>
          </a:bodyPr>
          <a:lstStyle/>
          <a:p>
            <a:r>
              <a:rPr lang="en-US" dirty="0"/>
              <a:t>Event hour is the most important predictor of impacts</a:t>
            </a:r>
          </a:p>
          <a:p>
            <a:r>
              <a:rPr lang="en-US" dirty="0"/>
              <a:t>2021 - 2024 impacts are used with more recent years having more weight</a:t>
            </a:r>
          </a:p>
          <a:p>
            <a:r>
              <a:rPr lang="en-US" dirty="0"/>
              <a:t>Models are run separately for each customer category</a:t>
            </a:r>
          </a:p>
          <a:p>
            <a:r>
              <a:rPr lang="en-US" dirty="0"/>
              <a:t>Second stage model regresses kW impacts on temperature (°F)</a:t>
            </a:r>
          </a:p>
          <a:p>
            <a:pPr lvl="1"/>
            <a:r>
              <a:rPr lang="en-US" sz="1600" dirty="0"/>
              <a:t>Temperature increases magnitude of impact</a:t>
            </a:r>
          </a:p>
          <a:p>
            <a:pPr lvl="1"/>
            <a:r>
              <a:rPr lang="en-US" sz="1600" dirty="0"/>
              <a:t>Each event hour has its own relationship with temperature</a:t>
            </a:r>
          </a:p>
          <a:p>
            <a:pPr lvl="1"/>
            <a:endParaRPr lang="en-US" sz="1600" dirty="0"/>
          </a:p>
          <a:p>
            <a:pPr lvl="1"/>
            <a:endParaRPr lang="en-US" dirty="0"/>
          </a:p>
        </p:txBody>
      </p:sp>
      <p:sp>
        <p:nvSpPr>
          <p:cNvPr id="4" name="Title 3"/>
          <p:cNvSpPr>
            <a:spLocks noGrp="1"/>
          </p:cNvSpPr>
          <p:nvPr>
            <p:ph type="title"/>
          </p:nvPr>
        </p:nvSpPr>
        <p:spPr>
          <a:xfrm>
            <a:off x="581192" y="705124"/>
            <a:ext cx="11029616" cy="589203"/>
          </a:xfrm>
        </p:spPr>
        <p:txBody>
          <a:bodyPr>
            <a:normAutofit/>
          </a:bodyPr>
          <a:lstStyle/>
          <a:p>
            <a:r>
              <a:rPr lang="en-US" sz="2400" dirty="0"/>
              <a:t>Relationship between Load Impacts, Temperature, and Event Hour</a:t>
            </a:r>
          </a:p>
        </p:txBody>
      </p:sp>
    </p:spTree>
    <p:extLst>
      <p:ext uri="{BB962C8B-B14F-4D97-AF65-F5344CB8AC3E}">
        <p14:creationId xmlns:p14="http://schemas.microsoft.com/office/powerpoint/2010/main" val="306259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3"/>
          </p:nvPr>
        </p:nvSpPr>
        <p:spPr>
          <a:xfrm>
            <a:off x="293077" y="1123333"/>
            <a:ext cx="2928418" cy="5197929"/>
          </a:xfrm>
        </p:spPr>
        <p:txBody>
          <a:bodyPr/>
          <a:lstStyle/>
          <a:p>
            <a:r>
              <a:rPr lang="en-US" dirty="0"/>
              <a:t>Separate model for each subcategory which estimates impacts for each hour</a:t>
            </a:r>
          </a:p>
          <a:p>
            <a:r>
              <a:rPr lang="en-US" dirty="0"/>
              <a:t>Due to event data limitations, we treat hours 4 and 5 as if they were hour 3s</a:t>
            </a:r>
          </a:p>
          <a:p>
            <a:pPr lvl="1"/>
            <a:r>
              <a:rPr lang="en-US" dirty="0"/>
              <a:t>2021 – 2024 event data only includes a single event with an event hour 4 and no events with 5 hours.</a:t>
            </a:r>
          </a:p>
          <a:p>
            <a:endParaRPr lang="en-US" dirty="0"/>
          </a:p>
          <a:p>
            <a:endParaRPr lang="en-US" dirty="0"/>
          </a:p>
        </p:txBody>
      </p:sp>
      <p:pic>
        <p:nvPicPr>
          <p:cNvPr id="11" name="Picture 10">
            <a:extLst>
              <a:ext uri="{FF2B5EF4-FFF2-40B4-BE49-F238E27FC236}">
                <a16:creationId xmlns:a16="http://schemas.microsoft.com/office/drawing/2014/main" id="{0E0604F3-98CA-5880-5D4D-F25189E767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50995" y="1694832"/>
            <a:ext cx="8635497" cy="4054929"/>
          </a:xfrm>
          <a:prstGeom prst="rect">
            <a:avLst/>
          </a:prstGeom>
        </p:spPr>
      </p:pic>
      <p:sp>
        <p:nvSpPr>
          <p:cNvPr id="14" name="Title 13"/>
          <p:cNvSpPr>
            <a:spLocks noGrp="1"/>
          </p:cNvSpPr>
          <p:nvPr>
            <p:ph type="title"/>
          </p:nvPr>
        </p:nvSpPr>
        <p:spPr>
          <a:xfrm>
            <a:off x="581192" y="650695"/>
            <a:ext cx="11029616" cy="388890"/>
          </a:xfrm>
        </p:spPr>
        <p:txBody>
          <a:bodyPr>
            <a:normAutofit fontScale="90000"/>
          </a:bodyPr>
          <a:lstStyle/>
          <a:p>
            <a:r>
              <a:rPr lang="en-US" dirty="0"/>
              <a:t>Approach to Second Stage Modeling of kW Impacts in 2024</a:t>
            </a:r>
          </a:p>
        </p:txBody>
      </p:sp>
      <p:sp>
        <p:nvSpPr>
          <p:cNvPr id="3" name="Slide Number Placeholder 2"/>
          <p:cNvSpPr>
            <a:spLocks noGrp="1"/>
          </p:cNvSpPr>
          <p:nvPr>
            <p:ph type="sldNum" sz="quarter" idx="11"/>
          </p:nvPr>
        </p:nvSpPr>
        <p:spPr/>
        <p:txBody>
          <a:bodyPr/>
          <a:lstStyle/>
          <a:p>
            <a:fld id="{1C0FDE23-6443-44B0-98BF-8273B15B899F}" type="slidenum">
              <a:rPr lang="en-US" smtClean="0"/>
              <a:t>19</a:t>
            </a:fld>
            <a:endParaRPr lang="en-US" dirty="0"/>
          </a:p>
        </p:txBody>
      </p:sp>
    </p:spTree>
    <p:extLst>
      <p:ext uri="{BB962C8B-B14F-4D97-AF65-F5344CB8AC3E}">
        <p14:creationId xmlns:p14="http://schemas.microsoft.com/office/powerpoint/2010/main" val="123911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81192" y="705124"/>
            <a:ext cx="11029616" cy="437876"/>
          </a:xfrm>
        </p:spPr>
        <p:txBody>
          <a:bodyPr>
            <a:normAutofit fontScale="90000"/>
          </a:bodyPr>
          <a:lstStyle/>
          <a:p>
            <a:r>
              <a:rPr lang="en-US" dirty="0"/>
              <a:t>PY 2024 SEP Overview</a:t>
            </a:r>
          </a:p>
        </p:txBody>
      </p:sp>
      <p:sp>
        <p:nvSpPr>
          <p:cNvPr id="11" name="Text Placeholder 10"/>
          <p:cNvSpPr>
            <a:spLocks noGrp="1"/>
          </p:cNvSpPr>
          <p:nvPr>
            <p:ph type="body" sz="quarter" idx="27"/>
          </p:nvPr>
        </p:nvSpPr>
        <p:spPr>
          <a:xfrm>
            <a:off x="601180" y="1282637"/>
            <a:ext cx="7193343" cy="354237"/>
          </a:xfrm>
        </p:spPr>
        <p:txBody>
          <a:bodyPr/>
          <a:lstStyle/>
          <a:p>
            <a:r>
              <a:rPr lang="en-US" dirty="0"/>
              <a:t>Overview</a:t>
            </a:r>
          </a:p>
        </p:txBody>
      </p:sp>
      <p:graphicFrame>
        <p:nvGraphicFramePr>
          <p:cNvPr id="2" name="Table 1">
            <a:extLst>
              <a:ext uri="{FF2B5EF4-FFF2-40B4-BE49-F238E27FC236}">
                <a16:creationId xmlns:a16="http://schemas.microsoft.com/office/drawing/2014/main" id="{AEA1C589-F71D-B4D6-9D87-4BD1CAC3EFD9}"/>
              </a:ext>
            </a:extLst>
          </p:cNvPr>
          <p:cNvGraphicFramePr>
            <a:graphicFrameLocks noGrp="1"/>
          </p:cNvGraphicFramePr>
          <p:nvPr>
            <p:extLst>
              <p:ext uri="{D42A27DB-BD31-4B8C-83A1-F6EECF244321}">
                <p14:modId xmlns:p14="http://schemas.microsoft.com/office/powerpoint/2010/main" val="3187181174"/>
              </p:ext>
            </p:extLst>
          </p:nvPr>
        </p:nvGraphicFramePr>
        <p:xfrm>
          <a:off x="7932348" y="1282637"/>
          <a:ext cx="4042162" cy="4842634"/>
        </p:xfrm>
        <a:graphic>
          <a:graphicData uri="http://schemas.openxmlformats.org/drawingml/2006/table">
            <a:tbl>
              <a:tblPr/>
              <a:tblGrid>
                <a:gridCol w="1619144">
                  <a:extLst>
                    <a:ext uri="{9D8B030D-6E8A-4147-A177-3AD203B41FA5}">
                      <a16:colId xmlns:a16="http://schemas.microsoft.com/office/drawing/2014/main" val="2389153804"/>
                    </a:ext>
                  </a:extLst>
                </a:gridCol>
                <a:gridCol w="1619144">
                  <a:extLst>
                    <a:ext uri="{9D8B030D-6E8A-4147-A177-3AD203B41FA5}">
                      <a16:colId xmlns:a16="http://schemas.microsoft.com/office/drawing/2014/main" val="4244193251"/>
                    </a:ext>
                  </a:extLst>
                </a:gridCol>
                <a:gridCol w="803874">
                  <a:extLst>
                    <a:ext uri="{9D8B030D-6E8A-4147-A177-3AD203B41FA5}">
                      <a16:colId xmlns:a16="http://schemas.microsoft.com/office/drawing/2014/main" val="4264462415"/>
                    </a:ext>
                  </a:extLst>
                </a:gridCol>
              </a:tblGrid>
              <a:tr h="482506">
                <a:tc>
                  <a:txBody>
                    <a:bodyPr/>
                    <a:lstStyle/>
                    <a:p>
                      <a:pPr algn="ctr" fontAlgn="ctr"/>
                      <a:r>
                        <a:rPr lang="en-US" sz="1100" b="1" i="0" u="none" strike="noStrike" dirty="0">
                          <a:solidFill>
                            <a:srgbClr val="FFFFFF"/>
                          </a:solidFill>
                          <a:effectLst/>
                          <a:latin typeface="Corbel" panose="020B0503020204020204" pitchFamily="34" charset="0"/>
                        </a:rPr>
                        <a:t>Segmentation Variable</a:t>
                      </a:r>
                    </a:p>
                  </a:txBody>
                  <a:tcPr marL="6655" marR="6655" marT="6655" marB="0" anchor="ctr">
                    <a:lnL w="6350" cap="flat" cmpd="sng" algn="ctr">
                      <a:solidFill>
                        <a:srgbClr val="0098D7"/>
                      </a:solidFill>
                      <a:prstDash val="solid"/>
                      <a:round/>
                      <a:headEnd type="none" w="med" len="med"/>
                      <a:tailEnd type="none" w="med" len="med"/>
                    </a:lnL>
                    <a:lnR>
                      <a:noFill/>
                    </a:lnR>
                    <a:lnT w="6350" cap="flat" cmpd="sng" algn="ctr">
                      <a:solidFill>
                        <a:srgbClr val="0098D7"/>
                      </a:solidFill>
                      <a:prstDash val="solid"/>
                      <a:round/>
                      <a:headEnd type="none" w="med" len="med"/>
                      <a:tailEnd type="none" w="med" len="med"/>
                    </a:lnT>
                    <a:lnB>
                      <a:noFill/>
                    </a:lnB>
                    <a:solidFill>
                      <a:srgbClr val="0098D7"/>
                    </a:solidFill>
                  </a:tcPr>
                </a:tc>
                <a:tc>
                  <a:txBody>
                    <a:bodyPr/>
                    <a:lstStyle/>
                    <a:p>
                      <a:pPr algn="ctr" fontAlgn="ctr"/>
                      <a:r>
                        <a:rPr lang="en-US" sz="1100" b="1" i="0" u="none" strike="noStrike" dirty="0">
                          <a:solidFill>
                            <a:srgbClr val="FFFFFF"/>
                          </a:solidFill>
                          <a:effectLst/>
                          <a:latin typeface="Corbel" panose="020B0503020204020204" pitchFamily="34" charset="0"/>
                        </a:rPr>
                        <a:t>Segment Description</a:t>
                      </a:r>
                    </a:p>
                  </a:txBody>
                  <a:tcPr marL="6655" marR="6655" marT="6655" marB="0" anchor="ctr">
                    <a:lnL>
                      <a:noFill/>
                    </a:lnL>
                    <a:lnR>
                      <a:noFill/>
                    </a:lnR>
                    <a:lnT w="6350" cap="flat" cmpd="sng" algn="ctr">
                      <a:solidFill>
                        <a:srgbClr val="0098D7"/>
                      </a:solidFill>
                      <a:prstDash val="solid"/>
                      <a:round/>
                      <a:headEnd type="none" w="med" len="med"/>
                      <a:tailEnd type="none" w="med" len="med"/>
                    </a:lnT>
                    <a:lnB>
                      <a:noFill/>
                    </a:lnB>
                    <a:solidFill>
                      <a:srgbClr val="0098D7"/>
                    </a:solidFill>
                  </a:tcPr>
                </a:tc>
                <a:tc>
                  <a:txBody>
                    <a:bodyPr/>
                    <a:lstStyle/>
                    <a:p>
                      <a:pPr algn="ctr" fontAlgn="ctr"/>
                      <a:r>
                        <a:rPr lang="en-US" sz="1100" b="1" i="0" u="none" strike="noStrike">
                          <a:solidFill>
                            <a:srgbClr val="FFFFFF"/>
                          </a:solidFill>
                          <a:effectLst/>
                          <a:latin typeface="Corbel" panose="020B0503020204020204" pitchFamily="34" charset="0"/>
                        </a:rPr>
                        <a:t>Participants</a:t>
                      </a:r>
                    </a:p>
                  </a:txBody>
                  <a:tcPr marL="6655" marR="6655" marT="6655" marB="0" anchor="ctr">
                    <a:lnL>
                      <a:noFill/>
                    </a:lnL>
                    <a:lnR>
                      <a:noFill/>
                    </a:lnR>
                    <a:lnT w="6350" cap="flat" cmpd="sng" algn="ctr">
                      <a:solidFill>
                        <a:srgbClr val="0098D7"/>
                      </a:solidFill>
                      <a:prstDash val="solid"/>
                      <a:round/>
                      <a:headEnd type="none" w="med" len="med"/>
                      <a:tailEnd type="none" w="med" len="med"/>
                    </a:lnT>
                    <a:lnB>
                      <a:noFill/>
                    </a:lnB>
                    <a:solidFill>
                      <a:srgbClr val="0098D7"/>
                    </a:solidFill>
                  </a:tcPr>
                </a:tc>
                <a:extLst>
                  <a:ext uri="{0D108BD9-81ED-4DB2-BD59-A6C34878D82A}">
                    <a16:rowId xmlns:a16="http://schemas.microsoft.com/office/drawing/2014/main" val="262517039"/>
                  </a:ext>
                </a:extLst>
              </a:tr>
              <a:tr h="181672">
                <a:tc gridSpan="2">
                  <a:txBody>
                    <a:bodyPr/>
                    <a:lstStyle/>
                    <a:p>
                      <a:pPr algn="ctr" fontAlgn="ctr"/>
                      <a:r>
                        <a:rPr lang="en-US" sz="1100" b="0" i="0" u="none" strike="noStrike" dirty="0">
                          <a:solidFill>
                            <a:srgbClr val="000000"/>
                          </a:solidFill>
                          <a:effectLst/>
                          <a:latin typeface="Corbel" panose="020B0503020204020204" pitchFamily="34" charset="0"/>
                        </a:rPr>
                        <a:t>All Customers</a:t>
                      </a:r>
                    </a:p>
                  </a:txBody>
                  <a:tcPr marL="6655" marR="6655" marT="6655" marB="0" anchor="ctr">
                    <a:lnL w="6350" cap="flat" cmpd="sng" algn="ctr">
                      <a:solidFill>
                        <a:srgbClr val="0098D7"/>
                      </a:solidFill>
                      <a:prstDash val="solid"/>
                      <a:round/>
                      <a:headEnd type="none" w="med" len="med"/>
                      <a:tailEnd type="none" w="med" len="med"/>
                    </a:lnL>
                    <a:lnR w="6350" cap="flat" cmpd="sng" algn="ctr">
                      <a:solidFill>
                        <a:srgbClr val="5B9BD5"/>
                      </a:solidFill>
                      <a:prstDash val="solid"/>
                      <a:round/>
                      <a:headEnd type="none" w="med" len="med"/>
                      <a:tailEnd type="none" w="med" len="med"/>
                    </a:lnR>
                    <a:lnT>
                      <a:noFill/>
                    </a:lnT>
                    <a:lnB w="6350" cap="flat" cmpd="sng" algn="ctr">
                      <a:solidFill>
                        <a:srgbClr val="5B9BD5"/>
                      </a:solidFill>
                      <a:prstDash val="solid"/>
                      <a:round/>
                      <a:headEnd type="none" w="med" len="med"/>
                      <a:tailEnd type="none" w="med" len="med"/>
                    </a:lnB>
                    <a:noFill/>
                  </a:tcPr>
                </a:tc>
                <a:tc hMerge="1">
                  <a:txBody>
                    <a:bodyPr/>
                    <a:lstStyle/>
                    <a:p>
                      <a:endParaRPr lang="en-US"/>
                    </a:p>
                  </a:txBody>
                  <a:tcPr/>
                </a:tc>
                <a:tc>
                  <a:txBody>
                    <a:bodyPr/>
                    <a:lstStyle/>
                    <a:p>
                      <a:pPr algn="ctr" fontAlgn="ctr"/>
                      <a:r>
                        <a:rPr lang="en-US" sz="1100" b="0" i="0" u="none" strike="noStrike">
                          <a:solidFill>
                            <a:srgbClr val="000000"/>
                          </a:solidFill>
                          <a:effectLst/>
                          <a:latin typeface="Corbel" panose="020B0503020204020204" pitchFamily="34" charset="0"/>
                        </a:rPr>
                        <a:t>79,626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a:noFill/>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677387142"/>
                  </a:ext>
                </a:extLst>
              </a:tr>
              <a:tr h="181672">
                <a:tc rowSpan="3">
                  <a:txBody>
                    <a:bodyPr/>
                    <a:lstStyle/>
                    <a:p>
                      <a:pPr algn="ctr" fontAlgn="ctr"/>
                      <a:r>
                        <a:rPr lang="en-US" sz="1100" b="0" i="0" u="none" strike="noStrike" dirty="0">
                          <a:solidFill>
                            <a:srgbClr val="000000"/>
                          </a:solidFill>
                          <a:effectLst/>
                          <a:latin typeface="Corbel" panose="020B0503020204020204" pitchFamily="34" charset="0"/>
                        </a:rPr>
                        <a:t>LCA</a:t>
                      </a:r>
                    </a:p>
                  </a:txBody>
                  <a:tcPr marL="6655" marR="6655" marT="6655" marB="0" anchor="ctr">
                    <a:lnL w="6350" cap="flat" cmpd="sng" algn="ctr">
                      <a:solidFill>
                        <a:srgbClr val="0098D7"/>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Big Creek/Ventura</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11,106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4001351513"/>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LA Basin</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66,174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258821079"/>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Outside LA Basin</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2,346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480139120"/>
                  </a:ext>
                </a:extLst>
              </a:tr>
              <a:tr h="181672">
                <a:tc rowSpan="2">
                  <a:txBody>
                    <a:bodyPr/>
                    <a:lstStyle/>
                    <a:p>
                      <a:pPr algn="ctr" fontAlgn="ctr"/>
                      <a:r>
                        <a:rPr lang="en-US" sz="1100" b="0" i="0" u="none" strike="noStrike">
                          <a:solidFill>
                            <a:srgbClr val="000000"/>
                          </a:solidFill>
                          <a:effectLst/>
                          <a:latin typeface="Corbel" panose="020B0503020204020204" pitchFamily="34" charset="0"/>
                        </a:rPr>
                        <a:t>Low Income</a:t>
                      </a:r>
                    </a:p>
                  </a:txBody>
                  <a:tcPr marL="6655" marR="6655" marT="6655" marB="0" anchor="ctr">
                    <a:lnL w="6350" cap="flat" cmpd="sng" algn="ctr">
                      <a:solidFill>
                        <a:srgbClr val="0098D7"/>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CARE</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19,049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163819385"/>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Non-CARE</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60,578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621132004"/>
                  </a:ext>
                </a:extLst>
              </a:tr>
              <a:tr h="181672">
                <a:tc rowSpan="2">
                  <a:txBody>
                    <a:bodyPr/>
                    <a:lstStyle/>
                    <a:p>
                      <a:pPr algn="ctr" fontAlgn="ctr"/>
                      <a:r>
                        <a:rPr lang="en-US" sz="1100" b="0" i="0" u="none" strike="noStrike" dirty="0">
                          <a:solidFill>
                            <a:srgbClr val="000000"/>
                          </a:solidFill>
                          <a:effectLst/>
                          <a:latin typeface="Corbel" panose="020B0503020204020204" pitchFamily="34" charset="0"/>
                        </a:rPr>
                        <a:t>NEM</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NEM Customer</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28,378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651217886"/>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Non-NEM Customer</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51,248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849418431"/>
                  </a:ext>
                </a:extLst>
              </a:tr>
              <a:tr h="181672">
                <a:tc rowSpan="2">
                  <a:txBody>
                    <a:bodyPr/>
                    <a:lstStyle/>
                    <a:p>
                      <a:pPr algn="ctr" fontAlgn="ctr"/>
                      <a:r>
                        <a:rPr lang="en-US" sz="1100" b="0" i="0" u="none" strike="noStrike" dirty="0">
                          <a:solidFill>
                            <a:srgbClr val="000000"/>
                          </a:solidFill>
                          <a:effectLst/>
                          <a:latin typeface="Corbel" panose="020B0503020204020204" pitchFamily="34" charset="0"/>
                        </a:rPr>
                        <a:t>Size</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Above Median (2.11 kW)</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39,912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289311954"/>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Below Median (2.11 kW)</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39,715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242361008"/>
                  </a:ext>
                </a:extLst>
              </a:tr>
              <a:tr h="181672">
                <a:tc rowSpan="6">
                  <a:txBody>
                    <a:bodyPr/>
                    <a:lstStyle/>
                    <a:p>
                      <a:pPr algn="ctr" fontAlgn="ctr"/>
                      <a:r>
                        <a:rPr lang="en-US" sz="1100" b="0" i="0" u="none" strike="noStrike" dirty="0">
                          <a:solidFill>
                            <a:srgbClr val="000000"/>
                          </a:solidFill>
                          <a:effectLst/>
                          <a:latin typeface="Corbel" panose="020B0503020204020204" pitchFamily="34" charset="0"/>
                        </a:rPr>
                        <a:t>SubLAP</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SCEC</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35,032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123574499"/>
                  </a:ext>
                </a:extLst>
              </a:tr>
              <a:tr h="181672">
                <a:tc vMerge="1">
                  <a:txBody>
                    <a:bodyPr/>
                    <a:lstStyle/>
                    <a:p>
                      <a:endParaRPr lang="en-US"/>
                    </a:p>
                  </a:txBody>
                  <a:tcPr/>
                </a:tc>
                <a:tc>
                  <a:txBody>
                    <a:bodyPr/>
                    <a:lstStyle/>
                    <a:p>
                      <a:pPr algn="ctr" fontAlgn="ctr"/>
                      <a:r>
                        <a:rPr lang="en-US" sz="1100" b="0" i="0" u="none" strike="noStrike">
                          <a:solidFill>
                            <a:srgbClr val="000000"/>
                          </a:solidFill>
                          <a:effectLst/>
                          <a:latin typeface="Corbel" panose="020B0503020204020204" pitchFamily="34" charset="0"/>
                        </a:rPr>
                        <a:t>SCEN</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8,985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4068073411"/>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SCEW</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31,142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498080908"/>
                  </a:ext>
                </a:extLst>
              </a:tr>
              <a:tr h="181672">
                <a:tc vMerge="1">
                  <a:txBody>
                    <a:bodyPr/>
                    <a:lstStyle/>
                    <a:p>
                      <a:endParaRPr lang="en-US"/>
                    </a:p>
                  </a:txBody>
                  <a:tcPr/>
                </a:tc>
                <a:tc>
                  <a:txBody>
                    <a:bodyPr/>
                    <a:lstStyle/>
                    <a:p>
                      <a:pPr algn="ctr" fontAlgn="ctr"/>
                      <a:r>
                        <a:rPr lang="en-US" sz="1100" b="0" i="0" u="none" strike="noStrike">
                          <a:solidFill>
                            <a:srgbClr val="000000"/>
                          </a:solidFill>
                          <a:effectLst/>
                          <a:latin typeface="Corbel" panose="020B0503020204020204" pitchFamily="34" charset="0"/>
                        </a:rPr>
                        <a:t>SCHD</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2,291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179392044"/>
                  </a:ext>
                </a:extLst>
              </a:tr>
              <a:tr h="181672">
                <a:tc vMerge="1">
                  <a:txBody>
                    <a:bodyPr/>
                    <a:lstStyle/>
                    <a:p>
                      <a:endParaRPr lang="en-US"/>
                    </a:p>
                  </a:txBody>
                  <a:tcPr/>
                </a:tc>
                <a:tc>
                  <a:txBody>
                    <a:bodyPr/>
                    <a:lstStyle/>
                    <a:p>
                      <a:pPr algn="ctr" fontAlgn="ctr"/>
                      <a:r>
                        <a:rPr lang="en-US" sz="1100" b="0" i="0" u="none" strike="noStrike">
                          <a:solidFill>
                            <a:srgbClr val="000000"/>
                          </a:solidFill>
                          <a:effectLst/>
                          <a:latin typeface="Corbel" panose="020B0503020204020204" pitchFamily="34" charset="0"/>
                        </a:rPr>
                        <a:t>SCLD</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55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422446365"/>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SCNW</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2,121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960696776"/>
                  </a:ext>
                </a:extLst>
              </a:tr>
              <a:tr h="181672">
                <a:tc rowSpan="2">
                  <a:txBody>
                    <a:bodyPr/>
                    <a:lstStyle/>
                    <a:p>
                      <a:pPr algn="ctr" fontAlgn="ctr"/>
                      <a:r>
                        <a:rPr lang="en-US" sz="1100" b="0" i="0" u="none" strike="noStrike" dirty="0">
                          <a:solidFill>
                            <a:srgbClr val="000000"/>
                          </a:solidFill>
                          <a:effectLst/>
                          <a:latin typeface="Corbel" panose="020B0503020204020204" pitchFamily="34" charset="0"/>
                        </a:rPr>
                        <a:t>Tariff</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Dynamic</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52,521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986359750"/>
                  </a:ext>
                </a:extLst>
              </a:tr>
              <a:tr h="181672">
                <a:tc vMerge="1">
                  <a:txBody>
                    <a:bodyPr/>
                    <a:lstStyle/>
                    <a:p>
                      <a:endParaRPr lang="en-US"/>
                    </a:p>
                  </a:txBody>
                  <a:tcPr/>
                </a:tc>
                <a:tc>
                  <a:txBody>
                    <a:bodyPr/>
                    <a:lstStyle/>
                    <a:p>
                      <a:pPr algn="ctr" fontAlgn="ctr"/>
                      <a:r>
                        <a:rPr lang="en-US" sz="1100" b="0" i="0" u="none" strike="noStrike">
                          <a:solidFill>
                            <a:srgbClr val="000000"/>
                          </a:solidFill>
                          <a:effectLst/>
                          <a:latin typeface="Corbel" panose="020B0503020204020204" pitchFamily="34" charset="0"/>
                        </a:rPr>
                        <a:t>Flat</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27,106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024459806"/>
                  </a:ext>
                </a:extLst>
              </a:tr>
              <a:tr h="181672">
                <a:tc rowSpan="3">
                  <a:txBody>
                    <a:bodyPr/>
                    <a:lstStyle/>
                    <a:p>
                      <a:pPr algn="ctr" fontAlgn="ctr"/>
                      <a:r>
                        <a:rPr lang="en-US" sz="1100" b="0" i="0" u="none" strike="noStrike">
                          <a:solidFill>
                            <a:srgbClr val="000000"/>
                          </a:solidFill>
                          <a:effectLst/>
                          <a:latin typeface="Corbel" panose="020B0503020204020204" pitchFamily="34" charset="0"/>
                        </a:rPr>
                        <a:t>Thermostats</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1 Thermostat</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67,239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576002041"/>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2 Thermostats</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10,722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917460506"/>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3+ Thermostats</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1,665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447934139"/>
                  </a:ext>
                </a:extLst>
              </a:tr>
              <a:tr h="181672">
                <a:tc rowSpan="3">
                  <a:txBody>
                    <a:bodyPr/>
                    <a:lstStyle/>
                    <a:p>
                      <a:pPr algn="ctr" fontAlgn="ctr"/>
                      <a:r>
                        <a:rPr lang="en-US" sz="1100" b="0" i="0" u="none" strike="noStrike">
                          <a:solidFill>
                            <a:srgbClr val="000000"/>
                          </a:solidFill>
                          <a:effectLst/>
                          <a:latin typeface="Corbel" panose="020B0503020204020204" pitchFamily="34" charset="0"/>
                        </a:rPr>
                        <a:t>Zone</a:t>
                      </a:r>
                    </a:p>
                  </a:txBody>
                  <a:tcPr marL="6655" marR="6655" marT="6655" marB="0" anchor="ctr">
                    <a:lnL w="6350" cap="flat" cmpd="sng" algn="ctr">
                      <a:solidFill>
                        <a:srgbClr val="0098D7"/>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Remainder of System</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38,664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29781522"/>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South Orange County</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13,430 </a:t>
                      </a:r>
                    </a:p>
                  </a:txBody>
                  <a:tcPr marL="6655" marR="6655" marT="6655" marB="0" anchor="ctr">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883116237"/>
                  </a:ext>
                </a:extLst>
              </a:tr>
              <a:tr h="181672">
                <a:tc vMerge="1">
                  <a:txBody>
                    <a:bodyPr/>
                    <a:lstStyle/>
                    <a:p>
                      <a:endParaRPr lang="en-US"/>
                    </a:p>
                  </a:txBody>
                  <a:tcPr/>
                </a:tc>
                <a:tc>
                  <a:txBody>
                    <a:bodyPr/>
                    <a:lstStyle/>
                    <a:p>
                      <a:pPr algn="ctr" fontAlgn="ctr"/>
                      <a:r>
                        <a:rPr lang="en-US" sz="1100" b="0" i="0" u="none" strike="noStrike" dirty="0">
                          <a:solidFill>
                            <a:srgbClr val="000000"/>
                          </a:solidFill>
                          <a:effectLst/>
                          <a:latin typeface="Corbel" panose="020B0503020204020204" pitchFamily="34" charset="0"/>
                        </a:rPr>
                        <a:t>South of Lugo</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27,532 </a:t>
                      </a:r>
                    </a:p>
                  </a:txBody>
                  <a:tcPr marL="6655" marR="6655" marT="6655"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448977389"/>
                  </a:ext>
                </a:extLst>
              </a:tr>
            </a:tbl>
          </a:graphicData>
        </a:graphic>
      </p:graphicFrame>
      <p:sp>
        <p:nvSpPr>
          <p:cNvPr id="5" name="Content Placeholder 8">
            <a:extLst>
              <a:ext uri="{FF2B5EF4-FFF2-40B4-BE49-F238E27FC236}">
                <a16:creationId xmlns:a16="http://schemas.microsoft.com/office/drawing/2014/main" id="{3630533D-1C43-C29E-DEB8-3B0352ECD720}"/>
              </a:ext>
            </a:extLst>
          </p:cNvPr>
          <p:cNvSpPr txBox="1">
            <a:spLocks/>
          </p:cNvSpPr>
          <p:nvPr/>
        </p:nvSpPr>
        <p:spPr>
          <a:xfrm>
            <a:off x="601180" y="1636332"/>
            <a:ext cx="7193343" cy="4488940"/>
          </a:xfrm>
          <a:prstGeom prst="rect">
            <a:avLst/>
          </a:prstGeom>
          <a:ln>
            <a:solidFill>
              <a:schemeClr val="bg2"/>
            </a:solidFill>
          </a:ln>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solidFill>
                  <a:schemeClr val="tx1">
                    <a:lumMod val="50000"/>
                  </a:schemeClr>
                </a:solidFill>
              </a:rPr>
              <a:t>SEP operates through temporary thermostat adjustments which reduce AC usage and lowers electric demand.</a:t>
            </a:r>
          </a:p>
          <a:p>
            <a:r>
              <a:rPr lang="en-US" dirty="0">
                <a:solidFill>
                  <a:schemeClr val="tx1">
                    <a:lumMod val="50000"/>
                  </a:schemeClr>
                </a:solidFill>
              </a:rPr>
              <a:t>Events can be called year-round, though customers only receive bill credits for June through September participation. </a:t>
            </a:r>
          </a:p>
          <a:p>
            <a:r>
              <a:rPr lang="en-US" dirty="0">
                <a:solidFill>
                  <a:schemeClr val="tx1">
                    <a:lumMod val="50000"/>
                  </a:schemeClr>
                </a:solidFill>
              </a:rPr>
              <a:t>SEP includes multiple vendors and smart thermostat manufacturers (OEMs)</a:t>
            </a:r>
          </a:p>
          <a:p>
            <a:pPr lvl="1"/>
            <a:r>
              <a:rPr lang="en-US" dirty="0">
                <a:solidFill>
                  <a:schemeClr val="tx1">
                    <a:lumMod val="50000"/>
                  </a:schemeClr>
                </a:solidFill>
              </a:rPr>
              <a:t>For analysis purposes, we only focus on thermostat vendors</a:t>
            </a:r>
          </a:p>
          <a:p>
            <a:r>
              <a:rPr lang="en-US" dirty="0">
                <a:solidFill>
                  <a:schemeClr val="tx1">
                    <a:lumMod val="50000"/>
                  </a:schemeClr>
                </a:solidFill>
              </a:rPr>
              <a:t>New SEP participants receive a one-time $75 bill credit for enrolling and a daily bill credit of $0.3275 per day June to September. </a:t>
            </a:r>
          </a:p>
          <a:p>
            <a:pPr marL="0" indent="0">
              <a:buFont typeface="Wingdings 2" panose="05020102010507070707" pitchFamily="18" charset="2"/>
              <a:buNone/>
            </a:pPr>
            <a:endParaRPr lang="en-US" dirty="0"/>
          </a:p>
        </p:txBody>
      </p:sp>
    </p:spTree>
    <p:extLst>
      <p:ext uri="{BB962C8B-B14F-4D97-AF65-F5344CB8AC3E}">
        <p14:creationId xmlns:p14="http://schemas.microsoft.com/office/powerpoint/2010/main" val="3446730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86" y="484819"/>
            <a:ext cx="11029616" cy="651236"/>
          </a:xfrm>
        </p:spPr>
        <p:txBody>
          <a:bodyPr>
            <a:normAutofit fontScale="90000"/>
          </a:bodyPr>
          <a:lstStyle/>
          <a:p>
            <a:r>
              <a:rPr lang="en-US" dirty="0"/>
              <a:t>2025 Average Customer SCE 1-in-2 Conditions (August Peak Day)</a:t>
            </a:r>
          </a:p>
        </p:txBody>
      </p:sp>
      <p:pic>
        <p:nvPicPr>
          <p:cNvPr id="4" name="Picture 3">
            <a:extLst>
              <a:ext uri="{FF2B5EF4-FFF2-40B4-BE49-F238E27FC236}">
                <a16:creationId xmlns:a16="http://schemas.microsoft.com/office/drawing/2014/main" id="{FACEBF86-1DC5-CC68-A9DD-28F4E823F986}"/>
              </a:ext>
            </a:extLst>
          </p:cNvPr>
          <p:cNvPicPr>
            <a:picLocks noChangeAspect="1"/>
          </p:cNvPicPr>
          <p:nvPr/>
        </p:nvPicPr>
        <p:blipFill>
          <a:blip r:embed="rId2"/>
          <a:stretch>
            <a:fillRect/>
          </a:stretch>
        </p:blipFill>
        <p:spPr>
          <a:xfrm>
            <a:off x="473686" y="1142387"/>
            <a:ext cx="11029616" cy="5065453"/>
          </a:xfrm>
          <a:prstGeom prst="rect">
            <a:avLst/>
          </a:prstGeom>
        </p:spPr>
      </p:pic>
    </p:spTree>
    <p:extLst>
      <p:ext uri="{BB962C8B-B14F-4D97-AF65-F5344CB8AC3E}">
        <p14:creationId xmlns:p14="http://schemas.microsoft.com/office/powerpoint/2010/main" val="280751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Comparison of PY2023 and PY2024 SCE 1-in-2 projections. </a:t>
            </a:r>
            <a:endParaRPr lang="en-US" sz="2000" dirty="0"/>
          </a:p>
        </p:txBody>
      </p:sp>
      <p:sp>
        <p:nvSpPr>
          <p:cNvPr id="14" name="Content Placeholder 13"/>
          <p:cNvSpPr>
            <a:spLocks noGrp="1"/>
          </p:cNvSpPr>
          <p:nvPr>
            <p:ph sz="half" idx="1"/>
          </p:nvPr>
        </p:nvSpPr>
        <p:spPr>
          <a:xfrm>
            <a:off x="7228735" y="2243137"/>
            <a:ext cx="4382074" cy="3885205"/>
          </a:xfrm>
        </p:spPr>
        <p:txBody>
          <a:bodyPr>
            <a:normAutofit/>
          </a:bodyPr>
          <a:lstStyle/>
          <a:p>
            <a:r>
              <a:rPr lang="en-US" dirty="0"/>
              <a:t>Average per-customer impacts over the RA window have increased slightly, especially in hours 1, 4, and 5.</a:t>
            </a:r>
          </a:p>
          <a:p>
            <a:r>
              <a:rPr lang="en-US" dirty="0"/>
              <a:t>Aggregate impacts are expected to be higher due to an increase in the per-customer impacts and the enrollment forecast </a:t>
            </a:r>
          </a:p>
          <a:p>
            <a:endParaRPr lang="en-US" dirty="0"/>
          </a:p>
        </p:txBody>
      </p:sp>
      <p:sp>
        <p:nvSpPr>
          <p:cNvPr id="3" name="Slide Number Placeholder 2"/>
          <p:cNvSpPr>
            <a:spLocks noGrp="1"/>
          </p:cNvSpPr>
          <p:nvPr>
            <p:ph type="sldNum" sz="quarter" idx="12"/>
          </p:nvPr>
        </p:nvSpPr>
        <p:spPr/>
        <p:txBody>
          <a:bodyPr/>
          <a:lstStyle/>
          <a:p>
            <a:fld id="{1C0FDE23-6443-44B0-98BF-8273B15B899F}" type="slidenum">
              <a:rPr lang="en-US" smtClean="0"/>
              <a:t>21</a:t>
            </a:fld>
            <a:endParaRPr lang="en-US" dirty="0"/>
          </a:p>
        </p:txBody>
      </p:sp>
      <p:graphicFrame>
        <p:nvGraphicFramePr>
          <p:cNvPr id="2" name="Table 1">
            <a:extLst>
              <a:ext uri="{FF2B5EF4-FFF2-40B4-BE49-F238E27FC236}">
                <a16:creationId xmlns:a16="http://schemas.microsoft.com/office/drawing/2014/main" id="{EB1A6CF2-4E33-1B68-2E89-E5C9D9A02936}"/>
              </a:ext>
            </a:extLst>
          </p:cNvPr>
          <p:cNvGraphicFramePr>
            <a:graphicFrameLocks noGrp="1"/>
          </p:cNvGraphicFramePr>
          <p:nvPr/>
        </p:nvGraphicFramePr>
        <p:xfrm>
          <a:off x="581191" y="2366889"/>
          <a:ext cx="6647544" cy="2896873"/>
        </p:xfrm>
        <a:graphic>
          <a:graphicData uri="http://schemas.openxmlformats.org/drawingml/2006/table">
            <a:tbl>
              <a:tblPr/>
              <a:tblGrid>
                <a:gridCol w="1690441">
                  <a:extLst>
                    <a:ext uri="{9D8B030D-6E8A-4147-A177-3AD203B41FA5}">
                      <a16:colId xmlns:a16="http://schemas.microsoft.com/office/drawing/2014/main" val="1207029287"/>
                    </a:ext>
                  </a:extLst>
                </a:gridCol>
                <a:gridCol w="989897">
                  <a:extLst>
                    <a:ext uri="{9D8B030D-6E8A-4147-A177-3AD203B41FA5}">
                      <a16:colId xmlns:a16="http://schemas.microsoft.com/office/drawing/2014/main" val="1798609165"/>
                    </a:ext>
                  </a:extLst>
                </a:gridCol>
                <a:gridCol w="822376">
                  <a:extLst>
                    <a:ext uri="{9D8B030D-6E8A-4147-A177-3AD203B41FA5}">
                      <a16:colId xmlns:a16="http://schemas.microsoft.com/office/drawing/2014/main" val="3370837566"/>
                    </a:ext>
                  </a:extLst>
                </a:gridCol>
                <a:gridCol w="807147">
                  <a:extLst>
                    <a:ext uri="{9D8B030D-6E8A-4147-A177-3AD203B41FA5}">
                      <a16:colId xmlns:a16="http://schemas.microsoft.com/office/drawing/2014/main" val="1262808821"/>
                    </a:ext>
                  </a:extLst>
                </a:gridCol>
                <a:gridCol w="837605">
                  <a:extLst>
                    <a:ext uri="{9D8B030D-6E8A-4147-A177-3AD203B41FA5}">
                      <a16:colId xmlns:a16="http://schemas.microsoft.com/office/drawing/2014/main" val="215021179"/>
                    </a:ext>
                  </a:extLst>
                </a:gridCol>
                <a:gridCol w="750039">
                  <a:extLst>
                    <a:ext uri="{9D8B030D-6E8A-4147-A177-3AD203B41FA5}">
                      <a16:colId xmlns:a16="http://schemas.microsoft.com/office/drawing/2014/main" val="3053654880"/>
                    </a:ext>
                  </a:extLst>
                </a:gridCol>
                <a:gridCol w="750039">
                  <a:extLst>
                    <a:ext uri="{9D8B030D-6E8A-4147-A177-3AD203B41FA5}">
                      <a16:colId xmlns:a16="http://schemas.microsoft.com/office/drawing/2014/main" val="2465509577"/>
                    </a:ext>
                  </a:extLst>
                </a:gridCol>
              </a:tblGrid>
              <a:tr h="592761">
                <a:tc rowSpan="3">
                  <a:txBody>
                    <a:bodyPr/>
                    <a:lstStyle/>
                    <a:p>
                      <a:pPr algn="ctr" rtl="0" fontAlgn="ctr"/>
                      <a:r>
                        <a:rPr lang="en-US" sz="1200" b="0" i="0" u="none" strike="noStrike" dirty="0">
                          <a:solidFill>
                            <a:srgbClr val="FFFFFF"/>
                          </a:solidFill>
                          <a:effectLst/>
                          <a:latin typeface="Corbel" panose="020B0503020204020204" pitchFamily="34" charset="0"/>
                        </a:rPr>
                        <a:t>Hour Ending</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gridSpan="6">
                  <a:txBody>
                    <a:bodyPr/>
                    <a:lstStyle/>
                    <a:p>
                      <a:pPr algn="ctr" rtl="0" fontAlgn="ctr"/>
                      <a:r>
                        <a:rPr lang="en-US" sz="1200" b="0" i="0" u="none" strike="noStrike">
                          <a:solidFill>
                            <a:srgbClr val="FFFFFF"/>
                          </a:solidFill>
                          <a:effectLst/>
                          <a:latin typeface="Corbel" panose="020B0503020204020204" pitchFamily="34" charset="0"/>
                        </a:rPr>
                        <a:t>SCE 1-in-2 August Worst Day 2025</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746628"/>
                  </a:ext>
                </a:extLst>
              </a:tr>
              <a:tr h="296380">
                <a:tc vMerge="1">
                  <a:txBody>
                    <a:bodyPr/>
                    <a:lstStyle/>
                    <a:p>
                      <a:endParaRPr lang="en-US"/>
                    </a:p>
                  </a:txBody>
                  <a:tcPr/>
                </a:tc>
                <a:tc gridSpan="2">
                  <a:txBody>
                    <a:bodyPr/>
                    <a:lstStyle/>
                    <a:p>
                      <a:pPr algn="ctr" rtl="0" fontAlgn="ctr"/>
                      <a:r>
                        <a:rPr lang="en-US" sz="1200" b="0" i="0" u="none" strike="noStrike">
                          <a:solidFill>
                            <a:srgbClr val="FFFFFF"/>
                          </a:solidFill>
                          <a:effectLst/>
                          <a:latin typeface="Corbel" panose="020B0503020204020204" pitchFamily="34" charset="0"/>
                        </a:rPr>
                        <a:t>Per Customer Impact</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hMerge="1">
                  <a:txBody>
                    <a:bodyPr/>
                    <a:lstStyle/>
                    <a:p>
                      <a:endParaRPr lang="en-US"/>
                    </a:p>
                  </a:txBody>
                  <a:tcPr/>
                </a:tc>
                <a:tc gridSpan="2">
                  <a:txBody>
                    <a:bodyPr/>
                    <a:lstStyle/>
                    <a:p>
                      <a:pPr algn="ctr" rtl="0" fontAlgn="ctr"/>
                      <a:r>
                        <a:rPr lang="en-US" sz="1200" b="0" i="0" u="none" strike="noStrike">
                          <a:solidFill>
                            <a:srgbClr val="FFFFFF"/>
                          </a:solidFill>
                          <a:effectLst/>
                          <a:latin typeface="Corbel" panose="020B0503020204020204" pitchFamily="34" charset="0"/>
                        </a:rPr>
                        <a:t>Expected enrollment</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hMerge="1">
                  <a:txBody>
                    <a:bodyPr/>
                    <a:lstStyle/>
                    <a:p>
                      <a:endParaRPr lang="en-US"/>
                    </a:p>
                  </a:txBody>
                  <a:tcPr/>
                </a:tc>
                <a:tc gridSpan="2">
                  <a:txBody>
                    <a:bodyPr/>
                    <a:lstStyle/>
                    <a:p>
                      <a:pPr algn="ctr" rtl="0" fontAlgn="ctr"/>
                      <a:r>
                        <a:rPr lang="en-US" sz="1200" b="0" i="0" u="none" strike="noStrike" dirty="0">
                          <a:solidFill>
                            <a:srgbClr val="FFFFFF"/>
                          </a:solidFill>
                          <a:effectLst/>
                          <a:latin typeface="Corbel" panose="020B0503020204020204" pitchFamily="34" charset="0"/>
                        </a:rPr>
                        <a:t>Aggregate Impact</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hMerge="1">
                  <a:txBody>
                    <a:bodyPr/>
                    <a:lstStyle/>
                    <a:p>
                      <a:endParaRPr lang="en-US"/>
                    </a:p>
                  </a:txBody>
                  <a:tcPr/>
                </a:tc>
                <a:extLst>
                  <a:ext uri="{0D108BD9-81ED-4DB2-BD59-A6C34878D82A}">
                    <a16:rowId xmlns:a16="http://schemas.microsoft.com/office/drawing/2014/main" val="1323729116"/>
                  </a:ext>
                </a:extLst>
              </a:tr>
              <a:tr h="296380">
                <a:tc vMerge="1">
                  <a:txBody>
                    <a:bodyPr/>
                    <a:lstStyle/>
                    <a:p>
                      <a:endParaRPr lang="en-US"/>
                    </a:p>
                  </a:txBody>
                  <a:tcPr/>
                </a:tc>
                <a:tc>
                  <a:txBody>
                    <a:bodyPr/>
                    <a:lstStyle/>
                    <a:p>
                      <a:pPr algn="ctr" rtl="0" fontAlgn="ctr"/>
                      <a:r>
                        <a:rPr lang="en-US" sz="1200" b="0" i="0" u="none" strike="noStrike">
                          <a:solidFill>
                            <a:srgbClr val="FFFFFF"/>
                          </a:solidFill>
                          <a:effectLst/>
                          <a:latin typeface="Corbel" panose="020B0503020204020204" pitchFamily="34" charset="0"/>
                        </a:rPr>
                        <a:t>2023 (kW)</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a:txBody>
                    <a:bodyPr/>
                    <a:lstStyle/>
                    <a:p>
                      <a:pPr algn="ctr" rtl="0" fontAlgn="ctr"/>
                      <a:r>
                        <a:rPr lang="en-US" sz="1200" b="0" i="0" u="none" strike="noStrike">
                          <a:solidFill>
                            <a:srgbClr val="FFFFFF"/>
                          </a:solidFill>
                          <a:effectLst/>
                          <a:latin typeface="Corbel" panose="020B0503020204020204" pitchFamily="34" charset="0"/>
                        </a:rPr>
                        <a:t>2024 (kW)</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a:txBody>
                    <a:bodyPr/>
                    <a:lstStyle/>
                    <a:p>
                      <a:pPr algn="ctr" rtl="0" fontAlgn="ctr"/>
                      <a:r>
                        <a:rPr lang="en-US" sz="1200" b="0" i="0" u="none" strike="noStrike">
                          <a:solidFill>
                            <a:srgbClr val="FFFFFF"/>
                          </a:solidFill>
                          <a:effectLst/>
                          <a:latin typeface="Corbel" panose="020B0503020204020204" pitchFamily="34" charset="0"/>
                        </a:rPr>
                        <a:t>PY2023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a:txBody>
                    <a:bodyPr/>
                    <a:lstStyle/>
                    <a:p>
                      <a:pPr algn="ctr" rtl="0" fontAlgn="ctr"/>
                      <a:r>
                        <a:rPr lang="en-US" sz="1200" b="0" i="0" u="none" strike="noStrike">
                          <a:solidFill>
                            <a:srgbClr val="FFFFFF"/>
                          </a:solidFill>
                          <a:effectLst/>
                          <a:latin typeface="Corbel" panose="020B0503020204020204" pitchFamily="34" charset="0"/>
                        </a:rPr>
                        <a:t>PY2024</a:t>
                      </a:r>
                    </a:p>
                  </a:txBody>
                  <a:tcPr marL="6350" marR="6350" marT="6350" marB="0" anchor="ctr">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5B9BD5"/>
                      </a:solidFill>
                      <a:prstDash val="solid"/>
                      <a:round/>
                      <a:headEnd type="none" w="med" len="med"/>
                      <a:tailEnd type="none" w="med" len="med"/>
                    </a:lnB>
                    <a:solidFill>
                      <a:srgbClr val="0098D7"/>
                    </a:solidFill>
                  </a:tcPr>
                </a:tc>
                <a:tc>
                  <a:txBody>
                    <a:bodyPr/>
                    <a:lstStyle/>
                    <a:p>
                      <a:pPr algn="ctr" rtl="0" fontAlgn="ctr"/>
                      <a:r>
                        <a:rPr lang="en-US" sz="1200" b="0" i="0" u="none" strike="noStrike" dirty="0">
                          <a:solidFill>
                            <a:srgbClr val="FFFFFF"/>
                          </a:solidFill>
                          <a:effectLst/>
                          <a:latin typeface="Corbel" panose="020B0503020204020204" pitchFamily="34" charset="0"/>
                        </a:rPr>
                        <a:t>PY2023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tc>
                  <a:txBody>
                    <a:bodyPr/>
                    <a:lstStyle/>
                    <a:p>
                      <a:pPr algn="ctr" rtl="0" fontAlgn="ctr"/>
                      <a:r>
                        <a:rPr lang="en-US" sz="1200" b="0" i="0" u="none" strike="noStrike">
                          <a:solidFill>
                            <a:srgbClr val="FFFFFF"/>
                          </a:solidFill>
                          <a:effectLst/>
                          <a:latin typeface="Corbel" panose="020B0503020204020204" pitchFamily="34" charset="0"/>
                        </a:rPr>
                        <a:t>PY2024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0098D7"/>
                    </a:solidFill>
                  </a:tcPr>
                </a:tc>
                <a:extLst>
                  <a:ext uri="{0D108BD9-81ED-4DB2-BD59-A6C34878D82A}">
                    <a16:rowId xmlns:a16="http://schemas.microsoft.com/office/drawing/2014/main" val="3771892195"/>
                  </a:ext>
                </a:extLst>
              </a:tr>
              <a:tr h="277258">
                <a:tc>
                  <a:txBody>
                    <a:bodyPr/>
                    <a:lstStyle/>
                    <a:p>
                      <a:pPr algn="ctr" fontAlgn="ctr"/>
                      <a:r>
                        <a:rPr lang="en-US" sz="1100" b="0" i="0" u="none" strike="noStrike">
                          <a:solidFill>
                            <a:srgbClr val="000000"/>
                          </a:solidFill>
                          <a:effectLst/>
                          <a:latin typeface="Corbel" panose="020B0503020204020204" pitchFamily="34" charset="0"/>
                        </a:rPr>
                        <a:t>17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1.12</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1.17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76,886</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orbel" panose="020B0503020204020204" pitchFamily="34" charset="0"/>
                        </a:rPr>
                        <a:t>87,252</a:t>
                      </a:r>
                    </a:p>
                  </a:txBody>
                  <a:tcPr marL="6350" marR="6350" marT="6350" marB="0" anchor="b">
                    <a:lnL w="6350" cap="flat" cmpd="sng" algn="ctr">
                      <a:solidFill>
                        <a:srgbClr val="5B9BD5"/>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86.4</a:t>
                      </a:r>
                    </a:p>
                  </a:txBody>
                  <a:tcPr marL="6350" marR="6350" marT="6350" marB="0" anchor="ctr">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102.3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911806293"/>
                  </a:ext>
                </a:extLst>
              </a:tr>
              <a:tr h="277258">
                <a:tc>
                  <a:txBody>
                    <a:bodyPr/>
                    <a:lstStyle/>
                    <a:p>
                      <a:pPr algn="ctr" fontAlgn="ctr"/>
                      <a:r>
                        <a:rPr lang="en-US" sz="1100" b="0" i="0" u="none" strike="noStrike">
                          <a:solidFill>
                            <a:srgbClr val="000000"/>
                          </a:solidFill>
                          <a:effectLst/>
                          <a:latin typeface="Corbel" panose="020B0503020204020204" pitchFamily="34" charset="0"/>
                        </a:rPr>
                        <a:t>18</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0.63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0.63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76,886</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orbel" panose="020B0503020204020204" pitchFamily="34" charset="0"/>
                        </a:rPr>
                        <a:t>87,252</a:t>
                      </a:r>
                    </a:p>
                  </a:txBody>
                  <a:tcPr marL="6350" marR="6350" marT="6350" marB="0" anchor="b">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48.3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55.3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70039381"/>
                  </a:ext>
                </a:extLst>
              </a:tr>
              <a:tr h="277258">
                <a:tc>
                  <a:txBody>
                    <a:bodyPr/>
                    <a:lstStyle/>
                    <a:p>
                      <a:pPr algn="ctr" fontAlgn="ctr"/>
                      <a:r>
                        <a:rPr lang="en-US" sz="1100" b="0" i="0" u="none" strike="noStrike">
                          <a:solidFill>
                            <a:srgbClr val="000000"/>
                          </a:solidFill>
                          <a:effectLst/>
                          <a:latin typeface="Corbel" panose="020B0503020204020204" pitchFamily="34" charset="0"/>
                        </a:rPr>
                        <a:t>19</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0.37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0.40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76,886</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orbel" panose="020B0503020204020204" pitchFamily="34" charset="0"/>
                        </a:rPr>
                        <a:t>87,252</a:t>
                      </a:r>
                    </a:p>
                  </a:txBody>
                  <a:tcPr marL="6350" marR="6350" marT="6350" marB="0" anchor="b">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28.8</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34.8</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503253234"/>
                  </a:ext>
                </a:extLst>
              </a:tr>
              <a:tr h="301160">
                <a:tc>
                  <a:txBody>
                    <a:bodyPr/>
                    <a:lstStyle/>
                    <a:p>
                      <a:pPr algn="ctr" fontAlgn="ctr"/>
                      <a:r>
                        <a:rPr lang="en-US" sz="1100" b="0" i="0" u="none" strike="noStrike">
                          <a:solidFill>
                            <a:srgbClr val="000000"/>
                          </a:solidFill>
                          <a:effectLst/>
                          <a:latin typeface="Corbel" panose="020B0503020204020204" pitchFamily="34" charset="0"/>
                        </a:rPr>
                        <a:t>20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0.27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0.37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76,886</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orbel" panose="020B0503020204020204" pitchFamily="34" charset="0"/>
                        </a:rPr>
                        <a:t>87,252</a:t>
                      </a:r>
                    </a:p>
                  </a:txBody>
                  <a:tcPr marL="6350" marR="6350" marT="6350" marB="0" anchor="b">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21.0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31.9</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426936057"/>
                  </a:ext>
                </a:extLst>
              </a:tr>
              <a:tr h="301160">
                <a:tc>
                  <a:txBody>
                    <a:bodyPr/>
                    <a:lstStyle/>
                    <a:p>
                      <a:pPr algn="ctr" fontAlgn="ctr"/>
                      <a:r>
                        <a:rPr lang="en-US" sz="1100" b="0" i="0" u="none" strike="noStrike">
                          <a:solidFill>
                            <a:srgbClr val="000000"/>
                          </a:solidFill>
                          <a:effectLst/>
                          <a:latin typeface="Corbel" panose="020B0503020204020204" pitchFamily="34" charset="0"/>
                        </a:rPr>
                        <a:t>21</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0.23</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0.30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76,886</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5B9BD5"/>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orbel" panose="020B0503020204020204" pitchFamily="34" charset="0"/>
                        </a:rPr>
                        <a:t>87,252</a:t>
                      </a:r>
                    </a:p>
                  </a:txBody>
                  <a:tcPr marL="6350" marR="6350" marT="6350" marB="0" anchor="b">
                    <a:lnL w="6350" cap="flat" cmpd="sng" algn="ctr">
                      <a:solidFill>
                        <a:srgbClr val="5B9BD5"/>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5B9BD5"/>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orbel" panose="020B0503020204020204" pitchFamily="34" charset="0"/>
                        </a:rPr>
                        <a:t>17.4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orbel" panose="020B0503020204020204" pitchFamily="34" charset="0"/>
                        </a:rPr>
                        <a:t>26.0</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4156297134"/>
                  </a:ext>
                </a:extLst>
              </a:tr>
              <a:tr h="277258">
                <a:tc>
                  <a:txBody>
                    <a:bodyPr/>
                    <a:lstStyle/>
                    <a:p>
                      <a:pPr algn="ctr" fontAlgn="ctr"/>
                      <a:r>
                        <a:rPr lang="en-US" sz="1100" b="1" i="0" u="none" strike="noStrike">
                          <a:solidFill>
                            <a:srgbClr val="000000"/>
                          </a:solidFill>
                          <a:effectLst/>
                          <a:latin typeface="Corbel" panose="020B0503020204020204" pitchFamily="34" charset="0"/>
                        </a:rPr>
                        <a:t>RA Window Average</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orbel" panose="020B0503020204020204" pitchFamily="34" charset="0"/>
                        </a:rPr>
                        <a:t>0.52</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orbel" panose="020B0503020204020204" pitchFamily="34" charset="0"/>
                        </a:rPr>
                        <a:t>0.57</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76,886</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87,252</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40.4</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orbel" panose="020B0503020204020204" pitchFamily="34" charset="0"/>
                        </a:rPr>
                        <a:t>50.1</a:t>
                      </a:r>
                    </a:p>
                  </a:txBody>
                  <a:tcPr marL="6350" marR="6350" marT="6350" marB="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034845664"/>
                  </a:ext>
                </a:extLst>
              </a:tr>
            </a:tbl>
          </a:graphicData>
        </a:graphic>
      </p:graphicFrame>
    </p:spTree>
    <p:extLst>
      <p:ext uri="{BB962C8B-B14F-4D97-AF65-F5344CB8AC3E}">
        <p14:creationId xmlns:p14="http://schemas.microsoft.com/office/powerpoint/2010/main" val="376491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9421FB3-2427-D9A9-5D92-3999D5DDE9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5055" y="1438770"/>
            <a:ext cx="5114916" cy="2752519"/>
          </a:xfrm>
          <a:prstGeom prst="rect">
            <a:avLst/>
          </a:prstGeom>
        </p:spPr>
      </p:pic>
      <p:pic>
        <p:nvPicPr>
          <p:cNvPr id="18" name="Picture 17">
            <a:extLst>
              <a:ext uri="{FF2B5EF4-FFF2-40B4-BE49-F238E27FC236}">
                <a16:creationId xmlns:a16="http://schemas.microsoft.com/office/drawing/2014/main" id="{7A4A898B-605C-6024-6FCC-530384B1C4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85055" y="4186708"/>
            <a:ext cx="5114916" cy="2671292"/>
          </a:xfrm>
          <a:prstGeom prst="rect">
            <a:avLst/>
          </a:prstGeom>
        </p:spPr>
      </p:pic>
      <p:pic>
        <p:nvPicPr>
          <p:cNvPr id="10" name="Picture 9">
            <a:extLst>
              <a:ext uri="{FF2B5EF4-FFF2-40B4-BE49-F238E27FC236}">
                <a16:creationId xmlns:a16="http://schemas.microsoft.com/office/drawing/2014/main" id="{609B9709-F911-2192-BD0B-83FBD1E3EF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5513" y="1597833"/>
            <a:ext cx="5850298" cy="3150161"/>
          </a:xfrm>
          <a:prstGeom prst="rect">
            <a:avLst/>
          </a:prstGeom>
        </p:spPr>
      </p:pic>
      <p:sp>
        <p:nvSpPr>
          <p:cNvPr id="2" name="Title 1"/>
          <p:cNvSpPr>
            <a:spLocks noGrp="1"/>
          </p:cNvSpPr>
          <p:nvPr>
            <p:ph type="title"/>
          </p:nvPr>
        </p:nvSpPr>
        <p:spPr>
          <a:xfrm>
            <a:off x="300789" y="501166"/>
            <a:ext cx="11029616" cy="517667"/>
          </a:xfrm>
        </p:spPr>
        <p:txBody>
          <a:bodyPr>
            <a:normAutofit fontScale="90000"/>
          </a:bodyPr>
          <a:lstStyle/>
          <a:p>
            <a:r>
              <a:rPr lang="en-US" dirty="0"/>
              <a:t>Ex Ante Impacts</a:t>
            </a:r>
          </a:p>
        </p:txBody>
      </p:sp>
      <p:sp>
        <p:nvSpPr>
          <p:cNvPr id="16" name="Text Placeholder 15"/>
          <p:cNvSpPr>
            <a:spLocks noGrp="1"/>
          </p:cNvSpPr>
          <p:nvPr>
            <p:ph type="body" sz="quarter" idx="27"/>
          </p:nvPr>
        </p:nvSpPr>
        <p:spPr>
          <a:xfrm>
            <a:off x="300789" y="1069403"/>
            <a:ext cx="5619747" cy="354237"/>
          </a:xfrm>
        </p:spPr>
        <p:txBody>
          <a:bodyPr/>
          <a:lstStyle/>
          <a:p>
            <a:r>
              <a:rPr lang="en-US" dirty="0"/>
              <a:t>Aggregate Impacts – Typical Event Day</a:t>
            </a:r>
          </a:p>
        </p:txBody>
      </p:sp>
      <p:sp>
        <p:nvSpPr>
          <p:cNvPr id="17" name="Text Placeholder 16"/>
          <p:cNvSpPr>
            <a:spLocks noGrp="1"/>
          </p:cNvSpPr>
          <p:nvPr>
            <p:ph type="body" sz="quarter" idx="29"/>
          </p:nvPr>
        </p:nvSpPr>
        <p:spPr>
          <a:xfrm>
            <a:off x="6190102" y="1085075"/>
            <a:ext cx="5807242" cy="353695"/>
          </a:xfrm>
        </p:spPr>
        <p:txBody>
          <a:bodyPr/>
          <a:lstStyle/>
          <a:p>
            <a:r>
              <a:rPr lang="en-US" dirty="0"/>
              <a:t>Per Customer Impacts by Month</a:t>
            </a:r>
          </a:p>
        </p:txBody>
      </p:sp>
      <p:sp>
        <p:nvSpPr>
          <p:cNvPr id="6" name="TextBox 5"/>
          <p:cNvSpPr txBox="1"/>
          <p:nvPr/>
        </p:nvSpPr>
        <p:spPr>
          <a:xfrm>
            <a:off x="185513" y="4922189"/>
            <a:ext cx="3140945"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By 2035 SEP is expected to be a ~ 160 MW resource during the first hour of dispatch. ~ 80 MW average over RA window</a:t>
            </a:r>
          </a:p>
        </p:txBody>
      </p:sp>
      <p:sp>
        <p:nvSpPr>
          <p:cNvPr id="8" name="TextBox 7"/>
          <p:cNvSpPr txBox="1"/>
          <p:nvPr/>
        </p:nvSpPr>
        <p:spPr>
          <a:xfrm>
            <a:off x="3601513" y="4922189"/>
            <a:ext cx="243429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Event impacts peak in warmer months but decline with each event hour in all months</a:t>
            </a:r>
          </a:p>
        </p:txBody>
      </p:sp>
    </p:spTree>
    <p:extLst>
      <p:ext uri="{BB962C8B-B14F-4D97-AF65-F5344CB8AC3E}">
        <p14:creationId xmlns:p14="http://schemas.microsoft.com/office/powerpoint/2010/main" val="177398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192" y="705124"/>
            <a:ext cx="11029616" cy="551066"/>
          </a:xfrm>
        </p:spPr>
        <p:txBody>
          <a:bodyPr/>
          <a:lstStyle/>
          <a:p>
            <a:r>
              <a:rPr lang="en-US" dirty="0"/>
              <a:t>Takeaways</a:t>
            </a:r>
          </a:p>
        </p:txBody>
      </p:sp>
      <p:sp>
        <p:nvSpPr>
          <p:cNvPr id="3" name="Slide Number Placeholder 2"/>
          <p:cNvSpPr>
            <a:spLocks noGrp="1"/>
          </p:cNvSpPr>
          <p:nvPr>
            <p:ph type="sldNum" sz="quarter" idx="11"/>
          </p:nvPr>
        </p:nvSpPr>
        <p:spPr/>
        <p:txBody>
          <a:bodyPr/>
          <a:lstStyle/>
          <a:p>
            <a:fld id="{1C0FDE23-6443-44B0-98BF-8273B15B899F}" type="slidenum">
              <a:rPr lang="en-US" smtClean="0"/>
              <a:t>23</a:t>
            </a:fld>
            <a:endParaRPr lang="en-US" dirty="0"/>
          </a:p>
        </p:txBody>
      </p:sp>
      <p:sp>
        <p:nvSpPr>
          <p:cNvPr id="7" name="Content Placeholder 6"/>
          <p:cNvSpPr>
            <a:spLocks noGrp="1"/>
          </p:cNvSpPr>
          <p:nvPr>
            <p:ph sz="quarter" idx="13"/>
          </p:nvPr>
        </p:nvSpPr>
        <p:spPr>
          <a:xfrm>
            <a:off x="581192" y="1256190"/>
            <a:ext cx="11029616" cy="4979633"/>
          </a:xfrm>
        </p:spPr>
        <p:txBody>
          <a:bodyPr>
            <a:normAutofit/>
          </a:bodyPr>
          <a:lstStyle/>
          <a:p>
            <a:r>
              <a:rPr lang="en-US" sz="2000" dirty="0"/>
              <a:t>The number one predictor of SEP load impacts is the position of an hour within an event.</a:t>
            </a:r>
          </a:p>
          <a:p>
            <a:pPr lvl="1"/>
            <a:r>
              <a:rPr lang="en-US" sz="1600" dirty="0"/>
              <a:t>Largest during the first hour, in large part due to pre-cooling that took place prior to the event</a:t>
            </a:r>
          </a:p>
          <a:p>
            <a:pPr lvl="1"/>
            <a:r>
              <a:rPr lang="en-US" sz="1600" dirty="0"/>
              <a:t>Shorter events that are more common can prove to be less useful in predicting potentially longer (up to 5 hours) events</a:t>
            </a:r>
          </a:p>
          <a:p>
            <a:r>
              <a:rPr lang="en-US" sz="2000" dirty="0"/>
              <a:t>PY2024 was a relatively mild year with no event reaching the level of 1-in-2 weather year: </a:t>
            </a:r>
          </a:p>
          <a:p>
            <a:pPr lvl="1"/>
            <a:r>
              <a:rPr lang="en-US" sz="1600" dirty="0"/>
              <a:t>Incorporating multiple years of historic event results becomes more essential for building robust and reliable estimates for future program performance.  </a:t>
            </a:r>
          </a:p>
          <a:p>
            <a:pPr lvl="1"/>
            <a:r>
              <a:rPr lang="en-US" sz="1600" dirty="0"/>
              <a:t>All but the distribution level event on 9/6 included pre-cooling effects, which has a positive effect on impacts.</a:t>
            </a:r>
          </a:p>
          <a:p>
            <a:r>
              <a:rPr lang="en-US" sz="2000" dirty="0"/>
              <a:t>The PY2024 ex-ante forecasts are generally higher than the PY2023 impacts. </a:t>
            </a:r>
          </a:p>
          <a:p>
            <a:pPr lvl="1"/>
            <a:r>
              <a:rPr lang="en-US" sz="1600" dirty="0"/>
              <a:t>Strong enrollment numbers mean that the SEP program can continue to grow in its delivery capabilities.</a:t>
            </a:r>
          </a:p>
          <a:p>
            <a:pPr lvl="1"/>
            <a:r>
              <a:rPr lang="en-US" sz="1600" dirty="0"/>
              <a:t>SEP program staff remove customers who opt out or do not perform, assuring that only high performing customers are left in the program.</a:t>
            </a:r>
          </a:p>
          <a:p>
            <a:r>
              <a:rPr lang="en-US" sz="2000" dirty="0"/>
              <a:t>The September 6</a:t>
            </a:r>
            <a:r>
              <a:rPr lang="en-US" sz="2000" baseline="30000" dirty="0"/>
              <a:t>th</a:t>
            </a:r>
            <a:r>
              <a:rPr lang="en-US" sz="2000" dirty="0"/>
              <a:t> localized dispatch event </a:t>
            </a:r>
            <a:r>
              <a:rPr lang="en-US" sz="1800" dirty="0">
                <a:effectLst/>
                <a:latin typeface="Segoe UI" panose="020B0502040204020203" pitchFamily="34" charset="0"/>
                <a:ea typeface="MS Mincho" panose="02020609040205080304" pitchFamily="49" charset="-128"/>
                <a:cs typeface="Times New Roman" panose="02020603050405020304" pitchFamily="18" charset="0"/>
              </a:rPr>
              <a:t>highlights the program’s ability to dispatch at granular geographic levels and shows that SEP has the potential to play an important part in distribution system reliability in the future.</a:t>
            </a:r>
            <a:endParaRPr lang="en-US" sz="2800" dirty="0"/>
          </a:p>
        </p:txBody>
      </p:sp>
    </p:spTree>
    <p:extLst>
      <p:ext uri="{BB962C8B-B14F-4D97-AF65-F5344CB8AC3E}">
        <p14:creationId xmlns:p14="http://schemas.microsoft.com/office/powerpoint/2010/main" val="973443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277" y="2188675"/>
            <a:ext cx="6867210" cy="3695214"/>
          </a:xfrm>
        </p:spPr>
      </p:pic>
      <p:sp>
        <p:nvSpPr>
          <p:cNvPr id="3" name="TextBox 2"/>
          <p:cNvSpPr txBox="1"/>
          <p:nvPr/>
        </p:nvSpPr>
        <p:spPr>
          <a:xfrm>
            <a:off x="7984102" y="3497673"/>
            <a:ext cx="3596621" cy="1077218"/>
          </a:xfrm>
          <a:prstGeom prst="rect">
            <a:avLst/>
          </a:prstGeom>
          <a:noFill/>
        </p:spPr>
        <p:txBody>
          <a:bodyPr wrap="square" rtlCol="0">
            <a:spAutoFit/>
          </a:bodyPr>
          <a:lstStyle/>
          <a:p>
            <a:r>
              <a:rPr lang="en-US" sz="1600" dirty="0">
                <a:solidFill>
                  <a:schemeClr val="accent2">
                    <a:lumMod val="75000"/>
                  </a:schemeClr>
                </a:solidFill>
              </a:rPr>
              <a:t>Davis Farr</a:t>
            </a:r>
          </a:p>
          <a:p>
            <a:r>
              <a:rPr lang="en-US" sz="1600" dirty="0">
                <a:solidFill>
                  <a:schemeClr val="accent2">
                    <a:lumMod val="75000"/>
                  </a:schemeClr>
                </a:solidFill>
              </a:rPr>
              <a:t>Consultant</a:t>
            </a:r>
          </a:p>
          <a:p>
            <a:r>
              <a:rPr lang="en-US" sz="1600" dirty="0">
                <a:solidFill>
                  <a:schemeClr val="accent2">
                    <a:lumMod val="75000"/>
                  </a:schemeClr>
                </a:solidFill>
              </a:rPr>
              <a:t>Demand Side Analytics, LLC</a:t>
            </a:r>
          </a:p>
          <a:p>
            <a:r>
              <a:rPr lang="en-US" sz="1600" dirty="0">
                <a:solidFill>
                  <a:schemeClr val="accent2">
                    <a:lumMod val="75000"/>
                  </a:schemeClr>
                </a:solidFill>
                <a:hlinkClick r:id="rId3"/>
              </a:rPr>
              <a:t>dfarr@demandsideanalytics.com </a:t>
            </a:r>
          </a:p>
        </p:txBody>
      </p:sp>
      <p:sp>
        <p:nvSpPr>
          <p:cNvPr id="4" name="Slide Number Placeholder 3"/>
          <p:cNvSpPr>
            <a:spLocks noGrp="1"/>
          </p:cNvSpPr>
          <p:nvPr>
            <p:ph type="sldNum" sz="quarter" idx="4294967295"/>
          </p:nvPr>
        </p:nvSpPr>
        <p:spPr>
          <a:xfrm>
            <a:off x="10558300" y="5956137"/>
            <a:ext cx="1052508" cy="365125"/>
          </a:xfrm>
        </p:spPr>
        <p:txBody>
          <a:bodyPr/>
          <a:lstStyle/>
          <a:p>
            <a:fld id="{1C0FDE23-6443-44B0-98BF-8273B15B899F}" type="slidenum">
              <a:rPr lang="en-US" smtClean="0"/>
              <a:t>24</a:t>
            </a:fld>
            <a:endParaRPr lang="en-US" dirty="0"/>
          </a:p>
        </p:txBody>
      </p:sp>
    </p:spTree>
    <p:extLst>
      <p:ext uri="{BB962C8B-B14F-4D97-AF65-F5344CB8AC3E}">
        <p14:creationId xmlns:p14="http://schemas.microsoft.com/office/powerpoint/2010/main" val="108423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Ex-Post Analysis</a:t>
            </a:r>
          </a:p>
        </p:txBody>
      </p:sp>
    </p:spTree>
    <p:extLst>
      <p:ext uri="{BB962C8B-B14F-4D97-AF65-F5344CB8AC3E}">
        <p14:creationId xmlns:p14="http://schemas.microsoft.com/office/powerpoint/2010/main" val="170319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889074-9AE2-9F7F-FAF5-8025C4078F04}"/>
              </a:ext>
            </a:extLst>
          </p:cNvPr>
          <p:cNvSpPr>
            <a:spLocks noGrp="1"/>
          </p:cNvSpPr>
          <p:nvPr>
            <p:ph type="title"/>
          </p:nvPr>
        </p:nvSpPr>
        <p:spPr/>
        <p:txBody>
          <a:bodyPr>
            <a:normAutofit fontScale="90000"/>
          </a:bodyPr>
          <a:lstStyle/>
          <a:p>
            <a:r>
              <a:rPr lang="en-US" dirty="0"/>
              <a:t>2024 SEP events varied in timing and duration; Event hours spanned most of the RA Window Hours</a:t>
            </a:r>
          </a:p>
        </p:txBody>
      </p:sp>
      <p:sp>
        <p:nvSpPr>
          <p:cNvPr id="5" name="Text Placeholder 4">
            <a:extLst>
              <a:ext uri="{FF2B5EF4-FFF2-40B4-BE49-F238E27FC236}">
                <a16:creationId xmlns:a16="http://schemas.microsoft.com/office/drawing/2014/main" id="{EF6F6627-1879-EFA1-E070-7FB9F334B4CC}"/>
              </a:ext>
            </a:extLst>
          </p:cNvPr>
          <p:cNvSpPr>
            <a:spLocks noGrp="1"/>
          </p:cNvSpPr>
          <p:nvPr>
            <p:ph type="body" sz="quarter" idx="17"/>
          </p:nvPr>
        </p:nvSpPr>
        <p:spPr/>
        <p:txBody>
          <a:bodyPr>
            <a:normAutofit lnSpcReduction="10000"/>
          </a:bodyPr>
          <a:lstStyle/>
          <a:p>
            <a:endParaRPr lang="en-US" dirty="0"/>
          </a:p>
        </p:txBody>
      </p:sp>
      <p:pic>
        <p:nvPicPr>
          <p:cNvPr id="8" name="Content Placeholder 7" descr="A graph with blue dots and numbers&#10;&#10;Description automatically generated">
            <a:extLst>
              <a:ext uri="{FF2B5EF4-FFF2-40B4-BE49-F238E27FC236}">
                <a16:creationId xmlns:a16="http://schemas.microsoft.com/office/drawing/2014/main" id="{D69EDE97-108C-6227-B037-B3B910D39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206" y="1643342"/>
            <a:ext cx="8107587" cy="4560517"/>
          </a:xfrm>
          <a:prstGeom prst="rect">
            <a:avLst/>
          </a:prstGeom>
          <a:ln>
            <a:solidFill>
              <a:schemeClr val="bg2"/>
            </a:solidFill>
          </a:ln>
        </p:spPr>
      </p:pic>
      <p:sp>
        <p:nvSpPr>
          <p:cNvPr id="9" name="Rectangle 8">
            <a:extLst>
              <a:ext uri="{FF2B5EF4-FFF2-40B4-BE49-F238E27FC236}">
                <a16:creationId xmlns:a16="http://schemas.microsoft.com/office/drawing/2014/main" id="{DE9931EB-6D77-C67A-7489-AC3F7C1BD1DF}"/>
              </a:ext>
            </a:extLst>
          </p:cNvPr>
          <p:cNvSpPr/>
          <p:nvPr/>
        </p:nvSpPr>
        <p:spPr>
          <a:xfrm>
            <a:off x="10234898" y="5438898"/>
            <a:ext cx="1769424" cy="708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Partial Mira Loma dispatch</a:t>
            </a:r>
          </a:p>
        </p:txBody>
      </p:sp>
      <p:cxnSp>
        <p:nvCxnSpPr>
          <p:cNvPr id="11" name="Straight Arrow Connector 10">
            <a:extLst>
              <a:ext uri="{FF2B5EF4-FFF2-40B4-BE49-F238E27FC236}">
                <a16:creationId xmlns:a16="http://schemas.microsoft.com/office/drawing/2014/main" id="{D52E13D9-E9C2-48F9-DB65-438F2B6EC862}"/>
              </a:ext>
            </a:extLst>
          </p:cNvPr>
          <p:cNvCxnSpPr>
            <a:cxnSpLocks/>
            <a:stCxn id="9" idx="1"/>
          </p:cNvCxnSpPr>
          <p:nvPr/>
        </p:nvCxnSpPr>
        <p:spPr>
          <a:xfrm flipH="1" flipV="1">
            <a:off x="8879139" y="5347663"/>
            <a:ext cx="1355759" cy="44525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96831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5124"/>
            <a:ext cx="11029616" cy="588271"/>
          </a:xfrm>
        </p:spPr>
        <p:txBody>
          <a:bodyPr/>
          <a:lstStyle/>
          <a:p>
            <a:r>
              <a:rPr lang="en-US" dirty="0"/>
              <a:t>SEP Ex Post Methodology</a:t>
            </a:r>
          </a:p>
        </p:txBody>
      </p:sp>
      <p:graphicFrame>
        <p:nvGraphicFramePr>
          <p:cNvPr id="3" name="Diagram 2"/>
          <p:cNvGraphicFramePr/>
          <p:nvPr>
            <p:extLst>
              <p:ext uri="{D42A27DB-BD31-4B8C-83A1-F6EECF244321}">
                <p14:modId xmlns:p14="http://schemas.microsoft.com/office/powerpoint/2010/main" val="3756846405"/>
              </p:ext>
            </p:extLst>
          </p:nvPr>
        </p:nvGraphicFramePr>
        <p:xfrm>
          <a:off x="796416" y="1119726"/>
          <a:ext cx="10814392" cy="503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916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C8E887-E8F2-CAA9-7935-D6285FD636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06572" y="1842218"/>
            <a:ext cx="7784964" cy="4379042"/>
          </a:xfrm>
          <a:prstGeom prst="rect">
            <a:avLst/>
          </a:prstGeom>
        </p:spPr>
      </p:pic>
      <p:sp>
        <p:nvSpPr>
          <p:cNvPr id="2" name="Title 1"/>
          <p:cNvSpPr>
            <a:spLocks noGrp="1"/>
          </p:cNvSpPr>
          <p:nvPr>
            <p:ph type="title"/>
          </p:nvPr>
        </p:nvSpPr>
        <p:spPr>
          <a:xfrm>
            <a:off x="581192" y="705124"/>
            <a:ext cx="11029616" cy="536186"/>
          </a:xfrm>
        </p:spPr>
        <p:txBody>
          <a:bodyPr/>
          <a:lstStyle/>
          <a:p>
            <a:r>
              <a:rPr lang="en-US" dirty="0"/>
              <a:t>Treatment and Matched Control Group</a:t>
            </a:r>
          </a:p>
        </p:txBody>
      </p:sp>
      <p:sp>
        <p:nvSpPr>
          <p:cNvPr id="4" name="Rectangle 3"/>
          <p:cNvSpPr/>
          <p:nvPr/>
        </p:nvSpPr>
        <p:spPr>
          <a:xfrm>
            <a:off x="6240503" y="1355128"/>
            <a:ext cx="3910045" cy="369332"/>
          </a:xfrm>
          <a:prstGeom prst="rect">
            <a:avLst/>
          </a:prstGeom>
        </p:spPr>
        <p:txBody>
          <a:bodyPr wrap="none">
            <a:spAutoFit/>
          </a:bodyPr>
          <a:lstStyle/>
          <a:p>
            <a:r>
              <a:rPr lang="en-US" b="1" u="sng" dirty="0">
                <a:latin typeface="Segoe UI" panose="020B0502040204020203" pitchFamily="34" charset="0"/>
                <a:ea typeface="Times New Roman" panose="02020603050405020304" pitchFamily="18" charset="0"/>
                <a:cs typeface="Times New Roman" panose="02020603050405020304" pitchFamily="18" charset="0"/>
              </a:rPr>
              <a:t>Average Hourly kW on Proxy Days</a:t>
            </a:r>
            <a:endParaRPr lang="en-US" b="1" u="sng" dirty="0"/>
          </a:p>
        </p:txBody>
      </p:sp>
      <p:sp>
        <p:nvSpPr>
          <p:cNvPr id="5" name="Content Placeholder 4"/>
          <p:cNvSpPr txBox="1">
            <a:spLocks/>
          </p:cNvSpPr>
          <p:nvPr/>
        </p:nvSpPr>
        <p:spPr>
          <a:xfrm>
            <a:off x="284814" y="1539794"/>
            <a:ext cx="3974490" cy="4313320"/>
          </a:xfrm>
          <a:prstGeom prst="rect">
            <a:avLst/>
          </a:prstGeom>
        </p:spPr>
        <p:txBody>
          <a:bodyPr/>
          <a:lst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t>Control matches were assigned characteristics (including sub-LAPs and vendor) from their treated counterpart</a:t>
            </a:r>
          </a:p>
          <a:p>
            <a:r>
              <a:rPr lang="en-US" sz="2000" dirty="0"/>
              <a:t>Matches are done with replacement</a:t>
            </a:r>
          </a:p>
          <a:p>
            <a:r>
              <a:rPr lang="en-US" sz="2000" dirty="0"/>
              <a:t>Ideally, if the control customers are a good match for the participants, their loads on the proxy days would be identical.</a:t>
            </a:r>
            <a:endParaRPr lang="en-US" sz="1600" dirty="0"/>
          </a:p>
        </p:txBody>
      </p:sp>
    </p:spTree>
    <p:extLst>
      <p:ext uri="{BB962C8B-B14F-4D97-AF65-F5344CB8AC3E}">
        <p14:creationId xmlns:p14="http://schemas.microsoft.com/office/powerpoint/2010/main" val="237318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2" y="705124"/>
            <a:ext cx="11029616" cy="449908"/>
          </a:xfrm>
        </p:spPr>
        <p:txBody>
          <a:bodyPr>
            <a:normAutofit fontScale="90000"/>
          </a:bodyPr>
          <a:lstStyle/>
          <a:p>
            <a:r>
              <a:rPr lang="en-US" dirty="0"/>
              <a:t>Ex Post Results </a:t>
            </a:r>
          </a:p>
        </p:txBody>
      </p:sp>
      <p:sp>
        <p:nvSpPr>
          <p:cNvPr id="6" name="Content Placeholder 9"/>
          <p:cNvSpPr txBox="1">
            <a:spLocks/>
          </p:cNvSpPr>
          <p:nvPr/>
        </p:nvSpPr>
        <p:spPr>
          <a:xfrm>
            <a:off x="581192" y="1155032"/>
            <a:ext cx="11029616" cy="4818062"/>
          </a:xfrm>
          <a:prstGeom prst="rect">
            <a:avLst/>
          </a:prstGeom>
        </p:spPr>
        <p:txBody>
          <a:bodyPr/>
          <a:lst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000" dirty="0"/>
              <a:t>All events, but 09/06, in 2024 were called territory-wide, and included a pre-cooling period</a:t>
            </a:r>
          </a:p>
          <a:p>
            <a:r>
              <a:rPr lang="en-US" sz="2000" dirty="0"/>
              <a:t>The partial hour event on September 6</a:t>
            </a:r>
            <a:r>
              <a:rPr lang="en-US" sz="2000" baseline="30000" dirty="0"/>
              <a:t>th</a:t>
            </a:r>
            <a:r>
              <a:rPr lang="en-US" sz="2000" dirty="0"/>
              <a:t> was a distribution level dispatch to the Mira Loma area. </a:t>
            </a:r>
          </a:p>
          <a:p>
            <a:pPr lvl="1"/>
            <a:r>
              <a:rPr lang="en-US" sz="1600" dirty="0"/>
              <a:t>The event had the lowest aggregate reduction because of the lower participant count</a:t>
            </a:r>
          </a:p>
          <a:p>
            <a:r>
              <a:rPr lang="en-US" sz="2000" dirty="0"/>
              <a:t>Program participation continued to grow over the summer</a:t>
            </a:r>
          </a:p>
          <a:p>
            <a:pPr marL="0" indent="0">
              <a:buNone/>
            </a:pPr>
            <a:endParaRPr lang="en-US" sz="2000" dirty="0"/>
          </a:p>
          <a:p>
            <a:endParaRPr lang="en-US" sz="1800" dirty="0"/>
          </a:p>
          <a:p>
            <a:endParaRPr lang="en-US" dirty="0"/>
          </a:p>
        </p:txBody>
      </p:sp>
      <p:graphicFrame>
        <p:nvGraphicFramePr>
          <p:cNvPr id="5" name="Object 4">
            <a:extLst>
              <a:ext uri="{FF2B5EF4-FFF2-40B4-BE49-F238E27FC236}">
                <a16:creationId xmlns:a16="http://schemas.microsoft.com/office/drawing/2014/main" id="{82E28DD0-F8AE-624F-7ABC-8EAF6B8734E6}"/>
              </a:ext>
            </a:extLst>
          </p:cNvPr>
          <p:cNvGraphicFramePr>
            <a:graphicFrameLocks noChangeAspect="1"/>
          </p:cNvGraphicFramePr>
          <p:nvPr>
            <p:extLst>
              <p:ext uri="{D42A27DB-BD31-4B8C-83A1-F6EECF244321}">
                <p14:modId xmlns:p14="http://schemas.microsoft.com/office/powerpoint/2010/main" val="2452764628"/>
              </p:ext>
            </p:extLst>
          </p:nvPr>
        </p:nvGraphicFramePr>
        <p:xfrm>
          <a:off x="881356" y="3118868"/>
          <a:ext cx="10429288" cy="2637139"/>
        </p:xfrm>
        <a:graphic>
          <a:graphicData uri="http://schemas.openxmlformats.org/presentationml/2006/ole">
            <mc:AlternateContent xmlns:mc="http://schemas.openxmlformats.org/markup-compatibility/2006">
              <mc:Choice xmlns:v="urn:schemas-microsoft-com:vml" Requires="v">
                <p:oleObj name="Worksheet" r:id="rId2" imgW="7496159" imgH="1895460" progId="Excel.Sheet.12">
                  <p:embed/>
                </p:oleObj>
              </mc:Choice>
              <mc:Fallback>
                <p:oleObj name="Worksheet" r:id="rId2" imgW="7496159" imgH="1895460" progId="Excel.Sheet.12">
                  <p:embed/>
                  <p:pic>
                    <p:nvPicPr>
                      <p:cNvPr id="5" name="Object 4">
                        <a:extLst>
                          <a:ext uri="{FF2B5EF4-FFF2-40B4-BE49-F238E27FC236}">
                            <a16:creationId xmlns:a16="http://schemas.microsoft.com/office/drawing/2014/main" id="{82E28DD0-F8AE-624F-7ABC-8EAF6B8734E6}"/>
                          </a:ext>
                        </a:extLst>
                      </p:cNvPr>
                      <p:cNvPicPr/>
                      <p:nvPr/>
                    </p:nvPicPr>
                    <p:blipFill>
                      <a:blip r:embed="rId3"/>
                      <a:stretch>
                        <a:fillRect/>
                      </a:stretch>
                    </p:blipFill>
                    <p:spPr>
                      <a:xfrm>
                        <a:off x="881356" y="3118868"/>
                        <a:ext cx="10429288" cy="2637139"/>
                      </a:xfrm>
                      <a:prstGeom prst="rect">
                        <a:avLst/>
                      </a:prstGeom>
                    </p:spPr>
                  </p:pic>
                </p:oleObj>
              </mc:Fallback>
            </mc:AlternateContent>
          </a:graphicData>
        </a:graphic>
      </p:graphicFrame>
    </p:spTree>
    <p:extLst>
      <p:ext uri="{BB962C8B-B14F-4D97-AF65-F5344CB8AC3E}">
        <p14:creationId xmlns:p14="http://schemas.microsoft.com/office/powerpoint/2010/main" val="398662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B5097C-DFEA-9745-7497-7A9AFF7C0B99}"/>
              </a:ext>
            </a:extLst>
          </p:cNvPr>
          <p:cNvPicPr>
            <a:picLocks noChangeAspect="1"/>
          </p:cNvPicPr>
          <p:nvPr/>
        </p:nvPicPr>
        <p:blipFill>
          <a:blip r:embed="rId2"/>
          <a:srcRect r="628"/>
          <a:stretch/>
        </p:blipFill>
        <p:spPr>
          <a:xfrm>
            <a:off x="3243506" y="1220928"/>
            <a:ext cx="8314773" cy="4951358"/>
          </a:xfrm>
          <a:prstGeom prst="rect">
            <a:avLst/>
          </a:prstGeom>
        </p:spPr>
      </p:pic>
      <p:sp>
        <p:nvSpPr>
          <p:cNvPr id="6" name="Title 5"/>
          <p:cNvSpPr>
            <a:spLocks noGrp="1"/>
          </p:cNvSpPr>
          <p:nvPr>
            <p:ph type="title"/>
          </p:nvPr>
        </p:nvSpPr>
        <p:spPr>
          <a:xfrm>
            <a:off x="581192" y="705124"/>
            <a:ext cx="11029616" cy="566153"/>
          </a:xfrm>
        </p:spPr>
        <p:txBody>
          <a:bodyPr/>
          <a:lstStyle/>
          <a:p>
            <a:r>
              <a:rPr lang="en-US" dirty="0"/>
              <a:t>Warmest Territory Wide Event Day – September 4th</a:t>
            </a:r>
          </a:p>
        </p:txBody>
      </p:sp>
      <p:sp>
        <p:nvSpPr>
          <p:cNvPr id="11" name="TextBox 10"/>
          <p:cNvSpPr txBox="1"/>
          <p:nvPr/>
        </p:nvSpPr>
        <p:spPr>
          <a:xfrm>
            <a:off x="492171" y="4572000"/>
            <a:ext cx="2580986" cy="1477328"/>
          </a:xfrm>
          <a:prstGeom prst="rect">
            <a:avLst/>
          </a:prstGeom>
          <a:noFill/>
          <a:ln w="19050">
            <a:solidFill>
              <a:schemeClr val="accent4"/>
            </a:solidFill>
          </a:ln>
        </p:spPr>
        <p:txBody>
          <a:bodyPr wrap="square" rtlCol="0">
            <a:spAutoFit/>
          </a:bodyPr>
          <a:lstStyle/>
          <a:p>
            <a:r>
              <a:rPr lang="en-US" dirty="0">
                <a:solidFill>
                  <a:schemeClr val="bg2">
                    <a:lumMod val="25000"/>
                  </a:schemeClr>
                </a:solidFill>
              </a:rPr>
              <a:t>SCE system peak was on September 6</a:t>
            </a:r>
            <a:r>
              <a:rPr lang="en-US" baseline="30000" dirty="0">
                <a:solidFill>
                  <a:schemeClr val="bg2">
                    <a:lumMod val="25000"/>
                  </a:schemeClr>
                </a:solidFill>
              </a:rPr>
              <a:t>th</a:t>
            </a:r>
            <a:r>
              <a:rPr lang="en-US" dirty="0">
                <a:solidFill>
                  <a:schemeClr val="bg2">
                    <a:lumMod val="25000"/>
                  </a:schemeClr>
                </a:solidFill>
              </a:rPr>
              <a:t>. The event called that day was a targeted distribution relief event.</a:t>
            </a:r>
          </a:p>
        </p:txBody>
      </p:sp>
      <p:sp>
        <p:nvSpPr>
          <p:cNvPr id="2" name="Content Placeholder 4">
            <a:extLst>
              <a:ext uri="{FF2B5EF4-FFF2-40B4-BE49-F238E27FC236}">
                <a16:creationId xmlns:a16="http://schemas.microsoft.com/office/drawing/2014/main" id="{ED0F7F8B-A449-6325-B7EC-9A78D48DE57E}"/>
              </a:ext>
            </a:extLst>
          </p:cNvPr>
          <p:cNvSpPr txBox="1">
            <a:spLocks/>
          </p:cNvSpPr>
          <p:nvPr/>
        </p:nvSpPr>
        <p:spPr>
          <a:xfrm>
            <a:off x="321821" y="1399610"/>
            <a:ext cx="2921686" cy="2860431"/>
          </a:xfrm>
          <a:prstGeom prst="rect">
            <a:avLst/>
          </a:prstGeom>
        </p:spPr>
        <p:txBody>
          <a:bodyPr/>
          <a:lstStyle>
            <a:lvl1pPr marL="306000" indent="-3060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200" kern="1200">
                <a:solidFill>
                  <a:schemeClr val="bg2">
                    <a:lumMod val="50000"/>
                  </a:schemeClr>
                </a:solidFill>
                <a:latin typeface="+mn-lt"/>
                <a:ea typeface="Segoe UI" panose="020B0502040204020203" pitchFamily="34" charset="0"/>
                <a:cs typeface="Segoe UI" panose="020B0502040204020203" pitchFamily="34" charset="0"/>
              </a:defRPr>
            </a:lvl1pPr>
            <a:lvl2pPr marL="630000" indent="-306000" algn="l" defTabSz="457200" rtl="0" eaLnBrk="1" latinLnBrk="0" hangingPunct="1">
              <a:spcBef>
                <a:spcPct val="20000"/>
              </a:spcBef>
              <a:spcAft>
                <a:spcPts val="600"/>
              </a:spcAft>
              <a:buClr>
                <a:schemeClr val="tx1"/>
              </a:buClr>
              <a:buSzPct val="92000"/>
              <a:buFont typeface="Wingdings" panose="05000000000000000000" pitchFamily="2" charset="2"/>
              <a:buChar char="Ø"/>
              <a:defRPr sz="1800" kern="1200">
                <a:solidFill>
                  <a:schemeClr val="tx1"/>
                </a:solidFill>
                <a:latin typeface="+mn-lt"/>
                <a:ea typeface="Segoe UI" panose="020B0502040204020203" pitchFamily="34" charset="0"/>
                <a:cs typeface="Segoe UI" panose="020B0502040204020203" pitchFamily="34" charset="0"/>
              </a:defRPr>
            </a:lvl2pPr>
            <a:lvl3pPr marL="900000" indent="-270000" algn="l" defTabSz="457200" rtl="0" eaLnBrk="1" latinLnBrk="0" hangingPunct="1">
              <a:spcBef>
                <a:spcPct val="20000"/>
              </a:spcBef>
              <a:spcAft>
                <a:spcPts val="600"/>
              </a:spcAft>
              <a:buClr>
                <a:schemeClr val="accent3"/>
              </a:buClr>
              <a:buSzPct val="92000"/>
              <a:buFont typeface="Courier New" panose="02070309020205020404" pitchFamily="49" charset="0"/>
              <a:buChar char="o"/>
              <a:defRPr sz="1600" kern="1200">
                <a:solidFill>
                  <a:schemeClr val="accent1">
                    <a:lumMod val="50000"/>
                  </a:schemeClr>
                </a:solidFill>
                <a:latin typeface="+mn-lt"/>
                <a:ea typeface="Segoe UI" panose="020B0502040204020203" pitchFamily="34" charset="0"/>
                <a:cs typeface="Segoe UI" panose="020B0502040204020203"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accent2"/>
                </a:solidFill>
                <a:latin typeface="+mn-lt"/>
                <a:ea typeface="Segoe UI" panose="020B0502040204020203" pitchFamily="34" charset="0"/>
                <a:cs typeface="Segoe UI" panose="020B0502040204020203"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Two-hour dispatch</a:t>
            </a:r>
          </a:p>
          <a:p>
            <a:pPr lvl="1"/>
            <a:r>
              <a:rPr lang="en-US" sz="1600" dirty="0"/>
              <a:t>Hour 1 impacts well above 1 kW per-customer</a:t>
            </a:r>
          </a:p>
          <a:p>
            <a:pPr lvl="1"/>
            <a:r>
              <a:rPr lang="en-US" sz="1600" dirty="0"/>
              <a:t>Average per-customer impact of 0.97 kW</a:t>
            </a:r>
          </a:p>
          <a:p>
            <a:r>
              <a:rPr lang="en-US" sz="2000"/>
              <a:t>Aggregate Impact </a:t>
            </a:r>
            <a:r>
              <a:rPr lang="en-US" sz="2000" dirty="0"/>
              <a:t>of 103.4 </a:t>
            </a:r>
            <a:r>
              <a:rPr lang="en-US" sz="2000"/>
              <a:t>MW in </a:t>
            </a:r>
            <a:r>
              <a:rPr lang="en-US" sz="2000" dirty="0"/>
              <a:t>Hour 1</a:t>
            </a:r>
          </a:p>
        </p:txBody>
      </p:sp>
    </p:spTree>
    <p:extLst>
      <p:ext uri="{BB962C8B-B14F-4D97-AF65-F5344CB8AC3E}">
        <p14:creationId xmlns:p14="http://schemas.microsoft.com/office/powerpoint/2010/main" val="113067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572913F-1739-3119-A3B7-AD531DE533B2}"/>
              </a:ext>
            </a:extLst>
          </p:cNvPr>
          <p:cNvSpPr>
            <a:spLocks noGrp="1"/>
          </p:cNvSpPr>
          <p:nvPr>
            <p:ph sz="quarter" idx="20"/>
          </p:nvPr>
        </p:nvSpPr>
        <p:spPr/>
        <p:txBody>
          <a:bodyPr>
            <a:normAutofit fontScale="92500" lnSpcReduction="10000"/>
          </a:bodyPr>
          <a:lstStyle/>
          <a:p>
            <a:r>
              <a:rPr lang="en-US" dirty="0"/>
              <a:t>Dispatch was meant to be for all participants in the Mira Loma A-bank, but only a subset of the customers were dispatched. </a:t>
            </a:r>
          </a:p>
          <a:p>
            <a:pPr lvl="1"/>
            <a:r>
              <a:rPr lang="en-US" dirty="0"/>
              <a:t>Only 435 of the 3,094 customers who should have been dispatched were dispatched.</a:t>
            </a:r>
          </a:p>
          <a:p>
            <a:r>
              <a:rPr lang="en-US" dirty="0"/>
              <a:t>The small number of customers makes modeling a good counterfactual difficult.</a:t>
            </a:r>
          </a:p>
          <a:p>
            <a:r>
              <a:rPr lang="en-US" dirty="0"/>
              <a:t>Distribution level events can provide valuable targeted relief to specific locations on the grid</a:t>
            </a:r>
          </a:p>
        </p:txBody>
      </p:sp>
      <p:sp>
        <p:nvSpPr>
          <p:cNvPr id="2" name="Title 1"/>
          <p:cNvSpPr>
            <a:spLocks noGrp="1"/>
          </p:cNvSpPr>
          <p:nvPr>
            <p:ph type="title"/>
          </p:nvPr>
        </p:nvSpPr>
        <p:spPr/>
        <p:txBody>
          <a:bodyPr>
            <a:normAutofit/>
          </a:bodyPr>
          <a:lstStyle/>
          <a:p>
            <a:r>
              <a:rPr lang="en-US" dirty="0"/>
              <a:t>Distribution level event – September 6</a:t>
            </a:r>
            <a:r>
              <a:rPr lang="en-US" baseline="30000" dirty="0"/>
              <a:t>th</a:t>
            </a:r>
            <a:r>
              <a:rPr lang="en-US" dirty="0"/>
              <a:t> </a:t>
            </a:r>
          </a:p>
        </p:txBody>
      </p:sp>
      <p:sp>
        <p:nvSpPr>
          <p:cNvPr id="3" name="Slide Number Placeholder 2"/>
          <p:cNvSpPr>
            <a:spLocks noGrp="1"/>
          </p:cNvSpPr>
          <p:nvPr>
            <p:ph type="sldNum" sz="quarter" idx="10"/>
          </p:nvPr>
        </p:nvSpPr>
        <p:spPr/>
        <p:txBody>
          <a:bodyPr/>
          <a:lstStyle/>
          <a:p>
            <a:fld id="{1C0FDE23-6443-44B0-98BF-8273B15B899F}" type="slidenum">
              <a:rPr lang="en-US" smtClean="0"/>
              <a:t>9</a:t>
            </a:fld>
            <a:endParaRPr lang="en-US" dirty="0"/>
          </a:p>
        </p:txBody>
      </p:sp>
      <p:pic>
        <p:nvPicPr>
          <p:cNvPr id="5" name="Picture 4">
            <a:extLst>
              <a:ext uri="{FF2B5EF4-FFF2-40B4-BE49-F238E27FC236}">
                <a16:creationId xmlns:a16="http://schemas.microsoft.com/office/drawing/2014/main" id="{4F800179-43F4-3D3B-7CA4-75858132FA80}"/>
              </a:ext>
            </a:extLst>
          </p:cNvPr>
          <p:cNvPicPr>
            <a:picLocks noChangeAspect="1"/>
          </p:cNvPicPr>
          <p:nvPr/>
        </p:nvPicPr>
        <p:blipFill>
          <a:blip r:embed="rId2"/>
          <a:stretch>
            <a:fillRect/>
          </a:stretch>
        </p:blipFill>
        <p:spPr>
          <a:xfrm>
            <a:off x="690021" y="1313817"/>
            <a:ext cx="7341707" cy="4758062"/>
          </a:xfrm>
          <a:prstGeom prst="rect">
            <a:avLst/>
          </a:prstGeom>
        </p:spPr>
      </p:pic>
    </p:spTree>
    <p:extLst>
      <p:ext uri="{BB962C8B-B14F-4D97-AF65-F5344CB8AC3E}">
        <p14:creationId xmlns:p14="http://schemas.microsoft.com/office/powerpoint/2010/main" val="374924391"/>
      </p:ext>
    </p:extLst>
  </p:cSld>
  <p:clrMapOvr>
    <a:masterClrMapping/>
  </p:clrMapOvr>
</p:sld>
</file>

<file path=ppt/theme/theme1.xml><?xml version="1.0" encoding="utf-8"?>
<a:theme xmlns:a="http://schemas.openxmlformats.org/drawingml/2006/main" name="Dividend">
  <a:themeElements>
    <a:clrScheme name="DSA theme">
      <a:dk1>
        <a:srgbClr val="757575"/>
      </a:dk1>
      <a:lt1>
        <a:sysClr val="window" lastClr="FFFFFF"/>
      </a:lt1>
      <a:dk2>
        <a:srgbClr val="757575"/>
      </a:dk2>
      <a:lt2>
        <a:srgbClr val="EBEBEB"/>
      </a:lt2>
      <a:accent1>
        <a:srgbClr val="0098D7"/>
      </a:accent1>
      <a:accent2>
        <a:srgbClr val="999999"/>
      </a:accent2>
      <a:accent3>
        <a:srgbClr val="8D82A3"/>
      </a:accent3>
      <a:accent4>
        <a:srgbClr val="E66827"/>
      </a:accent4>
      <a:accent5>
        <a:srgbClr val="80BE25"/>
      </a:accent5>
      <a:accent6>
        <a:srgbClr val="A1561F"/>
      </a:accent6>
      <a:hlink>
        <a:srgbClr val="828282"/>
      </a:hlink>
      <a:folHlink>
        <a:srgbClr val="A5A5A5"/>
      </a:folHlink>
    </a:clrScheme>
    <a:fontScheme name="DSA Theme">
      <a:majorFont>
        <a:latin typeface="Corbel"/>
        <a:ea typeface=""/>
        <a:cs typeface=""/>
      </a:majorFont>
      <a:minorFont>
        <a:latin typeface="Corbel"/>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87E484F-21E1-4420-AF59-78F3850C424D}">
  <we:reference id="WA104380317" version="1.0.0.0" store="en-US" storeType="omex"/>
  <we:alternateReferences>
    <we:reference id="WA104380317" version="1.0.0.0" store="omex"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850E2F41FD0B4590753820D84A776D" ma:contentTypeVersion="13" ma:contentTypeDescription="Create a new document." ma:contentTypeScope="" ma:versionID="7f6b09801617144ca1c01a8156958de6">
  <xsd:schema xmlns:xsd="http://www.w3.org/2001/XMLSchema" xmlns:xs="http://www.w3.org/2001/XMLSchema" xmlns:p="http://schemas.microsoft.com/office/2006/metadata/properties" xmlns:ns2="75a3f05b-b47f-4de7-a1b8-2c48342fc1a9" xmlns:ns3="37bec146-3512-4d38-aef5-c19abec7e287" targetNamespace="http://schemas.microsoft.com/office/2006/metadata/properties" ma:root="true" ma:fieldsID="78bf1b1be74ccda8caf87c6ba8049369" ns2:_="" ns3:_="">
    <xsd:import namespace="75a3f05b-b47f-4de7-a1b8-2c48342fc1a9"/>
    <xsd:import namespace="37bec146-3512-4d38-aef5-c19abec7e2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3f05b-b47f-4de7-a1b8-2c48342fc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bec146-3512-4d38-aef5-c19abec7e2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9c640a7-88a7-41b9-b7ef-e100d7bd6787}" ma:internalName="TaxCatchAll" ma:showField="CatchAllData" ma:web="37bec146-3512-4d38-aef5-c19abec7e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a3f05b-b47f-4de7-a1b8-2c48342fc1a9">
      <Terms xmlns="http://schemas.microsoft.com/office/infopath/2007/PartnerControls"/>
    </lcf76f155ced4ddcb4097134ff3c332f>
    <TaxCatchAll xmlns="37bec146-3512-4d38-aef5-c19abec7e2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EE9E5B-4D19-4079-82CB-91F2CDF0B661}"/>
</file>

<file path=customXml/itemProps2.xml><?xml version="1.0" encoding="utf-8"?>
<ds:datastoreItem xmlns:ds="http://schemas.openxmlformats.org/officeDocument/2006/customXml" ds:itemID="{3205239C-3C80-4534-8859-58A2968DE66A}">
  <ds:schemaRefs>
    <ds:schemaRef ds:uri="http://schemas.microsoft.com/office/2006/metadata/properties"/>
    <ds:schemaRef ds:uri="http://schemas.microsoft.com/office/infopath/2007/PartnerControls"/>
    <ds:schemaRef ds:uri="bac1e0b3-eaaf-4d82-995f-4fe6b69d5951"/>
    <ds:schemaRef ds:uri="d29f01e0-b76f-49f6-8733-4393bd0ea6f3"/>
  </ds:schemaRefs>
</ds:datastoreItem>
</file>

<file path=customXml/itemProps3.xml><?xml version="1.0" encoding="utf-8"?>
<ds:datastoreItem xmlns:ds="http://schemas.openxmlformats.org/officeDocument/2006/customXml" ds:itemID="{00054446-140C-4B2D-AA06-073328F12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50852</TotalTime>
  <Words>1805</Words>
  <Application>Microsoft Office PowerPoint</Application>
  <PresentationFormat>Widescreen</PresentationFormat>
  <Paragraphs>362</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Dividend</vt:lpstr>
      <vt:lpstr>Southern California Edison Smart Energy Program:  2024 Load Impact Evaluation</vt:lpstr>
      <vt:lpstr>PY 2024 SEP Overview</vt:lpstr>
      <vt:lpstr>Ex-Post Analysis</vt:lpstr>
      <vt:lpstr>2024 SEP events varied in timing and duration; Event hours spanned most of the RA Window Hours</vt:lpstr>
      <vt:lpstr>SEP Ex Post Methodology</vt:lpstr>
      <vt:lpstr>Treatment and Matched Control Group</vt:lpstr>
      <vt:lpstr>Ex Post Results </vt:lpstr>
      <vt:lpstr>Warmest Territory Wide Event Day – September 4th</vt:lpstr>
      <vt:lpstr>Distribution level event – September 6th </vt:lpstr>
      <vt:lpstr>Average Event day 6-8PM</vt:lpstr>
      <vt:lpstr>Event Impacts Are Largest During the first Hour of Dispatch and fade in subsequent hours</vt:lpstr>
      <vt:lpstr>Results by Tariff Rate – Average Event day 6-8PM</vt:lpstr>
      <vt:lpstr>Ex Post Comparison to Prior years – Average Event Days</vt:lpstr>
      <vt:lpstr>2024 Ex-Post vs 2023 Ex-ante, how did we do?</vt:lpstr>
      <vt:lpstr>Ex-Ante Analysis</vt:lpstr>
      <vt:lpstr>Ex Ante Estimation Process Diagram </vt:lpstr>
      <vt:lpstr>Enrollment Forecast</vt:lpstr>
      <vt:lpstr>Relationship between Load Impacts, Temperature, and Event Hour</vt:lpstr>
      <vt:lpstr>Approach to Second Stage Modeling of kW Impacts in 2024</vt:lpstr>
      <vt:lpstr>2025 Average Customer SCE 1-in-2 Conditions (August Peak Day)</vt:lpstr>
      <vt:lpstr>Comparison of PY2023 and PY2024 SCE 1-in-2 projections. </vt:lpstr>
      <vt:lpstr>Ex Ante Impacts</vt:lpstr>
      <vt:lpstr>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Specific T&amp;D Forecasting and Avoided Costs Using Probabilistic Methods</dc:title>
  <dc:creator>Bode, Joshua</dc:creator>
  <cp:lastModifiedBy>Davis Farr</cp:lastModifiedBy>
  <cp:revision>852</cp:revision>
  <dcterms:modified xsi:type="dcterms:W3CDTF">2025-05-07T17:47:05Z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0x0101009C850E2F41FD0B4590753820D84A776D</vt:lpwstr>
  </property>
</Properties>
</file>