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30"/>
  </p:notesMasterIdLst>
  <p:handoutMasterIdLst>
    <p:handoutMasterId r:id="rId31"/>
  </p:handoutMasterIdLst>
  <p:sldIdLst>
    <p:sldId id="257" r:id="rId5"/>
    <p:sldId id="437" r:id="rId6"/>
    <p:sldId id="457" r:id="rId7"/>
    <p:sldId id="468" r:id="rId8"/>
    <p:sldId id="474" r:id="rId9"/>
    <p:sldId id="458" r:id="rId10"/>
    <p:sldId id="466" r:id="rId11"/>
    <p:sldId id="467" r:id="rId12"/>
    <p:sldId id="456" r:id="rId13"/>
    <p:sldId id="445" r:id="rId14"/>
    <p:sldId id="446" r:id="rId15"/>
    <p:sldId id="462" r:id="rId16"/>
    <p:sldId id="447" r:id="rId17"/>
    <p:sldId id="472" r:id="rId18"/>
    <p:sldId id="460" r:id="rId19"/>
    <p:sldId id="455" r:id="rId20"/>
    <p:sldId id="448" r:id="rId21"/>
    <p:sldId id="450" r:id="rId22"/>
    <p:sldId id="473" r:id="rId23"/>
    <p:sldId id="451" r:id="rId24"/>
    <p:sldId id="470" r:id="rId25"/>
    <p:sldId id="464" r:id="rId26"/>
    <p:sldId id="463" r:id="rId27"/>
    <p:sldId id="465" r:id="rId28"/>
    <p:sldId id="263" r:id="rId29"/>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guide id="3" orient="horz" pos="162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929222-307B-D6DF-DDD2-2C6F64E07B79}" name="Jared Satrom" initials="JS" userId="053b97389ffb8d4d" providerId="Windows Live"/>
  <p188:author id="{EC5BAE40-B491-2B9D-4BF2-2C6DA352EC33}" name="Collin Elliot" initials="CE" userId="S::collin@verdantassoc.com::42697478-9b70-4e69-9a7f-907e6e9301c1" providerId="AD"/>
  <p188:author id="{8122F45D-E5E9-FCA7-E226-9493034999B3}" name="Ethan Barquest" initials="EB" userId="S::ethan@verdantassoc.com::0e128f57-0946-40f8-8129-ac899d9a729d" providerId="AD"/>
  <p188:author id="{B4C1EB66-5879-CD48-7CA4-829D2699784D}" name="Greg Vitz" initials="GV" userId="S::greg@verdantassoc.com::c7932090-c001-4b84-a1f8-769c56f5d6f6" providerId="AD"/>
  <p188:author id="{68AE336E-5E0D-CC7E-4CAC-291A5455A374}" name="Jared Satrom" initials="" userId="S::jsatrom@voltus.co::811375ec-f2bf-4468-a8c2-efd49fb94892" providerId="AD"/>
  <p188:author id="{3775DADA-E3C9-727C-BF09-C0A6D4F25AF6}" name="Jean Shelton" initials="JS" userId="S::jean@verdantassoc.com::0f5273f4-d0a0-4d8e-b402-1c590c4a9d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Auley, Brian" initials="MB" lastIdx="3" clrIdx="0">
    <p:extLst>
      <p:ext uri="{19B8F6BF-5375-455C-9EA6-DF929625EA0E}">
        <p15:presenceInfo xmlns:p15="http://schemas.microsoft.com/office/powerpoint/2012/main" userId="S-1-5-21-1644491937-113007714-682003330-151179" providerId="AD"/>
      </p:ext>
    </p:extLst>
  </p:cmAuthor>
  <p:cmAuthor id="2" name="Marin, William" initials="MW" lastIdx="2" clrIdx="1">
    <p:extLst>
      <p:ext uri="{19B8F6BF-5375-455C-9EA6-DF929625EA0E}">
        <p15:presenceInfo xmlns:p15="http://schemas.microsoft.com/office/powerpoint/2012/main" userId="S-1-5-21-1644491937-113007714-682003330-118861" providerId="AD"/>
      </p:ext>
    </p:extLst>
  </p:cmAuthor>
  <p:cmAuthor id="3" name="McAuley, Brian" initials="MB [2]" lastIdx="1" clrIdx="2">
    <p:extLst>
      <p:ext uri="{19B8F6BF-5375-455C-9EA6-DF929625EA0E}">
        <p15:presenceInfo xmlns:p15="http://schemas.microsoft.com/office/powerpoint/2012/main" userId="S::bmcauley@itron.com::bb947cf3-9475-475f-9ba1-287b97a430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1313"/>
    <a:srgbClr val="C5CD9F"/>
    <a:srgbClr val="97B23E"/>
    <a:srgbClr val="0E321C"/>
    <a:srgbClr val="FFFFFE"/>
    <a:srgbClr val="C7C8CA"/>
    <a:srgbClr val="000000"/>
    <a:srgbClr val="4D4D4F"/>
    <a:srgbClr val="D7DF23"/>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1228A-64FD-4D19-BD81-70EAB4089097}" v="42" dt="2025-05-14T18:12:24.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2"/>
    <p:restoredTop sz="95817" autoAdjust="0"/>
  </p:normalViewPr>
  <p:slideViewPr>
    <p:cSldViewPr snapToGrid="0">
      <p:cViewPr varScale="1">
        <p:scale>
          <a:sx n="141" d="100"/>
          <a:sy n="141" d="100"/>
        </p:scale>
        <p:origin x="171" y="59"/>
      </p:cViewPr>
      <p:guideLst>
        <p:guide orient="horz" pos="1622"/>
        <p:guide pos="2880"/>
        <p:guide orient="horz" pos="162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Vitz" userId="c7932090-c001-4b84-a1f8-769c56f5d6f6" providerId="ADAL" clId="{A9E1228A-64FD-4D19-BD81-70EAB4089097}"/>
    <pc:docChg chg="undo custSel modSld modMainMaster">
      <pc:chgData name="Greg Vitz" userId="c7932090-c001-4b84-a1f8-769c56f5d6f6" providerId="ADAL" clId="{A9E1228A-64FD-4D19-BD81-70EAB4089097}" dt="2025-05-14T20:38:49.547" v="8541" actId="368"/>
      <pc:docMkLst>
        <pc:docMk/>
      </pc:docMkLst>
      <pc:sldChg chg="modSp mod modTransition modNotes modNotesTx">
        <pc:chgData name="Greg Vitz" userId="c7932090-c001-4b84-a1f8-769c56f5d6f6" providerId="ADAL" clId="{A9E1228A-64FD-4D19-BD81-70EAB4089097}" dt="2025-05-14T20:38:49.154" v="8503" actId="368"/>
        <pc:sldMkLst>
          <pc:docMk/>
          <pc:sldMk cId="301904766" sldId="257"/>
        </pc:sldMkLst>
        <pc:spChg chg="mod">
          <ac:chgData name="Greg Vitz" userId="c7932090-c001-4b84-a1f8-769c56f5d6f6" providerId="ADAL" clId="{A9E1228A-64FD-4D19-BD81-70EAB4089097}" dt="2025-05-12T20:56:05.884" v="1" actId="20577"/>
          <ac:spMkLst>
            <pc:docMk/>
            <pc:sldMk cId="301904766" sldId="257"/>
            <ac:spMk id="8" creationId="{5A6345A9-7163-D240-9D25-4AED5B1608D9}"/>
          </ac:spMkLst>
        </pc:spChg>
      </pc:sldChg>
      <pc:sldChg chg="modTransition">
        <pc:chgData name="Greg Vitz" userId="c7932090-c001-4b84-a1f8-769c56f5d6f6" providerId="ADAL" clId="{A9E1228A-64FD-4D19-BD81-70EAB4089097}" dt="2025-05-14T16:56:24.718" v="3213"/>
        <pc:sldMkLst>
          <pc:docMk/>
          <pc:sldMk cId="1839249530" sldId="263"/>
        </pc:sldMkLst>
      </pc:sldChg>
      <pc:sldChg chg="modTransition">
        <pc:chgData name="Greg Vitz" userId="c7932090-c001-4b84-a1f8-769c56f5d6f6" providerId="ADAL" clId="{A9E1228A-64FD-4D19-BD81-70EAB4089097}" dt="2025-05-14T16:56:24.718" v="3213"/>
        <pc:sldMkLst>
          <pc:docMk/>
          <pc:sldMk cId="2802049839" sldId="437"/>
        </pc:sldMkLst>
      </pc:sldChg>
      <pc:sldChg chg="modSp mod modTransition modNotes modNotesTx">
        <pc:chgData name="Greg Vitz" userId="c7932090-c001-4b84-a1f8-769c56f5d6f6" providerId="ADAL" clId="{A9E1228A-64FD-4D19-BD81-70EAB4089097}" dt="2025-05-14T20:38:49.284" v="8515" actId="368"/>
        <pc:sldMkLst>
          <pc:docMk/>
          <pc:sldMk cId="3267415101" sldId="445"/>
        </pc:sldMkLst>
        <pc:spChg chg="mod">
          <ac:chgData name="Greg Vitz" userId="c7932090-c001-4b84-a1f8-769c56f5d6f6" providerId="ADAL" clId="{A9E1228A-64FD-4D19-BD81-70EAB4089097}" dt="2025-05-14T18:12:24.522" v="7260" actId="5793"/>
          <ac:spMkLst>
            <pc:docMk/>
            <pc:sldMk cId="3267415101" sldId="445"/>
            <ac:spMk id="4" creationId="{706560C6-6F3C-4342-A4D7-4FE1FE51CA0E}"/>
          </ac:spMkLst>
        </pc:spChg>
      </pc:sldChg>
      <pc:sldChg chg="modTransition modNotes modNotesTx">
        <pc:chgData name="Greg Vitz" userId="c7932090-c001-4b84-a1f8-769c56f5d6f6" providerId="ADAL" clId="{A9E1228A-64FD-4D19-BD81-70EAB4089097}" dt="2025-05-14T20:38:49.304" v="8517" actId="368"/>
        <pc:sldMkLst>
          <pc:docMk/>
          <pc:sldMk cId="193579438" sldId="446"/>
        </pc:sldMkLst>
      </pc:sldChg>
      <pc:sldChg chg="addSp modSp mod modTransition modNotes modNotesTx">
        <pc:chgData name="Greg Vitz" userId="c7932090-c001-4b84-a1f8-769c56f5d6f6" providerId="ADAL" clId="{A9E1228A-64FD-4D19-BD81-70EAB4089097}" dt="2025-05-14T20:38:49.336" v="8521" actId="368"/>
        <pc:sldMkLst>
          <pc:docMk/>
          <pc:sldMk cId="2005495137" sldId="447"/>
        </pc:sldMkLst>
        <pc:spChg chg="add mod">
          <ac:chgData name="Greg Vitz" userId="c7932090-c001-4b84-a1f8-769c56f5d6f6" providerId="ADAL" clId="{A9E1228A-64FD-4D19-BD81-70EAB4089097}" dt="2025-05-14T15:29:15.897" v="312"/>
          <ac:spMkLst>
            <pc:docMk/>
            <pc:sldMk cId="2005495137" sldId="447"/>
            <ac:spMk id="4" creationId="{18F950D4-272C-0E72-229F-E14AB271982C}"/>
          </ac:spMkLst>
        </pc:spChg>
        <pc:spChg chg="mod">
          <ac:chgData name="Greg Vitz" userId="c7932090-c001-4b84-a1f8-769c56f5d6f6" providerId="ADAL" clId="{A9E1228A-64FD-4D19-BD81-70EAB4089097}" dt="2025-05-14T15:29:26.425" v="313" actId="255"/>
          <ac:spMkLst>
            <pc:docMk/>
            <pc:sldMk cId="2005495137" sldId="447"/>
            <ac:spMk id="10" creationId="{05D68178-C70D-4432-A1D8-748A5C7E08D2}"/>
          </ac:spMkLst>
        </pc:spChg>
      </pc:sldChg>
      <pc:sldChg chg="modSp mod modTransition modNotes modNotesTx">
        <pc:chgData name="Greg Vitz" userId="c7932090-c001-4b84-a1f8-769c56f5d6f6" providerId="ADAL" clId="{A9E1228A-64FD-4D19-BD81-70EAB4089097}" dt="2025-05-14T20:38:49.440" v="8527" actId="368"/>
        <pc:sldMkLst>
          <pc:docMk/>
          <pc:sldMk cId="2907707283" sldId="448"/>
        </pc:sldMkLst>
        <pc:spChg chg="mod">
          <ac:chgData name="Greg Vitz" userId="c7932090-c001-4b84-a1f8-769c56f5d6f6" providerId="ADAL" clId="{A9E1228A-64FD-4D19-BD81-70EAB4089097}" dt="2025-05-14T17:54:47.061" v="5780" actId="14100"/>
          <ac:spMkLst>
            <pc:docMk/>
            <pc:sldMk cId="2907707283" sldId="448"/>
            <ac:spMk id="4" creationId="{706560C6-6F3C-4342-A4D7-4FE1FE51CA0E}"/>
          </ac:spMkLst>
        </pc:spChg>
        <pc:graphicFrameChg chg="mod modGraphic">
          <ac:chgData name="Greg Vitz" userId="c7932090-c001-4b84-a1f8-769c56f5d6f6" providerId="ADAL" clId="{A9E1228A-64FD-4D19-BD81-70EAB4089097}" dt="2025-05-14T15:49:37.564" v="1633" actId="108"/>
          <ac:graphicFrameMkLst>
            <pc:docMk/>
            <pc:sldMk cId="2907707283" sldId="448"/>
            <ac:graphicFrameMk id="8" creationId="{A8A1D0FA-6AE8-4070-993A-4221BAA744D4}"/>
          </ac:graphicFrameMkLst>
        </pc:graphicFrameChg>
      </pc:sldChg>
      <pc:sldChg chg="modTransition modNotes modNotesTx">
        <pc:chgData name="Greg Vitz" userId="c7932090-c001-4b84-a1f8-769c56f5d6f6" providerId="ADAL" clId="{A9E1228A-64FD-4D19-BD81-70EAB4089097}" dt="2025-05-14T20:38:49.457" v="8529" actId="368"/>
        <pc:sldMkLst>
          <pc:docMk/>
          <pc:sldMk cId="3227231828" sldId="450"/>
        </pc:sldMkLst>
      </pc:sldChg>
      <pc:sldChg chg="modTransition modNotes modNotesTx">
        <pc:chgData name="Greg Vitz" userId="c7932090-c001-4b84-a1f8-769c56f5d6f6" providerId="ADAL" clId="{A9E1228A-64FD-4D19-BD81-70EAB4089097}" dt="2025-05-14T20:38:49.490" v="8533" actId="368"/>
        <pc:sldMkLst>
          <pc:docMk/>
          <pc:sldMk cId="3578933766" sldId="451"/>
        </pc:sldMkLst>
      </pc:sldChg>
      <pc:sldChg chg="modTransition">
        <pc:chgData name="Greg Vitz" userId="c7932090-c001-4b84-a1f8-769c56f5d6f6" providerId="ADAL" clId="{A9E1228A-64FD-4D19-BD81-70EAB4089097}" dt="2025-05-14T16:56:24.718" v="3213"/>
        <pc:sldMkLst>
          <pc:docMk/>
          <pc:sldMk cId="2351452439" sldId="455"/>
        </pc:sldMkLst>
      </pc:sldChg>
      <pc:sldChg chg="modTransition">
        <pc:chgData name="Greg Vitz" userId="c7932090-c001-4b84-a1f8-769c56f5d6f6" providerId="ADAL" clId="{A9E1228A-64FD-4D19-BD81-70EAB4089097}" dt="2025-05-14T16:56:24.718" v="3213"/>
        <pc:sldMkLst>
          <pc:docMk/>
          <pc:sldMk cId="2573743376" sldId="456"/>
        </pc:sldMkLst>
      </pc:sldChg>
      <pc:sldChg chg="modTransition modNotes modNotesTx">
        <pc:chgData name="Greg Vitz" userId="c7932090-c001-4b84-a1f8-769c56f5d6f6" providerId="ADAL" clId="{A9E1228A-64FD-4D19-BD81-70EAB4089097}" dt="2025-05-14T20:38:49.186" v="8505" actId="368"/>
        <pc:sldMkLst>
          <pc:docMk/>
          <pc:sldMk cId="3534072462" sldId="457"/>
        </pc:sldMkLst>
      </pc:sldChg>
      <pc:sldChg chg="modTransition">
        <pc:chgData name="Greg Vitz" userId="c7932090-c001-4b84-a1f8-769c56f5d6f6" providerId="ADAL" clId="{A9E1228A-64FD-4D19-BD81-70EAB4089097}" dt="2025-05-14T16:56:24.718" v="3213"/>
        <pc:sldMkLst>
          <pc:docMk/>
          <pc:sldMk cId="2077547278" sldId="458"/>
        </pc:sldMkLst>
      </pc:sldChg>
      <pc:sldChg chg="addSp delSp modSp mod modTransition modNotes modNotesTx">
        <pc:chgData name="Greg Vitz" userId="c7932090-c001-4b84-a1f8-769c56f5d6f6" providerId="ADAL" clId="{A9E1228A-64FD-4D19-BD81-70EAB4089097}" dt="2025-05-14T20:38:49.416" v="8525" actId="368"/>
        <pc:sldMkLst>
          <pc:docMk/>
          <pc:sldMk cId="1224003614" sldId="460"/>
        </pc:sldMkLst>
        <pc:picChg chg="add mod ord">
          <ac:chgData name="Greg Vitz" userId="c7932090-c001-4b84-a1f8-769c56f5d6f6" providerId="ADAL" clId="{A9E1228A-64FD-4D19-BD81-70EAB4089097}" dt="2025-05-12T20:58:55.961" v="16" actId="167"/>
          <ac:picMkLst>
            <pc:docMk/>
            <pc:sldMk cId="1224003614" sldId="460"/>
            <ac:picMk id="13" creationId="{1A85333B-1E58-5E8E-6B73-103E66083275}"/>
          </ac:picMkLst>
        </pc:picChg>
      </pc:sldChg>
      <pc:sldChg chg="modSp mod modTransition modNotes modNotesTx">
        <pc:chgData name="Greg Vitz" userId="c7932090-c001-4b84-a1f8-769c56f5d6f6" providerId="ADAL" clId="{A9E1228A-64FD-4D19-BD81-70EAB4089097}" dt="2025-05-14T20:38:49.321" v="8519" actId="368"/>
        <pc:sldMkLst>
          <pc:docMk/>
          <pc:sldMk cId="1592883527" sldId="462"/>
        </pc:sldMkLst>
        <pc:graphicFrameChg chg="mod">
          <ac:chgData name="Greg Vitz" userId="c7932090-c001-4b84-a1f8-769c56f5d6f6" providerId="ADAL" clId="{A9E1228A-64FD-4D19-BD81-70EAB4089097}" dt="2025-05-14T18:18:12.321" v="8167" actId="1076"/>
          <ac:graphicFrameMkLst>
            <pc:docMk/>
            <pc:sldMk cId="1592883527" sldId="462"/>
            <ac:graphicFrameMk id="11" creationId="{03AD1B45-BCDE-1D6A-062D-D416FF2CD6CE}"/>
          </ac:graphicFrameMkLst>
        </pc:graphicFrameChg>
      </pc:sldChg>
      <pc:sldChg chg="modSp mod modTransition modNotes modNotesTx">
        <pc:chgData name="Greg Vitz" userId="c7932090-c001-4b84-a1f8-769c56f5d6f6" providerId="ADAL" clId="{A9E1228A-64FD-4D19-BD81-70EAB4089097}" dt="2025-05-14T20:38:49.530" v="8539" actId="368"/>
        <pc:sldMkLst>
          <pc:docMk/>
          <pc:sldMk cId="3276364730" sldId="463"/>
        </pc:sldMkLst>
        <pc:spChg chg="mod">
          <ac:chgData name="Greg Vitz" userId="c7932090-c001-4b84-a1f8-769c56f5d6f6" providerId="ADAL" clId="{A9E1228A-64FD-4D19-BD81-70EAB4089097}" dt="2025-05-12T21:14:15.482" v="42" actId="20577"/>
          <ac:spMkLst>
            <pc:docMk/>
            <pc:sldMk cId="3276364730" sldId="463"/>
            <ac:spMk id="4" creationId="{5AA394C3-2CB9-4511-CECC-9F4E24EEC9A5}"/>
          </ac:spMkLst>
        </pc:spChg>
      </pc:sldChg>
      <pc:sldChg chg="modTransition modNotes modNotesTx">
        <pc:chgData name="Greg Vitz" userId="c7932090-c001-4b84-a1f8-769c56f5d6f6" providerId="ADAL" clId="{A9E1228A-64FD-4D19-BD81-70EAB4089097}" dt="2025-05-14T20:38:49.514" v="8537" actId="368"/>
        <pc:sldMkLst>
          <pc:docMk/>
          <pc:sldMk cId="1462412911" sldId="464"/>
        </pc:sldMkLst>
      </pc:sldChg>
      <pc:sldChg chg="modTransition modNotes modNotesTx">
        <pc:chgData name="Greg Vitz" userId="c7932090-c001-4b84-a1f8-769c56f5d6f6" providerId="ADAL" clId="{A9E1228A-64FD-4D19-BD81-70EAB4089097}" dt="2025-05-14T20:38:49.547" v="8541" actId="368"/>
        <pc:sldMkLst>
          <pc:docMk/>
          <pc:sldMk cId="97135584" sldId="465"/>
        </pc:sldMkLst>
      </pc:sldChg>
      <pc:sldChg chg="modSp mod modTransition modNotes modNotesTx">
        <pc:chgData name="Greg Vitz" userId="c7932090-c001-4b84-a1f8-769c56f5d6f6" providerId="ADAL" clId="{A9E1228A-64FD-4D19-BD81-70EAB4089097}" dt="2025-05-14T20:38:49.246" v="8511" actId="368"/>
        <pc:sldMkLst>
          <pc:docMk/>
          <pc:sldMk cId="1522935700" sldId="466"/>
        </pc:sldMkLst>
        <pc:graphicFrameChg chg="mod modGraphic">
          <ac:chgData name="Greg Vitz" userId="c7932090-c001-4b84-a1f8-769c56f5d6f6" providerId="ADAL" clId="{A9E1228A-64FD-4D19-BD81-70EAB4089097}" dt="2025-05-14T15:08:47.511" v="75" actId="20577"/>
          <ac:graphicFrameMkLst>
            <pc:docMk/>
            <pc:sldMk cId="1522935700" sldId="466"/>
            <ac:graphicFrameMk id="7" creationId="{D052BFD5-758C-910E-D67B-D9DC9B24E9F5}"/>
          </ac:graphicFrameMkLst>
        </pc:graphicFrameChg>
      </pc:sldChg>
      <pc:sldChg chg="addSp modSp mod modTransition modNotes modNotesTx">
        <pc:chgData name="Greg Vitz" userId="c7932090-c001-4b84-a1f8-769c56f5d6f6" providerId="ADAL" clId="{A9E1228A-64FD-4D19-BD81-70EAB4089097}" dt="2025-05-14T20:38:49.262" v="8513" actId="368"/>
        <pc:sldMkLst>
          <pc:docMk/>
          <pc:sldMk cId="3776571577" sldId="467"/>
        </pc:sldMkLst>
        <pc:spChg chg="add mod">
          <ac:chgData name="Greg Vitz" userId="c7932090-c001-4b84-a1f8-769c56f5d6f6" providerId="ADAL" clId="{A9E1228A-64FD-4D19-BD81-70EAB4089097}" dt="2025-05-14T15:11:20.118" v="143" actId="1076"/>
          <ac:spMkLst>
            <pc:docMk/>
            <pc:sldMk cId="3776571577" sldId="467"/>
            <ac:spMk id="4" creationId="{7943C832-DFDC-62A7-3FA1-46500B6A9041}"/>
          </ac:spMkLst>
        </pc:spChg>
        <pc:spChg chg="add mod">
          <ac:chgData name="Greg Vitz" userId="c7932090-c001-4b84-a1f8-769c56f5d6f6" providerId="ADAL" clId="{A9E1228A-64FD-4D19-BD81-70EAB4089097}" dt="2025-05-14T15:11:40.050" v="157" actId="1076"/>
          <ac:spMkLst>
            <pc:docMk/>
            <pc:sldMk cId="3776571577" sldId="467"/>
            <ac:spMk id="6" creationId="{CCDC7EE1-FECC-7916-B2C6-B47263E511D3}"/>
          </ac:spMkLst>
        </pc:spChg>
        <pc:picChg chg="mod">
          <ac:chgData name="Greg Vitz" userId="c7932090-c001-4b84-a1f8-769c56f5d6f6" providerId="ADAL" clId="{A9E1228A-64FD-4D19-BD81-70EAB4089097}" dt="2025-05-14T15:10:47.582" v="126" actId="1035"/>
          <ac:picMkLst>
            <pc:docMk/>
            <pc:sldMk cId="3776571577" sldId="467"/>
            <ac:picMk id="8" creationId="{9F043792-2867-E5AB-FB3F-B36355BF2FF8}"/>
          </ac:picMkLst>
        </pc:picChg>
        <pc:picChg chg="mod">
          <ac:chgData name="Greg Vitz" userId="c7932090-c001-4b84-a1f8-769c56f5d6f6" providerId="ADAL" clId="{A9E1228A-64FD-4D19-BD81-70EAB4089097}" dt="2025-05-14T15:11:25.438" v="146" actId="1076"/>
          <ac:picMkLst>
            <pc:docMk/>
            <pc:sldMk cId="3776571577" sldId="467"/>
            <ac:picMk id="9" creationId="{08A912FC-6486-DD26-3CF9-16602CA44DC8}"/>
          </ac:picMkLst>
        </pc:picChg>
      </pc:sldChg>
      <pc:sldChg chg="modTransition modNotes modNotesTx">
        <pc:chgData name="Greg Vitz" userId="c7932090-c001-4b84-a1f8-769c56f5d6f6" providerId="ADAL" clId="{A9E1228A-64FD-4D19-BD81-70EAB4089097}" dt="2025-05-14T20:38:49.208" v="8507" actId="368"/>
        <pc:sldMkLst>
          <pc:docMk/>
          <pc:sldMk cId="2506147447" sldId="468"/>
        </pc:sldMkLst>
      </pc:sldChg>
      <pc:sldChg chg="modTransition modNotes modNotesTx">
        <pc:chgData name="Greg Vitz" userId="c7932090-c001-4b84-a1f8-769c56f5d6f6" providerId="ADAL" clId="{A9E1228A-64FD-4D19-BD81-70EAB4089097}" dt="2025-05-14T20:38:49.503" v="8535" actId="368"/>
        <pc:sldMkLst>
          <pc:docMk/>
          <pc:sldMk cId="341319099" sldId="470"/>
        </pc:sldMkLst>
      </pc:sldChg>
      <pc:sldChg chg="modSp mod modTransition modNotes modNotesTx">
        <pc:chgData name="Greg Vitz" userId="c7932090-c001-4b84-a1f8-769c56f5d6f6" providerId="ADAL" clId="{A9E1228A-64FD-4D19-BD81-70EAB4089097}" dt="2025-05-14T20:38:49.395" v="8523" actId="368"/>
        <pc:sldMkLst>
          <pc:docMk/>
          <pc:sldMk cId="2674209346" sldId="472"/>
        </pc:sldMkLst>
        <pc:spChg chg="mod">
          <ac:chgData name="Greg Vitz" userId="c7932090-c001-4b84-a1f8-769c56f5d6f6" providerId="ADAL" clId="{A9E1228A-64FD-4D19-BD81-70EAB4089097}" dt="2025-05-12T20:57:00.395" v="2" actId="255"/>
          <ac:spMkLst>
            <pc:docMk/>
            <pc:sldMk cId="2674209346" sldId="472"/>
            <ac:spMk id="10" creationId="{0BAAB6CC-BBC7-59FC-02EE-599AB081DF99}"/>
          </ac:spMkLst>
        </pc:spChg>
      </pc:sldChg>
      <pc:sldChg chg="modTransition modNotes modNotesTx">
        <pc:chgData name="Greg Vitz" userId="c7932090-c001-4b84-a1f8-769c56f5d6f6" providerId="ADAL" clId="{A9E1228A-64FD-4D19-BD81-70EAB4089097}" dt="2025-05-14T20:38:49.474" v="8531" actId="368"/>
        <pc:sldMkLst>
          <pc:docMk/>
          <pc:sldMk cId="3468398087" sldId="473"/>
        </pc:sldMkLst>
      </pc:sldChg>
      <pc:sldChg chg="modTransition modNotes modNotesTx">
        <pc:chgData name="Greg Vitz" userId="c7932090-c001-4b84-a1f8-769c56f5d6f6" providerId="ADAL" clId="{A9E1228A-64FD-4D19-BD81-70EAB4089097}" dt="2025-05-14T20:38:49.222" v="8509" actId="368"/>
        <pc:sldMkLst>
          <pc:docMk/>
          <pc:sldMk cId="1392340424" sldId="474"/>
        </pc:sldMkLst>
      </pc:sldChg>
      <pc:sldMasterChg chg="modTransition modSldLayout">
        <pc:chgData name="Greg Vitz" userId="c7932090-c001-4b84-a1f8-769c56f5d6f6" providerId="ADAL" clId="{A9E1228A-64FD-4D19-BD81-70EAB4089097}" dt="2025-05-14T16:56:24.718" v="3213"/>
        <pc:sldMasterMkLst>
          <pc:docMk/>
          <pc:sldMasterMk cId="761437443" sldId="2147483701"/>
        </pc:sldMasterMkLst>
        <pc:sldLayoutChg chg="modTransition">
          <pc:chgData name="Greg Vitz" userId="c7932090-c001-4b84-a1f8-769c56f5d6f6" providerId="ADAL" clId="{A9E1228A-64FD-4D19-BD81-70EAB4089097}" dt="2025-05-14T16:56:24.718" v="3213"/>
          <pc:sldLayoutMkLst>
            <pc:docMk/>
            <pc:sldMasterMk cId="761437443" sldId="2147483701"/>
            <pc:sldLayoutMk cId="1662446093" sldId="2147483702"/>
          </pc:sldLayoutMkLst>
        </pc:sldLayoutChg>
        <pc:sldLayoutChg chg="modTransition">
          <pc:chgData name="Greg Vitz" userId="c7932090-c001-4b84-a1f8-769c56f5d6f6" providerId="ADAL" clId="{A9E1228A-64FD-4D19-BD81-70EAB4089097}" dt="2025-05-14T16:56:24.718" v="3213"/>
          <pc:sldLayoutMkLst>
            <pc:docMk/>
            <pc:sldMasterMk cId="761437443" sldId="2147483701"/>
            <pc:sldLayoutMk cId="1705341681" sldId="2147483715"/>
          </pc:sldLayoutMkLst>
        </pc:sldLayoutChg>
        <pc:sldLayoutChg chg="modTransition">
          <pc:chgData name="Greg Vitz" userId="c7932090-c001-4b84-a1f8-769c56f5d6f6" providerId="ADAL" clId="{A9E1228A-64FD-4D19-BD81-70EAB4089097}" dt="2025-05-14T16:56:24.718" v="3213"/>
          <pc:sldLayoutMkLst>
            <pc:docMk/>
            <pc:sldMasterMk cId="761437443" sldId="2147483701"/>
            <pc:sldLayoutMk cId="1464880144" sldId="2147483721"/>
          </pc:sldLayoutMkLst>
        </pc:sldLayoutChg>
        <pc:sldLayoutChg chg="modTransition">
          <pc:chgData name="Greg Vitz" userId="c7932090-c001-4b84-a1f8-769c56f5d6f6" providerId="ADAL" clId="{A9E1228A-64FD-4D19-BD81-70EAB4089097}" dt="2025-05-14T16:56:24.718" v="3213"/>
          <pc:sldLayoutMkLst>
            <pc:docMk/>
            <pc:sldMasterMk cId="761437443" sldId="2147483701"/>
            <pc:sldLayoutMk cId="896183172" sldId="2147483727"/>
          </pc:sldLayoutMkLst>
        </pc:sldLayoutChg>
        <pc:sldLayoutChg chg="modTransition">
          <pc:chgData name="Greg Vitz" userId="c7932090-c001-4b84-a1f8-769c56f5d6f6" providerId="ADAL" clId="{A9E1228A-64FD-4D19-BD81-70EAB4089097}" dt="2025-05-14T16:56:24.718" v="3213"/>
          <pc:sldLayoutMkLst>
            <pc:docMk/>
            <pc:sldMasterMk cId="761437443" sldId="2147483701"/>
            <pc:sldLayoutMk cId="4010538853" sldId="2147483728"/>
          </pc:sldLayoutMkLst>
        </pc:sldLayoutChg>
        <pc:sldLayoutChg chg="modTransition">
          <pc:chgData name="Greg Vitz" userId="c7932090-c001-4b84-a1f8-769c56f5d6f6" providerId="ADAL" clId="{A9E1228A-64FD-4D19-BD81-70EAB4089097}" dt="2025-05-14T16:56:24.718" v="3213"/>
          <pc:sldLayoutMkLst>
            <pc:docMk/>
            <pc:sldMasterMk cId="761437443" sldId="2147483701"/>
            <pc:sldLayoutMk cId="1905541959" sldId="214748372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99EFEE-B292-E74B-981B-B23D2AD39760}" type="datetimeFigureOut">
              <a:rPr lang="en-US" smtClean="0"/>
              <a:t>5/14/2025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4DF7-25F6-0A42-A4D4-D205DCAA6AFC}" type="slidenum">
              <a:rPr lang="en-US" smtClean="0"/>
              <a:t>‹#›</a:t>
            </a:fld>
            <a:endParaRPr lang="en-US"/>
          </a:p>
        </p:txBody>
      </p:sp>
    </p:spTree>
    <p:extLst>
      <p:ext uri="{BB962C8B-B14F-4D97-AF65-F5344CB8AC3E}">
        <p14:creationId xmlns:p14="http://schemas.microsoft.com/office/powerpoint/2010/main" val="2150129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5FCF4D-F821-844F-890B-C58A3620C05D}" type="datetimeFigureOut">
              <a:rPr lang="en-US" smtClean="0"/>
              <a:t>5/14/2025</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49440-6EF9-3046-8EE8-0B071F0790B4}" type="slidenum">
              <a:rPr lang="en-US" smtClean="0"/>
              <a:t>‹#›</a:t>
            </a:fld>
            <a:endParaRPr lang="en-US"/>
          </a:p>
        </p:txBody>
      </p:sp>
    </p:spTree>
    <p:extLst>
      <p:ext uri="{BB962C8B-B14F-4D97-AF65-F5344CB8AC3E}">
        <p14:creationId xmlns:p14="http://schemas.microsoft.com/office/powerpoint/2010/main" val="31008367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49440-6EF9-3046-8EE8-0B071F0790B4}" type="slidenum">
              <a:rPr lang="en-US" smtClean="0"/>
              <a:t>1</a:t>
            </a:fld>
            <a:endParaRPr lang="en-US"/>
          </a:p>
        </p:txBody>
      </p:sp>
    </p:spTree>
    <p:extLst>
      <p:ext uri="{BB962C8B-B14F-4D97-AF65-F5344CB8AC3E}">
        <p14:creationId xmlns:p14="http://schemas.microsoft.com/office/powerpoint/2010/main" val="3389536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12</a:t>
            </a:fld>
            <a:endParaRPr lang="en-US"/>
          </a:p>
        </p:txBody>
      </p:sp>
    </p:spTree>
    <p:extLst>
      <p:ext uri="{BB962C8B-B14F-4D97-AF65-F5344CB8AC3E}">
        <p14:creationId xmlns:p14="http://schemas.microsoft.com/office/powerpoint/2010/main" val="2458685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13</a:t>
            </a:fld>
            <a:endParaRPr lang="en-US"/>
          </a:p>
        </p:txBody>
      </p:sp>
    </p:spTree>
    <p:extLst>
      <p:ext uri="{BB962C8B-B14F-4D97-AF65-F5344CB8AC3E}">
        <p14:creationId xmlns:p14="http://schemas.microsoft.com/office/powerpoint/2010/main" val="145732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14</a:t>
            </a:fld>
            <a:endParaRPr lang="en-US"/>
          </a:p>
        </p:txBody>
      </p:sp>
    </p:spTree>
    <p:extLst>
      <p:ext uri="{BB962C8B-B14F-4D97-AF65-F5344CB8AC3E}">
        <p14:creationId xmlns:p14="http://schemas.microsoft.com/office/powerpoint/2010/main" val="4082276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15</a:t>
            </a:fld>
            <a:endParaRPr lang="en-US"/>
          </a:p>
        </p:txBody>
      </p:sp>
    </p:spTree>
    <p:extLst>
      <p:ext uri="{BB962C8B-B14F-4D97-AF65-F5344CB8AC3E}">
        <p14:creationId xmlns:p14="http://schemas.microsoft.com/office/powerpoint/2010/main" val="96428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17</a:t>
            </a:fld>
            <a:endParaRPr lang="en-US"/>
          </a:p>
        </p:txBody>
      </p:sp>
    </p:spTree>
    <p:extLst>
      <p:ext uri="{BB962C8B-B14F-4D97-AF65-F5344CB8AC3E}">
        <p14:creationId xmlns:p14="http://schemas.microsoft.com/office/powerpoint/2010/main" val="243328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18</a:t>
            </a:fld>
            <a:endParaRPr lang="en-US"/>
          </a:p>
        </p:txBody>
      </p:sp>
    </p:spTree>
    <p:extLst>
      <p:ext uri="{BB962C8B-B14F-4D97-AF65-F5344CB8AC3E}">
        <p14:creationId xmlns:p14="http://schemas.microsoft.com/office/powerpoint/2010/main" val="304712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19</a:t>
            </a:fld>
            <a:endParaRPr lang="en-US"/>
          </a:p>
        </p:txBody>
      </p:sp>
    </p:spTree>
    <p:extLst>
      <p:ext uri="{BB962C8B-B14F-4D97-AF65-F5344CB8AC3E}">
        <p14:creationId xmlns:p14="http://schemas.microsoft.com/office/powerpoint/2010/main" val="128111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20</a:t>
            </a:fld>
            <a:endParaRPr lang="en-US"/>
          </a:p>
        </p:txBody>
      </p:sp>
    </p:spTree>
    <p:extLst>
      <p:ext uri="{BB962C8B-B14F-4D97-AF65-F5344CB8AC3E}">
        <p14:creationId xmlns:p14="http://schemas.microsoft.com/office/powerpoint/2010/main" val="677778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21</a:t>
            </a:fld>
            <a:endParaRPr lang="en-US"/>
          </a:p>
        </p:txBody>
      </p:sp>
    </p:spTree>
    <p:extLst>
      <p:ext uri="{BB962C8B-B14F-4D97-AF65-F5344CB8AC3E}">
        <p14:creationId xmlns:p14="http://schemas.microsoft.com/office/powerpoint/2010/main" val="411117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22</a:t>
            </a:fld>
            <a:endParaRPr lang="en-US"/>
          </a:p>
        </p:txBody>
      </p:sp>
    </p:spTree>
    <p:extLst>
      <p:ext uri="{BB962C8B-B14F-4D97-AF65-F5344CB8AC3E}">
        <p14:creationId xmlns:p14="http://schemas.microsoft.com/office/powerpoint/2010/main" val="387410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a:t>
            </a:fld>
            <a:endParaRPr lang="en-US"/>
          </a:p>
        </p:txBody>
      </p:sp>
    </p:spTree>
    <p:extLst>
      <p:ext uri="{BB962C8B-B14F-4D97-AF65-F5344CB8AC3E}">
        <p14:creationId xmlns:p14="http://schemas.microsoft.com/office/powerpoint/2010/main" val="3810762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23</a:t>
            </a:fld>
            <a:endParaRPr lang="en-US"/>
          </a:p>
        </p:txBody>
      </p:sp>
    </p:spTree>
    <p:extLst>
      <p:ext uri="{BB962C8B-B14F-4D97-AF65-F5344CB8AC3E}">
        <p14:creationId xmlns:p14="http://schemas.microsoft.com/office/powerpoint/2010/main" val="3263033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24</a:t>
            </a:fld>
            <a:endParaRPr lang="en-US"/>
          </a:p>
        </p:txBody>
      </p:sp>
    </p:spTree>
    <p:extLst>
      <p:ext uri="{BB962C8B-B14F-4D97-AF65-F5344CB8AC3E}">
        <p14:creationId xmlns:p14="http://schemas.microsoft.com/office/powerpoint/2010/main" val="247348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25</a:t>
            </a:fld>
            <a:endParaRPr lang="en-US"/>
          </a:p>
        </p:txBody>
      </p:sp>
    </p:spTree>
    <p:extLst>
      <p:ext uri="{BB962C8B-B14F-4D97-AF65-F5344CB8AC3E}">
        <p14:creationId xmlns:p14="http://schemas.microsoft.com/office/powerpoint/2010/main" val="344088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3</a:t>
            </a:fld>
            <a:endParaRPr lang="en-US"/>
          </a:p>
        </p:txBody>
      </p:sp>
    </p:spTree>
    <p:extLst>
      <p:ext uri="{BB962C8B-B14F-4D97-AF65-F5344CB8AC3E}">
        <p14:creationId xmlns:p14="http://schemas.microsoft.com/office/powerpoint/2010/main" val="393842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4</a:t>
            </a:fld>
            <a:endParaRPr lang="en-US"/>
          </a:p>
        </p:txBody>
      </p:sp>
    </p:spTree>
    <p:extLst>
      <p:ext uri="{BB962C8B-B14F-4D97-AF65-F5344CB8AC3E}">
        <p14:creationId xmlns:p14="http://schemas.microsoft.com/office/powerpoint/2010/main" val="36975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5</a:t>
            </a:fld>
            <a:endParaRPr lang="en-US"/>
          </a:p>
        </p:txBody>
      </p:sp>
    </p:spTree>
    <p:extLst>
      <p:ext uri="{BB962C8B-B14F-4D97-AF65-F5344CB8AC3E}">
        <p14:creationId xmlns:p14="http://schemas.microsoft.com/office/powerpoint/2010/main" val="84644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7</a:t>
            </a:fld>
            <a:endParaRPr lang="en-US"/>
          </a:p>
        </p:txBody>
      </p:sp>
    </p:spTree>
    <p:extLst>
      <p:ext uri="{BB962C8B-B14F-4D97-AF65-F5344CB8AC3E}">
        <p14:creationId xmlns:p14="http://schemas.microsoft.com/office/powerpoint/2010/main" val="2600640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8</a:t>
            </a:fld>
            <a:endParaRPr lang="en-US"/>
          </a:p>
        </p:txBody>
      </p:sp>
    </p:spTree>
    <p:extLst>
      <p:ext uri="{BB962C8B-B14F-4D97-AF65-F5344CB8AC3E}">
        <p14:creationId xmlns:p14="http://schemas.microsoft.com/office/powerpoint/2010/main" val="1551025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10</a:t>
            </a:fld>
            <a:endParaRPr lang="en-US"/>
          </a:p>
        </p:txBody>
      </p:sp>
    </p:spTree>
    <p:extLst>
      <p:ext uri="{BB962C8B-B14F-4D97-AF65-F5344CB8AC3E}">
        <p14:creationId xmlns:p14="http://schemas.microsoft.com/office/powerpoint/2010/main" val="305950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49440-6EF9-3046-8EE8-0B071F0790B4}" type="slidenum">
              <a:rPr lang="en-US" smtClean="0"/>
              <a:t>11</a:t>
            </a:fld>
            <a:endParaRPr lang="en-US"/>
          </a:p>
        </p:txBody>
      </p:sp>
    </p:spTree>
    <p:extLst>
      <p:ext uri="{BB962C8B-B14F-4D97-AF65-F5344CB8AC3E}">
        <p14:creationId xmlns:p14="http://schemas.microsoft.com/office/powerpoint/2010/main" val="4078537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F9E51EED-8D7E-874C-AAFF-B6E566887F99}"/>
              </a:ext>
            </a:extLst>
          </p:cNvPr>
          <p:cNvSpPr>
            <a:spLocks noGrp="1"/>
          </p:cNvSpPr>
          <p:nvPr>
            <p:ph type="subTitle" idx="1" hasCustomPrompt="1"/>
          </p:nvPr>
        </p:nvSpPr>
        <p:spPr>
          <a:xfrm>
            <a:off x="362362" y="3469931"/>
            <a:ext cx="6743760" cy="389467"/>
          </a:xfrm>
          <a:prstGeom prst="rect">
            <a:avLst/>
          </a:prstGeom>
        </p:spPr>
        <p:txBody>
          <a:bodyPr>
            <a:normAutofit/>
          </a:bodyPr>
          <a:lstStyle>
            <a:lvl1pPr marL="0" indent="0" algn="l">
              <a:buNone/>
              <a:defRPr sz="1800" baseline="0">
                <a:solidFill>
                  <a:srgbClr val="D7DF23"/>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 goes here</a:t>
            </a:r>
          </a:p>
        </p:txBody>
      </p:sp>
      <p:sp>
        <p:nvSpPr>
          <p:cNvPr id="3" name="Title 2">
            <a:extLst>
              <a:ext uri="{FF2B5EF4-FFF2-40B4-BE49-F238E27FC236}">
                <a16:creationId xmlns:a16="http://schemas.microsoft.com/office/drawing/2014/main" id="{08127A47-E7C0-D84B-A002-A17E6A4973AB}"/>
              </a:ext>
            </a:extLst>
          </p:cNvPr>
          <p:cNvSpPr>
            <a:spLocks noGrp="1"/>
          </p:cNvSpPr>
          <p:nvPr>
            <p:ph type="title"/>
          </p:nvPr>
        </p:nvSpPr>
        <p:spPr>
          <a:xfrm>
            <a:off x="362362" y="2133483"/>
            <a:ext cx="6743760" cy="1336448"/>
          </a:xfrm>
          <a:prstGeom prst="rect">
            <a:avLst/>
          </a:prstGeom>
        </p:spPr>
        <p:txBody>
          <a:bodyPr wrap="square"/>
          <a:lstStyle>
            <a:lvl1pPr>
              <a:defRPr sz="4000"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16624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dirty="0"/>
              <a:t>Voltus Load Impact Protocols Workshop</a:t>
            </a:r>
          </a:p>
        </p:txBody>
      </p:sp>
      <p:sp>
        <p:nvSpPr>
          <p:cNvPr id="6" name="Slide Number Placeholder 3">
            <a:extLst>
              <a:ext uri="{FF2B5EF4-FFF2-40B4-BE49-F238E27FC236}">
                <a16:creationId xmlns:a16="http://schemas.microsoft.com/office/drawing/2014/main" id="{345F27BF-8016-4A42-98F4-08A33DD1F49C}"/>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8961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0E321C"/>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chemeClr val="bg1"/>
                </a:solidFill>
                <a:latin typeface="+mn-lt"/>
              </a:defRPr>
            </a:lvl1pPr>
            <a:lvl2pPr>
              <a:buClr>
                <a:srgbClr val="97B23E"/>
              </a:buClr>
              <a:defRPr sz="1600" b="0" i="0">
                <a:solidFill>
                  <a:schemeClr val="bg1"/>
                </a:solidFill>
                <a:latin typeface="+mn-lt"/>
              </a:defRPr>
            </a:lvl2pPr>
            <a:lvl3pPr>
              <a:buClr>
                <a:srgbClr val="97B23E"/>
              </a:buClr>
              <a:defRPr sz="1600" b="0" i="0">
                <a:solidFill>
                  <a:schemeClr val="bg1"/>
                </a:solidFill>
                <a:latin typeface="+mn-lt"/>
              </a:defRPr>
            </a:lvl3pPr>
            <a:lvl4pPr marL="628650" indent="-171450">
              <a:defRPr sz="1600" b="0" i="0">
                <a:solidFill>
                  <a:schemeClr val="bg1"/>
                </a:solidFill>
                <a:latin typeface="+mn-lt"/>
              </a:defRPr>
            </a:lvl4pPr>
            <a:lvl5pPr marL="800100" indent="-171450">
              <a:defRPr sz="1600" b="0" i="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dirty="0"/>
              <a:t>Voltus Load Impact Protocols Workshop</a:t>
            </a:r>
          </a:p>
        </p:txBody>
      </p:sp>
      <p:sp>
        <p:nvSpPr>
          <p:cNvPr id="6" name="Slide Number Placeholder 3">
            <a:extLst>
              <a:ext uri="{FF2B5EF4-FFF2-40B4-BE49-F238E27FC236}">
                <a16:creationId xmlns:a16="http://schemas.microsoft.com/office/drawing/2014/main" id="{B3195109-999D-2B49-B332-9B97280C748F}"/>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401053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dirty="0"/>
              <a:t>Voltus Load Impact Protocols Workshop</a:t>
            </a:r>
          </a:p>
        </p:txBody>
      </p:sp>
      <p:sp>
        <p:nvSpPr>
          <p:cNvPr id="6" name="Slide Number Placeholder 3">
            <a:extLst>
              <a:ext uri="{FF2B5EF4-FFF2-40B4-BE49-F238E27FC236}">
                <a16:creationId xmlns:a16="http://schemas.microsoft.com/office/drawing/2014/main" id="{F8CF2E6F-D6EF-304F-A488-E441DD82E871}"/>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70534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Slide -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361950" y="260654"/>
            <a:ext cx="8229600" cy="523220"/>
          </a:xfrm>
          <a:prstGeom prst="rect">
            <a:avLst/>
          </a:prstGeom>
        </p:spPr>
        <p:txBody>
          <a:bodyPr vert="horz" lIns="91440" tIns="45720" rIns="91440" bIns="45720" rtlCol="0" anchor="ctr">
            <a:spAutoFit/>
          </a:bodyPr>
          <a:lstStyle>
            <a:lvl1pPr>
              <a:defRPr sz="2800" b="1" i="0" cap="all">
                <a:solidFill>
                  <a:srgbClr val="FFFFFE"/>
                </a:solidFill>
                <a:latin typeface="+mj-lt"/>
              </a:defRPr>
            </a:lvl1pPr>
          </a:lstStyle>
          <a:p>
            <a:r>
              <a:rPr lang="en-US"/>
              <a:t>CLICK TO ADD TITLE</a:t>
            </a:r>
          </a:p>
        </p:txBody>
      </p:sp>
      <p:sp>
        <p:nvSpPr>
          <p:cNvPr id="3" name="Text Placeholder 2"/>
          <p:cNvSpPr>
            <a:spLocks noGrp="1"/>
          </p:cNvSpPr>
          <p:nvPr>
            <p:ph type="body" sz="quarter" idx="15"/>
          </p:nvPr>
        </p:nvSpPr>
        <p:spPr>
          <a:xfrm>
            <a:off x="361950" y="622300"/>
            <a:ext cx="8229600" cy="349250"/>
          </a:xfrm>
          <a:prstGeom prst="rect">
            <a:avLst/>
          </a:prstGeom>
        </p:spPr>
        <p:txBody>
          <a:bodyPr>
            <a:noAutofit/>
          </a:bodyPr>
          <a:lstStyle>
            <a:lvl1pPr marL="0" indent="0">
              <a:buNone/>
              <a:defRPr sz="1800" b="0" i="0">
                <a:solidFill>
                  <a:srgbClr val="97B23E"/>
                </a:solidFill>
                <a:latin typeface="+mn-lt"/>
              </a:defRPr>
            </a:lvl1pPr>
            <a:lvl2pPr marL="171450" indent="0">
              <a:buNone/>
              <a:defRPr sz="1500">
                <a:solidFill>
                  <a:schemeClr val="tx2"/>
                </a:solidFill>
              </a:defRPr>
            </a:lvl2pPr>
            <a:lvl3pPr marL="285750" indent="0">
              <a:buNone/>
              <a:defRPr sz="1500">
                <a:solidFill>
                  <a:schemeClr val="tx2"/>
                </a:solidFill>
              </a:defRPr>
            </a:lvl3pPr>
            <a:lvl4pPr marL="1371600" indent="0">
              <a:buNone/>
              <a:defRPr sz="1500">
                <a:solidFill>
                  <a:schemeClr val="tx2"/>
                </a:solidFill>
              </a:defRPr>
            </a:lvl4pPr>
            <a:lvl5pPr marL="1828800" indent="0">
              <a:buNone/>
              <a:defRPr sz="1500">
                <a:solidFill>
                  <a:schemeClr val="tx2"/>
                </a:solidFill>
              </a:defRPr>
            </a:lvl5pPr>
          </a:lstStyle>
          <a:p>
            <a:pPr lvl="0"/>
            <a:r>
              <a:rPr lang="en-US"/>
              <a:t>Click to edit Master text styles</a:t>
            </a:r>
          </a:p>
        </p:txBody>
      </p:sp>
      <p:sp>
        <p:nvSpPr>
          <p:cNvPr id="4" name="Text Placeholder 3"/>
          <p:cNvSpPr>
            <a:spLocks noGrp="1"/>
          </p:cNvSpPr>
          <p:nvPr>
            <p:ph type="body" sz="quarter" idx="16"/>
          </p:nvPr>
        </p:nvSpPr>
        <p:spPr>
          <a:xfrm>
            <a:off x="361950" y="1263650"/>
            <a:ext cx="8229600" cy="2622550"/>
          </a:xfrm>
          <a:prstGeom prst="rect">
            <a:avLst/>
          </a:prstGeom>
        </p:spPr>
        <p:txBody>
          <a:bodyPr vert="horz"/>
          <a:lstStyle>
            <a:lvl1pPr>
              <a:buClr>
                <a:srgbClr val="97B23E"/>
              </a:buClr>
              <a:defRPr sz="1600" b="0" i="0">
                <a:solidFill>
                  <a:srgbClr val="FFFFFE"/>
                </a:solidFill>
                <a:latin typeface="+mn-lt"/>
              </a:defRPr>
            </a:lvl1pPr>
            <a:lvl2pPr>
              <a:buClr>
                <a:srgbClr val="97B23E"/>
              </a:buClr>
              <a:defRPr sz="1600" b="0" i="0">
                <a:solidFill>
                  <a:srgbClr val="FFFFFE"/>
                </a:solidFill>
                <a:latin typeface="+mn-lt"/>
              </a:defRPr>
            </a:lvl2pPr>
            <a:lvl3pPr>
              <a:buClr>
                <a:srgbClr val="97B23E"/>
              </a:buClr>
              <a:defRPr sz="1600" b="0" i="0">
                <a:solidFill>
                  <a:srgbClr val="FFFFFE"/>
                </a:solidFill>
                <a:latin typeface="+mn-lt"/>
              </a:defRPr>
            </a:lvl3pPr>
            <a:lvl4pPr marL="628650" indent="-171450">
              <a:defRPr sz="1600" b="0" i="0">
                <a:solidFill>
                  <a:srgbClr val="FFFFFE"/>
                </a:solidFill>
                <a:latin typeface="+mn-lt"/>
              </a:defRPr>
            </a:lvl4pPr>
            <a:lvl5pPr marL="800100" indent="-171450">
              <a:defRPr sz="1600" b="0" i="0">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a:extLst>
              <a:ext uri="{FF2B5EF4-FFF2-40B4-BE49-F238E27FC236}">
                <a16:creationId xmlns:a16="http://schemas.microsoft.com/office/drawing/2014/main" id="{2A8F8DFE-DE94-2342-9CC5-52513FDE21E2}"/>
              </a:ext>
            </a:extLst>
          </p:cNvPr>
          <p:cNvSpPr>
            <a:spLocks noGrp="1"/>
          </p:cNvSpPr>
          <p:nvPr>
            <p:ph type="ftr" sz="quarter" idx="3"/>
          </p:nvPr>
        </p:nvSpPr>
        <p:spPr>
          <a:xfrm>
            <a:off x="4847771" y="4689793"/>
            <a:ext cx="3627156" cy="273050"/>
          </a:xfrm>
          <a:prstGeom prst="rect">
            <a:avLst/>
          </a:prstGeom>
        </p:spPr>
        <p:txBody>
          <a:bodyPr vert="horz" lIns="91440" tIns="45720" rIns="91440" bIns="45720" rtlCol="0" anchor="ctr"/>
          <a:lstStyle>
            <a:lvl1pPr algn="r">
              <a:defRPr sz="800" b="0" i="0" spc="50" baseline="0">
                <a:solidFill>
                  <a:srgbClr val="97B23E"/>
                </a:solidFill>
                <a:latin typeface="+mn-lt"/>
              </a:defRPr>
            </a:lvl1pPr>
          </a:lstStyle>
          <a:p>
            <a:r>
              <a:rPr lang="en-US" dirty="0"/>
              <a:t>Voltus Load Impact Protocols Workshop</a:t>
            </a:r>
          </a:p>
        </p:txBody>
      </p:sp>
      <p:sp>
        <p:nvSpPr>
          <p:cNvPr id="6" name="Slide Number Placeholder 3">
            <a:extLst>
              <a:ext uri="{FF2B5EF4-FFF2-40B4-BE49-F238E27FC236}">
                <a16:creationId xmlns:a16="http://schemas.microsoft.com/office/drawing/2014/main" id="{082B6A01-3F63-8A4A-93C7-C2B6CFA07930}"/>
              </a:ext>
            </a:extLst>
          </p:cNvPr>
          <p:cNvSpPr txBox="1">
            <a:spLocks/>
          </p:cNvSpPr>
          <p:nvPr userDrawn="1"/>
        </p:nvSpPr>
        <p:spPr>
          <a:xfrm>
            <a:off x="8436988" y="4682536"/>
            <a:ext cx="482469" cy="273050"/>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09E98C-EE1C-4E4C-965D-CBFEA427E22F}" type="slidenum">
              <a:rPr lang="en-US" sz="1000" b="1" i="0" spc="300" smtClean="0">
                <a:solidFill>
                  <a:srgbClr val="FFFFFE"/>
                </a:solidFill>
                <a:latin typeface="+mn-lt"/>
              </a:rPr>
              <a:t>‹#›</a:t>
            </a:fld>
            <a:endParaRPr lang="en-US" sz="1000" b="1" i="0" spc="300">
              <a:solidFill>
                <a:srgbClr val="FFFFFE"/>
              </a:solidFill>
              <a:latin typeface="+mn-lt"/>
            </a:endParaRPr>
          </a:p>
        </p:txBody>
      </p:sp>
    </p:spTree>
    <p:extLst>
      <p:ext uri="{BB962C8B-B14F-4D97-AF65-F5344CB8AC3E}">
        <p14:creationId xmlns:p14="http://schemas.microsoft.com/office/powerpoint/2010/main" val="190554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B19CED56-9304-7941-9DBF-C177E8F987E2}"/>
              </a:ext>
            </a:extLst>
          </p:cNvPr>
          <p:cNvSpPr txBox="1">
            <a:spLocks/>
          </p:cNvSpPr>
          <p:nvPr userDrawn="1"/>
        </p:nvSpPr>
        <p:spPr>
          <a:xfrm>
            <a:off x="272856" y="1950419"/>
            <a:ext cx="4756344" cy="1670896"/>
          </a:xfrm>
          <a:prstGeom prst="rect">
            <a:avLst/>
          </a:prstGeom>
        </p:spPr>
        <p:txBody>
          <a:bodyPr vert="horz"/>
          <a:lstStyle>
            <a:lvl1pPr marL="0" indent="0" algn="l" defTabSz="342900" rtl="0" eaLnBrk="1" latinLnBrk="0" hangingPunct="1">
              <a:spcBef>
                <a:spcPct val="20000"/>
              </a:spcBef>
              <a:buFont typeface="Arial"/>
              <a:buNone/>
              <a:defRPr sz="3600" b="1" kern="1200" baseline="0">
                <a:solidFill>
                  <a:srgbClr val="FFFFFE"/>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ts val="6200"/>
              </a:lnSpc>
              <a:spcBef>
                <a:spcPts val="0"/>
              </a:spcBef>
            </a:pPr>
            <a:r>
              <a:rPr lang="en-US" sz="7200" b="1" i="0" kern="1200" spc="0" baseline="0">
                <a:latin typeface="+mj-lt"/>
              </a:rPr>
              <a:t>THANK</a:t>
            </a:r>
            <a:r>
              <a:rPr lang="en-US" sz="7200" b="1" i="0" baseline="0">
                <a:latin typeface="+mj-lt"/>
              </a:rPr>
              <a:t> YOU</a:t>
            </a:r>
          </a:p>
        </p:txBody>
      </p:sp>
    </p:spTree>
    <p:extLst>
      <p:ext uri="{BB962C8B-B14F-4D97-AF65-F5344CB8AC3E}">
        <p14:creationId xmlns:p14="http://schemas.microsoft.com/office/powerpoint/2010/main" val="1464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37443"/>
      </p:ext>
    </p:extLst>
  </p:cSld>
  <p:clrMap bg1="lt1" tx1="dk1" bg2="lt2" tx2="dk2" accent1="accent1" accent2="accent2" accent3="accent3" accent4="accent4" accent5="accent5" accent6="accent6" hlink="hlink" folHlink="folHlink"/>
  <p:sldLayoutIdLst>
    <p:sldLayoutId id="2147483702" r:id="rId1"/>
    <p:sldLayoutId id="2147483727" r:id="rId2"/>
    <p:sldLayoutId id="2147483728" r:id="rId3"/>
    <p:sldLayoutId id="2147483715" r:id="rId4"/>
    <p:sldLayoutId id="2147483729" r:id="rId5"/>
    <p:sldLayoutId id="2147483721" r:id="rId6"/>
  </p:sldLayoutIdLst>
  <p:hf hdr="0" dt="0"/>
  <p:txStyles>
    <p:titleStyle>
      <a:lvl1pPr algn="l" defTabSz="457200" rtl="0" eaLnBrk="1" latinLnBrk="0" hangingPunct="1">
        <a:spcBef>
          <a:spcPct val="0"/>
        </a:spcBef>
        <a:buNone/>
        <a:defRPr sz="2800" b="1" i="0" kern="1200" cap="all" spc="-50">
          <a:solidFill>
            <a:srgbClr val="ED3024"/>
          </a:solidFill>
          <a:latin typeface="Arial"/>
          <a:ea typeface="+mj-ea"/>
          <a:cs typeface="Arial"/>
        </a:defRPr>
      </a:lvl1pPr>
    </p:titleStyle>
    <p:bodyStyle>
      <a:lvl1pPr marL="342900" indent="-3429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1pPr>
      <a:lvl2pPr marL="742950" indent="-28575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2pPr>
      <a:lvl3pPr marL="11430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3pPr>
      <a:lvl4pPr marL="1600200" indent="-228600" algn="l" defTabSz="457200" rtl="0" eaLnBrk="1" latinLnBrk="0" hangingPunct="1">
        <a:spcBef>
          <a:spcPct val="20000"/>
        </a:spcBef>
        <a:buClr>
          <a:srgbClr val="ED3024"/>
        </a:buClr>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Clr>
          <a:srgbClr val="ED3024"/>
        </a:buClr>
        <a:buFont typeface="Lucida Grande"/>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A6345A9-7163-D240-9D25-4AED5B1608D9}"/>
              </a:ext>
            </a:extLst>
          </p:cNvPr>
          <p:cNvSpPr>
            <a:spLocks noGrp="1"/>
          </p:cNvSpPr>
          <p:nvPr>
            <p:ph type="subTitle" idx="1"/>
          </p:nvPr>
        </p:nvSpPr>
        <p:spPr>
          <a:prstGeom prst="rect">
            <a:avLst/>
          </a:prstGeom>
        </p:spPr>
        <p:txBody>
          <a:bodyPr>
            <a:normAutofit fontScale="55000" lnSpcReduction="20000"/>
          </a:bodyPr>
          <a:lstStyle/>
          <a:p>
            <a:r>
              <a:rPr lang="en-US" dirty="0">
                <a:solidFill>
                  <a:srgbClr val="D7DF23"/>
                </a:solidFill>
              </a:rPr>
              <a:t>Third Party DRP LIP Workshop – May 14</a:t>
            </a:r>
            <a:r>
              <a:rPr lang="en-US" baseline="30000" dirty="0">
                <a:solidFill>
                  <a:srgbClr val="D7DF23"/>
                </a:solidFill>
              </a:rPr>
              <a:t>th</a:t>
            </a:r>
            <a:r>
              <a:rPr lang="en-US" dirty="0">
                <a:solidFill>
                  <a:srgbClr val="D7DF23"/>
                </a:solidFill>
              </a:rPr>
              <a:t>, 2025</a:t>
            </a:r>
          </a:p>
          <a:p>
            <a:r>
              <a:rPr lang="en-US" dirty="0"/>
              <a:t>Confidential Information Excluded</a:t>
            </a:r>
            <a:endParaRPr lang="en-US" dirty="0">
              <a:solidFill>
                <a:srgbClr val="D7DF23"/>
              </a:solidFill>
            </a:endParaRPr>
          </a:p>
        </p:txBody>
      </p:sp>
      <p:sp>
        <p:nvSpPr>
          <p:cNvPr id="6" name="Title 2">
            <a:extLst>
              <a:ext uri="{FF2B5EF4-FFF2-40B4-BE49-F238E27FC236}">
                <a16:creationId xmlns:a16="http://schemas.microsoft.com/office/drawing/2014/main" id="{400DE90D-F242-A045-AAB7-885DDCFE7AC2}"/>
              </a:ext>
            </a:extLst>
          </p:cNvPr>
          <p:cNvSpPr>
            <a:spLocks noGrp="1"/>
          </p:cNvSpPr>
          <p:nvPr>
            <p:ph type="title"/>
          </p:nvPr>
        </p:nvSpPr>
        <p:spPr>
          <a:prstGeom prst="rect">
            <a:avLst/>
          </a:prstGeom>
        </p:spPr>
        <p:txBody>
          <a:bodyPr wrap="square"/>
          <a:lstStyle>
            <a:lvl1pPr>
              <a:defRPr sz="4000" baseline="0">
                <a:solidFill>
                  <a:schemeClr val="accent1"/>
                </a:solidFill>
              </a:defRPr>
            </a:lvl1pPr>
          </a:lstStyle>
          <a:p>
            <a:r>
              <a:rPr lang="en-US" dirty="0"/>
              <a:t>Voltus - Load Impact Protocols </a:t>
            </a:r>
          </a:p>
        </p:txBody>
      </p:sp>
    </p:spTree>
    <p:extLst>
      <p:ext uri="{BB962C8B-B14F-4D97-AF65-F5344CB8AC3E}">
        <p14:creationId xmlns:p14="http://schemas.microsoft.com/office/powerpoint/2010/main" val="30190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dirty="0"/>
              <a:t>Ex Post Methodology </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Overview</a:t>
            </a:r>
          </a:p>
        </p:txBody>
      </p:sp>
      <p:sp>
        <p:nvSpPr>
          <p:cNvPr id="4" name="Text Placeholder 3">
            <a:extLst>
              <a:ext uri="{FF2B5EF4-FFF2-40B4-BE49-F238E27FC236}">
                <a16:creationId xmlns:a16="http://schemas.microsoft.com/office/drawing/2014/main" id="{706560C6-6F3C-4342-A4D7-4FE1FE51CA0E}"/>
              </a:ext>
            </a:extLst>
          </p:cNvPr>
          <p:cNvSpPr>
            <a:spLocks noGrp="1"/>
          </p:cNvSpPr>
          <p:nvPr>
            <p:ph type="body" sz="quarter" idx="16"/>
          </p:nvPr>
        </p:nvSpPr>
        <p:spPr>
          <a:xfrm>
            <a:off x="361950" y="971549"/>
            <a:ext cx="8229600" cy="3393621"/>
          </a:xfrm>
        </p:spPr>
        <p:txBody>
          <a:bodyPr/>
          <a:lstStyle/>
          <a:p>
            <a:r>
              <a:rPr lang="en-US" dirty="0">
                <a:solidFill>
                  <a:schemeClr val="tx1"/>
                </a:solidFill>
              </a:rPr>
              <a:t>Individual, hourly regression models were used to estimate ex post impacts. </a:t>
            </a:r>
            <a:endParaRPr lang="en-US" sz="1100" dirty="0">
              <a:solidFill>
                <a:schemeClr val="tx1"/>
              </a:solidFill>
            </a:endParaRPr>
          </a:p>
          <a:p>
            <a:r>
              <a:rPr lang="en-US" dirty="0">
                <a:solidFill>
                  <a:schemeClr val="tx1"/>
                </a:solidFill>
              </a:rPr>
              <a:t>Individual models were selected for several reasons: </a:t>
            </a:r>
          </a:p>
          <a:p>
            <a:pPr lvl="1"/>
            <a:r>
              <a:rPr lang="en-US" sz="1400" dirty="0">
                <a:solidFill>
                  <a:schemeClr val="tx1"/>
                </a:solidFill>
              </a:rPr>
              <a:t>Event Variability </a:t>
            </a:r>
          </a:p>
          <a:p>
            <a:pPr lvl="1"/>
            <a:r>
              <a:rPr lang="en-US" sz="1400" dirty="0">
                <a:solidFill>
                  <a:schemeClr val="tx1"/>
                </a:solidFill>
              </a:rPr>
              <a:t>Participant Load Variability</a:t>
            </a:r>
          </a:p>
          <a:p>
            <a:pPr lvl="1"/>
            <a:r>
              <a:rPr lang="en-US" sz="1400" dirty="0">
                <a:solidFill>
                  <a:schemeClr val="tx1"/>
                </a:solidFill>
              </a:rPr>
              <a:t>Reporting Granularity</a:t>
            </a:r>
          </a:p>
          <a:p>
            <a:pPr marL="457200" lvl="1" indent="0">
              <a:buNone/>
            </a:pPr>
            <a:endParaRPr lang="en-US" dirty="0">
              <a:solidFill>
                <a:schemeClr val="tx1"/>
              </a:solidFill>
            </a:endParaRPr>
          </a:p>
          <a:p>
            <a:r>
              <a:rPr lang="en-US" sz="1400" dirty="0">
                <a:solidFill>
                  <a:schemeClr val="tx1"/>
                </a:solidFill>
              </a:rPr>
              <a:t>Individual customers received their best fitting model specification in each quarter for several applicable scenarios which include:</a:t>
            </a:r>
          </a:p>
          <a:p>
            <a:pPr lvl="1"/>
            <a:r>
              <a:rPr lang="en-US" sz="1400" dirty="0">
                <a:solidFill>
                  <a:schemeClr val="tx1"/>
                </a:solidFill>
              </a:rPr>
              <a:t>Summer Models</a:t>
            </a:r>
          </a:p>
          <a:p>
            <a:pPr lvl="1"/>
            <a:r>
              <a:rPr lang="en-US" sz="1400" dirty="0">
                <a:solidFill>
                  <a:schemeClr val="tx1"/>
                </a:solidFill>
              </a:rPr>
              <a:t>Winter Models</a:t>
            </a:r>
          </a:p>
          <a:p>
            <a:r>
              <a:rPr lang="en-US" sz="1400" dirty="0">
                <a:solidFill>
                  <a:schemeClr val="tx1"/>
                </a:solidFill>
              </a:rPr>
              <a:t>Model fits (MAPE and CV RMSE) were examined on a set of event like holdout days. The model with the best out-of-sample predictions for each facility was chosen as the final model.</a:t>
            </a:r>
          </a:p>
          <a:p>
            <a:endParaRPr lang="en-US" dirty="0">
              <a:solidFill>
                <a:schemeClr val="tx1"/>
              </a:solidFill>
            </a:endParaRP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spTree>
    <p:extLst>
      <p:ext uri="{BB962C8B-B14F-4D97-AF65-F5344CB8AC3E}">
        <p14:creationId xmlns:p14="http://schemas.microsoft.com/office/powerpoint/2010/main" val="326741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6E7E84-8A71-2ABC-0F60-A477886582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69" y="971550"/>
            <a:ext cx="3912779" cy="2282682"/>
          </a:xfrm>
          <a:prstGeom prst="rect">
            <a:avLst/>
          </a:prstGeom>
          <a:noFill/>
          <a:ln>
            <a:noFill/>
          </a:ln>
        </p:spPr>
      </p:pic>
      <p:pic>
        <p:nvPicPr>
          <p:cNvPr id="4" name="Picture 3">
            <a:extLst>
              <a:ext uri="{FF2B5EF4-FFF2-40B4-BE49-F238E27FC236}">
                <a16:creationId xmlns:a16="http://schemas.microsoft.com/office/drawing/2014/main" id="{89422FBB-A7C7-D543-AA05-F422DEFE87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8726" y="997439"/>
            <a:ext cx="3913169" cy="2282682"/>
          </a:xfrm>
          <a:prstGeom prst="rect">
            <a:avLst/>
          </a:prstGeom>
          <a:noFill/>
          <a:ln>
            <a:noFill/>
          </a:ln>
        </p:spPr>
      </p:pic>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a:xfrm>
            <a:off x="361950" y="280388"/>
            <a:ext cx="8229600" cy="523220"/>
          </a:xfrm>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dirty="0"/>
              <a:t>PG&amp;E CCA RA and DRAM Average Event Day</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graphicFrame>
        <p:nvGraphicFramePr>
          <p:cNvPr id="9" name="Table 8">
            <a:extLst>
              <a:ext uri="{FF2B5EF4-FFF2-40B4-BE49-F238E27FC236}">
                <a16:creationId xmlns:a16="http://schemas.microsoft.com/office/drawing/2014/main" id="{5085068E-2D5E-4E0F-9F59-633F431C4C19}"/>
              </a:ext>
            </a:extLst>
          </p:cNvPr>
          <p:cNvGraphicFramePr>
            <a:graphicFrameLocks noGrp="1"/>
          </p:cNvGraphicFramePr>
          <p:nvPr>
            <p:extLst>
              <p:ext uri="{D42A27DB-BD31-4B8C-83A1-F6EECF244321}">
                <p14:modId xmlns:p14="http://schemas.microsoft.com/office/powerpoint/2010/main" val="1448723982"/>
              </p:ext>
            </p:extLst>
          </p:nvPr>
        </p:nvGraphicFramePr>
        <p:xfrm>
          <a:off x="353291" y="3321401"/>
          <a:ext cx="8238258" cy="746760"/>
        </p:xfrm>
        <a:graphic>
          <a:graphicData uri="http://schemas.openxmlformats.org/drawingml/2006/table">
            <a:tbl>
              <a:tblPr firstRow="1" firstCol="1" bandRow="1">
                <a:tableStyleId>{5C22544A-7EE6-4342-B048-85BDC9FD1C3A}</a:tableStyleId>
              </a:tblPr>
              <a:tblGrid>
                <a:gridCol w="1184316">
                  <a:extLst>
                    <a:ext uri="{9D8B030D-6E8A-4147-A177-3AD203B41FA5}">
                      <a16:colId xmlns:a16="http://schemas.microsoft.com/office/drawing/2014/main" val="1967615811"/>
                    </a:ext>
                  </a:extLst>
                </a:gridCol>
                <a:gridCol w="1052855">
                  <a:extLst>
                    <a:ext uri="{9D8B030D-6E8A-4147-A177-3AD203B41FA5}">
                      <a16:colId xmlns:a16="http://schemas.microsoft.com/office/drawing/2014/main" val="329847900"/>
                    </a:ext>
                  </a:extLst>
                </a:gridCol>
                <a:gridCol w="1298459">
                  <a:extLst>
                    <a:ext uri="{9D8B030D-6E8A-4147-A177-3AD203B41FA5}">
                      <a16:colId xmlns:a16="http://schemas.microsoft.com/office/drawing/2014/main" val="1452436270"/>
                    </a:ext>
                  </a:extLst>
                </a:gridCol>
                <a:gridCol w="1175657">
                  <a:extLst>
                    <a:ext uri="{9D8B030D-6E8A-4147-A177-3AD203B41FA5}">
                      <a16:colId xmlns:a16="http://schemas.microsoft.com/office/drawing/2014/main" val="3438531083"/>
                    </a:ext>
                  </a:extLst>
                </a:gridCol>
                <a:gridCol w="904780">
                  <a:extLst>
                    <a:ext uri="{9D8B030D-6E8A-4147-A177-3AD203B41FA5}">
                      <a16:colId xmlns:a16="http://schemas.microsoft.com/office/drawing/2014/main" val="3170611571"/>
                    </a:ext>
                  </a:extLst>
                </a:gridCol>
                <a:gridCol w="1446534">
                  <a:extLst>
                    <a:ext uri="{9D8B030D-6E8A-4147-A177-3AD203B41FA5}">
                      <a16:colId xmlns:a16="http://schemas.microsoft.com/office/drawing/2014/main" val="2946223366"/>
                    </a:ext>
                  </a:extLst>
                </a:gridCol>
                <a:gridCol w="1175657">
                  <a:extLst>
                    <a:ext uri="{9D8B030D-6E8A-4147-A177-3AD203B41FA5}">
                      <a16:colId xmlns:a16="http://schemas.microsoft.com/office/drawing/2014/main" val="1576940444"/>
                    </a:ext>
                  </a:extLst>
                </a:gridCol>
              </a:tblGrid>
              <a:tr h="335280">
                <a:tc>
                  <a:txBody>
                    <a:bodyPr/>
                    <a:lstStyle/>
                    <a:p>
                      <a:pPr marL="0" marR="0" algn="l">
                        <a:spcBef>
                          <a:spcPts val="0"/>
                        </a:spcBef>
                        <a:spcAft>
                          <a:spcPts val="0"/>
                        </a:spcAft>
                      </a:pPr>
                      <a:r>
                        <a:rPr lang="en-US" sz="1200">
                          <a:solidFill>
                            <a:schemeClr val="tx1"/>
                          </a:solidFill>
                          <a:effectLst/>
                        </a:rPr>
                        <a:t>Program</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Avg</a:t>
                      </a:r>
                      <a:r>
                        <a:rPr lang="en-US" sz="1200">
                          <a:solidFill>
                            <a:schemeClr val="tx1"/>
                          </a:solidFill>
                          <a:effectLst/>
                        </a:rPr>
                        <a:t>. Number of Facilities</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Mean Reference Load (kWh/h)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Avg</a:t>
                      </a:r>
                      <a:r>
                        <a:rPr lang="en-US" sz="1200">
                          <a:solidFill>
                            <a:schemeClr val="tx1"/>
                          </a:solidFill>
                          <a:effectLst/>
                        </a:rPr>
                        <a:t>.  Facility Impact (kWh/h)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Pct</a:t>
                      </a:r>
                      <a:r>
                        <a:rPr lang="en-US" sz="1200">
                          <a:solidFill>
                            <a:schemeClr val="tx1"/>
                          </a:solidFill>
                          <a:effectLst/>
                        </a:rPr>
                        <a:t>. Load Reduction</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Avg</a:t>
                      </a:r>
                      <a:r>
                        <a:rPr lang="en-US" sz="1200">
                          <a:solidFill>
                            <a:schemeClr val="tx1"/>
                          </a:solidFill>
                          <a:effectLst/>
                        </a:rPr>
                        <a:t>. Total Reduction MWh/h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Avg</a:t>
                      </a:r>
                      <a:r>
                        <a:rPr lang="en-US" sz="1200">
                          <a:solidFill>
                            <a:schemeClr val="tx1"/>
                          </a:solidFill>
                          <a:effectLst/>
                        </a:rPr>
                        <a:t>.  Event Temperature (F)</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4703359"/>
                  </a:ext>
                </a:extLst>
              </a:tr>
              <a:tr h="190500">
                <a:tc>
                  <a:txBody>
                    <a:bodyPr/>
                    <a:lstStyle/>
                    <a:p>
                      <a:pPr marL="0" marR="0">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PG&amp;E CCA RA</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107.2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227.9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83.5</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580412"/>
                  </a:ext>
                </a:extLst>
              </a:tr>
              <a:tr h="190500">
                <a:tc>
                  <a:txBody>
                    <a:bodyPr/>
                    <a:lstStyle/>
                    <a:p>
                      <a:pPr marL="0" marR="0">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PG&amp;E DRAM</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51.4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215.9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0.95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72.7</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5487518"/>
                  </a:ext>
                </a:extLst>
              </a:tr>
            </a:tbl>
          </a:graphicData>
        </a:graphic>
      </p:graphicFrame>
      <p:sp>
        <p:nvSpPr>
          <p:cNvPr id="11" name="Text Placeholder 3">
            <a:extLst>
              <a:ext uri="{FF2B5EF4-FFF2-40B4-BE49-F238E27FC236}">
                <a16:creationId xmlns:a16="http://schemas.microsoft.com/office/drawing/2014/main" id="{5179FBB7-31A0-45A1-AA38-741F35C70F43}"/>
              </a:ext>
            </a:extLst>
          </p:cNvPr>
          <p:cNvSpPr>
            <a:spLocks noGrp="1"/>
          </p:cNvSpPr>
          <p:nvPr>
            <p:ph type="body" sz="quarter" idx="16"/>
          </p:nvPr>
        </p:nvSpPr>
        <p:spPr>
          <a:xfrm>
            <a:off x="294746" y="4063263"/>
            <a:ext cx="8296804" cy="349250"/>
          </a:xfrm>
        </p:spPr>
        <p:txBody>
          <a:bodyPr/>
          <a:lstStyle/>
          <a:p>
            <a:pPr marL="0" indent="0">
              <a:buNone/>
            </a:pPr>
            <a:r>
              <a:rPr lang="en-US" sz="800" dirty="0">
                <a:solidFill>
                  <a:schemeClr val="tx1"/>
                </a:solidFill>
              </a:rPr>
              <a:t>Note: Event dispatches occur for varying times and durations. To minimize the dilution of impacts, only dispatches with hours HE 17 through HE 20 for CA RA and HE 17 for DRAM as event hours are included in the average event day load shapes for PG&amp;E programs. Average event day load shapes may vary from impacts reported in the table due to the inclusion of different events and exclusive inclusion of event hours in the average impacts. PG&amp;E CBP and DSGS excluded on 15/15 reporting rule for confidentiality.</a:t>
            </a:r>
            <a:endParaRPr lang="en-US" sz="1100" dirty="0"/>
          </a:p>
          <a:p>
            <a:endParaRPr lang="en-US" dirty="0"/>
          </a:p>
        </p:txBody>
      </p:sp>
    </p:spTree>
    <p:extLst>
      <p:ext uri="{BB962C8B-B14F-4D97-AF65-F5344CB8AC3E}">
        <p14:creationId xmlns:p14="http://schemas.microsoft.com/office/powerpoint/2010/main" val="19357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03AD1B45-BCDE-1D6A-062D-D416FF2CD6CE}"/>
              </a:ext>
            </a:extLst>
          </p:cNvPr>
          <p:cNvGraphicFramePr>
            <a:graphicFrameLocks noGrp="1"/>
          </p:cNvGraphicFramePr>
          <p:nvPr>
            <p:extLst>
              <p:ext uri="{D42A27DB-BD31-4B8C-83A1-F6EECF244321}">
                <p14:modId xmlns:p14="http://schemas.microsoft.com/office/powerpoint/2010/main" val="1704270228"/>
              </p:ext>
            </p:extLst>
          </p:nvPr>
        </p:nvGraphicFramePr>
        <p:xfrm>
          <a:off x="353291" y="3321401"/>
          <a:ext cx="8238258" cy="746760"/>
        </p:xfrm>
        <a:graphic>
          <a:graphicData uri="http://schemas.openxmlformats.org/drawingml/2006/table">
            <a:tbl>
              <a:tblPr firstRow="1" firstCol="1" bandRow="1">
                <a:tableStyleId>{5C22544A-7EE6-4342-B048-85BDC9FD1C3A}</a:tableStyleId>
              </a:tblPr>
              <a:tblGrid>
                <a:gridCol w="1184316">
                  <a:extLst>
                    <a:ext uri="{9D8B030D-6E8A-4147-A177-3AD203B41FA5}">
                      <a16:colId xmlns:a16="http://schemas.microsoft.com/office/drawing/2014/main" val="1967615811"/>
                    </a:ext>
                  </a:extLst>
                </a:gridCol>
                <a:gridCol w="1052855">
                  <a:extLst>
                    <a:ext uri="{9D8B030D-6E8A-4147-A177-3AD203B41FA5}">
                      <a16:colId xmlns:a16="http://schemas.microsoft.com/office/drawing/2014/main" val="329847900"/>
                    </a:ext>
                  </a:extLst>
                </a:gridCol>
                <a:gridCol w="1298459">
                  <a:extLst>
                    <a:ext uri="{9D8B030D-6E8A-4147-A177-3AD203B41FA5}">
                      <a16:colId xmlns:a16="http://schemas.microsoft.com/office/drawing/2014/main" val="1452436270"/>
                    </a:ext>
                  </a:extLst>
                </a:gridCol>
                <a:gridCol w="1175657">
                  <a:extLst>
                    <a:ext uri="{9D8B030D-6E8A-4147-A177-3AD203B41FA5}">
                      <a16:colId xmlns:a16="http://schemas.microsoft.com/office/drawing/2014/main" val="3438531083"/>
                    </a:ext>
                  </a:extLst>
                </a:gridCol>
                <a:gridCol w="904780">
                  <a:extLst>
                    <a:ext uri="{9D8B030D-6E8A-4147-A177-3AD203B41FA5}">
                      <a16:colId xmlns:a16="http://schemas.microsoft.com/office/drawing/2014/main" val="3170611571"/>
                    </a:ext>
                  </a:extLst>
                </a:gridCol>
                <a:gridCol w="1446534">
                  <a:extLst>
                    <a:ext uri="{9D8B030D-6E8A-4147-A177-3AD203B41FA5}">
                      <a16:colId xmlns:a16="http://schemas.microsoft.com/office/drawing/2014/main" val="2946223366"/>
                    </a:ext>
                  </a:extLst>
                </a:gridCol>
                <a:gridCol w="1175657">
                  <a:extLst>
                    <a:ext uri="{9D8B030D-6E8A-4147-A177-3AD203B41FA5}">
                      <a16:colId xmlns:a16="http://schemas.microsoft.com/office/drawing/2014/main" val="1576940444"/>
                    </a:ext>
                  </a:extLst>
                </a:gridCol>
              </a:tblGrid>
              <a:tr h="335280">
                <a:tc>
                  <a:txBody>
                    <a:bodyPr/>
                    <a:lstStyle/>
                    <a:p>
                      <a:pPr marL="0" marR="0" algn="l">
                        <a:spcBef>
                          <a:spcPts val="0"/>
                        </a:spcBef>
                        <a:spcAft>
                          <a:spcPts val="0"/>
                        </a:spcAft>
                      </a:pPr>
                      <a:r>
                        <a:rPr lang="en-US" sz="1200">
                          <a:solidFill>
                            <a:schemeClr val="tx1"/>
                          </a:solidFill>
                          <a:effectLst/>
                        </a:rPr>
                        <a:t>Program</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Avg</a:t>
                      </a:r>
                      <a:r>
                        <a:rPr lang="en-US" sz="1200">
                          <a:solidFill>
                            <a:schemeClr val="tx1"/>
                          </a:solidFill>
                          <a:effectLst/>
                        </a:rPr>
                        <a:t>. Number of Facilities</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solidFill>
                            <a:schemeClr val="tx1"/>
                          </a:solidFill>
                          <a:effectLst/>
                        </a:rPr>
                        <a:t>Mean Reference Load (kWh/h)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solidFill>
                            <a:schemeClr val="tx1"/>
                          </a:solidFill>
                          <a:effectLst/>
                        </a:rPr>
                        <a:t>Avg.  Facility Impact (kWh/h)</a:t>
                      </a:r>
                      <a:endParaRPr lang="en-US" sz="1200" b="1" dirty="0">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Pct</a:t>
                      </a:r>
                      <a:r>
                        <a:rPr lang="en-US" sz="1200">
                          <a:solidFill>
                            <a:schemeClr val="tx1"/>
                          </a:solidFill>
                          <a:effectLst/>
                        </a:rPr>
                        <a:t>. Load Reduction</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Avg</a:t>
                      </a:r>
                      <a:r>
                        <a:rPr lang="en-US" sz="1200">
                          <a:solidFill>
                            <a:schemeClr val="tx1"/>
                          </a:solidFill>
                          <a:effectLst/>
                        </a:rPr>
                        <a:t>. Total Reduction MWh/h</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err="1">
                          <a:solidFill>
                            <a:schemeClr val="tx1"/>
                          </a:solidFill>
                          <a:effectLst/>
                        </a:rPr>
                        <a:t>Avg</a:t>
                      </a:r>
                      <a:r>
                        <a:rPr lang="en-US" sz="1200">
                          <a:solidFill>
                            <a:schemeClr val="tx1"/>
                          </a:solidFill>
                          <a:effectLst/>
                        </a:rPr>
                        <a:t>.  Event Temperature (F)</a:t>
                      </a:r>
                      <a:endParaRPr lang="en-US" sz="1200" b="1">
                        <a:solidFill>
                          <a:schemeClr val="tx1"/>
                        </a:solidFill>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4703359"/>
                  </a:ext>
                </a:extLst>
              </a:tr>
              <a:tr h="190500">
                <a:tc>
                  <a:txBody>
                    <a:bodyPr/>
                    <a:lstStyle/>
                    <a:p>
                      <a:pPr marL="0" marR="0">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 DRAM</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51.4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215.90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18.5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0.95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72.7</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580412"/>
                  </a:ext>
                </a:extLst>
              </a:tr>
              <a:tr h="190500">
                <a:tc>
                  <a:txBody>
                    <a:bodyPr/>
                    <a:lstStyle/>
                    <a:p>
                      <a:pPr marL="0" marR="0">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 DSGS</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274.97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86.4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3.90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pPr>
                      <a:r>
                        <a:rPr lang="en-US" sz="10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80.8</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5487518"/>
                  </a:ext>
                </a:extLst>
              </a:tr>
            </a:tbl>
          </a:graphicData>
        </a:graphic>
      </p:graphicFrame>
      <p:pic>
        <p:nvPicPr>
          <p:cNvPr id="8" name="Picture 7">
            <a:extLst>
              <a:ext uri="{FF2B5EF4-FFF2-40B4-BE49-F238E27FC236}">
                <a16:creationId xmlns:a16="http://schemas.microsoft.com/office/drawing/2014/main" id="{BF0DE4AC-46CB-639E-C4BB-8FD73E72ED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069" y="975501"/>
            <a:ext cx="4021751" cy="2346021"/>
          </a:xfrm>
          <a:prstGeom prst="rect">
            <a:avLst/>
          </a:prstGeom>
          <a:noFill/>
          <a:ln>
            <a:noFill/>
          </a:ln>
        </p:spPr>
      </p:pic>
      <p:pic>
        <p:nvPicPr>
          <p:cNvPr id="6" name="Picture 5">
            <a:extLst>
              <a:ext uri="{FF2B5EF4-FFF2-40B4-BE49-F238E27FC236}">
                <a16:creationId xmlns:a16="http://schemas.microsoft.com/office/drawing/2014/main" id="{68145853-757B-E1F8-28CE-B75616C686C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995" y="976387"/>
            <a:ext cx="4021751" cy="2346021"/>
          </a:xfrm>
          <a:prstGeom prst="rect">
            <a:avLst/>
          </a:prstGeom>
          <a:noFill/>
          <a:ln>
            <a:noFill/>
          </a:ln>
        </p:spPr>
      </p:pic>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dirty="0"/>
              <a:t>SCE DRAM and DSGS Average Event Day</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sp>
        <p:nvSpPr>
          <p:cNvPr id="9" name="Text Placeholder 3">
            <a:extLst>
              <a:ext uri="{FF2B5EF4-FFF2-40B4-BE49-F238E27FC236}">
                <a16:creationId xmlns:a16="http://schemas.microsoft.com/office/drawing/2014/main" id="{7CC644D2-9C5E-4384-A0AE-626F1B53E748}"/>
              </a:ext>
            </a:extLst>
          </p:cNvPr>
          <p:cNvSpPr>
            <a:spLocks noGrp="1"/>
          </p:cNvSpPr>
          <p:nvPr>
            <p:ph type="body" sz="quarter" idx="16"/>
          </p:nvPr>
        </p:nvSpPr>
        <p:spPr>
          <a:xfrm>
            <a:off x="389995" y="4054155"/>
            <a:ext cx="8296804" cy="245116"/>
          </a:xfrm>
        </p:spPr>
        <p:txBody>
          <a:bodyPr/>
          <a:lstStyle/>
          <a:p>
            <a:pPr marL="0" indent="0">
              <a:buNone/>
            </a:pPr>
            <a:r>
              <a:rPr lang="en-US" sz="800" dirty="0">
                <a:solidFill>
                  <a:schemeClr val="tx1"/>
                </a:solidFill>
              </a:rPr>
              <a:t>Note: Average impacts. Event days not meeting 15/15 reporting rules are excluded from event specific hourly per capita impacts. </a:t>
            </a:r>
          </a:p>
          <a:p>
            <a:pPr marL="0" indent="0">
              <a:buNone/>
            </a:pPr>
            <a:endParaRPr lang="en-US" sz="800" dirty="0">
              <a:solidFill>
                <a:schemeClr val="tx1"/>
              </a:solidFill>
            </a:endParaRPr>
          </a:p>
          <a:p>
            <a:endParaRPr lang="en-US" sz="1100" dirty="0"/>
          </a:p>
          <a:p>
            <a:endParaRPr lang="en-US" dirty="0"/>
          </a:p>
        </p:txBody>
      </p:sp>
    </p:spTree>
    <p:extLst>
      <p:ext uri="{BB962C8B-B14F-4D97-AF65-F5344CB8AC3E}">
        <p14:creationId xmlns:p14="http://schemas.microsoft.com/office/powerpoint/2010/main" val="1592883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 shot of a graph&#10;&#10;AI-generated content may be incorrect.">
            <a:extLst>
              <a:ext uri="{FF2B5EF4-FFF2-40B4-BE49-F238E27FC236}">
                <a16:creationId xmlns:a16="http://schemas.microsoft.com/office/drawing/2014/main" id="{6AC152C4-B269-2C23-D6A7-13AD7E705614}"/>
              </a:ext>
            </a:extLst>
          </p:cNvPr>
          <p:cNvPicPr>
            <a:picLocks noChangeAspect="1"/>
          </p:cNvPicPr>
          <p:nvPr/>
        </p:nvPicPr>
        <p:blipFill>
          <a:blip r:embed="rId3"/>
          <a:stretch>
            <a:fillRect/>
          </a:stretch>
        </p:blipFill>
        <p:spPr>
          <a:xfrm>
            <a:off x="685792" y="973928"/>
            <a:ext cx="7772416" cy="3200407"/>
          </a:xfrm>
          <a:prstGeom prst="rect">
            <a:avLst/>
          </a:prstGeom>
        </p:spPr>
      </p:pic>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PG&amp;E Average Event Impact</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sp>
        <p:nvSpPr>
          <p:cNvPr id="10" name="Text Placeholder 3">
            <a:extLst>
              <a:ext uri="{FF2B5EF4-FFF2-40B4-BE49-F238E27FC236}">
                <a16:creationId xmlns:a16="http://schemas.microsoft.com/office/drawing/2014/main" id="{05D68178-C70D-4432-A1D8-748A5C7E08D2}"/>
              </a:ext>
            </a:extLst>
          </p:cNvPr>
          <p:cNvSpPr>
            <a:spLocks noGrp="1"/>
          </p:cNvSpPr>
          <p:nvPr>
            <p:ph type="body" sz="quarter" idx="16"/>
          </p:nvPr>
        </p:nvSpPr>
        <p:spPr>
          <a:xfrm>
            <a:off x="1044710" y="4013587"/>
            <a:ext cx="7054580" cy="488529"/>
          </a:xfrm>
        </p:spPr>
        <p:txBody>
          <a:bodyPr/>
          <a:lstStyle/>
          <a:p>
            <a:pPr marL="0" indent="0">
              <a:buNone/>
            </a:pPr>
            <a:r>
              <a:rPr lang="en-US" sz="1000" dirty="0">
                <a:solidFill>
                  <a:schemeClr val="tx1"/>
                </a:solidFill>
              </a:rPr>
              <a:t>Average per facility impacts by PG&amp;E event day. Event days and programs not meeting 15/15 reporting rules are excluded. </a:t>
            </a:r>
          </a:p>
          <a:p>
            <a:pPr marL="0" indent="0">
              <a:buNone/>
            </a:pPr>
            <a:r>
              <a:rPr lang="en-US" sz="1000" dirty="0">
                <a:solidFill>
                  <a:schemeClr val="tx1"/>
                </a:solidFill>
              </a:rPr>
              <a:t>Event days with multiple dispatches are averaged together</a:t>
            </a:r>
          </a:p>
          <a:p>
            <a:endParaRPr lang="en-US" sz="1100" dirty="0"/>
          </a:p>
          <a:p>
            <a:endParaRPr lang="en-US" dirty="0"/>
          </a:p>
        </p:txBody>
      </p:sp>
    </p:spTree>
    <p:extLst>
      <p:ext uri="{BB962C8B-B14F-4D97-AF65-F5344CB8AC3E}">
        <p14:creationId xmlns:p14="http://schemas.microsoft.com/office/powerpoint/2010/main" val="200549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F99F3-59AC-D6B7-6969-6117FFADEE6D}"/>
            </a:ext>
          </a:extLst>
        </p:cNvPr>
        <p:cNvGrpSpPr/>
        <p:nvPr/>
      </p:nvGrpSpPr>
      <p:grpSpPr>
        <a:xfrm>
          <a:off x="0" y="0"/>
          <a:ext cx="0" cy="0"/>
          <a:chOff x="0" y="0"/>
          <a:chExt cx="0" cy="0"/>
        </a:xfrm>
      </p:grpSpPr>
      <p:pic>
        <p:nvPicPr>
          <p:cNvPr id="6" name="Picture 5" descr="A screen shot of a graph&#10;&#10;AI-generated content may be incorrect.">
            <a:extLst>
              <a:ext uri="{FF2B5EF4-FFF2-40B4-BE49-F238E27FC236}">
                <a16:creationId xmlns:a16="http://schemas.microsoft.com/office/drawing/2014/main" id="{8A09BAD5-A9F6-B470-0C35-36A5AE8D104B}"/>
              </a:ext>
            </a:extLst>
          </p:cNvPr>
          <p:cNvPicPr>
            <a:picLocks noChangeAspect="1"/>
          </p:cNvPicPr>
          <p:nvPr/>
        </p:nvPicPr>
        <p:blipFill>
          <a:blip r:embed="rId3"/>
          <a:stretch>
            <a:fillRect/>
          </a:stretch>
        </p:blipFill>
        <p:spPr>
          <a:xfrm>
            <a:off x="685792" y="973928"/>
            <a:ext cx="7772416" cy="3200407"/>
          </a:xfrm>
          <a:prstGeom prst="rect">
            <a:avLst/>
          </a:prstGeom>
        </p:spPr>
      </p:pic>
      <p:sp>
        <p:nvSpPr>
          <p:cNvPr id="2" name="Title 1">
            <a:extLst>
              <a:ext uri="{FF2B5EF4-FFF2-40B4-BE49-F238E27FC236}">
                <a16:creationId xmlns:a16="http://schemas.microsoft.com/office/drawing/2014/main" id="{77E15C14-53BC-FE82-CD1B-C804634A0331}"/>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4157DB5E-08DE-271A-72B8-9839AC76A675}"/>
              </a:ext>
            </a:extLst>
          </p:cNvPr>
          <p:cNvSpPr>
            <a:spLocks noGrp="1"/>
          </p:cNvSpPr>
          <p:nvPr>
            <p:ph type="body" sz="quarter" idx="15"/>
          </p:nvPr>
        </p:nvSpPr>
        <p:spPr/>
        <p:txBody>
          <a:bodyPr/>
          <a:lstStyle/>
          <a:p>
            <a:r>
              <a:rPr lang="en-US" dirty="0"/>
              <a:t>SCE Average Event Impact</a:t>
            </a:r>
          </a:p>
        </p:txBody>
      </p:sp>
      <p:sp>
        <p:nvSpPr>
          <p:cNvPr id="5" name="Footer Placeholder 4">
            <a:extLst>
              <a:ext uri="{FF2B5EF4-FFF2-40B4-BE49-F238E27FC236}">
                <a16:creationId xmlns:a16="http://schemas.microsoft.com/office/drawing/2014/main" id="{AE2E7818-36A1-B4F4-ABB8-B8C0FBE19F3D}"/>
              </a:ext>
            </a:extLst>
          </p:cNvPr>
          <p:cNvSpPr>
            <a:spLocks noGrp="1"/>
          </p:cNvSpPr>
          <p:nvPr>
            <p:ph type="ftr" sz="quarter" idx="3"/>
          </p:nvPr>
        </p:nvSpPr>
        <p:spPr/>
        <p:txBody>
          <a:bodyPr/>
          <a:lstStyle/>
          <a:p>
            <a:r>
              <a:rPr lang="en-US" dirty="0"/>
              <a:t>Voltus Load Impact Protocols Workshop</a:t>
            </a:r>
          </a:p>
        </p:txBody>
      </p:sp>
      <p:sp>
        <p:nvSpPr>
          <p:cNvPr id="10" name="Text Placeholder 3">
            <a:extLst>
              <a:ext uri="{FF2B5EF4-FFF2-40B4-BE49-F238E27FC236}">
                <a16:creationId xmlns:a16="http://schemas.microsoft.com/office/drawing/2014/main" id="{0BAAB6CC-BBC7-59FC-02EE-599AB081DF99}"/>
              </a:ext>
            </a:extLst>
          </p:cNvPr>
          <p:cNvSpPr>
            <a:spLocks noGrp="1"/>
          </p:cNvSpPr>
          <p:nvPr>
            <p:ph type="body" sz="quarter" idx="16"/>
          </p:nvPr>
        </p:nvSpPr>
        <p:spPr>
          <a:xfrm>
            <a:off x="1044710" y="4013587"/>
            <a:ext cx="7054580" cy="488529"/>
          </a:xfrm>
        </p:spPr>
        <p:txBody>
          <a:bodyPr/>
          <a:lstStyle/>
          <a:p>
            <a:pPr marL="0" indent="0">
              <a:buNone/>
            </a:pPr>
            <a:r>
              <a:rPr lang="en-US" sz="1000" dirty="0">
                <a:solidFill>
                  <a:schemeClr val="tx1"/>
                </a:solidFill>
              </a:rPr>
              <a:t>Average per facility impacts by SCE event day. Event days and programs not meeting 15/15 reporting rules are excluded. </a:t>
            </a:r>
          </a:p>
          <a:p>
            <a:pPr marL="0" indent="0">
              <a:buNone/>
            </a:pPr>
            <a:r>
              <a:rPr lang="en-US" sz="1000" dirty="0">
                <a:solidFill>
                  <a:schemeClr val="tx1"/>
                </a:solidFill>
              </a:rPr>
              <a:t>Event days with multiple dispatches are averaged together</a:t>
            </a:r>
          </a:p>
          <a:p>
            <a:endParaRPr lang="en-US" sz="1100" dirty="0"/>
          </a:p>
          <a:p>
            <a:endParaRPr lang="en-US" dirty="0"/>
          </a:p>
        </p:txBody>
      </p:sp>
    </p:spTree>
    <p:extLst>
      <p:ext uri="{BB962C8B-B14F-4D97-AF65-F5344CB8AC3E}">
        <p14:creationId xmlns:p14="http://schemas.microsoft.com/office/powerpoint/2010/main" val="267420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A85333B-1E58-5E8E-6B73-103E66083275}"/>
              </a:ext>
            </a:extLst>
          </p:cNvPr>
          <p:cNvPicPr>
            <a:picLocks noChangeAspect="1"/>
          </p:cNvPicPr>
          <p:nvPr/>
        </p:nvPicPr>
        <p:blipFill>
          <a:blip r:embed="rId3"/>
          <a:stretch>
            <a:fillRect/>
          </a:stretch>
        </p:blipFill>
        <p:spPr>
          <a:xfrm>
            <a:off x="3302876" y="780233"/>
            <a:ext cx="5426392" cy="3518210"/>
          </a:xfrm>
          <a:prstGeom prst="rect">
            <a:avLst/>
          </a:prstGeom>
        </p:spPr>
      </p:pic>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Post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dirty="0"/>
              <a:t>Average Impacts By Load Type</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sp>
        <p:nvSpPr>
          <p:cNvPr id="12" name="Text Placeholder 3">
            <a:extLst>
              <a:ext uri="{FF2B5EF4-FFF2-40B4-BE49-F238E27FC236}">
                <a16:creationId xmlns:a16="http://schemas.microsoft.com/office/drawing/2014/main" id="{D7B467F4-BE16-4DEB-8932-8590BD6FEE7A}"/>
              </a:ext>
            </a:extLst>
          </p:cNvPr>
          <p:cNvSpPr>
            <a:spLocks noGrp="1"/>
          </p:cNvSpPr>
          <p:nvPr>
            <p:ph type="body" sz="quarter" idx="16"/>
          </p:nvPr>
        </p:nvSpPr>
        <p:spPr>
          <a:xfrm>
            <a:off x="369559" y="1511807"/>
            <a:ext cx="2933317" cy="2794679"/>
          </a:xfrm>
        </p:spPr>
        <p:txBody>
          <a:bodyPr/>
          <a:lstStyle/>
          <a:p>
            <a:pPr marL="0" indent="0">
              <a:buNone/>
            </a:pPr>
            <a:r>
              <a:rPr lang="en-US" sz="1400" dirty="0">
                <a:solidFill>
                  <a:schemeClr val="tx1"/>
                </a:solidFill>
              </a:rPr>
              <a:t>Misc. Machinery and Manufacturing Equipment provided the largest load reduction, followed by Food Processing and Agriculture Equipment. (All redacted)</a:t>
            </a:r>
          </a:p>
          <a:p>
            <a:pPr marL="0" indent="0">
              <a:buNone/>
            </a:pPr>
            <a:endParaRPr lang="en-US" dirty="0">
              <a:solidFill>
                <a:schemeClr val="tx1"/>
              </a:solidFill>
            </a:endParaRPr>
          </a:p>
          <a:p>
            <a:pPr marL="0" indent="0">
              <a:buNone/>
            </a:pPr>
            <a:r>
              <a:rPr lang="en-US" sz="1400" dirty="0">
                <a:solidFill>
                  <a:schemeClr val="tx1"/>
                </a:solidFill>
              </a:rPr>
              <a:t>HVAC and Pumping loads lower per capita reductions, but it’s balanced by a larger number in the portfolio.</a:t>
            </a:r>
          </a:p>
        </p:txBody>
      </p:sp>
      <p:sp>
        <p:nvSpPr>
          <p:cNvPr id="7" name="Text Placeholder 3">
            <a:extLst>
              <a:ext uri="{FF2B5EF4-FFF2-40B4-BE49-F238E27FC236}">
                <a16:creationId xmlns:a16="http://schemas.microsoft.com/office/drawing/2014/main" id="{C1CDCDA8-EB59-8D78-1B23-1F69088CCEBF}"/>
              </a:ext>
            </a:extLst>
          </p:cNvPr>
          <p:cNvSpPr txBox="1">
            <a:spLocks/>
          </p:cNvSpPr>
          <p:nvPr/>
        </p:nvSpPr>
        <p:spPr>
          <a:xfrm>
            <a:off x="4572000" y="4298443"/>
            <a:ext cx="4417290" cy="119303"/>
          </a:xfrm>
          <a:prstGeom prst="rect">
            <a:avLst/>
          </a:prstGeom>
        </p:spPr>
        <p:txBody>
          <a:bodyPr vert="horz"/>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800" dirty="0">
                <a:solidFill>
                  <a:schemeClr val="tx1"/>
                </a:solidFill>
              </a:rPr>
              <a:t>Note:. Segments not meeting 15/15 reporting rules are excluded. </a:t>
            </a:r>
          </a:p>
          <a:p>
            <a:pPr marL="0" indent="0">
              <a:buFont typeface="Lucida Grande"/>
              <a:buNone/>
            </a:pPr>
            <a:endParaRPr lang="en-US" sz="800" dirty="0">
              <a:solidFill>
                <a:schemeClr val="tx1"/>
              </a:solidFill>
            </a:endParaRPr>
          </a:p>
          <a:p>
            <a:endParaRPr lang="en-US" sz="1100" dirty="0"/>
          </a:p>
          <a:p>
            <a:endParaRPr lang="en-US" dirty="0"/>
          </a:p>
        </p:txBody>
      </p:sp>
      <p:sp>
        <p:nvSpPr>
          <p:cNvPr id="4" name="Rectangle 3">
            <a:extLst>
              <a:ext uri="{FF2B5EF4-FFF2-40B4-BE49-F238E27FC236}">
                <a16:creationId xmlns:a16="http://schemas.microsoft.com/office/drawing/2014/main" id="{1CCCFC26-D1E2-CC10-2B0B-863296A18EC1}"/>
              </a:ext>
            </a:extLst>
          </p:cNvPr>
          <p:cNvSpPr/>
          <p:nvPr/>
        </p:nvSpPr>
        <p:spPr>
          <a:xfrm>
            <a:off x="3541690" y="444321"/>
            <a:ext cx="431442" cy="4572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00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dirty="0"/>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1912411"/>
            <a:ext cx="8211705" cy="1323439"/>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sz="4000"/>
              <a:t>Ex Ante Methodology</a:t>
            </a:r>
          </a:p>
          <a:p>
            <a:r>
              <a:rPr lang="en-US" sz="4000"/>
              <a:t>And Impacts </a:t>
            </a:r>
          </a:p>
        </p:txBody>
      </p:sp>
    </p:spTree>
    <p:extLst>
      <p:ext uri="{BB962C8B-B14F-4D97-AF65-F5344CB8AC3E}">
        <p14:creationId xmlns:p14="http://schemas.microsoft.com/office/powerpoint/2010/main" val="235145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Methodology</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a:t>Overview</a:t>
            </a:r>
          </a:p>
        </p:txBody>
      </p:sp>
      <p:sp>
        <p:nvSpPr>
          <p:cNvPr id="4" name="Text Placeholder 3">
            <a:extLst>
              <a:ext uri="{FF2B5EF4-FFF2-40B4-BE49-F238E27FC236}">
                <a16:creationId xmlns:a16="http://schemas.microsoft.com/office/drawing/2014/main" id="{706560C6-6F3C-4342-A4D7-4FE1FE51CA0E}"/>
              </a:ext>
            </a:extLst>
          </p:cNvPr>
          <p:cNvSpPr>
            <a:spLocks noGrp="1"/>
          </p:cNvSpPr>
          <p:nvPr>
            <p:ph type="body" sz="quarter" idx="16"/>
          </p:nvPr>
        </p:nvSpPr>
        <p:spPr>
          <a:xfrm>
            <a:off x="361949" y="971550"/>
            <a:ext cx="5246800" cy="2959497"/>
          </a:xfrm>
        </p:spPr>
        <p:txBody>
          <a:bodyPr vert="horz" lIns="91440" tIns="45720" rIns="91440" bIns="45720" anchor="t"/>
          <a:lstStyle/>
          <a:p>
            <a:pPr marL="0" indent="0">
              <a:buNone/>
            </a:pPr>
            <a:r>
              <a:rPr lang="en-US" sz="1500" dirty="0">
                <a:solidFill>
                  <a:schemeClr val="tx1"/>
                </a:solidFill>
              </a:rPr>
              <a:t>The ex ante methodology used adjusted ex post customer-specific regressions. </a:t>
            </a:r>
          </a:p>
          <a:p>
            <a:endParaRPr lang="en-US" sz="1200" b="1" dirty="0">
              <a:solidFill>
                <a:schemeClr val="tx1"/>
              </a:solidFill>
            </a:endParaRPr>
          </a:p>
          <a:p>
            <a:r>
              <a:rPr lang="en-US" sz="1400" b="1" dirty="0">
                <a:solidFill>
                  <a:schemeClr val="tx1"/>
                </a:solidFill>
              </a:rPr>
              <a:t>Step 1:</a:t>
            </a:r>
            <a:r>
              <a:rPr lang="en-US" sz="1400" dirty="0">
                <a:solidFill>
                  <a:schemeClr val="tx1"/>
                </a:solidFill>
              </a:rPr>
              <a:t> Predicted per-customer weather-adjusted reference loads </a:t>
            </a:r>
          </a:p>
          <a:p>
            <a:r>
              <a:rPr lang="en-US" sz="1400" b="1" dirty="0">
                <a:solidFill>
                  <a:schemeClr val="tx1"/>
                </a:solidFill>
              </a:rPr>
              <a:t>Step 2:  </a:t>
            </a:r>
            <a:r>
              <a:rPr lang="en-US" sz="1400" dirty="0">
                <a:solidFill>
                  <a:schemeClr val="tx1"/>
                </a:solidFill>
              </a:rPr>
              <a:t>Estimate Ex Ante Impacts as a percent load reduction for each group of participants for each load type and </a:t>
            </a:r>
            <a:r>
              <a:rPr lang="en-US" sz="1400" dirty="0" err="1">
                <a:solidFill>
                  <a:schemeClr val="tx1"/>
                </a:solidFill>
              </a:rPr>
              <a:t>SubLap</a:t>
            </a:r>
            <a:r>
              <a:rPr lang="en-US" sz="1400" dirty="0">
                <a:solidFill>
                  <a:schemeClr val="tx1"/>
                </a:solidFill>
              </a:rPr>
              <a:t> combination</a:t>
            </a:r>
          </a:p>
          <a:p>
            <a:r>
              <a:rPr lang="en-US" sz="1400" b="1" dirty="0">
                <a:solidFill>
                  <a:schemeClr val="tx1"/>
                </a:solidFill>
              </a:rPr>
              <a:t>Step 3</a:t>
            </a:r>
            <a:r>
              <a:rPr lang="en-US" sz="1400" dirty="0">
                <a:solidFill>
                  <a:schemeClr val="tx1"/>
                </a:solidFill>
              </a:rPr>
              <a:t>: Apply percent load reductions to reference loads, include degradation for events longer than estimated event hours</a:t>
            </a:r>
          </a:p>
          <a:p>
            <a:r>
              <a:rPr lang="en-US" sz="1400" b="1" dirty="0">
                <a:solidFill>
                  <a:schemeClr val="tx1"/>
                </a:solidFill>
              </a:rPr>
              <a:t>Step 4: </a:t>
            </a:r>
            <a:r>
              <a:rPr lang="en-US" sz="1400" dirty="0" err="1">
                <a:solidFill>
                  <a:schemeClr val="tx1"/>
                </a:solidFill>
              </a:rPr>
              <a:t>SubLAP</a:t>
            </a:r>
            <a:r>
              <a:rPr lang="en-US" sz="1400" dirty="0">
                <a:solidFill>
                  <a:schemeClr val="tx1"/>
                </a:solidFill>
              </a:rPr>
              <a:t> and Load Type hourly per capita impacts are applied to the participant enrollment forecast to calculate total ex ante MW </a:t>
            </a:r>
          </a:p>
          <a:p>
            <a:endParaRPr lang="en-US" dirty="0">
              <a:solidFill>
                <a:schemeClr val="tx1"/>
              </a:solidFill>
            </a:endParaRP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graphicFrame>
        <p:nvGraphicFramePr>
          <p:cNvPr id="8" name="Table 7">
            <a:extLst>
              <a:ext uri="{FF2B5EF4-FFF2-40B4-BE49-F238E27FC236}">
                <a16:creationId xmlns:a16="http://schemas.microsoft.com/office/drawing/2014/main" id="{A8A1D0FA-6AE8-4070-993A-4221BAA744D4}"/>
              </a:ext>
            </a:extLst>
          </p:cNvPr>
          <p:cNvGraphicFramePr>
            <a:graphicFrameLocks noGrp="1"/>
          </p:cNvGraphicFramePr>
          <p:nvPr>
            <p:extLst>
              <p:ext uri="{D42A27DB-BD31-4B8C-83A1-F6EECF244321}">
                <p14:modId xmlns:p14="http://schemas.microsoft.com/office/powerpoint/2010/main" val="1668812528"/>
              </p:ext>
            </p:extLst>
          </p:nvPr>
        </p:nvGraphicFramePr>
        <p:xfrm>
          <a:off x="5747257" y="1733840"/>
          <a:ext cx="3034794" cy="1596953"/>
        </p:xfrm>
        <a:graphic>
          <a:graphicData uri="http://schemas.openxmlformats.org/drawingml/2006/table">
            <a:tbl>
              <a:tblPr firstRow="1" firstCol="1" bandRow="1">
                <a:tableStyleId>{17292A2E-F333-43FB-9621-5CBBE7FDCDCB}</a:tableStyleId>
              </a:tblPr>
              <a:tblGrid>
                <a:gridCol w="1011598">
                  <a:extLst>
                    <a:ext uri="{9D8B030D-6E8A-4147-A177-3AD203B41FA5}">
                      <a16:colId xmlns:a16="http://schemas.microsoft.com/office/drawing/2014/main" val="4293765978"/>
                    </a:ext>
                  </a:extLst>
                </a:gridCol>
                <a:gridCol w="1008464">
                  <a:extLst>
                    <a:ext uri="{9D8B030D-6E8A-4147-A177-3AD203B41FA5}">
                      <a16:colId xmlns:a16="http://schemas.microsoft.com/office/drawing/2014/main" val="4045643898"/>
                    </a:ext>
                  </a:extLst>
                </a:gridCol>
                <a:gridCol w="1014732">
                  <a:extLst>
                    <a:ext uri="{9D8B030D-6E8A-4147-A177-3AD203B41FA5}">
                      <a16:colId xmlns:a16="http://schemas.microsoft.com/office/drawing/2014/main" val="3527661566"/>
                    </a:ext>
                  </a:extLst>
                </a:gridCol>
              </a:tblGrid>
              <a:tr h="476293">
                <a:tc>
                  <a:txBody>
                    <a:bodyPr/>
                    <a:lstStyle/>
                    <a:p>
                      <a:pPr algn="ctr" rtl="0" fontAlgn="ctr"/>
                      <a:r>
                        <a:rPr lang="en-US" sz="1200" b="1" u="none" strike="noStrike">
                          <a:solidFill>
                            <a:srgbClr val="141619"/>
                          </a:solidFill>
                          <a:effectLst/>
                        </a:rPr>
                        <a:t>Hour Ending</a:t>
                      </a:r>
                      <a:endParaRPr lang="en-US" sz="1200" b="1" i="0" u="none" strike="noStrike">
                        <a:solidFill>
                          <a:srgbClr val="141619"/>
                        </a:solidFill>
                        <a:effectLst/>
                        <a:latin typeface="Tw Cen MT" panose="020B0602020104020603" pitchFamily="34" charset="0"/>
                      </a:endParaRPr>
                    </a:p>
                  </a:txBody>
                  <a:tcPr marL="9525" marR="9525" marT="9525" marB="0" anchor="ct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PG&amp;E</a:t>
                      </a:r>
                    </a:p>
                  </a:txBody>
                  <a:tcPr marL="9525" marR="9525" marT="9525" marB="0" anchor="ct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SCE</a:t>
                      </a:r>
                    </a:p>
                  </a:txBody>
                  <a:tcPr marL="9525" marR="9525" marT="9525" marB="0" anchor="ctr"/>
                </a:tc>
                <a:extLst>
                  <a:ext uri="{0D108BD9-81ED-4DB2-BD59-A6C34878D82A}">
                    <a16:rowId xmlns:a16="http://schemas.microsoft.com/office/drawing/2014/main" val="2667189832"/>
                  </a:ext>
                </a:extLst>
              </a:tr>
              <a:tr h="224132">
                <a:tc>
                  <a:txBody>
                    <a:bodyPr/>
                    <a:lstStyle/>
                    <a:p>
                      <a:pPr algn="ctr" rtl="0" fontAlgn="ctr"/>
                      <a:r>
                        <a:rPr lang="en-US" sz="1200" b="0" u="none" strike="noStrike" dirty="0">
                          <a:solidFill>
                            <a:srgbClr val="141619"/>
                          </a:solidFill>
                          <a:effectLst/>
                        </a:rPr>
                        <a:t>HE 17</a:t>
                      </a:r>
                      <a:endParaRPr lang="en-US" sz="1200" b="0" i="0" u="none" strike="noStrike" dirty="0">
                        <a:solidFill>
                          <a:srgbClr val="141619"/>
                        </a:solidFill>
                        <a:effectLst/>
                        <a:latin typeface="Tw Cen MT" panose="020B0602020104020603" pitchFamily="34" charset="0"/>
                      </a:endParaRPr>
                    </a:p>
                  </a:txBody>
                  <a:tcPr marL="9525" marR="9525" marT="9525" marB="0" anchor="ctr"/>
                </a:tc>
                <a:tc>
                  <a:txBody>
                    <a:bodyPr/>
                    <a:lstStyle/>
                    <a:p>
                      <a:pPr marL="0" algn="ctr" defTabSz="457200" rtl="0" eaLnBrk="1" fontAlgn="ctr" latinLnBrk="0" hangingPunct="1"/>
                      <a:r>
                        <a:rPr lang="en-US" sz="1200" b="0" u="none" strike="noStrike" kern="1200" dirty="0">
                          <a:solidFill>
                            <a:srgbClr val="141619"/>
                          </a:solidFill>
                          <a:effectLst/>
                          <a:latin typeface="+mn-lt"/>
                          <a:ea typeface="+mn-ea"/>
                          <a:cs typeface="+mn-cs"/>
                        </a:rPr>
                        <a:t>1,718</a:t>
                      </a:r>
                    </a:p>
                  </a:txBody>
                  <a:tcPr marL="4233" marR="4233" marT="4233" marB="0" anchor="b"/>
                </a:tc>
                <a:tc>
                  <a:txBody>
                    <a:bodyPr/>
                    <a:lstStyle/>
                    <a:p>
                      <a:pPr marL="0" algn="ctr" defTabSz="457200" rtl="0" eaLnBrk="1" fontAlgn="ctr" latinLnBrk="0" hangingPunct="1"/>
                      <a:r>
                        <a:rPr lang="en-US" sz="1200" b="0" u="none" strike="noStrike" kern="1200">
                          <a:solidFill>
                            <a:srgbClr val="141619"/>
                          </a:solidFill>
                          <a:effectLst/>
                          <a:latin typeface="+mn-lt"/>
                          <a:ea typeface="+mn-ea"/>
                          <a:cs typeface="+mn-cs"/>
                        </a:rPr>
                        <a:t>1,441</a:t>
                      </a:r>
                    </a:p>
                  </a:txBody>
                  <a:tcPr marL="4233" marR="4233" marT="4233" marB="0" anchor="b"/>
                </a:tc>
                <a:extLst>
                  <a:ext uri="{0D108BD9-81ED-4DB2-BD59-A6C34878D82A}">
                    <a16:rowId xmlns:a16="http://schemas.microsoft.com/office/drawing/2014/main" val="3272120899"/>
                  </a:ext>
                </a:extLst>
              </a:tr>
              <a:tr h="224132">
                <a:tc>
                  <a:txBody>
                    <a:bodyPr/>
                    <a:lstStyle/>
                    <a:p>
                      <a:pPr algn="ctr" rtl="0" fontAlgn="ctr"/>
                      <a:r>
                        <a:rPr lang="en-US" sz="1200" b="0" u="none" strike="noStrike" dirty="0">
                          <a:solidFill>
                            <a:srgbClr val="141619"/>
                          </a:solidFill>
                          <a:effectLst/>
                        </a:rPr>
                        <a:t>HE 18</a:t>
                      </a:r>
                      <a:endParaRPr lang="en-US" sz="1200" b="0" i="0" u="none" strike="noStrike" dirty="0">
                        <a:solidFill>
                          <a:srgbClr val="141619"/>
                        </a:solidFill>
                        <a:effectLst/>
                        <a:latin typeface="Tw Cen MT" panose="020B0602020104020603" pitchFamily="34" charset="0"/>
                      </a:endParaRPr>
                    </a:p>
                  </a:txBody>
                  <a:tcPr marL="9525" marR="9525" marT="9525" marB="0" anchor="ctr"/>
                </a:tc>
                <a:tc>
                  <a:txBody>
                    <a:bodyPr/>
                    <a:lstStyle/>
                    <a:p>
                      <a:pPr marL="0" algn="ctr" defTabSz="457200" rtl="0" eaLnBrk="1" fontAlgn="ctr" latinLnBrk="0" hangingPunct="1"/>
                      <a:r>
                        <a:rPr lang="en-US" sz="1200" b="0" u="none" strike="noStrike" kern="1200" dirty="0">
                          <a:solidFill>
                            <a:srgbClr val="141619"/>
                          </a:solidFill>
                          <a:effectLst/>
                          <a:latin typeface="+mn-lt"/>
                          <a:ea typeface="+mn-ea"/>
                          <a:cs typeface="+mn-cs"/>
                        </a:rPr>
                        <a:t>1,616</a:t>
                      </a:r>
                    </a:p>
                  </a:txBody>
                  <a:tcPr marL="4233" marR="4233" marT="4233" marB="0" anchor="b"/>
                </a:tc>
                <a:tc>
                  <a:txBody>
                    <a:bodyPr/>
                    <a:lstStyle/>
                    <a:p>
                      <a:pPr marL="0" algn="ctr" defTabSz="457200" rtl="0" eaLnBrk="1" fontAlgn="ctr" latinLnBrk="0" hangingPunct="1"/>
                      <a:r>
                        <a:rPr lang="en-US" sz="1200" b="0" u="none" strike="noStrike" kern="1200">
                          <a:solidFill>
                            <a:srgbClr val="141619"/>
                          </a:solidFill>
                          <a:effectLst/>
                          <a:latin typeface="+mn-lt"/>
                          <a:ea typeface="+mn-ea"/>
                          <a:cs typeface="+mn-cs"/>
                        </a:rPr>
                        <a:t>1,612</a:t>
                      </a:r>
                    </a:p>
                  </a:txBody>
                  <a:tcPr marL="4233" marR="4233" marT="4233" marB="0" anchor="b"/>
                </a:tc>
                <a:extLst>
                  <a:ext uri="{0D108BD9-81ED-4DB2-BD59-A6C34878D82A}">
                    <a16:rowId xmlns:a16="http://schemas.microsoft.com/office/drawing/2014/main" val="1612973725"/>
                  </a:ext>
                </a:extLst>
              </a:tr>
              <a:tr h="224132">
                <a:tc>
                  <a:txBody>
                    <a:bodyPr/>
                    <a:lstStyle/>
                    <a:p>
                      <a:pPr algn="ctr" rtl="0" fontAlgn="ctr"/>
                      <a:r>
                        <a:rPr lang="en-US" sz="1200" b="0" u="none" strike="noStrike" dirty="0">
                          <a:solidFill>
                            <a:srgbClr val="141619"/>
                          </a:solidFill>
                          <a:effectLst/>
                        </a:rPr>
                        <a:t>HE 19</a:t>
                      </a:r>
                      <a:endParaRPr lang="en-US" sz="1200" b="0" i="0" u="none" strike="noStrike" dirty="0">
                        <a:solidFill>
                          <a:srgbClr val="141619"/>
                        </a:solidFill>
                        <a:effectLst/>
                        <a:latin typeface="Tw Cen MT" panose="020B0602020104020603" pitchFamily="34" charset="0"/>
                      </a:endParaRPr>
                    </a:p>
                  </a:txBody>
                  <a:tcPr marL="9525" marR="9525" marT="9525" marB="0" anchor="ctr"/>
                </a:tc>
                <a:tc>
                  <a:txBody>
                    <a:bodyPr/>
                    <a:lstStyle/>
                    <a:p>
                      <a:pPr marL="0" algn="ctr" defTabSz="457200" rtl="0" eaLnBrk="1" fontAlgn="ctr" latinLnBrk="0" hangingPunct="1"/>
                      <a:r>
                        <a:rPr lang="en-US" sz="1200" b="0" u="none" strike="noStrike" kern="1200">
                          <a:solidFill>
                            <a:srgbClr val="141619"/>
                          </a:solidFill>
                          <a:effectLst/>
                          <a:latin typeface="+mn-lt"/>
                          <a:ea typeface="+mn-ea"/>
                          <a:cs typeface="+mn-cs"/>
                        </a:rPr>
                        <a:t>981</a:t>
                      </a:r>
                    </a:p>
                  </a:txBody>
                  <a:tcPr marL="4233" marR="4233" marT="4233" marB="0" anchor="b"/>
                </a:tc>
                <a:tc>
                  <a:txBody>
                    <a:bodyPr/>
                    <a:lstStyle/>
                    <a:p>
                      <a:pPr marL="0" algn="ctr" defTabSz="457200" rtl="0" eaLnBrk="1" fontAlgn="ctr" latinLnBrk="0" hangingPunct="1"/>
                      <a:r>
                        <a:rPr lang="en-US" sz="1200" b="0" u="none" strike="noStrike" kern="1200" dirty="0">
                          <a:solidFill>
                            <a:srgbClr val="141619"/>
                          </a:solidFill>
                          <a:effectLst/>
                          <a:latin typeface="+mn-lt"/>
                          <a:ea typeface="+mn-ea"/>
                          <a:cs typeface="+mn-cs"/>
                        </a:rPr>
                        <a:t>1,216</a:t>
                      </a:r>
                    </a:p>
                  </a:txBody>
                  <a:tcPr marL="4233" marR="4233" marT="4233" marB="0" anchor="b"/>
                </a:tc>
                <a:extLst>
                  <a:ext uri="{0D108BD9-81ED-4DB2-BD59-A6C34878D82A}">
                    <a16:rowId xmlns:a16="http://schemas.microsoft.com/office/drawing/2014/main" val="4020947362"/>
                  </a:ext>
                </a:extLst>
              </a:tr>
              <a:tr h="224132">
                <a:tc>
                  <a:txBody>
                    <a:bodyPr/>
                    <a:lstStyle/>
                    <a:p>
                      <a:pPr algn="ctr" rtl="0" fontAlgn="ctr"/>
                      <a:r>
                        <a:rPr lang="en-US" sz="1200" b="0" u="none" strike="noStrike" dirty="0">
                          <a:solidFill>
                            <a:srgbClr val="141619"/>
                          </a:solidFill>
                          <a:effectLst/>
                        </a:rPr>
                        <a:t>HE 20</a:t>
                      </a:r>
                      <a:endParaRPr lang="en-US" sz="1200" b="0" i="0" u="none" strike="noStrike" dirty="0">
                        <a:solidFill>
                          <a:srgbClr val="141619"/>
                        </a:solidFill>
                        <a:effectLst/>
                        <a:latin typeface="Tw Cen MT" panose="020B0602020104020603" pitchFamily="34" charset="0"/>
                      </a:endParaRPr>
                    </a:p>
                  </a:txBody>
                  <a:tcPr marL="9525" marR="9525" marT="9525" marB="0" anchor="ctr"/>
                </a:tc>
                <a:tc>
                  <a:txBody>
                    <a:bodyPr/>
                    <a:lstStyle/>
                    <a:p>
                      <a:pPr marL="0" algn="ctr" defTabSz="457200" rtl="0" eaLnBrk="1" fontAlgn="ctr" latinLnBrk="0" hangingPunct="1"/>
                      <a:r>
                        <a:rPr lang="en-US" sz="1200" b="0" u="none" strike="noStrike" kern="1200">
                          <a:solidFill>
                            <a:srgbClr val="141619"/>
                          </a:solidFill>
                          <a:effectLst/>
                          <a:latin typeface="+mn-lt"/>
                          <a:ea typeface="+mn-ea"/>
                          <a:cs typeface="+mn-cs"/>
                        </a:rPr>
                        <a:t>1,106</a:t>
                      </a:r>
                    </a:p>
                  </a:txBody>
                  <a:tcPr marL="4233" marR="4233" marT="4233" marB="0" anchor="b"/>
                </a:tc>
                <a:tc>
                  <a:txBody>
                    <a:bodyPr/>
                    <a:lstStyle/>
                    <a:p>
                      <a:pPr marL="0" algn="ctr" defTabSz="457200" rtl="0" eaLnBrk="1" fontAlgn="ctr" latinLnBrk="0" hangingPunct="1"/>
                      <a:r>
                        <a:rPr lang="en-US" sz="1200" b="0" u="none" strike="noStrike" kern="1200" dirty="0">
                          <a:solidFill>
                            <a:srgbClr val="141619"/>
                          </a:solidFill>
                          <a:effectLst/>
                          <a:latin typeface="+mn-lt"/>
                          <a:ea typeface="+mn-ea"/>
                          <a:cs typeface="+mn-cs"/>
                        </a:rPr>
                        <a:t>1,084</a:t>
                      </a:r>
                    </a:p>
                  </a:txBody>
                  <a:tcPr marL="4233" marR="4233" marT="4233" marB="0" anchor="b"/>
                </a:tc>
                <a:extLst>
                  <a:ext uri="{0D108BD9-81ED-4DB2-BD59-A6C34878D82A}">
                    <a16:rowId xmlns:a16="http://schemas.microsoft.com/office/drawing/2014/main" val="1826803228"/>
                  </a:ext>
                </a:extLst>
              </a:tr>
              <a:tr h="224132">
                <a:tc>
                  <a:txBody>
                    <a:bodyPr/>
                    <a:lstStyle/>
                    <a:p>
                      <a:pPr algn="ctr" rtl="0" fontAlgn="ctr"/>
                      <a:r>
                        <a:rPr lang="en-US" sz="1200" b="0" u="none" strike="noStrike" dirty="0">
                          <a:solidFill>
                            <a:srgbClr val="141619"/>
                          </a:solidFill>
                          <a:effectLst/>
                        </a:rPr>
                        <a:t>HE 21</a:t>
                      </a:r>
                      <a:endParaRPr lang="en-US" sz="1200" b="0" i="0" u="none" strike="noStrike" dirty="0">
                        <a:solidFill>
                          <a:srgbClr val="141619"/>
                        </a:solidFill>
                        <a:effectLst/>
                        <a:latin typeface="Tw Cen MT" panose="020B0602020104020603" pitchFamily="34" charset="0"/>
                      </a:endParaRPr>
                    </a:p>
                  </a:txBody>
                  <a:tcPr marL="9525" marR="9525" marT="9525" marB="0" anchor="ctr"/>
                </a:tc>
                <a:tc>
                  <a:txBody>
                    <a:bodyPr/>
                    <a:lstStyle/>
                    <a:p>
                      <a:pPr marL="0" algn="ctr" defTabSz="457200" rtl="0" eaLnBrk="1" fontAlgn="ctr" latinLnBrk="0" hangingPunct="1"/>
                      <a:r>
                        <a:rPr lang="en-US" sz="1200" b="0" u="none" strike="noStrike" kern="1200">
                          <a:solidFill>
                            <a:srgbClr val="141619"/>
                          </a:solidFill>
                          <a:effectLst/>
                          <a:latin typeface="+mn-lt"/>
                          <a:ea typeface="+mn-ea"/>
                          <a:cs typeface="+mn-cs"/>
                        </a:rPr>
                        <a:t>66</a:t>
                      </a:r>
                    </a:p>
                  </a:txBody>
                  <a:tcPr marL="4233" marR="4233" marT="4233" marB="0" anchor="b"/>
                </a:tc>
                <a:tc>
                  <a:txBody>
                    <a:bodyPr/>
                    <a:lstStyle/>
                    <a:p>
                      <a:pPr marL="0" algn="ctr" defTabSz="457200" rtl="0" eaLnBrk="1" fontAlgn="ctr" latinLnBrk="0" hangingPunct="1"/>
                      <a:r>
                        <a:rPr lang="en-US" sz="1200" b="0" u="none" strike="noStrike" kern="1200" dirty="0">
                          <a:solidFill>
                            <a:srgbClr val="141619"/>
                          </a:solidFill>
                          <a:effectLst/>
                          <a:latin typeface="+mn-lt"/>
                          <a:ea typeface="+mn-ea"/>
                          <a:cs typeface="+mn-cs"/>
                        </a:rPr>
                        <a:t>4</a:t>
                      </a:r>
                    </a:p>
                  </a:txBody>
                  <a:tcPr marL="4233" marR="4233" marT="4233" marB="0" anchor="b"/>
                </a:tc>
                <a:extLst>
                  <a:ext uri="{0D108BD9-81ED-4DB2-BD59-A6C34878D82A}">
                    <a16:rowId xmlns:a16="http://schemas.microsoft.com/office/drawing/2014/main" val="1743715851"/>
                  </a:ext>
                </a:extLst>
              </a:tr>
            </a:tbl>
          </a:graphicData>
        </a:graphic>
      </p:graphicFrame>
      <p:sp>
        <p:nvSpPr>
          <p:cNvPr id="9" name="TextBox 8">
            <a:extLst>
              <a:ext uri="{FF2B5EF4-FFF2-40B4-BE49-F238E27FC236}">
                <a16:creationId xmlns:a16="http://schemas.microsoft.com/office/drawing/2014/main" id="{26C8DA51-8F00-4A6A-9C57-6849EDB37B7E}"/>
              </a:ext>
            </a:extLst>
          </p:cNvPr>
          <p:cNvSpPr txBox="1"/>
          <p:nvPr/>
        </p:nvSpPr>
        <p:spPr>
          <a:xfrm>
            <a:off x="5436888" y="1422519"/>
            <a:ext cx="3655531" cy="307777"/>
          </a:xfrm>
          <a:prstGeom prst="rect">
            <a:avLst/>
          </a:prstGeom>
          <a:noFill/>
        </p:spPr>
        <p:txBody>
          <a:bodyPr wrap="square" rtlCol="0">
            <a:spAutoFit/>
          </a:bodyPr>
          <a:lstStyle/>
          <a:p>
            <a:pPr algn="ctr"/>
            <a:r>
              <a:rPr lang="en-US" sz="1400">
                <a:latin typeface="+mj-lt"/>
                <a:cs typeface="Calibri" panose="020F0502020204030204" pitchFamily="34" charset="0"/>
              </a:rPr>
              <a:t>Total Participant Event Hours By IOU and Hour</a:t>
            </a:r>
          </a:p>
        </p:txBody>
      </p:sp>
    </p:spTree>
    <p:extLst>
      <p:ext uri="{BB962C8B-B14F-4D97-AF65-F5344CB8AC3E}">
        <p14:creationId xmlns:p14="http://schemas.microsoft.com/office/powerpoint/2010/main" val="290770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graph&#10;&#10;AI-generated content may be incorrect.">
            <a:extLst>
              <a:ext uri="{FF2B5EF4-FFF2-40B4-BE49-F238E27FC236}">
                <a16:creationId xmlns:a16="http://schemas.microsoft.com/office/drawing/2014/main" id="{B39CA497-D85A-0966-5235-44AFB249F756}"/>
              </a:ext>
            </a:extLst>
          </p:cNvPr>
          <p:cNvPicPr>
            <a:picLocks noChangeAspect="1"/>
          </p:cNvPicPr>
          <p:nvPr/>
        </p:nvPicPr>
        <p:blipFill>
          <a:blip r:embed="rId3"/>
          <a:stretch>
            <a:fillRect/>
          </a:stretch>
        </p:blipFill>
        <p:spPr>
          <a:xfrm>
            <a:off x="5943593" y="1093956"/>
            <a:ext cx="3200407" cy="3200407"/>
          </a:xfrm>
          <a:prstGeom prst="rect">
            <a:avLst/>
          </a:prstGeom>
        </p:spPr>
      </p:pic>
      <p:pic>
        <p:nvPicPr>
          <p:cNvPr id="8" name="Picture 7" descr="A graph with numbers and lines&#10;&#10;AI-generated content may be incorrect.">
            <a:extLst>
              <a:ext uri="{FF2B5EF4-FFF2-40B4-BE49-F238E27FC236}">
                <a16:creationId xmlns:a16="http://schemas.microsoft.com/office/drawing/2014/main" id="{A962D530-7692-75B9-B386-4D17328335B4}"/>
              </a:ext>
            </a:extLst>
          </p:cNvPr>
          <p:cNvPicPr>
            <a:picLocks noChangeAspect="1"/>
          </p:cNvPicPr>
          <p:nvPr/>
        </p:nvPicPr>
        <p:blipFill>
          <a:blip r:embed="rId4"/>
          <a:stretch>
            <a:fillRect/>
          </a:stretch>
        </p:blipFill>
        <p:spPr>
          <a:xfrm>
            <a:off x="2814907" y="1093956"/>
            <a:ext cx="3200407" cy="3200407"/>
          </a:xfrm>
          <a:prstGeom prst="rect">
            <a:avLst/>
          </a:prstGeom>
        </p:spPr>
      </p:pic>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Forecasts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dirty="0"/>
              <a:t>Participant Forecasts 2026 through 2028</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sp>
        <p:nvSpPr>
          <p:cNvPr id="6" name="Text Placeholder 2">
            <a:extLst>
              <a:ext uri="{FF2B5EF4-FFF2-40B4-BE49-F238E27FC236}">
                <a16:creationId xmlns:a16="http://schemas.microsoft.com/office/drawing/2014/main" id="{20BCEFB5-484B-421A-92A7-0A90CB9FF39D}"/>
              </a:ext>
            </a:extLst>
          </p:cNvPr>
          <p:cNvSpPr txBox="1">
            <a:spLocks/>
          </p:cNvSpPr>
          <p:nvPr/>
        </p:nvSpPr>
        <p:spPr>
          <a:xfrm>
            <a:off x="361950" y="1145520"/>
            <a:ext cx="2604770" cy="3202960"/>
          </a:xfrm>
          <a:prstGeom prst="rect">
            <a:avLst/>
          </a:prstGeom>
          <a:noFill/>
          <a:ln>
            <a:noFill/>
          </a:ln>
        </p:spPr>
        <p:txBody>
          <a:bodyPr vert="horz" lIns="91440" tIns="45720" rIns="91440" bIns="45720" anchor="t"/>
          <a:lstStyle>
            <a:lvl1pPr marL="342900" indent="-3429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1pPr>
            <a:lvl2pPr marL="742950" indent="-285750" algn="l" defTabSz="457200" rtl="0" eaLnBrk="1" latinLnBrk="0" hangingPunct="1">
              <a:spcBef>
                <a:spcPct val="20000"/>
              </a:spcBef>
              <a:buClr>
                <a:srgbClr val="97B23E"/>
              </a:buClr>
              <a:buFont typeface="Arial"/>
              <a:buChar char="•"/>
              <a:defRPr sz="1600" b="0" i="0" kern="1200">
                <a:solidFill>
                  <a:schemeClr val="bg1"/>
                </a:solidFill>
                <a:latin typeface="+mn-lt"/>
                <a:ea typeface="+mn-ea"/>
                <a:cs typeface="Arial"/>
              </a:defRPr>
            </a:lvl2pPr>
            <a:lvl3pPr marL="1143000" indent="-228600" algn="l" defTabSz="457200" rtl="0" eaLnBrk="1" latinLnBrk="0" hangingPunct="1">
              <a:spcBef>
                <a:spcPct val="20000"/>
              </a:spcBef>
              <a:buClr>
                <a:srgbClr val="97B23E"/>
              </a:buClr>
              <a:buFont typeface="Lucida Grande"/>
              <a:buChar char="–"/>
              <a:defRPr sz="1600" b="0" i="0" kern="1200">
                <a:solidFill>
                  <a:schemeClr val="bg1"/>
                </a:solidFill>
                <a:latin typeface="+mn-lt"/>
                <a:ea typeface="+mn-ea"/>
                <a:cs typeface="Arial"/>
              </a:defRPr>
            </a:lvl3pPr>
            <a:lvl4pPr marL="628650" indent="-171450" algn="l" defTabSz="457200" rtl="0" eaLnBrk="1" latinLnBrk="0" hangingPunct="1">
              <a:spcBef>
                <a:spcPct val="20000"/>
              </a:spcBef>
              <a:buClr>
                <a:srgbClr val="ED3024"/>
              </a:buClr>
              <a:buFont typeface="Arial"/>
              <a:buChar char="•"/>
              <a:defRPr sz="1600" b="0" i="0" kern="1200">
                <a:solidFill>
                  <a:schemeClr val="bg1"/>
                </a:solidFill>
                <a:latin typeface="+mn-lt"/>
                <a:ea typeface="+mn-ea"/>
                <a:cs typeface="Arial"/>
              </a:defRPr>
            </a:lvl4pPr>
            <a:lvl5pPr marL="800100" indent="-171450" algn="l" defTabSz="457200" rtl="0" eaLnBrk="1" latinLnBrk="0" hangingPunct="1">
              <a:spcBef>
                <a:spcPct val="20000"/>
              </a:spcBef>
              <a:buClr>
                <a:srgbClr val="ED3024"/>
              </a:buClr>
              <a:buFont typeface="Lucida Grande"/>
              <a:buChar char="-"/>
              <a:defRPr sz="1600" b="0" i="0" kern="1200">
                <a:solidFill>
                  <a:schemeClr val="bg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Ex Ante forecasts were provided by High, Medium, and Low Scenarios and Load Type</a:t>
            </a:r>
          </a:p>
          <a:p>
            <a:r>
              <a:rPr lang="en-US" dirty="0"/>
              <a:t>Verdant allocated these to forecasts to specific </a:t>
            </a:r>
            <a:r>
              <a:rPr lang="en-US" dirty="0" err="1"/>
              <a:t>SubLAPs</a:t>
            </a:r>
            <a:r>
              <a:rPr lang="en-US" dirty="0"/>
              <a:t> based on 2024 allocation </a:t>
            </a:r>
          </a:p>
          <a:p>
            <a:r>
              <a:rPr lang="en-US" dirty="0"/>
              <a:t>Voltus expects participant growth for both PG&amp;E and SCE Portfolio of customer from 2026 through 2028</a:t>
            </a:r>
          </a:p>
        </p:txBody>
      </p:sp>
    </p:spTree>
    <p:extLst>
      <p:ext uri="{BB962C8B-B14F-4D97-AF65-F5344CB8AC3E}">
        <p14:creationId xmlns:p14="http://schemas.microsoft.com/office/powerpoint/2010/main" val="3227231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C3E48-AC2A-B8DE-8EE4-309F235CD37A}"/>
              </a:ext>
            </a:extLst>
          </p:cNvPr>
          <p:cNvSpPr>
            <a:spLocks noGrp="1"/>
          </p:cNvSpPr>
          <p:nvPr>
            <p:ph type="title"/>
          </p:nvPr>
        </p:nvSpPr>
        <p:spPr/>
        <p:txBody>
          <a:bodyPr/>
          <a:lstStyle/>
          <a:p>
            <a:r>
              <a:rPr lang="en-US" dirty="0"/>
              <a:t>DSGS Option 2 to CCA RA conversion</a:t>
            </a:r>
          </a:p>
        </p:txBody>
      </p:sp>
      <p:sp>
        <p:nvSpPr>
          <p:cNvPr id="3" name="Text Placeholder 2">
            <a:extLst>
              <a:ext uri="{FF2B5EF4-FFF2-40B4-BE49-F238E27FC236}">
                <a16:creationId xmlns:a16="http://schemas.microsoft.com/office/drawing/2014/main" id="{3A382568-BCF5-E144-AC5C-CE180E920950}"/>
              </a:ext>
            </a:extLst>
          </p:cNvPr>
          <p:cNvSpPr>
            <a:spLocks noGrp="1"/>
          </p:cNvSpPr>
          <p:nvPr>
            <p:ph type="body" sz="quarter" idx="15"/>
          </p:nvPr>
        </p:nvSpPr>
        <p:spPr/>
        <p:txBody>
          <a:bodyPr/>
          <a:lstStyle/>
          <a:p>
            <a:r>
              <a:rPr lang="en-US" dirty="0"/>
              <a:t>Assumptions of customers converting from DSGS 2 to CCA RA in 2026</a:t>
            </a:r>
          </a:p>
        </p:txBody>
      </p:sp>
      <p:sp>
        <p:nvSpPr>
          <p:cNvPr id="4" name="Text Placeholder 3">
            <a:extLst>
              <a:ext uri="{FF2B5EF4-FFF2-40B4-BE49-F238E27FC236}">
                <a16:creationId xmlns:a16="http://schemas.microsoft.com/office/drawing/2014/main" id="{F95C9FD6-EFB4-40F5-2B95-E99B75EF4DA1}"/>
              </a:ext>
            </a:extLst>
          </p:cNvPr>
          <p:cNvSpPr>
            <a:spLocks noGrp="1"/>
          </p:cNvSpPr>
          <p:nvPr>
            <p:ph type="body" sz="quarter" idx="16"/>
          </p:nvPr>
        </p:nvSpPr>
        <p:spPr/>
        <p:txBody>
          <a:bodyPr/>
          <a:lstStyle/>
          <a:p>
            <a:r>
              <a:rPr lang="en-US" dirty="0"/>
              <a:t>2025 DSGS (Option 2) participation is a result of Voltus shifting resources into the program to avoid stranding MW after a lower-than-expected 2025 RA award</a:t>
            </a:r>
          </a:p>
          <a:p>
            <a:endParaRPr lang="en-US" dirty="0"/>
          </a:p>
          <a:p>
            <a:r>
              <a:rPr lang="en-US" dirty="0"/>
              <a:t>Pending the 2026 RA award, Voltus envision a shift of resources from DSGS into CCA RA</a:t>
            </a:r>
          </a:p>
          <a:p>
            <a:pPr lvl="1"/>
            <a:r>
              <a:rPr lang="en-US" dirty="0"/>
              <a:t>DSGS has similar availability, dispatch triggers, and event duration requirements</a:t>
            </a:r>
          </a:p>
          <a:p>
            <a:endParaRPr lang="en-US" dirty="0"/>
          </a:p>
          <a:p>
            <a:r>
              <a:rPr lang="en-US" b="1" dirty="0"/>
              <a:t>The High, Medium, and Low projections are indicative of conversion assumptions from DSGS into CCA RA due to program similarities </a:t>
            </a:r>
            <a:r>
              <a:rPr lang="en-US" b="1" i="1" dirty="0"/>
              <a:t>AND </a:t>
            </a:r>
            <a:r>
              <a:rPr lang="en-US" b="1" dirty="0"/>
              <a:t>portfolio growth</a:t>
            </a:r>
          </a:p>
        </p:txBody>
      </p:sp>
      <p:sp>
        <p:nvSpPr>
          <p:cNvPr id="5" name="Footer Placeholder 4">
            <a:extLst>
              <a:ext uri="{FF2B5EF4-FFF2-40B4-BE49-F238E27FC236}">
                <a16:creationId xmlns:a16="http://schemas.microsoft.com/office/drawing/2014/main" id="{104A4479-CFFC-6A07-97B7-E587CC9BC7F5}"/>
              </a:ext>
            </a:extLst>
          </p:cNvPr>
          <p:cNvSpPr>
            <a:spLocks noGrp="1"/>
          </p:cNvSpPr>
          <p:nvPr>
            <p:ph type="ftr" sz="quarter" idx="3"/>
          </p:nvPr>
        </p:nvSpPr>
        <p:spPr/>
        <p:txBody>
          <a:bodyPr/>
          <a:lstStyle/>
          <a:p>
            <a:r>
              <a:rPr lang="en-US" dirty="0"/>
              <a:t>Voltus Load Impact Protocols Workshop</a:t>
            </a:r>
          </a:p>
        </p:txBody>
      </p:sp>
    </p:spTree>
    <p:extLst>
      <p:ext uri="{BB962C8B-B14F-4D97-AF65-F5344CB8AC3E}">
        <p14:creationId xmlns:p14="http://schemas.microsoft.com/office/powerpoint/2010/main" val="3468398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B000-C01D-5140-B08D-7B734B354972}"/>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D2C97BCB-3BE9-F040-A8E2-835A5C3ECCAB}"/>
              </a:ext>
            </a:extLst>
          </p:cNvPr>
          <p:cNvSpPr>
            <a:spLocks noGrp="1"/>
          </p:cNvSpPr>
          <p:nvPr>
            <p:ph type="body" sz="quarter" idx="15"/>
          </p:nvPr>
        </p:nvSpPr>
        <p:spPr/>
        <p:txBody>
          <a:bodyPr/>
          <a:lstStyle/>
          <a:p>
            <a:r>
              <a:rPr lang="en-US" dirty="0"/>
              <a:t>Voltus Load Impact Protocols Workshop</a:t>
            </a:r>
          </a:p>
        </p:txBody>
      </p:sp>
      <p:sp>
        <p:nvSpPr>
          <p:cNvPr id="4" name="Text Placeholder 3">
            <a:extLst>
              <a:ext uri="{FF2B5EF4-FFF2-40B4-BE49-F238E27FC236}">
                <a16:creationId xmlns:a16="http://schemas.microsoft.com/office/drawing/2014/main" id="{53362C6C-673B-6A4A-8382-FAF4D942DE68}"/>
              </a:ext>
            </a:extLst>
          </p:cNvPr>
          <p:cNvSpPr>
            <a:spLocks noGrp="1"/>
          </p:cNvSpPr>
          <p:nvPr>
            <p:ph type="body" sz="quarter" idx="16"/>
          </p:nvPr>
        </p:nvSpPr>
        <p:spPr/>
        <p:txBody>
          <a:bodyPr/>
          <a:lstStyle/>
          <a:p>
            <a:pPr marL="285750" indent="-285750">
              <a:lnSpc>
                <a:spcPct val="150000"/>
              </a:lnSpc>
              <a:buFont typeface="Arial" panose="020B0604020202020204" pitchFamily="34" charset="0"/>
              <a:buChar char="•"/>
            </a:pPr>
            <a:r>
              <a:rPr lang="en-US" sz="1600" dirty="0"/>
              <a:t>Voltus Background </a:t>
            </a:r>
          </a:p>
          <a:p>
            <a:pPr marL="285750" indent="-285750">
              <a:lnSpc>
                <a:spcPct val="150000"/>
              </a:lnSpc>
              <a:buFont typeface="Arial" panose="020B0604020202020204" pitchFamily="34" charset="0"/>
              <a:buChar char="•"/>
            </a:pPr>
            <a:r>
              <a:rPr lang="en-US" sz="1600" dirty="0"/>
              <a:t>Portfolio and Program Descriptions </a:t>
            </a:r>
          </a:p>
          <a:p>
            <a:pPr marL="285750" indent="-285750">
              <a:lnSpc>
                <a:spcPct val="150000"/>
              </a:lnSpc>
              <a:buFont typeface="Arial" panose="020B0604020202020204" pitchFamily="34" charset="0"/>
              <a:buChar char="•"/>
            </a:pPr>
            <a:r>
              <a:rPr lang="en-US" sz="1600" dirty="0"/>
              <a:t>Ex Post Methodology </a:t>
            </a:r>
          </a:p>
          <a:p>
            <a:pPr marL="285750" indent="-285750">
              <a:lnSpc>
                <a:spcPct val="150000"/>
              </a:lnSpc>
              <a:buFont typeface="Arial" panose="020B0604020202020204" pitchFamily="34" charset="0"/>
              <a:buChar char="•"/>
            </a:pPr>
            <a:r>
              <a:rPr lang="en-US" sz="1600" dirty="0"/>
              <a:t>Ex Post Load Impacts</a:t>
            </a:r>
          </a:p>
          <a:p>
            <a:pPr marL="285750" indent="-285750">
              <a:lnSpc>
                <a:spcPct val="150000"/>
              </a:lnSpc>
              <a:buFont typeface="Arial" panose="020B0604020202020204" pitchFamily="34" charset="0"/>
              <a:buChar char="•"/>
            </a:pPr>
            <a:r>
              <a:rPr lang="en-US" sz="1600" dirty="0"/>
              <a:t>Ex Ante Methodology </a:t>
            </a:r>
          </a:p>
          <a:p>
            <a:pPr marL="285750" indent="-285750">
              <a:lnSpc>
                <a:spcPct val="150000"/>
              </a:lnSpc>
              <a:buFont typeface="Arial" panose="020B0604020202020204" pitchFamily="34" charset="0"/>
              <a:buChar char="•"/>
            </a:pPr>
            <a:r>
              <a:rPr lang="en-US" sz="1600" dirty="0"/>
              <a:t>Ex Ante Load Impacts</a:t>
            </a:r>
          </a:p>
          <a:p>
            <a:endParaRPr lang="en-US" dirty="0"/>
          </a:p>
        </p:txBody>
      </p:sp>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p:txBody>
          <a:bodyPr/>
          <a:lstStyle/>
          <a:p>
            <a:r>
              <a:rPr lang="en-US" dirty="0"/>
              <a:t>Voltus Load Impact Protocols Workshop</a:t>
            </a:r>
          </a:p>
        </p:txBody>
      </p:sp>
    </p:spTree>
    <p:extLst>
      <p:ext uri="{BB962C8B-B14F-4D97-AF65-F5344CB8AC3E}">
        <p14:creationId xmlns:p14="http://schemas.microsoft.com/office/powerpoint/2010/main" val="2802049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dirty="0"/>
              <a:t>Ex Ante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dirty="0"/>
              <a:t>PY 2026 &amp; 2028 Ex Ante Impact Estimates – August Monthly Worst Day</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graphicFrame>
        <p:nvGraphicFramePr>
          <p:cNvPr id="4" name="Table 3">
            <a:extLst>
              <a:ext uri="{FF2B5EF4-FFF2-40B4-BE49-F238E27FC236}">
                <a16:creationId xmlns:a16="http://schemas.microsoft.com/office/drawing/2014/main" id="{C4458FF9-A6DC-7A08-2F1C-CDB8A1C6C57C}"/>
              </a:ext>
            </a:extLst>
          </p:cNvPr>
          <p:cNvGraphicFramePr>
            <a:graphicFrameLocks noGrp="1"/>
          </p:cNvGraphicFramePr>
          <p:nvPr>
            <p:extLst>
              <p:ext uri="{D42A27DB-BD31-4B8C-83A1-F6EECF244321}">
                <p14:modId xmlns:p14="http://schemas.microsoft.com/office/powerpoint/2010/main" val="1860802673"/>
              </p:ext>
            </p:extLst>
          </p:nvPr>
        </p:nvGraphicFramePr>
        <p:xfrm>
          <a:off x="497839" y="1074400"/>
          <a:ext cx="7977090" cy="2918479"/>
        </p:xfrm>
        <a:graphic>
          <a:graphicData uri="http://schemas.openxmlformats.org/drawingml/2006/table">
            <a:tbl>
              <a:tblPr>
                <a:tableStyleId>{5C22544A-7EE6-4342-B048-85BDC9FD1C3A}</a:tableStyleId>
              </a:tblPr>
              <a:tblGrid>
                <a:gridCol w="797709">
                  <a:extLst>
                    <a:ext uri="{9D8B030D-6E8A-4147-A177-3AD203B41FA5}">
                      <a16:colId xmlns:a16="http://schemas.microsoft.com/office/drawing/2014/main" val="1084316948"/>
                    </a:ext>
                  </a:extLst>
                </a:gridCol>
                <a:gridCol w="797709">
                  <a:extLst>
                    <a:ext uri="{9D8B030D-6E8A-4147-A177-3AD203B41FA5}">
                      <a16:colId xmlns:a16="http://schemas.microsoft.com/office/drawing/2014/main" val="2338412169"/>
                    </a:ext>
                  </a:extLst>
                </a:gridCol>
                <a:gridCol w="797709">
                  <a:extLst>
                    <a:ext uri="{9D8B030D-6E8A-4147-A177-3AD203B41FA5}">
                      <a16:colId xmlns:a16="http://schemas.microsoft.com/office/drawing/2014/main" val="1601787944"/>
                    </a:ext>
                  </a:extLst>
                </a:gridCol>
                <a:gridCol w="797709">
                  <a:extLst>
                    <a:ext uri="{9D8B030D-6E8A-4147-A177-3AD203B41FA5}">
                      <a16:colId xmlns:a16="http://schemas.microsoft.com/office/drawing/2014/main" val="2209251542"/>
                    </a:ext>
                  </a:extLst>
                </a:gridCol>
                <a:gridCol w="797709">
                  <a:extLst>
                    <a:ext uri="{9D8B030D-6E8A-4147-A177-3AD203B41FA5}">
                      <a16:colId xmlns:a16="http://schemas.microsoft.com/office/drawing/2014/main" val="856132245"/>
                    </a:ext>
                  </a:extLst>
                </a:gridCol>
                <a:gridCol w="797709">
                  <a:extLst>
                    <a:ext uri="{9D8B030D-6E8A-4147-A177-3AD203B41FA5}">
                      <a16:colId xmlns:a16="http://schemas.microsoft.com/office/drawing/2014/main" val="3649449780"/>
                    </a:ext>
                  </a:extLst>
                </a:gridCol>
                <a:gridCol w="797709">
                  <a:extLst>
                    <a:ext uri="{9D8B030D-6E8A-4147-A177-3AD203B41FA5}">
                      <a16:colId xmlns:a16="http://schemas.microsoft.com/office/drawing/2014/main" val="4232623396"/>
                    </a:ext>
                  </a:extLst>
                </a:gridCol>
                <a:gridCol w="797709">
                  <a:extLst>
                    <a:ext uri="{9D8B030D-6E8A-4147-A177-3AD203B41FA5}">
                      <a16:colId xmlns:a16="http://schemas.microsoft.com/office/drawing/2014/main" val="1503524067"/>
                    </a:ext>
                  </a:extLst>
                </a:gridCol>
                <a:gridCol w="797709">
                  <a:extLst>
                    <a:ext uri="{9D8B030D-6E8A-4147-A177-3AD203B41FA5}">
                      <a16:colId xmlns:a16="http://schemas.microsoft.com/office/drawing/2014/main" val="4261032350"/>
                    </a:ext>
                  </a:extLst>
                </a:gridCol>
                <a:gridCol w="797709">
                  <a:extLst>
                    <a:ext uri="{9D8B030D-6E8A-4147-A177-3AD203B41FA5}">
                      <a16:colId xmlns:a16="http://schemas.microsoft.com/office/drawing/2014/main" val="3046065172"/>
                    </a:ext>
                  </a:extLst>
                </a:gridCol>
              </a:tblGrid>
              <a:tr h="290685">
                <a:tc rowSpan="4">
                  <a:txBody>
                    <a:bodyPr/>
                    <a:lstStyle/>
                    <a:p>
                      <a:pPr marL="0" algn="ctr" defTabSz="457200" rtl="0" eaLnBrk="1" fontAlgn="ctr" latinLnBrk="0" hangingPunct="1"/>
                      <a:r>
                        <a:rPr lang="en-US" sz="1400" b="1" u="none" strike="noStrike" kern="1200">
                          <a:solidFill>
                            <a:srgbClr val="141619"/>
                          </a:solidFill>
                          <a:effectLst/>
                          <a:latin typeface="+mn-lt"/>
                          <a:ea typeface="+mn-ea"/>
                          <a:cs typeface="+mn-cs"/>
                        </a:rPr>
                        <a:t>Year</a:t>
                      </a:r>
                    </a:p>
                  </a:txBody>
                  <a:tcPr marL="7620" marR="7620" marT="762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accent3">
                        <a:lumMod val="60000"/>
                        <a:lumOff val="40000"/>
                      </a:schemeClr>
                    </a:solidFill>
                  </a:tcPr>
                </a:tc>
                <a:tc gridSpan="3">
                  <a:txBody>
                    <a:bodyPr/>
                    <a:lstStyle/>
                    <a:p>
                      <a:pPr marL="0" algn="ctr" defTabSz="457200" rtl="0" eaLnBrk="1" fontAlgn="ctr" latinLnBrk="0" hangingPunct="1"/>
                      <a:r>
                        <a:rPr lang="en-US" sz="1400" b="1" u="none" strike="noStrike" kern="1200" dirty="0">
                          <a:solidFill>
                            <a:srgbClr val="141619"/>
                          </a:solidFill>
                          <a:effectLst/>
                          <a:latin typeface="+mn-lt"/>
                          <a:ea typeface="+mn-ea"/>
                          <a:cs typeface="+mn-cs"/>
                        </a:rPr>
                        <a:t>Low: 50% Conversion</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marL="0" algn="ctr" defTabSz="457200" rtl="0" eaLnBrk="1" fontAlgn="ctr" latinLnBrk="0" hangingPunct="1"/>
                      <a:r>
                        <a:rPr lang="en-US" sz="1400" b="1" u="none" strike="noStrike" kern="1200" dirty="0">
                          <a:solidFill>
                            <a:srgbClr val="141619"/>
                          </a:solidFill>
                          <a:effectLst/>
                          <a:latin typeface="+mn-lt"/>
                          <a:ea typeface="+mn-ea"/>
                          <a:cs typeface="+mn-cs"/>
                        </a:rPr>
                        <a:t>Medium: 75% Conversion</a:t>
                      </a:r>
                    </a:p>
                  </a:txBody>
                  <a:tcPr marL="7620" marR="7620" marT="762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marL="0" algn="ctr" defTabSz="457200" rtl="0" eaLnBrk="1" fontAlgn="ctr" latinLnBrk="0" hangingPunct="1"/>
                      <a:r>
                        <a:rPr lang="en-US" sz="1400" b="1" u="none" strike="noStrike" kern="1200" dirty="0">
                          <a:solidFill>
                            <a:srgbClr val="141619"/>
                          </a:solidFill>
                          <a:effectLst/>
                          <a:latin typeface="+mn-lt"/>
                          <a:ea typeface="+mn-ea"/>
                          <a:cs typeface="+mn-cs"/>
                        </a:rPr>
                        <a:t>High: 100% Conversion</a:t>
                      </a:r>
                    </a:p>
                  </a:txBody>
                  <a:tcPr marL="7620" marR="7620" marT="762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3888212"/>
                  </a:ext>
                </a:extLst>
              </a:tr>
              <a:tr h="279058">
                <a:tc vMerge="1">
                  <a:txBody>
                    <a:bodyPr/>
                    <a:lstStyle/>
                    <a:p>
                      <a:endParaRPr lang="en-US"/>
                    </a:p>
                  </a:txBody>
                  <a:tcPr/>
                </a:tc>
                <a:tc rowSpan="3">
                  <a:txBody>
                    <a:bodyPr/>
                    <a:lstStyle/>
                    <a:p>
                      <a:pPr marL="0" algn="ctr" defTabSz="457200" rtl="0" eaLnBrk="1" fontAlgn="ctr" latinLnBrk="0" hangingPunct="1"/>
                      <a:r>
                        <a:rPr lang="en-US" sz="1200" b="1" u="none" strike="noStrike" kern="1200" dirty="0">
                          <a:solidFill>
                            <a:srgbClr val="141619"/>
                          </a:solidFill>
                          <a:effectLst/>
                          <a:latin typeface="+mn-lt"/>
                          <a:ea typeface="+mn-ea"/>
                          <a:cs typeface="+mn-cs"/>
                        </a:rPr>
                        <a:t>Participant Forecast</a:t>
                      </a:r>
                    </a:p>
                  </a:txBody>
                  <a:tcPr marL="7620" marR="7620" marT="762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CAISO</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a:txBody>
                    <a:bodyPr/>
                    <a:lstStyle/>
                    <a:p>
                      <a:pPr marL="0" algn="ctr" defTabSz="457200" rtl="0" eaLnBrk="1" fontAlgn="ctr" latinLnBrk="0" hangingPunct="1"/>
                      <a:r>
                        <a:rPr lang="en-US" sz="1200" b="1" u="none" strike="noStrike" kern="1200" dirty="0">
                          <a:solidFill>
                            <a:srgbClr val="141619"/>
                          </a:solidFill>
                          <a:effectLst/>
                          <a:latin typeface="+mn-lt"/>
                          <a:ea typeface="+mn-ea"/>
                          <a:cs typeface="+mn-cs"/>
                        </a:rPr>
                        <a:t>Utility</a:t>
                      </a:r>
                    </a:p>
                  </a:txBody>
                  <a:tcPr marL="7620" marR="7620" marT="762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rowSpan="3">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Forecast Participant Count</a:t>
                      </a:r>
                    </a:p>
                  </a:txBody>
                  <a:tcPr marL="7620" marR="7620" marT="762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a:txBody>
                    <a:bodyPr/>
                    <a:lstStyle/>
                    <a:p>
                      <a:pPr marL="0" algn="ctr" defTabSz="457200" rtl="0" eaLnBrk="1" fontAlgn="ctr" latinLnBrk="0" hangingPunct="1"/>
                      <a:r>
                        <a:rPr lang="en-US" sz="1200" b="1" u="none" strike="noStrike" kern="1200" dirty="0">
                          <a:solidFill>
                            <a:srgbClr val="141619"/>
                          </a:solidFill>
                          <a:effectLst/>
                          <a:latin typeface="+mn-lt"/>
                          <a:ea typeface="+mn-ea"/>
                          <a:cs typeface="+mn-cs"/>
                        </a:rPr>
                        <a:t>CAISO</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Utility</a:t>
                      </a:r>
                    </a:p>
                  </a:txBody>
                  <a:tcPr marL="7620" marR="7620" marT="762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rowSpan="3">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Participant Forecast</a:t>
                      </a:r>
                    </a:p>
                  </a:txBody>
                  <a:tcPr marL="7620" marR="7620" marT="762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CAISO</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Utility</a:t>
                      </a:r>
                    </a:p>
                  </a:txBody>
                  <a:tcPr marL="7620" marR="7620" marT="762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166414675"/>
                  </a:ext>
                </a:extLst>
              </a:tr>
              <a:tr h="279058">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 1-in-2</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1-in-2</a:t>
                      </a:r>
                    </a:p>
                  </a:txBody>
                  <a:tcPr marL="7620" marR="7620" marT="762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c>
                  <a:txBody>
                    <a:bodyPr/>
                    <a:lstStyle/>
                    <a:p>
                      <a:pPr marL="0" algn="ctr" defTabSz="457200" rtl="0" eaLnBrk="1" fontAlgn="ctr" latinLnBrk="0" hangingPunct="1"/>
                      <a:r>
                        <a:rPr lang="en-US" sz="1200" b="1" u="none" strike="noStrike" kern="1200" dirty="0">
                          <a:solidFill>
                            <a:srgbClr val="141619"/>
                          </a:solidFill>
                          <a:effectLst/>
                          <a:latin typeface="+mn-lt"/>
                          <a:ea typeface="+mn-ea"/>
                          <a:cs typeface="+mn-cs"/>
                        </a:rPr>
                        <a:t>1-in-2</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1-in-2</a:t>
                      </a:r>
                    </a:p>
                  </a:txBody>
                  <a:tcPr marL="7620" marR="7620" marT="762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vMerge="1">
                  <a:txBody>
                    <a:bodyPr/>
                    <a:lstStyle/>
                    <a:p>
                      <a:endParaRPr lang="en-US"/>
                    </a:p>
                  </a:txBody>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1-in-2</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1-in-2</a:t>
                      </a:r>
                    </a:p>
                  </a:txBody>
                  <a:tcPr marL="7620" marR="7620" marT="762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29580803"/>
                  </a:ext>
                </a:extLst>
              </a:tr>
              <a:tr h="290685">
                <a:tc vMerge="1">
                  <a:txBody>
                    <a:bodyPr/>
                    <a:lstStyle/>
                    <a:p>
                      <a:endParaRPr lang="en-US"/>
                    </a:p>
                  </a:txBody>
                  <a:tcPr/>
                </a:tc>
                <a:tc vMerge="1">
                  <a:txBody>
                    <a:bodyPr/>
                    <a:lstStyle/>
                    <a:p>
                      <a:endParaRPr lang="en-US"/>
                    </a:p>
                  </a:txBody>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(MW)</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(MW)</a:t>
                      </a:r>
                    </a:p>
                  </a:txBody>
                  <a:tcPr marL="7620" marR="7620" marT="762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vMerge="1">
                  <a:txBody>
                    <a:bodyPr/>
                    <a:lstStyle/>
                    <a:p>
                      <a:endParaRPr lang="en-US"/>
                    </a:p>
                  </a:txBody>
                  <a:tcPr/>
                </a:tc>
                <a:tc>
                  <a:txBody>
                    <a:bodyPr/>
                    <a:lstStyle/>
                    <a:p>
                      <a:pPr marL="0" algn="ctr" defTabSz="457200" rtl="0" eaLnBrk="1" fontAlgn="ctr" latinLnBrk="0" hangingPunct="1"/>
                      <a:r>
                        <a:rPr lang="en-US" sz="1200" b="1" u="none" strike="noStrike" kern="1200" dirty="0">
                          <a:solidFill>
                            <a:srgbClr val="141619"/>
                          </a:solidFill>
                          <a:effectLst/>
                          <a:latin typeface="+mn-lt"/>
                          <a:ea typeface="+mn-ea"/>
                          <a:cs typeface="+mn-cs"/>
                        </a:rPr>
                        <a:t>(MW)</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(MW)</a:t>
                      </a:r>
                    </a:p>
                  </a:txBody>
                  <a:tcPr marL="7620" marR="7620" marT="762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vMerge="1">
                  <a:txBody>
                    <a:bodyPr/>
                    <a:lstStyle/>
                    <a:p>
                      <a:endParaRPr lang="en-US"/>
                    </a:p>
                  </a:txBody>
                  <a:tcPr/>
                </a:tc>
                <a:tc>
                  <a:txBody>
                    <a:bodyPr/>
                    <a:lstStyle/>
                    <a:p>
                      <a:pPr marL="0" algn="ctr" defTabSz="457200" rtl="0" eaLnBrk="1" fontAlgn="ctr" latinLnBrk="0" hangingPunct="1"/>
                      <a:r>
                        <a:rPr lang="en-US" sz="1200" b="1" u="none" strike="noStrike" kern="1200">
                          <a:solidFill>
                            <a:srgbClr val="141619"/>
                          </a:solidFill>
                          <a:effectLst/>
                          <a:latin typeface="+mn-lt"/>
                          <a:ea typeface="+mn-ea"/>
                          <a:cs typeface="+mn-cs"/>
                        </a:rPr>
                        <a:t>(MW)</a:t>
                      </a:r>
                    </a:p>
                  </a:txBody>
                  <a:tcPr marL="7620" marR="7620" marT="762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tc>
                  <a:txBody>
                    <a:bodyPr/>
                    <a:lstStyle/>
                    <a:p>
                      <a:pPr marL="0" algn="ctr" defTabSz="457200" rtl="0" eaLnBrk="1" fontAlgn="ctr" latinLnBrk="0" hangingPunct="1"/>
                      <a:r>
                        <a:rPr lang="en-US" sz="1200" b="1" u="none" strike="noStrike" kern="1200" dirty="0">
                          <a:solidFill>
                            <a:srgbClr val="141619"/>
                          </a:solidFill>
                          <a:effectLst/>
                          <a:latin typeface="+mn-lt"/>
                          <a:ea typeface="+mn-ea"/>
                          <a:cs typeface="+mn-cs"/>
                        </a:rPr>
                        <a:t>(MW)</a:t>
                      </a:r>
                    </a:p>
                  </a:txBody>
                  <a:tcPr marL="7620" marR="7620" marT="762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1632390894"/>
                  </a:ext>
                </a:extLst>
              </a:tr>
              <a:tr h="313940">
                <a:tc gridSpan="10">
                  <a:txBody>
                    <a:bodyPr/>
                    <a:lstStyle/>
                    <a:p>
                      <a:pPr algn="ctr" fontAlgn="ctr"/>
                      <a:r>
                        <a:rPr lang="en-US" sz="1400" b="1" u="none" strike="noStrike" dirty="0">
                          <a:effectLst/>
                        </a:rPr>
                        <a:t>PG&amp;E</a:t>
                      </a:r>
                      <a:endParaRPr lang="en-US" sz="1400" b="1" i="1"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4518753"/>
                  </a:ext>
                </a:extLst>
              </a:tr>
              <a:tr h="290685">
                <a:tc>
                  <a:txBody>
                    <a:bodyPr/>
                    <a:lstStyle/>
                    <a:p>
                      <a:pPr algn="ctr" fontAlgn="ctr"/>
                      <a:r>
                        <a:rPr lang="en-US" sz="1400" u="none" strike="noStrike" dirty="0">
                          <a:effectLst/>
                        </a:rPr>
                        <a:t>2026</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326</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18.9</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19.5</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367</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22.0</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22.5</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409</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23.3</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23.8</a:t>
                      </a:r>
                    </a:p>
                  </a:txBody>
                  <a:tcPr marL="68580" marR="6858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117314"/>
                  </a:ext>
                </a:extLst>
              </a:tr>
              <a:tr h="290685">
                <a:tc>
                  <a:txBody>
                    <a:bodyPr/>
                    <a:lstStyle/>
                    <a:p>
                      <a:pPr algn="ctr" fontAlgn="ctr"/>
                      <a:r>
                        <a:rPr lang="en-US" sz="1400" u="none" strike="noStrike" dirty="0">
                          <a:effectLst/>
                        </a:rPr>
                        <a:t>2028</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347</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a:solidFill>
                            <a:schemeClr val="dk1"/>
                          </a:solidFill>
                          <a:effectLst/>
                          <a:latin typeface="+mn-lt"/>
                          <a:ea typeface="+mn-ea"/>
                          <a:cs typeface="+mn-cs"/>
                        </a:rPr>
                        <a:t>20.6</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21.2</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400</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a:solidFill>
                            <a:schemeClr val="dk1"/>
                          </a:solidFill>
                          <a:effectLst/>
                          <a:latin typeface="+mn-lt"/>
                          <a:ea typeface="+mn-ea"/>
                          <a:cs typeface="+mn-cs"/>
                        </a:rPr>
                        <a:t>23.0</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23.6</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451</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25.1</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25.6</a:t>
                      </a:r>
                    </a:p>
                  </a:txBody>
                  <a:tcPr marL="68580" marR="6858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08866064"/>
                  </a:ext>
                </a:extLst>
              </a:tr>
              <a:tr h="313940">
                <a:tc gridSpan="10">
                  <a:txBody>
                    <a:bodyPr/>
                    <a:lstStyle/>
                    <a:p>
                      <a:pPr algn="ctr" fontAlgn="ctr"/>
                      <a:r>
                        <a:rPr lang="en-US" sz="1400" b="1" u="none" strike="noStrike" dirty="0">
                          <a:effectLst/>
                        </a:rPr>
                        <a:t>SCE</a:t>
                      </a:r>
                      <a:endParaRPr lang="en-US" sz="1400" b="1" i="1"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5">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2243639"/>
                  </a:ext>
                </a:extLst>
              </a:tr>
              <a:tr h="290685">
                <a:tc>
                  <a:txBody>
                    <a:bodyPr/>
                    <a:lstStyle/>
                    <a:p>
                      <a:pPr algn="ctr" fontAlgn="ctr"/>
                      <a:r>
                        <a:rPr lang="en-US" sz="1400" u="none" strike="noStrike" dirty="0">
                          <a:effectLst/>
                        </a:rPr>
                        <a:t>2026</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123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4.8</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5.5</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183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6.5</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a:solidFill>
                            <a:schemeClr val="dk1"/>
                          </a:solidFill>
                          <a:effectLst/>
                          <a:latin typeface="+mn-lt"/>
                          <a:ea typeface="+mn-ea"/>
                          <a:cs typeface="+mn-cs"/>
                        </a:rPr>
                        <a:t>7.5</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243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9.0</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10.3</a:t>
                      </a:r>
                    </a:p>
                  </a:txBody>
                  <a:tcPr marL="68580" marR="6858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651928"/>
                  </a:ext>
                </a:extLst>
              </a:tr>
              <a:tr h="279058">
                <a:tc>
                  <a:txBody>
                    <a:bodyPr/>
                    <a:lstStyle/>
                    <a:p>
                      <a:pPr algn="ctr" fontAlgn="ctr"/>
                      <a:r>
                        <a:rPr lang="en-US" sz="1400" u="none" strike="noStrike" dirty="0">
                          <a:effectLst/>
                        </a:rPr>
                        <a:t>2028</a:t>
                      </a:r>
                      <a:endParaRPr lang="en-US" sz="14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135</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4.9</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5.7</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199</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7.1</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8.1</a:t>
                      </a:r>
                    </a:p>
                  </a:txBody>
                  <a:tcPr marL="68580" marR="68580" marT="0" marB="0"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u="none" strike="noStrike" kern="1200" dirty="0">
                          <a:solidFill>
                            <a:schemeClr val="dk1"/>
                          </a:solidFill>
                          <a:effectLst/>
                          <a:latin typeface="+mn-lt"/>
                          <a:ea typeface="+mn-ea"/>
                          <a:cs typeface="+mn-cs"/>
                        </a:rPr>
                        <a:t>266</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9.4</a:t>
                      </a: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defTabSz="457200" rtl="0" eaLnBrk="1" latinLnBrk="0" hangingPunct="1">
                        <a:spcBef>
                          <a:spcPts val="0"/>
                        </a:spcBef>
                        <a:spcAft>
                          <a:spcPts val="0"/>
                        </a:spcAft>
                        <a:buNone/>
                        <a:tabLst>
                          <a:tab pos="441960" algn="dec"/>
                        </a:tabLst>
                      </a:pPr>
                      <a:r>
                        <a:rPr lang="en-US" sz="1400" b="1" u="none" strike="noStrike" kern="1200" dirty="0">
                          <a:solidFill>
                            <a:schemeClr val="dk1"/>
                          </a:solidFill>
                          <a:effectLst/>
                          <a:latin typeface="+mn-lt"/>
                          <a:ea typeface="+mn-ea"/>
                          <a:cs typeface="+mn-cs"/>
                        </a:rPr>
                        <a:t>10.8</a:t>
                      </a:r>
                    </a:p>
                  </a:txBody>
                  <a:tcPr marL="68580" marR="6858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06138729"/>
                  </a:ext>
                </a:extLst>
              </a:tr>
            </a:tbl>
          </a:graphicData>
        </a:graphic>
      </p:graphicFrame>
    </p:spTree>
    <p:extLst>
      <p:ext uri="{BB962C8B-B14F-4D97-AF65-F5344CB8AC3E}">
        <p14:creationId xmlns:p14="http://schemas.microsoft.com/office/powerpoint/2010/main" val="3578933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a:t>Ex Ante Impacts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a:xfrm>
            <a:off x="361950" y="622300"/>
            <a:ext cx="8229600" cy="704574"/>
          </a:xfrm>
        </p:spPr>
        <p:txBody>
          <a:bodyPr/>
          <a:lstStyle/>
          <a:p>
            <a:r>
              <a:rPr lang="en-US" dirty="0"/>
              <a:t>PY 2026 Ex Ante Impact Estimates By Utility Worst Day</a:t>
            </a:r>
          </a:p>
          <a:p>
            <a:r>
              <a:rPr lang="en-US" sz="1400" dirty="0"/>
              <a:t>Portfolio Average Hourly MW Reduction</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graphicFrame>
        <p:nvGraphicFramePr>
          <p:cNvPr id="4" name="Table 3">
            <a:extLst>
              <a:ext uri="{FF2B5EF4-FFF2-40B4-BE49-F238E27FC236}">
                <a16:creationId xmlns:a16="http://schemas.microsoft.com/office/drawing/2014/main" id="{30B1DDAA-63D6-908D-27C4-FB3A1D458DA8}"/>
              </a:ext>
            </a:extLst>
          </p:cNvPr>
          <p:cNvGraphicFramePr>
            <a:graphicFrameLocks noGrp="1"/>
          </p:cNvGraphicFramePr>
          <p:nvPr>
            <p:extLst>
              <p:ext uri="{D42A27DB-BD31-4B8C-83A1-F6EECF244321}">
                <p14:modId xmlns:p14="http://schemas.microsoft.com/office/powerpoint/2010/main" val="120704946"/>
              </p:ext>
            </p:extLst>
          </p:nvPr>
        </p:nvGraphicFramePr>
        <p:xfrm>
          <a:off x="1140456" y="1334358"/>
          <a:ext cx="6863088" cy="2838882"/>
        </p:xfrm>
        <a:graphic>
          <a:graphicData uri="http://schemas.openxmlformats.org/drawingml/2006/table">
            <a:tbl>
              <a:tblPr firstRow="1" firstCol="1" bandRow="1">
                <a:tableStyleId>{5C22544A-7EE6-4342-B048-85BDC9FD1C3A}</a:tableStyleId>
              </a:tblPr>
              <a:tblGrid>
                <a:gridCol w="979812">
                  <a:extLst>
                    <a:ext uri="{9D8B030D-6E8A-4147-A177-3AD203B41FA5}">
                      <a16:colId xmlns:a16="http://schemas.microsoft.com/office/drawing/2014/main" val="2080126452"/>
                    </a:ext>
                  </a:extLst>
                </a:gridCol>
                <a:gridCol w="980546">
                  <a:extLst>
                    <a:ext uri="{9D8B030D-6E8A-4147-A177-3AD203B41FA5}">
                      <a16:colId xmlns:a16="http://schemas.microsoft.com/office/drawing/2014/main" val="3220859743"/>
                    </a:ext>
                  </a:extLst>
                </a:gridCol>
                <a:gridCol w="980546">
                  <a:extLst>
                    <a:ext uri="{9D8B030D-6E8A-4147-A177-3AD203B41FA5}">
                      <a16:colId xmlns:a16="http://schemas.microsoft.com/office/drawing/2014/main" val="4103432786"/>
                    </a:ext>
                  </a:extLst>
                </a:gridCol>
                <a:gridCol w="980546">
                  <a:extLst>
                    <a:ext uri="{9D8B030D-6E8A-4147-A177-3AD203B41FA5}">
                      <a16:colId xmlns:a16="http://schemas.microsoft.com/office/drawing/2014/main" val="2689441156"/>
                    </a:ext>
                  </a:extLst>
                </a:gridCol>
                <a:gridCol w="980546">
                  <a:extLst>
                    <a:ext uri="{9D8B030D-6E8A-4147-A177-3AD203B41FA5}">
                      <a16:colId xmlns:a16="http://schemas.microsoft.com/office/drawing/2014/main" val="1241387949"/>
                    </a:ext>
                  </a:extLst>
                </a:gridCol>
                <a:gridCol w="980546">
                  <a:extLst>
                    <a:ext uri="{9D8B030D-6E8A-4147-A177-3AD203B41FA5}">
                      <a16:colId xmlns:a16="http://schemas.microsoft.com/office/drawing/2014/main" val="2049385094"/>
                    </a:ext>
                  </a:extLst>
                </a:gridCol>
                <a:gridCol w="980546">
                  <a:extLst>
                    <a:ext uri="{9D8B030D-6E8A-4147-A177-3AD203B41FA5}">
                      <a16:colId xmlns:a16="http://schemas.microsoft.com/office/drawing/2014/main" val="2431189215"/>
                    </a:ext>
                  </a:extLst>
                </a:gridCol>
              </a:tblGrid>
              <a:tr h="230721">
                <a:tc rowSpan="2">
                  <a:txBody>
                    <a:bodyPr/>
                    <a:lstStyle/>
                    <a:p>
                      <a:pPr marL="0" marR="0">
                        <a:buNone/>
                      </a:pPr>
                      <a:r>
                        <a:rPr lang="en-US" sz="1400" dirty="0">
                          <a:effectLst/>
                        </a:rPr>
                        <a:t>Month</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buNone/>
                      </a:pPr>
                      <a:r>
                        <a:rPr lang="en-US" sz="1300" dirty="0">
                          <a:effectLst/>
                        </a:rPr>
                        <a:t>Low: 50% Conversion</a:t>
                      </a:r>
                      <a:endParaRPr lang="en-US" sz="13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buNone/>
                      </a:pPr>
                      <a:r>
                        <a:rPr lang="en-US" sz="1300" dirty="0">
                          <a:effectLst/>
                        </a:rPr>
                        <a:t>Medium: 75% Conversion</a:t>
                      </a:r>
                      <a:endParaRPr lang="en-US" sz="13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buNone/>
                      </a:pPr>
                      <a:r>
                        <a:rPr lang="en-US" sz="1300" dirty="0">
                          <a:effectLst/>
                        </a:rPr>
                        <a:t>High: 100% Conversion</a:t>
                      </a:r>
                      <a:endParaRPr lang="en-US" sz="13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085305398"/>
                  </a:ext>
                </a:extLst>
              </a:tr>
              <a:tr h="230721">
                <a:tc vMerge="1">
                  <a:txBody>
                    <a:bodyPr/>
                    <a:lstStyle/>
                    <a:p>
                      <a:endParaRPr lang="en-US"/>
                    </a:p>
                  </a:txBody>
                  <a:tcPr/>
                </a:tc>
                <a:tc>
                  <a:txBody>
                    <a:bodyPr/>
                    <a:lstStyle/>
                    <a:p>
                      <a:pPr marL="0" marR="0" algn="ctr">
                        <a:buNone/>
                      </a:pPr>
                      <a:r>
                        <a:rPr lang="en-US" sz="1200" b="1" kern="1200" dirty="0">
                          <a:solidFill>
                            <a:schemeClr val="lt1"/>
                          </a:solidFill>
                          <a:effectLst/>
                          <a:latin typeface="+mn-lt"/>
                          <a:ea typeface="+mn-ea"/>
                          <a:cs typeface="+mn-cs"/>
                        </a:rPr>
                        <a:t>PG&amp;E</a:t>
                      </a:r>
                    </a:p>
                  </a:txBody>
                  <a:tcPr marL="68580" marR="68580" marT="0" marB="0" anchor="b"/>
                </a:tc>
                <a:tc>
                  <a:txBody>
                    <a:bodyPr/>
                    <a:lstStyle/>
                    <a:p>
                      <a:pPr marL="0" marR="0" algn="ctr">
                        <a:buNone/>
                      </a:pPr>
                      <a:r>
                        <a:rPr lang="en-US" sz="1200" b="1" kern="1200" dirty="0">
                          <a:solidFill>
                            <a:schemeClr val="lt1"/>
                          </a:solidFill>
                          <a:effectLst/>
                          <a:latin typeface="+mn-lt"/>
                          <a:ea typeface="+mn-ea"/>
                          <a:cs typeface="+mn-cs"/>
                        </a:rPr>
                        <a:t>SCE</a:t>
                      </a:r>
                    </a:p>
                  </a:txBody>
                  <a:tcPr marL="68580" marR="68580" marT="0" marB="0" anchor="b"/>
                </a:tc>
                <a:tc>
                  <a:txBody>
                    <a:bodyPr/>
                    <a:lstStyle/>
                    <a:p>
                      <a:pPr marL="0" marR="0" algn="ctr">
                        <a:buNone/>
                      </a:pPr>
                      <a:r>
                        <a:rPr lang="en-US" sz="1200" b="1" kern="1200" dirty="0">
                          <a:solidFill>
                            <a:schemeClr val="lt1"/>
                          </a:solidFill>
                          <a:effectLst/>
                          <a:latin typeface="+mn-lt"/>
                          <a:ea typeface="+mn-ea"/>
                          <a:cs typeface="+mn-cs"/>
                        </a:rPr>
                        <a:t>PG&amp;E</a:t>
                      </a:r>
                    </a:p>
                  </a:txBody>
                  <a:tcPr marL="68580" marR="68580" marT="0" marB="0" anchor="b"/>
                </a:tc>
                <a:tc>
                  <a:txBody>
                    <a:bodyPr/>
                    <a:lstStyle/>
                    <a:p>
                      <a:pPr marL="0" marR="0" algn="ctr">
                        <a:buNone/>
                      </a:pPr>
                      <a:r>
                        <a:rPr lang="en-US" sz="1200" b="1" kern="1200" dirty="0">
                          <a:solidFill>
                            <a:schemeClr val="lt1"/>
                          </a:solidFill>
                          <a:effectLst/>
                          <a:latin typeface="+mn-lt"/>
                          <a:ea typeface="+mn-ea"/>
                          <a:cs typeface="+mn-cs"/>
                        </a:rPr>
                        <a:t>SCE</a:t>
                      </a:r>
                    </a:p>
                  </a:txBody>
                  <a:tcPr marL="68580" marR="68580" marT="0" marB="0" anchor="b"/>
                </a:tc>
                <a:tc>
                  <a:txBody>
                    <a:bodyPr/>
                    <a:lstStyle/>
                    <a:p>
                      <a:pPr marL="0" marR="0" algn="ctr">
                        <a:buNone/>
                      </a:pPr>
                      <a:r>
                        <a:rPr lang="en-US" sz="1200" b="1" kern="1200" dirty="0">
                          <a:solidFill>
                            <a:schemeClr val="lt1"/>
                          </a:solidFill>
                          <a:effectLst/>
                          <a:latin typeface="+mn-lt"/>
                          <a:ea typeface="+mn-ea"/>
                          <a:cs typeface="+mn-cs"/>
                        </a:rPr>
                        <a:t>PG&amp;E</a:t>
                      </a:r>
                    </a:p>
                  </a:txBody>
                  <a:tcPr marL="68580" marR="68580" marT="0" marB="0" anchor="b"/>
                </a:tc>
                <a:tc>
                  <a:txBody>
                    <a:bodyPr/>
                    <a:lstStyle/>
                    <a:p>
                      <a:pPr marL="0" marR="0" algn="ctr">
                        <a:buNone/>
                      </a:pPr>
                      <a:r>
                        <a:rPr lang="en-US" sz="1200" b="1" kern="1200" dirty="0">
                          <a:solidFill>
                            <a:schemeClr val="lt1"/>
                          </a:solidFill>
                          <a:effectLst/>
                          <a:latin typeface="+mn-lt"/>
                          <a:ea typeface="+mn-ea"/>
                          <a:cs typeface="+mn-cs"/>
                        </a:rPr>
                        <a:t>SCE</a:t>
                      </a:r>
                    </a:p>
                  </a:txBody>
                  <a:tcPr marL="68580" marR="68580" marT="0" marB="0" anchor="b"/>
                </a:tc>
                <a:extLst>
                  <a:ext uri="{0D108BD9-81ED-4DB2-BD59-A6C34878D82A}">
                    <a16:rowId xmlns:a16="http://schemas.microsoft.com/office/drawing/2014/main" val="1791369931"/>
                  </a:ext>
                </a:extLst>
              </a:tr>
              <a:tr h="188772">
                <a:tc>
                  <a:txBody>
                    <a:bodyPr/>
                    <a:lstStyle/>
                    <a:p>
                      <a:pPr marL="0" marR="0">
                        <a:buNone/>
                      </a:pPr>
                      <a:r>
                        <a:rPr lang="en-US" sz="1300" b="1" dirty="0">
                          <a:effectLst/>
                        </a:rPr>
                        <a:t>Jan.</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dirty="0">
                          <a:effectLst/>
                        </a:rPr>
                        <a:t>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5.6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32845452"/>
                  </a:ext>
                </a:extLst>
              </a:tr>
              <a:tr h="188772">
                <a:tc>
                  <a:txBody>
                    <a:bodyPr/>
                    <a:lstStyle/>
                    <a:p>
                      <a:pPr marL="0" marR="0">
                        <a:buNone/>
                      </a:pPr>
                      <a:r>
                        <a:rPr lang="en-US" sz="1300" b="1" dirty="0">
                          <a:effectLst/>
                        </a:rPr>
                        <a:t>Feb.</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dirty="0">
                          <a:effectLst/>
                        </a:rPr>
                        <a:t>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6.9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93581854"/>
                  </a:ext>
                </a:extLst>
              </a:tr>
              <a:tr h="188772">
                <a:tc>
                  <a:txBody>
                    <a:bodyPr/>
                    <a:lstStyle/>
                    <a:p>
                      <a:pPr marL="0" marR="0">
                        <a:buNone/>
                      </a:pPr>
                      <a:r>
                        <a:rPr lang="en-US" sz="1300" b="1" dirty="0">
                          <a:effectLst/>
                        </a:rPr>
                        <a:t>Mar.</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7.7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71685560"/>
                  </a:ext>
                </a:extLst>
              </a:tr>
              <a:tr h="188772">
                <a:tc>
                  <a:txBody>
                    <a:bodyPr/>
                    <a:lstStyle/>
                    <a:p>
                      <a:pPr marL="0" marR="0">
                        <a:buNone/>
                      </a:pPr>
                      <a:r>
                        <a:rPr lang="en-US" sz="1300" b="1" dirty="0">
                          <a:effectLst/>
                        </a:rPr>
                        <a:t>Apr.</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dirty="0">
                          <a:effectLst/>
                        </a:rPr>
                        <a:t>15.0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19.0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4.5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6.1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69550500"/>
                  </a:ext>
                </a:extLst>
              </a:tr>
              <a:tr h="188772">
                <a:tc>
                  <a:txBody>
                    <a:bodyPr/>
                    <a:lstStyle/>
                    <a:p>
                      <a:pPr marL="0" marR="0">
                        <a:buNone/>
                      </a:pPr>
                      <a:r>
                        <a:rPr lang="en-US" sz="1300" b="1" dirty="0">
                          <a:effectLst/>
                        </a:rPr>
                        <a:t>May</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13.6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2.9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15.9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3.3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17.6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30168300"/>
                  </a:ext>
                </a:extLst>
              </a:tr>
              <a:tr h="188772">
                <a:tc>
                  <a:txBody>
                    <a:bodyPr/>
                    <a:lstStyle/>
                    <a:p>
                      <a:pPr marL="0" marR="0">
                        <a:buNone/>
                      </a:pPr>
                      <a:r>
                        <a:rPr lang="en-US" sz="1300" b="1" dirty="0">
                          <a:effectLst/>
                        </a:rPr>
                        <a:t>Jun.</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dirty="0">
                          <a:effectLst/>
                        </a:rPr>
                        <a:t>20.4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7.1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5946810"/>
                  </a:ext>
                </a:extLst>
              </a:tr>
              <a:tr h="188772">
                <a:tc>
                  <a:txBody>
                    <a:bodyPr/>
                    <a:lstStyle/>
                    <a:p>
                      <a:pPr marL="0" marR="0">
                        <a:buNone/>
                      </a:pPr>
                      <a:r>
                        <a:rPr lang="en-US" sz="1300" b="1" dirty="0">
                          <a:effectLst/>
                        </a:rPr>
                        <a:t>Jul.</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5.7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9.5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8237087"/>
                  </a:ext>
                </a:extLst>
              </a:tr>
              <a:tr h="188772">
                <a:tc>
                  <a:txBody>
                    <a:bodyPr/>
                    <a:lstStyle/>
                    <a:p>
                      <a:pPr marL="0" marR="0">
                        <a:buNone/>
                      </a:pPr>
                      <a:r>
                        <a:rPr lang="en-US" sz="1300" b="1" dirty="0">
                          <a:effectLst/>
                        </a:rPr>
                        <a:t>Aug.</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19.5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5.5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10.3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6359370"/>
                  </a:ext>
                </a:extLst>
              </a:tr>
              <a:tr h="188772">
                <a:tc>
                  <a:txBody>
                    <a:bodyPr/>
                    <a:lstStyle/>
                    <a:p>
                      <a:pPr marL="0" marR="0">
                        <a:buNone/>
                      </a:pPr>
                      <a:r>
                        <a:rPr lang="en-US" sz="1300" b="1" dirty="0">
                          <a:effectLst/>
                        </a:rPr>
                        <a:t>Sep.</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18.3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23.2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68215820"/>
                  </a:ext>
                </a:extLst>
              </a:tr>
              <a:tr h="188772">
                <a:tc>
                  <a:txBody>
                    <a:bodyPr/>
                    <a:lstStyle/>
                    <a:p>
                      <a:pPr marL="0" marR="0">
                        <a:buNone/>
                      </a:pPr>
                      <a:r>
                        <a:rPr lang="en-US" sz="1300" b="1" dirty="0">
                          <a:effectLst/>
                        </a:rPr>
                        <a:t>Oct.</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20.1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4.7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25.4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83576701"/>
                  </a:ext>
                </a:extLst>
              </a:tr>
              <a:tr h="188772">
                <a:tc>
                  <a:txBody>
                    <a:bodyPr/>
                    <a:lstStyle/>
                    <a:p>
                      <a:pPr marL="0" marR="0">
                        <a:buNone/>
                      </a:pPr>
                      <a:r>
                        <a:rPr lang="en-US" sz="1300" b="1" dirty="0">
                          <a:effectLst/>
                        </a:rPr>
                        <a:t>Nov.</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3.8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07428315"/>
                  </a:ext>
                </a:extLst>
              </a:tr>
              <a:tr h="188772">
                <a:tc>
                  <a:txBody>
                    <a:bodyPr/>
                    <a:lstStyle/>
                    <a:p>
                      <a:pPr marL="0" marR="0">
                        <a:buNone/>
                      </a:pPr>
                      <a:r>
                        <a:rPr lang="en-US" sz="1300" b="1" dirty="0">
                          <a:effectLst/>
                        </a:rPr>
                        <a:t>Dec.</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pPr>
                      <a:r>
                        <a:rPr lang="en-US" sz="1200">
                          <a:effectLst/>
                        </a:rPr>
                        <a:t>2.7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3.1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a:effectLst/>
                        </a:rPr>
                        <a:t>3.5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974686"/>
                  </a:ext>
                </a:extLst>
              </a:tr>
            </a:tbl>
          </a:graphicData>
        </a:graphic>
      </p:graphicFrame>
    </p:spTree>
    <p:extLst>
      <p:ext uri="{BB962C8B-B14F-4D97-AF65-F5344CB8AC3E}">
        <p14:creationId xmlns:p14="http://schemas.microsoft.com/office/powerpoint/2010/main" val="341319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dirty="0"/>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295276" y="1912411"/>
            <a:ext cx="8667544" cy="1323439"/>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sz="4000" dirty="0"/>
              <a:t>Reconciliation</a:t>
            </a:r>
          </a:p>
          <a:p>
            <a:r>
              <a:rPr lang="en-US" sz="4000" dirty="0"/>
              <a:t>With Previous Ex Ante</a:t>
            </a:r>
          </a:p>
        </p:txBody>
      </p:sp>
    </p:spTree>
    <p:extLst>
      <p:ext uri="{BB962C8B-B14F-4D97-AF65-F5344CB8AC3E}">
        <p14:creationId xmlns:p14="http://schemas.microsoft.com/office/powerpoint/2010/main" val="146241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4CDC-91CD-20B6-5C23-CE1A60CDCA06}"/>
              </a:ext>
            </a:extLst>
          </p:cNvPr>
          <p:cNvSpPr>
            <a:spLocks noGrp="1"/>
          </p:cNvSpPr>
          <p:nvPr>
            <p:ph type="title"/>
          </p:nvPr>
        </p:nvSpPr>
        <p:spPr/>
        <p:txBody>
          <a:bodyPr/>
          <a:lstStyle/>
          <a:p>
            <a:r>
              <a:rPr lang="en-US"/>
              <a:t>Reconciliation </a:t>
            </a:r>
          </a:p>
        </p:txBody>
      </p:sp>
      <p:sp>
        <p:nvSpPr>
          <p:cNvPr id="3" name="Text Placeholder 2">
            <a:extLst>
              <a:ext uri="{FF2B5EF4-FFF2-40B4-BE49-F238E27FC236}">
                <a16:creationId xmlns:a16="http://schemas.microsoft.com/office/drawing/2014/main" id="{9A01375D-1A88-A338-64CA-3722D0F0F26E}"/>
              </a:ext>
            </a:extLst>
          </p:cNvPr>
          <p:cNvSpPr>
            <a:spLocks noGrp="1"/>
          </p:cNvSpPr>
          <p:nvPr>
            <p:ph type="body" sz="quarter" idx="15"/>
          </p:nvPr>
        </p:nvSpPr>
        <p:spPr/>
        <p:txBody>
          <a:bodyPr/>
          <a:lstStyle/>
          <a:p>
            <a:r>
              <a:rPr lang="en-US" dirty="0"/>
              <a:t>Causes for Difference</a:t>
            </a:r>
          </a:p>
        </p:txBody>
      </p:sp>
      <p:sp>
        <p:nvSpPr>
          <p:cNvPr id="4" name="Text Placeholder 3">
            <a:extLst>
              <a:ext uri="{FF2B5EF4-FFF2-40B4-BE49-F238E27FC236}">
                <a16:creationId xmlns:a16="http://schemas.microsoft.com/office/drawing/2014/main" id="{5AA394C3-2CB9-4511-CECC-9F4E24EEC9A5}"/>
              </a:ext>
            </a:extLst>
          </p:cNvPr>
          <p:cNvSpPr>
            <a:spLocks noGrp="1"/>
          </p:cNvSpPr>
          <p:nvPr>
            <p:ph type="body" sz="quarter" idx="16"/>
          </p:nvPr>
        </p:nvSpPr>
        <p:spPr>
          <a:xfrm>
            <a:off x="361950" y="1262063"/>
            <a:ext cx="8229600" cy="3427730"/>
          </a:xfrm>
        </p:spPr>
        <p:txBody>
          <a:bodyPr/>
          <a:lstStyle/>
          <a:p>
            <a:r>
              <a:rPr lang="en-US" dirty="0"/>
              <a:t>Reasons for Differences</a:t>
            </a:r>
          </a:p>
          <a:p>
            <a:pPr lvl="1"/>
            <a:r>
              <a:rPr lang="en-US" dirty="0"/>
              <a:t>MW forecasts are similar</a:t>
            </a:r>
          </a:p>
          <a:p>
            <a:pPr lvl="1"/>
            <a:r>
              <a:rPr lang="en-US" dirty="0"/>
              <a:t>Changing participant mix </a:t>
            </a:r>
            <a:r>
              <a:rPr lang="en-US"/>
              <a:t>drives differences and </a:t>
            </a:r>
            <a:r>
              <a:rPr lang="en-US" dirty="0"/>
              <a:t>subsequent projections</a:t>
            </a:r>
          </a:p>
          <a:p>
            <a:pPr lvl="2"/>
            <a:r>
              <a:rPr lang="en-US" dirty="0"/>
              <a:t>Larger participation in load types with lower per capita impacts</a:t>
            </a:r>
          </a:p>
          <a:p>
            <a:endParaRPr lang="en-US" dirty="0"/>
          </a:p>
          <a:p>
            <a:r>
              <a:rPr lang="en-US" dirty="0"/>
              <a:t>Updates to Ex Ante </a:t>
            </a:r>
          </a:p>
          <a:p>
            <a:pPr lvl="1"/>
            <a:r>
              <a:rPr lang="en-US" dirty="0"/>
              <a:t>Enrollment scenarios based on conversion from DSGS</a:t>
            </a:r>
          </a:p>
          <a:p>
            <a:pPr lvl="1"/>
            <a:r>
              <a:rPr lang="en-US" dirty="0"/>
              <a:t>SCE Incremental RA estimates</a:t>
            </a:r>
          </a:p>
          <a:p>
            <a:pPr lvl="1"/>
            <a:r>
              <a:rPr lang="en-US" dirty="0"/>
              <a:t>Proportional Participation outside of summer months</a:t>
            </a:r>
          </a:p>
        </p:txBody>
      </p:sp>
      <p:sp>
        <p:nvSpPr>
          <p:cNvPr id="5" name="Footer Placeholder 4">
            <a:extLst>
              <a:ext uri="{FF2B5EF4-FFF2-40B4-BE49-F238E27FC236}">
                <a16:creationId xmlns:a16="http://schemas.microsoft.com/office/drawing/2014/main" id="{A172AB91-BC11-B869-011D-7E509AA664E5}"/>
              </a:ext>
            </a:extLst>
          </p:cNvPr>
          <p:cNvSpPr>
            <a:spLocks noGrp="1"/>
          </p:cNvSpPr>
          <p:nvPr>
            <p:ph type="ftr" sz="quarter" idx="3"/>
          </p:nvPr>
        </p:nvSpPr>
        <p:spPr/>
        <p:txBody>
          <a:bodyPr/>
          <a:lstStyle/>
          <a:p>
            <a:r>
              <a:rPr lang="en-US" dirty="0"/>
              <a:t>Voltus Load Impact Protocols Workshop</a:t>
            </a:r>
          </a:p>
        </p:txBody>
      </p:sp>
    </p:spTree>
    <p:extLst>
      <p:ext uri="{BB962C8B-B14F-4D97-AF65-F5344CB8AC3E}">
        <p14:creationId xmlns:p14="http://schemas.microsoft.com/office/powerpoint/2010/main" val="3276364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BEAE-EE7C-99E9-AD0D-39BCA6352176}"/>
              </a:ext>
            </a:extLst>
          </p:cNvPr>
          <p:cNvSpPr>
            <a:spLocks noGrp="1"/>
          </p:cNvSpPr>
          <p:nvPr>
            <p:ph type="title"/>
          </p:nvPr>
        </p:nvSpPr>
        <p:spPr/>
        <p:txBody>
          <a:bodyPr/>
          <a:lstStyle/>
          <a:p>
            <a:r>
              <a:rPr lang="en-US" dirty="0"/>
              <a:t>Reconciliation</a:t>
            </a:r>
          </a:p>
        </p:txBody>
      </p:sp>
      <p:sp>
        <p:nvSpPr>
          <p:cNvPr id="3" name="Text Placeholder 2">
            <a:extLst>
              <a:ext uri="{FF2B5EF4-FFF2-40B4-BE49-F238E27FC236}">
                <a16:creationId xmlns:a16="http://schemas.microsoft.com/office/drawing/2014/main" id="{6331E255-39A8-9E93-4895-D7A5CB0F51D0}"/>
              </a:ext>
            </a:extLst>
          </p:cNvPr>
          <p:cNvSpPr>
            <a:spLocks noGrp="1"/>
          </p:cNvSpPr>
          <p:nvPr>
            <p:ph type="body" sz="quarter" idx="15"/>
          </p:nvPr>
        </p:nvSpPr>
        <p:spPr/>
        <p:txBody>
          <a:bodyPr/>
          <a:lstStyle/>
          <a:p>
            <a:r>
              <a:rPr lang="en-US" dirty="0"/>
              <a:t>PY 2023 Vs PY 2024 Ex Ante Forecasts</a:t>
            </a:r>
          </a:p>
        </p:txBody>
      </p:sp>
      <p:sp>
        <p:nvSpPr>
          <p:cNvPr id="5" name="Footer Placeholder 4">
            <a:extLst>
              <a:ext uri="{FF2B5EF4-FFF2-40B4-BE49-F238E27FC236}">
                <a16:creationId xmlns:a16="http://schemas.microsoft.com/office/drawing/2014/main" id="{EF47D3C4-7F4B-754E-C28C-DB55F5D0799B}"/>
              </a:ext>
            </a:extLst>
          </p:cNvPr>
          <p:cNvSpPr>
            <a:spLocks noGrp="1"/>
          </p:cNvSpPr>
          <p:nvPr>
            <p:ph type="ftr" sz="quarter" idx="3"/>
          </p:nvPr>
        </p:nvSpPr>
        <p:spPr/>
        <p:txBody>
          <a:bodyPr/>
          <a:lstStyle/>
          <a:p>
            <a:r>
              <a:rPr lang="en-US" dirty="0"/>
              <a:t>Voltus Load Impact Protocols Workshop</a:t>
            </a:r>
          </a:p>
        </p:txBody>
      </p:sp>
      <p:graphicFrame>
        <p:nvGraphicFramePr>
          <p:cNvPr id="4" name="Table 3">
            <a:extLst>
              <a:ext uri="{FF2B5EF4-FFF2-40B4-BE49-F238E27FC236}">
                <a16:creationId xmlns:a16="http://schemas.microsoft.com/office/drawing/2014/main" id="{DF9491F3-E05E-AF03-EFEF-BD8F3BF2E734}"/>
              </a:ext>
            </a:extLst>
          </p:cNvPr>
          <p:cNvGraphicFramePr>
            <a:graphicFrameLocks noGrp="1"/>
          </p:cNvGraphicFramePr>
          <p:nvPr>
            <p:extLst>
              <p:ext uri="{D42A27DB-BD31-4B8C-83A1-F6EECF244321}">
                <p14:modId xmlns:p14="http://schemas.microsoft.com/office/powerpoint/2010/main" val="1038042342"/>
              </p:ext>
            </p:extLst>
          </p:nvPr>
        </p:nvGraphicFramePr>
        <p:xfrm>
          <a:off x="494899" y="1229088"/>
          <a:ext cx="7886700" cy="1386377"/>
        </p:xfrm>
        <a:graphic>
          <a:graphicData uri="http://schemas.openxmlformats.org/drawingml/2006/table">
            <a:tbl>
              <a:tblPr firstRow="1" firstCol="1" bandRow="1">
                <a:tableStyleId>{5C22544A-7EE6-4342-B048-85BDC9FD1C3A}</a:tableStyleId>
              </a:tblPr>
              <a:tblGrid>
                <a:gridCol w="778565">
                  <a:extLst>
                    <a:ext uri="{9D8B030D-6E8A-4147-A177-3AD203B41FA5}">
                      <a16:colId xmlns:a16="http://schemas.microsoft.com/office/drawing/2014/main" val="1912257296"/>
                    </a:ext>
                  </a:extLst>
                </a:gridCol>
                <a:gridCol w="1749287">
                  <a:extLst>
                    <a:ext uri="{9D8B030D-6E8A-4147-A177-3AD203B41FA5}">
                      <a16:colId xmlns:a16="http://schemas.microsoft.com/office/drawing/2014/main" val="2038662083"/>
                    </a:ext>
                  </a:extLst>
                </a:gridCol>
                <a:gridCol w="1280160">
                  <a:extLst>
                    <a:ext uri="{9D8B030D-6E8A-4147-A177-3AD203B41FA5}">
                      <a16:colId xmlns:a16="http://schemas.microsoft.com/office/drawing/2014/main" val="160237385"/>
                    </a:ext>
                  </a:extLst>
                </a:gridCol>
                <a:gridCol w="2385391">
                  <a:extLst>
                    <a:ext uri="{9D8B030D-6E8A-4147-A177-3AD203B41FA5}">
                      <a16:colId xmlns:a16="http://schemas.microsoft.com/office/drawing/2014/main" val="259730426"/>
                    </a:ext>
                  </a:extLst>
                </a:gridCol>
                <a:gridCol w="1693297">
                  <a:extLst>
                    <a:ext uri="{9D8B030D-6E8A-4147-A177-3AD203B41FA5}">
                      <a16:colId xmlns:a16="http://schemas.microsoft.com/office/drawing/2014/main" val="2124335573"/>
                    </a:ext>
                  </a:extLst>
                </a:gridCol>
              </a:tblGrid>
              <a:tr h="685337">
                <a:tc rowSpan="2">
                  <a:txBody>
                    <a:bodyPr/>
                    <a:lstStyle/>
                    <a:p>
                      <a:pPr marL="0" marR="0" algn="ctr">
                        <a:buNone/>
                      </a:pPr>
                      <a:r>
                        <a:rPr lang="en-US" sz="1400" dirty="0">
                          <a:effectLst/>
                        </a:rPr>
                        <a:t>IOU</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buNone/>
                      </a:pPr>
                      <a:r>
                        <a:rPr lang="en-US" sz="1400" dirty="0">
                          <a:effectLst/>
                        </a:rPr>
                        <a:t>Report Year </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buNone/>
                      </a:pPr>
                      <a:r>
                        <a:rPr lang="en-US" sz="1400" dirty="0">
                          <a:effectLst/>
                        </a:rPr>
                        <a:t>Participants</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pPr>
                      <a:r>
                        <a:rPr lang="en-US" sz="1400" dirty="0">
                          <a:effectLst/>
                        </a:rPr>
                        <a:t>CAISO Monthly Worst Day </a:t>
                      </a:r>
                    </a:p>
                    <a:p>
                      <a:pPr marL="0" marR="0" algn="ctr">
                        <a:buNone/>
                      </a:pPr>
                      <a:r>
                        <a:rPr lang="en-US" sz="1400" dirty="0">
                          <a:effectLst/>
                        </a:rPr>
                        <a:t>(Month of August)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400" dirty="0">
                          <a:effectLst/>
                        </a:rPr>
                        <a:t>Utility Monthly Worst Day </a:t>
                      </a:r>
                    </a:p>
                    <a:p>
                      <a:pPr marL="0" marR="0" algn="ctr">
                        <a:buNone/>
                      </a:pPr>
                      <a:r>
                        <a:rPr lang="en-US" sz="1400" dirty="0">
                          <a:effectLst/>
                        </a:rPr>
                        <a:t>(Month of August)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86903798"/>
                  </a:ext>
                </a:extLst>
              </a:tr>
              <a:tr h="1771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buNone/>
                      </a:pPr>
                      <a:r>
                        <a:rPr lang="en-US" sz="1400" b="1" kern="1200" dirty="0">
                          <a:solidFill>
                            <a:schemeClr val="lt1"/>
                          </a:solidFill>
                          <a:effectLst/>
                          <a:latin typeface="+mn-lt"/>
                          <a:ea typeface="+mn-ea"/>
                          <a:cs typeface="+mn-cs"/>
                        </a:rPr>
                        <a:t>1-in-2</a:t>
                      </a:r>
                    </a:p>
                  </a:txBody>
                  <a:tcPr marL="68580" marR="68580" marT="0" marB="0" anchor="b"/>
                </a:tc>
                <a:tc>
                  <a:txBody>
                    <a:bodyPr/>
                    <a:lstStyle/>
                    <a:p>
                      <a:pPr marL="0" marR="0" algn="ctr">
                        <a:buNone/>
                      </a:pPr>
                      <a:r>
                        <a:rPr lang="en-US" sz="1400" b="1" kern="1200" dirty="0">
                          <a:solidFill>
                            <a:schemeClr val="lt1"/>
                          </a:solidFill>
                          <a:effectLst/>
                          <a:latin typeface="+mn-lt"/>
                          <a:ea typeface="+mn-ea"/>
                          <a:cs typeface="+mn-cs"/>
                        </a:rPr>
                        <a:t>1-in-2</a:t>
                      </a:r>
                    </a:p>
                  </a:txBody>
                  <a:tcPr marL="68580" marR="68580" marT="0" marB="0" anchor="b"/>
                </a:tc>
                <a:extLst>
                  <a:ext uri="{0D108BD9-81ED-4DB2-BD59-A6C34878D82A}">
                    <a16:rowId xmlns:a16="http://schemas.microsoft.com/office/drawing/2014/main" val="3602962477"/>
                  </a:ext>
                </a:extLst>
              </a:tr>
              <a:tr h="148230">
                <a:tc>
                  <a:txBody>
                    <a:bodyPr/>
                    <a:lstStyle/>
                    <a:p>
                      <a:pPr marL="0" marR="0">
                        <a:buNone/>
                      </a:pPr>
                      <a:r>
                        <a:rPr lang="en-US" sz="1600">
                          <a:effectLst/>
                        </a:rPr>
                        <a:t>PG&amp;E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tabLst>
                          <a:tab pos="273050" algn="dec"/>
                        </a:tabLst>
                      </a:pPr>
                      <a:r>
                        <a:rPr lang="en-US" sz="1600">
                          <a:effectLst/>
                        </a:rPr>
                        <a:t>PY 2024 (FY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tabLst>
                          <a:tab pos="209550" algn="dec"/>
                        </a:tabLst>
                      </a:pPr>
                      <a:r>
                        <a:rPr lang="en-US" sz="1600" dirty="0">
                          <a:effectLst/>
                        </a:rPr>
                        <a:t>409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tabLst>
                          <a:tab pos="266700" algn="dec"/>
                        </a:tabLst>
                      </a:pPr>
                      <a:r>
                        <a:rPr lang="en-US" sz="1600" dirty="0">
                          <a:effectLst/>
                        </a:rPr>
                        <a:t>23.3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tabLst>
                          <a:tab pos="254000" algn="dec"/>
                        </a:tabLst>
                      </a:pPr>
                      <a:r>
                        <a:rPr lang="en-US" sz="1600" dirty="0">
                          <a:effectLst/>
                        </a:rPr>
                        <a:t>23.8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7581001"/>
                  </a:ext>
                </a:extLst>
              </a:tr>
              <a:tr h="148230">
                <a:tc>
                  <a:txBody>
                    <a:bodyPr/>
                    <a:lstStyle/>
                    <a:p>
                      <a:pPr marL="0" marR="0">
                        <a:buNone/>
                      </a:pPr>
                      <a:r>
                        <a:rPr lang="en-US" sz="1600">
                          <a:effectLst/>
                        </a:rPr>
                        <a:t>PG&amp;E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tabLst>
                          <a:tab pos="273050" algn="dec"/>
                        </a:tabLst>
                      </a:pPr>
                      <a:r>
                        <a:rPr lang="en-US" sz="1600" dirty="0">
                          <a:effectLst/>
                        </a:rPr>
                        <a:t>PY 2023 (FY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tabLst>
                          <a:tab pos="209550" algn="dec"/>
                        </a:tabLst>
                      </a:pPr>
                      <a:r>
                        <a:rPr lang="en-US" sz="1600" dirty="0">
                          <a:effectLst/>
                        </a:rPr>
                        <a:t>296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tabLst>
                          <a:tab pos="266700" algn="dec"/>
                        </a:tabLst>
                      </a:pPr>
                      <a:r>
                        <a:rPr lang="en-US" sz="1600" dirty="0">
                          <a:effectLst/>
                        </a:rPr>
                        <a:t>26.8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tabLst>
                          <a:tab pos="254000" algn="dec"/>
                        </a:tabLst>
                      </a:pPr>
                      <a:r>
                        <a:rPr lang="en-US" sz="1600" dirty="0">
                          <a:effectLst/>
                        </a:rPr>
                        <a:t>25.8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4324115"/>
                  </a:ext>
                </a:extLst>
              </a:tr>
            </a:tbl>
          </a:graphicData>
        </a:graphic>
      </p:graphicFrame>
      <p:graphicFrame>
        <p:nvGraphicFramePr>
          <p:cNvPr id="6" name="Table 5">
            <a:extLst>
              <a:ext uri="{FF2B5EF4-FFF2-40B4-BE49-F238E27FC236}">
                <a16:creationId xmlns:a16="http://schemas.microsoft.com/office/drawing/2014/main" id="{430E1FFA-E268-1AC9-C792-087792A735CC}"/>
              </a:ext>
            </a:extLst>
          </p:cNvPr>
          <p:cNvGraphicFramePr>
            <a:graphicFrameLocks noGrp="1"/>
          </p:cNvGraphicFramePr>
          <p:nvPr>
            <p:extLst>
              <p:ext uri="{D42A27DB-BD31-4B8C-83A1-F6EECF244321}">
                <p14:modId xmlns:p14="http://schemas.microsoft.com/office/powerpoint/2010/main" val="1777940961"/>
              </p:ext>
            </p:extLst>
          </p:nvPr>
        </p:nvGraphicFramePr>
        <p:xfrm>
          <a:off x="494899" y="2873004"/>
          <a:ext cx="7886700" cy="1386377"/>
        </p:xfrm>
        <a:graphic>
          <a:graphicData uri="http://schemas.openxmlformats.org/drawingml/2006/table">
            <a:tbl>
              <a:tblPr firstRow="1" firstCol="1" bandRow="1">
                <a:tableStyleId>{5C22544A-7EE6-4342-B048-85BDC9FD1C3A}</a:tableStyleId>
              </a:tblPr>
              <a:tblGrid>
                <a:gridCol w="778565">
                  <a:extLst>
                    <a:ext uri="{9D8B030D-6E8A-4147-A177-3AD203B41FA5}">
                      <a16:colId xmlns:a16="http://schemas.microsoft.com/office/drawing/2014/main" val="1912257296"/>
                    </a:ext>
                  </a:extLst>
                </a:gridCol>
                <a:gridCol w="1749287">
                  <a:extLst>
                    <a:ext uri="{9D8B030D-6E8A-4147-A177-3AD203B41FA5}">
                      <a16:colId xmlns:a16="http://schemas.microsoft.com/office/drawing/2014/main" val="2038662083"/>
                    </a:ext>
                  </a:extLst>
                </a:gridCol>
                <a:gridCol w="1280160">
                  <a:extLst>
                    <a:ext uri="{9D8B030D-6E8A-4147-A177-3AD203B41FA5}">
                      <a16:colId xmlns:a16="http://schemas.microsoft.com/office/drawing/2014/main" val="160237385"/>
                    </a:ext>
                  </a:extLst>
                </a:gridCol>
                <a:gridCol w="2385391">
                  <a:extLst>
                    <a:ext uri="{9D8B030D-6E8A-4147-A177-3AD203B41FA5}">
                      <a16:colId xmlns:a16="http://schemas.microsoft.com/office/drawing/2014/main" val="259730426"/>
                    </a:ext>
                  </a:extLst>
                </a:gridCol>
                <a:gridCol w="1693297">
                  <a:extLst>
                    <a:ext uri="{9D8B030D-6E8A-4147-A177-3AD203B41FA5}">
                      <a16:colId xmlns:a16="http://schemas.microsoft.com/office/drawing/2014/main" val="2124335573"/>
                    </a:ext>
                  </a:extLst>
                </a:gridCol>
              </a:tblGrid>
              <a:tr h="685337">
                <a:tc rowSpan="2">
                  <a:txBody>
                    <a:bodyPr/>
                    <a:lstStyle/>
                    <a:p>
                      <a:pPr marL="0" marR="0" algn="ctr">
                        <a:buNone/>
                      </a:pPr>
                      <a:r>
                        <a:rPr lang="en-US" sz="1400" dirty="0">
                          <a:effectLst/>
                        </a:rPr>
                        <a:t>IOU</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buNone/>
                      </a:pPr>
                      <a:r>
                        <a:rPr lang="en-US" sz="1400" dirty="0">
                          <a:effectLst/>
                        </a:rPr>
                        <a:t>Report Year </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algn="ctr">
                        <a:buNone/>
                      </a:pPr>
                      <a:r>
                        <a:rPr lang="en-US" sz="1400" dirty="0">
                          <a:effectLst/>
                        </a:rPr>
                        <a:t>Participants</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pPr>
                      <a:r>
                        <a:rPr lang="en-US" sz="1400" dirty="0">
                          <a:effectLst/>
                        </a:rPr>
                        <a:t>CAISO Monthly Worst Day </a:t>
                      </a:r>
                    </a:p>
                    <a:p>
                      <a:pPr marL="0" marR="0" algn="ctr">
                        <a:buNone/>
                      </a:pPr>
                      <a:r>
                        <a:rPr lang="en-US" sz="1400" dirty="0">
                          <a:effectLst/>
                        </a:rPr>
                        <a:t>(Month of August)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buNone/>
                      </a:pPr>
                      <a:r>
                        <a:rPr lang="en-US" sz="1400" dirty="0">
                          <a:effectLst/>
                        </a:rPr>
                        <a:t>Utility Monthly Worst Day </a:t>
                      </a:r>
                    </a:p>
                    <a:p>
                      <a:pPr marL="0" marR="0" algn="ctr">
                        <a:buNone/>
                      </a:pPr>
                      <a:r>
                        <a:rPr lang="en-US" sz="1400" dirty="0">
                          <a:effectLst/>
                        </a:rPr>
                        <a:t>(Month of August)</a:t>
                      </a:r>
                      <a:endParaRPr lang="en-US" sz="1400" b="1" dirty="0">
                        <a:effectLst/>
                        <a:latin typeface="Tw Cen MT Condensed" panose="020B0606020104020203"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86903798"/>
                  </a:ext>
                </a:extLst>
              </a:tr>
              <a:tr h="1771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buNone/>
                      </a:pPr>
                      <a:r>
                        <a:rPr lang="en-US" sz="1400" b="1" kern="1200" dirty="0">
                          <a:solidFill>
                            <a:schemeClr val="lt1"/>
                          </a:solidFill>
                          <a:effectLst/>
                          <a:latin typeface="+mn-lt"/>
                          <a:ea typeface="+mn-ea"/>
                          <a:cs typeface="+mn-cs"/>
                        </a:rPr>
                        <a:t>1-in-2</a:t>
                      </a:r>
                    </a:p>
                  </a:txBody>
                  <a:tcPr marL="68580" marR="68580" marT="0" marB="0" anchor="b"/>
                </a:tc>
                <a:tc>
                  <a:txBody>
                    <a:bodyPr/>
                    <a:lstStyle/>
                    <a:p>
                      <a:pPr marL="0" marR="0" algn="ctr">
                        <a:buNone/>
                      </a:pPr>
                      <a:r>
                        <a:rPr lang="en-US" sz="1400" b="1" kern="1200" dirty="0">
                          <a:solidFill>
                            <a:schemeClr val="lt1"/>
                          </a:solidFill>
                          <a:effectLst/>
                          <a:latin typeface="+mn-lt"/>
                          <a:ea typeface="+mn-ea"/>
                          <a:cs typeface="+mn-cs"/>
                        </a:rPr>
                        <a:t>1-in-2</a:t>
                      </a:r>
                    </a:p>
                  </a:txBody>
                  <a:tcPr marL="68580" marR="68580" marT="0" marB="0" anchor="b"/>
                </a:tc>
                <a:extLst>
                  <a:ext uri="{0D108BD9-81ED-4DB2-BD59-A6C34878D82A}">
                    <a16:rowId xmlns:a16="http://schemas.microsoft.com/office/drawing/2014/main" val="3602962477"/>
                  </a:ext>
                </a:extLst>
              </a:tr>
              <a:tr h="148230">
                <a:tc>
                  <a:txBody>
                    <a:bodyPr/>
                    <a:lstStyle/>
                    <a:p>
                      <a:pPr marL="0" marR="0">
                        <a:buNone/>
                      </a:pPr>
                      <a:r>
                        <a:rPr lang="en-US" sz="1600" dirty="0"/>
                        <a:t>SCE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tabLst>
                          <a:tab pos="273050" algn="dec"/>
                        </a:tabLst>
                      </a:pPr>
                      <a:r>
                        <a:rPr lang="en-US" sz="1600">
                          <a:effectLst/>
                        </a:rPr>
                        <a:t>PY 2024 (FY 2025)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buNone/>
                        <a:tabLst>
                          <a:tab pos="273050" algn="dec"/>
                        </a:tabLst>
                      </a:pPr>
                      <a:r>
                        <a:rPr lang="en-US" sz="1600" kern="1200" dirty="0">
                          <a:solidFill>
                            <a:schemeClr val="dk1"/>
                          </a:solidFill>
                          <a:effectLst/>
                          <a:latin typeface="+mn-lt"/>
                          <a:ea typeface="+mn-ea"/>
                          <a:cs typeface="+mn-cs"/>
                        </a:rPr>
                        <a:t>243</a:t>
                      </a:r>
                    </a:p>
                  </a:txBody>
                  <a:tcPr marL="68580" marR="68580" marT="0" marB="0" anchor="ctr"/>
                </a:tc>
                <a:tc>
                  <a:txBody>
                    <a:bodyPr/>
                    <a:lstStyle/>
                    <a:p>
                      <a:pPr marL="0" marR="0" algn="ctr" defTabSz="457200" rtl="0" eaLnBrk="1" latinLnBrk="0" hangingPunct="1">
                        <a:buNone/>
                        <a:tabLst>
                          <a:tab pos="273050" algn="dec"/>
                        </a:tabLst>
                      </a:pPr>
                      <a:r>
                        <a:rPr lang="en-US" sz="1600" kern="1200" dirty="0">
                          <a:solidFill>
                            <a:schemeClr val="dk1"/>
                          </a:solidFill>
                          <a:effectLst/>
                          <a:latin typeface="+mn-lt"/>
                          <a:ea typeface="+mn-ea"/>
                          <a:cs typeface="+mn-cs"/>
                        </a:rPr>
                        <a:t>9.0</a:t>
                      </a:r>
                    </a:p>
                  </a:txBody>
                  <a:tcPr marL="68580" marR="68580" marT="0" marB="0" anchor="ctr"/>
                </a:tc>
                <a:tc>
                  <a:txBody>
                    <a:bodyPr/>
                    <a:lstStyle/>
                    <a:p>
                      <a:pPr marL="0" marR="0" algn="ctr" defTabSz="457200" rtl="0" eaLnBrk="1" latinLnBrk="0" hangingPunct="1">
                        <a:buNone/>
                        <a:tabLst>
                          <a:tab pos="273050" algn="dec"/>
                        </a:tabLst>
                      </a:pPr>
                      <a:r>
                        <a:rPr lang="en-US" sz="1600" kern="1200">
                          <a:solidFill>
                            <a:schemeClr val="dk1"/>
                          </a:solidFill>
                          <a:effectLst/>
                          <a:latin typeface="+mn-lt"/>
                          <a:ea typeface="+mn-ea"/>
                          <a:cs typeface="+mn-cs"/>
                        </a:rPr>
                        <a:t>10.3</a:t>
                      </a:r>
                    </a:p>
                  </a:txBody>
                  <a:tcPr marL="68580" marR="68580" marT="0" marB="0" anchor="ctr"/>
                </a:tc>
                <a:extLst>
                  <a:ext uri="{0D108BD9-81ED-4DB2-BD59-A6C34878D82A}">
                    <a16:rowId xmlns:a16="http://schemas.microsoft.com/office/drawing/2014/main" val="767581001"/>
                  </a:ext>
                </a:extLst>
              </a:tr>
              <a:tr h="148230">
                <a:tc>
                  <a:txBody>
                    <a:bodyPr/>
                    <a:lstStyle/>
                    <a:p>
                      <a:pPr marL="0" marR="0">
                        <a:buNone/>
                      </a:pPr>
                      <a:r>
                        <a:rPr lang="en-US" sz="1600" dirty="0"/>
                        <a:t>SCE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buNone/>
                        <a:tabLst>
                          <a:tab pos="273050" algn="dec"/>
                        </a:tabLst>
                      </a:pPr>
                      <a:r>
                        <a:rPr lang="en-US" sz="1600" dirty="0">
                          <a:effectLst/>
                        </a:rPr>
                        <a:t>PY 2023 (FY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defTabSz="457200" rtl="0" eaLnBrk="1" latinLnBrk="0" hangingPunct="1">
                        <a:buNone/>
                        <a:tabLst>
                          <a:tab pos="273050" algn="dec"/>
                        </a:tabLst>
                      </a:pPr>
                      <a:r>
                        <a:rPr lang="en-US" sz="1600" kern="1200" dirty="0">
                          <a:solidFill>
                            <a:schemeClr val="dk1"/>
                          </a:solidFill>
                          <a:effectLst/>
                          <a:latin typeface="+mn-lt"/>
                          <a:ea typeface="+mn-ea"/>
                          <a:cs typeface="+mn-cs"/>
                        </a:rPr>
                        <a:t>287</a:t>
                      </a:r>
                    </a:p>
                  </a:txBody>
                  <a:tcPr marL="68580" marR="68580" marT="0" marB="0" anchor="ctr"/>
                </a:tc>
                <a:tc>
                  <a:txBody>
                    <a:bodyPr/>
                    <a:lstStyle/>
                    <a:p>
                      <a:pPr marL="0" marR="0" algn="ctr" defTabSz="457200" rtl="0" eaLnBrk="1" latinLnBrk="0" hangingPunct="1">
                        <a:buNone/>
                        <a:tabLst>
                          <a:tab pos="273050" algn="dec"/>
                        </a:tabLst>
                      </a:pPr>
                      <a:r>
                        <a:rPr lang="en-US" sz="1600" kern="1200" dirty="0">
                          <a:solidFill>
                            <a:schemeClr val="dk1"/>
                          </a:solidFill>
                          <a:effectLst/>
                          <a:latin typeface="+mn-lt"/>
                          <a:ea typeface="+mn-ea"/>
                          <a:cs typeface="+mn-cs"/>
                        </a:rPr>
                        <a:t> 8.8 </a:t>
                      </a:r>
                    </a:p>
                  </a:txBody>
                  <a:tcPr marL="68580" marR="68580" marT="0" marB="0" anchor="ctr"/>
                </a:tc>
                <a:tc>
                  <a:txBody>
                    <a:bodyPr/>
                    <a:lstStyle/>
                    <a:p>
                      <a:pPr marL="0" marR="0" algn="ctr" defTabSz="457200" rtl="0" eaLnBrk="1" latinLnBrk="0" hangingPunct="1">
                        <a:buNone/>
                        <a:tabLst>
                          <a:tab pos="273050" algn="dec"/>
                        </a:tabLst>
                      </a:pPr>
                      <a:r>
                        <a:rPr lang="en-US" sz="1600" kern="1200" dirty="0">
                          <a:solidFill>
                            <a:schemeClr val="dk1"/>
                          </a:solidFill>
                          <a:effectLst/>
                          <a:latin typeface="+mn-lt"/>
                          <a:ea typeface="+mn-ea"/>
                          <a:cs typeface="+mn-cs"/>
                        </a:rPr>
                        <a:t> 8.3 </a:t>
                      </a:r>
                    </a:p>
                  </a:txBody>
                  <a:tcPr marL="68580" marR="68580" marT="0" marB="0" anchor="ctr"/>
                </a:tc>
                <a:extLst>
                  <a:ext uri="{0D108BD9-81ED-4DB2-BD59-A6C34878D82A}">
                    <a16:rowId xmlns:a16="http://schemas.microsoft.com/office/drawing/2014/main" val="2174324115"/>
                  </a:ext>
                </a:extLst>
              </a:tr>
            </a:tbl>
          </a:graphicData>
        </a:graphic>
      </p:graphicFrame>
    </p:spTree>
    <p:extLst>
      <p:ext uri="{BB962C8B-B14F-4D97-AF65-F5344CB8AC3E}">
        <p14:creationId xmlns:p14="http://schemas.microsoft.com/office/powerpoint/2010/main" val="97135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24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dirty="0"/>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2220187"/>
            <a:ext cx="8211705" cy="707886"/>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dirty="0"/>
              <a:t>Voltus Background </a:t>
            </a:r>
          </a:p>
        </p:txBody>
      </p:sp>
    </p:spTree>
    <p:extLst>
      <p:ext uri="{BB962C8B-B14F-4D97-AF65-F5344CB8AC3E}">
        <p14:creationId xmlns:p14="http://schemas.microsoft.com/office/powerpoint/2010/main" val="353407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B93F-A90F-444F-99B6-766C27ACD8FD}"/>
              </a:ext>
            </a:extLst>
          </p:cNvPr>
          <p:cNvSpPr>
            <a:spLocks noGrp="1"/>
          </p:cNvSpPr>
          <p:nvPr>
            <p:ph type="title"/>
          </p:nvPr>
        </p:nvSpPr>
        <p:spPr/>
        <p:txBody>
          <a:bodyPr/>
          <a:lstStyle/>
          <a:p>
            <a:r>
              <a:rPr lang="en-US"/>
              <a:t>Background</a:t>
            </a:r>
          </a:p>
        </p:txBody>
      </p:sp>
      <p:sp>
        <p:nvSpPr>
          <p:cNvPr id="3" name="Text Placeholder 2">
            <a:extLst>
              <a:ext uri="{FF2B5EF4-FFF2-40B4-BE49-F238E27FC236}">
                <a16:creationId xmlns:a16="http://schemas.microsoft.com/office/drawing/2014/main" id="{B55C105D-8374-45F4-837C-83090DF566D4}"/>
              </a:ext>
            </a:extLst>
          </p:cNvPr>
          <p:cNvSpPr>
            <a:spLocks noGrp="1"/>
          </p:cNvSpPr>
          <p:nvPr>
            <p:ph type="body" sz="quarter" idx="15"/>
          </p:nvPr>
        </p:nvSpPr>
        <p:spPr/>
        <p:txBody>
          <a:bodyPr/>
          <a:lstStyle/>
          <a:p>
            <a:r>
              <a:rPr lang="en-US" dirty="0"/>
              <a:t>Voltus History</a:t>
            </a:r>
          </a:p>
        </p:txBody>
      </p:sp>
      <p:sp>
        <p:nvSpPr>
          <p:cNvPr id="4" name="Text Placeholder 3">
            <a:extLst>
              <a:ext uri="{FF2B5EF4-FFF2-40B4-BE49-F238E27FC236}">
                <a16:creationId xmlns:a16="http://schemas.microsoft.com/office/drawing/2014/main" id="{FFFD5156-8746-4B78-8783-BFDC8BA8B368}"/>
              </a:ext>
            </a:extLst>
          </p:cNvPr>
          <p:cNvSpPr>
            <a:spLocks noGrp="1"/>
          </p:cNvSpPr>
          <p:nvPr>
            <p:ph type="body" sz="quarter" idx="16"/>
          </p:nvPr>
        </p:nvSpPr>
        <p:spPr>
          <a:xfrm>
            <a:off x="361950" y="966672"/>
            <a:ext cx="5500586" cy="3463925"/>
          </a:xfrm>
        </p:spPr>
        <p:txBody>
          <a:bodyPr/>
          <a:lstStyle/>
          <a:p>
            <a:pPr>
              <a:spcBef>
                <a:spcPts val="0"/>
              </a:spcBef>
              <a:spcAft>
                <a:spcPts val="1200"/>
              </a:spcAft>
            </a:pPr>
            <a:r>
              <a:rPr lang="en-US" dirty="0">
                <a:solidFill>
                  <a:schemeClr val="tx1"/>
                </a:solidFill>
              </a:rPr>
              <a:t>Demand Response Provider across North America since 2016</a:t>
            </a:r>
          </a:p>
          <a:p>
            <a:pPr>
              <a:spcBef>
                <a:spcPts val="0"/>
              </a:spcBef>
              <a:spcAft>
                <a:spcPts val="1200"/>
              </a:spcAft>
            </a:pPr>
            <a:r>
              <a:rPr lang="en-US" dirty="0">
                <a:solidFill>
                  <a:schemeClr val="tx1"/>
                </a:solidFill>
              </a:rPr>
              <a:t>Track record of successful DR programs</a:t>
            </a:r>
          </a:p>
          <a:p>
            <a:pPr>
              <a:spcBef>
                <a:spcPts val="0"/>
              </a:spcBef>
              <a:spcAft>
                <a:spcPts val="1200"/>
              </a:spcAft>
            </a:pPr>
            <a:r>
              <a:rPr lang="en-US" dirty="0">
                <a:solidFill>
                  <a:schemeClr val="tx1"/>
                </a:solidFill>
              </a:rPr>
              <a:t>Entered PG&amp;E CBP and PG&amp;E BIP in 2019</a:t>
            </a:r>
          </a:p>
          <a:p>
            <a:pPr>
              <a:spcBef>
                <a:spcPts val="0"/>
              </a:spcBef>
              <a:spcAft>
                <a:spcPts val="1200"/>
              </a:spcAft>
            </a:pPr>
            <a:r>
              <a:rPr lang="en-US" dirty="0">
                <a:solidFill>
                  <a:schemeClr val="tx1"/>
                </a:solidFill>
              </a:rPr>
              <a:t>Awarded DRAM capacity in PG&amp;E and SCE territory from 2020 until program ended in 2024</a:t>
            </a:r>
          </a:p>
          <a:p>
            <a:pPr>
              <a:spcBef>
                <a:spcPts val="0"/>
              </a:spcBef>
              <a:spcAft>
                <a:spcPts val="1200"/>
              </a:spcAft>
            </a:pPr>
            <a:r>
              <a:rPr lang="en-US" dirty="0">
                <a:solidFill>
                  <a:schemeClr val="tx1"/>
                </a:solidFill>
              </a:rPr>
              <a:t>Became scheduling coordinator in 2020 and currently providing RA to CCAs in California.</a:t>
            </a:r>
          </a:p>
          <a:p>
            <a:pPr>
              <a:spcBef>
                <a:spcPts val="0"/>
              </a:spcBef>
              <a:spcAft>
                <a:spcPts val="1200"/>
              </a:spcAft>
            </a:pPr>
            <a:r>
              <a:rPr lang="en-US" dirty="0">
                <a:solidFill>
                  <a:schemeClr val="tx1"/>
                </a:solidFill>
              </a:rPr>
              <a:t>Actively engaged in the 3</a:t>
            </a:r>
            <a:r>
              <a:rPr lang="en-US" baseline="30000" dirty="0">
                <a:solidFill>
                  <a:schemeClr val="tx1"/>
                </a:solidFill>
              </a:rPr>
              <a:t>rd</a:t>
            </a:r>
            <a:r>
              <a:rPr lang="en-US" dirty="0">
                <a:solidFill>
                  <a:schemeClr val="tx1"/>
                </a:solidFill>
              </a:rPr>
              <a:t> party CCA RA contracts, PG&amp;E and SDG&amp;E CBP, PG&amp;E and SCE BIP, and PG&amp;E and SCE DSGS (Option 2 and Option 3)</a:t>
            </a:r>
          </a:p>
          <a:p>
            <a:endParaRPr lang="en-US" dirty="0">
              <a:solidFill>
                <a:schemeClr val="tx1"/>
              </a:solidFill>
            </a:endParaRPr>
          </a:p>
        </p:txBody>
      </p:sp>
      <p:sp>
        <p:nvSpPr>
          <p:cNvPr id="5" name="Footer Placeholder 4">
            <a:extLst>
              <a:ext uri="{FF2B5EF4-FFF2-40B4-BE49-F238E27FC236}">
                <a16:creationId xmlns:a16="http://schemas.microsoft.com/office/drawing/2014/main" id="{F3F00C46-E434-463A-A21E-DCDF56B7DF04}"/>
              </a:ext>
            </a:extLst>
          </p:cNvPr>
          <p:cNvSpPr>
            <a:spLocks noGrp="1"/>
          </p:cNvSpPr>
          <p:nvPr>
            <p:ph type="ftr" sz="quarter" idx="3"/>
          </p:nvPr>
        </p:nvSpPr>
        <p:spPr/>
        <p:txBody>
          <a:bodyPr/>
          <a:lstStyle/>
          <a:p>
            <a:r>
              <a:rPr lang="en-US" dirty="0"/>
              <a:t>Voltus Load Impact Protocols Workshop</a:t>
            </a:r>
          </a:p>
        </p:txBody>
      </p:sp>
      <p:pic>
        <p:nvPicPr>
          <p:cNvPr id="10" name="Picture 9" descr="A picture containing font, graphics, screenshot, graphic design&#10;&#10;Description automatically generated">
            <a:extLst>
              <a:ext uri="{FF2B5EF4-FFF2-40B4-BE49-F238E27FC236}">
                <a16:creationId xmlns:a16="http://schemas.microsoft.com/office/drawing/2014/main" id="{2FED8726-5AE9-702D-204C-40616502C2A3}"/>
              </a:ext>
            </a:extLst>
          </p:cNvPr>
          <p:cNvPicPr>
            <a:picLocks noChangeAspect="1"/>
          </p:cNvPicPr>
          <p:nvPr/>
        </p:nvPicPr>
        <p:blipFill>
          <a:blip r:embed="rId3"/>
          <a:stretch>
            <a:fillRect/>
          </a:stretch>
        </p:blipFill>
        <p:spPr>
          <a:xfrm>
            <a:off x="5982428" y="1698171"/>
            <a:ext cx="2713442" cy="1012224"/>
          </a:xfrm>
          <a:prstGeom prst="rect">
            <a:avLst/>
          </a:prstGeom>
        </p:spPr>
      </p:pic>
    </p:spTree>
    <p:extLst>
      <p:ext uri="{BB962C8B-B14F-4D97-AF65-F5344CB8AC3E}">
        <p14:creationId xmlns:p14="http://schemas.microsoft.com/office/powerpoint/2010/main" val="2506147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47AE7-A3F7-BAAD-2721-EDD20FEA2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0F23A-8E6D-5A80-8AF1-655B299924C1}"/>
              </a:ext>
            </a:extLst>
          </p:cNvPr>
          <p:cNvSpPr>
            <a:spLocks noGrp="1"/>
          </p:cNvSpPr>
          <p:nvPr>
            <p:ph type="title"/>
          </p:nvPr>
        </p:nvSpPr>
        <p:spPr/>
        <p:txBody>
          <a:bodyPr/>
          <a:lstStyle/>
          <a:p>
            <a:r>
              <a:rPr lang="en-US" dirty="0"/>
              <a:t>Importance of DR qc in light of dram sunset</a:t>
            </a:r>
          </a:p>
        </p:txBody>
      </p:sp>
      <p:sp>
        <p:nvSpPr>
          <p:cNvPr id="3" name="Text Placeholder 2">
            <a:extLst>
              <a:ext uri="{FF2B5EF4-FFF2-40B4-BE49-F238E27FC236}">
                <a16:creationId xmlns:a16="http://schemas.microsoft.com/office/drawing/2014/main" id="{59225527-E032-0493-60CD-4A90236AD575}"/>
              </a:ext>
            </a:extLst>
          </p:cNvPr>
          <p:cNvSpPr>
            <a:spLocks noGrp="1"/>
          </p:cNvSpPr>
          <p:nvPr>
            <p:ph type="body" sz="quarter" idx="15"/>
          </p:nvPr>
        </p:nvSpPr>
        <p:spPr/>
        <p:txBody>
          <a:bodyPr/>
          <a:lstStyle/>
          <a:p>
            <a:r>
              <a:rPr lang="en-US" dirty="0" err="1"/>
              <a:t>Voltus</a:t>
            </a:r>
            <a:r>
              <a:rPr lang="en-US" dirty="0"/>
              <a:t> DRAM MW are currently ‘stranded’ from providing supply-side RA</a:t>
            </a:r>
          </a:p>
        </p:txBody>
      </p:sp>
      <p:sp>
        <p:nvSpPr>
          <p:cNvPr id="4" name="Text Placeholder 3">
            <a:extLst>
              <a:ext uri="{FF2B5EF4-FFF2-40B4-BE49-F238E27FC236}">
                <a16:creationId xmlns:a16="http://schemas.microsoft.com/office/drawing/2014/main" id="{794B59DE-4E83-2C7B-2954-5AA72B9EC3EC}"/>
              </a:ext>
            </a:extLst>
          </p:cNvPr>
          <p:cNvSpPr>
            <a:spLocks noGrp="1"/>
          </p:cNvSpPr>
          <p:nvPr>
            <p:ph type="body" sz="quarter" idx="16"/>
          </p:nvPr>
        </p:nvSpPr>
        <p:spPr>
          <a:xfrm>
            <a:off x="361949" y="966672"/>
            <a:ext cx="8495803" cy="3463925"/>
          </a:xfrm>
        </p:spPr>
        <p:txBody>
          <a:bodyPr/>
          <a:lstStyle/>
          <a:p>
            <a:r>
              <a:rPr lang="en-US" dirty="0">
                <a:solidFill>
                  <a:schemeClr val="tx1"/>
                </a:solidFill>
              </a:rPr>
              <a:t>The DRAM program concluded in 2024, resulting in double-digit MW of </a:t>
            </a:r>
            <a:r>
              <a:rPr lang="en-US" dirty="0" err="1">
                <a:solidFill>
                  <a:schemeClr val="tx1"/>
                </a:solidFill>
              </a:rPr>
              <a:t>Voltus’s</a:t>
            </a:r>
            <a:r>
              <a:rPr lang="en-US" dirty="0">
                <a:solidFill>
                  <a:schemeClr val="tx1"/>
                </a:solidFill>
              </a:rPr>
              <a:t> DR contracts needing to be migrated to other similar day-ahead DR programs such as:</a:t>
            </a:r>
          </a:p>
          <a:p>
            <a:pPr lvl="1"/>
            <a:r>
              <a:rPr lang="en-US" dirty="0">
                <a:solidFill>
                  <a:schemeClr val="tx1"/>
                </a:solidFill>
              </a:rPr>
              <a:t>Capacity Bidding Program</a:t>
            </a:r>
          </a:p>
          <a:p>
            <a:pPr lvl="1"/>
            <a:r>
              <a:rPr lang="en-US" dirty="0">
                <a:solidFill>
                  <a:schemeClr val="tx1"/>
                </a:solidFill>
              </a:rPr>
              <a:t>CEC DSGS Option 2 Program</a:t>
            </a:r>
          </a:p>
          <a:p>
            <a:pPr lvl="1"/>
            <a:r>
              <a:rPr lang="en-US" dirty="0">
                <a:solidFill>
                  <a:schemeClr val="tx1"/>
                </a:solidFill>
              </a:rPr>
              <a:t>CCA RA contracts via LIP</a:t>
            </a:r>
          </a:p>
          <a:p>
            <a:r>
              <a:rPr lang="en-US" dirty="0">
                <a:solidFill>
                  <a:schemeClr val="tx1"/>
                </a:solidFill>
              </a:rPr>
              <a:t>However, </a:t>
            </a:r>
            <a:r>
              <a:rPr lang="en-US" dirty="0" err="1">
                <a:solidFill>
                  <a:schemeClr val="tx1"/>
                </a:solidFill>
              </a:rPr>
              <a:t>Voltus’s</a:t>
            </a:r>
            <a:r>
              <a:rPr lang="en-US" dirty="0">
                <a:solidFill>
                  <a:schemeClr val="tx1"/>
                </a:solidFill>
              </a:rPr>
              <a:t> 2025 QC award was less than portfolio capabilities</a:t>
            </a:r>
          </a:p>
          <a:p>
            <a:pPr lvl="1"/>
            <a:r>
              <a:rPr lang="en-US" dirty="0">
                <a:solidFill>
                  <a:schemeClr val="tx1"/>
                </a:solidFill>
              </a:rPr>
              <a:t>Resulted in our CCA RA program being over-subscribed for 2025, and no DRAM customers could migrate to CCA RA</a:t>
            </a:r>
          </a:p>
          <a:p>
            <a:pPr lvl="1"/>
            <a:r>
              <a:rPr lang="en-US" dirty="0">
                <a:solidFill>
                  <a:schemeClr val="tx1"/>
                </a:solidFill>
              </a:rPr>
              <a:t>Thus double-digit MW had to migrate away from providing supply-side RA and are now enrolled in CEC DSGS 2 instead</a:t>
            </a:r>
          </a:p>
          <a:p>
            <a:r>
              <a:rPr lang="en-US" b="1" dirty="0">
                <a:solidFill>
                  <a:schemeClr val="tx1"/>
                </a:solidFill>
              </a:rPr>
              <a:t>Key Takeaway: </a:t>
            </a:r>
            <a:r>
              <a:rPr lang="en-US" dirty="0">
                <a:solidFill>
                  <a:schemeClr val="tx1"/>
                </a:solidFill>
              </a:rPr>
              <a:t>in light of DRAM sunsetting, an increase in QC award is key to supplying additional supply-side RA to deliver least-cost, clean capacity resources and increased reliability</a:t>
            </a:r>
            <a:endParaRPr lang="en-US" b="1" dirty="0">
              <a:solidFill>
                <a:schemeClr val="tx1"/>
              </a:solidFill>
            </a:endParaRPr>
          </a:p>
          <a:p>
            <a:endParaRPr lang="en-US" dirty="0">
              <a:solidFill>
                <a:schemeClr val="tx1"/>
              </a:solidFill>
            </a:endParaRPr>
          </a:p>
          <a:p>
            <a:endParaRPr lang="en-US" dirty="0">
              <a:solidFill>
                <a:schemeClr val="tx1"/>
              </a:solidFill>
            </a:endParaRPr>
          </a:p>
        </p:txBody>
      </p:sp>
      <p:sp>
        <p:nvSpPr>
          <p:cNvPr id="5" name="Footer Placeholder 4">
            <a:extLst>
              <a:ext uri="{FF2B5EF4-FFF2-40B4-BE49-F238E27FC236}">
                <a16:creationId xmlns:a16="http://schemas.microsoft.com/office/drawing/2014/main" id="{E2F81EDD-8E04-0DDD-E0DF-7575044068BE}"/>
              </a:ext>
            </a:extLst>
          </p:cNvPr>
          <p:cNvSpPr>
            <a:spLocks noGrp="1"/>
          </p:cNvSpPr>
          <p:nvPr>
            <p:ph type="ftr" sz="quarter" idx="3"/>
          </p:nvPr>
        </p:nvSpPr>
        <p:spPr/>
        <p:txBody>
          <a:bodyPr/>
          <a:lstStyle/>
          <a:p>
            <a:r>
              <a:rPr lang="en-US"/>
              <a:t>Voltus Load Impact Protocols Workshop</a:t>
            </a:r>
          </a:p>
        </p:txBody>
      </p:sp>
    </p:spTree>
    <p:extLst>
      <p:ext uri="{BB962C8B-B14F-4D97-AF65-F5344CB8AC3E}">
        <p14:creationId xmlns:p14="http://schemas.microsoft.com/office/powerpoint/2010/main" val="139234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dirty="0"/>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1912410"/>
            <a:ext cx="8211705" cy="1323439"/>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sz="4000" dirty="0"/>
              <a:t>Voltus and Program Descriptions </a:t>
            </a:r>
          </a:p>
        </p:txBody>
      </p:sp>
    </p:spTree>
    <p:extLst>
      <p:ext uri="{BB962C8B-B14F-4D97-AF65-F5344CB8AC3E}">
        <p14:creationId xmlns:p14="http://schemas.microsoft.com/office/powerpoint/2010/main" val="207754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CC448AF-B13A-79E1-AE89-1E119EA48264}"/>
              </a:ext>
            </a:extLst>
          </p:cNvPr>
          <p:cNvPicPr>
            <a:picLocks noChangeAspect="1"/>
          </p:cNvPicPr>
          <p:nvPr/>
        </p:nvPicPr>
        <p:blipFill>
          <a:blip r:embed="rId3"/>
          <a:stretch>
            <a:fillRect/>
          </a:stretch>
        </p:blipFill>
        <p:spPr>
          <a:xfrm>
            <a:off x="5071728" y="1154803"/>
            <a:ext cx="3800347" cy="2660243"/>
          </a:xfrm>
          <a:prstGeom prst="rect">
            <a:avLst/>
          </a:prstGeom>
        </p:spPr>
      </p:pic>
      <p:sp>
        <p:nvSpPr>
          <p:cNvPr id="2" name="Title 1">
            <a:extLst>
              <a:ext uri="{FF2B5EF4-FFF2-40B4-BE49-F238E27FC236}">
                <a16:creationId xmlns:a16="http://schemas.microsoft.com/office/drawing/2014/main" id="{B2F83106-ADBB-4CCC-825F-2511F9619F2D}"/>
              </a:ext>
            </a:extLst>
          </p:cNvPr>
          <p:cNvSpPr>
            <a:spLocks noGrp="1"/>
          </p:cNvSpPr>
          <p:nvPr>
            <p:ph type="title"/>
          </p:nvPr>
        </p:nvSpPr>
        <p:spPr/>
        <p:txBody>
          <a:bodyPr/>
          <a:lstStyle/>
          <a:p>
            <a:r>
              <a:rPr lang="en-US" dirty="0"/>
              <a:t>California DR Participation </a:t>
            </a:r>
          </a:p>
        </p:txBody>
      </p:sp>
      <p:sp>
        <p:nvSpPr>
          <p:cNvPr id="3" name="Text Placeholder 2">
            <a:extLst>
              <a:ext uri="{FF2B5EF4-FFF2-40B4-BE49-F238E27FC236}">
                <a16:creationId xmlns:a16="http://schemas.microsoft.com/office/drawing/2014/main" id="{61F34C26-690C-4741-A8ED-4C406BE22699}"/>
              </a:ext>
            </a:extLst>
          </p:cNvPr>
          <p:cNvSpPr>
            <a:spLocks noGrp="1"/>
          </p:cNvSpPr>
          <p:nvPr>
            <p:ph type="body" sz="quarter" idx="15"/>
          </p:nvPr>
        </p:nvSpPr>
        <p:spPr/>
        <p:txBody>
          <a:bodyPr/>
          <a:lstStyle/>
          <a:p>
            <a:r>
              <a:rPr lang="en-US" dirty="0"/>
              <a:t>PY 2024 Programs and Dispatches</a:t>
            </a:r>
          </a:p>
        </p:txBody>
      </p:sp>
      <p:sp>
        <p:nvSpPr>
          <p:cNvPr id="5" name="Footer Placeholder 4">
            <a:extLst>
              <a:ext uri="{FF2B5EF4-FFF2-40B4-BE49-F238E27FC236}">
                <a16:creationId xmlns:a16="http://schemas.microsoft.com/office/drawing/2014/main" id="{5B08F180-CF66-4F34-9FF6-6B92E0BEC579}"/>
              </a:ext>
            </a:extLst>
          </p:cNvPr>
          <p:cNvSpPr>
            <a:spLocks noGrp="1"/>
          </p:cNvSpPr>
          <p:nvPr>
            <p:ph type="ftr" sz="quarter" idx="3"/>
          </p:nvPr>
        </p:nvSpPr>
        <p:spPr/>
        <p:txBody>
          <a:bodyPr/>
          <a:lstStyle/>
          <a:p>
            <a:r>
              <a:rPr lang="en-US" dirty="0"/>
              <a:t>Voltus Load Impact Protocols Workshop</a:t>
            </a:r>
          </a:p>
        </p:txBody>
      </p:sp>
      <p:graphicFrame>
        <p:nvGraphicFramePr>
          <p:cNvPr id="4" name="Table 3">
            <a:extLst>
              <a:ext uri="{FF2B5EF4-FFF2-40B4-BE49-F238E27FC236}">
                <a16:creationId xmlns:a16="http://schemas.microsoft.com/office/drawing/2014/main" id="{8E2F1A27-62F3-4916-8B32-C2F881E92E63}"/>
              </a:ext>
            </a:extLst>
          </p:cNvPr>
          <p:cNvGraphicFramePr>
            <a:graphicFrameLocks noGrp="1"/>
          </p:cNvGraphicFramePr>
          <p:nvPr>
            <p:extLst>
              <p:ext uri="{D42A27DB-BD31-4B8C-83A1-F6EECF244321}">
                <p14:modId xmlns:p14="http://schemas.microsoft.com/office/powerpoint/2010/main" val="3537475240"/>
              </p:ext>
            </p:extLst>
          </p:nvPr>
        </p:nvGraphicFramePr>
        <p:xfrm>
          <a:off x="356712" y="1154803"/>
          <a:ext cx="4694266" cy="1868460"/>
        </p:xfrm>
        <a:graphic>
          <a:graphicData uri="http://schemas.openxmlformats.org/drawingml/2006/table">
            <a:tbl>
              <a:tblPr firstRow="1" firstCol="1" bandRow="1">
                <a:tableStyleId>{17292A2E-F333-43FB-9621-5CBBE7FDCDCB}</a:tableStyleId>
              </a:tblPr>
              <a:tblGrid>
                <a:gridCol w="1087791">
                  <a:extLst>
                    <a:ext uri="{9D8B030D-6E8A-4147-A177-3AD203B41FA5}">
                      <a16:colId xmlns:a16="http://schemas.microsoft.com/office/drawing/2014/main" val="3222070929"/>
                    </a:ext>
                  </a:extLst>
                </a:gridCol>
                <a:gridCol w="679638">
                  <a:extLst>
                    <a:ext uri="{9D8B030D-6E8A-4147-A177-3AD203B41FA5}">
                      <a16:colId xmlns:a16="http://schemas.microsoft.com/office/drawing/2014/main" val="2838821292"/>
                    </a:ext>
                  </a:extLst>
                </a:gridCol>
                <a:gridCol w="679638">
                  <a:extLst>
                    <a:ext uri="{9D8B030D-6E8A-4147-A177-3AD203B41FA5}">
                      <a16:colId xmlns:a16="http://schemas.microsoft.com/office/drawing/2014/main" val="3005480546"/>
                    </a:ext>
                  </a:extLst>
                </a:gridCol>
                <a:gridCol w="538414">
                  <a:extLst>
                    <a:ext uri="{9D8B030D-6E8A-4147-A177-3AD203B41FA5}">
                      <a16:colId xmlns:a16="http://schemas.microsoft.com/office/drawing/2014/main" val="3163074263"/>
                    </a:ext>
                  </a:extLst>
                </a:gridCol>
                <a:gridCol w="476401">
                  <a:extLst>
                    <a:ext uri="{9D8B030D-6E8A-4147-A177-3AD203B41FA5}">
                      <a16:colId xmlns:a16="http://schemas.microsoft.com/office/drawing/2014/main" val="1708950921"/>
                    </a:ext>
                  </a:extLst>
                </a:gridCol>
                <a:gridCol w="616192">
                  <a:extLst>
                    <a:ext uri="{9D8B030D-6E8A-4147-A177-3AD203B41FA5}">
                      <a16:colId xmlns:a16="http://schemas.microsoft.com/office/drawing/2014/main" val="2516377919"/>
                    </a:ext>
                  </a:extLst>
                </a:gridCol>
                <a:gridCol w="616192">
                  <a:extLst>
                    <a:ext uri="{9D8B030D-6E8A-4147-A177-3AD203B41FA5}">
                      <a16:colId xmlns:a16="http://schemas.microsoft.com/office/drawing/2014/main" val="1226565905"/>
                    </a:ext>
                  </a:extLst>
                </a:gridCol>
              </a:tblGrid>
              <a:tr h="298482">
                <a:tc>
                  <a:txBody>
                    <a:bodyPr/>
                    <a:lstStyle/>
                    <a:p>
                      <a:pPr marL="0" marR="0" algn="l" defTabSz="457200" rtl="0" eaLnBrk="1" fontAlgn="b" latinLnBrk="0" hangingPunct="1">
                        <a:spcBef>
                          <a:spcPts val="0"/>
                        </a:spcBef>
                        <a:spcAft>
                          <a:spcPts val="0"/>
                        </a:spcAft>
                      </a:pPr>
                      <a:endParaRPr lang="en-US" sz="1100" b="1" kern="1200" dirty="0">
                        <a:solidFill>
                          <a:schemeClr val="tx1"/>
                        </a:solidFill>
                        <a:effectLst/>
                        <a:latin typeface="+mn-lt"/>
                        <a:ea typeface="+mn-ea"/>
                        <a:cs typeface="+mn-cs"/>
                      </a:endParaRPr>
                    </a:p>
                  </a:txBody>
                  <a:tcPr marL="4884" marR="4884" marT="4884" marB="0" anchor="b"/>
                </a:tc>
                <a:tc>
                  <a:txBody>
                    <a:bodyPr/>
                    <a:lstStyle/>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PG&amp;E DRAM</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PG&amp;E </a:t>
                      </a:r>
                    </a:p>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CBP</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PG&amp;E CA RA</a:t>
                      </a:r>
                    </a:p>
                  </a:txBody>
                  <a:tcPr marL="4884" marR="4884" marT="4884"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PG&amp;E DSGS</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SCE </a:t>
                      </a:r>
                    </a:p>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DRAM</a:t>
                      </a:r>
                    </a:p>
                  </a:txBody>
                  <a:tcPr marL="4884" marR="4884" marT="4884" marB="0" anchor="ctr"/>
                </a:tc>
                <a:tc>
                  <a:txBody>
                    <a:bodyPr/>
                    <a:lstStyle/>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SCE </a:t>
                      </a:r>
                    </a:p>
                    <a:p>
                      <a:pPr marL="0" marR="0" algn="ctr" defTabSz="457200" rtl="0" eaLnBrk="1" fontAlgn="b" latinLnBrk="0" hangingPunct="1">
                        <a:spcBef>
                          <a:spcPts val="0"/>
                        </a:spcBef>
                        <a:spcAft>
                          <a:spcPts val="0"/>
                        </a:spcAft>
                      </a:pPr>
                      <a:r>
                        <a:rPr lang="en-US" sz="1100" b="1" kern="1200" dirty="0">
                          <a:solidFill>
                            <a:schemeClr val="tx1"/>
                          </a:solidFill>
                          <a:effectLst/>
                          <a:latin typeface="+mn-lt"/>
                          <a:ea typeface="+mn-ea"/>
                          <a:cs typeface="+mn-cs"/>
                        </a:rPr>
                        <a:t>DSGS</a:t>
                      </a:r>
                    </a:p>
                  </a:txBody>
                  <a:tcPr marL="4884" marR="4884" marT="4884" marB="0" anchor="ctr"/>
                </a:tc>
                <a:extLst>
                  <a:ext uri="{0D108BD9-81ED-4DB2-BD59-A6C34878D82A}">
                    <a16:rowId xmlns:a16="http://schemas.microsoft.com/office/drawing/2014/main" val="3565956457"/>
                  </a:ext>
                </a:extLst>
              </a:tr>
              <a:tr h="298482">
                <a:tc>
                  <a:txBody>
                    <a:bodyPr/>
                    <a:lstStyle/>
                    <a:p>
                      <a:pPr marL="91440" marR="0" algn="l" defTabSz="457200" rtl="0" eaLnBrk="1" fontAlgn="b" latinLnBrk="0" hangingPunct="1">
                        <a:spcBef>
                          <a:spcPts val="0"/>
                        </a:spcBef>
                        <a:spcAft>
                          <a:spcPts val="0"/>
                        </a:spcAft>
                      </a:pPr>
                      <a:r>
                        <a:rPr lang="en-US" sz="1100" b="0" kern="1200" dirty="0">
                          <a:solidFill>
                            <a:schemeClr val="tx1"/>
                          </a:solidFill>
                          <a:effectLst/>
                          <a:latin typeface="+mn-lt"/>
                          <a:ea typeface="+mn-ea"/>
                          <a:cs typeface="+mn-cs"/>
                        </a:rPr>
                        <a:t>Num. of Voltus Event Days</a:t>
                      </a:r>
                    </a:p>
                  </a:txBody>
                  <a:tcPr marL="4884" marR="4884" marT="4884" marB="0" anchor="ctr"/>
                </a:tc>
                <a:tc>
                  <a:txBody>
                    <a:bodyPr/>
                    <a:lstStyle/>
                    <a:p>
                      <a:pPr marL="0" marR="0" algn="ctr" defTabSz="457200" rtl="0" eaLnBrk="1" fontAlgn="b" latinLnBrk="0" hangingPunct="1">
                        <a:spcBef>
                          <a:spcPts val="0"/>
                        </a:spcBef>
                        <a:spcAft>
                          <a:spcPts val="0"/>
                        </a:spcAft>
                      </a:pPr>
                      <a:r>
                        <a:rPr lang="en-US" sz="1200" b="0" i="0" u="none" strike="noStrike" kern="1200" dirty="0">
                          <a:solidFill>
                            <a:srgbClr val="000000"/>
                          </a:solidFill>
                          <a:effectLst/>
                          <a:latin typeface="Aptos Narrow" panose="020B0004020202020204" pitchFamily="34" charset="0"/>
                          <a:ea typeface="+mn-ea"/>
                          <a:cs typeface="+mn-cs"/>
                        </a:rPr>
                        <a:t>34</a:t>
                      </a:r>
                    </a:p>
                  </a:txBody>
                  <a:tcPr marL="4884" marR="4884" marT="4884" marB="0" anchor="ctr"/>
                </a:tc>
                <a:tc>
                  <a:txBody>
                    <a:bodyPr/>
                    <a:lstStyle/>
                    <a:p>
                      <a:pPr marL="0" marR="0" algn="ctr" defTabSz="457200" rtl="0" eaLnBrk="1" fontAlgn="b" latinLnBrk="0" hangingPunct="1">
                        <a:spcBef>
                          <a:spcPts val="0"/>
                        </a:spcBef>
                        <a:spcAft>
                          <a:spcPts val="0"/>
                        </a:spcAft>
                      </a:pPr>
                      <a:r>
                        <a:rPr lang="en-US" sz="1200" b="0" i="0" u="none" strike="noStrike" kern="1200" dirty="0">
                          <a:solidFill>
                            <a:srgbClr val="000000"/>
                          </a:solidFill>
                          <a:effectLst/>
                          <a:latin typeface="Aptos Narrow" panose="020B0004020202020204" pitchFamily="34" charset="0"/>
                          <a:ea typeface="+mn-ea"/>
                          <a:cs typeface="+mn-cs"/>
                        </a:rPr>
                        <a:t>3</a:t>
                      </a:r>
                    </a:p>
                  </a:txBody>
                  <a:tcPr marL="4884" marR="4884" marT="4884" marB="0" anchor="ctr"/>
                </a:tc>
                <a:tc>
                  <a:txBody>
                    <a:bodyPr/>
                    <a:lstStyle/>
                    <a:p>
                      <a:pPr marL="0" marR="0" algn="ctr" defTabSz="457200" rtl="0" eaLnBrk="1" fontAlgn="b" latinLnBrk="0" hangingPunct="1">
                        <a:spcBef>
                          <a:spcPts val="0"/>
                        </a:spcBef>
                        <a:spcAft>
                          <a:spcPts val="0"/>
                        </a:spcAft>
                      </a:pPr>
                      <a:r>
                        <a:rPr lang="en-US" sz="1200" b="0" i="0" u="none" strike="noStrike" kern="1200" dirty="0">
                          <a:solidFill>
                            <a:srgbClr val="000000"/>
                          </a:solidFill>
                          <a:effectLst/>
                          <a:latin typeface="Aptos Narrow" panose="020B0004020202020204" pitchFamily="34" charset="0"/>
                          <a:ea typeface="+mn-ea"/>
                          <a:cs typeface="+mn-cs"/>
                        </a:rPr>
                        <a:t>14</a:t>
                      </a:r>
                    </a:p>
                  </a:txBody>
                  <a:tcPr marL="4884" marR="4884" marT="4884" marB="0" anchor="ctr"/>
                </a:tc>
                <a:tc>
                  <a:txBody>
                    <a:bodyPr/>
                    <a:lstStyle/>
                    <a:p>
                      <a:pPr marL="0" marR="0" algn="ctr" defTabSz="457200" rtl="0" eaLnBrk="1" fontAlgn="b" latinLnBrk="0" hangingPunct="1">
                        <a:spcBef>
                          <a:spcPts val="0"/>
                        </a:spcBef>
                        <a:spcAft>
                          <a:spcPts val="0"/>
                        </a:spcAft>
                      </a:pPr>
                      <a:r>
                        <a:rPr lang="en-US" sz="1200" b="0" i="0" u="none" strike="noStrike" kern="1200" dirty="0">
                          <a:solidFill>
                            <a:srgbClr val="000000"/>
                          </a:solidFill>
                          <a:effectLst/>
                          <a:latin typeface="Aptos Narrow" panose="020B0004020202020204" pitchFamily="34" charset="0"/>
                          <a:ea typeface="+mn-ea"/>
                          <a:cs typeface="+mn-cs"/>
                        </a:rPr>
                        <a:t>12</a:t>
                      </a:r>
                    </a:p>
                  </a:txBody>
                  <a:tcPr marL="4884" marR="4884" marT="4884" marB="0" anchor="ctr"/>
                </a:tc>
                <a:tc>
                  <a:txBody>
                    <a:bodyPr/>
                    <a:lstStyle/>
                    <a:p>
                      <a:pPr marL="0" marR="0" algn="ctr" defTabSz="457200" rtl="0" eaLnBrk="1" fontAlgn="b" latinLnBrk="0" hangingPunct="1">
                        <a:spcBef>
                          <a:spcPts val="0"/>
                        </a:spcBef>
                        <a:spcAft>
                          <a:spcPts val="0"/>
                        </a:spcAft>
                      </a:pPr>
                      <a:r>
                        <a:rPr lang="en-US" sz="1200" b="0" i="0" u="none" strike="noStrike" kern="1200" dirty="0">
                          <a:solidFill>
                            <a:srgbClr val="000000"/>
                          </a:solidFill>
                          <a:effectLst/>
                          <a:latin typeface="Aptos Narrow" panose="020B0004020202020204" pitchFamily="34" charset="0"/>
                          <a:ea typeface="+mn-ea"/>
                          <a:cs typeface="+mn-cs"/>
                        </a:rPr>
                        <a:t>26</a:t>
                      </a:r>
                    </a:p>
                  </a:txBody>
                  <a:tcPr marL="4884" marR="4884" marT="4884" marB="0" anchor="ctr"/>
                </a:tc>
                <a:tc>
                  <a:txBody>
                    <a:bodyPr/>
                    <a:lstStyle/>
                    <a:p>
                      <a:pPr marL="0" marR="0" algn="ctr" defTabSz="457200" rtl="0" eaLnBrk="1" fontAlgn="b" latinLnBrk="0" hangingPunct="1">
                        <a:spcBef>
                          <a:spcPts val="0"/>
                        </a:spcBef>
                        <a:spcAft>
                          <a:spcPts val="0"/>
                        </a:spcAft>
                      </a:pPr>
                      <a:r>
                        <a:rPr lang="en-US" sz="1200" b="0" i="0" u="none" strike="noStrike" kern="1200" dirty="0">
                          <a:solidFill>
                            <a:srgbClr val="000000"/>
                          </a:solidFill>
                          <a:effectLst/>
                          <a:latin typeface="Aptos Narrow" panose="020B0004020202020204" pitchFamily="34" charset="0"/>
                          <a:ea typeface="+mn-ea"/>
                          <a:cs typeface="+mn-cs"/>
                        </a:rPr>
                        <a:t>8</a:t>
                      </a:r>
                    </a:p>
                  </a:txBody>
                  <a:tcPr marL="4884" marR="4884" marT="4884" marB="0" anchor="ctr"/>
                </a:tc>
                <a:extLst>
                  <a:ext uri="{0D108BD9-81ED-4DB2-BD59-A6C34878D82A}">
                    <a16:rowId xmlns:a16="http://schemas.microsoft.com/office/drawing/2014/main" val="627534676"/>
                  </a:ext>
                </a:extLst>
              </a:tr>
              <a:tr h="298482">
                <a:tc>
                  <a:txBody>
                    <a:bodyPr/>
                    <a:lstStyle/>
                    <a:p>
                      <a:pPr marL="91440" marR="0" algn="l" defTabSz="457200" rtl="0" eaLnBrk="1" fontAlgn="b" latinLnBrk="0" hangingPunct="1">
                        <a:spcBef>
                          <a:spcPts val="0"/>
                        </a:spcBef>
                        <a:spcAft>
                          <a:spcPts val="0"/>
                        </a:spcAft>
                      </a:pPr>
                      <a:r>
                        <a:rPr lang="en-US" sz="1100" b="0" kern="1200" dirty="0">
                          <a:solidFill>
                            <a:schemeClr val="tx1"/>
                          </a:solidFill>
                          <a:effectLst/>
                          <a:latin typeface="+mn-lt"/>
                          <a:ea typeface="+mn-ea"/>
                          <a:cs typeface="+mn-cs"/>
                        </a:rPr>
                        <a:t>Num. of 1 to 2 Hour Dispatches </a:t>
                      </a:r>
                    </a:p>
                  </a:txBody>
                  <a:tcPr marL="4884" marR="4884" marT="4884" marB="0" anchor="ctr"/>
                </a:tc>
                <a:tc>
                  <a:txBody>
                    <a:bodyPr/>
                    <a:lstStyle/>
                    <a:p>
                      <a:pPr algn="ctr" fontAlgn="b"/>
                      <a:r>
                        <a:rPr lang="en-US" sz="1200" b="0" i="0" u="none" strike="noStrike" dirty="0">
                          <a:solidFill>
                            <a:srgbClr val="000000"/>
                          </a:solidFill>
                          <a:effectLst/>
                          <a:latin typeface="Aptos Narrow" panose="020B0004020202020204" pitchFamily="34" charset="0"/>
                        </a:rPr>
                        <a:t>52</a:t>
                      </a: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4</a:t>
                      </a: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11</a:t>
                      </a: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14</a:t>
                      </a: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40</a:t>
                      </a: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8</a:t>
                      </a:r>
                    </a:p>
                  </a:txBody>
                  <a:tcPr marL="4233" marR="4233" marT="4233" marB="0" anchor="b"/>
                </a:tc>
                <a:extLst>
                  <a:ext uri="{0D108BD9-81ED-4DB2-BD59-A6C34878D82A}">
                    <a16:rowId xmlns:a16="http://schemas.microsoft.com/office/drawing/2014/main" val="1146359142"/>
                  </a:ext>
                </a:extLst>
              </a:tr>
              <a:tr h="290535">
                <a:tc>
                  <a:txBody>
                    <a:bodyPr/>
                    <a:lstStyle/>
                    <a:p>
                      <a:pPr marL="91440" marR="0" algn="l" defTabSz="457200" rtl="0" eaLnBrk="1" fontAlgn="b" latinLnBrk="0" hangingPunct="1">
                        <a:spcBef>
                          <a:spcPts val="0"/>
                        </a:spcBef>
                        <a:spcAft>
                          <a:spcPts val="0"/>
                        </a:spcAft>
                      </a:pPr>
                      <a:r>
                        <a:rPr lang="en-US" sz="1100" b="0" kern="1200">
                          <a:solidFill>
                            <a:schemeClr val="tx1"/>
                          </a:solidFill>
                          <a:effectLst/>
                          <a:latin typeface="+mn-lt"/>
                          <a:ea typeface="+mn-ea"/>
                          <a:cs typeface="+mn-cs"/>
                        </a:rPr>
                        <a:t>Num. of Dispatches 3 Hours or Longer </a:t>
                      </a:r>
                    </a:p>
                  </a:txBody>
                  <a:tcPr marL="4884" marR="4884" marT="4884" marB="0" anchor="ctr"/>
                </a:tc>
                <a:tc>
                  <a:txBody>
                    <a:bodyPr/>
                    <a:lstStyle/>
                    <a:p>
                      <a:pPr algn="ctr" fontAlgn="b"/>
                      <a:endParaRPr lang="en-US" sz="1200" b="0" i="0" u="none" strike="noStrike" dirty="0">
                        <a:solidFill>
                          <a:srgbClr val="000000"/>
                        </a:solidFill>
                        <a:effectLst/>
                        <a:latin typeface="Aptos Narrow" panose="020B0004020202020204" pitchFamily="34" charset="0"/>
                      </a:endParaRPr>
                    </a:p>
                  </a:txBody>
                  <a:tcPr marL="4233" marR="4233" marT="4233" marB="0" anchor="b"/>
                </a:tc>
                <a:tc>
                  <a:txBody>
                    <a:bodyPr/>
                    <a:lstStyle/>
                    <a:p>
                      <a:pPr algn="ctr" fontAlgn="b"/>
                      <a:endParaRPr lang="en-US" sz="1200" b="0" i="0" u="none" strike="noStrike" dirty="0">
                        <a:solidFill>
                          <a:srgbClr val="000000"/>
                        </a:solidFill>
                        <a:effectLst/>
                        <a:latin typeface="Aptos Narrow" panose="020B0004020202020204" pitchFamily="34" charset="0"/>
                      </a:endParaRP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5</a:t>
                      </a: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1</a:t>
                      </a:r>
                    </a:p>
                  </a:txBody>
                  <a:tcPr marL="4233" marR="4233" marT="4233" marB="0" anchor="b"/>
                </a:tc>
                <a:tc>
                  <a:txBody>
                    <a:bodyPr/>
                    <a:lstStyle/>
                    <a:p>
                      <a:pPr algn="ctr" fontAlgn="b"/>
                      <a:r>
                        <a:rPr lang="en-US" sz="1200" b="0" i="0" u="none" strike="noStrike" dirty="0">
                          <a:solidFill>
                            <a:srgbClr val="000000"/>
                          </a:solidFill>
                          <a:effectLst/>
                          <a:latin typeface="Aptos Narrow" panose="020B0004020202020204" pitchFamily="34" charset="0"/>
                        </a:rPr>
                        <a:t>6</a:t>
                      </a:r>
                    </a:p>
                  </a:txBody>
                  <a:tcPr marL="4233" marR="4233" marT="4233" marB="0" anchor="b"/>
                </a:tc>
                <a:tc>
                  <a:txBody>
                    <a:bodyPr/>
                    <a:lstStyle/>
                    <a:p>
                      <a:pPr algn="ctr" fontAlgn="b"/>
                      <a:endParaRPr lang="en-US" sz="1200" b="0" i="0" u="none" strike="noStrike" dirty="0">
                        <a:solidFill>
                          <a:srgbClr val="000000"/>
                        </a:solidFill>
                        <a:effectLst/>
                        <a:latin typeface="Aptos Narrow" panose="020B0004020202020204" pitchFamily="34" charset="0"/>
                      </a:endParaRPr>
                    </a:p>
                  </a:txBody>
                  <a:tcPr marL="4233" marR="4233" marT="4233" marB="0" anchor="b"/>
                </a:tc>
                <a:extLst>
                  <a:ext uri="{0D108BD9-81ED-4DB2-BD59-A6C34878D82A}">
                    <a16:rowId xmlns:a16="http://schemas.microsoft.com/office/drawing/2014/main" val="535408146"/>
                  </a:ext>
                </a:extLst>
              </a:tr>
              <a:tr h="298482">
                <a:tc>
                  <a:txBody>
                    <a:bodyPr/>
                    <a:lstStyle/>
                    <a:p>
                      <a:pPr marL="91440" marR="0" algn="l" defTabSz="457200" rtl="0" eaLnBrk="1" fontAlgn="b" latinLnBrk="0" hangingPunct="1">
                        <a:spcBef>
                          <a:spcPts val="0"/>
                        </a:spcBef>
                        <a:spcAft>
                          <a:spcPts val="0"/>
                        </a:spcAft>
                      </a:pPr>
                      <a:r>
                        <a:rPr lang="en-US" sz="1100" b="0" kern="1200" dirty="0">
                          <a:solidFill>
                            <a:schemeClr val="tx1"/>
                          </a:solidFill>
                          <a:effectLst/>
                          <a:latin typeface="+mn-lt"/>
                          <a:ea typeface="+mn-ea"/>
                          <a:cs typeface="+mn-cs"/>
                        </a:rPr>
                        <a:t>2024 Enrolled Facilities by IOU</a:t>
                      </a:r>
                    </a:p>
                  </a:txBody>
                  <a:tcPr marL="4884" marR="4884" marT="4884" marB="0" anchor="ctr"/>
                </a:tc>
                <a:tc gridSpan="4">
                  <a:txBody>
                    <a:bodyPr/>
                    <a:lstStyle/>
                    <a:p>
                      <a:pPr marL="0" marR="0" algn="ctr" defTabSz="457200" rtl="0" eaLnBrk="1" fontAlgn="b" latinLnBrk="0" hangingPunct="1">
                        <a:spcBef>
                          <a:spcPts val="0"/>
                        </a:spcBef>
                        <a:spcAft>
                          <a:spcPts val="0"/>
                        </a:spcAft>
                      </a:pPr>
                      <a:r>
                        <a:rPr lang="en-US" sz="1100" b="0" kern="1200" dirty="0">
                          <a:solidFill>
                            <a:schemeClr val="tx1"/>
                          </a:solidFill>
                          <a:effectLst/>
                          <a:latin typeface="+mn-lt"/>
                          <a:ea typeface="+mn-ea"/>
                          <a:cs typeface="+mn-cs"/>
                        </a:rPr>
                        <a:t>389 (All PG&amp;E)</a:t>
                      </a:r>
                    </a:p>
                  </a:txBody>
                  <a:tcPr marL="4884" marR="4884" marT="4884" marB="0" anchor="ctr"/>
                </a:tc>
                <a:tc hMerge="1">
                  <a:txBody>
                    <a:bodyPr/>
                    <a:lstStyle/>
                    <a:p>
                      <a:endParaRPr dirty="0"/>
                    </a:p>
                  </a:txBody>
                  <a:tcPr marL="4884" marR="4884" marT="4884" marB="0" anchor="ctr"/>
                </a:tc>
                <a:tc hMerge="1">
                  <a:txBody>
                    <a:bodyPr/>
                    <a:lstStyle/>
                    <a:p>
                      <a:pPr marL="0" marR="0" algn="ctr" defTabSz="457200" rtl="0" eaLnBrk="1" fontAlgn="b" latinLnBrk="0" hangingPunct="1">
                        <a:spcBef>
                          <a:spcPts val="0"/>
                        </a:spcBef>
                        <a:spcAft>
                          <a:spcPts val="0"/>
                        </a:spcAft>
                      </a:pPr>
                      <a:r>
                        <a:rPr lang="en-US" sz="1100" b="0" kern="1200">
                          <a:solidFill>
                            <a:schemeClr val="tx1"/>
                          </a:solidFill>
                          <a:effectLst/>
                          <a:latin typeface="+mn-lt"/>
                          <a:ea typeface="+mn-ea"/>
                          <a:cs typeface="+mn-cs"/>
                        </a:rPr>
                        <a:t> </a:t>
                      </a:r>
                    </a:p>
                  </a:txBody>
                  <a:tcPr marL="4884" marR="4884" marT="4884" marB="0" anchor="ctr"/>
                </a:tc>
                <a:tc hMerge="1">
                  <a:txBody>
                    <a:bodyPr/>
                    <a:lstStyle/>
                    <a:p>
                      <a:pPr marL="0" marR="0" algn="ctr" defTabSz="457200" rtl="0" eaLnBrk="1" fontAlgn="b" latinLnBrk="0" hangingPunct="1">
                        <a:spcBef>
                          <a:spcPts val="0"/>
                        </a:spcBef>
                        <a:spcAft>
                          <a:spcPts val="0"/>
                        </a:spcAft>
                      </a:pPr>
                      <a:endParaRPr lang="en-US" sz="1100" b="0" kern="1200">
                        <a:solidFill>
                          <a:schemeClr val="tx1"/>
                        </a:solidFill>
                        <a:effectLst/>
                        <a:latin typeface="+mn-lt"/>
                        <a:ea typeface="+mn-ea"/>
                        <a:cs typeface="+mn-cs"/>
                      </a:endParaRPr>
                    </a:p>
                  </a:txBody>
                  <a:tcPr marL="4884" marR="4884" marT="4884" marB="0" anchor="ctr"/>
                </a:tc>
                <a:tc gridSpan="2">
                  <a:txBody>
                    <a:bodyPr/>
                    <a:lstStyle/>
                    <a:p>
                      <a:pPr marL="0" marR="0" algn="ctr" defTabSz="457200" rtl="0" eaLnBrk="1" fontAlgn="b" latinLnBrk="0" hangingPunct="1">
                        <a:spcBef>
                          <a:spcPts val="0"/>
                        </a:spcBef>
                        <a:spcAft>
                          <a:spcPts val="0"/>
                        </a:spcAft>
                      </a:pPr>
                      <a:r>
                        <a:rPr lang="en-US" sz="1100" b="0" kern="1200" dirty="0">
                          <a:solidFill>
                            <a:schemeClr val="tx1"/>
                          </a:solidFill>
                          <a:effectLst/>
                          <a:latin typeface="+mn-lt"/>
                          <a:ea typeface="+mn-ea"/>
                          <a:cs typeface="+mn-cs"/>
                        </a:rPr>
                        <a:t> 232 </a:t>
                      </a:r>
                    </a:p>
                    <a:p>
                      <a:pPr marL="0" marR="0" algn="ctr" defTabSz="457200" rtl="0" eaLnBrk="1" fontAlgn="b" latinLnBrk="0" hangingPunct="1">
                        <a:spcBef>
                          <a:spcPts val="0"/>
                        </a:spcBef>
                        <a:spcAft>
                          <a:spcPts val="0"/>
                        </a:spcAft>
                      </a:pPr>
                      <a:r>
                        <a:rPr lang="en-US" sz="1100" b="0" kern="1200" dirty="0">
                          <a:solidFill>
                            <a:schemeClr val="tx1"/>
                          </a:solidFill>
                          <a:effectLst/>
                          <a:latin typeface="+mn-lt"/>
                          <a:ea typeface="+mn-ea"/>
                          <a:cs typeface="+mn-cs"/>
                        </a:rPr>
                        <a:t>(All SCE)</a:t>
                      </a:r>
                    </a:p>
                  </a:txBody>
                  <a:tcPr marL="4884" marR="4884" marT="4884" marB="0" anchor="ctr"/>
                </a:tc>
                <a:tc hMerge="1">
                  <a:txBody>
                    <a:bodyPr/>
                    <a:lstStyle/>
                    <a:p>
                      <a:endParaRPr dirty="0"/>
                    </a:p>
                  </a:txBody>
                  <a:tcPr marL="4884" marR="4884" marT="4884" marB="0" anchor="ctr"/>
                </a:tc>
                <a:extLst>
                  <a:ext uri="{0D108BD9-81ED-4DB2-BD59-A6C34878D82A}">
                    <a16:rowId xmlns:a16="http://schemas.microsoft.com/office/drawing/2014/main" val="3789650119"/>
                  </a:ext>
                </a:extLst>
              </a:tr>
            </a:tbl>
          </a:graphicData>
        </a:graphic>
      </p:graphicFrame>
      <p:graphicFrame>
        <p:nvGraphicFramePr>
          <p:cNvPr id="7" name="Table 6">
            <a:extLst>
              <a:ext uri="{FF2B5EF4-FFF2-40B4-BE49-F238E27FC236}">
                <a16:creationId xmlns:a16="http://schemas.microsoft.com/office/drawing/2014/main" id="{D052BFD5-758C-910E-D67B-D9DC9B24E9F5}"/>
              </a:ext>
            </a:extLst>
          </p:cNvPr>
          <p:cNvGraphicFramePr>
            <a:graphicFrameLocks noGrp="1"/>
          </p:cNvGraphicFramePr>
          <p:nvPr>
            <p:extLst>
              <p:ext uri="{D42A27DB-BD31-4B8C-83A1-F6EECF244321}">
                <p14:modId xmlns:p14="http://schemas.microsoft.com/office/powerpoint/2010/main" val="1438773108"/>
              </p:ext>
            </p:extLst>
          </p:nvPr>
        </p:nvGraphicFramePr>
        <p:xfrm>
          <a:off x="361948" y="3344510"/>
          <a:ext cx="4688732" cy="771366"/>
        </p:xfrm>
        <a:graphic>
          <a:graphicData uri="http://schemas.openxmlformats.org/drawingml/2006/table">
            <a:tbl>
              <a:tblPr firstRow="1" firstCol="1" bandRow="1">
                <a:tableStyleId>{17292A2E-F333-43FB-9621-5CBBE7FDCDCB}</a:tableStyleId>
              </a:tblPr>
              <a:tblGrid>
                <a:gridCol w="1133562">
                  <a:extLst>
                    <a:ext uri="{9D8B030D-6E8A-4147-A177-3AD203B41FA5}">
                      <a16:colId xmlns:a16="http://schemas.microsoft.com/office/drawing/2014/main" val="2582591927"/>
                    </a:ext>
                  </a:extLst>
                </a:gridCol>
                <a:gridCol w="711034">
                  <a:extLst>
                    <a:ext uri="{9D8B030D-6E8A-4147-A177-3AD203B41FA5}">
                      <a16:colId xmlns:a16="http://schemas.microsoft.com/office/drawing/2014/main" val="3334350219"/>
                    </a:ext>
                  </a:extLst>
                </a:gridCol>
                <a:gridCol w="711034">
                  <a:extLst>
                    <a:ext uri="{9D8B030D-6E8A-4147-A177-3AD203B41FA5}">
                      <a16:colId xmlns:a16="http://schemas.microsoft.com/office/drawing/2014/main" val="1325820728"/>
                    </a:ext>
                  </a:extLst>
                </a:gridCol>
                <a:gridCol w="711034">
                  <a:extLst>
                    <a:ext uri="{9D8B030D-6E8A-4147-A177-3AD203B41FA5}">
                      <a16:colId xmlns:a16="http://schemas.microsoft.com/office/drawing/2014/main" val="3890439706"/>
                    </a:ext>
                  </a:extLst>
                </a:gridCol>
                <a:gridCol w="711034">
                  <a:extLst>
                    <a:ext uri="{9D8B030D-6E8A-4147-A177-3AD203B41FA5}">
                      <a16:colId xmlns:a16="http://schemas.microsoft.com/office/drawing/2014/main" val="1007081118"/>
                    </a:ext>
                  </a:extLst>
                </a:gridCol>
                <a:gridCol w="711034">
                  <a:extLst>
                    <a:ext uri="{9D8B030D-6E8A-4147-A177-3AD203B41FA5}">
                      <a16:colId xmlns:a16="http://schemas.microsoft.com/office/drawing/2014/main" val="1633873141"/>
                    </a:ext>
                  </a:extLst>
                </a:gridCol>
              </a:tblGrid>
              <a:tr h="147710">
                <a:tc rowSpan="2">
                  <a:txBody>
                    <a:bodyPr/>
                    <a:lstStyle/>
                    <a:p>
                      <a:pPr marL="0" marR="0" algn="l">
                        <a:spcBef>
                          <a:spcPts val="0"/>
                        </a:spcBef>
                        <a:spcAft>
                          <a:spcPts val="0"/>
                        </a:spcAft>
                      </a:pPr>
                      <a:r>
                        <a:rPr lang="en-US" sz="1100">
                          <a:solidFill>
                            <a:schemeClr val="tx1"/>
                          </a:solidFill>
                          <a:effectLst/>
                        </a:rPr>
                        <a:t>IOU</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ctr"/>
                </a:tc>
                <a:tc gridSpan="5">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mn-lt"/>
                          <a:ea typeface="+mn-ea"/>
                          <a:cs typeface="+mn-cs"/>
                        </a:rPr>
                        <a:t>Participant Event Hours</a:t>
                      </a:r>
                    </a:p>
                  </a:txBody>
                  <a:tcPr marL="68580" marR="68580" marT="0" marB="0" anchor="b"/>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100" b="1" kern="1200">
                          <a:solidFill>
                            <a:schemeClr val="tx1"/>
                          </a:solidFill>
                          <a:effectLst/>
                          <a:latin typeface="+mn-lt"/>
                          <a:ea typeface="+mn-ea"/>
                          <a:cs typeface="+mn-cs"/>
                        </a:rPr>
                        <a:t>Participant Event Hours</a:t>
                      </a:r>
                    </a:p>
                    <a:p>
                      <a:pPr marL="0" marR="0" algn="ctr" defTabSz="457200" rtl="0" eaLnBrk="1" fontAlgn="b" latinLnBrk="0" hangingPunct="1">
                        <a:spcBef>
                          <a:spcPts val="0"/>
                        </a:spcBef>
                        <a:spcAft>
                          <a:spcPts val="0"/>
                        </a:spcAft>
                      </a:pPr>
                      <a:endParaRPr lang="en-US" sz="1100" b="1" kern="1200">
                        <a:solidFill>
                          <a:schemeClr val="tx1"/>
                        </a:solidFill>
                        <a:effectLst/>
                        <a:latin typeface="+mn-lt"/>
                        <a:ea typeface="+mn-ea"/>
                        <a:cs typeface="+mn-cs"/>
                      </a:endParaRPr>
                    </a:p>
                  </a:txBody>
                  <a:tcPr marL="68580" marR="68580" marT="0" marB="0" anchor="b"/>
                </a:tc>
                <a:tc hMerge="1">
                  <a:txBody>
                    <a:bodyPr/>
                    <a:lstStyle/>
                    <a:p>
                      <a:pPr marL="0" marR="0" algn="ctr" defTabSz="457200" rtl="0" eaLnBrk="1" fontAlgn="b" latinLnBrk="0" hangingPunct="1">
                        <a:spcBef>
                          <a:spcPts val="0"/>
                        </a:spcBef>
                        <a:spcAft>
                          <a:spcPts val="0"/>
                        </a:spcAft>
                      </a:pPr>
                      <a:endParaRPr lang="en-US" sz="1100" b="1" kern="1200">
                        <a:solidFill>
                          <a:schemeClr val="tx1"/>
                        </a:solidFill>
                        <a:effectLst/>
                        <a:latin typeface="+mn-lt"/>
                        <a:ea typeface="+mn-ea"/>
                        <a:cs typeface="+mn-cs"/>
                      </a:endParaRPr>
                    </a:p>
                  </a:txBody>
                  <a:tcPr marL="68580" marR="68580" marT="0" marB="0" anchor="b"/>
                </a:tc>
                <a:tc hMerge="1">
                  <a:txBody>
                    <a:bodyPr/>
                    <a:lstStyle/>
                    <a:p>
                      <a:pPr marL="0" marR="0" algn="ctr" defTabSz="457200" rtl="0" eaLnBrk="1" fontAlgn="b" latinLnBrk="0" hangingPunct="1">
                        <a:spcBef>
                          <a:spcPts val="0"/>
                        </a:spcBef>
                        <a:spcAft>
                          <a:spcPts val="0"/>
                        </a:spcAft>
                      </a:pPr>
                      <a:endParaRPr lang="en-US" sz="1100" b="1" kern="1200">
                        <a:solidFill>
                          <a:schemeClr val="tx1"/>
                        </a:solidFill>
                        <a:effectLst/>
                        <a:latin typeface="+mn-lt"/>
                        <a:ea typeface="+mn-ea"/>
                        <a:cs typeface="+mn-cs"/>
                      </a:endParaRPr>
                    </a:p>
                  </a:txBody>
                  <a:tcPr marL="68580" marR="68580" marT="0" marB="0" anchor="b"/>
                </a:tc>
                <a:tc hMerge="1">
                  <a:txBody>
                    <a:bodyPr/>
                    <a:lstStyle/>
                    <a:p>
                      <a:pPr marL="0" marR="0" algn="ctr" defTabSz="457200" rtl="0" eaLnBrk="1" fontAlgn="b" latinLnBrk="0" hangingPunct="1">
                        <a:spcBef>
                          <a:spcPts val="0"/>
                        </a:spcBef>
                        <a:spcAft>
                          <a:spcPts val="0"/>
                        </a:spcAft>
                      </a:pPr>
                      <a:endParaRPr lang="en-US" sz="1100" b="1" kern="1200">
                        <a:solidFill>
                          <a:schemeClr val="tx1"/>
                        </a:solidFill>
                        <a:effectLst/>
                        <a:latin typeface="+mn-lt"/>
                        <a:ea typeface="+mn-ea"/>
                        <a:cs typeface="+mn-cs"/>
                      </a:endParaRPr>
                    </a:p>
                  </a:txBody>
                  <a:tcPr marL="68580" marR="68580" marT="0" marB="0" anchor="b"/>
                </a:tc>
                <a:extLst>
                  <a:ext uri="{0D108BD9-81ED-4DB2-BD59-A6C34878D82A}">
                    <a16:rowId xmlns:a16="http://schemas.microsoft.com/office/drawing/2014/main" val="3457366632"/>
                  </a:ext>
                </a:extLst>
              </a:tr>
              <a:tr h="201242">
                <a:tc vMerge="1">
                  <a:txBody>
                    <a:bodyPr/>
                    <a:lstStyle/>
                    <a:p>
                      <a:pPr marL="0" marR="0" algn="r">
                        <a:spcBef>
                          <a:spcPts val="0"/>
                        </a:spcBef>
                        <a:spcAft>
                          <a:spcPts val="0"/>
                        </a:spcAft>
                      </a:pPr>
                      <a:r>
                        <a:rPr lang="en-US" sz="1100">
                          <a:effectLst/>
                        </a:rPr>
                        <a:t>Program</a:t>
                      </a:r>
                      <a:endParaRPr lang="en-US" sz="1100" b="1">
                        <a:effectLst/>
                        <a:latin typeface="Tw Cen MT Condensed" panose="020B0606020104020203" pitchFamily="34" charset="0"/>
                        <a:ea typeface="+mn-ea"/>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900">
                          <a:solidFill>
                            <a:schemeClr val="tx1"/>
                          </a:solidFill>
                          <a:effectLst/>
                        </a:rPr>
                        <a:t>HE 17</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18</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19</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20</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900">
                          <a:solidFill>
                            <a:schemeClr val="tx1"/>
                          </a:solidFill>
                          <a:effectLst/>
                        </a:rPr>
                        <a:t>HE 21</a:t>
                      </a:r>
                      <a:endParaRPr lang="en-US" sz="1100" b="1">
                        <a:solidFill>
                          <a:schemeClr val="tx1"/>
                        </a:solidFill>
                        <a:effectLst/>
                        <a:latin typeface="Tw Cen MT Condensed" panose="020B0606020104020203" pitchFamily="34" charset="0"/>
                        <a:ea typeface="+mn-ea"/>
                        <a:cs typeface="Times New Roman" panose="02020603050405020304" pitchFamily="18" charset="0"/>
                      </a:endParaRPr>
                    </a:p>
                  </a:txBody>
                  <a:tcPr marL="68580" marR="68580" marT="0" marB="0" anchor="b">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158166645"/>
                  </a:ext>
                </a:extLst>
              </a:tr>
              <a:tr h="201242">
                <a:tc>
                  <a:txBody>
                    <a:bodyPr/>
                    <a:lstStyle/>
                    <a:p>
                      <a:pPr marL="0" marR="0" algn="l">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PG&amp;E</a:t>
                      </a:r>
                      <a:endParaRPr lang="en-US" sz="8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1,718</a:t>
                      </a:r>
                    </a:p>
                  </a:txBody>
                  <a:tcPr marL="4233" marR="4233" marT="4233" marB="0" anchor="b">
                    <a:lnT w="12700" cap="flat" cmpd="sng" algn="ctr">
                      <a:noFill/>
                      <a:prstDash val="solid"/>
                      <a:round/>
                      <a:headEnd type="none" w="med" len="med"/>
                      <a:tailEnd type="none" w="med" len="med"/>
                    </a:lnT>
                  </a:tcPr>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1,616</a:t>
                      </a:r>
                    </a:p>
                  </a:txBody>
                  <a:tcPr marL="4233" marR="4233" marT="4233" marB="0" anchor="b">
                    <a:lnT w="12700" cap="flat" cmpd="sng" algn="ctr">
                      <a:noFill/>
                      <a:prstDash val="solid"/>
                      <a:round/>
                      <a:headEnd type="none" w="med" len="med"/>
                      <a:tailEnd type="none" w="med" len="med"/>
                    </a:lnT>
                  </a:tcPr>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981</a:t>
                      </a:r>
                    </a:p>
                  </a:txBody>
                  <a:tcPr marL="4233" marR="4233" marT="4233" marB="0" anchor="b">
                    <a:lnT w="12700" cap="flat" cmpd="sng" algn="ctr">
                      <a:noFill/>
                      <a:prstDash val="solid"/>
                      <a:round/>
                      <a:headEnd type="none" w="med" len="med"/>
                      <a:tailEnd type="none" w="med" len="med"/>
                    </a:lnT>
                  </a:tcPr>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1,106</a:t>
                      </a:r>
                    </a:p>
                  </a:txBody>
                  <a:tcPr marL="4233" marR="4233" marT="4233" marB="0" anchor="b">
                    <a:lnT w="12700" cap="flat" cmpd="sng" algn="ctr">
                      <a:noFill/>
                      <a:prstDash val="solid"/>
                      <a:round/>
                      <a:headEnd type="none" w="med" len="med"/>
                      <a:tailEnd type="none" w="med" len="med"/>
                    </a:lnT>
                  </a:tcPr>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4233" marR="4233" marT="4233" marB="0" anchor="b">
                    <a:lnT w="12700" cap="flat" cmpd="sng" algn="ctr">
                      <a:noFill/>
                      <a:prstDash val="solid"/>
                      <a:round/>
                      <a:headEnd type="none" w="med" len="med"/>
                      <a:tailEnd type="none" w="med" len="med"/>
                    </a:lnT>
                  </a:tcPr>
                </a:tc>
                <a:extLst>
                  <a:ext uri="{0D108BD9-81ED-4DB2-BD59-A6C34878D82A}">
                    <a16:rowId xmlns:a16="http://schemas.microsoft.com/office/drawing/2014/main" val="2586076649"/>
                  </a:ext>
                </a:extLst>
              </a:tr>
              <a:tr h="201242">
                <a:tc>
                  <a:txBody>
                    <a:bodyPr/>
                    <a:lstStyle/>
                    <a:p>
                      <a:pPr marL="0" marR="0" algn="l">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SCE</a:t>
                      </a:r>
                      <a:endParaRPr lang="en-US" sz="8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1,441</a:t>
                      </a:r>
                    </a:p>
                  </a:txBody>
                  <a:tcPr marL="4233" marR="4233" marT="4233" marB="0" anchor="b"/>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1,612</a:t>
                      </a:r>
                    </a:p>
                  </a:txBody>
                  <a:tcPr marL="4233" marR="4233" marT="4233" marB="0" anchor="b"/>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1,216</a:t>
                      </a:r>
                    </a:p>
                  </a:txBody>
                  <a:tcPr marL="4233" marR="4233" marT="4233" marB="0" anchor="b"/>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1,084</a:t>
                      </a:r>
                    </a:p>
                  </a:txBody>
                  <a:tcPr marL="4233" marR="4233" marT="4233" marB="0" anchor="b"/>
                </a:tc>
                <a:tc>
                  <a:txBody>
                    <a:bodyPr/>
                    <a:lstStyle/>
                    <a:p>
                      <a:pPr marL="0" marR="0" algn="ctr" defTabSz="457200" rtl="0" eaLnBrk="1" fontAlgn="b" latinLnBrk="0" hangingPunct="1">
                        <a:buNone/>
                      </a:pPr>
                      <a:r>
                        <a:rPr lang="en-US" sz="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233" marR="4233" marT="4233" marB="0" anchor="b"/>
                </a:tc>
                <a:extLst>
                  <a:ext uri="{0D108BD9-81ED-4DB2-BD59-A6C34878D82A}">
                    <a16:rowId xmlns:a16="http://schemas.microsoft.com/office/drawing/2014/main" val="156890363"/>
                  </a:ext>
                </a:extLst>
              </a:tr>
            </a:tbl>
          </a:graphicData>
        </a:graphic>
      </p:graphicFrame>
    </p:spTree>
    <p:extLst>
      <p:ext uri="{BB962C8B-B14F-4D97-AF65-F5344CB8AC3E}">
        <p14:creationId xmlns:p14="http://schemas.microsoft.com/office/powerpoint/2010/main" val="152293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number of people&#10;&#10;AI-generated content may be incorrect.">
            <a:extLst>
              <a:ext uri="{FF2B5EF4-FFF2-40B4-BE49-F238E27FC236}">
                <a16:creationId xmlns:a16="http://schemas.microsoft.com/office/drawing/2014/main" id="{08A912FC-6486-DD26-3CF9-16602CA44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1" y="1542228"/>
            <a:ext cx="4354949" cy="2539941"/>
          </a:xfrm>
          <a:prstGeom prst="rect">
            <a:avLst/>
          </a:prstGeom>
        </p:spPr>
      </p:pic>
      <p:pic>
        <p:nvPicPr>
          <p:cNvPr id="8" name="Picture 7" descr="A graph of a number of green and black bars&#10;&#10;AI-generated content may be incorrect.">
            <a:extLst>
              <a:ext uri="{FF2B5EF4-FFF2-40B4-BE49-F238E27FC236}">
                <a16:creationId xmlns:a16="http://schemas.microsoft.com/office/drawing/2014/main" id="{9F043792-2867-E5AB-FB3F-B36355BF2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4550" y="1567196"/>
            <a:ext cx="4657869" cy="2717090"/>
          </a:xfrm>
          <a:prstGeom prst="rect">
            <a:avLst/>
          </a:prstGeom>
        </p:spPr>
      </p:pic>
      <p:sp>
        <p:nvSpPr>
          <p:cNvPr id="2" name="Title 1">
            <a:extLst>
              <a:ext uri="{FF2B5EF4-FFF2-40B4-BE49-F238E27FC236}">
                <a16:creationId xmlns:a16="http://schemas.microsoft.com/office/drawing/2014/main" id="{777509B1-ECE8-456A-B534-BBC7A50C2257}"/>
              </a:ext>
            </a:extLst>
          </p:cNvPr>
          <p:cNvSpPr>
            <a:spLocks noGrp="1"/>
          </p:cNvSpPr>
          <p:nvPr>
            <p:ph type="title"/>
          </p:nvPr>
        </p:nvSpPr>
        <p:spPr/>
        <p:txBody>
          <a:bodyPr/>
          <a:lstStyle/>
          <a:p>
            <a:r>
              <a:rPr lang="en-US" dirty="0"/>
              <a:t>Participant Characteristics</a:t>
            </a:r>
          </a:p>
        </p:txBody>
      </p:sp>
      <p:sp>
        <p:nvSpPr>
          <p:cNvPr id="3" name="Text Placeholder 2">
            <a:extLst>
              <a:ext uri="{FF2B5EF4-FFF2-40B4-BE49-F238E27FC236}">
                <a16:creationId xmlns:a16="http://schemas.microsoft.com/office/drawing/2014/main" id="{00E51CF5-5FD5-4DB4-8A8F-CB8AD411D5EC}"/>
              </a:ext>
            </a:extLst>
          </p:cNvPr>
          <p:cNvSpPr>
            <a:spLocks noGrp="1"/>
          </p:cNvSpPr>
          <p:nvPr>
            <p:ph type="body" sz="quarter" idx="15"/>
          </p:nvPr>
        </p:nvSpPr>
        <p:spPr/>
        <p:txBody>
          <a:bodyPr/>
          <a:lstStyle/>
          <a:p>
            <a:r>
              <a:rPr lang="en-US" dirty="0"/>
              <a:t>Load and Industry Types</a:t>
            </a:r>
          </a:p>
        </p:txBody>
      </p:sp>
      <p:sp>
        <p:nvSpPr>
          <p:cNvPr id="5" name="Footer Placeholder 4">
            <a:extLst>
              <a:ext uri="{FF2B5EF4-FFF2-40B4-BE49-F238E27FC236}">
                <a16:creationId xmlns:a16="http://schemas.microsoft.com/office/drawing/2014/main" id="{0363AE85-A1C4-4B0A-8144-6BEE4D93BF60}"/>
              </a:ext>
            </a:extLst>
          </p:cNvPr>
          <p:cNvSpPr>
            <a:spLocks noGrp="1"/>
          </p:cNvSpPr>
          <p:nvPr>
            <p:ph type="ftr" sz="quarter" idx="3"/>
          </p:nvPr>
        </p:nvSpPr>
        <p:spPr/>
        <p:txBody>
          <a:bodyPr/>
          <a:lstStyle/>
          <a:p>
            <a:r>
              <a:rPr lang="en-US" dirty="0"/>
              <a:t>Voltus Load Impact Protocols Workshop</a:t>
            </a:r>
          </a:p>
        </p:txBody>
      </p:sp>
      <p:sp>
        <p:nvSpPr>
          <p:cNvPr id="4" name="Text Placeholder 2">
            <a:extLst>
              <a:ext uri="{FF2B5EF4-FFF2-40B4-BE49-F238E27FC236}">
                <a16:creationId xmlns:a16="http://schemas.microsoft.com/office/drawing/2014/main" id="{7943C832-DFDC-62A7-3FA1-46500B6A9041}"/>
              </a:ext>
            </a:extLst>
          </p:cNvPr>
          <p:cNvSpPr txBox="1">
            <a:spLocks/>
          </p:cNvSpPr>
          <p:nvPr/>
        </p:nvSpPr>
        <p:spPr>
          <a:xfrm>
            <a:off x="456750" y="1192978"/>
            <a:ext cx="1480050"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Industry Type</a:t>
            </a:r>
          </a:p>
        </p:txBody>
      </p:sp>
      <p:sp>
        <p:nvSpPr>
          <p:cNvPr id="6" name="Text Placeholder 2">
            <a:extLst>
              <a:ext uri="{FF2B5EF4-FFF2-40B4-BE49-F238E27FC236}">
                <a16:creationId xmlns:a16="http://schemas.microsoft.com/office/drawing/2014/main" id="{CCDC7EE1-FECC-7916-B2C6-B47263E511D3}"/>
              </a:ext>
            </a:extLst>
          </p:cNvPr>
          <p:cNvSpPr txBox="1">
            <a:spLocks/>
          </p:cNvSpPr>
          <p:nvPr/>
        </p:nvSpPr>
        <p:spPr>
          <a:xfrm>
            <a:off x="4811699" y="1217946"/>
            <a:ext cx="1480050" cy="349250"/>
          </a:xfrm>
          <a:prstGeom prst="rect">
            <a:avLst/>
          </a:prstGeom>
        </p:spPr>
        <p:txBody>
          <a:bodyPr>
            <a:noAutofit/>
          </a:bodyPr>
          <a:lstStyle>
            <a:lvl1pPr marL="0" indent="0" algn="l" defTabSz="457200" rtl="0" eaLnBrk="1" latinLnBrk="0" hangingPunct="1">
              <a:spcBef>
                <a:spcPct val="20000"/>
              </a:spcBef>
              <a:buClr>
                <a:srgbClr val="ED3024"/>
              </a:buClr>
              <a:buFont typeface="Lucida Grande"/>
              <a:buNone/>
              <a:defRPr sz="1800" b="0" i="0" kern="1200">
                <a:solidFill>
                  <a:srgbClr val="97B23E"/>
                </a:solidFill>
                <a:latin typeface="+mn-lt"/>
                <a:ea typeface="+mn-ea"/>
                <a:cs typeface="Arial"/>
              </a:defRPr>
            </a:lvl1pPr>
            <a:lvl2pPr marL="17145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2pPr>
            <a:lvl3pPr marL="28575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3pPr>
            <a:lvl4pPr marL="1371600" indent="0" algn="l" defTabSz="457200" rtl="0" eaLnBrk="1" latinLnBrk="0" hangingPunct="1">
              <a:spcBef>
                <a:spcPct val="20000"/>
              </a:spcBef>
              <a:buClr>
                <a:srgbClr val="ED3024"/>
              </a:buClr>
              <a:buFont typeface="Arial"/>
              <a:buNone/>
              <a:defRPr sz="1500" kern="1200">
                <a:solidFill>
                  <a:schemeClr val="tx2"/>
                </a:solidFill>
                <a:latin typeface="Arial"/>
                <a:ea typeface="+mn-ea"/>
                <a:cs typeface="Arial"/>
              </a:defRPr>
            </a:lvl4pPr>
            <a:lvl5pPr marL="1828800" indent="0" algn="l" defTabSz="457200" rtl="0" eaLnBrk="1" latinLnBrk="0" hangingPunct="1">
              <a:spcBef>
                <a:spcPct val="20000"/>
              </a:spcBef>
              <a:buClr>
                <a:srgbClr val="ED3024"/>
              </a:buClr>
              <a:buFont typeface="Lucida Grande"/>
              <a:buNone/>
              <a:defRPr sz="15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Load Type</a:t>
            </a:r>
          </a:p>
        </p:txBody>
      </p:sp>
    </p:spTree>
    <p:extLst>
      <p:ext uri="{BB962C8B-B14F-4D97-AF65-F5344CB8AC3E}">
        <p14:creationId xmlns:p14="http://schemas.microsoft.com/office/powerpoint/2010/main" val="377657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EF9ACB5-A75D-1F4D-90A7-A49203CA4E80}"/>
              </a:ext>
            </a:extLst>
          </p:cNvPr>
          <p:cNvSpPr>
            <a:spLocks noGrp="1"/>
          </p:cNvSpPr>
          <p:nvPr>
            <p:ph type="ftr" sz="quarter" idx="3"/>
          </p:nvPr>
        </p:nvSpPr>
        <p:spPr>
          <a:xfrm>
            <a:off x="4847771" y="4689793"/>
            <a:ext cx="3627156" cy="273050"/>
          </a:xfrm>
        </p:spPr>
        <p:txBody>
          <a:bodyPr anchor="ctr">
            <a:normAutofit/>
          </a:bodyPr>
          <a:lstStyle/>
          <a:p>
            <a:r>
              <a:rPr lang="en-US" dirty="0"/>
              <a:t>Voltus Load Impact Protocols Workshop</a:t>
            </a:r>
          </a:p>
        </p:txBody>
      </p:sp>
      <p:sp>
        <p:nvSpPr>
          <p:cNvPr id="6" name="Title 2">
            <a:extLst>
              <a:ext uri="{FF2B5EF4-FFF2-40B4-BE49-F238E27FC236}">
                <a16:creationId xmlns:a16="http://schemas.microsoft.com/office/drawing/2014/main" id="{C57FC5D2-9F73-4726-8035-553626483819}"/>
              </a:ext>
            </a:extLst>
          </p:cNvPr>
          <p:cNvSpPr txBox="1">
            <a:spLocks/>
          </p:cNvSpPr>
          <p:nvPr/>
        </p:nvSpPr>
        <p:spPr>
          <a:xfrm>
            <a:off x="751114" y="1912411"/>
            <a:ext cx="8211705" cy="1323439"/>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4000" b="1" i="0" kern="1200" cap="all" spc="-50" baseline="0">
                <a:solidFill>
                  <a:schemeClr val="accent1"/>
                </a:solidFill>
                <a:latin typeface="+mj-lt"/>
                <a:ea typeface="+mj-ea"/>
                <a:cs typeface="Arial"/>
              </a:defRPr>
            </a:lvl1pPr>
          </a:lstStyle>
          <a:p>
            <a:r>
              <a:rPr lang="en-US" sz="4000"/>
              <a:t>Ex Post Methodology</a:t>
            </a:r>
          </a:p>
          <a:p>
            <a:r>
              <a:rPr lang="en-US" sz="4000"/>
              <a:t>And Impacts </a:t>
            </a:r>
          </a:p>
        </p:txBody>
      </p:sp>
    </p:spTree>
    <p:extLst>
      <p:ext uri="{BB962C8B-B14F-4D97-AF65-F5344CB8AC3E}">
        <p14:creationId xmlns:p14="http://schemas.microsoft.com/office/powerpoint/2010/main" val="2573743376"/>
      </p:ext>
    </p:extLst>
  </p:cSld>
  <p:clrMapOvr>
    <a:masterClrMapping/>
  </p:clrMapOvr>
</p:sld>
</file>

<file path=ppt/theme/theme1.xml><?xml version="1.0" encoding="utf-8"?>
<a:theme xmlns:a="http://schemas.openxmlformats.org/drawingml/2006/main" name="Cover Slide">
  <a:themeElements>
    <a:clrScheme name="Custom 1">
      <a:dk1>
        <a:srgbClr val="141619"/>
      </a:dk1>
      <a:lt1>
        <a:srgbClr val="434A52"/>
      </a:lt1>
      <a:dk2>
        <a:srgbClr val="84848D"/>
      </a:dk2>
      <a:lt2>
        <a:srgbClr val="BAB3BC"/>
      </a:lt2>
      <a:accent1>
        <a:srgbClr val="FFFFFF"/>
      </a:accent1>
      <a:accent2>
        <a:srgbClr val="F3B329"/>
      </a:accent2>
      <a:accent3>
        <a:srgbClr val="566418"/>
      </a:accent3>
      <a:accent4>
        <a:srgbClr val="99AB21"/>
      </a:accent4>
      <a:accent5>
        <a:srgbClr val="DCE24A"/>
      </a:accent5>
      <a:accent6>
        <a:srgbClr val="58A9C7"/>
      </a:accent6>
      <a:hlink>
        <a:srgbClr val="004B69"/>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lnSpcReduction="10000"/>
      </a:bodyPr>
      <a:lstStyle>
        <a:defPPr algn="l">
          <a:defRPr sz="1000" b="0" spc="300" dirty="0" smtClean="0"/>
        </a:defPPr>
      </a:lstStyle>
    </a:txDef>
  </a:objectDefaults>
  <a:extraClrSchemeLst/>
  <a:extLst>
    <a:ext uri="{05A4C25C-085E-4340-85A3-A5531E510DB2}">
      <thm15:themeFamily xmlns:thm15="http://schemas.microsoft.com/office/thememl/2012/main" name="Verdant_CPUC_PowerPoint" id="{66D1218E-2AD9-B345-845B-F4FFDF014D92}" vid="{9257F7D0-C785-6443-9596-69401F423B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850E2F41FD0B4590753820D84A776D" ma:contentTypeVersion="13" ma:contentTypeDescription="Create a new document." ma:contentTypeScope="" ma:versionID="7f6b09801617144ca1c01a8156958de6">
  <xsd:schema xmlns:xsd="http://www.w3.org/2001/XMLSchema" xmlns:xs="http://www.w3.org/2001/XMLSchema" xmlns:p="http://schemas.microsoft.com/office/2006/metadata/properties" xmlns:ns2="75a3f05b-b47f-4de7-a1b8-2c48342fc1a9" xmlns:ns3="37bec146-3512-4d38-aef5-c19abec7e287" targetNamespace="http://schemas.microsoft.com/office/2006/metadata/properties" ma:root="true" ma:fieldsID="78bf1b1be74ccda8caf87c6ba8049369" ns2:_="" ns3:_="">
    <xsd:import namespace="75a3f05b-b47f-4de7-a1b8-2c48342fc1a9"/>
    <xsd:import namespace="37bec146-3512-4d38-aef5-c19abec7e28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3f05b-b47f-4de7-a1b8-2c48342fc1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bec146-3512-4d38-aef5-c19abec7e2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9c640a7-88a7-41b9-b7ef-e100d7bd6787}" ma:internalName="TaxCatchAll" ma:showField="CatchAllData" ma:web="37bec146-3512-4d38-aef5-c19abec7e2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a3f05b-b47f-4de7-a1b8-2c48342fc1a9">
      <Terms xmlns="http://schemas.microsoft.com/office/infopath/2007/PartnerControls"/>
    </lcf76f155ced4ddcb4097134ff3c332f>
    <TaxCatchAll xmlns="37bec146-3512-4d38-aef5-c19abec7e287" xsi:nil="true"/>
  </documentManagement>
</p:properties>
</file>

<file path=customXml/itemProps1.xml><?xml version="1.0" encoding="utf-8"?>
<ds:datastoreItem xmlns:ds="http://schemas.openxmlformats.org/officeDocument/2006/customXml" ds:itemID="{8AAEC3EC-365D-40AD-8EA5-F2DB8FAB041B}"/>
</file>

<file path=customXml/itemProps2.xml><?xml version="1.0" encoding="utf-8"?>
<ds:datastoreItem xmlns:ds="http://schemas.openxmlformats.org/officeDocument/2006/customXml" ds:itemID="{17A9D562-2BF6-4958-9F84-8AA4488FC838}">
  <ds:schemaRefs>
    <ds:schemaRef ds:uri="http://schemas.microsoft.com/sharepoint/v3/contenttype/forms"/>
  </ds:schemaRefs>
</ds:datastoreItem>
</file>

<file path=customXml/itemProps3.xml><?xml version="1.0" encoding="utf-8"?>
<ds:datastoreItem xmlns:ds="http://schemas.openxmlformats.org/officeDocument/2006/customXml" ds:itemID="{EBE0AE2D-F269-4AA5-A396-046AD5475DDE}">
  <ds:schemaRef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a5638bc7-c9f3-43e8-b020-9da552d7eabe"/>
    <ds:schemaRef ds:uri="http://purl.org/dc/dcmitype/"/>
    <ds:schemaRef ds:uri="http://schemas.microsoft.com/office/infopath/2007/PartnerControls"/>
    <ds:schemaRef ds:uri="0d12182f-d65b-462a-b3a6-45644b7bf9b4"/>
    <ds:schemaRef ds:uri="http://purl.org/dc/terms/"/>
  </ds:schemaRefs>
</ds:datastoreItem>
</file>

<file path=docMetadata/LabelInfo.xml><?xml version="1.0" encoding="utf-8"?>
<clbl:labelList xmlns:clbl="http://schemas.microsoft.com/office/2020/mipLabelMetadata">
  <clbl:label id="{7efd950c-944d-404f-b6bf-71cb7e06b360}" enabled="1" method="Standard" siteId="{bfa12df7-47f4-4a99-a8ad-1209e99b84fe}" removed="0"/>
</clbl:labelList>
</file>

<file path=docProps/app.xml><?xml version="1.0" encoding="utf-8"?>
<Properties xmlns="http://schemas.openxmlformats.org/officeDocument/2006/extended-properties" xmlns:vt="http://schemas.openxmlformats.org/officeDocument/2006/docPropsVTypes">
  <Template/>
  <TotalTime>4797</TotalTime>
  <Words>1750</Words>
  <Application>Microsoft Office PowerPoint</Application>
  <PresentationFormat>Custom</PresentationFormat>
  <Paragraphs>471</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 Narrow</vt:lpstr>
      <vt:lpstr>Arial</vt:lpstr>
      <vt:lpstr>Calibri</vt:lpstr>
      <vt:lpstr>Lucida Grande</vt:lpstr>
      <vt:lpstr>Tw Cen MT</vt:lpstr>
      <vt:lpstr>Tw Cen MT Condensed</vt:lpstr>
      <vt:lpstr>Cover Slide</vt:lpstr>
      <vt:lpstr>Voltus - Load Impact Protocols </vt:lpstr>
      <vt:lpstr>Agenda</vt:lpstr>
      <vt:lpstr>PowerPoint Presentation</vt:lpstr>
      <vt:lpstr>Background</vt:lpstr>
      <vt:lpstr>Importance of DR qc in light of dram sunset</vt:lpstr>
      <vt:lpstr>PowerPoint Presentation</vt:lpstr>
      <vt:lpstr>California DR Participation </vt:lpstr>
      <vt:lpstr>Participant Characteristics</vt:lpstr>
      <vt:lpstr>PowerPoint Presentation</vt:lpstr>
      <vt:lpstr>Ex Post Methodology </vt:lpstr>
      <vt:lpstr>Ex Post Impacts</vt:lpstr>
      <vt:lpstr>Ex Post Impacts</vt:lpstr>
      <vt:lpstr>Ex Post Impacts</vt:lpstr>
      <vt:lpstr>Ex Post Impacts</vt:lpstr>
      <vt:lpstr>Ex Post Impacts</vt:lpstr>
      <vt:lpstr>PowerPoint Presentation</vt:lpstr>
      <vt:lpstr>Ex Ante Methodology</vt:lpstr>
      <vt:lpstr>Ex Ante Forecasts</vt:lpstr>
      <vt:lpstr>DSGS Option 2 to CCA RA conversion</vt:lpstr>
      <vt:lpstr>Ex Ante Impacts</vt:lpstr>
      <vt:lpstr>Ex Ante Impacts</vt:lpstr>
      <vt:lpstr>PowerPoint Presentation</vt:lpstr>
      <vt:lpstr>Reconciliation </vt:lpstr>
      <vt:lpstr>Reconciliation</vt:lpstr>
      <vt:lpstr>PowerPoint Presentation</vt:lpstr>
    </vt:vector>
  </TitlesOfParts>
  <Company>Itron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Rounds</dc:creator>
  <cp:lastModifiedBy>Greg Vitz</cp:lastModifiedBy>
  <cp:revision>6</cp:revision>
  <dcterms:created xsi:type="dcterms:W3CDTF">2016-04-19T15:22:44Z</dcterms:created>
  <dcterms:modified xsi:type="dcterms:W3CDTF">2025-05-14T20:38:59Z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0x0101009C850E2F41FD0B4590753820D84A776D</vt:lpwstr>
  </property>
  <property fmtid="{D5CDD505-2E9C-101B-9397-08002B2CF9AE}" pid="3" name="MediaServiceImageTags">
    <vt:lpwstr/>
  </property>
</Properties>
</file>