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37"/>
  </p:notesMasterIdLst>
  <p:handoutMasterIdLst>
    <p:handoutMasterId r:id="rId38"/>
  </p:handoutMasterIdLst>
  <p:sldIdLst>
    <p:sldId id="268" r:id="rId5"/>
    <p:sldId id="284" r:id="rId6"/>
    <p:sldId id="398" r:id="rId7"/>
    <p:sldId id="395" r:id="rId8"/>
    <p:sldId id="355" r:id="rId9"/>
    <p:sldId id="391" r:id="rId10"/>
    <p:sldId id="327" r:id="rId11"/>
    <p:sldId id="359" r:id="rId12"/>
    <p:sldId id="336" r:id="rId13"/>
    <p:sldId id="363" r:id="rId14"/>
    <p:sldId id="390" r:id="rId15"/>
    <p:sldId id="360" r:id="rId16"/>
    <p:sldId id="374" r:id="rId17"/>
    <p:sldId id="375" r:id="rId18"/>
    <p:sldId id="269" r:id="rId19"/>
    <p:sldId id="282" r:id="rId20"/>
    <p:sldId id="378" r:id="rId21"/>
    <p:sldId id="275" r:id="rId22"/>
    <p:sldId id="283" r:id="rId23"/>
    <p:sldId id="338" r:id="rId24"/>
    <p:sldId id="339" r:id="rId25"/>
    <p:sldId id="396" r:id="rId26"/>
    <p:sldId id="386" r:id="rId27"/>
    <p:sldId id="273" r:id="rId28"/>
    <p:sldId id="280" r:id="rId29"/>
    <p:sldId id="389" r:id="rId30"/>
    <p:sldId id="367" r:id="rId31"/>
    <p:sldId id="353" r:id="rId32"/>
    <p:sldId id="357" r:id="rId33"/>
    <p:sldId id="384" r:id="rId34"/>
    <p:sldId id="333" r:id="rId35"/>
    <p:sldId id="334" r:id="rId3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BEB41B-C3A7-B250-B50A-CF9BACD1FD40}" name="Telarico, Chad" initials="TC" userId="S::Chad.Telarico@dnv.com::bcfaf2e6-f999-49d4-919e-37a3325ad2e3" providerId="AD"/>
  <p188:author id="{BE89B530-6152-B8EE-4AA1-AF9B28188D19}" name="Omer, Ismail" initials="IO" userId="S::Ismail.Omer@dnv.com::42404629-5429-4a32-9097-46327a70bf4d" providerId="AD"/>
  <p188:author id="{BF161E91-091F-A4E6-FEC5-65D93585435A}" name="Navarro Goldberg, Hanna" initials="HN" userId="S::Hanna.NavarroGoldberg@cpuc.ca.gov::47daad60-8d31-4982-bbd5-059b45696c11" providerId="AD"/>
  <p188:author id="{6E11ADBA-CC7C-F951-9CC0-E55BEE158AA4}" name="Haselhorst, Susan" initials="SH" userId="S::Susan.Haselhorst@dnv.com::45b53571-9e87-4733-8d73-c55830450fe0" providerId="AD"/>
  <p188:author id="{CD77E5E5-37A8-B2B2-8F71-DEC47DFBD486}" name="Brown, Ryan" initials="BR" userId="S::Ryan.Brown@dnv.com::12495e55-7c9b-482c-8ed5-0fb51b4641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AFC5F-DB4F-461D-B297-3AEED22A31DA}" v="1" dt="2024-04-24T18:35:53.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01" autoAdjust="0"/>
  </p:normalViewPr>
  <p:slideViewPr>
    <p:cSldViewPr snapToGrid="0">
      <p:cViewPr varScale="1">
        <p:scale>
          <a:sx n="72" d="100"/>
          <a:sy n="72" d="100"/>
        </p:scale>
        <p:origin x="1075"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15054-C01F-46C4-8F27-38EEB73E672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8946B8DA-7BBD-4671-9AB2-17AACA751A43}">
      <dgm:prSet phldrT="[Text]" custT="1"/>
      <dgm:spPr/>
      <dgm:t>
        <a:bodyPr/>
        <a:lstStyle/>
        <a:p>
          <a:r>
            <a:rPr lang="en-GB" sz="1400"/>
            <a:t>Executive Summary</a:t>
          </a:r>
        </a:p>
      </dgm:t>
    </dgm:pt>
    <dgm:pt modelId="{1EEBECD5-86E9-44B1-998E-2F8FE719A2C5}" type="parTrans" cxnId="{09F51A81-1483-4419-8B76-6EA6EF291B94}">
      <dgm:prSet/>
      <dgm:spPr/>
      <dgm:t>
        <a:bodyPr/>
        <a:lstStyle/>
        <a:p>
          <a:endParaRPr lang="en-GB" sz="1400"/>
        </a:p>
      </dgm:t>
    </dgm:pt>
    <dgm:pt modelId="{3F07880F-2A05-4B40-B531-71B71CFBDF5C}" type="sibTrans" cxnId="{09F51A81-1483-4419-8B76-6EA6EF291B94}">
      <dgm:prSet/>
      <dgm:spPr/>
      <dgm:t>
        <a:bodyPr/>
        <a:lstStyle/>
        <a:p>
          <a:endParaRPr lang="en-GB" sz="1400"/>
        </a:p>
      </dgm:t>
    </dgm:pt>
    <dgm:pt modelId="{990145BD-91FC-42BD-A23A-2C1EB174C8DA}" type="asst">
      <dgm:prSet phldrT="[Text]" custT="1"/>
      <dgm:spPr/>
      <dgm:t>
        <a:bodyPr/>
        <a:lstStyle/>
        <a:p>
          <a:r>
            <a:rPr lang="en-GB" sz="1400"/>
            <a:t>Introduction and Study Background</a:t>
          </a:r>
        </a:p>
      </dgm:t>
    </dgm:pt>
    <dgm:pt modelId="{6AD04DD2-C125-4DE5-9483-613C06B2D119}" type="parTrans" cxnId="{E26C708D-91FE-453C-AECB-844D96F64CDB}">
      <dgm:prSet/>
      <dgm:spPr/>
      <dgm:t>
        <a:bodyPr/>
        <a:lstStyle/>
        <a:p>
          <a:endParaRPr lang="en-GB" sz="1400"/>
        </a:p>
      </dgm:t>
    </dgm:pt>
    <dgm:pt modelId="{8C4A4697-29C8-4797-A5D5-9A439E4717C3}" type="sibTrans" cxnId="{E26C708D-91FE-453C-AECB-844D96F64CDB}">
      <dgm:prSet/>
      <dgm:spPr/>
      <dgm:t>
        <a:bodyPr/>
        <a:lstStyle/>
        <a:p>
          <a:endParaRPr lang="en-GB" sz="1400"/>
        </a:p>
      </dgm:t>
    </dgm:pt>
    <dgm:pt modelId="{5CD5E2C3-A3A0-4862-9683-DAA06AECDE97}">
      <dgm:prSet phldrT="[Text]" custT="1"/>
      <dgm:spPr/>
      <dgm:t>
        <a:bodyPr/>
        <a:lstStyle/>
        <a:p>
          <a:r>
            <a:rPr lang="en-GB" sz="1400"/>
            <a:t>Results</a:t>
          </a:r>
        </a:p>
      </dgm:t>
    </dgm:pt>
    <dgm:pt modelId="{BECAF667-1D10-4B6F-8EA7-A2C0E8FFD047}" type="parTrans" cxnId="{1B7186F1-9254-4DCE-8820-4F8D6D195618}">
      <dgm:prSet/>
      <dgm:spPr/>
      <dgm:t>
        <a:bodyPr/>
        <a:lstStyle/>
        <a:p>
          <a:endParaRPr lang="en-GB" sz="1400"/>
        </a:p>
      </dgm:t>
    </dgm:pt>
    <dgm:pt modelId="{456AFA06-EB9C-4B1C-B94B-59CC73D767C2}" type="sibTrans" cxnId="{1B7186F1-9254-4DCE-8820-4F8D6D195618}">
      <dgm:prSet/>
      <dgm:spPr/>
      <dgm:t>
        <a:bodyPr/>
        <a:lstStyle/>
        <a:p>
          <a:endParaRPr lang="en-GB" sz="1400"/>
        </a:p>
      </dgm:t>
    </dgm:pt>
    <dgm:pt modelId="{4226A3A5-9B82-4BAB-971D-0373E7F243CB}">
      <dgm:prSet phldrT="[Text]" custT="1"/>
      <dgm:spPr/>
      <dgm:t>
        <a:bodyPr/>
        <a:lstStyle/>
        <a:p>
          <a:r>
            <a:rPr lang="en-GB" sz="1400"/>
            <a:t>Conclusions and Recommendations</a:t>
          </a:r>
        </a:p>
      </dgm:t>
    </dgm:pt>
    <dgm:pt modelId="{51F22ED8-C3F0-4107-8702-7C053D468F1A}" type="parTrans" cxnId="{E362F605-BEE5-422A-A2A1-B97BA43DCA33}">
      <dgm:prSet/>
      <dgm:spPr/>
      <dgm:t>
        <a:bodyPr/>
        <a:lstStyle/>
        <a:p>
          <a:endParaRPr lang="en-GB" sz="1400"/>
        </a:p>
      </dgm:t>
    </dgm:pt>
    <dgm:pt modelId="{BB6CFBE3-01BE-4B35-BF8F-A978D05008BE}" type="sibTrans" cxnId="{E362F605-BEE5-422A-A2A1-B97BA43DCA33}">
      <dgm:prSet/>
      <dgm:spPr/>
      <dgm:t>
        <a:bodyPr/>
        <a:lstStyle/>
        <a:p>
          <a:endParaRPr lang="en-GB" sz="1400"/>
        </a:p>
      </dgm:t>
    </dgm:pt>
    <dgm:pt modelId="{F31D3099-BECE-4037-BC21-1E4CA8B16BD8}">
      <dgm:prSet phldrT="[Text]" custT="1"/>
      <dgm:spPr/>
      <dgm:t>
        <a:bodyPr/>
        <a:lstStyle/>
        <a:p>
          <a:r>
            <a:rPr lang="en-GB" sz="1400"/>
            <a:t>Appendices</a:t>
          </a:r>
        </a:p>
      </dgm:t>
    </dgm:pt>
    <dgm:pt modelId="{BC914C94-DCDC-42B9-921F-FF409B4DB127}" type="parTrans" cxnId="{5698BFDC-FD29-489C-BE08-B755321337FA}">
      <dgm:prSet/>
      <dgm:spPr/>
      <dgm:t>
        <a:bodyPr/>
        <a:lstStyle/>
        <a:p>
          <a:endParaRPr lang="en-GB" sz="1400"/>
        </a:p>
      </dgm:t>
    </dgm:pt>
    <dgm:pt modelId="{E894478D-5BFC-459A-B7C8-A593D2727228}" type="sibTrans" cxnId="{5698BFDC-FD29-489C-BE08-B755321337FA}">
      <dgm:prSet/>
      <dgm:spPr/>
      <dgm:t>
        <a:bodyPr/>
        <a:lstStyle/>
        <a:p>
          <a:endParaRPr lang="en-GB" sz="1400"/>
        </a:p>
      </dgm:t>
    </dgm:pt>
    <dgm:pt modelId="{EBED4760-93DB-4318-9F5D-C022DB0A815B}" type="asst">
      <dgm:prSet phldrT="[Text]" custT="1"/>
      <dgm:spPr/>
      <dgm:t>
        <a:bodyPr/>
        <a:lstStyle/>
        <a:p>
          <a:r>
            <a:rPr lang="en-GB" sz="1400"/>
            <a:t>Methodology</a:t>
          </a:r>
        </a:p>
      </dgm:t>
    </dgm:pt>
    <dgm:pt modelId="{A4C40448-D75D-4C4E-924F-78B22A87621C}" type="parTrans" cxnId="{D5599EED-5C55-496C-BE96-A5A564B88367}">
      <dgm:prSet/>
      <dgm:spPr/>
      <dgm:t>
        <a:bodyPr/>
        <a:lstStyle/>
        <a:p>
          <a:endParaRPr lang="en-GB" sz="1400"/>
        </a:p>
      </dgm:t>
    </dgm:pt>
    <dgm:pt modelId="{8D409E1F-9AC6-49C9-A7E4-6AF121727AEE}" type="sibTrans" cxnId="{D5599EED-5C55-496C-BE96-A5A564B88367}">
      <dgm:prSet/>
      <dgm:spPr/>
      <dgm:t>
        <a:bodyPr/>
        <a:lstStyle/>
        <a:p>
          <a:endParaRPr lang="en-GB" sz="1400"/>
        </a:p>
      </dgm:t>
    </dgm:pt>
    <dgm:pt modelId="{4CEB627B-ED37-46A2-807F-3DAFB32026E7}">
      <dgm:prSet phldrT="[Text]" custT="1"/>
      <dgm:spPr/>
      <dgm:t>
        <a:bodyPr/>
        <a:lstStyle/>
        <a:p>
          <a:r>
            <a:rPr lang="en-GB" sz="1400"/>
            <a:t>Gross Electric</a:t>
          </a:r>
        </a:p>
      </dgm:t>
    </dgm:pt>
    <dgm:pt modelId="{7606609B-61F7-4148-ADA2-441EA2730240}" type="parTrans" cxnId="{D941B88D-AFC2-42DB-8E78-0B7962E0A61D}">
      <dgm:prSet/>
      <dgm:spPr/>
      <dgm:t>
        <a:bodyPr/>
        <a:lstStyle/>
        <a:p>
          <a:endParaRPr lang="en-GB" sz="1400"/>
        </a:p>
      </dgm:t>
    </dgm:pt>
    <dgm:pt modelId="{1C347313-7BE9-4F18-8DAB-E009C2407182}" type="sibTrans" cxnId="{D941B88D-AFC2-42DB-8E78-0B7962E0A61D}">
      <dgm:prSet/>
      <dgm:spPr/>
      <dgm:t>
        <a:bodyPr/>
        <a:lstStyle/>
        <a:p>
          <a:endParaRPr lang="en-GB" sz="1400"/>
        </a:p>
      </dgm:t>
    </dgm:pt>
    <dgm:pt modelId="{76115DC4-1238-4218-907A-14B1AECFFC5F}">
      <dgm:prSet phldrT="[Text]" custT="1"/>
      <dgm:spPr/>
      <dgm:t>
        <a:bodyPr/>
        <a:lstStyle/>
        <a:p>
          <a:r>
            <a:rPr lang="en-GB" sz="1400"/>
            <a:t>Gross Natural Gas</a:t>
          </a:r>
        </a:p>
      </dgm:t>
    </dgm:pt>
    <dgm:pt modelId="{F90E0E73-B522-4351-993E-2AFCA87D95BF}" type="parTrans" cxnId="{E482C578-7C0E-42CC-9901-DE03D921B917}">
      <dgm:prSet/>
      <dgm:spPr/>
      <dgm:t>
        <a:bodyPr/>
        <a:lstStyle/>
        <a:p>
          <a:endParaRPr lang="en-GB" sz="1400"/>
        </a:p>
      </dgm:t>
    </dgm:pt>
    <dgm:pt modelId="{53EBFA78-F2D7-4104-9608-29F6D3C102CC}" type="sibTrans" cxnId="{E482C578-7C0E-42CC-9901-DE03D921B917}">
      <dgm:prSet/>
      <dgm:spPr/>
      <dgm:t>
        <a:bodyPr/>
        <a:lstStyle/>
        <a:p>
          <a:endParaRPr lang="en-GB" sz="1400"/>
        </a:p>
      </dgm:t>
    </dgm:pt>
    <dgm:pt modelId="{F93794C3-3C6D-4A69-AD09-C4742B3241E3}">
      <dgm:prSet phldrT="[Text]" custT="1"/>
      <dgm:spPr/>
      <dgm:t>
        <a:bodyPr/>
        <a:lstStyle/>
        <a:p>
          <a:r>
            <a:rPr lang="en-GB" sz="1400"/>
            <a:t>Net Savings</a:t>
          </a:r>
        </a:p>
      </dgm:t>
    </dgm:pt>
    <dgm:pt modelId="{7B1D0209-0103-428B-89DE-37A688DA33EC}" type="parTrans" cxnId="{B991E689-A606-4AC1-8F38-53235AE45A38}">
      <dgm:prSet/>
      <dgm:spPr/>
      <dgm:t>
        <a:bodyPr/>
        <a:lstStyle/>
        <a:p>
          <a:endParaRPr lang="en-GB" sz="1400"/>
        </a:p>
      </dgm:t>
    </dgm:pt>
    <dgm:pt modelId="{B8AAE7A0-2B72-4589-856C-8921004D0A2A}" type="sibTrans" cxnId="{B991E689-A606-4AC1-8F38-53235AE45A38}">
      <dgm:prSet/>
      <dgm:spPr/>
      <dgm:t>
        <a:bodyPr/>
        <a:lstStyle/>
        <a:p>
          <a:endParaRPr lang="en-GB" sz="1400"/>
        </a:p>
      </dgm:t>
    </dgm:pt>
    <dgm:pt modelId="{C29B2834-3D15-4958-B69B-485CAB6CB13B}">
      <dgm:prSet phldrT="[Text]" custT="1"/>
      <dgm:spPr/>
      <dgm:t>
        <a:bodyPr/>
        <a:lstStyle/>
        <a:p>
          <a:r>
            <a:rPr lang="en-GB" sz="1400"/>
            <a:t>Gross Specific</a:t>
          </a:r>
        </a:p>
      </dgm:t>
    </dgm:pt>
    <dgm:pt modelId="{9B1B5340-D393-4D7A-9793-A97EB5D90511}" type="parTrans" cxnId="{4333CB10-D8CB-475C-B389-5356933B2A2D}">
      <dgm:prSet/>
      <dgm:spPr/>
      <dgm:t>
        <a:bodyPr/>
        <a:lstStyle/>
        <a:p>
          <a:endParaRPr lang="en-GB" sz="1400"/>
        </a:p>
      </dgm:t>
    </dgm:pt>
    <dgm:pt modelId="{0A63E6A9-9BE6-4DCC-87D4-AD87B94FE8E2}" type="sibTrans" cxnId="{4333CB10-D8CB-475C-B389-5356933B2A2D}">
      <dgm:prSet/>
      <dgm:spPr/>
      <dgm:t>
        <a:bodyPr/>
        <a:lstStyle/>
        <a:p>
          <a:endParaRPr lang="en-GB" sz="1400"/>
        </a:p>
      </dgm:t>
    </dgm:pt>
    <dgm:pt modelId="{857130A5-4F04-4102-B18A-9A73F468FCA0}">
      <dgm:prSet phldrT="[Text]" custT="1"/>
      <dgm:spPr/>
      <dgm:t>
        <a:bodyPr/>
        <a:lstStyle/>
        <a:p>
          <a:r>
            <a:rPr lang="en-GB" sz="1400"/>
            <a:t>Net Specific</a:t>
          </a:r>
        </a:p>
      </dgm:t>
    </dgm:pt>
    <dgm:pt modelId="{52A657E3-0E3D-40CC-85F7-6A27CA506A30}" type="parTrans" cxnId="{0383866D-EBFC-4D12-9AA0-FD6403C15B6E}">
      <dgm:prSet/>
      <dgm:spPr/>
      <dgm:t>
        <a:bodyPr/>
        <a:lstStyle/>
        <a:p>
          <a:endParaRPr lang="en-GB" sz="1400"/>
        </a:p>
      </dgm:t>
    </dgm:pt>
    <dgm:pt modelId="{D6FC0294-E78E-498D-A540-DB1A998B9D80}" type="sibTrans" cxnId="{0383866D-EBFC-4D12-9AA0-FD6403C15B6E}">
      <dgm:prSet/>
      <dgm:spPr/>
      <dgm:t>
        <a:bodyPr/>
        <a:lstStyle/>
        <a:p>
          <a:endParaRPr lang="en-GB" sz="1400"/>
        </a:p>
      </dgm:t>
    </dgm:pt>
    <dgm:pt modelId="{BECC923F-9BC1-4279-8079-0DB0949560EE}">
      <dgm:prSet phldrT="[Text]" custT="1"/>
      <dgm:spPr/>
      <dgm:t>
        <a:bodyPr/>
        <a:lstStyle/>
        <a:p>
          <a:r>
            <a:rPr lang="en-GB" sz="1400"/>
            <a:t>Overall</a:t>
          </a:r>
        </a:p>
      </dgm:t>
    </dgm:pt>
    <dgm:pt modelId="{8AFBDD87-08E7-4C5F-9F17-2FB22A37C886}" type="parTrans" cxnId="{6B9E8972-4809-42E1-B967-D10388CB630B}">
      <dgm:prSet/>
      <dgm:spPr/>
      <dgm:t>
        <a:bodyPr/>
        <a:lstStyle/>
        <a:p>
          <a:endParaRPr lang="en-GB" sz="1400"/>
        </a:p>
      </dgm:t>
    </dgm:pt>
    <dgm:pt modelId="{6A221FFA-2F83-461E-8E12-93461E0A714A}" type="sibTrans" cxnId="{6B9E8972-4809-42E1-B967-D10388CB630B}">
      <dgm:prSet/>
      <dgm:spPr/>
      <dgm:t>
        <a:bodyPr/>
        <a:lstStyle/>
        <a:p>
          <a:endParaRPr lang="en-GB" sz="1400"/>
        </a:p>
      </dgm:t>
    </dgm:pt>
    <dgm:pt modelId="{C5842F06-8360-4364-A1CB-8FE794BA0B50}">
      <dgm:prSet phldrT="[Text]" custT="1"/>
      <dgm:spPr/>
      <dgm:t>
        <a:bodyPr/>
        <a:lstStyle/>
        <a:p>
          <a:r>
            <a:rPr lang="en-GB" sz="1400"/>
            <a:t>Supplemental methodologies and results</a:t>
          </a:r>
        </a:p>
      </dgm:t>
    </dgm:pt>
    <dgm:pt modelId="{3B5175F8-93B2-4E51-916B-016E25ECD1E7}" type="parTrans" cxnId="{2D0058F8-E8E1-49FC-A487-BCEF355C669E}">
      <dgm:prSet/>
      <dgm:spPr/>
      <dgm:t>
        <a:bodyPr/>
        <a:lstStyle/>
        <a:p>
          <a:endParaRPr lang="en-GB" sz="1400"/>
        </a:p>
      </dgm:t>
    </dgm:pt>
    <dgm:pt modelId="{E8115DC5-6FA7-4F78-8225-C81A8CC0D2CE}" type="sibTrans" cxnId="{2D0058F8-E8E1-49FC-A487-BCEF355C669E}">
      <dgm:prSet/>
      <dgm:spPr/>
      <dgm:t>
        <a:bodyPr/>
        <a:lstStyle/>
        <a:p>
          <a:endParaRPr lang="en-GB" sz="1400"/>
        </a:p>
      </dgm:t>
    </dgm:pt>
    <dgm:pt modelId="{13EFD723-5AA8-4798-B1C9-96FE78DBA1FB}" type="pres">
      <dgm:prSet presAssocID="{81C15054-C01F-46C4-8F27-38EEB73E6725}" presName="hierChild1" presStyleCnt="0">
        <dgm:presLayoutVars>
          <dgm:orgChart val="1"/>
          <dgm:chPref val="1"/>
          <dgm:dir/>
          <dgm:animOne val="branch"/>
          <dgm:animLvl val="lvl"/>
          <dgm:resizeHandles/>
        </dgm:presLayoutVars>
      </dgm:prSet>
      <dgm:spPr/>
    </dgm:pt>
    <dgm:pt modelId="{98B56AA3-7431-437D-BAC9-EFB925A92E8F}" type="pres">
      <dgm:prSet presAssocID="{8946B8DA-7BBD-4671-9AB2-17AACA751A43}" presName="hierRoot1" presStyleCnt="0">
        <dgm:presLayoutVars>
          <dgm:hierBranch val="init"/>
        </dgm:presLayoutVars>
      </dgm:prSet>
      <dgm:spPr/>
    </dgm:pt>
    <dgm:pt modelId="{5228C6CE-6454-4B89-82F3-2EA113FF6C96}" type="pres">
      <dgm:prSet presAssocID="{8946B8DA-7BBD-4671-9AB2-17AACA751A43}" presName="rootComposite1" presStyleCnt="0"/>
      <dgm:spPr/>
    </dgm:pt>
    <dgm:pt modelId="{C447CBEB-815F-4D06-BB54-2D95965BFE2F}" type="pres">
      <dgm:prSet presAssocID="{8946B8DA-7BBD-4671-9AB2-17AACA751A43}" presName="rootText1" presStyleLbl="node0" presStyleIdx="0" presStyleCnt="1">
        <dgm:presLayoutVars>
          <dgm:chPref val="3"/>
        </dgm:presLayoutVars>
      </dgm:prSet>
      <dgm:spPr/>
    </dgm:pt>
    <dgm:pt modelId="{23C9E74E-6B62-4C38-AB89-D3C54CD8C844}" type="pres">
      <dgm:prSet presAssocID="{8946B8DA-7BBD-4671-9AB2-17AACA751A43}" presName="rootConnector1" presStyleLbl="node1" presStyleIdx="0" presStyleCnt="0"/>
      <dgm:spPr/>
    </dgm:pt>
    <dgm:pt modelId="{35CE1F53-E3F0-4024-87BC-CF17F93EBE84}" type="pres">
      <dgm:prSet presAssocID="{8946B8DA-7BBD-4671-9AB2-17AACA751A43}" presName="hierChild2" presStyleCnt="0"/>
      <dgm:spPr/>
    </dgm:pt>
    <dgm:pt modelId="{F0CC31A4-9E17-4ED5-B8B8-F848823BE2AA}" type="pres">
      <dgm:prSet presAssocID="{BECAF667-1D10-4B6F-8EA7-A2C0E8FFD047}" presName="Name64" presStyleLbl="parChTrans1D2" presStyleIdx="0" presStyleCnt="5"/>
      <dgm:spPr/>
    </dgm:pt>
    <dgm:pt modelId="{3CEF2467-E7F6-4B30-932D-65A96ADA3572}" type="pres">
      <dgm:prSet presAssocID="{5CD5E2C3-A3A0-4862-9683-DAA06AECDE97}" presName="hierRoot2" presStyleCnt="0">
        <dgm:presLayoutVars>
          <dgm:hierBranch val="init"/>
        </dgm:presLayoutVars>
      </dgm:prSet>
      <dgm:spPr/>
    </dgm:pt>
    <dgm:pt modelId="{1843A61A-BEE6-4F22-ABB9-E1D5EB686EF8}" type="pres">
      <dgm:prSet presAssocID="{5CD5E2C3-A3A0-4862-9683-DAA06AECDE97}" presName="rootComposite" presStyleCnt="0"/>
      <dgm:spPr/>
    </dgm:pt>
    <dgm:pt modelId="{E2E5A15C-9097-4751-9B96-353F66B87D71}" type="pres">
      <dgm:prSet presAssocID="{5CD5E2C3-A3A0-4862-9683-DAA06AECDE97}" presName="rootText" presStyleLbl="node2" presStyleIdx="0" presStyleCnt="3">
        <dgm:presLayoutVars>
          <dgm:chPref val="3"/>
        </dgm:presLayoutVars>
      </dgm:prSet>
      <dgm:spPr/>
    </dgm:pt>
    <dgm:pt modelId="{D45C8655-1660-4E50-9AA4-882861CCEE08}" type="pres">
      <dgm:prSet presAssocID="{5CD5E2C3-A3A0-4862-9683-DAA06AECDE97}" presName="rootConnector" presStyleLbl="node2" presStyleIdx="0" presStyleCnt="3"/>
      <dgm:spPr/>
    </dgm:pt>
    <dgm:pt modelId="{964BACF0-1140-43E8-853B-6C13344D7745}" type="pres">
      <dgm:prSet presAssocID="{5CD5E2C3-A3A0-4862-9683-DAA06AECDE97}" presName="hierChild4" presStyleCnt="0"/>
      <dgm:spPr/>
    </dgm:pt>
    <dgm:pt modelId="{84B7485C-F466-4A9E-937A-2CE754E2BD1C}" type="pres">
      <dgm:prSet presAssocID="{7606609B-61F7-4148-ADA2-441EA2730240}" presName="Name64" presStyleLbl="parChTrans1D3" presStyleIdx="0" presStyleCnt="7"/>
      <dgm:spPr/>
    </dgm:pt>
    <dgm:pt modelId="{DA93A48C-FD0B-4F19-B796-9D468CFE2517}" type="pres">
      <dgm:prSet presAssocID="{4CEB627B-ED37-46A2-807F-3DAFB32026E7}" presName="hierRoot2" presStyleCnt="0">
        <dgm:presLayoutVars>
          <dgm:hierBranch val="init"/>
        </dgm:presLayoutVars>
      </dgm:prSet>
      <dgm:spPr/>
    </dgm:pt>
    <dgm:pt modelId="{DC8E07A7-CAD4-4720-B627-CC04705EBE58}" type="pres">
      <dgm:prSet presAssocID="{4CEB627B-ED37-46A2-807F-3DAFB32026E7}" presName="rootComposite" presStyleCnt="0"/>
      <dgm:spPr/>
    </dgm:pt>
    <dgm:pt modelId="{9F0FC748-B37F-4E1B-970D-4994A74A2BE4}" type="pres">
      <dgm:prSet presAssocID="{4CEB627B-ED37-46A2-807F-3DAFB32026E7}" presName="rootText" presStyleLbl="node3" presStyleIdx="0" presStyleCnt="7">
        <dgm:presLayoutVars>
          <dgm:chPref val="3"/>
        </dgm:presLayoutVars>
      </dgm:prSet>
      <dgm:spPr/>
    </dgm:pt>
    <dgm:pt modelId="{E151A542-7A40-40E7-AC2D-961354553F21}" type="pres">
      <dgm:prSet presAssocID="{4CEB627B-ED37-46A2-807F-3DAFB32026E7}" presName="rootConnector" presStyleLbl="node3" presStyleIdx="0" presStyleCnt="7"/>
      <dgm:spPr/>
    </dgm:pt>
    <dgm:pt modelId="{73CADFF1-9710-4665-B86F-57BA43009B6F}" type="pres">
      <dgm:prSet presAssocID="{4CEB627B-ED37-46A2-807F-3DAFB32026E7}" presName="hierChild4" presStyleCnt="0"/>
      <dgm:spPr/>
    </dgm:pt>
    <dgm:pt modelId="{12176112-E507-43A2-9CAA-3FAD77567745}" type="pres">
      <dgm:prSet presAssocID="{4CEB627B-ED37-46A2-807F-3DAFB32026E7}" presName="hierChild5" presStyleCnt="0"/>
      <dgm:spPr/>
    </dgm:pt>
    <dgm:pt modelId="{00290A79-F99C-4177-94BA-A2F785D6608C}" type="pres">
      <dgm:prSet presAssocID="{F90E0E73-B522-4351-993E-2AFCA87D95BF}" presName="Name64" presStyleLbl="parChTrans1D3" presStyleIdx="1" presStyleCnt="7"/>
      <dgm:spPr/>
    </dgm:pt>
    <dgm:pt modelId="{49067039-FEC7-47C1-9A3A-C2D86BC0CEE4}" type="pres">
      <dgm:prSet presAssocID="{76115DC4-1238-4218-907A-14B1AECFFC5F}" presName="hierRoot2" presStyleCnt="0">
        <dgm:presLayoutVars>
          <dgm:hierBranch val="init"/>
        </dgm:presLayoutVars>
      </dgm:prSet>
      <dgm:spPr/>
    </dgm:pt>
    <dgm:pt modelId="{64E054EA-3E30-4005-B492-B1F786C78EED}" type="pres">
      <dgm:prSet presAssocID="{76115DC4-1238-4218-907A-14B1AECFFC5F}" presName="rootComposite" presStyleCnt="0"/>
      <dgm:spPr/>
    </dgm:pt>
    <dgm:pt modelId="{6E126A55-2798-4597-BA80-2E0C2CCB709B}" type="pres">
      <dgm:prSet presAssocID="{76115DC4-1238-4218-907A-14B1AECFFC5F}" presName="rootText" presStyleLbl="node3" presStyleIdx="1" presStyleCnt="7">
        <dgm:presLayoutVars>
          <dgm:chPref val="3"/>
        </dgm:presLayoutVars>
      </dgm:prSet>
      <dgm:spPr/>
    </dgm:pt>
    <dgm:pt modelId="{190D7E48-4797-4533-9862-9A33D5D74B65}" type="pres">
      <dgm:prSet presAssocID="{76115DC4-1238-4218-907A-14B1AECFFC5F}" presName="rootConnector" presStyleLbl="node3" presStyleIdx="1" presStyleCnt="7"/>
      <dgm:spPr/>
    </dgm:pt>
    <dgm:pt modelId="{020C6EC3-5232-4156-88AF-B19404CEF977}" type="pres">
      <dgm:prSet presAssocID="{76115DC4-1238-4218-907A-14B1AECFFC5F}" presName="hierChild4" presStyleCnt="0"/>
      <dgm:spPr/>
    </dgm:pt>
    <dgm:pt modelId="{2B0DBAE9-9045-43DA-BA43-147AD02C91EF}" type="pres">
      <dgm:prSet presAssocID="{76115DC4-1238-4218-907A-14B1AECFFC5F}" presName="hierChild5" presStyleCnt="0"/>
      <dgm:spPr/>
    </dgm:pt>
    <dgm:pt modelId="{C342B2A2-D1CD-4713-8AD9-C32DCE20CD5D}" type="pres">
      <dgm:prSet presAssocID="{7B1D0209-0103-428B-89DE-37A688DA33EC}" presName="Name64" presStyleLbl="parChTrans1D3" presStyleIdx="2" presStyleCnt="7"/>
      <dgm:spPr/>
    </dgm:pt>
    <dgm:pt modelId="{62709418-6A94-427B-A2D7-511ED7E11F18}" type="pres">
      <dgm:prSet presAssocID="{F93794C3-3C6D-4A69-AD09-C4742B3241E3}" presName="hierRoot2" presStyleCnt="0">
        <dgm:presLayoutVars>
          <dgm:hierBranch val="init"/>
        </dgm:presLayoutVars>
      </dgm:prSet>
      <dgm:spPr/>
    </dgm:pt>
    <dgm:pt modelId="{08095A69-A4EC-4540-936A-E451A2F54E37}" type="pres">
      <dgm:prSet presAssocID="{F93794C3-3C6D-4A69-AD09-C4742B3241E3}" presName="rootComposite" presStyleCnt="0"/>
      <dgm:spPr/>
    </dgm:pt>
    <dgm:pt modelId="{405FD84D-B52A-4C08-B429-0DDDAFADCDFF}" type="pres">
      <dgm:prSet presAssocID="{F93794C3-3C6D-4A69-AD09-C4742B3241E3}" presName="rootText" presStyleLbl="node3" presStyleIdx="2" presStyleCnt="7">
        <dgm:presLayoutVars>
          <dgm:chPref val="3"/>
        </dgm:presLayoutVars>
      </dgm:prSet>
      <dgm:spPr/>
    </dgm:pt>
    <dgm:pt modelId="{5F68B583-E0CB-46B6-A1C5-D2A2C243EF41}" type="pres">
      <dgm:prSet presAssocID="{F93794C3-3C6D-4A69-AD09-C4742B3241E3}" presName="rootConnector" presStyleLbl="node3" presStyleIdx="2" presStyleCnt="7"/>
      <dgm:spPr/>
    </dgm:pt>
    <dgm:pt modelId="{8DEBCC92-08EB-4A9F-912A-CFB0E4665511}" type="pres">
      <dgm:prSet presAssocID="{F93794C3-3C6D-4A69-AD09-C4742B3241E3}" presName="hierChild4" presStyleCnt="0"/>
      <dgm:spPr/>
    </dgm:pt>
    <dgm:pt modelId="{75C8E3D6-1417-43F7-BC54-2F8565981F53}" type="pres">
      <dgm:prSet presAssocID="{F93794C3-3C6D-4A69-AD09-C4742B3241E3}" presName="hierChild5" presStyleCnt="0"/>
      <dgm:spPr/>
    </dgm:pt>
    <dgm:pt modelId="{2CED5DC1-5FA7-4FF0-A2E8-0FC80C1C95C0}" type="pres">
      <dgm:prSet presAssocID="{5CD5E2C3-A3A0-4862-9683-DAA06AECDE97}" presName="hierChild5" presStyleCnt="0"/>
      <dgm:spPr/>
    </dgm:pt>
    <dgm:pt modelId="{BC370905-C41A-4241-95E1-BF5C4695B9C6}" type="pres">
      <dgm:prSet presAssocID="{51F22ED8-C3F0-4107-8702-7C053D468F1A}" presName="Name64" presStyleLbl="parChTrans1D2" presStyleIdx="1" presStyleCnt="5"/>
      <dgm:spPr/>
    </dgm:pt>
    <dgm:pt modelId="{3FD311F9-180F-477A-9E96-57C54E106EC4}" type="pres">
      <dgm:prSet presAssocID="{4226A3A5-9B82-4BAB-971D-0373E7F243CB}" presName="hierRoot2" presStyleCnt="0">
        <dgm:presLayoutVars>
          <dgm:hierBranch val="init"/>
        </dgm:presLayoutVars>
      </dgm:prSet>
      <dgm:spPr/>
    </dgm:pt>
    <dgm:pt modelId="{A1303968-551D-470C-8B36-0D18494B4A62}" type="pres">
      <dgm:prSet presAssocID="{4226A3A5-9B82-4BAB-971D-0373E7F243CB}" presName="rootComposite" presStyleCnt="0"/>
      <dgm:spPr/>
    </dgm:pt>
    <dgm:pt modelId="{AA4716E1-A140-4929-AD55-C4EE7C0D43A1}" type="pres">
      <dgm:prSet presAssocID="{4226A3A5-9B82-4BAB-971D-0373E7F243CB}" presName="rootText" presStyleLbl="node2" presStyleIdx="1" presStyleCnt="3">
        <dgm:presLayoutVars>
          <dgm:chPref val="3"/>
        </dgm:presLayoutVars>
      </dgm:prSet>
      <dgm:spPr/>
    </dgm:pt>
    <dgm:pt modelId="{F23214CD-D0C0-4DCD-8143-AC1D9BA5BD1E}" type="pres">
      <dgm:prSet presAssocID="{4226A3A5-9B82-4BAB-971D-0373E7F243CB}" presName="rootConnector" presStyleLbl="node2" presStyleIdx="1" presStyleCnt="3"/>
      <dgm:spPr/>
    </dgm:pt>
    <dgm:pt modelId="{DDC26F7E-8DF0-4750-A177-7CBDEC06730B}" type="pres">
      <dgm:prSet presAssocID="{4226A3A5-9B82-4BAB-971D-0373E7F243CB}" presName="hierChild4" presStyleCnt="0"/>
      <dgm:spPr/>
    </dgm:pt>
    <dgm:pt modelId="{13EA42B9-F04E-4D1A-A53B-BB77FFF427B5}" type="pres">
      <dgm:prSet presAssocID="{9B1B5340-D393-4D7A-9793-A97EB5D90511}" presName="Name64" presStyleLbl="parChTrans1D3" presStyleIdx="3" presStyleCnt="7"/>
      <dgm:spPr/>
    </dgm:pt>
    <dgm:pt modelId="{8ED790A5-F096-46FE-BFD1-0171D312E078}" type="pres">
      <dgm:prSet presAssocID="{C29B2834-3D15-4958-B69B-485CAB6CB13B}" presName="hierRoot2" presStyleCnt="0">
        <dgm:presLayoutVars>
          <dgm:hierBranch val="init"/>
        </dgm:presLayoutVars>
      </dgm:prSet>
      <dgm:spPr/>
    </dgm:pt>
    <dgm:pt modelId="{910DE3C6-FB86-4F85-9E80-037E6F9C6B25}" type="pres">
      <dgm:prSet presAssocID="{C29B2834-3D15-4958-B69B-485CAB6CB13B}" presName="rootComposite" presStyleCnt="0"/>
      <dgm:spPr/>
    </dgm:pt>
    <dgm:pt modelId="{5952D0A7-C2FC-4E46-BB27-E30D4C20E237}" type="pres">
      <dgm:prSet presAssocID="{C29B2834-3D15-4958-B69B-485CAB6CB13B}" presName="rootText" presStyleLbl="node3" presStyleIdx="3" presStyleCnt="7">
        <dgm:presLayoutVars>
          <dgm:chPref val="3"/>
        </dgm:presLayoutVars>
      </dgm:prSet>
      <dgm:spPr/>
    </dgm:pt>
    <dgm:pt modelId="{DB5CA6E3-83CB-4DB1-AEB1-AA1062373CF1}" type="pres">
      <dgm:prSet presAssocID="{C29B2834-3D15-4958-B69B-485CAB6CB13B}" presName="rootConnector" presStyleLbl="node3" presStyleIdx="3" presStyleCnt="7"/>
      <dgm:spPr/>
    </dgm:pt>
    <dgm:pt modelId="{16049926-5330-48E4-A0CA-3AA90952E5EF}" type="pres">
      <dgm:prSet presAssocID="{C29B2834-3D15-4958-B69B-485CAB6CB13B}" presName="hierChild4" presStyleCnt="0"/>
      <dgm:spPr/>
    </dgm:pt>
    <dgm:pt modelId="{7318B4F2-A152-4B30-9B22-653E7C5FF18B}" type="pres">
      <dgm:prSet presAssocID="{C29B2834-3D15-4958-B69B-485CAB6CB13B}" presName="hierChild5" presStyleCnt="0"/>
      <dgm:spPr/>
    </dgm:pt>
    <dgm:pt modelId="{318BB280-33ED-4984-A529-C02A9ABD9FE5}" type="pres">
      <dgm:prSet presAssocID="{52A657E3-0E3D-40CC-85F7-6A27CA506A30}" presName="Name64" presStyleLbl="parChTrans1D3" presStyleIdx="4" presStyleCnt="7"/>
      <dgm:spPr/>
    </dgm:pt>
    <dgm:pt modelId="{3B9C22CC-1A28-4C50-AE4C-99492AA93364}" type="pres">
      <dgm:prSet presAssocID="{857130A5-4F04-4102-B18A-9A73F468FCA0}" presName="hierRoot2" presStyleCnt="0">
        <dgm:presLayoutVars>
          <dgm:hierBranch val="init"/>
        </dgm:presLayoutVars>
      </dgm:prSet>
      <dgm:spPr/>
    </dgm:pt>
    <dgm:pt modelId="{E3BA836B-AD56-4034-A3BE-278D1A091B3F}" type="pres">
      <dgm:prSet presAssocID="{857130A5-4F04-4102-B18A-9A73F468FCA0}" presName="rootComposite" presStyleCnt="0"/>
      <dgm:spPr/>
    </dgm:pt>
    <dgm:pt modelId="{AF9081E0-DC9B-4D74-AA1A-172D740B530E}" type="pres">
      <dgm:prSet presAssocID="{857130A5-4F04-4102-B18A-9A73F468FCA0}" presName="rootText" presStyleLbl="node3" presStyleIdx="4" presStyleCnt="7">
        <dgm:presLayoutVars>
          <dgm:chPref val="3"/>
        </dgm:presLayoutVars>
      </dgm:prSet>
      <dgm:spPr/>
    </dgm:pt>
    <dgm:pt modelId="{7FA98717-2715-4C85-BE94-3EDF4FE888B8}" type="pres">
      <dgm:prSet presAssocID="{857130A5-4F04-4102-B18A-9A73F468FCA0}" presName="rootConnector" presStyleLbl="node3" presStyleIdx="4" presStyleCnt="7"/>
      <dgm:spPr/>
    </dgm:pt>
    <dgm:pt modelId="{FFFA4A08-DFB1-44E1-AE17-56BE16329B29}" type="pres">
      <dgm:prSet presAssocID="{857130A5-4F04-4102-B18A-9A73F468FCA0}" presName="hierChild4" presStyleCnt="0"/>
      <dgm:spPr/>
    </dgm:pt>
    <dgm:pt modelId="{61244B51-3C3F-40F1-AB02-83403FEC8F50}" type="pres">
      <dgm:prSet presAssocID="{857130A5-4F04-4102-B18A-9A73F468FCA0}" presName="hierChild5" presStyleCnt="0"/>
      <dgm:spPr/>
    </dgm:pt>
    <dgm:pt modelId="{A76E7D29-7775-4317-9304-8D8091522C5E}" type="pres">
      <dgm:prSet presAssocID="{8AFBDD87-08E7-4C5F-9F17-2FB22A37C886}" presName="Name64" presStyleLbl="parChTrans1D3" presStyleIdx="5" presStyleCnt="7"/>
      <dgm:spPr/>
    </dgm:pt>
    <dgm:pt modelId="{A60D263D-D75F-4FA8-BBFA-15DE20102198}" type="pres">
      <dgm:prSet presAssocID="{BECC923F-9BC1-4279-8079-0DB0949560EE}" presName="hierRoot2" presStyleCnt="0">
        <dgm:presLayoutVars>
          <dgm:hierBranch val="init"/>
        </dgm:presLayoutVars>
      </dgm:prSet>
      <dgm:spPr/>
    </dgm:pt>
    <dgm:pt modelId="{D557A3FA-BD5F-4D1B-A87B-42F149FC6DE7}" type="pres">
      <dgm:prSet presAssocID="{BECC923F-9BC1-4279-8079-0DB0949560EE}" presName="rootComposite" presStyleCnt="0"/>
      <dgm:spPr/>
    </dgm:pt>
    <dgm:pt modelId="{557EF967-E961-4939-B53D-B7F73F06F723}" type="pres">
      <dgm:prSet presAssocID="{BECC923F-9BC1-4279-8079-0DB0949560EE}" presName="rootText" presStyleLbl="node3" presStyleIdx="5" presStyleCnt="7">
        <dgm:presLayoutVars>
          <dgm:chPref val="3"/>
        </dgm:presLayoutVars>
      </dgm:prSet>
      <dgm:spPr/>
    </dgm:pt>
    <dgm:pt modelId="{4CC26F86-3F35-416A-9610-0F0AA8CEAFE2}" type="pres">
      <dgm:prSet presAssocID="{BECC923F-9BC1-4279-8079-0DB0949560EE}" presName="rootConnector" presStyleLbl="node3" presStyleIdx="5" presStyleCnt="7"/>
      <dgm:spPr/>
    </dgm:pt>
    <dgm:pt modelId="{D80D2588-EBC4-4B50-A55B-79403321A702}" type="pres">
      <dgm:prSet presAssocID="{BECC923F-9BC1-4279-8079-0DB0949560EE}" presName="hierChild4" presStyleCnt="0"/>
      <dgm:spPr/>
    </dgm:pt>
    <dgm:pt modelId="{BD63DE92-1994-445C-BB1D-3F41BF62070A}" type="pres">
      <dgm:prSet presAssocID="{BECC923F-9BC1-4279-8079-0DB0949560EE}" presName="hierChild5" presStyleCnt="0"/>
      <dgm:spPr/>
    </dgm:pt>
    <dgm:pt modelId="{1910DD68-EA63-4915-94DB-A064F0C6CF5C}" type="pres">
      <dgm:prSet presAssocID="{4226A3A5-9B82-4BAB-971D-0373E7F243CB}" presName="hierChild5" presStyleCnt="0"/>
      <dgm:spPr/>
    </dgm:pt>
    <dgm:pt modelId="{33BB1645-D92A-402F-9779-056B6BBB1CF0}" type="pres">
      <dgm:prSet presAssocID="{BC914C94-DCDC-42B9-921F-FF409B4DB127}" presName="Name64" presStyleLbl="parChTrans1D2" presStyleIdx="2" presStyleCnt="5"/>
      <dgm:spPr/>
    </dgm:pt>
    <dgm:pt modelId="{2F160E48-114D-4E46-BAB3-CC3516385DF0}" type="pres">
      <dgm:prSet presAssocID="{F31D3099-BECE-4037-BC21-1E4CA8B16BD8}" presName="hierRoot2" presStyleCnt="0">
        <dgm:presLayoutVars>
          <dgm:hierBranch val="init"/>
        </dgm:presLayoutVars>
      </dgm:prSet>
      <dgm:spPr/>
    </dgm:pt>
    <dgm:pt modelId="{53379AD8-BC93-4AEF-9355-BB990C156690}" type="pres">
      <dgm:prSet presAssocID="{F31D3099-BECE-4037-BC21-1E4CA8B16BD8}" presName="rootComposite" presStyleCnt="0"/>
      <dgm:spPr/>
    </dgm:pt>
    <dgm:pt modelId="{E66BC87E-3FD1-4BE2-82C1-85C31177FE9E}" type="pres">
      <dgm:prSet presAssocID="{F31D3099-BECE-4037-BC21-1E4CA8B16BD8}" presName="rootText" presStyleLbl="node2" presStyleIdx="2" presStyleCnt="3">
        <dgm:presLayoutVars>
          <dgm:chPref val="3"/>
        </dgm:presLayoutVars>
      </dgm:prSet>
      <dgm:spPr/>
    </dgm:pt>
    <dgm:pt modelId="{751905DA-F092-4C35-AA14-7E00ED5D6D49}" type="pres">
      <dgm:prSet presAssocID="{F31D3099-BECE-4037-BC21-1E4CA8B16BD8}" presName="rootConnector" presStyleLbl="node2" presStyleIdx="2" presStyleCnt="3"/>
      <dgm:spPr/>
    </dgm:pt>
    <dgm:pt modelId="{3609AED4-0876-4212-A53E-CF57EDC98579}" type="pres">
      <dgm:prSet presAssocID="{F31D3099-BECE-4037-BC21-1E4CA8B16BD8}" presName="hierChild4" presStyleCnt="0"/>
      <dgm:spPr/>
    </dgm:pt>
    <dgm:pt modelId="{07313146-186E-4E4E-AA8E-085CDA55BB98}" type="pres">
      <dgm:prSet presAssocID="{3B5175F8-93B2-4E51-916B-016E25ECD1E7}" presName="Name64" presStyleLbl="parChTrans1D3" presStyleIdx="6" presStyleCnt="7"/>
      <dgm:spPr/>
    </dgm:pt>
    <dgm:pt modelId="{85C039F0-80A4-4D78-92B5-9538D5E8209A}" type="pres">
      <dgm:prSet presAssocID="{C5842F06-8360-4364-A1CB-8FE794BA0B50}" presName="hierRoot2" presStyleCnt="0">
        <dgm:presLayoutVars>
          <dgm:hierBranch val="init"/>
        </dgm:presLayoutVars>
      </dgm:prSet>
      <dgm:spPr/>
    </dgm:pt>
    <dgm:pt modelId="{AB58DD46-A955-4336-B09D-5B95D084911D}" type="pres">
      <dgm:prSet presAssocID="{C5842F06-8360-4364-A1CB-8FE794BA0B50}" presName="rootComposite" presStyleCnt="0"/>
      <dgm:spPr/>
    </dgm:pt>
    <dgm:pt modelId="{B2E78951-EE34-4FE5-B7BC-3C41247AD184}" type="pres">
      <dgm:prSet presAssocID="{C5842F06-8360-4364-A1CB-8FE794BA0B50}" presName="rootText" presStyleLbl="node3" presStyleIdx="6" presStyleCnt="7" custScaleY="148849">
        <dgm:presLayoutVars>
          <dgm:chPref val="3"/>
        </dgm:presLayoutVars>
      </dgm:prSet>
      <dgm:spPr/>
    </dgm:pt>
    <dgm:pt modelId="{587792CE-C890-462A-859E-5552F8A7159E}" type="pres">
      <dgm:prSet presAssocID="{C5842F06-8360-4364-A1CB-8FE794BA0B50}" presName="rootConnector" presStyleLbl="node3" presStyleIdx="6" presStyleCnt="7"/>
      <dgm:spPr/>
    </dgm:pt>
    <dgm:pt modelId="{84A2021A-7757-475D-9E38-CAEE29F0D61E}" type="pres">
      <dgm:prSet presAssocID="{C5842F06-8360-4364-A1CB-8FE794BA0B50}" presName="hierChild4" presStyleCnt="0"/>
      <dgm:spPr/>
    </dgm:pt>
    <dgm:pt modelId="{044AA039-F465-46B5-AEB6-C55D75D24E21}" type="pres">
      <dgm:prSet presAssocID="{C5842F06-8360-4364-A1CB-8FE794BA0B50}" presName="hierChild5" presStyleCnt="0"/>
      <dgm:spPr/>
    </dgm:pt>
    <dgm:pt modelId="{671987F7-69F4-4B1C-981C-F447EA7F23A9}" type="pres">
      <dgm:prSet presAssocID="{F31D3099-BECE-4037-BC21-1E4CA8B16BD8}" presName="hierChild5" presStyleCnt="0"/>
      <dgm:spPr/>
    </dgm:pt>
    <dgm:pt modelId="{A2AAD394-620C-46D5-9763-5A6E1F4E553F}" type="pres">
      <dgm:prSet presAssocID="{8946B8DA-7BBD-4671-9AB2-17AACA751A43}" presName="hierChild3" presStyleCnt="0"/>
      <dgm:spPr/>
    </dgm:pt>
    <dgm:pt modelId="{64EF514D-E169-4B53-BDD7-A01BF23C6AE5}" type="pres">
      <dgm:prSet presAssocID="{6AD04DD2-C125-4DE5-9483-613C06B2D119}" presName="Name115" presStyleLbl="parChTrans1D2" presStyleIdx="3" presStyleCnt="5"/>
      <dgm:spPr/>
    </dgm:pt>
    <dgm:pt modelId="{83FF33CF-66D7-40E9-B7A4-8FD132C026A1}" type="pres">
      <dgm:prSet presAssocID="{990145BD-91FC-42BD-A23A-2C1EB174C8DA}" presName="hierRoot3" presStyleCnt="0">
        <dgm:presLayoutVars>
          <dgm:hierBranch val="init"/>
        </dgm:presLayoutVars>
      </dgm:prSet>
      <dgm:spPr/>
    </dgm:pt>
    <dgm:pt modelId="{E6EF5A34-97ED-4512-AC3B-76BDEED017C9}" type="pres">
      <dgm:prSet presAssocID="{990145BD-91FC-42BD-A23A-2C1EB174C8DA}" presName="rootComposite3" presStyleCnt="0"/>
      <dgm:spPr/>
    </dgm:pt>
    <dgm:pt modelId="{17678426-4382-4631-9272-300F61B7C26D}" type="pres">
      <dgm:prSet presAssocID="{990145BD-91FC-42BD-A23A-2C1EB174C8DA}" presName="rootText3" presStyleLbl="asst1" presStyleIdx="0" presStyleCnt="2">
        <dgm:presLayoutVars>
          <dgm:chPref val="3"/>
        </dgm:presLayoutVars>
      </dgm:prSet>
      <dgm:spPr/>
    </dgm:pt>
    <dgm:pt modelId="{0ECB60F1-11BD-438B-8052-FFCD0DE1E6CC}" type="pres">
      <dgm:prSet presAssocID="{990145BD-91FC-42BD-A23A-2C1EB174C8DA}" presName="rootConnector3" presStyleLbl="asst1" presStyleIdx="0" presStyleCnt="2"/>
      <dgm:spPr/>
    </dgm:pt>
    <dgm:pt modelId="{B745906A-A16C-418B-A6D9-A65956910B7A}" type="pres">
      <dgm:prSet presAssocID="{990145BD-91FC-42BD-A23A-2C1EB174C8DA}" presName="hierChild6" presStyleCnt="0"/>
      <dgm:spPr/>
    </dgm:pt>
    <dgm:pt modelId="{D379A725-F2B6-418B-936C-09B9CD2E7C50}" type="pres">
      <dgm:prSet presAssocID="{990145BD-91FC-42BD-A23A-2C1EB174C8DA}" presName="hierChild7" presStyleCnt="0"/>
      <dgm:spPr/>
    </dgm:pt>
    <dgm:pt modelId="{BCDB7C1F-1224-4A11-A747-8585E755333F}" type="pres">
      <dgm:prSet presAssocID="{A4C40448-D75D-4C4E-924F-78B22A87621C}" presName="Name115" presStyleLbl="parChTrans1D2" presStyleIdx="4" presStyleCnt="5"/>
      <dgm:spPr/>
    </dgm:pt>
    <dgm:pt modelId="{141CA193-9E19-4C5E-8B3C-62242E718DB6}" type="pres">
      <dgm:prSet presAssocID="{EBED4760-93DB-4318-9F5D-C022DB0A815B}" presName="hierRoot3" presStyleCnt="0">
        <dgm:presLayoutVars>
          <dgm:hierBranch val="init"/>
        </dgm:presLayoutVars>
      </dgm:prSet>
      <dgm:spPr/>
    </dgm:pt>
    <dgm:pt modelId="{A563D532-CF3A-4A13-AB4C-8C5BB56191BC}" type="pres">
      <dgm:prSet presAssocID="{EBED4760-93DB-4318-9F5D-C022DB0A815B}" presName="rootComposite3" presStyleCnt="0"/>
      <dgm:spPr/>
    </dgm:pt>
    <dgm:pt modelId="{BABD9A4E-7396-4718-B0EC-B51F9874F57A}" type="pres">
      <dgm:prSet presAssocID="{EBED4760-93DB-4318-9F5D-C022DB0A815B}" presName="rootText3" presStyleLbl="asst1" presStyleIdx="1" presStyleCnt="2">
        <dgm:presLayoutVars>
          <dgm:chPref val="3"/>
        </dgm:presLayoutVars>
      </dgm:prSet>
      <dgm:spPr/>
    </dgm:pt>
    <dgm:pt modelId="{30838C75-5C02-491C-92C6-BCCAD0C6AC2E}" type="pres">
      <dgm:prSet presAssocID="{EBED4760-93DB-4318-9F5D-C022DB0A815B}" presName="rootConnector3" presStyleLbl="asst1" presStyleIdx="1" presStyleCnt="2"/>
      <dgm:spPr/>
    </dgm:pt>
    <dgm:pt modelId="{DB8B6C3B-929B-40A8-902E-7E0CDF08DF78}" type="pres">
      <dgm:prSet presAssocID="{EBED4760-93DB-4318-9F5D-C022DB0A815B}" presName="hierChild6" presStyleCnt="0"/>
      <dgm:spPr/>
    </dgm:pt>
    <dgm:pt modelId="{8E2B48DA-D1DF-4B7F-8490-784C0920FC2E}" type="pres">
      <dgm:prSet presAssocID="{EBED4760-93DB-4318-9F5D-C022DB0A815B}" presName="hierChild7" presStyleCnt="0"/>
      <dgm:spPr/>
    </dgm:pt>
  </dgm:ptLst>
  <dgm:cxnLst>
    <dgm:cxn modelId="{E6A97202-DA56-489C-A523-E2C80561BD7A}" type="presOf" srcId="{BECC923F-9BC1-4279-8079-0DB0949560EE}" destId="{557EF967-E961-4939-B53D-B7F73F06F723}" srcOrd="0" destOrd="0" presId="urn:microsoft.com/office/officeart/2009/3/layout/HorizontalOrganizationChart"/>
    <dgm:cxn modelId="{CE049203-CF10-4F27-A47F-94616491438B}" type="presOf" srcId="{76115DC4-1238-4218-907A-14B1AECFFC5F}" destId="{190D7E48-4797-4533-9862-9A33D5D74B65}" srcOrd="1" destOrd="0" presId="urn:microsoft.com/office/officeart/2009/3/layout/HorizontalOrganizationChart"/>
    <dgm:cxn modelId="{E362F605-BEE5-422A-A2A1-B97BA43DCA33}" srcId="{8946B8DA-7BBD-4671-9AB2-17AACA751A43}" destId="{4226A3A5-9B82-4BAB-971D-0373E7F243CB}" srcOrd="3" destOrd="0" parTransId="{51F22ED8-C3F0-4107-8702-7C053D468F1A}" sibTransId="{BB6CFBE3-01BE-4B35-BF8F-A978D05008BE}"/>
    <dgm:cxn modelId="{649BC907-03A1-4ED0-BB55-869713C625A1}" type="presOf" srcId="{9B1B5340-D393-4D7A-9793-A97EB5D90511}" destId="{13EA42B9-F04E-4D1A-A53B-BB77FFF427B5}" srcOrd="0" destOrd="0" presId="urn:microsoft.com/office/officeart/2009/3/layout/HorizontalOrganizationChart"/>
    <dgm:cxn modelId="{A9936E10-02AC-4D5C-93B6-2A23955AEDF9}" type="presOf" srcId="{76115DC4-1238-4218-907A-14B1AECFFC5F}" destId="{6E126A55-2798-4597-BA80-2E0C2CCB709B}" srcOrd="0" destOrd="0" presId="urn:microsoft.com/office/officeart/2009/3/layout/HorizontalOrganizationChart"/>
    <dgm:cxn modelId="{4333CB10-D8CB-475C-B389-5356933B2A2D}" srcId="{4226A3A5-9B82-4BAB-971D-0373E7F243CB}" destId="{C29B2834-3D15-4958-B69B-485CAB6CB13B}" srcOrd="0" destOrd="0" parTransId="{9B1B5340-D393-4D7A-9793-A97EB5D90511}" sibTransId="{0A63E6A9-9BE6-4DCC-87D4-AD87B94FE8E2}"/>
    <dgm:cxn modelId="{47BB971A-09D7-42B0-ABE4-083A62E67D06}" type="presOf" srcId="{C29B2834-3D15-4958-B69B-485CAB6CB13B}" destId="{DB5CA6E3-83CB-4DB1-AEB1-AA1062373CF1}" srcOrd="1" destOrd="0" presId="urn:microsoft.com/office/officeart/2009/3/layout/HorizontalOrganizationChart"/>
    <dgm:cxn modelId="{15AE9F22-188C-465B-8DC1-334E31228667}" type="presOf" srcId="{F31D3099-BECE-4037-BC21-1E4CA8B16BD8}" destId="{751905DA-F092-4C35-AA14-7E00ED5D6D49}" srcOrd="1" destOrd="0" presId="urn:microsoft.com/office/officeart/2009/3/layout/HorizontalOrganizationChart"/>
    <dgm:cxn modelId="{0E0FA22C-B374-4084-AAF1-FDCA059B1FD1}" type="presOf" srcId="{8AFBDD87-08E7-4C5F-9F17-2FB22A37C886}" destId="{A76E7D29-7775-4317-9304-8D8091522C5E}" srcOrd="0" destOrd="0" presId="urn:microsoft.com/office/officeart/2009/3/layout/HorizontalOrganizationChart"/>
    <dgm:cxn modelId="{0C3CDB33-EF50-4F7B-BFB6-478F5B53F762}" type="presOf" srcId="{5CD5E2C3-A3A0-4862-9683-DAA06AECDE97}" destId="{E2E5A15C-9097-4751-9B96-353F66B87D71}" srcOrd="0" destOrd="0" presId="urn:microsoft.com/office/officeart/2009/3/layout/HorizontalOrganizationChart"/>
    <dgm:cxn modelId="{6B44B13A-5747-43CC-9626-0B8BC22F9E38}" type="presOf" srcId="{5CD5E2C3-A3A0-4862-9683-DAA06AECDE97}" destId="{D45C8655-1660-4E50-9AA4-882861CCEE08}" srcOrd="1" destOrd="0" presId="urn:microsoft.com/office/officeart/2009/3/layout/HorizontalOrganizationChart"/>
    <dgm:cxn modelId="{E65F513C-23B6-4A02-BC03-742757BEB168}" type="presOf" srcId="{52A657E3-0E3D-40CC-85F7-6A27CA506A30}" destId="{318BB280-33ED-4984-A529-C02A9ABD9FE5}" srcOrd="0" destOrd="0" presId="urn:microsoft.com/office/officeart/2009/3/layout/HorizontalOrganizationChart"/>
    <dgm:cxn modelId="{0EBE4662-EF72-4F37-B7DB-040455AEF31D}" type="presOf" srcId="{C5842F06-8360-4364-A1CB-8FE794BA0B50}" destId="{587792CE-C890-462A-859E-5552F8A7159E}" srcOrd="1" destOrd="0" presId="urn:microsoft.com/office/officeart/2009/3/layout/HorizontalOrganizationChart"/>
    <dgm:cxn modelId="{BF537D47-DA29-423E-8C09-AB0BBFDBC22E}" type="presOf" srcId="{BECC923F-9BC1-4279-8079-0DB0949560EE}" destId="{4CC26F86-3F35-416A-9610-0F0AA8CEAFE2}" srcOrd="1" destOrd="0" presId="urn:microsoft.com/office/officeart/2009/3/layout/HorizontalOrganizationChart"/>
    <dgm:cxn modelId="{0B1E4468-DB62-492A-81F6-DE7A9799C629}" type="presOf" srcId="{EBED4760-93DB-4318-9F5D-C022DB0A815B}" destId="{BABD9A4E-7396-4718-B0EC-B51F9874F57A}" srcOrd="0" destOrd="0" presId="urn:microsoft.com/office/officeart/2009/3/layout/HorizontalOrganizationChart"/>
    <dgm:cxn modelId="{0383866D-EBFC-4D12-9AA0-FD6403C15B6E}" srcId="{4226A3A5-9B82-4BAB-971D-0373E7F243CB}" destId="{857130A5-4F04-4102-B18A-9A73F468FCA0}" srcOrd="1" destOrd="0" parTransId="{52A657E3-0E3D-40CC-85F7-6A27CA506A30}" sibTransId="{D6FC0294-E78E-498D-A540-DB1A998B9D80}"/>
    <dgm:cxn modelId="{4CB39F4E-A40D-447D-A674-D4A81E5EF8DF}" type="presOf" srcId="{990145BD-91FC-42BD-A23A-2C1EB174C8DA}" destId="{17678426-4382-4631-9272-300F61B7C26D}" srcOrd="0" destOrd="0" presId="urn:microsoft.com/office/officeart/2009/3/layout/HorizontalOrganizationChart"/>
    <dgm:cxn modelId="{6B9E8972-4809-42E1-B967-D10388CB630B}" srcId="{4226A3A5-9B82-4BAB-971D-0373E7F243CB}" destId="{BECC923F-9BC1-4279-8079-0DB0949560EE}" srcOrd="2" destOrd="0" parTransId="{8AFBDD87-08E7-4C5F-9F17-2FB22A37C886}" sibTransId="{6A221FFA-2F83-461E-8E12-93461E0A714A}"/>
    <dgm:cxn modelId="{3D0E4354-C0C3-4816-9001-990C63D02102}" type="presOf" srcId="{857130A5-4F04-4102-B18A-9A73F468FCA0}" destId="{7FA98717-2715-4C85-BE94-3EDF4FE888B8}" srcOrd="1" destOrd="0" presId="urn:microsoft.com/office/officeart/2009/3/layout/HorizontalOrganizationChart"/>
    <dgm:cxn modelId="{B1556258-C945-4CD9-B16C-F9DF2518CDA1}" type="presOf" srcId="{8946B8DA-7BBD-4671-9AB2-17AACA751A43}" destId="{C447CBEB-815F-4D06-BB54-2D95965BFE2F}" srcOrd="0" destOrd="0" presId="urn:microsoft.com/office/officeart/2009/3/layout/HorizontalOrganizationChart"/>
    <dgm:cxn modelId="{63CB5678-B590-4918-BED1-8718363C6340}" type="presOf" srcId="{4226A3A5-9B82-4BAB-971D-0373E7F243CB}" destId="{F23214CD-D0C0-4DCD-8143-AC1D9BA5BD1E}" srcOrd="1" destOrd="0" presId="urn:microsoft.com/office/officeart/2009/3/layout/HorizontalOrganizationChart"/>
    <dgm:cxn modelId="{E482C578-7C0E-42CC-9901-DE03D921B917}" srcId="{5CD5E2C3-A3A0-4862-9683-DAA06AECDE97}" destId="{76115DC4-1238-4218-907A-14B1AECFFC5F}" srcOrd="1" destOrd="0" parTransId="{F90E0E73-B522-4351-993E-2AFCA87D95BF}" sibTransId="{53EBFA78-F2D7-4104-9608-29F6D3C102CC}"/>
    <dgm:cxn modelId="{4D2CA459-9AFB-43CF-A0DE-7455EEBAD7F2}" type="presOf" srcId="{7606609B-61F7-4148-ADA2-441EA2730240}" destId="{84B7485C-F466-4A9E-937A-2CE754E2BD1C}" srcOrd="0" destOrd="0" presId="urn:microsoft.com/office/officeart/2009/3/layout/HorizontalOrganizationChart"/>
    <dgm:cxn modelId="{756F197D-5153-4445-BC49-EFF8678F5669}" type="presOf" srcId="{4226A3A5-9B82-4BAB-971D-0373E7F243CB}" destId="{AA4716E1-A140-4929-AD55-C4EE7C0D43A1}" srcOrd="0" destOrd="0" presId="urn:microsoft.com/office/officeart/2009/3/layout/HorizontalOrganizationChart"/>
    <dgm:cxn modelId="{421A3F7D-E07A-46D4-B854-04B17A68E3FE}" type="presOf" srcId="{C29B2834-3D15-4958-B69B-485CAB6CB13B}" destId="{5952D0A7-C2FC-4E46-BB27-E30D4C20E237}" srcOrd="0" destOrd="0" presId="urn:microsoft.com/office/officeart/2009/3/layout/HorizontalOrganizationChart"/>
    <dgm:cxn modelId="{09F51A81-1483-4419-8B76-6EA6EF291B94}" srcId="{81C15054-C01F-46C4-8F27-38EEB73E6725}" destId="{8946B8DA-7BBD-4671-9AB2-17AACA751A43}" srcOrd="0" destOrd="0" parTransId="{1EEBECD5-86E9-44B1-998E-2F8FE719A2C5}" sibTransId="{3F07880F-2A05-4B40-B531-71B71CFBDF5C}"/>
    <dgm:cxn modelId="{F1347F81-D7C2-4FB9-AA98-5A725D564F18}" type="presOf" srcId="{6AD04DD2-C125-4DE5-9483-613C06B2D119}" destId="{64EF514D-E169-4B53-BDD7-A01BF23C6AE5}" srcOrd="0" destOrd="0" presId="urn:microsoft.com/office/officeart/2009/3/layout/HorizontalOrganizationChart"/>
    <dgm:cxn modelId="{B991E689-A606-4AC1-8F38-53235AE45A38}" srcId="{5CD5E2C3-A3A0-4862-9683-DAA06AECDE97}" destId="{F93794C3-3C6D-4A69-AD09-C4742B3241E3}" srcOrd="2" destOrd="0" parTransId="{7B1D0209-0103-428B-89DE-37A688DA33EC}" sibTransId="{B8AAE7A0-2B72-4589-856C-8921004D0A2A}"/>
    <dgm:cxn modelId="{5D41B98A-D7C4-40BF-A707-DDD6969F6238}" type="presOf" srcId="{F31D3099-BECE-4037-BC21-1E4CA8B16BD8}" destId="{E66BC87E-3FD1-4BE2-82C1-85C31177FE9E}" srcOrd="0" destOrd="0" presId="urn:microsoft.com/office/officeart/2009/3/layout/HorizontalOrganizationChart"/>
    <dgm:cxn modelId="{E26C708D-91FE-453C-AECB-844D96F64CDB}" srcId="{8946B8DA-7BBD-4671-9AB2-17AACA751A43}" destId="{990145BD-91FC-42BD-A23A-2C1EB174C8DA}" srcOrd="0" destOrd="0" parTransId="{6AD04DD2-C125-4DE5-9483-613C06B2D119}" sibTransId="{8C4A4697-29C8-4797-A5D5-9A439E4717C3}"/>
    <dgm:cxn modelId="{D941B88D-AFC2-42DB-8E78-0B7962E0A61D}" srcId="{5CD5E2C3-A3A0-4862-9683-DAA06AECDE97}" destId="{4CEB627B-ED37-46A2-807F-3DAFB32026E7}" srcOrd="0" destOrd="0" parTransId="{7606609B-61F7-4148-ADA2-441EA2730240}" sibTransId="{1C347313-7BE9-4F18-8DAB-E009C2407182}"/>
    <dgm:cxn modelId="{97C1299D-5238-4AAF-83D9-3E01566205E5}" type="presOf" srcId="{F90E0E73-B522-4351-993E-2AFCA87D95BF}" destId="{00290A79-F99C-4177-94BA-A2F785D6608C}" srcOrd="0" destOrd="0" presId="urn:microsoft.com/office/officeart/2009/3/layout/HorizontalOrganizationChart"/>
    <dgm:cxn modelId="{BEBFACA9-AC58-4B36-8D68-12193B4EAC6B}" type="presOf" srcId="{81C15054-C01F-46C4-8F27-38EEB73E6725}" destId="{13EFD723-5AA8-4798-B1C9-96FE78DBA1FB}" srcOrd="0" destOrd="0" presId="urn:microsoft.com/office/officeart/2009/3/layout/HorizontalOrganizationChart"/>
    <dgm:cxn modelId="{8AF6E8AA-D358-46A1-ADC4-8A4803006E85}" type="presOf" srcId="{7B1D0209-0103-428B-89DE-37A688DA33EC}" destId="{C342B2A2-D1CD-4713-8AD9-C32DCE20CD5D}" srcOrd="0" destOrd="0" presId="urn:microsoft.com/office/officeart/2009/3/layout/HorizontalOrganizationChart"/>
    <dgm:cxn modelId="{107089AE-7515-43D6-A033-36F4DF405601}" type="presOf" srcId="{BECAF667-1D10-4B6F-8EA7-A2C0E8FFD047}" destId="{F0CC31A4-9E17-4ED5-B8B8-F848823BE2AA}" srcOrd="0" destOrd="0" presId="urn:microsoft.com/office/officeart/2009/3/layout/HorizontalOrganizationChart"/>
    <dgm:cxn modelId="{6CB40FB0-B2F8-4FAC-955D-16DFFE60CBF9}" type="presOf" srcId="{4CEB627B-ED37-46A2-807F-3DAFB32026E7}" destId="{9F0FC748-B37F-4E1B-970D-4994A74A2BE4}" srcOrd="0" destOrd="0" presId="urn:microsoft.com/office/officeart/2009/3/layout/HorizontalOrganizationChart"/>
    <dgm:cxn modelId="{DACF1DBB-C135-40AD-8C79-17C0EC71C8A0}" type="presOf" srcId="{3B5175F8-93B2-4E51-916B-016E25ECD1E7}" destId="{07313146-186E-4E4E-AA8E-085CDA55BB98}" srcOrd="0" destOrd="0" presId="urn:microsoft.com/office/officeart/2009/3/layout/HorizontalOrganizationChart"/>
    <dgm:cxn modelId="{CA95E4BD-389C-4BF4-9BA9-3313A98A2947}" type="presOf" srcId="{51F22ED8-C3F0-4107-8702-7C053D468F1A}" destId="{BC370905-C41A-4241-95E1-BF5C4695B9C6}" srcOrd="0" destOrd="0" presId="urn:microsoft.com/office/officeart/2009/3/layout/HorizontalOrganizationChart"/>
    <dgm:cxn modelId="{1B93A2D5-F979-4469-9A42-4D9316DBFBA0}" type="presOf" srcId="{8946B8DA-7BBD-4671-9AB2-17AACA751A43}" destId="{23C9E74E-6B62-4C38-AB89-D3C54CD8C844}" srcOrd="1" destOrd="0" presId="urn:microsoft.com/office/officeart/2009/3/layout/HorizontalOrganizationChart"/>
    <dgm:cxn modelId="{5698BFDC-FD29-489C-BE08-B755321337FA}" srcId="{8946B8DA-7BBD-4671-9AB2-17AACA751A43}" destId="{F31D3099-BECE-4037-BC21-1E4CA8B16BD8}" srcOrd="4" destOrd="0" parTransId="{BC914C94-DCDC-42B9-921F-FF409B4DB127}" sibTransId="{E894478D-5BFC-459A-B7C8-A593D2727228}"/>
    <dgm:cxn modelId="{C53EF5DC-7C1F-4566-AD48-C47640C2BF36}" type="presOf" srcId="{C5842F06-8360-4364-A1CB-8FE794BA0B50}" destId="{B2E78951-EE34-4FE5-B7BC-3C41247AD184}" srcOrd="0" destOrd="0" presId="urn:microsoft.com/office/officeart/2009/3/layout/HorizontalOrganizationChart"/>
    <dgm:cxn modelId="{637527E1-4819-42E8-A165-F55BF1239542}" type="presOf" srcId="{A4C40448-D75D-4C4E-924F-78B22A87621C}" destId="{BCDB7C1F-1224-4A11-A747-8585E755333F}" srcOrd="0" destOrd="0" presId="urn:microsoft.com/office/officeart/2009/3/layout/HorizontalOrganizationChart"/>
    <dgm:cxn modelId="{05FB79E4-A5BF-4D6B-AD80-DE02026A6035}" type="presOf" srcId="{857130A5-4F04-4102-B18A-9A73F468FCA0}" destId="{AF9081E0-DC9B-4D74-AA1A-172D740B530E}" srcOrd="0" destOrd="0" presId="urn:microsoft.com/office/officeart/2009/3/layout/HorizontalOrganizationChart"/>
    <dgm:cxn modelId="{566699E6-BD96-4881-92D3-D823EF5FB034}" type="presOf" srcId="{F93794C3-3C6D-4A69-AD09-C4742B3241E3}" destId="{405FD84D-B52A-4C08-B429-0DDDAFADCDFF}" srcOrd="0" destOrd="0" presId="urn:microsoft.com/office/officeart/2009/3/layout/HorizontalOrganizationChart"/>
    <dgm:cxn modelId="{A689DBE6-553F-45D0-9294-6A55A9296F8D}" type="presOf" srcId="{F93794C3-3C6D-4A69-AD09-C4742B3241E3}" destId="{5F68B583-E0CB-46B6-A1C5-D2A2C243EF41}" srcOrd="1" destOrd="0" presId="urn:microsoft.com/office/officeart/2009/3/layout/HorizontalOrganizationChart"/>
    <dgm:cxn modelId="{9E4F42E7-0869-4654-830E-0888409AAD25}" type="presOf" srcId="{990145BD-91FC-42BD-A23A-2C1EB174C8DA}" destId="{0ECB60F1-11BD-438B-8052-FFCD0DE1E6CC}" srcOrd="1" destOrd="0" presId="urn:microsoft.com/office/officeart/2009/3/layout/HorizontalOrganizationChart"/>
    <dgm:cxn modelId="{0FC7E1E7-65B8-4A1F-B431-7B3BC0720B62}" type="presOf" srcId="{EBED4760-93DB-4318-9F5D-C022DB0A815B}" destId="{30838C75-5C02-491C-92C6-BCCAD0C6AC2E}" srcOrd="1" destOrd="0" presId="urn:microsoft.com/office/officeart/2009/3/layout/HorizontalOrganizationChart"/>
    <dgm:cxn modelId="{D5599EED-5C55-496C-BE96-A5A564B88367}" srcId="{8946B8DA-7BBD-4671-9AB2-17AACA751A43}" destId="{EBED4760-93DB-4318-9F5D-C022DB0A815B}" srcOrd="1" destOrd="0" parTransId="{A4C40448-D75D-4C4E-924F-78B22A87621C}" sibTransId="{8D409E1F-9AC6-49C9-A7E4-6AF121727AEE}"/>
    <dgm:cxn modelId="{1B7186F1-9254-4DCE-8820-4F8D6D195618}" srcId="{8946B8DA-7BBD-4671-9AB2-17AACA751A43}" destId="{5CD5E2C3-A3A0-4862-9683-DAA06AECDE97}" srcOrd="2" destOrd="0" parTransId="{BECAF667-1D10-4B6F-8EA7-A2C0E8FFD047}" sibTransId="{456AFA06-EB9C-4B1C-B94B-59CC73D767C2}"/>
    <dgm:cxn modelId="{58DEB8F5-B97A-4CA2-B78B-F64AA1D3999F}" type="presOf" srcId="{4CEB627B-ED37-46A2-807F-3DAFB32026E7}" destId="{E151A542-7A40-40E7-AC2D-961354553F21}" srcOrd="1" destOrd="0" presId="urn:microsoft.com/office/officeart/2009/3/layout/HorizontalOrganizationChart"/>
    <dgm:cxn modelId="{2D0058F8-E8E1-49FC-A487-BCEF355C669E}" srcId="{F31D3099-BECE-4037-BC21-1E4CA8B16BD8}" destId="{C5842F06-8360-4364-A1CB-8FE794BA0B50}" srcOrd="0" destOrd="0" parTransId="{3B5175F8-93B2-4E51-916B-016E25ECD1E7}" sibTransId="{E8115DC5-6FA7-4F78-8225-C81A8CC0D2CE}"/>
    <dgm:cxn modelId="{423905FE-A2EC-402E-9117-007B35E5EC10}" type="presOf" srcId="{BC914C94-DCDC-42B9-921F-FF409B4DB127}" destId="{33BB1645-D92A-402F-9779-056B6BBB1CF0}" srcOrd="0" destOrd="0" presId="urn:microsoft.com/office/officeart/2009/3/layout/HorizontalOrganizationChart"/>
    <dgm:cxn modelId="{5DB571C0-363C-45C4-B0D2-9A22BDD494B1}" type="presParOf" srcId="{13EFD723-5AA8-4798-B1C9-96FE78DBA1FB}" destId="{98B56AA3-7431-437D-BAC9-EFB925A92E8F}" srcOrd="0" destOrd="0" presId="urn:microsoft.com/office/officeart/2009/3/layout/HorizontalOrganizationChart"/>
    <dgm:cxn modelId="{97ABD617-2A0C-4000-AFB9-0E57E5E2CFB2}" type="presParOf" srcId="{98B56AA3-7431-437D-BAC9-EFB925A92E8F}" destId="{5228C6CE-6454-4B89-82F3-2EA113FF6C96}" srcOrd="0" destOrd="0" presId="urn:microsoft.com/office/officeart/2009/3/layout/HorizontalOrganizationChart"/>
    <dgm:cxn modelId="{F3558DD0-D3F8-46E1-9F34-42AC94286EBF}" type="presParOf" srcId="{5228C6CE-6454-4B89-82F3-2EA113FF6C96}" destId="{C447CBEB-815F-4D06-BB54-2D95965BFE2F}" srcOrd="0" destOrd="0" presId="urn:microsoft.com/office/officeart/2009/3/layout/HorizontalOrganizationChart"/>
    <dgm:cxn modelId="{743B97CF-76AF-4323-821A-876B09C03F15}" type="presParOf" srcId="{5228C6CE-6454-4B89-82F3-2EA113FF6C96}" destId="{23C9E74E-6B62-4C38-AB89-D3C54CD8C844}" srcOrd="1" destOrd="0" presId="urn:microsoft.com/office/officeart/2009/3/layout/HorizontalOrganizationChart"/>
    <dgm:cxn modelId="{198041EB-7199-4122-9271-516387170175}" type="presParOf" srcId="{98B56AA3-7431-437D-BAC9-EFB925A92E8F}" destId="{35CE1F53-E3F0-4024-87BC-CF17F93EBE84}" srcOrd="1" destOrd="0" presId="urn:microsoft.com/office/officeart/2009/3/layout/HorizontalOrganizationChart"/>
    <dgm:cxn modelId="{1C01DEB2-8D02-4263-9DC4-A64028AEC04B}" type="presParOf" srcId="{35CE1F53-E3F0-4024-87BC-CF17F93EBE84}" destId="{F0CC31A4-9E17-4ED5-B8B8-F848823BE2AA}" srcOrd="0" destOrd="0" presId="urn:microsoft.com/office/officeart/2009/3/layout/HorizontalOrganizationChart"/>
    <dgm:cxn modelId="{2F005D28-C3EE-4351-95CF-2569C5F45C91}" type="presParOf" srcId="{35CE1F53-E3F0-4024-87BC-CF17F93EBE84}" destId="{3CEF2467-E7F6-4B30-932D-65A96ADA3572}" srcOrd="1" destOrd="0" presId="urn:microsoft.com/office/officeart/2009/3/layout/HorizontalOrganizationChart"/>
    <dgm:cxn modelId="{C396E053-A53F-414B-AB67-33D1337948B0}" type="presParOf" srcId="{3CEF2467-E7F6-4B30-932D-65A96ADA3572}" destId="{1843A61A-BEE6-4F22-ABB9-E1D5EB686EF8}" srcOrd="0" destOrd="0" presId="urn:microsoft.com/office/officeart/2009/3/layout/HorizontalOrganizationChart"/>
    <dgm:cxn modelId="{D682FE1F-2C88-44CA-959B-7BA0EC2FD37E}" type="presParOf" srcId="{1843A61A-BEE6-4F22-ABB9-E1D5EB686EF8}" destId="{E2E5A15C-9097-4751-9B96-353F66B87D71}" srcOrd="0" destOrd="0" presId="urn:microsoft.com/office/officeart/2009/3/layout/HorizontalOrganizationChart"/>
    <dgm:cxn modelId="{0A8C246E-A6A4-4CA0-B39A-7E08D07F2E6B}" type="presParOf" srcId="{1843A61A-BEE6-4F22-ABB9-E1D5EB686EF8}" destId="{D45C8655-1660-4E50-9AA4-882861CCEE08}" srcOrd="1" destOrd="0" presId="urn:microsoft.com/office/officeart/2009/3/layout/HorizontalOrganizationChart"/>
    <dgm:cxn modelId="{948A89E3-69E9-4745-84C9-DE8D1B1DC6B8}" type="presParOf" srcId="{3CEF2467-E7F6-4B30-932D-65A96ADA3572}" destId="{964BACF0-1140-43E8-853B-6C13344D7745}" srcOrd="1" destOrd="0" presId="urn:microsoft.com/office/officeart/2009/3/layout/HorizontalOrganizationChart"/>
    <dgm:cxn modelId="{EA2F624D-2D46-428D-8965-4B065122A9D4}" type="presParOf" srcId="{964BACF0-1140-43E8-853B-6C13344D7745}" destId="{84B7485C-F466-4A9E-937A-2CE754E2BD1C}" srcOrd="0" destOrd="0" presId="urn:microsoft.com/office/officeart/2009/3/layout/HorizontalOrganizationChart"/>
    <dgm:cxn modelId="{44A9775D-772D-4E63-8E82-DA88DF6D9E03}" type="presParOf" srcId="{964BACF0-1140-43E8-853B-6C13344D7745}" destId="{DA93A48C-FD0B-4F19-B796-9D468CFE2517}" srcOrd="1" destOrd="0" presId="urn:microsoft.com/office/officeart/2009/3/layout/HorizontalOrganizationChart"/>
    <dgm:cxn modelId="{F297F562-E9A7-42F1-B77A-66B12809128C}" type="presParOf" srcId="{DA93A48C-FD0B-4F19-B796-9D468CFE2517}" destId="{DC8E07A7-CAD4-4720-B627-CC04705EBE58}" srcOrd="0" destOrd="0" presId="urn:microsoft.com/office/officeart/2009/3/layout/HorizontalOrganizationChart"/>
    <dgm:cxn modelId="{199E368C-88C0-46E8-8E81-7A1E833A91B1}" type="presParOf" srcId="{DC8E07A7-CAD4-4720-B627-CC04705EBE58}" destId="{9F0FC748-B37F-4E1B-970D-4994A74A2BE4}" srcOrd="0" destOrd="0" presId="urn:microsoft.com/office/officeart/2009/3/layout/HorizontalOrganizationChart"/>
    <dgm:cxn modelId="{11BA1ADE-BE66-4621-86DA-CB505F6F02B0}" type="presParOf" srcId="{DC8E07A7-CAD4-4720-B627-CC04705EBE58}" destId="{E151A542-7A40-40E7-AC2D-961354553F21}" srcOrd="1" destOrd="0" presId="urn:microsoft.com/office/officeart/2009/3/layout/HorizontalOrganizationChart"/>
    <dgm:cxn modelId="{81C7CA42-913E-4643-843F-D812134CEBDA}" type="presParOf" srcId="{DA93A48C-FD0B-4F19-B796-9D468CFE2517}" destId="{73CADFF1-9710-4665-B86F-57BA43009B6F}" srcOrd="1" destOrd="0" presId="urn:microsoft.com/office/officeart/2009/3/layout/HorizontalOrganizationChart"/>
    <dgm:cxn modelId="{2F21800C-E522-419A-8F3B-FB81F15B5706}" type="presParOf" srcId="{DA93A48C-FD0B-4F19-B796-9D468CFE2517}" destId="{12176112-E507-43A2-9CAA-3FAD77567745}" srcOrd="2" destOrd="0" presId="urn:microsoft.com/office/officeart/2009/3/layout/HorizontalOrganizationChart"/>
    <dgm:cxn modelId="{3874102E-4F39-4886-A99D-D92B7C30BDC0}" type="presParOf" srcId="{964BACF0-1140-43E8-853B-6C13344D7745}" destId="{00290A79-F99C-4177-94BA-A2F785D6608C}" srcOrd="2" destOrd="0" presId="urn:microsoft.com/office/officeart/2009/3/layout/HorizontalOrganizationChart"/>
    <dgm:cxn modelId="{CFE05EA6-B48B-40C6-B8BE-070D8B211B34}" type="presParOf" srcId="{964BACF0-1140-43E8-853B-6C13344D7745}" destId="{49067039-FEC7-47C1-9A3A-C2D86BC0CEE4}" srcOrd="3" destOrd="0" presId="urn:microsoft.com/office/officeart/2009/3/layout/HorizontalOrganizationChart"/>
    <dgm:cxn modelId="{9B5C2686-B7AE-44E2-962F-CD6C0BD6127F}" type="presParOf" srcId="{49067039-FEC7-47C1-9A3A-C2D86BC0CEE4}" destId="{64E054EA-3E30-4005-B492-B1F786C78EED}" srcOrd="0" destOrd="0" presId="urn:microsoft.com/office/officeart/2009/3/layout/HorizontalOrganizationChart"/>
    <dgm:cxn modelId="{4F14A78D-5C99-4C2A-ADFA-E9370CBAD5AD}" type="presParOf" srcId="{64E054EA-3E30-4005-B492-B1F786C78EED}" destId="{6E126A55-2798-4597-BA80-2E0C2CCB709B}" srcOrd="0" destOrd="0" presId="urn:microsoft.com/office/officeart/2009/3/layout/HorizontalOrganizationChart"/>
    <dgm:cxn modelId="{D485ED92-A25C-4899-B0A7-16508C3307D0}" type="presParOf" srcId="{64E054EA-3E30-4005-B492-B1F786C78EED}" destId="{190D7E48-4797-4533-9862-9A33D5D74B65}" srcOrd="1" destOrd="0" presId="urn:microsoft.com/office/officeart/2009/3/layout/HorizontalOrganizationChart"/>
    <dgm:cxn modelId="{5DBC5AF1-D553-4D69-AC3B-3F1912931678}" type="presParOf" srcId="{49067039-FEC7-47C1-9A3A-C2D86BC0CEE4}" destId="{020C6EC3-5232-4156-88AF-B19404CEF977}" srcOrd="1" destOrd="0" presId="urn:microsoft.com/office/officeart/2009/3/layout/HorizontalOrganizationChart"/>
    <dgm:cxn modelId="{487B4908-0853-4AE4-B8AC-7041A82FA74A}" type="presParOf" srcId="{49067039-FEC7-47C1-9A3A-C2D86BC0CEE4}" destId="{2B0DBAE9-9045-43DA-BA43-147AD02C91EF}" srcOrd="2" destOrd="0" presId="urn:microsoft.com/office/officeart/2009/3/layout/HorizontalOrganizationChart"/>
    <dgm:cxn modelId="{05752544-5FDA-449E-894A-F42230402D34}" type="presParOf" srcId="{964BACF0-1140-43E8-853B-6C13344D7745}" destId="{C342B2A2-D1CD-4713-8AD9-C32DCE20CD5D}" srcOrd="4" destOrd="0" presId="urn:microsoft.com/office/officeart/2009/3/layout/HorizontalOrganizationChart"/>
    <dgm:cxn modelId="{E1B8F2FD-7F9D-4649-A749-D36237D925F3}" type="presParOf" srcId="{964BACF0-1140-43E8-853B-6C13344D7745}" destId="{62709418-6A94-427B-A2D7-511ED7E11F18}" srcOrd="5" destOrd="0" presId="urn:microsoft.com/office/officeart/2009/3/layout/HorizontalOrganizationChart"/>
    <dgm:cxn modelId="{440D35F8-D520-46FF-822B-15FF2C1A4C5D}" type="presParOf" srcId="{62709418-6A94-427B-A2D7-511ED7E11F18}" destId="{08095A69-A4EC-4540-936A-E451A2F54E37}" srcOrd="0" destOrd="0" presId="urn:microsoft.com/office/officeart/2009/3/layout/HorizontalOrganizationChart"/>
    <dgm:cxn modelId="{FFF6AE1C-0CAF-48C8-A0A6-69D3604094C5}" type="presParOf" srcId="{08095A69-A4EC-4540-936A-E451A2F54E37}" destId="{405FD84D-B52A-4C08-B429-0DDDAFADCDFF}" srcOrd="0" destOrd="0" presId="urn:microsoft.com/office/officeart/2009/3/layout/HorizontalOrganizationChart"/>
    <dgm:cxn modelId="{19180617-DCDC-4464-867E-BB49C20CC65C}" type="presParOf" srcId="{08095A69-A4EC-4540-936A-E451A2F54E37}" destId="{5F68B583-E0CB-46B6-A1C5-D2A2C243EF41}" srcOrd="1" destOrd="0" presId="urn:microsoft.com/office/officeart/2009/3/layout/HorizontalOrganizationChart"/>
    <dgm:cxn modelId="{FFC751DB-0209-4F30-89EB-D10FC0ECC7FB}" type="presParOf" srcId="{62709418-6A94-427B-A2D7-511ED7E11F18}" destId="{8DEBCC92-08EB-4A9F-912A-CFB0E4665511}" srcOrd="1" destOrd="0" presId="urn:microsoft.com/office/officeart/2009/3/layout/HorizontalOrganizationChart"/>
    <dgm:cxn modelId="{8D8194EC-C108-481F-AAEC-41BB30EA03B7}" type="presParOf" srcId="{62709418-6A94-427B-A2D7-511ED7E11F18}" destId="{75C8E3D6-1417-43F7-BC54-2F8565981F53}" srcOrd="2" destOrd="0" presId="urn:microsoft.com/office/officeart/2009/3/layout/HorizontalOrganizationChart"/>
    <dgm:cxn modelId="{27444D6B-4EE1-434C-9653-C13F593B85FC}" type="presParOf" srcId="{3CEF2467-E7F6-4B30-932D-65A96ADA3572}" destId="{2CED5DC1-5FA7-4FF0-A2E8-0FC80C1C95C0}" srcOrd="2" destOrd="0" presId="urn:microsoft.com/office/officeart/2009/3/layout/HorizontalOrganizationChart"/>
    <dgm:cxn modelId="{6E6E70C6-E260-4B4E-91FC-AE28DD1D6122}" type="presParOf" srcId="{35CE1F53-E3F0-4024-87BC-CF17F93EBE84}" destId="{BC370905-C41A-4241-95E1-BF5C4695B9C6}" srcOrd="2" destOrd="0" presId="urn:microsoft.com/office/officeart/2009/3/layout/HorizontalOrganizationChart"/>
    <dgm:cxn modelId="{C66D9BB4-97F4-40D6-B68F-A6FA2C36EED2}" type="presParOf" srcId="{35CE1F53-E3F0-4024-87BC-CF17F93EBE84}" destId="{3FD311F9-180F-477A-9E96-57C54E106EC4}" srcOrd="3" destOrd="0" presId="urn:microsoft.com/office/officeart/2009/3/layout/HorizontalOrganizationChart"/>
    <dgm:cxn modelId="{B6E378EE-89C4-4236-8741-838B35AD1896}" type="presParOf" srcId="{3FD311F9-180F-477A-9E96-57C54E106EC4}" destId="{A1303968-551D-470C-8B36-0D18494B4A62}" srcOrd="0" destOrd="0" presId="urn:microsoft.com/office/officeart/2009/3/layout/HorizontalOrganizationChart"/>
    <dgm:cxn modelId="{783088D4-1276-4CF2-BB06-55E6E8E315CE}" type="presParOf" srcId="{A1303968-551D-470C-8B36-0D18494B4A62}" destId="{AA4716E1-A140-4929-AD55-C4EE7C0D43A1}" srcOrd="0" destOrd="0" presId="urn:microsoft.com/office/officeart/2009/3/layout/HorizontalOrganizationChart"/>
    <dgm:cxn modelId="{1659E972-108D-4442-A17F-9FC5A4F21D03}" type="presParOf" srcId="{A1303968-551D-470C-8B36-0D18494B4A62}" destId="{F23214CD-D0C0-4DCD-8143-AC1D9BA5BD1E}" srcOrd="1" destOrd="0" presId="urn:microsoft.com/office/officeart/2009/3/layout/HorizontalOrganizationChart"/>
    <dgm:cxn modelId="{7B2216D0-E827-465A-B03B-5F6519EB2384}" type="presParOf" srcId="{3FD311F9-180F-477A-9E96-57C54E106EC4}" destId="{DDC26F7E-8DF0-4750-A177-7CBDEC06730B}" srcOrd="1" destOrd="0" presId="urn:microsoft.com/office/officeart/2009/3/layout/HorizontalOrganizationChart"/>
    <dgm:cxn modelId="{C9EE67FF-12DB-4FCA-84C3-161F60D87C83}" type="presParOf" srcId="{DDC26F7E-8DF0-4750-A177-7CBDEC06730B}" destId="{13EA42B9-F04E-4D1A-A53B-BB77FFF427B5}" srcOrd="0" destOrd="0" presId="urn:microsoft.com/office/officeart/2009/3/layout/HorizontalOrganizationChart"/>
    <dgm:cxn modelId="{02D1E24D-EB68-479C-929E-BB3D33872BD1}" type="presParOf" srcId="{DDC26F7E-8DF0-4750-A177-7CBDEC06730B}" destId="{8ED790A5-F096-46FE-BFD1-0171D312E078}" srcOrd="1" destOrd="0" presId="urn:microsoft.com/office/officeart/2009/3/layout/HorizontalOrganizationChart"/>
    <dgm:cxn modelId="{E10C228A-236B-47A3-8358-E415CB05C4F9}" type="presParOf" srcId="{8ED790A5-F096-46FE-BFD1-0171D312E078}" destId="{910DE3C6-FB86-4F85-9E80-037E6F9C6B25}" srcOrd="0" destOrd="0" presId="urn:microsoft.com/office/officeart/2009/3/layout/HorizontalOrganizationChart"/>
    <dgm:cxn modelId="{88393049-4CBF-4C50-841E-211AF086EADF}" type="presParOf" srcId="{910DE3C6-FB86-4F85-9E80-037E6F9C6B25}" destId="{5952D0A7-C2FC-4E46-BB27-E30D4C20E237}" srcOrd="0" destOrd="0" presId="urn:microsoft.com/office/officeart/2009/3/layout/HorizontalOrganizationChart"/>
    <dgm:cxn modelId="{21191925-C035-422E-A6B8-447662F74BD4}" type="presParOf" srcId="{910DE3C6-FB86-4F85-9E80-037E6F9C6B25}" destId="{DB5CA6E3-83CB-4DB1-AEB1-AA1062373CF1}" srcOrd="1" destOrd="0" presId="urn:microsoft.com/office/officeart/2009/3/layout/HorizontalOrganizationChart"/>
    <dgm:cxn modelId="{16D94CED-D92A-428A-85E8-6E314204F041}" type="presParOf" srcId="{8ED790A5-F096-46FE-BFD1-0171D312E078}" destId="{16049926-5330-48E4-A0CA-3AA90952E5EF}" srcOrd="1" destOrd="0" presId="urn:microsoft.com/office/officeart/2009/3/layout/HorizontalOrganizationChart"/>
    <dgm:cxn modelId="{957B237E-40BA-490F-A11E-2B31BF673114}" type="presParOf" srcId="{8ED790A5-F096-46FE-BFD1-0171D312E078}" destId="{7318B4F2-A152-4B30-9B22-653E7C5FF18B}" srcOrd="2" destOrd="0" presId="urn:microsoft.com/office/officeart/2009/3/layout/HorizontalOrganizationChart"/>
    <dgm:cxn modelId="{4CE68738-172E-4198-9D9E-9ECE4238FE45}" type="presParOf" srcId="{DDC26F7E-8DF0-4750-A177-7CBDEC06730B}" destId="{318BB280-33ED-4984-A529-C02A9ABD9FE5}" srcOrd="2" destOrd="0" presId="urn:microsoft.com/office/officeart/2009/3/layout/HorizontalOrganizationChart"/>
    <dgm:cxn modelId="{CB8C0AF6-D05C-49CA-97E2-0C92A02FEFE7}" type="presParOf" srcId="{DDC26F7E-8DF0-4750-A177-7CBDEC06730B}" destId="{3B9C22CC-1A28-4C50-AE4C-99492AA93364}" srcOrd="3" destOrd="0" presId="urn:microsoft.com/office/officeart/2009/3/layout/HorizontalOrganizationChart"/>
    <dgm:cxn modelId="{6C151D56-42DC-4EAE-98C0-8D79F211AEB4}" type="presParOf" srcId="{3B9C22CC-1A28-4C50-AE4C-99492AA93364}" destId="{E3BA836B-AD56-4034-A3BE-278D1A091B3F}" srcOrd="0" destOrd="0" presId="urn:microsoft.com/office/officeart/2009/3/layout/HorizontalOrganizationChart"/>
    <dgm:cxn modelId="{D4C1D7F0-079C-4517-A2C2-4BFE78723ABB}" type="presParOf" srcId="{E3BA836B-AD56-4034-A3BE-278D1A091B3F}" destId="{AF9081E0-DC9B-4D74-AA1A-172D740B530E}" srcOrd="0" destOrd="0" presId="urn:microsoft.com/office/officeart/2009/3/layout/HorizontalOrganizationChart"/>
    <dgm:cxn modelId="{D9E2F408-311A-46C5-B590-D47BB0C11D1C}" type="presParOf" srcId="{E3BA836B-AD56-4034-A3BE-278D1A091B3F}" destId="{7FA98717-2715-4C85-BE94-3EDF4FE888B8}" srcOrd="1" destOrd="0" presId="urn:microsoft.com/office/officeart/2009/3/layout/HorizontalOrganizationChart"/>
    <dgm:cxn modelId="{0D49C50D-2C9B-4A59-9A89-4C346E5DF264}" type="presParOf" srcId="{3B9C22CC-1A28-4C50-AE4C-99492AA93364}" destId="{FFFA4A08-DFB1-44E1-AE17-56BE16329B29}" srcOrd="1" destOrd="0" presId="urn:microsoft.com/office/officeart/2009/3/layout/HorizontalOrganizationChart"/>
    <dgm:cxn modelId="{6DB7ED4B-9887-4E33-8B74-04179567B436}" type="presParOf" srcId="{3B9C22CC-1A28-4C50-AE4C-99492AA93364}" destId="{61244B51-3C3F-40F1-AB02-83403FEC8F50}" srcOrd="2" destOrd="0" presId="urn:microsoft.com/office/officeart/2009/3/layout/HorizontalOrganizationChart"/>
    <dgm:cxn modelId="{B8CA7B52-DE82-4912-BFB8-D4C12F2F8758}" type="presParOf" srcId="{DDC26F7E-8DF0-4750-A177-7CBDEC06730B}" destId="{A76E7D29-7775-4317-9304-8D8091522C5E}" srcOrd="4" destOrd="0" presId="urn:microsoft.com/office/officeart/2009/3/layout/HorizontalOrganizationChart"/>
    <dgm:cxn modelId="{0F39D52F-8D15-44BA-A32D-4DFCA0D44980}" type="presParOf" srcId="{DDC26F7E-8DF0-4750-A177-7CBDEC06730B}" destId="{A60D263D-D75F-4FA8-BBFA-15DE20102198}" srcOrd="5" destOrd="0" presId="urn:microsoft.com/office/officeart/2009/3/layout/HorizontalOrganizationChart"/>
    <dgm:cxn modelId="{49B4D756-6F73-4EFD-B620-51FD339630E0}" type="presParOf" srcId="{A60D263D-D75F-4FA8-BBFA-15DE20102198}" destId="{D557A3FA-BD5F-4D1B-A87B-42F149FC6DE7}" srcOrd="0" destOrd="0" presId="urn:microsoft.com/office/officeart/2009/3/layout/HorizontalOrganizationChart"/>
    <dgm:cxn modelId="{2E2D3B74-B0D1-4CCD-A728-1DE3FBAC03D4}" type="presParOf" srcId="{D557A3FA-BD5F-4D1B-A87B-42F149FC6DE7}" destId="{557EF967-E961-4939-B53D-B7F73F06F723}" srcOrd="0" destOrd="0" presId="urn:microsoft.com/office/officeart/2009/3/layout/HorizontalOrganizationChart"/>
    <dgm:cxn modelId="{4B877EF6-F3D9-469C-B681-35ED8D883F11}" type="presParOf" srcId="{D557A3FA-BD5F-4D1B-A87B-42F149FC6DE7}" destId="{4CC26F86-3F35-416A-9610-0F0AA8CEAFE2}" srcOrd="1" destOrd="0" presId="urn:microsoft.com/office/officeart/2009/3/layout/HorizontalOrganizationChart"/>
    <dgm:cxn modelId="{F73AECA9-7B08-449E-9A9F-F774918C1049}" type="presParOf" srcId="{A60D263D-D75F-4FA8-BBFA-15DE20102198}" destId="{D80D2588-EBC4-4B50-A55B-79403321A702}" srcOrd="1" destOrd="0" presId="urn:microsoft.com/office/officeart/2009/3/layout/HorizontalOrganizationChart"/>
    <dgm:cxn modelId="{CEBF9AC9-DC22-4C30-A0B1-317322B9150B}" type="presParOf" srcId="{A60D263D-D75F-4FA8-BBFA-15DE20102198}" destId="{BD63DE92-1994-445C-BB1D-3F41BF62070A}" srcOrd="2" destOrd="0" presId="urn:microsoft.com/office/officeart/2009/3/layout/HorizontalOrganizationChart"/>
    <dgm:cxn modelId="{D3B40B9F-F436-4C3C-B927-3EEDF54B6688}" type="presParOf" srcId="{3FD311F9-180F-477A-9E96-57C54E106EC4}" destId="{1910DD68-EA63-4915-94DB-A064F0C6CF5C}" srcOrd="2" destOrd="0" presId="urn:microsoft.com/office/officeart/2009/3/layout/HorizontalOrganizationChart"/>
    <dgm:cxn modelId="{D5C8B490-E6F7-429F-A9FF-4CD4FD5A5900}" type="presParOf" srcId="{35CE1F53-E3F0-4024-87BC-CF17F93EBE84}" destId="{33BB1645-D92A-402F-9779-056B6BBB1CF0}" srcOrd="4" destOrd="0" presId="urn:microsoft.com/office/officeart/2009/3/layout/HorizontalOrganizationChart"/>
    <dgm:cxn modelId="{2E805AF2-6C2C-4276-8FF1-64145F1C3791}" type="presParOf" srcId="{35CE1F53-E3F0-4024-87BC-CF17F93EBE84}" destId="{2F160E48-114D-4E46-BAB3-CC3516385DF0}" srcOrd="5" destOrd="0" presId="urn:microsoft.com/office/officeart/2009/3/layout/HorizontalOrganizationChart"/>
    <dgm:cxn modelId="{CDC0AC57-B044-402E-8235-81EAD3063818}" type="presParOf" srcId="{2F160E48-114D-4E46-BAB3-CC3516385DF0}" destId="{53379AD8-BC93-4AEF-9355-BB990C156690}" srcOrd="0" destOrd="0" presId="urn:microsoft.com/office/officeart/2009/3/layout/HorizontalOrganizationChart"/>
    <dgm:cxn modelId="{E751017C-4F18-4D7A-9E14-4081D9D3A891}" type="presParOf" srcId="{53379AD8-BC93-4AEF-9355-BB990C156690}" destId="{E66BC87E-3FD1-4BE2-82C1-85C31177FE9E}" srcOrd="0" destOrd="0" presId="urn:microsoft.com/office/officeart/2009/3/layout/HorizontalOrganizationChart"/>
    <dgm:cxn modelId="{D243C042-C7D0-4611-9153-FF9EC0F6B64C}" type="presParOf" srcId="{53379AD8-BC93-4AEF-9355-BB990C156690}" destId="{751905DA-F092-4C35-AA14-7E00ED5D6D49}" srcOrd="1" destOrd="0" presId="urn:microsoft.com/office/officeart/2009/3/layout/HorizontalOrganizationChart"/>
    <dgm:cxn modelId="{089DABF6-56C1-4CE0-B212-AEA4C272CE7F}" type="presParOf" srcId="{2F160E48-114D-4E46-BAB3-CC3516385DF0}" destId="{3609AED4-0876-4212-A53E-CF57EDC98579}" srcOrd="1" destOrd="0" presId="urn:microsoft.com/office/officeart/2009/3/layout/HorizontalOrganizationChart"/>
    <dgm:cxn modelId="{F895383D-AA35-4CE2-BD6A-F194A3E19AD9}" type="presParOf" srcId="{3609AED4-0876-4212-A53E-CF57EDC98579}" destId="{07313146-186E-4E4E-AA8E-085CDA55BB98}" srcOrd="0" destOrd="0" presId="urn:microsoft.com/office/officeart/2009/3/layout/HorizontalOrganizationChart"/>
    <dgm:cxn modelId="{5773852D-B288-41F4-8367-A0DEC5B82080}" type="presParOf" srcId="{3609AED4-0876-4212-A53E-CF57EDC98579}" destId="{85C039F0-80A4-4D78-92B5-9538D5E8209A}" srcOrd="1" destOrd="0" presId="urn:microsoft.com/office/officeart/2009/3/layout/HorizontalOrganizationChart"/>
    <dgm:cxn modelId="{42B9E437-95A7-41E4-ADD9-215C038900AC}" type="presParOf" srcId="{85C039F0-80A4-4D78-92B5-9538D5E8209A}" destId="{AB58DD46-A955-4336-B09D-5B95D084911D}" srcOrd="0" destOrd="0" presId="urn:microsoft.com/office/officeart/2009/3/layout/HorizontalOrganizationChart"/>
    <dgm:cxn modelId="{EE41FDE4-46DB-49D2-9D1D-06CB4E7354B5}" type="presParOf" srcId="{AB58DD46-A955-4336-B09D-5B95D084911D}" destId="{B2E78951-EE34-4FE5-B7BC-3C41247AD184}" srcOrd="0" destOrd="0" presId="urn:microsoft.com/office/officeart/2009/3/layout/HorizontalOrganizationChart"/>
    <dgm:cxn modelId="{5EBDDA6C-5724-49B3-A74A-B5FD2AC348C9}" type="presParOf" srcId="{AB58DD46-A955-4336-B09D-5B95D084911D}" destId="{587792CE-C890-462A-859E-5552F8A7159E}" srcOrd="1" destOrd="0" presId="urn:microsoft.com/office/officeart/2009/3/layout/HorizontalOrganizationChart"/>
    <dgm:cxn modelId="{26286E4D-8342-4C65-BC0A-54FDF6B3C5AD}" type="presParOf" srcId="{85C039F0-80A4-4D78-92B5-9538D5E8209A}" destId="{84A2021A-7757-475D-9E38-CAEE29F0D61E}" srcOrd="1" destOrd="0" presId="urn:microsoft.com/office/officeart/2009/3/layout/HorizontalOrganizationChart"/>
    <dgm:cxn modelId="{63D81E56-59C8-4493-BE01-5D9A843B8997}" type="presParOf" srcId="{85C039F0-80A4-4D78-92B5-9538D5E8209A}" destId="{044AA039-F465-46B5-AEB6-C55D75D24E21}" srcOrd="2" destOrd="0" presId="urn:microsoft.com/office/officeart/2009/3/layout/HorizontalOrganizationChart"/>
    <dgm:cxn modelId="{9C0D5BF4-1BFB-4B63-B29D-803FCA518085}" type="presParOf" srcId="{2F160E48-114D-4E46-BAB3-CC3516385DF0}" destId="{671987F7-69F4-4B1C-981C-F447EA7F23A9}" srcOrd="2" destOrd="0" presId="urn:microsoft.com/office/officeart/2009/3/layout/HorizontalOrganizationChart"/>
    <dgm:cxn modelId="{DDF76CFA-9427-4C96-A9DD-A2189BBDBCE3}" type="presParOf" srcId="{98B56AA3-7431-437D-BAC9-EFB925A92E8F}" destId="{A2AAD394-620C-46D5-9763-5A6E1F4E553F}" srcOrd="2" destOrd="0" presId="urn:microsoft.com/office/officeart/2009/3/layout/HorizontalOrganizationChart"/>
    <dgm:cxn modelId="{7D400F5C-D19B-471A-ADAC-5B974B70E4DE}" type="presParOf" srcId="{A2AAD394-620C-46D5-9763-5A6E1F4E553F}" destId="{64EF514D-E169-4B53-BDD7-A01BF23C6AE5}" srcOrd="0" destOrd="0" presId="urn:microsoft.com/office/officeart/2009/3/layout/HorizontalOrganizationChart"/>
    <dgm:cxn modelId="{828BC45C-8FC0-45A9-806E-322E6B8DDE5A}" type="presParOf" srcId="{A2AAD394-620C-46D5-9763-5A6E1F4E553F}" destId="{83FF33CF-66D7-40E9-B7A4-8FD132C026A1}" srcOrd="1" destOrd="0" presId="urn:microsoft.com/office/officeart/2009/3/layout/HorizontalOrganizationChart"/>
    <dgm:cxn modelId="{53BE5FFD-A6A7-452C-BBF8-B0952E1C30E3}" type="presParOf" srcId="{83FF33CF-66D7-40E9-B7A4-8FD132C026A1}" destId="{E6EF5A34-97ED-4512-AC3B-76BDEED017C9}" srcOrd="0" destOrd="0" presId="urn:microsoft.com/office/officeart/2009/3/layout/HorizontalOrganizationChart"/>
    <dgm:cxn modelId="{3CCA8D16-C596-4EFA-88A3-5C0804286046}" type="presParOf" srcId="{E6EF5A34-97ED-4512-AC3B-76BDEED017C9}" destId="{17678426-4382-4631-9272-300F61B7C26D}" srcOrd="0" destOrd="0" presId="urn:microsoft.com/office/officeart/2009/3/layout/HorizontalOrganizationChart"/>
    <dgm:cxn modelId="{5DB90DB4-637E-4E6E-9A49-6D94D85433DC}" type="presParOf" srcId="{E6EF5A34-97ED-4512-AC3B-76BDEED017C9}" destId="{0ECB60F1-11BD-438B-8052-FFCD0DE1E6CC}" srcOrd="1" destOrd="0" presId="urn:microsoft.com/office/officeart/2009/3/layout/HorizontalOrganizationChart"/>
    <dgm:cxn modelId="{893DA436-D958-4191-A206-82C98753C426}" type="presParOf" srcId="{83FF33CF-66D7-40E9-B7A4-8FD132C026A1}" destId="{B745906A-A16C-418B-A6D9-A65956910B7A}" srcOrd="1" destOrd="0" presId="urn:microsoft.com/office/officeart/2009/3/layout/HorizontalOrganizationChart"/>
    <dgm:cxn modelId="{5AE81B46-9238-452B-980C-E32CE3887953}" type="presParOf" srcId="{83FF33CF-66D7-40E9-B7A4-8FD132C026A1}" destId="{D379A725-F2B6-418B-936C-09B9CD2E7C50}" srcOrd="2" destOrd="0" presId="urn:microsoft.com/office/officeart/2009/3/layout/HorizontalOrganizationChart"/>
    <dgm:cxn modelId="{E4A416C2-576C-4153-A0A3-535BEDC5589B}" type="presParOf" srcId="{A2AAD394-620C-46D5-9763-5A6E1F4E553F}" destId="{BCDB7C1F-1224-4A11-A747-8585E755333F}" srcOrd="2" destOrd="0" presId="urn:microsoft.com/office/officeart/2009/3/layout/HorizontalOrganizationChart"/>
    <dgm:cxn modelId="{4F3CC680-4EF8-4551-A9E1-DE0452066FA7}" type="presParOf" srcId="{A2AAD394-620C-46D5-9763-5A6E1F4E553F}" destId="{141CA193-9E19-4C5E-8B3C-62242E718DB6}" srcOrd="3" destOrd="0" presId="urn:microsoft.com/office/officeart/2009/3/layout/HorizontalOrganizationChart"/>
    <dgm:cxn modelId="{3F9DDD07-9782-4AB7-B229-4E0AEE589CD5}" type="presParOf" srcId="{141CA193-9E19-4C5E-8B3C-62242E718DB6}" destId="{A563D532-CF3A-4A13-AB4C-8C5BB56191BC}" srcOrd="0" destOrd="0" presId="urn:microsoft.com/office/officeart/2009/3/layout/HorizontalOrganizationChart"/>
    <dgm:cxn modelId="{3AFDF2EC-B658-4A82-AEC8-E08375680838}" type="presParOf" srcId="{A563D532-CF3A-4A13-AB4C-8C5BB56191BC}" destId="{BABD9A4E-7396-4718-B0EC-B51F9874F57A}" srcOrd="0" destOrd="0" presId="urn:microsoft.com/office/officeart/2009/3/layout/HorizontalOrganizationChart"/>
    <dgm:cxn modelId="{F8120BF5-0E9D-45DC-BB83-42526C2283F8}" type="presParOf" srcId="{A563D532-CF3A-4A13-AB4C-8C5BB56191BC}" destId="{30838C75-5C02-491C-92C6-BCCAD0C6AC2E}" srcOrd="1" destOrd="0" presId="urn:microsoft.com/office/officeart/2009/3/layout/HorizontalOrganizationChart"/>
    <dgm:cxn modelId="{8833AE60-0EF3-44ED-85E0-C74524EDD8D1}" type="presParOf" srcId="{141CA193-9E19-4C5E-8B3C-62242E718DB6}" destId="{DB8B6C3B-929B-40A8-902E-7E0CDF08DF78}" srcOrd="1" destOrd="0" presId="urn:microsoft.com/office/officeart/2009/3/layout/HorizontalOrganizationChart"/>
    <dgm:cxn modelId="{A88B255C-DA30-4944-A59C-0F6EF2E3C139}" type="presParOf" srcId="{141CA193-9E19-4C5E-8B3C-62242E718DB6}" destId="{8E2B48DA-D1DF-4B7F-8490-784C0920FC2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832C5-F409-4ECD-9F0E-CD81279DE5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6A488D1-6319-4F97-BD02-0E6A313BDEEE}">
      <dgm:prSet phldrT="[Text]" custT="1"/>
      <dgm:spPr/>
      <dgm:t>
        <a:bodyPr/>
        <a:lstStyle/>
        <a:p>
          <a:r>
            <a:rPr lang="en-GB" sz="1400"/>
            <a:t>Common Core Template (AKA CCT)</a:t>
          </a:r>
        </a:p>
      </dgm:t>
    </dgm:pt>
    <dgm:pt modelId="{5F247A27-8DC7-4D0F-A027-4CF4A5DFC556}" type="parTrans" cxnId="{50FA802B-185C-42F9-9187-F91D977DAB7D}">
      <dgm:prSet/>
      <dgm:spPr/>
      <dgm:t>
        <a:bodyPr/>
        <a:lstStyle/>
        <a:p>
          <a:endParaRPr lang="en-GB" sz="1200"/>
        </a:p>
      </dgm:t>
    </dgm:pt>
    <dgm:pt modelId="{01A8A079-A453-449F-9734-AEFD4073376E}" type="sibTrans" cxnId="{50FA802B-185C-42F9-9187-F91D977DAB7D}">
      <dgm:prSet/>
      <dgm:spPr/>
      <dgm:t>
        <a:bodyPr/>
        <a:lstStyle/>
        <a:p>
          <a:endParaRPr lang="en-GB" sz="1200"/>
        </a:p>
      </dgm:t>
    </dgm:pt>
    <dgm:pt modelId="{8E5DCEBE-4814-4363-A6A5-E31C173AED20}">
      <dgm:prSet phldrT="[Text]" custT="1"/>
      <dgm:spPr/>
      <dgm:t>
        <a:bodyPr/>
        <a:lstStyle/>
        <a:p>
          <a:r>
            <a:rPr lang="en-GB" sz="1400"/>
            <a:t>High level project summary</a:t>
          </a:r>
        </a:p>
      </dgm:t>
    </dgm:pt>
    <dgm:pt modelId="{BE8CAA93-DF37-4BE7-8363-8E93088247A4}" type="parTrans" cxnId="{3E4A0C29-4571-4A36-8D26-E2589627B221}">
      <dgm:prSet/>
      <dgm:spPr/>
      <dgm:t>
        <a:bodyPr/>
        <a:lstStyle/>
        <a:p>
          <a:endParaRPr lang="en-GB" sz="1200"/>
        </a:p>
      </dgm:t>
    </dgm:pt>
    <dgm:pt modelId="{209830B3-8EB1-4E06-9710-A9D968049B64}" type="sibTrans" cxnId="{3E4A0C29-4571-4A36-8D26-E2589627B221}">
      <dgm:prSet/>
      <dgm:spPr/>
      <dgm:t>
        <a:bodyPr/>
        <a:lstStyle/>
        <a:p>
          <a:endParaRPr lang="en-GB" sz="1200"/>
        </a:p>
      </dgm:t>
    </dgm:pt>
    <dgm:pt modelId="{B5046C30-CE31-421B-854E-3B2E8880315C}">
      <dgm:prSet phldrT="[Text]" custT="1"/>
      <dgm:spPr/>
      <dgm:t>
        <a:bodyPr/>
        <a:lstStyle/>
        <a:p>
          <a:r>
            <a:rPr lang="en-GB" sz="1400"/>
            <a:t>Workplan and Sampling Memo</a:t>
          </a:r>
        </a:p>
      </dgm:t>
    </dgm:pt>
    <dgm:pt modelId="{AF125941-7E8C-4157-8A42-9974596EB3FE}" type="parTrans" cxnId="{5ED4E91D-8870-43D9-857A-96F5B1CE7213}">
      <dgm:prSet/>
      <dgm:spPr/>
      <dgm:t>
        <a:bodyPr/>
        <a:lstStyle/>
        <a:p>
          <a:endParaRPr lang="en-GB" sz="1200"/>
        </a:p>
      </dgm:t>
    </dgm:pt>
    <dgm:pt modelId="{5EDE45C7-E2E1-466F-A46A-71AFAFB8035F}" type="sibTrans" cxnId="{5ED4E91D-8870-43D9-857A-96F5B1CE7213}">
      <dgm:prSet/>
      <dgm:spPr/>
      <dgm:t>
        <a:bodyPr/>
        <a:lstStyle/>
        <a:p>
          <a:endParaRPr lang="en-GB" sz="1200"/>
        </a:p>
      </dgm:t>
    </dgm:pt>
    <dgm:pt modelId="{340FA2A5-01B1-42BA-B608-6A73D415A9FA}">
      <dgm:prSet phldrT="[Text]" custT="1"/>
      <dgm:spPr/>
      <dgm:t>
        <a:bodyPr/>
        <a:lstStyle/>
        <a:p>
          <a:r>
            <a:rPr lang="en-GB" sz="1400"/>
            <a:t>Review of core evaluation approach for PY2021-22</a:t>
          </a:r>
        </a:p>
      </dgm:t>
    </dgm:pt>
    <dgm:pt modelId="{D705DE56-8853-4DD8-B29F-54903DAEC605}" type="parTrans" cxnId="{FDC2754F-90D5-4D9B-89E6-AA9434F60328}">
      <dgm:prSet/>
      <dgm:spPr/>
      <dgm:t>
        <a:bodyPr/>
        <a:lstStyle/>
        <a:p>
          <a:endParaRPr lang="en-GB" sz="1200"/>
        </a:p>
      </dgm:t>
    </dgm:pt>
    <dgm:pt modelId="{C2FBAABD-4603-45E3-BF4E-1646EF516D46}" type="sibTrans" cxnId="{FDC2754F-90D5-4D9B-89E6-AA9434F60328}">
      <dgm:prSet/>
      <dgm:spPr/>
      <dgm:t>
        <a:bodyPr/>
        <a:lstStyle/>
        <a:p>
          <a:endParaRPr lang="en-GB" sz="1200"/>
        </a:p>
      </dgm:t>
    </dgm:pt>
    <dgm:pt modelId="{A86868AF-8278-4BFD-A61F-C3233A499486}">
      <dgm:prSet phldrT="[Text]" custT="1"/>
      <dgm:spPr/>
      <dgm:t>
        <a:bodyPr/>
        <a:lstStyle/>
        <a:p>
          <a:r>
            <a:rPr lang="en-GB" sz="1400"/>
            <a:t>Project eligibility</a:t>
          </a:r>
        </a:p>
      </dgm:t>
    </dgm:pt>
    <dgm:pt modelId="{99CF3665-E69D-40B3-B3E6-31E5B1CD6576}" type="parTrans" cxnId="{9360C12C-440E-4D12-988F-5F76B5795427}">
      <dgm:prSet/>
      <dgm:spPr/>
      <dgm:t>
        <a:bodyPr/>
        <a:lstStyle/>
        <a:p>
          <a:endParaRPr lang="en-GB" sz="1200"/>
        </a:p>
      </dgm:t>
    </dgm:pt>
    <dgm:pt modelId="{81FEFFF4-F83B-42C9-8A73-A84628C94F6B}" type="sibTrans" cxnId="{9360C12C-440E-4D12-988F-5F76B5795427}">
      <dgm:prSet/>
      <dgm:spPr/>
      <dgm:t>
        <a:bodyPr/>
        <a:lstStyle/>
        <a:p>
          <a:endParaRPr lang="en-GB" sz="1200"/>
        </a:p>
      </dgm:t>
    </dgm:pt>
    <dgm:pt modelId="{3B58502E-6281-49B2-84DF-31186FD025A2}">
      <dgm:prSet phldrT="[Text]" custT="1"/>
      <dgm:spPr/>
      <dgm:t>
        <a:bodyPr/>
        <a:lstStyle/>
        <a:p>
          <a:r>
            <a:rPr lang="en-GB" sz="1400"/>
            <a:t>MAT/EUL/baseline review</a:t>
          </a:r>
        </a:p>
      </dgm:t>
    </dgm:pt>
    <dgm:pt modelId="{E9960003-8AD2-47C5-B8CB-D7508C829712}" type="parTrans" cxnId="{46584912-7250-4F31-9C7A-238393BE4569}">
      <dgm:prSet/>
      <dgm:spPr/>
      <dgm:t>
        <a:bodyPr/>
        <a:lstStyle/>
        <a:p>
          <a:endParaRPr lang="en-GB" sz="1200"/>
        </a:p>
      </dgm:t>
    </dgm:pt>
    <dgm:pt modelId="{BBEA722E-5B5F-461B-803A-05CDC34688B5}" type="sibTrans" cxnId="{46584912-7250-4F31-9C7A-238393BE4569}">
      <dgm:prSet/>
      <dgm:spPr/>
      <dgm:t>
        <a:bodyPr/>
        <a:lstStyle/>
        <a:p>
          <a:endParaRPr lang="en-GB" sz="1200"/>
        </a:p>
      </dgm:t>
    </dgm:pt>
    <dgm:pt modelId="{7366B28D-FA6B-49D9-B5BA-E092A8A97975}">
      <dgm:prSet phldrT="[Text]" custT="1"/>
      <dgm:spPr/>
      <dgm:t>
        <a:bodyPr/>
        <a:lstStyle/>
        <a:p>
          <a:r>
            <a:rPr lang="en-GB" sz="1400"/>
            <a:t>EM&amp;V summary</a:t>
          </a:r>
        </a:p>
      </dgm:t>
    </dgm:pt>
    <dgm:pt modelId="{E684ED3B-FA67-4A36-B2C9-D3BED636E074}" type="parTrans" cxnId="{CEDDFF8E-AC32-43E4-892B-6176882F0CA4}">
      <dgm:prSet/>
      <dgm:spPr/>
      <dgm:t>
        <a:bodyPr/>
        <a:lstStyle/>
        <a:p>
          <a:endParaRPr lang="en-GB" sz="1200"/>
        </a:p>
      </dgm:t>
    </dgm:pt>
    <dgm:pt modelId="{9703B24E-AC05-4124-9971-2BC0D0CAC909}" type="sibTrans" cxnId="{CEDDFF8E-AC32-43E4-892B-6176882F0CA4}">
      <dgm:prSet/>
      <dgm:spPr/>
      <dgm:t>
        <a:bodyPr/>
        <a:lstStyle/>
        <a:p>
          <a:endParaRPr lang="en-GB" sz="1200"/>
        </a:p>
      </dgm:t>
    </dgm:pt>
    <dgm:pt modelId="{D5E59F1F-8582-4DDE-9BD7-FD1EE2029AE7}">
      <dgm:prSet phldrT="[Text]" custT="1"/>
      <dgm:spPr/>
      <dgm:t>
        <a:bodyPr/>
        <a:lstStyle/>
        <a:p>
          <a:r>
            <a:rPr lang="en-GB" sz="1400"/>
            <a:t>Impact results</a:t>
          </a:r>
        </a:p>
      </dgm:t>
    </dgm:pt>
    <dgm:pt modelId="{18BC57CC-064D-4B6E-B25B-8ABA98889829}" type="parTrans" cxnId="{E0D74576-0FAE-410C-A881-03550C4FAE85}">
      <dgm:prSet/>
      <dgm:spPr/>
      <dgm:t>
        <a:bodyPr/>
        <a:lstStyle/>
        <a:p>
          <a:endParaRPr lang="en-GB" sz="1200"/>
        </a:p>
      </dgm:t>
    </dgm:pt>
    <dgm:pt modelId="{B3785AD1-8AE0-47F8-A15A-0EE17858F529}" type="sibTrans" cxnId="{E0D74576-0FAE-410C-A881-03550C4FAE85}">
      <dgm:prSet/>
      <dgm:spPr/>
      <dgm:t>
        <a:bodyPr/>
        <a:lstStyle/>
        <a:p>
          <a:endParaRPr lang="en-GB" sz="1200"/>
        </a:p>
      </dgm:t>
    </dgm:pt>
    <dgm:pt modelId="{10073369-88D1-435A-B259-52AC1F9F145D}">
      <dgm:prSet phldrT="[Text]" custT="1"/>
      <dgm:spPr/>
      <dgm:t>
        <a:bodyPr/>
        <a:lstStyle/>
        <a:p>
          <a:r>
            <a:rPr lang="en-GB" sz="1400"/>
            <a:t>Discrepancy analysis</a:t>
          </a:r>
        </a:p>
      </dgm:t>
    </dgm:pt>
    <dgm:pt modelId="{3D8A27C2-DC47-49D7-82A6-21ECF9FFBA3D}" type="parTrans" cxnId="{519673EC-2105-4D42-A82D-00F7D1AEB2E6}">
      <dgm:prSet/>
      <dgm:spPr/>
      <dgm:t>
        <a:bodyPr/>
        <a:lstStyle/>
        <a:p>
          <a:endParaRPr lang="en-GB" sz="1200"/>
        </a:p>
      </dgm:t>
    </dgm:pt>
    <dgm:pt modelId="{68D9C659-4544-4C20-B16D-4AEB98552737}" type="sibTrans" cxnId="{519673EC-2105-4D42-A82D-00F7D1AEB2E6}">
      <dgm:prSet/>
      <dgm:spPr/>
      <dgm:t>
        <a:bodyPr/>
        <a:lstStyle/>
        <a:p>
          <a:endParaRPr lang="en-GB" sz="1200"/>
        </a:p>
      </dgm:t>
    </dgm:pt>
    <dgm:pt modelId="{9EC86047-280B-44FB-BFC5-716A76DDCCFC}">
      <dgm:prSet phldrT="[Text]" custT="1"/>
      <dgm:spPr/>
      <dgm:t>
        <a:bodyPr/>
        <a:lstStyle/>
        <a:p>
          <a:r>
            <a:rPr lang="en-GB" sz="1400"/>
            <a:t>Provides additional detail on sampling targets and precision estimates</a:t>
          </a:r>
        </a:p>
      </dgm:t>
    </dgm:pt>
    <dgm:pt modelId="{525DAFA4-2AAD-4BF3-ADFD-735381D96466}" type="parTrans" cxnId="{E640C5F0-A787-47F9-9527-34D24015B1DE}">
      <dgm:prSet/>
      <dgm:spPr/>
      <dgm:t>
        <a:bodyPr/>
        <a:lstStyle/>
        <a:p>
          <a:endParaRPr lang="en-GB" sz="1200"/>
        </a:p>
      </dgm:t>
    </dgm:pt>
    <dgm:pt modelId="{A12BA09A-F5EA-4206-A0EC-3EA820A55785}" type="sibTrans" cxnId="{E640C5F0-A787-47F9-9527-34D24015B1DE}">
      <dgm:prSet/>
      <dgm:spPr/>
      <dgm:t>
        <a:bodyPr/>
        <a:lstStyle/>
        <a:p>
          <a:endParaRPr lang="en-GB" sz="1200"/>
        </a:p>
      </dgm:t>
    </dgm:pt>
    <dgm:pt modelId="{B8790D74-4491-4B7C-838B-C47849F1592C}" type="pres">
      <dgm:prSet presAssocID="{99E832C5-F409-4ECD-9F0E-CD81279DE5D3}" presName="linear" presStyleCnt="0">
        <dgm:presLayoutVars>
          <dgm:animLvl val="lvl"/>
          <dgm:resizeHandles val="exact"/>
        </dgm:presLayoutVars>
      </dgm:prSet>
      <dgm:spPr/>
    </dgm:pt>
    <dgm:pt modelId="{3F264E45-95F4-432B-9433-29E0A96F2682}" type="pres">
      <dgm:prSet presAssocID="{F6A488D1-6319-4F97-BD02-0E6A313BDEEE}" presName="parentText" presStyleLbl="node1" presStyleIdx="0" presStyleCnt="2" custScaleY="47430">
        <dgm:presLayoutVars>
          <dgm:chMax val="0"/>
          <dgm:bulletEnabled val="1"/>
        </dgm:presLayoutVars>
      </dgm:prSet>
      <dgm:spPr/>
    </dgm:pt>
    <dgm:pt modelId="{4610AE94-4F10-46C3-8734-B03D8B02D83E}" type="pres">
      <dgm:prSet presAssocID="{F6A488D1-6319-4F97-BD02-0E6A313BDEEE}" presName="childText" presStyleLbl="revTx" presStyleIdx="0" presStyleCnt="2">
        <dgm:presLayoutVars>
          <dgm:bulletEnabled val="1"/>
        </dgm:presLayoutVars>
      </dgm:prSet>
      <dgm:spPr/>
    </dgm:pt>
    <dgm:pt modelId="{F6F0F937-55F5-46DA-9C32-CFEBB993676C}" type="pres">
      <dgm:prSet presAssocID="{B5046C30-CE31-421B-854E-3B2E8880315C}" presName="parentText" presStyleLbl="node1" presStyleIdx="1" presStyleCnt="2" custScaleY="54049">
        <dgm:presLayoutVars>
          <dgm:chMax val="0"/>
          <dgm:bulletEnabled val="1"/>
        </dgm:presLayoutVars>
      </dgm:prSet>
      <dgm:spPr/>
    </dgm:pt>
    <dgm:pt modelId="{8D4FB2C9-65CC-4B26-AF6B-247762F237A5}" type="pres">
      <dgm:prSet presAssocID="{B5046C30-CE31-421B-854E-3B2E8880315C}" presName="childText" presStyleLbl="revTx" presStyleIdx="1" presStyleCnt="2">
        <dgm:presLayoutVars>
          <dgm:bulletEnabled val="1"/>
        </dgm:presLayoutVars>
      </dgm:prSet>
      <dgm:spPr/>
    </dgm:pt>
  </dgm:ptLst>
  <dgm:cxnLst>
    <dgm:cxn modelId="{46584912-7250-4F31-9C7A-238393BE4569}" srcId="{F6A488D1-6319-4F97-BD02-0E6A313BDEEE}" destId="{3B58502E-6281-49B2-84DF-31186FD025A2}" srcOrd="2" destOrd="0" parTransId="{E9960003-8AD2-47C5-B8CB-D7508C829712}" sibTransId="{BBEA722E-5B5F-461B-803A-05CDC34688B5}"/>
    <dgm:cxn modelId="{1CB3C813-50AD-47B1-B640-11AF07B31E17}" type="presOf" srcId="{9EC86047-280B-44FB-BFC5-716A76DDCCFC}" destId="{8D4FB2C9-65CC-4B26-AF6B-247762F237A5}" srcOrd="0" destOrd="1" presId="urn:microsoft.com/office/officeart/2005/8/layout/vList2"/>
    <dgm:cxn modelId="{5ED4E91D-8870-43D9-857A-96F5B1CE7213}" srcId="{99E832C5-F409-4ECD-9F0E-CD81279DE5D3}" destId="{B5046C30-CE31-421B-854E-3B2E8880315C}" srcOrd="1" destOrd="0" parTransId="{AF125941-7E8C-4157-8A42-9974596EB3FE}" sibTransId="{5EDE45C7-E2E1-466F-A46A-71AFAFB8035F}"/>
    <dgm:cxn modelId="{A9DAC228-FD3A-46B4-810E-505AB3215B66}" type="presOf" srcId="{D5E59F1F-8582-4DDE-9BD7-FD1EE2029AE7}" destId="{4610AE94-4F10-46C3-8734-B03D8B02D83E}" srcOrd="0" destOrd="4" presId="urn:microsoft.com/office/officeart/2005/8/layout/vList2"/>
    <dgm:cxn modelId="{3E4A0C29-4571-4A36-8D26-E2589627B221}" srcId="{F6A488D1-6319-4F97-BD02-0E6A313BDEEE}" destId="{8E5DCEBE-4814-4363-A6A5-E31C173AED20}" srcOrd="0" destOrd="0" parTransId="{BE8CAA93-DF37-4BE7-8363-8E93088247A4}" sibTransId="{209830B3-8EB1-4E06-9710-A9D968049B64}"/>
    <dgm:cxn modelId="{50FA802B-185C-42F9-9187-F91D977DAB7D}" srcId="{99E832C5-F409-4ECD-9F0E-CD81279DE5D3}" destId="{F6A488D1-6319-4F97-BD02-0E6A313BDEEE}" srcOrd="0" destOrd="0" parTransId="{5F247A27-8DC7-4D0F-A027-4CF4A5DFC556}" sibTransId="{01A8A079-A453-449F-9734-AEFD4073376E}"/>
    <dgm:cxn modelId="{9360C12C-440E-4D12-988F-5F76B5795427}" srcId="{F6A488D1-6319-4F97-BD02-0E6A313BDEEE}" destId="{A86868AF-8278-4BFD-A61F-C3233A499486}" srcOrd="1" destOrd="0" parTransId="{99CF3665-E69D-40B3-B3E6-31E5B1CD6576}" sibTransId="{81FEFFF4-F83B-42C9-8A73-A84628C94F6B}"/>
    <dgm:cxn modelId="{99206A64-7FD9-4916-9D25-F7A91DAFC38B}" type="presOf" srcId="{3B58502E-6281-49B2-84DF-31186FD025A2}" destId="{4610AE94-4F10-46C3-8734-B03D8B02D83E}" srcOrd="0" destOrd="2" presId="urn:microsoft.com/office/officeart/2005/8/layout/vList2"/>
    <dgm:cxn modelId="{BF911A6E-339B-4FDE-A360-52F825BD903E}" type="presOf" srcId="{A86868AF-8278-4BFD-A61F-C3233A499486}" destId="{4610AE94-4F10-46C3-8734-B03D8B02D83E}" srcOrd="0" destOrd="1" presId="urn:microsoft.com/office/officeart/2005/8/layout/vList2"/>
    <dgm:cxn modelId="{FDC2754F-90D5-4D9B-89E6-AA9434F60328}" srcId="{B5046C30-CE31-421B-854E-3B2E8880315C}" destId="{340FA2A5-01B1-42BA-B608-6A73D415A9FA}" srcOrd="0" destOrd="0" parTransId="{D705DE56-8853-4DD8-B29F-54903DAEC605}" sibTransId="{C2FBAABD-4603-45E3-BF4E-1646EF516D46}"/>
    <dgm:cxn modelId="{E0D74576-0FAE-410C-A881-03550C4FAE85}" srcId="{F6A488D1-6319-4F97-BD02-0E6A313BDEEE}" destId="{D5E59F1F-8582-4DDE-9BD7-FD1EE2029AE7}" srcOrd="4" destOrd="0" parTransId="{18BC57CC-064D-4B6E-B25B-8ABA98889829}" sibTransId="{B3785AD1-8AE0-47F8-A15A-0EE17858F529}"/>
    <dgm:cxn modelId="{C1414C56-80D6-4AEA-B7A4-F17DBDB886B9}" type="presOf" srcId="{B5046C30-CE31-421B-854E-3B2E8880315C}" destId="{F6F0F937-55F5-46DA-9C32-CFEBB993676C}" srcOrd="0" destOrd="0" presId="urn:microsoft.com/office/officeart/2005/8/layout/vList2"/>
    <dgm:cxn modelId="{CEDDFF8E-AC32-43E4-892B-6176882F0CA4}" srcId="{F6A488D1-6319-4F97-BD02-0E6A313BDEEE}" destId="{7366B28D-FA6B-49D9-B5BA-E092A8A97975}" srcOrd="3" destOrd="0" parTransId="{E684ED3B-FA67-4A36-B2C9-D3BED636E074}" sibTransId="{9703B24E-AC05-4124-9971-2BC0D0CAC909}"/>
    <dgm:cxn modelId="{645B499B-5569-4407-9E37-BDC28A9046E9}" type="presOf" srcId="{F6A488D1-6319-4F97-BD02-0E6A313BDEEE}" destId="{3F264E45-95F4-432B-9433-29E0A96F2682}" srcOrd="0" destOrd="0" presId="urn:microsoft.com/office/officeart/2005/8/layout/vList2"/>
    <dgm:cxn modelId="{2DEE829F-E1FF-4C98-8696-F82EE97E4FD5}" type="presOf" srcId="{10073369-88D1-435A-B259-52AC1F9F145D}" destId="{4610AE94-4F10-46C3-8734-B03D8B02D83E}" srcOrd="0" destOrd="5" presId="urn:microsoft.com/office/officeart/2005/8/layout/vList2"/>
    <dgm:cxn modelId="{BDD3BCD3-61B3-4CBB-B0C7-4EC3609BA111}" type="presOf" srcId="{99E832C5-F409-4ECD-9F0E-CD81279DE5D3}" destId="{B8790D74-4491-4B7C-838B-C47849F1592C}" srcOrd="0" destOrd="0" presId="urn:microsoft.com/office/officeart/2005/8/layout/vList2"/>
    <dgm:cxn modelId="{7EEA79D6-63E3-40B2-B539-55BB0C7E613A}" type="presOf" srcId="{8E5DCEBE-4814-4363-A6A5-E31C173AED20}" destId="{4610AE94-4F10-46C3-8734-B03D8B02D83E}" srcOrd="0" destOrd="0" presId="urn:microsoft.com/office/officeart/2005/8/layout/vList2"/>
    <dgm:cxn modelId="{C3794FE1-91E8-444A-A0F4-C61B045DFD6E}" type="presOf" srcId="{340FA2A5-01B1-42BA-B608-6A73D415A9FA}" destId="{8D4FB2C9-65CC-4B26-AF6B-247762F237A5}" srcOrd="0" destOrd="0" presId="urn:microsoft.com/office/officeart/2005/8/layout/vList2"/>
    <dgm:cxn modelId="{519673EC-2105-4D42-A82D-00F7D1AEB2E6}" srcId="{F6A488D1-6319-4F97-BD02-0E6A313BDEEE}" destId="{10073369-88D1-435A-B259-52AC1F9F145D}" srcOrd="5" destOrd="0" parTransId="{3D8A27C2-DC47-49D7-82A6-21ECF9FFBA3D}" sibTransId="{68D9C659-4544-4C20-B16D-4AEB98552737}"/>
    <dgm:cxn modelId="{E640C5F0-A787-47F9-9527-34D24015B1DE}" srcId="{B5046C30-CE31-421B-854E-3B2E8880315C}" destId="{9EC86047-280B-44FB-BFC5-716A76DDCCFC}" srcOrd="1" destOrd="0" parTransId="{525DAFA4-2AAD-4BF3-ADFD-735381D96466}" sibTransId="{A12BA09A-F5EA-4206-A0EC-3EA820A55785}"/>
    <dgm:cxn modelId="{9A760BFF-5D26-4FDC-B93E-930EBBC02A2D}" type="presOf" srcId="{7366B28D-FA6B-49D9-B5BA-E092A8A97975}" destId="{4610AE94-4F10-46C3-8734-B03D8B02D83E}" srcOrd="0" destOrd="3" presId="urn:microsoft.com/office/officeart/2005/8/layout/vList2"/>
    <dgm:cxn modelId="{3D225B10-FE5E-4FF0-AF84-9FB3AFF3B08A}" type="presParOf" srcId="{B8790D74-4491-4B7C-838B-C47849F1592C}" destId="{3F264E45-95F4-432B-9433-29E0A96F2682}" srcOrd="0" destOrd="0" presId="urn:microsoft.com/office/officeart/2005/8/layout/vList2"/>
    <dgm:cxn modelId="{6EB3E992-D118-4B06-8DA0-891A7E109A4A}" type="presParOf" srcId="{B8790D74-4491-4B7C-838B-C47849F1592C}" destId="{4610AE94-4F10-46C3-8734-B03D8B02D83E}" srcOrd="1" destOrd="0" presId="urn:microsoft.com/office/officeart/2005/8/layout/vList2"/>
    <dgm:cxn modelId="{CE6DAA79-5B50-4256-8B23-1B71C1056127}" type="presParOf" srcId="{B8790D74-4491-4B7C-838B-C47849F1592C}" destId="{F6F0F937-55F5-46DA-9C32-CFEBB993676C}" srcOrd="2" destOrd="0" presId="urn:microsoft.com/office/officeart/2005/8/layout/vList2"/>
    <dgm:cxn modelId="{C6432AEA-E164-4AE7-9649-5DE7E80AA079}" type="presParOf" srcId="{B8790D74-4491-4B7C-838B-C47849F1592C}" destId="{8D4FB2C9-65CC-4B26-AF6B-247762F237A5}"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710DF-A5EC-47AB-BE66-AF8392AF6E66}"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9089F4FC-CFE6-4941-B569-C841E582075A}">
      <dgm:prSet/>
      <dgm:spPr/>
      <dgm:t>
        <a:bodyPr/>
        <a:lstStyle/>
        <a:p>
          <a:r>
            <a:rPr lang="en-GB" b="0" dirty="0"/>
            <a:t>Overall</a:t>
          </a:r>
          <a:endParaRPr lang="en-US" dirty="0"/>
        </a:p>
      </dgm:t>
    </dgm:pt>
    <dgm:pt modelId="{0A23BA3C-D4DD-4C6B-BA13-BD8979E5A26F}" type="parTrans" cxnId="{1DBD3753-8DFB-4711-925E-1ADC5CDAECEB}">
      <dgm:prSet/>
      <dgm:spPr/>
      <dgm:t>
        <a:bodyPr/>
        <a:lstStyle/>
        <a:p>
          <a:endParaRPr lang="en-GB"/>
        </a:p>
      </dgm:t>
    </dgm:pt>
    <dgm:pt modelId="{CC26C508-106F-4CB1-B4E6-CB99F8697FAB}" type="sibTrans" cxnId="{1DBD3753-8DFB-4711-925E-1ADC5CDAECEB}">
      <dgm:prSet/>
      <dgm:spPr/>
      <dgm:t>
        <a:bodyPr/>
        <a:lstStyle/>
        <a:p>
          <a:endParaRPr lang="en-GB"/>
        </a:p>
      </dgm:t>
    </dgm:pt>
    <dgm:pt modelId="{B2861BA0-A9D6-4C54-A958-DF8DAD921FFE}">
      <dgm:prSet/>
      <dgm:spPr/>
      <dgm:t>
        <a:bodyPr/>
        <a:lstStyle/>
        <a:p>
          <a:r>
            <a:rPr lang="en-GB" b="0"/>
            <a:t>Gross Specific</a:t>
          </a:r>
          <a:endParaRPr lang="en-US"/>
        </a:p>
      </dgm:t>
    </dgm:pt>
    <dgm:pt modelId="{7AD6F311-BEAF-433B-91B4-6E14F133399B}" type="parTrans" cxnId="{B14F0F73-8889-4570-B01D-FD2D6EF01008}">
      <dgm:prSet/>
      <dgm:spPr/>
      <dgm:t>
        <a:bodyPr/>
        <a:lstStyle/>
        <a:p>
          <a:endParaRPr lang="en-GB"/>
        </a:p>
      </dgm:t>
    </dgm:pt>
    <dgm:pt modelId="{1D6F1662-1960-4F77-BD6E-07F41A26978F}" type="sibTrans" cxnId="{B14F0F73-8889-4570-B01D-FD2D6EF01008}">
      <dgm:prSet/>
      <dgm:spPr/>
      <dgm:t>
        <a:bodyPr/>
        <a:lstStyle/>
        <a:p>
          <a:endParaRPr lang="en-GB"/>
        </a:p>
      </dgm:t>
    </dgm:pt>
    <dgm:pt modelId="{A6C3CBE5-C781-4BC2-B3C4-741025EF6D48}">
      <dgm:prSet/>
      <dgm:spPr/>
      <dgm:t>
        <a:bodyPr/>
        <a:lstStyle/>
        <a:p>
          <a:r>
            <a:rPr lang="en-GB" b="0"/>
            <a:t>Net Specific</a:t>
          </a:r>
          <a:endParaRPr lang="en-US"/>
        </a:p>
      </dgm:t>
    </dgm:pt>
    <dgm:pt modelId="{8DB9D433-196B-40BE-A1AC-A5CA7C36CC33}" type="parTrans" cxnId="{CC266535-4A7F-446A-95AF-A9ABE152332E}">
      <dgm:prSet/>
      <dgm:spPr/>
      <dgm:t>
        <a:bodyPr/>
        <a:lstStyle/>
        <a:p>
          <a:endParaRPr lang="en-GB"/>
        </a:p>
      </dgm:t>
    </dgm:pt>
    <dgm:pt modelId="{D23E0B67-7897-46C0-9DA0-49843688F1F2}" type="sibTrans" cxnId="{CC266535-4A7F-446A-95AF-A9ABE152332E}">
      <dgm:prSet/>
      <dgm:spPr/>
      <dgm:t>
        <a:bodyPr/>
        <a:lstStyle/>
        <a:p>
          <a:endParaRPr lang="en-GB"/>
        </a:p>
      </dgm:t>
    </dgm:pt>
    <dgm:pt modelId="{44F9B5C8-CA20-4C25-99A4-1FDC0BE2D387}" type="pres">
      <dgm:prSet presAssocID="{4F5710DF-A5EC-47AB-BE66-AF8392AF6E66}" presName="CompostProcess" presStyleCnt="0">
        <dgm:presLayoutVars>
          <dgm:dir/>
          <dgm:resizeHandles val="exact"/>
        </dgm:presLayoutVars>
      </dgm:prSet>
      <dgm:spPr/>
    </dgm:pt>
    <dgm:pt modelId="{2A842A5E-E8F5-4894-9970-392BE7EF0674}" type="pres">
      <dgm:prSet presAssocID="{4F5710DF-A5EC-47AB-BE66-AF8392AF6E66}" presName="arrow" presStyleLbl="bgShp" presStyleIdx="0" presStyleCnt="1"/>
      <dgm:spPr/>
    </dgm:pt>
    <dgm:pt modelId="{4DC34660-0CAC-443D-991D-3355CD6BC694}" type="pres">
      <dgm:prSet presAssocID="{4F5710DF-A5EC-47AB-BE66-AF8392AF6E66}" presName="linearProcess" presStyleCnt="0"/>
      <dgm:spPr/>
    </dgm:pt>
    <dgm:pt modelId="{6114710E-58DF-4F70-BAF6-13F4F97A2D82}" type="pres">
      <dgm:prSet presAssocID="{9089F4FC-CFE6-4941-B569-C841E582075A}" presName="textNode" presStyleLbl="node1" presStyleIdx="0" presStyleCnt="3">
        <dgm:presLayoutVars>
          <dgm:bulletEnabled val="1"/>
        </dgm:presLayoutVars>
      </dgm:prSet>
      <dgm:spPr/>
    </dgm:pt>
    <dgm:pt modelId="{33F60A85-0975-46BC-AD18-A1BE1F7AEEF5}" type="pres">
      <dgm:prSet presAssocID="{CC26C508-106F-4CB1-B4E6-CB99F8697FAB}" presName="sibTrans" presStyleCnt="0"/>
      <dgm:spPr/>
    </dgm:pt>
    <dgm:pt modelId="{65324290-193C-4941-AE9B-D04BAFF398EC}" type="pres">
      <dgm:prSet presAssocID="{B2861BA0-A9D6-4C54-A958-DF8DAD921FFE}" presName="textNode" presStyleLbl="node1" presStyleIdx="1" presStyleCnt="3">
        <dgm:presLayoutVars>
          <dgm:bulletEnabled val="1"/>
        </dgm:presLayoutVars>
      </dgm:prSet>
      <dgm:spPr/>
    </dgm:pt>
    <dgm:pt modelId="{359983D7-DCA6-4007-9078-7C84A9D483E6}" type="pres">
      <dgm:prSet presAssocID="{1D6F1662-1960-4F77-BD6E-07F41A26978F}" presName="sibTrans" presStyleCnt="0"/>
      <dgm:spPr/>
    </dgm:pt>
    <dgm:pt modelId="{D9CF345B-55E6-44C4-AFFB-E6BB5665E5F0}" type="pres">
      <dgm:prSet presAssocID="{A6C3CBE5-C781-4BC2-B3C4-741025EF6D48}" presName="textNode" presStyleLbl="node1" presStyleIdx="2" presStyleCnt="3">
        <dgm:presLayoutVars>
          <dgm:bulletEnabled val="1"/>
        </dgm:presLayoutVars>
      </dgm:prSet>
      <dgm:spPr/>
    </dgm:pt>
  </dgm:ptLst>
  <dgm:cxnLst>
    <dgm:cxn modelId="{FE3FAB2B-B6E6-429F-90A4-E980D3CED4A6}" type="presOf" srcId="{9089F4FC-CFE6-4941-B569-C841E582075A}" destId="{6114710E-58DF-4F70-BAF6-13F4F97A2D82}" srcOrd="0" destOrd="0" presId="urn:microsoft.com/office/officeart/2005/8/layout/hProcess9"/>
    <dgm:cxn modelId="{CC266535-4A7F-446A-95AF-A9ABE152332E}" srcId="{4F5710DF-A5EC-47AB-BE66-AF8392AF6E66}" destId="{A6C3CBE5-C781-4BC2-B3C4-741025EF6D48}" srcOrd="2" destOrd="0" parTransId="{8DB9D433-196B-40BE-A1AC-A5CA7C36CC33}" sibTransId="{D23E0B67-7897-46C0-9DA0-49843688F1F2}"/>
    <dgm:cxn modelId="{478A5D6A-2889-4243-90F0-2C32D40C3A06}" type="presOf" srcId="{B2861BA0-A9D6-4C54-A958-DF8DAD921FFE}" destId="{65324290-193C-4941-AE9B-D04BAFF398EC}" srcOrd="0" destOrd="0" presId="urn:microsoft.com/office/officeart/2005/8/layout/hProcess9"/>
    <dgm:cxn modelId="{50B73D4D-7110-4F25-862A-A9DCE0832B5D}" type="presOf" srcId="{4F5710DF-A5EC-47AB-BE66-AF8392AF6E66}" destId="{44F9B5C8-CA20-4C25-99A4-1FDC0BE2D387}" srcOrd="0" destOrd="0" presId="urn:microsoft.com/office/officeart/2005/8/layout/hProcess9"/>
    <dgm:cxn modelId="{B14F0F73-8889-4570-B01D-FD2D6EF01008}" srcId="{4F5710DF-A5EC-47AB-BE66-AF8392AF6E66}" destId="{B2861BA0-A9D6-4C54-A958-DF8DAD921FFE}" srcOrd="1" destOrd="0" parTransId="{7AD6F311-BEAF-433B-91B4-6E14F133399B}" sibTransId="{1D6F1662-1960-4F77-BD6E-07F41A26978F}"/>
    <dgm:cxn modelId="{1DBD3753-8DFB-4711-925E-1ADC5CDAECEB}" srcId="{4F5710DF-A5EC-47AB-BE66-AF8392AF6E66}" destId="{9089F4FC-CFE6-4941-B569-C841E582075A}" srcOrd="0" destOrd="0" parTransId="{0A23BA3C-D4DD-4C6B-BA13-BD8979E5A26F}" sibTransId="{CC26C508-106F-4CB1-B4E6-CB99F8697FAB}"/>
    <dgm:cxn modelId="{6D53CFDA-C07E-4C37-97EA-31390AC49E81}" type="presOf" srcId="{A6C3CBE5-C781-4BC2-B3C4-741025EF6D48}" destId="{D9CF345B-55E6-44C4-AFFB-E6BB5665E5F0}" srcOrd="0" destOrd="0" presId="urn:microsoft.com/office/officeart/2005/8/layout/hProcess9"/>
    <dgm:cxn modelId="{6697E7E3-DB4A-41B7-A43C-00FF0534318E}" type="presParOf" srcId="{44F9B5C8-CA20-4C25-99A4-1FDC0BE2D387}" destId="{2A842A5E-E8F5-4894-9970-392BE7EF0674}" srcOrd="0" destOrd="0" presId="urn:microsoft.com/office/officeart/2005/8/layout/hProcess9"/>
    <dgm:cxn modelId="{1425C085-C373-41CA-A41E-E20C8EAAA45E}" type="presParOf" srcId="{44F9B5C8-CA20-4C25-99A4-1FDC0BE2D387}" destId="{4DC34660-0CAC-443D-991D-3355CD6BC694}" srcOrd="1" destOrd="0" presId="urn:microsoft.com/office/officeart/2005/8/layout/hProcess9"/>
    <dgm:cxn modelId="{9F93833D-6C0D-47B2-BD69-9AEF65F6E4C0}" type="presParOf" srcId="{4DC34660-0CAC-443D-991D-3355CD6BC694}" destId="{6114710E-58DF-4F70-BAF6-13F4F97A2D82}" srcOrd="0" destOrd="0" presId="urn:microsoft.com/office/officeart/2005/8/layout/hProcess9"/>
    <dgm:cxn modelId="{6957A7A4-E8D6-40D6-AB3C-4C64BCB309F4}" type="presParOf" srcId="{4DC34660-0CAC-443D-991D-3355CD6BC694}" destId="{33F60A85-0975-46BC-AD18-A1BE1F7AEEF5}" srcOrd="1" destOrd="0" presId="urn:microsoft.com/office/officeart/2005/8/layout/hProcess9"/>
    <dgm:cxn modelId="{AC3F0C72-A225-4D42-8A9D-64685BA892BD}" type="presParOf" srcId="{4DC34660-0CAC-443D-991D-3355CD6BC694}" destId="{65324290-193C-4941-AE9B-D04BAFF398EC}" srcOrd="2" destOrd="0" presId="urn:microsoft.com/office/officeart/2005/8/layout/hProcess9"/>
    <dgm:cxn modelId="{3FF70819-B6A0-48CC-BB12-83B9DF4DE77B}" type="presParOf" srcId="{4DC34660-0CAC-443D-991D-3355CD6BC694}" destId="{359983D7-DCA6-4007-9078-7C84A9D483E6}" srcOrd="3" destOrd="0" presId="urn:microsoft.com/office/officeart/2005/8/layout/hProcess9"/>
    <dgm:cxn modelId="{05960395-5C4A-460E-A4DD-7FB515B68ADA}" type="presParOf" srcId="{4DC34660-0CAC-443D-991D-3355CD6BC694}" destId="{D9CF345B-55E6-44C4-AFFB-E6BB5665E5F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43E8E6-39E2-439B-B885-4A9459F583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9EAFD61-7F83-4317-BFEB-D27943082C84}">
      <dgm:prSet/>
      <dgm:spPr/>
      <dgm:t>
        <a:bodyPr/>
        <a:lstStyle/>
        <a:p>
          <a:r>
            <a:rPr lang="en-GB" b="0" dirty="0"/>
            <a:t>Comments are due by close of business May 1, 2024</a:t>
          </a:r>
          <a:endParaRPr lang="en-US" dirty="0"/>
        </a:p>
      </dgm:t>
    </dgm:pt>
    <dgm:pt modelId="{258B3BB1-491B-4D1E-9E38-2392DED31284}" type="parTrans" cxnId="{9AD9FB1B-4169-43E5-8E71-7FAE1C3C7693}">
      <dgm:prSet/>
      <dgm:spPr/>
      <dgm:t>
        <a:bodyPr/>
        <a:lstStyle/>
        <a:p>
          <a:endParaRPr lang="en-GB"/>
        </a:p>
      </dgm:t>
    </dgm:pt>
    <dgm:pt modelId="{664BFA1B-7668-410E-8B5D-4E95EE9CD97B}" type="sibTrans" cxnId="{9AD9FB1B-4169-43E5-8E71-7FAE1C3C7693}">
      <dgm:prSet/>
      <dgm:spPr/>
      <dgm:t>
        <a:bodyPr/>
        <a:lstStyle/>
        <a:p>
          <a:endParaRPr lang="en-GB"/>
        </a:p>
      </dgm:t>
    </dgm:pt>
    <dgm:pt modelId="{7974CA01-2D3C-47ED-8C02-36D8E82385DD}">
      <dgm:prSet/>
      <dgm:spPr/>
      <dgm:t>
        <a:bodyPr/>
        <a:lstStyle/>
        <a:p>
          <a:r>
            <a:rPr lang="en-US" dirty="0"/>
            <a:t>Responses will be compiled in a workbook that will be uploaded on pda.energydataweb.com with the final report.</a:t>
          </a:r>
        </a:p>
      </dgm:t>
    </dgm:pt>
    <dgm:pt modelId="{60B7F1AE-76D0-4499-8EE1-86294AC588DD}" type="parTrans" cxnId="{A88A2234-5253-44C8-895B-73847FB69C61}">
      <dgm:prSet/>
      <dgm:spPr/>
      <dgm:t>
        <a:bodyPr/>
        <a:lstStyle/>
        <a:p>
          <a:endParaRPr lang="en-GB"/>
        </a:p>
      </dgm:t>
    </dgm:pt>
    <dgm:pt modelId="{10A5A8BA-9AE8-4160-AF3A-0598AF1EE127}" type="sibTrans" cxnId="{A88A2234-5253-44C8-895B-73847FB69C61}">
      <dgm:prSet/>
      <dgm:spPr/>
      <dgm:t>
        <a:bodyPr/>
        <a:lstStyle/>
        <a:p>
          <a:endParaRPr lang="en-GB"/>
        </a:p>
      </dgm:t>
    </dgm:pt>
    <dgm:pt modelId="{B5B9DD2F-EECD-4BB3-82CF-A44372AEF1A2}">
      <dgm:prSet/>
      <dgm:spPr/>
      <dgm:t>
        <a:bodyPr/>
        <a:lstStyle/>
        <a:p>
          <a:r>
            <a:rPr lang="en-US"/>
            <a:t>Final Report</a:t>
          </a:r>
        </a:p>
      </dgm:t>
    </dgm:pt>
    <dgm:pt modelId="{98FC3E41-6144-4E69-85EB-16CE5FA4D37B}" type="parTrans" cxnId="{F368560A-F4C4-4339-BCF8-E0B582DF6669}">
      <dgm:prSet/>
      <dgm:spPr/>
      <dgm:t>
        <a:bodyPr/>
        <a:lstStyle/>
        <a:p>
          <a:endParaRPr lang="en-GB"/>
        </a:p>
      </dgm:t>
    </dgm:pt>
    <dgm:pt modelId="{18613278-25EC-42F2-AF88-789AABC1D41B}" type="sibTrans" cxnId="{F368560A-F4C4-4339-BCF8-E0B582DF6669}">
      <dgm:prSet/>
      <dgm:spPr/>
      <dgm:t>
        <a:bodyPr/>
        <a:lstStyle/>
        <a:p>
          <a:endParaRPr lang="en-GB"/>
        </a:p>
      </dgm:t>
    </dgm:pt>
    <dgm:pt modelId="{54B9F80E-6574-47A1-B8BB-E064A3711D62}">
      <dgm:prSet/>
      <dgm:spPr/>
      <dgm:t>
        <a:bodyPr/>
        <a:lstStyle/>
        <a:p>
          <a:r>
            <a:rPr lang="en-US" dirty="0"/>
            <a:t>Final report is scheduled to be posted May 13, 2024.</a:t>
          </a:r>
        </a:p>
      </dgm:t>
    </dgm:pt>
    <dgm:pt modelId="{703D3FD9-D20A-4DFB-9946-D42565A2EED1}" type="parTrans" cxnId="{3D32431A-6BCA-44E6-8732-0F3A37EB63F7}">
      <dgm:prSet/>
      <dgm:spPr/>
      <dgm:t>
        <a:bodyPr/>
        <a:lstStyle/>
        <a:p>
          <a:endParaRPr lang="en-GB"/>
        </a:p>
      </dgm:t>
    </dgm:pt>
    <dgm:pt modelId="{3A119983-C3B0-4B67-B5CD-6C0D61B3F264}" type="sibTrans" cxnId="{3D32431A-6BCA-44E6-8732-0F3A37EB63F7}">
      <dgm:prSet/>
      <dgm:spPr/>
      <dgm:t>
        <a:bodyPr/>
        <a:lstStyle/>
        <a:p>
          <a:endParaRPr lang="en-GB"/>
        </a:p>
      </dgm:t>
    </dgm:pt>
    <dgm:pt modelId="{BB362FB7-B06B-4DD6-A44D-97F352AA7EEA}" type="pres">
      <dgm:prSet presAssocID="{E043E8E6-39E2-439B-B885-4A9459F583D5}" presName="linear" presStyleCnt="0">
        <dgm:presLayoutVars>
          <dgm:animLvl val="lvl"/>
          <dgm:resizeHandles val="exact"/>
        </dgm:presLayoutVars>
      </dgm:prSet>
      <dgm:spPr/>
    </dgm:pt>
    <dgm:pt modelId="{1273FD9D-78AB-441D-BEB0-9D9EB4139D66}" type="pres">
      <dgm:prSet presAssocID="{49EAFD61-7F83-4317-BFEB-D27943082C84}" presName="parentText" presStyleLbl="node1" presStyleIdx="0" presStyleCnt="2">
        <dgm:presLayoutVars>
          <dgm:chMax val="0"/>
          <dgm:bulletEnabled val="1"/>
        </dgm:presLayoutVars>
      </dgm:prSet>
      <dgm:spPr/>
    </dgm:pt>
    <dgm:pt modelId="{29B4EF7C-32B9-47DD-A9C5-1E264CDAAC24}" type="pres">
      <dgm:prSet presAssocID="{49EAFD61-7F83-4317-BFEB-D27943082C84}" presName="childText" presStyleLbl="revTx" presStyleIdx="0" presStyleCnt="2">
        <dgm:presLayoutVars>
          <dgm:bulletEnabled val="1"/>
        </dgm:presLayoutVars>
      </dgm:prSet>
      <dgm:spPr/>
    </dgm:pt>
    <dgm:pt modelId="{5122BC8A-254D-4405-92B5-2E982F6AA5C1}" type="pres">
      <dgm:prSet presAssocID="{B5B9DD2F-EECD-4BB3-82CF-A44372AEF1A2}" presName="parentText" presStyleLbl="node1" presStyleIdx="1" presStyleCnt="2">
        <dgm:presLayoutVars>
          <dgm:chMax val="0"/>
          <dgm:bulletEnabled val="1"/>
        </dgm:presLayoutVars>
      </dgm:prSet>
      <dgm:spPr/>
    </dgm:pt>
    <dgm:pt modelId="{3AFC1542-E74E-4DD6-9357-FD83E04B144C}" type="pres">
      <dgm:prSet presAssocID="{B5B9DD2F-EECD-4BB3-82CF-A44372AEF1A2}" presName="childText" presStyleLbl="revTx" presStyleIdx="1" presStyleCnt="2">
        <dgm:presLayoutVars>
          <dgm:bulletEnabled val="1"/>
        </dgm:presLayoutVars>
      </dgm:prSet>
      <dgm:spPr/>
    </dgm:pt>
  </dgm:ptLst>
  <dgm:cxnLst>
    <dgm:cxn modelId="{F368560A-F4C4-4339-BCF8-E0B582DF6669}" srcId="{E043E8E6-39E2-439B-B885-4A9459F583D5}" destId="{B5B9DD2F-EECD-4BB3-82CF-A44372AEF1A2}" srcOrd="1" destOrd="0" parTransId="{98FC3E41-6144-4E69-85EB-16CE5FA4D37B}" sibTransId="{18613278-25EC-42F2-AF88-789AABC1D41B}"/>
    <dgm:cxn modelId="{3D32431A-6BCA-44E6-8732-0F3A37EB63F7}" srcId="{B5B9DD2F-EECD-4BB3-82CF-A44372AEF1A2}" destId="{54B9F80E-6574-47A1-B8BB-E064A3711D62}" srcOrd="0" destOrd="0" parTransId="{703D3FD9-D20A-4DFB-9946-D42565A2EED1}" sibTransId="{3A119983-C3B0-4B67-B5CD-6C0D61B3F264}"/>
    <dgm:cxn modelId="{9AD9FB1B-4169-43E5-8E71-7FAE1C3C7693}" srcId="{E043E8E6-39E2-439B-B885-4A9459F583D5}" destId="{49EAFD61-7F83-4317-BFEB-D27943082C84}" srcOrd="0" destOrd="0" parTransId="{258B3BB1-491B-4D1E-9E38-2392DED31284}" sibTransId="{664BFA1B-7668-410E-8B5D-4E95EE9CD97B}"/>
    <dgm:cxn modelId="{A88A2234-5253-44C8-895B-73847FB69C61}" srcId="{49EAFD61-7F83-4317-BFEB-D27943082C84}" destId="{7974CA01-2D3C-47ED-8C02-36D8E82385DD}" srcOrd="0" destOrd="0" parTransId="{60B7F1AE-76D0-4499-8EE1-86294AC588DD}" sibTransId="{10A5A8BA-9AE8-4160-AF3A-0598AF1EE127}"/>
    <dgm:cxn modelId="{465C91A1-EC26-4C1D-A4B2-9F0E5D2BC348}" type="presOf" srcId="{54B9F80E-6574-47A1-B8BB-E064A3711D62}" destId="{3AFC1542-E74E-4DD6-9357-FD83E04B144C}" srcOrd="0" destOrd="0" presId="urn:microsoft.com/office/officeart/2005/8/layout/vList2"/>
    <dgm:cxn modelId="{FBDB86A4-3F6B-4DAC-8F6B-DFC6B662E2B6}" type="presOf" srcId="{E043E8E6-39E2-439B-B885-4A9459F583D5}" destId="{BB362FB7-B06B-4DD6-A44D-97F352AA7EEA}" srcOrd="0" destOrd="0" presId="urn:microsoft.com/office/officeart/2005/8/layout/vList2"/>
    <dgm:cxn modelId="{F50159A9-5BDE-4F26-B0F5-BA374320BEB3}" type="presOf" srcId="{7974CA01-2D3C-47ED-8C02-36D8E82385DD}" destId="{29B4EF7C-32B9-47DD-A9C5-1E264CDAAC24}" srcOrd="0" destOrd="0" presId="urn:microsoft.com/office/officeart/2005/8/layout/vList2"/>
    <dgm:cxn modelId="{CDCD33B0-F1D4-4166-A942-D3D5AD586062}" type="presOf" srcId="{49EAFD61-7F83-4317-BFEB-D27943082C84}" destId="{1273FD9D-78AB-441D-BEB0-9D9EB4139D66}" srcOrd="0" destOrd="0" presId="urn:microsoft.com/office/officeart/2005/8/layout/vList2"/>
    <dgm:cxn modelId="{5339F7CE-0313-4F76-A56B-5F0061C95EA8}" type="presOf" srcId="{B5B9DD2F-EECD-4BB3-82CF-A44372AEF1A2}" destId="{5122BC8A-254D-4405-92B5-2E982F6AA5C1}" srcOrd="0" destOrd="0" presId="urn:microsoft.com/office/officeart/2005/8/layout/vList2"/>
    <dgm:cxn modelId="{15A4DC3B-AB1B-4541-9BEB-47A4A4A11319}" type="presParOf" srcId="{BB362FB7-B06B-4DD6-A44D-97F352AA7EEA}" destId="{1273FD9D-78AB-441D-BEB0-9D9EB4139D66}" srcOrd="0" destOrd="0" presId="urn:microsoft.com/office/officeart/2005/8/layout/vList2"/>
    <dgm:cxn modelId="{8D40A9D7-EBDE-43CE-AEAF-5096E0B50729}" type="presParOf" srcId="{BB362FB7-B06B-4DD6-A44D-97F352AA7EEA}" destId="{29B4EF7C-32B9-47DD-A9C5-1E264CDAAC24}" srcOrd="1" destOrd="0" presId="urn:microsoft.com/office/officeart/2005/8/layout/vList2"/>
    <dgm:cxn modelId="{3C2A8D46-3B69-4BA1-ADFF-40F8513843DE}" type="presParOf" srcId="{BB362FB7-B06B-4DD6-A44D-97F352AA7EEA}" destId="{5122BC8A-254D-4405-92B5-2E982F6AA5C1}" srcOrd="2" destOrd="0" presId="urn:microsoft.com/office/officeart/2005/8/layout/vList2"/>
    <dgm:cxn modelId="{C806FF61-2015-45AF-8F0E-406D571219C5}" type="presParOf" srcId="{BB362FB7-B06B-4DD6-A44D-97F352AA7EEA}" destId="{3AFC1542-E74E-4DD6-9357-FD83E04B144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B7C1F-1224-4A11-A747-8585E755333F}">
      <dsp:nvSpPr>
        <dsp:cNvPr id="0" name=""/>
        <dsp:cNvSpPr/>
      </dsp:nvSpPr>
      <dsp:spPr>
        <a:xfrm>
          <a:off x="1595069" y="3129359"/>
          <a:ext cx="1115295" cy="99579"/>
        </a:xfrm>
        <a:custGeom>
          <a:avLst/>
          <a:gdLst/>
          <a:ahLst/>
          <a:cxnLst/>
          <a:rect l="0" t="0" r="0" b="0"/>
          <a:pathLst>
            <a:path>
              <a:moveTo>
                <a:pt x="0" y="0"/>
              </a:moveTo>
              <a:lnTo>
                <a:pt x="1115295" y="0"/>
              </a:lnTo>
              <a:lnTo>
                <a:pt x="1115295" y="995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EF514D-E169-4B53-BDD7-A01BF23C6AE5}">
      <dsp:nvSpPr>
        <dsp:cNvPr id="0" name=""/>
        <dsp:cNvSpPr/>
      </dsp:nvSpPr>
      <dsp:spPr>
        <a:xfrm>
          <a:off x="1595069" y="3029779"/>
          <a:ext cx="1115295" cy="99579"/>
        </a:xfrm>
        <a:custGeom>
          <a:avLst/>
          <a:gdLst/>
          <a:ahLst/>
          <a:cxnLst/>
          <a:rect l="0" t="0" r="0" b="0"/>
          <a:pathLst>
            <a:path>
              <a:moveTo>
                <a:pt x="0" y="99579"/>
              </a:moveTo>
              <a:lnTo>
                <a:pt x="1115295" y="99579"/>
              </a:lnTo>
              <a:lnTo>
                <a:pt x="111529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13146-186E-4E4E-AA8E-085CDA55BB98}">
      <dsp:nvSpPr>
        <dsp:cNvPr id="0" name=""/>
        <dsp:cNvSpPr/>
      </dsp:nvSpPr>
      <dsp:spPr>
        <a:xfrm>
          <a:off x="5418938" y="4855759"/>
          <a:ext cx="318655" cy="91440"/>
        </a:xfrm>
        <a:custGeom>
          <a:avLst/>
          <a:gdLst/>
          <a:ahLst/>
          <a:cxnLst/>
          <a:rect l="0" t="0" r="0" b="0"/>
          <a:pathLst>
            <a:path>
              <a:moveTo>
                <a:pt x="0" y="45720"/>
              </a:moveTo>
              <a:lnTo>
                <a:pt x="31865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BB1645-D92A-402F-9779-056B6BBB1CF0}">
      <dsp:nvSpPr>
        <dsp:cNvPr id="0" name=""/>
        <dsp:cNvSpPr/>
      </dsp:nvSpPr>
      <dsp:spPr>
        <a:xfrm>
          <a:off x="1595069" y="3129359"/>
          <a:ext cx="2230590" cy="1772120"/>
        </a:xfrm>
        <a:custGeom>
          <a:avLst/>
          <a:gdLst/>
          <a:ahLst/>
          <a:cxnLst/>
          <a:rect l="0" t="0" r="0" b="0"/>
          <a:pathLst>
            <a:path>
              <a:moveTo>
                <a:pt x="0" y="0"/>
              </a:moveTo>
              <a:lnTo>
                <a:pt x="2071262" y="0"/>
              </a:lnTo>
              <a:lnTo>
                <a:pt x="2071262" y="1772120"/>
              </a:lnTo>
              <a:lnTo>
                <a:pt x="2230590" y="17721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E7D29-7775-4317-9304-8D8091522C5E}">
      <dsp:nvSpPr>
        <dsp:cNvPr id="0" name=""/>
        <dsp:cNvSpPr/>
      </dsp:nvSpPr>
      <dsp:spPr>
        <a:xfrm>
          <a:off x="5418938" y="3412568"/>
          <a:ext cx="318655" cy="685109"/>
        </a:xfrm>
        <a:custGeom>
          <a:avLst/>
          <a:gdLst/>
          <a:ahLst/>
          <a:cxnLst/>
          <a:rect l="0" t="0" r="0" b="0"/>
          <a:pathLst>
            <a:path>
              <a:moveTo>
                <a:pt x="0" y="0"/>
              </a:moveTo>
              <a:lnTo>
                <a:pt x="159327" y="0"/>
              </a:lnTo>
              <a:lnTo>
                <a:pt x="159327" y="685109"/>
              </a:lnTo>
              <a:lnTo>
                <a:pt x="318655" y="6851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8BB280-33ED-4984-A529-C02A9ABD9FE5}">
      <dsp:nvSpPr>
        <dsp:cNvPr id="0" name=""/>
        <dsp:cNvSpPr/>
      </dsp:nvSpPr>
      <dsp:spPr>
        <a:xfrm>
          <a:off x="5418938" y="3366848"/>
          <a:ext cx="318655" cy="91440"/>
        </a:xfrm>
        <a:custGeom>
          <a:avLst/>
          <a:gdLst/>
          <a:ahLst/>
          <a:cxnLst/>
          <a:rect l="0" t="0" r="0" b="0"/>
          <a:pathLst>
            <a:path>
              <a:moveTo>
                <a:pt x="0" y="45720"/>
              </a:moveTo>
              <a:lnTo>
                <a:pt x="31865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EA42B9-F04E-4D1A-A53B-BB77FFF427B5}">
      <dsp:nvSpPr>
        <dsp:cNvPr id="0" name=""/>
        <dsp:cNvSpPr/>
      </dsp:nvSpPr>
      <dsp:spPr>
        <a:xfrm>
          <a:off x="5418938" y="2727458"/>
          <a:ext cx="318655" cy="685109"/>
        </a:xfrm>
        <a:custGeom>
          <a:avLst/>
          <a:gdLst/>
          <a:ahLst/>
          <a:cxnLst/>
          <a:rect l="0" t="0" r="0" b="0"/>
          <a:pathLst>
            <a:path>
              <a:moveTo>
                <a:pt x="0" y="685109"/>
              </a:moveTo>
              <a:lnTo>
                <a:pt x="159327" y="685109"/>
              </a:lnTo>
              <a:lnTo>
                <a:pt x="159327" y="0"/>
              </a:lnTo>
              <a:lnTo>
                <a:pt x="31865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70905-C41A-4241-95E1-BF5C4695B9C6}">
      <dsp:nvSpPr>
        <dsp:cNvPr id="0" name=""/>
        <dsp:cNvSpPr/>
      </dsp:nvSpPr>
      <dsp:spPr>
        <a:xfrm>
          <a:off x="1595069" y="3129359"/>
          <a:ext cx="2230590" cy="283209"/>
        </a:xfrm>
        <a:custGeom>
          <a:avLst/>
          <a:gdLst/>
          <a:ahLst/>
          <a:cxnLst/>
          <a:rect l="0" t="0" r="0" b="0"/>
          <a:pathLst>
            <a:path>
              <a:moveTo>
                <a:pt x="0" y="0"/>
              </a:moveTo>
              <a:lnTo>
                <a:pt x="2071262" y="0"/>
              </a:lnTo>
              <a:lnTo>
                <a:pt x="2071262" y="283209"/>
              </a:lnTo>
              <a:lnTo>
                <a:pt x="2230590" y="2832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42B2A2-D1CD-4713-8AD9-C32DCE20CD5D}">
      <dsp:nvSpPr>
        <dsp:cNvPr id="0" name=""/>
        <dsp:cNvSpPr/>
      </dsp:nvSpPr>
      <dsp:spPr>
        <a:xfrm>
          <a:off x="5418938" y="1357238"/>
          <a:ext cx="318655" cy="685109"/>
        </a:xfrm>
        <a:custGeom>
          <a:avLst/>
          <a:gdLst/>
          <a:ahLst/>
          <a:cxnLst/>
          <a:rect l="0" t="0" r="0" b="0"/>
          <a:pathLst>
            <a:path>
              <a:moveTo>
                <a:pt x="0" y="0"/>
              </a:moveTo>
              <a:lnTo>
                <a:pt x="159327" y="0"/>
              </a:lnTo>
              <a:lnTo>
                <a:pt x="159327" y="685109"/>
              </a:lnTo>
              <a:lnTo>
                <a:pt x="318655" y="6851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90A79-F99C-4177-94BA-A2F785D6608C}">
      <dsp:nvSpPr>
        <dsp:cNvPr id="0" name=""/>
        <dsp:cNvSpPr/>
      </dsp:nvSpPr>
      <dsp:spPr>
        <a:xfrm>
          <a:off x="5418938" y="1311518"/>
          <a:ext cx="318655" cy="91440"/>
        </a:xfrm>
        <a:custGeom>
          <a:avLst/>
          <a:gdLst/>
          <a:ahLst/>
          <a:cxnLst/>
          <a:rect l="0" t="0" r="0" b="0"/>
          <a:pathLst>
            <a:path>
              <a:moveTo>
                <a:pt x="0" y="45720"/>
              </a:moveTo>
              <a:lnTo>
                <a:pt x="31865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B7485C-F466-4A9E-937A-2CE754E2BD1C}">
      <dsp:nvSpPr>
        <dsp:cNvPr id="0" name=""/>
        <dsp:cNvSpPr/>
      </dsp:nvSpPr>
      <dsp:spPr>
        <a:xfrm>
          <a:off x="5418938" y="672128"/>
          <a:ext cx="318655" cy="685109"/>
        </a:xfrm>
        <a:custGeom>
          <a:avLst/>
          <a:gdLst/>
          <a:ahLst/>
          <a:cxnLst/>
          <a:rect l="0" t="0" r="0" b="0"/>
          <a:pathLst>
            <a:path>
              <a:moveTo>
                <a:pt x="0" y="685109"/>
              </a:moveTo>
              <a:lnTo>
                <a:pt x="159327" y="685109"/>
              </a:lnTo>
              <a:lnTo>
                <a:pt x="159327" y="0"/>
              </a:lnTo>
              <a:lnTo>
                <a:pt x="31865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C31A4-9E17-4ED5-B8B8-F848823BE2AA}">
      <dsp:nvSpPr>
        <dsp:cNvPr id="0" name=""/>
        <dsp:cNvSpPr/>
      </dsp:nvSpPr>
      <dsp:spPr>
        <a:xfrm>
          <a:off x="1595069" y="1357238"/>
          <a:ext cx="2230590" cy="1772120"/>
        </a:xfrm>
        <a:custGeom>
          <a:avLst/>
          <a:gdLst/>
          <a:ahLst/>
          <a:cxnLst/>
          <a:rect l="0" t="0" r="0" b="0"/>
          <a:pathLst>
            <a:path>
              <a:moveTo>
                <a:pt x="0" y="1772120"/>
              </a:moveTo>
              <a:lnTo>
                <a:pt x="2071262" y="1772120"/>
              </a:lnTo>
              <a:lnTo>
                <a:pt x="2071262" y="0"/>
              </a:lnTo>
              <a:lnTo>
                <a:pt x="223059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7CBEB-815F-4D06-BB54-2D95965BFE2F}">
      <dsp:nvSpPr>
        <dsp:cNvPr id="0" name=""/>
        <dsp:cNvSpPr/>
      </dsp:nvSpPr>
      <dsp:spPr>
        <a:xfrm>
          <a:off x="1790" y="2886383"/>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Executive Summary</a:t>
          </a:r>
        </a:p>
      </dsp:txBody>
      <dsp:txXfrm>
        <a:off x="1790" y="2886383"/>
        <a:ext cx="1593279" cy="485950"/>
      </dsp:txXfrm>
    </dsp:sp>
    <dsp:sp modelId="{E2E5A15C-9097-4751-9B96-353F66B87D71}">
      <dsp:nvSpPr>
        <dsp:cNvPr id="0" name=""/>
        <dsp:cNvSpPr/>
      </dsp:nvSpPr>
      <dsp:spPr>
        <a:xfrm>
          <a:off x="3825659" y="1114263"/>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Results</a:t>
          </a:r>
        </a:p>
      </dsp:txBody>
      <dsp:txXfrm>
        <a:off x="3825659" y="1114263"/>
        <a:ext cx="1593279" cy="485950"/>
      </dsp:txXfrm>
    </dsp:sp>
    <dsp:sp modelId="{9F0FC748-B37F-4E1B-970D-4994A74A2BE4}">
      <dsp:nvSpPr>
        <dsp:cNvPr id="0" name=""/>
        <dsp:cNvSpPr/>
      </dsp:nvSpPr>
      <dsp:spPr>
        <a:xfrm>
          <a:off x="5737594" y="429153"/>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Gross Electric</a:t>
          </a:r>
        </a:p>
      </dsp:txBody>
      <dsp:txXfrm>
        <a:off x="5737594" y="429153"/>
        <a:ext cx="1593279" cy="485950"/>
      </dsp:txXfrm>
    </dsp:sp>
    <dsp:sp modelId="{6E126A55-2798-4597-BA80-2E0C2CCB709B}">
      <dsp:nvSpPr>
        <dsp:cNvPr id="0" name=""/>
        <dsp:cNvSpPr/>
      </dsp:nvSpPr>
      <dsp:spPr>
        <a:xfrm>
          <a:off x="5737594" y="1114263"/>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Gross Natural Gas</a:t>
          </a:r>
        </a:p>
      </dsp:txBody>
      <dsp:txXfrm>
        <a:off x="5737594" y="1114263"/>
        <a:ext cx="1593279" cy="485950"/>
      </dsp:txXfrm>
    </dsp:sp>
    <dsp:sp modelId="{405FD84D-B52A-4C08-B429-0DDDAFADCDFF}">
      <dsp:nvSpPr>
        <dsp:cNvPr id="0" name=""/>
        <dsp:cNvSpPr/>
      </dsp:nvSpPr>
      <dsp:spPr>
        <a:xfrm>
          <a:off x="5737594" y="1799373"/>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Net Savings</a:t>
          </a:r>
        </a:p>
      </dsp:txBody>
      <dsp:txXfrm>
        <a:off x="5737594" y="1799373"/>
        <a:ext cx="1593279" cy="485950"/>
      </dsp:txXfrm>
    </dsp:sp>
    <dsp:sp modelId="{AA4716E1-A140-4929-AD55-C4EE7C0D43A1}">
      <dsp:nvSpPr>
        <dsp:cNvPr id="0" name=""/>
        <dsp:cNvSpPr/>
      </dsp:nvSpPr>
      <dsp:spPr>
        <a:xfrm>
          <a:off x="3825659" y="3169593"/>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Conclusions and Recommendations</a:t>
          </a:r>
        </a:p>
      </dsp:txBody>
      <dsp:txXfrm>
        <a:off x="3825659" y="3169593"/>
        <a:ext cx="1593279" cy="485950"/>
      </dsp:txXfrm>
    </dsp:sp>
    <dsp:sp modelId="{5952D0A7-C2FC-4E46-BB27-E30D4C20E237}">
      <dsp:nvSpPr>
        <dsp:cNvPr id="0" name=""/>
        <dsp:cNvSpPr/>
      </dsp:nvSpPr>
      <dsp:spPr>
        <a:xfrm>
          <a:off x="5737594" y="2484483"/>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Gross Specific</a:t>
          </a:r>
        </a:p>
      </dsp:txBody>
      <dsp:txXfrm>
        <a:off x="5737594" y="2484483"/>
        <a:ext cx="1593279" cy="485950"/>
      </dsp:txXfrm>
    </dsp:sp>
    <dsp:sp modelId="{AF9081E0-DC9B-4D74-AA1A-172D740B530E}">
      <dsp:nvSpPr>
        <dsp:cNvPr id="0" name=""/>
        <dsp:cNvSpPr/>
      </dsp:nvSpPr>
      <dsp:spPr>
        <a:xfrm>
          <a:off x="5737594" y="3169593"/>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Net Specific</a:t>
          </a:r>
        </a:p>
      </dsp:txBody>
      <dsp:txXfrm>
        <a:off x="5737594" y="3169593"/>
        <a:ext cx="1593279" cy="485950"/>
      </dsp:txXfrm>
    </dsp:sp>
    <dsp:sp modelId="{557EF967-E961-4939-B53D-B7F73F06F723}">
      <dsp:nvSpPr>
        <dsp:cNvPr id="0" name=""/>
        <dsp:cNvSpPr/>
      </dsp:nvSpPr>
      <dsp:spPr>
        <a:xfrm>
          <a:off x="5737594" y="3854703"/>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Overall</a:t>
          </a:r>
        </a:p>
      </dsp:txBody>
      <dsp:txXfrm>
        <a:off x="5737594" y="3854703"/>
        <a:ext cx="1593279" cy="485950"/>
      </dsp:txXfrm>
    </dsp:sp>
    <dsp:sp modelId="{E66BC87E-3FD1-4BE2-82C1-85C31177FE9E}">
      <dsp:nvSpPr>
        <dsp:cNvPr id="0" name=""/>
        <dsp:cNvSpPr/>
      </dsp:nvSpPr>
      <dsp:spPr>
        <a:xfrm>
          <a:off x="3825659" y="4658504"/>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Appendices</a:t>
          </a:r>
        </a:p>
      </dsp:txBody>
      <dsp:txXfrm>
        <a:off x="3825659" y="4658504"/>
        <a:ext cx="1593279" cy="485950"/>
      </dsp:txXfrm>
    </dsp:sp>
    <dsp:sp modelId="{B2E78951-EE34-4FE5-B7BC-3C41247AD184}">
      <dsp:nvSpPr>
        <dsp:cNvPr id="0" name=""/>
        <dsp:cNvSpPr/>
      </dsp:nvSpPr>
      <dsp:spPr>
        <a:xfrm>
          <a:off x="5737594" y="4539813"/>
          <a:ext cx="1593279" cy="723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Supplemental methodologies and results</a:t>
          </a:r>
        </a:p>
      </dsp:txBody>
      <dsp:txXfrm>
        <a:off x="5737594" y="4539813"/>
        <a:ext cx="1593279" cy="723331"/>
      </dsp:txXfrm>
    </dsp:sp>
    <dsp:sp modelId="{17678426-4382-4631-9272-300F61B7C26D}">
      <dsp:nvSpPr>
        <dsp:cNvPr id="0" name=""/>
        <dsp:cNvSpPr/>
      </dsp:nvSpPr>
      <dsp:spPr>
        <a:xfrm>
          <a:off x="1913725" y="2543829"/>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Introduction and Study Background</a:t>
          </a:r>
        </a:p>
      </dsp:txBody>
      <dsp:txXfrm>
        <a:off x="1913725" y="2543829"/>
        <a:ext cx="1593279" cy="485950"/>
      </dsp:txXfrm>
    </dsp:sp>
    <dsp:sp modelId="{BABD9A4E-7396-4718-B0EC-B51F9874F57A}">
      <dsp:nvSpPr>
        <dsp:cNvPr id="0" name=""/>
        <dsp:cNvSpPr/>
      </dsp:nvSpPr>
      <dsp:spPr>
        <a:xfrm>
          <a:off x="1913725" y="3228938"/>
          <a:ext cx="1593279" cy="485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Methodology</a:t>
          </a:r>
        </a:p>
      </dsp:txBody>
      <dsp:txXfrm>
        <a:off x="1913725" y="3228938"/>
        <a:ext cx="1593279" cy="48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64E45-95F4-432B-9433-29E0A96F2682}">
      <dsp:nvSpPr>
        <dsp:cNvPr id="0" name=""/>
        <dsp:cNvSpPr/>
      </dsp:nvSpPr>
      <dsp:spPr>
        <a:xfrm>
          <a:off x="0" y="457171"/>
          <a:ext cx="3582988" cy="5771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Common Core Template (AKA CCT)</a:t>
          </a:r>
        </a:p>
      </dsp:txBody>
      <dsp:txXfrm>
        <a:off x="28173" y="485344"/>
        <a:ext cx="3526642" cy="520782"/>
      </dsp:txXfrm>
    </dsp:sp>
    <dsp:sp modelId="{4610AE94-4F10-46C3-8734-B03D8B02D83E}">
      <dsp:nvSpPr>
        <dsp:cNvPr id="0" name=""/>
        <dsp:cNvSpPr/>
      </dsp:nvSpPr>
      <dsp:spPr>
        <a:xfrm>
          <a:off x="0" y="1034299"/>
          <a:ext cx="3582988"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6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GB" sz="1400" kern="1200"/>
            <a:t>High level project summary</a:t>
          </a:r>
        </a:p>
        <a:p>
          <a:pPr marL="114300" lvl="1" indent="-114300" algn="l" defTabSz="622300">
            <a:lnSpc>
              <a:spcPct val="90000"/>
            </a:lnSpc>
            <a:spcBef>
              <a:spcPct val="0"/>
            </a:spcBef>
            <a:spcAft>
              <a:spcPct val="20000"/>
            </a:spcAft>
            <a:buChar char="•"/>
          </a:pPr>
          <a:r>
            <a:rPr lang="en-GB" sz="1400" kern="1200"/>
            <a:t>Project eligibility</a:t>
          </a:r>
        </a:p>
        <a:p>
          <a:pPr marL="114300" lvl="1" indent="-114300" algn="l" defTabSz="622300">
            <a:lnSpc>
              <a:spcPct val="90000"/>
            </a:lnSpc>
            <a:spcBef>
              <a:spcPct val="0"/>
            </a:spcBef>
            <a:spcAft>
              <a:spcPct val="20000"/>
            </a:spcAft>
            <a:buChar char="•"/>
          </a:pPr>
          <a:r>
            <a:rPr lang="en-GB" sz="1400" kern="1200"/>
            <a:t>MAT/EUL/baseline review</a:t>
          </a:r>
        </a:p>
        <a:p>
          <a:pPr marL="114300" lvl="1" indent="-114300" algn="l" defTabSz="622300">
            <a:lnSpc>
              <a:spcPct val="90000"/>
            </a:lnSpc>
            <a:spcBef>
              <a:spcPct val="0"/>
            </a:spcBef>
            <a:spcAft>
              <a:spcPct val="20000"/>
            </a:spcAft>
            <a:buChar char="•"/>
          </a:pPr>
          <a:r>
            <a:rPr lang="en-GB" sz="1400" kern="1200"/>
            <a:t>EM&amp;V summary</a:t>
          </a:r>
        </a:p>
        <a:p>
          <a:pPr marL="114300" lvl="1" indent="-114300" algn="l" defTabSz="622300">
            <a:lnSpc>
              <a:spcPct val="90000"/>
            </a:lnSpc>
            <a:spcBef>
              <a:spcPct val="0"/>
            </a:spcBef>
            <a:spcAft>
              <a:spcPct val="20000"/>
            </a:spcAft>
            <a:buChar char="•"/>
          </a:pPr>
          <a:r>
            <a:rPr lang="en-GB" sz="1400" kern="1200"/>
            <a:t>Impact results</a:t>
          </a:r>
        </a:p>
        <a:p>
          <a:pPr marL="114300" lvl="1" indent="-114300" algn="l" defTabSz="622300">
            <a:lnSpc>
              <a:spcPct val="90000"/>
            </a:lnSpc>
            <a:spcBef>
              <a:spcPct val="0"/>
            </a:spcBef>
            <a:spcAft>
              <a:spcPct val="20000"/>
            </a:spcAft>
            <a:buChar char="•"/>
          </a:pPr>
          <a:r>
            <a:rPr lang="en-GB" sz="1400" kern="1200"/>
            <a:t>Discrepancy analysis</a:t>
          </a:r>
        </a:p>
      </dsp:txBody>
      <dsp:txXfrm>
        <a:off x="0" y="1034299"/>
        <a:ext cx="3582988" cy="1345500"/>
      </dsp:txXfrm>
    </dsp:sp>
    <dsp:sp modelId="{F6F0F937-55F5-46DA-9C32-CFEBB993676C}">
      <dsp:nvSpPr>
        <dsp:cNvPr id="0" name=""/>
        <dsp:cNvSpPr/>
      </dsp:nvSpPr>
      <dsp:spPr>
        <a:xfrm>
          <a:off x="0" y="2379799"/>
          <a:ext cx="3582988" cy="657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Workplan and Sampling Memo</a:t>
          </a:r>
        </a:p>
      </dsp:txBody>
      <dsp:txXfrm>
        <a:off x="32105" y="2411904"/>
        <a:ext cx="3518778" cy="593458"/>
      </dsp:txXfrm>
    </dsp:sp>
    <dsp:sp modelId="{8D4FB2C9-65CC-4B26-AF6B-247762F237A5}">
      <dsp:nvSpPr>
        <dsp:cNvPr id="0" name=""/>
        <dsp:cNvSpPr/>
      </dsp:nvSpPr>
      <dsp:spPr>
        <a:xfrm>
          <a:off x="0" y="3037467"/>
          <a:ext cx="358298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6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GB" sz="1400" kern="1200"/>
            <a:t>Review of core evaluation approach for PY2021-22</a:t>
          </a:r>
        </a:p>
        <a:p>
          <a:pPr marL="114300" lvl="1" indent="-114300" algn="l" defTabSz="622300">
            <a:lnSpc>
              <a:spcPct val="90000"/>
            </a:lnSpc>
            <a:spcBef>
              <a:spcPct val="0"/>
            </a:spcBef>
            <a:spcAft>
              <a:spcPct val="20000"/>
            </a:spcAft>
            <a:buChar char="•"/>
          </a:pPr>
          <a:r>
            <a:rPr lang="en-GB" sz="1400" kern="1200"/>
            <a:t>Provides additional detail on sampling targets and precision estimates</a:t>
          </a:r>
        </a:p>
      </dsp:txBody>
      <dsp:txXfrm>
        <a:off x="0" y="3037467"/>
        <a:ext cx="3582988"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42A5E-E8F5-4894-9970-392BE7EF0674}">
      <dsp:nvSpPr>
        <dsp:cNvPr id="0" name=""/>
        <dsp:cNvSpPr/>
      </dsp:nvSpPr>
      <dsp:spPr>
        <a:xfrm>
          <a:off x="833318" y="0"/>
          <a:ext cx="9444276" cy="43176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4710E-58DF-4F70-BAF6-13F4F97A2D82}">
      <dsp:nvSpPr>
        <dsp:cNvPr id="0" name=""/>
        <dsp:cNvSpPr/>
      </dsp:nvSpPr>
      <dsp:spPr>
        <a:xfrm>
          <a:off x="233285" y="1295287"/>
          <a:ext cx="3333274" cy="1727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0" kern="1200" dirty="0"/>
            <a:t>Overall</a:t>
          </a:r>
          <a:endParaRPr lang="en-US" sz="4500" kern="1200" dirty="0"/>
        </a:p>
      </dsp:txBody>
      <dsp:txXfrm>
        <a:off x="317593" y="1379595"/>
        <a:ext cx="3164658" cy="1558433"/>
      </dsp:txXfrm>
    </dsp:sp>
    <dsp:sp modelId="{65324290-193C-4941-AE9B-D04BAFF398EC}">
      <dsp:nvSpPr>
        <dsp:cNvPr id="0" name=""/>
        <dsp:cNvSpPr/>
      </dsp:nvSpPr>
      <dsp:spPr>
        <a:xfrm>
          <a:off x="3888819" y="1295287"/>
          <a:ext cx="3333274" cy="1727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0" kern="1200"/>
            <a:t>Gross Specific</a:t>
          </a:r>
          <a:endParaRPr lang="en-US" sz="4500" kern="1200"/>
        </a:p>
      </dsp:txBody>
      <dsp:txXfrm>
        <a:off x="3973127" y="1379595"/>
        <a:ext cx="3164658" cy="1558433"/>
      </dsp:txXfrm>
    </dsp:sp>
    <dsp:sp modelId="{D9CF345B-55E6-44C4-AFFB-E6BB5665E5F0}">
      <dsp:nvSpPr>
        <dsp:cNvPr id="0" name=""/>
        <dsp:cNvSpPr/>
      </dsp:nvSpPr>
      <dsp:spPr>
        <a:xfrm>
          <a:off x="7544354" y="1295287"/>
          <a:ext cx="3333274" cy="1727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0" kern="1200"/>
            <a:t>Net Specific</a:t>
          </a:r>
          <a:endParaRPr lang="en-US" sz="4500" kern="1200"/>
        </a:p>
      </dsp:txBody>
      <dsp:txXfrm>
        <a:off x="7628662" y="1379595"/>
        <a:ext cx="3164658" cy="1558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3FD9D-78AB-441D-BEB0-9D9EB4139D66}">
      <dsp:nvSpPr>
        <dsp:cNvPr id="0" name=""/>
        <dsp:cNvSpPr/>
      </dsp:nvSpPr>
      <dsp:spPr>
        <a:xfrm>
          <a:off x="0" y="51597"/>
          <a:ext cx="11110914" cy="1389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0" kern="1200" dirty="0"/>
            <a:t>Comments are due by close of business May 1, 2024</a:t>
          </a:r>
          <a:endParaRPr lang="en-US" sz="3600" kern="1200" dirty="0"/>
        </a:p>
      </dsp:txBody>
      <dsp:txXfrm>
        <a:off x="67852" y="119449"/>
        <a:ext cx="10975210" cy="1254256"/>
      </dsp:txXfrm>
    </dsp:sp>
    <dsp:sp modelId="{29B4EF7C-32B9-47DD-A9C5-1E264CDAAC24}">
      <dsp:nvSpPr>
        <dsp:cNvPr id="0" name=""/>
        <dsp:cNvSpPr/>
      </dsp:nvSpPr>
      <dsp:spPr>
        <a:xfrm>
          <a:off x="0" y="1441557"/>
          <a:ext cx="11110914" cy="83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7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Responses will be compiled in a workbook that will be uploaded on pda.energydataweb.com with the final report.</a:t>
          </a:r>
        </a:p>
      </dsp:txBody>
      <dsp:txXfrm>
        <a:off x="0" y="1441557"/>
        <a:ext cx="11110914" cy="838350"/>
      </dsp:txXfrm>
    </dsp:sp>
    <dsp:sp modelId="{5122BC8A-254D-4405-92B5-2E982F6AA5C1}">
      <dsp:nvSpPr>
        <dsp:cNvPr id="0" name=""/>
        <dsp:cNvSpPr/>
      </dsp:nvSpPr>
      <dsp:spPr>
        <a:xfrm>
          <a:off x="0" y="2279907"/>
          <a:ext cx="11110914" cy="1389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Final Report</a:t>
          </a:r>
        </a:p>
      </dsp:txBody>
      <dsp:txXfrm>
        <a:off x="67852" y="2347759"/>
        <a:ext cx="10975210" cy="1254256"/>
      </dsp:txXfrm>
    </dsp:sp>
    <dsp:sp modelId="{3AFC1542-E74E-4DD6-9357-FD83E04B144C}">
      <dsp:nvSpPr>
        <dsp:cNvPr id="0" name=""/>
        <dsp:cNvSpPr/>
      </dsp:nvSpPr>
      <dsp:spPr>
        <a:xfrm>
          <a:off x="0" y="3669867"/>
          <a:ext cx="1111091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7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Final report is scheduled to be posted May 13, 2024.</a:t>
          </a:r>
        </a:p>
      </dsp:txBody>
      <dsp:txXfrm>
        <a:off x="0" y="3669867"/>
        <a:ext cx="11110914" cy="59616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7CB7862F-FDFE-4CE4-A641-F1E842840266}"/>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24 April 2024</a:t>
            </a:fld>
            <a:endParaRPr lang="en-GB" sz="800"/>
          </a:p>
        </p:txBody>
      </p:sp>
      <p:sp>
        <p:nvSpPr>
          <p:cNvPr id="7" name="Slide Number Placeholder 9">
            <a:extLst>
              <a:ext uri="{FF2B5EF4-FFF2-40B4-BE49-F238E27FC236}">
                <a16:creationId xmlns:a16="http://schemas.microsoft.com/office/drawing/2014/main" id="{D9624864-B27E-4B59-BD9F-CF6E4178C501}"/>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8" name="Footer Placeholder 10">
            <a:extLst>
              <a:ext uri="{FF2B5EF4-FFF2-40B4-BE49-F238E27FC236}">
                <a16:creationId xmlns:a16="http://schemas.microsoft.com/office/drawing/2014/main" id="{3935AD34-C408-4EB3-AA44-EDC087E191FD}"/>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9" name="Header Placeholder 12">
            <a:extLst>
              <a:ext uri="{FF2B5EF4-FFF2-40B4-BE49-F238E27FC236}">
                <a16:creationId xmlns:a16="http://schemas.microsoft.com/office/drawing/2014/main" id="{1BF2EE41-CFE8-437F-A002-558200137EC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a:p>
        </p:txBody>
      </p:sp>
      <p:grpSp>
        <p:nvGrpSpPr>
          <p:cNvPr id="10" name="Logo">
            <a:extLst>
              <a:ext uri="{FF2B5EF4-FFF2-40B4-BE49-F238E27FC236}">
                <a16:creationId xmlns:a16="http://schemas.microsoft.com/office/drawing/2014/main" id="{F131BA30-CA4C-4B3C-BAD8-233EFAD8F292}"/>
              </a:ext>
            </a:extLst>
          </p:cNvPr>
          <p:cNvGrpSpPr/>
          <p:nvPr/>
        </p:nvGrpSpPr>
        <p:grpSpPr>
          <a:xfrm>
            <a:off x="5615732" y="238993"/>
            <a:ext cx="755843" cy="322808"/>
            <a:chOff x="6380216" y="4059273"/>
            <a:chExt cx="2905863" cy="1241045"/>
          </a:xfrm>
        </p:grpSpPr>
        <p:sp>
          <p:nvSpPr>
            <p:cNvPr id="11" name="Freeform: Shape 10">
              <a:extLst>
                <a:ext uri="{FF2B5EF4-FFF2-40B4-BE49-F238E27FC236}">
                  <a16:creationId xmlns:a16="http://schemas.microsoft.com/office/drawing/2014/main" id="{B25C6FB2-F83B-4BF1-9578-6489988FA8E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D3B574-3971-4C87-B602-DA0CF5429938}"/>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1464B63-A19A-438D-8507-5B2CEEB29B6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A514272-585B-4DD7-9889-D2AC8F80B3C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1817243-274B-4667-95B7-949DA44CEC3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70A481D-11CB-4EA0-9689-E6D9992AC1CF}"/>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Tree>
    <p:extLst>
      <p:ext uri="{BB962C8B-B14F-4D97-AF65-F5344CB8AC3E}">
        <p14:creationId xmlns:p14="http://schemas.microsoft.com/office/powerpoint/2010/main" val="257143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0000" y="685800"/>
            <a:ext cx="6138000" cy="3452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0000" y="4343400"/>
            <a:ext cx="6138000" cy="4114800"/>
          </a:xfrm>
          <a:prstGeom prst="rect">
            <a:avLst/>
          </a:prstGeom>
        </p:spPr>
        <p:txBody>
          <a:bodyPr vert="horz" lIns="0" tIns="0" rIns="0" bIns="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8">
            <a:extLst>
              <a:ext uri="{FF2B5EF4-FFF2-40B4-BE49-F238E27FC236}">
                <a16:creationId xmlns:a16="http://schemas.microsoft.com/office/drawing/2014/main" id="{2BFA88E3-6CCC-4641-A98D-7398F6E1AE6C}"/>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24 April 2024</a:t>
            </a:fld>
            <a:endParaRPr lang="en-GB" sz="800"/>
          </a:p>
        </p:txBody>
      </p:sp>
      <p:sp>
        <p:nvSpPr>
          <p:cNvPr id="9" name="Slide Number Placeholder 9">
            <a:extLst>
              <a:ext uri="{FF2B5EF4-FFF2-40B4-BE49-F238E27FC236}">
                <a16:creationId xmlns:a16="http://schemas.microsoft.com/office/drawing/2014/main" id="{F3087DC9-C8CF-4A7D-A808-05173EBAB961}"/>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0" name="Footer Placeholder 10">
            <a:extLst>
              <a:ext uri="{FF2B5EF4-FFF2-40B4-BE49-F238E27FC236}">
                <a16:creationId xmlns:a16="http://schemas.microsoft.com/office/drawing/2014/main" id="{D3E5D5B4-5B5B-4A78-9FBF-121492410DA0}"/>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AB4E7CF5-96AC-4C46-8B0F-AA454984BAC1}"/>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This presentation covers the key findings of the Strategic Energy Management (SEM) program impact evaluation conducted by DNV and Guidehouse (the DNV team) on behalf of the California Public Utilities Commission (CPUC) for program years (PY) 2021 and 2022. </a:t>
            </a:r>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sz="800"/>
          </a:p>
        </p:txBody>
      </p:sp>
    </p:spTree>
    <p:extLst>
      <p:ext uri="{BB962C8B-B14F-4D97-AF65-F5344CB8AC3E}">
        <p14:creationId xmlns:p14="http://schemas.microsoft.com/office/powerpoint/2010/main" val="68038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371740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dirty="0"/>
              <a:t>More details on this figure in Appendix A of the report.</a:t>
            </a:r>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166266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1219817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The dotted/dashed line in this chart represents the realization rate of 100%. The bold line represents the calculated electric lifecycle realization rate for this evaluation, which was calculated at 108%.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We can observe that all data points are scattered around the line which reflects good precision.</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We found that the majority of the capital projects had an effective useful life (EUL) higher than the SEM program-designated EUL of 5 years, which drove the lifecycle GRR higher.</a:t>
            </a: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20698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pPr algn="l"/>
            <a:r>
              <a:rPr lang="en-GB" sz="1800" b="0" i="0" u="none" strike="noStrike" baseline="0" dirty="0">
                <a:solidFill>
                  <a:srgbClr val="000000"/>
                </a:solidFill>
                <a:latin typeface="Arial" panose="020B0604020202020204" pitchFamily="34" charset="0"/>
              </a:rPr>
              <a:t>This chart shows the calculated gross electric first year realization rate at 98.4%</a:t>
            </a:r>
          </a:p>
          <a:p>
            <a:pPr algn="l"/>
            <a:endParaRPr lang="en-GB"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The main drive for the difference between forecasted and evaluated savings was annualization adjustments, in which participants calculated the energy savings by prorating the savings calculated within a short period (3-5 months) of time to annual savings, instead of using all available valid data points recorded within the year.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Other key drivers included using as-built parameters such as hours of operation, compressed air systems setpoints, and load profiles.</a:t>
            </a: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194818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For PG&amp;E were slightly higher than forecasted savings mainly due to updated inputs and parameters based on verified as-built conditions.</a:t>
            </a:r>
          </a:p>
          <a:p>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MCE’s realization rates were impacted by model adjustments made by the DNV team which largely impacted two sites (Removal of data points for statistical, and removal of period in baseline due to COVID).</a:t>
            </a:r>
          </a:p>
          <a:p>
            <a:r>
              <a:rPr lang="en-US" sz="1800" b="0" i="0" u="none" strike="noStrike" baseline="0" dirty="0">
                <a:solidFill>
                  <a:srgbClr val="000000"/>
                </a:solidFill>
                <a:latin typeface="Arial" panose="020B0604020202020204" pitchFamily="34" charset="0"/>
              </a:rPr>
              <a:t>MCE’s demand savings were higher than forecasted as several sites that implemented SEM projects in PY2021 did not claim any demand savings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SCE’s realization rates were impacted by annualization adjustments.</a:t>
            </a:r>
          </a:p>
          <a:p>
            <a:r>
              <a:rPr lang="en-US" sz="1800" b="0" i="0" u="none" strike="noStrike" baseline="0" dirty="0">
                <a:solidFill>
                  <a:srgbClr val="000000"/>
                </a:solidFill>
                <a:latin typeface="Arial" panose="020B0604020202020204" pitchFamily="34" charset="0"/>
              </a:rPr>
              <a:t>SCE’s demand savings were smaller than forecasted primarily due to tracking errors as the incremental demand savings for multiple sites were not calculated correctly </a:t>
            </a:r>
          </a:p>
          <a:p>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Arial" panose="020B0604020202020204" pitchFamily="34" charset="0"/>
              </a:rPr>
              <a:t>SDG&amp;E’s realization rates were impacted by updated operating conditions such as operation hours and setpoints. The DNV team updated the savings calculation for sites based on as-built data and information collected from SEM participants </a:t>
            </a:r>
          </a:p>
          <a:p>
            <a:r>
              <a:rPr lang="en-US" sz="1200" b="0" i="0" u="none" strike="noStrike" baseline="0" dirty="0">
                <a:solidFill>
                  <a:srgbClr val="000000"/>
                </a:solidFill>
                <a:latin typeface="Arial" panose="020B0604020202020204" pitchFamily="34" charset="0"/>
              </a:rPr>
              <a:t>SDG&amp;E’s demand savings </a:t>
            </a:r>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sz="800"/>
          </a:p>
        </p:txBody>
      </p:sp>
    </p:spTree>
    <p:extLst>
      <p:ext uri="{BB962C8B-B14F-4D97-AF65-F5344CB8AC3E}">
        <p14:creationId xmlns:p14="http://schemas.microsoft.com/office/powerpoint/2010/main" val="3932077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dirty="0"/>
              <a:t>This chart here provides a comparison between the results of this evaluation study in comparison to the previous study (2018/19). </a:t>
            </a:r>
          </a:p>
          <a:p>
            <a:endParaRPr lang="en-GB" dirty="0"/>
          </a:p>
          <a:p>
            <a:r>
              <a:rPr lang="en-GB" dirty="0"/>
              <a:t>As we can see, there are some swings; however, there are no major shifts.</a:t>
            </a:r>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3358069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rPr>
              <a:t>The main drive for the discrepancy between forecasted and evaluated natural gas savings was </a:t>
            </a:r>
            <a:r>
              <a:rPr lang="en-US" sz="1800" b="1" i="0" u="sng" strike="noStrike" baseline="0" dirty="0">
                <a:solidFill>
                  <a:srgbClr val="000000"/>
                </a:solidFill>
                <a:latin typeface="Arial" panose="020B0604020202020204" pitchFamily="34" charset="0"/>
              </a:rPr>
              <a:t>annualization adjustment </a:t>
            </a:r>
            <a:r>
              <a:rPr lang="en-US" sz="1800" b="0" i="0" u="none" strike="noStrike" baseline="0" dirty="0">
                <a:solidFill>
                  <a:srgbClr val="000000"/>
                </a:solidFill>
                <a:latin typeface="Arial" panose="020B0604020202020204" pitchFamily="34" charset="0"/>
              </a:rPr>
              <a:t>and </a:t>
            </a:r>
            <a:r>
              <a:rPr lang="en-US" sz="1800" b="1" i="0" u="sng" strike="noStrike" kern="1200" baseline="0" dirty="0">
                <a:solidFill>
                  <a:srgbClr val="000000"/>
                </a:solidFill>
                <a:latin typeface="Arial" panose="020B0604020202020204" pitchFamily="34" charset="0"/>
                <a:ea typeface="+mn-ea"/>
                <a:cs typeface="+mn-cs"/>
              </a:rPr>
              <a:t>model adjustments</a:t>
            </a:r>
            <a:r>
              <a:rPr lang="en-US" sz="1800" b="0" i="0" u="none" strike="noStrike" baseline="0" dirty="0">
                <a:solidFill>
                  <a:srgbClr val="000000"/>
                </a:solidFill>
                <a:latin typeface="Arial" panose="020B0604020202020204" pitchFamily="34" charset="0"/>
              </a:rPr>
              <a:t> that our team performed to improve the statistical significance of the models and to accurately model typical facility operation.</a:t>
            </a:r>
          </a:p>
          <a:p>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We can see that there is one site for which the calculated evaluated savings were negative. This site used top-down approach however neither the site contact nor the project documentation provided further insight into the reasoning of this result.</a:t>
            </a:r>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2973444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rPr>
              <a:t>For PG&amp;E’s realization rates were impacted by removal of annualization</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MCE’s realization rates were impacted by </a:t>
            </a:r>
            <a:r>
              <a:rPr lang="en-US" sz="1800" b="0" i="0" u="none" strike="noStrike" baseline="0" dirty="0">
                <a:solidFill>
                  <a:srgbClr val="000000"/>
                </a:solidFill>
                <a:latin typeface="Arial" panose="020B0604020202020204" pitchFamily="34" charset="0"/>
              </a:rPr>
              <a:t>model adjustments one site -largest gas saver in the MCE sample- by removing outlier data points that were above the observed statistical threshold.</a:t>
            </a:r>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SCG’s realization rates were impacted by annualization adjustments.</a:t>
            </a:r>
          </a:p>
          <a:p>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SDG&amp;E’s realization rates were impacted by updated operating conditions such as operation hours and setpoints. The DNV team updated the savings calculation for sites based on as-built data and information collected from SEM participants </a:t>
            </a: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37303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sz="800"/>
          </a:p>
        </p:txBody>
      </p:sp>
    </p:spTree>
    <p:extLst>
      <p:ext uri="{BB962C8B-B14F-4D97-AF65-F5344CB8AC3E}">
        <p14:creationId xmlns:p14="http://schemas.microsoft.com/office/powerpoint/2010/main" val="300996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3932077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2167201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Arial" panose="020B0604020202020204" pitchFamily="34" charset="0"/>
              </a:rPr>
              <a:t>SEM-specific discrepancies: </a:t>
            </a:r>
            <a:r>
              <a:rPr lang="en-US" sz="1800" b="0" i="0" u="none" strike="noStrike" baseline="0" dirty="0">
                <a:solidFill>
                  <a:srgbClr val="000000"/>
                </a:solidFill>
                <a:latin typeface="Arial" panose="020B0604020202020204" pitchFamily="34" charset="0"/>
              </a:rPr>
              <a:t>Annualization errors accounted for most of this discrepancy; we have a total of 19 sites for which we eliminated the annualization from the savings calculation model.</a:t>
            </a:r>
          </a:p>
          <a:p>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Calculation methods: </a:t>
            </a:r>
            <a:r>
              <a:rPr lang="en-US" sz="1800" b="0" i="0" u="none" strike="noStrike" baseline="0" dirty="0">
                <a:solidFill>
                  <a:srgbClr val="000000"/>
                </a:solidFill>
                <a:latin typeface="Arial" panose="020B0604020202020204" pitchFamily="34" charset="0"/>
              </a:rPr>
              <a:t>Modeling adjustment and calibration accounted for most of this discrepancy </a:t>
            </a:r>
          </a:p>
          <a:p>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Tracking discrepancy: </a:t>
            </a:r>
            <a:r>
              <a:rPr lang="en-US" sz="1800" b="0" i="0" u="none" strike="noStrike" baseline="0" dirty="0">
                <a:solidFill>
                  <a:srgbClr val="000000"/>
                </a:solidFill>
                <a:latin typeface="Arial" panose="020B0604020202020204" pitchFamily="34" charset="0"/>
              </a:rPr>
              <a:t>Deviations between the savings claimed and savings forecasted in the participant models were a major contributor to this discrepancy </a:t>
            </a:r>
          </a:p>
          <a:p>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Inoperable measure: </a:t>
            </a:r>
            <a:r>
              <a:rPr lang="en-US" sz="1800" b="0" i="0" u="none" strike="noStrike" baseline="0" dirty="0">
                <a:solidFill>
                  <a:srgbClr val="000000"/>
                </a:solidFill>
                <a:latin typeface="Arial" panose="020B0604020202020204" pitchFamily="34" charset="0"/>
              </a:rPr>
              <a:t>The major contributors to this discrepancy are sites that experienced business closure or change of ownership where the SEM measures were removed. </a:t>
            </a:r>
          </a:p>
          <a:p>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Operating conditions: </a:t>
            </a:r>
            <a:r>
              <a:rPr lang="en-US" sz="1800" b="0" i="0" u="none" strike="noStrike" baseline="0" dirty="0">
                <a:solidFill>
                  <a:srgbClr val="000000"/>
                </a:solidFill>
                <a:latin typeface="Arial" panose="020B0604020202020204" pitchFamily="34" charset="0"/>
              </a:rPr>
              <a:t>The major contributors to this discrepancy are sites for which the DNV team collected as-built trend data or documentation of setpoints that were different from values and parameters used to estimate the forecasted savings </a:t>
            </a:r>
          </a:p>
          <a:p>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Inappropriate baseline: </a:t>
            </a:r>
            <a:r>
              <a:rPr lang="en-US" sz="1800" b="0" i="0" u="none" strike="noStrike" baseline="0" dirty="0">
                <a:solidFill>
                  <a:srgbClr val="000000"/>
                </a:solidFill>
                <a:latin typeface="Arial" panose="020B0604020202020204" pitchFamily="34" charset="0"/>
              </a:rPr>
              <a:t>The impact of this discrepancy was minimal and was attributed to sites for which the DNV team adjusted the baseline period in the model to improve the model’s statistical significance. </a:t>
            </a:r>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1554528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041F6-67C4-587C-09E9-AEB50A704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30EB6-26A8-789C-387D-AE38540ADB40}"/>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A52769EC-37C3-820F-A9A6-6FB904985FA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7131372-F27C-E79E-8AFD-6E70A1887A91}"/>
              </a:ext>
            </a:extLst>
          </p:cNvPr>
          <p:cNvSpPr>
            <a:spLocks noGrp="1"/>
          </p:cNvSpPr>
          <p:nvPr>
            <p:ph type="sldNum" sz="quarter" idx="5"/>
          </p:nvPr>
        </p:nvSpPr>
        <p:spPr/>
        <p:txBody>
          <a:bodyPr/>
          <a:lstStyle/>
          <a:p>
            <a:fld id="{A16CFAD1-D197-4A88-B173-A6412E995EE5}" type="slidenum">
              <a:rPr lang="en-GB" smtClean="0"/>
              <a:pPr/>
              <a:t>22</a:t>
            </a:fld>
            <a:endParaRPr lang="en-GB" sz="800"/>
          </a:p>
        </p:txBody>
      </p:sp>
    </p:spTree>
    <p:extLst>
      <p:ext uri="{BB962C8B-B14F-4D97-AF65-F5344CB8AC3E}">
        <p14:creationId xmlns:p14="http://schemas.microsoft.com/office/powerpoint/2010/main" val="1849991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23</a:t>
            </a:fld>
            <a:endParaRPr lang="en-GB" sz="800"/>
          </a:p>
        </p:txBody>
      </p:sp>
    </p:spTree>
    <p:extLst>
      <p:ext uri="{BB962C8B-B14F-4D97-AF65-F5344CB8AC3E}">
        <p14:creationId xmlns:p14="http://schemas.microsoft.com/office/powerpoint/2010/main" val="2966744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24</a:t>
            </a:fld>
            <a:endParaRPr lang="en-GB" sz="800"/>
          </a:p>
        </p:txBody>
      </p:sp>
    </p:spTree>
    <p:extLst>
      <p:ext uri="{BB962C8B-B14F-4D97-AF65-F5344CB8AC3E}">
        <p14:creationId xmlns:p14="http://schemas.microsoft.com/office/powerpoint/2010/main" val="3232858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25</a:t>
            </a:fld>
            <a:endParaRPr lang="en-GB" sz="800"/>
          </a:p>
        </p:txBody>
      </p:sp>
    </p:spTree>
    <p:extLst>
      <p:ext uri="{BB962C8B-B14F-4D97-AF65-F5344CB8AC3E}">
        <p14:creationId xmlns:p14="http://schemas.microsoft.com/office/powerpoint/2010/main" val="2796028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26</a:t>
            </a:fld>
            <a:endParaRPr lang="en-GB" sz="800"/>
          </a:p>
        </p:txBody>
      </p:sp>
    </p:spTree>
    <p:extLst>
      <p:ext uri="{BB962C8B-B14F-4D97-AF65-F5344CB8AC3E}">
        <p14:creationId xmlns:p14="http://schemas.microsoft.com/office/powerpoint/2010/main" val="800533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27</a:t>
            </a:fld>
            <a:endParaRPr lang="en-GB" sz="800"/>
          </a:p>
        </p:txBody>
      </p:sp>
    </p:spTree>
    <p:extLst>
      <p:ext uri="{BB962C8B-B14F-4D97-AF65-F5344CB8AC3E}">
        <p14:creationId xmlns:p14="http://schemas.microsoft.com/office/powerpoint/2010/main" val="1738678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28</a:t>
            </a:fld>
            <a:endParaRPr lang="en-GB" sz="800"/>
          </a:p>
        </p:txBody>
      </p:sp>
    </p:spTree>
    <p:extLst>
      <p:ext uri="{BB962C8B-B14F-4D97-AF65-F5344CB8AC3E}">
        <p14:creationId xmlns:p14="http://schemas.microsoft.com/office/powerpoint/2010/main" val="992406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US" sz="1800" b="1" i="0" u="sng" strike="noStrike" baseline="0" dirty="0">
                <a:solidFill>
                  <a:srgbClr val="000000"/>
                </a:solidFill>
                <a:latin typeface="Arial" panose="020B0604020202020204" pitchFamily="34" charset="0"/>
              </a:rPr>
              <a:t>(1)   Conc: </a:t>
            </a:r>
            <a:r>
              <a:rPr lang="en-US" sz="1800" b="0" i="0" u="none" strike="noStrike" baseline="0" dirty="0">
                <a:solidFill>
                  <a:srgbClr val="000000"/>
                </a:solidFill>
                <a:latin typeface="Arial" panose="020B0604020202020204" pitchFamily="34" charset="0"/>
              </a:rPr>
              <a:t>The SEM M&amp;V guide states that the top-down modeling approach is the preferred methodology to calculate SEM savings. The top-down modeling approach is more capable of capturing the full impact of SEM BRO measures since these types of measures can affect different spaces and pieces of equipment throughout a facility </a:t>
            </a:r>
            <a:endParaRPr lang="en-US" sz="1800" b="1" i="0" u="sng" strike="noStrike" baseline="0" dirty="0">
              <a:solidFill>
                <a:srgbClr val="000000"/>
              </a:solidFill>
              <a:latin typeface="Arial" panose="020B0604020202020204" pitchFamily="34" charset="0"/>
            </a:endParaRPr>
          </a:p>
          <a:p>
            <a:r>
              <a:rPr lang="en-US" sz="1800" b="1" i="0" u="sng" strike="noStrike" baseline="0" dirty="0">
                <a:solidFill>
                  <a:srgbClr val="000000"/>
                </a:solidFill>
                <a:latin typeface="Arial" panose="020B0604020202020204" pitchFamily="34" charset="0"/>
              </a:rPr>
              <a:t>        Rec:</a:t>
            </a:r>
            <a:r>
              <a:rPr lang="en-GB" sz="1800" kern="1200" dirty="0">
                <a:solidFill>
                  <a:schemeClr val="dk1"/>
                </a:solidFill>
                <a:highlight>
                  <a:srgbClr val="FFFF00"/>
                </a:highlight>
                <a:latin typeface="+mn-lt"/>
                <a:ea typeface="+mn-ea"/>
                <a:cs typeface="+mn-cs"/>
              </a:rPr>
              <a:t> Bottom-up calculations should only be used when a top-down model is proven to not be feasible.</a:t>
            </a:r>
          </a:p>
          <a:p>
            <a:endParaRPr lang="en-GB" sz="1800" b="1" i="0" u="sng" strike="noStrike" kern="1200" baseline="0" dirty="0">
              <a:solidFill>
                <a:schemeClr val="dk1"/>
              </a:solidFill>
              <a:highlight>
                <a:srgbClr val="FFFF00"/>
              </a:highlight>
              <a:latin typeface="+mn-lt"/>
              <a:ea typeface="+mn-ea"/>
              <a:cs typeface="+mn-cs"/>
            </a:endParaRPr>
          </a:p>
          <a:p>
            <a:r>
              <a:rPr lang="en-GB" sz="1800" b="1" i="0" u="sng" strike="noStrike" kern="1200" baseline="0" dirty="0">
                <a:solidFill>
                  <a:schemeClr val="dk1"/>
                </a:solidFill>
                <a:highlight>
                  <a:srgbClr val="FFFF00"/>
                </a:highlight>
                <a:latin typeface="+mn-lt"/>
                <a:ea typeface="+mn-ea"/>
                <a:cs typeface="+mn-cs"/>
              </a:rPr>
              <a:t>(2) </a:t>
            </a:r>
            <a:r>
              <a:rPr lang="en-GB" sz="1800" b="1" i="0" u="sng" strike="noStrike" kern="1200" baseline="0" dirty="0" err="1">
                <a:solidFill>
                  <a:schemeClr val="dk1"/>
                </a:solidFill>
                <a:highlight>
                  <a:srgbClr val="FFFF00"/>
                </a:highlight>
                <a:latin typeface="+mn-lt"/>
                <a:ea typeface="+mn-ea"/>
                <a:cs typeface="+mn-cs"/>
              </a:rPr>
              <a:t>Conc</a:t>
            </a:r>
            <a:r>
              <a:rPr lang="en-GB" sz="1800" b="1" i="0" u="sng" strike="noStrike" kern="1200" baseline="0" dirty="0">
                <a:solidFill>
                  <a:schemeClr val="dk1"/>
                </a:solidFill>
                <a:highlight>
                  <a:srgbClr val="FFFF00"/>
                </a:highlight>
                <a:latin typeface="+mn-lt"/>
                <a:ea typeface="+mn-ea"/>
                <a:cs typeface="+mn-cs"/>
              </a:rPr>
              <a:t>: </a:t>
            </a:r>
            <a:r>
              <a:rPr lang="en-GB" sz="1800" b="0" i="0" u="sng" strike="noStrike" kern="1200" baseline="0" dirty="0">
                <a:solidFill>
                  <a:schemeClr val="dk1"/>
                </a:solidFill>
                <a:highlight>
                  <a:srgbClr val="FFFF00"/>
                </a:highlight>
                <a:latin typeface="+mn-lt"/>
                <a:ea typeface="+mn-ea"/>
                <a:cs typeface="+mn-cs"/>
              </a:rPr>
              <a:t>We reviewed and agreed with the majority of the provided bottom-up justifications</a:t>
            </a:r>
            <a:r>
              <a:rPr lang="en-US" sz="1800" b="0" dirty="0"/>
              <a:t>. However, some were preventable and should be addressed and resolved before future cycles.</a:t>
            </a:r>
          </a:p>
          <a:p>
            <a:pPr marL="360000" marR="0" lvl="2" indent="0" algn="l" defTabSz="914400" rtl="0" eaLnBrk="1" fontAlgn="auto" latinLnBrk="0" hangingPunct="1">
              <a:lnSpc>
                <a:spcPct val="100000"/>
              </a:lnSpc>
              <a:spcBef>
                <a:spcPts val="0"/>
              </a:spcBef>
              <a:spcAft>
                <a:spcPts val="0"/>
              </a:spcAft>
              <a:buClrTx/>
              <a:buSzTx/>
              <a:buFontTx/>
              <a:buNone/>
              <a:tabLst/>
              <a:defRPr/>
            </a:pPr>
            <a:r>
              <a:rPr lang="en-US" sz="1800" b="1" i="0" u="sng" strike="noStrike" baseline="0" dirty="0">
                <a:solidFill>
                  <a:srgbClr val="000000"/>
                </a:solidFill>
                <a:latin typeface="Arial" panose="020B0604020202020204" pitchFamily="34" charset="0"/>
              </a:rPr>
              <a:t>Rec</a:t>
            </a:r>
            <a:r>
              <a:rPr lang="en-US" sz="1800" b="0" i="0" u="sng" strike="noStrike" baseline="0" dirty="0">
                <a:solidFill>
                  <a:srgbClr val="000000"/>
                </a:solidFill>
                <a:latin typeface="Arial" panose="020B0604020202020204" pitchFamily="34" charset="0"/>
              </a:rPr>
              <a:t> #2: </a:t>
            </a:r>
            <a:r>
              <a:rPr lang="en-GB" sz="1800" kern="1200" dirty="0">
                <a:solidFill>
                  <a:schemeClr val="dk1"/>
                </a:solidFill>
                <a:highlight>
                  <a:srgbClr val="FFFF00"/>
                </a:highlight>
                <a:latin typeface="+mn-lt"/>
                <a:ea typeface="+mn-ea"/>
                <a:cs typeface="+mn-cs"/>
              </a:rPr>
              <a:t>This will allow the PAs and the evaluators an opportunity to review those models to confirm the reasons for using bottom-up calculations.</a:t>
            </a:r>
          </a:p>
          <a:p>
            <a:endParaRPr lang="en-US" sz="1800" b="0" i="0" u="sng" strike="noStrike" baseline="0" dirty="0">
              <a:solidFill>
                <a:srgbClr val="000000"/>
              </a:solidFill>
              <a:latin typeface="Arial" panose="020B0604020202020204" pitchFamily="34" charset="0"/>
            </a:endParaRPr>
          </a:p>
          <a:p>
            <a:endParaRPr lang="en-US" sz="1800" b="1" i="0" u="sng" strike="noStrike" baseline="0" dirty="0">
              <a:solidFill>
                <a:srgbClr val="000000"/>
              </a:solidFill>
              <a:latin typeface="Arial" panose="020B0604020202020204" pitchFamily="34" charset="0"/>
            </a:endParaRPr>
          </a:p>
          <a:p>
            <a:r>
              <a:rPr lang="en-US" sz="1800" b="1" i="0" u="sng" strike="noStrike" baseline="0" dirty="0">
                <a:solidFill>
                  <a:srgbClr val="000000"/>
                </a:solidFill>
                <a:latin typeface="Arial" panose="020B0604020202020204" pitchFamily="34" charset="0"/>
              </a:rPr>
              <a:t>(3) Conc:</a:t>
            </a:r>
            <a:r>
              <a:rPr lang="en-US" sz="1800" b="0" i="0" u="none" strike="noStrike" baseline="0" dirty="0">
                <a:solidFill>
                  <a:srgbClr val="000000"/>
                </a:solidFill>
                <a:latin typeface="Arial" panose="020B0604020202020204" pitchFamily="34" charset="0"/>
              </a:rPr>
              <a:t> We acknowledge that program participants who used annualization followed the SEM M&amp;V guidelines. However, the annualization approach often overlooks seasonality in the typical annual operation for facilities, which results in inaccurate savings estimation.</a:t>
            </a:r>
          </a:p>
          <a:p>
            <a:endParaRPr lang="en-US" sz="1800" b="0" i="0" u="none" strike="noStrike" baseline="0" dirty="0">
              <a:solidFill>
                <a:srgbClr val="000000"/>
              </a:solidFill>
              <a:latin typeface="Arial" panose="020B0604020202020204" pitchFamily="34" charset="0"/>
            </a:endParaRPr>
          </a:p>
          <a:p>
            <a:r>
              <a:rPr lang="en-US" sz="1200" b="1" i="0" u="sng" strike="noStrike" baseline="0" dirty="0">
                <a:solidFill>
                  <a:srgbClr val="000000"/>
                </a:solidFill>
                <a:latin typeface="Arial" panose="020B0604020202020204" pitchFamily="34" charset="0"/>
              </a:rPr>
              <a:t>(4) Conc:</a:t>
            </a:r>
            <a:r>
              <a:rPr lang="en-US" sz="1200" b="0" i="0" u="none" strike="noStrike" baseline="0" dirty="0">
                <a:solidFill>
                  <a:srgbClr val="000000"/>
                </a:solidFill>
                <a:latin typeface="Arial" panose="020B0604020202020204" pitchFamily="34" charset="0"/>
              </a:rPr>
              <a:t> Either </a:t>
            </a:r>
            <a:r>
              <a:rPr lang="en-US" sz="1200" b="0" dirty="0">
                <a:highlight>
                  <a:srgbClr val="FFFF00"/>
                </a:highlight>
              </a:rPr>
              <a:t>required adjustments and calibration to improve the model statistical significance, reflect typical operation, and account accurately for SEM projects savings</a:t>
            </a:r>
            <a:endParaRPr lang="en-GB" b="0"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29</a:t>
            </a:fld>
            <a:endParaRPr lang="en-GB" sz="800"/>
          </a:p>
        </p:txBody>
      </p:sp>
    </p:spTree>
    <p:extLst>
      <p:ext uri="{BB962C8B-B14F-4D97-AF65-F5344CB8AC3E}">
        <p14:creationId xmlns:p14="http://schemas.microsoft.com/office/powerpoint/2010/main" val="2986320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US" dirty="0"/>
              <a:t>I am Ismail Omer, the project manager for this SEM evaluation study. On the panel with me today from DNV, is Chad Telarico (project Sponsor), Susan Haselhorst and Amit Kanungo as (SMEs). From Guidehouse, we have David Bluestein as the net analysis lead. </a:t>
            </a:r>
          </a:p>
          <a:p>
            <a:endParaRPr lang="en-US" dirty="0"/>
          </a:p>
          <a:p>
            <a:r>
              <a:rPr lang="en-US" dirty="0"/>
              <a:t>This project was supported by the DNV team of analysts, engineers, and policy experts listed in the middle of the screen. </a:t>
            </a:r>
          </a:p>
          <a:p>
            <a:endParaRPr lang="en-US" dirty="0"/>
          </a:p>
          <a:p>
            <a:r>
              <a:rPr lang="en-US" dirty="0"/>
              <a:t>Representing the CPUC, we have Lisa Paulo who serves as both the study manager and the Group D Contract Manager, and Leanne Hoadley. </a:t>
            </a:r>
          </a:p>
        </p:txBody>
      </p:sp>
      <p:sp>
        <p:nvSpPr>
          <p:cNvPr id="4" name="Slide Number Placeholder 3"/>
          <p:cNvSpPr>
            <a:spLocks noGrp="1"/>
          </p:cNvSpPr>
          <p:nvPr>
            <p:ph type="sldNum" sz="quarter" idx="5"/>
          </p:nvPr>
        </p:nvSpPr>
        <p:spPr/>
        <p:txBody>
          <a:bodyPr/>
          <a:lstStyle/>
          <a:p>
            <a:fld id="{A16CFAD1-D197-4A88-B173-A6412E995EE5}" type="slidenum">
              <a:rPr lang="en-US" smtClean="0"/>
              <a:pPr/>
              <a:t>3</a:t>
            </a:fld>
            <a:endParaRPr lang="en-US" sz="800"/>
          </a:p>
        </p:txBody>
      </p:sp>
    </p:spTree>
    <p:extLst>
      <p:ext uri="{BB962C8B-B14F-4D97-AF65-F5344CB8AC3E}">
        <p14:creationId xmlns:p14="http://schemas.microsoft.com/office/powerpoint/2010/main" val="84619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US" sz="1800" b="1" i="0" u="sng" strike="noStrike" baseline="0" dirty="0">
                <a:solidFill>
                  <a:srgbClr val="000000"/>
                </a:solidFill>
                <a:latin typeface="Arial" panose="020B0604020202020204" pitchFamily="34" charset="0"/>
              </a:rPr>
              <a:t>(1)   Conc: </a:t>
            </a:r>
            <a:r>
              <a:rPr lang="en-US" sz="1800" b="0" i="0" u="sng" strike="noStrike" baseline="0" dirty="0">
                <a:solidFill>
                  <a:srgbClr val="000000"/>
                </a:solidFill>
                <a:latin typeface="Arial" panose="020B0604020202020204" pitchFamily="34" charset="0"/>
              </a:rPr>
              <a:t>For example, </a:t>
            </a:r>
            <a:r>
              <a:rPr lang="en-US" sz="1800" b="0" i="0" u="none" strike="noStrike" baseline="0" dirty="0">
                <a:solidFill>
                  <a:srgbClr val="000000"/>
                </a:solidFill>
                <a:latin typeface="Arial" panose="020B0604020202020204" pitchFamily="34" charset="0"/>
              </a:rPr>
              <a:t>based on the conducted technical review and were different than the provided modeled savings. Final documentation, including the completion report, was not updated based on the technical review findings.</a:t>
            </a:r>
            <a:r>
              <a:rPr lang="en-US" sz="1800" b="1" i="0" u="none" strike="noStrike" baseline="0" dirty="0">
                <a:solidFill>
                  <a:srgbClr val="000000"/>
                </a:solidFill>
                <a:latin typeface="Arial" panose="020B0604020202020204" pitchFamily="34" charset="0"/>
              </a:rPr>
              <a:t> </a:t>
            </a:r>
            <a:endParaRPr lang="en-US" sz="1800" b="1" i="0" u="sng" strike="noStrike" baseline="0" dirty="0">
              <a:solidFill>
                <a:srgbClr val="000000"/>
              </a:solidFill>
              <a:latin typeface="Arial" panose="020B0604020202020204" pitchFamily="34" charset="0"/>
            </a:endParaRPr>
          </a:p>
          <a:p>
            <a:r>
              <a:rPr lang="en-US" sz="1800" b="1" i="0" u="sng" strike="noStrike" baseline="0" dirty="0">
                <a:solidFill>
                  <a:srgbClr val="000000"/>
                </a:solidFill>
                <a:latin typeface="Arial" panose="020B0604020202020204" pitchFamily="34" charset="0"/>
              </a:rPr>
              <a:t>        Rec #1:</a:t>
            </a:r>
            <a:r>
              <a:rPr lang="en-GB" sz="1800" kern="1200" dirty="0">
                <a:solidFill>
                  <a:schemeClr val="dk1"/>
                </a:solidFill>
                <a:highlight>
                  <a:srgbClr val="FFFF00"/>
                </a:highlight>
                <a:latin typeface="+mn-lt"/>
                <a:ea typeface="+mn-ea"/>
                <a:cs typeface="+mn-cs"/>
              </a:rPr>
              <a:t> </a:t>
            </a:r>
            <a:r>
              <a:rPr lang="en-US" sz="1800" dirty="0">
                <a:highlight>
                  <a:srgbClr val="FFFF00"/>
                </a:highlight>
              </a:rPr>
              <a:t>to reflect any changes implemented during the technical review phase</a:t>
            </a:r>
            <a:r>
              <a:rPr lang="en-GB" sz="1800" kern="1200" dirty="0">
                <a:solidFill>
                  <a:schemeClr val="dk1"/>
                </a:solidFill>
                <a:highlight>
                  <a:srgbClr val="FFFF00"/>
                </a:highlight>
                <a:latin typeface="+mn-lt"/>
                <a:ea typeface="+mn-ea"/>
                <a:cs typeface="+mn-cs"/>
              </a:rPr>
              <a:t>.</a:t>
            </a:r>
          </a:p>
          <a:p>
            <a:endParaRPr lang="en-GB" sz="1800" b="1" i="0" u="sng" strike="noStrike" kern="1200" baseline="0" dirty="0">
              <a:solidFill>
                <a:schemeClr val="dk1"/>
              </a:solidFill>
              <a:highlight>
                <a:srgbClr val="FFFF00"/>
              </a:highlight>
              <a:latin typeface="+mn-lt"/>
              <a:ea typeface="+mn-ea"/>
              <a:cs typeface="+mn-cs"/>
            </a:endParaRPr>
          </a:p>
          <a:p>
            <a:r>
              <a:rPr lang="en-GB" sz="1800" b="1" i="0" u="sng" strike="noStrike" kern="1200" baseline="0" dirty="0">
                <a:solidFill>
                  <a:schemeClr val="dk1"/>
                </a:solidFill>
                <a:highlight>
                  <a:srgbClr val="FFFF00"/>
                </a:highlight>
                <a:latin typeface="+mn-lt"/>
                <a:ea typeface="+mn-ea"/>
                <a:cs typeface="+mn-cs"/>
              </a:rPr>
              <a:t>(2) </a:t>
            </a:r>
            <a:r>
              <a:rPr lang="en-GB" sz="1800" b="1" i="0" u="sng" strike="noStrike" kern="1200" baseline="0" dirty="0" err="1">
                <a:solidFill>
                  <a:schemeClr val="dk1"/>
                </a:solidFill>
                <a:highlight>
                  <a:srgbClr val="FFFF00"/>
                </a:highlight>
                <a:latin typeface="+mn-lt"/>
                <a:ea typeface="+mn-ea"/>
                <a:cs typeface="+mn-cs"/>
              </a:rPr>
              <a:t>Conc</a:t>
            </a:r>
            <a:r>
              <a:rPr lang="en-GB" sz="1800" b="1" i="0" u="sng" strike="noStrike" kern="1200" baseline="0" dirty="0">
                <a:solidFill>
                  <a:schemeClr val="dk1"/>
                </a:solidFill>
                <a:highlight>
                  <a:srgbClr val="FFFF00"/>
                </a:highlight>
                <a:latin typeface="+mn-lt"/>
                <a:ea typeface="+mn-ea"/>
                <a:cs typeface="+mn-cs"/>
              </a:rPr>
              <a:t>: </a:t>
            </a:r>
            <a:r>
              <a:rPr lang="en-US" sz="1800" b="0" i="0" u="sng" strike="noStrike" kern="1200" baseline="0" dirty="0">
                <a:solidFill>
                  <a:schemeClr val="dk1"/>
                </a:solidFill>
                <a:highlight>
                  <a:srgbClr val="FFFF00"/>
                </a:highlight>
                <a:latin typeface="+mn-lt"/>
                <a:ea typeface="+mn-ea"/>
                <a:cs typeface="+mn-cs"/>
              </a:rPr>
              <a:t>D</a:t>
            </a:r>
            <a:r>
              <a:rPr lang="en-US" sz="1800" b="0" dirty="0">
                <a:highlight>
                  <a:srgbClr val="FFFF00"/>
                </a:highlight>
              </a:rPr>
              <a:t>espite small variations between fuels and PAs</a:t>
            </a:r>
            <a:r>
              <a:rPr lang="en-GB" sz="1800" kern="1200" dirty="0">
                <a:solidFill>
                  <a:schemeClr val="dk1"/>
                </a:solidFill>
                <a:highlight>
                  <a:srgbClr val="FFFF00"/>
                </a:highlight>
                <a:latin typeface="+mn-lt"/>
                <a:ea typeface="+mn-ea"/>
                <a:cs typeface="+mn-cs"/>
              </a:rPr>
              <a:t>.</a:t>
            </a:r>
          </a:p>
          <a:p>
            <a:endParaRPr lang="en-US" sz="1800" b="0" i="0" u="sng" strike="noStrike" baseline="0" dirty="0">
              <a:solidFill>
                <a:srgbClr val="000000"/>
              </a:solidFill>
              <a:latin typeface="Arial" panose="020B0604020202020204" pitchFamily="34" charset="0"/>
            </a:endParaRPr>
          </a:p>
          <a:p>
            <a:endParaRPr lang="en-US" sz="1800" b="1" i="0" u="sng" strike="noStrike" baseline="0" dirty="0">
              <a:solidFill>
                <a:srgbClr val="000000"/>
              </a:solidFill>
              <a:latin typeface="Arial" panose="020B0604020202020204" pitchFamily="34" charset="0"/>
            </a:endParaRPr>
          </a:p>
          <a:p>
            <a:r>
              <a:rPr lang="en-US" sz="1800" b="1" i="0" u="sng" strike="noStrike" baseline="0" dirty="0">
                <a:solidFill>
                  <a:srgbClr val="000000"/>
                </a:solidFill>
                <a:latin typeface="Arial" panose="020B0604020202020204" pitchFamily="34" charset="0"/>
              </a:rPr>
              <a:t>(3) Conc:</a:t>
            </a:r>
            <a:r>
              <a:rPr lang="en-US" sz="1800" b="0" i="0" u="none" strike="noStrike" baseline="0" dirty="0">
                <a:solidFill>
                  <a:srgbClr val="000000"/>
                </a:solidFill>
                <a:latin typeface="Arial" panose="020B0604020202020204" pitchFamily="34" charset="0"/>
              </a:rPr>
              <a:t> </a:t>
            </a:r>
            <a:r>
              <a:rPr lang="en-US" sz="1800" b="0" u="none" dirty="0">
                <a:highlight>
                  <a:srgbClr val="FFFF00"/>
                </a:highlight>
              </a:rPr>
              <a:t>Both fields can be used to inform EUL calculations and program cost-effectiveness and can aid in the customer’s prioritization of measures</a:t>
            </a:r>
            <a:r>
              <a:rPr lang="en-US" sz="1800" b="0" i="0" u="none" strike="noStrike" baseline="0" dirty="0">
                <a:solidFill>
                  <a:srgbClr val="000000"/>
                </a:solidFill>
                <a:latin typeface="Arial" panose="020B0604020202020204" pitchFamily="34" charset="0"/>
              </a:rPr>
              <a:t>.</a:t>
            </a:r>
          </a:p>
          <a:p>
            <a:pPr marL="180000" lvl="2" indent="0">
              <a:buNone/>
            </a:pPr>
            <a:r>
              <a:rPr lang="en-US" sz="1800" b="1" i="0" u="none" strike="noStrike" baseline="0" dirty="0">
                <a:solidFill>
                  <a:srgbClr val="000000"/>
                </a:solidFill>
                <a:latin typeface="Arial" panose="020B0604020202020204" pitchFamily="34" charset="0"/>
              </a:rPr>
              <a:t>REC:</a:t>
            </a:r>
            <a:r>
              <a:rPr lang="en-US" sz="1800" b="0" i="0" u="none" strike="noStrike" baseline="0" dirty="0">
                <a:solidFill>
                  <a:srgbClr val="000000"/>
                </a:solidFill>
                <a:latin typeface="Arial" panose="020B0604020202020204" pitchFamily="34" charset="0"/>
              </a:rPr>
              <a:t> </a:t>
            </a:r>
            <a:r>
              <a:rPr lang="en-US" sz="1800" dirty="0"/>
              <a:t> </a:t>
            </a:r>
            <a:r>
              <a:rPr lang="en-US" sz="1800" dirty="0">
                <a:highlight>
                  <a:srgbClr val="FFFF00"/>
                </a:highlight>
              </a:rPr>
              <a:t>The savings and costs are effective tools for customers to prioritize measures and can streamline identification of capital measures as the program scales.</a:t>
            </a:r>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r>
              <a:rPr lang="en-US" sz="1800" b="1" i="0" u="sng" strike="noStrike" baseline="0" dirty="0">
                <a:solidFill>
                  <a:srgbClr val="000000"/>
                </a:solidFill>
                <a:latin typeface="Arial" panose="020B0604020202020204" pitchFamily="34" charset="0"/>
              </a:rPr>
              <a:t>(4) Conc:</a:t>
            </a:r>
            <a:r>
              <a:rPr lang="en-US" sz="1800" b="0" i="0" u="none" strike="noStrike" baseline="0" dirty="0">
                <a:solidFill>
                  <a:srgbClr val="000000"/>
                </a:solidFill>
                <a:latin typeface="Arial" panose="020B0604020202020204" pitchFamily="34" charset="0"/>
              </a:rPr>
              <a:t> </a:t>
            </a:r>
            <a:r>
              <a:rPr lang="en-US" sz="1800" b="0" i="0" u="none" strike="noStrike" baseline="0" dirty="0">
                <a:solidFill>
                  <a:srgbClr val="000000"/>
                </a:solidFill>
                <a:highlight>
                  <a:srgbClr val="FFFF00"/>
                </a:highlight>
                <a:latin typeface="Arial" panose="020B0604020202020204" pitchFamily="34" charset="0"/>
              </a:rPr>
              <a:t>C</a:t>
            </a:r>
            <a:r>
              <a:rPr lang="en-US" sz="1800" b="0" dirty="0">
                <a:highlight>
                  <a:srgbClr val="FFFF00"/>
                </a:highlight>
              </a:rPr>
              <a:t>ompared to the standard scoring method. Because capital measures account for only about 16% of programs savings, the SEM program NTGR changes only by 1-2%.</a:t>
            </a:r>
            <a:r>
              <a:rPr lang="en-US" sz="1800" b="0" i="0" u="none" strike="noStrike" baseline="0" dirty="0">
                <a:solidFill>
                  <a:srgbClr val="000000"/>
                </a:solidFill>
                <a:latin typeface="Arial" panose="020B0604020202020204" pitchFamily="34" charset="0"/>
              </a:rPr>
              <a:t>.</a:t>
            </a:r>
          </a:p>
          <a:p>
            <a:pPr marL="180000" lvl="2" indent="0">
              <a:buNone/>
            </a:pPr>
            <a:r>
              <a:rPr lang="en-US" sz="1800" b="1" i="0" u="none" strike="noStrike" baseline="0" dirty="0">
                <a:solidFill>
                  <a:srgbClr val="000000"/>
                </a:solidFill>
                <a:latin typeface="Arial" panose="020B0604020202020204" pitchFamily="34" charset="0"/>
              </a:rPr>
              <a:t>REC:</a:t>
            </a:r>
            <a:r>
              <a:rPr lang="en-US" sz="1800" b="0" i="0" u="none" strike="noStrike" baseline="0" dirty="0">
                <a:solidFill>
                  <a:srgbClr val="000000"/>
                </a:solidFill>
                <a:latin typeface="Arial" panose="020B0604020202020204" pitchFamily="34" charset="0"/>
              </a:rPr>
              <a:t> </a:t>
            </a:r>
            <a:r>
              <a:rPr lang="en-US" sz="1800" dirty="0"/>
              <a:t> for </a:t>
            </a:r>
            <a:r>
              <a:rPr lang="en-US" sz="1800" dirty="0">
                <a:highlight>
                  <a:srgbClr val="FFFF00"/>
                </a:highlight>
              </a:rPr>
              <a:t>SEM capital measures and in this study.</a:t>
            </a:r>
          </a:p>
          <a:p>
            <a:pPr marL="180000" lvl="2" indent="0">
              <a:buNone/>
            </a:pPr>
            <a:endParaRPr lang="en-US" sz="1800" b="0" i="0" u="none" strike="noStrike" baseline="0" dirty="0">
              <a:solidFill>
                <a:srgbClr val="000000"/>
              </a:solidFill>
              <a:highlight>
                <a:srgbClr val="FFFF00"/>
              </a:highlight>
              <a:latin typeface="Arial" panose="020B0604020202020204" pitchFamily="34" charset="0"/>
            </a:endParaRPr>
          </a:p>
          <a:p>
            <a:pPr marL="180000" lvl="2" indent="0">
              <a:buNone/>
            </a:pPr>
            <a:endParaRPr lang="en-US" sz="1800" b="0" i="0" u="none" strike="noStrike" baseline="0" dirty="0">
              <a:solidFill>
                <a:srgbClr val="000000"/>
              </a:solidFill>
              <a:highlight>
                <a:srgbClr val="FFFF00"/>
              </a:highlight>
              <a:latin typeface="Arial" panose="020B0604020202020204" pitchFamily="34" charset="0"/>
            </a:endParaRPr>
          </a:p>
          <a:p>
            <a:pPr marL="180000" lvl="2" indent="0">
              <a:buNone/>
            </a:pPr>
            <a:endParaRPr lang="en-US" sz="1800" b="0" i="0" u="none" strike="noStrike" baseline="0" dirty="0">
              <a:solidFill>
                <a:srgbClr val="000000"/>
              </a:solidFill>
              <a:highlight>
                <a:srgbClr val="FFFF00"/>
              </a:highlight>
              <a:latin typeface="Arial" panose="020B0604020202020204" pitchFamily="34" charset="0"/>
            </a:endParaRPr>
          </a:p>
          <a:p>
            <a:pPr marL="180000" lvl="2" indent="0">
              <a:buNone/>
            </a:pPr>
            <a:r>
              <a:rPr lang="en-US" sz="2800" dirty="0">
                <a:effectLst/>
              </a:rPr>
              <a:t>The </a:t>
            </a:r>
            <a:r>
              <a:rPr lang="en-US" sz="2800" b="1" dirty="0">
                <a:solidFill>
                  <a:srgbClr val="009FDA"/>
                </a:solidFill>
                <a:effectLst/>
              </a:rPr>
              <a:t>NTG approach</a:t>
            </a:r>
            <a:r>
              <a:rPr lang="en-US" sz="2800" dirty="0">
                <a:solidFill>
                  <a:srgbClr val="009FDA"/>
                </a:solidFill>
                <a:effectLst/>
              </a:rPr>
              <a:t> </a:t>
            </a:r>
            <a:r>
              <a:rPr lang="en-US" sz="2800" dirty="0">
                <a:effectLst/>
              </a:rPr>
              <a:t>used in this study is a hybrid approach that combines the 1.0 NTGR for non-capital measures, as initially allowed for in D.16-08-019 and found through research as part of the prior evaluation, with a NTGR developed from </a:t>
            </a:r>
            <a:r>
              <a:rPr lang="en-US" sz="2800" b="1" dirty="0">
                <a:solidFill>
                  <a:srgbClr val="009FDA"/>
                </a:solidFill>
                <a:effectLst/>
              </a:rPr>
              <a:t>participant surveys for capital measures determined in this study</a:t>
            </a:r>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30</a:t>
            </a:fld>
            <a:endParaRPr lang="en-GB" sz="800"/>
          </a:p>
        </p:txBody>
      </p:sp>
    </p:spTree>
    <p:extLst>
      <p:ext uri="{BB962C8B-B14F-4D97-AF65-F5344CB8AC3E}">
        <p14:creationId xmlns:p14="http://schemas.microsoft.com/office/powerpoint/2010/main" val="692945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31</a:t>
            </a:fld>
            <a:endParaRPr lang="en-GB" sz="800"/>
          </a:p>
        </p:txBody>
      </p:sp>
    </p:spTree>
    <p:extLst>
      <p:ext uri="{BB962C8B-B14F-4D97-AF65-F5344CB8AC3E}">
        <p14:creationId xmlns:p14="http://schemas.microsoft.com/office/powerpoint/2010/main" val="600219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32</a:t>
            </a:fld>
            <a:endParaRPr lang="en-GB" sz="800"/>
          </a:p>
        </p:txBody>
      </p:sp>
    </p:spTree>
    <p:extLst>
      <p:ext uri="{BB962C8B-B14F-4D97-AF65-F5344CB8AC3E}">
        <p14:creationId xmlns:p14="http://schemas.microsoft.com/office/powerpoint/2010/main" val="951406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2150"/>
            <a:ext cx="6200775" cy="34877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610410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391071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dirty="0"/>
              <a:t>The notion “SEM Method” refer to the updated methodology we used to calculate the net results for this study, which is an adaption of the standard net to gross method to account for SEM’s immersive delivery.</a:t>
            </a:r>
          </a:p>
          <a:p>
            <a:endParaRPr lang="en-GB" dirty="0"/>
          </a:p>
          <a:p>
            <a:r>
              <a:rPr lang="en-GB" dirty="0"/>
              <a:t>We will cover this more down the line here and provide some comparison in the NTGR results calculated between this methodology and the standard “AKA CIAC” methodology.</a:t>
            </a:r>
          </a:p>
          <a:p>
            <a:endParaRPr lang="en-GB" dirty="0"/>
          </a:p>
          <a:p>
            <a:r>
              <a:rPr lang="en-GB" dirty="0"/>
              <a:t>The resulting NET TO GROSS RATIO is essentially 98% with slight decimal differences, except for the demand NTGR which rounded up to 99%.</a:t>
            </a:r>
          </a:p>
          <a:p>
            <a:endParaRPr lang="en-GB" dirty="0"/>
          </a:p>
          <a:p>
            <a:endParaRPr lang="en-US" b="1" dirty="0">
              <a:effectLst/>
            </a:endParaRPr>
          </a:p>
          <a:p>
            <a:r>
              <a:rPr lang="en-US" b="1" dirty="0">
                <a:effectLst/>
              </a:rPr>
              <a:t>In addition to the new questions, we introduced a revised method for scoring the NTGR (SEM scoring). All these revisions to the questions and scoring method were made in order to account for the immersive nature of SEM. The new SEM scoring more heavily relies on the respondent’s assessment of the factors influencing the measure installation whereas the standard scoring averages the factors. </a:t>
            </a:r>
            <a:endParaRPr lang="en-GB" b="1"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3142759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406655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189219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The sample design focused on SEM projects that completed a full two-year cycle in PY2021 or PY2022.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PY2021 projects are made up of two years’ worth of savings claims from both PY2020 (Year 1) and PY 2021 (Year 2) and,</a:t>
            </a:r>
          </a:p>
          <a:p>
            <a:r>
              <a:rPr lang="en-US" sz="1800" b="0" i="0" u="none" strike="noStrike" baseline="0" dirty="0">
                <a:solidFill>
                  <a:srgbClr val="000000"/>
                </a:solidFill>
                <a:latin typeface="Arial" panose="020B0604020202020204" pitchFamily="34" charset="0"/>
              </a:rPr>
              <a:t>PY2022 projects are made up of savings claims from both PY2021 (Year 1) and PY2022 (Year 2).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t>
            </a:r>
          </a:p>
          <a:p>
            <a:r>
              <a:rPr lang="en-US" sz="1800" b="0" i="0" u="none" strike="noStrike" baseline="0" dirty="0">
                <a:solidFill>
                  <a:srgbClr val="000000"/>
                </a:solidFill>
                <a:latin typeface="Arial" panose="020B0604020202020204" pitchFamily="34" charset="0"/>
              </a:rPr>
              <a:t>For sites sampled for evaluation; we targeted a census sample; however, we dropped sites that either were not recruited for the site contact interview, or sites for which we were not able to obtain data that we deemed essential to inform our evaluation.</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Top down (</a:t>
            </a:r>
            <a:r>
              <a:rPr lang="en-US" sz="1800" b="1" i="0" u="none" strike="noStrike" baseline="0" dirty="0">
                <a:solidFill>
                  <a:srgbClr val="000000"/>
                </a:solidFill>
                <a:latin typeface="Arial" panose="020B0604020202020204" pitchFamily="34" charset="0"/>
              </a:rPr>
              <a:t>45%) </a:t>
            </a:r>
            <a:r>
              <a:rPr lang="en-US" sz="1800" b="0" i="0" u="none" strike="noStrike" baseline="0" dirty="0">
                <a:solidFill>
                  <a:srgbClr val="000000"/>
                </a:solidFill>
                <a:latin typeface="Arial" panose="020B0604020202020204" pitchFamily="34" charset="0"/>
              </a:rPr>
              <a:t>Bottom Up (</a:t>
            </a:r>
            <a:r>
              <a:rPr lang="en-US" sz="1800" b="1" i="0" u="none" strike="noStrike" baseline="0" dirty="0">
                <a:solidFill>
                  <a:srgbClr val="000000"/>
                </a:solidFill>
                <a:latin typeface="Arial" panose="020B0604020202020204" pitchFamily="34" charset="0"/>
              </a:rPr>
              <a:t>38% </a:t>
            </a:r>
            <a:r>
              <a:rPr lang="en-US" sz="1800" b="0" i="0" u="none" strike="noStrike" baseline="0" dirty="0">
                <a:solidFill>
                  <a:srgbClr val="000000"/>
                </a:solidFill>
                <a:latin typeface="Arial" panose="020B0604020202020204" pitchFamily="34" charset="0"/>
              </a:rPr>
              <a:t>) Mixed Analysis (</a:t>
            </a:r>
            <a:r>
              <a:rPr lang="en-US" sz="1800" b="1" i="0" u="none" strike="noStrike" baseline="0" dirty="0">
                <a:solidFill>
                  <a:srgbClr val="000000"/>
                </a:solidFill>
                <a:latin typeface="Arial" panose="020B0604020202020204" pitchFamily="34" charset="0"/>
              </a:rPr>
              <a:t>17%</a:t>
            </a:r>
            <a:r>
              <a:rPr lang="en-US" sz="1800" b="0" i="0" u="none" strike="noStrike" baseline="0" dirty="0">
                <a:solidFill>
                  <a:srgbClr val="000000"/>
                </a:solidFill>
                <a:latin typeface="Arial" panose="020B0604020202020204" pitchFamily="34" charset="0"/>
              </a:rPr>
              <a:t>)</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t>
            </a:r>
          </a:p>
          <a:p>
            <a:r>
              <a:rPr lang="en-US" sz="1800" b="0" i="0" u="none" strike="noStrike" baseline="0" dirty="0">
                <a:solidFill>
                  <a:srgbClr val="000000"/>
                </a:solidFill>
                <a:latin typeface="Arial" panose="020B0604020202020204" pitchFamily="34" charset="0"/>
              </a:rPr>
              <a:t>Excel-based CCT—also used by other evaluation teams such as CIAC—to organize and communicate evaluation information for each sample project that was selected for evaluation. The CCT served as the final site-specific evaluated savings deliverable and was the common source for reference material the engineering team used to create M&amp;V plans and document data collected in developing estimates of impacts. </a:t>
            </a:r>
          </a:p>
          <a:p>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2561680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5AD30D56-7424-4830-ABBC-E1CCEDA7A2DF}"/>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1" name="Logo">
            <a:extLst>
              <a:ext uri="{FF2B5EF4-FFF2-40B4-BE49-F238E27FC236}">
                <a16:creationId xmlns:a16="http://schemas.microsoft.com/office/drawing/2014/main" id="{1E1CB065-BC3E-419D-8CD5-6001359B1AF9}"/>
              </a:ext>
            </a:extLst>
          </p:cNvPr>
          <p:cNvGrpSpPr>
            <a:grpSpLocks noChangeAspect="1"/>
          </p:cNvGrpSpPr>
          <p:nvPr userDrawn="1"/>
        </p:nvGrpSpPr>
        <p:grpSpPr>
          <a:xfrm>
            <a:off x="539751" y="540001"/>
            <a:ext cx="1702800" cy="727237"/>
            <a:chOff x="6380216" y="4059273"/>
            <a:chExt cx="2905863" cy="1241045"/>
          </a:xfrm>
        </p:grpSpPr>
        <p:sp>
          <p:nvSpPr>
            <p:cNvPr id="22" name="Freeform: Shape 21">
              <a:extLst>
                <a:ext uri="{FF2B5EF4-FFF2-40B4-BE49-F238E27FC236}">
                  <a16:creationId xmlns:a16="http://schemas.microsoft.com/office/drawing/2014/main" id="{60EF3EE0-04F6-4F0F-9C30-138E10130D0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9F265DC-74E8-4BFF-92A1-092ADEFABD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9C07ABC-F814-4A0D-B933-8FF8308531B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C74A0EA-43E9-4563-A55A-F825A81DC14D}"/>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08704FAE-A924-4ACA-BF5E-2A8B000538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44A7CF80-4160-43E8-868F-65E74933C8A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pic>
        <p:nvPicPr>
          <p:cNvPr id="27" name="TAGLINE 60Black">
            <a:extLst>
              <a:ext uri="{FF2B5EF4-FFF2-40B4-BE49-F238E27FC236}">
                <a16:creationId xmlns:a16="http://schemas.microsoft.com/office/drawing/2014/main" id="{3A5FFB45-3585-4395-809E-0CF65EFB70E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8863" y="539750"/>
            <a:ext cx="1703386" cy="110689"/>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GB"/>
              <a:t>Click to add title</a:t>
            </a:r>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19" name="SD_FLD_DocumentDate">
            <a:extLst>
              <a:ext uri="{FF2B5EF4-FFF2-40B4-BE49-F238E27FC236}">
                <a16:creationId xmlns:a16="http://schemas.microsoft.com/office/drawing/2014/main" id="{33759508-D1FD-40CE-9331-F01D5EE3CCBE}"/>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accent1"/>
                </a:solidFill>
                <a:ea typeface="ＭＳ Ｐゴシック" charset="-128"/>
                <a:cs typeface="Arial" charset="0"/>
              </a:rPr>
              <a:t>24 April 2024</a:t>
            </a: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accent1"/>
              </a:solidFill>
              <a:ea typeface="ＭＳ Ｐゴシック" charset="-128"/>
              <a:cs typeface="Arial" charset="0"/>
            </a:endParaRPr>
          </a:p>
        </p:txBody>
      </p:sp>
      <p:sp>
        <p:nvSpPr>
          <p:cNvPr id="32" name="SD_FLD_Draft" hidden="1">
            <a:extLst>
              <a:ext uri="{FF2B5EF4-FFF2-40B4-BE49-F238E27FC236}">
                <a16:creationId xmlns:a16="http://schemas.microsoft.com/office/drawing/2014/main" id="{F9687746-12E1-43B0-8EEE-BCA876E5FD04}"/>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2E43B5A0-A24B-4D49-B18D-5419D4E44B91}"/>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p:cNvSpPr>
            <a:spLocks noGrp="1"/>
          </p:cNvSpPr>
          <p:nvPr>
            <p:ph type="dt" sz="half" idx="10"/>
          </p:nvPr>
        </p:nvSpPr>
        <p:spPr>
          <a:xfrm>
            <a:off x="0" y="6858000"/>
            <a:ext cx="0" cy="0"/>
          </a:xfrm>
        </p:spPr>
        <p:txBody>
          <a:bodyPr/>
          <a:lstStyle>
            <a:lvl1pPr>
              <a:defRPr>
                <a:noFill/>
              </a:defRPr>
            </a:lvl1p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141479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621BA-8EDC-4C18-975C-5EE1161FA8FD}"/>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9" name="Logo">
            <a:extLst>
              <a:ext uri="{FF2B5EF4-FFF2-40B4-BE49-F238E27FC236}">
                <a16:creationId xmlns:a16="http://schemas.microsoft.com/office/drawing/2014/main" id="{F04E253C-783D-4CA5-8CCB-57C4CC102165}"/>
              </a:ext>
            </a:extLst>
          </p:cNvPr>
          <p:cNvGrpSpPr/>
          <p:nvPr userDrawn="1"/>
        </p:nvGrpSpPr>
        <p:grpSpPr>
          <a:xfrm>
            <a:off x="10893210" y="6350918"/>
            <a:ext cx="755843" cy="322808"/>
            <a:chOff x="6380216" y="4059273"/>
            <a:chExt cx="2905863" cy="1241045"/>
          </a:xfrm>
        </p:grpSpPr>
        <p:sp>
          <p:nvSpPr>
            <p:cNvPr id="10" name="Freeform: Shape 9">
              <a:extLst>
                <a:ext uri="{FF2B5EF4-FFF2-40B4-BE49-F238E27FC236}">
                  <a16:creationId xmlns:a16="http://schemas.microsoft.com/office/drawing/2014/main" id="{D8124B4D-CBE2-46DB-B0AE-2AC98C56E78E}"/>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D916864-12FB-478F-99EE-83C970865F0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0FF8E64-431E-4917-BD40-4BD55CF6B8D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E450DA2-D1AF-4EFD-A7B9-9D1161ADD54F}"/>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56553B8-1481-4E85-83A7-689A7C6CC67F}"/>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2AB55C8-079A-4ACE-9DFB-9EBA23B48B0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p:cNvSpPr>
            <a:spLocks noGrp="1"/>
          </p:cNvSpPr>
          <p:nvPr>
            <p:ph type="dt" sz="half" idx="10"/>
          </p:nvPr>
        </p:nvSpPr>
        <p:spPr>
          <a:xfrm>
            <a:off x="0" y="6858000"/>
            <a:ext cx="0" cy="0"/>
          </a:xfrm>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a:p>
        </p:txBody>
      </p:sp>
      <p:sp>
        <p:nvSpPr>
          <p:cNvPr id="16" name="_SD_FLD_Copyright">
            <a:extLst>
              <a:ext uri="{FF2B5EF4-FFF2-40B4-BE49-F238E27FC236}">
                <a16:creationId xmlns:a16="http://schemas.microsoft.com/office/drawing/2014/main" id="{3F542136-6583-4929-BA8F-876E7200FCF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8" name="SD_FLD_DocumentDate">
            <a:extLst>
              <a:ext uri="{FF2B5EF4-FFF2-40B4-BE49-F238E27FC236}">
                <a16:creationId xmlns:a16="http://schemas.microsoft.com/office/drawing/2014/main" id="{D4FFA251-3F5C-4E9A-9A80-F62650B47305}"/>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24 April 2024</a:t>
            </a:r>
          </a:p>
        </p:txBody>
      </p:sp>
      <p:sp>
        <p:nvSpPr>
          <p:cNvPr id="20" name="SD_FLD_Draft" hidden="1">
            <a:extLst>
              <a:ext uri="{FF2B5EF4-FFF2-40B4-BE49-F238E27FC236}">
                <a16:creationId xmlns:a16="http://schemas.microsoft.com/office/drawing/2014/main" id="{21F368A2-F525-4249-A72B-F904922C972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859FDC4D-A513-43EC-AC0B-76C98697BB4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8851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sz="half" idx="1" hasCustomPrompt="1"/>
          </p:nvPr>
        </p:nvSpPr>
        <p:spPr>
          <a:xfrm>
            <a:off x="53975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186616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2" name="Title 1"/>
          <p:cNvSpPr>
            <a:spLocks noGrp="1"/>
          </p:cNvSpPr>
          <p:nvPr>
            <p:ph type="title" hasCustomPrompt="1"/>
          </p:nvPr>
        </p:nvSpPr>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39750" y="1730374"/>
            <a:ext cx="5465764"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24 April 2024</a:t>
            </a: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202231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sz="half" idx="1" hasCustomPrompt="1"/>
          </p:nvPr>
        </p:nvSpPr>
        <p:spPr>
          <a:xfrm>
            <a:off x="539750" y="1730374"/>
            <a:ext cx="6407150"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423807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A,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sz="half" idx="1" hasCustomPrompt="1"/>
          </p:nvPr>
        </p:nvSpPr>
        <p:spPr>
          <a:xfrm>
            <a:off x="539749" y="1730374"/>
            <a:ext cx="6407151"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24 April 2024</a:t>
            </a: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25985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5" y="1730374"/>
            <a:ext cx="2641601" cy="4316412"/>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GB" smtClean="0"/>
              <a:pPr/>
              <a:t>24 April 2024</a:t>
            </a:fld>
            <a:endParaRPr lang="en-GB"/>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984488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Content, gre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A33FA6-1C4E-42C4-8006-62087DF1C543}"/>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13" name="Logo">
            <a:extLst>
              <a:ext uri="{FF2B5EF4-FFF2-40B4-BE49-F238E27FC236}">
                <a16:creationId xmlns:a16="http://schemas.microsoft.com/office/drawing/2014/main" id="{786373BD-6312-4785-AB25-0C8D34698A7B}"/>
              </a:ext>
            </a:extLst>
          </p:cNvPr>
          <p:cNvGrpSpPr/>
          <p:nvPr userDrawn="1"/>
        </p:nvGrpSpPr>
        <p:grpSpPr>
          <a:xfrm>
            <a:off x="10893210" y="6350918"/>
            <a:ext cx="755843" cy="322808"/>
            <a:chOff x="6380216" y="4059273"/>
            <a:chExt cx="2905863" cy="1241045"/>
          </a:xfrm>
        </p:grpSpPr>
        <p:sp>
          <p:nvSpPr>
            <p:cNvPr id="14" name="Freeform: Shape 13">
              <a:extLst>
                <a:ext uri="{FF2B5EF4-FFF2-40B4-BE49-F238E27FC236}">
                  <a16:creationId xmlns:a16="http://schemas.microsoft.com/office/drawing/2014/main" id="{059A879B-ABBD-4A04-9477-6154675E4CEB}"/>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0D20163-892E-44FF-9991-ABC1BF13FFCD}"/>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CDE72FB-849D-47F9-B4E9-277EA2622D69}"/>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6D47151-F3A9-4197-B445-BAF922408872}"/>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886374B-F400-46EE-AA11-2A1EC51357CB}"/>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F9F7A1C-77DA-4373-B4B2-DAA6FC4DE31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4" y="1730374"/>
            <a:ext cx="2643189" cy="4316412"/>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GB" smtClean="0"/>
              <a:pPr/>
              <a:t>24 April 2024</a:t>
            </a:fld>
            <a:endParaRPr lang="en-GB"/>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20" name="_SD_FLD_Copyright">
            <a:extLst>
              <a:ext uri="{FF2B5EF4-FFF2-40B4-BE49-F238E27FC236}">
                <a16:creationId xmlns:a16="http://schemas.microsoft.com/office/drawing/2014/main" id="{082F9C54-512B-45F5-982C-08FA99BDF95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22" name="SD_FLD_DocumentDate">
            <a:extLst>
              <a:ext uri="{FF2B5EF4-FFF2-40B4-BE49-F238E27FC236}">
                <a16:creationId xmlns:a16="http://schemas.microsoft.com/office/drawing/2014/main" id="{CA5DA168-821C-4063-906D-4954EC9A254E}"/>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24 April 2024</a:t>
            </a:r>
          </a:p>
        </p:txBody>
      </p:sp>
      <p:sp>
        <p:nvSpPr>
          <p:cNvPr id="24" name="SD_FLD_Draft" hidden="1">
            <a:extLst>
              <a:ext uri="{FF2B5EF4-FFF2-40B4-BE49-F238E27FC236}">
                <a16:creationId xmlns:a16="http://schemas.microsoft.com/office/drawing/2014/main" id="{CB94A54D-DD3C-4298-BDF3-BD0A4E0485C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13226BD7-8851-4901-A408-8E1422BBD689}"/>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4268970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text and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096000" y="0"/>
            <a:ext cx="6096001" cy="6861600"/>
          </a:xfrm>
          <a:blipFill>
            <a:blip r:embed="rId2"/>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p>
        </p:txBody>
      </p:sp>
      <p:sp>
        <p:nvSpPr>
          <p:cNvPr id="2" name="Title 1"/>
          <p:cNvSpPr>
            <a:spLocks noGrp="1"/>
          </p:cNvSpPr>
          <p:nvPr>
            <p:ph type="title" hasCustomPrompt="1"/>
          </p:nvPr>
        </p:nvSpPr>
        <p:spPr>
          <a:xfrm>
            <a:off x="539750" y="539750"/>
            <a:ext cx="5018400" cy="936000"/>
          </a:xfrm>
        </p:spPr>
        <p:txBody>
          <a:bodyPr/>
          <a:lstStyle/>
          <a:p>
            <a:r>
              <a:rPr lang="en-GB"/>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Text Placeholder 51">
            <a:extLst>
              <a:ext uri="{FF2B5EF4-FFF2-40B4-BE49-F238E27FC236}">
                <a16:creationId xmlns:a16="http://schemas.microsoft.com/office/drawing/2014/main" id="{D5351953-1134-42DD-AF00-B4B22DEFC1E8}"/>
              </a:ext>
            </a:extLst>
          </p:cNvPr>
          <p:cNvSpPr>
            <a:spLocks noGrp="1" noChangeAspect="1"/>
          </p:cNvSpPr>
          <p:nvPr>
            <p:ph type="body" sz="quarter" idx="22" hasCustomPrompt="1"/>
          </p:nvPr>
        </p:nvSpPr>
        <p:spPr>
          <a:xfrm>
            <a:off x="10893600" y="6350400"/>
            <a:ext cx="756000" cy="322875"/>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24 April 2024</a:t>
            </a: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4118495628"/>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39"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wo tex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6096000" cy="6861600"/>
          </a:xfrm>
          <a:blipFill>
            <a:blip r:embed="rId2"/>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p>
        </p:txBody>
      </p:sp>
      <p:sp>
        <p:nvSpPr>
          <p:cNvPr id="2" name="Title 1"/>
          <p:cNvSpPr>
            <a:spLocks noGrp="1"/>
          </p:cNvSpPr>
          <p:nvPr>
            <p:ph type="title" hasCustomPrompt="1"/>
          </p:nvPr>
        </p:nvSpPr>
        <p:spPr>
          <a:xfrm>
            <a:off x="6631200" y="539750"/>
            <a:ext cx="5018400" cy="936000"/>
          </a:xfrm>
        </p:spPr>
        <p:txBody>
          <a:bodyPr/>
          <a:lstStyle/>
          <a:p>
            <a:r>
              <a:rPr lang="en-GB"/>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24 April 2024</a:t>
            </a: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500116836"/>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40"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a:extLst>
              <a:ext uri="{FF2B5EF4-FFF2-40B4-BE49-F238E27FC236}">
                <a16:creationId xmlns:a16="http://schemas.microsoft.com/office/drawing/2014/main" id="{7FEC56FF-AE50-4EFB-941E-E0B008ED6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7" name="Logo">
            <a:extLst>
              <a:ext uri="{FF2B5EF4-FFF2-40B4-BE49-F238E27FC236}">
                <a16:creationId xmlns:a16="http://schemas.microsoft.com/office/drawing/2014/main" id="{FEB7131A-3640-498A-8512-14CA3C3D2916}"/>
              </a:ext>
            </a:extLst>
          </p:cNvPr>
          <p:cNvGrpSpPr>
            <a:grpSpLocks noChangeAspect="1"/>
          </p:cNvGrpSpPr>
          <p:nvPr userDrawn="1"/>
        </p:nvGrpSpPr>
        <p:grpSpPr bwMode="white">
          <a:xfrm>
            <a:off x="539750" y="540000"/>
            <a:ext cx="1702800" cy="727238"/>
            <a:chOff x="6380216" y="4059273"/>
            <a:chExt cx="2905863" cy="1241045"/>
          </a:xfrm>
        </p:grpSpPr>
        <p:sp>
          <p:nvSpPr>
            <p:cNvPr id="28" name="Freeform: Shape 27">
              <a:extLst>
                <a:ext uri="{FF2B5EF4-FFF2-40B4-BE49-F238E27FC236}">
                  <a16:creationId xmlns:a16="http://schemas.microsoft.com/office/drawing/2014/main" id="{F63D26F1-547B-4B41-9723-EF0612B78E90}"/>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E6BEF58-2858-4FD7-B365-BD33C9B4ABBF}"/>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ACB4FEF-3E65-4473-98FD-06637DF17B5A}"/>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854DF14B-8314-43CC-9550-32B284295E07}"/>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AAD1000-04BD-4E8C-88FE-2D68653EDFD9}"/>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5E3E06DF-69BA-40E0-83B4-306829A187BB}"/>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a:p>
          </p:txBody>
        </p:sp>
      </p:grpSp>
      <p:pic>
        <p:nvPicPr>
          <p:cNvPr id="41" name="TAGLINE WHITE">
            <a:extLst>
              <a:ext uri="{FF2B5EF4-FFF2-40B4-BE49-F238E27FC236}">
                <a16:creationId xmlns:a16="http://schemas.microsoft.com/office/drawing/2014/main" id="{377104A8-79D3-4EC7-8FA7-FC40F808717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bg1"/>
                </a:solidFill>
              </a:defRPr>
            </a:lvl1pPr>
          </a:lstStyle>
          <a:p>
            <a:r>
              <a:rPr lang="en-GB"/>
              <a:t>Click to add title</a:t>
            </a:r>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40" name="SD_FLD_DocumentDate">
            <a:extLst>
              <a:ext uri="{FF2B5EF4-FFF2-40B4-BE49-F238E27FC236}">
                <a16:creationId xmlns:a16="http://schemas.microsoft.com/office/drawing/2014/main" id="{1DB9ED39-CFDE-4196-AB07-F0AC0AB1579B}"/>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bg1"/>
                </a:solidFill>
                <a:ea typeface="ＭＳ Ｐゴシック" charset="-128"/>
                <a:cs typeface="Arial" charset="0"/>
              </a:rPr>
              <a:t>24 April 2024</a:t>
            </a: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B540F12F-7F36-4021-A362-D466EDB9236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3" name="SD_FLD_Confidentiality">
            <a:extLst>
              <a:ext uri="{FF2B5EF4-FFF2-40B4-BE49-F238E27FC236}">
                <a16:creationId xmlns:a16="http://schemas.microsoft.com/office/drawing/2014/main" id="{3A818D00-8E4C-41C4-8292-4942AE5E164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1023205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text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609600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21" name="Logo">
            <a:extLst>
              <a:ext uri="{FF2B5EF4-FFF2-40B4-BE49-F238E27FC236}">
                <a16:creationId xmlns:a16="http://schemas.microsoft.com/office/drawing/2014/main" id="{26E38492-38DC-4F62-A1DB-9A97676C26A0}"/>
              </a:ext>
            </a:extLst>
          </p:cNvPr>
          <p:cNvGrpSpPr/>
          <p:nvPr userDrawn="1"/>
        </p:nvGrpSpPr>
        <p:grpSpPr>
          <a:xfrm>
            <a:off x="10893210" y="6350918"/>
            <a:ext cx="755843" cy="322808"/>
            <a:chOff x="6380216" y="4059273"/>
            <a:chExt cx="2905863" cy="1241045"/>
          </a:xfrm>
          <a:solidFill>
            <a:schemeClr val="bg1"/>
          </a:solidFill>
        </p:grpSpPr>
        <p:sp>
          <p:nvSpPr>
            <p:cNvPr id="22" name="Freeform: Shape 21">
              <a:extLst>
                <a:ext uri="{FF2B5EF4-FFF2-40B4-BE49-F238E27FC236}">
                  <a16:creationId xmlns:a16="http://schemas.microsoft.com/office/drawing/2014/main" id="{B9EC2D85-7D36-4AED-AD50-B03C0C97ABB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A2EAFAB-3C70-48F7-9D3F-051715B6123C}"/>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D310211-76A4-4411-88BA-72405A8FD55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3CAD2A2-AFBE-49CC-AAB3-10D0B317330B}"/>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986E3357-ACD2-4FEB-A799-CCA900A77E5A}"/>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A32E6E2-28C5-4015-AD5C-7B36FECA67F8}"/>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a:p>
          </p:txBody>
        </p:sp>
      </p:grpSp>
      <p:sp>
        <p:nvSpPr>
          <p:cNvPr id="2" name="Title 1"/>
          <p:cNvSpPr>
            <a:spLocks noGrp="1"/>
          </p:cNvSpPr>
          <p:nvPr>
            <p:ph type="title" hasCustomPrompt="1"/>
          </p:nvPr>
        </p:nvSpPr>
        <p:spPr>
          <a:xfrm>
            <a:off x="539751" y="539750"/>
            <a:ext cx="5018400" cy="936000"/>
          </a:xfrm>
        </p:spPr>
        <p:txBody>
          <a:bodyPr/>
          <a:lstStyle>
            <a:lvl1pPr>
              <a:defRPr/>
            </a:lvl1pPr>
          </a:lstStyle>
          <a:p>
            <a:r>
              <a:rPr lang="en-GB"/>
              <a:t>Click to add title</a:t>
            </a:r>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9998" y="1735085"/>
            <a:ext cx="5018400" cy="431170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bg1"/>
                </a:solidFill>
              </a:defRPr>
            </a:lvl1pPr>
            <a:lvl2pPr marL="0" indent="0">
              <a:lnSpc>
                <a:spcPct val="83000"/>
              </a:lnSpc>
              <a:spcBef>
                <a:spcPts val="0"/>
              </a:spcBef>
              <a:buFontTx/>
              <a:buNone/>
              <a:defRPr sz="3600" b="0">
                <a:solidFill>
                  <a:schemeClr val="bg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GB"/>
              <a:t>Click to add title</a:t>
            </a:r>
          </a:p>
          <a:p>
            <a:pPr lvl="1"/>
            <a:endParaRPr lang="en-GB"/>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24 April 2024</a:t>
            </a: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1363615765"/>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text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539751" y="539750"/>
            <a:ext cx="5018400" cy="936000"/>
          </a:xfrm>
        </p:spPr>
        <p:txBody>
          <a:bodyPr/>
          <a:lstStyle>
            <a:lvl1pPr>
              <a:defRPr>
                <a:solidFill>
                  <a:schemeClr val="bg1"/>
                </a:solidFill>
              </a:defRPr>
            </a:lvl1pPr>
          </a:lstStyle>
          <a:p>
            <a:r>
              <a:rPr lang="en-GB"/>
              <a:t>Click to add title</a:t>
            </a:r>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6446" y="1735085"/>
            <a:ext cx="5018400" cy="43117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accent1"/>
                </a:solidFill>
              </a:defRPr>
            </a:lvl1pPr>
            <a:lvl2pPr marL="0" indent="0">
              <a:lnSpc>
                <a:spcPct val="83000"/>
              </a:lnSpc>
              <a:spcBef>
                <a:spcPts val="0"/>
              </a:spcBef>
              <a:buFontTx/>
              <a:buNone/>
              <a:defRPr sz="3600" b="0">
                <a:solidFill>
                  <a:schemeClr val="accent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GB"/>
              <a:t>Click to add title</a:t>
            </a:r>
          </a:p>
          <a:p>
            <a:pPr lvl="1"/>
            <a:endParaRPr lang="en-GB"/>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24 April 2024</a:t>
            </a: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grpSp>
        <p:nvGrpSpPr>
          <p:cNvPr id="30" name="Logo">
            <a:extLst>
              <a:ext uri="{FF2B5EF4-FFF2-40B4-BE49-F238E27FC236}">
                <a16:creationId xmlns:a16="http://schemas.microsoft.com/office/drawing/2014/main" id="{9797F799-9D4E-44C1-9C94-5D81A10E73BB}"/>
              </a:ext>
            </a:extLst>
          </p:cNvPr>
          <p:cNvGrpSpPr/>
          <p:nvPr userDrawn="1"/>
        </p:nvGrpSpPr>
        <p:grpSpPr>
          <a:xfrm>
            <a:off x="10893210" y="6350918"/>
            <a:ext cx="755843" cy="322808"/>
            <a:chOff x="6380216" y="4059273"/>
            <a:chExt cx="2905863" cy="1241045"/>
          </a:xfrm>
        </p:grpSpPr>
        <p:sp>
          <p:nvSpPr>
            <p:cNvPr id="31" name="Freeform: Shape 30">
              <a:extLst>
                <a:ext uri="{FF2B5EF4-FFF2-40B4-BE49-F238E27FC236}">
                  <a16:creationId xmlns:a16="http://schemas.microsoft.com/office/drawing/2014/main" id="{395478A4-BD9D-4AF3-830D-D8C4ECC8BD6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6D1A283-D484-41F6-8D7E-9FA95DDC6EEE}"/>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60C41DB-E2AE-48EB-9E60-96525D5D2BA1}"/>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727B6332-097C-4B17-BAF1-B2B881F421E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0AB1D607-7CB2-48A4-9112-F1F9E5B66AB3}"/>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5111258-3B5D-4ADA-94B5-170A44D042C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Tree>
    <p:extLst>
      <p:ext uri="{BB962C8B-B14F-4D97-AF65-F5344CB8AC3E}">
        <p14:creationId xmlns:p14="http://schemas.microsoft.com/office/powerpoint/2010/main" val="2556175299"/>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ion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1" y="0"/>
            <a:ext cx="6096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28" name="Logo">
            <a:extLst>
              <a:ext uri="{FF2B5EF4-FFF2-40B4-BE49-F238E27FC236}">
                <a16:creationId xmlns:a16="http://schemas.microsoft.com/office/drawing/2014/main" id="{2A4DCA37-D5BC-45B5-969C-67CBA623350D}"/>
              </a:ext>
            </a:extLst>
          </p:cNvPr>
          <p:cNvGrpSpPr/>
          <p:nvPr userDrawn="1"/>
        </p:nvGrpSpPr>
        <p:grpSpPr>
          <a:xfrm>
            <a:off x="10893210" y="6350918"/>
            <a:ext cx="755843" cy="322808"/>
            <a:chOff x="6380216" y="4059273"/>
            <a:chExt cx="2905863" cy="1241045"/>
          </a:xfrm>
        </p:grpSpPr>
        <p:sp>
          <p:nvSpPr>
            <p:cNvPr id="29" name="Freeform: Shape 28">
              <a:extLst>
                <a:ext uri="{FF2B5EF4-FFF2-40B4-BE49-F238E27FC236}">
                  <a16:creationId xmlns:a16="http://schemas.microsoft.com/office/drawing/2014/main" id="{9CC60709-F769-498C-8576-9765B07F378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FAFB28D-E363-4553-84FE-9D1E73CCA32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868CF8D9-4524-464E-96BB-446077DFCF9E}"/>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70695EC-0262-4050-8C36-B81EAE73A086}"/>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BE55B35-BCD3-452D-ACF7-4C9EE830DAF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3507E5F-080B-4B43-8774-A56A2FC9A2FD}"/>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7838"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5999" y="539750"/>
            <a:ext cx="5019555" cy="5502327"/>
          </a:xfrm>
        </p:spPr>
        <p:txBody>
          <a:bodyPr anchor="ctr" anchorCtr="0"/>
          <a:lstStyle>
            <a:lvl1pPr marL="0" indent="0" algn="ctr">
              <a:lnSpc>
                <a:spcPct val="83000"/>
              </a:lnSpc>
              <a:spcBef>
                <a:spcPts val="0"/>
              </a:spcBef>
              <a:buNone/>
              <a:defRPr sz="6000">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24 April 2024</a:t>
            </a:r>
          </a:p>
        </p:txBody>
      </p:sp>
      <p:sp>
        <p:nvSpPr>
          <p:cNvPr id="20" name="SD_FLD_Draft" hidden="1">
            <a:extLst>
              <a:ext uri="{FF2B5EF4-FFF2-40B4-BE49-F238E27FC236}">
                <a16:creationId xmlns:a16="http://schemas.microsoft.com/office/drawing/2014/main" id="{CBE67342-2E3A-472F-99DC-5A501BFB7EA7}"/>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ED9239D1-7B53-4A1A-9075-35947DE7366F}"/>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2660691095"/>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ion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12191999"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9556"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2446" y="539750"/>
            <a:ext cx="5018217" cy="5502327"/>
          </a:xfrm>
        </p:spPr>
        <p:txBody>
          <a:bodyPr anchor="ctr" anchorCtr="0"/>
          <a:lstStyle>
            <a:lvl1pPr marL="0" indent="0" algn="ctr">
              <a:lnSpc>
                <a:spcPct val="83000"/>
              </a:lnSpc>
              <a:spcBef>
                <a:spcPts val="0"/>
              </a:spcBef>
              <a:buNone/>
              <a:defRPr sz="6000">
                <a:solidFill>
                  <a:schemeClr val="bg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p>
        </p:txBody>
      </p:sp>
      <p:grpSp>
        <p:nvGrpSpPr>
          <p:cNvPr id="20" name="Logo">
            <a:extLst>
              <a:ext uri="{FF2B5EF4-FFF2-40B4-BE49-F238E27FC236}">
                <a16:creationId xmlns:a16="http://schemas.microsoft.com/office/drawing/2014/main" id="{09F58BCB-349D-4CC0-8F66-E3D4A6043645}"/>
              </a:ext>
            </a:extLst>
          </p:cNvPr>
          <p:cNvGrpSpPr/>
          <p:nvPr userDrawn="1"/>
        </p:nvGrpSpPr>
        <p:grpSpPr>
          <a:xfrm>
            <a:off x="10893210" y="6350918"/>
            <a:ext cx="755843" cy="322808"/>
            <a:chOff x="6380216" y="4059273"/>
            <a:chExt cx="2905863" cy="1241045"/>
          </a:xfrm>
          <a:solidFill>
            <a:schemeClr val="bg1"/>
          </a:solidFill>
        </p:grpSpPr>
        <p:sp>
          <p:nvSpPr>
            <p:cNvPr id="21" name="Freeform: Shape 20">
              <a:extLst>
                <a:ext uri="{FF2B5EF4-FFF2-40B4-BE49-F238E27FC236}">
                  <a16:creationId xmlns:a16="http://schemas.microsoft.com/office/drawing/2014/main" id="{7D5BB903-91B3-4C64-AE64-AAC4942FD2A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80EDA47-3086-46DB-BCBE-D169392A4A6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3B5DC88-1778-444D-A3B1-B396024A726B}"/>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A1697D9-4CF2-4944-93CF-B1FC9B02CC7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25C48EF-8251-429D-871E-391A6900D19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375CC11-5108-4662-A8B5-EA30F6DA9B5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a:p>
          </p:txBody>
        </p:sp>
      </p:gr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24 April 2024</a:t>
            </a:r>
          </a:p>
        </p:txBody>
      </p:sp>
      <p:sp>
        <p:nvSpPr>
          <p:cNvPr id="27" name="SD_FLD_Draft" hidden="1">
            <a:extLst>
              <a:ext uri="{FF2B5EF4-FFF2-40B4-BE49-F238E27FC236}">
                <a16:creationId xmlns:a16="http://schemas.microsoft.com/office/drawing/2014/main" id="{3FC1FDE6-634E-475F-B714-288B04163A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8" name="SD_FLD_Confidentiality">
            <a:extLst>
              <a:ext uri="{FF2B5EF4-FFF2-40B4-BE49-F238E27FC236}">
                <a16:creationId xmlns:a16="http://schemas.microsoft.com/office/drawing/2014/main" id="{6D820B52-C017-4C68-9F43-1FC845791716}"/>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4063856068"/>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ackground pic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BB740F-040E-4C29-B57E-B7474FA2CCFC}"/>
              </a:ext>
            </a:extLst>
          </p:cNvPr>
          <p:cNvSpPr>
            <a:spLocks noGrp="1"/>
          </p:cNvSpPr>
          <p:nvPr>
            <p:ph type="pic" sz="quarter" idx="13" hasCustomPrompt="1"/>
          </p:nvPr>
        </p:nvSpPr>
        <p:spPr>
          <a:xfrm>
            <a:off x="0" y="0"/>
            <a:ext cx="12192000" cy="6046788"/>
          </a:xfrm>
          <a:blipFill>
            <a:blip r:embed="rId2"/>
            <a:stretch>
              <a:fillRect/>
            </a:stretch>
          </a:blipFill>
        </p:spPr>
        <p:txBody>
          <a:bodyPr lIns="8064000" tIns="612000" rIns="1116000" anchor="ctr" anchorCtr="0"/>
          <a:lstStyle>
            <a:lvl1pPr marL="0" indent="0" algn="l">
              <a:buNone/>
              <a:defRPr sz="1600">
                <a:solidFill>
                  <a:schemeClr val="accent4"/>
                </a:solidFill>
              </a:defRPr>
            </a:lvl1pPr>
          </a:lstStyle>
          <a:p>
            <a:r>
              <a:rPr lang="en-GB"/>
              <a:t>Click on picture frame to insert background picture, click on DNV-menu / Image Tools-button / Choose Insert or Paste</a:t>
            </a:r>
          </a:p>
        </p:txBody>
      </p:sp>
      <p:sp>
        <p:nvSpPr>
          <p:cNvPr id="2" name="Title 1">
            <a:extLst>
              <a:ext uri="{FF2B5EF4-FFF2-40B4-BE49-F238E27FC236}">
                <a16:creationId xmlns:a16="http://schemas.microsoft.com/office/drawing/2014/main" id="{86C677DA-1553-4ACE-88F0-1D90541A6886}"/>
              </a:ext>
            </a:extLst>
          </p:cNvPr>
          <p:cNvSpPr>
            <a:spLocks noGrp="1"/>
          </p:cNvSpPr>
          <p:nvPr>
            <p:ph type="title" hasCustomPrompt="1"/>
          </p:nvPr>
        </p:nvSpPr>
        <p:spPr/>
        <p:txBody>
          <a:bodyPr/>
          <a:lstStyle>
            <a:lvl1pPr>
              <a:defRPr>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EAE41648-A3C2-4094-8260-D7F9C81E87D0}"/>
              </a:ext>
            </a:extLst>
          </p:cNvPr>
          <p:cNvSpPr>
            <a:spLocks noGrp="1"/>
          </p:cNvSpPr>
          <p:nvPr>
            <p:ph type="dt" sz="half" idx="10"/>
          </p:nvPr>
        </p:nvSpPr>
        <p:spPr/>
        <p:txBody>
          <a:bodyPr/>
          <a:lstStyle/>
          <a:p>
            <a:endParaRPr lang="en-GB" sz="700"/>
          </a:p>
        </p:txBody>
      </p:sp>
      <p:sp>
        <p:nvSpPr>
          <p:cNvPr id="4" name="Footer Placeholder 3">
            <a:extLst>
              <a:ext uri="{FF2B5EF4-FFF2-40B4-BE49-F238E27FC236}">
                <a16:creationId xmlns:a16="http://schemas.microsoft.com/office/drawing/2014/main" id="{8F4F7D00-E655-476E-9A8D-16044B0B3A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61CC6-F316-448C-8910-5F3BA8E62C70}"/>
              </a:ext>
            </a:extLst>
          </p:cNvPr>
          <p:cNvSpPr>
            <a:spLocks noGrp="1"/>
          </p:cNvSpPr>
          <p:nvPr>
            <p:ph type="sldNum" sz="quarter" idx="12"/>
          </p:nvPr>
        </p:nvSpPr>
        <p:spPr/>
        <p:txBody>
          <a:bodyPr/>
          <a:lstStyle/>
          <a:p>
            <a:fld id="{5BA07366-CB75-4AA8-9E5B-928B849F427C}" type="slidenum">
              <a:rPr lang="en-GB" smtClean="0"/>
              <a:pPr/>
              <a:t>‹#›</a:t>
            </a:fld>
            <a:endParaRPr lang="en-GB"/>
          </a:p>
        </p:txBody>
      </p:sp>
    </p:spTree>
    <p:extLst>
      <p:ext uri="{BB962C8B-B14F-4D97-AF65-F5344CB8AC3E}">
        <p14:creationId xmlns:p14="http://schemas.microsoft.com/office/powerpoint/2010/main" val="1641385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7CFE-DCB6-4202-B09A-637C5745A35C}"/>
              </a:ext>
            </a:extLst>
          </p:cNvPr>
          <p:cNvSpPr>
            <a:spLocks noGrp="1"/>
          </p:cNvSpPr>
          <p:nvPr>
            <p:ph type="title" hasCustomPrompt="1"/>
          </p:nvPr>
        </p:nvSpPr>
        <p:spPr/>
        <p:txBody>
          <a:bodyPr/>
          <a:lstStyle/>
          <a:p>
            <a:r>
              <a:rPr lang="en-GB"/>
              <a:t>Click to add title</a:t>
            </a:r>
          </a:p>
        </p:txBody>
      </p:sp>
      <p:sp>
        <p:nvSpPr>
          <p:cNvPr id="3" name="Date Placeholder 2">
            <a:extLst>
              <a:ext uri="{FF2B5EF4-FFF2-40B4-BE49-F238E27FC236}">
                <a16:creationId xmlns:a16="http://schemas.microsoft.com/office/drawing/2014/main" id="{8831DD2C-6775-40D3-B625-6A94E4EC67E9}"/>
              </a:ext>
            </a:extLst>
          </p:cNvPr>
          <p:cNvSpPr>
            <a:spLocks noGrp="1"/>
          </p:cNvSpPr>
          <p:nvPr>
            <p:ph type="dt" sz="half" idx="10"/>
          </p:nvPr>
        </p:nvSpPr>
        <p:spPr/>
        <p:txBody>
          <a:bodyPr/>
          <a:lstStyle/>
          <a:p>
            <a:endParaRPr lang="en-GB" sz="700"/>
          </a:p>
        </p:txBody>
      </p:sp>
      <p:sp>
        <p:nvSpPr>
          <p:cNvPr id="4" name="Footer Placeholder 3">
            <a:extLst>
              <a:ext uri="{FF2B5EF4-FFF2-40B4-BE49-F238E27FC236}">
                <a16:creationId xmlns:a16="http://schemas.microsoft.com/office/drawing/2014/main" id="{2A536E17-02D9-4235-9720-961CB10444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E4F1-4AE5-4A49-949A-BDA5C7AFD57C}"/>
              </a:ext>
            </a:extLst>
          </p:cNvPr>
          <p:cNvSpPr>
            <a:spLocks noGrp="1"/>
          </p:cNvSpPr>
          <p:nvPr>
            <p:ph type="sldNum" sz="quarter" idx="12"/>
          </p:nvPr>
        </p:nvSpPr>
        <p:spPr/>
        <p:txBody>
          <a:bodyPr/>
          <a:lstStyle/>
          <a:p>
            <a:fld id="{5BA07366-CB75-4AA8-9E5B-928B849F427C}" type="slidenum">
              <a:rPr lang="en-GB" smtClean="0"/>
              <a:pPr/>
              <a:t>‹#›</a:t>
            </a:fld>
            <a:endParaRPr lang="en-GB"/>
          </a:p>
        </p:txBody>
      </p:sp>
    </p:spTree>
    <p:extLst>
      <p:ext uri="{BB962C8B-B14F-4D97-AF65-F5344CB8AC3E}">
        <p14:creationId xmlns:p14="http://schemas.microsoft.com/office/powerpoint/2010/main" val="33855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hidden="1"/>
          <p:cNvSpPr>
            <a:spLocks noGrp="1"/>
          </p:cNvSpPr>
          <p:nvPr>
            <p:ph type="dt" sz="half" idx="10"/>
          </p:nvPr>
        </p:nvSpPr>
        <p:spPr/>
        <p:txBody>
          <a:bodyPr/>
          <a:lstStyle>
            <a:lvl1pPr>
              <a:defRPr>
                <a:solidFill>
                  <a:schemeClr val="bg1"/>
                </a:solidFill>
              </a:defRPr>
            </a:lvl1pPr>
          </a:lstStyle>
          <a:p>
            <a:endParaRPr lang="en-GB"/>
          </a:p>
        </p:txBody>
      </p:sp>
      <p:sp>
        <p:nvSpPr>
          <p:cNvPr id="3" name="Footer Placeholder 2" hidden="1"/>
          <p:cNvSpPr>
            <a:spLocks noGrp="1"/>
          </p:cNvSpPr>
          <p:nvPr>
            <p:ph type="ftr" sz="quarter" idx="11"/>
          </p:nvPr>
        </p:nvSpPr>
        <p:spPr>
          <a:xfrm>
            <a:off x="0" y="6912000"/>
            <a:ext cx="0" cy="0"/>
          </a:xfrm>
        </p:spPr>
        <p:txBody>
          <a:bodyPr/>
          <a:lstStyle>
            <a:lvl1pPr>
              <a:defRPr sz="100">
                <a:noFill/>
              </a:defRPr>
            </a:lvl1pPr>
          </a:lstStyle>
          <a:p>
            <a:endParaRPr lang="en-GB"/>
          </a:p>
        </p:txBody>
      </p:sp>
      <p:sp>
        <p:nvSpPr>
          <p:cNvPr id="4" name="Slide Number Placeholder 3" hidden="1"/>
          <p:cNvSpPr>
            <a:spLocks noGrp="1"/>
          </p:cNvSpPr>
          <p:nvPr>
            <p:ph type="sldNum" sz="quarter" idx="12"/>
          </p:nvPr>
        </p:nvSpPr>
        <p:spPr>
          <a:xfrm>
            <a:off x="0" y="6912000"/>
            <a:ext cx="0" cy="0"/>
          </a:xfrm>
        </p:spPr>
        <p:txBody>
          <a:bodyPr/>
          <a:lstStyle>
            <a:lvl1pPr>
              <a:defRPr sz="100">
                <a:noFill/>
              </a:defRPr>
            </a:lvl1pPr>
          </a:lstStyle>
          <a:p>
            <a:fld id="{5BA07366-CB75-4AA8-9E5B-928B849F427C}" type="slidenum">
              <a:rPr lang="en-GB" smtClean="0"/>
              <a:pPr/>
              <a:t>‹#›</a:t>
            </a:fld>
            <a:endParaRPr lang="en-GB"/>
          </a:p>
        </p:txBody>
      </p:sp>
      <p:sp>
        <p:nvSpPr>
          <p:cNvPr id="6" name="SD_FLD_Draft" hidden="1">
            <a:extLst>
              <a:ext uri="{FF2B5EF4-FFF2-40B4-BE49-F238E27FC236}">
                <a16:creationId xmlns:a16="http://schemas.microsoft.com/office/drawing/2014/main" id="{9324EF98-2F0A-4D7C-ACD4-6C69299B31D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8" name="SD_FLD_Confidentiality">
            <a:extLst>
              <a:ext uri="{FF2B5EF4-FFF2-40B4-BE49-F238E27FC236}">
                <a16:creationId xmlns:a16="http://schemas.microsoft.com/office/drawing/2014/main" id="{44B7048E-FFD7-4E41-AC43-9BDB83CCE1EC}"/>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069914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bwMode="ltGray">
          <a:xfrm>
            <a:off x="1" y="0"/>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a:extLst>
              <a:ext uri="{FF2B5EF4-FFF2-40B4-BE49-F238E27FC236}">
                <a16:creationId xmlns:a16="http://schemas.microsoft.com/office/drawing/2014/main" id="{D0B91A6F-3F96-48D5-B578-BC55BEA05BC6}"/>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16" name="Logo">
            <a:extLst>
              <a:ext uri="{FF2B5EF4-FFF2-40B4-BE49-F238E27FC236}">
                <a16:creationId xmlns:a16="http://schemas.microsoft.com/office/drawing/2014/main" id="{582D80DA-3434-42F0-8BBA-787FFCEA7180}"/>
              </a:ext>
            </a:extLst>
          </p:cNvPr>
          <p:cNvGrpSpPr>
            <a:grpSpLocks noChangeAspect="1"/>
          </p:cNvGrpSpPr>
          <p:nvPr userDrawn="1"/>
        </p:nvGrpSpPr>
        <p:grpSpPr bwMode="white">
          <a:xfrm>
            <a:off x="9950400" y="5800971"/>
            <a:ext cx="1702800" cy="727237"/>
            <a:chOff x="6380216" y="4059273"/>
            <a:chExt cx="2905863" cy="1241045"/>
          </a:xfrm>
        </p:grpSpPr>
        <p:sp>
          <p:nvSpPr>
            <p:cNvPr id="17" name="Freeform: Shape 16">
              <a:extLst>
                <a:ext uri="{FF2B5EF4-FFF2-40B4-BE49-F238E27FC236}">
                  <a16:creationId xmlns:a16="http://schemas.microsoft.com/office/drawing/2014/main" id="{2679ECA6-9859-4013-A93B-16010BF55817}"/>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BCEF638-291C-4421-9C1B-EB934A0F0109}"/>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EC0FCA9-D6D8-4B36-A4E6-0244141FD9FC}"/>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3552AFE-81A2-4ED5-8069-997ABD975336}"/>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D2AB6C2-8FD2-440E-99DD-96E8F19C42CD}"/>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100F770-E88D-4351-983E-F7B95197A7D1}"/>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a:p>
          </p:txBody>
        </p:sp>
      </p:grpSp>
      <p:pic>
        <p:nvPicPr>
          <p:cNvPr id="23" name="TAGLINE WHITE">
            <a:extLst>
              <a:ext uri="{FF2B5EF4-FFF2-40B4-BE49-F238E27FC236}">
                <a16:creationId xmlns:a16="http://schemas.microsoft.com/office/drawing/2014/main" id="{41DB66F5-46D4-4959-A143-077E1F7FE0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title" hasCustomPrompt="1"/>
          </p:nvPr>
        </p:nvSpPr>
        <p:spPr>
          <a:xfrm>
            <a:off x="539750" y="1730374"/>
            <a:ext cx="8290800" cy="1339453"/>
          </a:xfrm>
        </p:spPr>
        <p:txBody>
          <a:bodyPr anchor="b" anchorCtr="0">
            <a:noAutofit/>
          </a:bodyPr>
          <a:lstStyle>
            <a:lvl1pPr>
              <a:lnSpc>
                <a:spcPct val="83000"/>
              </a:lnSpc>
              <a:defRPr sz="5400">
                <a:solidFill>
                  <a:schemeClr val="bg1"/>
                </a:solidFill>
              </a:defRPr>
            </a:lvl1pPr>
          </a:lstStyle>
          <a:p>
            <a:r>
              <a:rPr lang="en-GB"/>
              <a:t>Click to add title</a:t>
            </a:r>
          </a:p>
        </p:txBody>
      </p:sp>
      <p:sp>
        <p:nvSpPr>
          <p:cNvPr id="10" name="Text Placeholder 3"/>
          <p:cNvSpPr>
            <a:spLocks noGrp="1"/>
          </p:cNvSpPr>
          <p:nvPr>
            <p:ph type="body" sz="quarter" idx="13" hasCustomPrompt="1"/>
          </p:nvPr>
        </p:nvSpPr>
        <p:spPr>
          <a:xfrm>
            <a:off x="540000" y="3296628"/>
            <a:ext cx="8290800" cy="637200"/>
          </a:xfrm>
        </p:spPr>
        <p:txBody>
          <a:bodyPr anchor="t" anchorCtr="0">
            <a:noAutofit/>
          </a:bodyPr>
          <a:lstStyle>
            <a:lvl1pPr marL="0" indent="0">
              <a:lnSpc>
                <a:spcPct val="83000"/>
              </a:lnSpc>
              <a:spcBef>
                <a:spcPts val="0"/>
              </a:spcBef>
              <a:buNone/>
              <a:defRPr sz="2000" b="0">
                <a:solidFill>
                  <a:schemeClr val="bg1"/>
                </a:solidFill>
              </a:defRPr>
            </a:lvl1pPr>
          </a:lstStyle>
          <a:p>
            <a:pPr lvl="0"/>
            <a:r>
              <a:rPr lang="en-GB"/>
              <a:t>Click to add text</a:t>
            </a:r>
          </a:p>
        </p:txBody>
      </p:sp>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26" name="_SD_FLD_Copyright">
            <a:extLst>
              <a:ext uri="{FF2B5EF4-FFF2-40B4-BE49-F238E27FC236}">
                <a16:creationId xmlns:a16="http://schemas.microsoft.com/office/drawing/2014/main" id="{E122E57C-11B4-4446-AF00-71B795F3C91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28" name="SD_FLD_DocumentDate">
            <a:extLst>
              <a:ext uri="{FF2B5EF4-FFF2-40B4-BE49-F238E27FC236}">
                <a16:creationId xmlns:a16="http://schemas.microsoft.com/office/drawing/2014/main" id="{D32510BA-5DCF-4A7B-89DB-D5A3E2A78239}"/>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700" cap="all" baseline="0">
                <a:solidFill>
                  <a:schemeClr val="bg1"/>
                </a:solidFill>
                <a:ea typeface="ＭＳ Ｐゴシック" charset="-128"/>
                <a:cs typeface="Arial" charset="0"/>
              </a:rPr>
              <a:t>24 April 2024</a:t>
            </a:r>
          </a:p>
        </p:txBody>
      </p:sp>
      <p:sp>
        <p:nvSpPr>
          <p:cNvPr id="24" name="SD_FLD_Draft" hidden="1">
            <a:extLst>
              <a:ext uri="{FF2B5EF4-FFF2-40B4-BE49-F238E27FC236}">
                <a16:creationId xmlns:a16="http://schemas.microsoft.com/office/drawing/2014/main" id="{E78AC084-F0D7-48FF-A5A0-62B259C3E638}"/>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7" name="TextBox 26">
            <a:extLst>
              <a:ext uri="{FF2B5EF4-FFF2-40B4-BE49-F238E27FC236}">
                <a16:creationId xmlns:a16="http://schemas.microsoft.com/office/drawing/2014/main" id="{900E98D3-1B1D-490D-90C3-F274802AC561}"/>
              </a:ext>
            </a:extLst>
          </p:cNvPr>
          <p:cNvSpPr txBox="1"/>
          <p:nvPr userDrawn="1"/>
        </p:nvSpPr>
        <p:spPr>
          <a:xfrm>
            <a:off x="540000" y="5879827"/>
            <a:ext cx="2727545" cy="215444"/>
          </a:xfrm>
          <a:prstGeom prst="rect">
            <a:avLst/>
          </a:prstGeom>
          <a:noFill/>
        </p:spPr>
        <p:txBody>
          <a:bodyPr wrap="square" lIns="0" tIns="0" rIns="0" bIns="0" rtlCol="0">
            <a:spAutoFit/>
          </a:bodyPr>
          <a:lstStyle/>
          <a:p>
            <a:pPr algn="l"/>
            <a:r>
              <a:rPr lang="en-GB" sz="1400" b="1" cap="none" baseline="0" noProof="1">
                <a:solidFill>
                  <a:schemeClr val="bg1"/>
                </a:solidFill>
              </a:rPr>
              <a:t>www.dnv.com</a:t>
            </a:r>
          </a:p>
        </p:txBody>
      </p:sp>
      <p:sp>
        <p:nvSpPr>
          <p:cNvPr id="30" name="Text Placeholder 9">
            <a:extLst>
              <a:ext uri="{FF2B5EF4-FFF2-40B4-BE49-F238E27FC236}">
                <a16:creationId xmlns:a16="http://schemas.microsoft.com/office/drawing/2014/main" id="{298E8765-505F-453E-BC7E-D85D0B5D954C}"/>
              </a:ext>
            </a:extLst>
          </p:cNvPr>
          <p:cNvSpPr>
            <a:spLocks noGrp="1"/>
          </p:cNvSpPr>
          <p:nvPr>
            <p:ph type="body" sz="quarter" idx="15" hasCustomPrompt="1"/>
          </p:nvPr>
        </p:nvSpPr>
        <p:spPr>
          <a:xfrm>
            <a:off x="539750" y="4836965"/>
            <a:ext cx="8291049" cy="360000"/>
          </a:xfrm>
        </p:spPr>
        <p:txBody>
          <a:bodyPr anchor="b" anchorCtr="0">
            <a:noAutofit/>
          </a:bodyPr>
          <a:lstStyle>
            <a:lvl1pPr marL="0" indent="0">
              <a:lnSpc>
                <a:spcPct val="100000"/>
              </a:lnSpc>
              <a:spcBef>
                <a:spcPts val="0"/>
              </a:spcBef>
              <a:buNone/>
              <a:defRPr sz="1400" b="0">
                <a:solidFill>
                  <a:schemeClr val="bg1"/>
                </a:solidFill>
              </a:defRPr>
            </a:lvl1pPr>
          </a:lstStyle>
          <a:p>
            <a:pPr lvl="0"/>
            <a:r>
              <a:rPr lang="en-GB"/>
              <a:t>Click to add Email address</a:t>
            </a:r>
          </a:p>
        </p:txBody>
      </p:sp>
      <p:sp>
        <p:nvSpPr>
          <p:cNvPr id="31" name="Text Placeholder 9">
            <a:extLst>
              <a:ext uri="{FF2B5EF4-FFF2-40B4-BE49-F238E27FC236}">
                <a16:creationId xmlns:a16="http://schemas.microsoft.com/office/drawing/2014/main" id="{F1D187BC-8B38-417E-BA95-DF961274BE6E}"/>
              </a:ext>
            </a:extLst>
          </p:cNvPr>
          <p:cNvSpPr>
            <a:spLocks noGrp="1"/>
          </p:cNvSpPr>
          <p:nvPr>
            <p:ph type="body" sz="quarter" idx="16" hasCustomPrompt="1"/>
          </p:nvPr>
        </p:nvSpPr>
        <p:spPr>
          <a:xfrm>
            <a:off x="539751" y="5270701"/>
            <a:ext cx="8291049" cy="360000"/>
          </a:xfrm>
        </p:spPr>
        <p:txBody>
          <a:bodyPr anchor="t" anchorCtr="0">
            <a:noAutofit/>
          </a:bodyPr>
          <a:lstStyle>
            <a:lvl1pPr marL="0" indent="0">
              <a:lnSpc>
                <a:spcPct val="100000"/>
              </a:lnSpc>
              <a:spcBef>
                <a:spcPts val="0"/>
              </a:spcBef>
              <a:buNone/>
              <a:defRPr sz="1400" b="0">
                <a:solidFill>
                  <a:schemeClr val="bg1"/>
                </a:solidFill>
              </a:defRPr>
            </a:lvl1pPr>
          </a:lstStyle>
          <a:p>
            <a:pPr lvl="0"/>
            <a:r>
              <a:rPr lang="en-GB"/>
              <a:t>Click to add Telephone number</a:t>
            </a:r>
          </a:p>
        </p:txBody>
      </p:sp>
      <p:sp>
        <p:nvSpPr>
          <p:cNvPr id="33" name="SD_FLD_Confidentiality">
            <a:extLst>
              <a:ext uri="{FF2B5EF4-FFF2-40B4-BE49-F238E27FC236}">
                <a16:creationId xmlns:a16="http://schemas.microsoft.com/office/drawing/2014/main" id="{E93E9BF8-0018-4174-8A59-3D40E3E2712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3814879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39752" y="144279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a:solidFill>
                  <a:srgbClr val="000000"/>
                </a:solidFill>
                <a:latin typeface="+mn-lt"/>
                <a:ea typeface="Arial" panose="020B0604020202020204" pitchFamily="34" charset="0"/>
              </a:rPr>
              <a:t>Click on the arrow next to </a:t>
            </a:r>
            <a:r>
              <a:rPr lang="en-GB" sz="900" b="1">
                <a:solidFill>
                  <a:srgbClr val="000000"/>
                </a:solidFill>
                <a:latin typeface="+mn-lt"/>
                <a:ea typeface="Arial" panose="020B0604020202020204" pitchFamily="34" charset="0"/>
              </a:rPr>
              <a:t>Layout</a:t>
            </a:r>
            <a:br>
              <a:rPr lang="en-GB" sz="900" b="1">
                <a:solidFill>
                  <a:srgbClr val="000000"/>
                </a:solidFill>
                <a:latin typeface="+mn-lt"/>
                <a:ea typeface="Arial" panose="020B0604020202020204" pitchFamily="34" charset="0"/>
              </a:rPr>
            </a:br>
            <a:r>
              <a:rPr lang="en-GB" sz="900">
                <a:solidFill>
                  <a:srgbClr val="000000"/>
                </a:solidFill>
                <a:latin typeface="+mn-lt"/>
                <a:ea typeface="Arial" panose="020B0604020202020204" pitchFamily="34" charset="0"/>
              </a:rPr>
              <a:t>to view a dropdown menu of possible slide layouts</a:t>
            </a:r>
            <a:endParaRPr lang="en-GB" sz="90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498494" y="1442790"/>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076214" y="1442790"/>
            <a:ext cx="2448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932727" y="4779904"/>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726550" y="1735179"/>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932727" y="3962909"/>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935425" y="3229754"/>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802694" y="2453659"/>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17337" y="1980536"/>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932727" y="2518464"/>
            <a:ext cx="457143" cy="257143"/>
          </a:xfrm>
          <a:prstGeom prst="rect">
            <a:avLst/>
          </a:prstGeom>
        </p:spPr>
      </p:pic>
      <p:sp>
        <p:nvSpPr>
          <p:cNvPr id="2" name="Date Placeholder 1">
            <a:extLst>
              <a:ext uri="{FF2B5EF4-FFF2-40B4-BE49-F238E27FC236}">
                <a16:creationId xmlns:a16="http://schemas.microsoft.com/office/drawing/2014/main" id="{51A02284-6888-4337-9A6F-80EFD8C407EB}"/>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71D2B70A-6BC5-4C66-869E-61F2A38A39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09F8ED-36EE-4F7B-8B5E-A531C6E804E2}"/>
              </a:ext>
            </a:extLst>
          </p:cNvPr>
          <p:cNvSpPr>
            <a:spLocks noGrp="1"/>
          </p:cNvSpPr>
          <p:nvPr>
            <p:ph type="sldNum" sz="quarter" idx="12"/>
          </p:nvPr>
        </p:nvSpPr>
        <p:spPr/>
        <p:txBody>
          <a:bodyPr/>
          <a:lstStyle/>
          <a:p>
            <a:fld id="{5BA07366-CB75-4AA8-9E5B-928B849F427C}" type="slidenum">
              <a:rPr lang="en-GB" smtClean="0"/>
              <a:pPr/>
              <a:t>‹#›</a:t>
            </a:fld>
            <a:endParaRPr lang="en-GB"/>
          </a:p>
        </p:txBody>
      </p:sp>
    </p:spTree>
    <p:extLst>
      <p:ext uri="{BB962C8B-B14F-4D97-AF65-F5344CB8AC3E}">
        <p14:creationId xmlns:p14="http://schemas.microsoft.com/office/powerpoint/2010/main" val="186874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616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F52A3B9-C46E-47C2-A1FB-F5434525BDF4}" type="datetime4">
              <a:rPr lang="en-GB" smtClean="0"/>
              <a:t>24 April 2024</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86745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Logo">
            <a:extLst>
              <a:ext uri="{FF2B5EF4-FFF2-40B4-BE49-F238E27FC236}">
                <a16:creationId xmlns:a16="http://schemas.microsoft.com/office/drawing/2014/main" id="{38FB97ED-5A4B-484F-BA47-613177090BCB}"/>
              </a:ext>
            </a:extLst>
          </p:cNvPr>
          <p:cNvGrpSpPr>
            <a:grpSpLocks noChangeAspect="1"/>
          </p:cNvGrpSpPr>
          <p:nvPr userDrawn="1"/>
        </p:nvGrpSpPr>
        <p:grpSpPr bwMode="white">
          <a:xfrm>
            <a:off x="539750" y="540000"/>
            <a:ext cx="1702800" cy="727238"/>
            <a:chOff x="6380216" y="4059273"/>
            <a:chExt cx="2905863" cy="1241045"/>
          </a:xfrm>
        </p:grpSpPr>
        <p:sp>
          <p:nvSpPr>
            <p:cNvPr id="27" name="Freeform: Shape 26">
              <a:extLst>
                <a:ext uri="{FF2B5EF4-FFF2-40B4-BE49-F238E27FC236}">
                  <a16:creationId xmlns:a16="http://schemas.microsoft.com/office/drawing/2014/main" id="{055DDA26-00FD-4EB4-98FC-C3CA907FBBFB}"/>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4CB032C-9E7C-4EB0-A639-A1F06C45D200}"/>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7DD5104-FF83-40C7-AA43-C17183E0159B}"/>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E483200-DEA7-441E-B11A-6554B16BE995}"/>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533B82D2-D994-4BA1-81E5-F06092A32375}"/>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D107E4C-634D-4DED-A03F-46DF1723185F}"/>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a:p>
          </p:txBody>
        </p:sp>
      </p:grpSp>
      <p:pic>
        <p:nvPicPr>
          <p:cNvPr id="41" name="TAGLINE WHITE">
            <a:extLst>
              <a:ext uri="{FF2B5EF4-FFF2-40B4-BE49-F238E27FC236}">
                <a16:creationId xmlns:a16="http://schemas.microsoft.com/office/drawing/2014/main" id="{A98F511B-B3B4-46F3-ACF7-28F2D6378C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gn="l">
              <a:lnSpc>
                <a:spcPct val="83000"/>
              </a:lnSpc>
              <a:defRPr sz="6000">
                <a:solidFill>
                  <a:schemeClr val="bg1"/>
                </a:solidFill>
              </a:defRPr>
            </a:lvl1pPr>
          </a:lstStyle>
          <a:p>
            <a:r>
              <a:rPr lang="en-GB"/>
              <a:t>Click to add title</a:t>
            </a:r>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40" name="SD_FLD_DocumentDate">
            <a:extLst>
              <a:ext uri="{FF2B5EF4-FFF2-40B4-BE49-F238E27FC236}">
                <a16:creationId xmlns:a16="http://schemas.microsoft.com/office/drawing/2014/main" id="{7E2B10C4-BD8D-4AE7-9B25-DFBE307FFE40}"/>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bg1"/>
                </a:solidFill>
                <a:ea typeface="ＭＳ Ｐゴシック" charset="-128"/>
                <a:cs typeface="Arial" charset="0"/>
              </a:rPr>
              <a:t>24 April 2024</a:t>
            </a: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D3B7CDF1-E10F-4E39-9E5D-AE11897E4C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B504DBE6-F10B-43A3-A35B-E9AA5F4CDC43}"/>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64878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dark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9000000" tIns="612000" rIns="1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90000"/>
              </a:lnSpc>
              <a:defRPr sz="6000">
                <a:solidFill>
                  <a:schemeClr val="bg1"/>
                </a:solidFill>
              </a:defRPr>
            </a:lvl1pPr>
          </a:lstStyle>
          <a:p>
            <a:r>
              <a:rPr lang="en-GB"/>
              <a:t>Click to add title</a:t>
            </a:r>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18" name="Text Placeholder 5">
            <a:extLst>
              <a:ext uri="{FF2B5EF4-FFF2-40B4-BE49-F238E27FC236}">
                <a16:creationId xmlns:a16="http://schemas.microsoft.com/office/drawing/2014/main" id="{968AF7DD-9CF9-4309-AF51-B7660362642A}"/>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a:t>Insert date DD Month Year</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bwMode="white">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p>
        </p:txBody>
      </p:sp>
      <p:sp>
        <p:nvSpPr>
          <p:cNvPr id="15" name="Text Placeholder 53">
            <a:extLst>
              <a:ext uri="{FF2B5EF4-FFF2-40B4-BE49-F238E27FC236}">
                <a16:creationId xmlns:a16="http://schemas.microsoft.com/office/drawing/2014/main" id="{E5AF79C5-94DD-46C5-8CC3-1113D3AF2285}"/>
              </a:ext>
            </a:extLst>
          </p:cNvPr>
          <p:cNvSpPr>
            <a:spLocks noGrp="1" noChangeAspect="1"/>
          </p:cNvSpPr>
          <p:nvPr>
            <p:ph type="body" sz="quarter" idx="23" hasCustomPrompt="1"/>
          </p:nvPr>
        </p:nvSpPr>
        <p:spPr bwMode="white">
          <a:xfrm>
            <a:off x="9950287" y="540000"/>
            <a:ext cx="1702800" cy="110911"/>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bg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AD5BBEBA-5503-4301-834E-0266E3956A0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8A9F0C40-3C7F-4DF3-821F-6D35E44CE13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80620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ith light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9000000" tIns="612000" rIns="1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GB"/>
              <a:t>Click to add title</a:t>
            </a:r>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accent1"/>
          </a:solidFill>
        </p:spPr>
        <p:txBody>
          <a:bodyPr wrap="square">
            <a:noAutofit/>
          </a:bodyPr>
          <a:lstStyle>
            <a:lvl1pPr>
              <a:buNone/>
              <a:defRPr sz="100">
                <a:noFill/>
              </a:defRPr>
            </a:lvl1pPr>
          </a:lstStyle>
          <a:p>
            <a:pPr lvl="0"/>
            <a:r>
              <a:rPr lang="en-GB"/>
              <a:t>.</a:t>
            </a:r>
          </a:p>
        </p:txBody>
      </p:sp>
      <p:sp>
        <p:nvSpPr>
          <p:cNvPr id="13" name="Text Placeholder 51">
            <a:extLst>
              <a:ext uri="{FF2B5EF4-FFF2-40B4-BE49-F238E27FC236}">
                <a16:creationId xmlns:a16="http://schemas.microsoft.com/office/drawing/2014/main" id="{365B6A09-D9FD-4ED0-98F5-8CCC60EAA84E}"/>
              </a:ext>
            </a:extLst>
          </p:cNvPr>
          <p:cNvSpPr>
            <a:spLocks noGrp="1" noChangeAspect="1"/>
          </p:cNvSpPr>
          <p:nvPr>
            <p:ph type="body" sz="quarter" idx="23" hasCustomPrompt="1"/>
          </p:nvPr>
        </p:nvSpPr>
        <p:spPr bwMode="white">
          <a:xfrm>
            <a:off x="9950400" y="540000"/>
            <a:ext cx="1702800" cy="110911"/>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a:t>Insert date DD Month Year</a:t>
            </a:r>
          </a:p>
        </p:txBody>
      </p:sp>
    </p:spTree>
    <p:extLst>
      <p:ext uri="{BB962C8B-B14F-4D97-AF65-F5344CB8AC3E}">
        <p14:creationId xmlns:p14="http://schemas.microsoft.com/office/powerpoint/2010/main" val="339340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high-level">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8064000" tIns="576000" rIns="10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
        <p:nvSpPr>
          <p:cNvPr id="63" name="Top white Text Placeholder 62">
            <a:extLst>
              <a:ext uri="{FF2B5EF4-FFF2-40B4-BE49-F238E27FC236}">
                <a16:creationId xmlns:a16="http://schemas.microsoft.com/office/drawing/2014/main" id="{86FA6806-F06F-4815-9C58-9A21745653C3}"/>
              </a:ext>
            </a:extLst>
          </p:cNvPr>
          <p:cNvSpPr>
            <a:spLocks noGrp="1"/>
          </p:cNvSpPr>
          <p:nvPr>
            <p:ph type="body" sz="quarter" idx="43" hasCustomPrompt="1"/>
          </p:nvPr>
        </p:nvSpPr>
        <p:spPr>
          <a:xfrm>
            <a:off x="539750" y="-1"/>
            <a:ext cx="6407150" cy="3429001"/>
          </a:xfrm>
          <a:solidFill>
            <a:schemeClr val="bg1"/>
          </a:solid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65" name="Top blue Text Placeholder 64">
            <a:extLst>
              <a:ext uri="{FF2B5EF4-FFF2-40B4-BE49-F238E27FC236}">
                <a16:creationId xmlns:a16="http://schemas.microsoft.com/office/drawing/2014/main" id="{44396705-2401-41FF-AC70-D31092879887}"/>
              </a:ext>
            </a:extLst>
          </p:cNvPr>
          <p:cNvSpPr>
            <a:spLocks noGrp="1"/>
          </p:cNvSpPr>
          <p:nvPr>
            <p:ph type="body" sz="quarter" idx="44" hasCustomPrompt="1"/>
          </p:nvPr>
        </p:nvSpPr>
        <p:spPr>
          <a:xfrm>
            <a:off x="540000" y="3390298"/>
            <a:ext cx="6408000" cy="1234800"/>
          </a:xfrm>
          <a:solidFill>
            <a:schemeClr val="tx2"/>
          </a:solidFill>
          <a:ln>
            <a:noFill/>
          </a:ln>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26" name="Title 1">
            <a:extLst>
              <a:ext uri="{FF2B5EF4-FFF2-40B4-BE49-F238E27FC236}">
                <a16:creationId xmlns:a16="http://schemas.microsoft.com/office/drawing/2014/main" id="{18E2B2C2-0C1A-4F16-AB97-87EF9E7EAEEA}"/>
              </a:ext>
            </a:extLst>
          </p:cNvPr>
          <p:cNvSpPr>
            <a:spLocks noGrp="1"/>
          </p:cNvSpPr>
          <p:nvPr>
            <p:ph type="ctrTitle" hasCustomPrompt="1"/>
          </p:nvPr>
        </p:nvSpPr>
        <p:spPr>
          <a:xfrm>
            <a:off x="1080000" y="1592796"/>
            <a:ext cx="5320800" cy="1436524"/>
          </a:xfrm>
        </p:spPr>
        <p:txBody>
          <a:bodyPr anchor="t" anchorCtr="0">
            <a:noAutofit/>
          </a:bodyPr>
          <a:lstStyle>
            <a:lvl1pPr>
              <a:lnSpc>
                <a:spcPct val="83000"/>
              </a:lnSpc>
              <a:defRPr sz="3600">
                <a:solidFill>
                  <a:schemeClr val="accent1"/>
                </a:solidFill>
              </a:defRPr>
            </a:lvl1pPr>
          </a:lstStyle>
          <a:p>
            <a:r>
              <a:rPr lang="en-GB"/>
              <a:t>Click to add title</a:t>
            </a:r>
          </a:p>
        </p:txBody>
      </p:sp>
      <p:sp>
        <p:nvSpPr>
          <p:cNvPr id="30" name="Subtitle 2">
            <a:extLst>
              <a:ext uri="{FF2B5EF4-FFF2-40B4-BE49-F238E27FC236}">
                <a16:creationId xmlns:a16="http://schemas.microsoft.com/office/drawing/2014/main" id="{55756018-EA5B-4F5B-8ECA-D5A1005CDF47}"/>
              </a:ext>
            </a:extLst>
          </p:cNvPr>
          <p:cNvSpPr>
            <a:spLocks noGrp="1"/>
          </p:cNvSpPr>
          <p:nvPr>
            <p:ph type="subTitle" idx="1" hasCustomPrompt="1"/>
          </p:nvPr>
        </p:nvSpPr>
        <p:spPr>
          <a:xfrm>
            <a:off x="1076398" y="3661200"/>
            <a:ext cx="5342402"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31" name="Text Placeholder 3">
            <a:extLst>
              <a:ext uri="{FF2B5EF4-FFF2-40B4-BE49-F238E27FC236}">
                <a16:creationId xmlns:a16="http://schemas.microsoft.com/office/drawing/2014/main" id="{795036F0-513C-4690-81A2-F2137A557DCE}"/>
              </a:ext>
            </a:extLst>
          </p:cNvPr>
          <p:cNvSpPr>
            <a:spLocks noGrp="1"/>
          </p:cNvSpPr>
          <p:nvPr>
            <p:ph type="body" sz="quarter" idx="24" hasCustomPrompt="1"/>
          </p:nvPr>
        </p:nvSpPr>
        <p:spPr>
          <a:xfrm>
            <a:off x="1080000" y="3114000"/>
            <a:ext cx="5320800" cy="259200"/>
          </a:xfrm>
        </p:spPr>
        <p:txBody>
          <a:bodyPr anchor="t" anchorCtr="0">
            <a:normAutofit/>
          </a:bodyPr>
          <a:lstStyle>
            <a:lvl1pPr marL="0" indent="0">
              <a:lnSpc>
                <a:spcPct val="100000"/>
              </a:lnSpc>
              <a:spcBef>
                <a:spcPts val="0"/>
              </a:spcBef>
              <a:buNone/>
              <a:tabLst/>
              <a:defRPr sz="1400" b="0">
                <a:solidFill>
                  <a:schemeClr val="tx2"/>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Insert date DD Month Year</a:t>
            </a:r>
            <a:endParaRPr lang="en-US"/>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1080001" y="4021200"/>
            <a:ext cx="5320800" cy="396000"/>
          </a:xfrm>
        </p:spPr>
        <p:txBody>
          <a:bodyPr/>
          <a:lstStyle>
            <a:lvl1pPr marL="0" indent="0" algn="l">
              <a:lnSpc>
                <a:spcPct val="83000"/>
              </a:lnSpc>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name, title etc..</a:t>
            </a:r>
          </a:p>
          <a:p>
            <a:pPr lvl="0"/>
            <a:endParaRPr lang="en-GB"/>
          </a:p>
        </p:txBody>
      </p:sp>
      <p:sp>
        <p:nvSpPr>
          <p:cNvPr id="67" name="Logo Text Placeholder 66">
            <a:extLst>
              <a:ext uri="{FF2B5EF4-FFF2-40B4-BE49-F238E27FC236}">
                <a16:creationId xmlns:a16="http://schemas.microsoft.com/office/drawing/2014/main" id="{8F2A53FB-F4DD-4718-B83E-681A97D8089C}"/>
              </a:ext>
            </a:extLst>
          </p:cNvPr>
          <p:cNvSpPr>
            <a:spLocks noGrp="1"/>
          </p:cNvSpPr>
          <p:nvPr>
            <p:ph type="body" sz="quarter" idx="45" hasCustomPrompt="1"/>
          </p:nvPr>
        </p:nvSpPr>
        <p:spPr>
          <a:xfrm>
            <a:off x="1080000" y="540000"/>
            <a:ext cx="1702800" cy="727200"/>
          </a:xfrm>
          <a:blipFill>
            <a:blip r:embed="rId3">
              <a:extLst>
                <a:ext uri="{96DAC541-7B7A-43D3-8B79-37D633B846F1}">
                  <asvg:svgBlip xmlns:asvg="http://schemas.microsoft.com/office/drawing/2016/SVG/main" r:embed="rId4"/>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69" name="Tagline Text Placeholder 68">
            <a:extLst>
              <a:ext uri="{FF2B5EF4-FFF2-40B4-BE49-F238E27FC236}">
                <a16:creationId xmlns:a16="http://schemas.microsoft.com/office/drawing/2014/main" id="{B2E61313-541F-4AA3-BFA3-10A9209FA814}"/>
              </a:ext>
            </a:extLst>
          </p:cNvPr>
          <p:cNvSpPr>
            <a:spLocks noGrp="1"/>
          </p:cNvSpPr>
          <p:nvPr>
            <p:ph type="body" sz="quarter" idx="46" hasCustomPrompt="1"/>
          </p:nvPr>
        </p:nvSpPr>
        <p:spPr>
          <a:xfrm>
            <a:off x="4716000" y="540000"/>
            <a:ext cx="1702800" cy="111600"/>
          </a:xfrm>
          <a:blipFill>
            <a:blip r:embed="rId5">
              <a:extLst>
                <a:ext uri="{96DAC541-7B7A-43D3-8B79-37D633B846F1}">
                  <asvg:svgBlip xmlns:asvg="http://schemas.microsoft.com/office/drawing/2016/SVG/main" r:embed="rId6"/>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Tree>
    <p:extLst>
      <p:ext uri="{BB962C8B-B14F-4D97-AF65-F5344CB8AC3E}">
        <p14:creationId xmlns:p14="http://schemas.microsoft.com/office/powerpoint/2010/main" val="390734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ervic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1EE7B84-21D7-4D19-B8C2-98FB782C5002}"/>
              </a:ext>
            </a:extLst>
          </p:cNvPr>
          <p:cNvSpPr/>
          <p:nvPr userDrawn="1"/>
        </p:nvSpPr>
        <p:spPr>
          <a:xfrm>
            <a:off x="10892788" y="3428991"/>
            <a:ext cx="1299210" cy="343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8" name="Rectangle 27">
            <a:extLst>
              <a:ext uri="{FF2B5EF4-FFF2-40B4-BE49-F238E27FC236}">
                <a16:creationId xmlns:a16="http://schemas.microsoft.com/office/drawing/2014/main" id="{5C9E16D1-DD8A-448B-8C91-3F9644937B8A}"/>
              </a:ext>
            </a:extLst>
          </p:cNvPr>
          <p:cNvSpPr/>
          <p:nvPr userDrawn="1"/>
        </p:nvSpPr>
        <p:spPr>
          <a:xfrm>
            <a:off x="10892788" y="0"/>
            <a:ext cx="1299210" cy="342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pic>
        <p:nvPicPr>
          <p:cNvPr id="27" name="Graphic 26">
            <a:extLst>
              <a:ext uri="{FF2B5EF4-FFF2-40B4-BE49-F238E27FC236}">
                <a16:creationId xmlns:a16="http://schemas.microsoft.com/office/drawing/2014/main" id="{45691DC5-BC42-4673-ABEB-824D2A1A48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2347" t="1675" r="7579" b="42703"/>
          <a:stretch/>
        </p:blipFill>
        <p:spPr>
          <a:xfrm>
            <a:off x="10892789" y="0"/>
            <a:ext cx="1299210" cy="3428993"/>
          </a:xfrm>
          <a:prstGeom prst="rect">
            <a:avLst/>
          </a:prstGeom>
        </p:spPr>
      </p:pic>
      <p:sp>
        <p:nvSpPr>
          <p:cNvPr id="32" name="Picture Placeholder 31">
            <a:extLst>
              <a:ext uri="{FF2B5EF4-FFF2-40B4-BE49-F238E27FC236}">
                <a16:creationId xmlns:a16="http://schemas.microsoft.com/office/drawing/2014/main" id="{353A26F8-896D-4566-BE5C-C8CD2E8BB8E2}"/>
              </a:ext>
            </a:extLst>
          </p:cNvPr>
          <p:cNvSpPr>
            <a:spLocks noGrp="1"/>
          </p:cNvSpPr>
          <p:nvPr>
            <p:ph type="pic" sz="quarter" idx="19" hasCustomPrompt="1"/>
          </p:nvPr>
        </p:nvSpPr>
        <p:spPr>
          <a:xfrm>
            <a:off x="0" y="3428993"/>
            <a:ext cx="10892788" cy="3429007"/>
          </a:xfrm>
          <a:prstGeom prst="rect">
            <a:avLst/>
          </a:prstGeom>
          <a:blipFill>
            <a:blip r:embed="rId4"/>
            <a:stretch>
              <a:fillRect/>
            </a:stretch>
          </a:blipFill>
        </p:spPr>
        <p:txBody>
          <a:bodyPr wrap="square" lIns="3348000" rIns="3060000">
            <a:noAutofit/>
          </a:bodyPr>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p>
        </p:txBody>
      </p:sp>
      <p:sp>
        <p:nvSpPr>
          <p:cNvPr id="2" name="Title 1"/>
          <p:cNvSpPr>
            <a:spLocks noGrp="1"/>
          </p:cNvSpPr>
          <p:nvPr>
            <p:ph type="ctrTitle" hasCustomPrompt="1"/>
          </p:nvPr>
        </p:nvSpPr>
        <p:spPr>
          <a:xfrm>
            <a:off x="539750" y="1591200"/>
            <a:ext cx="6586538" cy="977407"/>
          </a:xfrm>
        </p:spPr>
        <p:txBody>
          <a:bodyPr anchor="t" anchorCtr="0">
            <a:noAutofit/>
          </a:bodyPr>
          <a:lstStyle>
            <a:lvl1pPr>
              <a:lnSpc>
                <a:spcPct val="83000"/>
              </a:lnSpc>
              <a:defRPr sz="3600">
                <a:solidFill>
                  <a:schemeClr val="accent1"/>
                </a:solidFill>
              </a:defRPr>
            </a:lvl1pPr>
          </a:lstStyle>
          <a:p>
            <a:r>
              <a:rPr lang="en-GB"/>
              <a:t>Click to add title</a:t>
            </a:r>
          </a:p>
        </p:txBody>
      </p:sp>
      <p:sp>
        <p:nvSpPr>
          <p:cNvPr id="31" name="Subtitle 2"/>
          <p:cNvSpPr>
            <a:spLocks noGrp="1"/>
          </p:cNvSpPr>
          <p:nvPr>
            <p:ph type="subTitle" idx="1" hasCustomPrompt="1"/>
          </p:nvPr>
        </p:nvSpPr>
        <p:spPr>
          <a:xfrm>
            <a:off x="539750" y="2620800"/>
            <a:ext cx="6586538"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50" y="2980800"/>
            <a:ext cx="6586538" cy="396000"/>
          </a:xfrm>
        </p:spPr>
        <p:txBody>
          <a:bodyPr anchor="t" anchorCtr="0">
            <a:normAutofit/>
          </a:bodyPr>
          <a:lstStyle>
            <a:lvl1pPr marL="0" indent="0">
              <a:lnSpc>
                <a:spcPct val="83000"/>
              </a:lnSpc>
              <a:spcBef>
                <a:spcPts val="0"/>
              </a:spcBef>
              <a:buNone/>
              <a:tabLst/>
              <a:defRPr sz="1400" b="0">
                <a:solidFill>
                  <a:schemeClr val="accent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13" name="Date Placeholder 12" hidden="1"/>
          <p:cNvSpPr>
            <a:spLocks noGrp="1"/>
          </p:cNvSpPr>
          <p:nvPr>
            <p:ph type="dt" sz="half" idx="15"/>
          </p:nvPr>
        </p:nvSpPr>
        <p:spPr>
          <a:xfrm>
            <a:off x="0" y="6858000"/>
            <a:ext cx="0" cy="0"/>
          </a:xfrm>
        </p:spPr>
        <p:txBody>
          <a:bodyPr/>
          <a:lstStyle>
            <a:lvl1pPr>
              <a:defRPr>
                <a:solidFill>
                  <a:schemeClr val="bg1"/>
                </a:solidFill>
              </a:defRPr>
            </a:lvl1pPr>
          </a:lstStyle>
          <a:p>
            <a:endParaRPr lang="en-GB"/>
          </a:p>
        </p:txBody>
      </p:sp>
      <p:sp>
        <p:nvSpPr>
          <p:cNvPr id="24" name="Footer Placeholder 23" hidden="1"/>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25" name="Slide Number Placeholder 24" hidden="1"/>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accent1"/>
              </a:solidFill>
              <a:ea typeface="ＭＳ Ｐゴシック" charset="-128"/>
              <a:cs typeface="Arial" charset="0"/>
            </a:endParaRPr>
          </a:p>
        </p:txBody>
      </p:sp>
      <p:sp>
        <p:nvSpPr>
          <p:cNvPr id="46" name="SD_FLD_Confidentiality">
            <a:extLst>
              <a:ext uri="{FF2B5EF4-FFF2-40B4-BE49-F238E27FC236}">
                <a16:creationId xmlns:a16="http://schemas.microsoft.com/office/drawing/2014/main" id="{4E7786D1-21E1-42FD-A034-CC844823A79D}"/>
              </a:ext>
            </a:extLst>
          </p:cNvPr>
          <p:cNvSpPr/>
          <p:nvPr userDrawn="1"/>
        </p:nvSpPr>
        <p:spPr>
          <a:xfrm>
            <a:off x="7126289" y="3095995"/>
            <a:ext cx="3223962" cy="2236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0" algn="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
        <p:nvSpPr>
          <p:cNvPr id="37" name="SD_FLD_DocumentDate">
            <a:extLst>
              <a:ext uri="{FF2B5EF4-FFF2-40B4-BE49-F238E27FC236}">
                <a16:creationId xmlns:a16="http://schemas.microsoft.com/office/drawing/2014/main" id="{8708ADB9-3B0F-453F-A039-DB1191DA8B60}"/>
              </a:ext>
            </a:extLst>
          </p:cNvPr>
          <p:cNvSpPr txBox="1">
            <a:spLocks noChangeArrowheads="1"/>
          </p:cNvSpPr>
          <p:nvPr userDrawn="1"/>
        </p:nvSpPr>
        <p:spPr bwMode="auto">
          <a:xfrm>
            <a:off x="7126289" y="2983229"/>
            <a:ext cx="3223962" cy="18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r">
              <a:lnSpc>
                <a:spcPct val="83000"/>
              </a:lnSpc>
              <a:spcBef>
                <a:spcPts val="0"/>
              </a:spcBef>
            </a:pPr>
            <a:r>
              <a:rPr lang="en-GB" altLang="ja-JP" sz="1400" cap="none" baseline="0">
                <a:solidFill>
                  <a:schemeClr val="accent1"/>
                </a:solidFill>
                <a:ea typeface="ＭＳ Ｐゴシック" charset="-128"/>
                <a:cs typeface="Arial" charset="0"/>
              </a:rPr>
              <a:t>24 April 2024</a:t>
            </a:r>
          </a:p>
        </p:txBody>
      </p:sp>
      <p:sp>
        <p:nvSpPr>
          <p:cNvPr id="39" name="SD_FLD_Draft" hidden="1">
            <a:extLst>
              <a:ext uri="{FF2B5EF4-FFF2-40B4-BE49-F238E27FC236}">
                <a16:creationId xmlns:a16="http://schemas.microsoft.com/office/drawing/2014/main" id="{2F1643DB-FB69-4D52-AC31-87438698FFD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grpSp>
        <p:nvGrpSpPr>
          <p:cNvPr id="38" name="Logo">
            <a:extLst>
              <a:ext uri="{FF2B5EF4-FFF2-40B4-BE49-F238E27FC236}">
                <a16:creationId xmlns:a16="http://schemas.microsoft.com/office/drawing/2014/main" id="{196DDB45-CDCA-476F-809B-C62C84255763}"/>
              </a:ext>
            </a:extLst>
          </p:cNvPr>
          <p:cNvGrpSpPr>
            <a:grpSpLocks noChangeAspect="1"/>
          </p:cNvGrpSpPr>
          <p:nvPr userDrawn="1"/>
        </p:nvGrpSpPr>
        <p:grpSpPr>
          <a:xfrm>
            <a:off x="540000" y="540001"/>
            <a:ext cx="1702800" cy="727237"/>
            <a:chOff x="6380216" y="4059273"/>
            <a:chExt cx="2905863" cy="1241045"/>
          </a:xfrm>
        </p:grpSpPr>
        <p:sp>
          <p:nvSpPr>
            <p:cNvPr id="40" name="Freeform: Shape 39">
              <a:extLst>
                <a:ext uri="{FF2B5EF4-FFF2-40B4-BE49-F238E27FC236}">
                  <a16:creationId xmlns:a16="http://schemas.microsoft.com/office/drawing/2014/main" id="{99AE0E04-A811-402C-9CE3-BBE238EC2F38}"/>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380A0FC-DDF7-4C0C-ACFB-2F429FB794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79E4B05-CB75-4B58-9E28-2FAA335E1493}"/>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ED928C2-5DAA-462E-90D6-80E99E2F3A7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E08F6C9-1226-467B-81CC-D21D6869BD16}"/>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9EBFF170-9966-4D97-BD59-699C843D4DB9}"/>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pic>
        <p:nvPicPr>
          <p:cNvPr id="47" name="TAGLINE 60Black">
            <a:extLst>
              <a:ext uri="{FF2B5EF4-FFF2-40B4-BE49-F238E27FC236}">
                <a16:creationId xmlns:a16="http://schemas.microsoft.com/office/drawing/2014/main" id="{1DDB6F67-2C8F-419C-A09A-62A18305D40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6865" y="539750"/>
            <a:ext cx="1703386" cy="110689"/>
          </a:xfrm>
          <a:prstGeom prst="rect">
            <a:avLst/>
          </a:prstGeom>
        </p:spPr>
      </p:pic>
    </p:spTree>
    <p:extLst>
      <p:ext uri="{BB962C8B-B14F-4D97-AF65-F5344CB8AC3E}">
        <p14:creationId xmlns:p14="http://schemas.microsoft.com/office/powerpoint/2010/main" val="145962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chemeClr val="accent1"/>
        </a:solidFill>
        <a:effectLst/>
      </p:bgPr>
    </p:bg>
    <p:spTree>
      <p:nvGrpSpPr>
        <p:cNvPr id="1" name=""/>
        <p:cNvGrpSpPr/>
        <p:nvPr/>
      </p:nvGrpSpPr>
      <p:grpSpPr>
        <a:xfrm>
          <a:off x="0" y="0"/>
          <a:ext cx="0" cy="0"/>
          <a:chOff x="0" y="0"/>
          <a:chExt cx="0" cy="0"/>
        </a:xfrm>
      </p:grpSpPr>
      <p:grpSp>
        <p:nvGrpSpPr>
          <p:cNvPr id="10" name="Logo">
            <a:extLst>
              <a:ext uri="{FF2B5EF4-FFF2-40B4-BE49-F238E27FC236}">
                <a16:creationId xmlns:a16="http://schemas.microsoft.com/office/drawing/2014/main" id="{695A7F22-D090-4AF8-A177-30D9606CFDBE}"/>
              </a:ext>
            </a:extLst>
          </p:cNvPr>
          <p:cNvGrpSpPr/>
          <p:nvPr userDrawn="1"/>
        </p:nvGrpSpPr>
        <p:grpSpPr>
          <a:xfrm>
            <a:off x="10893210" y="6350918"/>
            <a:ext cx="755843" cy="322808"/>
            <a:chOff x="6380216" y="4059273"/>
            <a:chExt cx="2905863" cy="1241045"/>
          </a:xfrm>
          <a:solidFill>
            <a:schemeClr val="bg1"/>
          </a:solidFill>
        </p:grpSpPr>
        <p:sp>
          <p:nvSpPr>
            <p:cNvPr id="11" name="Freeform: Shape 10">
              <a:extLst>
                <a:ext uri="{FF2B5EF4-FFF2-40B4-BE49-F238E27FC236}">
                  <a16:creationId xmlns:a16="http://schemas.microsoft.com/office/drawing/2014/main" id="{DC3685D1-9F07-4341-8451-6ACA3C76F37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505DB9FB-B858-4B06-A61C-9DAA21B1D160}"/>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6694A08-8823-4FD6-88C7-8415CF19C262}"/>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0EAD51D-BC75-421A-AA39-A25C2993AF8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D0EDFBF-F6DC-4EE5-B961-FB8227BC86A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9D8410-AE1F-42D5-9F0C-1407AD71DD5C}"/>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a:p>
          </p:txBody>
        </p:sp>
      </p:grpSp>
      <p:sp>
        <p:nvSpPr>
          <p:cNvPr id="2" name="Title 1"/>
          <p:cNvSpPr>
            <a:spLocks noGrp="1"/>
          </p:cNvSpPr>
          <p:nvPr>
            <p:ph type="title" hasCustomPrompt="1"/>
          </p:nvPr>
        </p:nvSpPr>
        <p:spPr/>
        <p:txBody>
          <a:bodyPr/>
          <a:lstStyle>
            <a:lvl1pPr>
              <a:defRPr>
                <a:solidFill>
                  <a:schemeClr val="bg1"/>
                </a:solidFill>
              </a:defRPr>
            </a:lvl1pPr>
          </a:lstStyle>
          <a:p>
            <a:r>
              <a:rPr lang="en-GB"/>
              <a:t>Click to insert agenda title</a:t>
            </a:r>
          </a:p>
        </p:txBody>
      </p:sp>
      <p:sp>
        <p:nvSpPr>
          <p:cNvPr id="7" name="Text Placeholder 6"/>
          <p:cNvSpPr>
            <a:spLocks noGrp="1"/>
          </p:cNvSpPr>
          <p:nvPr>
            <p:ph type="body" sz="quarter" idx="13" hasCustomPrompt="1"/>
          </p:nvPr>
        </p:nvSpPr>
        <p:spPr>
          <a:xfrm>
            <a:off x="539750" y="1730375"/>
            <a:ext cx="11110913" cy="4316413"/>
          </a:xfrm>
          <a:prstGeom prst="rect">
            <a:avLst/>
          </a:prstGeom>
        </p:spPr>
        <p:txBody>
          <a:bodyPr/>
          <a:lstStyle>
            <a:lvl1pPr marL="0" indent="0">
              <a:lnSpc>
                <a:spcPct val="107000"/>
              </a:lnSpc>
              <a:spcBef>
                <a:spcPts val="600"/>
              </a:spcBef>
              <a:buClr>
                <a:srgbClr val="333333"/>
              </a:buClr>
              <a:buFont typeface="Arial" panose="020B0604020202020204" pitchFamily="34" charset="0"/>
              <a:buChar char="​"/>
              <a:defRPr sz="2800" b="0">
                <a:solidFill>
                  <a:schemeClr val="bg1"/>
                </a:solidFill>
              </a:defRPr>
            </a:lvl1pPr>
            <a:lvl2pPr marL="180000" indent="-180000">
              <a:spcBef>
                <a:spcPts val="0"/>
              </a:spcBef>
              <a:buFont typeface="Arial" panose="020B0604020202020204" pitchFamily="34" charset="0"/>
              <a:buChar char="•"/>
              <a:defRPr sz="2000">
                <a:solidFill>
                  <a:schemeClr val="bg1"/>
                </a:solidFill>
              </a:defRPr>
            </a:lvl2pPr>
            <a:lvl3pPr marL="360000">
              <a:spcBef>
                <a:spcPts val="600"/>
              </a:spcBef>
              <a:defRPr>
                <a:solidFill>
                  <a:schemeClr val="bg1"/>
                </a:solidFill>
              </a:defRPr>
            </a:lvl3pPr>
          </a:lstStyle>
          <a:p>
            <a:pPr lvl="0"/>
            <a:r>
              <a:rPr lang="en-GB"/>
              <a:t>Click to add agenda topic, use DNV colour to highlight topic</a:t>
            </a:r>
          </a:p>
          <a:p>
            <a:pPr lvl="1"/>
            <a:r>
              <a:rPr lang="en-GB"/>
              <a:t>Second level</a:t>
            </a:r>
          </a:p>
          <a:p>
            <a:pPr lvl="2"/>
            <a:r>
              <a:rPr lang="en-GB"/>
              <a:t>Third level</a:t>
            </a:r>
          </a:p>
        </p:txBody>
      </p:sp>
      <p:sp>
        <p:nvSpPr>
          <p:cNvPr id="6" name="Date Placeholder 5">
            <a:extLst>
              <a:ext uri="{FF2B5EF4-FFF2-40B4-BE49-F238E27FC236}">
                <a16:creationId xmlns:a16="http://schemas.microsoft.com/office/drawing/2014/main" id="{9CC51AD2-C7F6-4AF5-83C7-C3346E7B2B96}"/>
              </a:ext>
            </a:extLst>
          </p:cNvPr>
          <p:cNvSpPr>
            <a:spLocks noGrp="1"/>
          </p:cNvSpPr>
          <p:nvPr>
            <p:ph type="dt" sz="half" idx="14"/>
          </p:nvPr>
        </p:nvSpPr>
        <p:spPr/>
        <p:txBody>
          <a:bodyPr/>
          <a:lstStyle/>
          <a:p>
            <a:endParaRPr lang="en-GB"/>
          </a:p>
        </p:txBody>
      </p:sp>
      <p:sp>
        <p:nvSpPr>
          <p:cNvPr id="8" name="Footer Placeholder 7">
            <a:extLst>
              <a:ext uri="{FF2B5EF4-FFF2-40B4-BE49-F238E27FC236}">
                <a16:creationId xmlns:a16="http://schemas.microsoft.com/office/drawing/2014/main" id="{A26645AE-FC10-4F79-953E-599B36B67B3F}"/>
              </a:ext>
            </a:extLst>
          </p:cNvPr>
          <p:cNvSpPr>
            <a:spLocks noGrp="1"/>
          </p:cNvSpPr>
          <p:nvPr>
            <p:ph type="ftr" sz="quarter" idx="15"/>
          </p:nvPr>
        </p:nvSpPr>
        <p:spPr/>
        <p:txBody>
          <a:bodyPr/>
          <a:lstStyle>
            <a:lvl1pPr>
              <a:defRPr>
                <a:solidFill>
                  <a:schemeClr val="bg1"/>
                </a:solidFill>
              </a:defRPr>
            </a:lvl1pPr>
          </a:lstStyle>
          <a:p>
            <a:endParaRPr lang="en-GB">
              <a:solidFill>
                <a:schemeClr val="bg1"/>
              </a:solidFill>
            </a:endParaRPr>
          </a:p>
        </p:txBody>
      </p:sp>
      <p:sp>
        <p:nvSpPr>
          <p:cNvPr id="9" name="Slide Number Placeholder 8">
            <a:extLst>
              <a:ext uri="{FF2B5EF4-FFF2-40B4-BE49-F238E27FC236}">
                <a16:creationId xmlns:a16="http://schemas.microsoft.com/office/drawing/2014/main" id="{17170CD4-9BE0-473A-A859-807C538E799F}"/>
              </a:ext>
            </a:extLst>
          </p:cNvPr>
          <p:cNvSpPr>
            <a:spLocks noGrp="1"/>
          </p:cNvSpPr>
          <p:nvPr>
            <p:ph type="sldNum" sz="quarter" idx="16"/>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7" name="_SD_FLD_Copyright">
            <a:extLst>
              <a:ext uri="{FF2B5EF4-FFF2-40B4-BE49-F238E27FC236}">
                <a16:creationId xmlns:a16="http://schemas.microsoft.com/office/drawing/2014/main" id="{91DD9A75-AAB0-4D34-9DD6-745202F2B6EC}"/>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8" name="SD_FLD_DocumentDate">
            <a:extLst>
              <a:ext uri="{FF2B5EF4-FFF2-40B4-BE49-F238E27FC236}">
                <a16:creationId xmlns:a16="http://schemas.microsoft.com/office/drawing/2014/main" id="{1BACBB39-DAB4-4191-818A-2C30244CF39A}"/>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24 April 2024</a:t>
            </a:r>
          </a:p>
        </p:txBody>
      </p:sp>
      <p:sp>
        <p:nvSpPr>
          <p:cNvPr id="22" name="SD_FLD_Draft" hidden="1">
            <a:extLst>
              <a:ext uri="{FF2B5EF4-FFF2-40B4-BE49-F238E27FC236}">
                <a16:creationId xmlns:a16="http://schemas.microsoft.com/office/drawing/2014/main" id="{92C90B5D-5FAE-415E-B4B3-FF93FD8C92B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3DEC7C90-257A-486B-BBAD-EACD348C6498}"/>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67740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sp>
        <p:nvSpPr>
          <p:cNvPr id="7" name="Rectangle 6"/>
          <p:cNvSpPr/>
          <p:nvPr userDrawn="1"/>
        </p:nvSpPr>
        <p:spPr bwMode="white">
          <a:xfrm>
            <a:off x="1" y="-1"/>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536806"/>
            <a:ext cx="10170863" cy="3784387"/>
          </a:xfrm>
        </p:spPr>
        <p:txBody>
          <a:bodyPr anchor="ctr" anchorCtr="0">
            <a:noAutofit/>
          </a:bodyPr>
          <a:lstStyle>
            <a:lvl1pPr algn="l">
              <a:defRPr sz="6000" b="0" cap="none" baseline="0">
                <a:solidFill>
                  <a:schemeClr val="accent5"/>
                </a:solidFill>
              </a:defRPr>
            </a:lvl1pPr>
          </a:lstStyle>
          <a:p>
            <a:r>
              <a:rPr lang="en-GB"/>
              <a:t>Click to add title</a:t>
            </a:r>
          </a:p>
        </p:txBody>
      </p:sp>
      <p:grpSp>
        <p:nvGrpSpPr>
          <p:cNvPr id="14" name="Logo">
            <a:extLst>
              <a:ext uri="{FF2B5EF4-FFF2-40B4-BE49-F238E27FC236}">
                <a16:creationId xmlns:a16="http://schemas.microsoft.com/office/drawing/2014/main" id="{FFD8B2ED-D29A-4DD2-802B-39A737104C76}"/>
              </a:ext>
            </a:extLst>
          </p:cNvPr>
          <p:cNvGrpSpPr/>
          <p:nvPr userDrawn="1"/>
        </p:nvGrpSpPr>
        <p:grpSpPr bwMode="black">
          <a:xfrm>
            <a:off x="10893210" y="6350918"/>
            <a:ext cx="755843" cy="322808"/>
            <a:chOff x="6380216" y="4059273"/>
            <a:chExt cx="2905863" cy="1241045"/>
          </a:xfrm>
          <a:solidFill>
            <a:schemeClr val="bg1"/>
          </a:solidFill>
        </p:grpSpPr>
        <p:sp>
          <p:nvSpPr>
            <p:cNvPr id="15" name="Freeform: Shape 14">
              <a:extLst>
                <a:ext uri="{FF2B5EF4-FFF2-40B4-BE49-F238E27FC236}">
                  <a16:creationId xmlns:a16="http://schemas.microsoft.com/office/drawing/2014/main" id="{CDE34447-D162-4F7B-935A-955BE9F11910}"/>
                </a:ext>
              </a:extLst>
            </p:cNvPr>
            <p:cNvSpPr/>
            <p:nvPr/>
          </p:nvSpPr>
          <p:spPr bwMode="black">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CC62DE1-D960-4214-AF24-6FCCF8E1E2CB}"/>
                </a:ext>
              </a:extLst>
            </p:cNvPr>
            <p:cNvSpPr/>
            <p:nvPr/>
          </p:nvSpPr>
          <p:spPr bwMode="black">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DA82B21-5583-4BEB-BD57-5F9CEB1A8934}"/>
                </a:ext>
              </a:extLst>
            </p:cNvPr>
            <p:cNvSpPr/>
            <p:nvPr/>
          </p:nvSpPr>
          <p:spPr bwMode="black">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9CE20039-795E-4D11-8AE0-90EC7F537A0F}"/>
                </a:ext>
              </a:extLst>
            </p:cNvPr>
            <p:cNvSpPr/>
            <p:nvPr/>
          </p:nvSpPr>
          <p:spPr bwMode="black">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98DD760-2FAF-4320-9DEA-72623C379E8E}"/>
                </a:ext>
              </a:extLst>
            </p:cNvPr>
            <p:cNvSpPr/>
            <p:nvPr/>
          </p:nvSpPr>
          <p:spPr bwMode="black">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41B905B-6234-4D84-87BB-D0AC1BB118FB}"/>
                </a:ext>
              </a:extLst>
            </p:cNvPr>
            <p:cNvSpPr/>
            <p:nvPr/>
          </p:nvSpPr>
          <p:spPr bwMode="black">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a:p>
          </p:txBody>
        </p:sp>
      </p:gr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8" name="_SD_FLD_Copyright">
            <a:extLst>
              <a:ext uri="{FF2B5EF4-FFF2-40B4-BE49-F238E27FC236}">
                <a16:creationId xmlns:a16="http://schemas.microsoft.com/office/drawing/2014/main" id="{88BB9A6B-143D-4AB2-9315-1A85C0FD59C1}"/>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0" name="SD_FLD_DocumentDate">
            <a:extLst>
              <a:ext uri="{FF2B5EF4-FFF2-40B4-BE49-F238E27FC236}">
                <a16:creationId xmlns:a16="http://schemas.microsoft.com/office/drawing/2014/main" id="{AD49DE91-72EC-4016-8964-B40560EF5373}"/>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24 April 2024</a:t>
            </a:r>
          </a:p>
        </p:txBody>
      </p:sp>
      <p:sp>
        <p:nvSpPr>
          <p:cNvPr id="22" name="SD_FLD_Draft" hidden="1">
            <a:extLst>
              <a:ext uri="{FF2B5EF4-FFF2-40B4-BE49-F238E27FC236}">
                <a16:creationId xmlns:a16="http://schemas.microsoft.com/office/drawing/2014/main" id="{630717C7-BDDC-469E-A681-3386855F622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29E2B795-4D5A-4BB6-835E-D4542969C28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0929000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47" Type="http://schemas.openxmlformats.org/officeDocument/2006/relationships/tags" Target="../tags/tag17.xml"/><Relationship Id="rId50" Type="http://schemas.openxmlformats.org/officeDocument/2006/relationships/tags" Target="../tags/tag2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46"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45" Type="http://schemas.openxmlformats.org/officeDocument/2006/relationships/tags" Target="../tags/tag15.xml"/><Relationship Id="rId53" Type="http://schemas.openxmlformats.org/officeDocument/2006/relationships/tags" Target="../tags/tag2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49" Type="http://schemas.openxmlformats.org/officeDocument/2006/relationships/tags" Target="../tags/tag1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4" Type="http://schemas.openxmlformats.org/officeDocument/2006/relationships/tags" Target="../tags/tag14.xml"/><Relationship Id="rId52" Type="http://schemas.openxmlformats.org/officeDocument/2006/relationships/tags" Target="../tags/tag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tags" Target="../tags/tag5.xml"/><Relationship Id="rId43" Type="http://schemas.openxmlformats.org/officeDocument/2006/relationships/tags" Target="../tags/tag13.xml"/><Relationship Id="rId48" Type="http://schemas.openxmlformats.org/officeDocument/2006/relationships/tags" Target="../tags/tag18.xml"/><Relationship Id="rId8" Type="http://schemas.openxmlformats.org/officeDocument/2006/relationships/slideLayout" Target="../slideLayouts/slideLayout8.xml"/><Relationship Id="rId51" Type="http://schemas.openxmlformats.org/officeDocument/2006/relationships/tags" Target="../tags/tag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11110914" cy="936000"/>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539749" y="1730376"/>
            <a:ext cx="11110914" cy="4317624"/>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Rectangle 13" hidden="1">
            <a:extLst>
              <a:ext uri="{FF2B5EF4-FFF2-40B4-BE49-F238E27FC236}">
                <a16:creationId xmlns:a16="http://schemas.microsoft.com/office/drawing/2014/main" id="{BB63DCEC-AAD3-4DB4-9AE3-B5D19A9C2484}"/>
              </a:ext>
            </a:extLst>
          </p:cNvPr>
          <p:cNvSpPr/>
          <p:nvPr userDrawn="1">
            <p:custDataLst>
              <p:tags r:id="rId31"/>
            </p:custDataLst>
          </p:nvPr>
        </p:nvSpPr>
        <p:spPr>
          <a:xfrm>
            <a:off x="54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7" name="Rectangle 16" hidden="1">
            <a:extLst>
              <a:ext uri="{FF2B5EF4-FFF2-40B4-BE49-F238E27FC236}">
                <a16:creationId xmlns:a16="http://schemas.microsoft.com/office/drawing/2014/main" id="{0FD117DA-A2A8-4F9D-B936-69DCC4F5F5D2}"/>
              </a:ext>
            </a:extLst>
          </p:cNvPr>
          <p:cNvSpPr/>
          <p:nvPr userDrawn="1">
            <p:custDataLst>
              <p:tags r:id="rId32"/>
            </p:custDataLst>
          </p:nvPr>
        </p:nvSpPr>
        <p:spPr>
          <a:xfrm>
            <a:off x="130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8" name="Rectangle 17" hidden="1">
            <a:extLst>
              <a:ext uri="{FF2B5EF4-FFF2-40B4-BE49-F238E27FC236}">
                <a16:creationId xmlns:a16="http://schemas.microsoft.com/office/drawing/2014/main" id="{2C7B45E7-1F83-4137-A47D-8B64435080C5}"/>
              </a:ext>
            </a:extLst>
          </p:cNvPr>
          <p:cNvSpPr/>
          <p:nvPr userDrawn="1">
            <p:custDataLst>
              <p:tags r:id="rId33"/>
            </p:custDataLst>
          </p:nvPr>
        </p:nvSpPr>
        <p:spPr>
          <a:xfrm>
            <a:off x="148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9" name="Rectangle 18" hidden="1">
            <a:extLst>
              <a:ext uri="{FF2B5EF4-FFF2-40B4-BE49-F238E27FC236}">
                <a16:creationId xmlns:a16="http://schemas.microsoft.com/office/drawing/2014/main" id="{A8B3B5FE-7988-4FC0-84E6-9CF1C3C4CA51}"/>
              </a:ext>
            </a:extLst>
          </p:cNvPr>
          <p:cNvSpPr/>
          <p:nvPr userDrawn="1">
            <p:custDataLst>
              <p:tags r:id="rId34"/>
            </p:custDataLst>
          </p:nvPr>
        </p:nvSpPr>
        <p:spPr>
          <a:xfrm>
            <a:off x="2242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0" name="Rectangle 19" hidden="1">
            <a:extLst>
              <a:ext uri="{FF2B5EF4-FFF2-40B4-BE49-F238E27FC236}">
                <a16:creationId xmlns:a16="http://schemas.microsoft.com/office/drawing/2014/main" id="{1EDC7C3A-9F84-479D-9C27-16EAE38E647C}"/>
              </a:ext>
            </a:extLst>
          </p:cNvPr>
          <p:cNvSpPr/>
          <p:nvPr userDrawn="1">
            <p:custDataLst>
              <p:tags r:id="rId35"/>
            </p:custDataLst>
          </p:nvPr>
        </p:nvSpPr>
        <p:spPr>
          <a:xfrm>
            <a:off x="2422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1" name="Rectangle 20" hidden="1">
            <a:extLst>
              <a:ext uri="{FF2B5EF4-FFF2-40B4-BE49-F238E27FC236}">
                <a16:creationId xmlns:a16="http://schemas.microsoft.com/office/drawing/2014/main" id="{0D6D4D25-7264-48B4-AADE-6A2F1A824C8B}"/>
              </a:ext>
            </a:extLst>
          </p:cNvPr>
          <p:cNvSpPr/>
          <p:nvPr userDrawn="1">
            <p:custDataLst>
              <p:tags r:id="rId36"/>
            </p:custDataLst>
          </p:nvPr>
        </p:nvSpPr>
        <p:spPr>
          <a:xfrm>
            <a:off x="3183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2" name="Rectangle 21" hidden="1">
            <a:extLst>
              <a:ext uri="{FF2B5EF4-FFF2-40B4-BE49-F238E27FC236}">
                <a16:creationId xmlns:a16="http://schemas.microsoft.com/office/drawing/2014/main" id="{D415979B-387F-475E-814F-C88D5AB822CB}"/>
              </a:ext>
            </a:extLst>
          </p:cNvPr>
          <p:cNvSpPr/>
          <p:nvPr userDrawn="1">
            <p:custDataLst>
              <p:tags r:id="rId37"/>
            </p:custDataLst>
          </p:nvPr>
        </p:nvSpPr>
        <p:spPr>
          <a:xfrm>
            <a:off x="3363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3" name="Rectangle 22" hidden="1">
            <a:extLst>
              <a:ext uri="{FF2B5EF4-FFF2-40B4-BE49-F238E27FC236}">
                <a16:creationId xmlns:a16="http://schemas.microsoft.com/office/drawing/2014/main" id="{877E9948-C983-44F5-B38B-9D9B79AB0C13}"/>
              </a:ext>
            </a:extLst>
          </p:cNvPr>
          <p:cNvSpPr/>
          <p:nvPr userDrawn="1">
            <p:custDataLst>
              <p:tags r:id="rId38"/>
            </p:custDataLst>
          </p:nvPr>
        </p:nvSpPr>
        <p:spPr>
          <a:xfrm>
            <a:off x="4124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4" name="Rectangle 23" hidden="1">
            <a:extLst>
              <a:ext uri="{FF2B5EF4-FFF2-40B4-BE49-F238E27FC236}">
                <a16:creationId xmlns:a16="http://schemas.microsoft.com/office/drawing/2014/main" id="{C90019DE-0E2E-4D25-8EBB-2AA6C9805FCB}"/>
              </a:ext>
            </a:extLst>
          </p:cNvPr>
          <p:cNvSpPr/>
          <p:nvPr userDrawn="1">
            <p:custDataLst>
              <p:tags r:id="rId39"/>
            </p:custDataLst>
          </p:nvPr>
        </p:nvSpPr>
        <p:spPr>
          <a:xfrm>
            <a:off x="4304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5" name="Rectangle 24" hidden="1">
            <a:extLst>
              <a:ext uri="{FF2B5EF4-FFF2-40B4-BE49-F238E27FC236}">
                <a16:creationId xmlns:a16="http://schemas.microsoft.com/office/drawing/2014/main" id="{5743DD09-14AA-4131-9DA2-5E4B49BF5418}"/>
              </a:ext>
            </a:extLst>
          </p:cNvPr>
          <p:cNvSpPr/>
          <p:nvPr userDrawn="1">
            <p:custDataLst>
              <p:tags r:id="rId40"/>
            </p:custDataLst>
          </p:nvPr>
        </p:nvSpPr>
        <p:spPr>
          <a:xfrm>
            <a:off x="5065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6" name="Rectangle 25" hidden="1">
            <a:extLst>
              <a:ext uri="{FF2B5EF4-FFF2-40B4-BE49-F238E27FC236}">
                <a16:creationId xmlns:a16="http://schemas.microsoft.com/office/drawing/2014/main" id="{54D98BB9-B9BA-4230-9B6C-2B0937D4CADC}"/>
              </a:ext>
            </a:extLst>
          </p:cNvPr>
          <p:cNvSpPr/>
          <p:nvPr userDrawn="1">
            <p:custDataLst>
              <p:tags r:id="rId41"/>
            </p:custDataLst>
          </p:nvPr>
        </p:nvSpPr>
        <p:spPr>
          <a:xfrm>
            <a:off x="5245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7" name="Rectangle 26" hidden="1">
            <a:extLst>
              <a:ext uri="{FF2B5EF4-FFF2-40B4-BE49-F238E27FC236}">
                <a16:creationId xmlns:a16="http://schemas.microsoft.com/office/drawing/2014/main" id="{0E84BDF3-3A6F-4957-9C70-3E513F17F8E6}"/>
              </a:ext>
            </a:extLst>
          </p:cNvPr>
          <p:cNvSpPr/>
          <p:nvPr userDrawn="1">
            <p:custDataLst>
              <p:tags r:id="rId42"/>
            </p:custDataLst>
          </p:nvPr>
        </p:nvSpPr>
        <p:spPr>
          <a:xfrm>
            <a:off x="6006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8" name="Rectangle 27" hidden="1">
            <a:extLst>
              <a:ext uri="{FF2B5EF4-FFF2-40B4-BE49-F238E27FC236}">
                <a16:creationId xmlns:a16="http://schemas.microsoft.com/office/drawing/2014/main" id="{F8D87BF2-62DC-4044-8884-CD295F80035D}"/>
              </a:ext>
            </a:extLst>
          </p:cNvPr>
          <p:cNvSpPr/>
          <p:nvPr userDrawn="1">
            <p:custDataLst>
              <p:tags r:id="rId43"/>
            </p:custDataLst>
          </p:nvPr>
        </p:nvSpPr>
        <p:spPr>
          <a:xfrm>
            <a:off x="6186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9" name="Rectangle 28" hidden="1">
            <a:extLst>
              <a:ext uri="{FF2B5EF4-FFF2-40B4-BE49-F238E27FC236}">
                <a16:creationId xmlns:a16="http://schemas.microsoft.com/office/drawing/2014/main" id="{997FA058-ADE0-4733-B4D3-D07665FA08E4}"/>
              </a:ext>
            </a:extLst>
          </p:cNvPr>
          <p:cNvSpPr/>
          <p:nvPr userDrawn="1">
            <p:custDataLst>
              <p:tags r:id="rId44"/>
            </p:custDataLst>
          </p:nvPr>
        </p:nvSpPr>
        <p:spPr>
          <a:xfrm>
            <a:off x="6947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0" name="Rectangle 29" hidden="1">
            <a:extLst>
              <a:ext uri="{FF2B5EF4-FFF2-40B4-BE49-F238E27FC236}">
                <a16:creationId xmlns:a16="http://schemas.microsoft.com/office/drawing/2014/main" id="{CF0CB68A-836B-4424-A951-4595D080DA84}"/>
              </a:ext>
            </a:extLst>
          </p:cNvPr>
          <p:cNvSpPr/>
          <p:nvPr userDrawn="1">
            <p:custDataLst>
              <p:tags r:id="rId45"/>
            </p:custDataLst>
          </p:nvPr>
        </p:nvSpPr>
        <p:spPr>
          <a:xfrm>
            <a:off x="7127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1" name="Rectangle 30" hidden="1">
            <a:extLst>
              <a:ext uri="{FF2B5EF4-FFF2-40B4-BE49-F238E27FC236}">
                <a16:creationId xmlns:a16="http://schemas.microsoft.com/office/drawing/2014/main" id="{37E6161D-D1CC-43BF-868E-E0728DA933D2}"/>
              </a:ext>
            </a:extLst>
          </p:cNvPr>
          <p:cNvSpPr/>
          <p:nvPr userDrawn="1">
            <p:custDataLst>
              <p:tags r:id="rId46"/>
            </p:custDataLst>
          </p:nvPr>
        </p:nvSpPr>
        <p:spPr>
          <a:xfrm>
            <a:off x="7888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2" name="Rectangle 31" hidden="1">
            <a:extLst>
              <a:ext uri="{FF2B5EF4-FFF2-40B4-BE49-F238E27FC236}">
                <a16:creationId xmlns:a16="http://schemas.microsoft.com/office/drawing/2014/main" id="{B91C25CE-0CFC-46B9-8355-74CBDF16BA65}"/>
              </a:ext>
            </a:extLst>
          </p:cNvPr>
          <p:cNvSpPr/>
          <p:nvPr userDrawn="1">
            <p:custDataLst>
              <p:tags r:id="rId47"/>
            </p:custDataLst>
          </p:nvPr>
        </p:nvSpPr>
        <p:spPr>
          <a:xfrm>
            <a:off x="8068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3" name="Rectangle 32" hidden="1">
            <a:extLst>
              <a:ext uri="{FF2B5EF4-FFF2-40B4-BE49-F238E27FC236}">
                <a16:creationId xmlns:a16="http://schemas.microsoft.com/office/drawing/2014/main" id="{DE20CDAE-9F45-4CE8-A05F-6A96B2B5939F}"/>
              </a:ext>
            </a:extLst>
          </p:cNvPr>
          <p:cNvSpPr/>
          <p:nvPr userDrawn="1">
            <p:custDataLst>
              <p:tags r:id="rId48"/>
            </p:custDataLst>
          </p:nvPr>
        </p:nvSpPr>
        <p:spPr>
          <a:xfrm>
            <a:off x="8829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4" name="Rectangle 33" hidden="1">
            <a:extLst>
              <a:ext uri="{FF2B5EF4-FFF2-40B4-BE49-F238E27FC236}">
                <a16:creationId xmlns:a16="http://schemas.microsoft.com/office/drawing/2014/main" id="{6432E07F-A333-4B52-865F-B73930C08029}"/>
              </a:ext>
            </a:extLst>
          </p:cNvPr>
          <p:cNvSpPr/>
          <p:nvPr userDrawn="1">
            <p:custDataLst>
              <p:tags r:id="rId49"/>
            </p:custDataLst>
          </p:nvPr>
        </p:nvSpPr>
        <p:spPr>
          <a:xfrm>
            <a:off x="9009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5" name="Rectangle 34" hidden="1">
            <a:extLst>
              <a:ext uri="{FF2B5EF4-FFF2-40B4-BE49-F238E27FC236}">
                <a16:creationId xmlns:a16="http://schemas.microsoft.com/office/drawing/2014/main" id="{4391A0C5-6CD6-4DC4-8D81-B703452F5556}"/>
              </a:ext>
            </a:extLst>
          </p:cNvPr>
          <p:cNvSpPr/>
          <p:nvPr userDrawn="1">
            <p:custDataLst>
              <p:tags r:id="rId50"/>
            </p:custDataLst>
          </p:nvPr>
        </p:nvSpPr>
        <p:spPr>
          <a:xfrm>
            <a:off x="9770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6" name="Rectangle 35" hidden="1">
            <a:extLst>
              <a:ext uri="{FF2B5EF4-FFF2-40B4-BE49-F238E27FC236}">
                <a16:creationId xmlns:a16="http://schemas.microsoft.com/office/drawing/2014/main" id="{C2BB7253-FD9F-45C4-B7EC-3DFA632E9A5C}"/>
              </a:ext>
            </a:extLst>
          </p:cNvPr>
          <p:cNvSpPr/>
          <p:nvPr userDrawn="1">
            <p:custDataLst>
              <p:tags r:id="rId51"/>
            </p:custDataLst>
          </p:nvPr>
        </p:nvSpPr>
        <p:spPr>
          <a:xfrm>
            <a:off x="995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7" name="Rectangle 36" hidden="1">
            <a:extLst>
              <a:ext uri="{FF2B5EF4-FFF2-40B4-BE49-F238E27FC236}">
                <a16:creationId xmlns:a16="http://schemas.microsoft.com/office/drawing/2014/main" id="{8551C5F9-5795-44CA-A212-05C6ED297020}"/>
              </a:ext>
            </a:extLst>
          </p:cNvPr>
          <p:cNvSpPr/>
          <p:nvPr userDrawn="1">
            <p:custDataLst>
              <p:tags r:id="rId52"/>
            </p:custDataLst>
          </p:nvPr>
        </p:nvSpPr>
        <p:spPr>
          <a:xfrm>
            <a:off x="1071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8" name="Rectangle 37" hidden="1">
            <a:extLst>
              <a:ext uri="{FF2B5EF4-FFF2-40B4-BE49-F238E27FC236}">
                <a16:creationId xmlns:a16="http://schemas.microsoft.com/office/drawing/2014/main" id="{9BA724BC-F1B2-426A-9B61-ACA60B3A108B}"/>
              </a:ext>
            </a:extLst>
          </p:cNvPr>
          <p:cNvSpPr/>
          <p:nvPr userDrawn="1">
            <p:custDataLst>
              <p:tags r:id="rId53"/>
            </p:custDataLst>
          </p:nvPr>
        </p:nvSpPr>
        <p:spPr>
          <a:xfrm>
            <a:off x="1089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grpSp>
        <p:nvGrpSpPr>
          <p:cNvPr id="40" name="Logo">
            <a:extLst>
              <a:ext uri="{FF2B5EF4-FFF2-40B4-BE49-F238E27FC236}">
                <a16:creationId xmlns:a16="http://schemas.microsoft.com/office/drawing/2014/main" id="{41159307-D2B4-4D3F-A332-4F79D6D74E94}"/>
              </a:ext>
            </a:extLst>
          </p:cNvPr>
          <p:cNvGrpSpPr/>
          <p:nvPr userDrawn="1"/>
        </p:nvGrpSpPr>
        <p:grpSpPr>
          <a:xfrm>
            <a:off x="10893210" y="6350918"/>
            <a:ext cx="755843" cy="322808"/>
            <a:chOff x="6380216" y="4059273"/>
            <a:chExt cx="2905863" cy="1241045"/>
          </a:xfrm>
        </p:grpSpPr>
        <p:sp>
          <p:nvSpPr>
            <p:cNvPr id="41" name="Freeform: Shape 40">
              <a:extLst>
                <a:ext uri="{FF2B5EF4-FFF2-40B4-BE49-F238E27FC236}">
                  <a16:creationId xmlns:a16="http://schemas.microsoft.com/office/drawing/2014/main" id="{58D12840-1B77-4571-AEF6-084C7CA9B155}"/>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A2A81581-576B-48A7-8DE8-ED168555C1E3}"/>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C230431-2867-4E73-880C-8C7079DEE770}"/>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4953E370-A14B-4752-8604-69F1D46FD559}"/>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E6EAE3BE-38C7-419F-AAB5-25C869D361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34311A0A-BE4B-477F-A258-403879A87BF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4" name="Date Placeholder 3"/>
          <p:cNvSpPr>
            <a:spLocks noGrp="1"/>
          </p:cNvSpPr>
          <p:nvPr>
            <p:ph type="dt" sz="half" idx="2"/>
          </p:nvPr>
        </p:nvSpPr>
        <p:spPr>
          <a:xfrm>
            <a:off x="0" y="6858000"/>
            <a:ext cx="0" cy="0"/>
          </a:xfrm>
          <a:prstGeom prst="rect">
            <a:avLst/>
          </a:prstGeom>
        </p:spPr>
        <p:txBody>
          <a:bodyPr vert="horz" lIns="0" tIns="0" rIns="0" bIns="0" rtlCol="0" anchor="t" anchorCtr="0"/>
          <a:lstStyle>
            <a:lvl1pPr algn="r">
              <a:defRPr sz="700">
                <a:noFill/>
              </a:defRPr>
            </a:lvl1pPr>
          </a:lstStyle>
          <a:p>
            <a:endParaRPr lang="en-GB" sz="700"/>
          </a:p>
        </p:txBody>
      </p:sp>
      <p:sp>
        <p:nvSpPr>
          <p:cNvPr id="5" name="Footer Placeholder 4"/>
          <p:cNvSpPr>
            <a:spLocks noGrp="1"/>
          </p:cNvSpPr>
          <p:nvPr>
            <p:ph type="ftr" sz="quarter" idx="3"/>
          </p:nvPr>
        </p:nvSpPr>
        <p:spPr>
          <a:xfrm>
            <a:off x="2422800" y="6440400"/>
            <a:ext cx="2638800" cy="151200"/>
          </a:xfrm>
          <a:prstGeom prst="rect">
            <a:avLst/>
          </a:prstGeom>
        </p:spPr>
        <p:txBody>
          <a:bodyPr vert="horz" lIns="0" tIns="0" rIns="0" bIns="0" rtlCol="0" anchor="t" anchorCtr="0"/>
          <a:lstStyle>
            <a:lvl1pPr algn="l">
              <a:defRPr sz="700" b="0" cap="all" baseline="0">
                <a:solidFill>
                  <a:schemeClr val="accent1"/>
                </a:solidFill>
              </a:defRPr>
            </a:lvl1pPr>
          </a:lstStyle>
          <a:p>
            <a:endParaRPr lang="en-GB"/>
          </a:p>
        </p:txBody>
      </p:sp>
      <p:sp>
        <p:nvSpPr>
          <p:cNvPr id="6" name="Slide Number Placeholder 5"/>
          <p:cNvSpPr>
            <a:spLocks noGrp="1"/>
          </p:cNvSpPr>
          <p:nvPr>
            <p:ph type="sldNum" sz="quarter" idx="4"/>
          </p:nvPr>
        </p:nvSpPr>
        <p:spPr>
          <a:xfrm>
            <a:off x="540000" y="6440400"/>
            <a:ext cx="266400" cy="151200"/>
          </a:xfrm>
          <a:prstGeom prst="rect">
            <a:avLst/>
          </a:prstGeom>
        </p:spPr>
        <p:txBody>
          <a:bodyPr vert="horz" lIns="0" tIns="0" rIns="0" bIns="0" rtlCol="0" anchor="t" anchorCtr="0"/>
          <a:lstStyle>
            <a:lvl1pPr algn="l">
              <a:defRPr sz="700">
                <a:solidFill>
                  <a:schemeClr val="accent1"/>
                </a:solidFill>
              </a:defRPr>
            </a:lvl1pPr>
          </a:lstStyle>
          <a:p>
            <a:fld id="{5BA07366-CB75-4AA8-9E5B-928B849F427C}" type="slidenum">
              <a:rPr lang="en-GB" smtClean="0"/>
              <a:pPr/>
              <a:t>‹#›</a:t>
            </a:fld>
            <a:endParaRPr lang="en-GB"/>
          </a:p>
        </p:txBody>
      </p:sp>
      <p:sp>
        <p:nvSpPr>
          <p:cNvPr id="11" name="_SD_FLD_Copyright"/>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6" name="SD_FLD_DocumentDate"/>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24 April 2024</a:t>
            </a:r>
          </a:p>
        </p:txBody>
      </p:sp>
      <p:sp>
        <p:nvSpPr>
          <p:cNvPr id="39" name="SD_FLD_Confidentiality">
            <a:extLst>
              <a:ext uri="{FF2B5EF4-FFF2-40B4-BE49-F238E27FC236}">
                <a16:creationId xmlns:a16="http://schemas.microsoft.com/office/drawing/2014/main" id="{93DBE27C-CF05-4B0E-B0C5-CDDB19365D1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
        <p:nvSpPr>
          <p:cNvPr id="49" name="SD_FLD_Draft" hidden="1">
            <a:extLst>
              <a:ext uri="{FF2B5EF4-FFF2-40B4-BE49-F238E27FC236}">
                <a16:creationId xmlns:a16="http://schemas.microsoft.com/office/drawing/2014/main" id="{EBD04EA3-2614-447C-8C02-69A389AD5F0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9" r:id="rId3"/>
    <p:sldLayoutId id="2147483680" r:id="rId4"/>
    <p:sldLayoutId id="2147483661" r:id="rId5"/>
    <p:sldLayoutId id="2147483702" r:id="rId6"/>
    <p:sldLayoutId id="2147483682" r:id="rId7"/>
    <p:sldLayoutId id="2147483674" r:id="rId8"/>
    <p:sldLayoutId id="2147483651" r:id="rId9"/>
    <p:sldLayoutId id="2147483650" r:id="rId10"/>
    <p:sldLayoutId id="2147483683" r:id="rId11"/>
    <p:sldLayoutId id="2147483698" r:id="rId12"/>
    <p:sldLayoutId id="2147483699" r:id="rId13"/>
    <p:sldLayoutId id="2147483652" r:id="rId14"/>
    <p:sldLayoutId id="2147483684" r:id="rId15"/>
    <p:sldLayoutId id="2147483685" r:id="rId16"/>
    <p:sldLayoutId id="2147483686" r:id="rId17"/>
    <p:sldLayoutId id="2147483664" r:id="rId18"/>
    <p:sldLayoutId id="2147483701" r:id="rId19"/>
    <p:sldLayoutId id="2147483695" r:id="rId20"/>
    <p:sldLayoutId id="2147483696" r:id="rId21"/>
    <p:sldLayoutId id="2147483690" r:id="rId22"/>
    <p:sldLayoutId id="2147483691" r:id="rId23"/>
    <p:sldLayoutId id="2147483697" r:id="rId24"/>
    <p:sldLayoutId id="2147483694" r:id="rId25"/>
    <p:sldLayoutId id="2147483655" r:id="rId26"/>
    <p:sldLayoutId id="2147483667" r:id="rId27"/>
    <p:sldLayoutId id="2147483692" r:id="rId28"/>
    <p:sldLayoutId id="2147483693" r:id="rId29"/>
  </p:sldLayoutIdLst>
  <p:hf hdr="0" ftr="0" dt="0"/>
  <p:txStyles>
    <p:title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19" userDrawn="1">
          <p15:clr>
            <a:srgbClr val="F26B43"/>
          </p15:clr>
        </p15:guide>
        <p15:guide id="3" orient="horz" pos="340" userDrawn="1">
          <p15:clr>
            <a:srgbClr val="F26B43"/>
          </p15:clr>
        </p15:guide>
        <p15:guide id="4" orient="horz" pos="3809" userDrawn="1">
          <p15:clr>
            <a:srgbClr val="F26B43"/>
          </p15:clr>
        </p15:guide>
        <p15:guide id="5" pos="932" userDrawn="1">
          <p15:clr>
            <a:srgbClr val="F26B43"/>
          </p15:clr>
        </p15:guide>
        <p15:guide id="6" pos="1412" userDrawn="1">
          <p15:clr>
            <a:srgbClr val="F26B43"/>
          </p15:clr>
        </p15:guide>
        <p15:guide id="7" pos="1525" userDrawn="1">
          <p15:clr>
            <a:srgbClr val="F26B43"/>
          </p15:clr>
        </p15:guide>
        <p15:guide id="8" pos="2005" userDrawn="1">
          <p15:clr>
            <a:srgbClr val="F26B43"/>
          </p15:clr>
        </p15:guide>
        <p15:guide id="9" pos="2118" userDrawn="1">
          <p15:clr>
            <a:srgbClr val="F26B43"/>
          </p15:clr>
        </p15:guide>
        <p15:guide id="10" pos="2597" userDrawn="1">
          <p15:clr>
            <a:srgbClr val="F26B43"/>
          </p15:clr>
        </p15:guide>
        <p15:guide id="11" pos="2711" userDrawn="1">
          <p15:clr>
            <a:srgbClr val="F26B43"/>
          </p15:clr>
        </p15:guide>
        <p15:guide id="12" pos="3190" userDrawn="1">
          <p15:clr>
            <a:srgbClr val="F26B43"/>
          </p15:clr>
        </p15:guide>
        <p15:guide id="13" pos="3303" userDrawn="1">
          <p15:clr>
            <a:srgbClr val="F26B43"/>
          </p15:clr>
        </p15:guide>
        <p15:guide id="14" pos="3783" userDrawn="1">
          <p15:clr>
            <a:srgbClr val="F26B43"/>
          </p15:clr>
        </p15:guide>
        <p15:guide id="15" pos="3896" userDrawn="1">
          <p15:clr>
            <a:srgbClr val="F26B43"/>
          </p15:clr>
        </p15:guide>
        <p15:guide id="16" pos="4376" userDrawn="1">
          <p15:clr>
            <a:srgbClr val="F26B43"/>
          </p15:clr>
        </p15:guide>
        <p15:guide id="17" pos="4489" userDrawn="1">
          <p15:clr>
            <a:srgbClr val="F26B43"/>
          </p15:clr>
        </p15:guide>
        <p15:guide id="18" pos="4968" userDrawn="1">
          <p15:clr>
            <a:srgbClr val="F26B43"/>
          </p15:clr>
        </p15:guide>
        <p15:guide id="19" pos="5082" userDrawn="1">
          <p15:clr>
            <a:srgbClr val="F26B43"/>
          </p15:clr>
        </p15:guide>
        <p15:guide id="20" pos="5561" userDrawn="1">
          <p15:clr>
            <a:srgbClr val="F26B43"/>
          </p15:clr>
        </p15:guide>
        <p15:guide id="21" pos="5674" userDrawn="1">
          <p15:clr>
            <a:srgbClr val="F26B43"/>
          </p15:clr>
        </p15:guide>
        <p15:guide id="22" pos="6154" userDrawn="1">
          <p15:clr>
            <a:srgbClr val="F26B43"/>
          </p15:clr>
        </p15:guide>
        <p15:guide id="23" pos="6267" userDrawn="1">
          <p15:clr>
            <a:srgbClr val="F26B43"/>
          </p15:clr>
        </p15:guide>
        <p15:guide id="24" pos="6747" userDrawn="1">
          <p15:clr>
            <a:srgbClr val="F26B43"/>
          </p15:clr>
        </p15:guide>
        <p15:guide id="25" pos="6860" userDrawn="1">
          <p15:clr>
            <a:srgbClr val="F26B43"/>
          </p15:clr>
        </p15:guide>
        <p15:guide id="26" pos="7339" userDrawn="1">
          <p15:clr>
            <a:srgbClr val="F26B43"/>
          </p15:clr>
        </p15:guide>
        <p15:guide id="27" orient="horz" pos="10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8F47-A382-4A48-9F1B-1E46B4B636EA}"/>
              </a:ext>
            </a:extLst>
          </p:cNvPr>
          <p:cNvSpPr>
            <a:spLocks noGrp="1"/>
          </p:cNvSpPr>
          <p:nvPr>
            <p:ph type="ctrTitle"/>
          </p:nvPr>
        </p:nvSpPr>
        <p:spPr/>
        <p:txBody>
          <a:bodyPr/>
          <a:lstStyle/>
          <a:p>
            <a:r>
              <a:rPr lang="en-GB" dirty="0"/>
              <a:t>SEM PY2021-22 Evaluation</a:t>
            </a:r>
          </a:p>
        </p:txBody>
      </p:sp>
      <p:sp>
        <p:nvSpPr>
          <p:cNvPr id="7" name="Subtitle 6">
            <a:extLst>
              <a:ext uri="{FF2B5EF4-FFF2-40B4-BE49-F238E27FC236}">
                <a16:creationId xmlns:a16="http://schemas.microsoft.com/office/drawing/2014/main" id="{1DA0DD25-260E-469A-9E65-62422B5454C2}"/>
              </a:ext>
            </a:extLst>
          </p:cNvPr>
          <p:cNvSpPr>
            <a:spLocks noGrp="1"/>
          </p:cNvSpPr>
          <p:nvPr>
            <p:ph type="subTitle" idx="1"/>
          </p:nvPr>
        </p:nvSpPr>
        <p:spPr/>
        <p:txBody>
          <a:bodyPr/>
          <a:lstStyle/>
          <a:p>
            <a:r>
              <a:rPr lang="en-GB"/>
              <a:t>Draft Results</a:t>
            </a:r>
          </a:p>
        </p:txBody>
      </p:sp>
      <p:sp>
        <p:nvSpPr>
          <p:cNvPr id="6" name="Slide Number Placeholder 5">
            <a:extLst>
              <a:ext uri="{FF2B5EF4-FFF2-40B4-BE49-F238E27FC236}">
                <a16:creationId xmlns:a16="http://schemas.microsoft.com/office/drawing/2014/main" id="{7E1BF1F7-7A1F-41AE-A1CD-33B2E83BFA96}"/>
              </a:ext>
            </a:extLst>
          </p:cNvPr>
          <p:cNvSpPr>
            <a:spLocks noGrp="1"/>
          </p:cNvSpPr>
          <p:nvPr>
            <p:ph type="sldNum" sz="quarter" idx="17"/>
          </p:nvPr>
        </p:nvSpPr>
        <p:spPr/>
        <p:txBody>
          <a:bodyPr/>
          <a:lstStyle/>
          <a:p>
            <a:fld id="{5BA07366-CB75-4AA8-9E5B-928B849F427C}" type="slidenum">
              <a:rPr lang="en-GB" smtClean="0"/>
              <a:pPr/>
              <a:t>1</a:t>
            </a:fld>
            <a:endParaRPr lang="en-GB"/>
          </a:p>
        </p:txBody>
      </p:sp>
      <p:sp>
        <p:nvSpPr>
          <p:cNvPr id="8" name="Subtitle 6">
            <a:extLst>
              <a:ext uri="{FF2B5EF4-FFF2-40B4-BE49-F238E27FC236}">
                <a16:creationId xmlns:a16="http://schemas.microsoft.com/office/drawing/2014/main" id="{4C66B824-4003-AC0D-74C7-0782A3311E5C}"/>
              </a:ext>
            </a:extLst>
          </p:cNvPr>
          <p:cNvSpPr txBox="1">
            <a:spLocks/>
          </p:cNvSpPr>
          <p:nvPr/>
        </p:nvSpPr>
        <p:spPr>
          <a:xfrm>
            <a:off x="457200" y="5334000"/>
            <a:ext cx="8290800" cy="637200"/>
          </a:xfrm>
          <a:prstGeom prst="rect">
            <a:avLst/>
          </a:prstGeom>
        </p:spPr>
        <p:txBody>
          <a:bodyPr anchor="t">
            <a:normAutofit fontScale="62500" lnSpcReduction="20000"/>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spcAft>
                <a:spcPts val="600"/>
              </a:spcAft>
              <a:buNone/>
            </a:pPr>
            <a:r>
              <a:rPr lang="en-GB" b="1"/>
              <a:t>DNV: </a:t>
            </a:r>
            <a:r>
              <a:rPr lang="en-GB"/>
              <a:t>Amit Kanungo, Ismail Omer, Chad Telarico, Susan Haselhorst, David Bluestein</a:t>
            </a:r>
          </a:p>
          <a:p>
            <a:pPr marL="0" indent="0">
              <a:spcAft>
                <a:spcPts val="600"/>
              </a:spcAft>
              <a:buNone/>
            </a:pPr>
            <a:r>
              <a:rPr lang="en-GB" b="1"/>
              <a:t>CPUC: </a:t>
            </a:r>
            <a:r>
              <a:rPr lang="en-GB"/>
              <a:t>Lisa Paulo</a:t>
            </a:r>
          </a:p>
        </p:txBody>
      </p:sp>
      <p:pic>
        <p:nvPicPr>
          <p:cNvPr id="4" name="Picture 3" descr="A green arrow with black text&#10;&#10;Description automatically generated">
            <a:extLst>
              <a:ext uri="{FF2B5EF4-FFF2-40B4-BE49-F238E27FC236}">
                <a16:creationId xmlns:a16="http://schemas.microsoft.com/office/drawing/2014/main" id="{E87ED1FD-19C4-EBD4-2EF8-404DF3A34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091" y="89335"/>
            <a:ext cx="2819339" cy="1468876"/>
          </a:xfrm>
          <a:prstGeom prst="rect">
            <a:avLst/>
          </a:prstGeom>
        </p:spPr>
      </p:pic>
    </p:spTree>
    <p:extLst>
      <p:ext uri="{BB962C8B-B14F-4D97-AF65-F5344CB8AC3E}">
        <p14:creationId xmlns:p14="http://schemas.microsoft.com/office/powerpoint/2010/main" val="409650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CF93-0308-49AB-8A1A-9AEB4DBC44A8}"/>
              </a:ext>
            </a:extLst>
          </p:cNvPr>
          <p:cNvSpPr>
            <a:spLocks noGrp="1"/>
          </p:cNvSpPr>
          <p:nvPr>
            <p:ph type="title"/>
          </p:nvPr>
        </p:nvSpPr>
        <p:spPr>
          <a:xfrm>
            <a:off x="539749" y="266400"/>
            <a:ext cx="11110914" cy="638372"/>
          </a:xfrm>
        </p:spPr>
        <p:txBody>
          <a:bodyPr/>
          <a:lstStyle/>
          <a:p>
            <a:r>
              <a:rPr lang="en-GB"/>
              <a:t>Summary of net methods</a:t>
            </a:r>
          </a:p>
        </p:txBody>
      </p:sp>
      <p:sp>
        <p:nvSpPr>
          <p:cNvPr id="3" name="Content Placeholder 2">
            <a:extLst>
              <a:ext uri="{FF2B5EF4-FFF2-40B4-BE49-F238E27FC236}">
                <a16:creationId xmlns:a16="http://schemas.microsoft.com/office/drawing/2014/main" id="{8ACCDB28-84AD-3651-4897-5B4E524B1E1E}"/>
              </a:ext>
            </a:extLst>
          </p:cNvPr>
          <p:cNvSpPr>
            <a:spLocks noGrp="1"/>
          </p:cNvSpPr>
          <p:nvPr>
            <p:ph idx="1"/>
          </p:nvPr>
        </p:nvSpPr>
        <p:spPr>
          <a:xfrm>
            <a:off x="539749" y="904772"/>
            <a:ext cx="11110914" cy="2600428"/>
          </a:xfrm>
        </p:spPr>
        <p:txBody>
          <a:bodyPr/>
          <a:lstStyle/>
          <a:p>
            <a:r>
              <a:rPr lang="en-GB" dirty="0"/>
              <a:t>Net-to-gross (NTG) approach:</a:t>
            </a:r>
            <a:endParaRPr lang="en-US" dirty="0"/>
          </a:p>
          <a:p>
            <a:pPr lvl="1"/>
            <a:r>
              <a:rPr lang="en-US" dirty="0"/>
              <a:t>Hybrid approach combining separate NTG ratios for capital and non-capital measures</a:t>
            </a:r>
          </a:p>
          <a:p>
            <a:pPr lvl="2"/>
            <a:r>
              <a:rPr lang="en-US" dirty="0"/>
              <a:t>Non-capital measures: NTGR of 1.0 was used for the component of project savings attributed to non-capital measures. This value was taken from the prior evaluation, which developed a SEM NTGR using a theory-driven approach.</a:t>
            </a:r>
          </a:p>
          <a:p>
            <a:pPr lvl="2"/>
            <a:r>
              <a:rPr lang="en-US" b="1" dirty="0"/>
              <a:t>Capital measures</a:t>
            </a:r>
            <a:r>
              <a:rPr lang="en-US" dirty="0"/>
              <a:t>: A NTGR was developed for capital measures using participant surveys based on the existing NTGR scoring methods. The study team calculated capital NTGR using both the existing algorithm (standard scoring method ) and a modified algorithm, which may better account for the immersive nature of SEM (SEM scoring method).</a:t>
            </a:r>
          </a:p>
          <a:p>
            <a:r>
              <a:rPr lang="en-GB" dirty="0"/>
              <a:t>NTG data collection</a:t>
            </a:r>
          </a:p>
          <a:p>
            <a:pPr lvl="1"/>
            <a:r>
              <a:rPr lang="en-GB" dirty="0">
                <a:effectLst/>
                <a:latin typeface="Arial" panose="020B0604020202020204" pitchFamily="34" charset="0"/>
                <a:ea typeface="Times New Roman" panose="02020603050405020304" pitchFamily="18" charset="0"/>
                <a:cs typeface="Arial" panose="020B0604020202020204" pitchFamily="34" charset="0"/>
              </a:rPr>
              <a:t>A total of 13 completed surveys were used to establish a capital NTGR. </a:t>
            </a:r>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dirty="0"/>
              <a:t>NTG ratio estimation approach and scoring</a:t>
            </a:r>
          </a:p>
          <a:p>
            <a:pPr lvl="1"/>
            <a:r>
              <a:rPr lang="en-GB" dirty="0"/>
              <a:t>NTG ratios were computed using the standard method and the SEM method (see next slide)</a:t>
            </a:r>
          </a:p>
          <a:p>
            <a:pPr lvl="1"/>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180000" lvl="1" indent="0">
              <a:buNone/>
            </a:pPr>
            <a:endParaRPr lang="en-GB" dirty="0"/>
          </a:p>
          <a:p>
            <a:pPr lvl="3"/>
            <a:endParaRPr lang="en-GB" dirty="0"/>
          </a:p>
        </p:txBody>
      </p:sp>
      <p:sp>
        <p:nvSpPr>
          <p:cNvPr id="4" name="Slide Number Placeholder 3">
            <a:extLst>
              <a:ext uri="{FF2B5EF4-FFF2-40B4-BE49-F238E27FC236}">
                <a16:creationId xmlns:a16="http://schemas.microsoft.com/office/drawing/2014/main" id="{6A61CB74-0F19-DC33-9098-14C4741F7C40}"/>
              </a:ext>
            </a:extLst>
          </p:cNvPr>
          <p:cNvSpPr>
            <a:spLocks noGrp="1"/>
          </p:cNvSpPr>
          <p:nvPr>
            <p:ph type="sldNum" sz="quarter" idx="12"/>
          </p:nvPr>
        </p:nvSpPr>
        <p:spPr/>
        <p:txBody>
          <a:bodyPr/>
          <a:lstStyle/>
          <a:p>
            <a:fld id="{5BA07366-CB75-4AA8-9E5B-928B849F427C}" type="slidenum">
              <a:rPr lang="en-GB" smtClean="0"/>
              <a:t>10</a:t>
            </a:fld>
            <a:endParaRPr lang="en-GB"/>
          </a:p>
        </p:txBody>
      </p:sp>
    </p:spTree>
    <p:extLst>
      <p:ext uri="{BB962C8B-B14F-4D97-AF65-F5344CB8AC3E}">
        <p14:creationId xmlns:p14="http://schemas.microsoft.com/office/powerpoint/2010/main" val="419392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CBB1-980E-0868-183C-CFB06F203F21}"/>
              </a:ext>
            </a:extLst>
          </p:cNvPr>
          <p:cNvSpPr>
            <a:spLocks noGrp="1"/>
          </p:cNvSpPr>
          <p:nvPr>
            <p:ph type="title"/>
          </p:nvPr>
        </p:nvSpPr>
        <p:spPr/>
        <p:txBody>
          <a:bodyPr/>
          <a:lstStyle/>
          <a:p>
            <a:r>
              <a:rPr lang="en-GB"/>
              <a:t>Standard scoring				SEM scoring</a:t>
            </a:r>
          </a:p>
        </p:txBody>
      </p:sp>
      <p:sp>
        <p:nvSpPr>
          <p:cNvPr id="3" name="Content Placeholder 2">
            <a:extLst>
              <a:ext uri="{FF2B5EF4-FFF2-40B4-BE49-F238E27FC236}">
                <a16:creationId xmlns:a16="http://schemas.microsoft.com/office/drawing/2014/main" id="{05F93164-11A6-98DD-67EE-51DC00FCF145}"/>
              </a:ext>
            </a:extLst>
          </p:cNvPr>
          <p:cNvSpPr>
            <a:spLocks noGrp="1"/>
          </p:cNvSpPr>
          <p:nvPr>
            <p:ph idx="1"/>
          </p:nvPr>
        </p:nvSpPr>
        <p:spPr>
          <a:xfrm>
            <a:off x="539749" y="4343400"/>
            <a:ext cx="11110914" cy="1704600"/>
          </a:xfrm>
        </p:spPr>
        <p:txBody>
          <a:bodyPr>
            <a:normAutofit fontScale="92500" lnSpcReduction="20000"/>
          </a:bodyPr>
          <a:lstStyle/>
          <a:p>
            <a:r>
              <a:rPr lang="en-GB" dirty="0"/>
              <a:t>Primary difference</a:t>
            </a:r>
          </a:p>
          <a:p>
            <a:pPr lvl="1"/>
            <a:r>
              <a:rPr lang="en-GB" dirty="0"/>
              <a:t>Standard method averages the program and nonprogram factors from PAI-1</a:t>
            </a:r>
          </a:p>
          <a:p>
            <a:pPr lvl="1"/>
            <a:r>
              <a:rPr lang="en-GB" dirty="0"/>
              <a:t>SEM method weights the program and nonprogram factors using the response to PA1-2</a:t>
            </a:r>
          </a:p>
          <a:p>
            <a:pPr lvl="2"/>
            <a:r>
              <a:rPr lang="en-GB" dirty="0"/>
              <a:t>“</a:t>
            </a:r>
            <a:r>
              <a:rPr lang="en-US" dirty="0"/>
              <a:t>If you were given 10 points to award in total, how many points would you give to the importance of the group of program factors and how many points would you give to the group of non-program factors?</a:t>
            </a:r>
            <a:r>
              <a:rPr lang="en-GB" dirty="0"/>
              <a:t>”</a:t>
            </a:r>
          </a:p>
          <a:p>
            <a:r>
              <a:rPr lang="en-GB" dirty="0"/>
              <a:t>In this population, the NTGR using the SEM scoring was 0.15 higher than the standard scoring</a:t>
            </a:r>
          </a:p>
        </p:txBody>
      </p:sp>
      <p:sp>
        <p:nvSpPr>
          <p:cNvPr id="4" name="Slide Number Placeholder 3">
            <a:extLst>
              <a:ext uri="{FF2B5EF4-FFF2-40B4-BE49-F238E27FC236}">
                <a16:creationId xmlns:a16="http://schemas.microsoft.com/office/drawing/2014/main" id="{07E74C52-9B20-EA89-2592-6A558C5B6FBC}"/>
              </a:ext>
            </a:extLst>
          </p:cNvPr>
          <p:cNvSpPr>
            <a:spLocks noGrp="1"/>
          </p:cNvSpPr>
          <p:nvPr>
            <p:ph type="sldNum" sz="quarter" idx="12"/>
          </p:nvPr>
        </p:nvSpPr>
        <p:spPr/>
        <p:txBody>
          <a:bodyPr/>
          <a:lstStyle/>
          <a:p>
            <a:fld id="{5BA07366-CB75-4AA8-9E5B-928B849F427C}" type="slidenum">
              <a:rPr lang="en-GB" smtClean="0"/>
              <a:t>11</a:t>
            </a:fld>
            <a:endParaRPr lang="en-GB"/>
          </a:p>
        </p:txBody>
      </p:sp>
      <p:pic>
        <p:nvPicPr>
          <p:cNvPr id="5" name="Picture 4">
            <a:extLst>
              <a:ext uri="{FF2B5EF4-FFF2-40B4-BE49-F238E27FC236}">
                <a16:creationId xmlns:a16="http://schemas.microsoft.com/office/drawing/2014/main" id="{D8009EE9-071F-BCB4-E494-54F3B3A0F1D8}"/>
              </a:ext>
            </a:extLst>
          </p:cNvPr>
          <p:cNvPicPr>
            <a:picLocks noChangeAspect="1"/>
          </p:cNvPicPr>
          <p:nvPr/>
        </p:nvPicPr>
        <p:blipFill>
          <a:blip r:embed="rId3"/>
          <a:stretch>
            <a:fillRect/>
          </a:stretch>
        </p:blipFill>
        <p:spPr>
          <a:xfrm>
            <a:off x="539749" y="1023704"/>
            <a:ext cx="5022851" cy="2939482"/>
          </a:xfrm>
          <a:prstGeom prst="rect">
            <a:avLst/>
          </a:prstGeom>
        </p:spPr>
      </p:pic>
      <p:pic>
        <p:nvPicPr>
          <p:cNvPr id="6" name="Picture 5">
            <a:extLst>
              <a:ext uri="{FF2B5EF4-FFF2-40B4-BE49-F238E27FC236}">
                <a16:creationId xmlns:a16="http://schemas.microsoft.com/office/drawing/2014/main" id="{E21B1C7A-378A-B9CA-62CD-43CBE2E258E4}"/>
              </a:ext>
            </a:extLst>
          </p:cNvPr>
          <p:cNvPicPr>
            <a:picLocks noChangeAspect="1"/>
          </p:cNvPicPr>
          <p:nvPr/>
        </p:nvPicPr>
        <p:blipFill>
          <a:blip r:embed="rId4"/>
          <a:stretch>
            <a:fillRect/>
          </a:stretch>
        </p:blipFill>
        <p:spPr>
          <a:xfrm>
            <a:off x="6095206" y="1066800"/>
            <a:ext cx="4948687" cy="2939482"/>
          </a:xfrm>
          <a:prstGeom prst="rect">
            <a:avLst/>
          </a:prstGeom>
        </p:spPr>
      </p:pic>
    </p:spTree>
    <p:extLst>
      <p:ext uri="{BB962C8B-B14F-4D97-AF65-F5344CB8AC3E}">
        <p14:creationId xmlns:p14="http://schemas.microsoft.com/office/powerpoint/2010/main" val="136275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calculator and data">
            <a:extLst>
              <a:ext uri="{FF2B5EF4-FFF2-40B4-BE49-F238E27FC236}">
                <a16:creationId xmlns:a16="http://schemas.microsoft.com/office/drawing/2014/main" id="{921F387A-9C6B-E8F1-2158-328E5F3C9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0F6066-1FEB-0B8C-68A1-91EC640EC25A}"/>
              </a:ext>
            </a:extLst>
          </p:cNvPr>
          <p:cNvSpPr>
            <a:spLocks noGrp="1"/>
          </p:cNvSpPr>
          <p:nvPr>
            <p:ph type="title"/>
          </p:nvPr>
        </p:nvSpPr>
        <p:spPr>
          <a:xfrm>
            <a:off x="444466" y="416526"/>
            <a:ext cx="10773994" cy="3784387"/>
          </a:xfrm>
        </p:spPr>
        <p:txBody>
          <a:bodyPr/>
          <a:lstStyle/>
          <a:p>
            <a:r>
              <a:rPr lang="en-GB" b="1" dirty="0">
                <a:solidFill>
                  <a:schemeClr val="tx2">
                    <a:lumMod val="90000"/>
                    <a:lumOff val="10000"/>
                  </a:schemeClr>
                </a:solidFill>
              </a:rPr>
              <a:t>Summary of Gross Findings</a:t>
            </a:r>
          </a:p>
        </p:txBody>
      </p:sp>
      <p:sp>
        <p:nvSpPr>
          <p:cNvPr id="3" name="Slide Number Placeholder 2">
            <a:extLst>
              <a:ext uri="{FF2B5EF4-FFF2-40B4-BE49-F238E27FC236}">
                <a16:creationId xmlns:a16="http://schemas.microsoft.com/office/drawing/2014/main" id="{588FF5E9-5A52-5E77-BCD9-79497EE219EF}"/>
              </a:ext>
            </a:extLst>
          </p:cNvPr>
          <p:cNvSpPr>
            <a:spLocks noGrp="1"/>
          </p:cNvSpPr>
          <p:nvPr>
            <p:ph type="sldNum" sz="quarter" idx="12"/>
          </p:nvPr>
        </p:nvSpPr>
        <p:spPr/>
        <p:txBody>
          <a:bodyPr/>
          <a:lstStyle/>
          <a:p>
            <a:fld id="{5BA07366-CB75-4AA8-9E5B-928B849F427C}" type="slidenum">
              <a:rPr lang="en-GB" smtClean="0"/>
              <a:pPr/>
              <a:t>12</a:t>
            </a:fld>
            <a:endParaRPr lang="en-GB"/>
          </a:p>
        </p:txBody>
      </p:sp>
    </p:spTree>
    <p:extLst>
      <p:ext uri="{BB962C8B-B14F-4D97-AF65-F5344CB8AC3E}">
        <p14:creationId xmlns:p14="http://schemas.microsoft.com/office/powerpoint/2010/main" val="305314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F343-655A-6F48-B81F-51FBE17AB005}"/>
              </a:ext>
            </a:extLst>
          </p:cNvPr>
          <p:cNvSpPr>
            <a:spLocks noGrp="1"/>
          </p:cNvSpPr>
          <p:nvPr>
            <p:ph type="title"/>
          </p:nvPr>
        </p:nvSpPr>
        <p:spPr/>
        <p:txBody>
          <a:bodyPr/>
          <a:lstStyle/>
          <a:p>
            <a:r>
              <a:rPr lang="en-GB"/>
              <a:t>Summary of gross electric lifecycle results</a:t>
            </a:r>
          </a:p>
        </p:txBody>
      </p:sp>
      <p:sp>
        <p:nvSpPr>
          <p:cNvPr id="4" name="Slide Number Placeholder 3">
            <a:extLst>
              <a:ext uri="{FF2B5EF4-FFF2-40B4-BE49-F238E27FC236}">
                <a16:creationId xmlns:a16="http://schemas.microsoft.com/office/drawing/2014/main" id="{C6D07A93-EF1E-E81F-6BA2-6E2554EBB95D}"/>
              </a:ext>
            </a:extLst>
          </p:cNvPr>
          <p:cNvSpPr>
            <a:spLocks noGrp="1"/>
          </p:cNvSpPr>
          <p:nvPr>
            <p:ph type="sldNum" sz="quarter" idx="12"/>
          </p:nvPr>
        </p:nvSpPr>
        <p:spPr/>
        <p:txBody>
          <a:bodyPr/>
          <a:lstStyle/>
          <a:p>
            <a:fld id="{5BA07366-CB75-4AA8-9E5B-928B849F427C}" type="slidenum">
              <a:rPr lang="en-GB" smtClean="0"/>
              <a:t>13</a:t>
            </a:fld>
            <a:endParaRPr lang="en-GB"/>
          </a:p>
        </p:txBody>
      </p:sp>
      <p:pic>
        <p:nvPicPr>
          <p:cNvPr id="5" name="Picture 4">
            <a:extLst>
              <a:ext uri="{FF2B5EF4-FFF2-40B4-BE49-F238E27FC236}">
                <a16:creationId xmlns:a16="http://schemas.microsoft.com/office/drawing/2014/main" id="{4308D9C2-8B3C-450D-B938-F8EFCEB2DCBC}"/>
              </a:ext>
            </a:extLst>
          </p:cNvPr>
          <p:cNvPicPr>
            <a:picLocks noChangeAspect="1"/>
          </p:cNvPicPr>
          <p:nvPr/>
        </p:nvPicPr>
        <p:blipFill>
          <a:blip r:embed="rId3"/>
          <a:stretch>
            <a:fillRect/>
          </a:stretch>
        </p:blipFill>
        <p:spPr>
          <a:xfrm>
            <a:off x="2186821" y="1182451"/>
            <a:ext cx="7435480" cy="4493098"/>
          </a:xfrm>
          <a:prstGeom prst="rect">
            <a:avLst/>
          </a:prstGeom>
        </p:spPr>
      </p:pic>
    </p:spTree>
    <p:extLst>
      <p:ext uri="{BB962C8B-B14F-4D97-AF65-F5344CB8AC3E}">
        <p14:creationId xmlns:p14="http://schemas.microsoft.com/office/powerpoint/2010/main" val="274701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F343-655A-6F48-B81F-51FBE17AB005}"/>
              </a:ext>
            </a:extLst>
          </p:cNvPr>
          <p:cNvSpPr>
            <a:spLocks noGrp="1"/>
          </p:cNvSpPr>
          <p:nvPr>
            <p:ph type="title"/>
          </p:nvPr>
        </p:nvSpPr>
        <p:spPr/>
        <p:txBody>
          <a:bodyPr/>
          <a:lstStyle/>
          <a:p>
            <a:r>
              <a:rPr lang="en-GB"/>
              <a:t>Summary of gross electric first year results</a:t>
            </a:r>
          </a:p>
        </p:txBody>
      </p:sp>
      <p:sp>
        <p:nvSpPr>
          <p:cNvPr id="4" name="Slide Number Placeholder 3">
            <a:extLst>
              <a:ext uri="{FF2B5EF4-FFF2-40B4-BE49-F238E27FC236}">
                <a16:creationId xmlns:a16="http://schemas.microsoft.com/office/drawing/2014/main" id="{C6D07A93-EF1E-E81F-6BA2-6E2554EBB95D}"/>
              </a:ext>
            </a:extLst>
          </p:cNvPr>
          <p:cNvSpPr>
            <a:spLocks noGrp="1"/>
          </p:cNvSpPr>
          <p:nvPr>
            <p:ph type="sldNum" sz="quarter" idx="12"/>
          </p:nvPr>
        </p:nvSpPr>
        <p:spPr/>
        <p:txBody>
          <a:bodyPr/>
          <a:lstStyle/>
          <a:p>
            <a:fld id="{5BA07366-CB75-4AA8-9E5B-928B849F427C}" type="slidenum">
              <a:rPr lang="en-GB" smtClean="0"/>
              <a:t>14</a:t>
            </a:fld>
            <a:endParaRPr lang="en-GB"/>
          </a:p>
        </p:txBody>
      </p:sp>
      <p:pic>
        <p:nvPicPr>
          <p:cNvPr id="7" name="Picture 6">
            <a:extLst>
              <a:ext uri="{FF2B5EF4-FFF2-40B4-BE49-F238E27FC236}">
                <a16:creationId xmlns:a16="http://schemas.microsoft.com/office/drawing/2014/main" id="{05ECF0B6-6B18-DFA0-2139-6E18CD5769E9}"/>
              </a:ext>
            </a:extLst>
          </p:cNvPr>
          <p:cNvPicPr>
            <a:picLocks noChangeAspect="1"/>
          </p:cNvPicPr>
          <p:nvPr/>
        </p:nvPicPr>
        <p:blipFill>
          <a:blip r:embed="rId3"/>
          <a:stretch>
            <a:fillRect/>
          </a:stretch>
        </p:blipFill>
        <p:spPr>
          <a:xfrm>
            <a:off x="2199248" y="1238887"/>
            <a:ext cx="7239000" cy="4380225"/>
          </a:xfrm>
          <a:prstGeom prst="rect">
            <a:avLst/>
          </a:prstGeom>
        </p:spPr>
      </p:pic>
    </p:spTree>
    <p:extLst>
      <p:ext uri="{BB962C8B-B14F-4D97-AF65-F5344CB8AC3E}">
        <p14:creationId xmlns:p14="http://schemas.microsoft.com/office/powerpoint/2010/main" val="62462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9C3C8-1EE3-4070-87EA-38845D6B8637}"/>
              </a:ext>
            </a:extLst>
          </p:cNvPr>
          <p:cNvSpPr>
            <a:spLocks noGrp="1"/>
          </p:cNvSpPr>
          <p:nvPr>
            <p:ph type="title"/>
          </p:nvPr>
        </p:nvSpPr>
        <p:spPr/>
        <p:txBody>
          <a:bodyPr/>
          <a:lstStyle/>
          <a:p>
            <a:r>
              <a:rPr lang="en-GB" dirty="0"/>
              <a:t>Summary of gross electric findings by PA and Statewide</a:t>
            </a:r>
          </a:p>
        </p:txBody>
      </p:sp>
      <p:sp>
        <p:nvSpPr>
          <p:cNvPr id="6" name="Slide Number Placeholder 5">
            <a:extLst>
              <a:ext uri="{FF2B5EF4-FFF2-40B4-BE49-F238E27FC236}">
                <a16:creationId xmlns:a16="http://schemas.microsoft.com/office/drawing/2014/main" id="{636EF7BC-0E6D-4690-B6A3-C0EE4F476627}"/>
              </a:ext>
            </a:extLst>
          </p:cNvPr>
          <p:cNvSpPr>
            <a:spLocks noGrp="1"/>
          </p:cNvSpPr>
          <p:nvPr>
            <p:ph type="sldNum" sz="quarter" idx="12"/>
          </p:nvPr>
        </p:nvSpPr>
        <p:spPr>
          <a:xfrm>
            <a:off x="540000" y="6440400"/>
            <a:ext cx="266400" cy="151200"/>
          </a:xfrm>
        </p:spPr>
        <p:txBody>
          <a:bodyPr/>
          <a:lstStyle/>
          <a:p>
            <a:fld id="{5BA07366-CB75-4AA8-9E5B-928B849F427C}" type="slidenum">
              <a:rPr lang="en-GB" smtClean="0"/>
              <a:pPr/>
              <a:t>15</a:t>
            </a:fld>
            <a:endParaRPr lang="en-GB"/>
          </a:p>
        </p:txBody>
      </p:sp>
      <p:sp>
        <p:nvSpPr>
          <p:cNvPr id="2" name="TextBox 1">
            <a:extLst>
              <a:ext uri="{FF2B5EF4-FFF2-40B4-BE49-F238E27FC236}">
                <a16:creationId xmlns:a16="http://schemas.microsoft.com/office/drawing/2014/main" id="{74330142-DE1E-918D-70E0-0E072F81A17B}"/>
              </a:ext>
            </a:extLst>
          </p:cNvPr>
          <p:cNvSpPr txBox="1"/>
          <p:nvPr/>
        </p:nvSpPr>
        <p:spPr>
          <a:xfrm>
            <a:off x="539750" y="5760266"/>
            <a:ext cx="1255600" cy="307777"/>
          </a:xfrm>
          <a:prstGeom prst="rect">
            <a:avLst/>
          </a:prstGeom>
          <a:noFill/>
        </p:spPr>
        <p:txBody>
          <a:bodyPr wrap="none" lIns="0" tIns="0" rIns="0" bIns="0" rtlCol="0">
            <a:spAutoFit/>
          </a:bodyPr>
          <a:lstStyle/>
          <a:p>
            <a:pPr algn="l">
              <a:lnSpc>
                <a:spcPct val="100000"/>
              </a:lnSpc>
              <a:spcBef>
                <a:spcPts val="600"/>
              </a:spcBef>
            </a:pPr>
            <a:r>
              <a:rPr lang="en-GB" sz="2000" dirty="0">
                <a:solidFill>
                  <a:schemeClr val="accent1"/>
                </a:solidFill>
              </a:rPr>
              <a:t>Table ES-2</a:t>
            </a:r>
          </a:p>
        </p:txBody>
      </p:sp>
      <p:graphicFrame>
        <p:nvGraphicFramePr>
          <p:cNvPr id="8" name="Content Placeholder 7">
            <a:extLst>
              <a:ext uri="{FF2B5EF4-FFF2-40B4-BE49-F238E27FC236}">
                <a16:creationId xmlns:a16="http://schemas.microsoft.com/office/drawing/2014/main" id="{3D271173-0841-A939-3762-2A7549AE983A}"/>
              </a:ext>
            </a:extLst>
          </p:cNvPr>
          <p:cNvGraphicFramePr>
            <a:graphicFrameLocks noGrp="1"/>
          </p:cNvGraphicFramePr>
          <p:nvPr>
            <p:ph idx="1"/>
            <p:extLst>
              <p:ext uri="{D42A27DB-BD31-4B8C-83A1-F6EECF244321}">
                <p14:modId xmlns:p14="http://schemas.microsoft.com/office/powerpoint/2010/main" val="1495205202"/>
              </p:ext>
            </p:extLst>
          </p:nvPr>
        </p:nvGraphicFramePr>
        <p:xfrm>
          <a:off x="539750" y="1904998"/>
          <a:ext cx="11110913" cy="3131232"/>
        </p:xfrm>
        <a:graphic>
          <a:graphicData uri="http://schemas.openxmlformats.org/drawingml/2006/table">
            <a:tbl>
              <a:tblPr firstRow="1" firstCol="1" bandRow="1">
                <a:tableStyleId>{5C22544A-7EE6-4342-B048-85BDC9FD1C3A}</a:tableStyleId>
              </a:tblPr>
              <a:tblGrid>
                <a:gridCol w="1268866">
                  <a:extLst>
                    <a:ext uri="{9D8B030D-6E8A-4147-A177-3AD203B41FA5}">
                      <a16:colId xmlns:a16="http://schemas.microsoft.com/office/drawing/2014/main" val="2253777840"/>
                    </a:ext>
                  </a:extLst>
                </a:gridCol>
                <a:gridCol w="1199979">
                  <a:extLst>
                    <a:ext uri="{9D8B030D-6E8A-4147-A177-3AD203B41FA5}">
                      <a16:colId xmlns:a16="http://schemas.microsoft.com/office/drawing/2014/main" val="2010991668"/>
                    </a:ext>
                  </a:extLst>
                </a:gridCol>
                <a:gridCol w="1304421">
                  <a:extLst>
                    <a:ext uri="{9D8B030D-6E8A-4147-A177-3AD203B41FA5}">
                      <a16:colId xmlns:a16="http://schemas.microsoft.com/office/drawing/2014/main" val="3254941522"/>
                    </a:ext>
                  </a:extLst>
                </a:gridCol>
                <a:gridCol w="1304421">
                  <a:extLst>
                    <a:ext uri="{9D8B030D-6E8A-4147-A177-3AD203B41FA5}">
                      <a16:colId xmlns:a16="http://schemas.microsoft.com/office/drawing/2014/main" val="2677838392"/>
                    </a:ext>
                  </a:extLst>
                </a:gridCol>
                <a:gridCol w="1373309">
                  <a:extLst>
                    <a:ext uri="{9D8B030D-6E8A-4147-A177-3AD203B41FA5}">
                      <a16:colId xmlns:a16="http://schemas.microsoft.com/office/drawing/2014/main" val="995616368"/>
                    </a:ext>
                  </a:extLst>
                </a:gridCol>
                <a:gridCol w="1373309">
                  <a:extLst>
                    <a:ext uri="{9D8B030D-6E8A-4147-A177-3AD203B41FA5}">
                      <a16:colId xmlns:a16="http://schemas.microsoft.com/office/drawing/2014/main" val="972119920"/>
                    </a:ext>
                  </a:extLst>
                </a:gridCol>
                <a:gridCol w="1373309">
                  <a:extLst>
                    <a:ext uri="{9D8B030D-6E8A-4147-A177-3AD203B41FA5}">
                      <a16:colId xmlns:a16="http://schemas.microsoft.com/office/drawing/2014/main" val="976489636"/>
                    </a:ext>
                  </a:extLst>
                </a:gridCol>
                <a:gridCol w="930636">
                  <a:extLst>
                    <a:ext uri="{9D8B030D-6E8A-4147-A177-3AD203B41FA5}">
                      <a16:colId xmlns:a16="http://schemas.microsoft.com/office/drawing/2014/main" val="227894238"/>
                    </a:ext>
                  </a:extLst>
                </a:gridCol>
                <a:gridCol w="982663">
                  <a:extLst>
                    <a:ext uri="{9D8B030D-6E8A-4147-A177-3AD203B41FA5}">
                      <a16:colId xmlns:a16="http://schemas.microsoft.com/office/drawing/2014/main" val="2528843108"/>
                    </a:ext>
                  </a:extLst>
                </a:gridCol>
              </a:tblGrid>
              <a:tr h="344361">
                <a:tc rowSpan="2">
                  <a:txBody>
                    <a:bodyPr/>
                    <a:lstStyle/>
                    <a:p>
                      <a:pPr marL="0" marR="0" algn="ctr">
                        <a:lnSpc>
                          <a:spcPct val="115000"/>
                        </a:lnSpc>
                        <a:spcBef>
                          <a:spcPts val="0"/>
                        </a:spcBef>
                        <a:spcAft>
                          <a:spcPts val="0"/>
                        </a:spcAft>
                      </a:pPr>
                      <a:r>
                        <a:rPr lang="en-GB" sz="1300" dirty="0">
                          <a:effectLst/>
                        </a:rPr>
                        <a:t>Program Administrator</a:t>
                      </a:r>
                      <a:endParaRPr lang="en-GB" sz="13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gridSpan="4">
                  <a:txBody>
                    <a:bodyPr/>
                    <a:lstStyle/>
                    <a:p>
                      <a:pPr marL="0" marR="0" algn="ctr">
                        <a:lnSpc>
                          <a:spcPct val="115000"/>
                        </a:lnSpc>
                        <a:spcBef>
                          <a:spcPts val="0"/>
                        </a:spcBef>
                        <a:spcAft>
                          <a:spcPts val="0"/>
                        </a:spcAft>
                      </a:pPr>
                      <a:r>
                        <a:rPr lang="en-GB" sz="1400" b="1">
                          <a:effectLst/>
                        </a:rPr>
                        <a:t>First-year</a:t>
                      </a:r>
                      <a:endParaRPr lang="en-GB" sz="1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lnSpc>
                          <a:spcPct val="115000"/>
                        </a:lnSpc>
                        <a:spcBef>
                          <a:spcPts val="0"/>
                        </a:spcBef>
                        <a:spcAft>
                          <a:spcPts val="0"/>
                        </a:spcAft>
                      </a:pPr>
                      <a:r>
                        <a:rPr lang="en-GB" sz="1400" b="1">
                          <a:effectLst/>
                        </a:rPr>
                        <a:t>Lifecycle</a:t>
                      </a:r>
                      <a:endParaRPr lang="en-GB" sz="1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8921322"/>
                  </a:ext>
                </a:extLst>
              </a:tr>
              <a:tr h="720705">
                <a:tc vMerge="1">
                  <a:txBody>
                    <a:bodyPr/>
                    <a:lstStyle/>
                    <a:p>
                      <a:endParaRPr lang="en-GB"/>
                    </a:p>
                  </a:txBody>
                  <a:tcPr/>
                </a:tc>
                <a:tc>
                  <a:txBody>
                    <a:bodyPr/>
                    <a:lstStyle/>
                    <a:p>
                      <a:pPr marL="0" marR="0" algn="ctr">
                        <a:lnSpc>
                          <a:spcPct val="115000"/>
                        </a:lnSpc>
                        <a:spcBef>
                          <a:spcPts val="0"/>
                        </a:spcBef>
                        <a:spcAft>
                          <a:spcPts val="0"/>
                        </a:spcAft>
                      </a:pPr>
                      <a:r>
                        <a:rPr lang="en-GB" sz="1400" b="1" dirty="0">
                          <a:solidFill>
                            <a:schemeClr val="bg1"/>
                          </a:solidFill>
                          <a:effectLst/>
                        </a:rPr>
                        <a:t>Forecasted savings</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dirty="0">
                          <a:solidFill>
                            <a:schemeClr val="bg1"/>
                          </a:solidFill>
                          <a:effectLst/>
                        </a:rPr>
                        <a:t>Evaluated savings</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a:solidFill>
                            <a:schemeClr val="bg1"/>
                          </a:solidFill>
                          <a:effectLst/>
                        </a:rPr>
                        <a:t>GRR</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a:solidFill>
                            <a:schemeClr val="bg1"/>
                          </a:solidFill>
                          <a:effectLst/>
                        </a:rPr>
                        <a:t>Relative precision</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a:solidFill>
                            <a:schemeClr val="bg1"/>
                          </a:solidFill>
                          <a:effectLst/>
                        </a:rPr>
                        <a:t>Forecasted savings</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a:solidFill>
                            <a:schemeClr val="bg1"/>
                          </a:solidFill>
                          <a:effectLst/>
                        </a:rPr>
                        <a:t>Evaluated savings</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a:solidFill>
                            <a:schemeClr val="bg1"/>
                          </a:solidFill>
                          <a:effectLst/>
                        </a:rPr>
                        <a:t>GRR</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dirty="0">
                          <a:solidFill>
                            <a:schemeClr val="bg1"/>
                          </a:solidFill>
                          <a:effectLst/>
                        </a:rPr>
                        <a:t>Relative precision</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4238386227"/>
                  </a:ext>
                </a:extLst>
              </a:tr>
              <a:tr h="344361">
                <a:tc gridSpan="9">
                  <a:txBody>
                    <a:bodyPr/>
                    <a:lstStyle/>
                    <a:p>
                      <a:pPr marL="0" marR="0" algn="ctr">
                        <a:lnSpc>
                          <a:spcPct val="115000"/>
                        </a:lnSpc>
                        <a:spcBef>
                          <a:spcPts val="0"/>
                        </a:spcBef>
                        <a:spcAft>
                          <a:spcPts val="0"/>
                        </a:spcAft>
                      </a:pPr>
                      <a:r>
                        <a:rPr lang="en-GB" sz="1400" dirty="0">
                          <a:effectLst/>
                        </a:rPr>
                        <a:t>Energy (MWh)</a:t>
                      </a:r>
                      <a:endParaRPr lang="en-GB"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8065988"/>
                  </a:ext>
                </a:extLst>
              </a:tr>
              <a:tr h="344361">
                <a:tc>
                  <a:txBody>
                    <a:bodyPr/>
                    <a:lstStyle/>
                    <a:p>
                      <a:pPr marL="0" marR="0">
                        <a:lnSpc>
                          <a:spcPct val="115000"/>
                        </a:lnSpc>
                        <a:spcBef>
                          <a:spcPts val="0"/>
                        </a:spcBef>
                        <a:spcAft>
                          <a:spcPts val="0"/>
                        </a:spcAft>
                      </a:pPr>
                      <a:r>
                        <a:rPr lang="en-GB" sz="1400">
                          <a:effectLst/>
                        </a:rPr>
                        <a:t>MCE</a:t>
                      </a:r>
                      <a:endParaRPr lang="en-GB"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600" kern="1200" dirty="0">
                          <a:solidFill>
                            <a:schemeClr val="bg1">
                              <a:lumMod val="50000"/>
                            </a:schemeClr>
                          </a:solidFill>
                          <a:effectLst/>
                          <a:latin typeface="+mn-lt"/>
                          <a:cs typeface="Times New Roman" panose="02020603050405020304" pitchFamily="18" charset="0"/>
                        </a:rPr>
                        <a:t>2,660</a:t>
                      </a:r>
                      <a:endParaRPr lang="en-US" sz="1600" kern="1200" dirty="0">
                        <a:solidFill>
                          <a:schemeClr val="bg1">
                            <a:lumMod val="50000"/>
                          </a:schemeClr>
                        </a:solidFill>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2,406</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600" b="1" dirty="0">
                          <a:effectLst/>
                        </a:rPr>
                        <a:t>90%</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5%</a:t>
                      </a:r>
                      <a:endParaRPr lang="en-US" sz="1600" b="1" kern="1200" dirty="0">
                        <a:solidFill>
                          <a:schemeClr val="dk1"/>
                        </a:solidFill>
                        <a:effectLst/>
                        <a:latin typeface="+mn-lt"/>
                        <a:ea typeface="+mn-ea"/>
                        <a:cs typeface="+mn-cs"/>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13,301</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12,704</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96%</a:t>
                      </a:r>
                      <a:endParaRPr lang="en-US" sz="1600" b="1" kern="1200" dirty="0">
                        <a:solidFill>
                          <a:schemeClr val="dk1"/>
                        </a:solidFill>
                        <a:effectLst/>
                        <a:latin typeface="+mn-lt"/>
                        <a:ea typeface="+mn-ea"/>
                        <a:cs typeface="+mn-cs"/>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5%</a:t>
                      </a:r>
                      <a:endParaRPr lang="en-US" sz="1600" b="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001844032"/>
                  </a:ext>
                </a:extLst>
              </a:tr>
              <a:tr h="344361">
                <a:tc>
                  <a:txBody>
                    <a:bodyPr/>
                    <a:lstStyle/>
                    <a:p>
                      <a:pPr marL="0" marR="0">
                        <a:lnSpc>
                          <a:spcPct val="115000"/>
                        </a:lnSpc>
                        <a:spcBef>
                          <a:spcPts val="0"/>
                        </a:spcBef>
                        <a:spcAft>
                          <a:spcPts val="0"/>
                        </a:spcAft>
                      </a:pPr>
                      <a:r>
                        <a:rPr lang="en-GB" sz="1400">
                          <a:effectLst/>
                        </a:rPr>
                        <a:t>PG&amp;E</a:t>
                      </a:r>
                      <a:endParaRPr lang="en-GB"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28,765</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29,238</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600" b="1" dirty="0">
                          <a:effectLst/>
                        </a:rPr>
                        <a:t>102%</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1%</a:t>
                      </a:r>
                      <a:endParaRPr lang="en-US" sz="1600" b="1" kern="1200" dirty="0">
                        <a:solidFill>
                          <a:schemeClr val="dk1"/>
                        </a:solidFill>
                        <a:effectLst/>
                        <a:latin typeface="+mn-lt"/>
                        <a:ea typeface="+mn-ea"/>
                        <a:cs typeface="+mn-cs"/>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143,825</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152,935</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106%</a:t>
                      </a:r>
                      <a:endParaRPr lang="en-US" sz="1600" b="1" kern="1200" dirty="0">
                        <a:solidFill>
                          <a:schemeClr val="dk1"/>
                        </a:solidFill>
                        <a:effectLst/>
                        <a:latin typeface="+mn-lt"/>
                        <a:ea typeface="+mn-ea"/>
                        <a:cs typeface="+mn-cs"/>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1%</a:t>
                      </a:r>
                      <a:endParaRPr lang="en-US" sz="1600" b="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568985383"/>
                  </a:ext>
                </a:extLst>
              </a:tr>
              <a:tr h="344361">
                <a:tc>
                  <a:txBody>
                    <a:bodyPr/>
                    <a:lstStyle/>
                    <a:p>
                      <a:pPr marL="0" marR="0">
                        <a:lnSpc>
                          <a:spcPct val="115000"/>
                        </a:lnSpc>
                        <a:spcBef>
                          <a:spcPts val="0"/>
                        </a:spcBef>
                        <a:spcAft>
                          <a:spcPts val="0"/>
                        </a:spcAft>
                      </a:pPr>
                      <a:r>
                        <a:rPr lang="en-GB" sz="1400" dirty="0">
                          <a:effectLst/>
                        </a:rPr>
                        <a:t>SCE</a:t>
                      </a:r>
                      <a:endParaRPr lang="en-GB"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6,220</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5,616</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600" b="1" dirty="0">
                          <a:effectLst/>
                        </a:rPr>
                        <a:t>90%</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3%</a:t>
                      </a:r>
                      <a:endParaRPr lang="en-US" sz="1600" b="1" kern="1200" dirty="0">
                        <a:solidFill>
                          <a:schemeClr val="dk1"/>
                        </a:solidFill>
                        <a:effectLst/>
                        <a:latin typeface="+mn-lt"/>
                        <a:ea typeface="+mn-ea"/>
                        <a:cs typeface="+mn-cs"/>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31,098</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31,323</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101%</a:t>
                      </a:r>
                      <a:endParaRPr lang="en-US" sz="1600" b="1" kern="1200" dirty="0">
                        <a:solidFill>
                          <a:schemeClr val="dk1"/>
                        </a:solidFill>
                        <a:effectLst/>
                        <a:latin typeface="+mn-lt"/>
                        <a:ea typeface="+mn-ea"/>
                        <a:cs typeface="+mn-cs"/>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2%</a:t>
                      </a:r>
                      <a:endParaRPr lang="en-US" sz="1600" b="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361862043"/>
                  </a:ext>
                </a:extLst>
              </a:tr>
              <a:tr h="344361">
                <a:tc>
                  <a:txBody>
                    <a:bodyPr/>
                    <a:lstStyle/>
                    <a:p>
                      <a:pPr marL="0" marR="0">
                        <a:lnSpc>
                          <a:spcPct val="115000"/>
                        </a:lnSpc>
                        <a:spcBef>
                          <a:spcPts val="0"/>
                        </a:spcBef>
                        <a:spcAft>
                          <a:spcPts val="0"/>
                        </a:spcAft>
                      </a:pPr>
                      <a:r>
                        <a:rPr lang="en-GB" sz="1400">
                          <a:effectLst/>
                        </a:rPr>
                        <a:t>SDG&amp;E</a:t>
                      </a:r>
                      <a:endParaRPr lang="en-GB"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4,431</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4,123</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600" b="1" dirty="0">
                          <a:effectLst/>
                        </a:rPr>
                        <a:t>93%</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4%</a:t>
                      </a:r>
                      <a:endParaRPr lang="en-US" sz="1600" b="1" kern="1200" dirty="0">
                        <a:solidFill>
                          <a:schemeClr val="dk1"/>
                        </a:solidFill>
                        <a:effectLst/>
                        <a:latin typeface="+mn-lt"/>
                        <a:ea typeface="+mn-ea"/>
                        <a:cs typeface="+mn-cs"/>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22,141</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30,008</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136%</a:t>
                      </a:r>
                      <a:endParaRPr lang="en-US" sz="1600" b="1" kern="1200" dirty="0">
                        <a:solidFill>
                          <a:schemeClr val="dk1"/>
                        </a:solidFill>
                        <a:effectLst/>
                        <a:latin typeface="+mn-lt"/>
                        <a:ea typeface="+mn-ea"/>
                        <a:cs typeface="+mn-cs"/>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12%</a:t>
                      </a:r>
                      <a:endParaRPr lang="en-US" sz="1600" b="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941664683"/>
                  </a:ext>
                </a:extLst>
              </a:tr>
              <a:tr h="344361">
                <a:tc>
                  <a:txBody>
                    <a:bodyPr/>
                    <a:lstStyle/>
                    <a:p>
                      <a:pPr marL="0" marR="0">
                        <a:lnSpc>
                          <a:spcPct val="115000"/>
                        </a:lnSpc>
                        <a:spcBef>
                          <a:spcPts val="0"/>
                        </a:spcBef>
                        <a:spcAft>
                          <a:spcPts val="0"/>
                        </a:spcAft>
                      </a:pPr>
                      <a:r>
                        <a:rPr lang="en-GB" sz="1400" dirty="0">
                          <a:effectLst/>
                        </a:rPr>
                        <a:t>Statewide</a:t>
                      </a:r>
                      <a:endParaRPr lang="en-GB"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42,076</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41,384</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600" b="1" dirty="0">
                          <a:effectLst/>
                        </a:rPr>
                        <a:t>98%</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1%</a:t>
                      </a:r>
                      <a:endParaRPr lang="en-US" sz="1600" b="1" kern="1200" dirty="0">
                        <a:solidFill>
                          <a:schemeClr val="dk1"/>
                        </a:solidFill>
                        <a:effectLst/>
                        <a:latin typeface="+mn-lt"/>
                        <a:ea typeface="+mn-ea"/>
                        <a:cs typeface="+mn-cs"/>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210,364</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226,971</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108%</a:t>
                      </a:r>
                      <a:endParaRPr lang="en-US" sz="1600" b="1" kern="1200" dirty="0">
                        <a:solidFill>
                          <a:schemeClr val="dk1"/>
                        </a:solidFill>
                        <a:effectLst/>
                        <a:latin typeface="+mn-lt"/>
                        <a:ea typeface="+mn-ea"/>
                        <a:cs typeface="+mn-cs"/>
                      </a:endParaRPr>
                    </a:p>
                  </a:txBody>
                  <a:tcPr marL="68580" marR="68580" marT="0" marB="0"/>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2%</a:t>
                      </a:r>
                      <a:endParaRPr lang="en-US" sz="1600" b="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401582352"/>
                  </a:ext>
                </a:extLst>
              </a:tr>
            </a:tbl>
          </a:graphicData>
        </a:graphic>
      </p:graphicFrame>
    </p:spTree>
    <p:extLst>
      <p:ext uri="{BB962C8B-B14F-4D97-AF65-F5344CB8AC3E}">
        <p14:creationId xmlns:p14="http://schemas.microsoft.com/office/powerpoint/2010/main" val="1478619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68D7-B15A-C236-1626-338C735DADEA}"/>
              </a:ext>
            </a:extLst>
          </p:cNvPr>
          <p:cNvSpPr>
            <a:spLocks noGrp="1"/>
          </p:cNvSpPr>
          <p:nvPr>
            <p:ph type="title"/>
          </p:nvPr>
        </p:nvSpPr>
        <p:spPr/>
        <p:txBody>
          <a:bodyPr/>
          <a:lstStyle/>
          <a:p>
            <a:r>
              <a:rPr lang="en-GB"/>
              <a:t>Statewide electric energy lifecycle GRR results by program year and program administrator</a:t>
            </a:r>
            <a:endParaRPr lang="en-GB" dirty="0"/>
          </a:p>
        </p:txBody>
      </p:sp>
      <p:sp>
        <p:nvSpPr>
          <p:cNvPr id="4" name="Slide Number Placeholder 3">
            <a:extLst>
              <a:ext uri="{FF2B5EF4-FFF2-40B4-BE49-F238E27FC236}">
                <a16:creationId xmlns:a16="http://schemas.microsoft.com/office/drawing/2014/main" id="{F1C4EEEF-A5C8-4467-939B-ADB27EDD56F7}"/>
              </a:ext>
            </a:extLst>
          </p:cNvPr>
          <p:cNvSpPr>
            <a:spLocks noGrp="1"/>
          </p:cNvSpPr>
          <p:nvPr>
            <p:ph type="sldNum" sz="quarter" idx="12"/>
          </p:nvPr>
        </p:nvSpPr>
        <p:spPr/>
        <p:txBody>
          <a:bodyPr/>
          <a:lstStyle/>
          <a:p>
            <a:fld id="{5BA07366-CB75-4AA8-9E5B-928B849F427C}" type="slidenum">
              <a:rPr lang="en-GB" smtClean="0"/>
              <a:t>16</a:t>
            </a:fld>
            <a:endParaRPr lang="en-GB"/>
          </a:p>
        </p:txBody>
      </p:sp>
      <p:sp>
        <p:nvSpPr>
          <p:cNvPr id="15" name="Rectangle 7">
            <a:extLst>
              <a:ext uri="{FF2B5EF4-FFF2-40B4-BE49-F238E27FC236}">
                <a16:creationId xmlns:a16="http://schemas.microsoft.com/office/drawing/2014/main" id="{F653A177-30EA-749C-247B-597A8191D5FB}"/>
              </a:ext>
            </a:extLst>
          </p:cNvPr>
          <p:cNvSpPr>
            <a:spLocks noChangeArrowheads="1"/>
          </p:cNvSpPr>
          <p:nvPr/>
        </p:nvSpPr>
        <p:spPr bwMode="auto">
          <a:xfrm>
            <a:off x="3395663" y="303439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799B60F3-82F8-732E-9B16-43FD432FA7E9}"/>
              </a:ext>
            </a:extLst>
          </p:cNvPr>
          <p:cNvPicPr>
            <a:picLocks noChangeAspect="1"/>
          </p:cNvPicPr>
          <p:nvPr/>
        </p:nvPicPr>
        <p:blipFill>
          <a:blip r:embed="rId3"/>
          <a:stretch>
            <a:fillRect/>
          </a:stretch>
        </p:blipFill>
        <p:spPr>
          <a:xfrm>
            <a:off x="2461847" y="1566400"/>
            <a:ext cx="6921304" cy="4160146"/>
          </a:xfrm>
          <a:prstGeom prst="rect">
            <a:avLst/>
          </a:prstGeom>
        </p:spPr>
      </p:pic>
    </p:spTree>
    <p:extLst>
      <p:ext uri="{BB962C8B-B14F-4D97-AF65-F5344CB8AC3E}">
        <p14:creationId xmlns:p14="http://schemas.microsoft.com/office/powerpoint/2010/main" val="187516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F343-655A-6F48-B81F-51FBE17AB005}"/>
              </a:ext>
            </a:extLst>
          </p:cNvPr>
          <p:cNvSpPr>
            <a:spLocks noGrp="1"/>
          </p:cNvSpPr>
          <p:nvPr>
            <p:ph type="title"/>
          </p:nvPr>
        </p:nvSpPr>
        <p:spPr/>
        <p:txBody>
          <a:bodyPr/>
          <a:lstStyle/>
          <a:p>
            <a:r>
              <a:rPr lang="en-GB" dirty="0"/>
              <a:t>Summary of gross gas first-year results</a:t>
            </a:r>
          </a:p>
        </p:txBody>
      </p:sp>
      <p:sp>
        <p:nvSpPr>
          <p:cNvPr id="4" name="Slide Number Placeholder 3">
            <a:extLst>
              <a:ext uri="{FF2B5EF4-FFF2-40B4-BE49-F238E27FC236}">
                <a16:creationId xmlns:a16="http://schemas.microsoft.com/office/drawing/2014/main" id="{C6D07A93-EF1E-E81F-6BA2-6E2554EBB95D}"/>
              </a:ext>
            </a:extLst>
          </p:cNvPr>
          <p:cNvSpPr>
            <a:spLocks noGrp="1"/>
          </p:cNvSpPr>
          <p:nvPr>
            <p:ph type="sldNum" sz="quarter" idx="12"/>
          </p:nvPr>
        </p:nvSpPr>
        <p:spPr/>
        <p:txBody>
          <a:bodyPr/>
          <a:lstStyle/>
          <a:p>
            <a:fld id="{5BA07366-CB75-4AA8-9E5B-928B849F427C}" type="slidenum">
              <a:rPr lang="en-GB" smtClean="0"/>
              <a:t>17</a:t>
            </a:fld>
            <a:endParaRPr lang="en-GB"/>
          </a:p>
        </p:txBody>
      </p:sp>
      <p:pic>
        <p:nvPicPr>
          <p:cNvPr id="6" name="Picture 5">
            <a:extLst>
              <a:ext uri="{FF2B5EF4-FFF2-40B4-BE49-F238E27FC236}">
                <a16:creationId xmlns:a16="http://schemas.microsoft.com/office/drawing/2014/main" id="{C35CCDC4-F31C-569E-FAC9-40AD2EAE8C4B}"/>
              </a:ext>
            </a:extLst>
          </p:cNvPr>
          <p:cNvPicPr>
            <a:picLocks noChangeAspect="1"/>
          </p:cNvPicPr>
          <p:nvPr/>
        </p:nvPicPr>
        <p:blipFill>
          <a:blip r:embed="rId3"/>
          <a:stretch>
            <a:fillRect/>
          </a:stretch>
        </p:blipFill>
        <p:spPr>
          <a:xfrm>
            <a:off x="2509969" y="1475750"/>
            <a:ext cx="7325692" cy="4432681"/>
          </a:xfrm>
          <a:prstGeom prst="rect">
            <a:avLst/>
          </a:prstGeom>
        </p:spPr>
      </p:pic>
    </p:spTree>
    <p:extLst>
      <p:ext uri="{BB962C8B-B14F-4D97-AF65-F5344CB8AC3E}">
        <p14:creationId xmlns:p14="http://schemas.microsoft.com/office/powerpoint/2010/main" val="249832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9C3C8-1EE3-4070-87EA-38845D6B8637}"/>
              </a:ext>
            </a:extLst>
          </p:cNvPr>
          <p:cNvSpPr>
            <a:spLocks noGrp="1"/>
          </p:cNvSpPr>
          <p:nvPr>
            <p:ph type="title"/>
          </p:nvPr>
        </p:nvSpPr>
        <p:spPr/>
        <p:txBody>
          <a:bodyPr/>
          <a:lstStyle/>
          <a:p>
            <a:r>
              <a:rPr lang="en-GB" dirty="0"/>
              <a:t>Summary of gross gas findings by PA and statewide</a:t>
            </a:r>
          </a:p>
        </p:txBody>
      </p:sp>
      <p:sp>
        <p:nvSpPr>
          <p:cNvPr id="6" name="Slide Number Placeholder 5">
            <a:extLst>
              <a:ext uri="{FF2B5EF4-FFF2-40B4-BE49-F238E27FC236}">
                <a16:creationId xmlns:a16="http://schemas.microsoft.com/office/drawing/2014/main" id="{636EF7BC-0E6D-4690-B6A3-C0EE4F476627}"/>
              </a:ext>
            </a:extLst>
          </p:cNvPr>
          <p:cNvSpPr>
            <a:spLocks noGrp="1"/>
          </p:cNvSpPr>
          <p:nvPr>
            <p:ph type="sldNum" sz="quarter" idx="12"/>
          </p:nvPr>
        </p:nvSpPr>
        <p:spPr>
          <a:xfrm>
            <a:off x="540000" y="6440400"/>
            <a:ext cx="266400" cy="151200"/>
          </a:xfrm>
        </p:spPr>
        <p:txBody>
          <a:bodyPr/>
          <a:lstStyle/>
          <a:p>
            <a:fld id="{5BA07366-CB75-4AA8-9E5B-928B849F427C}" type="slidenum">
              <a:rPr lang="en-GB" smtClean="0"/>
              <a:pPr/>
              <a:t>18</a:t>
            </a:fld>
            <a:endParaRPr lang="en-GB"/>
          </a:p>
        </p:txBody>
      </p:sp>
      <p:sp>
        <p:nvSpPr>
          <p:cNvPr id="2" name="TextBox 1">
            <a:extLst>
              <a:ext uri="{FF2B5EF4-FFF2-40B4-BE49-F238E27FC236}">
                <a16:creationId xmlns:a16="http://schemas.microsoft.com/office/drawing/2014/main" id="{C810EE8C-44BB-DE2B-6BA1-79493B5D7FB3}"/>
              </a:ext>
            </a:extLst>
          </p:cNvPr>
          <p:cNvSpPr txBox="1"/>
          <p:nvPr/>
        </p:nvSpPr>
        <p:spPr>
          <a:xfrm>
            <a:off x="571500" y="5802457"/>
            <a:ext cx="1255600" cy="307777"/>
          </a:xfrm>
          <a:prstGeom prst="rect">
            <a:avLst/>
          </a:prstGeom>
          <a:noFill/>
        </p:spPr>
        <p:txBody>
          <a:bodyPr wrap="none" lIns="0" tIns="0" rIns="0" bIns="0" rtlCol="0">
            <a:spAutoFit/>
          </a:bodyPr>
          <a:lstStyle/>
          <a:p>
            <a:pPr algn="l">
              <a:lnSpc>
                <a:spcPct val="100000"/>
              </a:lnSpc>
              <a:spcBef>
                <a:spcPts val="600"/>
              </a:spcBef>
            </a:pPr>
            <a:r>
              <a:rPr lang="en-GB" sz="2000" dirty="0">
                <a:solidFill>
                  <a:schemeClr val="accent1"/>
                </a:solidFill>
              </a:rPr>
              <a:t>Table ES-3</a:t>
            </a:r>
          </a:p>
        </p:txBody>
      </p:sp>
      <p:graphicFrame>
        <p:nvGraphicFramePr>
          <p:cNvPr id="8" name="Content Placeholder 7">
            <a:extLst>
              <a:ext uri="{FF2B5EF4-FFF2-40B4-BE49-F238E27FC236}">
                <a16:creationId xmlns:a16="http://schemas.microsoft.com/office/drawing/2014/main" id="{95013B43-5CAC-371F-A323-22BD246EB47C}"/>
              </a:ext>
            </a:extLst>
          </p:cNvPr>
          <p:cNvGraphicFramePr>
            <a:graphicFrameLocks noGrp="1"/>
          </p:cNvGraphicFramePr>
          <p:nvPr>
            <p:ph idx="1"/>
            <p:extLst>
              <p:ext uri="{D42A27DB-BD31-4B8C-83A1-F6EECF244321}">
                <p14:modId xmlns:p14="http://schemas.microsoft.com/office/powerpoint/2010/main" val="3172270503"/>
              </p:ext>
            </p:extLst>
          </p:nvPr>
        </p:nvGraphicFramePr>
        <p:xfrm>
          <a:off x="509587" y="2139740"/>
          <a:ext cx="11110911" cy="2344229"/>
        </p:xfrm>
        <a:graphic>
          <a:graphicData uri="http://schemas.openxmlformats.org/drawingml/2006/table">
            <a:tbl>
              <a:tblPr firstRow="1" firstCol="1" bandRow="1">
                <a:tableStyleId>{5C22544A-7EE6-4342-B048-85BDC9FD1C3A}</a:tableStyleId>
              </a:tblPr>
              <a:tblGrid>
                <a:gridCol w="1637749">
                  <a:extLst>
                    <a:ext uri="{9D8B030D-6E8A-4147-A177-3AD203B41FA5}">
                      <a16:colId xmlns:a16="http://schemas.microsoft.com/office/drawing/2014/main" val="1660750054"/>
                    </a:ext>
                  </a:extLst>
                </a:gridCol>
                <a:gridCol w="1208813">
                  <a:extLst>
                    <a:ext uri="{9D8B030D-6E8A-4147-A177-3AD203B41FA5}">
                      <a16:colId xmlns:a16="http://schemas.microsoft.com/office/drawing/2014/main" val="979868536"/>
                    </a:ext>
                  </a:extLst>
                </a:gridCol>
                <a:gridCol w="1276141">
                  <a:extLst>
                    <a:ext uri="{9D8B030D-6E8A-4147-A177-3AD203B41FA5}">
                      <a16:colId xmlns:a16="http://schemas.microsoft.com/office/drawing/2014/main" val="403769348"/>
                    </a:ext>
                  </a:extLst>
                </a:gridCol>
                <a:gridCol w="1125415">
                  <a:extLst>
                    <a:ext uri="{9D8B030D-6E8A-4147-A177-3AD203B41FA5}">
                      <a16:colId xmlns:a16="http://schemas.microsoft.com/office/drawing/2014/main" val="2799447752"/>
                    </a:ext>
                  </a:extLst>
                </a:gridCol>
                <a:gridCol w="1316335">
                  <a:extLst>
                    <a:ext uri="{9D8B030D-6E8A-4147-A177-3AD203B41FA5}">
                      <a16:colId xmlns:a16="http://schemas.microsoft.com/office/drawing/2014/main" val="3816263768"/>
                    </a:ext>
                  </a:extLst>
                </a:gridCol>
                <a:gridCol w="1205802">
                  <a:extLst>
                    <a:ext uri="{9D8B030D-6E8A-4147-A177-3AD203B41FA5}">
                      <a16:colId xmlns:a16="http://schemas.microsoft.com/office/drawing/2014/main" val="3174174328"/>
                    </a:ext>
                  </a:extLst>
                </a:gridCol>
                <a:gridCol w="1256044">
                  <a:extLst>
                    <a:ext uri="{9D8B030D-6E8A-4147-A177-3AD203B41FA5}">
                      <a16:colId xmlns:a16="http://schemas.microsoft.com/office/drawing/2014/main" val="2631163993"/>
                    </a:ext>
                  </a:extLst>
                </a:gridCol>
                <a:gridCol w="1024932">
                  <a:extLst>
                    <a:ext uri="{9D8B030D-6E8A-4147-A177-3AD203B41FA5}">
                      <a16:colId xmlns:a16="http://schemas.microsoft.com/office/drawing/2014/main" val="43557088"/>
                    </a:ext>
                  </a:extLst>
                </a:gridCol>
                <a:gridCol w="1059680">
                  <a:extLst>
                    <a:ext uri="{9D8B030D-6E8A-4147-A177-3AD203B41FA5}">
                      <a16:colId xmlns:a16="http://schemas.microsoft.com/office/drawing/2014/main" val="2221910022"/>
                    </a:ext>
                  </a:extLst>
                </a:gridCol>
              </a:tblGrid>
              <a:tr h="273666">
                <a:tc rowSpan="2">
                  <a:txBody>
                    <a:bodyPr/>
                    <a:lstStyle/>
                    <a:p>
                      <a:pPr marL="0" marR="0" algn="ctr">
                        <a:lnSpc>
                          <a:spcPct val="115000"/>
                        </a:lnSpc>
                        <a:spcBef>
                          <a:spcPts val="0"/>
                        </a:spcBef>
                        <a:spcAft>
                          <a:spcPts val="0"/>
                        </a:spcAft>
                      </a:pPr>
                      <a:r>
                        <a:rPr lang="en-GB" sz="1400" b="1" dirty="0">
                          <a:effectLst/>
                        </a:rPr>
                        <a:t>Program Administrator</a:t>
                      </a:r>
                      <a:endParaRPr lang="en-GB" sz="1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gridSpan="4">
                  <a:txBody>
                    <a:bodyPr/>
                    <a:lstStyle/>
                    <a:p>
                      <a:pPr marL="0" marR="0" algn="ctr">
                        <a:lnSpc>
                          <a:spcPct val="115000"/>
                        </a:lnSpc>
                        <a:spcBef>
                          <a:spcPts val="0"/>
                        </a:spcBef>
                        <a:spcAft>
                          <a:spcPts val="0"/>
                        </a:spcAft>
                      </a:pPr>
                      <a:r>
                        <a:rPr lang="en-GB" sz="1400" b="1">
                          <a:effectLst/>
                        </a:rPr>
                        <a:t>First-year</a:t>
                      </a:r>
                      <a:endParaRPr lang="en-GB" sz="1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lnSpc>
                          <a:spcPct val="115000"/>
                        </a:lnSpc>
                        <a:spcBef>
                          <a:spcPts val="0"/>
                        </a:spcBef>
                        <a:spcAft>
                          <a:spcPts val="0"/>
                        </a:spcAft>
                      </a:pPr>
                      <a:r>
                        <a:rPr lang="en-GB" sz="1400" b="1" dirty="0">
                          <a:effectLst/>
                        </a:rPr>
                        <a:t>Lifecycle</a:t>
                      </a:r>
                      <a:endParaRPr lang="en-GB" sz="1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6521422"/>
                  </a:ext>
                </a:extLst>
              </a:tr>
              <a:tr h="572801">
                <a:tc vMerge="1">
                  <a:txBody>
                    <a:bodyPr/>
                    <a:lstStyle/>
                    <a:p>
                      <a:endParaRPr lang="en-GB"/>
                    </a:p>
                  </a:txBody>
                  <a:tcPr/>
                </a:tc>
                <a:tc>
                  <a:txBody>
                    <a:bodyPr/>
                    <a:lstStyle/>
                    <a:p>
                      <a:pPr marL="0" marR="0" algn="ctr">
                        <a:lnSpc>
                          <a:spcPct val="115000"/>
                        </a:lnSpc>
                        <a:spcBef>
                          <a:spcPts val="0"/>
                        </a:spcBef>
                        <a:spcAft>
                          <a:spcPts val="0"/>
                        </a:spcAft>
                      </a:pPr>
                      <a:r>
                        <a:rPr lang="en-GB" sz="1400" b="1" dirty="0">
                          <a:solidFill>
                            <a:schemeClr val="bg1"/>
                          </a:solidFill>
                          <a:effectLst/>
                        </a:rPr>
                        <a:t>Forecasted savings</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dirty="0">
                          <a:solidFill>
                            <a:schemeClr val="bg1"/>
                          </a:solidFill>
                          <a:effectLst/>
                        </a:rPr>
                        <a:t>Evaluated savings</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dirty="0">
                          <a:solidFill>
                            <a:schemeClr val="bg1"/>
                          </a:solidFill>
                          <a:effectLst/>
                        </a:rPr>
                        <a:t>GRR</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dirty="0">
                          <a:solidFill>
                            <a:schemeClr val="bg1"/>
                          </a:solidFill>
                          <a:effectLst/>
                        </a:rPr>
                        <a:t>Relative precision</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dirty="0">
                          <a:solidFill>
                            <a:schemeClr val="bg1"/>
                          </a:solidFill>
                          <a:effectLst/>
                        </a:rPr>
                        <a:t>Forecasted savings</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dirty="0">
                          <a:solidFill>
                            <a:schemeClr val="bg1"/>
                          </a:solidFill>
                          <a:effectLst/>
                        </a:rPr>
                        <a:t>Evaluated savings</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b="1" dirty="0">
                          <a:solidFill>
                            <a:schemeClr val="bg1"/>
                          </a:solidFill>
                          <a:effectLst/>
                        </a:rPr>
                        <a:t>GRR</a:t>
                      </a:r>
                      <a:endParaRPr lang="en-GB" sz="14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400" dirty="0">
                          <a:solidFill>
                            <a:schemeClr val="bg1"/>
                          </a:solidFill>
                          <a:effectLst/>
                        </a:rPr>
                        <a:t>Relative precision</a:t>
                      </a:r>
                      <a:endParaRPr lang="en-GB" sz="14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519757465"/>
                  </a:ext>
                </a:extLst>
              </a:tr>
              <a:tr h="215062">
                <a:tc gridSpan="9">
                  <a:txBody>
                    <a:bodyPr/>
                    <a:lstStyle/>
                    <a:p>
                      <a:pPr marL="0" marR="0" algn="ctr">
                        <a:lnSpc>
                          <a:spcPct val="115000"/>
                        </a:lnSpc>
                        <a:spcBef>
                          <a:spcPts val="0"/>
                        </a:spcBef>
                        <a:spcAft>
                          <a:spcPts val="0"/>
                        </a:spcAft>
                      </a:pPr>
                      <a:r>
                        <a:rPr lang="en-GB" sz="1100" dirty="0">
                          <a:solidFill>
                            <a:schemeClr val="bg1"/>
                          </a:solidFill>
                          <a:effectLst/>
                        </a:rPr>
                        <a:t>Energy (Therms/1,000)</a:t>
                      </a:r>
                      <a:endParaRPr lang="en-GB" sz="11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17994593"/>
                  </a:ext>
                </a:extLst>
              </a:tr>
              <a:tr h="215062">
                <a:tc>
                  <a:txBody>
                    <a:bodyPr/>
                    <a:lstStyle/>
                    <a:p>
                      <a:pPr marL="0" marR="0">
                        <a:lnSpc>
                          <a:spcPct val="115000"/>
                        </a:lnSpc>
                        <a:spcBef>
                          <a:spcPts val="0"/>
                        </a:spcBef>
                        <a:spcAft>
                          <a:spcPts val="0"/>
                        </a:spcAft>
                      </a:pPr>
                      <a:r>
                        <a:rPr lang="en-GB" sz="1400" dirty="0">
                          <a:effectLst/>
                        </a:rPr>
                        <a:t>MCE</a:t>
                      </a:r>
                      <a:endParaRPr lang="en-GB"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315</a:t>
                      </a: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139</a:t>
                      </a:r>
                      <a:endParaRPr lang="en-GB"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44%</a:t>
                      </a:r>
                      <a:endParaRPr lang="en-GB"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6%</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1,575</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867</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55%</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27%</a:t>
                      </a:r>
                      <a:endParaRPr lang="en-GB" sz="16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112359185"/>
                  </a:ext>
                </a:extLst>
              </a:tr>
              <a:tr h="215062">
                <a:tc>
                  <a:txBody>
                    <a:bodyPr/>
                    <a:lstStyle/>
                    <a:p>
                      <a:pPr marL="0" marR="0">
                        <a:lnSpc>
                          <a:spcPct val="115000"/>
                        </a:lnSpc>
                        <a:spcBef>
                          <a:spcPts val="0"/>
                        </a:spcBef>
                        <a:spcAft>
                          <a:spcPts val="0"/>
                        </a:spcAft>
                      </a:pPr>
                      <a:r>
                        <a:rPr lang="en-GB" sz="1400" dirty="0">
                          <a:effectLst/>
                        </a:rPr>
                        <a:t>PG&amp;E</a:t>
                      </a:r>
                      <a:endParaRPr lang="en-GB"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1,931</a:t>
                      </a:r>
                      <a:endParaRPr lang="en-GB"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1,611</a:t>
                      </a:r>
                      <a:endParaRPr lang="en-GB"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83%</a:t>
                      </a:r>
                      <a:endParaRPr lang="en-GB"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5%</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9,655</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9,947</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103%</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5%</a:t>
                      </a:r>
                      <a:endParaRPr lang="en-GB" sz="16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998189250"/>
                  </a:ext>
                </a:extLst>
              </a:tr>
              <a:tr h="215062">
                <a:tc>
                  <a:txBody>
                    <a:bodyPr/>
                    <a:lstStyle/>
                    <a:p>
                      <a:pPr marL="0" marR="0">
                        <a:lnSpc>
                          <a:spcPct val="115000"/>
                        </a:lnSpc>
                        <a:spcBef>
                          <a:spcPts val="0"/>
                        </a:spcBef>
                        <a:spcAft>
                          <a:spcPts val="0"/>
                        </a:spcAft>
                      </a:pPr>
                      <a:r>
                        <a:rPr lang="en-GB" sz="1400" dirty="0">
                          <a:effectLst/>
                        </a:rPr>
                        <a:t>SCG</a:t>
                      </a:r>
                      <a:endParaRPr lang="en-GB"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765</a:t>
                      </a: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610</a:t>
                      </a:r>
                      <a:endParaRPr lang="en-GB"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80%</a:t>
                      </a:r>
                      <a:endParaRPr lang="en-GB"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7%</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3,823</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3,208</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84%</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6%</a:t>
                      </a:r>
                      <a:endParaRPr lang="en-GB" sz="16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99378514"/>
                  </a:ext>
                </a:extLst>
              </a:tr>
              <a:tr h="215062">
                <a:tc>
                  <a:txBody>
                    <a:bodyPr/>
                    <a:lstStyle/>
                    <a:p>
                      <a:pPr marL="0" marR="0">
                        <a:lnSpc>
                          <a:spcPct val="115000"/>
                        </a:lnSpc>
                        <a:spcBef>
                          <a:spcPts val="0"/>
                        </a:spcBef>
                        <a:spcAft>
                          <a:spcPts val="0"/>
                        </a:spcAft>
                      </a:pPr>
                      <a:r>
                        <a:rPr lang="en-GB" sz="1400" dirty="0">
                          <a:effectLst/>
                        </a:rPr>
                        <a:t>SDG&amp;E</a:t>
                      </a:r>
                      <a:endParaRPr lang="en-GB"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90</a:t>
                      </a:r>
                      <a:endParaRPr lang="en-GB"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89</a:t>
                      </a:r>
                      <a:endParaRPr lang="en-GB"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98%</a:t>
                      </a:r>
                      <a:endParaRPr lang="en-GB"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2%</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451</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444</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98%</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a:solidFill>
                            <a:schemeClr val="dk1"/>
                          </a:solidFill>
                          <a:effectLst/>
                          <a:latin typeface="+mn-lt"/>
                          <a:ea typeface="+mn-ea"/>
                          <a:cs typeface="+mn-cs"/>
                        </a:rPr>
                        <a:t>2%</a:t>
                      </a:r>
                      <a:endParaRPr lang="en-GB" sz="16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355178999"/>
                  </a:ext>
                </a:extLst>
              </a:tr>
              <a:tr h="215062">
                <a:tc>
                  <a:txBody>
                    <a:bodyPr/>
                    <a:lstStyle/>
                    <a:p>
                      <a:pPr marL="0" marR="0">
                        <a:lnSpc>
                          <a:spcPct val="115000"/>
                        </a:lnSpc>
                        <a:spcBef>
                          <a:spcPts val="0"/>
                        </a:spcBef>
                        <a:spcAft>
                          <a:spcPts val="0"/>
                        </a:spcAft>
                      </a:pPr>
                      <a:r>
                        <a:rPr lang="en-GB" sz="1400" dirty="0">
                          <a:effectLst/>
                        </a:rPr>
                        <a:t>Statewide</a:t>
                      </a:r>
                      <a:endParaRPr lang="en-GB"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3,101</a:t>
                      </a: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2,449</a:t>
                      </a: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79%</a:t>
                      </a:r>
                      <a:endParaRPr lang="en-GB"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4%</a:t>
                      </a: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15,504</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14,466</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93%</a:t>
                      </a: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dk1"/>
                          </a:solidFill>
                          <a:effectLst/>
                          <a:latin typeface="+mn-lt"/>
                          <a:ea typeface="+mn-ea"/>
                          <a:cs typeface="+mn-cs"/>
                        </a:rPr>
                        <a:t>4%</a:t>
                      </a:r>
                    </a:p>
                  </a:txBody>
                  <a:tcPr marL="68580" marR="68580" marT="0" marB="0" anchor="ctr"/>
                </a:tc>
                <a:extLst>
                  <a:ext uri="{0D108BD9-81ED-4DB2-BD59-A6C34878D82A}">
                    <a16:rowId xmlns:a16="http://schemas.microsoft.com/office/drawing/2014/main" val="1734764589"/>
                  </a:ext>
                </a:extLst>
              </a:tr>
            </a:tbl>
          </a:graphicData>
        </a:graphic>
      </p:graphicFrame>
    </p:spTree>
    <p:extLst>
      <p:ext uri="{BB962C8B-B14F-4D97-AF65-F5344CB8AC3E}">
        <p14:creationId xmlns:p14="http://schemas.microsoft.com/office/powerpoint/2010/main" val="87980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2413-E177-685D-70AE-433970ACD495}"/>
              </a:ext>
            </a:extLst>
          </p:cNvPr>
          <p:cNvSpPr>
            <a:spLocks noGrp="1"/>
          </p:cNvSpPr>
          <p:nvPr>
            <p:ph type="title"/>
          </p:nvPr>
        </p:nvSpPr>
        <p:spPr/>
        <p:txBody>
          <a:bodyPr/>
          <a:lstStyle/>
          <a:p>
            <a:r>
              <a:rPr lang="en-GB"/>
              <a:t>Statewide gas lifecycle GRR results by program year and program administrator</a:t>
            </a:r>
            <a:endParaRPr lang="en-GB" dirty="0"/>
          </a:p>
        </p:txBody>
      </p:sp>
      <p:sp>
        <p:nvSpPr>
          <p:cNvPr id="4" name="Slide Number Placeholder 3">
            <a:extLst>
              <a:ext uri="{FF2B5EF4-FFF2-40B4-BE49-F238E27FC236}">
                <a16:creationId xmlns:a16="http://schemas.microsoft.com/office/drawing/2014/main" id="{593A3394-A4F5-9ECA-0019-5590BDA9623B}"/>
              </a:ext>
            </a:extLst>
          </p:cNvPr>
          <p:cNvSpPr>
            <a:spLocks noGrp="1"/>
          </p:cNvSpPr>
          <p:nvPr>
            <p:ph type="sldNum" sz="quarter" idx="12"/>
          </p:nvPr>
        </p:nvSpPr>
        <p:spPr/>
        <p:txBody>
          <a:bodyPr/>
          <a:lstStyle/>
          <a:p>
            <a:fld id="{5BA07366-CB75-4AA8-9E5B-928B849F427C}" type="slidenum">
              <a:rPr lang="en-GB" smtClean="0"/>
              <a:t>19</a:t>
            </a:fld>
            <a:endParaRPr lang="en-GB"/>
          </a:p>
        </p:txBody>
      </p:sp>
      <p:sp>
        <p:nvSpPr>
          <p:cNvPr id="10" name="Rectangle 4">
            <a:extLst>
              <a:ext uri="{FF2B5EF4-FFF2-40B4-BE49-F238E27FC236}">
                <a16:creationId xmlns:a16="http://schemas.microsoft.com/office/drawing/2014/main" id="{40FE3CBD-C086-547A-A143-D29C38E088B2}"/>
              </a:ext>
            </a:extLst>
          </p:cNvPr>
          <p:cNvSpPr>
            <a:spLocks noChangeArrowheads="1"/>
          </p:cNvSpPr>
          <p:nvPr/>
        </p:nvSpPr>
        <p:spPr bwMode="auto">
          <a:xfrm>
            <a:off x="549275" y="298042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E60F8066-3691-D26E-D672-FF7D589A05B3}"/>
              </a:ext>
            </a:extLst>
          </p:cNvPr>
          <p:cNvPicPr>
            <a:picLocks noChangeAspect="1"/>
          </p:cNvPicPr>
          <p:nvPr/>
        </p:nvPicPr>
        <p:blipFill>
          <a:blip r:embed="rId3"/>
          <a:stretch>
            <a:fillRect/>
          </a:stretch>
        </p:blipFill>
        <p:spPr>
          <a:xfrm>
            <a:off x="2514600" y="1828800"/>
            <a:ext cx="6565347" cy="3946193"/>
          </a:xfrm>
          <a:prstGeom prst="rect">
            <a:avLst/>
          </a:prstGeom>
        </p:spPr>
      </p:pic>
    </p:spTree>
    <p:extLst>
      <p:ext uri="{BB962C8B-B14F-4D97-AF65-F5344CB8AC3E}">
        <p14:creationId xmlns:p14="http://schemas.microsoft.com/office/powerpoint/2010/main" val="191152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urglass and a calendar">
            <a:extLst>
              <a:ext uri="{FF2B5EF4-FFF2-40B4-BE49-F238E27FC236}">
                <a16:creationId xmlns:a16="http://schemas.microsoft.com/office/drawing/2014/main" id="{5FDB8E82-FA32-1B62-79EE-8F576752CDFA}"/>
              </a:ext>
            </a:extLst>
          </p:cNvPr>
          <p:cNvPicPr>
            <a:picLocks noChangeAspect="1"/>
          </p:cNvPicPr>
          <p:nvPr/>
        </p:nvPicPr>
        <p:blipFill rotWithShape="1">
          <a:blip r:embed="rId3">
            <a:extLst>
              <a:ext uri="{28A0092B-C50C-407E-A947-70E740481C1C}">
                <a14:useLocalDpi xmlns:a14="http://schemas.microsoft.com/office/drawing/2010/main" val="0"/>
              </a:ext>
            </a:extLst>
          </a:blip>
          <a:srcRect l="15160"/>
          <a:stretch/>
        </p:blipFill>
        <p:spPr>
          <a:xfrm>
            <a:off x="0" y="0"/>
            <a:ext cx="12192000" cy="6858000"/>
          </a:xfrm>
          <a:prstGeom prst="rect">
            <a:avLst/>
          </a:prstGeom>
          <a:noFill/>
        </p:spPr>
      </p:pic>
      <p:sp>
        <p:nvSpPr>
          <p:cNvPr id="3" name="Title 2">
            <a:extLst>
              <a:ext uri="{FF2B5EF4-FFF2-40B4-BE49-F238E27FC236}">
                <a16:creationId xmlns:a16="http://schemas.microsoft.com/office/drawing/2014/main" id="{1F69C3C8-1EE3-4070-87EA-38845D6B8637}"/>
              </a:ext>
            </a:extLst>
          </p:cNvPr>
          <p:cNvSpPr>
            <a:spLocks noGrp="1"/>
          </p:cNvSpPr>
          <p:nvPr>
            <p:ph type="title"/>
          </p:nvPr>
        </p:nvSpPr>
        <p:spPr>
          <a:xfrm>
            <a:off x="539750" y="539750"/>
            <a:ext cx="11110914" cy="936000"/>
          </a:xfrm>
        </p:spPr>
        <p:txBody>
          <a:bodyPr anchor="t">
            <a:normAutofit/>
          </a:bodyPr>
          <a:lstStyle/>
          <a:p>
            <a:r>
              <a:rPr lang="en-GB" sz="4000" dirty="0"/>
              <a:t>Agenda</a:t>
            </a:r>
          </a:p>
        </p:txBody>
      </p:sp>
      <p:sp>
        <p:nvSpPr>
          <p:cNvPr id="13" name="Text Placeholder 12">
            <a:extLst>
              <a:ext uri="{FF2B5EF4-FFF2-40B4-BE49-F238E27FC236}">
                <a16:creationId xmlns:a16="http://schemas.microsoft.com/office/drawing/2014/main" id="{B9716CE6-22A8-8330-F36B-B6B94214FA06}"/>
              </a:ext>
            </a:extLst>
          </p:cNvPr>
          <p:cNvSpPr>
            <a:spLocks noGrp="1"/>
          </p:cNvSpPr>
          <p:nvPr>
            <p:ph sz="half" idx="1"/>
          </p:nvPr>
        </p:nvSpPr>
        <p:spPr>
          <a:xfrm>
            <a:off x="539750" y="1475750"/>
            <a:ext cx="6106710" cy="4316414"/>
          </a:xfrm>
        </p:spPr>
        <p:txBody>
          <a:bodyPr vert="horz" lIns="0" tIns="0" rIns="0" bIns="0" rtlCol="0">
            <a:normAutofit/>
          </a:bodyPr>
          <a:lstStyle/>
          <a:p>
            <a:pPr>
              <a:lnSpc>
                <a:spcPct val="90000"/>
              </a:lnSpc>
            </a:pPr>
            <a:r>
              <a:rPr lang="en-GB" sz="1800" dirty="0"/>
              <a:t>Introduction (2 min) – 3:00 – 3:02</a:t>
            </a:r>
          </a:p>
          <a:p>
            <a:pPr>
              <a:lnSpc>
                <a:spcPct val="90000"/>
              </a:lnSpc>
            </a:pPr>
            <a:r>
              <a:rPr lang="en-GB" sz="1800" dirty="0"/>
              <a:t>Overview</a:t>
            </a:r>
          </a:p>
          <a:p>
            <a:pPr marL="359705" lvl="2" indent="-179705">
              <a:lnSpc>
                <a:spcPct val="90000"/>
              </a:lnSpc>
            </a:pPr>
            <a:r>
              <a:rPr lang="en-GB" dirty="0"/>
              <a:t>Evaluation team (2 min) – 3:02 – 3:04</a:t>
            </a:r>
          </a:p>
          <a:p>
            <a:pPr marL="359705" lvl="2" indent="-179705">
              <a:lnSpc>
                <a:spcPct val="90000"/>
              </a:lnSpc>
            </a:pPr>
            <a:r>
              <a:rPr lang="en-GB" dirty="0"/>
              <a:t>Overview of results (5 min) – 3:04 – 3:09</a:t>
            </a:r>
          </a:p>
          <a:p>
            <a:pPr marL="359705" lvl="2" indent="-179705">
              <a:lnSpc>
                <a:spcPct val="90000"/>
              </a:lnSpc>
            </a:pPr>
            <a:r>
              <a:rPr lang="en-GB" dirty="0"/>
              <a:t>Review structure of report (4 min) - 3:09 - 3:13</a:t>
            </a:r>
          </a:p>
          <a:p>
            <a:pPr>
              <a:lnSpc>
                <a:spcPct val="90000"/>
              </a:lnSpc>
            </a:pPr>
            <a:r>
              <a:rPr lang="en-GB" sz="1800" dirty="0"/>
              <a:t>Methodology</a:t>
            </a:r>
          </a:p>
          <a:p>
            <a:pPr marL="359705" lvl="2" indent="-179705">
              <a:lnSpc>
                <a:spcPct val="90000"/>
              </a:lnSpc>
            </a:pPr>
            <a:r>
              <a:rPr lang="en-GB" dirty="0"/>
              <a:t>Summary of gross methods (5 min) - 3:13 - 3:18 </a:t>
            </a:r>
          </a:p>
          <a:p>
            <a:pPr marL="359705" lvl="2" indent="-179705">
              <a:lnSpc>
                <a:spcPct val="90000"/>
              </a:lnSpc>
            </a:pPr>
            <a:r>
              <a:rPr lang="en-GB" dirty="0"/>
              <a:t>Summary of net methods (5 min) - 3:18 - 3:23</a:t>
            </a:r>
          </a:p>
          <a:p>
            <a:pPr>
              <a:lnSpc>
                <a:spcPct val="90000"/>
              </a:lnSpc>
            </a:pPr>
            <a:r>
              <a:rPr lang="en-GB" sz="1800" dirty="0"/>
              <a:t>Findings</a:t>
            </a:r>
          </a:p>
          <a:p>
            <a:pPr marL="359705" lvl="2" indent="-179705">
              <a:lnSpc>
                <a:spcPct val="90000"/>
              </a:lnSpc>
            </a:pPr>
            <a:r>
              <a:rPr lang="en-GB" dirty="0"/>
              <a:t>Summary of gross findings (6 min) - 3:23 - 3:29</a:t>
            </a:r>
          </a:p>
          <a:p>
            <a:pPr marL="359705" lvl="2" indent="-179705">
              <a:lnSpc>
                <a:spcPct val="90000"/>
              </a:lnSpc>
            </a:pPr>
            <a:r>
              <a:rPr lang="en-GB" dirty="0"/>
              <a:t>Summary of net findings (6 min) - 3:29 - 3:35</a:t>
            </a:r>
          </a:p>
          <a:p>
            <a:pPr>
              <a:lnSpc>
                <a:spcPct val="90000"/>
              </a:lnSpc>
            </a:pPr>
            <a:r>
              <a:rPr lang="en-GB" sz="1800" dirty="0"/>
              <a:t>Conclusions and recommendations (10 min) - 3:35 - 3:45</a:t>
            </a:r>
          </a:p>
          <a:p>
            <a:pPr>
              <a:lnSpc>
                <a:spcPct val="90000"/>
              </a:lnSpc>
            </a:pPr>
            <a:r>
              <a:rPr lang="en-GB" sz="1800" dirty="0"/>
              <a:t>Questions and next steps (15 min) - 3:45 – 4:00</a:t>
            </a:r>
          </a:p>
          <a:p>
            <a:pPr>
              <a:lnSpc>
                <a:spcPct val="90000"/>
              </a:lnSpc>
            </a:pPr>
            <a:endParaRPr lang="en-GB" sz="1600" dirty="0"/>
          </a:p>
          <a:p>
            <a:pPr>
              <a:lnSpc>
                <a:spcPct val="90000"/>
              </a:lnSpc>
            </a:pPr>
            <a:endParaRPr lang="en-GB" sz="1600" dirty="0"/>
          </a:p>
        </p:txBody>
      </p:sp>
      <p:sp>
        <p:nvSpPr>
          <p:cNvPr id="6" name="Slide Number Placeholder 5">
            <a:extLst>
              <a:ext uri="{FF2B5EF4-FFF2-40B4-BE49-F238E27FC236}">
                <a16:creationId xmlns:a16="http://schemas.microsoft.com/office/drawing/2014/main" id="{636EF7BC-0E6D-4690-B6A3-C0EE4F476627}"/>
              </a:ext>
            </a:extLst>
          </p:cNvPr>
          <p:cNvSpPr>
            <a:spLocks noGrp="1"/>
          </p:cNvSpPr>
          <p:nvPr>
            <p:ph type="sldNum" sz="quarter" idx="12"/>
          </p:nvPr>
        </p:nvSpPr>
        <p:spPr>
          <a:xfrm>
            <a:off x="540000" y="6440400"/>
            <a:ext cx="266400" cy="151200"/>
          </a:xfrm>
        </p:spPr>
        <p:txBody>
          <a:bodyPr anchor="t">
            <a:normAutofit/>
          </a:bodyPr>
          <a:lstStyle/>
          <a:p>
            <a:pPr>
              <a:spcAft>
                <a:spcPts val="600"/>
              </a:spcAft>
            </a:pPr>
            <a:fld id="{5BA07366-CB75-4AA8-9E5B-928B849F427C}" type="slidenum">
              <a:rPr lang="en-GB" smtClean="0"/>
              <a:pPr>
                <a:spcAft>
                  <a:spcPts val="600"/>
                </a:spcAft>
              </a:pPr>
              <a:t>2</a:t>
            </a:fld>
            <a:endParaRPr lang="en-GB"/>
          </a:p>
        </p:txBody>
      </p:sp>
    </p:spTree>
    <p:extLst>
      <p:ext uri="{BB962C8B-B14F-4D97-AF65-F5344CB8AC3E}">
        <p14:creationId xmlns:p14="http://schemas.microsoft.com/office/powerpoint/2010/main" val="295394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4D21-FB15-1367-09E4-D4CF1CE3F8D7}"/>
              </a:ext>
            </a:extLst>
          </p:cNvPr>
          <p:cNvSpPr>
            <a:spLocks noGrp="1"/>
          </p:cNvSpPr>
          <p:nvPr>
            <p:ph type="title"/>
          </p:nvPr>
        </p:nvSpPr>
        <p:spPr/>
        <p:txBody>
          <a:bodyPr/>
          <a:lstStyle/>
          <a:p>
            <a:r>
              <a:rPr lang="en-GB"/>
              <a:t>Summary of gross findings – discrepancy review</a:t>
            </a:r>
          </a:p>
        </p:txBody>
      </p:sp>
      <p:graphicFrame>
        <p:nvGraphicFramePr>
          <p:cNvPr id="45" name="Content Placeholder 44">
            <a:extLst>
              <a:ext uri="{FF2B5EF4-FFF2-40B4-BE49-F238E27FC236}">
                <a16:creationId xmlns:a16="http://schemas.microsoft.com/office/drawing/2014/main" id="{0C854C8D-FE18-767A-4B86-345D65B39094}"/>
              </a:ext>
            </a:extLst>
          </p:cNvPr>
          <p:cNvGraphicFramePr>
            <a:graphicFrameLocks noGrp="1"/>
          </p:cNvGraphicFramePr>
          <p:nvPr>
            <p:ph idx="1"/>
            <p:extLst>
              <p:ext uri="{D42A27DB-BD31-4B8C-83A1-F6EECF244321}">
                <p14:modId xmlns:p14="http://schemas.microsoft.com/office/powerpoint/2010/main" val="45858723"/>
              </p:ext>
            </p:extLst>
          </p:nvPr>
        </p:nvGraphicFramePr>
        <p:xfrm>
          <a:off x="539750" y="1303563"/>
          <a:ext cx="11118850" cy="4915096"/>
        </p:xfrm>
        <a:graphic>
          <a:graphicData uri="http://schemas.openxmlformats.org/drawingml/2006/table">
            <a:tbl>
              <a:tblPr firstRow="1" firstCol="1" bandRow="1"/>
              <a:tblGrid>
                <a:gridCol w="2138295">
                  <a:extLst>
                    <a:ext uri="{9D8B030D-6E8A-4147-A177-3AD203B41FA5}">
                      <a16:colId xmlns:a16="http://schemas.microsoft.com/office/drawing/2014/main" val="2371662919"/>
                    </a:ext>
                  </a:extLst>
                </a:gridCol>
                <a:gridCol w="8980555">
                  <a:extLst>
                    <a:ext uri="{9D8B030D-6E8A-4147-A177-3AD203B41FA5}">
                      <a16:colId xmlns:a16="http://schemas.microsoft.com/office/drawing/2014/main" val="3637577212"/>
                    </a:ext>
                  </a:extLst>
                </a:gridCol>
              </a:tblGrid>
              <a:tr h="304392">
                <a:tc>
                  <a:txBody>
                    <a:bodyPr/>
                    <a:lstStyle/>
                    <a:p>
                      <a:pPr algn="ctr"/>
                      <a:r>
                        <a:rPr lang="en-GB" sz="1600" b="1" dirty="0">
                          <a:solidFill>
                            <a:schemeClr val="bg1"/>
                          </a:solidFill>
                        </a:rPr>
                        <a:t>Discrepancy Factor</a:t>
                      </a:r>
                      <a:endParaRPr lang="en-GB" sz="1600" b="1" dirty="0"/>
                    </a:p>
                  </a:txBody>
                  <a:tcPr anchor="ctr">
                    <a:lnL w="12700" cmpd="sng">
                      <a:noFill/>
                      <a:prstDash val="solid"/>
                    </a:lnL>
                    <a:lnR w="19050" cap="flat" cmpd="sng" algn="ctr">
                      <a:solidFill>
                        <a:schemeClr val="bg1"/>
                      </a:solidFill>
                      <a:prstDash val="solid"/>
                      <a:round/>
                      <a:headEnd type="none" w="med" len="med"/>
                      <a:tailEnd type="none" w="med" len="med"/>
                    </a:lnR>
                    <a:lnT w="12700" cmpd="sng">
                      <a:noFill/>
                      <a:prstDash val="soli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marL="0" marR="0" algn="ctr">
                        <a:spcBef>
                          <a:spcPts val="200"/>
                        </a:spcBef>
                        <a:spcAft>
                          <a:spcPts val="200"/>
                        </a:spcAft>
                      </a:pPr>
                      <a:r>
                        <a:rPr lang="en-GB" sz="1600" b="1">
                          <a:solidFill>
                            <a:srgbClr val="FFFFFF"/>
                          </a:solidFill>
                          <a:effectLst/>
                          <a:latin typeface="Arial" panose="020B0604020202020204" pitchFamily="34" charset="0"/>
                          <a:ea typeface="SimSun" panose="02010600030101010101" pitchFamily="2" charset="-122"/>
                          <a:cs typeface="Arial" panose="020B0604020202020204" pitchFamily="34" charset="0"/>
                        </a:rPr>
                        <a:t>Description</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extLst>
                  <a:ext uri="{0D108BD9-81ED-4DB2-BD59-A6C34878D82A}">
                    <a16:rowId xmlns:a16="http://schemas.microsoft.com/office/drawing/2014/main" val="66019222"/>
                  </a:ext>
                </a:extLst>
              </a:tr>
              <a:tr h="489094">
                <a:tc>
                  <a:txBody>
                    <a:bodyPr/>
                    <a:lstStyle/>
                    <a:p>
                      <a:pPr marL="0" marR="0">
                        <a:spcBef>
                          <a:spcPts val="0"/>
                        </a:spcBef>
                        <a:spcAft>
                          <a:spcPts val="0"/>
                        </a:spcAft>
                      </a:pPr>
                      <a:r>
                        <a:rPr lang="en-GB" sz="16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Tracking data</a:t>
                      </a:r>
                      <a:endParaRPr lang="en-US" sz="16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Differences attributed to inconsistencies between savings claimed and savings calculated in the provided models and/or completion report. This also includes discrepancies in savings due to unexplained or non-documented changes.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2651455"/>
                  </a:ext>
                </a:extLst>
              </a:tr>
              <a:tr h="535921">
                <a:tc>
                  <a:txBody>
                    <a:bodyPr/>
                    <a:lstStyle/>
                    <a:p>
                      <a:pPr marL="0" marR="0">
                        <a:spcBef>
                          <a:spcPts val="0"/>
                        </a:spcBef>
                        <a:spcAft>
                          <a:spcPts val="0"/>
                        </a:spcAft>
                      </a:pPr>
                      <a:r>
                        <a:rPr lang="en-GB" sz="1600" b="1" dirty="0">
                          <a:effectLst/>
                          <a:latin typeface="Arial" panose="020B0604020202020204" pitchFamily="34" charset="0"/>
                          <a:ea typeface="SimSun" panose="02010600030101010101" pitchFamily="2" charset="-122"/>
                          <a:cs typeface="Arial" panose="020B0604020202020204" pitchFamily="34" charset="0"/>
                        </a:rPr>
                        <a:t>Inoperable measure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GB" sz="1600" dirty="0">
                          <a:effectLst/>
                          <a:latin typeface="Arial" panose="020B0604020202020204" pitchFamily="34" charset="0"/>
                          <a:ea typeface="SimSun" panose="02010600030101010101" pitchFamily="2" charset="-122"/>
                          <a:cs typeface="Arial" panose="020B0604020202020204" pitchFamily="34" charset="0"/>
                        </a:rPr>
                        <a:t>Measures approved and installed by PA were not consistent with CPUC policies, guidance, and rulebook eligibility.</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3122414"/>
                  </a:ext>
                </a:extLst>
              </a:tr>
              <a:tr h="556544">
                <a:tc>
                  <a:txBody>
                    <a:bodyPr/>
                    <a:lstStyle/>
                    <a:p>
                      <a:pPr marL="0" marR="0">
                        <a:spcBef>
                          <a:spcPts val="0"/>
                        </a:spcBef>
                        <a:spcAft>
                          <a:spcPts val="0"/>
                        </a:spcAft>
                      </a:pPr>
                      <a:r>
                        <a:rPr lang="en-GB" sz="16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Inappropriate baseline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Represents a difference in evaluated and reported baseline, including any baseline periods adjustment in the models used to estimate forecasted and evaluated savings. This also includes any savings deviation due to a different ISP, code, or pre-existing baseline.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47261346"/>
                  </a:ext>
                </a:extLst>
              </a:tr>
              <a:tr h="613968">
                <a:tc>
                  <a:txBody>
                    <a:bodyPr/>
                    <a:lstStyle/>
                    <a:p>
                      <a:pPr marL="0" marR="0">
                        <a:spcBef>
                          <a:spcPts val="0"/>
                        </a:spcBef>
                        <a:spcAft>
                          <a:spcPts val="0"/>
                        </a:spcAft>
                      </a:pPr>
                      <a:r>
                        <a:rPr lang="en-GB" sz="1600" b="1" dirty="0">
                          <a:effectLst/>
                          <a:latin typeface="Arial" panose="020B0604020202020204" pitchFamily="34" charset="0"/>
                          <a:ea typeface="SimSun" panose="02010600030101010101" pitchFamily="2" charset="-122"/>
                          <a:cs typeface="Arial" panose="020B0604020202020204" pitchFamily="34" charset="0"/>
                        </a:rPr>
                        <a:t>SEM-specific discrepancies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600" dirty="0">
                          <a:effectLst/>
                          <a:latin typeface="Arial" panose="020B0604020202020204" pitchFamily="34" charset="0"/>
                          <a:ea typeface="SimSun" panose="02010600030101010101" pitchFamily="2" charset="-122"/>
                          <a:cs typeface="Arial" panose="020B0604020202020204" pitchFamily="34" charset="0"/>
                        </a:rPr>
                        <a:t>Differences attributed to annualization errors, non-routine adjustments, long-term and short-term operational changes, incremental savings adjustment</a:t>
                      </a:r>
                      <a:r>
                        <a:rPr lang="en-GB" sz="1600" dirty="0">
                          <a:effectLst/>
                          <a:latin typeface="Arial" panose="020B0604020202020204" pitchFamily="34" charset="0"/>
                          <a:ea typeface="SimSun" panose="02010600030101010101" pitchFamily="2" charset="-122"/>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4593768"/>
                  </a:ext>
                </a:extLst>
              </a:tr>
              <a:tr h="681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Arial" panose="020B0604020202020204" pitchFamily="34" charset="0"/>
                          <a:ea typeface="SimSun" panose="02010600030101010101" pitchFamily="2" charset="-122"/>
                          <a:cs typeface="Arial" panose="020B0604020202020204" pitchFamily="34" charset="0"/>
                        </a:rPr>
                        <a:t>Operating conditions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spcBef>
                          <a:spcPts val="0"/>
                        </a:spcBef>
                        <a:spcAft>
                          <a:spcPts val="0"/>
                        </a:spcAft>
                      </a:pPr>
                      <a:r>
                        <a:rPr lang="en-US" sz="1600" dirty="0">
                          <a:effectLst/>
                          <a:latin typeface="Arial" panose="020B0604020202020204" pitchFamily="34" charset="0"/>
                          <a:ea typeface="SimSun" panose="02010600030101010101" pitchFamily="2" charset="-122"/>
                          <a:cs typeface="Arial" panose="020B0604020202020204" pitchFamily="34" charset="0"/>
                        </a:rPr>
                        <a:t>Collected trend data or photographs of setpoints informs different operating parameters, including hours of use, setpoints, efficiency, etc.</a:t>
                      </a:r>
                    </a:p>
                  </a:txBody>
                  <a:tcPr marL="68580" marR="68580"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23855701"/>
                  </a:ext>
                </a:extLst>
              </a:tr>
              <a:tr h="1285171">
                <a:tc>
                  <a:txBody>
                    <a:bodyPr/>
                    <a:lstStyle/>
                    <a:p>
                      <a:pPr marL="0" marR="0">
                        <a:spcBef>
                          <a:spcPts val="0"/>
                        </a:spcBef>
                        <a:spcAft>
                          <a:spcPts val="0"/>
                        </a:spcAft>
                      </a:pPr>
                      <a:r>
                        <a:rPr lang="en-GB" sz="16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Calculation methods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Differences attributed to changes in calculation methodology between that used for forecasting savings and evaluation analysis. The evaluator only changed analysis methodology when necessary to accurately calculate savings such as employing an 8760 model.</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189677"/>
                  </a:ext>
                </a:extLst>
              </a:tr>
            </a:tbl>
          </a:graphicData>
        </a:graphic>
      </p:graphicFrame>
      <p:sp>
        <p:nvSpPr>
          <p:cNvPr id="4" name="Slide Number Placeholder 3">
            <a:extLst>
              <a:ext uri="{FF2B5EF4-FFF2-40B4-BE49-F238E27FC236}">
                <a16:creationId xmlns:a16="http://schemas.microsoft.com/office/drawing/2014/main" id="{F43C6476-B56A-21A5-1B8A-C7999C089C6B}"/>
              </a:ext>
            </a:extLst>
          </p:cNvPr>
          <p:cNvSpPr>
            <a:spLocks noGrp="1"/>
          </p:cNvSpPr>
          <p:nvPr>
            <p:ph type="sldNum" sz="quarter" idx="12"/>
          </p:nvPr>
        </p:nvSpPr>
        <p:spPr/>
        <p:txBody>
          <a:bodyPr/>
          <a:lstStyle/>
          <a:p>
            <a:fld id="{5BA07366-CB75-4AA8-9E5B-928B849F427C}" type="slidenum">
              <a:rPr lang="en-GB" smtClean="0"/>
              <a:t>20</a:t>
            </a:fld>
            <a:endParaRPr lang="en-GB"/>
          </a:p>
        </p:txBody>
      </p:sp>
    </p:spTree>
    <p:extLst>
      <p:ext uri="{BB962C8B-B14F-4D97-AF65-F5344CB8AC3E}">
        <p14:creationId xmlns:p14="http://schemas.microsoft.com/office/powerpoint/2010/main" val="4033330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2B7833-FBD8-57A1-6C4E-CA0384F0791C}"/>
              </a:ext>
            </a:extLst>
          </p:cNvPr>
          <p:cNvSpPr>
            <a:spLocks noGrp="1"/>
          </p:cNvSpPr>
          <p:nvPr>
            <p:ph type="title"/>
          </p:nvPr>
        </p:nvSpPr>
        <p:spPr/>
        <p:txBody>
          <a:bodyPr/>
          <a:lstStyle/>
          <a:p>
            <a:r>
              <a:rPr lang="en-GB" dirty="0"/>
              <a:t>Summary of gross findings – discrepancy review</a:t>
            </a:r>
          </a:p>
        </p:txBody>
      </p:sp>
      <p:sp>
        <p:nvSpPr>
          <p:cNvPr id="4" name="Slide Number Placeholder 3" hidden="1">
            <a:extLst>
              <a:ext uri="{FF2B5EF4-FFF2-40B4-BE49-F238E27FC236}">
                <a16:creationId xmlns:a16="http://schemas.microsoft.com/office/drawing/2014/main" id="{10350E42-E952-1871-B509-A4556ACFCA09}"/>
              </a:ext>
            </a:extLst>
          </p:cNvPr>
          <p:cNvSpPr>
            <a:spLocks noGrp="1"/>
          </p:cNvSpPr>
          <p:nvPr>
            <p:ph type="sldNum" sz="quarter" idx="12"/>
          </p:nvPr>
        </p:nvSpPr>
        <p:spPr/>
        <p:txBody>
          <a:bodyPr/>
          <a:lstStyle/>
          <a:p>
            <a:pPr>
              <a:spcAft>
                <a:spcPts val="600"/>
              </a:spcAft>
            </a:pPr>
            <a:fld id="{5BA07366-CB75-4AA8-9E5B-928B849F427C}" type="slidenum">
              <a:rPr lang="en-GB" smtClean="0"/>
              <a:pPr>
                <a:spcAft>
                  <a:spcPts val="600"/>
                </a:spcAft>
              </a:pPr>
              <a:t>21</a:t>
            </a:fld>
            <a:endParaRPr lang="en-GB"/>
          </a:p>
        </p:txBody>
      </p:sp>
      <p:pic>
        <p:nvPicPr>
          <p:cNvPr id="11" name="Picture 10">
            <a:extLst>
              <a:ext uri="{FF2B5EF4-FFF2-40B4-BE49-F238E27FC236}">
                <a16:creationId xmlns:a16="http://schemas.microsoft.com/office/drawing/2014/main" id="{8B690974-1D18-D720-E387-6FA77C2BAD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6024" y="1657251"/>
            <a:ext cx="8278187" cy="2620478"/>
          </a:xfrm>
          <a:prstGeom prst="rect">
            <a:avLst/>
          </a:prstGeom>
          <a:noFill/>
          <a:ln>
            <a:noFill/>
          </a:ln>
        </p:spPr>
      </p:pic>
      <p:sp>
        <p:nvSpPr>
          <p:cNvPr id="2" name="Content Placeholder 2">
            <a:extLst>
              <a:ext uri="{FF2B5EF4-FFF2-40B4-BE49-F238E27FC236}">
                <a16:creationId xmlns:a16="http://schemas.microsoft.com/office/drawing/2014/main" id="{77A8DA15-F512-994E-CDCE-0AB228653A3C}"/>
              </a:ext>
            </a:extLst>
          </p:cNvPr>
          <p:cNvSpPr>
            <a:spLocks noGrp="1"/>
          </p:cNvSpPr>
          <p:nvPr>
            <p:ph idx="1"/>
          </p:nvPr>
        </p:nvSpPr>
        <p:spPr>
          <a:xfrm>
            <a:off x="1487155" y="4360984"/>
            <a:ext cx="8585917" cy="361742"/>
          </a:xfrm>
        </p:spPr>
        <p:txBody>
          <a:bodyPr/>
          <a:lstStyle/>
          <a:p>
            <a:pPr lvl="1"/>
            <a:r>
              <a:rPr lang="en-US" dirty="0"/>
              <a:t>Units are combined electric and gas in site MMBtu.</a:t>
            </a:r>
            <a:endParaRPr lang="en-GB" dirty="0"/>
          </a:p>
        </p:txBody>
      </p:sp>
      <p:sp>
        <p:nvSpPr>
          <p:cNvPr id="3" name="TextBox 2">
            <a:extLst>
              <a:ext uri="{FF2B5EF4-FFF2-40B4-BE49-F238E27FC236}">
                <a16:creationId xmlns:a16="http://schemas.microsoft.com/office/drawing/2014/main" id="{DEFD3907-63A6-E947-56D4-B68B6109B22F}"/>
              </a:ext>
            </a:extLst>
          </p:cNvPr>
          <p:cNvSpPr txBox="1"/>
          <p:nvPr/>
        </p:nvSpPr>
        <p:spPr>
          <a:xfrm>
            <a:off x="539750" y="5420619"/>
            <a:ext cx="1055225" cy="307777"/>
          </a:xfrm>
          <a:prstGeom prst="rect">
            <a:avLst/>
          </a:prstGeom>
          <a:noFill/>
        </p:spPr>
        <p:txBody>
          <a:bodyPr wrap="none" lIns="0" tIns="0" rIns="0" bIns="0" rtlCol="0">
            <a:spAutoFit/>
          </a:bodyPr>
          <a:lstStyle/>
          <a:p>
            <a:pPr algn="l">
              <a:lnSpc>
                <a:spcPct val="100000"/>
              </a:lnSpc>
              <a:spcBef>
                <a:spcPts val="600"/>
              </a:spcBef>
            </a:pPr>
            <a:r>
              <a:rPr lang="en-GB" sz="2000" dirty="0">
                <a:solidFill>
                  <a:schemeClr val="accent1"/>
                </a:solidFill>
              </a:rPr>
              <a:t>Table 4-5</a:t>
            </a:r>
          </a:p>
        </p:txBody>
      </p:sp>
    </p:spTree>
    <p:extLst>
      <p:ext uri="{BB962C8B-B14F-4D97-AF65-F5344CB8AC3E}">
        <p14:creationId xmlns:p14="http://schemas.microsoft.com/office/powerpoint/2010/main" val="170331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2CEF1-BB61-48CF-334E-F82F6695EB2E}"/>
            </a:ext>
          </a:extLst>
        </p:cNvPr>
        <p:cNvGrpSpPr/>
        <p:nvPr/>
      </p:nvGrpSpPr>
      <p:grpSpPr>
        <a:xfrm>
          <a:off x="0" y="0"/>
          <a:ext cx="0" cy="0"/>
          <a:chOff x="0" y="0"/>
          <a:chExt cx="0" cy="0"/>
        </a:xfrm>
      </p:grpSpPr>
      <p:pic>
        <p:nvPicPr>
          <p:cNvPr id="5" name="Picture 4" descr="Close-up of calculator and data">
            <a:extLst>
              <a:ext uri="{FF2B5EF4-FFF2-40B4-BE49-F238E27FC236}">
                <a16:creationId xmlns:a16="http://schemas.microsoft.com/office/drawing/2014/main" id="{69C4608B-EB9D-FEFD-2807-BD225072D2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89A576-A373-308E-F401-5B1424451D39}"/>
              </a:ext>
            </a:extLst>
          </p:cNvPr>
          <p:cNvSpPr>
            <a:spLocks noGrp="1"/>
          </p:cNvSpPr>
          <p:nvPr>
            <p:ph type="title"/>
          </p:nvPr>
        </p:nvSpPr>
        <p:spPr>
          <a:xfrm>
            <a:off x="444466" y="416526"/>
            <a:ext cx="10773994" cy="3784387"/>
          </a:xfrm>
        </p:spPr>
        <p:txBody>
          <a:bodyPr/>
          <a:lstStyle/>
          <a:p>
            <a:r>
              <a:rPr lang="en-GB" b="1" dirty="0">
                <a:solidFill>
                  <a:schemeClr val="tx2">
                    <a:lumMod val="90000"/>
                    <a:lumOff val="10000"/>
                  </a:schemeClr>
                </a:solidFill>
              </a:rPr>
              <a:t>Summary of Net Findings</a:t>
            </a:r>
          </a:p>
        </p:txBody>
      </p:sp>
      <p:sp>
        <p:nvSpPr>
          <p:cNvPr id="3" name="Slide Number Placeholder 2">
            <a:extLst>
              <a:ext uri="{FF2B5EF4-FFF2-40B4-BE49-F238E27FC236}">
                <a16:creationId xmlns:a16="http://schemas.microsoft.com/office/drawing/2014/main" id="{317C36FC-A559-8127-7440-0463525E9B46}"/>
              </a:ext>
            </a:extLst>
          </p:cNvPr>
          <p:cNvSpPr>
            <a:spLocks noGrp="1"/>
          </p:cNvSpPr>
          <p:nvPr>
            <p:ph type="sldNum" sz="quarter" idx="12"/>
          </p:nvPr>
        </p:nvSpPr>
        <p:spPr/>
        <p:txBody>
          <a:bodyPr/>
          <a:lstStyle/>
          <a:p>
            <a:fld id="{5BA07366-CB75-4AA8-9E5B-928B849F427C}" type="slidenum">
              <a:rPr lang="en-GB" smtClean="0"/>
              <a:pPr/>
              <a:t>22</a:t>
            </a:fld>
            <a:endParaRPr lang="en-GB"/>
          </a:p>
        </p:txBody>
      </p:sp>
    </p:spTree>
    <p:extLst>
      <p:ext uri="{BB962C8B-B14F-4D97-AF65-F5344CB8AC3E}">
        <p14:creationId xmlns:p14="http://schemas.microsoft.com/office/powerpoint/2010/main" val="4225531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37B7BF-3D20-8992-3A36-2F5BDDD265F3}"/>
              </a:ext>
            </a:extLst>
          </p:cNvPr>
          <p:cNvSpPr>
            <a:spLocks noGrp="1"/>
          </p:cNvSpPr>
          <p:nvPr>
            <p:ph type="title"/>
          </p:nvPr>
        </p:nvSpPr>
        <p:spPr/>
        <p:txBody>
          <a:bodyPr/>
          <a:lstStyle/>
          <a:p>
            <a:r>
              <a:rPr lang="en-GB"/>
              <a:t>Comparison of NTGR algorithms</a:t>
            </a:r>
          </a:p>
        </p:txBody>
      </p:sp>
      <p:sp>
        <p:nvSpPr>
          <p:cNvPr id="5" name="Content Placeholder 4">
            <a:extLst>
              <a:ext uri="{FF2B5EF4-FFF2-40B4-BE49-F238E27FC236}">
                <a16:creationId xmlns:a16="http://schemas.microsoft.com/office/drawing/2014/main" id="{37ADA923-A744-254D-D755-E3C2FFEEC045}"/>
              </a:ext>
            </a:extLst>
          </p:cNvPr>
          <p:cNvSpPr>
            <a:spLocks noGrp="1"/>
          </p:cNvSpPr>
          <p:nvPr>
            <p:ph idx="1"/>
          </p:nvPr>
        </p:nvSpPr>
        <p:spPr>
          <a:xfrm>
            <a:off x="539749" y="4760585"/>
            <a:ext cx="11110914" cy="1287415"/>
          </a:xfrm>
        </p:spPr>
        <p:txBody>
          <a:bodyPr/>
          <a:lstStyle/>
          <a:p>
            <a:r>
              <a:rPr lang="en-GB"/>
              <a:t>Standard scoring NTGR values are about 2% lower than the NTGR developed using the SEM scoring</a:t>
            </a:r>
          </a:p>
          <a:p>
            <a:r>
              <a:rPr lang="en-GB"/>
              <a:t>Regardless of method, NTGR clusters around 1.0</a:t>
            </a:r>
            <a:endParaRPr lang="en-GB" dirty="0"/>
          </a:p>
        </p:txBody>
      </p:sp>
      <p:sp>
        <p:nvSpPr>
          <p:cNvPr id="3" name="Slide Number Placeholder 2">
            <a:extLst>
              <a:ext uri="{FF2B5EF4-FFF2-40B4-BE49-F238E27FC236}">
                <a16:creationId xmlns:a16="http://schemas.microsoft.com/office/drawing/2014/main" id="{57B1C87C-7293-7E9C-6F14-0534149DA3D7}"/>
              </a:ext>
            </a:extLst>
          </p:cNvPr>
          <p:cNvSpPr>
            <a:spLocks noGrp="1"/>
          </p:cNvSpPr>
          <p:nvPr>
            <p:ph type="sldNum" sz="quarter" idx="12"/>
          </p:nvPr>
        </p:nvSpPr>
        <p:spPr/>
        <p:txBody>
          <a:bodyPr/>
          <a:lstStyle/>
          <a:p>
            <a:fld id="{5BA07366-CB75-4AA8-9E5B-928B849F427C}" type="slidenum">
              <a:rPr lang="en-GB" smtClean="0"/>
              <a:pPr/>
              <a:t>23</a:t>
            </a:fld>
            <a:endParaRPr lang="en-GB"/>
          </a:p>
        </p:txBody>
      </p:sp>
      <p:pic>
        <p:nvPicPr>
          <p:cNvPr id="6" name="Picture 5">
            <a:extLst>
              <a:ext uri="{FF2B5EF4-FFF2-40B4-BE49-F238E27FC236}">
                <a16:creationId xmlns:a16="http://schemas.microsoft.com/office/drawing/2014/main" id="{67EA17B8-5986-7286-4B5E-ABAB01B2867C}"/>
              </a:ext>
            </a:extLst>
          </p:cNvPr>
          <p:cNvPicPr>
            <a:picLocks noChangeAspect="1"/>
          </p:cNvPicPr>
          <p:nvPr/>
        </p:nvPicPr>
        <p:blipFill>
          <a:blip r:embed="rId3"/>
          <a:stretch>
            <a:fillRect/>
          </a:stretch>
        </p:blipFill>
        <p:spPr>
          <a:xfrm>
            <a:off x="381000" y="1676400"/>
            <a:ext cx="4572396" cy="2725148"/>
          </a:xfrm>
          <a:prstGeom prst="rect">
            <a:avLst/>
          </a:prstGeom>
        </p:spPr>
      </p:pic>
      <p:pic>
        <p:nvPicPr>
          <p:cNvPr id="7" name="Picture 6">
            <a:extLst>
              <a:ext uri="{FF2B5EF4-FFF2-40B4-BE49-F238E27FC236}">
                <a16:creationId xmlns:a16="http://schemas.microsoft.com/office/drawing/2014/main" id="{B28734BF-1590-C0FD-9632-B8F05C0925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752600"/>
            <a:ext cx="4572635" cy="2731135"/>
          </a:xfrm>
          <a:prstGeom prst="rect">
            <a:avLst/>
          </a:prstGeom>
          <a:noFill/>
        </p:spPr>
      </p:pic>
      <p:cxnSp>
        <p:nvCxnSpPr>
          <p:cNvPr id="8" name="Straight Connector 7">
            <a:extLst>
              <a:ext uri="{FF2B5EF4-FFF2-40B4-BE49-F238E27FC236}">
                <a16:creationId xmlns:a16="http://schemas.microsoft.com/office/drawing/2014/main" id="{39D5CE67-A4B7-F7E0-8743-958CBEA6392E}"/>
              </a:ext>
            </a:extLst>
          </p:cNvPr>
          <p:cNvCxnSpPr/>
          <p:nvPr/>
        </p:nvCxnSpPr>
        <p:spPr>
          <a:xfrm>
            <a:off x="976145" y="1819035"/>
            <a:ext cx="3759835" cy="0"/>
          </a:xfrm>
          <a:prstGeom prst="line">
            <a:avLst/>
          </a:prstGeom>
          <a:ln/>
          <a:effectLst>
            <a:outerShdw blurRad="50800" dist="38100" dir="2700000" algn="tl"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9" name="Callout: Line 8">
            <a:extLst>
              <a:ext uri="{FF2B5EF4-FFF2-40B4-BE49-F238E27FC236}">
                <a16:creationId xmlns:a16="http://schemas.microsoft.com/office/drawing/2014/main" id="{5CA53A07-C9AE-24E5-6B6A-31AAF46CDB33}"/>
              </a:ext>
            </a:extLst>
          </p:cNvPr>
          <p:cNvSpPr/>
          <p:nvPr/>
        </p:nvSpPr>
        <p:spPr>
          <a:xfrm>
            <a:off x="4896744" y="1336675"/>
            <a:ext cx="729615" cy="415925"/>
          </a:xfrm>
          <a:prstGeom prst="borderCallout1">
            <a:avLst/>
          </a:prstGeom>
          <a:ln>
            <a:solidFill>
              <a:schemeClr val="accent6"/>
            </a:solidFill>
            <a:headEnd type="none" w="med" len="med"/>
            <a:tailEnd type="arrow" w="med" len="med"/>
          </a:ln>
        </p:spPr>
        <p:style>
          <a:lnRef idx="2">
            <a:schemeClr val="accent6">
              <a:shade val="15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900">
                <a:effectLst/>
                <a:latin typeface="Arial" panose="020B0604020202020204" pitchFamily="34" charset="0"/>
                <a:ea typeface="SimSun" panose="02010600030101010101" pitchFamily="2" charset="-122"/>
              </a:rPr>
              <a:t>1.0 NTGR</a:t>
            </a:r>
            <a:endParaRPr lang="en-US" sz="900">
              <a:effectLst/>
              <a:latin typeface="Arial" panose="020B0604020202020204" pitchFamily="34" charset="0"/>
              <a:ea typeface="SimSun" panose="02010600030101010101" pitchFamily="2" charset="-122"/>
            </a:endParaRPr>
          </a:p>
        </p:txBody>
      </p:sp>
      <p:cxnSp>
        <p:nvCxnSpPr>
          <p:cNvPr id="12" name="Straight Connector 11">
            <a:extLst>
              <a:ext uri="{FF2B5EF4-FFF2-40B4-BE49-F238E27FC236}">
                <a16:creationId xmlns:a16="http://schemas.microsoft.com/office/drawing/2014/main" id="{8F426C35-1933-4BEA-A9C5-BDDC724E7404}"/>
              </a:ext>
            </a:extLst>
          </p:cNvPr>
          <p:cNvCxnSpPr/>
          <p:nvPr/>
        </p:nvCxnSpPr>
        <p:spPr>
          <a:xfrm>
            <a:off x="6248400" y="1856096"/>
            <a:ext cx="3759835" cy="0"/>
          </a:xfrm>
          <a:prstGeom prst="line">
            <a:avLst/>
          </a:prstGeom>
          <a:ln/>
          <a:effectLst>
            <a:outerShdw blurRad="50800" dist="38100" dir="2700000" algn="tl"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14" name="Callout: Line 13">
            <a:extLst>
              <a:ext uri="{FF2B5EF4-FFF2-40B4-BE49-F238E27FC236}">
                <a16:creationId xmlns:a16="http://schemas.microsoft.com/office/drawing/2014/main" id="{AE12C658-53F4-10E6-45A0-AC453D0BECA7}"/>
              </a:ext>
            </a:extLst>
          </p:cNvPr>
          <p:cNvSpPr/>
          <p:nvPr/>
        </p:nvSpPr>
        <p:spPr>
          <a:xfrm>
            <a:off x="10127449" y="1406213"/>
            <a:ext cx="729615" cy="415925"/>
          </a:xfrm>
          <a:prstGeom prst="borderCallout1">
            <a:avLst/>
          </a:prstGeom>
          <a:ln>
            <a:solidFill>
              <a:schemeClr val="accent6"/>
            </a:solidFill>
            <a:headEnd type="none" w="med" len="med"/>
            <a:tailEnd type="arrow" w="med" len="med"/>
          </a:ln>
        </p:spPr>
        <p:style>
          <a:lnRef idx="2">
            <a:schemeClr val="accent6">
              <a:shade val="15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900">
                <a:effectLst/>
                <a:latin typeface="Arial" panose="020B0604020202020204" pitchFamily="34" charset="0"/>
                <a:ea typeface="SimSun" panose="02010600030101010101" pitchFamily="2" charset="-122"/>
              </a:rPr>
              <a:t>1.0 NTGR</a:t>
            </a:r>
            <a:endParaRPr lang="en-US" sz="900">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55434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A19F-3CFA-0F6A-B2D9-7AC53F543DF5}"/>
              </a:ext>
            </a:extLst>
          </p:cNvPr>
          <p:cNvSpPr>
            <a:spLocks noGrp="1"/>
          </p:cNvSpPr>
          <p:nvPr>
            <p:ph type="title"/>
          </p:nvPr>
        </p:nvSpPr>
        <p:spPr>
          <a:xfrm>
            <a:off x="539748" y="236140"/>
            <a:ext cx="11110914" cy="571598"/>
          </a:xfrm>
        </p:spPr>
        <p:txBody>
          <a:bodyPr/>
          <a:lstStyle/>
          <a:p>
            <a:r>
              <a:rPr lang="en-GB" dirty="0"/>
              <a:t>Net electric findings by PA and statewide</a:t>
            </a:r>
          </a:p>
        </p:txBody>
      </p:sp>
      <p:sp>
        <p:nvSpPr>
          <p:cNvPr id="4" name="Slide Number Placeholder 3">
            <a:extLst>
              <a:ext uri="{FF2B5EF4-FFF2-40B4-BE49-F238E27FC236}">
                <a16:creationId xmlns:a16="http://schemas.microsoft.com/office/drawing/2014/main" id="{FBB4C5A4-1458-E730-FFE8-771D3A4C5B98}"/>
              </a:ext>
            </a:extLst>
          </p:cNvPr>
          <p:cNvSpPr>
            <a:spLocks noGrp="1"/>
          </p:cNvSpPr>
          <p:nvPr>
            <p:ph type="sldNum" sz="quarter" idx="12"/>
          </p:nvPr>
        </p:nvSpPr>
        <p:spPr/>
        <p:txBody>
          <a:bodyPr/>
          <a:lstStyle/>
          <a:p>
            <a:fld id="{5BA07366-CB75-4AA8-9E5B-928B849F427C}" type="slidenum">
              <a:rPr lang="en-GB" smtClean="0"/>
              <a:t>24</a:t>
            </a:fld>
            <a:endParaRPr lang="en-GB"/>
          </a:p>
        </p:txBody>
      </p:sp>
      <p:sp>
        <p:nvSpPr>
          <p:cNvPr id="3" name="TextBox 2">
            <a:extLst>
              <a:ext uri="{FF2B5EF4-FFF2-40B4-BE49-F238E27FC236}">
                <a16:creationId xmlns:a16="http://schemas.microsoft.com/office/drawing/2014/main" id="{89EAC5E7-4A57-E55D-4D9E-6C496B22428E}"/>
              </a:ext>
            </a:extLst>
          </p:cNvPr>
          <p:cNvSpPr txBox="1"/>
          <p:nvPr/>
        </p:nvSpPr>
        <p:spPr>
          <a:xfrm>
            <a:off x="619465" y="5802457"/>
            <a:ext cx="1866345" cy="307777"/>
          </a:xfrm>
          <a:prstGeom prst="rect">
            <a:avLst/>
          </a:prstGeom>
          <a:noFill/>
        </p:spPr>
        <p:txBody>
          <a:bodyPr wrap="none" lIns="0" tIns="0" rIns="0" bIns="0" rtlCol="0">
            <a:spAutoFit/>
          </a:bodyPr>
          <a:lstStyle/>
          <a:p>
            <a:pPr algn="l">
              <a:lnSpc>
                <a:spcPct val="100000"/>
              </a:lnSpc>
              <a:spcBef>
                <a:spcPts val="600"/>
              </a:spcBef>
            </a:pPr>
            <a:r>
              <a:rPr lang="en-GB" sz="2000" dirty="0">
                <a:solidFill>
                  <a:schemeClr val="accent1"/>
                </a:solidFill>
              </a:rPr>
              <a:t>Tables 4-7 &amp; 4-8</a:t>
            </a:r>
          </a:p>
        </p:txBody>
      </p:sp>
      <p:graphicFrame>
        <p:nvGraphicFramePr>
          <p:cNvPr id="8" name="Content Placeholder 7">
            <a:extLst>
              <a:ext uri="{FF2B5EF4-FFF2-40B4-BE49-F238E27FC236}">
                <a16:creationId xmlns:a16="http://schemas.microsoft.com/office/drawing/2014/main" id="{A0C7C261-7EE1-07FF-46AE-B503638C7809}"/>
              </a:ext>
            </a:extLst>
          </p:cNvPr>
          <p:cNvGraphicFramePr>
            <a:graphicFrameLocks noGrp="1"/>
          </p:cNvGraphicFramePr>
          <p:nvPr>
            <p:ph idx="1"/>
            <p:extLst>
              <p:ext uri="{D42A27DB-BD31-4B8C-83A1-F6EECF244321}">
                <p14:modId xmlns:p14="http://schemas.microsoft.com/office/powerpoint/2010/main" val="3537117589"/>
              </p:ext>
            </p:extLst>
          </p:nvPr>
        </p:nvGraphicFramePr>
        <p:xfrm>
          <a:off x="539750" y="3676144"/>
          <a:ext cx="11110913" cy="2070419"/>
        </p:xfrm>
        <a:graphic>
          <a:graphicData uri="http://schemas.openxmlformats.org/drawingml/2006/table">
            <a:tbl>
              <a:tblPr firstRow="1" firstCol="1" bandRow="1">
                <a:tableStyleId>{5C22544A-7EE6-4342-B048-85BDC9FD1C3A}</a:tableStyleId>
              </a:tblPr>
              <a:tblGrid>
                <a:gridCol w="1568861">
                  <a:extLst>
                    <a:ext uri="{9D8B030D-6E8A-4147-A177-3AD203B41FA5}">
                      <a16:colId xmlns:a16="http://schemas.microsoft.com/office/drawing/2014/main" val="1572909282"/>
                    </a:ext>
                  </a:extLst>
                </a:gridCol>
                <a:gridCol w="1322199">
                  <a:extLst>
                    <a:ext uri="{9D8B030D-6E8A-4147-A177-3AD203B41FA5}">
                      <a16:colId xmlns:a16="http://schemas.microsoft.com/office/drawing/2014/main" val="1435638811"/>
                    </a:ext>
                  </a:extLst>
                </a:gridCol>
                <a:gridCol w="1197756">
                  <a:extLst>
                    <a:ext uri="{9D8B030D-6E8A-4147-A177-3AD203B41FA5}">
                      <a16:colId xmlns:a16="http://schemas.microsoft.com/office/drawing/2014/main" val="3435114227"/>
                    </a:ext>
                  </a:extLst>
                </a:gridCol>
                <a:gridCol w="1159979">
                  <a:extLst>
                    <a:ext uri="{9D8B030D-6E8A-4147-A177-3AD203B41FA5}">
                      <a16:colId xmlns:a16="http://schemas.microsoft.com/office/drawing/2014/main" val="1904813823"/>
                    </a:ext>
                  </a:extLst>
                </a:gridCol>
                <a:gridCol w="1322199">
                  <a:extLst>
                    <a:ext uri="{9D8B030D-6E8A-4147-A177-3AD203B41FA5}">
                      <a16:colId xmlns:a16="http://schemas.microsoft.com/office/drawing/2014/main" val="2492141979"/>
                    </a:ext>
                  </a:extLst>
                </a:gridCol>
                <a:gridCol w="1322199">
                  <a:extLst>
                    <a:ext uri="{9D8B030D-6E8A-4147-A177-3AD203B41FA5}">
                      <a16:colId xmlns:a16="http://schemas.microsoft.com/office/drawing/2014/main" val="1502563800"/>
                    </a:ext>
                  </a:extLst>
                </a:gridCol>
                <a:gridCol w="1197756">
                  <a:extLst>
                    <a:ext uri="{9D8B030D-6E8A-4147-A177-3AD203B41FA5}">
                      <a16:colId xmlns:a16="http://schemas.microsoft.com/office/drawing/2014/main" val="3904142446"/>
                    </a:ext>
                  </a:extLst>
                </a:gridCol>
                <a:gridCol w="1159979">
                  <a:extLst>
                    <a:ext uri="{9D8B030D-6E8A-4147-A177-3AD203B41FA5}">
                      <a16:colId xmlns:a16="http://schemas.microsoft.com/office/drawing/2014/main" val="2430221398"/>
                    </a:ext>
                  </a:extLst>
                </a:gridCol>
                <a:gridCol w="859985">
                  <a:extLst>
                    <a:ext uri="{9D8B030D-6E8A-4147-A177-3AD203B41FA5}">
                      <a16:colId xmlns:a16="http://schemas.microsoft.com/office/drawing/2014/main" val="3411172389"/>
                    </a:ext>
                  </a:extLst>
                </a:gridCol>
              </a:tblGrid>
              <a:tr h="91440">
                <a:tc rowSpan="2">
                  <a:txBody>
                    <a:bodyPr/>
                    <a:lstStyle/>
                    <a:p>
                      <a:pPr marL="0" marR="0" algn="ctr">
                        <a:lnSpc>
                          <a:spcPct val="115000"/>
                        </a:lnSpc>
                        <a:spcBef>
                          <a:spcPts val="0"/>
                        </a:spcBef>
                        <a:spcAft>
                          <a:spcPts val="0"/>
                        </a:spcAft>
                      </a:pPr>
                      <a:r>
                        <a:rPr lang="en-US" sz="1200" dirty="0">
                          <a:effectLst/>
                        </a:rPr>
                        <a:t>Program Administrator</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gridSpan="4">
                  <a:txBody>
                    <a:bodyPr/>
                    <a:lstStyle/>
                    <a:p>
                      <a:pPr marL="0" marR="0" algn="ctr">
                        <a:lnSpc>
                          <a:spcPct val="115000"/>
                        </a:lnSpc>
                        <a:spcBef>
                          <a:spcPts val="0"/>
                        </a:spcBef>
                        <a:spcAft>
                          <a:spcPts val="0"/>
                        </a:spcAft>
                      </a:pPr>
                      <a:r>
                        <a:rPr lang="en-US" sz="1200" dirty="0">
                          <a:effectLst/>
                        </a:rPr>
                        <a:t>First-year</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lnSpc>
                          <a:spcPct val="115000"/>
                        </a:lnSpc>
                        <a:spcBef>
                          <a:spcPts val="0"/>
                        </a:spcBef>
                        <a:spcAft>
                          <a:spcPts val="0"/>
                        </a:spcAft>
                      </a:pPr>
                      <a:r>
                        <a:rPr lang="en-US" sz="1200" dirty="0">
                          <a:effectLst/>
                        </a:rPr>
                        <a:t>Lifecycle</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08327611"/>
                  </a:ext>
                </a:extLst>
              </a:tr>
              <a:tr h="91440">
                <a:tc vMerge="1">
                  <a:txBody>
                    <a:bodyPr/>
                    <a:lstStyle/>
                    <a:p>
                      <a:endParaRPr lang="en-GB"/>
                    </a:p>
                  </a:txBody>
                  <a:tcPr/>
                </a:tc>
                <a:tc>
                  <a:txBody>
                    <a:bodyPr/>
                    <a:lstStyle/>
                    <a:p>
                      <a:pPr marL="0" marR="0" algn="ctr">
                        <a:lnSpc>
                          <a:spcPct val="115000"/>
                        </a:lnSpc>
                        <a:spcBef>
                          <a:spcPts val="0"/>
                        </a:spcBef>
                        <a:spcAft>
                          <a:spcPts val="0"/>
                        </a:spcAft>
                      </a:pPr>
                      <a:r>
                        <a:rPr lang="en-GB" sz="1200" b="1" dirty="0">
                          <a:solidFill>
                            <a:schemeClr val="bg1"/>
                          </a:solidFill>
                          <a:effectLst/>
                        </a:rPr>
                        <a:t>Evaluated Gross Savings</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dirty="0">
                          <a:solidFill>
                            <a:schemeClr val="bg1"/>
                          </a:solidFill>
                          <a:effectLst/>
                        </a:rPr>
                        <a:t>Net Savings </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NTGR </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Relative precision</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Evaluated Gross Savings</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Net Savings </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dirty="0">
                          <a:solidFill>
                            <a:schemeClr val="bg1"/>
                          </a:solidFill>
                          <a:effectLst/>
                        </a:rPr>
                        <a:t>NTGR</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dirty="0">
                          <a:solidFill>
                            <a:schemeClr val="bg1"/>
                          </a:solidFill>
                          <a:effectLst/>
                        </a:rPr>
                        <a:t>Relative precision</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944452349"/>
                  </a:ext>
                </a:extLst>
              </a:tr>
              <a:tr h="91440">
                <a:tc gridSpan="9">
                  <a:txBody>
                    <a:bodyPr/>
                    <a:lstStyle/>
                    <a:p>
                      <a:pPr marL="0" marR="0" algn="ctr">
                        <a:lnSpc>
                          <a:spcPct val="115000"/>
                        </a:lnSpc>
                        <a:spcBef>
                          <a:spcPts val="0"/>
                        </a:spcBef>
                        <a:spcAft>
                          <a:spcPts val="0"/>
                        </a:spcAft>
                      </a:pPr>
                      <a:r>
                        <a:rPr lang="en-US" sz="1200" dirty="0">
                          <a:effectLst/>
                        </a:rPr>
                        <a:t>Energy (MWh)</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37584984"/>
                  </a:ext>
                </a:extLst>
              </a:tr>
              <a:tr h="91440">
                <a:tc>
                  <a:txBody>
                    <a:bodyPr/>
                    <a:lstStyle/>
                    <a:p>
                      <a:pPr marL="0" marR="0">
                        <a:lnSpc>
                          <a:spcPct val="115000"/>
                        </a:lnSpc>
                        <a:spcBef>
                          <a:spcPts val="0"/>
                        </a:spcBef>
                        <a:spcAft>
                          <a:spcPts val="0"/>
                        </a:spcAft>
                      </a:pPr>
                      <a:r>
                        <a:rPr lang="en-US" sz="1200" dirty="0">
                          <a:effectLst/>
                        </a:rPr>
                        <a:t>MCE</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2,406</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2,227</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93%</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2%</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12,704</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11,759</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93%</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2%</a:t>
                      </a:r>
                      <a:endParaRPr lang="en-US"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261760265"/>
                  </a:ext>
                </a:extLst>
              </a:tr>
              <a:tr h="91440">
                <a:tc>
                  <a:txBody>
                    <a:bodyPr/>
                    <a:lstStyle/>
                    <a:p>
                      <a:pPr marL="0" marR="0">
                        <a:lnSpc>
                          <a:spcPct val="115000"/>
                        </a:lnSpc>
                        <a:spcBef>
                          <a:spcPts val="0"/>
                        </a:spcBef>
                        <a:spcAft>
                          <a:spcPts val="0"/>
                        </a:spcAft>
                      </a:pPr>
                      <a:r>
                        <a:rPr lang="en-US" sz="1200">
                          <a:effectLst/>
                        </a:rPr>
                        <a:t>PG&amp;E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29,238</a:t>
                      </a:r>
                      <a:endParaRPr lang="en-US" sz="1600" kern="120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28,508</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98%</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2%</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152,935</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148,310</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97%</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2%</a:t>
                      </a:r>
                      <a:endParaRPr lang="en-US"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662932681"/>
                  </a:ext>
                </a:extLst>
              </a:tr>
              <a:tr h="91440">
                <a:tc>
                  <a:txBody>
                    <a:bodyPr/>
                    <a:lstStyle/>
                    <a:p>
                      <a:pPr marL="0" marR="0">
                        <a:lnSpc>
                          <a:spcPct val="115000"/>
                        </a:lnSpc>
                        <a:spcBef>
                          <a:spcPts val="0"/>
                        </a:spcBef>
                        <a:spcAft>
                          <a:spcPts val="0"/>
                        </a:spcAft>
                      </a:pPr>
                      <a:r>
                        <a:rPr lang="en-US" sz="1200">
                          <a:effectLst/>
                        </a:rPr>
                        <a:t>SCE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5,616</a:t>
                      </a:r>
                      <a:endParaRPr lang="en-US" sz="1600" kern="120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5,427</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97%</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1%</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31,323</a:t>
                      </a:r>
                      <a:endParaRPr lang="en-US" sz="1600" kern="120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30,113</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96%</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1%</a:t>
                      </a:r>
                      <a:endParaRPr lang="en-US"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341659649"/>
                  </a:ext>
                </a:extLst>
              </a:tr>
              <a:tr h="91440">
                <a:tc>
                  <a:txBody>
                    <a:bodyPr/>
                    <a:lstStyle/>
                    <a:p>
                      <a:pPr marL="0" marR="0">
                        <a:lnSpc>
                          <a:spcPct val="115000"/>
                        </a:lnSpc>
                        <a:spcBef>
                          <a:spcPts val="0"/>
                        </a:spcBef>
                        <a:spcAft>
                          <a:spcPts val="0"/>
                        </a:spcAft>
                      </a:pPr>
                      <a:r>
                        <a:rPr lang="en-US" sz="1200">
                          <a:effectLst/>
                        </a:rPr>
                        <a:t>SDG&amp;E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4,123</a:t>
                      </a:r>
                      <a:endParaRPr lang="en-US" sz="1600" kern="120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3,943</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96%</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5%</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30,008</a:t>
                      </a:r>
                      <a:endParaRPr lang="en-US" sz="1600" kern="120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27,932</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93%</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7%</a:t>
                      </a:r>
                      <a:endParaRPr lang="en-US"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978644490"/>
                  </a:ext>
                </a:extLst>
              </a:tr>
              <a:tr h="183805">
                <a:tc>
                  <a:txBody>
                    <a:bodyPr/>
                    <a:lstStyle/>
                    <a:p>
                      <a:pPr marL="0" marR="0">
                        <a:lnSpc>
                          <a:spcPct val="115000"/>
                        </a:lnSpc>
                        <a:spcBef>
                          <a:spcPts val="0"/>
                        </a:spcBef>
                        <a:spcAft>
                          <a:spcPts val="0"/>
                        </a:spcAft>
                      </a:pPr>
                      <a:r>
                        <a:rPr lang="en-US" sz="1200" dirty="0">
                          <a:effectLst/>
                        </a:rPr>
                        <a:t>Statewide</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41,384</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40,105</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97%</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1%</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226,971</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218,112</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96%</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latinLnBrk="0" hangingPunct="1">
                        <a:lnSpc>
                          <a:spcPct val="115000"/>
                        </a:lnSpc>
                        <a:spcBef>
                          <a:spcPts val="0"/>
                        </a:spcBef>
                        <a:spcAft>
                          <a:spcPts val="0"/>
                        </a:spcAft>
                      </a:pPr>
                      <a:r>
                        <a:rPr lang="en-GB" sz="1400" b="1" kern="1200" dirty="0">
                          <a:solidFill>
                            <a:schemeClr val="dk1"/>
                          </a:solidFill>
                          <a:effectLst/>
                          <a:latin typeface="+mn-lt"/>
                          <a:ea typeface="+mn-ea"/>
                          <a:cs typeface="+mn-cs"/>
                        </a:rPr>
                        <a:t>1%</a:t>
                      </a:r>
                      <a:endParaRPr lang="en-US"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088879063"/>
                  </a:ext>
                </a:extLst>
              </a:tr>
            </a:tbl>
          </a:graphicData>
        </a:graphic>
      </p:graphicFrame>
      <p:sp>
        <p:nvSpPr>
          <p:cNvPr id="11" name="Title 1">
            <a:extLst>
              <a:ext uri="{FF2B5EF4-FFF2-40B4-BE49-F238E27FC236}">
                <a16:creationId xmlns:a16="http://schemas.microsoft.com/office/drawing/2014/main" id="{6F9BFEA1-E368-2738-7131-48DA7D55D910}"/>
              </a:ext>
            </a:extLst>
          </p:cNvPr>
          <p:cNvSpPr txBox="1">
            <a:spLocks/>
          </p:cNvSpPr>
          <p:nvPr/>
        </p:nvSpPr>
        <p:spPr>
          <a:xfrm>
            <a:off x="539750" y="834821"/>
            <a:ext cx="3863438" cy="382551"/>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a:lstStyle>
          <a:p>
            <a:r>
              <a:rPr lang="en-GB" sz="1800" b="1" dirty="0"/>
              <a:t>SEM method</a:t>
            </a:r>
          </a:p>
        </p:txBody>
      </p:sp>
      <p:sp>
        <p:nvSpPr>
          <p:cNvPr id="12" name="Title 1">
            <a:extLst>
              <a:ext uri="{FF2B5EF4-FFF2-40B4-BE49-F238E27FC236}">
                <a16:creationId xmlns:a16="http://schemas.microsoft.com/office/drawing/2014/main" id="{D9051846-95A3-7BDD-81A5-44BEA9E34D9E}"/>
              </a:ext>
            </a:extLst>
          </p:cNvPr>
          <p:cNvSpPr txBox="1">
            <a:spLocks/>
          </p:cNvSpPr>
          <p:nvPr/>
        </p:nvSpPr>
        <p:spPr>
          <a:xfrm>
            <a:off x="539750" y="3444530"/>
            <a:ext cx="3863438" cy="382551"/>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a:lstStyle>
          <a:p>
            <a:r>
              <a:rPr lang="en-GB" sz="1800" b="1" dirty="0"/>
              <a:t>Standard method</a:t>
            </a:r>
          </a:p>
        </p:txBody>
      </p:sp>
      <p:graphicFrame>
        <p:nvGraphicFramePr>
          <p:cNvPr id="13" name="Table 12">
            <a:extLst>
              <a:ext uri="{FF2B5EF4-FFF2-40B4-BE49-F238E27FC236}">
                <a16:creationId xmlns:a16="http://schemas.microsoft.com/office/drawing/2014/main" id="{D2E609E4-C70F-2302-DF05-3A5A3A99B4EF}"/>
              </a:ext>
            </a:extLst>
          </p:cNvPr>
          <p:cNvGraphicFramePr>
            <a:graphicFrameLocks noGrp="1"/>
          </p:cNvGraphicFramePr>
          <p:nvPr>
            <p:extLst>
              <p:ext uri="{D42A27DB-BD31-4B8C-83A1-F6EECF244321}">
                <p14:modId xmlns:p14="http://schemas.microsoft.com/office/powerpoint/2010/main" val="3253616403"/>
              </p:ext>
            </p:extLst>
          </p:nvPr>
        </p:nvGraphicFramePr>
        <p:xfrm>
          <a:off x="539749" y="1099088"/>
          <a:ext cx="11110913" cy="2189799"/>
        </p:xfrm>
        <a:graphic>
          <a:graphicData uri="http://schemas.openxmlformats.org/drawingml/2006/table">
            <a:tbl>
              <a:tblPr firstRow="1" firstCol="1" bandRow="1">
                <a:tableStyleId>{5C22544A-7EE6-4342-B048-85BDC9FD1C3A}</a:tableStyleId>
              </a:tblPr>
              <a:tblGrid>
                <a:gridCol w="1568861">
                  <a:extLst>
                    <a:ext uri="{9D8B030D-6E8A-4147-A177-3AD203B41FA5}">
                      <a16:colId xmlns:a16="http://schemas.microsoft.com/office/drawing/2014/main" val="310358911"/>
                    </a:ext>
                  </a:extLst>
                </a:gridCol>
                <a:gridCol w="1322199">
                  <a:extLst>
                    <a:ext uri="{9D8B030D-6E8A-4147-A177-3AD203B41FA5}">
                      <a16:colId xmlns:a16="http://schemas.microsoft.com/office/drawing/2014/main" val="1435793549"/>
                    </a:ext>
                  </a:extLst>
                </a:gridCol>
                <a:gridCol w="1197756">
                  <a:extLst>
                    <a:ext uri="{9D8B030D-6E8A-4147-A177-3AD203B41FA5}">
                      <a16:colId xmlns:a16="http://schemas.microsoft.com/office/drawing/2014/main" val="3308947775"/>
                    </a:ext>
                  </a:extLst>
                </a:gridCol>
                <a:gridCol w="1159979">
                  <a:extLst>
                    <a:ext uri="{9D8B030D-6E8A-4147-A177-3AD203B41FA5}">
                      <a16:colId xmlns:a16="http://schemas.microsoft.com/office/drawing/2014/main" val="476307598"/>
                    </a:ext>
                  </a:extLst>
                </a:gridCol>
                <a:gridCol w="1322199">
                  <a:extLst>
                    <a:ext uri="{9D8B030D-6E8A-4147-A177-3AD203B41FA5}">
                      <a16:colId xmlns:a16="http://schemas.microsoft.com/office/drawing/2014/main" val="4047819896"/>
                    </a:ext>
                  </a:extLst>
                </a:gridCol>
                <a:gridCol w="1322199">
                  <a:extLst>
                    <a:ext uri="{9D8B030D-6E8A-4147-A177-3AD203B41FA5}">
                      <a16:colId xmlns:a16="http://schemas.microsoft.com/office/drawing/2014/main" val="214351080"/>
                    </a:ext>
                  </a:extLst>
                </a:gridCol>
                <a:gridCol w="1197756">
                  <a:extLst>
                    <a:ext uri="{9D8B030D-6E8A-4147-A177-3AD203B41FA5}">
                      <a16:colId xmlns:a16="http://schemas.microsoft.com/office/drawing/2014/main" val="883571293"/>
                    </a:ext>
                  </a:extLst>
                </a:gridCol>
                <a:gridCol w="1159979">
                  <a:extLst>
                    <a:ext uri="{9D8B030D-6E8A-4147-A177-3AD203B41FA5}">
                      <a16:colId xmlns:a16="http://schemas.microsoft.com/office/drawing/2014/main" val="1942565167"/>
                    </a:ext>
                  </a:extLst>
                </a:gridCol>
                <a:gridCol w="859985">
                  <a:extLst>
                    <a:ext uri="{9D8B030D-6E8A-4147-A177-3AD203B41FA5}">
                      <a16:colId xmlns:a16="http://schemas.microsoft.com/office/drawing/2014/main" val="587983105"/>
                    </a:ext>
                  </a:extLst>
                </a:gridCol>
              </a:tblGrid>
              <a:tr h="91440">
                <a:tc rowSpan="2">
                  <a:txBody>
                    <a:bodyPr/>
                    <a:lstStyle/>
                    <a:p>
                      <a:pPr marL="0" marR="0" algn="ctr">
                        <a:lnSpc>
                          <a:spcPct val="115000"/>
                        </a:lnSpc>
                        <a:spcBef>
                          <a:spcPts val="0"/>
                        </a:spcBef>
                        <a:spcAft>
                          <a:spcPts val="0"/>
                        </a:spcAft>
                      </a:pPr>
                      <a:r>
                        <a:rPr lang="en-US" sz="1200" dirty="0">
                          <a:effectLst/>
                        </a:rPr>
                        <a:t>Program Administrator</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gridSpan="4">
                  <a:txBody>
                    <a:bodyPr/>
                    <a:lstStyle/>
                    <a:p>
                      <a:pPr marL="0" marR="0" algn="ctr">
                        <a:lnSpc>
                          <a:spcPct val="115000"/>
                        </a:lnSpc>
                        <a:spcBef>
                          <a:spcPts val="0"/>
                        </a:spcBef>
                        <a:spcAft>
                          <a:spcPts val="0"/>
                        </a:spcAft>
                      </a:pPr>
                      <a:r>
                        <a:rPr lang="en-US" sz="1200" dirty="0">
                          <a:effectLst/>
                        </a:rPr>
                        <a:t>First-year</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lnSpc>
                          <a:spcPct val="115000"/>
                        </a:lnSpc>
                        <a:spcBef>
                          <a:spcPts val="0"/>
                        </a:spcBef>
                        <a:spcAft>
                          <a:spcPts val="0"/>
                        </a:spcAft>
                      </a:pPr>
                      <a:r>
                        <a:rPr lang="en-US" sz="1200" dirty="0">
                          <a:effectLst/>
                        </a:rPr>
                        <a:t>Lifecycle</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18543585"/>
                  </a:ext>
                </a:extLst>
              </a:tr>
              <a:tr h="91440">
                <a:tc vMerge="1">
                  <a:txBody>
                    <a:bodyPr/>
                    <a:lstStyle/>
                    <a:p>
                      <a:endParaRPr lang="en-GB"/>
                    </a:p>
                  </a:txBody>
                  <a:tcPr/>
                </a:tc>
                <a:tc>
                  <a:txBody>
                    <a:bodyPr/>
                    <a:lstStyle/>
                    <a:p>
                      <a:pPr marL="0" marR="0" algn="ctr">
                        <a:lnSpc>
                          <a:spcPct val="115000"/>
                        </a:lnSpc>
                        <a:spcBef>
                          <a:spcPts val="0"/>
                        </a:spcBef>
                        <a:spcAft>
                          <a:spcPts val="0"/>
                        </a:spcAft>
                      </a:pPr>
                      <a:r>
                        <a:rPr lang="en-GB" sz="1200" b="1" dirty="0">
                          <a:solidFill>
                            <a:schemeClr val="bg1"/>
                          </a:solidFill>
                          <a:effectLst/>
                        </a:rPr>
                        <a:t>Evaluated Gross Savings</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dirty="0">
                          <a:solidFill>
                            <a:schemeClr val="bg1"/>
                          </a:solidFill>
                          <a:effectLst/>
                        </a:rPr>
                        <a:t>Net Savings </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NTGR </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Relative precision</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Evaluated Gross Savings</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Net Savings </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dirty="0">
                          <a:solidFill>
                            <a:schemeClr val="bg1"/>
                          </a:solidFill>
                          <a:effectLst/>
                        </a:rPr>
                        <a:t>NTGR</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dirty="0">
                          <a:solidFill>
                            <a:schemeClr val="bg1"/>
                          </a:solidFill>
                          <a:effectLst/>
                        </a:rPr>
                        <a:t>Relative precision</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502920690"/>
                  </a:ext>
                </a:extLst>
              </a:tr>
              <a:tr h="91440">
                <a:tc gridSpan="9">
                  <a:txBody>
                    <a:bodyPr/>
                    <a:lstStyle/>
                    <a:p>
                      <a:pPr marL="0" marR="0" algn="ctr">
                        <a:lnSpc>
                          <a:spcPct val="115000"/>
                        </a:lnSpc>
                        <a:spcBef>
                          <a:spcPts val="0"/>
                        </a:spcBef>
                        <a:spcAft>
                          <a:spcPts val="0"/>
                        </a:spcAft>
                      </a:pPr>
                      <a:r>
                        <a:rPr lang="en-US" sz="1200" dirty="0">
                          <a:effectLst/>
                        </a:rPr>
                        <a:t>Energy (MWh)</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10696468"/>
                  </a:ext>
                </a:extLst>
              </a:tr>
              <a:tr h="91440">
                <a:tc>
                  <a:txBody>
                    <a:bodyPr/>
                    <a:lstStyle/>
                    <a:p>
                      <a:pPr marL="0" marR="0">
                        <a:lnSpc>
                          <a:spcPct val="115000"/>
                        </a:lnSpc>
                        <a:spcBef>
                          <a:spcPts val="0"/>
                        </a:spcBef>
                        <a:spcAft>
                          <a:spcPts val="0"/>
                        </a:spcAft>
                      </a:pPr>
                      <a:r>
                        <a:rPr lang="en-US" sz="1200" dirty="0">
                          <a:effectLst/>
                        </a:rPr>
                        <a:t>MCE</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2,406</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2,304</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96%</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1%</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12,704</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12,164</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96%</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1%</a:t>
                      </a:r>
                    </a:p>
                  </a:txBody>
                  <a:tcPr marL="0" marR="0" marT="0" marB="0" anchor="ctr"/>
                </a:tc>
                <a:extLst>
                  <a:ext uri="{0D108BD9-81ED-4DB2-BD59-A6C34878D82A}">
                    <a16:rowId xmlns:a16="http://schemas.microsoft.com/office/drawing/2014/main" val="1994197511"/>
                  </a:ext>
                </a:extLst>
              </a:tr>
              <a:tr h="91440">
                <a:tc>
                  <a:txBody>
                    <a:bodyPr/>
                    <a:lstStyle/>
                    <a:p>
                      <a:pPr marL="0" marR="0">
                        <a:lnSpc>
                          <a:spcPct val="115000"/>
                        </a:lnSpc>
                        <a:spcBef>
                          <a:spcPts val="0"/>
                        </a:spcBef>
                        <a:spcAft>
                          <a:spcPts val="0"/>
                        </a:spcAft>
                      </a:pPr>
                      <a:r>
                        <a:rPr lang="en-US" sz="1200">
                          <a:effectLst/>
                        </a:rPr>
                        <a:t>PG&amp;E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29,238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28,811</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99%</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1%</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152,935</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150,368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98%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1%</a:t>
                      </a:r>
                    </a:p>
                  </a:txBody>
                  <a:tcPr marL="0" marR="0" marT="0" marB="0" anchor="ctr"/>
                </a:tc>
                <a:extLst>
                  <a:ext uri="{0D108BD9-81ED-4DB2-BD59-A6C34878D82A}">
                    <a16:rowId xmlns:a16="http://schemas.microsoft.com/office/drawing/2014/main" val="1397355324"/>
                  </a:ext>
                </a:extLst>
              </a:tr>
              <a:tr h="91440">
                <a:tc>
                  <a:txBody>
                    <a:bodyPr/>
                    <a:lstStyle/>
                    <a:p>
                      <a:pPr marL="0" marR="0">
                        <a:lnSpc>
                          <a:spcPct val="115000"/>
                        </a:lnSpc>
                        <a:spcBef>
                          <a:spcPts val="0"/>
                        </a:spcBef>
                        <a:spcAft>
                          <a:spcPts val="0"/>
                        </a:spcAft>
                      </a:pPr>
                      <a:r>
                        <a:rPr lang="en-US" sz="1200">
                          <a:effectLst/>
                        </a:rPr>
                        <a:t>SCE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US" sz="1600" kern="1200">
                          <a:solidFill>
                            <a:schemeClr val="bg1">
                              <a:lumMod val="50000"/>
                            </a:schemeClr>
                          </a:solidFill>
                          <a:effectLst/>
                          <a:latin typeface="+mn-lt"/>
                          <a:ea typeface="+mn-ea"/>
                          <a:cs typeface="Times New Roman" panose="02020603050405020304" pitchFamily="18" charset="0"/>
                        </a:rPr>
                        <a:t>5,616</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5,537</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99%</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1%</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a:solidFill>
                            <a:schemeClr val="bg1">
                              <a:lumMod val="50000"/>
                            </a:schemeClr>
                          </a:solidFill>
                          <a:effectLst/>
                          <a:latin typeface="+mn-lt"/>
                          <a:ea typeface="+mn-ea"/>
                          <a:cs typeface="Times New Roman" panose="02020603050405020304" pitchFamily="18" charset="0"/>
                        </a:rPr>
                        <a:t>31,323</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30,820</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98%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1%</a:t>
                      </a:r>
                    </a:p>
                  </a:txBody>
                  <a:tcPr marL="0" marR="0" marT="0" marB="0" anchor="ctr"/>
                </a:tc>
                <a:extLst>
                  <a:ext uri="{0D108BD9-81ED-4DB2-BD59-A6C34878D82A}">
                    <a16:rowId xmlns:a16="http://schemas.microsoft.com/office/drawing/2014/main" val="3978152987"/>
                  </a:ext>
                </a:extLst>
              </a:tr>
              <a:tr h="91440">
                <a:tc>
                  <a:txBody>
                    <a:bodyPr/>
                    <a:lstStyle/>
                    <a:p>
                      <a:pPr marL="0" marR="0">
                        <a:lnSpc>
                          <a:spcPct val="115000"/>
                        </a:lnSpc>
                        <a:spcBef>
                          <a:spcPts val="0"/>
                        </a:spcBef>
                        <a:spcAft>
                          <a:spcPts val="0"/>
                        </a:spcAft>
                      </a:pPr>
                      <a:r>
                        <a:rPr lang="en-US" sz="1200">
                          <a:effectLst/>
                        </a:rPr>
                        <a:t>SDG&amp;E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4,123</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4,068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99%</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2%</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30,008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29,376</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98%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2%</a:t>
                      </a:r>
                    </a:p>
                  </a:txBody>
                  <a:tcPr marL="0" marR="0" marT="0" marB="0" anchor="ctr"/>
                </a:tc>
                <a:extLst>
                  <a:ext uri="{0D108BD9-81ED-4DB2-BD59-A6C34878D82A}">
                    <a16:rowId xmlns:a16="http://schemas.microsoft.com/office/drawing/2014/main" val="3667453536"/>
                  </a:ext>
                </a:extLst>
              </a:tr>
              <a:tr h="183805">
                <a:tc>
                  <a:txBody>
                    <a:bodyPr/>
                    <a:lstStyle/>
                    <a:p>
                      <a:pPr marL="0" marR="0">
                        <a:lnSpc>
                          <a:spcPct val="115000"/>
                        </a:lnSpc>
                        <a:spcBef>
                          <a:spcPts val="0"/>
                        </a:spcBef>
                        <a:spcAft>
                          <a:spcPts val="0"/>
                        </a:spcAft>
                      </a:pPr>
                      <a:r>
                        <a:rPr lang="en-US" sz="1200" dirty="0">
                          <a:effectLst/>
                        </a:rPr>
                        <a:t>Statewide</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bg1">
                              <a:lumMod val="50000"/>
                            </a:schemeClr>
                          </a:solidFill>
                          <a:effectLst/>
                          <a:latin typeface="+mn-lt"/>
                          <a:ea typeface="+mn-ea"/>
                          <a:cs typeface="Times New Roman" panose="02020603050405020304" pitchFamily="18" charset="0"/>
                        </a:rPr>
                        <a:t>41,384</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bg1">
                              <a:lumMod val="50000"/>
                            </a:schemeClr>
                          </a:solidFill>
                          <a:effectLst/>
                          <a:latin typeface="+mn-lt"/>
                          <a:ea typeface="+mn-ea"/>
                          <a:cs typeface="Times New Roman" panose="02020603050405020304" pitchFamily="18" charset="0"/>
                        </a:rPr>
                        <a:t>40,721</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98%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1%</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bg1">
                              <a:lumMod val="50000"/>
                            </a:schemeClr>
                          </a:solidFill>
                          <a:effectLst/>
                          <a:latin typeface="+mn-lt"/>
                          <a:ea typeface="+mn-ea"/>
                          <a:cs typeface="Times New Roman" panose="02020603050405020304" pitchFamily="18" charset="0"/>
                        </a:rPr>
                        <a:t>226,971</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bg1">
                              <a:lumMod val="50000"/>
                            </a:schemeClr>
                          </a:solidFill>
                          <a:effectLst/>
                          <a:latin typeface="+mn-lt"/>
                          <a:ea typeface="+mn-ea"/>
                          <a:cs typeface="Times New Roman" panose="02020603050405020304" pitchFamily="18" charset="0"/>
                        </a:rPr>
                        <a:t>222,728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98%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400" b="1" kern="1200" dirty="0">
                          <a:solidFill>
                            <a:schemeClr val="dk1"/>
                          </a:solidFill>
                          <a:effectLst/>
                          <a:latin typeface="+mn-lt"/>
                          <a:ea typeface="+mn-ea"/>
                          <a:cs typeface="+mn-cs"/>
                        </a:rPr>
                        <a:t>1%</a:t>
                      </a:r>
                    </a:p>
                  </a:txBody>
                  <a:tcPr marL="0" marR="0" marT="0" marB="0" anchor="ctr"/>
                </a:tc>
                <a:extLst>
                  <a:ext uri="{0D108BD9-81ED-4DB2-BD59-A6C34878D82A}">
                    <a16:rowId xmlns:a16="http://schemas.microsoft.com/office/drawing/2014/main" val="2260226801"/>
                  </a:ext>
                </a:extLst>
              </a:tr>
            </a:tbl>
          </a:graphicData>
        </a:graphic>
      </p:graphicFrame>
    </p:spTree>
    <p:extLst>
      <p:ext uri="{BB962C8B-B14F-4D97-AF65-F5344CB8AC3E}">
        <p14:creationId xmlns:p14="http://schemas.microsoft.com/office/powerpoint/2010/main" val="296779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A19F-3CFA-0F6A-B2D9-7AC53F543DF5}"/>
              </a:ext>
            </a:extLst>
          </p:cNvPr>
          <p:cNvSpPr>
            <a:spLocks noGrp="1"/>
          </p:cNvSpPr>
          <p:nvPr>
            <p:ph type="title"/>
          </p:nvPr>
        </p:nvSpPr>
        <p:spPr>
          <a:xfrm>
            <a:off x="539750" y="266400"/>
            <a:ext cx="11110914" cy="481366"/>
          </a:xfrm>
        </p:spPr>
        <p:txBody>
          <a:bodyPr/>
          <a:lstStyle/>
          <a:p>
            <a:r>
              <a:rPr lang="en-GB" dirty="0"/>
              <a:t>Net gas findings by PA and statewide</a:t>
            </a:r>
          </a:p>
        </p:txBody>
      </p:sp>
      <p:sp>
        <p:nvSpPr>
          <p:cNvPr id="4" name="Slide Number Placeholder 3">
            <a:extLst>
              <a:ext uri="{FF2B5EF4-FFF2-40B4-BE49-F238E27FC236}">
                <a16:creationId xmlns:a16="http://schemas.microsoft.com/office/drawing/2014/main" id="{FBB4C5A4-1458-E730-FFE8-771D3A4C5B98}"/>
              </a:ext>
            </a:extLst>
          </p:cNvPr>
          <p:cNvSpPr>
            <a:spLocks noGrp="1"/>
          </p:cNvSpPr>
          <p:nvPr>
            <p:ph type="sldNum" sz="quarter" idx="12"/>
          </p:nvPr>
        </p:nvSpPr>
        <p:spPr/>
        <p:txBody>
          <a:bodyPr/>
          <a:lstStyle/>
          <a:p>
            <a:fld id="{5BA07366-CB75-4AA8-9E5B-928B849F427C}" type="slidenum">
              <a:rPr lang="en-GB" smtClean="0"/>
              <a:t>25</a:t>
            </a:fld>
            <a:endParaRPr lang="en-GB"/>
          </a:p>
        </p:txBody>
      </p:sp>
      <p:sp>
        <p:nvSpPr>
          <p:cNvPr id="3" name="TextBox 2">
            <a:extLst>
              <a:ext uri="{FF2B5EF4-FFF2-40B4-BE49-F238E27FC236}">
                <a16:creationId xmlns:a16="http://schemas.microsoft.com/office/drawing/2014/main" id="{15B0266A-70B6-426A-CD91-0DB6893FEC66}"/>
              </a:ext>
            </a:extLst>
          </p:cNvPr>
          <p:cNvSpPr txBox="1"/>
          <p:nvPr/>
        </p:nvSpPr>
        <p:spPr>
          <a:xfrm>
            <a:off x="539749" y="6003569"/>
            <a:ext cx="2009012" cy="307777"/>
          </a:xfrm>
          <a:prstGeom prst="rect">
            <a:avLst/>
          </a:prstGeom>
          <a:noFill/>
        </p:spPr>
        <p:txBody>
          <a:bodyPr wrap="none" lIns="0" tIns="0" rIns="0" bIns="0" rtlCol="0">
            <a:spAutoFit/>
          </a:bodyPr>
          <a:lstStyle/>
          <a:p>
            <a:pPr algn="l">
              <a:lnSpc>
                <a:spcPct val="100000"/>
              </a:lnSpc>
              <a:spcBef>
                <a:spcPts val="600"/>
              </a:spcBef>
            </a:pPr>
            <a:r>
              <a:rPr lang="en-GB" sz="2000" dirty="0">
                <a:solidFill>
                  <a:schemeClr val="accent1"/>
                </a:solidFill>
              </a:rPr>
              <a:t>Tables 4-9 &amp; 4-10</a:t>
            </a:r>
          </a:p>
        </p:txBody>
      </p:sp>
      <p:graphicFrame>
        <p:nvGraphicFramePr>
          <p:cNvPr id="8" name="Content Placeholder 7">
            <a:extLst>
              <a:ext uri="{FF2B5EF4-FFF2-40B4-BE49-F238E27FC236}">
                <a16:creationId xmlns:a16="http://schemas.microsoft.com/office/drawing/2014/main" id="{77E47DA5-21B2-7979-1275-E702CFF42910}"/>
              </a:ext>
            </a:extLst>
          </p:cNvPr>
          <p:cNvGraphicFramePr>
            <a:graphicFrameLocks noGrp="1"/>
          </p:cNvGraphicFramePr>
          <p:nvPr>
            <p:ph idx="1"/>
            <p:extLst>
              <p:ext uri="{D42A27DB-BD31-4B8C-83A1-F6EECF244321}">
                <p14:modId xmlns:p14="http://schemas.microsoft.com/office/powerpoint/2010/main" val="1774033661"/>
              </p:ext>
            </p:extLst>
          </p:nvPr>
        </p:nvGraphicFramePr>
        <p:xfrm>
          <a:off x="539748" y="3807112"/>
          <a:ext cx="11110913" cy="2189799"/>
        </p:xfrm>
        <a:graphic>
          <a:graphicData uri="http://schemas.openxmlformats.org/drawingml/2006/table">
            <a:tbl>
              <a:tblPr firstRow="1" firstCol="1" bandRow="1">
                <a:tableStyleId>{5C22544A-7EE6-4342-B048-85BDC9FD1C3A}</a:tableStyleId>
              </a:tblPr>
              <a:tblGrid>
                <a:gridCol w="1628860">
                  <a:extLst>
                    <a:ext uri="{9D8B030D-6E8A-4147-A177-3AD203B41FA5}">
                      <a16:colId xmlns:a16="http://schemas.microsoft.com/office/drawing/2014/main" val="3268264090"/>
                    </a:ext>
                  </a:extLst>
                </a:gridCol>
                <a:gridCol w="1368864">
                  <a:extLst>
                    <a:ext uri="{9D8B030D-6E8A-4147-A177-3AD203B41FA5}">
                      <a16:colId xmlns:a16="http://schemas.microsoft.com/office/drawing/2014/main" val="717634696"/>
                    </a:ext>
                  </a:extLst>
                </a:gridCol>
                <a:gridCol w="1239978">
                  <a:extLst>
                    <a:ext uri="{9D8B030D-6E8A-4147-A177-3AD203B41FA5}">
                      <a16:colId xmlns:a16="http://schemas.microsoft.com/office/drawing/2014/main" val="843500675"/>
                    </a:ext>
                  </a:extLst>
                </a:gridCol>
                <a:gridCol w="1184423">
                  <a:extLst>
                    <a:ext uri="{9D8B030D-6E8A-4147-A177-3AD203B41FA5}">
                      <a16:colId xmlns:a16="http://schemas.microsoft.com/office/drawing/2014/main" val="1095342966"/>
                    </a:ext>
                  </a:extLst>
                </a:gridCol>
                <a:gridCol w="1371087">
                  <a:extLst>
                    <a:ext uri="{9D8B030D-6E8A-4147-A177-3AD203B41FA5}">
                      <a16:colId xmlns:a16="http://schemas.microsoft.com/office/drawing/2014/main" val="1456991134"/>
                    </a:ext>
                  </a:extLst>
                </a:gridCol>
                <a:gridCol w="1371087">
                  <a:extLst>
                    <a:ext uri="{9D8B030D-6E8A-4147-A177-3AD203B41FA5}">
                      <a16:colId xmlns:a16="http://schemas.microsoft.com/office/drawing/2014/main" val="2851598056"/>
                    </a:ext>
                  </a:extLst>
                </a:gridCol>
                <a:gridCol w="1242200">
                  <a:extLst>
                    <a:ext uri="{9D8B030D-6E8A-4147-A177-3AD203B41FA5}">
                      <a16:colId xmlns:a16="http://schemas.microsoft.com/office/drawing/2014/main" val="4173551552"/>
                    </a:ext>
                  </a:extLst>
                </a:gridCol>
                <a:gridCol w="797951">
                  <a:extLst>
                    <a:ext uri="{9D8B030D-6E8A-4147-A177-3AD203B41FA5}">
                      <a16:colId xmlns:a16="http://schemas.microsoft.com/office/drawing/2014/main" val="3460033977"/>
                    </a:ext>
                  </a:extLst>
                </a:gridCol>
                <a:gridCol w="906463">
                  <a:extLst>
                    <a:ext uri="{9D8B030D-6E8A-4147-A177-3AD203B41FA5}">
                      <a16:colId xmlns:a16="http://schemas.microsoft.com/office/drawing/2014/main" val="3015768307"/>
                    </a:ext>
                  </a:extLst>
                </a:gridCol>
              </a:tblGrid>
              <a:tr h="91440">
                <a:tc rowSpan="2">
                  <a:txBody>
                    <a:bodyPr/>
                    <a:lstStyle/>
                    <a:p>
                      <a:pPr marL="0" marR="0" algn="ctr">
                        <a:lnSpc>
                          <a:spcPct val="115000"/>
                        </a:lnSpc>
                        <a:spcBef>
                          <a:spcPts val="0"/>
                        </a:spcBef>
                        <a:spcAft>
                          <a:spcPts val="0"/>
                        </a:spcAft>
                      </a:pPr>
                      <a:r>
                        <a:rPr lang="en-US" sz="1200" b="1" dirty="0">
                          <a:effectLst/>
                        </a:rPr>
                        <a:t>Program Administrator</a:t>
                      </a:r>
                      <a:endParaRPr lang="en-US"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gridSpan="4">
                  <a:txBody>
                    <a:bodyPr/>
                    <a:lstStyle/>
                    <a:p>
                      <a:pPr marL="0" marR="0" algn="ctr">
                        <a:lnSpc>
                          <a:spcPct val="115000"/>
                        </a:lnSpc>
                        <a:spcBef>
                          <a:spcPts val="0"/>
                        </a:spcBef>
                        <a:spcAft>
                          <a:spcPts val="0"/>
                        </a:spcAft>
                      </a:pPr>
                      <a:r>
                        <a:rPr lang="en-US" sz="1200" b="1">
                          <a:effectLst/>
                        </a:rPr>
                        <a:t>First-year</a:t>
                      </a:r>
                      <a:endParaRPr lang="en-US" sz="12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lnSpc>
                          <a:spcPct val="115000"/>
                        </a:lnSpc>
                        <a:spcBef>
                          <a:spcPts val="0"/>
                        </a:spcBef>
                        <a:spcAft>
                          <a:spcPts val="0"/>
                        </a:spcAft>
                      </a:pPr>
                      <a:r>
                        <a:rPr lang="en-US" sz="1200" b="1" dirty="0">
                          <a:effectLst/>
                        </a:rPr>
                        <a:t>Lifecycle</a:t>
                      </a:r>
                      <a:endParaRPr lang="en-US"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11836029"/>
                  </a:ext>
                </a:extLst>
              </a:tr>
              <a:tr h="91440">
                <a:tc vMerge="1">
                  <a:txBody>
                    <a:bodyPr/>
                    <a:lstStyle/>
                    <a:p>
                      <a:endParaRPr lang="en-GB"/>
                    </a:p>
                  </a:txBody>
                  <a:tcPr/>
                </a:tc>
                <a:tc>
                  <a:txBody>
                    <a:bodyPr/>
                    <a:lstStyle/>
                    <a:p>
                      <a:pPr marL="0" marR="0" algn="ctr">
                        <a:lnSpc>
                          <a:spcPct val="115000"/>
                        </a:lnSpc>
                        <a:spcBef>
                          <a:spcPts val="0"/>
                        </a:spcBef>
                        <a:spcAft>
                          <a:spcPts val="0"/>
                        </a:spcAft>
                      </a:pPr>
                      <a:r>
                        <a:rPr lang="en-GB" sz="1200" b="1">
                          <a:solidFill>
                            <a:schemeClr val="bg1"/>
                          </a:solidFill>
                          <a:effectLst/>
                        </a:rPr>
                        <a:t>Evaluated Gross Savings</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Net Savings </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NTGR </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Relative precision</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Evaluated Gross Savings</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Net Savings </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NTGR</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dirty="0">
                          <a:solidFill>
                            <a:schemeClr val="bg1"/>
                          </a:solidFill>
                          <a:effectLst/>
                        </a:rPr>
                        <a:t>Relative precision</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570085466"/>
                  </a:ext>
                </a:extLst>
              </a:tr>
              <a:tr h="91440">
                <a:tc gridSpan="9">
                  <a:txBody>
                    <a:bodyPr/>
                    <a:lstStyle/>
                    <a:p>
                      <a:pPr marL="0" marR="0" algn="ctr">
                        <a:lnSpc>
                          <a:spcPct val="115000"/>
                        </a:lnSpc>
                        <a:spcBef>
                          <a:spcPts val="0"/>
                        </a:spcBef>
                        <a:spcAft>
                          <a:spcPts val="0"/>
                        </a:spcAft>
                      </a:pPr>
                      <a:r>
                        <a:rPr lang="en-US" sz="1200" b="1" dirty="0">
                          <a:effectLst/>
                        </a:rPr>
                        <a:t>Energy (Therms/1,000)</a:t>
                      </a:r>
                      <a:endParaRPr lang="en-US"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11637471"/>
                  </a:ext>
                </a:extLst>
              </a:tr>
              <a:tr h="91440">
                <a:tc>
                  <a:txBody>
                    <a:bodyPr/>
                    <a:lstStyle/>
                    <a:p>
                      <a:pPr marL="0" marR="0">
                        <a:lnSpc>
                          <a:spcPct val="115000"/>
                        </a:lnSpc>
                        <a:spcBef>
                          <a:spcPts val="0"/>
                        </a:spcBef>
                        <a:spcAft>
                          <a:spcPts val="0"/>
                        </a:spcAft>
                      </a:pPr>
                      <a:r>
                        <a:rPr lang="en-US" sz="1200" dirty="0">
                          <a:effectLst/>
                        </a:rPr>
                        <a:t>MCE</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139</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139</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100%</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0%</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867</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867</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100%</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0%</a:t>
                      </a:r>
                      <a:endParaRPr lang="en-US" sz="16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779292155"/>
                  </a:ext>
                </a:extLst>
              </a:tr>
              <a:tr h="91440">
                <a:tc>
                  <a:txBody>
                    <a:bodyPr/>
                    <a:lstStyle/>
                    <a:p>
                      <a:pPr marL="0" marR="0">
                        <a:lnSpc>
                          <a:spcPct val="115000"/>
                        </a:lnSpc>
                        <a:spcBef>
                          <a:spcPts val="0"/>
                        </a:spcBef>
                        <a:spcAft>
                          <a:spcPts val="0"/>
                        </a:spcAft>
                      </a:pPr>
                      <a:r>
                        <a:rPr lang="en-US" sz="1200" dirty="0">
                          <a:effectLst/>
                        </a:rPr>
                        <a:t>PG&amp;E</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1,611</a:t>
                      </a:r>
                      <a:endParaRPr lang="en-US" sz="1600" kern="120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1,527</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95%</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6%</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9,947</a:t>
                      </a:r>
                      <a:endParaRPr lang="en-US" sz="1600" kern="120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9,414</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95%</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6%</a:t>
                      </a:r>
                      <a:endParaRPr lang="en-US" sz="16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682342158"/>
                  </a:ext>
                </a:extLst>
              </a:tr>
              <a:tr h="91440">
                <a:tc>
                  <a:txBody>
                    <a:bodyPr/>
                    <a:lstStyle/>
                    <a:p>
                      <a:pPr marL="0" marR="0">
                        <a:lnSpc>
                          <a:spcPct val="115000"/>
                        </a:lnSpc>
                        <a:spcBef>
                          <a:spcPts val="0"/>
                        </a:spcBef>
                        <a:spcAft>
                          <a:spcPts val="0"/>
                        </a:spcAft>
                      </a:pPr>
                      <a:r>
                        <a:rPr lang="en-US" sz="1200" dirty="0">
                          <a:effectLst/>
                        </a:rPr>
                        <a:t>SCG</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610</a:t>
                      </a:r>
                      <a:endParaRPr lang="en-US" sz="1600" kern="120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608</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100%</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0%</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3,208</a:t>
                      </a:r>
                      <a:endParaRPr lang="en-US" sz="1600" kern="120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3,192</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100%</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1%</a:t>
                      </a:r>
                      <a:endParaRPr lang="en-US" sz="16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729539490"/>
                  </a:ext>
                </a:extLst>
              </a:tr>
              <a:tr h="91440">
                <a:tc>
                  <a:txBody>
                    <a:bodyPr/>
                    <a:lstStyle/>
                    <a:p>
                      <a:pPr marL="0" marR="0">
                        <a:lnSpc>
                          <a:spcPct val="115000"/>
                        </a:lnSpc>
                        <a:spcBef>
                          <a:spcPts val="0"/>
                        </a:spcBef>
                        <a:spcAft>
                          <a:spcPts val="0"/>
                        </a:spcAft>
                      </a:pPr>
                      <a:r>
                        <a:rPr lang="en-US" sz="1200" dirty="0">
                          <a:effectLst/>
                        </a:rPr>
                        <a:t>SDG&amp;E</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89</a:t>
                      </a:r>
                      <a:endParaRPr lang="en-US" sz="1600" kern="120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89</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100%</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0%</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a:solidFill>
                            <a:schemeClr val="bg1">
                              <a:lumMod val="50000"/>
                            </a:schemeClr>
                          </a:solidFill>
                          <a:effectLst/>
                          <a:latin typeface="+mn-lt"/>
                          <a:ea typeface="+mn-ea"/>
                          <a:cs typeface="Times New Roman" panose="02020603050405020304" pitchFamily="18" charset="0"/>
                        </a:rPr>
                        <a:t>444</a:t>
                      </a:r>
                      <a:endParaRPr lang="en-US" sz="1600" kern="120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kern="1200" dirty="0">
                          <a:solidFill>
                            <a:schemeClr val="bg1">
                              <a:lumMod val="50000"/>
                            </a:schemeClr>
                          </a:solidFill>
                          <a:effectLst/>
                          <a:latin typeface="+mn-lt"/>
                          <a:ea typeface="+mn-ea"/>
                          <a:cs typeface="Times New Roman" panose="02020603050405020304" pitchFamily="18" charset="0"/>
                        </a:rPr>
                        <a:t>444</a:t>
                      </a:r>
                      <a:endParaRPr lang="en-US" sz="1600"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100%</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0%</a:t>
                      </a:r>
                      <a:endParaRPr lang="en-US" sz="16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844490872"/>
                  </a:ext>
                </a:extLst>
              </a:tr>
              <a:tr h="0">
                <a:tc>
                  <a:txBody>
                    <a:bodyPr/>
                    <a:lstStyle/>
                    <a:p>
                      <a:pPr marL="0" marR="0">
                        <a:lnSpc>
                          <a:spcPct val="115000"/>
                        </a:lnSpc>
                        <a:spcBef>
                          <a:spcPts val="0"/>
                        </a:spcBef>
                        <a:spcAft>
                          <a:spcPts val="0"/>
                        </a:spcAft>
                      </a:pPr>
                      <a:r>
                        <a:rPr lang="en-US" sz="1200" dirty="0">
                          <a:effectLst/>
                        </a:rPr>
                        <a:t>Statewide</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2,449</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2,363</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97%</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4%</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14,466</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bg1">
                              <a:lumMod val="50000"/>
                            </a:schemeClr>
                          </a:solidFill>
                          <a:effectLst/>
                          <a:latin typeface="+mn-lt"/>
                          <a:ea typeface="+mn-ea"/>
                          <a:cs typeface="Times New Roman" panose="02020603050405020304" pitchFamily="18" charset="0"/>
                        </a:rPr>
                        <a:t>13,917</a:t>
                      </a:r>
                      <a:endParaRPr lang="en-US" sz="1600" b="1" kern="1200" dirty="0">
                        <a:solidFill>
                          <a:schemeClr val="bg1">
                            <a:lumMod val="50000"/>
                          </a:schemeClr>
                        </a:solidFill>
                        <a:effectLst/>
                        <a:latin typeface="+mn-lt"/>
                        <a:ea typeface="+mn-ea"/>
                        <a:cs typeface="Times New Roman" panose="02020603050405020304" pitchFamily="18"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97%</a:t>
                      </a:r>
                      <a:endParaRPr lang="en-US" sz="1600" b="1" kern="1200" dirty="0">
                        <a:solidFill>
                          <a:schemeClr val="dk1"/>
                        </a:solidFill>
                        <a:effectLst/>
                        <a:latin typeface="+mn-lt"/>
                        <a:ea typeface="+mn-ea"/>
                        <a:cs typeface="+mn-cs"/>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GB" sz="1600" b="1" kern="1200" dirty="0">
                          <a:solidFill>
                            <a:schemeClr val="dk1"/>
                          </a:solidFill>
                          <a:effectLst/>
                          <a:latin typeface="+mn-lt"/>
                          <a:ea typeface="+mn-ea"/>
                          <a:cs typeface="+mn-cs"/>
                        </a:rPr>
                        <a:t>4%</a:t>
                      </a:r>
                      <a:endParaRPr lang="en-US" sz="16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687100951"/>
                  </a:ext>
                </a:extLst>
              </a:tr>
            </a:tbl>
          </a:graphicData>
        </a:graphic>
      </p:graphicFrame>
      <p:sp>
        <p:nvSpPr>
          <p:cNvPr id="5" name="Title 1">
            <a:extLst>
              <a:ext uri="{FF2B5EF4-FFF2-40B4-BE49-F238E27FC236}">
                <a16:creationId xmlns:a16="http://schemas.microsoft.com/office/drawing/2014/main" id="{19AD2179-1D7F-A535-A389-2A49E28B947D}"/>
              </a:ext>
            </a:extLst>
          </p:cNvPr>
          <p:cNvSpPr txBox="1">
            <a:spLocks/>
          </p:cNvSpPr>
          <p:nvPr/>
        </p:nvSpPr>
        <p:spPr>
          <a:xfrm>
            <a:off x="539750" y="908267"/>
            <a:ext cx="3863438" cy="382551"/>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a:lstStyle>
          <a:p>
            <a:r>
              <a:rPr lang="en-GB" sz="1800" b="1" dirty="0"/>
              <a:t>SEM method</a:t>
            </a:r>
          </a:p>
        </p:txBody>
      </p:sp>
      <p:graphicFrame>
        <p:nvGraphicFramePr>
          <p:cNvPr id="6" name="Content Placeholder 7">
            <a:extLst>
              <a:ext uri="{FF2B5EF4-FFF2-40B4-BE49-F238E27FC236}">
                <a16:creationId xmlns:a16="http://schemas.microsoft.com/office/drawing/2014/main" id="{EA1EBB09-A613-D64C-D341-CA9945A3CF6A}"/>
              </a:ext>
            </a:extLst>
          </p:cNvPr>
          <p:cNvGraphicFramePr>
            <a:graphicFrameLocks/>
          </p:cNvGraphicFramePr>
          <p:nvPr>
            <p:extLst>
              <p:ext uri="{D42A27DB-BD31-4B8C-83A1-F6EECF244321}">
                <p14:modId xmlns:p14="http://schemas.microsoft.com/office/powerpoint/2010/main" val="1323691210"/>
              </p:ext>
            </p:extLst>
          </p:nvPr>
        </p:nvGraphicFramePr>
        <p:xfrm>
          <a:off x="539749" y="1209876"/>
          <a:ext cx="11110913" cy="2189799"/>
        </p:xfrm>
        <a:graphic>
          <a:graphicData uri="http://schemas.openxmlformats.org/drawingml/2006/table">
            <a:tbl>
              <a:tblPr firstRow="1" firstCol="1" bandRow="1">
                <a:tableStyleId>{5C22544A-7EE6-4342-B048-85BDC9FD1C3A}</a:tableStyleId>
              </a:tblPr>
              <a:tblGrid>
                <a:gridCol w="1628860">
                  <a:extLst>
                    <a:ext uri="{9D8B030D-6E8A-4147-A177-3AD203B41FA5}">
                      <a16:colId xmlns:a16="http://schemas.microsoft.com/office/drawing/2014/main" val="3268264090"/>
                    </a:ext>
                  </a:extLst>
                </a:gridCol>
                <a:gridCol w="1368864">
                  <a:extLst>
                    <a:ext uri="{9D8B030D-6E8A-4147-A177-3AD203B41FA5}">
                      <a16:colId xmlns:a16="http://schemas.microsoft.com/office/drawing/2014/main" val="717634696"/>
                    </a:ext>
                  </a:extLst>
                </a:gridCol>
                <a:gridCol w="1239978">
                  <a:extLst>
                    <a:ext uri="{9D8B030D-6E8A-4147-A177-3AD203B41FA5}">
                      <a16:colId xmlns:a16="http://schemas.microsoft.com/office/drawing/2014/main" val="843500675"/>
                    </a:ext>
                  </a:extLst>
                </a:gridCol>
                <a:gridCol w="1184423">
                  <a:extLst>
                    <a:ext uri="{9D8B030D-6E8A-4147-A177-3AD203B41FA5}">
                      <a16:colId xmlns:a16="http://schemas.microsoft.com/office/drawing/2014/main" val="1095342966"/>
                    </a:ext>
                  </a:extLst>
                </a:gridCol>
                <a:gridCol w="1371087">
                  <a:extLst>
                    <a:ext uri="{9D8B030D-6E8A-4147-A177-3AD203B41FA5}">
                      <a16:colId xmlns:a16="http://schemas.microsoft.com/office/drawing/2014/main" val="1456991134"/>
                    </a:ext>
                  </a:extLst>
                </a:gridCol>
                <a:gridCol w="1371087">
                  <a:extLst>
                    <a:ext uri="{9D8B030D-6E8A-4147-A177-3AD203B41FA5}">
                      <a16:colId xmlns:a16="http://schemas.microsoft.com/office/drawing/2014/main" val="2851598056"/>
                    </a:ext>
                  </a:extLst>
                </a:gridCol>
                <a:gridCol w="1242200">
                  <a:extLst>
                    <a:ext uri="{9D8B030D-6E8A-4147-A177-3AD203B41FA5}">
                      <a16:colId xmlns:a16="http://schemas.microsoft.com/office/drawing/2014/main" val="4173551552"/>
                    </a:ext>
                  </a:extLst>
                </a:gridCol>
                <a:gridCol w="797951">
                  <a:extLst>
                    <a:ext uri="{9D8B030D-6E8A-4147-A177-3AD203B41FA5}">
                      <a16:colId xmlns:a16="http://schemas.microsoft.com/office/drawing/2014/main" val="3460033977"/>
                    </a:ext>
                  </a:extLst>
                </a:gridCol>
                <a:gridCol w="906463">
                  <a:extLst>
                    <a:ext uri="{9D8B030D-6E8A-4147-A177-3AD203B41FA5}">
                      <a16:colId xmlns:a16="http://schemas.microsoft.com/office/drawing/2014/main" val="3015768307"/>
                    </a:ext>
                  </a:extLst>
                </a:gridCol>
              </a:tblGrid>
              <a:tr h="91440">
                <a:tc rowSpan="2">
                  <a:txBody>
                    <a:bodyPr/>
                    <a:lstStyle/>
                    <a:p>
                      <a:pPr marL="0" marR="0" algn="ctr">
                        <a:lnSpc>
                          <a:spcPct val="115000"/>
                        </a:lnSpc>
                        <a:spcBef>
                          <a:spcPts val="0"/>
                        </a:spcBef>
                        <a:spcAft>
                          <a:spcPts val="0"/>
                        </a:spcAft>
                      </a:pPr>
                      <a:r>
                        <a:rPr lang="en-US" sz="1200" b="1" dirty="0">
                          <a:effectLst/>
                        </a:rPr>
                        <a:t>Program Administrator</a:t>
                      </a:r>
                      <a:endParaRPr lang="en-US"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gridSpan="4">
                  <a:txBody>
                    <a:bodyPr/>
                    <a:lstStyle/>
                    <a:p>
                      <a:pPr marL="0" marR="0" algn="ctr">
                        <a:lnSpc>
                          <a:spcPct val="115000"/>
                        </a:lnSpc>
                        <a:spcBef>
                          <a:spcPts val="0"/>
                        </a:spcBef>
                        <a:spcAft>
                          <a:spcPts val="0"/>
                        </a:spcAft>
                      </a:pPr>
                      <a:r>
                        <a:rPr lang="en-US" sz="1200" b="1">
                          <a:effectLst/>
                        </a:rPr>
                        <a:t>First-year</a:t>
                      </a:r>
                      <a:endParaRPr lang="en-US" sz="12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lnSpc>
                          <a:spcPct val="115000"/>
                        </a:lnSpc>
                        <a:spcBef>
                          <a:spcPts val="0"/>
                        </a:spcBef>
                        <a:spcAft>
                          <a:spcPts val="0"/>
                        </a:spcAft>
                      </a:pPr>
                      <a:r>
                        <a:rPr lang="en-US" sz="1200" b="1" dirty="0">
                          <a:effectLst/>
                        </a:rPr>
                        <a:t>Lifecycle</a:t>
                      </a:r>
                      <a:endParaRPr lang="en-US"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11836029"/>
                  </a:ext>
                </a:extLst>
              </a:tr>
              <a:tr h="91440">
                <a:tc vMerge="1">
                  <a:txBody>
                    <a:bodyPr/>
                    <a:lstStyle/>
                    <a:p>
                      <a:endParaRPr lang="en-GB"/>
                    </a:p>
                  </a:txBody>
                  <a:tcPr/>
                </a:tc>
                <a:tc>
                  <a:txBody>
                    <a:bodyPr/>
                    <a:lstStyle/>
                    <a:p>
                      <a:pPr marL="0" marR="0" algn="ctr">
                        <a:lnSpc>
                          <a:spcPct val="115000"/>
                        </a:lnSpc>
                        <a:spcBef>
                          <a:spcPts val="0"/>
                        </a:spcBef>
                        <a:spcAft>
                          <a:spcPts val="0"/>
                        </a:spcAft>
                      </a:pPr>
                      <a:r>
                        <a:rPr lang="en-GB" sz="1200" b="1" dirty="0">
                          <a:solidFill>
                            <a:schemeClr val="bg1"/>
                          </a:solidFill>
                          <a:effectLst/>
                        </a:rPr>
                        <a:t>Evaluated Gross Savings</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Net Savings </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NTGR </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dirty="0">
                          <a:solidFill>
                            <a:schemeClr val="bg1"/>
                          </a:solidFill>
                          <a:effectLst/>
                        </a:rPr>
                        <a:t>Relative precision</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a:solidFill>
                            <a:schemeClr val="bg1"/>
                          </a:solidFill>
                          <a:effectLst/>
                        </a:rPr>
                        <a:t>Evaluated Gross Savings</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dirty="0">
                          <a:solidFill>
                            <a:schemeClr val="bg1"/>
                          </a:solidFill>
                          <a:effectLst/>
                        </a:rPr>
                        <a:t>Net Savings </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dirty="0">
                          <a:solidFill>
                            <a:schemeClr val="bg1"/>
                          </a:solidFill>
                          <a:effectLst/>
                        </a:rPr>
                        <a:t>NTGR</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GB" sz="1200" b="1" dirty="0">
                          <a:solidFill>
                            <a:schemeClr val="bg1"/>
                          </a:solidFill>
                          <a:effectLst/>
                        </a:rPr>
                        <a:t>Relative precision</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570085466"/>
                  </a:ext>
                </a:extLst>
              </a:tr>
              <a:tr h="91440">
                <a:tc gridSpan="9">
                  <a:txBody>
                    <a:bodyPr/>
                    <a:lstStyle/>
                    <a:p>
                      <a:pPr marL="0" marR="0" algn="ctr">
                        <a:lnSpc>
                          <a:spcPct val="115000"/>
                        </a:lnSpc>
                        <a:spcBef>
                          <a:spcPts val="0"/>
                        </a:spcBef>
                        <a:spcAft>
                          <a:spcPts val="0"/>
                        </a:spcAft>
                      </a:pPr>
                      <a:r>
                        <a:rPr lang="en-US" sz="1200" b="1" dirty="0">
                          <a:effectLst/>
                        </a:rPr>
                        <a:t>Energy (Therms/1,000)</a:t>
                      </a:r>
                      <a:endParaRPr lang="en-US"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11637471"/>
                  </a:ext>
                </a:extLst>
              </a:tr>
              <a:tr h="91440">
                <a:tc>
                  <a:txBody>
                    <a:bodyPr/>
                    <a:lstStyle/>
                    <a:p>
                      <a:pPr marL="0" marR="0">
                        <a:lnSpc>
                          <a:spcPct val="115000"/>
                        </a:lnSpc>
                        <a:spcBef>
                          <a:spcPts val="0"/>
                        </a:spcBef>
                        <a:spcAft>
                          <a:spcPts val="0"/>
                        </a:spcAft>
                      </a:pPr>
                      <a:r>
                        <a:rPr lang="en-US" sz="1200" b="1" dirty="0">
                          <a:effectLst/>
                        </a:rPr>
                        <a:t>MCE</a:t>
                      </a:r>
                      <a:endParaRPr lang="en-US"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139</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139</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100%</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0%</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867</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a:solidFill>
                            <a:schemeClr val="bg1">
                              <a:lumMod val="50000"/>
                            </a:schemeClr>
                          </a:solidFill>
                          <a:effectLst/>
                          <a:latin typeface="+mn-lt"/>
                          <a:ea typeface="+mn-ea"/>
                          <a:cs typeface="Times New Roman" panose="02020603050405020304" pitchFamily="18" charset="0"/>
                        </a:rPr>
                        <a:t>867</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100%</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0%</a:t>
                      </a:r>
                    </a:p>
                  </a:txBody>
                  <a:tcPr marL="0" marR="0" marT="0" marB="0" anchor="ctr"/>
                </a:tc>
                <a:extLst>
                  <a:ext uri="{0D108BD9-81ED-4DB2-BD59-A6C34878D82A}">
                    <a16:rowId xmlns:a16="http://schemas.microsoft.com/office/drawing/2014/main" val="2779292155"/>
                  </a:ext>
                </a:extLst>
              </a:tr>
              <a:tr h="91440">
                <a:tc>
                  <a:txBody>
                    <a:bodyPr/>
                    <a:lstStyle/>
                    <a:p>
                      <a:pPr marL="0" marR="0">
                        <a:lnSpc>
                          <a:spcPct val="115000"/>
                        </a:lnSpc>
                        <a:spcBef>
                          <a:spcPts val="0"/>
                        </a:spcBef>
                        <a:spcAft>
                          <a:spcPts val="0"/>
                        </a:spcAft>
                      </a:pPr>
                      <a:r>
                        <a:rPr lang="en-US" sz="1200" b="1" dirty="0">
                          <a:effectLst/>
                        </a:rPr>
                        <a:t>PG&amp;E</a:t>
                      </a:r>
                      <a:endParaRPr lang="en-US"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US" sz="1600" kern="1200">
                          <a:solidFill>
                            <a:schemeClr val="bg1">
                              <a:lumMod val="50000"/>
                            </a:schemeClr>
                          </a:solidFill>
                          <a:effectLst/>
                          <a:latin typeface="+mn-lt"/>
                          <a:ea typeface="+mn-ea"/>
                          <a:cs typeface="Times New Roman" panose="02020603050405020304" pitchFamily="18" charset="0"/>
                        </a:rPr>
                        <a:t>1,611</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1,559</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97%</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4%</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9,947</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9,654</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97%</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4%</a:t>
                      </a:r>
                    </a:p>
                  </a:txBody>
                  <a:tcPr marL="0" marR="0" marT="0" marB="0" anchor="ctr"/>
                </a:tc>
                <a:extLst>
                  <a:ext uri="{0D108BD9-81ED-4DB2-BD59-A6C34878D82A}">
                    <a16:rowId xmlns:a16="http://schemas.microsoft.com/office/drawing/2014/main" val="2682342158"/>
                  </a:ext>
                </a:extLst>
              </a:tr>
              <a:tr h="91440">
                <a:tc>
                  <a:txBody>
                    <a:bodyPr/>
                    <a:lstStyle/>
                    <a:p>
                      <a:pPr marL="0" marR="0">
                        <a:lnSpc>
                          <a:spcPct val="115000"/>
                        </a:lnSpc>
                        <a:spcBef>
                          <a:spcPts val="0"/>
                        </a:spcBef>
                        <a:spcAft>
                          <a:spcPts val="0"/>
                        </a:spcAft>
                      </a:pPr>
                      <a:r>
                        <a:rPr lang="en-US" sz="1200" b="1" dirty="0">
                          <a:effectLst/>
                        </a:rPr>
                        <a:t>SCG</a:t>
                      </a:r>
                      <a:endParaRPr lang="en-US"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610</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609</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100%</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0%</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3,208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3,201</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100%</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0%</a:t>
                      </a:r>
                    </a:p>
                  </a:txBody>
                  <a:tcPr marL="0" marR="0" marT="0" marB="0" anchor="ctr"/>
                </a:tc>
                <a:extLst>
                  <a:ext uri="{0D108BD9-81ED-4DB2-BD59-A6C34878D82A}">
                    <a16:rowId xmlns:a16="http://schemas.microsoft.com/office/drawing/2014/main" val="729539490"/>
                  </a:ext>
                </a:extLst>
              </a:tr>
              <a:tr h="91440">
                <a:tc>
                  <a:txBody>
                    <a:bodyPr/>
                    <a:lstStyle/>
                    <a:p>
                      <a:pPr marL="0" marR="0">
                        <a:lnSpc>
                          <a:spcPct val="115000"/>
                        </a:lnSpc>
                        <a:spcBef>
                          <a:spcPts val="0"/>
                        </a:spcBef>
                        <a:spcAft>
                          <a:spcPts val="0"/>
                        </a:spcAft>
                      </a:pPr>
                      <a:r>
                        <a:rPr lang="en-US" sz="1200" b="1" dirty="0">
                          <a:effectLst/>
                        </a:rPr>
                        <a:t>SDG&amp;E</a:t>
                      </a:r>
                      <a:endParaRPr lang="en-US"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US" sz="1600" kern="1200">
                          <a:solidFill>
                            <a:schemeClr val="bg1">
                              <a:lumMod val="50000"/>
                            </a:schemeClr>
                          </a:solidFill>
                          <a:effectLst/>
                          <a:latin typeface="+mn-lt"/>
                          <a:ea typeface="+mn-ea"/>
                          <a:cs typeface="Times New Roman" panose="02020603050405020304" pitchFamily="18" charset="0"/>
                        </a:rPr>
                        <a:t>89</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89</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100%</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0%</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a:solidFill>
                            <a:schemeClr val="bg1">
                              <a:lumMod val="50000"/>
                            </a:schemeClr>
                          </a:solidFill>
                          <a:effectLst/>
                          <a:latin typeface="+mn-lt"/>
                          <a:ea typeface="+mn-ea"/>
                          <a:cs typeface="Times New Roman" panose="02020603050405020304" pitchFamily="18" charset="0"/>
                        </a:rPr>
                        <a:t>444</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444</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100%</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0%</a:t>
                      </a:r>
                    </a:p>
                  </a:txBody>
                  <a:tcPr marL="0" marR="0" marT="0" marB="0" anchor="ctr"/>
                </a:tc>
                <a:extLst>
                  <a:ext uri="{0D108BD9-81ED-4DB2-BD59-A6C34878D82A}">
                    <a16:rowId xmlns:a16="http://schemas.microsoft.com/office/drawing/2014/main" val="844490872"/>
                  </a:ext>
                </a:extLst>
              </a:tr>
              <a:tr h="0">
                <a:tc>
                  <a:txBody>
                    <a:bodyPr/>
                    <a:lstStyle/>
                    <a:p>
                      <a:pPr marL="0" marR="0">
                        <a:lnSpc>
                          <a:spcPct val="115000"/>
                        </a:lnSpc>
                        <a:spcBef>
                          <a:spcPts val="0"/>
                        </a:spcBef>
                        <a:spcAft>
                          <a:spcPts val="0"/>
                        </a:spcAft>
                      </a:pPr>
                      <a:r>
                        <a:rPr lang="en-US" sz="1200" b="1" dirty="0">
                          <a:effectLst/>
                        </a:rPr>
                        <a:t>Statewide</a:t>
                      </a:r>
                      <a:endParaRPr lang="en-US"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bg1">
                              <a:lumMod val="50000"/>
                            </a:schemeClr>
                          </a:solidFill>
                          <a:effectLst/>
                          <a:latin typeface="+mn-lt"/>
                          <a:ea typeface="+mn-ea"/>
                          <a:cs typeface="Times New Roman" panose="02020603050405020304" pitchFamily="18" charset="0"/>
                        </a:rPr>
                        <a:t>2,449</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bg1">
                              <a:lumMod val="50000"/>
                            </a:schemeClr>
                          </a:solidFill>
                          <a:effectLst/>
                          <a:latin typeface="+mn-lt"/>
                          <a:ea typeface="+mn-ea"/>
                          <a:cs typeface="Times New Roman" panose="02020603050405020304" pitchFamily="18" charset="0"/>
                        </a:rPr>
                        <a:t>2,396</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98%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3%</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bg1">
                              <a:lumMod val="50000"/>
                            </a:schemeClr>
                          </a:solidFill>
                          <a:effectLst/>
                          <a:latin typeface="+mn-lt"/>
                          <a:ea typeface="+mn-ea"/>
                          <a:cs typeface="Times New Roman" panose="02020603050405020304" pitchFamily="18" charset="0"/>
                        </a:rPr>
                        <a:t>14,466</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bg1">
                              <a:lumMod val="50000"/>
                            </a:schemeClr>
                          </a:solidFill>
                          <a:effectLst/>
                          <a:latin typeface="+mn-lt"/>
                          <a:ea typeface="+mn-ea"/>
                          <a:cs typeface="Times New Roman" panose="02020603050405020304" pitchFamily="18" charset="0"/>
                        </a:rPr>
                        <a:t>14,167</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98%</a:t>
                      </a:r>
                    </a:p>
                  </a:txBody>
                  <a:tcPr marL="0" marR="0" marT="0" marB="0" anchor="ctr"/>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2%</a:t>
                      </a:r>
                    </a:p>
                  </a:txBody>
                  <a:tcPr marL="0" marR="0" marT="0" marB="0" anchor="ctr"/>
                </a:tc>
                <a:extLst>
                  <a:ext uri="{0D108BD9-81ED-4DB2-BD59-A6C34878D82A}">
                    <a16:rowId xmlns:a16="http://schemas.microsoft.com/office/drawing/2014/main" val="1687100951"/>
                  </a:ext>
                </a:extLst>
              </a:tr>
            </a:tbl>
          </a:graphicData>
        </a:graphic>
      </p:graphicFrame>
      <p:sp>
        <p:nvSpPr>
          <p:cNvPr id="7" name="Title 1">
            <a:extLst>
              <a:ext uri="{FF2B5EF4-FFF2-40B4-BE49-F238E27FC236}">
                <a16:creationId xmlns:a16="http://schemas.microsoft.com/office/drawing/2014/main" id="{737ECE91-EB62-4AF7-EC6F-9DDF7E67F3E9}"/>
              </a:ext>
            </a:extLst>
          </p:cNvPr>
          <p:cNvSpPr txBox="1">
            <a:spLocks/>
          </p:cNvSpPr>
          <p:nvPr/>
        </p:nvSpPr>
        <p:spPr>
          <a:xfrm>
            <a:off x="539750" y="3556460"/>
            <a:ext cx="3863438" cy="382551"/>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a:lstStyle>
          <a:p>
            <a:r>
              <a:rPr lang="en-GB" sz="1800" b="1" dirty="0"/>
              <a:t>Standard method</a:t>
            </a:r>
          </a:p>
        </p:txBody>
      </p:sp>
    </p:spTree>
    <p:extLst>
      <p:ext uri="{BB962C8B-B14F-4D97-AF65-F5344CB8AC3E}">
        <p14:creationId xmlns:p14="http://schemas.microsoft.com/office/powerpoint/2010/main" val="112706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8661-1107-50DC-83EA-B7FFFD6440E2}"/>
              </a:ext>
            </a:extLst>
          </p:cNvPr>
          <p:cNvSpPr>
            <a:spLocks noGrp="1"/>
          </p:cNvSpPr>
          <p:nvPr>
            <p:ph type="title"/>
          </p:nvPr>
        </p:nvSpPr>
        <p:spPr/>
        <p:txBody>
          <a:bodyPr/>
          <a:lstStyle/>
          <a:p>
            <a:r>
              <a:rPr lang="en-GB"/>
              <a:t>Contribution of capital measures to SEM savings</a:t>
            </a:r>
          </a:p>
        </p:txBody>
      </p:sp>
      <p:graphicFrame>
        <p:nvGraphicFramePr>
          <p:cNvPr id="5" name="Content Placeholder 4">
            <a:extLst>
              <a:ext uri="{FF2B5EF4-FFF2-40B4-BE49-F238E27FC236}">
                <a16:creationId xmlns:a16="http://schemas.microsoft.com/office/drawing/2014/main" id="{0DCE45F0-737E-628B-9BEE-6C7F4D1BA76B}"/>
              </a:ext>
            </a:extLst>
          </p:cNvPr>
          <p:cNvGraphicFramePr>
            <a:graphicFrameLocks noGrp="1"/>
          </p:cNvGraphicFramePr>
          <p:nvPr>
            <p:ph idx="1"/>
            <p:extLst>
              <p:ext uri="{D42A27DB-BD31-4B8C-83A1-F6EECF244321}">
                <p14:modId xmlns:p14="http://schemas.microsoft.com/office/powerpoint/2010/main" val="1695482876"/>
              </p:ext>
            </p:extLst>
          </p:nvPr>
        </p:nvGraphicFramePr>
        <p:xfrm>
          <a:off x="673200" y="1600200"/>
          <a:ext cx="9746998" cy="2444663"/>
        </p:xfrm>
        <a:graphic>
          <a:graphicData uri="http://schemas.openxmlformats.org/drawingml/2006/table">
            <a:tbl>
              <a:tblPr firstRow="1" firstCol="1" bandRow="1">
                <a:tableStyleId>{5C22544A-7EE6-4342-B048-85BDC9FD1C3A}</a:tableStyleId>
              </a:tblPr>
              <a:tblGrid>
                <a:gridCol w="1319816">
                  <a:extLst>
                    <a:ext uri="{9D8B030D-6E8A-4147-A177-3AD203B41FA5}">
                      <a16:colId xmlns:a16="http://schemas.microsoft.com/office/drawing/2014/main" val="2472650753"/>
                    </a:ext>
                  </a:extLst>
                </a:gridCol>
                <a:gridCol w="1403899">
                  <a:extLst>
                    <a:ext uri="{9D8B030D-6E8A-4147-A177-3AD203B41FA5}">
                      <a16:colId xmlns:a16="http://schemas.microsoft.com/office/drawing/2014/main" val="1144186624"/>
                    </a:ext>
                  </a:extLst>
                </a:gridCol>
                <a:gridCol w="1404846">
                  <a:extLst>
                    <a:ext uri="{9D8B030D-6E8A-4147-A177-3AD203B41FA5}">
                      <a16:colId xmlns:a16="http://schemas.microsoft.com/office/drawing/2014/main" val="3489808888"/>
                    </a:ext>
                  </a:extLst>
                </a:gridCol>
                <a:gridCol w="1404846">
                  <a:extLst>
                    <a:ext uri="{9D8B030D-6E8A-4147-A177-3AD203B41FA5}">
                      <a16:colId xmlns:a16="http://schemas.microsoft.com/office/drawing/2014/main" val="2207066981"/>
                    </a:ext>
                  </a:extLst>
                </a:gridCol>
                <a:gridCol w="1403899">
                  <a:extLst>
                    <a:ext uri="{9D8B030D-6E8A-4147-A177-3AD203B41FA5}">
                      <a16:colId xmlns:a16="http://schemas.microsoft.com/office/drawing/2014/main" val="3439875229"/>
                    </a:ext>
                  </a:extLst>
                </a:gridCol>
                <a:gridCol w="1404846">
                  <a:extLst>
                    <a:ext uri="{9D8B030D-6E8A-4147-A177-3AD203B41FA5}">
                      <a16:colId xmlns:a16="http://schemas.microsoft.com/office/drawing/2014/main" val="2432008543"/>
                    </a:ext>
                  </a:extLst>
                </a:gridCol>
                <a:gridCol w="1404846">
                  <a:extLst>
                    <a:ext uri="{9D8B030D-6E8A-4147-A177-3AD203B41FA5}">
                      <a16:colId xmlns:a16="http://schemas.microsoft.com/office/drawing/2014/main" val="1602008293"/>
                    </a:ext>
                  </a:extLst>
                </a:gridCol>
              </a:tblGrid>
              <a:tr h="615852">
                <a:tc>
                  <a:txBody>
                    <a:bodyPr/>
                    <a:lstStyle/>
                    <a:p>
                      <a:pPr marL="0" marR="0" algn="ctr">
                        <a:spcBef>
                          <a:spcPts val="0"/>
                        </a:spcBef>
                        <a:spcAft>
                          <a:spcPts val="0"/>
                        </a:spcAft>
                      </a:pPr>
                      <a:r>
                        <a:rPr lang="en-US" sz="1400" dirty="0">
                          <a:effectLst/>
                        </a:rPr>
                        <a:t>PA</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nchor="ctr"/>
                </a:tc>
                <a:tc>
                  <a:txBody>
                    <a:bodyPr/>
                    <a:lstStyle/>
                    <a:p>
                      <a:pPr marL="0" marR="0" algn="ctr">
                        <a:spcBef>
                          <a:spcPts val="0"/>
                        </a:spcBef>
                        <a:spcAft>
                          <a:spcPts val="0"/>
                        </a:spcAft>
                      </a:pPr>
                      <a:r>
                        <a:rPr lang="en-US" sz="1400" dirty="0">
                          <a:effectLst/>
                        </a:rPr>
                        <a:t>Total MMBtu savings</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nchor="ctr"/>
                </a:tc>
                <a:tc>
                  <a:txBody>
                    <a:bodyPr/>
                    <a:lstStyle/>
                    <a:p>
                      <a:pPr marL="0" marR="0" algn="ctr">
                        <a:spcBef>
                          <a:spcPts val="0"/>
                        </a:spcBef>
                        <a:spcAft>
                          <a:spcPts val="0"/>
                        </a:spcAft>
                      </a:pPr>
                      <a:r>
                        <a:rPr lang="en-US" sz="1400">
                          <a:effectLst/>
                        </a:rPr>
                        <a:t>Percent of capital MMBtu</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nchor="ctr"/>
                </a:tc>
                <a:tc>
                  <a:txBody>
                    <a:bodyPr/>
                    <a:lstStyle/>
                    <a:p>
                      <a:pPr marL="0" marR="0" algn="ctr">
                        <a:spcBef>
                          <a:spcPts val="0"/>
                        </a:spcBef>
                        <a:spcAft>
                          <a:spcPts val="0"/>
                        </a:spcAft>
                      </a:pPr>
                      <a:r>
                        <a:rPr lang="en-US" sz="1400">
                          <a:effectLst/>
                        </a:rPr>
                        <a:t>Total kWh savings</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nchor="ctr"/>
                </a:tc>
                <a:tc>
                  <a:txBody>
                    <a:bodyPr/>
                    <a:lstStyle/>
                    <a:p>
                      <a:pPr marL="0" marR="0" algn="ctr">
                        <a:spcBef>
                          <a:spcPts val="0"/>
                        </a:spcBef>
                        <a:spcAft>
                          <a:spcPts val="0"/>
                        </a:spcAft>
                      </a:pPr>
                      <a:r>
                        <a:rPr lang="en-US" sz="1400" dirty="0">
                          <a:effectLst/>
                        </a:rPr>
                        <a:t>Percent of capital kWh</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nchor="ctr"/>
                </a:tc>
                <a:tc>
                  <a:txBody>
                    <a:bodyPr/>
                    <a:lstStyle/>
                    <a:p>
                      <a:pPr marL="0" marR="0" algn="ctr">
                        <a:spcBef>
                          <a:spcPts val="0"/>
                        </a:spcBef>
                        <a:spcAft>
                          <a:spcPts val="0"/>
                        </a:spcAft>
                      </a:pPr>
                      <a:r>
                        <a:rPr lang="en-US" sz="1400">
                          <a:effectLst/>
                        </a:rPr>
                        <a:t>Total therm savings</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nchor="ctr"/>
                </a:tc>
                <a:tc>
                  <a:txBody>
                    <a:bodyPr/>
                    <a:lstStyle/>
                    <a:p>
                      <a:pPr marL="0" marR="0" algn="ctr">
                        <a:spcBef>
                          <a:spcPts val="0"/>
                        </a:spcBef>
                        <a:spcAft>
                          <a:spcPts val="0"/>
                        </a:spcAft>
                      </a:pPr>
                      <a:r>
                        <a:rPr lang="en-US" sz="1400" dirty="0">
                          <a:effectLst/>
                        </a:rPr>
                        <a:t>Percent of capital therm</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nchor="ctr"/>
                </a:tc>
                <a:extLst>
                  <a:ext uri="{0D108BD9-81ED-4DB2-BD59-A6C34878D82A}">
                    <a16:rowId xmlns:a16="http://schemas.microsoft.com/office/drawing/2014/main" val="2336246203"/>
                  </a:ext>
                </a:extLst>
              </a:tr>
              <a:tr h="307927">
                <a:tc>
                  <a:txBody>
                    <a:bodyPr/>
                    <a:lstStyle/>
                    <a:p>
                      <a:pPr marL="0" marR="0">
                        <a:spcBef>
                          <a:spcPts val="0"/>
                        </a:spcBef>
                        <a:spcAft>
                          <a:spcPts val="0"/>
                        </a:spcAft>
                      </a:pPr>
                      <a:r>
                        <a:rPr lang="en-US" sz="1400" dirty="0">
                          <a:effectLst/>
                        </a:rPr>
                        <a:t>MCE</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40,561</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12%</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2,660,252</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21%</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314,916</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9%</a:t>
                      </a:r>
                    </a:p>
                  </a:txBody>
                  <a:tcPr marL="30524" marR="30524" marT="0" marB="0"/>
                </a:tc>
                <a:extLst>
                  <a:ext uri="{0D108BD9-81ED-4DB2-BD59-A6C34878D82A}">
                    <a16:rowId xmlns:a16="http://schemas.microsoft.com/office/drawing/2014/main" val="1948940566"/>
                  </a:ext>
                </a:extLst>
              </a:tr>
              <a:tr h="307927">
                <a:tc>
                  <a:txBody>
                    <a:bodyPr/>
                    <a:lstStyle/>
                    <a:p>
                      <a:pPr marL="0" marR="0">
                        <a:spcBef>
                          <a:spcPts val="0"/>
                        </a:spcBef>
                        <a:spcAft>
                          <a:spcPts val="0"/>
                        </a:spcAft>
                      </a:pPr>
                      <a:r>
                        <a:rPr lang="en-US" sz="1400">
                          <a:effectLst/>
                        </a:rPr>
                        <a:t>PG&amp;E</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291,213</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16%</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28,764,984</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8%</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1,931,087</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20%</a:t>
                      </a:r>
                    </a:p>
                  </a:txBody>
                  <a:tcPr marL="30524" marR="30524" marT="0" marB="0"/>
                </a:tc>
                <a:extLst>
                  <a:ext uri="{0D108BD9-81ED-4DB2-BD59-A6C34878D82A}">
                    <a16:rowId xmlns:a16="http://schemas.microsoft.com/office/drawing/2014/main" val="138356584"/>
                  </a:ext>
                </a:extLst>
              </a:tr>
              <a:tr h="307927">
                <a:tc>
                  <a:txBody>
                    <a:bodyPr/>
                    <a:lstStyle/>
                    <a:p>
                      <a:pPr marL="0" marR="0">
                        <a:spcBef>
                          <a:spcPts val="0"/>
                        </a:spcBef>
                        <a:spcAft>
                          <a:spcPts val="0"/>
                        </a:spcAft>
                      </a:pPr>
                      <a:r>
                        <a:rPr lang="en-US" sz="1400" dirty="0">
                          <a:effectLst/>
                        </a:rPr>
                        <a:t>SCE</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a:solidFill>
                            <a:schemeClr val="bg1">
                              <a:lumMod val="50000"/>
                            </a:schemeClr>
                          </a:solidFill>
                          <a:effectLst/>
                          <a:latin typeface="+mn-lt"/>
                          <a:ea typeface="+mn-ea"/>
                          <a:cs typeface="Times New Roman" panose="02020603050405020304" pitchFamily="18" charset="0"/>
                        </a:rPr>
                        <a:t>21,222</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11%</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6,219,519</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11%</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0</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0%</a:t>
                      </a:r>
                    </a:p>
                  </a:txBody>
                  <a:tcPr marL="30524" marR="30524" marT="0" marB="0"/>
                </a:tc>
                <a:extLst>
                  <a:ext uri="{0D108BD9-81ED-4DB2-BD59-A6C34878D82A}">
                    <a16:rowId xmlns:a16="http://schemas.microsoft.com/office/drawing/2014/main" val="2881634605"/>
                  </a:ext>
                </a:extLst>
              </a:tr>
              <a:tr h="289176">
                <a:tc>
                  <a:txBody>
                    <a:bodyPr/>
                    <a:lstStyle/>
                    <a:p>
                      <a:pPr marL="0" marR="0">
                        <a:spcBef>
                          <a:spcPts val="0"/>
                        </a:spcBef>
                        <a:spcAft>
                          <a:spcPts val="0"/>
                        </a:spcAft>
                      </a:pPr>
                      <a:r>
                        <a:rPr lang="en-US" sz="1400">
                          <a:effectLst/>
                        </a:rPr>
                        <a:t>SCG</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76,435</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11%</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0</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0%</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764,536</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11%</a:t>
                      </a:r>
                    </a:p>
                  </a:txBody>
                  <a:tcPr marL="30524" marR="30524" marT="0" marB="0"/>
                </a:tc>
                <a:extLst>
                  <a:ext uri="{0D108BD9-81ED-4DB2-BD59-A6C34878D82A}">
                    <a16:rowId xmlns:a16="http://schemas.microsoft.com/office/drawing/2014/main" val="1666226300"/>
                  </a:ext>
                </a:extLst>
              </a:tr>
              <a:tr h="307927">
                <a:tc>
                  <a:txBody>
                    <a:bodyPr/>
                    <a:lstStyle/>
                    <a:p>
                      <a:pPr marL="0" marR="0">
                        <a:spcBef>
                          <a:spcPts val="0"/>
                        </a:spcBef>
                        <a:spcAft>
                          <a:spcPts val="0"/>
                        </a:spcAft>
                      </a:pPr>
                      <a:r>
                        <a:rPr lang="en-US" sz="1400">
                          <a:effectLst/>
                        </a:rPr>
                        <a:t>SDG&amp;E</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24,134</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22%</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4,428,144</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36%</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kern="1200" dirty="0">
                          <a:solidFill>
                            <a:schemeClr val="bg1">
                              <a:lumMod val="50000"/>
                            </a:schemeClr>
                          </a:solidFill>
                          <a:effectLst/>
                          <a:latin typeface="+mn-lt"/>
                          <a:ea typeface="+mn-ea"/>
                          <a:cs typeface="Times New Roman" panose="02020603050405020304" pitchFamily="18" charset="0"/>
                        </a:rPr>
                        <a:t>90,268</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0%</a:t>
                      </a:r>
                    </a:p>
                  </a:txBody>
                  <a:tcPr marL="30524" marR="30524" marT="0" marB="0"/>
                </a:tc>
                <a:extLst>
                  <a:ext uri="{0D108BD9-81ED-4DB2-BD59-A6C34878D82A}">
                    <a16:rowId xmlns:a16="http://schemas.microsoft.com/office/drawing/2014/main" val="1669585513"/>
                  </a:ext>
                </a:extLst>
              </a:tr>
              <a:tr h="307927">
                <a:tc>
                  <a:txBody>
                    <a:bodyPr/>
                    <a:lstStyle/>
                    <a:p>
                      <a:pPr marL="0" marR="0">
                        <a:spcBef>
                          <a:spcPts val="0"/>
                        </a:spcBef>
                        <a:spcAft>
                          <a:spcPts val="0"/>
                        </a:spcAft>
                      </a:pPr>
                      <a:r>
                        <a:rPr lang="en-US" sz="1400">
                          <a:effectLst/>
                        </a:rPr>
                        <a:t>Statewide</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bg1">
                              <a:lumMod val="50000"/>
                            </a:schemeClr>
                          </a:solidFill>
                          <a:effectLst/>
                          <a:latin typeface="+mn-lt"/>
                          <a:ea typeface="+mn-ea"/>
                          <a:cs typeface="Times New Roman" panose="02020603050405020304" pitchFamily="18" charset="0"/>
                        </a:rPr>
                        <a:t>453,565</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18%</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bg1">
                              <a:lumMod val="50000"/>
                            </a:schemeClr>
                          </a:solidFill>
                          <a:effectLst/>
                          <a:latin typeface="+mn-lt"/>
                          <a:ea typeface="+mn-ea"/>
                          <a:cs typeface="Times New Roman" panose="02020603050405020304" pitchFamily="18" charset="0"/>
                        </a:rPr>
                        <a:t>42,072,898</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23%</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bg1">
                              <a:lumMod val="50000"/>
                            </a:schemeClr>
                          </a:solidFill>
                          <a:effectLst/>
                          <a:latin typeface="+mn-lt"/>
                          <a:ea typeface="+mn-ea"/>
                          <a:cs typeface="Times New Roman" panose="02020603050405020304" pitchFamily="18" charset="0"/>
                        </a:rPr>
                        <a:t>3,100,807</a:t>
                      </a:r>
                    </a:p>
                  </a:txBody>
                  <a:tcPr marL="30524" marR="30524" marT="0" marB="0"/>
                </a:tc>
                <a:tc>
                  <a:txBody>
                    <a:bodyPr/>
                    <a:lstStyle/>
                    <a:p>
                      <a:pPr marL="0" marR="0" algn="r" defTabSz="914400" rtl="0" eaLnBrk="1" fontAlgn="ctr" latinLnBrk="0" hangingPunct="1">
                        <a:lnSpc>
                          <a:spcPct val="115000"/>
                        </a:lnSpc>
                        <a:spcBef>
                          <a:spcPts val="0"/>
                        </a:spcBef>
                        <a:spcAft>
                          <a:spcPts val="0"/>
                        </a:spcAft>
                      </a:pPr>
                      <a:r>
                        <a:rPr lang="en-US" sz="1600" b="1" kern="1200" dirty="0">
                          <a:solidFill>
                            <a:schemeClr val="dk1"/>
                          </a:solidFill>
                          <a:effectLst/>
                          <a:latin typeface="+mn-lt"/>
                          <a:ea typeface="+mn-ea"/>
                          <a:cs typeface="+mn-cs"/>
                        </a:rPr>
                        <a:t>16%</a:t>
                      </a:r>
                    </a:p>
                  </a:txBody>
                  <a:tcPr marL="30524" marR="30524" marT="0" marB="0"/>
                </a:tc>
                <a:extLst>
                  <a:ext uri="{0D108BD9-81ED-4DB2-BD59-A6C34878D82A}">
                    <a16:rowId xmlns:a16="http://schemas.microsoft.com/office/drawing/2014/main" val="618388533"/>
                  </a:ext>
                </a:extLst>
              </a:tr>
            </a:tbl>
          </a:graphicData>
        </a:graphic>
      </p:graphicFrame>
      <p:sp>
        <p:nvSpPr>
          <p:cNvPr id="4" name="Slide Number Placeholder 3">
            <a:extLst>
              <a:ext uri="{FF2B5EF4-FFF2-40B4-BE49-F238E27FC236}">
                <a16:creationId xmlns:a16="http://schemas.microsoft.com/office/drawing/2014/main" id="{03AA9F69-ACF9-836F-B50E-BB62B134E684}"/>
              </a:ext>
            </a:extLst>
          </p:cNvPr>
          <p:cNvSpPr>
            <a:spLocks noGrp="1"/>
          </p:cNvSpPr>
          <p:nvPr>
            <p:ph type="sldNum" sz="quarter" idx="12"/>
          </p:nvPr>
        </p:nvSpPr>
        <p:spPr/>
        <p:txBody>
          <a:bodyPr/>
          <a:lstStyle/>
          <a:p>
            <a:fld id="{5BA07366-CB75-4AA8-9E5B-928B849F427C}" type="slidenum">
              <a:rPr lang="en-GB" smtClean="0"/>
              <a:t>26</a:t>
            </a:fld>
            <a:endParaRPr lang="en-GB"/>
          </a:p>
        </p:txBody>
      </p:sp>
      <p:sp>
        <p:nvSpPr>
          <p:cNvPr id="3" name="TextBox 2">
            <a:extLst>
              <a:ext uri="{FF2B5EF4-FFF2-40B4-BE49-F238E27FC236}">
                <a16:creationId xmlns:a16="http://schemas.microsoft.com/office/drawing/2014/main" id="{249E605D-A2D5-BE39-2A58-BE1F203E2F64}"/>
              </a:ext>
            </a:extLst>
          </p:cNvPr>
          <p:cNvSpPr txBox="1"/>
          <p:nvPr/>
        </p:nvSpPr>
        <p:spPr>
          <a:xfrm>
            <a:off x="619465" y="5802457"/>
            <a:ext cx="1197892" cy="307777"/>
          </a:xfrm>
          <a:prstGeom prst="rect">
            <a:avLst/>
          </a:prstGeom>
          <a:noFill/>
        </p:spPr>
        <p:txBody>
          <a:bodyPr wrap="none" lIns="0" tIns="0" rIns="0" bIns="0" rtlCol="0">
            <a:spAutoFit/>
          </a:bodyPr>
          <a:lstStyle/>
          <a:p>
            <a:pPr algn="l">
              <a:lnSpc>
                <a:spcPct val="100000"/>
              </a:lnSpc>
              <a:spcBef>
                <a:spcPts val="600"/>
              </a:spcBef>
            </a:pPr>
            <a:r>
              <a:rPr lang="en-GB" sz="2000" dirty="0">
                <a:solidFill>
                  <a:schemeClr val="accent1"/>
                </a:solidFill>
              </a:rPr>
              <a:t>Table 4-13</a:t>
            </a:r>
          </a:p>
        </p:txBody>
      </p:sp>
    </p:spTree>
    <p:extLst>
      <p:ext uri="{BB962C8B-B14F-4D97-AF65-F5344CB8AC3E}">
        <p14:creationId xmlns:p14="http://schemas.microsoft.com/office/powerpoint/2010/main" val="2506884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bulbs with a yellow one standing out">
            <a:extLst>
              <a:ext uri="{FF2B5EF4-FFF2-40B4-BE49-F238E27FC236}">
                <a16:creationId xmlns:a16="http://schemas.microsoft.com/office/drawing/2014/main" id="{D4E70F51-DA23-D70B-9DD3-5CC8231706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0F6066-1FEB-0B8C-68A1-91EC640EC25A}"/>
              </a:ext>
            </a:extLst>
          </p:cNvPr>
          <p:cNvSpPr>
            <a:spLocks noGrp="1"/>
          </p:cNvSpPr>
          <p:nvPr>
            <p:ph type="title"/>
          </p:nvPr>
        </p:nvSpPr>
        <p:spPr>
          <a:xfrm>
            <a:off x="268695" y="2532185"/>
            <a:ext cx="9397819" cy="2015286"/>
          </a:xfrm>
        </p:spPr>
        <p:txBody>
          <a:bodyPr/>
          <a:lstStyle/>
          <a:p>
            <a:r>
              <a:rPr lang="en-GB" b="1" dirty="0">
                <a:solidFill>
                  <a:schemeClr val="bg1">
                    <a:lumMod val="95000"/>
                  </a:schemeClr>
                </a:solidFill>
              </a:rPr>
              <a:t>Conclusions and Recommendations</a:t>
            </a:r>
          </a:p>
        </p:txBody>
      </p:sp>
      <p:sp>
        <p:nvSpPr>
          <p:cNvPr id="3" name="Slide Number Placeholder 2">
            <a:extLst>
              <a:ext uri="{FF2B5EF4-FFF2-40B4-BE49-F238E27FC236}">
                <a16:creationId xmlns:a16="http://schemas.microsoft.com/office/drawing/2014/main" id="{588FF5E9-5A52-5E77-BCD9-79497EE219EF}"/>
              </a:ext>
            </a:extLst>
          </p:cNvPr>
          <p:cNvSpPr>
            <a:spLocks noGrp="1"/>
          </p:cNvSpPr>
          <p:nvPr>
            <p:ph type="sldNum" sz="quarter" idx="12"/>
          </p:nvPr>
        </p:nvSpPr>
        <p:spPr/>
        <p:txBody>
          <a:bodyPr/>
          <a:lstStyle/>
          <a:p>
            <a:fld id="{5BA07366-CB75-4AA8-9E5B-928B849F427C}" type="slidenum">
              <a:rPr lang="en-GB" smtClean="0"/>
              <a:pPr/>
              <a:t>27</a:t>
            </a:fld>
            <a:endParaRPr lang="en-GB"/>
          </a:p>
        </p:txBody>
      </p:sp>
    </p:spTree>
    <p:extLst>
      <p:ext uri="{BB962C8B-B14F-4D97-AF65-F5344CB8AC3E}">
        <p14:creationId xmlns:p14="http://schemas.microsoft.com/office/powerpoint/2010/main" val="3163445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D722-5C7B-D5AD-8103-C67176D6B4BB}"/>
              </a:ext>
            </a:extLst>
          </p:cNvPr>
          <p:cNvSpPr>
            <a:spLocks noGrp="1"/>
          </p:cNvSpPr>
          <p:nvPr>
            <p:ph type="title"/>
          </p:nvPr>
        </p:nvSpPr>
        <p:spPr/>
        <p:txBody>
          <a:bodyPr/>
          <a:lstStyle/>
          <a:p>
            <a:r>
              <a:rPr lang="en-GB"/>
              <a:t>Conclusions and recommendations</a:t>
            </a:r>
          </a:p>
        </p:txBody>
      </p:sp>
      <p:graphicFrame>
        <p:nvGraphicFramePr>
          <p:cNvPr id="5" name="Content Placeholder 4">
            <a:extLst>
              <a:ext uri="{FF2B5EF4-FFF2-40B4-BE49-F238E27FC236}">
                <a16:creationId xmlns:a16="http://schemas.microsoft.com/office/drawing/2014/main" id="{DE244280-ABE0-4054-8837-61AB9583FFB2}"/>
              </a:ext>
            </a:extLst>
          </p:cNvPr>
          <p:cNvGraphicFramePr>
            <a:graphicFrameLocks noGrp="1"/>
          </p:cNvGraphicFramePr>
          <p:nvPr>
            <p:ph idx="1"/>
          </p:nvPr>
        </p:nvGraphicFramePr>
        <p:xfrm>
          <a:off x="539749" y="1730376"/>
          <a:ext cx="11110914" cy="4317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8890E41-D806-86AB-ADD1-B1E2CE9210A3}"/>
              </a:ext>
            </a:extLst>
          </p:cNvPr>
          <p:cNvSpPr>
            <a:spLocks noGrp="1"/>
          </p:cNvSpPr>
          <p:nvPr>
            <p:ph type="sldNum" sz="quarter" idx="12"/>
          </p:nvPr>
        </p:nvSpPr>
        <p:spPr/>
        <p:txBody>
          <a:bodyPr/>
          <a:lstStyle/>
          <a:p>
            <a:fld id="{5BA07366-CB75-4AA8-9E5B-928B849F427C}" type="slidenum">
              <a:rPr lang="en-GB" smtClean="0"/>
              <a:t>28</a:t>
            </a:fld>
            <a:endParaRPr lang="en-GB"/>
          </a:p>
        </p:txBody>
      </p:sp>
    </p:spTree>
    <p:extLst>
      <p:ext uri="{BB962C8B-B14F-4D97-AF65-F5344CB8AC3E}">
        <p14:creationId xmlns:p14="http://schemas.microsoft.com/office/powerpoint/2010/main" val="1775375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1679-4106-CC54-A4DE-B13790EE0667}"/>
              </a:ext>
            </a:extLst>
          </p:cNvPr>
          <p:cNvSpPr>
            <a:spLocks noGrp="1"/>
          </p:cNvSpPr>
          <p:nvPr>
            <p:ph type="title"/>
          </p:nvPr>
        </p:nvSpPr>
        <p:spPr/>
        <p:txBody>
          <a:bodyPr/>
          <a:lstStyle/>
          <a:p>
            <a:r>
              <a:rPr lang="en-GB" dirty="0"/>
              <a:t>Conclusions and recommendations</a:t>
            </a:r>
          </a:p>
        </p:txBody>
      </p:sp>
      <p:sp>
        <p:nvSpPr>
          <p:cNvPr id="4" name="Slide Number Placeholder 3">
            <a:extLst>
              <a:ext uri="{FF2B5EF4-FFF2-40B4-BE49-F238E27FC236}">
                <a16:creationId xmlns:a16="http://schemas.microsoft.com/office/drawing/2014/main" id="{F6103223-AB7E-3AA2-680E-7743E5D30BFA}"/>
              </a:ext>
            </a:extLst>
          </p:cNvPr>
          <p:cNvSpPr>
            <a:spLocks noGrp="1"/>
          </p:cNvSpPr>
          <p:nvPr>
            <p:ph type="sldNum" sz="quarter" idx="12"/>
          </p:nvPr>
        </p:nvSpPr>
        <p:spPr/>
        <p:txBody>
          <a:bodyPr/>
          <a:lstStyle/>
          <a:p>
            <a:fld id="{5BA07366-CB75-4AA8-9E5B-928B849F427C}" type="slidenum">
              <a:rPr lang="en-GB" smtClean="0"/>
              <a:t>29</a:t>
            </a:fld>
            <a:endParaRPr lang="en-GB"/>
          </a:p>
        </p:txBody>
      </p:sp>
      <p:graphicFrame>
        <p:nvGraphicFramePr>
          <p:cNvPr id="6" name="Table 7">
            <a:extLst>
              <a:ext uri="{FF2B5EF4-FFF2-40B4-BE49-F238E27FC236}">
                <a16:creationId xmlns:a16="http://schemas.microsoft.com/office/drawing/2014/main" id="{AEFA5BD3-5B4C-3934-FD6F-9A50F4443226}"/>
              </a:ext>
            </a:extLst>
          </p:cNvPr>
          <p:cNvGraphicFramePr>
            <a:graphicFrameLocks noGrp="1"/>
          </p:cNvGraphicFramePr>
          <p:nvPr>
            <p:ph idx="1"/>
            <p:extLst>
              <p:ext uri="{D42A27DB-BD31-4B8C-83A1-F6EECF244321}">
                <p14:modId xmlns:p14="http://schemas.microsoft.com/office/powerpoint/2010/main" val="3794079079"/>
              </p:ext>
            </p:extLst>
          </p:nvPr>
        </p:nvGraphicFramePr>
        <p:xfrm>
          <a:off x="539752" y="1131570"/>
          <a:ext cx="11110912" cy="3947160"/>
        </p:xfrm>
        <a:graphic>
          <a:graphicData uri="http://schemas.openxmlformats.org/drawingml/2006/table">
            <a:tbl>
              <a:tblPr firstRow="1" bandRow="1">
                <a:tableStyleId>{5C22544A-7EE6-4342-B048-85BDC9FD1C3A}</a:tableStyleId>
              </a:tblPr>
              <a:tblGrid>
                <a:gridCol w="4546598">
                  <a:extLst>
                    <a:ext uri="{9D8B030D-6E8A-4147-A177-3AD203B41FA5}">
                      <a16:colId xmlns:a16="http://schemas.microsoft.com/office/drawing/2014/main" val="2704173105"/>
                    </a:ext>
                  </a:extLst>
                </a:gridCol>
                <a:gridCol w="6564314">
                  <a:extLst>
                    <a:ext uri="{9D8B030D-6E8A-4147-A177-3AD203B41FA5}">
                      <a16:colId xmlns:a16="http://schemas.microsoft.com/office/drawing/2014/main" val="2436018544"/>
                    </a:ext>
                  </a:extLst>
                </a:gridCol>
              </a:tblGrid>
              <a:tr h="370840">
                <a:tc>
                  <a:txBody>
                    <a:bodyPr/>
                    <a:lstStyle/>
                    <a:p>
                      <a:r>
                        <a:rPr lang="en-US" sz="1400"/>
                        <a:t>Finding/conclusion</a:t>
                      </a:r>
                    </a:p>
                  </a:txBody>
                  <a:tcPr/>
                </a:tc>
                <a:tc>
                  <a:txBody>
                    <a:bodyPr/>
                    <a:lstStyle/>
                    <a:p>
                      <a:r>
                        <a:rPr lang="en-US" sz="1400" dirty="0"/>
                        <a:t>Recommendation</a:t>
                      </a:r>
                    </a:p>
                  </a:txBody>
                  <a:tcPr/>
                </a:tc>
                <a:extLst>
                  <a:ext uri="{0D108BD9-81ED-4DB2-BD59-A6C34878D82A}">
                    <a16:rowId xmlns:a16="http://schemas.microsoft.com/office/drawing/2014/main" val="789996519"/>
                  </a:ext>
                </a:extLst>
              </a:tr>
              <a:tr h="370840">
                <a:tc>
                  <a:txBody>
                    <a:bodyPr/>
                    <a:lstStyle/>
                    <a:p>
                      <a:r>
                        <a:rPr lang="en-US" sz="1400" b="1" dirty="0"/>
                        <a:t>Only 45% of the sites used top-down methods to calculate savings.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Prioritize calculating energy savings using top-down approach to bottom-up calculations.</a:t>
                      </a:r>
                      <a:endParaRPr lang="en-US" sz="1400" kern="1200" dirty="0">
                        <a:solidFill>
                          <a:schemeClr val="dk1"/>
                        </a:solidFill>
                        <a:highlight>
                          <a:srgbClr val="FFFF00"/>
                        </a:highlight>
                        <a:latin typeface="+mn-lt"/>
                        <a:ea typeface="+mn-ea"/>
                        <a:cs typeface="+mn-cs"/>
                      </a:endParaRPr>
                    </a:p>
                  </a:txBody>
                  <a:tcPr anchor="ctr"/>
                </a:tc>
                <a:extLst>
                  <a:ext uri="{0D108BD9-81ED-4DB2-BD59-A6C34878D82A}">
                    <a16:rowId xmlns:a16="http://schemas.microsoft.com/office/drawing/2014/main" val="1878628643"/>
                  </a:ext>
                </a:extLst>
              </a:tr>
              <a:tr h="370840">
                <a:tc>
                  <a:txBody>
                    <a:bodyPr/>
                    <a:lstStyle/>
                    <a:p>
                      <a:pPr marL="0" algn="l" defTabSz="914400" rtl="0" eaLnBrk="1" latinLnBrk="0" hangingPunct="1"/>
                      <a:r>
                        <a:rPr lang="en-US" sz="1400" b="1" kern="1200" dirty="0">
                          <a:solidFill>
                            <a:schemeClr val="dk1"/>
                          </a:solidFill>
                          <a:latin typeface="+mn-lt"/>
                          <a:ea typeface="+mn-ea"/>
                          <a:cs typeface="+mn-cs"/>
                        </a:rPr>
                        <a:t>Not all sites that used bottom-up calculations were sufficiently justified.</a:t>
                      </a:r>
                    </a:p>
                    <a:p>
                      <a:pPr marL="0" algn="l" defTabSz="914400" rtl="0" eaLnBrk="1" latinLnBrk="0" hangingPunct="1"/>
                      <a:endParaRPr lang="en-US" sz="1400" b="1" kern="1200" dirty="0">
                        <a:solidFill>
                          <a:schemeClr val="dk1"/>
                        </a:solidFill>
                        <a:latin typeface="+mn-lt"/>
                        <a:ea typeface="+mn-ea"/>
                        <a:cs typeface="+mn-cs"/>
                      </a:endParaRPr>
                    </a:p>
                    <a:p>
                      <a:pPr marL="0" algn="l" defTabSz="914400" rtl="0" eaLnBrk="1" latinLnBrk="0" hangingPunct="1"/>
                      <a:r>
                        <a:rPr lang="en-US" sz="1400" b="1" dirty="0"/>
                        <a:t>Only 40% of the sites that used bottom-up calculations reported having attempted </a:t>
                      </a:r>
                      <a:r>
                        <a:rPr lang="en-US" sz="1400" b="1"/>
                        <a:t>a model.</a:t>
                      </a:r>
                      <a:endParaRPr lang="en-US" sz="1400" b="1" kern="1200" dirty="0">
                        <a:solidFill>
                          <a:schemeClr val="dk1"/>
                        </a:solidFill>
                        <a:latin typeface="+mn-lt"/>
                        <a:ea typeface="+mn-ea"/>
                        <a:cs typeface="+mn-cs"/>
                      </a:endParaRPr>
                    </a:p>
                  </a:txBody>
                  <a:tcPr anchor="ctr"/>
                </a:tc>
                <a:tc>
                  <a:txBody>
                    <a:bodyPr/>
                    <a:lstStyle/>
                    <a:p>
                      <a:pPr marL="285750" lvl="0" indent="-285750" rtl="0">
                        <a:buFont typeface="Arial" panose="020B0604020202020204" pitchFamily="34" charset="0"/>
                        <a:buChar char="•"/>
                      </a:pPr>
                      <a:r>
                        <a:rPr lang="en-GB" sz="1400" kern="1200" dirty="0">
                          <a:solidFill>
                            <a:schemeClr val="dk1"/>
                          </a:solidFill>
                          <a:latin typeface="+mn-lt"/>
                          <a:ea typeface="+mn-ea"/>
                          <a:cs typeface="+mn-cs"/>
                        </a:rPr>
                        <a:t>Prioritize identifying and addressing issues that impede creating a valid top-down model.</a:t>
                      </a:r>
                      <a:endParaRPr lang="en-US" sz="1400" kern="1200" dirty="0">
                        <a:solidFill>
                          <a:schemeClr val="dk1"/>
                        </a:solidFill>
                        <a:highlight>
                          <a:srgbClr val="FFFF00"/>
                        </a:highlight>
                        <a:latin typeface="+mn-lt"/>
                        <a:ea typeface="+mn-ea"/>
                        <a:cs typeface="+mn-cs"/>
                      </a:endParaRPr>
                    </a:p>
                    <a:p>
                      <a:pPr marL="285750" lvl="0" indent="-285750" rtl="0">
                        <a:buFont typeface="Arial" panose="020B0604020202020204" pitchFamily="34" charset="0"/>
                        <a:buChar char="•"/>
                      </a:pPr>
                      <a:r>
                        <a:rPr lang="en-GB" sz="1400" kern="1200" dirty="0">
                          <a:solidFill>
                            <a:schemeClr val="dk1"/>
                          </a:solidFill>
                          <a:latin typeface="+mn-lt"/>
                          <a:ea typeface="+mn-ea"/>
                          <a:cs typeface="+mn-cs"/>
                        </a:rPr>
                        <a:t>Attempt top-down models and include them in the project files even when using bottom-up calculations. </a:t>
                      </a:r>
                    </a:p>
                    <a:p>
                      <a:pPr marL="285750" lvl="0" indent="-285750" rtl="0">
                        <a:buFont typeface="Arial" panose="020B0604020202020204" pitchFamily="34" charset="0"/>
                        <a:buChar char="•"/>
                      </a:pPr>
                      <a:r>
                        <a:rPr lang="en-GB" sz="1400" kern="1200" dirty="0">
                          <a:solidFill>
                            <a:schemeClr val="dk1"/>
                          </a:solidFill>
                          <a:latin typeface="+mn-lt"/>
                          <a:ea typeface="+mn-ea"/>
                          <a:cs typeface="+mn-cs"/>
                        </a:rPr>
                        <a:t>Adequate measure-level documentation is required when using bottom-up calculations.</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3226277570"/>
                  </a:ext>
                </a:extLst>
              </a:tr>
              <a:tr h="370840">
                <a:tc>
                  <a:txBody>
                    <a:bodyPr/>
                    <a:lstStyle/>
                    <a:p>
                      <a:r>
                        <a:rPr lang="en-US" sz="1400" b="1" dirty="0"/>
                        <a:t>Savings annualization was one of the major contributors to the savings discrepancy. </a:t>
                      </a:r>
                    </a:p>
                  </a:txBody>
                  <a:tcPr anchor="ctr"/>
                </a:tc>
                <a:tc>
                  <a:txBody>
                    <a:bodyPr/>
                    <a:lstStyle/>
                    <a:p>
                      <a:r>
                        <a:rPr lang="en-US" sz="1400" dirty="0"/>
                        <a:t>Follow the current SEM M&amp;V guidelines that recommended limiting the annualization to only when the model is being retired or a customer will not be participating in the SEM program after the current reporting period, with PA authorization.</a:t>
                      </a:r>
                    </a:p>
                  </a:txBody>
                  <a:tcPr anchor="ctr"/>
                </a:tc>
                <a:extLst>
                  <a:ext uri="{0D108BD9-81ED-4DB2-BD59-A6C34878D82A}">
                    <a16:rowId xmlns:a16="http://schemas.microsoft.com/office/drawing/2014/main" val="860790664"/>
                  </a:ext>
                </a:extLst>
              </a:tr>
              <a:tr h="741680">
                <a:tc>
                  <a:txBody>
                    <a:bodyPr/>
                    <a:lstStyle/>
                    <a:p>
                      <a:r>
                        <a:rPr lang="en-US" sz="1400" b="1" dirty="0"/>
                        <a:t>Several models did not use site-specific input parameters.</a:t>
                      </a:r>
                      <a:endParaRPr lang="en-US" sz="1400" b="1" dirty="0">
                        <a:highlight>
                          <a:srgbClr val="FFFF00"/>
                        </a:highlight>
                      </a:endParaRPr>
                    </a:p>
                  </a:txBody>
                  <a:tcPr anchor="ctr"/>
                </a:tc>
                <a:tc>
                  <a:txBody>
                    <a:bodyPr/>
                    <a:lstStyle/>
                    <a:p>
                      <a:r>
                        <a:rPr lang="en-GB" sz="1400" kern="1200" dirty="0">
                          <a:solidFill>
                            <a:schemeClr val="dk1"/>
                          </a:solidFill>
                          <a:latin typeface="+mn-lt"/>
                          <a:ea typeface="+mn-ea"/>
                          <a:cs typeface="+mn-cs"/>
                        </a:rPr>
                        <a:t>Follow the SEM M&amp;V guidelines on creating top-down models and assess their validity. This is covered in sections 4, 6, and 7 of the SEM M&amp;V Guide.</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2912623822"/>
                  </a:ext>
                </a:extLst>
              </a:tr>
            </a:tbl>
          </a:graphicData>
        </a:graphic>
      </p:graphicFrame>
    </p:spTree>
    <p:extLst>
      <p:ext uri="{BB962C8B-B14F-4D97-AF65-F5344CB8AC3E}">
        <p14:creationId xmlns:p14="http://schemas.microsoft.com/office/powerpoint/2010/main" val="26145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E0E259B-4821-5A6D-E391-1668C3C439C0}"/>
              </a:ext>
            </a:extLst>
          </p:cNvPr>
          <p:cNvSpPr/>
          <p:nvPr/>
        </p:nvSpPr>
        <p:spPr>
          <a:xfrm>
            <a:off x="6372309" y="0"/>
            <a:ext cx="5819692" cy="685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dirty="0"/>
          </a:p>
        </p:txBody>
      </p:sp>
      <p:sp>
        <p:nvSpPr>
          <p:cNvPr id="7" name="Rectangle 6">
            <a:extLst>
              <a:ext uri="{FF2B5EF4-FFF2-40B4-BE49-F238E27FC236}">
                <a16:creationId xmlns:a16="http://schemas.microsoft.com/office/drawing/2014/main" id="{6E6316BF-B10B-340B-7E7C-D80450ED7E80}"/>
              </a:ext>
            </a:extLst>
          </p:cNvPr>
          <p:cNvSpPr/>
          <p:nvPr/>
        </p:nvSpPr>
        <p:spPr>
          <a:xfrm>
            <a:off x="4022718" y="1781764"/>
            <a:ext cx="2284133" cy="402027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dirty="0"/>
          </a:p>
        </p:txBody>
      </p:sp>
      <p:sp>
        <p:nvSpPr>
          <p:cNvPr id="2" name="Title 1">
            <a:extLst>
              <a:ext uri="{FF2B5EF4-FFF2-40B4-BE49-F238E27FC236}">
                <a16:creationId xmlns:a16="http://schemas.microsoft.com/office/drawing/2014/main" id="{474ABBAB-E8B4-8868-2E76-50A9026E8D6E}"/>
              </a:ext>
            </a:extLst>
          </p:cNvPr>
          <p:cNvSpPr>
            <a:spLocks noGrp="1"/>
          </p:cNvSpPr>
          <p:nvPr>
            <p:ph type="title"/>
          </p:nvPr>
        </p:nvSpPr>
        <p:spPr>
          <a:xfrm>
            <a:off x="539750" y="539750"/>
            <a:ext cx="2545240" cy="508122"/>
          </a:xfrm>
        </p:spPr>
        <p:txBody>
          <a:bodyPr/>
          <a:lstStyle/>
          <a:p>
            <a:r>
              <a:rPr lang="en-US" dirty="0"/>
              <a:t>Study team</a:t>
            </a:r>
          </a:p>
        </p:txBody>
      </p:sp>
      <p:sp>
        <p:nvSpPr>
          <p:cNvPr id="4" name="Slide Number Placeholder 3">
            <a:extLst>
              <a:ext uri="{FF2B5EF4-FFF2-40B4-BE49-F238E27FC236}">
                <a16:creationId xmlns:a16="http://schemas.microsoft.com/office/drawing/2014/main" id="{61633CDD-2508-817A-8DC2-9115208900A2}"/>
              </a:ext>
            </a:extLst>
          </p:cNvPr>
          <p:cNvSpPr>
            <a:spLocks noGrp="1"/>
          </p:cNvSpPr>
          <p:nvPr>
            <p:ph type="sldNum" sz="quarter" idx="12"/>
          </p:nvPr>
        </p:nvSpPr>
        <p:spPr>
          <a:xfrm>
            <a:off x="540000" y="6440400"/>
            <a:ext cx="266400" cy="151200"/>
          </a:xfrm>
        </p:spPr>
        <p:txBody>
          <a:bodyPr/>
          <a:lstStyle/>
          <a:p>
            <a:fld id="{5BA07366-CB75-4AA8-9E5B-928B849F427C}" type="slidenum">
              <a:rPr lang="en-US" smtClean="0"/>
              <a:t>3</a:t>
            </a:fld>
            <a:endParaRPr lang="en-US"/>
          </a:p>
        </p:txBody>
      </p:sp>
      <p:sp>
        <p:nvSpPr>
          <p:cNvPr id="26" name="Rectangle 25">
            <a:extLst>
              <a:ext uri="{FF2B5EF4-FFF2-40B4-BE49-F238E27FC236}">
                <a16:creationId xmlns:a16="http://schemas.microsoft.com/office/drawing/2014/main" id="{0ABB5BE7-8C6A-93AF-CAE0-C20034153829}"/>
              </a:ext>
            </a:extLst>
          </p:cNvPr>
          <p:cNvSpPr/>
          <p:nvPr/>
        </p:nvSpPr>
        <p:spPr>
          <a:xfrm>
            <a:off x="4022719" y="2213282"/>
            <a:ext cx="1932096" cy="2462213"/>
          </a:xfrm>
          <a:prstGeom prst="rect">
            <a:avLst/>
          </a:prstGeom>
          <a:noFill/>
        </p:spPr>
        <p:txBody>
          <a:bodyPr wrap="square" lIns="91440" tIns="45720" rIns="91440" bIns="45720" anchor="t">
            <a:spAutoFit/>
          </a:bodyPr>
          <a:lstStyle/>
          <a:p>
            <a:pPr marL="0" lvl="1">
              <a:lnSpc>
                <a:spcPts val="1800"/>
              </a:lnSpc>
              <a:spcAft>
                <a:spcPts val="600"/>
              </a:spcAft>
            </a:pPr>
            <a:r>
              <a:rPr lang="en-US" sz="1600" b="1" dirty="0"/>
              <a:t>DNV team:</a:t>
            </a:r>
          </a:p>
          <a:p>
            <a:pPr lvl="0"/>
            <a:r>
              <a:rPr lang="en-GB" sz="1200" dirty="0"/>
              <a:t>Amit Kanungo</a:t>
            </a:r>
          </a:p>
          <a:p>
            <a:pPr lvl="0"/>
            <a:r>
              <a:rPr lang="en-US" sz="1200" dirty="0"/>
              <a:t>Chad Telarico</a:t>
            </a:r>
          </a:p>
          <a:p>
            <a:pPr lvl="0"/>
            <a:r>
              <a:rPr lang="en-GB" sz="1200" dirty="0"/>
              <a:t>Ismail Omer</a:t>
            </a:r>
          </a:p>
          <a:p>
            <a:pPr lvl="0"/>
            <a:r>
              <a:rPr lang="en-GB" sz="1200" dirty="0"/>
              <a:t>Kaylee Schrickel</a:t>
            </a:r>
          </a:p>
          <a:p>
            <a:pPr lvl="0"/>
            <a:r>
              <a:rPr lang="en-GB" sz="1200" dirty="0"/>
              <a:t>Kevin Cracknell</a:t>
            </a:r>
          </a:p>
          <a:p>
            <a:r>
              <a:rPr lang="en-GB" sz="1200" dirty="0"/>
              <a:t>Susan Haselhorst</a:t>
            </a:r>
            <a:br>
              <a:rPr lang="en-GB" sz="1200" dirty="0"/>
            </a:br>
            <a:br>
              <a:rPr lang="en-GB" sz="1200" dirty="0"/>
            </a:br>
            <a:r>
              <a:rPr lang="en-GB" sz="1400" b="1" dirty="0"/>
              <a:t>Guidehouse:</a:t>
            </a:r>
            <a:br>
              <a:rPr lang="en-GB" sz="1200" dirty="0"/>
            </a:br>
            <a:r>
              <a:rPr lang="en-US" sz="1200" dirty="0"/>
              <a:t>David Bluestein</a:t>
            </a:r>
          </a:p>
          <a:p>
            <a:pPr lvl="0"/>
            <a:r>
              <a:rPr lang="en-US" sz="1200" dirty="0"/>
              <a:t>Karen Maoz</a:t>
            </a:r>
          </a:p>
          <a:p>
            <a:pPr lvl="0"/>
            <a:r>
              <a:rPr lang="en-US" sz="1200" dirty="0"/>
              <a:t>Dustin Bailey</a:t>
            </a:r>
          </a:p>
        </p:txBody>
      </p:sp>
      <p:sp>
        <p:nvSpPr>
          <p:cNvPr id="27" name="Rectangle 26">
            <a:extLst>
              <a:ext uri="{FF2B5EF4-FFF2-40B4-BE49-F238E27FC236}">
                <a16:creationId xmlns:a16="http://schemas.microsoft.com/office/drawing/2014/main" id="{05C0890A-8884-25D9-439D-21EB7D3885D4}"/>
              </a:ext>
            </a:extLst>
          </p:cNvPr>
          <p:cNvSpPr/>
          <p:nvPr/>
        </p:nvSpPr>
        <p:spPr>
          <a:xfrm>
            <a:off x="7753850" y="2820313"/>
            <a:ext cx="1878011" cy="553998"/>
          </a:xfrm>
          <a:prstGeom prst="rect">
            <a:avLst/>
          </a:prstGeom>
          <a:ln>
            <a:noFill/>
          </a:ln>
        </p:spPr>
        <p:txBody>
          <a:bodyPr wrap="square" lIns="91440" tIns="45720" rIns="91440" bIns="45720" anchor="t">
            <a:spAutoFit/>
          </a:bodyPr>
          <a:lstStyle/>
          <a:p>
            <a:r>
              <a:rPr lang="en-US" dirty="0">
                <a:solidFill>
                  <a:schemeClr val="bg1"/>
                </a:solidFill>
              </a:rPr>
              <a:t>Chad Telarico</a:t>
            </a:r>
          </a:p>
          <a:p>
            <a:r>
              <a:rPr lang="en-US" sz="1200" dirty="0">
                <a:solidFill>
                  <a:schemeClr val="accent5"/>
                </a:solidFill>
              </a:rPr>
              <a:t>Project Sponsor</a:t>
            </a:r>
            <a:endParaRPr lang="en-US" sz="1200" i="1" dirty="0">
              <a:solidFill>
                <a:schemeClr val="accent5"/>
              </a:solidFill>
            </a:endParaRPr>
          </a:p>
        </p:txBody>
      </p:sp>
      <p:sp>
        <p:nvSpPr>
          <p:cNvPr id="31" name="Rectangle 30">
            <a:extLst>
              <a:ext uri="{FF2B5EF4-FFF2-40B4-BE49-F238E27FC236}">
                <a16:creationId xmlns:a16="http://schemas.microsoft.com/office/drawing/2014/main" id="{0859A5FB-D0BB-FCF0-2291-3890A6352C63}"/>
              </a:ext>
            </a:extLst>
          </p:cNvPr>
          <p:cNvSpPr/>
          <p:nvPr/>
        </p:nvSpPr>
        <p:spPr>
          <a:xfrm>
            <a:off x="7753850" y="1231916"/>
            <a:ext cx="2424113" cy="553998"/>
          </a:xfrm>
          <a:prstGeom prst="rect">
            <a:avLst/>
          </a:prstGeom>
          <a:ln>
            <a:noFill/>
          </a:ln>
        </p:spPr>
        <p:txBody>
          <a:bodyPr wrap="square">
            <a:spAutoFit/>
          </a:bodyPr>
          <a:lstStyle/>
          <a:p>
            <a:r>
              <a:rPr lang="en-US" dirty="0">
                <a:solidFill>
                  <a:schemeClr val="bg1"/>
                </a:solidFill>
              </a:rPr>
              <a:t>Ismail Omer</a:t>
            </a:r>
            <a:r>
              <a:rPr lang="en-US" sz="1200" dirty="0"/>
              <a:t>,</a:t>
            </a:r>
          </a:p>
          <a:p>
            <a:r>
              <a:rPr lang="en-US" sz="1200" dirty="0">
                <a:solidFill>
                  <a:schemeClr val="accent5"/>
                </a:solidFill>
              </a:rPr>
              <a:t>Project Manager</a:t>
            </a:r>
            <a:endParaRPr lang="en-US" sz="1200" i="1" dirty="0">
              <a:solidFill>
                <a:schemeClr val="accent5"/>
              </a:solidFill>
            </a:endParaRPr>
          </a:p>
        </p:txBody>
      </p:sp>
      <p:sp>
        <p:nvSpPr>
          <p:cNvPr id="36" name="Rectangle 35">
            <a:extLst>
              <a:ext uri="{FF2B5EF4-FFF2-40B4-BE49-F238E27FC236}">
                <a16:creationId xmlns:a16="http://schemas.microsoft.com/office/drawing/2014/main" id="{261E5B54-32A1-7150-C35D-47EE9A0A365F}"/>
              </a:ext>
            </a:extLst>
          </p:cNvPr>
          <p:cNvSpPr/>
          <p:nvPr/>
        </p:nvSpPr>
        <p:spPr>
          <a:xfrm>
            <a:off x="10416556" y="1226561"/>
            <a:ext cx="2051754" cy="553998"/>
          </a:xfrm>
          <a:prstGeom prst="rect">
            <a:avLst/>
          </a:prstGeom>
          <a:ln>
            <a:noFill/>
          </a:ln>
        </p:spPr>
        <p:txBody>
          <a:bodyPr wrap="square" lIns="91440" tIns="45720" rIns="91440" bIns="45720" anchor="t">
            <a:spAutoFit/>
          </a:bodyPr>
          <a:lstStyle/>
          <a:p>
            <a:r>
              <a:rPr lang="en-US" dirty="0">
                <a:solidFill>
                  <a:schemeClr val="bg1"/>
                </a:solidFill>
              </a:rPr>
              <a:t>David Bluestein</a:t>
            </a:r>
          </a:p>
          <a:p>
            <a:r>
              <a:rPr lang="en-US" sz="1200" dirty="0">
                <a:solidFill>
                  <a:schemeClr val="accent5"/>
                </a:solidFill>
              </a:rPr>
              <a:t>Net Analysis Lead</a:t>
            </a:r>
          </a:p>
        </p:txBody>
      </p:sp>
      <p:sp>
        <p:nvSpPr>
          <p:cNvPr id="6" name="Oval 5">
            <a:extLst>
              <a:ext uri="{FF2B5EF4-FFF2-40B4-BE49-F238E27FC236}">
                <a16:creationId xmlns:a16="http://schemas.microsoft.com/office/drawing/2014/main" id="{304C1CC0-1177-8D52-C4B8-1FD0B9E645D5}"/>
              </a:ext>
            </a:extLst>
          </p:cNvPr>
          <p:cNvSpPr/>
          <p:nvPr/>
        </p:nvSpPr>
        <p:spPr>
          <a:xfrm>
            <a:off x="5898748" y="1408606"/>
            <a:ext cx="197252" cy="19725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dirty="0"/>
          </a:p>
        </p:txBody>
      </p:sp>
      <p:sp>
        <p:nvSpPr>
          <p:cNvPr id="8" name="Rectangle 7">
            <a:extLst>
              <a:ext uri="{FF2B5EF4-FFF2-40B4-BE49-F238E27FC236}">
                <a16:creationId xmlns:a16="http://schemas.microsoft.com/office/drawing/2014/main" id="{FA084537-0B1B-02B9-93E0-52C60B5EA4E9}"/>
              </a:ext>
            </a:extLst>
          </p:cNvPr>
          <p:cNvSpPr/>
          <p:nvPr/>
        </p:nvSpPr>
        <p:spPr>
          <a:xfrm>
            <a:off x="486872" y="3262158"/>
            <a:ext cx="3387218" cy="252686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dirty="0"/>
          </a:p>
        </p:txBody>
      </p:sp>
      <p:sp>
        <p:nvSpPr>
          <p:cNvPr id="12" name="Oval 11">
            <a:extLst>
              <a:ext uri="{FF2B5EF4-FFF2-40B4-BE49-F238E27FC236}">
                <a16:creationId xmlns:a16="http://schemas.microsoft.com/office/drawing/2014/main" id="{EA0FA9B4-675E-F8D0-A303-085E5A4C0511}"/>
              </a:ext>
            </a:extLst>
          </p:cNvPr>
          <p:cNvSpPr/>
          <p:nvPr/>
        </p:nvSpPr>
        <p:spPr>
          <a:xfrm>
            <a:off x="3671275" y="2958914"/>
            <a:ext cx="197252" cy="19725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dirty="0"/>
          </a:p>
        </p:txBody>
      </p:sp>
      <p:sp>
        <p:nvSpPr>
          <p:cNvPr id="30" name="Rectangle 29">
            <a:extLst>
              <a:ext uri="{FF2B5EF4-FFF2-40B4-BE49-F238E27FC236}">
                <a16:creationId xmlns:a16="http://schemas.microsoft.com/office/drawing/2014/main" id="{55C4E7FC-58B0-104A-CCB5-153DD824E35E}"/>
              </a:ext>
            </a:extLst>
          </p:cNvPr>
          <p:cNvSpPr/>
          <p:nvPr/>
        </p:nvSpPr>
        <p:spPr>
          <a:xfrm>
            <a:off x="514280" y="3313746"/>
            <a:ext cx="3332401" cy="1342740"/>
          </a:xfrm>
          <a:prstGeom prst="rect">
            <a:avLst/>
          </a:prstGeom>
          <a:noFill/>
        </p:spPr>
        <p:txBody>
          <a:bodyPr wrap="square" lIns="91440" tIns="45720" rIns="91440" bIns="45720" anchor="t">
            <a:spAutoFit/>
          </a:bodyPr>
          <a:lstStyle/>
          <a:p>
            <a:pPr marL="0" lvl="1">
              <a:lnSpc>
                <a:spcPts val="2000"/>
              </a:lnSpc>
            </a:pPr>
            <a:r>
              <a:rPr lang="en-US" sz="1600" b="1" dirty="0"/>
              <a:t>CPUC team:</a:t>
            </a:r>
            <a:endParaRPr lang="en-US" sz="1600" dirty="0"/>
          </a:p>
          <a:p>
            <a:pPr marL="0" lvl="1">
              <a:lnSpc>
                <a:spcPts val="2000"/>
              </a:lnSpc>
            </a:pPr>
            <a:r>
              <a:rPr lang="en-US" sz="1400" dirty="0">
                <a:cs typeface="Arial"/>
              </a:rPr>
              <a:t>Lisa Paulo, </a:t>
            </a:r>
            <a:r>
              <a:rPr lang="en-US" sz="1100" i="1" dirty="0">
                <a:cs typeface="Arial"/>
              </a:rPr>
              <a:t>Study Manager - Group D Contract Manager</a:t>
            </a:r>
            <a:endParaRPr lang="en-US" sz="1100" i="1" dirty="0"/>
          </a:p>
          <a:p>
            <a:pPr marL="0" lvl="1">
              <a:lnSpc>
                <a:spcPts val="2000"/>
              </a:lnSpc>
            </a:pPr>
            <a:r>
              <a:rPr lang="en-US" sz="1400" dirty="0"/>
              <a:t>Leanne Hoadley, </a:t>
            </a:r>
            <a:r>
              <a:rPr lang="en-US" sz="1100" i="1" dirty="0"/>
              <a:t>ED Planning and Forecasting  Supervisor</a:t>
            </a:r>
            <a:endParaRPr lang="en-US" sz="1400" i="1" dirty="0">
              <a:cs typeface="Arial"/>
            </a:endParaRPr>
          </a:p>
        </p:txBody>
      </p:sp>
      <p:sp>
        <p:nvSpPr>
          <p:cNvPr id="13" name="TextBox 12">
            <a:extLst>
              <a:ext uri="{FF2B5EF4-FFF2-40B4-BE49-F238E27FC236}">
                <a16:creationId xmlns:a16="http://schemas.microsoft.com/office/drawing/2014/main" id="{11A8DE8A-7334-18D4-B954-C43243D8DC0A}"/>
              </a:ext>
            </a:extLst>
          </p:cNvPr>
          <p:cNvSpPr txBox="1"/>
          <p:nvPr/>
        </p:nvSpPr>
        <p:spPr>
          <a:xfrm>
            <a:off x="6633645" y="108704"/>
            <a:ext cx="4245408" cy="369332"/>
          </a:xfrm>
          <a:prstGeom prst="rect">
            <a:avLst/>
          </a:prstGeom>
          <a:noFill/>
        </p:spPr>
        <p:txBody>
          <a:bodyPr wrap="square" lIns="0" tIns="0" rIns="0" bIns="0" rtlCol="0">
            <a:spAutoFit/>
          </a:bodyPr>
          <a:lstStyle/>
          <a:p>
            <a:pPr algn="l">
              <a:lnSpc>
                <a:spcPct val="100000"/>
              </a:lnSpc>
              <a:spcBef>
                <a:spcPts val="600"/>
              </a:spcBef>
            </a:pPr>
            <a:r>
              <a:rPr lang="en-US" sz="2400" dirty="0">
                <a:solidFill>
                  <a:schemeClr val="accent5"/>
                </a:solidFill>
              </a:rPr>
              <a:t>Representing the team today</a:t>
            </a:r>
          </a:p>
        </p:txBody>
      </p:sp>
      <p:cxnSp>
        <p:nvCxnSpPr>
          <p:cNvPr id="39" name="Straight Connector 38">
            <a:extLst>
              <a:ext uri="{FF2B5EF4-FFF2-40B4-BE49-F238E27FC236}">
                <a16:creationId xmlns:a16="http://schemas.microsoft.com/office/drawing/2014/main" id="{2CBC89B9-F4DF-CA24-D0DF-42BD27B13445}"/>
              </a:ext>
            </a:extLst>
          </p:cNvPr>
          <p:cNvCxnSpPr>
            <a:cxnSpLocks/>
            <a:endCxn id="6" idx="2"/>
          </p:cNvCxnSpPr>
          <p:nvPr/>
        </p:nvCxnSpPr>
        <p:spPr>
          <a:xfrm>
            <a:off x="539750" y="1507232"/>
            <a:ext cx="535899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CD357E0-A50F-470A-D569-943CB8928999}"/>
              </a:ext>
            </a:extLst>
          </p:cNvPr>
          <p:cNvSpPr/>
          <p:nvPr/>
        </p:nvSpPr>
        <p:spPr>
          <a:xfrm>
            <a:off x="3473290" y="1234469"/>
            <a:ext cx="1517819" cy="456535"/>
          </a:xfrm>
          <a:prstGeom prst="rect">
            <a:avLst/>
          </a:prstGeom>
          <a:solidFill>
            <a:schemeClr val="bg1"/>
          </a:solidFill>
          <a:ln>
            <a:noFill/>
          </a:ln>
        </p:spPr>
        <p:txBody>
          <a:bodyPr wrap="square">
            <a:spAutoFit/>
          </a:bodyPr>
          <a:lstStyle/>
          <a:p>
            <a:pPr marL="0" lvl="1" algn="ctr">
              <a:lnSpc>
                <a:spcPct val="150000"/>
              </a:lnSpc>
            </a:pPr>
            <a:r>
              <a:rPr lang="en-US" dirty="0">
                <a:solidFill>
                  <a:schemeClr val="accent1"/>
                </a:solidFill>
              </a:rPr>
              <a:t>DNV Energy </a:t>
            </a:r>
          </a:p>
        </p:txBody>
      </p:sp>
      <p:cxnSp>
        <p:nvCxnSpPr>
          <p:cNvPr id="41" name="Straight Connector 40">
            <a:extLst>
              <a:ext uri="{FF2B5EF4-FFF2-40B4-BE49-F238E27FC236}">
                <a16:creationId xmlns:a16="http://schemas.microsoft.com/office/drawing/2014/main" id="{D7D4CE5F-D0B4-BE46-ACB7-9751EF21C23B}"/>
              </a:ext>
            </a:extLst>
          </p:cNvPr>
          <p:cNvCxnSpPr>
            <a:cxnSpLocks/>
            <a:endCxn id="12" idx="6"/>
          </p:cNvCxnSpPr>
          <p:nvPr/>
        </p:nvCxnSpPr>
        <p:spPr>
          <a:xfrm>
            <a:off x="539750" y="3050174"/>
            <a:ext cx="3328777" cy="736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CFFE549-C45A-0045-2AA8-F1D40D0FC0FA}"/>
              </a:ext>
            </a:extLst>
          </p:cNvPr>
          <p:cNvSpPr/>
          <p:nvPr/>
        </p:nvSpPr>
        <p:spPr>
          <a:xfrm>
            <a:off x="2232769" y="2757815"/>
            <a:ext cx="851150" cy="456535"/>
          </a:xfrm>
          <a:prstGeom prst="rect">
            <a:avLst/>
          </a:prstGeom>
          <a:solidFill>
            <a:schemeClr val="bg1"/>
          </a:solidFill>
          <a:ln>
            <a:noFill/>
          </a:ln>
        </p:spPr>
        <p:txBody>
          <a:bodyPr wrap="square">
            <a:spAutoFit/>
          </a:bodyPr>
          <a:lstStyle/>
          <a:p>
            <a:pPr marL="0" lvl="1" algn="ctr">
              <a:lnSpc>
                <a:spcPct val="150000"/>
              </a:lnSpc>
            </a:pPr>
            <a:r>
              <a:rPr lang="en-US" dirty="0">
                <a:solidFill>
                  <a:schemeClr val="accent6"/>
                </a:solidFill>
              </a:rPr>
              <a:t>CPUC</a:t>
            </a:r>
          </a:p>
        </p:txBody>
      </p:sp>
      <p:sp>
        <p:nvSpPr>
          <p:cNvPr id="9" name="Rectangle 8">
            <a:extLst>
              <a:ext uri="{FF2B5EF4-FFF2-40B4-BE49-F238E27FC236}">
                <a16:creationId xmlns:a16="http://schemas.microsoft.com/office/drawing/2014/main" id="{9366884A-4EF2-AFDB-19D4-37C28ED0442C}"/>
              </a:ext>
            </a:extLst>
          </p:cNvPr>
          <p:cNvSpPr/>
          <p:nvPr/>
        </p:nvSpPr>
        <p:spPr>
          <a:xfrm>
            <a:off x="10416556" y="2757815"/>
            <a:ext cx="2051754" cy="738664"/>
          </a:xfrm>
          <a:prstGeom prst="rect">
            <a:avLst/>
          </a:prstGeom>
          <a:ln>
            <a:noFill/>
          </a:ln>
        </p:spPr>
        <p:txBody>
          <a:bodyPr wrap="square" lIns="91440" tIns="45720" rIns="91440" bIns="45720" anchor="t">
            <a:spAutoFit/>
          </a:bodyPr>
          <a:lstStyle/>
          <a:p>
            <a:r>
              <a:rPr lang="en-US" dirty="0">
                <a:solidFill>
                  <a:schemeClr val="bg1"/>
                </a:solidFill>
              </a:rPr>
              <a:t>Amit Kanungo</a:t>
            </a:r>
          </a:p>
          <a:p>
            <a:r>
              <a:rPr lang="en-US" sz="1200" dirty="0">
                <a:solidFill>
                  <a:schemeClr val="accent5"/>
                </a:solidFill>
              </a:rPr>
              <a:t>Principal Engineer and SME</a:t>
            </a:r>
            <a:endParaRPr lang="en-US" sz="1200" i="1" dirty="0">
              <a:solidFill>
                <a:schemeClr val="accent5"/>
              </a:solidFill>
            </a:endParaRPr>
          </a:p>
        </p:txBody>
      </p:sp>
      <p:pic>
        <p:nvPicPr>
          <p:cNvPr id="2052" name="Picture 4">
            <a:extLst>
              <a:ext uri="{FF2B5EF4-FFF2-40B4-BE49-F238E27FC236}">
                <a16:creationId xmlns:a16="http://schemas.microsoft.com/office/drawing/2014/main" id="{97D500B1-99EA-16F0-A42F-04B2CA0D6D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688934" y="1068384"/>
            <a:ext cx="1097280" cy="109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19C6AC2-C79E-3278-43EC-1E855208A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861" r="3861"/>
          <a:stretch/>
        </p:blipFill>
        <p:spPr bwMode="auto">
          <a:xfrm>
            <a:off x="9282154" y="1028677"/>
            <a:ext cx="1114903" cy="1208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4BA221E8-4805-5772-8C82-F43CAB0124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590" r="4590"/>
          <a:stretch/>
        </p:blipFill>
        <p:spPr bwMode="auto">
          <a:xfrm>
            <a:off x="6685896" y="2637856"/>
            <a:ext cx="1097280" cy="1208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E8720202-FEBD-D056-9E15-F2644865225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660"/>
          <a:stretch/>
        </p:blipFill>
        <p:spPr bwMode="auto">
          <a:xfrm>
            <a:off x="9282155" y="2637856"/>
            <a:ext cx="1114903" cy="1240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3D42BB3-7E0D-2BD2-E449-1BD0AED02C58}"/>
              </a:ext>
            </a:extLst>
          </p:cNvPr>
          <p:cNvSpPr/>
          <p:nvPr/>
        </p:nvSpPr>
        <p:spPr>
          <a:xfrm>
            <a:off x="7783176" y="4429493"/>
            <a:ext cx="2051754" cy="1015663"/>
          </a:xfrm>
          <a:prstGeom prst="rect">
            <a:avLst/>
          </a:prstGeom>
          <a:ln>
            <a:noFill/>
          </a:ln>
        </p:spPr>
        <p:txBody>
          <a:bodyPr wrap="square" lIns="91440" tIns="45720" rIns="91440" bIns="45720" anchor="t">
            <a:spAutoFit/>
          </a:bodyPr>
          <a:lstStyle/>
          <a:p>
            <a:r>
              <a:rPr lang="en-US" dirty="0">
                <a:solidFill>
                  <a:schemeClr val="bg1"/>
                </a:solidFill>
              </a:rPr>
              <a:t>Susan </a:t>
            </a:r>
            <a:br>
              <a:rPr lang="en-US" dirty="0">
                <a:solidFill>
                  <a:schemeClr val="bg1"/>
                </a:solidFill>
              </a:rPr>
            </a:br>
            <a:r>
              <a:rPr lang="en-US" dirty="0">
                <a:solidFill>
                  <a:schemeClr val="bg1"/>
                </a:solidFill>
              </a:rPr>
              <a:t>Haselhorst</a:t>
            </a:r>
          </a:p>
          <a:p>
            <a:r>
              <a:rPr lang="en-US" sz="1200" dirty="0">
                <a:solidFill>
                  <a:schemeClr val="accent5"/>
                </a:solidFill>
              </a:rPr>
              <a:t>Subject Matter </a:t>
            </a:r>
            <a:br>
              <a:rPr lang="en-US" sz="1200" dirty="0">
                <a:solidFill>
                  <a:schemeClr val="accent5"/>
                </a:solidFill>
              </a:rPr>
            </a:br>
            <a:r>
              <a:rPr lang="en-US" sz="1200" dirty="0">
                <a:solidFill>
                  <a:schemeClr val="accent5"/>
                </a:solidFill>
              </a:rPr>
              <a:t>Expert</a:t>
            </a:r>
            <a:endParaRPr lang="en-US" sz="1200" i="1" dirty="0">
              <a:solidFill>
                <a:schemeClr val="accent5"/>
              </a:solidFill>
            </a:endParaRPr>
          </a:p>
        </p:txBody>
      </p:sp>
      <p:pic>
        <p:nvPicPr>
          <p:cNvPr id="14" name="Picture 14">
            <a:extLst>
              <a:ext uri="{FF2B5EF4-FFF2-40B4-BE49-F238E27FC236}">
                <a16:creationId xmlns:a16="http://schemas.microsoft.com/office/drawing/2014/main" id="{45142C12-1A8A-D604-4803-2436B7807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30" r="3830"/>
          <a:stretch/>
        </p:blipFill>
        <p:spPr bwMode="auto">
          <a:xfrm>
            <a:off x="6638947" y="4325484"/>
            <a:ext cx="1161852" cy="1207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14" descr="A person in a blue shirt&#10;&#10;Description automatically generated">
            <a:extLst>
              <a:ext uri="{FF2B5EF4-FFF2-40B4-BE49-F238E27FC236}">
                <a16:creationId xmlns:a16="http://schemas.microsoft.com/office/drawing/2014/main" id="{B87AE7CE-3F04-C2D0-455F-6005F3A109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702" r="10074" b="4040"/>
          <a:stretch/>
        </p:blipFill>
        <p:spPr>
          <a:xfrm rot="5400000">
            <a:off x="9219289" y="4379872"/>
            <a:ext cx="1240633" cy="1114904"/>
          </a:xfrm>
          <a:prstGeom prst="rect">
            <a:avLst/>
          </a:prstGeom>
          <a:ln w="38100">
            <a:solidFill>
              <a:srgbClr val="000000"/>
            </a:solidFill>
          </a:ln>
        </p:spPr>
      </p:pic>
      <p:sp>
        <p:nvSpPr>
          <p:cNvPr id="16" name="Rectangle 15">
            <a:extLst>
              <a:ext uri="{FF2B5EF4-FFF2-40B4-BE49-F238E27FC236}">
                <a16:creationId xmlns:a16="http://schemas.microsoft.com/office/drawing/2014/main" id="{29004522-C591-D50A-4971-817EAF1A8C13}"/>
              </a:ext>
            </a:extLst>
          </p:cNvPr>
          <p:cNvSpPr/>
          <p:nvPr/>
        </p:nvSpPr>
        <p:spPr>
          <a:xfrm>
            <a:off x="10397057" y="4325484"/>
            <a:ext cx="2051754" cy="553998"/>
          </a:xfrm>
          <a:prstGeom prst="rect">
            <a:avLst/>
          </a:prstGeom>
          <a:ln>
            <a:noFill/>
          </a:ln>
        </p:spPr>
        <p:txBody>
          <a:bodyPr wrap="square" lIns="91440" tIns="45720" rIns="91440" bIns="45720" anchor="t">
            <a:spAutoFit/>
          </a:bodyPr>
          <a:lstStyle/>
          <a:p>
            <a:r>
              <a:rPr lang="en-US" dirty="0">
                <a:solidFill>
                  <a:schemeClr val="bg1"/>
                </a:solidFill>
              </a:rPr>
              <a:t>Kevin Cracknell</a:t>
            </a:r>
          </a:p>
          <a:p>
            <a:r>
              <a:rPr lang="en-US" sz="1200" dirty="0">
                <a:solidFill>
                  <a:schemeClr val="accent5"/>
                </a:solidFill>
              </a:rPr>
              <a:t>Data Analytics Lead</a:t>
            </a:r>
            <a:endParaRPr lang="en-US" sz="1200" i="1" dirty="0">
              <a:solidFill>
                <a:schemeClr val="accent5"/>
              </a:solidFill>
            </a:endParaRPr>
          </a:p>
        </p:txBody>
      </p:sp>
    </p:spTree>
    <p:extLst>
      <p:ext uri="{BB962C8B-B14F-4D97-AF65-F5344CB8AC3E}">
        <p14:creationId xmlns:p14="http://schemas.microsoft.com/office/powerpoint/2010/main" val="38877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1679-4106-CC54-A4DE-B13790EE0667}"/>
              </a:ext>
            </a:extLst>
          </p:cNvPr>
          <p:cNvSpPr>
            <a:spLocks noGrp="1"/>
          </p:cNvSpPr>
          <p:nvPr>
            <p:ph type="title"/>
          </p:nvPr>
        </p:nvSpPr>
        <p:spPr/>
        <p:txBody>
          <a:bodyPr/>
          <a:lstStyle/>
          <a:p>
            <a:r>
              <a:rPr lang="en-GB"/>
              <a:t>Conclusions and recommendations continued</a:t>
            </a:r>
          </a:p>
        </p:txBody>
      </p:sp>
      <p:sp>
        <p:nvSpPr>
          <p:cNvPr id="4" name="Slide Number Placeholder 3">
            <a:extLst>
              <a:ext uri="{FF2B5EF4-FFF2-40B4-BE49-F238E27FC236}">
                <a16:creationId xmlns:a16="http://schemas.microsoft.com/office/drawing/2014/main" id="{F6103223-AB7E-3AA2-680E-7743E5D30BFA}"/>
              </a:ext>
            </a:extLst>
          </p:cNvPr>
          <p:cNvSpPr>
            <a:spLocks noGrp="1"/>
          </p:cNvSpPr>
          <p:nvPr>
            <p:ph type="sldNum" sz="quarter" idx="12"/>
          </p:nvPr>
        </p:nvSpPr>
        <p:spPr/>
        <p:txBody>
          <a:bodyPr/>
          <a:lstStyle/>
          <a:p>
            <a:fld id="{5BA07366-CB75-4AA8-9E5B-928B849F427C}" type="slidenum">
              <a:rPr lang="en-GB" smtClean="0"/>
              <a:t>30</a:t>
            </a:fld>
            <a:endParaRPr lang="en-GB"/>
          </a:p>
        </p:txBody>
      </p:sp>
      <p:graphicFrame>
        <p:nvGraphicFramePr>
          <p:cNvPr id="6" name="Table 7">
            <a:extLst>
              <a:ext uri="{FF2B5EF4-FFF2-40B4-BE49-F238E27FC236}">
                <a16:creationId xmlns:a16="http://schemas.microsoft.com/office/drawing/2014/main" id="{AEFA5BD3-5B4C-3934-FD6F-9A50F4443226}"/>
              </a:ext>
            </a:extLst>
          </p:cNvPr>
          <p:cNvGraphicFramePr>
            <a:graphicFrameLocks noGrp="1"/>
          </p:cNvGraphicFramePr>
          <p:nvPr>
            <p:ph idx="1"/>
            <p:extLst>
              <p:ext uri="{D42A27DB-BD31-4B8C-83A1-F6EECF244321}">
                <p14:modId xmlns:p14="http://schemas.microsoft.com/office/powerpoint/2010/main" val="2198250610"/>
              </p:ext>
            </p:extLst>
          </p:nvPr>
        </p:nvGraphicFramePr>
        <p:xfrm>
          <a:off x="539752" y="1131570"/>
          <a:ext cx="11110912" cy="3083560"/>
        </p:xfrm>
        <a:graphic>
          <a:graphicData uri="http://schemas.openxmlformats.org/drawingml/2006/table">
            <a:tbl>
              <a:tblPr firstRow="1" bandRow="1">
                <a:tableStyleId>{5C22544A-7EE6-4342-B048-85BDC9FD1C3A}</a:tableStyleId>
              </a:tblPr>
              <a:tblGrid>
                <a:gridCol w="5337173">
                  <a:extLst>
                    <a:ext uri="{9D8B030D-6E8A-4147-A177-3AD203B41FA5}">
                      <a16:colId xmlns:a16="http://schemas.microsoft.com/office/drawing/2014/main" val="2704173105"/>
                    </a:ext>
                  </a:extLst>
                </a:gridCol>
                <a:gridCol w="5773739">
                  <a:extLst>
                    <a:ext uri="{9D8B030D-6E8A-4147-A177-3AD203B41FA5}">
                      <a16:colId xmlns:a16="http://schemas.microsoft.com/office/drawing/2014/main" val="2436018544"/>
                    </a:ext>
                  </a:extLst>
                </a:gridCol>
              </a:tblGrid>
              <a:tr h="370840">
                <a:tc>
                  <a:txBody>
                    <a:bodyPr/>
                    <a:lstStyle/>
                    <a:p>
                      <a:r>
                        <a:rPr lang="en-US" sz="1400"/>
                        <a:t>Finding/conclusion</a:t>
                      </a:r>
                    </a:p>
                  </a:txBody>
                  <a:tcPr/>
                </a:tc>
                <a:tc>
                  <a:txBody>
                    <a:bodyPr/>
                    <a:lstStyle/>
                    <a:p>
                      <a:r>
                        <a:rPr lang="en-US" sz="1400"/>
                        <a:t>Recommendation</a:t>
                      </a:r>
                    </a:p>
                  </a:txBody>
                  <a:tcPr/>
                </a:tc>
                <a:extLst>
                  <a:ext uri="{0D108BD9-81ED-4DB2-BD59-A6C34878D82A}">
                    <a16:rowId xmlns:a16="http://schemas.microsoft.com/office/drawing/2014/main" val="789996519"/>
                  </a:ext>
                </a:extLst>
              </a:tr>
              <a:tr h="370840">
                <a:tc>
                  <a:txBody>
                    <a:bodyPr/>
                    <a:lstStyle/>
                    <a:p>
                      <a:r>
                        <a:rPr lang="en-US" sz="1400" b="1" dirty="0"/>
                        <a:t>In several instances, the claimed and reported savings were different.</a:t>
                      </a:r>
                      <a:endParaRPr lang="en-US" sz="1400" b="1" dirty="0">
                        <a:highlight>
                          <a:srgbClr val="FFFF00"/>
                        </a:highlight>
                      </a:endParaRPr>
                    </a:p>
                  </a:txBody>
                  <a:tcPr anchor="ctr"/>
                </a:tc>
                <a:tc>
                  <a:txBody>
                    <a:bodyPr/>
                    <a:lstStyle/>
                    <a:p>
                      <a:pPr marL="285750" indent="-285750">
                        <a:buFont typeface="Arial" panose="020B0604020202020204" pitchFamily="34" charset="0"/>
                        <a:buChar char="•"/>
                      </a:pPr>
                      <a:r>
                        <a:rPr lang="en-US" sz="1400" dirty="0"/>
                        <a:t>Update relevant project documents such as the completion report and the calculation models. </a:t>
                      </a:r>
                    </a:p>
                    <a:p>
                      <a:pPr marL="285750" indent="-285750">
                        <a:buFont typeface="Arial" panose="020B0604020202020204" pitchFamily="34" charset="0"/>
                        <a:buChar char="•"/>
                      </a:pPr>
                      <a:r>
                        <a:rPr lang="en-US" sz="1400" dirty="0"/>
                        <a:t>Include any updated models or final savings estimates in the project documentation package.</a:t>
                      </a:r>
                    </a:p>
                  </a:txBody>
                  <a:tcPr anchor="ctr"/>
                </a:tc>
                <a:extLst>
                  <a:ext uri="{0D108BD9-81ED-4DB2-BD59-A6C34878D82A}">
                    <a16:rowId xmlns:a16="http://schemas.microsoft.com/office/drawing/2014/main" val="1878628643"/>
                  </a:ext>
                </a:extLst>
              </a:tr>
              <a:tr h="370840">
                <a:tc>
                  <a:txBody>
                    <a:bodyPr/>
                    <a:lstStyle/>
                    <a:p>
                      <a:r>
                        <a:rPr lang="en-US" sz="1400" b="1" dirty="0"/>
                        <a:t>The measure cost and measure savings in the Opportunity Register were not consistently well populated.</a:t>
                      </a:r>
                    </a:p>
                  </a:txBody>
                  <a:tcPr anchor="ctr"/>
                </a:tc>
                <a:tc>
                  <a:txBody>
                    <a:bodyPr/>
                    <a:lstStyle/>
                    <a:p>
                      <a:r>
                        <a:rPr lang="en-US" sz="1400" dirty="0"/>
                        <a:t>Populate the OR’s applicable fields for any completed measure with estimated savings and costs.</a:t>
                      </a:r>
                      <a:endParaRPr lang="en-US" sz="1400" dirty="0">
                        <a:highlight>
                          <a:srgbClr val="FFFF00"/>
                        </a:highlight>
                      </a:endParaRPr>
                    </a:p>
                  </a:txBody>
                  <a:tcPr anchor="ctr"/>
                </a:tc>
                <a:extLst>
                  <a:ext uri="{0D108BD9-81ED-4DB2-BD59-A6C34878D82A}">
                    <a16:rowId xmlns:a16="http://schemas.microsoft.com/office/drawing/2014/main" val="318127996"/>
                  </a:ext>
                </a:extLst>
              </a:tr>
              <a:tr h="370840">
                <a:tc>
                  <a:txBody>
                    <a:bodyPr/>
                    <a:lstStyle/>
                    <a:p>
                      <a:r>
                        <a:rPr lang="en-US" sz="1400" b="1" dirty="0"/>
                        <a:t>The NTGR of the SEM program as 1.0 essentially stands.</a:t>
                      </a:r>
                      <a:endParaRPr lang="en-US" sz="1400" b="1" dirty="0">
                        <a:highlight>
                          <a:srgbClr val="FFFF00"/>
                        </a:highlight>
                      </a:endParaRPr>
                    </a:p>
                  </a:txBody>
                  <a:tcPr anchor="ctr"/>
                </a:tc>
                <a:tc>
                  <a:txBody>
                    <a:bodyPr/>
                    <a:lstStyle/>
                    <a:p>
                      <a:r>
                        <a:rPr lang="en-US" sz="1400" dirty="0"/>
                        <a:t>Use the combined SEM NTGR (based on both capital and non-capital measures) and to apply it to all sites and to all measures regardless of the combination of capital or non-capital present.</a:t>
                      </a:r>
                    </a:p>
                  </a:txBody>
                  <a:tcPr anchor="ctr"/>
                </a:tc>
                <a:extLst>
                  <a:ext uri="{0D108BD9-81ED-4DB2-BD59-A6C34878D82A}">
                    <a16:rowId xmlns:a16="http://schemas.microsoft.com/office/drawing/2014/main" val="3226277570"/>
                  </a:ext>
                </a:extLst>
              </a:tr>
              <a:tr h="370840">
                <a:tc>
                  <a:txBody>
                    <a:bodyPr/>
                    <a:lstStyle/>
                    <a:p>
                      <a:r>
                        <a:rPr lang="en-US" sz="1400" b="1" dirty="0"/>
                        <a:t>The new SEM scoring method resulted in an increase of about 0.15 points in the average capital NTGR.</a:t>
                      </a:r>
                      <a:endParaRPr lang="en-US" sz="1400" b="1" dirty="0">
                        <a:highlight>
                          <a:srgbClr val="FFFF00"/>
                        </a:highlight>
                      </a:endParaRPr>
                    </a:p>
                  </a:txBody>
                  <a:tcPr anchor="ctr"/>
                </a:tc>
                <a:tc>
                  <a:txBody>
                    <a:bodyPr/>
                    <a:lstStyle/>
                    <a:p>
                      <a:r>
                        <a:rPr lang="en-US" sz="1400" dirty="0"/>
                        <a:t>Evaluation should adopt updated SEM survey instruments and scoring method to estimate NTG for future capital NTG research. </a:t>
                      </a:r>
                    </a:p>
                  </a:txBody>
                  <a:tcPr anchor="ctr"/>
                </a:tc>
                <a:extLst>
                  <a:ext uri="{0D108BD9-81ED-4DB2-BD59-A6C34878D82A}">
                    <a16:rowId xmlns:a16="http://schemas.microsoft.com/office/drawing/2014/main" val="860790664"/>
                  </a:ext>
                </a:extLst>
              </a:tr>
            </a:tbl>
          </a:graphicData>
        </a:graphic>
      </p:graphicFrame>
    </p:spTree>
    <p:extLst>
      <p:ext uri="{BB962C8B-B14F-4D97-AF65-F5344CB8AC3E}">
        <p14:creationId xmlns:p14="http://schemas.microsoft.com/office/powerpoint/2010/main" val="1889088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finite question marks in 3D rendering">
            <a:extLst>
              <a:ext uri="{FF2B5EF4-FFF2-40B4-BE49-F238E27FC236}">
                <a16:creationId xmlns:a16="http://schemas.microsoft.com/office/drawing/2014/main" id="{02CB5F7A-D6CF-72DD-5B6F-7105106F3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661" r="-1" b="13123"/>
          <a:stretch/>
        </p:blipFill>
        <p:spPr>
          <a:xfrm>
            <a:off x="0" y="0"/>
            <a:ext cx="12192000" cy="6858000"/>
          </a:xfrm>
          <a:prstGeom prst="rect">
            <a:avLst/>
          </a:prstGeom>
          <a:noFill/>
        </p:spPr>
      </p:pic>
      <p:sp>
        <p:nvSpPr>
          <p:cNvPr id="2" name="Title 1">
            <a:extLst>
              <a:ext uri="{FF2B5EF4-FFF2-40B4-BE49-F238E27FC236}">
                <a16:creationId xmlns:a16="http://schemas.microsoft.com/office/drawing/2014/main" id="{E1C5CFAA-30DB-3D97-29C0-2AB421A78633}"/>
              </a:ext>
            </a:extLst>
          </p:cNvPr>
          <p:cNvSpPr>
            <a:spLocks noGrp="1"/>
          </p:cNvSpPr>
          <p:nvPr>
            <p:ph type="title"/>
          </p:nvPr>
        </p:nvSpPr>
        <p:spPr>
          <a:xfrm>
            <a:off x="540000" y="858249"/>
            <a:ext cx="11110914" cy="936000"/>
          </a:xfrm>
        </p:spPr>
        <p:txBody>
          <a:bodyPr anchor="t">
            <a:normAutofit/>
          </a:bodyPr>
          <a:lstStyle/>
          <a:p>
            <a:r>
              <a:rPr lang="en-GB" sz="6000" b="1" dirty="0"/>
              <a:t>Questions</a:t>
            </a:r>
          </a:p>
        </p:txBody>
      </p:sp>
      <p:sp>
        <p:nvSpPr>
          <p:cNvPr id="4" name="Slide Number Placeholder 3">
            <a:extLst>
              <a:ext uri="{FF2B5EF4-FFF2-40B4-BE49-F238E27FC236}">
                <a16:creationId xmlns:a16="http://schemas.microsoft.com/office/drawing/2014/main" id="{CF8F3CE1-9973-DF9E-1BF6-3BEE3BE2A127}"/>
              </a:ext>
            </a:extLst>
          </p:cNvPr>
          <p:cNvSpPr>
            <a:spLocks noGrp="1"/>
          </p:cNvSpPr>
          <p:nvPr>
            <p:ph type="sldNum" sz="quarter" idx="12"/>
          </p:nvPr>
        </p:nvSpPr>
        <p:spPr>
          <a:xfrm>
            <a:off x="540000" y="6440400"/>
            <a:ext cx="266400" cy="151200"/>
          </a:xfrm>
        </p:spPr>
        <p:txBody>
          <a:bodyPr anchor="t">
            <a:normAutofit/>
          </a:bodyPr>
          <a:lstStyle/>
          <a:p>
            <a:pPr>
              <a:spcAft>
                <a:spcPts val="600"/>
              </a:spcAft>
            </a:pPr>
            <a:fld id="{5BA07366-CB75-4AA8-9E5B-928B849F427C}" type="slidenum">
              <a:rPr lang="en-GB" smtClean="0"/>
              <a:pPr>
                <a:spcAft>
                  <a:spcPts val="600"/>
                </a:spcAft>
              </a:pPr>
              <a:t>31</a:t>
            </a:fld>
            <a:endParaRPr lang="en-GB"/>
          </a:p>
        </p:txBody>
      </p:sp>
    </p:spTree>
    <p:extLst>
      <p:ext uri="{BB962C8B-B14F-4D97-AF65-F5344CB8AC3E}">
        <p14:creationId xmlns:p14="http://schemas.microsoft.com/office/powerpoint/2010/main" val="1645808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08AC-4E3F-9A91-4D6C-0AC76CFAC981}"/>
              </a:ext>
            </a:extLst>
          </p:cNvPr>
          <p:cNvSpPr>
            <a:spLocks noGrp="1"/>
          </p:cNvSpPr>
          <p:nvPr>
            <p:ph type="title"/>
          </p:nvPr>
        </p:nvSpPr>
        <p:spPr/>
        <p:txBody>
          <a:bodyPr/>
          <a:lstStyle/>
          <a:p>
            <a:r>
              <a:rPr lang="en-GB"/>
              <a:t>Next Steps</a:t>
            </a:r>
          </a:p>
        </p:txBody>
      </p:sp>
      <p:graphicFrame>
        <p:nvGraphicFramePr>
          <p:cNvPr id="5" name="Content Placeholder 4">
            <a:extLst>
              <a:ext uri="{FF2B5EF4-FFF2-40B4-BE49-F238E27FC236}">
                <a16:creationId xmlns:a16="http://schemas.microsoft.com/office/drawing/2014/main" id="{EB9331FC-1A8A-6671-1701-F99EA7A2FBCC}"/>
              </a:ext>
            </a:extLst>
          </p:cNvPr>
          <p:cNvGraphicFramePr>
            <a:graphicFrameLocks noGrp="1"/>
          </p:cNvGraphicFramePr>
          <p:nvPr>
            <p:ph idx="1"/>
            <p:extLst>
              <p:ext uri="{D42A27DB-BD31-4B8C-83A1-F6EECF244321}">
                <p14:modId xmlns:p14="http://schemas.microsoft.com/office/powerpoint/2010/main" val="2443006596"/>
              </p:ext>
            </p:extLst>
          </p:nvPr>
        </p:nvGraphicFramePr>
        <p:xfrm>
          <a:off x="539749" y="1730376"/>
          <a:ext cx="11110914" cy="4317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FF44554-9029-EB85-3F62-981693E43738}"/>
              </a:ext>
            </a:extLst>
          </p:cNvPr>
          <p:cNvSpPr>
            <a:spLocks noGrp="1"/>
          </p:cNvSpPr>
          <p:nvPr>
            <p:ph type="sldNum" sz="quarter" idx="12"/>
          </p:nvPr>
        </p:nvSpPr>
        <p:spPr/>
        <p:txBody>
          <a:bodyPr/>
          <a:lstStyle/>
          <a:p>
            <a:fld id="{5BA07366-CB75-4AA8-9E5B-928B849F427C}" type="slidenum">
              <a:rPr lang="en-GB" smtClean="0"/>
              <a:t>32</a:t>
            </a:fld>
            <a:endParaRPr lang="en-GB"/>
          </a:p>
        </p:txBody>
      </p:sp>
    </p:spTree>
    <p:extLst>
      <p:ext uri="{BB962C8B-B14F-4D97-AF65-F5344CB8AC3E}">
        <p14:creationId xmlns:p14="http://schemas.microsoft.com/office/powerpoint/2010/main" val="337160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
            <a:extLst>
              <a:ext uri="{FF2B5EF4-FFF2-40B4-BE49-F238E27FC236}">
                <a16:creationId xmlns:a16="http://schemas.microsoft.com/office/drawing/2014/main" id="{D43CB651-2E4A-D3E0-ACD9-ECE10F6FE80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10323" b="10323"/>
          <a:stretch/>
        </p:blipFill>
        <p:spPr>
          <a:xfrm>
            <a:off x="20" y="10"/>
            <a:ext cx="12191980" cy="6857990"/>
          </a:xfrm>
          <a:prstGeom prst="rect">
            <a:avLst/>
          </a:prstGeom>
          <a:noFill/>
        </p:spPr>
      </p:pic>
      <p:sp>
        <p:nvSpPr>
          <p:cNvPr id="2" name="Title 1">
            <a:extLst>
              <a:ext uri="{FF2B5EF4-FFF2-40B4-BE49-F238E27FC236}">
                <a16:creationId xmlns:a16="http://schemas.microsoft.com/office/drawing/2014/main" id="{A40F6066-1FEB-0B8C-68A1-91EC640EC25A}"/>
              </a:ext>
            </a:extLst>
          </p:cNvPr>
          <p:cNvSpPr>
            <a:spLocks noGrp="1"/>
          </p:cNvSpPr>
          <p:nvPr>
            <p:ph type="title"/>
          </p:nvPr>
        </p:nvSpPr>
        <p:spPr>
          <a:xfrm>
            <a:off x="362990" y="1303230"/>
            <a:ext cx="11110914" cy="936000"/>
          </a:xfrm>
        </p:spPr>
        <p:txBody>
          <a:bodyPr anchor="t">
            <a:normAutofit/>
          </a:bodyPr>
          <a:lstStyle/>
          <a:p>
            <a:r>
              <a:rPr lang="en-US" sz="6000" b="1" dirty="0">
                <a:solidFill>
                  <a:schemeClr val="bg1"/>
                </a:solidFill>
              </a:rPr>
              <a:t>Overview of Results</a:t>
            </a:r>
          </a:p>
        </p:txBody>
      </p:sp>
      <p:sp>
        <p:nvSpPr>
          <p:cNvPr id="3" name="Slide Number Placeholder 2">
            <a:extLst>
              <a:ext uri="{FF2B5EF4-FFF2-40B4-BE49-F238E27FC236}">
                <a16:creationId xmlns:a16="http://schemas.microsoft.com/office/drawing/2014/main" id="{588FF5E9-5A52-5E77-BCD9-79497EE219EF}"/>
              </a:ext>
            </a:extLst>
          </p:cNvPr>
          <p:cNvSpPr>
            <a:spLocks noGrp="1"/>
          </p:cNvSpPr>
          <p:nvPr>
            <p:ph type="sldNum" sz="quarter" idx="12"/>
          </p:nvPr>
        </p:nvSpPr>
        <p:spPr>
          <a:xfrm>
            <a:off x="540000" y="6440400"/>
            <a:ext cx="266400" cy="151200"/>
          </a:xfrm>
        </p:spPr>
        <p:txBody>
          <a:bodyPr anchor="t">
            <a:normAutofit/>
          </a:bodyPr>
          <a:lstStyle/>
          <a:p>
            <a:pPr>
              <a:spcAft>
                <a:spcPts val="600"/>
              </a:spcAft>
            </a:pPr>
            <a:fld id="{5BA07366-CB75-4AA8-9E5B-928B849F427C}" type="slidenum">
              <a:rPr lang="en-GB" smtClean="0"/>
              <a:pPr>
                <a:spcAft>
                  <a:spcPts val="600"/>
                </a:spcAft>
              </a:pPr>
              <a:t>4</a:t>
            </a:fld>
            <a:endParaRPr lang="en-GB"/>
          </a:p>
        </p:txBody>
      </p:sp>
    </p:spTree>
    <p:extLst>
      <p:ext uri="{BB962C8B-B14F-4D97-AF65-F5344CB8AC3E}">
        <p14:creationId xmlns:p14="http://schemas.microsoft.com/office/powerpoint/2010/main" val="218339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7E9-EC24-A71B-0646-F609A2361B5D}"/>
              </a:ext>
            </a:extLst>
          </p:cNvPr>
          <p:cNvSpPr>
            <a:spLocks noGrp="1"/>
          </p:cNvSpPr>
          <p:nvPr>
            <p:ph type="title"/>
          </p:nvPr>
        </p:nvSpPr>
        <p:spPr/>
        <p:txBody>
          <a:bodyPr/>
          <a:lstStyle/>
          <a:p>
            <a:r>
              <a:rPr lang="en-GB" dirty="0"/>
              <a:t>Overview of results – gross</a:t>
            </a:r>
          </a:p>
        </p:txBody>
      </p:sp>
      <p:sp>
        <p:nvSpPr>
          <p:cNvPr id="4" name="Slide Number Placeholder 3">
            <a:extLst>
              <a:ext uri="{FF2B5EF4-FFF2-40B4-BE49-F238E27FC236}">
                <a16:creationId xmlns:a16="http://schemas.microsoft.com/office/drawing/2014/main" id="{E998E97A-D7DF-3C69-531C-8CDF3A0663ED}"/>
              </a:ext>
            </a:extLst>
          </p:cNvPr>
          <p:cNvSpPr>
            <a:spLocks noGrp="1"/>
          </p:cNvSpPr>
          <p:nvPr>
            <p:ph type="sldNum" sz="quarter" idx="12"/>
          </p:nvPr>
        </p:nvSpPr>
        <p:spPr/>
        <p:txBody>
          <a:bodyPr/>
          <a:lstStyle/>
          <a:p>
            <a:fld id="{5BA07366-CB75-4AA8-9E5B-928B849F427C}" type="slidenum">
              <a:rPr lang="en-GB" smtClean="0"/>
              <a:t>5</a:t>
            </a:fld>
            <a:endParaRPr lang="en-GB"/>
          </a:p>
        </p:txBody>
      </p:sp>
      <p:graphicFrame>
        <p:nvGraphicFramePr>
          <p:cNvPr id="5" name="Content Placeholder 11">
            <a:extLst>
              <a:ext uri="{FF2B5EF4-FFF2-40B4-BE49-F238E27FC236}">
                <a16:creationId xmlns:a16="http://schemas.microsoft.com/office/drawing/2014/main" id="{C2F69569-3C49-B207-47DC-849C1AB087CD}"/>
              </a:ext>
            </a:extLst>
          </p:cNvPr>
          <p:cNvGraphicFramePr>
            <a:graphicFrameLocks/>
          </p:cNvGraphicFramePr>
          <p:nvPr>
            <p:extLst>
              <p:ext uri="{D42A27DB-BD31-4B8C-83A1-F6EECF244321}">
                <p14:modId xmlns:p14="http://schemas.microsoft.com/office/powerpoint/2010/main" val="1674497254"/>
              </p:ext>
            </p:extLst>
          </p:nvPr>
        </p:nvGraphicFramePr>
        <p:xfrm>
          <a:off x="571500" y="1744543"/>
          <a:ext cx="10770942" cy="2608623"/>
        </p:xfrm>
        <a:graphic>
          <a:graphicData uri="http://schemas.openxmlformats.org/drawingml/2006/table">
            <a:tbl>
              <a:tblPr firstRow="1" firstCol="1" bandRow="1">
                <a:tableStyleId>{5C22544A-7EE6-4342-B048-85BDC9FD1C3A}</a:tableStyleId>
              </a:tblPr>
              <a:tblGrid>
                <a:gridCol w="1104646">
                  <a:extLst>
                    <a:ext uri="{9D8B030D-6E8A-4147-A177-3AD203B41FA5}">
                      <a16:colId xmlns:a16="http://schemas.microsoft.com/office/drawing/2014/main" val="71611810"/>
                    </a:ext>
                  </a:extLst>
                </a:gridCol>
                <a:gridCol w="1208287">
                  <a:extLst>
                    <a:ext uri="{9D8B030D-6E8A-4147-A177-3AD203B41FA5}">
                      <a16:colId xmlns:a16="http://schemas.microsoft.com/office/drawing/2014/main" val="2083319813"/>
                    </a:ext>
                  </a:extLst>
                </a:gridCol>
                <a:gridCol w="1208287">
                  <a:extLst>
                    <a:ext uri="{9D8B030D-6E8A-4147-A177-3AD203B41FA5}">
                      <a16:colId xmlns:a16="http://schemas.microsoft.com/office/drawing/2014/main" val="1258030897"/>
                    </a:ext>
                  </a:extLst>
                </a:gridCol>
                <a:gridCol w="1208287">
                  <a:extLst>
                    <a:ext uri="{9D8B030D-6E8A-4147-A177-3AD203B41FA5}">
                      <a16:colId xmlns:a16="http://schemas.microsoft.com/office/drawing/2014/main" val="482038449"/>
                    </a:ext>
                  </a:extLst>
                </a:gridCol>
                <a:gridCol w="1208287">
                  <a:extLst>
                    <a:ext uri="{9D8B030D-6E8A-4147-A177-3AD203B41FA5}">
                      <a16:colId xmlns:a16="http://schemas.microsoft.com/office/drawing/2014/main" val="3156465128"/>
                    </a:ext>
                  </a:extLst>
                </a:gridCol>
                <a:gridCol w="1208287">
                  <a:extLst>
                    <a:ext uri="{9D8B030D-6E8A-4147-A177-3AD203B41FA5}">
                      <a16:colId xmlns:a16="http://schemas.microsoft.com/office/drawing/2014/main" val="3163065066"/>
                    </a:ext>
                  </a:extLst>
                </a:gridCol>
                <a:gridCol w="1208287">
                  <a:extLst>
                    <a:ext uri="{9D8B030D-6E8A-4147-A177-3AD203B41FA5}">
                      <a16:colId xmlns:a16="http://schemas.microsoft.com/office/drawing/2014/main" val="465764406"/>
                    </a:ext>
                  </a:extLst>
                </a:gridCol>
                <a:gridCol w="1208287">
                  <a:extLst>
                    <a:ext uri="{9D8B030D-6E8A-4147-A177-3AD203B41FA5}">
                      <a16:colId xmlns:a16="http://schemas.microsoft.com/office/drawing/2014/main" val="3789634297"/>
                    </a:ext>
                  </a:extLst>
                </a:gridCol>
                <a:gridCol w="1208287">
                  <a:extLst>
                    <a:ext uri="{9D8B030D-6E8A-4147-A177-3AD203B41FA5}">
                      <a16:colId xmlns:a16="http://schemas.microsoft.com/office/drawing/2014/main" val="3952352656"/>
                    </a:ext>
                  </a:extLst>
                </a:gridCol>
              </a:tblGrid>
              <a:tr h="232019">
                <a:tc>
                  <a:txBody>
                    <a:bodyPr/>
                    <a:lstStyle/>
                    <a:p>
                      <a:pPr marL="0" marR="0" algn="ctr">
                        <a:spcBef>
                          <a:spcPts val="0"/>
                        </a:spcBef>
                        <a:spcAft>
                          <a:spcPts val="0"/>
                        </a:spcAft>
                      </a:pPr>
                      <a:endParaRPr lang="en-GB"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noFill/>
                  </a:tcPr>
                </a:tc>
                <a:tc gridSpan="4">
                  <a:txBody>
                    <a:bodyPr/>
                    <a:lstStyle/>
                    <a:p>
                      <a:pPr marL="0" marR="0" algn="ctr">
                        <a:spcBef>
                          <a:spcPts val="0"/>
                        </a:spcBef>
                        <a:spcAft>
                          <a:spcPts val="0"/>
                        </a:spcAft>
                      </a:pPr>
                      <a:r>
                        <a:rPr lang="en-GB" sz="1200">
                          <a:effectLst/>
                        </a:rPr>
                        <a:t>First year</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spcBef>
                          <a:spcPts val="0"/>
                        </a:spcBef>
                        <a:spcAft>
                          <a:spcPts val="0"/>
                        </a:spcAft>
                      </a:pPr>
                      <a:r>
                        <a:rPr lang="en-GB" sz="1200">
                          <a:effectLst/>
                        </a:rPr>
                        <a:t>Lifecycle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6046000"/>
                  </a:ext>
                </a:extLst>
              </a:tr>
              <a:tr h="576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200" b="1">
                          <a:solidFill>
                            <a:schemeClr val="bg1"/>
                          </a:solidFill>
                          <a:effectLst/>
                        </a:rPr>
                        <a:t>Forecasted savings</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Evaluated savings</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GRR</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Relative precision</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Forecasted savings</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Evaluated savings</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GRR</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Relative precision</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extLst>
                  <a:ext uri="{0D108BD9-81ED-4DB2-BD59-A6C34878D82A}">
                    <a16:rowId xmlns:a16="http://schemas.microsoft.com/office/drawing/2014/main" val="3077705967"/>
                  </a:ext>
                </a:extLst>
              </a:tr>
              <a:tr h="232019">
                <a:tc gridSpan="9">
                  <a:txBody>
                    <a:bodyPr/>
                    <a:lstStyle/>
                    <a:p>
                      <a:pPr marL="0" marR="0" algn="ctr">
                        <a:spcBef>
                          <a:spcPts val="0"/>
                        </a:spcBef>
                        <a:spcAft>
                          <a:spcPts val="0"/>
                        </a:spcAft>
                      </a:pPr>
                      <a:r>
                        <a:rPr lang="en-GB" sz="1200">
                          <a:effectLst/>
                        </a:rPr>
                        <a:t>Energy (MWh)</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3334732"/>
                  </a:ext>
                </a:extLst>
              </a:tr>
              <a:tr h="334107">
                <a:tc>
                  <a:txBody>
                    <a:bodyPr/>
                    <a:lstStyle/>
                    <a:p>
                      <a:pPr marL="0" marR="0">
                        <a:spcBef>
                          <a:spcPts val="0"/>
                        </a:spcBef>
                        <a:spcAft>
                          <a:spcPts val="0"/>
                        </a:spcAft>
                      </a:pPr>
                      <a:r>
                        <a:rPr lang="en-GB" sz="1200">
                          <a:effectLst/>
                        </a:rPr>
                        <a:t>Statewide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a:solidFill>
                            <a:srgbClr val="000000"/>
                          </a:solidFill>
                          <a:effectLst/>
                          <a:latin typeface="Arial" panose="020B0604020202020204" pitchFamily="34" charset="0"/>
                          <a:ea typeface="SimSun" panose="02010600030101010101" pitchFamily="2" charset="-122"/>
                          <a:cs typeface="Arial" panose="020B0604020202020204" pitchFamily="34" charset="0"/>
                        </a:rPr>
                        <a:t>42,076</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a:solidFill>
                            <a:srgbClr val="000000"/>
                          </a:solidFill>
                          <a:effectLst/>
                          <a:latin typeface="Arial" panose="020B0604020202020204" pitchFamily="34" charset="0"/>
                          <a:ea typeface="SimSun" panose="02010600030101010101" pitchFamily="2" charset="-122"/>
                          <a:cs typeface="Arial" panose="020B0604020202020204" pitchFamily="34" charset="0"/>
                        </a:rPr>
                        <a:t>41,384</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98%</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±1%</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a:solidFill>
                            <a:srgbClr val="000000"/>
                          </a:solidFill>
                          <a:effectLst/>
                          <a:latin typeface="Arial" panose="020B0604020202020204" pitchFamily="34" charset="0"/>
                          <a:ea typeface="SimSun" panose="02010600030101010101" pitchFamily="2" charset="-122"/>
                          <a:cs typeface="Arial" panose="020B0604020202020204" pitchFamily="34" charset="0"/>
                        </a:rPr>
                        <a:t>210,364</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a:solidFill>
                            <a:srgbClr val="000000"/>
                          </a:solidFill>
                          <a:effectLst/>
                          <a:latin typeface="Arial" panose="020B0604020202020204" pitchFamily="34" charset="0"/>
                          <a:ea typeface="SimSun" panose="02010600030101010101" pitchFamily="2" charset="-122"/>
                          <a:cs typeface="Arial" panose="020B0604020202020204" pitchFamily="34" charset="0"/>
                        </a:rPr>
                        <a:t>226,971</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108%</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±2%</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229380668"/>
                  </a:ext>
                </a:extLst>
              </a:tr>
              <a:tr h="232019">
                <a:tc gridSpan="9">
                  <a:txBody>
                    <a:bodyPr/>
                    <a:lstStyle/>
                    <a:p>
                      <a:pPr marL="0" marR="0" algn="ctr">
                        <a:spcBef>
                          <a:spcPts val="0"/>
                        </a:spcBef>
                        <a:spcAft>
                          <a:spcPts val="0"/>
                        </a:spcAft>
                      </a:pPr>
                      <a:r>
                        <a:rPr lang="en-GB" sz="1200">
                          <a:effectLst/>
                        </a:rPr>
                        <a:t>Demand (MW)</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7F7F7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87623590"/>
                  </a:ext>
                </a:extLst>
              </a:tr>
              <a:tr h="334107">
                <a:tc>
                  <a:txBody>
                    <a:bodyPr/>
                    <a:lstStyle/>
                    <a:p>
                      <a:pPr marL="0" marR="0">
                        <a:spcBef>
                          <a:spcPts val="0"/>
                        </a:spcBef>
                        <a:spcAft>
                          <a:spcPts val="0"/>
                        </a:spcAft>
                      </a:pPr>
                      <a:r>
                        <a:rPr lang="en-GB" sz="1200">
                          <a:effectLst/>
                        </a:rPr>
                        <a:t>Statewide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6.1</a:t>
                      </a:r>
                      <a:endParaRPr lang="en-US"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5.8</a:t>
                      </a:r>
                      <a:endParaRPr lang="en-US"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95%</a:t>
                      </a:r>
                      <a:endParaRPr lang="en-US"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GB" sz="1100" b="1" kern="1200">
                          <a:solidFill>
                            <a:srgbClr val="000000"/>
                          </a:solidFill>
                          <a:effectLst/>
                          <a:latin typeface="Arial" panose="020B0604020202020204" pitchFamily="34" charset="0"/>
                          <a:ea typeface="SimSun" panose="02010600030101010101" pitchFamily="2" charset="-122"/>
                          <a:cs typeface="Arial" panose="020B0604020202020204" pitchFamily="34" charset="0"/>
                        </a:rPr>
                        <a:t>3%</a:t>
                      </a:r>
                      <a:endParaRPr lang="en-US" sz="1100" b="1" kern="120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30.4</a:t>
                      </a:r>
                      <a:endParaRPr lang="en-US"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31.5</a:t>
                      </a:r>
                      <a:endParaRPr lang="en-US"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103%</a:t>
                      </a:r>
                      <a:endParaRPr lang="en-US"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3%</a:t>
                      </a:r>
                      <a:endParaRPr lang="en-US"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245104397"/>
                  </a:ext>
                </a:extLst>
              </a:tr>
              <a:tr h="334107">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a:solidFill>
                            <a:schemeClr val="lt1"/>
                          </a:solidFill>
                          <a:effectLst/>
                          <a:latin typeface="+mn-lt"/>
                          <a:ea typeface="+mn-ea"/>
                          <a:cs typeface="+mn-cs"/>
                        </a:rPr>
                        <a:t>Natural Gas (Million Therms)</a:t>
                      </a:r>
                    </a:p>
                  </a:txBody>
                  <a:tcPr marL="68580" marR="68580" marT="0" marB="0" anchor="ctr">
                    <a:solidFill>
                      <a:srgbClr val="7F7F7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41819504"/>
                  </a:ext>
                </a:extLst>
              </a:tr>
              <a:tr h="334107">
                <a:tc>
                  <a:txBody>
                    <a:bodyPr/>
                    <a:lstStyle/>
                    <a:p>
                      <a:pPr marL="0" marR="0">
                        <a:spcBef>
                          <a:spcPts val="0"/>
                        </a:spcBef>
                        <a:spcAft>
                          <a:spcPts val="0"/>
                        </a:spcAft>
                      </a:pPr>
                      <a:r>
                        <a:rPr lang="en-GB" sz="1200" dirty="0">
                          <a:effectLst/>
                          <a:latin typeface="Arial" panose="020B0604020202020204" pitchFamily="34" charset="0"/>
                          <a:ea typeface="SimSun" panose="02010600030101010101" pitchFamily="2" charset="-122"/>
                          <a:cs typeface="Arial" panose="020B0604020202020204" pitchFamily="34" charset="0"/>
                        </a:rPr>
                        <a:t>Statewide</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3.1</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2.5</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79%</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US"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4%</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15.5</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14.4</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93%</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US"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4%</a:t>
                      </a:r>
                    </a:p>
                  </a:txBody>
                  <a:tcPr marL="68580" marR="68580" marT="0" marB="0" anchor="ctr"/>
                </a:tc>
                <a:extLst>
                  <a:ext uri="{0D108BD9-81ED-4DB2-BD59-A6C34878D82A}">
                    <a16:rowId xmlns:a16="http://schemas.microsoft.com/office/drawing/2014/main" val="3741904700"/>
                  </a:ext>
                </a:extLst>
              </a:tr>
            </a:tbl>
          </a:graphicData>
        </a:graphic>
      </p:graphicFrame>
      <p:sp>
        <p:nvSpPr>
          <p:cNvPr id="3" name="TextBox 2">
            <a:extLst>
              <a:ext uri="{FF2B5EF4-FFF2-40B4-BE49-F238E27FC236}">
                <a16:creationId xmlns:a16="http://schemas.microsoft.com/office/drawing/2014/main" id="{5D1D978E-79D4-3899-CAAF-C94CAA817B21}"/>
              </a:ext>
            </a:extLst>
          </p:cNvPr>
          <p:cNvSpPr txBox="1"/>
          <p:nvPr/>
        </p:nvSpPr>
        <p:spPr>
          <a:xfrm>
            <a:off x="601644" y="5430982"/>
            <a:ext cx="1255600" cy="307777"/>
          </a:xfrm>
          <a:prstGeom prst="rect">
            <a:avLst/>
          </a:prstGeom>
          <a:noFill/>
        </p:spPr>
        <p:txBody>
          <a:bodyPr wrap="none" lIns="0" tIns="0" rIns="0" bIns="0" rtlCol="0">
            <a:spAutoFit/>
          </a:bodyPr>
          <a:lstStyle/>
          <a:p>
            <a:pPr algn="l">
              <a:lnSpc>
                <a:spcPct val="100000"/>
              </a:lnSpc>
              <a:spcBef>
                <a:spcPts val="600"/>
              </a:spcBef>
            </a:pPr>
            <a:r>
              <a:rPr lang="en-GB" sz="2000" dirty="0">
                <a:solidFill>
                  <a:schemeClr val="accent1"/>
                </a:solidFill>
              </a:rPr>
              <a:t>Table ES-2</a:t>
            </a:r>
          </a:p>
        </p:txBody>
      </p:sp>
    </p:spTree>
    <p:extLst>
      <p:ext uri="{BB962C8B-B14F-4D97-AF65-F5344CB8AC3E}">
        <p14:creationId xmlns:p14="http://schemas.microsoft.com/office/powerpoint/2010/main" val="18036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7E9-EC24-A71B-0646-F609A2361B5D}"/>
              </a:ext>
            </a:extLst>
          </p:cNvPr>
          <p:cNvSpPr>
            <a:spLocks noGrp="1"/>
          </p:cNvSpPr>
          <p:nvPr>
            <p:ph type="title"/>
          </p:nvPr>
        </p:nvSpPr>
        <p:spPr/>
        <p:txBody>
          <a:bodyPr/>
          <a:lstStyle/>
          <a:p>
            <a:r>
              <a:rPr lang="en-GB" dirty="0"/>
              <a:t>Overview of results – net</a:t>
            </a:r>
          </a:p>
        </p:txBody>
      </p:sp>
      <p:sp>
        <p:nvSpPr>
          <p:cNvPr id="4" name="Slide Number Placeholder 3">
            <a:extLst>
              <a:ext uri="{FF2B5EF4-FFF2-40B4-BE49-F238E27FC236}">
                <a16:creationId xmlns:a16="http://schemas.microsoft.com/office/drawing/2014/main" id="{E998E97A-D7DF-3C69-531C-8CDF3A0663ED}"/>
              </a:ext>
            </a:extLst>
          </p:cNvPr>
          <p:cNvSpPr>
            <a:spLocks noGrp="1"/>
          </p:cNvSpPr>
          <p:nvPr>
            <p:ph type="sldNum" sz="quarter" idx="12"/>
          </p:nvPr>
        </p:nvSpPr>
        <p:spPr/>
        <p:txBody>
          <a:bodyPr/>
          <a:lstStyle/>
          <a:p>
            <a:fld id="{5BA07366-CB75-4AA8-9E5B-928B849F427C}" type="slidenum">
              <a:rPr lang="en-GB" smtClean="0"/>
              <a:t>6</a:t>
            </a:fld>
            <a:endParaRPr lang="en-GB"/>
          </a:p>
        </p:txBody>
      </p:sp>
      <p:graphicFrame>
        <p:nvGraphicFramePr>
          <p:cNvPr id="5" name="Content Placeholder 11">
            <a:extLst>
              <a:ext uri="{FF2B5EF4-FFF2-40B4-BE49-F238E27FC236}">
                <a16:creationId xmlns:a16="http://schemas.microsoft.com/office/drawing/2014/main" id="{C2F69569-3C49-B207-47DC-849C1AB087CD}"/>
              </a:ext>
            </a:extLst>
          </p:cNvPr>
          <p:cNvGraphicFramePr>
            <a:graphicFrameLocks/>
          </p:cNvGraphicFramePr>
          <p:nvPr>
            <p:extLst>
              <p:ext uri="{D42A27DB-BD31-4B8C-83A1-F6EECF244321}">
                <p14:modId xmlns:p14="http://schemas.microsoft.com/office/powerpoint/2010/main" val="4048355388"/>
              </p:ext>
            </p:extLst>
          </p:nvPr>
        </p:nvGraphicFramePr>
        <p:xfrm>
          <a:off x="539750" y="1997257"/>
          <a:ext cx="8354368" cy="2608623"/>
        </p:xfrm>
        <a:graphic>
          <a:graphicData uri="http://schemas.openxmlformats.org/drawingml/2006/table">
            <a:tbl>
              <a:tblPr firstRow="1" firstCol="1" bandRow="1">
                <a:tableStyleId>{5C22544A-7EE6-4342-B048-85BDC9FD1C3A}</a:tableStyleId>
              </a:tblPr>
              <a:tblGrid>
                <a:gridCol w="1104646">
                  <a:extLst>
                    <a:ext uri="{9D8B030D-6E8A-4147-A177-3AD203B41FA5}">
                      <a16:colId xmlns:a16="http://schemas.microsoft.com/office/drawing/2014/main" val="71611810"/>
                    </a:ext>
                  </a:extLst>
                </a:gridCol>
                <a:gridCol w="1208287">
                  <a:extLst>
                    <a:ext uri="{9D8B030D-6E8A-4147-A177-3AD203B41FA5}">
                      <a16:colId xmlns:a16="http://schemas.microsoft.com/office/drawing/2014/main" val="2083319813"/>
                    </a:ext>
                  </a:extLst>
                </a:gridCol>
                <a:gridCol w="1208287">
                  <a:extLst>
                    <a:ext uri="{9D8B030D-6E8A-4147-A177-3AD203B41FA5}">
                      <a16:colId xmlns:a16="http://schemas.microsoft.com/office/drawing/2014/main" val="482038449"/>
                    </a:ext>
                  </a:extLst>
                </a:gridCol>
                <a:gridCol w="1208287">
                  <a:extLst>
                    <a:ext uri="{9D8B030D-6E8A-4147-A177-3AD203B41FA5}">
                      <a16:colId xmlns:a16="http://schemas.microsoft.com/office/drawing/2014/main" val="3156465128"/>
                    </a:ext>
                  </a:extLst>
                </a:gridCol>
                <a:gridCol w="1208287">
                  <a:extLst>
                    <a:ext uri="{9D8B030D-6E8A-4147-A177-3AD203B41FA5}">
                      <a16:colId xmlns:a16="http://schemas.microsoft.com/office/drawing/2014/main" val="3163065066"/>
                    </a:ext>
                  </a:extLst>
                </a:gridCol>
                <a:gridCol w="1208287">
                  <a:extLst>
                    <a:ext uri="{9D8B030D-6E8A-4147-A177-3AD203B41FA5}">
                      <a16:colId xmlns:a16="http://schemas.microsoft.com/office/drawing/2014/main" val="3789634297"/>
                    </a:ext>
                  </a:extLst>
                </a:gridCol>
                <a:gridCol w="1208287">
                  <a:extLst>
                    <a:ext uri="{9D8B030D-6E8A-4147-A177-3AD203B41FA5}">
                      <a16:colId xmlns:a16="http://schemas.microsoft.com/office/drawing/2014/main" val="3952352656"/>
                    </a:ext>
                  </a:extLst>
                </a:gridCol>
              </a:tblGrid>
              <a:tr h="232019">
                <a:tc>
                  <a:txBody>
                    <a:bodyPr/>
                    <a:lstStyle/>
                    <a:p>
                      <a:pPr marL="0" marR="0" algn="ctr">
                        <a:spcBef>
                          <a:spcPts val="0"/>
                        </a:spcBef>
                        <a:spcAft>
                          <a:spcPts val="0"/>
                        </a:spcAft>
                      </a:pPr>
                      <a:endParaRPr lang="en-GB"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noFill/>
                  </a:tcPr>
                </a:tc>
                <a:tc gridSpan="3">
                  <a:txBody>
                    <a:bodyPr/>
                    <a:lstStyle/>
                    <a:p>
                      <a:pPr marL="0" marR="0" algn="ctr">
                        <a:spcBef>
                          <a:spcPts val="0"/>
                        </a:spcBef>
                        <a:spcAft>
                          <a:spcPts val="0"/>
                        </a:spcAft>
                      </a:pPr>
                      <a:r>
                        <a:rPr lang="en-GB" sz="1200">
                          <a:effectLst/>
                        </a:rPr>
                        <a:t>First year</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4"/>
                    </a:solidFill>
                  </a:tcPr>
                </a:tc>
                <a:tc hMerge="1">
                  <a:txBody>
                    <a:bodyPr/>
                    <a:lstStyle/>
                    <a:p>
                      <a:endParaRPr lang="en-GB"/>
                    </a:p>
                  </a:txBody>
                  <a:tcPr/>
                </a:tc>
                <a:tc hMerge="1">
                  <a:txBody>
                    <a:bodyPr/>
                    <a:lstStyle/>
                    <a:p>
                      <a:endParaRPr lang="en-GB"/>
                    </a:p>
                  </a:txBody>
                  <a:tcPr/>
                </a:tc>
                <a:tc gridSpan="3">
                  <a:txBody>
                    <a:bodyPr/>
                    <a:lstStyle/>
                    <a:p>
                      <a:pPr marL="0" marR="0" algn="ctr">
                        <a:spcBef>
                          <a:spcPts val="0"/>
                        </a:spcBef>
                        <a:spcAft>
                          <a:spcPts val="0"/>
                        </a:spcAft>
                      </a:pPr>
                      <a:r>
                        <a:rPr lang="en-GB" sz="1200">
                          <a:effectLst/>
                        </a:rPr>
                        <a:t>Lifecycle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4"/>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6046000"/>
                  </a:ext>
                </a:extLst>
              </a:tr>
              <a:tr h="576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200" b="1">
                          <a:solidFill>
                            <a:schemeClr val="bg1"/>
                          </a:solidFill>
                          <a:effectLst/>
                        </a:rPr>
                        <a:t>Evaluated savings</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NTGR</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Relative precision</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Evaluated savings</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NTGR</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tc>
                  <a:txBody>
                    <a:bodyPr/>
                    <a:lstStyle/>
                    <a:p>
                      <a:pPr marL="0" marR="0" algn="ctr">
                        <a:spcBef>
                          <a:spcPts val="0"/>
                        </a:spcBef>
                        <a:spcAft>
                          <a:spcPts val="0"/>
                        </a:spcAft>
                      </a:pPr>
                      <a:r>
                        <a:rPr lang="en-GB" sz="1200" b="1">
                          <a:solidFill>
                            <a:schemeClr val="bg1"/>
                          </a:solidFill>
                          <a:effectLst/>
                        </a:rPr>
                        <a:t>Relative precision</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0F204B"/>
                    </a:solidFill>
                  </a:tcPr>
                </a:tc>
                <a:extLst>
                  <a:ext uri="{0D108BD9-81ED-4DB2-BD59-A6C34878D82A}">
                    <a16:rowId xmlns:a16="http://schemas.microsoft.com/office/drawing/2014/main" val="3077705967"/>
                  </a:ext>
                </a:extLst>
              </a:tr>
              <a:tr h="232019">
                <a:tc gridSpan="7">
                  <a:txBody>
                    <a:bodyPr/>
                    <a:lstStyle/>
                    <a:p>
                      <a:pPr marL="0" marR="0" algn="ctr">
                        <a:spcBef>
                          <a:spcPts val="0"/>
                        </a:spcBef>
                        <a:spcAft>
                          <a:spcPts val="0"/>
                        </a:spcAft>
                      </a:pPr>
                      <a:r>
                        <a:rPr lang="en-GB" sz="1200">
                          <a:effectLst/>
                        </a:rPr>
                        <a:t>Energy (MWh)</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3334732"/>
                  </a:ext>
                </a:extLst>
              </a:tr>
              <a:tr h="334107">
                <a:tc>
                  <a:txBody>
                    <a:bodyPr/>
                    <a:lstStyle/>
                    <a:p>
                      <a:pPr marL="0" marR="0">
                        <a:spcBef>
                          <a:spcPts val="0"/>
                        </a:spcBef>
                        <a:spcAft>
                          <a:spcPts val="0"/>
                        </a:spcAft>
                      </a:pPr>
                      <a:r>
                        <a:rPr lang="en-GB" sz="1200">
                          <a:effectLst/>
                        </a:rPr>
                        <a:t>Statewide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b="1" kern="1200" dirty="0">
                          <a:solidFill>
                            <a:schemeClr val="dk1"/>
                          </a:solidFill>
                          <a:effectLst/>
                          <a:latin typeface="+mn-lt"/>
                          <a:ea typeface="+mn-ea"/>
                          <a:cs typeface="+mn-cs"/>
                        </a:rPr>
                        <a:t>41,384</a:t>
                      </a:r>
                      <a:r>
                        <a:rPr lang="en-GB"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98%</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±1%</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226,971</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98%</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±1%</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229380668"/>
                  </a:ext>
                </a:extLst>
              </a:tr>
              <a:tr h="232019">
                <a:tc gridSpan="7">
                  <a:txBody>
                    <a:bodyPr/>
                    <a:lstStyle/>
                    <a:p>
                      <a:pPr marL="0" marR="0" algn="ctr">
                        <a:spcBef>
                          <a:spcPts val="0"/>
                        </a:spcBef>
                        <a:spcAft>
                          <a:spcPts val="0"/>
                        </a:spcAft>
                      </a:pPr>
                      <a:r>
                        <a:rPr lang="en-GB" sz="1200" dirty="0">
                          <a:effectLst/>
                        </a:rPr>
                        <a:t>Demand (MW)</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7F7F7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87623590"/>
                  </a:ext>
                </a:extLst>
              </a:tr>
              <a:tr h="334107">
                <a:tc>
                  <a:txBody>
                    <a:bodyPr/>
                    <a:lstStyle/>
                    <a:p>
                      <a:pPr marL="0" marR="0">
                        <a:spcBef>
                          <a:spcPts val="0"/>
                        </a:spcBef>
                        <a:spcAft>
                          <a:spcPts val="0"/>
                        </a:spcAft>
                      </a:pPr>
                      <a:r>
                        <a:rPr lang="en-GB" sz="1200">
                          <a:effectLst/>
                        </a:rPr>
                        <a:t>Statewide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defTabSz="914400" rtl="0" eaLnBrk="1" latinLnBrk="0" hangingPunct="1">
                        <a:spcBef>
                          <a:spcPts val="0"/>
                        </a:spcBef>
                        <a:spcAft>
                          <a:spcPts val="0"/>
                        </a:spcAft>
                      </a:pPr>
                      <a:r>
                        <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b="1" kern="1200" dirty="0">
                          <a:solidFill>
                            <a:schemeClr val="tx1"/>
                          </a:solidFill>
                          <a:effectLst/>
                          <a:latin typeface="Arial" panose="020B0604020202020204" pitchFamily="34" charset="0"/>
                          <a:ea typeface="+mn-ea"/>
                          <a:cs typeface="Times New Roman" panose="02020603050405020304" pitchFamily="18" charset="0"/>
                        </a:rPr>
                        <a:t>5.8</a:t>
                      </a:r>
                      <a:r>
                        <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99%</a:t>
                      </a:r>
                      <a:endParaRPr lang="en-US"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GB"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1%</a:t>
                      </a:r>
                      <a:endParaRPr lang="en-US"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31.5</a:t>
                      </a:r>
                      <a:endParaRPr lang="en-US"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98%</a:t>
                      </a:r>
                      <a:endParaRPr lang="en-US"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GB"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1%</a:t>
                      </a:r>
                      <a:endParaRPr lang="en-US"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45104397"/>
                  </a:ext>
                </a:extLst>
              </a:tr>
              <a:tr h="334107">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Natural Gas (Million Therms)</a:t>
                      </a:r>
                    </a:p>
                  </a:txBody>
                  <a:tcPr marL="68580" marR="68580" marT="0" marB="0" anchor="ctr">
                    <a:solidFill>
                      <a:srgbClr val="7F7F7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Demand (MW)</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41819504"/>
                  </a:ext>
                </a:extLst>
              </a:tr>
              <a:tr h="334107">
                <a:tc>
                  <a:txBody>
                    <a:bodyPr/>
                    <a:lstStyle/>
                    <a:p>
                      <a:pPr marL="0" marR="0">
                        <a:spcBef>
                          <a:spcPts val="0"/>
                        </a:spcBef>
                        <a:spcAft>
                          <a:spcPts val="0"/>
                        </a:spcAft>
                      </a:pPr>
                      <a:r>
                        <a:rPr lang="en-GB" sz="1200">
                          <a:effectLst/>
                          <a:latin typeface="Arial" panose="020B0604020202020204" pitchFamily="34" charset="0"/>
                          <a:ea typeface="SimSun" panose="02010600030101010101" pitchFamily="2" charset="-122"/>
                          <a:cs typeface="Arial" panose="020B0604020202020204" pitchFamily="34" charset="0"/>
                        </a:rPr>
                        <a:t>Statewide</a:t>
                      </a:r>
                      <a:endParaRPr lang="en-GB"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defTabSz="914400" rtl="0" eaLnBrk="1" latinLnBrk="0" hangingPunct="1">
                        <a:spcBef>
                          <a:spcPts val="0"/>
                        </a:spcBef>
                        <a:spcAft>
                          <a:spcPts val="0"/>
                        </a:spcAft>
                      </a:pPr>
                      <a:r>
                        <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b="1" kern="1200" dirty="0">
                          <a:solidFill>
                            <a:schemeClr val="tx1"/>
                          </a:solidFill>
                          <a:effectLst/>
                          <a:latin typeface="Arial" panose="020B0604020202020204" pitchFamily="34" charset="0"/>
                          <a:ea typeface="+mn-ea"/>
                          <a:cs typeface="Times New Roman" panose="02020603050405020304" pitchFamily="18" charset="0"/>
                        </a:rPr>
                        <a:t>2.4</a:t>
                      </a:r>
                      <a:r>
                        <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98%</a:t>
                      </a:r>
                      <a:endParaRPr lang="en-US"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GB"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3%</a:t>
                      </a:r>
                      <a:endParaRPr lang="en-US"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14.4</a:t>
                      </a:r>
                      <a:endParaRPr lang="en-US"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98%</a:t>
                      </a:r>
                      <a:endParaRPr lang="en-US"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1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GB"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2%</a:t>
                      </a:r>
                      <a:endParaRPr lang="en-US" sz="11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41904700"/>
                  </a:ext>
                </a:extLst>
              </a:tr>
            </a:tbl>
          </a:graphicData>
        </a:graphic>
      </p:graphicFrame>
      <p:sp>
        <p:nvSpPr>
          <p:cNvPr id="3" name="TextBox 2">
            <a:extLst>
              <a:ext uri="{FF2B5EF4-FFF2-40B4-BE49-F238E27FC236}">
                <a16:creationId xmlns:a16="http://schemas.microsoft.com/office/drawing/2014/main" id="{15410537-39E5-C273-B8F6-793E4F5C03B5}"/>
              </a:ext>
            </a:extLst>
          </p:cNvPr>
          <p:cNvSpPr txBox="1"/>
          <p:nvPr/>
        </p:nvSpPr>
        <p:spPr>
          <a:xfrm>
            <a:off x="571500" y="5430982"/>
            <a:ext cx="1255600" cy="307777"/>
          </a:xfrm>
          <a:prstGeom prst="rect">
            <a:avLst/>
          </a:prstGeom>
          <a:noFill/>
        </p:spPr>
        <p:txBody>
          <a:bodyPr wrap="none" lIns="0" tIns="0" rIns="0" bIns="0" rtlCol="0">
            <a:spAutoFit/>
          </a:bodyPr>
          <a:lstStyle/>
          <a:p>
            <a:pPr algn="l">
              <a:lnSpc>
                <a:spcPct val="100000"/>
              </a:lnSpc>
              <a:spcBef>
                <a:spcPts val="600"/>
              </a:spcBef>
            </a:pPr>
            <a:r>
              <a:rPr lang="en-GB" sz="2000" dirty="0">
                <a:solidFill>
                  <a:schemeClr val="accent1"/>
                </a:solidFill>
              </a:rPr>
              <a:t>Table ES-3</a:t>
            </a:r>
          </a:p>
        </p:txBody>
      </p:sp>
      <p:sp>
        <p:nvSpPr>
          <p:cNvPr id="6" name="Title 1">
            <a:extLst>
              <a:ext uri="{FF2B5EF4-FFF2-40B4-BE49-F238E27FC236}">
                <a16:creationId xmlns:a16="http://schemas.microsoft.com/office/drawing/2014/main" id="{3AF48E3F-BF0D-5414-795C-1726237653B4}"/>
              </a:ext>
            </a:extLst>
          </p:cNvPr>
          <p:cNvSpPr txBox="1">
            <a:spLocks/>
          </p:cNvSpPr>
          <p:nvPr/>
        </p:nvSpPr>
        <p:spPr>
          <a:xfrm>
            <a:off x="571500" y="1288316"/>
            <a:ext cx="11110914" cy="93600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a:lstStyle>
          <a:p>
            <a:r>
              <a:rPr lang="en-GB" sz="2400" b="1" dirty="0"/>
              <a:t>SEM method</a:t>
            </a:r>
          </a:p>
        </p:txBody>
      </p:sp>
      <p:sp>
        <p:nvSpPr>
          <p:cNvPr id="9" name="Content Placeholder 8">
            <a:extLst>
              <a:ext uri="{FF2B5EF4-FFF2-40B4-BE49-F238E27FC236}">
                <a16:creationId xmlns:a16="http://schemas.microsoft.com/office/drawing/2014/main" id="{F188FEEF-8220-90EC-2A2A-624E09A93986}"/>
              </a:ext>
            </a:extLst>
          </p:cNvPr>
          <p:cNvSpPr>
            <a:spLocks noGrp="1"/>
          </p:cNvSpPr>
          <p:nvPr>
            <p:ph idx="1"/>
          </p:nvPr>
        </p:nvSpPr>
        <p:spPr>
          <a:xfrm>
            <a:off x="8925869" y="1838848"/>
            <a:ext cx="3122106" cy="4209152"/>
          </a:xfrm>
        </p:spPr>
        <p:txBody>
          <a:bodyPr/>
          <a:lstStyle/>
          <a:p>
            <a:r>
              <a:rPr lang="en-US" dirty="0"/>
              <a:t>The SEM method included a </a:t>
            </a:r>
            <a:r>
              <a:rPr lang="en-US" dirty="0">
                <a:effectLst/>
              </a:rPr>
              <a:t>modification of the standard surveys to incorporate a</a:t>
            </a:r>
            <a:r>
              <a:rPr lang="en-US" b="1" dirty="0">
                <a:solidFill>
                  <a:srgbClr val="009FDA"/>
                </a:solidFill>
                <a:effectLst/>
              </a:rPr>
              <a:t> series of NTG questions for capital measures</a:t>
            </a:r>
            <a:r>
              <a:rPr lang="en-US" dirty="0">
                <a:effectLst/>
              </a:rPr>
              <a:t> . In addition to the new questions, we introduced a revised method for scoring the NTGR (SEM scoring).</a:t>
            </a:r>
            <a:endParaRPr lang="en-GB" dirty="0"/>
          </a:p>
        </p:txBody>
      </p:sp>
    </p:spTree>
    <p:extLst>
      <p:ext uri="{BB962C8B-B14F-4D97-AF65-F5344CB8AC3E}">
        <p14:creationId xmlns:p14="http://schemas.microsoft.com/office/powerpoint/2010/main" val="410458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3EAB-DEA9-0A96-9B0A-9A5956FCA5D1}"/>
              </a:ext>
            </a:extLst>
          </p:cNvPr>
          <p:cNvSpPr>
            <a:spLocks noGrp="1"/>
          </p:cNvSpPr>
          <p:nvPr>
            <p:ph type="title"/>
          </p:nvPr>
        </p:nvSpPr>
        <p:spPr/>
        <p:txBody>
          <a:bodyPr/>
          <a:lstStyle/>
          <a:p>
            <a:r>
              <a:rPr lang="en-GB" dirty="0"/>
              <a:t>Review structure of evaluation report</a:t>
            </a:r>
            <a:endParaRPr lang="en-GB" dirty="0">
              <a:solidFill>
                <a:srgbClr val="FF0000"/>
              </a:solidFill>
            </a:endParaRPr>
          </a:p>
        </p:txBody>
      </p:sp>
      <p:graphicFrame>
        <p:nvGraphicFramePr>
          <p:cNvPr id="5" name="Content Placeholder 4">
            <a:extLst>
              <a:ext uri="{FF2B5EF4-FFF2-40B4-BE49-F238E27FC236}">
                <a16:creationId xmlns:a16="http://schemas.microsoft.com/office/drawing/2014/main" id="{90CC6C37-725E-6A26-43D9-E18343113ED0}"/>
              </a:ext>
            </a:extLst>
          </p:cNvPr>
          <p:cNvGraphicFramePr>
            <a:graphicFrameLocks noGrp="1"/>
          </p:cNvGraphicFramePr>
          <p:nvPr>
            <p:ph sz="half" idx="1"/>
          </p:nvPr>
        </p:nvGraphicFramePr>
        <p:xfrm>
          <a:off x="539749" y="899300"/>
          <a:ext cx="7332664" cy="5692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11">
            <a:extLst>
              <a:ext uri="{FF2B5EF4-FFF2-40B4-BE49-F238E27FC236}">
                <a16:creationId xmlns:a16="http://schemas.microsoft.com/office/drawing/2014/main" id="{BDD6982C-BEAC-2B8C-B6C7-D7C72216E8C9}"/>
              </a:ext>
            </a:extLst>
          </p:cNvPr>
          <p:cNvGraphicFramePr>
            <a:graphicFrameLocks noGrp="1"/>
          </p:cNvGraphicFramePr>
          <p:nvPr>
            <p:ph sz="half" idx="2"/>
            <p:extLst>
              <p:ext uri="{D42A27DB-BD31-4B8C-83A1-F6EECF244321}">
                <p14:modId xmlns:p14="http://schemas.microsoft.com/office/powerpoint/2010/main" val="291250194"/>
              </p:ext>
            </p:extLst>
          </p:nvPr>
        </p:nvGraphicFramePr>
        <p:xfrm>
          <a:off x="8067676" y="904250"/>
          <a:ext cx="3582988" cy="45710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a:extLst>
              <a:ext uri="{FF2B5EF4-FFF2-40B4-BE49-F238E27FC236}">
                <a16:creationId xmlns:a16="http://schemas.microsoft.com/office/drawing/2014/main" id="{D9E6A865-A883-1DB1-DDBA-A398F2E30BAD}"/>
              </a:ext>
            </a:extLst>
          </p:cNvPr>
          <p:cNvSpPr>
            <a:spLocks noGrp="1"/>
          </p:cNvSpPr>
          <p:nvPr>
            <p:ph type="sldNum" sz="quarter" idx="12"/>
          </p:nvPr>
        </p:nvSpPr>
        <p:spPr/>
        <p:txBody>
          <a:bodyPr/>
          <a:lstStyle/>
          <a:p>
            <a:fld id="{5BA07366-CB75-4AA8-9E5B-928B849F427C}" type="slidenum">
              <a:rPr lang="en-GB" smtClean="0"/>
              <a:t>7</a:t>
            </a:fld>
            <a:endParaRPr lang="en-GB"/>
          </a:p>
        </p:txBody>
      </p:sp>
    </p:spTree>
    <p:extLst>
      <p:ext uri="{BB962C8B-B14F-4D97-AF65-F5344CB8AC3E}">
        <p14:creationId xmlns:p14="http://schemas.microsoft.com/office/powerpoint/2010/main" val="273288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oman peeking out a window">
            <a:extLst>
              <a:ext uri="{FF2B5EF4-FFF2-40B4-BE49-F238E27FC236}">
                <a16:creationId xmlns:a16="http://schemas.microsoft.com/office/drawing/2014/main" id="{A966BA05-887D-5C47-EB8C-18384DA0D3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0F6066-1FEB-0B8C-68A1-91EC640EC25A}"/>
              </a:ext>
            </a:extLst>
          </p:cNvPr>
          <p:cNvSpPr>
            <a:spLocks noGrp="1"/>
          </p:cNvSpPr>
          <p:nvPr>
            <p:ph type="title"/>
          </p:nvPr>
        </p:nvSpPr>
        <p:spPr>
          <a:xfrm>
            <a:off x="415712" y="1652215"/>
            <a:ext cx="4856085" cy="1144251"/>
          </a:xfrm>
        </p:spPr>
        <p:txBody>
          <a:bodyPr vert="horz" lIns="0" tIns="0" rIns="0" bIns="0" rtlCol="0" anchor="t" anchorCtr="0">
            <a:normAutofit/>
          </a:bodyPr>
          <a:lstStyle/>
          <a:p>
            <a:r>
              <a:rPr lang="en-GB" b="1" dirty="0">
                <a:solidFill>
                  <a:schemeClr val="bg1"/>
                </a:solidFill>
              </a:rPr>
              <a:t>Methodology</a:t>
            </a:r>
          </a:p>
        </p:txBody>
      </p:sp>
      <p:sp>
        <p:nvSpPr>
          <p:cNvPr id="3" name="Slide Number Placeholder 2">
            <a:extLst>
              <a:ext uri="{FF2B5EF4-FFF2-40B4-BE49-F238E27FC236}">
                <a16:creationId xmlns:a16="http://schemas.microsoft.com/office/drawing/2014/main" id="{588FF5E9-5A52-5E77-BCD9-79497EE219EF}"/>
              </a:ext>
            </a:extLst>
          </p:cNvPr>
          <p:cNvSpPr>
            <a:spLocks noGrp="1"/>
          </p:cNvSpPr>
          <p:nvPr>
            <p:ph type="sldNum" sz="quarter" idx="12"/>
          </p:nvPr>
        </p:nvSpPr>
        <p:spPr/>
        <p:txBody>
          <a:bodyPr/>
          <a:lstStyle/>
          <a:p>
            <a:fld id="{5BA07366-CB75-4AA8-9E5B-928B849F427C}" type="slidenum">
              <a:rPr lang="en-GB" smtClean="0"/>
              <a:pPr/>
              <a:t>8</a:t>
            </a:fld>
            <a:endParaRPr lang="en-GB"/>
          </a:p>
        </p:txBody>
      </p:sp>
    </p:spTree>
    <p:extLst>
      <p:ext uri="{BB962C8B-B14F-4D97-AF65-F5344CB8AC3E}">
        <p14:creationId xmlns:p14="http://schemas.microsoft.com/office/powerpoint/2010/main" val="232213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80B2-CF60-FF12-AA58-5CFBA20FBB2A}"/>
              </a:ext>
            </a:extLst>
          </p:cNvPr>
          <p:cNvSpPr>
            <a:spLocks noGrp="1"/>
          </p:cNvSpPr>
          <p:nvPr>
            <p:ph type="title"/>
          </p:nvPr>
        </p:nvSpPr>
        <p:spPr/>
        <p:txBody>
          <a:bodyPr/>
          <a:lstStyle/>
          <a:p>
            <a:r>
              <a:rPr lang="en-GB" dirty="0"/>
              <a:t>Summary of gross methods</a:t>
            </a:r>
          </a:p>
        </p:txBody>
      </p:sp>
      <p:sp>
        <p:nvSpPr>
          <p:cNvPr id="3" name="Content Placeholder 2">
            <a:extLst>
              <a:ext uri="{FF2B5EF4-FFF2-40B4-BE49-F238E27FC236}">
                <a16:creationId xmlns:a16="http://schemas.microsoft.com/office/drawing/2014/main" id="{5F6ED00E-6A06-C01D-E4D9-E01A0607180C}"/>
              </a:ext>
            </a:extLst>
          </p:cNvPr>
          <p:cNvSpPr>
            <a:spLocks noGrp="1"/>
          </p:cNvSpPr>
          <p:nvPr>
            <p:ph idx="1"/>
          </p:nvPr>
        </p:nvSpPr>
        <p:spPr>
          <a:solidFill>
            <a:schemeClr val="bg1">
              <a:lumMod val="95000"/>
            </a:schemeClr>
          </a:solidFill>
        </p:spPr>
        <p:txBody>
          <a:bodyPr/>
          <a:lstStyle/>
          <a:p>
            <a:r>
              <a:rPr lang="en-GB" sz="2000" dirty="0"/>
              <a:t>Sample design:</a:t>
            </a:r>
          </a:p>
          <a:p>
            <a:pPr marL="180000" lvl="1" indent="0">
              <a:buNone/>
            </a:pPr>
            <a:r>
              <a:rPr lang="en-US" sz="1800" dirty="0"/>
              <a:t>SEM projects that completed a full two-year cycle in PY2021 or PY2022.</a:t>
            </a:r>
            <a:endParaRPr lang="en-GB" sz="1800" dirty="0"/>
          </a:p>
          <a:p>
            <a:r>
              <a:rPr lang="en-GB" sz="2000" dirty="0"/>
              <a:t>Overall methods overview</a:t>
            </a:r>
          </a:p>
          <a:p>
            <a:pPr lvl="1"/>
            <a:r>
              <a:rPr lang="en-GB" sz="1800" dirty="0"/>
              <a:t>Overall sample confidence and precision target of 90/10 at the Statewide level</a:t>
            </a:r>
          </a:p>
          <a:p>
            <a:pPr lvl="1"/>
            <a:r>
              <a:rPr lang="en-GB" sz="1800" dirty="0"/>
              <a:t>Review of 37 gross sample points</a:t>
            </a:r>
            <a:endParaRPr lang="en-GB" sz="1600" dirty="0"/>
          </a:p>
          <a:p>
            <a:pPr marL="180000" lvl="1" indent="0">
              <a:buNone/>
            </a:pPr>
            <a:endParaRPr lang="en-GB" sz="1800" dirty="0"/>
          </a:p>
        </p:txBody>
      </p:sp>
      <p:sp>
        <p:nvSpPr>
          <p:cNvPr id="5" name="Content Placeholder 4">
            <a:extLst>
              <a:ext uri="{FF2B5EF4-FFF2-40B4-BE49-F238E27FC236}">
                <a16:creationId xmlns:a16="http://schemas.microsoft.com/office/drawing/2014/main" id="{A6A8121A-87B4-BA2F-24C6-514CA1205832}"/>
              </a:ext>
            </a:extLst>
          </p:cNvPr>
          <p:cNvSpPr>
            <a:spLocks noGrp="1"/>
          </p:cNvSpPr>
          <p:nvPr>
            <p:ph sz="half" idx="2"/>
          </p:nvPr>
        </p:nvSpPr>
        <p:spPr>
          <a:xfrm>
            <a:off x="4302254" y="1730373"/>
            <a:ext cx="3584448" cy="4316413"/>
          </a:xfrm>
          <a:solidFill>
            <a:schemeClr val="bg1">
              <a:lumMod val="95000"/>
            </a:schemeClr>
          </a:solidFill>
        </p:spPr>
        <p:txBody>
          <a:bodyPr/>
          <a:lstStyle/>
          <a:p>
            <a:r>
              <a:rPr lang="en-GB" sz="2000" dirty="0"/>
              <a:t>SEM savings calculation methodologies:</a:t>
            </a:r>
          </a:p>
          <a:p>
            <a:pPr lvl="1"/>
            <a:r>
              <a:rPr lang="en-GB" sz="1800" dirty="0"/>
              <a:t>Top-down</a:t>
            </a:r>
          </a:p>
          <a:p>
            <a:pPr lvl="1"/>
            <a:r>
              <a:rPr lang="en-GB" sz="1800" dirty="0"/>
              <a:t>Bottom-up</a:t>
            </a:r>
          </a:p>
          <a:p>
            <a:pPr lvl="1"/>
            <a:r>
              <a:rPr lang="en-GB" sz="1800" dirty="0"/>
              <a:t>Mixed analysis.</a:t>
            </a:r>
          </a:p>
          <a:p>
            <a:r>
              <a:rPr lang="en-GB" sz="2000" dirty="0"/>
              <a:t>The evaluators adopted the same methodology used by participants to calculate evaluated savings.</a:t>
            </a:r>
          </a:p>
        </p:txBody>
      </p:sp>
      <p:sp>
        <p:nvSpPr>
          <p:cNvPr id="10" name="Content Placeholder 9">
            <a:extLst>
              <a:ext uri="{FF2B5EF4-FFF2-40B4-BE49-F238E27FC236}">
                <a16:creationId xmlns:a16="http://schemas.microsoft.com/office/drawing/2014/main" id="{235F8332-8A94-0D92-F69A-1181C1C968D3}"/>
              </a:ext>
            </a:extLst>
          </p:cNvPr>
          <p:cNvSpPr>
            <a:spLocks noGrp="1"/>
          </p:cNvSpPr>
          <p:nvPr>
            <p:ph sz="quarter" idx="13"/>
          </p:nvPr>
        </p:nvSpPr>
        <p:spPr>
          <a:xfrm>
            <a:off x="8064631" y="1730374"/>
            <a:ext cx="3584448" cy="4316412"/>
          </a:xfrm>
          <a:solidFill>
            <a:schemeClr val="bg1">
              <a:lumMod val="95000"/>
            </a:schemeClr>
          </a:solidFill>
        </p:spPr>
        <p:txBody>
          <a:bodyPr/>
          <a:lstStyle/>
          <a:p>
            <a:r>
              <a:rPr lang="en-GB" sz="2000" dirty="0"/>
              <a:t>Gross methods</a:t>
            </a:r>
          </a:p>
          <a:p>
            <a:pPr lvl="1"/>
            <a:r>
              <a:rPr lang="en-GB" sz="1800" dirty="0"/>
              <a:t>Custom core template (CCT) and M&amp;V plans</a:t>
            </a:r>
          </a:p>
          <a:p>
            <a:pPr lvl="1"/>
            <a:r>
              <a:rPr lang="en-GB" sz="1800" dirty="0"/>
              <a:t>Recruitment and data collection</a:t>
            </a:r>
            <a:endParaRPr lang="en-GB" sz="1600" dirty="0"/>
          </a:p>
          <a:p>
            <a:pPr lvl="1"/>
            <a:r>
              <a:rPr lang="en-GB" sz="1800" dirty="0"/>
              <a:t>Model review</a:t>
            </a:r>
          </a:p>
          <a:p>
            <a:pPr lvl="1"/>
            <a:r>
              <a:rPr lang="en-GB" sz="1800" dirty="0"/>
              <a:t>Measure-level analysis</a:t>
            </a:r>
          </a:p>
        </p:txBody>
      </p:sp>
      <p:sp>
        <p:nvSpPr>
          <p:cNvPr id="4" name="Slide Number Placeholder 3">
            <a:extLst>
              <a:ext uri="{FF2B5EF4-FFF2-40B4-BE49-F238E27FC236}">
                <a16:creationId xmlns:a16="http://schemas.microsoft.com/office/drawing/2014/main" id="{AED21DE1-4031-7981-EA22-3A6B855CAE71}"/>
              </a:ext>
            </a:extLst>
          </p:cNvPr>
          <p:cNvSpPr>
            <a:spLocks noGrp="1"/>
          </p:cNvSpPr>
          <p:nvPr>
            <p:ph type="sldNum" sz="quarter" idx="17"/>
          </p:nvPr>
        </p:nvSpPr>
        <p:spPr/>
        <p:txBody>
          <a:bodyPr/>
          <a:lstStyle/>
          <a:p>
            <a:fld id="{5BA07366-CB75-4AA8-9E5B-928B849F427C}" type="slidenum">
              <a:rPr lang="en-GB" smtClean="0"/>
              <a:t>9</a:t>
            </a:fld>
            <a:endParaRPr lang="en-GB"/>
          </a:p>
        </p:txBody>
      </p:sp>
    </p:spTree>
    <p:extLst>
      <p:ext uri="{BB962C8B-B14F-4D97-AF65-F5344CB8AC3E}">
        <p14:creationId xmlns:p14="http://schemas.microsoft.com/office/powerpoint/2010/main" val="76075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NV">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lnSpc>
            <a:spcPct val="10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spcBef>
            <a:spcPts val="600"/>
          </a:spcBef>
          <a:defRPr sz="2000" dirty="0" err="1" smtClean="0">
            <a:solidFill>
              <a:schemeClr val="accent1"/>
            </a:solidFill>
          </a:defRPr>
        </a:defPPr>
      </a:lstStyle>
    </a:txDef>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extLst>
    <a:ext uri="{05A4C25C-085E-4340-85A3-A5531E510DB2}">
      <thm15:themeFamily xmlns:thm15="http://schemas.microsoft.com/office/thememl/2012/main" name="Blank.potx" id="{462ADBFF-273A-4567-B294-D5011C0B512B}" vid="{1EFF4E61-7111-49E7-B341-7E4FF95B340F}"/>
    </a:ext>
  </a:extLst>
</a:theme>
</file>

<file path=ppt/theme/theme2.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theme>
</file>

<file path=ppt/theme/theme3.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07B90F2D182040865AAC855A42BE61" ma:contentTypeVersion="15" ma:contentTypeDescription="Create a new document." ma:contentTypeScope="" ma:versionID="17ec7104ed22f504f7b30dde2ccf9e41">
  <xsd:schema xmlns:xsd="http://www.w3.org/2001/XMLSchema" xmlns:xs="http://www.w3.org/2001/XMLSchema" xmlns:p="http://schemas.microsoft.com/office/2006/metadata/properties" xmlns:ns2="47553469-a69e-4191-8d20-af33bfb8e019" xmlns:ns3="e59001f1-9312-4d0b-b80a-2cd7f3c8ed91" targetNamespace="http://schemas.microsoft.com/office/2006/metadata/properties" ma:root="true" ma:fieldsID="c88af0dda2a100cb78616edd67c821f1" ns2:_="" ns3:_="">
    <xsd:import namespace="47553469-a69e-4191-8d20-af33bfb8e019"/>
    <xsd:import namespace="e59001f1-9312-4d0b-b80a-2cd7f3c8ed9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53469-a69e-4191-8d20-af33bfb8e0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0b031d9-ae19-48d6-a524-e417b27e882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9001f1-9312-4d0b-b80a-2cd7f3c8ed9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0674dc7-1db4-47ef-80ba-c69f13ac890e}" ma:internalName="TaxCatchAll" ma:showField="CatchAllData" ma:web="e59001f1-9312-4d0b-b80a-2cd7f3c8ed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59001f1-9312-4d0b-b80a-2cd7f3c8ed91">
      <UserInfo>
        <DisplayName>Fitzgerald, Clare</DisplayName>
        <AccountId>83</AccountId>
        <AccountType/>
      </UserInfo>
      <UserInfo>
        <DisplayName>Hansen, Camryn</DisplayName>
        <AccountId>82</AccountId>
        <AccountType/>
      </UserInfo>
    </SharedWithUsers>
    <lcf76f155ced4ddcb4097134ff3c332f xmlns="47553469-a69e-4191-8d20-af33bfb8e019">
      <Terms xmlns="http://schemas.microsoft.com/office/infopath/2007/PartnerControls"/>
    </lcf76f155ced4ddcb4097134ff3c332f>
    <TaxCatchAll xmlns="e59001f1-9312-4d0b-b80a-2cd7f3c8ed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CE6F9C-CC95-4116-9797-AE6D4BDA42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53469-a69e-4191-8d20-af33bfb8e019"/>
    <ds:schemaRef ds:uri="e59001f1-9312-4d0b-b80a-2cd7f3c8ed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FD9AE6-4119-48E3-9A0F-08DE02A426F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7553469-a69e-4191-8d20-af33bfb8e019"/>
    <ds:schemaRef ds:uri="http://purl.org/dc/elements/1.1/"/>
    <ds:schemaRef ds:uri="http://schemas.microsoft.com/office/2006/metadata/properties"/>
    <ds:schemaRef ds:uri="e59001f1-9312-4d0b-b80a-2cd7f3c8ed91"/>
    <ds:schemaRef ds:uri="http://www.w3.org/XML/1998/namespace"/>
    <ds:schemaRef ds:uri="http://purl.org/dc/dcmitype/"/>
  </ds:schemaRefs>
</ds:datastoreItem>
</file>

<file path=customXml/itemProps3.xml><?xml version="1.0" encoding="utf-8"?>
<ds:datastoreItem xmlns:ds="http://schemas.openxmlformats.org/officeDocument/2006/customXml" ds:itemID="{68EFEA48-ADD2-4ACF-AC72-3377379F73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1829</TotalTime>
  <Words>4005</Words>
  <Application>Microsoft Office PowerPoint</Application>
  <PresentationFormat>Widescreen</PresentationFormat>
  <Paragraphs>822</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ＭＳ Ｐゴシック</vt:lpstr>
      <vt:lpstr>Arial</vt:lpstr>
      <vt:lpstr>DNV</vt:lpstr>
      <vt:lpstr>SEM PY2021-22 Evaluation</vt:lpstr>
      <vt:lpstr>Agenda</vt:lpstr>
      <vt:lpstr>Study team</vt:lpstr>
      <vt:lpstr>Overview of Results</vt:lpstr>
      <vt:lpstr>Overview of results – gross</vt:lpstr>
      <vt:lpstr>Overview of results – net</vt:lpstr>
      <vt:lpstr>Review structure of evaluation report</vt:lpstr>
      <vt:lpstr>Methodology</vt:lpstr>
      <vt:lpstr>Summary of gross methods</vt:lpstr>
      <vt:lpstr>Summary of net methods</vt:lpstr>
      <vt:lpstr>Standard scoring    SEM scoring</vt:lpstr>
      <vt:lpstr>Summary of Gross Findings</vt:lpstr>
      <vt:lpstr>Summary of gross electric lifecycle results</vt:lpstr>
      <vt:lpstr>Summary of gross electric first year results</vt:lpstr>
      <vt:lpstr>Summary of gross electric findings by PA and Statewide</vt:lpstr>
      <vt:lpstr>Statewide electric energy lifecycle GRR results by program year and program administrator</vt:lpstr>
      <vt:lpstr>Summary of gross gas first-year results</vt:lpstr>
      <vt:lpstr>Summary of gross gas findings by PA and statewide</vt:lpstr>
      <vt:lpstr>Statewide gas lifecycle GRR results by program year and program administrator</vt:lpstr>
      <vt:lpstr>Summary of gross findings – discrepancy review</vt:lpstr>
      <vt:lpstr>Summary of gross findings – discrepancy review</vt:lpstr>
      <vt:lpstr>Summary of Net Findings</vt:lpstr>
      <vt:lpstr>Comparison of NTGR algorithms</vt:lpstr>
      <vt:lpstr>Net electric findings by PA and statewide</vt:lpstr>
      <vt:lpstr>Net gas findings by PA and statewide</vt:lpstr>
      <vt:lpstr>Contribution of capital measures to SEM savings</vt:lpstr>
      <vt:lpstr>Conclusions and Recommendations</vt:lpstr>
      <vt:lpstr>Conclusions and recommendations</vt:lpstr>
      <vt:lpstr>Conclusions and recommendations</vt:lpstr>
      <vt:lpstr>Conclusions and recommendations continued</vt:lpstr>
      <vt:lpstr>Questions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PY2022 CIAC Evaluation</dc:title>
  <dc:creator>Beaman, Nick</dc:creator>
  <cp:lastModifiedBy>Omer, Ismail</cp:lastModifiedBy>
  <cp:revision>35</cp:revision>
  <dcterms:created xsi:type="dcterms:W3CDTF">2024-02-21T15:26:36Z</dcterms:created>
  <dcterms:modified xsi:type="dcterms:W3CDTF">2024-04-25T00:08:07Z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MSIP_Label_48141450-2387-4aca-b41f-19cd6be9dd3c_Enabled">
    <vt:lpwstr>true</vt:lpwstr>
  </property>
  <property fmtid="{D5CDD505-2E9C-101B-9397-08002B2CF9AE}" pid="5" name="MSIP_Label_48141450-2387-4aca-b41f-19cd6be9dd3c_SetDate">
    <vt:lpwstr>2024-02-21T17:10:56Z</vt:lpwstr>
  </property>
  <property fmtid="{D5CDD505-2E9C-101B-9397-08002B2CF9AE}" pid="6" name="MSIP_Label_48141450-2387-4aca-b41f-19cd6be9dd3c_Method">
    <vt:lpwstr>Standard</vt:lpwstr>
  </property>
  <property fmtid="{D5CDD505-2E9C-101B-9397-08002B2CF9AE}" pid="7" name="MSIP_Label_48141450-2387-4aca-b41f-19cd6be9dd3c_Name">
    <vt:lpwstr>Restricted_Unprotected</vt:lpwstr>
  </property>
  <property fmtid="{D5CDD505-2E9C-101B-9397-08002B2CF9AE}" pid="8" name="MSIP_Label_48141450-2387-4aca-b41f-19cd6be9dd3c_SiteId">
    <vt:lpwstr>adf10e2b-b6e9-41d6-be2f-c12bb566019c</vt:lpwstr>
  </property>
  <property fmtid="{D5CDD505-2E9C-101B-9397-08002B2CF9AE}" pid="9" name="MSIP_Label_48141450-2387-4aca-b41f-19cd6be9dd3c_ActionId">
    <vt:lpwstr>2d9f19f7-d19b-4413-a0f4-c404cee18eb9</vt:lpwstr>
  </property>
  <property fmtid="{D5CDD505-2E9C-101B-9397-08002B2CF9AE}" pid="10" name="MSIP_Label_48141450-2387-4aca-b41f-19cd6be9dd3c_ContentBits">
    <vt:lpwstr>0</vt:lpwstr>
  </property>
  <property fmtid="{D5CDD505-2E9C-101B-9397-08002B2CF9AE}" pid="11" name="SD_DocumentLanguageString">
    <vt:lpwstr>English (United Kingdom)</vt:lpwstr>
  </property>
  <property fmtid="{D5CDD505-2E9C-101B-9397-08002B2CF9AE}" pid="12" name="SD_UserprofileName">
    <vt:lpwstr/>
  </property>
  <property fmtid="{D5CDD505-2E9C-101B-9397-08002B2CF9AE}" pid="13" name="ContentTypeId">
    <vt:lpwstr>0x010100A007B90F2D182040865AAC855A42BE61</vt:lpwstr>
  </property>
  <property fmtid="{D5CDD505-2E9C-101B-9397-08002B2CF9AE}" pid="14" name="MediaServiceImageTags">
    <vt:lpwstr/>
  </property>
  <property fmtid="{D5CDD505-2E9C-101B-9397-08002B2CF9AE}" pid="15" name="SD_DocumentLanguage">
    <vt:lpwstr>en-GB</vt:lpwstr>
  </property>
  <property fmtid="{D5CDD505-2E9C-101B-9397-08002B2CF9AE}" pid="16" name="sdDocumentDate">
    <vt:lpwstr>45406</vt:lpwstr>
  </property>
  <property fmtid="{D5CDD505-2E9C-101B-9397-08002B2CF9AE}" pid="17" name="sdDocumentDateFormat">
    <vt:lpwstr>en-GB:dd MMMM yyyy</vt:lpwstr>
  </property>
</Properties>
</file>