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619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985" autoAdjust="0"/>
    <p:restoredTop sz="94660"/>
  </p:normalViewPr>
  <p:slideViewPr>
    <p:cSldViewPr snapToGrid="0">
      <p:cViewPr varScale="1">
        <p:scale>
          <a:sx n="81" d="100"/>
          <a:sy n="81" d="100"/>
        </p:scale>
        <p:origin x="70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ison-Lebrilla, Elaine" userId="e18c87c1-f540-4109-bc6d-121b28dd96b9" providerId="ADAL" clId="{BE641D7F-D28D-4A39-9083-760C354AF3B1}"/>
    <pc:docChg chg="undo custSel modSld">
      <pc:chgData name="Sison-Lebrilla, Elaine" userId="e18c87c1-f540-4109-bc6d-121b28dd96b9" providerId="ADAL" clId="{BE641D7F-D28D-4A39-9083-760C354AF3B1}" dt="2025-03-21T01:41:45.286" v="175" actId="1076"/>
      <pc:docMkLst>
        <pc:docMk/>
      </pc:docMkLst>
      <pc:sldChg chg="addSp delSp modSp mod">
        <pc:chgData name="Sison-Lebrilla, Elaine" userId="e18c87c1-f540-4109-bc6d-121b28dd96b9" providerId="ADAL" clId="{BE641D7F-D28D-4A39-9083-760C354AF3B1}" dt="2025-03-21T01:41:45.286" v="175" actId="1076"/>
        <pc:sldMkLst>
          <pc:docMk/>
          <pc:sldMk cId="1583228859" sldId="619"/>
        </pc:sldMkLst>
      </pc:sldChg>
    </pc:docChg>
  </pc:docChgLst>
  <pc:docChgLst>
    <pc:chgData name="Sison-Lebrilla, Elaine" userId="e18c87c1-f540-4109-bc6d-121b28dd96b9" providerId="ADAL" clId="{9909EAF7-FFB3-4260-B572-35DFFE852E55}"/>
    <pc:docChg chg="undo custSel modSld">
      <pc:chgData name="Sison-Lebrilla, Elaine" userId="e18c87c1-f540-4109-bc6d-121b28dd96b9" providerId="ADAL" clId="{9909EAF7-FFB3-4260-B572-35DFFE852E55}" dt="2025-08-06T17:29:24.419" v="17" actId="20577"/>
      <pc:docMkLst>
        <pc:docMk/>
      </pc:docMkLst>
      <pc:sldChg chg="modSp mod">
        <pc:chgData name="Sison-Lebrilla, Elaine" userId="e18c87c1-f540-4109-bc6d-121b28dd96b9" providerId="ADAL" clId="{9909EAF7-FFB3-4260-B572-35DFFE852E55}" dt="2025-08-06T17:29:24.419" v="17" actId="20577"/>
        <pc:sldMkLst>
          <pc:docMk/>
          <pc:sldMk cId="1583228859" sldId="619"/>
        </pc:sldMkLst>
        <pc:spChg chg="mod">
          <ac:chgData name="Sison-Lebrilla, Elaine" userId="e18c87c1-f540-4109-bc6d-121b28dd96b9" providerId="ADAL" clId="{9909EAF7-FFB3-4260-B572-35DFFE852E55}" dt="2025-08-06T17:29:24.419" v="17" actId="20577"/>
          <ac:spMkLst>
            <pc:docMk/>
            <pc:sldMk cId="1583228859" sldId="619"/>
            <ac:spMk id="24" creationId="{3F5D2B75-45DA-435D-2BEF-7AF1D98F2235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E5CF10-454A-4175-82DA-D453962804A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09600" y="710883"/>
            <a:ext cx="9601200" cy="2306637"/>
          </a:xfrm>
        </p:spPr>
        <p:txBody>
          <a:bodyPr tIns="0" rIns="0" bIns="0" anchor="b">
            <a:normAutofit/>
          </a:bodyPr>
          <a:lstStyle>
            <a:lvl1pPr algn="l">
              <a:defRPr sz="4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6AE5AC7-53D4-4C0B-B42A-1A0692FD992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09600" y="3190558"/>
            <a:ext cx="9601200" cy="1655762"/>
          </a:xfrm>
        </p:spPr>
        <p:txBody>
          <a:bodyPr tIns="0" rIns="0" bIns="0">
            <a:normAutofit/>
          </a:bodyPr>
          <a:lstStyle>
            <a:lvl1pPr marL="0" indent="0" algn="l">
              <a:buNone/>
              <a:defRPr sz="2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496E02B-B9F4-499C-8636-D007AAC35E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943AF4-E4E5-4817-9405-6E0DC124BA0D}" type="datetime4">
              <a:rPr lang="en-US" smtClean="0"/>
              <a:t>August 6, 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BB4B01-15EC-433F-9EFE-F46608EF9D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8CCF19-ED3A-444D-9389-15BB714252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4126A1-9282-4A82-AC02-A59AF4A969C8}" type="slidenum">
              <a:rPr lang="en-US" smtClean="0"/>
              <a:t>‹#›</a:t>
            </a:fld>
            <a:endParaRPr lang="en-US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5ED43345-CE8E-0841-A74F-B26363861C2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" y="5923429"/>
            <a:ext cx="2322857" cy="654797"/>
          </a:xfrm>
          <a:prstGeom prst="rect">
            <a:avLst/>
          </a:prstGeom>
          <a:solidFill>
            <a:schemeClr val="bg1"/>
          </a:solidFill>
        </p:spPr>
      </p:pic>
    </p:spTree>
    <p:extLst>
      <p:ext uri="{BB962C8B-B14F-4D97-AF65-F5344CB8AC3E}">
        <p14:creationId xmlns:p14="http://schemas.microsoft.com/office/powerpoint/2010/main" val="4474526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C12505-DA25-4627-AE8B-45B4E569D7F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09600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</a:t>
            </a:r>
            <a:br>
              <a:rPr lang="en-US"/>
            </a:br>
            <a:r>
              <a:rPr lang="en-US"/>
              <a:t>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C0070E8-7368-44B9-AF9C-ACF947C1DB5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457200"/>
            <a:ext cx="6399212" cy="5714999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8B0CC94-456E-4461-8F07-2069C3A33A3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09600" y="214884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3956321-E8FB-41E1-85F6-DBD6EA5FF5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3A1C1-53A4-4A55-981B-85418A5A5777}" type="datetime4">
              <a:rPr lang="en-US" smtClean="0"/>
              <a:t>August 6, 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6A4151C-9711-4DEA-A930-0BE29AAA55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EC62239-A991-45D3-9A7C-078B372FD1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4126A1-9282-4A82-AC02-A59AF4A969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70874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13A054-1E05-49E4-9A16-3F64354E71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BD008EB-C649-4DF5-8B4C-A649F1678AC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D7C561E-6EC2-4599-9575-C067F25D9D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99D04-6A6D-41D6-88F1-DC2573A6D456}" type="datetime4">
              <a:rPr lang="en-US" smtClean="0"/>
              <a:t>August 6, 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C9F41A2-BA7C-411A-9330-0BD84C0C03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D1534B-E674-4D9E-BC73-E4283BC2EC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4126A1-9282-4A82-AC02-A59AF4A969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03563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C979964-4C31-41D4-B9E3-00E68D9F8CC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8B9CA52-E870-4B90-827A-92F579F9D3E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05972A-1E60-4BFE-842E-4D79CB7AC7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972E7-66C2-4DC4-8FE4-C964FED381D6}" type="datetime4">
              <a:rPr lang="en-US" smtClean="0"/>
              <a:t>August 6, 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DEA85AD-1626-4202-9D3C-04AD62118C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B25654E-34E4-440A-8E7A-8EBF46E06B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4126A1-9282-4A82-AC02-A59AF4A969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066975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9F09BE-9B55-4FB5-94A8-D345EC0CE6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BB36BF3-B767-404C-9980-D5EC1336C7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956C63-8201-4F6C-908D-12B02051A72D}" type="datetime4">
              <a:rPr lang="en-US" smtClean="0"/>
              <a:t>August 6, 2025</a:t>
            </a:fld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84D128-D963-4687-A11C-8B4468DEDA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4126A1-9282-4A82-AC02-A59AF4A969C8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E92815E8-B329-1648-3662-7994F30BA1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681037"/>
            <a:ext cx="10972800" cy="59848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8" name="Text Placeholder 8">
            <a:extLst>
              <a:ext uri="{FF2B5EF4-FFF2-40B4-BE49-F238E27FC236}">
                <a16:creationId xmlns:a16="http://schemas.microsoft.com/office/drawing/2014/main" id="{02E9406E-48EC-CD66-F06F-4ACCA77A3CD3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09599" y="365125"/>
            <a:ext cx="10972800" cy="365760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</a:lstStyle>
          <a:p>
            <a:pPr lvl="0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375193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BDE3442-FB53-48FB-8CC8-782FF27439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900D26-9C35-486D-AF6A-83BDCC5698D6}" type="datetime4">
              <a:rPr lang="en-US" smtClean="0"/>
              <a:t>August 6, 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3A1A1C-89E4-4841-B8AB-BB40669C69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CONFIDENTIAL/DELIBERATIVE DRAFT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EA9CEA0-EE21-44A0-B68B-DC3742CB43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4126A1-9282-4A82-AC02-A59AF4A969C8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126AA7E7-7BCB-EDE4-95ED-B70B244731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681037"/>
            <a:ext cx="10972800" cy="59848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7" name="Text Placeholder 8">
            <a:extLst>
              <a:ext uri="{FF2B5EF4-FFF2-40B4-BE49-F238E27FC236}">
                <a16:creationId xmlns:a16="http://schemas.microsoft.com/office/drawing/2014/main" id="{6A2D5DAF-3879-017B-B388-33171EFF644B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09599" y="365125"/>
            <a:ext cx="10972800" cy="365760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</a:lstStyle>
          <a:p>
            <a:pPr lvl="0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7515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able Placeholder 8">
            <a:extLst>
              <a:ext uri="{FF2B5EF4-FFF2-40B4-BE49-F238E27FC236}">
                <a16:creationId xmlns:a16="http://schemas.microsoft.com/office/drawing/2014/main" id="{5D227984-2809-7CC7-373B-E7C07A838CCF}"/>
              </a:ext>
            </a:extLst>
          </p:cNvPr>
          <p:cNvSpPr>
            <a:spLocks noGrp="1"/>
          </p:cNvSpPr>
          <p:nvPr>
            <p:ph type="tbl" sz="quarter" idx="15"/>
          </p:nvPr>
        </p:nvSpPr>
        <p:spPr>
          <a:xfrm>
            <a:off x="609598" y="1517072"/>
            <a:ext cx="10972799" cy="4659889"/>
          </a:xfrm>
        </p:spPr>
        <p:txBody>
          <a:bodyPr/>
          <a:lstStyle/>
          <a:p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BB36BF3-B767-404C-9980-D5EC1336C7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49EB6-2D0B-8B4A-9F35-4759F1754F6C}" type="datetime4">
              <a:rPr lang="en-US" smtClean="0"/>
              <a:t>August 6, 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E69CF4-31FB-4A49-9A6A-5D616C29B6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CONFIDENTIAL/DELIBERATIVE DRAFT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84D128-D963-4687-A11C-8B4468DEDA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4126A1-9282-4A82-AC02-A59AF4A969C8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E92815E8-B329-1648-3662-7994F30BA1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681037"/>
            <a:ext cx="10972800" cy="59848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8" name="Text Placeholder 8">
            <a:extLst>
              <a:ext uri="{FF2B5EF4-FFF2-40B4-BE49-F238E27FC236}">
                <a16:creationId xmlns:a16="http://schemas.microsoft.com/office/drawing/2014/main" id="{02E9406E-48EC-CD66-F06F-4ACCA77A3CD3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09599" y="365125"/>
            <a:ext cx="10972800" cy="365760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</a:lstStyle>
          <a:p>
            <a:pPr lvl="0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10407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CB8DBE-A65E-489E-9AB9-0CC9F50776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9F09BE-9B55-4FB5-94A8-D345EC0CE6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BB36BF3-B767-404C-9980-D5EC1336C7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C6E4A-22EF-43DD-ABE3-B6CD3B2D9170}" type="datetime4">
              <a:rPr lang="en-US" smtClean="0"/>
              <a:t>August 6, 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E69CF4-31FB-4A49-9A6A-5D616C29B6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CONFIDENTIAL/DELIBERATIVE DRAFT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84D128-D963-4687-A11C-8B4468DEDA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4126A1-9282-4A82-AC02-A59AF4A969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69214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D9D7DE-BD2F-44A7-9A26-631D18203E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1709739"/>
            <a:ext cx="9601200" cy="2781580"/>
          </a:xfrm>
        </p:spPr>
        <p:txBody>
          <a:bodyPr anchor="b">
            <a:normAutofit/>
          </a:bodyPr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4FF02F6-F40C-412A-8F1F-B0EDC42D17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09600" y="4589463"/>
            <a:ext cx="9601200" cy="1500187"/>
          </a:xfrm>
        </p:spPr>
        <p:txBody>
          <a:bodyPr>
            <a:normAutofit/>
          </a:bodyPr>
          <a:lstStyle>
            <a:lvl1pPr marL="0" indent="0">
              <a:buNone/>
              <a:defRPr sz="22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40A2848-E113-4E1E-BEB8-7252BCAC5D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197DC7-2437-4227-B56F-78B3BD048A5C}" type="datetime4">
              <a:rPr lang="en-US" smtClean="0"/>
              <a:t>August 6, 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5336698-0571-4544-B8CE-46A287EDAA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3FF6E0-585E-4E3C-AA69-4F05E9B982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4126A1-9282-4A82-AC02-A59AF4A969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35226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DE21B7-A28E-4778-B02F-549747BDD9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358E54-8D65-4A81-99B9-303DBC95472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09600" y="1832348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D52C811-A17E-409B-926F-A8B503DCA7A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4008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F9BADED-7370-42C0-92A7-9E8F573963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0ED295-84C8-44BF-ADC6-0BA3F7261962}" type="datetime4">
              <a:rPr lang="en-US" smtClean="0"/>
              <a:t>August 6, 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4804C91-34CB-4540-A5C3-641C0D9D42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CONFIDENTIAL/DELIBERATIVE DRAFT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1AAB89B-4B63-497F-A3B0-B98F1ED3F9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4126A1-9282-4A82-AC02-A59AF4A969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68878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DE21B7-A28E-4778-B02F-549747BDD9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358E54-8D65-4A81-99B9-303DBC95472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09600" y="1832348"/>
            <a:ext cx="3429000" cy="4351338"/>
          </a:xfrm>
        </p:spPr>
        <p:txBody>
          <a:bodyPr/>
          <a:lstStyle>
            <a:lvl1pPr marL="233363" indent="-233363">
              <a:tabLst/>
              <a:defRPr sz="2200"/>
            </a:lvl1pPr>
            <a:lvl2pPr marL="514350" indent="-227013">
              <a:tabLst/>
              <a:defRPr sz="2000"/>
            </a:lvl2pPr>
            <a:lvl3pPr marL="747713" indent="-173038">
              <a:tabLst/>
              <a:defRPr sz="1800"/>
            </a:lvl3pPr>
            <a:lvl4pPr marL="1028700" indent="-153988">
              <a:tabLst/>
              <a:defRPr sz="1600"/>
            </a:lvl4pPr>
            <a:lvl5pPr marL="1201738" indent="-166688">
              <a:tabLst/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D52C811-A17E-409B-926F-A8B503DCA7A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381500" y="1825625"/>
            <a:ext cx="3429000" cy="4351338"/>
          </a:xfrm>
        </p:spPr>
        <p:txBody>
          <a:bodyPr/>
          <a:lstStyle>
            <a:lvl1pPr>
              <a:defRPr sz="2200"/>
            </a:lvl1pPr>
            <a:lvl2pPr marL="574675" indent="-228600">
              <a:tabLst/>
              <a:defRPr sz="2000"/>
            </a:lvl2pPr>
            <a:lvl3pPr marL="801688" indent="-174625">
              <a:tabLst/>
              <a:defRPr sz="1800"/>
            </a:lvl3pPr>
            <a:lvl4pPr marL="1028700" indent="-153988">
              <a:tabLst/>
              <a:defRPr sz="1600"/>
            </a:lvl4pPr>
            <a:lvl5pPr marL="1262063" indent="-146050">
              <a:tabLst/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F9BADED-7370-42C0-92A7-9E8F573963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48D003-6B89-4CC1-B925-E5D1EDFBE0FD}" type="datetime4">
              <a:rPr lang="en-US" smtClean="0"/>
              <a:t>August 6, 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4804C91-34CB-4540-A5C3-641C0D9D42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1AAB89B-4B63-497F-A3B0-B98F1ED3F9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4126A1-9282-4A82-AC02-A59AF4A969C8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F3DD63F5-A3E6-5541-A0D2-0741078CC51F}"/>
              </a:ext>
            </a:extLst>
          </p:cNvPr>
          <p:cNvSpPr>
            <a:spLocks noGrp="1"/>
          </p:cNvSpPr>
          <p:nvPr>
            <p:ph sz="half" idx="14"/>
          </p:nvPr>
        </p:nvSpPr>
        <p:spPr>
          <a:xfrm>
            <a:off x="8153400" y="1823383"/>
            <a:ext cx="3429000" cy="4351338"/>
          </a:xfrm>
        </p:spPr>
        <p:txBody>
          <a:bodyPr/>
          <a:lstStyle>
            <a:lvl1pPr marL="233363" indent="-233363">
              <a:tabLst/>
              <a:defRPr sz="2200"/>
            </a:lvl1pPr>
            <a:lvl2pPr marL="514350" indent="-227013">
              <a:tabLst/>
              <a:defRPr sz="2000"/>
            </a:lvl2pPr>
            <a:lvl3pPr marL="747713" indent="-173038">
              <a:tabLst/>
              <a:defRPr sz="1800"/>
            </a:lvl3pPr>
            <a:lvl4pPr marL="1028700" indent="-153988">
              <a:tabLst/>
              <a:defRPr sz="1600"/>
            </a:lvl4pPr>
            <a:lvl5pPr marL="1201738" indent="-166688">
              <a:tabLst/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2606714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709E6A-FDA0-4ED7-BE97-C8D95AC2BF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79AF82F-23EB-452A-A518-6954BA4178B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09600" y="1815353"/>
            <a:ext cx="5157787" cy="6897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FF511F2-1879-422A-AC83-AF4B757EA39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09600" y="2618140"/>
            <a:ext cx="5157787" cy="3567507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5D085B0-5E55-4173-AD52-0FAA8D689EE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399212" y="1822075"/>
            <a:ext cx="5183188" cy="682999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1367218-91F9-4ED6-B3FB-013FE402739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399212" y="2618140"/>
            <a:ext cx="5183188" cy="3567507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6D77532-C7EF-4FB8-B588-848FEACDF9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B0E136-094A-440A-AEFB-5ADB6495B51B}" type="datetime4">
              <a:rPr lang="en-US" smtClean="0"/>
              <a:t>August 6, 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079C5B1-FC29-4686-A5C9-68EB6E2131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F00C4AA-2AAD-4FD5-882C-4D74AEB401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4126A1-9282-4A82-AC02-A59AF4A969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0293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BBBEDE-A162-40BD-B5DF-FF0D21BB23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BDE3442-FB53-48FB-8CC8-782FF27439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5A6126-758E-467B-95C5-BF635B7A13E5}" type="datetime4">
              <a:rPr lang="en-US" smtClean="0"/>
              <a:t>August 6, 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3A1A1C-89E4-4841-B8AB-BB40669C69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EA9CEA0-EE21-44A0-B68B-DC3742CB43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4126A1-9282-4A82-AC02-A59AF4A969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55969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7C52EDD-1EE3-4B95-8473-43C06E5B2C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5355D0-10D4-48F3-A619-47B0A9564C15}" type="datetime4">
              <a:rPr lang="en-US" smtClean="0"/>
              <a:t>August 6, 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6CBE13D-AC6B-4824-9171-82D0D4FE63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2BC3C82-BD2C-4170-9977-C96F9E468E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4126A1-9282-4A82-AC02-A59AF4A969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64927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E1049A-26B2-4C56-BBAF-F24162BA11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457200"/>
            <a:ext cx="416242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E30857-C015-474B-91A7-FA6B383FF8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1122829"/>
            <a:ext cx="6399212" cy="4738221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B9F55E0-CAAD-418B-B798-EF8909A8255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09600" y="2144806"/>
            <a:ext cx="4162425" cy="3724182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5484654-1CE8-4958-8751-DED82E1F76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591117-CD85-416E-B8AA-62217A2E670D}" type="datetime4">
              <a:rPr lang="en-US" smtClean="0"/>
              <a:t>August 6, 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50DE396-885E-4921-803B-7D9BB9BF44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8988B9E-F47E-4E3F-AED1-363F8FD697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4126A1-9282-4A82-AC02-A59AF4A969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72898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7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DE98372-D69B-4C8A-9CBB-B1C7654085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365125"/>
            <a:ext cx="10972800" cy="1325563"/>
          </a:xfrm>
          <a:prstGeom prst="rect">
            <a:avLst/>
          </a:prstGeom>
        </p:spPr>
        <p:txBody>
          <a:bodyPr vert="horz" lIns="0" tIns="45720" rIns="91440" bIns="45720" rtlCol="0" anchor="b" anchorCtr="0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C606B32-88C8-46F8-A892-44606187556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09600" y="1825625"/>
            <a:ext cx="10972800" cy="4351338"/>
          </a:xfrm>
          <a:prstGeom prst="rect">
            <a:avLst/>
          </a:prstGeom>
          <a:noFill/>
        </p:spPr>
        <p:txBody>
          <a:bodyPr vert="horz" lIns="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F0707B2-76CD-463E-AE3E-654AD69596F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9772650" y="6400801"/>
            <a:ext cx="1333125" cy="197223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017FCAF7-8FCB-40E7-AD55-C69FB63456A1}" type="datetime4">
              <a:rPr lang="en-US" smtClean="0"/>
              <a:t>August 6, 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7AEE54C-68AD-4486-8014-B28CE560FE1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633263" y="6400801"/>
            <a:ext cx="5842207" cy="209176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900" b="1">
                <a:solidFill>
                  <a:srgbClr val="FF0000"/>
                </a:solidFill>
              </a:defRPr>
            </a:lvl1pPr>
          </a:lstStyle>
          <a:p>
            <a:r>
              <a:rPr lang="en-US"/>
              <a:t>DRAFT - CONFIDENTIAL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C1B2D1-9758-4DCF-A947-E6FA3002060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99906" y="6400800"/>
            <a:ext cx="382493" cy="181909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r" fontAlgn="t">
              <a:defRPr sz="900" baseline="0">
                <a:solidFill>
                  <a:schemeClr val="accent1"/>
                </a:solidFill>
              </a:defRPr>
            </a:lvl1pPr>
          </a:lstStyle>
          <a:p>
            <a:fld id="{1C4126A1-9282-4A82-AC02-A59AF4A969C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E6774D7-0621-A844-AF51-9BC0AAC55D77}"/>
              </a:ext>
            </a:extLst>
          </p:cNvPr>
          <p:cNvSpPr txBox="1"/>
          <p:nvPr userDrawn="1"/>
        </p:nvSpPr>
        <p:spPr>
          <a:xfrm>
            <a:off x="604838" y="6400800"/>
            <a:ext cx="2932747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900" spc="50" baseline="0">
                <a:solidFill>
                  <a:schemeClr val="accent1"/>
                </a:solidFill>
              </a:rPr>
              <a:t>California Public Utilities Commission</a:t>
            </a:r>
          </a:p>
        </p:txBody>
      </p:sp>
    </p:spTree>
    <p:extLst>
      <p:ext uri="{BB962C8B-B14F-4D97-AF65-F5344CB8AC3E}">
        <p14:creationId xmlns:p14="http://schemas.microsoft.com/office/powerpoint/2010/main" val="19935904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</p:sldLayoutIdLst>
  <p:hf hdr="0" ftr="0" dt="0"/>
  <p:txStyles>
    <p:titleStyle>
      <a:lvl1pPr algn="l" defTabSz="914400" rtl="0" eaLnBrk="1" fontAlgn="b" latinLnBrk="0" hangingPunct="1">
        <a:lnSpc>
          <a:spcPct val="90000"/>
        </a:lnSpc>
        <a:spcBef>
          <a:spcPct val="0"/>
        </a:spcBef>
        <a:buNone/>
        <a:defRPr sz="3600" b="1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1500" indent="-231775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tabLst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71550" indent="-173038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tabLst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430338" indent="-166688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tabLst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889125" indent="-173038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tabLst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3840">
          <p15:clr>
            <a:srgbClr val="F26B43"/>
          </p15:clr>
        </p15:guide>
        <p15:guide id="2" orient="horz" pos="2160">
          <p15:clr>
            <a:srgbClr val="F26B43"/>
          </p15:clr>
        </p15:guide>
        <p15:guide id="3" pos="384">
          <p15:clr>
            <a:srgbClr val="F26B43"/>
          </p15:clr>
        </p15:guide>
        <p15:guide id="4" pos="7296">
          <p15:clr>
            <a:srgbClr val="F26B43"/>
          </p15:clr>
        </p15:guide>
        <p15:guide id="5" orient="horz" pos="4032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00C01C1-7640-ACF3-4A67-B4A7E9C4FA2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iagram">
            <a:extLst>
              <a:ext uri="{FF2B5EF4-FFF2-40B4-BE49-F238E27FC236}">
                <a16:creationId xmlns:a16="http://schemas.microsoft.com/office/drawing/2014/main" id="{1C83ECA6-BD54-3D17-C07C-C938C2A1801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06527" y="542193"/>
            <a:ext cx="8256525" cy="6029084"/>
          </a:xfrm>
          <a:prstGeom prst="rect">
            <a:avLst/>
          </a:prstGeom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468F130-101C-E1DC-8983-BCA0EEAA11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875767" y="6400800"/>
            <a:ext cx="382493" cy="181909"/>
          </a:xfrm>
        </p:spPr>
        <p:txBody>
          <a:bodyPr anchor="t">
            <a:normAutofit/>
          </a:bodyPr>
          <a:lstStyle/>
          <a:p>
            <a:pPr marL="0" marR="0" lvl="0" indent="0" defTabSz="914400" rtl="0" eaLnBrk="1" fontAlgn="t" latinLnBrk="0" hangingPunct="1"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1C4126A1-9282-4A82-AC02-A59AF4A969C8}" type="slidenum">
              <a:rPr kumimoji="0" lang="en-US" b="0" i="0" u="none" strike="noStrike" kern="1200" cap="none" spc="0" normalizeH="0" baseline="0" noProof="0" smtClean="0">
                <a:ln>
                  <a:noFill/>
                </a:ln>
                <a:effectLst/>
                <a:uLnTx/>
                <a:uFillTx/>
              </a:rPr>
              <a:pPr marL="0" marR="0" lvl="0" indent="0" defTabSz="914400" rtl="0" eaLnBrk="1" fontAlgn="t" latinLnBrk="0" hangingPunct="1"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b="0" i="0" u="none" strike="noStrike" kern="1200" cap="none" spc="0" normalizeH="0" baseline="0" noProof="0">
              <a:ln>
                <a:noFill/>
              </a:ln>
              <a:effectLst/>
              <a:uLnTx/>
              <a:uFillTx/>
            </a:endParaRPr>
          </a:p>
        </p:txBody>
      </p:sp>
      <p:sp>
        <p:nvSpPr>
          <p:cNvPr id="10" name="Title 9">
            <a:extLst>
              <a:ext uri="{FF2B5EF4-FFF2-40B4-BE49-F238E27FC236}">
                <a16:creationId xmlns:a16="http://schemas.microsoft.com/office/drawing/2014/main" id="{93C53E3E-2AD9-D505-76A8-B811A37E42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8948" y="343624"/>
            <a:ext cx="10425510" cy="840921"/>
          </a:xfrm>
        </p:spPr>
        <p:txBody>
          <a:bodyPr>
            <a:normAutofit fontScale="90000"/>
          </a:bodyPr>
          <a:lstStyle/>
          <a:p>
            <a:pPr algn="ctr"/>
            <a:r>
              <a:rPr lang="en-US" sz="2800" dirty="0"/>
              <a:t>Expected CPUC Permitting Types of </a:t>
            </a:r>
            <a:br>
              <a:rPr lang="en-US" sz="2800" dirty="0"/>
            </a:br>
            <a:r>
              <a:rPr lang="en-US" sz="2800" dirty="0"/>
              <a:t>Transmission Projects in Development by IOUs</a:t>
            </a:r>
            <a:br>
              <a:rPr lang="en-US" sz="2800" b="0" dirty="0"/>
            </a:br>
            <a:endParaRPr lang="en-US" sz="1800" b="0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DC2B3773-2907-79A0-B7A1-7A21D6A9BC65}"/>
              </a:ext>
            </a:extLst>
          </p:cNvPr>
          <p:cNvSpPr txBox="1"/>
          <p:nvPr/>
        </p:nvSpPr>
        <p:spPr>
          <a:xfrm>
            <a:off x="10237041" y="1616986"/>
            <a:ext cx="5693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339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2D2015A9-9A6E-2434-C380-C54B996871E5}"/>
              </a:ext>
            </a:extLst>
          </p:cNvPr>
          <p:cNvSpPr txBox="1"/>
          <p:nvPr/>
        </p:nvSpPr>
        <p:spPr>
          <a:xfrm>
            <a:off x="10387005" y="2335120"/>
            <a:ext cx="4411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39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4220A12B-E735-468B-9A55-A162B4C84262}"/>
              </a:ext>
            </a:extLst>
          </p:cNvPr>
          <p:cNvSpPr txBox="1"/>
          <p:nvPr/>
        </p:nvSpPr>
        <p:spPr>
          <a:xfrm>
            <a:off x="10237042" y="3018769"/>
            <a:ext cx="5693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180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7A5F35FC-4EF0-41B0-FEE9-D5E2FB48C381}"/>
              </a:ext>
            </a:extLst>
          </p:cNvPr>
          <p:cNvSpPr txBox="1"/>
          <p:nvPr/>
        </p:nvSpPr>
        <p:spPr>
          <a:xfrm>
            <a:off x="10365283" y="3525964"/>
            <a:ext cx="4411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68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40146D38-6CD8-CED3-6889-A9F25CFDF965}"/>
              </a:ext>
            </a:extLst>
          </p:cNvPr>
          <p:cNvSpPr txBox="1"/>
          <p:nvPr/>
        </p:nvSpPr>
        <p:spPr>
          <a:xfrm>
            <a:off x="10407770" y="4195290"/>
            <a:ext cx="4411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47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3451470F-268E-DE21-F08F-3BF4A30E1837}"/>
              </a:ext>
            </a:extLst>
          </p:cNvPr>
          <p:cNvSpPr txBox="1"/>
          <p:nvPr/>
        </p:nvSpPr>
        <p:spPr>
          <a:xfrm>
            <a:off x="10403786" y="4497701"/>
            <a:ext cx="4411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18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E7E44570-77AE-6941-B6D4-36826C2C7E70}"/>
              </a:ext>
            </a:extLst>
          </p:cNvPr>
          <p:cNvSpPr txBox="1"/>
          <p:nvPr/>
        </p:nvSpPr>
        <p:spPr>
          <a:xfrm>
            <a:off x="10285285" y="5299890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9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76EAA533-B742-BFE7-D10B-0C5C08B9515D}"/>
              </a:ext>
            </a:extLst>
          </p:cNvPr>
          <p:cNvSpPr txBox="1"/>
          <p:nvPr/>
        </p:nvSpPr>
        <p:spPr>
          <a:xfrm>
            <a:off x="10285285" y="4942742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8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EB5F582E-8178-E543-5D71-89A4B3243F3D}"/>
              </a:ext>
            </a:extLst>
          </p:cNvPr>
          <p:cNvSpPr txBox="1"/>
          <p:nvPr/>
        </p:nvSpPr>
        <p:spPr>
          <a:xfrm>
            <a:off x="10541552" y="5550191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6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1B3FFF77-AF31-4874-D864-43B9068BAE61}"/>
              </a:ext>
            </a:extLst>
          </p:cNvPr>
          <p:cNvSpPr txBox="1"/>
          <p:nvPr/>
        </p:nvSpPr>
        <p:spPr>
          <a:xfrm>
            <a:off x="10541552" y="5855951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88E147EF-E063-4B88-D8D2-73CFE5E8F074}"/>
              </a:ext>
            </a:extLst>
          </p:cNvPr>
          <p:cNvSpPr txBox="1"/>
          <p:nvPr/>
        </p:nvSpPr>
        <p:spPr>
          <a:xfrm>
            <a:off x="648862" y="4768976"/>
            <a:ext cx="3725700" cy="90024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50" dirty="0"/>
              <a:t>Exempt NA – Permit Exempt or Permit not needed</a:t>
            </a:r>
          </a:p>
          <a:p>
            <a:r>
              <a:rPr lang="en-US" sz="1050" dirty="0"/>
              <a:t>TBD – To be determined by IOU</a:t>
            </a:r>
          </a:p>
          <a:p>
            <a:r>
              <a:rPr lang="en-US" sz="1050" dirty="0"/>
              <a:t>NOC AL – Notice of Construction or Advice Letter</a:t>
            </a:r>
          </a:p>
          <a:p>
            <a:r>
              <a:rPr lang="en-US" sz="1050" dirty="0"/>
              <a:t>PTC – Permit to Construct</a:t>
            </a:r>
          </a:p>
          <a:p>
            <a:r>
              <a:rPr lang="en-US" sz="1050" dirty="0"/>
              <a:t>CPCN – Certificate of Public Conveyance of Necessity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3F5D2B75-45DA-435D-2BEF-7AF1D98F2235}"/>
              </a:ext>
            </a:extLst>
          </p:cNvPr>
          <p:cNvSpPr txBox="1"/>
          <p:nvPr/>
        </p:nvSpPr>
        <p:spPr>
          <a:xfrm>
            <a:off x="3822682" y="6072279"/>
            <a:ext cx="640271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Source: Transmission Project Review Data as of 3/1/2025</a:t>
            </a:r>
          </a:p>
          <a:p>
            <a:r>
              <a:rPr lang="en-US" dirty="0"/>
              <a:t> with updates from CEQA team</a:t>
            </a:r>
          </a:p>
          <a:p>
            <a:endParaRPr lang="en-US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8F58431-63F7-1D56-2864-703AB2BC6782}"/>
              </a:ext>
            </a:extLst>
          </p:cNvPr>
          <p:cNvSpPr txBox="1"/>
          <p:nvPr/>
        </p:nvSpPr>
        <p:spPr>
          <a:xfrm>
            <a:off x="648862" y="1616964"/>
            <a:ext cx="2292213" cy="2462213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b="1" dirty="0"/>
              <a:t>Projects shown have projected In-Service dates between 2025-2033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b="1" dirty="0"/>
              <a:t>Projects all have an expected cost $1 million or greater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b="1" dirty="0"/>
              <a:t>The majority of transmission projects are not permitted by CPUC</a:t>
            </a:r>
          </a:p>
        </p:txBody>
      </p:sp>
    </p:spTree>
    <p:extLst>
      <p:ext uri="{BB962C8B-B14F-4D97-AF65-F5344CB8AC3E}">
        <p14:creationId xmlns:p14="http://schemas.microsoft.com/office/powerpoint/2010/main" val="1583228859"/>
      </p:ext>
    </p:extLst>
  </p:cSld>
  <p:clrMapOvr>
    <a:masterClrMapping/>
  </p:clrMapOvr>
</p:sld>
</file>

<file path=ppt/theme/theme1.xml><?xml version="1.0" encoding="utf-8"?>
<a:theme xmlns:a="http://schemas.openxmlformats.org/drawingml/2006/main" name="CPUC White">
  <a:themeElements>
    <a:clrScheme name="CPUC Custom">
      <a:dk1>
        <a:srgbClr val="000000"/>
      </a:dk1>
      <a:lt1>
        <a:srgbClr val="FFFFFF"/>
      </a:lt1>
      <a:dk2>
        <a:srgbClr val="2A3C50"/>
      </a:dk2>
      <a:lt2>
        <a:srgbClr val="FFDAA2"/>
      </a:lt2>
      <a:accent1>
        <a:srgbClr val="6996C9"/>
      </a:accent1>
      <a:accent2>
        <a:srgbClr val="FBAD22"/>
      </a:accent2>
      <a:accent3>
        <a:srgbClr val="70AD45"/>
      </a:accent3>
      <a:accent4>
        <a:srgbClr val="E66425"/>
      </a:accent4>
      <a:accent5>
        <a:srgbClr val="403193"/>
      </a:accent5>
      <a:accent6>
        <a:srgbClr val="652B14"/>
      </a:accent6>
      <a:hlink>
        <a:srgbClr val="6996C9"/>
      </a:hlink>
      <a:folHlink>
        <a:srgbClr val="403193"/>
      </a:folHlink>
    </a:clrScheme>
    <a:fontScheme name="Century Gothic">
      <a:maj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PUCtemplate_0920" id="{7E9F54C2-3C1C-C942-B1DE-74E05D64BEF4}" vid="{B8F0DD64-EEFB-0C44-A051-C152D4EBFB6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5214</TotalTime>
  <Words>106</Words>
  <Application>Microsoft Office PowerPoint</Application>
  <PresentationFormat>Widescreen</PresentationFormat>
  <Paragraphs>22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Century Gothic</vt:lpstr>
      <vt:lpstr>CPUC White</vt:lpstr>
      <vt:lpstr>Expected CPUC Permitting Types of  Transmission Projects in Development by IOUs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Sison-Lebrilla, Elaine</dc:creator>
  <cp:lastModifiedBy>Sison-Lebrilla, Elaine</cp:lastModifiedBy>
  <cp:revision>3</cp:revision>
  <dcterms:created xsi:type="dcterms:W3CDTF">2025-03-01T20:28:48Z</dcterms:created>
  <dcterms:modified xsi:type="dcterms:W3CDTF">2025-08-06T17:29:33Z</dcterms:modified>
</cp:coreProperties>
</file>