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0" r:id="rId5"/>
    <p:sldMasterId id="2147483661" r:id="rId6"/>
    <p:sldMasterId id="2147483674" r:id="rId7"/>
    <p:sldMasterId id="2147483687" r:id="rId8"/>
  </p:sldMasterIdLst>
  <p:notesMasterIdLst>
    <p:notesMasterId r:id="rId29"/>
  </p:notesMasterIdLst>
  <p:sldIdLst>
    <p:sldId id="294" r:id="rId9"/>
    <p:sldId id="7930" r:id="rId10"/>
    <p:sldId id="7925" r:id="rId11"/>
    <p:sldId id="7934" r:id="rId12"/>
    <p:sldId id="332" r:id="rId13"/>
    <p:sldId id="328" r:id="rId14"/>
    <p:sldId id="7931" r:id="rId15"/>
    <p:sldId id="7923" r:id="rId16"/>
    <p:sldId id="7933" r:id="rId17"/>
    <p:sldId id="7927" r:id="rId18"/>
    <p:sldId id="330" r:id="rId19"/>
    <p:sldId id="7932" r:id="rId20"/>
    <p:sldId id="7928" r:id="rId21"/>
    <p:sldId id="7926" r:id="rId22"/>
    <p:sldId id="7867" r:id="rId23"/>
    <p:sldId id="322" r:id="rId24"/>
    <p:sldId id="7873" r:id="rId25"/>
    <p:sldId id="7924" r:id="rId26"/>
    <p:sldId id="7916" r:id="rId27"/>
    <p:sldId id="3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EB7624-863B-B4C0-5275-BBB062C55486}" name="Sievers, James" initials="SJ" userId="S::james.sievers@cpuc.ca.gov::f8e9fb66-7c8a-434e-a8d9-27d353064f80" providerId="AD"/>
  <p188:author id="{54110D33-74F9-5FCC-7172-0EB00DABF5F0}" name="Babka, Sophie" initials="BS" userId="S::sophie.babka@cpuc.ca.gov::e9fb9963-aa8a-4a74-aa97-3f1592c9694b" providerId="AD"/>
  <p188:author id="{82EF9F40-3B89-D767-D253-314141283F1C}" name="McElvain, Frank" initials="MF" userId="S::frank.mcelvain@cpuc.ca.gov::cf01193a-2e2d-4cb7-8343-b2e20ae4c209" providerId="AD"/>
  <p188:author id="{6865BF65-B766-5275-A9CD-BC38279D9D6D}" name="Blecha, Travis" initials="TB" userId="S::Travis.Blecha@cpuc.ca.gov::250abb05-de25-476f-99e8-76ae02e95fe8" providerId="AD"/>
  <p188:author id="{38FE9889-522B-0ADF-F4FF-0468C28E155F}" name="Shoemaker, Steven" initials="SS" userId="S::Steven.Shoemaker@cpuc.ca.gov::ee7573ce-5d10-4038-b83d-da82c78faafe" providerId="AD"/>
  <p188:author id="{04868CBB-D67B-EF87-A916-99DE1D663AD2}" name="Root, Christine" initials="RC" userId="S::christine.root@cpuc.ca.gov::634dede3-c366-4733-b603-6c5f1d9e048a" providerId="AD"/>
  <p188:author id="{B7EA89C9-98D2-56F4-48B8-C9F7F9D836B2}" name="Root, Christine" initials="CR" userId="S::Christine.Root@cpuc.ca.gov::634dede3-c366-4733-b603-6c5f1d9e048a" providerId="AD"/>
  <p188:author id="{590F80DA-99B0-E310-37FA-87D8C8B60B7E}" name="Sterkel, Merideth &quot;Molly&quot;" initials="S&quot;" userId="S::merideth.sterkel@cpuc.ca.gov::9f99ea54-d642-440c-a70c-716acc02a43d" providerId="AD"/>
  <p188:author id="{5D65BEF0-A338-0761-13CA-8E486B428907}" name="Singh, Anamika" initials="SA" userId="S::anamika.singh@cpuc.ca.gov::ae8d8754-451a-4ca1-8579-d85ea1d292f7" providerId="AD"/>
  <p188:author id="{896751F4-B639-149E-11C3-85C8A5E577A1}" name="Singh, Anamika" initials="AS" userId="S::Anamika.Singh@cpuc.ca.gov::ae8d8754-451a-4ca1-8579-d85ea1d292f7" providerId="AD"/>
  <p188:author id="{32ADA2FF-549C-5837-846A-6DD198112843}" name="Sievers, James" initials="SJ" userId="S::James.Sievers@cpuc.ca.gov::f8e9fb66-7c8a-434e-a8d9-27d353064f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812E"/>
    <a:srgbClr val="77777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20F7E-0065-0F1B-5393-0B814C3375CD}" v="12" dt="2025-11-18T21:44:28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CE7A-C6EF-8447-9F67-958EE183E04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7BAD3-AF26-C549-B9FF-03213EEF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3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8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769F6-970D-878F-BD6F-14290278A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38F190-29A2-CBA9-9599-4B7A4BBAC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74009-9CF0-B283-8EA6-2D5EEE580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82CDB-0203-C4FD-54DF-D954AE8C7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1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B99DF-D3CB-678F-5AA2-5C62A5F80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B20B1-7A9E-54B3-4414-98DFBD999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504F8-D294-7603-5C30-A492D4562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29162-E70D-9D75-B7FC-75BD28F7F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5FCD-4A8D-4B99-8F3B-745F0D52BE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5FCD-4A8D-4B99-8F3B-745F0D52BE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69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0AE3B-7C21-F5A9-51BF-DAE46F9F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A1F6BB-42C2-F25F-EEAF-F3F19864C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D0D54-7D76-B6C5-4B0F-6445910F6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CDDD8-5375-4BA2-D5C1-77C4BCC55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77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5FCD-4A8D-4B99-8F3B-745F0D52BE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36777-4C82-CCD0-6EA7-446C1022C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B2156-CB03-7F5D-FE0B-7D4F6AFA6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2CBB6-3823-E0A6-9A67-75251F6D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61155-C566-C1FD-C5C7-B4B960550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5FCD-4A8D-4B99-8F3B-745F0D52BE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81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b="1">
              <a:solidFill>
                <a:srgbClr val="2A3C5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5FCD-4A8D-4B99-8F3B-745F0D52BE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3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dirty="0">
              <a:solidFill>
                <a:srgbClr val="2A3C5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0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7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8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D0F9-95D2-8340-B2F0-7378D646C80F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08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EEBC-DF6B-3148-BA29-C310AFBE9727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4D73-7B32-4F49-BC15-7C0FF231E089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0D00-5AE3-274F-B039-C86FB4D476EC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56D8-0ECF-E747-BA03-03D5F7490A95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4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69C-E58F-174E-B990-E0E418CAD694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6AAF-2144-204E-9236-2C6BA1B1017A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7486-EBF6-4043-9E2B-DDEA7774D398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89BB-5233-0845-93E8-4FECDB1456BE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79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3B7B-1AAB-6145-9B21-5744CAD8C887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BA5-B33F-E04B-92A6-6471351FE8AA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EF36-DF07-3244-A281-141F0DAC9196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E12C-F7E3-9C46-BFFB-144F0FBDC852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759-E491-1A43-9E94-B3A4D096C747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D669-7F72-0643-B0D9-9ACA079D290A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A198-3666-2A43-B798-B12BD4FB6F3D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3AF5-D64D-1E40-ACCB-D72BB9B9E96A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3911AA-67E0-5A46-8543-9FB39D2A2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DC3A-612B-A84C-98DC-5FDA0C86E561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EF60-D52F-1B40-BE31-F673BDC92855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98D5-4F07-A746-91C5-FBDBE7A8C618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94FC-7F07-3C46-9F13-173B7F299292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D40-3AA5-764E-99F7-34BE6B829DB5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2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0C30-41A0-B545-A825-8FCF0230990D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5F4B-D44D-4B40-B15A-A22883AE3427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540F-16B2-524F-8AF7-2A7FE40996BC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8A27-0D22-D741-93CA-5DE7A1E9B9F5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D9B7-922A-804E-AA37-457FB1FE5228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6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79D-D172-5F40-B6FE-51C9329CB8B0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04D-F786-EC4C-AFF7-4FDCCC57D4DC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43D1-457B-7B42-9666-8B8E3BF1D552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2EE3-A7D0-4C40-9CAB-7059D5866A0D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87FB-77A4-894F-B4F7-472C4360F420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035-A39C-DA4D-9AD8-8F0DD7A51560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6A8-629F-964D-9B10-D2805A37A804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251-A1C5-8A4B-8605-8FB6A68215C2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369D-166A-7041-BD8E-9A4958803952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1E7F-12E9-9548-A9C0-BD1C91C85562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D6E-216A-9648-A4BA-86421A8099EE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7AAE-8CF6-0A4D-B71E-157974B1E4C7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B35-39D0-0D4B-B6C4-5449F882120D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6805-608F-784B-AFCE-BFB691880455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B479-7E84-2147-BB40-A32280C56DDB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CBEB-2B44-784C-9D51-A6A7901FBF48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A10A-16BD-CB43-A1BD-5F771EA9F9EF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994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EF0-CE9F-8F4C-8E7C-B1835900E62E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FEE-4B33-B04D-8638-C319D3003EB9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0495-03B7-CE40-A28A-ED3CD797E604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8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DB3D-5265-AE47-ABE5-6FE2923F7EA4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8067-986A-6043-8977-42B7CC8A6116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153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BA5C-43AB-824F-943F-D3AF357739BC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D8A6-4479-7C4C-8D63-8289280CBA4B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8FBE-79F2-6B43-9A3C-7EA19F2FAE2F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1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5C3-4F64-4C47-8CE9-3696BDE1BD5D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5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057-B280-1840-BAE7-B4677EFF4287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1274-F8E3-1141-A5BE-48596741C5C6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D06F-A82B-814B-8EFA-08EF03B0557D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0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4C3-4C30-7E41-8E84-41A6A1FF971E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8F88-78E2-FB47-8C4A-A629B7A5F422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1F2-752A-424A-BE58-506FD7039591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90C-7C8E-9941-9EE4-DE8E3F868485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0A7D8E-9D5E-B44D-AFB5-97106A0965C8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6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C69767-2149-0A44-A16F-9B95B4E6FF2F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7139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806813-E896-344A-A0BE-0E629183DF76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1639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A4FACE1-393D-BA40-BD35-5F2AC2D64C5D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B06B5F-0482-C345-A9A2-5B3003513585}" type="datetime4">
              <a:rPr lang="en-US" smtClean="0"/>
              <a:t>November 18,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2962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puc.ca.gov/-/media/cpuc-website/divisions/energy-division/documents/integrated-resource-plan-and-long-term-procurement-plan-irp-ltpp/d2106035_faqv4_1_20240228.pdf" TargetMode="External"/><Relationship Id="rId3" Type="http://schemas.openxmlformats.org/officeDocument/2006/relationships/hyperlink" Target="https://www.cpuc.ca.gov/-/media/cpuc-website/divisions/energy-division/documents/integrated-resource-plan-and-long-term-procurement-plan-irp-ltpp/20211022_irp_mtr_elccs_staff_transmittal_memo.pdf" TargetMode="External"/><Relationship Id="rId7" Type="http://schemas.openxmlformats.org/officeDocument/2006/relationships/hyperlink" Target="https://www.cpuc.ca.gov/-/media/cpuc-website/divisions/energy-division/documents/integrated-resource-plan-and-long-term-procurement-plan-irp-ltpp/20230210_irp_e3_astrape_updated_incremental_elcc_study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puc.ca.gov/-/media/cpuc-website/divisions/energy-division/documents/integrated-resource-plan-and-long-term-procurement-plan-irp-ltpp/2023-02-irp_mtr_elccs-public_transmittal_memo_v1.pdf" TargetMode="External"/><Relationship Id="rId5" Type="http://schemas.openxmlformats.org/officeDocument/2006/relationships/hyperlink" Target="https://www.cpuc.ca.gov/-/media/cpuc-website/divisions/energy-division/documents/integrated-resource-plan-and-long-term-procurement-plan-irp-ltpp/2023-06-irp_mtr_elccs-june_2023memo.pdf" TargetMode="External"/><Relationship Id="rId4" Type="http://schemas.openxmlformats.org/officeDocument/2006/relationships/hyperlink" Target="https://www.cpuc.ca.gov/-/media/cpuc-website/divisions/energy-division/documents/integrated-resource-plan-and-long-term-procurement-plan-irp-ltpp/20211022_irp_e3_astrape_incremental_elcc_study_updated.pdf" TargetMode="External"/><Relationship Id="rId9" Type="http://schemas.openxmlformats.org/officeDocument/2006/relationships/hyperlink" Target="https://www.cpuc.ca.gov/-/media/cpuc-website/divisions/energy-division/documents/integrated-resource-plan-and-long-term-procurement-plan-irp-ltpp/d2106035_faqv4_20230104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uc.ca.gov/industries-and-topics/electrical-energy/electric-power-procurement/long-term-procurement-planning/more-information-on-authorizing-procurement/irp-procurement-trac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uc.ca.gov/industries-and-topics/electrical-energy/electric-power-procurement/long-term-procurement-planning/more-information-on-authorizing-procurement/irp-procurement-trac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cpuc.ca.gov/PublishedDocs/Published/G000/M585/K357/585357875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45A16-D921-C647-BA39-DEF1E49E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dirty="0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A57CA4-0895-9F27-6D7D-6FD5E49CC943}"/>
              </a:ext>
            </a:extLst>
          </p:cNvPr>
          <p:cNvSpPr txBox="1">
            <a:spLocks/>
          </p:cNvSpPr>
          <p:nvPr/>
        </p:nvSpPr>
        <p:spPr>
          <a:xfrm>
            <a:off x="141096" y="2996860"/>
            <a:ext cx="10255631" cy="864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Resource Data Template</a:t>
            </a:r>
          </a:p>
          <a:p>
            <a:r>
              <a:rPr lang="en-US"/>
              <a:t>December  2025 Status and Updates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0C069B-0593-EFD9-1617-36D2AB401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18" y="4273933"/>
            <a:ext cx="9601200" cy="16557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November 14, 2025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B240-BE6F-B8AF-2E9A-D2B803E4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6" y="-387491"/>
            <a:ext cx="10972800" cy="1325563"/>
          </a:xfrm>
        </p:spPr>
        <p:txBody>
          <a:bodyPr/>
          <a:lstStyle/>
          <a:p>
            <a:r>
              <a:rPr lang="en-US"/>
              <a:t>Key Features of RDT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17E84-2476-D6FC-F522-7B1EFFF6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043" y="971292"/>
            <a:ext cx="12192000" cy="4915415"/>
          </a:xfrm>
        </p:spPr>
        <p:txBody>
          <a:bodyPr vert="horz" lIns="0" tIns="45720" rIns="91440" bIns="45720" rtlCol="0" anchor="t">
            <a:noAutofit/>
          </a:bodyPr>
          <a:lstStyle/>
          <a:p>
            <a:pPr marL="342900" lvl="1" indent="0">
              <a:buNone/>
            </a:pPr>
            <a:r>
              <a:rPr lang="en-US" b="1" dirty="0"/>
              <a:t> </a:t>
            </a:r>
            <a:r>
              <a:rPr lang="en-US" sz="2000" b="1" dirty="0"/>
              <a:t>   </a:t>
            </a:r>
            <a:r>
              <a:rPr lang="en-US" sz="2000" b="1" err="1"/>
              <a:t>Unique_Contracts</a:t>
            </a:r>
            <a:r>
              <a:rPr lang="en-US" sz="2000" b="1" dirty="0"/>
              <a:t> Sheet</a:t>
            </a:r>
            <a:endParaRPr lang="en-US" sz="2000"/>
          </a:p>
          <a:p>
            <a:pPr marL="685800" lvl="1" indent="-342900"/>
            <a:r>
              <a:rPr lang="en-US" sz="2000" dirty="0"/>
              <a:t>The “</a:t>
            </a:r>
            <a:r>
              <a:rPr lang="en-US" sz="2000" dirty="0" err="1"/>
              <a:t>unique_contracts</a:t>
            </a:r>
            <a:r>
              <a:rPr lang="en-US" sz="2000" dirty="0"/>
              <a:t>” sheet is the only sheet in RDTv3 for reporting the LSE’s existing and planned energy and capacity contracts.</a:t>
            </a:r>
          </a:p>
          <a:p>
            <a:pPr marL="685800" lvl="1" indent="-342900"/>
            <a:r>
              <a:rPr lang="en-US" sz="2000" dirty="0"/>
              <a:t>Please use separate rows for every contract reported.</a:t>
            </a:r>
          </a:p>
          <a:p>
            <a:pPr marL="685800" lvl="1" indent="-342900"/>
            <a:r>
              <a:rPr lang="en-US" sz="2000" dirty="0"/>
              <a:t>Hybrid contracts should be listed on separate rows, with a different row for each resource. </a:t>
            </a:r>
            <a:endParaRPr lang="en-US" sz="2000" b="1" dirty="0"/>
          </a:p>
          <a:p>
            <a:pPr marL="685800" lvl="1" indent="-342900"/>
            <a:r>
              <a:rPr lang="en-US" sz="2000" dirty="0"/>
              <a:t>Not Required: “</a:t>
            </a:r>
            <a:r>
              <a:rPr lang="en-US" sz="2000" dirty="0" err="1"/>
              <a:t>Unique_contract</a:t>
            </a:r>
            <a:r>
              <a:rPr lang="en-US" sz="2000" dirty="0"/>
              <a:t>” sheet columns: “</a:t>
            </a:r>
            <a:r>
              <a:rPr lang="en-US" sz="2000" dirty="0" err="1"/>
              <a:t>csp_resource_category</a:t>
            </a:r>
            <a:r>
              <a:rPr lang="en-US" sz="2000" dirty="0"/>
              <a:t>”; “csp_annual_2028”; “csp_annual_2030”; “csp_annual_2035”; “csp_annual_2040” “csp_annual_2045”. </a:t>
            </a:r>
          </a:p>
          <a:p>
            <a:pPr marL="342900" lvl="1" indent="0">
              <a:buNone/>
            </a:pPr>
            <a:endParaRPr lang="en-US" sz="2000" b="1"/>
          </a:p>
          <a:p>
            <a:pPr marL="342900" lvl="1" indent="0">
              <a:buNone/>
            </a:pPr>
            <a:r>
              <a:rPr lang="en-US" sz="2000" b="1" dirty="0"/>
              <a:t>MTR NQC Validation Tool Sheet</a:t>
            </a:r>
          </a:p>
          <a:p>
            <a:pPr marL="685800" lvl="1" indent="-342900"/>
            <a:r>
              <a:rPr lang="en-US" sz="2000" dirty="0"/>
              <a:t>LSEs are required to complete the MTR NQC Tool and Summary Sheet for every contract and for each tranche to which they intend to apply that contract.</a:t>
            </a:r>
          </a:p>
          <a:p>
            <a:pPr marL="685800" lvl="1" indent="-342900"/>
            <a:r>
              <a:rPr lang="en-US" sz="2000" dirty="0"/>
              <a:t>Contracts used to meet multiple compliance obligations should be listed on separate rows, with a different row for each compliance obligation targeted.</a:t>
            </a:r>
          </a:p>
          <a:p>
            <a:pPr marL="685800" lvl="1" indent="-342900"/>
            <a:r>
              <a:rPr lang="en-US" sz="2000" dirty="0"/>
              <a:t>Each bridge contract (long-term or short-term) should be entered in a separate row. If a bridge is used to bridge for two resources, use separate rows to identify the bridging NQC for each resource.</a:t>
            </a:r>
          </a:p>
          <a:p>
            <a:pPr marL="685800" lvl="1" indent="-342900"/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A7738-0093-DD29-2CAB-7DA35F17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D6A1-B08B-81C1-C06F-CA9DFE98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6" y="457421"/>
            <a:ext cx="10972800" cy="758825"/>
          </a:xfrm>
        </p:spPr>
        <p:txBody>
          <a:bodyPr anchor="ctr"/>
          <a:lstStyle/>
          <a:p>
            <a:r>
              <a:rPr lang="en-US"/>
              <a:t>Avoiding Errors in RDT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0AA2-82F9-0DC5-D078-397A9E62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42" y="943476"/>
            <a:ext cx="11630890" cy="5457103"/>
          </a:xfrm>
        </p:spPr>
        <p:txBody>
          <a:bodyPr vert="horz" lIns="0" tIns="45720" rIns="91440" bIns="45720" rtlCol="0" anchor="t">
            <a:noAutofit/>
          </a:bodyPr>
          <a:lstStyle/>
          <a:p>
            <a:pPr>
              <a:buNone/>
            </a:pPr>
            <a:endParaRPr lang="en-US" sz="1800" b="1"/>
          </a:p>
          <a:p>
            <a:pPr marL="0" indent="0">
              <a:buNone/>
            </a:pPr>
            <a:r>
              <a:rPr lang="en-US" b="1" dirty="0" err="1"/>
              <a:t>Unique_contracts</a:t>
            </a:r>
            <a:r>
              <a:rPr lang="en-US" b="1" dirty="0"/>
              <a:t> Sheet</a:t>
            </a:r>
          </a:p>
          <a:p>
            <a:pPr>
              <a:buFont typeface="Arial"/>
              <a:buChar char="•"/>
            </a:pPr>
            <a:r>
              <a:rPr lang="en-US" dirty="0"/>
              <a:t>Do not delete rows from the “</a:t>
            </a:r>
            <a:r>
              <a:rPr lang="en-US" dirty="0" err="1"/>
              <a:t>unique_contracts</a:t>
            </a:r>
            <a:r>
              <a:rPr lang="en-US" dirty="0"/>
              <a:t>” tab — this will cause errors in linked sheets.</a:t>
            </a:r>
          </a:p>
          <a:p>
            <a:r>
              <a:rPr lang="en-US" dirty="0"/>
              <a:t>Each contract row must include: </a:t>
            </a:r>
          </a:p>
          <a:p>
            <a:pPr marL="1318895" indent="-288925">
              <a:buNone/>
            </a:pPr>
            <a:r>
              <a:rPr lang="en-US" dirty="0"/>
              <a:t>1. A unique “</a:t>
            </a:r>
            <a:r>
              <a:rPr lang="en-US" dirty="0" err="1"/>
              <a:t>lse_contract_id</a:t>
            </a:r>
            <a:r>
              <a:rPr lang="en-US" dirty="0"/>
              <a:t>” is required for every contract.</a:t>
            </a:r>
          </a:p>
          <a:p>
            <a:pPr marL="1318895" indent="-288925">
              <a:buNone/>
            </a:pPr>
            <a:r>
              <a:rPr lang="en-US" dirty="0"/>
              <a:t>2. For hybrid contacts, only show the contracted attributes and compliance targets relevant to resource type and Resource ID.</a:t>
            </a:r>
          </a:p>
          <a:p>
            <a:pPr marL="1318895" indent="-288925">
              <a:buNone/>
            </a:pPr>
            <a:r>
              <a:rPr lang="en-US" dirty="0"/>
              <a:t>3. Hybrid resources with different Resource IDs may continue to use the same “</a:t>
            </a:r>
            <a:r>
              <a:rPr lang="en-US" dirty="0" err="1"/>
              <a:t>lse_unique_contract_id</a:t>
            </a:r>
            <a:r>
              <a:rPr lang="en-US" dirty="0"/>
              <a:t>”.</a:t>
            </a:r>
          </a:p>
          <a:p>
            <a:pPr marL="566420" indent="-450850">
              <a:buFont typeface="Arial"/>
              <a:buChar char="•"/>
            </a:pPr>
            <a:r>
              <a:rPr lang="en-US" dirty="0"/>
              <a:t>Columns including total and contracted nameplate capacity, resource mix, and storage depth should not be left empty. </a:t>
            </a:r>
          </a:p>
          <a:p>
            <a:pPr>
              <a:buFont typeface="Arial"/>
              <a:buChar char="•"/>
            </a:pP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01C68-A922-6DEA-DD9C-E1B6BC11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6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F4E9-8500-AE9F-3102-BCF5CDF6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45" y="-235201"/>
            <a:ext cx="10972800" cy="1325563"/>
          </a:xfrm>
        </p:spPr>
        <p:txBody>
          <a:bodyPr/>
          <a:lstStyle/>
          <a:p>
            <a:r>
              <a:rPr lang="en-US"/>
              <a:t>Avoiding Errors in RDT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CB36-E2FD-5D80-6935-7BAB8D7C6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42" y="1090362"/>
            <a:ext cx="11615229" cy="4361314"/>
          </a:xfrm>
        </p:spPr>
        <p:txBody>
          <a:bodyPr vert="horz" lIns="0" tIns="45720" rIns="91440" bIns="45720" rtlCol="0" anchor="t">
            <a:noAutofit/>
          </a:bodyPr>
          <a:lstStyle/>
          <a:p>
            <a:pPr>
              <a:buNone/>
            </a:pPr>
            <a:r>
              <a:rPr lang="en-US" b="1"/>
              <a:t>Data Entry and Pasting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Avoid pasting values directly, as it can bypass data validation and create errors. When pasting is necessary, paste values only.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Columns may change (added or removed) between RDT versions.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Complete all columns unless a field can be explicitly marked as not applicable.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Run macros after completing the “</a:t>
            </a:r>
            <a:r>
              <a:rPr lang="en-US" err="1"/>
              <a:t>unique_contracts</a:t>
            </a:r>
            <a:r>
              <a:rPr lang="en-US"/>
              <a:t>” sheet and before using the MTR NQC Validation Tool.</a:t>
            </a:r>
          </a:p>
          <a:p>
            <a:pPr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Reminder: </a:t>
            </a:r>
            <a:r>
              <a:rPr lang="en-US"/>
              <a:t>Outputs in the MTR NQC Validation Tool (Summary Sheet) depend entirely on the </a:t>
            </a:r>
            <a:r>
              <a:rPr lang="en-US" b="1"/>
              <a:t>accuracy</a:t>
            </a:r>
            <a:r>
              <a:rPr lang="en-US"/>
              <a:t> of information entered by the LSE in the “</a:t>
            </a:r>
            <a:r>
              <a:rPr lang="en-US" err="1"/>
              <a:t>unique_contracts</a:t>
            </a:r>
            <a:r>
              <a:rPr lang="en-US"/>
              <a:t>” sheet.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86361-EAE5-2A4D-56E2-5D638E09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9543-1D98-97A1-5271-CB61BFE4C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A9DEE-99E0-CDE9-6FDE-B3093567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11037-F245-1E05-54D8-A66EF9A07154}"/>
              </a:ext>
            </a:extLst>
          </p:cNvPr>
          <p:cNvSpPr txBox="1"/>
          <p:nvPr/>
        </p:nvSpPr>
        <p:spPr>
          <a:xfrm>
            <a:off x="216521" y="1454543"/>
            <a:ext cx="11591067" cy="3429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“</a:t>
            </a:r>
            <a:r>
              <a:rPr lang="en-US" altLang="en-US" sz="2400" err="1">
                <a:solidFill>
                  <a:schemeClr val="tx2"/>
                </a:solidFill>
              </a:rPr>
              <a:t>Unique_Contracts</a:t>
            </a:r>
            <a:r>
              <a:rPr lang="en-US" altLang="en-US" sz="2400">
                <a:solidFill>
                  <a:schemeClr val="tx2"/>
                </a:solidFill>
              </a:rPr>
              <a:t>” Sheet: Updated “</a:t>
            </a:r>
            <a:r>
              <a:rPr lang="en-US" altLang="en-US" sz="2400" err="1">
                <a:solidFill>
                  <a:schemeClr val="tx2"/>
                </a:solidFill>
              </a:rPr>
              <a:t>mtr_contract_changed</a:t>
            </a:r>
            <a:r>
              <a:rPr lang="en-US" altLang="en-US" sz="2400">
                <a:solidFill>
                  <a:schemeClr val="tx2"/>
                </a:solidFill>
              </a:rPr>
              <a:t>”.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“</a:t>
            </a:r>
            <a:r>
              <a:rPr lang="en-US" altLang="en-US" sz="2400" err="1">
                <a:solidFill>
                  <a:schemeClr val="tx2"/>
                </a:solidFill>
              </a:rPr>
              <a:t>LSE_Names</a:t>
            </a:r>
            <a:r>
              <a:rPr lang="en-US" altLang="en-US" sz="2400">
                <a:solidFill>
                  <a:schemeClr val="tx2"/>
                </a:solidFill>
              </a:rPr>
              <a:t>” Sheet: Updated list of included LSE names.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Resource Sheet: Added hybrid resources with assigned CAISO Resource IDs.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Misc Sheet:</a:t>
            </a:r>
          </a:p>
          <a:p>
            <a:pPr marL="741363" lvl="0" indent="-277813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Updated LSE ELCC lookup key.</a:t>
            </a:r>
          </a:p>
          <a:p>
            <a:pPr marL="741363" lvl="0" indent="-277813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2"/>
                </a:solidFill>
              </a:rPr>
              <a:t>Updated MTR obligations to reflect adjustments after baseline swaps and obligation trade. </a:t>
            </a:r>
          </a:p>
          <a:p>
            <a:pPr marL="285750" indent="-285750">
              <a:buFont typeface="Arial"/>
              <a:buChar char="•"/>
            </a:pPr>
            <a:endParaRPr lang="en-US" sz="2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168623-3C5F-F10C-47C3-4B15DE528836}"/>
              </a:ext>
            </a:extLst>
          </p:cNvPr>
          <p:cNvSpPr txBox="1">
            <a:spLocks/>
          </p:cNvSpPr>
          <p:nvPr/>
        </p:nvSpPr>
        <p:spPr>
          <a:xfrm>
            <a:off x="216521" y="562712"/>
            <a:ext cx="11587908" cy="591539"/>
          </a:xfrm>
          <a:prstGeom prst="rect">
            <a:avLst/>
          </a:prstGeom>
          <a:noFill/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155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0338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891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/>
              <a:t>Summary of Changes to the Dec 2025 RDT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7393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DF3BF-89C2-F8BA-3ADB-BE1F2E2E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2B9C-8E28-1B2A-39B3-648AA30E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33" y="866829"/>
            <a:ext cx="6699395" cy="5533971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914400" lvl="1" indent="-457200">
              <a:lnSpc>
                <a:spcPct val="107000"/>
              </a:lnSpc>
              <a:buFont typeface="Century Gothic" panose="020F0302020204030204"/>
              <a:buAutoNum type="arabicPeriod"/>
            </a:pPr>
            <a:endParaRPr lang="en-US" sz="2000">
              <a:ea typeface="MS Mincho"/>
              <a:cs typeface="Times New Roman"/>
            </a:endParaRPr>
          </a:p>
          <a:p>
            <a:pPr marL="0" indent="0">
              <a:buNone/>
            </a:pPr>
            <a:r>
              <a:rPr lang="en-US" b="1"/>
              <a:t>“</a:t>
            </a:r>
            <a:r>
              <a:rPr lang="en-US" b="1" err="1"/>
              <a:t>mtr_contract_changed</a:t>
            </a:r>
            <a:r>
              <a:rPr lang="en-US" b="1"/>
              <a:t>” column: </a:t>
            </a:r>
            <a:r>
              <a:rPr lang="en-US"/>
              <a:t>updated to include the following dropdown options: “New Contract,” “Contract Changed,” and “No Change”. </a:t>
            </a:r>
          </a:p>
          <a:p>
            <a:r>
              <a:rPr lang="en-US"/>
              <a:t>Use, New Contract, if it is a new contract (i.e., not reported previously), or </a:t>
            </a:r>
            <a:endParaRPr lang="en-US" sz="4400"/>
          </a:p>
          <a:p>
            <a:pPr fontAlgn="base"/>
            <a:r>
              <a:rPr lang="en-US"/>
              <a:t>Contract Changed, if it is an existing contract that has been modified from what was previously reported, or </a:t>
            </a:r>
            <a:endParaRPr lang="en-US" sz="4400"/>
          </a:p>
          <a:p>
            <a:pPr fontAlgn="base"/>
            <a:r>
              <a:rPr lang="en-US"/>
              <a:t>Not Changed, If there has been no change, indicate that the contract remains unchanged from the prior filing. </a:t>
            </a:r>
            <a:endParaRPr lang="en-US" sz="4400"/>
          </a:p>
          <a:p>
            <a:pPr lvl="1"/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0F19B-1F4B-9B1D-5F58-C6D83F37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A11287-A03B-8C29-07A2-2026C7480132}"/>
              </a:ext>
            </a:extLst>
          </p:cNvPr>
          <p:cNvSpPr txBox="1">
            <a:spLocks/>
          </p:cNvSpPr>
          <p:nvPr/>
        </p:nvSpPr>
        <p:spPr>
          <a:xfrm>
            <a:off x="138133" y="450572"/>
            <a:ext cx="11587908" cy="591539"/>
          </a:xfrm>
          <a:prstGeom prst="rect">
            <a:avLst/>
          </a:prstGeom>
          <a:noFill/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155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0338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891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/>
              <a:t>Unique Contracts 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7D62E-5B4E-9FE2-E8C8-037A58188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019" y="2800083"/>
            <a:ext cx="5343531" cy="275716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81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536-18A3-C78F-20F8-25AE5477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65" y="1054163"/>
            <a:ext cx="10972800" cy="5533971"/>
          </a:xfrm>
        </p:spPr>
        <p:txBody>
          <a:bodyPr vert="horz" lIns="0" tIns="45720" rIns="91440" bIns="45720" rtlCol="0" anchor="t">
            <a:normAutofit/>
          </a:bodyPr>
          <a:lstStyle/>
          <a:p>
            <a:pPr lvl="1">
              <a:buFont typeface="Arial,Sans-Serif" panose="020B0604020202020204" pitchFamily="34" charset="0"/>
            </a:pPr>
            <a:endParaRPr lang="en-US" sz="2400"/>
          </a:p>
          <a:p>
            <a:pPr lvl="1" fontAlgn="base">
              <a:spcAft>
                <a:spcPct val="0"/>
              </a:spcAft>
              <a:buFont typeface="Arial,Sans-Serif" panose="020B0604020202020204" pitchFamily="34" charset="0"/>
              <a:buChar char="•"/>
            </a:pPr>
            <a:r>
              <a:rPr lang="en-US" altLang="en-US" sz="2400"/>
              <a:t>Updated list of LSE names.</a:t>
            </a:r>
          </a:p>
          <a:p>
            <a:pPr lvl="1" fontAlgn="base">
              <a:spcAft>
                <a:spcPct val="0"/>
              </a:spcAft>
              <a:buFont typeface="Arial,Sans-Serif" panose="020B0604020202020204" pitchFamily="34" charset="0"/>
              <a:buChar char="•"/>
            </a:pPr>
            <a:r>
              <a:rPr lang="en-US" altLang="en-US" sz="2400"/>
              <a:t>Additional hybrid resources with assigned CAISO Resource IDs.</a:t>
            </a:r>
          </a:p>
          <a:p>
            <a:pPr lvl="1" fontAlgn="base">
              <a:spcAft>
                <a:spcPct val="0"/>
              </a:spcAft>
              <a:buFont typeface="Arial,Sans-Serif" panose="020B0604020202020204" pitchFamily="34" charset="0"/>
              <a:buChar char="•"/>
            </a:pPr>
            <a:r>
              <a:rPr lang="en-US" altLang="en-US" sz="2400"/>
              <a:t>Increased resolution for geothermal resources.</a:t>
            </a:r>
          </a:p>
          <a:p>
            <a:pPr lvl="1">
              <a:buFont typeface="Arial,Sans-Serif" panose="020B0604020202020204" pitchFamily="34" charset="0"/>
              <a:buChar char="•"/>
            </a:pPr>
            <a:endParaRPr lang="en-US" sz="2400"/>
          </a:p>
          <a:p>
            <a:pPr lvl="1">
              <a:buFont typeface="Arial,Sans-Serif" panose="020B0604020202020204" pitchFamily="34" charset="0"/>
            </a:pPr>
            <a:endParaRPr lang="en-US" sz="2400"/>
          </a:p>
          <a:p>
            <a:pPr lvl="1">
              <a:buFont typeface="Arial,Sans-Serif" panose="020B0604020202020204" pitchFamily="34" charset="0"/>
            </a:pPr>
            <a:endParaRPr lang="en-US" sz="2400"/>
          </a:p>
          <a:p>
            <a:pPr lvl="1">
              <a:buFont typeface="Arial,Sans-Serif" panose="020B0604020202020204" pitchFamily="34" charset="0"/>
            </a:pPr>
            <a:endParaRPr lang="en-US"/>
          </a:p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1F294-D8E3-FB26-FAED-1DB13C26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68ADFF-0A26-E223-082A-5F32BABCBB92}"/>
              </a:ext>
            </a:extLst>
          </p:cNvPr>
          <p:cNvSpPr txBox="1">
            <a:spLocks/>
          </p:cNvSpPr>
          <p:nvPr/>
        </p:nvSpPr>
        <p:spPr>
          <a:xfrm>
            <a:off x="379927" y="612749"/>
            <a:ext cx="11587908" cy="591539"/>
          </a:xfrm>
          <a:prstGeom prst="rect">
            <a:avLst/>
          </a:prstGeom>
          <a:noFill/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155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0338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891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err="1"/>
              <a:t>Lse_names</a:t>
            </a:r>
            <a:r>
              <a:rPr lang="en-US" sz="3600" b="1"/>
              <a:t> &amp; Resource Sheet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A820A9-0FE3-B4B3-CA31-47AD1ACC2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54412"/>
              </p:ext>
            </p:extLst>
          </p:nvPr>
        </p:nvGraphicFramePr>
        <p:xfrm>
          <a:off x="1391501" y="3167621"/>
          <a:ext cx="8516256" cy="1880218"/>
        </p:xfrm>
        <a:graphic>
          <a:graphicData uri="http://schemas.openxmlformats.org/drawingml/2006/table">
            <a:tbl>
              <a:tblPr/>
              <a:tblGrid>
                <a:gridCol w="3352600">
                  <a:extLst>
                    <a:ext uri="{9D8B030D-6E8A-4147-A177-3AD203B41FA5}">
                      <a16:colId xmlns:a16="http://schemas.microsoft.com/office/drawing/2014/main" val="378447956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142674399"/>
                    </a:ext>
                  </a:extLst>
                </a:gridCol>
                <a:gridCol w="1122392">
                  <a:extLst>
                    <a:ext uri="{9D8B030D-6E8A-4147-A177-3AD203B41FA5}">
                      <a16:colId xmlns:a16="http://schemas.microsoft.com/office/drawing/2014/main" val="3732373622"/>
                    </a:ext>
                  </a:extLst>
                </a:gridCol>
                <a:gridCol w="1967830">
                  <a:extLst>
                    <a:ext uri="{9D8B030D-6E8A-4147-A177-3AD203B41FA5}">
                      <a16:colId xmlns:a16="http://schemas.microsoft.com/office/drawing/2014/main" val="341028670"/>
                    </a:ext>
                  </a:extLst>
                </a:gridCol>
                <a:gridCol w="568484">
                  <a:extLst>
                    <a:ext uri="{9D8B030D-6E8A-4147-A177-3AD203B41FA5}">
                      <a16:colId xmlns:a16="http://schemas.microsoft.com/office/drawing/2014/main" val="2400060790"/>
                    </a:ext>
                  </a:extLst>
                </a:gridCol>
              </a:tblGrid>
              <a:tr h="244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DSFLWR_2_W9CSB1_LESR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Willy 9 Chap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caiso_li_battery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951301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DSFLWR_2_W9CSB1_SUN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Willy 9 Chap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caiso_solar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36094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DSFLWR_2_W9CSB2_LESR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Willy 9 Chap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caiso_li_battery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62740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DSFLWR_2_W9CSB2_SUN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Willy 9 Chap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caiso_solar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6978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EDWARD_2_ESSSB1_LESR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Sanborn Solar 2 Edwards 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caiso_li_battery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60048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EDWARD_2_ESSSB1_SUN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Sanborn Solar 2 Edwards 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caiso_solar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12605"/>
                  </a:ext>
                </a:extLst>
              </a:tr>
              <a:tr h="244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EDWARD_2_ESSSB2_LESR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Sanborn Solar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caiso_li_battery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11125"/>
                  </a:ext>
                </a:extLst>
              </a:tr>
              <a:tr h="944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EDWARD_2_ESSSB2_SUN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Sanborn Solar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caiso_solar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903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31784F-4462-3753-27F8-A255FBC9E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34613"/>
              </p:ext>
            </p:extLst>
          </p:nvPr>
        </p:nvGraphicFramePr>
        <p:xfrm>
          <a:off x="1378424" y="3167622"/>
          <a:ext cx="8543498" cy="1880217"/>
        </p:xfrm>
        <a:graphic>
          <a:graphicData uri="http://schemas.openxmlformats.org/drawingml/2006/table">
            <a:tbl>
              <a:tblPr/>
              <a:tblGrid>
                <a:gridCol w="8543498">
                  <a:extLst>
                    <a:ext uri="{9D8B030D-6E8A-4147-A177-3AD203B41FA5}">
                      <a16:colId xmlns:a16="http://schemas.microsoft.com/office/drawing/2014/main" val="203759921"/>
                    </a:ext>
                  </a:extLst>
                </a:gridCol>
              </a:tblGrid>
              <a:tr h="1880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74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48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CC195-9429-65CD-DF17-7EA2B98AC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F7CC1-9EB3-0082-730C-3141325F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46" y="722347"/>
            <a:ext cx="11587908" cy="591539"/>
          </a:xfrm>
          <a:ln w="6350">
            <a:noFill/>
          </a:ln>
        </p:spPr>
        <p:txBody>
          <a:bodyPr vert="horz" lIns="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/>
              <a:t>Misc 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0D571-B045-E5CC-2C2D-2156DA9A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16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D0771A-F54F-3C18-A964-259D5F0DAFBF}"/>
              </a:ext>
            </a:extLst>
          </p:cNvPr>
          <p:cNvSpPr txBox="1">
            <a:spLocks/>
          </p:cNvSpPr>
          <p:nvPr/>
        </p:nvSpPr>
        <p:spPr>
          <a:xfrm>
            <a:off x="138133" y="1051556"/>
            <a:ext cx="10972800" cy="4922062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155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0338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891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Font typeface="Arial,Sans-Serif" panose="020B0604020202020204" pitchFamily="34" charset="0"/>
              <a:buChar char="•"/>
            </a:pPr>
            <a:r>
              <a:rPr lang="en-US" sz="2400"/>
              <a:t>Updated LSE ELCC lookup key.</a:t>
            </a:r>
          </a:p>
          <a:p>
            <a:pPr lvl="1" fontAlgn="base">
              <a:spcAft>
                <a:spcPct val="0"/>
              </a:spcAft>
              <a:buFont typeface="Arial,Sans-Serif" panose="020B0604020202020204" pitchFamily="34" charset="0"/>
              <a:buChar char="•"/>
            </a:pPr>
            <a:r>
              <a:rPr lang="en-US" sz="2400"/>
              <a:t>Updated MTR obligations to reflect adjustments after baseline swaps and obligation trades.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F3DE9-B4BE-714C-0181-4C83A565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26" y="4035463"/>
            <a:ext cx="10596079" cy="1652546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E2012-3789-3592-34B3-046FB6FBA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65" y="2880544"/>
            <a:ext cx="10601325" cy="978478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555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2EADF-075D-29A6-1803-1B9A0E8A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6" y="-210565"/>
            <a:ext cx="10972800" cy="1325563"/>
          </a:xfrm>
        </p:spPr>
        <p:txBody>
          <a:bodyPr/>
          <a:lstStyle/>
          <a:p>
            <a:r>
              <a:rPr lang="en-US"/>
              <a:t>MTR ELCC Guidance Documents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10E194-502A-2F5F-1290-A3E7A8A3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52" y="1296365"/>
            <a:ext cx="10972800" cy="5276437"/>
          </a:xfrm>
        </p:spPr>
        <p:txBody>
          <a:bodyPr vert="horz" lIns="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b="1"/>
              <a:t>2021</a:t>
            </a:r>
            <a:endParaRPr lang="en-US"/>
          </a:p>
          <a:p>
            <a:r>
              <a:rPr lang="en-US" u="sng">
                <a:hlinkClick r:id="rId3"/>
              </a:rPr>
              <a:t>2021 Staff transmittal memo</a:t>
            </a:r>
            <a:endParaRPr lang="en-US" u="sng"/>
          </a:p>
          <a:p>
            <a:pPr lvl="1"/>
            <a:r>
              <a:rPr lang="en-US"/>
              <a:t>ELCCs for ‘23 (T1) and ‘24 (T2) compliance dates; ’25 (T3) + ‘26 (T4) compliance dates for contracts entered before 11/30/2022.</a:t>
            </a:r>
          </a:p>
          <a:p>
            <a:pPr lvl="1"/>
            <a:r>
              <a:rPr lang="en-US"/>
              <a:t>Direction on geothermal counting &amp; other clarifications.</a:t>
            </a:r>
          </a:p>
          <a:p>
            <a:r>
              <a:rPr lang="en-US" u="sng">
                <a:hlinkClick r:id="rId4"/>
              </a:rPr>
              <a:t>2021 Study for Mid-Term Reliability Procurement by E3 and Astrapé (2021 Study)</a:t>
            </a:r>
            <a:endParaRPr lang="en-US" u="sng"/>
          </a:p>
          <a:p>
            <a:pPr marL="0" indent="0">
              <a:buNone/>
            </a:pPr>
            <a:r>
              <a:rPr lang="en-US" b="1"/>
              <a:t>2023</a:t>
            </a:r>
          </a:p>
          <a:p>
            <a:r>
              <a:rPr lang="en-US" u="sng">
                <a:hlinkClick r:id="rId5"/>
              </a:rPr>
              <a:t>June 2023 Staff Memo</a:t>
            </a:r>
            <a:endParaRPr lang="en-US" u="sng"/>
          </a:p>
          <a:p>
            <a:pPr lvl="1"/>
            <a:r>
              <a:rPr lang="en-US"/>
              <a:t>Addresses requirements in D.23-02-040 to provide final guidance on procurement adopted in that decision.</a:t>
            </a:r>
          </a:p>
          <a:p>
            <a:pPr lvl="1"/>
            <a:r>
              <a:rPr lang="en-US"/>
              <a:t>Confirms that ELCC values issued in 2023 MTR Study are still effective.</a:t>
            </a:r>
          </a:p>
          <a:p>
            <a:pPr lvl="1"/>
            <a:r>
              <a:rPr lang="en-US"/>
              <a:t>Clarifies which ELCCs stakeholders should use for OOS wind resources not explicitly mentioned in previous ELCC studies.</a:t>
            </a:r>
          </a:p>
          <a:p>
            <a:r>
              <a:rPr lang="en-US" u="sng">
                <a:hlinkClick r:id="rId6"/>
              </a:rPr>
              <a:t>2023 Staff Transmittal Memo</a:t>
            </a:r>
            <a:endParaRPr lang="en-US"/>
          </a:p>
          <a:p>
            <a:pPr lvl="1"/>
            <a:r>
              <a:rPr lang="en-US"/>
              <a:t>ELCCs for ’25 (T3) + ‘26 (T4) compliance dates for contracts entered after 11/30/2022.</a:t>
            </a:r>
          </a:p>
          <a:p>
            <a:pPr lvl="1"/>
            <a:r>
              <a:rPr lang="en-US"/>
              <a:t>ELCCs for procurement adopted in D.23-02-040 – ’27 (T5) + ‘28 (T6).</a:t>
            </a:r>
          </a:p>
          <a:p>
            <a:pPr lvl="1"/>
            <a:r>
              <a:rPr lang="en-US"/>
              <a:t>Directions for ELCCs for delayed contracts.</a:t>
            </a:r>
          </a:p>
          <a:p>
            <a:r>
              <a:rPr lang="en-US" u="sng">
                <a:hlinkClick r:id="rId7"/>
              </a:rPr>
              <a:t>Incremental ELCC Study for Mid-Term Reliability Procurement (January 2023 Update)</a:t>
            </a:r>
            <a:endParaRPr lang="en-US" u="sng"/>
          </a:p>
          <a:p>
            <a:pPr marL="0" indent="0">
              <a:buNone/>
            </a:pPr>
            <a:r>
              <a:rPr lang="en-US" b="1"/>
              <a:t>FAQ Documents</a:t>
            </a:r>
            <a:r>
              <a:rPr lang="en-US"/>
              <a:t> </a:t>
            </a:r>
          </a:p>
          <a:p>
            <a:r>
              <a:rPr lang="en-US" u="sng">
                <a:hlinkClick r:id="rId8"/>
              </a:rPr>
              <a:t>2024 Staff Responses to Frequently Asked Questions on Mid-Term Reliability</a:t>
            </a:r>
            <a:endParaRPr lang="en-US" u="sng">
              <a:hlinkClick r:id="rId9"/>
            </a:endParaRPr>
          </a:p>
          <a:p>
            <a:r>
              <a:rPr lang="en-US" u="sng">
                <a:hlinkClick r:id="rId9"/>
              </a:rPr>
              <a:t>2023 Staff Responses to Frequently Asked Questions on Mid-Term Reliability</a:t>
            </a:r>
            <a:endParaRPr lang="en-US" u="sng"/>
          </a:p>
          <a:p>
            <a:r>
              <a:rPr lang="en-US" u="sng"/>
              <a:t>General Q&amp;A  Responses to Frequently Asked Questions on Mid-Term Reliability issued on 5/22/2025</a:t>
            </a:r>
          </a:p>
          <a:p>
            <a:endParaRPr lang="en-US" u="sng"/>
          </a:p>
          <a:p>
            <a:endParaRPr lang="en-US" u="sng"/>
          </a:p>
          <a:p>
            <a:pPr lvl="1"/>
            <a:endParaRPr lang="en-US" u="sn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897E9-7E5C-5178-42BC-B6915FBF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3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D6F2F-E1AD-1F5F-FA2B-D2BA838C8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CFF51-997B-157F-3E81-FADCC6CB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33" y="866829"/>
            <a:ext cx="4005604" cy="5533971"/>
          </a:xfrm>
        </p:spPr>
        <p:txBody>
          <a:bodyPr vert="horz" lIns="0" tIns="45720" rIns="91440" bIns="45720" rtlCol="0" anchor="t">
            <a:normAutofit/>
          </a:bodyPr>
          <a:lstStyle/>
          <a:p>
            <a:endParaRPr lang="en-US" sz="2000"/>
          </a:p>
          <a:p>
            <a:r>
              <a:rPr lang="en-US" sz="2000"/>
              <a:t>This Form is used to verify the accuracy, reduce data errors and inconsistencies in procurement volumes that LSEs are reporting for their MTR compliance.</a:t>
            </a:r>
            <a:endParaRPr lang="en-US"/>
          </a:p>
          <a:p>
            <a:endParaRPr lang="en-US" sz="2000"/>
          </a:p>
          <a:p>
            <a:r>
              <a:rPr lang="en-US" sz="2000"/>
              <a:t>LSE must nominate a person/persons verifying and certifying that information provided for MTR compliance.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5B938-E0BD-A0C8-4342-6C53F812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FF54F5-CA59-2A68-DD99-9BAAC05F1F22}"/>
              </a:ext>
            </a:extLst>
          </p:cNvPr>
          <p:cNvSpPr txBox="1">
            <a:spLocks/>
          </p:cNvSpPr>
          <p:nvPr/>
        </p:nvSpPr>
        <p:spPr>
          <a:xfrm>
            <a:off x="138133" y="436925"/>
            <a:ext cx="11587908" cy="591539"/>
          </a:xfrm>
          <a:prstGeom prst="rect">
            <a:avLst/>
          </a:prstGeom>
          <a:noFill/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155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0338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891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/>
              <a:t>Certification Form-Do Not Forget to Complete </a:t>
            </a:r>
            <a:endParaRPr lang="en-US" sz="20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15B2B-6414-02F7-5E67-F6D8A3026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69" y="2617071"/>
            <a:ext cx="7952913" cy="3075481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48AF9-CDBB-DBE3-C4B2-74E2E492B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241" y="1165658"/>
            <a:ext cx="6743700" cy="1247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393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B23807-8530-E195-82D6-54BD6EA9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RDTv3_5_3 Example Walkthrough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36E4A-F492-69A1-D8E0-CB356837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A005-5C3B-C303-6EE2-E6ECC196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2" y="0"/>
            <a:ext cx="10972800" cy="1325563"/>
          </a:xfrm>
        </p:spPr>
        <p:txBody>
          <a:bodyPr/>
          <a:lstStyle/>
          <a:p>
            <a:r>
              <a:rPr lang="en-US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844E-5310-C4C3-88ED-3ED4C9A2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38072"/>
            <a:ext cx="10972800" cy="4251357"/>
          </a:xfrm>
        </p:spPr>
        <p:txBody>
          <a:bodyPr vert="horz" lIns="0" tIns="45720" rIns="91440" bIns="45720" rtlCol="0" anchor="t">
            <a:noAutofit/>
          </a:bodyPr>
          <a:lstStyle/>
          <a:p>
            <a:endParaRPr lang="en-US"/>
          </a:p>
          <a:p>
            <a:pPr marL="0" indent="0">
              <a:buNone/>
            </a:pPr>
            <a:r>
              <a:rPr lang="en-US" sz="2000"/>
              <a:t>Office Hours slides, recording, and all supporting material are available on the </a:t>
            </a:r>
            <a:r>
              <a:rPr lang="en-US" sz="2000">
                <a:hlinkClick r:id="rId3"/>
              </a:rPr>
              <a:t>IRP Procurement Webpage</a:t>
            </a:r>
            <a:r>
              <a:rPr lang="en-US" sz="2000"/>
              <a:t>: </a:t>
            </a:r>
          </a:p>
          <a:p>
            <a:pPr marL="0" indent="0">
              <a:buNone/>
            </a:pPr>
            <a:r>
              <a:rPr lang="en-US" sz="2000" b="1"/>
              <a:t>Questions: </a:t>
            </a:r>
            <a:r>
              <a:rPr lang="en-US" sz="2000"/>
              <a:t>We invite clarifying questions at the end of the meeting.</a:t>
            </a:r>
          </a:p>
          <a:p>
            <a:r>
              <a:rPr lang="en-US" sz="2000"/>
              <a:t>Please keep yourself muted throughout the presentation.</a:t>
            </a:r>
          </a:p>
          <a:p>
            <a:r>
              <a:rPr lang="en-US" sz="2000"/>
              <a:t>Please “type your question in the chat” and then “raise your hand” to ask questions. </a:t>
            </a:r>
          </a:p>
          <a:p>
            <a:r>
              <a:rPr lang="en-US" sz="2000"/>
              <a:t>Please unmute yourself when Webex host will announce your name and ask your question. </a:t>
            </a:r>
          </a:p>
          <a:p>
            <a:r>
              <a:rPr lang="en-US" sz="2000"/>
              <a:t>Afterwards, please lower your hand.</a:t>
            </a:r>
          </a:p>
          <a:p>
            <a:r>
              <a:rPr lang="en-US" sz="2000"/>
              <a:t>For attendees joining by phone: You may either hold your question until the end and unmute to ask it or share it after office hours.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Note: This office hour is intended only for questions related to </a:t>
            </a:r>
            <a:r>
              <a:rPr lang="en-US" sz="2000" b="1" u="sng"/>
              <a:t>IRP-MTR December 2 filings</a:t>
            </a:r>
            <a:r>
              <a:rPr lang="en-US" sz="2000" u="sng"/>
              <a:t>, NOT FOR THE IRP BIENNIAL FILING.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D4C18-585B-AD49-9320-D29E4F67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dirty="0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09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DF22-C205-A183-44D4-AEB37688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4" y="2846895"/>
            <a:ext cx="11439281" cy="3414512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/>
              <a:t>Q&amp;A and Feedback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202B-0092-0F34-3FBA-CD3AEDC4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5D04C-4B21-855E-3F15-C075CEEA2164}"/>
              </a:ext>
            </a:extLst>
          </p:cNvPr>
          <p:cNvSpPr txBox="1"/>
          <p:nvPr/>
        </p:nvSpPr>
        <p:spPr>
          <a:xfrm>
            <a:off x="333894" y="1814033"/>
            <a:ext cx="115910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1249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7CEB-3D84-167D-620A-01B65182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52" y="-14898"/>
            <a:ext cx="10972800" cy="1325563"/>
          </a:xfrm>
        </p:spPr>
        <p:txBody>
          <a:bodyPr/>
          <a:lstStyle/>
          <a:p>
            <a:r>
              <a:rPr lang="en-US" sz="320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F0ADE-516D-64E2-0B94-95C422F4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52" y="1115076"/>
            <a:ext cx="10972800" cy="4351338"/>
          </a:xfrm>
        </p:spPr>
        <p:txBody>
          <a:bodyPr vert="horz" lIns="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1800" b="1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endParaRPr lang="en-US" sz="1800" b="1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endParaRPr lang="en-US" sz="1800" b="1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endParaRPr lang="en-US" sz="1800" b="1">
              <a:latin typeface="Century Gothic"/>
            </a:endParaRPr>
          </a:p>
          <a:p>
            <a:endParaRPr lang="en-US">
              <a:latin typeface="Century Gothic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8E0D2-9E22-706F-CD2B-625B7C17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67DF63-498A-BA63-9D8B-999F8856C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18422"/>
              </p:ext>
            </p:extLst>
          </p:nvPr>
        </p:nvGraphicFramePr>
        <p:xfrm>
          <a:off x="418352" y="1627045"/>
          <a:ext cx="10859546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840">
                  <a:extLst>
                    <a:ext uri="{9D8B030D-6E8A-4147-A177-3AD203B41FA5}">
                      <a16:colId xmlns:a16="http://schemas.microsoft.com/office/drawing/2014/main" val="577314199"/>
                    </a:ext>
                  </a:extLst>
                </a:gridCol>
                <a:gridCol w="2741706">
                  <a:extLst>
                    <a:ext uri="{9D8B030D-6E8A-4147-A177-3AD203B41FA5}">
                      <a16:colId xmlns:a16="http://schemas.microsoft.com/office/drawing/2014/main" val="2791362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Duration (minutes)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3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Introduction &amp; 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1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Overview of IRP Procurement Orders and Filing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30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RDTv3_5 Guidance &amp;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7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Required Vs Optional RDT Sheets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10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Key Features of RDT Sheets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7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Summary of Changes to the RDT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823983"/>
                  </a:ext>
                </a:extLst>
              </a:tr>
              <a:tr h="17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RDT Walk-Through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55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Q&amp;A and Feedback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43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97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804D4-E41E-D5B9-17CD-D1BD3F5B5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B1AF-CC6B-93D0-3523-AE9CED48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IRP Procurement Orders and Filing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0FA53-AD3A-0451-8300-BB46131B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DC49-6036-49F9-BECE-14662361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17" y="358377"/>
            <a:ext cx="11839183" cy="553125"/>
          </a:xfrm>
        </p:spPr>
        <p:txBody>
          <a:bodyPr>
            <a:noAutofit/>
          </a:bodyPr>
          <a:lstStyle/>
          <a:p>
            <a:r>
              <a:rPr lang="en-US" sz="2800"/>
              <a:t>IRP Procurement Orders and Compliance Review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71B40-5F49-46F6-BF1C-801B1A66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DC2865-1815-4F0B-85D9-814F0B05C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10342"/>
              </p:ext>
            </p:extLst>
          </p:nvPr>
        </p:nvGraphicFramePr>
        <p:xfrm>
          <a:off x="140511" y="1385375"/>
          <a:ext cx="11345998" cy="2066420"/>
        </p:xfrm>
        <a:graphic>
          <a:graphicData uri="http://schemas.openxmlformats.org/drawingml/2006/table">
            <a:tbl>
              <a:tblPr/>
              <a:tblGrid>
                <a:gridCol w="2079320">
                  <a:extLst>
                    <a:ext uri="{9D8B030D-6E8A-4147-A177-3AD203B41FA5}">
                      <a16:colId xmlns:a16="http://schemas.microsoft.com/office/drawing/2014/main" val="1613750594"/>
                    </a:ext>
                  </a:extLst>
                </a:gridCol>
                <a:gridCol w="910974">
                  <a:extLst>
                    <a:ext uri="{9D8B030D-6E8A-4147-A177-3AD203B41FA5}">
                      <a16:colId xmlns:a16="http://schemas.microsoft.com/office/drawing/2014/main" val="446413505"/>
                    </a:ext>
                  </a:extLst>
                </a:gridCol>
                <a:gridCol w="1044463">
                  <a:extLst>
                    <a:ext uri="{9D8B030D-6E8A-4147-A177-3AD203B41FA5}">
                      <a16:colId xmlns:a16="http://schemas.microsoft.com/office/drawing/2014/main" val="2659217775"/>
                    </a:ext>
                  </a:extLst>
                </a:gridCol>
                <a:gridCol w="1044463">
                  <a:extLst>
                    <a:ext uri="{9D8B030D-6E8A-4147-A177-3AD203B41FA5}">
                      <a16:colId xmlns:a16="http://schemas.microsoft.com/office/drawing/2014/main" val="736035598"/>
                    </a:ext>
                  </a:extLst>
                </a:gridCol>
                <a:gridCol w="1044463">
                  <a:extLst>
                    <a:ext uri="{9D8B030D-6E8A-4147-A177-3AD203B41FA5}">
                      <a16:colId xmlns:a16="http://schemas.microsoft.com/office/drawing/2014/main" val="1653849794"/>
                    </a:ext>
                  </a:extLst>
                </a:gridCol>
                <a:gridCol w="1044463">
                  <a:extLst>
                    <a:ext uri="{9D8B030D-6E8A-4147-A177-3AD203B41FA5}">
                      <a16:colId xmlns:a16="http://schemas.microsoft.com/office/drawing/2014/main" val="1839371208"/>
                    </a:ext>
                  </a:extLst>
                </a:gridCol>
                <a:gridCol w="1044463">
                  <a:extLst>
                    <a:ext uri="{9D8B030D-6E8A-4147-A177-3AD203B41FA5}">
                      <a16:colId xmlns:a16="http://schemas.microsoft.com/office/drawing/2014/main" val="333654889"/>
                    </a:ext>
                  </a:extLst>
                </a:gridCol>
                <a:gridCol w="1044463">
                  <a:extLst>
                    <a:ext uri="{9D8B030D-6E8A-4147-A177-3AD203B41FA5}">
                      <a16:colId xmlns:a16="http://schemas.microsoft.com/office/drawing/2014/main" val="2683291673"/>
                    </a:ext>
                  </a:extLst>
                </a:gridCol>
                <a:gridCol w="1044463">
                  <a:extLst>
                    <a:ext uri="{9D8B030D-6E8A-4147-A177-3AD203B41FA5}">
                      <a16:colId xmlns:a16="http://schemas.microsoft.com/office/drawing/2014/main" val="1096558816"/>
                    </a:ext>
                  </a:extLst>
                </a:gridCol>
                <a:gridCol w="1044463">
                  <a:extLst>
                    <a:ext uri="{9D8B030D-6E8A-4147-A177-3AD203B41FA5}">
                      <a16:colId xmlns:a16="http://schemas.microsoft.com/office/drawing/2014/main" val="2785708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CPUC Orders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Total 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2025</a:t>
                      </a:r>
                      <a:endParaRPr lang="en-US">
                        <a:latin typeface="Century Gothic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2026</a:t>
                      </a:r>
                      <a:endParaRPr lang="en-US">
                        <a:latin typeface="Century Gothic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2028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45486"/>
                  </a:ext>
                </a:extLst>
              </a:tr>
              <a:tr h="617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D.21-06-035 (MTR)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11,500 MW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NQC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2,000 MW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by Aug 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6,000 MW 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by Jun 1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1,500 MW</a:t>
                      </a:r>
                      <a:r>
                        <a:rPr lang="en-US" sz="1100" b="0" i="0" u="none" strike="noStrike" baseline="3000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</a:t>
                      </a: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 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by Jun 1</a:t>
                      </a:r>
                      <a:endParaRPr lang="en-US" sz="1100" b="0" i="0" u="none" strike="noStrike" noProof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  <a:r>
                        <a:rPr lang="en-US" sz="1100" b="0" i="0" u="none" strike="noStrike" baseline="30000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</a:t>
                      </a:r>
                      <a:endParaRPr lang="en-US" sz="1100" baseline="30000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  <a:endParaRPr lang="en-US" sz="1100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2,000 MW</a:t>
                      </a:r>
                      <a:b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by Jun1</a:t>
                      </a:r>
                      <a:endParaRPr lang="en-US" sz="1100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682552"/>
                  </a:ext>
                </a:extLst>
              </a:tr>
              <a:tr h="6177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D.23-02-040 (Supplemental MTR)</a:t>
                      </a:r>
                      <a:br>
                        <a:rPr lang="en-US" sz="11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endParaRPr lang="en-US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4,000 MW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NQC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  <a:endParaRPr lang="en-US" sz="1100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  <a:endParaRPr lang="en-US" sz="1100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  <a:endParaRPr lang="en-US" sz="1100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  <a:endParaRPr lang="en-US" sz="1100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  <a:endParaRPr lang="en-US" sz="1100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2,000 MW</a:t>
                      </a:r>
                      <a:endParaRPr lang="en-US" sz="1100"/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by Jun 1 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2,000 MW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by Jun 1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n/a</a:t>
                      </a:r>
                      <a:endParaRPr lang="en-US" sz="1100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740301"/>
                  </a:ext>
                </a:extLst>
              </a:tr>
              <a:tr h="4651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Cumulative Procurement Ordered 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18,800 MW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NQC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1,650 MW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2,475 MW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5,300 MW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11,300 MW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12,800 MW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14,800 MW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16,800 MW 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18,800 MW 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8865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204C51-1B91-2F12-E9C9-00480C267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55130"/>
              </p:ext>
            </p:extLst>
          </p:nvPr>
        </p:nvGraphicFramePr>
        <p:xfrm>
          <a:off x="129468" y="3890405"/>
          <a:ext cx="11354331" cy="1725582"/>
        </p:xfrm>
        <a:graphic>
          <a:graphicData uri="http://schemas.openxmlformats.org/drawingml/2006/table">
            <a:tbl>
              <a:tblPr/>
              <a:tblGrid>
                <a:gridCol w="2990266">
                  <a:extLst>
                    <a:ext uri="{9D8B030D-6E8A-4147-A177-3AD203B41FA5}">
                      <a16:colId xmlns:a16="http://schemas.microsoft.com/office/drawing/2014/main" val="1613750594"/>
                    </a:ext>
                  </a:extLst>
                </a:gridCol>
                <a:gridCol w="1056198">
                  <a:extLst>
                    <a:ext uri="{9D8B030D-6E8A-4147-A177-3AD203B41FA5}">
                      <a16:colId xmlns:a16="http://schemas.microsoft.com/office/drawing/2014/main" val="2659217775"/>
                    </a:ext>
                  </a:extLst>
                </a:gridCol>
                <a:gridCol w="1043981">
                  <a:extLst>
                    <a:ext uri="{9D8B030D-6E8A-4147-A177-3AD203B41FA5}">
                      <a16:colId xmlns:a16="http://schemas.microsoft.com/office/drawing/2014/main" val="736035598"/>
                    </a:ext>
                  </a:extLst>
                </a:gridCol>
                <a:gridCol w="1043981">
                  <a:extLst>
                    <a:ext uri="{9D8B030D-6E8A-4147-A177-3AD203B41FA5}">
                      <a16:colId xmlns:a16="http://schemas.microsoft.com/office/drawing/2014/main" val="2683291673"/>
                    </a:ext>
                  </a:extLst>
                </a:gridCol>
                <a:gridCol w="1043981">
                  <a:extLst>
                    <a:ext uri="{9D8B030D-6E8A-4147-A177-3AD203B41FA5}">
                      <a16:colId xmlns:a16="http://schemas.microsoft.com/office/drawing/2014/main" val="1213767054"/>
                    </a:ext>
                  </a:extLst>
                </a:gridCol>
                <a:gridCol w="1018603">
                  <a:extLst>
                    <a:ext uri="{9D8B030D-6E8A-4147-A177-3AD203B41FA5}">
                      <a16:colId xmlns:a16="http://schemas.microsoft.com/office/drawing/2014/main" val="1110412425"/>
                    </a:ext>
                  </a:extLst>
                </a:gridCol>
                <a:gridCol w="1069359">
                  <a:extLst>
                    <a:ext uri="{9D8B030D-6E8A-4147-A177-3AD203B41FA5}">
                      <a16:colId xmlns:a16="http://schemas.microsoft.com/office/drawing/2014/main" val="2328832764"/>
                    </a:ext>
                  </a:extLst>
                </a:gridCol>
                <a:gridCol w="1043981">
                  <a:extLst>
                    <a:ext uri="{9D8B030D-6E8A-4147-A177-3AD203B41FA5}">
                      <a16:colId xmlns:a16="http://schemas.microsoft.com/office/drawing/2014/main" val="2234019471"/>
                    </a:ext>
                  </a:extLst>
                </a:gridCol>
                <a:gridCol w="1043981">
                  <a:extLst>
                    <a:ext uri="{9D8B030D-6E8A-4147-A177-3AD203B41FA5}">
                      <a16:colId xmlns:a16="http://schemas.microsoft.com/office/drawing/2014/main" val="2942434280"/>
                    </a:ext>
                  </a:extLst>
                </a:gridCol>
              </a:tblGrid>
              <a:tr h="228176"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en-US" sz="1200" b="1" i="0" u="none" strike="noStrike" kern="120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Progress</a:t>
                      </a:r>
                    </a:p>
                  </a:txBody>
                  <a:tcPr marL="5089" marR="5089" marT="5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5089" marR="5089" marT="5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5089" marR="5089" marT="5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2026</a:t>
                      </a:r>
                    </a:p>
                  </a:txBody>
                  <a:tcPr marL="5089" marR="5089" marT="5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5089" marR="5089" marT="5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5089" marR="5089" marT="5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5089" marR="5089" marT="5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2027</a:t>
                      </a:r>
                    </a:p>
                  </a:txBody>
                  <a:tcPr marL="5089" marR="5089" marT="5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2028</a:t>
                      </a:r>
                    </a:p>
                  </a:txBody>
                  <a:tcPr marL="5089" marR="5089" marT="5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235606"/>
                  </a:ext>
                </a:extLst>
              </a:tr>
              <a:tr h="9697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CPUC Reviews LSE Compliance Filings </a:t>
                      </a:r>
                      <a:r>
                        <a:rPr lang="en-US" sz="14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 </a:t>
                      </a: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CPUC could order Backstop Procurement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Feb 2021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Feb 2022</a:t>
                      </a:r>
                      <a:endParaRPr lang="en-US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Dec 2026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endParaRPr lang="en-US" sz="1100" b="0" i="0" u="none" strike="noStrike" kern="120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Feb 2023</a:t>
                      </a:r>
                    </a:p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&amp;</a:t>
                      </a:r>
                    </a:p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Dec 2023</a:t>
                      </a:r>
                    </a:p>
                    <a:p>
                      <a:pPr lvl="0" algn="ctr">
                        <a:buNone/>
                      </a:pP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endParaRPr lang="en-US" sz="1100" b="0" i="0" u="none" strike="noStrike" kern="120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Dec</a:t>
                      </a:r>
                      <a:r>
                        <a:rPr lang="en-US"/>
                        <a:t> </a:t>
                      </a: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lvl="0" algn="ctr">
                        <a:buNone/>
                      </a:pP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Dec 2025</a:t>
                      </a:r>
                    </a:p>
                    <a:p>
                      <a:pPr lvl="0" algn="ctr">
                        <a:buNone/>
                      </a:pP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Dec 2027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Dec 2028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068200"/>
                  </a:ext>
                </a:extLst>
              </a:tr>
              <a:tr h="52765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CPUC Reviews LSE Compliance Filings </a:t>
                      </a:r>
                      <a:r>
                        <a:rPr lang="en-US" sz="14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only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Aug 2021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Aug 2022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Jun 2026</a:t>
                      </a:r>
                      <a:endParaRPr lang="en-US"/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Aug 2023</a:t>
                      </a:r>
                      <a:r>
                        <a:rPr lang="en-US" sz="1100" b="0" i="0" u="none" strike="noStrike" kern="1200" baseline="300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Jun 2024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Jun 2025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Jun 2027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Jun 2028</a:t>
                      </a:r>
                      <a:endParaRPr lang="en-US"/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1167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4ED2C17-642F-1E05-7113-E05B1F85D51F}"/>
              </a:ext>
            </a:extLst>
          </p:cNvPr>
          <p:cNvSpPr txBox="1"/>
          <p:nvPr/>
        </p:nvSpPr>
        <p:spPr>
          <a:xfrm>
            <a:off x="1258517" y="1051412"/>
            <a:ext cx="1031891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entury Gothic"/>
                <a:cs typeface="Calibri"/>
              </a:rPr>
              <a:t>Table 1. CPUC Procurement Orders </a:t>
            </a:r>
            <a:r>
              <a:rPr lang="en-US" sz="1600">
                <a:solidFill>
                  <a:srgbClr val="000000"/>
                </a:solidFill>
                <a:latin typeface="Century Gothic"/>
              </a:rPr>
              <a:t>(A</a:t>
            </a:r>
            <a:r>
              <a:rPr lang="en-US" sz="1600" b="0" i="0" u="none" strike="noStrike" kern="1200" noProof="0" err="1">
                <a:solidFill>
                  <a:srgbClr val="000000"/>
                </a:solidFill>
                <a:effectLst/>
                <a:latin typeface="Century Gothic"/>
                <a:ea typeface="+mn-ea"/>
                <a:cs typeface="+mn-cs"/>
              </a:rPr>
              <a:t>pplies</a:t>
            </a:r>
            <a:r>
              <a:rPr lang="en-US" sz="1600" b="0" i="0" u="none" strike="noStrike" kern="1200" noProof="0">
                <a:solidFill>
                  <a:srgbClr val="000000"/>
                </a:solidFill>
                <a:effectLst/>
                <a:latin typeface="Century Gothic"/>
                <a:ea typeface="+mn-ea"/>
                <a:cs typeface="+mn-cs"/>
              </a:rPr>
              <a:t> to all CPUC-jurisdictional LSEs. No opt-outs allowed)</a:t>
            </a:r>
            <a:endParaRPr lang="en-US" sz="1600" b="1">
              <a:latin typeface="Century Gothic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CFE36-8735-B8F4-1A74-98F8E501CA11}"/>
              </a:ext>
            </a:extLst>
          </p:cNvPr>
          <p:cNvSpPr txBox="1"/>
          <p:nvPr/>
        </p:nvSpPr>
        <p:spPr>
          <a:xfrm>
            <a:off x="140511" y="5670181"/>
            <a:ext cx="11914052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chemeClr val="tx2"/>
                </a:solidFill>
                <a:latin typeface="Century Gothic"/>
              </a:rPr>
              <a:t>(1) D.21-06-035 required 2,500 of the 9,000 MW NQC required between 2023-2025 be "Diablo-Canyon Replacement". </a:t>
            </a:r>
          </a:p>
          <a:p>
            <a:r>
              <a:rPr lang="en-US" sz="900">
                <a:solidFill>
                  <a:schemeClr val="tx2"/>
                </a:solidFill>
                <a:latin typeface="Century Gothic"/>
              </a:rPr>
              <a:t>(2) D.21-06-035 required 2,000 MW NQC of Long-Lead Time Procurement by 2026, with an option to extend to 2028: 1,000 MW NQC of long-duration storage and 1,000 MW NQC of firm zero-emitting. D.23-02-040 automatically    extends the procurement obligation to 2028.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EFD6A-CD4D-6855-B3F7-ED04A8426472}"/>
              </a:ext>
            </a:extLst>
          </p:cNvPr>
          <p:cNvSpPr txBox="1"/>
          <p:nvPr/>
        </p:nvSpPr>
        <p:spPr>
          <a:xfrm>
            <a:off x="2627454" y="3506982"/>
            <a:ext cx="566964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entury Gothic"/>
                <a:cs typeface="Calibri"/>
              </a:rPr>
              <a:t>Table 2. Timelines for CPUC Review of LSE Contracting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93F4B-7D17-BC82-34C1-E9395D887BF9}"/>
              </a:ext>
            </a:extLst>
          </p:cNvPr>
          <p:cNvSpPr txBox="1"/>
          <p:nvPr/>
        </p:nvSpPr>
        <p:spPr>
          <a:xfrm>
            <a:off x="8297098" y="4188409"/>
            <a:ext cx="1093303" cy="8771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</a:t>
            </a:r>
          </a:p>
          <a:p>
            <a:pPr algn="ctr"/>
            <a:r>
              <a:rPr lang="en-US" sz="1100">
                <a:solidFill>
                  <a:schemeClr val="tx1"/>
                </a:solidFill>
                <a:latin typeface="Century Gothic"/>
              </a:rPr>
              <a:t>Dec 2025</a:t>
            </a:r>
          </a:p>
          <a:p>
            <a:pPr algn="ctr"/>
            <a:endParaRPr lang="en-US" sz="1100">
              <a:solidFill>
                <a:schemeClr val="tx1"/>
              </a:solidFill>
              <a:latin typeface="Century Gothic"/>
            </a:endParaRPr>
          </a:p>
          <a:p>
            <a:pPr algn="ctr"/>
            <a:endParaRPr lang="en-US" sz="110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333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319A-B190-A60C-14DF-1136C3CD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5" y="-371254"/>
            <a:ext cx="10972800" cy="1325563"/>
          </a:xfrm>
        </p:spPr>
        <p:txBody>
          <a:bodyPr/>
          <a:lstStyle/>
          <a:p>
            <a:r>
              <a:rPr lang="en-US"/>
              <a:t>Dec 2, 2025, Filing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8738-ED41-7D1B-3704-E2B4C638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17" y="964431"/>
            <a:ext cx="11777729" cy="4766974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ea typeface="+mj-ea"/>
                <a:cs typeface="+mj-cs"/>
              </a:rPr>
              <a:t>    Filings Include:</a:t>
            </a:r>
          </a:p>
          <a:p>
            <a:pPr marL="685800" lvl="1" indent="-342900"/>
            <a:r>
              <a:rPr lang="en-US" sz="2000" dirty="0"/>
              <a:t>Public and Confidential RDTv3_5_3 : RDTv3_5_3 released </a:t>
            </a:r>
          </a:p>
          <a:p>
            <a:pPr marL="685800" lvl="1" indent="-342900"/>
            <a:r>
              <a:rPr lang="en-US" sz="2000" dirty="0"/>
              <a:t>Supplemental Documents: </a:t>
            </a:r>
          </a:p>
          <a:p>
            <a:pPr marL="742950" lvl="2" indent="0">
              <a:buNone/>
            </a:pPr>
            <a:r>
              <a:rPr lang="en-US" sz="1800" dirty="0"/>
              <a:t>              1. Contracts</a:t>
            </a:r>
          </a:p>
          <a:p>
            <a:pPr marL="742950" lvl="2" indent="0">
              <a:buNone/>
            </a:pPr>
            <a:r>
              <a:rPr lang="en-US" sz="1800" dirty="0"/>
              <a:t>              2. Milestone documentation</a:t>
            </a:r>
          </a:p>
          <a:p>
            <a:pPr marL="742950" lvl="2" indent="0">
              <a:buNone/>
            </a:pPr>
            <a:r>
              <a:rPr lang="en-US" sz="1800" dirty="0"/>
              <a:t>              3. Engineering assessments as required</a:t>
            </a:r>
          </a:p>
          <a:p>
            <a:pPr marL="685800" lvl="1" indent="-342900"/>
            <a:r>
              <a:rPr lang="en-US" sz="2000" dirty="0"/>
              <a:t>Remediation Plan</a:t>
            </a:r>
          </a:p>
          <a:p>
            <a:pPr marL="685800" lvl="1" indent="-342900"/>
            <a:endParaRPr lang="en-US" sz="2000"/>
          </a:p>
          <a:p>
            <a:pPr marL="342900" lvl="1" indent="0">
              <a:buNone/>
            </a:pPr>
            <a:r>
              <a:rPr lang="en-US" sz="2400" b="1" dirty="0"/>
              <a:t>Relevant Documents</a:t>
            </a:r>
            <a:endParaRPr lang="en-US" dirty="0"/>
          </a:p>
          <a:p>
            <a:pPr marL="685800" lvl="1" indent="-342900"/>
            <a:r>
              <a:rPr lang="en-US" sz="2000" dirty="0"/>
              <a:t>User Guide: </a:t>
            </a:r>
            <a:r>
              <a:rPr lang="en-US" sz="2000" dirty="0">
                <a:ea typeface="+mn-lt"/>
                <a:cs typeface="+mn-lt"/>
                <a:hlinkClick r:id="rId3"/>
              </a:rPr>
              <a:t>IRP Procurement Track</a:t>
            </a:r>
          </a:p>
          <a:p>
            <a:pPr marL="685800" lvl="1" indent="-342900"/>
            <a:r>
              <a:rPr lang="en-US" sz="2000" dirty="0"/>
              <a:t>Filing Requirement Overview: </a:t>
            </a:r>
            <a:r>
              <a:rPr lang="en-US" sz="2000" dirty="0">
                <a:ea typeface="+mn-lt"/>
                <a:cs typeface="+mn-lt"/>
                <a:hlinkClick r:id="rId3"/>
              </a:rPr>
              <a:t>IRP Procurement Track</a:t>
            </a:r>
          </a:p>
          <a:p>
            <a:pPr marL="685800" lvl="1" indent="-342900"/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Decision:  </a:t>
            </a:r>
            <a:r>
              <a:rPr lang="en-US" sz="2000" dirty="0">
                <a:solidFill>
                  <a:srgbClr val="6996C9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25-09-007 </a:t>
            </a:r>
            <a:endParaRPr lang="en-US" sz="2000" dirty="0">
              <a:solidFill>
                <a:srgbClr val="6996C9"/>
              </a:solidFill>
              <a:ea typeface="+mn-lt"/>
              <a:cs typeface="+mn-lt"/>
              <a:hlinkClick r:id="rId4"/>
            </a:endParaRPr>
          </a:p>
          <a:p>
            <a:pPr marL="685800" lvl="1" indent="-342900"/>
            <a:r>
              <a:rPr lang="en-US" sz="2000" dirty="0"/>
              <a:t>Resolution E-5426: </a:t>
            </a:r>
            <a:r>
              <a:rPr lang="en-US" sz="2000" dirty="0">
                <a:ea typeface="+mn-lt"/>
                <a:cs typeface="+mn-lt"/>
                <a:hlinkClick r:id="rId4"/>
              </a:rPr>
              <a:t>585357875.PDF</a:t>
            </a:r>
          </a:p>
          <a:p>
            <a:pPr marL="342900" lvl="1" indent="0">
              <a:buNone/>
            </a:pPr>
            <a:r>
              <a:rPr lang="en-US" sz="2000" dirty="0">
                <a:ea typeface="+mn-lt"/>
                <a:cs typeface="+mn-lt"/>
                <a:hlinkClick r:id="rId4"/>
              </a:rPr>
              <a:t> </a:t>
            </a:r>
          </a:p>
          <a:p>
            <a:pPr marL="685800" lvl="1" indent="-342900"/>
            <a:endParaRPr lang="en-US" sz="2000"/>
          </a:p>
          <a:p>
            <a:pPr marL="342900" lvl="1" indent="0">
              <a:buNone/>
            </a:pPr>
            <a:r>
              <a:rPr lang="en-US" sz="2000" dirty="0"/>
              <a:t> </a:t>
            </a:r>
          </a:p>
          <a:p>
            <a:pPr marL="342900" lvl="1" indent="0">
              <a:buNone/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DCEC1-1F99-4FD9-22C5-0F5CE74B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B9EE-A41D-1D59-887B-5F81C9373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926252"/>
            <a:ext cx="11608408" cy="5313599"/>
          </a:xfrm>
        </p:spPr>
        <p:txBody>
          <a:bodyPr vert="horz" lIns="0" tIns="45720" rIns="91440" bIns="45720" rtlCol="0" anchor="t">
            <a:noAutofit/>
          </a:bodyPr>
          <a:lstStyle/>
          <a:p>
            <a:pPr lvl="1">
              <a:buNone/>
            </a:pPr>
            <a:endParaRPr lang="en-US" b="1"/>
          </a:p>
          <a:p>
            <a:pPr lvl="1">
              <a:buNone/>
            </a:pPr>
            <a:r>
              <a:rPr lang="en-US" b="1">
                <a:ea typeface="+mj-ea"/>
                <a:cs typeface="+mj-cs"/>
              </a:rPr>
              <a:t>File Naming Requirements:</a:t>
            </a:r>
          </a:p>
          <a:p>
            <a:pPr marL="685800" lvl="1" indent="-342900"/>
            <a:r>
              <a:rPr lang="en-US"/>
              <a:t>Use the LSE abbreviation from the “</a:t>
            </a:r>
            <a:r>
              <a:rPr lang="en-US" err="1"/>
              <a:t>lse_names</a:t>
            </a:r>
            <a:r>
              <a:rPr lang="en-US"/>
              <a:t>” sheet in the workbook</a:t>
            </a:r>
          </a:p>
          <a:p>
            <a:pPr marL="685800" lvl="1" indent="-342900"/>
            <a:r>
              <a:rPr lang="en-US"/>
              <a:t>Indicate “confidential” or “public”</a:t>
            </a:r>
          </a:p>
          <a:p>
            <a:pPr marL="685800" lvl="1" indent="-342900"/>
            <a:r>
              <a:rPr lang="en-US"/>
              <a:t>Include version number as v1, v2, etc.</a:t>
            </a:r>
          </a:p>
          <a:p>
            <a:pPr marL="685800" lvl="1" indent="-342900"/>
            <a:r>
              <a:rPr lang="en-US"/>
              <a:t>Increase version number each time you resubmit</a:t>
            </a:r>
          </a:p>
          <a:p>
            <a:pPr marL="342900" lvl="1" indent="0">
              <a:buNone/>
            </a:pPr>
            <a:br>
              <a:rPr lang="en-US"/>
            </a:br>
            <a:r>
              <a:rPr lang="en-US"/>
              <a:t> </a:t>
            </a:r>
            <a:r>
              <a:rPr lang="en-US">
                <a:highlight>
                  <a:srgbClr val="FFFF00"/>
                </a:highlight>
              </a:rPr>
              <a:t>&lt;LSE Abbreviation&gt;_rdtv3_38mmt_&lt;confidential/public&gt;_v# </a:t>
            </a:r>
          </a:p>
          <a:p>
            <a:pPr marL="342900" lvl="1" indent="0">
              <a:buNone/>
            </a:pPr>
            <a:r>
              <a:rPr lang="en-US" b="1"/>
              <a:t>  Example:  XYZ_rdtv3_38mmt_confidential_v1</a:t>
            </a:r>
          </a:p>
          <a:p>
            <a:pPr marL="342900" lvl="1" indent="0">
              <a:buNone/>
            </a:pPr>
            <a:endParaRPr lang="en-US" sz="2400" b="1">
              <a:latin typeface="+mj-lt"/>
              <a:ea typeface="+mj-ea"/>
              <a:cs typeface="+mj-cs"/>
            </a:endParaRPr>
          </a:p>
          <a:p>
            <a:pPr marL="342900" lvl="1" indent="0">
              <a:buNone/>
            </a:pPr>
            <a:endParaRPr lang="en-US" sz="1800" b="1">
              <a:latin typeface="+mj-lt"/>
              <a:ea typeface="+mj-ea"/>
              <a:cs typeface="+mj-cs"/>
            </a:endParaRPr>
          </a:p>
          <a:p>
            <a:pPr marL="342900" lvl="1" indent="0">
              <a:buNone/>
            </a:pPr>
            <a:endParaRPr lang="en-US" sz="2000" b="1"/>
          </a:p>
          <a:p>
            <a:pPr>
              <a:buNone/>
            </a:pPr>
            <a:endParaRPr lang="en-US" sz="1800"/>
          </a:p>
          <a:p>
            <a:pPr marL="342900" lvl="1" indent="0">
              <a:buNone/>
            </a:pPr>
            <a:endParaRPr lang="en-US" sz="2000" b="1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37DA8-2D7C-3DD1-8E85-87245C82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63EDB-F3D8-0688-F7A7-8FC7F7F6073E}"/>
              </a:ext>
            </a:extLst>
          </p:cNvPr>
          <p:cNvSpPr txBox="1"/>
          <p:nvPr/>
        </p:nvSpPr>
        <p:spPr>
          <a:xfrm>
            <a:off x="133684" y="461211"/>
            <a:ext cx="107615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 2, 2025, Filing Requirements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7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BB8B2-B462-3E3E-D380-2DFFCCD89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3C1C-3771-F0B1-94FF-F7C16A13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RDTv3_5 Guidance &amp;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FFB4D-C020-C9A3-8546-F5DBEE32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6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DDC6-19CA-A313-F383-F96A553B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9461"/>
            <a:ext cx="10972800" cy="5199077"/>
          </a:xfrm>
        </p:spPr>
        <p:txBody>
          <a:bodyPr vert="horz" lIns="0" tIns="45720" rIns="91440" bIns="45720" rtlCol="0" anchor="t">
            <a:noAutofit/>
          </a:bodyPr>
          <a:lstStyle/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The RDTv3_5_3 consists of 14 sheets. LSEs are only required to fill sheets relevant to  IRP- MTR filings.</a:t>
            </a:r>
          </a:p>
          <a:p>
            <a:pPr marL="342900" lvl="1" indent="0">
              <a:buNone/>
            </a:pPr>
            <a:endParaRPr lang="en-US" b="1" dirty="0"/>
          </a:p>
          <a:p>
            <a:pPr marL="342900" lvl="1" indent="0">
              <a:buNone/>
            </a:pPr>
            <a:r>
              <a:rPr lang="en-US" b="1" dirty="0"/>
              <a:t>Required sheets</a:t>
            </a:r>
          </a:p>
          <a:p>
            <a:pPr marL="685800" lvl="1" indent="-342900"/>
            <a:r>
              <a:rPr lang="en-US" dirty="0"/>
              <a:t>“</a:t>
            </a:r>
            <a:r>
              <a:rPr lang="en-US" dirty="0" err="1"/>
              <a:t>Unique_Contract</a:t>
            </a:r>
            <a:r>
              <a:rPr lang="en-US" dirty="0"/>
              <a:t>” sheet, MTR NQC Validation Tool sheet, MTR NQC Summary sheet.</a:t>
            </a:r>
          </a:p>
          <a:p>
            <a:pPr marL="685800" lvl="1" indent="-342900"/>
            <a:r>
              <a:rPr lang="en-US" dirty="0"/>
              <a:t>Signed Certification Form: Complete all required fields, and ensure the form is signed before submission.</a:t>
            </a:r>
          </a:p>
          <a:p>
            <a:pPr marL="0" indent="0">
              <a:buNone/>
            </a:pPr>
            <a:r>
              <a:rPr lang="en-US" sz="2200" b="1" dirty="0"/>
              <a:t>    </a:t>
            </a:r>
          </a:p>
          <a:p>
            <a:pPr marL="0" indent="0">
              <a:buNone/>
            </a:pPr>
            <a:r>
              <a:rPr lang="en-US" sz="2200" b="1" dirty="0"/>
              <a:t>     Not required for this filing:</a:t>
            </a:r>
          </a:p>
          <a:p>
            <a:pPr marL="685800" lvl="1" indent="-342900"/>
            <a:r>
              <a:rPr lang="en-US" dirty="0"/>
              <a:t>Sheets: “Calcs”, “Reliability- Planning”, “Reliability RCPPP-Option I”, “Reliability RCPPP-Option II” and “</a:t>
            </a:r>
            <a:r>
              <a:rPr lang="en-US" dirty="0" err="1"/>
              <a:t>CSPReportSheet</a:t>
            </a:r>
            <a:r>
              <a:rPr lang="en-US" dirty="0"/>
              <a:t>”.</a:t>
            </a:r>
          </a:p>
          <a:p>
            <a:pPr marL="685800" lvl="1" indent="-3429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D87D2-E40A-5BD1-1784-618EDC41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39B3D-67B2-8B7F-71FE-DC1A72E2CE41}"/>
              </a:ext>
            </a:extLst>
          </p:cNvPr>
          <p:cNvSpPr txBox="1"/>
          <p:nvPr/>
        </p:nvSpPr>
        <p:spPr>
          <a:xfrm>
            <a:off x="181810" y="367796"/>
            <a:ext cx="107615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Required Sheets vs. Optional RDT Sheets</a:t>
            </a:r>
          </a:p>
        </p:txBody>
      </p:sp>
    </p:spTree>
    <p:extLst>
      <p:ext uri="{BB962C8B-B14F-4D97-AF65-F5344CB8AC3E}">
        <p14:creationId xmlns:p14="http://schemas.microsoft.com/office/powerpoint/2010/main" val="3071976260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1020_test" id="{630791AB-CCA5-2948-A044-670C5ACA4CB0}" vid="{1B6200DE-6007-D643-9F5B-FC2D5D51F9D2}"/>
    </a:ext>
  </a:extLst>
</a:theme>
</file>

<file path=ppt/theme/theme2.xml><?xml version="1.0" encoding="utf-8"?>
<a:theme xmlns:a="http://schemas.openxmlformats.org/drawingml/2006/main" name="CPUC Pale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1020_test" id="{630791AB-CCA5-2948-A044-670C5ACA4CB0}" vid="{22570C4D-A6CC-7047-84CE-184A31781848}"/>
    </a:ext>
  </a:extLst>
</a:theme>
</file>

<file path=ppt/theme/theme3.xml><?xml version="1.0" encoding="utf-8"?>
<a:theme xmlns:a="http://schemas.openxmlformats.org/drawingml/2006/main" name="CPUC Dark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1020_test" id="{630791AB-CCA5-2948-A044-670C5ACA4CB0}" vid="{EBCA972D-AA12-2746-ABD4-A51606F990AF}"/>
    </a:ext>
  </a:extLst>
</a:theme>
</file>

<file path=ppt/theme/theme4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1020_test" id="{630791AB-CCA5-2948-A044-670C5ACA4CB0}" vid="{29E3AA06-7F86-8540-9677-204F73111D28}"/>
    </a:ext>
  </a:extLst>
</a:theme>
</file>

<file path=ppt/theme/theme5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1020_test" id="{630791AB-CCA5-2948-A044-670C5ACA4CB0}" vid="{70EBC58D-8193-694D-8A77-6CEE4514319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B75E45E5BCE46965C34C396CCE5BA" ma:contentTypeVersion="23" ma:contentTypeDescription="Create a new document." ma:contentTypeScope="" ma:versionID="505dc71e1f60cbf30e900fa25c2c7907">
  <xsd:schema xmlns:xsd="http://www.w3.org/2001/XMLSchema" xmlns:xs="http://www.w3.org/2001/XMLSchema" xmlns:p="http://schemas.microsoft.com/office/2006/metadata/properties" xmlns:ns2="64776ad0-39d4-4130-bf63-b73fdd226409" xmlns:ns3="263dcc5b-2454-4d67-bfd0-48987ca6b20e" targetNamespace="http://schemas.microsoft.com/office/2006/metadata/properties" ma:root="true" ma:fieldsID="727cad49546b38fb052097cd2f1daa15" ns2:_="" ns3:_="">
    <xsd:import namespace="64776ad0-39d4-4130-bf63-b73fdd226409"/>
    <xsd:import namespace="263dcc5b-2454-4d67-bfd0-48987ca6b2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  <xsd:element ref="ns2:DocumentStatus" minOccurs="0"/>
                <xsd:element ref="ns2:PrimaryTeam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76ad0-39d4-4130-bf63-b73fdd2264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58c64cc-ee56-435d-b6d0-239f1a5e0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DocumentStatus" ma:index="24" nillable="true" ma:displayName="Folder Status" ma:default="Active" ma:format="Dropdown" ma:indexed="true" ma:internalName="DocumentStatus">
      <xsd:simpleType>
        <xsd:restriction base="dms:Choice">
          <xsd:enumeration value="Active"/>
          <xsd:enumeration value="Legacy"/>
          <xsd:enumeration value="Achieve"/>
          <xsd:enumeration value="Preserve"/>
        </xsd:restriction>
      </xsd:simpleType>
    </xsd:element>
    <xsd:element name="PrimaryTeam" ma:index="25" nillable="true" ma:displayName="Primary Team" ma:format="Dropdown" ma:internalName="PrimaryTeam">
      <xsd:simpleType>
        <xsd:restriction base="dms:Choice">
          <xsd:enumeration value="Planning"/>
          <xsd:enumeration value="Transmission"/>
          <xsd:enumeration value="Procurement"/>
          <xsd:enumeration value="IRP-General"/>
          <xsd:enumeration value="Z-Legacy"/>
          <xsd:enumeration value="te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dcc5b-2454-4d67-bfd0-48987ca6b2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4fe8a9d-e986-4dab-81c8-a1881bcbad90}" ma:internalName="TaxCatchAll" ma:showField="CatchAllData" ma:web="263dcc5b-2454-4d67-bfd0-48987ca6b2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7" nillable="true" ma:taxonomy="true" ma:internalName="TaxKeywordTaxHTField" ma:taxonomyFieldName="TaxKeyword" ma:displayName="Enterprise Keywords" ma:fieldId="{23f27201-bee3-471e-b2e7-b64fd8b7ca38}" ma:taxonomyMulti="true" ma:sspId="958c64cc-ee56-435d-b6d0-239f1a5e0d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dcc5b-2454-4d67-bfd0-48987ca6b20e" xsi:nil="true"/>
    <lcf76f155ced4ddcb4097134ff3c332f xmlns="64776ad0-39d4-4130-bf63-b73fdd226409">
      <Terms xmlns="http://schemas.microsoft.com/office/infopath/2007/PartnerControls"/>
    </lcf76f155ced4ddcb4097134ff3c332f>
    <DocumentStatus xmlns="64776ad0-39d4-4130-bf63-b73fdd226409">Active</DocumentStatus>
    <PrimaryTeam xmlns="64776ad0-39d4-4130-bf63-b73fdd226409" xsi:nil="true"/>
    <TaxKeywordTaxHTField xmlns="263dcc5b-2454-4d67-bfd0-48987ca6b20e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98EF836D-E1FA-498A-B0EA-5DE5BE7D041F}">
  <ds:schemaRefs>
    <ds:schemaRef ds:uri="263dcc5b-2454-4d67-bfd0-48987ca6b20e"/>
    <ds:schemaRef ds:uri="64776ad0-39d4-4130-bf63-b73fdd2264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AA851F-DCC7-4BBB-99ED-E8FBF307EE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520604-5374-4AA9-9DB7-CA41A47F9616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263dcc5b-2454-4d67-bfd0-48987ca6b20e"/>
    <ds:schemaRef ds:uri="64776ad0-39d4-4130-bf63-b73fdd226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837159c6-f1df-4ef5-8d04-65c7d856c1d1}" enabled="0" method="" siteId="{837159c6-f1df-4ef5-8d04-65c7d856c1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CPUCtemplate_102820 (1)</Template>
  <TotalTime>15</TotalTime>
  <Words>3553</Words>
  <Application>Microsoft Office PowerPoint</Application>
  <PresentationFormat>Widescreen</PresentationFormat>
  <Paragraphs>402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CPUC White</vt:lpstr>
      <vt:lpstr>CPUC Pale Gold</vt:lpstr>
      <vt:lpstr>CPUC Dark Blue</vt:lpstr>
      <vt:lpstr>CPUC Blue</vt:lpstr>
      <vt:lpstr>CPUC Gold</vt:lpstr>
      <vt:lpstr>PowerPoint Presentation</vt:lpstr>
      <vt:lpstr>Logistics</vt:lpstr>
      <vt:lpstr>Agenda </vt:lpstr>
      <vt:lpstr>IRP Procurement Orders and Filing Requirements</vt:lpstr>
      <vt:lpstr>IRP Procurement Orders and Compliance Review Schedule</vt:lpstr>
      <vt:lpstr>Dec 2, 2025, Filing Requirements</vt:lpstr>
      <vt:lpstr>PowerPoint Presentation</vt:lpstr>
      <vt:lpstr>RDTv3_5 Guidance &amp; Updates</vt:lpstr>
      <vt:lpstr>PowerPoint Presentation</vt:lpstr>
      <vt:lpstr>Key Features of RDT Sheets</vt:lpstr>
      <vt:lpstr>Avoiding Errors in RDT</vt:lpstr>
      <vt:lpstr>Avoiding Errors in RDT</vt:lpstr>
      <vt:lpstr>PowerPoint Presentation</vt:lpstr>
      <vt:lpstr>PowerPoint Presentation</vt:lpstr>
      <vt:lpstr>PowerPoint Presentation</vt:lpstr>
      <vt:lpstr>PowerPoint Presentation</vt:lpstr>
      <vt:lpstr>MTR ELCC Guidance Documents</vt:lpstr>
      <vt:lpstr>PowerPoint Presentation</vt:lpstr>
      <vt:lpstr>RDTv3_5_3 Example Walkthrough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Presentation</dc:title>
  <dc:creator>Merideth "Molly" Sterkel</dc:creator>
  <cp:lastModifiedBy>Root, Christine</cp:lastModifiedBy>
  <cp:revision>29</cp:revision>
  <dcterms:created xsi:type="dcterms:W3CDTF">2021-09-03T00:04:53Z</dcterms:created>
  <dcterms:modified xsi:type="dcterms:W3CDTF">2025-11-18T21:46:34Z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0x010100E34B75E45E5BCE46965C34C396CCE5BA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