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2134806957" r:id="rId5"/>
    <p:sldId id="2134806961" r:id="rId6"/>
    <p:sldId id="2134806962" r:id="rId7"/>
    <p:sldId id="2147477391" r:id="rId8"/>
    <p:sldId id="2147470852" r:id="rId9"/>
    <p:sldId id="2134806996" r:id="rId10"/>
    <p:sldId id="2134806931" r:id="rId11"/>
    <p:sldId id="2134806932" r:id="rId12"/>
    <p:sldId id="2147470854" r:id="rId13"/>
    <p:sldId id="2134806935" r:id="rId14"/>
    <p:sldId id="2147470820" r:id="rId15"/>
    <p:sldId id="2147470774" r:id="rId16"/>
    <p:sldId id="2147470826" r:id="rId17"/>
    <p:sldId id="2147477382" r:id="rId18"/>
    <p:sldId id="2147477516" r:id="rId19"/>
    <p:sldId id="2147477518" r:id="rId20"/>
    <p:sldId id="2134806964" r:id="rId21"/>
    <p:sldId id="2147477398" r:id="rId22"/>
    <p:sldId id="2147477399" r:id="rId23"/>
    <p:sldId id="2147477401" r:id="rId24"/>
    <p:sldId id="2147477400" r:id="rId25"/>
    <p:sldId id="2147477402" r:id="rId26"/>
    <p:sldId id="2147477513" r:id="rId27"/>
    <p:sldId id="2147477515" r:id="rId28"/>
    <p:sldId id="2147477520" r:id="rId29"/>
    <p:sldId id="214747751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s" id="{6C7B289F-88B7-4016-89B1-D840617DAF29}">
          <p14:sldIdLst>
            <p14:sldId id="2134806957"/>
          </p14:sldIdLst>
        </p14:section>
        <p14:section name="Key Input Changes Since 25-26 TPP" id="{EC7DB98F-BD7F-F344-8362-DA1798D7E6D5}">
          <p14:sldIdLst>
            <p14:sldId id="2134806961"/>
            <p14:sldId id="2134806962"/>
            <p14:sldId id="2147477391"/>
            <p14:sldId id="2147470852"/>
            <p14:sldId id="2134806996"/>
            <p14:sldId id="2134806931"/>
            <p14:sldId id="2134806932"/>
            <p14:sldId id="2147470854"/>
            <p14:sldId id="2134806935"/>
            <p14:sldId id="2147470820"/>
            <p14:sldId id="2147470774"/>
            <p14:sldId id="2147470826"/>
            <p14:sldId id="2147477382"/>
          </p14:sldIdLst>
        </p14:section>
        <p14:section name="RESOLVE Model Updates" id="{E9D5B8F8-9CB8-BA44-B151-4FB6421BB546}">
          <p14:sldIdLst>
            <p14:sldId id="2147477516"/>
            <p14:sldId id="2147477518"/>
          </p14:sldIdLst>
        </p14:section>
        <p14:section name="Modeling Results" id="{77784A14-21CA-554F-9B5C-B3FD777072AD}">
          <p14:sldIdLst>
            <p14:sldId id="2134806964"/>
            <p14:sldId id="2147477398"/>
            <p14:sldId id="2147477399"/>
            <p14:sldId id="2147477401"/>
            <p14:sldId id="2147477400"/>
            <p14:sldId id="2147477402"/>
            <p14:sldId id="2147477513"/>
            <p14:sldId id="2147477515"/>
            <p14:sldId id="2147477520"/>
            <p14:sldId id="214747751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C26F0F-1974-7CFA-0FA9-AF28BEC7A32D}" name="Roderick Go" initials="RG" userId="S::roderick@ethree.com::6820df96-2ef9-4479-871b-39e346d71162" providerId="AD"/>
  <p188:author id="{5D313A11-CC65-59FC-0FF5-4210A4F626DE}" name="Aaron Burdick" initials="AB" userId="S::aaron.burdick@ethree.com::0026e690-9d94-4543-bac9-ad9998d6a222" providerId="AD"/>
  <p188:author id="{76BC3421-FD5B-F504-59CA-B1CA9274AE88}" name="Sierra Spencer" initials="SS" userId="S::sierra.spencer@ethree.com::3bd8cdf1-5bf7-4fef-904d-87c6b2591bfd" providerId="AD"/>
  <p188:author id="{751C1C22-6FE6-1411-72E9-74C27EB0541E}" name="Sam Schreiber" initials="SS" userId="S::sam.schreiber@ethree.com::31a4a59d-0d09-4ba3-bd2b-db8853d9fb86" providerId="AD"/>
  <p188:author id="{6DD87324-192C-2C41-1850-4E5564736745}" name="Brendan Mahoney" initials="BM" userId="S::brendan.mahoney@ethree.com::da375b8f-c077-401e-b10d-ee66cbfe7bb2" providerId="AD"/>
  <p188:author id="{BA1C973A-A854-DA6F-E829-C2DACDF5AB23}" name="Neil Raffan" initials="NR" userId="S::Neil.Raffan@cpuc.ca.gov::87a1623c-4dc2-4a97-bf9e-e201bac15b14" providerId="AD"/>
  <p188:author id="{D1CBEC3E-820E-6DBF-D00E-230EF74D7BED}" name="Manfei Wu" initials="MW" userId="S::manfei.wu@ethree.com::21631af6-6f61-4503-89a2-e06112b13fea" providerId="AD"/>
  <p188:author id="{4A252C4B-D23F-6FE4-1E9E-1765D1753F6B}" name="Angineh Zohrabian" initials="AZ" userId="S::angineh.zohrabian@ethree.com::b04dda3c-8461-4927-bfd0-a85528eb81be" providerId="AD"/>
  <p188:author id="{E55F0E74-DBA5-92B5-E683-C6DA595A69BA}" name="Ferguson, Jared" initials="FJ" userId="S::jared.ferguson_cpuc.ca.gov#ext#@ethree.com::54123f7a-aaa0-4c0c-8bfc-f02134b7e74a" providerId="AD"/>
  <p188:author id="{BF87C078-5F47-AEC6-9344-475687D82921}" name="Angineh Zohrabian" initials="AZ" userId="S::Angineh.Zohrabian@ethree.com::b04dda3c-8461-4927-bfd0-a85528eb81be" providerId="AD"/>
  <p188:author id="{75DE69A1-EBA3-80D5-9AA1-E16BA2F5FADF}" name="Joshua Spooner" initials="JS" userId="S::josh.spooner@ethree.com::3eb5e69b-281a-4dd8-ba96-c318e006177b" providerId="AD"/>
  <p188:author id="{DE002EDB-EE42-AD0E-2221-3D0ACDEFFDF1}" name="Oluwafemi Sawyerr" initials="OS" userId="S::femi@ethree.com::39590d94-d81e-44e1-9bcf-531aa22a9bc1" providerId="AD"/>
  <p188:author id="{A9078BDF-6811-AC58-AC13-05142F6BEBD4}" name="Raffan, Neil" initials="RN" userId="S::neil.raffan_cpuc.ca.gov#ext#@ethree.com::9d540a0d-ecf7-4f00-8d8f-7a5c1bdbd294" providerId="AD"/>
  <p188:author id="{1B2C58FC-FE58-2BD4-1662-433F389B3E6A}" name="Michaela Levine" initials="" userId="S::michaela.levine@ethree.com::28dfec61-0222-4d98-a68f-c887adc0885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32A1"/>
    <a:srgbClr val="A1ECFE"/>
    <a:srgbClr val="FFB500"/>
    <a:srgbClr val="46E1FD"/>
    <a:srgbClr val="805C00"/>
    <a:srgbClr val="034E6E"/>
    <a:srgbClr val="FF532B"/>
    <a:srgbClr val="38D978"/>
    <a:srgbClr val="30D67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heimer, Alex" userId="8144d3c1-4e7e-454a-856f-8722fd35f0ee" providerId="ADAL" clId="{05B2AD7A-D1BA-4451-8C5B-EB0A6A8FE97B}"/>
    <pc:docChg chg="modSld">
      <pc:chgData name="Manheimer, Alex" userId="8144d3c1-4e7e-454a-856f-8722fd35f0ee" providerId="ADAL" clId="{05B2AD7A-D1BA-4451-8C5B-EB0A6A8FE97B}" dt="2026-01-13T19:18:11.949" v="1" actId="20577"/>
      <pc:docMkLst>
        <pc:docMk/>
      </pc:docMkLst>
      <pc:sldChg chg="modSp mod">
        <pc:chgData name="Manheimer, Alex" userId="8144d3c1-4e7e-454a-856f-8722fd35f0ee" providerId="ADAL" clId="{05B2AD7A-D1BA-4451-8C5B-EB0A6A8FE97B}" dt="2026-01-13T19:18:11.949" v="1" actId="20577"/>
        <pc:sldMkLst>
          <pc:docMk/>
          <pc:sldMk cId="3015915829" sldId="2134806957"/>
        </pc:sldMkLst>
        <pc:spChg chg="mod">
          <ac:chgData name="Manheimer, Alex" userId="8144d3c1-4e7e-454a-856f-8722fd35f0ee" providerId="ADAL" clId="{05B2AD7A-D1BA-4451-8C5B-EB0A6A8FE97B}" dt="2026-01-13T19:18:11.949" v="1" actId="20577"/>
          <ac:spMkLst>
            <pc:docMk/>
            <pc:sldMk cId="3015915829" sldId="2134806957"/>
            <ac:spMk id="2" creationId="{1D57A883-FEA3-2028-758B-8C1426EE0DA1}"/>
          </ac:spMkLst>
        </pc:spChg>
      </pc:sldChg>
    </pc:docChg>
  </pc:docChgLst>
  <pc:docChgLst>
    <pc:chgData name="Sievers, James" userId="f8e9fb66-7c8a-434e-a8d9-27d353064f80" providerId="ADAL" clId="{795BF3C9-E1D3-41EE-940A-1D07C3E616D2}"/>
    <pc:docChg chg="custSel modSld">
      <pc:chgData name="Sievers, James" userId="f8e9fb66-7c8a-434e-a8d9-27d353064f80" providerId="ADAL" clId="{795BF3C9-E1D3-41EE-940A-1D07C3E616D2}" dt="2026-01-07T18:48:01.688" v="0" actId="27636"/>
      <pc:docMkLst>
        <pc:docMk/>
      </pc:docMkLst>
      <pc:sldChg chg="modSp mod">
        <pc:chgData name="Sievers, James" userId="f8e9fb66-7c8a-434e-a8d9-27d353064f80" providerId="ADAL" clId="{795BF3C9-E1D3-41EE-940A-1D07C3E616D2}" dt="2026-01-07T18:48:01.688" v="0" actId="27636"/>
        <pc:sldMkLst>
          <pc:docMk/>
          <pc:sldMk cId="527479955" sldId="2147477520"/>
        </pc:sldMkLst>
        <pc:spChg chg="mod">
          <ac:chgData name="Sievers, James" userId="f8e9fb66-7c8a-434e-a8d9-27d353064f80" providerId="ADAL" clId="{795BF3C9-E1D3-41EE-940A-1D07C3E616D2}" dt="2026-01-07T18:48:01.688" v="0" actId="27636"/>
          <ac:spMkLst>
            <pc:docMk/>
            <pc:sldMk cId="527479955" sldId="2147477520"/>
            <ac:spMk id="5" creationId="{5D56112E-FC0A-558B-C97D-BD95728008E2}"/>
          </ac:spMkLst>
        </pc:spChg>
      </pc:sldChg>
    </pc:docChg>
  </pc:docChgLst>
  <pc:docChgLst>
    <pc:chgData name="Manheimer, Alex" userId="S::alex.manheimer@cpuc.ca.gov::8144d3c1-4e7e-454a-856f-8722fd35f0ee" providerId="AD" clId="Web-{0F2EC817-240C-2E12-FAB6-80128B321788}"/>
    <pc:docChg chg="modSld">
      <pc:chgData name="Manheimer, Alex" userId="S::alex.manheimer@cpuc.ca.gov::8144d3c1-4e7e-454a-856f-8722fd35f0ee" providerId="AD" clId="Web-{0F2EC817-240C-2E12-FAB6-80128B321788}" dt="2025-12-16T03:23:07.987" v="13"/>
      <pc:docMkLst>
        <pc:docMk/>
      </pc:docMkLst>
      <pc:sldChg chg="addSp delSp modSp">
        <pc:chgData name="Manheimer, Alex" userId="S::alex.manheimer@cpuc.ca.gov::8144d3c1-4e7e-454a-856f-8722fd35f0ee" providerId="AD" clId="Web-{0F2EC817-240C-2E12-FAB6-80128B321788}" dt="2025-12-16T03:22:26.127" v="8"/>
        <pc:sldMkLst>
          <pc:docMk/>
          <pc:sldMk cId="3015915829" sldId="2134806957"/>
        </pc:sldMkLst>
      </pc:sldChg>
      <pc:sldChg chg="delSp">
        <pc:chgData name="Manheimer, Alex" userId="S::alex.manheimer@cpuc.ca.gov::8144d3c1-4e7e-454a-856f-8722fd35f0ee" providerId="AD" clId="Web-{0F2EC817-240C-2E12-FAB6-80128B321788}" dt="2025-12-16T03:22:31.721" v="9"/>
        <pc:sldMkLst>
          <pc:docMk/>
          <pc:sldMk cId="2091678042" sldId="2134806961"/>
        </pc:sldMkLst>
      </pc:sldChg>
      <pc:sldChg chg="delSp modSp">
        <pc:chgData name="Manheimer, Alex" userId="S::alex.manheimer@cpuc.ca.gov::8144d3c1-4e7e-454a-856f-8722fd35f0ee" providerId="AD" clId="Web-{0F2EC817-240C-2E12-FAB6-80128B321788}" dt="2025-12-16T03:22:56.643" v="12"/>
        <pc:sldMkLst>
          <pc:docMk/>
          <pc:sldMk cId="2798405305" sldId="2134806964"/>
        </pc:sldMkLst>
      </pc:sldChg>
      <pc:sldChg chg="delSp">
        <pc:chgData name="Manheimer, Alex" userId="S::alex.manheimer@cpuc.ca.gov::8144d3c1-4e7e-454a-856f-8722fd35f0ee" providerId="AD" clId="Web-{0F2EC817-240C-2E12-FAB6-80128B321788}" dt="2025-12-16T03:23:07.987" v="13"/>
        <pc:sldMkLst>
          <pc:docMk/>
          <pc:sldMk cId="543374192" sldId="2147477515"/>
        </pc:sldMkLst>
      </pc:sldChg>
      <pc:sldChg chg="delSp">
        <pc:chgData name="Manheimer, Alex" userId="S::alex.manheimer@cpuc.ca.gov::8144d3c1-4e7e-454a-856f-8722fd35f0ee" providerId="AD" clId="Web-{0F2EC817-240C-2E12-FAB6-80128B321788}" dt="2025-12-16T03:22:49.205" v="10"/>
        <pc:sldMkLst>
          <pc:docMk/>
          <pc:sldMk cId="3940446895" sldId="214747751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BB774B-447D-F845-AAE2-70762E7E00F7}" type="doc">
      <dgm:prSet loTypeId="urn:microsoft.com/office/officeart/2008/layout/VerticalCurvedList" loCatId="" qsTypeId="urn:microsoft.com/office/officeart/2005/8/quickstyle/simple1" qsCatId="simple" csTypeId="urn:microsoft.com/office/officeart/2005/8/colors/accent1_2" csCatId="accent1" phldr="1"/>
      <dgm:spPr/>
    </dgm:pt>
    <dgm:pt modelId="{5CC6ADE2-D23F-C647-B57A-88B2BD0CB6DD}">
      <dgm:prSet phldrT="[Text]"/>
      <dgm:spPr/>
      <dgm:t>
        <a:bodyPr/>
        <a:lstStyle/>
        <a:p>
          <a:r>
            <a:rPr lang="en-US"/>
            <a:t>Streamlined upstream data workbooks with a more transparent process and </a:t>
          </a:r>
          <a:r>
            <a:rPr lang="en-US">
              <a:latin typeface="Century Gothic" panose="020F0302020204030204"/>
            </a:rPr>
            <a:t>alignment</a:t>
          </a:r>
          <a:r>
            <a:rPr lang="en-US"/>
            <a:t> with RESOLVE Scenario Tool format</a:t>
          </a:r>
        </a:p>
      </dgm:t>
    </dgm:pt>
    <dgm:pt modelId="{42248623-6CFF-BD47-91AA-AA24C9D41E43}" type="parTrans" cxnId="{007B20BA-18F8-514E-8AAA-2E1F9A87C0B5}">
      <dgm:prSet/>
      <dgm:spPr/>
      <dgm:t>
        <a:bodyPr/>
        <a:lstStyle/>
        <a:p>
          <a:endParaRPr lang="en-US"/>
        </a:p>
      </dgm:t>
    </dgm:pt>
    <dgm:pt modelId="{07E0261F-CF26-0747-9BE9-BF96FF945BCD}" type="sibTrans" cxnId="{007B20BA-18F8-514E-8AAA-2E1F9A87C0B5}">
      <dgm:prSet/>
      <dgm:spPr/>
      <dgm:t>
        <a:bodyPr/>
        <a:lstStyle/>
        <a:p>
          <a:endParaRPr lang="en-US"/>
        </a:p>
      </dgm:t>
    </dgm:pt>
    <dgm:pt modelId="{3676735E-30B1-0048-83D4-0D44CB0D438C}">
      <dgm:prSet phldrT="[Text]"/>
      <dgm:spPr/>
      <dgm:t>
        <a:bodyPr/>
        <a:lstStyle/>
        <a:p>
          <a:pPr rtl="0"/>
          <a:r>
            <a:rPr lang="en-US"/>
            <a:t>Overhauled Scenario Tool for more transparent and centralized data structure </a:t>
          </a:r>
          <a:endParaRPr lang="en-US">
            <a:latin typeface="Century Gothic" panose="020F0302020204030204"/>
          </a:endParaRPr>
        </a:p>
      </dgm:t>
    </dgm:pt>
    <dgm:pt modelId="{41E1DC88-8F0E-9140-BA48-A95E6E999142}" type="parTrans" cxnId="{4EC30465-2736-534D-97E1-9787C0C5A35B}">
      <dgm:prSet/>
      <dgm:spPr/>
      <dgm:t>
        <a:bodyPr/>
        <a:lstStyle/>
        <a:p>
          <a:endParaRPr lang="en-US"/>
        </a:p>
      </dgm:t>
    </dgm:pt>
    <dgm:pt modelId="{4E188DA7-B3EF-D142-8FAD-804BCA7B6C0A}" type="sibTrans" cxnId="{4EC30465-2736-534D-97E1-9787C0C5A35B}">
      <dgm:prSet/>
      <dgm:spPr/>
      <dgm:t>
        <a:bodyPr/>
        <a:lstStyle/>
        <a:p>
          <a:endParaRPr lang="en-US"/>
        </a:p>
      </dgm:t>
    </dgm:pt>
    <dgm:pt modelId="{DB00E0D3-6312-4045-9581-BB380395CBAD}">
      <dgm:prSet phldrT="[Text]"/>
      <dgm:spPr/>
      <dgm:t>
        <a:bodyPr/>
        <a:lstStyle/>
        <a:p>
          <a:r>
            <a:rPr lang="en-US"/>
            <a:t>Updated documentation and user guide for installation and use of Scenario Tool and Results Viewer</a:t>
          </a:r>
        </a:p>
      </dgm:t>
    </dgm:pt>
    <dgm:pt modelId="{C2FB4E43-2122-5B49-B0AC-8A488818F043}" type="parTrans" cxnId="{AE795368-432D-7248-9585-62458C303ADF}">
      <dgm:prSet/>
      <dgm:spPr/>
      <dgm:t>
        <a:bodyPr/>
        <a:lstStyle/>
        <a:p>
          <a:endParaRPr lang="en-US"/>
        </a:p>
      </dgm:t>
    </dgm:pt>
    <dgm:pt modelId="{6527AD96-D3B7-6E4D-8945-1B8382A11FDC}" type="sibTrans" cxnId="{AE795368-432D-7248-9585-62458C303ADF}">
      <dgm:prSet/>
      <dgm:spPr/>
      <dgm:t>
        <a:bodyPr/>
        <a:lstStyle/>
        <a:p>
          <a:endParaRPr lang="en-US"/>
        </a:p>
      </dgm:t>
    </dgm:pt>
    <dgm:pt modelId="{3FF03703-47E7-FD42-B8DB-9F37CD07A320}">
      <dgm:prSet phldrT="[Text]"/>
      <dgm:spPr/>
      <dgm:t>
        <a:bodyPr/>
        <a:lstStyle/>
        <a:p>
          <a:pPr rtl="0"/>
          <a:r>
            <a:rPr lang="en-US"/>
            <a:t>Updated code base with modular code blocks and new features including production tax credit modeling</a:t>
          </a:r>
          <a:r>
            <a:rPr lang="en-US">
              <a:latin typeface="Century Gothic" panose="020F0302020204030204"/>
            </a:rPr>
            <a:t>,</a:t>
          </a:r>
          <a:r>
            <a:rPr lang="en-US"/>
            <a:t> resource retirement and </a:t>
          </a:r>
          <a:r>
            <a:rPr lang="en-US">
              <a:latin typeface="Century Gothic" panose="020F0302020204030204"/>
            </a:rPr>
            <a:t>repowering</a:t>
          </a:r>
          <a:r>
            <a:rPr lang="en-US"/>
            <a:t> decisions, additional validations </a:t>
          </a:r>
          <a:r>
            <a:rPr lang="en-US">
              <a:latin typeface="Century Gothic" panose="020F0302020204030204"/>
            </a:rPr>
            <a:t>on</a:t>
          </a:r>
          <a:r>
            <a:rPr lang="en-US"/>
            <a:t> the backend</a:t>
          </a:r>
          <a:r>
            <a:rPr lang="en-US">
              <a:latin typeface="Century Gothic" panose="020F0302020204030204"/>
            </a:rPr>
            <a:t>,</a:t>
          </a:r>
          <a:r>
            <a:rPr lang="en-US"/>
            <a:t> etc.</a:t>
          </a:r>
        </a:p>
      </dgm:t>
    </dgm:pt>
    <dgm:pt modelId="{ABEC242E-5B77-6645-BABF-A72A0EF461C6}" type="parTrans" cxnId="{4A8DBDB4-8520-C241-BA4A-C0B35A20C56D}">
      <dgm:prSet/>
      <dgm:spPr/>
      <dgm:t>
        <a:bodyPr/>
        <a:lstStyle/>
        <a:p>
          <a:endParaRPr lang="en-US"/>
        </a:p>
      </dgm:t>
    </dgm:pt>
    <dgm:pt modelId="{09936381-1ADD-3C43-B198-0CAB098C8A63}" type="sibTrans" cxnId="{4A8DBDB4-8520-C241-BA4A-C0B35A20C56D}">
      <dgm:prSet/>
      <dgm:spPr/>
      <dgm:t>
        <a:bodyPr/>
        <a:lstStyle/>
        <a:p>
          <a:endParaRPr lang="en-US"/>
        </a:p>
      </dgm:t>
    </dgm:pt>
    <dgm:pt modelId="{D10AC978-6A35-F94E-BEA4-5CAB892649FF}">
      <dgm:prSet phldrT="[Text]"/>
      <dgm:spPr/>
      <dgm:t>
        <a:bodyPr/>
        <a:lstStyle/>
        <a:p>
          <a:r>
            <a:rPr lang="en-US">
              <a:latin typeface="Century Gothic" panose="020F0302020204030204"/>
            </a:rPr>
            <a:t>Updated</a:t>
          </a:r>
          <a:r>
            <a:rPr lang="en-US"/>
            <a:t> day sampling algorithm with new capabilities for synthetic weather year creation used for storage inter-day sharing</a:t>
          </a:r>
        </a:p>
      </dgm:t>
    </dgm:pt>
    <dgm:pt modelId="{EA497EA4-2BB8-F547-B92E-010946947761}" type="parTrans" cxnId="{D96F0227-AA0C-3143-9A3B-F39CCDEA760A}">
      <dgm:prSet/>
      <dgm:spPr/>
      <dgm:t>
        <a:bodyPr/>
        <a:lstStyle/>
        <a:p>
          <a:endParaRPr lang="en-US"/>
        </a:p>
      </dgm:t>
    </dgm:pt>
    <dgm:pt modelId="{39FB5B0C-FA6C-0A43-A7E5-B40B02D2CA5E}" type="sibTrans" cxnId="{D96F0227-AA0C-3143-9A3B-F39CCDEA760A}">
      <dgm:prSet/>
      <dgm:spPr/>
      <dgm:t>
        <a:bodyPr/>
        <a:lstStyle/>
        <a:p>
          <a:endParaRPr lang="en-US"/>
        </a:p>
      </dgm:t>
    </dgm:pt>
    <dgm:pt modelId="{7557BD6F-C859-446E-B7D2-2604FF79ED30}">
      <dgm:prSet phldr="0"/>
      <dgm:spPr/>
      <dgm:t>
        <a:bodyPr/>
        <a:lstStyle/>
        <a:p>
          <a:r>
            <a:rPr lang="en-US"/>
            <a:t>Updated Results Viewer features in excel workbook and hourly dispatch charts in </a:t>
          </a:r>
          <a:r>
            <a:rPr lang="en-US" err="1"/>
            <a:t>Jupyter</a:t>
          </a:r>
          <a:r>
            <a:rPr lang="en-US"/>
            <a:t> Notebook script </a:t>
          </a:r>
        </a:p>
      </dgm:t>
    </dgm:pt>
    <dgm:pt modelId="{3BBA537A-E9E3-42C4-A3B5-3C9CCB6D92CC}" type="parTrans" cxnId="{FBC80059-4D22-49D9-BA7D-55DFF1489C53}">
      <dgm:prSet/>
      <dgm:spPr/>
    </dgm:pt>
    <dgm:pt modelId="{F90B9377-B87A-40EE-8486-651D1053E8DA}" type="sibTrans" cxnId="{FBC80059-4D22-49D9-BA7D-55DFF1489C53}">
      <dgm:prSet/>
      <dgm:spPr/>
    </dgm:pt>
    <dgm:pt modelId="{A3F6A92B-119E-584B-A8CF-0E905F6AD7FB}" type="pres">
      <dgm:prSet presAssocID="{46BB774B-447D-F845-AAE2-70762E7E00F7}" presName="Name0" presStyleCnt="0">
        <dgm:presLayoutVars>
          <dgm:chMax val="7"/>
          <dgm:chPref val="7"/>
          <dgm:dir/>
        </dgm:presLayoutVars>
      </dgm:prSet>
      <dgm:spPr/>
    </dgm:pt>
    <dgm:pt modelId="{1BA57FFE-7D48-D74E-AA40-0F4D823113FD}" type="pres">
      <dgm:prSet presAssocID="{46BB774B-447D-F845-AAE2-70762E7E00F7}" presName="Name1" presStyleCnt="0"/>
      <dgm:spPr/>
    </dgm:pt>
    <dgm:pt modelId="{BB6C235C-FE4D-0840-9611-0EAB19968B81}" type="pres">
      <dgm:prSet presAssocID="{46BB774B-447D-F845-AAE2-70762E7E00F7}" presName="cycle" presStyleCnt="0"/>
      <dgm:spPr/>
    </dgm:pt>
    <dgm:pt modelId="{23DF6474-6BD7-D549-8201-E90AE2874C2C}" type="pres">
      <dgm:prSet presAssocID="{46BB774B-447D-F845-AAE2-70762E7E00F7}" presName="srcNode" presStyleLbl="node1" presStyleIdx="0" presStyleCnt="6"/>
      <dgm:spPr/>
    </dgm:pt>
    <dgm:pt modelId="{18D4AAA0-492B-6547-9869-E03A13A97825}" type="pres">
      <dgm:prSet presAssocID="{46BB774B-447D-F845-AAE2-70762E7E00F7}" presName="conn" presStyleLbl="parChTrans1D2" presStyleIdx="0" presStyleCnt="1"/>
      <dgm:spPr/>
    </dgm:pt>
    <dgm:pt modelId="{A977453A-4DA2-6C4B-9942-6FB088C5ADF5}" type="pres">
      <dgm:prSet presAssocID="{46BB774B-447D-F845-AAE2-70762E7E00F7}" presName="extraNode" presStyleLbl="node1" presStyleIdx="0" presStyleCnt="6"/>
      <dgm:spPr/>
    </dgm:pt>
    <dgm:pt modelId="{1DB360A6-A4ED-7448-811E-349F92EC03AC}" type="pres">
      <dgm:prSet presAssocID="{46BB774B-447D-F845-AAE2-70762E7E00F7}" presName="dstNode" presStyleLbl="node1" presStyleIdx="0" presStyleCnt="6"/>
      <dgm:spPr/>
    </dgm:pt>
    <dgm:pt modelId="{FBD1A6DA-1994-7A42-98EA-C5F9900AF120}" type="pres">
      <dgm:prSet presAssocID="{5CC6ADE2-D23F-C647-B57A-88B2BD0CB6DD}" presName="text_1" presStyleLbl="node1" presStyleIdx="0" presStyleCnt="6">
        <dgm:presLayoutVars>
          <dgm:bulletEnabled val="1"/>
        </dgm:presLayoutVars>
      </dgm:prSet>
      <dgm:spPr/>
    </dgm:pt>
    <dgm:pt modelId="{0B125810-C5EA-4B4E-AEA4-00DD1B84FB21}" type="pres">
      <dgm:prSet presAssocID="{5CC6ADE2-D23F-C647-B57A-88B2BD0CB6DD}" presName="accent_1" presStyleCnt="0"/>
      <dgm:spPr/>
    </dgm:pt>
    <dgm:pt modelId="{B0DF8ED6-CAAE-6D46-AB81-F261B71A3C6C}" type="pres">
      <dgm:prSet presAssocID="{5CC6ADE2-D23F-C647-B57A-88B2BD0CB6DD}" presName="accentRepeatNode" presStyleLbl="solidFgAcc1" presStyleIdx="0" presStyleCnt="6"/>
      <dgm:spPr/>
    </dgm:pt>
    <dgm:pt modelId="{9FDADBA6-86DC-6644-8DEC-C2940CCB856F}" type="pres">
      <dgm:prSet presAssocID="{3FF03703-47E7-FD42-B8DB-9F37CD07A320}" presName="text_2" presStyleLbl="node1" presStyleIdx="1" presStyleCnt="6">
        <dgm:presLayoutVars>
          <dgm:bulletEnabled val="1"/>
        </dgm:presLayoutVars>
      </dgm:prSet>
      <dgm:spPr/>
    </dgm:pt>
    <dgm:pt modelId="{9C0360A0-DC9B-E747-A314-959ECE80BDE1}" type="pres">
      <dgm:prSet presAssocID="{3FF03703-47E7-FD42-B8DB-9F37CD07A320}" presName="accent_2" presStyleCnt="0"/>
      <dgm:spPr/>
    </dgm:pt>
    <dgm:pt modelId="{98565D77-2D8F-A243-B9DB-7744382C5F62}" type="pres">
      <dgm:prSet presAssocID="{3FF03703-47E7-FD42-B8DB-9F37CD07A320}" presName="accentRepeatNode" presStyleLbl="solidFgAcc1" presStyleIdx="1" presStyleCnt="6"/>
      <dgm:spPr/>
    </dgm:pt>
    <dgm:pt modelId="{4BD6928C-1B44-4244-961C-3AC0AEBD011E}" type="pres">
      <dgm:prSet presAssocID="{D10AC978-6A35-F94E-BEA4-5CAB892649FF}" presName="text_3" presStyleLbl="node1" presStyleIdx="2" presStyleCnt="6">
        <dgm:presLayoutVars>
          <dgm:bulletEnabled val="1"/>
        </dgm:presLayoutVars>
      </dgm:prSet>
      <dgm:spPr/>
    </dgm:pt>
    <dgm:pt modelId="{EBEEE595-AE63-5B49-B911-C4DF0F5E40FE}" type="pres">
      <dgm:prSet presAssocID="{D10AC978-6A35-F94E-BEA4-5CAB892649FF}" presName="accent_3" presStyleCnt="0"/>
      <dgm:spPr/>
    </dgm:pt>
    <dgm:pt modelId="{F1CE677B-DF0A-FA47-871E-D334CBD880B0}" type="pres">
      <dgm:prSet presAssocID="{D10AC978-6A35-F94E-BEA4-5CAB892649FF}" presName="accentRepeatNode" presStyleLbl="solidFgAcc1" presStyleIdx="2" presStyleCnt="6"/>
      <dgm:spPr/>
    </dgm:pt>
    <dgm:pt modelId="{356D797F-4087-5642-ADFA-9490B9AFCE12}" type="pres">
      <dgm:prSet presAssocID="{3676735E-30B1-0048-83D4-0D44CB0D438C}" presName="text_4" presStyleLbl="node1" presStyleIdx="3" presStyleCnt="6">
        <dgm:presLayoutVars>
          <dgm:bulletEnabled val="1"/>
        </dgm:presLayoutVars>
      </dgm:prSet>
      <dgm:spPr/>
    </dgm:pt>
    <dgm:pt modelId="{05DCC882-A747-8144-A3A7-A8F0DB3DE358}" type="pres">
      <dgm:prSet presAssocID="{3676735E-30B1-0048-83D4-0D44CB0D438C}" presName="accent_4" presStyleCnt="0"/>
      <dgm:spPr/>
    </dgm:pt>
    <dgm:pt modelId="{E42A2CD5-8AD3-B247-AD79-EA4752E0F209}" type="pres">
      <dgm:prSet presAssocID="{3676735E-30B1-0048-83D4-0D44CB0D438C}" presName="accentRepeatNode" presStyleLbl="solidFgAcc1" presStyleIdx="3" presStyleCnt="6"/>
      <dgm:spPr/>
    </dgm:pt>
    <dgm:pt modelId="{A5B9CFF8-BAD8-44A8-A51F-F4155A66A3AB}" type="pres">
      <dgm:prSet presAssocID="{7557BD6F-C859-446E-B7D2-2604FF79ED30}" presName="text_5" presStyleLbl="node1" presStyleIdx="4" presStyleCnt="6">
        <dgm:presLayoutVars>
          <dgm:bulletEnabled val="1"/>
        </dgm:presLayoutVars>
      </dgm:prSet>
      <dgm:spPr/>
    </dgm:pt>
    <dgm:pt modelId="{40753E8A-BCCB-4A48-947E-137905142900}" type="pres">
      <dgm:prSet presAssocID="{7557BD6F-C859-446E-B7D2-2604FF79ED30}" presName="accent_5" presStyleCnt="0"/>
      <dgm:spPr/>
    </dgm:pt>
    <dgm:pt modelId="{A2CDBF31-3C42-459F-B893-2E28EFDB7366}" type="pres">
      <dgm:prSet presAssocID="{7557BD6F-C859-446E-B7D2-2604FF79ED30}" presName="accentRepeatNode" presStyleLbl="solidFgAcc1" presStyleIdx="4" presStyleCnt="6"/>
      <dgm:spPr/>
    </dgm:pt>
    <dgm:pt modelId="{993014B1-0056-40C4-8FE5-2FBCD67B0196}" type="pres">
      <dgm:prSet presAssocID="{DB00E0D3-6312-4045-9581-BB380395CBAD}" presName="text_6" presStyleLbl="node1" presStyleIdx="5" presStyleCnt="6">
        <dgm:presLayoutVars>
          <dgm:bulletEnabled val="1"/>
        </dgm:presLayoutVars>
      </dgm:prSet>
      <dgm:spPr/>
    </dgm:pt>
    <dgm:pt modelId="{FD086A33-9660-4830-99EA-FD736944FE1D}" type="pres">
      <dgm:prSet presAssocID="{DB00E0D3-6312-4045-9581-BB380395CBAD}" presName="accent_6" presStyleCnt="0"/>
      <dgm:spPr/>
    </dgm:pt>
    <dgm:pt modelId="{C4CF93A8-AA08-7A44-B155-A5DACFC489A6}" type="pres">
      <dgm:prSet presAssocID="{DB00E0D3-6312-4045-9581-BB380395CBAD}" presName="accentRepeatNode" presStyleLbl="solidFgAcc1" presStyleIdx="5" presStyleCnt="6"/>
      <dgm:spPr/>
    </dgm:pt>
  </dgm:ptLst>
  <dgm:cxnLst>
    <dgm:cxn modelId="{675C0B00-3290-40F3-9FCA-F6A3A488C877}" type="presOf" srcId="{3FF03703-47E7-FD42-B8DB-9F37CD07A320}" destId="{9FDADBA6-86DC-6644-8DEC-C2940CCB856F}" srcOrd="0" destOrd="0" presId="urn:microsoft.com/office/officeart/2008/layout/VerticalCurvedList"/>
    <dgm:cxn modelId="{361C7D05-B8C2-450E-9FEA-91F9F5738C1C}" type="presOf" srcId="{7557BD6F-C859-446E-B7D2-2604FF79ED30}" destId="{A5B9CFF8-BAD8-44A8-A51F-F4155A66A3AB}" srcOrd="0" destOrd="0" presId="urn:microsoft.com/office/officeart/2008/layout/VerticalCurvedList"/>
    <dgm:cxn modelId="{B48A8E1B-6406-0C4B-9B13-B711952355E0}" type="presOf" srcId="{46BB774B-447D-F845-AAE2-70762E7E00F7}" destId="{A3F6A92B-119E-584B-A8CF-0E905F6AD7FB}" srcOrd="0" destOrd="0" presId="urn:microsoft.com/office/officeart/2008/layout/VerticalCurvedList"/>
    <dgm:cxn modelId="{D96F0227-AA0C-3143-9A3B-F39CCDEA760A}" srcId="{46BB774B-447D-F845-AAE2-70762E7E00F7}" destId="{D10AC978-6A35-F94E-BEA4-5CAB892649FF}" srcOrd="2" destOrd="0" parTransId="{EA497EA4-2BB8-F547-B92E-010946947761}" sibTransId="{39FB5B0C-FA6C-0A43-A7E5-B40B02D2CA5E}"/>
    <dgm:cxn modelId="{4EC30465-2736-534D-97E1-9787C0C5A35B}" srcId="{46BB774B-447D-F845-AAE2-70762E7E00F7}" destId="{3676735E-30B1-0048-83D4-0D44CB0D438C}" srcOrd="3" destOrd="0" parTransId="{41E1DC88-8F0E-9140-BA48-A95E6E999142}" sibTransId="{4E188DA7-B3EF-D142-8FAD-804BCA7B6C0A}"/>
    <dgm:cxn modelId="{AE795368-432D-7248-9585-62458C303ADF}" srcId="{46BB774B-447D-F845-AAE2-70762E7E00F7}" destId="{DB00E0D3-6312-4045-9581-BB380395CBAD}" srcOrd="5" destOrd="0" parTransId="{C2FB4E43-2122-5B49-B0AC-8A488818F043}" sibTransId="{6527AD96-D3B7-6E4D-8945-1B8382A11FDC}"/>
    <dgm:cxn modelId="{7EDDDC69-C206-4A65-B4C5-1235B77843C4}" type="presOf" srcId="{D10AC978-6A35-F94E-BEA4-5CAB892649FF}" destId="{4BD6928C-1B44-4244-961C-3AC0AEBD011E}" srcOrd="0" destOrd="0" presId="urn:microsoft.com/office/officeart/2008/layout/VerticalCurvedList"/>
    <dgm:cxn modelId="{8EF28973-26A4-4802-B334-A700F4E10A64}" type="presOf" srcId="{3676735E-30B1-0048-83D4-0D44CB0D438C}" destId="{356D797F-4087-5642-ADFA-9490B9AFCE12}" srcOrd="0" destOrd="0" presId="urn:microsoft.com/office/officeart/2008/layout/VerticalCurvedList"/>
    <dgm:cxn modelId="{6FEE6158-630B-4AD8-9427-F49FABD75648}" type="presOf" srcId="{07E0261F-CF26-0747-9BE9-BF96FF945BCD}" destId="{18D4AAA0-492B-6547-9869-E03A13A97825}" srcOrd="0" destOrd="0" presId="urn:microsoft.com/office/officeart/2008/layout/VerticalCurvedList"/>
    <dgm:cxn modelId="{FBC80059-4D22-49D9-BA7D-55DFF1489C53}" srcId="{46BB774B-447D-F845-AAE2-70762E7E00F7}" destId="{7557BD6F-C859-446E-B7D2-2604FF79ED30}" srcOrd="4" destOrd="0" parTransId="{3BBA537A-E9E3-42C4-A3B5-3C9CCB6D92CC}" sibTransId="{F90B9377-B87A-40EE-8486-651D1053E8DA}"/>
    <dgm:cxn modelId="{256780A9-7531-47B6-9C0A-C1E3BC5029E1}" type="presOf" srcId="{5CC6ADE2-D23F-C647-B57A-88B2BD0CB6DD}" destId="{FBD1A6DA-1994-7A42-98EA-C5F9900AF120}" srcOrd="0" destOrd="0" presId="urn:microsoft.com/office/officeart/2008/layout/VerticalCurvedList"/>
    <dgm:cxn modelId="{4A8DBDB4-8520-C241-BA4A-C0B35A20C56D}" srcId="{46BB774B-447D-F845-AAE2-70762E7E00F7}" destId="{3FF03703-47E7-FD42-B8DB-9F37CD07A320}" srcOrd="1" destOrd="0" parTransId="{ABEC242E-5B77-6645-BABF-A72A0EF461C6}" sibTransId="{09936381-1ADD-3C43-B198-0CAB098C8A63}"/>
    <dgm:cxn modelId="{007B20BA-18F8-514E-8AAA-2E1F9A87C0B5}" srcId="{46BB774B-447D-F845-AAE2-70762E7E00F7}" destId="{5CC6ADE2-D23F-C647-B57A-88B2BD0CB6DD}" srcOrd="0" destOrd="0" parTransId="{42248623-6CFF-BD47-91AA-AA24C9D41E43}" sibTransId="{07E0261F-CF26-0747-9BE9-BF96FF945BCD}"/>
    <dgm:cxn modelId="{084188D8-B2D1-4A5F-913D-0C1E7A0A6896}" type="presOf" srcId="{DB00E0D3-6312-4045-9581-BB380395CBAD}" destId="{993014B1-0056-40C4-8FE5-2FBCD67B0196}" srcOrd="0" destOrd="0" presId="urn:microsoft.com/office/officeart/2008/layout/VerticalCurvedList"/>
    <dgm:cxn modelId="{757615F8-438C-4AFC-A981-2E0549262FB9}" type="presParOf" srcId="{A3F6A92B-119E-584B-A8CF-0E905F6AD7FB}" destId="{1BA57FFE-7D48-D74E-AA40-0F4D823113FD}" srcOrd="0" destOrd="0" presId="urn:microsoft.com/office/officeart/2008/layout/VerticalCurvedList"/>
    <dgm:cxn modelId="{11558A04-AA53-476E-983B-A6973FCB61EE}" type="presParOf" srcId="{1BA57FFE-7D48-D74E-AA40-0F4D823113FD}" destId="{BB6C235C-FE4D-0840-9611-0EAB19968B81}" srcOrd="0" destOrd="0" presId="urn:microsoft.com/office/officeart/2008/layout/VerticalCurvedList"/>
    <dgm:cxn modelId="{60D32F26-15FB-4976-BA9E-91FED81B06E9}" type="presParOf" srcId="{BB6C235C-FE4D-0840-9611-0EAB19968B81}" destId="{23DF6474-6BD7-D549-8201-E90AE2874C2C}" srcOrd="0" destOrd="0" presId="urn:microsoft.com/office/officeart/2008/layout/VerticalCurvedList"/>
    <dgm:cxn modelId="{2FECF696-F5E5-4FD1-A596-E4FD5ED6E249}" type="presParOf" srcId="{BB6C235C-FE4D-0840-9611-0EAB19968B81}" destId="{18D4AAA0-492B-6547-9869-E03A13A97825}" srcOrd="1" destOrd="0" presId="urn:microsoft.com/office/officeart/2008/layout/VerticalCurvedList"/>
    <dgm:cxn modelId="{39B5F957-2D32-4AB6-A0D5-A52A2C5CC28F}" type="presParOf" srcId="{BB6C235C-FE4D-0840-9611-0EAB19968B81}" destId="{A977453A-4DA2-6C4B-9942-6FB088C5ADF5}" srcOrd="2" destOrd="0" presId="urn:microsoft.com/office/officeart/2008/layout/VerticalCurvedList"/>
    <dgm:cxn modelId="{AE9C6F63-C927-43C3-A608-4DAE82B6E14A}" type="presParOf" srcId="{BB6C235C-FE4D-0840-9611-0EAB19968B81}" destId="{1DB360A6-A4ED-7448-811E-349F92EC03AC}" srcOrd="3" destOrd="0" presId="urn:microsoft.com/office/officeart/2008/layout/VerticalCurvedList"/>
    <dgm:cxn modelId="{14A5FC81-AE1E-4A10-B9ED-5E4AB114E03F}" type="presParOf" srcId="{1BA57FFE-7D48-D74E-AA40-0F4D823113FD}" destId="{FBD1A6DA-1994-7A42-98EA-C5F9900AF120}" srcOrd="1" destOrd="0" presId="urn:microsoft.com/office/officeart/2008/layout/VerticalCurvedList"/>
    <dgm:cxn modelId="{779D6900-6278-4AA8-8DEA-EF696D3F3EEB}" type="presParOf" srcId="{1BA57FFE-7D48-D74E-AA40-0F4D823113FD}" destId="{0B125810-C5EA-4B4E-AEA4-00DD1B84FB21}" srcOrd="2" destOrd="0" presId="urn:microsoft.com/office/officeart/2008/layout/VerticalCurvedList"/>
    <dgm:cxn modelId="{1DD1D627-341D-4645-9F6F-B25E87AA8EF6}" type="presParOf" srcId="{0B125810-C5EA-4B4E-AEA4-00DD1B84FB21}" destId="{B0DF8ED6-CAAE-6D46-AB81-F261B71A3C6C}" srcOrd="0" destOrd="0" presId="urn:microsoft.com/office/officeart/2008/layout/VerticalCurvedList"/>
    <dgm:cxn modelId="{DA3B2F8E-F141-4A3B-8871-D08AD135F596}" type="presParOf" srcId="{1BA57FFE-7D48-D74E-AA40-0F4D823113FD}" destId="{9FDADBA6-86DC-6644-8DEC-C2940CCB856F}" srcOrd="3" destOrd="0" presId="urn:microsoft.com/office/officeart/2008/layout/VerticalCurvedList"/>
    <dgm:cxn modelId="{DD22BE5D-BF39-4408-9885-B0924C8ABF57}" type="presParOf" srcId="{1BA57FFE-7D48-D74E-AA40-0F4D823113FD}" destId="{9C0360A0-DC9B-E747-A314-959ECE80BDE1}" srcOrd="4" destOrd="0" presId="urn:microsoft.com/office/officeart/2008/layout/VerticalCurvedList"/>
    <dgm:cxn modelId="{D6A98481-6E49-4AEC-B6F5-350099E8AE87}" type="presParOf" srcId="{9C0360A0-DC9B-E747-A314-959ECE80BDE1}" destId="{98565D77-2D8F-A243-B9DB-7744382C5F62}" srcOrd="0" destOrd="0" presId="urn:microsoft.com/office/officeart/2008/layout/VerticalCurvedList"/>
    <dgm:cxn modelId="{EF9EA466-D356-4F58-AAEE-756D6857FBD2}" type="presParOf" srcId="{1BA57FFE-7D48-D74E-AA40-0F4D823113FD}" destId="{4BD6928C-1B44-4244-961C-3AC0AEBD011E}" srcOrd="5" destOrd="0" presId="urn:microsoft.com/office/officeart/2008/layout/VerticalCurvedList"/>
    <dgm:cxn modelId="{C481B804-AE62-4F39-9912-FB157FBDB9DF}" type="presParOf" srcId="{1BA57FFE-7D48-D74E-AA40-0F4D823113FD}" destId="{EBEEE595-AE63-5B49-B911-C4DF0F5E40FE}" srcOrd="6" destOrd="0" presId="urn:microsoft.com/office/officeart/2008/layout/VerticalCurvedList"/>
    <dgm:cxn modelId="{03398208-0125-4CCB-B38A-B8A8202DE67C}" type="presParOf" srcId="{EBEEE595-AE63-5B49-B911-C4DF0F5E40FE}" destId="{F1CE677B-DF0A-FA47-871E-D334CBD880B0}" srcOrd="0" destOrd="0" presId="urn:microsoft.com/office/officeart/2008/layout/VerticalCurvedList"/>
    <dgm:cxn modelId="{475641DD-E911-4128-8151-16C952A39420}" type="presParOf" srcId="{1BA57FFE-7D48-D74E-AA40-0F4D823113FD}" destId="{356D797F-4087-5642-ADFA-9490B9AFCE12}" srcOrd="7" destOrd="0" presId="urn:microsoft.com/office/officeart/2008/layout/VerticalCurvedList"/>
    <dgm:cxn modelId="{31BF9444-01B2-4D5A-B579-6B54B305432E}" type="presParOf" srcId="{1BA57FFE-7D48-D74E-AA40-0F4D823113FD}" destId="{05DCC882-A747-8144-A3A7-A8F0DB3DE358}" srcOrd="8" destOrd="0" presId="urn:microsoft.com/office/officeart/2008/layout/VerticalCurvedList"/>
    <dgm:cxn modelId="{839E647B-26CD-443F-BB89-4FE4642A2B2B}" type="presParOf" srcId="{05DCC882-A747-8144-A3A7-A8F0DB3DE358}" destId="{E42A2CD5-8AD3-B247-AD79-EA4752E0F209}" srcOrd="0" destOrd="0" presId="urn:microsoft.com/office/officeart/2008/layout/VerticalCurvedList"/>
    <dgm:cxn modelId="{CC2E8820-1A5B-454A-9044-9B0F693716BE}" type="presParOf" srcId="{1BA57FFE-7D48-D74E-AA40-0F4D823113FD}" destId="{A5B9CFF8-BAD8-44A8-A51F-F4155A66A3AB}" srcOrd="9" destOrd="0" presId="urn:microsoft.com/office/officeart/2008/layout/VerticalCurvedList"/>
    <dgm:cxn modelId="{A7921D83-EA7F-48A8-8FCE-53AE8A37F6F7}" type="presParOf" srcId="{1BA57FFE-7D48-D74E-AA40-0F4D823113FD}" destId="{40753E8A-BCCB-4A48-947E-137905142900}" srcOrd="10" destOrd="0" presId="urn:microsoft.com/office/officeart/2008/layout/VerticalCurvedList"/>
    <dgm:cxn modelId="{C3C47214-333D-4A6C-98C4-51F946434129}" type="presParOf" srcId="{40753E8A-BCCB-4A48-947E-137905142900}" destId="{A2CDBF31-3C42-459F-B893-2E28EFDB7366}" srcOrd="0" destOrd="0" presId="urn:microsoft.com/office/officeart/2008/layout/VerticalCurvedList"/>
    <dgm:cxn modelId="{247CE02D-F44C-43E5-AE6C-3EF72FD5B17E}" type="presParOf" srcId="{1BA57FFE-7D48-D74E-AA40-0F4D823113FD}" destId="{993014B1-0056-40C4-8FE5-2FBCD67B0196}" srcOrd="11" destOrd="0" presId="urn:microsoft.com/office/officeart/2008/layout/VerticalCurvedList"/>
    <dgm:cxn modelId="{613E9C63-1C4B-4299-A1E0-D5FE9AA7ADFF}" type="presParOf" srcId="{1BA57FFE-7D48-D74E-AA40-0F4D823113FD}" destId="{FD086A33-9660-4830-99EA-FD736944FE1D}" srcOrd="12" destOrd="0" presId="urn:microsoft.com/office/officeart/2008/layout/VerticalCurvedList"/>
    <dgm:cxn modelId="{2B4FC984-76E7-41EB-AAD6-26A7B1FCA989}" type="presParOf" srcId="{FD086A33-9660-4830-99EA-FD736944FE1D}" destId="{C4CF93A8-AA08-7A44-B155-A5DACFC489A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4AAA0-492B-6547-9869-E03A13A97825}">
      <dsp:nvSpPr>
        <dsp:cNvPr id="0" name=""/>
        <dsp:cNvSpPr/>
      </dsp:nvSpPr>
      <dsp:spPr>
        <a:xfrm>
          <a:off x="-5502941" y="-842540"/>
          <a:ext cx="6552174" cy="6552174"/>
        </a:xfrm>
        <a:prstGeom prst="blockArc">
          <a:avLst>
            <a:gd name="adj1" fmla="val 18900000"/>
            <a:gd name="adj2" fmla="val 2700000"/>
            <a:gd name="adj3" fmla="val 33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D1A6DA-1994-7A42-98EA-C5F9900AF120}">
      <dsp:nvSpPr>
        <dsp:cNvPr id="0" name=""/>
        <dsp:cNvSpPr/>
      </dsp:nvSpPr>
      <dsp:spPr>
        <a:xfrm>
          <a:off x="391096" y="256301"/>
          <a:ext cx="10810505" cy="5124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724"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a:t>Streamlined upstream data workbooks with a more transparent process and </a:t>
          </a:r>
          <a:r>
            <a:rPr lang="en-US" sz="1500" kern="1200">
              <a:latin typeface="Century Gothic" panose="020F0302020204030204"/>
            </a:rPr>
            <a:t>alignment</a:t>
          </a:r>
          <a:r>
            <a:rPr lang="en-US" sz="1500" kern="1200"/>
            <a:t> with RESOLVE Scenario Tool format</a:t>
          </a:r>
        </a:p>
      </dsp:txBody>
      <dsp:txXfrm>
        <a:off x="391096" y="256301"/>
        <a:ext cx="10810505" cy="512407"/>
      </dsp:txXfrm>
    </dsp:sp>
    <dsp:sp modelId="{B0DF8ED6-CAAE-6D46-AB81-F261B71A3C6C}">
      <dsp:nvSpPr>
        <dsp:cNvPr id="0" name=""/>
        <dsp:cNvSpPr/>
      </dsp:nvSpPr>
      <dsp:spPr>
        <a:xfrm>
          <a:off x="70841" y="192250"/>
          <a:ext cx="640509" cy="6405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DADBA6-86DC-6644-8DEC-C2940CCB856F}">
      <dsp:nvSpPr>
        <dsp:cNvPr id="0" name=""/>
        <dsp:cNvSpPr/>
      </dsp:nvSpPr>
      <dsp:spPr>
        <a:xfrm>
          <a:off x="812586" y="1024815"/>
          <a:ext cx="10389014" cy="5124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724" tIns="38100" rIns="38100" bIns="38100" numCol="1" spcCol="1270" anchor="ctr" anchorCtr="0">
          <a:noAutofit/>
        </a:bodyPr>
        <a:lstStyle/>
        <a:p>
          <a:pPr marL="0" lvl="0" indent="0" algn="l" defTabSz="666750" rtl="0">
            <a:lnSpc>
              <a:spcPct val="90000"/>
            </a:lnSpc>
            <a:spcBef>
              <a:spcPct val="0"/>
            </a:spcBef>
            <a:spcAft>
              <a:spcPct val="35000"/>
            </a:spcAft>
            <a:buNone/>
          </a:pPr>
          <a:r>
            <a:rPr lang="en-US" sz="1500" kern="1200"/>
            <a:t>Updated code base with modular code blocks and new features including production tax credit modeling</a:t>
          </a:r>
          <a:r>
            <a:rPr lang="en-US" sz="1500" kern="1200">
              <a:latin typeface="Century Gothic" panose="020F0302020204030204"/>
            </a:rPr>
            <a:t>,</a:t>
          </a:r>
          <a:r>
            <a:rPr lang="en-US" sz="1500" kern="1200"/>
            <a:t> resource retirement and </a:t>
          </a:r>
          <a:r>
            <a:rPr lang="en-US" sz="1500" kern="1200">
              <a:latin typeface="Century Gothic" panose="020F0302020204030204"/>
            </a:rPr>
            <a:t>repowering</a:t>
          </a:r>
          <a:r>
            <a:rPr lang="en-US" sz="1500" kern="1200"/>
            <a:t> decisions, additional validations </a:t>
          </a:r>
          <a:r>
            <a:rPr lang="en-US" sz="1500" kern="1200">
              <a:latin typeface="Century Gothic" panose="020F0302020204030204"/>
            </a:rPr>
            <a:t>on</a:t>
          </a:r>
          <a:r>
            <a:rPr lang="en-US" sz="1500" kern="1200"/>
            <a:t> the backend</a:t>
          </a:r>
          <a:r>
            <a:rPr lang="en-US" sz="1500" kern="1200">
              <a:latin typeface="Century Gothic" panose="020F0302020204030204"/>
            </a:rPr>
            <a:t>,</a:t>
          </a:r>
          <a:r>
            <a:rPr lang="en-US" sz="1500" kern="1200"/>
            <a:t> etc.</a:t>
          </a:r>
        </a:p>
      </dsp:txBody>
      <dsp:txXfrm>
        <a:off x="812586" y="1024815"/>
        <a:ext cx="10389014" cy="512407"/>
      </dsp:txXfrm>
    </dsp:sp>
    <dsp:sp modelId="{98565D77-2D8F-A243-B9DB-7744382C5F62}">
      <dsp:nvSpPr>
        <dsp:cNvPr id="0" name=""/>
        <dsp:cNvSpPr/>
      </dsp:nvSpPr>
      <dsp:spPr>
        <a:xfrm>
          <a:off x="492331" y="960764"/>
          <a:ext cx="640509" cy="6405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D6928C-1B44-4244-961C-3AC0AEBD011E}">
      <dsp:nvSpPr>
        <dsp:cNvPr id="0" name=""/>
        <dsp:cNvSpPr/>
      </dsp:nvSpPr>
      <dsp:spPr>
        <a:xfrm>
          <a:off x="1005323" y="1793329"/>
          <a:ext cx="10196277" cy="5124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724"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a:latin typeface="Century Gothic" panose="020F0302020204030204"/>
            </a:rPr>
            <a:t>Updated</a:t>
          </a:r>
          <a:r>
            <a:rPr lang="en-US" sz="1500" kern="1200"/>
            <a:t> day sampling algorithm with new capabilities for synthetic weather year creation used for storage inter-day sharing</a:t>
          </a:r>
        </a:p>
      </dsp:txBody>
      <dsp:txXfrm>
        <a:off x="1005323" y="1793329"/>
        <a:ext cx="10196277" cy="512407"/>
      </dsp:txXfrm>
    </dsp:sp>
    <dsp:sp modelId="{F1CE677B-DF0A-FA47-871E-D334CBD880B0}">
      <dsp:nvSpPr>
        <dsp:cNvPr id="0" name=""/>
        <dsp:cNvSpPr/>
      </dsp:nvSpPr>
      <dsp:spPr>
        <a:xfrm>
          <a:off x="685068" y="1729278"/>
          <a:ext cx="640509" cy="6405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6D797F-4087-5642-ADFA-9490B9AFCE12}">
      <dsp:nvSpPr>
        <dsp:cNvPr id="0" name=""/>
        <dsp:cNvSpPr/>
      </dsp:nvSpPr>
      <dsp:spPr>
        <a:xfrm>
          <a:off x="1005323" y="2561356"/>
          <a:ext cx="10196277" cy="5124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724" tIns="38100" rIns="38100" bIns="38100" numCol="1" spcCol="1270" anchor="ctr" anchorCtr="0">
          <a:noAutofit/>
        </a:bodyPr>
        <a:lstStyle/>
        <a:p>
          <a:pPr marL="0" lvl="0" indent="0" algn="l" defTabSz="666750" rtl="0">
            <a:lnSpc>
              <a:spcPct val="90000"/>
            </a:lnSpc>
            <a:spcBef>
              <a:spcPct val="0"/>
            </a:spcBef>
            <a:spcAft>
              <a:spcPct val="35000"/>
            </a:spcAft>
            <a:buNone/>
          </a:pPr>
          <a:r>
            <a:rPr lang="en-US" sz="1500" kern="1200"/>
            <a:t>Overhauled Scenario Tool for more transparent and centralized data structure </a:t>
          </a:r>
          <a:endParaRPr lang="en-US" sz="1500" kern="1200">
            <a:latin typeface="Century Gothic" panose="020F0302020204030204"/>
          </a:endParaRPr>
        </a:p>
      </dsp:txBody>
      <dsp:txXfrm>
        <a:off x="1005323" y="2561356"/>
        <a:ext cx="10196277" cy="512407"/>
      </dsp:txXfrm>
    </dsp:sp>
    <dsp:sp modelId="{E42A2CD5-8AD3-B247-AD79-EA4752E0F209}">
      <dsp:nvSpPr>
        <dsp:cNvPr id="0" name=""/>
        <dsp:cNvSpPr/>
      </dsp:nvSpPr>
      <dsp:spPr>
        <a:xfrm>
          <a:off x="685068" y="2497305"/>
          <a:ext cx="640509" cy="6405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B9CFF8-BAD8-44A8-A51F-F4155A66A3AB}">
      <dsp:nvSpPr>
        <dsp:cNvPr id="0" name=""/>
        <dsp:cNvSpPr/>
      </dsp:nvSpPr>
      <dsp:spPr>
        <a:xfrm>
          <a:off x="812586" y="3329871"/>
          <a:ext cx="10389014" cy="5124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724"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a:t>Updated Results Viewer features in excel workbook and hourly dispatch charts in </a:t>
          </a:r>
          <a:r>
            <a:rPr lang="en-US" sz="1500" kern="1200" err="1"/>
            <a:t>Jupyter</a:t>
          </a:r>
          <a:r>
            <a:rPr lang="en-US" sz="1500" kern="1200"/>
            <a:t> Notebook script </a:t>
          </a:r>
        </a:p>
      </dsp:txBody>
      <dsp:txXfrm>
        <a:off x="812586" y="3329871"/>
        <a:ext cx="10389014" cy="512407"/>
      </dsp:txXfrm>
    </dsp:sp>
    <dsp:sp modelId="{A2CDBF31-3C42-459F-B893-2E28EFDB7366}">
      <dsp:nvSpPr>
        <dsp:cNvPr id="0" name=""/>
        <dsp:cNvSpPr/>
      </dsp:nvSpPr>
      <dsp:spPr>
        <a:xfrm>
          <a:off x="492331" y="3265820"/>
          <a:ext cx="640509" cy="6405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3014B1-0056-40C4-8FE5-2FBCD67B0196}">
      <dsp:nvSpPr>
        <dsp:cNvPr id="0" name=""/>
        <dsp:cNvSpPr/>
      </dsp:nvSpPr>
      <dsp:spPr>
        <a:xfrm>
          <a:off x="391096" y="4098385"/>
          <a:ext cx="10810505" cy="5124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724"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a:t>Updated documentation and user guide for installation and use of Scenario Tool and Results Viewer</a:t>
          </a:r>
        </a:p>
      </dsp:txBody>
      <dsp:txXfrm>
        <a:off x="391096" y="4098385"/>
        <a:ext cx="10810505" cy="512407"/>
      </dsp:txXfrm>
    </dsp:sp>
    <dsp:sp modelId="{C4CF93A8-AA08-7A44-B155-A5DACFC489A6}">
      <dsp:nvSpPr>
        <dsp:cNvPr id="0" name=""/>
        <dsp:cNvSpPr/>
      </dsp:nvSpPr>
      <dsp:spPr>
        <a:xfrm>
          <a:off x="70841" y="4034334"/>
          <a:ext cx="640509" cy="6405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AC4150-4F05-405B-B0ED-D43E419FFEA0}" type="datetimeFigureOut">
              <a:rPr lang="en-US" smtClean="0"/>
              <a:t>1/12/2026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BCD31C-39AA-480A-B33F-D5FD8A3B764E}" type="slidenum">
              <a:rPr lang="en-US" smtClean="0"/>
              <a:t>‹#›</a:t>
            </a:fld>
            <a:endParaRPr lang="en-US"/>
          </a:p>
        </p:txBody>
      </p:sp>
    </p:spTree>
    <p:extLst>
      <p:ext uri="{BB962C8B-B14F-4D97-AF65-F5344CB8AC3E}">
        <p14:creationId xmlns:p14="http://schemas.microsoft.com/office/powerpoint/2010/main" val="4200614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BCD31C-39AA-480A-B33F-D5FD8A3B764E}" type="slidenum">
              <a:rPr lang="en-US" smtClean="0"/>
              <a:t>5</a:t>
            </a:fld>
            <a:endParaRPr lang="en-US"/>
          </a:p>
        </p:txBody>
      </p:sp>
    </p:spTree>
    <p:extLst>
      <p:ext uri="{BB962C8B-B14F-4D97-AF65-F5344CB8AC3E}">
        <p14:creationId xmlns:p14="http://schemas.microsoft.com/office/powerpoint/2010/main" val="3641344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9</a:t>
            </a:fld>
            <a:endParaRPr lang="en-US"/>
          </a:p>
        </p:txBody>
      </p:sp>
    </p:spTree>
    <p:extLst>
      <p:ext uri="{BB962C8B-B14F-4D97-AF65-F5344CB8AC3E}">
        <p14:creationId xmlns:p14="http://schemas.microsoft.com/office/powerpoint/2010/main" val="2246015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BCD31C-39AA-480A-B33F-D5FD8A3B764E}" type="slidenum">
              <a:rPr lang="en-US" smtClean="0"/>
              <a:t>13</a:t>
            </a:fld>
            <a:endParaRPr lang="en-US"/>
          </a:p>
        </p:txBody>
      </p:sp>
    </p:spTree>
    <p:extLst>
      <p:ext uri="{BB962C8B-B14F-4D97-AF65-F5344CB8AC3E}">
        <p14:creationId xmlns:p14="http://schemas.microsoft.com/office/powerpoint/2010/main" val="3876986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BCD31C-39AA-480A-B33F-D5FD8A3B764E}" type="slidenum">
              <a:rPr lang="en-US" smtClean="0"/>
              <a:t>18</a:t>
            </a:fld>
            <a:endParaRPr lang="en-US"/>
          </a:p>
        </p:txBody>
      </p:sp>
    </p:spTree>
    <p:extLst>
      <p:ext uri="{BB962C8B-B14F-4D97-AF65-F5344CB8AC3E}">
        <p14:creationId xmlns:p14="http://schemas.microsoft.com/office/powerpoint/2010/main" val="3795466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BCD31C-39AA-480A-B33F-D5FD8A3B764E}" type="slidenum">
              <a:rPr lang="en-US" smtClean="0"/>
              <a:t>21</a:t>
            </a:fld>
            <a:endParaRPr lang="en-US"/>
          </a:p>
        </p:txBody>
      </p:sp>
    </p:spTree>
    <p:extLst>
      <p:ext uri="{BB962C8B-B14F-4D97-AF65-F5344CB8AC3E}">
        <p14:creationId xmlns:p14="http://schemas.microsoft.com/office/powerpoint/2010/main" val="643850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BCD31C-39AA-480A-B33F-D5FD8A3B764E}" type="slidenum">
              <a:rPr lang="en-US" smtClean="0"/>
              <a:t>23</a:t>
            </a:fld>
            <a:endParaRPr lang="en-US"/>
          </a:p>
        </p:txBody>
      </p:sp>
    </p:spTree>
    <p:extLst>
      <p:ext uri="{BB962C8B-B14F-4D97-AF65-F5344CB8AC3E}">
        <p14:creationId xmlns:p14="http://schemas.microsoft.com/office/powerpoint/2010/main" val="2708418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
        <p:nvSpPr>
          <p:cNvPr id="7" name="Date Placeholder 6">
            <a:extLst>
              <a:ext uri="{FF2B5EF4-FFF2-40B4-BE49-F238E27FC236}">
                <a16:creationId xmlns:a16="http://schemas.microsoft.com/office/drawing/2014/main" id="{75A96D85-766E-A3FE-EC7F-D4FBDE0726D7}"/>
              </a:ext>
            </a:extLst>
          </p:cNvPr>
          <p:cNvSpPr>
            <a:spLocks noGrp="1"/>
          </p:cNvSpPr>
          <p:nvPr>
            <p:ph type="dt" sz="half" idx="10"/>
          </p:nvPr>
        </p:nvSpPr>
        <p:spPr/>
        <p:txBody>
          <a:bodyPr/>
          <a:lstStyle/>
          <a:p>
            <a:fld id="{41C646FE-C5A4-4D06-A86B-7E62BF4F817F}" type="datetime4">
              <a:rPr lang="en-US" smtClean="0"/>
              <a:t>January 12, 2026</a:t>
            </a:fld>
            <a:endParaRPr lang="en-US"/>
          </a:p>
        </p:txBody>
      </p:sp>
      <p:sp>
        <p:nvSpPr>
          <p:cNvPr id="8" name="Footer Placeholder 7">
            <a:extLst>
              <a:ext uri="{FF2B5EF4-FFF2-40B4-BE49-F238E27FC236}">
                <a16:creationId xmlns:a16="http://schemas.microsoft.com/office/drawing/2014/main" id="{379F5B84-A55A-DC99-AC2F-74F5145F5155}"/>
              </a:ext>
            </a:extLst>
          </p:cNvPr>
          <p:cNvSpPr>
            <a:spLocks noGrp="1"/>
          </p:cNvSpPr>
          <p:nvPr>
            <p:ph type="ftr" sz="quarter" idx="11"/>
          </p:nvPr>
        </p:nvSpPr>
        <p:spPr/>
        <p:txBody>
          <a:bodyPr/>
          <a:lstStyle/>
          <a:p>
            <a:r>
              <a:rPr lang="en-US"/>
              <a:t>CONFIDENTIAL/DELIBERATIVE DRAFT</a:t>
            </a:r>
          </a:p>
        </p:txBody>
      </p:sp>
      <p:sp>
        <p:nvSpPr>
          <p:cNvPr id="10" name="Slide Number Placeholder 9">
            <a:extLst>
              <a:ext uri="{FF2B5EF4-FFF2-40B4-BE49-F238E27FC236}">
                <a16:creationId xmlns:a16="http://schemas.microsoft.com/office/drawing/2014/main" id="{2D176995-F9D9-14B3-75D1-0103FF607863}"/>
              </a:ext>
            </a:extLst>
          </p:cNvPr>
          <p:cNvSpPr>
            <a:spLocks noGrp="1"/>
          </p:cNvSpPr>
          <p:nvPr>
            <p:ph type="sldNum" sz="quarter" idx="12"/>
          </p:nvPr>
        </p:nvSpPr>
        <p:spPr/>
        <p:txBody>
          <a:bodyPr/>
          <a:lstStyle/>
          <a:p>
            <a:fld id="{1C4126A1-9282-4A82-AC02-A59AF4A969C8}" type="slidenum">
              <a:rPr lang="en-US" smtClean="0"/>
              <a:pPr/>
              <a:t>‹#›</a:t>
            </a:fld>
            <a:endParaRPr lang="en-US"/>
          </a:p>
        </p:txBody>
      </p:sp>
    </p:spTree>
    <p:extLst>
      <p:ext uri="{BB962C8B-B14F-4D97-AF65-F5344CB8AC3E}">
        <p14:creationId xmlns:p14="http://schemas.microsoft.com/office/powerpoint/2010/main" val="3665090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608AB780-C686-441A-8064-C5529D52DDEC}" type="datetime4">
              <a:rPr lang="en-US" smtClean="0"/>
              <a:t>January 12, 2026</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r>
              <a:rPr lang="en-US"/>
              <a:t>CONFIDENTIAL/DELIBERATIVE DRAFT</a:t>
            </a:r>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32308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599" y="457200"/>
            <a:ext cx="4160520"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599" y="2148839"/>
            <a:ext cx="4160520" cy="402335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D2329595-4A88-41F7-B3E0-956C692F5916}" type="datetime4">
              <a:rPr lang="en-US" smtClean="0"/>
              <a:t>January 12, 2026</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r>
              <a:rPr lang="en-US"/>
              <a:t>CONFIDENTIAL/DELIBERATIVE DRAFT</a:t>
            </a:r>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8" name="Text Placeholder 8">
            <a:extLst>
              <a:ext uri="{FF2B5EF4-FFF2-40B4-BE49-F238E27FC236}">
                <a16:creationId xmlns:a16="http://schemas.microsoft.com/office/drawing/2014/main" id="{6ECD1CAF-1C0D-4E0B-B46C-41F36279D35C}"/>
              </a:ext>
            </a:extLst>
          </p:cNvPr>
          <p:cNvSpPr>
            <a:spLocks noGrp="1"/>
          </p:cNvSpPr>
          <p:nvPr>
            <p:ph type="body" sz="quarter" idx="13"/>
          </p:nvPr>
        </p:nvSpPr>
        <p:spPr>
          <a:xfrm>
            <a:off x="609600" y="365125"/>
            <a:ext cx="4160520" cy="365760"/>
          </a:xfrm>
        </p:spPr>
        <p:txBody>
          <a:bodyPr>
            <a:normAutofit/>
          </a:bodyPr>
          <a:lstStyle>
            <a:lvl1pPr marL="0" indent="0">
              <a:buNone/>
              <a:defRPr sz="2000"/>
            </a:lvl1pPr>
          </a:lstStyle>
          <a:p>
            <a:pPr lvl="0"/>
            <a:endParaRPr lang="en-US"/>
          </a:p>
        </p:txBody>
      </p:sp>
    </p:spTree>
    <p:extLst>
      <p:ext uri="{BB962C8B-B14F-4D97-AF65-F5344CB8AC3E}">
        <p14:creationId xmlns:p14="http://schemas.microsoft.com/office/powerpoint/2010/main" val="2706343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599" y="457200"/>
            <a:ext cx="4160520"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1"/>
            <a:ext cx="6400800" cy="2743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599" y="2148840"/>
            <a:ext cx="4160520" cy="402335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750FB2AF-B73F-4B31-9850-99B428C710E9}" type="datetime4">
              <a:rPr lang="en-US" smtClean="0"/>
              <a:t>January 12, 2026</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r>
              <a:rPr lang="en-US"/>
              <a:t>CONFIDENTIAL/DELIBERATIVE DRAFT</a:t>
            </a:r>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8" name="Picture Placeholder 2">
            <a:extLst>
              <a:ext uri="{FF2B5EF4-FFF2-40B4-BE49-F238E27FC236}">
                <a16:creationId xmlns:a16="http://schemas.microsoft.com/office/drawing/2014/main" id="{FE5224FF-55D3-8E95-EDAB-C44BC2BD8963}"/>
              </a:ext>
            </a:extLst>
          </p:cNvPr>
          <p:cNvSpPr>
            <a:spLocks noGrp="1"/>
          </p:cNvSpPr>
          <p:nvPr>
            <p:ph type="pic" idx="13"/>
          </p:nvPr>
        </p:nvSpPr>
        <p:spPr>
          <a:xfrm>
            <a:off x="5183187" y="3429000"/>
            <a:ext cx="6399212" cy="27431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ext Placeholder 8">
            <a:extLst>
              <a:ext uri="{FF2B5EF4-FFF2-40B4-BE49-F238E27FC236}">
                <a16:creationId xmlns:a16="http://schemas.microsoft.com/office/drawing/2014/main" id="{CB46523A-516C-6539-80E5-6C4912DCEBF9}"/>
              </a:ext>
            </a:extLst>
          </p:cNvPr>
          <p:cNvSpPr>
            <a:spLocks noGrp="1"/>
          </p:cNvSpPr>
          <p:nvPr>
            <p:ph type="body" sz="quarter" idx="14"/>
          </p:nvPr>
        </p:nvSpPr>
        <p:spPr>
          <a:xfrm>
            <a:off x="609600" y="365125"/>
            <a:ext cx="4160520" cy="365760"/>
          </a:xfrm>
        </p:spPr>
        <p:txBody>
          <a:bodyPr>
            <a:normAutofit/>
          </a:bodyPr>
          <a:lstStyle>
            <a:lvl1pPr marL="0" indent="0">
              <a:buNone/>
              <a:defRPr sz="2000"/>
            </a:lvl1pPr>
          </a:lstStyle>
          <a:p>
            <a:pPr lvl="0"/>
            <a:endParaRPr lang="en-US"/>
          </a:p>
        </p:txBody>
      </p:sp>
    </p:spTree>
    <p:extLst>
      <p:ext uri="{BB962C8B-B14F-4D97-AF65-F5344CB8AC3E}">
        <p14:creationId xmlns:p14="http://schemas.microsoft.com/office/powerpoint/2010/main" val="2911118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9" name="Table Placeholder 8">
            <a:extLst>
              <a:ext uri="{FF2B5EF4-FFF2-40B4-BE49-F238E27FC236}">
                <a16:creationId xmlns:a16="http://schemas.microsoft.com/office/drawing/2014/main" id="{5D227984-2809-7CC7-373B-E7C07A838CCF}"/>
              </a:ext>
            </a:extLst>
          </p:cNvPr>
          <p:cNvSpPr>
            <a:spLocks noGrp="1"/>
          </p:cNvSpPr>
          <p:nvPr>
            <p:ph type="tbl" sz="quarter" idx="15"/>
          </p:nvPr>
        </p:nvSpPr>
        <p:spPr>
          <a:xfrm>
            <a:off x="609598" y="1517072"/>
            <a:ext cx="10972799" cy="4659889"/>
          </a:xfrm>
        </p:spPr>
        <p:txBody>
          <a:bodyPr/>
          <a:lstStyle/>
          <a:p>
            <a:endParaRPr lang="en-US"/>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71898F86-3974-463F-8484-F0A8679454EE}" type="datetime4">
              <a:rPr lang="en-US" smtClean="0"/>
              <a:t>January 12, 2026</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r>
              <a:rPr lang="en-US"/>
              <a:t>CONFIDENTIAL/DELIBERATIVE DRAFT</a:t>
            </a:r>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7" name="Title 1">
            <a:extLst>
              <a:ext uri="{FF2B5EF4-FFF2-40B4-BE49-F238E27FC236}">
                <a16:creationId xmlns:a16="http://schemas.microsoft.com/office/drawing/2014/main" id="{E92815E8-B329-1648-3662-7994F30BA101}"/>
              </a:ext>
            </a:extLst>
          </p:cNvPr>
          <p:cNvSpPr>
            <a:spLocks noGrp="1"/>
          </p:cNvSpPr>
          <p:nvPr>
            <p:ph type="title"/>
          </p:nvPr>
        </p:nvSpPr>
        <p:spPr>
          <a:xfrm>
            <a:off x="609600" y="681037"/>
            <a:ext cx="10972800" cy="598488"/>
          </a:xfrm>
        </p:spPr>
        <p:txBody>
          <a:bodyPr/>
          <a:lstStyle/>
          <a:p>
            <a:r>
              <a:rPr lang="en-US"/>
              <a:t>Click to edit Master title style</a:t>
            </a:r>
          </a:p>
        </p:txBody>
      </p:sp>
      <p:sp>
        <p:nvSpPr>
          <p:cNvPr id="8" name="Text Placeholder 8">
            <a:extLst>
              <a:ext uri="{FF2B5EF4-FFF2-40B4-BE49-F238E27FC236}">
                <a16:creationId xmlns:a16="http://schemas.microsoft.com/office/drawing/2014/main" id="{02E9406E-48EC-CD66-F06F-4ACCA77A3CD3}"/>
              </a:ext>
            </a:extLst>
          </p:cNvPr>
          <p:cNvSpPr>
            <a:spLocks noGrp="1"/>
          </p:cNvSpPr>
          <p:nvPr>
            <p:ph type="body" sz="quarter" idx="14"/>
          </p:nvPr>
        </p:nvSpPr>
        <p:spPr>
          <a:xfrm>
            <a:off x="609599" y="365125"/>
            <a:ext cx="10972800" cy="365760"/>
          </a:xfrm>
        </p:spPr>
        <p:txBody>
          <a:bodyPr>
            <a:normAutofit/>
          </a:bodyPr>
          <a:lstStyle>
            <a:lvl1pPr marL="0" indent="0">
              <a:buNone/>
              <a:defRPr sz="2000"/>
            </a:lvl1pPr>
          </a:lstStyle>
          <a:p>
            <a:pPr lvl="0"/>
            <a:endParaRPr lang="en-US"/>
          </a:p>
        </p:txBody>
      </p:sp>
    </p:spTree>
    <p:extLst>
      <p:ext uri="{BB962C8B-B14F-4D97-AF65-F5344CB8AC3E}">
        <p14:creationId xmlns:p14="http://schemas.microsoft.com/office/powerpoint/2010/main" val="245340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1D3FE30E-C0B6-4E2D-9C4E-24656340ABA2}" type="datetime4">
              <a:rPr lang="en-US" smtClean="0"/>
              <a:t>January 12, 2026</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r>
              <a:rPr lang="en-US"/>
              <a:t>CONFIDENTIAL/DELIBERATIVE DRAFT</a:t>
            </a:r>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90301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68956C63-8201-4F6C-908D-12B02051A72D}" type="datetime4">
              <a:rPr lang="en-US" smtClean="0"/>
              <a:t>January 12, 2026</a:t>
            </a:fld>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7" name="Title 1">
            <a:extLst>
              <a:ext uri="{FF2B5EF4-FFF2-40B4-BE49-F238E27FC236}">
                <a16:creationId xmlns:a16="http://schemas.microsoft.com/office/drawing/2014/main" id="{E92815E8-B329-1648-3662-7994F30BA101}"/>
              </a:ext>
            </a:extLst>
          </p:cNvPr>
          <p:cNvSpPr>
            <a:spLocks noGrp="1"/>
          </p:cNvSpPr>
          <p:nvPr>
            <p:ph type="title"/>
          </p:nvPr>
        </p:nvSpPr>
        <p:spPr>
          <a:xfrm>
            <a:off x="609600" y="681037"/>
            <a:ext cx="10972800" cy="598488"/>
          </a:xfrm>
        </p:spPr>
        <p:txBody>
          <a:bodyPr/>
          <a:lstStyle/>
          <a:p>
            <a:r>
              <a:rPr lang="en-US"/>
              <a:t>Click to edit Master title style</a:t>
            </a:r>
          </a:p>
        </p:txBody>
      </p:sp>
      <p:sp>
        <p:nvSpPr>
          <p:cNvPr id="8" name="Text Placeholder 8">
            <a:extLst>
              <a:ext uri="{FF2B5EF4-FFF2-40B4-BE49-F238E27FC236}">
                <a16:creationId xmlns:a16="http://schemas.microsoft.com/office/drawing/2014/main" id="{02E9406E-48EC-CD66-F06F-4ACCA77A3CD3}"/>
              </a:ext>
            </a:extLst>
          </p:cNvPr>
          <p:cNvSpPr>
            <a:spLocks noGrp="1"/>
          </p:cNvSpPr>
          <p:nvPr>
            <p:ph type="body" sz="quarter" idx="14"/>
          </p:nvPr>
        </p:nvSpPr>
        <p:spPr>
          <a:xfrm>
            <a:off x="609599" y="365125"/>
            <a:ext cx="10972800" cy="365760"/>
          </a:xfrm>
        </p:spPr>
        <p:txBody>
          <a:bodyPr>
            <a:normAutofit/>
          </a:bodyPr>
          <a:lstStyle>
            <a:lvl1pPr marL="0" indent="0">
              <a:buNone/>
              <a:defRPr sz="2000"/>
            </a:lvl1pPr>
          </a:lstStyle>
          <a:p>
            <a:pPr lvl="0"/>
            <a:endParaRPr lang="en-US"/>
          </a:p>
        </p:txBody>
      </p:sp>
    </p:spTree>
    <p:extLst>
      <p:ext uri="{BB962C8B-B14F-4D97-AF65-F5344CB8AC3E}">
        <p14:creationId xmlns:p14="http://schemas.microsoft.com/office/powerpoint/2010/main" val="2535071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41C43A5-5943-7608-688F-217764EED605}"/>
              </a:ext>
            </a:extLst>
          </p:cNvPr>
          <p:cNvSpPr>
            <a:spLocks noGrp="1"/>
          </p:cNvSpPr>
          <p:nvPr>
            <p:ph type="pic" sz="quarter" idx="13"/>
          </p:nvPr>
        </p:nvSpPr>
        <p:spPr>
          <a:xfrm>
            <a:off x="609599" y="1523795"/>
            <a:ext cx="5181599" cy="4659889"/>
          </a:xfrm>
        </p:spPr>
        <p:txBody>
          <a:bodyPr/>
          <a:lstStyle/>
          <a:p>
            <a:endParaRPr lang="en-US"/>
          </a:p>
        </p:txBody>
      </p:sp>
      <p:sp>
        <p:nvSpPr>
          <p:cNvPr id="10" name="Picture Placeholder 8">
            <a:extLst>
              <a:ext uri="{FF2B5EF4-FFF2-40B4-BE49-F238E27FC236}">
                <a16:creationId xmlns:a16="http://schemas.microsoft.com/office/drawing/2014/main" id="{862FDCE9-1D30-70AE-DED5-A7162CBF415C}"/>
              </a:ext>
            </a:extLst>
          </p:cNvPr>
          <p:cNvSpPr>
            <a:spLocks noGrp="1"/>
          </p:cNvSpPr>
          <p:nvPr>
            <p:ph type="pic" sz="quarter" idx="14"/>
          </p:nvPr>
        </p:nvSpPr>
        <p:spPr>
          <a:xfrm>
            <a:off x="6400800" y="1523795"/>
            <a:ext cx="5181599" cy="4659889"/>
          </a:xfrm>
        </p:spPr>
        <p:txBody>
          <a:bodyPr/>
          <a:lstStyle/>
          <a:p>
            <a:endParaRPr lang="en-US"/>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544A754-A44E-4234-9BC4-662DF0B3C230}" type="datetime4">
              <a:rPr lang="en-US" smtClean="0"/>
              <a:t>January 12, 2026</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CONFIDENTIAL/DELIBERATIVE DRAFT</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3" name="Title 1">
            <a:extLst>
              <a:ext uri="{FF2B5EF4-FFF2-40B4-BE49-F238E27FC236}">
                <a16:creationId xmlns:a16="http://schemas.microsoft.com/office/drawing/2014/main" id="{F9DABA6B-485A-FA02-92AB-531E135E839F}"/>
              </a:ext>
            </a:extLst>
          </p:cNvPr>
          <p:cNvSpPr>
            <a:spLocks noGrp="1"/>
          </p:cNvSpPr>
          <p:nvPr>
            <p:ph type="title"/>
          </p:nvPr>
        </p:nvSpPr>
        <p:spPr>
          <a:xfrm>
            <a:off x="609600" y="681037"/>
            <a:ext cx="10972800" cy="598488"/>
          </a:xfrm>
        </p:spPr>
        <p:txBody>
          <a:bodyPr/>
          <a:lstStyle/>
          <a:p>
            <a:r>
              <a:rPr lang="en-US"/>
              <a:t>Click to edit Master title style</a:t>
            </a:r>
          </a:p>
        </p:txBody>
      </p:sp>
      <p:sp>
        <p:nvSpPr>
          <p:cNvPr id="4" name="Text Placeholder 8">
            <a:extLst>
              <a:ext uri="{FF2B5EF4-FFF2-40B4-BE49-F238E27FC236}">
                <a16:creationId xmlns:a16="http://schemas.microsoft.com/office/drawing/2014/main" id="{4F308530-F4E2-F42F-B2DE-27DFF29439F4}"/>
              </a:ext>
            </a:extLst>
          </p:cNvPr>
          <p:cNvSpPr>
            <a:spLocks noGrp="1"/>
          </p:cNvSpPr>
          <p:nvPr>
            <p:ph type="body" sz="quarter" idx="15"/>
          </p:nvPr>
        </p:nvSpPr>
        <p:spPr>
          <a:xfrm>
            <a:off x="609599" y="365125"/>
            <a:ext cx="10972800" cy="365760"/>
          </a:xfrm>
        </p:spPr>
        <p:txBody>
          <a:bodyPr>
            <a:normAutofit/>
          </a:bodyPr>
          <a:lstStyle>
            <a:lvl1pPr marL="0" indent="0">
              <a:buNone/>
              <a:defRPr sz="2000"/>
            </a:lvl1pPr>
          </a:lstStyle>
          <a:p>
            <a:pPr lvl="0"/>
            <a:endParaRPr lang="en-US"/>
          </a:p>
        </p:txBody>
      </p:sp>
    </p:spTree>
    <p:extLst>
      <p:ext uri="{BB962C8B-B14F-4D97-AF65-F5344CB8AC3E}">
        <p14:creationId xmlns:p14="http://schemas.microsoft.com/office/powerpoint/2010/main" val="3657334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 Right Larger">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3D93C138-4DD0-FA32-B40F-B0D104E5C27A}"/>
              </a:ext>
            </a:extLst>
          </p:cNvPr>
          <p:cNvSpPr>
            <a:spLocks noGrp="1"/>
          </p:cNvSpPr>
          <p:nvPr>
            <p:ph type="pic" sz="quarter" idx="13"/>
          </p:nvPr>
        </p:nvSpPr>
        <p:spPr>
          <a:xfrm>
            <a:off x="609600" y="1523795"/>
            <a:ext cx="3657600" cy="4659889"/>
          </a:xfrm>
        </p:spPr>
        <p:txBody>
          <a:bodyPr/>
          <a:lstStyle/>
          <a:p>
            <a:endParaRPr lang="en-US"/>
          </a:p>
        </p:txBody>
      </p:sp>
      <p:sp>
        <p:nvSpPr>
          <p:cNvPr id="9" name="Picture Placeholder 8">
            <a:extLst>
              <a:ext uri="{FF2B5EF4-FFF2-40B4-BE49-F238E27FC236}">
                <a16:creationId xmlns:a16="http://schemas.microsoft.com/office/drawing/2014/main" id="{09165F16-FF3B-EFCB-FB85-15B6035661B3}"/>
              </a:ext>
            </a:extLst>
          </p:cNvPr>
          <p:cNvSpPr>
            <a:spLocks noGrp="1"/>
          </p:cNvSpPr>
          <p:nvPr>
            <p:ph type="pic" sz="quarter" idx="14"/>
          </p:nvPr>
        </p:nvSpPr>
        <p:spPr>
          <a:xfrm>
            <a:off x="4770120" y="1523795"/>
            <a:ext cx="6812279" cy="4659889"/>
          </a:xfrm>
        </p:spPr>
        <p:txBody>
          <a:bodyPr/>
          <a:lstStyle/>
          <a:p>
            <a:endParaRPr lang="en-US"/>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61D3C23E-A9E0-426E-84A7-418E68C5AE48}" type="datetime4">
              <a:rPr lang="en-US" smtClean="0"/>
              <a:t>January 12, 2026</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CONFIDENTIAL/DELIBERATIVE DRAFT</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3" name="Title 1">
            <a:extLst>
              <a:ext uri="{FF2B5EF4-FFF2-40B4-BE49-F238E27FC236}">
                <a16:creationId xmlns:a16="http://schemas.microsoft.com/office/drawing/2014/main" id="{9A1D6DDF-A743-3C1E-FA2A-8A6073BA3251}"/>
              </a:ext>
            </a:extLst>
          </p:cNvPr>
          <p:cNvSpPr>
            <a:spLocks noGrp="1"/>
          </p:cNvSpPr>
          <p:nvPr>
            <p:ph type="title"/>
          </p:nvPr>
        </p:nvSpPr>
        <p:spPr>
          <a:xfrm>
            <a:off x="609600" y="681037"/>
            <a:ext cx="10972800" cy="598488"/>
          </a:xfrm>
        </p:spPr>
        <p:txBody>
          <a:bodyPr/>
          <a:lstStyle/>
          <a:p>
            <a:r>
              <a:rPr lang="en-US"/>
              <a:t>Click to edit Master title style</a:t>
            </a:r>
          </a:p>
        </p:txBody>
      </p:sp>
      <p:sp>
        <p:nvSpPr>
          <p:cNvPr id="4" name="Text Placeholder 8">
            <a:extLst>
              <a:ext uri="{FF2B5EF4-FFF2-40B4-BE49-F238E27FC236}">
                <a16:creationId xmlns:a16="http://schemas.microsoft.com/office/drawing/2014/main" id="{52C9B7B0-C09E-9FFA-63A6-D812BE1B972B}"/>
              </a:ext>
            </a:extLst>
          </p:cNvPr>
          <p:cNvSpPr>
            <a:spLocks noGrp="1"/>
          </p:cNvSpPr>
          <p:nvPr>
            <p:ph type="body" sz="quarter" idx="15"/>
          </p:nvPr>
        </p:nvSpPr>
        <p:spPr>
          <a:xfrm>
            <a:off x="609599" y="365125"/>
            <a:ext cx="10972800" cy="365760"/>
          </a:xfrm>
        </p:spPr>
        <p:txBody>
          <a:bodyPr>
            <a:normAutofit/>
          </a:bodyPr>
          <a:lstStyle>
            <a:lvl1pPr marL="0" indent="0">
              <a:buNone/>
              <a:defRPr sz="2000"/>
            </a:lvl1pPr>
          </a:lstStyle>
          <a:p>
            <a:pPr lvl="0"/>
            <a:endParaRPr lang="en-US"/>
          </a:p>
        </p:txBody>
      </p:sp>
    </p:spTree>
    <p:extLst>
      <p:ext uri="{BB962C8B-B14F-4D97-AF65-F5344CB8AC3E}">
        <p14:creationId xmlns:p14="http://schemas.microsoft.com/office/powerpoint/2010/main" val="1202714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709977C9-7B6F-E48C-64A3-C27B0A433910}"/>
              </a:ext>
            </a:extLst>
          </p:cNvPr>
          <p:cNvSpPr>
            <a:spLocks noGrp="1"/>
          </p:cNvSpPr>
          <p:nvPr>
            <p:ph type="pic" sz="quarter" idx="13"/>
          </p:nvPr>
        </p:nvSpPr>
        <p:spPr>
          <a:xfrm>
            <a:off x="609599" y="1523795"/>
            <a:ext cx="3429001" cy="4659889"/>
          </a:xfrm>
        </p:spPr>
        <p:txBody>
          <a:bodyPr/>
          <a:lstStyle/>
          <a:p>
            <a:endParaRPr lang="en-US"/>
          </a:p>
        </p:txBody>
      </p:sp>
      <p:sp>
        <p:nvSpPr>
          <p:cNvPr id="10" name="Picture Placeholder 8">
            <a:extLst>
              <a:ext uri="{FF2B5EF4-FFF2-40B4-BE49-F238E27FC236}">
                <a16:creationId xmlns:a16="http://schemas.microsoft.com/office/drawing/2014/main" id="{15BD3D96-7706-C3E6-187D-F1683E1F3B7A}"/>
              </a:ext>
            </a:extLst>
          </p:cNvPr>
          <p:cNvSpPr>
            <a:spLocks noGrp="1"/>
          </p:cNvSpPr>
          <p:nvPr>
            <p:ph type="pic" sz="quarter" idx="15"/>
          </p:nvPr>
        </p:nvSpPr>
        <p:spPr>
          <a:xfrm>
            <a:off x="4381501" y="1523795"/>
            <a:ext cx="3429000" cy="4659889"/>
          </a:xfrm>
        </p:spPr>
        <p:txBody>
          <a:bodyPr/>
          <a:lstStyle/>
          <a:p>
            <a:endParaRPr lang="en-US"/>
          </a:p>
        </p:txBody>
      </p:sp>
      <p:sp>
        <p:nvSpPr>
          <p:cNvPr id="11" name="Picture Placeholder 8">
            <a:extLst>
              <a:ext uri="{FF2B5EF4-FFF2-40B4-BE49-F238E27FC236}">
                <a16:creationId xmlns:a16="http://schemas.microsoft.com/office/drawing/2014/main" id="{59C286C7-34EF-6C82-10CA-0BF12F192D01}"/>
              </a:ext>
            </a:extLst>
          </p:cNvPr>
          <p:cNvSpPr>
            <a:spLocks noGrp="1"/>
          </p:cNvSpPr>
          <p:nvPr>
            <p:ph type="pic" sz="quarter" idx="16"/>
          </p:nvPr>
        </p:nvSpPr>
        <p:spPr>
          <a:xfrm>
            <a:off x="8153399" y="1517073"/>
            <a:ext cx="3429000" cy="4659889"/>
          </a:xfrm>
        </p:spPr>
        <p:txBody>
          <a:bodyPr/>
          <a:lstStyle/>
          <a:p>
            <a:endParaRPr lang="en-US"/>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09FE740-3229-4479-A568-24390571997D}" type="datetime4">
              <a:rPr lang="en-US" smtClean="0"/>
              <a:t>January 12, 2026</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CONFIDENTIAL/DELIBERATIVE DRAFT</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3" name="Title 1">
            <a:extLst>
              <a:ext uri="{FF2B5EF4-FFF2-40B4-BE49-F238E27FC236}">
                <a16:creationId xmlns:a16="http://schemas.microsoft.com/office/drawing/2014/main" id="{A2AE25AB-C051-3A1F-8BB2-4EBFE481E79A}"/>
              </a:ext>
            </a:extLst>
          </p:cNvPr>
          <p:cNvSpPr>
            <a:spLocks noGrp="1"/>
          </p:cNvSpPr>
          <p:nvPr>
            <p:ph type="title"/>
          </p:nvPr>
        </p:nvSpPr>
        <p:spPr>
          <a:xfrm>
            <a:off x="609600" y="681037"/>
            <a:ext cx="10972800" cy="598488"/>
          </a:xfrm>
        </p:spPr>
        <p:txBody>
          <a:bodyPr/>
          <a:lstStyle/>
          <a:p>
            <a:r>
              <a:rPr lang="en-US"/>
              <a:t>Click to edit Master title style</a:t>
            </a:r>
          </a:p>
        </p:txBody>
      </p:sp>
      <p:sp>
        <p:nvSpPr>
          <p:cNvPr id="4" name="Text Placeholder 8">
            <a:extLst>
              <a:ext uri="{FF2B5EF4-FFF2-40B4-BE49-F238E27FC236}">
                <a16:creationId xmlns:a16="http://schemas.microsoft.com/office/drawing/2014/main" id="{578BF18E-037E-8551-F05D-48C3650D4ED5}"/>
              </a:ext>
            </a:extLst>
          </p:cNvPr>
          <p:cNvSpPr>
            <a:spLocks noGrp="1"/>
          </p:cNvSpPr>
          <p:nvPr>
            <p:ph type="body" sz="quarter" idx="14"/>
          </p:nvPr>
        </p:nvSpPr>
        <p:spPr>
          <a:xfrm>
            <a:off x="609599" y="365125"/>
            <a:ext cx="10972800" cy="365760"/>
          </a:xfrm>
        </p:spPr>
        <p:txBody>
          <a:bodyPr>
            <a:normAutofit/>
          </a:bodyPr>
          <a:lstStyle>
            <a:lvl1pPr marL="0" indent="0">
              <a:buNone/>
              <a:defRPr sz="2000"/>
            </a:lvl1pPr>
          </a:lstStyle>
          <a:p>
            <a:pPr lvl="0"/>
            <a:endParaRPr lang="en-US"/>
          </a:p>
        </p:txBody>
      </p:sp>
    </p:spTree>
    <p:extLst>
      <p:ext uri="{BB962C8B-B14F-4D97-AF65-F5344CB8AC3E}">
        <p14:creationId xmlns:p14="http://schemas.microsoft.com/office/powerpoint/2010/main" val="862498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 Above Below">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B07FF07-7EF2-0707-88FD-C3B3FB982DFC}"/>
              </a:ext>
            </a:extLst>
          </p:cNvPr>
          <p:cNvSpPr>
            <a:spLocks noGrp="1"/>
          </p:cNvSpPr>
          <p:nvPr>
            <p:ph type="pic" sz="quarter" idx="13"/>
          </p:nvPr>
        </p:nvSpPr>
        <p:spPr>
          <a:xfrm>
            <a:off x="609598" y="3108324"/>
            <a:ext cx="10972799" cy="3063875"/>
          </a:xfrm>
        </p:spPr>
        <p:txBody>
          <a:bodyPr/>
          <a:lstStyle/>
          <a:p>
            <a:endParaRPr lang="en-US"/>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599" y="1508125"/>
            <a:ext cx="10972799" cy="137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2483161-D7CC-4162-AE1B-49163639F6DA}" type="datetime4">
              <a:rPr lang="en-US" smtClean="0"/>
              <a:t>January 12, 2026</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CONFIDENTIAL/DELIBERATIVE DRAFT</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4" name="Title 1">
            <a:extLst>
              <a:ext uri="{FF2B5EF4-FFF2-40B4-BE49-F238E27FC236}">
                <a16:creationId xmlns:a16="http://schemas.microsoft.com/office/drawing/2014/main" id="{0EDA555D-A78F-E521-C8EE-1ABC629361B8}"/>
              </a:ext>
            </a:extLst>
          </p:cNvPr>
          <p:cNvSpPr>
            <a:spLocks noGrp="1"/>
          </p:cNvSpPr>
          <p:nvPr>
            <p:ph type="title"/>
          </p:nvPr>
        </p:nvSpPr>
        <p:spPr>
          <a:xfrm>
            <a:off x="609600" y="681037"/>
            <a:ext cx="10972800" cy="598488"/>
          </a:xfrm>
        </p:spPr>
        <p:txBody>
          <a:bodyPr/>
          <a:lstStyle/>
          <a:p>
            <a:r>
              <a:rPr lang="en-US"/>
              <a:t>Click to edit Master title style</a:t>
            </a:r>
          </a:p>
        </p:txBody>
      </p:sp>
      <p:sp>
        <p:nvSpPr>
          <p:cNvPr id="8" name="Text Placeholder 8">
            <a:extLst>
              <a:ext uri="{FF2B5EF4-FFF2-40B4-BE49-F238E27FC236}">
                <a16:creationId xmlns:a16="http://schemas.microsoft.com/office/drawing/2014/main" id="{85DBDD84-EE57-3285-08F5-633D99321DB2}"/>
              </a:ext>
            </a:extLst>
          </p:cNvPr>
          <p:cNvSpPr>
            <a:spLocks noGrp="1"/>
          </p:cNvSpPr>
          <p:nvPr>
            <p:ph type="body" sz="quarter" idx="14"/>
          </p:nvPr>
        </p:nvSpPr>
        <p:spPr>
          <a:xfrm>
            <a:off x="609599" y="365125"/>
            <a:ext cx="10972800" cy="365760"/>
          </a:xfrm>
        </p:spPr>
        <p:txBody>
          <a:bodyPr>
            <a:normAutofit/>
          </a:bodyPr>
          <a:lstStyle>
            <a:lvl1pPr marL="0" indent="0">
              <a:buNone/>
              <a:defRPr sz="2000"/>
            </a:lvl1pPr>
          </a:lstStyle>
          <a:p>
            <a:pPr lvl="0"/>
            <a:endParaRPr lang="en-US"/>
          </a:p>
        </p:txBody>
      </p:sp>
    </p:spTree>
    <p:extLst>
      <p:ext uri="{BB962C8B-B14F-4D97-AF65-F5344CB8AC3E}">
        <p14:creationId xmlns:p14="http://schemas.microsoft.com/office/powerpoint/2010/main" val="1120729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with Text">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037774ED-583A-10DE-A37B-93BFF1A4DDB9}"/>
              </a:ext>
            </a:extLst>
          </p:cNvPr>
          <p:cNvSpPr>
            <a:spLocks noGrp="1"/>
          </p:cNvSpPr>
          <p:nvPr>
            <p:ph type="pic" sz="quarter" idx="14"/>
          </p:nvPr>
        </p:nvSpPr>
        <p:spPr>
          <a:xfrm>
            <a:off x="609599" y="3086548"/>
            <a:ext cx="5181599" cy="3097136"/>
          </a:xfrm>
        </p:spPr>
        <p:txBody>
          <a:bodyPr/>
          <a:lstStyle/>
          <a:p>
            <a:endParaRPr lang="en-US"/>
          </a:p>
        </p:txBody>
      </p:sp>
      <p:sp>
        <p:nvSpPr>
          <p:cNvPr id="10" name="Picture Placeholder 8">
            <a:extLst>
              <a:ext uri="{FF2B5EF4-FFF2-40B4-BE49-F238E27FC236}">
                <a16:creationId xmlns:a16="http://schemas.microsoft.com/office/drawing/2014/main" id="{5CD24E97-EC8A-36A5-BC45-E46BE0D38334}"/>
              </a:ext>
            </a:extLst>
          </p:cNvPr>
          <p:cNvSpPr>
            <a:spLocks noGrp="1"/>
          </p:cNvSpPr>
          <p:nvPr>
            <p:ph type="pic" sz="quarter" idx="15"/>
          </p:nvPr>
        </p:nvSpPr>
        <p:spPr>
          <a:xfrm>
            <a:off x="6400800" y="3086548"/>
            <a:ext cx="5181599" cy="3097136"/>
          </a:xfrm>
        </p:spPr>
        <p:txBody>
          <a:bodyPr/>
          <a:lstStyle/>
          <a:p>
            <a:endParaRPr lang="en-US"/>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8CC978F-A6C7-41F9-BFE2-07A9BBDA731F}" type="datetime4">
              <a:rPr lang="en-US" smtClean="0"/>
              <a:t>January 12, 2026</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CONFIDENTIAL/DELIBERATIVE DRAFT</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44F1B7F1-6EFA-D8E4-12EA-78E5350A02FE}"/>
              </a:ext>
            </a:extLst>
          </p:cNvPr>
          <p:cNvSpPr>
            <a:spLocks noGrp="1"/>
          </p:cNvSpPr>
          <p:nvPr>
            <p:ph sz="half" idx="13"/>
          </p:nvPr>
        </p:nvSpPr>
        <p:spPr>
          <a:xfrm>
            <a:off x="609599" y="1508125"/>
            <a:ext cx="10972799" cy="137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8F137902-600F-5677-1945-DAC361D68D18}"/>
              </a:ext>
            </a:extLst>
          </p:cNvPr>
          <p:cNvSpPr>
            <a:spLocks noGrp="1"/>
          </p:cNvSpPr>
          <p:nvPr>
            <p:ph type="title"/>
          </p:nvPr>
        </p:nvSpPr>
        <p:spPr>
          <a:xfrm>
            <a:off x="609600" y="681037"/>
            <a:ext cx="10972800" cy="598488"/>
          </a:xfrm>
        </p:spPr>
        <p:txBody>
          <a:bodyPr/>
          <a:lstStyle/>
          <a:p>
            <a:r>
              <a:rPr lang="en-US"/>
              <a:t>Click to edit Master title style</a:t>
            </a:r>
          </a:p>
        </p:txBody>
      </p:sp>
      <p:sp>
        <p:nvSpPr>
          <p:cNvPr id="4" name="Text Placeholder 8">
            <a:extLst>
              <a:ext uri="{FF2B5EF4-FFF2-40B4-BE49-F238E27FC236}">
                <a16:creationId xmlns:a16="http://schemas.microsoft.com/office/drawing/2014/main" id="{E65EFAA2-70F0-41A1-B861-71CD27289E9E}"/>
              </a:ext>
            </a:extLst>
          </p:cNvPr>
          <p:cNvSpPr>
            <a:spLocks noGrp="1"/>
          </p:cNvSpPr>
          <p:nvPr>
            <p:ph type="body" sz="quarter" idx="16"/>
          </p:nvPr>
        </p:nvSpPr>
        <p:spPr>
          <a:xfrm>
            <a:off x="609599" y="365125"/>
            <a:ext cx="10972800" cy="365760"/>
          </a:xfrm>
        </p:spPr>
        <p:txBody>
          <a:bodyPr>
            <a:normAutofit/>
          </a:bodyPr>
          <a:lstStyle>
            <a:lvl1pPr marL="0" indent="0">
              <a:buNone/>
              <a:defRPr sz="2000"/>
            </a:lvl1pPr>
          </a:lstStyle>
          <a:p>
            <a:pPr lvl="0"/>
            <a:endParaRPr lang="en-US"/>
          </a:p>
        </p:txBody>
      </p:sp>
    </p:spTree>
    <p:extLst>
      <p:ext uri="{BB962C8B-B14F-4D97-AF65-F5344CB8AC3E}">
        <p14:creationId xmlns:p14="http://schemas.microsoft.com/office/powerpoint/2010/main" val="3509447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82900D26-9C35-486D-AF6A-83BDCC5698D6}" type="datetime4">
              <a:rPr lang="en-US" smtClean="0"/>
              <a:t>January 12, 2026</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r>
              <a:rPr lang="en-US"/>
              <a:t>CONFIDENTIAL/DELIBERATIVE DRAFT</a:t>
            </a:r>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6" name="Title 1">
            <a:extLst>
              <a:ext uri="{FF2B5EF4-FFF2-40B4-BE49-F238E27FC236}">
                <a16:creationId xmlns:a16="http://schemas.microsoft.com/office/drawing/2014/main" id="{126AA7E7-7BCB-EDE4-95ED-B70B24473145}"/>
              </a:ext>
            </a:extLst>
          </p:cNvPr>
          <p:cNvSpPr>
            <a:spLocks noGrp="1"/>
          </p:cNvSpPr>
          <p:nvPr>
            <p:ph type="title"/>
          </p:nvPr>
        </p:nvSpPr>
        <p:spPr>
          <a:xfrm>
            <a:off x="609600" y="681037"/>
            <a:ext cx="10972800" cy="598488"/>
          </a:xfrm>
        </p:spPr>
        <p:txBody>
          <a:bodyPr/>
          <a:lstStyle/>
          <a:p>
            <a:r>
              <a:rPr lang="en-US"/>
              <a:t>Click to edit Master title style</a:t>
            </a:r>
          </a:p>
        </p:txBody>
      </p:sp>
      <p:sp>
        <p:nvSpPr>
          <p:cNvPr id="7" name="Text Placeholder 8">
            <a:extLst>
              <a:ext uri="{FF2B5EF4-FFF2-40B4-BE49-F238E27FC236}">
                <a16:creationId xmlns:a16="http://schemas.microsoft.com/office/drawing/2014/main" id="{6A2D5DAF-3879-017B-B388-33171EFF644B}"/>
              </a:ext>
            </a:extLst>
          </p:cNvPr>
          <p:cNvSpPr>
            <a:spLocks noGrp="1"/>
          </p:cNvSpPr>
          <p:nvPr>
            <p:ph type="body" sz="quarter" idx="14"/>
          </p:nvPr>
        </p:nvSpPr>
        <p:spPr>
          <a:xfrm>
            <a:off x="609599" y="365125"/>
            <a:ext cx="10972800" cy="365760"/>
          </a:xfrm>
        </p:spPr>
        <p:txBody>
          <a:bodyPr>
            <a:normAutofit/>
          </a:bodyPr>
          <a:lstStyle>
            <a:lvl1pPr marL="0" indent="0">
              <a:buNone/>
              <a:defRPr sz="2000"/>
            </a:lvl1pPr>
          </a:lstStyle>
          <a:p>
            <a:pPr lvl="0"/>
            <a:endParaRPr lang="en-US"/>
          </a:p>
        </p:txBody>
      </p:sp>
    </p:spTree>
    <p:extLst>
      <p:ext uri="{BB962C8B-B14F-4D97-AF65-F5344CB8AC3E}">
        <p14:creationId xmlns:p14="http://schemas.microsoft.com/office/powerpoint/2010/main" val="2684138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914400"/>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517073"/>
            <a:ext cx="10972800" cy="4659890"/>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076A73DC-F25F-4B16-B705-B39443A4CDD7}" type="datetime4">
              <a:rPr lang="en-US" smtClean="0"/>
              <a:t>January 12, 2026</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b="1">
                <a:solidFill>
                  <a:srgbClr val="FF0000"/>
                </a:solidFill>
              </a:defRPr>
            </a:lvl1pPr>
          </a:lstStyle>
          <a:p>
            <a:r>
              <a:rPr lang="en-US"/>
              <a:t>CONFIDENTIAL/DELIBERATIVE DRAFT</a:t>
            </a:r>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511343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800"/>
        </a:spcBef>
        <a:buFont typeface="Arial" panose="020B0604020202020204" pitchFamily="34" charset="0"/>
        <a:buChar char="•"/>
        <a:defRPr sz="2200" kern="1200">
          <a:solidFill>
            <a:schemeClr val="tx2"/>
          </a:solidFill>
          <a:latin typeface="+mn-lt"/>
          <a:ea typeface="+mn-ea"/>
          <a:cs typeface="+mn-cs"/>
        </a:defRPr>
      </a:lvl1pPr>
      <a:lvl2pPr marL="571500" indent="-231775" algn="l" defTabSz="914400" rtl="0" eaLnBrk="1" latinLnBrk="0" hangingPunct="1">
        <a:lnSpc>
          <a:spcPct val="100000"/>
        </a:lnSpc>
        <a:spcBef>
          <a:spcPts val="800"/>
        </a:spcBef>
        <a:buSzPct val="75000"/>
        <a:buFont typeface="Courier New" panose="02070309020205020404" pitchFamily="49" charset="0"/>
        <a:buChar char="o"/>
        <a:tabLst/>
        <a:defRPr sz="2000" kern="1200">
          <a:solidFill>
            <a:schemeClr val="tx2"/>
          </a:solidFill>
          <a:latin typeface="+mn-lt"/>
          <a:ea typeface="+mn-ea"/>
          <a:cs typeface="+mn-cs"/>
        </a:defRPr>
      </a:lvl2pPr>
      <a:lvl3pPr marL="971550" indent="-173038" algn="l" defTabSz="914400" rtl="0" eaLnBrk="1" latinLnBrk="0" hangingPunct="1">
        <a:lnSpc>
          <a:spcPct val="100000"/>
        </a:lnSpc>
        <a:spcBef>
          <a:spcPts val="800"/>
        </a:spcBef>
        <a:buSzPct val="75000"/>
        <a:buFont typeface="Wingdings" pitchFamily="2" charset="2"/>
        <a:buChar char="§"/>
        <a:tabLst/>
        <a:defRPr sz="2000" kern="1200">
          <a:solidFill>
            <a:schemeClr val="tx2"/>
          </a:solidFill>
          <a:latin typeface="+mn-lt"/>
          <a:ea typeface="+mn-ea"/>
          <a:cs typeface="+mn-cs"/>
        </a:defRPr>
      </a:lvl3pPr>
      <a:lvl4pPr marL="1430338" indent="-166688" algn="l" defTabSz="914400" rtl="0" eaLnBrk="1" latinLnBrk="0" hangingPunct="1">
        <a:lnSpc>
          <a:spcPct val="100000"/>
        </a:lnSpc>
        <a:spcBef>
          <a:spcPts val="8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100000"/>
        </a:lnSpc>
        <a:spcBef>
          <a:spcPts val="800"/>
        </a:spcBef>
        <a:buFont typeface="Arial" panose="020B0604020202020204" pitchFamily="34" charset="0"/>
        <a:buChar char="•"/>
        <a:tabLst/>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emp.lbl.gov/utility-scale-solar"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oasis.caiso.com/mrioasis/logon.do"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energy.ca.gov/sites/default/files/2021-06/CEC-200-2019-005.pdf"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7A883-FEA3-2028-758B-8C1426EE0DA1}"/>
              </a:ext>
            </a:extLst>
          </p:cNvPr>
          <p:cNvSpPr>
            <a:spLocks noGrp="1"/>
          </p:cNvSpPr>
          <p:nvPr>
            <p:ph type="ctrTitle"/>
          </p:nvPr>
        </p:nvSpPr>
        <p:spPr>
          <a:xfrm>
            <a:off x="609599" y="710883"/>
            <a:ext cx="11320631" cy="2306637"/>
          </a:xfrm>
        </p:spPr>
        <p:txBody>
          <a:bodyPr/>
          <a:lstStyle/>
          <a:p>
            <a:r>
              <a:rPr lang="en-US" dirty="0"/>
              <a:t>2026 CPUC Filing Requirements Modeling</a:t>
            </a:r>
          </a:p>
        </p:txBody>
      </p:sp>
      <p:sp>
        <p:nvSpPr>
          <p:cNvPr id="3" name="Subtitle 2">
            <a:extLst>
              <a:ext uri="{FF2B5EF4-FFF2-40B4-BE49-F238E27FC236}">
                <a16:creationId xmlns:a16="http://schemas.microsoft.com/office/drawing/2014/main" id="{8CEC2B03-3FD4-5EE0-EEA3-E0920354FCD1}"/>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86D9BF17-7035-C23B-76B3-60BC4A12B18B}"/>
              </a:ext>
            </a:extLst>
          </p:cNvPr>
          <p:cNvSpPr>
            <a:spLocks noGrp="1"/>
          </p:cNvSpPr>
          <p:nvPr>
            <p:ph type="sldNum" sz="quarter" idx="12"/>
          </p:nvPr>
        </p:nvSpPr>
        <p:spPr/>
        <p:txBody>
          <a:bodyPr/>
          <a:lstStyle/>
          <a:p>
            <a:fld id="{1C4126A1-9282-4A82-AC02-A59AF4A969C8}" type="slidenum">
              <a:rPr lang="en-US" smtClean="0"/>
              <a:pPr/>
              <a:t>1</a:t>
            </a:fld>
            <a:endParaRPr lang="en-US"/>
          </a:p>
        </p:txBody>
      </p:sp>
    </p:spTree>
    <p:extLst>
      <p:ext uri="{BB962C8B-B14F-4D97-AF65-F5344CB8AC3E}">
        <p14:creationId xmlns:p14="http://schemas.microsoft.com/office/powerpoint/2010/main" val="3015915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7A898-EAA4-D57F-E0C5-38DE98D2F98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3A30687-0525-D5AA-D494-0CCBD7C04CF1}"/>
              </a:ext>
            </a:extLst>
          </p:cNvPr>
          <p:cNvPicPr>
            <a:picLocks noChangeAspect="1"/>
          </p:cNvPicPr>
          <p:nvPr/>
        </p:nvPicPr>
        <p:blipFill>
          <a:blip r:embed="rId2"/>
          <a:stretch>
            <a:fillRect/>
          </a:stretch>
        </p:blipFill>
        <p:spPr>
          <a:xfrm>
            <a:off x="6175200" y="1526519"/>
            <a:ext cx="5816600" cy="4584700"/>
          </a:xfrm>
          <a:prstGeom prst="rect">
            <a:avLst/>
          </a:prstGeom>
        </p:spPr>
      </p:pic>
      <p:sp>
        <p:nvSpPr>
          <p:cNvPr id="2" name="Content Placeholder 1">
            <a:extLst>
              <a:ext uri="{FF2B5EF4-FFF2-40B4-BE49-F238E27FC236}">
                <a16:creationId xmlns:a16="http://schemas.microsoft.com/office/drawing/2014/main" id="{07E8A93C-1115-C423-2CD7-E153A453C185}"/>
              </a:ext>
            </a:extLst>
          </p:cNvPr>
          <p:cNvSpPr>
            <a:spLocks noGrp="1"/>
          </p:cNvSpPr>
          <p:nvPr>
            <p:ph idx="1"/>
          </p:nvPr>
        </p:nvSpPr>
        <p:spPr>
          <a:xfrm>
            <a:off x="609600" y="1523757"/>
            <a:ext cx="5713779" cy="4727956"/>
          </a:xfrm>
        </p:spPr>
        <p:txBody>
          <a:bodyPr vert="horz" lIns="0" tIns="45720" rIns="91440" bIns="45720" rtlCol="0" anchor="t">
            <a:normAutofit lnSpcReduction="10000"/>
          </a:bodyPr>
          <a:lstStyle/>
          <a:p>
            <a:r>
              <a:rPr lang="en-US"/>
              <a:t>Location-constrained storage (12-hr) represents the combined potential of pumped hydro storage (PHS) and adiabatic compressed air storage (A-CAES)</a:t>
            </a:r>
          </a:p>
          <a:p>
            <a:r>
              <a:rPr lang="en-US"/>
              <a:t>A single cost is used for all location-constrained storage (2024 NREL ATB pumped hydro), though in reality costs will be site-specific</a:t>
            </a:r>
          </a:p>
          <a:p>
            <a:r>
              <a:rPr lang="en-US"/>
              <a:t>The levelized cost of location-constrained storage is lower than 8-hr battery until the 2040s, which, combined with its higher ELCC at 12-hr duration, drives selection by RESOLVE</a:t>
            </a:r>
          </a:p>
        </p:txBody>
      </p:sp>
      <p:sp>
        <p:nvSpPr>
          <p:cNvPr id="3" name="Slide Number Placeholder 2">
            <a:extLst>
              <a:ext uri="{FF2B5EF4-FFF2-40B4-BE49-F238E27FC236}">
                <a16:creationId xmlns:a16="http://schemas.microsoft.com/office/drawing/2014/main" id="{9305CD4D-239A-A76A-BDDB-0A47E589DC73}"/>
              </a:ext>
            </a:extLst>
          </p:cNvPr>
          <p:cNvSpPr>
            <a:spLocks noGrp="1"/>
          </p:cNvSpPr>
          <p:nvPr>
            <p:ph type="sldNum" sz="quarter" idx="12"/>
          </p:nvPr>
        </p:nvSpPr>
        <p:spPr/>
        <p:txBody>
          <a:bodyPr/>
          <a:lstStyle/>
          <a:p>
            <a:fld id="{1C4126A1-9282-4A82-AC02-A59AF4A969C8}" type="slidenum">
              <a:rPr lang="en-US" smtClean="0"/>
              <a:t>10</a:t>
            </a:fld>
            <a:endParaRPr lang="en-US"/>
          </a:p>
        </p:txBody>
      </p:sp>
      <p:sp>
        <p:nvSpPr>
          <p:cNvPr id="4" name="Title 3">
            <a:extLst>
              <a:ext uri="{FF2B5EF4-FFF2-40B4-BE49-F238E27FC236}">
                <a16:creationId xmlns:a16="http://schemas.microsoft.com/office/drawing/2014/main" id="{35D70328-F00A-1010-7304-AAD0EE80A7D2}"/>
              </a:ext>
            </a:extLst>
          </p:cNvPr>
          <p:cNvSpPr>
            <a:spLocks noGrp="1"/>
          </p:cNvSpPr>
          <p:nvPr>
            <p:ph type="title"/>
          </p:nvPr>
        </p:nvSpPr>
        <p:spPr/>
        <p:txBody>
          <a:bodyPr/>
          <a:lstStyle/>
          <a:p>
            <a:r>
              <a:rPr lang="en-US"/>
              <a:t>Storage Costs</a:t>
            </a:r>
          </a:p>
        </p:txBody>
      </p:sp>
      <p:sp>
        <p:nvSpPr>
          <p:cNvPr id="5" name="Text Placeholder 4">
            <a:extLst>
              <a:ext uri="{FF2B5EF4-FFF2-40B4-BE49-F238E27FC236}">
                <a16:creationId xmlns:a16="http://schemas.microsoft.com/office/drawing/2014/main" id="{C5D7D61B-9A9F-CD88-5F11-71B24299513B}"/>
              </a:ext>
            </a:extLst>
          </p:cNvPr>
          <p:cNvSpPr>
            <a:spLocks noGrp="1"/>
          </p:cNvSpPr>
          <p:nvPr>
            <p:ph type="body" sz="quarter" idx="14"/>
          </p:nvPr>
        </p:nvSpPr>
        <p:spPr/>
        <p:txBody>
          <a:bodyPr>
            <a:normAutofit lnSpcReduction="10000"/>
          </a:bodyPr>
          <a:lstStyle/>
          <a:p>
            <a:endParaRPr lang="en-US"/>
          </a:p>
        </p:txBody>
      </p:sp>
    </p:spTree>
    <p:extLst>
      <p:ext uri="{BB962C8B-B14F-4D97-AF65-F5344CB8AC3E}">
        <p14:creationId xmlns:p14="http://schemas.microsoft.com/office/powerpoint/2010/main" val="2194846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19487-8D86-26DB-51C4-6F3DC9EA9AC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8813AA-ACBA-98D9-C215-3BCE20CBA079}"/>
              </a:ext>
            </a:extLst>
          </p:cNvPr>
          <p:cNvSpPr>
            <a:spLocks noGrp="1"/>
          </p:cNvSpPr>
          <p:nvPr>
            <p:ph type="sldNum" sz="quarter" idx="12"/>
          </p:nvPr>
        </p:nvSpPr>
        <p:spPr/>
        <p:txBody>
          <a:bodyPr/>
          <a:lstStyle/>
          <a:p>
            <a:fld id="{1C4126A1-9282-4A82-AC02-A59AF4A969C8}" type="slidenum">
              <a:rPr lang="en-US" smtClean="0"/>
              <a:t>11</a:t>
            </a:fld>
            <a:endParaRPr lang="en-US"/>
          </a:p>
        </p:txBody>
      </p:sp>
      <p:sp>
        <p:nvSpPr>
          <p:cNvPr id="5" name="Title 4">
            <a:extLst>
              <a:ext uri="{FF2B5EF4-FFF2-40B4-BE49-F238E27FC236}">
                <a16:creationId xmlns:a16="http://schemas.microsoft.com/office/drawing/2014/main" id="{D0927892-EA1B-4E73-1EA4-3D583D718466}"/>
              </a:ext>
            </a:extLst>
          </p:cNvPr>
          <p:cNvSpPr>
            <a:spLocks noGrp="1"/>
          </p:cNvSpPr>
          <p:nvPr>
            <p:ph type="title"/>
          </p:nvPr>
        </p:nvSpPr>
        <p:spPr/>
        <p:txBody>
          <a:bodyPr/>
          <a:lstStyle/>
          <a:p>
            <a:r>
              <a:rPr lang="en-US"/>
              <a:t>Summary of Resource Potential by Technology</a:t>
            </a:r>
          </a:p>
        </p:txBody>
      </p:sp>
      <p:sp>
        <p:nvSpPr>
          <p:cNvPr id="6" name="Text Placeholder 5">
            <a:extLst>
              <a:ext uri="{FF2B5EF4-FFF2-40B4-BE49-F238E27FC236}">
                <a16:creationId xmlns:a16="http://schemas.microsoft.com/office/drawing/2014/main" id="{888751EB-6047-6457-C58D-65275AD7F549}"/>
              </a:ext>
            </a:extLst>
          </p:cNvPr>
          <p:cNvSpPr>
            <a:spLocks noGrp="1"/>
          </p:cNvSpPr>
          <p:nvPr>
            <p:ph type="body" sz="quarter" idx="14"/>
          </p:nvPr>
        </p:nvSpPr>
        <p:spPr/>
        <p:txBody>
          <a:bodyPr vert="horz" lIns="0" tIns="45720" rIns="91440" bIns="45720" rtlCol="0" anchor="t">
            <a:normAutofit lnSpcReduction="10000"/>
          </a:bodyPr>
          <a:lstStyle/>
          <a:p>
            <a:endParaRPr lang="en-US"/>
          </a:p>
        </p:txBody>
      </p:sp>
      <p:graphicFrame>
        <p:nvGraphicFramePr>
          <p:cNvPr id="2" name="Table 1">
            <a:extLst>
              <a:ext uri="{FF2B5EF4-FFF2-40B4-BE49-F238E27FC236}">
                <a16:creationId xmlns:a16="http://schemas.microsoft.com/office/drawing/2014/main" id="{B575F0A5-B03B-D50B-59C7-F73A5D5F5D03}"/>
              </a:ext>
            </a:extLst>
          </p:cNvPr>
          <p:cNvGraphicFramePr>
            <a:graphicFrameLocks noGrp="1"/>
          </p:cNvGraphicFramePr>
          <p:nvPr/>
        </p:nvGraphicFramePr>
        <p:xfrm>
          <a:off x="1523999" y="1306285"/>
          <a:ext cx="8984565" cy="4866992"/>
        </p:xfrm>
        <a:graphic>
          <a:graphicData uri="http://schemas.openxmlformats.org/drawingml/2006/table">
            <a:tbl>
              <a:tblPr firstRow="1" bandRow="1">
                <a:tableStyleId>{5C22544A-7EE6-4342-B048-85BDC9FD1C3A}</a:tableStyleId>
              </a:tblPr>
              <a:tblGrid>
                <a:gridCol w="4071528">
                  <a:extLst>
                    <a:ext uri="{9D8B030D-6E8A-4147-A177-3AD203B41FA5}">
                      <a16:colId xmlns:a16="http://schemas.microsoft.com/office/drawing/2014/main" val="1215275549"/>
                    </a:ext>
                  </a:extLst>
                </a:gridCol>
                <a:gridCol w="1637679">
                  <a:extLst>
                    <a:ext uri="{9D8B030D-6E8A-4147-A177-3AD203B41FA5}">
                      <a16:colId xmlns:a16="http://schemas.microsoft.com/office/drawing/2014/main" val="2125922636"/>
                    </a:ext>
                  </a:extLst>
                </a:gridCol>
                <a:gridCol w="1637679">
                  <a:extLst>
                    <a:ext uri="{9D8B030D-6E8A-4147-A177-3AD203B41FA5}">
                      <a16:colId xmlns:a16="http://schemas.microsoft.com/office/drawing/2014/main" val="3382540477"/>
                    </a:ext>
                  </a:extLst>
                </a:gridCol>
                <a:gridCol w="1637679">
                  <a:extLst>
                    <a:ext uri="{9D8B030D-6E8A-4147-A177-3AD203B41FA5}">
                      <a16:colId xmlns:a16="http://schemas.microsoft.com/office/drawing/2014/main" val="3413212526"/>
                    </a:ext>
                  </a:extLst>
                </a:gridCol>
              </a:tblGrid>
              <a:tr h="337405">
                <a:tc>
                  <a:txBody>
                    <a:bodyPr/>
                    <a:lstStyle/>
                    <a:p>
                      <a:r>
                        <a:rPr lang="en-US" sz="1600"/>
                        <a:t>Technology</a:t>
                      </a:r>
                    </a:p>
                  </a:txBody>
                  <a:tcPr/>
                </a:tc>
                <a:tc>
                  <a:txBody>
                    <a:bodyPr/>
                    <a:lstStyle/>
                    <a:p>
                      <a:r>
                        <a:rPr lang="en-US" sz="1600"/>
                        <a:t>PGE (GW)</a:t>
                      </a:r>
                    </a:p>
                  </a:txBody>
                  <a:tcPr/>
                </a:tc>
                <a:tc>
                  <a:txBody>
                    <a:bodyPr/>
                    <a:lstStyle/>
                    <a:p>
                      <a:r>
                        <a:rPr lang="en-US" sz="1600"/>
                        <a:t>SCE (GW)</a:t>
                      </a:r>
                    </a:p>
                  </a:txBody>
                  <a:tcPr/>
                </a:tc>
                <a:tc>
                  <a:txBody>
                    <a:bodyPr/>
                    <a:lstStyle/>
                    <a:p>
                      <a:r>
                        <a:rPr lang="en-US" sz="1600"/>
                        <a:t>SDGE (GW)</a:t>
                      </a:r>
                    </a:p>
                  </a:txBody>
                  <a:tcPr/>
                </a:tc>
                <a:extLst>
                  <a:ext uri="{0D108BD9-81ED-4DB2-BD59-A6C34878D82A}">
                    <a16:rowId xmlns:a16="http://schemas.microsoft.com/office/drawing/2014/main" val="2566068805"/>
                  </a:ext>
                </a:extLst>
              </a:tr>
              <a:tr h="337405">
                <a:tc>
                  <a:txBody>
                    <a:bodyPr/>
                    <a:lstStyle/>
                    <a:p>
                      <a:r>
                        <a:rPr lang="en-US" sz="1600"/>
                        <a:t>Utility-Scale Solar</a:t>
                      </a:r>
                    </a:p>
                  </a:txBody>
                  <a:tcPr/>
                </a:tc>
                <a:tc>
                  <a:txBody>
                    <a:bodyPr/>
                    <a:lstStyle/>
                    <a:p>
                      <a:r>
                        <a:rPr lang="en-US" sz="1600"/>
                        <a:t>147.5</a:t>
                      </a:r>
                    </a:p>
                  </a:txBody>
                  <a:tcPr/>
                </a:tc>
                <a:tc>
                  <a:txBody>
                    <a:bodyPr/>
                    <a:lstStyle/>
                    <a:p>
                      <a:r>
                        <a:rPr lang="en-US" sz="1600"/>
                        <a:t>153.4</a:t>
                      </a:r>
                    </a:p>
                  </a:txBody>
                  <a:tcPr/>
                </a:tc>
                <a:tc>
                  <a:txBody>
                    <a:bodyPr/>
                    <a:lstStyle/>
                    <a:p>
                      <a:r>
                        <a:rPr lang="en-US" sz="1600"/>
                        <a:t>57.8</a:t>
                      </a:r>
                    </a:p>
                  </a:txBody>
                  <a:tcPr/>
                </a:tc>
                <a:extLst>
                  <a:ext uri="{0D108BD9-81ED-4DB2-BD59-A6C34878D82A}">
                    <a16:rowId xmlns:a16="http://schemas.microsoft.com/office/drawing/2014/main" val="2534494551"/>
                  </a:ext>
                </a:extLst>
              </a:tr>
              <a:tr h="337405">
                <a:tc>
                  <a:txBody>
                    <a:bodyPr/>
                    <a:lstStyle/>
                    <a:p>
                      <a:r>
                        <a:rPr lang="en-US" sz="1600"/>
                        <a:t>Distributed Solar</a:t>
                      </a:r>
                    </a:p>
                  </a:txBody>
                  <a:tcPr/>
                </a:tc>
                <a:tc>
                  <a:txBody>
                    <a:bodyPr/>
                    <a:lstStyle/>
                    <a:p>
                      <a:r>
                        <a:rPr lang="en-US" sz="1600"/>
                        <a:t>11.8</a:t>
                      </a:r>
                    </a:p>
                  </a:txBody>
                  <a:tcPr/>
                </a:tc>
                <a:tc>
                  <a:txBody>
                    <a:bodyPr/>
                    <a:lstStyle/>
                    <a:p>
                      <a:r>
                        <a:rPr lang="en-US" sz="1600"/>
                        <a:t>20.3</a:t>
                      </a:r>
                    </a:p>
                  </a:txBody>
                  <a:tcPr/>
                </a:tc>
                <a:tc>
                  <a:txBody>
                    <a:bodyPr/>
                    <a:lstStyle/>
                    <a:p>
                      <a:r>
                        <a:rPr lang="en-US" sz="1600"/>
                        <a:t>4.5</a:t>
                      </a:r>
                    </a:p>
                  </a:txBody>
                  <a:tcPr/>
                </a:tc>
                <a:extLst>
                  <a:ext uri="{0D108BD9-81ED-4DB2-BD59-A6C34878D82A}">
                    <a16:rowId xmlns:a16="http://schemas.microsoft.com/office/drawing/2014/main" val="3943166515"/>
                  </a:ext>
                </a:extLst>
              </a:tr>
              <a:tr h="337405">
                <a:tc>
                  <a:txBody>
                    <a:bodyPr/>
                    <a:lstStyle/>
                    <a:p>
                      <a:r>
                        <a:rPr lang="en-US" sz="1600"/>
                        <a:t>Onshore Wind</a:t>
                      </a:r>
                    </a:p>
                  </a:txBody>
                  <a:tcPr/>
                </a:tc>
                <a:tc>
                  <a:txBody>
                    <a:bodyPr/>
                    <a:lstStyle/>
                    <a:p>
                      <a:r>
                        <a:rPr lang="en-US" sz="1600"/>
                        <a:t>4.9</a:t>
                      </a:r>
                    </a:p>
                  </a:txBody>
                  <a:tcPr/>
                </a:tc>
                <a:tc>
                  <a:txBody>
                    <a:bodyPr/>
                    <a:lstStyle/>
                    <a:p>
                      <a:r>
                        <a:rPr lang="en-US" sz="1600"/>
                        <a:t>4.1</a:t>
                      </a:r>
                    </a:p>
                  </a:txBody>
                  <a:tcPr/>
                </a:tc>
                <a:tc>
                  <a:txBody>
                    <a:bodyPr/>
                    <a:lstStyle/>
                    <a:p>
                      <a:r>
                        <a:rPr lang="en-US" sz="1600"/>
                        <a:t>1.9</a:t>
                      </a:r>
                    </a:p>
                  </a:txBody>
                  <a:tcPr/>
                </a:tc>
                <a:extLst>
                  <a:ext uri="{0D108BD9-81ED-4DB2-BD59-A6C34878D82A}">
                    <a16:rowId xmlns:a16="http://schemas.microsoft.com/office/drawing/2014/main" val="492583736"/>
                  </a:ext>
                </a:extLst>
              </a:tr>
              <a:tr h="384808">
                <a:tc>
                  <a:txBody>
                    <a:bodyPr/>
                    <a:lstStyle/>
                    <a:p>
                      <a:r>
                        <a:rPr lang="en-US" sz="1600"/>
                        <a:t>Out-of-State Wind</a:t>
                      </a:r>
                    </a:p>
                  </a:txBody>
                  <a:tcPr/>
                </a:tc>
                <a:tc>
                  <a:txBody>
                    <a:bodyPr/>
                    <a:lstStyle/>
                    <a:p>
                      <a:r>
                        <a:rPr lang="en-US" sz="1600"/>
                        <a:t>4.3</a:t>
                      </a:r>
                    </a:p>
                  </a:txBody>
                  <a:tcPr/>
                </a:tc>
                <a:tc>
                  <a:txBody>
                    <a:bodyPr/>
                    <a:lstStyle/>
                    <a:p>
                      <a:r>
                        <a:rPr lang="en-US" sz="1600"/>
                        <a:t>15.0</a:t>
                      </a:r>
                    </a:p>
                  </a:txBody>
                  <a:tcPr/>
                </a:tc>
                <a:tc>
                  <a:txBody>
                    <a:bodyPr/>
                    <a:lstStyle/>
                    <a:p>
                      <a:r>
                        <a:rPr lang="en-US" sz="1600"/>
                        <a:t>-</a:t>
                      </a:r>
                    </a:p>
                  </a:txBody>
                  <a:tcPr/>
                </a:tc>
                <a:extLst>
                  <a:ext uri="{0D108BD9-81ED-4DB2-BD59-A6C34878D82A}">
                    <a16:rowId xmlns:a16="http://schemas.microsoft.com/office/drawing/2014/main" val="3096519548"/>
                  </a:ext>
                </a:extLst>
              </a:tr>
              <a:tr h="337405">
                <a:tc>
                  <a:txBody>
                    <a:bodyPr/>
                    <a:lstStyle/>
                    <a:p>
                      <a:r>
                        <a:rPr lang="en-US" sz="1600"/>
                        <a:t>Offshore Wind</a:t>
                      </a:r>
                    </a:p>
                  </a:txBody>
                  <a:tcPr/>
                </a:tc>
                <a:tc>
                  <a:txBody>
                    <a:bodyPr/>
                    <a:lstStyle/>
                    <a:p>
                      <a:r>
                        <a:rPr lang="en-US" sz="1600"/>
                        <a:t>28.9</a:t>
                      </a:r>
                    </a:p>
                  </a:txBody>
                  <a:tcPr/>
                </a:tc>
                <a:tc>
                  <a:txBody>
                    <a:bodyPr/>
                    <a:lstStyle/>
                    <a:p>
                      <a:r>
                        <a:rPr lang="en-US" sz="1600"/>
                        <a:t>-</a:t>
                      </a:r>
                    </a:p>
                  </a:txBody>
                  <a:tcPr/>
                </a:tc>
                <a:tc>
                  <a:txBody>
                    <a:bodyPr/>
                    <a:lstStyle/>
                    <a:p>
                      <a:r>
                        <a:rPr lang="en-US" sz="1600"/>
                        <a:t>-</a:t>
                      </a:r>
                    </a:p>
                  </a:txBody>
                  <a:tcPr/>
                </a:tc>
                <a:extLst>
                  <a:ext uri="{0D108BD9-81ED-4DB2-BD59-A6C34878D82A}">
                    <a16:rowId xmlns:a16="http://schemas.microsoft.com/office/drawing/2014/main" val="3051669828"/>
                  </a:ext>
                </a:extLst>
              </a:tr>
              <a:tr h="337405">
                <a:tc>
                  <a:txBody>
                    <a:bodyPr/>
                    <a:lstStyle/>
                    <a:p>
                      <a:r>
                        <a:rPr lang="en-US" sz="1600"/>
                        <a:t>In-State Geothermal</a:t>
                      </a:r>
                    </a:p>
                  </a:txBody>
                  <a:tcPr/>
                </a:tc>
                <a:tc>
                  <a:txBody>
                    <a:bodyPr/>
                    <a:lstStyle/>
                    <a:p>
                      <a:r>
                        <a:rPr lang="en-US" sz="1600"/>
                        <a:t>0.7</a:t>
                      </a:r>
                    </a:p>
                  </a:txBody>
                  <a:tcPr/>
                </a:tc>
                <a:tc>
                  <a:txBody>
                    <a:bodyPr/>
                    <a:lstStyle/>
                    <a:p>
                      <a:r>
                        <a:rPr lang="en-US" sz="1600"/>
                        <a:t>2.0</a:t>
                      </a:r>
                    </a:p>
                  </a:txBody>
                  <a:tcPr/>
                </a:tc>
                <a:tc>
                  <a:txBody>
                    <a:bodyPr/>
                    <a:lstStyle/>
                    <a:p>
                      <a:r>
                        <a:rPr lang="en-US" sz="1600"/>
                        <a:t>0.5</a:t>
                      </a:r>
                    </a:p>
                  </a:txBody>
                  <a:tcPr/>
                </a:tc>
                <a:extLst>
                  <a:ext uri="{0D108BD9-81ED-4DB2-BD59-A6C34878D82A}">
                    <a16:rowId xmlns:a16="http://schemas.microsoft.com/office/drawing/2014/main" val="1985786471"/>
                  </a:ext>
                </a:extLst>
              </a:tr>
              <a:tr h="337405">
                <a:tc>
                  <a:txBody>
                    <a:bodyPr/>
                    <a:lstStyle/>
                    <a:p>
                      <a:r>
                        <a:rPr lang="en-US" sz="1600"/>
                        <a:t>Out-of-State Geothermal</a:t>
                      </a:r>
                    </a:p>
                  </a:txBody>
                  <a:tcPr/>
                </a:tc>
                <a:tc>
                  <a:txBody>
                    <a:bodyPr/>
                    <a:lstStyle/>
                    <a:p>
                      <a:r>
                        <a:rPr lang="en-US" sz="1600"/>
                        <a:t>1.0</a:t>
                      </a:r>
                    </a:p>
                  </a:txBody>
                  <a:tcPr/>
                </a:tc>
                <a:tc>
                  <a:txBody>
                    <a:bodyPr/>
                    <a:lstStyle/>
                    <a:p>
                      <a:r>
                        <a:rPr lang="en-US" sz="1600"/>
                        <a:t>1.3</a:t>
                      </a:r>
                    </a:p>
                  </a:txBody>
                  <a:tcPr/>
                </a:tc>
                <a:tc>
                  <a:txBody>
                    <a:bodyPr/>
                    <a:lstStyle/>
                    <a:p>
                      <a:r>
                        <a:rPr lang="en-US" sz="1600"/>
                        <a:t>-</a:t>
                      </a:r>
                    </a:p>
                  </a:txBody>
                  <a:tcPr/>
                </a:tc>
                <a:extLst>
                  <a:ext uri="{0D108BD9-81ED-4DB2-BD59-A6C34878D82A}">
                    <a16:rowId xmlns:a16="http://schemas.microsoft.com/office/drawing/2014/main" val="4272788436"/>
                  </a:ext>
                </a:extLst>
              </a:tr>
              <a:tr h="337405">
                <a:tc>
                  <a:txBody>
                    <a:bodyPr/>
                    <a:lstStyle/>
                    <a:p>
                      <a:r>
                        <a:rPr lang="en-US" sz="1600"/>
                        <a:t>Biomass</a:t>
                      </a:r>
                    </a:p>
                  </a:txBody>
                  <a:tcPr/>
                </a:tc>
                <a:tc>
                  <a:txBody>
                    <a:bodyPr/>
                    <a:lstStyle/>
                    <a:p>
                      <a:r>
                        <a:rPr lang="en-US" sz="1600"/>
                        <a:t>1.0</a:t>
                      </a:r>
                    </a:p>
                  </a:txBody>
                  <a:tcPr/>
                </a:tc>
                <a:tc>
                  <a:txBody>
                    <a:bodyPr/>
                    <a:lstStyle/>
                    <a:p>
                      <a:r>
                        <a:rPr lang="en-US" sz="1600"/>
                        <a:t>0.1</a:t>
                      </a:r>
                    </a:p>
                  </a:txBody>
                  <a:tcPr/>
                </a:tc>
                <a:tc>
                  <a:txBody>
                    <a:bodyPr/>
                    <a:lstStyle/>
                    <a:p>
                      <a:r>
                        <a:rPr lang="en-US" sz="1600"/>
                        <a:t>0.1</a:t>
                      </a:r>
                    </a:p>
                  </a:txBody>
                  <a:tcPr/>
                </a:tc>
                <a:extLst>
                  <a:ext uri="{0D108BD9-81ED-4DB2-BD59-A6C34878D82A}">
                    <a16:rowId xmlns:a16="http://schemas.microsoft.com/office/drawing/2014/main" val="1009106635"/>
                  </a:ext>
                </a:extLst>
              </a:tr>
              <a:tr h="433324">
                <a:tc>
                  <a:txBody>
                    <a:bodyPr/>
                    <a:lstStyle/>
                    <a:p>
                      <a:r>
                        <a:rPr lang="en-US" sz="1600"/>
                        <a:t>Location-Constrained LDES (12-hr)</a:t>
                      </a:r>
                    </a:p>
                  </a:txBody>
                  <a:tcPr/>
                </a:tc>
                <a:tc>
                  <a:txBody>
                    <a:bodyPr/>
                    <a:lstStyle/>
                    <a:p>
                      <a:r>
                        <a:rPr lang="en-US" sz="1600"/>
                        <a:t>5.5</a:t>
                      </a:r>
                    </a:p>
                  </a:txBody>
                  <a:tcPr/>
                </a:tc>
                <a:tc>
                  <a:txBody>
                    <a:bodyPr/>
                    <a:lstStyle/>
                    <a:p>
                      <a:r>
                        <a:rPr lang="en-US" sz="1600"/>
                        <a:t>10.5</a:t>
                      </a:r>
                    </a:p>
                  </a:txBody>
                  <a:tcPr/>
                </a:tc>
                <a:tc>
                  <a:txBody>
                    <a:bodyPr/>
                    <a:lstStyle/>
                    <a:p>
                      <a:r>
                        <a:rPr lang="en-US" sz="1600"/>
                        <a:t>0.5</a:t>
                      </a:r>
                    </a:p>
                  </a:txBody>
                  <a:tcPr/>
                </a:tc>
                <a:extLst>
                  <a:ext uri="{0D108BD9-81ED-4DB2-BD59-A6C34878D82A}">
                    <a16:rowId xmlns:a16="http://schemas.microsoft.com/office/drawing/2014/main" val="703818510"/>
                  </a:ext>
                </a:extLst>
              </a:tr>
              <a:tr h="337405">
                <a:tc>
                  <a:txBody>
                    <a:bodyPr/>
                    <a:lstStyle/>
                    <a:p>
                      <a:r>
                        <a:rPr lang="en-US" sz="1600"/>
                        <a:t>In-State Enhanced Geothermal</a:t>
                      </a:r>
                    </a:p>
                  </a:txBody>
                  <a:tcPr/>
                </a:tc>
                <a:tc>
                  <a:txBody>
                    <a:bodyPr/>
                    <a:lstStyle/>
                    <a:p>
                      <a:r>
                        <a:rPr lang="en-US" sz="1600"/>
                        <a:t>16.1</a:t>
                      </a:r>
                    </a:p>
                  </a:txBody>
                  <a:tcPr/>
                </a:tc>
                <a:tc>
                  <a:txBody>
                    <a:bodyPr/>
                    <a:lstStyle/>
                    <a:p>
                      <a:r>
                        <a:rPr lang="en-US" sz="1600"/>
                        <a:t>3.1</a:t>
                      </a:r>
                    </a:p>
                  </a:txBody>
                  <a:tcPr/>
                </a:tc>
                <a:tc>
                  <a:txBody>
                    <a:bodyPr/>
                    <a:lstStyle/>
                    <a:p>
                      <a:r>
                        <a:rPr lang="en-US" sz="1600"/>
                        <a:t>1.0</a:t>
                      </a:r>
                    </a:p>
                  </a:txBody>
                  <a:tcPr/>
                </a:tc>
                <a:extLst>
                  <a:ext uri="{0D108BD9-81ED-4DB2-BD59-A6C34878D82A}">
                    <a16:rowId xmlns:a16="http://schemas.microsoft.com/office/drawing/2014/main" val="564367945"/>
                  </a:ext>
                </a:extLst>
              </a:tr>
              <a:tr h="337405">
                <a:tc>
                  <a:txBody>
                    <a:bodyPr/>
                    <a:lstStyle/>
                    <a:p>
                      <a:r>
                        <a:rPr lang="en-US" sz="1600"/>
                        <a:t>Out-of-State Enhanced Geothermal</a:t>
                      </a:r>
                    </a:p>
                  </a:txBody>
                  <a:tcPr/>
                </a:tc>
                <a:tc>
                  <a:txBody>
                    <a:bodyPr/>
                    <a:lstStyle/>
                    <a:p>
                      <a:pPr algn="l"/>
                      <a:r>
                        <a:rPr lang="en-US" sz="1600"/>
                        <a:t>2.9</a:t>
                      </a:r>
                    </a:p>
                  </a:txBody>
                  <a:tcPr/>
                </a:tc>
                <a:tc>
                  <a:txBody>
                    <a:bodyPr/>
                    <a:lstStyle/>
                    <a:p>
                      <a:pPr algn="l"/>
                      <a:r>
                        <a:rPr lang="en-US" sz="1600"/>
                        <a:t>6.8</a:t>
                      </a:r>
                    </a:p>
                  </a:txBody>
                  <a:tcPr/>
                </a:tc>
                <a:tc>
                  <a:txBody>
                    <a:bodyPr/>
                    <a:lstStyle/>
                    <a:p>
                      <a:pPr algn="l"/>
                      <a:r>
                        <a:rPr lang="en-US" sz="1600"/>
                        <a:t>-</a:t>
                      </a:r>
                    </a:p>
                  </a:txBody>
                  <a:tcPr/>
                </a:tc>
                <a:extLst>
                  <a:ext uri="{0D108BD9-81ED-4DB2-BD59-A6C34878D82A}">
                    <a16:rowId xmlns:a16="http://schemas.microsoft.com/office/drawing/2014/main" val="772993267"/>
                  </a:ext>
                </a:extLst>
              </a:tr>
              <a:tr h="337405">
                <a:tc>
                  <a:txBody>
                    <a:bodyPr/>
                    <a:lstStyle/>
                    <a:p>
                      <a:r>
                        <a:rPr lang="en-US" sz="1600"/>
                        <a:t>Storage (Li-ion, LDES)</a:t>
                      </a:r>
                    </a:p>
                  </a:txBody>
                  <a:tcPr/>
                </a:tc>
                <a:tc>
                  <a:txBody>
                    <a:bodyPr/>
                    <a:lstStyle/>
                    <a:p>
                      <a:pPr algn="l"/>
                      <a:r>
                        <a:rPr lang="en-US" sz="1600"/>
                        <a:t>Uncapped</a:t>
                      </a:r>
                    </a:p>
                  </a:txBody>
                  <a:tcPr/>
                </a:tc>
                <a:tc>
                  <a:txBody>
                    <a:bodyPr/>
                    <a:lstStyle/>
                    <a:p>
                      <a:pPr algn="l"/>
                      <a:r>
                        <a:rPr lang="en-US" sz="1600"/>
                        <a:t>Uncapped</a:t>
                      </a:r>
                    </a:p>
                  </a:txBody>
                  <a:tcPr/>
                </a:tc>
                <a:tc>
                  <a:txBody>
                    <a:bodyPr/>
                    <a:lstStyle/>
                    <a:p>
                      <a:pPr algn="l"/>
                      <a:r>
                        <a:rPr lang="en-US" sz="1600"/>
                        <a:t>Uncapped</a:t>
                      </a:r>
                    </a:p>
                  </a:txBody>
                  <a:tcPr/>
                </a:tc>
                <a:extLst>
                  <a:ext uri="{0D108BD9-81ED-4DB2-BD59-A6C34878D82A}">
                    <a16:rowId xmlns:a16="http://schemas.microsoft.com/office/drawing/2014/main" val="3856026587"/>
                  </a:ext>
                </a:extLst>
              </a:tr>
              <a:tr h="337405">
                <a:tc>
                  <a:txBody>
                    <a:bodyPr/>
                    <a:lstStyle/>
                    <a:p>
                      <a:r>
                        <a:rPr lang="en-US" sz="1600"/>
                        <a:t>Thermal (CCGT, CT, Recip)</a:t>
                      </a:r>
                    </a:p>
                  </a:txBody>
                  <a:tcPr/>
                </a:tc>
                <a:tc>
                  <a:txBody>
                    <a:bodyPr/>
                    <a:lstStyle/>
                    <a:p>
                      <a:pPr algn="l"/>
                      <a:r>
                        <a:rPr lang="en-US" sz="1600"/>
                        <a:t>Uncapped</a:t>
                      </a:r>
                    </a:p>
                  </a:txBody>
                  <a:tcPr/>
                </a:tc>
                <a:tc>
                  <a:txBody>
                    <a:bodyPr/>
                    <a:lstStyle/>
                    <a:p>
                      <a:pPr algn="l"/>
                      <a:r>
                        <a:rPr lang="en-US" sz="1600"/>
                        <a:t>Uncapped</a:t>
                      </a:r>
                    </a:p>
                  </a:txBody>
                  <a:tcPr/>
                </a:tc>
                <a:tc>
                  <a:txBody>
                    <a:bodyPr/>
                    <a:lstStyle/>
                    <a:p>
                      <a:pPr algn="l"/>
                      <a:r>
                        <a:rPr lang="en-US" sz="1600"/>
                        <a:t>Uncapped</a:t>
                      </a:r>
                    </a:p>
                  </a:txBody>
                  <a:tcPr/>
                </a:tc>
                <a:extLst>
                  <a:ext uri="{0D108BD9-81ED-4DB2-BD59-A6C34878D82A}">
                    <a16:rowId xmlns:a16="http://schemas.microsoft.com/office/drawing/2014/main" val="3891170186"/>
                  </a:ext>
                </a:extLst>
              </a:tr>
            </a:tbl>
          </a:graphicData>
        </a:graphic>
      </p:graphicFrame>
    </p:spTree>
    <p:extLst>
      <p:ext uri="{BB962C8B-B14F-4D97-AF65-F5344CB8AC3E}">
        <p14:creationId xmlns:p14="http://schemas.microsoft.com/office/powerpoint/2010/main" val="2834810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9B4B35-6F96-CC6A-59CB-C947550C0797}"/>
              </a:ext>
            </a:extLst>
          </p:cNvPr>
          <p:cNvSpPr>
            <a:spLocks noGrp="1"/>
          </p:cNvSpPr>
          <p:nvPr>
            <p:ph type="sldNum" sz="quarter" idx="12"/>
          </p:nvPr>
        </p:nvSpPr>
        <p:spPr/>
        <p:txBody>
          <a:bodyPr/>
          <a:lstStyle/>
          <a:p>
            <a:fld id="{1C4126A1-9282-4A82-AC02-A59AF4A969C8}" type="slidenum">
              <a:rPr lang="en-US" smtClean="0"/>
              <a:t>12</a:t>
            </a:fld>
            <a:endParaRPr lang="en-US"/>
          </a:p>
        </p:txBody>
      </p:sp>
      <p:sp>
        <p:nvSpPr>
          <p:cNvPr id="4" name="Title 3">
            <a:extLst>
              <a:ext uri="{FF2B5EF4-FFF2-40B4-BE49-F238E27FC236}">
                <a16:creationId xmlns:a16="http://schemas.microsoft.com/office/drawing/2014/main" id="{CAA6F094-66FB-C62C-B759-34BAC9A0CBD2}"/>
              </a:ext>
            </a:extLst>
          </p:cNvPr>
          <p:cNvSpPr>
            <a:spLocks noGrp="1"/>
          </p:cNvSpPr>
          <p:nvPr>
            <p:ph type="title"/>
          </p:nvPr>
        </p:nvSpPr>
        <p:spPr/>
        <p:txBody>
          <a:bodyPr>
            <a:normAutofit/>
          </a:bodyPr>
          <a:lstStyle/>
          <a:p>
            <a:r>
              <a:rPr lang="en-US"/>
              <a:t>First Available Years</a:t>
            </a:r>
          </a:p>
        </p:txBody>
      </p:sp>
      <p:sp>
        <p:nvSpPr>
          <p:cNvPr id="5" name="Text Placeholder 4">
            <a:extLst>
              <a:ext uri="{FF2B5EF4-FFF2-40B4-BE49-F238E27FC236}">
                <a16:creationId xmlns:a16="http://schemas.microsoft.com/office/drawing/2014/main" id="{7F26FB82-6A38-8F6B-18B1-9DE67C2007A2}"/>
              </a:ext>
            </a:extLst>
          </p:cNvPr>
          <p:cNvSpPr>
            <a:spLocks noGrp="1"/>
          </p:cNvSpPr>
          <p:nvPr>
            <p:ph type="body" sz="quarter" idx="14"/>
          </p:nvPr>
        </p:nvSpPr>
        <p:spPr/>
        <p:txBody>
          <a:bodyPr vert="horz" lIns="0" tIns="45720" rIns="91440" bIns="45720" rtlCol="0" anchor="t">
            <a:normAutofit lnSpcReduction="10000"/>
          </a:bodyPr>
          <a:lstStyle/>
          <a:p>
            <a:endParaRPr lang="en-US"/>
          </a:p>
        </p:txBody>
      </p:sp>
      <p:graphicFrame>
        <p:nvGraphicFramePr>
          <p:cNvPr id="6" name="Table 5">
            <a:extLst>
              <a:ext uri="{FF2B5EF4-FFF2-40B4-BE49-F238E27FC236}">
                <a16:creationId xmlns:a16="http://schemas.microsoft.com/office/drawing/2014/main" id="{90249123-51CF-44FB-28E3-A5B5B5576DA6}"/>
              </a:ext>
            </a:extLst>
          </p:cNvPr>
          <p:cNvGraphicFramePr>
            <a:graphicFrameLocks noGrp="1"/>
          </p:cNvGraphicFramePr>
          <p:nvPr>
            <p:extLst>
              <p:ext uri="{D42A27DB-BD31-4B8C-83A1-F6EECF244321}">
                <p14:modId xmlns:p14="http://schemas.microsoft.com/office/powerpoint/2010/main" val="1151300207"/>
              </p:ext>
            </p:extLst>
          </p:nvPr>
        </p:nvGraphicFramePr>
        <p:xfrm>
          <a:off x="609600" y="1371284"/>
          <a:ext cx="5502442" cy="3048000"/>
        </p:xfrm>
        <a:graphic>
          <a:graphicData uri="http://schemas.openxmlformats.org/drawingml/2006/table">
            <a:tbl>
              <a:tblPr firstRow="1" bandRow="1">
                <a:tableStyleId>{69012ECD-51FC-41F1-AA8D-1B2483CD663E}</a:tableStyleId>
              </a:tblPr>
              <a:tblGrid>
                <a:gridCol w="3403913">
                  <a:extLst>
                    <a:ext uri="{9D8B030D-6E8A-4147-A177-3AD203B41FA5}">
                      <a16:colId xmlns:a16="http://schemas.microsoft.com/office/drawing/2014/main" val="3217690796"/>
                    </a:ext>
                  </a:extLst>
                </a:gridCol>
                <a:gridCol w="2098529">
                  <a:extLst>
                    <a:ext uri="{9D8B030D-6E8A-4147-A177-3AD203B41FA5}">
                      <a16:colId xmlns:a16="http://schemas.microsoft.com/office/drawing/2014/main" val="2796504402"/>
                    </a:ext>
                  </a:extLst>
                </a:gridCol>
              </a:tblGrid>
              <a:tr h="244257">
                <a:tc>
                  <a:txBody>
                    <a:bodyPr/>
                    <a:lstStyle/>
                    <a:p>
                      <a:r>
                        <a:rPr lang="en-US" sz="1400"/>
                        <a:t>Technology</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r>
                        <a:rPr lang="en-US" sz="1400"/>
                        <a:t>First Available Year</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94961366"/>
                  </a:ext>
                </a:extLst>
              </a:tr>
              <a:tr h="244257">
                <a:tc>
                  <a:txBody>
                    <a:bodyPr/>
                    <a:lstStyle/>
                    <a:p>
                      <a:r>
                        <a:rPr lang="en-US" sz="1400"/>
                        <a:t>Utility-Scale Solar</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2026-2028</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410983241"/>
                  </a:ext>
                </a:extLst>
              </a:tr>
              <a:tr h="244257">
                <a:tc>
                  <a:txBody>
                    <a:bodyPr/>
                    <a:lstStyle/>
                    <a:p>
                      <a:r>
                        <a:rPr lang="en-US" sz="1400"/>
                        <a:t>Distributed Solar</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2026 (first model year)</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367739674"/>
                  </a:ext>
                </a:extLst>
              </a:tr>
              <a:tr h="244257">
                <a:tc>
                  <a:txBody>
                    <a:bodyPr/>
                    <a:lstStyle/>
                    <a:p>
                      <a:r>
                        <a:rPr lang="en-US" sz="1400"/>
                        <a:t>Onshore Wind (In-State)</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2026-2035</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57415191"/>
                  </a:ext>
                </a:extLst>
              </a:tr>
              <a:tr h="244257">
                <a:tc>
                  <a:txBody>
                    <a:bodyPr/>
                    <a:lstStyle/>
                    <a:p>
                      <a:pPr lvl="0">
                        <a:buNone/>
                      </a:pPr>
                      <a:r>
                        <a:rPr lang="en-US" sz="1400"/>
                        <a:t>Onshore Wind (Out-of-State)</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400"/>
                        <a:t>2026-2040</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984548883"/>
                  </a:ext>
                </a:extLst>
              </a:tr>
              <a:tr h="244257">
                <a:tc>
                  <a:txBody>
                    <a:bodyPr/>
                    <a:lstStyle/>
                    <a:p>
                      <a:r>
                        <a:rPr lang="en-US" sz="1400"/>
                        <a:t>Offshore Wind</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2032-2040</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269204874"/>
                  </a:ext>
                </a:extLst>
              </a:tr>
              <a:tr h="244257">
                <a:tc>
                  <a:txBody>
                    <a:bodyPr/>
                    <a:lstStyle/>
                    <a:p>
                      <a:r>
                        <a:rPr lang="en-US" sz="1400"/>
                        <a:t>Conventional Geothermal</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2026-2035</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065820350"/>
                  </a:ext>
                </a:extLst>
              </a:tr>
              <a:tr h="2442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Enhanced Geothermal (Near-Field)</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2030-2035</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569442041"/>
                  </a:ext>
                </a:extLst>
              </a:tr>
              <a:tr h="244257">
                <a:tc>
                  <a:txBody>
                    <a:bodyPr/>
                    <a:lstStyle/>
                    <a:p>
                      <a:pPr marL="0" marR="0" lvl="0" indent="0" algn="l" rtl="0">
                        <a:lnSpc>
                          <a:spcPct val="100000"/>
                        </a:lnSpc>
                        <a:spcBef>
                          <a:spcPts val="0"/>
                        </a:spcBef>
                        <a:spcAft>
                          <a:spcPts val="0"/>
                        </a:spcAft>
                        <a:buClrTx/>
                        <a:buSzTx/>
                        <a:buFontTx/>
                        <a:buNone/>
                      </a:pPr>
                      <a:r>
                        <a:rPr lang="en-US" sz="1400"/>
                        <a:t>Enhanced Geothermal (Deep)</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400"/>
                        <a:t>2035</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951070370"/>
                  </a:ext>
                </a:extLst>
              </a:tr>
              <a:tr h="244257">
                <a:tc>
                  <a:txBody>
                    <a:bodyPr/>
                    <a:lstStyle/>
                    <a:p>
                      <a:r>
                        <a:rPr lang="en-US" sz="1400"/>
                        <a:t>Biomass</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2028</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245767"/>
                  </a:ext>
                </a:extLst>
              </a:tr>
            </a:tbl>
          </a:graphicData>
        </a:graphic>
      </p:graphicFrame>
      <p:graphicFrame>
        <p:nvGraphicFramePr>
          <p:cNvPr id="8" name="Table 7">
            <a:extLst>
              <a:ext uri="{FF2B5EF4-FFF2-40B4-BE49-F238E27FC236}">
                <a16:creationId xmlns:a16="http://schemas.microsoft.com/office/drawing/2014/main" id="{40C791D1-CCE9-8826-3549-3C347941CDF3}"/>
              </a:ext>
            </a:extLst>
          </p:cNvPr>
          <p:cNvGraphicFramePr>
            <a:graphicFrameLocks noGrp="1"/>
          </p:cNvGraphicFramePr>
          <p:nvPr>
            <p:extLst>
              <p:ext uri="{D42A27DB-BD31-4B8C-83A1-F6EECF244321}">
                <p14:modId xmlns:p14="http://schemas.microsoft.com/office/powerpoint/2010/main" val="84043408"/>
              </p:ext>
            </p:extLst>
          </p:nvPr>
        </p:nvGraphicFramePr>
        <p:xfrm>
          <a:off x="6328609" y="1368659"/>
          <a:ext cx="5117433" cy="3352800"/>
        </p:xfrm>
        <a:graphic>
          <a:graphicData uri="http://schemas.openxmlformats.org/drawingml/2006/table">
            <a:tbl>
              <a:tblPr firstRow="1" bandRow="1">
                <a:tableStyleId>{69012ECD-51FC-41F1-AA8D-1B2483CD663E}</a:tableStyleId>
              </a:tblPr>
              <a:tblGrid>
                <a:gridCol w="3168317">
                  <a:extLst>
                    <a:ext uri="{9D8B030D-6E8A-4147-A177-3AD203B41FA5}">
                      <a16:colId xmlns:a16="http://schemas.microsoft.com/office/drawing/2014/main" val="3217690796"/>
                    </a:ext>
                  </a:extLst>
                </a:gridCol>
                <a:gridCol w="1949116">
                  <a:extLst>
                    <a:ext uri="{9D8B030D-6E8A-4147-A177-3AD203B41FA5}">
                      <a16:colId xmlns:a16="http://schemas.microsoft.com/office/drawing/2014/main" val="2796504402"/>
                    </a:ext>
                  </a:extLst>
                </a:gridCol>
              </a:tblGrid>
              <a:tr h="0">
                <a:tc>
                  <a:txBody>
                    <a:bodyPr/>
                    <a:lstStyle/>
                    <a:p>
                      <a:r>
                        <a:rPr lang="en-US" sz="1400"/>
                        <a:t>Technology</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r>
                        <a:rPr lang="en-US" sz="1400"/>
                        <a:t>First Available Year</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94961366"/>
                  </a:ext>
                </a:extLst>
              </a:tr>
              <a:tr h="244257">
                <a:tc>
                  <a:txBody>
                    <a:bodyPr/>
                    <a:lstStyle/>
                    <a:p>
                      <a:r>
                        <a:rPr lang="en-US" sz="1400"/>
                        <a:t>4-hr Li-ion Battery Storage</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400"/>
                        <a:t>2026</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extLst>
                  <a:ext uri="{0D108BD9-81ED-4DB2-BD59-A6C34878D82A}">
                    <a16:rowId xmlns:a16="http://schemas.microsoft.com/office/drawing/2014/main" val="1110758270"/>
                  </a:ext>
                </a:extLst>
              </a:tr>
              <a:tr h="244257">
                <a:tc>
                  <a:txBody>
                    <a:bodyPr/>
                    <a:lstStyle/>
                    <a:p>
                      <a:pPr lvl="0">
                        <a:buNone/>
                      </a:pPr>
                      <a:r>
                        <a:rPr lang="en-US" sz="1400" b="0" i="0" u="none" strike="noStrike" noProof="0">
                          <a:solidFill>
                            <a:srgbClr val="000000"/>
                          </a:solidFill>
                          <a:latin typeface="Century Gothic"/>
                        </a:rPr>
                        <a:t>8-hr Li-ion Battery Storage</a:t>
                      </a:r>
                      <a:endParaRPr lang="en-US" sz="1400"/>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2026</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extLst>
                  <a:ext uri="{0D108BD9-81ED-4DB2-BD59-A6C34878D82A}">
                    <a16:rowId xmlns:a16="http://schemas.microsoft.com/office/drawing/2014/main" val="4034169489"/>
                  </a:ext>
                </a:extLst>
              </a:tr>
              <a:tr h="244257">
                <a:tc>
                  <a:txBody>
                    <a:bodyPr/>
                    <a:lstStyle/>
                    <a:p>
                      <a:pPr lvl="0">
                        <a:buNone/>
                      </a:pPr>
                      <a:r>
                        <a:rPr lang="en-US" sz="1400" b="0" i="0" u="none" strike="noStrike" noProof="0">
                          <a:solidFill>
                            <a:srgbClr val="000000"/>
                          </a:solidFill>
                          <a:latin typeface="Century Gothic"/>
                        </a:rPr>
                        <a:t>12-hr Location-Constrained LDES</a:t>
                      </a:r>
                      <a:endParaRPr lang="en-US" sz="1400"/>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2031-2037</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extLst>
                  <a:ext uri="{0D108BD9-81ED-4DB2-BD59-A6C34878D82A}">
                    <a16:rowId xmlns:a16="http://schemas.microsoft.com/office/drawing/2014/main" val="1843455286"/>
                  </a:ext>
                </a:extLst>
              </a:tr>
              <a:tr h="244257">
                <a:tc>
                  <a:txBody>
                    <a:bodyPr/>
                    <a:lstStyle/>
                    <a:p>
                      <a:pPr lvl="0" algn="l">
                        <a:lnSpc>
                          <a:spcPct val="100000"/>
                        </a:lnSpc>
                        <a:spcBef>
                          <a:spcPts val="0"/>
                        </a:spcBef>
                        <a:spcAft>
                          <a:spcPts val="0"/>
                        </a:spcAft>
                        <a:buNone/>
                      </a:pPr>
                      <a:r>
                        <a:rPr lang="en-US" sz="1400" b="0" i="0" u="none" strike="noStrike" noProof="0">
                          <a:solidFill>
                            <a:srgbClr val="000000"/>
                          </a:solidFill>
                          <a:latin typeface="Century Gothic"/>
                        </a:rPr>
                        <a:t>12-hr Generic LDES</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2031</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extLst>
                  <a:ext uri="{0D108BD9-81ED-4DB2-BD59-A6C34878D82A}">
                    <a16:rowId xmlns:a16="http://schemas.microsoft.com/office/drawing/2014/main" val="528795639"/>
                  </a:ext>
                </a:extLst>
              </a:tr>
              <a:tr h="244257">
                <a:tc>
                  <a:txBody>
                    <a:bodyPr/>
                    <a:lstStyle/>
                    <a:p>
                      <a:pPr lvl="0" algn="l">
                        <a:lnSpc>
                          <a:spcPct val="100000"/>
                        </a:lnSpc>
                        <a:spcBef>
                          <a:spcPts val="0"/>
                        </a:spcBef>
                        <a:spcAft>
                          <a:spcPts val="0"/>
                        </a:spcAft>
                        <a:buNone/>
                      </a:pPr>
                      <a:r>
                        <a:rPr lang="en-US" sz="1400" b="0" i="0" u="none" strike="noStrike" noProof="0">
                          <a:solidFill>
                            <a:srgbClr val="000000"/>
                          </a:solidFill>
                          <a:latin typeface="Century Gothic"/>
                        </a:rPr>
                        <a:t>24-hr Generic LDES</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400"/>
                        <a:t>2031</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extLst>
                  <a:ext uri="{0D108BD9-81ED-4DB2-BD59-A6C34878D82A}">
                    <a16:rowId xmlns:a16="http://schemas.microsoft.com/office/drawing/2014/main" val="2558249655"/>
                  </a:ext>
                </a:extLst>
              </a:tr>
              <a:tr h="244257">
                <a:tc>
                  <a:txBody>
                    <a:bodyPr/>
                    <a:lstStyle/>
                    <a:p>
                      <a:pPr lvl="0" algn="l">
                        <a:lnSpc>
                          <a:spcPct val="100000"/>
                        </a:lnSpc>
                        <a:spcBef>
                          <a:spcPts val="0"/>
                        </a:spcBef>
                        <a:spcAft>
                          <a:spcPts val="0"/>
                        </a:spcAft>
                        <a:buNone/>
                      </a:pPr>
                      <a:r>
                        <a:rPr lang="en-US" sz="1400" b="0" i="0" u="none" strike="noStrike" noProof="0">
                          <a:solidFill>
                            <a:srgbClr val="000000"/>
                          </a:solidFill>
                          <a:latin typeface="Century Gothic"/>
                        </a:rPr>
                        <a:t>100-hr Generic LDES</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400"/>
                        <a:t>2031</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extLst>
                  <a:ext uri="{0D108BD9-81ED-4DB2-BD59-A6C34878D82A}">
                    <a16:rowId xmlns:a16="http://schemas.microsoft.com/office/drawing/2014/main" val="412342616"/>
                  </a:ext>
                </a:extLst>
              </a:tr>
              <a:tr h="244257">
                <a:tc>
                  <a:txBody>
                    <a:bodyPr/>
                    <a:lstStyle/>
                    <a:p>
                      <a:r>
                        <a:rPr lang="en-US" sz="1400"/>
                        <a:t>CCGT</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2030</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extLst>
                  <a:ext uri="{0D108BD9-81ED-4DB2-BD59-A6C34878D82A}">
                    <a16:rowId xmlns:a16="http://schemas.microsoft.com/office/drawing/2014/main" val="2316792095"/>
                  </a:ext>
                </a:extLst>
              </a:tr>
              <a:tr h="244257">
                <a:tc>
                  <a:txBody>
                    <a:bodyPr/>
                    <a:lstStyle/>
                    <a:p>
                      <a:r>
                        <a:rPr lang="en-US" sz="1400"/>
                        <a:t>CT – Frame</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2030</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525179814"/>
                  </a:ext>
                </a:extLst>
              </a:tr>
              <a:tr h="244257">
                <a:tc>
                  <a:txBody>
                    <a:bodyPr/>
                    <a:lstStyle/>
                    <a:p>
                      <a:r>
                        <a:rPr lang="en-US" sz="1400"/>
                        <a:t>CT – Aeroderivative</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2030</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964216181"/>
                  </a:ext>
                </a:extLst>
              </a:tr>
              <a:tr h="244257">
                <a:tc>
                  <a:txBody>
                    <a:bodyPr/>
                    <a:lstStyle/>
                    <a:p>
                      <a:r>
                        <a:rPr lang="en-US" sz="1400"/>
                        <a:t>Reciprocating Engine</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tc>
                  <a:txBody>
                    <a:bodyPr/>
                    <a:lstStyle/>
                    <a:p>
                      <a:r>
                        <a:rPr lang="en-US" sz="1400"/>
                        <a:t>2030</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475810804"/>
                  </a:ext>
                </a:extLst>
              </a:tr>
            </a:tbl>
          </a:graphicData>
        </a:graphic>
      </p:graphicFrame>
    </p:spTree>
    <p:extLst>
      <p:ext uri="{BB962C8B-B14F-4D97-AF65-F5344CB8AC3E}">
        <p14:creationId xmlns:p14="http://schemas.microsoft.com/office/powerpoint/2010/main" val="1777860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02AFC0-82DC-343E-5730-DE8AD90D8E53}"/>
              </a:ext>
            </a:extLst>
          </p:cNvPr>
          <p:cNvSpPr>
            <a:spLocks noGrp="1"/>
          </p:cNvSpPr>
          <p:nvPr>
            <p:ph idx="1"/>
          </p:nvPr>
        </p:nvSpPr>
        <p:spPr>
          <a:xfrm>
            <a:off x="609600" y="1517073"/>
            <a:ext cx="10972800" cy="2712027"/>
          </a:xfrm>
        </p:spPr>
        <p:txBody>
          <a:bodyPr vert="horz" lIns="0" tIns="45720" rIns="91440" bIns="45720" rtlCol="0" anchor="t">
            <a:normAutofit lnSpcReduction="10000"/>
          </a:bodyPr>
          <a:lstStyle/>
          <a:p>
            <a:r>
              <a:rPr lang="en-US" sz="1800"/>
              <a:t>Staff has increased the near-term solar build limit to 4,000 MW per year for the first three years, based on data from LBNL Tracking the Sun</a:t>
            </a:r>
            <a:r>
              <a:rPr lang="en-US" sz="1800" baseline="30000"/>
              <a:t>1</a:t>
            </a:r>
            <a:r>
              <a:rPr lang="en-US" sz="1800"/>
              <a:t> and the CAISO Master Generating Capability List (MGC)</a:t>
            </a:r>
            <a:r>
              <a:rPr lang="en-US" sz="1800" baseline="30000"/>
              <a:t>2</a:t>
            </a:r>
          </a:p>
          <a:p>
            <a:r>
              <a:rPr lang="en-US" sz="1800">
                <a:solidFill>
                  <a:schemeClr val="tx1"/>
                </a:solidFill>
              </a:rPr>
              <a:t>New to this IRP cycle, staff have developed a build limit for in-state wind reflecting commercial interest and project deployment timelines</a:t>
            </a:r>
          </a:p>
          <a:p>
            <a:pPr lvl="1"/>
            <a:r>
              <a:rPr lang="en-US" sz="1600">
                <a:solidFill>
                  <a:schemeClr val="tx1"/>
                </a:solidFill>
              </a:rPr>
              <a:t>250 MW/year through 2030, 1,000 MW/year from 2031 to 2035</a:t>
            </a:r>
          </a:p>
          <a:p>
            <a:r>
              <a:rPr lang="en-US" sz="1800">
                <a:solidFill>
                  <a:schemeClr val="tx1"/>
                </a:solidFill>
              </a:rPr>
              <a:t>The full resource potential, subject to resource-level near-term build limits and transmission deliverability constraints, will continue to restrict capacity additions after these constraints are relaxed</a:t>
            </a:r>
          </a:p>
        </p:txBody>
      </p:sp>
      <p:sp>
        <p:nvSpPr>
          <p:cNvPr id="3" name="Slide Number Placeholder 2">
            <a:extLst>
              <a:ext uri="{FF2B5EF4-FFF2-40B4-BE49-F238E27FC236}">
                <a16:creationId xmlns:a16="http://schemas.microsoft.com/office/drawing/2014/main" id="{7C22DF88-2E16-6C11-ADB3-A4D549FC8F6D}"/>
              </a:ext>
            </a:extLst>
          </p:cNvPr>
          <p:cNvSpPr>
            <a:spLocks noGrp="1"/>
          </p:cNvSpPr>
          <p:nvPr>
            <p:ph type="sldNum" sz="quarter" idx="12"/>
          </p:nvPr>
        </p:nvSpPr>
        <p:spPr/>
        <p:txBody>
          <a:bodyPr/>
          <a:lstStyle/>
          <a:p>
            <a:fld id="{1C4126A1-9282-4A82-AC02-A59AF4A969C8}" type="slidenum">
              <a:rPr lang="en-US" smtClean="0"/>
              <a:t>13</a:t>
            </a:fld>
            <a:endParaRPr lang="en-US"/>
          </a:p>
        </p:txBody>
      </p:sp>
      <p:sp>
        <p:nvSpPr>
          <p:cNvPr id="4" name="Title 3">
            <a:extLst>
              <a:ext uri="{FF2B5EF4-FFF2-40B4-BE49-F238E27FC236}">
                <a16:creationId xmlns:a16="http://schemas.microsoft.com/office/drawing/2014/main" id="{BCAE4B88-7023-1254-2F98-1D7B99C10630}"/>
              </a:ext>
            </a:extLst>
          </p:cNvPr>
          <p:cNvSpPr>
            <a:spLocks noGrp="1"/>
          </p:cNvSpPr>
          <p:nvPr>
            <p:ph type="title"/>
          </p:nvPr>
        </p:nvSpPr>
        <p:spPr/>
        <p:txBody>
          <a:bodyPr>
            <a:normAutofit/>
          </a:bodyPr>
          <a:lstStyle/>
          <a:p>
            <a:r>
              <a:rPr lang="en-US"/>
              <a:t>Near-Term Solar and Wind Build Limits</a:t>
            </a:r>
          </a:p>
        </p:txBody>
      </p:sp>
      <p:sp>
        <p:nvSpPr>
          <p:cNvPr id="5" name="Text Placeholder 4">
            <a:extLst>
              <a:ext uri="{FF2B5EF4-FFF2-40B4-BE49-F238E27FC236}">
                <a16:creationId xmlns:a16="http://schemas.microsoft.com/office/drawing/2014/main" id="{FD37E22F-DBE8-C7B3-7A67-D800F1E02929}"/>
              </a:ext>
            </a:extLst>
          </p:cNvPr>
          <p:cNvSpPr>
            <a:spLocks noGrp="1"/>
          </p:cNvSpPr>
          <p:nvPr>
            <p:ph type="body" sz="quarter" idx="14"/>
          </p:nvPr>
        </p:nvSpPr>
        <p:spPr/>
        <p:txBody>
          <a:bodyPr vert="horz" lIns="0" tIns="45720" rIns="91440" bIns="45720" rtlCol="0" anchor="t">
            <a:normAutofit lnSpcReduction="10000"/>
          </a:bodyPr>
          <a:lstStyle/>
          <a:p>
            <a:endParaRPr lang="en-US"/>
          </a:p>
        </p:txBody>
      </p:sp>
      <p:graphicFrame>
        <p:nvGraphicFramePr>
          <p:cNvPr id="6" name="Table 5">
            <a:extLst>
              <a:ext uri="{FF2B5EF4-FFF2-40B4-BE49-F238E27FC236}">
                <a16:creationId xmlns:a16="http://schemas.microsoft.com/office/drawing/2014/main" id="{EE4F7D64-651D-A709-D805-AEA6C7EA9DA4}"/>
              </a:ext>
            </a:extLst>
          </p:cNvPr>
          <p:cNvGraphicFramePr>
            <a:graphicFrameLocks noGrp="1"/>
          </p:cNvGraphicFramePr>
          <p:nvPr/>
        </p:nvGraphicFramePr>
        <p:xfrm>
          <a:off x="609600" y="4442456"/>
          <a:ext cx="10972799" cy="1068240"/>
        </p:xfrm>
        <a:graphic>
          <a:graphicData uri="http://schemas.openxmlformats.org/drawingml/2006/table">
            <a:tbl>
              <a:tblPr firstRow="1" bandRow="1">
                <a:tableStyleId>{69012ECD-51FC-41F1-AA8D-1B2483CD663E}</a:tableStyleId>
              </a:tblPr>
              <a:tblGrid>
                <a:gridCol w="1666876">
                  <a:extLst>
                    <a:ext uri="{9D8B030D-6E8A-4147-A177-3AD203B41FA5}">
                      <a16:colId xmlns:a16="http://schemas.microsoft.com/office/drawing/2014/main" val="3217690796"/>
                    </a:ext>
                  </a:extLst>
                </a:gridCol>
                <a:gridCol w="845993">
                  <a:extLst>
                    <a:ext uri="{9D8B030D-6E8A-4147-A177-3AD203B41FA5}">
                      <a16:colId xmlns:a16="http://schemas.microsoft.com/office/drawing/2014/main" val="2198947071"/>
                    </a:ext>
                  </a:extLst>
                </a:gridCol>
                <a:gridCol w="845993">
                  <a:extLst>
                    <a:ext uri="{9D8B030D-6E8A-4147-A177-3AD203B41FA5}">
                      <a16:colId xmlns:a16="http://schemas.microsoft.com/office/drawing/2014/main" val="1672417191"/>
                    </a:ext>
                  </a:extLst>
                </a:gridCol>
                <a:gridCol w="845993">
                  <a:extLst>
                    <a:ext uri="{9D8B030D-6E8A-4147-A177-3AD203B41FA5}">
                      <a16:colId xmlns:a16="http://schemas.microsoft.com/office/drawing/2014/main" val="2046811769"/>
                    </a:ext>
                  </a:extLst>
                </a:gridCol>
                <a:gridCol w="845993">
                  <a:extLst>
                    <a:ext uri="{9D8B030D-6E8A-4147-A177-3AD203B41FA5}">
                      <a16:colId xmlns:a16="http://schemas.microsoft.com/office/drawing/2014/main" val="1997861036"/>
                    </a:ext>
                  </a:extLst>
                </a:gridCol>
                <a:gridCol w="845993">
                  <a:extLst>
                    <a:ext uri="{9D8B030D-6E8A-4147-A177-3AD203B41FA5}">
                      <a16:colId xmlns:a16="http://schemas.microsoft.com/office/drawing/2014/main" val="320751460"/>
                    </a:ext>
                  </a:extLst>
                </a:gridCol>
                <a:gridCol w="845993">
                  <a:extLst>
                    <a:ext uri="{9D8B030D-6E8A-4147-A177-3AD203B41FA5}">
                      <a16:colId xmlns:a16="http://schemas.microsoft.com/office/drawing/2014/main" val="985467796"/>
                    </a:ext>
                  </a:extLst>
                </a:gridCol>
                <a:gridCol w="845993">
                  <a:extLst>
                    <a:ext uri="{9D8B030D-6E8A-4147-A177-3AD203B41FA5}">
                      <a16:colId xmlns:a16="http://schemas.microsoft.com/office/drawing/2014/main" val="4136669717"/>
                    </a:ext>
                  </a:extLst>
                </a:gridCol>
                <a:gridCol w="845993">
                  <a:extLst>
                    <a:ext uri="{9D8B030D-6E8A-4147-A177-3AD203B41FA5}">
                      <a16:colId xmlns:a16="http://schemas.microsoft.com/office/drawing/2014/main" val="1391339148"/>
                    </a:ext>
                  </a:extLst>
                </a:gridCol>
                <a:gridCol w="845993">
                  <a:extLst>
                    <a:ext uri="{9D8B030D-6E8A-4147-A177-3AD203B41FA5}">
                      <a16:colId xmlns:a16="http://schemas.microsoft.com/office/drawing/2014/main" val="1117949209"/>
                    </a:ext>
                  </a:extLst>
                </a:gridCol>
                <a:gridCol w="845993">
                  <a:extLst>
                    <a:ext uri="{9D8B030D-6E8A-4147-A177-3AD203B41FA5}">
                      <a16:colId xmlns:a16="http://schemas.microsoft.com/office/drawing/2014/main" val="2512695538"/>
                    </a:ext>
                  </a:extLst>
                </a:gridCol>
                <a:gridCol w="845993">
                  <a:extLst>
                    <a:ext uri="{9D8B030D-6E8A-4147-A177-3AD203B41FA5}">
                      <a16:colId xmlns:a16="http://schemas.microsoft.com/office/drawing/2014/main" val="2934863450"/>
                    </a:ext>
                  </a:extLst>
                </a:gridCol>
              </a:tblGrid>
              <a:tr h="356080">
                <a:tc>
                  <a:txBody>
                    <a:bodyPr/>
                    <a:lstStyle/>
                    <a:p>
                      <a:r>
                        <a:rPr lang="en-US" sz="1400"/>
                        <a:t>Technology</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r>
                        <a:rPr lang="en-US" sz="1400"/>
                        <a:t>2026</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r>
                        <a:rPr lang="en-US" sz="1400"/>
                        <a:t>2027</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tcPr>
                </a:tc>
                <a:tc>
                  <a:txBody>
                    <a:bodyPr/>
                    <a:lstStyle/>
                    <a:p>
                      <a:r>
                        <a:rPr lang="en-US" sz="1400"/>
                        <a:t>2028</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400"/>
                        <a:t>2029</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400"/>
                        <a:t>2030</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r>
                        <a:rPr lang="en-US" sz="1400"/>
                        <a:t>2031</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tcPr>
                </a:tc>
                <a:tc>
                  <a:txBody>
                    <a:bodyPr/>
                    <a:lstStyle/>
                    <a:p>
                      <a:r>
                        <a:rPr lang="en-US" sz="1400"/>
                        <a:t>2032</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tcPr>
                </a:tc>
                <a:tc>
                  <a:txBody>
                    <a:bodyPr/>
                    <a:lstStyle/>
                    <a:p>
                      <a:r>
                        <a:rPr lang="en-US" sz="1400"/>
                        <a:t>2033</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tcPr>
                </a:tc>
                <a:tc>
                  <a:txBody>
                    <a:bodyPr/>
                    <a:lstStyle/>
                    <a:p>
                      <a:r>
                        <a:rPr lang="en-US" sz="1400"/>
                        <a:t>2034</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tcPr>
                </a:tc>
                <a:tc>
                  <a:txBody>
                    <a:bodyPr/>
                    <a:lstStyle/>
                    <a:p>
                      <a:r>
                        <a:rPr lang="en-US" sz="1400"/>
                        <a:t>2035</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tcPr>
                </a:tc>
                <a:tc>
                  <a:txBody>
                    <a:bodyPr/>
                    <a:lstStyle/>
                    <a:p>
                      <a:r>
                        <a:rPr lang="en-US" sz="1400"/>
                        <a:t>2036+</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961366"/>
                  </a:ext>
                </a:extLst>
              </a:tr>
              <a:tr h="356080">
                <a:tc>
                  <a:txBody>
                    <a:bodyPr/>
                    <a:lstStyle/>
                    <a:p>
                      <a:r>
                        <a:rPr lang="en-US" sz="1400"/>
                        <a:t>Utility-Scale Solar</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tcPr>
                </a:tc>
                <a:tc>
                  <a:txBody>
                    <a:bodyPr/>
                    <a:lstStyle/>
                    <a:p>
                      <a:r>
                        <a:rPr lang="en-US" sz="1400"/>
                        <a:t>4,000</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8,000</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r>
                        <a:rPr lang="en-US" sz="1400"/>
                        <a:t>12,000</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gridSpan="8">
                  <a:txBody>
                    <a:bodyPr/>
                    <a:lstStyle/>
                    <a:p>
                      <a:pPr algn="ctr"/>
                      <a:r>
                        <a:rPr lang="en-US" sz="1400"/>
                        <a:t>Full potential</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hMerge="1">
                  <a:txBody>
                    <a:bodyPr/>
                    <a:lstStyle/>
                    <a:p>
                      <a:endParaRPr lang="en-US" sz="1400"/>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tcPr>
                </a:tc>
                <a:tc hMerge="1">
                  <a:txBody>
                    <a:bodyPr/>
                    <a:lstStyle/>
                    <a:p>
                      <a:endParaRPr lang="en-US" sz="1400"/>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400"/>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400"/>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400"/>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400"/>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400"/>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0983241"/>
                  </a:ext>
                </a:extLst>
              </a:tr>
              <a:tr h="356080">
                <a:tc>
                  <a:txBody>
                    <a:bodyPr/>
                    <a:lstStyle/>
                    <a:p>
                      <a:r>
                        <a:rPr lang="en-US" sz="1400"/>
                        <a:t>In-State Wind</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r>
                        <a:rPr lang="en-US" sz="1400"/>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r>
                        <a:rPr lang="en-US" sz="1400"/>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r>
                        <a:rPr lang="en-US" sz="1400"/>
                        <a:t>750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r>
                        <a:rPr lang="en-US" sz="1400"/>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r>
                        <a:rPr lang="en-US" sz="1400"/>
                        <a:t>1,250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r>
                        <a:rPr lang="en-US" sz="1400"/>
                        <a:t>2,250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r>
                        <a:rPr lang="en-US" sz="1400"/>
                        <a:t>3,250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r>
                        <a:rPr lang="en-US" sz="1400"/>
                        <a:t>4,250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r>
                        <a:rPr lang="en-US" sz="1400"/>
                        <a:t>5,250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r>
                        <a:rPr lang="en-US" sz="1400"/>
                        <a:t>6,250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r>
                        <a:rPr lang="en-US" sz="1400"/>
                        <a:t>Full</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extLst>
                  <a:ext uri="{0D108BD9-81ED-4DB2-BD59-A6C34878D82A}">
                    <a16:rowId xmlns:a16="http://schemas.microsoft.com/office/drawing/2014/main" val="166017688"/>
                  </a:ext>
                </a:extLst>
              </a:tr>
            </a:tbl>
          </a:graphicData>
        </a:graphic>
      </p:graphicFrame>
      <p:sp>
        <p:nvSpPr>
          <p:cNvPr id="8" name="TextBox 7">
            <a:extLst>
              <a:ext uri="{FF2B5EF4-FFF2-40B4-BE49-F238E27FC236}">
                <a16:creationId xmlns:a16="http://schemas.microsoft.com/office/drawing/2014/main" id="{9FF25CE0-0A2B-DCDA-5665-57567FDDBCDD}"/>
              </a:ext>
            </a:extLst>
          </p:cNvPr>
          <p:cNvSpPr txBox="1"/>
          <p:nvPr/>
        </p:nvSpPr>
        <p:spPr>
          <a:xfrm>
            <a:off x="3489112" y="6491754"/>
            <a:ext cx="6446156"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t>1 </a:t>
            </a:r>
            <a:r>
              <a:rPr lang="en-US" sz="800">
                <a:ea typeface="+mn-lt"/>
                <a:cs typeface="+mn-lt"/>
                <a:hlinkClick r:id="rId3"/>
              </a:rPr>
              <a:t>https://emp.lbl.gov/utility-scale-solar</a:t>
            </a:r>
            <a:r>
              <a:rPr lang="en-US" sz="800"/>
              <a:t>; 2 </a:t>
            </a:r>
            <a:r>
              <a:rPr lang="en-US" sz="800">
                <a:latin typeface="Century Gothic"/>
                <a:hlinkClick r:id="rId4"/>
              </a:rPr>
              <a:t>http://oasis.caiso.com/mrioasis/logon.do</a:t>
            </a:r>
            <a:endParaRPr lang="en-US" sz="800">
              <a:latin typeface="Century Gothic"/>
            </a:endParaRPr>
          </a:p>
        </p:txBody>
      </p:sp>
    </p:spTree>
    <p:extLst>
      <p:ext uri="{BB962C8B-B14F-4D97-AF65-F5344CB8AC3E}">
        <p14:creationId xmlns:p14="http://schemas.microsoft.com/office/powerpoint/2010/main" val="496146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1F778-E6A6-7C33-62DD-5DE9DB477EE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8BD892-E207-A443-6391-E84283F002B3}"/>
              </a:ext>
            </a:extLst>
          </p:cNvPr>
          <p:cNvSpPr>
            <a:spLocks noGrp="1"/>
          </p:cNvSpPr>
          <p:nvPr>
            <p:ph idx="1"/>
          </p:nvPr>
        </p:nvSpPr>
        <p:spPr>
          <a:xfrm>
            <a:off x="609600" y="1517073"/>
            <a:ext cx="5860774" cy="4659890"/>
          </a:xfrm>
        </p:spPr>
        <p:txBody>
          <a:bodyPr>
            <a:normAutofit/>
          </a:bodyPr>
          <a:lstStyle/>
          <a:p>
            <a:r>
              <a:rPr lang="en-US"/>
              <a:t>First 30 years of life use the gas fixed O&amp;M costs from previous cycles, derived from the CEC</a:t>
            </a:r>
            <a:r>
              <a:rPr lang="en-US" baseline="30000"/>
              <a:t>1</a:t>
            </a:r>
            <a:r>
              <a:rPr lang="en-US"/>
              <a:t> </a:t>
            </a:r>
          </a:p>
          <a:p>
            <a:r>
              <a:rPr lang="en-US"/>
              <a:t>From the age of 50 years, baseline gas unit costs are equal to the cost of repowering (brownfield costs, as a % of greenfield (new) costs), plus the Fixed O&amp;M of a new unit</a:t>
            </a:r>
          </a:p>
          <a:p>
            <a:pPr lvl="1"/>
            <a:r>
              <a:rPr lang="en-US"/>
              <a:t>CCGT: Brownfield costs 90% of greenfield</a:t>
            </a:r>
          </a:p>
          <a:p>
            <a:pPr lvl="1"/>
            <a:r>
              <a:rPr lang="en-US"/>
              <a:t>Peaker: Brownfield costs 86% of greenfield</a:t>
            </a:r>
          </a:p>
          <a:p>
            <a:r>
              <a:rPr lang="en-US"/>
              <a:t>Linear increase from age 30 to 50</a:t>
            </a:r>
          </a:p>
        </p:txBody>
      </p:sp>
      <p:sp>
        <p:nvSpPr>
          <p:cNvPr id="3" name="Slide Number Placeholder 2">
            <a:extLst>
              <a:ext uri="{FF2B5EF4-FFF2-40B4-BE49-F238E27FC236}">
                <a16:creationId xmlns:a16="http://schemas.microsoft.com/office/drawing/2014/main" id="{0ACF5FB0-ECD7-3228-A689-F179B955BBDC}"/>
              </a:ext>
            </a:extLst>
          </p:cNvPr>
          <p:cNvSpPr>
            <a:spLocks noGrp="1"/>
          </p:cNvSpPr>
          <p:nvPr>
            <p:ph type="sldNum" sz="quarter" idx="12"/>
          </p:nvPr>
        </p:nvSpPr>
        <p:spPr/>
        <p:txBody>
          <a:bodyPr/>
          <a:lstStyle/>
          <a:p>
            <a:fld id="{1C4126A1-9282-4A82-AC02-A59AF4A969C8}" type="slidenum">
              <a:rPr lang="en-US" smtClean="0"/>
              <a:t>14</a:t>
            </a:fld>
            <a:endParaRPr lang="en-US"/>
          </a:p>
        </p:txBody>
      </p:sp>
      <p:sp>
        <p:nvSpPr>
          <p:cNvPr id="4" name="Title 3">
            <a:extLst>
              <a:ext uri="{FF2B5EF4-FFF2-40B4-BE49-F238E27FC236}">
                <a16:creationId xmlns:a16="http://schemas.microsoft.com/office/drawing/2014/main" id="{71AC46EF-5817-C995-336F-52B6E7BDB306}"/>
              </a:ext>
            </a:extLst>
          </p:cNvPr>
          <p:cNvSpPr>
            <a:spLocks noGrp="1"/>
          </p:cNvSpPr>
          <p:nvPr>
            <p:ph type="title"/>
          </p:nvPr>
        </p:nvSpPr>
        <p:spPr/>
        <p:txBody>
          <a:bodyPr/>
          <a:lstStyle/>
          <a:p>
            <a:r>
              <a:rPr lang="en-US"/>
              <a:t>RESOLVE Gas Retention Costs</a:t>
            </a:r>
          </a:p>
        </p:txBody>
      </p:sp>
      <p:sp>
        <p:nvSpPr>
          <p:cNvPr id="5" name="Text Placeholder 4">
            <a:extLst>
              <a:ext uri="{FF2B5EF4-FFF2-40B4-BE49-F238E27FC236}">
                <a16:creationId xmlns:a16="http://schemas.microsoft.com/office/drawing/2014/main" id="{A1F0334A-4538-83D1-C491-4A02524058EE}"/>
              </a:ext>
            </a:extLst>
          </p:cNvPr>
          <p:cNvSpPr>
            <a:spLocks noGrp="1"/>
          </p:cNvSpPr>
          <p:nvPr>
            <p:ph type="body" sz="quarter" idx="14"/>
          </p:nvPr>
        </p:nvSpPr>
        <p:spPr/>
        <p:txBody>
          <a:bodyPr>
            <a:normAutofit lnSpcReduction="10000"/>
          </a:bodyPr>
          <a:lstStyle/>
          <a:p>
            <a:endParaRPr lang="en-US"/>
          </a:p>
        </p:txBody>
      </p:sp>
      <p:sp>
        <p:nvSpPr>
          <p:cNvPr id="7" name="TextBox 6">
            <a:extLst>
              <a:ext uri="{FF2B5EF4-FFF2-40B4-BE49-F238E27FC236}">
                <a16:creationId xmlns:a16="http://schemas.microsoft.com/office/drawing/2014/main" id="{6D480F15-E2FF-FA57-40D7-98983E4354AF}"/>
              </a:ext>
            </a:extLst>
          </p:cNvPr>
          <p:cNvSpPr txBox="1"/>
          <p:nvPr/>
        </p:nvSpPr>
        <p:spPr>
          <a:xfrm>
            <a:off x="3495103" y="6491754"/>
            <a:ext cx="8328992" cy="215444"/>
          </a:xfrm>
          <a:prstGeom prst="rect">
            <a:avLst/>
          </a:prstGeom>
          <a:noFill/>
        </p:spPr>
        <p:txBody>
          <a:bodyPr wrap="square" lIns="91440" tIns="45720" rIns="91440" bIns="45720" rtlCol="0" anchor="t">
            <a:spAutoFit/>
          </a:bodyPr>
          <a:lstStyle/>
          <a:p>
            <a:r>
              <a:rPr lang="en-US" sz="800"/>
              <a:t>1 </a:t>
            </a:r>
            <a:r>
              <a:rPr lang="en-US" sz="800">
                <a:ea typeface="+mn-lt"/>
                <a:cs typeface="+mn-lt"/>
              </a:rPr>
              <a:t>CEC Cost of New Generation Report: </a:t>
            </a:r>
            <a:r>
              <a:rPr lang="en-US" sz="800">
                <a:ea typeface="+mn-lt"/>
                <a:cs typeface="+mn-lt"/>
                <a:hlinkClick r:id="rId2"/>
              </a:rPr>
              <a:t>https://www.energy.ca.gov/sites/default/files/2021-06/CEC-200-2019-005.pdf</a:t>
            </a:r>
            <a:r>
              <a:rPr lang="en-US" sz="800">
                <a:ea typeface="+mn-lt"/>
                <a:cs typeface="+mn-lt"/>
              </a:rPr>
              <a:t>; costs in real 2022$</a:t>
            </a:r>
          </a:p>
        </p:txBody>
      </p:sp>
      <p:pic>
        <p:nvPicPr>
          <p:cNvPr id="8" name="Picture 7">
            <a:extLst>
              <a:ext uri="{FF2B5EF4-FFF2-40B4-BE49-F238E27FC236}">
                <a16:creationId xmlns:a16="http://schemas.microsoft.com/office/drawing/2014/main" id="{F766AEA2-918A-3511-D0BE-76BEA7D99968}"/>
              </a:ext>
            </a:extLst>
          </p:cNvPr>
          <p:cNvPicPr>
            <a:picLocks noChangeAspect="1"/>
          </p:cNvPicPr>
          <p:nvPr/>
        </p:nvPicPr>
        <p:blipFill>
          <a:blip r:embed="rId3"/>
          <a:stretch>
            <a:fillRect/>
          </a:stretch>
        </p:blipFill>
        <p:spPr>
          <a:xfrm>
            <a:off x="6501848" y="1653485"/>
            <a:ext cx="5410200" cy="4584700"/>
          </a:xfrm>
          <a:prstGeom prst="rect">
            <a:avLst/>
          </a:prstGeom>
        </p:spPr>
      </p:pic>
    </p:spTree>
    <p:extLst>
      <p:ext uri="{BB962C8B-B14F-4D97-AF65-F5344CB8AC3E}">
        <p14:creationId xmlns:p14="http://schemas.microsoft.com/office/powerpoint/2010/main" val="580573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B28AA-4737-A453-25FD-2885A6AC79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F287C0-B136-9F24-1A99-853B4A4EB9BA}"/>
              </a:ext>
            </a:extLst>
          </p:cNvPr>
          <p:cNvSpPr>
            <a:spLocks noGrp="1"/>
          </p:cNvSpPr>
          <p:nvPr>
            <p:ph type="title"/>
          </p:nvPr>
        </p:nvSpPr>
        <p:spPr/>
        <p:txBody>
          <a:bodyPr/>
          <a:lstStyle/>
          <a:p>
            <a:r>
              <a:rPr lang="en-US"/>
              <a:t>Key RESOLVE Model Updates</a:t>
            </a:r>
          </a:p>
        </p:txBody>
      </p:sp>
      <p:sp>
        <p:nvSpPr>
          <p:cNvPr id="3" name="Text Placeholder 2">
            <a:extLst>
              <a:ext uri="{FF2B5EF4-FFF2-40B4-BE49-F238E27FC236}">
                <a16:creationId xmlns:a16="http://schemas.microsoft.com/office/drawing/2014/main" id="{347B2957-602C-85F0-5337-ABC9B41DD559}"/>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024B1CB3-41EF-2AAA-7D68-882B823BC9ED}"/>
              </a:ext>
            </a:extLst>
          </p:cNvPr>
          <p:cNvSpPr>
            <a:spLocks noGrp="1"/>
          </p:cNvSpPr>
          <p:nvPr>
            <p:ph type="sldNum" sz="quarter" idx="12"/>
          </p:nvPr>
        </p:nvSpPr>
        <p:spPr/>
        <p:txBody>
          <a:bodyPr/>
          <a:lstStyle/>
          <a:p>
            <a:fld id="{1C4126A1-9282-4A82-AC02-A59AF4A969C8}" type="slidenum">
              <a:rPr lang="en-US" smtClean="0"/>
              <a:t>15</a:t>
            </a:fld>
            <a:endParaRPr lang="en-US"/>
          </a:p>
        </p:txBody>
      </p:sp>
    </p:spTree>
    <p:extLst>
      <p:ext uri="{BB962C8B-B14F-4D97-AF65-F5344CB8AC3E}">
        <p14:creationId xmlns:p14="http://schemas.microsoft.com/office/powerpoint/2010/main" val="3940446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569FE5-D4E2-8894-BC80-E6BD03F0EB77}"/>
              </a:ext>
            </a:extLst>
          </p:cNvPr>
          <p:cNvSpPr>
            <a:spLocks noGrp="1"/>
          </p:cNvSpPr>
          <p:nvPr>
            <p:ph type="sldNum" sz="quarter" idx="12"/>
          </p:nvPr>
        </p:nvSpPr>
        <p:spPr/>
        <p:txBody>
          <a:bodyPr/>
          <a:lstStyle/>
          <a:p>
            <a:fld id="{1C4126A1-9282-4A82-AC02-A59AF4A969C8}" type="slidenum">
              <a:rPr lang="en-US" smtClean="0"/>
              <a:t>16</a:t>
            </a:fld>
            <a:endParaRPr lang="en-US"/>
          </a:p>
        </p:txBody>
      </p:sp>
      <p:sp>
        <p:nvSpPr>
          <p:cNvPr id="4" name="Title 3">
            <a:extLst>
              <a:ext uri="{FF2B5EF4-FFF2-40B4-BE49-F238E27FC236}">
                <a16:creationId xmlns:a16="http://schemas.microsoft.com/office/drawing/2014/main" id="{3CF88F70-1743-A10F-7946-828B9893735B}"/>
              </a:ext>
            </a:extLst>
          </p:cNvPr>
          <p:cNvSpPr>
            <a:spLocks noGrp="1"/>
          </p:cNvSpPr>
          <p:nvPr>
            <p:ph type="title"/>
          </p:nvPr>
        </p:nvSpPr>
        <p:spPr/>
        <p:txBody>
          <a:bodyPr>
            <a:normAutofit/>
          </a:bodyPr>
          <a:lstStyle/>
          <a:p>
            <a:r>
              <a:rPr lang="en-US"/>
              <a:t>Main improvements made to the RESOLVE Model</a:t>
            </a:r>
          </a:p>
        </p:txBody>
      </p:sp>
      <p:sp>
        <p:nvSpPr>
          <p:cNvPr id="5" name="Text Placeholder 4">
            <a:extLst>
              <a:ext uri="{FF2B5EF4-FFF2-40B4-BE49-F238E27FC236}">
                <a16:creationId xmlns:a16="http://schemas.microsoft.com/office/drawing/2014/main" id="{C0F9AC18-34AA-3987-AC30-1F862A6414A4}"/>
              </a:ext>
            </a:extLst>
          </p:cNvPr>
          <p:cNvSpPr>
            <a:spLocks noGrp="1"/>
          </p:cNvSpPr>
          <p:nvPr>
            <p:ph type="body" sz="quarter" idx="14"/>
          </p:nvPr>
        </p:nvSpPr>
        <p:spPr/>
        <p:txBody>
          <a:bodyPr>
            <a:normAutofit lnSpcReduction="10000"/>
          </a:bodyPr>
          <a:lstStyle/>
          <a:p>
            <a:endParaRPr lang="en-US"/>
          </a:p>
        </p:txBody>
      </p:sp>
      <p:graphicFrame>
        <p:nvGraphicFramePr>
          <p:cNvPr id="6" name="Diagram 5">
            <a:extLst>
              <a:ext uri="{FF2B5EF4-FFF2-40B4-BE49-F238E27FC236}">
                <a16:creationId xmlns:a16="http://schemas.microsoft.com/office/drawing/2014/main" id="{8ADD73C0-3659-8667-F933-0354ED2D371C}"/>
              </a:ext>
            </a:extLst>
          </p:cNvPr>
          <p:cNvGraphicFramePr/>
          <p:nvPr>
            <p:extLst>
              <p:ext uri="{D42A27DB-BD31-4B8C-83A1-F6EECF244321}">
                <p14:modId xmlns:p14="http://schemas.microsoft.com/office/powerpoint/2010/main" val="1526334304"/>
              </p:ext>
            </p:extLst>
          </p:nvPr>
        </p:nvGraphicFramePr>
        <p:xfrm>
          <a:off x="332173" y="1416681"/>
          <a:ext cx="11269472" cy="4867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3348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65EDF-3845-6202-FA21-6CB1C9775B23}"/>
              </a:ext>
            </a:extLst>
          </p:cNvPr>
          <p:cNvSpPr>
            <a:spLocks noGrp="1"/>
          </p:cNvSpPr>
          <p:nvPr>
            <p:ph type="title"/>
          </p:nvPr>
        </p:nvSpPr>
        <p:spPr/>
        <p:txBody>
          <a:bodyPr/>
          <a:lstStyle/>
          <a:p>
            <a:r>
              <a:rPr lang="en-US"/>
              <a:t>RESOLVE Modeling Results</a:t>
            </a:r>
          </a:p>
        </p:txBody>
      </p:sp>
      <p:sp>
        <p:nvSpPr>
          <p:cNvPr id="3" name="Text Placeholder 2">
            <a:extLst>
              <a:ext uri="{FF2B5EF4-FFF2-40B4-BE49-F238E27FC236}">
                <a16:creationId xmlns:a16="http://schemas.microsoft.com/office/drawing/2014/main" id="{0026C30D-45FF-B45B-FFC0-8CA165AC6539}"/>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681B1105-94E9-6A66-8CFB-FFB91444A97E}"/>
              </a:ext>
            </a:extLst>
          </p:cNvPr>
          <p:cNvSpPr>
            <a:spLocks noGrp="1"/>
          </p:cNvSpPr>
          <p:nvPr>
            <p:ph type="sldNum" sz="quarter" idx="12"/>
          </p:nvPr>
        </p:nvSpPr>
        <p:spPr/>
        <p:txBody>
          <a:bodyPr/>
          <a:lstStyle/>
          <a:p>
            <a:fld id="{1C4126A1-9282-4A82-AC02-A59AF4A969C8}" type="slidenum">
              <a:rPr lang="en-US" smtClean="0"/>
              <a:t>17</a:t>
            </a:fld>
            <a:endParaRPr lang="en-US"/>
          </a:p>
        </p:txBody>
      </p:sp>
    </p:spTree>
    <p:extLst>
      <p:ext uri="{BB962C8B-B14F-4D97-AF65-F5344CB8AC3E}">
        <p14:creationId xmlns:p14="http://schemas.microsoft.com/office/powerpoint/2010/main" val="2798405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E4DE7-66CF-BB0D-F6C6-3202247EC24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7FE5B2-4C06-057C-5DDF-3C90B97BD4B3}"/>
              </a:ext>
            </a:extLst>
          </p:cNvPr>
          <p:cNvSpPr>
            <a:spLocks noGrp="1"/>
          </p:cNvSpPr>
          <p:nvPr>
            <p:ph idx="1"/>
          </p:nvPr>
        </p:nvSpPr>
        <p:spPr>
          <a:xfrm>
            <a:off x="609600" y="1560792"/>
            <a:ext cx="5840391" cy="4816040"/>
          </a:xfrm>
        </p:spPr>
        <p:txBody>
          <a:bodyPr vert="horz" lIns="0" tIns="45720" rIns="91440" bIns="45720" rtlCol="0" anchor="t">
            <a:normAutofit fontScale="92500" lnSpcReduction="20000"/>
          </a:bodyPr>
          <a:lstStyle/>
          <a:p>
            <a:r>
              <a:rPr lang="en-US"/>
              <a:t>~70% of selected builds are solar and battery storage</a:t>
            </a:r>
          </a:p>
          <a:p>
            <a:r>
              <a:rPr lang="en-US"/>
              <a:t>Nearly the full potential of conventional geothermal, onshore wind, and location-constrained storage is built out</a:t>
            </a:r>
          </a:p>
          <a:p>
            <a:r>
              <a:rPr lang="en-US"/>
              <a:t>Almost all gas capacity is retained for reliability</a:t>
            </a:r>
          </a:p>
          <a:p>
            <a:r>
              <a:rPr lang="en-US"/>
              <a:t>A small amount of enhanced geothermal (EGS) is built in 2045</a:t>
            </a:r>
          </a:p>
          <a:p>
            <a:r>
              <a:rPr lang="en-US"/>
              <a:t>The GHG emissions target binds in all model years; the PRM (reliability) target binds in 2026 and 2040-45</a:t>
            </a:r>
          </a:p>
          <a:p>
            <a:pPr lvl="1"/>
            <a:r>
              <a:rPr lang="en-US"/>
              <a:t>Builds in the 2030s are driven by GHG-free energy needs alone, and the system is over-reliable in these years</a:t>
            </a:r>
          </a:p>
          <a:p>
            <a:pPr lvl="1"/>
            <a:r>
              <a:rPr lang="en-US"/>
              <a:t>Reliability needs in the 2040s also drive builds, including EGS</a:t>
            </a:r>
          </a:p>
        </p:txBody>
      </p:sp>
      <p:sp>
        <p:nvSpPr>
          <p:cNvPr id="3" name="Slide Number Placeholder 2">
            <a:extLst>
              <a:ext uri="{FF2B5EF4-FFF2-40B4-BE49-F238E27FC236}">
                <a16:creationId xmlns:a16="http://schemas.microsoft.com/office/drawing/2014/main" id="{04CB81F2-388B-1498-C1D6-972DCD79A08A}"/>
              </a:ext>
            </a:extLst>
          </p:cNvPr>
          <p:cNvSpPr>
            <a:spLocks noGrp="1"/>
          </p:cNvSpPr>
          <p:nvPr>
            <p:ph type="sldNum" sz="quarter" idx="12"/>
          </p:nvPr>
        </p:nvSpPr>
        <p:spPr/>
        <p:txBody>
          <a:bodyPr/>
          <a:lstStyle/>
          <a:p>
            <a:fld id="{1C4126A1-9282-4A82-AC02-A59AF4A969C8}" type="slidenum">
              <a:rPr lang="en-US" smtClean="0"/>
              <a:t>18</a:t>
            </a:fld>
            <a:endParaRPr lang="en-US"/>
          </a:p>
        </p:txBody>
      </p:sp>
      <p:sp>
        <p:nvSpPr>
          <p:cNvPr id="4" name="Title 3">
            <a:extLst>
              <a:ext uri="{FF2B5EF4-FFF2-40B4-BE49-F238E27FC236}">
                <a16:creationId xmlns:a16="http://schemas.microsoft.com/office/drawing/2014/main" id="{05C26C6B-0605-500E-FA21-8A4948CB3FEB}"/>
              </a:ext>
            </a:extLst>
          </p:cNvPr>
          <p:cNvSpPr>
            <a:spLocks noGrp="1"/>
          </p:cNvSpPr>
          <p:nvPr>
            <p:ph type="title"/>
          </p:nvPr>
        </p:nvSpPr>
        <p:spPr/>
        <p:txBody>
          <a:bodyPr>
            <a:normAutofit/>
          </a:bodyPr>
          <a:lstStyle/>
          <a:p>
            <a:r>
              <a:rPr lang="en-US"/>
              <a:t>RESOLVE Least Cost Scenario Modeling Results</a:t>
            </a:r>
          </a:p>
        </p:txBody>
      </p:sp>
      <p:sp>
        <p:nvSpPr>
          <p:cNvPr id="5" name="Text Placeholder 4">
            <a:extLst>
              <a:ext uri="{FF2B5EF4-FFF2-40B4-BE49-F238E27FC236}">
                <a16:creationId xmlns:a16="http://schemas.microsoft.com/office/drawing/2014/main" id="{5B998B41-3B9A-05B4-884C-DF6449AAC1BB}"/>
              </a:ext>
            </a:extLst>
          </p:cNvPr>
          <p:cNvSpPr>
            <a:spLocks noGrp="1"/>
          </p:cNvSpPr>
          <p:nvPr>
            <p:ph type="body" sz="quarter" idx="14"/>
          </p:nvPr>
        </p:nvSpPr>
        <p:spPr/>
        <p:txBody>
          <a:bodyPr>
            <a:normAutofit lnSpcReduction="10000"/>
          </a:bodyPr>
          <a:lstStyle/>
          <a:p>
            <a:endParaRPr lang="en-US"/>
          </a:p>
        </p:txBody>
      </p:sp>
      <p:pic>
        <p:nvPicPr>
          <p:cNvPr id="6" name="Picture 5">
            <a:extLst>
              <a:ext uri="{FF2B5EF4-FFF2-40B4-BE49-F238E27FC236}">
                <a16:creationId xmlns:a16="http://schemas.microsoft.com/office/drawing/2014/main" id="{74E87160-04B6-0F00-BC82-A4946EC4B649}"/>
              </a:ext>
            </a:extLst>
          </p:cNvPr>
          <p:cNvPicPr>
            <a:picLocks noChangeAspect="1"/>
          </p:cNvPicPr>
          <p:nvPr/>
        </p:nvPicPr>
        <p:blipFill>
          <a:blip r:embed="rId3"/>
          <a:stretch>
            <a:fillRect/>
          </a:stretch>
        </p:blipFill>
        <p:spPr>
          <a:xfrm>
            <a:off x="6669087" y="1573212"/>
            <a:ext cx="5054600" cy="4597400"/>
          </a:xfrm>
          <a:prstGeom prst="rect">
            <a:avLst/>
          </a:prstGeom>
        </p:spPr>
      </p:pic>
    </p:spTree>
    <p:extLst>
      <p:ext uri="{BB962C8B-B14F-4D97-AF65-F5344CB8AC3E}">
        <p14:creationId xmlns:p14="http://schemas.microsoft.com/office/powerpoint/2010/main" val="843212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DA789-6894-9051-733D-CC4A093CCAD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D632E1-847E-1A7A-94C3-A400AF1EE815}"/>
              </a:ext>
            </a:extLst>
          </p:cNvPr>
          <p:cNvSpPr>
            <a:spLocks noGrp="1"/>
          </p:cNvSpPr>
          <p:nvPr>
            <p:ph type="sldNum" sz="quarter" idx="12"/>
          </p:nvPr>
        </p:nvSpPr>
        <p:spPr/>
        <p:txBody>
          <a:bodyPr/>
          <a:lstStyle/>
          <a:p>
            <a:fld id="{1C4126A1-9282-4A82-AC02-A59AF4A969C8}" type="slidenum">
              <a:rPr lang="en-US" smtClean="0"/>
              <a:t>19</a:t>
            </a:fld>
            <a:endParaRPr lang="en-US"/>
          </a:p>
        </p:txBody>
      </p:sp>
      <p:sp>
        <p:nvSpPr>
          <p:cNvPr id="4" name="Title 3">
            <a:extLst>
              <a:ext uri="{FF2B5EF4-FFF2-40B4-BE49-F238E27FC236}">
                <a16:creationId xmlns:a16="http://schemas.microsoft.com/office/drawing/2014/main" id="{C4A28E87-C564-BF1D-A4E7-EE4D04C0E2C1}"/>
              </a:ext>
            </a:extLst>
          </p:cNvPr>
          <p:cNvSpPr>
            <a:spLocks noGrp="1"/>
          </p:cNvSpPr>
          <p:nvPr>
            <p:ph type="title"/>
          </p:nvPr>
        </p:nvSpPr>
        <p:spPr/>
        <p:txBody>
          <a:bodyPr/>
          <a:lstStyle/>
          <a:p>
            <a:r>
              <a:rPr lang="en-US"/>
              <a:t>Selected Builds</a:t>
            </a:r>
          </a:p>
        </p:txBody>
      </p:sp>
      <p:sp>
        <p:nvSpPr>
          <p:cNvPr id="5" name="Text Placeholder 4">
            <a:extLst>
              <a:ext uri="{FF2B5EF4-FFF2-40B4-BE49-F238E27FC236}">
                <a16:creationId xmlns:a16="http://schemas.microsoft.com/office/drawing/2014/main" id="{2AE5E550-C184-67F4-E905-5785EAF33B48}"/>
              </a:ext>
            </a:extLst>
          </p:cNvPr>
          <p:cNvSpPr>
            <a:spLocks noGrp="1"/>
          </p:cNvSpPr>
          <p:nvPr>
            <p:ph type="body" sz="quarter" idx="14"/>
          </p:nvPr>
        </p:nvSpPr>
        <p:spPr/>
        <p:txBody>
          <a:bodyPr>
            <a:normAutofit lnSpcReduction="10000"/>
          </a:bodyPr>
          <a:lstStyle/>
          <a:p>
            <a:endParaRPr lang="en-US"/>
          </a:p>
        </p:txBody>
      </p:sp>
      <p:graphicFrame>
        <p:nvGraphicFramePr>
          <p:cNvPr id="6" name="Table 5">
            <a:extLst>
              <a:ext uri="{FF2B5EF4-FFF2-40B4-BE49-F238E27FC236}">
                <a16:creationId xmlns:a16="http://schemas.microsoft.com/office/drawing/2014/main" id="{A47482C5-717E-D0E9-1373-2914BFABD96A}"/>
              </a:ext>
            </a:extLst>
          </p:cNvPr>
          <p:cNvGraphicFramePr>
            <a:graphicFrameLocks noGrp="1"/>
          </p:cNvGraphicFramePr>
          <p:nvPr>
            <p:extLst>
              <p:ext uri="{D42A27DB-BD31-4B8C-83A1-F6EECF244321}">
                <p14:modId xmlns:p14="http://schemas.microsoft.com/office/powerpoint/2010/main" val="3525162870"/>
              </p:ext>
            </p:extLst>
          </p:nvPr>
        </p:nvGraphicFramePr>
        <p:xfrm>
          <a:off x="518984" y="1362218"/>
          <a:ext cx="8526157" cy="3847314"/>
        </p:xfrm>
        <a:graphic>
          <a:graphicData uri="http://schemas.openxmlformats.org/drawingml/2006/table">
            <a:tbl>
              <a:tblPr firstRow="1" bandRow="1">
                <a:tableStyleId>{5C22544A-7EE6-4342-B048-85BDC9FD1C3A}</a:tableStyleId>
              </a:tblPr>
              <a:tblGrid>
                <a:gridCol w="3032599">
                  <a:extLst>
                    <a:ext uri="{9D8B030D-6E8A-4147-A177-3AD203B41FA5}">
                      <a16:colId xmlns:a16="http://schemas.microsoft.com/office/drawing/2014/main" val="1263553368"/>
                    </a:ext>
                  </a:extLst>
                </a:gridCol>
                <a:gridCol w="784794">
                  <a:extLst>
                    <a:ext uri="{9D8B030D-6E8A-4147-A177-3AD203B41FA5}">
                      <a16:colId xmlns:a16="http://schemas.microsoft.com/office/drawing/2014/main" val="1119014616"/>
                    </a:ext>
                  </a:extLst>
                </a:gridCol>
                <a:gridCol w="784794">
                  <a:extLst>
                    <a:ext uri="{9D8B030D-6E8A-4147-A177-3AD203B41FA5}">
                      <a16:colId xmlns:a16="http://schemas.microsoft.com/office/drawing/2014/main" val="1128100170"/>
                    </a:ext>
                  </a:extLst>
                </a:gridCol>
                <a:gridCol w="784794">
                  <a:extLst>
                    <a:ext uri="{9D8B030D-6E8A-4147-A177-3AD203B41FA5}">
                      <a16:colId xmlns:a16="http://schemas.microsoft.com/office/drawing/2014/main" val="670466618"/>
                    </a:ext>
                  </a:extLst>
                </a:gridCol>
                <a:gridCol w="784794">
                  <a:extLst>
                    <a:ext uri="{9D8B030D-6E8A-4147-A177-3AD203B41FA5}">
                      <a16:colId xmlns:a16="http://schemas.microsoft.com/office/drawing/2014/main" val="527939817"/>
                    </a:ext>
                  </a:extLst>
                </a:gridCol>
                <a:gridCol w="784794">
                  <a:extLst>
                    <a:ext uri="{9D8B030D-6E8A-4147-A177-3AD203B41FA5}">
                      <a16:colId xmlns:a16="http://schemas.microsoft.com/office/drawing/2014/main" val="2531675274"/>
                    </a:ext>
                  </a:extLst>
                </a:gridCol>
                <a:gridCol w="784794">
                  <a:extLst>
                    <a:ext uri="{9D8B030D-6E8A-4147-A177-3AD203B41FA5}">
                      <a16:colId xmlns:a16="http://schemas.microsoft.com/office/drawing/2014/main" val="3995398102"/>
                    </a:ext>
                  </a:extLst>
                </a:gridCol>
                <a:gridCol w="784794">
                  <a:extLst>
                    <a:ext uri="{9D8B030D-6E8A-4147-A177-3AD203B41FA5}">
                      <a16:colId xmlns:a16="http://schemas.microsoft.com/office/drawing/2014/main" val="2028843293"/>
                    </a:ext>
                  </a:extLst>
                </a:gridCol>
              </a:tblGrid>
              <a:tr h="330658">
                <a:tc>
                  <a:txBody>
                    <a:bodyPr/>
                    <a:lstStyle/>
                    <a:p>
                      <a:pPr algn="l" fontAlgn="ctr"/>
                      <a:r>
                        <a:rPr lang="en-US" sz="1200" b="1" i="0" u="none" strike="noStrike">
                          <a:solidFill>
                            <a:schemeClr val="bg1"/>
                          </a:solidFill>
                          <a:effectLst/>
                          <a:latin typeface="Century Gothic"/>
                        </a:rPr>
                        <a:t>Resource Type</a:t>
                      </a:r>
                    </a:p>
                  </a:txBody>
                  <a:tcPr marL="9525" marR="9525" marT="9525" marB="0" anchor="ctr"/>
                </a:tc>
                <a:tc>
                  <a:txBody>
                    <a:bodyPr/>
                    <a:lstStyle/>
                    <a:p>
                      <a:pPr algn="ctr" fontAlgn="ctr"/>
                      <a:r>
                        <a:rPr lang="en-US" sz="1200" b="1" i="0" u="none" strike="noStrike">
                          <a:solidFill>
                            <a:schemeClr val="bg1"/>
                          </a:solidFill>
                          <a:effectLst/>
                          <a:latin typeface="Century Gothic"/>
                        </a:rPr>
                        <a:t>2026</a:t>
                      </a:r>
                    </a:p>
                  </a:txBody>
                  <a:tcPr marL="9525" marR="9525" marT="9525" marB="0" anchor="ctr"/>
                </a:tc>
                <a:tc>
                  <a:txBody>
                    <a:bodyPr/>
                    <a:lstStyle/>
                    <a:p>
                      <a:pPr algn="ctr" fontAlgn="ctr"/>
                      <a:r>
                        <a:rPr lang="en-US" sz="1200" b="1" i="0" u="none" strike="noStrike">
                          <a:solidFill>
                            <a:schemeClr val="bg1"/>
                          </a:solidFill>
                          <a:effectLst/>
                          <a:latin typeface="Century Gothic"/>
                        </a:rPr>
                        <a:t>2028</a:t>
                      </a:r>
                    </a:p>
                  </a:txBody>
                  <a:tcPr marL="9525" marR="9525" marT="9525" marB="0" anchor="ctr"/>
                </a:tc>
                <a:tc>
                  <a:txBody>
                    <a:bodyPr/>
                    <a:lstStyle/>
                    <a:p>
                      <a:pPr algn="ctr" fontAlgn="ctr"/>
                      <a:r>
                        <a:rPr lang="en-US" sz="1200" b="1" i="0" u="none" strike="noStrike">
                          <a:solidFill>
                            <a:schemeClr val="bg1"/>
                          </a:solidFill>
                          <a:effectLst/>
                          <a:latin typeface="Century Gothic"/>
                        </a:rPr>
                        <a:t>2030</a:t>
                      </a:r>
                    </a:p>
                  </a:txBody>
                  <a:tcPr marL="9525" marR="9525" marT="9525" marB="0" anchor="ctr"/>
                </a:tc>
                <a:tc>
                  <a:txBody>
                    <a:bodyPr/>
                    <a:lstStyle/>
                    <a:p>
                      <a:pPr algn="ctr" fontAlgn="ctr"/>
                      <a:r>
                        <a:rPr lang="en-US" sz="1200" b="1" i="0" u="none" strike="noStrike">
                          <a:solidFill>
                            <a:schemeClr val="bg1"/>
                          </a:solidFill>
                          <a:effectLst/>
                          <a:latin typeface="Century Gothic"/>
                        </a:rPr>
                        <a:t>2031</a:t>
                      </a:r>
                    </a:p>
                  </a:txBody>
                  <a:tcPr marL="9525" marR="9525" marT="9525" marB="0" anchor="ctr"/>
                </a:tc>
                <a:tc>
                  <a:txBody>
                    <a:bodyPr/>
                    <a:lstStyle/>
                    <a:p>
                      <a:pPr algn="ctr" fontAlgn="ctr"/>
                      <a:r>
                        <a:rPr lang="en-US" sz="1200" b="1" i="0" u="none" strike="noStrike">
                          <a:solidFill>
                            <a:schemeClr val="bg1"/>
                          </a:solidFill>
                          <a:effectLst/>
                          <a:latin typeface="Century Gothic"/>
                        </a:rPr>
                        <a:t>2035</a:t>
                      </a:r>
                    </a:p>
                  </a:txBody>
                  <a:tcPr marL="9525" marR="9525" marT="9525" marB="0" anchor="ctr"/>
                </a:tc>
                <a:tc>
                  <a:txBody>
                    <a:bodyPr/>
                    <a:lstStyle/>
                    <a:p>
                      <a:pPr algn="ctr" fontAlgn="ctr"/>
                      <a:r>
                        <a:rPr lang="en-US" sz="1200" b="1" i="0" u="none" strike="noStrike">
                          <a:solidFill>
                            <a:schemeClr val="bg1"/>
                          </a:solidFill>
                          <a:effectLst/>
                          <a:latin typeface="Century Gothic"/>
                        </a:rPr>
                        <a:t>2040</a:t>
                      </a:r>
                    </a:p>
                  </a:txBody>
                  <a:tcPr marL="9525" marR="9525" marT="9525" marB="0" anchor="ctr"/>
                </a:tc>
                <a:tc>
                  <a:txBody>
                    <a:bodyPr/>
                    <a:lstStyle/>
                    <a:p>
                      <a:pPr algn="ctr" fontAlgn="ctr"/>
                      <a:r>
                        <a:rPr lang="en-US" sz="1200" b="1" i="0" u="none" strike="noStrike">
                          <a:solidFill>
                            <a:schemeClr val="bg1"/>
                          </a:solidFill>
                          <a:effectLst/>
                          <a:latin typeface="Century Gothic"/>
                        </a:rPr>
                        <a:t>2045</a:t>
                      </a:r>
                    </a:p>
                  </a:txBody>
                  <a:tcPr marL="9525" marR="9525" marT="9525" marB="0" anchor="ctr"/>
                </a:tc>
                <a:extLst>
                  <a:ext uri="{0D108BD9-81ED-4DB2-BD59-A6C34878D82A}">
                    <a16:rowId xmlns:a16="http://schemas.microsoft.com/office/drawing/2014/main" val="3331920493"/>
                  </a:ext>
                </a:extLst>
              </a:tr>
              <a:tr h="219791">
                <a:tc>
                  <a:txBody>
                    <a:bodyPr/>
                    <a:lstStyle/>
                    <a:p>
                      <a:pPr algn="l" fontAlgn="ctr"/>
                      <a:r>
                        <a:rPr lang="en-US" sz="1200" b="0" i="0" u="none" strike="noStrike">
                          <a:solidFill>
                            <a:srgbClr val="000000"/>
                          </a:solidFill>
                          <a:effectLst/>
                          <a:latin typeface="Century Gothic"/>
                        </a:rPr>
                        <a:t>Natural Gas</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extLst>
                  <a:ext uri="{0D108BD9-81ED-4DB2-BD59-A6C34878D82A}">
                    <a16:rowId xmlns:a16="http://schemas.microsoft.com/office/drawing/2014/main" val="3326278053"/>
                  </a:ext>
                </a:extLst>
              </a:tr>
              <a:tr h="219791">
                <a:tc>
                  <a:txBody>
                    <a:bodyPr/>
                    <a:lstStyle/>
                    <a:p>
                      <a:pPr algn="l" fontAlgn="ctr"/>
                      <a:r>
                        <a:rPr lang="en-US" sz="1200" b="0" i="0" u="none" strike="noStrike">
                          <a:solidFill>
                            <a:srgbClr val="000000"/>
                          </a:solidFill>
                          <a:effectLst/>
                          <a:latin typeface="Century Gothic"/>
                        </a:rPr>
                        <a:t>Geothermal</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0.1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0.6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2.4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2.4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3.2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3.2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3.2 </a:t>
                      </a:r>
                    </a:p>
                  </a:txBody>
                  <a:tcPr marL="9525" marR="9525" marT="9525" marB="0" anchor="ctr"/>
                </a:tc>
                <a:extLst>
                  <a:ext uri="{0D108BD9-81ED-4DB2-BD59-A6C34878D82A}">
                    <a16:rowId xmlns:a16="http://schemas.microsoft.com/office/drawing/2014/main" val="3091148899"/>
                  </a:ext>
                </a:extLst>
              </a:tr>
              <a:tr h="219791">
                <a:tc>
                  <a:txBody>
                    <a:bodyPr/>
                    <a:lstStyle/>
                    <a:p>
                      <a:pPr algn="l" fontAlgn="ctr"/>
                      <a:r>
                        <a:rPr lang="en-US" sz="1200" b="0" i="0" u="none" strike="noStrike">
                          <a:solidFill>
                            <a:srgbClr val="000000"/>
                          </a:solidFill>
                          <a:effectLst/>
                          <a:latin typeface="Century Gothic"/>
                        </a:rPr>
                        <a:t>Geothermal (Enhanced)</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0.7 </a:t>
                      </a:r>
                    </a:p>
                  </a:txBody>
                  <a:tcPr marL="9525" marR="9525" marT="9525" marB="0" anchor="ctr"/>
                </a:tc>
                <a:extLst>
                  <a:ext uri="{0D108BD9-81ED-4DB2-BD59-A6C34878D82A}">
                    <a16:rowId xmlns:a16="http://schemas.microsoft.com/office/drawing/2014/main" val="3468292889"/>
                  </a:ext>
                </a:extLst>
              </a:tr>
              <a:tr h="219791">
                <a:tc>
                  <a:txBody>
                    <a:bodyPr/>
                    <a:lstStyle/>
                    <a:p>
                      <a:pPr algn="l" fontAlgn="ctr"/>
                      <a:r>
                        <a:rPr lang="en-US" sz="1200" b="0" i="0" u="none" strike="noStrike">
                          <a:solidFill>
                            <a:srgbClr val="000000"/>
                          </a:solidFill>
                          <a:effectLst/>
                          <a:latin typeface="Century Gothic"/>
                        </a:rPr>
                        <a:t>Biomass</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0.0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0.0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0.0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0.0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0.0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0.0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0.0 </a:t>
                      </a:r>
                    </a:p>
                  </a:txBody>
                  <a:tcPr marL="9525" marR="9525" marT="9525" marB="0" anchor="ctr"/>
                </a:tc>
                <a:extLst>
                  <a:ext uri="{0D108BD9-81ED-4DB2-BD59-A6C34878D82A}">
                    <a16:rowId xmlns:a16="http://schemas.microsoft.com/office/drawing/2014/main" val="61148119"/>
                  </a:ext>
                </a:extLst>
              </a:tr>
              <a:tr h="219791">
                <a:tc>
                  <a:txBody>
                    <a:bodyPr/>
                    <a:lstStyle/>
                    <a:p>
                      <a:pPr algn="l" fontAlgn="ctr"/>
                      <a:r>
                        <a:rPr lang="en-US" sz="1200" b="0" i="0" u="none" strike="noStrike">
                          <a:solidFill>
                            <a:srgbClr val="000000"/>
                          </a:solidFill>
                          <a:effectLst/>
                          <a:latin typeface="Century Gothic"/>
                        </a:rPr>
                        <a:t>In-State Wind</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0.3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0.8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1.3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2.3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6.3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8.3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10.9 </a:t>
                      </a:r>
                    </a:p>
                  </a:txBody>
                  <a:tcPr marL="9525" marR="9525" marT="9525" marB="0" anchor="ctr"/>
                </a:tc>
                <a:extLst>
                  <a:ext uri="{0D108BD9-81ED-4DB2-BD59-A6C34878D82A}">
                    <a16:rowId xmlns:a16="http://schemas.microsoft.com/office/drawing/2014/main" val="1503958515"/>
                  </a:ext>
                </a:extLst>
              </a:tr>
              <a:tr h="219791">
                <a:tc>
                  <a:txBody>
                    <a:bodyPr/>
                    <a:lstStyle/>
                    <a:p>
                      <a:pPr algn="l" fontAlgn="ctr"/>
                      <a:r>
                        <a:rPr lang="en-US" sz="1200" b="0" i="0" u="none" strike="noStrike">
                          <a:solidFill>
                            <a:srgbClr val="000000"/>
                          </a:solidFill>
                          <a:effectLst/>
                          <a:latin typeface="Century Gothic"/>
                        </a:rPr>
                        <a:t>Out-of-State Wind</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1.4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4.0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5.5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5.5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7.0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15.8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19.0 </a:t>
                      </a:r>
                    </a:p>
                  </a:txBody>
                  <a:tcPr marL="9525" marR="9525" marT="9525" marB="0" anchor="ctr"/>
                </a:tc>
                <a:extLst>
                  <a:ext uri="{0D108BD9-81ED-4DB2-BD59-A6C34878D82A}">
                    <a16:rowId xmlns:a16="http://schemas.microsoft.com/office/drawing/2014/main" val="425795538"/>
                  </a:ext>
                </a:extLst>
              </a:tr>
              <a:tr h="219791">
                <a:tc>
                  <a:txBody>
                    <a:bodyPr/>
                    <a:lstStyle/>
                    <a:p>
                      <a:pPr algn="l" fontAlgn="ctr"/>
                      <a:r>
                        <a:rPr lang="en-US" sz="1200" b="0" i="0" u="none" strike="noStrike">
                          <a:solidFill>
                            <a:srgbClr val="000000"/>
                          </a:solidFill>
                          <a:effectLst/>
                          <a:latin typeface="Century Gothic"/>
                        </a:rPr>
                        <a:t>Offshore Wind</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extLst>
                  <a:ext uri="{0D108BD9-81ED-4DB2-BD59-A6C34878D82A}">
                    <a16:rowId xmlns:a16="http://schemas.microsoft.com/office/drawing/2014/main" val="2550865544"/>
                  </a:ext>
                </a:extLst>
              </a:tr>
              <a:tr h="219791">
                <a:tc>
                  <a:txBody>
                    <a:bodyPr/>
                    <a:lstStyle/>
                    <a:p>
                      <a:pPr algn="l" fontAlgn="ctr"/>
                      <a:r>
                        <a:rPr lang="en-US" sz="1200" b="0" i="0" u="none" strike="noStrike">
                          <a:solidFill>
                            <a:srgbClr val="000000"/>
                          </a:solidFill>
                          <a:effectLst/>
                          <a:latin typeface="Century Gothic"/>
                        </a:rPr>
                        <a:t>Solar</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4.0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12.0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28.1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32.8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53.4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65.3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82.7 </a:t>
                      </a:r>
                    </a:p>
                  </a:txBody>
                  <a:tcPr marL="9525" marR="9525" marT="9525" marB="0" anchor="ctr"/>
                </a:tc>
                <a:extLst>
                  <a:ext uri="{0D108BD9-81ED-4DB2-BD59-A6C34878D82A}">
                    <a16:rowId xmlns:a16="http://schemas.microsoft.com/office/drawing/2014/main" val="3901318074"/>
                  </a:ext>
                </a:extLst>
              </a:tr>
              <a:tr h="219791">
                <a:tc>
                  <a:txBody>
                    <a:bodyPr/>
                    <a:lstStyle/>
                    <a:p>
                      <a:pPr algn="l" fontAlgn="ctr"/>
                      <a:r>
                        <a:rPr lang="en-US" sz="1200" b="0" i="0" u="none" strike="noStrike">
                          <a:solidFill>
                            <a:srgbClr val="000000"/>
                          </a:solidFill>
                          <a:effectLst/>
                          <a:latin typeface="Century Gothic"/>
                        </a:rPr>
                        <a:t>Li-ion Battery (4-hr)</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2.3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4.4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4.4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4.4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4.4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4.4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6.8 </a:t>
                      </a:r>
                    </a:p>
                  </a:txBody>
                  <a:tcPr marL="9525" marR="9525" marT="9525" marB="0" anchor="ctr"/>
                </a:tc>
                <a:extLst>
                  <a:ext uri="{0D108BD9-81ED-4DB2-BD59-A6C34878D82A}">
                    <a16:rowId xmlns:a16="http://schemas.microsoft.com/office/drawing/2014/main" val="1798050809"/>
                  </a:ext>
                </a:extLst>
              </a:tr>
              <a:tr h="219791">
                <a:tc>
                  <a:txBody>
                    <a:bodyPr/>
                    <a:lstStyle/>
                    <a:p>
                      <a:pPr algn="l" fontAlgn="ctr"/>
                      <a:r>
                        <a:rPr lang="en-US" sz="1200" b="0" i="0" u="none" strike="noStrike">
                          <a:solidFill>
                            <a:srgbClr val="000000"/>
                          </a:solidFill>
                          <a:effectLst/>
                          <a:latin typeface="Century Gothic"/>
                        </a:rPr>
                        <a:t>Li-ion Battery (8-hr)</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0.1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1.7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6.4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7.7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14.0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14.0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21.1 </a:t>
                      </a:r>
                    </a:p>
                  </a:txBody>
                  <a:tcPr marL="9525" marR="9525" marT="9525" marB="0" anchor="ctr"/>
                </a:tc>
                <a:extLst>
                  <a:ext uri="{0D108BD9-81ED-4DB2-BD59-A6C34878D82A}">
                    <a16:rowId xmlns:a16="http://schemas.microsoft.com/office/drawing/2014/main" val="2403420509"/>
                  </a:ext>
                </a:extLst>
              </a:tr>
              <a:tr h="219791">
                <a:tc>
                  <a:txBody>
                    <a:bodyPr/>
                    <a:lstStyle/>
                    <a:p>
                      <a:pPr algn="l" fontAlgn="ctr"/>
                      <a:r>
                        <a:rPr lang="en-US" sz="1200" b="0" i="0" u="none" strike="noStrike">
                          <a:solidFill>
                            <a:srgbClr val="000000"/>
                          </a:solidFill>
                          <a:effectLst/>
                          <a:latin typeface="Century Gothic"/>
                        </a:rPr>
                        <a:t>Location Constrained Storage (12-hr)</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0.3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2.1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3.9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8.0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8.5 </a:t>
                      </a:r>
                    </a:p>
                  </a:txBody>
                  <a:tcPr marL="9525" marR="9525" marT="9525" marB="0" anchor="ctr"/>
                </a:tc>
                <a:extLst>
                  <a:ext uri="{0D108BD9-81ED-4DB2-BD59-A6C34878D82A}">
                    <a16:rowId xmlns:a16="http://schemas.microsoft.com/office/drawing/2014/main" val="2026887331"/>
                  </a:ext>
                </a:extLst>
              </a:tr>
              <a:tr h="219791">
                <a:tc>
                  <a:txBody>
                    <a:bodyPr/>
                    <a:lstStyle/>
                    <a:p>
                      <a:pPr algn="l" fontAlgn="ctr"/>
                      <a:r>
                        <a:rPr lang="en-US" sz="1200" b="0" i="0" u="none" strike="noStrike">
                          <a:solidFill>
                            <a:srgbClr val="000000"/>
                          </a:solidFill>
                          <a:effectLst/>
                          <a:latin typeface="Century Gothic"/>
                        </a:rPr>
                        <a:t>Generic Long Duration Storage (12-hr)</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extLst>
                  <a:ext uri="{0D108BD9-81ED-4DB2-BD59-A6C34878D82A}">
                    <a16:rowId xmlns:a16="http://schemas.microsoft.com/office/drawing/2014/main" val="3794135009"/>
                  </a:ext>
                </a:extLst>
              </a:tr>
              <a:tr h="21979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mn-lt"/>
                        </a:rPr>
                        <a:t>Generic Long Duration Storage (24-hr)</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extLst>
                  <a:ext uri="{0D108BD9-81ED-4DB2-BD59-A6C34878D82A}">
                    <a16:rowId xmlns:a16="http://schemas.microsoft.com/office/drawing/2014/main" val="3558274830"/>
                  </a:ext>
                </a:extLst>
              </a:tr>
              <a:tr h="21979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mn-lt"/>
                        </a:rPr>
                        <a:t>Generic Long Duration Storage (100-hr)</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extLst>
                  <a:ext uri="{0D108BD9-81ED-4DB2-BD59-A6C34878D82A}">
                    <a16:rowId xmlns:a16="http://schemas.microsoft.com/office/drawing/2014/main" val="2051703261"/>
                  </a:ext>
                </a:extLst>
              </a:tr>
              <a:tr h="219791">
                <a:tc>
                  <a:txBody>
                    <a:bodyPr/>
                    <a:lstStyle/>
                    <a:p>
                      <a:pPr algn="l" fontAlgn="ctr"/>
                      <a:r>
                        <a:rPr lang="en-US" sz="1200" b="0" i="0" u="none" strike="noStrike">
                          <a:solidFill>
                            <a:srgbClr val="000000"/>
                          </a:solidFill>
                          <a:effectLst/>
                          <a:latin typeface="Century Gothic"/>
                        </a:rPr>
                        <a:t>Shed DR</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   </a:t>
                      </a:r>
                    </a:p>
                  </a:txBody>
                  <a:tcPr marL="9525" marR="9525" marT="9525" marB="0" anchor="ctr"/>
                </a:tc>
                <a:extLst>
                  <a:ext uri="{0D108BD9-81ED-4DB2-BD59-A6C34878D82A}">
                    <a16:rowId xmlns:a16="http://schemas.microsoft.com/office/drawing/2014/main" val="527221543"/>
                  </a:ext>
                </a:extLst>
              </a:tr>
              <a:tr h="219791">
                <a:tc>
                  <a:txBody>
                    <a:bodyPr/>
                    <a:lstStyle/>
                    <a:p>
                      <a:pPr algn="l" fontAlgn="ctr"/>
                      <a:r>
                        <a:rPr lang="en-US" sz="1200" b="0" i="0" u="none" strike="noStrike">
                          <a:solidFill>
                            <a:srgbClr val="000000"/>
                          </a:solidFill>
                          <a:effectLst/>
                          <a:latin typeface="Century Gothic"/>
                        </a:rPr>
                        <a:t>Gas Capacity Not Retained</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(0.3)</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(0.3)</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(0.3)</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(0.3)</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(0.3)</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(0.3)</a:t>
                      </a:r>
                    </a:p>
                  </a:txBody>
                  <a:tcPr marL="9525" marR="9525" marT="9525" marB="0" anchor="ctr"/>
                </a:tc>
                <a:tc>
                  <a:txBody>
                    <a:bodyPr/>
                    <a:lstStyle/>
                    <a:p>
                      <a:pPr algn="l" fontAlgn="ctr"/>
                      <a:r>
                        <a:rPr lang="en-US" sz="1100" b="0" i="0" u="none" strike="noStrike">
                          <a:solidFill>
                            <a:srgbClr val="000000"/>
                          </a:solidFill>
                          <a:effectLst/>
                          <a:latin typeface="Century Gothic" panose="020B0502020202020204" pitchFamily="34" charset="0"/>
                        </a:rPr>
                        <a:t>         (0.3)</a:t>
                      </a:r>
                    </a:p>
                  </a:txBody>
                  <a:tcPr marL="9525" marR="9525" marT="9525" marB="0" anchor="ctr"/>
                </a:tc>
                <a:extLst>
                  <a:ext uri="{0D108BD9-81ED-4DB2-BD59-A6C34878D82A}">
                    <a16:rowId xmlns:a16="http://schemas.microsoft.com/office/drawing/2014/main" val="238797615"/>
                  </a:ext>
                </a:extLst>
              </a:tr>
            </a:tbl>
          </a:graphicData>
        </a:graphic>
      </p:graphicFrame>
      <p:sp>
        <p:nvSpPr>
          <p:cNvPr id="2" name="Rectangle 1">
            <a:extLst>
              <a:ext uri="{FF2B5EF4-FFF2-40B4-BE49-F238E27FC236}">
                <a16:creationId xmlns:a16="http://schemas.microsoft.com/office/drawing/2014/main" id="{3AA64F35-D659-8FC8-B6C4-AC30E2DEADB3}"/>
              </a:ext>
            </a:extLst>
          </p:cNvPr>
          <p:cNvSpPr/>
          <p:nvPr/>
        </p:nvSpPr>
        <p:spPr>
          <a:xfrm>
            <a:off x="3545802" y="4995008"/>
            <a:ext cx="5488868" cy="213096"/>
          </a:xfrm>
          <a:prstGeom prst="rect">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856D4D-F4BE-C089-05F4-AD3F0753DFC0}"/>
              </a:ext>
            </a:extLst>
          </p:cNvPr>
          <p:cNvSpPr/>
          <p:nvPr/>
        </p:nvSpPr>
        <p:spPr>
          <a:xfrm>
            <a:off x="6663559" y="2577589"/>
            <a:ext cx="2344133" cy="447694"/>
          </a:xfrm>
          <a:prstGeom prst="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43255C-A32A-A296-812B-A3E8279D0E5C}"/>
              </a:ext>
            </a:extLst>
          </p:cNvPr>
          <p:cNvSpPr/>
          <p:nvPr/>
        </p:nvSpPr>
        <p:spPr>
          <a:xfrm>
            <a:off x="8262257" y="3483873"/>
            <a:ext cx="743168" cy="606547"/>
          </a:xfrm>
          <a:prstGeom prst="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FC6D24-64F1-AD53-0424-26FA1BA613E3}"/>
              </a:ext>
            </a:extLst>
          </p:cNvPr>
          <p:cNvSpPr/>
          <p:nvPr/>
        </p:nvSpPr>
        <p:spPr>
          <a:xfrm>
            <a:off x="8262257" y="3236111"/>
            <a:ext cx="743168" cy="214525"/>
          </a:xfrm>
          <a:prstGeom prst="rect">
            <a:avLst/>
          </a:prstGeom>
          <a:noFill/>
          <a:ln w="28575">
            <a:solidFill>
              <a:srgbClr val="FFB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40654E-575C-5389-DC95-CAC7BE66C705}"/>
              </a:ext>
            </a:extLst>
          </p:cNvPr>
          <p:cNvSpPr/>
          <p:nvPr/>
        </p:nvSpPr>
        <p:spPr>
          <a:xfrm>
            <a:off x="6674069" y="1898374"/>
            <a:ext cx="2339372" cy="46357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490DF0F-1D3B-BF18-CD80-BE0C567361F3}"/>
              </a:ext>
            </a:extLst>
          </p:cNvPr>
          <p:cNvSpPr txBox="1"/>
          <p:nvPr/>
        </p:nvSpPr>
        <p:spPr>
          <a:xfrm>
            <a:off x="9072653" y="3281035"/>
            <a:ext cx="3119347" cy="1077218"/>
          </a:xfrm>
          <a:prstGeom prst="rect">
            <a:avLst/>
          </a:prstGeom>
          <a:noFill/>
        </p:spPr>
        <p:txBody>
          <a:bodyPr wrap="square" rtlCol="0">
            <a:spAutoFit/>
          </a:bodyPr>
          <a:lstStyle/>
          <a:p>
            <a:r>
              <a:rPr lang="en-US" sz="1600"/>
              <a:t>Almost all available onshore </a:t>
            </a:r>
            <a:r>
              <a:rPr lang="en-US" sz="1600">
                <a:solidFill>
                  <a:srgbClr val="00B0F0"/>
                </a:solidFill>
              </a:rPr>
              <a:t>wind</a:t>
            </a:r>
            <a:r>
              <a:rPr lang="en-US" sz="1600"/>
              <a:t> is selected by 2045; near-term in-state wind build limits through 2035 are met</a:t>
            </a:r>
          </a:p>
        </p:txBody>
      </p:sp>
      <p:sp>
        <p:nvSpPr>
          <p:cNvPr id="12" name="TextBox 11">
            <a:extLst>
              <a:ext uri="{FF2B5EF4-FFF2-40B4-BE49-F238E27FC236}">
                <a16:creationId xmlns:a16="http://schemas.microsoft.com/office/drawing/2014/main" id="{20885CA0-E702-1337-2DC5-6B3880760014}"/>
              </a:ext>
            </a:extLst>
          </p:cNvPr>
          <p:cNvSpPr txBox="1"/>
          <p:nvPr/>
        </p:nvSpPr>
        <p:spPr>
          <a:xfrm>
            <a:off x="9072654" y="4626378"/>
            <a:ext cx="2919650" cy="1077218"/>
          </a:xfrm>
          <a:prstGeom prst="rect">
            <a:avLst/>
          </a:prstGeom>
          <a:noFill/>
        </p:spPr>
        <p:txBody>
          <a:bodyPr wrap="square" rtlCol="0">
            <a:spAutoFit/>
          </a:bodyPr>
          <a:lstStyle/>
          <a:p>
            <a:r>
              <a:rPr lang="en-US" sz="1600">
                <a:solidFill>
                  <a:srgbClr val="FFC000"/>
                </a:solidFill>
              </a:rPr>
              <a:t>Solar</a:t>
            </a:r>
            <a:r>
              <a:rPr lang="en-US" sz="1600"/>
              <a:t> and </a:t>
            </a:r>
            <a:r>
              <a:rPr lang="en-US" sz="1600">
                <a:solidFill>
                  <a:srgbClr val="7030A0"/>
                </a:solidFill>
              </a:rPr>
              <a:t>storage</a:t>
            </a:r>
            <a:r>
              <a:rPr lang="en-US" sz="1600"/>
              <a:t> are the least-cost resources that scale to meet growing GHG-free energy demand</a:t>
            </a:r>
          </a:p>
        </p:txBody>
      </p:sp>
      <p:sp>
        <p:nvSpPr>
          <p:cNvPr id="13" name="TextBox 12">
            <a:extLst>
              <a:ext uri="{FF2B5EF4-FFF2-40B4-BE49-F238E27FC236}">
                <a16:creationId xmlns:a16="http://schemas.microsoft.com/office/drawing/2014/main" id="{9AEF1BDB-BA4E-00AD-98BE-23B0767743DD}"/>
              </a:ext>
            </a:extLst>
          </p:cNvPr>
          <p:cNvSpPr txBox="1"/>
          <p:nvPr/>
        </p:nvSpPr>
        <p:spPr>
          <a:xfrm>
            <a:off x="500406" y="5292225"/>
            <a:ext cx="7051462" cy="338554"/>
          </a:xfrm>
          <a:prstGeom prst="rect">
            <a:avLst/>
          </a:prstGeom>
          <a:noFill/>
        </p:spPr>
        <p:txBody>
          <a:bodyPr wrap="square" lIns="91440" tIns="45720" rIns="91440" bIns="45720" rtlCol="0" anchor="t">
            <a:spAutoFit/>
          </a:bodyPr>
          <a:lstStyle/>
          <a:p>
            <a:r>
              <a:rPr lang="en-US" sz="1600"/>
              <a:t>Small amounts of </a:t>
            </a:r>
            <a:r>
              <a:rPr lang="en-US" sz="1600">
                <a:solidFill>
                  <a:schemeClr val="tx1">
                    <a:lumMod val="50000"/>
                    <a:lumOff val="50000"/>
                  </a:schemeClr>
                </a:solidFill>
              </a:rPr>
              <a:t>gas</a:t>
            </a:r>
            <a:r>
              <a:rPr lang="en-US" sz="1600"/>
              <a:t> with high fixed O&amp;M are not retained early on</a:t>
            </a:r>
          </a:p>
        </p:txBody>
      </p:sp>
      <p:sp>
        <p:nvSpPr>
          <p:cNvPr id="14" name="TextBox 13">
            <a:extLst>
              <a:ext uri="{FF2B5EF4-FFF2-40B4-BE49-F238E27FC236}">
                <a16:creationId xmlns:a16="http://schemas.microsoft.com/office/drawing/2014/main" id="{B7D57F32-80DB-A48A-3289-3344BD16928F}"/>
              </a:ext>
            </a:extLst>
          </p:cNvPr>
          <p:cNvSpPr txBox="1"/>
          <p:nvPr/>
        </p:nvSpPr>
        <p:spPr>
          <a:xfrm>
            <a:off x="9072653" y="1307168"/>
            <a:ext cx="2889851" cy="1815882"/>
          </a:xfrm>
          <a:prstGeom prst="rect">
            <a:avLst/>
          </a:prstGeom>
          <a:noFill/>
        </p:spPr>
        <p:txBody>
          <a:bodyPr wrap="square" rtlCol="0">
            <a:spAutoFit/>
          </a:bodyPr>
          <a:lstStyle/>
          <a:p>
            <a:r>
              <a:rPr lang="en-US" sz="1600">
                <a:solidFill>
                  <a:srgbClr val="C00000"/>
                </a:solidFill>
              </a:rPr>
              <a:t>Geothermal</a:t>
            </a:r>
            <a:r>
              <a:rPr lang="en-US" sz="1600"/>
              <a:t> is selected for reliability needs due to its high ELCC; most of the conventional geothermal potential is built out by 2035, and additional EGS is built in 2045</a:t>
            </a:r>
            <a:endParaRPr lang="en-US" sz="1600">
              <a:highlight>
                <a:srgbClr val="FFFF00"/>
              </a:highlight>
            </a:endParaRPr>
          </a:p>
        </p:txBody>
      </p:sp>
    </p:spTree>
    <p:extLst>
      <p:ext uri="{BB962C8B-B14F-4D97-AF65-F5344CB8AC3E}">
        <p14:creationId xmlns:p14="http://schemas.microsoft.com/office/powerpoint/2010/main" val="3415898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69894-A314-EB87-9494-5BC1D63F506A}"/>
              </a:ext>
            </a:extLst>
          </p:cNvPr>
          <p:cNvSpPr>
            <a:spLocks noGrp="1"/>
          </p:cNvSpPr>
          <p:nvPr>
            <p:ph type="title"/>
          </p:nvPr>
        </p:nvSpPr>
        <p:spPr/>
        <p:txBody>
          <a:bodyPr/>
          <a:lstStyle/>
          <a:p>
            <a:r>
              <a:rPr lang="en-US"/>
              <a:t>Key Input Changes Since 25-26 TPP</a:t>
            </a:r>
          </a:p>
        </p:txBody>
      </p:sp>
      <p:sp>
        <p:nvSpPr>
          <p:cNvPr id="3" name="Text Placeholder 2">
            <a:extLst>
              <a:ext uri="{FF2B5EF4-FFF2-40B4-BE49-F238E27FC236}">
                <a16:creationId xmlns:a16="http://schemas.microsoft.com/office/drawing/2014/main" id="{F32CEEE8-AE26-B5E7-2F06-02A31CA8A90C}"/>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0DB32BDC-0DF1-020A-847E-8812B50F2057}"/>
              </a:ext>
            </a:extLst>
          </p:cNvPr>
          <p:cNvSpPr>
            <a:spLocks noGrp="1"/>
          </p:cNvSpPr>
          <p:nvPr>
            <p:ph type="sldNum" sz="quarter" idx="12"/>
          </p:nvPr>
        </p:nvSpPr>
        <p:spPr/>
        <p:txBody>
          <a:bodyPr/>
          <a:lstStyle/>
          <a:p>
            <a:fld id="{1C4126A1-9282-4A82-AC02-A59AF4A969C8}" type="slidenum">
              <a:rPr lang="en-US" smtClean="0"/>
              <a:t>2</a:t>
            </a:fld>
            <a:endParaRPr lang="en-US"/>
          </a:p>
        </p:txBody>
      </p:sp>
    </p:spTree>
    <p:extLst>
      <p:ext uri="{BB962C8B-B14F-4D97-AF65-F5344CB8AC3E}">
        <p14:creationId xmlns:p14="http://schemas.microsoft.com/office/powerpoint/2010/main" val="2091678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5FB75-AEDC-FB51-1398-14F10422710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E1E1034-8C2E-B664-C8A3-F1E0286C04E5}"/>
              </a:ext>
            </a:extLst>
          </p:cNvPr>
          <p:cNvSpPr>
            <a:spLocks noGrp="1"/>
          </p:cNvSpPr>
          <p:nvPr>
            <p:ph type="sldNum" sz="quarter" idx="12"/>
          </p:nvPr>
        </p:nvSpPr>
        <p:spPr/>
        <p:txBody>
          <a:bodyPr/>
          <a:lstStyle/>
          <a:p>
            <a:fld id="{1C4126A1-9282-4A82-AC02-A59AF4A969C8}" type="slidenum">
              <a:rPr lang="en-US" smtClean="0"/>
              <a:t>20</a:t>
            </a:fld>
            <a:endParaRPr lang="en-US"/>
          </a:p>
        </p:txBody>
      </p:sp>
      <p:sp>
        <p:nvSpPr>
          <p:cNvPr id="4" name="Title 3">
            <a:extLst>
              <a:ext uri="{FF2B5EF4-FFF2-40B4-BE49-F238E27FC236}">
                <a16:creationId xmlns:a16="http://schemas.microsoft.com/office/drawing/2014/main" id="{FE219E92-DBAA-2CC1-4D98-3A0E818A6B1F}"/>
              </a:ext>
            </a:extLst>
          </p:cNvPr>
          <p:cNvSpPr>
            <a:spLocks noGrp="1"/>
          </p:cNvSpPr>
          <p:nvPr>
            <p:ph type="title"/>
          </p:nvPr>
        </p:nvSpPr>
        <p:spPr/>
        <p:txBody>
          <a:bodyPr>
            <a:normAutofit/>
          </a:bodyPr>
          <a:lstStyle/>
          <a:p>
            <a:r>
              <a:rPr lang="en-US"/>
              <a:t>Reliability and Energy Mix</a:t>
            </a:r>
          </a:p>
        </p:txBody>
      </p:sp>
      <p:sp>
        <p:nvSpPr>
          <p:cNvPr id="5" name="Text Placeholder 4">
            <a:extLst>
              <a:ext uri="{FF2B5EF4-FFF2-40B4-BE49-F238E27FC236}">
                <a16:creationId xmlns:a16="http://schemas.microsoft.com/office/drawing/2014/main" id="{385A752B-1B2B-10AD-273E-DF2B3177C792}"/>
              </a:ext>
            </a:extLst>
          </p:cNvPr>
          <p:cNvSpPr>
            <a:spLocks noGrp="1"/>
          </p:cNvSpPr>
          <p:nvPr>
            <p:ph type="body" sz="quarter" idx="14"/>
          </p:nvPr>
        </p:nvSpPr>
        <p:spPr/>
        <p:txBody>
          <a:bodyPr>
            <a:normAutofit lnSpcReduction="10000"/>
          </a:bodyPr>
          <a:lstStyle/>
          <a:p>
            <a:endParaRPr lang="en-US"/>
          </a:p>
        </p:txBody>
      </p:sp>
      <p:pic>
        <p:nvPicPr>
          <p:cNvPr id="7" name="Picture 6">
            <a:extLst>
              <a:ext uri="{FF2B5EF4-FFF2-40B4-BE49-F238E27FC236}">
                <a16:creationId xmlns:a16="http://schemas.microsoft.com/office/drawing/2014/main" id="{C8825406-4435-4F69-2FCE-CADE184EAA86}"/>
              </a:ext>
            </a:extLst>
          </p:cNvPr>
          <p:cNvPicPr>
            <a:picLocks noChangeAspect="1"/>
          </p:cNvPicPr>
          <p:nvPr/>
        </p:nvPicPr>
        <p:blipFill>
          <a:blip r:embed="rId2"/>
          <a:stretch>
            <a:fillRect/>
          </a:stretch>
        </p:blipFill>
        <p:spPr>
          <a:xfrm>
            <a:off x="554037" y="1636713"/>
            <a:ext cx="5397500" cy="4584700"/>
          </a:xfrm>
          <a:prstGeom prst="rect">
            <a:avLst/>
          </a:prstGeom>
        </p:spPr>
      </p:pic>
      <p:pic>
        <p:nvPicPr>
          <p:cNvPr id="8" name="Picture 7">
            <a:extLst>
              <a:ext uri="{FF2B5EF4-FFF2-40B4-BE49-F238E27FC236}">
                <a16:creationId xmlns:a16="http://schemas.microsoft.com/office/drawing/2014/main" id="{92E311D0-3022-25DA-C4DC-F409112BA453}"/>
              </a:ext>
            </a:extLst>
          </p:cNvPr>
          <p:cNvPicPr>
            <a:picLocks noChangeAspect="1"/>
          </p:cNvPicPr>
          <p:nvPr/>
        </p:nvPicPr>
        <p:blipFill>
          <a:blip r:embed="rId3"/>
          <a:stretch>
            <a:fillRect/>
          </a:stretch>
        </p:blipFill>
        <p:spPr>
          <a:xfrm>
            <a:off x="6156325" y="1658937"/>
            <a:ext cx="5422900" cy="4597400"/>
          </a:xfrm>
          <a:prstGeom prst="rect">
            <a:avLst/>
          </a:prstGeom>
        </p:spPr>
      </p:pic>
      <p:sp>
        <p:nvSpPr>
          <p:cNvPr id="2" name="TextBox 1">
            <a:extLst>
              <a:ext uri="{FF2B5EF4-FFF2-40B4-BE49-F238E27FC236}">
                <a16:creationId xmlns:a16="http://schemas.microsoft.com/office/drawing/2014/main" id="{A99C587B-8FC8-72F5-2D38-3AB7BE5DCC12}"/>
              </a:ext>
            </a:extLst>
          </p:cNvPr>
          <p:cNvSpPr txBox="1"/>
          <p:nvPr/>
        </p:nvSpPr>
        <p:spPr>
          <a:xfrm>
            <a:off x="1292772" y="2175208"/>
            <a:ext cx="2469931" cy="73866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t>Solar &amp; Storage, followed by gas, have the largest reliability contributions</a:t>
            </a:r>
          </a:p>
        </p:txBody>
      </p:sp>
      <p:sp>
        <p:nvSpPr>
          <p:cNvPr id="6" name="TextBox 5">
            <a:extLst>
              <a:ext uri="{FF2B5EF4-FFF2-40B4-BE49-F238E27FC236}">
                <a16:creationId xmlns:a16="http://schemas.microsoft.com/office/drawing/2014/main" id="{02813ED3-3DFF-0077-D6F1-4CB9916799A3}"/>
              </a:ext>
            </a:extLst>
          </p:cNvPr>
          <p:cNvSpPr txBox="1"/>
          <p:nvPr/>
        </p:nvSpPr>
        <p:spPr>
          <a:xfrm>
            <a:off x="6584731" y="2306587"/>
            <a:ext cx="2117835" cy="73866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t>Gas capacity factor drops to &lt;10% by 2030 and &lt;5% by 2045</a:t>
            </a:r>
          </a:p>
        </p:txBody>
      </p:sp>
    </p:spTree>
    <p:extLst>
      <p:ext uri="{BB962C8B-B14F-4D97-AF65-F5344CB8AC3E}">
        <p14:creationId xmlns:p14="http://schemas.microsoft.com/office/powerpoint/2010/main" val="1135886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A9CFD-5F55-6045-9E5D-9D597E5748D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66C51D-CB4B-CA59-998F-BA9AFA78762A}"/>
              </a:ext>
            </a:extLst>
          </p:cNvPr>
          <p:cNvSpPr>
            <a:spLocks noGrp="1"/>
          </p:cNvSpPr>
          <p:nvPr>
            <p:ph type="sldNum" sz="quarter" idx="12"/>
          </p:nvPr>
        </p:nvSpPr>
        <p:spPr/>
        <p:txBody>
          <a:bodyPr/>
          <a:lstStyle/>
          <a:p>
            <a:fld id="{1C4126A1-9282-4A82-AC02-A59AF4A969C8}" type="slidenum">
              <a:rPr lang="en-US" smtClean="0"/>
              <a:t>21</a:t>
            </a:fld>
            <a:endParaRPr lang="en-US"/>
          </a:p>
        </p:txBody>
      </p:sp>
      <p:sp>
        <p:nvSpPr>
          <p:cNvPr id="4" name="Title 3">
            <a:extLst>
              <a:ext uri="{FF2B5EF4-FFF2-40B4-BE49-F238E27FC236}">
                <a16:creationId xmlns:a16="http://schemas.microsoft.com/office/drawing/2014/main" id="{7A82269B-9518-31B7-5C85-0D58213F149C}"/>
              </a:ext>
            </a:extLst>
          </p:cNvPr>
          <p:cNvSpPr>
            <a:spLocks noGrp="1"/>
          </p:cNvSpPr>
          <p:nvPr>
            <p:ph type="title"/>
          </p:nvPr>
        </p:nvSpPr>
        <p:spPr/>
        <p:txBody>
          <a:bodyPr>
            <a:normAutofit/>
          </a:bodyPr>
          <a:lstStyle/>
          <a:p>
            <a:r>
              <a:rPr lang="en-US"/>
              <a:t>PRM (Reliability) and GHG Constraints</a:t>
            </a:r>
          </a:p>
        </p:txBody>
      </p:sp>
      <p:sp>
        <p:nvSpPr>
          <p:cNvPr id="5" name="Text Placeholder 4">
            <a:extLst>
              <a:ext uri="{FF2B5EF4-FFF2-40B4-BE49-F238E27FC236}">
                <a16:creationId xmlns:a16="http://schemas.microsoft.com/office/drawing/2014/main" id="{D0BEE39C-412C-A9AD-5AFF-A2BBA2E98DF5}"/>
              </a:ext>
            </a:extLst>
          </p:cNvPr>
          <p:cNvSpPr>
            <a:spLocks noGrp="1"/>
          </p:cNvSpPr>
          <p:nvPr>
            <p:ph type="body" sz="quarter" idx="14"/>
          </p:nvPr>
        </p:nvSpPr>
        <p:spPr/>
        <p:txBody>
          <a:bodyPr>
            <a:normAutofit lnSpcReduction="10000"/>
          </a:bodyPr>
          <a:lstStyle/>
          <a:p>
            <a:endParaRPr lang="en-US"/>
          </a:p>
        </p:txBody>
      </p:sp>
      <p:pic>
        <p:nvPicPr>
          <p:cNvPr id="6" name="Picture 5">
            <a:extLst>
              <a:ext uri="{FF2B5EF4-FFF2-40B4-BE49-F238E27FC236}">
                <a16:creationId xmlns:a16="http://schemas.microsoft.com/office/drawing/2014/main" id="{FB927CBF-91DE-CE1C-7C39-627C834E58FE}"/>
              </a:ext>
            </a:extLst>
          </p:cNvPr>
          <p:cNvPicPr>
            <a:picLocks noChangeAspect="1"/>
          </p:cNvPicPr>
          <p:nvPr/>
        </p:nvPicPr>
        <p:blipFill>
          <a:blip r:embed="rId3"/>
          <a:stretch>
            <a:fillRect/>
          </a:stretch>
        </p:blipFill>
        <p:spPr>
          <a:xfrm>
            <a:off x="582612" y="1830349"/>
            <a:ext cx="5397500" cy="4584700"/>
          </a:xfrm>
          <a:prstGeom prst="rect">
            <a:avLst/>
          </a:prstGeom>
        </p:spPr>
      </p:pic>
      <p:pic>
        <p:nvPicPr>
          <p:cNvPr id="7" name="Picture 6">
            <a:extLst>
              <a:ext uri="{FF2B5EF4-FFF2-40B4-BE49-F238E27FC236}">
                <a16:creationId xmlns:a16="http://schemas.microsoft.com/office/drawing/2014/main" id="{844CF666-09DF-074D-7AF0-010696FCCEFC}"/>
              </a:ext>
            </a:extLst>
          </p:cNvPr>
          <p:cNvPicPr>
            <a:picLocks noChangeAspect="1"/>
          </p:cNvPicPr>
          <p:nvPr/>
        </p:nvPicPr>
        <p:blipFill>
          <a:blip r:embed="rId4"/>
          <a:stretch>
            <a:fillRect/>
          </a:stretch>
        </p:blipFill>
        <p:spPr>
          <a:xfrm>
            <a:off x="6248400" y="1808124"/>
            <a:ext cx="5410200" cy="4572000"/>
          </a:xfrm>
          <a:prstGeom prst="rect">
            <a:avLst/>
          </a:prstGeom>
        </p:spPr>
      </p:pic>
      <p:sp>
        <p:nvSpPr>
          <p:cNvPr id="2" name="TextBox 1">
            <a:extLst>
              <a:ext uri="{FF2B5EF4-FFF2-40B4-BE49-F238E27FC236}">
                <a16:creationId xmlns:a16="http://schemas.microsoft.com/office/drawing/2014/main" id="{32362486-0E6C-B993-80FA-1BCEB6210478}"/>
              </a:ext>
            </a:extLst>
          </p:cNvPr>
          <p:cNvSpPr txBox="1"/>
          <p:nvPr/>
        </p:nvSpPr>
        <p:spPr>
          <a:xfrm>
            <a:off x="1538343" y="4490821"/>
            <a:ext cx="2732442" cy="95410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t>The system is over-reliable 2028-35, as builds for GHG reductions exceed those needed for reliability</a:t>
            </a:r>
          </a:p>
        </p:txBody>
      </p:sp>
      <p:sp>
        <p:nvSpPr>
          <p:cNvPr id="8" name="TextBox 7">
            <a:extLst>
              <a:ext uri="{FF2B5EF4-FFF2-40B4-BE49-F238E27FC236}">
                <a16:creationId xmlns:a16="http://schemas.microsoft.com/office/drawing/2014/main" id="{30AA7585-08E2-73B8-A7EC-D8323479A691}"/>
              </a:ext>
            </a:extLst>
          </p:cNvPr>
          <p:cNvSpPr txBox="1"/>
          <p:nvPr/>
        </p:nvSpPr>
        <p:spPr>
          <a:xfrm>
            <a:off x="1430767" y="2573501"/>
            <a:ext cx="3604012" cy="95410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t>PRM shadow price spikes in 2045, when relatively expensive firm capacity such as enhanced geothermal (EGS) is needed for reliability</a:t>
            </a:r>
          </a:p>
        </p:txBody>
      </p:sp>
      <p:sp>
        <p:nvSpPr>
          <p:cNvPr id="9" name="TextBox 8">
            <a:extLst>
              <a:ext uri="{FF2B5EF4-FFF2-40B4-BE49-F238E27FC236}">
                <a16:creationId xmlns:a16="http://schemas.microsoft.com/office/drawing/2014/main" id="{7A94D9D1-7607-58E3-A4E7-35A432745F74}"/>
              </a:ext>
            </a:extLst>
          </p:cNvPr>
          <p:cNvSpPr txBox="1"/>
          <p:nvPr/>
        </p:nvSpPr>
        <p:spPr>
          <a:xfrm>
            <a:off x="10189780" y="2718853"/>
            <a:ext cx="1886607" cy="95410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t>GHG shadow price drops in the 2040s as the PRM shadow price increases</a:t>
            </a:r>
          </a:p>
        </p:txBody>
      </p:sp>
      <p:sp>
        <p:nvSpPr>
          <p:cNvPr id="10" name="TextBox 9">
            <a:extLst>
              <a:ext uri="{FF2B5EF4-FFF2-40B4-BE49-F238E27FC236}">
                <a16:creationId xmlns:a16="http://schemas.microsoft.com/office/drawing/2014/main" id="{4D190D08-064C-8E7F-8E61-55B1071D2DE8}"/>
              </a:ext>
            </a:extLst>
          </p:cNvPr>
          <p:cNvSpPr txBox="1"/>
          <p:nvPr/>
        </p:nvSpPr>
        <p:spPr>
          <a:xfrm>
            <a:off x="7253126" y="4734798"/>
            <a:ext cx="2557847" cy="73866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t>Near-term build limits for solar and wind drive a high GHG shadow price in 2028</a:t>
            </a:r>
          </a:p>
        </p:txBody>
      </p:sp>
      <p:sp>
        <p:nvSpPr>
          <p:cNvPr id="11" name="TextBox 10">
            <a:extLst>
              <a:ext uri="{FF2B5EF4-FFF2-40B4-BE49-F238E27FC236}">
                <a16:creationId xmlns:a16="http://schemas.microsoft.com/office/drawing/2014/main" id="{130E1949-6304-2B79-BAB1-F3E3E23028C0}"/>
              </a:ext>
            </a:extLst>
          </p:cNvPr>
          <p:cNvSpPr txBox="1"/>
          <p:nvPr/>
        </p:nvSpPr>
        <p:spPr>
          <a:xfrm>
            <a:off x="638968" y="1273619"/>
            <a:ext cx="11054594" cy="58477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1600"/>
              <a:t>Shadow prices represent the cost of meeting a constraint, i.e. the cost of the last kW of firm capacity or the last ton of GHG emissions reduction</a:t>
            </a:r>
          </a:p>
        </p:txBody>
      </p:sp>
    </p:spTree>
    <p:extLst>
      <p:ext uri="{BB962C8B-B14F-4D97-AF65-F5344CB8AC3E}">
        <p14:creationId xmlns:p14="http://schemas.microsoft.com/office/powerpoint/2010/main" val="481126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3120D8A-B1A3-C1A8-F532-0F200EBE2F00}"/>
              </a:ext>
            </a:extLst>
          </p:cNvPr>
          <p:cNvGrpSpPr/>
          <p:nvPr/>
        </p:nvGrpSpPr>
        <p:grpSpPr>
          <a:xfrm>
            <a:off x="457200" y="1655064"/>
            <a:ext cx="5410200" cy="4584700"/>
            <a:chOff x="457200" y="1655064"/>
            <a:chExt cx="5410200" cy="4584700"/>
          </a:xfrm>
        </p:grpSpPr>
        <p:pic>
          <p:nvPicPr>
            <p:cNvPr id="14" name="Picture 13">
              <a:extLst>
                <a:ext uri="{FF2B5EF4-FFF2-40B4-BE49-F238E27FC236}">
                  <a16:creationId xmlns:a16="http://schemas.microsoft.com/office/drawing/2014/main" id="{41E7DFB4-C252-BEF0-545F-60A99179A489}"/>
                </a:ext>
              </a:extLst>
            </p:cNvPr>
            <p:cNvPicPr>
              <a:picLocks noChangeAspect="1"/>
            </p:cNvPicPr>
            <p:nvPr/>
          </p:nvPicPr>
          <p:blipFill>
            <a:blip r:embed="rId2"/>
            <a:stretch>
              <a:fillRect/>
            </a:stretch>
          </p:blipFill>
          <p:spPr>
            <a:xfrm>
              <a:off x="457200" y="1655064"/>
              <a:ext cx="5410200" cy="4584700"/>
            </a:xfrm>
            <a:prstGeom prst="rect">
              <a:avLst/>
            </a:prstGeom>
          </p:spPr>
        </p:pic>
        <p:sp>
          <p:nvSpPr>
            <p:cNvPr id="17" name="Rectangle 16">
              <a:extLst>
                <a:ext uri="{FF2B5EF4-FFF2-40B4-BE49-F238E27FC236}">
                  <a16:creationId xmlns:a16="http://schemas.microsoft.com/office/drawing/2014/main" id="{A97F7EA0-0645-0E30-9212-53E86F5BE449}"/>
                </a:ext>
              </a:extLst>
            </p:cNvPr>
            <p:cNvSpPr/>
            <p:nvPr/>
          </p:nvSpPr>
          <p:spPr>
            <a:xfrm>
              <a:off x="4243388" y="5314950"/>
              <a:ext cx="1042987" cy="185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DB89106D-437F-D251-809C-4F1C45E59492}"/>
              </a:ext>
            </a:extLst>
          </p:cNvPr>
          <p:cNvSpPr>
            <a:spLocks noGrp="1"/>
          </p:cNvSpPr>
          <p:nvPr>
            <p:ph type="sldNum" sz="quarter" idx="12"/>
          </p:nvPr>
        </p:nvSpPr>
        <p:spPr/>
        <p:txBody>
          <a:bodyPr/>
          <a:lstStyle/>
          <a:p>
            <a:fld id="{1C4126A1-9282-4A82-AC02-A59AF4A969C8}" type="slidenum">
              <a:rPr lang="en-US" smtClean="0"/>
              <a:t>22</a:t>
            </a:fld>
            <a:endParaRPr lang="en-US"/>
          </a:p>
        </p:txBody>
      </p:sp>
      <p:sp>
        <p:nvSpPr>
          <p:cNvPr id="4" name="Title 3">
            <a:extLst>
              <a:ext uri="{FF2B5EF4-FFF2-40B4-BE49-F238E27FC236}">
                <a16:creationId xmlns:a16="http://schemas.microsoft.com/office/drawing/2014/main" id="{358F633E-A798-D835-095C-ED5A2E158A93}"/>
              </a:ext>
            </a:extLst>
          </p:cNvPr>
          <p:cNvSpPr>
            <a:spLocks noGrp="1"/>
          </p:cNvSpPr>
          <p:nvPr>
            <p:ph type="title"/>
          </p:nvPr>
        </p:nvSpPr>
        <p:spPr/>
        <p:txBody>
          <a:bodyPr/>
          <a:lstStyle/>
          <a:p>
            <a:r>
              <a:rPr lang="en-US"/>
              <a:t>System Cost</a:t>
            </a:r>
          </a:p>
        </p:txBody>
      </p:sp>
      <p:sp>
        <p:nvSpPr>
          <p:cNvPr id="5" name="Text Placeholder 4">
            <a:extLst>
              <a:ext uri="{FF2B5EF4-FFF2-40B4-BE49-F238E27FC236}">
                <a16:creationId xmlns:a16="http://schemas.microsoft.com/office/drawing/2014/main" id="{16DFC43E-05B3-EAA1-ED35-BE15FCC2699D}"/>
              </a:ext>
            </a:extLst>
          </p:cNvPr>
          <p:cNvSpPr>
            <a:spLocks noGrp="1"/>
          </p:cNvSpPr>
          <p:nvPr>
            <p:ph type="body" sz="quarter" idx="14"/>
          </p:nvPr>
        </p:nvSpPr>
        <p:spPr/>
        <p:txBody>
          <a:bodyPr>
            <a:normAutofit lnSpcReduction="10000"/>
          </a:bodyPr>
          <a:lstStyle/>
          <a:p>
            <a:endParaRPr lang="en-US"/>
          </a:p>
        </p:txBody>
      </p:sp>
      <p:pic>
        <p:nvPicPr>
          <p:cNvPr id="6" name="Picture 5">
            <a:extLst>
              <a:ext uri="{FF2B5EF4-FFF2-40B4-BE49-F238E27FC236}">
                <a16:creationId xmlns:a16="http://schemas.microsoft.com/office/drawing/2014/main" id="{2C209949-7083-D6BA-D918-67ACB5ADA74B}"/>
              </a:ext>
            </a:extLst>
          </p:cNvPr>
          <p:cNvPicPr>
            <a:picLocks noChangeAspect="1"/>
          </p:cNvPicPr>
          <p:nvPr/>
        </p:nvPicPr>
        <p:blipFill>
          <a:blip r:embed="rId3"/>
          <a:stretch>
            <a:fillRect/>
          </a:stretch>
        </p:blipFill>
        <p:spPr>
          <a:xfrm>
            <a:off x="6199632" y="1655064"/>
            <a:ext cx="5392939" cy="4572000"/>
          </a:xfrm>
          <a:prstGeom prst="rect">
            <a:avLst/>
          </a:prstGeom>
        </p:spPr>
      </p:pic>
      <p:sp>
        <p:nvSpPr>
          <p:cNvPr id="9" name="TextBox 8">
            <a:extLst>
              <a:ext uri="{FF2B5EF4-FFF2-40B4-BE49-F238E27FC236}">
                <a16:creationId xmlns:a16="http://schemas.microsoft.com/office/drawing/2014/main" id="{4515B99D-943C-C619-96B8-DB4F9BF3C874}"/>
              </a:ext>
            </a:extLst>
          </p:cNvPr>
          <p:cNvSpPr txBox="1"/>
          <p:nvPr/>
        </p:nvSpPr>
        <p:spPr>
          <a:xfrm>
            <a:off x="7886700" y="1030451"/>
            <a:ext cx="4143375" cy="95410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t>RESOLVE-optimized costs account for 15-25% of total system costs (increasing over time); non-optimized baseline generators, T&amp;D, and BTM resources make up the bulk of costs</a:t>
            </a:r>
          </a:p>
        </p:txBody>
      </p:sp>
      <p:sp>
        <p:nvSpPr>
          <p:cNvPr id="12" name="TextBox 11">
            <a:extLst>
              <a:ext uri="{FF2B5EF4-FFF2-40B4-BE49-F238E27FC236}">
                <a16:creationId xmlns:a16="http://schemas.microsoft.com/office/drawing/2014/main" id="{B508EF19-66FA-2144-0C71-CDDDAA9BD95B}"/>
              </a:ext>
            </a:extLst>
          </p:cNvPr>
          <p:cNvSpPr txBox="1"/>
          <p:nvPr/>
        </p:nvSpPr>
        <p:spPr>
          <a:xfrm>
            <a:off x="1052514" y="2068677"/>
            <a:ext cx="2519362" cy="116955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t>The largest component of RESOLVE-optimized costs are investment costs for new renewable and storage resources</a:t>
            </a:r>
          </a:p>
        </p:txBody>
      </p:sp>
      <p:sp>
        <p:nvSpPr>
          <p:cNvPr id="15" name="TextBox 14">
            <a:extLst>
              <a:ext uri="{FF2B5EF4-FFF2-40B4-BE49-F238E27FC236}">
                <a16:creationId xmlns:a16="http://schemas.microsoft.com/office/drawing/2014/main" id="{1F85E1C6-8E42-BB2E-6C4F-261C5043099A}"/>
              </a:ext>
            </a:extLst>
          </p:cNvPr>
          <p:cNvSpPr txBox="1"/>
          <p:nvPr/>
        </p:nvSpPr>
        <p:spPr>
          <a:xfrm>
            <a:off x="3486150" y="6315075"/>
            <a:ext cx="7786688" cy="400110"/>
          </a:xfrm>
          <a:prstGeom prst="rect">
            <a:avLst/>
          </a:prstGeom>
          <a:noFill/>
        </p:spPr>
        <p:txBody>
          <a:bodyPr wrap="square" rtlCol="0">
            <a:spAutoFit/>
          </a:bodyPr>
          <a:lstStyle/>
          <a:p>
            <a:r>
              <a:rPr lang="en-US" sz="1000"/>
              <a:t>Note: “Zonal Transmission Expansion” refers to North-South California transmission capability; other ”CAISO Transmission” costs refer to upgrades for resource deliverability; “Market Purchases/Revenues” refer to imports/exports into/out of CAISO</a:t>
            </a:r>
          </a:p>
        </p:txBody>
      </p:sp>
    </p:spTree>
    <p:extLst>
      <p:ext uri="{BB962C8B-B14F-4D97-AF65-F5344CB8AC3E}">
        <p14:creationId xmlns:p14="http://schemas.microsoft.com/office/powerpoint/2010/main" val="1561011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03BEC-F339-DFC2-E14B-9BEFE8394FA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FC82E8-4234-F869-30B5-07EA1E86520E}"/>
              </a:ext>
            </a:extLst>
          </p:cNvPr>
          <p:cNvSpPr>
            <a:spLocks noGrp="1"/>
          </p:cNvSpPr>
          <p:nvPr>
            <p:ph idx="1"/>
          </p:nvPr>
        </p:nvSpPr>
        <p:spPr>
          <a:xfrm>
            <a:off x="609599" y="1517073"/>
            <a:ext cx="5403273" cy="4659890"/>
          </a:xfrm>
        </p:spPr>
        <p:txBody>
          <a:bodyPr>
            <a:normAutofit/>
          </a:bodyPr>
          <a:lstStyle/>
          <a:p>
            <a:r>
              <a:rPr lang="en-US"/>
              <a:t>Path 26/Path 15 expansion(s) are selected by RESOLVE primarily to increase import capacity into Northern California (PGE-TAC)</a:t>
            </a:r>
          </a:p>
          <a:p>
            <a:r>
              <a:rPr lang="en-US"/>
              <a:t>1 GW is selected by 2035 (the first available year in RESOLVE)</a:t>
            </a:r>
          </a:p>
          <a:p>
            <a:r>
              <a:rPr lang="en-US"/>
              <a:t>A total of ~3.5 GW is selected by 2045, roughly doubling South-to-North transfer capacity</a:t>
            </a:r>
          </a:p>
        </p:txBody>
      </p:sp>
      <p:sp>
        <p:nvSpPr>
          <p:cNvPr id="3" name="Slide Number Placeholder 2">
            <a:extLst>
              <a:ext uri="{FF2B5EF4-FFF2-40B4-BE49-F238E27FC236}">
                <a16:creationId xmlns:a16="http://schemas.microsoft.com/office/drawing/2014/main" id="{A1DD8919-B28D-D544-6DE3-93B05754C2C1}"/>
              </a:ext>
            </a:extLst>
          </p:cNvPr>
          <p:cNvSpPr>
            <a:spLocks noGrp="1"/>
          </p:cNvSpPr>
          <p:nvPr>
            <p:ph type="sldNum" sz="quarter" idx="12"/>
          </p:nvPr>
        </p:nvSpPr>
        <p:spPr/>
        <p:txBody>
          <a:bodyPr/>
          <a:lstStyle/>
          <a:p>
            <a:fld id="{1C4126A1-9282-4A82-AC02-A59AF4A969C8}" type="slidenum">
              <a:rPr lang="en-US" smtClean="0"/>
              <a:t>23</a:t>
            </a:fld>
            <a:endParaRPr lang="en-US"/>
          </a:p>
        </p:txBody>
      </p:sp>
      <p:sp>
        <p:nvSpPr>
          <p:cNvPr id="4" name="Title 3">
            <a:extLst>
              <a:ext uri="{FF2B5EF4-FFF2-40B4-BE49-F238E27FC236}">
                <a16:creationId xmlns:a16="http://schemas.microsoft.com/office/drawing/2014/main" id="{516A4DAA-8230-C6C7-0746-C673BF712A9E}"/>
              </a:ext>
            </a:extLst>
          </p:cNvPr>
          <p:cNvSpPr>
            <a:spLocks noGrp="1"/>
          </p:cNvSpPr>
          <p:nvPr>
            <p:ph type="title"/>
          </p:nvPr>
        </p:nvSpPr>
        <p:spPr/>
        <p:txBody>
          <a:bodyPr/>
          <a:lstStyle/>
          <a:p>
            <a:r>
              <a:rPr lang="en-US"/>
              <a:t>North-South Transmission Expansion</a:t>
            </a:r>
          </a:p>
        </p:txBody>
      </p:sp>
      <p:sp>
        <p:nvSpPr>
          <p:cNvPr id="5" name="Text Placeholder 4">
            <a:extLst>
              <a:ext uri="{FF2B5EF4-FFF2-40B4-BE49-F238E27FC236}">
                <a16:creationId xmlns:a16="http://schemas.microsoft.com/office/drawing/2014/main" id="{8D175D0A-357A-A8B5-DB9A-061DA4312827}"/>
              </a:ext>
            </a:extLst>
          </p:cNvPr>
          <p:cNvSpPr>
            <a:spLocks noGrp="1"/>
          </p:cNvSpPr>
          <p:nvPr>
            <p:ph type="body" sz="quarter" idx="14"/>
          </p:nvPr>
        </p:nvSpPr>
        <p:spPr/>
        <p:txBody>
          <a:bodyPr vert="horz" lIns="0" tIns="45720" rIns="91440" bIns="45720" rtlCol="0" anchor="t">
            <a:normAutofit lnSpcReduction="10000"/>
          </a:bodyPr>
          <a:lstStyle/>
          <a:p>
            <a:endParaRPr lang="en-US"/>
          </a:p>
        </p:txBody>
      </p:sp>
      <p:pic>
        <p:nvPicPr>
          <p:cNvPr id="6" name="Picture 5">
            <a:extLst>
              <a:ext uri="{FF2B5EF4-FFF2-40B4-BE49-F238E27FC236}">
                <a16:creationId xmlns:a16="http://schemas.microsoft.com/office/drawing/2014/main" id="{E8C97B55-A9E9-59F4-CC2E-E118BF7E4A8E}"/>
              </a:ext>
            </a:extLst>
          </p:cNvPr>
          <p:cNvPicPr>
            <a:picLocks noChangeAspect="1"/>
          </p:cNvPicPr>
          <p:nvPr/>
        </p:nvPicPr>
        <p:blipFill>
          <a:blip r:embed="rId3"/>
          <a:stretch>
            <a:fillRect/>
          </a:stretch>
        </p:blipFill>
        <p:spPr>
          <a:xfrm>
            <a:off x="6153912" y="1655064"/>
            <a:ext cx="5918200" cy="4572000"/>
          </a:xfrm>
          <a:prstGeom prst="rect">
            <a:avLst/>
          </a:prstGeom>
        </p:spPr>
      </p:pic>
    </p:spTree>
    <p:extLst>
      <p:ext uri="{BB962C8B-B14F-4D97-AF65-F5344CB8AC3E}">
        <p14:creationId xmlns:p14="http://schemas.microsoft.com/office/powerpoint/2010/main" val="219431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8AB95-0FB9-006D-6E98-D9E5526B39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CF6763-4776-DEE8-2EF8-AF543511C259}"/>
              </a:ext>
            </a:extLst>
          </p:cNvPr>
          <p:cNvSpPr>
            <a:spLocks noGrp="1"/>
          </p:cNvSpPr>
          <p:nvPr>
            <p:ph type="title"/>
          </p:nvPr>
        </p:nvSpPr>
        <p:spPr/>
        <p:txBody>
          <a:bodyPr/>
          <a:lstStyle/>
          <a:p>
            <a:r>
              <a:rPr lang="en-US"/>
              <a:t>CSP Tool Updates</a:t>
            </a:r>
          </a:p>
        </p:txBody>
      </p:sp>
      <p:sp>
        <p:nvSpPr>
          <p:cNvPr id="3" name="Text Placeholder 2">
            <a:extLst>
              <a:ext uri="{FF2B5EF4-FFF2-40B4-BE49-F238E27FC236}">
                <a16:creationId xmlns:a16="http://schemas.microsoft.com/office/drawing/2014/main" id="{836B7E5A-E827-8019-4C10-D1F82B3114C3}"/>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05F63B4F-E44A-2D73-31E5-060CC25BBF96}"/>
              </a:ext>
            </a:extLst>
          </p:cNvPr>
          <p:cNvSpPr>
            <a:spLocks noGrp="1"/>
          </p:cNvSpPr>
          <p:nvPr>
            <p:ph type="sldNum" sz="quarter" idx="12"/>
          </p:nvPr>
        </p:nvSpPr>
        <p:spPr/>
        <p:txBody>
          <a:bodyPr/>
          <a:lstStyle/>
          <a:p>
            <a:fld id="{1C4126A1-9282-4A82-AC02-A59AF4A969C8}" type="slidenum">
              <a:rPr lang="en-US" smtClean="0"/>
              <a:t>24</a:t>
            </a:fld>
            <a:endParaRPr lang="en-US"/>
          </a:p>
        </p:txBody>
      </p:sp>
    </p:spTree>
    <p:extLst>
      <p:ext uri="{BB962C8B-B14F-4D97-AF65-F5344CB8AC3E}">
        <p14:creationId xmlns:p14="http://schemas.microsoft.com/office/powerpoint/2010/main" val="543374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DC4DEB-1EA0-D132-D195-23428A9BC802}"/>
              </a:ext>
            </a:extLst>
          </p:cNvPr>
          <p:cNvSpPr>
            <a:spLocks noGrp="1"/>
          </p:cNvSpPr>
          <p:nvPr>
            <p:ph idx="1"/>
          </p:nvPr>
        </p:nvSpPr>
        <p:spPr>
          <a:xfrm>
            <a:off x="609600" y="1517073"/>
            <a:ext cx="6336631" cy="4744556"/>
          </a:xfrm>
        </p:spPr>
        <p:txBody>
          <a:bodyPr vert="horz" lIns="0" tIns="45720" rIns="91440" bIns="45720" rtlCol="0" anchor="t">
            <a:normAutofit/>
          </a:bodyPr>
          <a:lstStyle/>
          <a:p>
            <a:r>
              <a:rPr lang="en-US"/>
              <a:t>The Clean System Power (CSP) Tool is used by LSEs during Filing Requirements to estimate their GHG and criteria pollutant emissions associated with their resource portfolios</a:t>
            </a:r>
          </a:p>
          <a:p>
            <a:r>
              <a:rPr lang="en-US"/>
              <a:t>This estimate is used to demonstrate compliance with LSEs' GHG allocations</a:t>
            </a:r>
          </a:p>
          <a:p>
            <a:r>
              <a:rPr lang="en-US"/>
              <a:t>The CSP Tool estimates both greenhouse gas and criteria pollutant emissions, and includes both emissions directly from an LSE's resource portfolio (criteria pollutants only) as well as emissions from CAISO system power that the LSE relies on</a:t>
            </a:r>
          </a:p>
          <a:p>
            <a:endParaRPr lang="en-US"/>
          </a:p>
        </p:txBody>
      </p:sp>
      <p:sp>
        <p:nvSpPr>
          <p:cNvPr id="3" name="Slide Number Placeholder 2">
            <a:extLst>
              <a:ext uri="{FF2B5EF4-FFF2-40B4-BE49-F238E27FC236}">
                <a16:creationId xmlns:a16="http://schemas.microsoft.com/office/drawing/2014/main" id="{42B98005-D42F-8D18-44A1-1FEDA48E19A5}"/>
              </a:ext>
            </a:extLst>
          </p:cNvPr>
          <p:cNvSpPr>
            <a:spLocks noGrp="1"/>
          </p:cNvSpPr>
          <p:nvPr>
            <p:ph type="sldNum" sz="quarter" idx="12"/>
          </p:nvPr>
        </p:nvSpPr>
        <p:spPr/>
        <p:txBody>
          <a:bodyPr/>
          <a:lstStyle/>
          <a:p>
            <a:fld id="{1C4126A1-9282-4A82-AC02-A59AF4A969C8}" type="slidenum">
              <a:rPr lang="en-US" smtClean="0"/>
              <a:t>25</a:t>
            </a:fld>
            <a:endParaRPr lang="en-US"/>
          </a:p>
        </p:txBody>
      </p:sp>
      <p:sp>
        <p:nvSpPr>
          <p:cNvPr id="4" name="Title 3">
            <a:extLst>
              <a:ext uri="{FF2B5EF4-FFF2-40B4-BE49-F238E27FC236}">
                <a16:creationId xmlns:a16="http://schemas.microsoft.com/office/drawing/2014/main" id="{ED53139F-5AC1-B7F5-98BC-8D690825187E}"/>
              </a:ext>
            </a:extLst>
          </p:cNvPr>
          <p:cNvSpPr>
            <a:spLocks noGrp="1"/>
          </p:cNvSpPr>
          <p:nvPr>
            <p:ph type="title"/>
          </p:nvPr>
        </p:nvSpPr>
        <p:spPr/>
        <p:txBody>
          <a:bodyPr/>
          <a:lstStyle/>
          <a:p>
            <a:r>
              <a:rPr lang="en-US"/>
              <a:t>CSP Tool</a:t>
            </a:r>
          </a:p>
        </p:txBody>
      </p:sp>
      <p:sp>
        <p:nvSpPr>
          <p:cNvPr id="5" name="Text Placeholder 4">
            <a:extLst>
              <a:ext uri="{FF2B5EF4-FFF2-40B4-BE49-F238E27FC236}">
                <a16:creationId xmlns:a16="http://schemas.microsoft.com/office/drawing/2014/main" id="{5D56112E-FC0A-558B-C97D-BD95728008E2}"/>
              </a:ext>
            </a:extLst>
          </p:cNvPr>
          <p:cNvSpPr>
            <a:spLocks noGrp="1"/>
          </p:cNvSpPr>
          <p:nvPr>
            <p:ph type="body" sz="quarter" idx="14"/>
          </p:nvPr>
        </p:nvSpPr>
        <p:spPr/>
        <p:txBody>
          <a:bodyPr>
            <a:normAutofit lnSpcReduction="10000"/>
          </a:bodyPr>
          <a:lstStyle/>
          <a:p>
            <a:endParaRPr lang="en-US"/>
          </a:p>
        </p:txBody>
      </p:sp>
      <p:pic>
        <p:nvPicPr>
          <p:cNvPr id="7" name="Picture 6">
            <a:extLst>
              <a:ext uri="{FF2B5EF4-FFF2-40B4-BE49-F238E27FC236}">
                <a16:creationId xmlns:a16="http://schemas.microsoft.com/office/drawing/2014/main" id="{8F6EC7F2-D3C9-CBD0-52B8-E782531FF5CE}"/>
              </a:ext>
            </a:extLst>
          </p:cNvPr>
          <p:cNvPicPr>
            <a:picLocks noChangeAspect="1"/>
          </p:cNvPicPr>
          <p:nvPr/>
        </p:nvPicPr>
        <p:blipFill>
          <a:blip r:embed="rId2"/>
          <a:stretch>
            <a:fillRect/>
          </a:stretch>
        </p:blipFill>
        <p:spPr>
          <a:xfrm>
            <a:off x="6947605" y="980899"/>
            <a:ext cx="4957234" cy="5291315"/>
          </a:xfrm>
          <a:prstGeom prst="rect">
            <a:avLst/>
          </a:prstGeom>
        </p:spPr>
      </p:pic>
      <p:sp>
        <p:nvSpPr>
          <p:cNvPr id="8" name="TextBox 7">
            <a:extLst>
              <a:ext uri="{FF2B5EF4-FFF2-40B4-BE49-F238E27FC236}">
                <a16:creationId xmlns:a16="http://schemas.microsoft.com/office/drawing/2014/main" id="{91F78C36-2462-5398-7185-7BB27F9A3871}"/>
              </a:ext>
            </a:extLst>
          </p:cNvPr>
          <p:cNvSpPr txBox="1"/>
          <p:nvPr/>
        </p:nvSpPr>
        <p:spPr>
          <a:xfrm>
            <a:off x="6942666" y="550333"/>
            <a:ext cx="495904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t>Sample CSP Tool Outputs</a:t>
            </a:r>
          </a:p>
        </p:txBody>
      </p:sp>
    </p:spTree>
    <p:extLst>
      <p:ext uri="{BB962C8B-B14F-4D97-AF65-F5344CB8AC3E}">
        <p14:creationId xmlns:p14="http://schemas.microsoft.com/office/powerpoint/2010/main" val="527479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E5E11C-ED53-CAAD-5DA9-7B56CD8B9C7C}"/>
              </a:ext>
            </a:extLst>
          </p:cNvPr>
          <p:cNvSpPr>
            <a:spLocks noGrp="1"/>
          </p:cNvSpPr>
          <p:nvPr>
            <p:ph idx="1"/>
          </p:nvPr>
        </p:nvSpPr>
        <p:spPr>
          <a:xfrm>
            <a:off x="609600" y="1517073"/>
            <a:ext cx="4359572" cy="4659890"/>
          </a:xfrm>
        </p:spPr>
        <p:txBody>
          <a:bodyPr vert="horz" lIns="0" tIns="45720" rIns="91440" bIns="45720" rtlCol="0" anchor="t">
            <a:normAutofit/>
          </a:bodyPr>
          <a:lstStyle/>
          <a:p>
            <a:r>
              <a:rPr lang="en-US"/>
              <a:t>The CSP Tool has been updated to reflect 2028, 2030, 2035, 2040, and 2045 modeling years</a:t>
            </a:r>
          </a:p>
          <a:p>
            <a:r>
              <a:rPr lang="en-US"/>
              <a:t>In the 22-23 IRP cycle, LSEs were required to fill out two CSP Tools (for 25 and 30 MMT targets). </a:t>
            </a:r>
            <a:r>
              <a:rPr lang="en-US" b="1"/>
              <a:t>In the 24-26 IRP cycle, LSEs will only be required to fill out one CSP Tool (25 MMT target)</a:t>
            </a:r>
          </a:p>
          <a:p>
            <a:r>
              <a:rPr lang="en-US"/>
              <a:t>Additional key input changes are shown in the table</a:t>
            </a:r>
          </a:p>
        </p:txBody>
      </p:sp>
      <p:sp>
        <p:nvSpPr>
          <p:cNvPr id="3" name="Slide Number Placeholder 2">
            <a:extLst>
              <a:ext uri="{FF2B5EF4-FFF2-40B4-BE49-F238E27FC236}">
                <a16:creationId xmlns:a16="http://schemas.microsoft.com/office/drawing/2014/main" id="{AF2DF9C8-1B34-177A-A3DD-25C1DF400D12}"/>
              </a:ext>
            </a:extLst>
          </p:cNvPr>
          <p:cNvSpPr>
            <a:spLocks noGrp="1"/>
          </p:cNvSpPr>
          <p:nvPr>
            <p:ph type="sldNum" sz="quarter" idx="12"/>
          </p:nvPr>
        </p:nvSpPr>
        <p:spPr/>
        <p:txBody>
          <a:bodyPr/>
          <a:lstStyle/>
          <a:p>
            <a:fld id="{1C4126A1-9282-4A82-AC02-A59AF4A969C8}" type="slidenum">
              <a:rPr lang="en-US" smtClean="0"/>
              <a:t>26</a:t>
            </a:fld>
            <a:endParaRPr lang="en-US"/>
          </a:p>
        </p:txBody>
      </p:sp>
      <p:sp>
        <p:nvSpPr>
          <p:cNvPr id="4" name="Title 3">
            <a:extLst>
              <a:ext uri="{FF2B5EF4-FFF2-40B4-BE49-F238E27FC236}">
                <a16:creationId xmlns:a16="http://schemas.microsoft.com/office/drawing/2014/main" id="{18F99BE0-7800-C0DE-A93A-9CF33888BEA9}"/>
              </a:ext>
            </a:extLst>
          </p:cNvPr>
          <p:cNvSpPr>
            <a:spLocks noGrp="1"/>
          </p:cNvSpPr>
          <p:nvPr>
            <p:ph type="title"/>
          </p:nvPr>
        </p:nvSpPr>
        <p:spPr/>
        <p:txBody>
          <a:bodyPr/>
          <a:lstStyle/>
          <a:p>
            <a:r>
              <a:rPr lang="en-US"/>
              <a:t>CSP Tool Updates</a:t>
            </a:r>
          </a:p>
        </p:txBody>
      </p:sp>
      <p:sp>
        <p:nvSpPr>
          <p:cNvPr id="5" name="Text Placeholder 4">
            <a:extLst>
              <a:ext uri="{FF2B5EF4-FFF2-40B4-BE49-F238E27FC236}">
                <a16:creationId xmlns:a16="http://schemas.microsoft.com/office/drawing/2014/main" id="{BA0332FC-943E-0BF9-BDA6-8736F89F1BCB}"/>
              </a:ext>
            </a:extLst>
          </p:cNvPr>
          <p:cNvSpPr>
            <a:spLocks noGrp="1"/>
          </p:cNvSpPr>
          <p:nvPr>
            <p:ph type="body" sz="quarter" idx="14"/>
          </p:nvPr>
        </p:nvSpPr>
        <p:spPr/>
        <p:txBody>
          <a:bodyPr>
            <a:normAutofit lnSpcReduction="10000"/>
          </a:bodyPr>
          <a:lstStyle/>
          <a:p>
            <a:endParaRPr lang="en-US"/>
          </a:p>
        </p:txBody>
      </p:sp>
      <p:graphicFrame>
        <p:nvGraphicFramePr>
          <p:cNvPr id="7" name="Table 6">
            <a:extLst>
              <a:ext uri="{FF2B5EF4-FFF2-40B4-BE49-F238E27FC236}">
                <a16:creationId xmlns:a16="http://schemas.microsoft.com/office/drawing/2014/main" id="{42521FD5-8067-417A-86FB-636D11D14A86}"/>
              </a:ext>
            </a:extLst>
          </p:cNvPr>
          <p:cNvGraphicFramePr>
            <a:graphicFrameLocks noGrp="1"/>
          </p:cNvGraphicFramePr>
          <p:nvPr/>
        </p:nvGraphicFramePr>
        <p:xfrm>
          <a:off x="5055972" y="1276864"/>
          <a:ext cx="6704443" cy="4785300"/>
        </p:xfrm>
        <a:graphic>
          <a:graphicData uri="http://schemas.openxmlformats.org/drawingml/2006/table">
            <a:tbl>
              <a:tblPr bandRow="1">
                <a:tableStyleId>{5C22544A-7EE6-4342-B048-85BDC9FD1C3A}</a:tableStyleId>
              </a:tblPr>
              <a:tblGrid>
                <a:gridCol w="2036163">
                  <a:extLst>
                    <a:ext uri="{9D8B030D-6E8A-4147-A177-3AD203B41FA5}">
                      <a16:colId xmlns:a16="http://schemas.microsoft.com/office/drawing/2014/main" val="2102783922"/>
                    </a:ext>
                  </a:extLst>
                </a:gridCol>
                <a:gridCol w="2433464">
                  <a:extLst>
                    <a:ext uri="{9D8B030D-6E8A-4147-A177-3AD203B41FA5}">
                      <a16:colId xmlns:a16="http://schemas.microsoft.com/office/drawing/2014/main" val="732026810"/>
                    </a:ext>
                  </a:extLst>
                </a:gridCol>
                <a:gridCol w="2234816">
                  <a:extLst>
                    <a:ext uri="{9D8B030D-6E8A-4147-A177-3AD203B41FA5}">
                      <a16:colId xmlns:a16="http://schemas.microsoft.com/office/drawing/2014/main" val="2847374753"/>
                    </a:ext>
                  </a:extLst>
                </a:gridCol>
              </a:tblGrid>
              <a:tr h="349006">
                <a:tc>
                  <a:txBody>
                    <a:bodyPr/>
                    <a:lstStyle/>
                    <a:p>
                      <a:pPr fontAlgn="base">
                        <a:lnSpc>
                          <a:spcPts val="2175"/>
                        </a:lnSpc>
                        <a:buNone/>
                      </a:pPr>
                      <a:r>
                        <a:rPr lang="en-US" sz="1800" b="1">
                          <a:solidFill>
                            <a:srgbClr val="FFFFFF"/>
                          </a:solidFill>
                          <a:effectLst/>
                          <a:latin typeface="Aptos"/>
                        </a:rPr>
                        <a:t>Key Change</a:t>
                      </a:r>
                      <a:endParaRPr lang="en-US" b="1">
                        <a:solidFill>
                          <a:srgbClr val="FFFFFF"/>
                        </a:solidFill>
                        <a:effectLst/>
                        <a:latin typeface="Apto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A1B6"/>
                    </a:solidFill>
                  </a:tcPr>
                </a:tc>
                <a:tc>
                  <a:txBody>
                    <a:bodyPr/>
                    <a:lstStyle/>
                    <a:p>
                      <a:pPr fontAlgn="base">
                        <a:lnSpc>
                          <a:spcPts val="2175"/>
                        </a:lnSpc>
                        <a:buNone/>
                      </a:pPr>
                      <a:r>
                        <a:rPr lang="en-US" sz="1800" b="1">
                          <a:solidFill>
                            <a:srgbClr val="FFFFFF"/>
                          </a:solidFill>
                          <a:effectLst/>
                          <a:latin typeface="Aptos"/>
                        </a:rPr>
                        <a:t>22-23 IRP Cycle</a:t>
                      </a:r>
                      <a:endParaRPr lang="en-US" b="1">
                        <a:solidFill>
                          <a:srgbClr val="FFFFFF"/>
                        </a:solidFill>
                        <a:effectLst/>
                        <a:latin typeface="Apto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A1B6"/>
                    </a:solidFill>
                  </a:tcPr>
                </a:tc>
                <a:tc>
                  <a:txBody>
                    <a:bodyPr/>
                    <a:lstStyle/>
                    <a:p>
                      <a:pPr fontAlgn="base">
                        <a:lnSpc>
                          <a:spcPts val="2175"/>
                        </a:lnSpc>
                        <a:buNone/>
                      </a:pPr>
                      <a:r>
                        <a:rPr lang="en-US" sz="1800" b="1">
                          <a:solidFill>
                            <a:srgbClr val="FFFFFF"/>
                          </a:solidFill>
                          <a:effectLst/>
                          <a:latin typeface="Aptos"/>
                        </a:rPr>
                        <a:t>24-26 IRP Cycle</a:t>
                      </a:r>
                      <a:endParaRPr lang="en-US" b="1">
                        <a:solidFill>
                          <a:srgbClr val="FFFFFF"/>
                        </a:solidFill>
                        <a:effectLst/>
                        <a:latin typeface="Apto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A1B6"/>
                    </a:solidFill>
                  </a:tcPr>
                </a:tc>
                <a:extLst>
                  <a:ext uri="{0D108BD9-81ED-4DB2-BD59-A6C34878D82A}">
                    <a16:rowId xmlns:a16="http://schemas.microsoft.com/office/drawing/2014/main" val="4045380839"/>
                  </a:ext>
                </a:extLst>
              </a:tr>
              <a:tr h="349006">
                <a:tc>
                  <a:txBody>
                    <a:bodyPr/>
                    <a:lstStyle/>
                    <a:p>
                      <a:pPr fontAlgn="base">
                        <a:lnSpc>
                          <a:spcPts val="2175"/>
                        </a:lnSpc>
                        <a:buNone/>
                      </a:pPr>
                      <a:r>
                        <a:rPr lang="en-US" sz="1800">
                          <a:solidFill>
                            <a:srgbClr val="034E6E"/>
                          </a:solidFill>
                          <a:effectLst/>
                          <a:latin typeface="Aptos"/>
                        </a:rPr>
                        <a:t>Load Forecast</a:t>
                      </a:r>
                      <a:endParaRPr lang="en-US">
                        <a:solidFill>
                          <a:srgbClr val="034E6E"/>
                        </a:solidFill>
                        <a:effectLst/>
                        <a:latin typeface="Apto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ts val="2175"/>
                        </a:lnSpc>
                        <a:buNone/>
                      </a:pPr>
                      <a:r>
                        <a:rPr lang="en-US" sz="1800">
                          <a:solidFill>
                            <a:srgbClr val="034E6E"/>
                          </a:solidFill>
                          <a:effectLst/>
                          <a:latin typeface="Aptos"/>
                        </a:rPr>
                        <a:t>2021 IEPR vintage</a:t>
                      </a:r>
                      <a:endParaRPr lang="en-US">
                        <a:solidFill>
                          <a:srgbClr val="034E6E"/>
                        </a:solidFill>
                        <a:effectLst/>
                        <a:latin typeface="Apto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ts val="2175"/>
                        </a:lnSpc>
                        <a:buNone/>
                      </a:pPr>
                      <a:r>
                        <a:rPr lang="en-US" sz="1800">
                          <a:solidFill>
                            <a:srgbClr val="034E6E"/>
                          </a:solidFill>
                          <a:effectLst/>
                          <a:latin typeface="Aptos"/>
                        </a:rPr>
                        <a:t>2024 IEPR vintage</a:t>
                      </a:r>
                      <a:endParaRPr lang="en-US">
                        <a:solidFill>
                          <a:srgbClr val="034E6E"/>
                        </a:solidFill>
                        <a:effectLst/>
                        <a:latin typeface="Apto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0685942"/>
                  </a:ext>
                </a:extLst>
              </a:tr>
              <a:tr h="602829">
                <a:tc>
                  <a:txBody>
                    <a:bodyPr/>
                    <a:lstStyle/>
                    <a:p>
                      <a:pPr fontAlgn="base">
                        <a:lnSpc>
                          <a:spcPts val="2175"/>
                        </a:lnSpc>
                        <a:buNone/>
                      </a:pPr>
                      <a:r>
                        <a:rPr lang="en-US" sz="1800">
                          <a:solidFill>
                            <a:srgbClr val="034E6E"/>
                          </a:solidFill>
                          <a:effectLst/>
                          <a:latin typeface="Aptos"/>
                        </a:rPr>
                        <a:t>Resource Profiles</a:t>
                      </a:r>
                      <a:endParaRPr lang="en-US">
                        <a:solidFill>
                          <a:srgbClr val="034E6E"/>
                        </a:solidFill>
                        <a:effectLst/>
                        <a:latin typeface="Apto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ts val="2175"/>
                        </a:lnSpc>
                        <a:buNone/>
                      </a:pPr>
                      <a:r>
                        <a:rPr lang="en-US" sz="1800">
                          <a:solidFill>
                            <a:srgbClr val="034E6E"/>
                          </a:solidFill>
                          <a:effectLst/>
                          <a:latin typeface="Aptos"/>
                        </a:rPr>
                        <a:t>SERVM (2021 PSP)</a:t>
                      </a:r>
                      <a:endParaRPr lang="en-US">
                        <a:solidFill>
                          <a:srgbClr val="034E6E"/>
                        </a:solidFill>
                        <a:effectLst/>
                        <a:latin typeface="Apto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ts val="2175"/>
                        </a:lnSpc>
                        <a:buNone/>
                      </a:pPr>
                      <a:r>
                        <a:rPr lang="en-US" sz="1800">
                          <a:solidFill>
                            <a:srgbClr val="034E6E"/>
                          </a:solidFill>
                          <a:effectLst/>
                          <a:latin typeface="Aptos"/>
                        </a:rPr>
                        <a:t>SERVM (2025 LSE Filing Requirements)</a:t>
                      </a:r>
                      <a:endParaRPr lang="en-US">
                        <a:solidFill>
                          <a:srgbClr val="034E6E"/>
                        </a:solidFill>
                        <a:effectLst/>
                        <a:latin typeface="Apto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1480629"/>
                  </a:ext>
                </a:extLst>
              </a:tr>
              <a:tr h="602829">
                <a:tc>
                  <a:txBody>
                    <a:bodyPr/>
                    <a:lstStyle/>
                    <a:p>
                      <a:pPr fontAlgn="base">
                        <a:lnSpc>
                          <a:spcPts val="2175"/>
                        </a:lnSpc>
                        <a:buNone/>
                      </a:pPr>
                      <a:r>
                        <a:rPr lang="en-US" sz="1800">
                          <a:solidFill>
                            <a:srgbClr val="034E6E"/>
                          </a:solidFill>
                          <a:effectLst/>
                          <a:latin typeface="Aptos"/>
                        </a:rPr>
                        <a:t>Demand Profiles</a:t>
                      </a:r>
                      <a:endParaRPr lang="en-US">
                        <a:solidFill>
                          <a:srgbClr val="034E6E"/>
                        </a:solidFill>
                        <a:effectLst/>
                        <a:latin typeface="Apto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ts val="2175"/>
                        </a:lnSpc>
                        <a:buNone/>
                      </a:pPr>
                      <a:r>
                        <a:rPr lang="en-US" sz="1800">
                          <a:solidFill>
                            <a:srgbClr val="034E6E"/>
                          </a:solidFill>
                          <a:effectLst/>
                          <a:latin typeface="Aptos"/>
                        </a:rPr>
                        <a:t>SERVM (2021 PSP)</a:t>
                      </a:r>
                      <a:endParaRPr lang="en-US">
                        <a:solidFill>
                          <a:srgbClr val="034E6E"/>
                        </a:solidFill>
                        <a:effectLst/>
                        <a:latin typeface="Apto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ts val="2175"/>
                        </a:lnSpc>
                        <a:buNone/>
                      </a:pPr>
                      <a:r>
                        <a:rPr lang="en-US" sz="1800">
                          <a:solidFill>
                            <a:srgbClr val="034E6E"/>
                          </a:solidFill>
                          <a:effectLst/>
                          <a:latin typeface="Aptos"/>
                        </a:rPr>
                        <a:t>SERVM (2025 LSE Filing Requirements)</a:t>
                      </a:r>
                      <a:endParaRPr lang="en-US">
                        <a:solidFill>
                          <a:srgbClr val="034E6E"/>
                        </a:solidFill>
                        <a:effectLst/>
                        <a:latin typeface="Apto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3339946"/>
                  </a:ext>
                </a:extLst>
              </a:tr>
              <a:tr h="867227">
                <a:tc>
                  <a:txBody>
                    <a:bodyPr/>
                    <a:lstStyle/>
                    <a:p>
                      <a:pPr fontAlgn="base">
                        <a:lnSpc>
                          <a:spcPts val="2175"/>
                        </a:lnSpc>
                        <a:buNone/>
                      </a:pPr>
                      <a:r>
                        <a:rPr lang="en-US" sz="1800">
                          <a:solidFill>
                            <a:srgbClr val="034E6E"/>
                          </a:solidFill>
                          <a:effectLst/>
                          <a:latin typeface="Aptos"/>
                        </a:rPr>
                        <a:t>C&amp;I Profile</a:t>
                      </a:r>
                      <a:endParaRPr lang="en-US">
                        <a:solidFill>
                          <a:srgbClr val="034E6E"/>
                        </a:solidFill>
                        <a:effectLst/>
                        <a:latin typeface="Apto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ts val="2175"/>
                        </a:lnSpc>
                        <a:buNone/>
                      </a:pPr>
                      <a:r>
                        <a:rPr lang="en-US" sz="1800">
                          <a:solidFill>
                            <a:srgbClr val="034E6E"/>
                          </a:solidFill>
                          <a:effectLst/>
                          <a:latin typeface="Aptos"/>
                        </a:rPr>
                        <a:t>CEC's California Commercial End-Use Survey</a:t>
                      </a:r>
                      <a:endParaRPr lang="en-US">
                        <a:solidFill>
                          <a:srgbClr val="034E6E"/>
                        </a:solidFill>
                        <a:effectLst/>
                        <a:latin typeface="Apto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ts val="2175"/>
                        </a:lnSpc>
                        <a:buNone/>
                      </a:pPr>
                      <a:r>
                        <a:rPr lang="en-US" sz="1800">
                          <a:solidFill>
                            <a:srgbClr val="034E6E"/>
                          </a:solidFill>
                          <a:effectLst/>
                          <a:latin typeface="Aptos"/>
                        </a:rPr>
                        <a:t>NREL CA C&amp;I Profile</a:t>
                      </a:r>
                      <a:endParaRPr lang="en-US">
                        <a:solidFill>
                          <a:srgbClr val="034E6E"/>
                        </a:solidFill>
                        <a:effectLst/>
                        <a:latin typeface="Apto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4657675"/>
                  </a:ext>
                </a:extLst>
              </a:tr>
              <a:tr h="602829">
                <a:tc>
                  <a:txBody>
                    <a:bodyPr/>
                    <a:lstStyle/>
                    <a:p>
                      <a:pPr fontAlgn="base">
                        <a:lnSpc>
                          <a:spcPts val="2175"/>
                        </a:lnSpc>
                        <a:buNone/>
                      </a:pPr>
                      <a:r>
                        <a:rPr lang="en-US" sz="1800">
                          <a:solidFill>
                            <a:srgbClr val="034E6E"/>
                          </a:solidFill>
                          <a:effectLst/>
                          <a:latin typeface="Aptos"/>
                        </a:rPr>
                        <a:t>Emissions Profiles </a:t>
                      </a:r>
                      <a:endParaRPr lang="en-US">
                        <a:solidFill>
                          <a:srgbClr val="034E6E"/>
                        </a:solidFill>
                        <a:effectLst/>
                        <a:latin typeface="Apto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ts val="2175"/>
                        </a:lnSpc>
                        <a:buNone/>
                      </a:pPr>
                      <a:r>
                        <a:rPr lang="en-US" sz="1800">
                          <a:solidFill>
                            <a:srgbClr val="034E6E"/>
                          </a:solidFill>
                          <a:effectLst/>
                          <a:latin typeface="Aptos"/>
                        </a:rPr>
                        <a:t>SERVM (2021 PSP)</a:t>
                      </a:r>
                      <a:endParaRPr lang="en-US">
                        <a:solidFill>
                          <a:srgbClr val="034E6E"/>
                        </a:solidFill>
                        <a:effectLst/>
                        <a:latin typeface="Apto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ts val="2175"/>
                        </a:lnSpc>
                        <a:buNone/>
                      </a:pPr>
                      <a:r>
                        <a:rPr lang="en-US" sz="1800">
                          <a:solidFill>
                            <a:srgbClr val="034E6E"/>
                          </a:solidFill>
                          <a:effectLst/>
                          <a:latin typeface="Aptos"/>
                        </a:rPr>
                        <a:t>SERVM (2025 LSE Filing Requirements)</a:t>
                      </a:r>
                      <a:endParaRPr lang="en-US">
                        <a:solidFill>
                          <a:srgbClr val="034E6E"/>
                        </a:solidFill>
                        <a:effectLst/>
                        <a:latin typeface="Apto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5384812"/>
                  </a:ext>
                </a:extLst>
              </a:tr>
              <a:tr h="1131626">
                <a:tc>
                  <a:txBody>
                    <a:bodyPr/>
                    <a:lstStyle/>
                    <a:p>
                      <a:pPr fontAlgn="base">
                        <a:lnSpc>
                          <a:spcPts val="2175"/>
                        </a:lnSpc>
                        <a:buNone/>
                      </a:pPr>
                      <a:r>
                        <a:rPr lang="en-US" sz="1800">
                          <a:solidFill>
                            <a:srgbClr val="034E6E"/>
                          </a:solidFill>
                          <a:effectLst/>
                          <a:latin typeface="Aptos"/>
                        </a:rPr>
                        <a:t>LSE Demand Allocation and Emissions  Benchmarks</a:t>
                      </a:r>
                      <a:endParaRPr lang="en-US">
                        <a:solidFill>
                          <a:srgbClr val="034E6E"/>
                        </a:solidFill>
                        <a:effectLst/>
                        <a:latin typeface="Apto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ts val="2175"/>
                        </a:lnSpc>
                        <a:buNone/>
                      </a:pPr>
                      <a:r>
                        <a:rPr lang="en-US" sz="1800">
                          <a:solidFill>
                            <a:srgbClr val="034E6E"/>
                          </a:solidFill>
                          <a:effectLst/>
                          <a:latin typeface="Aptos"/>
                        </a:rPr>
                        <a:t>ALJ Ruling 2022</a:t>
                      </a:r>
                      <a:endParaRPr lang="en-US">
                        <a:solidFill>
                          <a:srgbClr val="034E6E"/>
                        </a:solidFill>
                        <a:effectLst/>
                        <a:latin typeface="Apto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ts val="2175"/>
                        </a:lnSpc>
                        <a:buNone/>
                      </a:pPr>
                      <a:r>
                        <a:rPr lang="en-US" sz="1800">
                          <a:solidFill>
                            <a:srgbClr val="034E6E"/>
                          </a:solidFill>
                          <a:effectLst/>
                          <a:latin typeface="Aptos"/>
                        </a:rPr>
                        <a:t>Forthcoming</a:t>
                      </a:r>
                      <a:endParaRPr lang="en-US">
                        <a:solidFill>
                          <a:srgbClr val="034E6E"/>
                        </a:solidFill>
                        <a:effectLst/>
                        <a:latin typeface="Apto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909720"/>
                  </a:ext>
                </a:extLst>
              </a:tr>
            </a:tbl>
          </a:graphicData>
        </a:graphic>
      </p:graphicFrame>
    </p:spTree>
    <p:extLst>
      <p:ext uri="{BB962C8B-B14F-4D97-AF65-F5344CB8AC3E}">
        <p14:creationId xmlns:p14="http://schemas.microsoft.com/office/powerpoint/2010/main" val="1459295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60B618-5404-D9EA-D5E7-CFAB27A05744}"/>
              </a:ext>
            </a:extLst>
          </p:cNvPr>
          <p:cNvSpPr>
            <a:spLocks noGrp="1"/>
          </p:cNvSpPr>
          <p:nvPr>
            <p:ph type="sldNum" sz="quarter" idx="12"/>
          </p:nvPr>
        </p:nvSpPr>
        <p:spPr/>
        <p:txBody>
          <a:bodyPr/>
          <a:lstStyle/>
          <a:p>
            <a:fld id="{1C4126A1-9282-4A82-AC02-A59AF4A969C8}" type="slidenum">
              <a:rPr lang="en-US" smtClean="0"/>
              <a:t>3</a:t>
            </a:fld>
            <a:endParaRPr lang="en-US"/>
          </a:p>
        </p:txBody>
      </p:sp>
      <p:sp>
        <p:nvSpPr>
          <p:cNvPr id="4" name="Title 3">
            <a:extLst>
              <a:ext uri="{FF2B5EF4-FFF2-40B4-BE49-F238E27FC236}">
                <a16:creationId xmlns:a16="http://schemas.microsoft.com/office/drawing/2014/main" id="{975A8596-DD86-6A37-7042-6F02385D8B01}"/>
              </a:ext>
            </a:extLst>
          </p:cNvPr>
          <p:cNvSpPr>
            <a:spLocks noGrp="1"/>
          </p:cNvSpPr>
          <p:nvPr>
            <p:ph type="title"/>
          </p:nvPr>
        </p:nvSpPr>
        <p:spPr/>
        <p:txBody>
          <a:bodyPr/>
          <a:lstStyle/>
          <a:p>
            <a:r>
              <a:rPr lang="en-US"/>
              <a:t>Summary of RESOLVE Updates Since 25-26 TPP (1)</a:t>
            </a:r>
          </a:p>
        </p:txBody>
      </p:sp>
      <p:sp>
        <p:nvSpPr>
          <p:cNvPr id="5" name="Text Placeholder 4">
            <a:extLst>
              <a:ext uri="{FF2B5EF4-FFF2-40B4-BE49-F238E27FC236}">
                <a16:creationId xmlns:a16="http://schemas.microsoft.com/office/drawing/2014/main" id="{274B12EB-C91A-AE9E-A1FD-C11A334728CB}"/>
              </a:ext>
            </a:extLst>
          </p:cNvPr>
          <p:cNvSpPr>
            <a:spLocks noGrp="1"/>
          </p:cNvSpPr>
          <p:nvPr>
            <p:ph type="body" sz="quarter" idx="14"/>
          </p:nvPr>
        </p:nvSpPr>
        <p:spPr/>
        <p:txBody>
          <a:bodyPr>
            <a:normAutofit lnSpcReduction="10000"/>
          </a:bodyPr>
          <a:lstStyle/>
          <a:p>
            <a:endParaRPr lang="en-US"/>
          </a:p>
        </p:txBody>
      </p:sp>
      <p:graphicFrame>
        <p:nvGraphicFramePr>
          <p:cNvPr id="6" name="Table 5">
            <a:extLst>
              <a:ext uri="{FF2B5EF4-FFF2-40B4-BE49-F238E27FC236}">
                <a16:creationId xmlns:a16="http://schemas.microsoft.com/office/drawing/2014/main" id="{2974E47B-6056-9188-0275-E9D986E168E8}"/>
              </a:ext>
            </a:extLst>
          </p:cNvPr>
          <p:cNvGraphicFramePr>
            <a:graphicFrameLocks noGrp="1"/>
          </p:cNvGraphicFramePr>
          <p:nvPr>
            <p:extLst>
              <p:ext uri="{D42A27DB-BD31-4B8C-83A1-F6EECF244321}">
                <p14:modId xmlns:p14="http://schemas.microsoft.com/office/powerpoint/2010/main" val="1901161654"/>
              </p:ext>
            </p:extLst>
          </p:nvPr>
        </p:nvGraphicFramePr>
        <p:xfrm>
          <a:off x="542925" y="1343024"/>
          <a:ext cx="10815638" cy="4480560"/>
        </p:xfrm>
        <a:graphic>
          <a:graphicData uri="http://schemas.openxmlformats.org/drawingml/2006/table">
            <a:tbl>
              <a:tblPr firstRow="1" bandRow="1">
                <a:tableStyleId>{5C22544A-7EE6-4342-B048-85BDC9FD1C3A}</a:tableStyleId>
              </a:tblPr>
              <a:tblGrid>
                <a:gridCol w="2809875">
                  <a:extLst>
                    <a:ext uri="{9D8B030D-6E8A-4147-A177-3AD203B41FA5}">
                      <a16:colId xmlns:a16="http://schemas.microsoft.com/office/drawing/2014/main" val="1450195221"/>
                    </a:ext>
                  </a:extLst>
                </a:gridCol>
                <a:gridCol w="8005763">
                  <a:extLst>
                    <a:ext uri="{9D8B030D-6E8A-4147-A177-3AD203B41FA5}">
                      <a16:colId xmlns:a16="http://schemas.microsoft.com/office/drawing/2014/main" val="2706145059"/>
                    </a:ext>
                  </a:extLst>
                </a:gridCol>
              </a:tblGrid>
              <a:tr h="291599">
                <a:tc>
                  <a:txBody>
                    <a:bodyPr/>
                    <a:lstStyle/>
                    <a:p>
                      <a:r>
                        <a:rPr lang="en-US" sz="1400"/>
                        <a:t>Data</a:t>
                      </a:r>
                    </a:p>
                  </a:txBody>
                  <a:tcPr/>
                </a:tc>
                <a:tc>
                  <a:txBody>
                    <a:bodyPr/>
                    <a:lstStyle/>
                    <a:p>
                      <a:r>
                        <a:rPr lang="en-US" sz="1400"/>
                        <a:t>Change</a:t>
                      </a:r>
                    </a:p>
                  </a:txBody>
                  <a:tcPr/>
                </a:tc>
                <a:extLst>
                  <a:ext uri="{0D108BD9-81ED-4DB2-BD59-A6C34878D82A}">
                    <a16:rowId xmlns:a16="http://schemas.microsoft.com/office/drawing/2014/main" val="2606105522"/>
                  </a:ext>
                </a:extLst>
              </a:tr>
              <a:tr h="903956">
                <a:tc>
                  <a:txBody>
                    <a:bodyPr/>
                    <a:lstStyle/>
                    <a:p>
                      <a:r>
                        <a:rPr lang="en-US" sz="1400"/>
                        <a:t>Zonal Topology (Disaggregation of CAISO)</a:t>
                      </a:r>
                    </a:p>
                  </a:txBody>
                  <a:tcPr/>
                </a:tc>
                <a:tc>
                  <a:txBody>
                    <a:bodyPr/>
                    <a:lstStyle/>
                    <a:p>
                      <a:r>
                        <a:rPr lang="en-US" sz="1400"/>
                        <a:t>CAISO RESOLVE zone disaggregated into PGE, SCE, and SDGE, with associated data updates</a:t>
                      </a:r>
                    </a:p>
                    <a:p>
                      <a:r>
                        <a:rPr lang="en-US" sz="1400"/>
                        <a:t>PGE&lt;&gt;SCE transmission path expansion candidate(s) added to RESOLVE optimization</a:t>
                      </a:r>
                    </a:p>
                    <a:p>
                      <a:r>
                        <a:rPr lang="en-US" sz="1400"/>
                        <a:t>Remote generator representation added to align with SERVM</a:t>
                      </a:r>
                    </a:p>
                  </a:txBody>
                  <a:tcPr/>
                </a:tc>
                <a:extLst>
                  <a:ext uri="{0D108BD9-81ED-4DB2-BD59-A6C34878D82A}">
                    <a16:rowId xmlns:a16="http://schemas.microsoft.com/office/drawing/2014/main" val="1435324043"/>
                  </a:ext>
                </a:extLst>
              </a:tr>
              <a:tr h="903956">
                <a:tc>
                  <a:txBody>
                    <a:bodyPr/>
                    <a:lstStyle/>
                    <a:p>
                      <a:r>
                        <a:rPr lang="en-US" sz="1400"/>
                        <a:t>Default Candidate Resources</a:t>
                      </a:r>
                    </a:p>
                  </a:txBody>
                  <a:tcPr/>
                </a:tc>
                <a:tc>
                  <a:txBody>
                    <a:bodyPr/>
                    <a:lstStyle/>
                    <a:p>
                      <a:r>
                        <a:rPr lang="en-US" sz="1400"/>
                        <a:t>Enhanced Geothermal (EGS) and Generic Long Duration Storage (LDES) added as default candidates</a:t>
                      </a:r>
                    </a:p>
                    <a:p>
                      <a:r>
                        <a:rPr lang="en-US" sz="1400"/>
                        <a:t>Pumped Hydro (PHS) and Adiabatic Compressed Air Storage (A-CAES) combined into a single “Location-Constrained Storage” category</a:t>
                      </a:r>
                    </a:p>
                  </a:txBody>
                  <a:tcPr/>
                </a:tc>
                <a:extLst>
                  <a:ext uri="{0D108BD9-81ED-4DB2-BD59-A6C34878D82A}">
                    <a16:rowId xmlns:a16="http://schemas.microsoft.com/office/drawing/2014/main" val="3142961798"/>
                  </a:ext>
                </a:extLst>
              </a:tr>
              <a:tr h="291599">
                <a:tc>
                  <a:txBody>
                    <a:bodyPr/>
                    <a:lstStyle/>
                    <a:p>
                      <a:r>
                        <a:rPr lang="en-US" sz="1400"/>
                        <a:t>Candidate Regions</a:t>
                      </a:r>
                    </a:p>
                  </a:txBody>
                  <a:tcPr/>
                </a:tc>
                <a:tc>
                  <a:txBody>
                    <a:bodyPr/>
                    <a:lstStyle/>
                    <a:p>
                      <a:r>
                        <a:rPr lang="en-US" sz="1400"/>
                        <a:t>Updated to align with CAISO study areas used in transmission planning</a:t>
                      </a:r>
                    </a:p>
                  </a:txBody>
                  <a:tcPr/>
                </a:tc>
                <a:extLst>
                  <a:ext uri="{0D108BD9-81ED-4DB2-BD59-A6C34878D82A}">
                    <a16:rowId xmlns:a16="http://schemas.microsoft.com/office/drawing/2014/main" val="334984495"/>
                  </a:ext>
                </a:extLst>
              </a:tr>
              <a:tr h="699837">
                <a:tc>
                  <a:txBody>
                    <a:bodyPr/>
                    <a:lstStyle/>
                    <a:p>
                      <a:r>
                        <a:rPr lang="en-US" sz="1400"/>
                        <a:t>Resource Cost</a:t>
                      </a:r>
                    </a:p>
                  </a:txBody>
                  <a:tcPr/>
                </a:tc>
                <a:tc>
                  <a:txBody>
                    <a:bodyPr/>
                    <a:lstStyle/>
                    <a:p>
                      <a:r>
                        <a:rPr lang="en-US" sz="1400"/>
                        <a:t>Updated to 2024 NREL ATB</a:t>
                      </a:r>
                    </a:p>
                    <a:p>
                      <a:r>
                        <a:rPr lang="en-US" sz="1400"/>
                        <a:t>New capital cost assumptions for solar, onshore wind, and Li-ion battery</a:t>
                      </a:r>
                    </a:p>
                    <a:p>
                      <a:r>
                        <a:rPr lang="en-US" sz="1400"/>
                        <a:t>New financing costs</a:t>
                      </a:r>
                    </a:p>
                  </a:txBody>
                  <a:tcPr/>
                </a:tc>
                <a:extLst>
                  <a:ext uri="{0D108BD9-81ED-4DB2-BD59-A6C34878D82A}">
                    <a16:rowId xmlns:a16="http://schemas.microsoft.com/office/drawing/2014/main" val="1046112335"/>
                  </a:ext>
                </a:extLst>
              </a:tr>
              <a:tr h="699837">
                <a:tc>
                  <a:txBody>
                    <a:bodyPr/>
                    <a:lstStyle/>
                    <a:p>
                      <a:r>
                        <a:rPr lang="en-US" sz="1400"/>
                        <a:t>Resource Potential</a:t>
                      </a:r>
                    </a:p>
                  </a:txBody>
                  <a:tcPr/>
                </a:tc>
                <a:tc>
                  <a:txBody>
                    <a:bodyPr/>
                    <a:lstStyle/>
                    <a:p>
                      <a:r>
                        <a:rPr lang="en-US" sz="1400"/>
                        <a:t>Updates to solar potential using 2024 BLM Western Solar Plan</a:t>
                      </a:r>
                    </a:p>
                    <a:p>
                      <a:r>
                        <a:rPr lang="en-US" sz="1400"/>
                        <a:t>Updates to onshore wind potential using latest NREL capacity factor data</a:t>
                      </a:r>
                    </a:p>
                    <a:p>
                      <a:r>
                        <a:rPr lang="en-US" sz="1400"/>
                        <a:t>Additional location-constrained storage potential projects included</a:t>
                      </a:r>
                    </a:p>
                  </a:txBody>
                  <a:tcPr/>
                </a:tc>
                <a:extLst>
                  <a:ext uri="{0D108BD9-81ED-4DB2-BD59-A6C34878D82A}">
                    <a16:rowId xmlns:a16="http://schemas.microsoft.com/office/drawing/2014/main" val="3518094165"/>
                  </a:ext>
                </a:extLst>
              </a:tr>
              <a:tr h="495718">
                <a:tc>
                  <a:txBody>
                    <a:bodyPr/>
                    <a:lstStyle/>
                    <a:p>
                      <a:r>
                        <a:rPr lang="en-US" sz="1400"/>
                        <a:t>Minimum Builds</a:t>
                      </a:r>
                    </a:p>
                  </a:txBody>
                  <a:tcPr/>
                </a:tc>
                <a:tc>
                  <a:txBody>
                    <a:bodyPr/>
                    <a:lstStyle/>
                    <a:p>
                      <a:r>
                        <a:rPr lang="en-US" sz="1400"/>
                        <a:t>Near-term minimum build constraints added to RESOLVE to reflect recent LSE contracts incremental to the baseline</a:t>
                      </a:r>
                    </a:p>
                  </a:txBody>
                  <a:tcPr/>
                </a:tc>
                <a:extLst>
                  <a:ext uri="{0D108BD9-81ED-4DB2-BD59-A6C34878D82A}">
                    <a16:rowId xmlns:a16="http://schemas.microsoft.com/office/drawing/2014/main" val="261898373"/>
                  </a:ext>
                </a:extLst>
              </a:tr>
            </a:tbl>
          </a:graphicData>
        </a:graphic>
      </p:graphicFrame>
    </p:spTree>
    <p:extLst>
      <p:ext uri="{BB962C8B-B14F-4D97-AF65-F5344CB8AC3E}">
        <p14:creationId xmlns:p14="http://schemas.microsoft.com/office/powerpoint/2010/main" val="2398402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F1C00-2FCD-E930-BC69-D4971DB4364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936220-267B-0874-EAFB-284DD50EDA89}"/>
              </a:ext>
            </a:extLst>
          </p:cNvPr>
          <p:cNvSpPr>
            <a:spLocks noGrp="1"/>
          </p:cNvSpPr>
          <p:nvPr>
            <p:ph type="sldNum" sz="quarter" idx="12"/>
          </p:nvPr>
        </p:nvSpPr>
        <p:spPr/>
        <p:txBody>
          <a:bodyPr/>
          <a:lstStyle/>
          <a:p>
            <a:fld id="{1C4126A1-9282-4A82-AC02-A59AF4A969C8}" type="slidenum">
              <a:rPr lang="en-US" smtClean="0"/>
              <a:t>4</a:t>
            </a:fld>
            <a:endParaRPr lang="en-US"/>
          </a:p>
        </p:txBody>
      </p:sp>
      <p:sp>
        <p:nvSpPr>
          <p:cNvPr id="4" name="Title 3">
            <a:extLst>
              <a:ext uri="{FF2B5EF4-FFF2-40B4-BE49-F238E27FC236}">
                <a16:creationId xmlns:a16="http://schemas.microsoft.com/office/drawing/2014/main" id="{0CFEFAB7-B78D-0895-E93D-7748DDF89203}"/>
              </a:ext>
            </a:extLst>
          </p:cNvPr>
          <p:cNvSpPr>
            <a:spLocks noGrp="1"/>
          </p:cNvSpPr>
          <p:nvPr>
            <p:ph type="title"/>
          </p:nvPr>
        </p:nvSpPr>
        <p:spPr/>
        <p:txBody>
          <a:bodyPr/>
          <a:lstStyle/>
          <a:p>
            <a:r>
              <a:rPr lang="en-US"/>
              <a:t>Summary of RESOLVE Updates Since 25-26 TPP (2)</a:t>
            </a:r>
          </a:p>
        </p:txBody>
      </p:sp>
      <p:sp>
        <p:nvSpPr>
          <p:cNvPr id="5" name="Text Placeholder 4">
            <a:extLst>
              <a:ext uri="{FF2B5EF4-FFF2-40B4-BE49-F238E27FC236}">
                <a16:creationId xmlns:a16="http://schemas.microsoft.com/office/drawing/2014/main" id="{B81783A1-D8B3-AFE9-75AC-19BF74C8AF2A}"/>
              </a:ext>
            </a:extLst>
          </p:cNvPr>
          <p:cNvSpPr>
            <a:spLocks noGrp="1"/>
          </p:cNvSpPr>
          <p:nvPr>
            <p:ph type="body" sz="quarter" idx="14"/>
          </p:nvPr>
        </p:nvSpPr>
        <p:spPr/>
        <p:txBody>
          <a:bodyPr>
            <a:normAutofit lnSpcReduction="10000"/>
          </a:bodyPr>
          <a:lstStyle/>
          <a:p>
            <a:endParaRPr lang="en-US"/>
          </a:p>
        </p:txBody>
      </p:sp>
      <p:graphicFrame>
        <p:nvGraphicFramePr>
          <p:cNvPr id="6" name="Table 5">
            <a:extLst>
              <a:ext uri="{FF2B5EF4-FFF2-40B4-BE49-F238E27FC236}">
                <a16:creationId xmlns:a16="http://schemas.microsoft.com/office/drawing/2014/main" id="{1A180DB0-2A2B-1A69-119F-A131612C964B}"/>
              </a:ext>
            </a:extLst>
          </p:cNvPr>
          <p:cNvGraphicFramePr>
            <a:graphicFrameLocks noGrp="1"/>
          </p:cNvGraphicFramePr>
          <p:nvPr>
            <p:extLst>
              <p:ext uri="{D42A27DB-BD31-4B8C-83A1-F6EECF244321}">
                <p14:modId xmlns:p14="http://schemas.microsoft.com/office/powerpoint/2010/main" val="704343482"/>
              </p:ext>
            </p:extLst>
          </p:nvPr>
        </p:nvGraphicFramePr>
        <p:xfrm>
          <a:off x="542925" y="1343024"/>
          <a:ext cx="10815638" cy="5076575"/>
        </p:xfrm>
        <a:graphic>
          <a:graphicData uri="http://schemas.openxmlformats.org/drawingml/2006/table">
            <a:tbl>
              <a:tblPr firstRow="1" bandRow="1">
                <a:tableStyleId>{5C22544A-7EE6-4342-B048-85BDC9FD1C3A}</a:tableStyleId>
              </a:tblPr>
              <a:tblGrid>
                <a:gridCol w="2809875">
                  <a:extLst>
                    <a:ext uri="{9D8B030D-6E8A-4147-A177-3AD203B41FA5}">
                      <a16:colId xmlns:a16="http://schemas.microsoft.com/office/drawing/2014/main" val="1450195221"/>
                    </a:ext>
                  </a:extLst>
                </a:gridCol>
                <a:gridCol w="8005763">
                  <a:extLst>
                    <a:ext uri="{9D8B030D-6E8A-4147-A177-3AD203B41FA5}">
                      <a16:colId xmlns:a16="http://schemas.microsoft.com/office/drawing/2014/main" val="2706145059"/>
                    </a:ext>
                  </a:extLst>
                </a:gridCol>
              </a:tblGrid>
              <a:tr h="295368">
                <a:tc>
                  <a:txBody>
                    <a:bodyPr/>
                    <a:lstStyle/>
                    <a:p>
                      <a:r>
                        <a:rPr lang="en-US" sz="1400"/>
                        <a:t>Data</a:t>
                      </a:r>
                    </a:p>
                  </a:txBody>
                  <a:tcPr/>
                </a:tc>
                <a:tc>
                  <a:txBody>
                    <a:bodyPr/>
                    <a:lstStyle/>
                    <a:p>
                      <a:r>
                        <a:rPr lang="en-US" sz="1400"/>
                        <a:t>Change</a:t>
                      </a:r>
                    </a:p>
                  </a:txBody>
                  <a:tcPr/>
                </a:tc>
                <a:extLst>
                  <a:ext uri="{0D108BD9-81ED-4DB2-BD59-A6C34878D82A}">
                    <a16:rowId xmlns:a16="http://schemas.microsoft.com/office/drawing/2014/main" val="2606105522"/>
                  </a:ext>
                </a:extLst>
              </a:tr>
              <a:tr h="295368">
                <a:tc>
                  <a:txBody>
                    <a:bodyPr/>
                    <a:lstStyle/>
                    <a:p>
                      <a:r>
                        <a:rPr lang="en-US" sz="1400"/>
                        <a:t>Baseline Resources</a:t>
                      </a:r>
                    </a:p>
                  </a:txBody>
                  <a:tcPr/>
                </a:tc>
                <a:tc>
                  <a:txBody>
                    <a:bodyPr/>
                    <a:lstStyle/>
                    <a:p>
                      <a:r>
                        <a:rPr lang="en-US" sz="1400"/>
                        <a:t>Updated to latest available data from CAISO, WECC, and LSE filings (as of mid-2024)</a:t>
                      </a:r>
                    </a:p>
                  </a:txBody>
                  <a:tcPr/>
                </a:tc>
                <a:extLst>
                  <a:ext uri="{0D108BD9-81ED-4DB2-BD59-A6C34878D82A}">
                    <a16:rowId xmlns:a16="http://schemas.microsoft.com/office/drawing/2014/main" val="2472877012"/>
                  </a:ext>
                </a:extLst>
              </a:tr>
              <a:tr h="502126">
                <a:tc>
                  <a:txBody>
                    <a:bodyPr/>
                    <a:lstStyle/>
                    <a:p>
                      <a:r>
                        <a:rPr lang="en-US" sz="1400"/>
                        <a:t>Planned External (Non-CAISO) Builds</a:t>
                      </a:r>
                    </a:p>
                  </a:txBody>
                  <a:tcPr/>
                </a:tc>
                <a:tc>
                  <a:txBody>
                    <a:bodyPr/>
                    <a:lstStyle/>
                    <a:p>
                      <a:r>
                        <a:rPr lang="en-US" sz="1400"/>
                        <a:t>Updated to reflect most recent IRP reports (as of mid-2024)</a:t>
                      </a:r>
                    </a:p>
                  </a:txBody>
                  <a:tcPr/>
                </a:tc>
                <a:extLst>
                  <a:ext uri="{0D108BD9-81ED-4DB2-BD59-A6C34878D82A}">
                    <a16:rowId xmlns:a16="http://schemas.microsoft.com/office/drawing/2014/main" val="2042494068"/>
                  </a:ext>
                </a:extLst>
              </a:tr>
              <a:tr h="502126">
                <a:tc>
                  <a:txBody>
                    <a:bodyPr/>
                    <a:lstStyle/>
                    <a:p>
                      <a:r>
                        <a:rPr lang="en-US" sz="1400"/>
                        <a:t>Load Forecast &amp; Profiles</a:t>
                      </a:r>
                    </a:p>
                  </a:txBody>
                  <a:tcPr/>
                </a:tc>
                <a:tc>
                  <a:txBody>
                    <a:bodyPr/>
                    <a:lstStyle/>
                    <a:p>
                      <a:r>
                        <a:rPr lang="en-US" sz="1400"/>
                        <a:t>Updated to 2024 IEPR</a:t>
                      </a:r>
                    </a:p>
                    <a:p>
                      <a:r>
                        <a:rPr lang="en-US" sz="1400"/>
                        <a:t>Historical baseline profile updated to include 2021 &amp; 2022</a:t>
                      </a:r>
                    </a:p>
                  </a:txBody>
                  <a:tcPr/>
                </a:tc>
                <a:extLst>
                  <a:ext uri="{0D108BD9-81ED-4DB2-BD59-A6C34878D82A}">
                    <a16:rowId xmlns:a16="http://schemas.microsoft.com/office/drawing/2014/main" val="1533026448"/>
                  </a:ext>
                </a:extLst>
              </a:tr>
              <a:tr h="708884">
                <a:tc>
                  <a:txBody>
                    <a:bodyPr/>
                    <a:lstStyle/>
                    <a:p>
                      <a:r>
                        <a:rPr lang="en-US" sz="1400"/>
                        <a:t>Generation Profiles</a:t>
                      </a:r>
                    </a:p>
                  </a:txBody>
                  <a:tcPr/>
                </a:tc>
                <a:tc>
                  <a:txBody>
                    <a:bodyPr/>
                    <a:lstStyle/>
                    <a:p>
                      <a:r>
                        <a:rPr lang="en-US" sz="1400"/>
                        <a:t>Updates to wind model used by staff to develop profiles</a:t>
                      </a:r>
                    </a:p>
                    <a:p>
                      <a:r>
                        <a:rPr lang="en-US" sz="1400"/>
                        <a:t>2021 and 2002 weather years included</a:t>
                      </a:r>
                    </a:p>
                    <a:p>
                      <a:r>
                        <a:rPr lang="en-US" sz="1400"/>
                        <a:t>New generation profiles for enhanced geothermal (EGS)</a:t>
                      </a:r>
                    </a:p>
                  </a:txBody>
                  <a:tcPr/>
                </a:tc>
                <a:extLst>
                  <a:ext uri="{0D108BD9-81ED-4DB2-BD59-A6C34878D82A}">
                    <a16:rowId xmlns:a16="http://schemas.microsoft.com/office/drawing/2014/main" val="2613093413"/>
                  </a:ext>
                </a:extLst>
              </a:tr>
              <a:tr h="321695">
                <a:tc>
                  <a:txBody>
                    <a:bodyPr/>
                    <a:lstStyle/>
                    <a:p>
                      <a:r>
                        <a:rPr lang="en-US" sz="1400"/>
                        <a:t>Day Sampling</a:t>
                      </a:r>
                    </a:p>
                  </a:txBody>
                  <a:tcPr/>
                </a:tc>
                <a:tc>
                  <a:txBody>
                    <a:bodyPr/>
                    <a:lstStyle/>
                    <a:p>
                      <a:r>
                        <a:rPr lang="en-US" sz="1400"/>
                        <a:t>Updated 36 RESOLVE sample days incorporating latest load and generation profiles</a:t>
                      </a:r>
                    </a:p>
                  </a:txBody>
                  <a:tcPr/>
                </a:tc>
                <a:extLst>
                  <a:ext uri="{0D108BD9-81ED-4DB2-BD59-A6C34878D82A}">
                    <a16:rowId xmlns:a16="http://schemas.microsoft.com/office/drawing/2014/main" val="3020491928"/>
                  </a:ext>
                </a:extLst>
              </a:tr>
              <a:tr h="708884">
                <a:tc>
                  <a:txBody>
                    <a:bodyPr/>
                    <a:lstStyle/>
                    <a:p>
                      <a:r>
                        <a:rPr lang="en-US" sz="1400"/>
                        <a:t>PRM and ELCC Inputs</a:t>
                      </a:r>
                    </a:p>
                  </a:txBody>
                  <a:tcPr/>
                </a:tc>
                <a:tc>
                  <a:txBody>
                    <a:bodyPr/>
                    <a:lstStyle/>
                    <a:p>
                      <a:r>
                        <a:rPr lang="en-US" sz="1400"/>
                        <a:t>Updated target PRM % and resource ELCCs informed by SERVM runs</a:t>
                      </a:r>
                    </a:p>
                    <a:p>
                      <a:r>
                        <a:rPr lang="en-US" sz="1400"/>
                        <a:t>3D solar-storage surface with dimensions for solar, 4-hr battery, and 8-hr battery (multipliers for longer duration storage relative to 8-hr dimension)</a:t>
                      </a:r>
                    </a:p>
                  </a:txBody>
                  <a:tcPr/>
                </a:tc>
                <a:extLst>
                  <a:ext uri="{0D108BD9-81ED-4DB2-BD59-A6C34878D82A}">
                    <a16:rowId xmlns:a16="http://schemas.microsoft.com/office/drawing/2014/main" val="2469683366"/>
                  </a:ext>
                </a:extLst>
              </a:tr>
              <a:tr h="295368">
                <a:tc>
                  <a:txBody>
                    <a:bodyPr/>
                    <a:lstStyle/>
                    <a:p>
                      <a:r>
                        <a:rPr lang="en-US" sz="1400"/>
                        <a:t>Gas Retention Costs</a:t>
                      </a:r>
                    </a:p>
                  </a:txBody>
                  <a:tcPr/>
                </a:tc>
                <a:tc>
                  <a:txBody>
                    <a:bodyPr/>
                    <a:lstStyle/>
                    <a:p>
                      <a:r>
                        <a:rPr lang="en-US" sz="1400"/>
                        <a:t>Updated to increase over time to the cost of repowering</a:t>
                      </a:r>
                    </a:p>
                  </a:txBody>
                  <a:tcPr/>
                </a:tc>
                <a:extLst>
                  <a:ext uri="{0D108BD9-81ED-4DB2-BD59-A6C34878D82A}">
                    <a16:rowId xmlns:a16="http://schemas.microsoft.com/office/drawing/2014/main" val="3001476692"/>
                  </a:ext>
                </a:extLst>
              </a:tr>
              <a:tr h="502126">
                <a:tc>
                  <a:txBody>
                    <a:bodyPr/>
                    <a:lstStyle/>
                    <a:p>
                      <a:r>
                        <a:rPr lang="en-US" sz="1400"/>
                        <a:t>GHG Target</a:t>
                      </a:r>
                    </a:p>
                  </a:txBody>
                  <a:tcPr/>
                </a:tc>
                <a:tc>
                  <a:txBody>
                    <a:bodyPr/>
                    <a:lstStyle/>
                    <a:p>
                      <a:r>
                        <a:rPr lang="en-US" sz="1400"/>
                        <a:t>Near-term trajectory updated to reflect historical GHG data up to 2022</a:t>
                      </a:r>
                    </a:p>
                    <a:p>
                      <a:r>
                        <a:rPr lang="en-US" sz="1400"/>
                        <a:t>Long-term trajectory updated to reflect higher CAISO load share for statewide GHG target</a:t>
                      </a:r>
                    </a:p>
                  </a:txBody>
                  <a:tcPr/>
                </a:tc>
                <a:extLst>
                  <a:ext uri="{0D108BD9-81ED-4DB2-BD59-A6C34878D82A}">
                    <a16:rowId xmlns:a16="http://schemas.microsoft.com/office/drawing/2014/main" val="3092997642"/>
                  </a:ext>
                </a:extLst>
              </a:tr>
              <a:tr h="295368">
                <a:tc>
                  <a:txBody>
                    <a:bodyPr/>
                    <a:lstStyle/>
                    <a:p>
                      <a:r>
                        <a:rPr lang="en-US" sz="1400"/>
                        <a:t>Dollar Year</a:t>
                      </a:r>
                    </a:p>
                  </a:txBody>
                  <a:tcPr/>
                </a:tc>
                <a:tc>
                  <a:txBody>
                    <a:bodyPr/>
                    <a:lstStyle/>
                    <a:p>
                      <a:r>
                        <a:rPr lang="en-US" sz="1400"/>
                        <a:t>Costs inflated to 2024 dollar year from 2022 dollar year</a:t>
                      </a:r>
                    </a:p>
                  </a:txBody>
                  <a:tcPr/>
                </a:tc>
                <a:extLst>
                  <a:ext uri="{0D108BD9-81ED-4DB2-BD59-A6C34878D82A}">
                    <a16:rowId xmlns:a16="http://schemas.microsoft.com/office/drawing/2014/main" val="2935224774"/>
                  </a:ext>
                </a:extLst>
              </a:tr>
              <a:tr h="502126">
                <a:tc>
                  <a:txBody>
                    <a:bodyPr/>
                    <a:lstStyle/>
                    <a:p>
                      <a:r>
                        <a:rPr lang="en-US" sz="1400"/>
                        <a:t>Inter-Day Sharing</a:t>
                      </a:r>
                    </a:p>
                  </a:txBody>
                  <a:tcPr/>
                </a:tc>
                <a:tc>
                  <a:txBody>
                    <a:bodyPr/>
                    <a:lstStyle/>
                    <a:p>
                      <a:r>
                        <a:rPr lang="en-US" sz="1400"/>
                        <a:t>Functionality in RESOLVE to track long duration storage state of charge over a chronological 8760 hours to enable energy sharing over multi-day and/or seasonal periods</a:t>
                      </a:r>
                    </a:p>
                  </a:txBody>
                  <a:tcPr/>
                </a:tc>
                <a:extLst>
                  <a:ext uri="{0D108BD9-81ED-4DB2-BD59-A6C34878D82A}">
                    <a16:rowId xmlns:a16="http://schemas.microsoft.com/office/drawing/2014/main" val="3777741310"/>
                  </a:ext>
                </a:extLst>
              </a:tr>
            </a:tbl>
          </a:graphicData>
        </a:graphic>
      </p:graphicFrame>
    </p:spTree>
    <p:extLst>
      <p:ext uri="{BB962C8B-B14F-4D97-AF65-F5344CB8AC3E}">
        <p14:creationId xmlns:p14="http://schemas.microsoft.com/office/powerpoint/2010/main" val="3890156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6E458-1350-4AF1-A7B6-AF85A35138F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BE3E74-FD12-E7DD-9B15-B7DF44AC9227}"/>
              </a:ext>
            </a:extLst>
          </p:cNvPr>
          <p:cNvSpPr>
            <a:spLocks noGrp="1"/>
          </p:cNvSpPr>
          <p:nvPr>
            <p:ph type="sldNum" sz="quarter" idx="12"/>
          </p:nvPr>
        </p:nvSpPr>
        <p:spPr/>
        <p:txBody>
          <a:bodyPr/>
          <a:lstStyle/>
          <a:p>
            <a:fld id="{1C4126A1-9282-4A82-AC02-A59AF4A969C8}" type="slidenum">
              <a:rPr lang="en-US" smtClean="0"/>
              <a:t>5</a:t>
            </a:fld>
            <a:endParaRPr lang="en-US"/>
          </a:p>
        </p:txBody>
      </p:sp>
      <p:sp>
        <p:nvSpPr>
          <p:cNvPr id="4" name="Title 3">
            <a:extLst>
              <a:ext uri="{FF2B5EF4-FFF2-40B4-BE49-F238E27FC236}">
                <a16:creationId xmlns:a16="http://schemas.microsoft.com/office/drawing/2014/main" id="{7C65D845-3AE1-1D05-1924-E26DF5F4F9A6}"/>
              </a:ext>
            </a:extLst>
          </p:cNvPr>
          <p:cNvSpPr>
            <a:spLocks noGrp="1"/>
          </p:cNvSpPr>
          <p:nvPr>
            <p:ph type="title"/>
          </p:nvPr>
        </p:nvSpPr>
        <p:spPr/>
        <p:txBody>
          <a:bodyPr/>
          <a:lstStyle/>
          <a:p>
            <a:r>
              <a:rPr lang="en-US"/>
              <a:t>Zonal Disaggregation Overview</a:t>
            </a:r>
          </a:p>
        </p:txBody>
      </p:sp>
      <p:sp>
        <p:nvSpPr>
          <p:cNvPr id="5" name="Text Placeholder 4">
            <a:extLst>
              <a:ext uri="{FF2B5EF4-FFF2-40B4-BE49-F238E27FC236}">
                <a16:creationId xmlns:a16="http://schemas.microsoft.com/office/drawing/2014/main" id="{126C1DDF-3015-1C95-A7ED-2A4119589519}"/>
              </a:ext>
            </a:extLst>
          </p:cNvPr>
          <p:cNvSpPr>
            <a:spLocks noGrp="1"/>
          </p:cNvSpPr>
          <p:nvPr>
            <p:ph type="body" sz="quarter" idx="14"/>
          </p:nvPr>
        </p:nvSpPr>
        <p:spPr/>
        <p:txBody>
          <a:bodyPr>
            <a:normAutofit lnSpcReduction="10000"/>
          </a:bodyPr>
          <a:lstStyle/>
          <a:p>
            <a:endParaRPr lang="en-US"/>
          </a:p>
        </p:txBody>
      </p:sp>
      <p:grpSp>
        <p:nvGrpSpPr>
          <p:cNvPr id="16" name="Group 15">
            <a:extLst>
              <a:ext uri="{FF2B5EF4-FFF2-40B4-BE49-F238E27FC236}">
                <a16:creationId xmlns:a16="http://schemas.microsoft.com/office/drawing/2014/main" id="{8A3B2FB2-8A39-008C-77E3-D42828484368}"/>
              </a:ext>
            </a:extLst>
          </p:cNvPr>
          <p:cNvGrpSpPr/>
          <p:nvPr/>
        </p:nvGrpSpPr>
        <p:grpSpPr>
          <a:xfrm>
            <a:off x="6326426" y="2936049"/>
            <a:ext cx="2999232" cy="3429000"/>
            <a:chOff x="5972537" y="0"/>
            <a:chExt cx="5549166" cy="6349655"/>
          </a:xfrm>
        </p:grpSpPr>
        <p:pic>
          <p:nvPicPr>
            <p:cNvPr id="1026" name="Picture 2" descr="RSO – Western Clean Energy Advocates">
              <a:extLst>
                <a:ext uri="{FF2B5EF4-FFF2-40B4-BE49-F238E27FC236}">
                  <a16:creationId xmlns:a16="http://schemas.microsoft.com/office/drawing/2014/main" id="{87F85223-8AF2-CC13-3400-52B3BBBC7B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70" t="1688" r="5493" b="19325"/>
            <a:stretch>
              <a:fillRect/>
            </a:stretch>
          </p:blipFill>
          <p:spPr bwMode="auto">
            <a:xfrm>
              <a:off x="5972537" y="0"/>
              <a:ext cx="5549166" cy="63496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09350CA-EFF5-3923-B1C2-B8DD325889F2}"/>
                </a:ext>
              </a:extLst>
            </p:cNvPr>
            <p:cNvPicPr>
              <a:picLocks noChangeAspect="1"/>
            </p:cNvPicPr>
            <p:nvPr/>
          </p:nvPicPr>
          <p:blipFill>
            <a:blip r:embed="rId4"/>
            <a:stretch>
              <a:fillRect/>
            </a:stretch>
          </p:blipFill>
          <p:spPr>
            <a:xfrm rot="2550678">
              <a:off x="9054536" y="2316982"/>
              <a:ext cx="2324100" cy="863600"/>
            </a:xfrm>
            <a:prstGeom prst="rect">
              <a:avLst/>
            </a:prstGeom>
          </p:spPr>
        </p:pic>
        <p:pic>
          <p:nvPicPr>
            <p:cNvPr id="11" name="Picture 10">
              <a:extLst>
                <a:ext uri="{FF2B5EF4-FFF2-40B4-BE49-F238E27FC236}">
                  <a16:creationId xmlns:a16="http://schemas.microsoft.com/office/drawing/2014/main" id="{37DA7C40-D48D-D804-3A4C-CCA1DEBFDECF}"/>
                </a:ext>
              </a:extLst>
            </p:cNvPr>
            <p:cNvPicPr>
              <a:picLocks noChangeAspect="1"/>
            </p:cNvPicPr>
            <p:nvPr/>
          </p:nvPicPr>
          <p:blipFill>
            <a:blip r:embed="rId5"/>
            <a:stretch>
              <a:fillRect/>
            </a:stretch>
          </p:blipFill>
          <p:spPr>
            <a:xfrm rot="2633858">
              <a:off x="9264248" y="3040319"/>
              <a:ext cx="1117600" cy="342900"/>
            </a:xfrm>
            <a:prstGeom prst="rect">
              <a:avLst/>
            </a:prstGeom>
          </p:spPr>
        </p:pic>
        <p:pic>
          <p:nvPicPr>
            <p:cNvPr id="12" name="Picture 11">
              <a:extLst>
                <a:ext uri="{FF2B5EF4-FFF2-40B4-BE49-F238E27FC236}">
                  <a16:creationId xmlns:a16="http://schemas.microsoft.com/office/drawing/2014/main" id="{6003D9F6-0BB6-CEE2-64EF-8CF18FA2DCF4}"/>
                </a:ext>
              </a:extLst>
            </p:cNvPr>
            <p:cNvPicPr>
              <a:picLocks noChangeAspect="1"/>
            </p:cNvPicPr>
            <p:nvPr/>
          </p:nvPicPr>
          <p:blipFill>
            <a:blip r:embed="rId5"/>
            <a:stretch>
              <a:fillRect/>
            </a:stretch>
          </p:blipFill>
          <p:spPr>
            <a:xfrm>
              <a:off x="9472593" y="3017170"/>
              <a:ext cx="180694" cy="342900"/>
            </a:xfrm>
            <a:prstGeom prst="rect">
              <a:avLst/>
            </a:prstGeom>
          </p:spPr>
        </p:pic>
        <p:pic>
          <p:nvPicPr>
            <p:cNvPr id="13" name="Picture 12">
              <a:extLst>
                <a:ext uri="{FF2B5EF4-FFF2-40B4-BE49-F238E27FC236}">
                  <a16:creationId xmlns:a16="http://schemas.microsoft.com/office/drawing/2014/main" id="{45F39E57-E092-59B2-2690-8E0552B01C76}"/>
                </a:ext>
              </a:extLst>
            </p:cNvPr>
            <p:cNvPicPr>
              <a:picLocks noChangeAspect="1"/>
            </p:cNvPicPr>
            <p:nvPr/>
          </p:nvPicPr>
          <p:blipFill>
            <a:blip r:embed="rId6"/>
            <a:stretch>
              <a:fillRect/>
            </a:stretch>
          </p:blipFill>
          <p:spPr>
            <a:xfrm rot="4743962">
              <a:off x="9072948" y="2963777"/>
              <a:ext cx="527395" cy="167460"/>
            </a:xfrm>
            <a:prstGeom prst="rect">
              <a:avLst/>
            </a:prstGeom>
          </p:spPr>
        </p:pic>
        <p:pic>
          <p:nvPicPr>
            <p:cNvPr id="14" name="Picture 13">
              <a:extLst>
                <a:ext uri="{FF2B5EF4-FFF2-40B4-BE49-F238E27FC236}">
                  <a16:creationId xmlns:a16="http://schemas.microsoft.com/office/drawing/2014/main" id="{27C79B18-E30D-C36B-7255-8FACE3D6F4C4}"/>
                </a:ext>
              </a:extLst>
            </p:cNvPr>
            <p:cNvPicPr>
              <a:picLocks noChangeAspect="1"/>
            </p:cNvPicPr>
            <p:nvPr/>
          </p:nvPicPr>
          <p:blipFill>
            <a:blip r:embed="rId5"/>
            <a:stretch>
              <a:fillRect/>
            </a:stretch>
          </p:blipFill>
          <p:spPr>
            <a:xfrm>
              <a:off x="9034685" y="2590835"/>
              <a:ext cx="180694" cy="342900"/>
            </a:xfrm>
            <a:prstGeom prst="rect">
              <a:avLst/>
            </a:prstGeom>
          </p:spPr>
        </p:pic>
        <p:pic>
          <p:nvPicPr>
            <p:cNvPr id="15" name="Picture 14">
              <a:extLst>
                <a:ext uri="{FF2B5EF4-FFF2-40B4-BE49-F238E27FC236}">
                  <a16:creationId xmlns:a16="http://schemas.microsoft.com/office/drawing/2014/main" id="{A72B0FB5-FDF1-0169-79E3-79F5A2A480A0}"/>
                </a:ext>
              </a:extLst>
            </p:cNvPr>
            <p:cNvPicPr>
              <a:picLocks noChangeAspect="1"/>
            </p:cNvPicPr>
            <p:nvPr/>
          </p:nvPicPr>
          <p:blipFill>
            <a:blip r:embed="rId5"/>
            <a:stretch>
              <a:fillRect/>
            </a:stretch>
          </p:blipFill>
          <p:spPr>
            <a:xfrm>
              <a:off x="9094487" y="3194648"/>
              <a:ext cx="180694" cy="342900"/>
            </a:xfrm>
            <a:prstGeom prst="rect">
              <a:avLst/>
            </a:prstGeom>
          </p:spPr>
        </p:pic>
      </p:grpSp>
      <p:grpSp>
        <p:nvGrpSpPr>
          <p:cNvPr id="19" name="Group 18">
            <a:extLst>
              <a:ext uri="{FF2B5EF4-FFF2-40B4-BE49-F238E27FC236}">
                <a16:creationId xmlns:a16="http://schemas.microsoft.com/office/drawing/2014/main" id="{0D90DB72-944A-2306-8B83-9D35E73E3D0A}"/>
              </a:ext>
            </a:extLst>
          </p:cNvPr>
          <p:cNvGrpSpPr/>
          <p:nvPr/>
        </p:nvGrpSpPr>
        <p:grpSpPr>
          <a:xfrm>
            <a:off x="2500557" y="2971419"/>
            <a:ext cx="2962656" cy="3429000"/>
            <a:chOff x="4867257" y="1942719"/>
            <a:chExt cx="3356264" cy="3886200"/>
          </a:xfrm>
        </p:grpSpPr>
        <p:pic>
          <p:nvPicPr>
            <p:cNvPr id="1030" name="Picture 6" descr="Understanding and Participating in California ISO (CAISO ...">
              <a:extLst>
                <a:ext uri="{FF2B5EF4-FFF2-40B4-BE49-F238E27FC236}">
                  <a16:creationId xmlns:a16="http://schemas.microsoft.com/office/drawing/2014/main" id="{8903844D-63CE-3DA7-43FA-A6E75C98F58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405" t="13243" r="21912" b="3755"/>
            <a:stretch>
              <a:fillRect/>
            </a:stretch>
          </p:blipFill>
          <p:spPr bwMode="auto">
            <a:xfrm>
              <a:off x="4867257" y="1942719"/>
              <a:ext cx="3356264"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7E09627-8191-9218-1934-374A6DE8D43F}"/>
                </a:ext>
              </a:extLst>
            </p:cNvPr>
            <p:cNvPicPr>
              <a:picLocks noChangeAspect="1"/>
            </p:cNvPicPr>
            <p:nvPr/>
          </p:nvPicPr>
          <p:blipFill>
            <a:blip r:embed="rId8"/>
            <a:stretch>
              <a:fillRect/>
            </a:stretch>
          </p:blipFill>
          <p:spPr>
            <a:xfrm rot="2544902">
              <a:off x="6577735" y="3211822"/>
              <a:ext cx="1270000" cy="476621"/>
            </a:xfrm>
            <a:prstGeom prst="rect">
              <a:avLst/>
            </a:prstGeom>
          </p:spPr>
        </p:pic>
      </p:grpSp>
      <p:sp>
        <p:nvSpPr>
          <p:cNvPr id="17" name="Right Arrow 16">
            <a:extLst>
              <a:ext uri="{FF2B5EF4-FFF2-40B4-BE49-F238E27FC236}">
                <a16:creationId xmlns:a16="http://schemas.microsoft.com/office/drawing/2014/main" id="{B07AD34A-5DB7-3ACA-0E29-1402F080F9C0}"/>
              </a:ext>
            </a:extLst>
          </p:cNvPr>
          <p:cNvSpPr/>
          <p:nvPr/>
        </p:nvSpPr>
        <p:spPr>
          <a:xfrm>
            <a:off x="5353385" y="4163593"/>
            <a:ext cx="1106906" cy="744233"/>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1">
            <a:extLst>
              <a:ext uri="{FF2B5EF4-FFF2-40B4-BE49-F238E27FC236}">
                <a16:creationId xmlns:a16="http://schemas.microsoft.com/office/drawing/2014/main" id="{580F1F4A-3CEC-C612-FC5C-BD4BAAF67A84}"/>
              </a:ext>
            </a:extLst>
          </p:cNvPr>
          <p:cNvSpPr txBox="1">
            <a:spLocks/>
          </p:cNvSpPr>
          <p:nvPr/>
        </p:nvSpPr>
        <p:spPr>
          <a:xfrm>
            <a:off x="609600" y="1517073"/>
            <a:ext cx="11302999" cy="1442027"/>
          </a:xfrm>
          <a:prstGeom prst="rect">
            <a:avLst/>
          </a:prstGeom>
          <a:noFill/>
        </p:spPr>
        <p:txBody>
          <a:bodyPr vert="horz" lIns="0" tIns="45720" rIns="91440" bIns="45720" rtlCol="0" anchor="t">
            <a:normAutofit fontScale="70000" lnSpcReduction="20000"/>
          </a:bodyPr>
          <a:lstStyle>
            <a:lvl1pPr marL="228600" indent="-228600" algn="l" defTabSz="914400" rtl="0" eaLnBrk="1" latinLnBrk="0" hangingPunct="1">
              <a:lnSpc>
                <a:spcPct val="100000"/>
              </a:lnSpc>
              <a:spcBef>
                <a:spcPts val="800"/>
              </a:spcBef>
              <a:buFont typeface="Arial" panose="020B0604020202020204" pitchFamily="34" charset="0"/>
              <a:buChar char="•"/>
              <a:defRPr sz="2200" kern="1200">
                <a:solidFill>
                  <a:schemeClr val="tx2"/>
                </a:solidFill>
                <a:latin typeface="+mn-lt"/>
                <a:ea typeface="+mn-ea"/>
                <a:cs typeface="+mn-cs"/>
              </a:defRPr>
            </a:lvl1pPr>
            <a:lvl2pPr marL="571500" indent="-231775" algn="l" defTabSz="914400" rtl="0" eaLnBrk="1" latinLnBrk="0" hangingPunct="1">
              <a:lnSpc>
                <a:spcPct val="100000"/>
              </a:lnSpc>
              <a:spcBef>
                <a:spcPts val="800"/>
              </a:spcBef>
              <a:buSzPct val="75000"/>
              <a:buFont typeface="Courier New" panose="02070309020205020404" pitchFamily="49" charset="0"/>
              <a:buChar char="o"/>
              <a:tabLst/>
              <a:defRPr sz="2000" kern="1200">
                <a:solidFill>
                  <a:schemeClr val="tx2"/>
                </a:solidFill>
                <a:latin typeface="+mn-lt"/>
                <a:ea typeface="+mn-ea"/>
                <a:cs typeface="+mn-cs"/>
              </a:defRPr>
            </a:lvl2pPr>
            <a:lvl3pPr marL="971550" indent="-173038" algn="l" defTabSz="914400" rtl="0" eaLnBrk="1" latinLnBrk="0" hangingPunct="1">
              <a:lnSpc>
                <a:spcPct val="100000"/>
              </a:lnSpc>
              <a:spcBef>
                <a:spcPts val="800"/>
              </a:spcBef>
              <a:buSzPct val="75000"/>
              <a:buFont typeface="Wingdings" pitchFamily="2" charset="2"/>
              <a:buChar char="§"/>
              <a:tabLst/>
              <a:defRPr sz="2000" kern="1200">
                <a:solidFill>
                  <a:schemeClr val="tx2"/>
                </a:solidFill>
                <a:latin typeface="+mn-lt"/>
                <a:ea typeface="+mn-ea"/>
                <a:cs typeface="+mn-cs"/>
              </a:defRPr>
            </a:lvl3pPr>
            <a:lvl4pPr marL="1430338" indent="-166688" algn="l" defTabSz="914400" rtl="0" eaLnBrk="1" latinLnBrk="0" hangingPunct="1">
              <a:lnSpc>
                <a:spcPct val="100000"/>
              </a:lnSpc>
              <a:spcBef>
                <a:spcPts val="8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100000"/>
              </a:lnSpc>
              <a:spcBef>
                <a:spcPts val="800"/>
              </a:spcBef>
              <a:buFont typeface="Arial" panose="020B0604020202020204" pitchFamily="34" charset="0"/>
              <a:buChar char="•"/>
              <a:tabLst/>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rgbClr val="2A3C50"/>
                </a:solidFill>
              </a:rPr>
              <a:t>Key benefits of disaggregating into PGE, SCE, and SDGE zones include:</a:t>
            </a:r>
            <a:endParaRPr lang="en-US" sz="2400"/>
          </a:p>
          <a:p>
            <a:pPr marL="796925" lvl="1" indent="-457200">
              <a:buFont typeface="Courier New" panose="02070309020205020404" pitchFamily="49" charset="0"/>
              <a:buAutoNum type="arabicPeriod"/>
            </a:pPr>
            <a:r>
              <a:rPr lang="en-US" sz="2400">
                <a:solidFill>
                  <a:srgbClr val="2A3C50"/>
                </a:solidFill>
              </a:rPr>
              <a:t>Better alignment between SERVM and RESOLVE topology</a:t>
            </a:r>
            <a:endParaRPr lang="en-US" sz="2400"/>
          </a:p>
          <a:p>
            <a:pPr marL="796925" lvl="1" indent="-457200">
              <a:buFont typeface="Courier New" panose="02070309020205020404" pitchFamily="49" charset="0"/>
              <a:buAutoNum type="arabicPeriod"/>
            </a:pPr>
            <a:r>
              <a:rPr lang="en-US" sz="2400">
                <a:solidFill>
                  <a:srgbClr val="2A3C50"/>
                </a:solidFill>
              </a:rPr>
              <a:t>Factor Inter-zonal transmission constraints between the three zones into the optimization of resource builds and non-retention decisions</a:t>
            </a:r>
            <a:endParaRPr lang="en-US" sz="2400"/>
          </a:p>
          <a:p>
            <a:pPr marL="796925" lvl="1" indent="-457200">
              <a:buFont typeface="Courier New" panose="02070309020205020404" pitchFamily="49" charset="0"/>
              <a:buAutoNum type="arabicPeriod"/>
            </a:pPr>
            <a:r>
              <a:rPr lang="en-US" sz="2400">
                <a:solidFill>
                  <a:srgbClr val="2A3C50"/>
                </a:solidFill>
              </a:rPr>
              <a:t>Allow the model to evaluate transmission expansion between the three zones</a:t>
            </a:r>
            <a:endParaRPr lang="en-US" sz="2400"/>
          </a:p>
        </p:txBody>
      </p:sp>
    </p:spTree>
    <p:extLst>
      <p:ext uri="{BB962C8B-B14F-4D97-AF65-F5344CB8AC3E}">
        <p14:creationId xmlns:p14="http://schemas.microsoft.com/office/powerpoint/2010/main" val="2858852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2CFE06-2C2A-A2A1-28EA-4EE5F44AE546}"/>
              </a:ext>
            </a:extLst>
          </p:cNvPr>
          <p:cNvSpPr>
            <a:spLocks noGrp="1"/>
          </p:cNvSpPr>
          <p:nvPr>
            <p:ph idx="1"/>
          </p:nvPr>
        </p:nvSpPr>
        <p:spPr>
          <a:xfrm>
            <a:off x="609600" y="1517073"/>
            <a:ext cx="10972800" cy="620646"/>
          </a:xfrm>
        </p:spPr>
        <p:txBody>
          <a:bodyPr>
            <a:normAutofit fontScale="92500" lnSpcReduction="20000"/>
          </a:bodyPr>
          <a:lstStyle/>
          <a:p>
            <a:r>
              <a:rPr lang="en-US"/>
              <a:t>Forecasts for both system peak and annual energy grow significantly in the 2024 IEPR, compared to the 2023 IEPR, driving increased capacity and GHG-free energy needs</a:t>
            </a:r>
          </a:p>
        </p:txBody>
      </p:sp>
      <p:sp>
        <p:nvSpPr>
          <p:cNvPr id="3" name="Slide Number Placeholder 2">
            <a:extLst>
              <a:ext uri="{FF2B5EF4-FFF2-40B4-BE49-F238E27FC236}">
                <a16:creationId xmlns:a16="http://schemas.microsoft.com/office/drawing/2014/main" id="{A44C020D-C10F-72C9-8D85-F9BA88974500}"/>
              </a:ext>
            </a:extLst>
          </p:cNvPr>
          <p:cNvSpPr>
            <a:spLocks noGrp="1"/>
          </p:cNvSpPr>
          <p:nvPr>
            <p:ph type="sldNum" sz="quarter" idx="12"/>
          </p:nvPr>
        </p:nvSpPr>
        <p:spPr/>
        <p:txBody>
          <a:bodyPr/>
          <a:lstStyle/>
          <a:p>
            <a:fld id="{1C4126A1-9282-4A82-AC02-A59AF4A969C8}" type="slidenum">
              <a:rPr lang="en-US" smtClean="0"/>
              <a:t>6</a:t>
            </a:fld>
            <a:endParaRPr lang="en-US"/>
          </a:p>
        </p:txBody>
      </p:sp>
      <p:sp>
        <p:nvSpPr>
          <p:cNvPr id="4" name="Title 3">
            <a:extLst>
              <a:ext uri="{FF2B5EF4-FFF2-40B4-BE49-F238E27FC236}">
                <a16:creationId xmlns:a16="http://schemas.microsoft.com/office/drawing/2014/main" id="{695F2AD4-6924-BFC5-E8EB-FF8F5CC84C2F}"/>
              </a:ext>
            </a:extLst>
          </p:cNvPr>
          <p:cNvSpPr>
            <a:spLocks noGrp="1"/>
          </p:cNvSpPr>
          <p:nvPr>
            <p:ph type="title"/>
          </p:nvPr>
        </p:nvSpPr>
        <p:spPr/>
        <p:txBody>
          <a:bodyPr>
            <a:noAutofit/>
          </a:bodyPr>
          <a:lstStyle/>
          <a:p>
            <a:r>
              <a:rPr lang="en-US" sz="2800"/>
              <a:t>The 2024 IEPR Forecast Drives Additional Resource Needs</a:t>
            </a:r>
          </a:p>
        </p:txBody>
      </p:sp>
      <p:sp>
        <p:nvSpPr>
          <p:cNvPr id="5" name="Text Placeholder 4">
            <a:extLst>
              <a:ext uri="{FF2B5EF4-FFF2-40B4-BE49-F238E27FC236}">
                <a16:creationId xmlns:a16="http://schemas.microsoft.com/office/drawing/2014/main" id="{CD28A475-DE93-9F90-E240-06CD931D1AF6}"/>
              </a:ext>
            </a:extLst>
          </p:cNvPr>
          <p:cNvSpPr>
            <a:spLocks noGrp="1"/>
          </p:cNvSpPr>
          <p:nvPr>
            <p:ph type="body" sz="quarter" idx="14"/>
          </p:nvPr>
        </p:nvSpPr>
        <p:spPr/>
        <p:txBody>
          <a:bodyPr>
            <a:normAutofit lnSpcReduction="10000"/>
          </a:bodyPr>
          <a:lstStyle/>
          <a:p>
            <a:endParaRPr lang="en-US"/>
          </a:p>
        </p:txBody>
      </p:sp>
      <p:sp>
        <p:nvSpPr>
          <p:cNvPr id="6" name="TextBox 6">
            <a:extLst>
              <a:ext uri="{FF2B5EF4-FFF2-40B4-BE49-F238E27FC236}">
                <a16:creationId xmlns:a16="http://schemas.microsoft.com/office/drawing/2014/main" id="{D2D1CADD-62A8-53D0-7B26-2B2F250D5A99}"/>
              </a:ext>
            </a:extLst>
          </p:cNvPr>
          <p:cNvSpPr txBox="1"/>
          <p:nvPr/>
        </p:nvSpPr>
        <p:spPr>
          <a:xfrm>
            <a:off x="6181954" y="6173201"/>
            <a:ext cx="369692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a:t>Note: Assumes no CHP retirement</a:t>
            </a:r>
          </a:p>
        </p:txBody>
      </p:sp>
      <p:sp>
        <p:nvSpPr>
          <p:cNvPr id="7" name="TextBox 8">
            <a:extLst>
              <a:ext uri="{FF2B5EF4-FFF2-40B4-BE49-F238E27FC236}">
                <a16:creationId xmlns:a16="http://schemas.microsoft.com/office/drawing/2014/main" id="{0A87F14F-E5A1-010F-92B1-287DF7D1D468}"/>
              </a:ext>
            </a:extLst>
          </p:cNvPr>
          <p:cNvSpPr txBox="1"/>
          <p:nvPr/>
        </p:nvSpPr>
        <p:spPr>
          <a:xfrm>
            <a:off x="300633" y="6199127"/>
            <a:ext cx="4615934" cy="26161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a:cs typeface="Arial"/>
              </a:rPr>
              <a:t>Note: Gross Peak is Managed Net Load + BTM PV</a:t>
            </a:r>
          </a:p>
        </p:txBody>
      </p:sp>
      <p:pic>
        <p:nvPicPr>
          <p:cNvPr id="8" name="Picture 7">
            <a:extLst>
              <a:ext uri="{FF2B5EF4-FFF2-40B4-BE49-F238E27FC236}">
                <a16:creationId xmlns:a16="http://schemas.microsoft.com/office/drawing/2014/main" id="{82315A6A-8D4F-DA0C-EE51-45F14B363082}"/>
              </a:ext>
            </a:extLst>
          </p:cNvPr>
          <p:cNvPicPr>
            <a:picLocks noChangeAspect="1"/>
          </p:cNvPicPr>
          <p:nvPr/>
        </p:nvPicPr>
        <p:blipFill>
          <a:blip r:embed="rId2"/>
          <a:stretch>
            <a:fillRect/>
          </a:stretch>
        </p:blipFill>
        <p:spPr>
          <a:xfrm>
            <a:off x="5739984" y="2082143"/>
            <a:ext cx="5728892" cy="4114800"/>
          </a:xfrm>
          <a:prstGeom prst="rect">
            <a:avLst/>
          </a:prstGeom>
        </p:spPr>
      </p:pic>
      <p:pic>
        <p:nvPicPr>
          <p:cNvPr id="9" name="Picture 8">
            <a:extLst>
              <a:ext uri="{FF2B5EF4-FFF2-40B4-BE49-F238E27FC236}">
                <a16:creationId xmlns:a16="http://schemas.microsoft.com/office/drawing/2014/main" id="{BC25F3AD-134F-7B23-B31B-3871E6479D5E}"/>
              </a:ext>
            </a:extLst>
          </p:cNvPr>
          <p:cNvPicPr>
            <a:picLocks noChangeAspect="1"/>
          </p:cNvPicPr>
          <p:nvPr/>
        </p:nvPicPr>
        <p:blipFill>
          <a:blip r:embed="rId3"/>
          <a:srcRect r="29262"/>
          <a:stretch/>
        </p:blipFill>
        <p:spPr>
          <a:xfrm>
            <a:off x="482184" y="2082143"/>
            <a:ext cx="4075043" cy="4114800"/>
          </a:xfrm>
          <a:prstGeom prst="rect">
            <a:avLst/>
          </a:prstGeom>
        </p:spPr>
      </p:pic>
      <p:sp>
        <p:nvSpPr>
          <p:cNvPr id="10" name="Oval 9">
            <a:extLst>
              <a:ext uri="{FF2B5EF4-FFF2-40B4-BE49-F238E27FC236}">
                <a16:creationId xmlns:a16="http://schemas.microsoft.com/office/drawing/2014/main" id="{72823F00-A9F9-A88A-20E9-7BCACAE40701}"/>
              </a:ext>
            </a:extLst>
          </p:cNvPr>
          <p:cNvSpPr/>
          <p:nvPr/>
        </p:nvSpPr>
        <p:spPr>
          <a:xfrm>
            <a:off x="396045" y="2386942"/>
            <a:ext cx="450573" cy="238539"/>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Oval 10">
            <a:extLst>
              <a:ext uri="{FF2B5EF4-FFF2-40B4-BE49-F238E27FC236}">
                <a16:creationId xmlns:a16="http://schemas.microsoft.com/office/drawing/2014/main" id="{3B3F6C50-B0C1-A75F-3523-84916EABEA40}"/>
              </a:ext>
            </a:extLst>
          </p:cNvPr>
          <p:cNvSpPr/>
          <p:nvPr/>
        </p:nvSpPr>
        <p:spPr>
          <a:xfrm>
            <a:off x="389419" y="5759621"/>
            <a:ext cx="450573" cy="238539"/>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 11">
            <a:extLst>
              <a:ext uri="{FF2B5EF4-FFF2-40B4-BE49-F238E27FC236}">
                <a16:creationId xmlns:a16="http://schemas.microsoft.com/office/drawing/2014/main" id="{B6C01700-5A52-1C67-CF5D-FF4CEBF7F4A4}"/>
              </a:ext>
            </a:extLst>
          </p:cNvPr>
          <p:cNvSpPr/>
          <p:nvPr/>
        </p:nvSpPr>
        <p:spPr>
          <a:xfrm>
            <a:off x="5683662" y="5766246"/>
            <a:ext cx="450573" cy="238539"/>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Oval 12">
            <a:extLst>
              <a:ext uri="{FF2B5EF4-FFF2-40B4-BE49-F238E27FC236}">
                <a16:creationId xmlns:a16="http://schemas.microsoft.com/office/drawing/2014/main" id="{D15C176A-CAA9-C2AE-D7E0-D21E8E94BD2C}"/>
              </a:ext>
            </a:extLst>
          </p:cNvPr>
          <p:cNvSpPr/>
          <p:nvPr/>
        </p:nvSpPr>
        <p:spPr>
          <a:xfrm>
            <a:off x="5663784" y="2393568"/>
            <a:ext cx="450573" cy="238539"/>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4" name="Straight Arrow Connector 13">
            <a:extLst>
              <a:ext uri="{FF2B5EF4-FFF2-40B4-BE49-F238E27FC236}">
                <a16:creationId xmlns:a16="http://schemas.microsoft.com/office/drawing/2014/main" id="{27A07F91-4B78-9F2A-C8BF-62C39C2FAD6E}"/>
              </a:ext>
            </a:extLst>
          </p:cNvPr>
          <p:cNvCxnSpPr/>
          <p:nvPr/>
        </p:nvCxnSpPr>
        <p:spPr>
          <a:xfrm flipV="1">
            <a:off x="2928256" y="3425252"/>
            <a:ext cx="0" cy="44631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1B550AD-DB38-04FF-F49F-49A1E87BA180}"/>
              </a:ext>
            </a:extLst>
          </p:cNvPr>
          <p:cNvCxnSpPr>
            <a:cxnSpLocks/>
          </p:cNvCxnSpPr>
          <p:nvPr/>
        </p:nvCxnSpPr>
        <p:spPr>
          <a:xfrm flipV="1">
            <a:off x="1502227" y="4829509"/>
            <a:ext cx="0" cy="18505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ECDB5C3-33E5-34AC-C930-5CE04A84E917}"/>
              </a:ext>
            </a:extLst>
          </p:cNvPr>
          <p:cNvCxnSpPr>
            <a:cxnSpLocks/>
          </p:cNvCxnSpPr>
          <p:nvPr/>
        </p:nvCxnSpPr>
        <p:spPr>
          <a:xfrm flipV="1">
            <a:off x="2155370" y="4067509"/>
            <a:ext cx="0" cy="34834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FC2825D-816E-F814-C9C8-42D39DEE64E8}"/>
              </a:ext>
            </a:extLst>
          </p:cNvPr>
          <p:cNvCxnSpPr/>
          <p:nvPr/>
        </p:nvCxnSpPr>
        <p:spPr>
          <a:xfrm flipV="1">
            <a:off x="3603171" y="3109567"/>
            <a:ext cx="0" cy="44631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BA0ADCA-B5D0-45B7-9985-B3B0020C6E44}"/>
              </a:ext>
            </a:extLst>
          </p:cNvPr>
          <p:cNvCxnSpPr>
            <a:cxnSpLocks/>
          </p:cNvCxnSpPr>
          <p:nvPr/>
        </p:nvCxnSpPr>
        <p:spPr>
          <a:xfrm flipV="1">
            <a:off x="8186056" y="3577652"/>
            <a:ext cx="0" cy="70757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19CD959-FB8E-285E-1DA3-C729F4E3F745}"/>
              </a:ext>
            </a:extLst>
          </p:cNvPr>
          <p:cNvCxnSpPr>
            <a:cxnSpLocks/>
          </p:cNvCxnSpPr>
          <p:nvPr/>
        </p:nvCxnSpPr>
        <p:spPr>
          <a:xfrm flipV="1">
            <a:off x="6760027" y="5014566"/>
            <a:ext cx="0" cy="41365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9EB7ACF-B7F2-9365-EB4F-5F53F74044A1}"/>
              </a:ext>
            </a:extLst>
          </p:cNvPr>
          <p:cNvCxnSpPr>
            <a:cxnSpLocks/>
          </p:cNvCxnSpPr>
          <p:nvPr/>
        </p:nvCxnSpPr>
        <p:spPr>
          <a:xfrm flipV="1">
            <a:off x="7402285" y="4239804"/>
            <a:ext cx="0" cy="64413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F8BC93B-84D7-5B05-B060-22FBC192076D}"/>
              </a:ext>
            </a:extLst>
          </p:cNvPr>
          <p:cNvCxnSpPr>
            <a:cxnSpLocks/>
          </p:cNvCxnSpPr>
          <p:nvPr/>
        </p:nvCxnSpPr>
        <p:spPr>
          <a:xfrm flipV="1">
            <a:off x="8860971" y="3283738"/>
            <a:ext cx="0" cy="72483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34">
            <a:extLst>
              <a:ext uri="{FF2B5EF4-FFF2-40B4-BE49-F238E27FC236}">
                <a16:creationId xmlns:a16="http://schemas.microsoft.com/office/drawing/2014/main" id="{E249F562-07A5-B803-74A0-2E14E4C98F5D}"/>
              </a:ext>
            </a:extLst>
          </p:cNvPr>
          <p:cNvSpPr txBox="1"/>
          <p:nvPr/>
        </p:nvSpPr>
        <p:spPr>
          <a:xfrm>
            <a:off x="1328057" y="5025452"/>
            <a:ext cx="740229"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t>+2.0 GW</a:t>
            </a:r>
          </a:p>
        </p:txBody>
      </p:sp>
      <p:sp>
        <p:nvSpPr>
          <p:cNvPr id="23" name="TextBox 35">
            <a:extLst>
              <a:ext uri="{FF2B5EF4-FFF2-40B4-BE49-F238E27FC236}">
                <a16:creationId xmlns:a16="http://schemas.microsoft.com/office/drawing/2014/main" id="{D846082B-8D25-BCCF-06CD-42BB75EBC185}"/>
              </a:ext>
            </a:extLst>
          </p:cNvPr>
          <p:cNvSpPr txBox="1"/>
          <p:nvPr/>
        </p:nvSpPr>
        <p:spPr>
          <a:xfrm>
            <a:off x="2068286" y="4404966"/>
            <a:ext cx="740229"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t>+4.4 GW</a:t>
            </a:r>
          </a:p>
        </p:txBody>
      </p:sp>
      <p:sp>
        <p:nvSpPr>
          <p:cNvPr id="24" name="TextBox 36">
            <a:extLst>
              <a:ext uri="{FF2B5EF4-FFF2-40B4-BE49-F238E27FC236}">
                <a16:creationId xmlns:a16="http://schemas.microsoft.com/office/drawing/2014/main" id="{EDA01F5D-CA2E-65EF-8696-4EBA029D4622}"/>
              </a:ext>
            </a:extLst>
          </p:cNvPr>
          <p:cNvSpPr txBox="1"/>
          <p:nvPr/>
        </p:nvSpPr>
        <p:spPr>
          <a:xfrm>
            <a:off x="2830286" y="3882452"/>
            <a:ext cx="740229"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t>+5.8 GW</a:t>
            </a:r>
          </a:p>
        </p:txBody>
      </p:sp>
      <p:sp>
        <p:nvSpPr>
          <p:cNvPr id="25" name="TextBox 37">
            <a:extLst>
              <a:ext uri="{FF2B5EF4-FFF2-40B4-BE49-F238E27FC236}">
                <a16:creationId xmlns:a16="http://schemas.microsoft.com/office/drawing/2014/main" id="{B33AA7D8-B06F-7C5D-0EC8-0E90967AAD2C}"/>
              </a:ext>
            </a:extLst>
          </p:cNvPr>
          <p:cNvSpPr txBox="1"/>
          <p:nvPr/>
        </p:nvSpPr>
        <p:spPr>
          <a:xfrm>
            <a:off x="3516086" y="3621195"/>
            <a:ext cx="740229"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t>+5.8 GW</a:t>
            </a:r>
          </a:p>
        </p:txBody>
      </p:sp>
      <p:sp>
        <p:nvSpPr>
          <p:cNvPr id="26" name="TextBox 38">
            <a:extLst>
              <a:ext uri="{FF2B5EF4-FFF2-40B4-BE49-F238E27FC236}">
                <a16:creationId xmlns:a16="http://schemas.microsoft.com/office/drawing/2014/main" id="{3DEF980C-8219-F47A-7C3F-74D105668024}"/>
              </a:ext>
            </a:extLst>
          </p:cNvPr>
          <p:cNvSpPr txBox="1"/>
          <p:nvPr/>
        </p:nvSpPr>
        <p:spPr>
          <a:xfrm>
            <a:off x="6585857" y="5460880"/>
            <a:ext cx="740229"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t>+36 TWh</a:t>
            </a:r>
          </a:p>
        </p:txBody>
      </p:sp>
      <p:sp>
        <p:nvSpPr>
          <p:cNvPr id="27" name="TextBox 39">
            <a:extLst>
              <a:ext uri="{FF2B5EF4-FFF2-40B4-BE49-F238E27FC236}">
                <a16:creationId xmlns:a16="http://schemas.microsoft.com/office/drawing/2014/main" id="{F7417B3E-962D-31B9-EC9B-4EC745EDD2AA}"/>
              </a:ext>
            </a:extLst>
          </p:cNvPr>
          <p:cNvSpPr txBox="1"/>
          <p:nvPr/>
        </p:nvSpPr>
        <p:spPr>
          <a:xfrm>
            <a:off x="7336972" y="4905708"/>
            <a:ext cx="740229"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t>+56 TWh</a:t>
            </a:r>
          </a:p>
        </p:txBody>
      </p:sp>
      <p:sp>
        <p:nvSpPr>
          <p:cNvPr id="28" name="TextBox 42">
            <a:extLst>
              <a:ext uri="{FF2B5EF4-FFF2-40B4-BE49-F238E27FC236}">
                <a16:creationId xmlns:a16="http://schemas.microsoft.com/office/drawing/2014/main" id="{F2999D06-86E1-4940-972A-70B6408F43E1}"/>
              </a:ext>
            </a:extLst>
          </p:cNvPr>
          <p:cNvSpPr txBox="1"/>
          <p:nvPr/>
        </p:nvSpPr>
        <p:spPr>
          <a:xfrm>
            <a:off x="8077200" y="4285222"/>
            <a:ext cx="740229"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t>+56 TWh</a:t>
            </a:r>
          </a:p>
        </p:txBody>
      </p:sp>
      <p:sp>
        <p:nvSpPr>
          <p:cNvPr id="29" name="TextBox 43">
            <a:extLst>
              <a:ext uri="{FF2B5EF4-FFF2-40B4-BE49-F238E27FC236}">
                <a16:creationId xmlns:a16="http://schemas.microsoft.com/office/drawing/2014/main" id="{20A10A85-575D-2EF3-1BCC-3DA87A3896F5}"/>
              </a:ext>
            </a:extLst>
          </p:cNvPr>
          <p:cNvSpPr txBox="1"/>
          <p:nvPr/>
        </p:nvSpPr>
        <p:spPr>
          <a:xfrm>
            <a:off x="8719458" y="4023965"/>
            <a:ext cx="740229"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t>+56 TWh</a:t>
            </a:r>
          </a:p>
        </p:txBody>
      </p:sp>
    </p:spTree>
    <p:extLst>
      <p:ext uri="{BB962C8B-B14F-4D97-AF65-F5344CB8AC3E}">
        <p14:creationId xmlns:p14="http://schemas.microsoft.com/office/powerpoint/2010/main" val="1639889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1BA21E-0C2E-A037-FF9B-6E773D0C522E}"/>
              </a:ext>
            </a:extLst>
          </p:cNvPr>
          <p:cNvSpPr>
            <a:spLocks noGrp="1"/>
          </p:cNvSpPr>
          <p:nvPr>
            <p:ph idx="1"/>
          </p:nvPr>
        </p:nvSpPr>
        <p:spPr>
          <a:xfrm>
            <a:off x="609600" y="1517073"/>
            <a:ext cx="5469924" cy="4659890"/>
          </a:xfrm>
        </p:spPr>
        <p:txBody>
          <a:bodyPr>
            <a:normAutofit fontScale="92500"/>
          </a:bodyPr>
          <a:lstStyle/>
          <a:p>
            <a:r>
              <a:rPr lang="en-US"/>
              <a:t>Increases in load are primarily driven by:</a:t>
            </a:r>
          </a:p>
          <a:p>
            <a:pPr lvl="1"/>
            <a:r>
              <a:rPr lang="en-US"/>
              <a:t>The introduction of significant data center loads in the 2024 IEPR</a:t>
            </a:r>
          </a:p>
          <a:p>
            <a:pPr lvl="1"/>
            <a:r>
              <a:rPr lang="en-US"/>
              <a:t>Less economic adoption and lower capacity factors for BTM Solar and Storage</a:t>
            </a:r>
          </a:p>
          <a:p>
            <a:pPr lvl="1"/>
            <a:r>
              <a:rPr lang="en-US"/>
              <a:t>Updates to electric vehicles, including higher vehicle miles travelled (VMT)</a:t>
            </a:r>
          </a:p>
          <a:p>
            <a:r>
              <a:rPr lang="en-US"/>
              <a:t>Changes to the baseline, energy efficiency (AAEE), and building electrification (AAFS) are relatively small</a:t>
            </a:r>
          </a:p>
          <a:p>
            <a:pPr lvl="1">
              <a:buFont typeface="Courier New" panose="05020102010507070707" pitchFamily="18" charset="2"/>
              <a:buChar char="o"/>
            </a:pPr>
            <a:r>
              <a:rPr lang="en-US"/>
              <a:t>In the 2030s, AAFS demand is higher in the 2024 IEPR, but is similar by 2040</a:t>
            </a:r>
          </a:p>
          <a:p>
            <a:endParaRPr lang="en-US"/>
          </a:p>
        </p:txBody>
      </p:sp>
      <p:sp>
        <p:nvSpPr>
          <p:cNvPr id="3" name="Slide Number Placeholder 2">
            <a:extLst>
              <a:ext uri="{FF2B5EF4-FFF2-40B4-BE49-F238E27FC236}">
                <a16:creationId xmlns:a16="http://schemas.microsoft.com/office/drawing/2014/main" id="{F45147BF-5C00-C5F4-4D36-AC5C8AF15520}"/>
              </a:ext>
            </a:extLst>
          </p:cNvPr>
          <p:cNvSpPr>
            <a:spLocks noGrp="1"/>
          </p:cNvSpPr>
          <p:nvPr>
            <p:ph type="sldNum" sz="quarter" idx="12"/>
          </p:nvPr>
        </p:nvSpPr>
        <p:spPr/>
        <p:txBody>
          <a:bodyPr/>
          <a:lstStyle/>
          <a:p>
            <a:fld id="{1C4126A1-9282-4A82-AC02-A59AF4A969C8}" type="slidenum">
              <a:rPr lang="en-US" smtClean="0"/>
              <a:t>7</a:t>
            </a:fld>
            <a:endParaRPr lang="en-US"/>
          </a:p>
        </p:txBody>
      </p:sp>
      <p:sp>
        <p:nvSpPr>
          <p:cNvPr id="4" name="Title 3">
            <a:extLst>
              <a:ext uri="{FF2B5EF4-FFF2-40B4-BE49-F238E27FC236}">
                <a16:creationId xmlns:a16="http://schemas.microsoft.com/office/drawing/2014/main" id="{4747C33A-4F58-F3C0-33E8-5E540A1B267E}"/>
              </a:ext>
            </a:extLst>
          </p:cNvPr>
          <p:cNvSpPr>
            <a:spLocks noGrp="1"/>
          </p:cNvSpPr>
          <p:nvPr>
            <p:ph type="title"/>
          </p:nvPr>
        </p:nvSpPr>
        <p:spPr/>
        <p:txBody>
          <a:bodyPr/>
          <a:lstStyle/>
          <a:p>
            <a:r>
              <a:rPr lang="en-US"/>
              <a:t>2024 IEPR vs. 2023 IEPR: Managed Load Waterfall</a:t>
            </a:r>
          </a:p>
        </p:txBody>
      </p:sp>
      <p:sp>
        <p:nvSpPr>
          <p:cNvPr id="5" name="Text Placeholder 4">
            <a:extLst>
              <a:ext uri="{FF2B5EF4-FFF2-40B4-BE49-F238E27FC236}">
                <a16:creationId xmlns:a16="http://schemas.microsoft.com/office/drawing/2014/main" id="{C656AEC8-3EFC-6A40-C30E-FBFD972C05D7}"/>
              </a:ext>
            </a:extLst>
          </p:cNvPr>
          <p:cNvSpPr>
            <a:spLocks noGrp="1"/>
          </p:cNvSpPr>
          <p:nvPr>
            <p:ph type="body" sz="quarter" idx="14"/>
          </p:nvPr>
        </p:nvSpPr>
        <p:spPr/>
        <p:txBody>
          <a:bodyPr>
            <a:normAutofit lnSpcReduction="10000"/>
          </a:bodyPr>
          <a:lstStyle/>
          <a:p>
            <a:endParaRPr lang="en-US"/>
          </a:p>
        </p:txBody>
      </p:sp>
      <p:pic>
        <p:nvPicPr>
          <p:cNvPr id="6" name="Picture 5">
            <a:extLst>
              <a:ext uri="{FF2B5EF4-FFF2-40B4-BE49-F238E27FC236}">
                <a16:creationId xmlns:a16="http://schemas.microsoft.com/office/drawing/2014/main" id="{4A1D8543-E6F8-5893-3B94-68A9E9976228}"/>
              </a:ext>
            </a:extLst>
          </p:cNvPr>
          <p:cNvPicPr>
            <a:picLocks noChangeAspect="1"/>
          </p:cNvPicPr>
          <p:nvPr/>
        </p:nvPicPr>
        <p:blipFill>
          <a:blip r:embed="rId2"/>
          <a:stretch>
            <a:fillRect/>
          </a:stretch>
        </p:blipFill>
        <p:spPr>
          <a:xfrm>
            <a:off x="6315492" y="1664100"/>
            <a:ext cx="5394690" cy="4572000"/>
          </a:xfrm>
          <a:prstGeom prst="rect">
            <a:avLst/>
          </a:prstGeom>
        </p:spPr>
      </p:pic>
      <p:sp>
        <p:nvSpPr>
          <p:cNvPr id="7" name="Oval 6">
            <a:extLst>
              <a:ext uri="{FF2B5EF4-FFF2-40B4-BE49-F238E27FC236}">
                <a16:creationId xmlns:a16="http://schemas.microsoft.com/office/drawing/2014/main" id="{23096FA3-A4BF-C338-7F2E-31A507509487}"/>
              </a:ext>
            </a:extLst>
          </p:cNvPr>
          <p:cNvSpPr/>
          <p:nvPr/>
        </p:nvSpPr>
        <p:spPr>
          <a:xfrm>
            <a:off x="6284570" y="5595854"/>
            <a:ext cx="450573" cy="238539"/>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757536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D1C59-C10B-7B9C-B397-338BD065C6B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5E49BE-29B5-4FA1-EB49-E37EDDE57994}"/>
              </a:ext>
            </a:extLst>
          </p:cNvPr>
          <p:cNvSpPr>
            <a:spLocks noGrp="1"/>
          </p:cNvSpPr>
          <p:nvPr>
            <p:ph idx="1"/>
          </p:nvPr>
        </p:nvSpPr>
        <p:spPr>
          <a:xfrm>
            <a:off x="609600" y="1517073"/>
            <a:ext cx="4679092" cy="4659890"/>
          </a:xfrm>
        </p:spPr>
        <p:txBody>
          <a:bodyPr/>
          <a:lstStyle/>
          <a:p>
            <a:r>
              <a:rPr lang="en-US"/>
              <a:t>Total load continues to be dominated by baseline consumption</a:t>
            </a:r>
          </a:p>
          <a:p>
            <a:r>
              <a:rPr lang="en-US"/>
              <a:t>Electric vehicles (23% of 2040 managed load) and building electrification (9%) are the next largest shares, outpacing data centers (8%)</a:t>
            </a:r>
          </a:p>
          <a:p>
            <a:r>
              <a:rPr lang="en-US"/>
              <a:t>BTM Solar and Energy Efficiency collectively reduce load by ~13%</a:t>
            </a:r>
          </a:p>
          <a:p>
            <a:endParaRPr lang="en-US"/>
          </a:p>
        </p:txBody>
      </p:sp>
      <p:sp>
        <p:nvSpPr>
          <p:cNvPr id="3" name="Slide Number Placeholder 2">
            <a:extLst>
              <a:ext uri="{FF2B5EF4-FFF2-40B4-BE49-F238E27FC236}">
                <a16:creationId xmlns:a16="http://schemas.microsoft.com/office/drawing/2014/main" id="{A48D026B-3772-E2D6-B9B6-DBA51FF7EB94}"/>
              </a:ext>
            </a:extLst>
          </p:cNvPr>
          <p:cNvSpPr>
            <a:spLocks noGrp="1"/>
          </p:cNvSpPr>
          <p:nvPr>
            <p:ph type="sldNum" sz="quarter" idx="12"/>
          </p:nvPr>
        </p:nvSpPr>
        <p:spPr/>
        <p:txBody>
          <a:bodyPr/>
          <a:lstStyle/>
          <a:p>
            <a:fld id="{1C4126A1-9282-4A82-AC02-A59AF4A969C8}" type="slidenum">
              <a:rPr lang="en-US" smtClean="0"/>
              <a:t>8</a:t>
            </a:fld>
            <a:endParaRPr lang="en-US"/>
          </a:p>
        </p:txBody>
      </p:sp>
      <p:sp>
        <p:nvSpPr>
          <p:cNvPr id="4" name="Title 3">
            <a:extLst>
              <a:ext uri="{FF2B5EF4-FFF2-40B4-BE49-F238E27FC236}">
                <a16:creationId xmlns:a16="http://schemas.microsoft.com/office/drawing/2014/main" id="{96CBD32C-1714-5265-15EF-DF20AEB65A99}"/>
              </a:ext>
            </a:extLst>
          </p:cNvPr>
          <p:cNvSpPr>
            <a:spLocks noGrp="1"/>
          </p:cNvSpPr>
          <p:nvPr>
            <p:ph type="title"/>
          </p:nvPr>
        </p:nvSpPr>
        <p:spPr/>
        <p:txBody>
          <a:bodyPr/>
          <a:lstStyle/>
          <a:p>
            <a:r>
              <a:rPr lang="en-US"/>
              <a:t>2024 IEPR Load by Component</a:t>
            </a:r>
          </a:p>
        </p:txBody>
      </p:sp>
      <p:sp>
        <p:nvSpPr>
          <p:cNvPr id="5" name="Text Placeholder 4">
            <a:extLst>
              <a:ext uri="{FF2B5EF4-FFF2-40B4-BE49-F238E27FC236}">
                <a16:creationId xmlns:a16="http://schemas.microsoft.com/office/drawing/2014/main" id="{28EDDEC8-BD92-8253-5E77-33FBA5B4B8B2}"/>
              </a:ext>
            </a:extLst>
          </p:cNvPr>
          <p:cNvSpPr>
            <a:spLocks noGrp="1"/>
          </p:cNvSpPr>
          <p:nvPr>
            <p:ph type="body" sz="quarter" idx="14"/>
          </p:nvPr>
        </p:nvSpPr>
        <p:spPr/>
        <p:txBody>
          <a:bodyPr>
            <a:normAutofit lnSpcReduction="10000"/>
          </a:bodyPr>
          <a:lstStyle/>
          <a:p>
            <a:endParaRPr lang="en-US"/>
          </a:p>
        </p:txBody>
      </p:sp>
      <p:pic>
        <p:nvPicPr>
          <p:cNvPr id="6" name="Picture 5">
            <a:extLst>
              <a:ext uri="{FF2B5EF4-FFF2-40B4-BE49-F238E27FC236}">
                <a16:creationId xmlns:a16="http://schemas.microsoft.com/office/drawing/2014/main" id="{65BA4718-31E8-45AB-D277-480C1A33E8AB}"/>
              </a:ext>
            </a:extLst>
          </p:cNvPr>
          <p:cNvPicPr>
            <a:picLocks noChangeAspect="1"/>
          </p:cNvPicPr>
          <p:nvPr/>
        </p:nvPicPr>
        <p:blipFill>
          <a:blip r:embed="rId2"/>
          <a:srcRect l="74730"/>
          <a:stretch/>
        </p:blipFill>
        <p:spPr>
          <a:xfrm>
            <a:off x="10826642" y="1646871"/>
            <a:ext cx="1363936" cy="4572000"/>
          </a:xfrm>
          <a:prstGeom prst="rect">
            <a:avLst/>
          </a:prstGeom>
        </p:spPr>
      </p:pic>
      <p:grpSp>
        <p:nvGrpSpPr>
          <p:cNvPr id="7" name="Group 6">
            <a:extLst>
              <a:ext uri="{FF2B5EF4-FFF2-40B4-BE49-F238E27FC236}">
                <a16:creationId xmlns:a16="http://schemas.microsoft.com/office/drawing/2014/main" id="{E7310911-0871-E74A-1D60-E31BBE14FF47}"/>
              </a:ext>
            </a:extLst>
          </p:cNvPr>
          <p:cNvGrpSpPr/>
          <p:nvPr/>
        </p:nvGrpSpPr>
        <p:grpSpPr>
          <a:xfrm>
            <a:off x="5425590" y="1642961"/>
            <a:ext cx="5397500" cy="4609881"/>
            <a:chOff x="499804" y="1697390"/>
            <a:chExt cx="5397500" cy="4609881"/>
          </a:xfrm>
        </p:grpSpPr>
        <p:pic>
          <p:nvPicPr>
            <p:cNvPr id="8" name="Picture 7">
              <a:extLst>
                <a:ext uri="{FF2B5EF4-FFF2-40B4-BE49-F238E27FC236}">
                  <a16:creationId xmlns:a16="http://schemas.microsoft.com/office/drawing/2014/main" id="{EC632C91-E3B0-9C43-8B67-D773B54F89CE}"/>
                </a:ext>
              </a:extLst>
            </p:cNvPr>
            <p:cNvPicPr>
              <a:picLocks noChangeAspect="1"/>
            </p:cNvPicPr>
            <p:nvPr/>
          </p:nvPicPr>
          <p:blipFill>
            <a:blip r:embed="rId3"/>
            <a:srcRect t="78678"/>
            <a:stretch/>
          </p:blipFill>
          <p:spPr>
            <a:xfrm>
              <a:off x="499804" y="5332437"/>
              <a:ext cx="5397500" cy="974834"/>
            </a:xfrm>
            <a:prstGeom prst="rect">
              <a:avLst/>
            </a:prstGeom>
          </p:spPr>
        </p:pic>
        <p:pic>
          <p:nvPicPr>
            <p:cNvPr id="9" name="Picture 8">
              <a:extLst>
                <a:ext uri="{FF2B5EF4-FFF2-40B4-BE49-F238E27FC236}">
                  <a16:creationId xmlns:a16="http://schemas.microsoft.com/office/drawing/2014/main" id="{49DCF230-D6BA-36C0-881B-BDF71F2B6829}"/>
                </a:ext>
              </a:extLst>
            </p:cNvPr>
            <p:cNvPicPr>
              <a:picLocks noChangeAspect="1"/>
            </p:cNvPicPr>
            <p:nvPr/>
          </p:nvPicPr>
          <p:blipFill>
            <a:blip r:embed="rId4"/>
            <a:srcRect b="20713"/>
            <a:stretch/>
          </p:blipFill>
          <p:spPr>
            <a:xfrm>
              <a:off x="499804" y="1697390"/>
              <a:ext cx="5397500" cy="3635047"/>
            </a:xfrm>
            <a:prstGeom prst="rect">
              <a:avLst/>
            </a:prstGeom>
          </p:spPr>
        </p:pic>
      </p:grpSp>
    </p:spTree>
    <p:extLst>
      <p:ext uri="{BB962C8B-B14F-4D97-AF65-F5344CB8AC3E}">
        <p14:creationId xmlns:p14="http://schemas.microsoft.com/office/powerpoint/2010/main" val="4195009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72B2285-FEA7-31BF-1C11-C07D63DB7505}"/>
              </a:ext>
            </a:extLst>
          </p:cNvPr>
          <p:cNvSpPr>
            <a:spLocks noGrp="1"/>
          </p:cNvSpPr>
          <p:nvPr>
            <p:ph type="pic" sz="quarter" idx="13"/>
          </p:nvPr>
        </p:nvSpPr>
        <p:spPr>
          <a:xfrm>
            <a:off x="609600" y="1523795"/>
            <a:ext cx="4201885" cy="4678031"/>
          </a:xfrm>
        </p:spPr>
        <p:txBody>
          <a:bodyPr>
            <a:normAutofit fontScale="92500" lnSpcReduction="10000"/>
          </a:bodyPr>
          <a:lstStyle/>
          <a:p>
            <a:r>
              <a:rPr lang="en-US"/>
              <a:t>Total levelized fixed costs (LFC) represent the cost to construct new candidate resources and drive build decisions in RESOLVE</a:t>
            </a:r>
          </a:p>
          <a:p>
            <a:pPr lvl="1"/>
            <a:r>
              <a:rPr lang="en-US"/>
              <a:t>Includes overnight capital cost, construction financing costs, fixed O&amp;M, interconnection, and the ITC, where applicable</a:t>
            </a:r>
          </a:p>
          <a:p>
            <a:pPr>
              <a:buFont typeface="Arial" panose="02070309020205020404" pitchFamily="49" charset="0"/>
              <a:buChar char="•"/>
            </a:pPr>
            <a:r>
              <a:rPr lang="en-US"/>
              <a:t>Variable costs, including VO&amp;M, fuel costs, and the PTC for utility-scale onshore wind and solar, are not included in LFC</a:t>
            </a:r>
          </a:p>
        </p:txBody>
      </p:sp>
      <p:sp>
        <p:nvSpPr>
          <p:cNvPr id="4" name="Slide Number Placeholder 3">
            <a:extLst>
              <a:ext uri="{FF2B5EF4-FFF2-40B4-BE49-F238E27FC236}">
                <a16:creationId xmlns:a16="http://schemas.microsoft.com/office/drawing/2014/main" id="{8E3936A5-78F4-2C64-6981-7950EB5BC509}"/>
              </a:ext>
            </a:extLst>
          </p:cNvPr>
          <p:cNvSpPr>
            <a:spLocks noGrp="1"/>
          </p:cNvSpPr>
          <p:nvPr>
            <p:ph type="sldNum" sz="quarter" idx="12"/>
          </p:nvPr>
        </p:nvSpPr>
        <p:spPr/>
        <p:txBody>
          <a:bodyPr/>
          <a:lstStyle/>
          <a:p>
            <a:fld id="{1C4126A1-9282-4A82-AC02-A59AF4A969C8}" type="slidenum">
              <a:rPr lang="en-US" smtClean="0"/>
              <a:t>9</a:t>
            </a:fld>
            <a:endParaRPr lang="en-US"/>
          </a:p>
        </p:txBody>
      </p:sp>
      <p:sp>
        <p:nvSpPr>
          <p:cNvPr id="2" name="Title 1">
            <a:extLst>
              <a:ext uri="{FF2B5EF4-FFF2-40B4-BE49-F238E27FC236}">
                <a16:creationId xmlns:a16="http://schemas.microsoft.com/office/drawing/2014/main" id="{14375B4A-2507-EE34-6687-3897689DEACE}"/>
              </a:ext>
            </a:extLst>
          </p:cNvPr>
          <p:cNvSpPr>
            <a:spLocks noGrp="1"/>
          </p:cNvSpPr>
          <p:nvPr>
            <p:ph type="title"/>
          </p:nvPr>
        </p:nvSpPr>
        <p:spPr/>
        <p:txBody>
          <a:bodyPr/>
          <a:lstStyle/>
          <a:p>
            <a:r>
              <a:rPr lang="en-US"/>
              <a:t>Summary of Total Levelized Fixed Costs</a:t>
            </a:r>
          </a:p>
        </p:txBody>
      </p:sp>
      <p:sp>
        <p:nvSpPr>
          <p:cNvPr id="7" name="Text Placeholder 6">
            <a:extLst>
              <a:ext uri="{FF2B5EF4-FFF2-40B4-BE49-F238E27FC236}">
                <a16:creationId xmlns:a16="http://schemas.microsoft.com/office/drawing/2014/main" id="{032A68B1-72FC-FC48-4673-E0F24EECDC78}"/>
              </a:ext>
            </a:extLst>
          </p:cNvPr>
          <p:cNvSpPr>
            <a:spLocks noGrp="1"/>
          </p:cNvSpPr>
          <p:nvPr>
            <p:ph type="body" sz="quarter" idx="15"/>
          </p:nvPr>
        </p:nvSpPr>
        <p:spPr/>
        <p:txBody>
          <a:bodyPr>
            <a:normAutofit lnSpcReduction="10000"/>
          </a:bodyPr>
          <a:lstStyle/>
          <a:p>
            <a:r>
              <a:rPr lang="en-US"/>
              <a:t>Resource Costs</a:t>
            </a:r>
          </a:p>
        </p:txBody>
      </p:sp>
      <p:pic>
        <p:nvPicPr>
          <p:cNvPr id="10" name="Picture 9">
            <a:extLst>
              <a:ext uri="{FF2B5EF4-FFF2-40B4-BE49-F238E27FC236}">
                <a16:creationId xmlns:a16="http://schemas.microsoft.com/office/drawing/2014/main" id="{1189F6C1-F303-1DC4-3769-938EED321F5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774302" y="1524000"/>
            <a:ext cx="6806477" cy="4664579"/>
          </a:xfrm>
          <a:prstGeom prst="rect">
            <a:avLst/>
          </a:prstGeom>
        </p:spPr>
      </p:pic>
      <p:sp>
        <p:nvSpPr>
          <p:cNvPr id="3" name="TextBox 2">
            <a:extLst>
              <a:ext uri="{FF2B5EF4-FFF2-40B4-BE49-F238E27FC236}">
                <a16:creationId xmlns:a16="http://schemas.microsoft.com/office/drawing/2014/main" id="{7E1E566C-0868-1A10-BED6-D69B12A50BB7}"/>
              </a:ext>
            </a:extLst>
          </p:cNvPr>
          <p:cNvSpPr txBox="1"/>
          <p:nvPr/>
        </p:nvSpPr>
        <p:spPr>
          <a:xfrm>
            <a:off x="3547768" y="6261301"/>
            <a:ext cx="655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Note: The resource costs used in Filing Requirements modeling assume federal policy as of January 1, 2025</a:t>
            </a:r>
          </a:p>
        </p:txBody>
      </p:sp>
    </p:spTree>
    <p:extLst>
      <p:ext uri="{BB962C8B-B14F-4D97-AF65-F5344CB8AC3E}">
        <p14:creationId xmlns:p14="http://schemas.microsoft.com/office/powerpoint/2010/main" val="3118976985"/>
      </p:ext>
    </p:extLst>
  </p:cSld>
  <p:clrMapOvr>
    <a:masterClrMapping/>
  </p:clrMapOvr>
</p:sld>
</file>

<file path=ppt/theme/theme1.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F0DD64-EEFB-0C44-A051-C152D4EBFB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4776ad0-39d4-4130-bf63-b73fdd226409">
      <Terms xmlns="http://schemas.microsoft.com/office/infopath/2007/PartnerControls"/>
    </lcf76f155ced4ddcb4097134ff3c332f>
    <TaxCatchAll xmlns="263dcc5b-2454-4d67-bfd0-48987ca6b20e" xsi:nil="true"/>
    <DocumentStatus xmlns="64776ad0-39d4-4130-bf63-b73fdd226409">Active</DocumentStatus>
    <TaxKeywordTaxHTField xmlns="263dcc5b-2454-4d67-bfd0-48987ca6b20e">
      <Terms xmlns="http://schemas.microsoft.com/office/infopath/2007/PartnerControls"/>
    </TaxKeywordTaxHTField>
    <PrimaryTeam xmlns="64776ad0-39d4-4130-bf63-b73fdd22640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4B75E45E5BCE46965C34C396CCE5BA" ma:contentTypeVersion="23" ma:contentTypeDescription="Create a new document." ma:contentTypeScope="" ma:versionID="efccbeffa0f559724a4a83acbc32103a">
  <xsd:schema xmlns:xsd="http://www.w3.org/2001/XMLSchema" xmlns:xs="http://www.w3.org/2001/XMLSchema" xmlns:p="http://schemas.microsoft.com/office/2006/metadata/properties" xmlns:ns2="64776ad0-39d4-4130-bf63-b73fdd226409" xmlns:ns3="263dcc5b-2454-4d67-bfd0-48987ca6b20e" targetNamespace="http://schemas.microsoft.com/office/2006/metadata/properties" ma:root="true" ma:fieldsID="b2db22a1a4401425df8c03a58c0be64d" ns2:_="" ns3:_="">
    <xsd:import namespace="64776ad0-39d4-4130-bf63-b73fdd226409"/>
    <xsd:import namespace="263dcc5b-2454-4d67-bfd0-48987ca6b20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SearchProperties" minOccurs="0"/>
                <xsd:element ref="ns2:MediaServiceLocation" minOccurs="0"/>
                <xsd:element ref="ns2:MediaServiceBillingMetadata" minOccurs="0"/>
                <xsd:element ref="ns2:DocumentStatus" minOccurs="0"/>
                <xsd:element ref="ns2:PrimaryTeam" minOccurs="0"/>
                <xsd:element ref="ns3: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76ad0-39d4-4130-bf63-b73fdd2264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58c64cc-ee56-435d-b6d0-239f1a5e0d9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DocumentStatus" ma:index="24" nillable="true" ma:displayName="Folder Status" ma:default="Active" ma:format="Dropdown" ma:indexed="true" ma:internalName="DocumentStatus">
      <xsd:simpleType>
        <xsd:restriction base="dms:Choice">
          <xsd:enumeration value="Active"/>
          <xsd:enumeration value="Legacy"/>
          <xsd:enumeration value="Achieve"/>
          <xsd:enumeration value="Preserve"/>
        </xsd:restriction>
      </xsd:simpleType>
    </xsd:element>
    <xsd:element name="PrimaryTeam" ma:index="25" nillable="true" ma:displayName="Primary Team" ma:format="Dropdown" ma:internalName="PrimaryTeam">
      <xsd:simpleType>
        <xsd:restriction base="dms:Choice">
          <xsd:enumeration value="Planning"/>
          <xsd:enumeration value="Transmission"/>
          <xsd:enumeration value="Procurement"/>
          <xsd:enumeration value="IRP-General"/>
          <xsd:enumeration value="Z-Legacy"/>
          <xsd:enumeration value="test"/>
        </xsd:restriction>
      </xsd:simpleType>
    </xsd:element>
  </xsd:schema>
  <xsd:schema xmlns:xsd="http://www.w3.org/2001/XMLSchema" xmlns:xs="http://www.w3.org/2001/XMLSchema" xmlns:dms="http://schemas.microsoft.com/office/2006/documentManagement/types" xmlns:pc="http://schemas.microsoft.com/office/infopath/2007/PartnerControls" targetNamespace="263dcc5b-2454-4d67-bfd0-48987ca6b20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44fe8a9d-e986-4dab-81c8-a1881bcbad90}" ma:internalName="TaxCatchAll" ma:showField="CatchAllData" ma:web="263dcc5b-2454-4d67-bfd0-48987ca6b20e">
      <xsd:complexType>
        <xsd:complexContent>
          <xsd:extension base="dms:MultiChoiceLookup">
            <xsd:sequence>
              <xsd:element name="Value" type="dms:Lookup" maxOccurs="unbounded" minOccurs="0" nillable="true"/>
            </xsd:sequence>
          </xsd:extension>
        </xsd:complexContent>
      </xsd:complexType>
    </xsd:element>
    <xsd:element name="TaxKeywordTaxHTField" ma:index="27" nillable="true" ma:taxonomy="true" ma:internalName="TaxKeywordTaxHTField" ma:taxonomyFieldName="TaxKeyword" ma:displayName="Enterprise Keywords" ma:fieldId="{23f27201-bee3-471e-b2e7-b64fd8b7ca38}" ma:taxonomyMulti="true" ma:sspId="958c64cc-ee56-435d-b6d0-239f1a5e0d97"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7BC443-4572-4675-B605-9350E7185818}">
  <ds:schemaRefs>
    <ds:schemaRef ds:uri="http://purl.org/dc/elements/1.1/"/>
    <ds:schemaRef ds:uri="http://schemas.microsoft.com/office/infopath/2007/PartnerControls"/>
    <ds:schemaRef ds:uri="http://purl.org/dc/dcmitype/"/>
    <ds:schemaRef ds:uri="http://schemas.microsoft.com/office/2006/documentManagement/types"/>
    <ds:schemaRef ds:uri="http://schemas.microsoft.com/office/2006/metadata/properties"/>
    <ds:schemaRef ds:uri="263dcc5b-2454-4d67-bfd0-48987ca6b20e"/>
    <ds:schemaRef ds:uri="http://schemas.openxmlformats.org/package/2006/metadata/core-properties"/>
    <ds:schemaRef ds:uri="64776ad0-39d4-4130-bf63-b73fdd226409"/>
    <ds:schemaRef ds:uri="http://www.w3.org/XML/1998/namespace"/>
    <ds:schemaRef ds:uri="http://purl.org/dc/terms/"/>
  </ds:schemaRefs>
</ds:datastoreItem>
</file>

<file path=customXml/itemProps2.xml><?xml version="1.0" encoding="utf-8"?>
<ds:datastoreItem xmlns:ds="http://schemas.openxmlformats.org/officeDocument/2006/customXml" ds:itemID="{2736DE6B-4AB8-4B23-85A1-FD84BEBFF6AB}">
  <ds:schemaRefs>
    <ds:schemaRef ds:uri="http://schemas.microsoft.com/sharepoint/v3/contenttype/forms"/>
  </ds:schemaRefs>
</ds:datastoreItem>
</file>

<file path=customXml/itemProps3.xml><?xml version="1.0" encoding="utf-8"?>
<ds:datastoreItem xmlns:ds="http://schemas.openxmlformats.org/officeDocument/2006/customXml" ds:itemID="{D882FD9C-2E2F-4B11-ACDF-ED13AB8663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776ad0-39d4-4130-bf63-b73fdd226409"/>
    <ds:schemaRef ds:uri="263dcc5b-2454-4d67-bfd0-48987ca6b2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2530</Words>
  <Application>Microsoft Office PowerPoint</Application>
  <PresentationFormat>Widescreen</PresentationFormat>
  <Paragraphs>470</Paragraphs>
  <Slides>26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Aptos</vt:lpstr>
      <vt:lpstr>Arial</vt:lpstr>
      <vt:lpstr>Calibri</vt:lpstr>
      <vt:lpstr>Century Gothic</vt:lpstr>
      <vt:lpstr>Courier New</vt:lpstr>
      <vt:lpstr>Wingdings</vt:lpstr>
      <vt:lpstr>CPUC White</vt:lpstr>
      <vt:lpstr>2026 CPUC Filing Requirements Modeling</vt:lpstr>
      <vt:lpstr>Key Input Changes Since 25-26 TPP</vt:lpstr>
      <vt:lpstr>Summary of RESOLVE Updates Since 25-26 TPP (1)</vt:lpstr>
      <vt:lpstr>Summary of RESOLVE Updates Since 25-26 TPP (2)</vt:lpstr>
      <vt:lpstr>Zonal Disaggregation Overview</vt:lpstr>
      <vt:lpstr>The 2024 IEPR Forecast Drives Additional Resource Needs</vt:lpstr>
      <vt:lpstr>2024 IEPR vs. 2023 IEPR: Managed Load Waterfall</vt:lpstr>
      <vt:lpstr>2024 IEPR Load by Component</vt:lpstr>
      <vt:lpstr>Summary of Total Levelized Fixed Costs</vt:lpstr>
      <vt:lpstr>Storage Costs</vt:lpstr>
      <vt:lpstr>Summary of Resource Potential by Technology</vt:lpstr>
      <vt:lpstr>First Available Years</vt:lpstr>
      <vt:lpstr>Near-Term Solar and Wind Build Limits</vt:lpstr>
      <vt:lpstr>RESOLVE Gas Retention Costs</vt:lpstr>
      <vt:lpstr>Key RESOLVE Model Updates</vt:lpstr>
      <vt:lpstr>Main improvements made to the RESOLVE Model</vt:lpstr>
      <vt:lpstr>RESOLVE Modeling Results</vt:lpstr>
      <vt:lpstr>RESOLVE Least Cost Scenario Modeling Results</vt:lpstr>
      <vt:lpstr>Selected Builds</vt:lpstr>
      <vt:lpstr>Reliability and Energy Mix</vt:lpstr>
      <vt:lpstr>PRM (Reliability) and GHG Constraints</vt:lpstr>
      <vt:lpstr>System Cost</vt:lpstr>
      <vt:lpstr>North-South Transmission Expansion</vt:lpstr>
      <vt:lpstr>CSP Tool Updates</vt:lpstr>
      <vt:lpstr>CSP Tool</vt:lpstr>
      <vt:lpstr>CSP Tool Updates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Spooner</dc:creator>
  <cp:lastModifiedBy>Manheimer, Alex</cp:lastModifiedBy>
  <cp:revision>1</cp:revision>
  <dcterms:created xsi:type="dcterms:W3CDTF">2023-10-26T16:08:18Z</dcterms:created>
  <dcterms:modified xsi:type="dcterms:W3CDTF">2026-01-13T19:19:50Z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0x010100E34B75E45E5BCE46965C34C396CCE5BA</vt:lpwstr>
  </property>
  <property fmtid="{D5CDD505-2E9C-101B-9397-08002B2CF9AE}" pid="3" name="MediaServiceImageTags">
    <vt:lpwstr/>
  </property>
  <property fmtid="{D5CDD505-2E9C-101B-9397-08002B2CF9AE}" pid="4" name="TaxKeyword">
    <vt:lpwstr/>
  </property>
</Properties>
</file>